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808" r:id="rId2"/>
  </p:sldMasterIdLst>
  <p:notesMasterIdLst>
    <p:notesMasterId r:id="rId39"/>
  </p:notesMasterIdLst>
  <p:handoutMasterIdLst>
    <p:handoutMasterId r:id="rId40"/>
  </p:handoutMasterIdLst>
  <p:sldIdLst>
    <p:sldId id="2076" r:id="rId3"/>
    <p:sldId id="1995" r:id="rId4"/>
    <p:sldId id="1930" r:id="rId5"/>
    <p:sldId id="2032" r:id="rId6"/>
    <p:sldId id="1975" r:id="rId7"/>
    <p:sldId id="2036" r:id="rId8"/>
    <p:sldId id="2069" r:id="rId9"/>
    <p:sldId id="2042" r:id="rId10"/>
    <p:sldId id="2059" r:id="rId11"/>
    <p:sldId id="2073" r:id="rId12"/>
    <p:sldId id="2072" r:id="rId13"/>
    <p:sldId id="2050" r:id="rId14"/>
    <p:sldId id="2082" r:id="rId15"/>
    <p:sldId id="2074" r:id="rId16"/>
    <p:sldId id="2075" r:id="rId17"/>
    <p:sldId id="2065" r:id="rId18"/>
    <p:sldId id="2053" r:id="rId19"/>
    <p:sldId id="2054" r:id="rId20"/>
    <p:sldId id="2061" r:id="rId21"/>
    <p:sldId id="2064" r:id="rId22"/>
    <p:sldId id="2070" r:id="rId23"/>
    <p:sldId id="2071" r:id="rId24"/>
    <p:sldId id="2055" r:id="rId25"/>
    <p:sldId id="2056" r:id="rId26"/>
    <p:sldId id="2057" r:id="rId27"/>
    <p:sldId id="2052" r:id="rId28"/>
    <p:sldId id="2060" r:id="rId29"/>
    <p:sldId id="2081" r:id="rId30"/>
    <p:sldId id="2033" r:id="rId31"/>
    <p:sldId id="2077" r:id="rId32"/>
    <p:sldId id="2078" r:id="rId33"/>
    <p:sldId id="2079" r:id="rId34"/>
    <p:sldId id="2080" r:id="rId35"/>
    <p:sldId id="2068" r:id="rId36"/>
    <p:sldId id="2066" r:id="rId37"/>
    <p:sldId id="2025" r:id="rId38"/>
  </p:sldIdLst>
  <p:sldSz cx="9144000" cy="6858000" type="screen4x3"/>
  <p:notesSz cx="9926638" cy="6797675"/>
  <p:custDataLst>
    <p:tags r:id="rId41"/>
  </p:custDataLst>
  <p:defaultTex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632"/>
    <a:srgbClr val="7B7911"/>
    <a:srgbClr val="C7EAEF"/>
    <a:srgbClr val="D0F0BA"/>
    <a:srgbClr val="D6F4CC"/>
    <a:srgbClr val="A0E488"/>
    <a:srgbClr val="ABE0E7"/>
    <a:srgbClr val="8DD5DF"/>
    <a:srgbClr val="49BCCB"/>
    <a:srgbClr val="2A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8" autoAdjust="0"/>
    <p:restoredTop sz="93829" autoAdjust="0"/>
  </p:normalViewPr>
  <p:slideViewPr>
    <p:cSldViewPr>
      <p:cViewPr varScale="1">
        <p:scale>
          <a:sx n="63" d="100"/>
          <a:sy n="63" d="100"/>
        </p:scale>
        <p:origin x="111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9056"/>
    </p:cViewPr>
  </p:sorterViewPr>
  <p:notesViewPr>
    <p:cSldViewPr>
      <p:cViewPr varScale="1">
        <p:scale>
          <a:sx n="118" d="100"/>
          <a:sy n="118" d="100"/>
        </p:scale>
        <p:origin x="-2052" y="-96"/>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Верхний колонтитул 1"/>
          <p:cNvSpPr>
            <a:spLocks noGrp="1"/>
          </p:cNvSpPr>
          <p:nvPr>
            <p:ph type="hdr" sz="quarter"/>
          </p:nvPr>
        </p:nvSpPr>
        <p:spPr>
          <a:xfrm>
            <a:off x="4" y="0"/>
            <a:ext cx="4302625" cy="340976"/>
          </a:xfrm>
          <a:prstGeom prst="rect">
            <a:avLst/>
          </a:prstGeom>
          <a:effectLst/>
        </p:spPr>
        <p:txBody>
          <a:bodyPr vert="horz" lIns="90888" tIns="45444" rIns="90888" bIns="45444" rtlCol="0"/>
          <a:lstStyle>
            <a:lvl1pPr algn="l">
              <a:defRPr sz="1200">
                <a:effectLst/>
              </a:defRPr>
            </a:lvl1pPr>
          </a:lstStyle>
          <a:p>
            <a:endParaRPr lang="ru-RU">
              <a:effectLst/>
            </a:endParaRPr>
          </a:p>
        </p:txBody>
      </p:sp>
      <p:sp>
        <p:nvSpPr>
          <p:cNvPr id="3" name="Дата 2"/>
          <p:cNvSpPr>
            <a:spLocks noGrp="1"/>
          </p:cNvSpPr>
          <p:nvPr>
            <p:ph type="dt" sz="quarter" idx="1"/>
          </p:nvPr>
        </p:nvSpPr>
        <p:spPr>
          <a:xfrm>
            <a:off x="5621698" y="0"/>
            <a:ext cx="4302625" cy="340976"/>
          </a:xfrm>
          <a:prstGeom prst="rect">
            <a:avLst/>
          </a:prstGeom>
          <a:effectLst/>
        </p:spPr>
        <p:txBody>
          <a:bodyPr vert="horz" lIns="90888" tIns="45444" rIns="90888" bIns="45444" rtlCol="0"/>
          <a:lstStyle>
            <a:lvl1pPr algn="r">
              <a:defRPr sz="1200">
                <a:effectLst/>
              </a:defRPr>
            </a:lvl1pPr>
          </a:lstStyle>
          <a:p>
            <a:fld id="{1C2782DD-ED2F-194E-A5A5-818CA6972099}" type="datetimeFigureOut">
              <a:rPr lang="ru-RU" smtClean="0">
                <a:effectLst/>
              </a:rPr>
              <a:t>22.10.2019</a:t>
            </a:fld>
            <a:endParaRPr lang="ru-RU">
              <a:effectLst/>
            </a:endParaRPr>
          </a:p>
        </p:txBody>
      </p:sp>
      <p:sp>
        <p:nvSpPr>
          <p:cNvPr id="4" name="Нижний колонтитул 3"/>
          <p:cNvSpPr>
            <a:spLocks noGrp="1"/>
          </p:cNvSpPr>
          <p:nvPr>
            <p:ph type="ftr" sz="quarter" idx="2"/>
          </p:nvPr>
        </p:nvSpPr>
        <p:spPr>
          <a:xfrm>
            <a:off x="4" y="6456702"/>
            <a:ext cx="4302625" cy="340976"/>
          </a:xfrm>
          <a:prstGeom prst="rect">
            <a:avLst/>
          </a:prstGeom>
          <a:effectLst/>
        </p:spPr>
        <p:txBody>
          <a:bodyPr vert="horz" lIns="90888" tIns="45444" rIns="90888" bIns="45444" rtlCol="0" anchor="b"/>
          <a:lstStyle>
            <a:lvl1pPr algn="l">
              <a:defRPr sz="1200">
                <a:effectLst/>
              </a:defRPr>
            </a:lvl1pPr>
          </a:lstStyle>
          <a:p>
            <a:endParaRPr lang="ru-RU">
              <a:effectLst/>
            </a:endParaRPr>
          </a:p>
        </p:txBody>
      </p:sp>
      <p:sp>
        <p:nvSpPr>
          <p:cNvPr id="5" name="Номер слайда 4"/>
          <p:cNvSpPr>
            <a:spLocks noGrp="1"/>
          </p:cNvSpPr>
          <p:nvPr>
            <p:ph type="sldNum" sz="quarter" idx="3"/>
          </p:nvPr>
        </p:nvSpPr>
        <p:spPr>
          <a:xfrm>
            <a:off x="5621698" y="6456702"/>
            <a:ext cx="4302625" cy="340976"/>
          </a:xfrm>
          <a:prstGeom prst="rect">
            <a:avLst/>
          </a:prstGeom>
          <a:effectLst/>
        </p:spPr>
        <p:txBody>
          <a:bodyPr vert="horz" lIns="90888" tIns="45444" rIns="90888" bIns="45444" rtlCol="0" anchor="b"/>
          <a:lstStyle>
            <a:lvl1pPr algn="r">
              <a:defRPr sz="1200">
                <a:effectLst/>
              </a:defRPr>
            </a:lvl1pPr>
          </a:lstStyle>
          <a:p>
            <a:fld id="{F8E24DF1-D5B4-344E-ADF4-30023BAE2F23}" type="slidenum">
              <a:rPr lang="ru-RU" smtClean="0">
                <a:effectLst/>
              </a:rPr>
              <a:t>‹#›</a:t>
            </a:fld>
            <a:endParaRPr lang="ru-RU">
              <a:effectLst/>
            </a:endParaRPr>
          </a:p>
        </p:txBody>
      </p:sp>
    </p:spTree>
    <p:extLst>
      <p:ext uri="{BB962C8B-B14F-4D97-AF65-F5344CB8AC3E}">
        <p14:creationId xmlns:p14="http://schemas.microsoft.com/office/powerpoint/2010/main" val="272799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Верхний колонтитул 1"/>
          <p:cNvSpPr>
            <a:spLocks noGrp="1"/>
          </p:cNvSpPr>
          <p:nvPr>
            <p:ph type="hdr" sz="quarter"/>
          </p:nvPr>
        </p:nvSpPr>
        <p:spPr>
          <a:xfrm>
            <a:off x="6" y="3"/>
            <a:ext cx="4301544" cy="339883"/>
          </a:xfrm>
          <a:prstGeom prst="rect">
            <a:avLst/>
          </a:prstGeom>
          <a:effectLst/>
        </p:spPr>
        <p:txBody>
          <a:bodyPr vert="horz" lIns="90443" tIns="45221" rIns="90443" bIns="45221" rtlCol="0"/>
          <a:lstStyle>
            <a:lvl1pPr algn="l">
              <a:defRPr sz="1200">
                <a:effectLst/>
              </a:defRPr>
            </a:lvl1pPr>
          </a:lstStyle>
          <a:p>
            <a:endParaRPr lang="ru-RU">
              <a:effectLst/>
            </a:endParaRPr>
          </a:p>
        </p:txBody>
      </p:sp>
      <p:sp>
        <p:nvSpPr>
          <p:cNvPr id="3" name="Дата 2"/>
          <p:cNvSpPr>
            <a:spLocks noGrp="1"/>
          </p:cNvSpPr>
          <p:nvPr>
            <p:ph type="dt" idx="1"/>
          </p:nvPr>
        </p:nvSpPr>
        <p:spPr>
          <a:xfrm>
            <a:off x="5622807" y="3"/>
            <a:ext cx="4301544" cy="339883"/>
          </a:xfrm>
          <a:prstGeom prst="rect">
            <a:avLst/>
          </a:prstGeom>
          <a:effectLst/>
        </p:spPr>
        <p:txBody>
          <a:bodyPr vert="horz" lIns="90443" tIns="45221" rIns="90443" bIns="45221" rtlCol="0"/>
          <a:lstStyle>
            <a:lvl1pPr algn="r">
              <a:defRPr sz="1200">
                <a:effectLst/>
              </a:defRPr>
            </a:lvl1pPr>
          </a:lstStyle>
          <a:p>
            <a:fld id="{0685EFD8-5627-4145-8736-D0B6DADA8466}" type="datetimeFigureOut">
              <a:rPr lang="ru-RU" smtClean="0">
                <a:effectLst/>
              </a:rPr>
              <a:t>22.10.2019</a:t>
            </a:fld>
            <a:endParaRPr lang="ru-RU">
              <a:effectLst/>
            </a:endParaRPr>
          </a:p>
        </p:txBody>
      </p:sp>
      <p:sp>
        <p:nvSpPr>
          <p:cNvPr id="4" name="Образ слайда 3"/>
          <p:cNvSpPr>
            <a:spLocks noGrp="1" noRot="1" noChangeAspect="1"/>
          </p:cNvSpPr>
          <p:nvPr>
            <p:ph type="sldImg" idx="2"/>
          </p:nvPr>
        </p:nvSpPr>
        <p:spPr>
          <a:xfrm>
            <a:off x="3263900" y="509588"/>
            <a:ext cx="3398838" cy="2547937"/>
          </a:xfrm>
          <a:prstGeom prst="rect">
            <a:avLst/>
          </a:prstGeom>
          <a:noFill/>
          <a:ln w="12700">
            <a:solidFill>
              <a:prstClr val="black"/>
            </a:solidFill>
          </a:ln>
          <a:effectLst/>
        </p:spPr>
      </p:sp>
      <p:sp>
        <p:nvSpPr>
          <p:cNvPr id="5" name="Заметки 4"/>
          <p:cNvSpPr>
            <a:spLocks noGrp="1"/>
          </p:cNvSpPr>
          <p:nvPr>
            <p:ph type="body" sz="quarter" idx="3"/>
          </p:nvPr>
        </p:nvSpPr>
        <p:spPr>
          <a:xfrm>
            <a:off x="992667" y="3228898"/>
            <a:ext cx="7941309" cy="3058953"/>
          </a:xfrm>
          <a:prstGeom prst="rect">
            <a:avLst/>
          </a:prstGeom>
          <a:effectLst/>
        </p:spPr>
        <p:txBody>
          <a:bodyPr vert="horz" lIns="90443" tIns="45221" rIns="90443" bIns="45221" rtlCol="0"/>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6" name="Нижний колонтитул 5"/>
          <p:cNvSpPr>
            <a:spLocks noGrp="1"/>
          </p:cNvSpPr>
          <p:nvPr>
            <p:ph type="ftr" sz="quarter" idx="4"/>
          </p:nvPr>
        </p:nvSpPr>
        <p:spPr>
          <a:xfrm>
            <a:off x="6" y="6456614"/>
            <a:ext cx="4301544" cy="339883"/>
          </a:xfrm>
          <a:prstGeom prst="rect">
            <a:avLst/>
          </a:prstGeom>
          <a:effectLst/>
        </p:spPr>
        <p:txBody>
          <a:bodyPr vert="horz" lIns="90443" tIns="45221" rIns="90443" bIns="45221" rtlCol="0" anchor="b"/>
          <a:lstStyle>
            <a:lvl1pPr algn="l">
              <a:defRPr sz="1200">
                <a:effectLst/>
              </a:defRPr>
            </a:lvl1pPr>
          </a:lstStyle>
          <a:p>
            <a:endParaRPr lang="ru-RU">
              <a:effectLst/>
            </a:endParaRPr>
          </a:p>
        </p:txBody>
      </p:sp>
      <p:sp>
        <p:nvSpPr>
          <p:cNvPr id="7" name="Номер слайда 6"/>
          <p:cNvSpPr>
            <a:spLocks noGrp="1"/>
          </p:cNvSpPr>
          <p:nvPr>
            <p:ph type="sldNum" sz="quarter" idx="5"/>
          </p:nvPr>
        </p:nvSpPr>
        <p:spPr>
          <a:xfrm>
            <a:off x="5622807" y="6456614"/>
            <a:ext cx="4301544" cy="339883"/>
          </a:xfrm>
          <a:prstGeom prst="rect">
            <a:avLst/>
          </a:prstGeom>
          <a:effectLst/>
        </p:spPr>
        <p:txBody>
          <a:bodyPr vert="horz" lIns="90443" tIns="45221" rIns="90443" bIns="45221" rtlCol="0" anchor="b"/>
          <a:lstStyle>
            <a:lvl1pPr algn="r">
              <a:defRPr sz="1200">
                <a:effectLst/>
              </a:defRPr>
            </a:lvl1pPr>
          </a:lstStyle>
          <a:p>
            <a:fld id="{4988981F-6AAF-46F8-B4B3-8B7354F93985}" type="slidenum">
              <a:rPr lang="ru-RU" smtClean="0">
                <a:effectLst/>
              </a:rPr>
              <a:t>‹#›</a:t>
            </a:fld>
            <a:endParaRPr lang="ru-RU">
              <a:effectLst/>
            </a:endParaRPr>
          </a:p>
        </p:txBody>
      </p:sp>
    </p:spTree>
    <p:extLst>
      <p:ext uri="{BB962C8B-B14F-4D97-AF65-F5344CB8AC3E}">
        <p14:creationId xmlns:p14="http://schemas.microsoft.com/office/powerpoint/2010/main" val="389810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7410" name="Образ слайда 1"/>
          <p:cNvSpPr>
            <a:spLocks noGrp="1" noRot="1" noChangeAspect="1" noTextEdit="1"/>
          </p:cNvSpPr>
          <p:nvPr>
            <p:ph type="sldImg"/>
          </p:nvPr>
        </p:nvSpPr>
        <p:spPr>
          <a:xfrm>
            <a:off x="5778500" y="33338"/>
            <a:ext cx="2932113" cy="2198687"/>
          </a:xfrm>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a:xfrm>
            <a:off x="220448" y="2257982"/>
            <a:ext cx="14102359" cy="239701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87032" algn="just">
              <a:spcAft>
                <a:spcPts val="300"/>
              </a:spcAft>
            </a:pPr>
            <a:endParaRPr lang="ru-RU">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1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2226" name="Образ слайда 1"/>
          <p:cNvSpPr>
            <a:spLocks noGrp="1" noRot="1" noChangeAspect="1" noTextEdit="1"/>
          </p:cNvSpPr>
          <p:nvPr>
            <p:ph type="sldImg"/>
          </p:nvPr>
        </p:nvSpPr>
        <p:spPr>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eaLnBrk="1" hangingPunct="1">
              <a:spcBef>
                <a:spcPct val="0"/>
              </a:spcBef>
            </a:pPr>
            <a:endParaRPr lang="ru-RU" altLang="ru-RU" b="1">
              <a:effectLst/>
              <a:latin typeface="Arial" panose="020B0604020202020204" pitchFamily="34" charset="0"/>
              <a:sym typeface="Wingdings" panose="05000000000000000000" pitchFamily="2" charset="2"/>
            </a:endParaRPr>
          </a:p>
        </p:txBody>
      </p:sp>
      <p:sp>
        <p:nvSpPr>
          <p:cNvPr id="52228" name="Номер слайда 3"/>
          <p:cNvSpPr txBox="1">
            <a:spLocks noGrp="1"/>
          </p:cNvSpPr>
          <p:nvPr/>
        </p:nvSpPr>
        <p:spPr>
          <a:xfrm>
            <a:off x="3844769" y="9412775"/>
            <a:ext cx="2942635" cy="496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nchor="b"/>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algn="r" eaLnBrk="1" hangingPunct="1"/>
            <a:fld id="{DB663179-9C15-424E-91E7-052442D69380}" type="slidenum">
              <a:rPr lang="ru-RU" altLang="ru-RU" sz="1200">
                <a:effectLst/>
              </a:rPr>
              <a:pPr algn="r" eaLnBrk="1" hangingPunct="1"/>
              <a:t>31</a:t>
            </a:fld>
            <a:endParaRPr lang="ru-RU" altLang="ru-RU" sz="1200">
              <a:effectLst/>
            </a:endParaRPr>
          </a:p>
        </p:txBody>
      </p:sp>
    </p:spTree>
    <p:extLst>
      <p:ext uri="{BB962C8B-B14F-4D97-AF65-F5344CB8AC3E}">
        <p14:creationId xmlns:p14="http://schemas.microsoft.com/office/powerpoint/2010/main" val="354982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2226" name="Образ слайда 1"/>
          <p:cNvSpPr>
            <a:spLocks noGrp="1" noRot="1" noChangeAspect="1" noTextEdit="1"/>
          </p:cNvSpPr>
          <p:nvPr>
            <p:ph type="sldImg"/>
          </p:nvPr>
        </p:nvSpPr>
        <p:spPr>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eaLnBrk="1" hangingPunct="1">
              <a:spcBef>
                <a:spcPct val="0"/>
              </a:spcBef>
            </a:pPr>
            <a:endParaRPr lang="ru-RU" altLang="ru-RU" b="1">
              <a:effectLst/>
              <a:latin typeface="Arial" panose="020B0604020202020204" pitchFamily="34" charset="0"/>
              <a:sym typeface="Wingdings" panose="05000000000000000000" pitchFamily="2" charset="2"/>
            </a:endParaRPr>
          </a:p>
        </p:txBody>
      </p:sp>
      <p:sp>
        <p:nvSpPr>
          <p:cNvPr id="52228" name="Номер слайда 3"/>
          <p:cNvSpPr txBox="1">
            <a:spLocks noGrp="1"/>
          </p:cNvSpPr>
          <p:nvPr/>
        </p:nvSpPr>
        <p:spPr>
          <a:xfrm>
            <a:off x="3844769" y="9412775"/>
            <a:ext cx="2942635" cy="496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nchor="b"/>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algn="r" eaLnBrk="1" hangingPunct="1"/>
            <a:fld id="{DB663179-9C15-424E-91E7-052442D69380}" type="slidenum">
              <a:rPr lang="ru-RU" altLang="ru-RU" sz="1200">
                <a:effectLst/>
              </a:rPr>
              <a:pPr algn="r" eaLnBrk="1" hangingPunct="1"/>
              <a:t>32</a:t>
            </a:fld>
            <a:endParaRPr lang="ru-RU" altLang="ru-RU" sz="1200">
              <a:effectLst/>
            </a:endParaRPr>
          </a:p>
        </p:txBody>
      </p:sp>
    </p:spTree>
    <p:extLst>
      <p:ext uri="{BB962C8B-B14F-4D97-AF65-F5344CB8AC3E}">
        <p14:creationId xmlns:p14="http://schemas.microsoft.com/office/powerpoint/2010/main" val="300180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2226" name="Образ слайда 1"/>
          <p:cNvSpPr>
            <a:spLocks noGrp="1" noRot="1" noChangeAspect="1" noTextEdit="1"/>
          </p:cNvSpPr>
          <p:nvPr>
            <p:ph type="sldImg"/>
          </p:nvPr>
        </p:nvSpPr>
        <p:spPr>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eaLnBrk="1" hangingPunct="1">
              <a:spcBef>
                <a:spcPct val="0"/>
              </a:spcBef>
            </a:pPr>
            <a:endParaRPr lang="ru-RU" altLang="ru-RU" b="1">
              <a:effectLst/>
              <a:latin typeface="Arial" panose="020B0604020202020204" pitchFamily="34" charset="0"/>
              <a:sym typeface="Wingdings" panose="05000000000000000000" pitchFamily="2" charset="2"/>
            </a:endParaRPr>
          </a:p>
        </p:txBody>
      </p:sp>
      <p:sp>
        <p:nvSpPr>
          <p:cNvPr id="52228" name="Номер слайда 3"/>
          <p:cNvSpPr txBox="1">
            <a:spLocks noGrp="1"/>
          </p:cNvSpPr>
          <p:nvPr/>
        </p:nvSpPr>
        <p:spPr>
          <a:xfrm>
            <a:off x="3844769" y="9412775"/>
            <a:ext cx="2942635" cy="496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nchor="b"/>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algn="r" eaLnBrk="1" hangingPunct="1"/>
            <a:fld id="{DB663179-9C15-424E-91E7-052442D69380}" type="slidenum">
              <a:rPr lang="ru-RU" altLang="ru-RU" sz="1200">
                <a:effectLst/>
              </a:rPr>
              <a:pPr algn="r" eaLnBrk="1" hangingPunct="1"/>
              <a:t>33</a:t>
            </a:fld>
            <a:endParaRPr lang="ru-RU" altLang="ru-RU" sz="1200">
              <a:effectLst/>
            </a:endParaRPr>
          </a:p>
        </p:txBody>
      </p:sp>
    </p:spTree>
    <p:extLst>
      <p:ext uri="{BB962C8B-B14F-4D97-AF65-F5344CB8AC3E}">
        <p14:creationId xmlns:p14="http://schemas.microsoft.com/office/powerpoint/2010/main" val="157695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7106" name="Образ слайда 1"/>
          <p:cNvSpPr>
            <a:spLocks noGrp="1" noRot="1" noChangeAspect="1" noTextEdit="1"/>
          </p:cNvSpPr>
          <p:nvPr>
            <p:ph type="sldImg"/>
          </p:nvPr>
        </p:nvSpPr>
        <p:spPr>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eaLnBrk="1" hangingPunct="1">
              <a:spcBef>
                <a:spcPct val="0"/>
              </a:spcBef>
            </a:pPr>
            <a:endParaRPr lang="ru-RU" altLang="ru-RU" b="1">
              <a:effectLst/>
              <a:latin typeface="Arial" panose="020B0604020202020204" pitchFamily="34" charset="0"/>
              <a:sym typeface="Wingdings" panose="05000000000000000000" pitchFamily="2" charset="2"/>
            </a:endParaRPr>
          </a:p>
        </p:txBody>
      </p:sp>
      <p:sp>
        <p:nvSpPr>
          <p:cNvPr id="47108" name="Номер слайда 3"/>
          <p:cNvSpPr txBox="1">
            <a:spLocks noGrp="1"/>
          </p:cNvSpPr>
          <p:nvPr/>
        </p:nvSpPr>
        <p:spPr>
          <a:xfrm>
            <a:off x="3844769" y="9412775"/>
            <a:ext cx="2942635" cy="496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nchor="b"/>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algn="r" eaLnBrk="1" hangingPunct="1"/>
            <a:fld id="{CC90F7F2-693E-44A7-B702-D579B162CABA}" type="slidenum">
              <a:rPr lang="ru-RU" altLang="ru-RU" sz="1200">
                <a:effectLst/>
              </a:rPr>
              <a:pPr algn="r" eaLnBrk="1" hangingPunct="1"/>
              <a:t>34</a:t>
            </a:fld>
            <a:endParaRPr lang="ru-RU" altLang="ru-RU" sz="1200">
              <a:effectLst/>
            </a:endParaRPr>
          </a:p>
        </p:txBody>
      </p:sp>
    </p:spTree>
    <p:extLst>
      <p:ext uri="{BB962C8B-B14F-4D97-AF65-F5344CB8AC3E}">
        <p14:creationId xmlns:p14="http://schemas.microsoft.com/office/powerpoint/2010/main" val="31912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3490" name="Образ слайда 1"/>
          <p:cNvSpPr>
            <a:spLocks noGrp="1" noRot="1" noChangeAspect="1" noTextEdit="1"/>
          </p:cNvSpPr>
          <p:nvPr>
            <p:ph type="sldImg"/>
          </p:nvPr>
        </p:nvSpPr>
        <p:spPr>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eaLnBrk="1" hangingPunct="1">
              <a:spcBef>
                <a:spcPct val="0"/>
              </a:spcBef>
            </a:pPr>
            <a:endParaRPr lang="ru-RU" altLang="ru-RU" b="1">
              <a:effectLst/>
              <a:sym typeface="Wingdings" panose="05000000000000000000" pitchFamily="2" charset="2"/>
            </a:endParaRPr>
          </a:p>
        </p:txBody>
      </p:sp>
      <p:sp>
        <p:nvSpPr>
          <p:cNvPr id="63492" name="Номер слайда 3"/>
          <p:cNvSpPr txBox="1">
            <a:spLocks noGrp="1"/>
          </p:cNvSpPr>
          <p:nvPr/>
        </p:nvSpPr>
        <p:spPr>
          <a:xfrm>
            <a:off x="3877120" y="9357819"/>
            <a:ext cx="2967297" cy="492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effectLst/>
                <a:latin typeface="Calibri" panose="020F0502020204030204" pitchFamily="34" charset="0"/>
              </a:defRPr>
            </a:lvl1pPr>
            <a:lvl2pPr marL="742950" indent="-285750">
              <a:spcBef>
                <a:spcPct val="30000"/>
              </a:spcBef>
              <a:defRPr sz="1200">
                <a:solidFill>
                  <a:schemeClr val="tx1"/>
                </a:solidFill>
                <a:effectLst/>
                <a:latin typeface="Calibri" panose="020F0502020204030204" pitchFamily="34" charset="0"/>
              </a:defRPr>
            </a:lvl2pPr>
            <a:lvl3pPr marL="1143000" indent="-228600">
              <a:spcBef>
                <a:spcPct val="30000"/>
              </a:spcBef>
              <a:defRPr sz="1200">
                <a:solidFill>
                  <a:schemeClr val="tx1"/>
                </a:solidFill>
                <a:effectLst/>
                <a:latin typeface="Calibri" panose="020F0502020204030204" pitchFamily="34" charset="0"/>
              </a:defRPr>
            </a:lvl3pPr>
            <a:lvl4pPr marL="1600200" indent="-228600">
              <a:spcBef>
                <a:spcPct val="30000"/>
              </a:spcBef>
              <a:defRPr sz="1200">
                <a:solidFill>
                  <a:schemeClr val="tx1"/>
                </a:solidFill>
                <a:effectLst/>
                <a:latin typeface="Calibri" panose="020F0502020204030204" pitchFamily="34" charset="0"/>
              </a:defRPr>
            </a:lvl4pPr>
            <a:lvl5pPr marL="2057400" indent="-228600">
              <a:spcBef>
                <a:spcPct val="30000"/>
              </a:spcBef>
              <a:defRPr sz="1200">
                <a:solidFill>
                  <a:schemeClr val="tx1"/>
                </a:solidFill>
                <a:effectLst/>
                <a:latin typeface="Calibri" panose="020F0502020204030204" pitchFamily="34" charset="0"/>
              </a:defRPr>
            </a:lvl5pPr>
            <a:lvl6pPr marL="2514600" indent="-228600" eaLnBrk="0" fontAlgn="base" hangingPunct="0">
              <a:spcBef>
                <a:spcPct val="30000"/>
              </a:spcBef>
              <a:spcAft>
                <a:spcPct val="0"/>
              </a:spcAft>
              <a:defRPr sz="1200">
                <a:solidFill>
                  <a:schemeClr val="tx1"/>
                </a:solidFill>
                <a:effectLst/>
                <a:latin typeface="Calibri" panose="020F0502020204030204" pitchFamily="34" charset="0"/>
              </a:defRPr>
            </a:lvl6pPr>
            <a:lvl7pPr marL="2971800" indent="-228600" eaLnBrk="0" fontAlgn="base" hangingPunct="0">
              <a:spcBef>
                <a:spcPct val="30000"/>
              </a:spcBef>
              <a:spcAft>
                <a:spcPct val="0"/>
              </a:spcAft>
              <a:defRPr sz="1200">
                <a:solidFill>
                  <a:schemeClr val="tx1"/>
                </a:solidFill>
                <a:effectLst/>
                <a:latin typeface="Calibri" panose="020F0502020204030204" pitchFamily="34" charset="0"/>
              </a:defRPr>
            </a:lvl7pPr>
            <a:lvl8pPr marL="3429000" indent="-228600" eaLnBrk="0" fontAlgn="base" hangingPunct="0">
              <a:spcBef>
                <a:spcPct val="30000"/>
              </a:spcBef>
              <a:spcAft>
                <a:spcPct val="0"/>
              </a:spcAft>
              <a:defRPr sz="1200">
                <a:solidFill>
                  <a:schemeClr val="tx1"/>
                </a:solidFill>
                <a:effectLst/>
                <a:latin typeface="Calibri" panose="020F0502020204030204" pitchFamily="34" charset="0"/>
              </a:defRPr>
            </a:lvl8pPr>
            <a:lvl9pPr marL="3886200" indent="-228600" eaLnBrk="0" fontAlgn="base" hangingPunct="0">
              <a:spcBef>
                <a:spcPct val="30000"/>
              </a:spcBef>
              <a:spcAft>
                <a:spcPct val="0"/>
              </a:spcAft>
              <a:defRPr sz="1200">
                <a:solidFill>
                  <a:schemeClr val="tx1"/>
                </a:solidFill>
                <a:effectLst/>
                <a:latin typeface="Calibri" panose="020F0502020204030204" pitchFamily="34" charset="0"/>
              </a:defRPr>
            </a:lvl9pPr>
          </a:lstStyle>
          <a:p>
            <a:pPr algn="r" eaLnBrk="1" hangingPunct="1">
              <a:spcBef>
                <a:spcPct val="0"/>
              </a:spcBef>
            </a:pPr>
            <a:fld id="{0DC65193-B05D-432B-9F63-9EFC066B761D}" type="slidenum">
              <a:rPr lang="ru-RU" altLang="ru-RU">
                <a:effectLst/>
              </a:rPr>
              <a:pPr algn="r" eaLnBrk="1" hangingPunct="1">
                <a:spcBef>
                  <a:spcPct val="0"/>
                </a:spcBef>
              </a:pPr>
              <a:t>35</a:t>
            </a:fld>
            <a:endParaRPr lang="ru-RU" altLang="ru-RU">
              <a:effectLst/>
            </a:endParaRPr>
          </a:p>
        </p:txBody>
      </p:sp>
    </p:spTree>
    <p:extLst>
      <p:ext uri="{BB962C8B-B14F-4D97-AF65-F5344CB8AC3E}">
        <p14:creationId xmlns:p14="http://schemas.microsoft.com/office/powerpoint/2010/main" val="152791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Образ слайда 1"/>
          <p:cNvSpPr>
            <a:spLocks noGrp="1" noRot="1" noChangeAspect="1"/>
          </p:cNvSpPr>
          <p:nvPr>
            <p:ph type="sldImg"/>
          </p:nvPr>
        </p:nvSpPr>
        <p:spPr>
          <a:effectLst/>
        </p:spPr>
      </p:sp>
      <p:sp>
        <p:nvSpPr>
          <p:cNvPr id="3" name="Заметки 2"/>
          <p:cNvSpPr>
            <a:spLocks noGrp="1"/>
          </p:cNvSpPr>
          <p:nvPr>
            <p:ph type="body" idx="1"/>
          </p:nvPr>
        </p:nvSpPr>
        <p:spPr>
          <a:effectLst/>
        </p:spPr>
        <p:txBody>
          <a:bodyPr/>
          <a:lstStyle/>
          <a:p>
            <a:endParaRPr lang="ru-RU">
              <a:effectLst/>
            </a:endParaRPr>
          </a:p>
        </p:txBody>
      </p:sp>
      <p:sp>
        <p:nvSpPr>
          <p:cNvPr id="4" name="Номер слайда 3"/>
          <p:cNvSpPr>
            <a:spLocks noGrp="1"/>
          </p:cNvSpPr>
          <p:nvPr>
            <p:ph type="sldNum" sz="quarter" idx="10"/>
          </p:nvPr>
        </p:nvSpPr>
        <p:spPr>
          <a:effectLst/>
        </p:spPr>
        <p:txBody>
          <a:bodyPr/>
          <a:lstStyle/>
          <a:p>
            <a:fld id="{4988981F-6AAF-46F8-B4B3-8B7354F93985}" type="slidenum">
              <a:rPr lang="ru-RU" smtClean="0">
                <a:effectLst/>
              </a:rPr>
              <a:t>4</a:t>
            </a:fld>
            <a:endParaRPr lang="ru-RU">
              <a:effectLst/>
            </a:endParaRPr>
          </a:p>
        </p:txBody>
      </p:sp>
    </p:spTree>
    <p:extLst>
      <p:ext uri="{BB962C8B-B14F-4D97-AF65-F5344CB8AC3E}">
        <p14:creationId xmlns:p14="http://schemas.microsoft.com/office/powerpoint/2010/main" val="218898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2530" name="Образ слайда 1"/>
          <p:cNvSpPr>
            <a:spLocks noGrp="1" noRot="1" noChangeAspect="1" noTextEdit="1"/>
          </p:cNvSpPr>
          <p:nvPr>
            <p:ph type="sldImg"/>
          </p:nvPr>
        </p:nvSpPr>
        <p:spPr>
          <a:xfrm>
            <a:off x="2835275" y="28575"/>
            <a:ext cx="4227513" cy="3170238"/>
          </a:xfrm>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2" name="Заметки 1"/>
          <p:cNvSpPr>
            <a:spLocks noGrp="1"/>
          </p:cNvSpPr>
          <p:nvPr>
            <p:ph type="body" sz="quarter" idx="10"/>
          </p:nvPr>
        </p:nvSpPr>
        <p:spPr>
          <a:xfrm>
            <a:off x="226841" y="3227838"/>
            <a:ext cx="9492404" cy="3060636"/>
          </a:xfrm>
          <a:effectLst/>
        </p:spPr>
        <p:txBody>
          <a:bodyPr/>
          <a:lstStyle/>
          <a:p>
            <a:pPr indent="286652" algn="just"/>
            <a:endParaRPr lang="ru-RU">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99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0962" name="Образ слайда 1"/>
          <p:cNvSpPr>
            <a:spLocks noGrp="1" noRot="1" noChangeAspect="1" noTextEdit="1"/>
          </p:cNvSpPr>
          <p:nvPr>
            <p:ph type="sldImg"/>
          </p:nvPr>
        </p:nvSpPr>
        <p:spPr>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eaLnBrk="1" hangingPunct="1">
              <a:spcBef>
                <a:spcPct val="0"/>
              </a:spcBef>
            </a:pPr>
            <a:endParaRPr lang="ru-RU" altLang="ru-RU" b="1">
              <a:effectLst/>
              <a:latin typeface="Arial"/>
              <a:sym typeface="Wingdings" pitchFamily="2" charset="2"/>
            </a:endParaRPr>
          </a:p>
        </p:txBody>
      </p:sp>
      <p:sp>
        <p:nvSpPr>
          <p:cNvPr id="40964" name="Номер слайда 3"/>
          <p:cNvSpPr txBox="1">
            <a:spLocks noGrp="1"/>
          </p:cNvSpPr>
          <p:nvPr/>
        </p:nvSpPr>
        <p:spPr>
          <a:xfrm>
            <a:off x="5621696" y="6456324"/>
            <a:ext cx="4302625" cy="340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nchor="b"/>
          <a:lstStyle>
            <a:lvl1pPr>
              <a:defRPr>
                <a:solidFill>
                  <a:schemeClr val="tx1"/>
                </a:solidFill>
                <a:effectLst/>
                <a:latin typeface="Calibri" panose="020F0502020204030204" pitchFamily="34" charset="0"/>
                <a:cs typeface="Arial"/>
              </a:defRPr>
            </a:lvl1pPr>
            <a:lvl2pPr marL="742950" indent="-285750">
              <a:defRPr>
                <a:solidFill>
                  <a:schemeClr val="tx1"/>
                </a:solidFill>
                <a:effectLst/>
                <a:latin typeface="Calibri" panose="020F0502020204030204" pitchFamily="34" charset="0"/>
                <a:cs typeface="Arial"/>
              </a:defRPr>
            </a:lvl2pPr>
            <a:lvl3pPr marL="1143000" indent="-228600">
              <a:defRPr>
                <a:solidFill>
                  <a:schemeClr val="tx1"/>
                </a:solidFill>
                <a:effectLst/>
                <a:latin typeface="Calibri" panose="020F0502020204030204" pitchFamily="34" charset="0"/>
                <a:cs typeface="Arial"/>
              </a:defRPr>
            </a:lvl3pPr>
            <a:lvl4pPr marL="1600200" indent="-228600">
              <a:defRPr>
                <a:solidFill>
                  <a:schemeClr val="tx1"/>
                </a:solidFill>
                <a:effectLst/>
                <a:latin typeface="Calibri" panose="020F0502020204030204" pitchFamily="34" charset="0"/>
                <a:cs typeface="Arial"/>
              </a:defRPr>
            </a:lvl4pPr>
            <a:lvl5pPr marL="2057400" indent="-228600">
              <a:defRPr>
                <a:solidFill>
                  <a:schemeClr val="tx1"/>
                </a:solidFill>
                <a:effectLst/>
                <a:latin typeface="Calibri" panose="020F0502020204030204" pitchFamily="34" charset="0"/>
                <a:cs typeface="Arial"/>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a:defRPr>
            </a:lvl9pPr>
          </a:lstStyle>
          <a:p>
            <a:pPr algn="r" eaLnBrk="1" hangingPunct="1"/>
            <a:fld id="{A20BB8E1-A15D-4275-B039-036BEF35A3C9}" type="slidenum">
              <a:rPr lang="ru-RU" altLang="ru-RU" sz="1200">
                <a:effectLst/>
              </a:rPr>
              <a:pPr algn="r" eaLnBrk="1" hangingPunct="1"/>
              <a:t>21</a:t>
            </a:fld>
            <a:endParaRPr lang="ru-RU" altLang="ru-RU" sz="1200">
              <a:effectLst/>
            </a:endParaRPr>
          </a:p>
        </p:txBody>
      </p:sp>
    </p:spTree>
    <p:extLst>
      <p:ext uri="{BB962C8B-B14F-4D97-AF65-F5344CB8AC3E}">
        <p14:creationId xmlns:p14="http://schemas.microsoft.com/office/powerpoint/2010/main" val="376535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0962" name="Образ слайда 1"/>
          <p:cNvSpPr>
            <a:spLocks noGrp="1" noRot="1" noChangeAspect="1" noTextEdit="1"/>
          </p:cNvSpPr>
          <p:nvPr>
            <p:ph type="sldImg"/>
          </p:nvPr>
        </p:nvSpPr>
        <p:spPr>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eaLnBrk="1" hangingPunct="1">
              <a:spcBef>
                <a:spcPct val="0"/>
              </a:spcBef>
            </a:pPr>
            <a:endParaRPr lang="ru-RU" altLang="ru-RU" b="1">
              <a:effectLst/>
              <a:latin typeface="Arial"/>
              <a:sym typeface="Wingdings" pitchFamily="2" charset="2"/>
            </a:endParaRPr>
          </a:p>
        </p:txBody>
      </p:sp>
      <p:sp>
        <p:nvSpPr>
          <p:cNvPr id="40964" name="Номер слайда 3"/>
          <p:cNvSpPr txBox="1">
            <a:spLocks noGrp="1"/>
          </p:cNvSpPr>
          <p:nvPr/>
        </p:nvSpPr>
        <p:spPr>
          <a:xfrm>
            <a:off x="5621696" y="6456324"/>
            <a:ext cx="4302625" cy="340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nchor="b"/>
          <a:lstStyle>
            <a:lvl1pPr>
              <a:defRPr>
                <a:solidFill>
                  <a:schemeClr val="tx1"/>
                </a:solidFill>
                <a:effectLst/>
                <a:latin typeface="Calibri" panose="020F0502020204030204" pitchFamily="34" charset="0"/>
                <a:cs typeface="Arial"/>
              </a:defRPr>
            </a:lvl1pPr>
            <a:lvl2pPr marL="742950" indent="-285750">
              <a:defRPr>
                <a:solidFill>
                  <a:schemeClr val="tx1"/>
                </a:solidFill>
                <a:effectLst/>
                <a:latin typeface="Calibri" panose="020F0502020204030204" pitchFamily="34" charset="0"/>
                <a:cs typeface="Arial"/>
              </a:defRPr>
            </a:lvl2pPr>
            <a:lvl3pPr marL="1143000" indent="-228600">
              <a:defRPr>
                <a:solidFill>
                  <a:schemeClr val="tx1"/>
                </a:solidFill>
                <a:effectLst/>
                <a:latin typeface="Calibri" panose="020F0502020204030204" pitchFamily="34" charset="0"/>
                <a:cs typeface="Arial"/>
              </a:defRPr>
            </a:lvl3pPr>
            <a:lvl4pPr marL="1600200" indent="-228600">
              <a:defRPr>
                <a:solidFill>
                  <a:schemeClr val="tx1"/>
                </a:solidFill>
                <a:effectLst/>
                <a:latin typeface="Calibri" panose="020F0502020204030204" pitchFamily="34" charset="0"/>
                <a:cs typeface="Arial"/>
              </a:defRPr>
            </a:lvl4pPr>
            <a:lvl5pPr marL="2057400" indent="-228600">
              <a:defRPr>
                <a:solidFill>
                  <a:schemeClr val="tx1"/>
                </a:solidFill>
                <a:effectLst/>
                <a:latin typeface="Calibri" panose="020F0502020204030204" pitchFamily="34" charset="0"/>
                <a:cs typeface="Arial"/>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a:defRPr>
            </a:lvl9pPr>
          </a:lstStyle>
          <a:p>
            <a:pPr algn="r" eaLnBrk="1" hangingPunct="1"/>
            <a:fld id="{A20BB8E1-A15D-4275-B039-036BEF35A3C9}" type="slidenum">
              <a:rPr lang="ru-RU" altLang="ru-RU" sz="1200">
                <a:effectLst/>
              </a:rPr>
              <a:pPr algn="r" eaLnBrk="1" hangingPunct="1"/>
              <a:t>22</a:t>
            </a:fld>
            <a:endParaRPr lang="ru-RU" altLang="ru-RU" sz="1200">
              <a:effectLst/>
            </a:endParaRPr>
          </a:p>
        </p:txBody>
      </p:sp>
    </p:spTree>
    <p:extLst>
      <p:ext uri="{BB962C8B-B14F-4D97-AF65-F5344CB8AC3E}">
        <p14:creationId xmlns:p14="http://schemas.microsoft.com/office/powerpoint/2010/main" val="152643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9394" name="Образ слайда 1"/>
          <p:cNvSpPr>
            <a:spLocks noGrp="1" noRot="1" noChangeAspect="1" noTextEdit="1"/>
          </p:cNvSpPr>
          <p:nvPr>
            <p:ph type="sldImg"/>
          </p:nvPr>
        </p:nvSpPr>
        <p:spPr>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59395" name="Заметки 2"/>
          <p:cNvSpPr>
            <a:spLocks noGrp="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eaLnBrk="1" hangingPunct="1">
              <a:spcBef>
                <a:spcPct val="0"/>
              </a:spcBef>
            </a:pPr>
            <a:endParaRPr lang="ru-RU" altLang="ru-RU" b="1">
              <a:effectLst/>
              <a:sym typeface="Wingdings" panose="05000000000000000000" pitchFamily="2" charset="2"/>
            </a:endParaRPr>
          </a:p>
        </p:txBody>
      </p:sp>
      <p:sp>
        <p:nvSpPr>
          <p:cNvPr id="59396" name="Номер слайда 3"/>
          <p:cNvSpPr txBox="1">
            <a:spLocks noGrp="1"/>
          </p:cNvSpPr>
          <p:nvPr/>
        </p:nvSpPr>
        <p:spPr>
          <a:xfrm>
            <a:off x="3877120" y="9357819"/>
            <a:ext cx="2967297" cy="492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effectLst/>
                <a:latin typeface="Calibri" panose="020F0502020204030204" pitchFamily="34" charset="0"/>
              </a:defRPr>
            </a:lvl1pPr>
            <a:lvl2pPr marL="742950" indent="-285750">
              <a:spcBef>
                <a:spcPct val="30000"/>
              </a:spcBef>
              <a:defRPr sz="1200">
                <a:solidFill>
                  <a:schemeClr val="tx1"/>
                </a:solidFill>
                <a:effectLst/>
                <a:latin typeface="Calibri" panose="020F0502020204030204" pitchFamily="34" charset="0"/>
              </a:defRPr>
            </a:lvl2pPr>
            <a:lvl3pPr marL="1143000" indent="-228600">
              <a:spcBef>
                <a:spcPct val="30000"/>
              </a:spcBef>
              <a:defRPr sz="1200">
                <a:solidFill>
                  <a:schemeClr val="tx1"/>
                </a:solidFill>
                <a:effectLst/>
                <a:latin typeface="Calibri" panose="020F0502020204030204" pitchFamily="34" charset="0"/>
              </a:defRPr>
            </a:lvl3pPr>
            <a:lvl4pPr marL="1600200" indent="-228600">
              <a:spcBef>
                <a:spcPct val="30000"/>
              </a:spcBef>
              <a:defRPr sz="1200">
                <a:solidFill>
                  <a:schemeClr val="tx1"/>
                </a:solidFill>
                <a:effectLst/>
                <a:latin typeface="Calibri" panose="020F0502020204030204" pitchFamily="34" charset="0"/>
              </a:defRPr>
            </a:lvl4pPr>
            <a:lvl5pPr marL="2057400" indent="-228600">
              <a:spcBef>
                <a:spcPct val="30000"/>
              </a:spcBef>
              <a:defRPr sz="1200">
                <a:solidFill>
                  <a:schemeClr val="tx1"/>
                </a:solidFill>
                <a:effectLst/>
                <a:latin typeface="Calibri" panose="020F0502020204030204" pitchFamily="34" charset="0"/>
              </a:defRPr>
            </a:lvl5pPr>
            <a:lvl6pPr marL="2514600" indent="-228600" eaLnBrk="0" fontAlgn="base" hangingPunct="0">
              <a:spcBef>
                <a:spcPct val="30000"/>
              </a:spcBef>
              <a:spcAft>
                <a:spcPct val="0"/>
              </a:spcAft>
              <a:defRPr sz="1200">
                <a:solidFill>
                  <a:schemeClr val="tx1"/>
                </a:solidFill>
                <a:effectLst/>
                <a:latin typeface="Calibri" panose="020F0502020204030204" pitchFamily="34" charset="0"/>
              </a:defRPr>
            </a:lvl6pPr>
            <a:lvl7pPr marL="2971800" indent="-228600" eaLnBrk="0" fontAlgn="base" hangingPunct="0">
              <a:spcBef>
                <a:spcPct val="30000"/>
              </a:spcBef>
              <a:spcAft>
                <a:spcPct val="0"/>
              </a:spcAft>
              <a:defRPr sz="1200">
                <a:solidFill>
                  <a:schemeClr val="tx1"/>
                </a:solidFill>
                <a:effectLst/>
                <a:latin typeface="Calibri" panose="020F0502020204030204" pitchFamily="34" charset="0"/>
              </a:defRPr>
            </a:lvl7pPr>
            <a:lvl8pPr marL="3429000" indent="-228600" eaLnBrk="0" fontAlgn="base" hangingPunct="0">
              <a:spcBef>
                <a:spcPct val="30000"/>
              </a:spcBef>
              <a:spcAft>
                <a:spcPct val="0"/>
              </a:spcAft>
              <a:defRPr sz="1200">
                <a:solidFill>
                  <a:schemeClr val="tx1"/>
                </a:solidFill>
                <a:effectLst/>
                <a:latin typeface="Calibri" panose="020F0502020204030204" pitchFamily="34" charset="0"/>
              </a:defRPr>
            </a:lvl8pPr>
            <a:lvl9pPr marL="3886200" indent="-228600" eaLnBrk="0" fontAlgn="base" hangingPunct="0">
              <a:spcBef>
                <a:spcPct val="30000"/>
              </a:spcBef>
              <a:spcAft>
                <a:spcPct val="0"/>
              </a:spcAft>
              <a:defRPr sz="1200">
                <a:solidFill>
                  <a:schemeClr val="tx1"/>
                </a:solidFill>
                <a:effectLst/>
                <a:latin typeface="Calibri" panose="020F0502020204030204" pitchFamily="34" charset="0"/>
              </a:defRPr>
            </a:lvl9pPr>
          </a:lstStyle>
          <a:p>
            <a:pPr algn="r" eaLnBrk="1" hangingPunct="1">
              <a:spcBef>
                <a:spcPct val="0"/>
              </a:spcBef>
            </a:pPr>
            <a:fld id="{A339DFFF-759A-4ED9-8CA3-54ED8F0DBBA3}" type="slidenum">
              <a:rPr lang="ru-RU" altLang="ru-RU">
                <a:effectLst/>
              </a:rPr>
              <a:pPr algn="r" eaLnBrk="1" hangingPunct="1">
                <a:spcBef>
                  <a:spcPct val="0"/>
                </a:spcBef>
              </a:pPr>
              <a:t>23</a:t>
            </a:fld>
            <a:endParaRPr lang="ru-RU" altLang="ru-RU">
              <a:effectLst/>
            </a:endParaRPr>
          </a:p>
        </p:txBody>
      </p:sp>
    </p:spTree>
    <p:extLst>
      <p:ext uri="{BB962C8B-B14F-4D97-AF65-F5344CB8AC3E}">
        <p14:creationId xmlns:p14="http://schemas.microsoft.com/office/powerpoint/2010/main" val="3257530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1442" name="Образ слайда 1"/>
          <p:cNvSpPr>
            <a:spLocks noGrp="1" noRot="1" noChangeAspect="1" noTextEdit="1"/>
          </p:cNvSpPr>
          <p:nvPr>
            <p:ph type="sldImg"/>
          </p:nvPr>
        </p:nvSpPr>
        <p:spPr>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eaLnBrk="1" hangingPunct="1">
              <a:spcBef>
                <a:spcPct val="0"/>
              </a:spcBef>
            </a:pPr>
            <a:endParaRPr lang="ru-RU" altLang="ru-RU" b="1">
              <a:effectLst/>
              <a:sym typeface="Wingdings" panose="05000000000000000000" pitchFamily="2" charset="2"/>
            </a:endParaRPr>
          </a:p>
        </p:txBody>
      </p:sp>
      <p:sp>
        <p:nvSpPr>
          <p:cNvPr id="61444" name="Номер слайда 3"/>
          <p:cNvSpPr txBox="1">
            <a:spLocks noGrp="1"/>
          </p:cNvSpPr>
          <p:nvPr/>
        </p:nvSpPr>
        <p:spPr>
          <a:xfrm>
            <a:off x="3877120" y="9357819"/>
            <a:ext cx="2967297" cy="492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effectLst/>
                <a:latin typeface="Calibri" panose="020F0502020204030204" pitchFamily="34" charset="0"/>
              </a:defRPr>
            </a:lvl1pPr>
            <a:lvl2pPr marL="742950" indent="-285750">
              <a:spcBef>
                <a:spcPct val="30000"/>
              </a:spcBef>
              <a:defRPr sz="1200">
                <a:solidFill>
                  <a:schemeClr val="tx1"/>
                </a:solidFill>
                <a:effectLst/>
                <a:latin typeface="Calibri" panose="020F0502020204030204" pitchFamily="34" charset="0"/>
              </a:defRPr>
            </a:lvl2pPr>
            <a:lvl3pPr marL="1143000" indent="-228600">
              <a:spcBef>
                <a:spcPct val="30000"/>
              </a:spcBef>
              <a:defRPr sz="1200">
                <a:solidFill>
                  <a:schemeClr val="tx1"/>
                </a:solidFill>
                <a:effectLst/>
                <a:latin typeface="Calibri" panose="020F0502020204030204" pitchFamily="34" charset="0"/>
              </a:defRPr>
            </a:lvl3pPr>
            <a:lvl4pPr marL="1600200" indent="-228600">
              <a:spcBef>
                <a:spcPct val="30000"/>
              </a:spcBef>
              <a:defRPr sz="1200">
                <a:solidFill>
                  <a:schemeClr val="tx1"/>
                </a:solidFill>
                <a:effectLst/>
                <a:latin typeface="Calibri" panose="020F0502020204030204" pitchFamily="34" charset="0"/>
              </a:defRPr>
            </a:lvl4pPr>
            <a:lvl5pPr marL="2057400" indent="-228600">
              <a:spcBef>
                <a:spcPct val="30000"/>
              </a:spcBef>
              <a:defRPr sz="1200">
                <a:solidFill>
                  <a:schemeClr val="tx1"/>
                </a:solidFill>
                <a:effectLst/>
                <a:latin typeface="Calibri" panose="020F0502020204030204" pitchFamily="34" charset="0"/>
              </a:defRPr>
            </a:lvl5pPr>
            <a:lvl6pPr marL="2514600" indent="-228600" eaLnBrk="0" fontAlgn="base" hangingPunct="0">
              <a:spcBef>
                <a:spcPct val="30000"/>
              </a:spcBef>
              <a:spcAft>
                <a:spcPct val="0"/>
              </a:spcAft>
              <a:defRPr sz="1200">
                <a:solidFill>
                  <a:schemeClr val="tx1"/>
                </a:solidFill>
                <a:effectLst/>
                <a:latin typeface="Calibri" panose="020F0502020204030204" pitchFamily="34" charset="0"/>
              </a:defRPr>
            </a:lvl6pPr>
            <a:lvl7pPr marL="2971800" indent="-228600" eaLnBrk="0" fontAlgn="base" hangingPunct="0">
              <a:spcBef>
                <a:spcPct val="30000"/>
              </a:spcBef>
              <a:spcAft>
                <a:spcPct val="0"/>
              </a:spcAft>
              <a:defRPr sz="1200">
                <a:solidFill>
                  <a:schemeClr val="tx1"/>
                </a:solidFill>
                <a:effectLst/>
                <a:latin typeface="Calibri" panose="020F0502020204030204" pitchFamily="34" charset="0"/>
              </a:defRPr>
            </a:lvl7pPr>
            <a:lvl8pPr marL="3429000" indent="-228600" eaLnBrk="0" fontAlgn="base" hangingPunct="0">
              <a:spcBef>
                <a:spcPct val="30000"/>
              </a:spcBef>
              <a:spcAft>
                <a:spcPct val="0"/>
              </a:spcAft>
              <a:defRPr sz="1200">
                <a:solidFill>
                  <a:schemeClr val="tx1"/>
                </a:solidFill>
                <a:effectLst/>
                <a:latin typeface="Calibri" panose="020F0502020204030204" pitchFamily="34" charset="0"/>
              </a:defRPr>
            </a:lvl8pPr>
            <a:lvl9pPr marL="3886200" indent="-228600" eaLnBrk="0" fontAlgn="base" hangingPunct="0">
              <a:spcBef>
                <a:spcPct val="30000"/>
              </a:spcBef>
              <a:spcAft>
                <a:spcPct val="0"/>
              </a:spcAft>
              <a:defRPr sz="1200">
                <a:solidFill>
                  <a:schemeClr val="tx1"/>
                </a:solidFill>
                <a:effectLst/>
                <a:latin typeface="Calibri" panose="020F0502020204030204" pitchFamily="34" charset="0"/>
              </a:defRPr>
            </a:lvl9pPr>
          </a:lstStyle>
          <a:p>
            <a:pPr algn="r" eaLnBrk="1" hangingPunct="1">
              <a:spcBef>
                <a:spcPct val="0"/>
              </a:spcBef>
            </a:pPr>
            <a:fld id="{F8856E0E-4836-444C-8CA9-2045007ECD9F}" type="slidenum">
              <a:rPr lang="ru-RU" altLang="ru-RU">
                <a:effectLst/>
              </a:rPr>
              <a:pPr algn="r" eaLnBrk="1" hangingPunct="1">
                <a:spcBef>
                  <a:spcPct val="0"/>
                </a:spcBef>
              </a:pPr>
              <a:t>24</a:t>
            </a:fld>
            <a:endParaRPr lang="ru-RU" altLang="ru-RU">
              <a:effectLst/>
            </a:endParaRPr>
          </a:p>
        </p:txBody>
      </p:sp>
    </p:spTree>
    <p:extLst>
      <p:ext uri="{BB962C8B-B14F-4D97-AF65-F5344CB8AC3E}">
        <p14:creationId xmlns:p14="http://schemas.microsoft.com/office/powerpoint/2010/main" val="111643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3490" name="Образ слайда 1"/>
          <p:cNvSpPr>
            <a:spLocks noGrp="1" noRot="1" noChangeAspect="1" noTextEdit="1"/>
          </p:cNvSpPr>
          <p:nvPr>
            <p:ph type="sldImg"/>
          </p:nvPr>
        </p:nvSpPr>
        <p:spPr>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eaLnBrk="1" hangingPunct="1">
              <a:spcBef>
                <a:spcPct val="0"/>
              </a:spcBef>
            </a:pPr>
            <a:endParaRPr lang="ru-RU" altLang="ru-RU" b="1">
              <a:effectLst/>
              <a:sym typeface="Wingdings" panose="05000000000000000000" pitchFamily="2" charset="2"/>
            </a:endParaRPr>
          </a:p>
        </p:txBody>
      </p:sp>
      <p:sp>
        <p:nvSpPr>
          <p:cNvPr id="63492" name="Номер слайда 3"/>
          <p:cNvSpPr txBox="1">
            <a:spLocks noGrp="1"/>
          </p:cNvSpPr>
          <p:nvPr/>
        </p:nvSpPr>
        <p:spPr>
          <a:xfrm>
            <a:off x="3877120" y="9357819"/>
            <a:ext cx="2967297" cy="492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effectLst/>
                <a:latin typeface="Calibri" panose="020F0502020204030204" pitchFamily="34" charset="0"/>
              </a:defRPr>
            </a:lvl1pPr>
            <a:lvl2pPr marL="742950" indent="-285750">
              <a:spcBef>
                <a:spcPct val="30000"/>
              </a:spcBef>
              <a:defRPr sz="1200">
                <a:solidFill>
                  <a:schemeClr val="tx1"/>
                </a:solidFill>
                <a:effectLst/>
                <a:latin typeface="Calibri" panose="020F0502020204030204" pitchFamily="34" charset="0"/>
              </a:defRPr>
            </a:lvl2pPr>
            <a:lvl3pPr marL="1143000" indent="-228600">
              <a:spcBef>
                <a:spcPct val="30000"/>
              </a:spcBef>
              <a:defRPr sz="1200">
                <a:solidFill>
                  <a:schemeClr val="tx1"/>
                </a:solidFill>
                <a:effectLst/>
                <a:latin typeface="Calibri" panose="020F0502020204030204" pitchFamily="34" charset="0"/>
              </a:defRPr>
            </a:lvl3pPr>
            <a:lvl4pPr marL="1600200" indent="-228600">
              <a:spcBef>
                <a:spcPct val="30000"/>
              </a:spcBef>
              <a:defRPr sz="1200">
                <a:solidFill>
                  <a:schemeClr val="tx1"/>
                </a:solidFill>
                <a:effectLst/>
                <a:latin typeface="Calibri" panose="020F0502020204030204" pitchFamily="34" charset="0"/>
              </a:defRPr>
            </a:lvl4pPr>
            <a:lvl5pPr marL="2057400" indent="-228600">
              <a:spcBef>
                <a:spcPct val="30000"/>
              </a:spcBef>
              <a:defRPr sz="1200">
                <a:solidFill>
                  <a:schemeClr val="tx1"/>
                </a:solidFill>
                <a:effectLst/>
                <a:latin typeface="Calibri" panose="020F0502020204030204" pitchFamily="34" charset="0"/>
              </a:defRPr>
            </a:lvl5pPr>
            <a:lvl6pPr marL="2514600" indent="-228600" eaLnBrk="0" fontAlgn="base" hangingPunct="0">
              <a:spcBef>
                <a:spcPct val="30000"/>
              </a:spcBef>
              <a:spcAft>
                <a:spcPct val="0"/>
              </a:spcAft>
              <a:defRPr sz="1200">
                <a:solidFill>
                  <a:schemeClr val="tx1"/>
                </a:solidFill>
                <a:effectLst/>
                <a:latin typeface="Calibri" panose="020F0502020204030204" pitchFamily="34" charset="0"/>
              </a:defRPr>
            </a:lvl6pPr>
            <a:lvl7pPr marL="2971800" indent="-228600" eaLnBrk="0" fontAlgn="base" hangingPunct="0">
              <a:spcBef>
                <a:spcPct val="30000"/>
              </a:spcBef>
              <a:spcAft>
                <a:spcPct val="0"/>
              </a:spcAft>
              <a:defRPr sz="1200">
                <a:solidFill>
                  <a:schemeClr val="tx1"/>
                </a:solidFill>
                <a:effectLst/>
                <a:latin typeface="Calibri" panose="020F0502020204030204" pitchFamily="34" charset="0"/>
              </a:defRPr>
            </a:lvl7pPr>
            <a:lvl8pPr marL="3429000" indent="-228600" eaLnBrk="0" fontAlgn="base" hangingPunct="0">
              <a:spcBef>
                <a:spcPct val="30000"/>
              </a:spcBef>
              <a:spcAft>
                <a:spcPct val="0"/>
              </a:spcAft>
              <a:defRPr sz="1200">
                <a:solidFill>
                  <a:schemeClr val="tx1"/>
                </a:solidFill>
                <a:effectLst/>
                <a:latin typeface="Calibri" panose="020F0502020204030204" pitchFamily="34" charset="0"/>
              </a:defRPr>
            </a:lvl8pPr>
            <a:lvl9pPr marL="3886200" indent="-228600" eaLnBrk="0" fontAlgn="base" hangingPunct="0">
              <a:spcBef>
                <a:spcPct val="30000"/>
              </a:spcBef>
              <a:spcAft>
                <a:spcPct val="0"/>
              </a:spcAft>
              <a:defRPr sz="1200">
                <a:solidFill>
                  <a:schemeClr val="tx1"/>
                </a:solidFill>
                <a:effectLst/>
                <a:latin typeface="Calibri" panose="020F0502020204030204" pitchFamily="34" charset="0"/>
              </a:defRPr>
            </a:lvl9pPr>
          </a:lstStyle>
          <a:p>
            <a:pPr algn="r" eaLnBrk="1" hangingPunct="1">
              <a:spcBef>
                <a:spcPct val="0"/>
              </a:spcBef>
            </a:pPr>
            <a:fld id="{0DC65193-B05D-432B-9F63-9EFC066B761D}" type="slidenum">
              <a:rPr lang="ru-RU" altLang="ru-RU">
                <a:effectLst/>
              </a:rPr>
              <a:pPr algn="r" eaLnBrk="1" hangingPunct="1">
                <a:spcBef>
                  <a:spcPct val="0"/>
                </a:spcBef>
              </a:pPr>
              <a:t>25</a:t>
            </a:fld>
            <a:endParaRPr lang="ru-RU" altLang="ru-RU">
              <a:effectLst/>
            </a:endParaRPr>
          </a:p>
        </p:txBody>
      </p:sp>
    </p:spTree>
    <p:extLst>
      <p:ext uri="{BB962C8B-B14F-4D97-AF65-F5344CB8AC3E}">
        <p14:creationId xmlns:p14="http://schemas.microsoft.com/office/powerpoint/2010/main" val="152791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1202" name="Образ слайда 1"/>
          <p:cNvSpPr>
            <a:spLocks noGrp="1" noRot="1" noChangeAspect="1" noTextEdit="1"/>
          </p:cNvSpPr>
          <p:nvPr>
            <p:ph type="sldImg"/>
          </p:nvPr>
        </p:nvSpPr>
        <p:spPr>
          <a:noFill/>
          <a:ln>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eaLnBrk="1" hangingPunct="1">
              <a:spcBef>
                <a:spcPct val="0"/>
              </a:spcBef>
            </a:pPr>
            <a:endParaRPr lang="ru-RU" altLang="ru-RU" b="1">
              <a:effectLst/>
              <a:latin typeface="Arial" panose="020B0604020202020204" pitchFamily="34" charset="0"/>
              <a:sym typeface="Wingdings" panose="05000000000000000000" pitchFamily="2" charset="2"/>
            </a:endParaRPr>
          </a:p>
        </p:txBody>
      </p:sp>
      <p:sp>
        <p:nvSpPr>
          <p:cNvPr id="51204" name="Номер слайда 3"/>
          <p:cNvSpPr txBox="1">
            <a:spLocks noGrp="1"/>
          </p:cNvSpPr>
          <p:nvPr/>
        </p:nvSpPr>
        <p:spPr>
          <a:xfrm>
            <a:off x="3844769" y="9412775"/>
            <a:ext cx="2942635" cy="496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nchor="b"/>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algn="r" eaLnBrk="1" hangingPunct="1"/>
            <a:fld id="{BCFD1BDF-A874-4FDC-A38B-8304F09FE466}" type="slidenum">
              <a:rPr lang="ru-RU" altLang="ru-RU" sz="1200">
                <a:effectLst/>
              </a:rPr>
              <a:pPr algn="r" eaLnBrk="1" hangingPunct="1"/>
              <a:t>30</a:t>
            </a:fld>
            <a:endParaRPr lang="ru-RU" altLang="ru-RU" sz="1200">
              <a:effectLst/>
            </a:endParaRPr>
          </a:p>
        </p:txBody>
      </p:sp>
    </p:spTree>
    <p:extLst>
      <p:ext uri="{BB962C8B-B14F-4D97-AF65-F5344CB8AC3E}">
        <p14:creationId xmlns:p14="http://schemas.microsoft.com/office/powerpoint/2010/main" val="1167802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a:effectLst/>
      </p:grpSpPr>
      <p:sp>
        <p:nvSpPr>
          <p:cNvPr id="2" name="Title 1"/>
          <p:cNvSpPr>
            <a:spLocks noGrp="1"/>
          </p:cNvSpPr>
          <p:nvPr>
            <p:ph type="ctrTitle"/>
          </p:nvPr>
        </p:nvSpPr>
        <p:spPr>
          <a:xfrm>
            <a:off x="685800" y="2130437"/>
            <a:ext cx="7772400" cy="1470025"/>
          </a:xfrm>
          <a:prstGeom prst="rect">
            <a:avLst/>
          </a:prstGeom>
          <a:effectLst/>
        </p:spPr>
        <p:txBody>
          <a:bodyPr/>
          <a:lstStyle/>
          <a:p>
            <a:r>
              <a:rPr lang="en-US">
                <a:effectLst/>
              </a:rPr>
              <a:t>Click to edit Master title style</a:t>
            </a:r>
          </a:p>
        </p:txBody>
      </p:sp>
      <p:sp>
        <p:nvSpPr>
          <p:cNvPr id="3" name="Subtitle 2"/>
          <p:cNvSpPr>
            <a:spLocks noGrp="1"/>
          </p:cNvSpPr>
          <p:nvPr>
            <p:ph type="subTitle" idx="1"/>
          </p:nvPr>
        </p:nvSpPr>
        <p:spPr>
          <a:xfrm>
            <a:off x="1371600" y="3886200"/>
            <a:ext cx="6400800" cy="1752600"/>
          </a:xfrm>
          <a:prstGeom prst="rect">
            <a:avLst/>
          </a:prstGeom>
          <a:effectLst/>
        </p:spPr>
        <p:txBody>
          <a:bodyPr/>
          <a:lstStyle>
            <a:lvl1pPr marL="0" indent="0" algn="ctr">
              <a:buNone/>
              <a:defRPr>
                <a:solidFill>
                  <a:schemeClr val="tx1">
                    <a:tint val="75000"/>
                  </a:schemeClr>
                </a:solidFill>
                <a:effectLst/>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a:effectLst/>
              </a:rPr>
              <a:t>Click to edit Master subtitle style</a:t>
            </a:r>
          </a:p>
        </p:txBody>
      </p:sp>
      <p:sp>
        <p:nvSpPr>
          <p:cNvPr id="4" name="Date Placeholder 3"/>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5" name="Footer Placeholder 4"/>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6" name="Slide Number Placeholder 5"/>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pic>
        <p:nvPicPr>
          <p:cNvPr id="7" name="Picture 6"/>
          <p:cNvPicPr>
            <a:picLocks noChangeAspect="1"/>
          </p:cNvPicPr>
          <p:nvPr/>
        </p:nvPicPr>
        <p:blipFill>
          <a:blip r:embed="rId2"/>
          <a:stretch>
            <a:fillRect/>
          </a:stretch>
        </p:blipFill>
        <p:spPr>
          <a:xfrm>
            <a:off x="3537914" y="273554"/>
            <a:ext cx="4981978" cy="234446"/>
          </a:xfrm>
          <a:prstGeom prst="rect">
            <a:avLst/>
          </a:prstGeom>
          <a:effectLst/>
        </p:spPr>
      </p:pic>
      <p:sp>
        <p:nvSpPr>
          <p:cNvPr id="8" name="Slide Number Placeholder 12"/>
          <p:cNvSpPr txBox="1"/>
          <p:nvPr/>
        </p:nvSpPr>
        <p:spPr>
          <a:xfrm>
            <a:off x="8282957" y="6237312"/>
            <a:ext cx="848799" cy="537466"/>
          </a:xfrm>
          <a:prstGeom prst="rect">
            <a:avLst/>
          </a:prstGeom>
          <a:effectLst/>
        </p:spPr>
        <p:txBody>
          <a:bodyPr vert="horz" lIns="91440" tIns="45720" rIns="91440" bIns="45720" rtlCol="0" anchor="ctr"/>
          <a:lstStyle>
            <a:defPPr>
              <a:defRPr lang="en-US">
                <a:effectLst/>
              </a:defRPr>
            </a:defPPr>
            <a:lvl1pPr marL="0" algn="l" defTabSz="457200" rtl="0" eaLnBrk="1" latinLnBrk="0" hangingPunct="1">
              <a:defRPr sz="2200" kern="1200">
                <a:solidFill>
                  <a:srgbClr val="DEAA46"/>
                </a:solidFill>
                <a:effectLst/>
                <a:latin typeface="DINPro-Light"/>
                <a:ea typeface="+mn-ea"/>
                <a:cs typeface="DINPro-Light"/>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a:lstStyle>
          <a:p>
            <a:fld id="{B2D350B4-811D-9C49-8D4A-B431FFD45952}" type="slidenum">
              <a:rPr lang="en-US" smtClean="0">
                <a:effectLst/>
              </a:rPr>
              <a:t>‹#›</a:t>
            </a:fld>
            <a:endParaRPr lang="en-US">
              <a:effectLst/>
            </a:endParaRPr>
          </a:p>
        </p:txBody>
      </p:sp>
    </p:spTree>
    <p:extLst>
      <p:ext uri="{BB962C8B-B14F-4D97-AF65-F5344CB8AC3E}">
        <p14:creationId xmlns:p14="http://schemas.microsoft.com/office/powerpoint/2010/main" val="15863451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4638"/>
            <a:ext cx="8229600" cy="1143000"/>
          </a:xfrm>
          <a:prstGeom prst="rect">
            <a:avLst/>
          </a:prstGeom>
          <a:effectLst/>
        </p:spPr>
        <p:txBody>
          <a:bodyPr/>
          <a:lstStyle/>
          <a:p>
            <a:r>
              <a:rPr lang="en-US">
                <a:effectLst/>
              </a:rPr>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5" name="Footer Placeholder 4"/>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6" name="Slide Number Placeholder 5"/>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32124496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a:effectLst/>
      </p:grpSpPr>
      <p:sp>
        <p:nvSpPr>
          <p:cNvPr id="2" name="Vertical Title 1"/>
          <p:cNvSpPr>
            <a:spLocks noGrp="1"/>
          </p:cNvSpPr>
          <p:nvPr>
            <p:ph type="title" orient="vert"/>
          </p:nvPr>
        </p:nvSpPr>
        <p:spPr>
          <a:xfrm>
            <a:off x="6629400" y="274650"/>
            <a:ext cx="2057400" cy="5851525"/>
          </a:xfrm>
          <a:prstGeom prst="rect">
            <a:avLst/>
          </a:prstGeom>
          <a:effectLst/>
        </p:spPr>
        <p:txBody>
          <a:bodyPr vert="eaVert"/>
          <a:lstStyle/>
          <a:p>
            <a:r>
              <a:rPr lang="en-US">
                <a:effectLst/>
              </a:rPr>
              <a:t>Click to edit Master title style</a:t>
            </a:r>
          </a:p>
        </p:txBody>
      </p:sp>
      <p:sp>
        <p:nvSpPr>
          <p:cNvPr id="3" name="Vertical Text Placeholder 2"/>
          <p:cNvSpPr>
            <a:spLocks noGrp="1"/>
          </p:cNvSpPr>
          <p:nvPr>
            <p:ph type="body" orient="vert" idx="1"/>
          </p:nvPr>
        </p:nvSpPr>
        <p:spPr>
          <a:xfrm>
            <a:off x="457200" y="274650"/>
            <a:ext cx="6019800" cy="5851525"/>
          </a:xfrm>
          <a:prstGeom prst="rect">
            <a:avLst/>
          </a:prstGeom>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5" name="Footer Placeholder 4"/>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6" name="Slide Number Placeholder 5"/>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38539833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a:effectLst/>
      </p:grpSpPr>
      <p:sp>
        <p:nvSpPr>
          <p:cNvPr id="7" name="Прямоугольник 6"/>
          <p:cNvSpPr/>
          <p:nvPr userDrawn="1"/>
        </p:nvSpPr>
        <p:spPr>
          <a:xfrm>
            <a:off x="541343" y="12"/>
            <a:ext cx="463550" cy="379413"/>
          </a:xfrm>
          <a:prstGeom prst="rect">
            <a:avLst/>
          </a:prstGeom>
          <a:effectLst/>
        </p:spPr>
        <p:txBody>
          <a:bodyPr wrap="none">
            <a:normAutofit lnSpcReduction="10000"/>
          </a:bodyPr>
          <a:lstStyle/>
          <a:p>
            <a:pPr>
              <a:defRPr>
                <a:effectLst/>
              </a:defRPr>
            </a:pPr>
            <a:r>
              <a:rPr lang="ru-RU" sz="2000">
                <a:solidFill>
                  <a:srgbClr val="53548A">
                    <a:lumMod val="20000"/>
                    <a:lumOff val="80000"/>
                  </a:srgbClr>
                </a:solidFill>
                <a:effectLst/>
              </a:rPr>
              <a:t>М</a:t>
            </a:r>
            <a:endParaRPr lang="ru-RU">
              <a:solidFill>
                <a:prstClr val="black"/>
              </a:solidFill>
              <a:effectLst/>
              <a:latin typeface="Arial"/>
            </a:endParaRPr>
          </a:p>
        </p:txBody>
      </p:sp>
      <p:sp>
        <p:nvSpPr>
          <p:cNvPr id="8" name="Прямоугольник 11"/>
          <p:cNvSpPr>
            <a:spLocks noChangeArrowheads="1"/>
          </p:cNvSpPr>
          <p:nvPr userDrawn="1"/>
        </p:nvSpPr>
        <p:spPr>
          <a:xfrm>
            <a:off x="963613" y="-20638"/>
            <a:ext cx="24718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600">
                <a:solidFill>
                  <a:srgbClr val="DBDBE9"/>
                </a:solidFill>
                <a:effectLst/>
              </a:rPr>
              <a:t>]</a:t>
            </a:r>
            <a:endParaRPr lang="ru-RU">
              <a:solidFill>
                <a:srgbClr val="DBDBE9"/>
              </a:solidFill>
              <a:effectLst/>
            </a:endParaRPr>
          </a:p>
        </p:txBody>
      </p:sp>
      <p:sp>
        <p:nvSpPr>
          <p:cNvPr id="9" name="TextBox 13"/>
          <p:cNvSpPr txBox="1">
            <a:spLocks noChangeArrowheads="1"/>
          </p:cNvSpPr>
          <p:nvPr userDrawn="1"/>
        </p:nvSpPr>
        <p:spPr>
          <a:xfrm>
            <a:off x="774701" y="-61913"/>
            <a:ext cx="38504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effectLst/>
                <a:latin typeface="Georgia" pitchFamily="18" charset="0"/>
              </a:defRPr>
            </a:lvl1pPr>
            <a:lvl2pPr marL="742950" indent="-285750" eaLnBrk="0" hangingPunct="0">
              <a:defRPr>
                <a:solidFill>
                  <a:schemeClr val="tx1"/>
                </a:solidFill>
                <a:effectLst/>
                <a:latin typeface="Georgia" pitchFamily="18" charset="0"/>
              </a:defRPr>
            </a:lvl2pPr>
            <a:lvl3pPr marL="1143000" indent="-228600" eaLnBrk="0" hangingPunct="0">
              <a:defRPr>
                <a:solidFill>
                  <a:schemeClr val="tx1"/>
                </a:solidFill>
                <a:effectLst/>
                <a:latin typeface="Georgia" pitchFamily="18" charset="0"/>
              </a:defRPr>
            </a:lvl3pPr>
            <a:lvl4pPr marL="1600200" indent="-228600" eaLnBrk="0" hangingPunct="0">
              <a:defRPr>
                <a:solidFill>
                  <a:schemeClr val="tx1"/>
                </a:solidFill>
                <a:effectLst/>
                <a:latin typeface="Georgia" pitchFamily="18" charset="0"/>
              </a:defRPr>
            </a:lvl4pPr>
            <a:lvl5pPr marL="2057400" indent="-228600" eaLnBrk="0" hangingPunct="0">
              <a:defRPr>
                <a:solidFill>
                  <a:schemeClr val="tx1"/>
                </a:solidFill>
                <a:effectLst/>
                <a:latin typeface="Georgia" pitchFamily="18" charset="0"/>
              </a:defRPr>
            </a:lvl5pPr>
            <a:lvl6pPr marL="2514600" indent="-228600" eaLnBrk="0" fontAlgn="base" hangingPunct="0">
              <a:spcBef>
                <a:spcPct val="0"/>
              </a:spcBef>
              <a:spcAft>
                <a:spcPct val="0"/>
              </a:spcAft>
              <a:defRPr>
                <a:solidFill>
                  <a:schemeClr val="tx1"/>
                </a:solidFill>
                <a:effectLst/>
                <a:latin typeface="Georgia" pitchFamily="18" charset="0"/>
              </a:defRPr>
            </a:lvl6pPr>
            <a:lvl7pPr marL="2971800" indent="-228600" eaLnBrk="0" fontAlgn="base" hangingPunct="0">
              <a:spcBef>
                <a:spcPct val="0"/>
              </a:spcBef>
              <a:spcAft>
                <a:spcPct val="0"/>
              </a:spcAft>
              <a:defRPr>
                <a:solidFill>
                  <a:schemeClr val="tx1"/>
                </a:solidFill>
                <a:effectLst/>
                <a:latin typeface="Georgia" pitchFamily="18" charset="0"/>
              </a:defRPr>
            </a:lvl7pPr>
            <a:lvl8pPr marL="3429000" indent="-228600" eaLnBrk="0" fontAlgn="base" hangingPunct="0">
              <a:spcBef>
                <a:spcPct val="0"/>
              </a:spcBef>
              <a:spcAft>
                <a:spcPct val="0"/>
              </a:spcAft>
              <a:defRPr>
                <a:solidFill>
                  <a:schemeClr val="tx1"/>
                </a:solidFill>
                <a:effectLst/>
                <a:latin typeface="Georgia" pitchFamily="18" charset="0"/>
              </a:defRPr>
            </a:lvl8pPr>
            <a:lvl9pPr marL="3886200" indent="-228600" eaLnBrk="0" fontAlgn="base" hangingPunct="0">
              <a:spcBef>
                <a:spcPct val="0"/>
              </a:spcBef>
              <a:spcAft>
                <a:spcPct val="0"/>
              </a:spcAft>
              <a:defRPr>
                <a:solidFill>
                  <a:schemeClr val="tx1"/>
                </a:solidFill>
                <a:effectLst/>
                <a:latin typeface="Georgia" pitchFamily="18" charset="0"/>
              </a:defRPr>
            </a:lvl9pPr>
          </a:lstStyle>
          <a:p>
            <a:pPr eaLnBrk="1" hangingPunct="1">
              <a:defRPr>
                <a:effectLst/>
              </a:defRPr>
            </a:pPr>
            <a:r>
              <a:rPr lang="ru-RU" sz="2200" i="1">
                <a:solidFill>
                  <a:prstClr val="white"/>
                </a:solidFill>
                <a:effectLst/>
                <a:latin typeface="Times New Roman" panose="02020603050405020304" pitchFamily="18" charset="0"/>
              </a:rPr>
              <a:t>ф</a:t>
            </a:r>
            <a:endParaRPr lang="ru-RU" sz="2200">
              <a:solidFill>
                <a:srgbClr val="DBDBE9"/>
              </a:solidFill>
              <a:effectLst/>
              <a:latin typeface="Times New Roman" panose="02020603050405020304" pitchFamily="18" charset="0"/>
            </a:endParaRPr>
          </a:p>
        </p:txBody>
      </p:sp>
      <p:sp>
        <p:nvSpPr>
          <p:cNvPr id="10" name="Прямоугольник 9"/>
          <p:cNvSpPr/>
          <p:nvPr/>
        </p:nvSpPr>
        <p:spPr>
          <a:xfrm>
            <a:off x="0" y="0"/>
            <a:ext cx="9144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1" name="Прямоугольник 10"/>
          <p:cNvSpPr/>
          <p:nvPr/>
        </p:nvSpPr>
        <p:spPr>
          <a:xfrm>
            <a:off x="9085263" y="-1585"/>
            <a:ext cx="57150"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2" name="Прямоугольник 11"/>
          <p:cNvSpPr/>
          <p:nvPr/>
        </p:nvSpPr>
        <p:spPr>
          <a:xfrm>
            <a:off x="9043988" y="-1585"/>
            <a:ext cx="28575"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3" name="Прямоугольник 12"/>
          <p:cNvSpPr/>
          <p:nvPr/>
        </p:nvSpPr>
        <p:spPr>
          <a:xfrm>
            <a:off x="9024948" y="-1585"/>
            <a:ext cx="9525" cy="312737"/>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4" name="Прямоугольник 13"/>
          <p:cNvSpPr/>
          <p:nvPr/>
        </p:nvSpPr>
        <p:spPr>
          <a:xfrm>
            <a:off x="8977313" y="-1585"/>
            <a:ext cx="25400" cy="312737"/>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grpSp>
        <p:nvGrpSpPr>
          <p:cNvPr id="24" name="Group 23"/>
          <p:cNvGrpSpPr/>
          <p:nvPr userDrawn="1"/>
        </p:nvGrpSpPr>
        <p:grpSpPr>
          <a:xfrm>
            <a:off x="8875722" y="-785"/>
            <a:ext cx="95251" cy="333443"/>
            <a:chOff x="8875715" y="-787"/>
            <a:chExt cx="95251" cy="295141"/>
          </a:xfrm>
          <a:effectLst/>
        </p:grpSpPr>
        <p:sp>
          <p:nvSpPr>
            <p:cNvPr id="15" name="Прямоугольник 14"/>
            <p:cNvSpPr/>
            <p:nvPr/>
          </p:nvSpPr>
          <p:spPr>
            <a:xfrm>
              <a:off x="8915403" y="-787"/>
              <a:ext cx="55563"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6" name="Прямоугольник 15"/>
            <p:cNvSpPr/>
            <p:nvPr/>
          </p:nvSpPr>
          <p:spPr>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grpSp>
      <p:sp>
        <p:nvSpPr>
          <p:cNvPr id="17" name="Прямоугольник 16"/>
          <p:cNvSpPr/>
          <p:nvPr userDrawn="1"/>
        </p:nvSpPr>
        <p:spPr>
          <a:xfrm>
            <a:off x="541343" y="12"/>
            <a:ext cx="463550" cy="379413"/>
          </a:xfrm>
          <a:prstGeom prst="rect">
            <a:avLst/>
          </a:prstGeom>
          <a:effectLst/>
        </p:spPr>
        <p:txBody>
          <a:bodyPr wrap="none">
            <a:normAutofit lnSpcReduction="10000"/>
          </a:bodyPr>
          <a:lstStyle/>
          <a:p>
            <a:pPr>
              <a:defRPr>
                <a:effectLst/>
              </a:defRPr>
            </a:pPr>
            <a:r>
              <a:rPr lang="ru-RU" sz="2000">
                <a:solidFill>
                  <a:srgbClr val="53548A">
                    <a:lumMod val="20000"/>
                    <a:lumOff val="80000"/>
                  </a:srgbClr>
                </a:solidFill>
                <a:effectLst/>
                <a:latin typeface="Times New Roman" panose="02020603050405020304" pitchFamily="18" charset="0"/>
                <a:cs typeface="Times New Roman" panose="02020603050405020304" pitchFamily="18" charset="0"/>
              </a:rPr>
              <a:t>М</a:t>
            </a:r>
            <a:endParaRPr lang="ru-RU" sz="2000">
              <a:solidFill>
                <a:prstClr val="black"/>
              </a:solidFill>
              <a:effectLst/>
              <a:latin typeface="Arial"/>
              <a:cs typeface="Arial"/>
            </a:endParaRPr>
          </a:p>
        </p:txBody>
      </p:sp>
      <p:sp>
        <p:nvSpPr>
          <p:cNvPr id="18" name="Прямоугольник 27"/>
          <p:cNvSpPr>
            <a:spLocks noChangeArrowheads="1"/>
          </p:cNvSpPr>
          <p:nvPr userDrawn="1"/>
        </p:nvSpPr>
        <p:spPr>
          <a:xfrm>
            <a:off x="963613" y="-20638"/>
            <a:ext cx="24718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600">
                <a:solidFill>
                  <a:srgbClr val="DBDBE9"/>
                </a:solidFill>
                <a:effectLst/>
              </a:rPr>
              <a:t>]</a:t>
            </a:r>
            <a:endParaRPr lang="ru-RU">
              <a:solidFill>
                <a:srgbClr val="DBDBE9"/>
              </a:solidFill>
              <a:effectLst/>
            </a:endParaRPr>
          </a:p>
        </p:txBody>
      </p:sp>
      <p:sp>
        <p:nvSpPr>
          <p:cNvPr id="19" name="TextBox 13"/>
          <p:cNvSpPr txBox="1">
            <a:spLocks noChangeArrowheads="1"/>
          </p:cNvSpPr>
          <p:nvPr userDrawn="1"/>
        </p:nvSpPr>
        <p:spPr>
          <a:xfrm>
            <a:off x="774701" y="-61913"/>
            <a:ext cx="38504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effectLst/>
                <a:latin typeface="Georgia" pitchFamily="18" charset="0"/>
              </a:defRPr>
            </a:lvl1pPr>
            <a:lvl2pPr marL="742950" indent="-285750" eaLnBrk="0" hangingPunct="0">
              <a:defRPr>
                <a:solidFill>
                  <a:schemeClr val="tx1"/>
                </a:solidFill>
                <a:effectLst/>
                <a:latin typeface="Georgia" pitchFamily="18" charset="0"/>
              </a:defRPr>
            </a:lvl2pPr>
            <a:lvl3pPr marL="1143000" indent="-228600" eaLnBrk="0" hangingPunct="0">
              <a:defRPr>
                <a:solidFill>
                  <a:schemeClr val="tx1"/>
                </a:solidFill>
                <a:effectLst/>
                <a:latin typeface="Georgia" pitchFamily="18" charset="0"/>
              </a:defRPr>
            </a:lvl3pPr>
            <a:lvl4pPr marL="1600200" indent="-228600" eaLnBrk="0" hangingPunct="0">
              <a:defRPr>
                <a:solidFill>
                  <a:schemeClr val="tx1"/>
                </a:solidFill>
                <a:effectLst/>
                <a:latin typeface="Georgia" pitchFamily="18" charset="0"/>
              </a:defRPr>
            </a:lvl4pPr>
            <a:lvl5pPr marL="2057400" indent="-228600" eaLnBrk="0" hangingPunct="0">
              <a:defRPr>
                <a:solidFill>
                  <a:schemeClr val="tx1"/>
                </a:solidFill>
                <a:effectLst/>
                <a:latin typeface="Georgia" pitchFamily="18" charset="0"/>
              </a:defRPr>
            </a:lvl5pPr>
            <a:lvl6pPr marL="2514600" indent="-228600" eaLnBrk="0" fontAlgn="base" hangingPunct="0">
              <a:spcBef>
                <a:spcPct val="0"/>
              </a:spcBef>
              <a:spcAft>
                <a:spcPct val="0"/>
              </a:spcAft>
              <a:defRPr>
                <a:solidFill>
                  <a:schemeClr val="tx1"/>
                </a:solidFill>
                <a:effectLst/>
                <a:latin typeface="Georgia" pitchFamily="18" charset="0"/>
              </a:defRPr>
            </a:lvl6pPr>
            <a:lvl7pPr marL="2971800" indent="-228600" eaLnBrk="0" fontAlgn="base" hangingPunct="0">
              <a:spcBef>
                <a:spcPct val="0"/>
              </a:spcBef>
              <a:spcAft>
                <a:spcPct val="0"/>
              </a:spcAft>
              <a:defRPr>
                <a:solidFill>
                  <a:schemeClr val="tx1"/>
                </a:solidFill>
                <a:effectLst/>
                <a:latin typeface="Georgia" pitchFamily="18" charset="0"/>
              </a:defRPr>
            </a:lvl7pPr>
            <a:lvl8pPr marL="3429000" indent="-228600" eaLnBrk="0" fontAlgn="base" hangingPunct="0">
              <a:spcBef>
                <a:spcPct val="0"/>
              </a:spcBef>
              <a:spcAft>
                <a:spcPct val="0"/>
              </a:spcAft>
              <a:defRPr>
                <a:solidFill>
                  <a:schemeClr val="tx1"/>
                </a:solidFill>
                <a:effectLst/>
                <a:latin typeface="Georgia" pitchFamily="18" charset="0"/>
              </a:defRPr>
            </a:lvl8pPr>
            <a:lvl9pPr marL="3886200" indent="-228600" eaLnBrk="0" fontAlgn="base" hangingPunct="0">
              <a:spcBef>
                <a:spcPct val="0"/>
              </a:spcBef>
              <a:spcAft>
                <a:spcPct val="0"/>
              </a:spcAft>
              <a:defRPr>
                <a:solidFill>
                  <a:schemeClr val="tx1"/>
                </a:solidFill>
                <a:effectLst/>
                <a:latin typeface="Georgia" pitchFamily="18" charset="0"/>
              </a:defRPr>
            </a:lvl9pPr>
          </a:lstStyle>
          <a:p>
            <a:pPr eaLnBrk="1" hangingPunct="1">
              <a:defRPr>
                <a:effectLst/>
              </a:defRPr>
            </a:pPr>
            <a:r>
              <a:rPr lang="ru-RU" sz="2200" i="1">
                <a:solidFill>
                  <a:prstClr val="white"/>
                </a:solidFill>
                <a:effectLst/>
                <a:latin typeface="Times New Roman" panose="02020603050405020304" pitchFamily="18" charset="0"/>
              </a:rPr>
              <a:t>ф</a:t>
            </a:r>
            <a:endParaRPr lang="ru-RU" sz="2200">
              <a:solidFill>
                <a:srgbClr val="DBDBE9"/>
              </a:solidFill>
              <a:effectLst/>
              <a:latin typeface="Times New Roman" panose="02020603050405020304" pitchFamily="18" charset="0"/>
            </a:endParaRPr>
          </a:p>
        </p:txBody>
      </p:sp>
    </p:spTree>
    <p:extLst>
      <p:ext uri="{BB962C8B-B14F-4D97-AF65-F5344CB8AC3E}">
        <p14:creationId xmlns:p14="http://schemas.microsoft.com/office/powerpoint/2010/main" val="373936657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Сравнение">
    <p:spTree>
      <p:nvGrpSpPr>
        <p:cNvPr id="1" name=""/>
        <p:cNvGrpSpPr/>
        <p:nvPr/>
      </p:nvGrpSpPr>
      <p:grpSpPr>
        <a:xfrm>
          <a:off x="0" y="0"/>
          <a:ext cx="0" cy="0"/>
          <a:chOff x="0" y="0"/>
          <a:chExt cx="0" cy="0"/>
        </a:xfrm>
        <a:effectLst/>
      </p:grpSpPr>
      <p:sp>
        <p:nvSpPr>
          <p:cNvPr id="7" name="Прямоугольник 6"/>
          <p:cNvSpPr/>
          <p:nvPr userDrawn="1"/>
        </p:nvSpPr>
        <p:spPr>
          <a:xfrm>
            <a:off x="541343" y="4"/>
            <a:ext cx="463550" cy="379413"/>
          </a:xfrm>
          <a:prstGeom prst="rect">
            <a:avLst/>
          </a:prstGeom>
          <a:effectLst/>
        </p:spPr>
        <p:txBody>
          <a:bodyPr wrap="none">
            <a:normAutofit lnSpcReduction="10000"/>
          </a:bodyPr>
          <a:lstStyle/>
          <a:p>
            <a:pPr fontAlgn="base">
              <a:spcBef>
                <a:spcPct val="0"/>
              </a:spcBef>
              <a:spcAft>
                <a:spcPct val="0"/>
              </a:spcAft>
              <a:defRPr>
                <a:effectLst/>
              </a:defRPr>
            </a:pPr>
            <a:r>
              <a:rPr lang="ru-RU" sz="2000">
                <a:solidFill>
                  <a:srgbClr val="53548A">
                    <a:lumMod val="20000"/>
                    <a:lumOff val="80000"/>
                  </a:srgbClr>
                </a:solidFill>
                <a:effectLst/>
                <a:latin typeface="Times New Roman" panose="02020603050405020304" pitchFamily="18" charset="0"/>
                <a:cs typeface="Times New Roman" panose="02020603050405020304" pitchFamily="18" charset="0"/>
              </a:rPr>
              <a:t>М</a:t>
            </a:r>
            <a:endParaRPr lang="ru-RU">
              <a:solidFill>
                <a:prstClr val="black"/>
              </a:solidFill>
              <a:effectLst/>
              <a:latin typeface="Arial"/>
            </a:endParaRPr>
          </a:p>
        </p:txBody>
      </p:sp>
      <p:sp>
        <p:nvSpPr>
          <p:cNvPr id="8" name="Прямоугольник 11"/>
          <p:cNvSpPr>
            <a:spLocks noChangeArrowheads="1"/>
          </p:cNvSpPr>
          <p:nvPr userDrawn="1"/>
        </p:nvSpPr>
        <p:spPr>
          <a:xfrm>
            <a:off x="963613" y="-20638"/>
            <a:ext cx="253596"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600">
                <a:solidFill>
                  <a:srgbClr val="DBDBE9"/>
                </a:solidFill>
                <a:effectLst/>
                <a:latin typeface="Times New Roman" panose="02020603050405020304" pitchFamily="18" charset="0"/>
                <a:cs typeface="Times New Roman" panose="02020603050405020304" pitchFamily="18" charset="0"/>
              </a:rPr>
              <a:t>]</a:t>
            </a:r>
            <a:endParaRPr lang="ru-RU">
              <a:solidFill>
                <a:srgbClr val="DBDBE9"/>
              </a:solidFill>
              <a:effectLst/>
              <a:latin typeface="Times New Roman" panose="02020603050405020304" pitchFamily="18" charset="0"/>
              <a:cs typeface="Times New Roman" panose="02020603050405020304" pitchFamily="18" charset="0"/>
            </a:endParaRPr>
          </a:p>
        </p:txBody>
      </p:sp>
      <p:sp>
        <p:nvSpPr>
          <p:cNvPr id="9" name="TextBox 13"/>
          <p:cNvSpPr txBox="1">
            <a:spLocks noChangeArrowheads="1"/>
          </p:cNvSpPr>
          <p:nvPr userDrawn="1"/>
        </p:nvSpPr>
        <p:spPr>
          <a:xfrm>
            <a:off x="774701" y="-61913"/>
            <a:ext cx="38504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effectLst/>
                <a:latin typeface="Georgia" pitchFamily="18" charset="0"/>
              </a:defRPr>
            </a:lvl1pPr>
            <a:lvl2pPr marL="742950" indent="-285750" eaLnBrk="0" hangingPunct="0">
              <a:defRPr>
                <a:solidFill>
                  <a:schemeClr val="tx1"/>
                </a:solidFill>
                <a:effectLst/>
                <a:latin typeface="Georgia" pitchFamily="18" charset="0"/>
              </a:defRPr>
            </a:lvl2pPr>
            <a:lvl3pPr marL="1143000" indent="-228600" eaLnBrk="0" hangingPunct="0">
              <a:defRPr>
                <a:solidFill>
                  <a:schemeClr val="tx1"/>
                </a:solidFill>
                <a:effectLst/>
                <a:latin typeface="Georgia" pitchFamily="18" charset="0"/>
              </a:defRPr>
            </a:lvl3pPr>
            <a:lvl4pPr marL="1600200" indent="-228600" eaLnBrk="0" hangingPunct="0">
              <a:defRPr>
                <a:solidFill>
                  <a:schemeClr val="tx1"/>
                </a:solidFill>
                <a:effectLst/>
                <a:latin typeface="Georgia" pitchFamily="18" charset="0"/>
              </a:defRPr>
            </a:lvl4pPr>
            <a:lvl5pPr marL="2057400" indent="-228600" eaLnBrk="0" hangingPunct="0">
              <a:defRPr>
                <a:solidFill>
                  <a:schemeClr val="tx1"/>
                </a:solidFill>
                <a:effectLst/>
                <a:latin typeface="Georgia" pitchFamily="18" charset="0"/>
              </a:defRPr>
            </a:lvl5pPr>
            <a:lvl6pPr marL="2514600" indent="-228600" eaLnBrk="0" fontAlgn="base" hangingPunct="0">
              <a:spcBef>
                <a:spcPct val="0"/>
              </a:spcBef>
              <a:spcAft>
                <a:spcPct val="0"/>
              </a:spcAft>
              <a:defRPr>
                <a:solidFill>
                  <a:schemeClr val="tx1"/>
                </a:solidFill>
                <a:effectLst/>
                <a:latin typeface="Georgia" pitchFamily="18" charset="0"/>
              </a:defRPr>
            </a:lvl6pPr>
            <a:lvl7pPr marL="2971800" indent="-228600" eaLnBrk="0" fontAlgn="base" hangingPunct="0">
              <a:spcBef>
                <a:spcPct val="0"/>
              </a:spcBef>
              <a:spcAft>
                <a:spcPct val="0"/>
              </a:spcAft>
              <a:defRPr>
                <a:solidFill>
                  <a:schemeClr val="tx1"/>
                </a:solidFill>
                <a:effectLst/>
                <a:latin typeface="Georgia" pitchFamily="18" charset="0"/>
              </a:defRPr>
            </a:lvl7pPr>
            <a:lvl8pPr marL="3429000" indent="-228600" eaLnBrk="0" fontAlgn="base" hangingPunct="0">
              <a:spcBef>
                <a:spcPct val="0"/>
              </a:spcBef>
              <a:spcAft>
                <a:spcPct val="0"/>
              </a:spcAft>
              <a:defRPr>
                <a:solidFill>
                  <a:schemeClr val="tx1"/>
                </a:solidFill>
                <a:effectLst/>
                <a:latin typeface="Georgia" pitchFamily="18" charset="0"/>
              </a:defRPr>
            </a:lvl8pPr>
            <a:lvl9pPr marL="3886200" indent="-228600" eaLnBrk="0" fontAlgn="base" hangingPunct="0">
              <a:spcBef>
                <a:spcPct val="0"/>
              </a:spcBef>
              <a:spcAft>
                <a:spcPct val="0"/>
              </a:spcAft>
              <a:defRPr>
                <a:solidFill>
                  <a:schemeClr val="tx1"/>
                </a:solidFill>
                <a:effectLst/>
                <a:latin typeface="Georgia" pitchFamily="18" charset="0"/>
              </a:defRPr>
            </a:lvl9pPr>
          </a:lstStyle>
          <a:p>
            <a:pPr eaLnBrk="1" fontAlgn="base" hangingPunct="1">
              <a:spcBef>
                <a:spcPct val="0"/>
              </a:spcBef>
              <a:spcAft>
                <a:spcPct val="0"/>
              </a:spcAft>
              <a:defRPr>
                <a:effectLst/>
              </a:defRPr>
            </a:pPr>
            <a:r>
              <a:rPr lang="ru-RU" sz="2200" i="1">
                <a:solidFill>
                  <a:prstClr val="white"/>
                </a:solidFill>
                <a:effectLst/>
                <a:latin typeface="Times New Roman" panose="02020603050405020304" pitchFamily="18" charset="0"/>
                <a:cs typeface="Times New Roman" panose="02020603050405020304" pitchFamily="18" charset="0"/>
              </a:rPr>
              <a:t>ф</a:t>
            </a:r>
            <a:endParaRPr lang="ru-RU" sz="2200">
              <a:solidFill>
                <a:srgbClr val="DBDBE9"/>
              </a:solidFill>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0" y="0"/>
            <a:ext cx="9144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sp>
        <p:nvSpPr>
          <p:cNvPr id="11" name="Прямоугольник 10"/>
          <p:cNvSpPr/>
          <p:nvPr/>
        </p:nvSpPr>
        <p:spPr>
          <a:xfrm>
            <a:off x="9085263" y="-1587"/>
            <a:ext cx="57150"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sp>
        <p:nvSpPr>
          <p:cNvPr id="12" name="Прямоугольник 11"/>
          <p:cNvSpPr/>
          <p:nvPr/>
        </p:nvSpPr>
        <p:spPr>
          <a:xfrm>
            <a:off x="9043988" y="-1587"/>
            <a:ext cx="28575"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sp>
        <p:nvSpPr>
          <p:cNvPr id="13" name="Прямоугольник 12"/>
          <p:cNvSpPr/>
          <p:nvPr/>
        </p:nvSpPr>
        <p:spPr>
          <a:xfrm>
            <a:off x="9024943" y="-1587"/>
            <a:ext cx="9525" cy="312737"/>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sp>
        <p:nvSpPr>
          <p:cNvPr id="14" name="Прямоугольник 13"/>
          <p:cNvSpPr/>
          <p:nvPr/>
        </p:nvSpPr>
        <p:spPr>
          <a:xfrm>
            <a:off x="8977313" y="-1587"/>
            <a:ext cx="25400" cy="312737"/>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grpSp>
        <p:nvGrpSpPr>
          <p:cNvPr id="24" name="Group 23"/>
          <p:cNvGrpSpPr/>
          <p:nvPr userDrawn="1"/>
        </p:nvGrpSpPr>
        <p:grpSpPr>
          <a:xfrm>
            <a:off x="8875717" y="-787"/>
            <a:ext cx="95251" cy="333443"/>
            <a:chOff x="8875715" y="-787"/>
            <a:chExt cx="95251" cy="295141"/>
          </a:xfrm>
          <a:effectLst/>
        </p:grpSpPr>
        <p:sp>
          <p:nvSpPr>
            <p:cNvPr id="15" name="Прямоугольник 14"/>
            <p:cNvSpPr/>
            <p:nvPr/>
          </p:nvSpPr>
          <p:spPr>
            <a:xfrm>
              <a:off x="8915403" y="-787"/>
              <a:ext cx="55563"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sp>
          <p:nvSpPr>
            <p:cNvPr id="16" name="Прямоугольник 15"/>
            <p:cNvSpPr/>
            <p:nvPr/>
          </p:nvSpPr>
          <p:spPr>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grpSp>
      <p:sp>
        <p:nvSpPr>
          <p:cNvPr id="17" name="Прямоугольник 16"/>
          <p:cNvSpPr/>
          <p:nvPr userDrawn="1"/>
        </p:nvSpPr>
        <p:spPr>
          <a:xfrm>
            <a:off x="541343" y="4"/>
            <a:ext cx="463550" cy="379413"/>
          </a:xfrm>
          <a:prstGeom prst="rect">
            <a:avLst/>
          </a:prstGeom>
          <a:effectLst/>
        </p:spPr>
        <p:txBody>
          <a:bodyPr wrap="none">
            <a:normAutofit lnSpcReduction="10000"/>
          </a:bodyPr>
          <a:lstStyle/>
          <a:p>
            <a:pPr fontAlgn="base">
              <a:spcBef>
                <a:spcPct val="0"/>
              </a:spcBef>
              <a:spcAft>
                <a:spcPct val="0"/>
              </a:spcAft>
              <a:defRPr>
                <a:effectLst/>
              </a:defRPr>
            </a:pPr>
            <a:r>
              <a:rPr lang="ru-RU" sz="2000">
                <a:solidFill>
                  <a:srgbClr val="53548A">
                    <a:lumMod val="20000"/>
                    <a:lumOff val="80000"/>
                  </a:srgbClr>
                </a:solidFill>
                <a:effectLst/>
                <a:latin typeface="Times New Roman" panose="02020603050405020304" pitchFamily="18" charset="0"/>
                <a:cs typeface="Times New Roman" panose="02020603050405020304" pitchFamily="18" charset="0"/>
              </a:rPr>
              <a:t>М</a:t>
            </a:r>
            <a:endParaRPr lang="ru-RU">
              <a:solidFill>
                <a:prstClr val="black"/>
              </a:solidFill>
              <a:effectLst/>
              <a:latin typeface="Arial"/>
            </a:endParaRPr>
          </a:p>
        </p:txBody>
      </p:sp>
      <p:sp>
        <p:nvSpPr>
          <p:cNvPr id="18" name="Прямоугольник 27"/>
          <p:cNvSpPr>
            <a:spLocks noChangeArrowheads="1"/>
          </p:cNvSpPr>
          <p:nvPr userDrawn="1"/>
        </p:nvSpPr>
        <p:spPr>
          <a:xfrm>
            <a:off x="963613" y="-20638"/>
            <a:ext cx="253596"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600">
                <a:solidFill>
                  <a:srgbClr val="DBDBE9"/>
                </a:solidFill>
                <a:effectLst/>
                <a:latin typeface="Times New Roman" panose="02020603050405020304" pitchFamily="18" charset="0"/>
                <a:cs typeface="Times New Roman" panose="02020603050405020304" pitchFamily="18" charset="0"/>
              </a:rPr>
              <a:t>]</a:t>
            </a:r>
            <a:endParaRPr lang="ru-RU">
              <a:solidFill>
                <a:srgbClr val="DBDBE9"/>
              </a:solidFill>
              <a:effectLst/>
              <a:latin typeface="Times New Roman" panose="02020603050405020304" pitchFamily="18" charset="0"/>
              <a:cs typeface="Times New Roman" panose="02020603050405020304" pitchFamily="18" charset="0"/>
            </a:endParaRPr>
          </a:p>
        </p:txBody>
      </p:sp>
      <p:sp>
        <p:nvSpPr>
          <p:cNvPr id="19" name="TextBox 13"/>
          <p:cNvSpPr txBox="1">
            <a:spLocks noChangeArrowheads="1"/>
          </p:cNvSpPr>
          <p:nvPr userDrawn="1"/>
        </p:nvSpPr>
        <p:spPr>
          <a:xfrm>
            <a:off x="774701" y="-61913"/>
            <a:ext cx="38504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effectLst/>
                <a:latin typeface="Georgia" pitchFamily="18" charset="0"/>
              </a:defRPr>
            </a:lvl1pPr>
            <a:lvl2pPr marL="742950" indent="-285750" eaLnBrk="0" hangingPunct="0">
              <a:defRPr>
                <a:solidFill>
                  <a:schemeClr val="tx1"/>
                </a:solidFill>
                <a:effectLst/>
                <a:latin typeface="Georgia" pitchFamily="18" charset="0"/>
              </a:defRPr>
            </a:lvl2pPr>
            <a:lvl3pPr marL="1143000" indent="-228600" eaLnBrk="0" hangingPunct="0">
              <a:defRPr>
                <a:solidFill>
                  <a:schemeClr val="tx1"/>
                </a:solidFill>
                <a:effectLst/>
                <a:latin typeface="Georgia" pitchFamily="18" charset="0"/>
              </a:defRPr>
            </a:lvl3pPr>
            <a:lvl4pPr marL="1600200" indent="-228600" eaLnBrk="0" hangingPunct="0">
              <a:defRPr>
                <a:solidFill>
                  <a:schemeClr val="tx1"/>
                </a:solidFill>
                <a:effectLst/>
                <a:latin typeface="Georgia" pitchFamily="18" charset="0"/>
              </a:defRPr>
            </a:lvl4pPr>
            <a:lvl5pPr marL="2057400" indent="-228600" eaLnBrk="0" hangingPunct="0">
              <a:defRPr>
                <a:solidFill>
                  <a:schemeClr val="tx1"/>
                </a:solidFill>
                <a:effectLst/>
                <a:latin typeface="Georgia" pitchFamily="18" charset="0"/>
              </a:defRPr>
            </a:lvl5pPr>
            <a:lvl6pPr marL="2514600" indent="-228600" eaLnBrk="0" fontAlgn="base" hangingPunct="0">
              <a:spcBef>
                <a:spcPct val="0"/>
              </a:spcBef>
              <a:spcAft>
                <a:spcPct val="0"/>
              </a:spcAft>
              <a:defRPr>
                <a:solidFill>
                  <a:schemeClr val="tx1"/>
                </a:solidFill>
                <a:effectLst/>
                <a:latin typeface="Georgia" pitchFamily="18" charset="0"/>
              </a:defRPr>
            </a:lvl6pPr>
            <a:lvl7pPr marL="2971800" indent="-228600" eaLnBrk="0" fontAlgn="base" hangingPunct="0">
              <a:spcBef>
                <a:spcPct val="0"/>
              </a:spcBef>
              <a:spcAft>
                <a:spcPct val="0"/>
              </a:spcAft>
              <a:defRPr>
                <a:solidFill>
                  <a:schemeClr val="tx1"/>
                </a:solidFill>
                <a:effectLst/>
                <a:latin typeface="Georgia" pitchFamily="18" charset="0"/>
              </a:defRPr>
            </a:lvl7pPr>
            <a:lvl8pPr marL="3429000" indent="-228600" eaLnBrk="0" fontAlgn="base" hangingPunct="0">
              <a:spcBef>
                <a:spcPct val="0"/>
              </a:spcBef>
              <a:spcAft>
                <a:spcPct val="0"/>
              </a:spcAft>
              <a:defRPr>
                <a:solidFill>
                  <a:schemeClr val="tx1"/>
                </a:solidFill>
                <a:effectLst/>
                <a:latin typeface="Georgia" pitchFamily="18" charset="0"/>
              </a:defRPr>
            </a:lvl8pPr>
            <a:lvl9pPr marL="3886200" indent="-228600" eaLnBrk="0" fontAlgn="base" hangingPunct="0">
              <a:spcBef>
                <a:spcPct val="0"/>
              </a:spcBef>
              <a:spcAft>
                <a:spcPct val="0"/>
              </a:spcAft>
              <a:defRPr>
                <a:solidFill>
                  <a:schemeClr val="tx1"/>
                </a:solidFill>
                <a:effectLst/>
                <a:latin typeface="Georgia" pitchFamily="18" charset="0"/>
              </a:defRPr>
            </a:lvl9pPr>
          </a:lstStyle>
          <a:p>
            <a:pPr eaLnBrk="1" fontAlgn="base" hangingPunct="1">
              <a:spcBef>
                <a:spcPct val="0"/>
              </a:spcBef>
              <a:spcAft>
                <a:spcPct val="0"/>
              </a:spcAft>
              <a:defRPr>
                <a:effectLst/>
              </a:defRPr>
            </a:pPr>
            <a:r>
              <a:rPr lang="ru-RU" sz="2200" i="1">
                <a:solidFill>
                  <a:prstClr val="white"/>
                </a:solidFill>
                <a:effectLst/>
                <a:latin typeface="Times New Roman" panose="02020603050405020304" pitchFamily="18" charset="0"/>
                <a:cs typeface="Times New Roman" panose="02020603050405020304" pitchFamily="18" charset="0"/>
              </a:rPr>
              <a:t>ф</a:t>
            </a:r>
            <a:endParaRPr lang="ru-RU" sz="2200">
              <a:solidFill>
                <a:srgbClr val="DBDBE9"/>
              </a:solidFill>
              <a:effectLst/>
              <a:latin typeface="Times New Roman" panose="02020603050405020304" pitchFamily="18" charset="0"/>
              <a:cs typeface="Times New Roman" panose="02020603050405020304" pitchFamily="18" charset="0"/>
            </a:endParaRPr>
          </a:p>
        </p:txBody>
      </p:sp>
      <p:sp>
        <p:nvSpPr>
          <p:cNvPr id="21" name="Номер слайда 26"/>
          <p:cNvSpPr>
            <a:spLocks noGrp="1"/>
          </p:cNvSpPr>
          <p:nvPr userDrawn="1">
            <p:ph type="sldNum" sz="quarter" idx="11"/>
          </p:nvPr>
        </p:nvSpPr>
        <p:spPr>
          <a:xfrm>
            <a:off x="6553200" y="6356354"/>
            <a:ext cx="2133600" cy="365125"/>
          </a:xfrm>
          <a:prstGeom prst="rect">
            <a:avLst/>
          </a:prstGeom>
          <a:effectLst/>
        </p:spPr>
        <p:txBody>
          <a:bodyPr rtlCol="0"/>
          <a:lstStyle>
            <a:lvl1pPr>
              <a:defRPr>
                <a:effectLst/>
                <a:latin typeface="+mn-lt"/>
              </a:defRPr>
            </a:lvl1pPr>
          </a:lstStyle>
          <a:p>
            <a:pPr>
              <a:defRPr>
                <a:effectLst/>
              </a:defRPr>
            </a:pPr>
            <a:fld id="{7C948A7D-6C52-4157-BEA1-1B3B6891AEA4}" type="slidenum">
              <a:rPr lang="ru-RU">
                <a:effectLst/>
              </a:rPr>
              <a:pPr>
                <a:defRPr>
                  <a:effectLst/>
                </a:defRPr>
              </a:pPr>
              <a:t>‹#›</a:t>
            </a:fld>
            <a:endParaRPr lang="ru-RU">
              <a:effectLst/>
            </a:endParaRPr>
          </a:p>
        </p:txBody>
      </p:sp>
      <p:pic>
        <p:nvPicPr>
          <p:cNvPr id="25" name="Picture 11" descr="MF_emblema [Converted]"/>
          <p:cNvPicPr>
            <a:picLocks noChangeAspect="1" noChangeArrowheads="1"/>
          </p:cNvPicPr>
          <p:nvPr userDrawn="1"/>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53988" y="19050"/>
            <a:ext cx="38735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Дата 2"/>
          <p:cNvSpPr>
            <a:spLocks noGrp="1"/>
          </p:cNvSpPr>
          <p:nvPr>
            <p:ph type="dt" sz="half" idx="10"/>
          </p:nvPr>
        </p:nvSpPr>
        <p:spPr>
          <a:xfrm>
            <a:off x="7451730" y="6356350"/>
            <a:ext cx="1423987" cy="234950"/>
          </a:xfrm>
          <a:prstGeom prst="rect">
            <a:avLst/>
          </a:prstGeom>
          <a:effectLst/>
        </p:spPr>
        <p:txBody>
          <a:bodyPr/>
          <a:lstStyle/>
          <a:p>
            <a:pPr algn="r">
              <a:defRPr>
                <a:effectLst/>
              </a:defRPr>
            </a:pPr>
            <a:endParaRPr lang="ru-RU" b="1">
              <a:solidFill>
                <a:prstClr val="black"/>
              </a:solidFill>
              <a:effectLst/>
              <a:latin typeface="Trebuchet MS" panose="020B0603020202020204" pitchFamily="34" charset="0"/>
            </a:endParaRPr>
          </a:p>
        </p:txBody>
      </p:sp>
    </p:spTree>
    <p:extLst>
      <p:ext uri="{BB962C8B-B14F-4D97-AF65-F5344CB8AC3E}">
        <p14:creationId xmlns:p14="http://schemas.microsoft.com/office/powerpoint/2010/main" val="21292699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Сравнение">
    <p:spTree>
      <p:nvGrpSpPr>
        <p:cNvPr id="1" name=""/>
        <p:cNvGrpSpPr/>
        <p:nvPr/>
      </p:nvGrpSpPr>
      <p:grpSpPr>
        <a:xfrm>
          <a:off x="0" y="0"/>
          <a:ext cx="0" cy="0"/>
          <a:chOff x="0" y="0"/>
          <a:chExt cx="0" cy="0"/>
        </a:xfrm>
        <a:effectLst/>
      </p:grpSpPr>
      <p:sp>
        <p:nvSpPr>
          <p:cNvPr id="10" name="Прямоугольник 9"/>
          <p:cNvSpPr/>
          <p:nvPr/>
        </p:nvSpPr>
        <p:spPr>
          <a:xfrm>
            <a:off x="0" y="0"/>
            <a:ext cx="9144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a:defRPr>
                <a:effectLst/>
              </a:defRPr>
            </a:pPr>
            <a:endParaRPr lang="en-US" i="1">
              <a:solidFill>
                <a:prstClr val="white"/>
              </a:solidFill>
              <a:effectLst/>
            </a:endParaRPr>
          </a:p>
        </p:txBody>
      </p:sp>
      <p:sp>
        <p:nvSpPr>
          <p:cNvPr id="11" name="Прямоугольник 10"/>
          <p:cNvSpPr/>
          <p:nvPr/>
        </p:nvSpPr>
        <p:spPr>
          <a:xfrm>
            <a:off x="9085263" y="-1586"/>
            <a:ext cx="57150"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2" name="Прямоугольник 11"/>
          <p:cNvSpPr/>
          <p:nvPr/>
        </p:nvSpPr>
        <p:spPr>
          <a:xfrm>
            <a:off x="9043988" y="-1586"/>
            <a:ext cx="28575"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3" name="Прямоугольник 12"/>
          <p:cNvSpPr/>
          <p:nvPr/>
        </p:nvSpPr>
        <p:spPr>
          <a:xfrm>
            <a:off x="9024942" y="-1586"/>
            <a:ext cx="9525" cy="312737"/>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4" name="Прямоугольник 13"/>
          <p:cNvSpPr/>
          <p:nvPr/>
        </p:nvSpPr>
        <p:spPr>
          <a:xfrm>
            <a:off x="8977313" y="-1586"/>
            <a:ext cx="25400" cy="312737"/>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grpSp>
        <p:nvGrpSpPr>
          <p:cNvPr id="24" name="Group 23"/>
          <p:cNvGrpSpPr/>
          <p:nvPr userDrawn="1"/>
        </p:nvGrpSpPr>
        <p:grpSpPr>
          <a:xfrm>
            <a:off x="8875716" y="-786"/>
            <a:ext cx="95251" cy="333443"/>
            <a:chOff x="8875715" y="-787"/>
            <a:chExt cx="95251" cy="295141"/>
          </a:xfrm>
          <a:effectLst/>
        </p:grpSpPr>
        <p:sp>
          <p:nvSpPr>
            <p:cNvPr id="15" name="Прямоугольник 14"/>
            <p:cNvSpPr/>
            <p:nvPr/>
          </p:nvSpPr>
          <p:spPr>
            <a:xfrm>
              <a:off x="8915403" y="-787"/>
              <a:ext cx="55563"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6" name="Прямоугольник 15"/>
            <p:cNvSpPr/>
            <p:nvPr/>
          </p:nvSpPr>
          <p:spPr>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grpSp>
      <p:sp>
        <p:nvSpPr>
          <p:cNvPr id="17" name="Номер слайда 1"/>
          <p:cNvSpPr txBox="1"/>
          <p:nvPr userDrawn="1"/>
        </p:nvSpPr>
        <p:spPr>
          <a:xfrm>
            <a:off x="8138988" y="0"/>
            <a:ext cx="825500" cy="339328"/>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a:defRPr>
                <a:effectLst/>
              </a:defRPr>
            </a:pPr>
            <a:fld id="{7C948A7D-6C52-4157-BEA1-1B3B6891AEA4}" type="slidenum">
              <a:rPr lang="ru-RU" smtClean="0">
                <a:solidFill>
                  <a:schemeClr val="bg1"/>
                </a:solidFill>
                <a:effectLst/>
                <a:latin typeface="Trebuchet MS" panose="020B0603020202020204" pitchFamily="34" charset="0"/>
              </a:rPr>
              <a:pPr algn="r">
                <a:defRPr>
                  <a:effectLst/>
                </a:defRPr>
              </a:pPr>
              <a:t>‹#›</a:t>
            </a:fld>
            <a:endParaRPr lang="ru-RU">
              <a:solidFill>
                <a:schemeClr val="bg1"/>
              </a:solidFill>
              <a:effectLst/>
              <a:latin typeface="Trebuchet MS" panose="020B0603020202020204" pitchFamily="34" charset="0"/>
            </a:endParaRPr>
          </a:p>
        </p:txBody>
      </p:sp>
    </p:spTree>
    <p:extLst>
      <p:ext uri="{BB962C8B-B14F-4D97-AF65-F5344CB8AC3E}">
        <p14:creationId xmlns:p14="http://schemas.microsoft.com/office/powerpoint/2010/main" val="41028592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a:effectLst/>
      </p:grpSpPr>
      <p:sp>
        <p:nvSpPr>
          <p:cNvPr id="2" name="Заголовок 1"/>
          <p:cNvSpPr>
            <a:spLocks noGrp="1"/>
          </p:cNvSpPr>
          <p:nvPr>
            <p:ph type="title"/>
          </p:nvPr>
        </p:nvSpPr>
        <p:spPr>
          <a:xfrm>
            <a:off x="685800" y="609600"/>
            <a:ext cx="7772400" cy="1143000"/>
          </a:xfrm>
          <a:prstGeom prst="rect">
            <a:avLst/>
          </a:prstGeom>
          <a:effectLst/>
        </p:spPr>
        <p:txBody>
          <a:bodyPr/>
          <a:lstStyle/>
          <a:p>
            <a:r>
              <a:rPr lang="ru-RU">
                <a:effectLst/>
              </a:rPr>
              <a:t>Образец заголовка</a:t>
            </a:r>
          </a:p>
        </p:txBody>
      </p:sp>
      <p:sp>
        <p:nvSpPr>
          <p:cNvPr id="3" name="Текст 2"/>
          <p:cNvSpPr>
            <a:spLocks noGrp="1"/>
          </p:cNvSpPr>
          <p:nvPr>
            <p:ph type="body" sz="half" idx="1"/>
          </p:nvPr>
        </p:nvSpPr>
        <p:spPr>
          <a:xfrm>
            <a:off x="685800" y="1981200"/>
            <a:ext cx="7772400" cy="1981200"/>
          </a:xfrm>
          <a:prstGeom prst="rect">
            <a:avLst/>
          </a:prstGeom>
          <a:effectLst/>
        </p:spPr>
        <p:txBody>
          <a:bodyPr/>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4" name="Объект 3"/>
          <p:cNvSpPr>
            <a:spLocks noGrp="1"/>
          </p:cNvSpPr>
          <p:nvPr>
            <p:ph sz="half" idx="2"/>
          </p:nvPr>
        </p:nvSpPr>
        <p:spPr>
          <a:xfrm>
            <a:off x="685800" y="4114800"/>
            <a:ext cx="7772400" cy="1981200"/>
          </a:xfrm>
          <a:prstGeom prst="rect">
            <a:avLst/>
          </a:prstGeom>
          <a:effectLst/>
        </p:spPr>
        <p:txBody>
          <a:bodyPr/>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5" name="Date Placeholder 4"/>
          <p:cNvSpPr>
            <a:spLocks noGrp="1" noChangeArrowheads="1"/>
          </p:cNvSpPr>
          <p:nvPr>
            <p:ph type="dt" sz="half" idx="10"/>
          </p:nvPr>
        </p:nvSpPr>
        <p:spPr>
          <a:xfrm>
            <a:off x="628650" y="6356351"/>
            <a:ext cx="2057400" cy="365125"/>
          </a:xfrm>
          <a:prstGeom prst="rect">
            <a:avLst/>
          </a:prstGeom>
          <a:effectLst/>
        </p:spPr>
        <p:txBody>
          <a:bodyPr/>
          <a:lstStyle>
            <a:lvl1pPr>
              <a:defRPr>
                <a:effectLst/>
              </a:defRPr>
            </a:lvl1pPr>
          </a:lstStyle>
          <a:p>
            <a:pPr>
              <a:defRPr>
                <a:effectLst/>
              </a:defRPr>
            </a:pPr>
            <a:fld id="{FAC35507-166B-4B76-A662-C972B629930B}" type="datetime1">
              <a:rPr lang="ru-RU" altLang="ru-RU" smtClean="0">
                <a:effectLst/>
              </a:rPr>
              <a:t>22.10.2019</a:t>
            </a:fld>
            <a:endParaRPr lang="ru-RU" altLang="ru-RU">
              <a:effectLst/>
            </a:endParaRPr>
          </a:p>
        </p:txBody>
      </p:sp>
      <p:sp>
        <p:nvSpPr>
          <p:cNvPr id="6" name="Footer Placeholder 5"/>
          <p:cNvSpPr>
            <a:spLocks noGrp="1" noChangeArrowheads="1"/>
          </p:cNvSpPr>
          <p:nvPr>
            <p:ph type="ftr" sz="quarter" idx="11"/>
          </p:nvPr>
        </p:nvSpPr>
        <p:spPr>
          <a:xfrm>
            <a:off x="3028950" y="6356351"/>
            <a:ext cx="3086100" cy="365125"/>
          </a:xfrm>
          <a:prstGeom prst="rect">
            <a:avLst/>
          </a:prstGeom>
          <a:effectLst/>
        </p:spPr>
        <p:txBody>
          <a:bodyPr/>
          <a:lstStyle>
            <a:lvl1pPr>
              <a:defRPr>
                <a:effectLst/>
              </a:defRPr>
            </a:lvl1pPr>
          </a:lstStyle>
          <a:p>
            <a:pPr>
              <a:defRPr>
                <a:effectLst/>
              </a:defRPr>
            </a:pPr>
            <a:endParaRPr lang="ru-RU" altLang="ru-RU">
              <a:effectLst/>
            </a:endParaRPr>
          </a:p>
        </p:txBody>
      </p:sp>
      <p:sp>
        <p:nvSpPr>
          <p:cNvPr id="7" name="Slide Number Placeholder 6"/>
          <p:cNvSpPr>
            <a:spLocks noGrp="1" noChangeArrowheads="1"/>
          </p:cNvSpPr>
          <p:nvPr>
            <p:ph type="sldNum" sz="quarter" idx="12"/>
          </p:nvPr>
        </p:nvSpPr>
        <p:spPr>
          <a:xfrm>
            <a:off x="6457950" y="6356351"/>
            <a:ext cx="2057400" cy="365125"/>
          </a:xfrm>
          <a:prstGeom prst="rect">
            <a:avLst/>
          </a:prstGeom>
          <a:effectLst/>
        </p:spPr>
        <p:txBody>
          <a:bodyPr/>
          <a:lstStyle>
            <a:lvl1pPr>
              <a:defRPr>
                <a:effectLst/>
              </a:defRPr>
            </a:lvl1pPr>
          </a:lstStyle>
          <a:p>
            <a:fld id="{26F6B8EE-8E22-41BD-A10F-4D9DBCC63CB9}" type="slidenum">
              <a:rPr lang="ru-RU" altLang="ru-RU">
                <a:effectLst/>
              </a:rPr>
              <a:t>‹#›</a:t>
            </a:fld>
            <a:endParaRPr lang="ru-RU" altLang="ru-RU">
              <a:effectLst/>
            </a:endParaRPr>
          </a:p>
        </p:txBody>
      </p:sp>
    </p:spTree>
    <p:extLst>
      <p:ext uri="{BB962C8B-B14F-4D97-AF65-F5344CB8AC3E}">
        <p14:creationId xmlns:p14="http://schemas.microsoft.com/office/powerpoint/2010/main" val="38513852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a:effectLst/>
      </p:grpSpPr>
      <p:sp>
        <p:nvSpPr>
          <p:cNvPr id="2" name="Заголовок 1"/>
          <p:cNvSpPr>
            <a:spLocks noGrp="1"/>
          </p:cNvSpPr>
          <p:nvPr>
            <p:ph type="title"/>
          </p:nvPr>
        </p:nvSpPr>
        <p:spPr>
          <a:xfrm>
            <a:off x="628653" y="365131"/>
            <a:ext cx="7886700" cy="1325562"/>
          </a:xfrm>
          <a:prstGeom prst="rect">
            <a:avLst/>
          </a:prstGeom>
          <a:effectLst/>
        </p:spPr>
        <p:txBody>
          <a:bodyPr/>
          <a:lstStyle/>
          <a:p>
            <a:r>
              <a:rPr lang="ru-RU">
                <a:effectLst/>
              </a:rPr>
              <a:t>Образец заголовка</a:t>
            </a:r>
          </a:p>
        </p:txBody>
      </p:sp>
      <p:sp>
        <p:nvSpPr>
          <p:cNvPr id="3" name="Объект 2"/>
          <p:cNvSpPr>
            <a:spLocks noGrp="1"/>
          </p:cNvSpPr>
          <p:nvPr>
            <p:ph idx="1"/>
          </p:nvPr>
        </p:nvSpPr>
        <p:spPr>
          <a:xfrm>
            <a:off x="628653" y="1825630"/>
            <a:ext cx="7886700" cy="4351337"/>
          </a:xfrm>
          <a:prstGeom prst="rect">
            <a:avLst/>
          </a:prstGeom>
          <a:effectLst/>
        </p:spPr>
        <p:txBody>
          <a:bodyPr/>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4" name="Дата 3"/>
          <p:cNvSpPr>
            <a:spLocks noGrp="1"/>
          </p:cNvSpPr>
          <p:nvPr>
            <p:ph type="dt" sz="half" idx="10"/>
          </p:nvPr>
        </p:nvSpPr>
        <p:spPr>
          <a:xfrm>
            <a:off x="628652" y="6356355"/>
            <a:ext cx="2057400" cy="365126"/>
          </a:xfrm>
          <a:prstGeom prst="rect">
            <a:avLst/>
          </a:prstGeom>
          <a:effectLst/>
        </p:spPr>
        <p:txBody>
          <a:bodyPr/>
          <a:lstStyle>
            <a:lvl1pPr>
              <a:defRPr>
                <a:effectLst/>
              </a:defRPr>
            </a:lvl1pPr>
          </a:lstStyle>
          <a:p>
            <a:pPr>
              <a:defRPr>
                <a:effectLst/>
              </a:defRPr>
            </a:pPr>
            <a:fld id="{B5932904-90C5-4D6F-9996-0020CADF13E1}" type="datetime1">
              <a:rPr lang="ru-RU" smtClean="0">
                <a:solidFill>
                  <a:prstClr val="black">
                    <a:tint val="75000"/>
                  </a:prstClr>
                </a:solidFill>
                <a:effectLst/>
              </a:rPr>
              <a:t>22.10.2019</a:t>
            </a:fld>
            <a:endParaRPr lang="ru-RU">
              <a:solidFill>
                <a:prstClr val="black">
                  <a:tint val="75000"/>
                </a:prstClr>
              </a:solidFill>
              <a:effectLst/>
            </a:endParaRPr>
          </a:p>
        </p:txBody>
      </p:sp>
      <p:sp>
        <p:nvSpPr>
          <p:cNvPr id="5" name="Нижний колонтитул 4"/>
          <p:cNvSpPr>
            <a:spLocks noGrp="1"/>
          </p:cNvSpPr>
          <p:nvPr>
            <p:ph type="ftr" sz="quarter" idx="11"/>
          </p:nvPr>
        </p:nvSpPr>
        <p:spPr>
          <a:xfrm>
            <a:off x="3028953" y="6356355"/>
            <a:ext cx="3086101" cy="365126"/>
          </a:xfrm>
          <a:prstGeom prst="rect">
            <a:avLst/>
          </a:prstGeom>
          <a:effectLst/>
        </p:spPr>
        <p:txBody>
          <a:bodyPr/>
          <a:lstStyle>
            <a:lvl1pPr>
              <a:defRPr>
                <a:effectLst/>
              </a:defRPr>
            </a:lvl1pPr>
          </a:lstStyle>
          <a:p>
            <a:pPr>
              <a:defRPr>
                <a:effectLst/>
              </a:defRPr>
            </a:pPr>
            <a:endParaRPr lang="ru-RU">
              <a:solidFill>
                <a:prstClr val="black">
                  <a:tint val="75000"/>
                </a:prstClr>
              </a:solidFill>
              <a:effectLst/>
            </a:endParaRPr>
          </a:p>
        </p:txBody>
      </p:sp>
      <p:sp>
        <p:nvSpPr>
          <p:cNvPr id="6" name="Номер слайда 5"/>
          <p:cNvSpPr>
            <a:spLocks noGrp="1"/>
          </p:cNvSpPr>
          <p:nvPr>
            <p:ph type="sldNum" sz="quarter" idx="12"/>
          </p:nvPr>
        </p:nvSpPr>
        <p:spPr>
          <a:xfrm>
            <a:off x="6457952" y="6356355"/>
            <a:ext cx="2057400" cy="365126"/>
          </a:xfrm>
          <a:prstGeom prst="rect">
            <a:avLst/>
          </a:prstGeom>
          <a:effectLst/>
        </p:spPr>
        <p:txBody>
          <a:bodyPr/>
          <a:lstStyle>
            <a:lvl1pPr>
              <a:defRPr>
                <a:effectLst/>
              </a:defRPr>
            </a:lvl1pPr>
          </a:lstStyle>
          <a:p>
            <a:pPr>
              <a:defRPr>
                <a:effectLst/>
              </a:defRPr>
            </a:pPr>
            <a:fld id="{720A0911-1C00-45B3-AA24-6B171B98EF8B}"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2533323239"/>
      </p:ext>
    </p:extLst>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a:effectLst/>
      </p:grpSpPr>
      <p:sp>
        <p:nvSpPr>
          <p:cNvPr id="2" name="Title 1"/>
          <p:cNvSpPr>
            <a:spLocks noGrp="1"/>
          </p:cNvSpPr>
          <p:nvPr>
            <p:ph type="ctrTitle"/>
          </p:nvPr>
        </p:nvSpPr>
        <p:spPr>
          <a:xfrm>
            <a:off x="685800" y="2130437"/>
            <a:ext cx="7772400" cy="1470025"/>
          </a:xfrm>
          <a:prstGeom prst="rect">
            <a:avLst/>
          </a:prstGeom>
          <a:effectLst/>
        </p:spPr>
        <p:txBody>
          <a:bodyPr/>
          <a:lstStyle/>
          <a:p>
            <a:r>
              <a:rPr lang="en-US">
                <a:effectLst/>
              </a:rPr>
              <a:t>Click to edit Master title style</a:t>
            </a:r>
          </a:p>
        </p:txBody>
      </p:sp>
      <p:sp>
        <p:nvSpPr>
          <p:cNvPr id="3" name="Subtitle 2"/>
          <p:cNvSpPr>
            <a:spLocks noGrp="1"/>
          </p:cNvSpPr>
          <p:nvPr>
            <p:ph type="subTitle" idx="1"/>
          </p:nvPr>
        </p:nvSpPr>
        <p:spPr>
          <a:xfrm>
            <a:off x="1371600" y="3886200"/>
            <a:ext cx="6400800" cy="1752600"/>
          </a:xfrm>
          <a:prstGeom prst="rect">
            <a:avLst/>
          </a:prstGeom>
          <a:effectLst/>
        </p:spPr>
        <p:txBody>
          <a:bodyPr/>
          <a:lstStyle>
            <a:lvl1pPr marL="0" indent="0" algn="ctr">
              <a:buNone/>
              <a:defRPr>
                <a:solidFill>
                  <a:schemeClr val="tx1">
                    <a:tint val="75000"/>
                  </a:schemeClr>
                </a:solidFill>
                <a:effectLst/>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a:effectLst/>
              </a:rPr>
              <a:t>Click to edit Master subtitle style</a:t>
            </a:r>
          </a:p>
        </p:txBody>
      </p:sp>
      <p:sp>
        <p:nvSpPr>
          <p:cNvPr id="4" name="Date Placeholder 3"/>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5" name="Footer Placeholder 4"/>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6" name="Slide Number Placeholder 5"/>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pic>
        <p:nvPicPr>
          <p:cNvPr id="7" name="Picture 6"/>
          <p:cNvPicPr>
            <a:picLocks noChangeAspect="1"/>
          </p:cNvPicPr>
          <p:nvPr/>
        </p:nvPicPr>
        <p:blipFill>
          <a:blip r:embed="rId2"/>
          <a:stretch>
            <a:fillRect/>
          </a:stretch>
        </p:blipFill>
        <p:spPr>
          <a:xfrm>
            <a:off x="3537914" y="273554"/>
            <a:ext cx="4981978" cy="234446"/>
          </a:xfrm>
          <a:prstGeom prst="rect">
            <a:avLst/>
          </a:prstGeom>
          <a:effectLst/>
        </p:spPr>
      </p:pic>
      <p:sp>
        <p:nvSpPr>
          <p:cNvPr id="8" name="Slide Number Placeholder 12"/>
          <p:cNvSpPr txBox="1"/>
          <p:nvPr/>
        </p:nvSpPr>
        <p:spPr>
          <a:xfrm>
            <a:off x="8516513" y="97634"/>
            <a:ext cx="848799" cy="537466"/>
          </a:xfrm>
          <a:prstGeom prst="rect">
            <a:avLst/>
          </a:prstGeom>
          <a:effectLst/>
        </p:spPr>
        <p:txBody>
          <a:bodyPr vert="horz" lIns="91440" tIns="45720" rIns="91440" bIns="45720" rtlCol="0" anchor="ctr"/>
          <a:lstStyle>
            <a:defPPr>
              <a:defRPr lang="en-US">
                <a:effectLst/>
              </a:defRPr>
            </a:defPPr>
            <a:lvl1pPr marL="0" algn="l" defTabSz="457200" rtl="0" eaLnBrk="1" latinLnBrk="0" hangingPunct="1">
              <a:defRPr sz="2200" kern="1200">
                <a:solidFill>
                  <a:srgbClr val="DEAA46"/>
                </a:solidFill>
                <a:effectLst/>
                <a:latin typeface="DINPro-Light"/>
                <a:ea typeface="+mn-ea"/>
                <a:cs typeface="DINPro-Light"/>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a:lstStyle>
          <a:p>
            <a:fld id="{B2D350B4-811D-9C49-8D4A-B431FFD45952}" type="slidenum">
              <a:rPr lang="en-US" smtClean="0">
                <a:effectLst/>
              </a:rPr>
              <a:t>‹#›</a:t>
            </a:fld>
            <a:endParaRPr lang="en-US">
              <a:effectLst/>
            </a:endParaRPr>
          </a:p>
        </p:txBody>
      </p:sp>
    </p:spTree>
    <p:extLst>
      <p:ext uri="{BB962C8B-B14F-4D97-AF65-F5344CB8AC3E}">
        <p14:creationId xmlns:p14="http://schemas.microsoft.com/office/powerpoint/2010/main" val="2021458720"/>
      </p:ext>
    </p:extLst>
  </p:cSld>
  <p:clrMapOvr>
    <a:masterClrMapping/>
  </p:clrMapOvr>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a:effectLst/>
      </p:grpSpPr>
      <p:sp>
        <p:nvSpPr>
          <p:cNvPr id="8" name="Slide Number Placeholder 12"/>
          <p:cNvSpPr txBox="1"/>
          <p:nvPr/>
        </p:nvSpPr>
        <p:spPr>
          <a:xfrm>
            <a:off x="8516513" y="97634"/>
            <a:ext cx="848799" cy="537466"/>
          </a:xfrm>
          <a:prstGeom prst="rect">
            <a:avLst/>
          </a:prstGeom>
          <a:effectLst/>
        </p:spPr>
        <p:txBody>
          <a:bodyPr vert="horz" lIns="91440" tIns="45720" rIns="91440" bIns="45720" rtlCol="0" anchor="ctr"/>
          <a:lstStyle>
            <a:defPPr>
              <a:defRPr lang="en-US">
                <a:effectLst/>
              </a:defRPr>
            </a:defPPr>
            <a:lvl1pPr marL="0" algn="l" defTabSz="457200" rtl="0" eaLnBrk="1" latinLnBrk="0" hangingPunct="1">
              <a:defRPr sz="2200" kern="1200">
                <a:solidFill>
                  <a:srgbClr val="DEAA46"/>
                </a:solidFill>
                <a:effectLst/>
                <a:latin typeface="DINPro-Light"/>
                <a:ea typeface="+mn-ea"/>
                <a:cs typeface="DINPro-Light"/>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a:lstStyle>
          <a:p>
            <a:fld id="{B2D350B4-811D-9C49-8D4A-B431FFD45952}" type="slidenum">
              <a:rPr lang="en-US" smtClean="0">
                <a:effectLst/>
              </a:rPr>
              <a:t>‹#›</a:t>
            </a:fld>
            <a:endParaRPr lang="en-US">
              <a:effectLst/>
            </a:endParaRPr>
          </a:p>
        </p:txBody>
      </p:sp>
      <p:sp>
        <p:nvSpPr>
          <p:cNvPr id="3" name="Slide Number Placeholder 12"/>
          <p:cNvSpPr txBox="1"/>
          <p:nvPr userDrawn="1"/>
        </p:nvSpPr>
        <p:spPr>
          <a:xfrm>
            <a:off x="8516513" y="97634"/>
            <a:ext cx="848799" cy="537466"/>
          </a:xfrm>
          <a:prstGeom prst="rect">
            <a:avLst/>
          </a:prstGeom>
          <a:effectLst/>
        </p:spPr>
        <p:txBody>
          <a:bodyPr vert="horz" lIns="91440" tIns="45720" rIns="91440" bIns="45720" rtlCol="0" anchor="ctr"/>
          <a:lstStyle>
            <a:defPPr>
              <a:defRPr lang="en-US">
                <a:effectLst/>
              </a:defRPr>
            </a:defPPr>
            <a:lvl1pPr marL="0" algn="l" defTabSz="457200" rtl="0" eaLnBrk="1" latinLnBrk="0" hangingPunct="1">
              <a:defRPr sz="2200" kern="1200">
                <a:solidFill>
                  <a:srgbClr val="DEAA46"/>
                </a:solidFill>
                <a:effectLst/>
                <a:latin typeface="DINPro-Light"/>
                <a:ea typeface="+mn-ea"/>
                <a:cs typeface="DINPro-Light"/>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a:lstStyle>
          <a:p>
            <a:fld id="{B2D350B4-811D-9C49-8D4A-B431FFD45952}" type="slidenum">
              <a:rPr lang="en-US" smtClean="0">
                <a:effectLst/>
              </a:rPr>
              <a:t>‹#›</a:t>
            </a:fld>
            <a:endParaRPr lang="en-US">
              <a:effectLst/>
            </a:endParaRPr>
          </a:p>
        </p:txBody>
      </p:sp>
    </p:spTree>
    <p:extLst>
      <p:ext uri="{BB962C8B-B14F-4D97-AF65-F5344CB8AC3E}">
        <p14:creationId xmlns:p14="http://schemas.microsoft.com/office/powerpoint/2010/main" val="38090797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2343109441"/>
      </p:ext>
    </p:extLst>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a:effectLst/>
      </p:grpSpPr>
      <p:sp>
        <p:nvSpPr>
          <p:cNvPr id="8" name="Slide Number Placeholder 12"/>
          <p:cNvSpPr txBox="1"/>
          <p:nvPr/>
        </p:nvSpPr>
        <p:spPr>
          <a:xfrm>
            <a:off x="8302833" y="6165304"/>
            <a:ext cx="848799" cy="537466"/>
          </a:xfrm>
          <a:prstGeom prst="rect">
            <a:avLst/>
          </a:prstGeom>
          <a:effectLst/>
        </p:spPr>
        <p:txBody>
          <a:bodyPr vert="horz" lIns="91440" tIns="45720" rIns="91440" bIns="45720" rtlCol="0" anchor="ctr"/>
          <a:lstStyle>
            <a:defPPr>
              <a:defRPr lang="en-US">
                <a:effectLst/>
              </a:defRPr>
            </a:defPPr>
            <a:lvl1pPr marL="0" algn="l" defTabSz="457200" rtl="0" eaLnBrk="1" latinLnBrk="0" hangingPunct="1">
              <a:defRPr sz="2200" kern="1200">
                <a:solidFill>
                  <a:srgbClr val="DEAA46"/>
                </a:solidFill>
                <a:effectLst/>
                <a:latin typeface="DINPro-Light"/>
                <a:ea typeface="+mn-ea"/>
                <a:cs typeface="DINPro-Light"/>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a:lstStyle>
          <a:p>
            <a:fld id="{B2D350B4-811D-9C49-8D4A-B431FFD45952}" type="slidenum">
              <a:rPr lang="en-US" smtClean="0">
                <a:effectLst/>
              </a:rPr>
              <a:t>‹#›</a:t>
            </a:fld>
            <a:endParaRPr lang="en-US">
              <a:effectLst/>
            </a:endParaRPr>
          </a:p>
        </p:txBody>
      </p:sp>
    </p:spTree>
    <p:extLst>
      <p:ext uri="{BB962C8B-B14F-4D97-AF65-F5344CB8AC3E}">
        <p14:creationId xmlns:p14="http://schemas.microsoft.com/office/powerpoint/2010/main" val="36685546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4638"/>
            <a:ext cx="8229600" cy="1143000"/>
          </a:xfrm>
          <a:prstGeom prst="rect">
            <a:avLst/>
          </a:prstGeom>
          <a:effectLst/>
        </p:spPr>
        <p:txBody>
          <a:bodyPr/>
          <a:lstStyle/>
          <a:p>
            <a:r>
              <a:rPr lang="en-US">
                <a:effectLst/>
              </a:rPr>
              <a:t>Click to edit Master title style</a:t>
            </a:r>
          </a:p>
        </p:txBody>
      </p:sp>
      <p:sp>
        <p:nvSpPr>
          <p:cNvPr id="3" name="Content Placeholder 2"/>
          <p:cNvSpPr>
            <a:spLocks noGrp="1"/>
          </p:cNvSpPr>
          <p:nvPr>
            <p:ph sz="half" idx="1"/>
          </p:nvPr>
        </p:nvSpPr>
        <p:spPr>
          <a:xfrm>
            <a:off x="457200" y="1600206"/>
            <a:ext cx="4038600" cy="4525963"/>
          </a:xfrm>
          <a:prstGeom prst="rect">
            <a:avLst/>
          </a:prstGeo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Content Placeholder 3"/>
          <p:cNvSpPr>
            <a:spLocks noGrp="1"/>
          </p:cNvSpPr>
          <p:nvPr>
            <p:ph sz="half" idx="2"/>
          </p:nvPr>
        </p:nvSpPr>
        <p:spPr>
          <a:xfrm>
            <a:off x="4648200" y="1600206"/>
            <a:ext cx="4038600" cy="4525963"/>
          </a:xfrm>
          <a:prstGeom prst="rect">
            <a:avLst/>
          </a:prstGeo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Date Placeholder 4"/>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6" name="Footer Placeholder 5"/>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7" name="Slide Number Placeholder 6"/>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1643222527"/>
      </p:ext>
    </p:extLst>
  </p:cSld>
  <p:clrMapOvr>
    <a:masterClrMapping/>
  </p:clrMapOvr>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4638"/>
            <a:ext cx="8229600" cy="1143000"/>
          </a:xfrm>
          <a:prstGeom prst="rect">
            <a:avLst/>
          </a:prstGeom>
          <a:effectLst/>
        </p:spPr>
        <p:txBody>
          <a:bodyPr/>
          <a:lstStyle>
            <a:lvl1pPr>
              <a:defRPr>
                <a:effectLst/>
              </a:defRPr>
            </a:lvl1pPr>
          </a:lstStyle>
          <a:p>
            <a:r>
              <a:rPr lang="en-US">
                <a:effectLst/>
              </a:rPr>
              <a:t>Click to edit Master title style</a:t>
            </a:r>
          </a:p>
        </p:txBody>
      </p:sp>
      <p:sp>
        <p:nvSpPr>
          <p:cNvPr id="3" name="Text Placeholder 2"/>
          <p:cNvSpPr>
            <a:spLocks noGrp="1"/>
          </p:cNvSpPr>
          <p:nvPr>
            <p:ph type="body" idx="1"/>
          </p:nvPr>
        </p:nvSpPr>
        <p:spPr>
          <a:xfrm>
            <a:off x="457200" y="1535113"/>
            <a:ext cx="4040188" cy="639762"/>
          </a:xfrm>
          <a:prstGeom prst="rect">
            <a:avLst/>
          </a:prstGeo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4" name="Content Placeholder 3"/>
          <p:cNvSpPr>
            <a:spLocks noGrp="1"/>
          </p:cNvSpPr>
          <p:nvPr>
            <p:ph sz="half" idx="2"/>
          </p:nvPr>
        </p:nvSpPr>
        <p:spPr>
          <a:xfrm>
            <a:off x="457200" y="2174875"/>
            <a:ext cx="4040188" cy="3951288"/>
          </a:xfrm>
          <a:prstGeom prst="rect">
            <a:avLst/>
          </a:prstGeo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Text Placeholder 4"/>
          <p:cNvSpPr>
            <a:spLocks noGrp="1"/>
          </p:cNvSpPr>
          <p:nvPr>
            <p:ph type="body" sz="quarter" idx="3"/>
          </p:nvPr>
        </p:nvSpPr>
        <p:spPr>
          <a:xfrm>
            <a:off x="4645029" y="1535113"/>
            <a:ext cx="4041775" cy="639762"/>
          </a:xfrm>
          <a:prstGeom prst="rect">
            <a:avLst/>
          </a:prstGeo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7" name="Date Placeholder 6"/>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8" name="Footer Placeholder 7"/>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9" name="Slide Number Placeholder 8"/>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1692870122"/>
      </p:ext>
    </p:extLst>
  </p:cSld>
  <p:clrMapOvr>
    <a:masterClrMapping/>
  </p:clrMapOvr>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4638"/>
            <a:ext cx="8229600" cy="1143000"/>
          </a:xfrm>
          <a:prstGeom prst="rect">
            <a:avLst/>
          </a:prstGeom>
          <a:effectLst/>
        </p:spPr>
        <p:txBody>
          <a:bodyPr/>
          <a:lstStyle/>
          <a:p>
            <a:r>
              <a:rPr lang="en-US">
                <a:effectLst/>
              </a:rPr>
              <a:t>Click to edit Master title style</a:t>
            </a:r>
          </a:p>
        </p:txBody>
      </p:sp>
      <p:sp>
        <p:nvSpPr>
          <p:cNvPr id="3" name="Date Placeholder 2"/>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4" name="Footer Placeholder 3"/>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5" name="Slide Number Placeholder 4"/>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477091746"/>
      </p:ext>
    </p:extLst>
  </p:cSld>
  <p:clrMapOvr>
    <a:masterClrMapping/>
  </p:clrMapOvr>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2" name="Date Placeholder 1"/>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3" name="Footer Placeholder 2"/>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4" name="Slide Number Placeholder 3"/>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2547244259"/>
      </p:ext>
    </p:extLst>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3050"/>
            <a:ext cx="3008313" cy="1162050"/>
          </a:xfrm>
          <a:prstGeom prst="rect">
            <a:avLst/>
          </a:prstGeom>
          <a:effectLst/>
        </p:spPr>
        <p:txBody>
          <a:bodyPr anchor="b"/>
          <a:lstStyle>
            <a:lvl1pPr algn="l">
              <a:defRPr sz="2000" b="1">
                <a:effectLst/>
              </a:defRPr>
            </a:lvl1pPr>
          </a:lstStyle>
          <a:p>
            <a:r>
              <a:rPr lang="en-US">
                <a:effectLst/>
              </a:rPr>
              <a:t>Click to edit Master title style</a:t>
            </a:r>
          </a:p>
        </p:txBody>
      </p:sp>
      <p:sp>
        <p:nvSpPr>
          <p:cNvPr id="3" name="Content Placeholder 2"/>
          <p:cNvSpPr>
            <a:spLocks noGrp="1"/>
          </p:cNvSpPr>
          <p:nvPr>
            <p:ph idx="1"/>
          </p:nvPr>
        </p:nvSpPr>
        <p:spPr>
          <a:xfrm>
            <a:off x="3575051" y="273062"/>
            <a:ext cx="5111750" cy="5853113"/>
          </a:xfrm>
          <a:prstGeom prst="rect">
            <a:avLst/>
          </a:prstGeo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Text Placeholder 3"/>
          <p:cNvSpPr>
            <a:spLocks noGrp="1"/>
          </p:cNvSpPr>
          <p:nvPr>
            <p:ph type="body" sz="half" idx="2"/>
          </p:nvPr>
        </p:nvSpPr>
        <p:spPr>
          <a:xfrm>
            <a:off x="457200" y="1435103"/>
            <a:ext cx="3008313" cy="4691063"/>
          </a:xfrm>
          <a:prstGeom prst="rect">
            <a:avLst/>
          </a:prstGeo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Date Placeholder 4"/>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6" name="Footer Placeholder 5"/>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7" name="Slide Number Placeholder 6"/>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2634796197"/>
      </p:ext>
    </p:extLst>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792288" y="4800600"/>
            <a:ext cx="5486400" cy="566738"/>
          </a:xfrm>
          <a:prstGeom prst="rect">
            <a:avLst/>
          </a:prstGeom>
          <a:effectLst/>
        </p:spPr>
        <p:txBody>
          <a:bodyPr anchor="b"/>
          <a:lstStyle>
            <a:lvl1pPr algn="l">
              <a:defRPr sz="2000" b="1">
                <a:effectLst/>
              </a:defRPr>
            </a:lvl1pPr>
          </a:lstStyle>
          <a:p>
            <a:r>
              <a:rPr lang="en-US">
                <a:effectLst/>
              </a:rPr>
              <a:t>Click to edit Master title style</a:t>
            </a:r>
          </a:p>
        </p:txBody>
      </p:sp>
      <p:sp>
        <p:nvSpPr>
          <p:cNvPr id="3" name="Picture Placeholder 2"/>
          <p:cNvSpPr>
            <a:spLocks noGrp="1"/>
          </p:cNvSpPr>
          <p:nvPr>
            <p:ph type="pic" idx="1"/>
          </p:nvPr>
        </p:nvSpPr>
        <p:spPr>
          <a:xfrm>
            <a:off x="1792288" y="612775"/>
            <a:ext cx="5486400" cy="4114800"/>
          </a:xfrm>
          <a:prstGeom prst="rect">
            <a:avLst/>
          </a:prstGeom>
          <a:effectLst/>
        </p:spPr>
        <p:txBody>
          <a:bodyPr/>
          <a:lstStyle>
            <a:lvl1pPr marL="0" indent="0">
              <a:buNone/>
              <a:defRPr sz="3200">
                <a:effectLst/>
              </a:defRPr>
            </a:lvl1pPr>
            <a:lvl2pPr marL="457200" indent="0">
              <a:buNone/>
              <a:defRPr sz="2800">
                <a:effectLst/>
              </a:defRPr>
            </a:lvl2pPr>
            <a:lvl3pPr marL="914400" indent="0">
              <a:buNone/>
              <a:defRPr sz="2400">
                <a:effectLst/>
              </a:defRPr>
            </a:lvl3pPr>
            <a:lvl4pPr marL="1371600" indent="0">
              <a:buNone/>
              <a:defRPr sz="2000">
                <a:effectLst/>
              </a:defRPr>
            </a:lvl4pPr>
            <a:lvl5pPr marL="1828800" indent="0">
              <a:buNone/>
              <a:defRPr sz="2000">
                <a:effectLst/>
              </a:defRPr>
            </a:lvl5pPr>
            <a:lvl6pPr marL="2286000" indent="0">
              <a:buNone/>
              <a:defRPr sz="2000">
                <a:effectLst/>
              </a:defRPr>
            </a:lvl6pPr>
            <a:lvl7pPr marL="2743200" indent="0">
              <a:buNone/>
              <a:defRPr sz="2000">
                <a:effectLst/>
              </a:defRPr>
            </a:lvl7pPr>
            <a:lvl8pPr marL="3200400" indent="0">
              <a:buNone/>
              <a:defRPr sz="2000">
                <a:effectLst/>
              </a:defRPr>
            </a:lvl8pPr>
            <a:lvl9pPr marL="3657600" indent="0">
              <a:buNone/>
              <a:defRPr sz="2000">
                <a:effectLst/>
              </a:defRPr>
            </a:lvl9pPr>
          </a:lstStyle>
          <a:p>
            <a:endParaRPr lang="en-US">
              <a:effectLst/>
            </a:endParaRPr>
          </a:p>
        </p:txBody>
      </p:sp>
      <p:sp>
        <p:nvSpPr>
          <p:cNvPr id="4" name="Text Placeholder 3"/>
          <p:cNvSpPr>
            <a:spLocks noGrp="1"/>
          </p:cNvSpPr>
          <p:nvPr>
            <p:ph type="body" sz="half" idx="2"/>
          </p:nvPr>
        </p:nvSpPr>
        <p:spPr>
          <a:xfrm>
            <a:off x="1792288" y="5367338"/>
            <a:ext cx="5486400" cy="804862"/>
          </a:xfrm>
          <a:prstGeom prst="rect">
            <a:avLst/>
          </a:prstGeo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Date Placeholder 4"/>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6" name="Footer Placeholder 5"/>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7" name="Slide Number Placeholder 6"/>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2550422457"/>
      </p:ext>
    </p:extLst>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4638"/>
            <a:ext cx="8229600" cy="1143000"/>
          </a:xfrm>
          <a:prstGeom prst="rect">
            <a:avLst/>
          </a:prstGeom>
          <a:effectLst/>
        </p:spPr>
        <p:txBody>
          <a:bodyPr/>
          <a:lstStyle/>
          <a:p>
            <a:r>
              <a:rPr lang="en-US">
                <a:effectLst/>
              </a:rPr>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5" name="Footer Placeholder 4"/>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6" name="Slide Number Placeholder 5"/>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3473127001"/>
      </p:ext>
    </p:extLst>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a:effectLst/>
      </p:grpSpPr>
      <p:sp>
        <p:nvSpPr>
          <p:cNvPr id="2" name="Vertical Title 1"/>
          <p:cNvSpPr>
            <a:spLocks noGrp="1"/>
          </p:cNvSpPr>
          <p:nvPr>
            <p:ph type="title" orient="vert"/>
          </p:nvPr>
        </p:nvSpPr>
        <p:spPr>
          <a:xfrm>
            <a:off x="6629400" y="274650"/>
            <a:ext cx="2057400" cy="5851525"/>
          </a:xfrm>
          <a:prstGeom prst="rect">
            <a:avLst/>
          </a:prstGeom>
          <a:effectLst/>
        </p:spPr>
        <p:txBody>
          <a:bodyPr vert="eaVert"/>
          <a:lstStyle/>
          <a:p>
            <a:r>
              <a:rPr lang="en-US">
                <a:effectLst/>
              </a:rPr>
              <a:t>Click to edit Master title style</a:t>
            </a:r>
          </a:p>
        </p:txBody>
      </p:sp>
      <p:sp>
        <p:nvSpPr>
          <p:cNvPr id="3" name="Vertical Text Placeholder 2"/>
          <p:cNvSpPr>
            <a:spLocks noGrp="1"/>
          </p:cNvSpPr>
          <p:nvPr>
            <p:ph type="body" orient="vert" idx="1"/>
          </p:nvPr>
        </p:nvSpPr>
        <p:spPr>
          <a:xfrm>
            <a:off x="457200" y="274650"/>
            <a:ext cx="6019800" cy="5851525"/>
          </a:xfrm>
          <a:prstGeom prst="rect">
            <a:avLst/>
          </a:prstGeom>
          <a:effectLst/>
        </p:spPr>
        <p:txBody>
          <a:bodyPr vert="eaVert"/>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5" name="Footer Placeholder 4"/>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6" name="Slide Number Placeholder 5"/>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2968255307"/>
      </p:ext>
    </p:extLst>
  </p:cSld>
  <p:clrMapOvr>
    <a:masterClrMapping/>
  </p:clrMapOvr>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a:effectLst/>
      </p:grpSpPr>
      <p:sp>
        <p:nvSpPr>
          <p:cNvPr id="7" name="Прямоугольник 6"/>
          <p:cNvSpPr/>
          <p:nvPr userDrawn="1"/>
        </p:nvSpPr>
        <p:spPr>
          <a:xfrm>
            <a:off x="541343" y="12"/>
            <a:ext cx="463550" cy="379413"/>
          </a:xfrm>
          <a:prstGeom prst="rect">
            <a:avLst/>
          </a:prstGeom>
          <a:effectLst/>
        </p:spPr>
        <p:txBody>
          <a:bodyPr wrap="none">
            <a:normAutofit lnSpcReduction="10000"/>
          </a:bodyPr>
          <a:lstStyle/>
          <a:p>
            <a:pPr>
              <a:defRPr>
                <a:effectLst/>
              </a:defRPr>
            </a:pPr>
            <a:r>
              <a:rPr lang="ru-RU" sz="2000">
                <a:solidFill>
                  <a:srgbClr val="53548A">
                    <a:lumMod val="20000"/>
                    <a:lumOff val="80000"/>
                  </a:srgbClr>
                </a:solidFill>
                <a:effectLst/>
              </a:rPr>
              <a:t>М</a:t>
            </a:r>
            <a:endParaRPr lang="ru-RU">
              <a:solidFill>
                <a:prstClr val="black"/>
              </a:solidFill>
              <a:effectLst/>
              <a:latin typeface="Arial"/>
            </a:endParaRPr>
          </a:p>
        </p:txBody>
      </p:sp>
      <p:sp>
        <p:nvSpPr>
          <p:cNvPr id="8" name="Прямоугольник 11"/>
          <p:cNvSpPr>
            <a:spLocks noChangeArrowheads="1"/>
          </p:cNvSpPr>
          <p:nvPr userDrawn="1"/>
        </p:nvSpPr>
        <p:spPr>
          <a:xfrm>
            <a:off x="963613" y="-20638"/>
            <a:ext cx="24718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600">
                <a:solidFill>
                  <a:srgbClr val="DBDBE9"/>
                </a:solidFill>
                <a:effectLst/>
              </a:rPr>
              <a:t>]</a:t>
            </a:r>
            <a:endParaRPr lang="ru-RU">
              <a:solidFill>
                <a:srgbClr val="DBDBE9"/>
              </a:solidFill>
              <a:effectLst/>
            </a:endParaRPr>
          </a:p>
        </p:txBody>
      </p:sp>
      <p:sp>
        <p:nvSpPr>
          <p:cNvPr id="9" name="TextBox 13"/>
          <p:cNvSpPr txBox="1">
            <a:spLocks noChangeArrowheads="1"/>
          </p:cNvSpPr>
          <p:nvPr userDrawn="1"/>
        </p:nvSpPr>
        <p:spPr>
          <a:xfrm>
            <a:off x="774701" y="-61913"/>
            <a:ext cx="38504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effectLst/>
                <a:latin typeface="Georgia" pitchFamily="18" charset="0"/>
              </a:defRPr>
            </a:lvl1pPr>
            <a:lvl2pPr marL="742950" indent="-285750" eaLnBrk="0" hangingPunct="0">
              <a:defRPr>
                <a:solidFill>
                  <a:schemeClr val="tx1"/>
                </a:solidFill>
                <a:effectLst/>
                <a:latin typeface="Georgia" pitchFamily="18" charset="0"/>
              </a:defRPr>
            </a:lvl2pPr>
            <a:lvl3pPr marL="1143000" indent="-228600" eaLnBrk="0" hangingPunct="0">
              <a:defRPr>
                <a:solidFill>
                  <a:schemeClr val="tx1"/>
                </a:solidFill>
                <a:effectLst/>
                <a:latin typeface="Georgia" pitchFamily="18" charset="0"/>
              </a:defRPr>
            </a:lvl3pPr>
            <a:lvl4pPr marL="1600200" indent="-228600" eaLnBrk="0" hangingPunct="0">
              <a:defRPr>
                <a:solidFill>
                  <a:schemeClr val="tx1"/>
                </a:solidFill>
                <a:effectLst/>
                <a:latin typeface="Georgia" pitchFamily="18" charset="0"/>
              </a:defRPr>
            </a:lvl4pPr>
            <a:lvl5pPr marL="2057400" indent="-228600" eaLnBrk="0" hangingPunct="0">
              <a:defRPr>
                <a:solidFill>
                  <a:schemeClr val="tx1"/>
                </a:solidFill>
                <a:effectLst/>
                <a:latin typeface="Georgia" pitchFamily="18" charset="0"/>
              </a:defRPr>
            </a:lvl5pPr>
            <a:lvl6pPr marL="2514600" indent="-228600" eaLnBrk="0" fontAlgn="base" hangingPunct="0">
              <a:spcBef>
                <a:spcPct val="0"/>
              </a:spcBef>
              <a:spcAft>
                <a:spcPct val="0"/>
              </a:spcAft>
              <a:defRPr>
                <a:solidFill>
                  <a:schemeClr val="tx1"/>
                </a:solidFill>
                <a:effectLst/>
                <a:latin typeface="Georgia" pitchFamily="18" charset="0"/>
              </a:defRPr>
            </a:lvl6pPr>
            <a:lvl7pPr marL="2971800" indent="-228600" eaLnBrk="0" fontAlgn="base" hangingPunct="0">
              <a:spcBef>
                <a:spcPct val="0"/>
              </a:spcBef>
              <a:spcAft>
                <a:spcPct val="0"/>
              </a:spcAft>
              <a:defRPr>
                <a:solidFill>
                  <a:schemeClr val="tx1"/>
                </a:solidFill>
                <a:effectLst/>
                <a:latin typeface="Georgia" pitchFamily="18" charset="0"/>
              </a:defRPr>
            </a:lvl7pPr>
            <a:lvl8pPr marL="3429000" indent="-228600" eaLnBrk="0" fontAlgn="base" hangingPunct="0">
              <a:spcBef>
                <a:spcPct val="0"/>
              </a:spcBef>
              <a:spcAft>
                <a:spcPct val="0"/>
              </a:spcAft>
              <a:defRPr>
                <a:solidFill>
                  <a:schemeClr val="tx1"/>
                </a:solidFill>
                <a:effectLst/>
                <a:latin typeface="Georgia" pitchFamily="18" charset="0"/>
              </a:defRPr>
            </a:lvl8pPr>
            <a:lvl9pPr marL="3886200" indent="-228600" eaLnBrk="0" fontAlgn="base" hangingPunct="0">
              <a:spcBef>
                <a:spcPct val="0"/>
              </a:spcBef>
              <a:spcAft>
                <a:spcPct val="0"/>
              </a:spcAft>
              <a:defRPr>
                <a:solidFill>
                  <a:schemeClr val="tx1"/>
                </a:solidFill>
                <a:effectLst/>
                <a:latin typeface="Georgia" pitchFamily="18" charset="0"/>
              </a:defRPr>
            </a:lvl9pPr>
          </a:lstStyle>
          <a:p>
            <a:pPr eaLnBrk="1" hangingPunct="1">
              <a:defRPr>
                <a:effectLst/>
              </a:defRPr>
            </a:pPr>
            <a:r>
              <a:rPr lang="ru-RU" sz="2200" i="1">
                <a:solidFill>
                  <a:prstClr val="white"/>
                </a:solidFill>
                <a:effectLst/>
                <a:latin typeface="Times New Roman" panose="02020603050405020304" pitchFamily="18" charset="0"/>
              </a:rPr>
              <a:t>ф</a:t>
            </a:r>
            <a:endParaRPr lang="ru-RU" sz="2200">
              <a:solidFill>
                <a:srgbClr val="DBDBE9"/>
              </a:solidFill>
              <a:effectLst/>
              <a:latin typeface="Times New Roman" panose="02020603050405020304" pitchFamily="18" charset="0"/>
            </a:endParaRPr>
          </a:p>
        </p:txBody>
      </p:sp>
      <p:sp>
        <p:nvSpPr>
          <p:cNvPr id="10" name="Прямоугольник 9"/>
          <p:cNvSpPr/>
          <p:nvPr/>
        </p:nvSpPr>
        <p:spPr>
          <a:xfrm>
            <a:off x="0" y="0"/>
            <a:ext cx="9144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1" name="Прямоугольник 10"/>
          <p:cNvSpPr/>
          <p:nvPr/>
        </p:nvSpPr>
        <p:spPr>
          <a:xfrm>
            <a:off x="9085263" y="-1585"/>
            <a:ext cx="57150"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2" name="Прямоугольник 11"/>
          <p:cNvSpPr/>
          <p:nvPr/>
        </p:nvSpPr>
        <p:spPr>
          <a:xfrm>
            <a:off x="9043988" y="-1585"/>
            <a:ext cx="28575"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3" name="Прямоугольник 12"/>
          <p:cNvSpPr/>
          <p:nvPr/>
        </p:nvSpPr>
        <p:spPr>
          <a:xfrm>
            <a:off x="9024948" y="-1585"/>
            <a:ext cx="9525" cy="312737"/>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4" name="Прямоугольник 13"/>
          <p:cNvSpPr/>
          <p:nvPr/>
        </p:nvSpPr>
        <p:spPr>
          <a:xfrm>
            <a:off x="8977313" y="-1585"/>
            <a:ext cx="25400" cy="312737"/>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grpSp>
        <p:nvGrpSpPr>
          <p:cNvPr id="24" name="Group 23"/>
          <p:cNvGrpSpPr/>
          <p:nvPr userDrawn="1"/>
        </p:nvGrpSpPr>
        <p:grpSpPr>
          <a:xfrm>
            <a:off x="8875722" y="-785"/>
            <a:ext cx="95251" cy="333443"/>
            <a:chOff x="8875715" y="-787"/>
            <a:chExt cx="95251" cy="295141"/>
          </a:xfrm>
          <a:effectLst/>
        </p:grpSpPr>
        <p:sp>
          <p:nvSpPr>
            <p:cNvPr id="15" name="Прямоугольник 14"/>
            <p:cNvSpPr/>
            <p:nvPr/>
          </p:nvSpPr>
          <p:spPr>
            <a:xfrm>
              <a:off x="8915403" y="-787"/>
              <a:ext cx="55563"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sp>
          <p:nvSpPr>
            <p:cNvPr id="16" name="Прямоугольник 15"/>
            <p:cNvSpPr/>
            <p:nvPr/>
          </p:nvSpPr>
          <p:spPr>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effectLst/>
                </a:defRPr>
              </a:pPr>
              <a:endParaRPr lang="en-US">
                <a:solidFill>
                  <a:prstClr val="white"/>
                </a:solidFill>
                <a:effectLst/>
              </a:endParaRPr>
            </a:p>
          </p:txBody>
        </p:sp>
      </p:grpSp>
      <p:sp>
        <p:nvSpPr>
          <p:cNvPr id="17" name="Прямоугольник 16"/>
          <p:cNvSpPr/>
          <p:nvPr userDrawn="1"/>
        </p:nvSpPr>
        <p:spPr>
          <a:xfrm>
            <a:off x="541343" y="12"/>
            <a:ext cx="463550" cy="379413"/>
          </a:xfrm>
          <a:prstGeom prst="rect">
            <a:avLst/>
          </a:prstGeom>
          <a:effectLst/>
        </p:spPr>
        <p:txBody>
          <a:bodyPr wrap="none">
            <a:normAutofit lnSpcReduction="10000"/>
          </a:bodyPr>
          <a:lstStyle/>
          <a:p>
            <a:pPr>
              <a:defRPr>
                <a:effectLst/>
              </a:defRPr>
            </a:pPr>
            <a:r>
              <a:rPr lang="ru-RU" sz="2000">
                <a:solidFill>
                  <a:srgbClr val="53548A">
                    <a:lumMod val="20000"/>
                    <a:lumOff val="80000"/>
                  </a:srgbClr>
                </a:solidFill>
                <a:effectLst/>
                <a:latin typeface="Times New Roman" panose="02020603050405020304" pitchFamily="18" charset="0"/>
                <a:cs typeface="Times New Roman" panose="02020603050405020304" pitchFamily="18" charset="0"/>
              </a:rPr>
              <a:t>М</a:t>
            </a:r>
            <a:endParaRPr lang="ru-RU" sz="2000">
              <a:solidFill>
                <a:prstClr val="black"/>
              </a:solidFill>
              <a:effectLst/>
              <a:latin typeface="Arial"/>
              <a:cs typeface="Arial"/>
            </a:endParaRPr>
          </a:p>
        </p:txBody>
      </p:sp>
      <p:sp>
        <p:nvSpPr>
          <p:cNvPr id="18" name="Прямоугольник 27"/>
          <p:cNvSpPr>
            <a:spLocks noChangeArrowheads="1"/>
          </p:cNvSpPr>
          <p:nvPr userDrawn="1"/>
        </p:nvSpPr>
        <p:spPr>
          <a:xfrm>
            <a:off x="963613" y="-20638"/>
            <a:ext cx="24718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1600">
                <a:solidFill>
                  <a:srgbClr val="DBDBE9"/>
                </a:solidFill>
                <a:effectLst/>
              </a:rPr>
              <a:t>]</a:t>
            </a:r>
            <a:endParaRPr lang="ru-RU">
              <a:solidFill>
                <a:srgbClr val="DBDBE9"/>
              </a:solidFill>
              <a:effectLst/>
            </a:endParaRPr>
          </a:p>
        </p:txBody>
      </p:sp>
      <p:sp>
        <p:nvSpPr>
          <p:cNvPr id="19" name="TextBox 13"/>
          <p:cNvSpPr txBox="1">
            <a:spLocks noChangeArrowheads="1"/>
          </p:cNvSpPr>
          <p:nvPr userDrawn="1"/>
        </p:nvSpPr>
        <p:spPr>
          <a:xfrm>
            <a:off x="774701" y="-61913"/>
            <a:ext cx="38504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effectLst/>
                <a:latin typeface="Georgia" pitchFamily="18" charset="0"/>
              </a:defRPr>
            </a:lvl1pPr>
            <a:lvl2pPr marL="742950" indent="-285750" eaLnBrk="0" hangingPunct="0">
              <a:defRPr>
                <a:solidFill>
                  <a:schemeClr val="tx1"/>
                </a:solidFill>
                <a:effectLst/>
                <a:latin typeface="Georgia" pitchFamily="18" charset="0"/>
              </a:defRPr>
            </a:lvl2pPr>
            <a:lvl3pPr marL="1143000" indent="-228600" eaLnBrk="0" hangingPunct="0">
              <a:defRPr>
                <a:solidFill>
                  <a:schemeClr val="tx1"/>
                </a:solidFill>
                <a:effectLst/>
                <a:latin typeface="Georgia" pitchFamily="18" charset="0"/>
              </a:defRPr>
            </a:lvl3pPr>
            <a:lvl4pPr marL="1600200" indent="-228600" eaLnBrk="0" hangingPunct="0">
              <a:defRPr>
                <a:solidFill>
                  <a:schemeClr val="tx1"/>
                </a:solidFill>
                <a:effectLst/>
                <a:latin typeface="Georgia" pitchFamily="18" charset="0"/>
              </a:defRPr>
            </a:lvl4pPr>
            <a:lvl5pPr marL="2057400" indent="-228600" eaLnBrk="0" hangingPunct="0">
              <a:defRPr>
                <a:solidFill>
                  <a:schemeClr val="tx1"/>
                </a:solidFill>
                <a:effectLst/>
                <a:latin typeface="Georgia" pitchFamily="18" charset="0"/>
              </a:defRPr>
            </a:lvl5pPr>
            <a:lvl6pPr marL="2514600" indent="-228600" eaLnBrk="0" fontAlgn="base" hangingPunct="0">
              <a:spcBef>
                <a:spcPct val="0"/>
              </a:spcBef>
              <a:spcAft>
                <a:spcPct val="0"/>
              </a:spcAft>
              <a:defRPr>
                <a:solidFill>
                  <a:schemeClr val="tx1"/>
                </a:solidFill>
                <a:effectLst/>
                <a:latin typeface="Georgia" pitchFamily="18" charset="0"/>
              </a:defRPr>
            </a:lvl6pPr>
            <a:lvl7pPr marL="2971800" indent="-228600" eaLnBrk="0" fontAlgn="base" hangingPunct="0">
              <a:spcBef>
                <a:spcPct val="0"/>
              </a:spcBef>
              <a:spcAft>
                <a:spcPct val="0"/>
              </a:spcAft>
              <a:defRPr>
                <a:solidFill>
                  <a:schemeClr val="tx1"/>
                </a:solidFill>
                <a:effectLst/>
                <a:latin typeface="Georgia" pitchFamily="18" charset="0"/>
              </a:defRPr>
            </a:lvl7pPr>
            <a:lvl8pPr marL="3429000" indent="-228600" eaLnBrk="0" fontAlgn="base" hangingPunct="0">
              <a:spcBef>
                <a:spcPct val="0"/>
              </a:spcBef>
              <a:spcAft>
                <a:spcPct val="0"/>
              </a:spcAft>
              <a:defRPr>
                <a:solidFill>
                  <a:schemeClr val="tx1"/>
                </a:solidFill>
                <a:effectLst/>
                <a:latin typeface="Georgia" pitchFamily="18" charset="0"/>
              </a:defRPr>
            </a:lvl8pPr>
            <a:lvl9pPr marL="3886200" indent="-228600" eaLnBrk="0" fontAlgn="base" hangingPunct="0">
              <a:spcBef>
                <a:spcPct val="0"/>
              </a:spcBef>
              <a:spcAft>
                <a:spcPct val="0"/>
              </a:spcAft>
              <a:defRPr>
                <a:solidFill>
                  <a:schemeClr val="tx1"/>
                </a:solidFill>
                <a:effectLst/>
                <a:latin typeface="Georgia" pitchFamily="18" charset="0"/>
              </a:defRPr>
            </a:lvl9pPr>
          </a:lstStyle>
          <a:p>
            <a:pPr eaLnBrk="1" hangingPunct="1">
              <a:defRPr>
                <a:effectLst/>
              </a:defRPr>
            </a:pPr>
            <a:r>
              <a:rPr lang="ru-RU" sz="2200" i="1">
                <a:solidFill>
                  <a:prstClr val="white"/>
                </a:solidFill>
                <a:effectLst/>
                <a:latin typeface="Times New Roman" panose="02020603050405020304" pitchFamily="18" charset="0"/>
              </a:rPr>
              <a:t>ф</a:t>
            </a:r>
            <a:endParaRPr lang="ru-RU" sz="2200">
              <a:solidFill>
                <a:srgbClr val="DBDBE9"/>
              </a:solidFill>
              <a:effectLst/>
              <a:latin typeface="Times New Roman" panose="02020603050405020304" pitchFamily="18" charset="0"/>
            </a:endParaRPr>
          </a:p>
        </p:txBody>
      </p:sp>
    </p:spTree>
    <p:extLst>
      <p:ext uri="{BB962C8B-B14F-4D97-AF65-F5344CB8AC3E}">
        <p14:creationId xmlns:p14="http://schemas.microsoft.com/office/powerpoint/2010/main" val="39665699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Сравнение">
    <p:spTree>
      <p:nvGrpSpPr>
        <p:cNvPr id="1" name=""/>
        <p:cNvGrpSpPr/>
        <p:nvPr/>
      </p:nvGrpSpPr>
      <p:grpSpPr>
        <a:xfrm>
          <a:off x="0" y="0"/>
          <a:ext cx="0" cy="0"/>
          <a:chOff x="0" y="0"/>
          <a:chExt cx="0" cy="0"/>
        </a:xfrm>
        <a:effectLst/>
      </p:grpSpPr>
      <p:sp>
        <p:nvSpPr>
          <p:cNvPr id="7" name="Прямоугольник 6"/>
          <p:cNvSpPr/>
          <p:nvPr userDrawn="1"/>
        </p:nvSpPr>
        <p:spPr>
          <a:xfrm>
            <a:off x="541343" y="4"/>
            <a:ext cx="463550" cy="379413"/>
          </a:xfrm>
          <a:prstGeom prst="rect">
            <a:avLst/>
          </a:prstGeom>
          <a:effectLst/>
        </p:spPr>
        <p:txBody>
          <a:bodyPr wrap="none">
            <a:normAutofit lnSpcReduction="10000"/>
          </a:bodyPr>
          <a:lstStyle/>
          <a:p>
            <a:pPr fontAlgn="base">
              <a:spcBef>
                <a:spcPct val="0"/>
              </a:spcBef>
              <a:spcAft>
                <a:spcPct val="0"/>
              </a:spcAft>
              <a:defRPr>
                <a:effectLst/>
              </a:defRPr>
            </a:pPr>
            <a:r>
              <a:rPr lang="ru-RU" sz="2000">
                <a:solidFill>
                  <a:srgbClr val="53548A">
                    <a:lumMod val="20000"/>
                    <a:lumOff val="80000"/>
                  </a:srgbClr>
                </a:solidFill>
                <a:effectLst/>
                <a:latin typeface="Times New Roman" panose="02020603050405020304" pitchFamily="18" charset="0"/>
                <a:cs typeface="Times New Roman" panose="02020603050405020304" pitchFamily="18" charset="0"/>
              </a:rPr>
              <a:t>М</a:t>
            </a:r>
            <a:endParaRPr lang="ru-RU">
              <a:solidFill>
                <a:prstClr val="black"/>
              </a:solidFill>
              <a:effectLst/>
              <a:latin typeface="Arial"/>
            </a:endParaRPr>
          </a:p>
        </p:txBody>
      </p:sp>
      <p:sp>
        <p:nvSpPr>
          <p:cNvPr id="8" name="Прямоугольник 11"/>
          <p:cNvSpPr>
            <a:spLocks noChangeArrowheads="1"/>
          </p:cNvSpPr>
          <p:nvPr userDrawn="1"/>
        </p:nvSpPr>
        <p:spPr>
          <a:xfrm>
            <a:off x="963613" y="-20638"/>
            <a:ext cx="253596"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600">
                <a:solidFill>
                  <a:srgbClr val="DBDBE9"/>
                </a:solidFill>
                <a:effectLst/>
                <a:latin typeface="Times New Roman" panose="02020603050405020304" pitchFamily="18" charset="0"/>
                <a:cs typeface="Times New Roman" panose="02020603050405020304" pitchFamily="18" charset="0"/>
              </a:rPr>
              <a:t>]</a:t>
            </a:r>
            <a:endParaRPr lang="ru-RU">
              <a:solidFill>
                <a:srgbClr val="DBDBE9"/>
              </a:solidFill>
              <a:effectLst/>
              <a:latin typeface="Times New Roman" panose="02020603050405020304" pitchFamily="18" charset="0"/>
              <a:cs typeface="Times New Roman" panose="02020603050405020304" pitchFamily="18" charset="0"/>
            </a:endParaRPr>
          </a:p>
        </p:txBody>
      </p:sp>
      <p:sp>
        <p:nvSpPr>
          <p:cNvPr id="9" name="TextBox 13"/>
          <p:cNvSpPr txBox="1">
            <a:spLocks noChangeArrowheads="1"/>
          </p:cNvSpPr>
          <p:nvPr userDrawn="1"/>
        </p:nvSpPr>
        <p:spPr>
          <a:xfrm>
            <a:off x="774701" y="-61913"/>
            <a:ext cx="38504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effectLst/>
                <a:latin typeface="Georgia" pitchFamily="18" charset="0"/>
              </a:defRPr>
            </a:lvl1pPr>
            <a:lvl2pPr marL="742950" indent="-285750" eaLnBrk="0" hangingPunct="0">
              <a:defRPr>
                <a:solidFill>
                  <a:schemeClr val="tx1"/>
                </a:solidFill>
                <a:effectLst/>
                <a:latin typeface="Georgia" pitchFamily="18" charset="0"/>
              </a:defRPr>
            </a:lvl2pPr>
            <a:lvl3pPr marL="1143000" indent="-228600" eaLnBrk="0" hangingPunct="0">
              <a:defRPr>
                <a:solidFill>
                  <a:schemeClr val="tx1"/>
                </a:solidFill>
                <a:effectLst/>
                <a:latin typeface="Georgia" pitchFamily="18" charset="0"/>
              </a:defRPr>
            </a:lvl3pPr>
            <a:lvl4pPr marL="1600200" indent="-228600" eaLnBrk="0" hangingPunct="0">
              <a:defRPr>
                <a:solidFill>
                  <a:schemeClr val="tx1"/>
                </a:solidFill>
                <a:effectLst/>
                <a:latin typeface="Georgia" pitchFamily="18" charset="0"/>
              </a:defRPr>
            </a:lvl4pPr>
            <a:lvl5pPr marL="2057400" indent="-228600" eaLnBrk="0" hangingPunct="0">
              <a:defRPr>
                <a:solidFill>
                  <a:schemeClr val="tx1"/>
                </a:solidFill>
                <a:effectLst/>
                <a:latin typeface="Georgia" pitchFamily="18" charset="0"/>
              </a:defRPr>
            </a:lvl5pPr>
            <a:lvl6pPr marL="2514600" indent="-228600" eaLnBrk="0" fontAlgn="base" hangingPunct="0">
              <a:spcBef>
                <a:spcPct val="0"/>
              </a:spcBef>
              <a:spcAft>
                <a:spcPct val="0"/>
              </a:spcAft>
              <a:defRPr>
                <a:solidFill>
                  <a:schemeClr val="tx1"/>
                </a:solidFill>
                <a:effectLst/>
                <a:latin typeface="Georgia" pitchFamily="18" charset="0"/>
              </a:defRPr>
            </a:lvl6pPr>
            <a:lvl7pPr marL="2971800" indent="-228600" eaLnBrk="0" fontAlgn="base" hangingPunct="0">
              <a:spcBef>
                <a:spcPct val="0"/>
              </a:spcBef>
              <a:spcAft>
                <a:spcPct val="0"/>
              </a:spcAft>
              <a:defRPr>
                <a:solidFill>
                  <a:schemeClr val="tx1"/>
                </a:solidFill>
                <a:effectLst/>
                <a:latin typeface="Georgia" pitchFamily="18" charset="0"/>
              </a:defRPr>
            </a:lvl7pPr>
            <a:lvl8pPr marL="3429000" indent="-228600" eaLnBrk="0" fontAlgn="base" hangingPunct="0">
              <a:spcBef>
                <a:spcPct val="0"/>
              </a:spcBef>
              <a:spcAft>
                <a:spcPct val="0"/>
              </a:spcAft>
              <a:defRPr>
                <a:solidFill>
                  <a:schemeClr val="tx1"/>
                </a:solidFill>
                <a:effectLst/>
                <a:latin typeface="Georgia" pitchFamily="18" charset="0"/>
              </a:defRPr>
            </a:lvl8pPr>
            <a:lvl9pPr marL="3886200" indent="-228600" eaLnBrk="0" fontAlgn="base" hangingPunct="0">
              <a:spcBef>
                <a:spcPct val="0"/>
              </a:spcBef>
              <a:spcAft>
                <a:spcPct val="0"/>
              </a:spcAft>
              <a:defRPr>
                <a:solidFill>
                  <a:schemeClr val="tx1"/>
                </a:solidFill>
                <a:effectLst/>
                <a:latin typeface="Georgia" pitchFamily="18" charset="0"/>
              </a:defRPr>
            </a:lvl9pPr>
          </a:lstStyle>
          <a:p>
            <a:pPr eaLnBrk="1" fontAlgn="base" hangingPunct="1">
              <a:spcBef>
                <a:spcPct val="0"/>
              </a:spcBef>
              <a:spcAft>
                <a:spcPct val="0"/>
              </a:spcAft>
              <a:defRPr>
                <a:effectLst/>
              </a:defRPr>
            </a:pPr>
            <a:r>
              <a:rPr lang="ru-RU" sz="2200" i="1">
                <a:solidFill>
                  <a:prstClr val="white"/>
                </a:solidFill>
                <a:effectLst/>
                <a:latin typeface="Times New Roman" panose="02020603050405020304" pitchFamily="18" charset="0"/>
                <a:cs typeface="Times New Roman" panose="02020603050405020304" pitchFamily="18" charset="0"/>
              </a:rPr>
              <a:t>ф</a:t>
            </a:r>
            <a:endParaRPr lang="ru-RU" sz="2200">
              <a:solidFill>
                <a:srgbClr val="DBDBE9"/>
              </a:solidFill>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0" y="0"/>
            <a:ext cx="9144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sp>
        <p:nvSpPr>
          <p:cNvPr id="11" name="Прямоугольник 10"/>
          <p:cNvSpPr/>
          <p:nvPr/>
        </p:nvSpPr>
        <p:spPr>
          <a:xfrm>
            <a:off x="9085263" y="-1587"/>
            <a:ext cx="57150"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sp>
        <p:nvSpPr>
          <p:cNvPr id="12" name="Прямоугольник 11"/>
          <p:cNvSpPr/>
          <p:nvPr/>
        </p:nvSpPr>
        <p:spPr>
          <a:xfrm>
            <a:off x="9043988" y="-1587"/>
            <a:ext cx="28575"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sp>
        <p:nvSpPr>
          <p:cNvPr id="13" name="Прямоугольник 12"/>
          <p:cNvSpPr/>
          <p:nvPr/>
        </p:nvSpPr>
        <p:spPr>
          <a:xfrm>
            <a:off x="9024943" y="-1587"/>
            <a:ext cx="9525" cy="312737"/>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sp>
        <p:nvSpPr>
          <p:cNvPr id="14" name="Прямоугольник 13"/>
          <p:cNvSpPr/>
          <p:nvPr/>
        </p:nvSpPr>
        <p:spPr>
          <a:xfrm>
            <a:off x="8977313" y="-1587"/>
            <a:ext cx="25400" cy="312737"/>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grpSp>
        <p:nvGrpSpPr>
          <p:cNvPr id="24" name="Group 23"/>
          <p:cNvGrpSpPr/>
          <p:nvPr userDrawn="1"/>
        </p:nvGrpSpPr>
        <p:grpSpPr>
          <a:xfrm>
            <a:off x="8875717" y="-787"/>
            <a:ext cx="95251" cy="333443"/>
            <a:chOff x="8875715" y="-787"/>
            <a:chExt cx="95251" cy="295141"/>
          </a:xfrm>
          <a:effectLst/>
        </p:grpSpPr>
        <p:sp>
          <p:nvSpPr>
            <p:cNvPr id="15" name="Прямоугольник 14"/>
            <p:cNvSpPr/>
            <p:nvPr/>
          </p:nvSpPr>
          <p:spPr>
            <a:xfrm>
              <a:off x="8915403" y="-787"/>
              <a:ext cx="55563"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sp>
          <p:nvSpPr>
            <p:cNvPr id="16" name="Прямоугольник 15"/>
            <p:cNvSpPr/>
            <p:nvPr/>
          </p:nvSpPr>
          <p:spPr>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effectLst/>
                </a:defRPr>
              </a:pPr>
              <a:endParaRPr lang="en-US">
                <a:solidFill>
                  <a:prstClr val="white"/>
                </a:solidFill>
                <a:effectLst/>
              </a:endParaRPr>
            </a:p>
          </p:txBody>
        </p:sp>
      </p:grpSp>
      <p:sp>
        <p:nvSpPr>
          <p:cNvPr id="17" name="Прямоугольник 16"/>
          <p:cNvSpPr/>
          <p:nvPr userDrawn="1"/>
        </p:nvSpPr>
        <p:spPr>
          <a:xfrm>
            <a:off x="541343" y="4"/>
            <a:ext cx="463550" cy="379413"/>
          </a:xfrm>
          <a:prstGeom prst="rect">
            <a:avLst/>
          </a:prstGeom>
          <a:effectLst/>
        </p:spPr>
        <p:txBody>
          <a:bodyPr wrap="none">
            <a:normAutofit lnSpcReduction="10000"/>
          </a:bodyPr>
          <a:lstStyle/>
          <a:p>
            <a:pPr fontAlgn="base">
              <a:spcBef>
                <a:spcPct val="0"/>
              </a:spcBef>
              <a:spcAft>
                <a:spcPct val="0"/>
              </a:spcAft>
              <a:defRPr>
                <a:effectLst/>
              </a:defRPr>
            </a:pPr>
            <a:r>
              <a:rPr lang="ru-RU" sz="2000">
                <a:solidFill>
                  <a:srgbClr val="53548A">
                    <a:lumMod val="20000"/>
                    <a:lumOff val="80000"/>
                  </a:srgbClr>
                </a:solidFill>
                <a:effectLst/>
                <a:latin typeface="Times New Roman" panose="02020603050405020304" pitchFamily="18" charset="0"/>
                <a:cs typeface="Times New Roman" panose="02020603050405020304" pitchFamily="18" charset="0"/>
              </a:rPr>
              <a:t>М</a:t>
            </a:r>
            <a:endParaRPr lang="ru-RU">
              <a:solidFill>
                <a:prstClr val="black"/>
              </a:solidFill>
              <a:effectLst/>
              <a:latin typeface="Arial"/>
            </a:endParaRPr>
          </a:p>
        </p:txBody>
      </p:sp>
      <p:sp>
        <p:nvSpPr>
          <p:cNvPr id="18" name="Прямоугольник 27"/>
          <p:cNvSpPr>
            <a:spLocks noChangeArrowheads="1"/>
          </p:cNvSpPr>
          <p:nvPr userDrawn="1"/>
        </p:nvSpPr>
        <p:spPr>
          <a:xfrm>
            <a:off x="963613" y="-20638"/>
            <a:ext cx="253596"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600">
                <a:solidFill>
                  <a:srgbClr val="DBDBE9"/>
                </a:solidFill>
                <a:effectLst/>
                <a:latin typeface="Times New Roman" panose="02020603050405020304" pitchFamily="18" charset="0"/>
                <a:cs typeface="Times New Roman" panose="02020603050405020304" pitchFamily="18" charset="0"/>
              </a:rPr>
              <a:t>]</a:t>
            </a:r>
            <a:endParaRPr lang="ru-RU">
              <a:solidFill>
                <a:srgbClr val="DBDBE9"/>
              </a:solidFill>
              <a:effectLst/>
              <a:latin typeface="Times New Roman" panose="02020603050405020304" pitchFamily="18" charset="0"/>
              <a:cs typeface="Times New Roman" panose="02020603050405020304" pitchFamily="18" charset="0"/>
            </a:endParaRPr>
          </a:p>
        </p:txBody>
      </p:sp>
      <p:sp>
        <p:nvSpPr>
          <p:cNvPr id="19" name="TextBox 13"/>
          <p:cNvSpPr txBox="1">
            <a:spLocks noChangeArrowheads="1"/>
          </p:cNvSpPr>
          <p:nvPr userDrawn="1"/>
        </p:nvSpPr>
        <p:spPr>
          <a:xfrm>
            <a:off x="774701" y="-61913"/>
            <a:ext cx="38504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effectLst/>
                <a:latin typeface="Georgia" pitchFamily="18" charset="0"/>
              </a:defRPr>
            </a:lvl1pPr>
            <a:lvl2pPr marL="742950" indent="-285750" eaLnBrk="0" hangingPunct="0">
              <a:defRPr>
                <a:solidFill>
                  <a:schemeClr val="tx1"/>
                </a:solidFill>
                <a:effectLst/>
                <a:latin typeface="Georgia" pitchFamily="18" charset="0"/>
              </a:defRPr>
            </a:lvl2pPr>
            <a:lvl3pPr marL="1143000" indent="-228600" eaLnBrk="0" hangingPunct="0">
              <a:defRPr>
                <a:solidFill>
                  <a:schemeClr val="tx1"/>
                </a:solidFill>
                <a:effectLst/>
                <a:latin typeface="Georgia" pitchFamily="18" charset="0"/>
              </a:defRPr>
            </a:lvl3pPr>
            <a:lvl4pPr marL="1600200" indent="-228600" eaLnBrk="0" hangingPunct="0">
              <a:defRPr>
                <a:solidFill>
                  <a:schemeClr val="tx1"/>
                </a:solidFill>
                <a:effectLst/>
                <a:latin typeface="Georgia" pitchFamily="18" charset="0"/>
              </a:defRPr>
            </a:lvl4pPr>
            <a:lvl5pPr marL="2057400" indent="-228600" eaLnBrk="0" hangingPunct="0">
              <a:defRPr>
                <a:solidFill>
                  <a:schemeClr val="tx1"/>
                </a:solidFill>
                <a:effectLst/>
                <a:latin typeface="Georgia" pitchFamily="18" charset="0"/>
              </a:defRPr>
            </a:lvl5pPr>
            <a:lvl6pPr marL="2514600" indent="-228600" eaLnBrk="0" fontAlgn="base" hangingPunct="0">
              <a:spcBef>
                <a:spcPct val="0"/>
              </a:spcBef>
              <a:spcAft>
                <a:spcPct val="0"/>
              </a:spcAft>
              <a:defRPr>
                <a:solidFill>
                  <a:schemeClr val="tx1"/>
                </a:solidFill>
                <a:effectLst/>
                <a:latin typeface="Georgia" pitchFamily="18" charset="0"/>
              </a:defRPr>
            </a:lvl6pPr>
            <a:lvl7pPr marL="2971800" indent="-228600" eaLnBrk="0" fontAlgn="base" hangingPunct="0">
              <a:spcBef>
                <a:spcPct val="0"/>
              </a:spcBef>
              <a:spcAft>
                <a:spcPct val="0"/>
              </a:spcAft>
              <a:defRPr>
                <a:solidFill>
                  <a:schemeClr val="tx1"/>
                </a:solidFill>
                <a:effectLst/>
                <a:latin typeface="Georgia" pitchFamily="18" charset="0"/>
              </a:defRPr>
            </a:lvl7pPr>
            <a:lvl8pPr marL="3429000" indent="-228600" eaLnBrk="0" fontAlgn="base" hangingPunct="0">
              <a:spcBef>
                <a:spcPct val="0"/>
              </a:spcBef>
              <a:spcAft>
                <a:spcPct val="0"/>
              </a:spcAft>
              <a:defRPr>
                <a:solidFill>
                  <a:schemeClr val="tx1"/>
                </a:solidFill>
                <a:effectLst/>
                <a:latin typeface="Georgia" pitchFamily="18" charset="0"/>
              </a:defRPr>
            </a:lvl8pPr>
            <a:lvl9pPr marL="3886200" indent="-228600" eaLnBrk="0" fontAlgn="base" hangingPunct="0">
              <a:spcBef>
                <a:spcPct val="0"/>
              </a:spcBef>
              <a:spcAft>
                <a:spcPct val="0"/>
              </a:spcAft>
              <a:defRPr>
                <a:solidFill>
                  <a:schemeClr val="tx1"/>
                </a:solidFill>
                <a:effectLst/>
                <a:latin typeface="Georgia" pitchFamily="18" charset="0"/>
              </a:defRPr>
            </a:lvl9pPr>
          </a:lstStyle>
          <a:p>
            <a:pPr eaLnBrk="1" fontAlgn="base" hangingPunct="1">
              <a:spcBef>
                <a:spcPct val="0"/>
              </a:spcBef>
              <a:spcAft>
                <a:spcPct val="0"/>
              </a:spcAft>
              <a:defRPr>
                <a:effectLst/>
              </a:defRPr>
            </a:pPr>
            <a:r>
              <a:rPr lang="ru-RU" sz="2200" i="1">
                <a:solidFill>
                  <a:prstClr val="white"/>
                </a:solidFill>
                <a:effectLst/>
                <a:latin typeface="Times New Roman" panose="02020603050405020304" pitchFamily="18" charset="0"/>
                <a:cs typeface="Times New Roman" panose="02020603050405020304" pitchFamily="18" charset="0"/>
              </a:rPr>
              <a:t>ф</a:t>
            </a:r>
            <a:endParaRPr lang="ru-RU" sz="2200">
              <a:solidFill>
                <a:srgbClr val="DBDBE9"/>
              </a:solidFill>
              <a:effectLst/>
              <a:latin typeface="Times New Roman" panose="02020603050405020304" pitchFamily="18" charset="0"/>
              <a:cs typeface="Times New Roman" panose="02020603050405020304" pitchFamily="18" charset="0"/>
            </a:endParaRPr>
          </a:p>
        </p:txBody>
      </p:sp>
      <p:sp>
        <p:nvSpPr>
          <p:cNvPr id="21" name="Номер слайда 26"/>
          <p:cNvSpPr>
            <a:spLocks noGrp="1"/>
          </p:cNvSpPr>
          <p:nvPr userDrawn="1">
            <p:ph type="sldNum" sz="quarter" idx="11"/>
          </p:nvPr>
        </p:nvSpPr>
        <p:spPr>
          <a:xfrm>
            <a:off x="6553200" y="6356354"/>
            <a:ext cx="2133600" cy="365125"/>
          </a:xfrm>
          <a:prstGeom prst="rect">
            <a:avLst/>
          </a:prstGeom>
          <a:effectLst/>
        </p:spPr>
        <p:txBody>
          <a:bodyPr rtlCol="0"/>
          <a:lstStyle>
            <a:lvl1pPr>
              <a:defRPr>
                <a:effectLst/>
                <a:latin typeface="+mn-lt"/>
              </a:defRPr>
            </a:lvl1pPr>
          </a:lstStyle>
          <a:p>
            <a:pPr>
              <a:defRPr>
                <a:effectLst/>
              </a:defRPr>
            </a:pPr>
            <a:fld id="{7C948A7D-6C52-4157-BEA1-1B3B6891AEA4}" type="slidenum">
              <a:rPr lang="ru-RU">
                <a:effectLst/>
              </a:rPr>
              <a:pPr>
                <a:defRPr>
                  <a:effectLst/>
                </a:defRPr>
              </a:pPr>
              <a:t>‹#›</a:t>
            </a:fld>
            <a:endParaRPr lang="ru-RU">
              <a:effectLst/>
            </a:endParaRPr>
          </a:p>
        </p:txBody>
      </p:sp>
      <p:pic>
        <p:nvPicPr>
          <p:cNvPr id="25" name="Picture 11" descr="MF_emblema [Converted]"/>
          <p:cNvPicPr>
            <a:picLocks noChangeAspect="1" noChangeArrowheads="1"/>
          </p:cNvPicPr>
          <p:nvPr userDrawn="1"/>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53988" y="19050"/>
            <a:ext cx="38735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Дата 2"/>
          <p:cNvSpPr>
            <a:spLocks noGrp="1"/>
          </p:cNvSpPr>
          <p:nvPr>
            <p:ph type="dt" sz="half" idx="10"/>
          </p:nvPr>
        </p:nvSpPr>
        <p:spPr>
          <a:xfrm>
            <a:off x="7451730" y="6356350"/>
            <a:ext cx="1423987" cy="234950"/>
          </a:xfrm>
          <a:prstGeom prst="rect">
            <a:avLst/>
          </a:prstGeom>
          <a:effectLst/>
        </p:spPr>
        <p:txBody>
          <a:bodyPr/>
          <a:lstStyle/>
          <a:p>
            <a:pPr algn="r">
              <a:defRPr>
                <a:effectLst/>
              </a:defRPr>
            </a:pPr>
            <a:fld id="{471B2989-0681-48C9-AA25-E11ABAA9F518}" type="datetime8">
              <a:rPr lang="ru-RU" b="1" smtClean="0">
                <a:solidFill>
                  <a:prstClr val="black"/>
                </a:solidFill>
                <a:effectLst/>
                <a:latin typeface="Trebuchet MS" panose="020B0603020202020204" pitchFamily="34" charset="0"/>
              </a:rPr>
              <a:t>22.10.2019 21:19</a:t>
            </a:fld>
            <a:endParaRPr lang="ru-RU" b="1">
              <a:solidFill>
                <a:prstClr val="black"/>
              </a:solidFill>
              <a:effectLst/>
              <a:latin typeface="Trebuchet MS" panose="020B0603020202020204" pitchFamily="34" charset="0"/>
            </a:endParaRPr>
          </a:p>
        </p:txBody>
      </p:sp>
    </p:spTree>
    <p:extLst>
      <p:ext uri="{BB962C8B-B14F-4D97-AF65-F5344CB8AC3E}">
        <p14:creationId xmlns:p14="http://schemas.microsoft.com/office/powerpoint/2010/main" val="7661418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30482501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4638"/>
            <a:ext cx="8229600" cy="1143000"/>
          </a:xfrm>
          <a:prstGeom prst="rect">
            <a:avLst/>
          </a:prstGeom>
          <a:effectLst/>
        </p:spPr>
        <p:txBody>
          <a:bodyPr/>
          <a:lstStyle/>
          <a:p>
            <a:r>
              <a:rPr lang="en-US">
                <a:effectLst/>
              </a:rPr>
              <a:t>Click to edit Master title style</a:t>
            </a:r>
          </a:p>
        </p:txBody>
      </p:sp>
      <p:sp>
        <p:nvSpPr>
          <p:cNvPr id="3" name="Content Placeholder 2"/>
          <p:cNvSpPr>
            <a:spLocks noGrp="1"/>
          </p:cNvSpPr>
          <p:nvPr>
            <p:ph sz="half" idx="1"/>
          </p:nvPr>
        </p:nvSpPr>
        <p:spPr>
          <a:xfrm>
            <a:off x="457200" y="1600206"/>
            <a:ext cx="4038600" cy="4525963"/>
          </a:xfrm>
          <a:prstGeom prst="rect">
            <a:avLst/>
          </a:prstGeo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Content Placeholder 3"/>
          <p:cNvSpPr>
            <a:spLocks noGrp="1"/>
          </p:cNvSpPr>
          <p:nvPr>
            <p:ph sz="half" idx="2"/>
          </p:nvPr>
        </p:nvSpPr>
        <p:spPr>
          <a:xfrm>
            <a:off x="4648200" y="1600206"/>
            <a:ext cx="4038600" cy="4525963"/>
          </a:xfrm>
          <a:prstGeom prst="rect">
            <a:avLst/>
          </a:prstGeo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Date Placeholder 4"/>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6" name="Footer Placeholder 5"/>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7" name="Slide Number Placeholder 6"/>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23465164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4638"/>
            <a:ext cx="8229600" cy="1143000"/>
          </a:xfrm>
          <a:prstGeom prst="rect">
            <a:avLst/>
          </a:prstGeom>
          <a:effectLst/>
        </p:spPr>
        <p:txBody>
          <a:bodyPr/>
          <a:lstStyle>
            <a:lvl1pPr>
              <a:defRPr>
                <a:effectLst/>
              </a:defRPr>
            </a:lvl1pPr>
          </a:lstStyle>
          <a:p>
            <a:r>
              <a:rPr lang="en-US">
                <a:effectLst/>
              </a:rPr>
              <a:t>Click to edit Master title style</a:t>
            </a:r>
          </a:p>
        </p:txBody>
      </p:sp>
      <p:sp>
        <p:nvSpPr>
          <p:cNvPr id="3" name="Text Placeholder 2"/>
          <p:cNvSpPr>
            <a:spLocks noGrp="1"/>
          </p:cNvSpPr>
          <p:nvPr>
            <p:ph type="body" idx="1"/>
          </p:nvPr>
        </p:nvSpPr>
        <p:spPr>
          <a:xfrm>
            <a:off x="457200" y="1535113"/>
            <a:ext cx="4040188" cy="639762"/>
          </a:xfrm>
          <a:prstGeom prst="rect">
            <a:avLst/>
          </a:prstGeo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4" name="Content Placeholder 3"/>
          <p:cNvSpPr>
            <a:spLocks noGrp="1"/>
          </p:cNvSpPr>
          <p:nvPr>
            <p:ph sz="half" idx="2"/>
          </p:nvPr>
        </p:nvSpPr>
        <p:spPr>
          <a:xfrm>
            <a:off x="457200" y="2174875"/>
            <a:ext cx="4040188" cy="3951288"/>
          </a:xfrm>
          <a:prstGeom prst="rect">
            <a:avLst/>
          </a:prstGeo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Text Placeholder 4"/>
          <p:cNvSpPr>
            <a:spLocks noGrp="1"/>
          </p:cNvSpPr>
          <p:nvPr>
            <p:ph type="body" sz="quarter" idx="3"/>
          </p:nvPr>
        </p:nvSpPr>
        <p:spPr>
          <a:xfrm>
            <a:off x="4645029" y="1535113"/>
            <a:ext cx="4041775" cy="639762"/>
          </a:xfrm>
          <a:prstGeom prst="rect">
            <a:avLst/>
          </a:prstGeo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7" name="Date Placeholder 6"/>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8" name="Footer Placeholder 7"/>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9" name="Slide Number Placeholder 8"/>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6729752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4638"/>
            <a:ext cx="8229600" cy="1143000"/>
          </a:xfrm>
          <a:prstGeom prst="rect">
            <a:avLst/>
          </a:prstGeom>
          <a:effectLst/>
        </p:spPr>
        <p:txBody>
          <a:bodyPr/>
          <a:lstStyle/>
          <a:p>
            <a:r>
              <a:rPr lang="en-US">
                <a:effectLst/>
              </a:rPr>
              <a:t>Click to edit Master title style</a:t>
            </a:r>
          </a:p>
        </p:txBody>
      </p:sp>
      <p:sp>
        <p:nvSpPr>
          <p:cNvPr id="3" name="Date Placeholder 2"/>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4" name="Footer Placeholder 3"/>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5" name="Slide Number Placeholder 4"/>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23521915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2" name="Date Placeholder 1"/>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3" name="Footer Placeholder 2"/>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4" name="Slide Number Placeholder 3"/>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39583839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3050"/>
            <a:ext cx="3008313" cy="1162050"/>
          </a:xfrm>
          <a:prstGeom prst="rect">
            <a:avLst/>
          </a:prstGeom>
          <a:effectLst/>
        </p:spPr>
        <p:txBody>
          <a:bodyPr anchor="b"/>
          <a:lstStyle>
            <a:lvl1pPr algn="l">
              <a:defRPr sz="2000" b="1">
                <a:effectLst/>
              </a:defRPr>
            </a:lvl1pPr>
          </a:lstStyle>
          <a:p>
            <a:r>
              <a:rPr lang="en-US">
                <a:effectLst/>
              </a:rPr>
              <a:t>Click to edit Master title style</a:t>
            </a:r>
          </a:p>
        </p:txBody>
      </p:sp>
      <p:sp>
        <p:nvSpPr>
          <p:cNvPr id="3" name="Content Placeholder 2"/>
          <p:cNvSpPr>
            <a:spLocks noGrp="1"/>
          </p:cNvSpPr>
          <p:nvPr>
            <p:ph idx="1"/>
          </p:nvPr>
        </p:nvSpPr>
        <p:spPr>
          <a:xfrm>
            <a:off x="3575051" y="273062"/>
            <a:ext cx="5111750" cy="5853113"/>
          </a:xfrm>
          <a:prstGeom prst="rect">
            <a:avLst/>
          </a:prstGeo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en-US">
                <a:effectLst/>
              </a:rPr>
              <a:t>Click to 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Text Placeholder 3"/>
          <p:cNvSpPr>
            <a:spLocks noGrp="1"/>
          </p:cNvSpPr>
          <p:nvPr>
            <p:ph type="body" sz="half" idx="2"/>
          </p:nvPr>
        </p:nvSpPr>
        <p:spPr>
          <a:xfrm>
            <a:off x="457200" y="1435103"/>
            <a:ext cx="3008313" cy="4691063"/>
          </a:xfrm>
          <a:prstGeom prst="rect">
            <a:avLst/>
          </a:prstGeo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Date Placeholder 4"/>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6" name="Footer Placeholder 5"/>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7" name="Slide Number Placeholder 6"/>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40611319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792288" y="4800600"/>
            <a:ext cx="5486400" cy="566738"/>
          </a:xfrm>
          <a:prstGeom prst="rect">
            <a:avLst/>
          </a:prstGeom>
          <a:effectLst/>
        </p:spPr>
        <p:txBody>
          <a:bodyPr anchor="b"/>
          <a:lstStyle>
            <a:lvl1pPr algn="l">
              <a:defRPr sz="2000" b="1">
                <a:effectLst/>
              </a:defRPr>
            </a:lvl1pPr>
          </a:lstStyle>
          <a:p>
            <a:r>
              <a:rPr lang="en-US">
                <a:effectLst/>
              </a:rPr>
              <a:t>Click to edit Master title style</a:t>
            </a:r>
          </a:p>
        </p:txBody>
      </p:sp>
      <p:sp>
        <p:nvSpPr>
          <p:cNvPr id="3" name="Picture Placeholder 2"/>
          <p:cNvSpPr>
            <a:spLocks noGrp="1"/>
          </p:cNvSpPr>
          <p:nvPr>
            <p:ph type="pic" idx="1"/>
          </p:nvPr>
        </p:nvSpPr>
        <p:spPr>
          <a:xfrm>
            <a:off x="1792288" y="612775"/>
            <a:ext cx="5486400" cy="4114800"/>
          </a:xfrm>
          <a:prstGeom prst="rect">
            <a:avLst/>
          </a:prstGeom>
          <a:effectLst/>
        </p:spPr>
        <p:txBody>
          <a:bodyPr/>
          <a:lstStyle>
            <a:lvl1pPr marL="0" indent="0">
              <a:buNone/>
              <a:defRPr sz="3200">
                <a:effectLst/>
              </a:defRPr>
            </a:lvl1pPr>
            <a:lvl2pPr marL="457200" indent="0">
              <a:buNone/>
              <a:defRPr sz="2800">
                <a:effectLst/>
              </a:defRPr>
            </a:lvl2pPr>
            <a:lvl3pPr marL="914400" indent="0">
              <a:buNone/>
              <a:defRPr sz="2400">
                <a:effectLst/>
              </a:defRPr>
            </a:lvl3pPr>
            <a:lvl4pPr marL="1371600" indent="0">
              <a:buNone/>
              <a:defRPr sz="2000">
                <a:effectLst/>
              </a:defRPr>
            </a:lvl4pPr>
            <a:lvl5pPr marL="1828800" indent="0">
              <a:buNone/>
              <a:defRPr sz="2000">
                <a:effectLst/>
              </a:defRPr>
            </a:lvl5pPr>
            <a:lvl6pPr marL="2286000" indent="0">
              <a:buNone/>
              <a:defRPr sz="2000">
                <a:effectLst/>
              </a:defRPr>
            </a:lvl6pPr>
            <a:lvl7pPr marL="2743200" indent="0">
              <a:buNone/>
              <a:defRPr sz="2000">
                <a:effectLst/>
              </a:defRPr>
            </a:lvl7pPr>
            <a:lvl8pPr marL="3200400" indent="0">
              <a:buNone/>
              <a:defRPr sz="2000">
                <a:effectLst/>
              </a:defRPr>
            </a:lvl8pPr>
            <a:lvl9pPr marL="3657600" indent="0">
              <a:buNone/>
              <a:defRPr sz="2000">
                <a:effectLst/>
              </a:defRPr>
            </a:lvl9pPr>
          </a:lstStyle>
          <a:p>
            <a:endParaRPr lang="en-US">
              <a:effectLst/>
            </a:endParaRPr>
          </a:p>
        </p:txBody>
      </p:sp>
      <p:sp>
        <p:nvSpPr>
          <p:cNvPr id="4" name="Text Placeholder 3"/>
          <p:cNvSpPr>
            <a:spLocks noGrp="1"/>
          </p:cNvSpPr>
          <p:nvPr>
            <p:ph type="body" sz="half" idx="2"/>
          </p:nvPr>
        </p:nvSpPr>
        <p:spPr>
          <a:xfrm>
            <a:off x="1792288" y="5367338"/>
            <a:ext cx="5486400" cy="804862"/>
          </a:xfrm>
          <a:prstGeom prst="rect">
            <a:avLst/>
          </a:prstGeo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Click to edit Master text styles</a:t>
            </a:r>
          </a:p>
        </p:txBody>
      </p:sp>
      <p:sp>
        <p:nvSpPr>
          <p:cNvPr id="5" name="Date Placeholder 4"/>
          <p:cNvSpPr>
            <a:spLocks noGrp="1"/>
          </p:cNvSpPr>
          <p:nvPr>
            <p:ph type="dt" sz="half" idx="10"/>
          </p:nvPr>
        </p:nvSpPr>
        <p:spPr>
          <a:xfrm>
            <a:off x="457200" y="6356362"/>
            <a:ext cx="2133600" cy="365125"/>
          </a:xfrm>
          <a:prstGeom prst="rect">
            <a:avLst/>
          </a:prstGeom>
          <a:effectLst/>
        </p:spPr>
        <p:txBody>
          <a:bodyPr/>
          <a:lstStyle/>
          <a:p>
            <a:endParaRPr lang="ru-RU">
              <a:solidFill>
                <a:prstClr val="black"/>
              </a:solidFill>
              <a:effectLst/>
            </a:endParaRPr>
          </a:p>
        </p:txBody>
      </p:sp>
      <p:sp>
        <p:nvSpPr>
          <p:cNvPr id="6" name="Footer Placeholder 5"/>
          <p:cNvSpPr>
            <a:spLocks noGrp="1"/>
          </p:cNvSpPr>
          <p:nvPr>
            <p:ph type="ftr" sz="quarter" idx="11"/>
          </p:nvPr>
        </p:nvSpPr>
        <p:spPr>
          <a:xfrm>
            <a:off x="3124200" y="6356362"/>
            <a:ext cx="2895600" cy="365125"/>
          </a:xfrm>
          <a:prstGeom prst="rect">
            <a:avLst/>
          </a:prstGeom>
          <a:effectLst/>
        </p:spPr>
        <p:txBody>
          <a:bodyPr/>
          <a:lstStyle/>
          <a:p>
            <a:endParaRPr lang="ru-RU">
              <a:solidFill>
                <a:prstClr val="black"/>
              </a:solidFill>
              <a:effectLst/>
            </a:endParaRPr>
          </a:p>
        </p:txBody>
      </p:sp>
      <p:sp>
        <p:nvSpPr>
          <p:cNvPr id="7" name="Slide Number Placeholder 6"/>
          <p:cNvSpPr>
            <a:spLocks noGrp="1"/>
          </p:cNvSpPr>
          <p:nvPr>
            <p:ph type="sldNum" sz="quarter" idx="12"/>
          </p:nvPr>
        </p:nvSpPr>
        <p:spPr>
          <a:xfrm>
            <a:off x="6553200" y="6356362"/>
            <a:ext cx="2133600" cy="365125"/>
          </a:xfrm>
          <a:prstGeom prst="rect">
            <a:avLst/>
          </a:prstGeom>
          <a:effectLst/>
        </p:spPr>
        <p:txBody>
          <a:bodyPr/>
          <a:lstStyle/>
          <a:p>
            <a:fld id="{5F91366C-C707-45FC-9663-1DE7BB98C4B2}" type="slidenum">
              <a:rPr lang="ru-RU" smtClean="0">
                <a:solidFill>
                  <a:prstClr val="black"/>
                </a:solidFill>
                <a:effectLst/>
              </a:rPr>
              <a:t>‹#›</a:t>
            </a:fld>
            <a:endParaRPr lang="ru-RU">
              <a:solidFill>
                <a:prstClr val="black"/>
              </a:solidFill>
              <a:effectLst/>
            </a:endParaRPr>
          </a:p>
        </p:txBody>
      </p:sp>
    </p:spTree>
    <p:extLst>
      <p:ext uri="{BB962C8B-B14F-4D97-AF65-F5344CB8AC3E}">
        <p14:creationId xmlns:p14="http://schemas.microsoft.com/office/powerpoint/2010/main" val="40336938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pic>
        <p:nvPicPr>
          <p:cNvPr id="7" name="Picture 6"/>
          <p:cNvPicPr>
            <a:picLocks noChangeAspect="1"/>
          </p:cNvPicPr>
          <p:nvPr/>
        </p:nvPicPr>
        <p:blipFill>
          <a:blip r:embed="rId18">
            <a:alphaModFix amt="33000"/>
            <a:lum bright="20000"/>
          </a:blip>
          <a:stretch>
            <a:fillRect/>
          </a:stretch>
        </p:blipFill>
        <p:spPr>
          <a:xfrm>
            <a:off x="5334759" y="-451827"/>
            <a:ext cx="4584602" cy="5030792"/>
          </a:xfrm>
          <a:prstGeom prst="rect">
            <a:avLst/>
          </a:prstGeom>
          <a:effectLst/>
        </p:spPr>
      </p:pic>
      <p:sp>
        <p:nvSpPr>
          <p:cNvPr id="982" name="AutoShape 981"/>
          <p:cNvSpPr>
            <a:spLocks noChangeAspect="1" noChangeArrowheads="1" noTextEdit="1"/>
          </p:cNvSpPr>
          <p:nvPr/>
        </p:nvSpPr>
        <p:spPr>
          <a:xfrm>
            <a:off x="309569" y="247650"/>
            <a:ext cx="1787525" cy="46990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grpSp>
        <p:nvGrpSpPr>
          <p:cNvPr id="983" name="Group 1183"/>
          <p:cNvGrpSpPr/>
          <p:nvPr/>
        </p:nvGrpSpPr>
        <p:grpSpPr>
          <a:xfrm>
            <a:off x="309569" y="244475"/>
            <a:ext cx="250825" cy="481013"/>
            <a:chOff x="195" y="154"/>
            <a:chExt cx="158" cy="303"/>
          </a:xfrm>
          <a:effectLst/>
        </p:grpSpPr>
        <p:sp>
          <p:nvSpPr>
            <p:cNvPr id="1758" name="Freeform 983"/>
            <p:cNvSpPr>
              <a:spLocks noEditPoints="1"/>
            </p:cNvSpPr>
            <p:nvPr userDrawn="1"/>
          </p:nvSpPr>
          <p:spPr>
            <a:xfrm>
              <a:off x="195" y="196"/>
              <a:ext cx="136" cy="261"/>
            </a:xfrm>
            <a:custGeom>
              <a:avLst/>
              <a:gdLst>
                <a:gd name="T0" fmla="*/ 284 w 304"/>
                <a:gd name="T1" fmla="*/ 540 h 573"/>
                <a:gd name="T2" fmla="*/ 283 w 304"/>
                <a:gd name="T3" fmla="*/ 491 h 573"/>
                <a:gd name="T4" fmla="*/ 252 w 304"/>
                <a:gd name="T5" fmla="*/ 499 h 573"/>
                <a:gd name="T6" fmla="*/ 248 w 304"/>
                <a:gd name="T7" fmla="*/ 484 h 573"/>
                <a:gd name="T8" fmla="*/ 244 w 304"/>
                <a:gd name="T9" fmla="*/ 514 h 573"/>
                <a:gd name="T10" fmla="*/ 304 w 304"/>
                <a:gd name="T11" fmla="*/ 573 h 573"/>
                <a:gd name="T12" fmla="*/ 272 w 304"/>
                <a:gd name="T13" fmla="*/ 559 h 573"/>
                <a:gd name="T14" fmla="*/ 206 w 304"/>
                <a:gd name="T15" fmla="*/ 522 h 573"/>
                <a:gd name="T16" fmla="*/ 184 w 304"/>
                <a:gd name="T17" fmla="*/ 521 h 573"/>
                <a:gd name="T18" fmla="*/ 207 w 304"/>
                <a:gd name="T19" fmla="*/ 466 h 573"/>
                <a:gd name="T20" fmla="*/ 273 w 304"/>
                <a:gd name="T21" fmla="*/ 446 h 573"/>
                <a:gd name="T22" fmla="*/ 258 w 304"/>
                <a:gd name="T23" fmla="*/ 395 h 573"/>
                <a:gd name="T24" fmla="*/ 244 w 304"/>
                <a:gd name="T25" fmla="*/ 433 h 573"/>
                <a:gd name="T26" fmla="*/ 214 w 304"/>
                <a:gd name="T27" fmla="*/ 427 h 573"/>
                <a:gd name="T28" fmla="*/ 193 w 304"/>
                <a:gd name="T29" fmla="*/ 433 h 573"/>
                <a:gd name="T30" fmla="*/ 181 w 304"/>
                <a:gd name="T31" fmla="*/ 416 h 573"/>
                <a:gd name="T32" fmla="*/ 168 w 304"/>
                <a:gd name="T33" fmla="*/ 375 h 573"/>
                <a:gd name="T34" fmla="*/ 218 w 304"/>
                <a:gd name="T35" fmla="*/ 344 h 573"/>
                <a:gd name="T36" fmla="*/ 209 w 304"/>
                <a:gd name="T37" fmla="*/ 297 h 573"/>
                <a:gd name="T38" fmla="*/ 190 w 304"/>
                <a:gd name="T39" fmla="*/ 332 h 573"/>
                <a:gd name="T40" fmla="*/ 164 w 304"/>
                <a:gd name="T41" fmla="*/ 301 h 573"/>
                <a:gd name="T42" fmla="*/ 124 w 304"/>
                <a:gd name="T43" fmla="*/ 330 h 573"/>
                <a:gd name="T44" fmla="*/ 97 w 304"/>
                <a:gd name="T45" fmla="*/ 339 h 573"/>
                <a:gd name="T46" fmla="*/ 86 w 304"/>
                <a:gd name="T47" fmla="*/ 318 h 573"/>
                <a:gd name="T48" fmla="*/ 92 w 304"/>
                <a:gd name="T49" fmla="*/ 275 h 573"/>
                <a:gd name="T50" fmla="*/ 64 w 304"/>
                <a:gd name="T51" fmla="*/ 262 h 573"/>
                <a:gd name="T52" fmla="*/ 7 w 304"/>
                <a:gd name="T53" fmla="*/ 225 h 573"/>
                <a:gd name="T54" fmla="*/ 33 w 304"/>
                <a:gd name="T55" fmla="*/ 178 h 573"/>
                <a:gd name="T56" fmla="*/ 6 w 304"/>
                <a:gd name="T57" fmla="*/ 105 h 573"/>
                <a:gd name="T58" fmla="*/ 66 w 304"/>
                <a:gd name="T59" fmla="*/ 93 h 573"/>
                <a:gd name="T60" fmla="*/ 102 w 304"/>
                <a:gd name="T61" fmla="*/ 87 h 573"/>
                <a:gd name="T62" fmla="*/ 136 w 304"/>
                <a:gd name="T63" fmla="*/ 113 h 573"/>
                <a:gd name="T64" fmla="*/ 177 w 304"/>
                <a:gd name="T65" fmla="*/ 216 h 573"/>
                <a:gd name="T66" fmla="*/ 229 w 304"/>
                <a:gd name="T67" fmla="*/ 193 h 573"/>
                <a:gd name="T68" fmla="*/ 242 w 304"/>
                <a:gd name="T69" fmla="*/ 167 h 573"/>
                <a:gd name="T70" fmla="*/ 220 w 304"/>
                <a:gd name="T71" fmla="*/ 108 h 573"/>
                <a:gd name="T72" fmla="*/ 185 w 304"/>
                <a:gd name="T73" fmla="*/ 122 h 573"/>
                <a:gd name="T74" fmla="*/ 149 w 304"/>
                <a:gd name="T75" fmla="*/ 111 h 573"/>
                <a:gd name="T76" fmla="*/ 174 w 304"/>
                <a:gd name="T77" fmla="*/ 95 h 573"/>
                <a:gd name="T78" fmla="*/ 151 w 304"/>
                <a:gd name="T79" fmla="*/ 83 h 573"/>
                <a:gd name="T80" fmla="*/ 186 w 304"/>
                <a:gd name="T81" fmla="*/ 47 h 573"/>
                <a:gd name="T82" fmla="*/ 251 w 304"/>
                <a:gd name="T83" fmla="*/ 61 h 573"/>
                <a:gd name="T84" fmla="*/ 295 w 304"/>
                <a:gd name="T85" fmla="*/ 82 h 573"/>
                <a:gd name="T86" fmla="*/ 304 w 304"/>
                <a:gd name="T87"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283" y="491"/>
                  </a:moveTo>
                  <a:lnTo>
                    <a:pt x="283" y="491"/>
                  </a:lnTo>
                  <a:cubicBezTo>
                    <a:pt x="278" y="504"/>
                    <a:pt x="269" y="533"/>
                    <a:pt x="284" y="540"/>
                  </a:cubicBezTo>
                  <a:cubicBezTo>
                    <a:pt x="283" y="530"/>
                    <a:pt x="285" y="505"/>
                    <a:pt x="290" y="489"/>
                  </a:cubicBezTo>
                  <a:cubicBezTo>
                    <a:pt x="292" y="480"/>
                    <a:pt x="301" y="445"/>
                    <a:pt x="298" y="439"/>
                  </a:cubicBezTo>
                  <a:cubicBezTo>
                    <a:pt x="297" y="452"/>
                    <a:pt x="291" y="474"/>
                    <a:pt x="283" y="491"/>
                  </a:cubicBezTo>
                  <a:close/>
                  <a:moveTo>
                    <a:pt x="248" y="484"/>
                  </a:moveTo>
                  <a:lnTo>
                    <a:pt x="248" y="484"/>
                  </a:lnTo>
                  <a:cubicBezTo>
                    <a:pt x="246" y="489"/>
                    <a:pt x="244" y="498"/>
                    <a:pt x="252" y="499"/>
                  </a:cubicBezTo>
                  <a:cubicBezTo>
                    <a:pt x="256" y="488"/>
                    <a:pt x="261" y="481"/>
                    <a:pt x="267" y="473"/>
                  </a:cubicBezTo>
                  <a:cubicBezTo>
                    <a:pt x="272" y="467"/>
                    <a:pt x="280" y="457"/>
                    <a:pt x="284" y="451"/>
                  </a:cubicBezTo>
                  <a:cubicBezTo>
                    <a:pt x="274" y="463"/>
                    <a:pt x="253" y="475"/>
                    <a:pt x="248" y="484"/>
                  </a:cubicBezTo>
                  <a:close/>
                  <a:moveTo>
                    <a:pt x="244" y="522"/>
                  </a:moveTo>
                  <a:lnTo>
                    <a:pt x="244" y="522"/>
                  </a:lnTo>
                  <a:cubicBezTo>
                    <a:pt x="244" y="519"/>
                    <a:pt x="244" y="518"/>
                    <a:pt x="244" y="514"/>
                  </a:cubicBezTo>
                  <a:cubicBezTo>
                    <a:pt x="241" y="514"/>
                    <a:pt x="236" y="513"/>
                    <a:pt x="233" y="509"/>
                  </a:cubicBezTo>
                  <a:cubicBezTo>
                    <a:pt x="229" y="517"/>
                    <a:pt x="235" y="522"/>
                    <a:pt x="244" y="522"/>
                  </a:cubicBezTo>
                  <a:close/>
                  <a:moveTo>
                    <a:pt x="304" y="573"/>
                  </a:moveTo>
                  <a:lnTo>
                    <a:pt x="304" y="573"/>
                  </a:lnTo>
                  <a:cubicBezTo>
                    <a:pt x="296" y="569"/>
                    <a:pt x="289" y="562"/>
                    <a:pt x="286" y="555"/>
                  </a:cubicBezTo>
                  <a:cubicBezTo>
                    <a:pt x="282" y="557"/>
                    <a:pt x="277" y="559"/>
                    <a:pt x="272" y="559"/>
                  </a:cubicBezTo>
                  <a:cubicBezTo>
                    <a:pt x="260" y="560"/>
                    <a:pt x="249" y="551"/>
                    <a:pt x="246" y="542"/>
                  </a:cubicBezTo>
                  <a:cubicBezTo>
                    <a:pt x="237" y="550"/>
                    <a:pt x="227" y="549"/>
                    <a:pt x="220" y="546"/>
                  </a:cubicBezTo>
                  <a:cubicBezTo>
                    <a:pt x="210" y="541"/>
                    <a:pt x="206" y="530"/>
                    <a:pt x="206" y="522"/>
                  </a:cubicBezTo>
                  <a:cubicBezTo>
                    <a:pt x="204" y="524"/>
                    <a:pt x="204" y="528"/>
                    <a:pt x="203" y="532"/>
                  </a:cubicBezTo>
                  <a:cubicBezTo>
                    <a:pt x="202" y="537"/>
                    <a:pt x="198" y="541"/>
                    <a:pt x="193" y="542"/>
                  </a:cubicBezTo>
                  <a:cubicBezTo>
                    <a:pt x="197" y="530"/>
                    <a:pt x="187" y="530"/>
                    <a:pt x="184" y="521"/>
                  </a:cubicBezTo>
                  <a:cubicBezTo>
                    <a:pt x="181" y="509"/>
                    <a:pt x="187" y="500"/>
                    <a:pt x="195" y="496"/>
                  </a:cubicBezTo>
                  <a:cubicBezTo>
                    <a:pt x="189" y="493"/>
                    <a:pt x="187" y="486"/>
                    <a:pt x="190" y="477"/>
                  </a:cubicBezTo>
                  <a:cubicBezTo>
                    <a:pt x="192" y="470"/>
                    <a:pt x="201" y="465"/>
                    <a:pt x="207" y="466"/>
                  </a:cubicBezTo>
                  <a:cubicBezTo>
                    <a:pt x="201" y="472"/>
                    <a:pt x="205" y="480"/>
                    <a:pt x="212" y="480"/>
                  </a:cubicBezTo>
                  <a:cubicBezTo>
                    <a:pt x="220" y="480"/>
                    <a:pt x="228" y="469"/>
                    <a:pt x="239" y="463"/>
                  </a:cubicBezTo>
                  <a:cubicBezTo>
                    <a:pt x="251" y="456"/>
                    <a:pt x="261" y="455"/>
                    <a:pt x="273" y="446"/>
                  </a:cubicBezTo>
                  <a:cubicBezTo>
                    <a:pt x="265" y="445"/>
                    <a:pt x="258" y="448"/>
                    <a:pt x="254" y="454"/>
                  </a:cubicBezTo>
                  <a:cubicBezTo>
                    <a:pt x="252" y="441"/>
                    <a:pt x="263" y="436"/>
                    <a:pt x="270" y="431"/>
                  </a:cubicBezTo>
                  <a:cubicBezTo>
                    <a:pt x="285" y="421"/>
                    <a:pt x="269" y="398"/>
                    <a:pt x="258" y="395"/>
                  </a:cubicBezTo>
                  <a:cubicBezTo>
                    <a:pt x="242" y="391"/>
                    <a:pt x="232" y="400"/>
                    <a:pt x="233" y="412"/>
                  </a:cubicBezTo>
                  <a:cubicBezTo>
                    <a:pt x="235" y="426"/>
                    <a:pt x="248" y="422"/>
                    <a:pt x="253" y="419"/>
                  </a:cubicBezTo>
                  <a:cubicBezTo>
                    <a:pt x="253" y="427"/>
                    <a:pt x="247" y="432"/>
                    <a:pt x="244" y="433"/>
                  </a:cubicBezTo>
                  <a:cubicBezTo>
                    <a:pt x="240" y="435"/>
                    <a:pt x="230" y="436"/>
                    <a:pt x="224" y="430"/>
                  </a:cubicBezTo>
                  <a:cubicBezTo>
                    <a:pt x="223" y="434"/>
                    <a:pt x="222" y="436"/>
                    <a:pt x="219" y="438"/>
                  </a:cubicBezTo>
                  <a:cubicBezTo>
                    <a:pt x="217" y="432"/>
                    <a:pt x="217" y="431"/>
                    <a:pt x="214" y="427"/>
                  </a:cubicBezTo>
                  <a:cubicBezTo>
                    <a:pt x="212" y="436"/>
                    <a:pt x="206" y="440"/>
                    <a:pt x="199" y="439"/>
                  </a:cubicBezTo>
                  <a:cubicBezTo>
                    <a:pt x="201" y="435"/>
                    <a:pt x="200" y="430"/>
                    <a:pt x="199" y="427"/>
                  </a:cubicBezTo>
                  <a:cubicBezTo>
                    <a:pt x="198" y="429"/>
                    <a:pt x="196" y="431"/>
                    <a:pt x="193" y="433"/>
                  </a:cubicBezTo>
                  <a:cubicBezTo>
                    <a:pt x="192" y="431"/>
                    <a:pt x="192" y="429"/>
                    <a:pt x="191" y="428"/>
                  </a:cubicBezTo>
                  <a:cubicBezTo>
                    <a:pt x="188" y="432"/>
                    <a:pt x="183" y="435"/>
                    <a:pt x="177" y="435"/>
                  </a:cubicBezTo>
                  <a:cubicBezTo>
                    <a:pt x="181" y="431"/>
                    <a:pt x="183" y="423"/>
                    <a:pt x="181" y="416"/>
                  </a:cubicBezTo>
                  <a:cubicBezTo>
                    <a:pt x="176" y="425"/>
                    <a:pt x="156" y="427"/>
                    <a:pt x="153" y="411"/>
                  </a:cubicBezTo>
                  <a:cubicBezTo>
                    <a:pt x="160" y="414"/>
                    <a:pt x="165" y="411"/>
                    <a:pt x="166" y="407"/>
                  </a:cubicBezTo>
                  <a:cubicBezTo>
                    <a:pt x="168" y="401"/>
                    <a:pt x="161" y="386"/>
                    <a:pt x="168" y="375"/>
                  </a:cubicBezTo>
                  <a:cubicBezTo>
                    <a:pt x="173" y="366"/>
                    <a:pt x="178" y="361"/>
                    <a:pt x="192" y="359"/>
                  </a:cubicBezTo>
                  <a:cubicBezTo>
                    <a:pt x="191" y="357"/>
                    <a:pt x="190" y="356"/>
                    <a:pt x="190" y="353"/>
                  </a:cubicBezTo>
                  <a:cubicBezTo>
                    <a:pt x="202" y="358"/>
                    <a:pt x="213" y="354"/>
                    <a:pt x="218" y="344"/>
                  </a:cubicBezTo>
                  <a:cubicBezTo>
                    <a:pt x="216" y="345"/>
                    <a:pt x="212" y="346"/>
                    <a:pt x="209" y="346"/>
                  </a:cubicBezTo>
                  <a:cubicBezTo>
                    <a:pt x="220" y="337"/>
                    <a:pt x="219" y="312"/>
                    <a:pt x="211" y="298"/>
                  </a:cubicBezTo>
                  <a:cubicBezTo>
                    <a:pt x="210" y="298"/>
                    <a:pt x="210" y="297"/>
                    <a:pt x="209" y="297"/>
                  </a:cubicBezTo>
                  <a:cubicBezTo>
                    <a:pt x="206" y="302"/>
                    <a:pt x="199" y="302"/>
                    <a:pt x="195" y="306"/>
                  </a:cubicBezTo>
                  <a:cubicBezTo>
                    <a:pt x="194" y="304"/>
                    <a:pt x="193" y="304"/>
                    <a:pt x="192" y="303"/>
                  </a:cubicBezTo>
                  <a:cubicBezTo>
                    <a:pt x="192" y="303"/>
                    <a:pt x="191" y="323"/>
                    <a:pt x="190" y="332"/>
                  </a:cubicBezTo>
                  <a:cubicBezTo>
                    <a:pt x="188" y="341"/>
                    <a:pt x="179" y="340"/>
                    <a:pt x="175" y="345"/>
                  </a:cubicBezTo>
                  <a:cubicBezTo>
                    <a:pt x="169" y="339"/>
                    <a:pt x="159" y="339"/>
                    <a:pt x="160" y="328"/>
                  </a:cubicBezTo>
                  <a:cubicBezTo>
                    <a:pt x="162" y="317"/>
                    <a:pt x="164" y="308"/>
                    <a:pt x="164" y="301"/>
                  </a:cubicBezTo>
                  <a:cubicBezTo>
                    <a:pt x="161" y="307"/>
                    <a:pt x="155" y="331"/>
                    <a:pt x="153" y="339"/>
                  </a:cubicBezTo>
                  <a:cubicBezTo>
                    <a:pt x="149" y="349"/>
                    <a:pt x="139" y="346"/>
                    <a:pt x="133" y="349"/>
                  </a:cubicBezTo>
                  <a:cubicBezTo>
                    <a:pt x="129" y="342"/>
                    <a:pt x="120" y="340"/>
                    <a:pt x="124" y="330"/>
                  </a:cubicBezTo>
                  <a:cubicBezTo>
                    <a:pt x="125" y="327"/>
                    <a:pt x="140" y="295"/>
                    <a:pt x="142" y="289"/>
                  </a:cubicBezTo>
                  <a:cubicBezTo>
                    <a:pt x="137" y="297"/>
                    <a:pt x="123" y="325"/>
                    <a:pt x="118" y="332"/>
                  </a:cubicBezTo>
                  <a:cubicBezTo>
                    <a:pt x="113" y="341"/>
                    <a:pt x="104" y="337"/>
                    <a:pt x="97" y="339"/>
                  </a:cubicBezTo>
                  <a:cubicBezTo>
                    <a:pt x="96" y="333"/>
                    <a:pt x="87" y="326"/>
                    <a:pt x="93" y="316"/>
                  </a:cubicBezTo>
                  <a:cubicBezTo>
                    <a:pt x="102" y="302"/>
                    <a:pt x="120" y="278"/>
                    <a:pt x="122" y="275"/>
                  </a:cubicBezTo>
                  <a:cubicBezTo>
                    <a:pt x="118" y="279"/>
                    <a:pt x="88" y="316"/>
                    <a:pt x="86" y="318"/>
                  </a:cubicBezTo>
                  <a:cubicBezTo>
                    <a:pt x="79" y="324"/>
                    <a:pt x="69" y="319"/>
                    <a:pt x="63" y="319"/>
                  </a:cubicBezTo>
                  <a:cubicBezTo>
                    <a:pt x="63" y="312"/>
                    <a:pt x="57" y="305"/>
                    <a:pt x="65" y="297"/>
                  </a:cubicBezTo>
                  <a:cubicBezTo>
                    <a:pt x="72" y="290"/>
                    <a:pt x="88" y="278"/>
                    <a:pt x="92" y="275"/>
                  </a:cubicBezTo>
                  <a:cubicBezTo>
                    <a:pt x="81" y="282"/>
                    <a:pt x="68" y="294"/>
                    <a:pt x="60" y="296"/>
                  </a:cubicBezTo>
                  <a:cubicBezTo>
                    <a:pt x="47" y="299"/>
                    <a:pt x="42" y="294"/>
                    <a:pt x="37" y="292"/>
                  </a:cubicBezTo>
                  <a:cubicBezTo>
                    <a:pt x="41" y="280"/>
                    <a:pt x="36" y="274"/>
                    <a:pt x="64" y="262"/>
                  </a:cubicBezTo>
                  <a:cubicBezTo>
                    <a:pt x="39" y="271"/>
                    <a:pt x="28" y="266"/>
                    <a:pt x="20" y="259"/>
                  </a:cubicBezTo>
                  <a:cubicBezTo>
                    <a:pt x="23" y="250"/>
                    <a:pt x="32" y="243"/>
                    <a:pt x="39" y="240"/>
                  </a:cubicBezTo>
                  <a:cubicBezTo>
                    <a:pt x="24" y="241"/>
                    <a:pt x="14" y="234"/>
                    <a:pt x="7" y="225"/>
                  </a:cubicBezTo>
                  <a:cubicBezTo>
                    <a:pt x="13" y="218"/>
                    <a:pt x="24" y="212"/>
                    <a:pt x="36" y="211"/>
                  </a:cubicBezTo>
                  <a:cubicBezTo>
                    <a:pt x="18" y="208"/>
                    <a:pt x="3" y="196"/>
                    <a:pt x="1" y="183"/>
                  </a:cubicBezTo>
                  <a:cubicBezTo>
                    <a:pt x="9" y="178"/>
                    <a:pt x="21" y="177"/>
                    <a:pt x="33" y="178"/>
                  </a:cubicBezTo>
                  <a:cubicBezTo>
                    <a:pt x="14" y="171"/>
                    <a:pt x="0" y="156"/>
                    <a:pt x="0" y="143"/>
                  </a:cubicBezTo>
                  <a:cubicBezTo>
                    <a:pt x="10" y="140"/>
                    <a:pt x="21" y="142"/>
                    <a:pt x="30" y="144"/>
                  </a:cubicBezTo>
                  <a:cubicBezTo>
                    <a:pt x="20" y="137"/>
                    <a:pt x="5" y="124"/>
                    <a:pt x="6" y="105"/>
                  </a:cubicBezTo>
                  <a:cubicBezTo>
                    <a:pt x="16" y="102"/>
                    <a:pt x="33" y="109"/>
                    <a:pt x="40" y="112"/>
                  </a:cubicBezTo>
                  <a:cubicBezTo>
                    <a:pt x="17" y="99"/>
                    <a:pt x="9" y="69"/>
                    <a:pt x="21" y="52"/>
                  </a:cubicBezTo>
                  <a:cubicBezTo>
                    <a:pt x="28" y="56"/>
                    <a:pt x="60" y="89"/>
                    <a:pt x="66" y="93"/>
                  </a:cubicBezTo>
                  <a:cubicBezTo>
                    <a:pt x="49" y="74"/>
                    <a:pt x="41" y="60"/>
                    <a:pt x="37" y="47"/>
                  </a:cubicBezTo>
                  <a:cubicBezTo>
                    <a:pt x="31" y="33"/>
                    <a:pt x="31" y="8"/>
                    <a:pt x="48" y="0"/>
                  </a:cubicBezTo>
                  <a:cubicBezTo>
                    <a:pt x="56" y="19"/>
                    <a:pt x="85" y="67"/>
                    <a:pt x="102" y="87"/>
                  </a:cubicBezTo>
                  <a:cubicBezTo>
                    <a:pt x="103" y="86"/>
                    <a:pt x="105" y="84"/>
                    <a:pt x="107" y="83"/>
                  </a:cubicBezTo>
                  <a:cubicBezTo>
                    <a:pt x="111" y="96"/>
                    <a:pt x="122" y="112"/>
                    <a:pt x="132" y="120"/>
                  </a:cubicBezTo>
                  <a:cubicBezTo>
                    <a:pt x="133" y="119"/>
                    <a:pt x="134" y="116"/>
                    <a:pt x="136" y="113"/>
                  </a:cubicBezTo>
                  <a:cubicBezTo>
                    <a:pt x="147" y="129"/>
                    <a:pt x="175" y="152"/>
                    <a:pt x="184" y="165"/>
                  </a:cubicBezTo>
                  <a:cubicBezTo>
                    <a:pt x="191" y="176"/>
                    <a:pt x="192" y="185"/>
                    <a:pt x="182" y="195"/>
                  </a:cubicBezTo>
                  <a:cubicBezTo>
                    <a:pt x="178" y="199"/>
                    <a:pt x="170" y="206"/>
                    <a:pt x="177" y="216"/>
                  </a:cubicBezTo>
                  <a:cubicBezTo>
                    <a:pt x="187" y="231"/>
                    <a:pt x="211" y="231"/>
                    <a:pt x="218" y="217"/>
                  </a:cubicBezTo>
                  <a:cubicBezTo>
                    <a:pt x="203" y="216"/>
                    <a:pt x="198" y="197"/>
                    <a:pt x="208" y="186"/>
                  </a:cubicBezTo>
                  <a:cubicBezTo>
                    <a:pt x="212" y="193"/>
                    <a:pt x="220" y="197"/>
                    <a:pt x="229" y="193"/>
                  </a:cubicBezTo>
                  <a:cubicBezTo>
                    <a:pt x="235" y="191"/>
                    <a:pt x="239" y="188"/>
                    <a:pt x="241" y="185"/>
                  </a:cubicBezTo>
                  <a:cubicBezTo>
                    <a:pt x="229" y="189"/>
                    <a:pt x="219" y="182"/>
                    <a:pt x="220" y="169"/>
                  </a:cubicBezTo>
                  <a:cubicBezTo>
                    <a:pt x="230" y="178"/>
                    <a:pt x="240" y="169"/>
                    <a:pt x="242" y="167"/>
                  </a:cubicBezTo>
                  <a:cubicBezTo>
                    <a:pt x="248" y="160"/>
                    <a:pt x="250" y="152"/>
                    <a:pt x="248" y="139"/>
                  </a:cubicBezTo>
                  <a:cubicBezTo>
                    <a:pt x="245" y="128"/>
                    <a:pt x="234" y="111"/>
                    <a:pt x="227" y="105"/>
                  </a:cubicBezTo>
                  <a:cubicBezTo>
                    <a:pt x="226" y="106"/>
                    <a:pt x="224" y="108"/>
                    <a:pt x="220" y="108"/>
                  </a:cubicBezTo>
                  <a:cubicBezTo>
                    <a:pt x="218" y="107"/>
                    <a:pt x="214" y="105"/>
                    <a:pt x="212" y="105"/>
                  </a:cubicBezTo>
                  <a:cubicBezTo>
                    <a:pt x="205" y="102"/>
                    <a:pt x="197" y="104"/>
                    <a:pt x="193" y="107"/>
                  </a:cubicBezTo>
                  <a:cubicBezTo>
                    <a:pt x="184" y="112"/>
                    <a:pt x="185" y="118"/>
                    <a:pt x="185" y="122"/>
                  </a:cubicBezTo>
                  <a:cubicBezTo>
                    <a:pt x="172" y="115"/>
                    <a:pt x="177" y="103"/>
                    <a:pt x="193" y="98"/>
                  </a:cubicBezTo>
                  <a:cubicBezTo>
                    <a:pt x="182" y="98"/>
                    <a:pt x="172" y="109"/>
                    <a:pt x="170" y="110"/>
                  </a:cubicBezTo>
                  <a:cubicBezTo>
                    <a:pt x="163" y="115"/>
                    <a:pt x="154" y="114"/>
                    <a:pt x="149" y="111"/>
                  </a:cubicBezTo>
                  <a:cubicBezTo>
                    <a:pt x="139" y="106"/>
                    <a:pt x="136" y="94"/>
                    <a:pt x="139" y="91"/>
                  </a:cubicBezTo>
                  <a:cubicBezTo>
                    <a:pt x="140" y="96"/>
                    <a:pt x="144" y="100"/>
                    <a:pt x="149" y="100"/>
                  </a:cubicBezTo>
                  <a:cubicBezTo>
                    <a:pt x="158" y="101"/>
                    <a:pt x="167" y="98"/>
                    <a:pt x="174" y="95"/>
                  </a:cubicBezTo>
                  <a:cubicBezTo>
                    <a:pt x="179" y="92"/>
                    <a:pt x="189" y="91"/>
                    <a:pt x="195" y="91"/>
                  </a:cubicBezTo>
                  <a:cubicBezTo>
                    <a:pt x="183" y="84"/>
                    <a:pt x="165" y="85"/>
                    <a:pt x="159" y="95"/>
                  </a:cubicBezTo>
                  <a:cubicBezTo>
                    <a:pt x="155" y="92"/>
                    <a:pt x="152" y="89"/>
                    <a:pt x="151" y="83"/>
                  </a:cubicBezTo>
                  <a:cubicBezTo>
                    <a:pt x="148" y="65"/>
                    <a:pt x="161" y="56"/>
                    <a:pt x="176" y="56"/>
                  </a:cubicBezTo>
                  <a:cubicBezTo>
                    <a:pt x="176" y="52"/>
                    <a:pt x="179" y="50"/>
                    <a:pt x="183" y="51"/>
                  </a:cubicBezTo>
                  <a:cubicBezTo>
                    <a:pt x="182" y="49"/>
                    <a:pt x="184" y="47"/>
                    <a:pt x="186" y="47"/>
                  </a:cubicBezTo>
                  <a:lnTo>
                    <a:pt x="243" y="47"/>
                  </a:lnTo>
                  <a:cubicBezTo>
                    <a:pt x="255" y="47"/>
                    <a:pt x="275" y="46"/>
                    <a:pt x="277" y="43"/>
                  </a:cubicBezTo>
                  <a:cubicBezTo>
                    <a:pt x="277" y="50"/>
                    <a:pt x="261" y="59"/>
                    <a:pt x="251" y="61"/>
                  </a:cubicBezTo>
                  <a:cubicBezTo>
                    <a:pt x="259" y="62"/>
                    <a:pt x="267" y="61"/>
                    <a:pt x="274" y="58"/>
                  </a:cubicBezTo>
                  <a:cubicBezTo>
                    <a:pt x="270" y="63"/>
                    <a:pt x="266" y="67"/>
                    <a:pt x="259" y="69"/>
                  </a:cubicBezTo>
                  <a:cubicBezTo>
                    <a:pt x="266" y="78"/>
                    <a:pt x="281" y="83"/>
                    <a:pt x="295" y="82"/>
                  </a:cubicBezTo>
                  <a:cubicBezTo>
                    <a:pt x="291" y="86"/>
                    <a:pt x="285" y="89"/>
                    <a:pt x="279" y="88"/>
                  </a:cubicBezTo>
                  <a:cubicBezTo>
                    <a:pt x="291" y="106"/>
                    <a:pt x="301" y="126"/>
                    <a:pt x="304" y="153"/>
                  </a:cubicBezTo>
                  <a:lnTo>
                    <a:pt x="304" y="573"/>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9" name="Freeform 984"/>
            <p:cNvSpPr/>
            <p:nvPr userDrawn="1"/>
          </p:nvSpPr>
          <p:spPr>
            <a:xfrm>
              <a:off x="324" y="447"/>
              <a:ext cx="7" cy="7"/>
            </a:xfrm>
            <a:custGeom>
              <a:avLst/>
              <a:gdLst>
                <a:gd name="T0" fmla="*/ 15 w 15"/>
                <a:gd name="T1" fmla="*/ 13 h 17"/>
                <a:gd name="T2" fmla="*/ 15 w 15"/>
                <a:gd name="T3" fmla="*/ 13 h 17"/>
                <a:gd name="T4" fmla="*/ 15 w 15"/>
                <a:gd name="T5" fmla="*/ 17 h 17"/>
                <a:gd name="T6" fmla="*/ 0 w 15"/>
                <a:gd name="T7" fmla="*/ 2 h 17"/>
                <a:gd name="T8" fmla="*/ 1 w 15"/>
                <a:gd name="T9" fmla="*/ 0 h 17"/>
                <a:gd name="T10" fmla="*/ 15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15" y="13"/>
                  </a:moveTo>
                  <a:lnTo>
                    <a:pt x="15" y="13"/>
                  </a:lnTo>
                  <a:lnTo>
                    <a:pt x="15" y="17"/>
                  </a:lnTo>
                  <a:cubicBezTo>
                    <a:pt x="10" y="16"/>
                    <a:pt x="1" y="8"/>
                    <a:pt x="0" y="2"/>
                  </a:cubicBezTo>
                  <a:cubicBezTo>
                    <a:pt x="1" y="1"/>
                    <a:pt x="1" y="0"/>
                    <a:pt x="1" y="0"/>
                  </a:cubicBezTo>
                  <a:cubicBezTo>
                    <a:pt x="3" y="5"/>
                    <a:pt x="9" y="13"/>
                    <a:pt x="15" y="1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0" name="Freeform 985"/>
            <p:cNvSpPr/>
            <p:nvPr userDrawn="1"/>
          </p:nvSpPr>
          <p:spPr>
            <a:xfrm>
              <a:off x="323" y="398"/>
              <a:ext cx="8" cy="53"/>
            </a:xfrm>
            <a:custGeom>
              <a:avLst/>
              <a:gdLst>
                <a:gd name="T0" fmla="*/ 19 w 19"/>
                <a:gd name="T1" fmla="*/ 108 h 116"/>
                <a:gd name="T2" fmla="*/ 19 w 19"/>
                <a:gd name="T3" fmla="*/ 108 h 116"/>
                <a:gd name="T4" fmla="*/ 19 w 19"/>
                <a:gd name="T5" fmla="*/ 116 h 116"/>
                <a:gd name="T6" fmla="*/ 7 w 19"/>
                <a:gd name="T7" fmla="*/ 104 h 116"/>
                <a:gd name="T8" fmla="*/ 12 w 19"/>
                <a:gd name="T9" fmla="*/ 94 h 116"/>
                <a:gd name="T10" fmla="*/ 6 w 19"/>
                <a:gd name="T11" fmla="*/ 96 h 116"/>
                <a:gd name="T12" fmla="*/ 7 w 19"/>
                <a:gd name="T13" fmla="*/ 71 h 116"/>
                <a:gd name="T14" fmla="*/ 4 w 19"/>
                <a:gd name="T15" fmla="*/ 96 h 116"/>
                <a:gd name="T16" fmla="*/ 2 w 19"/>
                <a:gd name="T17" fmla="*/ 96 h 116"/>
                <a:gd name="T18" fmla="*/ 7 w 19"/>
                <a:gd name="T19" fmla="*/ 45 h 116"/>
                <a:gd name="T20" fmla="*/ 16 w 19"/>
                <a:gd name="T21" fmla="*/ 0 h 116"/>
                <a:gd name="T22" fmla="*/ 18 w 19"/>
                <a:gd name="T23" fmla="*/ 54 h 116"/>
                <a:gd name="T24" fmla="*/ 19 w 19"/>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15">
                  <a:moveTo>
                    <a:pt x="19" y="108"/>
                  </a:moveTo>
                  <a:lnTo>
                    <a:pt x="19" y="108"/>
                  </a:lnTo>
                  <a:lnTo>
                    <a:pt x="19" y="116"/>
                  </a:lnTo>
                  <a:cubicBezTo>
                    <a:pt x="13" y="114"/>
                    <a:pt x="8" y="107"/>
                    <a:pt x="7" y="104"/>
                  </a:cubicBezTo>
                  <a:cubicBezTo>
                    <a:pt x="10" y="101"/>
                    <a:pt x="11" y="97"/>
                    <a:pt x="12" y="94"/>
                  </a:cubicBezTo>
                  <a:cubicBezTo>
                    <a:pt x="9" y="96"/>
                    <a:pt x="8" y="96"/>
                    <a:pt x="6" y="96"/>
                  </a:cubicBezTo>
                  <a:cubicBezTo>
                    <a:pt x="5" y="90"/>
                    <a:pt x="6" y="79"/>
                    <a:pt x="7" y="71"/>
                  </a:cubicBezTo>
                  <a:cubicBezTo>
                    <a:pt x="5" y="76"/>
                    <a:pt x="3" y="89"/>
                    <a:pt x="4" y="96"/>
                  </a:cubicBezTo>
                  <a:cubicBezTo>
                    <a:pt x="4" y="96"/>
                    <a:pt x="2" y="96"/>
                    <a:pt x="2" y="96"/>
                  </a:cubicBezTo>
                  <a:cubicBezTo>
                    <a:pt x="0" y="82"/>
                    <a:pt x="3" y="61"/>
                    <a:pt x="7" y="45"/>
                  </a:cubicBezTo>
                  <a:cubicBezTo>
                    <a:pt x="11" y="28"/>
                    <a:pt x="14" y="17"/>
                    <a:pt x="16" y="0"/>
                  </a:cubicBezTo>
                  <a:cubicBezTo>
                    <a:pt x="18" y="14"/>
                    <a:pt x="18" y="36"/>
                    <a:pt x="18" y="54"/>
                  </a:cubicBezTo>
                  <a:cubicBezTo>
                    <a:pt x="17" y="60"/>
                    <a:pt x="18" y="99"/>
                    <a:pt x="19" y="10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1" name="Freeform 986"/>
            <p:cNvSpPr/>
            <p:nvPr userDrawn="1"/>
          </p:nvSpPr>
          <p:spPr>
            <a:xfrm>
              <a:off x="306" y="393"/>
              <a:ext cx="22" cy="57"/>
            </a:xfrm>
            <a:custGeom>
              <a:avLst/>
              <a:gdLst>
                <a:gd name="T0" fmla="*/ 48 w 50"/>
                <a:gd name="T1" fmla="*/ 0 h 125"/>
                <a:gd name="T2" fmla="*/ 48 w 50"/>
                <a:gd name="T3" fmla="*/ 0 h 125"/>
                <a:gd name="T4" fmla="*/ 38 w 50"/>
                <a:gd name="T5" fmla="*/ 47 h 125"/>
                <a:gd name="T6" fmla="*/ 25 w 50"/>
                <a:gd name="T7" fmla="*/ 84 h 125"/>
                <a:gd name="T8" fmla="*/ 45 w 50"/>
                <a:gd name="T9" fmla="*/ 111 h 125"/>
                <a:gd name="T10" fmla="*/ 31 w 50"/>
                <a:gd name="T11" fmla="*/ 122 h 125"/>
                <a:gd name="T12" fmla="*/ 4 w 50"/>
                <a:gd name="T13" fmla="*/ 112 h 125"/>
                <a:gd name="T14" fmla="*/ 2 w 50"/>
                <a:gd name="T15" fmla="*/ 107 h 125"/>
                <a:gd name="T16" fmla="*/ 11 w 50"/>
                <a:gd name="T17" fmla="*/ 108 h 125"/>
                <a:gd name="T18" fmla="*/ 0 w 50"/>
                <a:gd name="T19" fmla="*/ 89 h 125"/>
                <a:gd name="T20" fmla="*/ 1 w 50"/>
                <a:gd name="T21" fmla="*/ 81 h 125"/>
                <a:gd name="T22" fmla="*/ 13 w 50"/>
                <a:gd name="T23" fmla="*/ 65 h 125"/>
                <a:gd name="T24" fmla="*/ 8 w 50"/>
                <a:gd name="T25" fmla="*/ 66 h 125"/>
                <a:gd name="T26" fmla="*/ 29 w 50"/>
                <a:gd name="T27" fmla="*/ 33 h 125"/>
                <a:gd name="T28" fmla="*/ 48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48" y="0"/>
                  </a:moveTo>
                  <a:lnTo>
                    <a:pt x="48" y="0"/>
                  </a:lnTo>
                  <a:cubicBezTo>
                    <a:pt x="50" y="12"/>
                    <a:pt x="42" y="34"/>
                    <a:pt x="38" y="47"/>
                  </a:cubicBezTo>
                  <a:cubicBezTo>
                    <a:pt x="33" y="59"/>
                    <a:pt x="26" y="69"/>
                    <a:pt x="25" y="84"/>
                  </a:cubicBezTo>
                  <a:cubicBezTo>
                    <a:pt x="24" y="101"/>
                    <a:pt x="30" y="113"/>
                    <a:pt x="45" y="111"/>
                  </a:cubicBezTo>
                  <a:cubicBezTo>
                    <a:pt x="43" y="117"/>
                    <a:pt x="38" y="120"/>
                    <a:pt x="31" y="122"/>
                  </a:cubicBezTo>
                  <a:cubicBezTo>
                    <a:pt x="19" y="125"/>
                    <a:pt x="9" y="119"/>
                    <a:pt x="4" y="112"/>
                  </a:cubicBezTo>
                  <a:cubicBezTo>
                    <a:pt x="3" y="110"/>
                    <a:pt x="3" y="109"/>
                    <a:pt x="2" y="107"/>
                  </a:cubicBezTo>
                  <a:cubicBezTo>
                    <a:pt x="5" y="104"/>
                    <a:pt x="10" y="106"/>
                    <a:pt x="11" y="108"/>
                  </a:cubicBezTo>
                  <a:cubicBezTo>
                    <a:pt x="16" y="97"/>
                    <a:pt x="10" y="91"/>
                    <a:pt x="0" y="89"/>
                  </a:cubicBezTo>
                  <a:cubicBezTo>
                    <a:pt x="0" y="86"/>
                    <a:pt x="0" y="83"/>
                    <a:pt x="1" y="81"/>
                  </a:cubicBezTo>
                  <a:cubicBezTo>
                    <a:pt x="10" y="80"/>
                    <a:pt x="13" y="70"/>
                    <a:pt x="13" y="65"/>
                  </a:cubicBezTo>
                  <a:cubicBezTo>
                    <a:pt x="11" y="66"/>
                    <a:pt x="9" y="66"/>
                    <a:pt x="8" y="66"/>
                  </a:cubicBezTo>
                  <a:cubicBezTo>
                    <a:pt x="11" y="56"/>
                    <a:pt x="21" y="43"/>
                    <a:pt x="29" y="33"/>
                  </a:cubicBezTo>
                  <a:cubicBezTo>
                    <a:pt x="36" y="25"/>
                    <a:pt x="45" y="13"/>
                    <a:pt x="4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2" name="Freeform 987"/>
            <p:cNvSpPr/>
            <p:nvPr userDrawn="1"/>
          </p:nvSpPr>
          <p:spPr>
            <a:xfrm>
              <a:off x="278" y="388"/>
              <a:ext cx="49" cy="58"/>
            </a:xfrm>
            <a:custGeom>
              <a:avLst/>
              <a:gdLst>
                <a:gd name="T0" fmla="*/ 105 w 110"/>
                <a:gd name="T1" fmla="*/ 0 h 127"/>
                <a:gd name="T2" fmla="*/ 105 w 110"/>
                <a:gd name="T3" fmla="*/ 0 h 127"/>
                <a:gd name="T4" fmla="*/ 102 w 110"/>
                <a:gd name="T5" fmla="*/ 20 h 127"/>
                <a:gd name="T6" fmla="*/ 73 w 110"/>
                <a:gd name="T7" fmla="*/ 48 h 127"/>
                <a:gd name="T8" fmla="*/ 60 w 110"/>
                <a:gd name="T9" fmla="*/ 61 h 127"/>
                <a:gd name="T10" fmla="*/ 66 w 110"/>
                <a:gd name="T11" fmla="*/ 81 h 127"/>
                <a:gd name="T12" fmla="*/ 71 w 110"/>
                <a:gd name="T13" fmla="*/ 80 h 127"/>
                <a:gd name="T14" fmla="*/ 66 w 110"/>
                <a:gd name="T15" fmla="*/ 87 h 127"/>
                <a:gd name="T16" fmla="*/ 48 w 110"/>
                <a:gd name="T17" fmla="*/ 82 h 127"/>
                <a:gd name="T18" fmla="*/ 52 w 110"/>
                <a:gd name="T19" fmla="*/ 103 h 127"/>
                <a:gd name="T20" fmla="*/ 72 w 110"/>
                <a:gd name="T21" fmla="*/ 114 h 127"/>
                <a:gd name="T22" fmla="*/ 57 w 110"/>
                <a:gd name="T23" fmla="*/ 118 h 127"/>
                <a:gd name="T24" fmla="*/ 27 w 110"/>
                <a:gd name="T25" fmla="*/ 110 h 127"/>
                <a:gd name="T26" fmla="*/ 25 w 110"/>
                <a:gd name="T27" fmla="*/ 93 h 127"/>
                <a:gd name="T28" fmla="*/ 12 w 110"/>
                <a:gd name="T29" fmla="*/ 114 h 127"/>
                <a:gd name="T30" fmla="*/ 3 w 110"/>
                <a:gd name="T31" fmla="*/ 97 h 127"/>
                <a:gd name="T32" fmla="*/ 22 w 110"/>
                <a:gd name="T33" fmla="*/ 74 h 127"/>
                <a:gd name="T34" fmla="*/ 8 w 110"/>
                <a:gd name="T35" fmla="*/ 65 h 127"/>
                <a:gd name="T36" fmla="*/ 16 w 110"/>
                <a:gd name="T37" fmla="*/ 48 h 127"/>
                <a:gd name="T38" fmla="*/ 34 w 110"/>
                <a:gd name="T39" fmla="*/ 60 h 127"/>
                <a:gd name="T40" fmla="*/ 56 w 110"/>
                <a:gd name="T41" fmla="*/ 43 h 127"/>
                <a:gd name="T42" fmla="*/ 90 w 110"/>
                <a:gd name="T43" fmla="*/ 26 h 127"/>
                <a:gd name="T44" fmla="*/ 105 w 110"/>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27">
                  <a:moveTo>
                    <a:pt x="105" y="0"/>
                  </a:moveTo>
                  <a:lnTo>
                    <a:pt x="105" y="0"/>
                  </a:lnTo>
                  <a:cubicBezTo>
                    <a:pt x="110" y="8"/>
                    <a:pt x="106" y="15"/>
                    <a:pt x="102" y="20"/>
                  </a:cubicBezTo>
                  <a:cubicBezTo>
                    <a:pt x="94" y="31"/>
                    <a:pt x="84" y="40"/>
                    <a:pt x="73" y="48"/>
                  </a:cubicBezTo>
                  <a:cubicBezTo>
                    <a:pt x="69" y="52"/>
                    <a:pt x="63" y="55"/>
                    <a:pt x="60" y="61"/>
                  </a:cubicBezTo>
                  <a:cubicBezTo>
                    <a:pt x="56" y="68"/>
                    <a:pt x="57" y="80"/>
                    <a:pt x="66" y="81"/>
                  </a:cubicBezTo>
                  <a:cubicBezTo>
                    <a:pt x="68" y="81"/>
                    <a:pt x="70" y="80"/>
                    <a:pt x="71" y="80"/>
                  </a:cubicBezTo>
                  <a:cubicBezTo>
                    <a:pt x="71" y="82"/>
                    <a:pt x="69" y="86"/>
                    <a:pt x="66" y="87"/>
                  </a:cubicBezTo>
                  <a:cubicBezTo>
                    <a:pt x="59" y="92"/>
                    <a:pt x="51" y="86"/>
                    <a:pt x="48" y="82"/>
                  </a:cubicBezTo>
                  <a:cubicBezTo>
                    <a:pt x="39" y="90"/>
                    <a:pt x="44" y="101"/>
                    <a:pt x="52" y="103"/>
                  </a:cubicBezTo>
                  <a:cubicBezTo>
                    <a:pt x="61" y="104"/>
                    <a:pt x="73" y="104"/>
                    <a:pt x="72" y="114"/>
                  </a:cubicBezTo>
                  <a:cubicBezTo>
                    <a:pt x="65" y="111"/>
                    <a:pt x="61" y="115"/>
                    <a:pt x="57" y="118"/>
                  </a:cubicBezTo>
                  <a:cubicBezTo>
                    <a:pt x="45" y="127"/>
                    <a:pt x="32" y="121"/>
                    <a:pt x="27" y="110"/>
                  </a:cubicBezTo>
                  <a:cubicBezTo>
                    <a:pt x="26" y="107"/>
                    <a:pt x="24" y="97"/>
                    <a:pt x="25" y="93"/>
                  </a:cubicBezTo>
                  <a:cubicBezTo>
                    <a:pt x="13" y="98"/>
                    <a:pt x="17" y="109"/>
                    <a:pt x="12" y="114"/>
                  </a:cubicBezTo>
                  <a:cubicBezTo>
                    <a:pt x="12" y="106"/>
                    <a:pt x="4" y="103"/>
                    <a:pt x="3" y="97"/>
                  </a:cubicBezTo>
                  <a:cubicBezTo>
                    <a:pt x="0" y="87"/>
                    <a:pt x="8" y="74"/>
                    <a:pt x="22" y="74"/>
                  </a:cubicBezTo>
                  <a:cubicBezTo>
                    <a:pt x="14" y="74"/>
                    <a:pt x="9" y="71"/>
                    <a:pt x="8" y="65"/>
                  </a:cubicBezTo>
                  <a:cubicBezTo>
                    <a:pt x="6" y="55"/>
                    <a:pt x="11" y="50"/>
                    <a:pt x="16" y="48"/>
                  </a:cubicBezTo>
                  <a:cubicBezTo>
                    <a:pt x="12" y="56"/>
                    <a:pt x="21" y="67"/>
                    <a:pt x="34" y="60"/>
                  </a:cubicBezTo>
                  <a:cubicBezTo>
                    <a:pt x="40" y="57"/>
                    <a:pt x="48" y="47"/>
                    <a:pt x="56" y="43"/>
                  </a:cubicBezTo>
                  <a:cubicBezTo>
                    <a:pt x="68" y="37"/>
                    <a:pt x="77" y="35"/>
                    <a:pt x="90" y="26"/>
                  </a:cubicBezTo>
                  <a:cubicBezTo>
                    <a:pt x="98" y="21"/>
                    <a:pt x="105" y="12"/>
                    <a:pt x="10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3" name="Freeform 988"/>
            <p:cNvSpPr/>
            <p:nvPr userDrawn="1"/>
          </p:nvSpPr>
          <p:spPr>
            <a:xfrm>
              <a:off x="311" y="383"/>
              <a:ext cx="13" cy="16"/>
            </a:xfrm>
            <a:custGeom>
              <a:avLst/>
              <a:gdLst>
                <a:gd name="T0" fmla="*/ 20 w 30"/>
                <a:gd name="T1" fmla="*/ 0 h 34"/>
                <a:gd name="T2" fmla="*/ 20 w 30"/>
                <a:gd name="T3" fmla="*/ 0 h 34"/>
                <a:gd name="T4" fmla="*/ 15 w 30"/>
                <a:gd name="T5" fmla="*/ 30 h 34"/>
                <a:gd name="T6" fmla="*/ 0 w 30"/>
                <a:gd name="T7" fmla="*/ 34 h 34"/>
                <a:gd name="T8" fmla="*/ 14 w 30"/>
                <a:gd name="T9" fmla="*/ 22 h 34"/>
                <a:gd name="T10" fmla="*/ 20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20" y="0"/>
                  </a:moveTo>
                  <a:lnTo>
                    <a:pt x="20" y="0"/>
                  </a:lnTo>
                  <a:cubicBezTo>
                    <a:pt x="30" y="15"/>
                    <a:pt x="24" y="31"/>
                    <a:pt x="15" y="30"/>
                  </a:cubicBezTo>
                  <a:cubicBezTo>
                    <a:pt x="8" y="30"/>
                    <a:pt x="5" y="30"/>
                    <a:pt x="0" y="34"/>
                  </a:cubicBezTo>
                  <a:cubicBezTo>
                    <a:pt x="2" y="27"/>
                    <a:pt x="11" y="24"/>
                    <a:pt x="14" y="22"/>
                  </a:cubicBezTo>
                  <a:cubicBezTo>
                    <a:pt x="19" y="18"/>
                    <a:pt x="22" y="14"/>
                    <a:pt x="2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4" name="Freeform 989"/>
            <p:cNvSpPr/>
            <p:nvPr userDrawn="1"/>
          </p:nvSpPr>
          <p:spPr>
            <a:xfrm>
              <a:off x="281" y="377"/>
              <a:ext cx="4" cy="14"/>
            </a:xfrm>
            <a:custGeom>
              <a:avLst/>
              <a:gdLst>
                <a:gd name="T0" fmla="*/ 4 w 9"/>
                <a:gd name="T1" fmla="*/ 0 h 31"/>
                <a:gd name="T2" fmla="*/ 4 w 9"/>
                <a:gd name="T3" fmla="*/ 0 h 31"/>
                <a:gd name="T4" fmla="*/ 4 w 9"/>
                <a:gd name="T5" fmla="*/ 12 h 31"/>
                <a:gd name="T6" fmla="*/ 9 w 9"/>
                <a:gd name="T7" fmla="*/ 8 h 31"/>
                <a:gd name="T8" fmla="*/ 8 w 9"/>
                <a:gd name="T9" fmla="*/ 25 h 31"/>
                <a:gd name="T10" fmla="*/ 3 w 9"/>
                <a:gd name="T11" fmla="*/ 31 h 31"/>
                <a:gd name="T12" fmla="*/ 2 w 9"/>
                <a:gd name="T13" fmla="*/ 26 h 31"/>
                <a:gd name="T14" fmla="*/ 0 w 9"/>
                <a:gd name="T15" fmla="*/ 9 h 31"/>
                <a:gd name="T16" fmla="*/ 4 w 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4" y="0"/>
                  </a:moveTo>
                  <a:lnTo>
                    <a:pt x="4" y="0"/>
                  </a:lnTo>
                  <a:cubicBezTo>
                    <a:pt x="3" y="5"/>
                    <a:pt x="3" y="8"/>
                    <a:pt x="4" y="12"/>
                  </a:cubicBezTo>
                  <a:cubicBezTo>
                    <a:pt x="6" y="11"/>
                    <a:pt x="8" y="9"/>
                    <a:pt x="9" y="8"/>
                  </a:cubicBezTo>
                  <a:cubicBezTo>
                    <a:pt x="8" y="12"/>
                    <a:pt x="8" y="20"/>
                    <a:pt x="8" y="25"/>
                  </a:cubicBezTo>
                  <a:cubicBezTo>
                    <a:pt x="7" y="26"/>
                    <a:pt x="5" y="29"/>
                    <a:pt x="3" y="31"/>
                  </a:cubicBezTo>
                  <a:cubicBezTo>
                    <a:pt x="3" y="31"/>
                    <a:pt x="2" y="28"/>
                    <a:pt x="2" y="26"/>
                  </a:cubicBezTo>
                  <a:cubicBezTo>
                    <a:pt x="4" y="20"/>
                    <a:pt x="3" y="14"/>
                    <a:pt x="0" y="9"/>
                  </a:cubicBezTo>
                  <a:cubicBezTo>
                    <a:pt x="0" y="8"/>
                    <a:pt x="3" y="2"/>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5" name="Freeform 990"/>
            <p:cNvSpPr/>
            <p:nvPr userDrawn="1"/>
          </p:nvSpPr>
          <p:spPr>
            <a:xfrm>
              <a:off x="285" y="377"/>
              <a:ext cx="7" cy="17"/>
            </a:xfrm>
            <a:custGeom>
              <a:avLst/>
              <a:gdLst>
                <a:gd name="T0" fmla="*/ 10 w 15"/>
                <a:gd name="T1" fmla="*/ 1 h 37"/>
                <a:gd name="T2" fmla="*/ 10 w 15"/>
                <a:gd name="T3" fmla="*/ 1 h 37"/>
                <a:gd name="T4" fmla="*/ 15 w 15"/>
                <a:gd name="T5" fmla="*/ 0 h 37"/>
                <a:gd name="T6" fmla="*/ 10 w 15"/>
                <a:gd name="T7" fmla="*/ 12 h 37"/>
                <a:gd name="T8" fmla="*/ 2 w 15"/>
                <a:gd name="T9" fmla="*/ 37 h 37"/>
                <a:gd name="T10" fmla="*/ 2 w 15"/>
                <a:gd name="T11" fmla="*/ 31 h 37"/>
                <a:gd name="T12" fmla="*/ 2 w 15"/>
                <a:gd name="T13" fmla="*/ 6 h 37"/>
                <a:gd name="T14" fmla="*/ 7 w 15"/>
                <a:gd name="T15" fmla="*/ 2 h 37"/>
                <a:gd name="T16" fmla="*/ 5 w 15"/>
                <a:gd name="T17" fmla="*/ 19 h 37"/>
                <a:gd name="T18" fmla="*/ 10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10" y="1"/>
                  </a:moveTo>
                  <a:lnTo>
                    <a:pt x="10" y="1"/>
                  </a:lnTo>
                  <a:cubicBezTo>
                    <a:pt x="11" y="0"/>
                    <a:pt x="13" y="0"/>
                    <a:pt x="15" y="0"/>
                  </a:cubicBezTo>
                  <a:cubicBezTo>
                    <a:pt x="12" y="4"/>
                    <a:pt x="11" y="8"/>
                    <a:pt x="10" y="12"/>
                  </a:cubicBezTo>
                  <a:cubicBezTo>
                    <a:pt x="9" y="23"/>
                    <a:pt x="12" y="33"/>
                    <a:pt x="2" y="37"/>
                  </a:cubicBezTo>
                  <a:cubicBezTo>
                    <a:pt x="2" y="37"/>
                    <a:pt x="2" y="32"/>
                    <a:pt x="2" y="31"/>
                  </a:cubicBezTo>
                  <a:cubicBezTo>
                    <a:pt x="0" y="21"/>
                    <a:pt x="1" y="12"/>
                    <a:pt x="2" y="6"/>
                  </a:cubicBezTo>
                  <a:cubicBezTo>
                    <a:pt x="3" y="5"/>
                    <a:pt x="5" y="3"/>
                    <a:pt x="7" y="2"/>
                  </a:cubicBezTo>
                  <a:cubicBezTo>
                    <a:pt x="5" y="7"/>
                    <a:pt x="4" y="14"/>
                    <a:pt x="5" y="19"/>
                  </a:cubicBezTo>
                  <a:cubicBezTo>
                    <a:pt x="6" y="12"/>
                    <a:pt x="6" y="7"/>
                    <a:pt x="1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6" name="Freeform 991"/>
            <p:cNvSpPr/>
            <p:nvPr userDrawn="1"/>
          </p:nvSpPr>
          <p:spPr>
            <a:xfrm>
              <a:off x="290" y="374"/>
              <a:ext cx="7" cy="19"/>
            </a:xfrm>
            <a:custGeom>
              <a:avLst/>
              <a:gdLst>
                <a:gd name="T0" fmla="*/ 16 w 16"/>
                <a:gd name="T1" fmla="*/ 0 h 42"/>
                <a:gd name="T2" fmla="*/ 16 w 16"/>
                <a:gd name="T3" fmla="*/ 0 h 42"/>
                <a:gd name="T4" fmla="*/ 8 w 16"/>
                <a:gd name="T5" fmla="*/ 24 h 42"/>
                <a:gd name="T6" fmla="*/ 9 w 16"/>
                <a:gd name="T7" fmla="*/ 42 h 42"/>
                <a:gd name="T8" fmla="*/ 2 w 16"/>
                <a:gd name="T9" fmla="*/ 27 h 42"/>
                <a:gd name="T10" fmla="*/ 16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16" y="0"/>
                  </a:moveTo>
                  <a:lnTo>
                    <a:pt x="16" y="0"/>
                  </a:lnTo>
                  <a:cubicBezTo>
                    <a:pt x="9" y="7"/>
                    <a:pt x="6" y="15"/>
                    <a:pt x="8" y="24"/>
                  </a:cubicBezTo>
                  <a:cubicBezTo>
                    <a:pt x="8" y="31"/>
                    <a:pt x="12" y="33"/>
                    <a:pt x="9" y="42"/>
                  </a:cubicBezTo>
                  <a:cubicBezTo>
                    <a:pt x="9" y="37"/>
                    <a:pt x="3" y="34"/>
                    <a:pt x="2" y="27"/>
                  </a:cubicBezTo>
                  <a:cubicBezTo>
                    <a:pt x="0" y="14"/>
                    <a:pt x="8" y="4"/>
                    <a:pt x="1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7" name="Freeform 992"/>
            <p:cNvSpPr/>
            <p:nvPr userDrawn="1"/>
          </p:nvSpPr>
          <p:spPr>
            <a:xfrm>
              <a:off x="316" y="372"/>
              <a:ext cx="9" cy="21"/>
            </a:xfrm>
            <a:custGeom>
              <a:avLst/>
              <a:gdLst>
                <a:gd name="T0" fmla="*/ 0 w 21"/>
                <a:gd name="T1" fmla="*/ 0 h 46"/>
                <a:gd name="T2" fmla="*/ 0 w 21"/>
                <a:gd name="T3" fmla="*/ 0 h 46"/>
                <a:gd name="T4" fmla="*/ 13 w 21"/>
                <a:gd name="T5" fmla="*/ 16 h 46"/>
                <a:gd name="T6" fmla="*/ 16 w 21"/>
                <a:gd name="T7" fmla="*/ 46 h 46"/>
                <a:gd name="T8" fmla="*/ 6 w 21"/>
                <a:gd name="T9" fmla="*/ 21 h 46"/>
                <a:gd name="T10" fmla="*/ 0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0" y="0"/>
                  </a:moveTo>
                  <a:lnTo>
                    <a:pt x="0" y="0"/>
                  </a:lnTo>
                  <a:cubicBezTo>
                    <a:pt x="4" y="9"/>
                    <a:pt x="11" y="15"/>
                    <a:pt x="13" y="16"/>
                  </a:cubicBezTo>
                  <a:cubicBezTo>
                    <a:pt x="18" y="30"/>
                    <a:pt x="21" y="37"/>
                    <a:pt x="16" y="46"/>
                  </a:cubicBezTo>
                  <a:cubicBezTo>
                    <a:pt x="16" y="33"/>
                    <a:pt x="12" y="27"/>
                    <a:pt x="6" y="21"/>
                  </a:cubicBezTo>
                  <a:cubicBezTo>
                    <a:pt x="5" y="18"/>
                    <a:pt x="1" y="5"/>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8" name="Freeform 993"/>
            <p:cNvSpPr/>
            <p:nvPr userDrawn="1"/>
          </p:nvSpPr>
          <p:spPr>
            <a:xfrm>
              <a:off x="291" y="372"/>
              <a:ext cx="19" cy="21"/>
            </a:xfrm>
            <a:custGeom>
              <a:avLst/>
              <a:gdLst>
                <a:gd name="T0" fmla="*/ 26 w 43"/>
                <a:gd name="T1" fmla="*/ 0 h 47"/>
                <a:gd name="T2" fmla="*/ 26 w 43"/>
                <a:gd name="T3" fmla="*/ 0 h 47"/>
                <a:gd name="T4" fmla="*/ 43 w 43"/>
                <a:gd name="T5" fmla="*/ 4 h 47"/>
                <a:gd name="T6" fmla="*/ 16 w 43"/>
                <a:gd name="T7" fmla="*/ 21 h 47"/>
                <a:gd name="T8" fmla="*/ 31 w 43"/>
                <a:gd name="T9" fmla="*/ 38 h 47"/>
                <a:gd name="T10" fmla="*/ 21 w 43"/>
                <a:gd name="T11" fmla="*/ 40 h 47"/>
                <a:gd name="T12" fmla="*/ 35 w 43"/>
                <a:gd name="T13" fmla="*/ 37 h 47"/>
                <a:gd name="T14" fmla="*/ 11 w 43"/>
                <a:gd name="T15" fmla="*/ 38 h 47"/>
                <a:gd name="T16" fmla="*/ 26 w 4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7">
                  <a:moveTo>
                    <a:pt x="26" y="0"/>
                  </a:moveTo>
                  <a:lnTo>
                    <a:pt x="26" y="0"/>
                  </a:lnTo>
                  <a:cubicBezTo>
                    <a:pt x="31" y="0"/>
                    <a:pt x="38" y="1"/>
                    <a:pt x="43" y="4"/>
                  </a:cubicBezTo>
                  <a:cubicBezTo>
                    <a:pt x="27" y="2"/>
                    <a:pt x="17" y="9"/>
                    <a:pt x="16" y="21"/>
                  </a:cubicBezTo>
                  <a:cubicBezTo>
                    <a:pt x="14" y="29"/>
                    <a:pt x="19" y="39"/>
                    <a:pt x="31" y="38"/>
                  </a:cubicBezTo>
                  <a:cubicBezTo>
                    <a:pt x="30" y="39"/>
                    <a:pt x="26" y="41"/>
                    <a:pt x="21" y="40"/>
                  </a:cubicBezTo>
                  <a:cubicBezTo>
                    <a:pt x="27" y="43"/>
                    <a:pt x="31" y="40"/>
                    <a:pt x="35" y="37"/>
                  </a:cubicBezTo>
                  <a:cubicBezTo>
                    <a:pt x="31" y="45"/>
                    <a:pt x="17" y="47"/>
                    <a:pt x="11" y="38"/>
                  </a:cubicBezTo>
                  <a:cubicBezTo>
                    <a:pt x="0" y="24"/>
                    <a:pt x="10" y="2"/>
                    <a:pt x="2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9" name="Freeform 994"/>
            <p:cNvSpPr/>
            <p:nvPr userDrawn="1"/>
          </p:nvSpPr>
          <p:spPr>
            <a:xfrm>
              <a:off x="321" y="370"/>
              <a:ext cx="10" cy="27"/>
            </a:xfrm>
            <a:custGeom>
              <a:avLst/>
              <a:gdLst>
                <a:gd name="T0" fmla="*/ 22 w 22"/>
                <a:gd name="T1" fmla="*/ 50 h 60"/>
                <a:gd name="T2" fmla="*/ 22 w 22"/>
                <a:gd name="T3" fmla="*/ 50 h 60"/>
                <a:gd name="T4" fmla="*/ 22 w 22"/>
                <a:gd name="T5" fmla="*/ 60 h 60"/>
                <a:gd name="T6" fmla="*/ 0 w 22"/>
                <a:gd name="T7" fmla="*/ 0 h 60"/>
                <a:gd name="T8" fmla="*/ 11 w 22"/>
                <a:gd name="T9" fmla="*/ 26 h 60"/>
                <a:gd name="T10" fmla="*/ 21 w 22"/>
                <a:gd name="T11" fmla="*/ 41 h 60"/>
                <a:gd name="T12" fmla="*/ 22 w 22"/>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50"/>
                  </a:moveTo>
                  <a:lnTo>
                    <a:pt x="22" y="50"/>
                  </a:lnTo>
                  <a:lnTo>
                    <a:pt x="22" y="60"/>
                  </a:lnTo>
                  <a:cubicBezTo>
                    <a:pt x="13" y="44"/>
                    <a:pt x="1" y="27"/>
                    <a:pt x="0" y="0"/>
                  </a:cubicBezTo>
                  <a:cubicBezTo>
                    <a:pt x="2" y="10"/>
                    <a:pt x="6" y="18"/>
                    <a:pt x="11" y="26"/>
                  </a:cubicBezTo>
                  <a:cubicBezTo>
                    <a:pt x="14" y="30"/>
                    <a:pt x="20" y="35"/>
                    <a:pt x="21" y="41"/>
                  </a:cubicBezTo>
                  <a:cubicBezTo>
                    <a:pt x="21" y="44"/>
                    <a:pt x="20" y="47"/>
                    <a:pt x="22" y="5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0" name="Freeform 995"/>
            <p:cNvSpPr/>
            <p:nvPr userDrawn="1"/>
          </p:nvSpPr>
          <p:spPr>
            <a:xfrm>
              <a:off x="283" y="369"/>
              <a:ext cx="11" cy="11"/>
            </a:xfrm>
            <a:custGeom>
              <a:avLst/>
              <a:gdLst>
                <a:gd name="T0" fmla="*/ 20 w 25"/>
                <a:gd name="T1" fmla="*/ 0 h 24"/>
                <a:gd name="T2" fmla="*/ 20 w 25"/>
                <a:gd name="T3" fmla="*/ 0 h 24"/>
                <a:gd name="T4" fmla="*/ 8 w 25"/>
                <a:gd name="T5" fmla="*/ 12 h 24"/>
                <a:gd name="T6" fmla="*/ 25 w 25"/>
                <a:gd name="T7" fmla="*/ 3 h 24"/>
                <a:gd name="T8" fmla="*/ 17 w 25"/>
                <a:gd name="T9" fmla="*/ 15 h 24"/>
                <a:gd name="T10" fmla="*/ 0 w 25"/>
                <a:gd name="T11" fmla="*/ 24 h 24"/>
                <a:gd name="T12" fmla="*/ 20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0" y="0"/>
                  </a:moveTo>
                  <a:lnTo>
                    <a:pt x="20" y="0"/>
                  </a:lnTo>
                  <a:cubicBezTo>
                    <a:pt x="19" y="2"/>
                    <a:pt x="12" y="8"/>
                    <a:pt x="8" y="12"/>
                  </a:cubicBezTo>
                  <a:cubicBezTo>
                    <a:pt x="13" y="10"/>
                    <a:pt x="19" y="5"/>
                    <a:pt x="25" y="3"/>
                  </a:cubicBezTo>
                  <a:cubicBezTo>
                    <a:pt x="24" y="4"/>
                    <a:pt x="18" y="14"/>
                    <a:pt x="17" y="15"/>
                  </a:cubicBezTo>
                  <a:cubicBezTo>
                    <a:pt x="10" y="17"/>
                    <a:pt x="5" y="20"/>
                    <a:pt x="0" y="24"/>
                  </a:cubicBezTo>
                  <a:cubicBezTo>
                    <a:pt x="0" y="7"/>
                    <a:pt x="8" y="2"/>
                    <a:pt x="2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1" name="Freeform 996"/>
            <p:cNvSpPr/>
            <p:nvPr userDrawn="1"/>
          </p:nvSpPr>
          <p:spPr>
            <a:xfrm>
              <a:off x="282" y="369"/>
              <a:ext cx="4" cy="3"/>
            </a:xfrm>
            <a:custGeom>
              <a:avLst/>
              <a:gdLst>
                <a:gd name="T0" fmla="*/ 4 w 9"/>
                <a:gd name="T1" fmla="*/ 1 h 6"/>
                <a:gd name="T2" fmla="*/ 4 w 9"/>
                <a:gd name="T3" fmla="*/ 1 h 6"/>
                <a:gd name="T4" fmla="*/ 9 w 9"/>
                <a:gd name="T5" fmla="*/ 0 h 6"/>
                <a:gd name="T6" fmla="*/ 0 w 9"/>
                <a:gd name="T7" fmla="*/ 6 h 6"/>
                <a:gd name="T8" fmla="*/ 4 w 9"/>
                <a:gd name="T9" fmla="*/ 1 h 6"/>
              </a:gdLst>
              <a:ahLst/>
              <a:cxnLst>
                <a:cxn ang="0">
                  <a:pos x="T0" y="T1"/>
                </a:cxn>
                <a:cxn ang="0">
                  <a:pos x="T2" y="T3"/>
                </a:cxn>
                <a:cxn ang="0">
                  <a:pos x="T4" y="T5"/>
                </a:cxn>
                <a:cxn ang="0">
                  <a:pos x="T6" y="T7"/>
                </a:cxn>
                <a:cxn ang="0">
                  <a:pos x="T8" y="T9"/>
                </a:cxn>
              </a:cxnLst>
              <a:rect l="0" t="0" r="r" b="b"/>
              <a:pathLst>
                <a:path w="9" h="6">
                  <a:moveTo>
                    <a:pt x="4" y="1"/>
                  </a:moveTo>
                  <a:lnTo>
                    <a:pt x="4" y="1"/>
                  </a:lnTo>
                  <a:lnTo>
                    <a:pt x="9" y="0"/>
                  </a:lnTo>
                  <a:lnTo>
                    <a:pt x="0" y="6"/>
                  </a:lnTo>
                  <a:lnTo>
                    <a:pt x="4"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2" name="Freeform 997"/>
            <p:cNvSpPr/>
            <p:nvPr userDrawn="1"/>
          </p:nvSpPr>
          <p:spPr>
            <a:xfrm>
              <a:off x="277" y="370"/>
              <a:ext cx="10" cy="12"/>
            </a:xfrm>
            <a:custGeom>
              <a:avLst/>
              <a:gdLst>
                <a:gd name="T0" fmla="*/ 4 w 24"/>
                <a:gd name="T1" fmla="*/ 3 h 27"/>
                <a:gd name="T2" fmla="*/ 4 w 24"/>
                <a:gd name="T3" fmla="*/ 3 h 27"/>
                <a:gd name="T4" fmla="*/ 13 w 24"/>
                <a:gd name="T5" fmla="*/ 0 h 27"/>
                <a:gd name="T6" fmla="*/ 8 w 24"/>
                <a:gd name="T7" fmla="*/ 10 h 27"/>
                <a:gd name="T8" fmla="*/ 19 w 24"/>
                <a:gd name="T9" fmla="*/ 0 h 27"/>
                <a:gd name="T10" fmla="*/ 24 w 24"/>
                <a:gd name="T11" fmla="*/ 1 h 27"/>
                <a:gd name="T12" fmla="*/ 7 w 24"/>
                <a:gd name="T13" fmla="*/ 27 h 27"/>
                <a:gd name="T14" fmla="*/ 4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4" y="3"/>
                  </a:moveTo>
                  <a:lnTo>
                    <a:pt x="4" y="3"/>
                  </a:lnTo>
                  <a:cubicBezTo>
                    <a:pt x="7" y="2"/>
                    <a:pt x="14" y="0"/>
                    <a:pt x="13" y="0"/>
                  </a:cubicBezTo>
                  <a:cubicBezTo>
                    <a:pt x="12" y="1"/>
                    <a:pt x="9" y="5"/>
                    <a:pt x="8" y="10"/>
                  </a:cubicBezTo>
                  <a:cubicBezTo>
                    <a:pt x="10" y="6"/>
                    <a:pt x="16" y="2"/>
                    <a:pt x="19" y="0"/>
                  </a:cubicBezTo>
                  <a:cubicBezTo>
                    <a:pt x="20" y="1"/>
                    <a:pt x="23" y="0"/>
                    <a:pt x="24" y="1"/>
                  </a:cubicBezTo>
                  <a:cubicBezTo>
                    <a:pt x="14" y="9"/>
                    <a:pt x="10" y="18"/>
                    <a:pt x="7" y="27"/>
                  </a:cubicBezTo>
                  <a:cubicBezTo>
                    <a:pt x="0" y="19"/>
                    <a:pt x="1" y="11"/>
                    <a:pt x="4"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3" name="Freeform 998"/>
            <p:cNvSpPr/>
            <p:nvPr userDrawn="1"/>
          </p:nvSpPr>
          <p:spPr>
            <a:xfrm>
              <a:off x="272" y="368"/>
              <a:ext cx="10" cy="24"/>
            </a:xfrm>
            <a:custGeom>
              <a:avLst/>
              <a:gdLst>
                <a:gd name="T0" fmla="*/ 12 w 22"/>
                <a:gd name="T1" fmla="*/ 0 h 53"/>
                <a:gd name="T2" fmla="*/ 12 w 22"/>
                <a:gd name="T3" fmla="*/ 0 h 53"/>
                <a:gd name="T4" fmla="*/ 12 w 22"/>
                <a:gd name="T5" fmla="*/ 7 h 53"/>
                <a:gd name="T6" fmla="*/ 18 w 22"/>
                <a:gd name="T7" fmla="*/ 34 h 53"/>
                <a:gd name="T8" fmla="*/ 19 w 22"/>
                <a:gd name="T9" fmla="*/ 30 h 53"/>
                <a:gd name="T10" fmla="*/ 21 w 22"/>
                <a:gd name="T11" fmla="*/ 41 h 53"/>
                <a:gd name="T12" fmla="*/ 11 w 22"/>
                <a:gd name="T13" fmla="*/ 53 h 53"/>
                <a:gd name="T14" fmla="*/ 10 w 22"/>
                <a:gd name="T15" fmla="*/ 32 h 53"/>
                <a:gd name="T16" fmla="*/ 12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2">
                  <a:moveTo>
                    <a:pt x="12" y="0"/>
                  </a:moveTo>
                  <a:lnTo>
                    <a:pt x="12" y="0"/>
                  </a:lnTo>
                  <a:cubicBezTo>
                    <a:pt x="12" y="0"/>
                    <a:pt x="11" y="4"/>
                    <a:pt x="12" y="7"/>
                  </a:cubicBezTo>
                  <a:cubicBezTo>
                    <a:pt x="9" y="15"/>
                    <a:pt x="8" y="26"/>
                    <a:pt x="18" y="34"/>
                  </a:cubicBezTo>
                  <a:cubicBezTo>
                    <a:pt x="18" y="32"/>
                    <a:pt x="18" y="31"/>
                    <a:pt x="19" y="30"/>
                  </a:cubicBezTo>
                  <a:cubicBezTo>
                    <a:pt x="21" y="32"/>
                    <a:pt x="22" y="38"/>
                    <a:pt x="21" y="41"/>
                  </a:cubicBezTo>
                  <a:cubicBezTo>
                    <a:pt x="20" y="47"/>
                    <a:pt x="16" y="51"/>
                    <a:pt x="11" y="53"/>
                  </a:cubicBezTo>
                  <a:cubicBezTo>
                    <a:pt x="15" y="45"/>
                    <a:pt x="10" y="33"/>
                    <a:pt x="10" y="32"/>
                  </a:cubicBezTo>
                  <a:cubicBezTo>
                    <a:pt x="5" y="21"/>
                    <a:pt x="0" y="9"/>
                    <a:pt x="1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4" name="Freeform 999"/>
            <p:cNvSpPr/>
            <p:nvPr userDrawn="1"/>
          </p:nvSpPr>
          <p:spPr>
            <a:xfrm>
              <a:off x="322" y="368"/>
              <a:ext cx="9" cy="19"/>
            </a:xfrm>
            <a:custGeom>
              <a:avLst/>
              <a:gdLst>
                <a:gd name="T0" fmla="*/ 20 w 20"/>
                <a:gd name="T1" fmla="*/ 32 h 42"/>
                <a:gd name="T2" fmla="*/ 20 w 20"/>
                <a:gd name="T3" fmla="*/ 32 h 42"/>
                <a:gd name="T4" fmla="*/ 20 w 20"/>
                <a:gd name="T5" fmla="*/ 42 h 42"/>
                <a:gd name="T6" fmla="*/ 0 w 20"/>
                <a:gd name="T7" fmla="*/ 0 h 42"/>
                <a:gd name="T8" fmla="*/ 20 w 20"/>
                <a:gd name="T9" fmla="*/ 32 h 42"/>
              </a:gdLst>
              <a:ahLst/>
              <a:cxnLst>
                <a:cxn ang="0">
                  <a:pos x="T0" y="T1"/>
                </a:cxn>
                <a:cxn ang="0">
                  <a:pos x="T2" y="T3"/>
                </a:cxn>
                <a:cxn ang="0">
                  <a:pos x="T4" y="T5"/>
                </a:cxn>
                <a:cxn ang="0">
                  <a:pos x="T6" y="T7"/>
                </a:cxn>
                <a:cxn ang="0">
                  <a:pos x="T8" y="T9"/>
                </a:cxn>
              </a:cxnLst>
              <a:rect l="0" t="0" r="r" b="b"/>
              <a:pathLst>
                <a:path w="20" h="42">
                  <a:moveTo>
                    <a:pt x="20" y="32"/>
                  </a:moveTo>
                  <a:lnTo>
                    <a:pt x="20" y="32"/>
                  </a:lnTo>
                  <a:lnTo>
                    <a:pt x="20" y="42"/>
                  </a:lnTo>
                  <a:cubicBezTo>
                    <a:pt x="11" y="31"/>
                    <a:pt x="2" y="17"/>
                    <a:pt x="0" y="0"/>
                  </a:cubicBezTo>
                  <a:cubicBezTo>
                    <a:pt x="13" y="3"/>
                    <a:pt x="18" y="14"/>
                    <a:pt x="20" y="3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5" name="Freeform 1000"/>
            <p:cNvSpPr/>
            <p:nvPr userDrawn="1"/>
          </p:nvSpPr>
          <p:spPr>
            <a:xfrm>
              <a:off x="290" y="368"/>
              <a:ext cx="8" cy="5"/>
            </a:xfrm>
            <a:custGeom>
              <a:avLst/>
              <a:gdLst>
                <a:gd name="T0" fmla="*/ 8 w 17"/>
                <a:gd name="T1" fmla="*/ 4 h 11"/>
                <a:gd name="T2" fmla="*/ 8 w 17"/>
                <a:gd name="T3" fmla="*/ 4 h 11"/>
                <a:gd name="T4" fmla="*/ 17 w 17"/>
                <a:gd name="T5" fmla="*/ 0 h 11"/>
                <a:gd name="T6" fmla="*/ 12 w 17"/>
                <a:gd name="T7" fmla="*/ 5 h 11"/>
                <a:gd name="T8" fmla="*/ 0 w 17"/>
                <a:gd name="T9" fmla="*/ 11 h 11"/>
                <a:gd name="T10" fmla="*/ 8 w 17"/>
                <a:gd name="T11" fmla="*/ 4 h 11"/>
              </a:gdLst>
              <a:ahLst/>
              <a:cxnLst>
                <a:cxn ang="0">
                  <a:pos x="T0" y="T1"/>
                </a:cxn>
                <a:cxn ang="0">
                  <a:pos x="T2" y="T3"/>
                </a:cxn>
                <a:cxn ang="0">
                  <a:pos x="T4" y="T5"/>
                </a:cxn>
                <a:cxn ang="0">
                  <a:pos x="T6" y="T7"/>
                </a:cxn>
                <a:cxn ang="0">
                  <a:pos x="T8" y="T9"/>
                </a:cxn>
                <a:cxn ang="0">
                  <a:pos x="T10" y="T11"/>
                </a:cxn>
              </a:cxnLst>
              <a:rect l="0" t="0" r="r" b="b"/>
              <a:pathLst>
                <a:path w="17" h="11">
                  <a:moveTo>
                    <a:pt x="8" y="4"/>
                  </a:moveTo>
                  <a:lnTo>
                    <a:pt x="8" y="4"/>
                  </a:lnTo>
                  <a:cubicBezTo>
                    <a:pt x="10" y="3"/>
                    <a:pt x="13" y="2"/>
                    <a:pt x="17" y="0"/>
                  </a:cubicBezTo>
                  <a:cubicBezTo>
                    <a:pt x="15" y="2"/>
                    <a:pt x="13" y="4"/>
                    <a:pt x="12" y="5"/>
                  </a:cubicBezTo>
                  <a:cubicBezTo>
                    <a:pt x="8" y="6"/>
                    <a:pt x="3" y="9"/>
                    <a:pt x="0" y="11"/>
                  </a:cubicBezTo>
                  <a:cubicBezTo>
                    <a:pt x="0" y="10"/>
                    <a:pt x="6" y="5"/>
                    <a:pt x="8"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6" name="Freeform 1001"/>
            <p:cNvSpPr/>
            <p:nvPr userDrawn="1"/>
          </p:nvSpPr>
          <p:spPr>
            <a:xfrm>
              <a:off x="317" y="368"/>
              <a:ext cx="1" cy="2"/>
            </a:xfrm>
            <a:custGeom>
              <a:avLst/>
              <a:gdLst>
                <a:gd name="T0" fmla="*/ 0 w 2"/>
                <a:gd name="T1" fmla="*/ 0 h 5"/>
                <a:gd name="T2" fmla="*/ 0 w 2"/>
                <a:gd name="T3" fmla="*/ 0 h 5"/>
                <a:gd name="T4" fmla="*/ 1 w 2"/>
                <a:gd name="T5" fmla="*/ 0 h 5"/>
                <a:gd name="T6" fmla="*/ 2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1" y="0"/>
                  </a:lnTo>
                  <a:lnTo>
                    <a:pt x="2" y="5"/>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7" name="Freeform 1002"/>
            <p:cNvSpPr/>
            <p:nvPr userDrawn="1"/>
          </p:nvSpPr>
          <p:spPr>
            <a:xfrm>
              <a:off x="315" y="367"/>
              <a:ext cx="7" cy="11"/>
            </a:xfrm>
            <a:custGeom>
              <a:avLst/>
              <a:gdLst>
                <a:gd name="T0" fmla="*/ 0 w 16"/>
                <a:gd name="T1" fmla="*/ 1 h 23"/>
                <a:gd name="T2" fmla="*/ 0 w 16"/>
                <a:gd name="T3" fmla="*/ 1 h 23"/>
                <a:gd name="T4" fmla="*/ 4 w 16"/>
                <a:gd name="T5" fmla="*/ 1 h 23"/>
                <a:gd name="T6" fmla="*/ 10 w 16"/>
                <a:gd name="T7" fmla="*/ 12 h 23"/>
                <a:gd name="T8" fmla="*/ 9 w 16"/>
                <a:gd name="T9" fmla="*/ 1 h 23"/>
                <a:gd name="T10" fmla="*/ 14 w 16"/>
                <a:gd name="T11" fmla="*/ 1 h 23"/>
                <a:gd name="T12" fmla="*/ 16 w 16"/>
                <a:gd name="T13" fmla="*/ 23 h 23"/>
                <a:gd name="T14" fmla="*/ 8 w 16"/>
                <a:gd name="T15" fmla="*/ 15 h 23"/>
                <a:gd name="T16" fmla="*/ 0 w 1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0" y="1"/>
                  </a:moveTo>
                  <a:lnTo>
                    <a:pt x="0" y="1"/>
                  </a:lnTo>
                  <a:lnTo>
                    <a:pt x="4" y="1"/>
                  </a:lnTo>
                  <a:cubicBezTo>
                    <a:pt x="5" y="3"/>
                    <a:pt x="6" y="6"/>
                    <a:pt x="10" y="12"/>
                  </a:cubicBezTo>
                  <a:cubicBezTo>
                    <a:pt x="10" y="6"/>
                    <a:pt x="9" y="1"/>
                    <a:pt x="9" y="1"/>
                  </a:cubicBezTo>
                  <a:cubicBezTo>
                    <a:pt x="9" y="1"/>
                    <a:pt x="13" y="0"/>
                    <a:pt x="14" y="1"/>
                  </a:cubicBezTo>
                  <a:cubicBezTo>
                    <a:pt x="13" y="10"/>
                    <a:pt x="15" y="16"/>
                    <a:pt x="16" y="23"/>
                  </a:cubicBezTo>
                  <a:cubicBezTo>
                    <a:pt x="13" y="22"/>
                    <a:pt x="8" y="16"/>
                    <a:pt x="8" y="15"/>
                  </a:cubicBezTo>
                  <a:cubicBezTo>
                    <a:pt x="5" y="11"/>
                    <a:pt x="2" y="5"/>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8" name="Freeform 1003"/>
            <p:cNvSpPr/>
            <p:nvPr userDrawn="1"/>
          </p:nvSpPr>
          <p:spPr>
            <a:xfrm>
              <a:off x="308" y="367"/>
              <a:ext cx="9" cy="12"/>
            </a:xfrm>
            <a:custGeom>
              <a:avLst/>
              <a:gdLst>
                <a:gd name="T0" fmla="*/ 0 w 21"/>
                <a:gd name="T1" fmla="*/ 0 h 27"/>
                <a:gd name="T2" fmla="*/ 0 w 21"/>
                <a:gd name="T3" fmla="*/ 0 h 27"/>
                <a:gd name="T4" fmla="*/ 4 w 21"/>
                <a:gd name="T5" fmla="*/ 1 h 27"/>
                <a:gd name="T6" fmla="*/ 12 w 21"/>
                <a:gd name="T7" fmla="*/ 12 h 27"/>
                <a:gd name="T8" fmla="*/ 8 w 21"/>
                <a:gd name="T9" fmla="*/ 1 h 27"/>
                <a:gd name="T10" fmla="*/ 12 w 21"/>
                <a:gd name="T11" fmla="*/ 1 h 27"/>
                <a:gd name="T12" fmla="*/ 21 w 21"/>
                <a:gd name="T13" fmla="*/ 27 h 27"/>
                <a:gd name="T14" fmla="*/ 0 w 21"/>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0" y="0"/>
                  </a:moveTo>
                  <a:lnTo>
                    <a:pt x="0" y="0"/>
                  </a:lnTo>
                  <a:cubicBezTo>
                    <a:pt x="1" y="1"/>
                    <a:pt x="4" y="1"/>
                    <a:pt x="4" y="1"/>
                  </a:cubicBezTo>
                  <a:cubicBezTo>
                    <a:pt x="5" y="2"/>
                    <a:pt x="11" y="11"/>
                    <a:pt x="12" y="12"/>
                  </a:cubicBezTo>
                  <a:cubicBezTo>
                    <a:pt x="11" y="7"/>
                    <a:pt x="9" y="3"/>
                    <a:pt x="8" y="1"/>
                  </a:cubicBezTo>
                  <a:lnTo>
                    <a:pt x="12" y="1"/>
                  </a:lnTo>
                  <a:cubicBezTo>
                    <a:pt x="13" y="2"/>
                    <a:pt x="21" y="27"/>
                    <a:pt x="21" y="27"/>
                  </a:cubicBezTo>
                  <a:cubicBezTo>
                    <a:pt x="18" y="24"/>
                    <a:pt x="2" y="7"/>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9" name="Freeform 1004"/>
            <p:cNvSpPr/>
            <p:nvPr userDrawn="1"/>
          </p:nvSpPr>
          <p:spPr>
            <a:xfrm>
              <a:off x="303" y="367"/>
              <a:ext cx="4" cy="1"/>
            </a:xfrm>
            <a:custGeom>
              <a:avLst/>
              <a:gdLst>
                <a:gd name="T0" fmla="*/ 7 w 10"/>
                <a:gd name="T1" fmla="*/ 0 h 3"/>
                <a:gd name="T2" fmla="*/ 7 w 10"/>
                <a:gd name="T3" fmla="*/ 0 h 3"/>
                <a:gd name="T4" fmla="*/ 9 w 10"/>
                <a:gd name="T5" fmla="*/ 0 h 3"/>
                <a:gd name="T6" fmla="*/ 10 w 10"/>
                <a:gd name="T7" fmla="*/ 1 h 3"/>
                <a:gd name="T8" fmla="*/ 0 w 10"/>
                <a:gd name="T9" fmla="*/ 3 h 3"/>
                <a:gd name="T10" fmla="*/ 7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7" y="0"/>
                  </a:moveTo>
                  <a:lnTo>
                    <a:pt x="7" y="0"/>
                  </a:lnTo>
                  <a:lnTo>
                    <a:pt x="9" y="0"/>
                  </a:lnTo>
                  <a:lnTo>
                    <a:pt x="10" y="1"/>
                  </a:lnTo>
                  <a:lnTo>
                    <a:pt x="0" y="3"/>
                  </a:lnTo>
                  <a:lnTo>
                    <a:pt x="7"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0" name="Freeform 1005"/>
            <p:cNvSpPr/>
            <p:nvPr userDrawn="1"/>
          </p:nvSpPr>
          <p:spPr>
            <a:xfrm>
              <a:off x="292" y="365"/>
              <a:ext cx="18" cy="11"/>
            </a:xfrm>
            <a:custGeom>
              <a:avLst/>
              <a:gdLst>
                <a:gd name="T0" fmla="*/ 22 w 41"/>
                <a:gd name="T1" fmla="*/ 0 h 24"/>
                <a:gd name="T2" fmla="*/ 22 w 41"/>
                <a:gd name="T3" fmla="*/ 0 h 24"/>
                <a:gd name="T4" fmla="*/ 30 w 41"/>
                <a:gd name="T5" fmla="*/ 4 h 24"/>
                <a:gd name="T6" fmla="*/ 17 w 41"/>
                <a:gd name="T7" fmla="*/ 10 h 24"/>
                <a:gd name="T8" fmla="*/ 35 w 41"/>
                <a:gd name="T9" fmla="*/ 7 h 24"/>
                <a:gd name="T10" fmla="*/ 41 w 41"/>
                <a:gd name="T11" fmla="*/ 17 h 24"/>
                <a:gd name="T12" fmla="*/ 0 w 41"/>
                <a:gd name="T13" fmla="*/ 24 h 24"/>
                <a:gd name="T14" fmla="*/ 22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22" y="0"/>
                  </a:moveTo>
                  <a:lnTo>
                    <a:pt x="22" y="0"/>
                  </a:lnTo>
                  <a:cubicBezTo>
                    <a:pt x="24" y="1"/>
                    <a:pt x="27" y="3"/>
                    <a:pt x="30" y="4"/>
                  </a:cubicBezTo>
                  <a:cubicBezTo>
                    <a:pt x="27" y="5"/>
                    <a:pt x="20" y="7"/>
                    <a:pt x="17" y="10"/>
                  </a:cubicBezTo>
                  <a:cubicBezTo>
                    <a:pt x="19" y="10"/>
                    <a:pt x="30" y="7"/>
                    <a:pt x="35" y="7"/>
                  </a:cubicBezTo>
                  <a:cubicBezTo>
                    <a:pt x="37" y="10"/>
                    <a:pt x="41" y="16"/>
                    <a:pt x="41" y="17"/>
                  </a:cubicBezTo>
                  <a:cubicBezTo>
                    <a:pt x="30" y="10"/>
                    <a:pt x="13" y="12"/>
                    <a:pt x="0" y="24"/>
                  </a:cubicBezTo>
                  <a:cubicBezTo>
                    <a:pt x="4" y="15"/>
                    <a:pt x="19" y="1"/>
                    <a:pt x="2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1" name="Freeform 1006"/>
            <p:cNvSpPr/>
            <p:nvPr userDrawn="1"/>
          </p:nvSpPr>
          <p:spPr>
            <a:xfrm>
              <a:off x="287" y="362"/>
              <a:ext cx="7" cy="2"/>
            </a:xfrm>
            <a:custGeom>
              <a:avLst/>
              <a:gdLst>
                <a:gd name="T0" fmla="*/ 15 w 15"/>
                <a:gd name="T1" fmla="*/ 0 h 5"/>
                <a:gd name="T2" fmla="*/ 15 w 15"/>
                <a:gd name="T3" fmla="*/ 0 h 5"/>
                <a:gd name="T4" fmla="*/ 9 w 15"/>
                <a:gd name="T5" fmla="*/ 4 h 5"/>
                <a:gd name="T6" fmla="*/ 0 w 15"/>
                <a:gd name="T7" fmla="*/ 5 h 5"/>
                <a:gd name="T8" fmla="*/ 7 w 15"/>
                <a:gd name="T9" fmla="*/ 2 h 5"/>
                <a:gd name="T10" fmla="*/ 15 w 15"/>
                <a:gd name="T11" fmla="*/ 0 h 5"/>
              </a:gdLst>
              <a:ahLst/>
              <a:cxnLst>
                <a:cxn ang="0">
                  <a:pos x="T0" y="T1"/>
                </a:cxn>
                <a:cxn ang="0">
                  <a:pos x="T2" y="T3"/>
                </a:cxn>
                <a:cxn ang="0">
                  <a:pos x="T4" y="T5"/>
                </a:cxn>
                <a:cxn ang="0">
                  <a:pos x="T6" y="T7"/>
                </a:cxn>
                <a:cxn ang="0">
                  <a:pos x="T8" y="T9"/>
                </a:cxn>
                <a:cxn ang="0">
                  <a:pos x="T10" y="T11"/>
                </a:cxn>
              </a:cxnLst>
              <a:rect l="0" t="0" r="r" b="b"/>
              <a:pathLst>
                <a:path w="15" h="5">
                  <a:moveTo>
                    <a:pt x="15" y="0"/>
                  </a:moveTo>
                  <a:lnTo>
                    <a:pt x="15" y="0"/>
                  </a:lnTo>
                  <a:cubicBezTo>
                    <a:pt x="13" y="1"/>
                    <a:pt x="11" y="3"/>
                    <a:pt x="9" y="4"/>
                  </a:cubicBezTo>
                  <a:cubicBezTo>
                    <a:pt x="7" y="4"/>
                    <a:pt x="5" y="5"/>
                    <a:pt x="0" y="5"/>
                  </a:cubicBezTo>
                  <a:cubicBezTo>
                    <a:pt x="1" y="5"/>
                    <a:pt x="6" y="2"/>
                    <a:pt x="7" y="2"/>
                  </a:cubicBezTo>
                  <a:cubicBezTo>
                    <a:pt x="10" y="2"/>
                    <a:pt x="12" y="1"/>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2" name="Freeform 1007"/>
            <p:cNvSpPr/>
            <p:nvPr userDrawn="1"/>
          </p:nvSpPr>
          <p:spPr>
            <a:xfrm>
              <a:off x="278" y="362"/>
              <a:ext cx="12" cy="8"/>
            </a:xfrm>
            <a:custGeom>
              <a:avLst/>
              <a:gdLst>
                <a:gd name="T0" fmla="*/ 13 w 28"/>
                <a:gd name="T1" fmla="*/ 0 h 18"/>
                <a:gd name="T2" fmla="*/ 13 w 28"/>
                <a:gd name="T3" fmla="*/ 0 h 18"/>
                <a:gd name="T4" fmla="*/ 24 w 28"/>
                <a:gd name="T5" fmla="*/ 2 h 18"/>
                <a:gd name="T6" fmla="*/ 10 w 28"/>
                <a:gd name="T7" fmla="*/ 9 h 18"/>
                <a:gd name="T8" fmla="*/ 28 w 28"/>
                <a:gd name="T9" fmla="*/ 5 h 18"/>
                <a:gd name="T10" fmla="*/ 21 w 28"/>
                <a:gd name="T11" fmla="*/ 11 h 18"/>
                <a:gd name="T12" fmla="*/ 0 w 28"/>
                <a:gd name="T13" fmla="*/ 18 h 18"/>
                <a:gd name="T14" fmla="*/ 13 w 2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13" y="0"/>
                  </a:moveTo>
                  <a:lnTo>
                    <a:pt x="13" y="0"/>
                  </a:lnTo>
                  <a:cubicBezTo>
                    <a:pt x="17" y="1"/>
                    <a:pt x="20" y="2"/>
                    <a:pt x="24" y="2"/>
                  </a:cubicBezTo>
                  <a:cubicBezTo>
                    <a:pt x="19" y="4"/>
                    <a:pt x="15" y="5"/>
                    <a:pt x="10" y="9"/>
                  </a:cubicBezTo>
                  <a:cubicBezTo>
                    <a:pt x="17" y="6"/>
                    <a:pt x="23" y="6"/>
                    <a:pt x="28" y="5"/>
                  </a:cubicBezTo>
                  <a:cubicBezTo>
                    <a:pt x="26" y="7"/>
                    <a:pt x="22" y="10"/>
                    <a:pt x="21" y="11"/>
                  </a:cubicBezTo>
                  <a:cubicBezTo>
                    <a:pt x="14" y="15"/>
                    <a:pt x="6" y="17"/>
                    <a:pt x="0" y="18"/>
                  </a:cubicBezTo>
                  <a:cubicBezTo>
                    <a:pt x="0" y="10"/>
                    <a:pt x="4" y="3"/>
                    <a:pt x="1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3" name="Freeform 1008"/>
            <p:cNvSpPr/>
            <p:nvPr userDrawn="1"/>
          </p:nvSpPr>
          <p:spPr>
            <a:xfrm>
              <a:off x="267" y="360"/>
              <a:ext cx="16" cy="27"/>
            </a:xfrm>
            <a:custGeom>
              <a:avLst/>
              <a:gdLst>
                <a:gd name="T0" fmla="*/ 33 w 36"/>
                <a:gd name="T1" fmla="*/ 0 h 59"/>
                <a:gd name="T2" fmla="*/ 33 w 36"/>
                <a:gd name="T3" fmla="*/ 0 h 59"/>
                <a:gd name="T4" fmla="*/ 36 w 36"/>
                <a:gd name="T5" fmla="*/ 3 h 59"/>
                <a:gd name="T6" fmla="*/ 24 w 36"/>
                <a:gd name="T7" fmla="*/ 14 h 59"/>
                <a:gd name="T8" fmla="*/ 16 w 36"/>
                <a:gd name="T9" fmla="*/ 25 h 59"/>
                <a:gd name="T10" fmla="*/ 18 w 36"/>
                <a:gd name="T11" fmla="*/ 43 h 59"/>
                <a:gd name="T12" fmla="*/ 7 w 36"/>
                <a:gd name="T13" fmla="*/ 55 h 59"/>
                <a:gd name="T14" fmla="*/ 19 w 36"/>
                <a:gd name="T15" fmla="*/ 46 h 59"/>
                <a:gd name="T16" fmla="*/ 13 w 36"/>
                <a:gd name="T17" fmla="*/ 58 h 59"/>
                <a:gd name="T18" fmla="*/ 0 w 36"/>
                <a:gd name="T19" fmla="*/ 55 h 59"/>
                <a:gd name="T20" fmla="*/ 10 w 36"/>
                <a:gd name="T21" fmla="*/ 15 h 59"/>
                <a:gd name="T22" fmla="*/ 3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3" y="0"/>
                  </a:moveTo>
                  <a:lnTo>
                    <a:pt x="33" y="0"/>
                  </a:lnTo>
                  <a:cubicBezTo>
                    <a:pt x="34" y="1"/>
                    <a:pt x="35" y="2"/>
                    <a:pt x="36" y="3"/>
                  </a:cubicBezTo>
                  <a:cubicBezTo>
                    <a:pt x="30" y="5"/>
                    <a:pt x="25" y="12"/>
                    <a:pt x="24" y="14"/>
                  </a:cubicBezTo>
                  <a:cubicBezTo>
                    <a:pt x="22" y="15"/>
                    <a:pt x="17" y="19"/>
                    <a:pt x="16" y="25"/>
                  </a:cubicBezTo>
                  <a:cubicBezTo>
                    <a:pt x="14" y="31"/>
                    <a:pt x="15" y="36"/>
                    <a:pt x="18" y="43"/>
                  </a:cubicBezTo>
                  <a:cubicBezTo>
                    <a:pt x="17" y="49"/>
                    <a:pt x="14" y="55"/>
                    <a:pt x="7" y="55"/>
                  </a:cubicBezTo>
                  <a:cubicBezTo>
                    <a:pt x="14" y="56"/>
                    <a:pt x="17" y="52"/>
                    <a:pt x="19" y="46"/>
                  </a:cubicBezTo>
                  <a:cubicBezTo>
                    <a:pt x="21" y="51"/>
                    <a:pt x="18" y="56"/>
                    <a:pt x="13" y="58"/>
                  </a:cubicBezTo>
                  <a:cubicBezTo>
                    <a:pt x="9" y="59"/>
                    <a:pt x="3" y="59"/>
                    <a:pt x="0" y="55"/>
                  </a:cubicBezTo>
                  <a:cubicBezTo>
                    <a:pt x="19" y="52"/>
                    <a:pt x="2" y="29"/>
                    <a:pt x="10" y="15"/>
                  </a:cubicBezTo>
                  <a:cubicBezTo>
                    <a:pt x="13" y="9"/>
                    <a:pt x="20" y="2"/>
                    <a:pt x="3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4" name="Freeform 1009"/>
            <p:cNvSpPr/>
            <p:nvPr userDrawn="1"/>
          </p:nvSpPr>
          <p:spPr>
            <a:xfrm>
              <a:off x="286" y="360"/>
              <a:ext cx="15" cy="9"/>
            </a:xfrm>
            <a:custGeom>
              <a:avLst/>
              <a:gdLst>
                <a:gd name="T0" fmla="*/ 26 w 33"/>
                <a:gd name="T1" fmla="*/ 0 h 20"/>
                <a:gd name="T2" fmla="*/ 26 w 33"/>
                <a:gd name="T3" fmla="*/ 0 h 20"/>
                <a:gd name="T4" fmla="*/ 28 w 33"/>
                <a:gd name="T5" fmla="*/ 4 h 20"/>
                <a:gd name="T6" fmla="*/ 15 w 33"/>
                <a:gd name="T7" fmla="*/ 13 h 20"/>
                <a:gd name="T8" fmla="*/ 30 w 33"/>
                <a:gd name="T9" fmla="*/ 7 h 20"/>
                <a:gd name="T10" fmla="*/ 33 w 33"/>
                <a:gd name="T11" fmla="*/ 10 h 20"/>
                <a:gd name="T12" fmla="*/ 0 w 33"/>
                <a:gd name="T13" fmla="*/ 20 h 20"/>
                <a:gd name="T14" fmla="*/ 26 w 3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0">
                  <a:moveTo>
                    <a:pt x="26" y="0"/>
                  </a:moveTo>
                  <a:lnTo>
                    <a:pt x="26" y="0"/>
                  </a:lnTo>
                  <a:cubicBezTo>
                    <a:pt x="27" y="1"/>
                    <a:pt x="27" y="2"/>
                    <a:pt x="28" y="4"/>
                  </a:cubicBezTo>
                  <a:cubicBezTo>
                    <a:pt x="24" y="6"/>
                    <a:pt x="19" y="10"/>
                    <a:pt x="15" y="13"/>
                  </a:cubicBezTo>
                  <a:cubicBezTo>
                    <a:pt x="20" y="11"/>
                    <a:pt x="26" y="8"/>
                    <a:pt x="30" y="7"/>
                  </a:cubicBezTo>
                  <a:cubicBezTo>
                    <a:pt x="31" y="8"/>
                    <a:pt x="32" y="9"/>
                    <a:pt x="33" y="10"/>
                  </a:cubicBezTo>
                  <a:cubicBezTo>
                    <a:pt x="20" y="19"/>
                    <a:pt x="6" y="20"/>
                    <a:pt x="0" y="20"/>
                  </a:cubicBezTo>
                  <a:cubicBezTo>
                    <a:pt x="5" y="11"/>
                    <a:pt x="20" y="3"/>
                    <a:pt x="2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5" name="Freeform 1010"/>
            <p:cNvSpPr/>
            <p:nvPr userDrawn="1"/>
          </p:nvSpPr>
          <p:spPr>
            <a:xfrm>
              <a:off x="282" y="348"/>
              <a:ext cx="16" cy="16"/>
            </a:xfrm>
            <a:custGeom>
              <a:avLst/>
              <a:gdLst>
                <a:gd name="T0" fmla="*/ 33 w 35"/>
                <a:gd name="T1" fmla="*/ 0 h 35"/>
                <a:gd name="T2" fmla="*/ 33 w 35"/>
                <a:gd name="T3" fmla="*/ 0 h 35"/>
                <a:gd name="T4" fmla="*/ 33 w 35"/>
                <a:gd name="T5" fmla="*/ 7 h 35"/>
                <a:gd name="T6" fmla="*/ 25 w 35"/>
                <a:gd name="T7" fmla="*/ 19 h 35"/>
                <a:gd name="T8" fmla="*/ 33 w 35"/>
                <a:gd name="T9" fmla="*/ 11 h 35"/>
                <a:gd name="T10" fmla="*/ 35 w 35"/>
                <a:gd name="T11" fmla="*/ 25 h 35"/>
                <a:gd name="T12" fmla="*/ 27 w 35"/>
                <a:gd name="T13" fmla="*/ 29 h 35"/>
                <a:gd name="T14" fmla="*/ 0 w 35"/>
                <a:gd name="T15" fmla="*/ 23 h 35"/>
                <a:gd name="T16" fmla="*/ 26 w 35"/>
                <a:gd name="T17" fmla="*/ 26 h 35"/>
                <a:gd name="T18" fmla="*/ 4 w 35"/>
                <a:gd name="T19" fmla="*/ 24 h 35"/>
                <a:gd name="T20" fmla="*/ 26 w 35"/>
                <a:gd name="T21" fmla="*/ 8 h 35"/>
                <a:gd name="T22" fmla="*/ 33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33" y="0"/>
                  </a:moveTo>
                  <a:lnTo>
                    <a:pt x="33" y="0"/>
                  </a:lnTo>
                  <a:lnTo>
                    <a:pt x="33" y="7"/>
                  </a:lnTo>
                  <a:cubicBezTo>
                    <a:pt x="32" y="12"/>
                    <a:pt x="27" y="17"/>
                    <a:pt x="25" y="19"/>
                  </a:cubicBezTo>
                  <a:cubicBezTo>
                    <a:pt x="28" y="18"/>
                    <a:pt x="32" y="13"/>
                    <a:pt x="33" y="11"/>
                  </a:cubicBezTo>
                  <a:cubicBezTo>
                    <a:pt x="33" y="18"/>
                    <a:pt x="34" y="21"/>
                    <a:pt x="35" y="25"/>
                  </a:cubicBezTo>
                  <a:cubicBezTo>
                    <a:pt x="34" y="26"/>
                    <a:pt x="30" y="28"/>
                    <a:pt x="27" y="29"/>
                  </a:cubicBezTo>
                  <a:cubicBezTo>
                    <a:pt x="15" y="35"/>
                    <a:pt x="3" y="30"/>
                    <a:pt x="0" y="23"/>
                  </a:cubicBezTo>
                  <a:cubicBezTo>
                    <a:pt x="4" y="27"/>
                    <a:pt x="16" y="32"/>
                    <a:pt x="26" y="26"/>
                  </a:cubicBezTo>
                  <a:cubicBezTo>
                    <a:pt x="18" y="29"/>
                    <a:pt x="9" y="28"/>
                    <a:pt x="4" y="24"/>
                  </a:cubicBezTo>
                  <a:cubicBezTo>
                    <a:pt x="11" y="24"/>
                    <a:pt x="23" y="21"/>
                    <a:pt x="26" y="8"/>
                  </a:cubicBezTo>
                  <a:cubicBezTo>
                    <a:pt x="29" y="6"/>
                    <a:pt x="32" y="3"/>
                    <a:pt x="3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6" name="Freeform 1011"/>
            <p:cNvSpPr/>
            <p:nvPr userDrawn="1"/>
          </p:nvSpPr>
          <p:spPr>
            <a:xfrm>
              <a:off x="291" y="332"/>
              <a:ext cx="6" cy="19"/>
            </a:xfrm>
            <a:custGeom>
              <a:avLst/>
              <a:gdLst>
                <a:gd name="T0" fmla="*/ 13 w 13"/>
                <a:gd name="T1" fmla="*/ 0 h 41"/>
                <a:gd name="T2" fmla="*/ 13 w 13"/>
                <a:gd name="T3" fmla="*/ 0 h 41"/>
                <a:gd name="T4" fmla="*/ 13 w 13"/>
                <a:gd name="T5" fmla="*/ 30 h 41"/>
                <a:gd name="T6" fmla="*/ 2 w 13"/>
                <a:gd name="T7" fmla="*/ 41 h 41"/>
                <a:gd name="T8" fmla="*/ 0 w 13"/>
                <a:gd name="T9" fmla="*/ 1 h 41"/>
                <a:gd name="T10" fmla="*/ 7 w 13"/>
                <a:gd name="T11" fmla="*/ 5 h 41"/>
                <a:gd name="T12" fmla="*/ 9 w 13"/>
                <a:gd name="T13" fmla="*/ 25 h 41"/>
                <a:gd name="T14" fmla="*/ 10 w 13"/>
                <a:gd name="T15" fmla="*/ 5 h 41"/>
                <a:gd name="T16" fmla="*/ 13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3" y="0"/>
                  </a:moveTo>
                  <a:lnTo>
                    <a:pt x="13" y="0"/>
                  </a:lnTo>
                  <a:lnTo>
                    <a:pt x="13" y="30"/>
                  </a:lnTo>
                  <a:cubicBezTo>
                    <a:pt x="12" y="34"/>
                    <a:pt x="7" y="40"/>
                    <a:pt x="2" y="41"/>
                  </a:cubicBezTo>
                  <a:cubicBezTo>
                    <a:pt x="7" y="30"/>
                    <a:pt x="8" y="15"/>
                    <a:pt x="0" y="1"/>
                  </a:cubicBezTo>
                  <a:cubicBezTo>
                    <a:pt x="2" y="2"/>
                    <a:pt x="6" y="4"/>
                    <a:pt x="7" y="5"/>
                  </a:cubicBezTo>
                  <a:cubicBezTo>
                    <a:pt x="8" y="8"/>
                    <a:pt x="9" y="18"/>
                    <a:pt x="9" y="25"/>
                  </a:cubicBezTo>
                  <a:cubicBezTo>
                    <a:pt x="11" y="18"/>
                    <a:pt x="10" y="7"/>
                    <a:pt x="10" y="5"/>
                  </a:cubicBezTo>
                  <a:cubicBezTo>
                    <a:pt x="10" y="3"/>
                    <a:pt x="11" y="2"/>
                    <a:pt x="1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7" name="Freeform 1012"/>
            <p:cNvSpPr/>
            <p:nvPr userDrawn="1"/>
          </p:nvSpPr>
          <p:spPr>
            <a:xfrm>
              <a:off x="268" y="331"/>
              <a:ext cx="12" cy="20"/>
            </a:xfrm>
            <a:custGeom>
              <a:avLst/>
              <a:gdLst>
                <a:gd name="T0" fmla="*/ 15 w 27"/>
                <a:gd name="T1" fmla="*/ 1 h 44"/>
                <a:gd name="T2" fmla="*/ 15 w 27"/>
                <a:gd name="T3" fmla="*/ 1 h 44"/>
                <a:gd name="T4" fmla="*/ 14 w 27"/>
                <a:gd name="T5" fmla="*/ 28 h 44"/>
                <a:gd name="T6" fmla="*/ 21 w 27"/>
                <a:gd name="T7" fmla="*/ 0 h 44"/>
                <a:gd name="T8" fmla="*/ 27 w 27"/>
                <a:gd name="T9" fmla="*/ 5 h 44"/>
                <a:gd name="T10" fmla="*/ 26 w 27"/>
                <a:gd name="T11" fmla="*/ 32 h 44"/>
                <a:gd name="T12" fmla="*/ 13 w 27"/>
                <a:gd name="T13" fmla="*/ 44 h 44"/>
                <a:gd name="T14" fmla="*/ 1 w 27"/>
                <a:gd name="T15" fmla="*/ 33 h 44"/>
                <a:gd name="T16" fmla="*/ 6 w 27"/>
                <a:gd name="T17" fmla="*/ 4 h 44"/>
                <a:gd name="T18" fmla="*/ 15 w 27"/>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15" y="1"/>
                  </a:moveTo>
                  <a:lnTo>
                    <a:pt x="15" y="1"/>
                  </a:lnTo>
                  <a:cubicBezTo>
                    <a:pt x="15" y="6"/>
                    <a:pt x="14" y="20"/>
                    <a:pt x="14" y="28"/>
                  </a:cubicBezTo>
                  <a:cubicBezTo>
                    <a:pt x="16" y="23"/>
                    <a:pt x="20" y="2"/>
                    <a:pt x="21" y="0"/>
                  </a:cubicBezTo>
                  <a:cubicBezTo>
                    <a:pt x="21" y="3"/>
                    <a:pt x="25" y="3"/>
                    <a:pt x="27" y="5"/>
                  </a:cubicBezTo>
                  <a:cubicBezTo>
                    <a:pt x="26" y="9"/>
                    <a:pt x="26" y="30"/>
                    <a:pt x="26" y="32"/>
                  </a:cubicBezTo>
                  <a:cubicBezTo>
                    <a:pt x="25" y="43"/>
                    <a:pt x="17" y="41"/>
                    <a:pt x="13" y="44"/>
                  </a:cubicBezTo>
                  <a:cubicBezTo>
                    <a:pt x="9" y="41"/>
                    <a:pt x="0" y="39"/>
                    <a:pt x="1" y="33"/>
                  </a:cubicBezTo>
                  <a:cubicBezTo>
                    <a:pt x="3" y="22"/>
                    <a:pt x="5" y="13"/>
                    <a:pt x="6" y="4"/>
                  </a:cubicBezTo>
                  <a:cubicBezTo>
                    <a:pt x="9" y="2"/>
                    <a:pt x="12" y="3"/>
                    <a:pt x="1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8" name="Freeform 1013"/>
            <p:cNvSpPr/>
            <p:nvPr userDrawn="1"/>
          </p:nvSpPr>
          <p:spPr>
            <a:xfrm>
              <a:off x="251" y="327"/>
              <a:ext cx="17" cy="26"/>
            </a:xfrm>
            <a:custGeom>
              <a:avLst/>
              <a:gdLst>
                <a:gd name="T0" fmla="*/ 28 w 38"/>
                <a:gd name="T1" fmla="*/ 0 h 57"/>
                <a:gd name="T2" fmla="*/ 28 w 38"/>
                <a:gd name="T3" fmla="*/ 0 h 57"/>
                <a:gd name="T4" fmla="*/ 18 w 38"/>
                <a:gd name="T5" fmla="*/ 36 h 57"/>
                <a:gd name="T6" fmla="*/ 34 w 38"/>
                <a:gd name="T7" fmla="*/ 1 h 57"/>
                <a:gd name="T8" fmla="*/ 38 w 38"/>
                <a:gd name="T9" fmla="*/ 8 h 57"/>
                <a:gd name="T10" fmla="*/ 25 w 38"/>
                <a:gd name="T11" fmla="*/ 50 h 57"/>
                <a:gd name="T12" fmla="*/ 11 w 38"/>
                <a:gd name="T13" fmla="*/ 57 h 57"/>
                <a:gd name="T14" fmla="*/ 2 w 38"/>
                <a:gd name="T15" fmla="*/ 43 h 57"/>
                <a:gd name="T16" fmla="*/ 21 w 38"/>
                <a:gd name="T17" fmla="*/ 1 h 57"/>
                <a:gd name="T18" fmla="*/ 28 w 38"/>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7">
                  <a:moveTo>
                    <a:pt x="28" y="0"/>
                  </a:moveTo>
                  <a:lnTo>
                    <a:pt x="28" y="0"/>
                  </a:lnTo>
                  <a:cubicBezTo>
                    <a:pt x="26" y="8"/>
                    <a:pt x="19" y="32"/>
                    <a:pt x="18" y="36"/>
                  </a:cubicBezTo>
                  <a:cubicBezTo>
                    <a:pt x="23" y="29"/>
                    <a:pt x="31" y="8"/>
                    <a:pt x="34" y="1"/>
                  </a:cubicBezTo>
                  <a:cubicBezTo>
                    <a:pt x="35" y="4"/>
                    <a:pt x="37" y="6"/>
                    <a:pt x="38" y="8"/>
                  </a:cubicBezTo>
                  <a:cubicBezTo>
                    <a:pt x="35" y="19"/>
                    <a:pt x="27" y="46"/>
                    <a:pt x="25" y="50"/>
                  </a:cubicBezTo>
                  <a:cubicBezTo>
                    <a:pt x="23" y="56"/>
                    <a:pt x="14" y="54"/>
                    <a:pt x="11" y="57"/>
                  </a:cubicBezTo>
                  <a:cubicBezTo>
                    <a:pt x="8" y="54"/>
                    <a:pt x="0" y="50"/>
                    <a:pt x="2" y="43"/>
                  </a:cubicBezTo>
                  <a:cubicBezTo>
                    <a:pt x="5" y="34"/>
                    <a:pt x="17" y="9"/>
                    <a:pt x="21" y="1"/>
                  </a:cubicBezTo>
                  <a:cubicBezTo>
                    <a:pt x="23" y="1"/>
                    <a:pt x="26" y="1"/>
                    <a:pt x="2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9" name="Freeform 1014"/>
            <p:cNvSpPr/>
            <p:nvPr userDrawn="1"/>
          </p:nvSpPr>
          <p:spPr>
            <a:xfrm>
              <a:off x="237" y="320"/>
              <a:ext cx="20" cy="29"/>
            </a:xfrm>
            <a:custGeom>
              <a:avLst/>
              <a:gdLst>
                <a:gd name="T0" fmla="*/ 32 w 46"/>
                <a:gd name="T1" fmla="*/ 2 h 63"/>
                <a:gd name="T2" fmla="*/ 32 w 46"/>
                <a:gd name="T3" fmla="*/ 2 h 63"/>
                <a:gd name="T4" fmla="*/ 44 w 46"/>
                <a:gd name="T5" fmla="*/ 0 h 63"/>
                <a:gd name="T6" fmla="*/ 19 w 46"/>
                <a:gd name="T7" fmla="*/ 40 h 63"/>
                <a:gd name="T8" fmla="*/ 44 w 46"/>
                <a:gd name="T9" fmla="*/ 8 h 63"/>
                <a:gd name="T10" fmla="*/ 46 w 46"/>
                <a:gd name="T11" fmla="*/ 15 h 63"/>
                <a:gd name="T12" fmla="*/ 21 w 46"/>
                <a:gd name="T13" fmla="*/ 59 h 63"/>
                <a:gd name="T14" fmla="*/ 6 w 46"/>
                <a:gd name="T15" fmla="*/ 62 h 63"/>
                <a:gd name="T16" fmla="*/ 1 w 46"/>
                <a:gd name="T17" fmla="*/ 48 h 63"/>
                <a:gd name="T18" fmla="*/ 32 w 46"/>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2">
                  <a:moveTo>
                    <a:pt x="32" y="2"/>
                  </a:moveTo>
                  <a:lnTo>
                    <a:pt x="32" y="2"/>
                  </a:lnTo>
                  <a:cubicBezTo>
                    <a:pt x="35" y="2"/>
                    <a:pt x="40" y="2"/>
                    <a:pt x="44" y="0"/>
                  </a:cubicBezTo>
                  <a:cubicBezTo>
                    <a:pt x="43" y="1"/>
                    <a:pt x="23" y="31"/>
                    <a:pt x="19" y="40"/>
                  </a:cubicBezTo>
                  <a:cubicBezTo>
                    <a:pt x="24" y="36"/>
                    <a:pt x="39" y="14"/>
                    <a:pt x="44" y="8"/>
                  </a:cubicBezTo>
                  <a:cubicBezTo>
                    <a:pt x="45" y="10"/>
                    <a:pt x="46" y="12"/>
                    <a:pt x="46" y="15"/>
                  </a:cubicBezTo>
                  <a:cubicBezTo>
                    <a:pt x="43" y="21"/>
                    <a:pt x="24" y="57"/>
                    <a:pt x="21" y="59"/>
                  </a:cubicBezTo>
                  <a:cubicBezTo>
                    <a:pt x="17" y="63"/>
                    <a:pt x="11" y="60"/>
                    <a:pt x="6" y="62"/>
                  </a:cubicBezTo>
                  <a:cubicBezTo>
                    <a:pt x="4" y="58"/>
                    <a:pt x="0" y="55"/>
                    <a:pt x="1" y="48"/>
                  </a:cubicBezTo>
                  <a:cubicBezTo>
                    <a:pt x="2" y="42"/>
                    <a:pt x="29" y="7"/>
                    <a:pt x="32"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0" name="Freeform 1015"/>
            <p:cNvSpPr/>
            <p:nvPr userDrawn="1"/>
          </p:nvSpPr>
          <p:spPr>
            <a:xfrm>
              <a:off x="288" y="314"/>
              <a:ext cx="10" cy="19"/>
            </a:xfrm>
            <a:custGeom>
              <a:avLst/>
              <a:gdLst>
                <a:gd name="T0" fmla="*/ 23 w 24"/>
                <a:gd name="T1" fmla="*/ 30 h 43"/>
                <a:gd name="T2" fmla="*/ 23 w 24"/>
                <a:gd name="T3" fmla="*/ 30 h 43"/>
                <a:gd name="T4" fmla="*/ 16 w 24"/>
                <a:gd name="T5" fmla="*/ 43 h 43"/>
                <a:gd name="T6" fmla="*/ 3 w 24"/>
                <a:gd name="T7" fmla="*/ 35 h 43"/>
                <a:gd name="T8" fmla="*/ 0 w 24"/>
                <a:gd name="T9" fmla="*/ 4 h 43"/>
                <a:gd name="T10" fmla="*/ 6 w 24"/>
                <a:gd name="T11" fmla="*/ 6 h 43"/>
                <a:gd name="T12" fmla="*/ 13 w 24"/>
                <a:gd name="T13" fmla="*/ 27 h 43"/>
                <a:gd name="T14" fmla="*/ 11 w 24"/>
                <a:gd name="T15" fmla="*/ 4 h 43"/>
                <a:gd name="T16" fmla="*/ 15 w 24"/>
                <a:gd name="T17" fmla="*/ 0 h 43"/>
                <a:gd name="T18" fmla="*/ 23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23" y="30"/>
                  </a:moveTo>
                  <a:lnTo>
                    <a:pt x="23" y="30"/>
                  </a:lnTo>
                  <a:cubicBezTo>
                    <a:pt x="24" y="37"/>
                    <a:pt x="19" y="38"/>
                    <a:pt x="16" y="43"/>
                  </a:cubicBezTo>
                  <a:cubicBezTo>
                    <a:pt x="12" y="40"/>
                    <a:pt x="4" y="39"/>
                    <a:pt x="3" y="35"/>
                  </a:cubicBezTo>
                  <a:cubicBezTo>
                    <a:pt x="2" y="29"/>
                    <a:pt x="1" y="11"/>
                    <a:pt x="0" y="4"/>
                  </a:cubicBezTo>
                  <a:cubicBezTo>
                    <a:pt x="2" y="5"/>
                    <a:pt x="4" y="5"/>
                    <a:pt x="6" y="6"/>
                  </a:cubicBezTo>
                  <a:cubicBezTo>
                    <a:pt x="7" y="11"/>
                    <a:pt x="12" y="23"/>
                    <a:pt x="13" y="27"/>
                  </a:cubicBezTo>
                  <a:cubicBezTo>
                    <a:pt x="13" y="21"/>
                    <a:pt x="11" y="4"/>
                    <a:pt x="11" y="4"/>
                  </a:cubicBezTo>
                  <a:cubicBezTo>
                    <a:pt x="11" y="4"/>
                    <a:pt x="14" y="1"/>
                    <a:pt x="15" y="0"/>
                  </a:cubicBezTo>
                  <a:cubicBezTo>
                    <a:pt x="17" y="8"/>
                    <a:pt x="21" y="19"/>
                    <a:pt x="23" y="3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1" name="Freeform 1016"/>
            <p:cNvSpPr/>
            <p:nvPr userDrawn="1"/>
          </p:nvSpPr>
          <p:spPr>
            <a:xfrm>
              <a:off x="277" y="313"/>
              <a:ext cx="11" cy="20"/>
            </a:xfrm>
            <a:custGeom>
              <a:avLst/>
              <a:gdLst>
                <a:gd name="T0" fmla="*/ 14 w 23"/>
                <a:gd name="T1" fmla="*/ 3 h 46"/>
                <a:gd name="T2" fmla="*/ 14 w 23"/>
                <a:gd name="T3" fmla="*/ 3 h 46"/>
                <a:gd name="T4" fmla="*/ 16 w 23"/>
                <a:gd name="T5" fmla="*/ 0 h 46"/>
                <a:gd name="T6" fmla="*/ 21 w 23"/>
                <a:gd name="T7" fmla="*/ 6 h 46"/>
                <a:gd name="T8" fmla="*/ 22 w 23"/>
                <a:gd name="T9" fmla="*/ 36 h 46"/>
                <a:gd name="T10" fmla="*/ 12 w 23"/>
                <a:gd name="T11" fmla="*/ 46 h 46"/>
                <a:gd name="T12" fmla="*/ 0 w 23"/>
                <a:gd name="T13" fmla="*/ 35 h 46"/>
                <a:gd name="T14" fmla="*/ 3 w 23"/>
                <a:gd name="T15" fmla="*/ 8 h 46"/>
                <a:gd name="T16" fmla="*/ 5 w 23"/>
                <a:gd name="T17" fmla="*/ 10 h 46"/>
                <a:gd name="T18" fmla="*/ 10 w 23"/>
                <a:gd name="T19" fmla="*/ 6 h 46"/>
                <a:gd name="T20" fmla="*/ 12 w 23"/>
                <a:gd name="T21" fmla="*/ 29 h 46"/>
                <a:gd name="T22" fmla="*/ 14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14" y="3"/>
                  </a:moveTo>
                  <a:lnTo>
                    <a:pt x="14" y="3"/>
                  </a:lnTo>
                  <a:cubicBezTo>
                    <a:pt x="15" y="2"/>
                    <a:pt x="16" y="2"/>
                    <a:pt x="16" y="0"/>
                  </a:cubicBezTo>
                  <a:cubicBezTo>
                    <a:pt x="17" y="3"/>
                    <a:pt x="19" y="5"/>
                    <a:pt x="21" y="6"/>
                  </a:cubicBezTo>
                  <a:cubicBezTo>
                    <a:pt x="21" y="11"/>
                    <a:pt x="22" y="33"/>
                    <a:pt x="22" y="36"/>
                  </a:cubicBezTo>
                  <a:cubicBezTo>
                    <a:pt x="23" y="42"/>
                    <a:pt x="16" y="43"/>
                    <a:pt x="12" y="46"/>
                  </a:cubicBezTo>
                  <a:cubicBezTo>
                    <a:pt x="7" y="42"/>
                    <a:pt x="0" y="41"/>
                    <a:pt x="0" y="35"/>
                  </a:cubicBezTo>
                  <a:cubicBezTo>
                    <a:pt x="0" y="27"/>
                    <a:pt x="3" y="14"/>
                    <a:pt x="3" y="8"/>
                  </a:cubicBezTo>
                  <a:cubicBezTo>
                    <a:pt x="4" y="8"/>
                    <a:pt x="5" y="9"/>
                    <a:pt x="5" y="10"/>
                  </a:cubicBezTo>
                  <a:cubicBezTo>
                    <a:pt x="7" y="7"/>
                    <a:pt x="9" y="7"/>
                    <a:pt x="10" y="6"/>
                  </a:cubicBezTo>
                  <a:cubicBezTo>
                    <a:pt x="10" y="9"/>
                    <a:pt x="10" y="21"/>
                    <a:pt x="12" y="29"/>
                  </a:cubicBezTo>
                  <a:cubicBezTo>
                    <a:pt x="13" y="21"/>
                    <a:pt x="13" y="11"/>
                    <a:pt x="14"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2" name="Freeform 1017"/>
            <p:cNvSpPr/>
            <p:nvPr userDrawn="1"/>
          </p:nvSpPr>
          <p:spPr>
            <a:xfrm>
              <a:off x="273" y="313"/>
              <a:ext cx="3" cy="6"/>
            </a:xfrm>
            <a:custGeom>
              <a:avLst/>
              <a:gdLst>
                <a:gd name="T0" fmla="*/ 3 w 5"/>
                <a:gd name="T1" fmla="*/ 0 h 12"/>
                <a:gd name="T2" fmla="*/ 3 w 5"/>
                <a:gd name="T3" fmla="*/ 0 h 12"/>
                <a:gd name="T4" fmla="*/ 5 w 5"/>
                <a:gd name="T5" fmla="*/ 1 h 12"/>
                <a:gd name="T6" fmla="*/ 0 w 5"/>
                <a:gd name="T7" fmla="*/ 12 h 12"/>
                <a:gd name="T8" fmla="*/ 3 w 5"/>
                <a:gd name="T9" fmla="*/ 0 h 12"/>
              </a:gdLst>
              <a:ahLst/>
              <a:cxnLst>
                <a:cxn ang="0">
                  <a:pos x="T0" y="T1"/>
                </a:cxn>
                <a:cxn ang="0">
                  <a:pos x="T2" y="T3"/>
                </a:cxn>
                <a:cxn ang="0">
                  <a:pos x="T4" y="T5"/>
                </a:cxn>
                <a:cxn ang="0">
                  <a:pos x="T6" y="T7"/>
                </a:cxn>
                <a:cxn ang="0">
                  <a:pos x="T8" y="T9"/>
                </a:cxn>
              </a:cxnLst>
              <a:rect l="0" t="0" r="r" b="b"/>
              <a:pathLst>
                <a:path w="5" h="12">
                  <a:moveTo>
                    <a:pt x="3" y="0"/>
                  </a:moveTo>
                  <a:lnTo>
                    <a:pt x="3" y="0"/>
                  </a:lnTo>
                  <a:lnTo>
                    <a:pt x="5" y="1"/>
                  </a:lnTo>
                  <a:lnTo>
                    <a:pt x="0" y="12"/>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3" name="Freeform 1018"/>
            <p:cNvSpPr/>
            <p:nvPr userDrawn="1"/>
          </p:nvSpPr>
          <p:spPr>
            <a:xfrm>
              <a:off x="265" y="312"/>
              <a:ext cx="13" cy="19"/>
            </a:xfrm>
            <a:custGeom>
              <a:avLst/>
              <a:gdLst>
                <a:gd name="T0" fmla="*/ 20 w 28"/>
                <a:gd name="T1" fmla="*/ 0 h 42"/>
                <a:gd name="T2" fmla="*/ 20 w 28"/>
                <a:gd name="T3" fmla="*/ 0 h 42"/>
                <a:gd name="T4" fmla="*/ 15 w 28"/>
                <a:gd name="T5" fmla="*/ 24 h 42"/>
                <a:gd name="T6" fmla="*/ 24 w 28"/>
                <a:gd name="T7" fmla="*/ 4 h 42"/>
                <a:gd name="T8" fmla="*/ 28 w 28"/>
                <a:gd name="T9" fmla="*/ 7 h 42"/>
                <a:gd name="T10" fmla="*/ 23 w 28"/>
                <a:gd name="T11" fmla="*/ 35 h 42"/>
                <a:gd name="T12" fmla="*/ 9 w 28"/>
                <a:gd name="T13" fmla="*/ 42 h 42"/>
                <a:gd name="T14" fmla="*/ 4 w 28"/>
                <a:gd name="T15" fmla="*/ 25 h 42"/>
                <a:gd name="T16" fmla="*/ 14 w 28"/>
                <a:gd name="T17" fmla="*/ 3 h 42"/>
                <a:gd name="T18" fmla="*/ 20 w 2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2">
                  <a:moveTo>
                    <a:pt x="20" y="0"/>
                  </a:moveTo>
                  <a:lnTo>
                    <a:pt x="20" y="0"/>
                  </a:lnTo>
                  <a:cubicBezTo>
                    <a:pt x="19" y="7"/>
                    <a:pt x="16" y="19"/>
                    <a:pt x="15" y="24"/>
                  </a:cubicBezTo>
                  <a:cubicBezTo>
                    <a:pt x="19" y="18"/>
                    <a:pt x="22" y="9"/>
                    <a:pt x="24" y="4"/>
                  </a:cubicBezTo>
                  <a:lnTo>
                    <a:pt x="28" y="7"/>
                  </a:lnTo>
                  <a:cubicBezTo>
                    <a:pt x="27" y="14"/>
                    <a:pt x="24" y="31"/>
                    <a:pt x="23" y="35"/>
                  </a:cubicBezTo>
                  <a:cubicBezTo>
                    <a:pt x="21" y="41"/>
                    <a:pt x="15" y="40"/>
                    <a:pt x="9" y="42"/>
                  </a:cubicBezTo>
                  <a:cubicBezTo>
                    <a:pt x="6" y="37"/>
                    <a:pt x="0" y="34"/>
                    <a:pt x="4" y="25"/>
                  </a:cubicBezTo>
                  <a:cubicBezTo>
                    <a:pt x="6" y="20"/>
                    <a:pt x="12" y="6"/>
                    <a:pt x="14" y="3"/>
                  </a:cubicBezTo>
                  <a:cubicBezTo>
                    <a:pt x="16" y="2"/>
                    <a:pt x="18" y="3"/>
                    <a:pt x="2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4" name="Freeform 1019"/>
            <p:cNvSpPr/>
            <p:nvPr userDrawn="1"/>
          </p:nvSpPr>
          <p:spPr>
            <a:xfrm>
              <a:off x="295" y="311"/>
              <a:ext cx="2" cy="9"/>
            </a:xfrm>
            <a:custGeom>
              <a:avLst/>
              <a:gdLst>
                <a:gd name="T0" fmla="*/ 0 w 5"/>
                <a:gd name="T1" fmla="*/ 3 h 20"/>
                <a:gd name="T2" fmla="*/ 0 w 5"/>
                <a:gd name="T3" fmla="*/ 3 h 20"/>
                <a:gd name="T4" fmla="*/ 1 w 5"/>
                <a:gd name="T5" fmla="*/ 0 h 20"/>
                <a:gd name="T6" fmla="*/ 5 w 5"/>
                <a:gd name="T7" fmla="*/ 2 h 20"/>
                <a:gd name="T8" fmla="*/ 5 w 5"/>
                <a:gd name="T9" fmla="*/ 20 h 20"/>
                <a:gd name="T10" fmla="*/ 0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0" y="3"/>
                  </a:moveTo>
                  <a:lnTo>
                    <a:pt x="0" y="3"/>
                  </a:lnTo>
                  <a:cubicBezTo>
                    <a:pt x="1" y="2"/>
                    <a:pt x="1" y="1"/>
                    <a:pt x="1" y="0"/>
                  </a:cubicBezTo>
                  <a:cubicBezTo>
                    <a:pt x="2" y="1"/>
                    <a:pt x="4" y="2"/>
                    <a:pt x="5" y="2"/>
                  </a:cubicBezTo>
                  <a:lnTo>
                    <a:pt x="5" y="20"/>
                  </a:lnTo>
                  <a:lnTo>
                    <a:pt x="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5" name="Freeform 1020"/>
            <p:cNvSpPr/>
            <p:nvPr userDrawn="1"/>
          </p:nvSpPr>
          <p:spPr>
            <a:xfrm>
              <a:off x="256" y="309"/>
              <a:ext cx="15" cy="18"/>
            </a:xfrm>
            <a:custGeom>
              <a:avLst/>
              <a:gdLst>
                <a:gd name="T0" fmla="*/ 19 w 32"/>
                <a:gd name="T1" fmla="*/ 0 h 39"/>
                <a:gd name="T2" fmla="*/ 19 w 32"/>
                <a:gd name="T3" fmla="*/ 0 h 39"/>
                <a:gd name="T4" fmla="*/ 22 w 32"/>
                <a:gd name="T5" fmla="*/ 5 h 39"/>
                <a:gd name="T6" fmla="*/ 14 w 32"/>
                <a:gd name="T7" fmla="*/ 25 h 39"/>
                <a:gd name="T8" fmla="*/ 26 w 32"/>
                <a:gd name="T9" fmla="*/ 8 h 39"/>
                <a:gd name="T10" fmla="*/ 32 w 32"/>
                <a:gd name="T11" fmla="*/ 9 h 39"/>
                <a:gd name="T12" fmla="*/ 20 w 32"/>
                <a:gd name="T13" fmla="*/ 34 h 39"/>
                <a:gd name="T14" fmla="*/ 5 w 32"/>
                <a:gd name="T15" fmla="*/ 39 h 39"/>
                <a:gd name="T16" fmla="*/ 2 w 32"/>
                <a:gd name="T17" fmla="*/ 25 h 39"/>
                <a:gd name="T18" fmla="*/ 19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9" y="0"/>
                  </a:moveTo>
                  <a:lnTo>
                    <a:pt x="19" y="0"/>
                  </a:lnTo>
                  <a:cubicBezTo>
                    <a:pt x="20" y="2"/>
                    <a:pt x="21" y="3"/>
                    <a:pt x="22" y="5"/>
                  </a:cubicBezTo>
                  <a:cubicBezTo>
                    <a:pt x="20" y="11"/>
                    <a:pt x="15" y="20"/>
                    <a:pt x="14" y="25"/>
                  </a:cubicBezTo>
                  <a:cubicBezTo>
                    <a:pt x="17" y="23"/>
                    <a:pt x="24" y="11"/>
                    <a:pt x="26" y="8"/>
                  </a:cubicBezTo>
                  <a:cubicBezTo>
                    <a:pt x="28" y="8"/>
                    <a:pt x="30" y="9"/>
                    <a:pt x="32" y="9"/>
                  </a:cubicBezTo>
                  <a:cubicBezTo>
                    <a:pt x="29" y="15"/>
                    <a:pt x="25" y="24"/>
                    <a:pt x="20" y="34"/>
                  </a:cubicBezTo>
                  <a:cubicBezTo>
                    <a:pt x="18" y="39"/>
                    <a:pt x="10" y="38"/>
                    <a:pt x="5" y="39"/>
                  </a:cubicBezTo>
                  <a:cubicBezTo>
                    <a:pt x="3" y="33"/>
                    <a:pt x="0" y="30"/>
                    <a:pt x="2" y="25"/>
                  </a:cubicBezTo>
                  <a:cubicBezTo>
                    <a:pt x="5" y="18"/>
                    <a:pt x="15" y="6"/>
                    <a:pt x="1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6" name="Freeform 1021"/>
            <p:cNvSpPr/>
            <p:nvPr userDrawn="1"/>
          </p:nvSpPr>
          <p:spPr>
            <a:xfrm>
              <a:off x="247" y="305"/>
              <a:ext cx="17" cy="15"/>
            </a:xfrm>
            <a:custGeom>
              <a:avLst/>
              <a:gdLst>
                <a:gd name="T0" fmla="*/ 26 w 40"/>
                <a:gd name="T1" fmla="*/ 0 h 33"/>
                <a:gd name="T2" fmla="*/ 26 w 40"/>
                <a:gd name="T3" fmla="*/ 0 h 33"/>
                <a:gd name="T4" fmla="*/ 30 w 40"/>
                <a:gd name="T5" fmla="*/ 2 h 33"/>
                <a:gd name="T6" fmla="*/ 17 w 40"/>
                <a:gd name="T7" fmla="*/ 19 h 33"/>
                <a:gd name="T8" fmla="*/ 36 w 40"/>
                <a:gd name="T9" fmla="*/ 3 h 33"/>
                <a:gd name="T10" fmla="*/ 40 w 40"/>
                <a:gd name="T11" fmla="*/ 1 h 33"/>
                <a:gd name="T12" fmla="*/ 40 w 40"/>
                <a:gd name="T13" fmla="*/ 6 h 33"/>
                <a:gd name="T14" fmla="*/ 23 w 40"/>
                <a:gd name="T15" fmla="*/ 28 h 33"/>
                <a:gd name="T16" fmla="*/ 5 w 40"/>
                <a:gd name="T17" fmla="*/ 33 h 33"/>
                <a:gd name="T18" fmla="*/ 6 w 40"/>
                <a:gd name="T19" fmla="*/ 15 h 33"/>
                <a:gd name="T20" fmla="*/ 26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26" y="0"/>
                  </a:moveTo>
                  <a:lnTo>
                    <a:pt x="26" y="0"/>
                  </a:lnTo>
                  <a:cubicBezTo>
                    <a:pt x="28" y="1"/>
                    <a:pt x="29" y="1"/>
                    <a:pt x="30" y="2"/>
                  </a:cubicBezTo>
                  <a:cubicBezTo>
                    <a:pt x="26" y="6"/>
                    <a:pt x="21" y="13"/>
                    <a:pt x="17" y="19"/>
                  </a:cubicBezTo>
                  <a:cubicBezTo>
                    <a:pt x="22" y="15"/>
                    <a:pt x="34" y="4"/>
                    <a:pt x="36" y="3"/>
                  </a:cubicBezTo>
                  <a:cubicBezTo>
                    <a:pt x="38" y="3"/>
                    <a:pt x="39" y="2"/>
                    <a:pt x="40" y="1"/>
                  </a:cubicBezTo>
                  <a:cubicBezTo>
                    <a:pt x="40" y="3"/>
                    <a:pt x="40" y="5"/>
                    <a:pt x="40" y="6"/>
                  </a:cubicBezTo>
                  <a:cubicBezTo>
                    <a:pt x="37" y="11"/>
                    <a:pt x="26" y="24"/>
                    <a:pt x="23" y="28"/>
                  </a:cubicBezTo>
                  <a:cubicBezTo>
                    <a:pt x="18" y="32"/>
                    <a:pt x="12" y="32"/>
                    <a:pt x="5" y="33"/>
                  </a:cubicBezTo>
                  <a:cubicBezTo>
                    <a:pt x="4" y="26"/>
                    <a:pt x="0" y="20"/>
                    <a:pt x="6" y="15"/>
                  </a:cubicBezTo>
                  <a:cubicBezTo>
                    <a:pt x="9" y="11"/>
                    <a:pt x="24" y="1"/>
                    <a:pt x="2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7" name="Freeform 1022"/>
            <p:cNvSpPr/>
            <p:nvPr userDrawn="1"/>
          </p:nvSpPr>
          <p:spPr>
            <a:xfrm>
              <a:off x="239" y="299"/>
              <a:ext cx="18" cy="13"/>
            </a:xfrm>
            <a:custGeom>
              <a:avLst/>
              <a:gdLst>
                <a:gd name="T0" fmla="*/ 9 w 40"/>
                <a:gd name="T1" fmla="*/ 6 h 27"/>
                <a:gd name="T2" fmla="*/ 9 w 40"/>
                <a:gd name="T3" fmla="*/ 6 h 27"/>
                <a:gd name="T4" fmla="*/ 36 w 40"/>
                <a:gd name="T5" fmla="*/ 0 h 27"/>
                <a:gd name="T6" fmla="*/ 36 w 40"/>
                <a:gd name="T7" fmla="*/ 5 h 27"/>
                <a:gd name="T8" fmla="*/ 15 w 40"/>
                <a:gd name="T9" fmla="*/ 14 h 27"/>
                <a:gd name="T10" fmla="*/ 36 w 40"/>
                <a:gd name="T11" fmla="*/ 10 h 27"/>
                <a:gd name="T12" fmla="*/ 40 w 40"/>
                <a:gd name="T13" fmla="*/ 12 h 27"/>
                <a:gd name="T14" fmla="*/ 20 w 40"/>
                <a:gd name="T15" fmla="*/ 23 h 27"/>
                <a:gd name="T16" fmla="*/ 0 w 40"/>
                <a:gd name="T17" fmla="*/ 21 h 27"/>
                <a:gd name="T18" fmla="*/ 9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9" y="6"/>
                  </a:moveTo>
                  <a:lnTo>
                    <a:pt x="9" y="6"/>
                  </a:lnTo>
                  <a:cubicBezTo>
                    <a:pt x="12" y="5"/>
                    <a:pt x="36" y="0"/>
                    <a:pt x="36" y="0"/>
                  </a:cubicBezTo>
                  <a:cubicBezTo>
                    <a:pt x="36" y="2"/>
                    <a:pt x="36" y="3"/>
                    <a:pt x="36" y="5"/>
                  </a:cubicBezTo>
                  <a:cubicBezTo>
                    <a:pt x="29" y="8"/>
                    <a:pt x="21" y="12"/>
                    <a:pt x="15" y="14"/>
                  </a:cubicBezTo>
                  <a:cubicBezTo>
                    <a:pt x="23" y="14"/>
                    <a:pt x="34" y="10"/>
                    <a:pt x="36" y="10"/>
                  </a:cubicBezTo>
                  <a:cubicBezTo>
                    <a:pt x="37" y="10"/>
                    <a:pt x="40" y="12"/>
                    <a:pt x="40" y="12"/>
                  </a:cubicBezTo>
                  <a:cubicBezTo>
                    <a:pt x="36" y="14"/>
                    <a:pt x="28" y="20"/>
                    <a:pt x="20" y="23"/>
                  </a:cubicBezTo>
                  <a:cubicBezTo>
                    <a:pt x="12" y="27"/>
                    <a:pt x="3" y="23"/>
                    <a:pt x="0" y="21"/>
                  </a:cubicBezTo>
                  <a:cubicBezTo>
                    <a:pt x="1" y="15"/>
                    <a:pt x="3" y="8"/>
                    <a:pt x="9"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8" name="Freeform 1023"/>
            <p:cNvSpPr/>
            <p:nvPr userDrawn="1"/>
          </p:nvSpPr>
          <p:spPr>
            <a:xfrm>
              <a:off x="223" y="298"/>
              <a:ext cx="10" cy="1"/>
            </a:xfrm>
            <a:custGeom>
              <a:avLst/>
              <a:gdLst>
                <a:gd name="T0" fmla="*/ 0 w 23"/>
                <a:gd name="T1" fmla="*/ 2 h 3"/>
                <a:gd name="T2" fmla="*/ 0 w 23"/>
                <a:gd name="T3" fmla="*/ 2 h 3"/>
                <a:gd name="T4" fmla="*/ 23 w 23"/>
                <a:gd name="T5" fmla="*/ 0 h 3"/>
                <a:gd name="T6" fmla="*/ 23 w 23"/>
                <a:gd name="T7" fmla="*/ 2 h 3"/>
                <a:gd name="T8" fmla="*/ 0 w 23"/>
                <a:gd name="T9" fmla="*/ 2 h 3"/>
              </a:gdLst>
              <a:ahLst/>
              <a:cxnLst>
                <a:cxn ang="0">
                  <a:pos x="T0" y="T1"/>
                </a:cxn>
                <a:cxn ang="0">
                  <a:pos x="T2" y="T3"/>
                </a:cxn>
                <a:cxn ang="0">
                  <a:pos x="T4" y="T5"/>
                </a:cxn>
                <a:cxn ang="0">
                  <a:pos x="T6" y="T7"/>
                </a:cxn>
                <a:cxn ang="0">
                  <a:pos x="T8" y="T9"/>
                </a:cxn>
              </a:cxnLst>
              <a:rect l="0" t="0" r="r" b="b"/>
              <a:pathLst>
                <a:path w="23" h="3">
                  <a:moveTo>
                    <a:pt x="0" y="2"/>
                  </a:moveTo>
                  <a:lnTo>
                    <a:pt x="0" y="2"/>
                  </a:lnTo>
                  <a:cubicBezTo>
                    <a:pt x="11" y="0"/>
                    <a:pt x="20" y="0"/>
                    <a:pt x="23" y="0"/>
                  </a:cubicBezTo>
                  <a:cubicBezTo>
                    <a:pt x="23" y="1"/>
                    <a:pt x="23" y="2"/>
                    <a:pt x="23" y="2"/>
                  </a:cubicBezTo>
                  <a:cubicBezTo>
                    <a:pt x="16" y="3"/>
                    <a:pt x="11" y="2"/>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9" name="Freeform 1024"/>
            <p:cNvSpPr/>
            <p:nvPr userDrawn="1"/>
          </p:nvSpPr>
          <p:spPr>
            <a:xfrm>
              <a:off x="200" y="293"/>
              <a:ext cx="38" cy="12"/>
            </a:xfrm>
            <a:custGeom>
              <a:avLst/>
              <a:gdLst>
                <a:gd name="T0" fmla="*/ 0 w 84"/>
                <a:gd name="T1" fmla="*/ 12 h 27"/>
                <a:gd name="T2" fmla="*/ 0 w 84"/>
                <a:gd name="T3" fmla="*/ 12 h 27"/>
                <a:gd name="T4" fmla="*/ 36 w 84"/>
                <a:gd name="T5" fmla="*/ 0 h 27"/>
                <a:gd name="T6" fmla="*/ 80 w 84"/>
                <a:gd name="T7" fmla="*/ 2 h 27"/>
                <a:gd name="T8" fmla="*/ 74 w 84"/>
                <a:gd name="T9" fmla="*/ 9 h 27"/>
                <a:gd name="T10" fmla="*/ 34 w 84"/>
                <a:gd name="T11" fmla="*/ 13 h 27"/>
                <a:gd name="T12" fmla="*/ 76 w 84"/>
                <a:gd name="T13" fmla="*/ 14 h 27"/>
                <a:gd name="T14" fmla="*/ 84 w 84"/>
                <a:gd name="T15" fmla="*/ 20 h 27"/>
                <a:gd name="T16" fmla="*/ 35 w 84"/>
                <a:gd name="T17" fmla="*/ 26 h 27"/>
                <a:gd name="T18" fmla="*/ 0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0" y="12"/>
                  </a:moveTo>
                  <a:lnTo>
                    <a:pt x="0" y="12"/>
                  </a:lnTo>
                  <a:cubicBezTo>
                    <a:pt x="8" y="5"/>
                    <a:pt x="21" y="0"/>
                    <a:pt x="36" y="0"/>
                  </a:cubicBezTo>
                  <a:cubicBezTo>
                    <a:pt x="50" y="1"/>
                    <a:pt x="64" y="1"/>
                    <a:pt x="80" y="2"/>
                  </a:cubicBezTo>
                  <a:cubicBezTo>
                    <a:pt x="77" y="4"/>
                    <a:pt x="75" y="7"/>
                    <a:pt x="74" y="9"/>
                  </a:cubicBezTo>
                  <a:cubicBezTo>
                    <a:pt x="60" y="10"/>
                    <a:pt x="50" y="10"/>
                    <a:pt x="34" y="13"/>
                  </a:cubicBezTo>
                  <a:cubicBezTo>
                    <a:pt x="49" y="15"/>
                    <a:pt x="71" y="15"/>
                    <a:pt x="76" y="14"/>
                  </a:cubicBezTo>
                  <a:cubicBezTo>
                    <a:pt x="77" y="17"/>
                    <a:pt x="80" y="19"/>
                    <a:pt x="84" y="20"/>
                  </a:cubicBezTo>
                  <a:cubicBezTo>
                    <a:pt x="63" y="23"/>
                    <a:pt x="48" y="25"/>
                    <a:pt x="35" y="26"/>
                  </a:cubicBezTo>
                  <a:cubicBezTo>
                    <a:pt x="18" y="27"/>
                    <a:pt x="7" y="23"/>
                    <a:pt x="0" y="1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0" name="Freeform 1025"/>
            <p:cNvSpPr/>
            <p:nvPr userDrawn="1"/>
          </p:nvSpPr>
          <p:spPr>
            <a:xfrm>
              <a:off x="234" y="292"/>
              <a:ext cx="24" cy="10"/>
            </a:xfrm>
            <a:custGeom>
              <a:avLst/>
              <a:gdLst>
                <a:gd name="T0" fmla="*/ 13 w 52"/>
                <a:gd name="T1" fmla="*/ 2 h 22"/>
                <a:gd name="T2" fmla="*/ 13 w 52"/>
                <a:gd name="T3" fmla="*/ 2 h 22"/>
                <a:gd name="T4" fmla="*/ 42 w 52"/>
                <a:gd name="T5" fmla="*/ 1 h 22"/>
                <a:gd name="T6" fmla="*/ 46 w 52"/>
                <a:gd name="T7" fmla="*/ 5 h 22"/>
                <a:gd name="T8" fmla="*/ 23 w 52"/>
                <a:gd name="T9" fmla="*/ 10 h 22"/>
                <a:gd name="T10" fmla="*/ 52 w 52"/>
                <a:gd name="T11" fmla="*/ 9 h 22"/>
                <a:gd name="T12" fmla="*/ 48 w 52"/>
                <a:gd name="T13" fmla="*/ 15 h 22"/>
                <a:gd name="T14" fmla="*/ 18 w 52"/>
                <a:gd name="T15" fmla="*/ 20 h 22"/>
                <a:gd name="T16" fmla="*/ 0 w 52"/>
                <a:gd name="T17" fmla="*/ 13 h 22"/>
                <a:gd name="T18" fmla="*/ 13 w 52"/>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2">
                  <a:moveTo>
                    <a:pt x="13" y="2"/>
                  </a:moveTo>
                  <a:lnTo>
                    <a:pt x="13" y="2"/>
                  </a:lnTo>
                  <a:cubicBezTo>
                    <a:pt x="21" y="1"/>
                    <a:pt x="37" y="0"/>
                    <a:pt x="42" y="1"/>
                  </a:cubicBezTo>
                  <a:cubicBezTo>
                    <a:pt x="43" y="2"/>
                    <a:pt x="45" y="4"/>
                    <a:pt x="46" y="5"/>
                  </a:cubicBezTo>
                  <a:cubicBezTo>
                    <a:pt x="41" y="7"/>
                    <a:pt x="30" y="8"/>
                    <a:pt x="23" y="10"/>
                  </a:cubicBezTo>
                  <a:cubicBezTo>
                    <a:pt x="30" y="11"/>
                    <a:pt x="45" y="9"/>
                    <a:pt x="52" y="9"/>
                  </a:cubicBezTo>
                  <a:cubicBezTo>
                    <a:pt x="49" y="11"/>
                    <a:pt x="48" y="13"/>
                    <a:pt x="48" y="15"/>
                  </a:cubicBezTo>
                  <a:cubicBezTo>
                    <a:pt x="42" y="17"/>
                    <a:pt x="18" y="20"/>
                    <a:pt x="18" y="20"/>
                  </a:cubicBezTo>
                  <a:cubicBezTo>
                    <a:pt x="7" y="22"/>
                    <a:pt x="4" y="18"/>
                    <a:pt x="0" y="13"/>
                  </a:cubicBezTo>
                  <a:cubicBezTo>
                    <a:pt x="2" y="7"/>
                    <a:pt x="7" y="2"/>
                    <a:pt x="1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1" name="Freeform 1026"/>
            <p:cNvSpPr/>
            <p:nvPr userDrawn="1"/>
          </p:nvSpPr>
          <p:spPr>
            <a:xfrm>
              <a:off x="245" y="286"/>
              <a:ext cx="7" cy="2"/>
            </a:xfrm>
            <a:custGeom>
              <a:avLst/>
              <a:gdLst>
                <a:gd name="T0" fmla="*/ 0 w 15"/>
                <a:gd name="T1" fmla="*/ 0 h 3"/>
                <a:gd name="T2" fmla="*/ 0 w 15"/>
                <a:gd name="T3" fmla="*/ 0 h 3"/>
                <a:gd name="T4" fmla="*/ 15 w 15"/>
                <a:gd name="T5" fmla="*/ 1 h 3"/>
                <a:gd name="T6" fmla="*/ 13 w 15"/>
                <a:gd name="T7" fmla="*/ 3 h 3"/>
                <a:gd name="T8" fmla="*/ 0 w 15"/>
                <a:gd name="T9" fmla="*/ 0 h 3"/>
              </a:gdLst>
              <a:ahLst/>
              <a:cxnLst>
                <a:cxn ang="0">
                  <a:pos x="T0" y="T1"/>
                </a:cxn>
                <a:cxn ang="0">
                  <a:pos x="T2" y="T3"/>
                </a:cxn>
                <a:cxn ang="0">
                  <a:pos x="T4" y="T5"/>
                </a:cxn>
                <a:cxn ang="0">
                  <a:pos x="T6" y="T7"/>
                </a:cxn>
                <a:cxn ang="0">
                  <a:pos x="T8" y="T9"/>
                </a:cxn>
              </a:cxnLst>
              <a:rect l="0" t="0" r="r" b="b"/>
              <a:pathLst>
                <a:path w="15" h="3">
                  <a:moveTo>
                    <a:pt x="0" y="0"/>
                  </a:moveTo>
                  <a:lnTo>
                    <a:pt x="0" y="0"/>
                  </a:lnTo>
                  <a:cubicBezTo>
                    <a:pt x="5" y="0"/>
                    <a:pt x="11" y="1"/>
                    <a:pt x="15" y="1"/>
                  </a:cubicBezTo>
                  <a:cubicBezTo>
                    <a:pt x="15" y="1"/>
                    <a:pt x="14" y="2"/>
                    <a:pt x="13" y="3"/>
                  </a:cubicBezTo>
                  <a:cubicBezTo>
                    <a:pt x="9" y="2"/>
                    <a:pt x="3"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2" name="Freeform 1027"/>
            <p:cNvSpPr/>
            <p:nvPr userDrawn="1"/>
          </p:nvSpPr>
          <p:spPr>
            <a:xfrm>
              <a:off x="222" y="286"/>
              <a:ext cx="9" cy="2"/>
            </a:xfrm>
            <a:custGeom>
              <a:avLst/>
              <a:gdLst>
                <a:gd name="T0" fmla="*/ 0 w 21"/>
                <a:gd name="T1" fmla="*/ 0 h 4"/>
                <a:gd name="T2" fmla="*/ 0 w 21"/>
                <a:gd name="T3" fmla="*/ 0 h 4"/>
                <a:gd name="T4" fmla="*/ 19 w 21"/>
                <a:gd name="T5" fmla="*/ 2 h 4"/>
                <a:gd name="T6" fmla="*/ 21 w 21"/>
                <a:gd name="T7" fmla="*/ 4 h 4"/>
                <a:gd name="T8" fmla="*/ 0 w 21"/>
                <a:gd name="T9" fmla="*/ 0 h 4"/>
              </a:gdLst>
              <a:ahLst/>
              <a:cxnLst>
                <a:cxn ang="0">
                  <a:pos x="T0" y="T1"/>
                </a:cxn>
                <a:cxn ang="0">
                  <a:pos x="T2" y="T3"/>
                </a:cxn>
                <a:cxn ang="0">
                  <a:pos x="T4" y="T5"/>
                </a:cxn>
                <a:cxn ang="0">
                  <a:pos x="T6" y="T7"/>
                </a:cxn>
                <a:cxn ang="0">
                  <a:pos x="T8" y="T9"/>
                </a:cxn>
              </a:cxnLst>
              <a:rect l="0" t="0" r="r" b="b"/>
              <a:pathLst>
                <a:path w="21" h="4">
                  <a:moveTo>
                    <a:pt x="0" y="0"/>
                  </a:moveTo>
                  <a:lnTo>
                    <a:pt x="0" y="0"/>
                  </a:lnTo>
                  <a:cubicBezTo>
                    <a:pt x="4" y="0"/>
                    <a:pt x="19" y="2"/>
                    <a:pt x="19" y="2"/>
                  </a:cubicBezTo>
                  <a:cubicBezTo>
                    <a:pt x="20" y="3"/>
                    <a:pt x="20" y="4"/>
                    <a:pt x="21" y="4"/>
                  </a:cubicBezTo>
                  <a:cubicBezTo>
                    <a:pt x="21" y="4"/>
                    <a:pt x="4"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3" name="Freeform 1028"/>
            <p:cNvSpPr/>
            <p:nvPr userDrawn="1"/>
          </p:nvSpPr>
          <p:spPr>
            <a:xfrm>
              <a:off x="285" y="284"/>
              <a:ext cx="12" cy="11"/>
            </a:xfrm>
            <a:custGeom>
              <a:avLst/>
              <a:gdLst>
                <a:gd name="T0" fmla="*/ 6 w 26"/>
                <a:gd name="T1" fmla="*/ 0 h 24"/>
                <a:gd name="T2" fmla="*/ 6 w 26"/>
                <a:gd name="T3" fmla="*/ 0 h 24"/>
                <a:gd name="T4" fmla="*/ 26 w 26"/>
                <a:gd name="T5" fmla="*/ 3 h 24"/>
                <a:gd name="T6" fmla="*/ 26 w 26"/>
                <a:gd name="T7" fmla="*/ 22 h 24"/>
                <a:gd name="T8" fmla="*/ 6 w 26"/>
                <a:gd name="T9" fmla="*/ 0 h 24"/>
              </a:gdLst>
              <a:ahLst/>
              <a:cxnLst>
                <a:cxn ang="0">
                  <a:pos x="T0" y="T1"/>
                </a:cxn>
                <a:cxn ang="0">
                  <a:pos x="T2" y="T3"/>
                </a:cxn>
                <a:cxn ang="0">
                  <a:pos x="T4" y="T5"/>
                </a:cxn>
                <a:cxn ang="0">
                  <a:pos x="T6" y="T7"/>
                </a:cxn>
                <a:cxn ang="0">
                  <a:pos x="T8" y="T9"/>
                </a:cxn>
              </a:cxnLst>
              <a:rect l="0" t="0" r="r" b="b"/>
              <a:pathLst>
                <a:path w="26" h="24">
                  <a:moveTo>
                    <a:pt x="6" y="0"/>
                  </a:moveTo>
                  <a:lnTo>
                    <a:pt x="6" y="0"/>
                  </a:lnTo>
                  <a:cubicBezTo>
                    <a:pt x="13" y="5"/>
                    <a:pt x="18" y="5"/>
                    <a:pt x="26" y="3"/>
                  </a:cubicBezTo>
                  <a:lnTo>
                    <a:pt x="26" y="22"/>
                  </a:lnTo>
                  <a:cubicBezTo>
                    <a:pt x="13" y="24"/>
                    <a:pt x="0" y="14"/>
                    <a:pt x="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4" name="Freeform 1029"/>
            <p:cNvSpPr/>
            <p:nvPr userDrawn="1"/>
          </p:nvSpPr>
          <p:spPr>
            <a:xfrm>
              <a:off x="324" y="280"/>
              <a:ext cx="2" cy="5"/>
            </a:xfrm>
            <a:custGeom>
              <a:avLst/>
              <a:gdLst>
                <a:gd name="T0" fmla="*/ 3 w 4"/>
                <a:gd name="T1" fmla="*/ 0 h 11"/>
                <a:gd name="T2" fmla="*/ 3 w 4"/>
                <a:gd name="T3" fmla="*/ 0 h 11"/>
                <a:gd name="T4" fmla="*/ 4 w 4"/>
                <a:gd name="T5" fmla="*/ 11 h 11"/>
                <a:gd name="T6" fmla="*/ 0 w 4"/>
                <a:gd name="T7" fmla="*/ 11 h 11"/>
                <a:gd name="T8" fmla="*/ 3 w 4"/>
                <a:gd name="T9" fmla="*/ 0 h 11"/>
              </a:gdLst>
              <a:ahLst/>
              <a:cxnLst>
                <a:cxn ang="0">
                  <a:pos x="T0" y="T1"/>
                </a:cxn>
                <a:cxn ang="0">
                  <a:pos x="T2" y="T3"/>
                </a:cxn>
                <a:cxn ang="0">
                  <a:pos x="T4" y="T5"/>
                </a:cxn>
                <a:cxn ang="0">
                  <a:pos x="T6" y="T7"/>
                </a:cxn>
                <a:cxn ang="0">
                  <a:pos x="T8" y="T9"/>
                </a:cxn>
              </a:cxnLst>
              <a:rect l="0" t="0" r="r" b="b"/>
              <a:pathLst>
                <a:path w="4" h="11">
                  <a:moveTo>
                    <a:pt x="3" y="0"/>
                  </a:moveTo>
                  <a:lnTo>
                    <a:pt x="3" y="0"/>
                  </a:lnTo>
                  <a:cubicBezTo>
                    <a:pt x="4" y="3"/>
                    <a:pt x="4" y="7"/>
                    <a:pt x="4" y="11"/>
                  </a:cubicBezTo>
                  <a:lnTo>
                    <a:pt x="0" y="11"/>
                  </a:lnTo>
                  <a:cubicBezTo>
                    <a:pt x="0" y="8"/>
                    <a:pt x="2" y="4"/>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5" name="Freeform 1030"/>
            <p:cNvSpPr/>
            <p:nvPr userDrawn="1"/>
          </p:nvSpPr>
          <p:spPr>
            <a:xfrm>
              <a:off x="232" y="280"/>
              <a:ext cx="23" cy="11"/>
            </a:xfrm>
            <a:custGeom>
              <a:avLst/>
              <a:gdLst>
                <a:gd name="T0" fmla="*/ 0 w 53"/>
                <a:gd name="T1" fmla="*/ 11 h 24"/>
                <a:gd name="T2" fmla="*/ 0 w 53"/>
                <a:gd name="T3" fmla="*/ 11 h 24"/>
                <a:gd name="T4" fmla="*/ 24 w 53"/>
                <a:gd name="T5" fmla="*/ 2 h 24"/>
                <a:gd name="T6" fmla="*/ 53 w 53"/>
                <a:gd name="T7" fmla="*/ 8 h 24"/>
                <a:gd name="T8" fmla="*/ 47 w 53"/>
                <a:gd name="T9" fmla="*/ 13 h 24"/>
                <a:gd name="T10" fmla="*/ 21 w 53"/>
                <a:gd name="T11" fmla="*/ 13 h 24"/>
                <a:gd name="T12" fmla="*/ 43 w 53"/>
                <a:gd name="T13" fmla="*/ 17 h 24"/>
                <a:gd name="T14" fmla="*/ 46 w 53"/>
                <a:gd name="T15" fmla="*/ 23 h 24"/>
                <a:gd name="T16" fmla="*/ 17 w 53"/>
                <a:gd name="T17" fmla="*/ 23 h 24"/>
                <a:gd name="T18" fmla="*/ 0 w 53"/>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0" y="11"/>
                  </a:moveTo>
                  <a:lnTo>
                    <a:pt x="0" y="11"/>
                  </a:lnTo>
                  <a:cubicBezTo>
                    <a:pt x="4" y="2"/>
                    <a:pt x="14" y="0"/>
                    <a:pt x="24" y="2"/>
                  </a:cubicBezTo>
                  <a:cubicBezTo>
                    <a:pt x="34" y="5"/>
                    <a:pt x="42" y="6"/>
                    <a:pt x="53" y="8"/>
                  </a:cubicBezTo>
                  <a:cubicBezTo>
                    <a:pt x="50" y="9"/>
                    <a:pt x="49" y="10"/>
                    <a:pt x="47" y="13"/>
                  </a:cubicBezTo>
                  <a:cubicBezTo>
                    <a:pt x="40" y="13"/>
                    <a:pt x="30" y="11"/>
                    <a:pt x="21" y="13"/>
                  </a:cubicBezTo>
                  <a:cubicBezTo>
                    <a:pt x="28" y="15"/>
                    <a:pt x="37" y="17"/>
                    <a:pt x="43" y="17"/>
                  </a:cubicBezTo>
                  <a:cubicBezTo>
                    <a:pt x="44" y="19"/>
                    <a:pt x="46" y="23"/>
                    <a:pt x="46" y="23"/>
                  </a:cubicBezTo>
                  <a:cubicBezTo>
                    <a:pt x="40" y="23"/>
                    <a:pt x="26" y="24"/>
                    <a:pt x="17" y="23"/>
                  </a:cubicBezTo>
                  <a:cubicBezTo>
                    <a:pt x="9" y="22"/>
                    <a:pt x="3" y="16"/>
                    <a:pt x="0"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6" name="Freeform 1031"/>
            <p:cNvSpPr/>
            <p:nvPr userDrawn="1"/>
          </p:nvSpPr>
          <p:spPr>
            <a:xfrm>
              <a:off x="314" y="278"/>
              <a:ext cx="2" cy="7"/>
            </a:xfrm>
            <a:custGeom>
              <a:avLst/>
              <a:gdLst>
                <a:gd name="T0" fmla="*/ 6 w 6"/>
                <a:gd name="T1" fmla="*/ 0 h 16"/>
                <a:gd name="T2" fmla="*/ 6 w 6"/>
                <a:gd name="T3" fmla="*/ 0 h 16"/>
                <a:gd name="T4" fmla="*/ 5 w 6"/>
                <a:gd name="T5" fmla="*/ 16 h 16"/>
                <a:gd name="T6" fmla="*/ 0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lnTo>
                    <a:pt x="6" y="0"/>
                  </a:lnTo>
                  <a:cubicBezTo>
                    <a:pt x="6" y="6"/>
                    <a:pt x="5" y="12"/>
                    <a:pt x="5" y="16"/>
                  </a:cubicBezTo>
                  <a:lnTo>
                    <a:pt x="0" y="16"/>
                  </a:lnTo>
                  <a:cubicBezTo>
                    <a:pt x="2" y="11"/>
                    <a:pt x="5" y="7"/>
                    <a:pt x="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7" name="Freeform 1032"/>
            <p:cNvSpPr/>
            <p:nvPr userDrawn="1"/>
          </p:nvSpPr>
          <p:spPr>
            <a:xfrm>
              <a:off x="307" y="276"/>
              <a:ext cx="5" cy="9"/>
            </a:xfrm>
            <a:custGeom>
              <a:avLst/>
              <a:gdLst>
                <a:gd name="T0" fmla="*/ 12 w 12"/>
                <a:gd name="T1" fmla="*/ 0 h 20"/>
                <a:gd name="T2" fmla="*/ 12 w 12"/>
                <a:gd name="T3" fmla="*/ 0 h 20"/>
                <a:gd name="T4" fmla="*/ 6 w 12"/>
                <a:gd name="T5" fmla="*/ 20 h 20"/>
                <a:gd name="T6" fmla="*/ 0 w 12"/>
                <a:gd name="T7" fmla="*/ 20 h 20"/>
                <a:gd name="T8" fmla="*/ 12 w 12"/>
                <a:gd name="T9" fmla="*/ 0 h 20"/>
              </a:gdLst>
              <a:ahLst/>
              <a:cxnLst>
                <a:cxn ang="0">
                  <a:pos x="T0" y="T1"/>
                </a:cxn>
                <a:cxn ang="0">
                  <a:pos x="T2" y="T3"/>
                </a:cxn>
                <a:cxn ang="0">
                  <a:pos x="T4" y="T5"/>
                </a:cxn>
                <a:cxn ang="0">
                  <a:pos x="T6" y="T7"/>
                </a:cxn>
                <a:cxn ang="0">
                  <a:pos x="T8" y="T9"/>
                </a:cxn>
              </a:cxnLst>
              <a:rect l="0" t="0" r="r" b="b"/>
              <a:pathLst>
                <a:path w="12" h="20">
                  <a:moveTo>
                    <a:pt x="12" y="0"/>
                  </a:moveTo>
                  <a:lnTo>
                    <a:pt x="12" y="0"/>
                  </a:lnTo>
                  <a:cubicBezTo>
                    <a:pt x="11" y="7"/>
                    <a:pt x="7" y="16"/>
                    <a:pt x="6" y="20"/>
                  </a:cubicBezTo>
                  <a:lnTo>
                    <a:pt x="0" y="20"/>
                  </a:lnTo>
                  <a:cubicBezTo>
                    <a:pt x="2" y="16"/>
                    <a:pt x="10" y="7"/>
                    <a:pt x="1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8" name="Freeform 1033"/>
            <p:cNvSpPr/>
            <p:nvPr userDrawn="1"/>
          </p:nvSpPr>
          <p:spPr>
            <a:xfrm>
              <a:off x="197" y="278"/>
              <a:ext cx="41" cy="14"/>
            </a:xfrm>
            <a:custGeom>
              <a:avLst/>
              <a:gdLst>
                <a:gd name="T0" fmla="*/ 0 w 90"/>
                <a:gd name="T1" fmla="*/ 6 h 32"/>
                <a:gd name="T2" fmla="*/ 0 w 90"/>
                <a:gd name="T3" fmla="*/ 6 h 32"/>
                <a:gd name="T4" fmla="*/ 42 w 90"/>
                <a:gd name="T5" fmla="*/ 4 h 32"/>
                <a:gd name="T6" fmla="*/ 76 w 90"/>
                <a:gd name="T7" fmla="*/ 12 h 32"/>
                <a:gd name="T8" fmla="*/ 73 w 90"/>
                <a:gd name="T9" fmla="*/ 17 h 32"/>
                <a:gd name="T10" fmla="*/ 74 w 90"/>
                <a:gd name="T11" fmla="*/ 19 h 32"/>
                <a:gd name="T12" fmla="*/ 34 w 90"/>
                <a:gd name="T13" fmla="*/ 15 h 32"/>
                <a:gd name="T14" fmla="*/ 78 w 90"/>
                <a:gd name="T15" fmla="*/ 24 h 32"/>
                <a:gd name="T16" fmla="*/ 90 w 90"/>
                <a:gd name="T17" fmla="*/ 31 h 32"/>
                <a:gd name="T18" fmla="*/ 37 w 90"/>
                <a:gd name="T19" fmla="*/ 30 h 32"/>
                <a:gd name="T20" fmla="*/ 0 w 90"/>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2">
                  <a:moveTo>
                    <a:pt x="0" y="6"/>
                  </a:moveTo>
                  <a:lnTo>
                    <a:pt x="0" y="6"/>
                  </a:lnTo>
                  <a:cubicBezTo>
                    <a:pt x="11" y="0"/>
                    <a:pt x="30" y="1"/>
                    <a:pt x="42" y="4"/>
                  </a:cubicBezTo>
                  <a:cubicBezTo>
                    <a:pt x="52" y="6"/>
                    <a:pt x="70" y="10"/>
                    <a:pt x="76" y="12"/>
                  </a:cubicBezTo>
                  <a:cubicBezTo>
                    <a:pt x="75" y="13"/>
                    <a:pt x="74" y="15"/>
                    <a:pt x="73" y="17"/>
                  </a:cubicBezTo>
                  <a:cubicBezTo>
                    <a:pt x="73" y="18"/>
                    <a:pt x="73" y="18"/>
                    <a:pt x="74" y="19"/>
                  </a:cubicBezTo>
                  <a:cubicBezTo>
                    <a:pt x="73" y="19"/>
                    <a:pt x="48" y="14"/>
                    <a:pt x="34" y="15"/>
                  </a:cubicBezTo>
                  <a:cubicBezTo>
                    <a:pt x="47" y="20"/>
                    <a:pt x="77" y="24"/>
                    <a:pt x="78" y="24"/>
                  </a:cubicBezTo>
                  <a:cubicBezTo>
                    <a:pt x="81" y="28"/>
                    <a:pt x="86" y="30"/>
                    <a:pt x="90" y="31"/>
                  </a:cubicBezTo>
                  <a:cubicBezTo>
                    <a:pt x="86" y="32"/>
                    <a:pt x="46" y="31"/>
                    <a:pt x="37" y="30"/>
                  </a:cubicBezTo>
                  <a:cubicBezTo>
                    <a:pt x="24" y="28"/>
                    <a:pt x="4" y="20"/>
                    <a:pt x="0"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9" name="Freeform 1034"/>
            <p:cNvSpPr/>
            <p:nvPr userDrawn="1"/>
          </p:nvSpPr>
          <p:spPr>
            <a:xfrm>
              <a:off x="317" y="277"/>
              <a:ext cx="4" cy="8"/>
            </a:xfrm>
            <a:custGeom>
              <a:avLst/>
              <a:gdLst>
                <a:gd name="T0" fmla="*/ 7 w 9"/>
                <a:gd name="T1" fmla="*/ 0 h 19"/>
                <a:gd name="T2" fmla="*/ 7 w 9"/>
                <a:gd name="T3" fmla="*/ 0 h 19"/>
                <a:gd name="T4" fmla="*/ 8 w 9"/>
                <a:gd name="T5" fmla="*/ 19 h 19"/>
                <a:gd name="T6" fmla="*/ 0 w 9"/>
                <a:gd name="T7" fmla="*/ 19 h 19"/>
                <a:gd name="T8" fmla="*/ 7 w 9"/>
                <a:gd name="T9" fmla="*/ 0 h 19"/>
              </a:gdLst>
              <a:ahLst/>
              <a:cxnLst>
                <a:cxn ang="0">
                  <a:pos x="T0" y="T1"/>
                </a:cxn>
                <a:cxn ang="0">
                  <a:pos x="T2" y="T3"/>
                </a:cxn>
                <a:cxn ang="0">
                  <a:pos x="T4" y="T5"/>
                </a:cxn>
                <a:cxn ang="0">
                  <a:pos x="T6" y="T7"/>
                </a:cxn>
                <a:cxn ang="0">
                  <a:pos x="T8" y="T9"/>
                </a:cxn>
              </a:cxnLst>
              <a:rect l="0" t="0" r="r" b="b"/>
              <a:pathLst>
                <a:path w="9" h="19">
                  <a:moveTo>
                    <a:pt x="7" y="0"/>
                  </a:moveTo>
                  <a:lnTo>
                    <a:pt x="7" y="0"/>
                  </a:lnTo>
                  <a:cubicBezTo>
                    <a:pt x="8" y="5"/>
                    <a:pt x="9" y="13"/>
                    <a:pt x="8" y="19"/>
                  </a:cubicBezTo>
                  <a:lnTo>
                    <a:pt x="0" y="19"/>
                  </a:lnTo>
                  <a:cubicBezTo>
                    <a:pt x="1" y="12"/>
                    <a:pt x="5" y="6"/>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0" name="Freeform 1035"/>
            <p:cNvSpPr/>
            <p:nvPr userDrawn="1"/>
          </p:nvSpPr>
          <p:spPr>
            <a:xfrm>
              <a:off x="327" y="276"/>
              <a:ext cx="4" cy="9"/>
            </a:xfrm>
            <a:custGeom>
              <a:avLst/>
              <a:gdLst>
                <a:gd name="T0" fmla="*/ 8 w 9"/>
                <a:gd name="T1" fmla="*/ 0 h 20"/>
                <a:gd name="T2" fmla="*/ 8 w 9"/>
                <a:gd name="T3" fmla="*/ 0 h 20"/>
                <a:gd name="T4" fmla="*/ 9 w 9"/>
                <a:gd name="T5" fmla="*/ 20 h 20"/>
                <a:gd name="T6" fmla="*/ 0 w 9"/>
                <a:gd name="T7" fmla="*/ 20 h 20"/>
                <a:gd name="T8" fmla="*/ 8 w 9"/>
                <a:gd name="T9" fmla="*/ 0 h 20"/>
              </a:gdLst>
              <a:ahLst/>
              <a:cxnLst>
                <a:cxn ang="0">
                  <a:pos x="T0" y="T1"/>
                </a:cxn>
                <a:cxn ang="0">
                  <a:pos x="T2" y="T3"/>
                </a:cxn>
                <a:cxn ang="0">
                  <a:pos x="T4" y="T5"/>
                </a:cxn>
                <a:cxn ang="0">
                  <a:pos x="T6" y="T7"/>
                </a:cxn>
                <a:cxn ang="0">
                  <a:pos x="T8" y="T9"/>
                </a:cxn>
              </a:cxnLst>
              <a:rect l="0" t="0" r="r" b="b"/>
              <a:pathLst>
                <a:path w="9" h="20">
                  <a:moveTo>
                    <a:pt x="8" y="0"/>
                  </a:moveTo>
                  <a:lnTo>
                    <a:pt x="8" y="0"/>
                  </a:lnTo>
                  <a:cubicBezTo>
                    <a:pt x="9" y="6"/>
                    <a:pt x="8" y="15"/>
                    <a:pt x="9" y="20"/>
                  </a:cubicBezTo>
                  <a:lnTo>
                    <a:pt x="0" y="20"/>
                  </a:lnTo>
                  <a:cubicBezTo>
                    <a:pt x="2" y="13"/>
                    <a:pt x="6" y="8"/>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1" name="Freeform 1036"/>
            <p:cNvSpPr/>
            <p:nvPr userDrawn="1"/>
          </p:nvSpPr>
          <p:spPr>
            <a:xfrm>
              <a:off x="222" y="274"/>
              <a:ext cx="11" cy="4"/>
            </a:xfrm>
            <a:custGeom>
              <a:avLst/>
              <a:gdLst>
                <a:gd name="T0" fmla="*/ 0 w 24"/>
                <a:gd name="T1" fmla="*/ 0 h 9"/>
                <a:gd name="T2" fmla="*/ 0 w 24"/>
                <a:gd name="T3" fmla="*/ 0 h 9"/>
                <a:gd name="T4" fmla="*/ 22 w 24"/>
                <a:gd name="T5" fmla="*/ 6 h 9"/>
                <a:gd name="T6" fmla="*/ 24 w 24"/>
                <a:gd name="T7" fmla="*/ 9 h 9"/>
                <a:gd name="T8" fmla="*/ 0 w 24"/>
                <a:gd name="T9" fmla="*/ 0 h 9"/>
              </a:gdLst>
              <a:ahLst/>
              <a:cxnLst>
                <a:cxn ang="0">
                  <a:pos x="T0" y="T1"/>
                </a:cxn>
                <a:cxn ang="0">
                  <a:pos x="T2" y="T3"/>
                </a:cxn>
                <a:cxn ang="0">
                  <a:pos x="T4" y="T5"/>
                </a:cxn>
                <a:cxn ang="0">
                  <a:pos x="T6" y="T7"/>
                </a:cxn>
                <a:cxn ang="0">
                  <a:pos x="T8" y="T9"/>
                </a:cxn>
              </a:cxnLst>
              <a:rect l="0" t="0" r="r" b="b"/>
              <a:pathLst>
                <a:path w="24" h="9">
                  <a:moveTo>
                    <a:pt x="0" y="0"/>
                  </a:moveTo>
                  <a:lnTo>
                    <a:pt x="0" y="0"/>
                  </a:lnTo>
                  <a:cubicBezTo>
                    <a:pt x="7" y="2"/>
                    <a:pt x="19" y="5"/>
                    <a:pt x="22" y="6"/>
                  </a:cubicBezTo>
                  <a:cubicBezTo>
                    <a:pt x="23" y="7"/>
                    <a:pt x="23" y="8"/>
                    <a:pt x="24" y="9"/>
                  </a:cubicBezTo>
                  <a:cubicBezTo>
                    <a:pt x="23" y="8"/>
                    <a:pt x="6" y="3"/>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2" name="Freeform 1037"/>
            <p:cNvSpPr/>
            <p:nvPr userDrawn="1"/>
          </p:nvSpPr>
          <p:spPr>
            <a:xfrm>
              <a:off x="320" y="268"/>
              <a:ext cx="5" cy="17"/>
            </a:xfrm>
            <a:custGeom>
              <a:avLst/>
              <a:gdLst>
                <a:gd name="T0" fmla="*/ 7 w 11"/>
                <a:gd name="T1" fmla="*/ 0 h 38"/>
                <a:gd name="T2" fmla="*/ 7 w 11"/>
                <a:gd name="T3" fmla="*/ 0 h 38"/>
                <a:gd name="T4" fmla="*/ 11 w 11"/>
                <a:gd name="T5" fmla="*/ 24 h 38"/>
                <a:gd name="T6" fmla="*/ 5 w 11"/>
                <a:gd name="T7" fmla="*/ 38 h 38"/>
                <a:gd name="T8" fmla="*/ 2 w 11"/>
                <a:gd name="T9" fmla="*/ 38 h 38"/>
                <a:gd name="T10" fmla="*/ 0 w 11"/>
                <a:gd name="T11" fmla="*/ 17 h 38"/>
                <a:gd name="T12" fmla="*/ 2 w 11"/>
                <a:gd name="T13" fmla="*/ 6 h 38"/>
                <a:gd name="T14" fmla="*/ 5 w 11"/>
                <a:gd name="T15" fmla="*/ 25 h 38"/>
                <a:gd name="T16" fmla="*/ 7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7" y="0"/>
                  </a:moveTo>
                  <a:lnTo>
                    <a:pt x="7" y="0"/>
                  </a:lnTo>
                  <a:cubicBezTo>
                    <a:pt x="7" y="0"/>
                    <a:pt x="11" y="18"/>
                    <a:pt x="11" y="24"/>
                  </a:cubicBezTo>
                  <a:cubicBezTo>
                    <a:pt x="9" y="29"/>
                    <a:pt x="7" y="34"/>
                    <a:pt x="5" y="38"/>
                  </a:cubicBezTo>
                  <a:lnTo>
                    <a:pt x="2" y="38"/>
                  </a:lnTo>
                  <a:cubicBezTo>
                    <a:pt x="2" y="33"/>
                    <a:pt x="2" y="24"/>
                    <a:pt x="0" y="17"/>
                  </a:cubicBezTo>
                  <a:cubicBezTo>
                    <a:pt x="1" y="13"/>
                    <a:pt x="2" y="9"/>
                    <a:pt x="2" y="6"/>
                  </a:cubicBezTo>
                  <a:cubicBezTo>
                    <a:pt x="4" y="13"/>
                    <a:pt x="4" y="16"/>
                    <a:pt x="5" y="25"/>
                  </a:cubicBezTo>
                  <a:cubicBezTo>
                    <a:pt x="6" y="16"/>
                    <a:pt x="7" y="7"/>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3" name="Freeform 1038"/>
            <p:cNvSpPr/>
            <p:nvPr userDrawn="1"/>
          </p:nvSpPr>
          <p:spPr>
            <a:xfrm>
              <a:off x="311" y="269"/>
              <a:ext cx="6" cy="16"/>
            </a:xfrm>
            <a:custGeom>
              <a:avLst/>
              <a:gdLst>
                <a:gd name="T0" fmla="*/ 11 w 15"/>
                <a:gd name="T1" fmla="*/ 0 h 36"/>
                <a:gd name="T2" fmla="*/ 11 w 15"/>
                <a:gd name="T3" fmla="*/ 0 h 36"/>
                <a:gd name="T4" fmla="*/ 5 w 15"/>
                <a:gd name="T5" fmla="*/ 36 h 36"/>
                <a:gd name="T6" fmla="*/ 0 w 15"/>
                <a:gd name="T7" fmla="*/ 36 h 36"/>
                <a:gd name="T8" fmla="*/ 6 w 15"/>
                <a:gd name="T9" fmla="*/ 1 h 36"/>
                <a:gd name="T10" fmla="*/ 7 w 15"/>
                <a:gd name="T11" fmla="*/ 21 h 36"/>
                <a:gd name="T12" fmla="*/ 11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11" y="0"/>
                  </a:moveTo>
                  <a:lnTo>
                    <a:pt x="11" y="0"/>
                  </a:lnTo>
                  <a:cubicBezTo>
                    <a:pt x="15" y="20"/>
                    <a:pt x="11" y="27"/>
                    <a:pt x="5" y="36"/>
                  </a:cubicBezTo>
                  <a:lnTo>
                    <a:pt x="0" y="36"/>
                  </a:lnTo>
                  <a:cubicBezTo>
                    <a:pt x="3" y="30"/>
                    <a:pt x="6" y="12"/>
                    <a:pt x="6" y="1"/>
                  </a:cubicBezTo>
                  <a:cubicBezTo>
                    <a:pt x="6" y="2"/>
                    <a:pt x="8" y="13"/>
                    <a:pt x="7" y="21"/>
                  </a:cubicBezTo>
                  <a:cubicBezTo>
                    <a:pt x="9" y="13"/>
                    <a:pt x="10" y="8"/>
                    <a:pt x="1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4" name="Freeform 1039"/>
            <p:cNvSpPr/>
            <p:nvPr userDrawn="1"/>
          </p:nvSpPr>
          <p:spPr>
            <a:xfrm>
              <a:off x="295" y="267"/>
              <a:ext cx="13" cy="14"/>
            </a:xfrm>
            <a:custGeom>
              <a:avLst/>
              <a:gdLst>
                <a:gd name="T0" fmla="*/ 28 w 28"/>
                <a:gd name="T1" fmla="*/ 0 h 31"/>
                <a:gd name="T2" fmla="*/ 28 w 28"/>
                <a:gd name="T3" fmla="*/ 0 h 31"/>
                <a:gd name="T4" fmla="*/ 16 w 28"/>
                <a:gd name="T5" fmla="*/ 23 h 31"/>
                <a:gd name="T6" fmla="*/ 27 w 28"/>
                <a:gd name="T7" fmla="*/ 13 h 31"/>
                <a:gd name="T8" fmla="*/ 24 w 28"/>
                <a:gd name="T9" fmla="*/ 24 h 31"/>
                <a:gd name="T10" fmla="*/ 0 w 28"/>
                <a:gd name="T11" fmla="*/ 20 h 31"/>
                <a:gd name="T12" fmla="*/ 28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8" y="0"/>
                  </a:moveTo>
                  <a:lnTo>
                    <a:pt x="28" y="0"/>
                  </a:lnTo>
                  <a:cubicBezTo>
                    <a:pt x="28" y="10"/>
                    <a:pt x="23" y="20"/>
                    <a:pt x="16" y="23"/>
                  </a:cubicBezTo>
                  <a:cubicBezTo>
                    <a:pt x="24" y="21"/>
                    <a:pt x="27" y="13"/>
                    <a:pt x="27" y="13"/>
                  </a:cubicBezTo>
                  <a:cubicBezTo>
                    <a:pt x="27" y="15"/>
                    <a:pt x="26" y="21"/>
                    <a:pt x="24" y="24"/>
                  </a:cubicBezTo>
                  <a:cubicBezTo>
                    <a:pt x="16" y="31"/>
                    <a:pt x="3" y="29"/>
                    <a:pt x="0" y="20"/>
                  </a:cubicBezTo>
                  <a:cubicBezTo>
                    <a:pt x="14" y="26"/>
                    <a:pt x="24" y="15"/>
                    <a:pt x="2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5" name="Freeform 1040"/>
            <p:cNvSpPr/>
            <p:nvPr userDrawn="1"/>
          </p:nvSpPr>
          <p:spPr>
            <a:xfrm>
              <a:off x="231" y="268"/>
              <a:ext cx="26" cy="15"/>
            </a:xfrm>
            <a:custGeom>
              <a:avLst/>
              <a:gdLst>
                <a:gd name="T0" fmla="*/ 0 w 59"/>
                <a:gd name="T1" fmla="*/ 7 h 34"/>
                <a:gd name="T2" fmla="*/ 0 w 59"/>
                <a:gd name="T3" fmla="*/ 7 h 34"/>
                <a:gd name="T4" fmla="*/ 24 w 59"/>
                <a:gd name="T5" fmla="*/ 4 h 34"/>
                <a:gd name="T6" fmla="*/ 47 w 59"/>
                <a:gd name="T7" fmla="*/ 15 h 34"/>
                <a:gd name="T8" fmla="*/ 48 w 59"/>
                <a:gd name="T9" fmla="*/ 21 h 34"/>
                <a:gd name="T10" fmla="*/ 24 w 59"/>
                <a:gd name="T11" fmla="*/ 15 h 34"/>
                <a:gd name="T12" fmla="*/ 50 w 59"/>
                <a:gd name="T13" fmla="*/ 25 h 34"/>
                <a:gd name="T14" fmla="*/ 59 w 59"/>
                <a:gd name="T15" fmla="*/ 34 h 34"/>
                <a:gd name="T16" fmla="*/ 13 w 59"/>
                <a:gd name="T17" fmla="*/ 24 h 34"/>
                <a:gd name="T18" fmla="*/ 0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0" y="7"/>
                  </a:moveTo>
                  <a:lnTo>
                    <a:pt x="0" y="7"/>
                  </a:lnTo>
                  <a:cubicBezTo>
                    <a:pt x="6" y="2"/>
                    <a:pt x="15" y="0"/>
                    <a:pt x="24" y="4"/>
                  </a:cubicBezTo>
                  <a:cubicBezTo>
                    <a:pt x="26" y="5"/>
                    <a:pt x="41" y="12"/>
                    <a:pt x="47" y="15"/>
                  </a:cubicBezTo>
                  <a:cubicBezTo>
                    <a:pt x="47" y="17"/>
                    <a:pt x="48" y="20"/>
                    <a:pt x="48" y="21"/>
                  </a:cubicBezTo>
                  <a:cubicBezTo>
                    <a:pt x="43" y="19"/>
                    <a:pt x="33" y="16"/>
                    <a:pt x="24" y="15"/>
                  </a:cubicBezTo>
                  <a:cubicBezTo>
                    <a:pt x="34" y="21"/>
                    <a:pt x="46" y="24"/>
                    <a:pt x="50" y="25"/>
                  </a:cubicBezTo>
                  <a:cubicBezTo>
                    <a:pt x="52" y="28"/>
                    <a:pt x="54" y="31"/>
                    <a:pt x="59" y="34"/>
                  </a:cubicBezTo>
                  <a:cubicBezTo>
                    <a:pt x="44" y="31"/>
                    <a:pt x="25" y="29"/>
                    <a:pt x="13" y="24"/>
                  </a:cubicBezTo>
                  <a:cubicBezTo>
                    <a:pt x="9" y="22"/>
                    <a:pt x="1" y="15"/>
                    <a:pt x="0"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6" name="Freeform 1041"/>
            <p:cNvSpPr/>
            <p:nvPr userDrawn="1"/>
          </p:nvSpPr>
          <p:spPr>
            <a:xfrm>
              <a:off x="250" y="268"/>
              <a:ext cx="6" cy="3"/>
            </a:xfrm>
            <a:custGeom>
              <a:avLst/>
              <a:gdLst>
                <a:gd name="T0" fmla="*/ 0 w 14"/>
                <a:gd name="T1" fmla="*/ 0 h 8"/>
                <a:gd name="T2" fmla="*/ 0 w 14"/>
                <a:gd name="T3" fmla="*/ 0 h 8"/>
                <a:gd name="T4" fmla="*/ 14 w 14"/>
                <a:gd name="T5" fmla="*/ 8 h 8"/>
                <a:gd name="T6" fmla="*/ 12 w 14"/>
                <a:gd name="T7" fmla="*/ 8 h 8"/>
                <a:gd name="T8" fmla="*/ 0 w 14"/>
                <a:gd name="T9" fmla="*/ 0 h 8"/>
              </a:gdLst>
              <a:ahLst/>
              <a:cxnLst>
                <a:cxn ang="0">
                  <a:pos x="T0" y="T1"/>
                </a:cxn>
                <a:cxn ang="0">
                  <a:pos x="T2" y="T3"/>
                </a:cxn>
                <a:cxn ang="0">
                  <a:pos x="T4" y="T5"/>
                </a:cxn>
                <a:cxn ang="0">
                  <a:pos x="T6" y="T7"/>
                </a:cxn>
                <a:cxn ang="0">
                  <a:pos x="T8" y="T9"/>
                </a:cxn>
              </a:cxnLst>
              <a:rect l="0" t="0" r="r" b="b"/>
              <a:pathLst>
                <a:path w="14" h="8">
                  <a:moveTo>
                    <a:pt x="0" y="0"/>
                  </a:moveTo>
                  <a:lnTo>
                    <a:pt x="0" y="0"/>
                  </a:lnTo>
                  <a:cubicBezTo>
                    <a:pt x="5" y="2"/>
                    <a:pt x="10" y="6"/>
                    <a:pt x="14" y="8"/>
                  </a:cubicBezTo>
                  <a:lnTo>
                    <a:pt x="12" y="8"/>
                  </a:lnTo>
                  <a:cubicBezTo>
                    <a:pt x="8" y="6"/>
                    <a:pt x="5" y="3"/>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7" name="Freeform 1042"/>
            <p:cNvSpPr/>
            <p:nvPr userDrawn="1"/>
          </p:nvSpPr>
          <p:spPr>
            <a:xfrm>
              <a:off x="298" y="263"/>
              <a:ext cx="16" cy="22"/>
            </a:xfrm>
            <a:custGeom>
              <a:avLst/>
              <a:gdLst>
                <a:gd name="T0" fmla="*/ 34 w 37"/>
                <a:gd name="T1" fmla="*/ 0 h 50"/>
                <a:gd name="T2" fmla="*/ 34 w 37"/>
                <a:gd name="T3" fmla="*/ 0 h 50"/>
                <a:gd name="T4" fmla="*/ 18 w 37"/>
                <a:gd name="T5" fmla="*/ 50 h 50"/>
                <a:gd name="T6" fmla="*/ 0 w 37"/>
                <a:gd name="T7" fmla="*/ 50 h 50"/>
                <a:gd name="T8" fmla="*/ 2 w 37"/>
                <a:gd name="T9" fmla="*/ 49 h 50"/>
                <a:gd name="T10" fmla="*/ 32 w 37"/>
                <a:gd name="T11" fmla="*/ 0 h 50"/>
                <a:gd name="T12" fmla="*/ 31 w 37"/>
                <a:gd name="T13" fmla="*/ 19 h 50"/>
                <a:gd name="T14" fmla="*/ 34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4" y="0"/>
                  </a:moveTo>
                  <a:lnTo>
                    <a:pt x="34" y="0"/>
                  </a:lnTo>
                  <a:cubicBezTo>
                    <a:pt x="37" y="21"/>
                    <a:pt x="31" y="38"/>
                    <a:pt x="18" y="50"/>
                  </a:cubicBezTo>
                  <a:lnTo>
                    <a:pt x="0" y="50"/>
                  </a:lnTo>
                  <a:lnTo>
                    <a:pt x="2" y="49"/>
                  </a:lnTo>
                  <a:cubicBezTo>
                    <a:pt x="21" y="42"/>
                    <a:pt x="29" y="25"/>
                    <a:pt x="32" y="0"/>
                  </a:cubicBezTo>
                  <a:cubicBezTo>
                    <a:pt x="32" y="5"/>
                    <a:pt x="32" y="14"/>
                    <a:pt x="31" y="19"/>
                  </a:cubicBezTo>
                  <a:cubicBezTo>
                    <a:pt x="33" y="13"/>
                    <a:pt x="33" y="6"/>
                    <a:pt x="3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8" name="Freeform 1043"/>
            <p:cNvSpPr/>
            <p:nvPr userDrawn="1"/>
          </p:nvSpPr>
          <p:spPr>
            <a:xfrm>
              <a:off x="197" y="261"/>
              <a:ext cx="39" cy="21"/>
            </a:xfrm>
            <a:custGeom>
              <a:avLst/>
              <a:gdLst>
                <a:gd name="T0" fmla="*/ 0 w 87"/>
                <a:gd name="T1" fmla="*/ 3 h 45"/>
                <a:gd name="T2" fmla="*/ 0 w 87"/>
                <a:gd name="T3" fmla="*/ 3 h 45"/>
                <a:gd name="T4" fmla="*/ 40 w 87"/>
                <a:gd name="T5" fmla="*/ 8 h 45"/>
                <a:gd name="T6" fmla="*/ 72 w 87"/>
                <a:gd name="T7" fmla="*/ 23 h 45"/>
                <a:gd name="T8" fmla="*/ 76 w 87"/>
                <a:gd name="T9" fmla="*/ 31 h 45"/>
                <a:gd name="T10" fmla="*/ 28 w 87"/>
                <a:gd name="T11" fmla="*/ 17 h 45"/>
                <a:gd name="T12" fmla="*/ 83 w 87"/>
                <a:gd name="T13" fmla="*/ 38 h 45"/>
                <a:gd name="T14" fmla="*/ 87 w 87"/>
                <a:gd name="T15" fmla="*/ 42 h 45"/>
                <a:gd name="T16" fmla="*/ 80 w 87"/>
                <a:gd name="T17" fmla="*/ 45 h 45"/>
                <a:gd name="T18" fmla="*/ 43 w 87"/>
                <a:gd name="T19" fmla="*/ 37 h 45"/>
                <a:gd name="T20" fmla="*/ 0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0" y="3"/>
                  </a:moveTo>
                  <a:lnTo>
                    <a:pt x="0" y="3"/>
                  </a:lnTo>
                  <a:cubicBezTo>
                    <a:pt x="10" y="0"/>
                    <a:pt x="30" y="4"/>
                    <a:pt x="40" y="8"/>
                  </a:cubicBezTo>
                  <a:cubicBezTo>
                    <a:pt x="46" y="11"/>
                    <a:pt x="67" y="19"/>
                    <a:pt x="72" y="23"/>
                  </a:cubicBezTo>
                  <a:cubicBezTo>
                    <a:pt x="74" y="26"/>
                    <a:pt x="74" y="28"/>
                    <a:pt x="76" y="31"/>
                  </a:cubicBezTo>
                  <a:cubicBezTo>
                    <a:pt x="68" y="28"/>
                    <a:pt x="49" y="21"/>
                    <a:pt x="28" y="17"/>
                  </a:cubicBezTo>
                  <a:cubicBezTo>
                    <a:pt x="43" y="24"/>
                    <a:pt x="68" y="33"/>
                    <a:pt x="83" y="38"/>
                  </a:cubicBezTo>
                  <a:cubicBezTo>
                    <a:pt x="84" y="39"/>
                    <a:pt x="86" y="41"/>
                    <a:pt x="87" y="42"/>
                  </a:cubicBezTo>
                  <a:cubicBezTo>
                    <a:pt x="84" y="42"/>
                    <a:pt x="82" y="44"/>
                    <a:pt x="80" y="45"/>
                  </a:cubicBezTo>
                  <a:cubicBezTo>
                    <a:pt x="75" y="45"/>
                    <a:pt x="49" y="39"/>
                    <a:pt x="43" y="37"/>
                  </a:cubicBezTo>
                  <a:cubicBezTo>
                    <a:pt x="24" y="31"/>
                    <a:pt x="2" y="18"/>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9" name="Freeform 1044"/>
            <p:cNvSpPr/>
            <p:nvPr userDrawn="1"/>
          </p:nvSpPr>
          <p:spPr>
            <a:xfrm>
              <a:off x="222" y="260"/>
              <a:ext cx="13" cy="8"/>
            </a:xfrm>
            <a:custGeom>
              <a:avLst/>
              <a:gdLst>
                <a:gd name="T0" fmla="*/ 0 w 29"/>
                <a:gd name="T1" fmla="*/ 0 h 16"/>
                <a:gd name="T2" fmla="*/ 0 w 29"/>
                <a:gd name="T3" fmla="*/ 0 h 16"/>
                <a:gd name="T4" fmla="*/ 29 w 29"/>
                <a:gd name="T5" fmla="*/ 15 h 16"/>
                <a:gd name="T6" fmla="*/ 25 w 29"/>
                <a:gd name="T7" fmla="*/ 16 h 16"/>
                <a:gd name="T8" fmla="*/ 0 w 29"/>
                <a:gd name="T9" fmla="*/ 0 h 16"/>
              </a:gdLst>
              <a:ahLst/>
              <a:cxnLst>
                <a:cxn ang="0">
                  <a:pos x="T0" y="T1"/>
                </a:cxn>
                <a:cxn ang="0">
                  <a:pos x="T2" y="T3"/>
                </a:cxn>
                <a:cxn ang="0">
                  <a:pos x="T4" y="T5"/>
                </a:cxn>
                <a:cxn ang="0">
                  <a:pos x="T6" y="T7"/>
                </a:cxn>
                <a:cxn ang="0">
                  <a:pos x="T8" y="T9"/>
                </a:cxn>
              </a:cxnLst>
              <a:rect l="0" t="0" r="r" b="b"/>
              <a:pathLst>
                <a:path w="28" h="16">
                  <a:moveTo>
                    <a:pt x="0" y="0"/>
                  </a:moveTo>
                  <a:lnTo>
                    <a:pt x="0" y="0"/>
                  </a:lnTo>
                  <a:cubicBezTo>
                    <a:pt x="10" y="5"/>
                    <a:pt x="27" y="14"/>
                    <a:pt x="29" y="15"/>
                  </a:cubicBezTo>
                  <a:cubicBezTo>
                    <a:pt x="28" y="15"/>
                    <a:pt x="27" y="15"/>
                    <a:pt x="25" y="16"/>
                  </a:cubicBezTo>
                  <a:cubicBezTo>
                    <a:pt x="25" y="16"/>
                    <a:pt x="7" y="6"/>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0" name="Freeform 1045"/>
            <p:cNvSpPr/>
            <p:nvPr userDrawn="1"/>
          </p:nvSpPr>
          <p:spPr>
            <a:xfrm>
              <a:off x="315" y="257"/>
              <a:ext cx="6" cy="25"/>
            </a:xfrm>
            <a:custGeom>
              <a:avLst/>
              <a:gdLst>
                <a:gd name="T0" fmla="*/ 3 w 12"/>
                <a:gd name="T1" fmla="*/ 0 h 55"/>
                <a:gd name="T2" fmla="*/ 3 w 12"/>
                <a:gd name="T3" fmla="*/ 0 h 55"/>
                <a:gd name="T4" fmla="*/ 12 w 12"/>
                <a:gd name="T5" fmla="*/ 27 h 55"/>
                <a:gd name="T6" fmla="*/ 3 w 12"/>
                <a:gd name="T7" fmla="*/ 55 h 55"/>
                <a:gd name="T8" fmla="*/ 0 w 12"/>
                <a:gd name="T9" fmla="*/ 24 h 55"/>
                <a:gd name="T10" fmla="*/ 1 w 12"/>
                <a:gd name="T11" fmla="*/ 1 h 55"/>
                <a:gd name="T12" fmla="*/ 7 w 12"/>
                <a:gd name="T13" fmla="*/ 28 h 55"/>
                <a:gd name="T14" fmla="*/ 3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3" y="0"/>
                  </a:moveTo>
                  <a:lnTo>
                    <a:pt x="3" y="0"/>
                  </a:lnTo>
                  <a:cubicBezTo>
                    <a:pt x="6" y="6"/>
                    <a:pt x="12" y="22"/>
                    <a:pt x="12" y="27"/>
                  </a:cubicBezTo>
                  <a:cubicBezTo>
                    <a:pt x="12" y="39"/>
                    <a:pt x="6" y="48"/>
                    <a:pt x="3" y="55"/>
                  </a:cubicBezTo>
                  <a:cubicBezTo>
                    <a:pt x="4" y="45"/>
                    <a:pt x="3" y="33"/>
                    <a:pt x="0" y="24"/>
                  </a:cubicBezTo>
                  <a:cubicBezTo>
                    <a:pt x="1" y="17"/>
                    <a:pt x="1" y="8"/>
                    <a:pt x="1" y="1"/>
                  </a:cubicBezTo>
                  <a:cubicBezTo>
                    <a:pt x="2" y="4"/>
                    <a:pt x="6" y="19"/>
                    <a:pt x="7" y="28"/>
                  </a:cubicBezTo>
                  <a:cubicBezTo>
                    <a:pt x="7" y="20"/>
                    <a:pt x="4" y="6"/>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1" name="Freeform 1046"/>
            <p:cNvSpPr/>
            <p:nvPr userDrawn="1"/>
          </p:nvSpPr>
          <p:spPr>
            <a:xfrm>
              <a:off x="323" y="257"/>
              <a:ext cx="7" cy="27"/>
            </a:xfrm>
            <a:custGeom>
              <a:avLst/>
              <a:gdLst>
                <a:gd name="T0" fmla="*/ 0 w 15"/>
                <a:gd name="T1" fmla="*/ 0 h 60"/>
                <a:gd name="T2" fmla="*/ 0 w 15"/>
                <a:gd name="T3" fmla="*/ 0 h 60"/>
                <a:gd name="T4" fmla="*/ 7 w 15"/>
                <a:gd name="T5" fmla="*/ 29 h 60"/>
                <a:gd name="T6" fmla="*/ 2 w 15"/>
                <a:gd name="T7" fmla="*/ 1 h 60"/>
                <a:gd name="T8" fmla="*/ 7 w 15"/>
                <a:gd name="T9" fmla="*/ 15 h 60"/>
                <a:gd name="T10" fmla="*/ 15 w 15"/>
                <a:gd name="T11" fmla="*/ 42 h 60"/>
                <a:gd name="T12" fmla="*/ 7 w 15"/>
                <a:gd name="T13" fmla="*/ 60 h 60"/>
                <a:gd name="T14" fmla="*/ 4 w 15"/>
                <a:gd name="T15" fmla="*/ 31 h 60"/>
                <a:gd name="T16" fmla="*/ 1 w 15"/>
                <a:gd name="T17" fmla="*/ 20 h 60"/>
                <a:gd name="T18" fmla="*/ 0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0" y="0"/>
                  </a:moveTo>
                  <a:lnTo>
                    <a:pt x="0" y="0"/>
                  </a:lnTo>
                  <a:cubicBezTo>
                    <a:pt x="1" y="6"/>
                    <a:pt x="7" y="26"/>
                    <a:pt x="7" y="29"/>
                  </a:cubicBezTo>
                  <a:cubicBezTo>
                    <a:pt x="6" y="19"/>
                    <a:pt x="4" y="10"/>
                    <a:pt x="2" y="1"/>
                  </a:cubicBezTo>
                  <a:cubicBezTo>
                    <a:pt x="2" y="1"/>
                    <a:pt x="6" y="12"/>
                    <a:pt x="7" y="15"/>
                  </a:cubicBezTo>
                  <a:cubicBezTo>
                    <a:pt x="9" y="22"/>
                    <a:pt x="14" y="35"/>
                    <a:pt x="15" y="42"/>
                  </a:cubicBezTo>
                  <a:cubicBezTo>
                    <a:pt x="13" y="49"/>
                    <a:pt x="10" y="54"/>
                    <a:pt x="7" y="60"/>
                  </a:cubicBezTo>
                  <a:cubicBezTo>
                    <a:pt x="7" y="50"/>
                    <a:pt x="6" y="41"/>
                    <a:pt x="4" y="31"/>
                  </a:cubicBezTo>
                  <a:cubicBezTo>
                    <a:pt x="3" y="28"/>
                    <a:pt x="1" y="24"/>
                    <a:pt x="1" y="20"/>
                  </a:cubicBezTo>
                  <a:cubicBezTo>
                    <a:pt x="0" y="14"/>
                    <a:pt x="0" y="4"/>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2" name="Freeform 1047"/>
            <p:cNvSpPr/>
            <p:nvPr userDrawn="1"/>
          </p:nvSpPr>
          <p:spPr>
            <a:xfrm>
              <a:off x="235" y="256"/>
              <a:ext cx="26" cy="18"/>
            </a:xfrm>
            <a:custGeom>
              <a:avLst/>
              <a:gdLst>
                <a:gd name="T0" fmla="*/ 0 w 58"/>
                <a:gd name="T1" fmla="*/ 0 h 39"/>
                <a:gd name="T2" fmla="*/ 0 w 58"/>
                <a:gd name="T3" fmla="*/ 0 h 39"/>
                <a:gd name="T4" fmla="*/ 58 w 58"/>
                <a:gd name="T5" fmla="*/ 34 h 39"/>
                <a:gd name="T6" fmla="*/ 51 w 58"/>
                <a:gd name="T7" fmla="*/ 34 h 39"/>
                <a:gd name="T8" fmla="*/ 23 w 58"/>
                <a:gd name="T9" fmla="*/ 18 h 39"/>
                <a:gd name="T10" fmla="*/ 45 w 58"/>
                <a:gd name="T11" fmla="*/ 35 h 39"/>
                <a:gd name="T12" fmla="*/ 38 w 58"/>
                <a:gd name="T13" fmla="*/ 39 h 39"/>
                <a:gd name="T14" fmla="*/ 12 w 58"/>
                <a:gd name="T15" fmla="*/ 26 h 39"/>
                <a:gd name="T16" fmla="*/ 0 w 5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9">
                  <a:moveTo>
                    <a:pt x="0" y="0"/>
                  </a:moveTo>
                  <a:lnTo>
                    <a:pt x="0" y="0"/>
                  </a:lnTo>
                  <a:cubicBezTo>
                    <a:pt x="27" y="2"/>
                    <a:pt x="41" y="22"/>
                    <a:pt x="58" y="34"/>
                  </a:cubicBezTo>
                  <a:cubicBezTo>
                    <a:pt x="56" y="34"/>
                    <a:pt x="54" y="34"/>
                    <a:pt x="51" y="34"/>
                  </a:cubicBezTo>
                  <a:cubicBezTo>
                    <a:pt x="48" y="33"/>
                    <a:pt x="33" y="22"/>
                    <a:pt x="23" y="18"/>
                  </a:cubicBezTo>
                  <a:cubicBezTo>
                    <a:pt x="28" y="25"/>
                    <a:pt x="38" y="29"/>
                    <a:pt x="45" y="35"/>
                  </a:cubicBezTo>
                  <a:cubicBezTo>
                    <a:pt x="43" y="36"/>
                    <a:pt x="41" y="37"/>
                    <a:pt x="38" y="39"/>
                  </a:cubicBezTo>
                  <a:cubicBezTo>
                    <a:pt x="34" y="37"/>
                    <a:pt x="18" y="28"/>
                    <a:pt x="12" y="26"/>
                  </a:cubicBezTo>
                  <a:cubicBezTo>
                    <a:pt x="5" y="18"/>
                    <a:pt x="0" y="8"/>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3" name="Freeform 1048"/>
            <p:cNvSpPr/>
            <p:nvPr userDrawn="1"/>
          </p:nvSpPr>
          <p:spPr>
            <a:xfrm>
              <a:off x="251" y="255"/>
              <a:ext cx="3" cy="4"/>
            </a:xfrm>
            <a:custGeom>
              <a:avLst/>
              <a:gdLst>
                <a:gd name="T0" fmla="*/ 0 w 7"/>
                <a:gd name="T1" fmla="*/ 0 h 10"/>
                <a:gd name="T2" fmla="*/ 0 w 7"/>
                <a:gd name="T3" fmla="*/ 0 h 10"/>
                <a:gd name="T4" fmla="*/ 7 w 7"/>
                <a:gd name="T5" fmla="*/ 7 h 10"/>
                <a:gd name="T6" fmla="*/ 7 w 7"/>
                <a:gd name="T7" fmla="*/ 10 h 10"/>
                <a:gd name="T8" fmla="*/ 0 w 7"/>
                <a:gd name="T9" fmla="*/ 0 h 10"/>
              </a:gdLst>
              <a:ahLst/>
              <a:cxnLst>
                <a:cxn ang="0">
                  <a:pos x="T0" y="T1"/>
                </a:cxn>
                <a:cxn ang="0">
                  <a:pos x="T2" y="T3"/>
                </a:cxn>
                <a:cxn ang="0">
                  <a:pos x="T4" y="T5"/>
                </a:cxn>
                <a:cxn ang="0">
                  <a:pos x="T6" y="T7"/>
                </a:cxn>
                <a:cxn ang="0">
                  <a:pos x="T8" y="T9"/>
                </a:cxn>
              </a:cxnLst>
              <a:rect l="0" t="0" r="r" b="b"/>
              <a:pathLst>
                <a:path w="7" h="10">
                  <a:moveTo>
                    <a:pt x="0" y="0"/>
                  </a:moveTo>
                  <a:lnTo>
                    <a:pt x="0" y="0"/>
                  </a:lnTo>
                  <a:cubicBezTo>
                    <a:pt x="2" y="2"/>
                    <a:pt x="5" y="5"/>
                    <a:pt x="7" y="7"/>
                  </a:cubicBezTo>
                  <a:cubicBezTo>
                    <a:pt x="7" y="8"/>
                    <a:pt x="7" y="9"/>
                    <a:pt x="7" y="10"/>
                  </a:cubicBezTo>
                  <a:cubicBezTo>
                    <a:pt x="5" y="7"/>
                    <a:pt x="1" y="2"/>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4" name="Freeform 1049"/>
            <p:cNvSpPr/>
            <p:nvPr userDrawn="1"/>
          </p:nvSpPr>
          <p:spPr>
            <a:xfrm>
              <a:off x="252" y="251"/>
              <a:ext cx="45" cy="64"/>
            </a:xfrm>
            <a:custGeom>
              <a:avLst/>
              <a:gdLst>
                <a:gd name="T0" fmla="*/ 13 w 100"/>
                <a:gd name="T1" fmla="*/ 95 h 142"/>
                <a:gd name="T2" fmla="*/ 13 w 100"/>
                <a:gd name="T3" fmla="*/ 95 h 142"/>
                <a:gd name="T4" fmla="*/ 0 w 100"/>
                <a:gd name="T5" fmla="*/ 82 h 142"/>
                <a:gd name="T6" fmla="*/ 16 w 100"/>
                <a:gd name="T7" fmla="*/ 74 h 142"/>
                <a:gd name="T8" fmla="*/ 30 w 100"/>
                <a:gd name="T9" fmla="*/ 78 h 142"/>
                <a:gd name="T10" fmla="*/ 31 w 100"/>
                <a:gd name="T11" fmla="*/ 76 h 142"/>
                <a:gd name="T12" fmla="*/ 2 w 100"/>
                <a:gd name="T13" fmla="*/ 51 h 142"/>
                <a:gd name="T14" fmla="*/ 37 w 100"/>
                <a:gd name="T15" fmla="*/ 61 h 142"/>
                <a:gd name="T16" fmla="*/ 38 w 100"/>
                <a:gd name="T17" fmla="*/ 60 h 142"/>
                <a:gd name="T18" fmla="*/ 14 w 100"/>
                <a:gd name="T19" fmla="*/ 36 h 142"/>
                <a:gd name="T20" fmla="*/ 8 w 100"/>
                <a:gd name="T21" fmla="*/ 0 h 142"/>
                <a:gd name="T22" fmla="*/ 55 w 100"/>
                <a:gd name="T23" fmla="*/ 52 h 142"/>
                <a:gd name="T24" fmla="*/ 42 w 100"/>
                <a:gd name="T25" fmla="*/ 83 h 142"/>
                <a:gd name="T26" fmla="*/ 62 w 100"/>
                <a:gd name="T27" fmla="*/ 110 h 142"/>
                <a:gd name="T28" fmla="*/ 93 w 100"/>
                <a:gd name="T29" fmla="*/ 98 h 142"/>
                <a:gd name="T30" fmla="*/ 100 w 100"/>
                <a:gd name="T31" fmla="*/ 98 h 142"/>
                <a:gd name="T32" fmla="*/ 100 w 100"/>
                <a:gd name="T33" fmla="*/ 110 h 142"/>
                <a:gd name="T34" fmla="*/ 98 w 100"/>
                <a:gd name="T35" fmla="*/ 112 h 142"/>
                <a:gd name="T36" fmla="*/ 100 w 100"/>
                <a:gd name="T37" fmla="*/ 120 h 142"/>
                <a:gd name="T38" fmla="*/ 100 w 100"/>
                <a:gd name="T39" fmla="*/ 129 h 142"/>
                <a:gd name="T40" fmla="*/ 96 w 100"/>
                <a:gd name="T41" fmla="*/ 126 h 142"/>
                <a:gd name="T42" fmla="*/ 100 w 100"/>
                <a:gd name="T43" fmla="*/ 131 h 142"/>
                <a:gd name="T44" fmla="*/ 100 w 100"/>
                <a:gd name="T45" fmla="*/ 133 h 142"/>
                <a:gd name="T46" fmla="*/ 96 w 100"/>
                <a:gd name="T47" fmla="*/ 131 h 142"/>
                <a:gd name="T48" fmla="*/ 91 w 100"/>
                <a:gd name="T49" fmla="*/ 115 h 142"/>
                <a:gd name="T50" fmla="*/ 89 w 100"/>
                <a:gd name="T51" fmla="*/ 116 h 142"/>
                <a:gd name="T52" fmla="*/ 94 w 100"/>
                <a:gd name="T53" fmla="*/ 130 h 142"/>
                <a:gd name="T54" fmla="*/ 87 w 100"/>
                <a:gd name="T55" fmla="*/ 142 h 142"/>
                <a:gd name="T56" fmla="*/ 74 w 100"/>
                <a:gd name="T57" fmla="*/ 134 h 142"/>
                <a:gd name="T58" fmla="*/ 72 w 100"/>
                <a:gd name="T59" fmla="*/ 120 h 142"/>
                <a:gd name="T60" fmla="*/ 70 w 100"/>
                <a:gd name="T61" fmla="*/ 120 h 142"/>
                <a:gd name="T62" fmla="*/ 71 w 100"/>
                <a:gd name="T63" fmla="*/ 133 h 142"/>
                <a:gd name="T64" fmla="*/ 61 w 100"/>
                <a:gd name="T65" fmla="*/ 142 h 142"/>
                <a:gd name="T66" fmla="*/ 52 w 100"/>
                <a:gd name="T67" fmla="*/ 132 h 142"/>
                <a:gd name="T68" fmla="*/ 55 w 100"/>
                <a:gd name="T69" fmla="*/ 119 h 142"/>
                <a:gd name="T70" fmla="*/ 54 w 100"/>
                <a:gd name="T71" fmla="*/ 118 h 142"/>
                <a:gd name="T72" fmla="*/ 48 w 100"/>
                <a:gd name="T73" fmla="*/ 133 h 142"/>
                <a:gd name="T74" fmla="*/ 34 w 100"/>
                <a:gd name="T75" fmla="*/ 134 h 142"/>
                <a:gd name="T76" fmla="*/ 30 w 100"/>
                <a:gd name="T77" fmla="*/ 121 h 142"/>
                <a:gd name="T78" fmla="*/ 38 w 100"/>
                <a:gd name="T79" fmla="*/ 111 h 142"/>
                <a:gd name="T80" fmla="*/ 36 w 100"/>
                <a:gd name="T81" fmla="*/ 110 h 142"/>
                <a:gd name="T82" fmla="*/ 26 w 100"/>
                <a:gd name="T83" fmla="*/ 120 h 142"/>
                <a:gd name="T84" fmla="*/ 8 w 100"/>
                <a:gd name="T85" fmla="*/ 116 h 142"/>
                <a:gd name="T86" fmla="*/ 14 w 100"/>
                <a:gd name="T87" fmla="*/ 100 h 142"/>
                <a:gd name="T88" fmla="*/ 28 w 100"/>
                <a:gd name="T89" fmla="*/ 97 h 142"/>
                <a:gd name="T90" fmla="*/ 27 w 100"/>
                <a:gd name="T91" fmla="*/ 95 h 142"/>
                <a:gd name="T92" fmla="*/ 13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13" y="95"/>
                  </a:moveTo>
                  <a:lnTo>
                    <a:pt x="13" y="95"/>
                  </a:lnTo>
                  <a:cubicBezTo>
                    <a:pt x="5" y="94"/>
                    <a:pt x="2" y="86"/>
                    <a:pt x="0" y="82"/>
                  </a:cubicBezTo>
                  <a:cubicBezTo>
                    <a:pt x="3" y="80"/>
                    <a:pt x="8" y="72"/>
                    <a:pt x="16" y="74"/>
                  </a:cubicBezTo>
                  <a:cubicBezTo>
                    <a:pt x="21" y="75"/>
                    <a:pt x="26" y="76"/>
                    <a:pt x="30" y="78"/>
                  </a:cubicBezTo>
                  <a:cubicBezTo>
                    <a:pt x="31" y="77"/>
                    <a:pt x="31" y="77"/>
                    <a:pt x="31" y="76"/>
                  </a:cubicBezTo>
                  <a:cubicBezTo>
                    <a:pt x="14" y="72"/>
                    <a:pt x="2" y="65"/>
                    <a:pt x="2" y="51"/>
                  </a:cubicBezTo>
                  <a:cubicBezTo>
                    <a:pt x="15" y="42"/>
                    <a:pt x="28" y="50"/>
                    <a:pt x="37" y="61"/>
                  </a:cubicBezTo>
                  <a:lnTo>
                    <a:pt x="38" y="60"/>
                  </a:lnTo>
                  <a:cubicBezTo>
                    <a:pt x="31" y="49"/>
                    <a:pt x="22" y="44"/>
                    <a:pt x="14" y="36"/>
                  </a:cubicBezTo>
                  <a:cubicBezTo>
                    <a:pt x="7" y="28"/>
                    <a:pt x="4" y="12"/>
                    <a:pt x="8" y="0"/>
                  </a:cubicBezTo>
                  <a:cubicBezTo>
                    <a:pt x="23" y="19"/>
                    <a:pt x="49" y="37"/>
                    <a:pt x="55" y="52"/>
                  </a:cubicBezTo>
                  <a:cubicBezTo>
                    <a:pt x="62" y="68"/>
                    <a:pt x="45" y="72"/>
                    <a:pt x="42" y="83"/>
                  </a:cubicBezTo>
                  <a:cubicBezTo>
                    <a:pt x="39" y="96"/>
                    <a:pt x="47" y="105"/>
                    <a:pt x="62" y="110"/>
                  </a:cubicBezTo>
                  <a:cubicBezTo>
                    <a:pt x="74" y="114"/>
                    <a:pt x="88" y="110"/>
                    <a:pt x="93" y="98"/>
                  </a:cubicBezTo>
                  <a:cubicBezTo>
                    <a:pt x="96" y="98"/>
                    <a:pt x="97" y="99"/>
                    <a:pt x="100" y="98"/>
                  </a:cubicBezTo>
                  <a:lnTo>
                    <a:pt x="100" y="110"/>
                  </a:lnTo>
                  <a:cubicBezTo>
                    <a:pt x="98" y="111"/>
                    <a:pt x="100" y="110"/>
                    <a:pt x="98" y="112"/>
                  </a:cubicBezTo>
                  <a:cubicBezTo>
                    <a:pt x="99" y="115"/>
                    <a:pt x="100" y="118"/>
                    <a:pt x="100" y="120"/>
                  </a:cubicBezTo>
                  <a:lnTo>
                    <a:pt x="100" y="129"/>
                  </a:lnTo>
                  <a:cubicBezTo>
                    <a:pt x="99" y="129"/>
                    <a:pt x="98" y="129"/>
                    <a:pt x="96" y="126"/>
                  </a:cubicBezTo>
                  <a:cubicBezTo>
                    <a:pt x="97" y="129"/>
                    <a:pt x="98" y="130"/>
                    <a:pt x="100" y="131"/>
                  </a:cubicBezTo>
                  <a:lnTo>
                    <a:pt x="100" y="133"/>
                  </a:lnTo>
                  <a:cubicBezTo>
                    <a:pt x="99" y="133"/>
                    <a:pt x="97" y="132"/>
                    <a:pt x="96" y="131"/>
                  </a:cubicBezTo>
                  <a:cubicBezTo>
                    <a:pt x="94" y="127"/>
                    <a:pt x="93" y="119"/>
                    <a:pt x="91" y="115"/>
                  </a:cubicBezTo>
                  <a:cubicBezTo>
                    <a:pt x="91" y="114"/>
                    <a:pt x="89" y="114"/>
                    <a:pt x="89" y="116"/>
                  </a:cubicBezTo>
                  <a:cubicBezTo>
                    <a:pt x="90" y="118"/>
                    <a:pt x="93" y="128"/>
                    <a:pt x="94" y="130"/>
                  </a:cubicBezTo>
                  <a:cubicBezTo>
                    <a:pt x="95" y="137"/>
                    <a:pt x="90" y="138"/>
                    <a:pt x="87" y="142"/>
                  </a:cubicBezTo>
                  <a:cubicBezTo>
                    <a:pt x="81" y="139"/>
                    <a:pt x="75" y="141"/>
                    <a:pt x="74" y="134"/>
                  </a:cubicBezTo>
                  <a:cubicBezTo>
                    <a:pt x="73" y="129"/>
                    <a:pt x="73" y="125"/>
                    <a:pt x="72" y="120"/>
                  </a:cubicBezTo>
                  <a:cubicBezTo>
                    <a:pt x="72" y="119"/>
                    <a:pt x="70" y="119"/>
                    <a:pt x="70" y="120"/>
                  </a:cubicBezTo>
                  <a:cubicBezTo>
                    <a:pt x="71" y="125"/>
                    <a:pt x="71" y="132"/>
                    <a:pt x="71" y="133"/>
                  </a:cubicBezTo>
                  <a:cubicBezTo>
                    <a:pt x="71" y="139"/>
                    <a:pt x="65" y="139"/>
                    <a:pt x="61" y="142"/>
                  </a:cubicBezTo>
                  <a:cubicBezTo>
                    <a:pt x="57" y="139"/>
                    <a:pt x="51" y="138"/>
                    <a:pt x="52" y="132"/>
                  </a:cubicBezTo>
                  <a:cubicBezTo>
                    <a:pt x="52" y="130"/>
                    <a:pt x="55" y="122"/>
                    <a:pt x="55" y="119"/>
                  </a:cubicBezTo>
                  <a:cubicBezTo>
                    <a:pt x="56" y="118"/>
                    <a:pt x="54" y="118"/>
                    <a:pt x="54" y="118"/>
                  </a:cubicBezTo>
                  <a:cubicBezTo>
                    <a:pt x="53" y="122"/>
                    <a:pt x="50" y="129"/>
                    <a:pt x="48" y="133"/>
                  </a:cubicBezTo>
                  <a:cubicBezTo>
                    <a:pt x="45" y="138"/>
                    <a:pt x="40" y="134"/>
                    <a:pt x="34" y="134"/>
                  </a:cubicBezTo>
                  <a:cubicBezTo>
                    <a:pt x="32" y="130"/>
                    <a:pt x="26" y="126"/>
                    <a:pt x="30" y="121"/>
                  </a:cubicBezTo>
                  <a:cubicBezTo>
                    <a:pt x="31" y="119"/>
                    <a:pt x="38" y="111"/>
                    <a:pt x="38" y="111"/>
                  </a:cubicBezTo>
                  <a:cubicBezTo>
                    <a:pt x="38" y="110"/>
                    <a:pt x="37" y="109"/>
                    <a:pt x="36" y="110"/>
                  </a:cubicBezTo>
                  <a:cubicBezTo>
                    <a:pt x="34" y="111"/>
                    <a:pt x="31" y="115"/>
                    <a:pt x="26" y="120"/>
                  </a:cubicBezTo>
                  <a:cubicBezTo>
                    <a:pt x="21" y="124"/>
                    <a:pt x="11" y="116"/>
                    <a:pt x="8" y="116"/>
                  </a:cubicBezTo>
                  <a:cubicBezTo>
                    <a:pt x="9" y="111"/>
                    <a:pt x="8" y="103"/>
                    <a:pt x="14" y="100"/>
                  </a:cubicBezTo>
                  <a:cubicBezTo>
                    <a:pt x="19" y="98"/>
                    <a:pt x="26" y="97"/>
                    <a:pt x="28" y="97"/>
                  </a:cubicBezTo>
                  <a:cubicBezTo>
                    <a:pt x="28" y="96"/>
                    <a:pt x="27" y="95"/>
                    <a:pt x="27" y="95"/>
                  </a:cubicBezTo>
                  <a:cubicBezTo>
                    <a:pt x="23" y="96"/>
                    <a:pt x="17" y="96"/>
                    <a:pt x="13" y="9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5" name="Freeform 1050"/>
            <p:cNvSpPr/>
            <p:nvPr userDrawn="1"/>
          </p:nvSpPr>
          <p:spPr>
            <a:xfrm>
              <a:off x="224" y="248"/>
              <a:ext cx="10" cy="7"/>
            </a:xfrm>
            <a:custGeom>
              <a:avLst/>
              <a:gdLst>
                <a:gd name="T0" fmla="*/ 0 w 22"/>
                <a:gd name="T1" fmla="*/ 0 h 16"/>
                <a:gd name="T2" fmla="*/ 0 w 22"/>
                <a:gd name="T3" fmla="*/ 0 h 16"/>
                <a:gd name="T4" fmla="*/ 22 w 22"/>
                <a:gd name="T5" fmla="*/ 14 h 16"/>
                <a:gd name="T6" fmla="*/ 20 w 22"/>
                <a:gd name="T7" fmla="*/ 14 h 16"/>
                <a:gd name="T8" fmla="*/ 20 w 22"/>
                <a:gd name="T9" fmla="*/ 16 h 16"/>
                <a:gd name="T10" fmla="*/ 0 w 22"/>
                <a:gd name="T11" fmla="*/ 0 h 16"/>
              </a:gdLst>
              <a:ahLst/>
              <a:cxnLst>
                <a:cxn ang="0">
                  <a:pos x="T0" y="T1"/>
                </a:cxn>
                <a:cxn ang="0">
                  <a:pos x="T2" y="T3"/>
                </a:cxn>
                <a:cxn ang="0">
                  <a:pos x="T4" y="T5"/>
                </a:cxn>
                <a:cxn ang="0">
                  <a:pos x="T6" y="T7"/>
                </a:cxn>
                <a:cxn ang="0">
                  <a:pos x="T8" y="T9"/>
                </a:cxn>
                <a:cxn ang="0">
                  <a:pos x="T10" y="T11"/>
                </a:cxn>
              </a:cxnLst>
              <a:rect l="0" t="0" r="r" b="b"/>
              <a:pathLst>
                <a:path w="22" h="16">
                  <a:moveTo>
                    <a:pt x="0" y="0"/>
                  </a:moveTo>
                  <a:lnTo>
                    <a:pt x="0" y="0"/>
                  </a:lnTo>
                  <a:cubicBezTo>
                    <a:pt x="6" y="3"/>
                    <a:pt x="19" y="11"/>
                    <a:pt x="22" y="14"/>
                  </a:cubicBezTo>
                  <a:cubicBezTo>
                    <a:pt x="21" y="14"/>
                    <a:pt x="21" y="14"/>
                    <a:pt x="20" y="14"/>
                  </a:cubicBezTo>
                  <a:cubicBezTo>
                    <a:pt x="20" y="15"/>
                    <a:pt x="20" y="16"/>
                    <a:pt x="20" y="16"/>
                  </a:cubicBezTo>
                  <a:cubicBezTo>
                    <a:pt x="16" y="12"/>
                    <a:pt x="5" y="4"/>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6" name="Freeform 1051"/>
            <p:cNvSpPr/>
            <p:nvPr userDrawn="1"/>
          </p:nvSpPr>
          <p:spPr>
            <a:xfrm>
              <a:off x="315" y="243"/>
              <a:ext cx="8" cy="31"/>
            </a:xfrm>
            <a:custGeom>
              <a:avLst/>
              <a:gdLst>
                <a:gd name="T0" fmla="*/ 2 w 17"/>
                <a:gd name="T1" fmla="*/ 0 h 68"/>
                <a:gd name="T2" fmla="*/ 2 w 17"/>
                <a:gd name="T3" fmla="*/ 0 h 68"/>
                <a:gd name="T4" fmla="*/ 9 w 17"/>
                <a:gd name="T5" fmla="*/ 14 h 68"/>
                <a:gd name="T6" fmla="*/ 16 w 17"/>
                <a:gd name="T7" fmla="*/ 68 h 68"/>
                <a:gd name="T8" fmla="*/ 0 w 17"/>
                <a:gd name="T9" fmla="*/ 16 h 68"/>
                <a:gd name="T10" fmla="*/ 14 w 17"/>
                <a:gd name="T11" fmla="*/ 42 h 68"/>
                <a:gd name="T12" fmla="*/ 2 w 17"/>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7" h="68">
                  <a:moveTo>
                    <a:pt x="2" y="0"/>
                  </a:moveTo>
                  <a:lnTo>
                    <a:pt x="2" y="0"/>
                  </a:lnTo>
                  <a:cubicBezTo>
                    <a:pt x="2" y="0"/>
                    <a:pt x="8" y="12"/>
                    <a:pt x="9" y="14"/>
                  </a:cubicBezTo>
                  <a:cubicBezTo>
                    <a:pt x="16" y="25"/>
                    <a:pt x="17" y="44"/>
                    <a:pt x="16" y="68"/>
                  </a:cubicBezTo>
                  <a:cubicBezTo>
                    <a:pt x="12" y="44"/>
                    <a:pt x="1" y="26"/>
                    <a:pt x="0" y="16"/>
                  </a:cubicBezTo>
                  <a:cubicBezTo>
                    <a:pt x="5" y="22"/>
                    <a:pt x="10" y="31"/>
                    <a:pt x="14" y="42"/>
                  </a:cubicBezTo>
                  <a:cubicBezTo>
                    <a:pt x="13" y="36"/>
                    <a:pt x="5" y="7"/>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7" name="Freeform 1052"/>
            <p:cNvSpPr/>
            <p:nvPr userDrawn="1"/>
          </p:nvSpPr>
          <p:spPr>
            <a:xfrm>
              <a:off x="199" y="245"/>
              <a:ext cx="40" cy="25"/>
            </a:xfrm>
            <a:custGeom>
              <a:avLst/>
              <a:gdLst>
                <a:gd name="T0" fmla="*/ 1 w 88"/>
                <a:gd name="T1" fmla="*/ 1 h 55"/>
                <a:gd name="T2" fmla="*/ 1 w 88"/>
                <a:gd name="T3" fmla="*/ 1 h 55"/>
                <a:gd name="T4" fmla="*/ 45 w 88"/>
                <a:gd name="T5" fmla="*/ 15 h 55"/>
                <a:gd name="T6" fmla="*/ 79 w 88"/>
                <a:gd name="T7" fmla="*/ 37 h 55"/>
                <a:gd name="T8" fmla="*/ 88 w 88"/>
                <a:gd name="T9" fmla="*/ 49 h 55"/>
                <a:gd name="T10" fmla="*/ 81 w 88"/>
                <a:gd name="T11" fmla="*/ 49 h 55"/>
                <a:gd name="T12" fmla="*/ 31 w 88"/>
                <a:gd name="T13" fmla="*/ 23 h 55"/>
                <a:gd name="T14" fmla="*/ 73 w 88"/>
                <a:gd name="T15" fmla="*/ 51 h 55"/>
                <a:gd name="T16" fmla="*/ 67 w 88"/>
                <a:gd name="T17" fmla="*/ 55 h 55"/>
                <a:gd name="T18" fmla="*/ 27 w 88"/>
                <a:gd name="T19" fmla="*/ 37 h 55"/>
                <a:gd name="T20" fmla="*/ 1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1" y="1"/>
                  </a:moveTo>
                  <a:lnTo>
                    <a:pt x="1" y="1"/>
                  </a:lnTo>
                  <a:cubicBezTo>
                    <a:pt x="16" y="0"/>
                    <a:pt x="33" y="8"/>
                    <a:pt x="45" y="15"/>
                  </a:cubicBezTo>
                  <a:cubicBezTo>
                    <a:pt x="53" y="20"/>
                    <a:pt x="68" y="29"/>
                    <a:pt x="79" y="37"/>
                  </a:cubicBezTo>
                  <a:cubicBezTo>
                    <a:pt x="81" y="42"/>
                    <a:pt x="82" y="41"/>
                    <a:pt x="88" y="49"/>
                  </a:cubicBezTo>
                  <a:cubicBezTo>
                    <a:pt x="83" y="48"/>
                    <a:pt x="83" y="49"/>
                    <a:pt x="81" y="49"/>
                  </a:cubicBezTo>
                  <a:cubicBezTo>
                    <a:pt x="75" y="45"/>
                    <a:pt x="47" y="29"/>
                    <a:pt x="31" y="23"/>
                  </a:cubicBezTo>
                  <a:cubicBezTo>
                    <a:pt x="44" y="34"/>
                    <a:pt x="68" y="48"/>
                    <a:pt x="73" y="51"/>
                  </a:cubicBezTo>
                  <a:cubicBezTo>
                    <a:pt x="70" y="52"/>
                    <a:pt x="68" y="54"/>
                    <a:pt x="67" y="55"/>
                  </a:cubicBezTo>
                  <a:cubicBezTo>
                    <a:pt x="58" y="52"/>
                    <a:pt x="35" y="43"/>
                    <a:pt x="27" y="37"/>
                  </a:cubicBezTo>
                  <a:cubicBezTo>
                    <a:pt x="15" y="29"/>
                    <a:pt x="0" y="18"/>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8" name="Freeform 1053"/>
            <p:cNvSpPr/>
            <p:nvPr userDrawn="1"/>
          </p:nvSpPr>
          <p:spPr>
            <a:xfrm>
              <a:off x="317" y="243"/>
              <a:ext cx="14" cy="32"/>
            </a:xfrm>
            <a:custGeom>
              <a:avLst/>
              <a:gdLst>
                <a:gd name="T0" fmla="*/ 0 w 31"/>
                <a:gd name="T1" fmla="*/ 0 h 72"/>
                <a:gd name="T2" fmla="*/ 0 w 31"/>
                <a:gd name="T3" fmla="*/ 0 h 72"/>
                <a:gd name="T4" fmla="*/ 27 w 31"/>
                <a:gd name="T5" fmla="*/ 38 h 72"/>
                <a:gd name="T6" fmla="*/ 30 w 31"/>
                <a:gd name="T7" fmla="*/ 72 h 72"/>
                <a:gd name="T8" fmla="*/ 0 w 31"/>
                <a:gd name="T9" fmla="*/ 0 h 72"/>
              </a:gdLst>
              <a:ahLst/>
              <a:cxnLst>
                <a:cxn ang="0">
                  <a:pos x="T0" y="T1"/>
                </a:cxn>
                <a:cxn ang="0">
                  <a:pos x="T2" y="T3"/>
                </a:cxn>
                <a:cxn ang="0">
                  <a:pos x="T4" y="T5"/>
                </a:cxn>
                <a:cxn ang="0">
                  <a:pos x="T6" y="T7"/>
                </a:cxn>
                <a:cxn ang="0">
                  <a:pos x="T8" y="T9"/>
                </a:cxn>
              </a:cxnLst>
              <a:rect l="0" t="0" r="r" b="b"/>
              <a:pathLst>
                <a:path w="31" h="72">
                  <a:moveTo>
                    <a:pt x="0" y="0"/>
                  </a:moveTo>
                  <a:lnTo>
                    <a:pt x="0" y="0"/>
                  </a:lnTo>
                  <a:cubicBezTo>
                    <a:pt x="10" y="12"/>
                    <a:pt x="23" y="29"/>
                    <a:pt x="27" y="38"/>
                  </a:cubicBezTo>
                  <a:cubicBezTo>
                    <a:pt x="31" y="52"/>
                    <a:pt x="30" y="64"/>
                    <a:pt x="30" y="72"/>
                  </a:cubicBezTo>
                  <a:cubicBezTo>
                    <a:pt x="25" y="46"/>
                    <a:pt x="15" y="23"/>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9" name="Freeform 1054"/>
            <p:cNvSpPr/>
            <p:nvPr userDrawn="1"/>
          </p:nvSpPr>
          <p:spPr>
            <a:xfrm>
              <a:off x="305" y="243"/>
              <a:ext cx="11" cy="33"/>
            </a:xfrm>
            <a:custGeom>
              <a:avLst/>
              <a:gdLst>
                <a:gd name="T0" fmla="*/ 10 w 25"/>
                <a:gd name="T1" fmla="*/ 0 h 74"/>
                <a:gd name="T2" fmla="*/ 10 w 25"/>
                <a:gd name="T3" fmla="*/ 0 h 74"/>
                <a:gd name="T4" fmla="*/ 23 w 25"/>
                <a:gd name="T5" fmla="*/ 16 h 74"/>
                <a:gd name="T6" fmla="*/ 21 w 25"/>
                <a:gd name="T7" fmla="*/ 69 h 74"/>
                <a:gd name="T8" fmla="*/ 13 w 25"/>
                <a:gd name="T9" fmla="*/ 29 h 74"/>
                <a:gd name="T10" fmla="*/ 6 w 25"/>
                <a:gd name="T11" fmla="*/ 74 h 74"/>
                <a:gd name="T12" fmla="*/ 6 w 25"/>
                <a:gd name="T13" fmla="*/ 20 h 74"/>
                <a:gd name="T14" fmla="*/ 0 w 25"/>
                <a:gd name="T15" fmla="*/ 8 h 74"/>
                <a:gd name="T16" fmla="*/ 20 w 25"/>
                <a:gd name="T17" fmla="*/ 30 h 74"/>
                <a:gd name="T18" fmla="*/ 10 w 25"/>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4">
                  <a:moveTo>
                    <a:pt x="10" y="0"/>
                  </a:moveTo>
                  <a:lnTo>
                    <a:pt x="10" y="0"/>
                  </a:lnTo>
                  <a:cubicBezTo>
                    <a:pt x="14" y="4"/>
                    <a:pt x="21" y="11"/>
                    <a:pt x="23" y="16"/>
                  </a:cubicBezTo>
                  <a:cubicBezTo>
                    <a:pt x="25" y="30"/>
                    <a:pt x="24" y="56"/>
                    <a:pt x="21" y="69"/>
                  </a:cubicBezTo>
                  <a:cubicBezTo>
                    <a:pt x="21" y="56"/>
                    <a:pt x="19" y="37"/>
                    <a:pt x="13" y="29"/>
                  </a:cubicBezTo>
                  <a:cubicBezTo>
                    <a:pt x="17" y="43"/>
                    <a:pt x="14" y="58"/>
                    <a:pt x="6" y="74"/>
                  </a:cubicBezTo>
                  <a:cubicBezTo>
                    <a:pt x="10" y="60"/>
                    <a:pt x="11" y="34"/>
                    <a:pt x="6" y="20"/>
                  </a:cubicBezTo>
                  <a:cubicBezTo>
                    <a:pt x="5" y="16"/>
                    <a:pt x="2" y="11"/>
                    <a:pt x="0" y="8"/>
                  </a:cubicBezTo>
                  <a:cubicBezTo>
                    <a:pt x="6" y="11"/>
                    <a:pt x="17" y="23"/>
                    <a:pt x="20" y="30"/>
                  </a:cubicBezTo>
                  <a:cubicBezTo>
                    <a:pt x="17" y="18"/>
                    <a:pt x="14" y="10"/>
                    <a:pt x="1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0" name="Freeform 1055"/>
            <p:cNvSpPr/>
            <p:nvPr userDrawn="1"/>
          </p:nvSpPr>
          <p:spPr>
            <a:xfrm>
              <a:off x="276" y="241"/>
              <a:ext cx="14" cy="8"/>
            </a:xfrm>
            <a:custGeom>
              <a:avLst/>
              <a:gdLst>
                <a:gd name="T0" fmla="*/ 5 w 32"/>
                <a:gd name="T1" fmla="*/ 6 h 16"/>
                <a:gd name="T2" fmla="*/ 5 w 32"/>
                <a:gd name="T3" fmla="*/ 6 h 16"/>
                <a:gd name="T4" fmla="*/ 32 w 32"/>
                <a:gd name="T5" fmla="*/ 2 h 16"/>
                <a:gd name="T6" fmla="*/ 2 w 32"/>
                <a:gd name="T7" fmla="*/ 16 h 16"/>
                <a:gd name="T8" fmla="*/ 5 w 32"/>
                <a:gd name="T9" fmla="*/ 6 h 16"/>
              </a:gdLst>
              <a:ahLst/>
              <a:cxnLst>
                <a:cxn ang="0">
                  <a:pos x="T0" y="T1"/>
                </a:cxn>
                <a:cxn ang="0">
                  <a:pos x="T2" y="T3"/>
                </a:cxn>
                <a:cxn ang="0">
                  <a:pos x="T4" y="T5"/>
                </a:cxn>
                <a:cxn ang="0">
                  <a:pos x="T6" y="T7"/>
                </a:cxn>
                <a:cxn ang="0">
                  <a:pos x="T8" y="T9"/>
                </a:cxn>
              </a:cxnLst>
              <a:rect l="0" t="0" r="r" b="b"/>
              <a:pathLst>
                <a:path w="32" h="16">
                  <a:moveTo>
                    <a:pt x="5" y="6"/>
                  </a:moveTo>
                  <a:lnTo>
                    <a:pt x="5" y="6"/>
                  </a:lnTo>
                  <a:cubicBezTo>
                    <a:pt x="12" y="1"/>
                    <a:pt x="20" y="0"/>
                    <a:pt x="32" y="2"/>
                  </a:cubicBezTo>
                  <a:cubicBezTo>
                    <a:pt x="23" y="2"/>
                    <a:pt x="6" y="0"/>
                    <a:pt x="2" y="16"/>
                  </a:cubicBezTo>
                  <a:cubicBezTo>
                    <a:pt x="0" y="13"/>
                    <a:pt x="1" y="8"/>
                    <a:pt x="5"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1" name="Freeform 1056"/>
            <p:cNvSpPr/>
            <p:nvPr userDrawn="1"/>
          </p:nvSpPr>
          <p:spPr>
            <a:xfrm>
              <a:off x="259" y="238"/>
              <a:ext cx="26" cy="9"/>
            </a:xfrm>
            <a:custGeom>
              <a:avLst/>
              <a:gdLst>
                <a:gd name="T0" fmla="*/ 44 w 59"/>
                <a:gd name="T1" fmla="*/ 2 h 20"/>
                <a:gd name="T2" fmla="*/ 44 w 59"/>
                <a:gd name="T3" fmla="*/ 2 h 20"/>
                <a:gd name="T4" fmla="*/ 59 w 59"/>
                <a:gd name="T5" fmla="*/ 3 h 20"/>
                <a:gd name="T6" fmla="*/ 22 w 59"/>
                <a:gd name="T7" fmla="*/ 18 h 20"/>
                <a:gd name="T8" fmla="*/ 0 w 59"/>
                <a:gd name="T9" fmla="*/ 9 h 20"/>
                <a:gd name="T10" fmla="*/ 19 w 59"/>
                <a:gd name="T11" fmla="*/ 10 h 20"/>
                <a:gd name="T12" fmla="*/ 44 w 5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9" h="20">
                  <a:moveTo>
                    <a:pt x="44" y="2"/>
                  </a:moveTo>
                  <a:lnTo>
                    <a:pt x="44" y="2"/>
                  </a:lnTo>
                  <a:cubicBezTo>
                    <a:pt x="47" y="1"/>
                    <a:pt x="54" y="0"/>
                    <a:pt x="59" y="3"/>
                  </a:cubicBezTo>
                  <a:cubicBezTo>
                    <a:pt x="33" y="3"/>
                    <a:pt x="32" y="15"/>
                    <a:pt x="22" y="18"/>
                  </a:cubicBezTo>
                  <a:cubicBezTo>
                    <a:pt x="14" y="20"/>
                    <a:pt x="4" y="17"/>
                    <a:pt x="0" y="9"/>
                  </a:cubicBezTo>
                  <a:cubicBezTo>
                    <a:pt x="6" y="12"/>
                    <a:pt x="12" y="12"/>
                    <a:pt x="19" y="10"/>
                  </a:cubicBezTo>
                  <a:cubicBezTo>
                    <a:pt x="27" y="8"/>
                    <a:pt x="34" y="3"/>
                    <a:pt x="4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2" name="Freeform 1057"/>
            <p:cNvSpPr/>
            <p:nvPr userDrawn="1"/>
          </p:nvSpPr>
          <p:spPr>
            <a:xfrm>
              <a:off x="308" y="236"/>
              <a:ext cx="12" cy="19"/>
            </a:xfrm>
            <a:custGeom>
              <a:avLst/>
              <a:gdLst>
                <a:gd name="T0" fmla="*/ 0 w 26"/>
                <a:gd name="T1" fmla="*/ 0 h 42"/>
                <a:gd name="T2" fmla="*/ 0 w 26"/>
                <a:gd name="T3" fmla="*/ 0 h 42"/>
                <a:gd name="T4" fmla="*/ 15 w 26"/>
                <a:gd name="T5" fmla="*/ 20 h 42"/>
                <a:gd name="T6" fmla="*/ 2 w 26"/>
                <a:gd name="T7" fmla="*/ 0 h 42"/>
                <a:gd name="T8" fmla="*/ 14 w 26"/>
                <a:gd name="T9" fmla="*/ 9 h 42"/>
                <a:gd name="T10" fmla="*/ 26 w 26"/>
                <a:gd name="T11" fmla="*/ 42 h 42"/>
                <a:gd name="T12" fmla="*/ 3 w 26"/>
                <a:gd name="T13" fmla="*/ 13 h 42"/>
                <a:gd name="T14" fmla="*/ 0 w 2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0" y="0"/>
                  </a:moveTo>
                  <a:lnTo>
                    <a:pt x="0" y="0"/>
                  </a:lnTo>
                  <a:cubicBezTo>
                    <a:pt x="3" y="4"/>
                    <a:pt x="11" y="16"/>
                    <a:pt x="15" y="20"/>
                  </a:cubicBezTo>
                  <a:cubicBezTo>
                    <a:pt x="12" y="13"/>
                    <a:pt x="6" y="6"/>
                    <a:pt x="2" y="0"/>
                  </a:cubicBezTo>
                  <a:cubicBezTo>
                    <a:pt x="4" y="3"/>
                    <a:pt x="11" y="7"/>
                    <a:pt x="14" y="9"/>
                  </a:cubicBezTo>
                  <a:cubicBezTo>
                    <a:pt x="18" y="16"/>
                    <a:pt x="24" y="33"/>
                    <a:pt x="26" y="42"/>
                  </a:cubicBezTo>
                  <a:cubicBezTo>
                    <a:pt x="18" y="30"/>
                    <a:pt x="8" y="18"/>
                    <a:pt x="3" y="13"/>
                  </a:cubicBezTo>
                  <a:cubicBezTo>
                    <a:pt x="3" y="9"/>
                    <a:pt x="1" y="4"/>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3" name="Freeform 1058"/>
            <p:cNvSpPr/>
            <p:nvPr userDrawn="1"/>
          </p:nvSpPr>
          <p:spPr>
            <a:xfrm>
              <a:off x="238" y="237"/>
              <a:ext cx="17" cy="28"/>
            </a:xfrm>
            <a:custGeom>
              <a:avLst/>
              <a:gdLst>
                <a:gd name="T0" fmla="*/ 8 w 38"/>
                <a:gd name="T1" fmla="*/ 0 h 62"/>
                <a:gd name="T2" fmla="*/ 8 w 38"/>
                <a:gd name="T3" fmla="*/ 0 h 62"/>
                <a:gd name="T4" fmla="*/ 35 w 38"/>
                <a:gd name="T5" fmla="*/ 34 h 62"/>
                <a:gd name="T6" fmla="*/ 34 w 38"/>
                <a:gd name="T7" fmla="*/ 44 h 62"/>
                <a:gd name="T8" fmla="*/ 19 w 38"/>
                <a:gd name="T9" fmla="*/ 28 h 62"/>
                <a:gd name="T10" fmla="*/ 35 w 38"/>
                <a:gd name="T11" fmla="*/ 51 h 62"/>
                <a:gd name="T12" fmla="*/ 38 w 38"/>
                <a:gd name="T13" fmla="*/ 62 h 62"/>
                <a:gd name="T14" fmla="*/ 15 w 38"/>
                <a:gd name="T15" fmla="*/ 42 h 62"/>
                <a:gd name="T16" fmla="*/ 8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8" y="0"/>
                  </a:moveTo>
                  <a:lnTo>
                    <a:pt x="8" y="0"/>
                  </a:lnTo>
                  <a:cubicBezTo>
                    <a:pt x="13" y="14"/>
                    <a:pt x="27" y="28"/>
                    <a:pt x="35" y="34"/>
                  </a:cubicBezTo>
                  <a:cubicBezTo>
                    <a:pt x="34" y="38"/>
                    <a:pt x="34" y="41"/>
                    <a:pt x="34" y="44"/>
                  </a:cubicBezTo>
                  <a:cubicBezTo>
                    <a:pt x="32" y="42"/>
                    <a:pt x="25" y="34"/>
                    <a:pt x="19" y="28"/>
                  </a:cubicBezTo>
                  <a:cubicBezTo>
                    <a:pt x="23" y="38"/>
                    <a:pt x="31" y="47"/>
                    <a:pt x="35" y="51"/>
                  </a:cubicBezTo>
                  <a:cubicBezTo>
                    <a:pt x="35" y="54"/>
                    <a:pt x="36" y="58"/>
                    <a:pt x="38" y="62"/>
                  </a:cubicBezTo>
                  <a:cubicBezTo>
                    <a:pt x="32" y="57"/>
                    <a:pt x="20" y="47"/>
                    <a:pt x="15" y="42"/>
                  </a:cubicBezTo>
                  <a:cubicBezTo>
                    <a:pt x="5" y="31"/>
                    <a:pt x="0" y="14"/>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4" name="Freeform 1059"/>
            <p:cNvSpPr/>
            <p:nvPr userDrawn="1"/>
          </p:nvSpPr>
          <p:spPr>
            <a:xfrm>
              <a:off x="228" y="231"/>
              <a:ext cx="10" cy="14"/>
            </a:xfrm>
            <a:custGeom>
              <a:avLst/>
              <a:gdLst>
                <a:gd name="T0" fmla="*/ 0 w 23"/>
                <a:gd name="T1" fmla="*/ 0 h 30"/>
                <a:gd name="T2" fmla="*/ 0 w 23"/>
                <a:gd name="T3" fmla="*/ 0 h 30"/>
                <a:gd name="T4" fmla="*/ 23 w 23"/>
                <a:gd name="T5" fmla="*/ 26 h 30"/>
                <a:gd name="T6" fmla="*/ 23 w 23"/>
                <a:gd name="T7" fmla="*/ 30 h 30"/>
                <a:gd name="T8" fmla="*/ 0 w 23"/>
                <a:gd name="T9" fmla="*/ 0 h 30"/>
              </a:gdLst>
              <a:ahLst/>
              <a:cxnLst>
                <a:cxn ang="0">
                  <a:pos x="T0" y="T1"/>
                </a:cxn>
                <a:cxn ang="0">
                  <a:pos x="T2" y="T3"/>
                </a:cxn>
                <a:cxn ang="0">
                  <a:pos x="T4" y="T5"/>
                </a:cxn>
                <a:cxn ang="0">
                  <a:pos x="T6" y="T7"/>
                </a:cxn>
                <a:cxn ang="0">
                  <a:pos x="T8" y="T9"/>
                </a:cxn>
              </a:cxnLst>
              <a:rect l="0" t="0" r="r" b="b"/>
              <a:pathLst>
                <a:path w="23" h="30">
                  <a:moveTo>
                    <a:pt x="0" y="0"/>
                  </a:moveTo>
                  <a:lnTo>
                    <a:pt x="0" y="0"/>
                  </a:lnTo>
                  <a:cubicBezTo>
                    <a:pt x="7" y="10"/>
                    <a:pt x="21" y="25"/>
                    <a:pt x="23" y="26"/>
                  </a:cubicBezTo>
                  <a:cubicBezTo>
                    <a:pt x="23" y="27"/>
                    <a:pt x="23" y="28"/>
                    <a:pt x="23" y="30"/>
                  </a:cubicBezTo>
                  <a:cubicBezTo>
                    <a:pt x="16" y="23"/>
                    <a:pt x="5" y="9"/>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5" name="Freeform 1060"/>
            <p:cNvSpPr/>
            <p:nvPr userDrawn="1"/>
          </p:nvSpPr>
          <p:spPr>
            <a:xfrm>
              <a:off x="311" y="233"/>
              <a:ext cx="17" cy="24"/>
            </a:xfrm>
            <a:custGeom>
              <a:avLst/>
              <a:gdLst>
                <a:gd name="T0" fmla="*/ 0 w 38"/>
                <a:gd name="T1" fmla="*/ 0 h 52"/>
                <a:gd name="T2" fmla="*/ 0 w 38"/>
                <a:gd name="T3" fmla="*/ 0 h 52"/>
                <a:gd name="T4" fmla="*/ 18 w 38"/>
                <a:gd name="T5" fmla="*/ 19 h 52"/>
                <a:gd name="T6" fmla="*/ 1 w 38"/>
                <a:gd name="T7" fmla="*/ 0 h 52"/>
                <a:gd name="T8" fmla="*/ 16 w 38"/>
                <a:gd name="T9" fmla="*/ 6 h 52"/>
                <a:gd name="T10" fmla="*/ 38 w 38"/>
                <a:gd name="T11" fmla="*/ 52 h 52"/>
                <a:gd name="T12" fmla="*/ 0 w 3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0" y="0"/>
                  </a:moveTo>
                  <a:lnTo>
                    <a:pt x="0" y="0"/>
                  </a:lnTo>
                  <a:cubicBezTo>
                    <a:pt x="4" y="3"/>
                    <a:pt x="15" y="17"/>
                    <a:pt x="18" y="19"/>
                  </a:cubicBezTo>
                  <a:cubicBezTo>
                    <a:pt x="16" y="13"/>
                    <a:pt x="5" y="4"/>
                    <a:pt x="1" y="0"/>
                  </a:cubicBezTo>
                  <a:cubicBezTo>
                    <a:pt x="5" y="2"/>
                    <a:pt x="11" y="5"/>
                    <a:pt x="16" y="6"/>
                  </a:cubicBezTo>
                  <a:cubicBezTo>
                    <a:pt x="19" y="10"/>
                    <a:pt x="34" y="34"/>
                    <a:pt x="38" y="52"/>
                  </a:cubicBezTo>
                  <a:cubicBezTo>
                    <a:pt x="24" y="29"/>
                    <a:pt x="10" y="2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6" name="Freeform 1061"/>
            <p:cNvSpPr/>
            <p:nvPr userDrawn="1"/>
          </p:nvSpPr>
          <p:spPr>
            <a:xfrm>
              <a:off x="292" y="231"/>
              <a:ext cx="20" cy="21"/>
            </a:xfrm>
            <a:custGeom>
              <a:avLst/>
              <a:gdLst>
                <a:gd name="T0" fmla="*/ 11 w 44"/>
                <a:gd name="T1" fmla="*/ 0 h 47"/>
                <a:gd name="T2" fmla="*/ 11 w 44"/>
                <a:gd name="T3" fmla="*/ 0 h 47"/>
                <a:gd name="T4" fmla="*/ 35 w 44"/>
                <a:gd name="T5" fmla="*/ 22 h 47"/>
                <a:gd name="T6" fmla="*/ 44 w 44"/>
                <a:gd name="T7" fmla="*/ 47 h 47"/>
                <a:gd name="T8" fmla="*/ 26 w 44"/>
                <a:gd name="T9" fmla="*/ 32 h 47"/>
                <a:gd name="T10" fmla="*/ 9 w 44"/>
                <a:gd name="T11" fmla="*/ 18 h 47"/>
                <a:gd name="T12" fmla="*/ 0 w 44"/>
                <a:gd name="T13" fmla="*/ 6 h 47"/>
                <a:gd name="T14" fmla="*/ 32 w 44"/>
                <a:gd name="T15" fmla="*/ 29 h 47"/>
                <a:gd name="T16" fmla="*/ 11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1" y="0"/>
                  </a:moveTo>
                  <a:lnTo>
                    <a:pt x="11" y="0"/>
                  </a:lnTo>
                  <a:cubicBezTo>
                    <a:pt x="19" y="4"/>
                    <a:pt x="32" y="15"/>
                    <a:pt x="35" y="22"/>
                  </a:cubicBezTo>
                  <a:cubicBezTo>
                    <a:pt x="38" y="28"/>
                    <a:pt x="44" y="45"/>
                    <a:pt x="44" y="47"/>
                  </a:cubicBezTo>
                  <a:cubicBezTo>
                    <a:pt x="39" y="41"/>
                    <a:pt x="34" y="35"/>
                    <a:pt x="26" y="32"/>
                  </a:cubicBezTo>
                  <a:cubicBezTo>
                    <a:pt x="22" y="27"/>
                    <a:pt x="15" y="21"/>
                    <a:pt x="9" y="18"/>
                  </a:cubicBezTo>
                  <a:cubicBezTo>
                    <a:pt x="7" y="15"/>
                    <a:pt x="2" y="9"/>
                    <a:pt x="0" y="6"/>
                  </a:cubicBezTo>
                  <a:cubicBezTo>
                    <a:pt x="6" y="11"/>
                    <a:pt x="23" y="24"/>
                    <a:pt x="32" y="29"/>
                  </a:cubicBezTo>
                  <a:cubicBezTo>
                    <a:pt x="26" y="18"/>
                    <a:pt x="18" y="7"/>
                    <a:pt x="1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7" name="Freeform 1062"/>
            <p:cNvSpPr/>
            <p:nvPr userDrawn="1"/>
          </p:nvSpPr>
          <p:spPr>
            <a:xfrm>
              <a:off x="301" y="227"/>
              <a:ext cx="13" cy="12"/>
            </a:xfrm>
            <a:custGeom>
              <a:avLst/>
              <a:gdLst>
                <a:gd name="T0" fmla="*/ 0 w 29"/>
                <a:gd name="T1" fmla="*/ 0 h 26"/>
                <a:gd name="T2" fmla="*/ 0 w 29"/>
                <a:gd name="T3" fmla="*/ 0 h 26"/>
                <a:gd name="T4" fmla="*/ 12 w 29"/>
                <a:gd name="T5" fmla="*/ 2 h 26"/>
                <a:gd name="T6" fmla="*/ 29 w 29"/>
                <a:gd name="T7" fmla="*/ 26 h 26"/>
                <a:gd name="T8" fmla="*/ 0 w 29"/>
                <a:gd name="T9" fmla="*/ 0 h 26"/>
              </a:gdLst>
              <a:ahLst/>
              <a:cxnLst>
                <a:cxn ang="0">
                  <a:pos x="T0" y="T1"/>
                </a:cxn>
                <a:cxn ang="0">
                  <a:pos x="T2" y="T3"/>
                </a:cxn>
                <a:cxn ang="0">
                  <a:pos x="T4" y="T5"/>
                </a:cxn>
                <a:cxn ang="0">
                  <a:pos x="T6" y="T7"/>
                </a:cxn>
                <a:cxn ang="0">
                  <a:pos x="T8" y="T9"/>
                </a:cxn>
              </a:cxnLst>
              <a:rect l="0" t="0" r="r" b="b"/>
              <a:pathLst>
                <a:path w="28" h="26">
                  <a:moveTo>
                    <a:pt x="0" y="0"/>
                  </a:moveTo>
                  <a:lnTo>
                    <a:pt x="0" y="0"/>
                  </a:lnTo>
                  <a:cubicBezTo>
                    <a:pt x="4" y="1"/>
                    <a:pt x="9" y="2"/>
                    <a:pt x="12" y="2"/>
                  </a:cubicBezTo>
                  <a:cubicBezTo>
                    <a:pt x="17" y="6"/>
                    <a:pt x="23" y="15"/>
                    <a:pt x="29" y="26"/>
                  </a:cubicBezTo>
                  <a:cubicBezTo>
                    <a:pt x="17" y="19"/>
                    <a:pt x="6" y="6"/>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8" name="Freeform 1063"/>
            <p:cNvSpPr/>
            <p:nvPr userDrawn="1"/>
          </p:nvSpPr>
          <p:spPr>
            <a:xfrm>
              <a:off x="307" y="228"/>
              <a:ext cx="16" cy="8"/>
            </a:xfrm>
            <a:custGeom>
              <a:avLst/>
              <a:gdLst>
                <a:gd name="T0" fmla="*/ 5 w 34"/>
                <a:gd name="T1" fmla="*/ 0 h 18"/>
                <a:gd name="T2" fmla="*/ 5 w 34"/>
                <a:gd name="T3" fmla="*/ 0 h 18"/>
                <a:gd name="T4" fmla="*/ 34 w 34"/>
                <a:gd name="T5" fmla="*/ 15 h 18"/>
                <a:gd name="T6" fmla="*/ 0 w 34"/>
                <a:gd name="T7" fmla="*/ 0 h 18"/>
                <a:gd name="T8" fmla="*/ 5 w 34"/>
                <a:gd name="T9" fmla="*/ 0 h 18"/>
              </a:gdLst>
              <a:ahLst/>
              <a:cxnLst>
                <a:cxn ang="0">
                  <a:pos x="T0" y="T1"/>
                </a:cxn>
                <a:cxn ang="0">
                  <a:pos x="T2" y="T3"/>
                </a:cxn>
                <a:cxn ang="0">
                  <a:pos x="T4" y="T5"/>
                </a:cxn>
                <a:cxn ang="0">
                  <a:pos x="T6" y="T7"/>
                </a:cxn>
                <a:cxn ang="0">
                  <a:pos x="T8" y="T9"/>
                </a:cxn>
              </a:cxnLst>
              <a:rect l="0" t="0" r="r" b="b"/>
              <a:pathLst>
                <a:path w="34" h="18">
                  <a:moveTo>
                    <a:pt x="5" y="0"/>
                  </a:moveTo>
                  <a:lnTo>
                    <a:pt x="5" y="0"/>
                  </a:lnTo>
                  <a:cubicBezTo>
                    <a:pt x="8" y="6"/>
                    <a:pt x="21" y="14"/>
                    <a:pt x="34" y="15"/>
                  </a:cubicBezTo>
                  <a:cubicBezTo>
                    <a:pt x="20" y="18"/>
                    <a:pt x="4" y="8"/>
                    <a:pt x="0" y="0"/>
                  </a:cubicBezTo>
                  <a:cubicBezTo>
                    <a:pt x="1" y="0"/>
                    <a:pt x="5" y="0"/>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9" name="Freeform 1064"/>
            <p:cNvSpPr/>
            <p:nvPr userDrawn="1"/>
          </p:nvSpPr>
          <p:spPr>
            <a:xfrm>
              <a:off x="289" y="224"/>
              <a:ext cx="2" cy="1"/>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5" y="0"/>
                  </a:lnTo>
                  <a:cubicBezTo>
                    <a:pt x="4" y="1"/>
                    <a:pt x="1" y="3"/>
                    <a:pt x="0" y="3"/>
                  </a:cubicBezTo>
                  <a:cubicBezTo>
                    <a:pt x="2" y="1"/>
                    <a:pt x="4" y="0"/>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0" name="Freeform 1065"/>
            <p:cNvSpPr/>
            <p:nvPr userDrawn="1"/>
          </p:nvSpPr>
          <p:spPr>
            <a:xfrm>
              <a:off x="286" y="223"/>
              <a:ext cx="4" cy="2"/>
            </a:xfrm>
            <a:custGeom>
              <a:avLst/>
              <a:gdLst>
                <a:gd name="T0" fmla="*/ 0 w 9"/>
                <a:gd name="T1" fmla="*/ 0 h 5"/>
                <a:gd name="T2" fmla="*/ 0 w 9"/>
                <a:gd name="T3" fmla="*/ 0 h 5"/>
                <a:gd name="T4" fmla="*/ 9 w 9"/>
                <a:gd name="T5" fmla="*/ 1 h 5"/>
                <a:gd name="T6" fmla="*/ 1 w 9"/>
                <a:gd name="T7" fmla="*/ 5 h 5"/>
                <a:gd name="T8" fmla="*/ 0 w 9"/>
                <a:gd name="T9" fmla="*/ 0 h 5"/>
              </a:gdLst>
              <a:ahLst/>
              <a:cxnLst>
                <a:cxn ang="0">
                  <a:pos x="T0" y="T1"/>
                </a:cxn>
                <a:cxn ang="0">
                  <a:pos x="T2" y="T3"/>
                </a:cxn>
                <a:cxn ang="0">
                  <a:pos x="T4" y="T5"/>
                </a:cxn>
                <a:cxn ang="0">
                  <a:pos x="T6" y="T7"/>
                </a:cxn>
                <a:cxn ang="0">
                  <a:pos x="T8" y="T9"/>
                </a:cxn>
              </a:cxnLst>
              <a:rect l="0" t="0" r="r" b="b"/>
              <a:pathLst>
                <a:path w="9" h="5">
                  <a:moveTo>
                    <a:pt x="0" y="0"/>
                  </a:moveTo>
                  <a:lnTo>
                    <a:pt x="0" y="0"/>
                  </a:lnTo>
                  <a:cubicBezTo>
                    <a:pt x="3" y="0"/>
                    <a:pt x="8" y="1"/>
                    <a:pt x="9" y="1"/>
                  </a:cubicBezTo>
                  <a:cubicBezTo>
                    <a:pt x="7" y="2"/>
                    <a:pt x="3" y="4"/>
                    <a:pt x="1" y="5"/>
                  </a:cubicBezTo>
                  <a:cubicBezTo>
                    <a:pt x="2" y="3"/>
                    <a:pt x="2" y="1"/>
                    <a:pt x="0"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1" name="Freeform 1066"/>
            <p:cNvSpPr/>
            <p:nvPr userDrawn="1"/>
          </p:nvSpPr>
          <p:spPr>
            <a:xfrm>
              <a:off x="283" y="223"/>
              <a:ext cx="2" cy="3"/>
            </a:xfrm>
            <a:custGeom>
              <a:avLst/>
              <a:gdLst>
                <a:gd name="T0" fmla="*/ 1 w 4"/>
                <a:gd name="T1" fmla="*/ 0 h 6"/>
                <a:gd name="T2" fmla="*/ 1 w 4"/>
                <a:gd name="T3" fmla="*/ 0 h 6"/>
                <a:gd name="T4" fmla="*/ 3 w 4"/>
                <a:gd name="T5" fmla="*/ 3 h 6"/>
                <a:gd name="T6" fmla="*/ 4 w 4"/>
                <a:gd name="T7" fmla="*/ 6 h 6"/>
                <a:gd name="T8" fmla="*/ 1 w 4"/>
                <a:gd name="T9" fmla="*/ 3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lnTo>
                    <a:pt x="1" y="0"/>
                  </a:lnTo>
                  <a:cubicBezTo>
                    <a:pt x="1" y="0"/>
                    <a:pt x="2" y="1"/>
                    <a:pt x="3" y="3"/>
                  </a:cubicBezTo>
                  <a:cubicBezTo>
                    <a:pt x="3" y="3"/>
                    <a:pt x="4" y="6"/>
                    <a:pt x="4" y="6"/>
                  </a:cubicBezTo>
                  <a:cubicBezTo>
                    <a:pt x="4" y="6"/>
                    <a:pt x="1" y="5"/>
                    <a:pt x="1" y="3"/>
                  </a:cubicBezTo>
                  <a:cubicBezTo>
                    <a:pt x="0" y="1"/>
                    <a:pt x="1" y="0"/>
                    <a:pt x="1"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2" name="Freeform 1067"/>
            <p:cNvSpPr/>
            <p:nvPr userDrawn="1"/>
          </p:nvSpPr>
          <p:spPr>
            <a:xfrm>
              <a:off x="282" y="223"/>
              <a:ext cx="3" cy="5"/>
            </a:xfrm>
            <a:custGeom>
              <a:avLst/>
              <a:gdLst>
                <a:gd name="T0" fmla="*/ 0 w 8"/>
                <a:gd name="T1" fmla="*/ 0 h 10"/>
                <a:gd name="T2" fmla="*/ 0 w 8"/>
                <a:gd name="T3" fmla="*/ 0 h 10"/>
                <a:gd name="T4" fmla="*/ 2 w 8"/>
                <a:gd name="T5" fmla="*/ 0 h 10"/>
                <a:gd name="T6" fmla="*/ 8 w 8"/>
                <a:gd name="T7" fmla="*/ 7 h 10"/>
                <a:gd name="T8" fmla="*/ 5 w 8"/>
                <a:gd name="T9" fmla="*/ 1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lnTo>
                    <a:pt x="0" y="0"/>
                  </a:lnTo>
                  <a:cubicBezTo>
                    <a:pt x="0" y="0"/>
                    <a:pt x="2" y="0"/>
                    <a:pt x="2" y="0"/>
                  </a:cubicBezTo>
                  <a:cubicBezTo>
                    <a:pt x="2" y="4"/>
                    <a:pt x="3" y="6"/>
                    <a:pt x="8" y="7"/>
                  </a:cubicBezTo>
                  <a:cubicBezTo>
                    <a:pt x="7" y="8"/>
                    <a:pt x="6" y="9"/>
                    <a:pt x="5" y="10"/>
                  </a:cubicBezTo>
                  <a:cubicBezTo>
                    <a:pt x="2" y="8"/>
                    <a:pt x="0" y="2"/>
                    <a:pt x="0"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3" name="Freeform 1068"/>
            <p:cNvSpPr/>
            <p:nvPr userDrawn="1"/>
          </p:nvSpPr>
          <p:spPr>
            <a:xfrm>
              <a:off x="264" y="223"/>
              <a:ext cx="31" cy="22"/>
            </a:xfrm>
            <a:custGeom>
              <a:avLst/>
              <a:gdLst>
                <a:gd name="T0" fmla="*/ 2 w 71"/>
                <a:gd name="T1" fmla="*/ 12 h 47"/>
                <a:gd name="T2" fmla="*/ 2 w 71"/>
                <a:gd name="T3" fmla="*/ 12 h 47"/>
                <a:gd name="T4" fmla="*/ 24 w 71"/>
                <a:gd name="T5" fmla="*/ 0 h 47"/>
                <a:gd name="T6" fmla="*/ 71 w 71"/>
                <a:gd name="T7" fmla="*/ 44 h 47"/>
                <a:gd name="T8" fmla="*/ 59 w 71"/>
                <a:gd name="T9" fmla="*/ 39 h 47"/>
                <a:gd name="T10" fmla="*/ 26 w 71"/>
                <a:gd name="T11" fmla="*/ 25 h 47"/>
                <a:gd name="T12" fmla="*/ 5 w 71"/>
                <a:gd name="T13" fmla="*/ 32 h 47"/>
                <a:gd name="T14" fmla="*/ 2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2" y="12"/>
                  </a:moveTo>
                  <a:lnTo>
                    <a:pt x="2" y="12"/>
                  </a:lnTo>
                  <a:cubicBezTo>
                    <a:pt x="4" y="6"/>
                    <a:pt x="13" y="0"/>
                    <a:pt x="24" y="0"/>
                  </a:cubicBezTo>
                  <a:cubicBezTo>
                    <a:pt x="37" y="19"/>
                    <a:pt x="51" y="32"/>
                    <a:pt x="71" y="44"/>
                  </a:cubicBezTo>
                  <a:cubicBezTo>
                    <a:pt x="69" y="47"/>
                    <a:pt x="63" y="41"/>
                    <a:pt x="59" y="39"/>
                  </a:cubicBezTo>
                  <a:cubicBezTo>
                    <a:pt x="50" y="33"/>
                    <a:pt x="38" y="25"/>
                    <a:pt x="26" y="25"/>
                  </a:cubicBezTo>
                  <a:cubicBezTo>
                    <a:pt x="17" y="24"/>
                    <a:pt x="10" y="27"/>
                    <a:pt x="5" y="32"/>
                  </a:cubicBezTo>
                  <a:cubicBezTo>
                    <a:pt x="1" y="28"/>
                    <a:pt x="0" y="18"/>
                    <a:pt x="2" y="1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4" name="Freeform 1069"/>
            <p:cNvSpPr/>
            <p:nvPr userDrawn="1"/>
          </p:nvSpPr>
          <p:spPr>
            <a:xfrm>
              <a:off x="202" y="222"/>
              <a:ext cx="41" cy="38"/>
            </a:xfrm>
            <a:custGeom>
              <a:avLst/>
              <a:gdLst>
                <a:gd name="T0" fmla="*/ 7 w 93"/>
                <a:gd name="T1" fmla="*/ 0 h 83"/>
                <a:gd name="T2" fmla="*/ 7 w 93"/>
                <a:gd name="T3" fmla="*/ 0 h 83"/>
                <a:gd name="T4" fmla="*/ 93 w 93"/>
                <a:gd name="T5" fmla="*/ 75 h 83"/>
                <a:gd name="T6" fmla="*/ 75 w 93"/>
                <a:gd name="T7" fmla="*/ 71 h 83"/>
                <a:gd name="T8" fmla="*/ 32 w 93"/>
                <a:gd name="T9" fmla="*/ 41 h 83"/>
                <a:gd name="T10" fmla="*/ 71 w 93"/>
                <a:gd name="T11" fmla="*/ 76 h 83"/>
                <a:gd name="T12" fmla="*/ 73 w 93"/>
                <a:gd name="T13" fmla="*/ 83 h 83"/>
                <a:gd name="T14" fmla="*/ 19 w 93"/>
                <a:gd name="T15" fmla="*/ 46 h 83"/>
                <a:gd name="T16" fmla="*/ 7 w 93"/>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3">
                  <a:moveTo>
                    <a:pt x="7" y="0"/>
                  </a:moveTo>
                  <a:lnTo>
                    <a:pt x="7" y="0"/>
                  </a:lnTo>
                  <a:cubicBezTo>
                    <a:pt x="16" y="6"/>
                    <a:pt x="56" y="50"/>
                    <a:pt x="93" y="75"/>
                  </a:cubicBezTo>
                  <a:cubicBezTo>
                    <a:pt x="88" y="73"/>
                    <a:pt x="80" y="71"/>
                    <a:pt x="75" y="71"/>
                  </a:cubicBezTo>
                  <a:cubicBezTo>
                    <a:pt x="72" y="69"/>
                    <a:pt x="45" y="49"/>
                    <a:pt x="32" y="41"/>
                  </a:cubicBezTo>
                  <a:cubicBezTo>
                    <a:pt x="43" y="54"/>
                    <a:pt x="65" y="71"/>
                    <a:pt x="71" y="76"/>
                  </a:cubicBezTo>
                  <a:cubicBezTo>
                    <a:pt x="71" y="77"/>
                    <a:pt x="71" y="80"/>
                    <a:pt x="73" y="83"/>
                  </a:cubicBezTo>
                  <a:cubicBezTo>
                    <a:pt x="59" y="74"/>
                    <a:pt x="35" y="62"/>
                    <a:pt x="19" y="46"/>
                  </a:cubicBezTo>
                  <a:cubicBezTo>
                    <a:pt x="7" y="35"/>
                    <a:pt x="0" y="17"/>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5" name="Freeform 1070"/>
            <p:cNvSpPr/>
            <p:nvPr userDrawn="1"/>
          </p:nvSpPr>
          <p:spPr>
            <a:xfrm>
              <a:off x="274" y="220"/>
              <a:ext cx="34" cy="40"/>
            </a:xfrm>
            <a:custGeom>
              <a:avLst/>
              <a:gdLst>
                <a:gd name="T0" fmla="*/ 2 w 76"/>
                <a:gd name="T1" fmla="*/ 6 h 89"/>
                <a:gd name="T2" fmla="*/ 2 w 76"/>
                <a:gd name="T3" fmla="*/ 6 h 89"/>
                <a:gd name="T4" fmla="*/ 7 w 76"/>
                <a:gd name="T5" fmla="*/ 3 h 89"/>
                <a:gd name="T6" fmla="*/ 23 w 76"/>
                <a:gd name="T7" fmla="*/ 28 h 89"/>
                <a:gd name="T8" fmla="*/ 45 w 76"/>
                <a:gd name="T9" fmla="*/ 42 h 89"/>
                <a:gd name="T10" fmla="*/ 68 w 76"/>
                <a:gd name="T11" fmla="*/ 62 h 89"/>
                <a:gd name="T12" fmla="*/ 75 w 76"/>
                <a:gd name="T13" fmla="*/ 89 h 89"/>
                <a:gd name="T14" fmla="*/ 46 w 76"/>
                <a:gd name="T15" fmla="*/ 48 h 89"/>
                <a:gd name="T16" fmla="*/ 17 w 76"/>
                <a:gd name="T17" fmla="*/ 25 h 89"/>
                <a:gd name="T18" fmla="*/ 2 w 76"/>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9">
                  <a:moveTo>
                    <a:pt x="2" y="6"/>
                  </a:moveTo>
                  <a:lnTo>
                    <a:pt x="2" y="6"/>
                  </a:lnTo>
                  <a:cubicBezTo>
                    <a:pt x="0" y="2"/>
                    <a:pt x="6" y="0"/>
                    <a:pt x="7" y="3"/>
                  </a:cubicBezTo>
                  <a:cubicBezTo>
                    <a:pt x="11" y="13"/>
                    <a:pt x="17" y="22"/>
                    <a:pt x="23" y="28"/>
                  </a:cubicBezTo>
                  <a:cubicBezTo>
                    <a:pt x="28" y="33"/>
                    <a:pt x="38" y="39"/>
                    <a:pt x="45" y="42"/>
                  </a:cubicBezTo>
                  <a:cubicBezTo>
                    <a:pt x="52" y="46"/>
                    <a:pt x="64" y="55"/>
                    <a:pt x="68" y="62"/>
                  </a:cubicBezTo>
                  <a:cubicBezTo>
                    <a:pt x="72" y="69"/>
                    <a:pt x="76" y="79"/>
                    <a:pt x="75" y="89"/>
                  </a:cubicBezTo>
                  <a:cubicBezTo>
                    <a:pt x="71" y="75"/>
                    <a:pt x="59" y="56"/>
                    <a:pt x="46" y="48"/>
                  </a:cubicBezTo>
                  <a:cubicBezTo>
                    <a:pt x="35" y="41"/>
                    <a:pt x="24" y="34"/>
                    <a:pt x="17" y="25"/>
                  </a:cubicBezTo>
                  <a:cubicBezTo>
                    <a:pt x="12" y="19"/>
                    <a:pt x="6" y="13"/>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6" name="Freeform 1071"/>
            <p:cNvSpPr/>
            <p:nvPr userDrawn="1"/>
          </p:nvSpPr>
          <p:spPr>
            <a:xfrm>
              <a:off x="278" y="218"/>
              <a:ext cx="38" cy="24"/>
            </a:xfrm>
            <a:custGeom>
              <a:avLst/>
              <a:gdLst>
                <a:gd name="T0" fmla="*/ 2 w 85"/>
                <a:gd name="T1" fmla="*/ 1 h 53"/>
                <a:gd name="T2" fmla="*/ 2 w 85"/>
                <a:gd name="T3" fmla="*/ 1 h 53"/>
                <a:gd name="T4" fmla="*/ 78 w 85"/>
                <a:gd name="T5" fmla="*/ 2 h 53"/>
                <a:gd name="T6" fmla="*/ 85 w 85"/>
                <a:gd name="T7" fmla="*/ 0 h 53"/>
                <a:gd name="T8" fmla="*/ 77 w 85"/>
                <a:gd name="T9" fmla="*/ 6 h 53"/>
                <a:gd name="T10" fmla="*/ 30 w 85"/>
                <a:gd name="T11" fmla="*/ 12 h 53"/>
                <a:gd name="T12" fmla="*/ 7 w 85"/>
                <a:gd name="T13" fmla="*/ 10 h 53"/>
                <a:gd name="T14" fmla="*/ 13 w 85"/>
                <a:gd name="T15" fmla="*/ 23 h 53"/>
                <a:gd name="T16" fmla="*/ 30 w 85"/>
                <a:gd name="T17" fmla="*/ 16 h 53"/>
                <a:gd name="T18" fmla="*/ 59 w 85"/>
                <a:gd name="T19" fmla="*/ 14 h 53"/>
                <a:gd name="T20" fmla="*/ 81 w 85"/>
                <a:gd name="T21" fmla="*/ 15 h 53"/>
                <a:gd name="T22" fmla="*/ 46 w 85"/>
                <a:gd name="T23" fmla="*/ 18 h 53"/>
                <a:gd name="T24" fmla="*/ 69 w 85"/>
                <a:gd name="T25" fmla="*/ 50 h 53"/>
                <a:gd name="T26" fmla="*/ 35 w 85"/>
                <a:gd name="T27" fmla="*/ 21 h 53"/>
                <a:gd name="T28" fmla="*/ 60 w 85"/>
                <a:gd name="T29" fmla="*/ 53 h 53"/>
                <a:gd name="T30" fmla="*/ 27 w 85"/>
                <a:gd name="T31" fmla="*/ 27 h 53"/>
                <a:gd name="T32" fmla="*/ 39 w 85"/>
                <a:gd name="T33" fmla="*/ 45 h 53"/>
                <a:gd name="T34" fmla="*/ 19 w 85"/>
                <a:gd name="T35" fmla="*/ 32 h 53"/>
                <a:gd name="T36" fmla="*/ 0 w 85"/>
                <a:gd name="T37" fmla="*/ 4 h 53"/>
                <a:gd name="T38" fmla="*/ 2 w 85"/>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52">
                  <a:moveTo>
                    <a:pt x="2" y="1"/>
                  </a:moveTo>
                  <a:lnTo>
                    <a:pt x="2" y="1"/>
                  </a:lnTo>
                  <a:cubicBezTo>
                    <a:pt x="16" y="1"/>
                    <a:pt x="61" y="2"/>
                    <a:pt x="78" y="2"/>
                  </a:cubicBezTo>
                  <a:cubicBezTo>
                    <a:pt x="80" y="2"/>
                    <a:pt x="83" y="1"/>
                    <a:pt x="85" y="0"/>
                  </a:cubicBezTo>
                  <a:cubicBezTo>
                    <a:pt x="84" y="2"/>
                    <a:pt x="79" y="4"/>
                    <a:pt x="77" y="6"/>
                  </a:cubicBezTo>
                  <a:cubicBezTo>
                    <a:pt x="64" y="12"/>
                    <a:pt x="47" y="14"/>
                    <a:pt x="30" y="12"/>
                  </a:cubicBezTo>
                  <a:cubicBezTo>
                    <a:pt x="26" y="11"/>
                    <a:pt x="15" y="7"/>
                    <a:pt x="7" y="10"/>
                  </a:cubicBezTo>
                  <a:cubicBezTo>
                    <a:pt x="7" y="14"/>
                    <a:pt x="12" y="21"/>
                    <a:pt x="13" y="23"/>
                  </a:cubicBezTo>
                  <a:cubicBezTo>
                    <a:pt x="18" y="19"/>
                    <a:pt x="23" y="18"/>
                    <a:pt x="30" y="16"/>
                  </a:cubicBezTo>
                  <a:cubicBezTo>
                    <a:pt x="39" y="13"/>
                    <a:pt x="49" y="13"/>
                    <a:pt x="59" y="14"/>
                  </a:cubicBezTo>
                  <a:cubicBezTo>
                    <a:pt x="65" y="15"/>
                    <a:pt x="74" y="16"/>
                    <a:pt x="81" y="15"/>
                  </a:cubicBezTo>
                  <a:cubicBezTo>
                    <a:pt x="73" y="21"/>
                    <a:pt x="60" y="22"/>
                    <a:pt x="46" y="18"/>
                  </a:cubicBezTo>
                  <a:cubicBezTo>
                    <a:pt x="56" y="25"/>
                    <a:pt x="67" y="37"/>
                    <a:pt x="69" y="50"/>
                  </a:cubicBezTo>
                  <a:cubicBezTo>
                    <a:pt x="61" y="38"/>
                    <a:pt x="48" y="28"/>
                    <a:pt x="35" y="21"/>
                  </a:cubicBezTo>
                  <a:cubicBezTo>
                    <a:pt x="45" y="30"/>
                    <a:pt x="56" y="45"/>
                    <a:pt x="60" y="53"/>
                  </a:cubicBezTo>
                  <a:cubicBezTo>
                    <a:pt x="49" y="47"/>
                    <a:pt x="35" y="36"/>
                    <a:pt x="27" y="27"/>
                  </a:cubicBezTo>
                  <a:cubicBezTo>
                    <a:pt x="29" y="32"/>
                    <a:pt x="34" y="40"/>
                    <a:pt x="39" y="45"/>
                  </a:cubicBezTo>
                  <a:cubicBezTo>
                    <a:pt x="37" y="44"/>
                    <a:pt x="26" y="39"/>
                    <a:pt x="19" y="32"/>
                  </a:cubicBezTo>
                  <a:cubicBezTo>
                    <a:pt x="12" y="26"/>
                    <a:pt x="4" y="13"/>
                    <a:pt x="0" y="4"/>
                  </a:cubicBezTo>
                  <a:cubicBezTo>
                    <a:pt x="0" y="2"/>
                    <a:pt x="1" y="1"/>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7" name="Freeform 1072"/>
            <p:cNvSpPr/>
            <p:nvPr userDrawn="1"/>
          </p:nvSpPr>
          <p:spPr>
            <a:xfrm>
              <a:off x="210" y="199"/>
              <a:ext cx="32" cy="55"/>
            </a:xfrm>
            <a:custGeom>
              <a:avLst/>
              <a:gdLst>
                <a:gd name="T0" fmla="*/ 13 w 70"/>
                <a:gd name="T1" fmla="*/ 0 h 121"/>
                <a:gd name="T2" fmla="*/ 13 w 70"/>
                <a:gd name="T3" fmla="*/ 0 h 121"/>
                <a:gd name="T4" fmla="*/ 66 w 70"/>
                <a:gd name="T5" fmla="*/ 84 h 121"/>
                <a:gd name="T6" fmla="*/ 63 w 70"/>
                <a:gd name="T7" fmla="*/ 95 h 121"/>
                <a:gd name="T8" fmla="*/ 24 w 70"/>
                <a:gd name="T9" fmla="*/ 47 h 121"/>
                <a:gd name="T10" fmla="*/ 63 w 70"/>
                <a:gd name="T11" fmla="*/ 104 h 121"/>
                <a:gd name="T12" fmla="*/ 70 w 70"/>
                <a:gd name="T13" fmla="*/ 121 h 121"/>
                <a:gd name="T14" fmla="*/ 7 w 70"/>
                <a:gd name="T15" fmla="*/ 40 h 121"/>
                <a:gd name="T16" fmla="*/ 13 w 70"/>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20">
                  <a:moveTo>
                    <a:pt x="13" y="0"/>
                  </a:moveTo>
                  <a:lnTo>
                    <a:pt x="13" y="0"/>
                  </a:lnTo>
                  <a:cubicBezTo>
                    <a:pt x="19" y="12"/>
                    <a:pt x="47" y="63"/>
                    <a:pt x="66" y="84"/>
                  </a:cubicBezTo>
                  <a:cubicBezTo>
                    <a:pt x="65" y="87"/>
                    <a:pt x="63" y="91"/>
                    <a:pt x="63" y="95"/>
                  </a:cubicBezTo>
                  <a:cubicBezTo>
                    <a:pt x="52" y="83"/>
                    <a:pt x="38" y="62"/>
                    <a:pt x="24" y="47"/>
                  </a:cubicBezTo>
                  <a:cubicBezTo>
                    <a:pt x="32" y="67"/>
                    <a:pt x="52" y="94"/>
                    <a:pt x="63" y="104"/>
                  </a:cubicBezTo>
                  <a:cubicBezTo>
                    <a:pt x="64" y="108"/>
                    <a:pt x="66" y="116"/>
                    <a:pt x="70" y="121"/>
                  </a:cubicBezTo>
                  <a:cubicBezTo>
                    <a:pt x="44" y="101"/>
                    <a:pt x="14" y="64"/>
                    <a:pt x="7" y="40"/>
                  </a:cubicBezTo>
                  <a:cubicBezTo>
                    <a:pt x="0" y="17"/>
                    <a:pt x="6" y="6"/>
                    <a:pt x="1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8" name="Freeform 1073"/>
            <p:cNvSpPr/>
            <p:nvPr userDrawn="1"/>
          </p:nvSpPr>
          <p:spPr>
            <a:xfrm>
              <a:off x="305" y="278"/>
              <a:ext cx="4" cy="5"/>
            </a:xfrm>
            <a:custGeom>
              <a:avLst/>
              <a:gdLst>
                <a:gd name="T0" fmla="*/ 9 w 9"/>
                <a:gd name="T1" fmla="*/ 0 h 11"/>
                <a:gd name="T2" fmla="*/ 9 w 9"/>
                <a:gd name="T3" fmla="*/ 0 h 11"/>
                <a:gd name="T4" fmla="*/ 0 w 9"/>
                <a:gd name="T5" fmla="*/ 11 h 11"/>
                <a:gd name="T6" fmla="*/ 9 w 9"/>
                <a:gd name="T7" fmla="*/ 0 h 11"/>
              </a:gdLst>
              <a:ahLst/>
              <a:cxnLst>
                <a:cxn ang="0">
                  <a:pos x="T0" y="T1"/>
                </a:cxn>
                <a:cxn ang="0">
                  <a:pos x="T2" y="T3"/>
                </a:cxn>
                <a:cxn ang="0">
                  <a:pos x="T4" y="T5"/>
                </a:cxn>
                <a:cxn ang="0">
                  <a:pos x="T6" y="T7"/>
                </a:cxn>
              </a:cxnLst>
              <a:rect l="0" t="0" r="r" b="b"/>
              <a:pathLst>
                <a:path w="9" h="11">
                  <a:moveTo>
                    <a:pt x="9" y="0"/>
                  </a:moveTo>
                  <a:lnTo>
                    <a:pt x="9" y="0"/>
                  </a:lnTo>
                  <a:cubicBezTo>
                    <a:pt x="8" y="4"/>
                    <a:pt x="5" y="8"/>
                    <a:pt x="0" y="11"/>
                  </a:cubicBezTo>
                  <a:cubicBezTo>
                    <a:pt x="4" y="7"/>
                    <a:pt x="5" y="5"/>
                    <a:pt x="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9" name="Freeform 1074"/>
            <p:cNvSpPr/>
            <p:nvPr userDrawn="1"/>
          </p:nvSpPr>
          <p:spPr>
            <a:xfrm>
              <a:off x="288" y="285"/>
              <a:ext cx="6" cy="7"/>
            </a:xfrm>
            <a:custGeom>
              <a:avLst/>
              <a:gdLst>
                <a:gd name="T0" fmla="*/ 3 w 13"/>
                <a:gd name="T1" fmla="*/ 0 h 15"/>
                <a:gd name="T2" fmla="*/ 3 w 13"/>
                <a:gd name="T3" fmla="*/ 0 h 15"/>
                <a:gd name="T4" fmla="*/ 13 w 13"/>
                <a:gd name="T5" fmla="*/ 4 h 15"/>
                <a:gd name="T6" fmla="*/ 4 w 13"/>
                <a:gd name="T7" fmla="*/ 4 h 15"/>
                <a:gd name="T8" fmla="*/ 10 w 13"/>
                <a:gd name="T9" fmla="*/ 15 h 15"/>
                <a:gd name="T10" fmla="*/ 3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3" y="0"/>
                  </a:moveTo>
                  <a:lnTo>
                    <a:pt x="3" y="0"/>
                  </a:lnTo>
                  <a:cubicBezTo>
                    <a:pt x="5" y="2"/>
                    <a:pt x="9" y="4"/>
                    <a:pt x="13" y="4"/>
                  </a:cubicBezTo>
                  <a:cubicBezTo>
                    <a:pt x="10" y="5"/>
                    <a:pt x="7" y="5"/>
                    <a:pt x="4" y="4"/>
                  </a:cubicBezTo>
                  <a:cubicBezTo>
                    <a:pt x="4" y="6"/>
                    <a:pt x="6" y="12"/>
                    <a:pt x="10" y="15"/>
                  </a:cubicBezTo>
                  <a:cubicBezTo>
                    <a:pt x="4" y="13"/>
                    <a:pt x="0" y="4"/>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0" name="Freeform 1075"/>
            <p:cNvSpPr/>
            <p:nvPr userDrawn="1"/>
          </p:nvSpPr>
          <p:spPr>
            <a:xfrm>
              <a:off x="268" y="230"/>
              <a:ext cx="4" cy="4"/>
            </a:xfrm>
            <a:custGeom>
              <a:avLst/>
              <a:gdLst>
                <a:gd name="T0" fmla="*/ 5 w 8"/>
                <a:gd name="T1" fmla="*/ 1 h 7"/>
                <a:gd name="T2" fmla="*/ 5 w 8"/>
                <a:gd name="T3" fmla="*/ 1 h 7"/>
                <a:gd name="T4" fmla="*/ 6 w 8"/>
                <a:gd name="T5" fmla="*/ 4 h 7"/>
                <a:gd name="T6" fmla="*/ 8 w 8"/>
                <a:gd name="T7" fmla="*/ 5 h 7"/>
                <a:gd name="T8" fmla="*/ 0 w 8"/>
                <a:gd name="T9" fmla="*/ 7 h 7"/>
                <a:gd name="T10" fmla="*/ 5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5" y="1"/>
                  </a:moveTo>
                  <a:lnTo>
                    <a:pt x="5" y="1"/>
                  </a:lnTo>
                  <a:cubicBezTo>
                    <a:pt x="8" y="0"/>
                    <a:pt x="6" y="3"/>
                    <a:pt x="6" y="4"/>
                  </a:cubicBezTo>
                  <a:cubicBezTo>
                    <a:pt x="8" y="3"/>
                    <a:pt x="8" y="4"/>
                    <a:pt x="8" y="5"/>
                  </a:cubicBezTo>
                  <a:cubicBezTo>
                    <a:pt x="5" y="5"/>
                    <a:pt x="3" y="6"/>
                    <a:pt x="0" y="7"/>
                  </a:cubicBezTo>
                  <a:cubicBezTo>
                    <a:pt x="1" y="5"/>
                    <a:pt x="2" y="2"/>
                    <a:pt x="5"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1" name="Freeform 1076"/>
            <p:cNvSpPr/>
            <p:nvPr userDrawn="1"/>
          </p:nvSpPr>
          <p:spPr>
            <a:xfrm>
              <a:off x="246" y="221"/>
              <a:ext cx="2" cy="3"/>
            </a:xfrm>
            <a:custGeom>
              <a:avLst/>
              <a:gdLst>
                <a:gd name="T0" fmla="*/ 5 w 5"/>
                <a:gd name="T1" fmla="*/ 0 h 6"/>
                <a:gd name="T2" fmla="*/ 5 w 5"/>
                <a:gd name="T3" fmla="*/ 0 h 6"/>
                <a:gd name="T4" fmla="*/ 3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5" y="0"/>
                  </a:lnTo>
                  <a:cubicBezTo>
                    <a:pt x="3" y="2"/>
                    <a:pt x="3" y="3"/>
                    <a:pt x="3" y="6"/>
                  </a:cubicBezTo>
                  <a:cubicBezTo>
                    <a:pt x="0" y="4"/>
                    <a:pt x="2" y="0"/>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2" name="Freeform 1077"/>
            <p:cNvSpPr/>
            <p:nvPr userDrawn="1"/>
          </p:nvSpPr>
          <p:spPr>
            <a:xfrm>
              <a:off x="209" y="201"/>
              <a:ext cx="16" cy="29"/>
            </a:xfrm>
            <a:custGeom>
              <a:avLst/>
              <a:gdLst>
                <a:gd name="T0" fmla="*/ 16 w 36"/>
                <a:gd name="T1" fmla="*/ 0 h 63"/>
                <a:gd name="T2" fmla="*/ 16 w 36"/>
                <a:gd name="T3" fmla="*/ 0 h 63"/>
                <a:gd name="T4" fmla="*/ 36 w 36"/>
                <a:gd name="T5" fmla="*/ 36 h 63"/>
                <a:gd name="T6" fmla="*/ 15 w 36"/>
                <a:gd name="T7" fmla="*/ 5 h 63"/>
                <a:gd name="T8" fmla="*/ 26 w 36"/>
                <a:gd name="T9" fmla="*/ 63 h 63"/>
                <a:gd name="T10" fmla="*/ 16 w 36"/>
                <a:gd name="T11" fmla="*/ 0 h 63"/>
              </a:gdLst>
              <a:ahLst/>
              <a:cxnLst>
                <a:cxn ang="0">
                  <a:pos x="T0" y="T1"/>
                </a:cxn>
                <a:cxn ang="0">
                  <a:pos x="T2" y="T3"/>
                </a:cxn>
                <a:cxn ang="0">
                  <a:pos x="T4" y="T5"/>
                </a:cxn>
                <a:cxn ang="0">
                  <a:pos x="T6" y="T7"/>
                </a:cxn>
                <a:cxn ang="0">
                  <a:pos x="T8" y="T9"/>
                </a:cxn>
                <a:cxn ang="0">
                  <a:pos x="T10" y="T11"/>
                </a:cxn>
              </a:cxnLst>
              <a:rect l="0" t="0" r="r" b="b"/>
              <a:pathLst>
                <a:path w="36" h="62">
                  <a:moveTo>
                    <a:pt x="16" y="0"/>
                  </a:moveTo>
                  <a:lnTo>
                    <a:pt x="16" y="0"/>
                  </a:lnTo>
                  <a:cubicBezTo>
                    <a:pt x="18" y="5"/>
                    <a:pt x="29" y="25"/>
                    <a:pt x="36" y="36"/>
                  </a:cubicBezTo>
                  <a:cubicBezTo>
                    <a:pt x="29" y="26"/>
                    <a:pt x="19" y="12"/>
                    <a:pt x="15" y="5"/>
                  </a:cubicBezTo>
                  <a:cubicBezTo>
                    <a:pt x="5" y="20"/>
                    <a:pt x="20" y="48"/>
                    <a:pt x="26" y="63"/>
                  </a:cubicBezTo>
                  <a:cubicBezTo>
                    <a:pt x="17" y="49"/>
                    <a:pt x="0" y="15"/>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3" name="Freeform 1078"/>
            <p:cNvSpPr/>
            <p:nvPr userDrawn="1"/>
          </p:nvSpPr>
          <p:spPr>
            <a:xfrm>
              <a:off x="201" y="247"/>
              <a:ext cx="17" cy="15"/>
            </a:xfrm>
            <a:custGeom>
              <a:avLst/>
              <a:gdLst>
                <a:gd name="T0" fmla="*/ 0 w 38"/>
                <a:gd name="T1" fmla="*/ 0 h 34"/>
                <a:gd name="T2" fmla="*/ 0 w 38"/>
                <a:gd name="T3" fmla="*/ 0 h 34"/>
                <a:gd name="T4" fmla="*/ 38 w 38"/>
                <a:gd name="T5" fmla="*/ 14 h 34"/>
                <a:gd name="T6" fmla="*/ 3 w 38"/>
                <a:gd name="T7" fmla="*/ 3 h 34"/>
                <a:gd name="T8" fmla="*/ 29 w 38"/>
                <a:gd name="T9" fmla="*/ 34 h 34"/>
                <a:gd name="T10" fmla="*/ 0 w 38"/>
                <a:gd name="T11" fmla="*/ 0 h 34"/>
              </a:gdLst>
              <a:ahLst/>
              <a:cxnLst>
                <a:cxn ang="0">
                  <a:pos x="T0" y="T1"/>
                </a:cxn>
                <a:cxn ang="0">
                  <a:pos x="T2" y="T3"/>
                </a:cxn>
                <a:cxn ang="0">
                  <a:pos x="T4" y="T5"/>
                </a:cxn>
                <a:cxn ang="0">
                  <a:pos x="T6" y="T7"/>
                </a:cxn>
                <a:cxn ang="0">
                  <a:pos x="T8" y="T9"/>
                </a:cxn>
                <a:cxn ang="0">
                  <a:pos x="T10" y="T11"/>
                </a:cxn>
              </a:cxnLst>
              <a:rect l="0" t="0" r="r" b="b"/>
              <a:pathLst>
                <a:path w="38" h="34">
                  <a:moveTo>
                    <a:pt x="0" y="0"/>
                  </a:moveTo>
                  <a:lnTo>
                    <a:pt x="0" y="0"/>
                  </a:lnTo>
                  <a:cubicBezTo>
                    <a:pt x="12" y="1"/>
                    <a:pt x="29" y="7"/>
                    <a:pt x="38" y="14"/>
                  </a:cubicBezTo>
                  <a:cubicBezTo>
                    <a:pt x="32" y="10"/>
                    <a:pt x="13" y="4"/>
                    <a:pt x="3" y="3"/>
                  </a:cubicBezTo>
                  <a:cubicBezTo>
                    <a:pt x="8" y="21"/>
                    <a:pt x="19" y="27"/>
                    <a:pt x="29" y="34"/>
                  </a:cubicBezTo>
                  <a:cubicBezTo>
                    <a:pt x="18" y="28"/>
                    <a:pt x="0" y="14"/>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4" name="Freeform 1079"/>
            <p:cNvSpPr/>
            <p:nvPr userDrawn="1"/>
          </p:nvSpPr>
          <p:spPr>
            <a:xfrm>
              <a:off x="203" y="225"/>
              <a:ext cx="17" cy="21"/>
            </a:xfrm>
            <a:custGeom>
              <a:avLst/>
              <a:gdLst>
                <a:gd name="T0" fmla="*/ 6 w 39"/>
                <a:gd name="T1" fmla="*/ 0 h 48"/>
                <a:gd name="T2" fmla="*/ 6 w 39"/>
                <a:gd name="T3" fmla="*/ 0 h 48"/>
                <a:gd name="T4" fmla="*/ 39 w 39"/>
                <a:gd name="T5" fmla="*/ 31 h 48"/>
                <a:gd name="T6" fmla="*/ 8 w 39"/>
                <a:gd name="T7" fmla="*/ 5 h 48"/>
                <a:gd name="T8" fmla="*/ 27 w 39"/>
                <a:gd name="T9" fmla="*/ 48 h 48"/>
                <a:gd name="T10" fmla="*/ 6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6" y="0"/>
                  </a:moveTo>
                  <a:lnTo>
                    <a:pt x="6" y="0"/>
                  </a:lnTo>
                  <a:cubicBezTo>
                    <a:pt x="11" y="3"/>
                    <a:pt x="33" y="24"/>
                    <a:pt x="39" y="31"/>
                  </a:cubicBezTo>
                  <a:cubicBezTo>
                    <a:pt x="31" y="24"/>
                    <a:pt x="17" y="10"/>
                    <a:pt x="8" y="5"/>
                  </a:cubicBezTo>
                  <a:cubicBezTo>
                    <a:pt x="6" y="24"/>
                    <a:pt x="22" y="42"/>
                    <a:pt x="27" y="48"/>
                  </a:cubicBezTo>
                  <a:cubicBezTo>
                    <a:pt x="17" y="40"/>
                    <a:pt x="0" y="20"/>
                    <a:pt x="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5" name="Freeform 1080"/>
            <p:cNvSpPr/>
            <p:nvPr userDrawn="1"/>
          </p:nvSpPr>
          <p:spPr>
            <a:xfrm>
              <a:off x="240" y="239"/>
              <a:ext cx="9" cy="19"/>
            </a:xfrm>
            <a:custGeom>
              <a:avLst/>
              <a:gdLst>
                <a:gd name="T0" fmla="*/ 5 w 20"/>
                <a:gd name="T1" fmla="*/ 0 h 41"/>
                <a:gd name="T2" fmla="*/ 5 w 20"/>
                <a:gd name="T3" fmla="*/ 0 h 41"/>
                <a:gd name="T4" fmla="*/ 15 w 20"/>
                <a:gd name="T5" fmla="*/ 16 h 41"/>
                <a:gd name="T6" fmla="*/ 6 w 20"/>
                <a:gd name="T7" fmla="*/ 8 h 41"/>
                <a:gd name="T8" fmla="*/ 20 w 20"/>
                <a:gd name="T9" fmla="*/ 41 h 41"/>
                <a:gd name="T10" fmla="*/ 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5" y="0"/>
                  </a:moveTo>
                  <a:lnTo>
                    <a:pt x="5" y="0"/>
                  </a:lnTo>
                  <a:cubicBezTo>
                    <a:pt x="8" y="6"/>
                    <a:pt x="10" y="11"/>
                    <a:pt x="15" y="16"/>
                  </a:cubicBezTo>
                  <a:cubicBezTo>
                    <a:pt x="11" y="14"/>
                    <a:pt x="6" y="9"/>
                    <a:pt x="6" y="8"/>
                  </a:cubicBezTo>
                  <a:cubicBezTo>
                    <a:pt x="4" y="17"/>
                    <a:pt x="13" y="34"/>
                    <a:pt x="20" y="41"/>
                  </a:cubicBezTo>
                  <a:cubicBezTo>
                    <a:pt x="4" y="29"/>
                    <a:pt x="0" y="11"/>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6" name="Freeform 1081"/>
            <p:cNvSpPr/>
            <p:nvPr userDrawn="1"/>
          </p:nvSpPr>
          <p:spPr>
            <a:xfrm>
              <a:off x="237" y="257"/>
              <a:ext cx="10" cy="11"/>
            </a:xfrm>
            <a:custGeom>
              <a:avLst/>
              <a:gdLst>
                <a:gd name="T0" fmla="*/ 0 w 23"/>
                <a:gd name="T1" fmla="*/ 0 h 23"/>
                <a:gd name="T2" fmla="*/ 0 w 23"/>
                <a:gd name="T3" fmla="*/ 0 h 23"/>
                <a:gd name="T4" fmla="*/ 23 w 23"/>
                <a:gd name="T5" fmla="*/ 10 h 23"/>
                <a:gd name="T6" fmla="*/ 3 w 23"/>
                <a:gd name="T7" fmla="*/ 3 h 23"/>
                <a:gd name="T8" fmla="*/ 15 w 23"/>
                <a:gd name="T9" fmla="*/ 23 h 23"/>
                <a:gd name="T10" fmla="*/ 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0" y="0"/>
                  </a:moveTo>
                  <a:lnTo>
                    <a:pt x="0" y="0"/>
                  </a:lnTo>
                  <a:cubicBezTo>
                    <a:pt x="7" y="0"/>
                    <a:pt x="20" y="7"/>
                    <a:pt x="23" y="10"/>
                  </a:cubicBezTo>
                  <a:cubicBezTo>
                    <a:pt x="17" y="7"/>
                    <a:pt x="11" y="4"/>
                    <a:pt x="3" y="3"/>
                  </a:cubicBezTo>
                  <a:cubicBezTo>
                    <a:pt x="4" y="8"/>
                    <a:pt x="10" y="17"/>
                    <a:pt x="15" y="23"/>
                  </a:cubicBezTo>
                  <a:cubicBezTo>
                    <a:pt x="6" y="17"/>
                    <a:pt x="0" y="6"/>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7" name="Freeform 1082"/>
            <p:cNvSpPr/>
            <p:nvPr userDrawn="1"/>
          </p:nvSpPr>
          <p:spPr>
            <a:xfrm>
              <a:off x="199" y="263"/>
              <a:ext cx="16" cy="13"/>
            </a:xfrm>
            <a:custGeom>
              <a:avLst/>
              <a:gdLst>
                <a:gd name="T0" fmla="*/ 0 w 35"/>
                <a:gd name="T1" fmla="*/ 1 h 28"/>
                <a:gd name="T2" fmla="*/ 0 w 35"/>
                <a:gd name="T3" fmla="*/ 1 h 28"/>
                <a:gd name="T4" fmla="*/ 35 w 35"/>
                <a:gd name="T5" fmla="*/ 8 h 28"/>
                <a:gd name="T6" fmla="*/ 4 w 35"/>
                <a:gd name="T7" fmla="*/ 4 h 28"/>
                <a:gd name="T8" fmla="*/ 33 w 35"/>
                <a:gd name="T9" fmla="*/ 28 h 28"/>
                <a:gd name="T10" fmla="*/ 0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0" y="1"/>
                  </a:moveTo>
                  <a:lnTo>
                    <a:pt x="0" y="1"/>
                  </a:lnTo>
                  <a:cubicBezTo>
                    <a:pt x="11" y="0"/>
                    <a:pt x="27" y="4"/>
                    <a:pt x="35" y="8"/>
                  </a:cubicBezTo>
                  <a:cubicBezTo>
                    <a:pt x="24" y="6"/>
                    <a:pt x="19" y="3"/>
                    <a:pt x="4" y="4"/>
                  </a:cubicBezTo>
                  <a:cubicBezTo>
                    <a:pt x="8" y="11"/>
                    <a:pt x="22" y="23"/>
                    <a:pt x="33" y="28"/>
                  </a:cubicBezTo>
                  <a:cubicBezTo>
                    <a:pt x="15" y="22"/>
                    <a:pt x="2" y="9"/>
                    <a:pt x="0"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8" name="Freeform 1083"/>
            <p:cNvSpPr/>
            <p:nvPr userDrawn="1"/>
          </p:nvSpPr>
          <p:spPr>
            <a:xfrm>
              <a:off x="233" y="269"/>
              <a:ext cx="9" cy="9"/>
            </a:xfrm>
            <a:custGeom>
              <a:avLst/>
              <a:gdLst>
                <a:gd name="T0" fmla="*/ 22 w 22"/>
                <a:gd name="T1" fmla="*/ 5 h 20"/>
                <a:gd name="T2" fmla="*/ 22 w 22"/>
                <a:gd name="T3" fmla="*/ 5 h 20"/>
                <a:gd name="T4" fmla="*/ 3 w 22"/>
                <a:gd name="T5" fmla="*/ 6 h 20"/>
                <a:gd name="T6" fmla="*/ 16 w 22"/>
                <a:gd name="T7" fmla="*/ 20 h 20"/>
                <a:gd name="T8" fmla="*/ 0 w 22"/>
                <a:gd name="T9" fmla="*/ 5 h 20"/>
                <a:gd name="T10" fmla="*/ 22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22" y="5"/>
                  </a:moveTo>
                  <a:lnTo>
                    <a:pt x="22" y="5"/>
                  </a:lnTo>
                  <a:cubicBezTo>
                    <a:pt x="15" y="3"/>
                    <a:pt x="10" y="2"/>
                    <a:pt x="3" y="6"/>
                  </a:cubicBezTo>
                  <a:cubicBezTo>
                    <a:pt x="4" y="12"/>
                    <a:pt x="11" y="18"/>
                    <a:pt x="16" y="20"/>
                  </a:cubicBezTo>
                  <a:cubicBezTo>
                    <a:pt x="9" y="19"/>
                    <a:pt x="1" y="13"/>
                    <a:pt x="0" y="5"/>
                  </a:cubicBezTo>
                  <a:cubicBezTo>
                    <a:pt x="7" y="0"/>
                    <a:pt x="16" y="2"/>
                    <a:pt x="22" y="5"/>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9" name="Freeform 1084"/>
            <p:cNvSpPr/>
            <p:nvPr userDrawn="1"/>
          </p:nvSpPr>
          <p:spPr>
            <a:xfrm>
              <a:off x="246" y="276"/>
              <a:ext cx="7" cy="3"/>
            </a:xfrm>
            <a:custGeom>
              <a:avLst/>
              <a:gdLst>
                <a:gd name="T0" fmla="*/ 0 w 15"/>
                <a:gd name="T1" fmla="*/ 0 h 6"/>
                <a:gd name="T2" fmla="*/ 0 w 15"/>
                <a:gd name="T3" fmla="*/ 0 h 6"/>
                <a:gd name="T4" fmla="*/ 15 w 15"/>
                <a:gd name="T5" fmla="*/ 4 h 6"/>
                <a:gd name="T6" fmla="*/ 15 w 15"/>
                <a:gd name="T7" fmla="*/ 6 h 6"/>
                <a:gd name="T8" fmla="*/ 0 w 15"/>
                <a:gd name="T9" fmla="*/ 0 h 6"/>
              </a:gdLst>
              <a:ahLst/>
              <a:cxnLst>
                <a:cxn ang="0">
                  <a:pos x="T0" y="T1"/>
                </a:cxn>
                <a:cxn ang="0">
                  <a:pos x="T2" y="T3"/>
                </a:cxn>
                <a:cxn ang="0">
                  <a:pos x="T4" y="T5"/>
                </a:cxn>
                <a:cxn ang="0">
                  <a:pos x="T6" y="T7"/>
                </a:cxn>
                <a:cxn ang="0">
                  <a:pos x="T8" y="T9"/>
                </a:cxn>
              </a:cxnLst>
              <a:rect l="0" t="0" r="r" b="b"/>
              <a:pathLst>
                <a:path w="15" h="6">
                  <a:moveTo>
                    <a:pt x="0" y="0"/>
                  </a:moveTo>
                  <a:lnTo>
                    <a:pt x="0" y="0"/>
                  </a:lnTo>
                  <a:cubicBezTo>
                    <a:pt x="5" y="1"/>
                    <a:pt x="10" y="2"/>
                    <a:pt x="15" y="4"/>
                  </a:cubicBezTo>
                  <a:lnTo>
                    <a:pt x="15" y="6"/>
                  </a:lnTo>
                  <a:cubicBezTo>
                    <a:pt x="11" y="4"/>
                    <a:pt x="5" y="3"/>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0" name="Freeform 1085"/>
            <p:cNvSpPr/>
            <p:nvPr userDrawn="1"/>
          </p:nvSpPr>
          <p:spPr>
            <a:xfrm>
              <a:off x="255" y="273"/>
              <a:ext cx="8" cy="8"/>
            </a:xfrm>
            <a:custGeom>
              <a:avLst/>
              <a:gdLst>
                <a:gd name="T0" fmla="*/ 19 w 19"/>
                <a:gd name="T1" fmla="*/ 4 h 19"/>
                <a:gd name="T2" fmla="*/ 19 w 19"/>
                <a:gd name="T3" fmla="*/ 4 h 19"/>
                <a:gd name="T4" fmla="*/ 3 w 19"/>
                <a:gd name="T5" fmla="*/ 5 h 19"/>
                <a:gd name="T6" fmla="*/ 10 w 19"/>
                <a:gd name="T7" fmla="*/ 19 h 19"/>
                <a:gd name="T8" fmla="*/ 0 w 19"/>
                <a:gd name="T9" fmla="*/ 4 h 19"/>
                <a:gd name="T10" fmla="*/ 19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19" y="4"/>
                  </a:moveTo>
                  <a:lnTo>
                    <a:pt x="19" y="4"/>
                  </a:lnTo>
                  <a:cubicBezTo>
                    <a:pt x="13" y="3"/>
                    <a:pt x="7" y="3"/>
                    <a:pt x="3" y="5"/>
                  </a:cubicBezTo>
                  <a:cubicBezTo>
                    <a:pt x="3" y="10"/>
                    <a:pt x="6" y="16"/>
                    <a:pt x="10" y="19"/>
                  </a:cubicBezTo>
                  <a:cubicBezTo>
                    <a:pt x="4" y="17"/>
                    <a:pt x="0" y="9"/>
                    <a:pt x="0" y="4"/>
                  </a:cubicBezTo>
                  <a:cubicBezTo>
                    <a:pt x="4" y="2"/>
                    <a:pt x="11" y="0"/>
                    <a:pt x="19" y="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1" name="Freeform 1086"/>
            <p:cNvSpPr/>
            <p:nvPr userDrawn="1"/>
          </p:nvSpPr>
          <p:spPr>
            <a:xfrm>
              <a:off x="255" y="253"/>
              <a:ext cx="8" cy="16"/>
            </a:xfrm>
            <a:custGeom>
              <a:avLst/>
              <a:gdLst>
                <a:gd name="T0" fmla="*/ 3 w 17"/>
                <a:gd name="T1" fmla="*/ 0 h 34"/>
                <a:gd name="T2" fmla="*/ 3 w 17"/>
                <a:gd name="T3" fmla="*/ 0 h 34"/>
                <a:gd name="T4" fmla="*/ 17 w 17"/>
                <a:gd name="T5" fmla="*/ 15 h 34"/>
                <a:gd name="T6" fmla="*/ 5 w 17"/>
                <a:gd name="T7" fmla="*/ 6 h 34"/>
                <a:gd name="T8" fmla="*/ 14 w 17"/>
                <a:gd name="T9" fmla="*/ 34 h 34"/>
                <a:gd name="T10" fmla="*/ 3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3" y="0"/>
                  </a:moveTo>
                  <a:lnTo>
                    <a:pt x="3" y="0"/>
                  </a:lnTo>
                  <a:cubicBezTo>
                    <a:pt x="6" y="4"/>
                    <a:pt x="14" y="12"/>
                    <a:pt x="17" y="15"/>
                  </a:cubicBezTo>
                  <a:cubicBezTo>
                    <a:pt x="12" y="12"/>
                    <a:pt x="8" y="10"/>
                    <a:pt x="5" y="6"/>
                  </a:cubicBezTo>
                  <a:cubicBezTo>
                    <a:pt x="3" y="16"/>
                    <a:pt x="11" y="31"/>
                    <a:pt x="14" y="34"/>
                  </a:cubicBezTo>
                  <a:cubicBezTo>
                    <a:pt x="4" y="26"/>
                    <a:pt x="0" y="13"/>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2" name="Freeform 1087"/>
            <p:cNvSpPr/>
            <p:nvPr userDrawn="1"/>
          </p:nvSpPr>
          <p:spPr>
            <a:xfrm>
              <a:off x="263" y="264"/>
              <a:ext cx="9" cy="9"/>
            </a:xfrm>
            <a:custGeom>
              <a:avLst/>
              <a:gdLst>
                <a:gd name="T0" fmla="*/ 0 w 20"/>
                <a:gd name="T1" fmla="*/ 0 h 21"/>
                <a:gd name="T2" fmla="*/ 0 w 20"/>
                <a:gd name="T3" fmla="*/ 0 h 21"/>
                <a:gd name="T4" fmla="*/ 20 w 20"/>
                <a:gd name="T5" fmla="*/ 18 h 21"/>
                <a:gd name="T6" fmla="*/ 20 w 20"/>
                <a:gd name="T7" fmla="*/ 20 h 21"/>
                <a:gd name="T8" fmla="*/ 18 w 20"/>
                <a:gd name="T9" fmla="*/ 21 h 21"/>
                <a:gd name="T10" fmla="*/ 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0" y="0"/>
                  </a:moveTo>
                  <a:lnTo>
                    <a:pt x="0" y="0"/>
                  </a:lnTo>
                  <a:cubicBezTo>
                    <a:pt x="8" y="5"/>
                    <a:pt x="20" y="18"/>
                    <a:pt x="20" y="18"/>
                  </a:cubicBezTo>
                  <a:lnTo>
                    <a:pt x="20" y="20"/>
                  </a:lnTo>
                  <a:lnTo>
                    <a:pt x="18" y="21"/>
                  </a:lnTo>
                  <a:cubicBezTo>
                    <a:pt x="18" y="21"/>
                    <a:pt x="4" y="7"/>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3" name="Freeform 1088"/>
            <p:cNvSpPr/>
            <p:nvPr userDrawn="1"/>
          </p:nvSpPr>
          <p:spPr>
            <a:xfrm>
              <a:off x="267" y="268"/>
              <a:ext cx="4" cy="5"/>
            </a:xfrm>
            <a:custGeom>
              <a:avLst/>
              <a:gdLst>
                <a:gd name="T0" fmla="*/ 0 w 10"/>
                <a:gd name="T1" fmla="*/ 0 h 11"/>
                <a:gd name="T2" fmla="*/ 0 w 10"/>
                <a:gd name="T3" fmla="*/ 0 h 11"/>
                <a:gd name="T4" fmla="*/ 10 w 10"/>
                <a:gd name="T5" fmla="*/ 10 h 11"/>
                <a:gd name="T6" fmla="*/ 9 w 10"/>
                <a:gd name="T7" fmla="*/ 11 h 11"/>
                <a:gd name="T8" fmla="*/ 0 w 10"/>
                <a:gd name="T9" fmla="*/ 0 h 11"/>
              </a:gdLst>
              <a:ahLst/>
              <a:cxnLst>
                <a:cxn ang="0">
                  <a:pos x="T0" y="T1"/>
                </a:cxn>
                <a:cxn ang="0">
                  <a:pos x="T2" y="T3"/>
                </a:cxn>
                <a:cxn ang="0">
                  <a:pos x="T4" y="T5"/>
                </a:cxn>
                <a:cxn ang="0">
                  <a:pos x="T6" y="T7"/>
                </a:cxn>
                <a:cxn ang="0">
                  <a:pos x="T8" y="T9"/>
                </a:cxn>
              </a:cxnLst>
              <a:rect l="0" t="0" r="r" b="b"/>
              <a:pathLst>
                <a:path w="10" h="11">
                  <a:moveTo>
                    <a:pt x="0" y="0"/>
                  </a:moveTo>
                  <a:lnTo>
                    <a:pt x="0" y="0"/>
                  </a:lnTo>
                  <a:cubicBezTo>
                    <a:pt x="1" y="0"/>
                    <a:pt x="10" y="10"/>
                    <a:pt x="10" y="10"/>
                  </a:cubicBezTo>
                  <a:lnTo>
                    <a:pt x="9" y="11"/>
                  </a:lnTo>
                  <a:cubicBezTo>
                    <a:pt x="9" y="11"/>
                    <a:pt x="1"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4" name="Freeform 1089"/>
            <p:cNvSpPr/>
            <p:nvPr userDrawn="1"/>
          </p:nvSpPr>
          <p:spPr>
            <a:xfrm>
              <a:off x="261" y="278"/>
              <a:ext cx="7" cy="5"/>
            </a:xfrm>
            <a:custGeom>
              <a:avLst/>
              <a:gdLst>
                <a:gd name="T0" fmla="*/ 0 w 15"/>
                <a:gd name="T1" fmla="*/ 0 h 11"/>
                <a:gd name="T2" fmla="*/ 0 w 15"/>
                <a:gd name="T3" fmla="*/ 0 h 11"/>
                <a:gd name="T4" fmla="*/ 15 w 15"/>
                <a:gd name="T5" fmla="*/ 8 h 11"/>
                <a:gd name="T6" fmla="*/ 15 w 15"/>
                <a:gd name="T7" fmla="*/ 10 h 11"/>
                <a:gd name="T8" fmla="*/ 13 w 15"/>
                <a:gd name="T9" fmla="*/ 11 h 11"/>
                <a:gd name="T10" fmla="*/ 0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0" y="0"/>
                  </a:moveTo>
                  <a:lnTo>
                    <a:pt x="0" y="0"/>
                  </a:lnTo>
                  <a:cubicBezTo>
                    <a:pt x="8" y="3"/>
                    <a:pt x="13" y="6"/>
                    <a:pt x="15" y="8"/>
                  </a:cubicBezTo>
                  <a:cubicBezTo>
                    <a:pt x="15" y="8"/>
                    <a:pt x="15" y="10"/>
                    <a:pt x="15" y="10"/>
                  </a:cubicBezTo>
                  <a:lnTo>
                    <a:pt x="13" y="11"/>
                  </a:lnTo>
                  <a:cubicBezTo>
                    <a:pt x="10" y="9"/>
                    <a:pt x="6" y="5"/>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5" name="Freeform 1090"/>
            <p:cNvSpPr/>
            <p:nvPr userDrawn="1"/>
          </p:nvSpPr>
          <p:spPr>
            <a:xfrm>
              <a:off x="264" y="280"/>
              <a:ext cx="3" cy="2"/>
            </a:xfrm>
            <a:custGeom>
              <a:avLst/>
              <a:gdLst>
                <a:gd name="T0" fmla="*/ 0 w 6"/>
                <a:gd name="T1" fmla="*/ 0 h 4"/>
                <a:gd name="T2" fmla="*/ 0 w 6"/>
                <a:gd name="T3" fmla="*/ 0 h 4"/>
                <a:gd name="T4" fmla="*/ 6 w 6"/>
                <a:gd name="T5" fmla="*/ 3 h 4"/>
                <a:gd name="T6" fmla="*/ 5 w 6"/>
                <a:gd name="T7" fmla="*/ 4 h 4"/>
                <a:gd name="T8" fmla="*/ 0 w 6"/>
                <a:gd name="T9" fmla="*/ 0 h 4"/>
              </a:gdLst>
              <a:ahLst/>
              <a:cxnLst>
                <a:cxn ang="0">
                  <a:pos x="T0" y="T1"/>
                </a:cxn>
                <a:cxn ang="0">
                  <a:pos x="T2" y="T3"/>
                </a:cxn>
                <a:cxn ang="0">
                  <a:pos x="T4" y="T5"/>
                </a:cxn>
                <a:cxn ang="0">
                  <a:pos x="T6" y="T7"/>
                </a:cxn>
                <a:cxn ang="0">
                  <a:pos x="T8" y="T9"/>
                </a:cxn>
              </a:cxnLst>
              <a:rect l="0" t="0" r="r" b="b"/>
              <a:pathLst>
                <a:path w="6" h="4">
                  <a:moveTo>
                    <a:pt x="0" y="0"/>
                  </a:moveTo>
                  <a:lnTo>
                    <a:pt x="0" y="0"/>
                  </a:lnTo>
                  <a:cubicBezTo>
                    <a:pt x="1" y="0"/>
                    <a:pt x="6" y="3"/>
                    <a:pt x="6" y="3"/>
                  </a:cubicBezTo>
                  <a:lnTo>
                    <a:pt x="5" y="4"/>
                  </a:lnTo>
                  <a:cubicBezTo>
                    <a:pt x="5" y="4"/>
                    <a:pt x="1"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6" name="Freeform 1091"/>
            <p:cNvSpPr/>
            <p:nvPr userDrawn="1"/>
          </p:nvSpPr>
          <p:spPr>
            <a:xfrm>
              <a:off x="223" y="314"/>
              <a:ext cx="25" cy="28"/>
            </a:xfrm>
            <a:custGeom>
              <a:avLst/>
              <a:gdLst>
                <a:gd name="T0" fmla="*/ 53 w 56"/>
                <a:gd name="T1" fmla="*/ 0 h 63"/>
                <a:gd name="T2" fmla="*/ 53 w 56"/>
                <a:gd name="T3" fmla="*/ 0 h 63"/>
                <a:gd name="T4" fmla="*/ 53 w 56"/>
                <a:gd name="T5" fmla="*/ 5 h 63"/>
                <a:gd name="T6" fmla="*/ 24 w 56"/>
                <a:gd name="T7" fmla="*/ 40 h 63"/>
                <a:gd name="T8" fmla="*/ 54 w 56"/>
                <a:gd name="T9" fmla="*/ 11 h 63"/>
                <a:gd name="T10" fmla="*/ 56 w 56"/>
                <a:gd name="T11" fmla="*/ 17 h 63"/>
                <a:gd name="T12" fmla="*/ 23 w 56"/>
                <a:gd name="T13" fmla="*/ 56 h 63"/>
                <a:gd name="T14" fmla="*/ 3 w 56"/>
                <a:gd name="T15" fmla="*/ 58 h 63"/>
                <a:gd name="T16" fmla="*/ 6 w 56"/>
                <a:gd name="T17" fmla="*/ 40 h 63"/>
                <a:gd name="T18" fmla="*/ 53 w 5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2">
                  <a:moveTo>
                    <a:pt x="53" y="0"/>
                  </a:moveTo>
                  <a:lnTo>
                    <a:pt x="53" y="0"/>
                  </a:lnTo>
                  <a:cubicBezTo>
                    <a:pt x="53" y="2"/>
                    <a:pt x="53" y="4"/>
                    <a:pt x="53" y="5"/>
                  </a:cubicBezTo>
                  <a:cubicBezTo>
                    <a:pt x="50" y="9"/>
                    <a:pt x="31" y="30"/>
                    <a:pt x="24" y="40"/>
                  </a:cubicBezTo>
                  <a:cubicBezTo>
                    <a:pt x="31" y="33"/>
                    <a:pt x="49" y="17"/>
                    <a:pt x="54" y="11"/>
                  </a:cubicBezTo>
                  <a:cubicBezTo>
                    <a:pt x="54" y="11"/>
                    <a:pt x="56" y="14"/>
                    <a:pt x="56" y="17"/>
                  </a:cubicBezTo>
                  <a:cubicBezTo>
                    <a:pt x="55" y="17"/>
                    <a:pt x="28" y="50"/>
                    <a:pt x="23" y="56"/>
                  </a:cubicBezTo>
                  <a:cubicBezTo>
                    <a:pt x="17" y="63"/>
                    <a:pt x="9" y="58"/>
                    <a:pt x="3" y="58"/>
                  </a:cubicBezTo>
                  <a:cubicBezTo>
                    <a:pt x="3" y="52"/>
                    <a:pt x="0" y="47"/>
                    <a:pt x="6" y="40"/>
                  </a:cubicBezTo>
                  <a:cubicBezTo>
                    <a:pt x="9" y="37"/>
                    <a:pt x="48" y="4"/>
                    <a:pt x="5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7" name="Freeform 1092"/>
            <p:cNvSpPr/>
            <p:nvPr userDrawn="1"/>
          </p:nvSpPr>
          <p:spPr>
            <a:xfrm>
              <a:off x="213" y="310"/>
              <a:ext cx="34" cy="22"/>
            </a:xfrm>
            <a:custGeom>
              <a:avLst/>
              <a:gdLst>
                <a:gd name="T0" fmla="*/ 0 w 76"/>
                <a:gd name="T1" fmla="*/ 39 h 47"/>
                <a:gd name="T2" fmla="*/ 0 w 76"/>
                <a:gd name="T3" fmla="*/ 39 h 47"/>
                <a:gd name="T4" fmla="*/ 19 w 76"/>
                <a:gd name="T5" fmla="*/ 15 h 47"/>
                <a:gd name="T6" fmla="*/ 57 w 76"/>
                <a:gd name="T7" fmla="*/ 0 h 47"/>
                <a:gd name="T8" fmla="*/ 61 w 76"/>
                <a:gd name="T9" fmla="*/ 1 h 47"/>
                <a:gd name="T10" fmla="*/ 28 w 76"/>
                <a:gd name="T11" fmla="*/ 23 h 47"/>
                <a:gd name="T12" fmla="*/ 67 w 76"/>
                <a:gd name="T13" fmla="*/ 3 h 47"/>
                <a:gd name="T14" fmla="*/ 76 w 76"/>
                <a:gd name="T15" fmla="*/ 2 h 47"/>
                <a:gd name="T16" fmla="*/ 24 w 76"/>
                <a:gd name="T17" fmla="*/ 39 h 47"/>
                <a:gd name="T18" fmla="*/ 0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0" y="39"/>
                  </a:moveTo>
                  <a:lnTo>
                    <a:pt x="0" y="39"/>
                  </a:lnTo>
                  <a:cubicBezTo>
                    <a:pt x="1" y="33"/>
                    <a:pt x="1" y="22"/>
                    <a:pt x="19" y="15"/>
                  </a:cubicBezTo>
                  <a:cubicBezTo>
                    <a:pt x="24" y="13"/>
                    <a:pt x="52" y="1"/>
                    <a:pt x="57" y="0"/>
                  </a:cubicBezTo>
                  <a:cubicBezTo>
                    <a:pt x="59" y="0"/>
                    <a:pt x="61" y="1"/>
                    <a:pt x="61" y="1"/>
                  </a:cubicBezTo>
                  <a:cubicBezTo>
                    <a:pt x="57" y="3"/>
                    <a:pt x="39" y="15"/>
                    <a:pt x="28" y="23"/>
                  </a:cubicBezTo>
                  <a:cubicBezTo>
                    <a:pt x="41" y="19"/>
                    <a:pt x="65" y="4"/>
                    <a:pt x="67" y="3"/>
                  </a:cubicBezTo>
                  <a:cubicBezTo>
                    <a:pt x="69" y="3"/>
                    <a:pt x="72" y="4"/>
                    <a:pt x="76" y="2"/>
                  </a:cubicBezTo>
                  <a:cubicBezTo>
                    <a:pt x="69" y="7"/>
                    <a:pt x="34" y="34"/>
                    <a:pt x="24" y="39"/>
                  </a:cubicBezTo>
                  <a:cubicBezTo>
                    <a:pt x="9" y="47"/>
                    <a:pt x="5" y="41"/>
                    <a:pt x="0" y="3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8" name="Freeform 1093"/>
            <p:cNvSpPr/>
            <p:nvPr userDrawn="1"/>
          </p:nvSpPr>
          <p:spPr>
            <a:xfrm>
              <a:off x="205" y="302"/>
              <a:ext cx="36" cy="15"/>
            </a:xfrm>
            <a:custGeom>
              <a:avLst/>
              <a:gdLst>
                <a:gd name="T0" fmla="*/ 79 w 79"/>
                <a:gd name="T1" fmla="*/ 0 h 33"/>
                <a:gd name="T2" fmla="*/ 79 w 79"/>
                <a:gd name="T3" fmla="*/ 0 h 33"/>
                <a:gd name="T4" fmla="*/ 75 w 79"/>
                <a:gd name="T5" fmla="*/ 6 h 33"/>
                <a:gd name="T6" fmla="*/ 35 w 79"/>
                <a:gd name="T7" fmla="*/ 17 h 33"/>
                <a:gd name="T8" fmla="*/ 74 w 79"/>
                <a:gd name="T9" fmla="*/ 11 h 33"/>
                <a:gd name="T10" fmla="*/ 74 w 79"/>
                <a:gd name="T11" fmla="*/ 15 h 33"/>
                <a:gd name="T12" fmla="*/ 33 w 79"/>
                <a:gd name="T13" fmla="*/ 29 h 33"/>
                <a:gd name="T14" fmla="*/ 0 w 79"/>
                <a:gd name="T15" fmla="*/ 25 h 33"/>
                <a:gd name="T16" fmla="*/ 24 w 79"/>
                <a:gd name="T17" fmla="*/ 8 h 33"/>
                <a:gd name="T18" fmla="*/ 79 w 7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33">
                  <a:moveTo>
                    <a:pt x="79" y="0"/>
                  </a:moveTo>
                  <a:lnTo>
                    <a:pt x="79" y="0"/>
                  </a:lnTo>
                  <a:cubicBezTo>
                    <a:pt x="77" y="2"/>
                    <a:pt x="76" y="4"/>
                    <a:pt x="75" y="6"/>
                  </a:cubicBezTo>
                  <a:cubicBezTo>
                    <a:pt x="73" y="7"/>
                    <a:pt x="48" y="12"/>
                    <a:pt x="35" y="17"/>
                  </a:cubicBezTo>
                  <a:cubicBezTo>
                    <a:pt x="49" y="17"/>
                    <a:pt x="74" y="11"/>
                    <a:pt x="74" y="11"/>
                  </a:cubicBezTo>
                  <a:cubicBezTo>
                    <a:pt x="74" y="12"/>
                    <a:pt x="74" y="14"/>
                    <a:pt x="74" y="15"/>
                  </a:cubicBezTo>
                  <a:cubicBezTo>
                    <a:pt x="65" y="20"/>
                    <a:pt x="38" y="27"/>
                    <a:pt x="33" y="29"/>
                  </a:cubicBezTo>
                  <a:cubicBezTo>
                    <a:pt x="23" y="33"/>
                    <a:pt x="5" y="31"/>
                    <a:pt x="0" y="25"/>
                  </a:cubicBezTo>
                  <a:cubicBezTo>
                    <a:pt x="5" y="15"/>
                    <a:pt x="15" y="9"/>
                    <a:pt x="24" y="8"/>
                  </a:cubicBezTo>
                  <a:cubicBezTo>
                    <a:pt x="36" y="6"/>
                    <a:pt x="65" y="2"/>
                    <a:pt x="7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9" name="Freeform 1094"/>
            <p:cNvSpPr/>
            <p:nvPr userDrawn="1"/>
          </p:nvSpPr>
          <p:spPr>
            <a:xfrm>
              <a:off x="202" y="294"/>
              <a:ext cx="16" cy="10"/>
            </a:xfrm>
            <a:custGeom>
              <a:avLst/>
              <a:gdLst>
                <a:gd name="T0" fmla="*/ 29 w 35"/>
                <a:gd name="T1" fmla="*/ 0 h 22"/>
                <a:gd name="T2" fmla="*/ 29 w 35"/>
                <a:gd name="T3" fmla="*/ 0 h 22"/>
                <a:gd name="T4" fmla="*/ 4 w 35"/>
                <a:gd name="T5" fmla="*/ 10 h 22"/>
                <a:gd name="T6" fmla="*/ 35 w 35"/>
                <a:gd name="T7" fmla="*/ 20 h 22"/>
                <a:gd name="T8" fmla="*/ 0 w 35"/>
                <a:gd name="T9" fmla="*/ 10 h 22"/>
                <a:gd name="T10" fmla="*/ 29 w 35"/>
                <a:gd name="T11" fmla="*/ 0 h 22"/>
              </a:gdLst>
              <a:ahLst/>
              <a:cxnLst>
                <a:cxn ang="0">
                  <a:pos x="T0" y="T1"/>
                </a:cxn>
                <a:cxn ang="0">
                  <a:pos x="T2" y="T3"/>
                </a:cxn>
                <a:cxn ang="0">
                  <a:pos x="T4" y="T5"/>
                </a:cxn>
                <a:cxn ang="0">
                  <a:pos x="T6" y="T7"/>
                </a:cxn>
                <a:cxn ang="0">
                  <a:pos x="T8" y="T9"/>
                </a:cxn>
                <a:cxn ang="0">
                  <a:pos x="T10" y="T11"/>
                </a:cxn>
              </a:cxnLst>
              <a:rect l="0" t="0" r="r" b="b"/>
              <a:pathLst>
                <a:path w="35" h="22">
                  <a:moveTo>
                    <a:pt x="29" y="0"/>
                  </a:moveTo>
                  <a:lnTo>
                    <a:pt x="29" y="0"/>
                  </a:lnTo>
                  <a:cubicBezTo>
                    <a:pt x="20" y="1"/>
                    <a:pt x="9" y="5"/>
                    <a:pt x="4" y="10"/>
                  </a:cubicBezTo>
                  <a:cubicBezTo>
                    <a:pt x="8" y="17"/>
                    <a:pt x="26" y="20"/>
                    <a:pt x="35" y="20"/>
                  </a:cubicBezTo>
                  <a:cubicBezTo>
                    <a:pt x="19" y="22"/>
                    <a:pt x="4" y="18"/>
                    <a:pt x="0" y="10"/>
                  </a:cubicBezTo>
                  <a:cubicBezTo>
                    <a:pt x="6" y="3"/>
                    <a:pt x="20" y="0"/>
                    <a:pt x="2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0" name="Freeform 1095"/>
            <p:cNvSpPr/>
            <p:nvPr userDrawn="1"/>
          </p:nvSpPr>
          <p:spPr>
            <a:xfrm>
              <a:off x="199" y="279"/>
              <a:ext cx="17" cy="11"/>
            </a:xfrm>
            <a:custGeom>
              <a:avLst/>
              <a:gdLst>
                <a:gd name="T0" fmla="*/ 36 w 36"/>
                <a:gd name="T1" fmla="*/ 3 h 23"/>
                <a:gd name="T2" fmla="*/ 36 w 36"/>
                <a:gd name="T3" fmla="*/ 3 h 23"/>
                <a:gd name="T4" fmla="*/ 6 w 36"/>
                <a:gd name="T5" fmla="*/ 6 h 23"/>
                <a:gd name="T6" fmla="*/ 35 w 36"/>
                <a:gd name="T7" fmla="*/ 23 h 23"/>
                <a:gd name="T8" fmla="*/ 0 w 36"/>
                <a:gd name="T9" fmla="*/ 4 h 23"/>
                <a:gd name="T10" fmla="*/ 36 w 36"/>
                <a:gd name="T11" fmla="*/ 3 h 23"/>
              </a:gdLst>
              <a:ahLst/>
              <a:cxnLst>
                <a:cxn ang="0">
                  <a:pos x="T0" y="T1"/>
                </a:cxn>
                <a:cxn ang="0">
                  <a:pos x="T2" y="T3"/>
                </a:cxn>
                <a:cxn ang="0">
                  <a:pos x="T4" y="T5"/>
                </a:cxn>
                <a:cxn ang="0">
                  <a:pos x="T6" y="T7"/>
                </a:cxn>
                <a:cxn ang="0">
                  <a:pos x="T8" y="T9"/>
                </a:cxn>
                <a:cxn ang="0">
                  <a:pos x="T10" y="T11"/>
                </a:cxn>
              </a:cxnLst>
              <a:rect l="0" t="0" r="r" b="b"/>
              <a:pathLst>
                <a:path w="36" h="23">
                  <a:moveTo>
                    <a:pt x="36" y="3"/>
                  </a:moveTo>
                  <a:lnTo>
                    <a:pt x="36" y="3"/>
                  </a:lnTo>
                  <a:cubicBezTo>
                    <a:pt x="26" y="2"/>
                    <a:pt x="14" y="2"/>
                    <a:pt x="6" y="6"/>
                  </a:cubicBezTo>
                  <a:cubicBezTo>
                    <a:pt x="9" y="11"/>
                    <a:pt x="21" y="20"/>
                    <a:pt x="35" y="23"/>
                  </a:cubicBezTo>
                  <a:cubicBezTo>
                    <a:pt x="24" y="22"/>
                    <a:pt x="4" y="14"/>
                    <a:pt x="0" y="4"/>
                  </a:cubicBezTo>
                  <a:cubicBezTo>
                    <a:pt x="9" y="0"/>
                    <a:pt x="29" y="0"/>
                    <a:pt x="36" y="3"/>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1" name="Freeform 1096"/>
            <p:cNvSpPr/>
            <p:nvPr userDrawn="1"/>
          </p:nvSpPr>
          <p:spPr>
            <a:xfrm>
              <a:off x="233" y="281"/>
              <a:ext cx="9" cy="9"/>
            </a:xfrm>
            <a:custGeom>
              <a:avLst/>
              <a:gdLst>
                <a:gd name="T0" fmla="*/ 21 w 21"/>
                <a:gd name="T1" fmla="*/ 3 h 19"/>
                <a:gd name="T2" fmla="*/ 21 w 21"/>
                <a:gd name="T3" fmla="*/ 3 h 19"/>
                <a:gd name="T4" fmla="*/ 3 w 21"/>
                <a:gd name="T5" fmla="*/ 9 h 19"/>
                <a:gd name="T6" fmla="*/ 16 w 21"/>
                <a:gd name="T7" fmla="*/ 19 h 19"/>
                <a:gd name="T8" fmla="*/ 0 w 21"/>
                <a:gd name="T9" fmla="*/ 8 h 19"/>
                <a:gd name="T10" fmla="*/ 21 w 21"/>
                <a:gd name="T11" fmla="*/ 3 h 19"/>
              </a:gdLst>
              <a:ahLst/>
              <a:cxnLst>
                <a:cxn ang="0">
                  <a:pos x="T0" y="T1"/>
                </a:cxn>
                <a:cxn ang="0">
                  <a:pos x="T2" y="T3"/>
                </a:cxn>
                <a:cxn ang="0">
                  <a:pos x="T4" y="T5"/>
                </a:cxn>
                <a:cxn ang="0">
                  <a:pos x="T6" y="T7"/>
                </a:cxn>
                <a:cxn ang="0">
                  <a:pos x="T8" y="T9"/>
                </a:cxn>
                <a:cxn ang="0">
                  <a:pos x="T10" y="T11"/>
                </a:cxn>
              </a:cxnLst>
              <a:rect l="0" t="0" r="r" b="b"/>
              <a:pathLst>
                <a:path w="21" h="19">
                  <a:moveTo>
                    <a:pt x="21" y="3"/>
                  </a:moveTo>
                  <a:lnTo>
                    <a:pt x="21" y="3"/>
                  </a:lnTo>
                  <a:cubicBezTo>
                    <a:pt x="12" y="2"/>
                    <a:pt x="6" y="5"/>
                    <a:pt x="3" y="9"/>
                  </a:cubicBezTo>
                  <a:cubicBezTo>
                    <a:pt x="5" y="14"/>
                    <a:pt x="11" y="18"/>
                    <a:pt x="16" y="19"/>
                  </a:cubicBezTo>
                  <a:cubicBezTo>
                    <a:pt x="9" y="19"/>
                    <a:pt x="2" y="14"/>
                    <a:pt x="0" y="8"/>
                  </a:cubicBezTo>
                  <a:cubicBezTo>
                    <a:pt x="4" y="3"/>
                    <a:pt x="14" y="0"/>
                    <a:pt x="21" y="3"/>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2" name="Freeform 1097"/>
            <p:cNvSpPr/>
            <p:nvPr userDrawn="1"/>
          </p:nvSpPr>
          <p:spPr>
            <a:xfrm>
              <a:off x="254" y="284"/>
              <a:ext cx="7" cy="9"/>
            </a:xfrm>
            <a:custGeom>
              <a:avLst/>
              <a:gdLst>
                <a:gd name="T0" fmla="*/ 16 w 16"/>
                <a:gd name="T1" fmla="*/ 2 h 19"/>
                <a:gd name="T2" fmla="*/ 16 w 16"/>
                <a:gd name="T3" fmla="*/ 2 h 19"/>
                <a:gd name="T4" fmla="*/ 3 w 16"/>
                <a:gd name="T5" fmla="*/ 8 h 19"/>
                <a:gd name="T6" fmla="*/ 11 w 16"/>
                <a:gd name="T7" fmla="*/ 19 h 19"/>
                <a:gd name="T8" fmla="*/ 0 w 16"/>
                <a:gd name="T9" fmla="*/ 8 h 19"/>
                <a:gd name="T10" fmla="*/ 16 w 16"/>
                <a:gd name="T11" fmla="*/ 2 h 19"/>
              </a:gdLst>
              <a:ahLst/>
              <a:cxnLst>
                <a:cxn ang="0">
                  <a:pos x="T0" y="T1"/>
                </a:cxn>
                <a:cxn ang="0">
                  <a:pos x="T2" y="T3"/>
                </a:cxn>
                <a:cxn ang="0">
                  <a:pos x="T4" y="T5"/>
                </a:cxn>
                <a:cxn ang="0">
                  <a:pos x="T6" y="T7"/>
                </a:cxn>
                <a:cxn ang="0">
                  <a:pos x="T8" y="T9"/>
                </a:cxn>
                <a:cxn ang="0">
                  <a:pos x="T10" y="T11"/>
                </a:cxn>
              </a:cxnLst>
              <a:rect l="0" t="0" r="r" b="b"/>
              <a:pathLst>
                <a:path w="16" h="19">
                  <a:moveTo>
                    <a:pt x="16" y="2"/>
                  </a:moveTo>
                  <a:lnTo>
                    <a:pt x="16" y="2"/>
                  </a:lnTo>
                  <a:cubicBezTo>
                    <a:pt x="10" y="2"/>
                    <a:pt x="6" y="5"/>
                    <a:pt x="3" y="8"/>
                  </a:cubicBezTo>
                  <a:cubicBezTo>
                    <a:pt x="5" y="12"/>
                    <a:pt x="7" y="17"/>
                    <a:pt x="11" y="19"/>
                  </a:cubicBezTo>
                  <a:cubicBezTo>
                    <a:pt x="5" y="18"/>
                    <a:pt x="2" y="13"/>
                    <a:pt x="0" y="8"/>
                  </a:cubicBezTo>
                  <a:cubicBezTo>
                    <a:pt x="3" y="5"/>
                    <a:pt x="8" y="0"/>
                    <a:pt x="16" y="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3" name="Freeform 1098"/>
            <p:cNvSpPr/>
            <p:nvPr userDrawn="1"/>
          </p:nvSpPr>
          <p:spPr>
            <a:xfrm>
              <a:off x="229" y="305"/>
              <a:ext cx="10" cy="3"/>
            </a:xfrm>
            <a:custGeom>
              <a:avLst/>
              <a:gdLst>
                <a:gd name="T0" fmla="*/ 0 w 22"/>
                <a:gd name="T1" fmla="*/ 6 h 6"/>
                <a:gd name="T2" fmla="*/ 0 w 22"/>
                <a:gd name="T3" fmla="*/ 6 h 6"/>
                <a:gd name="T4" fmla="*/ 22 w 22"/>
                <a:gd name="T5" fmla="*/ 0 h 6"/>
                <a:gd name="T6" fmla="*/ 21 w 22"/>
                <a:gd name="T7" fmla="*/ 2 h 6"/>
                <a:gd name="T8" fmla="*/ 0 w 22"/>
                <a:gd name="T9" fmla="*/ 6 h 6"/>
              </a:gdLst>
              <a:ahLst/>
              <a:cxnLst>
                <a:cxn ang="0">
                  <a:pos x="T0" y="T1"/>
                </a:cxn>
                <a:cxn ang="0">
                  <a:pos x="T2" y="T3"/>
                </a:cxn>
                <a:cxn ang="0">
                  <a:pos x="T4" y="T5"/>
                </a:cxn>
                <a:cxn ang="0">
                  <a:pos x="T6" y="T7"/>
                </a:cxn>
                <a:cxn ang="0">
                  <a:pos x="T8" y="T9"/>
                </a:cxn>
              </a:cxnLst>
              <a:rect l="0" t="0" r="r" b="b"/>
              <a:pathLst>
                <a:path w="22" h="6">
                  <a:moveTo>
                    <a:pt x="0" y="6"/>
                  </a:moveTo>
                  <a:lnTo>
                    <a:pt x="0" y="6"/>
                  </a:lnTo>
                  <a:cubicBezTo>
                    <a:pt x="11" y="3"/>
                    <a:pt x="17" y="1"/>
                    <a:pt x="22" y="0"/>
                  </a:cubicBezTo>
                  <a:lnTo>
                    <a:pt x="21" y="2"/>
                  </a:lnTo>
                  <a:cubicBezTo>
                    <a:pt x="15" y="4"/>
                    <a:pt x="9" y="4"/>
                    <a:pt x="0"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4" name="Freeform 1099"/>
            <p:cNvSpPr/>
            <p:nvPr userDrawn="1"/>
          </p:nvSpPr>
          <p:spPr>
            <a:xfrm>
              <a:off x="207" y="307"/>
              <a:ext cx="13" cy="9"/>
            </a:xfrm>
            <a:custGeom>
              <a:avLst/>
              <a:gdLst>
                <a:gd name="T0" fmla="*/ 23 w 30"/>
                <a:gd name="T1" fmla="*/ 0 h 21"/>
                <a:gd name="T2" fmla="*/ 23 w 30"/>
                <a:gd name="T3" fmla="*/ 0 h 21"/>
                <a:gd name="T4" fmla="*/ 4 w 30"/>
                <a:gd name="T5" fmla="*/ 13 h 21"/>
                <a:gd name="T6" fmla="*/ 30 w 30"/>
                <a:gd name="T7" fmla="*/ 17 h 21"/>
                <a:gd name="T8" fmla="*/ 0 w 30"/>
                <a:gd name="T9" fmla="*/ 14 h 21"/>
                <a:gd name="T10" fmla="*/ 23 w 30"/>
                <a:gd name="T11" fmla="*/ 0 h 21"/>
              </a:gdLst>
              <a:ahLst/>
              <a:cxnLst>
                <a:cxn ang="0">
                  <a:pos x="T0" y="T1"/>
                </a:cxn>
                <a:cxn ang="0">
                  <a:pos x="T2" y="T3"/>
                </a:cxn>
                <a:cxn ang="0">
                  <a:pos x="T4" y="T5"/>
                </a:cxn>
                <a:cxn ang="0">
                  <a:pos x="T6" y="T7"/>
                </a:cxn>
                <a:cxn ang="0">
                  <a:pos x="T8" y="T9"/>
                </a:cxn>
                <a:cxn ang="0">
                  <a:pos x="T10" y="T11"/>
                </a:cxn>
              </a:cxnLst>
              <a:rect l="0" t="0" r="r" b="b"/>
              <a:pathLst>
                <a:path w="30" h="21">
                  <a:moveTo>
                    <a:pt x="23" y="0"/>
                  </a:moveTo>
                  <a:lnTo>
                    <a:pt x="23" y="0"/>
                  </a:lnTo>
                  <a:cubicBezTo>
                    <a:pt x="16" y="1"/>
                    <a:pt x="8" y="7"/>
                    <a:pt x="4" y="13"/>
                  </a:cubicBezTo>
                  <a:cubicBezTo>
                    <a:pt x="13" y="20"/>
                    <a:pt x="23" y="18"/>
                    <a:pt x="30" y="17"/>
                  </a:cubicBezTo>
                  <a:cubicBezTo>
                    <a:pt x="22" y="20"/>
                    <a:pt x="9" y="21"/>
                    <a:pt x="0" y="14"/>
                  </a:cubicBezTo>
                  <a:cubicBezTo>
                    <a:pt x="5" y="5"/>
                    <a:pt x="15" y="0"/>
                    <a:pt x="2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5" name="Freeform 1100"/>
            <p:cNvSpPr/>
            <p:nvPr userDrawn="1"/>
          </p:nvSpPr>
          <p:spPr>
            <a:xfrm>
              <a:off x="286" y="428"/>
              <a:ext cx="10" cy="14"/>
            </a:xfrm>
            <a:custGeom>
              <a:avLst/>
              <a:gdLst>
                <a:gd name="T0" fmla="*/ 12 w 23"/>
                <a:gd name="T1" fmla="*/ 2 h 31"/>
                <a:gd name="T2" fmla="*/ 12 w 23"/>
                <a:gd name="T3" fmla="*/ 2 h 31"/>
                <a:gd name="T4" fmla="*/ 23 w 23"/>
                <a:gd name="T5" fmla="*/ 31 h 31"/>
                <a:gd name="T6" fmla="*/ 9 w 23"/>
                <a:gd name="T7" fmla="*/ 3 h 31"/>
                <a:gd name="T8" fmla="*/ 0 w 23"/>
                <a:gd name="T9" fmla="*/ 8 h 31"/>
                <a:gd name="T10" fmla="*/ 12 w 23"/>
                <a:gd name="T11" fmla="*/ 2 h 31"/>
              </a:gdLst>
              <a:ahLst/>
              <a:cxnLst>
                <a:cxn ang="0">
                  <a:pos x="T0" y="T1"/>
                </a:cxn>
                <a:cxn ang="0">
                  <a:pos x="T2" y="T3"/>
                </a:cxn>
                <a:cxn ang="0">
                  <a:pos x="T4" y="T5"/>
                </a:cxn>
                <a:cxn ang="0">
                  <a:pos x="T6" y="T7"/>
                </a:cxn>
                <a:cxn ang="0">
                  <a:pos x="T8" y="T9"/>
                </a:cxn>
                <a:cxn ang="0">
                  <a:pos x="T10" y="T11"/>
                </a:cxn>
              </a:cxnLst>
              <a:rect l="0" t="0" r="r" b="b"/>
              <a:pathLst>
                <a:path w="23" h="31">
                  <a:moveTo>
                    <a:pt x="12" y="2"/>
                  </a:moveTo>
                  <a:lnTo>
                    <a:pt x="12" y="2"/>
                  </a:lnTo>
                  <a:cubicBezTo>
                    <a:pt x="11" y="8"/>
                    <a:pt x="10" y="26"/>
                    <a:pt x="23" y="31"/>
                  </a:cubicBezTo>
                  <a:cubicBezTo>
                    <a:pt x="10" y="28"/>
                    <a:pt x="7" y="13"/>
                    <a:pt x="9" y="3"/>
                  </a:cubicBezTo>
                  <a:cubicBezTo>
                    <a:pt x="7" y="3"/>
                    <a:pt x="3" y="5"/>
                    <a:pt x="0" y="8"/>
                  </a:cubicBezTo>
                  <a:cubicBezTo>
                    <a:pt x="2" y="3"/>
                    <a:pt x="6" y="0"/>
                    <a:pt x="12" y="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6" name="Freeform 1101"/>
            <p:cNvSpPr/>
            <p:nvPr userDrawn="1"/>
          </p:nvSpPr>
          <p:spPr>
            <a:xfrm>
              <a:off x="281" y="424"/>
              <a:ext cx="9" cy="9"/>
            </a:xfrm>
            <a:custGeom>
              <a:avLst/>
              <a:gdLst>
                <a:gd name="T0" fmla="*/ 19 w 19"/>
                <a:gd name="T1" fmla="*/ 0 h 21"/>
                <a:gd name="T2" fmla="*/ 19 w 19"/>
                <a:gd name="T3" fmla="*/ 0 h 21"/>
                <a:gd name="T4" fmla="*/ 4 w 19"/>
                <a:gd name="T5" fmla="*/ 21 h 21"/>
                <a:gd name="T6" fmla="*/ 19 w 19"/>
                <a:gd name="T7" fmla="*/ 0 h 21"/>
              </a:gdLst>
              <a:ahLst/>
              <a:cxnLst>
                <a:cxn ang="0">
                  <a:pos x="T0" y="T1"/>
                </a:cxn>
                <a:cxn ang="0">
                  <a:pos x="T2" y="T3"/>
                </a:cxn>
                <a:cxn ang="0">
                  <a:pos x="T4" y="T5"/>
                </a:cxn>
                <a:cxn ang="0">
                  <a:pos x="T6" y="T7"/>
                </a:cxn>
              </a:cxnLst>
              <a:rect l="0" t="0" r="r" b="b"/>
              <a:pathLst>
                <a:path w="19" h="21">
                  <a:moveTo>
                    <a:pt x="19" y="0"/>
                  </a:moveTo>
                  <a:lnTo>
                    <a:pt x="19" y="0"/>
                  </a:lnTo>
                  <a:cubicBezTo>
                    <a:pt x="5" y="4"/>
                    <a:pt x="4" y="15"/>
                    <a:pt x="4" y="21"/>
                  </a:cubicBezTo>
                  <a:cubicBezTo>
                    <a:pt x="0" y="9"/>
                    <a:pt x="7" y="2"/>
                    <a:pt x="1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7" name="Freeform 1102"/>
            <p:cNvSpPr/>
            <p:nvPr userDrawn="1"/>
          </p:nvSpPr>
          <p:spPr>
            <a:xfrm>
              <a:off x="288" y="418"/>
              <a:ext cx="5" cy="1"/>
            </a:xfrm>
            <a:custGeom>
              <a:avLst/>
              <a:gdLst>
                <a:gd name="T0" fmla="*/ 6 w 11"/>
                <a:gd name="T1" fmla="*/ 0 h 2"/>
                <a:gd name="T2" fmla="*/ 6 w 11"/>
                <a:gd name="T3" fmla="*/ 0 h 2"/>
                <a:gd name="T4" fmla="*/ 4 w 11"/>
                <a:gd name="T5" fmla="*/ 2 h 2"/>
                <a:gd name="T6" fmla="*/ 0 w 11"/>
                <a:gd name="T7" fmla="*/ 1 h 2"/>
                <a:gd name="T8" fmla="*/ 6 w 11"/>
                <a:gd name="T9" fmla="*/ 0 h 2"/>
              </a:gdLst>
              <a:ahLst/>
              <a:cxnLst>
                <a:cxn ang="0">
                  <a:pos x="T0" y="T1"/>
                </a:cxn>
                <a:cxn ang="0">
                  <a:pos x="T2" y="T3"/>
                </a:cxn>
                <a:cxn ang="0">
                  <a:pos x="T4" y="T5"/>
                </a:cxn>
                <a:cxn ang="0">
                  <a:pos x="T6" y="T7"/>
                </a:cxn>
                <a:cxn ang="0">
                  <a:pos x="T8" y="T9"/>
                </a:cxn>
              </a:cxnLst>
              <a:rect l="0" t="0" r="r" b="b"/>
              <a:pathLst>
                <a:path w="11" h="2">
                  <a:moveTo>
                    <a:pt x="6" y="0"/>
                  </a:moveTo>
                  <a:lnTo>
                    <a:pt x="6" y="0"/>
                  </a:lnTo>
                  <a:cubicBezTo>
                    <a:pt x="11" y="0"/>
                    <a:pt x="5" y="2"/>
                    <a:pt x="4" y="2"/>
                  </a:cubicBezTo>
                  <a:cubicBezTo>
                    <a:pt x="1" y="2"/>
                    <a:pt x="1" y="1"/>
                    <a:pt x="0" y="1"/>
                  </a:cubicBezTo>
                  <a:cubicBezTo>
                    <a:pt x="2" y="1"/>
                    <a:pt x="5" y="0"/>
                    <a:pt x="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8" name="Freeform 1103"/>
            <p:cNvSpPr/>
            <p:nvPr userDrawn="1"/>
          </p:nvSpPr>
          <p:spPr>
            <a:xfrm>
              <a:off x="281" y="413"/>
              <a:ext cx="6" cy="8"/>
            </a:xfrm>
            <a:custGeom>
              <a:avLst/>
              <a:gdLst>
                <a:gd name="T0" fmla="*/ 5 w 14"/>
                <a:gd name="T1" fmla="*/ 0 h 16"/>
                <a:gd name="T2" fmla="*/ 5 w 14"/>
                <a:gd name="T3" fmla="*/ 0 h 16"/>
                <a:gd name="T4" fmla="*/ 14 w 14"/>
                <a:gd name="T5" fmla="*/ 15 h 16"/>
                <a:gd name="T6" fmla="*/ 5 w 14"/>
                <a:gd name="T7" fmla="*/ 0 h 16"/>
              </a:gdLst>
              <a:ahLst/>
              <a:cxnLst>
                <a:cxn ang="0">
                  <a:pos x="T0" y="T1"/>
                </a:cxn>
                <a:cxn ang="0">
                  <a:pos x="T2" y="T3"/>
                </a:cxn>
                <a:cxn ang="0">
                  <a:pos x="T4" y="T5"/>
                </a:cxn>
                <a:cxn ang="0">
                  <a:pos x="T6" y="T7"/>
                </a:cxn>
              </a:cxnLst>
              <a:rect l="0" t="0" r="r" b="b"/>
              <a:pathLst>
                <a:path w="14" h="16">
                  <a:moveTo>
                    <a:pt x="5" y="0"/>
                  </a:moveTo>
                  <a:lnTo>
                    <a:pt x="5" y="0"/>
                  </a:lnTo>
                  <a:cubicBezTo>
                    <a:pt x="5" y="5"/>
                    <a:pt x="6" y="12"/>
                    <a:pt x="14" y="15"/>
                  </a:cubicBezTo>
                  <a:cubicBezTo>
                    <a:pt x="7" y="16"/>
                    <a:pt x="0" y="8"/>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9" name="Freeform 1104"/>
            <p:cNvSpPr/>
            <p:nvPr userDrawn="1"/>
          </p:nvSpPr>
          <p:spPr>
            <a:xfrm>
              <a:off x="310" y="407"/>
              <a:ext cx="13" cy="37"/>
            </a:xfrm>
            <a:custGeom>
              <a:avLst/>
              <a:gdLst>
                <a:gd name="T0" fmla="*/ 28 w 28"/>
                <a:gd name="T1" fmla="*/ 0 h 83"/>
                <a:gd name="T2" fmla="*/ 28 w 28"/>
                <a:gd name="T3" fmla="*/ 0 h 83"/>
                <a:gd name="T4" fmla="*/ 6 w 28"/>
                <a:gd name="T5" fmla="*/ 45 h 83"/>
                <a:gd name="T6" fmla="*/ 16 w 28"/>
                <a:gd name="T7" fmla="*/ 83 h 83"/>
                <a:gd name="T8" fmla="*/ 4 w 28"/>
                <a:gd name="T9" fmla="*/ 45 h 83"/>
                <a:gd name="T10" fmla="*/ 28 w 28"/>
                <a:gd name="T11" fmla="*/ 0 h 83"/>
              </a:gdLst>
              <a:ahLst/>
              <a:cxnLst>
                <a:cxn ang="0">
                  <a:pos x="T0" y="T1"/>
                </a:cxn>
                <a:cxn ang="0">
                  <a:pos x="T2" y="T3"/>
                </a:cxn>
                <a:cxn ang="0">
                  <a:pos x="T4" y="T5"/>
                </a:cxn>
                <a:cxn ang="0">
                  <a:pos x="T6" y="T7"/>
                </a:cxn>
                <a:cxn ang="0">
                  <a:pos x="T8" y="T9"/>
                </a:cxn>
                <a:cxn ang="0">
                  <a:pos x="T10" y="T11"/>
                </a:cxn>
              </a:cxnLst>
              <a:rect l="0" t="0" r="r" b="b"/>
              <a:pathLst>
                <a:path w="28" h="83">
                  <a:moveTo>
                    <a:pt x="28" y="0"/>
                  </a:moveTo>
                  <a:lnTo>
                    <a:pt x="28" y="0"/>
                  </a:lnTo>
                  <a:cubicBezTo>
                    <a:pt x="23" y="12"/>
                    <a:pt x="10" y="28"/>
                    <a:pt x="6" y="45"/>
                  </a:cubicBezTo>
                  <a:cubicBezTo>
                    <a:pt x="3" y="61"/>
                    <a:pt x="8" y="77"/>
                    <a:pt x="16" y="83"/>
                  </a:cubicBezTo>
                  <a:cubicBezTo>
                    <a:pt x="7" y="78"/>
                    <a:pt x="0" y="64"/>
                    <a:pt x="4" y="45"/>
                  </a:cubicBezTo>
                  <a:cubicBezTo>
                    <a:pt x="8" y="28"/>
                    <a:pt x="19" y="14"/>
                    <a:pt x="2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0" name="Freeform 1105"/>
            <p:cNvSpPr/>
            <p:nvPr userDrawn="1"/>
          </p:nvSpPr>
          <p:spPr>
            <a:xfrm>
              <a:off x="290" y="403"/>
              <a:ext cx="26" cy="36"/>
            </a:xfrm>
            <a:custGeom>
              <a:avLst/>
              <a:gdLst>
                <a:gd name="T0" fmla="*/ 58 w 58"/>
                <a:gd name="T1" fmla="*/ 0 h 80"/>
                <a:gd name="T2" fmla="*/ 58 w 58"/>
                <a:gd name="T3" fmla="*/ 0 h 80"/>
                <a:gd name="T4" fmla="*/ 34 w 58"/>
                <a:gd name="T5" fmla="*/ 16 h 80"/>
                <a:gd name="T6" fmla="*/ 8 w 58"/>
                <a:gd name="T7" fmla="*/ 59 h 80"/>
                <a:gd name="T8" fmla="*/ 24 w 58"/>
                <a:gd name="T9" fmla="*/ 78 h 80"/>
                <a:gd name="T10" fmla="*/ 8 w 58"/>
                <a:gd name="T11" fmla="*/ 71 h 80"/>
                <a:gd name="T12" fmla="*/ 26 w 58"/>
                <a:gd name="T13" fmla="*/ 18 h 80"/>
                <a:gd name="T14" fmla="*/ 58 w 5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0">
                  <a:moveTo>
                    <a:pt x="58" y="0"/>
                  </a:moveTo>
                  <a:lnTo>
                    <a:pt x="58" y="0"/>
                  </a:lnTo>
                  <a:cubicBezTo>
                    <a:pt x="51" y="6"/>
                    <a:pt x="38" y="13"/>
                    <a:pt x="34" y="16"/>
                  </a:cubicBezTo>
                  <a:cubicBezTo>
                    <a:pt x="23" y="23"/>
                    <a:pt x="6" y="36"/>
                    <a:pt x="8" y="59"/>
                  </a:cubicBezTo>
                  <a:cubicBezTo>
                    <a:pt x="10" y="78"/>
                    <a:pt x="19" y="78"/>
                    <a:pt x="24" y="78"/>
                  </a:cubicBezTo>
                  <a:cubicBezTo>
                    <a:pt x="17" y="80"/>
                    <a:pt x="11" y="77"/>
                    <a:pt x="8" y="71"/>
                  </a:cubicBezTo>
                  <a:cubicBezTo>
                    <a:pt x="0" y="54"/>
                    <a:pt x="8" y="31"/>
                    <a:pt x="26" y="18"/>
                  </a:cubicBezTo>
                  <a:cubicBezTo>
                    <a:pt x="36" y="12"/>
                    <a:pt x="46" y="7"/>
                    <a:pt x="5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1" name="Freeform 1106"/>
            <p:cNvSpPr/>
            <p:nvPr userDrawn="1"/>
          </p:nvSpPr>
          <p:spPr>
            <a:xfrm>
              <a:off x="300" y="424"/>
              <a:ext cx="8" cy="4"/>
            </a:xfrm>
            <a:custGeom>
              <a:avLst/>
              <a:gdLst>
                <a:gd name="T0" fmla="*/ 0 w 18"/>
                <a:gd name="T1" fmla="*/ 0 h 9"/>
                <a:gd name="T2" fmla="*/ 0 w 18"/>
                <a:gd name="T3" fmla="*/ 0 h 9"/>
                <a:gd name="T4" fmla="*/ 18 w 18"/>
                <a:gd name="T5" fmla="*/ 4 h 9"/>
                <a:gd name="T6" fmla="*/ 0 w 18"/>
                <a:gd name="T7" fmla="*/ 0 h 9"/>
              </a:gdLst>
              <a:ahLst/>
              <a:cxnLst>
                <a:cxn ang="0">
                  <a:pos x="T0" y="T1"/>
                </a:cxn>
                <a:cxn ang="0">
                  <a:pos x="T2" y="T3"/>
                </a:cxn>
                <a:cxn ang="0">
                  <a:pos x="T4" y="T5"/>
                </a:cxn>
                <a:cxn ang="0">
                  <a:pos x="T6" y="T7"/>
                </a:cxn>
              </a:cxnLst>
              <a:rect l="0" t="0" r="r" b="b"/>
              <a:pathLst>
                <a:path w="18" h="9">
                  <a:moveTo>
                    <a:pt x="0" y="0"/>
                  </a:moveTo>
                  <a:lnTo>
                    <a:pt x="0" y="0"/>
                  </a:lnTo>
                  <a:cubicBezTo>
                    <a:pt x="3" y="4"/>
                    <a:pt x="12" y="6"/>
                    <a:pt x="18" y="4"/>
                  </a:cubicBezTo>
                  <a:cubicBezTo>
                    <a:pt x="13" y="9"/>
                    <a:pt x="3" y="7"/>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2" name="Freeform 1107"/>
            <p:cNvSpPr/>
            <p:nvPr userDrawn="1"/>
          </p:nvSpPr>
          <p:spPr>
            <a:xfrm>
              <a:off x="311" y="368"/>
              <a:ext cx="1" cy="2"/>
            </a:xfrm>
            <a:custGeom>
              <a:avLst/>
              <a:gdLst>
                <a:gd name="T0" fmla="*/ 0 w 3"/>
                <a:gd name="T1" fmla="*/ 0 h 5"/>
                <a:gd name="T2" fmla="*/ 0 w 3"/>
                <a:gd name="T3" fmla="*/ 0 h 5"/>
                <a:gd name="T4" fmla="*/ 1 w 3"/>
                <a:gd name="T5" fmla="*/ 0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0"/>
                  </a:lnTo>
                  <a:lnTo>
                    <a:pt x="1" y="0"/>
                  </a:lnTo>
                  <a:lnTo>
                    <a:pt x="3" y="5"/>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3" name="Freeform 1108"/>
            <p:cNvSpPr/>
            <p:nvPr userDrawn="1"/>
          </p:nvSpPr>
          <p:spPr>
            <a:xfrm>
              <a:off x="296" y="363"/>
              <a:ext cx="3" cy="1"/>
            </a:xfrm>
            <a:custGeom>
              <a:avLst/>
              <a:gdLst>
                <a:gd name="T0" fmla="*/ 7 w 7"/>
                <a:gd name="T1" fmla="*/ 1 h 4"/>
                <a:gd name="T2" fmla="*/ 7 w 7"/>
                <a:gd name="T3" fmla="*/ 1 h 4"/>
                <a:gd name="T4" fmla="*/ 0 w 7"/>
                <a:gd name="T5" fmla="*/ 4 h 4"/>
                <a:gd name="T6" fmla="*/ 7 w 7"/>
                <a:gd name="T7" fmla="*/ 0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lnTo>
                    <a:pt x="7" y="1"/>
                  </a:lnTo>
                  <a:lnTo>
                    <a:pt x="0" y="4"/>
                  </a:lnTo>
                  <a:lnTo>
                    <a:pt x="7" y="0"/>
                  </a:lnTo>
                  <a:lnTo>
                    <a:pt x="7"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4" name="Freeform 1109"/>
            <p:cNvSpPr/>
            <p:nvPr userDrawn="1"/>
          </p:nvSpPr>
          <p:spPr>
            <a:xfrm>
              <a:off x="215" y="319"/>
              <a:ext cx="8" cy="10"/>
            </a:xfrm>
            <a:custGeom>
              <a:avLst/>
              <a:gdLst>
                <a:gd name="T0" fmla="*/ 12 w 18"/>
                <a:gd name="T1" fmla="*/ 0 h 22"/>
                <a:gd name="T2" fmla="*/ 12 w 18"/>
                <a:gd name="T3" fmla="*/ 0 h 22"/>
                <a:gd name="T4" fmla="*/ 2 w 18"/>
                <a:gd name="T5" fmla="*/ 16 h 22"/>
                <a:gd name="T6" fmla="*/ 18 w 18"/>
                <a:gd name="T7" fmla="*/ 18 h 22"/>
                <a:gd name="T8" fmla="*/ 0 w 18"/>
                <a:gd name="T9" fmla="*/ 18 h 22"/>
                <a:gd name="T10" fmla="*/ 12 w 18"/>
                <a:gd name="T11" fmla="*/ 0 h 22"/>
              </a:gdLst>
              <a:ahLst/>
              <a:cxnLst>
                <a:cxn ang="0">
                  <a:pos x="T0" y="T1"/>
                </a:cxn>
                <a:cxn ang="0">
                  <a:pos x="T2" y="T3"/>
                </a:cxn>
                <a:cxn ang="0">
                  <a:pos x="T4" y="T5"/>
                </a:cxn>
                <a:cxn ang="0">
                  <a:pos x="T6" y="T7"/>
                </a:cxn>
                <a:cxn ang="0">
                  <a:pos x="T8" y="T9"/>
                </a:cxn>
                <a:cxn ang="0">
                  <a:pos x="T10" y="T11"/>
                </a:cxn>
              </a:cxnLst>
              <a:rect l="0" t="0" r="r" b="b"/>
              <a:pathLst>
                <a:path w="18" h="22">
                  <a:moveTo>
                    <a:pt x="12" y="0"/>
                  </a:moveTo>
                  <a:lnTo>
                    <a:pt x="12" y="0"/>
                  </a:lnTo>
                  <a:cubicBezTo>
                    <a:pt x="4" y="4"/>
                    <a:pt x="4" y="11"/>
                    <a:pt x="2" y="16"/>
                  </a:cubicBezTo>
                  <a:cubicBezTo>
                    <a:pt x="8" y="16"/>
                    <a:pt x="11" y="20"/>
                    <a:pt x="18" y="18"/>
                  </a:cubicBezTo>
                  <a:cubicBezTo>
                    <a:pt x="9" y="22"/>
                    <a:pt x="7" y="19"/>
                    <a:pt x="0" y="18"/>
                  </a:cubicBezTo>
                  <a:cubicBezTo>
                    <a:pt x="1" y="10"/>
                    <a:pt x="2" y="5"/>
                    <a:pt x="1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5" name="Freeform 1110"/>
            <p:cNvSpPr/>
            <p:nvPr userDrawn="1"/>
          </p:nvSpPr>
          <p:spPr>
            <a:xfrm>
              <a:off x="234" y="311"/>
              <a:ext cx="8" cy="5"/>
            </a:xfrm>
            <a:custGeom>
              <a:avLst/>
              <a:gdLst>
                <a:gd name="T0" fmla="*/ 0 w 20"/>
                <a:gd name="T1" fmla="*/ 11 h 11"/>
                <a:gd name="T2" fmla="*/ 0 w 20"/>
                <a:gd name="T3" fmla="*/ 11 h 11"/>
                <a:gd name="T4" fmla="*/ 18 w 20"/>
                <a:gd name="T5" fmla="*/ 0 h 11"/>
                <a:gd name="T6" fmla="*/ 20 w 20"/>
                <a:gd name="T7" fmla="*/ 0 h 11"/>
                <a:gd name="T8" fmla="*/ 0 w 20"/>
                <a:gd name="T9" fmla="*/ 11 h 11"/>
              </a:gdLst>
              <a:ahLst/>
              <a:cxnLst>
                <a:cxn ang="0">
                  <a:pos x="T0" y="T1"/>
                </a:cxn>
                <a:cxn ang="0">
                  <a:pos x="T2" y="T3"/>
                </a:cxn>
                <a:cxn ang="0">
                  <a:pos x="T4" y="T5"/>
                </a:cxn>
                <a:cxn ang="0">
                  <a:pos x="T6" y="T7"/>
                </a:cxn>
                <a:cxn ang="0">
                  <a:pos x="T8" y="T9"/>
                </a:cxn>
              </a:cxnLst>
              <a:rect l="0" t="0" r="r" b="b"/>
              <a:pathLst>
                <a:path w="20" h="11">
                  <a:moveTo>
                    <a:pt x="0" y="11"/>
                  </a:moveTo>
                  <a:lnTo>
                    <a:pt x="0" y="11"/>
                  </a:lnTo>
                  <a:lnTo>
                    <a:pt x="18" y="0"/>
                  </a:lnTo>
                  <a:lnTo>
                    <a:pt x="20" y="0"/>
                  </a:lnTo>
                  <a:lnTo>
                    <a:pt x="0" y="1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6" name="Freeform 1111"/>
            <p:cNvSpPr/>
            <p:nvPr userDrawn="1"/>
          </p:nvSpPr>
          <p:spPr>
            <a:xfrm>
              <a:off x="240" y="317"/>
              <a:ext cx="7" cy="8"/>
            </a:xfrm>
            <a:custGeom>
              <a:avLst/>
              <a:gdLst>
                <a:gd name="T0" fmla="*/ 0 w 16"/>
                <a:gd name="T1" fmla="*/ 18 h 18"/>
                <a:gd name="T2" fmla="*/ 0 w 16"/>
                <a:gd name="T3" fmla="*/ 18 h 18"/>
                <a:gd name="T4" fmla="*/ 16 w 16"/>
                <a:gd name="T5" fmla="*/ 0 h 18"/>
                <a:gd name="T6" fmla="*/ 16 w 16"/>
                <a:gd name="T7" fmla="*/ 2 h 18"/>
                <a:gd name="T8" fmla="*/ 0 w 16"/>
                <a:gd name="T9" fmla="*/ 18 h 18"/>
              </a:gdLst>
              <a:ahLst/>
              <a:cxnLst>
                <a:cxn ang="0">
                  <a:pos x="T0" y="T1"/>
                </a:cxn>
                <a:cxn ang="0">
                  <a:pos x="T2" y="T3"/>
                </a:cxn>
                <a:cxn ang="0">
                  <a:pos x="T4" y="T5"/>
                </a:cxn>
                <a:cxn ang="0">
                  <a:pos x="T6" y="T7"/>
                </a:cxn>
                <a:cxn ang="0">
                  <a:pos x="T8" y="T9"/>
                </a:cxn>
              </a:cxnLst>
              <a:rect l="0" t="0" r="r" b="b"/>
              <a:pathLst>
                <a:path w="16" h="18">
                  <a:moveTo>
                    <a:pt x="0" y="18"/>
                  </a:moveTo>
                  <a:lnTo>
                    <a:pt x="0" y="18"/>
                  </a:lnTo>
                  <a:lnTo>
                    <a:pt x="16" y="0"/>
                  </a:lnTo>
                  <a:lnTo>
                    <a:pt x="16" y="2"/>
                  </a:lnTo>
                  <a:lnTo>
                    <a:pt x="0" y="1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7" name="Freeform 1112"/>
            <p:cNvSpPr/>
            <p:nvPr userDrawn="1"/>
          </p:nvSpPr>
          <p:spPr>
            <a:xfrm>
              <a:off x="225" y="331"/>
              <a:ext cx="9" cy="10"/>
            </a:xfrm>
            <a:custGeom>
              <a:avLst/>
              <a:gdLst>
                <a:gd name="T0" fmla="*/ 8 w 20"/>
                <a:gd name="T1" fmla="*/ 0 h 21"/>
                <a:gd name="T2" fmla="*/ 8 w 20"/>
                <a:gd name="T3" fmla="*/ 0 h 21"/>
                <a:gd name="T4" fmla="*/ 3 w 20"/>
                <a:gd name="T5" fmla="*/ 16 h 21"/>
                <a:gd name="T6" fmla="*/ 20 w 20"/>
                <a:gd name="T7" fmla="*/ 12 h 21"/>
                <a:gd name="T8" fmla="*/ 2 w 20"/>
                <a:gd name="T9" fmla="*/ 18 h 21"/>
                <a:gd name="T10" fmla="*/ 8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8" y="0"/>
                  </a:moveTo>
                  <a:lnTo>
                    <a:pt x="8" y="0"/>
                  </a:lnTo>
                  <a:cubicBezTo>
                    <a:pt x="2" y="6"/>
                    <a:pt x="3" y="11"/>
                    <a:pt x="3" y="16"/>
                  </a:cubicBezTo>
                  <a:cubicBezTo>
                    <a:pt x="10" y="16"/>
                    <a:pt x="14" y="18"/>
                    <a:pt x="20" y="12"/>
                  </a:cubicBezTo>
                  <a:cubicBezTo>
                    <a:pt x="14" y="21"/>
                    <a:pt x="8" y="17"/>
                    <a:pt x="2" y="18"/>
                  </a:cubicBezTo>
                  <a:cubicBezTo>
                    <a:pt x="1" y="9"/>
                    <a:pt x="0" y="7"/>
                    <a:pt x="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8" name="Freeform 1113"/>
            <p:cNvSpPr/>
            <p:nvPr userDrawn="1"/>
          </p:nvSpPr>
          <p:spPr>
            <a:xfrm>
              <a:off x="250" y="322"/>
              <a:ext cx="6" cy="9"/>
            </a:xfrm>
            <a:custGeom>
              <a:avLst/>
              <a:gdLst>
                <a:gd name="T0" fmla="*/ 0 w 13"/>
                <a:gd name="T1" fmla="*/ 19 h 19"/>
                <a:gd name="T2" fmla="*/ 0 w 13"/>
                <a:gd name="T3" fmla="*/ 19 h 19"/>
                <a:gd name="T4" fmla="*/ 13 w 13"/>
                <a:gd name="T5" fmla="*/ 0 h 19"/>
                <a:gd name="T6" fmla="*/ 13 w 13"/>
                <a:gd name="T7" fmla="*/ 2 h 19"/>
                <a:gd name="T8" fmla="*/ 0 w 13"/>
                <a:gd name="T9" fmla="*/ 19 h 19"/>
              </a:gdLst>
              <a:ahLst/>
              <a:cxnLst>
                <a:cxn ang="0">
                  <a:pos x="T0" y="T1"/>
                </a:cxn>
                <a:cxn ang="0">
                  <a:pos x="T2" y="T3"/>
                </a:cxn>
                <a:cxn ang="0">
                  <a:pos x="T4" y="T5"/>
                </a:cxn>
                <a:cxn ang="0">
                  <a:pos x="T6" y="T7"/>
                </a:cxn>
                <a:cxn ang="0">
                  <a:pos x="T8" y="T9"/>
                </a:cxn>
              </a:cxnLst>
              <a:rect l="0" t="0" r="r" b="b"/>
              <a:pathLst>
                <a:path w="13" h="19">
                  <a:moveTo>
                    <a:pt x="0" y="19"/>
                  </a:moveTo>
                  <a:lnTo>
                    <a:pt x="0" y="19"/>
                  </a:lnTo>
                  <a:lnTo>
                    <a:pt x="13" y="0"/>
                  </a:lnTo>
                  <a:lnTo>
                    <a:pt x="13" y="2"/>
                  </a:lnTo>
                  <a:lnTo>
                    <a:pt x="0" y="19"/>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9" name="Freeform 1114"/>
            <p:cNvSpPr/>
            <p:nvPr userDrawn="1"/>
          </p:nvSpPr>
          <p:spPr>
            <a:xfrm>
              <a:off x="237" y="339"/>
              <a:ext cx="10" cy="9"/>
            </a:xfrm>
            <a:custGeom>
              <a:avLst/>
              <a:gdLst>
                <a:gd name="T0" fmla="*/ 8 w 24"/>
                <a:gd name="T1" fmla="*/ 0 h 20"/>
                <a:gd name="T2" fmla="*/ 8 w 24"/>
                <a:gd name="T3" fmla="*/ 0 h 20"/>
                <a:gd name="T4" fmla="*/ 9 w 24"/>
                <a:gd name="T5" fmla="*/ 16 h 20"/>
                <a:gd name="T6" fmla="*/ 24 w 24"/>
                <a:gd name="T7" fmla="*/ 7 h 20"/>
                <a:gd name="T8" fmla="*/ 8 w 24"/>
                <a:gd name="T9" fmla="*/ 18 h 20"/>
                <a:gd name="T10" fmla="*/ 8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8" y="0"/>
                  </a:moveTo>
                  <a:lnTo>
                    <a:pt x="8" y="0"/>
                  </a:lnTo>
                  <a:cubicBezTo>
                    <a:pt x="4" y="9"/>
                    <a:pt x="7" y="11"/>
                    <a:pt x="9" y="16"/>
                  </a:cubicBezTo>
                  <a:cubicBezTo>
                    <a:pt x="15" y="14"/>
                    <a:pt x="20" y="17"/>
                    <a:pt x="24" y="7"/>
                  </a:cubicBezTo>
                  <a:cubicBezTo>
                    <a:pt x="20" y="20"/>
                    <a:pt x="14" y="16"/>
                    <a:pt x="8" y="18"/>
                  </a:cubicBezTo>
                  <a:cubicBezTo>
                    <a:pt x="4" y="10"/>
                    <a:pt x="0" y="10"/>
                    <a:pt x="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0" name="Freeform 1115"/>
            <p:cNvSpPr/>
            <p:nvPr userDrawn="1"/>
          </p:nvSpPr>
          <p:spPr>
            <a:xfrm>
              <a:off x="261" y="326"/>
              <a:ext cx="4" cy="11"/>
            </a:xfrm>
            <a:custGeom>
              <a:avLst/>
              <a:gdLst>
                <a:gd name="T0" fmla="*/ 0 w 10"/>
                <a:gd name="T1" fmla="*/ 24 h 24"/>
                <a:gd name="T2" fmla="*/ 0 w 10"/>
                <a:gd name="T3" fmla="*/ 24 h 24"/>
                <a:gd name="T4" fmla="*/ 7 w 10"/>
                <a:gd name="T5" fmla="*/ 2 h 24"/>
                <a:gd name="T6" fmla="*/ 10 w 10"/>
                <a:gd name="T7" fmla="*/ 0 h 24"/>
                <a:gd name="T8" fmla="*/ 10 w 10"/>
                <a:gd name="T9" fmla="*/ 2 h 24"/>
                <a:gd name="T10" fmla="*/ 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0" y="24"/>
                  </a:moveTo>
                  <a:lnTo>
                    <a:pt x="0" y="24"/>
                  </a:lnTo>
                  <a:lnTo>
                    <a:pt x="7" y="2"/>
                  </a:lnTo>
                  <a:cubicBezTo>
                    <a:pt x="8" y="2"/>
                    <a:pt x="9" y="1"/>
                    <a:pt x="10" y="0"/>
                  </a:cubicBezTo>
                  <a:lnTo>
                    <a:pt x="10" y="2"/>
                  </a:lnTo>
                  <a:lnTo>
                    <a:pt x="0" y="2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1" name="Freeform 1116"/>
            <p:cNvSpPr/>
            <p:nvPr userDrawn="1"/>
          </p:nvSpPr>
          <p:spPr>
            <a:xfrm>
              <a:off x="251" y="344"/>
              <a:ext cx="11" cy="8"/>
            </a:xfrm>
            <a:custGeom>
              <a:avLst/>
              <a:gdLst>
                <a:gd name="T0" fmla="*/ 5 w 24"/>
                <a:gd name="T1" fmla="*/ 0 h 17"/>
                <a:gd name="T2" fmla="*/ 5 w 24"/>
                <a:gd name="T3" fmla="*/ 0 h 17"/>
                <a:gd name="T4" fmla="*/ 10 w 24"/>
                <a:gd name="T5" fmla="*/ 15 h 17"/>
                <a:gd name="T6" fmla="*/ 24 w 24"/>
                <a:gd name="T7" fmla="*/ 4 h 17"/>
                <a:gd name="T8" fmla="*/ 9 w 24"/>
                <a:gd name="T9" fmla="*/ 17 h 17"/>
                <a:gd name="T10" fmla="*/ 5 w 24"/>
                <a:gd name="T11" fmla="*/ 0 h 17"/>
              </a:gdLst>
              <a:ahLst/>
              <a:cxnLst>
                <a:cxn ang="0">
                  <a:pos x="T0" y="T1"/>
                </a:cxn>
                <a:cxn ang="0">
                  <a:pos x="T2" y="T3"/>
                </a:cxn>
                <a:cxn ang="0">
                  <a:pos x="T4" y="T5"/>
                </a:cxn>
                <a:cxn ang="0">
                  <a:pos x="T6" y="T7"/>
                </a:cxn>
                <a:cxn ang="0">
                  <a:pos x="T8" y="T9"/>
                </a:cxn>
                <a:cxn ang="0">
                  <a:pos x="T10" y="T11"/>
                </a:cxn>
              </a:cxnLst>
              <a:rect l="0" t="0" r="r" b="b"/>
              <a:pathLst>
                <a:path w="24" h="17">
                  <a:moveTo>
                    <a:pt x="5" y="0"/>
                  </a:moveTo>
                  <a:lnTo>
                    <a:pt x="5" y="0"/>
                  </a:lnTo>
                  <a:cubicBezTo>
                    <a:pt x="3" y="10"/>
                    <a:pt x="7" y="10"/>
                    <a:pt x="10" y="15"/>
                  </a:cubicBezTo>
                  <a:cubicBezTo>
                    <a:pt x="16" y="12"/>
                    <a:pt x="21" y="14"/>
                    <a:pt x="24" y="4"/>
                  </a:cubicBezTo>
                  <a:cubicBezTo>
                    <a:pt x="22" y="17"/>
                    <a:pt x="15" y="14"/>
                    <a:pt x="9" y="17"/>
                  </a:cubicBezTo>
                  <a:cubicBezTo>
                    <a:pt x="4" y="10"/>
                    <a:pt x="0" y="12"/>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2" name="Freeform 1117"/>
            <p:cNvSpPr/>
            <p:nvPr userDrawn="1"/>
          </p:nvSpPr>
          <p:spPr>
            <a:xfrm>
              <a:off x="275" y="329"/>
              <a:ext cx="2" cy="9"/>
            </a:xfrm>
            <a:custGeom>
              <a:avLst/>
              <a:gdLst>
                <a:gd name="T0" fmla="*/ 0 w 4"/>
                <a:gd name="T1" fmla="*/ 19 h 19"/>
                <a:gd name="T2" fmla="*/ 0 w 4"/>
                <a:gd name="T3" fmla="*/ 19 h 19"/>
                <a:gd name="T4" fmla="*/ 1 w 4"/>
                <a:gd name="T5" fmla="*/ 3 h 19"/>
                <a:gd name="T6" fmla="*/ 4 w 4"/>
                <a:gd name="T7" fmla="*/ 0 h 19"/>
                <a:gd name="T8" fmla="*/ 0 w 4"/>
                <a:gd name="T9" fmla="*/ 19 h 19"/>
              </a:gdLst>
              <a:ahLst/>
              <a:cxnLst>
                <a:cxn ang="0">
                  <a:pos x="T0" y="T1"/>
                </a:cxn>
                <a:cxn ang="0">
                  <a:pos x="T2" y="T3"/>
                </a:cxn>
                <a:cxn ang="0">
                  <a:pos x="T4" y="T5"/>
                </a:cxn>
                <a:cxn ang="0">
                  <a:pos x="T6" y="T7"/>
                </a:cxn>
                <a:cxn ang="0">
                  <a:pos x="T8" y="T9"/>
                </a:cxn>
              </a:cxnLst>
              <a:rect l="0" t="0" r="r" b="b"/>
              <a:pathLst>
                <a:path w="4" h="19">
                  <a:moveTo>
                    <a:pt x="0" y="19"/>
                  </a:moveTo>
                  <a:lnTo>
                    <a:pt x="0" y="19"/>
                  </a:lnTo>
                  <a:lnTo>
                    <a:pt x="1" y="3"/>
                  </a:lnTo>
                  <a:cubicBezTo>
                    <a:pt x="2" y="2"/>
                    <a:pt x="3" y="1"/>
                    <a:pt x="4" y="0"/>
                  </a:cubicBezTo>
                  <a:lnTo>
                    <a:pt x="0" y="19"/>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3" name="Freeform 1118"/>
            <p:cNvSpPr/>
            <p:nvPr userDrawn="1"/>
          </p:nvSpPr>
          <p:spPr>
            <a:xfrm>
              <a:off x="268" y="343"/>
              <a:ext cx="11" cy="6"/>
            </a:xfrm>
            <a:custGeom>
              <a:avLst/>
              <a:gdLst>
                <a:gd name="T0" fmla="*/ 2 w 24"/>
                <a:gd name="T1" fmla="*/ 0 h 14"/>
                <a:gd name="T2" fmla="*/ 2 w 24"/>
                <a:gd name="T3" fmla="*/ 0 h 14"/>
                <a:gd name="T4" fmla="*/ 11 w 24"/>
                <a:gd name="T5" fmla="*/ 12 h 14"/>
                <a:gd name="T6" fmla="*/ 22 w 24"/>
                <a:gd name="T7" fmla="*/ 0 h 14"/>
                <a:gd name="T8" fmla="*/ 11 w 24"/>
                <a:gd name="T9" fmla="*/ 14 h 14"/>
                <a:gd name="T10" fmla="*/ 2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 y="0"/>
                  </a:moveTo>
                  <a:lnTo>
                    <a:pt x="2" y="0"/>
                  </a:lnTo>
                  <a:cubicBezTo>
                    <a:pt x="2" y="10"/>
                    <a:pt x="8" y="8"/>
                    <a:pt x="11" y="12"/>
                  </a:cubicBezTo>
                  <a:cubicBezTo>
                    <a:pt x="16" y="8"/>
                    <a:pt x="22" y="11"/>
                    <a:pt x="22" y="0"/>
                  </a:cubicBezTo>
                  <a:cubicBezTo>
                    <a:pt x="24" y="14"/>
                    <a:pt x="16" y="10"/>
                    <a:pt x="11" y="14"/>
                  </a:cubicBezTo>
                  <a:cubicBezTo>
                    <a:pt x="5" y="8"/>
                    <a:pt x="0" y="12"/>
                    <a:pt x="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4" name="Freeform 1119"/>
            <p:cNvSpPr/>
            <p:nvPr userDrawn="1"/>
          </p:nvSpPr>
          <p:spPr>
            <a:xfrm>
              <a:off x="249" y="294"/>
              <a:ext cx="9" cy="2"/>
            </a:xfrm>
            <a:custGeom>
              <a:avLst/>
              <a:gdLst>
                <a:gd name="T0" fmla="*/ 0 w 20"/>
                <a:gd name="T1" fmla="*/ 3 h 3"/>
                <a:gd name="T2" fmla="*/ 0 w 20"/>
                <a:gd name="T3" fmla="*/ 3 h 3"/>
                <a:gd name="T4" fmla="*/ 16 w 20"/>
                <a:gd name="T5" fmla="*/ 0 h 3"/>
                <a:gd name="T6" fmla="*/ 20 w 20"/>
                <a:gd name="T7" fmla="*/ 2 h 3"/>
                <a:gd name="T8" fmla="*/ 0 w 20"/>
                <a:gd name="T9" fmla="*/ 3 h 3"/>
              </a:gdLst>
              <a:ahLst/>
              <a:cxnLst>
                <a:cxn ang="0">
                  <a:pos x="T0" y="T1"/>
                </a:cxn>
                <a:cxn ang="0">
                  <a:pos x="T2" y="T3"/>
                </a:cxn>
                <a:cxn ang="0">
                  <a:pos x="T4" y="T5"/>
                </a:cxn>
                <a:cxn ang="0">
                  <a:pos x="T6" y="T7"/>
                </a:cxn>
                <a:cxn ang="0">
                  <a:pos x="T8" y="T9"/>
                </a:cxn>
              </a:cxnLst>
              <a:rect l="0" t="0" r="r" b="b"/>
              <a:pathLst>
                <a:path w="20" h="3">
                  <a:moveTo>
                    <a:pt x="0" y="3"/>
                  </a:moveTo>
                  <a:lnTo>
                    <a:pt x="0" y="3"/>
                  </a:lnTo>
                  <a:cubicBezTo>
                    <a:pt x="0" y="3"/>
                    <a:pt x="13" y="1"/>
                    <a:pt x="16" y="0"/>
                  </a:cubicBezTo>
                  <a:cubicBezTo>
                    <a:pt x="17" y="1"/>
                    <a:pt x="20" y="2"/>
                    <a:pt x="20" y="2"/>
                  </a:cubicBezTo>
                  <a:lnTo>
                    <a:pt x="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5" name="Freeform 1120"/>
            <p:cNvSpPr/>
            <p:nvPr userDrawn="1"/>
          </p:nvSpPr>
          <p:spPr>
            <a:xfrm>
              <a:off x="236" y="293"/>
              <a:ext cx="8" cy="7"/>
            </a:xfrm>
            <a:custGeom>
              <a:avLst/>
              <a:gdLst>
                <a:gd name="T0" fmla="*/ 17 w 18"/>
                <a:gd name="T1" fmla="*/ 0 h 16"/>
                <a:gd name="T2" fmla="*/ 17 w 18"/>
                <a:gd name="T3" fmla="*/ 0 h 16"/>
                <a:gd name="T4" fmla="*/ 3 w 18"/>
                <a:gd name="T5" fmla="*/ 9 h 16"/>
                <a:gd name="T6" fmla="*/ 18 w 18"/>
                <a:gd name="T7" fmla="*/ 15 h 16"/>
                <a:gd name="T8" fmla="*/ 0 w 18"/>
                <a:gd name="T9" fmla="*/ 10 h 16"/>
                <a:gd name="T10" fmla="*/ 17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7" y="0"/>
                  </a:moveTo>
                  <a:lnTo>
                    <a:pt x="17" y="0"/>
                  </a:lnTo>
                  <a:cubicBezTo>
                    <a:pt x="8" y="2"/>
                    <a:pt x="5" y="4"/>
                    <a:pt x="3" y="9"/>
                  </a:cubicBezTo>
                  <a:cubicBezTo>
                    <a:pt x="6" y="13"/>
                    <a:pt x="13" y="15"/>
                    <a:pt x="18" y="15"/>
                  </a:cubicBezTo>
                  <a:cubicBezTo>
                    <a:pt x="10" y="16"/>
                    <a:pt x="3" y="14"/>
                    <a:pt x="0" y="10"/>
                  </a:cubicBezTo>
                  <a:cubicBezTo>
                    <a:pt x="3" y="3"/>
                    <a:pt x="8" y="0"/>
                    <a:pt x="17"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6" name="Freeform 1121"/>
            <p:cNvSpPr/>
            <p:nvPr userDrawn="1"/>
          </p:nvSpPr>
          <p:spPr>
            <a:xfrm>
              <a:off x="251" y="303"/>
              <a:ext cx="4" cy="1"/>
            </a:xfrm>
            <a:custGeom>
              <a:avLst/>
              <a:gdLst>
                <a:gd name="T0" fmla="*/ 0 w 9"/>
                <a:gd name="T1" fmla="*/ 4 h 4"/>
                <a:gd name="T2" fmla="*/ 0 w 9"/>
                <a:gd name="T3" fmla="*/ 4 h 4"/>
                <a:gd name="T4" fmla="*/ 9 w 9"/>
                <a:gd name="T5" fmla="*/ 0 h 4"/>
                <a:gd name="T6" fmla="*/ 9 w 9"/>
                <a:gd name="T7" fmla="*/ 1 h 4"/>
                <a:gd name="T8" fmla="*/ 0 w 9"/>
                <a:gd name="T9" fmla="*/ 4 h 4"/>
              </a:gdLst>
              <a:ahLst/>
              <a:cxnLst>
                <a:cxn ang="0">
                  <a:pos x="T0" y="T1"/>
                </a:cxn>
                <a:cxn ang="0">
                  <a:pos x="T2" y="T3"/>
                </a:cxn>
                <a:cxn ang="0">
                  <a:pos x="T4" y="T5"/>
                </a:cxn>
                <a:cxn ang="0">
                  <a:pos x="T6" y="T7"/>
                </a:cxn>
                <a:cxn ang="0">
                  <a:pos x="T8" y="T9"/>
                </a:cxn>
              </a:cxnLst>
              <a:rect l="0" t="0" r="r" b="b"/>
              <a:pathLst>
                <a:path w="9" h="4">
                  <a:moveTo>
                    <a:pt x="0" y="4"/>
                  </a:moveTo>
                  <a:lnTo>
                    <a:pt x="0" y="4"/>
                  </a:lnTo>
                  <a:lnTo>
                    <a:pt x="9" y="0"/>
                  </a:lnTo>
                  <a:lnTo>
                    <a:pt x="9" y="1"/>
                  </a:lnTo>
                  <a:lnTo>
                    <a:pt x="0" y="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7" name="Freeform 1122"/>
            <p:cNvSpPr/>
            <p:nvPr userDrawn="1"/>
          </p:nvSpPr>
          <p:spPr>
            <a:xfrm>
              <a:off x="241" y="303"/>
              <a:ext cx="7" cy="8"/>
            </a:xfrm>
            <a:custGeom>
              <a:avLst/>
              <a:gdLst>
                <a:gd name="T0" fmla="*/ 11 w 16"/>
                <a:gd name="T1" fmla="*/ 0 h 18"/>
                <a:gd name="T2" fmla="*/ 11 w 16"/>
                <a:gd name="T3" fmla="*/ 0 h 18"/>
                <a:gd name="T4" fmla="*/ 3 w 16"/>
                <a:gd name="T5" fmla="*/ 11 h 18"/>
                <a:gd name="T6" fmla="*/ 16 w 16"/>
                <a:gd name="T7" fmla="*/ 14 h 18"/>
                <a:gd name="T8" fmla="*/ 0 w 16"/>
                <a:gd name="T9" fmla="*/ 12 h 18"/>
                <a:gd name="T10" fmla="*/ 11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11" y="0"/>
                  </a:moveTo>
                  <a:lnTo>
                    <a:pt x="11" y="0"/>
                  </a:lnTo>
                  <a:cubicBezTo>
                    <a:pt x="4" y="2"/>
                    <a:pt x="4" y="6"/>
                    <a:pt x="3" y="11"/>
                  </a:cubicBezTo>
                  <a:cubicBezTo>
                    <a:pt x="6" y="14"/>
                    <a:pt x="12" y="16"/>
                    <a:pt x="16" y="14"/>
                  </a:cubicBezTo>
                  <a:cubicBezTo>
                    <a:pt x="9" y="18"/>
                    <a:pt x="4" y="14"/>
                    <a:pt x="0" y="12"/>
                  </a:cubicBezTo>
                  <a:cubicBezTo>
                    <a:pt x="2" y="5"/>
                    <a:pt x="3" y="1"/>
                    <a:pt x="1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8" name="Freeform 1123"/>
            <p:cNvSpPr/>
            <p:nvPr userDrawn="1"/>
          </p:nvSpPr>
          <p:spPr>
            <a:xfrm>
              <a:off x="248" y="311"/>
              <a:ext cx="9" cy="8"/>
            </a:xfrm>
            <a:custGeom>
              <a:avLst/>
              <a:gdLst>
                <a:gd name="T0" fmla="*/ 7 w 19"/>
                <a:gd name="T1" fmla="*/ 0 h 18"/>
                <a:gd name="T2" fmla="*/ 7 w 19"/>
                <a:gd name="T3" fmla="*/ 0 h 18"/>
                <a:gd name="T4" fmla="*/ 5 w 19"/>
                <a:gd name="T5" fmla="*/ 14 h 18"/>
                <a:gd name="T6" fmla="*/ 19 w 19"/>
                <a:gd name="T7" fmla="*/ 11 h 18"/>
                <a:gd name="T8" fmla="*/ 3 w 19"/>
                <a:gd name="T9" fmla="*/ 17 h 18"/>
                <a:gd name="T10" fmla="*/ 7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7" y="0"/>
                  </a:moveTo>
                  <a:lnTo>
                    <a:pt x="7" y="0"/>
                  </a:lnTo>
                  <a:cubicBezTo>
                    <a:pt x="2" y="5"/>
                    <a:pt x="4" y="9"/>
                    <a:pt x="5" y="14"/>
                  </a:cubicBezTo>
                  <a:cubicBezTo>
                    <a:pt x="10" y="14"/>
                    <a:pt x="15" y="15"/>
                    <a:pt x="19" y="11"/>
                  </a:cubicBezTo>
                  <a:cubicBezTo>
                    <a:pt x="14" y="18"/>
                    <a:pt x="9" y="16"/>
                    <a:pt x="3" y="17"/>
                  </a:cubicBezTo>
                  <a:cubicBezTo>
                    <a:pt x="1" y="8"/>
                    <a:pt x="0" y="5"/>
                    <a:pt x="7"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9" name="Freeform 1124"/>
            <p:cNvSpPr/>
            <p:nvPr userDrawn="1"/>
          </p:nvSpPr>
          <p:spPr>
            <a:xfrm>
              <a:off x="258" y="306"/>
              <a:ext cx="4" cy="4"/>
            </a:xfrm>
            <a:custGeom>
              <a:avLst/>
              <a:gdLst>
                <a:gd name="T0" fmla="*/ 0 w 9"/>
                <a:gd name="T1" fmla="*/ 8 h 8"/>
                <a:gd name="T2" fmla="*/ 0 w 9"/>
                <a:gd name="T3" fmla="*/ 8 h 8"/>
                <a:gd name="T4" fmla="*/ 7 w 9"/>
                <a:gd name="T5" fmla="*/ 0 h 8"/>
                <a:gd name="T6" fmla="*/ 9 w 9"/>
                <a:gd name="T7" fmla="*/ 1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0" y="8"/>
                  </a:lnTo>
                  <a:lnTo>
                    <a:pt x="7" y="0"/>
                  </a:lnTo>
                  <a:lnTo>
                    <a:pt x="9" y="1"/>
                  </a:lnTo>
                  <a:lnTo>
                    <a:pt x="0" y="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0" name="Freeform 1125"/>
            <p:cNvSpPr/>
            <p:nvPr userDrawn="1"/>
          </p:nvSpPr>
          <p:spPr>
            <a:xfrm>
              <a:off x="265" y="312"/>
              <a:ext cx="2" cy="4"/>
            </a:xfrm>
            <a:custGeom>
              <a:avLst/>
              <a:gdLst>
                <a:gd name="T0" fmla="*/ 0 w 5"/>
                <a:gd name="T1" fmla="*/ 10 h 10"/>
                <a:gd name="T2" fmla="*/ 0 w 5"/>
                <a:gd name="T3" fmla="*/ 10 h 10"/>
                <a:gd name="T4" fmla="*/ 4 w 5"/>
                <a:gd name="T5" fmla="*/ 0 h 10"/>
                <a:gd name="T6" fmla="*/ 5 w 5"/>
                <a:gd name="T7" fmla="*/ 2 h 10"/>
                <a:gd name="T8" fmla="*/ 0 w 5"/>
                <a:gd name="T9" fmla="*/ 10 h 10"/>
              </a:gdLst>
              <a:ahLst/>
              <a:cxnLst>
                <a:cxn ang="0">
                  <a:pos x="T0" y="T1"/>
                </a:cxn>
                <a:cxn ang="0">
                  <a:pos x="T2" y="T3"/>
                </a:cxn>
                <a:cxn ang="0">
                  <a:pos x="T4" y="T5"/>
                </a:cxn>
                <a:cxn ang="0">
                  <a:pos x="T6" y="T7"/>
                </a:cxn>
                <a:cxn ang="0">
                  <a:pos x="T8" y="T9"/>
                </a:cxn>
              </a:cxnLst>
              <a:rect l="0" t="0" r="r" b="b"/>
              <a:pathLst>
                <a:path w="5" h="10">
                  <a:moveTo>
                    <a:pt x="0" y="10"/>
                  </a:moveTo>
                  <a:lnTo>
                    <a:pt x="0" y="10"/>
                  </a:lnTo>
                  <a:lnTo>
                    <a:pt x="4" y="0"/>
                  </a:lnTo>
                  <a:lnTo>
                    <a:pt x="5" y="2"/>
                  </a:lnTo>
                  <a:lnTo>
                    <a:pt x="0" y="1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1" name="Freeform 1126"/>
            <p:cNvSpPr/>
            <p:nvPr userDrawn="1"/>
          </p:nvSpPr>
          <p:spPr>
            <a:xfrm>
              <a:off x="257" y="319"/>
              <a:ext cx="8" cy="7"/>
            </a:xfrm>
            <a:custGeom>
              <a:avLst/>
              <a:gdLst>
                <a:gd name="T0" fmla="*/ 5 w 19"/>
                <a:gd name="T1" fmla="*/ 0 h 16"/>
                <a:gd name="T2" fmla="*/ 5 w 19"/>
                <a:gd name="T3" fmla="*/ 0 h 16"/>
                <a:gd name="T4" fmla="*/ 7 w 19"/>
                <a:gd name="T5" fmla="*/ 12 h 16"/>
                <a:gd name="T6" fmla="*/ 19 w 19"/>
                <a:gd name="T7" fmla="*/ 8 h 16"/>
                <a:gd name="T8" fmla="*/ 6 w 19"/>
                <a:gd name="T9" fmla="*/ 14 h 16"/>
                <a:gd name="T10" fmla="*/ 5 w 19"/>
                <a:gd name="T11" fmla="*/ 0 h 16"/>
              </a:gdLst>
              <a:ahLst/>
              <a:cxnLst>
                <a:cxn ang="0">
                  <a:pos x="T0" y="T1"/>
                </a:cxn>
                <a:cxn ang="0">
                  <a:pos x="T2" y="T3"/>
                </a:cxn>
                <a:cxn ang="0">
                  <a:pos x="T4" y="T5"/>
                </a:cxn>
                <a:cxn ang="0">
                  <a:pos x="T6" y="T7"/>
                </a:cxn>
                <a:cxn ang="0">
                  <a:pos x="T8" y="T9"/>
                </a:cxn>
                <a:cxn ang="0">
                  <a:pos x="T10" y="T11"/>
                </a:cxn>
              </a:cxnLst>
              <a:rect l="0" t="0" r="r" b="b"/>
              <a:pathLst>
                <a:path w="19" h="16">
                  <a:moveTo>
                    <a:pt x="5" y="0"/>
                  </a:moveTo>
                  <a:lnTo>
                    <a:pt x="5" y="0"/>
                  </a:lnTo>
                  <a:cubicBezTo>
                    <a:pt x="2" y="5"/>
                    <a:pt x="6" y="8"/>
                    <a:pt x="7" y="12"/>
                  </a:cubicBezTo>
                  <a:cubicBezTo>
                    <a:pt x="12" y="12"/>
                    <a:pt x="16" y="12"/>
                    <a:pt x="19" y="8"/>
                  </a:cubicBezTo>
                  <a:cubicBezTo>
                    <a:pt x="16" y="16"/>
                    <a:pt x="11" y="13"/>
                    <a:pt x="6" y="14"/>
                  </a:cubicBezTo>
                  <a:cubicBezTo>
                    <a:pt x="4" y="9"/>
                    <a:pt x="0" y="7"/>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2" name="Freeform 1127"/>
            <p:cNvSpPr/>
            <p:nvPr userDrawn="1"/>
          </p:nvSpPr>
          <p:spPr>
            <a:xfrm>
              <a:off x="266" y="324"/>
              <a:ext cx="9" cy="6"/>
            </a:xfrm>
            <a:custGeom>
              <a:avLst/>
              <a:gdLst>
                <a:gd name="T0" fmla="*/ 4 w 20"/>
                <a:gd name="T1" fmla="*/ 0 h 14"/>
                <a:gd name="T2" fmla="*/ 4 w 20"/>
                <a:gd name="T3" fmla="*/ 0 h 14"/>
                <a:gd name="T4" fmla="*/ 8 w 20"/>
                <a:gd name="T5" fmla="*/ 11 h 14"/>
                <a:gd name="T6" fmla="*/ 20 w 20"/>
                <a:gd name="T7" fmla="*/ 4 h 14"/>
                <a:gd name="T8" fmla="*/ 8 w 20"/>
                <a:gd name="T9" fmla="*/ 14 h 14"/>
                <a:gd name="T10" fmla="*/ 4 w 20"/>
                <a:gd name="T11" fmla="*/ 0 h 14"/>
              </a:gdLst>
              <a:ahLst/>
              <a:cxnLst>
                <a:cxn ang="0">
                  <a:pos x="T0" y="T1"/>
                </a:cxn>
                <a:cxn ang="0">
                  <a:pos x="T2" y="T3"/>
                </a:cxn>
                <a:cxn ang="0">
                  <a:pos x="T4" y="T5"/>
                </a:cxn>
                <a:cxn ang="0">
                  <a:pos x="T6" y="T7"/>
                </a:cxn>
                <a:cxn ang="0">
                  <a:pos x="T8" y="T9"/>
                </a:cxn>
                <a:cxn ang="0">
                  <a:pos x="T10" y="T11"/>
                </a:cxn>
              </a:cxnLst>
              <a:rect l="0" t="0" r="r" b="b"/>
              <a:pathLst>
                <a:path w="20" h="14">
                  <a:moveTo>
                    <a:pt x="4" y="0"/>
                  </a:moveTo>
                  <a:lnTo>
                    <a:pt x="4" y="0"/>
                  </a:lnTo>
                  <a:cubicBezTo>
                    <a:pt x="2" y="6"/>
                    <a:pt x="6" y="7"/>
                    <a:pt x="8" y="11"/>
                  </a:cubicBezTo>
                  <a:cubicBezTo>
                    <a:pt x="14" y="9"/>
                    <a:pt x="18" y="9"/>
                    <a:pt x="20" y="4"/>
                  </a:cubicBezTo>
                  <a:cubicBezTo>
                    <a:pt x="19" y="12"/>
                    <a:pt x="13" y="11"/>
                    <a:pt x="8" y="14"/>
                  </a:cubicBezTo>
                  <a:cubicBezTo>
                    <a:pt x="6" y="9"/>
                    <a:pt x="0" y="7"/>
                    <a:pt x="4"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3" name="Freeform 1128"/>
            <p:cNvSpPr/>
            <p:nvPr userDrawn="1"/>
          </p:nvSpPr>
          <p:spPr>
            <a:xfrm>
              <a:off x="278" y="327"/>
              <a:ext cx="9" cy="5"/>
            </a:xfrm>
            <a:custGeom>
              <a:avLst/>
              <a:gdLst>
                <a:gd name="T0" fmla="*/ 1 w 21"/>
                <a:gd name="T1" fmla="*/ 0 h 12"/>
                <a:gd name="T2" fmla="*/ 1 w 21"/>
                <a:gd name="T3" fmla="*/ 0 h 12"/>
                <a:gd name="T4" fmla="*/ 11 w 21"/>
                <a:gd name="T5" fmla="*/ 9 h 12"/>
                <a:gd name="T6" fmla="*/ 19 w 21"/>
                <a:gd name="T7" fmla="*/ 1 h 12"/>
                <a:gd name="T8" fmla="*/ 11 w 21"/>
                <a:gd name="T9" fmla="*/ 12 h 12"/>
                <a:gd name="T10" fmla="*/ 1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 y="0"/>
                  </a:moveTo>
                  <a:lnTo>
                    <a:pt x="1" y="0"/>
                  </a:lnTo>
                  <a:cubicBezTo>
                    <a:pt x="1" y="6"/>
                    <a:pt x="8" y="6"/>
                    <a:pt x="11" y="9"/>
                  </a:cubicBezTo>
                  <a:cubicBezTo>
                    <a:pt x="15" y="7"/>
                    <a:pt x="19" y="7"/>
                    <a:pt x="19" y="1"/>
                  </a:cubicBezTo>
                  <a:cubicBezTo>
                    <a:pt x="21" y="10"/>
                    <a:pt x="15" y="8"/>
                    <a:pt x="11" y="12"/>
                  </a:cubicBezTo>
                  <a:cubicBezTo>
                    <a:pt x="7" y="8"/>
                    <a:pt x="0" y="9"/>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4" name="Freeform 1129"/>
            <p:cNvSpPr/>
            <p:nvPr userDrawn="1"/>
          </p:nvSpPr>
          <p:spPr>
            <a:xfrm>
              <a:off x="282" y="314"/>
              <a:ext cx="1" cy="7"/>
            </a:xfrm>
            <a:custGeom>
              <a:avLst/>
              <a:gdLst>
                <a:gd name="T0" fmla="*/ 0 w 2"/>
                <a:gd name="T1" fmla="*/ 1 h 15"/>
                <a:gd name="T2" fmla="*/ 0 w 2"/>
                <a:gd name="T3" fmla="*/ 1 h 15"/>
                <a:gd name="T4" fmla="*/ 2 w 2"/>
                <a:gd name="T5" fmla="*/ 0 h 15"/>
                <a:gd name="T6" fmla="*/ 1 w 2"/>
                <a:gd name="T7" fmla="*/ 15 h 15"/>
                <a:gd name="T8" fmla="*/ 0 w 2"/>
                <a:gd name="T9" fmla="*/ 1 h 15"/>
              </a:gdLst>
              <a:ahLst/>
              <a:cxnLst>
                <a:cxn ang="0">
                  <a:pos x="T0" y="T1"/>
                </a:cxn>
                <a:cxn ang="0">
                  <a:pos x="T2" y="T3"/>
                </a:cxn>
                <a:cxn ang="0">
                  <a:pos x="T4" y="T5"/>
                </a:cxn>
                <a:cxn ang="0">
                  <a:pos x="T6" y="T7"/>
                </a:cxn>
                <a:cxn ang="0">
                  <a:pos x="T8" y="T9"/>
                </a:cxn>
              </a:cxnLst>
              <a:rect l="0" t="0" r="r" b="b"/>
              <a:pathLst>
                <a:path w="2" h="15">
                  <a:moveTo>
                    <a:pt x="0" y="1"/>
                  </a:moveTo>
                  <a:lnTo>
                    <a:pt x="0" y="1"/>
                  </a:lnTo>
                  <a:lnTo>
                    <a:pt x="2" y="0"/>
                  </a:lnTo>
                  <a:lnTo>
                    <a:pt x="1" y="15"/>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5" name="Freeform 1130"/>
            <p:cNvSpPr/>
            <p:nvPr userDrawn="1"/>
          </p:nvSpPr>
          <p:spPr>
            <a:xfrm>
              <a:off x="290" y="326"/>
              <a:ext cx="8" cy="6"/>
            </a:xfrm>
            <a:custGeom>
              <a:avLst/>
              <a:gdLst>
                <a:gd name="T0" fmla="*/ 16 w 20"/>
                <a:gd name="T1" fmla="*/ 0 h 12"/>
                <a:gd name="T2" fmla="*/ 16 w 20"/>
                <a:gd name="T3" fmla="*/ 0 h 12"/>
                <a:gd name="T4" fmla="*/ 11 w 20"/>
                <a:gd name="T5" fmla="*/ 12 h 12"/>
                <a:gd name="T6" fmla="*/ 0 w 20"/>
                <a:gd name="T7" fmla="*/ 2 h 12"/>
                <a:gd name="T8" fmla="*/ 11 w 20"/>
                <a:gd name="T9" fmla="*/ 10 h 12"/>
                <a:gd name="T10" fmla="*/ 16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16" y="0"/>
                  </a:moveTo>
                  <a:lnTo>
                    <a:pt x="16" y="0"/>
                  </a:lnTo>
                  <a:cubicBezTo>
                    <a:pt x="20" y="7"/>
                    <a:pt x="14" y="8"/>
                    <a:pt x="11" y="12"/>
                  </a:cubicBezTo>
                  <a:cubicBezTo>
                    <a:pt x="7" y="9"/>
                    <a:pt x="0" y="10"/>
                    <a:pt x="0" y="2"/>
                  </a:cubicBezTo>
                  <a:cubicBezTo>
                    <a:pt x="1" y="7"/>
                    <a:pt x="6" y="7"/>
                    <a:pt x="11" y="10"/>
                  </a:cubicBezTo>
                  <a:cubicBezTo>
                    <a:pt x="14" y="6"/>
                    <a:pt x="17" y="6"/>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6" name="Freeform 1131"/>
            <p:cNvSpPr/>
            <p:nvPr userDrawn="1"/>
          </p:nvSpPr>
          <p:spPr>
            <a:xfrm>
              <a:off x="291" y="316"/>
              <a:ext cx="2" cy="6"/>
            </a:xfrm>
            <a:custGeom>
              <a:avLst/>
              <a:gdLst>
                <a:gd name="T0" fmla="*/ 0 w 4"/>
                <a:gd name="T1" fmla="*/ 1 h 14"/>
                <a:gd name="T2" fmla="*/ 0 w 4"/>
                <a:gd name="T3" fmla="*/ 1 h 14"/>
                <a:gd name="T4" fmla="*/ 1 w 4"/>
                <a:gd name="T5" fmla="*/ 2 h 14"/>
                <a:gd name="T6" fmla="*/ 2 w 4"/>
                <a:gd name="T7" fmla="*/ 0 h 14"/>
                <a:gd name="T8" fmla="*/ 4 w 4"/>
                <a:gd name="T9" fmla="*/ 14 h 14"/>
                <a:gd name="T10" fmla="*/ 0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0" y="1"/>
                  </a:moveTo>
                  <a:lnTo>
                    <a:pt x="0" y="1"/>
                  </a:lnTo>
                  <a:lnTo>
                    <a:pt x="1" y="2"/>
                  </a:lnTo>
                  <a:lnTo>
                    <a:pt x="2" y="0"/>
                  </a:lnTo>
                  <a:lnTo>
                    <a:pt x="4" y="14"/>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7" name="Freeform 1132"/>
            <p:cNvSpPr/>
            <p:nvPr userDrawn="1"/>
          </p:nvSpPr>
          <p:spPr>
            <a:xfrm>
              <a:off x="256" y="297"/>
              <a:ext cx="8" cy="9"/>
            </a:xfrm>
            <a:custGeom>
              <a:avLst/>
              <a:gdLst>
                <a:gd name="T0" fmla="*/ 9 w 18"/>
                <a:gd name="T1" fmla="*/ 0 h 21"/>
                <a:gd name="T2" fmla="*/ 9 w 18"/>
                <a:gd name="T3" fmla="*/ 0 h 21"/>
                <a:gd name="T4" fmla="*/ 4 w 18"/>
                <a:gd name="T5" fmla="*/ 12 h 21"/>
                <a:gd name="T6" fmla="*/ 18 w 18"/>
                <a:gd name="T7" fmla="*/ 15 h 21"/>
                <a:gd name="T8" fmla="*/ 1 w 18"/>
                <a:gd name="T9" fmla="*/ 13 h 21"/>
                <a:gd name="T10" fmla="*/ 9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9" y="0"/>
                  </a:moveTo>
                  <a:lnTo>
                    <a:pt x="9" y="0"/>
                  </a:lnTo>
                  <a:cubicBezTo>
                    <a:pt x="3" y="2"/>
                    <a:pt x="5" y="6"/>
                    <a:pt x="4" y="12"/>
                  </a:cubicBezTo>
                  <a:cubicBezTo>
                    <a:pt x="9" y="14"/>
                    <a:pt x="13" y="18"/>
                    <a:pt x="18" y="15"/>
                  </a:cubicBezTo>
                  <a:cubicBezTo>
                    <a:pt x="12" y="21"/>
                    <a:pt x="7" y="15"/>
                    <a:pt x="1" y="13"/>
                  </a:cubicBezTo>
                  <a:cubicBezTo>
                    <a:pt x="4" y="5"/>
                    <a:pt x="0" y="3"/>
                    <a:pt x="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8" name="Freeform 1133"/>
            <p:cNvSpPr>
              <a:spLocks noEditPoints="1"/>
            </p:cNvSpPr>
            <p:nvPr userDrawn="1"/>
          </p:nvSpPr>
          <p:spPr>
            <a:xfrm>
              <a:off x="259" y="289"/>
              <a:ext cx="8" cy="2"/>
            </a:xfrm>
            <a:custGeom>
              <a:avLst/>
              <a:gdLst>
                <a:gd name="T0" fmla="*/ 9 w 18"/>
                <a:gd name="T1" fmla="*/ 2 h 5"/>
                <a:gd name="T2" fmla="*/ 9 w 18"/>
                <a:gd name="T3" fmla="*/ 2 h 5"/>
                <a:gd name="T4" fmla="*/ 16 w 18"/>
                <a:gd name="T5" fmla="*/ 4 h 5"/>
                <a:gd name="T6" fmla="*/ 16 w 18"/>
                <a:gd name="T7" fmla="*/ 3 h 5"/>
                <a:gd name="T8" fmla="*/ 9 w 18"/>
                <a:gd name="T9" fmla="*/ 2 h 5"/>
                <a:gd name="T10" fmla="*/ 0 w 18"/>
                <a:gd name="T11" fmla="*/ 1 h 5"/>
                <a:gd name="T12" fmla="*/ 0 w 18"/>
                <a:gd name="T13" fmla="*/ 1 h 5"/>
                <a:gd name="T14" fmla="*/ 17 w 18"/>
                <a:gd name="T15" fmla="*/ 2 h 5"/>
                <a:gd name="T16" fmla="*/ 18 w 18"/>
                <a:gd name="T17" fmla="*/ 4 h 5"/>
                <a:gd name="T18" fmla="*/ 16 w 18"/>
                <a:gd name="T19" fmla="*/ 5 h 5"/>
                <a:gd name="T20" fmla="*/ 0 w 18"/>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
                  <a:moveTo>
                    <a:pt x="9" y="2"/>
                  </a:moveTo>
                  <a:lnTo>
                    <a:pt x="9" y="2"/>
                  </a:lnTo>
                  <a:cubicBezTo>
                    <a:pt x="10" y="3"/>
                    <a:pt x="16" y="4"/>
                    <a:pt x="16" y="4"/>
                  </a:cubicBezTo>
                  <a:lnTo>
                    <a:pt x="16" y="3"/>
                  </a:lnTo>
                  <a:cubicBezTo>
                    <a:pt x="16" y="3"/>
                    <a:pt x="10" y="2"/>
                    <a:pt x="9" y="2"/>
                  </a:cubicBezTo>
                  <a:close/>
                  <a:moveTo>
                    <a:pt x="0" y="1"/>
                  </a:moveTo>
                  <a:lnTo>
                    <a:pt x="0" y="1"/>
                  </a:lnTo>
                  <a:cubicBezTo>
                    <a:pt x="8" y="0"/>
                    <a:pt x="17" y="2"/>
                    <a:pt x="17" y="2"/>
                  </a:cubicBezTo>
                  <a:lnTo>
                    <a:pt x="18" y="4"/>
                  </a:lnTo>
                  <a:lnTo>
                    <a:pt x="16" y="5"/>
                  </a:lnTo>
                  <a:cubicBezTo>
                    <a:pt x="12" y="5"/>
                    <a:pt x="8" y="3"/>
                    <a:pt x="0"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9" name="Freeform 1134"/>
            <p:cNvSpPr>
              <a:spLocks noEditPoints="1"/>
            </p:cNvSpPr>
            <p:nvPr userDrawn="1"/>
          </p:nvSpPr>
          <p:spPr>
            <a:xfrm>
              <a:off x="261" y="297"/>
              <a:ext cx="7" cy="4"/>
            </a:xfrm>
            <a:custGeom>
              <a:avLst/>
              <a:gdLst>
                <a:gd name="T0" fmla="*/ 9 w 15"/>
                <a:gd name="T1" fmla="*/ 5 h 10"/>
                <a:gd name="T2" fmla="*/ 9 w 15"/>
                <a:gd name="T3" fmla="*/ 5 h 10"/>
                <a:gd name="T4" fmla="*/ 14 w 15"/>
                <a:gd name="T5" fmla="*/ 2 h 10"/>
                <a:gd name="T6" fmla="*/ 14 w 15"/>
                <a:gd name="T7" fmla="*/ 1 h 10"/>
                <a:gd name="T8" fmla="*/ 9 w 15"/>
                <a:gd name="T9" fmla="*/ 5 h 10"/>
                <a:gd name="T10" fmla="*/ 0 w 15"/>
                <a:gd name="T11" fmla="*/ 10 h 10"/>
                <a:gd name="T12" fmla="*/ 0 w 15"/>
                <a:gd name="T13" fmla="*/ 10 h 10"/>
                <a:gd name="T14" fmla="*/ 13 w 15"/>
                <a:gd name="T15" fmla="*/ 0 h 10"/>
                <a:gd name="T16" fmla="*/ 15 w 15"/>
                <a:gd name="T17" fmla="*/ 1 h 10"/>
                <a:gd name="T18" fmla="*/ 15 w 15"/>
                <a:gd name="T19" fmla="*/ 3 h 10"/>
                <a:gd name="T20" fmla="*/ 0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9" y="5"/>
                  </a:moveTo>
                  <a:lnTo>
                    <a:pt x="9" y="5"/>
                  </a:lnTo>
                  <a:cubicBezTo>
                    <a:pt x="10" y="5"/>
                    <a:pt x="14" y="2"/>
                    <a:pt x="14" y="2"/>
                  </a:cubicBezTo>
                  <a:lnTo>
                    <a:pt x="14" y="1"/>
                  </a:lnTo>
                  <a:cubicBezTo>
                    <a:pt x="14" y="1"/>
                    <a:pt x="10" y="4"/>
                    <a:pt x="9" y="5"/>
                  </a:cubicBezTo>
                  <a:close/>
                  <a:moveTo>
                    <a:pt x="0" y="10"/>
                  </a:moveTo>
                  <a:lnTo>
                    <a:pt x="0" y="10"/>
                  </a:lnTo>
                  <a:cubicBezTo>
                    <a:pt x="7" y="4"/>
                    <a:pt x="13" y="0"/>
                    <a:pt x="13" y="0"/>
                  </a:cubicBezTo>
                  <a:lnTo>
                    <a:pt x="15" y="1"/>
                  </a:lnTo>
                  <a:lnTo>
                    <a:pt x="15" y="3"/>
                  </a:lnTo>
                  <a:cubicBezTo>
                    <a:pt x="15" y="3"/>
                    <a:pt x="8" y="8"/>
                    <a:pt x="0" y="1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0" name="Freeform 1135"/>
            <p:cNvSpPr/>
            <p:nvPr userDrawn="1"/>
          </p:nvSpPr>
          <p:spPr>
            <a:xfrm>
              <a:off x="265" y="305"/>
              <a:ext cx="9" cy="8"/>
            </a:xfrm>
            <a:custGeom>
              <a:avLst/>
              <a:gdLst>
                <a:gd name="T0" fmla="*/ 5 w 20"/>
                <a:gd name="T1" fmla="*/ 0 h 16"/>
                <a:gd name="T2" fmla="*/ 5 w 20"/>
                <a:gd name="T3" fmla="*/ 0 h 16"/>
                <a:gd name="T4" fmla="*/ 8 w 20"/>
                <a:gd name="T5" fmla="*/ 10 h 16"/>
                <a:gd name="T6" fmla="*/ 20 w 20"/>
                <a:gd name="T7" fmla="*/ 10 h 16"/>
                <a:gd name="T8" fmla="*/ 7 w 20"/>
                <a:gd name="T9" fmla="*/ 12 h 16"/>
                <a:gd name="T10" fmla="*/ 5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5" y="0"/>
                  </a:moveTo>
                  <a:lnTo>
                    <a:pt x="5" y="0"/>
                  </a:lnTo>
                  <a:cubicBezTo>
                    <a:pt x="2" y="5"/>
                    <a:pt x="7" y="6"/>
                    <a:pt x="8" y="10"/>
                  </a:cubicBezTo>
                  <a:cubicBezTo>
                    <a:pt x="14" y="9"/>
                    <a:pt x="17" y="14"/>
                    <a:pt x="20" y="10"/>
                  </a:cubicBezTo>
                  <a:cubicBezTo>
                    <a:pt x="16" y="16"/>
                    <a:pt x="12" y="11"/>
                    <a:pt x="7" y="12"/>
                  </a:cubicBezTo>
                  <a:cubicBezTo>
                    <a:pt x="6" y="8"/>
                    <a:pt x="0" y="6"/>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1" name="Freeform 1136"/>
            <p:cNvSpPr>
              <a:spLocks noEditPoints="1"/>
            </p:cNvSpPr>
            <p:nvPr userDrawn="1"/>
          </p:nvSpPr>
          <p:spPr>
            <a:xfrm>
              <a:off x="270" y="302"/>
              <a:ext cx="4" cy="5"/>
            </a:xfrm>
            <a:custGeom>
              <a:avLst/>
              <a:gdLst>
                <a:gd name="T0" fmla="*/ 4 w 8"/>
                <a:gd name="T1" fmla="*/ 5 h 12"/>
                <a:gd name="T2" fmla="*/ 4 w 8"/>
                <a:gd name="T3" fmla="*/ 5 h 12"/>
                <a:gd name="T4" fmla="*/ 7 w 8"/>
                <a:gd name="T5" fmla="*/ 1 h 12"/>
                <a:gd name="T6" fmla="*/ 6 w 8"/>
                <a:gd name="T7" fmla="*/ 1 h 12"/>
                <a:gd name="T8" fmla="*/ 4 w 8"/>
                <a:gd name="T9" fmla="*/ 5 h 12"/>
                <a:gd name="T10" fmla="*/ 0 w 8"/>
                <a:gd name="T11" fmla="*/ 12 h 12"/>
                <a:gd name="T12" fmla="*/ 0 w 8"/>
                <a:gd name="T13" fmla="*/ 12 h 12"/>
                <a:gd name="T14" fmla="*/ 5 w 8"/>
                <a:gd name="T15" fmla="*/ 0 h 12"/>
                <a:gd name="T16" fmla="*/ 7 w 8"/>
                <a:gd name="T17" fmla="*/ 0 h 12"/>
                <a:gd name="T18" fmla="*/ 8 w 8"/>
                <a:gd name="T19" fmla="*/ 1 h 12"/>
                <a:gd name="T20" fmla="*/ 0 w 8"/>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2">
                  <a:moveTo>
                    <a:pt x="4" y="5"/>
                  </a:moveTo>
                  <a:lnTo>
                    <a:pt x="4" y="5"/>
                  </a:lnTo>
                  <a:cubicBezTo>
                    <a:pt x="5" y="4"/>
                    <a:pt x="7" y="1"/>
                    <a:pt x="7" y="1"/>
                  </a:cubicBezTo>
                  <a:lnTo>
                    <a:pt x="6" y="1"/>
                  </a:lnTo>
                  <a:cubicBezTo>
                    <a:pt x="6" y="1"/>
                    <a:pt x="4" y="4"/>
                    <a:pt x="4" y="5"/>
                  </a:cubicBezTo>
                  <a:close/>
                  <a:moveTo>
                    <a:pt x="0" y="12"/>
                  </a:moveTo>
                  <a:lnTo>
                    <a:pt x="0" y="12"/>
                  </a:lnTo>
                  <a:cubicBezTo>
                    <a:pt x="3" y="4"/>
                    <a:pt x="5" y="0"/>
                    <a:pt x="5" y="0"/>
                  </a:cubicBezTo>
                  <a:lnTo>
                    <a:pt x="7" y="0"/>
                  </a:lnTo>
                  <a:lnTo>
                    <a:pt x="8" y="1"/>
                  </a:lnTo>
                  <a:cubicBezTo>
                    <a:pt x="8" y="1"/>
                    <a:pt x="6" y="7"/>
                    <a:pt x="0" y="1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2" name="Freeform 1137"/>
            <p:cNvSpPr>
              <a:spLocks noEditPoints="1"/>
            </p:cNvSpPr>
            <p:nvPr userDrawn="1"/>
          </p:nvSpPr>
          <p:spPr>
            <a:xfrm>
              <a:off x="280" y="304"/>
              <a:ext cx="1" cy="6"/>
            </a:xfrm>
            <a:custGeom>
              <a:avLst/>
              <a:gdLst>
                <a:gd name="T0" fmla="*/ 1 w 4"/>
                <a:gd name="T1" fmla="*/ 6 h 12"/>
                <a:gd name="T2" fmla="*/ 1 w 4"/>
                <a:gd name="T3" fmla="*/ 6 h 12"/>
                <a:gd name="T4" fmla="*/ 3 w 4"/>
                <a:gd name="T5" fmla="*/ 1 h 12"/>
                <a:gd name="T6" fmla="*/ 2 w 4"/>
                <a:gd name="T7" fmla="*/ 1 h 12"/>
                <a:gd name="T8" fmla="*/ 1 w 4"/>
                <a:gd name="T9" fmla="*/ 6 h 12"/>
                <a:gd name="T10" fmla="*/ 1 w 4"/>
                <a:gd name="T11" fmla="*/ 12 h 12"/>
                <a:gd name="T12" fmla="*/ 1 w 4"/>
                <a:gd name="T13" fmla="*/ 12 h 12"/>
                <a:gd name="T14" fmla="*/ 0 w 4"/>
                <a:gd name="T15" fmla="*/ 1 h 12"/>
                <a:gd name="T16" fmla="*/ 2 w 4"/>
                <a:gd name="T17" fmla="*/ 0 h 12"/>
                <a:gd name="T18" fmla="*/ 4 w 4"/>
                <a:gd name="T19" fmla="*/ 1 h 12"/>
                <a:gd name="T20" fmla="*/ 1 w 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2">
                  <a:moveTo>
                    <a:pt x="1" y="6"/>
                  </a:moveTo>
                  <a:lnTo>
                    <a:pt x="1" y="6"/>
                  </a:lnTo>
                  <a:cubicBezTo>
                    <a:pt x="2" y="5"/>
                    <a:pt x="3" y="1"/>
                    <a:pt x="3" y="1"/>
                  </a:cubicBezTo>
                  <a:lnTo>
                    <a:pt x="2" y="1"/>
                  </a:lnTo>
                  <a:cubicBezTo>
                    <a:pt x="2" y="1"/>
                    <a:pt x="1" y="5"/>
                    <a:pt x="1" y="6"/>
                  </a:cubicBezTo>
                  <a:close/>
                  <a:moveTo>
                    <a:pt x="1" y="12"/>
                  </a:moveTo>
                  <a:lnTo>
                    <a:pt x="1" y="12"/>
                  </a:lnTo>
                  <a:cubicBezTo>
                    <a:pt x="0" y="7"/>
                    <a:pt x="0" y="1"/>
                    <a:pt x="0" y="1"/>
                  </a:cubicBezTo>
                  <a:lnTo>
                    <a:pt x="2" y="0"/>
                  </a:lnTo>
                  <a:lnTo>
                    <a:pt x="4" y="1"/>
                  </a:lnTo>
                  <a:cubicBezTo>
                    <a:pt x="4" y="1"/>
                    <a:pt x="3" y="7"/>
                    <a:pt x="1" y="1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3" name="Freeform 1138"/>
            <p:cNvSpPr/>
            <p:nvPr userDrawn="1"/>
          </p:nvSpPr>
          <p:spPr>
            <a:xfrm>
              <a:off x="276" y="310"/>
              <a:ext cx="8" cy="4"/>
            </a:xfrm>
            <a:custGeom>
              <a:avLst/>
              <a:gdLst>
                <a:gd name="T0" fmla="*/ 1 w 17"/>
                <a:gd name="T1" fmla="*/ 0 h 10"/>
                <a:gd name="T2" fmla="*/ 1 w 17"/>
                <a:gd name="T3" fmla="*/ 0 h 10"/>
                <a:gd name="T4" fmla="*/ 8 w 17"/>
                <a:gd name="T5" fmla="*/ 8 h 10"/>
                <a:gd name="T6" fmla="*/ 17 w 17"/>
                <a:gd name="T7" fmla="*/ 1 h 10"/>
                <a:gd name="T8" fmla="*/ 8 w 17"/>
                <a:gd name="T9" fmla="*/ 10 h 10"/>
                <a:gd name="T10" fmla="*/ 1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 y="0"/>
                  </a:moveTo>
                  <a:lnTo>
                    <a:pt x="1" y="0"/>
                  </a:lnTo>
                  <a:cubicBezTo>
                    <a:pt x="1" y="6"/>
                    <a:pt x="6" y="5"/>
                    <a:pt x="8" y="8"/>
                  </a:cubicBezTo>
                  <a:cubicBezTo>
                    <a:pt x="12" y="4"/>
                    <a:pt x="16" y="6"/>
                    <a:pt x="17" y="1"/>
                  </a:cubicBezTo>
                  <a:cubicBezTo>
                    <a:pt x="17" y="9"/>
                    <a:pt x="11" y="6"/>
                    <a:pt x="8" y="10"/>
                  </a:cubicBezTo>
                  <a:cubicBezTo>
                    <a:pt x="6" y="6"/>
                    <a:pt x="0" y="8"/>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4" name="Freeform 1139"/>
            <p:cNvSpPr>
              <a:spLocks noEditPoints="1"/>
            </p:cNvSpPr>
            <p:nvPr userDrawn="1"/>
          </p:nvSpPr>
          <p:spPr>
            <a:xfrm>
              <a:off x="288" y="304"/>
              <a:ext cx="2" cy="6"/>
            </a:xfrm>
            <a:custGeom>
              <a:avLst/>
              <a:gdLst>
                <a:gd name="T0" fmla="*/ 3 w 5"/>
                <a:gd name="T1" fmla="*/ 8 h 14"/>
                <a:gd name="T2" fmla="*/ 3 w 5"/>
                <a:gd name="T3" fmla="*/ 8 h 14"/>
                <a:gd name="T4" fmla="*/ 2 w 5"/>
                <a:gd name="T5" fmla="*/ 1 h 14"/>
                <a:gd name="T6" fmla="*/ 1 w 5"/>
                <a:gd name="T7" fmla="*/ 2 h 14"/>
                <a:gd name="T8" fmla="*/ 3 w 5"/>
                <a:gd name="T9" fmla="*/ 8 h 14"/>
                <a:gd name="T10" fmla="*/ 4 w 5"/>
                <a:gd name="T11" fmla="*/ 14 h 14"/>
                <a:gd name="T12" fmla="*/ 4 w 5"/>
                <a:gd name="T13" fmla="*/ 14 h 14"/>
                <a:gd name="T14" fmla="*/ 0 w 5"/>
                <a:gd name="T15" fmla="*/ 2 h 14"/>
                <a:gd name="T16" fmla="*/ 2 w 5"/>
                <a:gd name="T17" fmla="*/ 0 h 14"/>
                <a:gd name="T18" fmla="*/ 3 w 5"/>
                <a:gd name="T19" fmla="*/ 1 h 14"/>
                <a:gd name="T20" fmla="*/ 4 w 5"/>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4">
                  <a:moveTo>
                    <a:pt x="3" y="8"/>
                  </a:moveTo>
                  <a:lnTo>
                    <a:pt x="3" y="8"/>
                  </a:lnTo>
                  <a:cubicBezTo>
                    <a:pt x="3" y="7"/>
                    <a:pt x="2" y="1"/>
                    <a:pt x="2" y="1"/>
                  </a:cubicBezTo>
                  <a:lnTo>
                    <a:pt x="1" y="2"/>
                  </a:lnTo>
                  <a:cubicBezTo>
                    <a:pt x="1" y="2"/>
                    <a:pt x="3" y="7"/>
                    <a:pt x="3" y="8"/>
                  </a:cubicBezTo>
                  <a:close/>
                  <a:moveTo>
                    <a:pt x="4" y="14"/>
                  </a:moveTo>
                  <a:lnTo>
                    <a:pt x="4" y="14"/>
                  </a:lnTo>
                  <a:cubicBezTo>
                    <a:pt x="1" y="6"/>
                    <a:pt x="0" y="2"/>
                    <a:pt x="0" y="2"/>
                  </a:cubicBezTo>
                  <a:lnTo>
                    <a:pt x="2" y="0"/>
                  </a:lnTo>
                  <a:lnTo>
                    <a:pt x="3" y="1"/>
                  </a:lnTo>
                  <a:cubicBezTo>
                    <a:pt x="3" y="1"/>
                    <a:pt x="5" y="6"/>
                    <a:pt x="4" y="1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5" name="Freeform 1140"/>
            <p:cNvSpPr/>
            <p:nvPr userDrawn="1"/>
          </p:nvSpPr>
          <p:spPr>
            <a:xfrm>
              <a:off x="286" y="309"/>
              <a:ext cx="8" cy="5"/>
            </a:xfrm>
            <a:custGeom>
              <a:avLst/>
              <a:gdLst>
                <a:gd name="T0" fmla="*/ 0 w 19"/>
                <a:gd name="T1" fmla="*/ 4 h 12"/>
                <a:gd name="T2" fmla="*/ 0 w 19"/>
                <a:gd name="T3" fmla="*/ 4 h 12"/>
                <a:gd name="T4" fmla="*/ 10 w 19"/>
                <a:gd name="T5" fmla="*/ 9 h 12"/>
                <a:gd name="T6" fmla="*/ 17 w 19"/>
                <a:gd name="T7" fmla="*/ 0 h 12"/>
                <a:gd name="T8" fmla="*/ 11 w 19"/>
                <a:gd name="T9" fmla="*/ 11 h 12"/>
                <a:gd name="T10" fmla="*/ 0 w 19"/>
                <a:gd name="T11" fmla="*/ 4 h 12"/>
              </a:gdLst>
              <a:ahLst/>
              <a:cxnLst>
                <a:cxn ang="0">
                  <a:pos x="T0" y="T1"/>
                </a:cxn>
                <a:cxn ang="0">
                  <a:pos x="T2" y="T3"/>
                </a:cxn>
                <a:cxn ang="0">
                  <a:pos x="T4" y="T5"/>
                </a:cxn>
                <a:cxn ang="0">
                  <a:pos x="T6" y="T7"/>
                </a:cxn>
                <a:cxn ang="0">
                  <a:pos x="T8" y="T9"/>
                </a:cxn>
                <a:cxn ang="0">
                  <a:pos x="T10" y="T11"/>
                </a:cxn>
              </a:cxnLst>
              <a:rect l="0" t="0" r="r" b="b"/>
              <a:pathLst>
                <a:path w="19" h="12">
                  <a:moveTo>
                    <a:pt x="0" y="4"/>
                  </a:moveTo>
                  <a:lnTo>
                    <a:pt x="0" y="4"/>
                  </a:lnTo>
                  <a:cubicBezTo>
                    <a:pt x="2" y="10"/>
                    <a:pt x="7" y="7"/>
                    <a:pt x="10" y="9"/>
                  </a:cubicBezTo>
                  <a:cubicBezTo>
                    <a:pt x="13" y="5"/>
                    <a:pt x="18" y="5"/>
                    <a:pt x="17" y="0"/>
                  </a:cubicBezTo>
                  <a:cubicBezTo>
                    <a:pt x="19" y="8"/>
                    <a:pt x="13" y="7"/>
                    <a:pt x="11" y="11"/>
                  </a:cubicBezTo>
                  <a:cubicBezTo>
                    <a:pt x="6" y="9"/>
                    <a:pt x="1" y="12"/>
                    <a:pt x="0" y="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6" name="Freeform 1141"/>
            <p:cNvSpPr/>
            <p:nvPr userDrawn="1"/>
          </p:nvSpPr>
          <p:spPr>
            <a:xfrm>
              <a:off x="297" y="302"/>
              <a:ext cx="0" cy="2"/>
            </a:xfrm>
            <a:custGeom>
              <a:avLst/>
              <a:gdLst>
                <a:gd name="T0" fmla="*/ 1 w 1"/>
                <a:gd name="T1" fmla="*/ 4 h 4"/>
                <a:gd name="T2" fmla="*/ 1 w 1"/>
                <a:gd name="T3" fmla="*/ 4 h 4"/>
                <a:gd name="T4" fmla="*/ 0 w 1"/>
                <a:gd name="T5" fmla="*/ 0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1" y="4"/>
                  </a:lnTo>
                  <a:cubicBezTo>
                    <a:pt x="1" y="3"/>
                    <a:pt x="0" y="0"/>
                    <a:pt x="0" y="0"/>
                  </a:cubicBezTo>
                  <a:lnTo>
                    <a:pt x="1" y="0"/>
                  </a:lnTo>
                  <a:lnTo>
                    <a:pt x="1" y="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7" name="Freeform 1142"/>
            <p:cNvSpPr/>
            <p:nvPr userDrawn="1"/>
          </p:nvSpPr>
          <p:spPr>
            <a:xfrm>
              <a:off x="309" y="154"/>
              <a:ext cx="44" cy="53"/>
            </a:xfrm>
            <a:custGeom>
              <a:avLst/>
              <a:gdLst>
                <a:gd name="T0" fmla="*/ 79 w 99"/>
                <a:gd name="T1" fmla="*/ 113 h 116"/>
                <a:gd name="T2" fmla="*/ 79 w 99"/>
                <a:gd name="T3" fmla="*/ 113 h 116"/>
                <a:gd name="T4" fmla="*/ 50 w 99"/>
                <a:gd name="T5" fmla="*/ 116 h 116"/>
                <a:gd name="T6" fmla="*/ 20 w 99"/>
                <a:gd name="T7" fmla="*/ 113 h 116"/>
                <a:gd name="T8" fmla="*/ 20 w 99"/>
                <a:gd name="T9" fmla="*/ 99 h 116"/>
                <a:gd name="T10" fmla="*/ 8 w 99"/>
                <a:gd name="T11" fmla="*/ 74 h 116"/>
                <a:gd name="T12" fmla="*/ 31 w 99"/>
                <a:gd name="T13" fmla="*/ 38 h 116"/>
                <a:gd name="T14" fmla="*/ 39 w 99"/>
                <a:gd name="T15" fmla="*/ 37 h 116"/>
                <a:gd name="T16" fmla="*/ 39 w 99"/>
                <a:gd name="T17" fmla="*/ 41 h 116"/>
                <a:gd name="T18" fmla="*/ 43 w 99"/>
                <a:gd name="T19" fmla="*/ 40 h 116"/>
                <a:gd name="T20" fmla="*/ 43 w 99"/>
                <a:gd name="T21" fmla="*/ 36 h 116"/>
                <a:gd name="T22" fmla="*/ 45 w 99"/>
                <a:gd name="T23" fmla="*/ 36 h 116"/>
                <a:gd name="T24" fmla="*/ 41 w 99"/>
                <a:gd name="T25" fmla="*/ 28 h 116"/>
                <a:gd name="T26" fmla="*/ 44 w 99"/>
                <a:gd name="T27" fmla="*/ 21 h 116"/>
                <a:gd name="T28" fmla="*/ 41 w 99"/>
                <a:gd name="T29" fmla="*/ 21 h 116"/>
                <a:gd name="T30" fmla="*/ 46 w 99"/>
                <a:gd name="T31" fmla="*/ 14 h 116"/>
                <a:gd name="T32" fmla="*/ 39 w 99"/>
                <a:gd name="T33" fmla="*/ 19 h 116"/>
                <a:gd name="T34" fmla="*/ 39 w 99"/>
                <a:gd name="T35" fmla="*/ 2 h 116"/>
                <a:gd name="T36" fmla="*/ 46 w 99"/>
                <a:gd name="T37" fmla="*/ 6 h 116"/>
                <a:gd name="T38" fmla="*/ 41 w 99"/>
                <a:gd name="T39" fmla="*/ 0 h 116"/>
                <a:gd name="T40" fmla="*/ 59 w 99"/>
                <a:gd name="T41" fmla="*/ 0 h 116"/>
                <a:gd name="T42" fmla="*/ 53 w 99"/>
                <a:gd name="T43" fmla="*/ 6 h 116"/>
                <a:gd name="T44" fmla="*/ 61 w 99"/>
                <a:gd name="T45" fmla="*/ 2 h 116"/>
                <a:gd name="T46" fmla="*/ 61 w 99"/>
                <a:gd name="T47" fmla="*/ 19 h 116"/>
                <a:gd name="T48" fmla="*/ 53 w 99"/>
                <a:gd name="T49" fmla="*/ 14 h 116"/>
                <a:gd name="T50" fmla="*/ 59 w 99"/>
                <a:gd name="T51" fmla="*/ 21 h 116"/>
                <a:gd name="T52" fmla="*/ 56 w 99"/>
                <a:gd name="T53" fmla="*/ 21 h 116"/>
                <a:gd name="T54" fmla="*/ 59 w 99"/>
                <a:gd name="T55" fmla="*/ 28 h 116"/>
                <a:gd name="T56" fmla="*/ 54 w 99"/>
                <a:gd name="T57" fmla="*/ 36 h 116"/>
                <a:gd name="T58" fmla="*/ 56 w 99"/>
                <a:gd name="T59" fmla="*/ 36 h 116"/>
                <a:gd name="T60" fmla="*/ 56 w 99"/>
                <a:gd name="T61" fmla="*/ 40 h 116"/>
                <a:gd name="T62" fmla="*/ 60 w 99"/>
                <a:gd name="T63" fmla="*/ 41 h 116"/>
                <a:gd name="T64" fmla="*/ 61 w 99"/>
                <a:gd name="T65" fmla="*/ 37 h 116"/>
                <a:gd name="T66" fmla="*/ 68 w 99"/>
                <a:gd name="T67" fmla="*/ 38 h 116"/>
                <a:gd name="T68" fmla="*/ 91 w 99"/>
                <a:gd name="T69" fmla="*/ 74 h 116"/>
                <a:gd name="T70" fmla="*/ 79 w 99"/>
                <a:gd name="T71" fmla="*/ 99 h 116"/>
                <a:gd name="T72" fmla="*/ 79 w 99"/>
                <a:gd name="T73"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5">
                  <a:moveTo>
                    <a:pt x="79" y="113"/>
                  </a:moveTo>
                  <a:lnTo>
                    <a:pt x="79" y="113"/>
                  </a:lnTo>
                  <a:cubicBezTo>
                    <a:pt x="74" y="115"/>
                    <a:pt x="63" y="116"/>
                    <a:pt x="50" y="116"/>
                  </a:cubicBezTo>
                  <a:cubicBezTo>
                    <a:pt x="36" y="116"/>
                    <a:pt x="25" y="115"/>
                    <a:pt x="20" y="113"/>
                  </a:cubicBezTo>
                  <a:lnTo>
                    <a:pt x="20" y="99"/>
                  </a:lnTo>
                  <a:cubicBezTo>
                    <a:pt x="15" y="91"/>
                    <a:pt x="11" y="82"/>
                    <a:pt x="8" y="74"/>
                  </a:cubicBezTo>
                  <a:cubicBezTo>
                    <a:pt x="0" y="52"/>
                    <a:pt x="12" y="42"/>
                    <a:pt x="31" y="38"/>
                  </a:cubicBezTo>
                  <a:cubicBezTo>
                    <a:pt x="33" y="37"/>
                    <a:pt x="36" y="36"/>
                    <a:pt x="39" y="37"/>
                  </a:cubicBezTo>
                  <a:lnTo>
                    <a:pt x="39" y="41"/>
                  </a:lnTo>
                  <a:lnTo>
                    <a:pt x="43" y="40"/>
                  </a:lnTo>
                  <a:lnTo>
                    <a:pt x="43" y="36"/>
                  </a:lnTo>
                  <a:cubicBezTo>
                    <a:pt x="44" y="36"/>
                    <a:pt x="45" y="36"/>
                    <a:pt x="45" y="36"/>
                  </a:cubicBezTo>
                  <a:cubicBezTo>
                    <a:pt x="42" y="35"/>
                    <a:pt x="41" y="32"/>
                    <a:pt x="41" y="28"/>
                  </a:cubicBezTo>
                  <a:cubicBezTo>
                    <a:pt x="41" y="25"/>
                    <a:pt x="42" y="23"/>
                    <a:pt x="44" y="21"/>
                  </a:cubicBezTo>
                  <a:lnTo>
                    <a:pt x="41" y="21"/>
                  </a:lnTo>
                  <a:cubicBezTo>
                    <a:pt x="42" y="19"/>
                    <a:pt x="46" y="16"/>
                    <a:pt x="46" y="14"/>
                  </a:cubicBezTo>
                  <a:cubicBezTo>
                    <a:pt x="44" y="14"/>
                    <a:pt x="40" y="17"/>
                    <a:pt x="39" y="19"/>
                  </a:cubicBezTo>
                  <a:lnTo>
                    <a:pt x="39" y="2"/>
                  </a:lnTo>
                  <a:cubicBezTo>
                    <a:pt x="40" y="4"/>
                    <a:pt x="44" y="6"/>
                    <a:pt x="46" y="6"/>
                  </a:cubicBezTo>
                  <a:cubicBezTo>
                    <a:pt x="46" y="4"/>
                    <a:pt x="42" y="2"/>
                    <a:pt x="41" y="0"/>
                  </a:cubicBezTo>
                  <a:lnTo>
                    <a:pt x="59" y="0"/>
                  </a:lnTo>
                  <a:cubicBezTo>
                    <a:pt x="57" y="2"/>
                    <a:pt x="54" y="4"/>
                    <a:pt x="53" y="6"/>
                  </a:cubicBezTo>
                  <a:cubicBezTo>
                    <a:pt x="55" y="6"/>
                    <a:pt x="59" y="4"/>
                    <a:pt x="61" y="2"/>
                  </a:cubicBezTo>
                  <a:lnTo>
                    <a:pt x="61" y="19"/>
                  </a:lnTo>
                  <a:cubicBezTo>
                    <a:pt x="59" y="17"/>
                    <a:pt x="55" y="14"/>
                    <a:pt x="53" y="14"/>
                  </a:cubicBezTo>
                  <a:cubicBezTo>
                    <a:pt x="54" y="16"/>
                    <a:pt x="57" y="19"/>
                    <a:pt x="59" y="21"/>
                  </a:cubicBezTo>
                  <a:lnTo>
                    <a:pt x="56" y="21"/>
                  </a:lnTo>
                  <a:cubicBezTo>
                    <a:pt x="58" y="23"/>
                    <a:pt x="59" y="25"/>
                    <a:pt x="59" y="28"/>
                  </a:cubicBezTo>
                  <a:cubicBezTo>
                    <a:pt x="59" y="32"/>
                    <a:pt x="57" y="35"/>
                    <a:pt x="54" y="36"/>
                  </a:cubicBezTo>
                  <a:cubicBezTo>
                    <a:pt x="55" y="36"/>
                    <a:pt x="56" y="36"/>
                    <a:pt x="56" y="36"/>
                  </a:cubicBezTo>
                  <a:lnTo>
                    <a:pt x="56" y="40"/>
                  </a:lnTo>
                  <a:lnTo>
                    <a:pt x="60" y="41"/>
                  </a:lnTo>
                  <a:lnTo>
                    <a:pt x="61" y="37"/>
                  </a:lnTo>
                  <a:cubicBezTo>
                    <a:pt x="64" y="36"/>
                    <a:pt x="66" y="37"/>
                    <a:pt x="68" y="38"/>
                  </a:cubicBezTo>
                  <a:cubicBezTo>
                    <a:pt x="87" y="42"/>
                    <a:pt x="99" y="52"/>
                    <a:pt x="91" y="74"/>
                  </a:cubicBezTo>
                  <a:cubicBezTo>
                    <a:pt x="88" y="82"/>
                    <a:pt x="84" y="91"/>
                    <a:pt x="79" y="99"/>
                  </a:cubicBezTo>
                  <a:lnTo>
                    <a:pt x="79" y="113"/>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8" name="Freeform 1143"/>
            <p:cNvSpPr/>
            <p:nvPr userDrawn="1"/>
          </p:nvSpPr>
          <p:spPr>
            <a:xfrm>
              <a:off x="320" y="202"/>
              <a:ext cx="21" cy="2"/>
            </a:xfrm>
            <a:custGeom>
              <a:avLst/>
              <a:gdLst>
                <a:gd name="T0" fmla="*/ 24 w 47"/>
                <a:gd name="T1" fmla="*/ 4 h 4"/>
                <a:gd name="T2" fmla="*/ 24 w 47"/>
                <a:gd name="T3" fmla="*/ 4 h 4"/>
                <a:gd name="T4" fmla="*/ 0 w 47"/>
                <a:gd name="T5" fmla="*/ 2 h 4"/>
                <a:gd name="T6" fmla="*/ 24 w 47"/>
                <a:gd name="T7" fmla="*/ 0 h 4"/>
                <a:gd name="T8" fmla="*/ 47 w 47"/>
                <a:gd name="T9" fmla="*/ 2 h 4"/>
                <a:gd name="T10" fmla="*/ 24 w 47"/>
                <a:gd name="T11" fmla="*/ 4 h 4"/>
              </a:gdLst>
              <a:ahLst/>
              <a:cxnLst>
                <a:cxn ang="0">
                  <a:pos x="T0" y="T1"/>
                </a:cxn>
                <a:cxn ang="0">
                  <a:pos x="T2" y="T3"/>
                </a:cxn>
                <a:cxn ang="0">
                  <a:pos x="T4" y="T5"/>
                </a:cxn>
                <a:cxn ang="0">
                  <a:pos x="T6" y="T7"/>
                </a:cxn>
                <a:cxn ang="0">
                  <a:pos x="T8" y="T9"/>
                </a:cxn>
                <a:cxn ang="0">
                  <a:pos x="T10" y="T11"/>
                </a:cxn>
              </a:cxnLst>
              <a:rect l="0" t="0" r="r" b="b"/>
              <a:pathLst>
                <a:path w="47" h="4">
                  <a:moveTo>
                    <a:pt x="24" y="4"/>
                  </a:moveTo>
                  <a:lnTo>
                    <a:pt x="24" y="4"/>
                  </a:lnTo>
                  <a:cubicBezTo>
                    <a:pt x="15" y="4"/>
                    <a:pt x="6" y="3"/>
                    <a:pt x="0" y="2"/>
                  </a:cubicBezTo>
                  <a:cubicBezTo>
                    <a:pt x="6" y="0"/>
                    <a:pt x="15" y="0"/>
                    <a:pt x="24" y="0"/>
                  </a:cubicBezTo>
                  <a:cubicBezTo>
                    <a:pt x="33" y="0"/>
                    <a:pt x="42" y="0"/>
                    <a:pt x="47" y="2"/>
                  </a:cubicBezTo>
                  <a:cubicBezTo>
                    <a:pt x="41" y="3"/>
                    <a:pt x="32" y="4"/>
                    <a:pt x="24"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9" name="Freeform 1144"/>
            <p:cNvSpPr/>
            <p:nvPr userDrawn="1"/>
          </p:nvSpPr>
          <p:spPr>
            <a:xfrm>
              <a:off x="319" y="204"/>
              <a:ext cx="24" cy="2"/>
            </a:xfrm>
            <a:custGeom>
              <a:avLst/>
              <a:gdLst>
                <a:gd name="T0" fmla="*/ 0 w 53"/>
                <a:gd name="T1" fmla="*/ 2 h 5"/>
                <a:gd name="T2" fmla="*/ 0 w 53"/>
                <a:gd name="T3" fmla="*/ 2 h 5"/>
                <a:gd name="T4" fmla="*/ 0 w 53"/>
                <a:gd name="T5" fmla="*/ 0 h 5"/>
                <a:gd name="T6" fmla="*/ 27 w 53"/>
                <a:gd name="T7" fmla="*/ 3 h 5"/>
                <a:gd name="T8" fmla="*/ 53 w 53"/>
                <a:gd name="T9" fmla="*/ 0 h 5"/>
                <a:gd name="T10" fmla="*/ 53 w 53"/>
                <a:gd name="T11" fmla="*/ 2 h 5"/>
                <a:gd name="T12" fmla="*/ 27 w 53"/>
                <a:gd name="T13" fmla="*/ 5 h 5"/>
                <a:gd name="T14" fmla="*/ 0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
                  <a:moveTo>
                    <a:pt x="0" y="2"/>
                  </a:moveTo>
                  <a:lnTo>
                    <a:pt x="0" y="2"/>
                  </a:lnTo>
                  <a:lnTo>
                    <a:pt x="0" y="0"/>
                  </a:lnTo>
                  <a:cubicBezTo>
                    <a:pt x="5" y="2"/>
                    <a:pt x="16" y="3"/>
                    <a:pt x="27" y="3"/>
                  </a:cubicBezTo>
                  <a:cubicBezTo>
                    <a:pt x="37" y="3"/>
                    <a:pt x="48" y="2"/>
                    <a:pt x="53" y="0"/>
                  </a:cubicBezTo>
                  <a:lnTo>
                    <a:pt x="53" y="2"/>
                  </a:lnTo>
                  <a:cubicBezTo>
                    <a:pt x="48" y="4"/>
                    <a:pt x="40" y="5"/>
                    <a:pt x="27" y="5"/>
                  </a:cubicBezTo>
                  <a:cubicBezTo>
                    <a:pt x="14" y="5"/>
                    <a:pt x="5" y="4"/>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0" name="Freeform 1145"/>
            <p:cNvSpPr/>
            <p:nvPr userDrawn="1"/>
          </p:nvSpPr>
          <p:spPr>
            <a:xfrm>
              <a:off x="343" y="200"/>
              <a:ext cx="0"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cubicBezTo>
                    <a:pt x="1" y="2"/>
                    <a:pt x="0" y="2"/>
                    <a:pt x="0" y="1"/>
                  </a:cubicBezTo>
                  <a:cubicBezTo>
                    <a:pt x="0" y="1"/>
                    <a:pt x="1"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1" name="Freeform 1146"/>
            <p:cNvSpPr/>
            <p:nvPr userDrawn="1"/>
          </p:nvSpPr>
          <p:spPr>
            <a:xfrm>
              <a:off x="333" y="186"/>
              <a:ext cx="1"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0" y="0"/>
                    <a:pt x="0" y="0"/>
                  </a:cubicBezTo>
                  <a:lnTo>
                    <a:pt x="1" y="0"/>
                  </a:lnTo>
                  <a:lnTo>
                    <a:pt x="1"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2" name="Freeform 1147"/>
            <p:cNvSpPr/>
            <p:nvPr userDrawn="1"/>
          </p:nvSpPr>
          <p:spPr>
            <a:xfrm>
              <a:off x="347" y="186"/>
              <a:ext cx="2" cy="4"/>
            </a:xfrm>
            <a:custGeom>
              <a:avLst/>
              <a:gdLst>
                <a:gd name="T0" fmla="*/ 3 w 4"/>
                <a:gd name="T1" fmla="*/ 2 h 7"/>
                <a:gd name="T2" fmla="*/ 3 w 4"/>
                <a:gd name="T3" fmla="*/ 2 h 7"/>
                <a:gd name="T4" fmla="*/ 1 w 4"/>
                <a:gd name="T5" fmla="*/ 7 h 7"/>
                <a:gd name="T6" fmla="*/ 0 w 4"/>
                <a:gd name="T7" fmla="*/ 4 h 7"/>
                <a:gd name="T8" fmla="*/ 3 w 4"/>
                <a:gd name="T9" fmla="*/ 0 h 7"/>
                <a:gd name="T10" fmla="*/ 4 w 4"/>
                <a:gd name="T11" fmla="*/ 0 h 7"/>
                <a:gd name="T12" fmla="*/ 3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3" y="2"/>
                  </a:moveTo>
                  <a:lnTo>
                    <a:pt x="3" y="2"/>
                  </a:lnTo>
                  <a:cubicBezTo>
                    <a:pt x="3" y="3"/>
                    <a:pt x="2" y="5"/>
                    <a:pt x="1" y="7"/>
                  </a:cubicBezTo>
                  <a:cubicBezTo>
                    <a:pt x="1" y="6"/>
                    <a:pt x="0" y="5"/>
                    <a:pt x="0" y="4"/>
                  </a:cubicBezTo>
                  <a:cubicBezTo>
                    <a:pt x="1" y="3"/>
                    <a:pt x="2" y="2"/>
                    <a:pt x="3" y="0"/>
                  </a:cubicBezTo>
                  <a:lnTo>
                    <a:pt x="4" y="0"/>
                  </a:lnTo>
                  <a:cubicBezTo>
                    <a:pt x="3" y="1"/>
                    <a:pt x="3" y="1"/>
                    <a:pt x="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3" name="Freeform 1148"/>
            <p:cNvSpPr/>
            <p:nvPr userDrawn="1"/>
          </p:nvSpPr>
          <p:spPr>
            <a:xfrm>
              <a:off x="348" y="181"/>
              <a:ext cx="2" cy="5"/>
            </a:xfrm>
            <a:custGeom>
              <a:avLst/>
              <a:gdLst>
                <a:gd name="T0" fmla="*/ 3 w 4"/>
                <a:gd name="T1" fmla="*/ 9 h 10"/>
                <a:gd name="T2" fmla="*/ 3 w 4"/>
                <a:gd name="T3" fmla="*/ 9 h 10"/>
                <a:gd name="T4" fmla="*/ 3 w 4"/>
                <a:gd name="T5" fmla="*/ 10 h 10"/>
                <a:gd name="T6" fmla="*/ 0 w 4"/>
                <a:gd name="T7" fmla="*/ 5 h 10"/>
                <a:gd name="T8" fmla="*/ 3 w 4"/>
                <a:gd name="T9" fmla="*/ 0 h 10"/>
                <a:gd name="T10" fmla="*/ 4 w 4"/>
                <a:gd name="T11" fmla="*/ 3 h 10"/>
                <a:gd name="T12" fmla="*/ 3 w 4"/>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3" y="9"/>
                  </a:moveTo>
                  <a:lnTo>
                    <a:pt x="3" y="9"/>
                  </a:lnTo>
                  <a:lnTo>
                    <a:pt x="3" y="10"/>
                  </a:lnTo>
                  <a:cubicBezTo>
                    <a:pt x="2" y="8"/>
                    <a:pt x="1" y="6"/>
                    <a:pt x="0" y="5"/>
                  </a:cubicBezTo>
                  <a:cubicBezTo>
                    <a:pt x="1" y="3"/>
                    <a:pt x="2" y="2"/>
                    <a:pt x="3" y="0"/>
                  </a:cubicBezTo>
                  <a:lnTo>
                    <a:pt x="4" y="3"/>
                  </a:lnTo>
                  <a:cubicBezTo>
                    <a:pt x="4" y="5"/>
                    <a:pt x="4" y="7"/>
                    <a:pt x="3" y="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4" name="Freeform 1149"/>
            <p:cNvSpPr/>
            <p:nvPr userDrawn="1"/>
          </p:nvSpPr>
          <p:spPr>
            <a:xfrm>
              <a:off x="350" y="181"/>
              <a:ext cx="0" cy="1"/>
            </a:xfrm>
            <a:custGeom>
              <a:avLst/>
              <a:gdLst>
                <a:gd name="T0" fmla="*/ 3 h 3"/>
                <a:gd name="T1" fmla="*/ 3 h 3"/>
                <a:gd name="T2" fmla="*/ 1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1"/>
                  </a:lnTo>
                  <a:lnTo>
                    <a:pt x="0" y="0"/>
                  </a:lnTo>
                  <a:cubicBezTo>
                    <a:pt x="0" y="1"/>
                    <a:pt x="0" y="2"/>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5" name="Freeform 1150"/>
            <p:cNvSpPr/>
            <p:nvPr userDrawn="1"/>
          </p:nvSpPr>
          <p:spPr>
            <a:xfrm>
              <a:off x="347" y="177"/>
              <a:ext cx="3" cy="4"/>
            </a:xfrm>
            <a:custGeom>
              <a:avLst/>
              <a:gdLst>
                <a:gd name="T0" fmla="*/ 5 w 5"/>
                <a:gd name="T1" fmla="*/ 7 h 8"/>
                <a:gd name="T2" fmla="*/ 5 w 5"/>
                <a:gd name="T3" fmla="*/ 7 h 8"/>
                <a:gd name="T4" fmla="*/ 4 w 5"/>
                <a:gd name="T5" fmla="*/ 8 h 8"/>
                <a:gd name="T6" fmla="*/ 0 w 5"/>
                <a:gd name="T7" fmla="*/ 2 h 8"/>
                <a:gd name="T8" fmla="*/ 2 w 5"/>
                <a:gd name="T9" fmla="*/ 0 h 8"/>
                <a:gd name="T10" fmla="*/ 5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5" y="7"/>
                  </a:moveTo>
                  <a:lnTo>
                    <a:pt x="5" y="7"/>
                  </a:lnTo>
                  <a:lnTo>
                    <a:pt x="4" y="8"/>
                  </a:lnTo>
                  <a:cubicBezTo>
                    <a:pt x="3" y="6"/>
                    <a:pt x="2" y="4"/>
                    <a:pt x="0" y="2"/>
                  </a:cubicBezTo>
                  <a:cubicBezTo>
                    <a:pt x="1" y="2"/>
                    <a:pt x="1" y="1"/>
                    <a:pt x="2" y="0"/>
                  </a:cubicBezTo>
                  <a:cubicBezTo>
                    <a:pt x="4" y="2"/>
                    <a:pt x="5" y="4"/>
                    <a:pt x="5"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6" name="Freeform 1151"/>
            <p:cNvSpPr/>
            <p:nvPr userDrawn="1"/>
          </p:nvSpPr>
          <p:spPr>
            <a:xfrm>
              <a:off x="345" y="175"/>
              <a:ext cx="3" cy="2"/>
            </a:xfrm>
            <a:custGeom>
              <a:avLst/>
              <a:gdLst>
                <a:gd name="T0" fmla="*/ 5 w 5"/>
                <a:gd name="T1" fmla="*/ 3 h 5"/>
                <a:gd name="T2" fmla="*/ 5 w 5"/>
                <a:gd name="T3" fmla="*/ 3 h 5"/>
                <a:gd name="T4" fmla="*/ 4 w 5"/>
                <a:gd name="T5" fmla="*/ 5 h 5"/>
                <a:gd name="T6" fmla="*/ 0 w 5"/>
                <a:gd name="T7" fmla="*/ 0 h 5"/>
                <a:gd name="T8" fmla="*/ 0 w 5"/>
                <a:gd name="T9" fmla="*/ 0 h 5"/>
                <a:gd name="T10" fmla="*/ 5 w 5"/>
                <a:gd name="T11" fmla="*/ 3 h 5"/>
                <a:gd name="T12" fmla="*/ 5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3"/>
                  </a:moveTo>
                  <a:lnTo>
                    <a:pt x="5" y="3"/>
                  </a:lnTo>
                  <a:cubicBezTo>
                    <a:pt x="5" y="4"/>
                    <a:pt x="4" y="5"/>
                    <a:pt x="4" y="5"/>
                  </a:cubicBezTo>
                  <a:cubicBezTo>
                    <a:pt x="3" y="4"/>
                    <a:pt x="1" y="2"/>
                    <a:pt x="0" y="0"/>
                  </a:cubicBezTo>
                  <a:lnTo>
                    <a:pt x="0" y="0"/>
                  </a:lnTo>
                  <a:cubicBezTo>
                    <a:pt x="1" y="1"/>
                    <a:pt x="3" y="2"/>
                    <a:pt x="5" y="3"/>
                  </a:cubicBezTo>
                  <a:cubicBezTo>
                    <a:pt x="5" y="3"/>
                    <a:pt x="5" y="3"/>
                    <a:pt x="5"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7" name="Freeform 1152"/>
            <p:cNvSpPr/>
            <p:nvPr userDrawn="1"/>
          </p:nvSpPr>
          <p:spPr>
            <a:xfrm>
              <a:off x="345" y="175"/>
              <a:ext cx="0" cy="0"/>
            </a:xfrm>
            <a:custGeom>
              <a:avLst/>
              <a:gdLst>
                <a:gd name="T0" fmla="*/ 1 w 1"/>
                <a:gd name="T1" fmla="*/ 0 h 1"/>
                <a:gd name="T2" fmla="*/ 1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lnTo>
                    <a:pt x="0" y="0"/>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8" name="Freeform 1153"/>
            <p:cNvSpPr/>
            <p:nvPr userDrawn="1"/>
          </p:nvSpPr>
          <p:spPr>
            <a:xfrm>
              <a:off x="341" y="174"/>
              <a:ext cx="4" cy="4"/>
            </a:xfrm>
            <a:custGeom>
              <a:avLst/>
              <a:gdLst>
                <a:gd name="T0" fmla="*/ 5 w 7"/>
                <a:gd name="T1" fmla="*/ 1 h 9"/>
                <a:gd name="T2" fmla="*/ 5 w 7"/>
                <a:gd name="T3" fmla="*/ 1 h 9"/>
                <a:gd name="T4" fmla="*/ 7 w 7"/>
                <a:gd name="T5" fmla="*/ 3 h 9"/>
                <a:gd name="T6" fmla="*/ 4 w 7"/>
                <a:gd name="T7" fmla="*/ 9 h 9"/>
                <a:gd name="T8" fmla="*/ 0 w 7"/>
                <a:gd name="T9" fmla="*/ 4 h 9"/>
                <a:gd name="T10" fmla="*/ 3 w 7"/>
                <a:gd name="T11" fmla="*/ 0 h 9"/>
                <a:gd name="T12" fmla="*/ 5 w 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5" y="1"/>
                  </a:moveTo>
                  <a:lnTo>
                    <a:pt x="5" y="1"/>
                  </a:lnTo>
                  <a:cubicBezTo>
                    <a:pt x="6" y="2"/>
                    <a:pt x="7" y="3"/>
                    <a:pt x="7" y="3"/>
                  </a:cubicBezTo>
                  <a:cubicBezTo>
                    <a:pt x="6" y="5"/>
                    <a:pt x="5" y="7"/>
                    <a:pt x="4" y="9"/>
                  </a:cubicBezTo>
                  <a:cubicBezTo>
                    <a:pt x="3" y="7"/>
                    <a:pt x="1" y="6"/>
                    <a:pt x="0" y="4"/>
                  </a:cubicBezTo>
                  <a:cubicBezTo>
                    <a:pt x="1" y="2"/>
                    <a:pt x="2" y="1"/>
                    <a:pt x="3" y="0"/>
                  </a:cubicBezTo>
                  <a:cubicBezTo>
                    <a:pt x="4" y="0"/>
                    <a:pt x="4" y="1"/>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9" name="Freeform 1154"/>
            <p:cNvSpPr/>
            <p:nvPr userDrawn="1"/>
          </p:nvSpPr>
          <p:spPr>
            <a:xfrm>
              <a:off x="339" y="173"/>
              <a:ext cx="3" cy="2"/>
            </a:xfrm>
            <a:custGeom>
              <a:avLst/>
              <a:gdLst>
                <a:gd name="T0" fmla="*/ 7 w 7"/>
                <a:gd name="T1" fmla="*/ 2 h 5"/>
                <a:gd name="T2" fmla="*/ 7 w 7"/>
                <a:gd name="T3" fmla="*/ 2 h 5"/>
                <a:gd name="T4" fmla="*/ 4 w 7"/>
                <a:gd name="T5" fmla="*/ 5 h 5"/>
                <a:gd name="T6" fmla="*/ 0 w 7"/>
                <a:gd name="T7" fmla="*/ 2 h 5"/>
                <a:gd name="T8" fmla="*/ 1 w 7"/>
                <a:gd name="T9" fmla="*/ 0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2"/>
                  </a:lnTo>
                  <a:cubicBezTo>
                    <a:pt x="6" y="3"/>
                    <a:pt x="5" y="4"/>
                    <a:pt x="4" y="5"/>
                  </a:cubicBezTo>
                  <a:cubicBezTo>
                    <a:pt x="3" y="4"/>
                    <a:pt x="2" y="3"/>
                    <a:pt x="0" y="2"/>
                  </a:cubicBezTo>
                  <a:lnTo>
                    <a:pt x="1" y="0"/>
                  </a:lnTo>
                  <a:cubicBezTo>
                    <a:pt x="3" y="0"/>
                    <a:pt x="5" y="1"/>
                    <a:pt x="7"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0" name="Freeform 1155"/>
            <p:cNvSpPr/>
            <p:nvPr userDrawn="1"/>
          </p:nvSpPr>
          <p:spPr>
            <a:xfrm>
              <a:off x="339" y="174"/>
              <a:ext cx="2" cy="4"/>
            </a:xfrm>
            <a:custGeom>
              <a:avLst/>
              <a:gdLst>
                <a:gd name="T0" fmla="*/ 1 w 5"/>
                <a:gd name="T1" fmla="*/ 0 h 8"/>
                <a:gd name="T2" fmla="*/ 1 w 5"/>
                <a:gd name="T3" fmla="*/ 0 h 8"/>
                <a:gd name="T4" fmla="*/ 5 w 5"/>
                <a:gd name="T5" fmla="*/ 3 h 8"/>
                <a:gd name="T6" fmla="*/ 1 w 5"/>
                <a:gd name="T7" fmla="*/ 8 h 8"/>
                <a:gd name="T8" fmla="*/ 0 w 5"/>
                <a:gd name="T9" fmla="*/ 7 h 8"/>
                <a:gd name="T10" fmla="*/ 1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1" y="0"/>
                  </a:moveTo>
                  <a:lnTo>
                    <a:pt x="1" y="0"/>
                  </a:lnTo>
                  <a:cubicBezTo>
                    <a:pt x="2" y="1"/>
                    <a:pt x="4" y="2"/>
                    <a:pt x="5" y="3"/>
                  </a:cubicBezTo>
                  <a:cubicBezTo>
                    <a:pt x="3" y="5"/>
                    <a:pt x="2" y="7"/>
                    <a:pt x="1" y="8"/>
                  </a:cubicBezTo>
                  <a:lnTo>
                    <a:pt x="0" y="7"/>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1" name="Freeform 1156"/>
            <p:cNvSpPr/>
            <p:nvPr userDrawn="1"/>
          </p:nvSpPr>
          <p:spPr>
            <a:xfrm>
              <a:off x="338" y="178"/>
              <a:ext cx="1" cy="1"/>
            </a:xfrm>
            <a:custGeom>
              <a:avLst/>
              <a:gdLst>
                <a:gd name="T0" fmla="*/ 1 w 1"/>
                <a:gd name="T1" fmla="*/ 0 h 2"/>
                <a:gd name="T2" fmla="*/ 1 w 1"/>
                <a:gd name="T3" fmla="*/ 0 h 2"/>
                <a:gd name="T4" fmla="*/ 1 w 1"/>
                <a:gd name="T5" fmla="*/ 1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1"/>
                  </a:lnTo>
                  <a:lnTo>
                    <a:pt x="0" y="2"/>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2" name="Freeform 1157"/>
            <p:cNvSpPr/>
            <p:nvPr userDrawn="1"/>
          </p:nvSpPr>
          <p:spPr>
            <a:xfrm>
              <a:off x="338" y="178"/>
              <a:ext cx="3" cy="4"/>
            </a:xfrm>
            <a:custGeom>
              <a:avLst/>
              <a:gdLst>
                <a:gd name="T0" fmla="*/ 1 w 7"/>
                <a:gd name="T1" fmla="*/ 3 h 9"/>
                <a:gd name="T2" fmla="*/ 1 w 7"/>
                <a:gd name="T3" fmla="*/ 3 h 9"/>
                <a:gd name="T4" fmla="*/ 3 w 7"/>
                <a:gd name="T5" fmla="*/ 0 h 9"/>
                <a:gd name="T6" fmla="*/ 7 w 7"/>
                <a:gd name="T7" fmla="*/ 5 h 9"/>
                <a:gd name="T8" fmla="*/ 3 w 7"/>
                <a:gd name="T9" fmla="*/ 9 h 9"/>
                <a:gd name="T10" fmla="*/ 0 w 7"/>
                <a:gd name="T11" fmla="*/ 6 h 9"/>
                <a:gd name="T12" fmla="*/ 1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3"/>
                  </a:moveTo>
                  <a:lnTo>
                    <a:pt x="1" y="3"/>
                  </a:lnTo>
                  <a:cubicBezTo>
                    <a:pt x="1" y="2"/>
                    <a:pt x="2" y="1"/>
                    <a:pt x="3" y="0"/>
                  </a:cubicBezTo>
                  <a:cubicBezTo>
                    <a:pt x="4" y="2"/>
                    <a:pt x="6" y="4"/>
                    <a:pt x="7" y="5"/>
                  </a:cubicBezTo>
                  <a:cubicBezTo>
                    <a:pt x="6" y="7"/>
                    <a:pt x="5" y="8"/>
                    <a:pt x="3" y="9"/>
                  </a:cubicBezTo>
                  <a:cubicBezTo>
                    <a:pt x="2" y="8"/>
                    <a:pt x="1" y="7"/>
                    <a:pt x="0" y="6"/>
                  </a:cubicBezTo>
                  <a:lnTo>
                    <a:pt x="1"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3" name="Freeform 1158"/>
            <p:cNvSpPr/>
            <p:nvPr userDrawn="1"/>
          </p:nvSpPr>
          <p:spPr>
            <a:xfrm>
              <a:off x="337" y="181"/>
              <a:ext cx="2" cy="4"/>
            </a:xfrm>
            <a:custGeom>
              <a:avLst/>
              <a:gdLst>
                <a:gd name="T0" fmla="*/ 1 w 4"/>
                <a:gd name="T1" fmla="*/ 0 h 7"/>
                <a:gd name="T2" fmla="*/ 1 w 4"/>
                <a:gd name="T3" fmla="*/ 0 h 7"/>
                <a:gd name="T4" fmla="*/ 4 w 4"/>
                <a:gd name="T5" fmla="*/ 3 h 7"/>
                <a:gd name="T6" fmla="*/ 0 w 4"/>
                <a:gd name="T7" fmla="*/ 7 h 7"/>
                <a:gd name="T8" fmla="*/ 1 w 4"/>
                <a:gd name="T9" fmla="*/ 0 h 7"/>
              </a:gdLst>
              <a:ahLst/>
              <a:cxnLst>
                <a:cxn ang="0">
                  <a:pos x="T0" y="T1"/>
                </a:cxn>
                <a:cxn ang="0">
                  <a:pos x="T2" y="T3"/>
                </a:cxn>
                <a:cxn ang="0">
                  <a:pos x="T4" y="T5"/>
                </a:cxn>
                <a:cxn ang="0">
                  <a:pos x="T6" y="T7"/>
                </a:cxn>
                <a:cxn ang="0">
                  <a:pos x="T8" y="T9"/>
                </a:cxn>
              </a:cxnLst>
              <a:rect l="0" t="0" r="r" b="b"/>
              <a:pathLst>
                <a:path w="4" h="7">
                  <a:moveTo>
                    <a:pt x="1" y="0"/>
                  </a:moveTo>
                  <a:lnTo>
                    <a:pt x="1" y="0"/>
                  </a:lnTo>
                  <a:cubicBezTo>
                    <a:pt x="2" y="1"/>
                    <a:pt x="3" y="2"/>
                    <a:pt x="4" y="3"/>
                  </a:cubicBezTo>
                  <a:cubicBezTo>
                    <a:pt x="2" y="4"/>
                    <a:pt x="1" y="6"/>
                    <a:pt x="0" y="7"/>
                  </a:cubicBez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4" name="Freeform 1159"/>
            <p:cNvSpPr/>
            <p:nvPr userDrawn="1"/>
          </p:nvSpPr>
          <p:spPr>
            <a:xfrm>
              <a:off x="337" y="185"/>
              <a:ext cx="2" cy="4"/>
            </a:xfrm>
            <a:custGeom>
              <a:avLst/>
              <a:gdLst>
                <a:gd name="T0" fmla="*/ 1 w 5"/>
                <a:gd name="T1" fmla="*/ 1 h 8"/>
                <a:gd name="T2" fmla="*/ 1 w 5"/>
                <a:gd name="T3" fmla="*/ 1 h 8"/>
                <a:gd name="T4" fmla="*/ 2 w 5"/>
                <a:gd name="T5" fmla="*/ 0 h 8"/>
                <a:gd name="T6" fmla="*/ 5 w 5"/>
                <a:gd name="T7" fmla="*/ 5 h 8"/>
                <a:gd name="T8" fmla="*/ 1 w 5"/>
                <a:gd name="T9" fmla="*/ 8 h 8"/>
                <a:gd name="T10" fmla="*/ 1 w 5"/>
                <a:gd name="T11" fmla="*/ 7 h 8"/>
                <a:gd name="T12" fmla="*/ 1 w 5"/>
                <a:gd name="T13" fmla="*/ 7 h 8"/>
                <a:gd name="T14" fmla="*/ 0 w 5"/>
                <a:gd name="T15" fmla="*/ 6 h 8"/>
                <a:gd name="T16" fmla="*/ 1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1" y="1"/>
                  </a:moveTo>
                  <a:lnTo>
                    <a:pt x="1" y="1"/>
                  </a:lnTo>
                  <a:lnTo>
                    <a:pt x="2" y="0"/>
                  </a:lnTo>
                  <a:cubicBezTo>
                    <a:pt x="3" y="2"/>
                    <a:pt x="4" y="3"/>
                    <a:pt x="5" y="5"/>
                  </a:cubicBezTo>
                  <a:cubicBezTo>
                    <a:pt x="4" y="6"/>
                    <a:pt x="3" y="7"/>
                    <a:pt x="1" y="8"/>
                  </a:cubicBezTo>
                  <a:lnTo>
                    <a:pt x="1" y="7"/>
                  </a:lnTo>
                  <a:lnTo>
                    <a:pt x="1" y="7"/>
                  </a:lnTo>
                  <a:cubicBezTo>
                    <a:pt x="1" y="7"/>
                    <a:pt x="0" y="7"/>
                    <a:pt x="0" y="6"/>
                  </a:cubicBez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5" name="Freeform 1160"/>
            <p:cNvSpPr/>
            <p:nvPr userDrawn="1"/>
          </p:nvSpPr>
          <p:spPr>
            <a:xfrm>
              <a:off x="337" y="189"/>
              <a:ext cx="0" cy="1"/>
            </a:xfrm>
            <a:custGeom>
              <a:avLst/>
              <a:gdLst>
                <a:gd name="T0" fmla="*/ 1 w 1"/>
                <a:gd name="T1" fmla="*/ 1 h 2"/>
                <a:gd name="T2" fmla="*/ 1 w 1"/>
                <a:gd name="T3" fmla="*/ 1 h 2"/>
                <a:gd name="T4" fmla="*/ 0 w 1"/>
                <a:gd name="T5" fmla="*/ 2 h 2"/>
                <a:gd name="T6" fmla="*/ 0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0" y="1"/>
                    <a:pt x="0" y="2"/>
                    <a:pt x="0" y="2"/>
                  </a:cubicBezTo>
                  <a:cubicBezTo>
                    <a:pt x="0" y="1"/>
                    <a:pt x="0" y="1"/>
                    <a:pt x="0" y="0"/>
                  </a:cubicBez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6" name="Freeform 1161"/>
            <p:cNvSpPr/>
            <p:nvPr userDrawn="1"/>
          </p:nvSpPr>
          <p:spPr>
            <a:xfrm>
              <a:off x="342" y="196"/>
              <a:ext cx="3" cy="2"/>
            </a:xfrm>
            <a:custGeom>
              <a:avLst/>
              <a:gdLst>
                <a:gd name="T0" fmla="*/ 0 w 5"/>
                <a:gd name="T1" fmla="*/ 2 h 4"/>
                <a:gd name="T2" fmla="*/ 0 w 5"/>
                <a:gd name="T3" fmla="*/ 2 h 4"/>
                <a:gd name="T4" fmla="*/ 4 w 5"/>
                <a:gd name="T5" fmla="*/ 0 h 4"/>
                <a:gd name="T6" fmla="*/ 5 w 5"/>
                <a:gd name="T7" fmla="*/ 2 h 4"/>
                <a:gd name="T8" fmla="*/ 4 w 5"/>
                <a:gd name="T9" fmla="*/ 4 h 4"/>
                <a:gd name="T10" fmla="*/ 0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0" y="2"/>
                  </a:moveTo>
                  <a:lnTo>
                    <a:pt x="0" y="2"/>
                  </a:lnTo>
                  <a:cubicBezTo>
                    <a:pt x="2" y="2"/>
                    <a:pt x="3" y="1"/>
                    <a:pt x="4" y="0"/>
                  </a:cubicBezTo>
                  <a:lnTo>
                    <a:pt x="5" y="2"/>
                  </a:lnTo>
                  <a:cubicBezTo>
                    <a:pt x="4" y="3"/>
                    <a:pt x="4" y="3"/>
                    <a:pt x="4" y="4"/>
                  </a:cubicBezTo>
                  <a:cubicBezTo>
                    <a:pt x="3" y="3"/>
                    <a:pt x="2" y="3"/>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7" name="Freeform 1162"/>
            <p:cNvSpPr/>
            <p:nvPr userDrawn="1"/>
          </p:nvSpPr>
          <p:spPr>
            <a:xfrm>
              <a:off x="343" y="195"/>
              <a:ext cx="1" cy="0"/>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0"/>
                    <a:pt x="0" y="0"/>
                  </a:cubicBezTo>
                  <a:lnTo>
                    <a:pt x="1"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8" name="Freeform 1163"/>
            <p:cNvSpPr/>
            <p:nvPr userDrawn="1"/>
          </p:nvSpPr>
          <p:spPr>
            <a:xfrm>
              <a:off x="344" y="193"/>
              <a:ext cx="2" cy="3"/>
            </a:xfrm>
            <a:custGeom>
              <a:avLst/>
              <a:gdLst>
                <a:gd name="T0" fmla="*/ 0 w 6"/>
                <a:gd name="T1" fmla="*/ 3 h 7"/>
                <a:gd name="T2" fmla="*/ 0 w 6"/>
                <a:gd name="T3" fmla="*/ 3 h 7"/>
                <a:gd name="T4" fmla="*/ 6 w 6"/>
                <a:gd name="T5" fmla="*/ 0 h 7"/>
                <a:gd name="T6" fmla="*/ 2 w 6"/>
                <a:gd name="T7" fmla="*/ 7 h 7"/>
                <a:gd name="T8" fmla="*/ 2 w 6"/>
                <a:gd name="T9" fmla="*/ 6 h 7"/>
                <a:gd name="T10" fmla="*/ 2 w 6"/>
                <a:gd name="T11" fmla="*/ 6 h 7"/>
                <a:gd name="T12" fmla="*/ 1 w 6"/>
                <a:gd name="T13" fmla="*/ 5 h 7"/>
                <a:gd name="T14" fmla="*/ 0 w 6"/>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3"/>
                  </a:moveTo>
                  <a:lnTo>
                    <a:pt x="0" y="3"/>
                  </a:lnTo>
                  <a:cubicBezTo>
                    <a:pt x="3" y="2"/>
                    <a:pt x="4" y="1"/>
                    <a:pt x="6" y="0"/>
                  </a:cubicBezTo>
                  <a:cubicBezTo>
                    <a:pt x="4" y="2"/>
                    <a:pt x="3" y="5"/>
                    <a:pt x="2" y="7"/>
                  </a:cubicBezTo>
                  <a:lnTo>
                    <a:pt x="2" y="6"/>
                  </a:lnTo>
                  <a:lnTo>
                    <a:pt x="2" y="6"/>
                  </a:lnTo>
                  <a:lnTo>
                    <a:pt x="1" y="5"/>
                  </a:lnTo>
                  <a:cubicBezTo>
                    <a:pt x="1" y="5"/>
                    <a:pt x="1" y="4"/>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9" name="Freeform 1164"/>
            <p:cNvSpPr/>
            <p:nvPr userDrawn="1"/>
          </p:nvSpPr>
          <p:spPr>
            <a:xfrm>
              <a:off x="345" y="189"/>
              <a:ext cx="3" cy="4"/>
            </a:xfrm>
            <a:custGeom>
              <a:avLst/>
              <a:gdLst>
                <a:gd name="T0" fmla="*/ 3 w 6"/>
                <a:gd name="T1" fmla="*/ 8 h 9"/>
                <a:gd name="T2" fmla="*/ 3 w 6"/>
                <a:gd name="T3" fmla="*/ 8 h 9"/>
                <a:gd name="T4" fmla="*/ 3 w 6"/>
                <a:gd name="T5" fmla="*/ 9 h 9"/>
                <a:gd name="T6" fmla="*/ 0 w 6"/>
                <a:gd name="T7" fmla="*/ 4 h 9"/>
                <a:gd name="T8" fmla="*/ 4 w 6"/>
                <a:gd name="T9" fmla="*/ 0 h 9"/>
                <a:gd name="T10" fmla="*/ 6 w 6"/>
                <a:gd name="T11" fmla="*/ 3 h 9"/>
                <a:gd name="T12" fmla="*/ 3 w 6"/>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3" y="8"/>
                  </a:moveTo>
                  <a:lnTo>
                    <a:pt x="3" y="8"/>
                  </a:lnTo>
                  <a:lnTo>
                    <a:pt x="3" y="9"/>
                  </a:lnTo>
                  <a:cubicBezTo>
                    <a:pt x="2" y="7"/>
                    <a:pt x="1" y="5"/>
                    <a:pt x="0" y="4"/>
                  </a:cubicBezTo>
                  <a:cubicBezTo>
                    <a:pt x="1" y="2"/>
                    <a:pt x="3" y="1"/>
                    <a:pt x="4" y="0"/>
                  </a:cubicBezTo>
                  <a:cubicBezTo>
                    <a:pt x="5" y="1"/>
                    <a:pt x="5" y="2"/>
                    <a:pt x="6" y="3"/>
                  </a:cubicBezTo>
                  <a:cubicBezTo>
                    <a:pt x="5" y="5"/>
                    <a:pt x="4" y="6"/>
                    <a:pt x="3"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0" name="Freeform 1165"/>
            <p:cNvSpPr/>
            <p:nvPr userDrawn="1"/>
          </p:nvSpPr>
          <p:spPr>
            <a:xfrm>
              <a:off x="335" y="172"/>
              <a:ext cx="4" cy="14"/>
            </a:xfrm>
            <a:custGeom>
              <a:avLst/>
              <a:gdLst>
                <a:gd name="T0" fmla="*/ 5 w 9"/>
                <a:gd name="T1" fmla="*/ 0 h 32"/>
                <a:gd name="T2" fmla="*/ 5 w 9"/>
                <a:gd name="T3" fmla="*/ 0 h 32"/>
                <a:gd name="T4" fmla="*/ 9 w 9"/>
                <a:gd name="T5" fmla="*/ 1 h 32"/>
                <a:gd name="T6" fmla="*/ 2 w 9"/>
                <a:gd name="T7" fmla="*/ 32 h 32"/>
                <a:gd name="T8" fmla="*/ 2 w 9"/>
                <a:gd name="T9" fmla="*/ 31 h 32"/>
                <a:gd name="T10" fmla="*/ 1 w 9"/>
                <a:gd name="T11" fmla="*/ 32 h 32"/>
                <a:gd name="T12" fmla="*/ 0 w 9"/>
                <a:gd name="T13" fmla="*/ 32 h 32"/>
                <a:gd name="T14" fmla="*/ 5 w 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2">
                  <a:moveTo>
                    <a:pt x="5" y="0"/>
                  </a:moveTo>
                  <a:lnTo>
                    <a:pt x="5" y="0"/>
                  </a:lnTo>
                  <a:cubicBezTo>
                    <a:pt x="6" y="0"/>
                    <a:pt x="8" y="0"/>
                    <a:pt x="9" y="1"/>
                  </a:cubicBezTo>
                  <a:lnTo>
                    <a:pt x="2" y="32"/>
                  </a:lnTo>
                  <a:cubicBezTo>
                    <a:pt x="2" y="32"/>
                    <a:pt x="2" y="32"/>
                    <a:pt x="2" y="31"/>
                  </a:cubicBezTo>
                  <a:lnTo>
                    <a:pt x="1" y="32"/>
                  </a:lnTo>
                  <a:cubicBezTo>
                    <a:pt x="1" y="32"/>
                    <a:pt x="1" y="32"/>
                    <a:pt x="0" y="32"/>
                  </a:cubicBezTo>
                  <a:lnTo>
                    <a:pt x="5"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1" name="Freeform 1166"/>
            <p:cNvSpPr/>
            <p:nvPr userDrawn="1"/>
          </p:nvSpPr>
          <p:spPr>
            <a:xfrm>
              <a:off x="339" y="176"/>
              <a:ext cx="4" cy="4"/>
            </a:xfrm>
            <a:custGeom>
              <a:avLst/>
              <a:gdLst>
                <a:gd name="T0" fmla="*/ 4 w 8"/>
                <a:gd name="T1" fmla="*/ 0 h 9"/>
                <a:gd name="T2" fmla="*/ 4 w 8"/>
                <a:gd name="T3" fmla="*/ 0 h 9"/>
                <a:gd name="T4" fmla="*/ 8 w 8"/>
                <a:gd name="T5" fmla="*/ 5 h 9"/>
                <a:gd name="T6" fmla="*/ 5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6" y="1"/>
                    <a:pt x="7" y="3"/>
                    <a:pt x="8" y="5"/>
                  </a:cubicBezTo>
                  <a:cubicBezTo>
                    <a:pt x="7" y="6"/>
                    <a:pt x="6" y="8"/>
                    <a:pt x="5" y="9"/>
                  </a:cubicBezTo>
                  <a:cubicBezTo>
                    <a:pt x="3" y="8"/>
                    <a:pt x="2" y="6"/>
                    <a:pt x="0" y="5"/>
                  </a:cubicBezTo>
                  <a:cubicBezTo>
                    <a:pt x="2" y="3"/>
                    <a:pt x="3" y="1"/>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2" name="Freeform 1167"/>
            <p:cNvSpPr/>
            <p:nvPr userDrawn="1"/>
          </p:nvSpPr>
          <p:spPr>
            <a:xfrm>
              <a:off x="343" y="176"/>
              <a:ext cx="4" cy="5"/>
            </a:xfrm>
            <a:custGeom>
              <a:avLst/>
              <a:gdLst>
                <a:gd name="T0" fmla="*/ 4 w 8"/>
                <a:gd name="T1" fmla="*/ 11 h 11"/>
                <a:gd name="T2" fmla="*/ 4 w 8"/>
                <a:gd name="T3" fmla="*/ 11 h 11"/>
                <a:gd name="T4" fmla="*/ 0 w 8"/>
                <a:gd name="T5" fmla="*/ 6 h 11"/>
                <a:gd name="T6" fmla="*/ 4 w 8"/>
                <a:gd name="T7" fmla="*/ 0 h 11"/>
                <a:gd name="T8" fmla="*/ 8 w 8"/>
                <a:gd name="T9" fmla="*/ 5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2" y="7"/>
                    <a:pt x="0" y="6"/>
                  </a:cubicBezTo>
                  <a:cubicBezTo>
                    <a:pt x="2" y="4"/>
                    <a:pt x="3" y="2"/>
                    <a:pt x="4" y="0"/>
                  </a:cubicBezTo>
                  <a:cubicBezTo>
                    <a:pt x="6" y="2"/>
                    <a:pt x="7" y="4"/>
                    <a:pt x="8" y="5"/>
                  </a:cubicBezTo>
                  <a:cubicBezTo>
                    <a:pt x="7" y="7"/>
                    <a:pt x="6" y="9"/>
                    <a:pt x="4"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3" name="Freeform 1168"/>
            <p:cNvSpPr/>
            <p:nvPr userDrawn="1"/>
          </p:nvSpPr>
          <p:spPr>
            <a:xfrm>
              <a:off x="341" y="178"/>
              <a:ext cx="4"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3"/>
                    <a:pt x="3" y="2"/>
                    <a:pt x="4" y="0"/>
                  </a:cubicBezTo>
                  <a:cubicBezTo>
                    <a:pt x="5" y="2"/>
                    <a:pt x="7" y="4"/>
                    <a:pt x="8" y="5"/>
                  </a:cubicBezTo>
                  <a:cubicBezTo>
                    <a:pt x="7" y="7"/>
                    <a:pt x="5" y="8"/>
                    <a:pt x="4"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4" name="Freeform 1169"/>
            <p:cNvSpPr/>
            <p:nvPr userDrawn="1"/>
          </p:nvSpPr>
          <p:spPr>
            <a:xfrm>
              <a:off x="340" y="181"/>
              <a:ext cx="3"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5" name="Freeform 1170"/>
            <p:cNvSpPr/>
            <p:nvPr userDrawn="1"/>
          </p:nvSpPr>
          <p:spPr>
            <a:xfrm>
              <a:off x="337" y="183"/>
              <a:ext cx="4"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5"/>
                    <a:pt x="0" y="4"/>
                  </a:cubicBezTo>
                  <a:cubicBezTo>
                    <a:pt x="2" y="2"/>
                    <a:pt x="3" y="1"/>
                    <a:pt x="4" y="0"/>
                  </a:cubicBezTo>
                  <a:cubicBezTo>
                    <a:pt x="6" y="1"/>
                    <a:pt x="7" y="3"/>
                    <a:pt x="8" y="4"/>
                  </a:cubicBezTo>
                  <a:cubicBezTo>
                    <a:pt x="7" y="6"/>
                    <a:pt x="5" y="7"/>
                    <a:pt x="4"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6" name="Freeform 1171"/>
            <p:cNvSpPr/>
            <p:nvPr userDrawn="1"/>
          </p:nvSpPr>
          <p:spPr>
            <a:xfrm>
              <a:off x="345" y="178"/>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6" y="4"/>
                    <a:pt x="8" y="6"/>
                  </a:cubicBezTo>
                  <a:cubicBezTo>
                    <a:pt x="6" y="8"/>
                    <a:pt x="5" y="10"/>
                    <a:pt x="4"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7" name="Freeform 1172"/>
            <p:cNvSpPr/>
            <p:nvPr userDrawn="1"/>
          </p:nvSpPr>
          <p:spPr>
            <a:xfrm>
              <a:off x="344" y="181"/>
              <a:ext cx="3" cy="5"/>
            </a:xfrm>
            <a:custGeom>
              <a:avLst/>
              <a:gdLst>
                <a:gd name="T0" fmla="*/ 4 w 7"/>
                <a:gd name="T1" fmla="*/ 10 h 10"/>
                <a:gd name="T2" fmla="*/ 4 w 7"/>
                <a:gd name="T3" fmla="*/ 10 h 10"/>
                <a:gd name="T4" fmla="*/ 0 w 7"/>
                <a:gd name="T5" fmla="*/ 5 h 10"/>
                <a:gd name="T6" fmla="*/ 3 w 7"/>
                <a:gd name="T7" fmla="*/ 0 h 10"/>
                <a:gd name="T8" fmla="*/ 7 w 7"/>
                <a:gd name="T9" fmla="*/ 6 h 10"/>
                <a:gd name="T10" fmla="*/ 4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4" y="10"/>
                  </a:moveTo>
                  <a:lnTo>
                    <a:pt x="4" y="10"/>
                  </a:lnTo>
                  <a:cubicBezTo>
                    <a:pt x="3" y="8"/>
                    <a:pt x="1" y="6"/>
                    <a:pt x="0" y="5"/>
                  </a:cubicBezTo>
                  <a:cubicBezTo>
                    <a:pt x="1" y="3"/>
                    <a:pt x="2" y="2"/>
                    <a:pt x="3" y="0"/>
                  </a:cubicBezTo>
                  <a:cubicBezTo>
                    <a:pt x="5" y="2"/>
                    <a:pt x="6" y="4"/>
                    <a:pt x="7" y="6"/>
                  </a:cubicBezTo>
                  <a:cubicBezTo>
                    <a:pt x="6" y="7"/>
                    <a:pt x="5" y="9"/>
                    <a:pt x="4"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8" name="Freeform 1173"/>
            <p:cNvSpPr/>
            <p:nvPr userDrawn="1"/>
          </p:nvSpPr>
          <p:spPr>
            <a:xfrm>
              <a:off x="341" y="183"/>
              <a:ext cx="4" cy="5"/>
            </a:xfrm>
            <a:custGeom>
              <a:avLst/>
              <a:gdLst>
                <a:gd name="T0" fmla="*/ 4 w 8"/>
                <a:gd name="T1" fmla="*/ 10 h 10"/>
                <a:gd name="T2" fmla="*/ 4 w 8"/>
                <a:gd name="T3" fmla="*/ 10 h 10"/>
                <a:gd name="T4" fmla="*/ 4 w 8"/>
                <a:gd name="T5" fmla="*/ 10 h 10"/>
                <a:gd name="T6" fmla="*/ 4 w 8"/>
                <a:gd name="T7" fmla="*/ 9 h 10"/>
                <a:gd name="T8" fmla="*/ 4 w 8"/>
                <a:gd name="T9" fmla="*/ 9 h 10"/>
                <a:gd name="T10" fmla="*/ 3 w 8"/>
                <a:gd name="T11" fmla="*/ 9 h 10"/>
                <a:gd name="T12" fmla="*/ 0 w 8"/>
                <a:gd name="T13" fmla="*/ 4 h 10"/>
                <a:gd name="T14" fmla="*/ 4 w 8"/>
                <a:gd name="T15" fmla="*/ 0 h 10"/>
                <a:gd name="T16" fmla="*/ 8 w 8"/>
                <a:gd name="T17" fmla="*/ 6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lnTo>
                    <a:pt x="4" y="10"/>
                  </a:lnTo>
                  <a:cubicBezTo>
                    <a:pt x="4" y="9"/>
                    <a:pt x="4" y="9"/>
                    <a:pt x="4" y="9"/>
                  </a:cubicBezTo>
                  <a:lnTo>
                    <a:pt x="4" y="9"/>
                  </a:lnTo>
                  <a:cubicBezTo>
                    <a:pt x="4" y="9"/>
                    <a:pt x="4" y="9"/>
                    <a:pt x="3" y="9"/>
                  </a:cubicBezTo>
                  <a:cubicBezTo>
                    <a:pt x="2" y="7"/>
                    <a:pt x="1" y="6"/>
                    <a:pt x="0" y="4"/>
                  </a:cubicBezTo>
                  <a:cubicBezTo>
                    <a:pt x="1" y="3"/>
                    <a:pt x="3" y="2"/>
                    <a:pt x="4" y="0"/>
                  </a:cubicBezTo>
                  <a:cubicBezTo>
                    <a:pt x="6" y="2"/>
                    <a:pt x="7" y="4"/>
                    <a:pt x="8" y="6"/>
                  </a:cubicBezTo>
                  <a:cubicBezTo>
                    <a:pt x="7" y="7"/>
                    <a:pt x="6" y="9"/>
                    <a:pt x="4"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9" name="Freeform 1174"/>
            <p:cNvSpPr/>
            <p:nvPr userDrawn="1"/>
          </p:nvSpPr>
          <p:spPr>
            <a:xfrm>
              <a:off x="340" y="186"/>
              <a:ext cx="2" cy="2"/>
            </a:xfrm>
            <a:custGeom>
              <a:avLst/>
              <a:gdLst>
                <a:gd name="T0" fmla="*/ 6 w 6"/>
                <a:gd name="T1" fmla="*/ 4 h 5"/>
                <a:gd name="T2" fmla="*/ 6 w 6"/>
                <a:gd name="T3" fmla="*/ 4 h 5"/>
                <a:gd name="T4" fmla="*/ 1 w 6"/>
                <a:gd name="T5" fmla="*/ 5 h 5"/>
                <a:gd name="T6" fmla="*/ 0 w 6"/>
                <a:gd name="T7" fmla="*/ 4 h 5"/>
                <a:gd name="T8" fmla="*/ 4 w 6"/>
                <a:gd name="T9" fmla="*/ 0 h 5"/>
                <a:gd name="T10" fmla="*/ 6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6" y="4"/>
                  </a:moveTo>
                  <a:lnTo>
                    <a:pt x="6" y="4"/>
                  </a:lnTo>
                  <a:cubicBezTo>
                    <a:pt x="5" y="4"/>
                    <a:pt x="3" y="4"/>
                    <a:pt x="1" y="5"/>
                  </a:cubicBezTo>
                  <a:cubicBezTo>
                    <a:pt x="0" y="5"/>
                    <a:pt x="0" y="4"/>
                    <a:pt x="0" y="4"/>
                  </a:cubicBezTo>
                  <a:cubicBezTo>
                    <a:pt x="1" y="2"/>
                    <a:pt x="2" y="1"/>
                    <a:pt x="4" y="0"/>
                  </a:cubicBezTo>
                  <a:cubicBezTo>
                    <a:pt x="4" y="1"/>
                    <a:pt x="5" y="2"/>
                    <a:pt x="6"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0" name="Freeform 1175"/>
            <p:cNvSpPr/>
            <p:nvPr userDrawn="1"/>
          </p:nvSpPr>
          <p:spPr>
            <a:xfrm>
              <a:off x="343" y="188"/>
              <a:ext cx="0"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1" y="0"/>
                  </a:cubicBezTo>
                  <a:lnTo>
                    <a:pt x="1"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1" name="Freeform 1176"/>
            <p:cNvSpPr/>
            <p:nvPr userDrawn="1"/>
          </p:nvSpPr>
          <p:spPr>
            <a:xfrm>
              <a:off x="337" y="187"/>
              <a:ext cx="3" cy="2"/>
            </a:xfrm>
            <a:custGeom>
              <a:avLst/>
              <a:gdLst>
                <a:gd name="T0" fmla="*/ 5 w 5"/>
                <a:gd name="T1" fmla="*/ 2 h 4"/>
                <a:gd name="T2" fmla="*/ 5 w 5"/>
                <a:gd name="T3" fmla="*/ 2 h 4"/>
                <a:gd name="T4" fmla="*/ 1 w 5"/>
                <a:gd name="T5" fmla="*/ 4 h 4"/>
                <a:gd name="T6" fmla="*/ 0 w 5"/>
                <a:gd name="T7" fmla="*/ 4 h 4"/>
                <a:gd name="T8" fmla="*/ 0 w 5"/>
                <a:gd name="T9" fmla="*/ 4 h 4"/>
                <a:gd name="T10" fmla="*/ 4 w 5"/>
                <a:gd name="T11" fmla="*/ 0 h 4"/>
                <a:gd name="T12" fmla="*/ 5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2"/>
                  </a:moveTo>
                  <a:lnTo>
                    <a:pt x="5" y="2"/>
                  </a:lnTo>
                  <a:cubicBezTo>
                    <a:pt x="4" y="2"/>
                    <a:pt x="3" y="3"/>
                    <a:pt x="1" y="4"/>
                  </a:cubicBezTo>
                  <a:cubicBezTo>
                    <a:pt x="1" y="4"/>
                    <a:pt x="1" y="4"/>
                    <a:pt x="0" y="4"/>
                  </a:cubicBezTo>
                  <a:lnTo>
                    <a:pt x="0" y="4"/>
                  </a:lnTo>
                  <a:cubicBezTo>
                    <a:pt x="1" y="2"/>
                    <a:pt x="3" y="1"/>
                    <a:pt x="4" y="0"/>
                  </a:cubicBezTo>
                  <a:cubicBezTo>
                    <a:pt x="4" y="1"/>
                    <a:pt x="5" y="1"/>
                    <a:pt x="5"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2" name="Freeform 1177"/>
            <p:cNvSpPr/>
            <p:nvPr userDrawn="1"/>
          </p:nvSpPr>
          <p:spPr>
            <a:xfrm>
              <a:off x="341" y="191"/>
              <a:ext cx="0"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0" y="0"/>
                  </a:lnTo>
                  <a:lnTo>
                    <a:pt x="1" y="0"/>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3" name="Freeform 1178"/>
            <p:cNvSpPr/>
            <p:nvPr userDrawn="1"/>
          </p:nvSpPr>
          <p:spPr>
            <a:xfrm>
              <a:off x="340" y="192"/>
              <a:ext cx="2" cy="2"/>
            </a:xfrm>
            <a:custGeom>
              <a:avLst/>
              <a:gdLst>
                <a:gd name="T0" fmla="*/ 2 w 5"/>
                <a:gd name="T1" fmla="*/ 3 h 3"/>
                <a:gd name="T2" fmla="*/ 2 w 5"/>
                <a:gd name="T3" fmla="*/ 3 h 3"/>
                <a:gd name="T4" fmla="*/ 0 w 5"/>
                <a:gd name="T5" fmla="*/ 3 h 3"/>
                <a:gd name="T6" fmla="*/ 5 w 5"/>
                <a:gd name="T7" fmla="*/ 0 h 3"/>
                <a:gd name="T8" fmla="*/ 5 w 5"/>
                <a:gd name="T9" fmla="*/ 0 h 3"/>
                <a:gd name="T10" fmla="*/ 2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2" y="3"/>
                  </a:moveTo>
                  <a:lnTo>
                    <a:pt x="2" y="3"/>
                  </a:lnTo>
                  <a:cubicBezTo>
                    <a:pt x="1" y="3"/>
                    <a:pt x="1" y="3"/>
                    <a:pt x="0" y="3"/>
                  </a:cubicBezTo>
                  <a:cubicBezTo>
                    <a:pt x="2" y="2"/>
                    <a:pt x="3" y="1"/>
                    <a:pt x="5" y="0"/>
                  </a:cubicBezTo>
                  <a:lnTo>
                    <a:pt x="5" y="0"/>
                  </a:lnTo>
                  <a:cubicBezTo>
                    <a:pt x="4" y="1"/>
                    <a:pt x="3" y="2"/>
                    <a:pt x="2"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4" name="Freeform 1179"/>
            <p:cNvSpPr/>
            <p:nvPr userDrawn="1"/>
          </p:nvSpPr>
          <p:spPr>
            <a:xfrm>
              <a:off x="345" y="184"/>
              <a:ext cx="4" cy="4"/>
            </a:xfrm>
            <a:custGeom>
              <a:avLst/>
              <a:gdLst>
                <a:gd name="T0" fmla="*/ 3 w 7"/>
                <a:gd name="T1" fmla="*/ 9 h 9"/>
                <a:gd name="T2" fmla="*/ 3 w 7"/>
                <a:gd name="T3" fmla="*/ 9 h 9"/>
                <a:gd name="T4" fmla="*/ 0 w 7"/>
                <a:gd name="T5" fmla="*/ 4 h 9"/>
                <a:gd name="T6" fmla="*/ 4 w 7"/>
                <a:gd name="T7" fmla="*/ 0 h 9"/>
                <a:gd name="T8" fmla="*/ 7 w 7"/>
                <a:gd name="T9" fmla="*/ 4 h 9"/>
                <a:gd name="T10" fmla="*/ 3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3" y="9"/>
                  </a:moveTo>
                  <a:lnTo>
                    <a:pt x="3" y="9"/>
                  </a:lnTo>
                  <a:cubicBezTo>
                    <a:pt x="2" y="7"/>
                    <a:pt x="1" y="6"/>
                    <a:pt x="0" y="4"/>
                  </a:cubicBezTo>
                  <a:cubicBezTo>
                    <a:pt x="2" y="3"/>
                    <a:pt x="3" y="1"/>
                    <a:pt x="4" y="0"/>
                  </a:cubicBezTo>
                  <a:cubicBezTo>
                    <a:pt x="5" y="1"/>
                    <a:pt x="6" y="3"/>
                    <a:pt x="7" y="4"/>
                  </a:cubicBezTo>
                  <a:cubicBezTo>
                    <a:pt x="6" y="6"/>
                    <a:pt x="4" y="7"/>
                    <a:pt x="3" y="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5" name="Freeform 1180"/>
            <p:cNvSpPr/>
            <p:nvPr userDrawn="1"/>
          </p:nvSpPr>
          <p:spPr>
            <a:xfrm>
              <a:off x="344" y="186"/>
              <a:ext cx="3" cy="4"/>
            </a:xfrm>
            <a:custGeom>
              <a:avLst/>
              <a:gdLst>
                <a:gd name="T0" fmla="*/ 3 w 7"/>
                <a:gd name="T1" fmla="*/ 8 h 8"/>
                <a:gd name="T2" fmla="*/ 3 w 7"/>
                <a:gd name="T3" fmla="*/ 8 h 8"/>
                <a:gd name="T4" fmla="*/ 0 w 7"/>
                <a:gd name="T5" fmla="*/ 4 h 8"/>
                <a:gd name="T6" fmla="*/ 4 w 7"/>
                <a:gd name="T7" fmla="*/ 0 h 8"/>
                <a:gd name="T8" fmla="*/ 7 w 7"/>
                <a:gd name="T9" fmla="*/ 4 h 8"/>
                <a:gd name="T10" fmla="*/ 3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3" y="8"/>
                  </a:moveTo>
                  <a:lnTo>
                    <a:pt x="3" y="8"/>
                  </a:lnTo>
                  <a:cubicBezTo>
                    <a:pt x="2" y="7"/>
                    <a:pt x="1" y="5"/>
                    <a:pt x="0" y="4"/>
                  </a:cubicBezTo>
                  <a:cubicBezTo>
                    <a:pt x="1" y="3"/>
                    <a:pt x="2" y="1"/>
                    <a:pt x="4" y="0"/>
                  </a:cubicBezTo>
                  <a:cubicBezTo>
                    <a:pt x="5" y="1"/>
                    <a:pt x="6" y="3"/>
                    <a:pt x="7" y="4"/>
                  </a:cubicBezTo>
                  <a:cubicBezTo>
                    <a:pt x="5" y="6"/>
                    <a:pt x="4" y="7"/>
                    <a:pt x="3"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6" name="Freeform 1181"/>
            <p:cNvSpPr/>
            <p:nvPr userDrawn="1"/>
          </p:nvSpPr>
          <p:spPr>
            <a:xfrm>
              <a:off x="341" y="189"/>
              <a:ext cx="4" cy="3"/>
            </a:xfrm>
            <a:custGeom>
              <a:avLst/>
              <a:gdLst>
                <a:gd name="T0" fmla="*/ 3 w 7"/>
                <a:gd name="T1" fmla="*/ 8 h 8"/>
                <a:gd name="T2" fmla="*/ 3 w 7"/>
                <a:gd name="T3" fmla="*/ 8 h 8"/>
                <a:gd name="T4" fmla="*/ 2 w 7"/>
                <a:gd name="T5" fmla="*/ 7 h 8"/>
                <a:gd name="T6" fmla="*/ 4 w 7"/>
                <a:gd name="T7" fmla="*/ 5 h 8"/>
                <a:gd name="T8" fmla="*/ 3 w 7"/>
                <a:gd name="T9" fmla="*/ 5 h 8"/>
                <a:gd name="T10" fmla="*/ 1 w 7"/>
                <a:gd name="T11" fmla="*/ 4 h 8"/>
                <a:gd name="T12" fmla="*/ 0 w 7"/>
                <a:gd name="T13" fmla="*/ 3 h 8"/>
                <a:gd name="T14" fmla="*/ 4 w 7"/>
                <a:gd name="T15" fmla="*/ 0 h 8"/>
                <a:gd name="T16" fmla="*/ 7 w 7"/>
                <a:gd name="T17" fmla="*/ 4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3" y="8"/>
                  </a:lnTo>
                  <a:lnTo>
                    <a:pt x="2" y="7"/>
                  </a:lnTo>
                  <a:cubicBezTo>
                    <a:pt x="3" y="6"/>
                    <a:pt x="4" y="6"/>
                    <a:pt x="4" y="5"/>
                  </a:cubicBezTo>
                  <a:lnTo>
                    <a:pt x="3" y="5"/>
                  </a:lnTo>
                  <a:cubicBezTo>
                    <a:pt x="3" y="5"/>
                    <a:pt x="2" y="4"/>
                    <a:pt x="1" y="4"/>
                  </a:cubicBezTo>
                  <a:lnTo>
                    <a:pt x="0" y="3"/>
                  </a:lnTo>
                  <a:cubicBezTo>
                    <a:pt x="2" y="2"/>
                    <a:pt x="3" y="1"/>
                    <a:pt x="4" y="0"/>
                  </a:cubicBezTo>
                  <a:cubicBezTo>
                    <a:pt x="5" y="1"/>
                    <a:pt x="6" y="2"/>
                    <a:pt x="7" y="4"/>
                  </a:cubicBezTo>
                  <a:cubicBezTo>
                    <a:pt x="5" y="5"/>
                    <a:pt x="4" y="6"/>
                    <a:pt x="3"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7" name="Freeform 1182"/>
            <p:cNvSpPr/>
            <p:nvPr userDrawn="1"/>
          </p:nvSpPr>
          <p:spPr>
            <a:xfrm>
              <a:off x="341" y="193"/>
              <a:ext cx="2" cy="2"/>
            </a:xfrm>
            <a:custGeom>
              <a:avLst/>
              <a:gdLst>
                <a:gd name="T0" fmla="*/ 3 w 5"/>
                <a:gd name="T1" fmla="*/ 0 h 5"/>
                <a:gd name="T2" fmla="*/ 3 w 5"/>
                <a:gd name="T3" fmla="*/ 0 h 5"/>
                <a:gd name="T4" fmla="*/ 5 w 5"/>
                <a:gd name="T5" fmla="*/ 4 h 5"/>
                <a:gd name="T6" fmla="*/ 4 w 5"/>
                <a:gd name="T7" fmla="*/ 5 h 5"/>
                <a:gd name="T8" fmla="*/ 0 w 5"/>
                <a:gd name="T9" fmla="*/ 4 h 5"/>
                <a:gd name="T10" fmla="*/ 0 w 5"/>
                <a:gd name="T11" fmla="*/ 4 h 5"/>
                <a:gd name="T12" fmla="*/ 1 w 5"/>
                <a:gd name="T13" fmla="*/ 2 h 5"/>
                <a:gd name="T14" fmla="*/ 1 w 5"/>
                <a:gd name="T15" fmla="*/ 2 h 5"/>
                <a:gd name="T16" fmla="*/ 3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3" y="0"/>
                  </a:moveTo>
                  <a:lnTo>
                    <a:pt x="3" y="0"/>
                  </a:lnTo>
                  <a:cubicBezTo>
                    <a:pt x="4" y="1"/>
                    <a:pt x="5" y="3"/>
                    <a:pt x="5" y="4"/>
                  </a:cubicBezTo>
                  <a:lnTo>
                    <a:pt x="4" y="5"/>
                  </a:lnTo>
                  <a:cubicBezTo>
                    <a:pt x="3" y="5"/>
                    <a:pt x="1" y="4"/>
                    <a:pt x="0" y="4"/>
                  </a:cubicBezTo>
                  <a:lnTo>
                    <a:pt x="0" y="4"/>
                  </a:lnTo>
                  <a:cubicBezTo>
                    <a:pt x="0" y="4"/>
                    <a:pt x="1" y="3"/>
                    <a:pt x="1" y="2"/>
                  </a:cubicBezTo>
                  <a:lnTo>
                    <a:pt x="1" y="2"/>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grpSp>
      <p:grpSp>
        <p:nvGrpSpPr>
          <p:cNvPr id="984" name="Group 1384"/>
          <p:cNvGrpSpPr/>
          <p:nvPr/>
        </p:nvGrpSpPr>
        <p:grpSpPr>
          <a:xfrm>
            <a:off x="369888" y="246075"/>
            <a:ext cx="184150" cy="117475"/>
            <a:chOff x="233" y="155"/>
            <a:chExt cx="116" cy="74"/>
          </a:xfrm>
          <a:effectLst/>
        </p:grpSpPr>
        <p:sp>
          <p:nvSpPr>
            <p:cNvPr id="1558" name="Freeform 1184"/>
            <p:cNvSpPr/>
            <p:nvPr userDrawn="1"/>
          </p:nvSpPr>
          <p:spPr>
            <a:xfrm>
              <a:off x="343" y="191"/>
              <a:ext cx="3" cy="3"/>
            </a:xfrm>
            <a:custGeom>
              <a:avLst/>
              <a:gdLst>
                <a:gd name="T0" fmla="*/ 4 w 7"/>
                <a:gd name="T1" fmla="*/ 0 h 8"/>
                <a:gd name="T2" fmla="*/ 4 w 7"/>
                <a:gd name="T3" fmla="*/ 0 h 8"/>
                <a:gd name="T4" fmla="*/ 7 w 7"/>
                <a:gd name="T5" fmla="*/ 5 h 8"/>
                <a:gd name="T6" fmla="*/ 2 w 7"/>
                <a:gd name="T7" fmla="*/ 8 h 8"/>
                <a:gd name="T8" fmla="*/ 0 w 7"/>
                <a:gd name="T9" fmla="*/ 4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lnTo>
                    <a:pt x="4" y="0"/>
                  </a:lnTo>
                  <a:cubicBezTo>
                    <a:pt x="5" y="2"/>
                    <a:pt x="6" y="4"/>
                    <a:pt x="7" y="5"/>
                  </a:cubicBezTo>
                  <a:cubicBezTo>
                    <a:pt x="6" y="6"/>
                    <a:pt x="4" y="7"/>
                    <a:pt x="2" y="8"/>
                  </a:cubicBezTo>
                  <a:cubicBezTo>
                    <a:pt x="1" y="7"/>
                    <a:pt x="1" y="6"/>
                    <a:pt x="0" y="4"/>
                  </a:cubicBezTo>
                  <a:cubicBezTo>
                    <a:pt x="2" y="3"/>
                    <a:pt x="3" y="2"/>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9" name="Freeform 1185"/>
            <p:cNvSpPr/>
            <p:nvPr userDrawn="1"/>
          </p:nvSpPr>
          <p:spPr>
            <a:xfrm>
              <a:off x="333" y="184"/>
              <a:ext cx="1" cy="2"/>
            </a:xfrm>
            <a:custGeom>
              <a:avLst/>
              <a:gdLst>
                <a:gd name="T0" fmla="*/ 0 w 2"/>
                <a:gd name="T1" fmla="*/ 0 h 3"/>
                <a:gd name="T2" fmla="*/ 0 w 2"/>
                <a:gd name="T3" fmla="*/ 0 h 3"/>
                <a:gd name="T4" fmla="*/ 2 w 2"/>
                <a:gd name="T5" fmla="*/ 1 h 3"/>
                <a:gd name="T6" fmla="*/ 1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1" y="3"/>
                  </a:lnTo>
                  <a:lnTo>
                    <a:pt x="0" y="3"/>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0" name="Freeform 1186"/>
            <p:cNvSpPr/>
            <p:nvPr userDrawn="1"/>
          </p:nvSpPr>
          <p:spPr>
            <a:xfrm>
              <a:off x="333" y="182"/>
              <a:ext cx="1" cy="2"/>
            </a:xfrm>
            <a:custGeom>
              <a:avLst/>
              <a:gdLst>
                <a:gd name="T0" fmla="*/ 0 w 2"/>
                <a:gd name="T1" fmla="*/ 0 h 3"/>
                <a:gd name="T2" fmla="*/ 0 w 2"/>
                <a:gd name="T3" fmla="*/ 0 h 3"/>
                <a:gd name="T4" fmla="*/ 2 w 2"/>
                <a:gd name="T5" fmla="*/ 1 h 3"/>
                <a:gd name="T6" fmla="*/ 2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2" y="3"/>
                  </a:lnTo>
                  <a:lnTo>
                    <a:pt x="0" y="3"/>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1" name="Freeform 1187"/>
            <p:cNvSpPr/>
            <p:nvPr userDrawn="1"/>
          </p:nvSpPr>
          <p:spPr>
            <a:xfrm>
              <a:off x="333" y="181"/>
              <a:ext cx="2" cy="1"/>
            </a:xfrm>
            <a:custGeom>
              <a:avLst/>
              <a:gdLst>
                <a:gd name="T0" fmla="*/ 0 w 3"/>
                <a:gd name="T1" fmla="*/ 0 h 3"/>
                <a:gd name="T2" fmla="*/ 0 w 3"/>
                <a:gd name="T3" fmla="*/ 0 h 3"/>
                <a:gd name="T4" fmla="*/ 3 w 3"/>
                <a:gd name="T5" fmla="*/ 1 h 3"/>
                <a:gd name="T6" fmla="*/ 2 w 3"/>
                <a:gd name="T7" fmla="*/ 3 h 3"/>
                <a:gd name="T8" fmla="*/ 0 w 3"/>
                <a:gd name="T9" fmla="*/ 3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3"/>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2" name="Freeform 1188"/>
            <p:cNvSpPr/>
            <p:nvPr userDrawn="1"/>
          </p:nvSpPr>
          <p:spPr>
            <a:xfrm>
              <a:off x="333" y="179"/>
              <a:ext cx="2" cy="1"/>
            </a:xfrm>
            <a:custGeom>
              <a:avLst/>
              <a:gdLst>
                <a:gd name="T0" fmla="*/ 1 w 3"/>
                <a:gd name="T1" fmla="*/ 0 h 3"/>
                <a:gd name="T2" fmla="*/ 1 w 3"/>
                <a:gd name="T3" fmla="*/ 0 h 3"/>
                <a:gd name="T4" fmla="*/ 3 w 3"/>
                <a:gd name="T5" fmla="*/ 1 h 3"/>
                <a:gd name="T6" fmla="*/ 3 w 3"/>
                <a:gd name="T7" fmla="*/ 3 h 3"/>
                <a:gd name="T8" fmla="*/ 0 w 3"/>
                <a:gd name="T9" fmla="*/ 2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lnTo>
                    <a:pt x="3" y="1"/>
                  </a:lnTo>
                  <a:lnTo>
                    <a:pt x="3" y="3"/>
                  </a:lnTo>
                  <a:lnTo>
                    <a:pt x="0" y="2"/>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3" name="Freeform 1189"/>
            <p:cNvSpPr/>
            <p:nvPr userDrawn="1"/>
          </p:nvSpPr>
          <p:spPr>
            <a:xfrm>
              <a:off x="334" y="177"/>
              <a:ext cx="1" cy="1"/>
            </a:xfrm>
            <a:custGeom>
              <a:avLst/>
              <a:gdLst>
                <a:gd name="T0" fmla="*/ 0 w 3"/>
                <a:gd name="T1" fmla="*/ 0 h 3"/>
                <a:gd name="T2" fmla="*/ 0 w 3"/>
                <a:gd name="T3" fmla="*/ 0 h 3"/>
                <a:gd name="T4" fmla="*/ 3 w 3"/>
                <a:gd name="T5" fmla="*/ 1 h 3"/>
                <a:gd name="T6" fmla="*/ 2 w 3"/>
                <a:gd name="T7" fmla="*/ 3 h 3"/>
                <a:gd name="T8" fmla="*/ 0 w 3"/>
                <a:gd name="T9" fmla="*/ 2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2"/>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4" name="Freeform 1190"/>
            <p:cNvSpPr/>
            <p:nvPr userDrawn="1"/>
          </p:nvSpPr>
          <p:spPr>
            <a:xfrm>
              <a:off x="334" y="176"/>
              <a:ext cx="1" cy="0"/>
            </a:xfrm>
            <a:custGeom>
              <a:avLst/>
              <a:gdLst>
                <a:gd name="T0" fmla="*/ 0 w 3"/>
                <a:gd name="T1" fmla="*/ 0 h 2"/>
                <a:gd name="T2" fmla="*/ 0 w 3"/>
                <a:gd name="T3" fmla="*/ 0 h 2"/>
                <a:gd name="T4" fmla="*/ 3 w 3"/>
                <a:gd name="T5" fmla="*/ 0 h 2"/>
                <a:gd name="T6" fmla="*/ 3 w 3"/>
                <a:gd name="T7" fmla="*/ 2 h 2"/>
                <a:gd name="T8" fmla="*/ 0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0"/>
                  </a:lnTo>
                  <a:lnTo>
                    <a:pt x="3" y="2"/>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5" name="Freeform 1191"/>
            <p:cNvSpPr/>
            <p:nvPr userDrawn="1"/>
          </p:nvSpPr>
          <p:spPr>
            <a:xfrm>
              <a:off x="334" y="174"/>
              <a:ext cx="2" cy="1"/>
            </a:xfrm>
            <a:custGeom>
              <a:avLst/>
              <a:gdLst>
                <a:gd name="T0" fmla="*/ 0 w 4"/>
                <a:gd name="T1" fmla="*/ 0 h 2"/>
                <a:gd name="T2" fmla="*/ 0 w 4"/>
                <a:gd name="T3" fmla="*/ 0 h 2"/>
                <a:gd name="T4" fmla="*/ 4 w 4"/>
                <a:gd name="T5" fmla="*/ 0 h 2"/>
                <a:gd name="T6" fmla="*/ 4 w 4"/>
                <a:gd name="T7" fmla="*/ 2 h 2"/>
                <a:gd name="T8" fmla="*/ 0 w 4"/>
                <a:gd name="T9" fmla="*/ 1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0"/>
                  </a:lnTo>
                  <a:lnTo>
                    <a:pt x="4" y="0"/>
                  </a:lnTo>
                  <a:lnTo>
                    <a:pt x="4" y="2"/>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6" name="Freeform 1192"/>
            <p:cNvSpPr/>
            <p:nvPr userDrawn="1"/>
          </p:nvSpPr>
          <p:spPr>
            <a:xfrm>
              <a:off x="332"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0"/>
                    <a:pt x="0" y="0"/>
                    <a:pt x="0" y="0"/>
                  </a:cubicBezTo>
                  <a:lnTo>
                    <a:pt x="2" y="0"/>
                  </a:lnTo>
                  <a:cubicBezTo>
                    <a:pt x="1" y="0"/>
                    <a:pt x="1" y="0"/>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7" name="Freeform 1193"/>
            <p:cNvSpPr/>
            <p:nvPr userDrawn="1"/>
          </p:nvSpPr>
          <p:spPr>
            <a:xfrm>
              <a:off x="332" y="199"/>
              <a:ext cx="1" cy="1"/>
            </a:xfrm>
            <a:custGeom>
              <a:avLst/>
              <a:gdLst>
                <a:gd name="T0" fmla="*/ 2 w 2"/>
                <a:gd name="T1" fmla="*/ 2 h 2"/>
                <a:gd name="T2" fmla="*/ 2 w 2"/>
                <a:gd name="T3" fmla="*/ 2 h 2"/>
                <a:gd name="T4" fmla="*/ 0 w 2"/>
                <a:gd name="T5" fmla="*/ 2 h 2"/>
                <a:gd name="T6" fmla="*/ 1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0" y="2"/>
                  </a:lnTo>
                  <a:cubicBezTo>
                    <a:pt x="0" y="1"/>
                    <a:pt x="1" y="1"/>
                    <a:pt x="1" y="0"/>
                  </a:cubicBezTo>
                  <a:cubicBezTo>
                    <a:pt x="1" y="1"/>
                    <a:pt x="1" y="1"/>
                    <a:pt x="2"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8" name="Freeform 1194"/>
            <p:cNvSpPr/>
            <p:nvPr userDrawn="1"/>
          </p:nvSpPr>
          <p:spPr>
            <a:xfrm>
              <a:off x="335"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9" name="Freeform 1195"/>
            <p:cNvSpPr/>
            <p:nvPr userDrawn="1"/>
          </p:nvSpPr>
          <p:spPr>
            <a:xfrm>
              <a:off x="334" y="200"/>
              <a:ext cx="1" cy="0"/>
            </a:xfrm>
            <a:custGeom>
              <a:avLst/>
              <a:gdLst>
                <a:gd name="T0" fmla="*/ 2 w 2"/>
                <a:gd name="T1" fmla="*/ 1 h 1"/>
                <a:gd name="T2" fmla="*/ 2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1"/>
                  </a:lnTo>
                  <a:lnTo>
                    <a:pt x="0" y="1"/>
                  </a:lnTo>
                  <a:cubicBezTo>
                    <a:pt x="1" y="1"/>
                    <a:pt x="1" y="0"/>
                    <a:pt x="1" y="0"/>
                  </a:cubicBezTo>
                  <a:cubicBezTo>
                    <a:pt x="1" y="0"/>
                    <a:pt x="2" y="1"/>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0" name="Freeform 1196"/>
            <p:cNvSpPr/>
            <p:nvPr userDrawn="1"/>
          </p:nvSpPr>
          <p:spPr>
            <a:xfrm>
              <a:off x="337"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lnTo>
                    <a:pt x="1" y="0"/>
                  </a:lnTo>
                  <a:cubicBezTo>
                    <a:pt x="1" y="1"/>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1" name="Freeform 1197"/>
            <p:cNvSpPr/>
            <p:nvPr userDrawn="1"/>
          </p:nvSpPr>
          <p:spPr>
            <a:xfrm>
              <a:off x="337" y="200"/>
              <a:ext cx="0" cy="0"/>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0" y="0"/>
                  </a:cubicBezTo>
                  <a:cubicBezTo>
                    <a:pt x="0"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2" name="Freeform 1198"/>
            <p:cNvSpPr/>
            <p:nvPr userDrawn="1"/>
          </p:nvSpPr>
          <p:spPr>
            <a:xfrm>
              <a:off x="339" y="199"/>
              <a:ext cx="1" cy="0"/>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3" name="Freeform 1199"/>
            <p:cNvSpPr/>
            <p:nvPr userDrawn="1"/>
          </p:nvSpPr>
          <p:spPr>
            <a:xfrm>
              <a:off x="339" y="200"/>
              <a:ext cx="0" cy="0"/>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0"/>
                    <a:pt x="1" y="0"/>
                    <a:pt x="1" y="0"/>
                  </a:cubicBezTo>
                  <a:cubicBezTo>
                    <a:pt x="1"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4" name="Freeform 1200"/>
            <p:cNvSpPr/>
            <p:nvPr userDrawn="1"/>
          </p:nvSpPr>
          <p:spPr>
            <a:xfrm>
              <a:off x="341" y="199"/>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0"/>
                    <a:pt x="0" y="0"/>
                  </a:cubicBezTo>
                  <a:lnTo>
                    <a:pt x="1" y="0"/>
                  </a:ln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5" name="Freeform 1201"/>
            <p:cNvSpPr/>
            <p:nvPr userDrawn="1"/>
          </p:nvSpPr>
          <p:spPr>
            <a:xfrm>
              <a:off x="341" y="200"/>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cubicBezTo>
                    <a:pt x="0" y="0"/>
                    <a:pt x="0" y="0"/>
                    <a:pt x="0" y="0"/>
                  </a:cubicBezTo>
                  <a:cubicBezTo>
                    <a:pt x="0" y="0"/>
                    <a:pt x="0"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6" name="Freeform 1202"/>
            <p:cNvSpPr/>
            <p:nvPr userDrawn="1"/>
          </p:nvSpPr>
          <p:spPr>
            <a:xfrm>
              <a:off x="333" y="198"/>
              <a:ext cx="1" cy="2"/>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3"/>
                    <a:pt x="2" y="3"/>
                    <a:pt x="2" y="3"/>
                  </a:cubicBezTo>
                  <a:cubicBezTo>
                    <a:pt x="1" y="3"/>
                    <a:pt x="0" y="3"/>
                    <a:pt x="0" y="2"/>
                  </a:cubicBezTo>
                  <a:cubicBezTo>
                    <a:pt x="0" y="1"/>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7" name="Freeform 1203"/>
            <p:cNvSpPr/>
            <p:nvPr userDrawn="1"/>
          </p:nvSpPr>
          <p:spPr>
            <a:xfrm>
              <a:off x="33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0"/>
                    <a:pt x="3" y="1"/>
                  </a:cubicBezTo>
                  <a:cubicBezTo>
                    <a:pt x="3" y="2"/>
                    <a:pt x="3" y="3"/>
                    <a:pt x="2" y="3"/>
                  </a:cubicBezTo>
                  <a:cubicBezTo>
                    <a:pt x="1" y="3"/>
                    <a:pt x="0" y="2"/>
                    <a:pt x="0" y="1"/>
                  </a:cubicBezTo>
                  <a:cubicBezTo>
                    <a:pt x="0" y="0"/>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8" name="Freeform 1204"/>
            <p:cNvSpPr/>
            <p:nvPr userDrawn="1"/>
          </p:nvSpPr>
          <p:spPr>
            <a:xfrm>
              <a:off x="337"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1"/>
                  </a:cubicBezTo>
                  <a:cubicBezTo>
                    <a:pt x="3" y="2"/>
                    <a:pt x="2" y="3"/>
                    <a:pt x="2" y="3"/>
                  </a:cubicBezTo>
                  <a:cubicBezTo>
                    <a:pt x="1" y="3"/>
                    <a:pt x="0" y="2"/>
                    <a:pt x="0" y="1"/>
                  </a:cubicBezTo>
                  <a:cubicBezTo>
                    <a:pt x="0" y="1"/>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9" name="Freeform 1205"/>
            <p:cNvSpPr/>
            <p:nvPr userDrawn="1"/>
          </p:nvSpPr>
          <p:spPr>
            <a:xfrm>
              <a:off x="340" y="199"/>
              <a:ext cx="1" cy="1"/>
            </a:xfrm>
            <a:custGeom>
              <a:avLst/>
              <a:gdLst>
                <a:gd name="T0" fmla="*/ 1 w 3"/>
                <a:gd name="T1" fmla="*/ 0 h 3"/>
                <a:gd name="T2" fmla="*/ 1 w 3"/>
                <a:gd name="T3" fmla="*/ 0 h 3"/>
                <a:gd name="T4" fmla="*/ 3 w 3"/>
                <a:gd name="T5" fmla="*/ 1 h 3"/>
                <a:gd name="T6" fmla="*/ 1 w 3"/>
                <a:gd name="T7" fmla="*/ 3 h 3"/>
                <a:gd name="T8" fmla="*/ 0 w 3"/>
                <a:gd name="T9" fmla="*/ 1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cubicBezTo>
                    <a:pt x="2" y="0"/>
                    <a:pt x="3" y="1"/>
                    <a:pt x="3" y="1"/>
                  </a:cubicBezTo>
                  <a:cubicBezTo>
                    <a:pt x="3" y="2"/>
                    <a:pt x="2" y="3"/>
                    <a:pt x="1" y="3"/>
                  </a:cubicBezTo>
                  <a:cubicBezTo>
                    <a:pt x="1" y="3"/>
                    <a:pt x="0" y="2"/>
                    <a:pt x="0" y="1"/>
                  </a:cubicBezTo>
                  <a:cubicBezTo>
                    <a:pt x="0" y="1"/>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0" name="Freeform 1206"/>
            <p:cNvSpPr/>
            <p:nvPr userDrawn="1"/>
          </p:nvSpPr>
          <p:spPr>
            <a:xfrm>
              <a:off x="341" y="200"/>
              <a:ext cx="2" cy="1"/>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2"/>
                    <a:pt x="2" y="3"/>
                    <a:pt x="2" y="3"/>
                  </a:cubicBezTo>
                  <a:cubicBezTo>
                    <a:pt x="1" y="3"/>
                    <a:pt x="0" y="2"/>
                    <a:pt x="0" y="2"/>
                  </a:cubicBezTo>
                  <a:cubicBezTo>
                    <a:pt x="0" y="1"/>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1" name="Freeform 1207"/>
            <p:cNvSpPr/>
            <p:nvPr userDrawn="1"/>
          </p:nvSpPr>
          <p:spPr>
            <a:xfrm>
              <a:off x="341" y="177"/>
              <a:ext cx="1" cy="2"/>
            </a:xfrm>
            <a:custGeom>
              <a:avLst/>
              <a:gdLst>
                <a:gd name="T0" fmla="*/ 0 w 2"/>
                <a:gd name="T1" fmla="*/ 0 h 5"/>
                <a:gd name="T2" fmla="*/ 0 w 2"/>
                <a:gd name="T3" fmla="*/ 0 h 5"/>
                <a:gd name="T4" fmla="*/ 2 w 2"/>
                <a:gd name="T5" fmla="*/ 3 h 5"/>
                <a:gd name="T6" fmla="*/ 1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1" y="5"/>
                  </a:lnTo>
                  <a:cubicBezTo>
                    <a:pt x="1" y="3"/>
                    <a:pt x="1" y="2"/>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2" name="Freeform 1208"/>
            <p:cNvSpPr/>
            <p:nvPr userDrawn="1"/>
          </p:nvSpPr>
          <p:spPr>
            <a:xfrm>
              <a:off x="344"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3" name="Freeform 1209"/>
            <p:cNvSpPr/>
            <p:nvPr userDrawn="1"/>
          </p:nvSpPr>
          <p:spPr>
            <a:xfrm>
              <a:off x="346" y="182"/>
              <a:ext cx="1" cy="3"/>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4" name="Freeform 1210"/>
            <p:cNvSpPr/>
            <p:nvPr userDrawn="1"/>
          </p:nvSpPr>
          <p:spPr>
            <a:xfrm>
              <a:off x="347" y="185"/>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5" name="Freeform 1211"/>
            <p:cNvSpPr/>
            <p:nvPr userDrawn="1"/>
          </p:nvSpPr>
          <p:spPr>
            <a:xfrm>
              <a:off x="344" y="185"/>
              <a:ext cx="1" cy="2"/>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6" name="Freeform 1212"/>
            <p:cNvSpPr/>
            <p:nvPr userDrawn="1"/>
          </p:nvSpPr>
          <p:spPr>
            <a:xfrm>
              <a:off x="340" y="184"/>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7" name="Freeform 1213"/>
            <p:cNvSpPr/>
            <p:nvPr userDrawn="1"/>
          </p:nvSpPr>
          <p:spPr>
            <a:xfrm>
              <a:off x="342" y="182"/>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8" name="Freeform 1214"/>
            <p:cNvSpPr/>
            <p:nvPr userDrawn="1"/>
          </p:nvSpPr>
          <p:spPr>
            <a:xfrm>
              <a:off x="340"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9" name="Freeform 1215"/>
            <p:cNvSpPr/>
            <p:nvPr userDrawn="1"/>
          </p:nvSpPr>
          <p:spPr>
            <a:xfrm>
              <a:off x="344" y="174"/>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0" name="Freeform 1216"/>
            <p:cNvSpPr/>
            <p:nvPr userDrawn="1"/>
          </p:nvSpPr>
          <p:spPr>
            <a:xfrm>
              <a:off x="346" y="17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1" name="Freeform 1217"/>
            <p:cNvSpPr/>
            <p:nvPr userDrawn="1"/>
          </p:nvSpPr>
          <p:spPr>
            <a:xfrm>
              <a:off x="348" y="180"/>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2" name="Freeform 1218"/>
            <p:cNvSpPr/>
            <p:nvPr userDrawn="1"/>
          </p:nvSpPr>
          <p:spPr>
            <a:xfrm>
              <a:off x="345" y="18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3" name="Freeform 1219"/>
            <p:cNvSpPr/>
            <p:nvPr userDrawn="1"/>
          </p:nvSpPr>
          <p:spPr>
            <a:xfrm>
              <a:off x="345" y="191"/>
              <a:ext cx="0" cy="3"/>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4" name="Freeform 1220"/>
            <p:cNvSpPr/>
            <p:nvPr userDrawn="1"/>
          </p:nvSpPr>
          <p:spPr>
            <a:xfrm>
              <a:off x="338" y="186"/>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5" name="Freeform 1221"/>
            <p:cNvSpPr/>
            <p:nvPr userDrawn="1"/>
          </p:nvSpPr>
          <p:spPr>
            <a:xfrm>
              <a:off x="343" y="189"/>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2"/>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6" name="Freeform 1222"/>
            <p:cNvSpPr/>
            <p:nvPr userDrawn="1"/>
          </p:nvSpPr>
          <p:spPr>
            <a:xfrm>
              <a:off x="339" y="195"/>
              <a:ext cx="5" cy="2"/>
            </a:xfrm>
            <a:custGeom>
              <a:avLst/>
              <a:gdLst>
                <a:gd name="T0" fmla="*/ 11 w 11"/>
                <a:gd name="T1" fmla="*/ 2 h 4"/>
                <a:gd name="T2" fmla="*/ 11 w 11"/>
                <a:gd name="T3" fmla="*/ 2 h 4"/>
                <a:gd name="T4" fmla="*/ 6 w 11"/>
                <a:gd name="T5" fmla="*/ 4 h 4"/>
                <a:gd name="T6" fmla="*/ 0 w 11"/>
                <a:gd name="T7" fmla="*/ 2 h 4"/>
                <a:gd name="T8" fmla="*/ 3 w 11"/>
                <a:gd name="T9" fmla="*/ 0 h 4"/>
                <a:gd name="T10" fmla="*/ 11 w 11"/>
                <a:gd name="T11" fmla="*/ 2 h 4"/>
              </a:gdLst>
              <a:ahLst/>
              <a:cxnLst>
                <a:cxn ang="0">
                  <a:pos x="T0" y="T1"/>
                </a:cxn>
                <a:cxn ang="0">
                  <a:pos x="T2" y="T3"/>
                </a:cxn>
                <a:cxn ang="0">
                  <a:pos x="T4" y="T5"/>
                </a:cxn>
                <a:cxn ang="0">
                  <a:pos x="T6" y="T7"/>
                </a:cxn>
                <a:cxn ang="0">
                  <a:pos x="T8" y="T9"/>
                </a:cxn>
                <a:cxn ang="0">
                  <a:pos x="T10" y="T11"/>
                </a:cxn>
              </a:cxnLst>
              <a:rect l="0" t="0" r="r" b="b"/>
              <a:pathLst>
                <a:path w="11" h="4">
                  <a:moveTo>
                    <a:pt x="11" y="2"/>
                  </a:moveTo>
                  <a:lnTo>
                    <a:pt x="11" y="2"/>
                  </a:lnTo>
                  <a:cubicBezTo>
                    <a:pt x="10" y="3"/>
                    <a:pt x="8" y="3"/>
                    <a:pt x="6" y="4"/>
                  </a:cubicBezTo>
                  <a:cubicBezTo>
                    <a:pt x="4" y="3"/>
                    <a:pt x="2" y="3"/>
                    <a:pt x="0" y="2"/>
                  </a:cubicBezTo>
                  <a:cubicBezTo>
                    <a:pt x="1" y="2"/>
                    <a:pt x="2" y="1"/>
                    <a:pt x="3" y="0"/>
                  </a:cubicBezTo>
                  <a:cubicBezTo>
                    <a:pt x="6" y="0"/>
                    <a:pt x="9" y="1"/>
                    <a:pt x="1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7" name="Freeform 1223"/>
            <p:cNvSpPr/>
            <p:nvPr userDrawn="1"/>
          </p:nvSpPr>
          <p:spPr>
            <a:xfrm>
              <a:off x="337" y="188"/>
              <a:ext cx="6" cy="3"/>
            </a:xfrm>
            <a:custGeom>
              <a:avLst/>
              <a:gdLst>
                <a:gd name="T0" fmla="*/ 0 w 13"/>
                <a:gd name="T1" fmla="*/ 6 h 7"/>
                <a:gd name="T2" fmla="*/ 0 w 13"/>
                <a:gd name="T3" fmla="*/ 6 h 7"/>
                <a:gd name="T4" fmla="*/ 13 w 13"/>
                <a:gd name="T5" fmla="*/ 0 h 7"/>
                <a:gd name="T6" fmla="*/ 7 w 13"/>
                <a:gd name="T7" fmla="*/ 7 h 7"/>
                <a:gd name="T8" fmla="*/ 4 w 13"/>
                <a:gd name="T9" fmla="*/ 7 h 7"/>
                <a:gd name="T10" fmla="*/ 5 w 13"/>
                <a:gd name="T11" fmla="*/ 5 h 7"/>
                <a:gd name="T12" fmla="*/ 4 w 13"/>
                <a:gd name="T13" fmla="*/ 5 h 7"/>
                <a:gd name="T14" fmla="*/ 0 w 1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6"/>
                  </a:moveTo>
                  <a:lnTo>
                    <a:pt x="0" y="6"/>
                  </a:lnTo>
                  <a:cubicBezTo>
                    <a:pt x="4" y="3"/>
                    <a:pt x="8" y="0"/>
                    <a:pt x="13" y="0"/>
                  </a:cubicBezTo>
                  <a:cubicBezTo>
                    <a:pt x="12" y="2"/>
                    <a:pt x="10" y="5"/>
                    <a:pt x="7" y="7"/>
                  </a:cubicBezTo>
                  <a:cubicBezTo>
                    <a:pt x="6" y="7"/>
                    <a:pt x="5" y="7"/>
                    <a:pt x="4" y="7"/>
                  </a:cubicBezTo>
                  <a:cubicBezTo>
                    <a:pt x="4" y="7"/>
                    <a:pt x="4" y="6"/>
                    <a:pt x="5" y="5"/>
                  </a:cubicBezTo>
                  <a:lnTo>
                    <a:pt x="4" y="5"/>
                  </a:lnTo>
                  <a:cubicBezTo>
                    <a:pt x="4" y="5"/>
                    <a:pt x="2" y="5"/>
                    <a:pt x="0"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8" name="Freeform 1224"/>
            <p:cNvSpPr/>
            <p:nvPr userDrawn="1"/>
          </p:nvSpPr>
          <p:spPr>
            <a:xfrm>
              <a:off x="333" y="187"/>
              <a:ext cx="0" cy="2"/>
            </a:xfrm>
            <a:custGeom>
              <a:avLst/>
              <a:gdLst>
                <a:gd name="T0" fmla="*/ 1 w 2"/>
                <a:gd name="T1" fmla="*/ 0 h 5"/>
                <a:gd name="T2" fmla="*/ 1 w 2"/>
                <a:gd name="T3" fmla="*/ 0 h 5"/>
                <a:gd name="T4" fmla="*/ 2 w 2"/>
                <a:gd name="T5" fmla="*/ 3 h 5"/>
                <a:gd name="T6" fmla="*/ 0 w 2"/>
                <a:gd name="T7" fmla="*/ 5 h 5"/>
                <a:gd name="T8" fmla="*/ 0 w 2"/>
                <a:gd name="T9" fmla="*/ 2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lnTo>
                    <a:pt x="1" y="0"/>
                  </a:lnTo>
                  <a:cubicBezTo>
                    <a:pt x="2" y="1"/>
                    <a:pt x="2" y="2"/>
                    <a:pt x="2" y="3"/>
                  </a:cubicBezTo>
                  <a:cubicBezTo>
                    <a:pt x="1" y="3"/>
                    <a:pt x="1" y="4"/>
                    <a:pt x="0" y="5"/>
                  </a:cubicBezTo>
                  <a:cubicBezTo>
                    <a:pt x="0" y="4"/>
                    <a:pt x="0" y="3"/>
                    <a:pt x="0" y="2"/>
                  </a:cubicBezTo>
                  <a:cubicBezTo>
                    <a:pt x="0" y="2"/>
                    <a:pt x="1"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9" name="Freeform 1225"/>
            <p:cNvSpPr/>
            <p:nvPr userDrawn="1"/>
          </p:nvSpPr>
          <p:spPr>
            <a:xfrm>
              <a:off x="335" y="189"/>
              <a:ext cx="2" cy="2"/>
            </a:xfrm>
            <a:custGeom>
              <a:avLst/>
              <a:gdLst>
                <a:gd name="T0" fmla="*/ 4 w 4"/>
                <a:gd name="T1" fmla="*/ 0 h 5"/>
                <a:gd name="T2" fmla="*/ 4 w 4"/>
                <a:gd name="T3" fmla="*/ 0 h 5"/>
                <a:gd name="T4" fmla="*/ 2 w 4"/>
                <a:gd name="T5" fmla="*/ 4 h 5"/>
                <a:gd name="T6" fmla="*/ 0 w 4"/>
                <a:gd name="T7" fmla="*/ 5 h 5"/>
                <a:gd name="T8" fmla="*/ 2 w 4"/>
                <a:gd name="T9" fmla="*/ 1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4" y="0"/>
                  </a:lnTo>
                  <a:cubicBezTo>
                    <a:pt x="4" y="1"/>
                    <a:pt x="3" y="3"/>
                    <a:pt x="2" y="4"/>
                  </a:cubicBezTo>
                  <a:cubicBezTo>
                    <a:pt x="2" y="4"/>
                    <a:pt x="1" y="5"/>
                    <a:pt x="0" y="5"/>
                  </a:cubicBezTo>
                  <a:cubicBezTo>
                    <a:pt x="1" y="4"/>
                    <a:pt x="2" y="2"/>
                    <a:pt x="2" y="1"/>
                  </a:cubicBezTo>
                  <a:cubicBezTo>
                    <a:pt x="3" y="0"/>
                    <a:pt x="4" y="0"/>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0" name="Freeform 1226"/>
            <p:cNvSpPr/>
            <p:nvPr userDrawn="1"/>
          </p:nvSpPr>
          <p:spPr>
            <a:xfrm>
              <a:off x="337" y="191"/>
              <a:ext cx="5" cy="3"/>
            </a:xfrm>
            <a:custGeom>
              <a:avLst/>
              <a:gdLst>
                <a:gd name="T0" fmla="*/ 4 w 13"/>
                <a:gd name="T1" fmla="*/ 2 h 6"/>
                <a:gd name="T2" fmla="*/ 4 w 13"/>
                <a:gd name="T3" fmla="*/ 2 h 6"/>
                <a:gd name="T4" fmla="*/ 13 w 13"/>
                <a:gd name="T5" fmla="*/ 1 h 6"/>
                <a:gd name="T6" fmla="*/ 6 w 13"/>
                <a:gd name="T7" fmla="*/ 5 h 6"/>
                <a:gd name="T8" fmla="*/ 0 w 13"/>
                <a:gd name="T9" fmla="*/ 6 h 6"/>
                <a:gd name="T10" fmla="*/ 4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4" y="2"/>
                  </a:moveTo>
                  <a:lnTo>
                    <a:pt x="4" y="2"/>
                  </a:lnTo>
                  <a:cubicBezTo>
                    <a:pt x="7" y="1"/>
                    <a:pt x="10" y="0"/>
                    <a:pt x="13" y="1"/>
                  </a:cubicBezTo>
                  <a:cubicBezTo>
                    <a:pt x="11" y="3"/>
                    <a:pt x="9" y="4"/>
                    <a:pt x="6" y="5"/>
                  </a:cubicBezTo>
                  <a:cubicBezTo>
                    <a:pt x="5" y="5"/>
                    <a:pt x="3" y="6"/>
                    <a:pt x="0" y="6"/>
                  </a:cubicBezTo>
                  <a:cubicBezTo>
                    <a:pt x="2" y="5"/>
                    <a:pt x="3" y="3"/>
                    <a:pt x="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1" name="Freeform 1227"/>
            <p:cNvSpPr/>
            <p:nvPr userDrawn="1"/>
          </p:nvSpPr>
          <p:spPr>
            <a:xfrm>
              <a:off x="332" y="187"/>
              <a:ext cx="3" cy="7"/>
            </a:xfrm>
            <a:custGeom>
              <a:avLst/>
              <a:gdLst>
                <a:gd name="T0" fmla="*/ 1 w 7"/>
                <a:gd name="T1" fmla="*/ 7 h 16"/>
                <a:gd name="T2" fmla="*/ 1 w 7"/>
                <a:gd name="T3" fmla="*/ 7 h 16"/>
                <a:gd name="T4" fmla="*/ 7 w 7"/>
                <a:gd name="T5" fmla="*/ 0 h 16"/>
                <a:gd name="T6" fmla="*/ 4 w 7"/>
                <a:gd name="T7" fmla="*/ 11 h 16"/>
                <a:gd name="T8" fmla="*/ 0 w 7"/>
                <a:gd name="T9" fmla="*/ 16 h 16"/>
                <a:gd name="T10" fmla="*/ 1 w 7"/>
                <a:gd name="T11" fmla="*/ 8 h 16"/>
                <a:gd name="T12" fmla="*/ 1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1" y="7"/>
                  </a:moveTo>
                  <a:lnTo>
                    <a:pt x="1" y="7"/>
                  </a:lnTo>
                  <a:cubicBezTo>
                    <a:pt x="3" y="4"/>
                    <a:pt x="5" y="2"/>
                    <a:pt x="7" y="0"/>
                  </a:cubicBezTo>
                  <a:cubicBezTo>
                    <a:pt x="7" y="4"/>
                    <a:pt x="6" y="8"/>
                    <a:pt x="4" y="11"/>
                  </a:cubicBezTo>
                  <a:cubicBezTo>
                    <a:pt x="3" y="13"/>
                    <a:pt x="1" y="14"/>
                    <a:pt x="0" y="16"/>
                  </a:cubicBezTo>
                  <a:cubicBezTo>
                    <a:pt x="1" y="14"/>
                    <a:pt x="1" y="11"/>
                    <a:pt x="1" y="8"/>
                  </a:cubicBezTo>
                  <a:cubicBezTo>
                    <a:pt x="1" y="8"/>
                    <a:pt x="1" y="7"/>
                    <a:pt x="1"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2" name="Freeform 1228"/>
            <p:cNvSpPr/>
            <p:nvPr userDrawn="1"/>
          </p:nvSpPr>
          <p:spPr>
            <a:xfrm>
              <a:off x="333" y="194"/>
              <a:ext cx="8" cy="2"/>
            </a:xfrm>
            <a:custGeom>
              <a:avLst/>
              <a:gdLst>
                <a:gd name="T0" fmla="*/ 16 w 16"/>
                <a:gd name="T1" fmla="*/ 1 h 5"/>
                <a:gd name="T2" fmla="*/ 16 w 16"/>
                <a:gd name="T3" fmla="*/ 1 h 5"/>
                <a:gd name="T4" fmla="*/ 9 w 16"/>
                <a:gd name="T5" fmla="*/ 5 h 5"/>
                <a:gd name="T6" fmla="*/ 0 w 16"/>
                <a:gd name="T7" fmla="*/ 5 h 5"/>
                <a:gd name="T8" fmla="*/ 16 w 16"/>
                <a:gd name="T9" fmla="*/ 1 h 5"/>
              </a:gdLst>
              <a:ahLst/>
              <a:cxnLst>
                <a:cxn ang="0">
                  <a:pos x="T0" y="T1"/>
                </a:cxn>
                <a:cxn ang="0">
                  <a:pos x="T2" y="T3"/>
                </a:cxn>
                <a:cxn ang="0">
                  <a:pos x="T4" y="T5"/>
                </a:cxn>
                <a:cxn ang="0">
                  <a:pos x="T6" y="T7"/>
                </a:cxn>
                <a:cxn ang="0">
                  <a:pos x="T8" y="T9"/>
                </a:cxn>
              </a:cxnLst>
              <a:rect l="0" t="0" r="r" b="b"/>
              <a:pathLst>
                <a:path w="16" h="5">
                  <a:moveTo>
                    <a:pt x="16" y="1"/>
                  </a:moveTo>
                  <a:lnTo>
                    <a:pt x="16" y="1"/>
                  </a:lnTo>
                  <a:cubicBezTo>
                    <a:pt x="14" y="3"/>
                    <a:pt x="12" y="4"/>
                    <a:pt x="9" y="5"/>
                  </a:cubicBezTo>
                  <a:cubicBezTo>
                    <a:pt x="6" y="5"/>
                    <a:pt x="3" y="5"/>
                    <a:pt x="0" y="5"/>
                  </a:cubicBezTo>
                  <a:cubicBezTo>
                    <a:pt x="5" y="1"/>
                    <a:pt x="11" y="0"/>
                    <a:pt x="1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3" name="Freeform 1229"/>
            <p:cNvSpPr/>
            <p:nvPr userDrawn="1"/>
          </p:nvSpPr>
          <p:spPr>
            <a:xfrm>
              <a:off x="332" y="191"/>
              <a:ext cx="6" cy="4"/>
            </a:xfrm>
            <a:custGeom>
              <a:avLst/>
              <a:gdLst>
                <a:gd name="T0" fmla="*/ 14 w 14"/>
                <a:gd name="T1" fmla="*/ 0 h 11"/>
                <a:gd name="T2" fmla="*/ 14 w 14"/>
                <a:gd name="T3" fmla="*/ 0 h 11"/>
                <a:gd name="T4" fmla="*/ 0 w 14"/>
                <a:gd name="T5" fmla="*/ 11 h 11"/>
                <a:gd name="T6" fmla="*/ 14 w 14"/>
                <a:gd name="T7" fmla="*/ 0 h 11"/>
              </a:gdLst>
              <a:ahLst/>
              <a:cxnLst>
                <a:cxn ang="0">
                  <a:pos x="T0" y="T1"/>
                </a:cxn>
                <a:cxn ang="0">
                  <a:pos x="T2" y="T3"/>
                </a:cxn>
                <a:cxn ang="0">
                  <a:pos x="T4" y="T5"/>
                </a:cxn>
                <a:cxn ang="0">
                  <a:pos x="T6" y="T7"/>
                </a:cxn>
              </a:cxnLst>
              <a:rect l="0" t="0" r="r" b="b"/>
              <a:pathLst>
                <a:path w="14" h="11">
                  <a:moveTo>
                    <a:pt x="14" y="0"/>
                  </a:moveTo>
                  <a:lnTo>
                    <a:pt x="14" y="0"/>
                  </a:lnTo>
                  <a:cubicBezTo>
                    <a:pt x="12" y="6"/>
                    <a:pt x="5" y="10"/>
                    <a:pt x="0" y="11"/>
                  </a:cubicBezTo>
                  <a:cubicBezTo>
                    <a:pt x="2" y="6"/>
                    <a:pt x="8" y="1"/>
                    <a:pt x="1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4" name="Freeform 1230"/>
            <p:cNvSpPr/>
            <p:nvPr userDrawn="1"/>
          </p:nvSpPr>
          <p:spPr>
            <a:xfrm>
              <a:off x="319" y="200"/>
              <a:ext cx="0" cy="1"/>
            </a:xfrm>
            <a:custGeom>
              <a:avLst/>
              <a:gdLst>
                <a:gd name="T0" fmla="*/ 0 h 2"/>
                <a:gd name="T1" fmla="*/ 0 h 2"/>
                <a:gd name="T2" fmla="*/ 1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0"/>
                  </a:lnTo>
                  <a:cubicBezTo>
                    <a:pt x="0" y="1"/>
                    <a:pt x="0" y="1"/>
                    <a:pt x="0" y="1"/>
                  </a:cubicBezTo>
                  <a:cubicBezTo>
                    <a:pt x="0" y="2"/>
                    <a:pt x="0" y="2"/>
                    <a:pt x="0" y="2"/>
                  </a:cubicBez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5" name="Freeform 1231"/>
            <p:cNvSpPr/>
            <p:nvPr userDrawn="1"/>
          </p:nvSpPr>
          <p:spPr>
            <a:xfrm>
              <a:off x="328" y="186"/>
              <a:ext cx="0"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0"/>
                  </a:lnTo>
                  <a:lnTo>
                    <a:pt x="1" y="0"/>
                  </a:lnTo>
                  <a:cubicBezTo>
                    <a:pt x="1" y="0"/>
                    <a:pt x="1" y="1"/>
                    <a:pt x="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6" name="Freeform 1232"/>
            <p:cNvSpPr/>
            <p:nvPr userDrawn="1"/>
          </p:nvSpPr>
          <p:spPr>
            <a:xfrm>
              <a:off x="313" y="186"/>
              <a:ext cx="2" cy="4"/>
            </a:xfrm>
            <a:custGeom>
              <a:avLst/>
              <a:gdLst>
                <a:gd name="T0" fmla="*/ 0 w 4"/>
                <a:gd name="T1" fmla="*/ 2 h 7"/>
                <a:gd name="T2" fmla="*/ 0 w 4"/>
                <a:gd name="T3" fmla="*/ 2 h 7"/>
                <a:gd name="T4" fmla="*/ 0 w 4"/>
                <a:gd name="T5" fmla="*/ 0 h 7"/>
                <a:gd name="T6" fmla="*/ 0 w 4"/>
                <a:gd name="T7" fmla="*/ 0 h 7"/>
                <a:gd name="T8" fmla="*/ 4 w 4"/>
                <a:gd name="T9" fmla="*/ 4 h 7"/>
                <a:gd name="T10" fmla="*/ 2 w 4"/>
                <a:gd name="T11" fmla="*/ 7 h 7"/>
                <a:gd name="T12" fmla="*/ 0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2"/>
                  </a:moveTo>
                  <a:lnTo>
                    <a:pt x="0" y="2"/>
                  </a:lnTo>
                  <a:cubicBezTo>
                    <a:pt x="0" y="1"/>
                    <a:pt x="0" y="1"/>
                    <a:pt x="0" y="0"/>
                  </a:cubicBezTo>
                  <a:lnTo>
                    <a:pt x="0" y="0"/>
                  </a:lnTo>
                  <a:cubicBezTo>
                    <a:pt x="1" y="2"/>
                    <a:pt x="3" y="3"/>
                    <a:pt x="4" y="4"/>
                  </a:cubicBezTo>
                  <a:cubicBezTo>
                    <a:pt x="3" y="5"/>
                    <a:pt x="3" y="6"/>
                    <a:pt x="2" y="7"/>
                  </a:cubicBezTo>
                  <a:cubicBezTo>
                    <a:pt x="2" y="5"/>
                    <a:pt x="1" y="3"/>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7" name="Freeform 1233"/>
            <p:cNvSpPr/>
            <p:nvPr userDrawn="1"/>
          </p:nvSpPr>
          <p:spPr>
            <a:xfrm>
              <a:off x="312" y="181"/>
              <a:ext cx="3" cy="5"/>
            </a:xfrm>
            <a:custGeom>
              <a:avLst/>
              <a:gdLst>
                <a:gd name="T0" fmla="*/ 1 w 5"/>
                <a:gd name="T1" fmla="*/ 9 h 10"/>
                <a:gd name="T2" fmla="*/ 1 w 5"/>
                <a:gd name="T3" fmla="*/ 9 h 10"/>
                <a:gd name="T4" fmla="*/ 0 w 5"/>
                <a:gd name="T5" fmla="*/ 3 h 10"/>
                <a:gd name="T6" fmla="*/ 1 w 5"/>
                <a:gd name="T7" fmla="*/ 0 h 10"/>
                <a:gd name="T8" fmla="*/ 5 w 5"/>
                <a:gd name="T9" fmla="*/ 5 h 10"/>
                <a:gd name="T10" fmla="*/ 2 w 5"/>
                <a:gd name="T11" fmla="*/ 10 h 10"/>
                <a:gd name="T12" fmla="*/ 1 w 5"/>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9"/>
                  </a:moveTo>
                  <a:lnTo>
                    <a:pt x="1" y="9"/>
                  </a:lnTo>
                  <a:cubicBezTo>
                    <a:pt x="1" y="7"/>
                    <a:pt x="0" y="5"/>
                    <a:pt x="0" y="3"/>
                  </a:cubicBezTo>
                  <a:lnTo>
                    <a:pt x="1" y="0"/>
                  </a:lnTo>
                  <a:cubicBezTo>
                    <a:pt x="3" y="2"/>
                    <a:pt x="4" y="3"/>
                    <a:pt x="5" y="5"/>
                  </a:cubicBezTo>
                  <a:cubicBezTo>
                    <a:pt x="4" y="6"/>
                    <a:pt x="3" y="8"/>
                    <a:pt x="2" y="10"/>
                  </a:cubicBezTo>
                  <a:lnTo>
                    <a:pt x="1" y="9"/>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8" name="Freeform 1234"/>
            <p:cNvSpPr/>
            <p:nvPr userDrawn="1"/>
          </p:nvSpPr>
          <p:spPr>
            <a:xfrm>
              <a:off x="312" y="181"/>
              <a:ext cx="1" cy="1"/>
            </a:xfrm>
            <a:custGeom>
              <a:avLst/>
              <a:gdLst>
                <a:gd name="T0" fmla="*/ 0 w 1"/>
                <a:gd name="T1" fmla="*/ 3 h 3"/>
                <a:gd name="T2" fmla="*/ 0 w 1"/>
                <a:gd name="T3" fmla="*/ 3 h 3"/>
                <a:gd name="T4" fmla="*/ 0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0" y="3"/>
                  </a:lnTo>
                  <a:cubicBezTo>
                    <a:pt x="0" y="2"/>
                    <a:pt x="0" y="1"/>
                    <a:pt x="0" y="0"/>
                  </a:cubicBezTo>
                  <a:lnTo>
                    <a:pt x="1" y="1"/>
                  </a:lnTo>
                  <a:lnTo>
                    <a:pt x="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9" name="Freeform 1235"/>
            <p:cNvSpPr/>
            <p:nvPr userDrawn="1"/>
          </p:nvSpPr>
          <p:spPr>
            <a:xfrm>
              <a:off x="312" y="177"/>
              <a:ext cx="3" cy="4"/>
            </a:xfrm>
            <a:custGeom>
              <a:avLst/>
              <a:gdLst>
                <a:gd name="T0" fmla="*/ 0 w 5"/>
                <a:gd name="T1" fmla="*/ 7 h 8"/>
                <a:gd name="T2" fmla="*/ 0 w 5"/>
                <a:gd name="T3" fmla="*/ 7 h 8"/>
                <a:gd name="T4" fmla="*/ 4 w 5"/>
                <a:gd name="T5" fmla="*/ 0 h 8"/>
                <a:gd name="T6" fmla="*/ 5 w 5"/>
                <a:gd name="T7" fmla="*/ 2 h 8"/>
                <a:gd name="T8" fmla="*/ 1 w 5"/>
                <a:gd name="T9" fmla="*/ 8 h 8"/>
                <a:gd name="T10" fmla="*/ 0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0" y="7"/>
                  </a:moveTo>
                  <a:lnTo>
                    <a:pt x="0" y="7"/>
                  </a:lnTo>
                  <a:cubicBezTo>
                    <a:pt x="1" y="4"/>
                    <a:pt x="2" y="2"/>
                    <a:pt x="4" y="0"/>
                  </a:cubicBezTo>
                  <a:cubicBezTo>
                    <a:pt x="4" y="1"/>
                    <a:pt x="5" y="2"/>
                    <a:pt x="5" y="2"/>
                  </a:cubicBezTo>
                  <a:cubicBezTo>
                    <a:pt x="4" y="4"/>
                    <a:pt x="3" y="6"/>
                    <a:pt x="1" y="8"/>
                  </a:cubicBezTo>
                  <a:lnTo>
                    <a:pt x="0" y="7"/>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0" name="Freeform 1236"/>
            <p:cNvSpPr/>
            <p:nvPr userDrawn="1"/>
          </p:nvSpPr>
          <p:spPr>
            <a:xfrm>
              <a:off x="314" y="175"/>
              <a:ext cx="3" cy="2"/>
            </a:xfrm>
            <a:custGeom>
              <a:avLst/>
              <a:gdLst>
                <a:gd name="T0" fmla="*/ 0 w 6"/>
                <a:gd name="T1" fmla="*/ 3 h 5"/>
                <a:gd name="T2" fmla="*/ 0 w 6"/>
                <a:gd name="T3" fmla="*/ 3 h 5"/>
                <a:gd name="T4" fmla="*/ 1 w 6"/>
                <a:gd name="T5" fmla="*/ 3 h 5"/>
                <a:gd name="T6" fmla="*/ 6 w 6"/>
                <a:gd name="T7" fmla="*/ 0 h 5"/>
                <a:gd name="T8" fmla="*/ 6 w 6"/>
                <a:gd name="T9" fmla="*/ 0 h 5"/>
                <a:gd name="T10" fmla="*/ 2 w 6"/>
                <a:gd name="T11" fmla="*/ 5 h 5"/>
                <a:gd name="T12" fmla="*/ 0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3"/>
                  </a:moveTo>
                  <a:lnTo>
                    <a:pt x="0" y="3"/>
                  </a:lnTo>
                  <a:cubicBezTo>
                    <a:pt x="0" y="3"/>
                    <a:pt x="1" y="3"/>
                    <a:pt x="1" y="3"/>
                  </a:cubicBezTo>
                  <a:cubicBezTo>
                    <a:pt x="2" y="2"/>
                    <a:pt x="4" y="1"/>
                    <a:pt x="6" y="0"/>
                  </a:cubicBezTo>
                  <a:lnTo>
                    <a:pt x="6" y="0"/>
                  </a:lnTo>
                  <a:cubicBezTo>
                    <a:pt x="4" y="2"/>
                    <a:pt x="3" y="4"/>
                    <a:pt x="2" y="5"/>
                  </a:cubicBezTo>
                  <a:cubicBezTo>
                    <a:pt x="1" y="5"/>
                    <a:pt x="1" y="4"/>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1" name="Freeform 1237"/>
            <p:cNvSpPr/>
            <p:nvPr userDrawn="1"/>
          </p:nvSpPr>
          <p:spPr>
            <a:xfrm>
              <a:off x="317" y="175"/>
              <a:ext cx="0" cy="0"/>
            </a:xfrm>
            <a:custGeom>
              <a:avLst/>
              <a:gdLst>
                <a:gd name="T0" fmla="*/ 0 w 1"/>
                <a:gd name="T1" fmla="*/ 0 h 1"/>
                <a:gd name="T2" fmla="*/ 0 w 1"/>
                <a:gd name="T3" fmla="*/ 0 h 1"/>
                <a:gd name="T4" fmla="*/ 1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0"/>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2" name="Freeform 1238"/>
            <p:cNvSpPr/>
            <p:nvPr userDrawn="1"/>
          </p:nvSpPr>
          <p:spPr>
            <a:xfrm>
              <a:off x="317" y="174"/>
              <a:ext cx="4" cy="4"/>
            </a:xfrm>
            <a:custGeom>
              <a:avLst/>
              <a:gdLst>
                <a:gd name="T0" fmla="*/ 2 w 8"/>
                <a:gd name="T1" fmla="*/ 1 h 9"/>
                <a:gd name="T2" fmla="*/ 2 w 8"/>
                <a:gd name="T3" fmla="*/ 1 h 9"/>
                <a:gd name="T4" fmla="*/ 5 w 8"/>
                <a:gd name="T5" fmla="*/ 0 h 9"/>
                <a:gd name="T6" fmla="*/ 8 w 8"/>
                <a:gd name="T7" fmla="*/ 4 h 9"/>
                <a:gd name="T8" fmla="*/ 4 w 8"/>
                <a:gd name="T9" fmla="*/ 9 h 9"/>
                <a:gd name="T10" fmla="*/ 0 w 8"/>
                <a:gd name="T11" fmla="*/ 3 h 9"/>
                <a:gd name="T12" fmla="*/ 2 w 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2" y="1"/>
                  </a:moveTo>
                  <a:lnTo>
                    <a:pt x="2" y="1"/>
                  </a:lnTo>
                  <a:cubicBezTo>
                    <a:pt x="3" y="1"/>
                    <a:pt x="4" y="0"/>
                    <a:pt x="5" y="0"/>
                  </a:cubicBezTo>
                  <a:cubicBezTo>
                    <a:pt x="5" y="1"/>
                    <a:pt x="6" y="2"/>
                    <a:pt x="8" y="4"/>
                  </a:cubicBezTo>
                  <a:cubicBezTo>
                    <a:pt x="6" y="6"/>
                    <a:pt x="5" y="7"/>
                    <a:pt x="4" y="9"/>
                  </a:cubicBezTo>
                  <a:cubicBezTo>
                    <a:pt x="2" y="7"/>
                    <a:pt x="1" y="5"/>
                    <a:pt x="0" y="3"/>
                  </a:cubicBezTo>
                  <a:cubicBezTo>
                    <a:pt x="1" y="3"/>
                    <a:pt x="1" y="2"/>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3" name="Freeform 1239"/>
            <p:cNvSpPr/>
            <p:nvPr userDrawn="1"/>
          </p:nvSpPr>
          <p:spPr>
            <a:xfrm>
              <a:off x="320" y="173"/>
              <a:ext cx="3" cy="2"/>
            </a:xfrm>
            <a:custGeom>
              <a:avLst/>
              <a:gdLst>
                <a:gd name="T0" fmla="*/ 0 w 7"/>
                <a:gd name="T1" fmla="*/ 2 h 5"/>
                <a:gd name="T2" fmla="*/ 0 w 7"/>
                <a:gd name="T3" fmla="*/ 2 h 5"/>
                <a:gd name="T4" fmla="*/ 7 w 7"/>
                <a:gd name="T5" fmla="*/ 0 h 5"/>
                <a:gd name="T6" fmla="*/ 7 w 7"/>
                <a:gd name="T7" fmla="*/ 2 h 5"/>
                <a:gd name="T8" fmla="*/ 3 w 7"/>
                <a:gd name="T9" fmla="*/ 5 h 5"/>
                <a:gd name="T10" fmla="*/ 0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0" y="2"/>
                  </a:moveTo>
                  <a:lnTo>
                    <a:pt x="0" y="2"/>
                  </a:lnTo>
                  <a:cubicBezTo>
                    <a:pt x="3" y="1"/>
                    <a:pt x="5" y="0"/>
                    <a:pt x="7" y="0"/>
                  </a:cubicBezTo>
                  <a:lnTo>
                    <a:pt x="7" y="2"/>
                  </a:lnTo>
                  <a:cubicBezTo>
                    <a:pt x="6" y="3"/>
                    <a:pt x="4" y="4"/>
                    <a:pt x="3" y="5"/>
                  </a:cubicBezTo>
                  <a:cubicBezTo>
                    <a:pt x="2" y="4"/>
                    <a:pt x="1" y="3"/>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4" name="Freeform 1240"/>
            <p:cNvSpPr/>
            <p:nvPr userDrawn="1"/>
          </p:nvSpPr>
          <p:spPr>
            <a:xfrm>
              <a:off x="321" y="174"/>
              <a:ext cx="3" cy="4"/>
            </a:xfrm>
            <a:custGeom>
              <a:avLst/>
              <a:gdLst>
                <a:gd name="T0" fmla="*/ 3 w 5"/>
                <a:gd name="T1" fmla="*/ 0 h 8"/>
                <a:gd name="T2" fmla="*/ 3 w 5"/>
                <a:gd name="T3" fmla="*/ 0 h 8"/>
                <a:gd name="T4" fmla="*/ 5 w 5"/>
                <a:gd name="T5" fmla="*/ 7 h 8"/>
                <a:gd name="T6" fmla="*/ 4 w 5"/>
                <a:gd name="T7" fmla="*/ 8 h 8"/>
                <a:gd name="T8" fmla="*/ 0 w 5"/>
                <a:gd name="T9" fmla="*/ 3 h 8"/>
                <a:gd name="T10" fmla="*/ 3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3" y="0"/>
                  </a:moveTo>
                  <a:lnTo>
                    <a:pt x="3" y="0"/>
                  </a:lnTo>
                  <a:lnTo>
                    <a:pt x="5" y="7"/>
                  </a:lnTo>
                  <a:lnTo>
                    <a:pt x="4" y="8"/>
                  </a:lnTo>
                  <a:cubicBezTo>
                    <a:pt x="2" y="7"/>
                    <a:pt x="1" y="5"/>
                    <a:pt x="0" y="3"/>
                  </a:cubicBezTo>
                  <a:cubicBezTo>
                    <a:pt x="1" y="2"/>
                    <a:pt x="2" y="1"/>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5" name="Freeform 1241"/>
            <p:cNvSpPr/>
            <p:nvPr userDrawn="1"/>
          </p:nvSpPr>
          <p:spPr>
            <a:xfrm>
              <a:off x="323" y="17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lnTo>
                    <a:pt x="0"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6" name="Freeform 1242"/>
            <p:cNvSpPr/>
            <p:nvPr userDrawn="1"/>
          </p:nvSpPr>
          <p:spPr>
            <a:xfrm>
              <a:off x="321" y="178"/>
              <a:ext cx="3" cy="4"/>
            </a:xfrm>
            <a:custGeom>
              <a:avLst/>
              <a:gdLst>
                <a:gd name="T0" fmla="*/ 7 w 7"/>
                <a:gd name="T1" fmla="*/ 3 h 9"/>
                <a:gd name="T2" fmla="*/ 7 w 7"/>
                <a:gd name="T3" fmla="*/ 3 h 9"/>
                <a:gd name="T4" fmla="*/ 7 w 7"/>
                <a:gd name="T5" fmla="*/ 6 h 9"/>
                <a:gd name="T6" fmla="*/ 4 w 7"/>
                <a:gd name="T7" fmla="*/ 9 h 9"/>
                <a:gd name="T8" fmla="*/ 0 w 7"/>
                <a:gd name="T9" fmla="*/ 5 h 9"/>
                <a:gd name="T10" fmla="*/ 5 w 7"/>
                <a:gd name="T11" fmla="*/ 0 h 9"/>
                <a:gd name="T12" fmla="*/ 7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3"/>
                  </a:moveTo>
                  <a:lnTo>
                    <a:pt x="7" y="3"/>
                  </a:lnTo>
                  <a:lnTo>
                    <a:pt x="7" y="6"/>
                  </a:lnTo>
                  <a:cubicBezTo>
                    <a:pt x="6" y="7"/>
                    <a:pt x="5" y="8"/>
                    <a:pt x="4" y="9"/>
                  </a:cubicBezTo>
                  <a:cubicBezTo>
                    <a:pt x="3" y="8"/>
                    <a:pt x="2" y="7"/>
                    <a:pt x="0" y="5"/>
                  </a:cubicBezTo>
                  <a:cubicBezTo>
                    <a:pt x="2" y="4"/>
                    <a:pt x="3" y="2"/>
                    <a:pt x="5" y="0"/>
                  </a:cubicBezTo>
                  <a:cubicBezTo>
                    <a:pt x="5" y="1"/>
                    <a:pt x="6" y="2"/>
                    <a:pt x="7"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7" name="Freeform 1243"/>
            <p:cNvSpPr/>
            <p:nvPr userDrawn="1"/>
          </p:nvSpPr>
          <p:spPr>
            <a:xfrm>
              <a:off x="323" y="181"/>
              <a:ext cx="2" cy="4"/>
            </a:xfrm>
            <a:custGeom>
              <a:avLst/>
              <a:gdLst>
                <a:gd name="T0" fmla="*/ 2 w 4"/>
                <a:gd name="T1" fmla="*/ 0 h 7"/>
                <a:gd name="T2" fmla="*/ 2 w 4"/>
                <a:gd name="T3" fmla="*/ 0 h 7"/>
                <a:gd name="T4" fmla="*/ 4 w 4"/>
                <a:gd name="T5" fmla="*/ 7 h 7"/>
                <a:gd name="T6" fmla="*/ 0 w 4"/>
                <a:gd name="T7" fmla="*/ 3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2" y="0"/>
                  </a:lnTo>
                  <a:lnTo>
                    <a:pt x="4" y="7"/>
                  </a:lnTo>
                  <a:cubicBezTo>
                    <a:pt x="2" y="6"/>
                    <a:pt x="1" y="4"/>
                    <a:pt x="0" y="3"/>
                  </a:cubicBezTo>
                  <a:cubicBezTo>
                    <a:pt x="1" y="2"/>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8" name="Freeform 1244"/>
            <p:cNvSpPr/>
            <p:nvPr userDrawn="1"/>
          </p:nvSpPr>
          <p:spPr>
            <a:xfrm>
              <a:off x="323" y="185"/>
              <a:ext cx="2" cy="4"/>
            </a:xfrm>
            <a:custGeom>
              <a:avLst/>
              <a:gdLst>
                <a:gd name="T0" fmla="*/ 4 w 5"/>
                <a:gd name="T1" fmla="*/ 1 h 8"/>
                <a:gd name="T2" fmla="*/ 4 w 5"/>
                <a:gd name="T3" fmla="*/ 1 h 8"/>
                <a:gd name="T4" fmla="*/ 5 w 5"/>
                <a:gd name="T5" fmla="*/ 6 h 8"/>
                <a:gd name="T6" fmla="*/ 4 w 5"/>
                <a:gd name="T7" fmla="*/ 7 h 8"/>
                <a:gd name="T8" fmla="*/ 4 w 5"/>
                <a:gd name="T9" fmla="*/ 7 h 8"/>
                <a:gd name="T10" fmla="*/ 4 w 5"/>
                <a:gd name="T11" fmla="*/ 8 h 8"/>
                <a:gd name="T12" fmla="*/ 0 w 5"/>
                <a:gd name="T13" fmla="*/ 5 h 8"/>
                <a:gd name="T14" fmla="*/ 4 w 5"/>
                <a:gd name="T15" fmla="*/ 0 h 8"/>
                <a:gd name="T16" fmla="*/ 4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4" y="1"/>
                  </a:moveTo>
                  <a:lnTo>
                    <a:pt x="4" y="1"/>
                  </a:lnTo>
                  <a:lnTo>
                    <a:pt x="5" y="6"/>
                  </a:lnTo>
                  <a:cubicBezTo>
                    <a:pt x="5" y="7"/>
                    <a:pt x="5" y="7"/>
                    <a:pt x="4" y="7"/>
                  </a:cubicBezTo>
                  <a:lnTo>
                    <a:pt x="4" y="7"/>
                  </a:lnTo>
                  <a:lnTo>
                    <a:pt x="4" y="8"/>
                  </a:lnTo>
                  <a:cubicBezTo>
                    <a:pt x="3" y="7"/>
                    <a:pt x="1" y="6"/>
                    <a:pt x="0" y="5"/>
                  </a:cubicBezTo>
                  <a:cubicBezTo>
                    <a:pt x="1" y="3"/>
                    <a:pt x="2" y="2"/>
                    <a:pt x="4" y="0"/>
                  </a:cubicBezTo>
                  <a:lnTo>
                    <a:pt x="4"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9" name="Freeform 1245"/>
            <p:cNvSpPr/>
            <p:nvPr userDrawn="1"/>
          </p:nvSpPr>
          <p:spPr>
            <a:xfrm>
              <a:off x="325" y="189"/>
              <a:ext cx="0" cy="1"/>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0" y="2"/>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0" name="Freeform 1246"/>
            <p:cNvSpPr/>
            <p:nvPr userDrawn="1"/>
          </p:nvSpPr>
          <p:spPr>
            <a:xfrm>
              <a:off x="318" y="196"/>
              <a:ext cx="2" cy="2"/>
            </a:xfrm>
            <a:custGeom>
              <a:avLst/>
              <a:gdLst>
                <a:gd name="T0" fmla="*/ 4 w 4"/>
                <a:gd name="T1" fmla="*/ 2 h 4"/>
                <a:gd name="T2" fmla="*/ 4 w 4"/>
                <a:gd name="T3" fmla="*/ 2 h 4"/>
                <a:gd name="T4" fmla="*/ 1 w 4"/>
                <a:gd name="T5" fmla="*/ 4 h 4"/>
                <a:gd name="T6" fmla="*/ 0 w 4"/>
                <a:gd name="T7" fmla="*/ 2 h 4"/>
                <a:gd name="T8" fmla="*/ 0 w 4"/>
                <a:gd name="T9" fmla="*/ 0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4" y="2"/>
                  </a:lnTo>
                  <a:cubicBezTo>
                    <a:pt x="3" y="3"/>
                    <a:pt x="2" y="3"/>
                    <a:pt x="1" y="4"/>
                  </a:cubicBezTo>
                  <a:cubicBezTo>
                    <a:pt x="0" y="3"/>
                    <a:pt x="0" y="3"/>
                    <a:pt x="0" y="2"/>
                  </a:cubicBezTo>
                  <a:lnTo>
                    <a:pt x="0" y="0"/>
                  </a:lnTo>
                  <a:cubicBezTo>
                    <a:pt x="2" y="1"/>
                    <a:pt x="3" y="2"/>
                    <a:pt x="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1" name="Freeform 1247"/>
            <p:cNvSpPr/>
            <p:nvPr userDrawn="1"/>
          </p:nvSpPr>
          <p:spPr>
            <a:xfrm>
              <a:off x="318" y="195"/>
              <a:ext cx="1"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2" name="Freeform 1248"/>
            <p:cNvSpPr/>
            <p:nvPr userDrawn="1"/>
          </p:nvSpPr>
          <p:spPr>
            <a:xfrm>
              <a:off x="316" y="193"/>
              <a:ext cx="2" cy="3"/>
            </a:xfrm>
            <a:custGeom>
              <a:avLst/>
              <a:gdLst>
                <a:gd name="T0" fmla="*/ 5 w 5"/>
                <a:gd name="T1" fmla="*/ 3 h 7"/>
                <a:gd name="T2" fmla="*/ 5 w 5"/>
                <a:gd name="T3" fmla="*/ 3 h 7"/>
                <a:gd name="T4" fmla="*/ 4 w 5"/>
                <a:gd name="T5" fmla="*/ 5 h 7"/>
                <a:gd name="T6" fmla="*/ 3 w 5"/>
                <a:gd name="T7" fmla="*/ 6 h 7"/>
                <a:gd name="T8" fmla="*/ 4 w 5"/>
                <a:gd name="T9" fmla="*/ 6 h 7"/>
                <a:gd name="T10" fmla="*/ 3 w 5"/>
                <a:gd name="T11" fmla="*/ 7 h 7"/>
                <a:gd name="T12" fmla="*/ 0 w 5"/>
                <a:gd name="T13" fmla="*/ 0 h 7"/>
                <a:gd name="T14" fmla="*/ 5 w 5"/>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3"/>
                  </a:moveTo>
                  <a:lnTo>
                    <a:pt x="5" y="3"/>
                  </a:lnTo>
                  <a:cubicBezTo>
                    <a:pt x="5" y="4"/>
                    <a:pt x="4" y="5"/>
                    <a:pt x="4" y="5"/>
                  </a:cubicBezTo>
                  <a:lnTo>
                    <a:pt x="3" y="6"/>
                  </a:lnTo>
                  <a:lnTo>
                    <a:pt x="4" y="6"/>
                  </a:lnTo>
                  <a:lnTo>
                    <a:pt x="3" y="7"/>
                  </a:lnTo>
                  <a:cubicBezTo>
                    <a:pt x="2" y="5"/>
                    <a:pt x="1" y="2"/>
                    <a:pt x="0" y="0"/>
                  </a:cubicBezTo>
                  <a:cubicBezTo>
                    <a:pt x="1" y="1"/>
                    <a:pt x="3" y="2"/>
                    <a:pt x="5"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3" name="Freeform 1249"/>
            <p:cNvSpPr/>
            <p:nvPr userDrawn="1"/>
          </p:nvSpPr>
          <p:spPr>
            <a:xfrm>
              <a:off x="315" y="189"/>
              <a:ext cx="2" cy="4"/>
            </a:xfrm>
            <a:custGeom>
              <a:avLst/>
              <a:gdLst>
                <a:gd name="T0" fmla="*/ 2 w 5"/>
                <a:gd name="T1" fmla="*/ 8 h 9"/>
                <a:gd name="T2" fmla="*/ 2 w 5"/>
                <a:gd name="T3" fmla="*/ 8 h 9"/>
                <a:gd name="T4" fmla="*/ 0 w 5"/>
                <a:gd name="T5" fmla="*/ 3 h 9"/>
                <a:gd name="T6" fmla="*/ 1 w 5"/>
                <a:gd name="T7" fmla="*/ 0 h 9"/>
                <a:gd name="T8" fmla="*/ 5 w 5"/>
                <a:gd name="T9" fmla="*/ 4 h 9"/>
                <a:gd name="T10" fmla="*/ 3 w 5"/>
                <a:gd name="T11" fmla="*/ 9 h 9"/>
                <a:gd name="T12" fmla="*/ 2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2" y="8"/>
                  </a:moveTo>
                  <a:lnTo>
                    <a:pt x="2" y="8"/>
                  </a:lnTo>
                  <a:cubicBezTo>
                    <a:pt x="1" y="6"/>
                    <a:pt x="0" y="5"/>
                    <a:pt x="0" y="3"/>
                  </a:cubicBezTo>
                  <a:cubicBezTo>
                    <a:pt x="0" y="2"/>
                    <a:pt x="1" y="1"/>
                    <a:pt x="1" y="0"/>
                  </a:cubicBezTo>
                  <a:cubicBezTo>
                    <a:pt x="3" y="1"/>
                    <a:pt x="4" y="2"/>
                    <a:pt x="5" y="4"/>
                  </a:cubicBezTo>
                  <a:cubicBezTo>
                    <a:pt x="4" y="5"/>
                    <a:pt x="4" y="7"/>
                    <a:pt x="3" y="9"/>
                  </a:cubicBezTo>
                  <a:lnTo>
                    <a:pt x="2" y="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4" name="Freeform 1250"/>
            <p:cNvSpPr/>
            <p:nvPr userDrawn="1"/>
          </p:nvSpPr>
          <p:spPr>
            <a:xfrm>
              <a:off x="324" y="172"/>
              <a:ext cx="3" cy="14"/>
            </a:xfrm>
            <a:custGeom>
              <a:avLst/>
              <a:gdLst>
                <a:gd name="T0" fmla="*/ 4 w 8"/>
                <a:gd name="T1" fmla="*/ 0 h 32"/>
                <a:gd name="T2" fmla="*/ 4 w 8"/>
                <a:gd name="T3" fmla="*/ 0 h 32"/>
                <a:gd name="T4" fmla="*/ 8 w 8"/>
                <a:gd name="T5" fmla="*/ 32 h 32"/>
                <a:gd name="T6" fmla="*/ 7 w 8"/>
                <a:gd name="T7" fmla="*/ 32 h 32"/>
                <a:gd name="T8" fmla="*/ 6 w 8"/>
                <a:gd name="T9" fmla="*/ 31 h 32"/>
                <a:gd name="T10" fmla="*/ 6 w 8"/>
                <a:gd name="T11" fmla="*/ 32 h 32"/>
                <a:gd name="T12" fmla="*/ 0 w 8"/>
                <a:gd name="T13" fmla="*/ 1 h 32"/>
                <a:gd name="T14" fmla="*/ 4 w 8"/>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2">
                  <a:moveTo>
                    <a:pt x="4" y="0"/>
                  </a:moveTo>
                  <a:lnTo>
                    <a:pt x="4" y="0"/>
                  </a:lnTo>
                  <a:lnTo>
                    <a:pt x="8" y="32"/>
                  </a:lnTo>
                  <a:cubicBezTo>
                    <a:pt x="7" y="32"/>
                    <a:pt x="7" y="32"/>
                    <a:pt x="7" y="32"/>
                  </a:cubicBezTo>
                  <a:lnTo>
                    <a:pt x="6" y="31"/>
                  </a:lnTo>
                  <a:cubicBezTo>
                    <a:pt x="6" y="32"/>
                    <a:pt x="6" y="32"/>
                    <a:pt x="6" y="32"/>
                  </a:cubicBezTo>
                  <a:lnTo>
                    <a:pt x="0" y="1"/>
                  </a:lnTo>
                  <a:cubicBezTo>
                    <a:pt x="1" y="0"/>
                    <a:pt x="2" y="0"/>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5" name="Freeform 1251"/>
            <p:cNvSpPr/>
            <p:nvPr userDrawn="1"/>
          </p:nvSpPr>
          <p:spPr>
            <a:xfrm>
              <a:off x="319" y="176"/>
              <a:ext cx="4" cy="4"/>
            </a:xfrm>
            <a:custGeom>
              <a:avLst/>
              <a:gdLst>
                <a:gd name="T0" fmla="*/ 4 w 8"/>
                <a:gd name="T1" fmla="*/ 0 h 9"/>
                <a:gd name="T2" fmla="*/ 4 w 8"/>
                <a:gd name="T3" fmla="*/ 0 h 9"/>
                <a:gd name="T4" fmla="*/ 8 w 8"/>
                <a:gd name="T5" fmla="*/ 5 h 9"/>
                <a:gd name="T6" fmla="*/ 4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5" y="1"/>
                    <a:pt x="7" y="3"/>
                    <a:pt x="8" y="5"/>
                  </a:cubicBezTo>
                  <a:cubicBezTo>
                    <a:pt x="7" y="6"/>
                    <a:pt x="5" y="8"/>
                    <a:pt x="4" y="9"/>
                  </a:cubicBezTo>
                  <a:cubicBezTo>
                    <a:pt x="2" y="8"/>
                    <a:pt x="1" y="6"/>
                    <a:pt x="0" y="5"/>
                  </a:cubicBezTo>
                  <a:cubicBezTo>
                    <a:pt x="1" y="3"/>
                    <a:pt x="3" y="1"/>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6" name="Freeform 1252"/>
            <p:cNvSpPr/>
            <p:nvPr userDrawn="1"/>
          </p:nvSpPr>
          <p:spPr>
            <a:xfrm>
              <a:off x="315" y="176"/>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7" y="4"/>
                    <a:pt x="8" y="6"/>
                  </a:cubicBezTo>
                  <a:cubicBezTo>
                    <a:pt x="7" y="7"/>
                    <a:pt x="5" y="9"/>
                    <a:pt x="4"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7" name="Freeform 1253"/>
            <p:cNvSpPr/>
            <p:nvPr userDrawn="1"/>
          </p:nvSpPr>
          <p:spPr>
            <a:xfrm>
              <a:off x="317" y="178"/>
              <a:ext cx="3"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4"/>
                    <a:pt x="3" y="2"/>
                    <a:pt x="4" y="0"/>
                  </a:cubicBezTo>
                  <a:cubicBezTo>
                    <a:pt x="6" y="2"/>
                    <a:pt x="7" y="3"/>
                    <a:pt x="8" y="5"/>
                  </a:cubicBezTo>
                  <a:cubicBezTo>
                    <a:pt x="7" y="7"/>
                    <a:pt x="6" y="8"/>
                    <a:pt x="4"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8" name="Freeform 1254"/>
            <p:cNvSpPr/>
            <p:nvPr userDrawn="1"/>
          </p:nvSpPr>
          <p:spPr>
            <a:xfrm>
              <a:off x="319" y="181"/>
              <a:ext cx="4"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9" name="Freeform 1255"/>
            <p:cNvSpPr/>
            <p:nvPr userDrawn="1"/>
          </p:nvSpPr>
          <p:spPr>
            <a:xfrm>
              <a:off x="321" y="183"/>
              <a:ext cx="3"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6"/>
                    <a:pt x="0" y="4"/>
                  </a:cubicBezTo>
                  <a:cubicBezTo>
                    <a:pt x="2" y="3"/>
                    <a:pt x="3" y="1"/>
                    <a:pt x="4" y="0"/>
                  </a:cubicBezTo>
                  <a:cubicBezTo>
                    <a:pt x="5" y="1"/>
                    <a:pt x="7" y="2"/>
                    <a:pt x="8" y="4"/>
                  </a:cubicBezTo>
                  <a:cubicBezTo>
                    <a:pt x="7" y="5"/>
                    <a:pt x="6" y="7"/>
                    <a:pt x="4"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0" name="Freeform 1256"/>
            <p:cNvSpPr/>
            <p:nvPr userDrawn="1"/>
          </p:nvSpPr>
          <p:spPr>
            <a:xfrm>
              <a:off x="313" y="178"/>
              <a:ext cx="3" cy="5"/>
            </a:xfrm>
            <a:custGeom>
              <a:avLst/>
              <a:gdLst>
                <a:gd name="T0" fmla="*/ 3 w 7"/>
                <a:gd name="T1" fmla="*/ 11 h 11"/>
                <a:gd name="T2" fmla="*/ 3 w 7"/>
                <a:gd name="T3" fmla="*/ 11 h 11"/>
                <a:gd name="T4" fmla="*/ 0 w 7"/>
                <a:gd name="T5" fmla="*/ 6 h 11"/>
                <a:gd name="T6" fmla="*/ 4 w 7"/>
                <a:gd name="T7" fmla="*/ 0 h 11"/>
                <a:gd name="T8" fmla="*/ 7 w 7"/>
                <a:gd name="T9" fmla="*/ 5 h 11"/>
                <a:gd name="T10" fmla="*/ 3 w 7"/>
                <a:gd name="T11" fmla="*/ 11 h 11"/>
              </a:gdLst>
              <a:ahLst/>
              <a:cxnLst>
                <a:cxn ang="0">
                  <a:pos x="T0" y="T1"/>
                </a:cxn>
                <a:cxn ang="0">
                  <a:pos x="T2" y="T3"/>
                </a:cxn>
                <a:cxn ang="0">
                  <a:pos x="T4" y="T5"/>
                </a:cxn>
                <a:cxn ang="0">
                  <a:pos x="T6" y="T7"/>
                </a:cxn>
                <a:cxn ang="0">
                  <a:pos x="T8" y="T9"/>
                </a:cxn>
                <a:cxn ang="0">
                  <a:pos x="T10" y="T11"/>
                </a:cxn>
              </a:cxnLst>
              <a:rect l="0" t="0" r="r" b="b"/>
              <a:pathLst>
                <a:path w="7" h="11">
                  <a:moveTo>
                    <a:pt x="3" y="11"/>
                  </a:moveTo>
                  <a:lnTo>
                    <a:pt x="3" y="11"/>
                  </a:lnTo>
                  <a:cubicBezTo>
                    <a:pt x="2" y="10"/>
                    <a:pt x="1" y="8"/>
                    <a:pt x="0" y="6"/>
                  </a:cubicBezTo>
                  <a:cubicBezTo>
                    <a:pt x="1" y="4"/>
                    <a:pt x="2" y="2"/>
                    <a:pt x="4" y="0"/>
                  </a:cubicBezTo>
                  <a:cubicBezTo>
                    <a:pt x="5" y="2"/>
                    <a:pt x="6" y="4"/>
                    <a:pt x="7" y="5"/>
                  </a:cubicBezTo>
                  <a:cubicBezTo>
                    <a:pt x="6" y="7"/>
                    <a:pt x="5" y="9"/>
                    <a:pt x="3"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1" name="Freeform 1257"/>
            <p:cNvSpPr/>
            <p:nvPr userDrawn="1"/>
          </p:nvSpPr>
          <p:spPr>
            <a:xfrm>
              <a:off x="315" y="181"/>
              <a:ext cx="4" cy="5"/>
            </a:xfrm>
            <a:custGeom>
              <a:avLst/>
              <a:gdLst>
                <a:gd name="T0" fmla="*/ 4 w 8"/>
                <a:gd name="T1" fmla="*/ 10 h 10"/>
                <a:gd name="T2" fmla="*/ 4 w 8"/>
                <a:gd name="T3" fmla="*/ 10 h 10"/>
                <a:gd name="T4" fmla="*/ 0 w 8"/>
                <a:gd name="T5" fmla="*/ 6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2" y="9"/>
                    <a:pt x="1" y="7"/>
                    <a:pt x="0" y="6"/>
                  </a:cubicBezTo>
                  <a:cubicBezTo>
                    <a:pt x="1" y="4"/>
                    <a:pt x="3" y="2"/>
                    <a:pt x="4" y="0"/>
                  </a:cubicBezTo>
                  <a:cubicBezTo>
                    <a:pt x="5" y="2"/>
                    <a:pt x="6" y="3"/>
                    <a:pt x="8" y="5"/>
                  </a:cubicBezTo>
                  <a:cubicBezTo>
                    <a:pt x="6" y="6"/>
                    <a:pt x="5" y="8"/>
                    <a:pt x="4"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2" name="Freeform 1258"/>
            <p:cNvSpPr/>
            <p:nvPr userDrawn="1"/>
          </p:nvSpPr>
          <p:spPr>
            <a:xfrm>
              <a:off x="317" y="183"/>
              <a:ext cx="3" cy="5"/>
            </a:xfrm>
            <a:custGeom>
              <a:avLst/>
              <a:gdLst>
                <a:gd name="T0" fmla="*/ 4 w 8"/>
                <a:gd name="T1" fmla="*/ 10 h 10"/>
                <a:gd name="T2" fmla="*/ 4 w 8"/>
                <a:gd name="T3" fmla="*/ 10 h 10"/>
                <a:gd name="T4" fmla="*/ 0 w 8"/>
                <a:gd name="T5" fmla="*/ 6 h 10"/>
                <a:gd name="T6" fmla="*/ 4 w 8"/>
                <a:gd name="T7" fmla="*/ 0 h 10"/>
                <a:gd name="T8" fmla="*/ 8 w 8"/>
                <a:gd name="T9" fmla="*/ 4 h 10"/>
                <a:gd name="T10" fmla="*/ 5 w 8"/>
                <a:gd name="T11" fmla="*/ 9 h 10"/>
                <a:gd name="T12" fmla="*/ 5 w 8"/>
                <a:gd name="T13" fmla="*/ 9 h 10"/>
                <a:gd name="T14" fmla="*/ 4 w 8"/>
                <a:gd name="T15" fmla="*/ 9 h 10"/>
                <a:gd name="T16" fmla="*/ 4 w 8"/>
                <a:gd name="T17" fmla="*/ 10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cubicBezTo>
                    <a:pt x="3" y="9"/>
                    <a:pt x="1" y="7"/>
                    <a:pt x="0" y="6"/>
                  </a:cubicBezTo>
                  <a:cubicBezTo>
                    <a:pt x="1" y="4"/>
                    <a:pt x="3" y="2"/>
                    <a:pt x="4" y="0"/>
                  </a:cubicBezTo>
                  <a:cubicBezTo>
                    <a:pt x="6" y="2"/>
                    <a:pt x="7" y="3"/>
                    <a:pt x="8" y="4"/>
                  </a:cubicBezTo>
                  <a:cubicBezTo>
                    <a:pt x="7" y="6"/>
                    <a:pt x="6" y="7"/>
                    <a:pt x="5" y="9"/>
                  </a:cubicBezTo>
                  <a:cubicBezTo>
                    <a:pt x="5" y="9"/>
                    <a:pt x="5" y="9"/>
                    <a:pt x="5" y="9"/>
                  </a:cubicBezTo>
                  <a:lnTo>
                    <a:pt x="4" y="9"/>
                  </a:lnTo>
                  <a:cubicBezTo>
                    <a:pt x="4" y="9"/>
                    <a:pt x="4" y="9"/>
                    <a:pt x="4" y="10"/>
                  </a:cubicBezTo>
                  <a:lnTo>
                    <a:pt x="4" y="1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3" name="Freeform 1259"/>
            <p:cNvSpPr/>
            <p:nvPr userDrawn="1"/>
          </p:nvSpPr>
          <p:spPr>
            <a:xfrm>
              <a:off x="320" y="186"/>
              <a:ext cx="3" cy="2"/>
            </a:xfrm>
            <a:custGeom>
              <a:avLst/>
              <a:gdLst>
                <a:gd name="T0" fmla="*/ 0 w 7"/>
                <a:gd name="T1" fmla="*/ 4 h 5"/>
                <a:gd name="T2" fmla="*/ 0 w 7"/>
                <a:gd name="T3" fmla="*/ 4 h 5"/>
                <a:gd name="T4" fmla="*/ 3 w 7"/>
                <a:gd name="T5" fmla="*/ 0 h 5"/>
                <a:gd name="T6" fmla="*/ 7 w 7"/>
                <a:gd name="T7" fmla="*/ 4 h 5"/>
                <a:gd name="T8" fmla="*/ 6 w 7"/>
                <a:gd name="T9" fmla="*/ 5 h 5"/>
                <a:gd name="T10" fmla="*/ 0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0" y="4"/>
                  </a:moveTo>
                  <a:lnTo>
                    <a:pt x="0" y="4"/>
                  </a:lnTo>
                  <a:cubicBezTo>
                    <a:pt x="1" y="2"/>
                    <a:pt x="2" y="1"/>
                    <a:pt x="3" y="0"/>
                  </a:cubicBezTo>
                  <a:cubicBezTo>
                    <a:pt x="4" y="1"/>
                    <a:pt x="6" y="2"/>
                    <a:pt x="7" y="4"/>
                  </a:cubicBezTo>
                  <a:cubicBezTo>
                    <a:pt x="6" y="4"/>
                    <a:pt x="6" y="5"/>
                    <a:pt x="6" y="5"/>
                  </a:cubicBezTo>
                  <a:cubicBezTo>
                    <a:pt x="3" y="4"/>
                    <a:pt x="1" y="4"/>
                    <a:pt x="0"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4" name="Freeform 1260"/>
            <p:cNvSpPr/>
            <p:nvPr userDrawn="1"/>
          </p:nvSpPr>
          <p:spPr>
            <a:xfrm>
              <a:off x="319" y="18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lnTo>
                    <a:pt x="0" y="0"/>
                  </a:lnTo>
                  <a:cubicBezTo>
                    <a:pt x="0" y="0"/>
                    <a:pt x="0"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5" name="Freeform 1261"/>
            <p:cNvSpPr/>
            <p:nvPr userDrawn="1"/>
          </p:nvSpPr>
          <p:spPr>
            <a:xfrm>
              <a:off x="323" y="187"/>
              <a:ext cx="2" cy="2"/>
            </a:xfrm>
            <a:custGeom>
              <a:avLst/>
              <a:gdLst>
                <a:gd name="T0" fmla="*/ 0 w 5"/>
                <a:gd name="T1" fmla="*/ 2 h 4"/>
                <a:gd name="T2" fmla="*/ 0 w 5"/>
                <a:gd name="T3" fmla="*/ 2 h 4"/>
                <a:gd name="T4" fmla="*/ 1 w 5"/>
                <a:gd name="T5" fmla="*/ 0 h 4"/>
                <a:gd name="T6" fmla="*/ 5 w 5"/>
                <a:gd name="T7" fmla="*/ 4 h 4"/>
                <a:gd name="T8" fmla="*/ 4 w 5"/>
                <a:gd name="T9" fmla="*/ 4 h 4"/>
                <a:gd name="T10" fmla="*/ 3 w 5"/>
                <a:gd name="T11" fmla="*/ 4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0" y="2"/>
                  </a:lnTo>
                  <a:cubicBezTo>
                    <a:pt x="0" y="1"/>
                    <a:pt x="0" y="1"/>
                    <a:pt x="1" y="0"/>
                  </a:cubicBezTo>
                  <a:cubicBezTo>
                    <a:pt x="2" y="1"/>
                    <a:pt x="3" y="2"/>
                    <a:pt x="5" y="4"/>
                  </a:cubicBezTo>
                  <a:lnTo>
                    <a:pt x="4" y="4"/>
                  </a:lnTo>
                  <a:cubicBezTo>
                    <a:pt x="4" y="4"/>
                    <a:pt x="3" y="4"/>
                    <a:pt x="3" y="4"/>
                  </a:cubicBezTo>
                  <a:cubicBezTo>
                    <a:pt x="2" y="3"/>
                    <a:pt x="1" y="2"/>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6" name="Rectangle 1262"/>
            <p:cNvSpPr>
              <a:spLocks noChangeArrowheads="1"/>
            </p:cNvSpPr>
            <p:nvPr userDrawn="1"/>
          </p:nvSpPr>
          <p:spPr>
            <a:xfrm>
              <a:off x="321" y="191"/>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7" name="Freeform 1263"/>
            <p:cNvSpPr/>
            <p:nvPr userDrawn="1"/>
          </p:nvSpPr>
          <p:spPr>
            <a:xfrm>
              <a:off x="320" y="192"/>
              <a:ext cx="2" cy="2"/>
            </a:xfrm>
            <a:custGeom>
              <a:avLst/>
              <a:gdLst>
                <a:gd name="T0" fmla="*/ 3 w 4"/>
                <a:gd name="T1" fmla="*/ 3 h 3"/>
                <a:gd name="T2" fmla="*/ 3 w 4"/>
                <a:gd name="T3" fmla="*/ 3 h 3"/>
                <a:gd name="T4" fmla="*/ 0 w 4"/>
                <a:gd name="T5" fmla="*/ 0 h 3"/>
                <a:gd name="T6" fmla="*/ 0 w 4"/>
                <a:gd name="T7" fmla="*/ 0 h 3"/>
                <a:gd name="T8" fmla="*/ 4 w 4"/>
                <a:gd name="T9" fmla="*/ 3 h 3"/>
                <a:gd name="T10" fmla="*/ 3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3" y="3"/>
                  </a:moveTo>
                  <a:lnTo>
                    <a:pt x="3" y="3"/>
                  </a:lnTo>
                  <a:cubicBezTo>
                    <a:pt x="2" y="2"/>
                    <a:pt x="1" y="1"/>
                    <a:pt x="0" y="0"/>
                  </a:cubicBezTo>
                  <a:lnTo>
                    <a:pt x="0" y="0"/>
                  </a:lnTo>
                  <a:cubicBezTo>
                    <a:pt x="1" y="1"/>
                    <a:pt x="2" y="2"/>
                    <a:pt x="4" y="3"/>
                  </a:cubicBezTo>
                  <a:cubicBezTo>
                    <a:pt x="3" y="3"/>
                    <a:pt x="3" y="3"/>
                    <a:pt x="3"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8" name="Freeform 1264"/>
            <p:cNvSpPr/>
            <p:nvPr userDrawn="1"/>
          </p:nvSpPr>
          <p:spPr>
            <a:xfrm>
              <a:off x="314" y="184"/>
              <a:ext cx="2" cy="4"/>
            </a:xfrm>
            <a:custGeom>
              <a:avLst/>
              <a:gdLst>
                <a:gd name="T0" fmla="*/ 3 w 6"/>
                <a:gd name="T1" fmla="*/ 9 h 9"/>
                <a:gd name="T2" fmla="*/ 3 w 6"/>
                <a:gd name="T3" fmla="*/ 9 h 9"/>
                <a:gd name="T4" fmla="*/ 0 w 6"/>
                <a:gd name="T5" fmla="*/ 4 h 9"/>
                <a:gd name="T6" fmla="*/ 2 w 6"/>
                <a:gd name="T7" fmla="*/ 0 h 9"/>
                <a:gd name="T8" fmla="*/ 6 w 6"/>
                <a:gd name="T9" fmla="*/ 4 h 9"/>
                <a:gd name="T10" fmla="*/ 3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3" y="9"/>
                  </a:moveTo>
                  <a:lnTo>
                    <a:pt x="3" y="9"/>
                  </a:lnTo>
                  <a:cubicBezTo>
                    <a:pt x="2" y="7"/>
                    <a:pt x="1" y="6"/>
                    <a:pt x="0" y="4"/>
                  </a:cubicBezTo>
                  <a:cubicBezTo>
                    <a:pt x="0" y="3"/>
                    <a:pt x="1" y="1"/>
                    <a:pt x="2" y="0"/>
                  </a:cubicBezTo>
                  <a:cubicBezTo>
                    <a:pt x="4" y="1"/>
                    <a:pt x="5" y="3"/>
                    <a:pt x="6" y="4"/>
                  </a:cubicBezTo>
                  <a:cubicBezTo>
                    <a:pt x="5" y="6"/>
                    <a:pt x="4" y="7"/>
                    <a:pt x="3" y="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9" name="Freeform 1265"/>
            <p:cNvSpPr/>
            <p:nvPr userDrawn="1"/>
          </p:nvSpPr>
          <p:spPr>
            <a:xfrm>
              <a:off x="315" y="186"/>
              <a:ext cx="4" cy="4"/>
            </a:xfrm>
            <a:custGeom>
              <a:avLst/>
              <a:gdLst>
                <a:gd name="T0" fmla="*/ 4 w 7"/>
                <a:gd name="T1" fmla="*/ 8 h 8"/>
                <a:gd name="T2" fmla="*/ 4 w 7"/>
                <a:gd name="T3" fmla="*/ 8 h 8"/>
                <a:gd name="T4" fmla="*/ 0 w 7"/>
                <a:gd name="T5" fmla="*/ 4 h 8"/>
                <a:gd name="T6" fmla="*/ 3 w 7"/>
                <a:gd name="T7" fmla="*/ 0 h 8"/>
                <a:gd name="T8" fmla="*/ 7 w 7"/>
                <a:gd name="T9" fmla="*/ 4 h 8"/>
                <a:gd name="T10" fmla="*/ 4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4" y="8"/>
                  </a:moveTo>
                  <a:lnTo>
                    <a:pt x="4" y="8"/>
                  </a:lnTo>
                  <a:cubicBezTo>
                    <a:pt x="3" y="7"/>
                    <a:pt x="1" y="6"/>
                    <a:pt x="0" y="4"/>
                  </a:cubicBezTo>
                  <a:cubicBezTo>
                    <a:pt x="1" y="3"/>
                    <a:pt x="2" y="1"/>
                    <a:pt x="3" y="0"/>
                  </a:cubicBezTo>
                  <a:cubicBezTo>
                    <a:pt x="4" y="1"/>
                    <a:pt x="5" y="3"/>
                    <a:pt x="7" y="4"/>
                  </a:cubicBezTo>
                  <a:cubicBezTo>
                    <a:pt x="6" y="5"/>
                    <a:pt x="5" y="7"/>
                    <a:pt x="4"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0" name="Freeform 1266"/>
            <p:cNvSpPr/>
            <p:nvPr userDrawn="1"/>
          </p:nvSpPr>
          <p:spPr>
            <a:xfrm>
              <a:off x="318" y="189"/>
              <a:ext cx="2" cy="3"/>
            </a:xfrm>
            <a:custGeom>
              <a:avLst/>
              <a:gdLst>
                <a:gd name="T0" fmla="*/ 4 w 6"/>
                <a:gd name="T1" fmla="*/ 8 h 8"/>
                <a:gd name="T2" fmla="*/ 4 w 6"/>
                <a:gd name="T3" fmla="*/ 8 h 8"/>
                <a:gd name="T4" fmla="*/ 0 w 6"/>
                <a:gd name="T5" fmla="*/ 4 h 8"/>
                <a:gd name="T6" fmla="*/ 2 w 6"/>
                <a:gd name="T7" fmla="*/ 0 h 8"/>
                <a:gd name="T8" fmla="*/ 6 w 6"/>
                <a:gd name="T9" fmla="*/ 3 h 8"/>
                <a:gd name="T10" fmla="*/ 6 w 6"/>
                <a:gd name="T11" fmla="*/ 4 h 8"/>
                <a:gd name="T12" fmla="*/ 3 w 6"/>
                <a:gd name="T13" fmla="*/ 5 h 8"/>
                <a:gd name="T14" fmla="*/ 2 w 6"/>
                <a:gd name="T15" fmla="*/ 5 h 8"/>
                <a:gd name="T16" fmla="*/ 4 w 6"/>
                <a:gd name="T17" fmla="*/ 7 h 8"/>
                <a:gd name="T18" fmla="*/ 4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4" y="8"/>
                  </a:moveTo>
                  <a:lnTo>
                    <a:pt x="4" y="8"/>
                  </a:lnTo>
                  <a:cubicBezTo>
                    <a:pt x="2" y="6"/>
                    <a:pt x="1" y="5"/>
                    <a:pt x="0" y="4"/>
                  </a:cubicBezTo>
                  <a:cubicBezTo>
                    <a:pt x="0" y="2"/>
                    <a:pt x="1" y="1"/>
                    <a:pt x="2" y="0"/>
                  </a:cubicBezTo>
                  <a:cubicBezTo>
                    <a:pt x="3" y="1"/>
                    <a:pt x="5" y="2"/>
                    <a:pt x="6" y="3"/>
                  </a:cubicBezTo>
                  <a:lnTo>
                    <a:pt x="6" y="4"/>
                  </a:lnTo>
                  <a:cubicBezTo>
                    <a:pt x="4" y="4"/>
                    <a:pt x="3" y="5"/>
                    <a:pt x="3" y="5"/>
                  </a:cubicBezTo>
                  <a:lnTo>
                    <a:pt x="2" y="5"/>
                  </a:lnTo>
                  <a:cubicBezTo>
                    <a:pt x="3" y="6"/>
                    <a:pt x="3" y="6"/>
                    <a:pt x="4" y="7"/>
                  </a:cubicBezTo>
                  <a:lnTo>
                    <a:pt x="4" y="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1" name="Freeform 1267"/>
            <p:cNvSpPr/>
            <p:nvPr userDrawn="1"/>
          </p:nvSpPr>
          <p:spPr>
            <a:xfrm>
              <a:off x="319" y="193"/>
              <a:ext cx="2" cy="2"/>
            </a:xfrm>
            <a:custGeom>
              <a:avLst/>
              <a:gdLst>
                <a:gd name="T0" fmla="*/ 2 w 6"/>
                <a:gd name="T1" fmla="*/ 0 h 5"/>
                <a:gd name="T2" fmla="*/ 2 w 6"/>
                <a:gd name="T3" fmla="*/ 0 h 5"/>
                <a:gd name="T4" fmla="*/ 5 w 6"/>
                <a:gd name="T5" fmla="*/ 2 h 5"/>
                <a:gd name="T6" fmla="*/ 4 w 6"/>
                <a:gd name="T7" fmla="*/ 2 h 5"/>
                <a:gd name="T8" fmla="*/ 6 w 6"/>
                <a:gd name="T9" fmla="*/ 4 h 5"/>
                <a:gd name="T10" fmla="*/ 6 w 6"/>
                <a:gd name="T11" fmla="*/ 4 h 5"/>
                <a:gd name="T12" fmla="*/ 2 w 6"/>
                <a:gd name="T13" fmla="*/ 5 h 5"/>
                <a:gd name="T14" fmla="*/ 0 w 6"/>
                <a:gd name="T15" fmla="*/ 4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2" y="0"/>
                  </a:lnTo>
                  <a:lnTo>
                    <a:pt x="5" y="2"/>
                  </a:lnTo>
                  <a:lnTo>
                    <a:pt x="4" y="2"/>
                  </a:lnTo>
                  <a:cubicBezTo>
                    <a:pt x="5" y="3"/>
                    <a:pt x="5" y="4"/>
                    <a:pt x="6" y="4"/>
                  </a:cubicBezTo>
                  <a:lnTo>
                    <a:pt x="6" y="4"/>
                  </a:lnTo>
                  <a:cubicBezTo>
                    <a:pt x="4" y="4"/>
                    <a:pt x="3" y="5"/>
                    <a:pt x="2" y="5"/>
                  </a:cubicBezTo>
                  <a:lnTo>
                    <a:pt x="0" y="4"/>
                  </a:lnTo>
                  <a:cubicBezTo>
                    <a:pt x="1" y="3"/>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2" name="Freeform 1268"/>
            <p:cNvSpPr/>
            <p:nvPr userDrawn="1"/>
          </p:nvSpPr>
          <p:spPr>
            <a:xfrm>
              <a:off x="316" y="191"/>
              <a:ext cx="3" cy="3"/>
            </a:xfrm>
            <a:custGeom>
              <a:avLst/>
              <a:gdLst>
                <a:gd name="T0" fmla="*/ 3 w 7"/>
                <a:gd name="T1" fmla="*/ 0 h 8"/>
                <a:gd name="T2" fmla="*/ 3 w 7"/>
                <a:gd name="T3" fmla="*/ 0 h 8"/>
                <a:gd name="T4" fmla="*/ 7 w 7"/>
                <a:gd name="T5" fmla="*/ 4 h 8"/>
                <a:gd name="T6" fmla="*/ 5 w 7"/>
                <a:gd name="T7" fmla="*/ 8 h 8"/>
                <a:gd name="T8" fmla="*/ 0 w 7"/>
                <a:gd name="T9" fmla="*/ 5 h 8"/>
                <a:gd name="T10" fmla="*/ 3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3" y="0"/>
                  </a:moveTo>
                  <a:lnTo>
                    <a:pt x="3" y="0"/>
                  </a:lnTo>
                  <a:cubicBezTo>
                    <a:pt x="4" y="2"/>
                    <a:pt x="6" y="3"/>
                    <a:pt x="7" y="4"/>
                  </a:cubicBezTo>
                  <a:cubicBezTo>
                    <a:pt x="7" y="6"/>
                    <a:pt x="6" y="7"/>
                    <a:pt x="5" y="8"/>
                  </a:cubicBezTo>
                  <a:cubicBezTo>
                    <a:pt x="3" y="7"/>
                    <a:pt x="2" y="6"/>
                    <a:pt x="0" y="5"/>
                  </a:cubicBezTo>
                  <a:cubicBezTo>
                    <a:pt x="1" y="4"/>
                    <a:pt x="2" y="2"/>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3" name="Freeform 1269"/>
            <p:cNvSpPr/>
            <p:nvPr userDrawn="1"/>
          </p:nvSpPr>
          <p:spPr>
            <a:xfrm>
              <a:off x="328" y="184"/>
              <a:ext cx="1" cy="2"/>
            </a:xfrm>
            <a:custGeom>
              <a:avLst/>
              <a:gdLst>
                <a:gd name="T0" fmla="*/ 1 w 2"/>
                <a:gd name="T1" fmla="*/ 0 h 3"/>
                <a:gd name="T2" fmla="*/ 1 w 2"/>
                <a:gd name="T3" fmla="*/ 0 h 3"/>
                <a:gd name="T4" fmla="*/ 2 w 2"/>
                <a:gd name="T5" fmla="*/ 3 h 3"/>
                <a:gd name="T6" fmla="*/ 0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lnTo>
                    <a:pt x="2" y="3"/>
                  </a:lnTo>
                  <a:lnTo>
                    <a:pt x="0" y="3"/>
                  </a:lnTo>
                  <a:lnTo>
                    <a:pt x="0"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4" name="Freeform 1270"/>
            <p:cNvSpPr/>
            <p:nvPr userDrawn="1"/>
          </p:nvSpPr>
          <p:spPr>
            <a:xfrm>
              <a:off x="328" y="182"/>
              <a:ext cx="0" cy="2"/>
            </a:xfrm>
            <a:custGeom>
              <a:avLst/>
              <a:gdLst>
                <a:gd name="T0" fmla="*/ 2 w 2"/>
                <a:gd name="T1" fmla="*/ 0 h 3"/>
                <a:gd name="T2" fmla="*/ 2 w 2"/>
                <a:gd name="T3" fmla="*/ 0 h 3"/>
                <a:gd name="T4" fmla="*/ 2 w 2"/>
                <a:gd name="T5" fmla="*/ 3 h 3"/>
                <a:gd name="T6" fmla="*/ 1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1" y="3"/>
                  </a:lnTo>
                  <a:lnTo>
                    <a:pt x="0"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5" name="Freeform 1271"/>
            <p:cNvSpPr/>
            <p:nvPr userDrawn="1"/>
          </p:nvSpPr>
          <p:spPr>
            <a:xfrm>
              <a:off x="328" y="181"/>
              <a:ext cx="0" cy="1"/>
            </a:xfrm>
            <a:custGeom>
              <a:avLst/>
              <a:gdLst>
                <a:gd name="T0" fmla="*/ 2 w 2"/>
                <a:gd name="T1" fmla="*/ 0 h 3"/>
                <a:gd name="T2" fmla="*/ 2 w 2"/>
                <a:gd name="T3" fmla="*/ 0 h 3"/>
                <a:gd name="T4" fmla="*/ 2 w 2"/>
                <a:gd name="T5" fmla="*/ 3 h 3"/>
                <a:gd name="T6" fmla="*/ 0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0" y="3"/>
                  </a:lnTo>
                  <a:lnTo>
                    <a:pt x="0"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6" name="Freeform 1272"/>
            <p:cNvSpPr/>
            <p:nvPr userDrawn="1"/>
          </p:nvSpPr>
          <p:spPr>
            <a:xfrm>
              <a:off x="327" y="179"/>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7" name="Freeform 1273"/>
            <p:cNvSpPr/>
            <p:nvPr userDrawn="1"/>
          </p:nvSpPr>
          <p:spPr>
            <a:xfrm>
              <a:off x="327" y="177"/>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8" name="Freeform 1274"/>
            <p:cNvSpPr/>
            <p:nvPr userDrawn="1"/>
          </p:nvSpPr>
          <p:spPr>
            <a:xfrm>
              <a:off x="327" y="176"/>
              <a:ext cx="1" cy="0"/>
            </a:xfrm>
            <a:custGeom>
              <a:avLst/>
              <a:gdLst>
                <a:gd name="T0" fmla="*/ 3 w 4"/>
                <a:gd name="T1" fmla="*/ 0 h 2"/>
                <a:gd name="T2" fmla="*/ 3 w 4"/>
                <a:gd name="T3" fmla="*/ 0 h 2"/>
                <a:gd name="T4" fmla="*/ 4 w 4"/>
                <a:gd name="T5" fmla="*/ 1 h 2"/>
                <a:gd name="T6" fmla="*/ 0 w 4"/>
                <a:gd name="T7" fmla="*/ 2 h 2"/>
                <a:gd name="T8" fmla="*/ 0 w 4"/>
                <a:gd name="T9" fmla="*/ 0 h 2"/>
                <a:gd name="T10" fmla="*/ 3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3" y="0"/>
                  </a:moveTo>
                  <a:lnTo>
                    <a:pt x="3" y="0"/>
                  </a:lnTo>
                  <a:lnTo>
                    <a:pt x="4" y="1"/>
                  </a:lnTo>
                  <a:lnTo>
                    <a:pt x="0" y="2"/>
                  </a:lnTo>
                  <a:lnTo>
                    <a:pt x="0" y="0"/>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9" name="Freeform 1275"/>
            <p:cNvSpPr/>
            <p:nvPr userDrawn="1"/>
          </p:nvSpPr>
          <p:spPr>
            <a:xfrm>
              <a:off x="327" y="174"/>
              <a:ext cx="1" cy="1"/>
            </a:xfrm>
            <a:custGeom>
              <a:avLst/>
              <a:gdLst>
                <a:gd name="T0" fmla="*/ 3 w 3"/>
                <a:gd name="T1" fmla="*/ 0 h 2"/>
                <a:gd name="T2" fmla="*/ 3 w 3"/>
                <a:gd name="T3" fmla="*/ 0 h 2"/>
                <a:gd name="T4" fmla="*/ 3 w 3"/>
                <a:gd name="T5" fmla="*/ 1 h 2"/>
                <a:gd name="T6" fmla="*/ 0 w 3"/>
                <a:gd name="T7" fmla="*/ 2 h 2"/>
                <a:gd name="T8" fmla="*/ 0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3" y="1"/>
                  </a:lnTo>
                  <a:lnTo>
                    <a:pt x="0" y="2"/>
                  </a:lnTo>
                  <a:lnTo>
                    <a:pt x="0" y="0"/>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0" name="Freeform 1276"/>
            <p:cNvSpPr/>
            <p:nvPr userDrawn="1"/>
          </p:nvSpPr>
          <p:spPr>
            <a:xfrm>
              <a:off x="329"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0"/>
                    <a:pt x="0" y="0"/>
                    <a:pt x="0" y="0"/>
                  </a:cubicBezTo>
                  <a:lnTo>
                    <a:pt x="1" y="0"/>
                  </a:lnTo>
                  <a:cubicBezTo>
                    <a:pt x="1" y="0"/>
                    <a:pt x="1" y="0"/>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1" name="Freeform 1277"/>
            <p:cNvSpPr/>
            <p:nvPr userDrawn="1"/>
          </p:nvSpPr>
          <p:spPr>
            <a:xfrm>
              <a:off x="329" y="199"/>
              <a:ext cx="1" cy="1"/>
            </a:xfrm>
            <a:custGeom>
              <a:avLst/>
              <a:gdLst>
                <a:gd name="T0" fmla="*/ 0 w 2"/>
                <a:gd name="T1" fmla="*/ 2 h 2"/>
                <a:gd name="T2" fmla="*/ 0 w 2"/>
                <a:gd name="T3" fmla="*/ 2 h 2"/>
                <a:gd name="T4" fmla="*/ 1 w 2"/>
                <a:gd name="T5" fmla="*/ 0 h 2"/>
                <a:gd name="T6" fmla="*/ 2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cubicBezTo>
                    <a:pt x="0" y="1"/>
                    <a:pt x="1" y="1"/>
                    <a:pt x="1" y="0"/>
                  </a:cubicBezTo>
                  <a:cubicBezTo>
                    <a:pt x="1" y="1"/>
                    <a:pt x="1" y="1"/>
                    <a:pt x="2" y="2"/>
                  </a:cubicBezTo>
                  <a:lnTo>
                    <a:pt x="0"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2" name="Freeform 1278"/>
            <p:cNvSpPr/>
            <p:nvPr userDrawn="1"/>
          </p:nvSpPr>
          <p:spPr>
            <a:xfrm>
              <a:off x="327"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3" name="Freeform 1279"/>
            <p:cNvSpPr/>
            <p:nvPr userDrawn="1"/>
          </p:nvSpPr>
          <p:spPr>
            <a:xfrm>
              <a:off x="327" y="200"/>
              <a:ext cx="1"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cubicBezTo>
                    <a:pt x="0" y="0"/>
                    <a:pt x="1" y="1"/>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4" name="Freeform 1280"/>
            <p:cNvSpPr/>
            <p:nvPr userDrawn="1"/>
          </p:nvSpPr>
          <p:spPr>
            <a:xfrm>
              <a:off x="324"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0" y="0"/>
                  </a:cubicBezTo>
                  <a:lnTo>
                    <a:pt x="1" y="0"/>
                  </a:ln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5" name="Freeform 1281"/>
            <p:cNvSpPr/>
            <p:nvPr userDrawn="1"/>
          </p:nvSpPr>
          <p:spPr>
            <a:xfrm>
              <a:off x="325" y="200"/>
              <a:ext cx="0"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6" name="Freeform 1282"/>
            <p:cNvSpPr/>
            <p:nvPr userDrawn="1"/>
          </p:nvSpPr>
          <p:spPr>
            <a:xfrm>
              <a:off x="322" y="199"/>
              <a:ext cx="1" cy="0"/>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7" name="Freeform 1283"/>
            <p:cNvSpPr/>
            <p:nvPr userDrawn="1"/>
          </p:nvSpPr>
          <p:spPr>
            <a:xfrm>
              <a:off x="323" y="200"/>
              <a:ext cx="0" cy="0"/>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cubicBezTo>
                    <a:pt x="1" y="0"/>
                    <a:pt x="1" y="0"/>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8" name="Freeform 1284"/>
            <p:cNvSpPr/>
            <p:nvPr userDrawn="1"/>
          </p:nvSpPr>
          <p:spPr>
            <a:xfrm>
              <a:off x="320" y="199"/>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lnTo>
                    <a:pt x="1" y="0"/>
                  </a:lnTo>
                  <a:cubicBezTo>
                    <a:pt x="1"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9" name="Freeform 1285"/>
            <p:cNvSpPr/>
            <p:nvPr userDrawn="1"/>
          </p:nvSpPr>
          <p:spPr>
            <a:xfrm>
              <a:off x="321" y="200"/>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0" y="0"/>
                    <a:pt x="0" y="0"/>
                    <a:pt x="1" y="0"/>
                  </a:cubicBez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0" name="Freeform 1286"/>
            <p:cNvSpPr/>
            <p:nvPr userDrawn="1"/>
          </p:nvSpPr>
          <p:spPr>
            <a:xfrm>
              <a:off x="328" y="198"/>
              <a:ext cx="1" cy="2"/>
            </a:xfrm>
            <a:custGeom>
              <a:avLst/>
              <a:gdLst>
                <a:gd name="T0" fmla="*/ 2 w 4"/>
                <a:gd name="T1" fmla="*/ 0 h 3"/>
                <a:gd name="T2" fmla="*/ 2 w 4"/>
                <a:gd name="T3" fmla="*/ 0 h 3"/>
                <a:gd name="T4" fmla="*/ 4 w 4"/>
                <a:gd name="T5" fmla="*/ 2 h 3"/>
                <a:gd name="T6" fmla="*/ 2 w 4"/>
                <a:gd name="T7" fmla="*/ 3 h 3"/>
                <a:gd name="T8" fmla="*/ 0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lnTo>
                    <a:pt x="2" y="0"/>
                  </a:lnTo>
                  <a:cubicBezTo>
                    <a:pt x="3" y="0"/>
                    <a:pt x="4" y="1"/>
                    <a:pt x="4" y="2"/>
                  </a:cubicBezTo>
                  <a:cubicBezTo>
                    <a:pt x="4" y="3"/>
                    <a:pt x="3" y="3"/>
                    <a:pt x="2" y="3"/>
                  </a:cubicBezTo>
                  <a:cubicBezTo>
                    <a:pt x="1" y="3"/>
                    <a:pt x="0" y="3"/>
                    <a:pt x="0" y="2"/>
                  </a:cubicBezTo>
                  <a:cubicBezTo>
                    <a:pt x="0" y="1"/>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1" name="Freeform 1287"/>
            <p:cNvSpPr/>
            <p:nvPr userDrawn="1"/>
          </p:nvSpPr>
          <p:spPr>
            <a:xfrm>
              <a:off x="32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0"/>
                    <a:pt x="3" y="1"/>
                  </a:cubicBezTo>
                  <a:cubicBezTo>
                    <a:pt x="3" y="2"/>
                    <a:pt x="2" y="3"/>
                    <a:pt x="2" y="3"/>
                  </a:cubicBezTo>
                  <a:cubicBezTo>
                    <a:pt x="1" y="3"/>
                    <a:pt x="0" y="2"/>
                    <a:pt x="0" y="1"/>
                  </a:cubicBezTo>
                  <a:cubicBezTo>
                    <a:pt x="0" y="0"/>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2" name="Freeform 1288"/>
            <p:cNvSpPr/>
            <p:nvPr userDrawn="1"/>
          </p:nvSpPr>
          <p:spPr>
            <a:xfrm>
              <a:off x="323" y="199"/>
              <a:ext cx="1"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1"/>
                    <a:pt x="3" y="1"/>
                  </a:cubicBezTo>
                  <a:cubicBezTo>
                    <a:pt x="3" y="2"/>
                    <a:pt x="3" y="3"/>
                    <a:pt x="2" y="3"/>
                  </a:cubicBezTo>
                  <a:cubicBezTo>
                    <a:pt x="1" y="3"/>
                    <a:pt x="0" y="2"/>
                    <a:pt x="0" y="1"/>
                  </a:cubicBezTo>
                  <a:cubicBezTo>
                    <a:pt x="0" y="1"/>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3" name="Freeform 1289"/>
            <p:cNvSpPr/>
            <p:nvPr userDrawn="1"/>
          </p:nvSpPr>
          <p:spPr>
            <a:xfrm>
              <a:off x="321" y="199"/>
              <a:ext cx="1" cy="1"/>
            </a:xfrm>
            <a:custGeom>
              <a:avLst/>
              <a:gdLst>
                <a:gd name="T0" fmla="*/ 1 w 2"/>
                <a:gd name="T1" fmla="*/ 0 h 3"/>
                <a:gd name="T2" fmla="*/ 1 w 2"/>
                <a:gd name="T3" fmla="*/ 0 h 3"/>
                <a:gd name="T4" fmla="*/ 2 w 2"/>
                <a:gd name="T5" fmla="*/ 1 h 3"/>
                <a:gd name="T6" fmla="*/ 1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2" y="0"/>
                    <a:pt x="2" y="1"/>
                    <a:pt x="2" y="1"/>
                  </a:cubicBezTo>
                  <a:cubicBezTo>
                    <a:pt x="2" y="2"/>
                    <a:pt x="2" y="3"/>
                    <a:pt x="1" y="3"/>
                  </a:cubicBezTo>
                  <a:cubicBezTo>
                    <a:pt x="0" y="3"/>
                    <a:pt x="0" y="2"/>
                    <a:pt x="0" y="1"/>
                  </a:cubicBezTo>
                  <a:cubicBezTo>
                    <a:pt x="0" y="1"/>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4" name="Freeform 1290"/>
            <p:cNvSpPr/>
            <p:nvPr userDrawn="1"/>
          </p:nvSpPr>
          <p:spPr>
            <a:xfrm>
              <a:off x="320" y="200"/>
              <a:ext cx="0" cy="1"/>
            </a:xfrm>
            <a:custGeom>
              <a:avLst/>
              <a:gdLst>
                <a:gd name="T0" fmla="*/ 1 w 2"/>
                <a:gd name="T1" fmla="*/ 0 h 3"/>
                <a:gd name="T2" fmla="*/ 1 w 2"/>
                <a:gd name="T3" fmla="*/ 0 h 3"/>
                <a:gd name="T4" fmla="*/ 2 w 2"/>
                <a:gd name="T5" fmla="*/ 2 h 3"/>
                <a:gd name="T6" fmla="*/ 1 w 2"/>
                <a:gd name="T7" fmla="*/ 3 h 3"/>
                <a:gd name="T8" fmla="*/ 0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1" y="0"/>
                    <a:pt x="2" y="1"/>
                    <a:pt x="2" y="2"/>
                  </a:cubicBezTo>
                  <a:cubicBezTo>
                    <a:pt x="2" y="2"/>
                    <a:pt x="1" y="3"/>
                    <a:pt x="1" y="3"/>
                  </a:cubicBezTo>
                  <a:cubicBezTo>
                    <a:pt x="0" y="3"/>
                    <a:pt x="0" y="2"/>
                    <a:pt x="0" y="2"/>
                  </a:cubicBezTo>
                  <a:cubicBezTo>
                    <a:pt x="0" y="1"/>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5" name="Freeform 1291"/>
            <p:cNvSpPr/>
            <p:nvPr userDrawn="1"/>
          </p:nvSpPr>
          <p:spPr>
            <a:xfrm>
              <a:off x="320" y="177"/>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6" name="Freeform 1292"/>
            <p:cNvSpPr/>
            <p:nvPr userDrawn="1"/>
          </p:nvSpPr>
          <p:spPr>
            <a:xfrm>
              <a:off x="317" y="180"/>
              <a:ext cx="2" cy="1"/>
            </a:xfrm>
            <a:custGeom>
              <a:avLst/>
              <a:gdLst>
                <a:gd name="T0" fmla="*/ 3 w 3"/>
                <a:gd name="T1" fmla="*/ 0 h 4"/>
                <a:gd name="T2" fmla="*/ 3 w 3"/>
                <a:gd name="T3" fmla="*/ 0 h 4"/>
                <a:gd name="T4" fmla="*/ 2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1" y="1"/>
                    <a:pt x="1" y="2"/>
                    <a:pt x="2" y="4"/>
                  </a:cubicBezTo>
                  <a:lnTo>
                    <a:pt x="0" y="2"/>
                  </a:lnTo>
                  <a:lnTo>
                    <a:pt x="3"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7" name="Freeform 1293"/>
            <p:cNvSpPr/>
            <p:nvPr userDrawn="1"/>
          </p:nvSpPr>
          <p:spPr>
            <a:xfrm>
              <a:off x="315" y="182"/>
              <a:ext cx="1" cy="3"/>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8" name="Freeform 1294"/>
            <p:cNvSpPr/>
            <p:nvPr userDrawn="1"/>
          </p:nvSpPr>
          <p:spPr>
            <a:xfrm>
              <a:off x="314" y="185"/>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9" name="Freeform 1295"/>
            <p:cNvSpPr/>
            <p:nvPr userDrawn="1"/>
          </p:nvSpPr>
          <p:spPr>
            <a:xfrm>
              <a:off x="317" y="185"/>
              <a:ext cx="1"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0" name="Freeform 1296"/>
            <p:cNvSpPr/>
            <p:nvPr userDrawn="1"/>
          </p:nvSpPr>
          <p:spPr>
            <a:xfrm>
              <a:off x="321" y="184"/>
              <a:ext cx="2" cy="2"/>
            </a:xfrm>
            <a:custGeom>
              <a:avLst/>
              <a:gdLst>
                <a:gd name="T0" fmla="*/ 2 w 3"/>
                <a:gd name="T1" fmla="*/ 0 h 4"/>
                <a:gd name="T2" fmla="*/ 2 w 3"/>
                <a:gd name="T3" fmla="*/ 0 h 4"/>
                <a:gd name="T4" fmla="*/ 3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1" y="1"/>
                    <a:pt x="1" y="3"/>
                    <a:pt x="3" y="4"/>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1" name="Freeform 1297"/>
            <p:cNvSpPr/>
            <p:nvPr userDrawn="1"/>
          </p:nvSpPr>
          <p:spPr>
            <a:xfrm>
              <a:off x="320" y="182"/>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2" name="Freeform 1298"/>
            <p:cNvSpPr/>
            <p:nvPr userDrawn="1"/>
          </p:nvSpPr>
          <p:spPr>
            <a:xfrm>
              <a:off x="321" y="180"/>
              <a:ext cx="1" cy="1"/>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3" name="Freeform 1299"/>
            <p:cNvSpPr/>
            <p:nvPr userDrawn="1"/>
          </p:nvSpPr>
          <p:spPr>
            <a:xfrm>
              <a:off x="318" y="174"/>
              <a:ext cx="1" cy="2"/>
            </a:xfrm>
            <a:custGeom>
              <a:avLst/>
              <a:gdLst>
                <a:gd name="T0" fmla="*/ 2 w 2"/>
                <a:gd name="T1" fmla="*/ 0 h 5"/>
                <a:gd name="T2" fmla="*/ 2 w 2"/>
                <a:gd name="T3" fmla="*/ 0 h 5"/>
                <a:gd name="T4" fmla="*/ 1 w 2"/>
                <a:gd name="T5" fmla="*/ 5 h 5"/>
                <a:gd name="T6" fmla="*/ 0 w 2"/>
                <a:gd name="T7" fmla="*/ 2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1" y="5"/>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4" name="Freeform 1300"/>
            <p:cNvSpPr/>
            <p:nvPr userDrawn="1"/>
          </p:nvSpPr>
          <p:spPr>
            <a:xfrm>
              <a:off x="315" y="177"/>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3"/>
                    <a:pt x="2" y="4"/>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5" name="Freeform 1301"/>
            <p:cNvSpPr/>
            <p:nvPr userDrawn="1"/>
          </p:nvSpPr>
          <p:spPr>
            <a:xfrm>
              <a:off x="314" y="180"/>
              <a:ext cx="0" cy="2"/>
            </a:xfrm>
            <a:custGeom>
              <a:avLst/>
              <a:gdLst>
                <a:gd name="T0" fmla="*/ 1 w 1"/>
                <a:gd name="T1" fmla="*/ 0 h 5"/>
                <a:gd name="T2" fmla="*/ 1 w 1"/>
                <a:gd name="T3" fmla="*/ 0 h 5"/>
                <a:gd name="T4" fmla="*/ 1 w 1"/>
                <a:gd name="T5" fmla="*/ 5 h 5"/>
                <a:gd name="T6" fmla="*/ 0 w 1"/>
                <a:gd name="T7" fmla="*/ 2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lnTo>
                    <a:pt x="1" y="0"/>
                  </a:lnTo>
                  <a:cubicBezTo>
                    <a:pt x="0" y="1"/>
                    <a:pt x="0" y="3"/>
                    <a:pt x="1" y="5"/>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6" name="Freeform 1302"/>
            <p:cNvSpPr/>
            <p:nvPr userDrawn="1"/>
          </p:nvSpPr>
          <p:spPr>
            <a:xfrm>
              <a:off x="316" y="187"/>
              <a:ext cx="1" cy="2"/>
            </a:xfrm>
            <a:custGeom>
              <a:avLst/>
              <a:gdLst>
                <a:gd name="T0" fmla="*/ 1 w 2"/>
                <a:gd name="T1" fmla="*/ 0 h 4"/>
                <a:gd name="T2" fmla="*/ 1 w 2"/>
                <a:gd name="T3" fmla="*/ 0 h 4"/>
                <a:gd name="T4" fmla="*/ 2 w 2"/>
                <a:gd name="T5" fmla="*/ 4 h 4"/>
                <a:gd name="T6" fmla="*/ 0 w 2"/>
                <a:gd name="T7" fmla="*/ 2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lnTo>
                    <a:pt x="1" y="0"/>
                  </a:lnTo>
                  <a:cubicBezTo>
                    <a:pt x="1" y="1"/>
                    <a:pt x="1" y="2"/>
                    <a:pt x="2" y="4"/>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7" name="Freeform 1303"/>
            <p:cNvSpPr/>
            <p:nvPr userDrawn="1"/>
          </p:nvSpPr>
          <p:spPr>
            <a:xfrm>
              <a:off x="316" y="191"/>
              <a:ext cx="2" cy="3"/>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1" y="3"/>
                    <a:pt x="3"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8" name="Freeform 1304"/>
            <p:cNvSpPr/>
            <p:nvPr userDrawn="1"/>
          </p:nvSpPr>
          <p:spPr>
            <a:xfrm>
              <a:off x="324" y="186"/>
              <a:ext cx="0"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9" name="Freeform 1305"/>
            <p:cNvSpPr/>
            <p:nvPr userDrawn="1"/>
          </p:nvSpPr>
          <p:spPr>
            <a:xfrm>
              <a:off x="318" y="189"/>
              <a:ext cx="1" cy="2"/>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2" y="3"/>
                    <a:pt x="3"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0" name="Freeform 1306"/>
            <p:cNvSpPr/>
            <p:nvPr userDrawn="1"/>
          </p:nvSpPr>
          <p:spPr>
            <a:xfrm>
              <a:off x="318" y="195"/>
              <a:ext cx="6" cy="2"/>
            </a:xfrm>
            <a:custGeom>
              <a:avLst/>
              <a:gdLst>
                <a:gd name="T0" fmla="*/ 0 w 12"/>
                <a:gd name="T1" fmla="*/ 2 h 4"/>
                <a:gd name="T2" fmla="*/ 0 w 12"/>
                <a:gd name="T3" fmla="*/ 2 h 4"/>
                <a:gd name="T4" fmla="*/ 8 w 12"/>
                <a:gd name="T5" fmla="*/ 0 h 4"/>
                <a:gd name="T6" fmla="*/ 12 w 12"/>
                <a:gd name="T7" fmla="*/ 2 h 4"/>
                <a:gd name="T8" fmla="*/ 5 w 12"/>
                <a:gd name="T9" fmla="*/ 4 h 4"/>
                <a:gd name="T10" fmla="*/ 0 w 12"/>
                <a:gd name="T11" fmla="*/ 2 h 4"/>
              </a:gdLst>
              <a:ahLst/>
              <a:cxnLst>
                <a:cxn ang="0">
                  <a:pos x="T0" y="T1"/>
                </a:cxn>
                <a:cxn ang="0">
                  <a:pos x="T2" y="T3"/>
                </a:cxn>
                <a:cxn ang="0">
                  <a:pos x="T4" y="T5"/>
                </a:cxn>
                <a:cxn ang="0">
                  <a:pos x="T6" y="T7"/>
                </a:cxn>
                <a:cxn ang="0">
                  <a:pos x="T8" y="T9"/>
                </a:cxn>
                <a:cxn ang="0">
                  <a:pos x="T10" y="T11"/>
                </a:cxn>
              </a:cxnLst>
              <a:rect l="0" t="0" r="r" b="b"/>
              <a:pathLst>
                <a:path w="12" h="4">
                  <a:moveTo>
                    <a:pt x="0" y="2"/>
                  </a:moveTo>
                  <a:lnTo>
                    <a:pt x="0" y="2"/>
                  </a:lnTo>
                  <a:cubicBezTo>
                    <a:pt x="3" y="1"/>
                    <a:pt x="6" y="0"/>
                    <a:pt x="8" y="0"/>
                  </a:cubicBezTo>
                  <a:cubicBezTo>
                    <a:pt x="9" y="1"/>
                    <a:pt x="11" y="2"/>
                    <a:pt x="12" y="2"/>
                  </a:cubicBezTo>
                  <a:cubicBezTo>
                    <a:pt x="9" y="3"/>
                    <a:pt x="7" y="3"/>
                    <a:pt x="5" y="4"/>
                  </a:cubicBezTo>
                  <a:cubicBezTo>
                    <a:pt x="3" y="3"/>
                    <a:pt x="2" y="3"/>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1" name="Freeform 1307"/>
            <p:cNvSpPr/>
            <p:nvPr userDrawn="1"/>
          </p:nvSpPr>
          <p:spPr>
            <a:xfrm>
              <a:off x="320" y="188"/>
              <a:ext cx="5" cy="3"/>
            </a:xfrm>
            <a:custGeom>
              <a:avLst/>
              <a:gdLst>
                <a:gd name="T0" fmla="*/ 12 w 12"/>
                <a:gd name="T1" fmla="*/ 6 h 7"/>
                <a:gd name="T2" fmla="*/ 12 w 12"/>
                <a:gd name="T3" fmla="*/ 6 h 7"/>
                <a:gd name="T4" fmla="*/ 8 w 12"/>
                <a:gd name="T5" fmla="*/ 5 h 7"/>
                <a:gd name="T6" fmla="*/ 8 w 12"/>
                <a:gd name="T7" fmla="*/ 5 h 7"/>
                <a:gd name="T8" fmla="*/ 9 w 12"/>
                <a:gd name="T9" fmla="*/ 7 h 7"/>
                <a:gd name="T10" fmla="*/ 5 w 12"/>
                <a:gd name="T11" fmla="*/ 7 h 7"/>
                <a:gd name="T12" fmla="*/ 0 w 12"/>
                <a:gd name="T13" fmla="*/ 0 h 7"/>
                <a:gd name="T14" fmla="*/ 1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6"/>
                  </a:moveTo>
                  <a:lnTo>
                    <a:pt x="12" y="6"/>
                  </a:lnTo>
                  <a:cubicBezTo>
                    <a:pt x="10" y="5"/>
                    <a:pt x="9" y="5"/>
                    <a:pt x="8" y="5"/>
                  </a:cubicBezTo>
                  <a:lnTo>
                    <a:pt x="8" y="5"/>
                  </a:lnTo>
                  <a:cubicBezTo>
                    <a:pt x="8" y="6"/>
                    <a:pt x="8" y="7"/>
                    <a:pt x="9" y="7"/>
                  </a:cubicBezTo>
                  <a:cubicBezTo>
                    <a:pt x="7" y="7"/>
                    <a:pt x="6" y="7"/>
                    <a:pt x="5" y="7"/>
                  </a:cubicBezTo>
                  <a:cubicBezTo>
                    <a:pt x="3" y="5"/>
                    <a:pt x="1" y="2"/>
                    <a:pt x="0" y="0"/>
                  </a:cubicBezTo>
                  <a:cubicBezTo>
                    <a:pt x="4" y="0"/>
                    <a:pt x="9" y="3"/>
                    <a:pt x="1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2" name="Freeform 1308"/>
            <p:cNvSpPr/>
            <p:nvPr userDrawn="1"/>
          </p:nvSpPr>
          <p:spPr>
            <a:xfrm>
              <a:off x="329" y="187"/>
              <a:ext cx="1" cy="2"/>
            </a:xfrm>
            <a:custGeom>
              <a:avLst/>
              <a:gdLst>
                <a:gd name="T0" fmla="*/ 0 w 2"/>
                <a:gd name="T1" fmla="*/ 0 h 5"/>
                <a:gd name="T2" fmla="*/ 0 w 2"/>
                <a:gd name="T3" fmla="*/ 0 h 5"/>
                <a:gd name="T4" fmla="*/ 2 w 2"/>
                <a:gd name="T5" fmla="*/ 2 h 5"/>
                <a:gd name="T6" fmla="*/ 1 w 2"/>
                <a:gd name="T7" fmla="*/ 5 h 5"/>
                <a:gd name="T8" fmla="*/ 0 w 2"/>
                <a:gd name="T9" fmla="*/ 3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0"/>
                  </a:lnTo>
                  <a:cubicBezTo>
                    <a:pt x="1" y="1"/>
                    <a:pt x="1" y="2"/>
                    <a:pt x="2" y="2"/>
                  </a:cubicBezTo>
                  <a:cubicBezTo>
                    <a:pt x="2" y="3"/>
                    <a:pt x="1" y="4"/>
                    <a:pt x="1" y="5"/>
                  </a:cubicBezTo>
                  <a:cubicBezTo>
                    <a:pt x="1" y="4"/>
                    <a:pt x="0" y="3"/>
                    <a:pt x="0" y="3"/>
                  </a:cubicBezTo>
                  <a:cubicBezTo>
                    <a:pt x="0" y="2"/>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3" name="Freeform 1309"/>
            <p:cNvSpPr/>
            <p:nvPr userDrawn="1"/>
          </p:nvSpPr>
          <p:spPr>
            <a:xfrm>
              <a:off x="325" y="189"/>
              <a:ext cx="2" cy="2"/>
            </a:xfrm>
            <a:custGeom>
              <a:avLst/>
              <a:gdLst>
                <a:gd name="T0" fmla="*/ 0 w 4"/>
                <a:gd name="T1" fmla="*/ 0 h 5"/>
                <a:gd name="T2" fmla="*/ 0 w 4"/>
                <a:gd name="T3" fmla="*/ 0 h 5"/>
                <a:gd name="T4" fmla="*/ 3 w 4"/>
                <a:gd name="T5" fmla="*/ 1 h 5"/>
                <a:gd name="T6" fmla="*/ 4 w 4"/>
                <a:gd name="T7" fmla="*/ 5 h 5"/>
                <a:gd name="T8" fmla="*/ 2 w 4"/>
                <a:gd name="T9" fmla="*/ 4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lnTo>
                    <a:pt x="0" y="0"/>
                  </a:lnTo>
                  <a:cubicBezTo>
                    <a:pt x="1" y="0"/>
                    <a:pt x="2" y="0"/>
                    <a:pt x="3" y="1"/>
                  </a:cubicBezTo>
                  <a:cubicBezTo>
                    <a:pt x="3" y="2"/>
                    <a:pt x="3" y="4"/>
                    <a:pt x="4" y="5"/>
                  </a:cubicBezTo>
                  <a:cubicBezTo>
                    <a:pt x="3" y="5"/>
                    <a:pt x="3" y="4"/>
                    <a:pt x="2" y="4"/>
                  </a:cubicBezTo>
                  <a:cubicBezTo>
                    <a:pt x="1" y="3"/>
                    <a:pt x="1"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4" name="Freeform 1310"/>
            <p:cNvSpPr/>
            <p:nvPr userDrawn="1"/>
          </p:nvSpPr>
          <p:spPr>
            <a:xfrm>
              <a:off x="320" y="191"/>
              <a:ext cx="5" cy="3"/>
            </a:xfrm>
            <a:custGeom>
              <a:avLst/>
              <a:gdLst>
                <a:gd name="T0" fmla="*/ 9 w 13"/>
                <a:gd name="T1" fmla="*/ 2 h 6"/>
                <a:gd name="T2" fmla="*/ 9 w 13"/>
                <a:gd name="T3" fmla="*/ 2 h 6"/>
                <a:gd name="T4" fmla="*/ 13 w 13"/>
                <a:gd name="T5" fmla="*/ 6 h 6"/>
                <a:gd name="T6" fmla="*/ 7 w 13"/>
                <a:gd name="T7" fmla="*/ 5 h 6"/>
                <a:gd name="T8" fmla="*/ 0 w 13"/>
                <a:gd name="T9" fmla="*/ 1 h 6"/>
                <a:gd name="T10" fmla="*/ 9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9" y="2"/>
                  </a:moveTo>
                  <a:lnTo>
                    <a:pt x="9" y="2"/>
                  </a:lnTo>
                  <a:cubicBezTo>
                    <a:pt x="10" y="3"/>
                    <a:pt x="12" y="5"/>
                    <a:pt x="13" y="6"/>
                  </a:cubicBezTo>
                  <a:cubicBezTo>
                    <a:pt x="11" y="6"/>
                    <a:pt x="9" y="5"/>
                    <a:pt x="7" y="5"/>
                  </a:cubicBezTo>
                  <a:cubicBezTo>
                    <a:pt x="4" y="4"/>
                    <a:pt x="2" y="3"/>
                    <a:pt x="0" y="1"/>
                  </a:cubicBezTo>
                  <a:cubicBezTo>
                    <a:pt x="3" y="0"/>
                    <a:pt x="6" y="1"/>
                    <a:pt x="9"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5" name="Freeform 1311"/>
            <p:cNvSpPr/>
            <p:nvPr userDrawn="1"/>
          </p:nvSpPr>
          <p:spPr>
            <a:xfrm>
              <a:off x="327" y="187"/>
              <a:ext cx="3" cy="7"/>
            </a:xfrm>
            <a:custGeom>
              <a:avLst/>
              <a:gdLst>
                <a:gd name="T0" fmla="*/ 6 w 7"/>
                <a:gd name="T1" fmla="*/ 7 h 16"/>
                <a:gd name="T2" fmla="*/ 6 w 7"/>
                <a:gd name="T3" fmla="*/ 7 h 16"/>
                <a:gd name="T4" fmla="*/ 6 w 7"/>
                <a:gd name="T5" fmla="*/ 8 h 16"/>
                <a:gd name="T6" fmla="*/ 7 w 7"/>
                <a:gd name="T7" fmla="*/ 16 h 16"/>
                <a:gd name="T8" fmla="*/ 3 w 7"/>
                <a:gd name="T9" fmla="*/ 11 h 16"/>
                <a:gd name="T10" fmla="*/ 0 w 7"/>
                <a:gd name="T11" fmla="*/ 0 h 16"/>
                <a:gd name="T12" fmla="*/ 6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6" y="7"/>
                  </a:moveTo>
                  <a:lnTo>
                    <a:pt x="6" y="7"/>
                  </a:lnTo>
                  <a:cubicBezTo>
                    <a:pt x="6" y="7"/>
                    <a:pt x="6" y="8"/>
                    <a:pt x="6" y="8"/>
                  </a:cubicBezTo>
                  <a:cubicBezTo>
                    <a:pt x="6" y="11"/>
                    <a:pt x="7" y="14"/>
                    <a:pt x="7" y="16"/>
                  </a:cubicBezTo>
                  <a:cubicBezTo>
                    <a:pt x="6" y="14"/>
                    <a:pt x="5" y="13"/>
                    <a:pt x="3" y="11"/>
                  </a:cubicBezTo>
                  <a:cubicBezTo>
                    <a:pt x="1" y="8"/>
                    <a:pt x="0" y="4"/>
                    <a:pt x="0" y="0"/>
                  </a:cubicBezTo>
                  <a:cubicBezTo>
                    <a:pt x="3" y="2"/>
                    <a:pt x="5" y="4"/>
                    <a:pt x="6"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6" name="Freeform 1312"/>
            <p:cNvSpPr/>
            <p:nvPr userDrawn="1"/>
          </p:nvSpPr>
          <p:spPr>
            <a:xfrm>
              <a:off x="321" y="194"/>
              <a:ext cx="7" cy="2"/>
            </a:xfrm>
            <a:custGeom>
              <a:avLst/>
              <a:gdLst>
                <a:gd name="T0" fmla="*/ 0 w 16"/>
                <a:gd name="T1" fmla="*/ 1 h 5"/>
                <a:gd name="T2" fmla="*/ 0 w 16"/>
                <a:gd name="T3" fmla="*/ 1 h 5"/>
                <a:gd name="T4" fmla="*/ 16 w 16"/>
                <a:gd name="T5" fmla="*/ 5 h 5"/>
                <a:gd name="T6" fmla="*/ 7 w 16"/>
                <a:gd name="T7" fmla="*/ 5 h 5"/>
                <a:gd name="T8" fmla="*/ 0 w 16"/>
                <a:gd name="T9" fmla="*/ 1 h 5"/>
              </a:gdLst>
              <a:ahLst/>
              <a:cxnLst>
                <a:cxn ang="0">
                  <a:pos x="T0" y="T1"/>
                </a:cxn>
                <a:cxn ang="0">
                  <a:pos x="T2" y="T3"/>
                </a:cxn>
                <a:cxn ang="0">
                  <a:pos x="T4" y="T5"/>
                </a:cxn>
                <a:cxn ang="0">
                  <a:pos x="T6" y="T7"/>
                </a:cxn>
                <a:cxn ang="0">
                  <a:pos x="T8" y="T9"/>
                </a:cxn>
              </a:cxnLst>
              <a:rect l="0" t="0" r="r" b="b"/>
              <a:pathLst>
                <a:path w="16" h="5">
                  <a:moveTo>
                    <a:pt x="0" y="1"/>
                  </a:moveTo>
                  <a:lnTo>
                    <a:pt x="0" y="1"/>
                  </a:lnTo>
                  <a:cubicBezTo>
                    <a:pt x="5" y="0"/>
                    <a:pt x="12" y="1"/>
                    <a:pt x="16" y="5"/>
                  </a:cubicBezTo>
                  <a:cubicBezTo>
                    <a:pt x="13" y="5"/>
                    <a:pt x="10" y="5"/>
                    <a:pt x="7" y="5"/>
                  </a:cubicBezTo>
                  <a:cubicBezTo>
                    <a:pt x="5" y="4"/>
                    <a:pt x="2" y="3"/>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7" name="Freeform 1313"/>
            <p:cNvSpPr/>
            <p:nvPr userDrawn="1"/>
          </p:nvSpPr>
          <p:spPr>
            <a:xfrm>
              <a:off x="324" y="191"/>
              <a:ext cx="6" cy="4"/>
            </a:xfrm>
            <a:custGeom>
              <a:avLst/>
              <a:gdLst>
                <a:gd name="T0" fmla="*/ 0 w 15"/>
                <a:gd name="T1" fmla="*/ 0 h 11"/>
                <a:gd name="T2" fmla="*/ 0 w 15"/>
                <a:gd name="T3" fmla="*/ 0 h 11"/>
                <a:gd name="T4" fmla="*/ 15 w 15"/>
                <a:gd name="T5" fmla="*/ 11 h 11"/>
                <a:gd name="T6" fmla="*/ 0 w 15"/>
                <a:gd name="T7" fmla="*/ 0 h 11"/>
              </a:gdLst>
              <a:ahLst/>
              <a:cxnLst>
                <a:cxn ang="0">
                  <a:pos x="T0" y="T1"/>
                </a:cxn>
                <a:cxn ang="0">
                  <a:pos x="T2" y="T3"/>
                </a:cxn>
                <a:cxn ang="0">
                  <a:pos x="T4" y="T5"/>
                </a:cxn>
                <a:cxn ang="0">
                  <a:pos x="T6" y="T7"/>
                </a:cxn>
              </a:cxnLst>
              <a:rect l="0" t="0" r="r" b="b"/>
              <a:pathLst>
                <a:path w="15" h="11">
                  <a:moveTo>
                    <a:pt x="0" y="0"/>
                  </a:moveTo>
                  <a:lnTo>
                    <a:pt x="0" y="0"/>
                  </a:lnTo>
                  <a:cubicBezTo>
                    <a:pt x="6" y="1"/>
                    <a:pt x="12" y="6"/>
                    <a:pt x="15" y="11"/>
                  </a:cubicBezTo>
                  <a:cubicBezTo>
                    <a:pt x="9" y="10"/>
                    <a:pt x="3" y="6"/>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8" name="Freeform 1314"/>
            <p:cNvSpPr/>
            <p:nvPr userDrawn="1"/>
          </p:nvSpPr>
          <p:spPr>
            <a:xfrm>
              <a:off x="330" y="198"/>
              <a:ext cx="2" cy="2"/>
            </a:xfrm>
            <a:custGeom>
              <a:avLst/>
              <a:gdLst>
                <a:gd name="T0" fmla="*/ 3 w 3"/>
                <a:gd name="T1" fmla="*/ 2 h 3"/>
                <a:gd name="T2" fmla="*/ 3 w 3"/>
                <a:gd name="T3" fmla="*/ 2 h 3"/>
                <a:gd name="T4" fmla="*/ 2 w 3"/>
                <a:gd name="T5" fmla="*/ 3 h 3"/>
                <a:gd name="T6" fmla="*/ 0 w 3"/>
                <a:gd name="T7" fmla="*/ 2 h 3"/>
                <a:gd name="T8" fmla="*/ 2 w 3"/>
                <a:gd name="T9" fmla="*/ 0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lnTo>
                    <a:pt x="3" y="2"/>
                  </a:lnTo>
                  <a:cubicBezTo>
                    <a:pt x="3" y="3"/>
                    <a:pt x="3" y="3"/>
                    <a:pt x="2" y="3"/>
                  </a:cubicBezTo>
                  <a:cubicBezTo>
                    <a:pt x="1" y="3"/>
                    <a:pt x="0" y="3"/>
                    <a:pt x="0" y="2"/>
                  </a:cubicBezTo>
                  <a:cubicBezTo>
                    <a:pt x="0" y="1"/>
                    <a:pt x="1" y="0"/>
                    <a:pt x="2" y="0"/>
                  </a:cubicBezTo>
                  <a:cubicBezTo>
                    <a:pt x="3" y="0"/>
                    <a:pt x="3" y="1"/>
                    <a:pt x="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9" name="Freeform 1315"/>
            <p:cNvSpPr/>
            <p:nvPr userDrawn="1"/>
          </p:nvSpPr>
          <p:spPr>
            <a:xfrm>
              <a:off x="319" y="197"/>
              <a:ext cx="24" cy="3"/>
            </a:xfrm>
            <a:custGeom>
              <a:avLst/>
              <a:gdLst>
                <a:gd name="T0" fmla="*/ 27 w 54"/>
                <a:gd name="T1" fmla="*/ 1 h 6"/>
                <a:gd name="T2" fmla="*/ 27 w 54"/>
                <a:gd name="T3" fmla="*/ 1 h 6"/>
                <a:gd name="T4" fmla="*/ 0 w 54"/>
                <a:gd name="T5" fmla="*/ 6 h 6"/>
                <a:gd name="T6" fmla="*/ 0 w 54"/>
                <a:gd name="T7" fmla="*/ 4 h 6"/>
                <a:gd name="T8" fmla="*/ 27 w 54"/>
                <a:gd name="T9" fmla="*/ 0 h 6"/>
                <a:gd name="T10" fmla="*/ 54 w 54"/>
                <a:gd name="T11" fmla="*/ 4 h 6"/>
                <a:gd name="T12" fmla="*/ 54 w 54"/>
                <a:gd name="T13" fmla="*/ 6 h 6"/>
                <a:gd name="T14" fmla="*/ 27 w 54"/>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
                  <a:moveTo>
                    <a:pt x="27" y="1"/>
                  </a:moveTo>
                  <a:lnTo>
                    <a:pt x="27" y="1"/>
                  </a:lnTo>
                  <a:cubicBezTo>
                    <a:pt x="15" y="1"/>
                    <a:pt x="4" y="3"/>
                    <a:pt x="0" y="6"/>
                  </a:cubicBezTo>
                  <a:lnTo>
                    <a:pt x="0" y="4"/>
                  </a:lnTo>
                  <a:cubicBezTo>
                    <a:pt x="4" y="1"/>
                    <a:pt x="15" y="0"/>
                    <a:pt x="27" y="0"/>
                  </a:cubicBezTo>
                  <a:cubicBezTo>
                    <a:pt x="39" y="0"/>
                    <a:pt x="49" y="1"/>
                    <a:pt x="54" y="4"/>
                  </a:cubicBezTo>
                  <a:lnTo>
                    <a:pt x="54" y="6"/>
                  </a:lnTo>
                  <a:cubicBezTo>
                    <a:pt x="49" y="3"/>
                    <a:pt x="39" y="1"/>
                    <a:pt x="27"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0" name="Freeform 1316"/>
            <p:cNvSpPr/>
            <p:nvPr userDrawn="1"/>
          </p:nvSpPr>
          <p:spPr>
            <a:xfrm>
              <a:off x="329" y="171"/>
              <a:ext cx="2" cy="16"/>
            </a:xfrm>
            <a:custGeom>
              <a:avLst/>
              <a:gdLst>
                <a:gd name="T0" fmla="*/ 4 w 4"/>
                <a:gd name="T1" fmla="*/ 31 h 35"/>
                <a:gd name="T2" fmla="*/ 4 w 4"/>
                <a:gd name="T3" fmla="*/ 31 h 35"/>
                <a:gd name="T4" fmla="*/ 2 w 4"/>
                <a:gd name="T5" fmla="*/ 35 h 35"/>
                <a:gd name="T6" fmla="*/ 0 w 4"/>
                <a:gd name="T7" fmla="*/ 0 h 35"/>
                <a:gd name="T8" fmla="*/ 2 w 4"/>
                <a:gd name="T9" fmla="*/ 1 h 35"/>
                <a:gd name="T10" fmla="*/ 1 w 4"/>
                <a:gd name="T11" fmla="*/ 3 h 35"/>
                <a:gd name="T12" fmla="*/ 2 w 4"/>
                <a:gd name="T13" fmla="*/ 6 h 35"/>
                <a:gd name="T14" fmla="*/ 1 w 4"/>
                <a:gd name="T15" fmla="*/ 9 h 35"/>
                <a:gd name="T16" fmla="*/ 3 w 4"/>
                <a:gd name="T17" fmla="*/ 12 h 35"/>
                <a:gd name="T18" fmla="*/ 1 w 4"/>
                <a:gd name="T19" fmla="*/ 14 h 35"/>
                <a:gd name="T20" fmla="*/ 3 w 4"/>
                <a:gd name="T21" fmla="*/ 17 h 35"/>
                <a:gd name="T22" fmla="*/ 2 w 4"/>
                <a:gd name="T23" fmla="*/ 19 h 35"/>
                <a:gd name="T24" fmla="*/ 3 w 4"/>
                <a:gd name="T25" fmla="*/ 22 h 35"/>
                <a:gd name="T26" fmla="*/ 2 w 4"/>
                <a:gd name="T27" fmla="*/ 24 h 35"/>
                <a:gd name="T28" fmla="*/ 3 w 4"/>
                <a:gd name="T29" fmla="*/ 26 h 35"/>
                <a:gd name="T30" fmla="*/ 2 w 4"/>
                <a:gd name="T31" fmla="*/ 28 h 35"/>
                <a:gd name="T32" fmla="*/ 4 w 4"/>
                <a:gd name="T33"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4" y="31"/>
                  </a:moveTo>
                  <a:lnTo>
                    <a:pt x="4" y="31"/>
                  </a:lnTo>
                  <a:cubicBezTo>
                    <a:pt x="3" y="32"/>
                    <a:pt x="3" y="33"/>
                    <a:pt x="2" y="35"/>
                  </a:cubicBezTo>
                  <a:lnTo>
                    <a:pt x="0" y="0"/>
                  </a:lnTo>
                  <a:cubicBezTo>
                    <a:pt x="1" y="1"/>
                    <a:pt x="1" y="1"/>
                    <a:pt x="2" y="1"/>
                  </a:cubicBezTo>
                  <a:cubicBezTo>
                    <a:pt x="1" y="1"/>
                    <a:pt x="1" y="2"/>
                    <a:pt x="1" y="3"/>
                  </a:cubicBezTo>
                  <a:cubicBezTo>
                    <a:pt x="1" y="4"/>
                    <a:pt x="2" y="5"/>
                    <a:pt x="2" y="6"/>
                  </a:cubicBezTo>
                  <a:cubicBezTo>
                    <a:pt x="2" y="7"/>
                    <a:pt x="1" y="8"/>
                    <a:pt x="1" y="9"/>
                  </a:cubicBezTo>
                  <a:cubicBezTo>
                    <a:pt x="1" y="10"/>
                    <a:pt x="2" y="11"/>
                    <a:pt x="3" y="12"/>
                  </a:cubicBezTo>
                  <a:cubicBezTo>
                    <a:pt x="2" y="12"/>
                    <a:pt x="1" y="13"/>
                    <a:pt x="1" y="14"/>
                  </a:cubicBezTo>
                  <a:cubicBezTo>
                    <a:pt x="1" y="15"/>
                    <a:pt x="2" y="16"/>
                    <a:pt x="3" y="17"/>
                  </a:cubicBezTo>
                  <a:cubicBezTo>
                    <a:pt x="2" y="17"/>
                    <a:pt x="2" y="18"/>
                    <a:pt x="2" y="19"/>
                  </a:cubicBezTo>
                  <a:cubicBezTo>
                    <a:pt x="2" y="20"/>
                    <a:pt x="2" y="21"/>
                    <a:pt x="3" y="22"/>
                  </a:cubicBezTo>
                  <a:cubicBezTo>
                    <a:pt x="2" y="22"/>
                    <a:pt x="2" y="23"/>
                    <a:pt x="2" y="24"/>
                  </a:cubicBezTo>
                  <a:cubicBezTo>
                    <a:pt x="2" y="25"/>
                    <a:pt x="2" y="25"/>
                    <a:pt x="3" y="26"/>
                  </a:cubicBezTo>
                  <a:cubicBezTo>
                    <a:pt x="2" y="26"/>
                    <a:pt x="2" y="27"/>
                    <a:pt x="2" y="28"/>
                  </a:cubicBezTo>
                  <a:cubicBezTo>
                    <a:pt x="2" y="29"/>
                    <a:pt x="3" y="30"/>
                    <a:pt x="4" y="3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1" name="Freeform 1317"/>
            <p:cNvSpPr/>
            <p:nvPr userDrawn="1"/>
          </p:nvSpPr>
          <p:spPr>
            <a:xfrm>
              <a:off x="331" y="171"/>
              <a:ext cx="2" cy="16"/>
            </a:xfrm>
            <a:custGeom>
              <a:avLst/>
              <a:gdLst>
                <a:gd name="T0" fmla="*/ 2 w 4"/>
                <a:gd name="T1" fmla="*/ 1 h 35"/>
                <a:gd name="T2" fmla="*/ 2 w 4"/>
                <a:gd name="T3" fmla="*/ 1 h 35"/>
                <a:gd name="T4" fmla="*/ 4 w 4"/>
                <a:gd name="T5" fmla="*/ 0 h 35"/>
                <a:gd name="T6" fmla="*/ 2 w 4"/>
                <a:gd name="T7" fmla="*/ 35 h 35"/>
                <a:gd name="T8" fmla="*/ 0 w 4"/>
                <a:gd name="T9" fmla="*/ 31 h 35"/>
                <a:gd name="T10" fmla="*/ 2 w 4"/>
                <a:gd name="T11" fmla="*/ 28 h 35"/>
                <a:gd name="T12" fmla="*/ 1 w 4"/>
                <a:gd name="T13" fmla="*/ 26 h 35"/>
                <a:gd name="T14" fmla="*/ 2 w 4"/>
                <a:gd name="T15" fmla="*/ 24 h 35"/>
                <a:gd name="T16" fmla="*/ 1 w 4"/>
                <a:gd name="T17" fmla="*/ 22 h 35"/>
                <a:gd name="T18" fmla="*/ 3 w 4"/>
                <a:gd name="T19" fmla="*/ 19 h 35"/>
                <a:gd name="T20" fmla="*/ 2 w 4"/>
                <a:gd name="T21" fmla="*/ 17 h 35"/>
                <a:gd name="T22" fmla="*/ 3 w 4"/>
                <a:gd name="T23" fmla="*/ 14 h 35"/>
                <a:gd name="T24" fmla="*/ 2 w 4"/>
                <a:gd name="T25" fmla="*/ 12 h 35"/>
                <a:gd name="T26" fmla="*/ 3 w 4"/>
                <a:gd name="T27" fmla="*/ 9 h 35"/>
                <a:gd name="T28" fmla="*/ 2 w 4"/>
                <a:gd name="T29" fmla="*/ 6 h 35"/>
                <a:gd name="T30" fmla="*/ 3 w 4"/>
                <a:gd name="T31" fmla="*/ 3 h 35"/>
                <a:gd name="T32" fmla="*/ 2 w 4"/>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2" y="1"/>
                  </a:moveTo>
                  <a:lnTo>
                    <a:pt x="2" y="1"/>
                  </a:lnTo>
                  <a:cubicBezTo>
                    <a:pt x="3" y="1"/>
                    <a:pt x="3" y="1"/>
                    <a:pt x="4" y="0"/>
                  </a:cubicBezTo>
                  <a:lnTo>
                    <a:pt x="2" y="35"/>
                  </a:lnTo>
                  <a:cubicBezTo>
                    <a:pt x="2" y="33"/>
                    <a:pt x="1" y="32"/>
                    <a:pt x="0" y="31"/>
                  </a:cubicBezTo>
                  <a:cubicBezTo>
                    <a:pt x="1" y="30"/>
                    <a:pt x="2" y="29"/>
                    <a:pt x="2" y="28"/>
                  </a:cubicBezTo>
                  <a:cubicBezTo>
                    <a:pt x="2" y="27"/>
                    <a:pt x="2" y="26"/>
                    <a:pt x="1" y="26"/>
                  </a:cubicBezTo>
                  <a:cubicBezTo>
                    <a:pt x="2" y="25"/>
                    <a:pt x="2" y="25"/>
                    <a:pt x="2" y="24"/>
                  </a:cubicBezTo>
                  <a:cubicBezTo>
                    <a:pt x="2" y="23"/>
                    <a:pt x="2" y="22"/>
                    <a:pt x="1" y="22"/>
                  </a:cubicBezTo>
                  <a:cubicBezTo>
                    <a:pt x="2" y="21"/>
                    <a:pt x="3" y="20"/>
                    <a:pt x="3" y="19"/>
                  </a:cubicBezTo>
                  <a:cubicBezTo>
                    <a:pt x="3" y="18"/>
                    <a:pt x="2" y="17"/>
                    <a:pt x="2" y="17"/>
                  </a:cubicBezTo>
                  <a:cubicBezTo>
                    <a:pt x="2" y="16"/>
                    <a:pt x="3" y="15"/>
                    <a:pt x="3" y="14"/>
                  </a:cubicBezTo>
                  <a:cubicBezTo>
                    <a:pt x="3" y="13"/>
                    <a:pt x="2" y="12"/>
                    <a:pt x="2" y="12"/>
                  </a:cubicBezTo>
                  <a:cubicBezTo>
                    <a:pt x="3" y="11"/>
                    <a:pt x="3" y="10"/>
                    <a:pt x="3" y="9"/>
                  </a:cubicBezTo>
                  <a:cubicBezTo>
                    <a:pt x="3" y="8"/>
                    <a:pt x="3" y="7"/>
                    <a:pt x="2" y="6"/>
                  </a:cubicBezTo>
                  <a:cubicBezTo>
                    <a:pt x="3" y="5"/>
                    <a:pt x="3" y="4"/>
                    <a:pt x="3" y="3"/>
                  </a:cubicBezTo>
                  <a:cubicBezTo>
                    <a:pt x="3" y="2"/>
                    <a:pt x="3" y="1"/>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2" name="Freeform 1318"/>
            <p:cNvSpPr/>
            <p:nvPr userDrawn="1"/>
          </p:nvSpPr>
          <p:spPr>
            <a:xfrm>
              <a:off x="319" y="200"/>
              <a:ext cx="24" cy="2"/>
            </a:xfrm>
            <a:custGeom>
              <a:avLst/>
              <a:gdLst>
                <a:gd name="T0" fmla="*/ 27 w 54"/>
                <a:gd name="T1" fmla="*/ 1 h 4"/>
                <a:gd name="T2" fmla="*/ 27 w 54"/>
                <a:gd name="T3" fmla="*/ 1 h 4"/>
                <a:gd name="T4" fmla="*/ 0 w 54"/>
                <a:gd name="T5" fmla="*/ 4 h 4"/>
                <a:gd name="T6" fmla="*/ 0 w 54"/>
                <a:gd name="T7" fmla="*/ 3 h 4"/>
                <a:gd name="T8" fmla="*/ 27 w 54"/>
                <a:gd name="T9" fmla="*/ 0 h 4"/>
                <a:gd name="T10" fmla="*/ 54 w 54"/>
                <a:gd name="T11" fmla="*/ 3 h 4"/>
                <a:gd name="T12" fmla="*/ 54 w 54"/>
                <a:gd name="T13" fmla="*/ 4 h 4"/>
                <a:gd name="T14" fmla="*/ 27 w 5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
                  <a:moveTo>
                    <a:pt x="27" y="1"/>
                  </a:moveTo>
                  <a:lnTo>
                    <a:pt x="27" y="1"/>
                  </a:lnTo>
                  <a:cubicBezTo>
                    <a:pt x="15" y="1"/>
                    <a:pt x="4" y="3"/>
                    <a:pt x="0" y="4"/>
                  </a:cubicBezTo>
                  <a:lnTo>
                    <a:pt x="0" y="3"/>
                  </a:lnTo>
                  <a:cubicBezTo>
                    <a:pt x="4" y="1"/>
                    <a:pt x="15" y="0"/>
                    <a:pt x="27" y="0"/>
                  </a:cubicBezTo>
                  <a:cubicBezTo>
                    <a:pt x="39" y="0"/>
                    <a:pt x="49" y="1"/>
                    <a:pt x="54" y="3"/>
                  </a:cubicBezTo>
                  <a:lnTo>
                    <a:pt x="54" y="4"/>
                  </a:lnTo>
                  <a:cubicBezTo>
                    <a:pt x="49" y="3"/>
                    <a:pt x="39" y="1"/>
                    <a:pt x="27"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3" name="Freeform 1319"/>
            <p:cNvSpPr/>
            <p:nvPr userDrawn="1"/>
          </p:nvSpPr>
          <p:spPr>
            <a:xfrm>
              <a:off x="330" y="186"/>
              <a:ext cx="2" cy="9"/>
            </a:xfrm>
            <a:custGeom>
              <a:avLst/>
              <a:gdLst>
                <a:gd name="T0" fmla="*/ 5 w 5"/>
                <a:gd name="T1" fmla="*/ 10 h 20"/>
                <a:gd name="T2" fmla="*/ 5 w 5"/>
                <a:gd name="T3" fmla="*/ 10 h 20"/>
                <a:gd name="T4" fmla="*/ 3 w 5"/>
                <a:gd name="T5" fmla="*/ 20 h 20"/>
                <a:gd name="T6" fmla="*/ 0 w 5"/>
                <a:gd name="T7" fmla="*/ 10 h 20"/>
                <a:gd name="T8" fmla="*/ 3 w 5"/>
                <a:gd name="T9" fmla="*/ 0 h 20"/>
                <a:gd name="T10" fmla="*/ 5 w 5"/>
                <a:gd name="T11" fmla="*/ 10 h 20"/>
              </a:gdLst>
              <a:ahLst/>
              <a:cxnLst>
                <a:cxn ang="0">
                  <a:pos x="T0" y="T1"/>
                </a:cxn>
                <a:cxn ang="0">
                  <a:pos x="T2" y="T3"/>
                </a:cxn>
                <a:cxn ang="0">
                  <a:pos x="T4" y="T5"/>
                </a:cxn>
                <a:cxn ang="0">
                  <a:pos x="T6" y="T7"/>
                </a:cxn>
                <a:cxn ang="0">
                  <a:pos x="T8" y="T9"/>
                </a:cxn>
                <a:cxn ang="0">
                  <a:pos x="T10" y="T11"/>
                </a:cxn>
              </a:cxnLst>
              <a:rect l="0" t="0" r="r" b="b"/>
              <a:pathLst>
                <a:path w="5" h="20">
                  <a:moveTo>
                    <a:pt x="5" y="10"/>
                  </a:moveTo>
                  <a:lnTo>
                    <a:pt x="5" y="10"/>
                  </a:lnTo>
                  <a:cubicBezTo>
                    <a:pt x="5" y="14"/>
                    <a:pt x="4" y="17"/>
                    <a:pt x="3" y="20"/>
                  </a:cubicBezTo>
                  <a:cubicBezTo>
                    <a:pt x="1" y="17"/>
                    <a:pt x="0" y="14"/>
                    <a:pt x="0" y="10"/>
                  </a:cubicBezTo>
                  <a:cubicBezTo>
                    <a:pt x="0" y="7"/>
                    <a:pt x="1" y="3"/>
                    <a:pt x="3" y="0"/>
                  </a:cubicBezTo>
                  <a:cubicBezTo>
                    <a:pt x="4" y="3"/>
                    <a:pt x="5" y="7"/>
                    <a:pt x="5"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4" name="Freeform 1320"/>
            <p:cNvSpPr/>
            <p:nvPr userDrawn="1"/>
          </p:nvSpPr>
          <p:spPr>
            <a:xfrm>
              <a:off x="327" y="155"/>
              <a:ext cx="8" cy="8"/>
            </a:xfrm>
            <a:custGeom>
              <a:avLst/>
              <a:gdLst>
                <a:gd name="T0" fmla="*/ 11 w 18"/>
                <a:gd name="T1" fmla="*/ 2 h 17"/>
                <a:gd name="T2" fmla="*/ 11 w 18"/>
                <a:gd name="T3" fmla="*/ 2 h 17"/>
                <a:gd name="T4" fmla="*/ 10 w 18"/>
                <a:gd name="T5" fmla="*/ 5 h 17"/>
                <a:gd name="T6" fmla="*/ 18 w 18"/>
                <a:gd name="T7" fmla="*/ 4 h 17"/>
                <a:gd name="T8" fmla="*/ 18 w 18"/>
                <a:gd name="T9" fmla="*/ 12 h 17"/>
                <a:gd name="T10" fmla="*/ 12 w 18"/>
                <a:gd name="T11" fmla="*/ 10 h 17"/>
                <a:gd name="T12" fmla="*/ 13 w 18"/>
                <a:gd name="T13" fmla="*/ 17 h 17"/>
                <a:gd name="T14" fmla="*/ 4 w 18"/>
                <a:gd name="T15" fmla="*/ 17 h 17"/>
                <a:gd name="T16" fmla="*/ 7 w 18"/>
                <a:gd name="T17" fmla="*/ 11 h 17"/>
                <a:gd name="T18" fmla="*/ 0 w 18"/>
                <a:gd name="T19" fmla="*/ 12 h 17"/>
                <a:gd name="T20" fmla="*/ 0 w 18"/>
                <a:gd name="T21" fmla="*/ 4 h 17"/>
                <a:gd name="T22" fmla="*/ 6 w 18"/>
                <a:gd name="T23" fmla="*/ 6 h 17"/>
                <a:gd name="T24" fmla="*/ 4 w 18"/>
                <a:gd name="T25" fmla="*/ 0 h 17"/>
                <a:gd name="T26" fmla="*/ 13 w 18"/>
                <a:gd name="T27" fmla="*/ 0 h 17"/>
                <a:gd name="T28" fmla="*/ 11 w 18"/>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7">
                  <a:moveTo>
                    <a:pt x="11" y="2"/>
                  </a:moveTo>
                  <a:lnTo>
                    <a:pt x="11" y="2"/>
                  </a:lnTo>
                  <a:cubicBezTo>
                    <a:pt x="11" y="3"/>
                    <a:pt x="10" y="4"/>
                    <a:pt x="10" y="5"/>
                  </a:cubicBezTo>
                  <a:cubicBezTo>
                    <a:pt x="11" y="9"/>
                    <a:pt x="17" y="4"/>
                    <a:pt x="18" y="4"/>
                  </a:cubicBezTo>
                  <a:lnTo>
                    <a:pt x="18" y="12"/>
                  </a:lnTo>
                  <a:cubicBezTo>
                    <a:pt x="16" y="11"/>
                    <a:pt x="14" y="9"/>
                    <a:pt x="12" y="10"/>
                  </a:cubicBezTo>
                  <a:cubicBezTo>
                    <a:pt x="8" y="10"/>
                    <a:pt x="12" y="16"/>
                    <a:pt x="13" y="17"/>
                  </a:cubicBezTo>
                  <a:lnTo>
                    <a:pt x="4" y="17"/>
                  </a:lnTo>
                  <a:cubicBezTo>
                    <a:pt x="5" y="16"/>
                    <a:pt x="7" y="13"/>
                    <a:pt x="7" y="11"/>
                  </a:cubicBezTo>
                  <a:cubicBezTo>
                    <a:pt x="7" y="7"/>
                    <a:pt x="1" y="12"/>
                    <a:pt x="0" y="12"/>
                  </a:cubicBezTo>
                  <a:lnTo>
                    <a:pt x="0" y="4"/>
                  </a:lnTo>
                  <a:cubicBezTo>
                    <a:pt x="1" y="5"/>
                    <a:pt x="4" y="7"/>
                    <a:pt x="6" y="6"/>
                  </a:cubicBezTo>
                  <a:cubicBezTo>
                    <a:pt x="10" y="6"/>
                    <a:pt x="5" y="1"/>
                    <a:pt x="4" y="0"/>
                  </a:cubicBezTo>
                  <a:lnTo>
                    <a:pt x="13" y="0"/>
                  </a:lnTo>
                  <a:cubicBezTo>
                    <a:pt x="12" y="1"/>
                    <a:pt x="12" y="2"/>
                    <a:pt x="1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5" name="Freeform 1321"/>
            <p:cNvSpPr/>
            <p:nvPr userDrawn="1"/>
          </p:nvSpPr>
          <p:spPr>
            <a:xfrm>
              <a:off x="328" y="164"/>
              <a:ext cx="6" cy="6"/>
            </a:xfrm>
            <a:custGeom>
              <a:avLst/>
              <a:gdLst>
                <a:gd name="T0" fmla="*/ 7 w 13"/>
                <a:gd name="T1" fmla="*/ 0 h 14"/>
                <a:gd name="T2" fmla="*/ 7 w 13"/>
                <a:gd name="T3" fmla="*/ 0 h 14"/>
                <a:gd name="T4" fmla="*/ 13 w 13"/>
                <a:gd name="T5" fmla="*/ 7 h 14"/>
                <a:gd name="T6" fmla="*/ 7 w 13"/>
                <a:gd name="T7" fmla="*/ 14 h 14"/>
                <a:gd name="T8" fmla="*/ 0 w 13"/>
                <a:gd name="T9" fmla="*/ 7 h 14"/>
                <a:gd name="T10" fmla="*/ 7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7" y="0"/>
                  </a:moveTo>
                  <a:lnTo>
                    <a:pt x="7" y="0"/>
                  </a:lnTo>
                  <a:cubicBezTo>
                    <a:pt x="10" y="0"/>
                    <a:pt x="13" y="3"/>
                    <a:pt x="13" y="7"/>
                  </a:cubicBezTo>
                  <a:cubicBezTo>
                    <a:pt x="13" y="11"/>
                    <a:pt x="10" y="14"/>
                    <a:pt x="7" y="14"/>
                  </a:cubicBezTo>
                  <a:cubicBezTo>
                    <a:pt x="3" y="14"/>
                    <a:pt x="0" y="11"/>
                    <a:pt x="0" y="7"/>
                  </a:cubicBezTo>
                  <a:cubicBezTo>
                    <a:pt x="0" y="3"/>
                    <a:pt x="3" y="0"/>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6" name="Freeform 1322"/>
            <p:cNvSpPr/>
            <p:nvPr userDrawn="1"/>
          </p:nvSpPr>
          <p:spPr>
            <a:xfrm>
              <a:off x="330" y="181"/>
              <a:ext cx="2" cy="2"/>
            </a:xfrm>
            <a:custGeom>
              <a:avLst/>
              <a:gdLst>
                <a:gd name="T0" fmla="*/ 1 w 3"/>
                <a:gd name="T1" fmla="*/ 0 h 3"/>
                <a:gd name="T2" fmla="*/ 1 w 3"/>
                <a:gd name="T3" fmla="*/ 0 h 3"/>
                <a:gd name="T4" fmla="*/ 2 w 3"/>
                <a:gd name="T5" fmla="*/ 0 h 3"/>
                <a:gd name="T6" fmla="*/ 2 w 3"/>
                <a:gd name="T7" fmla="*/ 0 h 3"/>
                <a:gd name="T8" fmla="*/ 3 w 3"/>
                <a:gd name="T9" fmla="*/ 2 h 3"/>
                <a:gd name="T10" fmla="*/ 2 w 3"/>
                <a:gd name="T11" fmla="*/ 3 h 3"/>
                <a:gd name="T12" fmla="*/ 0 w 3"/>
                <a:gd name="T13" fmla="*/ 2 h 3"/>
                <a:gd name="T14" fmla="*/ 1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0"/>
                  </a:moveTo>
                  <a:lnTo>
                    <a:pt x="1" y="0"/>
                  </a:lnTo>
                  <a:lnTo>
                    <a:pt x="2" y="0"/>
                  </a:lnTo>
                  <a:lnTo>
                    <a:pt x="2" y="0"/>
                  </a:lnTo>
                  <a:cubicBezTo>
                    <a:pt x="3" y="0"/>
                    <a:pt x="3" y="1"/>
                    <a:pt x="3" y="2"/>
                  </a:cubicBezTo>
                  <a:cubicBezTo>
                    <a:pt x="3" y="3"/>
                    <a:pt x="3" y="3"/>
                    <a:pt x="2" y="3"/>
                  </a:cubicBezTo>
                  <a:cubicBezTo>
                    <a:pt x="1" y="3"/>
                    <a:pt x="0" y="3"/>
                    <a:pt x="0" y="2"/>
                  </a:cubicBezTo>
                  <a:cubicBezTo>
                    <a:pt x="0" y="1"/>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7" name="Freeform 1323"/>
            <p:cNvSpPr/>
            <p:nvPr userDrawn="1"/>
          </p:nvSpPr>
          <p:spPr>
            <a:xfrm>
              <a:off x="330" y="183"/>
              <a:ext cx="2" cy="2"/>
            </a:xfrm>
            <a:custGeom>
              <a:avLst/>
              <a:gdLst>
                <a:gd name="T0" fmla="*/ 2 w 3"/>
                <a:gd name="T1" fmla="*/ 0 h 4"/>
                <a:gd name="T2" fmla="*/ 2 w 3"/>
                <a:gd name="T3" fmla="*/ 0 h 4"/>
                <a:gd name="T4" fmla="*/ 3 w 3"/>
                <a:gd name="T5" fmla="*/ 2 h 4"/>
                <a:gd name="T6" fmla="*/ 2 w 3"/>
                <a:gd name="T7" fmla="*/ 4 h 4"/>
                <a:gd name="T8" fmla="*/ 0 w 3"/>
                <a:gd name="T9" fmla="*/ 2 h 4"/>
                <a:gd name="T10" fmla="*/ 1 w 3"/>
                <a:gd name="T11" fmla="*/ 0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lnTo>
                    <a:pt x="2" y="0"/>
                  </a:lnTo>
                  <a:cubicBezTo>
                    <a:pt x="3" y="1"/>
                    <a:pt x="3" y="1"/>
                    <a:pt x="3" y="2"/>
                  </a:cubicBezTo>
                  <a:cubicBezTo>
                    <a:pt x="3" y="3"/>
                    <a:pt x="2" y="4"/>
                    <a:pt x="2" y="4"/>
                  </a:cubicBezTo>
                  <a:cubicBezTo>
                    <a:pt x="1" y="4"/>
                    <a:pt x="0" y="3"/>
                    <a:pt x="0" y="2"/>
                  </a:cubicBezTo>
                  <a:cubicBezTo>
                    <a:pt x="0" y="1"/>
                    <a:pt x="1" y="1"/>
                    <a:pt x="1" y="0"/>
                  </a:cubicBezTo>
                  <a:cubicBezTo>
                    <a:pt x="1" y="1"/>
                    <a:pt x="1" y="1"/>
                    <a:pt x="2" y="1"/>
                  </a:cubicBezTo>
                  <a:cubicBezTo>
                    <a:pt x="2" y="1"/>
                    <a:pt x="2"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8" name="Freeform 1324"/>
            <p:cNvSpPr/>
            <p:nvPr userDrawn="1"/>
          </p:nvSpPr>
          <p:spPr>
            <a:xfrm>
              <a:off x="330" y="179"/>
              <a:ext cx="2" cy="2"/>
            </a:xfrm>
            <a:custGeom>
              <a:avLst/>
              <a:gdLst>
                <a:gd name="T0" fmla="*/ 1 w 3"/>
                <a:gd name="T1" fmla="*/ 0 h 4"/>
                <a:gd name="T2" fmla="*/ 1 w 3"/>
                <a:gd name="T3" fmla="*/ 0 h 4"/>
                <a:gd name="T4" fmla="*/ 2 w 3"/>
                <a:gd name="T5" fmla="*/ 0 h 4"/>
                <a:gd name="T6" fmla="*/ 2 w 3"/>
                <a:gd name="T7" fmla="*/ 0 h 4"/>
                <a:gd name="T8" fmla="*/ 3 w 3"/>
                <a:gd name="T9" fmla="*/ 2 h 4"/>
                <a:gd name="T10" fmla="*/ 2 w 3"/>
                <a:gd name="T11" fmla="*/ 4 h 4"/>
                <a:gd name="T12" fmla="*/ 0 w 3"/>
                <a:gd name="T13" fmla="*/ 2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lnTo>
                    <a:pt x="1" y="0"/>
                  </a:lnTo>
                  <a:cubicBezTo>
                    <a:pt x="1" y="0"/>
                    <a:pt x="1" y="0"/>
                    <a:pt x="2" y="0"/>
                  </a:cubicBezTo>
                  <a:cubicBezTo>
                    <a:pt x="2" y="0"/>
                    <a:pt x="2" y="0"/>
                    <a:pt x="2" y="0"/>
                  </a:cubicBezTo>
                  <a:cubicBezTo>
                    <a:pt x="3" y="0"/>
                    <a:pt x="3" y="1"/>
                    <a:pt x="3" y="2"/>
                  </a:cubicBezTo>
                  <a:cubicBezTo>
                    <a:pt x="3" y="3"/>
                    <a:pt x="3" y="4"/>
                    <a:pt x="2" y="4"/>
                  </a:cubicBezTo>
                  <a:cubicBezTo>
                    <a:pt x="1" y="4"/>
                    <a:pt x="0" y="3"/>
                    <a:pt x="0" y="2"/>
                  </a:cubicBezTo>
                  <a:cubicBezTo>
                    <a:pt x="0" y="1"/>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9" name="Freeform 1325"/>
            <p:cNvSpPr/>
            <p:nvPr userDrawn="1"/>
          </p:nvSpPr>
          <p:spPr>
            <a:xfrm>
              <a:off x="330" y="177"/>
              <a:ext cx="2" cy="2"/>
            </a:xfrm>
            <a:custGeom>
              <a:avLst/>
              <a:gdLst>
                <a:gd name="T0" fmla="*/ 1 w 4"/>
                <a:gd name="T1" fmla="*/ 0 h 4"/>
                <a:gd name="T2" fmla="*/ 1 w 4"/>
                <a:gd name="T3" fmla="*/ 0 h 4"/>
                <a:gd name="T4" fmla="*/ 2 w 4"/>
                <a:gd name="T5" fmla="*/ 0 h 4"/>
                <a:gd name="T6" fmla="*/ 2 w 4"/>
                <a:gd name="T7" fmla="*/ 0 h 4"/>
                <a:gd name="T8" fmla="*/ 4 w 4"/>
                <a:gd name="T9" fmla="*/ 2 h 4"/>
                <a:gd name="T10" fmla="*/ 2 w 4"/>
                <a:gd name="T11" fmla="*/ 4 h 4"/>
                <a:gd name="T12" fmla="*/ 0 w 4"/>
                <a:gd name="T13" fmla="*/ 2 h 4"/>
                <a:gd name="T14" fmla="*/ 1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0"/>
                  </a:moveTo>
                  <a:lnTo>
                    <a:pt x="1" y="0"/>
                  </a:lnTo>
                  <a:cubicBezTo>
                    <a:pt x="1" y="0"/>
                    <a:pt x="1" y="0"/>
                    <a:pt x="2" y="0"/>
                  </a:cubicBezTo>
                  <a:cubicBezTo>
                    <a:pt x="2" y="0"/>
                    <a:pt x="2" y="0"/>
                    <a:pt x="2" y="0"/>
                  </a:cubicBezTo>
                  <a:cubicBezTo>
                    <a:pt x="3" y="0"/>
                    <a:pt x="4" y="1"/>
                    <a:pt x="4" y="2"/>
                  </a:cubicBezTo>
                  <a:cubicBezTo>
                    <a:pt x="4" y="3"/>
                    <a:pt x="3" y="4"/>
                    <a:pt x="2" y="4"/>
                  </a:cubicBezTo>
                  <a:cubicBezTo>
                    <a:pt x="1" y="4"/>
                    <a:pt x="0" y="3"/>
                    <a:pt x="0" y="2"/>
                  </a:cubicBezTo>
                  <a:cubicBezTo>
                    <a:pt x="0" y="1"/>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0" name="Freeform 1326"/>
            <p:cNvSpPr/>
            <p:nvPr userDrawn="1"/>
          </p:nvSpPr>
          <p:spPr>
            <a:xfrm>
              <a:off x="330" y="175"/>
              <a:ext cx="2" cy="1"/>
            </a:xfrm>
            <a:custGeom>
              <a:avLst/>
              <a:gdLst>
                <a:gd name="T0" fmla="*/ 2 w 4"/>
                <a:gd name="T1" fmla="*/ 4 h 4"/>
                <a:gd name="T2" fmla="*/ 2 w 4"/>
                <a:gd name="T3" fmla="*/ 4 h 4"/>
                <a:gd name="T4" fmla="*/ 0 w 4"/>
                <a:gd name="T5" fmla="*/ 2 h 4"/>
                <a:gd name="T6" fmla="*/ 1 w 4"/>
                <a:gd name="T7" fmla="*/ 0 h 4"/>
                <a:gd name="T8" fmla="*/ 2 w 4"/>
                <a:gd name="T9" fmla="*/ 0 h 4"/>
                <a:gd name="T10" fmla="*/ 2 w 4"/>
                <a:gd name="T11" fmla="*/ 0 h 4"/>
                <a:gd name="T12" fmla="*/ 4 w 4"/>
                <a:gd name="T13" fmla="*/ 2 h 4"/>
                <a:gd name="T14" fmla="*/ 2 w 4"/>
                <a:gd name="T15" fmla="*/ 4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lnTo>
                    <a:pt x="2" y="4"/>
                  </a:lnTo>
                  <a:cubicBezTo>
                    <a:pt x="1" y="4"/>
                    <a:pt x="0" y="3"/>
                    <a:pt x="0" y="2"/>
                  </a:cubicBezTo>
                  <a:cubicBezTo>
                    <a:pt x="0" y="1"/>
                    <a:pt x="0" y="0"/>
                    <a:pt x="1" y="0"/>
                  </a:cubicBezTo>
                  <a:cubicBezTo>
                    <a:pt x="1" y="0"/>
                    <a:pt x="1" y="0"/>
                    <a:pt x="2" y="0"/>
                  </a:cubicBezTo>
                  <a:cubicBezTo>
                    <a:pt x="2" y="0"/>
                    <a:pt x="2" y="0"/>
                    <a:pt x="2" y="0"/>
                  </a:cubicBezTo>
                  <a:cubicBezTo>
                    <a:pt x="3" y="0"/>
                    <a:pt x="4" y="1"/>
                    <a:pt x="4" y="2"/>
                  </a:cubicBezTo>
                  <a:cubicBezTo>
                    <a:pt x="4" y="3"/>
                    <a:pt x="3" y="4"/>
                    <a:pt x="2" y="4"/>
                  </a:cubicBezTo>
                  <a:lnTo>
                    <a:pt x="2" y="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1" name="Freeform 1327"/>
            <p:cNvSpPr/>
            <p:nvPr userDrawn="1"/>
          </p:nvSpPr>
          <p:spPr>
            <a:xfrm>
              <a:off x="330" y="172"/>
              <a:ext cx="2" cy="2"/>
            </a:xfrm>
            <a:custGeom>
              <a:avLst/>
              <a:gdLst>
                <a:gd name="T0" fmla="*/ 3 w 5"/>
                <a:gd name="T1" fmla="*/ 0 h 4"/>
                <a:gd name="T2" fmla="*/ 3 w 5"/>
                <a:gd name="T3" fmla="*/ 0 h 4"/>
                <a:gd name="T4" fmla="*/ 5 w 5"/>
                <a:gd name="T5" fmla="*/ 2 h 4"/>
                <a:gd name="T6" fmla="*/ 3 w 5"/>
                <a:gd name="T7" fmla="*/ 4 h 4"/>
                <a:gd name="T8" fmla="*/ 0 w 5"/>
                <a:gd name="T9" fmla="*/ 2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lnTo>
                    <a:pt x="3" y="0"/>
                  </a:lnTo>
                  <a:cubicBezTo>
                    <a:pt x="4" y="0"/>
                    <a:pt x="5" y="1"/>
                    <a:pt x="5" y="2"/>
                  </a:cubicBezTo>
                  <a:cubicBezTo>
                    <a:pt x="5" y="3"/>
                    <a:pt x="4" y="4"/>
                    <a:pt x="3" y="4"/>
                  </a:cubicBezTo>
                  <a:cubicBezTo>
                    <a:pt x="1" y="4"/>
                    <a:pt x="0" y="3"/>
                    <a:pt x="0" y="2"/>
                  </a:cubicBezTo>
                  <a:cubicBezTo>
                    <a:pt x="0" y="1"/>
                    <a:pt x="1" y="0"/>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2" name="Freeform 1328"/>
            <p:cNvSpPr/>
            <p:nvPr userDrawn="1"/>
          </p:nvSpPr>
          <p:spPr>
            <a:xfrm>
              <a:off x="233" y="181"/>
              <a:ext cx="98" cy="48"/>
            </a:xfrm>
            <a:custGeom>
              <a:avLst/>
              <a:gdLst>
                <a:gd name="T0" fmla="*/ 208 w 220"/>
                <a:gd name="T1" fmla="*/ 57 h 105"/>
                <a:gd name="T2" fmla="*/ 208 w 220"/>
                <a:gd name="T3" fmla="*/ 57 h 105"/>
                <a:gd name="T4" fmla="*/ 159 w 220"/>
                <a:gd name="T5" fmla="*/ 81 h 105"/>
                <a:gd name="T6" fmla="*/ 99 w 220"/>
                <a:gd name="T7" fmla="*/ 81 h 105"/>
                <a:gd name="T8" fmla="*/ 63 w 220"/>
                <a:gd name="T9" fmla="*/ 68 h 105"/>
                <a:gd name="T10" fmla="*/ 63 w 220"/>
                <a:gd name="T11" fmla="*/ 22 h 105"/>
                <a:gd name="T12" fmla="*/ 41 w 220"/>
                <a:gd name="T13" fmla="*/ 31 h 105"/>
                <a:gd name="T14" fmla="*/ 39 w 220"/>
                <a:gd name="T15" fmla="*/ 39 h 105"/>
                <a:gd name="T16" fmla="*/ 47 w 220"/>
                <a:gd name="T17" fmla="*/ 74 h 105"/>
                <a:gd name="T18" fmla="*/ 38 w 220"/>
                <a:gd name="T19" fmla="*/ 93 h 105"/>
                <a:gd name="T20" fmla="*/ 42 w 220"/>
                <a:gd name="T21" fmla="*/ 105 h 105"/>
                <a:gd name="T22" fmla="*/ 27 w 220"/>
                <a:gd name="T23" fmla="*/ 85 h 105"/>
                <a:gd name="T24" fmla="*/ 33 w 220"/>
                <a:gd name="T25" fmla="*/ 72 h 105"/>
                <a:gd name="T26" fmla="*/ 11 w 220"/>
                <a:gd name="T27" fmla="*/ 77 h 105"/>
                <a:gd name="T28" fmla="*/ 9 w 220"/>
                <a:gd name="T29" fmla="*/ 87 h 105"/>
                <a:gd name="T30" fmla="*/ 0 w 220"/>
                <a:gd name="T31" fmla="*/ 74 h 105"/>
                <a:gd name="T32" fmla="*/ 11 w 220"/>
                <a:gd name="T33" fmla="*/ 65 h 105"/>
                <a:gd name="T34" fmla="*/ 20 w 220"/>
                <a:gd name="T35" fmla="*/ 63 h 105"/>
                <a:gd name="T36" fmla="*/ 9 w 220"/>
                <a:gd name="T37" fmla="*/ 38 h 105"/>
                <a:gd name="T38" fmla="*/ 33 w 220"/>
                <a:gd name="T39" fmla="*/ 23 h 105"/>
                <a:gd name="T40" fmla="*/ 40 w 220"/>
                <a:gd name="T41" fmla="*/ 16 h 105"/>
                <a:gd name="T42" fmla="*/ 61 w 220"/>
                <a:gd name="T43" fmla="*/ 2 h 105"/>
                <a:gd name="T44" fmla="*/ 74 w 220"/>
                <a:gd name="T45" fmla="*/ 10 h 105"/>
                <a:gd name="T46" fmla="*/ 84 w 220"/>
                <a:gd name="T47" fmla="*/ 16 h 105"/>
                <a:gd name="T48" fmla="*/ 81 w 220"/>
                <a:gd name="T49" fmla="*/ 42 h 105"/>
                <a:gd name="T50" fmla="*/ 76 w 220"/>
                <a:gd name="T51" fmla="*/ 63 h 105"/>
                <a:gd name="T52" fmla="*/ 101 w 220"/>
                <a:gd name="T53" fmla="*/ 79 h 105"/>
                <a:gd name="T54" fmla="*/ 143 w 220"/>
                <a:gd name="T55" fmla="*/ 79 h 105"/>
                <a:gd name="T56" fmla="*/ 188 w 220"/>
                <a:gd name="T57" fmla="*/ 51 h 105"/>
                <a:gd name="T58" fmla="*/ 191 w 220"/>
                <a:gd name="T59" fmla="*/ 48 h 105"/>
                <a:gd name="T60" fmla="*/ 220 w 220"/>
                <a:gd name="T61" fmla="*/ 45 h 105"/>
                <a:gd name="T62" fmla="*/ 208 w 220"/>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105">
                  <a:moveTo>
                    <a:pt x="208" y="57"/>
                  </a:moveTo>
                  <a:lnTo>
                    <a:pt x="208" y="57"/>
                  </a:lnTo>
                  <a:cubicBezTo>
                    <a:pt x="199" y="66"/>
                    <a:pt x="179" y="77"/>
                    <a:pt x="159" y="81"/>
                  </a:cubicBezTo>
                  <a:cubicBezTo>
                    <a:pt x="143" y="84"/>
                    <a:pt x="111" y="82"/>
                    <a:pt x="99" y="81"/>
                  </a:cubicBezTo>
                  <a:cubicBezTo>
                    <a:pt x="84" y="80"/>
                    <a:pt x="70" y="76"/>
                    <a:pt x="63" y="68"/>
                  </a:cubicBezTo>
                  <a:cubicBezTo>
                    <a:pt x="50" y="54"/>
                    <a:pt x="71" y="36"/>
                    <a:pt x="63" y="22"/>
                  </a:cubicBezTo>
                  <a:cubicBezTo>
                    <a:pt x="56" y="26"/>
                    <a:pt x="51" y="30"/>
                    <a:pt x="41" y="31"/>
                  </a:cubicBezTo>
                  <a:cubicBezTo>
                    <a:pt x="40" y="33"/>
                    <a:pt x="39" y="37"/>
                    <a:pt x="39" y="39"/>
                  </a:cubicBezTo>
                  <a:cubicBezTo>
                    <a:pt x="35" y="55"/>
                    <a:pt x="51" y="58"/>
                    <a:pt x="47" y="74"/>
                  </a:cubicBezTo>
                  <a:cubicBezTo>
                    <a:pt x="45" y="82"/>
                    <a:pt x="40" y="84"/>
                    <a:pt x="38" y="93"/>
                  </a:cubicBezTo>
                  <a:cubicBezTo>
                    <a:pt x="38" y="93"/>
                    <a:pt x="37" y="100"/>
                    <a:pt x="42" y="105"/>
                  </a:cubicBezTo>
                  <a:cubicBezTo>
                    <a:pt x="30" y="105"/>
                    <a:pt x="23" y="95"/>
                    <a:pt x="27" y="85"/>
                  </a:cubicBezTo>
                  <a:cubicBezTo>
                    <a:pt x="29" y="81"/>
                    <a:pt x="33" y="77"/>
                    <a:pt x="33" y="72"/>
                  </a:cubicBezTo>
                  <a:cubicBezTo>
                    <a:pt x="27" y="81"/>
                    <a:pt x="21" y="80"/>
                    <a:pt x="11" y="77"/>
                  </a:cubicBezTo>
                  <a:cubicBezTo>
                    <a:pt x="7" y="76"/>
                    <a:pt x="6" y="82"/>
                    <a:pt x="9" y="87"/>
                  </a:cubicBezTo>
                  <a:cubicBezTo>
                    <a:pt x="2" y="83"/>
                    <a:pt x="0" y="77"/>
                    <a:pt x="0" y="74"/>
                  </a:cubicBezTo>
                  <a:cubicBezTo>
                    <a:pt x="0" y="67"/>
                    <a:pt x="6" y="63"/>
                    <a:pt x="11" y="65"/>
                  </a:cubicBezTo>
                  <a:cubicBezTo>
                    <a:pt x="14" y="65"/>
                    <a:pt x="20" y="69"/>
                    <a:pt x="20" y="63"/>
                  </a:cubicBezTo>
                  <a:cubicBezTo>
                    <a:pt x="21" y="53"/>
                    <a:pt x="6" y="54"/>
                    <a:pt x="9" y="38"/>
                  </a:cubicBezTo>
                  <a:cubicBezTo>
                    <a:pt x="11" y="29"/>
                    <a:pt x="20" y="25"/>
                    <a:pt x="33" y="23"/>
                  </a:cubicBezTo>
                  <a:cubicBezTo>
                    <a:pt x="35" y="22"/>
                    <a:pt x="38" y="19"/>
                    <a:pt x="40" y="16"/>
                  </a:cubicBezTo>
                  <a:cubicBezTo>
                    <a:pt x="48" y="3"/>
                    <a:pt x="56" y="0"/>
                    <a:pt x="61" y="2"/>
                  </a:cubicBezTo>
                  <a:cubicBezTo>
                    <a:pt x="66" y="5"/>
                    <a:pt x="69" y="8"/>
                    <a:pt x="74" y="10"/>
                  </a:cubicBezTo>
                  <a:cubicBezTo>
                    <a:pt x="77" y="12"/>
                    <a:pt x="81" y="13"/>
                    <a:pt x="84" y="16"/>
                  </a:cubicBezTo>
                  <a:cubicBezTo>
                    <a:pt x="89" y="24"/>
                    <a:pt x="84" y="35"/>
                    <a:pt x="81" y="42"/>
                  </a:cubicBezTo>
                  <a:cubicBezTo>
                    <a:pt x="79" y="47"/>
                    <a:pt x="74" y="56"/>
                    <a:pt x="76" y="63"/>
                  </a:cubicBezTo>
                  <a:cubicBezTo>
                    <a:pt x="78" y="72"/>
                    <a:pt x="92" y="77"/>
                    <a:pt x="101" y="79"/>
                  </a:cubicBezTo>
                  <a:cubicBezTo>
                    <a:pt x="108" y="81"/>
                    <a:pt x="130" y="82"/>
                    <a:pt x="143" y="79"/>
                  </a:cubicBezTo>
                  <a:cubicBezTo>
                    <a:pt x="155" y="76"/>
                    <a:pt x="182" y="61"/>
                    <a:pt x="188" y="51"/>
                  </a:cubicBezTo>
                  <a:cubicBezTo>
                    <a:pt x="191" y="48"/>
                    <a:pt x="191" y="48"/>
                    <a:pt x="191" y="48"/>
                  </a:cubicBezTo>
                  <a:cubicBezTo>
                    <a:pt x="200" y="44"/>
                    <a:pt x="220" y="45"/>
                    <a:pt x="220" y="45"/>
                  </a:cubicBezTo>
                  <a:cubicBezTo>
                    <a:pt x="220" y="45"/>
                    <a:pt x="216" y="49"/>
                    <a:pt x="208" y="57"/>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3" name="Freeform 1329"/>
            <p:cNvSpPr/>
            <p:nvPr userDrawn="1"/>
          </p:nvSpPr>
          <p:spPr>
            <a:xfrm>
              <a:off x="298" y="203"/>
              <a:ext cx="25" cy="14"/>
            </a:xfrm>
            <a:custGeom>
              <a:avLst/>
              <a:gdLst>
                <a:gd name="T0" fmla="*/ 45 w 55"/>
                <a:gd name="T1" fmla="*/ 3 h 32"/>
                <a:gd name="T2" fmla="*/ 45 w 55"/>
                <a:gd name="T3" fmla="*/ 3 h 32"/>
                <a:gd name="T4" fmla="*/ 55 w 55"/>
                <a:gd name="T5" fmla="*/ 0 h 32"/>
                <a:gd name="T6" fmla="*/ 0 w 55"/>
                <a:gd name="T7" fmla="*/ 32 h 32"/>
                <a:gd name="T8" fmla="*/ 45 w 55"/>
                <a:gd name="T9" fmla="*/ 3 h 32"/>
              </a:gdLst>
              <a:ahLst/>
              <a:cxnLst>
                <a:cxn ang="0">
                  <a:pos x="T0" y="T1"/>
                </a:cxn>
                <a:cxn ang="0">
                  <a:pos x="T2" y="T3"/>
                </a:cxn>
                <a:cxn ang="0">
                  <a:pos x="T4" y="T5"/>
                </a:cxn>
                <a:cxn ang="0">
                  <a:pos x="T6" y="T7"/>
                </a:cxn>
                <a:cxn ang="0">
                  <a:pos x="T8" y="T9"/>
                </a:cxn>
              </a:cxnLst>
              <a:rect l="0" t="0" r="r" b="b"/>
              <a:pathLst>
                <a:path w="55" h="32">
                  <a:moveTo>
                    <a:pt x="45" y="3"/>
                  </a:moveTo>
                  <a:lnTo>
                    <a:pt x="45" y="3"/>
                  </a:lnTo>
                  <a:cubicBezTo>
                    <a:pt x="48" y="1"/>
                    <a:pt x="55" y="0"/>
                    <a:pt x="55" y="0"/>
                  </a:cubicBezTo>
                  <a:cubicBezTo>
                    <a:pt x="49" y="10"/>
                    <a:pt x="21" y="28"/>
                    <a:pt x="0" y="32"/>
                  </a:cubicBezTo>
                  <a:cubicBezTo>
                    <a:pt x="11" y="29"/>
                    <a:pt x="38" y="15"/>
                    <a:pt x="45"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4" name="Freeform 1330"/>
            <p:cNvSpPr/>
            <p:nvPr userDrawn="1"/>
          </p:nvSpPr>
          <p:spPr>
            <a:xfrm>
              <a:off x="302" y="202"/>
              <a:ext cx="26" cy="15"/>
            </a:xfrm>
            <a:custGeom>
              <a:avLst/>
              <a:gdLst>
                <a:gd name="T0" fmla="*/ 59 w 59"/>
                <a:gd name="T1" fmla="*/ 0 h 33"/>
                <a:gd name="T2" fmla="*/ 59 w 59"/>
                <a:gd name="T3" fmla="*/ 0 h 33"/>
                <a:gd name="T4" fmla="*/ 0 w 59"/>
                <a:gd name="T5" fmla="*/ 33 h 33"/>
                <a:gd name="T6" fmla="*/ 50 w 59"/>
                <a:gd name="T7" fmla="*/ 1 h 33"/>
                <a:gd name="T8" fmla="*/ 59 w 59"/>
                <a:gd name="T9" fmla="*/ 0 h 33"/>
              </a:gdLst>
              <a:ahLst/>
              <a:cxnLst>
                <a:cxn ang="0">
                  <a:pos x="T0" y="T1"/>
                </a:cxn>
                <a:cxn ang="0">
                  <a:pos x="T2" y="T3"/>
                </a:cxn>
                <a:cxn ang="0">
                  <a:pos x="T4" y="T5"/>
                </a:cxn>
                <a:cxn ang="0">
                  <a:pos x="T6" y="T7"/>
                </a:cxn>
                <a:cxn ang="0">
                  <a:pos x="T8" y="T9"/>
                </a:cxn>
              </a:cxnLst>
              <a:rect l="0" t="0" r="r" b="b"/>
              <a:pathLst>
                <a:path w="59" h="33">
                  <a:moveTo>
                    <a:pt x="59" y="0"/>
                  </a:moveTo>
                  <a:lnTo>
                    <a:pt x="59" y="0"/>
                  </a:lnTo>
                  <a:cubicBezTo>
                    <a:pt x="52" y="13"/>
                    <a:pt x="25" y="29"/>
                    <a:pt x="0" y="33"/>
                  </a:cubicBezTo>
                  <a:cubicBezTo>
                    <a:pt x="24" y="25"/>
                    <a:pt x="45" y="11"/>
                    <a:pt x="50" y="1"/>
                  </a:cubicBezTo>
                  <a:cubicBezTo>
                    <a:pt x="54" y="0"/>
                    <a:pt x="56" y="0"/>
                    <a:pt x="5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5" name="Freeform 1331"/>
            <p:cNvSpPr/>
            <p:nvPr userDrawn="1"/>
          </p:nvSpPr>
          <p:spPr>
            <a:xfrm>
              <a:off x="235" y="195"/>
              <a:ext cx="18" cy="32"/>
            </a:xfrm>
            <a:custGeom>
              <a:avLst/>
              <a:gdLst>
                <a:gd name="T0" fmla="*/ 26 w 41"/>
                <a:gd name="T1" fmla="*/ 1 h 70"/>
                <a:gd name="T2" fmla="*/ 26 w 41"/>
                <a:gd name="T3" fmla="*/ 1 h 70"/>
                <a:gd name="T4" fmla="*/ 28 w 41"/>
                <a:gd name="T5" fmla="*/ 0 h 70"/>
                <a:gd name="T6" fmla="*/ 27 w 41"/>
                <a:gd name="T7" fmla="*/ 13 h 70"/>
                <a:gd name="T8" fmla="*/ 30 w 41"/>
                <a:gd name="T9" fmla="*/ 0 h 70"/>
                <a:gd name="T10" fmla="*/ 33 w 41"/>
                <a:gd name="T11" fmla="*/ 0 h 70"/>
                <a:gd name="T12" fmla="*/ 34 w 41"/>
                <a:gd name="T13" fmla="*/ 24 h 70"/>
                <a:gd name="T14" fmla="*/ 36 w 41"/>
                <a:gd name="T15" fmla="*/ 49 h 70"/>
                <a:gd name="T16" fmla="*/ 32 w 41"/>
                <a:gd name="T17" fmla="*/ 70 h 70"/>
                <a:gd name="T18" fmla="*/ 28 w 41"/>
                <a:gd name="T19" fmla="*/ 47 h 70"/>
                <a:gd name="T20" fmla="*/ 28 w 41"/>
                <a:gd name="T21" fmla="*/ 33 h 70"/>
                <a:gd name="T22" fmla="*/ 17 w 41"/>
                <a:gd name="T23" fmla="*/ 45 h 70"/>
                <a:gd name="T24" fmla="*/ 0 w 41"/>
                <a:gd name="T25" fmla="*/ 46 h 70"/>
                <a:gd name="T26" fmla="*/ 11 w 41"/>
                <a:gd name="T27" fmla="*/ 41 h 70"/>
                <a:gd name="T28" fmla="*/ 20 w 41"/>
                <a:gd name="T29" fmla="*/ 21 h 70"/>
                <a:gd name="T30" fmla="*/ 15 w 41"/>
                <a:gd name="T31" fmla="*/ 3 h 70"/>
                <a:gd name="T32" fmla="*/ 16 w 41"/>
                <a:gd name="T33" fmla="*/ 13 h 70"/>
                <a:gd name="T34" fmla="*/ 18 w 41"/>
                <a:gd name="T35" fmla="*/ 2 h 70"/>
                <a:gd name="T36" fmla="*/ 20 w 41"/>
                <a:gd name="T37" fmla="*/ 2 h 70"/>
                <a:gd name="T38" fmla="*/ 20 w 41"/>
                <a:gd name="T39" fmla="*/ 13 h 70"/>
                <a:gd name="T40" fmla="*/ 21 w 41"/>
                <a:gd name="T41" fmla="*/ 1 h 70"/>
                <a:gd name="T42" fmla="*/ 23 w 41"/>
                <a:gd name="T43" fmla="*/ 1 h 70"/>
                <a:gd name="T44" fmla="*/ 24 w 41"/>
                <a:gd name="T45" fmla="*/ 13 h 70"/>
                <a:gd name="T46" fmla="*/ 2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26" y="1"/>
                  </a:moveTo>
                  <a:lnTo>
                    <a:pt x="26" y="1"/>
                  </a:lnTo>
                  <a:lnTo>
                    <a:pt x="28" y="0"/>
                  </a:lnTo>
                  <a:cubicBezTo>
                    <a:pt x="26" y="4"/>
                    <a:pt x="26" y="8"/>
                    <a:pt x="27" y="13"/>
                  </a:cubicBezTo>
                  <a:cubicBezTo>
                    <a:pt x="27" y="7"/>
                    <a:pt x="29" y="2"/>
                    <a:pt x="30" y="0"/>
                  </a:cubicBezTo>
                  <a:cubicBezTo>
                    <a:pt x="31" y="0"/>
                    <a:pt x="33" y="0"/>
                    <a:pt x="33" y="0"/>
                  </a:cubicBezTo>
                  <a:cubicBezTo>
                    <a:pt x="28" y="11"/>
                    <a:pt x="30" y="19"/>
                    <a:pt x="34" y="24"/>
                  </a:cubicBezTo>
                  <a:cubicBezTo>
                    <a:pt x="41" y="32"/>
                    <a:pt x="41" y="40"/>
                    <a:pt x="36" y="49"/>
                  </a:cubicBezTo>
                  <a:cubicBezTo>
                    <a:pt x="34" y="53"/>
                    <a:pt x="26" y="63"/>
                    <a:pt x="32" y="70"/>
                  </a:cubicBezTo>
                  <a:cubicBezTo>
                    <a:pt x="18" y="63"/>
                    <a:pt x="24" y="51"/>
                    <a:pt x="28" y="47"/>
                  </a:cubicBezTo>
                  <a:cubicBezTo>
                    <a:pt x="31" y="43"/>
                    <a:pt x="31" y="36"/>
                    <a:pt x="28" y="33"/>
                  </a:cubicBezTo>
                  <a:cubicBezTo>
                    <a:pt x="28" y="40"/>
                    <a:pt x="22" y="45"/>
                    <a:pt x="17" y="45"/>
                  </a:cubicBezTo>
                  <a:cubicBezTo>
                    <a:pt x="12" y="45"/>
                    <a:pt x="3" y="38"/>
                    <a:pt x="0" y="46"/>
                  </a:cubicBezTo>
                  <a:cubicBezTo>
                    <a:pt x="0" y="38"/>
                    <a:pt x="6" y="40"/>
                    <a:pt x="11" y="41"/>
                  </a:cubicBezTo>
                  <a:cubicBezTo>
                    <a:pt x="26" y="44"/>
                    <a:pt x="26" y="26"/>
                    <a:pt x="20" y="21"/>
                  </a:cubicBezTo>
                  <a:cubicBezTo>
                    <a:pt x="14" y="16"/>
                    <a:pt x="6" y="9"/>
                    <a:pt x="15" y="3"/>
                  </a:cubicBezTo>
                  <a:cubicBezTo>
                    <a:pt x="14" y="6"/>
                    <a:pt x="14" y="10"/>
                    <a:pt x="16" y="13"/>
                  </a:cubicBezTo>
                  <a:cubicBezTo>
                    <a:pt x="15" y="9"/>
                    <a:pt x="17" y="3"/>
                    <a:pt x="18" y="2"/>
                  </a:cubicBezTo>
                  <a:lnTo>
                    <a:pt x="20" y="2"/>
                  </a:lnTo>
                  <a:cubicBezTo>
                    <a:pt x="18" y="5"/>
                    <a:pt x="18" y="9"/>
                    <a:pt x="20" y="13"/>
                  </a:cubicBezTo>
                  <a:cubicBezTo>
                    <a:pt x="19" y="10"/>
                    <a:pt x="20" y="4"/>
                    <a:pt x="21" y="1"/>
                  </a:cubicBezTo>
                  <a:lnTo>
                    <a:pt x="23" y="1"/>
                  </a:lnTo>
                  <a:cubicBezTo>
                    <a:pt x="22" y="4"/>
                    <a:pt x="22" y="8"/>
                    <a:pt x="24" y="13"/>
                  </a:cubicBezTo>
                  <a:cubicBezTo>
                    <a:pt x="23" y="7"/>
                    <a:pt x="25" y="3"/>
                    <a:pt x="2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6" name="Freeform 1332"/>
            <p:cNvSpPr/>
            <p:nvPr userDrawn="1"/>
          </p:nvSpPr>
          <p:spPr>
            <a:xfrm>
              <a:off x="260" y="190"/>
              <a:ext cx="9" cy="23"/>
            </a:xfrm>
            <a:custGeom>
              <a:avLst/>
              <a:gdLst>
                <a:gd name="T0" fmla="*/ 8 w 21"/>
                <a:gd name="T1" fmla="*/ 0 h 51"/>
                <a:gd name="T2" fmla="*/ 8 w 21"/>
                <a:gd name="T3" fmla="*/ 0 h 51"/>
                <a:gd name="T4" fmla="*/ 10 w 21"/>
                <a:gd name="T5" fmla="*/ 0 h 51"/>
                <a:gd name="T6" fmla="*/ 12 w 21"/>
                <a:gd name="T7" fmla="*/ 11 h 51"/>
                <a:gd name="T8" fmla="*/ 13 w 21"/>
                <a:gd name="T9" fmla="*/ 0 h 51"/>
                <a:gd name="T10" fmla="*/ 8 w 21"/>
                <a:gd name="T11" fmla="*/ 27 h 51"/>
                <a:gd name="T12" fmla="*/ 10 w 21"/>
                <a:gd name="T13" fmla="*/ 51 h 51"/>
                <a:gd name="T14" fmla="*/ 0 w 21"/>
                <a:gd name="T15" fmla="*/ 38 h 51"/>
                <a:gd name="T16" fmla="*/ 3 w 21"/>
                <a:gd name="T17" fmla="*/ 22 h 51"/>
                <a:gd name="T18" fmla="*/ 4 w 21"/>
                <a:gd name="T19" fmla="*/ 1 h 51"/>
                <a:gd name="T20" fmla="*/ 7 w 21"/>
                <a:gd name="T21" fmla="*/ 1 h 51"/>
                <a:gd name="T22" fmla="*/ 9 w 21"/>
                <a:gd name="T23" fmla="*/ 12 h 51"/>
                <a:gd name="T24" fmla="*/ 8 w 21"/>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1">
                  <a:moveTo>
                    <a:pt x="8" y="0"/>
                  </a:moveTo>
                  <a:lnTo>
                    <a:pt x="8" y="0"/>
                  </a:lnTo>
                  <a:cubicBezTo>
                    <a:pt x="9" y="0"/>
                    <a:pt x="10" y="0"/>
                    <a:pt x="10" y="0"/>
                  </a:cubicBezTo>
                  <a:cubicBezTo>
                    <a:pt x="12" y="3"/>
                    <a:pt x="12" y="7"/>
                    <a:pt x="12" y="11"/>
                  </a:cubicBezTo>
                  <a:cubicBezTo>
                    <a:pt x="13" y="7"/>
                    <a:pt x="14" y="4"/>
                    <a:pt x="13" y="0"/>
                  </a:cubicBezTo>
                  <a:cubicBezTo>
                    <a:pt x="21" y="0"/>
                    <a:pt x="12" y="19"/>
                    <a:pt x="8" y="27"/>
                  </a:cubicBezTo>
                  <a:cubicBezTo>
                    <a:pt x="6" y="31"/>
                    <a:pt x="3" y="42"/>
                    <a:pt x="10" y="51"/>
                  </a:cubicBezTo>
                  <a:cubicBezTo>
                    <a:pt x="7" y="49"/>
                    <a:pt x="0" y="42"/>
                    <a:pt x="0" y="38"/>
                  </a:cubicBezTo>
                  <a:cubicBezTo>
                    <a:pt x="0" y="29"/>
                    <a:pt x="2" y="25"/>
                    <a:pt x="3" y="22"/>
                  </a:cubicBezTo>
                  <a:cubicBezTo>
                    <a:pt x="6" y="15"/>
                    <a:pt x="7" y="7"/>
                    <a:pt x="4" y="1"/>
                  </a:cubicBezTo>
                  <a:cubicBezTo>
                    <a:pt x="5" y="1"/>
                    <a:pt x="6" y="1"/>
                    <a:pt x="7" y="1"/>
                  </a:cubicBezTo>
                  <a:cubicBezTo>
                    <a:pt x="8" y="2"/>
                    <a:pt x="9" y="7"/>
                    <a:pt x="9" y="12"/>
                  </a:cubicBezTo>
                  <a:cubicBezTo>
                    <a:pt x="11" y="7"/>
                    <a:pt x="10" y="2"/>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7" name="Freeform 1333"/>
            <p:cNvSpPr/>
            <p:nvPr userDrawn="1"/>
          </p:nvSpPr>
          <p:spPr>
            <a:xfrm>
              <a:off x="234" y="187"/>
              <a:ext cx="40" cy="30"/>
            </a:xfrm>
            <a:custGeom>
              <a:avLst/>
              <a:gdLst>
                <a:gd name="T0" fmla="*/ 66 w 90"/>
                <a:gd name="T1" fmla="*/ 1 h 65"/>
                <a:gd name="T2" fmla="*/ 66 w 90"/>
                <a:gd name="T3" fmla="*/ 1 h 65"/>
                <a:gd name="T4" fmla="*/ 75 w 90"/>
                <a:gd name="T5" fmla="*/ 1 h 65"/>
                <a:gd name="T6" fmla="*/ 69 w 90"/>
                <a:gd name="T7" fmla="*/ 48 h 65"/>
                <a:gd name="T8" fmla="*/ 89 w 90"/>
                <a:gd name="T9" fmla="*/ 65 h 65"/>
                <a:gd name="T10" fmla="*/ 67 w 90"/>
                <a:gd name="T11" fmla="*/ 41 h 65"/>
                <a:gd name="T12" fmla="*/ 72 w 90"/>
                <a:gd name="T13" fmla="*/ 4 h 65"/>
                <a:gd name="T14" fmla="*/ 40 w 90"/>
                <a:gd name="T15" fmla="*/ 14 h 65"/>
                <a:gd name="T16" fmla="*/ 11 w 90"/>
                <a:gd name="T17" fmla="*/ 31 h 65"/>
                <a:gd name="T18" fmla="*/ 21 w 90"/>
                <a:gd name="T19" fmla="*/ 42 h 65"/>
                <a:gd name="T20" fmla="*/ 14 w 90"/>
                <a:gd name="T21" fmla="*/ 57 h 65"/>
                <a:gd name="T22" fmla="*/ 0 w 90"/>
                <a:gd name="T23" fmla="*/ 60 h 65"/>
                <a:gd name="T24" fmla="*/ 19 w 90"/>
                <a:gd name="T25" fmla="*/ 52 h 65"/>
                <a:gd name="T26" fmla="*/ 13 w 90"/>
                <a:gd name="T27" fmla="*/ 38 h 65"/>
                <a:gd name="T28" fmla="*/ 8 w 90"/>
                <a:gd name="T29" fmla="*/ 27 h 65"/>
                <a:gd name="T30" fmla="*/ 42 w 90"/>
                <a:gd name="T31" fmla="*/ 10 h 65"/>
                <a:gd name="T32" fmla="*/ 66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66" y="1"/>
                  </a:moveTo>
                  <a:lnTo>
                    <a:pt x="66" y="1"/>
                  </a:lnTo>
                  <a:cubicBezTo>
                    <a:pt x="70" y="0"/>
                    <a:pt x="73" y="0"/>
                    <a:pt x="75" y="1"/>
                  </a:cubicBezTo>
                  <a:cubicBezTo>
                    <a:pt x="90" y="10"/>
                    <a:pt x="68" y="32"/>
                    <a:pt x="69" y="48"/>
                  </a:cubicBezTo>
                  <a:cubicBezTo>
                    <a:pt x="70" y="58"/>
                    <a:pt x="83" y="62"/>
                    <a:pt x="89" y="65"/>
                  </a:cubicBezTo>
                  <a:cubicBezTo>
                    <a:pt x="74" y="63"/>
                    <a:pt x="64" y="55"/>
                    <a:pt x="67" y="41"/>
                  </a:cubicBezTo>
                  <a:cubicBezTo>
                    <a:pt x="68" y="30"/>
                    <a:pt x="85" y="8"/>
                    <a:pt x="72" y="4"/>
                  </a:cubicBezTo>
                  <a:cubicBezTo>
                    <a:pt x="63" y="1"/>
                    <a:pt x="53" y="12"/>
                    <a:pt x="40" y="14"/>
                  </a:cubicBezTo>
                  <a:cubicBezTo>
                    <a:pt x="29" y="16"/>
                    <a:pt x="8" y="16"/>
                    <a:pt x="11" y="31"/>
                  </a:cubicBezTo>
                  <a:cubicBezTo>
                    <a:pt x="12" y="35"/>
                    <a:pt x="18" y="38"/>
                    <a:pt x="21" y="42"/>
                  </a:cubicBezTo>
                  <a:cubicBezTo>
                    <a:pt x="26" y="49"/>
                    <a:pt x="22" y="59"/>
                    <a:pt x="14" y="57"/>
                  </a:cubicBezTo>
                  <a:cubicBezTo>
                    <a:pt x="4" y="54"/>
                    <a:pt x="2" y="55"/>
                    <a:pt x="0" y="60"/>
                  </a:cubicBezTo>
                  <a:cubicBezTo>
                    <a:pt x="1" y="44"/>
                    <a:pt x="16" y="61"/>
                    <a:pt x="19" y="52"/>
                  </a:cubicBezTo>
                  <a:cubicBezTo>
                    <a:pt x="22" y="45"/>
                    <a:pt x="17" y="42"/>
                    <a:pt x="13" y="38"/>
                  </a:cubicBezTo>
                  <a:cubicBezTo>
                    <a:pt x="11" y="36"/>
                    <a:pt x="7" y="32"/>
                    <a:pt x="8" y="27"/>
                  </a:cubicBezTo>
                  <a:cubicBezTo>
                    <a:pt x="10" y="12"/>
                    <a:pt x="30" y="13"/>
                    <a:pt x="42" y="10"/>
                  </a:cubicBezTo>
                  <a:cubicBezTo>
                    <a:pt x="49" y="9"/>
                    <a:pt x="59" y="2"/>
                    <a:pt x="6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8" name="Freeform 1334"/>
            <p:cNvSpPr/>
            <p:nvPr userDrawn="1"/>
          </p:nvSpPr>
          <p:spPr>
            <a:xfrm>
              <a:off x="249" y="182"/>
              <a:ext cx="16" cy="9"/>
            </a:xfrm>
            <a:custGeom>
              <a:avLst/>
              <a:gdLst>
                <a:gd name="T0" fmla="*/ 21 w 36"/>
                <a:gd name="T1" fmla="*/ 1 h 20"/>
                <a:gd name="T2" fmla="*/ 21 w 36"/>
                <a:gd name="T3" fmla="*/ 1 h 20"/>
                <a:gd name="T4" fmla="*/ 25 w 36"/>
                <a:gd name="T5" fmla="*/ 3 h 20"/>
                <a:gd name="T6" fmla="*/ 15 w 36"/>
                <a:gd name="T7" fmla="*/ 8 h 20"/>
                <a:gd name="T8" fmla="*/ 27 w 36"/>
                <a:gd name="T9" fmla="*/ 4 h 20"/>
                <a:gd name="T10" fmla="*/ 29 w 36"/>
                <a:gd name="T11" fmla="*/ 5 h 20"/>
                <a:gd name="T12" fmla="*/ 19 w 36"/>
                <a:gd name="T13" fmla="*/ 10 h 20"/>
                <a:gd name="T14" fmla="*/ 32 w 36"/>
                <a:gd name="T15" fmla="*/ 7 h 20"/>
                <a:gd name="T16" fmla="*/ 36 w 36"/>
                <a:gd name="T17" fmla="*/ 9 h 20"/>
                <a:gd name="T18" fmla="*/ 17 w 36"/>
                <a:gd name="T19" fmla="*/ 16 h 20"/>
                <a:gd name="T20" fmla="*/ 0 w 36"/>
                <a:gd name="T21" fmla="*/ 20 h 20"/>
                <a:gd name="T22" fmla="*/ 7 w 36"/>
                <a:gd name="T23" fmla="*/ 12 h 20"/>
                <a:gd name="T24" fmla="*/ 21 w 36"/>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21" y="1"/>
                  </a:moveTo>
                  <a:lnTo>
                    <a:pt x="21" y="1"/>
                  </a:lnTo>
                  <a:cubicBezTo>
                    <a:pt x="23" y="1"/>
                    <a:pt x="24" y="2"/>
                    <a:pt x="25" y="3"/>
                  </a:cubicBezTo>
                  <a:cubicBezTo>
                    <a:pt x="21" y="3"/>
                    <a:pt x="18" y="5"/>
                    <a:pt x="15" y="8"/>
                  </a:cubicBezTo>
                  <a:cubicBezTo>
                    <a:pt x="17" y="7"/>
                    <a:pt x="24" y="4"/>
                    <a:pt x="27" y="4"/>
                  </a:cubicBezTo>
                  <a:cubicBezTo>
                    <a:pt x="28" y="5"/>
                    <a:pt x="29" y="5"/>
                    <a:pt x="29" y="5"/>
                  </a:cubicBezTo>
                  <a:cubicBezTo>
                    <a:pt x="28" y="6"/>
                    <a:pt x="22" y="6"/>
                    <a:pt x="19" y="10"/>
                  </a:cubicBezTo>
                  <a:cubicBezTo>
                    <a:pt x="24" y="7"/>
                    <a:pt x="29" y="7"/>
                    <a:pt x="32" y="7"/>
                  </a:cubicBezTo>
                  <a:cubicBezTo>
                    <a:pt x="33" y="8"/>
                    <a:pt x="34" y="9"/>
                    <a:pt x="36" y="9"/>
                  </a:cubicBezTo>
                  <a:cubicBezTo>
                    <a:pt x="30" y="9"/>
                    <a:pt x="26" y="10"/>
                    <a:pt x="17" y="16"/>
                  </a:cubicBezTo>
                  <a:cubicBezTo>
                    <a:pt x="11" y="19"/>
                    <a:pt x="0" y="20"/>
                    <a:pt x="0" y="20"/>
                  </a:cubicBezTo>
                  <a:cubicBezTo>
                    <a:pt x="3" y="18"/>
                    <a:pt x="6" y="13"/>
                    <a:pt x="7" y="12"/>
                  </a:cubicBezTo>
                  <a:cubicBezTo>
                    <a:pt x="10" y="7"/>
                    <a:pt x="16" y="0"/>
                    <a:pt x="2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9" name="Freeform 1335"/>
            <p:cNvSpPr/>
            <p:nvPr userDrawn="1"/>
          </p:nvSpPr>
          <p:spPr>
            <a:xfrm>
              <a:off x="247" y="208"/>
              <a:ext cx="5" cy="8"/>
            </a:xfrm>
            <a:custGeom>
              <a:avLst/>
              <a:gdLst>
                <a:gd name="T0" fmla="*/ 1 w 12"/>
                <a:gd name="T1" fmla="*/ 0 h 19"/>
                <a:gd name="T2" fmla="*/ 1 w 12"/>
                <a:gd name="T3" fmla="*/ 0 h 19"/>
                <a:gd name="T4" fmla="*/ 5 w 12"/>
                <a:gd name="T5" fmla="*/ 19 h 19"/>
                <a:gd name="T6" fmla="*/ 1 w 12"/>
                <a:gd name="T7" fmla="*/ 0 h 19"/>
              </a:gdLst>
              <a:ahLst/>
              <a:cxnLst>
                <a:cxn ang="0">
                  <a:pos x="T0" y="T1"/>
                </a:cxn>
                <a:cxn ang="0">
                  <a:pos x="T2" y="T3"/>
                </a:cxn>
                <a:cxn ang="0">
                  <a:pos x="T4" y="T5"/>
                </a:cxn>
                <a:cxn ang="0">
                  <a:pos x="T6" y="T7"/>
                </a:cxn>
              </a:cxnLst>
              <a:rect l="0" t="0" r="r" b="b"/>
              <a:pathLst>
                <a:path w="12" h="19">
                  <a:moveTo>
                    <a:pt x="1" y="0"/>
                  </a:moveTo>
                  <a:lnTo>
                    <a:pt x="1" y="0"/>
                  </a:lnTo>
                  <a:cubicBezTo>
                    <a:pt x="2" y="4"/>
                    <a:pt x="12" y="8"/>
                    <a:pt x="5" y="19"/>
                  </a:cubicBezTo>
                  <a:cubicBezTo>
                    <a:pt x="9" y="9"/>
                    <a:pt x="0" y="5"/>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0" name="Freeform 1336"/>
            <p:cNvSpPr/>
            <p:nvPr userDrawn="1"/>
          </p:nvSpPr>
          <p:spPr>
            <a:xfrm>
              <a:off x="273" y="186"/>
              <a:ext cx="30" cy="33"/>
            </a:xfrm>
            <a:custGeom>
              <a:avLst/>
              <a:gdLst>
                <a:gd name="T0" fmla="*/ 30 w 68"/>
                <a:gd name="T1" fmla="*/ 25 h 73"/>
                <a:gd name="T2" fmla="*/ 30 w 68"/>
                <a:gd name="T3" fmla="*/ 25 h 73"/>
                <a:gd name="T4" fmla="*/ 28 w 68"/>
                <a:gd name="T5" fmla="*/ 21 h 73"/>
                <a:gd name="T6" fmla="*/ 29 w 68"/>
                <a:gd name="T7" fmla="*/ 16 h 73"/>
                <a:gd name="T8" fmla="*/ 27 w 68"/>
                <a:gd name="T9" fmla="*/ 16 h 73"/>
                <a:gd name="T10" fmla="*/ 28 w 68"/>
                <a:gd name="T11" fmla="*/ 16 h 73"/>
                <a:gd name="T12" fmla="*/ 30 w 68"/>
                <a:gd name="T13" fmla="*/ 13 h 73"/>
                <a:gd name="T14" fmla="*/ 31 w 68"/>
                <a:gd name="T15" fmla="*/ 12 h 73"/>
                <a:gd name="T16" fmla="*/ 30 w 68"/>
                <a:gd name="T17" fmla="*/ 13 h 73"/>
                <a:gd name="T18" fmla="*/ 27 w 68"/>
                <a:gd name="T19" fmla="*/ 15 h 73"/>
                <a:gd name="T20" fmla="*/ 26 w 68"/>
                <a:gd name="T21" fmla="*/ 15 h 73"/>
                <a:gd name="T22" fmla="*/ 26 w 68"/>
                <a:gd name="T23" fmla="*/ 1 h 73"/>
                <a:gd name="T24" fmla="*/ 27 w 68"/>
                <a:gd name="T25" fmla="*/ 2 h 73"/>
                <a:gd name="T26" fmla="*/ 30 w 68"/>
                <a:gd name="T27" fmla="*/ 4 h 73"/>
                <a:gd name="T28" fmla="*/ 31 w 68"/>
                <a:gd name="T29" fmla="*/ 5 h 73"/>
                <a:gd name="T30" fmla="*/ 30 w 68"/>
                <a:gd name="T31" fmla="*/ 4 h 73"/>
                <a:gd name="T32" fmla="*/ 28 w 68"/>
                <a:gd name="T33" fmla="*/ 1 h 73"/>
                <a:gd name="T34" fmla="*/ 27 w 68"/>
                <a:gd name="T35" fmla="*/ 0 h 73"/>
                <a:gd name="T36" fmla="*/ 42 w 68"/>
                <a:gd name="T37" fmla="*/ 0 h 73"/>
                <a:gd name="T38" fmla="*/ 41 w 68"/>
                <a:gd name="T39" fmla="*/ 1 h 73"/>
                <a:gd name="T40" fmla="*/ 39 w 68"/>
                <a:gd name="T41" fmla="*/ 4 h 73"/>
                <a:gd name="T42" fmla="*/ 38 w 68"/>
                <a:gd name="T43" fmla="*/ 5 h 73"/>
                <a:gd name="T44" fmla="*/ 39 w 68"/>
                <a:gd name="T45" fmla="*/ 4 h 73"/>
                <a:gd name="T46" fmla="*/ 42 w 68"/>
                <a:gd name="T47" fmla="*/ 2 h 73"/>
                <a:gd name="T48" fmla="*/ 42 w 68"/>
                <a:gd name="T49" fmla="*/ 1 h 73"/>
                <a:gd name="T50" fmla="*/ 42 w 68"/>
                <a:gd name="T51" fmla="*/ 15 h 73"/>
                <a:gd name="T52" fmla="*/ 42 w 68"/>
                <a:gd name="T53" fmla="*/ 15 h 73"/>
                <a:gd name="T54" fmla="*/ 39 w 68"/>
                <a:gd name="T55" fmla="*/ 13 h 73"/>
                <a:gd name="T56" fmla="*/ 38 w 68"/>
                <a:gd name="T57" fmla="*/ 12 h 73"/>
                <a:gd name="T58" fmla="*/ 39 w 68"/>
                <a:gd name="T59" fmla="*/ 13 h 73"/>
                <a:gd name="T60" fmla="*/ 41 w 68"/>
                <a:gd name="T61" fmla="*/ 16 h 73"/>
                <a:gd name="T62" fmla="*/ 42 w 68"/>
                <a:gd name="T63" fmla="*/ 16 h 73"/>
                <a:gd name="T64" fmla="*/ 40 w 68"/>
                <a:gd name="T65" fmla="*/ 16 h 73"/>
                <a:gd name="T66" fmla="*/ 41 w 68"/>
                <a:gd name="T67" fmla="*/ 21 h 73"/>
                <a:gd name="T68" fmla="*/ 39 w 68"/>
                <a:gd name="T69" fmla="*/ 25 h 73"/>
                <a:gd name="T70" fmla="*/ 39 w 68"/>
                <a:gd name="T71" fmla="*/ 25 h 73"/>
                <a:gd name="T72" fmla="*/ 39 w 68"/>
                <a:gd name="T73" fmla="*/ 28 h 73"/>
                <a:gd name="T74" fmla="*/ 41 w 68"/>
                <a:gd name="T75" fmla="*/ 29 h 73"/>
                <a:gd name="T76" fmla="*/ 41 w 68"/>
                <a:gd name="T77" fmla="*/ 26 h 73"/>
                <a:gd name="T78" fmla="*/ 42 w 68"/>
                <a:gd name="T79" fmla="*/ 26 h 73"/>
                <a:gd name="T80" fmla="*/ 47 w 68"/>
                <a:gd name="T81" fmla="*/ 27 h 73"/>
                <a:gd name="T82" fmla="*/ 63 w 68"/>
                <a:gd name="T83" fmla="*/ 51 h 73"/>
                <a:gd name="T84" fmla="*/ 56 w 68"/>
                <a:gd name="T85" fmla="*/ 66 h 73"/>
                <a:gd name="T86" fmla="*/ 56 w 68"/>
                <a:gd name="T87" fmla="*/ 73 h 73"/>
                <a:gd name="T88" fmla="*/ 34 w 68"/>
                <a:gd name="T89" fmla="*/ 73 h 73"/>
                <a:gd name="T90" fmla="*/ 12 w 68"/>
                <a:gd name="T91" fmla="*/ 73 h 73"/>
                <a:gd name="T92" fmla="*/ 13 w 68"/>
                <a:gd name="T93" fmla="*/ 66 h 73"/>
                <a:gd name="T94" fmla="*/ 6 w 68"/>
                <a:gd name="T95" fmla="*/ 51 h 73"/>
                <a:gd name="T96" fmla="*/ 22 w 68"/>
                <a:gd name="T97" fmla="*/ 27 h 73"/>
                <a:gd name="T98" fmla="*/ 27 w 68"/>
                <a:gd name="T99" fmla="*/ 26 h 73"/>
                <a:gd name="T100" fmla="*/ 27 w 68"/>
                <a:gd name="T101" fmla="*/ 26 h 73"/>
                <a:gd name="T102" fmla="*/ 28 w 68"/>
                <a:gd name="T103" fmla="*/ 29 h 73"/>
                <a:gd name="T104" fmla="*/ 30 w 68"/>
                <a:gd name="T105" fmla="*/ 28 h 73"/>
                <a:gd name="T106" fmla="*/ 29 w 68"/>
                <a:gd name="T107" fmla="*/ 25 h 73"/>
                <a:gd name="T108" fmla="*/ 30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0" y="25"/>
                  </a:moveTo>
                  <a:lnTo>
                    <a:pt x="30" y="25"/>
                  </a:lnTo>
                  <a:cubicBezTo>
                    <a:pt x="29" y="24"/>
                    <a:pt x="28" y="22"/>
                    <a:pt x="28" y="21"/>
                  </a:cubicBezTo>
                  <a:cubicBezTo>
                    <a:pt x="28" y="19"/>
                    <a:pt x="28" y="17"/>
                    <a:pt x="29" y="16"/>
                  </a:cubicBezTo>
                  <a:lnTo>
                    <a:pt x="27" y="16"/>
                  </a:lnTo>
                  <a:lnTo>
                    <a:pt x="28" y="16"/>
                  </a:lnTo>
                  <a:cubicBezTo>
                    <a:pt x="29" y="15"/>
                    <a:pt x="29" y="14"/>
                    <a:pt x="30" y="13"/>
                  </a:cubicBezTo>
                  <a:cubicBezTo>
                    <a:pt x="30" y="13"/>
                    <a:pt x="31" y="12"/>
                    <a:pt x="31" y="12"/>
                  </a:cubicBezTo>
                  <a:cubicBezTo>
                    <a:pt x="31" y="12"/>
                    <a:pt x="30" y="12"/>
                    <a:pt x="30" y="13"/>
                  </a:cubicBezTo>
                  <a:cubicBezTo>
                    <a:pt x="29" y="13"/>
                    <a:pt x="28" y="14"/>
                    <a:pt x="27" y="15"/>
                  </a:cubicBezTo>
                  <a:lnTo>
                    <a:pt x="26" y="15"/>
                  </a:lnTo>
                  <a:lnTo>
                    <a:pt x="26" y="1"/>
                  </a:lnTo>
                  <a:lnTo>
                    <a:pt x="27" y="2"/>
                  </a:lnTo>
                  <a:cubicBezTo>
                    <a:pt x="28" y="2"/>
                    <a:pt x="29" y="3"/>
                    <a:pt x="30" y="4"/>
                  </a:cubicBezTo>
                  <a:cubicBezTo>
                    <a:pt x="30" y="4"/>
                    <a:pt x="31" y="5"/>
                    <a:pt x="31" y="5"/>
                  </a:cubicBezTo>
                  <a:cubicBezTo>
                    <a:pt x="31" y="5"/>
                    <a:pt x="30" y="4"/>
                    <a:pt x="30" y="4"/>
                  </a:cubicBezTo>
                  <a:cubicBezTo>
                    <a:pt x="29" y="3"/>
                    <a:pt x="29" y="2"/>
                    <a:pt x="28" y="1"/>
                  </a:cubicBezTo>
                  <a:lnTo>
                    <a:pt x="27" y="0"/>
                  </a:lnTo>
                  <a:lnTo>
                    <a:pt x="42" y="0"/>
                  </a:lnTo>
                  <a:lnTo>
                    <a:pt x="41" y="1"/>
                  </a:lnTo>
                  <a:cubicBezTo>
                    <a:pt x="40" y="2"/>
                    <a:pt x="40" y="3"/>
                    <a:pt x="39" y="4"/>
                  </a:cubicBezTo>
                  <a:cubicBezTo>
                    <a:pt x="38" y="4"/>
                    <a:pt x="38" y="5"/>
                    <a:pt x="38" y="5"/>
                  </a:cubicBezTo>
                  <a:cubicBezTo>
                    <a:pt x="38" y="5"/>
                    <a:pt x="39" y="4"/>
                    <a:pt x="39" y="4"/>
                  </a:cubicBezTo>
                  <a:cubicBezTo>
                    <a:pt x="40" y="3"/>
                    <a:pt x="41" y="2"/>
                    <a:pt x="42" y="2"/>
                  </a:cubicBezTo>
                  <a:lnTo>
                    <a:pt x="42" y="1"/>
                  </a:lnTo>
                  <a:lnTo>
                    <a:pt x="42" y="15"/>
                  </a:lnTo>
                  <a:lnTo>
                    <a:pt x="42" y="15"/>
                  </a:lnTo>
                  <a:cubicBezTo>
                    <a:pt x="41" y="14"/>
                    <a:pt x="40" y="13"/>
                    <a:pt x="39" y="13"/>
                  </a:cubicBezTo>
                  <a:cubicBezTo>
                    <a:pt x="39" y="12"/>
                    <a:pt x="38" y="12"/>
                    <a:pt x="38" y="12"/>
                  </a:cubicBezTo>
                  <a:cubicBezTo>
                    <a:pt x="38" y="12"/>
                    <a:pt x="38" y="13"/>
                    <a:pt x="39" y="13"/>
                  </a:cubicBezTo>
                  <a:cubicBezTo>
                    <a:pt x="40" y="14"/>
                    <a:pt x="40" y="15"/>
                    <a:pt x="41" y="16"/>
                  </a:cubicBezTo>
                  <a:lnTo>
                    <a:pt x="42" y="16"/>
                  </a:lnTo>
                  <a:lnTo>
                    <a:pt x="40" y="16"/>
                  </a:lnTo>
                  <a:cubicBezTo>
                    <a:pt x="41" y="17"/>
                    <a:pt x="41" y="19"/>
                    <a:pt x="41" y="21"/>
                  </a:cubicBezTo>
                  <a:cubicBezTo>
                    <a:pt x="41" y="22"/>
                    <a:pt x="40" y="24"/>
                    <a:pt x="39" y="25"/>
                  </a:cubicBezTo>
                  <a:lnTo>
                    <a:pt x="39" y="25"/>
                  </a:lnTo>
                  <a:lnTo>
                    <a:pt x="39" y="28"/>
                  </a:lnTo>
                  <a:lnTo>
                    <a:pt x="41" y="29"/>
                  </a:lnTo>
                  <a:lnTo>
                    <a:pt x="41" y="26"/>
                  </a:lnTo>
                  <a:lnTo>
                    <a:pt x="42" y="26"/>
                  </a:lnTo>
                  <a:cubicBezTo>
                    <a:pt x="44" y="26"/>
                    <a:pt x="46" y="26"/>
                    <a:pt x="47" y="27"/>
                  </a:cubicBezTo>
                  <a:cubicBezTo>
                    <a:pt x="60" y="30"/>
                    <a:pt x="68" y="36"/>
                    <a:pt x="63" y="51"/>
                  </a:cubicBezTo>
                  <a:cubicBezTo>
                    <a:pt x="61" y="56"/>
                    <a:pt x="59" y="61"/>
                    <a:pt x="56" y="66"/>
                  </a:cubicBezTo>
                  <a:lnTo>
                    <a:pt x="56" y="73"/>
                  </a:lnTo>
                  <a:cubicBezTo>
                    <a:pt x="56" y="73"/>
                    <a:pt x="40" y="73"/>
                    <a:pt x="34" y="73"/>
                  </a:cubicBezTo>
                  <a:cubicBezTo>
                    <a:pt x="28" y="73"/>
                    <a:pt x="12" y="73"/>
                    <a:pt x="12" y="73"/>
                  </a:cubicBezTo>
                  <a:lnTo>
                    <a:pt x="13" y="66"/>
                  </a:lnTo>
                  <a:cubicBezTo>
                    <a:pt x="10" y="61"/>
                    <a:pt x="8" y="56"/>
                    <a:pt x="6" y="51"/>
                  </a:cubicBezTo>
                  <a:cubicBezTo>
                    <a:pt x="0" y="36"/>
                    <a:pt x="9" y="30"/>
                    <a:pt x="22" y="27"/>
                  </a:cubicBezTo>
                  <a:cubicBezTo>
                    <a:pt x="23" y="26"/>
                    <a:pt x="25" y="26"/>
                    <a:pt x="27" y="26"/>
                  </a:cubicBezTo>
                  <a:lnTo>
                    <a:pt x="27" y="26"/>
                  </a:lnTo>
                  <a:lnTo>
                    <a:pt x="28" y="29"/>
                  </a:lnTo>
                  <a:lnTo>
                    <a:pt x="30" y="28"/>
                  </a:lnTo>
                  <a:lnTo>
                    <a:pt x="29" y="25"/>
                  </a:lnTo>
                  <a:lnTo>
                    <a:pt x="30" y="25"/>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1" name="Freeform 1337"/>
            <p:cNvSpPr/>
            <p:nvPr userDrawn="1"/>
          </p:nvSpPr>
          <p:spPr>
            <a:xfrm>
              <a:off x="290" y="208"/>
              <a:ext cx="0"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1"/>
                    <a:pt x="0" y="0"/>
                  </a:cubicBezTo>
                  <a:lnTo>
                    <a:pt x="1" y="0"/>
                  </a:lnTo>
                  <a:lnTo>
                    <a:pt x="0"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2" name="Freeform 1338"/>
            <p:cNvSpPr/>
            <p:nvPr userDrawn="1"/>
          </p:nvSpPr>
          <p:spPr>
            <a:xfrm>
              <a:off x="299" y="208"/>
              <a:ext cx="1" cy="2"/>
            </a:xfrm>
            <a:custGeom>
              <a:avLst/>
              <a:gdLst>
                <a:gd name="T0" fmla="*/ 2 w 2"/>
                <a:gd name="T1" fmla="*/ 2 h 5"/>
                <a:gd name="T2" fmla="*/ 2 w 2"/>
                <a:gd name="T3" fmla="*/ 2 h 5"/>
                <a:gd name="T4" fmla="*/ 1 w 2"/>
                <a:gd name="T5" fmla="*/ 5 h 5"/>
                <a:gd name="T6" fmla="*/ 0 w 2"/>
                <a:gd name="T7" fmla="*/ 3 h 5"/>
                <a:gd name="T8" fmla="*/ 2 w 2"/>
                <a:gd name="T9" fmla="*/ 0 h 5"/>
                <a:gd name="T10" fmla="*/ 2 w 2"/>
                <a:gd name="T11" fmla="*/ 1 h 5"/>
                <a:gd name="T12" fmla="*/ 2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2"/>
                  </a:moveTo>
                  <a:lnTo>
                    <a:pt x="2" y="2"/>
                  </a:lnTo>
                  <a:cubicBezTo>
                    <a:pt x="2" y="3"/>
                    <a:pt x="1" y="4"/>
                    <a:pt x="1" y="5"/>
                  </a:cubicBezTo>
                  <a:cubicBezTo>
                    <a:pt x="0" y="4"/>
                    <a:pt x="0" y="4"/>
                    <a:pt x="0" y="3"/>
                  </a:cubicBezTo>
                  <a:cubicBezTo>
                    <a:pt x="0" y="2"/>
                    <a:pt x="1" y="1"/>
                    <a:pt x="2" y="0"/>
                  </a:cubicBezTo>
                  <a:lnTo>
                    <a:pt x="2" y="1"/>
                  </a:lnTo>
                  <a:cubicBezTo>
                    <a:pt x="2" y="1"/>
                    <a:pt x="2" y="1"/>
                    <a:pt x="2"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3" name="Freeform 1339"/>
            <p:cNvSpPr/>
            <p:nvPr userDrawn="1"/>
          </p:nvSpPr>
          <p:spPr>
            <a:xfrm>
              <a:off x="299" y="205"/>
              <a:ext cx="2" cy="2"/>
            </a:xfrm>
            <a:custGeom>
              <a:avLst/>
              <a:gdLst>
                <a:gd name="T0" fmla="*/ 3 w 3"/>
                <a:gd name="T1" fmla="*/ 6 h 6"/>
                <a:gd name="T2" fmla="*/ 3 w 3"/>
                <a:gd name="T3" fmla="*/ 6 h 6"/>
                <a:gd name="T4" fmla="*/ 2 w 3"/>
                <a:gd name="T5" fmla="*/ 6 h 6"/>
                <a:gd name="T6" fmla="*/ 0 w 3"/>
                <a:gd name="T7" fmla="*/ 3 h 6"/>
                <a:gd name="T8" fmla="*/ 3 w 3"/>
                <a:gd name="T9" fmla="*/ 0 h 6"/>
                <a:gd name="T10" fmla="*/ 3 w 3"/>
                <a:gd name="T11" fmla="*/ 2 h 6"/>
                <a:gd name="T12" fmla="*/ 3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3" y="6"/>
                  </a:moveTo>
                  <a:lnTo>
                    <a:pt x="3" y="6"/>
                  </a:lnTo>
                  <a:lnTo>
                    <a:pt x="2" y="6"/>
                  </a:lnTo>
                  <a:cubicBezTo>
                    <a:pt x="2" y="5"/>
                    <a:pt x="1" y="4"/>
                    <a:pt x="0" y="3"/>
                  </a:cubicBezTo>
                  <a:cubicBezTo>
                    <a:pt x="1" y="2"/>
                    <a:pt x="2" y="1"/>
                    <a:pt x="3" y="0"/>
                  </a:cubicBezTo>
                  <a:lnTo>
                    <a:pt x="3" y="2"/>
                  </a:lnTo>
                  <a:cubicBezTo>
                    <a:pt x="3" y="3"/>
                    <a:pt x="3"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4" name="Freeform 1340"/>
            <p:cNvSpPr/>
            <p:nvPr userDrawn="1"/>
          </p:nvSpPr>
          <p:spPr>
            <a:xfrm>
              <a:off x="301" y="204"/>
              <a:ext cx="0" cy="1"/>
            </a:xfrm>
            <a:custGeom>
              <a:avLst/>
              <a:gdLst>
                <a:gd name="T0" fmla="*/ 1 w 1"/>
                <a:gd name="T1" fmla="*/ 2 h 2"/>
                <a:gd name="T2" fmla="*/ 1 w 1"/>
                <a:gd name="T3" fmla="*/ 2 h 2"/>
                <a:gd name="T4" fmla="*/ 0 w 1"/>
                <a:gd name="T5" fmla="*/ 1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1"/>
                  </a:lnTo>
                  <a:lnTo>
                    <a:pt x="0" y="0"/>
                  </a:lnTo>
                  <a:cubicBezTo>
                    <a:pt x="0" y="0"/>
                    <a:pt x="1" y="1"/>
                    <a:pt x="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5" name="Freeform 1341"/>
            <p:cNvSpPr/>
            <p:nvPr userDrawn="1"/>
          </p:nvSpPr>
          <p:spPr>
            <a:xfrm>
              <a:off x="299" y="201"/>
              <a:ext cx="2" cy="3"/>
            </a:xfrm>
            <a:custGeom>
              <a:avLst/>
              <a:gdLst>
                <a:gd name="T0" fmla="*/ 3 w 3"/>
                <a:gd name="T1" fmla="*/ 5 h 6"/>
                <a:gd name="T2" fmla="*/ 3 w 3"/>
                <a:gd name="T3" fmla="*/ 5 h 6"/>
                <a:gd name="T4" fmla="*/ 3 w 3"/>
                <a:gd name="T5" fmla="*/ 6 h 6"/>
                <a:gd name="T6" fmla="*/ 0 w 3"/>
                <a:gd name="T7" fmla="*/ 2 h 6"/>
                <a:gd name="T8" fmla="*/ 1 w 3"/>
                <a:gd name="T9" fmla="*/ 0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lnTo>
                    <a:pt x="3" y="6"/>
                  </a:lnTo>
                  <a:cubicBezTo>
                    <a:pt x="2" y="4"/>
                    <a:pt x="1" y="3"/>
                    <a:pt x="0" y="2"/>
                  </a:cubicBezTo>
                  <a:cubicBezTo>
                    <a:pt x="0" y="1"/>
                    <a:pt x="1" y="1"/>
                    <a:pt x="1" y="0"/>
                  </a:cubicBezTo>
                  <a:cubicBezTo>
                    <a:pt x="2" y="2"/>
                    <a:pt x="3" y="3"/>
                    <a:pt x="3"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6" name="Freeform 1342"/>
            <p:cNvSpPr/>
            <p:nvPr userDrawn="1"/>
          </p:nvSpPr>
          <p:spPr>
            <a:xfrm>
              <a:off x="298" y="200"/>
              <a:ext cx="2" cy="2"/>
            </a:xfrm>
            <a:custGeom>
              <a:avLst/>
              <a:gdLst>
                <a:gd name="T0" fmla="*/ 4 w 4"/>
                <a:gd name="T1" fmla="*/ 3 h 4"/>
                <a:gd name="T2" fmla="*/ 4 w 4"/>
                <a:gd name="T3" fmla="*/ 3 h 4"/>
                <a:gd name="T4" fmla="*/ 3 w 4"/>
                <a:gd name="T5" fmla="*/ 4 h 4"/>
                <a:gd name="T6" fmla="*/ 0 w 4"/>
                <a:gd name="T7" fmla="*/ 1 h 4"/>
                <a:gd name="T8" fmla="*/ 0 w 4"/>
                <a:gd name="T9" fmla="*/ 0 h 4"/>
                <a:gd name="T10" fmla="*/ 3 w 4"/>
                <a:gd name="T11" fmla="*/ 3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3" y="4"/>
                  </a:lnTo>
                  <a:cubicBezTo>
                    <a:pt x="2" y="3"/>
                    <a:pt x="1" y="2"/>
                    <a:pt x="0" y="1"/>
                  </a:cubicBezTo>
                  <a:lnTo>
                    <a:pt x="0" y="0"/>
                  </a:lnTo>
                  <a:cubicBezTo>
                    <a:pt x="1" y="1"/>
                    <a:pt x="2" y="2"/>
                    <a:pt x="3" y="3"/>
                  </a:cubicBezTo>
                  <a:lnTo>
                    <a:pt x="4"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7" name="Rectangle 1343"/>
            <p:cNvSpPr>
              <a:spLocks noChangeArrowheads="1"/>
            </p:cNvSpPr>
            <p:nvPr userDrawn="1"/>
          </p:nvSpPr>
          <p:spPr>
            <a:xfrm>
              <a:off x="298" y="200"/>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8" name="Freeform 1344"/>
            <p:cNvSpPr/>
            <p:nvPr userDrawn="1"/>
          </p:nvSpPr>
          <p:spPr>
            <a:xfrm>
              <a:off x="295" y="199"/>
              <a:ext cx="3" cy="3"/>
            </a:xfrm>
            <a:custGeom>
              <a:avLst/>
              <a:gdLst>
                <a:gd name="T0" fmla="*/ 4 w 5"/>
                <a:gd name="T1" fmla="*/ 1 h 6"/>
                <a:gd name="T2" fmla="*/ 4 w 5"/>
                <a:gd name="T3" fmla="*/ 1 h 6"/>
                <a:gd name="T4" fmla="*/ 5 w 5"/>
                <a:gd name="T5" fmla="*/ 3 h 6"/>
                <a:gd name="T6" fmla="*/ 3 w 5"/>
                <a:gd name="T7" fmla="*/ 6 h 6"/>
                <a:gd name="T8" fmla="*/ 0 w 5"/>
                <a:gd name="T9" fmla="*/ 3 h 6"/>
                <a:gd name="T10" fmla="*/ 2 w 5"/>
                <a:gd name="T11" fmla="*/ 0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2"/>
                    <a:pt x="5" y="2"/>
                    <a:pt x="5" y="3"/>
                  </a:cubicBezTo>
                  <a:cubicBezTo>
                    <a:pt x="4" y="4"/>
                    <a:pt x="4" y="5"/>
                    <a:pt x="3" y="6"/>
                  </a:cubicBezTo>
                  <a:cubicBezTo>
                    <a:pt x="2" y="5"/>
                    <a:pt x="1" y="4"/>
                    <a:pt x="0" y="3"/>
                  </a:cubicBezTo>
                  <a:cubicBezTo>
                    <a:pt x="1" y="2"/>
                    <a:pt x="1" y="1"/>
                    <a:pt x="2" y="0"/>
                  </a:cubicBezTo>
                  <a:cubicBezTo>
                    <a:pt x="3" y="1"/>
                    <a:pt x="3" y="1"/>
                    <a:pt x="4"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9" name="Freeform 1345"/>
            <p:cNvSpPr/>
            <p:nvPr userDrawn="1"/>
          </p:nvSpPr>
          <p:spPr>
            <a:xfrm>
              <a:off x="294" y="199"/>
              <a:ext cx="2" cy="1"/>
            </a:xfrm>
            <a:custGeom>
              <a:avLst/>
              <a:gdLst>
                <a:gd name="T0" fmla="*/ 4 w 4"/>
                <a:gd name="T1" fmla="*/ 1 h 4"/>
                <a:gd name="T2" fmla="*/ 4 w 4"/>
                <a:gd name="T3" fmla="*/ 1 h 4"/>
                <a:gd name="T4" fmla="*/ 3 w 4"/>
                <a:gd name="T5" fmla="*/ 4 h 4"/>
                <a:gd name="T6" fmla="*/ 0 w 4"/>
                <a:gd name="T7" fmla="*/ 1 h 4"/>
                <a:gd name="T8" fmla="*/ 0 w 4"/>
                <a:gd name="T9" fmla="*/ 0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4" y="2"/>
                    <a:pt x="3" y="3"/>
                    <a:pt x="3" y="4"/>
                  </a:cubicBezTo>
                  <a:cubicBezTo>
                    <a:pt x="2" y="3"/>
                    <a:pt x="1" y="2"/>
                    <a:pt x="0" y="1"/>
                  </a:cubicBezTo>
                  <a:lnTo>
                    <a:pt x="0" y="0"/>
                  </a:lnTo>
                  <a:cubicBezTo>
                    <a:pt x="2" y="0"/>
                    <a:pt x="3" y="1"/>
                    <a:pt x="4"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0" name="Freeform 1346"/>
            <p:cNvSpPr/>
            <p:nvPr userDrawn="1"/>
          </p:nvSpPr>
          <p:spPr>
            <a:xfrm>
              <a:off x="294" y="200"/>
              <a:ext cx="1" cy="2"/>
            </a:xfrm>
            <a:custGeom>
              <a:avLst/>
              <a:gdLst>
                <a:gd name="T0" fmla="*/ 1 w 3"/>
                <a:gd name="T1" fmla="*/ 0 h 6"/>
                <a:gd name="T2" fmla="*/ 1 w 3"/>
                <a:gd name="T3" fmla="*/ 0 h 6"/>
                <a:gd name="T4" fmla="*/ 3 w 3"/>
                <a:gd name="T5" fmla="*/ 2 h 6"/>
                <a:gd name="T6" fmla="*/ 1 w 3"/>
                <a:gd name="T7" fmla="*/ 6 h 6"/>
                <a:gd name="T8" fmla="*/ 0 w 3"/>
                <a:gd name="T9" fmla="*/ 5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cubicBezTo>
                    <a:pt x="2" y="1"/>
                    <a:pt x="2" y="2"/>
                    <a:pt x="3" y="2"/>
                  </a:cubicBezTo>
                  <a:cubicBezTo>
                    <a:pt x="2" y="3"/>
                    <a:pt x="1" y="5"/>
                    <a:pt x="1" y="6"/>
                  </a:cubicBezTo>
                  <a:lnTo>
                    <a:pt x="0" y="5"/>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1" name="Freeform 1347"/>
            <p:cNvSpPr/>
            <p:nvPr userDrawn="1"/>
          </p:nvSpPr>
          <p:spPr>
            <a:xfrm>
              <a:off x="294" y="202"/>
              <a:ext cx="0" cy="1"/>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2" name="Freeform 1348"/>
            <p:cNvSpPr/>
            <p:nvPr userDrawn="1"/>
          </p:nvSpPr>
          <p:spPr>
            <a:xfrm>
              <a:off x="293" y="203"/>
              <a:ext cx="2" cy="2"/>
            </a:xfrm>
            <a:custGeom>
              <a:avLst/>
              <a:gdLst>
                <a:gd name="T0" fmla="*/ 0 w 4"/>
                <a:gd name="T1" fmla="*/ 1 h 6"/>
                <a:gd name="T2" fmla="*/ 0 w 4"/>
                <a:gd name="T3" fmla="*/ 1 h 6"/>
                <a:gd name="T4" fmla="*/ 2 w 4"/>
                <a:gd name="T5" fmla="*/ 0 h 6"/>
                <a:gd name="T6" fmla="*/ 4 w 4"/>
                <a:gd name="T7" fmla="*/ 3 h 6"/>
                <a:gd name="T8" fmla="*/ 2 w 4"/>
                <a:gd name="T9" fmla="*/ 6 h 6"/>
                <a:gd name="T10" fmla="*/ 0 w 4"/>
                <a:gd name="T11" fmla="*/ 3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lnTo>
                    <a:pt x="0" y="1"/>
                  </a:lnTo>
                  <a:cubicBezTo>
                    <a:pt x="1" y="1"/>
                    <a:pt x="1" y="0"/>
                    <a:pt x="2" y="0"/>
                  </a:cubicBezTo>
                  <a:cubicBezTo>
                    <a:pt x="3" y="1"/>
                    <a:pt x="4" y="2"/>
                    <a:pt x="4" y="3"/>
                  </a:cubicBezTo>
                  <a:cubicBezTo>
                    <a:pt x="4" y="4"/>
                    <a:pt x="3" y="5"/>
                    <a:pt x="2" y="6"/>
                  </a:cubicBezTo>
                  <a:cubicBezTo>
                    <a:pt x="1" y="5"/>
                    <a:pt x="1" y="4"/>
                    <a:pt x="0" y="3"/>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3" name="Freeform 1349"/>
            <p:cNvSpPr/>
            <p:nvPr userDrawn="1"/>
          </p:nvSpPr>
          <p:spPr>
            <a:xfrm>
              <a:off x="293" y="205"/>
              <a:ext cx="1" cy="2"/>
            </a:xfrm>
            <a:custGeom>
              <a:avLst/>
              <a:gdLst>
                <a:gd name="T0" fmla="*/ 1 w 3"/>
                <a:gd name="T1" fmla="*/ 0 h 5"/>
                <a:gd name="T2" fmla="*/ 1 w 3"/>
                <a:gd name="T3" fmla="*/ 0 h 5"/>
                <a:gd name="T4" fmla="*/ 3 w 3"/>
                <a:gd name="T5" fmla="*/ 2 h 5"/>
                <a:gd name="T6" fmla="*/ 0 w 3"/>
                <a:gd name="T7" fmla="*/ 5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cubicBezTo>
                    <a:pt x="1" y="1"/>
                    <a:pt x="2" y="1"/>
                    <a:pt x="3" y="2"/>
                  </a:cubicBezTo>
                  <a:cubicBezTo>
                    <a:pt x="2" y="3"/>
                    <a:pt x="1" y="4"/>
                    <a:pt x="0" y="5"/>
                  </a:cubicBez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4" name="Freeform 1350"/>
            <p:cNvSpPr/>
            <p:nvPr userDrawn="1"/>
          </p:nvSpPr>
          <p:spPr>
            <a:xfrm>
              <a:off x="292" y="207"/>
              <a:ext cx="2" cy="3"/>
            </a:xfrm>
            <a:custGeom>
              <a:avLst/>
              <a:gdLst>
                <a:gd name="T0" fmla="*/ 1 w 3"/>
                <a:gd name="T1" fmla="*/ 0 h 5"/>
                <a:gd name="T2" fmla="*/ 1 w 3"/>
                <a:gd name="T3" fmla="*/ 0 h 5"/>
                <a:gd name="T4" fmla="*/ 1 w 3"/>
                <a:gd name="T5" fmla="*/ 0 h 5"/>
                <a:gd name="T6" fmla="*/ 3 w 3"/>
                <a:gd name="T7" fmla="*/ 2 h 5"/>
                <a:gd name="T8" fmla="*/ 1 w 3"/>
                <a:gd name="T9" fmla="*/ 5 h 5"/>
                <a:gd name="T10" fmla="*/ 1 w 3"/>
                <a:gd name="T11" fmla="*/ 4 h 5"/>
                <a:gd name="T12" fmla="*/ 0 w 3"/>
                <a:gd name="T13" fmla="*/ 4 h 5"/>
                <a:gd name="T14" fmla="*/ 0 w 3"/>
                <a:gd name="T15" fmla="*/ 4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1" y="0"/>
                  </a:lnTo>
                  <a:cubicBezTo>
                    <a:pt x="2" y="0"/>
                    <a:pt x="3" y="1"/>
                    <a:pt x="3" y="2"/>
                  </a:cubicBezTo>
                  <a:cubicBezTo>
                    <a:pt x="2" y="3"/>
                    <a:pt x="2" y="4"/>
                    <a:pt x="1" y="5"/>
                  </a:cubicBezTo>
                  <a:lnTo>
                    <a:pt x="1" y="4"/>
                  </a:lnTo>
                  <a:lnTo>
                    <a:pt x="0" y="4"/>
                  </a:lnTo>
                  <a:lnTo>
                    <a:pt x="0" y="4"/>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5" name="Freeform 1351"/>
            <p:cNvSpPr/>
            <p:nvPr userDrawn="1"/>
          </p:nvSpPr>
          <p:spPr>
            <a:xfrm>
              <a:off x="292" y="210"/>
              <a:ext cx="1" cy="0"/>
            </a:xfrm>
            <a:custGeom>
              <a:avLst/>
              <a:gdLst>
                <a:gd name="T0" fmla="*/ 1 w 1"/>
                <a:gd name="T1" fmla="*/ 1 h 2"/>
                <a:gd name="T2" fmla="*/ 1 w 1"/>
                <a:gd name="T3" fmla="*/ 1 h 2"/>
                <a:gd name="T4" fmla="*/ 0 w 1"/>
                <a:gd name="T5" fmla="*/ 2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1" y="1"/>
                    <a:pt x="0" y="1"/>
                    <a:pt x="0" y="2"/>
                  </a:cubicBezTo>
                  <a:cubicBezTo>
                    <a:pt x="0" y="1"/>
                    <a:pt x="0" y="1"/>
                    <a:pt x="1" y="0"/>
                  </a:cubicBez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6" name="Freeform 1352"/>
            <p:cNvSpPr/>
            <p:nvPr userDrawn="1"/>
          </p:nvSpPr>
          <p:spPr>
            <a:xfrm>
              <a:off x="297" y="214"/>
              <a:ext cx="0" cy="0"/>
            </a:xfrm>
            <a:custGeom>
              <a:avLst/>
              <a:gdLst>
                <a:gd name="T0" fmla="*/ 1 w 1"/>
                <a:gd name="T1" fmla="*/ 1 h 1"/>
                <a:gd name="T2" fmla="*/ 1 w 1"/>
                <a:gd name="T3" fmla="*/ 1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0"/>
                    <a:pt x="0" y="0"/>
                  </a:cubicBezTo>
                  <a:lnTo>
                    <a:pt x="0"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7" name="Freeform 1353"/>
            <p:cNvSpPr/>
            <p:nvPr userDrawn="1"/>
          </p:nvSpPr>
          <p:spPr>
            <a:xfrm>
              <a:off x="297" y="213"/>
              <a:ext cx="1" cy="1"/>
            </a:xfrm>
            <a:custGeom>
              <a:avLst/>
              <a:gdLst>
                <a:gd name="T0" fmla="*/ 0 w 3"/>
                <a:gd name="T1" fmla="*/ 2 h 3"/>
                <a:gd name="T2" fmla="*/ 0 w 3"/>
                <a:gd name="T3" fmla="*/ 2 h 3"/>
                <a:gd name="T4" fmla="*/ 3 w 3"/>
                <a:gd name="T5" fmla="*/ 0 h 3"/>
                <a:gd name="T6" fmla="*/ 1 w 3"/>
                <a:gd name="T7" fmla="*/ 3 h 3"/>
                <a:gd name="T8" fmla="*/ 1 w 3"/>
                <a:gd name="T9" fmla="*/ 3 h 3"/>
                <a:gd name="T10" fmla="*/ 0 w 3"/>
                <a:gd name="T11" fmla="*/ 3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cubicBezTo>
                    <a:pt x="1" y="1"/>
                    <a:pt x="2" y="0"/>
                    <a:pt x="3" y="0"/>
                  </a:cubicBezTo>
                  <a:cubicBezTo>
                    <a:pt x="3" y="1"/>
                    <a:pt x="2" y="2"/>
                    <a:pt x="1" y="3"/>
                  </a:cubicBezTo>
                  <a:lnTo>
                    <a:pt x="1" y="3"/>
                  </a:lnTo>
                  <a:lnTo>
                    <a:pt x="0" y="3"/>
                  </a:lnTo>
                  <a:cubicBezTo>
                    <a:pt x="0" y="3"/>
                    <a:pt x="0" y="2"/>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8" name="Freeform 1354"/>
            <p:cNvSpPr/>
            <p:nvPr userDrawn="1"/>
          </p:nvSpPr>
          <p:spPr>
            <a:xfrm>
              <a:off x="298" y="210"/>
              <a:ext cx="1" cy="2"/>
            </a:xfrm>
            <a:custGeom>
              <a:avLst/>
              <a:gdLst>
                <a:gd name="T0" fmla="*/ 2 w 3"/>
                <a:gd name="T1" fmla="*/ 5 h 6"/>
                <a:gd name="T2" fmla="*/ 2 w 3"/>
                <a:gd name="T3" fmla="*/ 5 h 6"/>
                <a:gd name="T4" fmla="*/ 1 w 3"/>
                <a:gd name="T5" fmla="*/ 6 h 6"/>
                <a:gd name="T6" fmla="*/ 0 w 3"/>
                <a:gd name="T7" fmla="*/ 2 h 6"/>
                <a:gd name="T8" fmla="*/ 2 w 3"/>
                <a:gd name="T9" fmla="*/ 0 h 6"/>
                <a:gd name="T10" fmla="*/ 3 w 3"/>
                <a:gd name="T11" fmla="*/ 2 h 6"/>
                <a:gd name="T12" fmla="*/ 2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5"/>
                  </a:moveTo>
                  <a:lnTo>
                    <a:pt x="2" y="5"/>
                  </a:lnTo>
                  <a:lnTo>
                    <a:pt x="1" y="6"/>
                  </a:lnTo>
                  <a:cubicBezTo>
                    <a:pt x="1" y="4"/>
                    <a:pt x="0" y="3"/>
                    <a:pt x="0" y="2"/>
                  </a:cubicBezTo>
                  <a:cubicBezTo>
                    <a:pt x="0" y="1"/>
                    <a:pt x="1" y="1"/>
                    <a:pt x="2" y="0"/>
                  </a:cubicBezTo>
                  <a:cubicBezTo>
                    <a:pt x="3" y="0"/>
                    <a:pt x="3" y="1"/>
                    <a:pt x="3" y="2"/>
                  </a:cubicBezTo>
                  <a:cubicBezTo>
                    <a:pt x="3" y="3"/>
                    <a:pt x="2" y="4"/>
                    <a:pt x="2"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9" name="Freeform 1355"/>
            <p:cNvSpPr/>
            <p:nvPr userDrawn="1"/>
          </p:nvSpPr>
          <p:spPr>
            <a:xfrm>
              <a:off x="291" y="198"/>
              <a:ext cx="3" cy="10"/>
            </a:xfrm>
            <a:custGeom>
              <a:avLst/>
              <a:gdLst>
                <a:gd name="T0" fmla="*/ 3 w 6"/>
                <a:gd name="T1" fmla="*/ 0 h 22"/>
                <a:gd name="T2" fmla="*/ 3 w 6"/>
                <a:gd name="T3" fmla="*/ 0 h 22"/>
                <a:gd name="T4" fmla="*/ 6 w 6"/>
                <a:gd name="T5" fmla="*/ 1 h 22"/>
                <a:gd name="T6" fmla="*/ 2 w 6"/>
                <a:gd name="T7" fmla="*/ 22 h 22"/>
                <a:gd name="T8" fmla="*/ 1 w 6"/>
                <a:gd name="T9" fmla="*/ 21 h 22"/>
                <a:gd name="T10" fmla="*/ 1 w 6"/>
                <a:gd name="T11" fmla="*/ 21 h 22"/>
                <a:gd name="T12" fmla="*/ 0 w 6"/>
                <a:gd name="T13" fmla="*/ 22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cubicBezTo>
                    <a:pt x="4" y="0"/>
                    <a:pt x="5" y="0"/>
                    <a:pt x="6" y="1"/>
                  </a:cubicBezTo>
                  <a:lnTo>
                    <a:pt x="2" y="22"/>
                  </a:lnTo>
                  <a:cubicBezTo>
                    <a:pt x="2" y="21"/>
                    <a:pt x="1" y="21"/>
                    <a:pt x="1" y="21"/>
                  </a:cubicBezTo>
                  <a:lnTo>
                    <a:pt x="1" y="21"/>
                  </a:lnTo>
                  <a:cubicBezTo>
                    <a:pt x="1" y="21"/>
                    <a:pt x="1" y="21"/>
                    <a:pt x="0" y="22"/>
                  </a:cubicBez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0" name="Freeform 1356"/>
            <p:cNvSpPr/>
            <p:nvPr userDrawn="1"/>
          </p:nvSpPr>
          <p:spPr>
            <a:xfrm>
              <a:off x="294" y="201"/>
              <a:ext cx="2" cy="3"/>
            </a:xfrm>
            <a:custGeom>
              <a:avLst/>
              <a:gdLst>
                <a:gd name="T0" fmla="*/ 3 w 5"/>
                <a:gd name="T1" fmla="*/ 0 h 6"/>
                <a:gd name="T2" fmla="*/ 3 w 5"/>
                <a:gd name="T3" fmla="*/ 0 h 6"/>
                <a:gd name="T4" fmla="*/ 5 w 5"/>
                <a:gd name="T5" fmla="*/ 3 h 6"/>
                <a:gd name="T6" fmla="*/ 3 w 5"/>
                <a:gd name="T7" fmla="*/ 6 h 6"/>
                <a:gd name="T8" fmla="*/ 0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4" y="1"/>
                    <a:pt x="4" y="2"/>
                    <a:pt x="5" y="3"/>
                  </a:cubicBezTo>
                  <a:cubicBezTo>
                    <a:pt x="5" y="4"/>
                    <a:pt x="4" y="5"/>
                    <a:pt x="3" y="6"/>
                  </a:cubicBezTo>
                  <a:cubicBezTo>
                    <a:pt x="2" y="5"/>
                    <a:pt x="1" y="4"/>
                    <a:pt x="0" y="3"/>
                  </a:cubicBezTo>
                  <a:cubicBezTo>
                    <a:pt x="1" y="2"/>
                    <a:pt x="2" y="1"/>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1" name="Freeform 1357"/>
            <p:cNvSpPr/>
            <p:nvPr userDrawn="1"/>
          </p:nvSpPr>
          <p:spPr>
            <a:xfrm>
              <a:off x="297" y="200"/>
              <a:ext cx="2" cy="4"/>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2" name="Freeform 1358"/>
            <p:cNvSpPr/>
            <p:nvPr userDrawn="1"/>
          </p:nvSpPr>
          <p:spPr>
            <a:xfrm>
              <a:off x="295" y="202"/>
              <a:ext cx="3" cy="3"/>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3" name="Freeform 1359"/>
            <p:cNvSpPr/>
            <p:nvPr userDrawn="1"/>
          </p:nvSpPr>
          <p:spPr>
            <a:xfrm>
              <a:off x="294" y="204"/>
              <a:ext cx="2" cy="3"/>
            </a:xfrm>
            <a:custGeom>
              <a:avLst/>
              <a:gdLst>
                <a:gd name="T0" fmla="*/ 3 w 5"/>
                <a:gd name="T1" fmla="*/ 6 h 6"/>
                <a:gd name="T2" fmla="*/ 3 w 5"/>
                <a:gd name="T3" fmla="*/ 6 h 6"/>
                <a:gd name="T4" fmla="*/ 0 w 5"/>
                <a:gd name="T5" fmla="*/ 3 h 6"/>
                <a:gd name="T6" fmla="*/ 3 w 5"/>
                <a:gd name="T7" fmla="*/ 0 h 6"/>
                <a:gd name="T8" fmla="*/ 5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2" y="5"/>
                    <a:pt x="1" y="4"/>
                    <a:pt x="0" y="3"/>
                  </a:cubicBezTo>
                  <a:cubicBezTo>
                    <a:pt x="1" y="2"/>
                    <a:pt x="2" y="1"/>
                    <a:pt x="3" y="0"/>
                  </a:cubicBezTo>
                  <a:cubicBezTo>
                    <a:pt x="4" y="1"/>
                    <a:pt x="5" y="2"/>
                    <a:pt x="5" y="3"/>
                  </a:cubicBezTo>
                  <a:cubicBezTo>
                    <a:pt x="5" y="4"/>
                    <a:pt x="4"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4" name="Freeform 1360"/>
            <p:cNvSpPr/>
            <p:nvPr userDrawn="1"/>
          </p:nvSpPr>
          <p:spPr>
            <a:xfrm>
              <a:off x="293" y="206"/>
              <a:ext cx="2" cy="2"/>
            </a:xfrm>
            <a:custGeom>
              <a:avLst/>
              <a:gdLst>
                <a:gd name="T0" fmla="*/ 3 w 5"/>
                <a:gd name="T1" fmla="*/ 5 h 5"/>
                <a:gd name="T2" fmla="*/ 3 w 5"/>
                <a:gd name="T3" fmla="*/ 5 h 5"/>
                <a:gd name="T4" fmla="*/ 0 w 5"/>
                <a:gd name="T5" fmla="*/ 2 h 5"/>
                <a:gd name="T6" fmla="*/ 3 w 5"/>
                <a:gd name="T7" fmla="*/ 0 h 5"/>
                <a:gd name="T8" fmla="*/ 5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2" y="4"/>
                    <a:pt x="1" y="3"/>
                    <a:pt x="0" y="2"/>
                  </a:cubicBezTo>
                  <a:cubicBezTo>
                    <a:pt x="1" y="1"/>
                    <a:pt x="2" y="0"/>
                    <a:pt x="3" y="0"/>
                  </a:cubicBezTo>
                  <a:cubicBezTo>
                    <a:pt x="4" y="1"/>
                    <a:pt x="5" y="2"/>
                    <a:pt x="5" y="3"/>
                  </a:cubicBezTo>
                  <a:cubicBezTo>
                    <a:pt x="5" y="3"/>
                    <a:pt x="4" y="4"/>
                    <a:pt x="3"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5" name="Freeform 1361"/>
            <p:cNvSpPr/>
            <p:nvPr userDrawn="1"/>
          </p:nvSpPr>
          <p:spPr>
            <a:xfrm>
              <a:off x="298" y="202"/>
              <a:ext cx="2" cy="4"/>
            </a:xfrm>
            <a:custGeom>
              <a:avLst/>
              <a:gdLst>
                <a:gd name="T0" fmla="*/ 3 w 5"/>
                <a:gd name="T1" fmla="*/ 8 h 8"/>
                <a:gd name="T2" fmla="*/ 3 w 5"/>
                <a:gd name="T3" fmla="*/ 8 h 8"/>
                <a:gd name="T4" fmla="*/ 0 w 5"/>
                <a:gd name="T5" fmla="*/ 4 h 8"/>
                <a:gd name="T6" fmla="*/ 3 w 5"/>
                <a:gd name="T7" fmla="*/ 0 h 8"/>
                <a:gd name="T8" fmla="*/ 5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2" y="6"/>
                    <a:pt x="1" y="5"/>
                    <a:pt x="0" y="4"/>
                  </a:cubicBezTo>
                  <a:cubicBezTo>
                    <a:pt x="1" y="3"/>
                    <a:pt x="2" y="2"/>
                    <a:pt x="3" y="0"/>
                  </a:cubicBezTo>
                  <a:cubicBezTo>
                    <a:pt x="4" y="2"/>
                    <a:pt x="4" y="3"/>
                    <a:pt x="5" y="4"/>
                  </a:cubicBezTo>
                  <a:cubicBezTo>
                    <a:pt x="4" y="6"/>
                    <a:pt x="4" y="7"/>
                    <a:pt x="3"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6" name="Freeform 1362"/>
            <p:cNvSpPr/>
            <p:nvPr userDrawn="1"/>
          </p:nvSpPr>
          <p:spPr>
            <a:xfrm>
              <a:off x="297" y="204"/>
              <a:ext cx="2" cy="3"/>
            </a:xfrm>
            <a:custGeom>
              <a:avLst/>
              <a:gdLst>
                <a:gd name="T0" fmla="*/ 3 w 6"/>
                <a:gd name="T1" fmla="*/ 7 h 7"/>
                <a:gd name="T2" fmla="*/ 3 w 6"/>
                <a:gd name="T3" fmla="*/ 7 h 7"/>
                <a:gd name="T4" fmla="*/ 0 w 6"/>
                <a:gd name="T5" fmla="*/ 3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3"/>
                  </a:cubicBezTo>
                  <a:cubicBezTo>
                    <a:pt x="1" y="2"/>
                    <a:pt x="2" y="1"/>
                    <a:pt x="3" y="0"/>
                  </a:cubicBezTo>
                  <a:cubicBezTo>
                    <a:pt x="4" y="2"/>
                    <a:pt x="5" y="3"/>
                    <a:pt x="6"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7" name="Freeform 1363"/>
            <p:cNvSpPr/>
            <p:nvPr userDrawn="1"/>
          </p:nvSpPr>
          <p:spPr>
            <a:xfrm>
              <a:off x="295" y="206"/>
              <a:ext cx="3" cy="3"/>
            </a:xfrm>
            <a:custGeom>
              <a:avLst/>
              <a:gdLst>
                <a:gd name="T0" fmla="*/ 3 w 6"/>
                <a:gd name="T1" fmla="*/ 7 h 7"/>
                <a:gd name="T2" fmla="*/ 3 w 6"/>
                <a:gd name="T3" fmla="*/ 7 h 7"/>
                <a:gd name="T4" fmla="*/ 3 w 6"/>
                <a:gd name="T5" fmla="*/ 6 h 7"/>
                <a:gd name="T6" fmla="*/ 3 w 6"/>
                <a:gd name="T7" fmla="*/ 5 h 7"/>
                <a:gd name="T8" fmla="*/ 3 w 6"/>
                <a:gd name="T9" fmla="*/ 5 h 7"/>
                <a:gd name="T10" fmla="*/ 2 w 6"/>
                <a:gd name="T11" fmla="*/ 5 h 7"/>
                <a:gd name="T12" fmla="*/ 0 w 6"/>
                <a:gd name="T13" fmla="*/ 3 h 7"/>
                <a:gd name="T14" fmla="*/ 3 w 6"/>
                <a:gd name="T15" fmla="*/ 0 h 7"/>
                <a:gd name="T16" fmla="*/ 6 w 6"/>
                <a:gd name="T17" fmla="*/ 4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lnTo>
                    <a:pt x="3" y="6"/>
                  </a:lnTo>
                  <a:cubicBezTo>
                    <a:pt x="3" y="6"/>
                    <a:pt x="3" y="6"/>
                    <a:pt x="3" y="5"/>
                  </a:cubicBezTo>
                  <a:lnTo>
                    <a:pt x="3" y="5"/>
                  </a:lnTo>
                  <a:lnTo>
                    <a:pt x="2" y="5"/>
                  </a:lnTo>
                  <a:cubicBezTo>
                    <a:pt x="2" y="4"/>
                    <a:pt x="1" y="4"/>
                    <a:pt x="0" y="3"/>
                  </a:cubicBezTo>
                  <a:cubicBezTo>
                    <a:pt x="1" y="2"/>
                    <a:pt x="2" y="1"/>
                    <a:pt x="3" y="0"/>
                  </a:cubicBezTo>
                  <a:cubicBezTo>
                    <a:pt x="4" y="1"/>
                    <a:pt x="5" y="2"/>
                    <a:pt x="6"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8" name="Freeform 1364"/>
            <p:cNvSpPr/>
            <p:nvPr userDrawn="1"/>
          </p:nvSpPr>
          <p:spPr>
            <a:xfrm>
              <a:off x="294" y="207"/>
              <a:ext cx="2" cy="2"/>
            </a:xfrm>
            <a:custGeom>
              <a:avLst/>
              <a:gdLst>
                <a:gd name="T0" fmla="*/ 5 w 5"/>
                <a:gd name="T1" fmla="*/ 3 h 4"/>
                <a:gd name="T2" fmla="*/ 5 w 5"/>
                <a:gd name="T3" fmla="*/ 3 h 4"/>
                <a:gd name="T4" fmla="*/ 1 w 5"/>
                <a:gd name="T5" fmla="*/ 4 h 4"/>
                <a:gd name="T6" fmla="*/ 0 w 5"/>
                <a:gd name="T7" fmla="*/ 2 h 4"/>
                <a:gd name="T8" fmla="*/ 3 w 5"/>
                <a:gd name="T9" fmla="*/ 0 h 4"/>
                <a:gd name="T10" fmla="*/ 5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5" y="3"/>
                  </a:moveTo>
                  <a:lnTo>
                    <a:pt x="5" y="3"/>
                  </a:lnTo>
                  <a:cubicBezTo>
                    <a:pt x="4" y="3"/>
                    <a:pt x="2" y="3"/>
                    <a:pt x="1" y="4"/>
                  </a:cubicBezTo>
                  <a:lnTo>
                    <a:pt x="0" y="2"/>
                  </a:lnTo>
                  <a:cubicBezTo>
                    <a:pt x="1" y="2"/>
                    <a:pt x="2" y="1"/>
                    <a:pt x="3" y="0"/>
                  </a:cubicBezTo>
                  <a:cubicBezTo>
                    <a:pt x="3" y="1"/>
                    <a:pt x="4" y="2"/>
                    <a:pt x="5"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9" name="Rectangle 1365"/>
            <p:cNvSpPr>
              <a:spLocks noChangeArrowheads="1"/>
            </p:cNvSpPr>
            <p:nvPr userDrawn="1"/>
          </p:nvSpPr>
          <p:spPr>
            <a:xfrm>
              <a:off x="296" y="209"/>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0" name="Freeform 1366"/>
            <p:cNvSpPr/>
            <p:nvPr userDrawn="1"/>
          </p:nvSpPr>
          <p:spPr>
            <a:xfrm>
              <a:off x="293" y="209"/>
              <a:ext cx="1" cy="1"/>
            </a:xfrm>
            <a:custGeom>
              <a:avLst/>
              <a:gdLst>
                <a:gd name="T0" fmla="*/ 3 w 3"/>
                <a:gd name="T1" fmla="*/ 1 h 3"/>
                <a:gd name="T2" fmla="*/ 3 w 3"/>
                <a:gd name="T3" fmla="*/ 1 h 3"/>
                <a:gd name="T4" fmla="*/ 1 w 3"/>
                <a:gd name="T5" fmla="*/ 2 h 3"/>
                <a:gd name="T6" fmla="*/ 0 w 3"/>
                <a:gd name="T7" fmla="*/ 3 h 3"/>
                <a:gd name="T8" fmla="*/ 0 w 3"/>
                <a:gd name="T9" fmla="*/ 2 h 3"/>
                <a:gd name="T10" fmla="*/ 3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cubicBezTo>
                    <a:pt x="3" y="1"/>
                    <a:pt x="2" y="2"/>
                    <a:pt x="1" y="2"/>
                  </a:cubicBezTo>
                  <a:lnTo>
                    <a:pt x="0" y="3"/>
                  </a:lnTo>
                  <a:lnTo>
                    <a:pt x="0" y="2"/>
                  </a:lnTo>
                  <a:cubicBezTo>
                    <a:pt x="1" y="1"/>
                    <a:pt x="2" y="1"/>
                    <a:pt x="3" y="0"/>
                  </a:cubicBezTo>
                  <a:lnTo>
                    <a:pt x="3"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1" name="Freeform 1367"/>
            <p:cNvSpPr/>
            <p:nvPr userDrawn="1"/>
          </p:nvSpPr>
          <p:spPr>
            <a:xfrm>
              <a:off x="295"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2" name="Freeform 1368"/>
            <p:cNvSpPr/>
            <p:nvPr userDrawn="1"/>
          </p:nvSpPr>
          <p:spPr>
            <a:xfrm>
              <a:off x="294" y="212"/>
              <a:ext cx="2" cy="1"/>
            </a:xfrm>
            <a:custGeom>
              <a:avLst/>
              <a:gdLst>
                <a:gd name="T0" fmla="*/ 1 w 3"/>
                <a:gd name="T1" fmla="*/ 2 h 2"/>
                <a:gd name="T2" fmla="*/ 1 w 3"/>
                <a:gd name="T3" fmla="*/ 2 h 2"/>
                <a:gd name="T4" fmla="*/ 0 w 3"/>
                <a:gd name="T5" fmla="*/ 2 h 2"/>
                <a:gd name="T6" fmla="*/ 3 w 3"/>
                <a:gd name="T7" fmla="*/ 0 h 2"/>
                <a:gd name="T8" fmla="*/ 3 w 3"/>
                <a:gd name="T9" fmla="*/ 0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cubicBezTo>
                    <a:pt x="1" y="2"/>
                    <a:pt x="1" y="2"/>
                    <a:pt x="0" y="2"/>
                  </a:cubicBezTo>
                  <a:cubicBezTo>
                    <a:pt x="1" y="1"/>
                    <a:pt x="2" y="1"/>
                    <a:pt x="3" y="0"/>
                  </a:cubicBezTo>
                  <a:lnTo>
                    <a:pt x="3" y="0"/>
                  </a:lnTo>
                  <a:lnTo>
                    <a:pt x="1"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3" name="Freeform 1369"/>
            <p:cNvSpPr/>
            <p:nvPr userDrawn="1"/>
          </p:nvSpPr>
          <p:spPr>
            <a:xfrm>
              <a:off x="298" y="206"/>
              <a:ext cx="2" cy="3"/>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4" name="Freeform 1370"/>
            <p:cNvSpPr/>
            <p:nvPr userDrawn="1"/>
          </p:nvSpPr>
          <p:spPr>
            <a:xfrm>
              <a:off x="297" y="208"/>
              <a:ext cx="2" cy="2"/>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5" name="Freeform 1371"/>
            <p:cNvSpPr/>
            <p:nvPr userDrawn="1"/>
          </p:nvSpPr>
          <p:spPr>
            <a:xfrm>
              <a:off x="295" y="209"/>
              <a:ext cx="3" cy="3"/>
            </a:xfrm>
            <a:custGeom>
              <a:avLst/>
              <a:gdLst>
                <a:gd name="T0" fmla="*/ 2 w 5"/>
                <a:gd name="T1" fmla="*/ 6 h 6"/>
                <a:gd name="T2" fmla="*/ 2 w 5"/>
                <a:gd name="T3" fmla="*/ 6 h 6"/>
                <a:gd name="T4" fmla="*/ 2 w 5"/>
                <a:gd name="T5" fmla="*/ 6 h 6"/>
                <a:gd name="T6" fmla="*/ 3 w 5"/>
                <a:gd name="T7" fmla="*/ 4 h 6"/>
                <a:gd name="T8" fmla="*/ 2 w 5"/>
                <a:gd name="T9" fmla="*/ 4 h 6"/>
                <a:gd name="T10" fmla="*/ 1 w 5"/>
                <a:gd name="T11" fmla="*/ 4 h 6"/>
                <a:gd name="T12" fmla="*/ 0 w 5"/>
                <a:gd name="T13" fmla="*/ 3 h 6"/>
                <a:gd name="T14" fmla="*/ 3 w 5"/>
                <a:gd name="T15" fmla="*/ 0 h 6"/>
                <a:gd name="T16" fmla="*/ 5 w 5"/>
                <a:gd name="T17" fmla="*/ 3 h 6"/>
                <a:gd name="T18" fmla="*/ 2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6"/>
                  </a:moveTo>
                  <a:lnTo>
                    <a:pt x="2" y="6"/>
                  </a:lnTo>
                  <a:lnTo>
                    <a:pt x="2" y="6"/>
                  </a:lnTo>
                  <a:cubicBezTo>
                    <a:pt x="2" y="5"/>
                    <a:pt x="2" y="5"/>
                    <a:pt x="3" y="4"/>
                  </a:cubicBezTo>
                  <a:lnTo>
                    <a:pt x="2" y="4"/>
                  </a:lnTo>
                  <a:cubicBezTo>
                    <a:pt x="2" y="4"/>
                    <a:pt x="2" y="4"/>
                    <a:pt x="1" y="4"/>
                  </a:cubicBezTo>
                  <a:lnTo>
                    <a:pt x="0" y="3"/>
                  </a:ln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6" name="Freeform 1372"/>
            <p:cNvSpPr/>
            <p:nvPr userDrawn="1"/>
          </p:nvSpPr>
          <p:spPr>
            <a:xfrm>
              <a:off x="295" y="212"/>
              <a:ext cx="2" cy="2"/>
            </a:xfrm>
            <a:custGeom>
              <a:avLst/>
              <a:gdLst>
                <a:gd name="T0" fmla="*/ 3 w 4"/>
                <a:gd name="T1" fmla="*/ 0 h 3"/>
                <a:gd name="T2" fmla="*/ 3 w 4"/>
                <a:gd name="T3" fmla="*/ 0 h 3"/>
                <a:gd name="T4" fmla="*/ 4 w 4"/>
                <a:gd name="T5" fmla="*/ 2 h 3"/>
                <a:gd name="T6" fmla="*/ 3 w 4"/>
                <a:gd name="T7" fmla="*/ 3 h 3"/>
                <a:gd name="T8" fmla="*/ 0 w 4"/>
                <a:gd name="T9" fmla="*/ 3 h 3"/>
                <a:gd name="T10" fmla="*/ 0 w 4"/>
                <a:gd name="T11" fmla="*/ 3 h 3"/>
                <a:gd name="T12" fmla="*/ 1 w 4"/>
                <a:gd name="T13" fmla="*/ 1 h 3"/>
                <a:gd name="T14" fmla="*/ 1 w 4"/>
                <a:gd name="T15" fmla="*/ 1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3" y="0"/>
                  </a:lnTo>
                  <a:cubicBezTo>
                    <a:pt x="3" y="1"/>
                    <a:pt x="4" y="2"/>
                    <a:pt x="4" y="2"/>
                  </a:cubicBezTo>
                  <a:lnTo>
                    <a:pt x="3" y="3"/>
                  </a:lnTo>
                  <a:cubicBezTo>
                    <a:pt x="2" y="3"/>
                    <a:pt x="1" y="3"/>
                    <a:pt x="0" y="3"/>
                  </a:cubicBezTo>
                  <a:lnTo>
                    <a:pt x="0" y="3"/>
                  </a:lnTo>
                  <a:cubicBezTo>
                    <a:pt x="1" y="2"/>
                    <a:pt x="1" y="2"/>
                    <a:pt x="1" y="1"/>
                  </a:cubicBezTo>
                  <a:lnTo>
                    <a:pt x="1" y="1"/>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7" name="Freeform 1373"/>
            <p:cNvSpPr/>
            <p:nvPr userDrawn="1"/>
          </p:nvSpPr>
          <p:spPr>
            <a:xfrm>
              <a:off x="296" y="211"/>
              <a:ext cx="2" cy="2"/>
            </a:xfrm>
            <a:custGeom>
              <a:avLst/>
              <a:gdLst>
                <a:gd name="T0" fmla="*/ 3 w 5"/>
                <a:gd name="T1" fmla="*/ 0 h 5"/>
                <a:gd name="T2" fmla="*/ 3 w 5"/>
                <a:gd name="T3" fmla="*/ 0 h 5"/>
                <a:gd name="T4" fmla="*/ 5 w 5"/>
                <a:gd name="T5" fmla="*/ 3 h 5"/>
                <a:gd name="T6" fmla="*/ 2 w 5"/>
                <a:gd name="T7" fmla="*/ 5 h 5"/>
                <a:gd name="T8" fmla="*/ 0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lnTo>
                    <a:pt x="3" y="0"/>
                  </a:lnTo>
                  <a:cubicBezTo>
                    <a:pt x="4" y="1"/>
                    <a:pt x="4" y="2"/>
                    <a:pt x="5" y="3"/>
                  </a:cubicBezTo>
                  <a:cubicBezTo>
                    <a:pt x="4" y="4"/>
                    <a:pt x="3" y="4"/>
                    <a:pt x="2" y="5"/>
                  </a:cubicBezTo>
                  <a:cubicBezTo>
                    <a:pt x="1" y="4"/>
                    <a:pt x="1" y="3"/>
                    <a:pt x="0" y="2"/>
                  </a:cubicBezTo>
                  <a:cubicBezTo>
                    <a:pt x="1" y="1"/>
                    <a:pt x="2" y="1"/>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8" name="Freeform 1374"/>
            <p:cNvSpPr/>
            <p:nvPr userDrawn="1"/>
          </p:nvSpPr>
          <p:spPr>
            <a:xfrm>
              <a:off x="290" y="206"/>
              <a:ext cx="0" cy="1"/>
            </a:xfrm>
            <a:custGeom>
              <a:avLst/>
              <a:gdLst>
                <a:gd name="T0" fmla="*/ 0 w 1"/>
                <a:gd name="T1" fmla="*/ 0 h 2"/>
                <a:gd name="T2" fmla="*/ 0 w 1"/>
                <a:gd name="T3" fmla="*/ 0 h 2"/>
                <a:gd name="T4" fmla="*/ 1 w 1"/>
                <a:gd name="T5" fmla="*/ 0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0"/>
                  </a:lnTo>
                  <a:lnTo>
                    <a:pt x="1" y="2"/>
                  </a:lnTo>
                  <a:lnTo>
                    <a:pt x="0" y="2"/>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9" name="Freeform 1375"/>
            <p:cNvSpPr/>
            <p:nvPr userDrawn="1"/>
          </p:nvSpPr>
          <p:spPr>
            <a:xfrm>
              <a:off x="290" y="205"/>
              <a:ext cx="0" cy="1"/>
            </a:xfrm>
            <a:custGeom>
              <a:avLst/>
              <a:gdLst>
                <a:gd name="T0" fmla="*/ 0 w 1"/>
                <a:gd name="T1" fmla="*/ 0 h 2"/>
                <a:gd name="T2" fmla="*/ 0 w 1"/>
                <a:gd name="T3" fmla="*/ 0 h 2"/>
                <a:gd name="T4" fmla="*/ 1 w 1"/>
                <a:gd name="T5" fmla="*/ 1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1"/>
                  </a:lnTo>
                  <a:lnTo>
                    <a:pt x="1" y="2"/>
                  </a:lnTo>
                  <a:lnTo>
                    <a:pt x="0" y="2"/>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0" name="Freeform 1376"/>
            <p:cNvSpPr/>
            <p:nvPr userDrawn="1"/>
          </p:nvSpPr>
          <p:spPr>
            <a:xfrm>
              <a:off x="290" y="204"/>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1" name="Freeform 1377"/>
            <p:cNvSpPr/>
            <p:nvPr userDrawn="1"/>
          </p:nvSpPr>
          <p:spPr>
            <a:xfrm>
              <a:off x="290" y="203"/>
              <a:ext cx="1" cy="1"/>
            </a:xfrm>
            <a:custGeom>
              <a:avLst/>
              <a:gdLst>
                <a:gd name="T0" fmla="*/ 0 w 2"/>
                <a:gd name="T1" fmla="*/ 0 h 2"/>
                <a:gd name="T2" fmla="*/ 0 w 2"/>
                <a:gd name="T3" fmla="*/ 0 h 2"/>
                <a:gd name="T4" fmla="*/ 2 w 2"/>
                <a:gd name="T5" fmla="*/ 1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2"/>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2" name="Freeform 1378"/>
            <p:cNvSpPr/>
            <p:nvPr userDrawn="1"/>
          </p:nvSpPr>
          <p:spPr>
            <a:xfrm>
              <a:off x="290" y="202"/>
              <a:ext cx="1" cy="0"/>
            </a:xfrm>
            <a:custGeom>
              <a:avLst/>
              <a:gdLst>
                <a:gd name="T0" fmla="*/ 0 w 3"/>
                <a:gd name="T1" fmla="*/ 0 h 1"/>
                <a:gd name="T2" fmla="*/ 0 w 3"/>
                <a:gd name="T3" fmla="*/ 0 h 1"/>
                <a:gd name="T4" fmla="*/ 3 w 3"/>
                <a:gd name="T5" fmla="*/ 0 h 1"/>
                <a:gd name="T6" fmla="*/ 2 w 3"/>
                <a:gd name="T7" fmla="*/ 1 h 1"/>
                <a:gd name="T8" fmla="*/ 0 w 3"/>
                <a:gd name="T9" fmla="*/ 1 h 1"/>
                <a:gd name="T10" fmla="*/ 0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0" y="0"/>
                  </a:moveTo>
                  <a:lnTo>
                    <a:pt x="0" y="0"/>
                  </a:lnTo>
                  <a:lnTo>
                    <a:pt x="3" y="0"/>
                  </a:lnTo>
                  <a:lnTo>
                    <a:pt x="2" y="1"/>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3" name="Freeform 1379"/>
            <p:cNvSpPr/>
            <p:nvPr userDrawn="1"/>
          </p:nvSpPr>
          <p:spPr>
            <a:xfrm>
              <a:off x="290" y="200"/>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4" name="Freeform 1380"/>
            <p:cNvSpPr/>
            <p:nvPr userDrawn="1"/>
          </p:nvSpPr>
          <p:spPr>
            <a:xfrm>
              <a:off x="290" y="199"/>
              <a:ext cx="1" cy="1"/>
            </a:xfrm>
            <a:custGeom>
              <a:avLst/>
              <a:gdLst>
                <a:gd name="T0" fmla="*/ 0 w 2"/>
                <a:gd name="T1" fmla="*/ 0 h 2"/>
                <a:gd name="T2" fmla="*/ 0 w 2"/>
                <a:gd name="T3" fmla="*/ 0 h 2"/>
                <a:gd name="T4" fmla="*/ 2 w 2"/>
                <a:gd name="T5" fmla="*/ 1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5" name="Freeform 1381"/>
            <p:cNvSpPr/>
            <p:nvPr userDrawn="1"/>
          </p:nvSpPr>
          <p:spPr>
            <a:xfrm>
              <a:off x="295" y="201"/>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6" name="Freeform 1382"/>
            <p:cNvSpPr/>
            <p:nvPr userDrawn="1"/>
          </p:nvSpPr>
          <p:spPr>
            <a:xfrm>
              <a:off x="297" y="203"/>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7" name="Freeform 1383"/>
            <p:cNvSpPr/>
            <p:nvPr userDrawn="1"/>
          </p:nvSpPr>
          <p:spPr>
            <a:xfrm>
              <a:off x="298" y="205"/>
              <a:ext cx="1" cy="2"/>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1"/>
                    <a:pt x="0" y="0"/>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grpSp>
      <p:grpSp>
        <p:nvGrpSpPr>
          <p:cNvPr id="985" name="Group 1585"/>
          <p:cNvGrpSpPr/>
          <p:nvPr/>
        </p:nvGrpSpPr>
        <p:grpSpPr>
          <a:xfrm>
            <a:off x="438157" y="295278"/>
            <a:ext cx="303213" cy="430213"/>
            <a:chOff x="276" y="186"/>
            <a:chExt cx="191" cy="271"/>
          </a:xfrm>
          <a:effectLst/>
        </p:grpSpPr>
        <p:sp>
          <p:nvSpPr>
            <p:cNvPr id="1358" name="Freeform 1385"/>
            <p:cNvSpPr/>
            <p:nvPr userDrawn="1"/>
          </p:nvSpPr>
          <p:spPr>
            <a:xfrm>
              <a:off x="299"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9" name="Freeform 1386"/>
            <p:cNvSpPr/>
            <p:nvPr userDrawn="1"/>
          </p:nvSpPr>
          <p:spPr>
            <a:xfrm>
              <a:off x="297"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0" name="Freeform 1387"/>
            <p:cNvSpPr/>
            <p:nvPr userDrawn="1"/>
          </p:nvSpPr>
          <p:spPr>
            <a:xfrm>
              <a:off x="294" y="206"/>
              <a:ext cx="1" cy="2"/>
            </a:xfrm>
            <a:custGeom>
              <a:avLst/>
              <a:gdLst>
                <a:gd name="T0" fmla="*/ 1 w 2"/>
                <a:gd name="T1" fmla="*/ 0 h 3"/>
                <a:gd name="T2" fmla="*/ 1 w 2"/>
                <a:gd name="T3" fmla="*/ 0 h 3"/>
                <a:gd name="T4" fmla="*/ 2 w 2"/>
                <a:gd name="T5" fmla="*/ 2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2" y="2"/>
                  </a:lnTo>
                  <a:lnTo>
                    <a:pt x="0" y="3"/>
                  </a:lnTo>
                  <a:cubicBezTo>
                    <a:pt x="1" y="2"/>
                    <a:pt x="1"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1" name="Freeform 1388"/>
            <p:cNvSpPr/>
            <p:nvPr userDrawn="1"/>
          </p:nvSpPr>
          <p:spPr>
            <a:xfrm>
              <a:off x="296" y="205"/>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2" name="Freeform 1389"/>
            <p:cNvSpPr/>
            <p:nvPr userDrawn="1"/>
          </p:nvSpPr>
          <p:spPr>
            <a:xfrm>
              <a:off x="294" y="203"/>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3" name="Freeform 1390"/>
            <p:cNvSpPr/>
            <p:nvPr userDrawn="1"/>
          </p:nvSpPr>
          <p:spPr>
            <a:xfrm>
              <a:off x="297" y="200"/>
              <a:ext cx="1" cy="1"/>
            </a:xfrm>
            <a:custGeom>
              <a:avLst/>
              <a:gdLst>
                <a:gd name="T0" fmla="*/ 0 w 2"/>
                <a:gd name="T1" fmla="*/ 0 h 3"/>
                <a:gd name="T2" fmla="*/ 0 w 2"/>
                <a:gd name="T3" fmla="*/ 0 h 3"/>
                <a:gd name="T4" fmla="*/ 2 w 2"/>
                <a:gd name="T5" fmla="*/ 2 h 3"/>
                <a:gd name="T6" fmla="*/ 0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0"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4" name="Freeform 1391"/>
            <p:cNvSpPr/>
            <p:nvPr userDrawn="1"/>
          </p:nvSpPr>
          <p:spPr>
            <a:xfrm>
              <a:off x="298" y="201"/>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5" name="Freeform 1392"/>
            <p:cNvSpPr/>
            <p:nvPr userDrawn="1"/>
          </p:nvSpPr>
          <p:spPr>
            <a:xfrm>
              <a:off x="300" y="204"/>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6" name="Freeform 1393"/>
            <p:cNvSpPr/>
            <p:nvPr userDrawn="1"/>
          </p:nvSpPr>
          <p:spPr>
            <a:xfrm>
              <a:off x="298" y="208"/>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2"/>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7" name="Freeform 1394"/>
            <p:cNvSpPr/>
            <p:nvPr userDrawn="1"/>
          </p:nvSpPr>
          <p:spPr>
            <a:xfrm>
              <a:off x="298" y="211"/>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8" name="Freeform 1395"/>
            <p:cNvSpPr/>
            <p:nvPr userDrawn="1"/>
          </p:nvSpPr>
          <p:spPr>
            <a:xfrm>
              <a:off x="293" y="208"/>
              <a:ext cx="1" cy="1"/>
            </a:xfrm>
            <a:custGeom>
              <a:avLst/>
              <a:gdLst>
                <a:gd name="T0" fmla="*/ 0 w 1"/>
                <a:gd name="T1" fmla="*/ 0 h 2"/>
                <a:gd name="T2" fmla="*/ 0 w 1"/>
                <a:gd name="T3" fmla="*/ 0 h 2"/>
                <a:gd name="T4" fmla="*/ 1 w 1"/>
                <a:gd name="T5" fmla="*/ 1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1"/>
                  </a:lnTo>
                  <a:lnTo>
                    <a:pt x="0" y="2"/>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9" name="Freeform 1396"/>
            <p:cNvSpPr/>
            <p:nvPr userDrawn="1"/>
          </p:nvSpPr>
          <p:spPr>
            <a:xfrm>
              <a:off x="297" y="210"/>
              <a:ext cx="0"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1" y="2"/>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0" name="Freeform 1397"/>
            <p:cNvSpPr/>
            <p:nvPr userDrawn="1"/>
          </p:nvSpPr>
          <p:spPr>
            <a:xfrm>
              <a:off x="294" y="214"/>
              <a:ext cx="3" cy="0"/>
            </a:xfrm>
            <a:custGeom>
              <a:avLst/>
              <a:gdLst>
                <a:gd name="T0" fmla="*/ 0 w 6"/>
                <a:gd name="T1" fmla="*/ 1 h 1"/>
                <a:gd name="T2" fmla="*/ 0 w 6"/>
                <a:gd name="T3" fmla="*/ 1 h 1"/>
                <a:gd name="T4" fmla="*/ 1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1" y="1"/>
                    <a:pt x="1" y="1"/>
                    <a:pt x="1" y="0"/>
                  </a:cubicBezTo>
                  <a:cubicBezTo>
                    <a:pt x="3" y="0"/>
                    <a:pt x="4" y="1"/>
                    <a:pt x="6" y="1"/>
                  </a:cubicBezTo>
                  <a:cubicBezTo>
                    <a:pt x="4" y="1"/>
                    <a:pt x="2"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1" name="Freeform 1398"/>
            <p:cNvSpPr/>
            <p:nvPr userDrawn="1"/>
          </p:nvSpPr>
          <p:spPr>
            <a:xfrm>
              <a:off x="293" y="209"/>
              <a:ext cx="3" cy="2"/>
            </a:xfrm>
            <a:custGeom>
              <a:avLst/>
              <a:gdLst>
                <a:gd name="T0" fmla="*/ 0 w 8"/>
                <a:gd name="T1" fmla="*/ 4 h 5"/>
                <a:gd name="T2" fmla="*/ 0 w 8"/>
                <a:gd name="T3" fmla="*/ 4 h 5"/>
                <a:gd name="T4" fmla="*/ 8 w 8"/>
                <a:gd name="T5" fmla="*/ 0 h 5"/>
                <a:gd name="T6" fmla="*/ 4 w 8"/>
                <a:gd name="T7" fmla="*/ 5 h 5"/>
                <a:gd name="T8" fmla="*/ 2 w 8"/>
                <a:gd name="T9" fmla="*/ 5 h 5"/>
                <a:gd name="T10" fmla="*/ 3 w 8"/>
                <a:gd name="T11" fmla="*/ 4 h 5"/>
                <a:gd name="T12" fmla="*/ 2 w 8"/>
                <a:gd name="T13" fmla="*/ 4 h 5"/>
                <a:gd name="T14" fmla="*/ 0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4"/>
                  </a:moveTo>
                  <a:lnTo>
                    <a:pt x="0" y="4"/>
                  </a:lnTo>
                  <a:cubicBezTo>
                    <a:pt x="2" y="2"/>
                    <a:pt x="5" y="1"/>
                    <a:pt x="8" y="0"/>
                  </a:cubicBezTo>
                  <a:cubicBezTo>
                    <a:pt x="7" y="2"/>
                    <a:pt x="6" y="4"/>
                    <a:pt x="4" y="5"/>
                  </a:cubicBezTo>
                  <a:cubicBezTo>
                    <a:pt x="4" y="5"/>
                    <a:pt x="3" y="5"/>
                    <a:pt x="2" y="5"/>
                  </a:cubicBezTo>
                  <a:cubicBezTo>
                    <a:pt x="2" y="5"/>
                    <a:pt x="2" y="4"/>
                    <a:pt x="3" y="4"/>
                  </a:cubicBezTo>
                  <a:lnTo>
                    <a:pt x="2" y="4"/>
                  </a:lnTo>
                  <a:cubicBezTo>
                    <a:pt x="2" y="4"/>
                    <a:pt x="1" y="4"/>
                    <a:pt x="0"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2" name="Freeform 1399"/>
            <p:cNvSpPr/>
            <p:nvPr userDrawn="1"/>
          </p:nvSpPr>
          <p:spPr>
            <a:xfrm>
              <a:off x="289" y="208"/>
              <a:ext cx="1" cy="2"/>
            </a:xfrm>
            <a:custGeom>
              <a:avLst/>
              <a:gdLst>
                <a:gd name="T0" fmla="*/ 2 w 2"/>
                <a:gd name="T1" fmla="*/ 0 h 3"/>
                <a:gd name="T2" fmla="*/ 2 w 2"/>
                <a:gd name="T3" fmla="*/ 0 h 3"/>
                <a:gd name="T4" fmla="*/ 2 w 2"/>
                <a:gd name="T5" fmla="*/ 2 h 3"/>
                <a:gd name="T6" fmla="*/ 1 w 2"/>
                <a:gd name="T7" fmla="*/ 3 h 3"/>
                <a:gd name="T8" fmla="*/ 0 w 2"/>
                <a:gd name="T9" fmla="*/ 2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cubicBezTo>
                    <a:pt x="2" y="1"/>
                    <a:pt x="2" y="1"/>
                    <a:pt x="2" y="2"/>
                  </a:cubicBezTo>
                  <a:cubicBezTo>
                    <a:pt x="1" y="2"/>
                    <a:pt x="1" y="3"/>
                    <a:pt x="1" y="3"/>
                  </a:cubicBezTo>
                  <a:cubicBezTo>
                    <a:pt x="1" y="3"/>
                    <a:pt x="1" y="2"/>
                    <a:pt x="0" y="2"/>
                  </a:cubicBezTo>
                  <a:cubicBezTo>
                    <a:pt x="1" y="1"/>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3" name="Freeform 1400"/>
            <p:cNvSpPr/>
            <p:nvPr userDrawn="1"/>
          </p:nvSpPr>
          <p:spPr>
            <a:xfrm>
              <a:off x="291" y="210"/>
              <a:ext cx="1" cy="1"/>
            </a:xfrm>
            <a:custGeom>
              <a:avLst/>
              <a:gdLst>
                <a:gd name="T0" fmla="*/ 3 w 3"/>
                <a:gd name="T1" fmla="*/ 0 h 4"/>
                <a:gd name="T2" fmla="*/ 3 w 3"/>
                <a:gd name="T3" fmla="*/ 0 h 4"/>
                <a:gd name="T4" fmla="*/ 2 w 3"/>
                <a:gd name="T5" fmla="*/ 3 h 4"/>
                <a:gd name="T6" fmla="*/ 0 w 3"/>
                <a:gd name="T7" fmla="*/ 4 h 4"/>
                <a:gd name="T8" fmla="*/ 1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lnTo>
                    <a:pt x="3" y="0"/>
                  </a:lnTo>
                  <a:cubicBezTo>
                    <a:pt x="2" y="1"/>
                    <a:pt x="2" y="2"/>
                    <a:pt x="2" y="3"/>
                  </a:cubicBezTo>
                  <a:cubicBezTo>
                    <a:pt x="1" y="3"/>
                    <a:pt x="1" y="4"/>
                    <a:pt x="0" y="4"/>
                  </a:cubicBezTo>
                  <a:cubicBezTo>
                    <a:pt x="1" y="3"/>
                    <a:pt x="1" y="2"/>
                    <a:pt x="1" y="1"/>
                  </a:cubicBezTo>
                  <a:cubicBezTo>
                    <a:pt x="2" y="1"/>
                    <a:pt x="2" y="0"/>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4" name="Freeform 1401"/>
            <p:cNvSpPr/>
            <p:nvPr userDrawn="1"/>
          </p:nvSpPr>
          <p:spPr>
            <a:xfrm>
              <a:off x="292" y="211"/>
              <a:ext cx="4" cy="2"/>
            </a:xfrm>
            <a:custGeom>
              <a:avLst/>
              <a:gdLst>
                <a:gd name="T0" fmla="*/ 2 w 8"/>
                <a:gd name="T1" fmla="*/ 1 h 4"/>
                <a:gd name="T2" fmla="*/ 2 w 8"/>
                <a:gd name="T3" fmla="*/ 1 h 4"/>
                <a:gd name="T4" fmla="*/ 8 w 8"/>
                <a:gd name="T5" fmla="*/ 1 h 4"/>
                <a:gd name="T6" fmla="*/ 4 w 8"/>
                <a:gd name="T7" fmla="*/ 4 h 4"/>
                <a:gd name="T8" fmla="*/ 0 w 8"/>
                <a:gd name="T9" fmla="*/ 4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4" y="1"/>
                    <a:pt x="7" y="0"/>
                    <a:pt x="8" y="1"/>
                  </a:cubicBezTo>
                  <a:cubicBezTo>
                    <a:pt x="7" y="2"/>
                    <a:pt x="6" y="3"/>
                    <a:pt x="4" y="4"/>
                  </a:cubicBezTo>
                  <a:cubicBezTo>
                    <a:pt x="3" y="4"/>
                    <a:pt x="1" y="4"/>
                    <a:pt x="0" y="4"/>
                  </a:cubicBezTo>
                  <a:cubicBezTo>
                    <a:pt x="1" y="3"/>
                    <a:pt x="2" y="2"/>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5" name="Freeform 1402"/>
            <p:cNvSpPr/>
            <p:nvPr userDrawn="1"/>
          </p:nvSpPr>
          <p:spPr>
            <a:xfrm>
              <a:off x="289" y="208"/>
              <a:ext cx="2" cy="5"/>
            </a:xfrm>
            <a:custGeom>
              <a:avLst/>
              <a:gdLst>
                <a:gd name="T0" fmla="*/ 1 w 5"/>
                <a:gd name="T1" fmla="*/ 5 h 11"/>
                <a:gd name="T2" fmla="*/ 1 w 5"/>
                <a:gd name="T3" fmla="*/ 5 h 11"/>
                <a:gd name="T4" fmla="*/ 5 w 5"/>
                <a:gd name="T5" fmla="*/ 0 h 11"/>
                <a:gd name="T6" fmla="*/ 3 w 5"/>
                <a:gd name="T7" fmla="*/ 8 h 11"/>
                <a:gd name="T8" fmla="*/ 0 w 5"/>
                <a:gd name="T9" fmla="*/ 11 h 11"/>
                <a:gd name="T10" fmla="*/ 1 w 5"/>
                <a:gd name="T11" fmla="*/ 6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lnTo>
                    <a:pt x="1" y="5"/>
                  </a:lnTo>
                  <a:cubicBezTo>
                    <a:pt x="2" y="3"/>
                    <a:pt x="3" y="1"/>
                    <a:pt x="5" y="0"/>
                  </a:cubicBezTo>
                  <a:cubicBezTo>
                    <a:pt x="5" y="3"/>
                    <a:pt x="4" y="5"/>
                    <a:pt x="3" y="8"/>
                  </a:cubicBezTo>
                  <a:cubicBezTo>
                    <a:pt x="2" y="9"/>
                    <a:pt x="1" y="10"/>
                    <a:pt x="0" y="11"/>
                  </a:cubicBezTo>
                  <a:cubicBezTo>
                    <a:pt x="1" y="9"/>
                    <a:pt x="1" y="7"/>
                    <a:pt x="1" y="6"/>
                  </a:cubicBezTo>
                  <a:lnTo>
                    <a:pt x="1"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6" name="Freeform 1403"/>
            <p:cNvSpPr/>
            <p:nvPr userDrawn="1"/>
          </p:nvSpPr>
          <p:spPr>
            <a:xfrm>
              <a:off x="290" y="213"/>
              <a:ext cx="5" cy="1"/>
            </a:xfrm>
            <a:custGeom>
              <a:avLst/>
              <a:gdLst>
                <a:gd name="T0" fmla="*/ 11 w 11"/>
                <a:gd name="T1" fmla="*/ 1 h 3"/>
                <a:gd name="T2" fmla="*/ 11 w 11"/>
                <a:gd name="T3" fmla="*/ 1 h 3"/>
                <a:gd name="T4" fmla="*/ 7 w 11"/>
                <a:gd name="T5" fmla="*/ 3 h 3"/>
                <a:gd name="T6" fmla="*/ 1 w 11"/>
                <a:gd name="T7" fmla="*/ 3 h 3"/>
                <a:gd name="T8" fmla="*/ 0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10" y="2"/>
                    <a:pt x="9" y="3"/>
                    <a:pt x="7" y="3"/>
                  </a:cubicBezTo>
                  <a:cubicBezTo>
                    <a:pt x="5" y="3"/>
                    <a:pt x="3" y="3"/>
                    <a:pt x="1" y="3"/>
                  </a:cubicBezTo>
                  <a:lnTo>
                    <a:pt x="0" y="3"/>
                  </a:lnTo>
                  <a:cubicBezTo>
                    <a:pt x="3" y="1"/>
                    <a:pt x="7" y="0"/>
                    <a:pt x="1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7" name="Freeform 1404"/>
            <p:cNvSpPr/>
            <p:nvPr userDrawn="1"/>
          </p:nvSpPr>
          <p:spPr>
            <a:xfrm>
              <a:off x="289" y="211"/>
              <a:ext cx="4" cy="3"/>
            </a:xfrm>
            <a:custGeom>
              <a:avLst/>
              <a:gdLst>
                <a:gd name="T0" fmla="*/ 9 w 9"/>
                <a:gd name="T1" fmla="*/ 0 h 7"/>
                <a:gd name="T2" fmla="*/ 9 w 9"/>
                <a:gd name="T3" fmla="*/ 0 h 7"/>
                <a:gd name="T4" fmla="*/ 0 w 9"/>
                <a:gd name="T5" fmla="*/ 7 h 7"/>
                <a:gd name="T6" fmla="*/ 9 w 9"/>
                <a:gd name="T7" fmla="*/ 0 h 7"/>
              </a:gdLst>
              <a:ahLst/>
              <a:cxnLst>
                <a:cxn ang="0">
                  <a:pos x="T0" y="T1"/>
                </a:cxn>
                <a:cxn ang="0">
                  <a:pos x="T2" y="T3"/>
                </a:cxn>
                <a:cxn ang="0">
                  <a:pos x="T4" y="T5"/>
                </a:cxn>
                <a:cxn ang="0">
                  <a:pos x="T6" y="T7"/>
                </a:cxn>
              </a:cxnLst>
              <a:rect l="0" t="0" r="r" b="b"/>
              <a:pathLst>
                <a:path w="9" h="7">
                  <a:moveTo>
                    <a:pt x="9" y="0"/>
                  </a:moveTo>
                  <a:lnTo>
                    <a:pt x="9" y="0"/>
                  </a:lnTo>
                  <a:cubicBezTo>
                    <a:pt x="8" y="3"/>
                    <a:pt x="4" y="6"/>
                    <a:pt x="0" y="7"/>
                  </a:cubicBezTo>
                  <a:cubicBezTo>
                    <a:pt x="1" y="3"/>
                    <a:pt x="5" y="0"/>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8" name="Freeform 1405"/>
            <p:cNvSpPr/>
            <p:nvPr userDrawn="1"/>
          </p:nvSpPr>
          <p:spPr>
            <a:xfrm>
              <a:off x="286" y="208"/>
              <a:ext cx="1"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0" y="0"/>
                  </a:lnTo>
                  <a:lnTo>
                    <a:pt x="1" y="0"/>
                  </a:lnTo>
                  <a:cubicBezTo>
                    <a:pt x="1" y="1"/>
                    <a:pt x="0" y="1"/>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9" name="Freeform 1406"/>
            <p:cNvSpPr/>
            <p:nvPr userDrawn="1"/>
          </p:nvSpPr>
          <p:spPr>
            <a:xfrm>
              <a:off x="277" y="208"/>
              <a:ext cx="0" cy="2"/>
            </a:xfrm>
            <a:custGeom>
              <a:avLst/>
              <a:gdLst>
                <a:gd name="T0" fmla="*/ 0 w 2"/>
                <a:gd name="T1" fmla="*/ 2 h 5"/>
                <a:gd name="T2" fmla="*/ 0 w 2"/>
                <a:gd name="T3" fmla="*/ 2 h 5"/>
                <a:gd name="T4" fmla="*/ 0 w 2"/>
                <a:gd name="T5" fmla="*/ 1 h 5"/>
                <a:gd name="T6" fmla="*/ 0 w 2"/>
                <a:gd name="T7" fmla="*/ 0 h 5"/>
                <a:gd name="T8" fmla="*/ 2 w 2"/>
                <a:gd name="T9" fmla="*/ 3 h 5"/>
                <a:gd name="T10" fmla="*/ 1 w 2"/>
                <a:gd name="T11" fmla="*/ 5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cubicBezTo>
                    <a:pt x="0" y="1"/>
                    <a:pt x="0" y="1"/>
                    <a:pt x="0" y="1"/>
                  </a:cubicBezTo>
                  <a:lnTo>
                    <a:pt x="0" y="0"/>
                  </a:lnTo>
                  <a:cubicBezTo>
                    <a:pt x="1" y="1"/>
                    <a:pt x="1" y="2"/>
                    <a:pt x="2" y="3"/>
                  </a:cubicBezTo>
                  <a:cubicBezTo>
                    <a:pt x="2" y="4"/>
                    <a:pt x="2" y="4"/>
                    <a:pt x="1" y="5"/>
                  </a:cubicBezTo>
                  <a:cubicBezTo>
                    <a:pt x="1" y="4"/>
                    <a:pt x="0" y="3"/>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0" name="Freeform 1407"/>
            <p:cNvSpPr/>
            <p:nvPr userDrawn="1"/>
          </p:nvSpPr>
          <p:spPr>
            <a:xfrm>
              <a:off x="276" y="205"/>
              <a:ext cx="1" cy="2"/>
            </a:xfrm>
            <a:custGeom>
              <a:avLst/>
              <a:gdLst>
                <a:gd name="T0" fmla="*/ 1 w 4"/>
                <a:gd name="T1" fmla="*/ 6 h 6"/>
                <a:gd name="T2" fmla="*/ 1 w 4"/>
                <a:gd name="T3" fmla="*/ 6 h 6"/>
                <a:gd name="T4" fmla="*/ 0 w 4"/>
                <a:gd name="T5" fmla="*/ 2 h 6"/>
                <a:gd name="T6" fmla="*/ 1 w 4"/>
                <a:gd name="T7" fmla="*/ 0 h 6"/>
                <a:gd name="T8" fmla="*/ 4 w 4"/>
                <a:gd name="T9" fmla="*/ 3 h 6"/>
                <a:gd name="T10" fmla="*/ 2 w 4"/>
                <a:gd name="T11" fmla="*/ 6 h 6"/>
                <a:gd name="T12" fmla="*/ 1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6"/>
                  </a:moveTo>
                  <a:lnTo>
                    <a:pt x="1" y="6"/>
                  </a:lnTo>
                  <a:cubicBezTo>
                    <a:pt x="1" y="5"/>
                    <a:pt x="0" y="3"/>
                    <a:pt x="0" y="2"/>
                  </a:cubicBezTo>
                  <a:lnTo>
                    <a:pt x="1" y="0"/>
                  </a:lnTo>
                  <a:cubicBezTo>
                    <a:pt x="2" y="1"/>
                    <a:pt x="3" y="2"/>
                    <a:pt x="4" y="3"/>
                  </a:cubicBezTo>
                  <a:cubicBezTo>
                    <a:pt x="3" y="4"/>
                    <a:pt x="2" y="5"/>
                    <a:pt x="2" y="6"/>
                  </a:cubicBezTo>
                  <a:lnTo>
                    <a:pt x="1" y="6"/>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1" name="Freeform 1408"/>
            <p:cNvSpPr/>
            <p:nvPr userDrawn="1"/>
          </p:nvSpPr>
          <p:spPr>
            <a:xfrm>
              <a:off x="276" y="204"/>
              <a:ext cx="0" cy="1"/>
            </a:xfrm>
            <a:custGeom>
              <a:avLst/>
              <a:gdLst>
                <a:gd name="T0" fmla="*/ 0 w 1"/>
                <a:gd name="T1" fmla="*/ 2 h 2"/>
                <a:gd name="T2" fmla="*/ 0 w 1"/>
                <a:gd name="T3" fmla="*/ 2 h 2"/>
                <a:gd name="T4" fmla="*/ 0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0"/>
                    <a:pt x="0" y="0"/>
                  </a:cubicBezTo>
                  <a:lnTo>
                    <a:pt x="1" y="1"/>
                  </a:lnTo>
                  <a:lnTo>
                    <a:pt x="0"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2" name="Freeform 1409"/>
            <p:cNvSpPr/>
            <p:nvPr userDrawn="1"/>
          </p:nvSpPr>
          <p:spPr>
            <a:xfrm>
              <a:off x="276" y="201"/>
              <a:ext cx="1" cy="3"/>
            </a:xfrm>
            <a:custGeom>
              <a:avLst/>
              <a:gdLst>
                <a:gd name="T0" fmla="*/ 0 w 3"/>
                <a:gd name="T1" fmla="*/ 5 h 6"/>
                <a:gd name="T2" fmla="*/ 0 w 3"/>
                <a:gd name="T3" fmla="*/ 5 h 6"/>
                <a:gd name="T4" fmla="*/ 2 w 3"/>
                <a:gd name="T5" fmla="*/ 0 h 6"/>
                <a:gd name="T6" fmla="*/ 3 w 3"/>
                <a:gd name="T7" fmla="*/ 2 h 6"/>
                <a:gd name="T8" fmla="*/ 0 w 3"/>
                <a:gd name="T9" fmla="*/ 6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cubicBezTo>
                    <a:pt x="0" y="3"/>
                    <a:pt x="1" y="2"/>
                    <a:pt x="2" y="0"/>
                  </a:cubicBezTo>
                  <a:cubicBezTo>
                    <a:pt x="2" y="1"/>
                    <a:pt x="2" y="1"/>
                    <a:pt x="3" y="2"/>
                  </a:cubicBezTo>
                  <a:cubicBezTo>
                    <a:pt x="2" y="3"/>
                    <a:pt x="1" y="4"/>
                    <a:pt x="0" y="6"/>
                  </a:cubicBezTo>
                  <a:lnTo>
                    <a:pt x="0"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3" name="Freeform 1410"/>
            <p:cNvSpPr/>
            <p:nvPr userDrawn="1"/>
          </p:nvSpPr>
          <p:spPr>
            <a:xfrm>
              <a:off x="277" y="200"/>
              <a:ext cx="2" cy="2"/>
            </a:xfrm>
            <a:custGeom>
              <a:avLst/>
              <a:gdLst>
                <a:gd name="T0" fmla="*/ 0 w 4"/>
                <a:gd name="T1" fmla="*/ 3 h 4"/>
                <a:gd name="T2" fmla="*/ 0 w 4"/>
                <a:gd name="T3" fmla="*/ 3 h 4"/>
                <a:gd name="T4" fmla="*/ 1 w 4"/>
                <a:gd name="T5" fmla="*/ 3 h 4"/>
                <a:gd name="T6" fmla="*/ 4 w 4"/>
                <a:gd name="T7" fmla="*/ 0 h 4"/>
                <a:gd name="T8" fmla="*/ 4 w 4"/>
                <a:gd name="T9" fmla="*/ 1 h 4"/>
                <a:gd name="T10" fmla="*/ 1 w 4"/>
                <a:gd name="T11" fmla="*/ 4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3"/>
                  </a:lnTo>
                  <a:cubicBezTo>
                    <a:pt x="2" y="2"/>
                    <a:pt x="3" y="1"/>
                    <a:pt x="4" y="0"/>
                  </a:cubicBezTo>
                  <a:lnTo>
                    <a:pt x="4" y="1"/>
                  </a:lnTo>
                  <a:cubicBezTo>
                    <a:pt x="3" y="2"/>
                    <a:pt x="2" y="3"/>
                    <a:pt x="1" y="4"/>
                  </a:cubicBezTo>
                  <a:lnTo>
                    <a:pt x="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4" name="Freeform 1411"/>
            <p:cNvSpPr/>
            <p:nvPr userDrawn="1"/>
          </p:nvSpPr>
          <p:spPr>
            <a:xfrm>
              <a:off x="279" y="200"/>
              <a:ext cx="0"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1" y="0"/>
                  </a:lnTo>
                  <a:lnTo>
                    <a:pt x="0"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5" name="Freeform 1412"/>
            <p:cNvSpPr/>
            <p:nvPr userDrawn="1"/>
          </p:nvSpPr>
          <p:spPr>
            <a:xfrm>
              <a:off x="279" y="199"/>
              <a:ext cx="2" cy="3"/>
            </a:xfrm>
            <a:custGeom>
              <a:avLst/>
              <a:gdLst>
                <a:gd name="T0" fmla="*/ 1 w 5"/>
                <a:gd name="T1" fmla="*/ 1 h 6"/>
                <a:gd name="T2" fmla="*/ 1 w 5"/>
                <a:gd name="T3" fmla="*/ 1 h 6"/>
                <a:gd name="T4" fmla="*/ 3 w 5"/>
                <a:gd name="T5" fmla="*/ 0 h 6"/>
                <a:gd name="T6" fmla="*/ 5 w 5"/>
                <a:gd name="T7" fmla="*/ 3 h 6"/>
                <a:gd name="T8" fmla="*/ 2 w 5"/>
                <a:gd name="T9" fmla="*/ 6 h 6"/>
                <a:gd name="T10" fmla="*/ 0 w 5"/>
                <a:gd name="T11" fmla="*/ 3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cubicBezTo>
                    <a:pt x="2" y="1"/>
                    <a:pt x="2" y="1"/>
                    <a:pt x="3" y="0"/>
                  </a:cubicBezTo>
                  <a:cubicBezTo>
                    <a:pt x="3" y="1"/>
                    <a:pt x="4" y="2"/>
                    <a:pt x="5" y="3"/>
                  </a:cubicBezTo>
                  <a:cubicBezTo>
                    <a:pt x="4" y="4"/>
                    <a:pt x="3" y="5"/>
                    <a:pt x="2" y="6"/>
                  </a:cubicBezTo>
                  <a:cubicBezTo>
                    <a:pt x="1" y="5"/>
                    <a:pt x="0" y="4"/>
                    <a:pt x="0" y="3"/>
                  </a:cubicBezTo>
                  <a:cubicBezTo>
                    <a:pt x="0" y="2"/>
                    <a:pt x="1" y="2"/>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6" name="Freeform 1413"/>
            <p:cNvSpPr/>
            <p:nvPr userDrawn="1"/>
          </p:nvSpPr>
          <p:spPr>
            <a:xfrm>
              <a:off x="281" y="199"/>
              <a:ext cx="2" cy="1"/>
            </a:xfrm>
            <a:custGeom>
              <a:avLst/>
              <a:gdLst>
                <a:gd name="T0" fmla="*/ 0 w 5"/>
                <a:gd name="T1" fmla="*/ 1 h 4"/>
                <a:gd name="T2" fmla="*/ 0 w 5"/>
                <a:gd name="T3" fmla="*/ 1 h 4"/>
                <a:gd name="T4" fmla="*/ 5 w 5"/>
                <a:gd name="T5" fmla="*/ 0 h 4"/>
                <a:gd name="T6" fmla="*/ 5 w 5"/>
                <a:gd name="T7" fmla="*/ 1 h 4"/>
                <a:gd name="T8" fmla="*/ 2 w 5"/>
                <a:gd name="T9" fmla="*/ 4 h 4"/>
                <a:gd name="T10" fmla="*/ 0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0" y="1"/>
                  </a:moveTo>
                  <a:lnTo>
                    <a:pt x="0" y="1"/>
                  </a:lnTo>
                  <a:cubicBezTo>
                    <a:pt x="2" y="1"/>
                    <a:pt x="3" y="0"/>
                    <a:pt x="5" y="0"/>
                  </a:cubicBezTo>
                  <a:lnTo>
                    <a:pt x="5" y="1"/>
                  </a:lnTo>
                  <a:cubicBezTo>
                    <a:pt x="4" y="2"/>
                    <a:pt x="3" y="3"/>
                    <a:pt x="2" y="4"/>
                  </a:cubicBezTo>
                  <a:cubicBezTo>
                    <a:pt x="2" y="3"/>
                    <a:pt x="1" y="2"/>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7" name="Freeform 1414"/>
            <p:cNvSpPr/>
            <p:nvPr userDrawn="1"/>
          </p:nvSpPr>
          <p:spPr>
            <a:xfrm>
              <a:off x="282" y="200"/>
              <a:ext cx="1" cy="2"/>
            </a:xfrm>
            <a:custGeom>
              <a:avLst/>
              <a:gdLst>
                <a:gd name="T0" fmla="*/ 2 w 3"/>
                <a:gd name="T1" fmla="*/ 0 h 6"/>
                <a:gd name="T2" fmla="*/ 2 w 3"/>
                <a:gd name="T3" fmla="*/ 0 h 6"/>
                <a:gd name="T4" fmla="*/ 3 w 3"/>
                <a:gd name="T5" fmla="*/ 5 h 6"/>
                <a:gd name="T6" fmla="*/ 2 w 3"/>
                <a:gd name="T7" fmla="*/ 6 h 6"/>
                <a:gd name="T8" fmla="*/ 0 w 3"/>
                <a:gd name="T9" fmla="*/ 2 h 6"/>
                <a:gd name="T10" fmla="*/ 2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2" y="0"/>
                  </a:moveTo>
                  <a:lnTo>
                    <a:pt x="2" y="0"/>
                  </a:lnTo>
                  <a:lnTo>
                    <a:pt x="3" y="5"/>
                  </a:lnTo>
                  <a:lnTo>
                    <a:pt x="2" y="6"/>
                  </a:lnTo>
                  <a:cubicBezTo>
                    <a:pt x="1" y="5"/>
                    <a:pt x="0" y="3"/>
                    <a:pt x="0" y="2"/>
                  </a:cubicBezTo>
                  <a:cubicBezTo>
                    <a:pt x="0" y="2"/>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8" name="Freeform 1415"/>
            <p:cNvSpPr/>
            <p:nvPr userDrawn="1"/>
          </p:nvSpPr>
          <p:spPr>
            <a:xfrm>
              <a:off x="283" y="202"/>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9" name="Freeform 1416"/>
            <p:cNvSpPr/>
            <p:nvPr userDrawn="1"/>
          </p:nvSpPr>
          <p:spPr>
            <a:xfrm>
              <a:off x="281" y="203"/>
              <a:ext cx="3" cy="2"/>
            </a:xfrm>
            <a:custGeom>
              <a:avLst/>
              <a:gdLst>
                <a:gd name="T0" fmla="*/ 5 w 5"/>
                <a:gd name="T1" fmla="*/ 1 h 6"/>
                <a:gd name="T2" fmla="*/ 5 w 5"/>
                <a:gd name="T3" fmla="*/ 1 h 6"/>
                <a:gd name="T4" fmla="*/ 5 w 5"/>
                <a:gd name="T5" fmla="*/ 3 h 6"/>
                <a:gd name="T6" fmla="*/ 3 w 5"/>
                <a:gd name="T7" fmla="*/ 6 h 6"/>
                <a:gd name="T8" fmla="*/ 0 w 5"/>
                <a:gd name="T9" fmla="*/ 3 h 6"/>
                <a:gd name="T10" fmla="*/ 3 w 5"/>
                <a:gd name="T11" fmla="*/ 0 h 6"/>
                <a:gd name="T12" fmla="*/ 5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1"/>
                  </a:moveTo>
                  <a:lnTo>
                    <a:pt x="5" y="1"/>
                  </a:lnTo>
                  <a:lnTo>
                    <a:pt x="5" y="3"/>
                  </a:lnTo>
                  <a:cubicBezTo>
                    <a:pt x="4" y="4"/>
                    <a:pt x="4" y="5"/>
                    <a:pt x="3" y="6"/>
                  </a:cubicBezTo>
                  <a:cubicBezTo>
                    <a:pt x="2" y="5"/>
                    <a:pt x="1" y="4"/>
                    <a:pt x="0" y="3"/>
                  </a:cubicBezTo>
                  <a:cubicBezTo>
                    <a:pt x="1" y="2"/>
                    <a:pt x="2" y="1"/>
                    <a:pt x="3" y="0"/>
                  </a:cubicBezTo>
                  <a:cubicBezTo>
                    <a:pt x="4" y="0"/>
                    <a:pt x="4" y="1"/>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0" name="Freeform 1417"/>
            <p:cNvSpPr/>
            <p:nvPr userDrawn="1"/>
          </p:nvSpPr>
          <p:spPr>
            <a:xfrm>
              <a:off x="283" y="205"/>
              <a:ext cx="1" cy="2"/>
            </a:xfrm>
            <a:custGeom>
              <a:avLst/>
              <a:gdLst>
                <a:gd name="T0" fmla="*/ 2 w 3"/>
                <a:gd name="T1" fmla="*/ 0 h 5"/>
                <a:gd name="T2" fmla="*/ 2 w 3"/>
                <a:gd name="T3" fmla="*/ 0 h 5"/>
                <a:gd name="T4" fmla="*/ 3 w 3"/>
                <a:gd name="T5" fmla="*/ 5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lnTo>
                    <a:pt x="3" y="5"/>
                  </a:lnTo>
                  <a:cubicBezTo>
                    <a:pt x="2" y="4"/>
                    <a:pt x="1" y="3"/>
                    <a:pt x="0" y="2"/>
                  </a:cubicBezTo>
                  <a:cubicBezTo>
                    <a:pt x="1" y="1"/>
                    <a:pt x="2"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1" name="Freeform 1418"/>
            <p:cNvSpPr/>
            <p:nvPr userDrawn="1"/>
          </p:nvSpPr>
          <p:spPr>
            <a:xfrm>
              <a:off x="283" y="207"/>
              <a:ext cx="2" cy="3"/>
            </a:xfrm>
            <a:custGeom>
              <a:avLst/>
              <a:gdLst>
                <a:gd name="T0" fmla="*/ 2 w 3"/>
                <a:gd name="T1" fmla="*/ 0 h 5"/>
                <a:gd name="T2" fmla="*/ 2 w 3"/>
                <a:gd name="T3" fmla="*/ 0 h 5"/>
                <a:gd name="T4" fmla="*/ 3 w 3"/>
                <a:gd name="T5" fmla="*/ 4 h 5"/>
                <a:gd name="T6" fmla="*/ 3 w 3"/>
                <a:gd name="T7" fmla="*/ 4 h 5"/>
                <a:gd name="T8" fmla="*/ 2 w 3"/>
                <a:gd name="T9" fmla="*/ 4 h 5"/>
                <a:gd name="T10" fmla="*/ 2 w 3"/>
                <a:gd name="T11" fmla="*/ 5 h 5"/>
                <a:gd name="T12" fmla="*/ 0 w 3"/>
                <a:gd name="T13" fmla="*/ 2 h 5"/>
                <a:gd name="T14" fmla="*/ 2 w 3"/>
                <a:gd name="T15" fmla="*/ 0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2" y="0"/>
                  </a:lnTo>
                  <a:lnTo>
                    <a:pt x="3" y="4"/>
                  </a:lnTo>
                  <a:lnTo>
                    <a:pt x="3" y="4"/>
                  </a:lnTo>
                  <a:lnTo>
                    <a:pt x="2" y="4"/>
                  </a:lnTo>
                  <a:lnTo>
                    <a:pt x="2" y="5"/>
                  </a:lnTo>
                  <a:cubicBezTo>
                    <a:pt x="1" y="4"/>
                    <a:pt x="0" y="3"/>
                    <a:pt x="0" y="2"/>
                  </a:cubicBezTo>
                  <a:cubicBezTo>
                    <a:pt x="0" y="1"/>
                    <a:pt x="1" y="0"/>
                    <a:pt x="2" y="0"/>
                  </a:cubicBez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2" name="Freeform 1419"/>
            <p:cNvSpPr/>
            <p:nvPr userDrawn="1"/>
          </p:nvSpPr>
          <p:spPr>
            <a:xfrm>
              <a:off x="284" y="210"/>
              <a:ext cx="1" cy="0"/>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1"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3" name="Freeform 1420"/>
            <p:cNvSpPr/>
            <p:nvPr userDrawn="1"/>
          </p:nvSpPr>
          <p:spPr>
            <a:xfrm>
              <a:off x="280" y="214"/>
              <a:ext cx="0"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4" name="Freeform 1421"/>
            <p:cNvSpPr/>
            <p:nvPr userDrawn="1"/>
          </p:nvSpPr>
          <p:spPr>
            <a:xfrm>
              <a:off x="278" y="213"/>
              <a:ext cx="2" cy="1"/>
            </a:xfrm>
            <a:custGeom>
              <a:avLst/>
              <a:gdLst>
                <a:gd name="T0" fmla="*/ 3 w 3"/>
                <a:gd name="T1" fmla="*/ 2 h 3"/>
                <a:gd name="T2" fmla="*/ 3 w 3"/>
                <a:gd name="T3" fmla="*/ 2 h 3"/>
                <a:gd name="T4" fmla="*/ 2 w 3"/>
                <a:gd name="T5" fmla="*/ 3 h 3"/>
                <a:gd name="T6" fmla="*/ 2 w 3"/>
                <a:gd name="T7" fmla="*/ 3 h 3"/>
                <a:gd name="T8" fmla="*/ 1 w 3"/>
                <a:gd name="T9" fmla="*/ 3 h 3"/>
                <a:gd name="T10" fmla="*/ 0 w 3"/>
                <a:gd name="T11" fmla="*/ 0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lnTo>
                    <a:pt x="3" y="2"/>
                  </a:lnTo>
                  <a:cubicBezTo>
                    <a:pt x="3" y="2"/>
                    <a:pt x="3" y="3"/>
                    <a:pt x="2" y="3"/>
                  </a:cubicBezTo>
                  <a:lnTo>
                    <a:pt x="2" y="3"/>
                  </a:lnTo>
                  <a:lnTo>
                    <a:pt x="1" y="3"/>
                  </a:lnTo>
                  <a:cubicBezTo>
                    <a:pt x="1" y="2"/>
                    <a:pt x="0" y="1"/>
                    <a:pt x="0" y="0"/>
                  </a:cubicBezTo>
                  <a:cubicBezTo>
                    <a:pt x="1" y="0"/>
                    <a:pt x="2" y="1"/>
                    <a:pt x="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5" name="Freeform 1422"/>
            <p:cNvSpPr/>
            <p:nvPr userDrawn="1"/>
          </p:nvSpPr>
          <p:spPr>
            <a:xfrm>
              <a:off x="277" y="210"/>
              <a:ext cx="2" cy="2"/>
            </a:xfrm>
            <a:custGeom>
              <a:avLst/>
              <a:gdLst>
                <a:gd name="T0" fmla="*/ 1 w 3"/>
                <a:gd name="T1" fmla="*/ 5 h 6"/>
                <a:gd name="T2" fmla="*/ 1 w 3"/>
                <a:gd name="T3" fmla="*/ 5 h 6"/>
                <a:gd name="T4" fmla="*/ 0 w 3"/>
                <a:gd name="T5" fmla="*/ 2 h 6"/>
                <a:gd name="T6" fmla="*/ 1 w 3"/>
                <a:gd name="T7" fmla="*/ 0 h 6"/>
                <a:gd name="T8" fmla="*/ 3 w 3"/>
                <a:gd name="T9" fmla="*/ 2 h 6"/>
                <a:gd name="T10" fmla="*/ 2 w 3"/>
                <a:gd name="T11" fmla="*/ 6 h 6"/>
                <a:gd name="T12" fmla="*/ 1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5"/>
                  </a:moveTo>
                  <a:lnTo>
                    <a:pt x="1" y="5"/>
                  </a:lnTo>
                  <a:cubicBezTo>
                    <a:pt x="1" y="4"/>
                    <a:pt x="0" y="3"/>
                    <a:pt x="0" y="2"/>
                  </a:cubicBezTo>
                  <a:cubicBezTo>
                    <a:pt x="0" y="1"/>
                    <a:pt x="0" y="0"/>
                    <a:pt x="1" y="0"/>
                  </a:cubicBezTo>
                  <a:cubicBezTo>
                    <a:pt x="2" y="1"/>
                    <a:pt x="2" y="1"/>
                    <a:pt x="3" y="2"/>
                  </a:cubicBezTo>
                  <a:cubicBezTo>
                    <a:pt x="3" y="3"/>
                    <a:pt x="2" y="4"/>
                    <a:pt x="2" y="6"/>
                  </a:cubicBezTo>
                  <a:lnTo>
                    <a:pt x="1"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6" name="Freeform 1423"/>
            <p:cNvSpPr/>
            <p:nvPr userDrawn="1"/>
          </p:nvSpPr>
          <p:spPr>
            <a:xfrm>
              <a:off x="283" y="198"/>
              <a:ext cx="3" cy="10"/>
            </a:xfrm>
            <a:custGeom>
              <a:avLst/>
              <a:gdLst>
                <a:gd name="T0" fmla="*/ 3 w 6"/>
                <a:gd name="T1" fmla="*/ 0 h 22"/>
                <a:gd name="T2" fmla="*/ 3 w 6"/>
                <a:gd name="T3" fmla="*/ 0 h 22"/>
                <a:gd name="T4" fmla="*/ 6 w 6"/>
                <a:gd name="T5" fmla="*/ 22 h 22"/>
                <a:gd name="T6" fmla="*/ 5 w 6"/>
                <a:gd name="T7" fmla="*/ 21 h 22"/>
                <a:gd name="T8" fmla="*/ 4 w 6"/>
                <a:gd name="T9" fmla="*/ 21 h 22"/>
                <a:gd name="T10" fmla="*/ 4 w 6"/>
                <a:gd name="T11" fmla="*/ 22 h 22"/>
                <a:gd name="T12" fmla="*/ 0 w 6"/>
                <a:gd name="T13" fmla="*/ 1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lnTo>
                    <a:pt x="6" y="22"/>
                  </a:lnTo>
                  <a:cubicBezTo>
                    <a:pt x="5" y="21"/>
                    <a:pt x="5" y="21"/>
                    <a:pt x="5" y="21"/>
                  </a:cubicBezTo>
                  <a:lnTo>
                    <a:pt x="4" y="21"/>
                  </a:lnTo>
                  <a:cubicBezTo>
                    <a:pt x="4" y="21"/>
                    <a:pt x="4" y="21"/>
                    <a:pt x="4" y="22"/>
                  </a:cubicBezTo>
                  <a:lnTo>
                    <a:pt x="0" y="1"/>
                  </a:lnTo>
                  <a:cubicBezTo>
                    <a:pt x="1" y="0"/>
                    <a:pt x="2" y="0"/>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7" name="Freeform 1424"/>
            <p:cNvSpPr/>
            <p:nvPr userDrawn="1"/>
          </p:nvSpPr>
          <p:spPr>
            <a:xfrm>
              <a:off x="281" y="201"/>
              <a:ext cx="2" cy="3"/>
            </a:xfrm>
            <a:custGeom>
              <a:avLst/>
              <a:gdLst>
                <a:gd name="T0" fmla="*/ 2 w 5"/>
                <a:gd name="T1" fmla="*/ 0 h 6"/>
                <a:gd name="T2" fmla="*/ 2 w 5"/>
                <a:gd name="T3" fmla="*/ 0 h 6"/>
                <a:gd name="T4" fmla="*/ 5 w 5"/>
                <a:gd name="T5" fmla="*/ 3 h 6"/>
                <a:gd name="T6" fmla="*/ 2 w 5"/>
                <a:gd name="T7" fmla="*/ 6 h 6"/>
                <a:gd name="T8" fmla="*/ 0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3" y="1"/>
                    <a:pt x="4" y="2"/>
                    <a:pt x="5" y="3"/>
                  </a:cubicBezTo>
                  <a:cubicBezTo>
                    <a:pt x="4" y="4"/>
                    <a:pt x="3" y="5"/>
                    <a:pt x="2" y="6"/>
                  </a:cubicBezTo>
                  <a:cubicBezTo>
                    <a:pt x="1" y="5"/>
                    <a:pt x="0" y="4"/>
                    <a:pt x="0" y="3"/>
                  </a:cubicBezTo>
                  <a:cubicBezTo>
                    <a:pt x="0" y="2"/>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8" name="Freeform 1425"/>
            <p:cNvSpPr/>
            <p:nvPr userDrawn="1"/>
          </p:nvSpPr>
          <p:spPr>
            <a:xfrm>
              <a:off x="277" y="200"/>
              <a:ext cx="3" cy="4"/>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9" name="Freeform 1426"/>
            <p:cNvSpPr/>
            <p:nvPr userDrawn="1"/>
          </p:nvSpPr>
          <p:spPr>
            <a:xfrm>
              <a:off x="279" y="202"/>
              <a:ext cx="2" cy="3"/>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0" name="Freeform 1427"/>
            <p:cNvSpPr/>
            <p:nvPr userDrawn="1"/>
          </p:nvSpPr>
          <p:spPr>
            <a:xfrm>
              <a:off x="280" y="204"/>
              <a:ext cx="3" cy="3"/>
            </a:xfrm>
            <a:custGeom>
              <a:avLst/>
              <a:gdLst>
                <a:gd name="T0" fmla="*/ 3 w 6"/>
                <a:gd name="T1" fmla="*/ 6 h 6"/>
                <a:gd name="T2" fmla="*/ 3 w 6"/>
                <a:gd name="T3" fmla="*/ 6 h 6"/>
                <a:gd name="T4" fmla="*/ 0 w 6"/>
                <a:gd name="T5" fmla="*/ 3 h 6"/>
                <a:gd name="T6" fmla="*/ 3 w 6"/>
                <a:gd name="T7" fmla="*/ 0 h 6"/>
                <a:gd name="T8" fmla="*/ 6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lnTo>
                    <a:pt x="3" y="6"/>
                  </a:lnTo>
                  <a:cubicBezTo>
                    <a:pt x="2" y="5"/>
                    <a:pt x="1" y="4"/>
                    <a:pt x="0" y="3"/>
                  </a:cubicBezTo>
                  <a:cubicBezTo>
                    <a:pt x="1" y="2"/>
                    <a:pt x="2" y="1"/>
                    <a:pt x="3" y="0"/>
                  </a:cubicBezTo>
                  <a:cubicBezTo>
                    <a:pt x="4" y="1"/>
                    <a:pt x="5" y="2"/>
                    <a:pt x="6" y="3"/>
                  </a:cubicBezTo>
                  <a:cubicBezTo>
                    <a:pt x="5" y="4"/>
                    <a:pt x="4"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1" name="Freeform 1428"/>
            <p:cNvSpPr/>
            <p:nvPr userDrawn="1"/>
          </p:nvSpPr>
          <p:spPr>
            <a:xfrm>
              <a:off x="281" y="206"/>
              <a:ext cx="3" cy="2"/>
            </a:xfrm>
            <a:custGeom>
              <a:avLst/>
              <a:gdLst>
                <a:gd name="T0" fmla="*/ 3 w 6"/>
                <a:gd name="T1" fmla="*/ 5 h 5"/>
                <a:gd name="T2" fmla="*/ 3 w 6"/>
                <a:gd name="T3" fmla="*/ 5 h 5"/>
                <a:gd name="T4" fmla="*/ 0 w 6"/>
                <a:gd name="T5" fmla="*/ 3 h 5"/>
                <a:gd name="T6" fmla="*/ 3 w 6"/>
                <a:gd name="T7" fmla="*/ 0 h 5"/>
                <a:gd name="T8" fmla="*/ 6 w 6"/>
                <a:gd name="T9" fmla="*/ 2 h 5"/>
                <a:gd name="T10" fmla="*/ 3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3" y="5"/>
                  </a:moveTo>
                  <a:lnTo>
                    <a:pt x="3" y="5"/>
                  </a:lnTo>
                  <a:cubicBezTo>
                    <a:pt x="2" y="4"/>
                    <a:pt x="1" y="3"/>
                    <a:pt x="0" y="3"/>
                  </a:cubicBezTo>
                  <a:cubicBezTo>
                    <a:pt x="1" y="2"/>
                    <a:pt x="2" y="1"/>
                    <a:pt x="3" y="0"/>
                  </a:cubicBezTo>
                  <a:cubicBezTo>
                    <a:pt x="4" y="0"/>
                    <a:pt x="5" y="1"/>
                    <a:pt x="6" y="2"/>
                  </a:cubicBezTo>
                  <a:cubicBezTo>
                    <a:pt x="5" y="3"/>
                    <a:pt x="4" y="4"/>
                    <a:pt x="3"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2" name="Freeform 1429"/>
            <p:cNvSpPr/>
            <p:nvPr userDrawn="1"/>
          </p:nvSpPr>
          <p:spPr>
            <a:xfrm>
              <a:off x="277" y="202"/>
              <a:ext cx="2" cy="4"/>
            </a:xfrm>
            <a:custGeom>
              <a:avLst/>
              <a:gdLst>
                <a:gd name="T0" fmla="*/ 2 w 5"/>
                <a:gd name="T1" fmla="*/ 8 h 8"/>
                <a:gd name="T2" fmla="*/ 2 w 5"/>
                <a:gd name="T3" fmla="*/ 8 h 8"/>
                <a:gd name="T4" fmla="*/ 0 w 5"/>
                <a:gd name="T5" fmla="*/ 4 h 8"/>
                <a:gd name="T6" fmla="*/ 2 w 5"/>
                <a:gd name="T7" fmla="*/ 0 h 8"/>
                <a:gd name="T8" fmla="*/ 5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1" y="7"/>
                    <a:pt x="0" y="6"/>
                    <a:pt x="0" y="4"/>
                  </a:cubicBezTo>
                  <a:cubicBezTo>
                    <a:pt x="1" y="3"/>
                    <a:pt x="1" y="2"/>
                    <a:pt x="2" y="0"/>
                  </a:cubicBezTo>
                  <a:cubicBezTo>
                    <a:pt x="3" y="2"/>
                    <a:pt x="4" y="3"/>
                    <a:pt x="5" y="4"/>
                  </a:cubicBezTo>
                  <a:cubicBezTo>
                    <a:pt x="4" y="5"/>
                    <a:pt x="3" y="6"/>
                    <a:pt x="2"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3" name="Freeform 1430"/>
            <p:cNvSpPr/>
            <p:nvPr userDrawn="1"/>
          </p:nvSpPr>
          <p:spPr>
            <a:xfrm>
              <a:off x="277" y="204"/>
              <a:ext cx="3" cy="3"/>
            </a:xfrm>
            <a:custGeom>
              <a:avLst/>
              <a:gdLst>
                <a:gd name="T0" fmla="*/ 3 w 6"/>
                <a:gd name="T1" fmla="*/ 7 h 7"/>
                <a:gd name="T2" fmla="*/ 3 w 6"/>
                <a:gd name="T3" fmla="*/ 7 h 7"/>
                <a:gd name="T4" fmla="*/ 0 w 6"/>
                <a:gd name="T5" fmla="*/ 4 h 7"/>
                <a:gd name="T6" fmla="*/ 3 w 6"/>
                <a:gd name="T7" fmla="*/ 0 h 7"/>
                <a:gd name="T8" fmla="*/ 6 w 6"/>
                <a:gd name="T9" fmla="*/ 3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2"/>
                    <a:pt x="6" y="3"/>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4" name="Freeform 1431"/>
            <p:cNvSpPr/>
            <p:nvPr userDrawn="1"/>
          </p:nvSpPr>
          <p:spPr>
            <a:xfrm>
              <a:off x="279" y="206"/>
              <a:ext cx="2" cy="3"/>
            </a:xfrm>
            <a:custGeom>
              <a:avLst/>
              <a:gdLst>
                <a:gd name="T0" fmla="*/ 3 w 6"/>
                <a:gd name="T1" fmla="*/ 7 h 7"/>
                <a:gd name="T2" fmla="*/ 3 w 6"/>
                <a:gd name="T3" fmla="*/ 7 h 7"/>
                <a:gd name="T4" fmla="*/ 0 w 6"/>
                <a:gd name="T5" fmla="*/ 4 h 7"/>
                <a:gd name="T6" fmla="*/ 3 w 6"/>
                <a:gd name="T7" fmla="*/ 0 h 7"/>
                <a:gd name="T8" fmla="*/ 6 w 6"/>
                <a:gd name="T9" fmla="*/ 3 h 7"/>
                <a:gd name="T10" fmla="*/ 4 w 6"/>
                <a:gd name="T11" fmla="*/ 5 h 7"/>
                <a:gd name="T12" fmla="*/ 3 w 6"/>
                <a:gd name="T13" fmla="*/ 5 h 7"/>
                <a:gd name="T14" fmla="*/ 3 w 6"/>
                <a:gd name="T15" fmla="*/ 5 h 7"/>
                <a:gd name="T16" fmla="*/ 3 w 6"/>
                <a:gd name="T17" fmla="*/ 6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cubicBezTo>
                    <a:pt x="2" y="6"/>
                    <a:pt x="1" y="5"/>
                    <a:pt x="0" y="4"/>
                  </a:cubicBezTo>
                  <a:cubicBezTo>
                    <a:pt x="1" y="2"/>
                    <a:pt x="2" y="1"/>
                    <a:pt x="3" y="0"/>
                  </a:cubicBezTo>
                  <a:cubicBezTo>
                    <a:pt x="4" y="1"/>
                    <a:pt x="5" y="2"/>
                    <a:pt x="6" y="3"/>
                  </a:cubicBezTo>
                  <a:cubicBezTo>
                    <a:pt x="5" y="4"/>
                    <a:pt x="4" y="4"/>
                    <a:pt x="4" y="5"/>
                  </a:cubicBezTo>
                  <a:lnTo>
                    <a:pt x="3" y="5"/>
                  </a:lnTo>
                  <a:lnTo>
                    <a:pt x="3" y="5"/>
                  </a:lnTo>
                  <a:cubicBezTo>
                    <a:pt x="3" y="6"/>
                    <a:pt x="3" y="6"/>
                    <a:pt x="3" y="6"/>
                  </a:cubicBezTo>
                  <a:lnTo>
                    <a:pt x="3" y="7"/>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5" name="Freeform 1432"/>
            <p:cNvSpPr/>
            <p:nvPr userDrawn="1"/>
          </p:nvSpPr>
          <p:spPr>
            <a:xfrm>
              <a:off x="281" y="207"/>
              <a:ext cx="2" cy="2"/>
            </a:xfrm>
            <a:custGeom>
              <a:avLst/>
              <a:gdLst>
                <a:gd name="T0" fmla="*/ 0 w 5"/>
                <a:gd name="T1" fmla="*/ 3 h 4"/>
                <a:gd name="T2" fmla="*/ 0 w 5"/>
                <a:gd name="T3" fmla="*/ 3 h 4"/>
                <a:gd name="T4" fmla="*/ 2 w 5"/>
                <a:gd name="T5" fmla="*/ 0 h 4"/>
                <a:gd name="T6" fmla="*/ 5 w 5"/>
                <a:gd name="T7" fmla="*/ 2 h 4"/>
                <a:gd name="T8" fmla="*/ 4 w 5"/>
                <a:gd name="T9" fmla="*/ 4 h 4"/>
                <a:gd name="T10" fmla="*/ 0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0" y="3"/>
                  </a:moveTo>
                  <a:lnTo>
                    <a:pt x="0" y="3"/>
                  </a:lnTo>
                  <a:cubicBezTo>
                    <a:pt x="1" y="2"/>
                    <a:pt x="1" y="1"/>
                    <a:pt x="2" y="0"/>
                  </a:cubicBezTo>
                  <a:cubicBezTo>
                    <a:pt x="3" y="1"/>
                    <a:pt x="4" y="2"/>
                    <a:pt x="5" y="2"/>
                  </a:cubicBezTo>
                  <a:lnTo>
                    <a:pt x="4" y="4"/>
                  </a:lnTo>
                  <a:cubicBezTo>
                    <a:pt x="2" y="3"/>
                    <a:pt x="1" y="3"/>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6" name="Rectangle 1433"/>
            <p:cNvSpPr>
              <a:spLocks noChangeArrowheads="1"/>
            </p:cNvSpPr>
            <p:nvPr userDrawn="1"/>
          </p:nvSpPr>
          <p:spPr>
            <a:xfrm>
              <a:off x="280" y="209"/>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7" name="Freeform 1434"/>
            <p:cNvSpPr/>
            <p:nvPr userDrawn="1"/>
          </p:nvSpPr>
          <p:spPr>
            <a:xfrm>
              <a:off x="283" y="209"/>
              <a:ext cx="1" cy="1"/>
            </a:xfrm>
            <a:custGeom>
              <a:avLst/>
              <a:gdLst>
                <a:gd name="T0" fmla="*/ 0 w 3"/>
                <a:gd name="T1" fmla="*/ 1 h 3"/>
                <a:gd name="T2" fmla="*/ 0 w 3"/>
                <a:gd name="T3" fmla="*/ 1 h 3"/>
                <a:gd name="T4" fmla="*/ 0 w 3"/>
                <a:gd name="T5" fmla="*/ 0 h 3"/>
                <a:gd name="T6" fmla="*/ 3 w 3"/>
                <a:gd name="T7" fmla="*/ 2 h 3"/>
                <a:gd name="T8" fmla="*/ 2 w 3"/>
                <a:gd name="T9" fmla="*/ 3 h 3"/>
                <a:gd name="T10" fmla="*/ 2 w 3"/>
                <a:gd name="T11" fmla="*/ 2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lnTo>
                    <a:pt x="0" y="0"/>
                  </a:lnTo>
                  <a:cubicBezTo>
                    <a:pt x="1" y="1"/>
                    <a:pt x="2" y="1"/>
                    <a:pt x="3" y="2"/>
                  </a:cubicBezTo>
                  <a:lnTo>
                    <a:pt x="2" y="3"/>
                  </a:lnTo>
                  <a:lnTo>
                    <a:pt x="2" y="2"/>
                  </a:lnTo>
                  <a:cubicBezTo>
                    <a:pt x="1" y="2"/>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8" name="Freeform 1435"/>
            <p:cNvSpPr/>
            <p:nvPr userDrawn="1"/>
          </p:nvSpPr>
          <p:spPr>
            <a:xfrm>
              <a:off x="281" y="21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9" name="Freeform 1436"/>
            <p:cNvSpPr/>
            <p:nvPr userDrawn="1"/>
          </p:nvSpPr>
          <p:spPr>
            <a:xfrm>
              <a:off x="281" y="212"/>
              <a:ext cx="1" cy="1"/>
            </a:xfrm>
            <a:custGeom>
              <a:avLst/>
              <a:gdLst>
                <a:gd name="T0" fmla="*/ 3 w 3"/>
                <a:gd name="T1" fmla="*/ 2 h 2"/>
                <a:gd name="T2" fmla="*/ 3 w 3"/>
                <a:gd name="T3" fmla="*/ 2 h 2"/>
                <a:gd name="T4" fmla="*/ 0 w 3"/>
                <a:gd name="T5" fmla="*/ 0 h 2"/>
                <a:gd name="T6" fmla="*/ 1 w 3"/>
                <a:gd name="T7" fmla="*/ 0 h 2"/>
                <a:gd name="T8" fmla="*/ 3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0"/>
                  </a:lnTo>
                  <a:lnTo>
                    <a:pt x="1" y="0"/>
                  </a:lnTo>
                  <a:cubicBezTo>
                    <a:pt x="1" y="1"/>
                    <a:pt x="2" y="1"/>
                    <a:pt x="3" y="2"/>
                  </a:cubicBezTo>
                  <a:cubicBezTo>
                    <a:pt x="3" y="2"/>
                    <a:pt x="3" y="2"/>
                    <a:pt x="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0" name="Freeform 1437"/>
            <p:cNvSpPr/>
            <p:nvPr userDrawn="1"/>
          </p:nvSpPr>
          <p:spPr>
            <a:xfrm>
              <a:off x="277" y="206"/>
              <a:ext cx="1" cy="3"/>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1" name="Freeform 1438"/>
            <p:cNvSpPr/>
            <p:nvPr userDrawn="1"/>
          </p:nvSpPr>
          <p:spPr>
            <a:xfrm>
              <a:off x="278" y="208"/>
              <a:ext cx="2" cy="2"/>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2" name="Freeform 1439"/>
            <p:cNvSpPr/>
            <p:nvPr userDrawn="1"/>
          </p:nvSpPr>
          <p:spPr>
            <a:xfrm>
              <a:off x="279" y="209"/>
              <a:ext cx="2" cy="3"/>
            </a:xfrm>
            <a:custGeom>
              <a:avLst/>
              <a:gdLst>
                <a:gd name="T0" fmla="*/ 3 w 5"/>
                <a:gd name="T1" fmla="*/ 6 h 6"/>
                <a:gd name="T2" fmla="*/ 3 w 5"/>
                <a:gd name="T3" fmla="*/ 6 h 6"/>
                <a:gd name="T4" fmla="*/ 0 w 5"/>
                <a:gd name="T5" fmla="*/ 3 h 6"/>
                <a:gd name="T6" fmla="*/ 2 w 5"/>
                <a:gd name="T7" fmla="*/ 0 h 6"/>
                <a:gd name="T8" fmla="*/ 5 w 5"/>
                <a:gd name="T9" fmla="*/ 3 h 6"/>
                <a:gd name="T10" fmla="*/ 4 w 5"/>
                <a:gd name="T11" fmla="*/ 4 h 6"/>
                <a:gd name="T12" fmla="*/ 3 w 5"/>
                <a:gd name="T13" fmla="*/ 4 h 6"/>
                <a:gd name="T14" fmla="*/ 2 w 5"/>
                <a:gd name="T15" fmla="*/ 4 h 6"/>
                <a:gd name="T16" fmla="*/ 3 w 5"/>
                <a:gd name="T17" fmla="*/ 6 h 6"/>
                <a:gd name="T18" fmla="*/ 3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6"/>
                  </a:moveTo>
                  <a:lnTo>
                    <a:pt x="3" y="6"/>
                  </a:lnTo>
                  <a:cubicBezTo>
                    <a:pt x="2" y="5"/>
                    <a:pt x="1" y="4"/>
                    <a:pt x="0" y="3"/>
                  </a:cubicBezTo>
                  <a:cubicBezTo>
                    <a:pt x="1" y="2"/>
                    <a:pt x="1" y="1"/>
                    <a:pt x="2" y="0"/>
                  </a:cubicBezTo>
                  <a:cubicBezTo>
                    <a:pt x="3" y="1"/>
                    <a:pt x="4" y="2"/>
                    <a:pt x="5" y="3"/>
                  </a:cubicBezTo>
                  <a:lnTo>
                    <a:pt x="4" y="4"/>
                  </a:lnTo>
                  <a:cubicBezTo>
                    <a:pt x="3" y="4"/>
                    <a:pt x="3" y="4"/>
                    <a:pt x="3" y="4"/>
                  </a:cubicBezTo>
                  <a:lnTo>
                    <a:pt x="2" y="4"/>
                  </a:lnTo>
                  <a:cubicBezTo>
                    <a:pt x="2" y="5"/>
                    <a:pt x="3" y="5"/>
                    <a:pt x="3" y="6"/>
                  </a:cubicBezTo>
                  <a:lnTo>
                    <a:pt x="3" y="6"/>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3" name="Freeform 1440"/>
            <p:cNvSpPr/>
            <p:nvPr userDrawn="1"/>
          </p:nvSpPr>
          <p:spPr>
            <a:xfrm>
              <a:off x="280" y="212"/>
              <a:ext cx="2" cy="2"/>
            </a:xfrm>
            <a:custGeom>
              <a:avLst/>
              <a:gdLst>
                <a:gd name="T0" fmla="*/ 1 w 4"/>
                <a:gd name="T1" fmla="*/ 0 h 3"/>
                <a:gd name="T2" fmla="*/ 1 w 4"/>
                <a:gd name="T3" fmla="*/ 0 h 3"/>
                <a:gd name="T4" fmla="*/ 3 w 4"/>
                <a:gd name="T5" fmla="*/ 1 h 3"/>
                <a:gd name="T6" fmla="*/ 3 w 4"/>
                <a:gd name="T7" fmla="*/ 1 h 3"/>
                <a:gd name="T8" fmla="*/ 4 w 4"/>
                <a:gd name="T9" fmla="*/ 3 h 3"/>
                <a:gd name="T10" fmla="*/ 4 w 4"/>
                <a:gd name="T11" fmla="*/ 3 h 3"/>
                <a:gd name="T12" fmla="*/ 1 w 4"/>
                <a:gd name="T13" fmla="*/ 3 h 3"/>
                <a:gd name="T14" fmla="*/ 0 w 4"/>
                <a:gd name="T15" fmla="*/ 2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lnTo>
                    <a:pt x="1" y="0"/>
                  </a:lnTo>
                  <a:lnTo>
                    <a:pt x="3" y="1"/>
                  </a:lnTo>
                  <a:lnTo>
                    <a:pt x="3" y="1"/>
                  </a:lnTo>
                  <a:cubicBezTo>
                    <a:pt x="3" y="2"/>
                    <a:pt x="3" y="2"/>
                    <a:pt x="4" y="3"/>
                  </a:cubicBezTo>
                  <a:lnTo>
                    <a:pt x="4" y="3"/>
                  </a:lnTo>
                  <a:cubicBezTo>
                    <a:pt x="2" y="3"/>
                    <a:pt x="2" y="3"/>
                    <a:pt x="1" y="3"/>
                  </a:cubicBezTo>
                  <a:lnTo>
                    <a:pt x="0" y="2"/>
                  </a:lnTo>
                  <a:cubicBezTo>
                    <a:pt x="0" y="2"/>
                    <a:pt x="1"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4" name="Freeform 1441"/>
            <p:cNvSpPr/>
            <p:nvPr userDrawn="1"/>
          </p:nvSpPr>
          <p:spPr>
            <a:xfrm>
              <a:off x="278" y="211"/>
              <a:ext cx="3" cy="2"/>
            </a:xfrm>
            <a:custGeom>
              <a:avLst/>
              <a:gdLst>
                <a:gd name="T0" fmla="*/ 2 w 5"/>
                <a:gd name="T1" fmla="*/ 0 h 5"/>
                <a:gd name="T2" fmla="*/ 2 w 5"/>
                <a:gd name="T3" fmla="*/ 0 h 5"/>
                <a:gd name="T4" fmla="*/ 5 w 5"/>
                <a:gd name="T5" fmla="*/ 2 h 5"/>
                <a:gd name="T6" fmla="*/ 3 w 5"/>
                <a:gd name="T7" fmla="*/ 5 h 5"/>
                <a:gd name="T8" fmla="*/ 0 w 5"/>
                <a:gd name="T9" fmla="*/ 3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2" y="0"/>
                  </a:lnTo>
                  <a:cubicBezTo>
                    <a:pt x="3" y="1"/>
                    <a:pt x="4" y="1"/>
                    <a:pt x="5" y="2"/>
                  </a:cubicBezTo>
                  <a:cubicBezTo>
                    <a:pt x="4" y="3"/>
                    <a:pt x="4" y="4"/>
                    <a:pt x="3" y="5"/>
                  </a:cubicBezTo>
                  <a:cubicBezTo>
                    <a:pt x="2" y="4"/>
                    <a:pt x="1" y="4"/>
                    <a:pt x="0" y="3"/>
                  </a:cubicBezTo>
                  <a:cubicBezTo>
                    <a:pt x="1" y="2"/>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5" name="Freeform 1442"/>
            <p:cNvSpPr/>
            <p:nvPr userDrawn="1"/>
          </p:nvSpPr>
          <p:spPr>
            <a:xfrm>
              <a:off x="286" y="206"/>
              <a:ext cx="1" cy="1"/>
            </a:xfrm>
            <a:custGeom>
              <a:avLst/>
              <a:gdLst>
                <a:gd name="T0" fmla="*/ 1 w 1"/>
                <a:gd name="T1" fmla="*/ 0 h 2"/>
                <a:gd name="T2" fmla="*/ 1 w 1"/>
                <a:gd name="T3" fmla="*/ 0 h 2"/>
                <a:gd name="T4" fmla="*/ 1 w 1"/>
                <a:gd name="T5" fmla="*/ 2 h 2"/>
                <a:gd name="T6" fmla="*/ 0 w 1"/>
                <a:gd name="T7" fmla="*/ 2 h 2"/>
                <a:gd name="T8" fmla="*/ 0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1" y="2"/>
                  </a:lnTo>
                  <a:lnTo>
                    <a:pt x="0" y="2"/>
                  </a:lnTo>
                  <a:lnTo>
                    <a:pt x="0" y="0"/>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6" name="Freeform 1443"/>
            <p:cNvSpPr/>
            <p:nvPr userDrawn="1"/>
          </p:nvSpPr>
          <p:spPr>
            <a:xfrm>
              <a:off x="286" y="205"/>
              <a:ext cx="1" cy="1"/>
            </a:xfrm>
            <a:custGeom>
              <a:avLst/>
              <a:gdLst>
                <a:gd name="T0" fmla="*/ 2 w 2"/>
                <a:gd name="T1" fmla="*/ 0 h 2"/>
                <a:gd name="T2" fmla="*/ 2 w 2"/>
                <a:gd name="T3" fmla="*/ 0 h 2"/>
                <a:gd name="T4" fmla="*/ 2 w 2"/>
                <a:gd name="T5" fmla="*/ 2 h 2"/>
                <a:gd name="T6" fmla="*/ 1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2"/>
                  </a:lnTo>
                  <a:lnTo>
                    <a:pt x="1" y="2"/>
                  </a:lnTo>
                  <a:lnTo>
                    <a:pt x="0"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7" name="Freeform 1444"/>
            <p:cNvSpPr/>
            <p:nvPr userDrawn="1"/>
          </p:nvSpPr>
          <p:spPr>
            <a:xfrm>
              <a:off x="286" y="204"/>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8" name="Freeform 1445"/>
            <p:cNvSpPr/>
            <p:nvPr userDrawn="1"/>
          </p:nvSpPr>
          <p:spPr>
            <a:xfrm>
              <a:off x="286" y="203"/>
              <a:ext cx="1" cy="1"/>
            </a:xfrm>
            <a:custGeom>
              <a:avLst/>
              <a:gdLst>
                <a:gd name="T0" fmla="*/ 1 w 2"/>
                <a:gd name="T1" fmla="*/ 0 h 2"/>
                <a:gd name="T2" fmla="*/ 1 w 2"/>
                <a:gd name="T3" fmla="*/ 0 h 2"/>
                <a:gd name="T4" fmla="*/ 2 w 2"/>
                <a:gd name="T5" fmla="*/ 2 h 2"/>
                <a:gd name="T6" fmla="*/ 0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2" y="2"/>
                  </a:lnTo>
                  <a:lnTo>
                    <a:pt x="0" y="2"/>
                  </a:lnTo>
                  <a:lnTo>
                    <a:pt x="0"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9" name="Freeform 1446"/>
            <p:cNvSpPr/>
            <p:nvPr userDrawn="1"/>
          </p:nvSpPr>
          <p:spPr>
            <a:xfrm>
              <a:off x="285" y="202"/>
              <a:ext cx="1" cy="0"/>
            </a:xfrm>
            <a:custGeom>
              <a:avLst/>
              <a:gdLst>
                <a:gd name="T0" fmla="*/ 2 w 2"/>
                <a:gd name="T1" fmla="*/ 0 h 1"/>
                <a:gd name="T2" fmla="*/ 2 w 2"/>
                <a:gd name="T3" fmla="*/ 0 h 1"/>
                <a:gd name="T4" fmla="*/ 2 w 2"/>
                <a:gd name="T5" fmla="*/ 1 h 1"/>
                <a:gd name="T6" fmla="*/ 1 w 2"/>
                <a:gd name="T7" fmla="*/ 1 h 1"/>
                <a:gd name="T8" fmla="*/ 0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2" y="1"/>
                  </a:lnTo>
                  <a:lnTo>
                    <a:pt x="1" y="1"/>
                  </a:lnTo>
                  <a:lnTo>
                    <a:pt x="0" y="0"/>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0" name="Freeform 1447"/>
            <p:cNvSpPr/>
            <p:nvPr userDrawn="1"/>
          </p:nvSpPr>
          <p:spPr>
            <a:xfrm>
              <a:off x="285" y="200"/>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1" name="Freeform 1448"/>
            <p:cNvSpPr/>
            <p:nvPr userDrawn="1"/>
          </p:nvSpPr>
          <p:spPr>
            <a:xfrm>
              <a:off x="285" y="199"/>
              <a:ext cx="1" cy="1"/>
            </a:xfrm>
            <a:custGeom>
              <a:avLst/>
              <a:gdLst>
                <a:gd name="T0" fmla="*/ 2 w 2"/>
                <a:gd name="T1" fmla="*/ 0 h 2"/>
                <a:gd name="T2" fmla="*/ 2 w 2"/>
                <a:gd name="T3" fmla="*/ 0 h 2"/>
                <a:gd name="T4" fmla="*/ 2 w 2"/>
                <a:gd name="T5" fmla="*/ 1 h 2"/>
                <a:gd name="T6" fmla="*/ 0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2" name="Freeform 1449"/>
            <p:cNvSpPr/>
            <p:nvPr userDrawn="1"/>
          </p:nvSpPr>
          <p:spPr>
            <a:xfrm>
              <a:off x="281" y="201"/>
              <a:ext cx="0" cy="2"/>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3" name="Freeform 1450"/>
            <p:cNvSpPr/>
            <p:nvPr userDrawn="1"/>
          </p:nvSpPr>
          <p:spPr>
            <a:xfrm>
              <a:off x="279" y="203"/>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4" name="Freeform 1451"/>
            <p:cNvSpPr/>
            <p:nvPr userDrawn="1"/>
          </p:nvSpPr>
          <p:spPr>
            <a:xfrm>
              <a:off x="278" y="205"/>
              <a:ext cx="0" cy="2"/>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0"/>
                    <a:pt x="1" y="1"/>
                    <a:pt x="1" y="3"/>
                  </a:cubicBezTo>
                  <a:lnTo>
                    <a:pt x="0" y="1"/>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5" name="Freeform 1452"/>
            <p:cNvSpPr/>
            <p:nvPr userDrawn="1"/>
          </p:nvSpPr>
          <p:spPr>
            <a:xfrm>
              <a:off x="277" y="207"/>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6" name="Freeform 1453"/>
            <p:cNvSpPr/>
            <p:nvPr userDrawn="1"/>
          </p:nvSpPr>
          <p:spPr>
            <a:xfrm>
              <a:off x="279" y="207"/>
              <a:ext cx="1"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1"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7" name="Freeform 1454"/>
            <p:cNvSpPr/>
            <p:nvPr userDrawn="1"/>
          </p:nvSpPr>
          <p:spPr>
            <a:xfrm>
              <a:off x="282" y="206"/>
              <a:ext cx="1"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8" name="Freeform 1455"/>
            <p:cNvSpPr/>
            <p:nvPr userDrawn="1"/>
          </p:nvSpPr>
          <p:spPr>
            <a:xfrm>
              <a:off x="281" y="205"/>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9" name="Freeform 1456"/>
            <p:cNvSpPr/>
            <p:nvPr userDrawn="1"/>
          </p:nvSpPr>
          <p:spPr>
            <a:xfrm>
              <a:off x="282" y="203"/>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0" name="Freeform 1457"/>
            <p:cNvSpPr/>
            <p:nvPr userDrawn="1"/>
          </p:nvSpPr>
          <p:spPr>
            <a:xfrm>
              <a:off x="279" y="200"/>
              <a:ext cx="1" cy="1"/>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1" name="Freeform 1458"/>
            <p:cNvSpPr/>
            <p:nvPr userDrawn="1"/>
          </p:nvSpPr>
          <p:spPr>
            <a:xfrm>
              <a:off x="278" y="20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2" name="Freeform 1459"/>
            <p:cNvSpPr/>
            <p:nvPr userDrawn="1"/>
          </p:nvSpPr>
          <p:spPr>
            <a:xfrm>
              <a:off x="277" y="204"/>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3" name="Freeform 1460"/>
            <p:cNvSpPr/>
            <p:nvPr userDrawn="1"/>
          </p:nvSpPr>
          <p:spPr>
            <a:xfrm>
              <a:off x="278" y="208"/>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4" name="Freeform 1461"/>
            <p:cNvSpPr/>
            <p:nvPr userDrawn="1"/>
          </p:nvSpPr>
          <p:spPr>
            <a:xfrm>
              <a:off x="279" y="21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5" name="Freeform 1462"/>
            <p:cNvSpPr/>
            <p:nvPr userDrawn="1"/>
          </p:nvSpPr>
          <p:spPr>
            <a:xfrm>
              <a:off x="283" y="20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cubicBezTo>
                    <a:pt x="1" y="1"/>
                    <a:pt x="1" y="2"/>
                    <a:pt x="1" y="2"/>
                  </a:cubicBezTo>
                  <a:lnTo>
                    <a:pt x="0" y="1"/>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6" name="Freeform 1463"/>
            <p:cNvSpPr/>
            <p:nvPr userDrawn="1"/>
          </p:nvSpPr>
          <p:spPr>
            <a:xfrm>
              <a:off x="280" y="210"/>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7" name="Freeform 1464"/>
            <p:cNvSpPr/>
            <p:nvPr userDrawn="1"/>
          </p:nvSpPr>
          <p:spPr>
            <a:xfrm>
              <a:off x="280" y="214"/>
              <a:ext cx="3" cy="0"/>
            </a:xfrm>
            <a:custGeom>
              <a:avLst/>
              <a:gdLst>
                <a:gd name="T0" fmla="*/ 0 w 6"/>
                <a:gd name="T1" fmla="*/ 1 h 1"/>
                <a:gd name="T2" fmla="*/ 0 w 6"/>
                <a:gd name="T3" fmla="*/ 1 h 1"/>
                <a:gd name="T4" fmla="*/ 5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2" y="1"/>
                    <a:pt x="3" y="0"/>
                    <a:pt x="5" y="0"/>
                  </a:cubicBezTo>
                  <a:cubicBezTo>
                    <a:pt x="5" y="1"/>
                    <a:pt x="5" y="1"/>
                    <a:pt x="6" y="1"/>
                  </a:cubicBezTo>
                  <a:cubicBezTo>
                    <a:pt x="4" y="1"/>
                    <a:pt x="2"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8" name="Freeform 1465"/>
            <p:cNvSpPr/>
            <p:nvPr userDrawn="1"/>
          </p:nvSpPr>
          <p:spPr>
            <a:xfrm>
              <a:off x="281" y="209"/>
              <a:ext cx="3" cy="2"/>
            </a:xfrm>
            <a:custGeom>
              <a:avLst/>
              <a:gdLst>
                <a:gd name="T0" fmla="*/ 8 w 8"/>
                <a:gd name="T1" fmla="*/ 4 h 5"/>
                <a:gd name="T2" fmla="*/ 8 w 8"/>
                <a:gd name="T3" fmla="*/ 4 h 5"/>
                <a:gd name="T4" fmla="*/ 6 w 8"/>
                <a:gd name="T5" fmla="*/ 4 h 5"/>
                <a:gd name="T6" fmla="*/ 5 w 8"/>
                <a:gd name="T7" fmla="*/ 4 h 5"/>
                <a:gd name="T8" fmla="*/ 6 w 8"/>
                <a:gd name="T9" fmla="*/ 5 h 5"/>
                <a:gd name="T10" fmla="*/ 4 w 8"/>
                <a:gd name="T11" fmla="*/ 5 h 5"/>
                <a:gd name="T12" fmla="*/ 0 w 8"/>
                <a:gd name="T13" fmla="*/ 0 h 5"/>
                <a:gd name="T14" fmla="*/ 8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8" y="4"/>
                  </a:moveTo>
                  <a:lnTo>
                    <a:pt x="8" y="4"/>
                  </a:lnTo>
                  <a:cubicBezTo>
                    <a:pt x="7" y="4"/>
                    <a:pt x="6" y="4"/>
                    <a:pt x="6" y="4"/>
                  </a:cubicBezTo>
                  <a:lnTo>
                    <a:pt x="5" y="4"/>
                  </a:lnTo>
                  <a:cubicBezTo>
                    <a:pt x="5" y="4"/>
                    <a:pt x="6" y="5"/>
                    <a:pt x="6" y="5"/>
                  </a:cubicBezTo>
                  <a:cubicBezTo>
                    <a:pt x="5" y="5"/>
                    <a:pt x="4" y="5"/>
                    <a:pt x="4" y="5"/>
                  </a:cubicBezTo>
                  <a:cubicBezTo>
                    <a:pt x="2" y="4"/>
                    <a:pt x="1" y="2"/>
                    <a:pt x="0" y="0"/>
                  </a:cubicBezTo>
                  <a:cubicBezTo>
                    <a:pt x="3" y="1"/>
                    <a:pt x="6" y="2"/>
                    <a:pt x="8"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9" name="Freeform 1466"/>
            <p:cNvSpPr/>
            <p:nvPr userDrawn="1"/>
          </p:nvSpPr>
          <p:spPr>
            <a:xfrm>
              <a:off x="287" y="208"/>
              <a:ext cx="0" cy="2"/>
            </a:xfrm>
            <a:custGeom>
              <a:avLst/>
              <a:gdLst>
                <a:gd name="T0" fmla="*/ 0 w 1"/>
                <a:gd name="T1" fmla="*/ 0 h 3"/>
                <a:gd name="T2" fmla="*/ 0 w 1"/>
                <a:gd name="T3" fmla="*/ 0 h 3"/>
                <a:gd name="T4" fmla="*/ 1 w 1"/>
                <a:gd name="T5" fmla="*/ 2 h 3"/>
                <a:gd name="T6" fmla="*/ 1 w 1"/>
                <a:gd name="T7" fmla="*/ 3 h 3"/>
                <a:gd name="T8" fmla="*/ 0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1" y="1"/>
                    <a:pt x="1" y="1"/>
                    <a:pt x="1" y="2"/>
                  </a:cubicBezTo>
                  <a:cubicBezTo>
                    <a:pt x="1" y="2"/>
                    <a:pt x="1" y="3"/>
                    <a:pt x="1" y="3"/>
                  </a:cubicBezTo>
                  <a:cubicBezTo>
                    <a:pt x="1" y="3"/>
                    <a:pt x="0" y="2"/>
                    <a:pt x="0" y="2"/>
                  </a:cubicBezTo>
                  <a:cubicBezTo>
                    <a:pt x="0" y="1"/>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0" name="Freeform 1467"/>
            <p:cNvSpPr/>
            <p:nvPr userDrawn="1"/>
          </p:nvSpPr>
          <p:spPr>
            <a:xfrm>
              <a:off x="285" y="210"/>
              <a:ext cx="1" cy="1"/>
            </a:xfrm>
            <a:custGeom>
              <a:avLst/>
              <a:gdLst>
                <a:gd name="T0" fmla="*/ 0 w 3"/>
                <a:gd name="T1" fmla="*/ 0 h 4"/>
                <a:gd name="T2" fmla="*/ 0 w 3"/>
                <a:gd name="T3" fmla="*/ 0 h 4"/>
                <a:gd name="T4" fmla="*/ 2 w 3"/>
                <a:gd name="T5" fmla="*/ 1 h 4"/>
                <a:gd name="T6" fmla="*/ 3 w 3"/>
                <a:gd name="T7" fmla="*/ 4 h 4"/>
                <a:gd name="T8" fmla="*/ 1 w 3"/>
                <a:gd name="T9" fmla="*/ 3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lnTo>
                    <a:pt x="0" y="0"/>
                  </a:lnTo>
                  <a:cubicBezTo>
                    <a:pt x="0" y="0"/>
                    <a:pt x="1" y="1"/>
                    <a:pt x="2" y="1"/>
                  </a:cubicBezTo>
                  <a:cubicBezTo>
                    <a:pt x="2" y="2"/>
                    <a:pt x="2" y="3"/>
                    <a:pt x="3" y="4"/>
                  </a:cubicBezTo>
                  <a:cubicBezTo>
                    <a:pt x="2" y="4"/>
                    <a:pt x="2" y="3"/>
                    <a:pt x="1" y="3"/>
                  </a:cubicBezTo>
                  <a:cubicBezTo>
                    <a:pt x="1" y="2"/>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1" name="Freeform 1468"/>
            <p:cNvSpPr/>
            <p:nvPr userDrawn="1"/>
          </p:nvSpPr>
          <p:spPr>
            <a:xfrm>
              <a:off x="281" y="211"/>
              <a:ext cx="4" cy="2"/>
            </a:xfrm>
            <a:custGeom>
              <a:avLst/>
              <a:gdLst>
                <a:gd name="T0" fmla="*/ 6 w 9"/>
                <a:gd name="T1" fmla="*/ 1 h 4"/>
                <a:gd name="T2" fmla="*/ 6 w 9"/>
                <a:gd name="T3" fmla="*/ 1 h 4"/>
                <a:gd name="T4" fmla="*/ 9 w 9"/>
                <a:gd name="T5" fmla="*/ 4 h 4"/>
                <a:gd name="T6" fmla="*/ 5 w 9"/>
                <a:gd name="T7" fmla="*/ 4 h 4"/>
                <a:gd name="T8" fmla="*/ 0 w 9"/>
                <a:gd name="T9" fmla="*/ 1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7" y="2"/>
                    <a:pt x="8" y="3"/>
                    <a:pt x="9" y="4"/>
                  </a:cubicBezTo>
                  <a:cubicBezTo>
                    <a:pt x="7" y="4"/>
                    <a:pt x="6" y="4"/>
                    <a:pt x="5" y="4"/>
                  </a:cubicBezTo>
                  <a:cubicBezTo>
                    <a:pt x="3" y="3"/>
                    <a:pt x="2" y="2"/>
                    <a:pt x="0" y="1"/>
                  </a:cubicBezTo>
                  <a:cubicBezTo>
                    <a:pt x="2" y="0"/>
                    <a:pt x="4" y="1"/>
                    <a:pt x="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2" name="Freeform 1469"/>
            <p:cNvSpPr/>
            <p:nvPr userDrawn="1"/>
          </p:nvSpPr>
          <p:spPr>
            <a:xfrm>
              <a:off x="285" y="208"/>
              <a:ext cx="3" cy="5"/>
            </a:xfrm>
            <a:custGeom>
              <a:avLst/>
              <a:gdLst>
                <a:gd name="T0" fmla="*/ 4 w 5"/>
                <a:gd name="T1" fmla="*/ 5 h 11"/>
                <a:gd name="T2" fmla="*/ 4 w 5"/>
                <a:gd name="T3" fmla="*/ 5 h 11"/>
                <a:gd name="T4" fmla="*/ 4 w 5"/>
                <a:gd name="T5" fmla="*/ 6 h 11"/>
                <a:gd name="T6" fmla="*/ 5 w 5"/>
                <a:gd name="T7" fmla="*/ 11 h 11"/>
                <a:gd name="T8" fmla="*/ 2 w 5"/>
                <a:gd name="T9" fmla="*/ 8 h 11"/>
                <a:gd name="T10" fmla="*/ 0 w 5"/>
                <a:gd name="T11" fmla="*/ 0 h 11"/>
                <a:gd name="T12" fmla="*/ 4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4" y="5"/>
                  </a:moveTo>
                  <a:lnTo>
                    <a:pt x="4" y="5"/>
                  </a:lnTo>
                  <a:lnTo>
                    <a:pt x="4" y="6"/>
                  </a:lnTo>
                  <a:cubicBezTo>
                    <a:pt x="4" y="7"/>
                    <a:pt x="4" y="9"/>
                    <a:pt x="5" y="11"/>
                  </a:cubicBezTo>
                  <a:cubicBezTo>
                    <a:pt x="4" y="10"/>
                    <a:pt x="3" y="9"/>
                    <a:pt x="2" y="8"/>
                  </a:cubicBezTo>
                  <a:cubicBezTo>
                    <a:pt x="1" y="5"/>
                    <a:pt x="0" y="3"/>
                    <a:pt x="0" y="0"/>
                  </a:cubicBezTo>
                  <a:cubicBezTo>
                    <a:pt x="2" y="1"/>
                    <a:pt x="3" y="3"/>
                    <a:pt x="4"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3" name="Freeform 1470"/>
            <p:cNvSpPr/>
            <p:nvPr userDrawn="1"/>
          </p:nvSpPr>
          <p:spPr>
            <a:xfrm>
              <a:off x="282" y="213"/>
              <a:ext cx="5" cy="1"/>
            </a:xfrm>
            <a:custGeom>
              <a:avLst/>
              <a:gdLst>
                <a:gd name="T0" fmla="*/ 0 w 11"/>
                <a:gd name="T1" fmla="*/ 1 h 3"/>
                <a:gd name="T2" fmla="*/ 0 w 11"/>
                <a:gd name="T3" fmla="*/ 1 h 3"/>
                <a:gd name="T4" fmla="*/ 11 w 11"/>
                <a:gd name="T5" fmla="*/ 3 h 3"/>
                <a:gd name="T6" fmla="*/ 10 w 11"/>
                <a:gd name="T7" fmla="*/ 3 h 3"/>
                <a:gd name="T8" fmla="*/ 3 w 11"/>
                <a:gd name="T9" fmla="*/ 3 h 3"/>
                <a:gd name="T10" fmla="*/ 0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0" y="1"/>
                  </a:moveTo>
                  <a:lnTo>
                    <a:pt x="0" y="1"/>
                  </a:lnTo>
                  <a:cubicBezTo>
                    <a:pt x="3" y="0"/>
                    <a:pt x="8" y="1"/>
                    <a:pt x="11" y="3"/>
                  </a:cubicBezTo>
                  <a:lnTo>
                    <a:pt x="10" y="3"/>
                  </a:lnTo>
                  <a:cubicBezTo>
                    <a:pt x="8" y="3"/>
                    <a:pt x="5" y="3"/>
                    <a:pt x="3" y="3"/>
                  </a:cubicBezTo>
                  <a:cubicBezTo>
                    <a:pt x="2" y="3"/>
                    <a:pt x="1" y="2"/>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4" name="Freeform 1471"/>
            <p:cNvSpPr/>
            <p:nvPr userDrawn="1"/>
          </p:nvSpPr>
          <p:spPr>
            <a:xfrm>
              <a:off x="283" y="211"/>
              <a:ext cx="5"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4" y="0"/>
                    <a:pt x="8" y="3"/>
                    <a:pt x="10" y="7"/>
                  </a:cubicBezTo>
                  <a:cubicBezTo>
                    <a:pt x="6" y="6"/>
                    <a:pt x="2" y="3"/>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5" name="Freeform 1472"/>
            <p:cNvSpPr/>
            <p:nvPr userDrawn="1"/>
          </p:nvSpPr>
          <p:spPr>
            <a:xfrm>
              <a:off x="287" y="198"/>
              <a:ext cx="3" cy="11"/>
            </a:xfrm>
            <a:custGeom>
              <a:avLst/>
              <a:gdLst>
                <a:gd name="T0" fmla="*/ 2 w 5"/>
                <a:gd name="T1" fmla="*/ 20 h 24"/>
                <a:gd name="T2" fmla="*/ 2 w 5"/>
                <a:gd name="T3" fmla="*/ 20 h 24"/>
                <a:gd name="T4" fmla="*/ 1 w 5"/>
                <a:gd name="T5" fmla="*/ 24 h 24"/>
                <a:gd name="T6" fmla="*/ 0 w 5"/>
                <a:gd name="T7" fmla="*/ 0 h 24"/>
                <a:gd name="T8" fmla="*/ 2 w 5"/>
                <a:gd name="T9" fmla="*/ 1 h 24"/>
                <a:gd name="T10" fmla="*/ 5 w 5"/>
                <a:gd name="T11" fmla="*/ 0 h 24"/>
                <a:gd name="T12" fmla="*/ 4 w 5"/>
                <a:gd name="T13" fmla="*/ 24 h 24"/>
                <a:gd name="T14" fmla="*/ 2 w 5"/>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4">
                  <a:moveTo>
                    <a:pt x="2" y="20"/>
                  </a:moveTo>
                  <a:lnTo>
                    <a:pt x="2" y="20"/>
                  </a:lnTo>
                  <a:cubicBezTo>
                    <a:pt x="2" y="21"/>
                    <a:pt x="1" y="22"/>
                    <a:pt x="1" y="24"/>
                  </a:cubicBezTo>
                  <a:lnTo>
                    <a:pt x="0" y="0"/>
                  </a:lnTo>
                  <a:cubicBezTo>
                    <a:pt x="0" y="1"/>
                    <a:pt x="1" y="1"/>
                    <a:pt x="2" y="1"/>
                  </a:cubicBezTo>
                  <a:cubicBezTo>
                    <a:pt x="4" y="1"/>
                    <a:pt x="4" y="1"/>
                    <a:pt x="5" y="0"/>
                  </a:cubicBezTo>
                  <a:lnTo>
                    <a:pt x="4" y="24"/>
                  </a:lnTo>
                  <a:cubicBezTo>
                    <a:pt x="4" y="22"/>
                    <a:pt x="3" y="21"/>
                    <a:pt x="2" y="2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6" name="Freeform 1473"/>
            <p:cNvSpPr/>
            <p:nvPr userDrawn="1"/>
          </p:nvSpPr>
          <p:spPr>
            <a:xfrm>
              <a:off x="288" y="208"/>
              <a:ext cx="1" cy="6"/>
            </a:xfrm>
            <a:custGeom>
              <a:avLst/>
              <a:gdLst>
                <a:gd name="T0" fmla="*/ 3 w 3"/>
                <a:gd name="T1" fmla="*/ 7 h 13"/>
                <a:gd name="T2" fmla="*/ 3 w 3"/>
                <a:gd name="T3" fmla="*/ 7 h 13"/>
                <a:gd name="T4" fmla="*/ 1 w 3"/>
                <a:gd name="T5" fmla="*/ 13 h 13"/>
                <a:gd name="T6" fmla="*/ 0 w 3"/>
                <a:gd name="T7" fmla="*/ 7 h 13"/>
                <a:gd name="T8" fmla="*/ 1 w 3"/>
                <a:gd name="T9" fmla="*/ 0 h 13"/>
                <a:gd name="T10" fmla="*/ 3 w 3"/>
                <a:gd name="T11" fmla="*/ 7 h 13"/>
              </a:gdLst>
              <a:ahLst/>
              <a:cxnLst>
                <a:cxn ang="0">
                  <a:pos x="T0" y="T1"/>
                </a:cxn>
                <a:cxn ang="0">
                  <a:pos x="T2" y="T3"/>
                </a:cxn>
                <a:cxn ang="0">
                  <a:pos x="T4" y="T5"/>
                </a:cxn>
                <a:cxn ang="0">
                  <a:pos x="T6" y="T7"/>
                </a:cxn>
                <a:cxn ang="0">
                  <a:pos x="T8" y="T9"/>
                </a:cxn>
                <a:cxn ang="0">
                  <a:pos x="T10" y="T11"/>
                </a:cxn>
              </a:cxnLst>
              <a:rect l="0" t="0" r="r" b="b"/>
              <a:pathLst>
                <a:path w="3" h="13">
                  <a:moveTo>
                    <a:pt x="3" y="7"/>
                  </a:moveTo>
                  <a:lnTo>
                    <a:pt x="3" y="7"/>
                  </a:lnTo>
                  <a:cubicBezTo>
                    <a:pt x="3" y="9"/>
                    <a:pt x="3" y="11"/>
                    <a:pt x="1" y="13"/>
                  </a:cubicBezTo>
                  <a:cubicBezTo>
                    <a:pt x="0" y="11"/>
                    <a:pt x="0" y="9"/>
                    <a:pt x="0" y="7"/>
                  </a:cubicBezTo>
                  <a:cubicBezTo>
                    <a:pt x="0" y="4"/>
                    <a:pt x="0" y="2"/>
                    <a:pt x="1" y="0"/>
                  </a:cubicBezTo>
                  <a:cubicBezTo>
                    <a:pt x="3" y="2"/>
                    <a:pt x="3" y="4"/>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7" name="Freeform 1474"/>
            <p:cNvSpPr/>
            <p:nvPr userDrawn="1"/>
          </p:nvSpPr>
          <p:spPr>
            <a:xfrm>
              <a:off x="285" y="186"/>
              <a:ext cx="6" cy="6"/>
            </a:xfrm>
            <a:custGeom>
              <a:avLst/>
              <a:gdLst>
                <a:gd name="T0" fmla="*/ 8 w 13"/>
                <a:gd name="T1" fmla="*/ 2 h 12"/>
                <a:gd name="T2" fmla="*/ 8 w 13"/>
                <a:gd name="T3" fmla="*/ 2 h 12"/>
                <a:gd name="T4" fmla="*/ 7 w 13"/>
                <a:gd name="T5" fmla="*/ 4 h 12"/>
                <a:gd name="T6" fmla="*/ 13 w 13"/>
                <a:gd name="T7" fmla="*/ 3 h 12"/>
                <a:gd name="T8" fmla="*/ 13 w 13"/>
                <a:gd name="T9" fmla="*/ 9 h 12"/>
                <a:gd name="T10" fmla="*/ 8 w 13"/>
                <a:gd name="T11" fmla="*/ 7 h 12"/>
                <a:gd name="T12" fmla="*/ 9 w 13"/>
                <a:gd name="T13" fmla="*/ 12 h 12"/>
                <a:gd name="T14" fmla="*/ 3 w 13"/>
                <a:gd name="T15" fmla="*/ 12 h 12"/>
                <a:gd name="T16" fmla="*/ 5 w 13"/>
                <a:gd name="T17" fmla="*/ 8 h 12"/>
                <a:gd name="T18" fmla="*/ 0 w 13"/>
                <a:gd name="T19" fmla="*/ 9 h 12"/>
                <a:gd name="T20" fmla="*/ 0 w 13"/>
                <a:gd name="T21" fmla="*/ 3 h 12"/>
                <a:gd name="T22" fmla="*/ 4 w 13"/>
                <a:gd name="T23" fmla="*/ 5 h 12"/>
                <a:gd name="T24" fmla="*/ 3 w 13"/>
                <a:gd name="T25" fmla="*/ 0 h 12"/>
                <a:gd name="T26" fmla="*/ 9 w 13"/>
                <a:gd name="T27" fmla="*/ 0 h 12"/>
                <a:gd name="T28" fmla="*/ 8 w 13"/>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8" y="2"/>
                  </a:moveTo>
                  <a:lnTo>
                    <a:pt x="8" y="2"/>
                  </a:lnTo>
                  <a:cubicBezTo>
                    <a:pt x="8" y="3"/>
                    <a:pt x="7" y="4"/>
                    <a:pt x="7" y="4"/>
                  </a:cubicBezTo>
                  <a:cubicBezTo>
                    <a:pt x="8" y="7"/>
                    <a:pt x="12" y="4"/>
                    <a:pt x="13" y="3"/>
                  </a:cubicBezTo>
                  <a:lnTo>
                    <a:pt x="13" y="9"/>
                  </a:lnTo>
                  <a:cubicBezTo>
                    <a:pt x="12" y="9"/>
                    <a:pt x="10" y="7"/>
                    <a:pt x="8" y="7"/>
                  </a:cubicBezTo>
                  <a:cubicBezTo>
                    <a:pt x="6" y="8"/>
                    <a:pt x="9" y="12"/>
                    <a:pt x="9" y="12"/>
                  </a:cubicBezTo>
                  <a:lnTo>
                    <a:pt x="3" y="12"/>
                  </a:lnTo>
                  <a:cubicBezTo>
                    <a:pt x="4" y="12"/>
                    <a:pt x="6" y="10"/>
                    <a:pt x="5" y="8"/>
                  </a:cubicBezTo>
                  <a:cubicBezTo>
                    <a:pt x="5" y="6"/>
                    <a:pt x="1" y="9"/>
                    <a:pt x="0" y="9"/>
                  </a:cubicBezTo>
                  <a:lnTo>
                    <a:pt x="0" y="3"/>
                  </a:lnTo>
                  <a:cubicBezTo>
                    <a:pt x="1" y="4"/>
                    <a:pt x="3" y="6"/>
                    <a:pt x="4" y="5"/>
                  </a:cubicBezTo>
                  <a:cubicBezTo>
                    <a:pt x="7" y="5"/>
                    <a:pt x="4" y="1"/>
                    <a:pt x="3" y="0"/>
                  </a:cubicBezTo>
                  <a:lnTo>
                    <a:pt x="9" y="0"/>
                  </a:lnTo>
                  <a:cubicBezTo>
                    <a:pt x="9" y="1"/>
                    <a:pt x="8" y="2"/>
                    <a:pt x="8"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8" name="Freeform 1475"/>
            <p:cNvSpPr/>
            <p:nvPr userDrawn="1"/>
          </p:nvSpPr>
          <p:spPr>
            <a:xfrm>
              <a:off x="286" y="193"/>
              <a:ext cx="4" cy="4"/>
            </a:xfrm>
            <a:custGeom>
              <a:avLst/>
              <a:gdLst>
                <a:gd name="T0" fmla="*/ 4 w 9"/>
                <a:gd name="T1" fmla="*/ 0 h 9"/>
                <a:gd name="T2" fmla="*/ 4 w 9"/>
                <a:gd name="T3" fmla="*/ 0 h 9"/>
                <a:gd name="T4" fmla="*/ 9 w 9"/>
                <a:gd name="T5" fmla="*/ 5 h 9"/>
                <a:gd name="T6" fmla="*/ 4 w 9"/>
                <a:gd name="T7" fmla="*/ 9 h 9"/>
                <a:gd name="T8" fmla="*/ 0 w 9"/>
                <a:gd name="T9" fmla="*/ 5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lnTo>
                    <a:pt x="4" y="0"/>
                  </a:lnTo>
                  <a:cubicBezTo>
                    <a:pt x="7" y="0"/>
                    <a:pt x="9" y="2"/>
                    <a:pt x="9" y="5"/>
                  </a:cubicBezTo>
                  <a:cubicBezTo>
                    <a:pt x="9" y="7"/>
                    <a:pt x="7" y="9"/>
                    <a:pt x="4" y="9"/>
                  </a:cubicBezTo>
                  <a:cubicBezTo>
                    <a:pt x="2" y="9"/>
                    <a:pt x="0" y="7"/>
                    <a:pt x="0" y="5"/>
                  </a:cubicBezTo>
                  <a:cubicBezTo>
                    <a:pt x="0" y="2"/>
                    <a:pt x="2" y="0"/>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9" name="Freeform 1476"/>
            <p:cNvSpPr/>
            <p:nvPr userDrawn="1"/>
          </p:nvSpPr>
          <p:spPr>
            <a:xfrm>
              <a:off x="297" y="216"/>
              <a:ext cx="0" cy="1"/>
            </a:xfrm>
            <a:custGeom>
              <a:avLst/>
              <a:gdLst>
                <a:gd name="T0" fmla="*/ 1 w 1"/>
                <a:gd name="T1" fmla="*/ 0 h 1"/>
                <a:gd name="T2" fmla="*/ 1 w 1"/>
                <a:gd name="T3" fmla="*/ 0 h 1"/>
                <a:gd name="T4" fmla="*/ 1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cubicBezTo>
                    <a:pt x="1" y="1"/>
                    <a:pt x="1" y="1"/>
                    <a:pt x="0" y="1"/>
                  </a:cubicBezTo>
                  <a:cubicBezTo>
                    <a:pt x="1" y="1"/>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0" name="Freeform 1477"/>
            <p:cNvSpPr/>
            <p:nvPr userDrawn="1"/>
          </p:nvSpPr>
          <p:spPr>
            <a:xfrm>
              <a:off x="289" y="215"/>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0" y="0"/>
                    <a:pt x="1" y="0"/>
                    <a:pt x="1" y="0"/>
                  </a:cubicBez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1" name="Freeform 1478"/>
            <p:cNvSpPr/>
            <p:nvPr userDrawn="1"/>
          </p:nvSpPr>
          <p:spPr>
            <a:xfrm>
              <a:off x="289"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1" y="0"/>
                  </a:cubicBez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2" name="Freeform 1479"/>
            <p:cNvSpPr/>
            <p:nvPr userDrawn="1"/>
          </p:nvSpPr>
          <p:spPr>
            <a:xfrm>
              <a:off x="291"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1" y="0"/>
                    <a:pt x="1" y="0"/>
                    <a:pt x="1" y="0"/>
                  </a:cubicBez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3" name="Freeform 1480"/>
            <p:cNvSpPr/>
            <p:nvPr userDrawn="1"/>
          </p:nvSpPr>
          <p:spPr>
            <a:xfrm>
              <a:off x="291" y="216"/>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cubicBezTo>
                    <a:pt x="0" y="1"/>
                    <a:pt x="0" y="1"/>
                    <a:pt x="1" y="0"/>
                  </a:cubicBez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4" name="Freeform 1481"/>
            <p:cNvSpPr/>
            <p:nvPr userDrawn="1"/>
          </p:nvSpPr>
          <p:spPr>
            <a:xfrm>
              <a:off x="293" y="215"/>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5" name="Freeform 1482"/>
            <p:cNvSpPr/>
            <p:nvPr userDrawn="1"/>
          </p:nvSpPr>
          <p:spPr>
            <a:xfrm>
              <a:off x="293"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0"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6" name="Rectangle 1483"/>
            <p:cNvSpPr>
              <a:spLocks noChangeArrowheads="1"/>
            </p:cNvSpPr>
            <p:nvPr userDrawn="1"/>
          </p:nvSpPr>
          <p:spPr>
            <a:xfrm>
              <a:off x="294" y="215"/>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7" name="Freeform 1484"/>
            <p:cNvSpPr/>
            <p:nvPr userDrawn="1"/>
          </p:nvSpPr>
          <p:spPr>
            <a:xfrm>
              <a:off x="294"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0"/>
                    <a:pt x="0" y="0"/>
                  </a:cubicBez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8" name="Freeform 1485"/>
            <p:cNvSpPr/>
            <p:nvPr userDrawn="1"/>
          </p:nvSpPr>
          <p:spPr>
            <a:xfrm>
              <a:off x="296" y="215"/>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9" name="Freeform 1486"/>
            <p:cNvSpPr/>
            <p:nvPr userDrawn="1"/>
          </p:nvSpPr>
          <p:spPr>
            <a:xfrm>
              <a:off x="295"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lnTo>
                    <a:pt x="1"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0" name="Freeform 1487"/>
            <p:cNvSpPr/>
            <p:nvPr userDrawn="1"/>
          </p:nvSpPr>
          <p:spPr>
            <a:xfrm>
              <a:off x="290" y="216"/>
              <a:ext cx="1" cy="1"/>
            </a:xfrm>
            <a:custGeom>
              <a:avLst/>
              <a:gdLst>
                <a:gd name="T0" fmla="*/ 2 w 3"/>
                <a:gd name="T1" fmla="*/ 0 h 2"/>
                <a:gd name="T2" fmla="*/ 2 w 3"/>
                <a:gd name="T3" fmla="*/ 0 h 2"/>
                <a:gd name="T4" fmla="*/ 3 w 3"/>
                <a:gd name="T5" fmla="*/ 1 h 2"/>
                <a:gd name="T6" fmla="*/ 2 w 3"/>
                <a:gd name="T7" fmla="*/ 2 h 2"/>
                <a:gd name="T8" fmla="*/ 0 w 3"/>
                <a:gd name="T9" fmla="*/ 1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2" y="0"/>
                  </a:lnTo>
                  <a:cubicBezTo>
                    <a:pt x="2" y="0"/>
                    <a:pt x="3" y="0"/>
                    <a:pt x="3" y="1"/>
                  </a:cubicBezTo>
                  <a:cubicBezTo>
                    <a:pt x="3" y="1"/>
                    <a:pt x="2" y="2"/>
                    <a:pt x="2" y="2"/>
                  </a:cubicBezTo>
                  <a:cubicBezTo>
                    <a:pt x="1" y="2"/>
                    <a:pt x="0" y="1"/>
                    <a:pt x="0" y="1"/>
                  </a:cubicBezTo>
                  <a:cubicBezTo>
                    <a:pt x="0" y="0"/>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1" name="Freeform 1488"/>
            <p:cNvSpPr/>
            <p:nvPr userDrawn="1"/>
          </p:nvSpPr>
          <p:spPr>
            <a:xfrm>
              <a:off x="291" y="216"/>
              <a:ext cx="2" cy="1"/>
            </a:xfrm>
            <a:custGeom>
              <a:avLst/>
              <a:gdLst>
                <a:gd name="T0" fmla="*/ 1 w 3"/>
                <a:gd name="T1" fmla="*/ 0 h 2"/>
                <a:gd name="T2" fmla="*/ 1 w 3"/>
                <a:gd name="T3" fmla="*/ 0 h 2"/>
                <a:gd name="T4" fmla="*/ 3 w 3"/>
                <a:gd name="T5" fmla="*/ 1 h 2"/>
                <a:gd name="T6" fmla="*/ 1 w 3"/>
                <a:gd name="T7" fmla="*/ 2 h 2"/>
                <a:gd name="T8" fmla="*/ 0 w 3"/>
                <a:gd name="T9" fmla="*/ 1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1" y="0"/>
                  </a:lnTo>
                  <a:cubicBezTo>
                    <a:pt x="2" y="0"/>
                    <a:pt x="3" y="0"/>
                    <a:pt x="3" y="1"/>
                  </a:cubicBezTo>
                  <a:cubicBezTo>
                    <a:pt x="3" y="1"/>
                    <a:pt x="2" y="2"/>
                    <a:pt x="1" y="2"/>
                  </a:cubicBezTo>
                  <a:cubicBezTo>
                    <a:pt x="1" y="2"/>
                    <a:pt x="0" y="1"/>
                    <a:pt x="0" y="1"/>
                  </a:cubicBezTo>
                  <a:cubicBezTo>
                    <a:pt x="0"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2" name="Freeform 1489"/>
            <p:cNvSpPr/>
            <p:nvPr userDrawn="1"/>
          </p:nvSpPr>
          <p:spPr>
            <a:xfrm>
              <a:off x="293"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1" y="1"/>
                    <a:pt x="1" y="2"/>
                  </a:cubicBezTo>
                  <a:cubicBezTo>
                    <a:pt x="0" y="2"/>
                    <a:pt x="0" y="1"/>
                    <a:pt x="0" y="1"/>
                  </a:cubicBezTo>
                  <a:cubicBezTo>
                    <a:pt x="0" y="0"/>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3" name="Freeform 1490"/>
            <p:cNvSpPr/>
            <p:nvPr userDrawn="1"/>
          </p:nvSpPr>
          <p:spPr>
            <a:xfrm>
              <a:off x="294"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2" y="1"/>
                    <a:pt x="1" y="2"/>
                  </a:cubicBezTo>
                  <a:cubicBezTo>
                    <a:pt x="1" y="2"/>
                    <a:pt x="0" y="1"/>
                    <a:pt x="0" y="1"/>
                  </a:cubicBezTo>
                  <a:cubicBezTo>
                    <a:pt x="0"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4" name="Freeform 1491"/>
            <p:cNvSpPr/>
            <p:nvPr userDrawn="1"/>
          </p:nvSpPr>
          <p:spPr>
            <a:xfrm>
              <a:off x="29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1"/>
                    <a:pt x="1" y="2"/>
                  </a:cubicBezTo>
                  <a:cubicBezTo>
                    <a:pt x="1" y="2"/>
                    <a:pt x="0" y="1"/>
                    <a:pt x="0" y="1"/>
                  </a:cubicBezTo>
                  <a:cubicBezTo>
                    <a:pt x="1" y="1"/>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5" name="Freeform 1492"/>
            <p:cNvSpPr/>
            <p:nvPr userDrawn="1"/>
          </p:nvSpPr>
          <p:spPr>
            <a:xfrm>
              <a:off x="280" y="216"/>
              <a:ext cx="0" cy="1"/>
            </a:xfrm>
            <a:custGeom>
              <a:avLst/>
              <a:gdLst>
                <a:gd name="T0" fmla="*/ 0 w 1"/>
                <a:gd name="T1" fmla="*/ 0 h 1"/>
                <a:gd name="T2" fmla="*/ 0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cubicBezTo>
                    <a:pt x="0" y="0"/>
                    <a:pt x="0" y="1"/>
                    <a:pt x="1" y="1"/>
                  </a:cubicBezTo>
                  <a:cubicBezTo>
                    <a:pt x="0" y="1"/>
                    <a:pt x="0" y="1"/>
                    <a:pt x="0" y="1"/>
                  </a:cubicBez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6" name="Freeform 1493"/>
            <p:cNvSpPr/>
            <p:nvPr userDrawn="1"/>
          </p:nvSpPr>
          <p:spPr>
            <a:xfrm>
              <a:off x="287"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1"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7" name="Freeform 1494"/>
            <p:cNvSpPr/>
            <p:nvPr userDrawn="1"/>
          </p:nvSpPr>
          <p:spPr>
            <a:xfrm>
              <a:off x="287"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8" name="Freeform 1495"/>
            <p:cNvSpPr/>
            <p:nvPr userDrawn="1"/>
          </p:nvSpPr>
          <p:spPr>
            <a:xfrm>
              <a:off x="285"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0"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9" name="Freeform 1496"/>
            <p:cNvSpPr/>
            <p:nvPr userDrawn="1"/>
          </p:nvSpPr>
          <p:spPr>
            <a:xfrm>
              <a:off x="285"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cubicBezTo>
                    <a:pt x="1"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0" name="Freeform 1497"/>
            <p:cNvSpPr/>
            <p:nvPr userDrawn="1"/>
          </p:nvSpPr>
          <p:spPr>
            <a:xfrm>
              <a:off x="284"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0"/>
                  </a:lnTo>
                  <a:lnTo>
                    <a:pt x="1"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1" name="Freeform 1498"/>
            <p:cNvSpPr/>
            <p:nvPr userDrawn="1"/>
          </p:nvSpPr>
          <p:spPr>
            <a:xfrm>
              <a:off x="284" y="216"/>
              <a:ext cx="0" cy="1"/>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1"/>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2" name="Rectangle 1499"/>
            <p:cNvSpPr>
              <a:spLocks noChangeArrowheads="1"/>
            </p:cNvSpPr>
            <p:nvPr userDrawn="1"/>
          </p:nvSpPr>
          <p:spPr>
            <a:xfrm>
              <a:off x="282" y="215"/>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3" name="Freeform 1500"/>
            <p:cNvSpPr/>
            <p:nvPr userDrawn="1"/>
          </p:nvSpPr>
          <p:spPr>
            <a:xfrm>
              <a:off x="282"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1"/>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4" name="Freeform 1501"/>
            <p:cNvSpPr/>
            <p:nvPr userDrawn="1"/>
          </p:nvSpPr>
          <p:spPr>
            <a:xfrm>
              <a:off x="281" y="215"/>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5" name="Freeform 1502"/>
            <p:cNvSpPr/>
            <p:nvPr userDrawn="1"/>
          </p:nvSpPr>
          <p:spPr>
            <a:xfrm>
              <a:off x="281" y="216"/>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cubicBezTo>
                    <a:pt x="0" y="1"/>
                    <a:pt x="0" y="1"/>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6" name="Freeform 1503"/>
            <p:cNvSpPr/>
            <p:nvPr userDrawn="1"/>
          </p:nvSpPr>
          <p:spPr>
            <a:xfrm>
              <a:off x="28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7" name="Freeform 1504"/>
            <p:cNvSpPr/>
            <p:nvPr userDrawn="1"/>
          </p:nvSpPr>
          <p:spPr>
            <a:xfrm>
              <a:off x="284"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8" name="Freeform 1505"/>
            <p:cNvSpPr/>
            <p:nvPr userDrawn="1"/>
          </p:nvSpPr>
          <p:spPr>
            <a:xfrm>
              <a:off x="283"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9" name="Freeform 1506"/>
            <p:cNvSpPr/>
            <p:nvPr userDrawn="1"/>
          </p:nvSpPr>
          <p:spPr>
            <a:xfrm>
              <a:off x="281"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0" name="Freeform 1507"/>
            <p:cNvSpPr/>
            <p:nvPr userDrawn="1"/>
          </p:nvSpPr>
          <p:spPr>
            <a:xfrm>
              <a:off x="280" y="216"/>
              <a:ext cx="1" cy="1"/>
            </a:xfrm>
            <a:custGeom>
              <a:avLst/>
              <a:gdLst>
                <a:gd name="T0" fmla="*/ 1 w 1"/>
                <a:gd name="T1" fmla="*/ 0 h 2"/>
                <a:gd name="T2" fmla="*/ 1 w 1"/>
                <a:gd name="T3" fmla="*/ 0 h 2"/>
                <a:gd name="T4" fmla="*/ 1 w 1"/>
                <a:gd name="T5" fmla="*/ 1 h 2"/>
                <a:gd name="T6" fmla="*/ 1 w 1"/>
                <a:gd name="T7" fmla="*/ 2 h 2"/>
                <a:gd name="T8" fmla="*/ 0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cubicBezTo>
                    <a:pt x="1" y="0"/>
                    <a:pt x="1" y="1"/>
                    <a:pt x="1" y="1"/>
                  </a:cubicBezTo>
                  <a:cubicBezTo>
                    <a:pt x="1" y="1"/>
                    <a:pt x="1" y="2"/>
                    <a:pt x="1" y="2"/>
                  </a:cubicBezTo>
                  <a:cubicBezTo>
                    <a:pt x="0" y="1"/>
                    <a:pt x="0" y="1"/>
                    <a:pt x="0" y="1"/>
                  </a:cubicBezTo>
                  <a:cubicBezTo>
                    <a:pt x="0" y="0"/>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1" name="Freeform 1508"/>
            <p:cNvSpPr/>
            <p:nvPr userDrawn="1"/>
          </p:nvSpPr>
          <p:spPr>
            <a:xfrm>
              <a:off x="288" y="216"/>
              <a:ext cx="1" cy="1"/>
            </a:xfrm>
            <a:custGeom>
              <a:avLst/>
              <a:gdLst>
                <a:gd name="T0" fmla="*/ 3 w 3"/>
                <a:gd name="T1" fmla="*/ 1 h 2"/>
                <a:gd name="T2" fmla="*/ 3 w 3"/>
                <a:gd name="T3" fmla="*/ 1 h 2"/>
                <a:gd name="T4" fmla="*/ 1 w 3"/>
                <a:gd name="T5" fmla="*/ 2 h 2"/>
                <a:gd name="T6" fmla="*/ 0 w 3"/>
                <a:gd name="T7" fmla="*/ 1 h 2"/>
                <a:gd name="T8" fmla="*/ 1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lnTo>
                    <a:pt x="3" y="1"/>
                  </a:lnTo>
                  <a:cubicBezTo>
                    <a:pt x="3" y="1"/>
                    <a:pt x="2" y="2"/>
                    <a:pt x="1" y="2"/>
                  </a:cubicBezTo>
                  <a:cubicBezTo>
                    <a:pt x="1" y="2"/>
                    <a:pt x="0" y="1"/>
                    <a:pt x="0" y="1"/>
                  </a:cubicBezTo>
                  <a:cubicBezTo>
                    <a:pt x="0" y="0"/>
                    <a:pt x="1" y="0"/>
                    <a:pt x="1" y="0"/>
                  </a:cubicBezTo>
                  <a:cubicBezTo>
                    <a:pt x="2" y="0"/>
                    <a:pt x="3" y="0"/>
                    <a:pt x="3"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2" name="Freeform 1509"/>
            <p:cNvSpPr/>
            <p:nvPr userDrawn="1"/>
          </p:nvSpPr>
          <p:spPr>
            <a:xfrm>
              <a:off x="280" y="215"/>
              <a:ext cx="17" cy="0"/>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3" name="Freeform 1510"/>
            <p:cNvSpPr/>
            <p:nvPr userDrawn="1"/>
          </p:nvSpPr>
          <p:spPr>
            <a:xfrm>
              <a:off x="280" y="217"/>
              <a:ext cx="17" cy="1"/>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4" name="Freeform 1511"/>
            <p:cNvSpPr>
              <a:spLocks noEditPoints="1"/>
            </p:cNvSpPr>
            <p:nvPr userDrawn="1"/>
          </p:nvSpPr>
          <p:spPr>
            <a:xfrm>
              <a:off x="287" y="198"/>
              <a:ext cx="3" cy="9"/>
            </a:xfrm>
            <a:custGeom>
              <a:avLst/>
              <a:gdLst>
                <a:gd name="T0" fmla="*/ 2 w 5"/>
                <a:gd name="T1" fmla="*/ 1 h 21"/>
                <a:gd name="T2" fmla="*/ 2 w 5"/>
                <a:gd name="T3" fmla="*/ 4 h 21"/>
                <a:gd name="T4" fmla="*/ 2 w 5"/>
                <a:gd name="T5" fmla="*/ 1 h 21"/>
                <a:gd name="T6" fmla="*/ 2 w 5"/>
                <a:gd name="T7" fmla="*/ 8 h 21"/>
                <a:gd name="T8" fmla="*/ 4 w 5"/>
                <a:gd name="T9" fmla="*/ 7 h 21"/>
                <a:gd name="T10" fmla="*/ 2 w 5"/>
                <a:gd name="T11" fmla="*/ 5 h 21"/>
                <a:gd name="T12" fmla="*/ 1 w 5"/>
                <a:gd name="T13" fmla="*/ 7 h 21"/>
                <a:gd name="T14" fmla="*/ 2 w 5"/>
                <a:gd name="T15" fmla="*/ 9 h 21"/>
                <a:gd name="T16" fmla="*/ 1 w 5"/>
                <a:gd name="T17" fmla="*/ 10 h 21"/>
                <a:gd name="T18" fmla="*/ 4 w 5"/>
                <a:gd name="T19" fmla="*/ 10 h 21"/>
                <a:gd name="T20" fmla="*/ 2 w 5"/>
                <a:gd name="T21" fmla="*/ 9 h 21"/>
                <a:gd name="T22" fmla="*/ 2 w 5"/>
                <a:gd name="T23" fmla="*/ 12 h 21"/>
                <a:gd name="T24" fmla="*/ 1 w 5"/>
                <a:gd name="T25" fmla="*/ 13 h 21"/>
                <a:gd name="T26" fmla="*/ 3 w 5"/>
                <a:gd name="T27" fmla="*/ 13 h 21"/>
                <a:gd name="T28" fmla="*/ 2 w 5"/>
                <a:gd name="T29" fmla="*/ 12 h 21"/>
                <a:gd name="T30" fmla="*/ 3 w 5"/>
                <a:gd name="T31" fmla="*/ 18 h 21"/>
                <a:gd name="T32" fmla="*/ 2 w 5"/>
                <a:gd name="T33" fmla="*/ 18 h 21"/>
                <a:gd name="T34" fmla="*/ 1 w 5"/>
                <a:gd name="T35" fmla="*/ 19 h 21"/>
                <a:gd name="T36" fmla="*/ 3 w 5"/>
                <a:gd name="T37" fmla="*/ 19 h 21"/>
                <a:gd name="T38" fmla="*/ 3 w 5"/>
                <a:gd name="T39" fmla="*/ 15 h 21"/>
                <a:gd name="T40" fmla="*/ 4 w 5"/>
                <a:gd name="T41" fmla="*/ 16 h 21"/>
                <a:gd name="T42" fmla="*/ 4 w 5"/>
                <a:gd name="T43" fmla="*/ 19 h 21"/>
                <a:gd name="T44" fmla="*/ 1 w 5"/>
                <a:gd name="T45" fmla="*/ 19 h 21"/>
                <a:gd name="T46" fmla="*/ 0 w 5"/>
                <a:gd name="T47" fmla="*/ 16 h 21"/>
                <a:gd name="T48" fmla="*/ 0 w 5"/>
                <a:gd name="T49" fmla="*/ 13 h 21"/>
                <a:gd name="T50" fmla="*/ 0 w 5"/>
                <a:gd name="T51" fmla="*/ 10 h 21"/>
                <a:gd name="T52" fmla="*/ 0 w 5"/>
                <a:gd name="T53" fmla="*/ 7 h 21"/>
                <a:gd name="T54" fmla="*/ 0 w 5"/>
                <a:gd name="T55" fmla="*/ 3 h 21"/>
                <a:gd name="T56" fmla="*/ 5 w 5"/>
                <a:gd name="T57" fmla="*/ 3 h 21"/>
                <a:gd name="T58" fmla="*/ 5 w 5"/>
                <a:gd name="T59" fmla="*/ 7 h 21"/>
                <a:gd name="T60" fmla="*/ 4 w 5"/>
                <a:gd name="T61" fmla="*/ 10 h 21"/>
                <a:gd name="T62" fmla="*/ 4 w 5"/>
                <a:gd name="T63" fmla="*/ 13 h 21"/>
                <a:gd name="T64" fmla="*/ 2 w 5"/>
                <a:gd name="T65" fmla="*/ 15 h 21"/>
                <a:gd name="T66" fmla="*/ 1 w 5"/>
                <a:gd name="T67" fmla="*/ 16 h 21"/>
                <a:gd name="T68" fmla="*/ 3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2" y="1"/>
                    <a:pt x="1" y="2"/>
                    <a:pt x="1" y="3"/>
                  </a:cubicBezTo>
                  <a:cubicBezTo>
                    <a:pt x="1" y="4"/>
                    <a:pt x="2" y="4"/>
                    <a:pt x="2" y="4"/>
                  </a:cubicBezTo>
                  <a:cubicBezTo>
                    <a:pt x="3" y="4"/>
                    <a:pt x="4" y="4"/>
                    <a:pt x="4" y="3"/>
                  </a:cubicBezTo>
                  <a:cubicBezTo>
                    <a:pt x="4" y="2"/>
                    <a:pt x="3" y="1"/>
                    <a:pt x="2" y="1"/>
                  </a:cubicBezTo>
                  <a:close/>
                  <a:moveTo>
                    <a:pt x="2" y="8"/>
                  </a:moveTo>
                  <a:lnTo>
                    <a:pt x="2" y="8"/>
                  </a:lnTo>
                  <a:lnTo>
                    <a:pt x="2" y="8"/>
                  </a:lnTo>
                  <a:cubicBezTo>
                    <a:pt x="3" y="8"/>
                    <a:pt x="4" y="7"/>
                    <a:pt x="4" y="7"/>
                  </a:cubicBezTo>
                  <a:cubicBezTo>
                    <a:pt x="4" y="6"/>
                    <a:pt x="3" y="5"/>
                    <a:pt x="3" y="5"/>
                  </a:cubicBezTo>
                  <a:cubicBezTo>
                    <a:pt x="3" y="5"/>
                    <a:pt x="2" y="5"/>
                    <a:pt x="2" y="5"/>
                  </a:cubicBezTo>
                  <a:cubicBezTo>
                    <a:pt x="2" y="5"/>
                    <a:pt x="2" y="5"/>
                    <a:pt x="2" y="5"/>
                  </a:cubicBezTo>
                  <a:cubicBezTo>
                    <a:pt x="1" y="5"/>
                    <a:pt x="1" y="6"/>
                    <a:pt x="1" y="7"/>
                  </a:cubicBezTo>
                  <a:cubicBezTo>
                    <a:pt x="1" y="7"/>
                    <a:pt x="2" y="8"/>
                    <a:pt x="2" y="8"/>
                  </a:cubicBezTo>
                  <a:close/>
                  <a:moveTo>
                    <a:pt x="2" y="9"/>
                  </a:moveTo>
                  <a:lnTo>
                    <a:pt x="2" y="9"/>
                  </a:lnTo>
                  <a:cubicBezTo>
                    <a:pt x="1" y="9"/>
                    <a:pt x="1" y="9"/>
                    <a:pt x="1" y="10"/>
                  </a:cubicBezTo>
                  <a:cubicBezTo>
                    <a:pt x="1" y="11"/>
                    <a:pt x="2" y="11"/>
                    <a:pt x="2" y="11"/>
                  </a:cubicBezTo>
                  <a:cubicBezTo>
                    <a:pt x="3" y="11"/>
                    <a:pt x="4" y="11"/>
                    <a:pt x="4" y="10"/>
                  </a:cubicBezTo>
                  <a:cubicBezTo>
                    <a:pt x="4" y="9"/>
                    <a:pt x="3" y="9"/>
                    <a:pt x="3" y="9"/>
                  </a:cubicBezTo>
                  <a:cubicBezTo>
                    <a:pt x="3" y="9"/>
                    <a:pt x="2" y="9"/>
                    <a:pt x="2" y="9"/>
                  </a:cubicBezTo>
                  <a:cubicBezTo>
                    <a:pt x="2" y="9"/>
                    <a:pt x="2" y="9"/>
                    <a:pt x="2" y="9"/>
                  </a:cubicBezTo>
                  <a:close/>
                  <a:moveTo>
                    <a:pt x="2" y="12"/>
                  </a:moveTo>
                  <a:lnTo>
                    <a:pt x="2" y="12"/>
                  </a:lnTo>
                  <a:cubicBezTo>
                    <a:pt x="2" y="12"/>
                    <a:pt x="1" y="13"/>
                    <a:pt x="1" y="13"/>
                  </a:cubicBezTo>
                  <a:cubicBezTo>
                    <a:pt x="1" y="14"/>
                    <a:pt x="2" y="14"/>
                    <a:pt x="2" y="14"/>
                  </a:cubicBezTo>
                  <a:cubicBezTo>
                    <a:pt x="3" y="14"/>
                    <a:pt x="3" y="14"/>
                    <a:pt x="3" y="13"/>
                  </a:cubicBezTo>
                  <a:cubicBezTo>
                    <a:pt x="3" y="13"/>
                    <a:pt x="3" y="12"/>
                    <a:pt x="3" y="12"/>
                  </a:cubicBezTo>
                  <a:lnTo>
                    <a:pt x="2" y="12"/>
                  </a:lnTo>
                  <a:lnTo>
                    <a:pt x="2" y="12"/>
                  </a:lnTo>
                  <a:close/>
                  <a:moveTo>
                    <a:pt x="3" y="18"/>
                  </a:moveTo>
                  <a:lnTo>
                    <a:pt x="3" y="18"/>
                  </a:lnTo>
                  <a:lnTo>
                    <a:pt x="2" y="18"/>
                  </a:lnTo>
                  <a:lnTo>
                    <a:pt x="2" y="18"/>
                  </a:lnTo>
                  <a:cubicBezTo>
                    <a:pt x="2" y="18"/>
                    <a:pt x="1" y="19"/>
                    <a:pt x="1" y="19"/>
                  </a:cubicBezTo>
                  <a:cubicBezTo>
                    <a:pt x="1" y="20"/>
                    <a:pt x="2" y="20"/>
                    <a:pt x="2" y="20"/>
                  </a:cubicBezTo>
                  <a:cubicBezTo>
                    <a:pt x="3" y="20"/>
                    <a:pt x="3" y="20"/>
                    <a:pt x="3" y="19"/>
                  </a:cubicBezTo>
                  <a:cubicBezTo>
                    <a:pt x="3" y="19"/>
                    <a:pt x="3" y="18"/>
                    <a:pt x="3" y="18"/>
                  </a:cubicBezTo>
                  <a:close/>
                  <a:moveTo>
                    <a:pt x="3" y="15"/>
                  </a:moveTo>
                  <a:lnTo>
                    <a:pt x="3" y="15"/>
                  </a:lnTo>
                  <a:cubicBezTo>
                    <a:pt x="4" y="15"/>
                    <a:pt x="4" y="16"/>
                    <a:pt x="4" y="16"/>
                  </a:cubicBezTo>
                  <a:cubicBezTo>
                    <a:pt x="4" y="17"/>
                    <a:pt x="4" y="17"/>
                    <a:pt x="3" y="18"/>
                  </a:cubicBezTo>
                  <a:cubicBezTo>
                    <a:pt x="4" y="18"/>
                    <a:pt x="4" y="19"/>
                    <a:pt x="4" y="19"/>
                  </a:cubicBezTo>
                  <a:cubicBezTo>
                    <a:pt x="4" y="20"/>
                    <a:pt x="3" y="21"/>
                    <a:pt x="2" y="21"/>
                  </a:cubicBezTo>
                  <a:cubicBezTo>
                    <a:pt x="1" y="21"/>
                    <a:pt x="1" y="20"/>
                    <a:pt x="1" y="19"/>
                  </a:cubicBezTo>
                  <a:cubicBezTo>
                    <a:pt x="1" y="19"/>
                    <a:pt x="1" y="18"/>
                    <a:pt x="1" y="18"/>
                  </a:cubicBezTo>
                  <a:cubicBezTo>
                    <a:pt x="1" y="17"/>
                    <a:pt x="0" y="17"/>
                    <a:pt x="0" y="16"/>
                  </a:cubicBezTo>
                  <a:cubicBezTo>
                    <a:pt x="0" y="16"/>
                    <a:pt x="1" y="15"/>
                    <a:pt x="1" y="15"/>
                  </a:cubicBezTo>
                  <a:cubicBezTo>
                    <a:pt x="1" y="14"/>
                    <a:pt x="0" y="14"/>
                    <a:pt x="0" y="13"/>
                  </a:cubicBezTo>
                  <a:cubicBezTo>
                    <a:pt x="0" y="13"/>
                    <a:pt x="1" y="12"/>
                    <a:pt x="1" y="12"/>
                  </a:cubicBezTo>
                  <a:cubicBezTo>
                    <a:pt x="1" y="11"/>
                    <a:pt x="0" y="11"/>
                    <a:pt x="0" y="10"/>
                  </a:cubicBezTo>
                  <a:cubicBezTo>
                    <a:pt x="0" y="9"/>
                    <a:pt x="0" y="9"/>
                    <a:pt x="1" y="8"/>
                  </a:cubicBezTo>
                  <a:cubicBezTo>
                    <a:pt x="0" y="8"/>
                    <a:pt x="0" y="7"/>
                    <a:pt x="0" y="7"/>
                  </a:cubicBezTo>
                  <a:cubicBezTo>
                    <a:pt x="0" y="6"/>
                    <a:pt x="0" y="5"/>
                    <a:pt x="1" y="5"/>
                  </a:cubicBezTo>
                  <a:cubicBezTo>
                    <a:pt x="0" y="4"/>
                    <a:pt x="0" y="4"/>
                    <a:pt x="0" y="3"/>
                  </a:cubicBezTo>
                  <a:cubicBezTo>
                    <a:pt x="0" y="2"/>
                    <a:pt x="1" y="0"/>
                    <a:pt x="2" y="0"/>
                  </a:cubicBezTo>
                  <a:cubicBezTo>
                    <a:pt x="4" y="0"/>
                    <a:pt x="5" y="2"/>
                    <a:pt x="5" y="3"/>
                  </a:cubicBezTo>
                  <a:cubicBezTo>
                    <a:pt x="5" y="4"/>
                    <a:pt x="4" y="4"/>
                    <a:pt x="4" y="5"/>
                  </a:cubicBezTo>
                  <a:cubicBezTo>
                    <a:pt x="4" y="5"/>
                    <a:pt x="5" y="6"/>
                    <a:pt x="5" y="7"/>
                  </a:cubicBezTo>
                  <a:cubicBezTo>
                    <a:pt x="5" y="7"/>
                    <a:pt x="4" y="8"/>
                    <a:pt x="4" y="8"/>
                  </a:cubicBezTo>
                  <a:cubicBezTo>
                    <a:pt x="4" y="9"/>
                    <a:pt x="4" y="9"/>
                    <a:pt x="4" y="10"/>
                  </a:cubicBezTo>
                  <a:cubicBezTo>
                    <a:pt x="4" y="11"/>
                    <a:pt x="4" y="11"/>
                    <a:pt x="4" y="12"/>
                  </a:cubicBezTo>
                  <a:cubicBezTo>
                    <a:pt x="4" y="12"/>
                    <a:pt x="4" y="13"/>
                    <a:pt x="4" y="13"/>
                  </a:cubicBezTo>
                  <a:cubicBezTo>
                    <a:pt x="4" y="14"/>
                    <a:pt x="4" y="14"/>
                    <a:pt x="3" y="15"/>
                  </a:cubicBezTo>
                  <a:close/>
                  <a:moveTo>
                    <a:pt x="2" y="15"/>
                  </a:moveTo>
                  <a:lnTo>
                    <a:pt x="2" y="15"/>
                  </a:lnTo>
                  <a:cubicBezTo>
                    <a:pt x="2" y="15"/>
                    <a:pt x="1" y="16"/>
                    <a:pt x="1" y="16"/>
                  </a:cubicBezTo>
                  <a:cubicBezTo>
                    <a:pt x="1" y="17"/>
                    <a:pt x="2" y="17"/>
                    <a:pt x="2" y="17"/>
                  </a:cubicBezTo>
                  <a:cubicBezTo>
                    <a:pt x="3" y="17"/>
                    <a:pt x="3" y="17"/>
                    <a:pt x="3" y="16"/>
                  </a:cubicBezTo>
                  <a:cubicBezTo>
                    <a:pt x="3" y="16"/>
                    <a:pt x="3" y="15"/>
                    <a:pt x="2" y="15"/>
                  </a:cubicBezTo>
                  <a:lnTo>
                    <a:pt x="2" y="15"/>
                  </a:lnTo>
                  <a:lnTo>
                    <a:pt x="2" y="15"/>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5" name="Freeform 1512"/>
            <p:cNvSpPr/>
            <p:nvPr userDrawn="1"/>
          </p:nvSpPr>
          <p:spPr>
            <a:xfrm>
              <a:off x="404" y="362"/>
              <a:ext cx="40" cy="47"/>
            </a:xfrm>
            <a:custGeom>
              <a:avLst/>
              <a:gdLst>
                <a:gd name="T0" fmla="*/ 3 w 88"/>
                <a:gd name="T1" fmla="*/ 61 h 104"/>
                <a:gd name="T2" fmla="*/ 3 w 88"/>
                <a:gd name="T3" fmla="*/ 61 h 104"/>
                <a:gd name="T4" fmla="*/ 3 w 88"/>
                <a:gd name="T5" fmla="*/ 60 h 104"/>
                <a:gd name="T6" fmla="*/ 5 w 88"/>
                <a:gd name="T7" fmla="*/ 57 h 104"/>
                <a:gd name="T8" fmla="*/ 35 w 88"/>
                <a:gd name="T9" fmla="*/ 25 h 104"/>
                <a:gd name="T10" fmla="*/ 34 w 88"/>
                <a:gd name="T11" fmla="*/ 25 h 104"/>
                <a:gd name="T12" fmla="*/ 40 w 88"/>
                <a:gd name="T13" fmla="*/ 16 h 104"/>
                <a:gd name="T14" fmla="*/ 32 w 88"/>
                <a:gd name="T15" fmla="*/ 22 h 104"/>
                <a:gd name="T16" fmla="*/ 32 w 88"/>
                <a:gd name="T17" fmla="*/ 2 h 104"/>
                <a:gd name="T18" fmla="*/ 40 w 88"/>
                <a:gd name="T19" fmla="*/ 8 h 104"/>
                <a:gd name="T20" fmla="*/ 34 w 88"/>
                <a:gd name="T21" fmla="*/ 0 h 104"/>
                <a:gd name="T22" fmla="*/ 54 w 88"/>
                <a:gd name="T23" fmla="*/ 0 h 104"/>
                <a:gd name="T24" fmla="*/ 48 w 88"/>
                <a:gd name="T25" fmla="*/ 8 h 104"/>
                <a:gd name="T26" fmla="*/ 57 w 88"/>
                <a:gd name="T27" fmla="*/ 2 h 104"/>
                <a:gd name="T28" fmla="*/ 57 w 88"/>
                <a:gd name="T29" fmla="*/ 22 h 104"/>
                <a:gd name="T30" fmla="*/ 48 w 88"/>
                <a:gd name="T31" fmla="*/ 16 h 104"/>
                <a:gd name="T32" fmla="*/ 53 w 88"/>
                <a:gd name="T33" fmla="*/ 24 h 104"/>
                <a:gd name="T34" fmla="*/ 54 w 88"/>
                <a:gd name="T35" fmla="*/ 25 h 104"/>
                <a:gd name="T36" fmla="*/ 54 w 88"/>
                <a:gd name="T37" fmla="*/ 25 h 104"/>
                <a:gd name="T38" fmla="*/ 54 w 88"/>
                <a:gd name="T39" fmla="*/ 25 h 104"/>
                <a:gd name="T40" fmla="*/ 83 w 88"/>
                <a:gd name="T41" fmla="*/ 57 h 104"/>
                <a:gd name="T42" fmla="*/ 85 w 88"/>
                <a:gd name="T43" fmla="*/ 60 h 104"/>
                <a:gd name="T44" fmla="*/ 85 w 88"/>
                <a:gd name="T45" fmla="*/ 61 h 104"/>
                <a:gd name="T46" fmla="*/ 88 w 88"/>
                <a:gd name="T47" fmla="*/ 67 h 104"/>
                <a:gd name="T48" fmla="*/ 85 w 88"/>
                <a:gd name="T49" fmla="*/ 73 h 104"/>
                <a:gd name="T50" fmla="*/ 85 w 88"/>
                <a:gd name="T51" fmla="*/ 73 h 104"/>
                <a:gd name="T52" fmla="*/ 82 w 88"/>
                <a:gd name="T53" fmla="*/ 77 h 104"/>
                <a:gd name="T54" fmla="*/ 44 w 88"/>
                <a:gd name="T55" fmla="*/ 104 h 104"/>
                <a:gd name="T56" fmla="*/ 6 w 88"/>
                <a:gd name="T57" fmla="*/ 77 h 104"/>
                <a:gd name="T58" fmla="*/ 3 w 88"/>
                <a:gd name="T59" fmla="*/ 73 h 104"/>
                <a:gd name="T60" fmla="*/ 3 w 88"/>
                <a:gd name="T61" fmla="*/ 73 h 104"/>
                <a:gd name="T62" fmla="*/ 0 w 88"/>
                <a:gd name="T63" fmla="*/ 67 h 104"/>
                <a:gd name="T64" fmla="*/ 3 w 88"/>
                <a:gd name="T65"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04">
                  <a:moveTo>
                    <a:pt x="3" y="61"/>
                  </a:moveTo>
                  <a:lnTo>
                    <a:pt x="3" y="61"/>
                  </a:lnTo>
                  <a:cubicBezTo>
                    <a:pt x="3" y="61"/>
                    <a:pt x="3" y="60"/>
                    <a:pt x="3" y="60"/>
                  </a:cubicBezTo>
                  <a:cubicBezTo>
                    <a:pt x="3" y="59"/>
                    <a:pt x="3" y="57"/>
                    <a:pt x="5" y="57"/>
                  </a:cubicBezTo>
                  <a:cubicBezTo>
                    <a:pt x="7" y="41"/>
                    <a:pt x="19" y="29"/>
                    <a:pt x="35" y="25"/>
                  </a:cubicBezTo>
                  <a:lnTo>
                    <a:pt x="34" y="25"/>
                  </a:lnTo>
                  <a:cubicBezTo>
                    <a:pt x="36" y="23"/>
                    <a:pt x="40" y="19"/>
                    <a:pt x="40" y="16"/>
                  </a:cubicBezTo>
                  <a:cubicBezTo>
                    <a:pt x="38" y="17"/>
                    <a:pt x="34" y="21"/>
                    <a:pt x="32" y="22"/>
                  </a:cubicBezTo>
                  <a:lnTo>
                    <a:pt x="32" y="2"/>
                  </a:lnTo>
                  <a:cubicBezTo>
                    <a:pt x="34" y="4"/>
                    <a:pt x="38" y="8"/>
                    <a:pt x="40" y="8"/>
                  </a:cubicBezTo>
                  <a:cubicBezTo>
                    <a:pt x="40" y="6"/>
                    <a:pt x="36" y="2"/>
                    <a:pt x="34" y="0"/>
                  </a:cubicBezTo>
                  <a:lnTo>
                    <a:pt x="54" y="0"/>
                  </a:lnTo>
                  <a:cubicBezTo>
                    <a:pt x="53" y="2"/>
                    <a:pt x="49" y="6"/>
                    <a:pt x="48" y="8"/>
                  </a:cubicBezTo>
                  <a:cubicBezTo>
                    <a:pt x="51" y="8"/>
                    <a:pt x="55" y="4"/>
                    <a:pt x="57" y="2"/>
                  </a:cubicBezTo>
                  <a:lnTo>
                    <a:pt x="57" y="22"/>
                  </a:lnTo>
                  <a:cubicBezTo>
                    <a:pt x="55" y="21"/>
                    <a:pt x="51" y="17"/>
                    <a:pt x="48" y="16"/>
                  </a:cubicBezTo>
                  <a:cubicBezTo>
                    <a:pt x="49" y="18"/>
                    <a:pt x="51" y="21"/>
                    <a:pt x="53" y="24"/>
                  </a:cubicBezTo>
                  <a:cubicBezTo>
                    <a:pt x="54" y="24"/>
                    <a:pt x="54" y="24"/>
                    <a:pt x="54" y="25"/>
                  </a:cubicBezTo>
                  <a:lnTo>
                    <a:pt x="54" y="25"/>
                  </a:lnTo>
                  <a:cubicBezTo>
                    <a:pt x="54" y="25"/>
                    <a:pt x="54" y="25"/>
                    <a:pt x="54" y="25"/>
                  </a:cubicBezTo>
                  <a:cubicBezTo>
                    <a:pt x="69" y="29"/>
                    <a:pt x="81" y="42"/>
                    <a:pt x="83" y="57"/>
                  </a:cubicBezTo>
                  <a:cubicBezTo>
                    <a:pt x="84" y="58"/>
                    <a:pt x="85" y="59"/>
                    <a:pt x="85" y="60"/>
                  </a:cubicBezTo>
                  <a:cubicBezTo>
                    <a:pt x="85" y="60"/>
                    <a:pt x="85" y="61"/>
                    <a:pt x="85" y="61"/>
                  </a:cubicBezTo>
                  <a:cubicBezTo>
                    <a:pt x="87" y="62"/>
                    <a:pt x="88" y="65"/>
                    <a:pt x="88" y="67"/>
                  </a:cubicBezTo>
                  <a:cubicBezTo>
                    <a:pt x="88" y="69"/>
                    <a:pt x="87" y="71"/>
                    <a:pt x="85" y="73"/>
                  </a:cubicBezTo>
                  <a:cubicBezTo>
                    <a:pt x="85" y="73"/>
                    <a:pt x="85" y="73"/>
                    <a:pt x="85" y="73"/>
                  </a:cubicBezTo>
                  <a:cubicBezTo>
                    <a:pt x="85" y="75"/>
                    <a:pt x="83" y="77"/>
                    <a:pt x="82" y="77"/>
                  </a:cubicBezTo>
                  <a:cubicBezTo>
                    <a:pt x="76" y="93"/>
                    <a:pt x="62" y="104"/>
                    <a:pt x="44" y="104"/>
                  </a:cubicBezTo>
                  <a:cubicBezTo>
                    <a:pt x="26" y="104"/>
                    <a:pt x="11" y="93"/>
                    <a:pt x="6" y="77"/>
                  </a:cubicBezTo>
                  <a:cubicBezTo>
                    <a:pt x="4" y="77"/>
                    <a:pt x="3" y="76"/>
                    <a:pt x="3" y="73"/>
                  </a:cubicBezTo>
                  <a:cubicBezTo>
                    <a:pt x="3" y="73"/>
                    <a:pt x="3" y="73"/>
                    <a:pt x="3" y="73"/>
                  </a:cubicBezTo>
                  <a:cubicBezTo>
                    <a:pt x="1" y="71"/>
                    <a:pt x="0" y="69"/>
                    <a:pt x="0" y="67"/>
                  </a:cubicBezTo>
                  <a:cubicBezTo>
                    <a:pt x="0" y="65"/>
                    <a:pt x="1" y="62"/>
                    <a:pt x="3" y="6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6" name="Freeform 1513"/>
            <p:cNvSpPr/>
            <p:nvPr userDrawn="1"/>
          </p:nvSpPr>
          <p:spPr>
            <a:xfrm>
              <a:off x="408" y="396"/>
              <a:ext cx="32" cy="11"/>
            </a:xfrm>
            <a:custGeom>
              <a:avLst/>
              <a:gdLst>
                <a:gd name="T0" fmla="*/ 70 w 70"/>
                <a:gd name="T1" fmla="*/ 2 h 26"/>
                <a:gd name="T2" fmla="*/ 70 w 70"/>
                <a:gd name="T3" fmla="*/ 2 h 26"/>
                <a:gd name="T4" fmla="*/ 35 w 70"/>
                <a:gd name="T5" fmla="*/ 26 h 26"/>
                <a:gd name="T6" fmla="*/ 0 w 70"/>
                <a:gd name="T7" fmla="*/ 2 h 26"/>
                <a:gd name="T8" fmla="*/ 70 w 70"/>
                <a:gd name="T9" fmla="*/ 2 h 26"/>
              </a:gdLst>
              <a:ahLst/>
              <a:cxnLst>
                <a:cxn ang="0">
                  <a:pos x="T0" y="T1"/>
                </a:cxn>
                <a:cxn ang="0">
                  <a:pos x="T2" y="T3"/>
                </a:cxn>
                <a:cxn ang="0">
                  <a:pos x="T4" y="T5"/>
                </a:cxn>
                <a:cxn ang="0">
                  <a:pos x="T6" y="T7"/>
                </a:cxn>
                <a:cxn ang="0">
                  <a:pos x="T8" y="T9"/>
                </a:cxn>
              </a:cxnLst>
              <a:rect l="0" t="0" r="r" b="b"/>
              <a:pathLst>
                <a:path w="70" h="26">
                  <a:moveTo>
                    <a:pt x="70" y="2"/>
                  </a:moveTo>
                  <a:lnTo>
                    <a:pt x="70" y="2"/>
                  </a:lnTo>
                  <a:cubicBezTo>
                    <a:pt x="64" y="16"/>
                    <a:pt x="51" y="26"/>
                    <a:pt x="35" y="26"/>
                  </a:cubicBezTo>
                  <a:cubicBezTo>
                    <a:pt x="19" y="26"/>
                    <a:pt x="6" y="16"/>
                    <a:pt x="0" y="2"/>
                  </a:cubicBezTo>
                  <a:cubicBezTo>
                    <a:pt x="24" y="0"/>
                    <a:pt x="46" y="0"/>
                    <a:pt x="7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7" name="Freeform 1514"/>
            <p:cNvSpPr/>
            <p:nvPr userDrawn="1"/>
          </p:nvSpPr>
          <p:spPr>
            <a:xfrm>
              <a:off x="429" y="375"/>
              <a:ext cx="11" cy="12"/>
            </a:xfrm>
            <a:custGeom>
              <a:avLst/>
              <a:gdLst>
                <a:gd name="T0" fmla="*/ 0 w 25"/>
                <a:gd name="T1" fmla="*/ 0 h 27"/>
                <a:gd name="T2" fmla="*/ 0 w 25"/>
                <a:gd name="T3" fmla="*/ 0 h 27"/>
                <a:gd name="T4" fmla="*/ 25 w 25"/>
                <a:gd name="T5" fmla="*/ 27 h 27"/>
                <a:gd name="T6" fmla="*/ 0 w 25"/>
                <a:gd name="T7" fmla="*/ 25 h 27"/>
                <a:gd name="T8" fmla="*/ 0 w 25"/>
                <a:gd name="T9" fmla="*/ 0 h 27"/>
              </a:gdLst>
              <a:ahLst/>
              <a:cxnLst>
                <a:cxn ang="0">
                  <a:pos x="T0" y="T1"/>
                </a:cxn>
                <a:cxn ang="0">
                  <a:pos x="T2" y="T3"/>
                </a:cxn>
                <a:cxn ang="0">
                  <a:pos x="T4" y="T5"/>
                </a:cxn>
                <a:cxn ang="0">
                  <a:pos x="T6" y="T7"/>
                </a:cxn>
                <a:cxn ang="0">
                  <a:pos x="T8" y="T9"/>
                </a:cxn>
              </a:cxnLst>
              <a:rect l="0" t="0" r="r" b="b"/>
              <a:pathLst>
                <a:path w="25" h="27">
                  <a:moveTo>
                    <a:pt x="0" y="0"/>
                  </a:moveTo>
                  <a:lnTo>
                    <a:pt x="0" y="0"/>
                  </a:lnTo>
                  <a:cubicBezTo>
                    <a:pt x="12" y="4"/>
                    <a:pt x="22" y="14"/>
                    <a:pt x="25" y="27"/>
                  </a:cubicBezTo>
                  <a:cubicBezTo>
                    <a:pt x="17" y="26"/>
                    <a:pt x="8" y="26"/>
                    <a:pt x="0" y="25"/>
                  </a:cubicBezTo>
                  <a:cubicBezTo>
                    <a:pt x="0" y="17"/>
                    <a:pt x="0" y="9"/>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8" name="Freeform 1515"/>
            <p:cNvSpPr/>
            <p:nvPr userDrawn="1"/>
          </p:nvSpPr>
          <p:spPr>
            <a:xfrm>
              <a:off x="408" y="374"/>
              <a:ext cx="11" cy="13"/>
            </a:xfrm>
            <a:custGeom>
              <a:avLst/>
              <a:gdLst>
                <a:gd name="T0" fmla="*/ 0 w 26"/>
                <a:gd name="T1" fmla="*/ 28 h 28"/>
                <a:gd name="T2" fmla="*/ 0 w 26"/>
                <a:gd name="T3" fmla="*/ 28 h 28"/>
                <a:gd name="T4" fmla="*/ 26 w 26"/>
                <a:gd name="T5" fmla="*/ 0 h 28"/>
                <a:gd name="T6" fmla="*/ 26 w 26"/>
                <a:gd name="T7" fmla="*/ 26 h 28"/>
                <a:gd name="T8" fmla="*/ 0 w 26"/>
                <a:gd name="T9" fmla="*/ 28 h 28"/>
              </a:gdLst>
              <a:ahLst/>
              <a:cxnLst>
                <a:cxn ang="0">
                  <a:pos x="T0" y="T1"/>
                </a:cxn>
                <a:cxn ang="0">
                  <a:pos x="T2" y="T3"/>
                </a:cxn>
                <a:cxn ang="0">
                  <a:pos x="T4" y="T5"/>
                </a:cxn>
                <a:cxn ang="0">
                  <a:pos x="T6" y="T7"/>
                </a:cxn>
                <a:cxn ang="0">
                  <a:pos x="T8" y="T9"/>
                </a:cxn>
              </a:cxnLst>
              <a:rect l="0" t="0" r="r" b="b"/>
              <a:pathLst>
                <a:path w="26" h="28">
                  <a:moveTo>
                    <a:pt x="0" y="28"/>
                  </a:moveTo>
                  <a:lnTo>
                    <a:pt x="0" y="28"/>
                  </a:lnTo>
                  <a:cubicBezTo>
                    <a:pt x="3" y="15"/>
                    <a:pt x="13" y="4"/>
                    <a:pt x="26" y="0"/>
                  </a:cubicBezTo>
                  <a:cubicBezTo>
                    <a:pt x="26" y="9"/>
                    <a:pt x="26" y="18"/>
                    <a:pt x="26" y="26"/>
                  </a:cubicBezTo>
                  <a:cubicBezTo>
                    <a:pt x="17" y="27"/>
                    <a:pt x="9" y="27"/>
                    <a:pt x="0" y="2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9" name="Freeform 1516"/>
            <p:cNvSpPr/>
            <p:nvPr userDrawn="1"/>
          </p:nvSpPr>
          <p:spPr>
            <a:xfrm>
              <a:off x="406" y="393"/>
              <a:ext cx="35" cy="3"/>
            </a:xfrm>
            <a:custGeom>
              <a:avLst/>
              <a:gdLst>
                <a:gd name="T0" fmla="*/ 77 w 77"/>
                <a:gd name="T1" fmla="*/ 2 h 5"/>
                <a:gd name="T2" fmla="*/ 77 w 77"/>
                <a:gd name="T3" fmla="*/ 2 h 5"/>
                <a:gd name="T4" fmla="*/ 77 w 77"/>
                <a:gd name="T5" fmla="*/ 3 h 5"/>
                <a:gd name="T6" fmla="*/ 76 w 77"/>
                <a:gd name="T7" fmla="*/ 5 h 5"/>
                <a:gd name="T8" fmla="*/ 2 w 77"/>
                <a:gd name="T9" fmla="*/ 5 h 5"/>
                <a:gd name="T10" fmla="*/ 0 w 77"/>
                <a:gd name="T11" fmla="*/ 3 h 5"/>
                <a:gd name="T12" fmla="*/ 1 w 77"/>
                <a:gd name="T13" fmla="*/ 2 h 5"/>
                <a:gd name="T14" fmla="*/ 3 w 77"/>
                <a:gd name="T15" fmla="*/ 2 h 5"/>
                <a:gd name="T16" fmla="*/ 74 w 77"/>
                <a:gd name="T17" fmla="*/ 2 h 5"/>
                <a:gd name="T18" fmla="*/ 77 w 77"/>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
                  <a:moveTo>
                    <a:pt x="77" y="2"/>
                  </a:moveTo>
                  <a:lnTo>
                    <a:pt x="77" y="2"/>
                  </a:lnTo>
                  <a:cubicBezTo>
                    <a:pt x="77" y="3"/>
                    <a:pt x="77" y="3"/>
                    <a:pt x="77" y="3"/>
                  </a:cubicBezTo>
                  <a:cubicBezTo>
                    <a:pt x="77" y="4"/>
                    <a:pt x="77" y="5"/>
                    <a:pt x="76" y="5"/>
                  </a:cubicBezTo>
                  <a:cubicBezTo>
                    <a:pt x="51" y="2"/>
                    <a:pt x="27" y="2"/>
                    <a:pt x="2" y="5"/>
                  </a:cubicBezTo>
                  <a:cubicBezTo>
                    <a:pt x="1" y="5"/>
                    <a:pt x="0" y="4"/>
                    <a:pt x="0" y="3"/>
                  </a:cubicBezTo>
                  <a:cubicBezTo>
                    <a:pt x="0" y="3"/>
                    <a:pt x="0" y="3"/>
                    <a:pt x="1" y="2"/>
                  </a:cubicBezTo>
                  <a:cubicBezTo>
                    <a:pt x="1" y="2"/>
                    <a:pt x="2" y="2"/>
                    <a:pt x="3" y="2"/>
                  </a:cubicBezTo>
                  <a:cubicBezTo>
                    <a:pt x="27" y="0"/>
                    <a:pt x="50" y="0"/>
                    <a:pt x="74" y="2"/>
                  </a:cubicBezTo>
                  <a:cubicBezTo>
                    <a:pt x="75" y="2"/>
                    <a:pt x="76" y="2"/>
                    <a:pt x="77"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0" name="Freeform 1517"/>
            <p:cNvSpPr/>
            <p:nvPr userDrawn="1"/>
          </p:nvSpPr>
          <p:spPr>
            <a:xfrm>
              <a:off x="427" y="373"/>
              <a:ext cx="14" cy="16"/>
            </a:xfrm>
            <a:custGeom>
              <a:avLst/>
              <a:gdLst>
                <a:gd name="T0" fmla="*/ 0 w 32"/>
                <a:gd name="T1" fmla="*/ 1 h 36"/>
                <a:gd name="T2" fmla="*/ 0 w 32"/>
                <a:gd name="T3" fmla="*/ 1 h 36"/>
                <a:gd name="T4" fmla="*/ 1 w 32"/>
                <a:gd name="T5" fmla="*/ 0 h 36"/>
                <a:gd name="T6" fmla="*/ 2 w 32"/>
                <a:gd name="T7" fmla="*/ 2 h 36"/>
                <a:gd name="T8" fmla="*/ 3 w 32"/>
                <a:gd name="T9" fmla="*/ 32 h 36"/>
                <a:gd name="T10" fmla="*/ 31 w 32"/>
                <a:gd name="T11" fmla="*/ 33 h 36"/>
                <a:gd name="T12" fmla="*/ 32 w 32"/>
                <a:gd name="T13" fmla="*/ 35 h 36"/>
                <a:gd name="T14" fmla="*/ 32 w 32"/>
                <a:gd name="T15" fmla="*/ 36 h 36"/>
                <a:gd name="T16" fmla="*/ 30 w 32"/>
                <a:gd name="T17" fmla="*/ 35 h 36"/>
                <a:gd name="T18" fmla="*/ 1 w 32"/>
                <a:gd name="T19" fmla="*/ 34 h 36"/>
                <a:gd name="T20" fmla="*/ 0 w 32"/>
                <a:gd name="T21" fmla="*/ 3 h 36"/>
                <a:gd name="T22" fmla="*/ 0 w 32"/>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6">
                  <a:moveTo>
                    <a:pt x="0" y="1"/>
                  </a:moveTo>
                  <a:lnTo>
                    <a:pt x="0" y="1"/>
                  </a:lnTo>
                  <a:cubicBezTo>
                    <a:pt x="0" y="0"/>
                    <a:pt x="1" y="0"/>
                    <a:pt x="1" y="0"/>
                  </a:cubicBezTo>
                  <a:cubicBezTo>
                    <a:pt x="2" y="0"/>
                    <a:pt x="2" y="1"/>
                    <a:pt x="2" y="2"/>
                  </a:cubicBezTo>
                  <a:cubicBezTo>
                    <a:pt x="2" y="12"/>
                    <a:pt x="3" y="22"/>
                    <a:pt x="3" y="32"/>
                  </a:cubicBezTo>
                  <a:cubicBezTo>
                    <a:pt x="12" y="32"/>
                    <a:pt x="21" y="33"/>
                    <a:pt x="31" y="33"/>
                  </a:cubicBezTo>
                  <a:cubicBezTo>
                    <a:pt x="32" y="34"/>
                    <a:pt x="32" y="34"/>
                    <a:pt x="32" y="35"/>
                  </a:cubicBezTo>
                  <a:cubicBezTo>
                    <a:pt x="32" y="35"/>
                    <a:pt x="32" y="36"/>
                    <a:pt x="32" y="36"/>
                  </a:cubicBezTo>
                  <a:cubicBezTo>
                    <a:pt x="31" y="36"/>
                    <a:pt x="30" y="35"/>
                    <a:pt x="30" y="35"/>
                  </a:cubicBezTo>
                  <a:cubicBezTo>
                    <a:pt x="20" y="35"/>
                    <a:pt x="10" y="34"/>
                    <a:pt x="1" y="34"/>
                  </a:cubicBezTo>
                  <a:cubicBezTo>
                    <a:pt x="1" y="24"/>
                    <a:pt x="1" y="14"/>
                    <a:pt x="0" y="3"/>
                  </a:cubicBezTo>
                  <a:cubicBezTo>
                    <a:pt x="0" y="2"/>
                    <a:pt x="0" y="2"/>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1" name="Freeform 1518"/>
            <p:cNvSpPr/>
            <p:nvPr userDrawn="1"/>
          </p:nvSpPr>
          <p:spPr>
            <a:xfrm>
              <a:off x="406" y="373"/>
              <a:ext cx="16" cy="16"/>
            </a:xfrm>
            <a:custGeom>
              <a:avLst/>
              <a:gdLst>
                <a:gd name="T0" fmla="*/ 1 w 34"/>
                <a:gd name="T1" fmla="*/ 36 h 36"/>
                <a:gd name="T2" fmla="*/ 1 w 34"/>
                <a:gd name="T3" fmla="*/ 36 h 36"/>
                <a:gd name="T4" fmla="*/ 0 w 34"/>
                <a:gd name="T5" fmla="*/ 35 h 36"/>
                <a:gd name="T6" fmla="*/ 2 w 34"/>
                <a:gd name="T7" fmla="*/ 33 h 36"/>
                <a:gd name="T8" fmla="*/ 32 w 34"/>
                <a:gd name="T9" fmla="*/ 32 h 36"/>
                <a:gd name="T10" fmla="*/ 32 w 34"/>
                <a:gd name="T11" fmla="*/ 2 h 36"/>
                <a:gd name="T12" fmla="*/ 33 w 34"/>
                <a:gd name="T13" fmla="*/ 0 h 36"/>
                <a:gd name="T14" fmla="*/ 34 w 34"/>
                <a:gd name="T15" fmla="*/ 1 h 36"/>
                <a:gd name="T16" fmla="*/ 34 w 34"/>
                <a:gd name="T17" fmla="*/ 3 h 36"/>
                <a:gd name="T18" fmla="*/ 34 w 34"/>
                <a:gd name="T19" fmla="*/ 34 h 36"/>
                <a:gd name="T20" fmla="*/ 3 w 34"/>
                <a:gd name="T21" fmla="*/ 35 h 36"/>
                <a:gd name="T22" fmla="*/ 1 w 34"/>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6">
                  <a:moveTo>
                    <a:pt x="1" y="36"/>
                  </a:moveTo>
                  <a:lnTo>
                    <a:pt x="1" y="36"/>
                  </a:lnTo>
                  <a:cubicBezTo>
                    <a:pt x="0" y="36"/>
                    <a:pt x="0" y="35"/>
                    <a:pt x="0" y="35"/>
                  </a:cubicBezTo>
                  <a:cubicBezTo>
                    <a:pt x="0" y="34"/>
                    <a:pt x="1" y="34"/>
                    <a:pt x="2" y="33"/>
                  </a:cubicBezTo>
                  <a:cubicBezTo>
                    <a:pt x="12" y="33"/>
                    <a:pt x="21" y="32"/>
                    <a:pt x="32" y="32"/>
                  </a:cubicBezTo>
                  <a:cubicBezTo>
                    <a:pt x="32" y="22"/>
                    <a:pt x="32" y="12"/>
                    <a:pt x="32" y="2"/>
                  </a:cubicBezTo>
                  <a:cubicBezTo>
                    <a:pt x="32" y="1"/>
                    <a:pt x="32" y="0"/>
                    <a:pt x="33" y="0"/>
                  </a:cubicBezTo>
                  <a:cubicBezTo>
                    <a:pt x="34" y="0"/>
                    <a:pt x="34" y="0"/>
                    <a:pt x="34" y="1"/>
                  </a:cubicBezTo>
                  <a:cubicBezTo>
                    <a:pt x="34" y="2"/>
                    <a:pt x="34" y="2"/>
                    <a:pt x="34" y="3"/>
                  </a:cubicBezTo>
                  <a:cubicBezTo>
                    <a:pt x="34" y="14"/>
                    <a:pt x="34" y="24"/>
                    <a:pt x="34" y="34"/>
                  </a:cubicBezTo>
                  <a:cubicBezTo>
                    <a:pt x="23" y="34"/>
                    <a:pt x="13" y="34"/>
                    <a:pt x="3" y="35"/>
                  </a:cubicBezTo>
                  <a:cubicBezTo>
                    <a:pt x="2" y="35"/>
                    <a:pt x="1" y="36"/>
                    <a:pt x="1" y="3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2" name="Freeform 1519"/>
            <p:cNvSpPr>
              <a:spLocks noEditPoints="1"/>
            </p:cNvSpPr>
            <p:nvPr userDrawn="1"/>
          </p:nvSpPr>
          <p:spPr>
            <a:xfrm>
              <a:off x="406" y="373"/>
              <a:ext cx="36" cy="21"/>
            </a:xfrm>
            <a:custGeom>
              <a:avLst/>
              <a:gdLst>
                <a:gd name="T0" fmla="*/ 47 w 81"/>
                <a:gd name="T1" fmla="*/ 36 h 47"/>
                <a:gd name="T2" fmla="*/ 46 w 81"/>
                <a:gd name="T3" fmla="*/ 36 h 47"/>
                <a:gd name="T4" fmla="*/ 55 w 81"/>
                <a:gd name="T5" fmla="*/ 39 h 47"/>
                <a:gd name="T6" fmla="*/ 66 w 81"/>
                <a:gd name="T7" fmla="*/ 37 h 47"/>
                <a:gd name="T8" fmla="*/ 71 w 81"/>
                <a:gd name="T9" fmla="*/ 38 h 47"/>
                <a:gd name="T10" fmla="*/ 75 w 81"/>
                <a:gd name="T11" fmla="*/ 47 h 47"/>
                <a:gd name="T12" fmla="*/ 75 w 81"/>
                <a:gd name="T13" fmla="*/ 47 h 47"/>
                <a:gd name="T14" fmla="*/ 64 w 81"/>
                <a:gd name="T15" fmla="*/ 43 h 47"/>
                <a:gd name="T16" fmla="*/ 52 w 81"/>
                <a:gd name="T17" fmla="*/ 45 h 47"/>
                <a:gd name="T18" fmla="*/ 48 w 81"/>
                <a:gd name="T19" fmla="*/ 45 h 47"/>
                <a:gd name="T20" fmla="*/ 40 w 81"/>
                <a:gd name="T21" fmla="*/ 45 h 47"/>
                <a:gd name="T22" fmla="*/ 40 w 81"/>
                <a:gd name="T23" fmla="*/ 45 h 47"/>
                <a:gd name="T24" fmla="*/ 27 w 81"/>
                <a:gd name="T25" fmla="*/ 43 h 47"/>
                <a:gd name="T26" fmla="*/ 16 w 81"/>
                <a:gd name="T27" fmla="*/ 46 h 47"/>
                <a:gd name="T28" fmla="*/ 11 w 81"/>
                <a:gd name="T29" fmla="*/ 46 h 47"/>
                <a:gd name="T30" fmla="*/ 6 w 81"/>
                <a:gd name="T31" fmla="*/ 38 h 47"/>
                <a:gd name="T32" fmla="*/ 6 w 81"/>
                <a:gd name="T33" fmla="*/ 38 h 47"/>
                <a:gd name="T34" fmla="*/ 18 w 81"/>
                <a:gd name="T35" fmla="*/ 39 h 47"/>
                <a:gd name="T36" fmla="*/ 29 w 81"/>
                <a:gd name="T37" fmla="*/ 37 h 47"/>
                <a:gd name="T38" fmla="*/ 34 w 81"/>
                <a:gd name="T39" fmla="*/ 37 h 47"/>
                <a:gd name="T40" fmla="*/ 39 w 81"/>
                <a:gd name="T41" fmla="*/ 35 h 47"/>
                <a:gd name="T42" fmla="*/ 37 w 81"/>
                <a:gd name="T43" fmla="*/ 28 h 47"/>
                <a:gd name="T44" fmla="*/ 37 w 81"/>
                <a:gd name="T45" fmla="*/ 19 h 47"/>
                <a:gd name="T46" fmla="*/ 37 w 81"/>
                <a:gd name="T47" fmla="*/ 19 h 47"/>
                <a:gd name="T48" fmla="*/ 39 w 81"/>
                <a:gd name="T49" fmla="*/ 8 h 47"/>
                <a:gd name="T50" fmla="*/ 46 w 81"/>
                <a:gd name="T51" fmla="*/ 10 h 47"/>
                <a:gd name="T52" fmla="*/ 46 w 81"/>
                <a:gd name="T53" fmla="*/ 15 h 47"/>
                <a:gd name="T54" fmla="*/ 46 w 81"/>
                <a:gd name="T55" fmla="*/ 24 h 47"/>
                <a:gd name="T56" fmla="*/ 46 w 81"/>
                <a:gd name="T57" fmla="*/ 24 h 47"/>
                <a:gd name="T58" fmla="*/ 4 w 81"/>
                <a:gd name="T59" fmla="*/ 39 h 47"/>
                <a:gd name="T60" fmla="*/ 0 w 81"/>
                <a:gd name="T61" fmla="*/ 42 h 47"/>
                <a:gd name="T62" fmla="*/ 6 w 81"/>
                <a:gd name="T63" fmla="*/ 42 h 47"/>
                <a:gd name="T64" fmla="*/ 81 w 81"/>
                <a:gd name="T65" fmla="*/ 44 h 47"/>
                <a:gd name="T66" fmla="*/ 80 w 81"/>
                <a:gd name="T67" fmla="*/ 39 h 47"/>
                <a:gd name="T68" fmla="*/ 80 w 81"/>
                <a:gd name="T69" fmla="*/ 42 h 47"/>
                <a:gd name="T70" fmla="*/ 44 w 81"/>
                <a:gd name="T71" fmla="*/ 31 h 47"/>
                <a:gd name="T72" fmla="*/ 41 w 81"/>
                <a:gd name="T73" fmla="*/ 35 h 47"/>
                <a:gd name="T74" fmla="*/ 44 w 81"/>
                <a:gd name="T75" fmla="*/ 22 h 47"/>
                <a:gd name="T76" fmla="*/ 41 w 81"/>
                <a:gd name="T77" fmla="*/ 18 h 47"/>
                <a:gd name="T78" fmla="*/ 41 w 81"/>
                <a:gd name="T79" fmla="*/ 18 h 47"/>
                <a:gd name="T80" fmla="*/ 44 w 81"/>
                <a:gd name="T81" fmla="*/ 13 h 47"/>
                <a:gd name="T82" fmla="*/ 41 w 81"/>
                <a:gd name="T83" fmla="*/ 17 h 47"/>
                <a:gd name="T84" fmla="*/ 44 w 81"/>
                <a:gd name="T85" fmla="*/ 3 h 47"/>
                <a:gd name="T86" fmla="*/ 41 w 81"/>
                <a:gd name="T87" fmla="*/ 0 h 47"/>
                <a:gd name="T88" fmla="*/ 41 w 81"/>
                <a:gd name="T89" fmla="*/ 0 h 47"/>
                <a:gd name="T90" fmla="*/ 34 w 81"/>
                <a:gd name="T91" fmla="*/ 41 h 47"/>
                <a:gd name="T92" fmla="*/ 32 w 81"/>
                <a:gd name="T93" fmla="*/ 44 h 47"/>
                <a:gd name="T94" fmla="*/ 25 w 81"/>
                <a:gd name="T95" fmla="*/ 41 h 47"/>
                <a:gd name="T96" fmla="*/ 22 w 81"/>
                <a:gd name="T97" fmla="*/ 37 h 47"/>
                <a:gd name="T98" fmla="*/ 22 w 81"/>
                <a:gd name="T99" fmla="*/ 37 h 47"/>
                <a:gd name="T100" fmla="*/ 16 w 81"/>
                <a:gd name="T101" fmla="*/ 42 h 47"/>
                <a:gd name="T102" fmla="*/ 13 w 81"/>
                <a:gd name="T103" fmla="*/ 45 h 47"/>
                <a:gd name="T104" fmla="*/ 71 w 81"/>
                <a:gd name="T105" fmla="*/ 42 h 47"/>
                <a:gd name="T106" fmla="*/ 69 w 81"/>
                <a:gd name="T107" fmla="*/ 38 h 47"/>
                <a:gd name="T108" fmla="*/ 69 w 81"/>
                <a:gd name="T109" fmla="*/ 38 h 47"/>
                <a:gd name="T110" fmla="*/ 62 w 81"/>
                <a:gd name="T111" fmla="*/ 41 h 47"/>
                <a:gd name="T112" fmla="*/ 59 w 81"/>
                <a:gd name="T113" fmla="*/ 45 h 47"/>
                <a:gd name="T114" fmla="*/ 53 w 81"/>
                <a:gd name="T115" fmla="*/ 40 h 47"/>
                <a:gd name="T116" fmla="*/ 50 w 81"/>
                <a:gd name="T117" fmla="*/ 37 h 47"/>
                <a:gd name="T118" fmla="*/ 50 w 81"/>
                <a:gd name="T119" fmla="*/ 37 h 47"/>
                <a:gd name="T120" fmla="*/ 43 w 81"/>
                <a:gd name="T121" fmla="*/ 40 h 47"/>
                <a:gd name="T122" fmla="*/ 41 w 81"/>
                <a:gd name="T12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47">
                  <a:moveTo>
                    <a:pt x="46" y="36"/>
                  </a:moveTo>
                  <a:lnTo>
                    <a:pt x="46" y="36"/>
                  </a:lnTo>
                  <a:cubicBezTo>
                    <a:pt x="46" y="36"/>
                    <a:pt x="46" y="36"/>
                    <a:pt x="47" y="36"/>
                  </a:cubicBezTo>
                  <a:lnTo>
                    <a:pt x="47" y="36"/>
                  </a:lnTo>
                  <a:cubicBezTo>
                    <a:pt x="46" y="37"/>
                    <a:pt x="46" y="38"/>
                    <a:pt x="46" y="38"/>
                  </a:cubicBezTo>
                  <a:cubicBezTo>
                    <a:pt x="45" y="37"/>
                    <a:pt x="44" y="36"/>
                    <a:pt x="43" y="36"/>
                  </a:cubicBezTo>
                  <a:cubicBezTo>
                    <a:pt x="45" y="35"/>
                    <a:pt x="46" y="34"/>
                    <a:pt x="46" y="33"/>
                  </a:cubicBezTo>
                  <a:lnTo>
                    <a:pt x="46" y="36"/>
                  </a:lnTo>
                  <a:close/>
                  <a:moveTo>
                    <a:pt x="53" y="37"/>
                  </a:moveTo>
                  <a:lnTo>
                    <a:pt x="53" y="37"/>
                  </a:lnTo>
                  <a:lnTo>
                    <a:pt x="57" y="37"/>
                  </a:lnTo>
                  <a:cubicBezTo>
                    <a:pt x="56" y="37"/>
                    <a:pt x="55" y="38"/>
                    <a:pt x="55" y="39"/>
                  </a:cubicBezTo>
                  <a:cubicBezTo>
                    <a:pt x="55" y="38"/>
                    <a:pt x="54" y="37"/>
                    <a:pt x="53" y="37"/>
                  </a:cubicBezTo>
                  <a:close/>
                  <a:moveTo>
                    <a:pt x="62" y="37"/>
                  </a:moveTo>
                  <a:lnTo>
                    <a:pt x="62" y="37"/>
                  </a:lnTo>
                  <a:cubicBezTo>
                    <a:pt x="64" y="37"/>
                    <a:pt x="65" y="37"/>
                    <a:pt x="66" y="37"/>
                  </a:cubicBezTo>
                  <a:cubicBezTo>
                    <a:pt x="65" y="38"/>
                    <a:pt x="65" y="38"/>
                    <a:pt x="64" y="39"/>
                  </a:cubicBezTo>
                  <a:cubicBezTo>
                    <a:pt x="64" y="38"/>
                    <a:pt x="63" y="38"/>
                    <a:pt x="62" y="37"/>
                  </a:cubicBezTo>
                  <a:close/>
                  <a:moveTo>
                    <a:pt x="71" y="38"/>
                  </a:moveTo>
                  <a:lnTo>
                    <a:pt x="71" y="38"/>
                  </a:lnTo>
                  <a:cubicBezTo>
                    <a:pt x="73" y="38"/>
                    <a:pt x="74" y="38"/>
                    <a:pt x="76" y="38"/>
                  </a:cubicBezTo>
                  <a:cubicBezTo>
                    <a:pt x="75" y="38"/>
                    <a:pt x="74" y="39"/>
                    <a:pt x="73" y="40"/>
                  </a:cubicBezTo>
                  <a:cubicBezTo>
                    <a:pt x="73" y="39"/>
                    <a:pt x="72" y="38"/>
                    <a:pt x="71" y="38"/>
                  </a:cubicBezTo>
                  <a:close/>
                  <a:moveTo>
                    <a:pt x="75" y="47"/>
                  </a:moveTo>
                  <a:lnTo>
                    <a:pt x="75" y="47"/>
                  </a:lnTo>
                  <a:cubicBezTo>
                    <a:pt x="73" y="46"/>
                    <a:pt x="72" y="46"/>
                    <a:pt x="71" y="46"/>
                  </a:cubicBezTo>
                  <a:cubicBezTo>
                    <a:pt x="72" y="46"/>
                    <a:pt x="72" y="45"/>
                    <a:pt x="73" y="44"/>
                  </a:cubicBezTo>
                  <a:cubicBezTo>
                    <a:pt x="73" y="45"/>
                    <a:pt x="74" y="46"/>
                    <a:pt x="75" y="47"/>
                  </a:cubicBezTo>
                  <a:close/>
                  <a:moveTo>
                    <a:pt x="65" y="46"/>
                  </a:moveTo>
                  <a:lnTo>
                    <a:pt x="65" y="46"/>
                  </a:lnTo>
                  <a:cubicBezTo>
                    <a:pt x="64" y="46"/>
                    <a:pt x="63" y="46"/>
                    <a:pt x="62" y="46"/>
                  </a:cubicBezTo>
                  <a:cubicBezTo>
                    <a:pt x="63" y="45"/>
                    <a:pt x="63" y="44"/>
                    <a:pt x="64" y="43"/>
                  </a:cubicBezTo>
                  <a:cubicBezTo>
                    <a:pt x="64" y="44"/>
                    <a:pt x="65" y="45"/>
                    <a:pt x="65" y="46"/>
                  </a:cubicBezTo>
                  <a:close/>
                  <a:moveTo>
                    <a:pt x="56" y="45"/>
                  </a:moveTo>
                  <a:lnTo>
                    <a:pt x="56" y="45"/>
                  </a:lnTo>
                  <a:cubicBezTo>
                    <a:pt x="55" y="45"/>
                    <a:pt x="54" y="45"/>
                    <a:pt x="52" y="45"/>
                  </a:cubicBezTo>
                  <a:cubicBezTo>
                    <a:pt x="53" y="45"/>
                    <a:pt x="54" y="44"/>
                    <a:pt x="55" y="43"/>
                  </a:cubicBezTo>
                  <a:cubicBezTo>
                    <a:pt x="55" y="44"/>
                    <a:pt x="56" y="45"/>
                    <a:pt x="56" y="45"/>
                  </a:cubicBezTo>
                  <a:close/>
                  <a:moveTo>
                    <a:pt x="48" y="45"/>
                  </a:moveTo>
                  <a:lnTo>
                    <a:pt x="48" y="45"/>
                  </a:lnTo>
                  <a:cubicBezTo>
                    <a:pt x="46" y="45"/>
                    <a:pt x="44" y="45"/>
                    <a:pt x="42" y="45"/>
                  </a:cubicBezTo>
                  <a:cubicBezTo>
                    <a:pt x="43" y="45"/>
                    <a:pt x="45" y="44"/>
                    <a:pt x="45" y="42"/>
                  </a:cubicBezTo>
                  <a:cubicBezTo>
                    <a:pt x="46" y="43"/>
                    <a:pt x="47" y="44"/>
                    <a:pt x="48" y="45"/>
                  </a:cubicBezTo>
                  <a:close/>
                  <a:moveTo>
                    <a:pt x="40" y="45"/>
                  </a:moveTo>
                  <a:lnTo>
                    <a:pt x="40" y="45"/>
                  </a:lnTo>
                  <a:cubicBezTo>
                    <a:pt x="38" y="45"/>
                    <a:pt x="36" y="45"/>
                    <a:pt x="34" y="45"/>
                  </a:cubicBezTo>
                  <a:cubicBezTo>
                    <a:pt x="35" y="44"/>
                    <a:pt x="36" y="43"/>
                    <a:pt x="36" y="42"/>
                  </a:cubicBezTo>
                  <a:cubicBezTo>
                    <a:pt x="37" y="44"/>
                    <a:pt x="38" y="45"/>
                    <a:pt x="40" y="45"/>
                  </a:cubicBezTo>
                  <a:close/>
                  <a:moveTo>
                    <a:pt x="29" y="45"/>
                  </a:moveTo>
                  <a:lnTo>
                    <a:pt x="29" y="45"/>
                  </a:lnTo>
                  <a:cubicBezTo>
                    <a:pt x="28" y="45"/>
                    <a:pt x="27" y="45"/>
                    <a:pt x="25" y="45"/>
                  </a:cubicBezTo>
                  <a:cubicBezTo>
                    <a:pt x="26" y="45"/>
                    <a:pt x="27" y="44"/>
                    <a:pt x="27" y="43"/>
                  </a:cubicBezTo>
                  <a:cubicBezTo>
                    <a:pt x="28" y="44"/>
                    <a:pt x="28" y="45"/>
                    <a:pt x="29" y="45"/>
                  </a:cubicBezTo>
                  <a:close/>
                  <a:moveTo>
                    <a:pt x="20" y="46"/>
                  </a:moveTo>
                  <a:lnTo>
                    <a:pt x="20" y="46"/>
                  </a:lnTo>
                  <a:cubicBezTo>
                    <a:pt x="19" y="46"/>
                    <a:pt x="17" y="46"/>
                    <a:pt x="16" y="46"/>
                  </a:cubicBezTo>
                  <a:cubicBezTo>
                    <a:pt x="17" y="45"/>
                    <a:pt x="17" y="44"/>
                    <a:pt x="18" y="43"/>
                  </a:cubicBezTo>
                  <a:cubicBezTo>
                    <a:pt x="18" y="44"/>
                    <a:pt x="19" y="45"/>
                    <a:pt x="20" y="46"/>
                  </a:cubicBezTo>
                  <a:close/>
                  <a:moveTo>
                    <a:pt x="11" y="46"/>
                  </a:moveTo>
                  <a:lnTo>
                    <a:pt x="11" y="46"/>
                  </a:lnTo>
                  <a:cubicBezTo>
                    <a:pt x="10" y="46"/>
                    <a:pt x="8" y="46"/>
                    <a:pt x="7" y="47"/>
                  </a:cubicBezTo>
                  <a:cubicBezTo>
                    <a:pt x="8" y="46"/>
                    <a:pt x="8" y="45"/>
                    <a:pt x="9" y="44"/>
                  </a:cubicBezTo>
                  <a:cubicBezTo>
                    <a:pt x="9" y="45"/>
                    <a:pt x="10" y="46"/>
                    <a:pt x="11" y="46"/>
                  </a:cubicBezTo>
                  <a:close/>
                  <a:moveTo>
                    <a:pt x="6" y="38"/>
                  </a:moveTo>
                  <a:lnTo>
                    <a:pt x="6" y="38"/>
                  </a:lnTo>
                  <a:cubicBezTo>
                    <a:pt x="7" y="38"/>
                    <a:pt x="9" y="38"/>
                    <a:pt x="10" y="38"/>
                  </a:cubicBezTo>
                  <a:cubicBezTo>
                    <a:pt x="9" y="38"/>
                    <a:pt x="9" y="39"/>
                    <a:pt x="8" y="40"/>
                  </a:cubicBezTo>
                  <a:cubicBezTo>
                    <a:pt x="8" y="39"/>
                    <a:pt x="7" y="38"/>
                    <a:pt x="6" y="38"/>
                  </a:cubicBezTo>
                  <a:close/>
                  <a:moveTo>
                    <a:pt x="16" y="37"/>
                  </a:moveTo>
                  <a:lnTo>
                    <a:pt x="16" y="37"/>
                  </a:lnTo>
                  <a:cubicBezTo>
                    <a:pt x="17" y="37"/>
                    <a:pt x="18" y="37"/>
                    <a:pt x="20" y="37"/>
                  </a:cubicBezTo>
                  <a:cubicBezTo>
                    <a:pt x="19" y="38"/>
                    <a:pt x="18" y="38"/>
                    <a:pt x="18" y="39"/>
                  </a:cubicBezTo>
                  <a:cubicBezTo>
                    <a:pt x="17" y="38"/>
                    <a:pt x="16" y="38"/>
                    <a:pt x="16" y="37"/>
                  </a:cubicBezTo>
                  <a:close/>
                  <a:moveTo>
                    <a:pt x="25" y="37"/>
                  </a:moveTo>
                  <a:lnTo>
                    <a:pt x="25" y="37"/>
                  </a:lnTo>
                  <a:lnTo>
                    <a:pt x="29" y="37"/>
                  </a:lnTo>
                  <a:cubicBezTo>
                    <a:pt x="28" y="37"/>
                    <a:pt x="27" y="38"/>
                    <a:pt x="27" y="39"/>
                  </a:cubicBezTo>
                  <a:cubicBezTo>
                    <a:pt x="26" y="38"/>
                    <a:pt x="26" y="37"/>
                    <a:pt x="25" y="37"/>
                  </a:cubicBezTo>
                  <a:close/>
                  <a:moveTo>
                    <a:pt x="34" y="37"/>
                  </a:moveTo>
                  <a:lnTo>
                    <a:pt x="34" y="37"/>
                  </a:lnTo>
                  <a:lnTo>
                    <a:pt x="36" y="36"/>
                  </a:lnTo>
                  <a:cubicBezTo>
                    <a:pt x="37" y="36"/>
                    <a:pt x="37" y="36"/>
                    <a:pt x="37" y="36"/>
                  </a:cubicBezTo>
                  <a:lnTo>
                    <a:pt x="37" y="34"/>
                  </a:lnTo>
                  <a:cubicBezTo>
                    <a:pt x="38" y="34"/>
                    <a:pt x="38" y="35"/>
                    <a:pt x="39" y="35"/>
                  </a:cubicBezTo>
                  <a:cubicBezTo>
                    <a:pt x="38" y="36"/>
                    <a:pt x="37" y="37"/>
                    <a:pt x="36" y="38"/>
                  </a:cubicBezTo>
                  <a:cubicBezTo>
                    <a:pt x="36" y="38"/>
                    <a:pt x="35" y="37"/>
                    <a:pt x="34" y="37"/>
                  </a:cubicBezTo>
                  <a:close/>
                  <a:moveTo>
                    <a:pt x="37" y="28"/>
                  </a:moveTo>
                  <a:lnTo>
                    <a:pt x="37" y="28"/>
                  </a:lnTo>
                  <a:lnTo>
                    <a:pt x="37" y="24"/>
                  </a:lnTo>
                  <a:cubicBezTo>
                    <a:pt x="38" y="25"/>
                    <a:pt x="38" y="26"/>
                    <a:pt x="39" y="26"/>
                  </a:cubicBezTo>
                  <a:cubicBezTo>
                    <a:pt x="38" y="27"/>
                    <a:pt x="38" y="27"/>
                    <a:pt x="37" y="28"/>
                  </a:cubicBezTo>
                  <a:close/>
                  <a:moveTo>
                    <a:pt x="37" y="19"/>
                  </a:moveTo>
                  <a:lnTo>
                    <a:pt x="37" y="19"/>
                  </a:lnTo>
                  <a:lnTo>
                    <a:pt x="37" y="15"/>
                  </a:lnTo>
                  <a:cubicBezTo>
                    <a:pt x="38" y="16"/>
                    <a:pt x="38" y="17"/>
                    <a:pt x="39" y="17"/>
                  </a:cubicBezTo>
                  <a:cubicBezTo>
                    <a:pt x="38" y="18"/>
                    <a:pt x="38" y="18"/>
                    <a:pt x="37" y="19"/>
                  </a:cubicBezTo>
                  <a:close/>
                  <a:moveTo>
                    <a:pt x="37" y="10"/>
                  </a:moveTo>
                  <a:lnTo>
                    <a:pt x="37" y="10"/>
                  </a:lnTo>
                  <a:lnTo>
                    <a:pt x="37" y="6"/>
                  </a:lnTo>
                  <a:cubicBezTo>
                    <a:pt x="38" y="7"/>
                    <a:pt x="38" y="8"/>
                    <a:pt x="39" y="8"/>
                  </a:cubicBezTo>
                  <a:cubicBezTo>
                    <a:pt x="38" y="9"/>
                    <a:pt x="38" y="9"/>
                    <a:pt x="37" y="10"/>
                  </a:cubicBezTo>
                  <a:close/>
                  <a:moveTo>
                    <a:pt x="46" y="6"/>
                  </a:moveTo>
                  <a:lnTo>
                    <a:pt x="46" y="6"/>
                  </a:lnTo>
                  <a:lnTo>
                    <a:pt x="46" y="10"/>
                  </a:lnTo>
                  <a:cubicBezTo>
                    <a:pt x="45" y="9"/>
                    <a:pt x="45" y="9"/>
                    <a:pt x="44" y="8"/>
                  </a:cubicBezTo>
                  <a:cubicBezTo>
                    <a:pt x="45" y="8"/>
                    <a:pt x="45" y="7"/>
                    <a:pt x="46" y="6"/>
                  </a:cubicBezTo>
                  <a:close/>
                  <a:moveTo>
                    <a:pt x="46" y="15"/>
                  </a:moveTo>
                  <a:lnTo>
                    <a:pt x="46" y="15"/>
                  </a:lnTo>
                  <a:lnTo>
                    <a:pt x="46" y="20"/>
                  </a:lnTo>
                  <a:cubicBezTo>
                    <a:pt x="45" y="19"/>
                    <a:pt x="45" y="18"/>
                    <a:pt x="44" y="17"/>
                  </a:cubicBezTo>
                  <a:cubicBezTo>
                    <a:pt x="45" y="17"/>
                    <a:pt x="45" y="16"/>
                    <a:pt x="46" y="15"/>
                  </a:cubicBezTo>
                  <a:close/>
                  <a:moveTo>
                    <a:pt x="46" y="24"/>
                  </a:moveTo>
                  <a:lnTo>
                    <a:pt x="46" y="24"/>
                  </a:lnTo>
                  <a:lnTo>
                    <a:pt x="46" y="29"/>
                  </a:lnTo>
                  <a:cubicBezTo>
                    <a:pt x="46" y="28"/>
                    <a:pt x="45" y="27"/>
                    <a:pt x="44" y="26"/>
                  </a:cubicBezTo>
                  <a:cubicBezTo>
                    <a:pt x="45" y="26"/>
                    <a:pt x="46" y="25"/>
                    <a:pt x="46" y="24"/>
                  </a:cubicBezTo>
                  <a:close/>
                  <a:moveTo>
                    <a:pt x="0" y="42"/>
                  </a:moveTo>
                  <a:lnTo>
                    <a:pt x="0" y="42"/>
                  </a:lnTo>
                  <a:cubicBezTo>
                    <a:pt x="0" y="41"/>
                    <a:pt x="1" y="41"/>
                    <a:pt x="1" y="40"/>
                  </a:cubicBezTo>
                  <a:cubicBezTo>
                    <a:pt x="2" y="39"/>
                    <a:pt x="3" y="39"/>
                    <a:pt x="4" y="39"/>
                  </a:cubicBezTo>
                  <a:cubicBezTo>
                    <a:pt x="6" y="39"/>
                    <a:pt x="8" y="41"/>
                    <a:pt x="8" y="43"/>
                  </a:cubicBezTo>
                  <a:cubicBezTo>
                    <a:pt x="8" y="45"/>
                    <a:pt x="6" y="46"/>
                    <a:pt x="4" y="46"/>
                  </a:cubicBezTo>
                  <a:cubicBezTo>
                    <a:pt x="2" y="46"/>
                    <a:pt x="0" y="45"/>
                    <a:pt x="0" y="43"/>
                  </a:cubicBezTo>
                  <a:cubicBezTo>
                    <a:pt x="0" y="43"/>
                    <a:pt x="0" y="42"/>
                    <a:pt x="0" y="42"/>
                  </a:cubicBezTo>
                  <a:close/>
                  <a:moveTo>
                    <a:pt x="6" y="42"/>
                  </a:moveTo>
                  <a:lnTo>
                    <a:pt x="6" y="42"/>
                  </a:lnTo>
                  <a:cubicBezTo>
                    <a:pt x="6" y="44"/>
                    <a:pt x="5" y="45"/>
                    <a:pt x="4" y="45"/>
                  </a:cubicBezTo>
                  <a:cubicBezTo>
                    <a:pt x="6" y="45"/>
                    <a:pt x="7" y="44"/>
                    <a:pt x="6" y="42"/>
                  </a:cubicBezTo>
                  <a:close/>
                  <a:moveTo>
                    <a:pt x="80" y="39"/>
                  </a:moveTo>
                  <a:lnTo>
                    <a:pt x="80" y="39"/>
                  </a:lnTo>
                  <a:cubicBezTo>
                    <a:pt x="81" y="40"/>
                    <a:pt x="81" y="42"/>
                    <a:pt x="81" y="43"/>
                  </a:cubicBezTo>
                  <a:cubicBezTo>
                    <a:pt x="81" y="43"/>
                    <a:pt x="81" y="44"/>
                    <a:pt x="81" y="44"/>
                  </a:cubicBezTo>
                  <a:cubicBezTo>
                    <a:pt x="81" y="45"/>
                    <a:pt x="79" y="46"/>
                    <a:pt x="78" y="46"/>
                  </a:cubicBezTo>
                  <a:cubicBezTo>
                    <a:pt x="76" y="46"/>
                    <a:pt x="74" y="45"/>
                    <a:pt x="74" y="43"/>
                  </a:cubicBezTo>
                  <a:cubicBezTo>
                    <a:pt x="74" y="41"/>
                    <a:pt x="76" y="39"/>
                    <a:pt x="78" y="39"/>
                  </a:cubicBezTo>
                  <a:cubicBezTo>
                    <a:pt x="79" y="39"/>
                    <a:pt x="79" y="39"/>
                    <a:pt x="80" y="39"/>
                  </a:cubicBezTo>
                  <a:close/>
                  <a:moveTo>
                    <a:pt x="80" y="42"/>
                  </a:moveTo>
                  <a:lnTo>
                    <a:pt x="80" y="42"/>
                  </a:lnTo>
                  <a:cubicBezTo>
                    <a:pt x="80" y="44"/>
                    <a:pt x="79" y="45"/>
                    <a:pt x="78" y="45"/>
                  </a:cubicBezTo>
                  <a:cubicBezTo>
                    <a:pt x="80" y="45"/>
                    <a:pt x="81" y="44"/>
                    <a:pt x="80" y="42"/>
                  </a:cubicBezTo>
                  <a:close/>
                  <a:moveTo>
                    <a:pt x="44" y="31"/>
                  </a:moveTo>
                  <a:lnTo>
                    <a:pt x="44" y="31"/>
                  </a:lnTo>
                  <a:cubicBezTo>
                    <a:pt x="43" y="32"/>
                    <a:pt x="43" y="33"/>
                    <a:pt x="42" y="34"/>
                  </a:cubicBezTo>
                  <a:cubicBezTo>
                    <a:pt x="44" y="34"/>
                    <a:pt x="44" y="32"/>
                    <a:pt x="44" y="31"/>
                  </a:cubicBezTo>
                  <a:close/>
                  <a:moveTo>
                    <a:pt x="41" y="27"/>
                  </a:moveTo>
                  <a:lnTo>
                    <a:pt x="41" y="27"/>
                  </a:lnTo>
                  <a:cubicBezTo>
                    <a:pt x="44" y="27"/>
                    <a:pt x="45" y="29"/>
                    <a:pt x="45" y="31"/>
                  </a:cubicBezTo>
                  <a:cubicBezTo>
                    <a:pt x="45" y="33"/>
                    <a:pt x="44" y="35"/>
                    <a:pt x="41" y="35"/>
                  </a:cubicBezTo>
                  <a:cubicBezTo>
                    <a:pt x="39" y="35"/>
                    <a:pt x="38" y="33"/>
                    <a:pt x="38" y="31"/>
                  </a:cubicBezTo>
                  <a:cubicBezTo>
                    <a:pt x="38" y="29"/>
                    <a:pt x="39" y="27"/>
                    <a:pt x="41" y="27"/>
                  </a:cubicBezTo>
                  <a:close/>
                  <a:moveTo>
                    <a:pt x="44" y="22"/>
                  </a:moveTo>
                  <a:lnTo>
                    <a:pt x="44" y="22"/>
                  </a:lnTo>
                  <a:cubicBezTo>
                    <a:pt x="43" y="23"/>
                    <a:pt x="43" y="24"/>
                    <a:pt x="42" y="24"/>
                  </a:cubicBezTo>
                  <a:cubicBezTo>
                    <a:pt x="44" y="25"/>
                    <a:pt x="44" y="23"/>
                    <a:pt x="44" y="22"/>
                  </a:cubicBezTo>
                  <a:close/>
                  <a:moveTo>
                    <a:pt x="41" y="18"/>
                  </a:moveTo>
                  <a:lnTo>
                    <a:pt x="41" y="18"/>
                  </a:lnTo>
                  <a:cubicBezTo>
                    <a:pt x="44" y="18"/>
                    <a:pt x="45" y="20"/>
                    <a:pt x="45" y="22"/>
                  </a:cubicBezTo>
                  <a:cubicBezTo>
                    <a:pt x="45" y="24"/>
                    <a:pt x="44" y="26"/>
                    <a:pt x="41" y="26"/>
                  </a:cubicBezTo>
                  <a:cubicBezTo>
                    <a:pt x="39" y="26"/>
                    <a:pt x="38" y="24"/>
                    <a:pt x="38" y="22"/>
                  </a:cubicBezTo>
                  <a:cubicBezTo>
                    <a:pt x="38" y="20"/>
                    <a:pt x="39" y="18"/>
                    <a:pt x="41" y="18"/>
                  </a:cubicBezTo>
                  <a:close/>
                  <a:moveTo>
                    <a:pt x="44" y="13"/>
                  </a:moveTo>
                  <a:lnTo>
                    <a:pt x="44" y="13"/>
                  </a:lnTo>
                  <a:cubicBezTo>
                    <a:pt x="43" y="14"/>
                    <a:pt x="43" y="15"/>
                    <a:pt x="42" y="15"/>
                  </a:cubicBezTo>
                  <a:cubicBezTo>
                    <a:pt x="44" y="15"/>
                    <a:pt x="44" y="14"/>
                    <a:pt x="44" y="13"/>
                  </a:cubicBezTo>
                  <a:close/>
                  <a:moveTo>
                    <a:pt x="41" y="9"/>
                  </a:moveTo>
                  <a:lnTo>
                    <a:pt x="41" y="9"/>
                  </a:lnTo>
                  <a:cubicBezTo>
                    <a:pt x="44" y="9"/>
                    <a:pt x="45" y="11"/>
                    <a:pt x="45" y="13"/>
                  </a:cubicBezTo>
                  <a:cubicBezTo>
                    <a:pt x="45" y="15"/>
                    <a:pt x="44" y="17"/>
                    <a:pt x="41" y="17"/>
                  </a:cubicBezTo>
                  <a:cubicBezTo>
                    <a:pt x="39" y="17"/>
                    <a:pt x="38" y="15"/>
                    <a:pt x="38" y="13"/>
                  </a:cubicBezTo>
                  <a:cubicBezTo>
                    <a:pt x="38" y="11"/>
                    <a:pt x="39" y="9"/>
                    <a:pt x="41" y="9"/>
                  </a:cubicBezTo>
                  <a:close/>
                  <a:moveTo>
                    <a:pt x="44" y="3"/>
                  </a:moveTo>
                  <a:lnTo>
                    <a:pt x="44" y="3"/>
                  </a:lnTo>
                  <a:cubicBezTo>
                    <a:pt x="43" y="5"/>
                    <a:pt x="43" y="6"/>
                    <a:pt x="42" y="6"/>
                  </a:cubicBezTo>
                  <a:cubicBezTo>
                    <a:pt x="44" y="6"/>
                    <a:pt x="44" y="5"/>
                    <a:pt x="44" y="3"/>
                  </a:cubicBezTo>
                  <a:close/>
                  <a:moveTo>
                    <a:pt x="41" y="0"/>
                  </a:moveTo>
                  <a:lnTo>
                    <a:pt x="41" y="0"/>
                  </a:lnTo>
                  <a:cubicBezTo>
                    <a:pt x="44" y="0"/>
                    <a:pt x="45" y="2"/>
                    <a:pt x="45" y="4"/>
                  </a:cubicBezTo>
                  <a:cubicBezTo>
                    <a:pt x="45" y="6"/>
                    <a:pt x="44" y="7"/>
                    <a:pt x="41" y="7"/>
                  </a:cubicBezTo>
                  <a:cubicBezTo>
                    <a:pt x="39" y="7"/>
                    <a:pt x="38" y="6"/>
                    <a:pt x="38" y="4"/>
                  </a:cubicBezTo>
                  <a:cubicBezTo>
                    <a:pt x="38" y="2"/>
                    <a:pt x="39" y="0"/>
                    <a:pt x="41" y="0"/>
                  </a:cubicBezTo>
                  <a:close/>
                  <a:moveTo>
                    <a:pt x="34" y="41"/>
                  </a:moveTo>
                  <a:lnTo>
                    <a:pt x="34" y="41"/>
                  </a:lnTo>
                  <a:cubicBezTo>
                    <a:pt x="34" y="42"/>
                    <a:pt x="33" y="43"/>
                    <a:pt x="32" y="43"/>
                  </a:cubicBezTo>
                  <a:cubicBezTo>
                    <a:pt x="34" y="43"/>
                    <a:pt x="34" y="42"/>
                    <a:pt x="34" y="41"/>
                  </a:cubicBezTo>
                  <a:close/>
                  <a:moveTo>
                    <a:pt x="32" y="37"/>
                  </a:moveTo>
                  <a:lnTo>
                    <a:pt x="32" y="37"/>
                  </a:lnTo>
                  <a:cubicBezTo>
                    <a:pt x="34" y="37"/>
                    <a:pt x="35" y="39"/>
                    <a:pt x="35" y="41"/>
                  </a:cubicBezTo>
                  <a:cubicBezTo>
                    <a:pt x="35" y="43"/>
                    <a:pt x="34" y="44"/>
                    <a:pt x="32" y="44"/>
                  </a:cubicBezTo>
                  <a:cubicBezTo>
                    <a:pt x="30" y="44"/>
                    <a:pt x="28" y="43"/>
                    <a:pt x="28" y="41"/>
                  </a:cubicBezTo>
                  <a:cubicBezTo>
                    <a:pt x="28" y="39"/>
                    <a:pt x="30" y="37"/>
                    <a:pt x="32" y="37"/>
                  </a:cubicBezTo>
                  <a:close/>
                  <a:moveTo>
                    <a:pt x="25" y="41"/>
                  </a:moveTo>
                  <a:lnTo>
                    <a:pt x="25" y="41"/>
                  </a:lnTo>
                  <a:cubicBezTo>
                    <a:pt x="24" y="42"/>
                    <a:pt x="24" y="43"/>
                    <a:pt x="23" y="44"/>
                  </a:cubicBezTo>
                  <a:cubicBezTo>
                    <a:pt x="24" y="44"/>
                    <a:pt x="25" y="42"/>
                    <a:pt x="25" y="41"/>
                  </a:cubicBezTo>
                  <a:close/>
                  <a:moveTo>
                    <a:pt x="22" y="37"/>
                  </a:moveTo>
                  <a:lnTo>
                    <a:pt x="22" y="37"/>
                  </a:lnTo>
                  <a:cubicBezTo>
                    <a:pt x="24" y="37"/>
                    <a:pt x="26" y="39"/>
                    <a:pt x="26" y="41"/>
                  </a:cubicBezTo>
                  <a:cubicBezTo>
                    <a:pt x="26" y="43"/>
                    <a:pt x="24" y="45"/>
                    <a:pt x="22" y="45"/>
                  </a:cubicBezTo>
                  <a:cubicBezTo>
                    <a:pt x="20" y="45"/>
                    <a:pt x="19" y="43"/>
                    <a:pt x="19" y="41"/>
                  </a:cubicBezTo>
                  <a:cubicBezTo>
                    <a:pt x="19" y="39"/>
                    <a:pt x="20" y="37"/>
                    <a:pt x="22" y="37"/>
                  </a:cubicBezTo>
                  <a:close/>
                  <a:moveTo>
                    <a:pt x="16" y="42"/>
                  </a:moveTo>
                  <a:lnTo>
                    <a:pt x="16" y="42"/>
                  </a:lnTo>
                  <a:cubicBezTo>
                    <a:pt x="15" y="43"/>
                    <a:pt x="14" y="44"/>
                    <a:pt x="13" y="44"/>
                  </a:cubicBezTo>
                  <a:cubicBezTo>
                    <a:pt x="15" y="44"/>
                    <a:pt x="16" y="43"/>
                    <a:pt x="16" y="42"/>
                  </a:cubicBezTo>
                  <a:close/>
                  <a:moveTo>
                    <a:pt x="13" y="38"/>
                  </a:moveTo>
                  <a:lnTo>
                    <a:pt x="13" y="38"/>
                  </a:lnTo>
                  <a:cubicBezTo>
                    <a:pt x="15" y="38"/>
                    <a:pt x="17" y="40"/>
                    <a:pt x="17" y="42"/>
                  </a:cubicBezTo>
                  <a:cubicBezTo>
                    <a:pt x="17" y="44"/>
                    <a:pt x="15" y="45"/>
                    <a:pt x="13" y="45"/>
                  </a:cubicBezTo>
                  <a:cubicBezTo>
                    <a:pt x="11" y="45"/>
                    <a:pt x="9" y="44"/>
                    <a:pt x="9" y="42"/>
                  </a:cubicBezTo>
                  <a:cubicBezTo>
                    <a:pt x="9" y="40"/>
                    <a:pt x="11" y="38"/>
                    <a:pt x="13" y="38"/>
                  </a:cubicBezTo>
                  <a:close/>
                  <a:moveTo>
                    <a:pt x="71" y="42"/>
                  </a:moveTo>
                  <a:lnTo>
                    <a:pt x="71" y="42"/>
                  </a:lnTo>
                  <a:cubicBezTo>
                    <a:pt x="70" y="43"/>
                    <a:pt x="70" y="44"/>
                    <a:pt x="69" y="44"/>
                  </a:cubicBezTo>
                  <a:cubicBezTo>
                    <a:pt x="71" y="45"/>
                    <a:pt x="71" y="43"/>
                    <a:pt x="71" y="42"/>
                  </a:cubicBezTo>
                  <a:close/>
                  <a:moveTo>
                    <a:pt x="69" y="38"/>
                  </a:moveTo>
                  <a:lnTo>
                    <a:pt x="69" y="38"/>
                  </a:lnTo>
                  <a:cubicBezTo>
                    <a:pt x="71" y="38"/>
                    <a:pt x="72" y="40"/>
                    <a:pt x="72" y="42"/>
                  </a:cubicBezTo>
                  <a:cubicBezTo>
                    <a:pt x="72" y="44"/>
                    <a:pt x="71" y="46"/>
                    <a:pt x="69" y="46"/>
                  </a:cubicBezTo>
                  <a:cubicBezTo>
                    <a:pt x="66" y="46"/>
                    <a:pt x="65" y="44"/>
                    <a:pt x="65" y="42"/>
                  </a:cubicBezTo>
                  <a:cubicBezTo>
                    <a:pt x="65" y="40"/>
                    <a:pt x="66" y="38"/>
                    <a:pt x="69" y="38"/>
                  </a:cubicBezTo>
                  <a:close/>
                  <a:moveTo>
                    <a:pt x="62" y="41"/>
                  </a:moveTo>
                  <a:lnTo>
                    <a:pt x="62" y="41"/>
                  </a:lnTo>
                  <a:cubicBezTo>
                    <a:pt x="61" y="42"/>
                    <a:pt x="61" y="43"/>
                    <a:pt x="59" y="44"/>
                  </a:cubicBezTo>
                  <a:cubicBezTo>
                    <a:pt x="61" y="44"/>
                    <a:pt x="62" y="42"/>
                    <a:pt x="62" y="41"/>
                  </a:cubicBezTo>
                  <a:close/>
                  <a:moveTo>
                    <a:pt x="59" y="37"/>
                  </a:moveTo>
                  <a:lnTo>
                    <a:pt x="59" y="37"/>
                  </a:lnTo>
                  <a:cubicBezTo>
                    <a:pt x="61" y="37"/>
                    <a:pt x="63" y="39"/>
                    <a:pt x="63" y="41"/>
                  </a:cubicBezTo>
                  <a:cubicBezTo>
                    <a:pt x="63" y="43"/>
                    <a:pt x="61" y="45"/>
                    <a:pt x="59" y="45"/>
                  </a:cubicBezTo>
                  <a:cubicBezTo>
                    <a:pt x="57" y="45"/>
                    <a:pt x="56" y="43"/>
                    <a:pt x="56" y="41"/>
                  </a:cubicBezTo>
                  <a:cubicBezTo>
                    <a:pt x="56" y="39"/>
                    <a:pt x="57" y="37"/>
                    <a:pt x="59" y="37"/>
                  </a:cubicBezTo>
                  <a:close/>
                  <a:moveTo>
                    <a:pt x="53" y="40"/>
                  </a:moveTo>
                  <a:lnTo>
                    <a:pt x="53" y="40"/>
                  </a:lnTo>
                  <a:cubicBezTo>
                    <a:pt x="52" y="42"/>
                    <a:pt x="51" y="42"/>
                    <a:pt x="50" y="43"/>
                  </a:cubicBezTo>
                  <a:cubicBezTo>
                    <a:pt x="52" y="43"/>
                    <a:pt x="53" y="42"/>
                    <a:pt x="53" y="40"/>
                  </a:cubicBezTo>
                  <a:close/>
                  <a:moveTo>
                    <a:pt x="50" y="37"/>
                  </a:moveTo>
                  <a:lnTo>
                    <a:pt x="50" y="37"/>
                  </a:lnTo>
                  <a:cubicBezTo>
                    <a:pt x="52" y="37"/>
                    <a:pt x="54" y="38"/>
                    <a:pt x="54" y="41"/>
                  </a:cubicBezTo>
                  <a:cubicBezTo>
                    <a:pt x="54" y="43"/>
                    <a:pt x="52" y="44"/>
                    <a:pt x="50" y="44"/>
                  </a:cubicBezTo>
                  <a:cubicBezTo>
                    <a:pt x="48" y="44"/>
                    <a:pt x="46" y="43"/>
                    <a:pt x="46" y="41"/>
                  </a:cubicBezTo>
                  <a:cubicBezTo>
                    <a:pt x="46" y="38"/>
                    <a:pt x="48" y="37"/>
                    <a:pt x="50" y="37"/>
                  </a:cubicBezTo>
                  <a:close/>
                  <a:moveTo>
                    <a:pt x="43" y="40"/>
                  </a:moveTo>
                  <a:lnTo>
                    <a:pt x="43" y="40"/>
                  </a:lnTo>
                  <a:cubicBezTo>
                    <a:pt x="43" y="41"/>
                    <a:pt x="42" y="42"/>
                    <a:pt x="41" y="43"/>
                  </a:cubicBezTo>
                  <a:cubicBezTo>
                    <a:pt x="43" y="43"/>
                    <a:pt x="44" y="41"/>
                    <a:pt x="43" y="40"/>
                  </a:cubicBezTo>
                  <a:close/>
                  <a:moveTo>
                    <a:pt x="41" y="36"/>
                  </a:moveTo>
                  <a:lnTo>
                    <a:pt x="41" y="36"/>
                  </a:lnTo>
                  <a:cubicBezTo>
                    <a:pt x="43" y="36"/>
                    <a:pt x="45" y="38"/>
                    <a:pt x="45" y="40"/>
                  </a:cubicBezTo>
                  <a:cubicBezTo>
                    <a:pt x="45" y="42"/>
                    <a:pt x="43" y="44"/>
                    <a:pt x="41" y="44"/>
                  </a:cubicBezTo>
                  <a:cubicBezTo>
                    <a:pt x="39" y="44"/>
                    <a:pt x="37" y="42"/>
                    <a:pt x="37" y="40"/>
                  </a:cubicBezTo>
                  <a:cubicBezTo>
                    <a:pt x="37" y="38"/>
                    <a:pt x="39" y="36"/>
                    <a:pt x="41" y="3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3" name="Freeform 1520"/>
            <p:cNvSpPr/>
            <p:nvPr userDrawn="1"/>
          </p:nvSpPr>
          <p:spPr>
            <a:xfrm>
              <a:off x="419" y="363"/>
              <a:ext cx="9" cy="9"/>
            </a:xfrm>
            <a:custGeom>
              <a:avLst/>
              <a:gdLst>
                <a:gd name="T0" fmla="*/ 13 w 20"/>
                <a:gd name="T1" fmla="*/ 4 h 21"/>
                <a:gd name="T2" fmla="*/ 13 w 20"/>
                <a:gd name="T3" fmla="*/ 4 h 21"/>
                <a:gd name="T4" fmla="*/ 12 w 20"/>
                <a:gd name="T5" fmla="*/ 7 h 21"/>
                <a:gd name="T6" fmla="*/ 20 w 20"/>
                <a:gd name="T7" fmla="*/ 5 h 21"/>
                <a:gd name="T8" fmla="*/ 20 w 20"/>
                <a:gd name="T9" fmla="*/ 15 h 21"/>
                <a:gd name="T10" fmla="*/ 14 w 20"/>
                <a:gd name="T11" fmla="*/ 12 h 21"/>
                <a:gd name="T12" fmla="*/ 15 w 20"/>
                <a:gd name="T13" fmla="*/ 21 h 21"/>
                <a:gd name="T14" fmla="*/ 5 w 20"/>
                <a:gd name="T15" fmla="*/ 21 h 21"/>
                <a:gd name="T16" fmla="*/ 9 w 20"/>
                <a:gd name="T17" fmla="*/ 14 h 21"/>
                <a:gd name="T18" fmla="*/ 0 w 20"/>
                <a:gd name="T19" fmla="*/ 15 h 21"/>
                <a:gd name="T20" fmla="*/ 0 w 20"/>
                <a:gd name="T21" fmla="*/ 5 h 21"/>
                <a:gd name="T22" fmla="*/ 7 w 20"/>
                <a:gd name="T23" fmla="*/ 9 h 21"/>
                <a:gd name="T24" fmla="*/ 5 w 20"/>
                <a:gd name="T25" fmla="*/ 0 h 21"/>
                <a:gd name="T26" fmla="*/ 15 w 20"/>
                <a:gd name="T27" fmla="*/ 0 h 21"/>
                <a:gd name="T28" fmla="*/ 13 w 20"/>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13" y="4"/>
                  </a:moveTo>
                  <a:lnTo>
                    <a:pt x="13" y="4"/>
                  </a:lnTo>
                  <a:cubicBezTo>
                    <a:pt x="12" y="5"/>
                    <a:pt x="12" y="6"/>
                    <a:pt x="12" y="7"/>
                  </a:cubicBezTo>
                  <a:cubicBezTo>
                    <a:pt x="13" y="11"/>
                    <a:pt x="19" y="6"/>
                    <a:pt x="20" y="5"/>
                  </a:cubicBezTo>
                  <a:lnTo>
                    <a:pt x="20" y="15"/>
                  </a:lnTo>
                  <a:cubicBezTo>
                    <a:pt x="19" y="14"/>
                    <a:pt x="16" y="12"/>
                    <a:pt x="14" y="12"/>
                  </a:cubicBezTo>
                  <a:cubicBezTo>
                    <a:pt x="9" y="13"/>
                    <a:pt x="14" y="19"/>
                    <a:pt x="15" y="21"/>
                  </a:cubicBezTo>
                  <a:lnTo>
                    <a:pt x="5" y="21"/>
                  </a:lnTo>
                  <a:cubicBezTo>
                    <a:pt x="6" y="19"/>
                    <a:pt x="9" y="16"/>
                    <a:pt x="9" y="14"/>
                  </a:cubicBezTo>
                  <a:cubicBezTo>
                    <a:pt x="8" y="9"/>
                    <a:pt x="1" y="14"/>
                    <a:pt x="0" y="15"/>
                  </a:cubicBezTo>
                  <a:lnTo>
                    <a:pt x="0" y="5"/>
                  </a:lnTo>
                  <a:cubicBezTo>
                    <a:pt x="1" y="6"/>
                    <a:pt x="5" y="9"/>
                    <a:pt x="7" y="9"/>
                  </a:cubicBezTo>
                  <a:cubicBezTo>
                    <a:pt x="11" y="8"/>
                    <a:pt x="6" y="1"/>
                    <a:pt x="5" y="0"/>
                  </a:cubicBezTo>
                  <a:lnTo>
                    <a:pt x="15" y="0"/>
                  </a:lnTo>
                  <a:cubicBezTo>
                    <a:pt x="14" y="1"/>
                    <a:pt x="13" y="3"/>
                    <a:pt x="13"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4" name="Freeform 1521"/>
            <p:cNvSpPr/>
            <p:nvPr userDrawn="1"/>
          </p:nvSpPr>
          <p:spPr>
            <a:xfrm>
              <a:off x="361" y="388"/>
              <a:ext cx="74" cy="28"/>
            </a:xfrm>
            <a:custGeom>
              <a:avLst/>
              <a:gdLst>
                <a:gd name="T0" fmla="*/ 109 w 164"/>
                <a:gd name="T1" fmla="*/ 25 h 62"/>
                <a:gd name="T2" fmla="*/ 109 w 164"/>
                <a:gd name="T3" fmla="*/ 25 h 62"/>
                <a:gd name="T4" fmla="*/ 127 w 164"/>
                <a:gd name="T5" fmla="*/ 40 h 62"/>
                <a:gd name="T6" fmla="*/ 133 w 164"/>
                <a:gd name="T7" fmla="*/ 29 h 62"/>
                <a:gd name="T8" fmla="*/ 131 w 164"/>
                <a:gd name="T9" fmla="*/ 24 h 62"/>
                <a:gd name="T10" fmla="*/ 139 w 164"/>
                <a:gd name="T11" fmla="*/ 30 h 62"/>
                <a:gd name="T12" fmla="*/ 144 w 164"/>
                <a:gd name="T13" fmla="*/ 41 h 62"/>
                <a:gd name="T14" fmla="*/ 149 w 164"/>
                <a:gd name="T15" fmla="*/ 41 h 62"/>
                <a:gd name="T16" fmla="*/ 152 w 164"/>
                <a:gd name="T17" fmla="*/ 33 h 62"/>
                <a:gd name="T18" fmla="*/ 151 w 164"/>
                <a:gd name="T19" fmla="*/ 26 h 62"/>
                <a:gd name="T20" fmla="*/ 157 w 164"/>
                <a:gd name="T21" fmla="*/ 32 h 62"/>
                <a:gd name="T22" fmla="*/ 163 w 164"/>
                <a:gd name="T23" fmla="*/ 36 h 62"/>
                <a:gd name="T24" fmla="*/ 161 w 164"/>
                <a:gd name="T25" fmla="*/ 45 h 62"/>
                <a:gd name="T26" fmla="*/ 149 w 164"/>
                <a:gd name="T27" fmla="*/ 50 h 62"/>
                <a:gd name="T28" fmla="*/ 142 w 164"/>
                <a:gd name="T29" fmla="*/ 56 h 62"/>
                <a:gd name="T30" fmla="*/ 128 w 164"/>
                <a:gd name="T31" fmla="*/ 56 h 62"/>
                <a:gd name="T32" fmla="*/ 115 w 164"/>
                <a:gd name="T33" fmla="*/ 62 h 62"/>
                <a:gd name="T34" fmla="*/ 103 w 164"/>
                <a:gd name="T35" fmla="*/ 57 h 62"/>
                <a:gd name="T36" fmla="*/ 85 w 164"/>
                <a:gd name="T37" fmla="*/ 47 h 62"/>
                <a:gd name="T38" fmla="*/ 56 w 164"/>
                <a:gd name="T39" fmla="*/ 41 h 62"/>
                <a:gd name="T40" fmla="*/ 30 w 164"/>
                <a:gd name="T41" fmla="*/ 35 h 62"/>
                <a:gd name="T42" fmla="*/ 2 w 164"/>
                <a:gd name="T43" fmla="*/ 31 h 62"/>
                <a:gd name="T44" fmla="*/ 7 w 164"/>
                <a:gd name="T45" fmla="*/ 14 h 62"/>
                <a:gd name="T46" fmla="*/ 8 w 164"/>
                <a:gd name="T47" fmla="*/ 3 h 62"/>
                <a:gd name="T48" fmla="*/ 36 w 164"/>
                <a:gd name="T49" fmla="*/ 0 h 62"/>
                <a:gd name="T50" fmla="*/ 39 w 164"/>
                <a:gd name="T51" fmla="*/ 15 h 62"/>
                <a:gd name="T52" fmla="*/ 56 w 164"/>
                <a:gd name="T53" fmla="*/ 26 h 62"/>
                <a:gd name="T54" fmla="*/ 95 w 164"/>
                <a:gd name="T55" fmla="*/ 34 h 62"/>
                <a:gd name="T56" fmla="*/ 104 w 164"/>
                <a:gd name="T57" fmla="*/ 25 h 62"/>
                <a:gd name="T58" fmla="*/ 109 w 164"/>
                <a:gd name="T5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62">
                  <a:moveTo>
                    <a:pt x="109" y="25"/>
                  </a:moveTo>
                  <a:lnTo>
                    <a:pt x="109" y="25"/>
                  </a:lnTo>
                  <a:cubicBezTo>
                    <a:pt x="112" y="31"/>
                    <a:pt x="118" y="40"/>
                    <a:pt x="127" y="40"/>
                  </a:cubicBezTo>
                  <a:cubicBezTo>
                    <a:pt x="126" y="35"/>
                    <a:pt x="128" y="31"/>
                    <a:pt x="133" y="29"/>
                  </a:cubicBezTo>
                  <a:cubicBezTo>
                    <a:pt x="133" y="28"/>
                    <a:pt x="133" y="25"/>
                    <a:pt x="131" y="24"/>
                  </a:cubicBezTo>
                  <a:cubicBezTo>
                    <a:pt x="136" y="23"/>
                    <a:pt x="138" y="26"/>
                    <a:pt x="139" y="30"/>
                  </a:cubicBezTo>
                  <a:cubicBezTo>
                    <a:pt x="145" y="31"/>
                    <a:pt x="146" y="37"/>
                    <a:pt x="144" y="41"/>
                  </a:cubicBezTo>
                  <a:cubicBezTo>
                    <a:pt x="146" y="42"/>
                    <a:pt x="149" y="41"/>
                    <a:pt x="149" y="41"/>
                  </a:cubicBezTo>
                  <a:cubicBezTo>
                    <a:pt x="147" y="36"/>
                    <a:pt x="150" y="34"/>
                    <a:pt x="152" y="33"/>
                  </a:cubicBezTo>
                  <a:cubicBezTo>
                    <a:pt x="153" y="30"/>
                    <a:pt x="152" y="28"/>
                    <a:pt x="151" y="26"/>
                  </a:cubicBezTo>
                  <a:cubicBezTo>
                    <a:pt x="156" y="26"/>
                    <a:pt x="157" y="31"/>
                    <a:pt x="157" y="32"/>
                  </a:cubicBezTo>
                  <a:cubicBezTo>
                    <a:pt x="160" y="33"/>
                    <a:pt x="161" y="33"/>
                    <a:pt x="163" y="36"/>
                  </a:cubicBezTo>
                  <a:cubicBezTo>
                    <a:pt x="164" y="37"/>
                    <a:pt x="164" y="43"/>
                    <a:pt x="161" y="45"/>
                  </a:cubicBezTo>
                  <a:cubicBezTo>
                    <a:pt x="158" y="47"/>
                    <a:pt x="153" y="47"/>
                    <a:pt x="149" y="50"/>
                  </a:cubicBezTo>
                  <a:cubicBezTo>
                    <a:pt x="147" y="51"/>
                    <a:pt x="146" y="55"/>
                    <a:pt x="142" y="56"/>
                  </a:cubicBezTo>
                  <a:cubicBezTo>
                    <a:pt x="138" y="57"/>
                    <a:pt x="133" y="55"/>
                    <a:pt x="128" y="56"/>
                  </a:cubicBezTo>
                  <a:cubicBezTo>
                    <a:pt x="122" y="58"/>
                    <a:pt x="120" y="62"/>
                    <a:pt x="115" y="62"/>
                  </a:cubicBezTo>
                  <a:cubicBezTo>
                    <a:pt x="110" y="62"/>
                    <a:pt x="111" y="58"/>
                    <a:pt x="103" y="57"/>
                  </a:cubicBezTo>
                  <a:cubicBezTo>
                    <a:pt x="97" y="54"/>
                    <a:pt x="91" y="49"/>
                    <a:pt x="85" y="47"/>
                  </a:cubicBezTo>
                  <a:cubicBezTo>
                    <a:pt x="76" y="44"/>
                    <a:pt x="66" y="43"/>
                    <a:pt x="56" y="41"/>
                  </a:cubicBezTo>
                  <a:cubicBezTo>
                    <a:pt x="47" y="40"/>
                    <a:pt x="39" y="36"/>
                    <a:pt x="30" y="35"/>
                  </a:cubicBezTo>
                  <a:cubicBezTo>
                    <a:pt x="24" y="34"/>
                    <a:pt x="5" y="35"/>
                    <a:pt x="2" y="31"/>
                  </a:cubicBezTo>
                  <a:cubicBezTo>
                    <a:pt x="0" y="27"/>
                    <a:pt x="6" y="25"/>
                    <a:pt x="7" y="14"/>
                  </a:cubicBezTo>
                  <a:cubicBezTo>
                    <a:pt x="7" y="12"/>
                    <a:pt x="8" y="4"/>
                    <a:pt x="8" y="3"/>
                  </a:cubicBezTo>
                  <a:cubicBezTo>
                    <a:pt x="8" y="3"/>
                    <a:pt x="34" y="0"/>
                    <a:pt x="36" y="0"/>
                  </a:cubicBezTo>
                  <a:cubicBezTo>
                    <a:pt x="36" y="7"/>
                    <a:pt x="38" y="13"/>
                    <a:pt x="39" y="15"/>
                  </a:cubicBezTo>
                  <a:cubicBezTo>
                    <a:pt x="43" y="21"/>
                    <a:pt x="50" y="23"/>
                    <a:pt x="56" y="26"/>
                  </a:cubicBezTo>
                  <a:cubicBezTo>
                    <a:pt x="69" y="30"/>
                    <a:pt x="82" y="35"/>
                    <a:pt x="95" y="34"/>
                  </a:cubicBezTo>
                  <a:cubicBezTo>
                    <a:pt x="96" y="34"/>
                    <a:pt x="103" y="30"/>
                    <a:pt x="104" y="25"/>
                  </a:cubicBezTo>
                  <a:cubicBezTo>
                    <a:pt x="105" y="23"/>
                    <a:pt x="108" y="23"/>
                    <a:pt x="109" y="25"/>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5" name="Freeform 1522"/>
            <p:cNvSpPr/>
            <p:nvPr userDrawn="1"/>
          </p:nvSpPr>
          <p:spPr>
            <a:xfrm>
              <a:off x="363" y="388"/>
              <a:ext cx="62" cy="27"/>
            </a:xfrm>
            <a:custGeom>
              <a:avLst/>
              <a:gdLst>
                <a:gd name="T0" fmla="*/ 29 w 138"/>
                <a:gd name="T1" fmla="*/ 0 h 59"/>
                <a:gd name="T2" fmla="*/ 29 w 138"/>
                <a:gd name="T3" fmla="*/ 0 h 59"/>
                <a:gd name="T4" fmla="*/ 32 w 138"/>
                <a:gd name="T5" fmla="*/ 16 h 59"/>
                <a:gd name="T6" fmla="*/ 35 w 138"/>
                <a:gd name="T7" fmla="*/ 20 h 59"/>
                <a:gd name="T8" fmla="*/ 35 w 138"/>
                <a:gd name="T9" fmla="*/ 24 h 59"/>
                <a:gd name="T10" fmla="*/ 40 w 138"/>
                <a:gd name="T11" fmla="*/ 22 h 59"/>
                <a:gd name="T12" fmla="*/ 39 w 138"/>
                <a:gd name="T13" fmla="*/ 26 h 59"/>
                <a:gd name="T14" fmla="*/ 46 w 138"/>
                <a:gd name="T15" fmla="*/ 25 h 59"/>
                <a:gd name="T16" fmla="*/ 45 w 138"/>
                <a:gd name="T17" fmla="*/ 28 h 59"/>
                <a:gd name="T18" fmla="*/ 50 w 138"/>
                <a:gd name="T19" fmla="*/ 28 h 59"/>
                <a:gd name="T20" fmla="*/ 53 w 138"/>
                <a:gd name="T21" fmla="*/ 28 h 59"/>
                <a:gd name="T22" fmla="*/ 73 w 138"/>
                <a:gd name="T23" fmla="*/ 34 h 59"/>
                <a:gd name="T24" fmla="*/ 102 w 138"/>
                <a:gd name="T25" fmla="*/ 27 h 59"/>
                <a:gd name="T26" fmla="*/ 106 w 138"/>
                <a:gd name="T27" fmla="*/ 31 h 59"/>
                <a:gd name="T28" fmla="*/ 102 w 138"/>
                <a:gd name="T29" fmla="*/ 32 h 59"/>
                <a:gd name="T30" fmla="*/ 108 w 138"/>
                <a:gd name="T31" fmla="*/ 38 h 59"/>
                <a:gd name="T32" fmla="*/ 103 w 138"/>
                <a:gd name="T33" fmla="*/ 37 h 59"/>
                <a:gd name="T34" fmla="*/ 107 w 138"/>
                <a:gd name="T35" fmla="*/ 39 h 59"/>
                <a:gd name="T36" fmla="*/ 103 w 138"/>
                <a:gd name="T37" fmla="*/ 39 h 59"/>
                <a:gd name="T38" fmla="*/ 104 w 138"/>
                <a:gd name="T39" fmla="*/ 42 h 59"/>
                <a:gd name="T40" fmla="*/ 120 w 138"/>
                <a:gd name="T41" fmla="*/ 43 h 59"/>
                <a:gd name="T42" fmla="*/ 108 w 138"/>
                <a:gd name="T43" fmla="*/ 47 h 59"/>
                <a:gd name="T44" fmla="*/ 110 w 138"/>
                <a:gd name="T45" fmla="*/ 50 h 59"/>
                <a:gd name="T46" fmla="*/ 112 w 138"/>
                <a:gd name="T47" fmla="*/ 50 h 59"/>
                <a:gd name="T48" fmla="*/ 115 w 138"/>
                <a:gd name="T49" fmla="*/ 53 h 59"/>
                <a:gd name="T50" fmla="*/ 116 w 138"/>
                <a:gd name="T51" fmla="*/ 49 h 59"/>
                <a:gd name="T52" fmla="*/ 119 w 138"/>
                <a:gd name="T53" fmla="*/ 52 h 59"/>
                <a:gd name="T54" fmla="*/ 120 w 138"/>
                <a:gd name="T55" fmla="*/ 47 h 59"/>
                <a:gd name="T56" fmla="*/ 122 w 138"/>
                <a:gd name="T57" fmla="*/ 50 h 59"/>
                <a:gd name="T58" fmla="*/ 123 w 138"/>
                <a:gd name="T59" fmla="*/ 44 h 59"/>
                <a:gd name="T60" fmla="*/ 125 w 138"/>
                <a:gd name="T61" fmla="*/ 46 h 59"/>
                <a:gd name="T62" fmla="*/ 124 w 138"/>
                <a:gd name="T63" fmla="*/ 42 h 59"/>
                <a:gd name="T64" fmla="*/ 127 w 138"/>
                <a:gd name="T65" fmla="*/ 43 h 59"/>
                <a:gd name="T66" fmla="*/ 128 w 138"/>
                <a:gd name="T67" fmla="*/ 32 h 59"/>
                <a:gd name="T68" fmla="*/ 138 w 138"/>
                <a:gd name="T69" fmla="*/ 35 h 59"/>
                <a:gd name="T70" fmla="*/ 136 w 138"/>
                <a:gd name="T71" fmla="*/ 41 h 59"/>
                <a:gd name="T72" fmla="*/ 131 w 138"/>
                <a:gd name="T73" fmla="*/ 45 h 59"/>
                <a:gd name="T74" fmla="*/ 114 w 138"/>
                <a:gd name="T75" fmla="*/ 58 h 59"/>
                <a:gd name="T76" fmla="*/ 102 w 138"/>
                <a:gd name="T77" fmla="*/ 54 h 59"/>
                <a:gd name="T78" fmla="*/ 84 w 138"/>
                <a:gd name="T79" fmla="*/ 44 h 59"/>
                <a:gd name="T80" fmla="*/ 67 w 138"/>
                <a:gd name="T81" fmla="*/ 39 h 59"/>
                <a:gd name="T82" fmla="*/ 64 w 138"/>
                <a:gd name="T83" fmla="*/ 37 h 59"/>
                <a:gd name="T84" fmla="*/ 63 w 138"/>
                <a:gd name="T85" fmla="*/ 39 h 59"/>
                <a:gd name="T86" fmla="*/ 59 w 138"/>
                <a:gd name="T87" fmla="*/ 36 h 59"/>
                <a:gd name="T88" fmla="*/ 58 w 138"/>
                <a:gd name="T89" fmla="*/ 38 h 59"/>
                <a:gd name="T90" fmla="*/ 54 w 138"/>
                <a:gd name="T91" fmla="*/ 34 h 59"/>
                <a:gd name="T92" fmla="*/ 53 w 138"/>
                <a:gd name="T93" fmla="*/ 37 h 59"/>
                <a:gd name="T94" fmla="*/ 49 w 138"/>
                <a:gd name="T95" fmla="*/ 33 h 59"/>
                <a:gd name="T96" fmla="*/ 48 w 138"/>
                <a:gd name="T97" fmla="*/ 36 h 59"/>
                <a:gd name="T98" fmla="*/ 44 w 138"/>
                <a:gd name="T99" fmla="*/ 31 h 59"/>
                <a:gd name="T100" fmla="*/ 43 w 138"/>
                <a:gd name="T101" fmla="*/ 35 h 59"/>
                <a:gd name="T102" fmla="*/ 38 w 138"/>
                <a:gd name="T103" fmla="*/ 29 h 59"/>
                <a:gd name="T104" fmla="*/ 37 w 138"/>
                <a:gd name="T105" fmla="*/ 33 h 59"/>
                <a:gd name="T106" fmla="*/ 33 w 138"/>
                <a:gd name="T107" fmla="*/ 27 h 59"/>
                <a:gd name="T108" fmla="*/ 32 w 138"/>
                <a:gd name="T109" fmla="*/ 32 h 59"/>
                <a:gd name="T110" fmla="*/ 29 w 138"/>
                <a:gd name="T111" fmla="*/ 25 h 59"/>
                <a:gd name="T112" fmla="*/ 27 w 138"/>
                <a:gd name="T113" fmla="*/ 31 h 59"/>
                <a:gd name="T114" fmla="*/ 2 w 138"/>
                <a:gd name="T115" fmla="*/ 28 h 59"/>
                <a:gd name="T116" fmla="*/ 7 w 138"/>
                <a:gd name="T117" fmla="*/ 3 h 59"/>
                <a:gd name="T118" fmla="*/ 29 w 138"/>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59">
                  <a:moveTo>
                    <a:pt x="29" y="0"/>
                  </a:moveTo>
                  <a:lnTo>
                    <a:pt x="29" y="0"/>
                  </a:lnTo>
                  <a:cubicBezTo>
                    <a:pt x="30" y="5"/>
                    <a:pt x="28" y="6"/>
                    <a:pt x="32" y="16"/>
                  </a:cubicBezTo>
                  <a:cubicBezTo>
                    <a:pt x="33" y="17"/>
                    <a:pt x="34" y="19"/>
                    <a:pt x="35" y="20"/>
                  </a:cubicBezTo>
                  <a:cubicBezTo>
                    <a:pt x="35" y="20"/>
                    <a:pt x="34" y="23"/>
                    <a:pt x="35" y="24"/>
                  </a:cubicBezTo>
                  <a:cubicBezTo>
                    <a:pt x="35" y="22"/>
                    <a:pt x="37" y="20"/>
                    <a:pt x="40" y="22"/>
                  </a:cubicBezTo>
                  <a:cubicBezTo>
                    <a:pt x="40" y="23"/>
                    <a:pt x="38" y="24"/>
                    <a:pt x="39" y="26"/>
                  </a:cubicBezTo>
                  <a:cubicBezTo>
                    <a:pt x="40" y="25"/>
                    <a:pt x="43" y="22"/>
                    <a:pt x="46" y="25"/>
                  </a:cubicBezTo>
                  <a:cubicBezTo>
                    <a:pt x="45" y="26"/>
                    <a:pt x="45" y="27"/>
                    <a:pt x="45" y="28"/>
                  </a:cubicBezTo>
                  <a:cubicBezTo>
                    <a:pt x="45" y="27"/>
                    <a:pt x="48" y="25"/>
                    <a:pt x="50" y="28"/>
                  </a:cubicBezTo>
                  <a:cubicBezTo>
                    <a:pt x="51" y="28"/>
                    <a:pt x="50" y="27"/>
                    <a:pt x="53" y="28"/>
                  </a:cubicBezTo>
                  <a:cubicBezTo>
                    <a:pt x="55" y="29"/>
                    <a:pt x="70" y="34"/>
                    <a:pt x="73" y="34"/>
                  </a:cubicBezTo>
                  <a:cubicBezTo>
                    <a:pt x="84" y="37"/>
                    <a:pt x="96" y="38"/>
                    <a:pt x="102" y="27"/>
                  </a:cubicBezTo>
                  <a:cubicBezTo>
                    <a:pt x="104" y="28"/>
                    <a:pt x="104" y="29"/>
                    <a:pt x="106" y="31"/>
                  </a:cubicBezTo>
                  <a:cubicBezTo>
                    <a:pt x="107" y="33"/>
                    <a:pt x="103" y="31"/>
                    <a:pt x="102" y="32"/>
                  </a:cubicBezTo>
                  <a:cubicBezTo>
                    <a:pt x="104" y="33"/>
                    <a:pt x="111" y="34"/>
                    <a:pt x="108" y="38"/>
                  </a:cubicBezTo>
                  <a:cubicBezTo>
                    <a:pt x="107" y="37"/>
                    <a:pt x="106" y="35"/>
                    <a:pt x="103" y="37"/>
                  </a:cubicBezTo>
                  <a:cubicBezTo>
                    <a:pt x="105" y="37"/>
                    <a:pt x="107" y="39"/>
                    <a:pt x="107" y="39"/>
                  </a:cubicBezTo>
                  <a:cubicBezTo>
                    <a:pt x="106" y="39"/>
                    <a:pt x="104" y="39"/>
                    <a:pt x="103" y="39"/>
                  </a:cubicBezTo>
                  <a:cubicBezTo>
                    <a:pt x="102" y="39"/>
                    <a:pt x="102" y="42"/>
                    <a:pt x="104" y="42"/>
                  </a:cubicBezTo>
                  <a:cubicBezTo>
                    <a:pt x="108" y="42"/>
                    <a:pt x="116" y="41"/>
                    <a:pt x="120" y="43"/>
                  </a:cubicBezTo>
                  <a:cubicBezTo>
                    <a:pt x="118" y="46"/>
                    <a:pt x="116" y="47"/>
                    <a:pt x="108" y="47"/>
                  </a:cubicBezTo>
                  <a:cubicBezTo>
                    <a:pt x="106" y="47"/>
                    <a:pt x="109" y="49"/>
                    <a:pt x="110" y="50"/>
                  </a:cubicBezTo>
                  <a:cubicBezTo>
                    <a:pt x="111" y="50"/>
                    <a:pt x="111" y="50"/>
                    <a:pt x="112" y="50"/>
                  </a:cubicBezTo>
                  <a:cubicBezTo>
                    <a:pt x="113" y="50"/>
                    <a:pt x="113" y="52"/>
                    <a:pt x="115" y="53"/>
                  </a:cubicBezTo>
                  <a:cubicBezTo>
                    <a:pt x="114" y="51"/>
                    <a:pt x="114" y="50"/>
                    <a:pt x="116" y="49"/>
                  </a:cubicBezTo>
                  <a:cubicBezTo>
                    <a:pt x="117" y="50"/>
                    <a:pt x="117" y="52"/>
                    <a:pt x="119" y="52"/>
                  </a:cubicBezTo>
                  <a:cubicBezTo>
                    <a:pt x="118" y="50"/>
                    <a:pt x="117" y="48"/>
                    <a:pt x="120" y="47"/>
                  </a:cubicBezTo>
                  <a:cubicBezTo>
                    <a:pt x="121" y="47"/>
                    <a:pt x="121" y="49"/>
                    <a:pt x="122" y="50"/>
                  </a:cubicBezTo>
                  <a:cubicBezTo>
                    <a:pt x="122" y="48"/>
                    <a:pt x="121" y="46"/>
                    <a:pt x="123" y="44"/>
                  </a:cubicBezTo>
                  <a:cubicBezTo>
                    <a:pt x="123" y="46"/>
                    <a:pt x="124" y="46"/>
                    <a:pt x="125" y="46"/>
                  </a:cubicBezTo>
                  <a:cubicBezTo>
                    <a:pt x="124" y="44"/>
                    <a:pt x="124" y="43"/>
                    <a:pt x="124" y="42"/>
                  </a:cubicBezTo>
                  <a:cubicBezTo>
                    <a:pt x="125" y="42"/>
                    <a:pt x="127" y="43"/>
                    <a:pt x="127" y="43"/>
                  </a:cubicBezTo>
                  <a:cubicBezTo>
                    <a:pt x="125" y="38"/>
                    <a:pt x="126" y="35"/>
                    <a:pt x="128" y="32"/>
                  </a:cubicBezTo>
                  <a:cubicBezTo>
                    <a:pt x="131" y="30"/>
                    <a:pt x="137" y="31"/>
                    <a:pt x="138" y="35"/>
                  </a:cubicBezTo>
                  <a:cubicBezTo>
                    <a:pt x="138" y="37"/>
                    <a:pt x="138" y="39"/>
                    <a:pt x="136" y="41"/>
                  </a:cubicBezTo>
                  <a:cubicBezTo>
                    <a:pt x="135" y="43"/>
                    <a:pt x="133" y="43"/>
                    <a:pt x="131" y="45"/>
                  </a:cubicBezTo>
                  <a:cubicBezTo>
                    <a:pt x="125" y="49"/>
                    <a:pt x="121" y="54"/>
                    <a:pt x="114" y="58"/>
                  </a:cubicBezTo>
                  <a:cubicBezTo>
                    <a:pt x="109" y="59"/>
                    <a:pt x="108" y="55"/>
                    <a:pt x="102" y="54"/>
                  </a:cubicBezTo>
                  <a:cubicBezTo>
                    <a:pt x="96" y="51"/>
                    <a:pt x="90" y="47"/>
                    <a:pt x="84" y="44"/>
                  </a:cubicBezTo>
                  <a:cubicBezTo>
                    <a:pt x="75" y="40"/>
                    <a:pt x="69" y="41"/>
                    <a:pt x="67" y="39"/>
                  </a:cubicBezTo>
                  <a:cubicBezTo>
                    <a:pt x="65" y="41"/>
                    <a:pt x="64" y="38"/>
                    <a:pt x="64" y="37"/>
                  </a:cubicBezTo>
                  <a:cubicBezTo>
                    <a:pt x="63" y="38"/>
                    <a:pt x="63" y="39"/>
                    <a:pt x="63" y="39"/>
                  </a:cubicBezTo>
                  <a:cubicBezTo>
                    <a:pt x="59" y="40"/>
                    <a:pt x="58" y="37"/>
                    <a:pt x="59" y="36"/>
                  </a:cubicBezTo>
                  <a:cubicBezTo>
                    <a:pt x="58" y="36"/>
                    <a:pt x="58" y="38"/>
                    <a:pt x="58" y="38"/>
                  </a:cubicBezTo>
                  <a:cubicBezTo>
                    <a:pt x="54" y="39"/>
                    <a:pt x="53" y="35"/>
                    <a:pt x="54" y="34"/>
                  </a:cubicBezTo>
                  <a:cubicBezTo>
                    <a:pt x="52" y="35"/>
                    <a:pt x="52" y="37"/>
                    <a:pt x="53" y="37"/>
                  </a:cubicBezTo>
                  <a:cubicBezTo>
                    <a:pt x="49" y="38"/>
                    <a:pt x="48" y="34"/>
                    <a:pt x="49" y="33"/>
                  </a:cubicBezTo>
                  <a:cubicBezTo>
                    <a:pt x="48" y="34"/>
                    <a:pt x="48" y="36"/>
                    <a:pt x="48" y="36"/>
                  </a:cubicBezTo>
                  <a:cubicBezTo>
                    <a:pt x="44" y="36"/>
                    <a:pt x="44" y="32"/>
                    <a:pt x="44" y="31"/>
                  </a:cubicBezTo>
                  <a:cubicBezTo>
                    <a:pt x="43" y="32"/>
                    <a:pt x="43" y="34"/>
                    <a:pt x="43" y="35"/>
                  </a:cubicBezTo>
                  <a:cubicBezTo>
                    <a:pt x="39" y="35"/>
                    <a:pt x="38" y="31"/>
                    <a:pt x="38" y="29"/>
                  </a:cubicBezTo>
                  <a:cubicBezTo>
                    <a:pt x="37" y="30"/>
                    <a:pt x="37" y="33"/>
                    <a:pt x="37" y="33"/>
                  </a:cubicBezTo>
                  <a:cubicBezTo>
                    <a:pt x="32" y="33"/>
                    <a:pt x="33" y="29"/>
                    <a:pt x="33" y="27"/>
                  </a:cubicBezTo>
                  <a:cubicBezTo>
                    <a:pt x="31" y="29"/>
                    <a:pt x="32" y="32"/>
                    <a:pt x="32" y="32"/>
                  </a:cubicBezTo>
                  <a:cubicBezTo>
                    <a:pt x="28" y="32"/>
                    <a:pt x="27" y="28"/>
                    <a:pt x="29" y="25"/>
                  </a:cubicBezTo>
                  <a:cubicBezTo>
                    <a:pt x="27" y="27"/>
                    <a:pt x="27" y="31"/>
                    <a:pt x="27" y="31"/>
                  </a:cubicBezTo>
                  <a:cubicBezTo>
                    <a:pt x="18" y="31"/>
                    <a:pt x="3" y="30"/>
                    <a:pt x="2" y="28"/>
                  </a:cubicBezTo>
                  <a:cubicBezTo>
                    <a:pt x="0" y="27"/>
                    <a:pt x="7" y="21"/>
                    <a:pt x="7" y="3"/>
                  </a:cubicBezTo>
                  <a:cubicBezTo>
                    <a:pt x="8" y="2"/>
                    <a:pt x="28" y="2"/>
                    <a:pt x="2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6" name="Freeform 1523"/>
            <p:cNvSpPr/>
            <p:nvPr userDrawn="1"/>
          </p:nvSpPr>
          <p:spPr>
            <a:xfrm>
              <a:off x="365" y="396"/>
              <a:ext cx="6" cy="6"/>
            </a:xfrm>
            <a:custGeom>
              <a:avLst/>
              <a:gdLst>
                <a:gd name="T0" fmla="*/ 5 w 15"/>
                <a:gd name="T1" fmla="*/ 0 h 13"/>
                <a:gd name="T2" fmla="*/ 5 w 15"/>
                <a:gd name="T3" fmla="*/ 0 h 13"/>
                <a:gd name="T4" fmla="*/ 3 w 15"/>
                <a:gd name="T5" fmla="*/ 8 h 13"/>
                <a:gd name="T6" fmla="*/ 15 w 15"/>
                <a:gd name="T7" fmla="*/ 12 h 13"/>
                <a:gd name="T8" fmla="*/ 0 w 15"/>
                <a:gd name="T9" fmla="*/ 10 h 13"/>
                <a:gd name="T10" fmla="*/ 5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5" y="0"/>
                  </a:moveTo>
                  <a:lnTo>
                    <a:pt x="5" y="0"/>
                  </a:lnTo>
                  <a:cubicBezTo>
                    <a:pt x="5" y="2"/>
                    <a:pt x="3" y="7"/>
                    <a:pt x="3" y="8"/>
                  </a:cubicBezTo>
                  <a:cubicBezTo>
                    <a:pt x="4" y="11"/>
                    <a:pt x="12" y="11"/>
                    <a:pt x="15" y="12"/>
                  </a:cubicBezTo>
                  <a:cubicBezTo>
                    <a:pt x="11" y="13"/>
                    <a:pt x="1" y="11"/>
                    <a:pt x="0" y="10"/>
                  </a:cubicBezTo>
                  <a:cubicBezTo>
                    <a:pt x="0" y="9"/>
                    <a:pt x="3" y="5"/>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7" name="Freeform 1524"/>
            <p:cNvSpPr/>
            <p:nvPr userDrawn="1"/>
          </p:nvSpPr>
          <p:spPr>
            <a:xfrm>
              <a:off x="367" y="397"/>
              <a:ext cx="3" cy="2"/>
            </a:xfrm>
            <a:custGeom>
              <a:avLst/>
              <a:gdLst>
                <a:gd name="T0" fmla="*/ 4 w 6"/>
                <a:gd name="T1" fmla="*/ 0 h 6"/>
                <a:gd name="T2" fmla="*/ 4 w 6"/>
                <a:gd name="T3" fmla="*/ 0 h 6"/>
                <a:gd name="T4" fmla="*/ 3 w 6"/>
                <a:gd name="T5" fmla="*/ 4 h 6"/>
                <a:gd name="T6" fmla="*/ 6 w 6"/>
                <a:gd name="T7" fmla="*/ 6 h 6"/>
                <a:gd name="T8" fmla="*/ 1 w 6"/>
                <a:gd name="T9" fmla="*/ 5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4" y="0"/>
                  </a:lnTo>
                  <a:cubicBezTo>
                    <a:pt x="4" y="1"/>
                    <a:pt x="2" y="3"/>
                    <a:pt x="3" y="4"/>
                  </a:cubicBezTo>
                  <a:cubicBezTo>
                    <a:pt x="3" y="5"/>
                    <a:pt x="6" y="6"/>
                    <a:pt x="6" y="6"/>
                  </a:cubicBezTo>
                  <a:cubicBezTo>
                    <a:pt x="5" y="6"/>
                    <a:pt x="2" y="5"/>
                    <a:pt x="1" y="5"/>
                  </a:cubicBezTo>
                  <a:cubicBezTo>
                    <a:pt x="0" y="2"/>
                    <a:pt x="3" y="1"/>
                    <a:pt x="4"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8" name="Freeform 1525"/>
            <p:cNvSpPr/>
            <p:nvPr userDrawn="1"/>
          </p:nvSpPr>
          <p:spPr>
            <a:xfrm>
              <a:off x="430" y="401"/>
              <a:ext cx="1" cy="2"/>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9" name="Freeform 1526"/>
            <p:cNvSpPr/>
            <p:nvPr userDrawn="1"/>
          </p:nvSpPr>
          <p:spPr>
            <a:xfrm>
              <a:off x="428" y="404"/>
              <a:ext cx="6" cy="5"/>
            </a:xfrm>
            <a:custGeom>
              <a:avLst/>
              <a:gdLst>
                <a:gd name="T0" fmla="*/ 7 w 13"/>
                <a:gd name="T1" fmla="*/ 0 h 12"/>
                <a:gd name="T2" fmla="*/ 7 w 13"/>
                <a:gd name="T3" fmla="*/ 0 h 12"/>
                <a:gd name="T4" fmla="*/ 9 w 13"/>
                <a:gd name="T5" fmla="*/ 9 h 12"/>
                <a:gd name="T6" fmla="*/ 0 w 13"/>
                <a:gd name="T7" fmla="*/ 12 h 12"/>
                <a:gd name="T8" fmla="*/ 0 w 13"/>
                <a:gd name="T9" fmla="*/ 9 h 12"/>
                <a:gd name="T10" fmla="*/ 5 w 13"/>
                <a:gd name="T11" fmla="*/ 9 h 12"/>
                <a:gd name="T12" fmla="*/ 7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7" y="0"/>
                  </a:moveTo>
                  <a:lnTo>
                    <a:pt x="7" y="0"/>
                  </a:lnTo>
                  <a:cubicBezTo>
                    <a:pt x="11" y="0"/>
                    <a:pt x="13" y="7"/>
                    <a:pt x="9" y="9"/>
                  </a:cubicBezTo>
                  <a:cubicBezTo>
                    <a:pt x="7" y="10"/>
                    <a:pt x="2" y="11"/>
                    <a:pt x="0" y="12"/>
                  </a:cubicBezTo>
                  <a:cubicBezTo>
                    <a:pt x="0" y="11"/>
                    <a:pt x="0" y="9"/>
                    <a:pt x="0" y="9"/>
                  </a:cubicBezTo>
                  <a:cubicBezTo>
                    <a:pt x="1" y="9"/>
                    <a:pt x="4" y="9"/>
                    <a:pt x="5" y="9"/>
                  </a:cubicBezTo>
                  <a:cubicBezTo>
                    <a:pt x="2" y="7"/>
                    <a:pt x="1" y="0"/>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0" name="Freeform 1527"/>
            <p:cNvSpPr/>
            <p:nvPr userDrawn="1"/>
          </p:nvSpPr>
          <p:spPr>
            <a:xfrm>
              <a:off x="419" y="408"/>
              <a:ext cx="9" cy="5"/>
            </a:xfrm>
            <a:custGeom>
              <a:avLst/>
              <a:gdLst>
                <a:gd name="T0" fmla="*/ 15 w 19"/>
                <a:gd name="T1" fmla="*/ 1 h 11"/>
                <a:gd name="T2" fmla="*/ 15 w 19"/>
                <a:gd name="T3" fmla="*/ 1 h 11"/>
                <a:gd name="T4" fmla="*/ 18 w 19"/>
                <a:gd name="T5" fmla="*/ 3 h 11"/>
                <a:gd name="T6" fmla="*/ 14 w 19"/>
                <a:gd name="T7" fmla="*/ 8 h 11"/>
                <a:gd name="T8" fmla="*/ 0 w 19"/>
                <a:gd name="T9" fmla="*/ 9 h 11"/>
                <a:gd name="T10" fmla="*/ 11 w 19"/>
                <a:gd name="T11" fmla="*/ 5 h 11"/>
                <a:gd name="T12" fmla="*/ 13 w 19"/>
                <a:gd name="T13" fmla="*/ 2 h 11"/>
                <a:gd name="T14" fmla="*/ 15 w 19"/>
                <a:gd name="T15" fmla="*/ 4 h 11"/>
                <a:gd name="T16" fmla="*/ 15 w 19"/>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5" y="1"/>
                  </a:moveTo>
                  <a:lnTo>
                    <a:pt x="15" y="1"/>
                  </a:lnTo>
                  <a:cubicBezTo>
                    <a:pt x="17" y="0"/>
                    <a:pt x="19" y="2"/>
                    <a:pt x="18" y="3"/>
                  </a:cubicBezTo>
                  <a:cubicBezTo>
                    <a:pt x="17" y="4"/>
                    <a:pt x="15" y="6"/>
                    <a:pt x="14" y="8"/>
                  </a:cubicBezTo>
                  <a:cubicBezTo>
                    <a:pt x="11" y="11"/>
                    <a:pt x="6" y="9"/>
                    <a:pt x="0" y="9"/>
                  </a:cubicBezTo>
                  <a:cubicBezTo>
                    <a:pt x="5" y="5"/>
                    <a:pt x="6" y="4"/>
                    <a:pt x="11" y="5"/>
                  </a:cubicBezTo>
                  <a:cubicBezTo>
                    <a:pt x="12" y="4"/>
                    <a:pt x="12" y="3"/>
                    <a:pt x="13" y="2"/>
                  </a:cubicBezTo>
                  <a:cubicBezTo>
                    <a:pt x="14" y="1"/>
                    <a:pt x="15" y="4"/>
                    <a:pt x="15" y="4"/>
                  </a:cubicBezTo>
                  <a:cubicBezTo>
                    <a:pt x="16" y="3"/>
                    <a:pt x="16" y="2"/>
                    <a:pt x="1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1" name="Freeform 1528"/>
            <p:cNvSpPr/>
            <p:nvPr userDrawn="1"/>
          </p:nvSpPr>
          <p:spPr>
            <a:xfrm>
              <a:off x="422" y="400"/>
              <a:ext cx="0" cy="1"/>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2" name="Freeform 1529"/>
            <p:cNvSpPr/>
            <p:nvPr userDrawn="1"/>
          </p:nvSpPr>
          <p:spPr>
            <a:xfrm>
              <a:off x="434" y="398"/>
              <a:ext cx="3" cy="4"/>
            </a:xfrm>
            <a:custGeom>
              <a:avLst/>
              <a:gdLst>
                <a:gd name="T0" fmla="*/ 7 w 7"/>
                <a:gd name="T1" fmla="*/ 0 h 9"/>
                <a:gd name="T2" fmla="*/ 7 w 7"/>
                <a:gd name="T3" fmla="*/ 0 h 9"/>
                <a:gd name="T4" fmla="*/ 0 w 7"/>
                <a:gd name="T5" fmla="*/ 9 h 9"/>
                <a:gd name="T6" fmla="*/ 7 w 7"/>
                <a:gd name="T7" fmla="*/ 0 h 9"/>
              </a:gdLst>
              <a:ahLst/>
              <a:cxnLst>
                <a:cxn ang="0">
                  <a:pos x="T0" y="T1"/>
                </a:cxn>
                <a:cxn ang="0">
                  <a:pos x="T2" y="T3"/>
                </a:cxn>
                <a:cxn ang="0">
                  <a:pos x="T4" y="T5"/>
                </a:cxn>
                <a:cxn ang="0">
                  <a:pos x="T6" y="T7"/>
                </a:cxn>
              </a:cxnLst>
              <a:rect l="0" t="0" r="r" b="b"/>
              <a:pathLst>
                <a:path w="7" h="9">
                  <a:moveTo>
                    <a:pt x="7" y="0"/>
                  </a:moveTo>
                  <a:lnTo>
                    <a:pt x="7" y="0"/>
                  </a:lnTo>
                  <a:cubicBezTo>
                    <a:pt x="7" y="4"/>
                    <a:pt x="4" y="9"/>
                    <a:pt x="0" y="9"/>
                  </a:cubicBezTo>
                  <a:cubicBezTo>
                    <a:pt x="3" y="7"/>
                    <a:pt x="6" y="4"/>
                    <a:pt x="7"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3" name="Freeform 1530"/>
            <p:cNvSpPr/>
            <p:nvPr userDrawn="1"/>
          </p:nvSpPr>
          <p:spPr>
            <a:xfrm>
              <a:off x="433" y="398"/>
              <a:ext cx="3" cy="3"/>
            </a:xfrm>
            <a:custGeom>
              <a:avLst/>
              <a:gdLst>
                <a:gd name="T0" fmla="*/ 6 w 6"/>
                <a:gd name="T1" fmla="*/ 0 h 7"/>
                <a:gd name="T2" fmla="*/ 6 w 6"/>
                <a:gd name="T3" fmla="*/ 0 h 7"/>
                <a:gd name="T4" fmla="*/ 0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6" y="0"/>
                  </a:lnTo>
                  <a:cubicBezTo>
                    <a:pt x="6" y="3"/>
                    <a:pt x="3" y="6"/>
                    <a:pt x="0" y="7"/>
                  </a:cubicBezTo>
                  <a:cubicBezTo>
                    <a:pt x="2" y="6"/>
                    <a:pt x="5" y="3"/>
                    <a:pt x="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4" name="Freeform 1531"/>
            <p:cNvSpPr/>
            <p:nvPr userDrawn="1"/>
          </p:nvSpPr>
          <p:spPr>
            <a:xfrm>
              <a:off x="432" y="398"/>
              <a:ext cx="2" cy="1"/>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3" y="0"/>
                  </a:lnTo>
                  <a:cubicBezTo>
                    <a:pt x="3" y="1"/>
                    <a:pt x="2" y="3"/>
                    <a:pt x="0" y="3"/>
                  </a:cubicBezTo>
                  <a:cubicBezTo>
                    <a:pt x="1" y="3"/>
                    <a:pt x="3" y="1"/>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5" name="Freeform 1532"/>
            <p:cNvSpPr>
              <a:spLocks noEditPoints="1"/>
            </p:cNvSpPr>
            <p:nvPr userDrawn="1"/>
          </p:nvSpPr>
          <p:spPr>
            <a:xfrm>
              <a:off x="331" y="196"/>
              <a:ext cx="136" cy="261"/>
            </a:xfrm>
            <a:custGeom>
              <a:avLst/>
              <a:gdLst>
                <a:gd name="T0" fmla="*/ 14 w 304"/>
                <a:gd name="T1" fmla="*/ 489 h 573"/>
                <a:gd name="T2" fmla="*/ 5 w 304"/>
                <a:gd name="T3" fmla="*/ 439 h 573"/>
                <a:gd name="T4" fmla="*/ 36 w 304"/>
                <a:gd name="T5" fmla="*/ 473 h 573"/>
                <a:gd name="T6" fmla="*/ 19 w 304"/>
                <a:gd name="T7" fmla="*/ 451 h 573"/>
                <a:gd name="T8" fmla="*/ 59 w 304"/>
                <a:gd name="T9" fmla="*/ 514 h 573"/>
                <a:gd name="T10" fmla="*/ 0 w 304"/>
                <a:gd name="T11" fmla="*/ 153 h 573"/>
                <a:gd name="T12" fmla="*/ 9 w 304"/>
                <a:gd name="T13" fmla="*/ 82 h 573"/>
                <a:gd name="T14" fmla="*/ 52 w 304"/>
                <a:gd name="T15" fmla="*/ 61 h 573"/>
                <a:gd name="T16" fmla="*/ 118 w 304"/>
                <a:gd name="T17" fmla="*/ 47 h 573"/>
                <a:gd name="T18" fmla="*/ 152 w 304"/>
                <a:gd name="T19" fmla="*/ 83 h 573"/>
                <a:gd name="T20" fmla="*/ 130 w 304"/>
                <a:gd name="T21" fmla="*/ 95 h 573"/>
                <a:gd name="T22" fmla="*/ 155 w 304"/>
                <a:gd name="T23" fmla="*/ 111 h 573"/>
                <a:gd name="T24" fmla="*/ 119 w 304"/>
                <a:gd name="T25" fmla="*/ 122 h 573"/>
                <a:gd name="T26" fmla="*/ 83 w 304"/>
                <a:gd name="T27" fmla="*/ 108 h 573"/>
                <a:gd name="T28" fmla="*/ 61 w 304"/>
                <a:gd name="T29" fmla="*/ 167 h 573"/>
                <a:gd name="T30" fmla="*/ 74 w 304"/>
                <a:gd name="T31" fmla="*/ 193 h 573"/>
                <a:gd name="T32" fmla="*/ 127 w 304"/>
                <a:gd name="T33" fmla="*/ 216 h 573"/>
                <a:gd name="T34" fmla="*/ 168 w 304"/>
                <a:gd name="T35" fmla="*/ 113 h 573"/>
                <a:gd name="T36" fmla="*/ 202 w 304"/>
                <a:gd name="T37" fmla="*/ 87 h 573"/>
                <a:gd name="T38" fmla="*/ 238 w 304"/>
                <a:gd name="T39" fmla="*/ 93 h 573"/>
                <a:gd name="T40" fmla="*/ 297 w 304"/>
                <a:gd name="T41" fmla="*/ 105 h 573"/>
                <a:gd name="T42" fmla="*/ 270 w 304"/>
                <a:gd name="T43" fmla="*/ 178 h 573"/>
                <a:gd name="T44" fmla="*/ 296 w 304"/>
                <a:gd name="T45" fmla="*/ 225 h 573"/>
                <a:gd name="T46" fmla="*/ 239 w 304"/>
                <a:gd name="T47" fmla="*/ 262 h 573"/>
                <a:gd name="T48" fmla="*/ 211 w 304"/>
                <a:gd name="T49" fmla="*/ 275 h 573"/>
                <a:gd name="T50" fmla="*/ 218 w 304"/>
                <a:gd name="T51" fmla="*/ 318 h 573"/>
                <a:gd name="T52" fmla="*/ 207 w 304"/>
                <a:gd name="T53" fmla="*/ 339 h 573"/>
                <a:gd name="T54" fmla="*/ 179 w 304"/>
                <a:gd name="T55" fmla="*/ 330 h 573"/>
                <a:gd name="T56" fmla="*/ 139 w 304"/>
                <a:gd name="T57" fmla="*/ 301 h 573"/>
                <a:gd name="T58" fmla="*/ 113 w 304"/>
                <a:gd name="T59" fmla="*/ 332 h 573"/>
                <a:gd name="T60" fmla="*/ 95 w 304"/>
                <a:gd name="T61" fmla="*/ 297 h 573"/>
                <a:gd name="T62" fmla="*/ 85 w 304"/>
                <a:gd name="T63" fmla="*/ 344 h 573"/>
                <a:gd name="T64" fmla="*/ 136 w 304"/>
                <a:gd name="T65" fmla="*/ 375 h 573"/>
                <a:gd name="T66" fmla="*/ 123 w 304"/>
                <a:gd name="T67" fmla="*/ 416 h 573"/>
                <a:gd name="T68" fmla="*/ 111 w 304"/>
                <a:gd name="T69" fmla="*/ 433 h 573"/>
                <a:gd name="T70" fmla="*/ 90 w 304"/>
                <a:gd name="T71" fmla="*/ 427 h 573"/>
                <a:gd name="T72" fmla="*/ 60 w 304"/>
                <a:gd name="T73" fmla="*/ 433 h 573"/>
                <a:gd name="T74" fmla="*/ 46 w 304"/>
                <a:gd name="T75" fmla="*/ 395 h 573"/>
                <a:gd name="T76" fmla="*/ 30 w 304"/>
                <a:gd name="T77" fmla="*/ 446 h 573"/>
                <a:gd name="T78" fmla="*/ 96 w 304"/>
                <a:gd name="T79" fmla="*/ 466 h 573"/>
                <a:gd name="T80" fmla="*/ 119 w 304"/>
                <a:gd name="T81" fmla="*/ 521 h 573"/>
                <a:gd name="T82" fmla="*/ 97 w 304"/>
                <a:gd name="T83" fmla="*/ 522 h 573"/>
                <a:gd name="T84" fmla="*/ 32 w 304"/>
                <a:gd name="T85" fmla="*/ 559 h 573"/>
                <a:gd name="T86" fmla="*/ 0 w 304"/>
                <a:gd name="T87" fmla="*/ 15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5" y="439"/>
                  </a:moveTo>
                  <a:lnTo>
                    <a:pt x="5" y="439"/>
                  </a:lnTo>
                  <a:cubicBezTo>
                    <a:pt x="3" y="445"/>
                    <a:pt x="11" y="480"/>
                    <a:pt x="14" y="489"/>
                  </a:cubicBezTo>
                  <a:cubicBezTo>
                    <a:pt x="18" y="505"/>
                    <a:pt x="21" y="530"/>
                    <a:pt x="19" y="540"/>
                  </a:cubicBezTo>
                  <a:cubicBezTo>
                    <a:pt x="34" y="533"/>
                    <a:pt x="26" y="504"/>
                    <a:pt x="20" y="491"/>
                  </a:cubicBezTo>
                  <a:cubicBezTo>
                    <a:pt x="13" y="474"/>
                    <a:pt x="7" y="452"/>
                    <a:pt x="5" y="439"/>
                  </a:cubicBezTo>
                  <a:close/>
                  <a:moveTo>
                    <a:pt x="19" y="451"/>
                  </a:moveTo>
                  <a:lnTo>
                    <a:pt x="19" y="451"/>
                  </a:lnTo>
                  <a:cubicBezTo>
                    <a:pt x="23" y="457"/>
                    <a:pt x="32" y="467"/>
                    <a:pt x="36" y="473"/>
                  </a:cubicBezTo>
                  <a:cubicBezTo>
                    <a:pt x="43" y="481"/>
                    <a:pt x="48" y="488"/>
                    <a:pt x="52" y="499"/>
                  </a:cubicBezTo>
                  <a:cubicBezTo>
                    <a:pt x="59" y="498"/>
                    <a:pt x="58" y="489"/>
                    <a:pt x="55" y="484"/>
                  </a:cubicBezTo>
                  <a:cubicBezTo>
                    <a:pt x="50" y="475"/>
                    <a:pt x="30" y="463"/>
                    <a:pt x="19" y="451"/>
                  </a:cubicBezTo>
                  <a:close/>
                  <a:moveTo>
                    <a:pt x="70" y="509"/>
                  </a:moveTo>
                  <a:lnTo>
                    <a:pt x="70" y="509"/>
                  </a:lnTo>
                  <a:cubicBezTo>
                    <a:pt x="67" y="513"/>
                    <a:pt x="63" y="514"/>
                    <a:pt x="59" y="514"/>
                  </a:cubicBezTo>
                  <a:cubicBezTo>
                    <a:pt x="60" y="518"/>
                    <a:pt x="60" y="519"/>
                    <a:pt x="60" y="522"/>
                  </a:cubicBezTo>
                  <a:cubicBezTo>
                    <a:pt x="68" y="522"/>
                    <a:pt x="74" y="517"/>
                    <a:pt x="70" y="509"/>
                  </a:cubicBezTo>
                  <a:close/>
                  <a:moveTo>
                    <a:pt x="0" y="153"/>
                  </a:moveTo>
                  <a:lnTo>
                    <a:pt x="0" y="153"/>
                  </a:lnTo>
                  <a:cubicBezTo>
                    <a:pt x="2" y="126"/>
                    <a:pt x="13" y="106"/>
                    <a:pt x="24" y="88"/>
                  </a:cubicBezTo>
                  <a:cubicBezTo>
                    <a:pt x="18" y="89"/>
                    <a:pt x="12" y="86"/>
                    <a:pt x="9" y="82"/>
                  </a:cubicBezTo>
                  <a:cubicBezTo>
                    <a:pt x="23" y="83"/>
                    <a:pt x="37" y="78"/>
                    <a:pt x="44" y="69"/>
                  </a:cubicBezTo>
                  <a:cubicBezTo>
                    <a:pt x="37" y="67"/>
                    <a:pt x="33" y="63"/>
                    <a:pt x="30" y="58"/>
                  </a:cubicBezTo>
                  <a:cubicBezTo>
                    <a:pt x="36" y="61"/>
                    <a:pt x="44" y="62"/>
                    <a:pt x="52" y="61"/>
                  </a:cubicBezTo>
                  <a:cubicBezTo>
                    <a:pt x="42" y="59"/>
                    <a:pt x="27" y="50"/>
                    <a:pt x="26" y="43"/>
                  </a:cubicBezTo>
                  <a:cubicBezTo>
                    <a:pt x="29" y="46"/>
                    <a:pt x="49" y="47"/>
                    <a:pt x="60" y="47"/>
                  </a:cubicBezTo>
                  <a:lnTo>
                    <a:pt x="118" y="47"/>
                  </a:lnTo>
                  <a:cubicBezTo>
                    <a:pt x="120" y="47"/>
                    <a:pt x="121" y="49"/>
                    <a:pt x="121" y="51"/>
                  </a:cubicBezTo>
                  <a:cubicBezTo>
                    <a:pt x="125" y="50"/>
                    <a:pt x="128" y="52"/>
                    <a:pt x="127" y="56"/>
                  </a:cubicBezTo>
                  <a:cubicBezTo>
                    <a:pt x="142" y="56"/>
                    <a:pt x="155" y="65"/>
                    <a:pt x="152" y="83"/>
                  </a:cubicBezTo>
                  <a:cubicBezTo>
                    <a:pt x="151" y="89"/>
                    <a:pt x="149" y="92"/>
                    <a:pt x="145" y="95"/>
                  </a:cubicBezTo>
                  <a:cubicBezTo>
                    <a:pt x="138" y="85"/>
                    <a:pt x="120" y="84"/>
                    <a:pt x="108" y="91"/>
                  </a:cubicBezTo>
                  <a:cubicBezTo>
                    <a:pt x="115" y="91"/>
                    <a:pt x="124" y="92"/>
                    <a:pt x="130" y="95"/>
                  </a:cubicBezTo>
                  <a:cubicBezTo>
                    <a:pt x="137" y="98"/>
                    <a:pt x="145" y="101"/>
                    <a:pt x="154" y="100"/>
                  </a:cubicBezTo>
                  <a:cubicBezTo>
                    <a:pt x="160" y="100"/>
                    <a:pt x="163" y="96"/>
                    <a:pt x="164" y="91"/>
                  </a:cubicBezTo>
                  <a:cubicBezTo>
                    <a:pt x="167" y="94"/>
                    <a:pt x="165" y="106"/>
                    <a:pt x="155" y="111"/>
                  </a:cubicBezTo>
                  <a:cubicBezTo>
                    <a:pt x="149" y="114"/>
                    <a:pt x="140" y="115"/>
                    <a:pt x="134" y="110"/>
                  </a:cubicBezTo>
                  <a:cubicBezTo>
                    <a:pt x="131" y="109"/>
                    <a:pt x="122" y="98"/>
                    <a:pt x="110" y="98"/>
                  </a:cubicBezTo>
                  <a:cubicBezTo>
                    <a:pt x="127" y="103"/>
                    <a:pt x="132" y="115"/>
                    <a:pt x="119" y="122"/>
                  </a:cubicBezTo>
                  <a:cubicBezTo>
                    <a:pt x="119" y="118"/>
                    <a:pt x="119" y="112"/>
                    <a:pt x="111" y="107"/>
                  </a:cubicBezTo>
                  <a:cubicBezTo>
                    <a:pt x="106" y="104"/>
                    <a:pt x="99" y="102"/>
                    <a:pt x="91" y="105"/>
                  </a:cubicBezTo>
                  <a:cubicBezTo>
                    <a:pt x="89" y="105"/>
                    <a:pt x="85" y="107"/>
                    <a:pt x="83" y="108"/>
                  </a:cubicBezTo>
                  <a:cubicBezTo>
                    <a:pt x="79" y="108"/>
                    <a:pt x="78" y="106"/>
                    <a:pt x="77" y="105"/>
                  </a:cubicBezTo>
                  <a:cubicBezTo>
                    <a:pt x="69" y="111"/>
                    <a:pt x="58" y="128"/>
                    <a:pt x="56" y="139"/>
                  </a:cubicBezTo>
                  <a:cubicBezTo>
                    <a:pt x="53" y="152"/>
                    <a:pt x="55" y="160"/>
                    <a:pt x="61" y="167"/>
                  </a:cubicBezTo>
                  <a:cubicBezTo>
                    <a:pt x="63" y="169"/>
                    <a:pt x="74" y="178"/>
                    <a:pt x="83" y="169"/>
                  </a:cubicBezTo>
                  <a:cubicBezTo>
                    <a:pt x="85" y="182"/>
                    <a:pt x="74" y="189"/>
                    <a:pt x="62" y="185"/>
                  </a:cubicBezTo>
                  <a:cubicBezTo>
                    <a:pt x="64" y="188"/>
                    <a:pt x="69" y="191"/>
                    <a:pt x="74" y="193"/>
                  </a:cubicBezTo>
                  <a:cubicBezTo>
                    <a:pt x="83" y="197"/>
                    <a:pt x="92" y="193"/>
                    <a:pt x="96" y="186"/>
                  </a:cubicBezTo>
                  <a:cubicBezTo>
                    <a:pt x="105" y="197"/>
                    <a:pt x="101" y="216"/>
                    <a:pt x="85" y="217"/>
                  </a:cubicBezTo>
                  <a:cubicBezTo>
                    <a:pt x="92" y="231"/>
                    <a:pt x="116" y="231"/>
                    <a:pt x="127" y="216"/>
                  </a:cubicBezTo>
                  <a:cubicBezTo>
                    <a:pt x="134" y="206"/>
                    <a:pt x="126" y="199"/>
                    <a:pt x="122" y="195"/>
                  </a:cubicBezTo>
                  <a:cubicBezTo>
                    <a:pt x="112" y="185"/>
                    <a:pt x="112" y="176"/>
                    <a:pt x="119" y="165"/>
                  </a:cubicBezTo>
                  <a:cubicBezTo>
                    <a:pt x="128" y="152"/>
                    <a:pt x="157" y="129"/>
                    <a:pt x="168" y="113"/>
                  </a:cubicBezTo>
                  <a:cubicBezTo>
                    <a:pt x="170" y="116"/>
                    <a:pt x="171" y="119"/>
                    <a:pt x="171" y="120"/>
                  </a:cubicBezTo>
                  <a:cubicBezTo>
                    <a:pt x="181" y="112"/>
                    <a:pt x="193" y="96"/>
                    <a:pt x="197" y="83"/>
                  </a:cubicBezTo>
                  <a:cubicBezTo>
                    <a:pt x="199" y="84"/>
                    <a:pt x="200" y="86"/>
                    <a:pt x="202" y="87"/>
                  </a:cubicBezTo>
                  <a:cubicBezTo>
                    <a:pt x="218" y="67"/>
                    <a:pt x="247" y="19"/>
                    <a:pt x="255" y="0"/>
                  </a:cubicBezTo>
                  <a:cubicBezTo>
                    <a:pt x="273" y="8"/>
                    <a:pt x="272" y="33"/>
                    <a:pt x="267" y="47"/>
                  </a:cubicBezTo>
                  <a:cubicBezTo>
                    <a:pt x="262" y="60"/>
                    <a:pt x="254" y="74"/>
                    <a:pt x="238" y="93"/>
                  </a:cubicBezTo>
                  <a:cubicBezTo>
                    <a:pt x="243" y="89"/>
                    <a:pt x="275" y="56"/>
                    <a:pt x="283" y="52"/>
                  </a:cubicBezTo>
                  <a:cubicBezTo>
                    <a:pt x="295" y="69"/>
                    <a:pt x="286" y="99"/>
                    <a:pt x="263" y="112"/>
                  </a:cubicBezTo>
                  <a:cubicBezTo>
                    <a:pt x="271" y="109"/>
                    <a:pt x="288" y="102"/>
                    <a:pt x="297" y="105"/>
                  </a:cubicBezTo>
                  <a:cubicBezTo>
                    <a:pt x="299" y="124"/>
                    <a:pt x="283" y="137"/>
                    <a:pt x="273" y="144"/>
                  </a:cubicBezTo>
                  <a:cubicBezTo>
                    <a:pt x="283" y="142"/>
                    <a:pt x="293" y="140"/>
                    <a:pt x="304" y="143"/>
                  </a:cubicBezTo>
                  <a:cubicBezTo>
                    <a:pt x="303" y="156"/>
                    <a:pt x="290" y="171"/>
                    <a:pt x="270" y="178"/>
                  </a:cubicBezTo>
                  <a:cubicBezTo>
                    <a:pt x="282" y="177"/>
                    <a:pt x="295" y="178"/>
                    <a:pt x="303" y="183"/>
                  </a:cubicBezTo>
                  <a:cubicBezTo>
                    <a:pt x="301" y="196"/>
                    <a:pt x="286" y="208"/>
                    <a:pt x="267" y="211"/>
                  </a:cubicBezTo>
                  <a:cubicBezTo>
                    <a:pt x="279" y="212"/>
                    <a:pt x="291" y="218"/>
                    <a:pt x="296" y="225"/>
                  </a:cubicBezTo>
                  <a:cubicBezTo>
                    <a:pt x="290" y="234"/>
                    <a:pt x="280" y="241"/>
                    <a:pt x="264" y="240"/>
                  </a:cubicBezTo>
                  <a:cubicBezTo>
                    <a:pt x="272" y="243"/>
                    <a:pt x="280" y="250"/>
                    <a:pt x="284" y="259"/>
                  </a:cubicBezTo>
                  <a:cubicBezTo>
                    <a:pt x="275" y="266"/>
                    <a:pt x="264" y="271"/>
                    <a:pt x="239" y="262"/>
                  </a:cubicBezTo>
                  <a:cubicBezTo>
                    <a:pt x="268" y="274"/>
                    <a:pt x="262" y="280"/>
                    <a:pt x="267" y="292"/>
                  </a:cubicBezTo>
                  <a:cubicBezTo>
                    <a:pt x="261" y="294"/>
                    <a:pt x="257" y="299"/>
                    <a:pt x="243" y="296"/>
                  </a:cubicBezTo>
                  <a:cubicBezTo>
                    <a:pt x="235" y="294"/>
                    <a:pt x="222" y="282"/>
                    <a:pt x="211" y="275"/>
                  </a:cubicBezTo>
                  <a:cubicBezTo>
                    <a:pt x="215" y="278"/>
                    <a:pt x="231" y="290"/>
                    <a:pt x="238" y="297"/>
                  </a:cubicBezTo>
                  <a:cubicBezTo>
                    <a:pt x="246" y="305"/>
                    <a:pt x="241" y="312"/>
                    <a:pt x="241" y="319"/>
                  </a:cubicBezTo>
                  <a:cubicBezTo>
                    <a:pt x="235" y="319"/>
                    <a:pt x="225" y="324"/>
                    <a:pt x="218" y="318"/>
                  </a:cubicBezTo>
                  <a:cubicBezTo>
                    <a:pt x="215" y="316"/>
                    <a:pt x="186" y="279"/>
                    <a:pt x="182" y="275"/>
                  </a:cubicBezTo>
                  <a:cubicBezTo>
                    <a:pt x="183" y="278"/>
                    <a:pt x="202" y="302"/>
                    <a:pt x="210" y="316"/>
                  </a:cubicBezTo>
                  <a:cubicBezTo>
                    <a:pt x="217" y="326"/>
                    <a:pt x="208" y="333"/>
                    <a:pt x="207" y="339"/>
                  </a:cubicBezTo>
                  <a:cubicBezTo>
                    <a:pt x="200" y="337"/>
                    <a:pt x="191" y="341"/>
                    <a:pt x="186" y="332"/>
                  </a:cubicBezTo>
                  <a:cubicBezTo>
                    <a:pt x="181" y="325"/>
                    <a:pt x="167" y="297"/>
                    <a:pt x="161" y="289"/>
                  </a:cubicBezTo>
                  <a:cubicBezTo>
                    <a:pt x="163" y="295"/>
                    <a:pt x="178" y="327"/>
                    <a:pt x="179" y="330"/>
                  </a:cubicBezTo>
                  <a:cubicBezTo>
                    <a:pt x="183" y="340"/>
                    <a:pt x="174" y="342"/>
                    <a:pt x="170" y="349"/>
                  </a:cubicBezTo>
                  <a:cubicBezTo>
                    <a:pt x="165" y="346"/>
                    <a:pt x="155" y="349"/>
                    <a:pt x="151" y="339"/>
                  </a:cubicBezTo>
                  <a:cubicBezTo>
                    <a:pt x="148" y="331"/>
                    <a:pt x="142" y="307"/>
                    <a:pt x="139" y="301"/>
                  </a:cubicBezTo>
                  <a:cubicBezTo>
                    <a:pt x="139" y="308"/>
                    <a:pt x="142" y="317"/>
                    <a:pt x="143" y="328"/>
                  </a:cubicBezTo>
                  <a:cubicBezTo>
                    <a:pt x="145" y="339"/>
                    <a:pt x="135" y="339"/>
                    <a:pt x="129" y="345"/>
                  </a:cubicBezTo>
                  <a:cubicBezTo>
                    <a:pt x="124" y="340"/>
                    <a:pt x="115" y="341"/>
                    <a:pt x="113" y="332"/>
                  </a:cubicBezTo>
                  <a:cubicBezTo>
                    <a:pt x="112" y="323"/>
                    <a:pt x="112" y="303"/>
                    <a:pt x="112" y="303"/>
                  </a:cubicBezTo>
                  <a:cubicBezTo>
                    <a:pt x="110" y="304"/>
                    <a:pt x="109" y="304"/>
                    <a:pt x="108" y="306"/>
                  </a:cubicBezTo>
                  <a:cubicBezTo>
                    <a:pt x="104" y="302"/>
                    <a:pt x="97" y="302"/>
                    <a:pt x="95" y="297"/>
                  </a:cubicBezTo>
                  <a:cubicBezTo>
                    <a:pt x="94" y="297"/>
                    <a:pt x="93" y="298"/>
                    <a:pt x="92" y="298"/>
                  </a:cubicBezTo>
                  <a:cubicBezTo>
                    <a:pt x="84" y="312"/>
                    <a:pt x="84" y="337"/>
                    <a:pt x="95" y="346"/>
                  </a:cubicBezTo>
                  <a:cubicBezTo>
                    <a:pt x="92" y="346"/>
                    <a:pt x="88" y="345"/>
                    <a:pt x="85" y="344"/>
                  </a:cubicBezTo>
                  <a:cubicBezTo>
                    <a:pt x="90" y="354"/>
                    <a:pt x="101" y="358"/>
                    <a:pt x="113" y="353"/>
                  </a:cubicBezTo>
                  <a:cubicBezTo>
                    <a:pt x="113" y="356"/>
                    <a:pt x="113" y="357"/>
                    <a:pt x="112" y="359"/>
                  </a:cubicBezTo>
                  <a:cubicBezTo>
                    <a:pt x="125" y="361"/>
                    <a:pt x="131" y="366"/>
                    <a:pt x="136" y="375"/>
                  </a:cubicBezTo>
                  <a:cubicBezTo>
                    <a:pt x="142" y="386"/>
                    <a:pt x="135" y="401"/>
                    <a:pt x="137" y="407"/>
                  </a:cubicBezTo>
                  <a:cubicBezTo>
                    <a:pt x="139" y="411"/>
                    <a:pt x="143" y="414"/>
                    <a:pt x="151" y="411"/>
                  </a:cubicBezTo>
                  <a:cubicBezTo>
                    <a:pt x="147" y="427"/>
                    <a:pt x="128" y="425"/>
                    <a:pt x="123" y="416"/>
                  </a:cubicBezTo>
                  <a:cubicBezTo>
                    <a:pt x="121" y="423"/>
                    <a:pt x="123" y="431"/>
                    <a:pt x="126" y="435"/>
                  </a:cubicBezTo>
                  <a:cubicBezTo>
                    <a:pt x="120" y="435"/>
                    <a:pt x="115" y="432"/>
                    <a:pt x="112" y="428"/>
                  </a:cubicBezTo>
                  <a:cubicBezTo>
                    <a:pt x="111" y="429"/>
                    <a:pt x="111" y="431"/>
                    <a:pt x="111" y="433"/>
                  </a:cubicBezTo>
                  <a:cubicBezTo>
                    <a:pt x="108" y="431"/>
                    <a:pt x="106" y="429"/>
                    <a:pt x="104" y="427"/>
                  </a:cubicBezTo>
                  <a:cubicBezTo>
                    <a:pt x="104" y="430"/>
                    <a:pt x="103" y="435"/>
                    <a:pt x="104" y="439"/>
                  </a:cubicBezTo>
                  <a:cubicBezTo>
                    <a:pt x="98" y="440"/>
                    <a:pt x="92" y="436"/>
                    <a:pt x="90" y="427"/>
                  </a:cubicBezTo>
                  <a:cubicBezTo>
                    <a:pt x="87" y="431"/>
                    <a:pt x="86" y="432"/>
                    <a:pt x="84" y="438"/>
                  </a:cubicBezTo>
                  <a:cubicBezTo>
                    <a:pt x="81" y="436"/>
                    <a:pt x="80" y="434"/>
                    <a:pt x="80" y="430"/>
                  </a:cubicBezTo>
                  <a:cubicBezTo>
                    <a:pt x="73" y="436"/>
                    <a:pt x="64" y="435"/>
                    <a:pt x="60" y="433"/>
                  </a:cubicBezTo>
                  <a:cubicBezTo>
                    <a:pt x="57" y="432"/>
                    <a:pt x="50" y="427"/>
                    <a:pt x="50" y="419"/>
                  </a:cubicBezTo>
                  <a:cubicBezTo>
                    <a:pt x="56" y="422"/>
                    <a:pt x="69" y="426"/>
                    <a:pt x="70" y="412"/>
                  </a:cubicBezTo>
                  <a:cubicBezTo>
                    <a:pt x="72" y="400"/>
                    <a:pt x="61" y="391"/>
                    <a:pt x="46" y="395"/>
                  </a:cubicBezTo>
                  <a:cubicBezTo>
                    <a:pt x="34" y="398"/>
                    <a:pt x="18" y="421"/>
                    <a:pt x="33" y="431"/>
                  </a:cubicBezTo>
                  <a:cubicBezTo>
                    <a:pt x="40" y="436"/>
                    <a:pt x="51" y="441"/>
                    <a:pt x="50" y="454"/>
                  </a:cubicBezTo>
                  <a:cubicBezTo>
                    <a:pt x="45" y="448"/>
                    <a:pt x="39" y="445"/>
                    <a:pt x="30" y="446"/>
                  </a:cubicBezTo>
                  <a:cubicBezTo>
                    <a:pt x="42" y="455"/>
                    <a:pt x="52" y="456"/>
                    <a:pt x="64" y="463"/>
                  </a:cubicBezTo>
                  <a:cubicBezTo>
                    <a:pt x="75" y="469"/>
                    <a:pt x="84" y="480"/>
                    <a:pt x="92" y="480"/>
                  </a:cubicBezTo>
                  <a:cubicBezTo>
                    <a:pt x="99" y="480"/>
                    <a:pt x="102" y="472"/>
                    <a:pt x="96" y="466"/>
                  </a:cubicBezTo>
                  <a:cubicBezTo>
                    <a:pt x="103" y="465"/>
                    <a:pt x="111" y="470"/>
                    <a:pt x="113" y="477"/>
                  </a:cubicBezTo>
                  <a:cubicBezTo>
                    <a:pt x="117" y="486"/>
                    <a:pt x="114" y="493"/>
                    <a:pt x="108" y="496"/>
                  </a:cubicBezTo>
                  <a:cubicBezTo>
                    <a:pt x="116" y="500"/>
                    <a:pt x="122" y="509"/>
                    <a:pt x="119" y="521"/>
                  </a:cubicBezTo>
                  <a:cubicBezTo>
                    <a:pt x="117" y="530"/>
                    <a:pt x="107" y="530"/>
                    <a:pt x="111" y="542"/>
                  </a:cubicBezTo>
                  <a:cubicBezTo>
                    <a:pt x="105" y="541"/>
                    <a:pt x="102" y="537"/>
                    <a:pt x="100" y="532"/>
                  </a:cubicBezTo>
                  <a:cubicBezTo>
                    <a:pt x="99" y="528"/>
                    <a:pt x="99" y="524"/>
                    <a:pt x="97" y="522"/>
                  </a:cubicBezTo>
                  <a:cubicBezTo>
                    <a:pt x="98" y="530"/>
                    <a:pt x="94" y="541"/>
                    <a:pt x="83" y="546"/>
                  </a:cubicBezTo>
                  <a:cubicBezTo>
                    <a:pt x="77" y="549"/>
                    <a:pt x="66" y="550"/>
                    <a:pt x="58" y="542"/>
                  </a:cubicBezTo>
                  <a:cubicBezTo>
                    <a:pt x="55" y="551"/>
                    <a:pt x="43" y="560"/>
                    <a:pt x="32" y="559"/>
                  </a:cubicBezTo>
                  <a:cubicBezTo>
                    <a:pt x="26" y="559"/>
                    <a:pt x="21" y="557"/>
                    <a:pt x="17" y="555"/>
                  </a:cubicBezTo>
                  <a:cubicBezTo>
                    <a:pt x="14" y="562"/>
                    <a:pt x="7" y="569"/>
                    <a:pt x="0" y="573"/>
                  </a:cubicBezTo>
                  <a:lnTo>
                    <a:pt x="0" y="153"/>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6" name="Freeform 1533"/>
            <p:cNvSpPr/>
            <p:nvPr userDrawn="1"/>
          </p:nvSpPr>
          <p:spPr>
            <a:xfrm>
              <a:off x="331" y="447"/>
              <a:ext cx="7" cy="7"/>
            </a:xfrm>
            <a:custGeom>
              <a:avLst/>
              <a:gdLst>
                <a:gd name="T0" fmla="*/ 0 w 15"/>
                <a:gd name="T1" fmla="*/ 13 h 17"/>
                <a:gd name="T2" fmla="*/ 0 w 15"/>
                <a:gd name="T3" fmla="*/ 13 h 17"/>
                <a:gd name="T4" fmla="*/ 0 w 15"/>
                <a:gd name="T5" fmla="*/ 17 h 17"/>
                <a:gd name="T6" fmla="*/ 15 w 15"/>
                <a:gd name="T7" fmla="*/ 2 h 17"/>
                <a:gd name="T8" fmla="*/ 13 w 15"/>
                <a:gd name="T9" fmla="*/ 0 h 17"/>
                <a:gd name="T10" fmla="*/ 0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0" y="13"/>
                  </a:moveTo>
                  <a:lnTo>
                    <a:pt x="0" y="13"/>
                  </a:lnTo>
                  <a:lnTo>
                    <a:pt x="0" y="17"/>
                  </a:lnTo>
                  <a:cubicBezTo>
                    <a:pt x="4" y="16"/>
                    <a:pt x="13" y="8"/>
                    <a:pt x="15" y="2"/>
                  </a:cubicBezTo>
                  <a:cubicBezTo>
                    <a:pt x="14" y="1"/>
                    <a:pt x="13" y="0"/>
                    <a:pt x="13" y="0"/>
                  </a:cubicBezTo>
                  <a:cubicBezTo>
                    <a:pt x="11" y="5"/>
                    <a:pt x="5" y="13"/>
                    <a:pt x="0" y="1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7" name="Freeform 1534"/>
            <p:cNvSpPr/>
            <p:nvPr userDrawn="1"/>
          </p:nvSpPr>
          <p:spPr>
            <a:xfrm>
              <a:off x="331" y="398"/>
              <a:ext cx="8" cy="53"/>
            </a:xfrm>
            <a:custGeom>
              <a:avLst/>
              <a:gdLst>
                <a:gd name="T0" fmla="*/ 0 w 18"/>
                <a:gd name="T1" fmla="*/ 108 h 116"/>
                <a:gd name="T2" fmla="*/ 0 w 18"/>
                <a:gd name="T3" fmla="*/ 108 h 116"/>
                <a:gd name="T4" fmla="*/ 0 w 18"/>
                <a:gd name="T5" fmla="*/ 116 h 116"/>
                <a:gd name="T6" fmla="*/ 11 w 18"/>
                <a:gd name="T7" fmla="*/ 104 h 116"/>
                <a:gd name="T8" fmla="*/ 6 w 18"/>
                <a:gd name="T9" fmla="*/ 94 h 116"/>
                <a:gd name="T10" fmla="*/ 12 w 18"/>
                <a:gd name="T11" fmla="*/ 96 h 116"/>
                <a:gd name="T12" fmla="*/ 12 w 18"/>
                <a:gd name="T13" fmla="*/ 71 h 116"/>
                <a:gd name="T14" fmla="*/ 15 w 18"/>
                <a:gd name="T15" fmla="*/ 96 h 116"/>
                <a:gd name="T16" fmla="*/ 16 w 18"/>
                <a:gd name="T17" fmla="*/ 96 h 116"/>
                <a:gd name="T18" fmla="*/ 12 w 18"/>
                <a:gd name="T19" fmla="*/ 45 h 116"/>
                <a:gd name="T20" fmla="*/ 3 w 18"/>
                <a:gd name="T21" fmla="*/ 0 h 116"/>
                <a:gd name="T22" fmla="*/ 1 w 18"/>
                <a:gd name="T23" fmla="*/ 54 h 116"/>
                <a:gd name="T24" fmla="*/ 0 w 18"/>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5">
                  <a:moveTo>
                    <a:pt x="0" y="108"/>
                  </a:moveTo>
                  <a:lnTo>
                    <a:pt x="0" y="108"/>
                  </a:lnTo>
                  <a:lnTo>
                    <a:pt x="0" y="116"/>
                  </a:lnTo>
                  <a:cubicBezTo>
                    <a:pt x="5" y="114"/>
                    <a:pt x="10" y="107"/>
                    <a:pt x="11" y="104"/>
                  </a:cubicBezTo>
                  <a:cubicBezTo>
                    <a:pt x="9" y="101"/>
                    <a:pt x="7" y="97"/>
                    <a:pt x="6" y="94"/>
                  </a:cubicBezTo>
                  <a:cubicBezTo>
                    <a:pt x="9" y="96"/>
                    <a:pt x="10" y="96"/>
                    <a:pt x="12" y="96"/>
                  </a:cubicBezTo>
                  <a:cubicBezTo>
                    <a:pt x="13" y="90"/>
                    <a:pt x="13" y="79"/>
                    <a:pt x="12" y="71"/>
                  </a:cubicBezTo>
                  <a:cubicBezTo>
                    <a:pt x="14" y="76"/>
                    <a:pt x="16" y="89"/>
                    <a:pt x="15" y="96"/>
                  </a:cubicBezTo>
                  <a:cubicBezTo>
                    <a:pt x="15" y="96"/>
                    <a:pt x="16" y="96"/>
                    <a:pt x="16" y="96"/>
                  </a:cubicBezTo>
                  <a:cubicBezTo>
                    <a:pt x="18" y="82"/>
                    <a:pt x="15" y="61"/>
                    <a:pt x="12" y="45"/>
                  </a:cubicBezTo>
                  <a:cubicBezTo>
                    <a:pt x="8" y="28"/>
                    <a:pt x="4" y="17"/>
                    <a:pt x="3" y="0"/>
                  </a:cubicBezTo>
                  <a:cubicBezTo>
                    <a:pt x="0" y="14"/>
                    <a:pt x="0" y="36"/>
                    <a:pt x="1" y="54"/>
                  </a:cubicBezTo>
                  <a:cubicBezTo>
                    <a:pt x="1" y="60"/>
                    <a:pt x="1" y="99"/>
                    <a:pt x="0" y="10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8" name="Freeform 1535"/>
            <p:cNvSpPr/>
            <p:nvPr userDrawn="1"/>
          </p:nvSpPr>
          <p:spPr>
            <a:xfrm>
              <a:off x="334" y="393"/>
              <a:ext cx="22" cy="57"/>
            </a:xfrm>
            <a:custGeom>
              <a:avLst/>
              <a:gdLst>
                <a:gd name="T0" fmla="*/ 2 w 50"/>
                <a:gd name="T1" fmla="*/ 0 h 125"/>
                <a:gd name="T2" fmla="*/ 2 w 50"/>
                <a:gd name="T3" fmla="*/ 0 h 125"/>
                <a:gd name="T4" fmla="*/ 13 w 50"/>
                <a:gd name="T5" fmla="*/ 47 h 125"/>
                <a:gd name="T6" fmla="*/ 25 w 50"/>
                <a:gd name="T7" fmla="*/ 84 h 125"/>
                <a:gd name="T8" fmla="*/ 5 w 50"/>
                <a:gd name="T9" fmla="*/ 111 h 125"/>
                <a:gd name="T10" fmla="*/ 19 w 50"/>
                <a:gd name="T11" fmla="*/ 122 h 125"/>
                <a:gd name="T12" fmla="*/ 46 w 50"/>
                <a:gd name="T13" fmla="*/ 112 h 125"/>
                <a:gd name="T14" fmla="*/ 48 w 50"/>
                <a:gd name="T15" fmla="*/ 107 h 125"/>
                <a:gd name="T16" fmla="*/ 39 w 50"/>
                <a:gd name="T17" fmla="*/ 108 h 125"/>
                <a:gd name="T18" fmla="*/ 50 w 50"/>
                <a:gd name="T19" fmla="*/ 89 h 125"/>
                <a:gd name="T20" fmla="*/ 49 w 50"/>
                <a:gd name="T21" fmla="*/ 81 h 125"/>
                <a:gd name="T22" fmla="*/ 38 w 50"/>
                <a:gd name="T23" fmla="*/ 65 h 125"/>
                <a:gd name="T24" fmla="*/ 42 w 50"/>
                <a:gd name="T25" fmla="*/ 66 h 125"/>
                <a:gd name="T26" fmla="*/ 21 w 50"/>
                <a:gd name="T27" fmla="*/ 33 h 125"/>
                <a:gd name="T28" fmla="*/ 2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2" y="0"/>
                  </a:moveTo>
                  <a:lnTo>
                    <a:pt x="2" y="0"/>
                  </a:lnTo>
                  <a:cubicBezTo>
                    <a:pt x="0" y="12"/>
                    <a:pt x="8" y="34"/>
                    <a:pt x="13" y="47"/>
                  </a:cubicBezTo>
                  <a:cubicBezTo>
                    <a:pt x="17" y="59"/>
                    <a:pt x="24" y="69"/>
                    <a:pt x="25" y="84"/>
                  </a:cubicBezTo>
                  <a:cubicBezTo>
                    <a:pt x="26" y="101"/>
                    <a:pt x="20" y="113"/>
                    <a:pt x="5" y="111"/>
                  </a:cubicBezTo>
                  <a:cubicBezTo>
                    <a:pt x="8" y="117"/>
                    <a:pt x="13" y="120"/>
                    <a:pt x="19" y="122"/>
                  </a:cubicBezTo>
                  <a:cubicBezTo>
                    <a:pt x="31" y="125"/>
                    <a:pt x="41" y="119"/>
                    <a:pt x="46" y="112"/>
                  </a:cubicBezTo>
                  <a:cubicBezTo>
                    <a:pt x="47" y="110"/>
                    <a:pt x="48" y="109"/>
                    <a:pt x="48" y="107"/>
                  </a:cubicBezTo>
                  <a:cubicBezTo>
                    <a:pt x="45" y="104"/>
                    <a:pt x="41" y="106"/>
                    <a:pt x="39" y="108"/>
                  </a:cubicBezTo>
                  <a:cubicBezTo>
                    <a:pt x="34" y="97"/>
                    <a:pt x="40" y="91"/>
                    <a:pt x="50" y="89"/>
                  </a:cubicBezTo>
                  <a:cubicBezTo>
                    <a:pt x="50" y="86"/>
                    <a:pt x="50" y="83"/>
                    <a:pt x="49" y="81"/>
                  </a:cubicBezTo>
                  <a:cubicBezTo>
                    <a:pt x="40" y="80"/>
                    <a:pt x="37" y="70"/>
                    <a:pt x="38" y="65"/>
                  </a:cubicBezTo>
                  <a:cubicBezTo>
                    <a:pt x="39" y="66"/>
                    <a:pt x="41" y="66"/>
                    <a:pt x="42" y="66"/>
                  </a:cubicBezTo>
                  <a:cubicBezTo>
                    <a:pt x="39" y="56"/>
                    <a:pt x="29" y="43"/>
                    <a:pt x="21" y="33"/>
                  </a:cubicBezTo>
                  <a:cubicBezTo>
                    <a:pt x="15" y="25"/>
                    <a:pt x="5" y="13"/>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9" name="Freeform 1536"/>
            <p:cNvSpPr/>
            <p:nvPr userDrawn="1"/>
          </p:nvSpPr>
          <p:spPr>
            <a:xfrm>
              <a:off x="335" y="388"/>
              <a:ext cx="49" cy="58"/>
            </a:xfrm>
            <a:custGeom>
              <a:avLst/>
              <a:gdLst>
                <a:gd name="T0" fmla="*/ 4 w 109"/>
                <a:gd name="T1" fmla="*/ 0 h 127"/>
                <a:gd name="T2" fmla="*/ 4 w 109"/>
                <a:gd name="T3" fmla="*/ 0 h 127"/>
                <a:gd name="T4" fmla="*/ 8 w 109"/>
                <a:gd name="T5" fmla="*/ 20 h 127"/>
                <a:gd name="T6" fmla="*/ 36 w 109"/>
                <a:gd name="T7" fmla="*/ 48 h 127"/>
                <a:gd name="T8" fmla="*/ 50 w 109"/>
                <a:gd name="T9" fmla="*/ 61 h 127"/>
                <a:gd name="T10" fmla="*/ 44 w 109"/>
                <a:gd name="T11" fmla="*/ 81 h 127"/>
                <a:gd name="T12" fmla="*/ 38 w 109"/>
                <a:gd name="T13" fmla="*/ 80 h 127"/>
                <a:gd name="T14" fmla="*/ 43 w 109"/>
                <a:gd name="T15" fmla="*/ 87 h 127"/>
                <a:gd name="T16" fmla="*/ 62 w 109"/>
                <a:gd name="T17" fmla="*/ 82 h 127"/>
                <a:gd name="T18" fmla="*/ 57 w 109"/>
                <a:gd name="T19" fmla="*/ 103 h 127"/>
                <a:gd name="T20" fmla="*/ 38 w 109"/>
                <a:gd name="T21" fmla="*/ 114 h 127"/>
                <a:gd name="T22" fmla="*/ 52 w 109"/>
                <a:gd name="T23" fmla="*/ 118 h 127"/>
                <a:gd name="T24" fmla="*/ 82 w 109"/>
                <a:gd name="T25" fmla="*/ 110 h 127"/>
                <a:gd name="T26" fmla="*/ 84 w 109"/>
                <a:gd name="T27" fmla="*/ 93 h 127"/>
                <a:gd name="T28" fmla="*/ 97 w 109"/>
                <a:gd name="T29" fmla="*/ 114 h 127"/>
                <a:gd name="T30" fmla="*/ 107 w 109"/>
                <a:gd name="T31" fmla="*/ 97 h 127"/>
                <a:gd name="T32" fmla="*/ 87 w 109"/>
                <a:gd name="T33" fmla="*/ 74 h 127"/>
                <a:gd name="T34" fmla="*/ 102 w 109"/>
                <a:gd name="T35" fmla="*/ 65 h 127"/>
                <a:gd name="T36" fmla="*/ 94 w 109"/>
                <a:gd name="T37" fmla="*/ 48 h 127"/>
                <a:gd name="T38" fmla="*/ 75 w 109"/>
                <a:gd name="T39" fmla="*/ 60 h 127"/>
                <a:gd name="T40" fmla="*/ 54 w 109"/>
                <a:gd name="T41" fmla="*/ 43 h 127"/>
                <a:gd name="T42" fmla="*/ 20 w 109"/>
                <a:gd name="T43" fmla="*/ 26 h 127"/>
                <a:gd name="T44" fmla="*/ 4 w 109"/>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27">
                  <a:moveTo>
                    <a:pt x="4" y="0"/>
                  </a:moveTo>
                  <a:lnTo>
                    <a:pt x="4" y="0"/>
                  </a:lnTo>
                  <a:cubicBezTo>
                    <a:pt x="0" y="8"/>
                    <a:pt x="4" y="15"/>
                    <a:pt x="8" y="20"/>
                  </a:cubicBezTo>
                  <a:cubicBezTo>
                    <a:pt x="15" y="31"/>
                    <a:pt x="26" y="40"/>
                    <a:pt x="36" y="48"/>
                  </a:cubicBezTo>
                  <a:cubicBezTo>
                    <a:pt x="41" y="52"/>
                    <a:pt x="47" y="55"/>
                    <a:pt x="50" y="61"/>
                  </a:cubicBezTo>
                  <a:cubicBezTo>
                    <a:pt x="54" y="68"/>
                    <a:pt x="52" y="80"/>
                    <a:pt x="44" y="81"/>
                  </a:cubicBezTo>
                  <a:cubicBezTo>
                    <a:pt x="41" y="81"/>
                    <a:pt x="40" y="80"/>
                    <a:pt x="38" y="80"/>
                  </a:cubicBezTo>
                  <a:cubicBezTo>
                    <a:pt x="38" y="82"/>
                    <a:pt x="41" y="86"/>
                    <a:pt x="43" y="87"/>
                  </a:cubicBezTo>
                  <a:cubicBezTo>
                    <a:pt x="50" y="92"/>
                    <a:pt x="59" y="86"/>
                    <a:pt x="62" y="82"/>
                  </a:cubicBezTo>
                  <a:cubicBezTo>
                    <a:pt x="70" y="90"/>
                    <a:pt x="66" y="101"/>
                    <a:pt x="57" y="103"/>
                  </a:cubicBezTo>
                  <a:cubicBezTo>
                    <a:pt x="48" y="104"/>
                    <a:pt x="37" y="104"/>
                    <a:pt x="38" y="114"/>
                  </a:cubicBezTo>
                  <a:cubicBezTo>
                    <a:pt x="44" y="111"/>
                    <a:pt x="48" y="115"/>
                    <a:pt x="52" y="118"/>
                  </a:cubicBezTo>
                  <a:cubicBezTo>
                    <a:pt x="64" y="127"/>
                    <a:pt x="77" y="121"/>
                    <a:pt x="82" y="110"/>
                  </a:cubicBezTo>
                  <a:cubicBezTo>
                    <a:pt x="84" y="107"/>
                    <a:pt x="85" y="97"/>
                    <a:pt x="84" y="93"/>
                  </a:cubicBezTo>
                  <a:cubicBezTo>
                    <a:pt x="96" y="98"/>
                    <a:pt x="92" y="109"/>
                    <a:pt x="97" y="114"/>
                  </a:cubicBezTo>
                  <a:cubicBezTo>
                    <a:pt x="98" y="106"/>
                    <a:pt x="106" y="103"/>
                    <a:pt x="107" y="97"/>
                  </a:cubicBezTo>
                  <a:cubicBezTo>
                    <a:pt x="109" y="87"/>
                    <a:pt x="101" y="74"/>
                    <a:pt x="87" y="74"/>
                  </a:cubicBezTo>
                  <a:cubicBezTo>
                    <a:pt x="95" y="74"/>
                    <a:pt x="101" y="71"/>
                    <a:pt x="102" y="65"/>
                  </a:cubicBezTo>
                  <a:cubicBezTo>
                    <a:pt x="103" y="55"/>
                    <a:pt x="98" y="50"/>
                    <a:pt x="94" y="48"/>
                  </a:cubicBezTo>
                  <a:cubicBezTo>
                    <a:pt x="97" y="56"/>
                    <a:pt x="88" y="67"/>
                    <a:pt x="75" y="60"/>
                  </a:cubicBezTo>
                  <a:cubicBezTo>
                    <a:pt x="70" y="57"/>
                    <a:pt x="61" y="47"/>
                    <a:pt x="54" y="43"/>
                  </a:cubicBezTo>
                  <a:cubicBezTo>
                    <a:pt x="41" y="37"/>
                    <a:pt x="33" y="35"/>
                    <a:pt x="20" y="26"/>
                  </a:cubicBezTo>
                  <a:cubicBezTo>
                    <a:pt x="12" y="21"/>
                    <a:pt x="4" y="12"/>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0" name="Freeform 1537"/>
            <p:cNvSpPr/>
            <p:nvPr userDrawn="1"/>
          </p:nvSpPr>
          <p:spPr>
            <a:xfrm>
              <a:off x="338" y="383"/>
              <a:ext cx="14" cy="16"/>
            </a:xfrm>
            <a:custGeom>
              <a:avLst/>
              <a:gdLst>
                <a:gd name="T0" fmla="*/ 9 w 30"/>
                <a:gd name="T1" fmla="*/ 0 h 34"/>
                <a:gd name="T2" fmla="*/ 9 w 30"/>
                <a:gd name="T3" fmla="*/ 0 h 34"/>
                <a:gd name="T4" fmla="*/ 14 w 30"/>
                <a:gd name="T5" fmla="*/ 30 h 34"/>
                <a:gd name="T6" fmla="*/ 30 w 30"/>
                <a:gd name="T7" fmla="*/ 34 h 34"/>
                <a:gd name="T8" fmla="*/ 16 w 30"/>
                <a:gd name="T9" fmla="*/ 2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cubicBezTo>
                    <a:pt x="0" y="15"/>
                    <a:pt x="5" y="31"/>
                    <a:pt x="14" y="30"/>
                  </a:cubicBezTo>
                  <a:cubicBezTo>
                    <a:pt x="22" y="30"/>
                    <a:pt x="24" y="30"/>
                    <a:pt x="30" y="34"/>
                  </a:cubicBezTo>
                  <a:cubicBezTo>
                    <a:pt x="27" y="27"/>
                    <a:pt x="18" y="24"/>
                    <a:pt x="16" y="22"/>
                  </a:cubicBezTo>
                  <a:cubicBezTo>
                    <a:pt x="10" y="18"/>
                    <a:pt x="7" y="14"/>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1" name="Freeform 1538"/>
            <p:cNvSpPr/>
            <p:nvPr userDrawn="1"/>
          </p:nvSpPr>
          <p:spPr>
            <a:xfrm>
              <a:off x="377" y="377"/>
              <a:ext cx="4" cy="14"/>
            </a:xfrm>
            <a:custGeom>
              <a:avLst/>
              <a:gdLst>
                <a:gd name="T0" fmla="*/ 5 w 10"/>
                <a:gd name="T1" fmla="*/ 0 h 31"/>
                <a:gd name="T2" fmla="*/ 5 w 10"/>
                <a:gd name="T3" fmla="*/ 0 h 31"/>
                <a:gd name="T4" fmla="*/ 5 w 10"/>
                <a:gd name="T5" fmla="*/ 12 h 31"/>
                <a:gd name="T6" fmla="*/ 0 w 10"/>
                <a:gd name="T7" fmla="*/ 8 h 31"/>
                <a:gd name="T8" fmla="*/ 1 w 10"/>
                <a:gd name="T9" fmla="*/ 25 h 31"/>
                <a:gd name="T10" fmla="*/ 7 w 10"/>
                <a:gd name="T11" fmla="*/ 31 h 31"/>
                <a:gd name="T12" fmla="*/ 8 w 10"/>
                <a:gd name="T13" fmla="*/ 26 h 31"/>
                <a:gd name="T14" fmla="*/ 10 w 10"/>
                <a:gd name="T15" fmla="*/ 9 h 31"/>
                <a:gd name="T16" fmla="*/ 5 w 1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1">
                  <a:moveTo>
                    <a:pt x="5" y="0"/>
                  </a:moveTo>
                  <a:lnTo>
                    <a:pt x="5" y="0"/>
                  </a:lnTo>
                  <a:cubicBezTo>
                    <a:pt x="6" y="5"/>
                    <a:pt x="6" y="8"/>
                    <a:pt x="5" y="12"/>
                  </a:cubicBezTo>
                  <a:cubicBezTo>
                    <a:pt x="4" y="11"/>
                    <a:pt x="2" y="9"/>
                    <a:pt x="0" y="8"/>
                  </a:cubicBezTo>
                  <a:cubicBezTo>
                    <a:pt x="1" y="12"/>
                    <a:pt x="1" y="20"/>
                    <a:pt x="1" y="25"/>
                  </a:cubicBezTo>
                  <a:cubicBezTo>
                    <a:pt x="2" y="26"/>
                    <a:pt x="4" y="29"/>
                    <a:pt x="7" y="31"/>
                  </a:cubicBezTo>
                  <a:cubicBezTo>
                    <a:pt x="7" y="31"/>
                    <a:pt x="7" y="28"/>
                    <a:pt x="8" y="26"/>
                  </a:cubicBezTo>
                  <a:cubicBezTo>
                    <a:pt x="5" y="20"/>
                    <a:pt x="6" y="14"/>
                    <a:pt x="10" y="9"/>
                  </a:cubicBezTo>
                  <a:cubicBezTo>
                    <a:pt x="9" y="8"/>
                    <a:pt x="6" y="2"/>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2" name="Freeform 1539"/>
            <p:cNvSpPr/>
            <p:nvPr userDrawn="1"/>
          </p:nvSpPr>
          <p:spPr>
            <a:xfrm>
              <a:off x="371" y="377"/>
              <a:ext cx="6" cy="17"/>
            </a:xfrm>
            <a:custGeom>
              <a:avLst/>
              <a:gdLst>
                <a:gd name="T0" fmla="*/ 5 w 15"/>
                <a:gd name="T1" fmla="*/ 1 h 37"/>
                <a:gd name="T2" fmla="*/ 5 w 15"/>
                <a:gd name="T3" fmla="*/ 1 h 37"/>
                <a:gd name="T4" fmla="*/ 0 w 15"/>
                <a:gd name="T5" fmla="*/ 0 h 37"/>
                <a:gd name="T6" fmla="*/ 4 w 15"/>
                <a:gd name="T7" fmla="*/ 12 h 37"/>
                <a:gd name="T8" fmla="*/ 13 w 15"/>
                <a:gd name="T9" fmla="*/ 37 h 37"/>
                <a:gd name="T10" fmla="*/ 13 w 15"/>
                <a:gd name="T11" fmla="*/ 31 h 37"/>
                <a:gd name="T12" fmla="*/ 13 w 15"/>
                <a:gd name="T13" fmla="*/ 6 h 37"/>
                <a:gd name="T14" fmla="*/ 8 w 15"/>
                <a:gd name="T15" fmla="*/ 2 h 37"/>
                <a:gd name="T16" fmla="*/ 9 w 15"/>
                <a:gd name="T17" fmla="*/ 19 h 37"/>
                <a:gd name="T18" fmla="*/ 5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5" y="1"/>
                  </a:moveTo>
                  <a:lnTo>
                    <a:pt x="5" y="1"/>
                  </a:lnTo>
                  <a:cubicBezTo>
                    <a:pt x="3" y="0"/>
                    <a:pt x="1" y="0"/>
                    <a:pt x="0" y="0"/>
                  </a:cubicBezTo>
                  <a:cubicBezTo>
                    <a:pt x="2" y="4"/>
                    <a:pt x="4" y="8"/>
                    <a:pt x="4" y="12"/>
                  </a:cubicBezTo>
                  <a:cubicBezTo>
                    <a:pt x="6" y="23"/>
                    <a:pt x="2" y="33"/>
                    <a:pt x="13" y="37"/>
                  </a:cubicBezTo>
                  <a:cubicBezTo>
                    <a:pt x="13" y="37"/>
                    <a:pt x="13" y="32"/>
                    <a:pt x="13" y="31"/>
                  </a:cubicBezTo>
                  <a:cubicBezTo>
                    <a:pt x="15" y="21"/>
                    <a:pt x="14" y="12"/>
                    <a:pt x="13" y="6"/>
                  </a:cubicBezTo>
                  <a:cubicBezTo>
                    <a:pt x="11" y="5"/>
                    <a:pt x="9" y="3"/>
                    <a:pt x="8" y="2"/>
                  </a:cubicBezTo>
                  <a:cubicBezTo>
                    <a:pt x="10" y="7"/>
                    <a:pt x="11" y="14"/>
                    <a:pt x="9" y="19"/>
                  </a:cubicBezTo>
                  <a:cubicBezTo>
                    <a:pt x="8" y="12"/>
                    <a:pt x="8" y="7"/>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3" name="Freeform 1540"/>
            <p:cNvSpPr/>
            <p:nvPr userDrawn="1"/>
          </p:nvSpPr>
          <p:spPr>
            <a:xfrm>
              <a:off x="365" y="374"/>
              <a:ext cx="7" cy="19"/>
            </a:xfrm>
            <a:custGeom>
              <a:avLst/>
              <a:gdLst>
                <a:gd name="T0" fmla="*/ 0 w 16"/>
                <a:gd name="T1" fmla="*/ 0 h 42"/>
                <a:gd name="T2" fmla="*/ 0 w 16"/>
                <a:gd name="T3" fmla="*/ 0 h 42"/>
                <a:gd name="T4" fmla="*/ 9 w 16"/>
                <a:gd name="T5" fmla="*/ 24 h 42"/>
                <a:gd name="T6" fmla="*/ 7 w 16"/>
                <a:gd name="T7" fmla="*/ 42 h 42"/>
                <a:gd name="T8" fmla="*/ 15 w 16"/>
                <a:gd name="T9" fmla="*/ 27 h 42"/>
                <a:gd name="T10" fmla="*/ 0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0" y="0"/>
                  </a:moveTo>
                  <a:lnTo>
                    <a:pt x="0" y="0"/>
                  </a:lnTo>
                  <a:cubicBezTo>
                    <a:pt x="7" y="7"/>
                    <a:pt x="10" y="15"/>
                    <a:pt x="9" y="24"/>
                  </a:cubicBezTo>
                  <a:cubicBezTo>
                    <a:pt x="8" y="31"/>
                    <a:pt x="4" y="33"/>
                    <a:pt x="7" y="42"/>
                  </a:cubicBezTo>
                  <a:cubicBezTo>
                    <a:pt x="8" y="37"/>
                    <a:pt x="14" y="34"/>
                    <a:pt x="15" y="27"/>
                  </a:cubicBezTo>
                  <a:cubicBezTo>
                    <a:pt x="16" y="14"/>
                    <a:pt x="9" y="4"/>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4" name="Freeform 1541"/>
            <p:cNvSpPr/>
            <p:nvPr userDrawn="1"/>
          </p:nvSpPr>
          <p:spPr>
            <a:xfrm>
              <a:off x="337" y="372"/>
              <a:ext cx="9" cy="21"/>
            </a:xfrm>
            <a:custGeom>
              <a:avLst/>
              <a:gdLst>
                <a:gd name="T0" fmla="*/ 21 w 21"/>
                <a:gd name="T1" fmla="*/ 0 h 46"/>
                <a:gd name="T2" fmla="*/ 21 w 21"/>
                <a:gd name="T3" fmla="*/ 0 h 46"/>
                <a:gd name="T4" fmla="*/ 7 w 21"/>
                <a:gd name="T5" fmla="*/ 16 h 46"/>
                <a:gd name="T6" fmla="*/ 5 w 21"/>
                <a:gd name="T7" fmla="*/ 46 h 46"/>
                <a:gd name="T8" fmla="*/ 15 w 21"/>
                <a:gd name="T9" fmla="*/ 21 h 46"/>
                <a:gd name="T10" fmla="*/ 21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21" y="0"/>
                  </a:moveTo>
                  <a:lnTo>
                    <a:pt x="21" y="0"/>
                  </a:lnTo>
                  <a:cubicBezTo>
                    <a:pt x="16" y="9"/>
                    <a:pt x="9" y="15"/>
                    <a:pt x="7" y="16"/>
                  </a:cubicBezTo>
                  <a:cubicBezTo>
                    <a:pt x="2" y="30"/>
                    <a:pt x="0" y="37"/>
                    <a:pt x="5" y="46"/>
                  </a:cubicBezTo>
                  <a:cubicBezTo>
                    <a:pt x="5" y="33"/>
                    <a:pt x="9" y="27"/>
                    <a:pt x="15" y="21"/>
                  </a:cubicBezTo>
                  <a:cubicBezTo>
                    <a:pt x="16" y="18"/>
                    <a:pt x="20" y="5"/>
                    <a:pt x="2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5" name="Freeform 1542"/>
            <p:cNvSpPr/>
            <p:nvPr userDrawn="1"/>
          </p:nvSpPr>
          <p:spPr>
            <a:xfrm>
              <a:off x="352" y="372"/>
              <a:ext cx="19" cy="21"/>
            </a:xfrm>
            <a:custGeom>
              <a:avLst/>
              <a:gdLst>
                <a:gd name="T0" fmla="*/ 18 w 44"/>
                <a:gd name="T1" fmla="*/ 0 h 47"/>
                <a:gd name="T2" fmla="*/ 18 w 44"/>
                <a:gd name="T3" fmla="*/ 0 h 47"/>
                <a:gd name="T4" fmla="*/ 0 w 44"/>
                <a:gd name="T5" fmla="*/ 4 h 47"/>
                <a:gd name="T6" fmla="*/ 28 w 44"/>
                <a:gd name="T7" fmla="*/ 21 h 47"/>
                <a:gd name="T8" fmla="*/ 12 w 44"/>
                <a:gd name="T9" fmla="*/ 38 h 47"/>
                <a:gd name="T10" fmla="*/ 23 w 44"/>
                <a:gd name="T11" fmla="*/ 40 h 47"/>
                <a:gd name="T12" fmla="*/ 9 w 44"/>
                <a:gd name="T13" fmla="*/ 37 h 47"/>
                <a:gd name="T14" fmla="*/ 33 w 44"/>
                <a:gd name="T15" fmla="*/ 38 h 47"/>
                <a:gd name="T16" fmla="*/ 18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8" y="0"/>
                  </a:moveTo>
                  <a:lnTo>
                    <a:pt x="18" y="0"/>
                  </a:lnTo>
                  <a:cubicBezTo>
                    <a:pt x="13" y="0"/>
                    <a:pt x="5" y="1"/>
                    <a:pt x="0" y="4"/>
                  </a:cubicBezTo>
                  <a:cubicBezTo>
                    <a:pt x="17" y="2"/>
                    <a:pt x="26" y="9"/>
                    <a:pt x="28" y="21"/>
                  </a:cubicBezTo>
                  <a:cubicBezTo>
                    <a:pt x="29" y="29"/>
                    <a:pt x="24" y="39"/>
                    <a:pt x="12" y="38"/>
                  </a:cubicBezTo>
                  <a:cubicBezTo>
                    <a:pt x="13" y="39"/>
                    <a:pt x="17" y="41"/>
                    <a:pt x="23" y="40"/>
                  </a:cubicBezTo>
                  <a:cubicBezTo>
                    <a:pt x="17" y="43"/>
                    <a:pt x="12" y="40"/>
                    <a:pt x="9" y="37"/>
                  </a:cubicBezTo>
                  <a:cubicBezTo>
                    <a:pt x="12" y="45"/>
                    <a:pt x="26" y="47"/>
                    <a:pt x="33" y="38"/>
                  </a:cubicBezTo>
                  <a:cubicBezTo>
                    <a:pt x="44" y="24"/>
                    <a:pt x="33" y="2"/>
                    <a:pt x="1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6" name="Freeform 1543"/>
            <p:cNvSpPr/>
            <p:nvPr userDrawn="1"/>
          </p:nvSpPr>
          <p:spPr>
            <a:xfrm>
              <a:off x="331" y="370"/>
              <a:ext cx="10" cy="27"/>
            </a:xfrm>
            <a:custGeom>
              <a:avLst/>
              <a:gdLst>
                <a:gd name="T0" fmla="*/ 0 w 21"/>
                <a:gd name="T1" fmla="*/ 50 h 60"/>
                <a:gd name="T2" fmla="*/ 0 w 21"/>
                <a:gd name="T3" fmla="*/ 50 h 60"/>
                <a:gd name="T4" fmla="*/ 0 w 21"/>
                <a:gd name="T5" fmla="*/ 60 h 60"/>
                <a:gd name="T6" fmla="*/ 21 w 21"/>
                <a:gd name="T7" fmla="*/ 0 h 60"/>
                <a:gd name="T8" fmla="*/ 10 w 21"/>
                <a:gd name="T9" fmla="*/ 26 h 60"/>
                <a:gd name="T10" fmla="*/ 1 w 21"/>
                <a:gd name="T11" fmla="*/ 41 h 60"/>
                <a:gd name="T12" fmla="*/ 0 w 21"/>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1" h="60">
                  <a:moveTo>
                    <a:pt x="0" y="50"/>
                  </a:moveTo>
                  <a:lnTo>
                    <a:pt x="0" y="50"/>
                  </a:lnTo>
                  <a:lnTo>
                    <a:pt x="0" y="60"/>
                  </a:lnTo>
                  <a:cubicBezTo>
                    <a:pt x="8" y="44"/>
                    <a:pt x="21" y="27"/>
                    <a:pt x="21" y="0"/>
                  </a:cubicBezTo>
                  <a:cubicBezTo>
                    <a:pt x="19" y="10"/>
                    <a:pt x="15" y="18"/>
                    <a:pt x="10" y="26"/>
                  </a:cubicBezTo>
                  <a:cubicBezTo>
                    <a:pt x="8" y="30"/>
                    <a:pt x="2" y="35"/>
                    <a:pt x="1" y="41"/>
                  </a:cubicBezTo>
                  <a:cubicBezTo>
                    <a:pt x="0" y="44"/>
                    <a:pt x="1" y="47"/>
                    <a:pt x="0" y="5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7" name="Freeform 1544"/>
            <p:cNvSpPr/>
            <p:nvPr userDrawn="1"/>
          </p:nvSpPr>
          <p:spPr>
            <a:xfrm>
              <a:off x="367" y="369"/>
              <a:ext cx="12" cy="11"/>
            </a:xfrm>
            <a:custGeom>
              <a:avLst/>
              <a:gdLst>
                <a:gd name="T0" fmla="*/ 5 w 25"/>
                <a:gd name="T1" fmla="*/ 0 h 24"/>
                <a:gd name="T2" fmla="*/ 5 w 25"/>
                <a:gd name="T3" fmla="*/ 0 h 24"/>
                <a:gd name="T4" fmla="*/ 17 w 25"/>
                <a:gd name="T5" fmla="*/ 12 h 24"/>
                <a:gd name="T6" fmla="*/ 0 w 25"/>
                <a:gd name="T7" fmla="*/ 3 h 24"/>
                <a:gd name="T8" fmla="*/ 9 w 25"/>
                <a:gd name="T9" fmla="*/ 15 h 24"/>
                <a:gd name="T10" fmla="*/ 25 w 25"/>
                <a:gd name="T11" fmla="*/ 24 h 24"/>
                <a:gd name="T12" fmla="*/ 5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5" y="0"/>
                  </a:moveTo>
                  <a:lnTo>
                    <a:pt x="5" y="0"/>
                  </a:lnTo>
                  <a:cubicBezTo>
                    <a:pt x="7" y="2"/>
                    <a:pt x="14" y="8"/>
                    <a:pt x="17" y="12"/>
                  </a:cubicBezTo>
                  <a:cubicBezTo>
                    <a:pt x="12" y="10"/>
                    <a:pt x="6" y="5"/>
                    <a:pt x="0" y="3"/>
                  </a:cubicBezTo>
                  <a:cubicBezTo>
                    <a:pt x="1" y="4"/>
                    <a:pt x="8" y="14"/>
                    <a:pt x="9" y="15"/>
                  </a:cubicBezTo>
                  <a:cubicBezTo>
                    <a:pt x="15" y="17"/>
                    <a:pt x="21" y="20"/>
                    <a:pt x="25" y="24"/>
                  </a:cubicBezTo>
                  <a:cubicBezTo>
                    <a:pt x="25" y="7"/>
                    <a:pt x="18" y="2"/>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8" name="Freeform 1545"/>
            <p:cNvSpPr/>
            <p:nvPr userDrawn="1"/>
          </p:nvSpPr>
          <p:spPr>
            <a:xfrm>
              <a:off x="376" y="369"/>
              <a:ext cx="4" cy="3"/>
            </a:xfrm>
            <a:custGeom>
              <a:avLst/>
              <a:gdLst>
                <a:gd name="T0" fmla="*/ 5 w 8"/>
                <a:gd name="T1" fmla="*/ 1 h 6"/>
                <a:gd name="T2" fmla="*/ 5 w 8"/>
                <a:gd name="T3" fmla="*/ 1 h 6"/>
                <a:gd name="T4" fmla="*/ 0 w 8"/>
                <a:gd name="T5" fmla="*/ 0 h 6"/>
                <a:gd name="T6" fmla="*/ 8 w 8"/>
                <a:gd name="T7" fmla="*/ 6 h 6"/>
                <a:gd name="T8" fmla="*/ 5 w 8"/>
                <a:gd name="T9" fmla="*/ 1 h 6"/>
              </a:gdLst>
              <a:ahLst/>
              <a:cxnLst>
                <a:cxn ang="0">
                  <a:pos x="T0" y="T1"/>
                </a:cxn>
                <a:cxn ang="0">
                  <a:pos x="T2" y="T3"/>
                </a:cxn>
                <a:cxn ang="0">
                  <a:pos x="T4" y="T5"/>
                </a:cxn>
                <a:cxn ang="0">
                  <a:pos x="T6" y="T7"/>
                </a:cxn>
                <a:cxn ang="0">
                  <a:pos x="T8" y="T9"/>
                </a:cxn>
              </a:cxnLst>
              <a:rect l="0" t="0" r="r" b="b"/>
              <a:pathLst>
                <a:path w="8" h="6">
                  <a:moveTo>
                    <a:pt x="5" y="1"/>
                  </a:moveTo>
                  <a:lnTo>
                    <a:pt x="5" y="1"/>
                  </a:lnTo>
                  <a:lnTo>
                    <a:pt x="0" y="0"/>
                  </a:lnTo>
                  <a:lnTo>
                    <a:pt x="8" y="6"/>
                  </a:lnTo>
                  <a:lnTo>
                    <a:pt x="5"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9" name="Freeform 1546"/>
            <p:cNvSpPr/>
            <p:nvPr userDrawn="1"/>
          </p:nvSpPr>
          <p:spPr>
            <a:xfrm>
              <a:off x="375" y="370"/>
              <a:ext cx="11" cy="12"/>
            </a:xfrm>
            <a:custGeom>
              <a:avLst/>
              <a:gdLst>
                <a:gd name="T0" fmla="*/ 20 w 24"/>
                <a:gd name="T1" fmla="*/ 3 h 27"/>
                <a:gd name="T2" fmla="*/ 20 w 24"/>
                <a:gd name="T3" fmla="*/ 3 h 27"/>
                <a:gd name="T4" fmla="*/ 10 w 24"/>
                <a:gd name="T5" fmla="*/ 0 h 27"/>
                <a:gd name="T6" fmla="*/ 16 w 24"/>
                <a:gd name="T7" fmla="*/ 10 h 27"/>
                <a:gd name="T8" fmla="*/ 5 w 24"/>
                <a:gd name="T9" fmla="*/ 0 h 27"/>
                <a:gd name="T10" fmla="*/ 0 w 24"/>
                <a:gd name="T11" fmla="*/ 1 h 27"/>
                <a:gd name="T12" fmla="*/ 16 w 24"/>
                <a:gd name="T13" fmla="*/ 27 h 27"/>
                <a:gd name="T14" fmla="*/ 20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20" y="3"/>
                  </a:moveTo>
                  <a:lnTo>
                    <a:pt x="20" y="3"/>
                  </a:lnTo>
                  <a:cubicBezTo>
                    <a:pt x="17" y="2"/>
                    <a:pt x="10" y="0"/>
                    <a:pt x="10" y="0"/>
                  </a:cubicBezTo>
                  <a:cubicBezTo>
                    <a:pt x="12" y="1"/>
                    <a:pt x="14" y="5"/>
                    <a:pt x="16" y="10"/>
                  </a:cubicBezTo>
                  <a:cubicBezTo>
                    <a:pt x="13" y="6"/>
                    <a:pt x="7" y="2"/>
                    <a:pt x="5" y="0"/>
                  </a:cubicBezTo>
                  <a:cubicBezTo>
                    <a:pt x="3" y="1"/>
                    <a:pt x="1" y="0"/>
                    <a:pt x="0" y="1"/>
                  </a:cubicBezTo>
                  <a:cubicBezTo>
                    <a:pt x="10" y="9"/>
                    <a:pt x="14" y="18"/>
                    <a:pt x="16" y="27"/>
                  </a:cubicBezTo>
                  <a:cubicBezTo>
                    <a:pt x="24" y="19"/>
                    <a:pt x="23" y="11"/>
                    <a:pt x="2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0" name="Freeform 1547"/>
            <p:cNvSpPr/>
            <p:nvPr userDrawn="1"/>
          </p:nvSpPr>
          <p:spPr>
            <a:xfrm>
              <a:off x="380" y="368"/>
              <a:ext cx="10" cy="24"/>
            </a:xfrm>
            <a:custGeom>
              <a:avLst/>
              <a:gdLst>
                <a:gd name="T0" fmla="*/ 11 w 22"/>
                <a:gd name="T1" fmla="*/ 0 h 53"/>
                <a:gd name="T2" fmla="*/ 11 w 22"/>
                <a:gd name="T3" fmla="*/ 0 h 53"/>
                <a:gd name="T4" fmla="*/ 11 w 22"/>
                <a:gd name="T5" fmla="*/ 7 h 53"/>
                <a:gd name="T6" fmla="*/ 5 w 22"/>
                <a:gd name="T7" fmla="*/ 34 h 53"/>
                <a:gd name="T8" fmla="*/ 3 w 22"/>
                <a:gd name="T9" fmla="*/ 30 h 53"/>
                <a:gd name="T10" fmla="*/ 1 w 22"/>
                <a:gd name="T11" fmla="*/ 41 h 53"/>
                <a:gd name="T12" fmla="*/ 11 w 22"/>
                <a:gd name="T13" fmla="*/ 53 h 53"/>
                <a:gd name="T14" fmla="*/ 13 w 22"/>
                <a:gd name="T15" fmla="*/ 32 h 53"/>
                <a:gd name="T16" fmla="*/ 11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2">
                  <a:moveTo>
                    <a:pt x="11" y="0"/>
                  </a:moveTo>
                  <a:lnTo>
                    <a:pt x="11" y="0"/>
                  </a:lnTo>
                  <a:cubicBezTo>
                    <a:pt x="11" y="0"/>
                    <a:pt x="11" y="4"/>
                    <a:pt x="11" y="7"/>
                  </a:cubicBezTo>
                  <a:cubicBezTo>
                    <a:pt x="13" y="15"/>
                    <a:pt x="15" y="26"/>
                    <a:pt x="5" y="34"/>
                  </a:cubicBezTo>
                  <a:cubicBezTo>
                    <a:pt x="4" y="32"/>
                    <a:pt x="4" y="31"/>
                    <a:pt x="3" y="30"/>
                  </a:cubicBezTo>
                  <a:cubicBezTo>
                    <a:pt x="1" y="32"/>
                    <a:pt x="0" y="38"/>
                    <a:pt x="1" y="41"/>
                  </a:cubicBezTo>
                  <a:cubicBezTo>
                    <a:pt x="3" y="47"/>
                    <a:pt x="6" y="51"/>
                    <a:pt x="11" y="53"/>
                  </a:cubicBezTo>
                  <a:cubicBezTo>
                    <a:pt x="7" y="45"/>
                    <a:pt x="12" y="33"/>
                    <a:pt x="13" y="32"/>
                  </a:cubicBezTo>
                  <a:cubicBezTo>
                    <a:pt x="17" y="21"/>
                    <a:pt x="22" y="9"/>
                    <a:pt x="1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1" name="Freeform 1548"/>
            <p:cNvSpPr/>
            <p:nvPr userDrawn="1"/>
          </p:nvSpPr>
          <p:spPr>
            <a:xfrm>
              <a:off x="331" y="368"/>
              <a:ext cx="9" cy="19"/>
            </a:xfrm>
            <a:custGeom>
              <a:avLst/>
              <a:gdLst>
                <a:gd name="T0" fmla="*/ 0 w 20"/>
                <a:gd name="T1" fmla="*/ 32 h 42"/>
                <a:gd name="T2" fmla="*/ 0 w 20"/>
                <a:gd name="T3" fmla="*/ 32 h 42"/>
                <a:gd name="T4" fmla="*/ 0 w 20"/>
                <a:gd name="T5" fmla="*/ 42 h 42"/>
                <a:gd name="T6" fmla="*/ 20 w 20"/>
                <a:gd name="T7" fmla="*/ 0 h 42"/>
                <a:gd name="T8" fmla="*/ 0 w 20"/>
                <a:gd name="T9" fmla="*/ 32 h 42"/>
              </a:gdLst>
              <a:ahLst/>
              <a:cxnLst>
                <a:cxn ang="0">
                  <a:pos x="T0" y="T1"/>
                </a:cxn>
                <a:cxn ang="0">
                  <a:pos x="T2" y="T3"/>
                </a:cxn>
                <a:cxn ang="0">
                  <a:pos x="T4" y="T5"/>
                </a:cxn>
                <a:cxn ang="0">
                  <a:pos x="T6" y="T7"/>
                </a:cxn>
                <a:cxn ang="0">
                  <a:pos x="T8" y="T9"/>
                </a:cxn>
              </a:cxnLst>
              <a:rect l="0" t="0" r="r" b="b"/>
              <a:pathLst>
                <a:path w="20" h="42">
                  <a:moveTo>
                    <a:pt x="0" y="32"/>
                  </a:moveTo>
                  <a:lnTo>
                    <a:pt x="0" y="32"/>
                  </a:lnTo>
                  <a:lnTo>
                    <a:pt x="0" y="42"/>
                  </a:lnTo>
                  <a:cubicBezTo>
                    <a:pt x="8" y="31"/>
                    <a:pt x="18" y="17"/>
                    <a:pt x="20" y="0"/>
                  </a:cubicBezTo>
                  <a:cubicBezTo>
                    <a:pt x="6" y="3"/>
                    <a:pt x="1" y="14"/>
                    <a:pt x="0" y="3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2" name="Freeform 1549"/>
            <p:cNvSpPr/>
            <p:nvPr userDrawn="1"/>
          </p:nvSpPr>
          <p:spPr>
            <a:xfrm>
              <a:off x="365" y="368"/>
              <a:ext cx="7" cy="5"/>
            </a:xfrm>
            <a:custGeom>
              <a:avLst/>
              <a:gdLst>
                <a:gd name="T0" fmla="*/ 9 w 16"/>
                <a:gd name="T1" fmla="*/ 4 h 11"/>
                <a:gd name="T2" fmla="*/ 9 w 16"/>
                <a:gd name="T3" fmla="*/ 4 h 11"/>
                <a:gd name="T4" fmla="*/ 0 w 16"/>
                <a:gd name="T5" fmla="*/ 0 h 11"/>
                <a:gd name="T6" fmla="*/ 5 w 16"/>
                <a:gd name="T7" fmla="*/ 5 h 11"/>
                <a:gd name="T8" fmla="*/ 16 w 16"/>
                <a:gd name="T9" fmla="*/ 11 h 11"/>
                <a:gd name="T10" fmla="*/ 9 w 16"/>
                <a:gd name="T11" fmla="*/ 4 h 11"/>
              </a:gdLst>
              <a:ahLst/>
              <a:cxnLst>
                <a:cxn ang="0">
                  <a:pos x="T0" y="T1"/>
                </a:cxn>
                <a:cxn ang="0">
                  <a:pos x="T2" y="T3"/>
                </a:cxn>
                <a:cxn ang="0">
                  <a:pos x="T4" y="T5"/>
                </a:cxn>
                <a:cxn ang="0">
                  <a:pos x="T6" y="T7"/>
                </a:cxn>
                <a:cxn ang="0">
                  <a:pos x="T8" y="T9"/>
                </a:cxn>
                <a:cxn ang="0">
                  <a:pos x="T10" y="T11"/>
                </a:cxn>
              </a:cxnLst>
              <a:rect l="0" t="0" r="r" b="b"/>
              <a:pathLst>
                <a:path w="16" h="11">
                  <a:moveTo>
                    <a:pt x="9" y="4"/>
                  </a:moveTo>
                  <a:lnTo>
                    <a:pt x="9" y="4"/>
                  </a:lnTo>
                  <a:cubicBezTo>
                    <a:pt x="6" y="3"/>
                    <a:pt x="3" y="2"/>
                    <a:pt x="0" y="0"/>
                  </a:cubicBezTo>
                  <a:cubicBezTo>
                    <a:pt x="2" y="2"/>
                    <a:pt x="4" y="4"/>
                    <a:pt x="5" y="5"/>
                  </a:cubicBezTo>
                  <a:cubicBezTo>
                    <a:pt x="8" y="6"/>
                    <a:pt x="14" y="9"/>
                    <a:pt x="16" y="11"/>
                  </a:cubicBezTo>
                  <a:cubicBezTo>
                    <a:pt x="16" y="10"/>
                    <a:pt x="10" y="5"/>
                    <a:pt x="9"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3" name="Freeform 1550"/>
            <p:cNvSpPr/>
            <p:nvPr userDrawn="1"/>
          </p:nvSpPr>
          <p:spPr>
            <a:xfrm>
              <a:off x="344" y="368"/>
              <a:ext cx="1" cy="2"/>
            </a:xfrm>
            <a:custGeom>
              <a:avLst/>
              <a:gdLst>
                <a:gd name="T0" fmla="*/ 3 w 3"/>
                <a:gd name="T1" fmla="*/ 0 h 5"/>
                <a:gd name="T2" fmla="*/ 3 w 3"/>
                <a:gd name="T3" fmla="*/ 0 h 5"/>
                <a:gd name="T4" fmla="*/ 1 w 3"/>
                <a:gd name="T5" fmla="*/ 0 h 5"/>
                <a:gd name="T6" fmla="*/ 0 w 3"/>
                <a:gd name="T7" fmla="*/ 5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lnTo>
                    <a:pt x="3" y="0"/>
                  </a:lnTo>
                  <a:lnTo>
                    <a:pt x="1" y="0"/>
                  </a:lnTo>
                  <a:lnTo>
                    <a:pt x="0" y="5"/>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4" name="Freeform 1551"/>
            <p:cNvSpPr/>
            <p:nvPr userDrawn="1"/>
          </p:nvSpPr>
          <p:spPr>
            <a:xfrm>
              <a:off x="341" y="367"/>
              <a:ext cx="6" cy="11"/>
            </a:xfrm>
            <a:custGeom>
              <a:avLst/>
              <a:gdLst>
                <a:gd name="T0" fmla="*/ 15 w 15"/>
                <a:gd name="T1" fmla="*/ 1 h 23"/>
                <a:gd name="T2" fmla="*/ 15 w 15"/>
                <a:gd name="T3" fmla="*/ 1 h 23"/>
                <a:gd name="T4" fmla="*/ 11 w 15"/>
                <a:gd name="T5" fmla="*/ 1 h 23"/>
                <a:gd name="T6" fmla="*/ 5 w 15"/>
                <a:gd name="T7" fmla="*/ 12 h 23"/>
                <a:gd name="T8" fmla="*/ 7 w 15"/>
                <a:gd name="T9" fmla="*/ 1 h 23"/>
                <a:gd name="T10" fmla="*/ 1 w 15"/>
                <a:gd name="T11" fmla="*/ 1 h 23"/>
                <a:gd name="T12" fmla="*/ 0 w 15"/>
                <a:gd name="T13" fmla="*/ 23 h 23"/>
                <a:gd name="T14" fmla="*/ 8 w 15"/>
                <a:gd name="T15" fmla="*/ 15 h 23"/>
                <a:gd name="T16" fmla="*/ 15 w 15"/>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3">
                  <a:moveTo>
                    <a:pt x="15" y="1"/>
                  </a:moveTo>
                  <a:lnTo>
                    <a:pt x="15" y="1"/>
                  </a:lnTo>
                  <a:lnTo>
                    <a:pt x="11" y="1"/>
                  </a:lnTo>
                  <a:cubicBezTo>
                    <a:pt x="10" y="3"/>
                    <a:pt x="9" y="6"/>
                    <a:pt x="5" y="12"/>
                  </a:cubicBezTo>
                  <a:cubicBezTo>
                    <a:pt x="6" y="6"/>
                    <a:pt x="7" y="1"/>
                    <a:pt x="7" y="1"/>
                  </a:cubicBezTo>
                  <a:cubicBezTo>
                    <a:pt x="7" y="1"/>
                    <a:pt x="3" y="0"/>
                    <a:pt x="1" y="1"/>
                  </a:cubicBezTo>
                  <a:cubicBezTo>
                    <a:pt x="2" y="10"/>
                    <a:pt x="1" y="16"/>
                    <a:pt x="0" y="23"/>
                  </a:cubicBezTo>
                  <a:cubicBezTo>
                    <a:pt x="3" y="22"/>
                    <a:pt x="7" y="16"/>
                    <a:pt x="8" y="15"/>
                  </a:cubicBezTo>
                  <a:cubicBezTo>
                    <a:pt x="11" y="11"/>
                    <a:pt x="14" y="5"/>
                    <a:pt x="1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5" name="Freeform 1552"/>
            <p:cNvSpPr/>
            <p:nvPr userDrawn="1"/>
          </p:nvSpPr>
          <p:spPr>
            <a:xfrm>
              <a:off x="345" y="367"/>
              <a:ext cx="9" cy="12"/>
            </a:xfrm>
            <a:custGeom>
              <a:avLst/>
              <a:gdLst>
                <a:gd name="T0" fmla="*/ 22 w 22"/>
                <a:gd name="T1" fmla="*/ 0 h 27"/>
                <a:gd name="T2" fmla="*/ 22 w 22"/>
                <a:gd name="T3" fmla="*/ 0 h 27"/>
                <a:gd name="T4" fmla="*/ 17 w 22"/>
                <a:gd name="T5" fmla="*/ 1 h 27"/>
                <a:gd name="T6" fmla="*/ 9 w 22"/>
                <a:gd name="T7" fmla="*/ 12 h 27"/>
                <a:gd name="T8" fmla="*/ 13 w 22"/>
                <a:gd name="T9" fmla="*/ 1 h 27"/>
                <a:gd name="T10" fmla="*/ 9 w 22"/>
                <a:gd name="T11" fmla="*/ 1 h 27"/>
                <a:gd name="T12" fmla="*/ 0 w 22"/>
                <a:gd name="T13" fmla="*/ 27 h 27"/>
                <a:gd name="T14" fmla="*/ 22 w 2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22" y="0"/>
                  </a:moveTo>
                  <a:lnTo>
                    <a:pt x="22" y="0"/>
                  </a:lnTo>
                  <a:cubicBezTo>
                    <a:pt x="20" y="1"/>
                    <a:pt x="17" y="1"/>
                    <a:pt x="17" y="1"/>
                  </a:cubicBezTo>
                  <a:cubicBezTo>
                    <a:pt x="17" y="2"/>
                    <a:pt x="11" y="11"/>
                    <a:pt x="9" y="12"/>
                  </a:cubicBezTo>
                  <a:cubicBezTo>
                    <a:pt x="11" y="7"/>
                    <a:pt x="12" y="3"/>
                    <a:pt x="13" y="1"/>
                  </a:cubicBezTo>
                  <a:lnTo>
                    <a:pt x="9" y="1"/>
                  </a:lnTo>
                  <a:cubicBezTo>
                    <a:pt x="8" y="2"/>
                    <a:pt x="1" y="27"/>
                    <a:pt x="0" y="27"/>
                  </a:cubicBezTo>
                  <a:cubicBezTo>
                    <a:pt x="4" y="24"/>
                    <a:pt x="19" y="7"/>
                    <a:pt x="2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6" name="Freeform 1553"/>
            <p:cNvSpPr/>
            <p:nvPr userDrawn="1"/>
          </p:nvSpPr>
          <p:spPr>
            <a:xfrm>
              <a:off x="355" y="367"/>
              <a:ext cx="4" cy="1"/>
            </a:xfrm>
            <a:custGeom>
              <a:avLst/>
              <a:gdLst>
                <a:gd name="T0" fmla="*/ 2 w 10"/>
                <a:gd name="T1" fmla="*/ 0 h 3"/>
                <a:gd name="T2" fmla="*/ 2 w 10"/>
                <a:gd name="T3" fmla="*/ 0 h 3"/>
                <a:gd name="T4" fmla="*/ 0 w 10"/>
                <a:gd name="T5" fmla="*/ 0 h 3"/>
                <a:gd name="T6" fmla="*/ 0 w 10"/>
                <a:gd name="T7" fmla="*/ 1 h 3"/>
                <a:gd name="T8" fmla="*/ 10 w 10"/>
                <a:gd name="T9" fmla="*/ 3 h 3"/>
                <a:gd name="T10" fmla="*/ 2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2" y="0"/>
                  </a:moveTo>
                  <a:lnTo>
                    <a:pt x="2" y="0"/>
                  </a:lnTo>
                  <a:lnTo>
                    <a:pt x="0" y="0"/>
                  </a:lnTo>
                  <a:lnTo>
                    <a:pt x="0" y="1"/>
                  </a:lnTo>
                  <a:lnTo>
                    <a:pt x="10" y="3"/>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7" name="Freeform 1554"/>
            <p:cNvSpPr/>
            <p:nvPr userDrawn="1"/>
          </p:nvSpPr>
          <p:spPr>
            <a:xfrm>
              <a:off x="352" y="365"/>
              <a:ext cx="18" cy="11"/>
            </a:xfrm>
            <a:custGeom>
              <a:avLst/>
              <a:gdLst>
                <a:gd name="T0" fmla="*/ 19 w 41"/>
                <a:gd name="T1" fmla="*/ 0 h 24"/>
                <a:gd name="T2" fmla="*/ 19 w 41"/>
                <a:gd name="T3" fmla="*/ 0 h 24"/>
                <a:gd name="T4" fmla="*/ 11 w 41"/>
                <a:gd name="T5" fmla="*/ 4 h 24"/>
                <a:gd name="T6" fmla="*/ 25 w 41"/>
                <a:gd name="T7" fmla="*/ 10 h 24"/>
                <a:gd name="T8" fmla="*/ 6 w 41"/>
                <a:gd name="T9" fmla="*/ 7 h 24"/>
                <a:gd name="T10" fmla="*/ 0 w 41"/>
                <a:gd name="T11" fmla="*/ 17 h 24"/>
                <a:gd name="T12" fmla="*/ 41 w 41"/>
                <a:gd name="T13" fmla="*/ 24 h 24"/>
                <a:gd name="T14" fmla="*/ 19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19" y="0"/>
                  </a:moveTo>
                  <a:lnTo>
                    <a:pt x="19" y="0"/>
                  </a:lnTo>
                  <a:cubicBezTo>
                    <a:pt x="18" y="1"/>
                    <a:pt x="14" y="3"/>
                    <a:pt x="11" y="4"/>
                  </a:cubicBezTo>
                  <a:cubicBezTo>
                    <a:pt x="15" y="5"/>
                    <a:pt x="21" y="7"/>
                    <a:pt x="25" y="10"/>
                  </a:cubicBezTo>
                  <a:cubicBezTo>
                    <a:pt x="22" y="10"/>
                    <a:pt x="11" y="7"/>
                    <a:pt x="6" y="7"/>
                  </a:cubicBezTo>
                  <a:cubicBezTo>
                    <a:pt x="5" y="10"/>
                    <a:pt x="1" y="16"/>
                    <a:pt x="0" y="17"/>
                  </a:cubicBezTo>
                  <a:cubicBezTo>
                    <a:pt x="12" y="10"/>
                    <a:pt x="28" y="12"/>
                    <a:pt x="41" y="24"/>
                  </a:cubicBezTo>
                  <a:cubicBezTo>
                    <a:pt x="37" y="15"/>
                    <a:pt x="22" y="1"/>
                    <a:pt x="1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8" name="Freeform 1555"/>
            <p:cNvSpPr/>
            <p:nvPr userDrawn="1"/>
          </p:nvSpPr>
          <p:spPr>
            <a:xfrm>
              <a:off x="369" y="362"/>
              <a:ext cx="6" cy="2"/>
            </a:xfrm>
            <a:custGeom>
              <a:avLst/>
              <a:gdLst>
                <a:gd name="T0" fmla="*/ 0 w 14"/>
                <a:gd name="T1" fmla="*/ 0 h 5"/>
                <a:gd name="T2" fmla="*/ 0 w 14"/>
                <a:gd name="T3" fmla="*/ 0 h 5"/>
                <a:gd name="T4" fmla="*/ 5 w 14"/>
                <a:gd name="T5" fmla="*/ 4 h 5"/>
                <a:gd name="T6" fmla="*/ 14 w 14"/>
                <a:gd name="T7" fmla="*/ 5 h 5"/>
                <a:gd name="T8" fmla="*/ 8 w 14"/>
                <a:gd name="T9" fmla="*/ 2 h 5"/>
                <a:gd name="T10" fmla="*/ 0 w 14"/>
                <a:gd name="T11" fmla="*/ 0 h 5"/>
              </a:gdLst>
              <a:ahLst/>
              <a:cxnLst>
                <a:cxn ang="0">
                  <a:pos x="T0" y="T1"/>
                </a:cxn>
                <a:cxn ang="0">
                  <a:pos x="T2" y="T3"/>
                </a:cxn>
                <a:cxn ang="0">
                  <a:pos x="T4" y="T5"/>
                </a:cxn>
                <a:cxn ang="0">
                  <a:pos x="T6" y="T7"/>
                </a:cxn>
                <a:cxn ang="0">
                  <a:pos x="T8" y="T9"/>
                </a:cxn>
                <a:cxn ang="0">
                  <a:pos x="T10" y="T11"/>
                </a:cxn>
              </a:cxnLst>
              <a:rect l="0" t="0" r="r" b="b"/>
              <a:pathLst>
                <a:path w="14" h="5">
                  <a:moveTo>
                    <a:pt x="0" y="0"/>
                  </a:moveTo>
                  <a:lnTo>
                    <a:pt x="0" y="0"/>
                  </a:lnTo>
                  <a:cubicBezTo>
                    <a:pt x="1" y="1"/>
                    <a:pt x="3" y="3"/>
                    <a:pt x="5" y="4"/>
                  </a:cubicBezTo>
                  <a:cubicBezTo>
                    <a:pt x="7" y="4"/>
                    <a:pt x="10" y="5"/>
                    <a:pt x="14" y="5"/>
                  </a:cubicBezTo>
                  <a:cubicBezTo>
                    <a:pt x="13" y="5"/>
                    <a:pt x="8" y="2"/>
                    <a:pt x="8" y="2"/>
                  </a:cubicBezTo>
                  <a:cubicBezTo>
                    <a:pt x="5" y="2"/>
                    <a:pt x="2"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9" name="Freeform 1556"/>
            <p:cNvSpPr/>
            <p:nvPr userDrawn="1"/>
          </p:nvSpPr>
          <p:spPr>
            <a:xfrm>
              <a:off x="371" y="362"/>
              <a:ext cx="13" cy="8"/>
            </a:xfrm>
            <a:custGeom>
              <a:avLst/>
              <a:gdLst>
                <a:gd name="T0" fmla="*/ 15 w 29"/>
                <a:gd name="T1" fmla="*/ 0 h 18"/>
                <a:gd name="T2" fmla="*/ 15 w 29"/>
                <a:gd name="T3" fmla="*/ 0 h 18"/>
                <a:gd name="T4" fmla="*/ 4 w 29"/>
                <a:gd name="T5" fmla="*/ 2 h 18"/>
                <a:gd name="T6" fmla="*/ 19 w 29"/>
                <a:gd name="T7" fmla="*/ 9 h 18"/>
                <a:gd name="T8" fmla="*/ 0 w 29"/>
                <a:gd name="T9" fmla="*/ 5 h 18"/>
                <a:gd name="T10" fmla="*/ 8 w 29"/>
                <a:gd name="T11" fmla="*/ 11 h 18"/>
                <a:gd name="T12" fmla="*/ 29 w 29"/>
                <a:gd name="T13" fmla="*/ 18 h 18"/>
                <a:gd name="T14" fmla="*/ 15 w 2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15" y="0"/>
                  </a:moveTo>
                  <a:lnTo>
                    <a:pt x="15" y="0"/>
                  </a:lnTo>
                  <a:cubicBezTo>
                    <a:pt x="12" y="1"/>
                    <a:pt x="9" y="2"/>
                    <a:pt x="4" y="2"/>
                  </a:cubicBezTo>
                  <a:cubicBezTo>
                    <a:pt x="10" y="4"/>
                    <a:pt x="14" y="5"/>
                    <a:pt x="19" y="9"/>
                  </a:cubicBezTo>
                  <a:cubicBezTo>
                    <a:pt x="12" y="6"/>
                    <a:pt x="6" y="6"/>
                    <a:pt x="0" y="5"/>
                  </a:cubicBezTo>
                  <a:cubicBezTo>
                    <a:pt x="3" y="7"/>
                    <a:pt x="6" y="10"/>
                    <a:pt x="8" y="11"/>
                  </a:cubicBezTo>
                  <a:cubicBezTo>
                    <a:pt x="15" y="15"/>
                    <a:pt x="22" y="17"/>
                    <a:pt x="29" y="18"/>
                  </a:cubicBezTo>
                  <a:cubicBezTo>
                    <a:pt x="28" y="10"/>
                    <a:pt x="24" y="3"/>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0" name="Freeform 1557"/>
            <p:cNvSpPr/>
            <p:nvPr userDrawn="1"/>
          </p:nvSpPr>
          <p:spPr>
            <a:xfrm>
              <a:off x="379" y="360"/>
              <a:ext cx="16" cy="27"/>
            </a:xfrm>
            <a:custGeom>
              <a:avLst/>
              <a:gdLst>
                <a:gd name="T0" fmla="*/ 3 w 36"/>
                <a:gd name="T1" fmla="*/ 0 h 59"/>
                <a:gd name="T2" fmla="*/ 3 w 36"/>
                <a:gd name="T3" fmla="*/ 0 h 59"/>
                <a:gd name="T4" fmla="*/ 0 w 36"/>
                <a:gd name="T5" fmla="*/ 3 h 59"/>
                <a:gd name="T6" fmla="*/ 12 w 36"/>
                <a:gd name="T7" fmla="*/ 14 h 59"/>
                <a:gd name="T8" fmla="*/ 21 w 36"/>
                <a:gd name="T9" fmla="*/ 25 h 59"/>
                <a:gd name="T10" fmla="*/ 19 w 36"/>
                <a:gd name="T11" fmla="*/ 43 h 59"/>
                <a:gd name="T12" fmla="*/ 30 w 36"/>
                <a:gd name="T13" fmla="*/ 55 h 59"/>
                <a:gd name="T14" fmla="*/ 18 w 36"/>
                <a:gd name="T15" fmla="*/ 46 h 59"/>
                <a:gd name="T16" fmla="*/ 23 w 36"/>
                <a:gd name="T17" fmla="*/ 58 h 59"/>
                <a:gd name="T18" fmla="*/ 36 w 36"/>
                <a:gd name="T19" fmla="*/ 55 h 59"/>
                <a:gd name="T20" fmla="*/ 27 w 36"/>
                <a:gd name="T21" fmla="*/ 15 h 59"/>
                <a:gd name="T22" fmla="*/ 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 y="0"/>
                  </a:moveTo>
                  <a:lnTo>
                    <a:pt x="3" y="0"/>
                  </a:lnTo>
                  <a:cubicBezTo>
                    <a:pt x="2" y="1"/>
                    <a:pt x="2" y="2"/>
                    <a:pt x="0" y="3"/>
                  </a:cubicBezTo>
                  <a:cubicBezTo>
                    <a:pt x="7" y="5"/>
                    <a:pt x="11" y="12"/>
                    <a:pt x="12" y="14"/>
                  </a:cubicBezTo>
                  <a:cubicBezTo>
                    <a:pt x="15" y="15"/>
                    <a:pt x="19" y="19"/>
                    <a:pt x="21" y="25"/>
                  </a:cubicBezTo>
                  <a:cubicBezTo>
                    <a:pt x="23" y="31"/>
                    <a:pt x="22" y="36"/>
                    <a:pt x="19" y="43"/>
                  </a:cubicBezTo>
                  <a:cubicBezTo>
                    <a:pt x="19" y="49"/>
                    <a:pt x="23" y="55"/>
                    <a:pt x="30" y="55"/>
                  </a:cubicBezTo>
                  <a:cubicBezTo>
                    <a:pt x="23" y="56"/>
                    <a:pt x="19" y="52"/>
                    <a:pt x="18" y="46"/>
                  </a:cubicBezTo>
                  <a:cubicBezTo>
                    <a:pt x="16" y="51"/>
                    <a:pt x="19" y="56"/>
                    <a:pt x="23" y="58"/>
                  </a:cubicBezTo>
                  <a:cubicBezTo>
                    <a:pt x="28" y="59"/>
                    <a:pt x="33" y="59"/>
                    <a:pt x="36" y="55"/>
                  </a:cubicBezTo>
                  <a:cubicBezTo>
                    <a:pt x="18" y="52"/>
                    <a:pt x="34" y="29"/>
                    <a:pt x="27" y="15"/>
                  </a:cubicBezTo>
                  <a:cubicBezTo>
                    <a:pt x="23" y="9"/>
                    <a:pt x="16" y="2"/>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1" name="Freeform 1558"/>
            <p:cNvSpPr/>
            <p:nvPr userDrawn="1"/>
          </p:nvSpPr>
          <p:spPr>
            <a:xfrm>
              <a:off x="361" y="360"/>
              <a:ext cx="15" cy="9"/>
            </a:xfrm>
            <a:custGeom>
              <a:avLst/>
              <a:gdLst>
                <a:gd name="T0" fmla="*/ 7 w 34"/>
                <a:gd name="T1" fmla="*/ 0 h 20"/>
                <a:gd name="T2" fmla="*/ 7 w 34"/>
                <a:gd name="T3" fmla="*/ 0 h 20"/>
                <a:gd name="T4" fmla="*/ 6 w 34"/>
                <a:gd name="T5" fmla="*/ 4 h 20"/>
                <a:gd name="T6" fmla="*/ 18 w 34"/>
                <a:gd name="T7" fmla="*/ 13 h 20"/>
                <a:gd name="T8" fmla="*/ 3 w 34"/>
                <a:gd name="T9" fmla="*/ 7 h 20"/>
                <a:gd name="T10" fmla="*/ 0 w 34"/>
                <a:gd name="T11" fmla="*/ 10 h 20"/>
                <a:gd name="T12" fmla="*/ 34 w 34"/>
                <a:gd name="T13" fmla="*/ 20 h 20"/>
                <a:gd name="T14" fmla="*/ 7 w 34"/>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7" y="0"/>
                  </a:moveTo>
                  <a:lnTo>
                    <a:pt x="7" y="0"/>
                  </a:lnTo>
                  <a:cubicBezTo>
                    <a:pt x="7" y="1"/>
                    <a:pt x="6" y="2"/>
                    <a:pt x="6" y="4"/>
                  </a:cubicBezTo>
                  <a:cubicBezTo>
                    <a:pt x="9" y="6"/>
                    <a:pt x="14" y="10"/>
                    <a:pt x="18" y="13"/>
                  </a:cubicBezTo>
                  <a:cubicBezTo>
                    <a:pt x="13" y="11"/>
                    <a:pt x="8" y="8"/>
                    <a:pt x="3" y="7"/>
                  </a:cubicBezTo>
                  <a:cubicBezTo>
                    <a:pt x="3" y="8"/>
                    <a:pt x="2" y="9"/>
                    <a:pt x="0" y="10"/>
                  </a:cubicBezTo>
                  <a:cubicBezTo>
                    <a:pt x="14" y="19"/>
                    <a:pt x="27" y="20"/>
                    <a:pt x="34" y="20"/>
                  </a:cubicBezTo>
                  <a:cubicBezTo>
                    <a:pt x="28" y="11"/>
                    <a:pt x="14" y="3"/>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2" name="Freeform 1559"/>
            <p:cNvSpPr/>
            <p:nvPr userDrawn="1"/>
          </p:nvSpPr>
          <p:spPr>
            <a:xfrm>
              <a:off x="364" y="348"/>
              <a:ext cx="16" cy="16"/>
            </a:xfrm>
            <a:custGeom>
              <a:avLst/>
              <a:gdLst>
                <a:gd name="T0" fmla="*/ 1 w 35"/>
                <a:gd name="T1" fmla="*/ 0 h 35"/>
                <a:gd name="T2" fmla="*/ 1 w 35"/>
                <a:gd name="T3" fmla="*/ 0 h 35"/>
                <a:gd name="T4" fmla="*/ 1 w 35"/>
                <a:gd name="T5" fmla="*/ 7 h 35"/>
                <a:gd name="T6" fmla="*/ 9 w 35"/>
                <a:gd name="T7" fmla="*/ 19 h 35"/>
                <a:gd name="T8" fmla="*/ 1 w 35"/>
                <a:gd name="T9" fmla="*/ 11 h 35"/>
                <a:gd name="T10" fmla="*/ 0 w 35"/>
                <a:gd name="T11" fmla="*/ 25 h 35"/>
                <a:gd name="T12" fmla="*/ 7 w 35"/>
                <a:gd name="T13" fmla="*/ 29 h 35"/>
                <a:gd name="T14" fmla="*/ 35 w 35"/>
                <a:gd name="T15" fmla="*/ 23 h 35"/>
                <a:gd name="T16" fmla="*/ 9 w 35"/>
                <a:gd name="T17" fmla="*/ 26 h 35"/>
                <a:gd name="T18" fmla="*/ 30 w 35"/>
                <a:gd name="T19" fmla="*/ 24 h 35"/>
                <a:gd name="T20" fmla="*/ 8 w 35"/>
                <a:gd name="T21" fmla="*/ 8 h 35"/>
                <a:gd name="T22" fmla="*/ 1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1" y="0"/>
                  </a:moveTo>
                  <a:lnTo>
                    <a:pt x="1" y="0"/>
                  </a:lnTo>
                  <a:lnTo>
                    <a:pt x="1" y="7"/>
                  </a:lnTo>
                  <a:cubicBezTo>
                    <a:pt x="2" y="12"/>
                    <a:pt x="7" y="17"/>
                    <a:pt x="9" y="19"/>
                  </a:cubicBezTo>
                  <a:cubicBezTo>
                    <a:pt x="6" y="18"/>
                    <a:pt x="2" y="13"/>
                    <a:pt x="1" y="11"/>
                  </a:cubicBezTo>
                  <a:cubicBezTo>
                    <a:pt x="1" y="18"/>
                    <a:pt x="1" y="21"/>
                    <a:pt x="0" y="25"/>
                  </a:cubicBezTo>
                  <a:cubicBezTo>
                    <a:pt x="1" y="26"/>
                    <a:pt x="5" y="28"/>
                    <a:pt x="7" y="29"/>
                  </a:cubicBezTo>
                  <a:cubicBezTo>
                    <a:pt x="20" y="35"/>
                    <a:pt x="32" y="30"/>
                    <a:pt x="35" y="23"/>
                  </a:cubicBezTo>
                  <a:cubicBezTo>
                    <a:pt x="30" y="27"/>
                    <a:pt x="19" y="32"/>
                    <a:pt x="9" y="26"/>
                  </a:cubicBezTo>
                  <a:cubicBezTo>
                    <a:pt x="17" y="29"/>
                    <a:pt x="25" y="28"/>
                    <a:pt x="30" y="24"/>
                  </a:cubicBezTo>
                  <a:cubicBezTo>
                    <a:pt x="23" y="24"/>
                    <a:pt x="11" y="21"/>
                    <a:pt x="8" y="8"/>
                  </a:cubicBezTo>
                  <a:cubicBezTo>
                    <a:pt x="6" y="6"/>
                    <a:pt x="2" y="3"/>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3" name="Freeform 1560"/>
            <p:cNvSpPr/>
            <p:nvPr userDrawn="1"/>
          </p:nvSpPr>
          <p:spPr>
            <a:xfrm>
              <a:off x="365" y="332"/>
              <a:ext cx="6" cy="19"/>
            </a:xfrm>
            <a:custGeom>
              <a:avLst/>
              <a:gdLst>
                <a:gd name="T0" fmla="*/ 0 w 13"/>
                <a:gd name="T1" fmla="*/ 0 h 41"/>
                <a:gd name="T2" fmla="*/ 0 w 13"/>
                <a:gd name="T3" fmla="*/ 0 h 41"/>
                <a:gd name="T4" fmla="*/ 0 w 13"/>
                <a:gd name="T5" fmla="*/ 30 h 41"/>
                <a:gd name="T6" fmla="*/ 11 w 13"/>
                <a:gd name="T7" fmla="*/ 41 h 41"/>
                <a:gd name="T8" fmla="*/ 13 w 13"/>
                <a:gd name="T9" fmla="*/ 1 h 41"/>
                <a:gd name="T10" fmla="*/ 6 w 13"/>
                <a:gd name="T11" fmla="*/ 5 h 41"/>
                <a:gd name="T12" fmla="*/ 4 w 13"/>
                <a:gd name="T13" fmla="*/ 25 h 41"/>
                <a:gd name="T14" fmla="*/ 4 w 13"/>
                <a:gd name="T15" fmla="*/ 5 h 41"/>
                <a:gd name="T16" fmla="*/ 0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0" y="0"/>
                  </a:moveTo>
                  <a:lnTo>
                    <a:pt x="0" y="0"/>
                  </a:lnTo>
                  <a:lnTo>
                    <a:pt x="0" y="30"/>
                  </a:lnTo>
                  <a:cubicBezTo>
                    <a:pt x="2" y="34"/>
                    <a:pt x="6" y="40"/>
                    <a:pt x="11" y="41"/>
                  </a:cubicBezTo>
                  <a:cubicBezTo>
                    <a:pt x="7" y="30"/>
                    <a:pt x="6" y="15"/>
                    <a:pt x="13" y="1"/>
                  </a:cubicBezTo>
                  <a:cubicBezTo>
                    <a:pt x="12" y="2"/>
                    <a:pt x="7" y="4"/>
                    <a:pt x="6" y="5"/>
                  </a:cubicBezTo>
                  <a:cubicBezTo>
                    <a:pt x="6" y="8"/>
                    <a:pt x="4" y="18"/>
                    <a:pt x="4" y="25"/>
                  </a:cubicBezTo>
                  <a:cubicBezTo>
                    <a:pt x="2" y="18"/>
                    <a:pt x="3" y="7"/>
                    <a:pt x="4" y="5"/>
                  </a:cubicBezTo>
                  <a:cubicBezTo>
                    <a:pt x="3" y="3"/>
                    <a:pt x="3" y="2"/>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4" name="Freeform 1561"/>
            <p:cNvSpPr/>
            <p:nvPr userDrawn="1"/>
          </p:nvSpPr>
          <p:spPr>
            <a:xfrm>
              <a:off x="383" y="331"/>
              <a:ext cx="11" cy="20"/>
            </a:xfrm>
            <a:custGeom>
              <a:avLst/>
              <a:gdLst>
                <a:gd name="T0" fmla="*/ 11 w 26"/>
                <a:gd name="T1" fmla="*/ 1 h 44"/>
                <a:gd name="T2" fmla="*/ 11 w 26"/>
                <a:gd name="T3" fmla="*/ 1 h 44"/>
                <a:gd name="T4" fmla="*/ 12 w 26"/>
                <a:gd name="T5" fmla="*/ 28 h 44"/>
                <a:gd name="T6" fmla="*/ 6 w 26"/>
                <a:gd name="T7" fmla="*/ 0 h 44"/>
                <a:gd name="T8" fmla="*/ 0 w 26"/>
                <a:gd name="T9" fmla="*/ 5 h 44"/>
                <a:gd name="T10" fmla="*/ 0 w 26"/>
                <a:gd name="T11" fmla="*/ 32 h 44"/>
                <a:gd name="T12" fmla="*/ 13 w 26"/>
                <a:gd name="T13" fmla="*/ 44 h 44"/>
                <a:gd name="T14" fmla="*/ 25 w 26"/>
                <a:gd name="T15" fmla="*/ 33 h 44"/>
                <a:gd name="T16" fmla="*/ 21 w 26"/>
                <a:gd name="T17" fmla="*/ 4 h 44"/>
                <a:gd name="T18" fmla="*/ 11 w 26"/>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4">
                  <a:moveTo>
                    <a:pt x="11" y="1"/>
                  </a:moveTo>
                  <a:lnTo>
                    <a:pt x="11" y="1"/>
                  </a:lnTo>
                  <a:cubicBezTo>
                    <a:pt x="11" y="6"/>
                    <a:pt x="13" y="20"/>
                    <a:pt x="12" y="28"/>
                  </a:cubicBezTo>
                  <a:cubicBezTo>
                    <a:pt x="10" y="23"/>
                    <a:pt x="6" y="2"/>
                    <a:pt x="6" y="0"/>
                  </a:cubicBezTo>
                  <a:cubicBezTo>
                    <a:pt x="5" y="3"/>
                    <a:pt x="2" y="3"/>
                    <a:pt x="0" y="5"/>
                  </a:cubicBezTo>
                  <a:cubicBezTo>
                    <a:pt x="0" y="9"/>
                    <a:pt x="0" y="30"/>
                    <a:pt x="0" y="32"/>
                  </a:cubicBezTo>
                  <a:cubicBezTo>
                    <a:pt x="2" y="43"/>
                    <a:pt x="10" y="41"/>
                    <a:pt x="13" y="44"/>
                  </a:cubicBezTo>
                  <a:cubicBezTo>
                    <a:pt x="18" y="41"/>
                    <a:pt x="26" y="39"/>
                    <a:pt x="25" y="33"/>
                  </a:cubicBezTo>
                  <a:cubicBezTo>
                    <a:pt x="24" y="22"/>
                    <a:pt x="22" y="13"/>
                    <a:pt x="21" y="4"/>
                  </a:cubicBezTo>
                  <a:cubicBezTo>
                    <a:pt x="17" y="2"/>
                    <a:pt x="14" y="3"/>
                    <a:pt x="1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5" name="Freeform 1562"/>
            <p:cNvSpPr/>
            <p:nvPr userDrawn="1"/>
          </p:nvSpPr>
          <p:spPr>
            <a:xfrm>
              <a:off x="395" y="327"/>
              <a:ext cx="16" cy="26"/>
            </a:xfrm>
            <a:custGeom>
              <a:avLst/>
              <a:gdLst>
                <a:gd name="T0" fmla="*/ 9 w 37"/>
                <a:gd name="T1" fmla="*/ 0 h 57"/>
                <a:gd name="T2" fmla="*/ 9 w 37"/>
                <a:gd name="T3" fmla="*/ 0 h 57"/>
                <a:gd name="T4" fmla="*/ 19 w 37"/>
                <a:gd name="T5" fmla="*/ 36 h 57"/>
                <a:gd name="T6" fmla="*/ 4 w 37"/>
                <a:gd name="T7" fmla="*/ 1 h 57"/>
                <a:gd name="T8" fmla="*/ 0 w 37"/>
                <a:gd name="T9" fmla="*/ 8 h 57"/>
                <a:gd name="T10" fmla="*/ 12 w 37"/>
                <a:gd name="T11" fmla="*/ 50 h 57"/>
                <a:gd name="T12" fmla="*/ 27 w 37"/>
                <a:gd name="T13" fmla="*/ 57 h 57"/>
                <a:gd name="T14" fmla="*/ 35 w 37"/>
                <a:gd name="T15" fmla="*/ 43 h 57"/>
                <a:gd name="T16" fmla="*/ 16 w 37"/>
                <a:gd name="T17" fmla="*/ 1 h 57"/>
                <a:gd name="T18" fmla="*/ 9 w 3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7">
                  <a:moveTo>
                    <a:pt x="9" y="0"/>
                  </a:moveTo>
                  <a:lnTo>
                    <a:pt x="9" y="0"/>
                  </a:lnTo>
                  <a:cubicBezTo>
                    <a:pt x="11" y="8"/>
                    <a:pt x="18" y="32"/>
                    <a:pt x="19" y="36"/>
                  </a:cubicBezTo>
                  <a:cubicBezTo>
                    <a:pt x="15" y="29"/>
                    <a:pt x="7" y="8"/>
                    <a:pt x="4" y="1"/>
                  </a:cubicBezTo>
                  <a:cubicBezTo>
                    <a:pt x="3" y="4"/>
                    <a:pt x="1" y="6"/>
                    <a:pt x="0" y="8"/>
                  </a:cubicBezTo>
                  <a:cubicBezTo>
                    <a:pt x="2" y="19"/>
                    <a:pt x="11" y="46"/>
                    <a:pt x="12" y="50"/>
                  </a:cubicBezTo>
                  <a:cubicBezTo>
                    <a:pt x="14" y="56"/>
                    <a:pt x="23" y="54"/>
                    <a:pt x="27" y="57"/>
                  </a:cubicBezTo>
                  <a:cubicBezTo>
                    <a:pt x="29" y="54"/>
                    <a:pt x="37" y="50"/>
                    <a:pt x="35" y="43"/>
                  </a:cubicBezTo>
                  <a:cubicBezTo>
                    <a:pt x="32" y="34"/>
                    <a:pt x="21" y="9"/>
                    <a:pt x="16" y="1"/>
                  </a:cubicBezTo>
                  <a:cubicBezTo>
                    <a:pt x="15" y="1"/>
                    <a:pt x="11" y="1"/>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6" name="Freeform 1563"/>
            <p:cNvSpPr/>
            <p:nvPr userDrawn="1"/>
          </p:nvSpPr>
          <p:spPr>
            <a:xfrm>
              <a:off x="405" y="320"/>
              <a:ext cx="21" cy="29"/>
            </a:xfrm>
            <a:custGeom>
              <a:avLst/>
              <a:gdLst>
                <a:gd name="T0" fmla="*/ 14 w 47"/>
                <a:gd name="T1" fmla="*/ 2 h 63"/>
                <a:gd name="T2" fmla="*/ 14 w 47"/>
                <a:gd name="T3" fmla="*/ 2 h 63"/>
                <a:gd name="T4" fmla="*/ 3 w 47"/>
                <a:gd name="T5" fmla="*/ 0 h 63"/>
                <a:gd name="T6" fmla="*/ 28 w 47"/>
                <a:gd name="T7" fmla="*/ 40 h 63"/>
                <a:gd name="T8" fmla="*/ 2 w 47"/>
                <a:gd name="T9" fmla="*/ 8 h 63"/>
                <a:gd name="T10" fmla="*/ 0 w 47"/>
                <a:gd name="T11" fmla="*/ 15 h 63"/>
                <a:gd name="T12" fmla="*/ 25 w 47"/>
                <a:gd name="T13" fmla="*/ 59 h 63"/>
                <a:gd name="T14" fmla="*/ 40 w 47"/>
                <a:gd name="T15" fmla="*/ 62 h 63"/>
                <a:gd name="T16" fmla="*/ 45 w 47"/>
                <a:gd name="T17" fmla="*/ 48 h 63"/>
                <a:gd name="T18" fmla="*/ 14 w 47"/>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2">
                  <a:moveTo>
                    <a:pt x="14" y="2"/>
                  </a:moveTo>
                  <a:lnTo>
                    <a:pt x="14" y="2"/>
                  </a:lnTo>
                  <a:cubicBezTo>
                    <a:pt x="11" y="2"/>
                    <a:pt x="7" y="2"/>
                    <a:pt x="3" y="0"/>
                  </a:cubicBezTo>
                  <a:cubicBezTo>
                    <a:pt x="4" y="1"/>
                    <a:pt x="24" y="31"/>
                    <a:pt x="28" y="40"/>
                  </a:cubicBezTo>
                  <a:cubicBezTo>
                    <a:pt x="23" y="36"/>
                    <a:pt x="7" y="14"/>
                    <a:pt x="2" y="8"/>
                  </a:cubicBezTo>
                  <a:cubicBezTo>
                    <a:pt x="2" y="10"/>
                    <a:pt x="0" y="12"/>
                    <a:pt x="0" y="15"/>
                  </a:cubicBezTo>
                  <a:cubicBezTo>
                    <a:pt x="3" y="21"/>
                    <a:pt x="23" y="57"/>
                    <a:pt x="25" y="59"/>
                  </a:cubicBezTo>
                  <a:cubicBezTo>
                    <a:pt x="30" y="63"/>
                    <a:pt x="35" y="60"/>
                    <a:pt x="40" y="62"/>
                  </a:cubicBezTo>
                  <a:cubicBezTo>
                    <a:pt x="42" y="58"/>
                    <a:pt x="47" y="55"/>
                    <a:pt x="45" y="48"/>
                  </a:cubicBezTo>
                  <a:cubicBezTo>
                    <a:pt x="44" y="42"/>
                    <a:pt x="18" y="7"/>
                    <a:pt x="1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7" name="Freeform 1564"/>
            <p:cNvSpPr/>
            <p:nvPr userDrawn="1"/>
          </p:nvSpPr>
          <p:spPr>
            <a:xfrm>
              <a:off x="363" y="314"/>
              <a:ext cx="11" cy="19"/>
            </a:xfrm>
            <a:custGeom>
              <a:avLst/>
              <a:gdLst>
                <a:gd name="T0" fmla="*/ 1 w 24"/>
                <a:gd name="T1" fmla="*/ 30 h 43"/>
                <a:gd name="T2" fmla="*/ 1 w 24"/>
                <a:gd name="T3" fmla="*/ 30 h 43"/>
                <a:gd name="T4" fmla="*/ 9 w 24"/>
                <a:gd name="T5" fmla="*/ 43 h 43"/>
                <a:gd name="T6" fmla="*/ 21 w 24"/>
                <a:gd name="T7" fmla="*/ 35 h 43"/>
                <a:gd name="T8" fmla="*/ 24 w 24"/>
                <a:gd name="T9" fmla="*/ 4 h 43"/>
                <a:gd name="T10" fmla="*/ 19 w 24"/>
                <a:gd name="T11" fmla="*/ 6 h 43"/>
                <a:gd name="T12" fmla="*/ 11 w 24"/>
                <a:gd name="T13" fmla="*/ 27 h 43"/>
                <a:gd name="T14" fmla="*/ 14 w 24"/>
                <a:gd name="T15" fmla="*/ 4 h 43"/>
                <a:gd name="T16" fmla="*/ 10 w 24"/>
                <a:gd name="T17" fmla="*/ 0 h 43"/>
                <a:gd name="T18" fmla="*/ 1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1" y="30"/>
                  </a:moveTo>
                  <a:lnTo>
                    <a:pt x="1" y="30"/>
                  </a:lnTo>
                  <a:cubicBezTo>
                    <a:pt x="0" y="37"/>
                    <a:pt x="6" y="38"/>
                    <a:pt x="9" y="43"/>
                  </a:cubicBezTo>
                  <a:cubicBezTo>
                    <a:pt x="13" y="40"/>
                    <a:pt x="21" y="39"/>
                    <a:pt x="21" y="35"/>
                  </a:cubicBezTo>
                  <a:cubicBezTo>
                    <a:pt x="22" y="29"/>
                    <a:pt x="24" y="11"/>
                    <a:pt x="24" y="4"/>
                  </a:cubicBezTo>
                  <a:cubicBezTo>
                    <a:pt x="22" y="5"/>
                    <a:pt x="20" y="5"/>
                    <a:pt x="19" y="6"/>
                  </a:cubicBezTo>
                  <a:cubicBezTo>
                    <a:pt x="17" y="11"/>
                    <a:pt x="13" y="23"/>
                    <a:pt x="11" y="27"/>
                  </a:cubicBezTo>
                  <a:cubicBezTo>
                    <a:pt x="12" y="21"/>
                    <a:pt x="14" y="4"/>
                    <a:pt x="14" y="4"/>
                  </a:cubicBezTo>
                  <a:cubicBezTo>
                    <a:pt x="14" y="4"/>
                    <a:pt x="11" y="1"/>
                    <a:pt x="10" y="0"/>
                  </a:cubicBezTo>
                  <a:cubicBezTo>
                    <a:pt x="7" y="8"/>
                    <a:pt x="4" y="19"/>
                    <a:pt x="1" y="3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8" name="Freeform 1565"/>
            <p:cNvSpPr/>
            <p:nvPr userDrawn="1"/>
          </p:nvSpPr>
          <p:spPr>
            <a:xfrm>
              <a:off x="375" y="313"/>
              <a:ext cx="10" cy="20"/>
            </a:xfrm>
            <a:custGeom>
              <a:avLst/>
              <a:gdLst>
                <a:gd name="T0" fmla="*/ 8 w 23"/>
                <a:gd name="T1" fmla="*/ 3 h 46"/>
                <a:gd name="T2" fmla="*/ 8 w 23"/>
                <a:gd name="T3" fmla="*/ 3 h 46"/>
                <a:gd name="T4" fmla="*/ 6 w 23"/>
                <a:gd name="T5" fmla="*/ 0 h 46"/>
                <a:gd name="T6" fmla="*/ 2 w 23"/>
                <a:gd name="T7" fmla="*/ 6 h 46"/>
                <a:gd name="T8" fmla="*/ 0 w 23"/>
                <a:gd name="T9" fmla="*/ 36 h 46"/>
                <a:gd name="T10" fmla="*/ 11 w 23"/>
                <a:gd name="T11" fmla="*/ 46 h 46"/>
                <a:gd name="T12" fmla="*/ 23 w 23"/>
                <a:gd name="T13" fmla="*/ 35 h 46"/>
                <a:gd name="T14" fmla="*/ 19 w 23"/>
                <a:gd name="T15" fmla="*/ 8 h 46"/>
                <a:gd name="T16" fmla="*/ 17 w 23"/>
                <a:gd name="T17" fmla="*/ 10 h 46"/>
                <a:gd name="T18" fmla="*/ 13 w 23"/>
                <a:gd name="T19" fmla="*/ 6 h 46"/>
                <a:gd name="T20" fmla="*/ 11 w 23"/>
                <a:gd name="T21" fmla="*/ 29 h 46"/>
                <a:gd name="T22" fmla="*/ 8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8" y="3"/>
                  </a:moveTo>
                  <a:lnTo>
                    <a:pt x="8" y="3"/>
                  </a:lnTo>
                  <a:cubicBezTo>
                    <a:pt x="7" y="2"/>
                    <a:pt x="6" y="2"/>
                    <a:pt x="6" y="0"/>
                  </a:cubicBezTo>
                  <a:cubicBezTo>
                    <a:pt x="5" y="3"/>
                    <a:pt x="3" y="5"/>
                    <a:pt x="2" y="6"/>
                  </a:cubicBezTo>
                  <a:cubicBezTo>
                    <a:pt x="2" y="11"/>
                    <a:pt x="0" y="33"/>
                    <a:pt x="0" y="36"/>
                  </a:cubicBezTo>
                  <a:cubicBezTo>
                    <a:pt x="0" y="42"/>
                    <a:pt x="6" y="43"/>
                    <a:pt x="11" y="46"/>
                  </a:cubicBezTo>
                  <a:cubicBezTo>
                    <a:pt x="16" y="42"/>
                    <a:pt x="23" y="41"/>
                    <a:pt x="23" y="35"/>
                  </a:cubicBezTo>
                  <a:cubicBezTo>
                    <a:pt x="22" y="27"/>
                    <a:pt x="20" y="14"/>
                    <a:pt x="19" y="8"/>
                  </a:cubicBezTo>
                  <a:cubicBezTo>
                    <a:pt x="19" y="8"/>
                    <a:pt x="18" y="9"/>
                    <a:pt x="17" y="10"/>
                  </a:cubicBezTo>
                  <a:cubicBezTo>
                    <a:pt x="15" y="7"/>
                    <a:pt x="14" y="7"/>
                    <a:pt x="13" y="6"/>
                  </a:cubicBezTo>
                  <a:cubicBezTo>
                    <a:pt x="12" y="9"/>
                    <a:pt x="12" y="21"/>
                    <a:pt x="11" y="29"/>
                  </a:cubicBezTo>
                  <a:cubicBezTo>
                    <a:pt x="9" y="21"/>
                    <a:pt x="9" y="11"/>
                    <a:pt x="8"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9" name="Freeform 1566"/>
            <p:cNvSpPr/>
            <p:nvPr userDrawn="1"/>
          </p:nvSpPr>
          <p:spPr>
            <a:xfrm>
              <a:off x="387" y="313"/>
              <a:ext cx="1" cy="6"/>
            </a:xfrm>
            <a:custGeom>
              <a:avLst/>
              <a:gdLst>
                <a:gd name="T0" fmla="*/ 1 w 4"/>
                <a:gd name="T1" fmla="*/ 0 h 12"/>
                <a:gd name="T2" fmla="*/ 1 w 4"/>
                <a:gd name="T3" fmla="*/ 0 h 12"/>
                <a:gd name="T4" fmla="*/ 0 w 4"/>
                <a:gd name="T5" fmla="*/ 1 h 12"/>
                <a:gd name="T6" fmla="*/ 4 w 4"/>
                <a:gd name="T7" fmla="*/ 12 h 12"/>
                <a:gd name="T8" fmla="*/ 1 w 4"/>
                <a:gd name="T9" fmla="*/ 0 h 12"/>
              </a:gdLst>
              <a:ahLst/>
              <a:cxnLst>
                <a:cxn ang="0">
                  <a:pos x="T0" y="T1"/>
                </a:cxn>
                <a:cxn ang="0">
                  <a:pos x="T2" y="T3"/>
                </a:cxn>
                <a:cxn ang="0">
                  <a:pos x="T4" y="T5"/>
                </a:cxn>
                <a:cxn ang="0">
                  <a:pos x="T6" y="T7"/>
                </a:cxn>
                <a:cxn ang="0">
                  <a:pos x="T8" y="T9"/>
                </a:cxn>
              </a:cxnLst>
              <a:rect l="0" t="0" r="r" b="b"/>
              <a:pathLst>
                <a:path w="4" h="12">
                  <a:moveTo>
                    <a:pt x="1" y="0"/>
                  </a:moveTo>
                  <a:lnTo>
                    <a:pt x="1" y="0"/>
                  </a:lnTo>
                  <a:lnTo>
                    <a:pt x="0" y="1"/>
                  </a:lnTo>
                  <a:lnTo>
                    <a:pt x="4" y="12"/>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0" name="Freeform 1567"/>
            <p:cNvSpPr/>
            <p:nvPr userDrawn="1"/>
          </p:nvSpPr>
          <p:spPr>
            <a:xfrm>
              <a:off x="384" y="312"/>
              <a:ext cx="13" cy="19"/>
            </a:xfrm>
            <a:custGeom>
              <a:avLst/>
              <a:gdLst>
                <a:gd name="T0" fmla="*/ 8 w 29"/>
                <a:gd name="T1" fmla="*/ 0 h 42"/>
                <a:gd name="T2" fmla="*/ 8 w 29"/>
                <a:gd name="T3" fmla="*/ 0 h 42"/>
                <a:gd name="T4" fmla="*/ 13 w 29"/>
                <a:gd name="T5" fmla="*/ 24 h 42"/>
                <a:gd name="T6" fmla="*/ 4 w 29"/>
                <a:gd name="T7" fmla="*/ 4 h 42"/>
                <a:gd name="T8" fmla="*/ 0 w 29"/>
                <a:gd name="T9" fmla="*/ 7 h 42"/>
                <a:gd name="T10" fmla="*/ 5 w 29"/>
                <a:gd name="T11" fmla="*/ 35 h 42"/>
                <a:gd name="T12" fmla="*/ 19 w 29"/>
                <a:gd name="T13" fmla="*/ 42 h 42"/>
                <a:gd name="T14" fmla="*/ 25 w 29"/>
                <a:gd name="T15" fmla="*/ 25 h 42"/>
                <a:gd name="T16" fmla="*/ 15 w 29"/>
                <a:gd name="T17" fmla="*/ 3 h 42"/>
                <a:gd name="T18" fmla="*/ 8 w 29"/>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2">
                  <a:moveTo>
                    <a:pt x="8" y="0"/>
                  </a:moveTo>
                  <a:lnTo>
                    <a:pt x="8" y="0"/>
                  </a:lnTo>
                  <a:cubicBezTo>
                    <a:pt x="10" y="7"/>
                    <a:pt x="13" y="19"/>
                    <a:pt x="13" y="24"/>
                  </a:cubicBezTo>
                  <a:cubicBezTo>
                    <a:pt x="10" y="18"/>
                    <a:pt x="6" y="9"/>
                    <a:pt x="4" y="4"/>
                  </a:cubicBezTo>
                  <a:lnTo>
                    <a:pt x="0" y="7"/>
                  </a:lnTo>
                  <a:cubicBezTo>
                    <a:pt x="1" y="14"/>
                    <a:pt x="4" y="31"/>
                    <a:pt x="5" y="35"/>
                  </a:cubicBezTo>
                  <a:cubicBezTo>
                    <a:pt x="7" y="41"/>
                    <a:pt x="14" y="40"/>
                    <a:pt x="19" y="42"/>
                  </a:cubicBezTo>
                  <a:cubicBezTo>
                    <a:pt x="22" y="37"/>
                    <a:pt x="29" y="34"/>
                    <a:pt x="25" y="25"/>
                  </a:cubicBezTo>
                  <a:cubicBezTo>
                    <a:pt x="23" y="20"/>
                    <a:pt x="16" y="6"/>
                    <a:pt x="15" y="3"/>
                  </a:cubicBezTo>
                  <a:cubicBezTo>
                    <a:pt x="13" y="2"/>
                    <a:pt x="11" y="3"/>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1" name="Freeform 1568"/>
            <p:cNvSpPr/>
            <p:nvPr userDrawn="1"/>
          </p:nvSpPr>
          <p:spPr>
            <a:xfrm>
              <a:off x="365" y="311"/>
              <a:ext cx="2" cy="9"/>
            </a:xfrm>
            <a:custGeom>
              <a:avLst/>
              <a:gdLst>
                <a:gd name="T0" fmla="*/ 5 w 5"/>
                <a:gd name="T1" fmla="*/ 3 h 20"/>
                <a:gd name="T2" fmla="*/ 5 w 5"/>
                <a:gd name="T3" fmla="*/ 3 h 20"/>
                <a:gd name="T4" fmla="*/ 5 w 5"/>
                <a:gd name="T5" fmla="*/ 0 h 20"/>
                <a:gd name="T6" fmla="*/ 0 w 5"/>
                <a:gd name="T7" fmla="*/ 2 h 20"/>
                <a:gd name="T8" fmla="*/ 0 w 5"/>
                <a:gd name="T9" fmla="*/ 20 h 20"/>
                <a:gd name="T10" fmla="*/ 5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5" y="3"/>
                  </a:moveTo>
                  <a:lnTo>
                    <a:pt x="5" y="3"/>
                  </a:lnTo>
                  <a:cubicBezTo>
                    <a:pt x="5" y="2"/>
                    <a:pt x="4" y="1"/>
                    <a:pt x="5" y="0"/>
                  </a:cubicBezTo>
                  <a:cubicBezTo>
                    <a:pt x="4" y="1"/>
                    <a:pt x="2" y="2"/>
                    <a:pt x="0" y="2"/>
                  </a:cubicBezTo>
                  <a:lnTo>
                    <a:pt x="0" y="20"/>
                  </a:lnTo>
                  <a:lnTo>
                    <a:pt x="5"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2" name="Freeform 1569"/>
            <p:cNvSpPr/>
            <p:nvPr userDrawn="1"/>
          </p:nvSpPr>
          <p:spPr>
            <a:xfrm>
              <a:off x="392" y="309"/>
              <a:ext cx="14" cy="18"/>
            </a:xfrm>
            <a:custGeom>
              <a:avLst/>
              <a:gdLst>
                <a:gd name="T0" fmla="*/ 13 w 32"/>
                <a:gd name="T1" fmla="*/ 0 h 39"/>
                <a:gd name="T2" fmla="*/ 13 w 32"/>
                <a:gd name="T3" fmla="*/ 0 h 39"/>
                <a:gd name="T4" fmla="*/ 9 w 32"/>
                <a:gd name="T5" fmla="*/ 5 h 39"/>
                <a:gd name="T6" fmla="*/ 18 w 32"/>
                <a:gd name="T7" fmla="*/ 25 h 39"/>
                <a:gd name="T8" fmla="*/ 6 w 32"/>
                <a:gd name="T9" fmla="*/ 8 h 39"/>
                <a:gd name="T10" fmla="*/ 0 w 32"/>
                <a:gd name="T11" fmla="*/ 9 h 39"/>
                <a:gd name="T12" fmla="*/ 11 w 32"/>
                <a:gd name="T13" fmla="*/ 34 h 39"/>
                <a:gd name="T14" fmla="*/ 26 w 32"/>
                <a:gd name="T15" fmla="*/ 39 h 39"/>
                <a:gd name="T16" fmla="*/ 29 w 32"/>
                <a:gd name="T17" fmla="*/ 25 h 39"/>
                <a:gd name="T18" fmla="*/ 13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3" y="0"/>
                  </a:moveTo>
                  <a:lnTo>
                    <a:pt x="13" y="0"/>
                  </a:lnTo>
                  <a:cubicBezTo>
                    <a:pt x="12" y="2"/>
                    <a:pt x="10" y="3"/>
                    <a:pt x="9" y="5"/>
                  </a:cubicBezTo>
                  <a:cubicBezTo>
                    <a:pt x="12" y="11"/>
                    <a:pt x="16" y="20"/>
                    <a:pt x="18" y="25"/>
                  </a:cubicBezTo>
                  <a:cubicBezTo>
                    <a:pt x="15" y="23"/>
                    <a:pt x="8" y="11"/>
                    <a:pt x="6" y="8"/>
                  </a:cubicBezTo>
                  <a:cubicBezTo>
                    <a:pt x="4" y="8"/>
                    <a:pt x="2" y="9"/>
                    <a:pt x="0" y="9"/>
                  </a:cubicBezTo>
                  <a:cubicBezTo>
                    <a:pt x="2" y="15"/>
                    <a:pt x="6" y="24"/>
                    <a:pt x="11" y="34"/>
                  </a:cubicBezTo>
                  <a:cubicBezTo>
                    <a:pt x="14" y="39"/>
                    <a:pt x="21" y="38"/>
                    <a:pt x="26" y="39"/>
                  </a:cubicBezTo>
                  <a:cubicBezTo>
                    <a:pt x="28" y="33"/>
                    <a:pt x="32" y="30"/>
                    <a:pt x="29" y="25"/>
                  </a:cubicBezTo>
                  <a:cubicBezTo>
                    <a:pt x="26" y="18"/>
                    <a:pt x="17" y="6"/>
                    <a:pt x="1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3" name="Freeform 1570"/>
            <p:cNvSpPr/>
            <p:nvPr userDrawn="1"/>
          </p:nvSpPr>
          <p:spPr>
            <a:xfrm>
              <a:off x="397" y="305"/>
              <a:ext cx="18" cy="15"/>
            </a:xfrm>
            <a:custGeom>
              <a:avLst/>
              <a:gdLst>
                <a:gd name="T0" fmla="*/ 14 w 40"/>
                <a:gd name="T1" fmla="*/ 0 h 33"/>
                <a:gd name="T2" fmla="*/ 14 w 40"/>
                <a:gd name="T3" fmla="*/ 0 h 33"/>
                <a:gd name="T4" fmla="*/ 10 w 40"/>
                <a:gd name="T5" fmla="*/ 2 h 33"/>
                <a:gd name="T6" fmla="*/ 24 w 40"/>
                <a:gd name="T7" fmla="*/ 19 h 33"/>
                <a:gd name="T8" fmla="*/ 5 w 40"/>
                <a:gd name="T9" fmla="*/ 3 h 33"/>
                <a:gd name="T10" fmla="*/ 0 w 40"/>
                <a:gd name="T11" fmla="*/ 1 h 33"/>
                <a:gd name="T12" fmla="*/ 1 w 40"/>
                <a:gd name="T13" fmla="*/ 6 h 33"/>
                <a:gd name="T14" fmla="*/ 18 w 40"/>
                <a:gd name="T15" fmla="*/ 28 h 33"/>
                <a:gd name="T16" fmla="*/ 35 w 40"/>
                <a:gd name="T17" fmla="*/ 33 h 33"/>
                <a:gd name="T18" fmla="*/ 35 w 40"/>
                <a:gd name="T19" fmla="*/ 15 h 33"/>
                <a:gd name="T20" fmla="*/ 14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14" y="0"/>
                  </a:moveTo>
                  <a:lnTo>
                    <a:pt x="14" y="0"/>
                  </a:lnTo>
                  <a:cubicBezTo>
                    <a:pt x="12" y="1"/>
                    <a:pt x="11" y="1"/>
                    <a:pt x="10" y="2"/>
                  </a:cubicBezTo>
                  <a:cubicBezTo>
                    <a:pt x="15" y="6"/>
                    <a:pt x="19" y="13"/>
                    <a:pt x="24" y="19"/>
                  </a:cubicBezTo>
                  <a:cubicBezTo>
                    <a:pt x="19" y="15"/>
                    <a:pt x="6" y="4"/>
                    <a:pt x="5" y="3"/>
                  </a:cubicBezTo>
                  <a:cubicBezTo>
                    <a:pt x="3" y="3"/>
                    <a:pt x="2" y="2"/>
                    <a:pt x="0" y="1"/>
                  </a:cubicBezTo>
                  <a:cubicBezTo>
                    <a:pt x="1" y="3"/>
                    <a:pt x="1" y="5"/>
                    <a:pt x="1" y="6"/>
                  </a:cubicBezTo>
                  <a:cubicBezTo>
                    <a:pt x="4" y="11"/>
                    <a:pt x="14" y="24"/>
                    <a:pt x="18" y="28"/>
                  </a:cubicBezTo>
                  <a:cubicBezTo>
                    <a:pt x="22" y="32"/>
                    <a:pt x="28" y="32"/>
                    <a:pt x="35" y="33"/>
                  </a:cubicBezTo>
                  <a:cubicBezTo>
                    <a:pt x="37" y="26"/>
                    <a:pt x="40" y="20"/>
                    <a:pt x="35" y="15"/>
                  </a:cubicBezTo>
                  <a:cubicBezTo>
                    <a:pt x="32" y="11"/>
                    <a:pt x="16" y="1"/>
                    <a:pt x="1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4" name="Freeform 1571"/>
            <p:cNvSpPr/>
            <p:nvPr userDrawn="1"/>
          </p:nvSpPr>
          <p:spPr>
            <a:xfrm>
              <a:off x="405" y="299"/>
              <a:ext cx="18" cy="13"/>
            </a:xfrm>
            <a:custGeom>
              <a:avLst/>
              <a:gdLst>
                <a:gd name="T0" fmla="*/ 31 w 40"/>
                <a:gd name="T1" fmla="*/ 6 h 27"/>
                <a:gd name="T2" fmla="*/ 31 w 40"/>
                <a:gd name="T3" fmla="*/ 6 h 27"/>
                <a:gd name="T4" fmla="*/ 4 w 40"/>
                <a:gd name="T5" fmla="*/ 0 h 27"/>
                <a:gd name="T6" fmla="*/ 5 w 40"/>
                <a:gd name="T7" fmla="*/ 5 h 27"/>
                <a:gd name="T8" fmla="*/ 25 w 40"/>
                <a:gd name="T9" fmla="*/ 14 h 27"/>
                <a:gd name="T10" fmla="*/ 5 w 40"/>
                <a:gd name="T11" fmla="*/ 10 h 27"/>
                <a:gd name="T12" fmla="*/ 0 w 40"/>
                <a:gd name="T13" fmla="*/ 12 h 27"/>
                <a:gd name="T14" fmla="*/ 21 w 40"/>
                <a:gd name="T15" fmla="*/ 23 h 27"/>
                <a:gd name="T16" fmla="*/ 40 w 40"/>
                <a:gd name="T17" fmla="*/ 21 h 27"/>
                <a:gd name="T18" fmla="*/ 31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31" y="6"/>
                  </a:moveTo>
                  <a:lnTo>
                    <a:pt x="31" y="6"/>
                  </a:lnTo>
                  <a:cubicBezTo>
                    <a:pt x="28" y="5"/>
                    <a:pt x="4" y="0"/>
                    <a:pt x="4" y="0"/>
                  </a:cubicBezTo>
                  <a:cubicBezTo>
                    <a:pt x="4" y="2"/>
                    <a:pt x="4" y="3"/>
                    <a:pt x="5" y="5"/>
                  </a:cubicBezTo>
                  <a:cubicBezTo>
                    <a:pt x="12" y="8"/>
                    <a:pt x="19" y="12"/>
                    <a:pt x="25" y="14"/>
                  </a:cubicBezTo>
                  <a:cubicBezTo>
                    <a:pt x="17" y="14"/>
                    <a:pt x="6" y="10"/>
                    <a:pt x="5" y="10"/>
                  </a:cubicBezTo>
                  <a:cubicBezTo>
                    <a:pt x="3" y="10"/>
                    <a:pt x="0" y="12"/>
                    <a:pt x="0" y="12"/>
                  </a:cubicBezTo>
                  <a:cubicBezTo>
                    <a:pt x="5" y="14"/>
                    <a:pt x="13" y="20"/>
                    <a:pt x="21" y="23"/>
                  </a:cubicBezTo>
                  <a:cubicBezTo>
                    <a:pt x="28" y="27"/>
                    <a:pt x="37" y="23"/>
                    <a:pt x="40" y="21"/>
                  </a:cubicBezTo>
                  <a:cubicBezTo>
                    <a:pt x="40" y="15"/>
                    <a:pt x="38" y="8"/>
                    <a:pt x="31"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5" name="Freeform 1572"/>
            <p:cNvSpPr/>
            <p:nvPr userDrawn="1"/>
          </p:nvSpPr>
          <p:spPr>
            <a:xfrm>
              <a:off x="429" y="298"/>
              <a:ext cx="10" cy="1"/>
            </a:xfrm>
            <a:custGeom>
              <a:avLst/>
              <a:gdLst>
                <a:gd name="T0" fmla="*/ 23 w 23"/>
                <a:gd name="T1" fmla="*/ 2 h 3"/>
                <a:gd name="T2" fmla="*/ 23 w 23"/>
                <a:gd name="T3" fmla="*/ 2 h 3"/>
                <a:gd name="T4" fmla="*/ 0 w 23"/>
                <a:gd name="T5" fmla="*/ 0 h 3"/>
                <a:gd name="T6" fmla="*/ 0 w 23"/>
                <a:gd name="T7" fmla="*/ 2 h 3"/>
                <a:gd name="T8" fmla="*/ 23 w 23"/>
                <a:gd name="T9" fmla="*/ 2 h 3"/>
              </a:gdLst>
              <a:ahLst/>
              <a:cxnLst>
                <a:cxn ang="0">
                  <a:pos x="T0" y="T1"/>
                </a:cxn>
                <a:cxn ang="0">
                  <a:pos x="T2" y="T3"/>
                </a:cxn>
                <a:cxn ang="0">
                  <a:pos x="T4" y="T5"/>
                </a:cxn>
                <a:cxn ang="0">
                  <a:pos x="T6" y="T7"/>
                </a:cxn>
                <a:cxn ang="0">
                  <a:pos x="T8" y="T9"/>
                </a:cxn>
              </a:cxnLst>
              <a:rect l="0" t="0" r="r" b="b"/>
              <a:pathLst>
                <a:path w="23" h="3">
                  <a:moveTo>
                    <a:pt x="23" y="2"/>
                  </a:moveTo>
                  <a:lnTo>
                    <a:pt x="23" y="2"/>
                  </a:lnTo>
                  <a:cubicBezTo>
                    <a:pt x="12" y="0"/>
                    <a:pt x="4" y="0"/>
                    <a:pt x="0" y="0"/>
                  </a:cubicBezTo>
                  <a:cubicBezTo>
                    <a:pt x="1" y="1"/>
                    <a:pt x="0" y="2"/>
                    <a:pt x="0" y="2"/>
                  </a:cubicBezTo>
                  <a:cubicBezTo>
                    <a:pt x="7" y="3"/>
                    <a:pt x="12" y="2"/>
                    <a:pt x="2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6" name="Freeform 1573"/>
            <p:cNvSpPr/>
            <p:nvPr userDrawn="1"/>
          </p:nvSpPr>
          <p:spPr>
            <a:xfrm>
              <a:off x="424" y="293"/>
              <a:ext cx="38" cy="12"/>
            </a:xfrm>
            <a:custGeom>
              <a:avLst/>
              <a:gdLst>
                <a:gd name="T0" fmla="*/ 84 w 84"/>
                <a:gd name="T1" fmla="*/ 12 h 27"/>
                <a:gd name="T2" fmla="*/ 84 w 84"/>
                <a:gd name="T3" fmla="*/ 12 h 27"/>
                <a:gd name="T4" fmla="*/ 49 w 84"/>
                <a:gd name="T5" fmla="*/ 0 h 27"/>
                <a:gd name="T6" fmla="*/ 5 w 84"/>
                <a:gd name="T7" fmla="*/ 2 h 27"/>
                <a:gd name="T8" fmla="*/ 10 w 84"/>
                <a:gd name="T9" fmla="*/ 9 h 27"/>
                <a:gd name="T10" fmla="*/ 50 w 84"/>
                <a:gd name="T11" fmla="*/ 13 h 27"/>
                <a:gd name="T12" fmla="*/ 9 w 84"/>
                <a:gd name="T13" fmla="*/ 14 h 27"/>
                <a:gd name="T14" fmla="*/ 0 w 84"/>
                <a:gd name="T15" fmla="*/ 20 h 27"/>
                <a:gd name="T16" fmla="*/ 50 w 84"/>
                <a:gd name="T17" fmla="*/ 26 h 27"/>
                <a:gd name="T18" fmla="*/ 84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84" y="12"/>
                  </a:moveTo>
                  <a:lnTo>
                    <a:pt x="84" y="12"/>
                  </a:lnTo>
                  <a:cubicBezTo>
                    <a:pt x="77" y="5"/>
                    <a:pt x="64" y="0"/>
                    <a:pt x="49" y="0"/>
                  </a:cubicBezTo>
                  <a:cubicBezTo>
                    <a:pt x="34" y="1"/>
                    <a:pt x="20" y="1"/>
                    <a:pt x="5" y="2"/>
                  </a:cubicBezTo>
                  <a:cubicBezTo>
                    <a:pt x="7" y="4"/>
                    <a:pt x="9" y="7"/>
                    <a:pt x="10" y="9"/>
                  </a:cubicBezTo>
                  <a:cubicBezTo>
                    <a:pt x="24" y="10"/>
                    <a:pt x="34" y="10"/>
                    <a:pt x="50" y="13"/>
                  </a:cubicBezTo>
                  <a:cubicBezTo>
                    <a:pt x="36" y="15"/>
                    <a:pt x="13" y="15"/>
                    <a:pt x="9" y="14"/>
                  </a:cubicBezTo>
                  <a:cubicBezTo>
                    <a:pt x="7" y="17"/>
                    <a:pt x="4" y="19"/>
                    <a:pt x="0" y="20"/>
                  </a:cubicBezTo>
                  <a:cubicBezTo>
                    <a:pt x="21" y="23"/>
                    <a:pt x="36" y="25"/>
                    <a:pt x="50" y="26"/>
                  </a:cubicBezTo>
                  <a:cubicBezTo>
                    <a:pt x="66" y="27"/>
                    <a:pt x="77" y="23"/>
                    <a:pt x="84" y="1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7" name="Freeform 1574"/>
            <p:cNvSpPr/>
            <p:nvPr userDrawn="1"/>
          </p:nvSpPr>
          <p:spPr>
            <a:xfrm>
              <a:off x="405" y="292"/>
              <a:ext cx="22" cy="10"/>
            </a:xfrm>
            <a:custGeom>
              <a:avLst/>
              <a:gdLst>
                <a:gd name="T0" fmla="*/ 38 w 51"/>
                <a:gd name="T1" fmla="*/ 2 h 22"/>
                <a:gd name="T2" fmla="*/ 38 w 51"/>
                <a:gd name="T3" fmla="*/ 2 h 22"/>
                <a:gd name="T4" fmla="*/ 9 w 51"/>
                <a:gd name="T5" fmla="*/ 1 h 22"/>
                <a:gd name="T6" fmla="*/ 5 w 51"/>
                <a:gd name="T7" fmla="*/ 5 h 22"/>
                <a:gd name="T8" fmla="*/ 28 w 51"/>
                <a:gd name="T9" fmla="*/ 10 h 22"/>
                <a:gd name="T10" fmla="*/ 0 w 51"/>
                <a:gd name="T11" fmla="*/ 9 h 22"/>
                <a:gd name="T12" fmla="*/ 4 w 51"/>
                <a:gd name="T13" fmla="*/ 15 h 22"/>
                <a:gd name="T14" fmla="*/ 33 w 51"/>
                <a:gd name="T15" fmla="*/ 20 h 22"/>
                <a:gd name="T16" fmla="*/ 51 w 51"/>
                <a:gd name="T17" fmla="*/ 13 h 22"/>
                <a:gd name="T18" fmla="*/ 38 w 51"/>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2">
                  <a:moveTo>
                    <a:pt x="38" y="2"/>
                  </a:moveTo>
                  <a:lnTo>
                    <a:pt x="38" y="2"/>
                  </a:lnTo>
                  <a:cubicBezTo>
                    <a:pt x="31" y="1"/>
                    <a:pt x="15" y="0"/>
                    <a:pt x="9" y="1"/>
                  </a:cubicBezTo>
                  <a:cubicBezTo>
                    <a:pt x="8" y="2"/>
                    <a:pt x="6" y="4"/>
                    <a:pt x="5" y="5"/>
                  </a:cubicBezTo>
                  <a:cubicBezTo>
                    <a:pt x="10" y="7"/>
                    <a:pt x="21" y="8"/>
                    <a:pt x="28" y="10"/>
                  </a:cubicBezTo>
                  <a:cubicBezTo>
                    <a:pt x="21" y="11"/>
                    <a:pt x="7" y="9"/>
                    <a:pt x="0" y="9"/>
                  </a:cubicBezTo>
                  <a:cubicBezTo>
                    <a:pt x="2" y="11"/>
                    <a:pt x="3" y="13"/>
                    <a:pt x="4" y="15"/>
                  </a:cubicBezTo>
                  <a:cubicBezTo>
                    <a:pt x="10" y="17"/>
                    <a:pt x="33" y="20"/>
                    <a:pt x="33" y="20"/>
                  </a:cubicBezTo>
                  <a:cubicBezTo>
                    <a:pt x="44" y="22"/>
                    <a:pt x="48" y="18"/>
                    <a:pt x="51" y="13"/>
                  </a:cubicBezTo>
                  <a:cubicBezTo>
                    <a:pt x="49" y="7"/>
                    <a:pt x="44" y="2"/>
                    <a:pt x="38"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8" name="Freeform 1575"/>
            <p:cNvSpPr/>
            <p:nvPr userDrawn="1"/>
          </p:nvSpPr>
          <p:spPr>
            <a:xfrm>
              <a:off x="298" y="287"/>
              <a:ext cx="66" cy="89"/>
            </a:xfrm>
            <a:custGeom>
              <a:avLst/>
              <a:gdLst>
                <a:gd name="T0" fmla="*/ 73 w 146"/>
                <a:gd name="T1" fmla="*/ 0 h 196"/>
                <a:gd name="T2" fmla="*/ 73 w 146"/>
                <a:gd name="T3" fmla="*/ 0 h 196"/>
                <a:gd name="T4" fmla="*/ 0 w 146"/>
                <a:gd name="T5" fmla="*/ 0 h 196"/>
                <a:gd name="T6" fmla="*/ 0 w 146"/>
                <a:gd name="T7" fmla="*/ 148 h 196"/>
                <a:gd name="T8" fmla="*/ 24 w 146"/>
                <a:gd name="T9" fmla="*/ 175 h 196"/>
                <a:gd name="T10" fmla="*/ 48 w 146"/>
                <a:gd name="T11" fmla="*/ 175 h 196"/>
                <a:gd name="T12" fmla="*/ 73 w 146"/>
                <a:gd name="T13" fmla="*/ 196 h 196"/>
                <a:gd name="T14" fmla="*/ 98 w 146"/>
                <a:gd name="T15" fmla="*/ 175 h 196"/>
                <a:gd name="T16" fmla="*/ 122 w 146"/>
                <a:gd name="T17" fmla="*/ 175 h 196"/>
                <a:gd name="T18" fmla="*/ 146 w 146"/>
                <a:gd name="T19" fmla="*/ 148 h 196"/>
                <a:gd name="T20" fmla="*/ 146 w 146"/>
                <a:gd name="T21" fmla="*/ 0 h 196"/>
                <a:gd name="T22" fmla="*/ 73 w 146"/>
                <a:gd name="T2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96">
                  <a:moveTo>
                    <a:pt x="73" y="0"/>
                  </a:moveTo>
                  <a:lnTo>
                    <a:pt x="73" y="0"/>
                  </a:lnTo>
                  <a:lnTo>
                    <a:pt x="0" y="0"/>
                  </a:lnTo>
                  <a:lnTo>
                    <a:pt x="0" y="148"/>
                  </a:lnTo>
                  <a:cubicBezTo>
                    <a:pt x="0" y="166"/>
                    <a:pt x="8" y="175"/>
                    <a:pt x="24" y="175"/>
                  </a:cubicBezTo>
                  <a:lnTo>
                    <a:pt x="48" y="175"/>
                  </a:lnTo>
                  <a:cubicBezTo>
                    <a:pt x="61" y="175"/>
                    <a:pt x="69" y="184"/>
                    <a:pt x="73" y="196"/>
                  </a:cubicBezTo>
                  <a:cubicBezTo>
                    <a:pt x="76" y="184"/>
                    <a:pt x="85" y="175"/>
                    <a:pt x="98" y="175"/>
                  </a:cubicBezTo>
                  <a:lnTo>
                    <a:pt x="122" y="175"/>
                  </a:lnTo>
                  <a:cubicBezTo>
                    <a:pt x="138" y="175"/>
                    <a:pt x="146" y="166"/>
                    <a:pt x="146" y="148"/>
                  </a:cubicBezTo>
                  <a:lnTo>
                    <a:pt x="146" y="0"/>
                  </a:lnTo>
                  <a:lnTo>
                    <a:pt x="73" y="0"/>
                  </a:lnTo>
                  <a:close/>
                </a:path>
              </a:pathLst>
            </a:custGeom>
            <a:solidFill>
              <a:srgbClr val="00793B"/>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9" name="Freeform 1576"/>
            <p:cNvSpPr/>
            <p:nvPr userDrawn="1"/>
          </p:nvSpPr>
          <p:spPr>
            <a:xfrm>
              <a:off x="410" y="286"/>
              <a:ext cx="7" cy="2"/>
            </a:xfrm>
            <a:custGeom>
              <a:avLst/>
              <a:gdLst>
                <a:gd name="T0" fmla="*/ 15 w 15"/>
                <a:gd name="T1" fmla="*/ 0 h 3"/>
                <a:gd name="T2" fmla="*/ 15 w 15"/>
                <a:gd name="T3" fmla="*/ 0 h 3"/>
                <a:gd name="T4" fmla="*/ 0 w 15"/>
                <a:gd name="T5" fmla="*/ 1 h 3"/>
                <a:gd name="T6" fmla="*/ 2 w 15"/>
                <a:gd name="T7" fmla="*/ 3 h 3"/>
                <a:gd name="T8" fmla="*/ 15 w 15"/>
                <a:gd name="T9" fmla="*/ 0 h 3"/>
              </a:gdLst>
              <a:ahLst/>
              <a:cxnLst>
                <a:cxn ang="0">
                  <a:pos x="T0" y="T1"/>
                </a:cxn>
                <a:cxn ang="0">
                  <a:pos x="T2" y="T3"/>
                </a:cxn>
                <a:cxn ang="0">
                  <a:pos x="T4" y="T5"/>
                </a:cxn>
                <a:cxn ang="0">
                  <a:pos x="T6" y="T7"/>
                </a:cxn>
                <a:cxn ang="0">
                  <a:pos x="T8" y="T9"/>
                </a:cxn>
              </a:cxnLst>
              <a:rect l="0" t="0" r="r" b="b"/>
              <a:pathLst>
                <a:path w="15" h="3">
                  <a:moveTo>
                    <a:pt x="15" y="0"/>
                  </a:moveTo>
                  <a:lnTo>
                    <a:pt x="15" y="0"/>
                  </a:lnTo>
                  <a:cubicBezTo>
                    <a:pt x="10" y="0"/>
                    <a:pt x="5" y="1"/>
                    <a:pt x="0" y="1"/>
                  </a:cubicBezTo>
                  <a:cubicBezTo>
                    <a:pt x="0" y="1"/>
                    <a:pt x="1" y="2"/>
                    <a:pt x="2" y="3"/>
                  </a:cubicBezTo>
                  <a:cubicBezTo>
                    <a:pt x="7" y="2"/>
                    <a:pt x="12" y="1"/>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0" name="Freeform 1577"/>
            <p:cNvSpPr/>
            <p:nvPr userDrawn="1"/>
          </p:nvSpPr>
          <p:spPr>
            <a:xfrm>
              <a:off x="431" y="286"/>
              <a:ext cx="9" cy="2"/>
            </a:xfrm>
            <a:custGeom>
              <a:avLst/>
              <a:gdLst>
                <a:gd name="T0" fmla="*/ 21 w 21"/>
                <a:gd name="T1" fmla="*/ 0 h 4"/>
                <a:gd name="T2" fmla="*/ 21 w 21"/>
                <a:gd name="T3" fmla="*/ 0 h 4"/>
                <a:gd name="T4" fmla="*/ 2 w 21"/>
                <a:gd name="T5" fmla="*/ 2 h 4"/>
                <a:gd name="T6" fmla="*/ 0 w 21"/>
                <a:gd name="T7" fmla="*/ 4 h 4"/>
                <a:gd name="T8" fmla="*/ 21 w 21"/>
                <a:gd name="T9" fmla="*/ 0 h 4"/>
              </a:gdLst>
              <a:ahLst/>
              <a:cxnLst>
                <a:cxn ang="0">
                  <a:pos x="T0" y="T1"/>
                </a:cxn>
                <a:cxn ang="0">
                  <a:pos x="T2" y="T3"/>
                </a:cxn>
                <a:cxn ang="0">
                  <a:pos x="T4" y="T5"/>
                </a:cxn>
                <a:cxn ang="0">
                  <a:pos x="T6" y="T7"/>
                </a:cxn>
                <a:cxn ang="0">
                  <a:pos x="T8" y="T9"/>
                </a:cxn>
              </a:cxnLst>
              <a:rect l="0" t="0" r="r" b="b"/>
              <a:pathLst>
                <a:path w="21" h="4">
                  <a:moveTo>
                    <a:pt x="21" y="0"/>
                  </a:moveTo>
                  <a:lnTo>
                    <a:pt x="21" y="0"/>
                  </a:lnTo>
                  <a:cubicBezTo>
                    <a:pt x="17" y="0"/>
                    <a:pt x="2" y="2"/>
                    <a:pt x="2" y="2"/>
                  </a:cubicBezTo>
                  <a:cubicBezTo>
                    <a:pt x="1" y="3"/>
                    <a:pt x="1" y="4"/>
                    <a:pt x="0" y="4"/>
                  </a:cubicBezTo>
                  <a:cubicBezTo>
                    <a:pt x="0" y="4"/>
                    <a:pt x="18" y="1"/>
                    <a:pt x="2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1" name="Freeform 1578"/>
            <p:cNvSpPr/>
            <p:nvPr userDrawn="1"/>
          </p:nvSpPr>
          <p:spPr>
            <a:xfrm>
              <a:off x="365" y="284"/>
              <a:ext cx="12" cy="11"/>
            </a:xfrm>
            <a:custGeom>
              <a:avLst/>
              <a:gdLst>
                <a:gd name="T0" fmla="*/ 20 w 27"/>
                <a:gd name="T1" fmla="*/ 0 h 24"/>
                <a:gd name="T2" fmla="*/ 20 w 27"/>
                <a:gd name="T3" fmla="*/ 0 h 24"/>
                <a:gd name="T4" fmla="*/ 0 w 27"/>
                <a:gd name="T5" fmla="*/ 3 h 24"/>
                <a:gd name="T6" fmla="*/ 0 w 27"/>
                <a:gd name="T7" fmla="*/ 22 h 24"/>
                <a:gd name="T8" fmla="*/ 20 w 27"/>
                <a:gd name="T9" fmla="*/ 0 h 24"/>
              </a:gdLst>
              <a:ahLst/>
              <a:cxnLst>
                <a:cxn ang="0">
                  <a:pos x="T0" y="T1"/>
                </a:cxn>
                <a:cxn ang="0">
                  <a:pos x="T2" y="T3"/>
                </a:cxn>
                <a:cxn ang="0">
                  <a:pos x="T4" y="T5"/>
                </a:cxn>
                <a:cxn ang="0">
                  <a:pos x="T6" y="T7"/>
                </a:cxn>
                <a:cxn ang="0">
                  <a:pos x="T8" y="T9"/>
                </a:cxn>
              </a:cxnLst>
              <a:rect l="0" t="0" r="r" b="b"/>
              <a:pathLst>
                <a:path w="27" h="24">
                  <a:moveTo>
                    <a:pt x="20" y="0"/>
                  </a:moveTo>
                  <a:lnTo>
                    <a:pt x="20" y="0"/>
                  </a:lnTo>
                  <a:cubicBezTo>
                    <a:pt x="14" y="5"/>
                    <a:pt x="8" y="5"/>
                    <a:pt x="0" y="3"/>
                  </a:cubicBezTo>
                  <a:lnTo>
                    <a:pt x="0" y="22"/>
                  </a:lnTo>
                  <a:cubicBezTo>
                    <a:pt x="14" y="24"/>
                    <a:pt x="27" y="14"/>
                    <a:pt x="2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2" name="Freeform 1579"/>
            <p:cNvSpPr/>
            <p:nvPr userDrawn="1"/>
          </p:nvSpPr>
          <p:spPr>
            <a:xfrm>
              <a:off x="337" y="280"/>
              <a:ext cx="1" cy="5"/>
            </a:xfrm>
            <a:custGeom>
              <a:avLst/>
              <a:gdLst>
                <a:gd name="T0" fmla="*/ 0 w 4"/>
                <a:gd name="T1" fmla="*/ 0 h 11"/>
                <a:gd name="T2" fmla="*/ 0 w 4"/>
                <a:gd name="T3" fmla="*/ 0 h 11"/>
                <a:gd name="T4" fmla="*/ 0 w 4"/>
                <a:gd name="T5" fmla="*/ 11 h 11"/>
                <a:gd name="T6" fmla="*/ 4 w 4"/>
                <a:gd name="T7" fmla="*/ 11 h 11"/>
                <a:gd name="T8" fmla="*/ 0 w 4"/>
                <a:gd name="T9" fmla="*/ 0 h 11"/>
              </a:gdLst>
              <a:ahLst/>
              <a:cxnLst>
                <a:cxn ang="0">
                  <a:pos x="T0" y="T1"/>
                </a:cxn>
                <a:cxn ang="0">
                  <a:pos x="T2" y="T3"/>
                </a:cxn>
                <a:cxn ang="0">
                  <a:pos x="T4" y="T5"/>
                </a:cxn>
                <a:cxn ang="0">
                  <a:pos x="T6" y="T7"/>
                </a:cxn>
                <a:cxn ang="0">
                  <a:pos x="T8" y="T9"/>
                </a:cxn>
              </a:cxnLst>
              <a:rect l="0" t="0" r="r" b="b"/>
              <a:pathLst>
                <a:path w="4" h="11">
                  <a:moveTo>
                    <a:pt x="0" y="0"/>
                  </a:moveTo>
                  <a:lnTo>
                    <a:pt x="0" y="0"/>
                  </a:lnTo>
                  <a:cubicBezTo>
                    <a:pt x="0" y="3"/>
                    <a:pt x="0" y="7"/>
                    <a:pt x="0" y="11"/>
                  </a:cubicBezTo>
                  <a:lnTo>
                    <a:pt x="4" y="11"/>
                  </a:lnTo>
                  <a:cubicBezTo>
                    <a:pt x="3" y="8"/>
                    <a:pt x="1" y="4"/>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3" name="Freeform 1580"/>
            <p:cNvSpPr/>
            <p:nvPr userDrawn="1"/>
          </p:nvSpPr>
          <p:spPr>
            <a:xfrm>
              <a:off x="407" y="280"/>
              <a:ext cx="23" cy="11"/>
            </a:xfrm>
            <a:custGeom>
              <a:avLst/>
              <a:gdLst>
                <a:gd name="T0" fmla="*/ 52 w 52"/>
                <a:gd name="T1" fmla="*/ 11 h 24"/>
                <a:gd name="T2" fmla="*/ 52 w 52"/>
                <a:gd name="T3" fmla="*/ 11 h 24"/>
                <a:gd name="T4" fmla="*/ 28 w 52"/>
                <a:gd name="T5" fmla="*/ 2 h 24"/>
                <a:gd name="T6" fmla="*/ 0 w 52"/>
                <a:gd name="T7" fmla="*/ 8 h 24"/>
                <a:gd name="T8" fmla="*/ 6 w 52"/>
                <a:gd name="T9" fmla="*/ 13 h 24"/>
                <a:gd name="T10" fmla="*/ 31 w 52"/>
                <a:gd name="T11" fmla="*/ 13 h 24"/>
                <a:gd name="T12" fmla="*/ 9 w 52"/>
                <a:gd name="T13" fmla="*/ 17 h 24"/>
                <a:gd name="T14" fmla="*/ 6 w 52"/>
                <a:gd name="T15" fmla="*/ 23 h 24"/>
                <a:gd name="T16" fmla="*/ 35 w 52"/>
                <a:gd name="T17" fmla="*/ 23 h 24"/>
                <a:gd name="T18" fmla="*/ 52 w 52"/>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52" y="11"/>
                  </a:moveTo>
                  <a:lnTo>
                    <a:pt x="52" y="11"/>
                  </a:lnTo>
                  <a:cubicBezTo>
                    <a:pt x="48" y="2"/>
                    <a:pt x="39" y="0"/>
                    <a:pt x="28" y="2"/>
                  </a:cubicBezTo>
                  <a:cubicBezTo>
                    <a:pt x="18" y="5"/>
                    <a:pt x="10" y="6"/>
                    <a:pt x="0" y="8"/>
                  </a:cubicBezTo>
                  <a:cubicBezTo>
                    <a:pt x="2" y="9"/>
                    <a:pt x="3" y="10"/>
                    <a:pt x="6" y="13"/>
                  </a:cubicBezTo>
                  <a:cubicBezTo>
                    <a:pt x="12" y="13"/>
                    <a:pt x="22" y="11"/>
                    <a:pt x="31" y="13"/>
                  </a:cubicBezTo>
                  <a:cubicBezTo>
                    <a:pt x="25" y="15"/>
                    <a:pt x="15" y="17"/>
                    <a:pt x="9" y="17"/>
                  </a:cubicBezTo>
                  <a:cubicBezTo>
                    <a:pt x="8" y="19"/>
                    <a:pt x="6" y="23"/>
                    <a:pt x="6" y="23"/>
                  </a:cubicBezTo>
                  <a:cubicBezTo>
                    <a:pt x="12" y="23"/>
                    <a:pt x="27" y="24"/>
                    <a:pt x="35" y="23"/>
                  </a:cubicBezTo>
                  <a:cubicBezTo>
                    <a:pt x="44" y="22"/>
                    <a:pt x="50" y="16"/>
                    <a:pt x="52"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4" name="Freeform 1581"/>
            <p:cNvSpPr/>
            <p:nvPr userDrawn="1"/>
          </p:nvSpPr>
          <p:spPr>
            <a:xfrm>
              <a:off x="345" y="278"/>
              <a:ext cx="3" cy="7"/>
            </a:xfrm>
            <a:custGeom>
              <a:avLst/>
              <a:gdLst>
                <a:gd name="T0" fmla="*/ 0 w 6"/>
                <a:gd name="T1" fmla="*/ 0 h 16"/>
                <a:gd name="T2" fmla="*/ 0 w 6"/>
                <a:gd name="T3" fmla="*/ 0 h 16"/>
                <a:gd name="T4" fmla="*/ 1 w 6"/>
                <a:gd name="T5" fmla="*/ 16 h 16"/>
                <a:gd name="T6" fmla="*/ 6 w 6"/>
                <a:gd name="T7" fmla="*/ 16 h 16"/>
                <a:gd name="T8" fmla="*/ 0 w 6"/>
                <a:gd name="T9" fmla="*/ 0 h 16"/>
              </a:gdLst>
              <a:ahLst/>
              <a:cxnLst>
                <a:cxn ang="0">
                  <a:pos x="T0" y="T1"/>
                </a:cxn>
                <a:cxn ang="0">
                  <a:pos x="T2" y="T3"/>
                </a:cxn>
                <a:cxn ang="0">
                  <a:pos x="T4" y="T5"/>
                </a:cxn>
                <a:cxn ang="0">
                  <a:pos x="T6" y="T7"/>
                </a:cxn>
                <a:cxn ang="0">
                  <a:pos x="T8" y="T9"/>
                </a:cxn>
              </a:cxnLst>
              <a:rect l="0" t="0" r="r" b="b"/>
              <a:pathLst>
                <a:path w="6" h="16">
                  <a:moveTo>
                    <a:pt x="0" y="0"/>
                  </a:moveTo>
                  <a:lnTo>
                    <a:pt x="0" y="0"/>
                  </a:lnTo>
                  <a:cubicBezTo>
                    <a:pt x="0" y="6"/>
                    <a:pt x="1" y="12"/>
                    <a:pt x="1" y="16"/>
                  </a:cubicBezTo>
                  <a:lnTo>
                    <a:pt x="6" y="16"/>
                  </a:lnTo>
                  <a:cubicBezTo>
                    <a:pt x="4" y="11"/>
                    <a:pt x="2" y="7"/>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5" name="Freeform 1582"/>
            <p:cNvSpPr/>
            <p:nvPr userDrawn="1"/>
          </p:nvSpPr>
          <p:spPr>
            <a:xfrm>
              <a:off x="350" y="276"/>
              <a:ext cx="5" cy="9"/>
            </a:xfrm>
            <a:custGeom>
              <a:avLst/>
              <a:gdLst>
                <a:gd name="T0" fmla="*/ 0 w 11"/>
                <a:gd name="T1" fmla="*/ 0 h 20"/>
                <a:gd name="T2" fmla="*/ 0 w 11"/>
                <a:gd name="T3" fmla="*/ 0 h 20"/>
                <a:gd name="T4" fmla="*/ 5 w 11"/>
                <a:gd name="T5" fmla="*/ 20 h 20"/>
                <a:gd name="T6" fmla="*/ 11 w 11"/>
                <a:gd name="T7" fmla="*/ 20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0"/>
                  </a:lnTo>
                  <a:cubicBezTo>
                    <a:pt x="1" y="7"/>
                    <a:pt x="4" y="16"/>
                    <a:pt x="5" y="20"/>
                  </a:cubicBezTo>
                  <a:lnTo>
                    <a:pt x="11" y="20"/>
                  </a:lnTo>
                  <a:cubicBezTo>
                    <a:pt x="9" y="16"/>
                    <a:pt x="1" y="7"/>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6" name="Freeform 1583"/>
            <p:cNvSpPr/>
            <p:nvPr userDrawn="1"/>
          </p:nvSpPr>
          <p:spPr>
            <a:xfrm>
              <a:off x="425" y="278"/>
              <a:ext cx="40" cy="14"/>
            </a:xfrm>
            <a:custGeom>
              <a:avLst/>
              <a:gdLst>
                <a:gd name="T0" fmla="*/ 89 w 89"/>
                <a:gd name="T1" fmla="*/ 6 h 32"/>
                <a:gd name="T2" fmla="*/ 89 w 89"/>
                <a:gd name="T3" fmla="*/ 6 h 32"/>
                <a:gd name="T4" fmla="*/ 47 w 89"/>
                <a:gd name="T5" fmla="*/ 4 h 32"/>
                <a:gd name="T6" fmla="*/ 13 w 89"/>
                <a:gd name="T7" fmla="*/ 12 h 32"/>
                <a:gd name="T8" fmla="*/ 16 w 89"/>
                <a:gd name="T9" fmla="*/ 17 h 32"/>
                <a:gd name="T10" fmla="*/ 16 w 89"/>
                <a:gd name="T11" fmla="*/ 19 h 32"/>
                <a:gd name="T12" fmla="*/ 56 w 89"/>
                <a:gd name="T13" fmla="*/ 15 h 32"/>
                <a:gd name="T14" fmla="*/ 12 w 89"/>
                <a:gd name="T15" fmla="*/ 24 h 32"/>
                <a:gd name="T16" fmla="*/ 0 w 89"/>
                <a:gd name="T17" fmla="*/ 31 h 32"/>
                <a:gd name="T18" fmla="*/ 52 w 89"/>
                <a:gd name="T19" fmla="*/ 30 h 32"/>
                <a:gd name="T20" fmla="*/ 89 w 89"/>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2">
                  <a:moveTo>
                    <a:pt x="89" y="6"/>
                  </a:moveTo>
                  <a:lnTo>
                    <a:pt x="89" y="6"/>
                  </a:lnTo>
                  <a:cubicBezTo>
                    <a:pt x="78" y="0"/>
                    <a:pt x="59" y="1"/>
                    <a:pt x="47" y="4"/>
                  </a:cubicBezTo>
                  <a:cubicBezTo>
                    <a:pt x="38" y="6"/>
                    <a:pt x="20" y="10"/>
                    <a:pt x="13" y="12"/>
                  </a:cubicBezTo>
                  <a:cubicBezTo>
                    <a:pt x="15" y="13"/>
                    <a:pt x="16" y="15"/>
                    <a:pt x="16" y="17"/>
                  </a:cubicBezTo>
                  <a:cubicBezTo>
                    <a:pt x="16" y="18"/>
                    <a:pt x="16" y="18"/>
                    <a:pt x="16" y="19"/>
                  </a:cubicBezTo>
                  <a:cubicBezTo>
                    <a:pt x="17" y="19"/>
                    <a:pt x="42" y="14"/>
                    <a:pt x="56" y="15"/>
                  </a:cubicBezTo>
                  <a:cubicBezTo>
                    <a:pt x="42" y="20"/>
                    <a:pt x="13" y="24"/>
                    <a:pt x="12" y="24"/>
                  </a:cubicBezTo>
                  <a:cubicBezTo>
                    <a:pt x="8" y="28"/>
                    <a:pt x="4" y="30"/>
                    <a:pt x="0" y="31"/>
                  </a:cubicBezTo>
                  <a:cubicBezTo>
                    <a:pt x="3" y="32"/>
                    <a:pt x="43" y="31"/>
                    <a:pt x="52" y="30"/>
                  </a:cubicBezTo>
                  <a:cubicBezTo>
                    <a:pt x="65" y="28"/>
                    <a:pt x="85" y="20"/>
                    <a:pt x="89"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7" name="Freeform 1584"/>
            <p:cNvSpPr/>
            <p:nvPr userDrawn="1"/>
          </p:nvSpPr>
          <p:spPr>
            <a:xfrm>
              <a:off x="341" y="277"/>
              <a:ext cx="4" cy="8"/>
            </a:xfrm>
            <a:custGeom>
              <a:avLst/>
              <a:gdLst>
                <a:gd name="T0" fmla="*/ 1 w 8"/>
                <a:gd name="T1" fmla="*/ 0 h 19"/>
                <a:gd name="T2" fmla="*/ 1 w 8"/>
                <a:gd name="T3" fmla="*/ 0 h 19"/>
                <a:gd name="T4" fmla="*/ 1 w 8"/>
                <a:gd name="T5" fmla="*/ 19 h 19"/>
                <a:gd name="T6" fmla="*/ 8 w 8"/>
                <a:gd name="T7" fmla="*/ 19 h 19"/>
                <a:gd name="T8" fmla="*/ 1 w 8"/>
                <a:gd name="T9" fmla="*/ 0 h 19"/>
              </a:gdLst>
              <a:ahLst/>
              <a:cxnLst>
                <a:cxn ang="0">
                  <a:pos x="T0" y="T1"/>
                </a:cxn>
                <a:cxn ang="0">
                  <a:pos x="T2" y="T3"/>
                </a:cxn>
                <a:cxn ang="0">
                  <a:pos x="T4" y="T5"/>
                </a:cxn>
                <a:cxn ang="0">
                  <a:pos x="T6" y="T7"/>
                </a:cxn>
                <a:cxn ang="0">
                  <a:pos x="T8" y="T9"/>
                </a:cxn>
              </a:cxnLst>
              <a:rect l="0" t="0" r="r" b="b"/>
              <a:pathLst>
                <a:path w="8" h="19">
                  <a:moveTo>
                    <a:pt x="1" y="0"/>
                  </a:moveTo>
                  <a:lnTo>
                    <a:pt x="1" y="0"/>
                  </a:lnTo>
                  <a:cubicBezTo>
                    <a:pt x="0" y="5"/>
                    <a:pt x="0" y="13"/>
                    <a:pt x="1" y="19"/>
                  </a:cubicBezTo>
                  <a:lnTo>
                    <a:pt x="8" y="19"/>
                  </a:lnTo>
                  <a:cubicBezTo>
                    <a:pt x="8" y="12"/>
                    <a:pt x="4" y="6"/>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grpSp>
      <p:grpSp>
        <p:nvGrpSpPr>
          <p:cNvPr id="986" name="Group 1786"/>
          <p:cNvGrpSpPr/>
          <p:nvPr/>
        </p:nvGrpSpPr>
        <p:grpSpPr>
          <a:xfrm>
            <a:off x="525463" y="287340"/>
            <a:ext cx="212725" cy="417513"/>
            <a:chOff x="331" y="181"/>
            <a:chExt cx="134" cy="263"/>
          </a:xfrm>
          <a:effectLst/>
        </p:grpSpPr>
        <p:sp>
          <p:nvSpPr>
            <p:cNvPr id="1158" name="Freeform 1586"/>
            <p:cNvSpPr/>
            <p:nvPr userDrawn="1"/>
          </p:nvSpPr>
          <p:spPr>
            <a:xfrm>
              <a:off x="331" y="276"/>
              <a:ext cx="4" cy="9"/>
            </a:xfrm>
            <a:custGeom>
              <a:avLst/>
              <a:gdLst>
                <a:gd name="T0" fmla="*/ 1 w 9"/>
                <a:gd name="T1" fmla="*/ 0 h 20"/>
                <a:gd name="T2" fmla="*/ 1 w 9"/>
                <a:gd name="T3" fmla="*/ 0 h 20"/>
                <a:gd name="T4" fmla="*/ 1 w 9"/>
                <a:gd name="T5" fmla="*/ 20 h 20"/>
                <a:gd name="T6" fmla="*/ 9 w 9"/>
                <a:gd name="T7" fmla="*/ 20 h 20"/>
                <a:gd name="T8" fmla="*/ 1 w 9"/>
                <a:gd name="T9" fmla="*/ 0 h 20"/>
              </a:gdLst>
              <a:ahLst/>
              <a:cxnLst>
                <a:cxn ang="0">
                  <a:pos x="T0" y="T1"/>
                </a:cxn>
                <a:cxn ang="0">
                  <a:pos x="T2" y="T3"/>
                </a:cxn>
                <a:cxn ang="0">
                  <a:pos x="T4" y="T5"/>
                </a:cxn>
                <a:cxn ang="0">
                  <a:pos x="T6" y="T7"/>
                </a:cxn>
                <a:cxn ang="0">
                  <a:pos x="T8" y="T9"/>
                </a:cxn>
              </a:cxnLst>
              <a:rect l="0" t="0" r="r" b="b"/>
              <a:pathLst>
                <a:path w="9" h="20">
                  <a:moveTo>
                    <a:pt x="1" y="0"/>
                  </a:moveTo>
                  <a:lnTo>
                    <a:pt x="1" y="0"/>
                  </a:lnTo>
                  <a:cubicBezTo>
                    <a:pt x="0" y="6"/>
                    <a:pt x="2" y="15"/>
                    <a:pt x="1" y="20"/>
                  </a:cubicBezTo>
                  <a:lnTo>
                    <a:pt x="9" y="20"/>
                  </a:lnTo>
                  <a:cubicBezTo>
                    <a:pt x="7" y="13"/>
                    <a:pt x="3" y="8"/>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9" name="Freeform 1587"/>
            <p:cNvSpPr/>
            <p:nvPr userDrawn="1"/>
          </p:nvSpPr>
          <p:spPr>
            <a:xfrm>
              <a:off x="430" y="274"/>
              <a:ext cx="10" cy="4"/>
            </a:xfrm>
            <a:custGeom>
              <a:avLst/>
              <a:gdLst>
                <a:gd name="T0" fmla="*/ 23 w 23"/>
                <a:gd name="T1" fmla="*/ 0 h 9"/>
                <a:gd name="T2" fmla="*/ 23 w 23"/>
                <a:gd name="T3" fmla="*/ 0 h 9"/>
                <a:gd name="T4" fmla="*/ 1 w 23"/>
                <a:gd name="T5" fmla="*/ 6 h 9"/>
                <a:gd name="T6" fmla="*/ 0 w 23"/>
                <a:gd name="T7" fmla="*/ 9 h 9"/>
                <a:gd name="T8" fmla="*/ 23 w 23"/>
                <a:gd name="T9" fmla="*/ 0 h 9"/>
              </a:gdLst>
              <a:ahLst/>
              <a:cxnLst>
                <a:cxn ang="0">
                  <a:pos x="T0" y="T1"/>
                </a:cxn>
                <a:cxn ang="0">
                  <a:pos x="T2" y="T3"/>
                </a:cxn>
                <a:cxn ang="0">
                  <a:pos x="T4" y="T5"/>
                </a:cxn>
                <a:cxn ang="0">
                  <a:pos x="T6" y="T7"/>
                </a:cxn>
                <a:cxn ang="0">
                  <a:pos x="T8" y="T9"/>
                </a:cxn>
              </a:cxnLst>
              <a:rect l="0" t="0" r="r" b="b"/>
              <a:pathLst>
                <a:path w="23" h="9">
                  <a:moveTo>
                    <a:pt x="23" y="0"/>
                  </a:moveTo>
                  <a:lnTo>
                    <a:pt x="23" y="0"/>
                  </a:lnTo>
                  <a:cubicBezTo>
                    <a:pt x="16" y="2"/>
                    <a:pt x="4" y="5"/>
                    <a:pt x="1" y="6"/>
                  </a:cubicBezTo>
                  <a:cubicBezTo>
                    <a:pt x="1" y="7"/>
                    <a:pt x="0" y="8"/>
                    <a:pt x="0" y="9"/>
                  </a:cubicBezTo>
                  <a:cubicBezTo>
                    <a:pt x="1" y="8"/>
                    <a:pt x="17" y="3"/>
                    <a:pt x="2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0" name="Freeform 1588"/>
            <p:cNvSpPr/>
            <p:nvPr userDrawn="1"/>
          </p:nvSpPr>
          <p:spPr>
            <a:xfrm>
              <a:off x="337" y="268"/>
              <a:ext cx="4" cy="17"/>
            </a:xfrm>
            <a:custGeom>
              <a:avLst/>
              <a:gdLst>
                <a:gd name="T0" fmla="*/ 5 w 11"/>
                <a:gd name="T1" fmla="*/ 0 h 38"/>
                <a:gd name="T2" fmla="*/ 5 w 11"/>
                <a:gd name="T3" fmla="*/ 0 h 38"/>
                <a:gd name="T4" fmla="*/ 1 w 11"/>
                <a:gd name="T5" fmla="*/ 24 h 38"/>
                <a:gd name="T6" fmla="*/ 6 w 11"/>
                <a:gd name="T7" fmla="*/ 38 h 38"/>
                <a:gd name="T8" fmla="*/ 10 w 11"/>
                <a:gd name="T9" fmla="*/ 38 h 38"/>
                <a:gd name="T10" fmla="*/ 11 w 11"/>
                <a:gd name="T11" fmla="*/ 17 h 38"/>
                <a:gd name="T12" fmla="*/ 9 w 11"/>
                <a:gd name="T13" fmla="*/ 6 h 38"/>
                <a:gd name="T14" fmla="*/ 7 w 11"/>
                <a:gd name="T15" fmla="*/ 25 h 38"/>
                <a:gd name="T16" fmla="*/ 5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5" y="0"/>
                  </a:moveTo>
                  <a:lnTo>
                    <a:pt x="5" y="0"/>
                  </a:lnTo>
                  <a:cubicBezTo>
                    <a:pt x="5" y="0"/>
                    <a:pt x="0" y="18"/>
                    <a:pt x="1" y="24"/>
                  </a:cubicBezTo>
                  <a:cubicBezTo>
                    <a:pt x="3" y="29"/>
                    <a:pt x="4" y="34"/>
                    <a:pt x="6" y="38"/>
                  </a:cubicBezTo>
                  <a:lnTo>
                    <a:pt x="10" y="38"/>
                  </a:lnTo>
                  <a:cubicBezTo>
                    <a:pt x="10" y="33"/>
                    <a:pt x="10" y="24"/>
                    <a:pt x="11" y="17"/>
                  </a:cubicBezTo>
                  <a:cubicBezTo>
                    <a:pt x="10" y="13"/>
                    <a:pt x="10" y="9"/>
                    <a:pt x="9" y="6"/>
                  </a:cubicBezTo>
                  <a:cubicBezTo>
                    <a:pt x="7" y="13"/>
                    <a:pt x="7" y="16"/>
                    <a:pt x="7" y="25"/>
                  </a:cubicBezTo>
                  <a:cubicBezTo>
                    <a:pt x="6" y="16"/>
                    <a:pt x="5" y="7"/>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1" name="Freeform 1589"/>
            <p:cNvSpPr/>
            <p:nvPr userDrawn="1"/>
          </p:nvSpPr>
          <p:spPr>
            <a:xfrm>
              <a:off x="345" y="269"/>
              <a:ext cx="6" cy="16"/>
            </a:xfrm>
            <a:custGeom>
              <a:avLst/>
              <a:gdLst>
                <a:gd name="T0" fmla="*/ 5 w 15"/>
                <a:gd name="T1" fmla="*/ 0 h 36"/>
                <a:gd name="T2" fmla="*/ 5 w 15"/>
                <a:gd name="T3" fmla="*/ 0 h 36"/>
                <a:gd name="T4" fmla="*/ 10 w 15"/>
                <a:gd name="T5" fmla="*/ 36 h 36"/>
                <a:gd name="T6" fmla="*/ 15 w 15"/>
                <a:gd name="T7" fmla="*/ 36 h 36"/>
                <a:gd name="T8" fmla="*/ 9 w 15"/>
                <a:gd name="T9" fmla="*/ 1 h 36"/>
                <a:gd name="T10" fmla="*/ 8 w 15"/>
                <a:gd name="T11" fmla="*/ 21 h 36"/>
                <a:gd name="T12" fmla="*/ 5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5" y="0"/>
                  </a:moveTo>
                  <a:lnTo>
                    <a:pt x="5" y="0"/>
                  </a:lnTo>
                  <a:cubicBezTo>
                    <a:pt x="0" y="20"/>
                    <a:pt x="4" y="27"/>
                    <a:pt x="10" y="36"/>
                  </a:cubicBezTo>
                  <a:lnTo>
                    <a:pt x="15" y="36"/>
                  </a:lnTo>
                  <a:cubicBezTo>
                    <a:pt x="12" y="30"/>
                    <a:pt x="9" y="12"/>
                    <a:pt x="9" y="1"/>
                  </a:cubicBezTo>
                  <a:cubicBezTo>
                    <a:pt x="9" y="2"/>
                    <a:pt x="8" y="13"/>
                    <a:pt x="8" y="21"/>
                  </a:cubicBezTo>
                  <a:cubicBezTo>
                    <a:pt x="6" y="13"/>
                    <a:pt x="5" y="8"/>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2" name="Freeform 1590"/>
            <p:cNvSpPr/>
            <p:nvPr userDrawn="1"/>
          </p:nvSpPr>
          <p:spPr>
            <a:xfrm>
              <a:off x="354" y="267"/>
              <a:ext cx="13" cy="14"/>
            </a:xfrm>
            <a:custGeom>
              <a:avLst/>
              <a:gdLst>
                <a:gd name="T0" fmla="*/ 0 w 29"/>
                <a:gd name="T1" fmla="*/ 0 h 31"/>
                <a:gd name="T2" fmla="*/ 0 w 29"/>
                <a:gd name="T3" fmla="*/ 0 h 31"/>
                <a:gd name="T4" fmla="*/ 12 w 29"/>
                <a:gd name="T5" fmla="*/ 23 h 31"/>
                <a:gd name="T6" fmla="*/ 1 w 29"/>
                <a:gd name="T7" fmla="*/ 13 h 31"/>
                <a:gd name="T8" fmla="*/ 4 w 29"/>
                <a:gd name="T9" fmla="*/ 24 h 31"/>
                <a:gd name="T10" fmla="*/ 29 w 29"/>
                <a:gd name="T11" fmla="*/ 20 h 31"/>
                <a:gd name="T12" fmla="*/ 0 w 2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0" y="0"/>
                  </a:moveTo>
                  <a:lnTo>
                    <a:pt x="0" y="0"/>
                  </a:lnTo>
                  <a:cubicBezTo>
                    <a:pt x="0" y="10"/>
                    <a:pt x="5" y="20"/>
                    <a:pt x="12" y="23"/>
                  </a:cubicBezTo>
                  <a:cubicBezTo>
                    <a:pt x="5" y="21"/>
                    <a:pt x="1" y="13"/>
                    <a:pt x="1" y="13"/>
                  </a:cubicBezTo>
                  <a:cubicBezTo>
                    <a:pt x="2" y="15"/>
                    <a:pt x="3" y="21"/>
                    <a:pt x="4" y="24"/>
                  </a:cubicBezTo>
                  <a:cubicBezTo>
                    <a:pt x="12" y="31"/>
                    <a:pt x="26" y="29"/>
                    <a:pt x="29" y="20"/>
                  </a:cubicBezTo>
                  <a:cubicBezTo>
                    <a:pt x="14" y="26"/>
                    <a:pt x="4" y="15"/>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3" name="Freeform 1591"/>
            <p:cNvSpPr/>
            <p:nvPr userDrawn="1"/>
          </p:nvSpPr>
          <p:spPr>
            <a:xfrm>
              <a:off x="405" y="268"/>
              <a:ext cx="26" cy="15"/>
            </a:xfrm>
            <a:custGeom>
              <a:avLst/>
              <a:gdLst>
                <a:gd name="T0" fmla="*/ 59 w 59"/>
                <a:gd name="T1" fmla="*/ 7 h 34"/>
                <a:gd name="T2" fmla="*/ 59 w 59"/>
                <a:gd name="T3" fmla="*/ 7 h 34"/>
                <a:gd name="T4" fmla="*/ 34 w 59"/>
                <a:gd name="T5" fmla="*/ 4 h 34"/>
                <a:gd name="T6" fmla="*/ 12 w 59"/>
                <a:gd name="T7" fmla="*/ 15 h 34"/>
                <a:gd name="T8" fmla="*/ 10 w 59"/>
                <a:gd name="T9" fmla="*/ 21 h 34"/>
                <a:gd name="T10" fmla="*/ 34 w 59"/>
                <a:gd name="T11" fmla="*/ 15 h 34"/>
                <a:gd name="T12" fmla="*/ 8 w 59"/>
                <a:gd name="T13" fmla="*/ 25 h 34"/>
                <a:gd name="T14" fmla="*/ 0 w 59"/>
                <a:gd name="T15" fmla="*/ 34 h 34"/>
                <a:gd name="T16" fmla="*/ 45 w 59"/>
                <a:gd name="T17" fmla="*/ 24 h 34"/>
                <a:gd name="T18" fmla="*/ 59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59" y="7"/>
                  </a:moveTo>
                  <a:lnTo>
                    <a:pt x="59" y="7"/>
                  </a:lnTo>
                  <a:cubicBezTo>
                    <a:pt x="52" y="2"/>
                    <a:pt x="43" y="0"/>
                    <a:pt x="34" y="4"/>
                  </a:cubicBezTo>
                  <a:cubicBezTo>
                    <a:pt x="32" y="5"/>
                    <a:pt x="18" y="12"/>
                    <a:pt x="12" y="15"/>
                  </a:cubicBezTo>
                  <a:cubicBezTo>
                    <a:pt x="11" y="17"/>
                    <a:pt x="11" y="20"/>
                    <a:pt x="10" y="21"/>
                  </a:cubicBezTo>
                  <a:cubicBezTo>
                    <a:pt x="16" y="19"/>
                    <a:pt x="25" y="16"/>
                    <a:pt x="34" y="15"/>
                  </a:cubicBezTo>
                  <a:cubicBezTo>
                    <a:pt x="25" y="21"/>
                    <a:pt x="13" y="24"/>
                    <a:pt x="8" y="25"/>
                  </a:cubicBezTo>
                  <a:cubicBezTo>
                    <a:pt x="7" y="28"/>
                    <a:pt x="4" y="31"/>
                    <a:pt x="0" y="34"/>
                  </a:cubicBezTo>
                  <a:cubicBezTo>
                    <a:pt x="14" y="31"/>
                    <a:pt x="33" y="29"/>
                    <a:pt x="45" y="24"/>
                  </a:cubicBezTo>
                  <a:cubicBezTo>
                    <a:pt x="49" y="22"/>
                    <a:pt x="58" y="15"/>
                    <a:pt x="59"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4" name="Freeform 1592"/>
            <p:cNvSpPr/>
            <p:nvPr userDrawn="1"/>
          </p:nvSpPr>
          <p:spPr>
            <a:xfrm>
              <a:off x="406" y="268"/>
              <a:ext cx="6" cy="3"/>
            </a:xfrm>
            <a:custGeom>
              <a:avLst/>
              <a:gdLst>
                <a:gd name="T0" fmla="*/ 14 w 14"/>
                <a:gd name="T1" fmla="*/ 0 h 8"/>
                <a:gd name="T2" fmla="*/ 14 w 14"/>
                <a:gd name="T3" fmla="*/ 0 h 8"/>
                <a:gd name="T4" fmla="*/ 0 w 14"/>
                <a:gd name="T5" fmla="*/ 8 h 8"/>
                <a:gd name="T6" fmla="*/ 2 w 14"/>
                <a:gd name="T7" fmla="*/ 8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lnTo>
                    <a:pt x="14" y="0"/>
                  </a:lnTo>
                  <a:cubicBezTo>
                    <a:pt x="9" y="2"/>
                    <a:pt x="4" y="6"/>
                    <a:pt x="0" y="8"/>
                  </a:cubicBezTo>
                  <a:lnTo>
                    <a:pt x="2" y="8"/>
                  </a:lnTo>
                  <a:cubicBezTo>
                    <a:pt x="6" y="6"/>
                    <a:pt x="9" y="3"/>
                    <a:pt x="1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5" name="Freeform 1593"/>
            <p:cNvSpPr/>
            <p:nvPr userDrawn="1"/>
          </p:nvSpPr>
          <p:spPr>
            <a:xfrm>
              <a:off x="348" y="263"/>
              <a:ext cx="17" cy="22"/>
            </a:xfrm>
            <a:custGeom>
              <a:avLst/>
              <a:gdLst>
                <a:gd name="T0" fmla="*/ 3 w 37"/>
                <a:gd name="T1" fmla="*/ 0 h 50"/>
                <a:gd name="T2" fmla="*/ 3 w 37"/>
                <a:gd name="T3" fmla="*/ 0 h 50"/>
                <a:gd name="T4" fmla="*/ 18 w 37"/>
                <a:gd name="T5" fmla="*/ 50 h 50"/>
                <a:gd name="T6" fmla="*/ 37 w 37"/>
                <a:gd name="T7" fmla="*/ 50 h 50"/>
                <a:gd name="T8" fmla="*/ 34 w 37"/>
                <a:gd name="T9" fmla="*/ 49 h 50"/>
                <a:gd name="T10" fmla="*/ 5 w 37"/>
                <a:gd name="T11" fmla="*/ 0 h 50"/>
                <a:gd name="T12" fmla="*/ 6 w 37"/>
                <a:gd name="T13" fmla="*/ 19 h 50"/>
                <a:gd name="T14" fmla="*/ 3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 y="0"/>
                  </a:moveTo>
                  <a:lnTo>
                    <a:pt x="3" y="0"/>
                  </a:lnTo>
                  <a:cubicBezTo>
                    <a:pt x="0" y="21"/>
                    <a:pt x="5" y="38"/>
                    <a:pt x="18" y="50"/>
                  </a:cubicBezTo>
                  <a:lnTo>
                    <a:pt x="37" y="50"/>
                  </a:lnTo>
                  <a:lnTo>
                    <a:pt x="34" y="49"/>
                  </a:lnTo>
                  <a:cubicBezTo>
                    <a:pt x="15" y="42"/>
                    <a:pt x="8" y="25"/>
                    <a:pt x="5" y="0"/>
                  </a:cubicBezTo>
                  <a:cubicBezTo>
                    <a:pt x="4" y="5"/>
                    <a:pt x="4" y="14"/>
                    <a:pt x="6" y="19"/>
                  </a:cubicBezTo>
                  <a:cubicBezTo>
                    <a:pt x="3" y="13"/>
                    <a:pt x="3" y="6"/>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6" name="Freeform 1594"/>
            <p:cNvSpPr/>
            <p:nvPr userDrawn="1"/>
          </p:nvSpPr>
          <p:spPr>
            <a:xfrm>
              <a:off x="426" y="261"/>
              <a:ext cx="39" cy="21"/>
            </a:xfrm>
            <a:custGeom>
              <a:avLst/>
              <a:gdLst>
                <a:gd name="T0" fmla="*/ 87 w 87"/>
                <a:gd name="T1" fmla="*/ 3 h 45"/>
                <a:gd name="T2" fmla="*/ 87 w 87"/>
                <a:gd name="T3" fmla="*/ 3 h 45"/>
                <a:gd name="T4" fmla="*/ 47 w 87"/>
                <a:gd name="T5" fmla="*/ 8 h 45"/>
                <a:gd name="T6" fmla="*/ 15 w 87"/>
                <a:gd name="T7" fmla="*/ 23 h 45"/>
                <a:gd name="T8" fmla="*/ 11 w 87"/>
                <a:gd name="T9" fmla="*/ 31 h 45"/>
                <a:gd name="T10" fmla="*/ 59 w 87"/>
                <a:gd name="T11" fmla="*/ 17 h 45"/>
                <a:gd name="T12" fmla="*/ 4 w 87"/>
                <a:gd name="T13" fmla="*/ 38 h 45"/>
                <a:gd name="T14" fmla="*/ 0 w 87"/>
                <a:gd name="T15" fmla="*/ 42 h 45"/>
                <a:gd name="T16" fmla="*/ 8 w 87"/>
                <a:gd name="T17" fmla="*/ 45 h 45"/>
                <a:gd name="T18" fmla="*/ 44 w 87"/>
                <a:gd name="T19" fmla="*/ 37 h 45"/>
                <a:gd name="T20" fmla="*/ 87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87" y="3"/>
                  </a:moveTo>
                  <a:lnTo>
                    <a:pt x="87" y="3"/>
                  </a:lnTo>
                  <a:cubicBezTo>
                    <a:pt x="77" y="0"/>
                    <a:pt x="58" y="4"/>
                    <a:pt x="47" y="8"/>
                  </a:cubicBezTo>
                  <a:cubicBezTo>
                    <a:pt x="41" y="11"/>
                    <a:pt x="21" y="19"/>
                    <a:pt x="15" y="23"/>
                  </a:cubicBezTo>
                  <a:cubicBezTo>
                    <a:pt x="14" y="26"/>
                    <a:pt x="13" y="28"/>
                    <a:pt x="11" y="31"/>
                  </a:cubicBezTo>
                  <a:cubicBezTo>
                    <a:pt x="20" y="28"/>
                    <a:pt x="38" y="21"/>
                    <a:pt x="59" y="17"/>
                  </a:cubicBezTo>
                  <a:cubicBezTo>
                    <a:pt x="44" y="24"/>
                    <a:pt x="19" y="33"/>
                    <a:pt x="4" y="38"/>
                  </a:cubicBezTo>
                  <a:cubicBezTo>
                    <a:pt x="4" y="39"/>
                    <a:pt x="2" y="41"/>
                    <a:pt x="0" y="42"/>
                  </a:cubicBezTo>
                  <a:cubicBezTo>
                    <a:pt x="3" y="42"/>
                    <a:pt x="5" y="44"/>
                    <a:pt x="8" y="45"/>
                  </a:cubicBezTo>
                  <a:cubicBezTo>
                    <a:pt x="12" y="45"/>
                    <a:pt x="38" y="39"/>
                    <a:pt x="44" y="37"/>
                  </a:cubicBezTo>
                  <a:cubicBezTo>
                    <a:pt x="64" y="31"/>
                    <a:pt x="85" y="18"/>
                    <a:pt x="87"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7" name="Freeform 1595"/>
            <p:cNvSpPr/>
            <p:nvPr userDrawn="1"/>
          </p:nvSpPr>
          <p:spPr>
            <a:xfrm>
              <a:off x="427" y="260"/>
              <a:ext cx="13" cy="8"/>
            </a:xfrm>
            <a:custGeom>
              <a:avLst/>
              <a:gdLst>
                <a:gd name="T0" fmla="*/ 29 w 29"/>
                <a:gd name="T1" fmla="*/ 0 h 16"/>
                <a:gd name="T2" fmla="*/ 29 w 29"/>
                <a:gd name="T3" fmla="*/ 0 h 16"/>
                <a:gd name="T4" fmla="*/ 0 w 29"/>
                <a:gd name="T5" fmla="*/ 15 h 16"/>
                <a:gd name="T6" fmla="*/ 4 w 29"/>
                <a:gd name="T7" fmla="*/ 16 h 16"/>
                <a:gd name="T8" fmla="*/ 29 w 29"/>
                <a:gd name="T9" fmla="*/ 0 h 16"/>
              </a:gdLst>
              <a:ahLst/>
              <a:cxnLst>
                <a:cxn ang="0">
                  <a:pos x="T0" y="T1"/>
                </a:cxn>
                <a:cxn ang="0">
                  <a:pos x="T2" y="T3"/>
                </a:cxn>
                <a:cxn ang="0">
                  <a:pos x="T4" y="T5"/>
                </a:cxn>
                <a:cxn ang="0">
                  <a:pos x="T6" y="T7"/>
                </a:cxn>
                <a:cxn ang="0">
                  <a:pos x="T8" y="T9"/>
                </a:cxn>
              </a:cxnLst>
              <a:rect l="0" t="0" r="r" b="b"/>
              <a:pathLst>
                <a:path w="28" h="16">
                  <a:moveTo>
                    <a:pt x="29" y="0"/>
                  </a:moveTo>
                  <a:lnTo>
                    <a:pt x="29" y="0"/>
                  </a:lnTo>
                  <a:cubicBezTo>
                    <a:pt x="20" y="5"/>
                    <a:pt x="3" y="14"/>
                    <a:pt x="0" y="15"/>
                  </a:cubicBezTo>
                  <a:cubicBezTo>
                    <a:pt x="2" y="15"/>
                    <a:pt x="2" y="15"/>
                    <a:pt x="4" y="16"/>
                  </a:cubicBezTo>
                  <a:cubicBezTo>
                    <a:pt x="5" y="16"/>
                    <a:pt x="22" y="6"/>
                    <a:pt x="2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8" name="Freeform 1596"/>
            <p:cNvSpPr/>
            <p:nvPr userDrawn="1"/>
          </p:nvSpPr>
          <p:spPr>
            <a:xfrm>
              <a:off x="341" y="257"/>
              <a:ext cx="5" cy="25"/>
            </a:xfrm>
            <a:custGeom>
              <a:avLst/>
              <a:gdLst>
                <a:gd name="T0" fmla="*/ 9 w 12"/>
                <a:gd name="T1" fmla="*/ 0 h 55"/>
                <a:gd name="T2" fmla="*/ 9 w 12"/>
                <a:gd name="T3" fmla="*/ 0 h 55"/>
                <a:gd name="T4" fmla="*/ 0 w 12"/>
                <a:gd name="T5" fmla="*/ 27 h 55"/>
                <a:gd name="T6" fmla="*/ 9 w 12"/>
                <a:gd name="T7" fmla="*/ 55 h 55"/>
                <a:gd name="T8" fmla="*/ 12 w 12"/>
                <a:gd name="T9" fmla="*/ 24 h 55"/>
                <a:gd name="T10" fmla="*/ 11 w 12"/>
                <a:gd name="T11" fmla="*/ 1 h 55"/>
                <a:gd name="T12" fmla="*/ 6 w 12"/>
                <a:gd name="T13" fmla="*/ 28 h 55"/>
                <a:gd name="T14" fmla="*/ 9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9" y="0"/>
                  </a:moveTo>
                  <a:lnTo>
                    <a:pt x="9" y="0"/>
                  </a:lnTo>
                  <a:cubicBezTo>
                    <a:pt x="6" y="6"/>
                    <a:pt x="1" y="22"/>
                    <a:pt x="0" y="27"/>
                  </a:cubicBezTo>
                  <a:cubicBezTo>
                    <a:pt x="1" y="39"/>
                    <a:pt x="6" y="48"/>
                    <a:pt x="9" y="55"/>
                  </a:cubicBezTo>
                  <a:cubicBezTo>
                    <a:pt x="9" y="45"/>
                    <a:pt x="10" y="33"/>
                    <a:pt x="12" y="24"/>
                  </a:cubicBezTo>
                  <a:cubicBezTo>
                    <a:pt x="11" y="17"/>
                    <a:pt x="11" y="8"/>
                    <a:pt x="11" y="1"/>
                  </a:cubicBezTo>
                  <a:cubicBezTo>
                    <a:pt x="10" y="4"/>
                    <a:pt x="6" y="19"/>
                    <a:pt x="6" y="28"/>
                  </a:cubicBezTo>
                  <a:cubicBezTo>
                    <a:pt x="6" y="20"/>
                    <a:pt x="8" y="6"/>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9" name="Freeform 1597"/>
            <p:cNvSpPr/>
            <p:nvPr userDrawn="1"/>
          </p:nvSpPr>
          <p:spPr>
            <a:xfrm>
              <a:off x="333" y="257"/>
              <a:ext cx="6" cy="27"/>
            </a:xfrm>
            <a:custGeom>
              <a:avLst/>
              <a:gdLst>
                <a:gd name="T0" fmla="*/ 15 w 15"/>
                <a:gd name="T1" fmla="*/ 0 h 60"/>
                <a:gd name="T2" fmla="*/ 15 w 15"/>
                <a:gd name="T3" fmla="*/ 0 h 60"/>
                <a:gd name="T4" fmla="*/ 7 w 15"/>
                <a:gd name="T5" fmla="*/ 29 h 60"/>
                <a:gd name="T6" fmla="*/ 13 w 15"/>
                <a:gd name="T7" fmla="*/ 1 h 60"/>
                <a:gd name="T8" fmla="*/ 7 w 15"/>
                <a:gd name="T9" fmla="*/ 15 h 60"/>
                <a:gd name="T10" fmla="*/ 0 w 15"/>
                <a:gd name="T11" fmla="*/ 42 h 60"/>
                <a:gd name="T12" fmla="*/ 7 w 15"/>
                <a:gd name="T13" fmla="*/ 60 h 60"/>
                <a:gd name="T14" fmla="*/ 11 w 15"/>
                <a:gd name="T15" fmla="*/ 31 h 60"/>
                <a:gd name="T16" fmla="*/ 14 w 15"/>
                <a:gd name="T17" fmla="*/ 20 h 60"/>
                <a:gd name="T18" fmla="*/ 15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15" y="0"/>
                  </a:moveTo>
                  <a:lnTo>
                    <a:pt x="15" y="0"/>
                  </a:lnTo>
                  <a:cubicBezTo>
                    <a:pt x="13" y="6"/>
                    <a:pt x="8" y="26"/>
                    <a:pt x="7" y="29"/>
                  </a:cubicBezTo>
                  <a:cubicBezTo>
                    <a:pt x="9" y="19"/>
                    <a:pt x="10" y="10"/>
                    <a:pt x="13" y="1"/>
                  </a:cubicBezTo>
                  <a:cubicBezTo>
                    <a:pt x="13" y="1"/>
                    <a:pt x="8" y="12"/>
                    <a:pt x="7" y="15"/>
                  </a:cubicBezTo>
                  <a:cubicBezTo>
                    <a:pt x="6" y="22"/>
                    <a:pt x="1" y="35"/>
                    <a:pt x="0" y="42"/>
                  </a:cubicBezTo>
                  <a:cubicBezTo>
                    <a:pt x="1" y="49"/>
                    <a:pt x="5" y="54"/>
                    <a:pt x="7" y="60"/>
                  </a:cubicBezTo>
                  <a:cubicBezTo>
                    <a:pt x="7" y="50"/>
                    <a:pt x="9" y="41"/>
                    <a:pt x="11" y="31"/>
                  </a:cubicBezTo>
                  <a:cubicBezTo>
                    <a:pt x="11" y="28"/>
                    <a:pt x="13" y="24"/>
                    <a:pt x="14" y="20"/>
                  </a:cubicBezTo>
                  <a:cubicBezTo>
                    <a:pt x="14" y="14"/>
                    <a:pt x="15" y="4"/>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0" name="Freeform 1598"/>
            <p:cNvSpPr/>
            <p:nvPr userDrawn="1"/>
          </p:nvSpPr>
          <p:spPr>
            <a:xfrm>
              <a:off x="401" y="256"/>
              <a:ext cx="26" cy="18"/>
            </a:xfrm>
            <a:custGeom>
              <a:avLst/>
              <a:gdLst>
                <a:gd name="T0" fmla="*/ 58 w 59"/>
                <a:gd name="T1" fmla="*/ 0 h 39"/>
                <a:gd name="T2" fmla="*/ 58 w 59"/>
                <a:gd name="T3" fmla="*/ 0 h 39"/>
                <a:gd name="T4" fmla="*/ 0 w 59"/>
                <a:gd name="T5" fmla="*/ 34 h 39"/>
                <a:gd name="T6" fmla="*/ 7 w 59"/>
                <a:gd name="T7" fmla="*/ 34 h 39"/>
                <a:gd name="T8" fmla="*/ 36 w 59"/>
                <a:gd name="T9" fmla="*/ 18 h 39"/>
                <a:gd name="T10" fmla="*/ 14 w 59"/>
                <a:gd name="T11" fmla="*/ 35 h 39"/>
                <a:gd name="T12" fmla="*/ 20 w 59"/>
                <a:gd name="T13" fmla="*/ 39 h 39"/>
                <a:gd name="T14" fmla="*/ 46 w 59"/>
                <a:gd name="T15" fmla="*/ 26 h 39"/>
                <a:gd name="T16" fmla="*/ 58 w 5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8" y="0"/>
                  </a:moveTo>
                  <a:lnTo>
                    <a:pt x="58" y="0"/>
                  </a:lnTo>
                  <a:cubicBezTo>
                    <a:pt x="31" y="2"/>
                    <a:pt x="18" y="22"/>
                    <a:pt x="0" y="34"/>
                  </a:cubicBezTo>
                  <a:cubicBezTo>
                    <a:pt x="2" y="34"/>
                    <a:pt x="5" y="34"/>
                    <a:pt x="7" y="34"/>
                  </a:cubicBezTo>
                  <a:cubicBezTo>
                    <a:pt x="10" y="33"/>
                    <a:pt x="25" y="22"/>
                    <a:pt x="36" y="18"/>
                  </a:cubicBezTo>
                  <a:cubicBezTo>
                    <a:pt x="31" y="25"/>
                    <a:pt x="21" y="29"/>
                    <a:pt x="14" y="35"/>
                  </a:cubicBezTo>
                  <a:cubicBezTo>
                    <a:pt x="16" y="36"/>
                    <a:pt x="18" y="37"/>
                    <a:pt x="20" y="39"/>
                  </a:cubicBezTo>
                  <a:cubicBezTo>
                    <a:pt x="24" y="37"/>
                    <a:pt x="40" y="28"/>
                    <a:pt x="46" y="26"/>
                  </a:cubicBezTo>
                  <a:cubicBezTo>
                    <a:pt x="53" y="18"/>
                    <a:pt x="59" y="8"/>
                    <a:pt x="5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1" name="Freeform 1599"/>
            <p:cNvSpPr/>
            <p:nvPr userDrawn="1"/>
          </p:nvSpPr>
          <p:spPr>
            <a:xfrm>
              <a:off x="408" y="255"/>
              <a:ext cx="4" cy="4"/>
            </a:xfrm>
            <a:custGeom>
              <a:avLst/>
              <a:gdLst>
                <a:gd name="T0" fmla="*/ 8 w 8"/>
                <a:gd name="T1" fmla="*/ 0 h 10"/>
                <a:gd name="T2" fmla="*/ 8 w 8"/>
                <a:gd name="T3" fmla="*/ 0 h 10"/>
                <a:gd name="T4" fmla="*/ 0 w 8"/>
                <a:gd name="T5" fmla="*/ 7 h 10"/>
                <a:gd name="T6" fmla="*/ 0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lnTo>
                    <a:pt x="8" y="0"/>
                  </a:lnTo>
                  <a:cubicBezTo>
                    <a:pt x="5" y="2"/>
                    <a:pt x="3" y="5"/>
                    <a:pt x="0" y="7"/>
                  </a:cubicBezTo>
                  <a:cubicBezTo>
                    <a:pt x="1" y="8"/>
                    <a:pt x="1" y="9"/>
                    <a:pt x="0" y="10"/>
                  </a:cubicBezTo>
                  <a:cubicBezTo>
                    <a:pt x="2" y="7"/>
                    <a:pt x="6" y="2"/>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2" name="Freeform 1600"/>
            <p:cNvSpPr/>
            <p:nvPr userDrawn="1"/>
          </p:nvSpPr>
          <p:spPr>
            <a:xfrm>
              <a:off x="365" y="251"/>
              <a:ext cx="45" cy="64"/>
            </a:xfrm>
            <a:custGeom>
              <a:avLst/>
              <a:gdLst>
                <a:gd name="T0" fmla="*/ 88 w 100"/>
                <a:gd name="T1" fmla="*/ 95 h 142"/>
                <a:gd name="T2" fmla="*/ 88 w 100"/>
                <a:gd name="T3" fmla="*/ 95 h 142"/>
                <a:gd name="T4" fmla="*/ 100 w 100"/>
                <a:gd name="T5" fmla="*/ 82 h 142"/>
                <a:gd name="T6" fmla="*/ 85 w 100"/>
                <a:gd name="T7" fmla="*/ 74 h 142"/>
                <a:gd name="T8" fmla="*/ 70 w 100"/>
                <a:gd name="T9" fmla="*/ 78 h 142"/>
                <a:gd name="T10" fmla="*/ 69 w 100"/>
                <a:gd name="T11" fmla="*/ 76 h 142"/>
                <a:gd name="T12" fmla="*/ 98 w 100"/>
                <a:gd name="T13" fmla="*/ 51 h 142"/>
                <a:gd name="T14" fmla="*/ 64 w 100"/>
                <a:gd name="T15" fmla="*/ 61 h 142"/>
                <a:gd name="T16" fmla="*/ 63 w 100"/>
                <a:gd name="T17" fmla="*/ 60 h 142"/>
                <a:gd name="T18" fmla="*/ 87 w 100"/>
                <a:gd name="T19" fmla="*/ 36 h 142"/>
                <a:gd name="T20" fmla="*/ 92 w 100"/>
                <a:gd name="T21" fmla="*/ 0 h 142"/>
                <a:gd name="T22" fmla="*/ 45 w 100"/>
                <a:gd name="T23" fmla="*/ 52 h 142"/>
                <a:gd name="T24" fmla="*/ 58 w 100"/>
                <a:gd name="T25" fmla="*/ 83 h 142"/>
                <a:gd name="T26" fmla="*/ 38 w 100"/>
                <a:gd name="T27" fmla="*/ 110 h 142"/>
                <a:gd name="T28" fmla="*/ 7 w 100"/>
                <a:gd name="T29" fmla="*/ 98 h 142"/>
                <a:gd name="T30" fmla="*/ 0 w 100"/>
                <a:gd name="T31" fmla="*/ 98 h 142"/>
                <a:gd name="T32" fmla="*/ 0 w 100"/>
                <a:gd name="T33" fmla="*/ 110 h 142"/>
                <a:gd name="T34" fmla="*/ 2 w 100"/>
                <a:gd name="T35" fmla="*/ 112 h 142"/>
                <a:gd name="T36" fmla="*/ 0 w 100"/>
                <a:gd name="T37" fmla="*/ 120 h 142"/>
                <a:gd name="T38" fmla="*/ 0 w 100"/>
                <a:gd name="T39" fmla="*/ 129 h 142"/>
                <a:gd name="T40" fmla="*/ 4 w 100"/>
                <a:gd name="T41" fmla="*/ 126 h 142"/>
                <a:gd name="T42" fmla="*/ 0 w 100"/>
                <a:gd name="T43" fmla="*/ 131 h 142"/>
                <a:gd name="T44" fmla="*/ 0 w 100"/>
                <a:gd name="T45" fmla="*/ 133 h 142"/>
                <a:gd name="T46" fmla="*/ 4 w 100"/>
                <a:gd name="T47" fmla="*/ 131 h 142"/>
                <a:gd name="T48" fmla="*/ 9 w 100"/>
                <a:gd name="T49" fmla="*/ 115 h 142"/>
                <a:gd name="T50" fmla="*/ 11 w 100"/>
                <a:gd name="T51" fmla="*/ 116 h 142"/>
                <a:gd name="T52" fmla="*/ 7 w 100"/>
                <a:gd name="T53" fmla="*/ 130 h 142"/>
                <a:gd name="T54" fmla="*/ 14 w 100"/>
                <a:gd name="T55" fmla="*/ 142 h 142"/>
                <a:gd name="T56" fmla="*/ 27 w 100"/>
                <a:gd name="T57" fmla="*/ 134 h 142"/>
                <a:gd name="T58" fmla="*/ 29 w 100"/>
                <a:gd name="T59" fmla="*/ 120 h 142"/>
                <a:gd name="T60" fmla="*/ 30 w 100"/>
                <a:gd name="T61" fmla="*/ 120 h 142"/>
                <a:gd name="T62" fmla="*/ 29 w 100"/>
                <a:gd name="T63" fmla="*/ 133 h 142"/>
                <a:gd name="T64" fmla="*/ 39 w 100"/>
                <a:gd name="T65" fmla="*/ 142 h 142"/>
                <a:gd name="T66" fmla="*/ 49 w 100"/>
                <a:gd name="T67" fmla="*/ 132 h 142"/>
                <a:gd name="T68" fmla="*/ 45 w 100"/>
                <a:gd name="T69" fmla="*/ 119 h 142"/>
                <a:gd name="T70" fmla="*/ 46 w 100"/>
                <a:gd name="T71" fmla="*/ 118 h 142"/>
                <a:gd name="T72" fmla="*/ 52 w 100"/>
                <a:gd name="T73" fmla="*/ 133 h 142"/>
                <a:gd name="T74" fmla="*/ 67 w 100"/>
                <a:gd name="T75" fmla="*/ 134 h 142"/>
                <a:gd name="T76" fmla="*/ 71 w 100"/>
                <a:gd name="T77" fmla="*/ 121 h 142"/>
                <a:gd name="T78" fmla="*/ 62 w 100"/>
                <a:gd name="T79" fmla="*/ 111 h 142"/>
                <a:gd name="T80" fmla="*/ 64 w 100"/>
                <a:gd name="T81" fmla="*/ 110 h 142"/>
                <a:gd name="T82" fmla="*/ 75 w 100"/>
                <a:gd name="T83" fmla="*/ 120 h 142"/>
                <a:gd name="T84" fmla="*/ 92 w 100"/>
                <a:gd name="T85" fmla="*/ 116 h 142"/>
                <a:gd name="T86" fmla="*/ 86 w 100"/>
                <a:gd name="T87" fmla="*/ 100 h 142"/>
                <a:gd name="T88" fmla="*/ 73 w 100"/>
                <a:gd name="T89" fmla="*/ 97 h 142"/>
                <a:gd name="T90" fmla="*/ 73 w 100"/>
                <a:gd name="T91" fmla="*/ 95 h 142"/>
                <a:gd name="T92" fmla="*/ 88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88" y="95"/>
                  </a:moveTo>
                  <a:lnTo>
                    <a:pt x="88" y="95"/>
                  </a:lnTo>
                  <a:cubicBezTo>
                    <a:pt x="96" y="94"/>
                    <a:pt x="98" y="86"/>
                    <a:pt x="100" y="82"/>
                  </a:cubicBezTo>
                  <a:cubicBezTo>
                    <a:pt x="98" y="80"/>
                    <a:pt x="92" y="72"/>
                    <a:pt x="85" y="74"/>
                  </a:cubicBezTo>
                  <a:cubicBezTo>
                    <a:pt x="80" y="75"/>
                    <a:pt x="75" y="76"/>
                    <a:pt x="70" y="78"/>
                  </a:cubicBezTo>
                  <a:cubicBezTo>
                    <a:pt x="70" y="77"/>
                    <a:pt x="69" y="77"/>
                    <a:pt x="69" y="76"/>
                  </a:cubicBezTo>
                  <a:cubicBezTo>
                    <a:pt x="86" y="72"/>
                    <a:pt x="98" y="65"/>
                    <a:pt x="98" y="51"/>
                  </a:cubicBezTo>
                  <a:cubicBezTo>
                    <a:pt x="86" y="42"/>
                    <a:pt x="73" y="50"/>
                    <a:pt x="64" y="61"/>
                  </a:cubicBezTo>
                  <a:lnTo>
                    <a:pt x="63" y="60"/>
                  </a:lnTo>
                  <a:cubicBezTo>
                    <a:pt x="69" y="49"/>
                    <a:pt x="79" y="44"/>
                    <a:pt x="87" y="36"/>
                  </a:cubicBezTo>
                  <a:cubicBezTo>
                    <a:pt x="94" y="28"/>
                    <a:pt x="96" y="12"/>
                    <a:pt x="92" y="0"/>
                  </a:cubicBezTo>
                  <a:cubicBezTo>
                    <a:pt x="77" y="19"/>
                    <a:pt x="52" y="37"/>
                    <a:pt x="45" y="52"/>
                  </a:cubicBezTo>
                  <a:cubicBezTo>
                    <a:pt x="38" y="68"/>
                    <a:pt x="55" y="72"/>
                    <a:pt x="58" y="83"/>
                  </a:cubicBezTo>
                  <a:cubicBezTo>
                    <a:pt x="62" y="96"/>
                    <a:pt x="53" y="105"/>
                    <a:pt x="38" y="110"/>
                  </a:cubicBezTo>
                  <a:cubicBezTo>
                    <a:pt x="26" y="114"/>
                    <a:pt x="12" y="110"/>
                    <a:pt x="7" y="98"/>
                  </a:cubicBezTo>
                  <a:cubicBezTo>
                    <a:pt x="4" y="98"/>
                    <a:pt x="3" y="99"/>
                    <a:pt x="0" y="98"/>
                  </a:cubicBezTo>
                  <a:lnTo>
                    <a:pt x="0" y="110"/>
                  </a:lnTo>
                  <a:cubicBezTo>
                    <a:pt x="3" y="111"/>
                    <a:pt x="1" y="110"/>
                    <a:pt x="2" y="112"/>
                  </a:cubicBezTo>
                  <a:cubicBezTo>
                    <a:pt x="1" y="115"/>
                    <a:pt x="0" y="118"/>
                    <a:pt x="0" y="120"/>
                  </a:cubicBezTo>
                  <a:lnTo>
                    <a:pt x="0" y="129"/>
                  </a:lnTo>
                  <a:cubicBezTo>
                    <a:pt x="2" y="129"/>
                    <a:pt x="3" y="129"/>
                    <a:pt x="4" y="126"/>
                  </a:cubicBezTo>
                  <a:cubicBezTo>
                    <a:pt x="4" y="129"/>
                    <a:pt x="2" y="130"/>
                    <a:pt x="0" y="131"/>
                  </a:cubicBezTo>
                  <a:lnTo>
                    <a:pt x="0" y="133"/>
                  </a:lnTo>
                  <a:cubicBezTo>
                    <a:pt x="1" y="133"/>
                    <a:pt x="4" y="132"/>
                    <a:pt x="4" y="131"/>
                  </a:cubicBezTo>
                  <a:cubicBezTo>
                    <a:pt x="6" y="127"/>
                    <a:pt x="8" y="119"/>
                    <a:pt x="9" y="115"/>
                  </a:cubicBezTo>
                  <a:cubicBezTo>
                    <a:pt x="10" y="114"/>
                    <a:pt x="12" y="114"/>
                    <a:pt x="11" y="116"/>
                  </a:cubicBezTo>
                  <a:cubicBezTo>
                    <a:pt x="10" y="118"/>
                    <a:pt x="7" y="128"/>
                    <a:pt x="7" y="130"/>
                  </a:cubicBezTo>
                  <a:cubicBezTo>
                    <a:pt x="5" y="137"/>
                    <a:pt x="11" y="138"/>
                    <a:pt x="14" y="142"/>
                  </a:cubicBezTo>
                  <a:cubicBezTo>
                    <a:pt x="19" y="139"/>
                    <a:pt x="25" y="141"/>
                    <a:pt x="27" y="134"/>
                  </a:cubicBezTo>
                  <a:cubicBezTo>
                    <a:pt x="28" y="129"/>
                    <a:pt x="28" y="125"/>
                    <a:pt x="29" y="120"/>
                  </a:cubicBezTo>
                  <a:cubicBezTo>
                    <a:pt x="29" y="119"/>
                    <a:pt x="31" y="119"/>
                    <a:pt x="30" y="120"/>
                  </a:cubicBezTo>
                  <a:cubicBezTo>
                    <a:pt x="30" y="125"/>
                    <a:pt x="29" y="132"/>
                    <a:pt x="29" y="133"/>
                  </a:cubicBezTo>
                  <a:cubicBezTo>
                    <a:pt x="29" y="139"/>
                    <a:pt x="36" y="139"/>
                    <a:pt x="39" y="142"/>
                  </a:cubicBezTo>
                  <a:cubicBezTo>
                    <a:pt x="43" y="139"/>
                    <a:pt x="50" y="138"/>
                    <a:pt x="49" y="132"/>
                  </a:cubicBezTo>
                  <a:cubicBezTo>
                    <a:pt x="48" y="130"/>
                    <a:pt x="46" y="122"/>
                    <a:pt x="45" y="119"/>
                  </a:cubicBezTo>
                  <a:cubicBezTo>
                    <a:pt x="45" y="118"/>
                    <a:pt x="46" y="118"/>
                    <a:pt x="46" y="118"/>
                  </a:cubicBezTo>
                  <a:cubicBezTo>
                    <a:pt x="48" y="122"/>
                    <a:pt x="50" y="129"/>
                    <a:pt x="52" y="133"/>
                  </a:cubicBezTo>
                  <a:cubicBezTo>
                    <a:pt x="55" y="138"/>
                    <a:pt x="61" y="134"/>
                    <a:pt x="67" y="134"/>
                  </a:cubicBezTo>
                  <a:cubicBezTo>
                    <a:pt x="68" y="130"/>
                    <a:pt x="74" y="126"/>
                    <a:pt x="71" y="121"/>
                  </a:cubicBezTo>
                  <a:cubicBezTo>
                    <a:pt x="70" y="119"/>
                    <a:pt x="63" y="111"/>
                    <a:pt x="62" y="111"/>
                  </a:cubicBezTo>
                  <a:cubicBezTo>
                    <a:pt x="62" y="110"/>
                    <a:pt x="63" y="109"/>
                    <a:pt x="64" y="110"/>
                  </a:cubicBezTo>
                  <a:cubicBezTo>
                    <a:pt x="66" y="111"/>
                    <a:pt x="69" y="115"/>
                    <a:pt x="75" y="120"/>
                  </a:cubicBezTo>
                  <a:cubicBezTo>
                    <a:pt x="79" y="124"/>
                    <a:pt x="90" y="116"/>
                    <a:pt x="92" y="116"/>
                  </a:cubicBezTo>
                  <a:cubicBezTo>
                    <a:pt x="91" y="111"/>
                    <a:pt x="92" y="103"/>
                    <a:pt x="86" y="100"/>
                  </a:cubicBezTo>
                  <a:cubicBezTo>
                    <a:pt x="82" y="98"/>
                    <a:pt x="75" y="97"/>
                    <a:pt x="73" y="97"/>
                  </a:cubicBezTo>
                  <a:cubicBezTo>
                    <a:pt x="72" y="96"/>
                    <a:pt x="73" y="95"/>
                    <a:pt x="73" y="95"/>
                  </a:cubicBezTo>
                  <a:cubicBezTo>
                    <a:pt x="78" y="96"/>
                    <a:pt x="83" y="96"/>
                    <a:pt x="88" y="9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3" name="Freeform 1601"/>
            <p:cNvSpPr/>
            <p:nvPr userDrawn="1"/>
          </p:nvSpPr>
          <p:spPr>
            <a:xfrm>
              <a:off x="428" y="248"/>
              <a:ext cx="10" cy="7"/>
            </a:xfrm>
            <a:custGeom>
              <a:avLst/>
              <a:gdLst>
                <a:gd name="T0" fmla="*/ 21 w 21"/>
                <a:gd name="T1" fmla="*/ 0 h 16"/>
                <a:gd name="T2" fmla="*/ 21 w 21"/>
                <a:gd name="T3" fmla="*/ 0 h 16"/>
                <a:gd name="T4" fmla="*/ 0 w 21"/>
                <a:gd name="T5" fmla="*/ 14 h 16"/>
                <a:gd name="T6" fmla="*/ 1 w 21"/>
                <a:gd name="T7" fmla="*/ 14 h 16"/>
                <a:gd name="T8" fmla="*/ 1 w 21"/>
                <a:gd name="T9" fmla="*/ 16 h 16"/>
                <a:gd name="T10" fmla="*/ 21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21" y="0"/>
                  </a:moveTo>
                  <a:lnTo>
                    <a:pt x="21" y="0"/>
                  </a:lnTo>
                  <a:cubicBezTo>
                    <a:pt x="16" y="3"/>
                    <a:pt x="3" y="11"/>
                    <a:pt x="0" y="14"/>
                  </a:cubicBezTo>
                  <a:cubicBezTo>
                    <a:pt x="0" y="14"/>
                    <a:pt x="1" y="14"/>
                    <a:pt x="1" y="14"/>
                  </a:cubicBezTo>
                  <a:cubicBezTo>
                    <a:pt x="1" y="15"/>
                    <a:pt x="1" y="16"/>
                    <a:pt x="1" y="16"/>
                  </a:cubicBezTo>
                  <a:cubicBezTo>
                    <a:pt x="6" y="12"/>
                    <a:pt x="17" y="4"/>
                    <a:pt x="2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4" name="Freeform 1602"/>
            <p:cNvSpPr/>
            <p:nvPr userDrawn="1"/>
          </p:nvSpPr>
          <p:spPr>
            <a:xfrm>
              <a:off x="339" y="243"/>
              <a:ext cx="8" cy="31"/>
            </a:xfrm>
            <a:custGeom>
              <a:avLst/>
              <a:gdLst>
                <a:gd name="T0" fmla="*/ 15 w 18"/>
                <a:gd name="T1" fmla="*/ 0 h 68"/>
                <a:gd name="T2" fmla="*/ 15 w 18"/>
                <a:gd name="T3" fmla="*/ 0 h 68"/>
                <a:gd name="T4" fmla="*/ 8 w 18"/>
                <a:gd name="T5" fmla="*/ 14 h 68"/>
                <a:gd name="T6" fmla="*/ 1 w 18"/>
                <a:gd name="T7" fmla="*/ 68 h 68"/>
                <a:gd name="T8" fmla="*/ 18 w 18"/>
                <a:gd name="T9" fmla="*/ 16 h 68"/>
                <a:gd name="T10" fmla="*/ 4 w 18"/>
                <a:gd name="T11" fmla="*/ 42 h 68"/>
                <a:gd name="T12" fmla="*/ 15 w 18"/>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8" h="68">
                  <a:moveTo>
                    <a:pt x="15" y="0"/>
                  </a:moveTo>
                  <a:lnTo>
                    <a:pt x="15" y="0"/>
                  </a:lnTo>
                  <a:cubicBezTo>
                    <a:pt x="15" y="0"/>
                    <a:pt x="9" y="12"/>
                    <a:pt x="8" y="14"/>
                  </a:cubicBezTo>
                  <a:cubicBezTo>
                    <a:pt x="2" y="25"/>
                    <a:pt x="0" y="44"/>
                    <a:pt x="1" y="68"/>
                  </a:cubicBezTo>
                  <a:cubicBezTo>
                    <a:pt x="5" y="44"/>
                    <a:pt x="16" y="26"/>
                    <a:pt x="18" y="16"/>
                  </a:cubicBezTo>
                  <a:cubicBezTo>
                    <a:pt x="12" y="22"/>
                    <a:pt x="7" y="31"/>
                    <a:pt x="4" y="42"/>
                  </a:cubicBezTo>
                  <a:cubicBezTo>
                    <a:pt x="4" y="36"/>
                    <a:pt x="13" y="7"/>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5" name="Freeform 1603"/>
            <p:cNvSpPr/>
            <p:nvPr userDrawn="1"/>
          </p:nvSpPr>
          <p:spPr>
            <a:xfrm>
              <a:off x="423" y="245"/>
              <a:ext cx="40" cy="25"/>
            </a:xfrm>
            <a:custGeom>
              <a:avLst/>
              <a:gdLst>
                <a:gd name="T0" fmla="*/ 87 w 88"/>
                <a:gd name="T1" fmla="*/ 1 h 55"/>
                <a:gd name="T2" fmla="*/ 87 w 88"/>
                <a:gd name="T3" fmla="*/ 1 h 55"/>
                <a:gd name="T4" fmla="*/ 43 w 88"/>
                <a:gd name="T5" fmla="*/ 15 h 55"/>
                <a:gd name="T6" fmla="*/ 9 w 88"/>
                <a:gd name="T7" fmla="*/ 37 h 55"/>
                <a:gd name="T8" fmla="*/ 0 w 88"/>
                <a:gd name="T9" fmla="*/ 49 h 55"/>
                <a:gd name="T10" fmla="*/ 6 w 88"/>
                <a:gd name="T11" fmla="*/ 49 h 55"/>
                <a:gd name="T12" fmla="*/ 56 w 88"/>
                <a:gd name="T13" fmla="*/ 23 h 55"/>
                <a:gd name="T14" fmla="*/ 14 w 88"/>
                <a:gd name="T15" fmla="*/ 51 h 55"/>
                <a:gd name="T16" fmla="*/ 20 w 88"/>
                <a:gd name="T17" fmla="*/ 55 h 55"/>
                <a:gd name="T18" fmla="*/ 61 w 88"/>
                <a:gd name="T19" fmla="*/ 37 h 55"/>
                <a:gd name="T20" fmla="*/ 87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87" y="1"/>
                  </a:moveTo>
                  <a:lnTo>
                    <a:pt x="87" y="1"/>
                  </a:lnTo>
                  <a:cubicBezTo>
                    <a:pt x="72" y="0"/>
                    <a:pt x="55" y="8"/>
                    <a:pt x="43" y="15"/>
                  </a:cubicBezTo>
                  <a:cubicBezTo>
                    <a:pt x="35" y="20"/>
                    <a:pt x="20" y="29"/>
                    <a:pt x="9" y="37"/>
                  </a:cubicBezTo>
                  <a:cubicBezTo>
                    <a:pt x="6" y="42"/>
                    <a:pt x="5" y="41"/>
                    <a:pt x="0" y="49"/>
                  </a:cubicBezTo>
                  <a:cubicBezTo>
                    <a:pt x="4" y="48"/>
                    <a:pt x="4" y="49"/>
                    <a:pt x="6" y="49"/>
                  </a:cubicBezTo>
                  <a:cubicBezTo>
                    <a:pt x="12" y="45"/>
                    <a:pt x="41" y="29"/>
                    <a:pt x="56" y="23"/>
                  </a:cubicBezTo>
                  <a:cubicBezTo>
                    <a:pt x="43" y="34"/>
                    <a:pt x="20" y="48"/>
                    <a:pt x="14" y="51"/>
                  </a:cubicBezTo>
                  <a:cubicBezTo>
                    <a:pt x="18" y="52"/>
                    <a:pt x="19" y="54"/>
                    <a:pt x="20" y="55"/>
                  </a:cubicBezTo>
                  <a:cubicBezTo>
                    <a:pt x="30" y="52"/>
                    <a:pt x="53" y="43"/>
                    <a:pt x="61" y="37"/>
                  </a:cubicBezTo>
                  <a:cubicBezTo>
                    <a:pt x="73" y="29"/>
                    <a:pt x="88" y="18"/>
                    <a:pt x="87"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6" name="Freeform 1604"/>
            <p:cNvSpPr/>
            <p:nvPr userDrawn="1"/>
          </p:nvSpPr>
          <p:spPr>
            <a:xfrm>
              <a:off x="331" y="243"/>
              <a:ext cx="14" cy="32"/>
            </a:xfrm>
            <a:custGeom>
              <a:avLst/>
              <a:gdLst>
                <a:gd name="T0" fmla="*/ 32 w 32"/>
                <a:gd name="T1" fmla="*/ 0 h 72"/>
                <a:gd name="T2" fmla="*/ 32 w 32"/>
                <a:gd name="T3" fmla="*/ 0 h 72"/>
                <a:gd name="T4" fmla="*/ 4 w 32"/>
                <a:gd name="T5" fmla="*/ 38 h 72"/>
                <a:gd name="T6" fmla="*/ 2 w 32"/>
                <a:gd name="T7" fmla="*/ 72 h 72"/>
                <a:gd name="T8" fmla="*/ 32 w 32"/>
                <a:gd name="T9" fmla="*/ 0 h 72"/>
              </a:gdLst>
              <a:ahLst/>
              <a:cxnLst>
                <a:cxn ang="0">
                  <a:pos x="T0" y="T1"/>
                </a:cxn>
                <a:cxn ang="0">
                  <a:pos x="T2" y="T3"/>
                </a:cxn>
                <a:cxn ang="0">
                  <a:pos x="T4" y="T5"/>
                </a:cxn>
                <a:cxn ang="0">
                  <a:pos x="T6" y="T7"/>
                </a:cxn>
                <a:cxn ang="0">
                  <a:pos x="T8" y="T9"/>
                </a:cxn>
              </a:cxnLst>
              <a:rect l="0" t="0" r="r" b="b"/>
              <a:pathLst>
                <a:path w="32" h="72">
                  <a:moveTo>
                    <a:pt x="32" y="0"/>
                  </a:moveTo>
                  <a:lnTo>
                    <a:pt x="32" y="0"/>
                  </a:lnTo>
                  <a:cubicBezTo>
                    <a:pt x="21" y="12"/>
                    <a:pt x="8" y="29"/>
                    <a:pt x="4" y="38"/>
                  </a:cubicBezTo>
                  <a:cubicBezTo>
                    <a:pt x="0" y="52"/>
                    <a:pt x="1" y="64"/>
                    <a:pt x="2" y="72"/>
                  </a:cubicBezTo>
                  <a:cubicBezTo>
                    <a:pt x="6" y="46"/>
                    <a:pt x="16" y="23"/>
                    <a:pt x="3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7" name="Freeform 1605"/>
            <p:cNvSpPr/>
            <p:nvPr userDrawn="1"/>
          </p:nvSpPr>
          <p:spPr>
            <a:xfrm>
              <a:off x="346" y="243"/>
              <a:ext cx="11" cy="33"/>
            </a:xfrm>
            <a:custGeom>
              <a:avLst/>
              <a:gdLst>
                <a:gd name="T0" fmla="*/ 14 w 24"/>
                <a:gd name="T1" fmla="*/ 0 h 74"/>
                <a:gd name="T2" fmla="*/ 14 w 24"/>
                <a:gd name="T3" fmla="*/ 0 h 74"/>
                <a:gd name="T4" fmla="*/ 2 w 24"/>
                <a:gd name="T5" fmla="*/ 16 h 74"/>
                <a:gd name="T6" fmla="*/ 3 w 24"/>
                <a:gd name="T7" fmla="*/ 69 h 74"/>
                <a:gd name="T8" fmla="*/ 11 w 24"/>
                <a:gd name="T9" fmla="*/ 29 h 74"/>
                <a:gd name="T10" fmla="*/ 19 w 24"/>
                <a:gd name="T11" fmla="*/ 74 h 74"/>
                <a:gd name="T12" fmla="*/ 18 w 24"/>
                <a:gd name="T13" fmla="*/ 20 h 74"/>
                <a:gd name="T14" fmla="*/ 24 w 24"/>
                <a:gd name="T15" fmla="*/ 8 h 74"/>
                <a:gd name="T16" fmla="*/ 5 w 24"/>
                <a:gd name="T17" fmla="*/ 30 h 74"/>
                <a:gd name="T18" fmla="*/ 14 w 24"/>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74">
                  <a:moveTo>
                    <a:pt x="14" y="0"/>
                  </a:moveTo>
                  <a:lnTo>
                    <a:pt x="14" y="0"/>
                  </a:lnTo>
                  <a:cubicBezTo>
                    <a:pt x="11" y="4"/>
                    <a:pt x="3" y="11"/>
                    <a:pt x="2" y="16"/>
                  </a:cubicBezTo>
                  <a:cubicBezTo>
                    <a:pt x="0" y="30"/>
                    <a:pt x="0" y="56"/>
                    <a:pt x="3" y="69"/>
                  </a:cubicBezTo>
                  <a:cubicBezTo>
                    <a:pt x="4" y="56"/>
                    <a:pt x="5" y="37"/>
                    <a:pt x="11" y="29"/>
                  </a:cubicBezTo>
                  <a:cubicBezTo>
                    <a:pt x="8" y="43"/>
                    <a:pt x="11" y="58"/>
                    <a:pt x="19" y="74"/>
                  </a:cubicBezTo>
                  <a:cubicBezTo>
                    <a:pt x="14" y="60"/>
                    <a:pt x="13" y="34"/>
                    <a:pt x="18" y="20"/>
                  </a:cubicBezTo>
                  <a:cubicBezTo>
                    <a:pt x="19" y="16"/>
                    <a:pt x="22" y="11"/>
                    <a:pt x="24" y="8"/>
                  </a:cubicBezTo>
                  <a:cubicBezTo>
                    <a:pt x="18" y="11"/>
                    <a:pt x="7" y="23"/>
                    <a:pt x="5" y="30"/>
                  </a:cubicBezTo>
                  <a:cubicBezTo>
                    <a:pt x="7" y="18"/>
                    <a:pt x="10" y="10"/>
                    <a:pt x="1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8" name="Freeform 1606"/>
            <p:cNvSpPr/>
            <p:nvPr userDrawn="1"/>
          </p:nvSpPr>
          <p:spPr>
            <a:xfrm>
              <a:off x="372" y="241"/>
              <a:ext cx="15" cy="8"/>
            </a:xfrm>
            <a:custGeom>
              <a:avLst/>
              <a:gdLst>
                <a:gd name="T0" fmla="*/ 26 w 32"/>
                <a:gd name="T1" fmla="*/ 6 h 16"/>
                <a:gd name="T2" fmla="*/ 26 w 32"/>
                <a:gd name="T3" fmla="*/ 6 h 16"/>
                <a:gd name="T4" fmla="*/ 0 w 32"/>
                <a:gd name="T5" fmla="*/ 2 h 16"/>
                <a:gd name="T6" fmla="*/ 29 w 32"/>
                <a:gd name="T7" fmla="*/ 16 h 16"/>
                <a:gd name="T8" fmla="*/ 26 w 32"/>
                <a:gd name="T9" fmla="*/ 6 h 16"/>
              </a:gdLst>
              <a:ahLst/>
              <a:cxnLst>
                <a:cxn ang="0">
                  <a:pos x="T0" y="T1"/>
                </a:cxn>
                <a:cxn ang="0">
                  <a:pos x="T2" y="T3"/>
                </a:cxn>
                <a:cxn ang="0">
                  <a:pos x="T4" y="T5"/>
                </a:cxn>
                <a:cxn ang="0">
                  <a:pos x="T6" y="T7"/>
                </a:cxn>
                <a:cxn ang="0">
                  <a:pos x="T8" y="T9"/>
                </a:cxn>
              </a:cxnLst>
              <a:rect l="0" t="0" r="r" b="b"/>
              <a:pathLst>
                <a:path w="32" h="16">
                  <a:moveTo>
                    <a:pt x="26" y="6"/>
                  </a:moveTo>
                  <a:lnTo>
                    <a:pt x="26" y="6"/>
                  </a:lnTo>
                  <a:cubicBezTo>
                    <a:pt x="19" y="1"/>
                    <a:pt x="12" y="0"/>
                    <a:pt x="0" y="2"/>
                  </a:cubicBezTo>
                  <a:cubicBezTo>
                    <a:pt x="9" y="2"/>
                    <a:pt x="25" y="0"/>
                    <a:pt x="29" y="16"/>
                  </a:cubicBezTo>
                  <a:cubicBezTo>
                    <a:pt x="32" y="13"/>
                    <a:pt x="30" y="8"/>
                    <a:pt x="26"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9" name="Freeform 1607"/>
            <p:cNvSpPr/>
            <p:nvPr userDrawn="1"/>
          </p:nvSpPr>
          <p:spPr>
            <a:xfrm>
              <a:off x="377" y="238"/>
              <a:ext cx="26" cy="9"/>
            </a:xfrm>
            <a:custGeom>
              <a:avLst/>
              <a:gdLst>
                <a:gd name="T0" fmla="*/ 14 w 58"/>
                <a:gd name="T1" fmla="*/ 2 h 20"/>
                <a:gd name="T2" fmla="*/ 14 w 58"/>
                <a:gd name="T3" fmla="*/ 2 h 20"/>
                <a:gd name="T4" fmla="*/ 0 w 58"/>
                <a:gd name="T5" fmla="*/ 3 h 20"/>
                <a:gd name="T6" fmla="*/ 37 w 58"/>
                <a:gd name="T7" fmla="*/ 18 h 20"/>
                <a:gd name="T8" fmla="*/ 58 w 58"/>
                <a:gd name="T9" fmla="*/ 9 h 20"/>
                <a:gd name="T10" fmla="*/ 39 w 58"/>
                <a:gd name="T11" fmla="*/ 10 h 20"/>
                <a:gd name="T12" fmla="*/ 14 w 58"/>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7" h="20">
                  <a:moveTo>
                    <a:pt x="14" y="2"/>
                  </a:moveTo>
                  <a:lnTo>
                    <a:pt x="14" y="2"/>
                  </a:lnTo>
                  <a:cubicBezTo>
                    <a:pt x="11" y="1"/>
                    <a:pt x="5" y="0"/>
                    <a:pt x="0" y="3"/>
                  </a:cubicBezTo>
                  <a:cubicBezTo>
                    <a:pt x="25" y="3"/>
                    <a:pt x="26" y="15"/>
                    <a:pt x="37" y="18"/>
                  </a:cubicBezTo>
                  <a:cubicBezTo>
                    <a:pt x="44" y="20"/>
                    <a:pt x="55" y="17"/>
                    <a:pt x="58" y="9"/>
                  </a:cubicBezTo>
                  <a:cubicBezTo>
                    <a:pt x="53" y="12"/>
                    <a:pt x="46" y="12"/>
                    <a:pt x="39" y="10"/>
                  </a:cubicBezTo>
                  <a:cubicBezTo>
                    <a:pt x="31" y="8"/>
                    <a:pt x="24" y="3"/>
                    <a:pt x="1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0" name="Freeform 1608"/>
            <p:cNvSpPr/>
            <p:nvPr userDrawn="1"/>
          </p:nvSpPr>
          <p:spPr>
            <a:xfrm>
              <a:off x="343" y="236"/>
              <a:ext cx="11" cy="19"/>
            </a:xfrm>
            <a:custGeom>
              <a:avLst/>
              <a:gdLst>
                <a:gd name="T0" fmla="*/ 25 w 25"/>
                <a:gd name="T1" fmla="*/ 0 h 42"/>
                <a:gd name="T2" fmla="*/ 25 w 25"/>
                <a:gd name="T3" fmla="*/ 0 h 42"/>
                <a:gd name="T4" fmla="*/ 11 w 25"/>
                <a:gd name="T5" fmla="*/ 20 h 42"/>
                <a:gd name="T6" fmla="*/ 24 w 25"/>
                <a:gd name="T7" fmla="*/ 0 h 42"/>
                <a:gd name="T8" fmla="*/ 11 w 25"/>
                <a:gd name="T9" fmla="*/ 9 h 42"/>
                <a:gd name="T10" fmla="*/ 0 w 25"/>
                <a:gd name="T11" fmla="*/ 42 h 42"/>
                <a:gd name="T12" fmla="*/ 22 w 25"/>
                <a:gd name="T13" fmla="*/ 13 h 42"/>
                <a:gd name="T14" fmla="*/ 25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25" y="0"/>
                  </a:moveTo>
                  <a:lnTo>
                    <a:pt x="25" y="0"/>
                  </a:lnTo>
                  <a:cubicBezTo>
                    <a:pt x="22" y="4"/>
                    <a:pt x="14" y="16"/>
                    <a:pt x="11" y="20"/>
                  </a:cubicBezTo>
                  <a:cubicBezTo>
                    <a:pt x="14" y="13"/>
                    <a:pt x="20" y="6"/>
                    <a:pt x="24" y="0"/>
                  </a:cubicBezTo>
                  <a:cubicBezTo>
                    <a:pt x="21" y="3"/>
                    <a:pt x="14" y="7"/>
                    <a:pt x="11" y="9"/>
                  </a:cubicBezTo>
                  <a:cubicBezTo>
                    <a:pt x="7" y="16"/>
                    <a:pt x="2" y="33"/>
                    <a:pt x="0" y="42"/>
                  </a:cubicBezTo>
                  <a:cubicBezTo>
                    <a:pt x="7" y="30"/>
                    <a:pt x="17" y="18"/>
                    <a:pt x="22" y="13"/>
                  </a:cubicBezTo>
                  <a:cubicBezTo>
                    <a:pt x="22" y="9"/>
                    <a:pt x="24" y="4"/>
                    <a:pt x="2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1" name="Freeform 1609"/>
            <p:cNvSpPr/>
            <p:nvPr userDrawn="1"/>
          </p:nvSpPr>
          <p:spPr>
            <a:xfrm>
              <a:off x="407" y="237"/>
              <a:ext cx="17" cy="28"/>
            </a:xfrm>
            <a:custGeom>
              <a:avLst/>
              <a:gdLst>
                <a:gd name="T0" fmla="*/ 30 w 38"/>
                <a:gd name="T1" fmla="*/ 0 h 62"/>
                <a:gd name="T2" fmla="*/ 30 w 38"/>
                <a:gd name="T3" fmla="*/ 0 h 62"/>
                <a:gd name="T4" fmla="*/ 3 w 38"/>
                <a:gd name="T5" fmla="*/ 34 h 62"/>
                <a:gd name="T6" fmla="*/ 4 w 38"/>
                <a:gd name="T7" fmla="*/ 44 h 62"/>
                <a:gd name="T8" fmla="*/ 19 w 38"/>
                <a:gd name="T9" fmla="*/ 28 h 62"/>
                <a:gd name="T10" fmla="*/ 3 w 38"/>
                <a:gd name="T11" fmla="*/ 51 h 62"/>
                <a:gd name="T12" fmla="*/ 0 w 38"/>
                <a:gd name="T13" fmla="*/ 62 h 62"/>
                <a:gd name="T14" fmla="*/ 23 w 38"/>
                <a:gd name="T15" fmla="*/ 42 h 62"/>
                <a:gd name="T16" fmla="*/ 30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30" y="0"/>
                  </a:moveTo>
                  <a:lnTo>
                    <a:pt x="30" y="0"/>
                  </a:lnTo>
                  <a:cubicBezTo>
                    <a:pt x="24" y="14"/>
                    <a:pt x="10" y="28"/>
                    <a:pt x="3" y="34"/>
                  </a:cubicBezTo>
                  <a:cubicBezTo>
                    <a:pt x="3" y="38"/>
                    <a:pt x="4" y="41"/>
                    <a:pt x="4" y="44"/>
                  </a:cubicBezTo>
                  <a:cubicBezTo>
                    <a:pt x="5" y="42"/>
                    <a:pt x="12" y="34"/>
                    <a:pt x="19" y="28"/>
                  </a:cubicBezTo>
                  <a:cubicBezTo>
                    <a:pt x="15" y="38"/>
                    <a:pt x="7" y="47"/>
                    <a:pt x="3" y="51"/>
                  </a:cubicBezTo>
                  <a:cubicBezTo>
                    <a:pt x="2" y="54"/>
                    <a:pt x="1" y="58"/>
                    <a:pt x="0" y="62"/>
                  </a:cubicBezTo>
                  <a:cubicBezTo>
                    <a:pt x="5" y="57"/>
                    <a:pt x="18" y="47"/>
                    <a:pt x="23" y="42"/>
                  </a:cubicBezTo>
                  <a:cubicBezTo>
                    <a:pt x="33" y="31"/>
                    <a:pt x="38" y="14"/>
                    <a:pt x="3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2" name="Freeform 1610"/>
            <p:cNvSpPr/>
            <p:nvPr userDrawn="1"/>
          </p:nvSpPr>
          <p:spPr>
            <a:xfrm>
              <a:off x="424" y="231"/>
              <a:ext cx="10" cy="14"/>
            </a:xfrm>
            <a:custGeom>
              <a:avLst/>
              <a:gdLst>
                <a:gd name="T0" fmla="*/ 22 w 22"/>
                <a:gd name="T1" fmla="*/ 0 h 30"/>
                <a:gd name="T2" fmla="*/ 22 w 22"/>
                <a:gd name="T3" fmla="*/ 0 h 30"/>
                <a:gd name="T4" fmla="*/ 0 w 22"/>
                <a:gd name="T5" fmla="*/ 26 h 30"/>
                <a:gd name="T6" fmla="*/ 0 w 22"/>
                <a:gd name="T7" fmla="*/ 30 h 30"/>
                <a:gd name="T8" fmla="*/ 22 w 22"/>
                <a:gd name="T9" fmla="*/ 0 h 30"/>
              </a:gdLst>
              <a:ahLst/>
              <a:cxnLst>
                <a:cxn ang="0">
                  <a:pos x="T0" y="T1"/>
                </a:cxn>
                <a:cxn ang="0">
                  <a:pos x="T2" y="T3"/>
                </a:cxn>
                <a:cxn ang="0">
                  <a:pos x="T4" y="T5"/>
                </a:cxn>
                <a:cxn ang="0">
                  <a:pos x="T6" y="T7"/>
                </a:cxn>
                <a:cxn ang="0">
                  <a:pos x="T8" y="T9"/>
                </a:cxn>
              </a:cxnLst>
              <a:rect l="0" t="0" r="r" b="b"/>
              <a:pathLst>
                <a:path w="22" h="30">
                  <a:moveTo>
                    <a:pt x="22" y="0"/>
                  </a:moveTo>
                  <a:lnTo>
                    <a:pt x="22" y="0"/>
                  </a:lnTo>
                  <a:cubicBezTo>
                    <a:pt x="15" y="10"/>
                    <a:pt x="2" y="25"/>
                    <a:pt x="0" y="26"/>
                  </a:cubicBezTo>
                  <a:cubicBezTo>
                    <a:pt x="0" y="27"/>
                    <a:pt x="0" y="28"/>
                    <a:pt x="0" y="30"/>
                  </a:cubicBezTo>
                  <a:cubicBezTo>
                    <a:pt x="6" y="23"/>
                    <a:pt x="18" y="9"/>
                    <a:pt x="2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3" name="Freeform 1611"/>
            <p:cNvSpPr/>
            <p:nvPr userDrawn="1"/>
          </p:nvSpPr>
          <p:spPr>
            <a:xfrm>
              <a:off x="334" y="233"/>
              <a:ext cx="17" cy="24"/>
            </a:xfrm>
            <a:custGeom>
              <a:avLst/>
              <a:gdLst>
                <a:gd name="T0" fmla="*/ 39 w 39"/>
                <a:gd name="T1" fmla="*/ 0 h 52"/>
                <a:gd name="T2" fmla="*/ 39 w 39"/>
                <a:gd name="T3" fmla="*/ 0 h 52"/>
                <a:gd name="T4" fmla="*/ 20 w 39"/>
                <a:gd name="T5" fmla="*/ 19 h 52"/>
                <a:gd name="T6" fmla="*/ 37 w 39"/>
                <a:gd name="T7" fmla="*/ 0 h 52"/>
                <a:gd name="T8" fmla="*/ 23 w 39"/>
                <a:gd name="T9" fmla="*/ 6 h 52"/>
                <a:gd name="T10" fmla="*/ 0 w 39"/>
                <a:gd name="T11" fmla="*/ 52 h 52"/>
                <a:gd name="T12" fmla="*/ 39 w 3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9" h="52">
                  <a:moveTo>
                    <a:pt x="39" y="0"/>
                  </a:moveTo>
                  <a:lnTo>
                    <a:pt x="39" y="0"/>
                  </a:lnTo>
                  <a:cubicBezTo>
                    <a:pt x="35" y="3"/>
                    <a:pt x="23" y="17"/>
                    <a:pt x="20" y="19"/>
                  </a:cubicBezTo>
                  <a:cubicBezTo>
                    <a:pt x="22" y="13"/>
                    <a:pt x="34" y="4"/>
                    <a:pt x="37" y="0"/>
                  </a:cubicBezTo>
                  <a:cubicBezTo>
                    <a:pt x="33" y="2"/>
                    <a:pt x="27" y="5"/>
                    <a:pt x="23" y="6"/>
                  </a:cubicBezTo>
                  <a:cubicBezTo>
                    <a:pt x="20" y="10"/>
                    <a:pt x="4" y="34"/>
                    <a:pt x="0" y="52"/>
                  </a:cubicBezTo>
                  <a:cubicBezTo>
                    <a:pt x="14" y="29"/>
                    <a:pt x="29" y="21"/>
                    <a:pt x="3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4" name="Freeform 1612"/>
            <p:cNvSpPr/>
            <p:nvPr userDrawn="1"/>
          </p:nvSpPr>
          <p:spPr>
            <a:xfrm>
              <a:off x="350" y="231"/>
              <a:ext cx="20" cy="21"/>
            </a:xfrm>
            <a:custGeom>
              <a:avLst/>
              <a:gdLst>
                <a:gd name="T0" fmla="*/ 33 w 45"/>
                <a:gd name="T1" fmla="*/ 0 h 47"/>
                <a:gd name="T2" fmla="*/ 33 w 45"/>
                <a:gd name="T3" fmla="*/ 0 h 47"/>
                <a:gd name="T4" fmla="*/ 9 w 45"/>
                <a:gd name="T5" fmla="*/ 22 h 47"/>
                <a:gd name="T6" fmla="*/ 0 w 45"/>
                <a:gd name="T7" fmla="*/ 47 h 47"/>
                <a:gd name="T8" fmla="*/ 18 w 45"/>
                <a:gd name="T9" fmla="*/ 32 h 47"/>
                <a:gd name="T10" fmla="*/ 35 w 45"/>
                <a:gd name="T11" fmla="*/ 18 h 47"/>
                <a:gd name="T12" fmla="*/ 45 w 45"/>
                <a:gd name="T13" fmla="*/ 6 h 47"/>
                <a:gd name="T14" fmla="*/ 12 w 45"/>
                <a:gd name="T15" fmla="*/ 29 h 47"/>
                <a:gd name="T16" fmla="*/ 33 w 4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7">
                  <a:moveTo>
                    <a:pt x="33" y="0"/>
                  </a:moveTo>
                  <a:lnTo>
                    <a:pt x="33" y="0"/>
                  </a:lnTo>
                  <a:cubicBezTo>
                    <a:pt x="26" y="4"/>
                    <a:pt x="13" y="15"/>
                    <a:pt x="9" y="22"/>
                  </a:cubicBezTo>
                  <a:cubicBezTo>
                    <a:pt x="6" y="28"/>
                    <a:pt x="1" y="45"/>
                    <a:pt x="0" y="47"/>
                  </a:cubicBezTo>
                  <a:cubicBezTo>
                    <a:pt x="5" y="41"/>
                    <a:pt x="11" y="35"/>
                    <a:pt x="18" y="32"/>
                  </a:cubicBezTo>
                  <a:cubicBezTo>
                    <a:pt x="22" y="27"/>
                    <a:pt x="30" y="21"/>
                    <a:pt x="35" y="18"/>
                  </a:cubicBezTo>
                  <a:cubicBezTo>
                    <a:pt x="38" y="15"/>
                    <a:pt x="43" y="9"/>
                    <a:pt x="45" y="6"/>
                  </a:cubicBezTo>
                  <a:cubicBezTo>
                    <a:pt x="39" y="11"/>
                    <a:pt x="22" y="24"/>
                    <a:pt x="12" y="29"/>
                  </a:cubicBezTo>
                  <a:cubicBezTo>
                    <a:pt x="18" y="18"/>
                    <a:pt x="27" y="7"/>
                    <a:pt x="3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5" name="Freeform 1613"/>
            <p:cNvSpPr/>
            <p:nvPr userDrawn="1"/>
          </p:nvSpPr>
          <p:spPr>
            <a:xfrm>
              <a:off x="348" y="227"/>
              <a:ext cx="13" cy="12"/>
            </a:xfrm>
            <a:custGeom>
              <a:avLst/>
              <a:gdLst>
                <a:gd name="T0" fmla="*/ 29 w 29"/>
                <a:gd name="T1" fmla="*/ 0 h 26"/>
                <a:gd name="T2" fmla="*/ 29 w 29"/>
                <a:gd name="T3" fmla="*/ 0 h 26"/>
                <a:gd name="T4" fmla="*/ 17 w 29"/>
                <a:gd name="T5" fmla="*/ 2 h 26"/>
                <a:gd name="T6" fmla="*/ 0 w 29"/>
                <a:gd name="T7" fmla="*/ 26 h 26"/>
                <a:gd name="T8" fmla="*/ 29 w 29"/>
                <a:gd name="T9" fmla="*/ 0 h 26"/>
              </a:gdLst>
              <a:ahLst/>
              <a:cxnLst>
                <a:cxn ang="0">
                  <a:pos x="T0" y="T1"/>
                </a:cxn>
                <a:cxn ang="0">
                  <a:pos x="T2" y="T3"/>
                </a:cxn>
                <a:cxn ang="0">
                  <a:pos x="T4" y="T5"/>
                </a:cxn>
                <a:cxn ang="0">
                  <a:pos x="T6" y="T7"/>
                </a:cxn>
                <a:cxn ang="0">
                  <a:pos x="T8" y="T9"/>
                </a:cxn>
              </a:cxnLst>
              <a:rect l="0" t="0" r="r" b="b"/>
              <a:pathLst>
                <a:path w="28" h="26">
                  <a:moveTo>
                    <a:pt x="29" y="0"/>
                  </a:moveTo>
                  <a:lnTo>
                    <a:pt x="29" y="0"/>
                  </a:lnTo>
                  <a:cubicBezTo>
                    <a:pt x="26" y="1"/>
                    <a:pt x="20" y="2"/>
                    <a:pt x="17" y="2"/>
                  </a:cubicBezTo>
                  <a:cubicBezTo>
                    <a:pt x="13" y="6"/>
                    <a:pt x="7" y="15"/>
                    <a:pt x="0" y="26"/>
                  </a:cubicBezTo>
                  <a:cubicBezTo>
                    <a:pt x="12" y="19"/>
                    <a:pt x="23" y="6"/>
                    <a:pt x="2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6" name="Freeform 1614"/>
            <p:cNvSpPr/>
            <p:nvPr userDrawn="1"/>
          </p:nvSpPr>
          <p:spPr>
            <a:xfrm>
              <a:off x="339" y="228"/>
              <a:ext cx="16" cy="8"/>
            </a:xfrm>
            <a:custGeom>
              <a:avLst/>
              <a:gdLst>
                <a:gd name="T0" fmla="*/ 29 w 35"/>
                <a:gd name="T1" fmla="*/ 0 h 18"/>
                <a:gd name="T2" fmla="*/ 29 w 35"/>
                <a:gd name="T3" fmla="*/ 0 h 18"/>
                <a:gd name="T4" fmla="*/ 0 w 35"/>
                <a:gd name="T5" fmla="*/ 15 h 18"/>
                <a:gd name="T6" fmla="*/ 35 w 35"/>
                <a:gd name="T7" fmla="*/ 0 h 18"/>
                <a:gd name="T8" fmla="*/ 29 w 35"/>
                <a:gd name="T9" fmla="*/ 0 h 18"/>
              </a:gdLst>
              <a:ahLst/>
              <a:cxnLst>
                <a:cxn ang="0">
                  <a:pos x="T0" y="T1"/>
                </a:cxn>
                <a:cxn ang="0">
                  <a:pos x="T2" y="T3"/>
                </a:cxn>
                <a:cxn ang="0">
                  <a:pos x="T4" y="T5"/>
                </a:cxn>
                <a:cxn ang="0">
                  <a:pos x="T6" y="T7"/>
                </a:cxn>
                <a:cxn ang="0">
                  <a:pos x="T8" y="T9"/>
                </a:cxn>
              </a:cxnLst>
              <a:rect l="0" t="0" r="r" b="b"/>
              <a:pathLst>
                <a:path w="35" h="18">
                  <a:moveTo>
                    <a:pt x="29" y="0"/>
                  </a:moveTo>
                  <a:lnTo>
                    <a:pt x="29" y="0"/>
                  </a:lnTo>
                  <a:cubicBezTo>
                    <a:pt x="26" y="6"/>
                    <a:pt x="13" y="14"/>
                    <a:pt x="0" y="15"/>
                  </a:cubicBezTo>
                  <a:cubicBezTo>
                    <a:pt x="15" y="18"/>
                    <a:pt x="30" y="8"/>
                    <a:pt x="35" y="0"/>
                  </a:cubicBezTo>
                  <a:cubicBezTo>
                    <a:pt x="33" y="0"/>
                    <a:pt x="29" y="0"/>
                    <a:pt x="2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7" name="Freeform 1615"/>
            <p:cNvSpPr/>
            <p:nvPr userDrawn="1"/>
          </p:nvSpPr>
          <p:spPr>
            <a:xfrm>
              <a:off x="371" y="224"/>
              <a:ext cx="2" cy="1"/>
            </a:xfrm>
            <a:custGeom>
              <a:avLst/>
              <a:gdLst>
                <a:gd name="T0" fmla="*/ 0 w 6"/>
                <a:gd name="T1" fmla="*/ 0 h 3"/>
                <a:gd name="T2" fmla="*/ 0 w 6"/>
                <a:gd name="T3" fmla="*/ 0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0"/>
                  </a:lnTo>
                  <a:cubicBezTo>
                    <a:pt x="1" y="1"/>
                    <a:pt x="4" y="3"/>
                    <a:pt x="6" y="3"/>
                  </a:cubicBezTo>
                  <a:cubicBezTo>
                    <a:pt x="3" y="1"/>
                    <a:pt x="1"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8" name="Freeform 1616"/>
            <p:cNvSpPr/>
            <p:nvPr userDrawn="1"/>
          </p:nvSpPr>
          <p:spPr>
            <a:xfrm>
              <a:off x="372" y="223"/>
              <a:ext cx="3" cy="2"/>
            </a:xfrm>
            <a:custGeom>
              <a:avLst/>
              <a:gdLst>
                <a:gd name="T0" fmla="*/ 8 w 8"/>
                <a:gd name="T1" fmla="*/ 0 h 5"/>
                <a:gd name="T2" fmla="*/ 8 w 8"/>
                <a:gd name="T3" fmla="*/ 0 h 5"/>
                <a:gd name="T4" fmla="*/ 0 w 8"/>
                <a:gd name="T5" fmla="*/ 1 h 5"/>
                <a:gd name="T6" fmla="*/ 8 w 8"/>
                <a:gd name="T7" fmla="*/ 5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8" y="0"/>
                  </a:lnTo>
                  <a:cubicBezTo>
                    <a:pt x="6" y="0"/>
                    <a:pt x="0" y="1"/>
                    <a:pt x="0" y="1"/>
                  </a:cubicBezTo>
                  <a:cubicBezTo>
                    <a:pt x="2" y="2"/>
                    <a:pt x="6" y="4"/>
                    <a:pt x="8" y="5"/>
                  </a:cubicBezTo>
                  <a:cubicBezTo>
                    <a:pt x="6" y="3"/>
                    <a:pt x="7" y="1"/>
                    <a:pt x="8"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9" name="Freeform 1617"/>
            <p:cNvSpPr/>
            <p:nvPr userDrawn="1"/>
          </p:nvSpPr>
          <p:spPr>
            <a:xfrm>
              <a:off x="377" y="223"/>
              <a:ext cx="2" cy="3"/>
            </a:xfrm>
            <a:custGeom>
              <a:avLst/>
              <a:gdLst>
                <a:gd name="T0" fmla="*/ 3 w 3"/>
                <a:gd name="T1" fmla="*/ 0 h 6"/>
                <a:gd name="T2" fmla="*/ 3 w 3"/>
                <a:gd name="T3" fmla="*/ 0 h 6"/>
                <a:gd name="T4" fmla="*/ 1 w 3"/>
                <a:gd name="T5" fmla="*/ 3 h 6"/>
                <a:gd name="T6" fmla="*/ 0 w 3"/>
                <a:gd name="T7" fmla="*/ 6 h 6"/>
                <a:gd name="T8" fmla="*/ 3 w 3"/>
                <a:gd name="T9" fmla="*/ 3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3" y="0"/>
                  </a:lnTo>
                  <a:cubicBezTo>
                    <a:pt x="3" y="0"/>
                    <a:pt x="2" y="1"/>
                    <a:pt x="1" y="3"/>
                  </a:cubicBezTo>
                  <a:cubicBezTo>
                    <a:pt x="0" y="3"/>
                    <a:pt x="0" y="6"/>
                    <a:pt x="0" y="6"/>
                  </a:cubicBezTo>
                  <a:cubicBezTo>
                    <a:pt x="0" y="6"/>
                    <a:pt x="2" y="5"/>
                    <a:pt x="3" y="3"/>
                  </a:cubicBezTo>
                  <a:cubicBezTo>
                    <a:pt x="3" y="1"/>
                    <a:pt x="3" y="0"/>
                    <a:pt x="3"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0" name="Freeform 1618"/>
            <p:cNvSpPr/>
            <p:nvPr userDrawn="1"/>
          </p:nvSpPr>
          <p:spPr>
            <a:xfrm>
              <a:off x="377" y="223"/>
              <a:ext cx="3" cy="5"/>
            </a:xfrm>
            <a:custGeom>
              <a:avLst/>
              <a:gdLst>
                <a:gd name="T0" fmla="*/ 8 w 8"/>
                <a:gd name="T1" fmla="*/ 0 h 10"/>
                <a:gd name="T2" fmla="*/ 8 w 8"/>
                <a:gd name="T3" fmla="*/ 0 h 10"/>
                <a:gd name="T4" fmla="*/ 5 w 8"/>
                <a:gd name="T5" fmla="*/ 0 h 10"/>
                <a:gd name="T6" fmla="*/ 0 w 8"/>
                <a:gd name="T7" fmla="*/ 7 h 10"/>
                <a:gd name="T8" fmla="*/ 3 w 8"/>
                <a:gd name="T9" fmla="*/ 10 h 10"/>
                <a:gd name="T10" fmla="*/ 8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8" y="0"/>
                  </a:moveTo>
                  <a:lnTo>
                    <a:pt x="8" y="0"/>
                  </a:lnTo>
                  <a:cubicBezTo>
                    <a:pt x="7" y="0"/>
                    <a:pt x="6" y="0"/>
                    <a:pt x="5" y="0"/>
                  </a:cubicBezTo>
                  <a:cubicBezTo>
                    <a:pt x="6" y="4"/>
                    <a:pt x="4" y="6"/>
                    <a:pt x="0" y="7"/>
                  </a:cubicBezTo>
                  <a:cubicBezTo>
                    <a:pt x="1" y="8"/>
                    <a:pt x="2" y="9"/>
                    <a:pt x="3" y="10"/>
                  </a:cubicBezTo>
                  <a:cubicBezTo>
                    <a:pt x="5" y="8"/>
                    <a:pt x="8" y="2"/>
                    <a:pt x="8"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1" name="Freeform 1619"/>
            <p:cNvSpPr/>
            <p:nvPr userDrawn="1"/>
          </p:nvSpPr>
          <p:spPr>
            <a:xfrm>
              <a:off x="367" y="223"/>
              <a:ext cx="32" cy="22"/>
            </a:xfrm>
            <a:custGeom>
              <a:avLst/>
              <a:gdLst>
                <a:gd name="T0" fmla="*/ 69 w 71"/>
                <a:gd name="T1" fmla="*/ 12 h 47"/>
                <a:gd name="T2" fmla="*/ 69 w 71"/>
                <a:gd name="T3" fmla="*/ 12 h 47"/>
                <a:gd name="T4" fmla="*/ 47 w 71"/>
                <a:gd name="T5" fmla="*/ 0 h 47"/>
                <a:gd name="T6" fmla="*/ 0 w 71"/>
                <a:gd name="T7" fmla="*/ 44 h 47"/>
                <a:gd name="T8" fmla="*/ 12 w 71"/>
                <a:gd name="T9" fmla="*/ 39 h 47"/>
                <a:gd name="T10" fmla="*/ 45 w 71"/>
                <a:gd name="T11" fmla="*/ 25 h 47"/>
                <a:gd name="T12" fmla="*/ 65 w 71"/>
                <a:gd name="T13" fmla="*/ 32 h 47"/>
                <a:gd name="T14" fmla="*/ 69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69" y="12"/>
                  </a:moveTo>
                  <a:lnTo>
                    <a:pt x="69" y="12"/>
                  </a:lnTo>
                  <a:cubicBezTo>
                    <a:pt x="66" y="6"/>
                    <a:pt x="57" y="0"/>
                    <a:pt x="47" y="0"/>
                  </a:cubicBezTo>
                  <a:cubicBezTo>
                    <a:pt x="33" y="19"/>
                    <a:pt x="20" y="32"/>
                    <a:pt x="0" y="44"/>
                  </a:cubicBezTo>
                  <a:cubicBezTo>
                    <a:pt x="1" y="47"/>
                    <a:pt x="8" y="41"/>
                    <a:pt x="12" y="39"/>
                  </a:cubicBezTo>
                  <a:cubicBezTo>
                    <a:pt x="21" y="33"/>
                    <a:pt x="33" y="25"/>
                    <a:pt x="45" y="25"/>
                  </a:cubicBezTo>
                  <a:cubicBezTo>
                    <a:pt x="53" y="24"/>
                    <a:pt x="61" y="27"/>
                    <a:pt x="65" y="32"/>
                  </a:cubicBezTo>
                  <a:cubicBezTo>
                    <a:pt x="70" y="28"/>
                    <a:pt x="71" y="18"/>
                    <a:pt x="69" y="1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2" name="Freeform 1620"/>
            <p:cNvSpPr/>
            <p:nvPr userDrawn="1"/>
          </p:nvSpPr>
          <p:spPr>
            <a:xfrm>
              <a:off x="418" y="222"/>
              <a:ext cx="43" cy="38"/>
            </a:xfrm>
            <a:custGeom>
              <a:avLst/>
              <a:gdLst>
                <a:gd name="T0" fmla="*/ 87 w 94"/>
                <a:gd name="T1" fmla="*/ 0 h 83"/>
                <a:gd name="T2" fmla="*/ 87 w 94"/>
                <a:gd name="T3" fmla="*/ 0 h 83"/>
                <a:gd name="T4" fmla="*/ 0 w 94"/>
                <a:gd name="T5" fmla="*/ 75 h 83"/>
                <a:gd name="T6" fmla="*/ 19 w 94"/>
                <a:gd name="T7" fmla="*/ 71 h 83"/>
                <a:gd name="T8" fmla="*/ 61 w 94"/>
                <a:gd name="T9" fmla="*/ 41 h 83"/>
                <a:gd name="T10" fmla="*/ 23 w 94"/>
                <a:gd name="T11" fmla="*/ 76 h 83"/>
                <a:gd name="T12" fmla="*/ 21 w 94"/>
                <a:gd name="T13" fmla="*/ 83 h 83"/>
                <a:gd name="T14" fmla="*/ 75 w 94"/>
                <a:gd name="T15" fmla="*/ 46 h 83"/>
                <a:gd name="T16" fmla="*/ 87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87" y="0"/>
                  </a:moveTo>
                  <a:lnTo>
                    <a:pt x="87" y="0"/>
                  </a:lnTo>
                  <a:cubicBezTo>
                    <a:pt x="77" y="6"/>
                    <a:pt x="37" y="50"/>
                    <a:pt x="0" y="75"/>
                  </a:cubicBezTo>
                  <a:cubicBezTo>
                    <a:pt x="6" y="73"/>
                    <a:pt x="13" y="71"/>
                    <a:pt x="19" y="71"/>
                  </a:cubicBezTo>
                  <a:cubicBezTo>
                    <a:pt x="21" y="69"/>
                    <a:pt x="48" y="49"/>
                    <a:pt x="61" y="41"/>
                  </a:cubicBezTo>
                  <a:cubicBezTo>
                    <a:pt x="51" y="54"/>
                    <a:pt x="28" y="71"/>
                    <a:pt x="23" y="76"/>
                  </a:cubicBezTo>
                  <a:cubicBezTo>
                    <a:pt x="22" y="77"/>
                    <a:pt x="22" y="80"/>
                    <a:pt x="21" y="83"/>
                  </a:cubicBezTo>
                  <a:cubicBezTo>
                    <a:pt x="34" y="74"/>
                    <a:pt x="58" y="62"/>
                    <a:pt x="75" y="46"/>
                  </a:cubicBezTo>
                  <a:cubicBezTo>
                    <a:pt x="86" y="35"/>
                    <a:pt x="94" y="17"/>
                    <a:pt x="8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3" name="Freeform 1621"/>
            <p:cNvSpPr/>
            <p:nvPr userDrawn="1"/>
          </p:nvSpPr>
          <p:spPr>
            <a:xfrm>
              <a:off x="354" y="220"/>
              <a:ext cx="34" cy="40"/>
            </a:xfrm>
            <a:custGeom>
              <a:avLst/>
              <a:gdLst>
                <a:gd name="T0" fmla="*/ 73 w 75"/>
                <a:gd name="T1" fmla="*/ 6 h 89"/>
                <a:gd name="T2" fmla="*/ 73 w 75"/>
                <a:gd name="T3" fmla="*/ 6 h 89"/>
                <a:gd name="T4" fmla="*/ 69 w 75"/>
                <a:gd name="T5" fmla="*/ 3 h 89"/>
                <a:gd name="T6" fmla="*/ 53 w 75"/>
                <a:gd name="T7" fmla="*/ 28 h 89"/>
                <a:gd name="T8" fmla="*/ 31 w 75"/>
                <a:gd name="T9" fmla="*/ 42 h 89"/>
                <a:gd name="T10" fmla="*/ 7 w 75"/>
                <a:gd name="T11" fmla="*/ 62 h 89"/>
                <a:gd name="T12" fmla="*/ 1 w 75"/>
                <a:gd name="T13" fmla="*/ 89 h 89"/>
                <a:gd name="T14" fmla="*/ 29 w 75"/>
                <a:gd name="T15" fmla="*/ 48 h 89"/>
                <a:gd name="T16" fmla="*/ 58 w 75"/>
                <a:gd name="T17" fmla="*/ 25 h 89"/>
                <a:gd name="T18" fmla="*/ 73 w 75"/>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9">
                  <a:moveTo>
                    <a:pt x="73" y="6"/>
                  </a:moveTo>
                  <a:lnTo>
                    <a:pt x="73" y="6"/>
                  </a:lnTo>
                  <a:cubicBezTo>
                    <a:pt x="75" y="2"/>
                    <a:pt x="70" y="0"/>
                    <a:pt x="69" y="3"/>
                  </a:cubicBezTo>
                  <a:cubicBezTo>
                    <a:pt x="64" y="13"/>
                    <a:pt x="59" y="22"/>
                    <a:pt x="53" y="28"/>
                  </a:cubicBezTo>
                  <a:cubicBezTo>
                    <a:pt x="47" y="33"/>
                    <a:pt x="38" y="39"/>
                    <a:pt x="31" y="42"/>
                  </a:cubicBezTo>
                  <a:cubicBezTo>
                    <a:pt x="23" y="46"/>
                    <a:pt x="11" y="55"/>
                    <a:pt x="7" y="62"/>
                  </a:cubicBezTo>
                  <a:cubicBezTo>
                    <a:pt x="3" y="69"/>
                    <a:pt x="0" y="79"/>
                    <a:pt x="1" y="89"/>
                  </a:cubicBezTo>
                  <a:cubicBezTo>
                    <a:pt x="4" y="75"/>
                    <a:pt x="16" y="56"/>
                    <a:pt x="29" y="48"/>
                  </a:cubicBezTo>
                  <a:cubicBezTo>
                    <a:pt x="41" y="41"/>
                    <a:pt x="51" y="34"/>
                    <a:pt x="58" y="25"/>
                  </a:cubicBezTo>
                  <a:cubicBezTo>
                    <a:pt x="63" y="19"/>
                    <a:pt x="69" y="13"/>
                    <a:pt x="7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4" name="Freeform 1622"/>
            <p:cNvSpPr/>
            <p:nvPr userDrawn="1"/>
          </p:nvSpPr>
          <p:spPr>
            <a:xfrm>
              <a:off x="346" y="218"/>
              <a:ext cx="38" cy="24"/>
            </a:xfrm>
            <a:custGeom>
              <a:avLst/>
              <a:gdLst>
                <a:gd name="T0" fmla="*/ 84 w 86"/>
                <a:gd name="T1" fmla="*/ 1 h 53"/>
                <a:gd name="T2" fmla="*/ 84 w 86"/>
                <a:gd name="T3" fmla="*/ 1 h 53"/>
                <a:gd name="T4" fmla="*/ 7 w 86"/>
                <a:gd name="T5" fmla="*/ 2 h 53"/>
                <a:gd name="T6" fmla="*/ 0 w 86"/>
                <a:gd name="T7" fmla="*/ 0 h 53"/>
                <a:gd name="T8" fmla="*/ 8 w 86"/>
                <a:gd name="T9" fmla="*/ 6 h 53"/>
                <a:gd name="T10" fmla="*/ 55 w 86"/>
                <a:gd name="T11" fmla="*/ 12 h 53"/>
                <a:gd name="T12" fmla="*/ 79 w 86"/>
                <a:gd name="T13" fmla="*/ 10 h 53"/>
                <a:gd name="T14" fmla="*/ 72 w 86"/>
                <a:gd name="T15" fmla="*/ 23 h 53"/>
                <a:gd name="T16" fmla="*/ 55 w 86"/>
                <a:gd name="T17" fmla="*/ 16 h 53"/>
                <a:gd name="T18" fmla="*/ 27 w 86"/>
                <a:gd name="T19" fmla="*/ 14 h 53"/>
                <a:gd name="T20" fmla="*/ 4 w 86"/>
                <a:gd name="T21" fmla="*/ 15 h 53"/>
                <a:gd name="T22" fmla="*/ 39 w 86"/>
                <a:gd name="T23" fmla="*/ 18 h 53"/>
                <a:gd name="T24" fmla="*/ 16 w 86"/>
                <a:gd name="T25" fmla="*/ 50 h 53"/>
                <a:gd name="T26" fmla="*/ 50 w 86"/>
                <a:gd name="T27" fmla="*/ 21 h 53"/>
                <a:gd name="T28" fmla="*/ 26 w 86"/>
                <a:gd name="T29" fmla="*/ 53 h 53"/>
                <a:gd name="T30" fmla="*/ 59 w 86"/>
                <a:gd name="T31" fmla="*/ 27 h 53"/>
                <a:gd name="T32" fmla="*/ 46 w 86"/>
                <a:gd name="T33" fmla="*/ 45 h 53"/>
                <a:gd name="T34" fmla="*/ 67 w 86"/>
                <a:gd name="T35" fmla="*/ 32 h 53"/>
                <a:gd name="T36" fmla="*/ 85 w 86"/>
                <a:gd name="T37" fmla="*/ 4 h 53"/>
                <a:gd name="T38" fmla="*/ 84 w 86"/>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52">
                  <a:moveTo>
                    <a:pt x="84" y="1"/>
                  </a:moveTo>
                  <a:lnTo>
                    <a:pt x="84" y="1"/>
                  </a:lnTo>
                  <a:cubicBezTo>
                    <a:pt x="70" y="1"/>
                    <a:pt x="25" y="2"/>
                    <a:pt x="7" y="2"/>
                  </a:cubicBezTo>
                  <a:cubicBezTo>
                    <a:pt x="5" y="2"/>
                    <a:pt x="2" y="1"/>
                    <a:pt x="0" y="0"/>
                  </a:cubicBezTo>
                  <a:cubicBezTo>
                    <a:pt x="2" y="2"/>
                    <a:pt x="6" y="4"/>
                    <a:pt x="8" y="6"/>
                  </a:cubicBezTo>
                  <a:cubicBezTo>
                    <a:pt x="22" y="12"/>
                    <a:pt x="38" y="14"/>
                    <a:pt x="55" y="12"/>
                  </a:cubicBezTo>
                  <a:cubicBezTo>
                    <a:pt x="59" y="11"/>
                    <a:pt x="70" y="7"/>
                    <a:pt x="79" y="10"/>
                  </a:cubicBezTo>
                  <a:cubicBezTo>
                    <a:pt x="79" y="14"/>
                    <a:pt x="74" y="21"/>
                    <a:pt x="72" y="23"/>
                  </a:cubicBezTo>
                  <a:cubicBezTo>
                    <a:pt x="67" y="19"/>
                    <a:pt x="62" y="18"/>
                    <a:pt x="55" y="16"/>
                  </a:cubicBezTo>
                  <a:cubicBezTo>
                    <a:pt x="47" y="13"/>
                    <a:pt x="37" y="13"/>
                    <a:pt x="27" y="14"/>
                  </a:cubicBezTo>
                  <a:cubicBezTo>
                    <a:pt x="20" y="15"/>
                    <a:pt x="11" y="16"/>
                    <a:pt x="4" y="15"/>
                  </a:cubicBezTo>
                  <a:cubicBezTo>
                    <a:pt x="12" y="21"/>
                    <a:pt x="26" y="22"/>
                    <a:pt x="39" y="18"/>
                  </a:cubicBezTo>
                  <a:cubicBezTo>
                    <a:pt x="29" y="25"/>
                    <a:pt x="18" y="37"/>
                    <a:pt x="16" y="50"/>
                  </a:cubicBezTo>
                  <a:cubicBezTo>
                    <a:pt x="25" y="38"/>
                    <a:pt x="37" y="28"/>
                    <a:pt x="50" y="21"/>
                  </a:cubicBezTo>
                  <a:cubicBezTo>
                    <a:pt x="40" y="30"/>
                    <a:pt x="30" y="45"/>
                    <a:pt x="26" y="53"/>
                  </a:cubicBezTo>
                  <a:cubicBezTo>
                    <a:pt x="36" y="47"/>
                    <a:pt x="51" y="36"/>
                    <a:pt x="59" y="27"/>
                  </a:cubicBezTo>
                  <a:cubicBezTo>
                    <a:pt x="57" y="32"/>
                    <a:pt x="51" y="40"/>
                    <a:pt x="46" y="45"/>
                  </a:cubicBezTo>
                  <a:cubicBezTo>
                    <a:pt x="49" y="44"/>
                    <a:pt x="59" y="39"/>
                    <a:pt x="67" y="32"/>
                  </a:cubicBezTo>
                  <a:cubicBezTo>
                    <a:pt x="73" y="26"/>
                    <a:pt x="82" y="13"/>
                    <a:pt x="85" y="4"/>
                  </a:cubicBezTo>
                  <a:cubicBezTo>
                    <a:pt x="86" y="2"/>
                    <a:pt x="85" y="1"/>
                    <a:pt x="84"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5" name="Freeform 1623"/>
            <p:cNvSpPr/>
            <p:nvPr userDrawn="1"/>
          </p:nvSpPr>
          <p:spPr>
            <a:xfrm>
              <a:off x="420" y="199"/>
              <a:ext cx="32" cy="55"/>
            </a:xfrm>
            <a:custGeom>
              <a:avLst/>
              <a:gdLst>
                <a:gd name="T0" fmla="*/ 57 w 71"/>
                <a:gd name="T1" fmla="*/ 0 h 121"/>
                <a:gd name="T2" fmla="*/ 57 w 71"/>
                <a:gd name="T3" fmla="*/ 0 h 121"/>
                <a:gd name="T4" fmla="*/ 4 w 71"/>
                <a:gd name="T5" fmla="*/ 84 h 121"/>
                <a:gd name="T6" fmla="*/ 7 w 71"/>
                <a:gd name="T7" fmla="*/ 95 h 121"/>
                <a:gd name="T8" fmla="*/ 46 w 71"/>
                <a:gd name="T9" fmla="*/ 47 h 121"/>
                <a:gd name="T10" fmla="*/ 8 w 71"/>
                <a:gd name="T11" fmla="*/ 104 h 121"/>
                <a:gd name="T12" fmla="*/ 0 w 71"/>
                <a:gd name="T13" fmla="*/ 121 h 121"/>
                <a:gd name="T14" fmla="*/ 64 w 71"/>
                <a:gd name="T15" fmla="*/ 40 h 121"/>
                <a:gd name="T16" fmla="*/ 57 w 7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0">
                  <a:moveTo>
                    <a:pt x="57" y="0"/>
                  </a:moveTo>
                  <a:lnTo>
                    <a:pt x="57" y="0"/>
                  </a:lnTo>
                  <a:cubicBezTo>
                    <a:pt x="52" y="12"/>
                    <a:pt x="23" y="63"/>
                    <a:pt x="4" y="84"/>
                  </a:cubicBezTo>
                  <a:cubicBezTo>
                    <a:pt x="6" y="87"/>
                    <a:pt x="7" y="91"/>
                    <a:pt x="7" y="95"/>
                  </a:cubicBezTo>
                  <a:cubicBezTo>
                    <a:pt x="19" y="83"/>
                    <a:pt x="33" y="62"/>
                    <a:pt x="46" y="47"/>
                  </a:cubicBezTo>
                  <a:cubicBezTo>
                    <a:pt x="38" y="67"/>
                    <a:pt x="18" y="94"/>
                    <a:pt x="8" y="104"/>
                  </a:cubicBezTo>
                  <a:cubicBezTo>
                    <a:pt x="7" y="108"/>
                    <a:pt x="4" y="116"/>
                    <a:pt x="0" y="121"/>
                  </a:cubicBezTo>
                  <a:cubicBezTo>
                    <a:pt x="26" y="101"/>
                    <a:pt x="56" y="64"/>
                    <a:pt x="64" y="40"/>
                  </a:cubicBezTo>
                  <a:cubicBezTo>
                    <a:pt x="71" y="17"/>
                    <a:pt x="65" y="6"/>
                    <a:pt x="5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6" name="Freeform 1624"/>
            <p:cNvSpPr/>
            <p:nvPr userDrawn="1"/>
          </p:nvSpPr>
          <p:spPr>
            <a:xfrm>
              <a:off x="353" y="278"/>
              <a:ext cx="4" cy="5"/>
            </a:xfrm>
            <a:custGeom>
              <a:avLst/>
              <a:gdLst>
                <a:gd name="T0" fmla="*/ 0 w 9"/>
                <a:gd name="T1" fmla="*/ 0 h 11"/>
                <a:gd name="T2" fmla="*/ 0 w 9"/>
                <a:gd name="T3" fmla="*/ 0 h 11"/>
                <a:gd name="T4" fmla="*/ 9 w 9"/>
                <a:gd name="T5" fmla="*/ 11 h 11"/>
                <a:gd name="T6" fmla="*/ 0 w 9"/>
                <a:gd name="T7" fmla="*/ 0 h 11"/>
              </a:gdLst>
              <a:ahLst/>
              <a:cxnLst>
                <a:cxn ang="0">
                  <a:pos x="T0" y="T1"/>
                </a:cxn>
                <a:cxn ang="0">
                  <a:pos x="T2" y="T3"/>
                </a:cxn>
                <a:cxn ang="0">
                  <a:pos x="T4" y="T5"/>
                </a:cxn>
                <a:cxn ang="0">
                  <a:pos x="T6" y="T7"/>
                </a:cxn>
              </a:cxnLst>
              <a:rect l="0" t="0" r="r" b="b"/>
              <a:pathLst>
                <a:path w="9" h="11">
                  <a:moveTo>
                    <a:pt x="0" y="0"/>
                  </a:moveTo>
                  <a:lnTo>
                    <a:pt x="0" y="0"/>
                  </a:lnTo>
                  <a:cubicBezTo>
                    <a:pt x="2" y="4"/>
                    <a:pt x="4" y="8"/>
                    <a:pt x="9" y="11"/>
                  </a:cubicBezTo>
                  <a:cubicBezTo>
                    <a:pt x="5" y="7"/>
                    <a:pt x="4" y="5"/>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7" name="Freeform 1625"/>
            <p:cNvSpPr/>
            <p:nvPr userDrawn="1"/>
          </p:nvSpPr>
          <p:spPr>
            <a:xfrm>
              <a:off x="368" y="285"/>
              <a:ext cx="6" cy="7"/>
            </a:xfrm>
            <a:custGeom>
              <a:avLst/>
              <a:gdLst>
                <a:gd name="T0" fmla="*/ 11 w 13"/>
                <a:gd name="T1" fmla="*/ 0 h 15"/>
                <a:gd name="T2" fmla="*/ 11 w 13"/>
                <a:gd name="T3" fmla="*/ 0 h 15"/>
                <a:gd name="T4" fmla="*/ 0 w 13"/>
                <a:gd name="T5" fmla="*/ 4 h 15"/>
                <a:gd name="T6" fmla="*/ 9 w 13"/>
                <a:gd name="T7" fmla="*/ 4 h 15"/>
                <a:gd name="T8" fmla="*/ 3 w 13"/>
                <a:gd name="T9" fmla="*/ 15 h 15"/>
                <a:gd name="T10" fmla="*/ 11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11" y="0"/>
                  </a:moveTo>
                  <a:lnTo>
                    <a:pt x="11" y="0"/>
                  </a:lnTo>
                  <a:cubicBezTo>
                    <a:pt x="9" y="2"/>
                    <a:pt x="4" y="4"/>
                    <a:pt x="0" y="4"/>
                  </a:cubicBezTo>
                  <a:cubicBezTo>
                    <a:pt x="4" y="5"/>
                    <a:pt x="6" y="5"/>
                    <a:pt x="9" y="4"/>
                  </a:cubicBezTo>
                  <a:cubicBezTo>
                    <a:pt x="9" y="6"/>
                    <a:pt x="8" y="12"/>
                    <a:pt x="3" y="15"/>
                  </a:cubicBezTo>
                  <a:cubicBezTo>
                    <a:pt x="9" y="13"/>
                    <a:pt x="13" y="4"/>
                    <a:pt x="1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8" name="Freeform 1626"/>
            <p:cNvSpPr/>
            <p:nvPr userDrawn="1"/>
          </p:nvSpPr>
          <p:spPr>
            <a:xfrm>
              <a:off x="390" y="230"/>
              <a:ext cx="3" cy="4"/>
            </a:xfrm>
            <a:custGeom>
              <a:avLst/>
              <a:gdLst>
                <a:gd name="T0" fmla="*/ 3 w 8"/>
                <a:gd name="T1" fmla="*/ 1 h 7"/>
                <a:gd name="T2" fmla="*/ 3 w 8"/>
                <a:gd name="T3" fmla="*/ 1 h 7"/>
                <a:gd name="T4" fmla="*/ 3 w 8"/>
                <a:gd name="T5" fmla="*/ 4 h 7"/>
                <a:gd name="T6" fmla="*/ 1 w 8"/>
                <a:gd name="T7" fmla="*/ 5 h 7"/>
                <a:gd name="T8" fmla="*/ 8 w 8"/>
                <a:gd name="T9" fmla="*/ 7 h 7"/>
                <a:gd name="T10" fmla="*/ 3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3" y="1"/>
                  </a:moveTo>
                  <a:lnTo>
                    <a:pt x="3" y="1"/>
                  </a:lnTo>
                  <a:cubicBezTo>
                    <a:pt x="1" y="0"/>
                    <a:pt x="3" y="3"/>
                    <a:pt x="3" y="4"/>
                  </a:cubicBezTo>
                  <a:cubicBezTo>
                    <a:pt x="0" y="3"/>
                    <a:pt x="1" y="4"/>
                    <a:pt x="1" y="5"/>
                  </a:cubicBezTo>
                  <a:cubicBezTo>
                    <a:pt x="4" y="5"/>
                    <a:pt x="6" y="6"/>
                    <a:pt x="8" y="7"/>
                  </a:cubicBezTo>
                  <a:cubicBezTo>
                    <a:pt x="7" y="5"/>
                    <a:pt x="7" y="2"/>
                    <a:pt x="3"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9" name="Freeform 1627"/>
            <p:cNvSpPr/>
            <p:nvPr userDrawn="1"/>
          </p:nvSpPr>
          <p:spPr>
            <a:xfrm>
              <a:off x="414" y="221"/>
              <a:ext cx="2" cy="3"/>
            </a:xfrm>
            <a:custGeom>
              <a:avLst/>
              <a:gdLst>
                <a:gd name="T0" fmla="*/ 0 w 4"/>
                <a:gd name="T1" fmla="*/ 0 h 6"/>
                <a:gd name="T2" fmla="*/ 0 w 4"/>
                <a:gd name="T3" fmla="*/ 0 h 6"/>
                <a:gd name="T4" fmla="*/ 2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0" y="0"/>
                  </a:lnTo>
                  <a:cubicBezTo>
                    <a:pt x="2" y="2"/>
                    <a:pt x="2" y="3"/>
                    <a:pt x="2" y="6"/>
                  </a:cubicBezTo>
                  <a:cubicBezTo>
                    <a:pt x="4" y="4"/>
                    <a:pt x="2" y="0"/>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0" name="Freeform 1628"/>
            <p:cNvSpPr/>
            <p:nvPr userDrawn="1"/>
          </p:nvSpPr>
          <p:spPr>
            <a:xfrm>
              <a:off x="437" y="201"/>
              <a:ext cx="16" cy="29"/>
            </a:xfrm>
            <a:custGeom>
              <a:avLst/>
              <a:gdLst>
                <a:gd name="T0" fmla="*/ 20 w 36"/>
                <a:gd name="T1" fmla="*/ 0 h 63"/>
                <a:gd name="T2" fmla="*/ 20 w 36"/>
                <a:gd name="T3" fmla="*/ 0 h 63"/>
                <a:gd name="T4" fmla="*/ 0 w 36"/>
                <a:gd name="T5" fmla="*/ 36 h 63"/>
                <a:gd name="T6" fmla="*/ 20 w 36"/>
                <a:gd name="T7" fmla="*/ 5 h 63"/>
                <a:gd name="T8" fmla="*/ 9 w 36"/>
                <a:gd name="T9" fmla="*/ 63 h 63"/>
                <a:gd name="T10" fmla="*/ 20 w 36"/>
                <a:gd name="T11" fmla="*/ 0 h 63"/>
              </a:gdLst>
              <a:ahLst/>
              <a:cxnLst>
                <a:cxn ang="0">
                  <a:pos x="T0" y="T1"/>
                </a:cxn>
                <a:cxn ang="0">
                  <a:pos x="T2" y="T3"/>
                </a:cxn>
                <a:cxn ang="0">
                  <a:pos x="T4" y="T5"/>
                </a:cxn>
                <a:cxn ang="0">
                  <a:pos x="T6" y="T7"/>
                </a:cxn>
                <a:cxn ang="0">
                  <a:pos x="T8" y="T9"/>
                </a:cxn>
                <a:cxn ang="0">
                  <a:pos x="T10" y="T11"/>
                </a:cxn>
              </a:cxnLst>
              <a:rect l="0" t="0" r="r" b="b"/>
              <a:pathLst>
                <a:path w="36" h="62">
                  <a:moveTo>
                    <a:pt x="20" y="0"/>
                  </a:moveTo>
                  <a:lnTo>
                    <a:pt x="20" y="0"/>
                  </a:lnTo>
                  <a:cubicBezTo>
                    <a:pt x="17" y="5"/>
                    <a:pt x="6" y="25"/>
                    <a:pt x="0" y="36"/>
                  </a:cubicBezTo>
                  <a:cubicBezTo>
                    <a:pt x="7" y="26"/>
                    <a:pt x="17" y="12"/>
                    <a:pt x="20" y="5"/>
                  </a:cubicBezTo>
                  <a:cubicBezTo>
                    <a:pt x="30" y="20"/>
                    <a:pt x="15" y="48"/>
                    <a:pt x="9" y="63"/>
                  </a:cubicBezTo>
                  <a:cubicBezTo>
                    <a:pt x="18" y="49"/>
                    <a:pt x="36" y="15"/>
                    <a:pt x="2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1" name="Freeform 1629"/>
            <p:cNvSpPr/>
            <p:nvPr userDrawn="1"/>
          </p:nvSpPr>
          <p:spPr>
            <a:xfrm>
              <a:off x="444" y="247"/>
              <a:ext cx="17" cy="15"/>
            </a:xfrm>
            <a:custGeom>
              <a:avLst/>
              <a:gdLst>
                <a:gd name="T0" fmla="*/ 38 w 39"/>
                <a:gd name="T1" fmla="*/ 0 h 34"/>
                <a:gd name="T2" fmla="*/ 38 w 39"/>
                <a:gd name="T3" fmla="*/ 0 h 34"/>
                <a:gd name="T4" fmla="*/ 0 w 39"/>
                <a:gd name="T5" fmla="*/ 14 h 34"/>
                <a:gd name="T6" fmla="*/ 35 w 39"/>
                <a:gd name="T7" fmla="*/ 3 h 34"/>
                <a:gd name="T8" fmla="*/ 9 w 39"/>
                <a:gd name="T9" fmla="*/ 34 h 34"/>
                <a:gd name="T10" fmla="*/ 38 w 39"/>
                <a:gd name="T11" fmla="*/ 0 h 34"/>
              </a:gdLst>
              <a:ahLst/>
              <a:cxnLst>
                <a:cxn ang="0">
                  <a:pos x="T0" y="T1"/>
                </a:cxn>
                <a:cxn ang="0">
                  <a:pos x="T2" y="T3"/>
                </a:cxn>
                <a:cxn ang="0">
                  <a:pos x="T4" y="T5"/>
                </a:cxn>
                <a:cxn ang="0">
                  <a:pos x="T6" y="T7"/>
                </a:cxn>
                <a:cxn ang="0">
                  <a:pos x="T8" y="T9"/>
                </a:cxn>
                <a:cxn ang="0">
                  <a:pos x="T10" y="T11"/>
                </a:cxn>
              </a:cxnLst>
              <a:rect l="0" t="0" r="r" b="b"/>
              <a:pathLst>
                <a:path w="39" h="34">
                  <a:moveTo>
                    <a:pt x="38" y="0"/>
                  </a:moveTo>
                  <a:lnTo>
                    <a:pt x="38" y="0"/>
                  </a:lnTo>
                  <a:cubicBezTo>
                    <a:pt x="26" y="1"/>
                    <a:pt x="10" y="7"/>
                    <a:pt x="0" y="14"/>
                  </a:cubicBezTo>
                  <a:cubicBezTo>
                    <a:pt x="7" y="10"/>
                    <a:pt x="25" y="4"/>
                    <a:pt x="35" y="3"/>
                  </a:cubicBezTo>
                  <a:cubicBezTo>
                    <a:pt x="31" y="21"/>
                    <a:pt x="19" y="27"/>
                    <a:pt x="9" y="34"/>
                  </a:cubicBezTo>
                  <a:cubicBezTo>
                    <a:pt x="20" y="28"/>
                    <a:pt x="39" y="14"/>
                    <a:pt x="3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2" name="Freeform 1630"/>
            <p:cNvSpPr/>
            <p:nvPr userDrawn="1"/>
          </p:nvSpPr>
          <p:spPr>
            <a:xfrm>
              <a:off x="442" y="225"/>
              <a:ext cx="17" cy="21"/>
            </a:xfrm>
            <a:custGeom>
              <a:avLst/>
              <a:gdLst>
                <a:gd name="T0" fmla="*/ 33 w 39"/>
                <a:gd name="T1" fmla="*/ 0 h 48"/>
                <a:gd name="T2" fmla="*/ 33 w 39"/>
                <a:gd name="T3" fmla="*/ 0 h 48"/>
                <a:gd name="T4" fmla="*/ 0 w 39"/>
                <a:gd name="T5" fmla="*/ 31 h 48"/>
                <a:gd name="T6" fmla="*/ 31 w 39"/>
                <a:gd name="T7" fmla="*/ 5 h 48"/>
                <a:gd name="T8" fmla="*/ 12 w 39"/>
                <a:gd name="T9" fmla="*/ 48 h 48"/>
                <a:gd name="T10" fmla="*/ 33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33" y="0"/>
                  </a:moveTo>
                  <a:lnTo>
                    <a:pt x="33" y="0"/>
                  </a:lnTo>
                  <a:cubicBezTo>
                    <a:pt x="28" y="3"/>
                    <a:pt x="7" y="24"/>
                    <a:pt x="0" y="31"/>
                  </a:cubicBezTo>
                  <a:cubicBezTo>
                    <a:pt x="9" y="24"/>
                    <a:pt x="23" y="10"/>
                    <a:pt x="31" y="5"/>
                  </a:cubicBezTo>
                  <a:cubicBezTo>
                    <a:pt x="34" y="24"/>
                    <a:pt x="17" y="42"/>
                    <a:pt x="12" y="48"/>
                  </a:cubicBezTo>
                  <a:cubicBezTo>
                    <a:pt x="22" y="40"/>
                    <a:pt x="39" y="20"/>
                    <a:pt x="3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3" name="Freeform 1631"/>
            <p:cNvSpPr/>
            <p:nvPr userDrawn="1"/>
          </p:nvSpPr>
          <p:spPr>
            <a:xfrm>
              <a:off x="414" y="239"/>
              <a:ext cx="9" cy="19"/>
            </a:xfrm>
            <a:custGeom>
              <a:avLst/>
              <a:gdLst>
                <a:gd name="T0" fmla="*/ 15 w 20"/>
                <a:gd name="T1" fmla="*/ 0 h 41"/>
                <a:gd name="T2" fmla="*/ 15 w 20"/>
                <a:gd name="T3" fmla="*/ 0 h 41"/>
                <a:gd name="T4" fmla="*/ 5 w 20"/>
                <a:gd name="T5" fmla="*/ 16 h 41"/>
                <a:gd name="T6" fmla="*/ 14 w 20"/>
                <a:gd name="T7" fmla="*/ 8 h 41"/>
                <a:gd name="T8" fmla="*/ 0 w 20"/>
                <a:gd name="T9" fmla="*/ 41 h 41"/>
                <a:gd name="T10" fmla="*/ 1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15" y="0"/>
                  </a:moveTo>
                  <a:lnTo>
                    <a:pt x="15" y="0"/>
                  </a:lnTo>
                  <a:cubicBezTo>
                    <a:pt x="12" y="6"/>
                    <a:pt x="9" y="11"/>
                    <a:pt x="5" y="16"/>
                  </a:cubicBezTo>
                  <a:cubicBezTo>
                    <a:pt x="8" y="14"/>
                    <a:pt x="13" y="9"/>
                    <a:pt x="14" y="8"/>
                  </a:cubicBezTo>
                  <a:cubicBezTo>
                    <a:pt x="16" y="17"/>
                    <a:pt x="7" y="34"/>
                    <a:pt x="0" y="41"/>
                  </a:cubicBezTo>
                  <a:cubicBezTo>
                    <a:pt x="15" y="29"/>
                    <a:pt x="20" y="11"/>
                    <a:pt x="1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4" name="Freeform 1632"/>
            <p:cNvSpPr/>
            <p:nvPr userDrawn="1"/>
          </p:nvSpPr>
          <p:spPr>
            <a:xfrm>
              <a:off x="415" y="257"/>
              <a:ext cx="11" cy="11"/>
            </a:xfrm>
            <a:custGeom>
              <a:avLst/>
              <a:gdLst>
                <a:gd name="T0" fmla="*/ 22 w 23"/>
                <a:gd name="T1" fmla="*/ 0 h 23"/>
                <a:gd name="T2" fmla="*/ 22 w 23"/>
                <a:gd name="T3" fmla="*/ 0 h 23"/>
                <a:gd name="T4" fmla="*/ 0 w 23"/>
                <a:gd name="T5" fmla="*/ 10 h 23"/>
                <a:gd name="T6" fmla="*/ 19 w 23"/>
                <a:gd name="T7" fmla="*/ 3 h 23"/>
                <a:gd name="T8" fmla="*/ 8 w 23"/>
                <a:gd name="T9" fmla="*/ 23 h 23"/>
                <a:gd name="T10" fmla="*/ 22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22" y="0"/>
                  </a:moveTo>
                  <a:lnTo>
                    <a:pt x="22" y="0"/>
                  </a:lnTo>
                  <a:cubicBezTo>
                    <a:pt x="16" y="0"/>
                    <a:pt x="2" y="7"/>
                    <a:pt x="0" y="10"/>
                  </a:cubicBezTo>
                  <a:cubicBezTo>
                    <a:pt x="6" y="7"/>
                    <a:pt x="12" y="4"/>
                    <a:pt x="19" y="3"/>
                  </a:cubicBezTo>
                  <a:cubicBezTo>
                    <a:pt x="19" y="8"/>
                    <a:pt x="13" y="17"/>
                    <a:pt x="8" y="23"/>
                  </a:cubicBezTo>
                  <a:cubicBezTo>
                    <a:pt x="17" y="17"/>
                    <a:pt x="23" y="6"/>
                    <a:pt x="2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5" name="Freeform 1633"/>
            <p:cNvSpPr/>
            <p:nvPr userDrawn="1"/>
          </p:nvSpPr>
          <p:spPr>
            <a:xfrm>
              <a:off x="448" y="263"/>
              <a:ext cx="15" cy="13"/>
            </a:xfrm>
            <a:custGeom>
              <a:avLst/>
              <a:gdLst>
                <a:gd name="T0" fmla="*/ 35 w 35"/>
                <a:gd name="T1" fmla="*/ 1 h 28"/>
                <a:gd name="T2" fmla="*/ 35 w 35"/>
                <a:gd name="T3" fmla="*/ 1 h 28"/>
                <a:gd name="T4" fmla="*/ 0 w 35"/>
                <a:gd name="T5" fmla="*/ 8 h 28"/>
                <a:gd name="T6" fmla="*/ 30 w 35"/>
                <a:gd name="T7" fmla="*/ 4 h 28"/>
                <a:gd name="T8" fmla="*/ 1 w 35"/>
                <a:gd name="T9" fmla="*/ 28 h 28"/>
                <a:gd name="T10" fmla="*/ 35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35" y="1"/>
                  </a:moveTo>
                  <a:lnTo>
                    <a:pt x="35" y="1"/>
                  </a:lnTo>
                  <a:cubicBezTo>
                    <a:pt x="23" y="0"/>
                    <a:pt x="7" y="4"/>
                    <a:pt x="0" y="8"/>
                  </a:cubicBezTo>
                  <a:cubicBezTo>
                    <a:pt x="11" y="6"/>
                    <a:pt x="16" y="3"/>
                    <a:pt x="30" y="4"/>
                  </a:cubicBezTo>
                  <a:cubicBezTo>
                    <a:pt x="27" y="11"/>
                    <a:pt x="13" y="23"/>
                    <a:pt x="1" y="28"/>
                  </a:cubicBezTo>
                  <a:cubicBezTo>
                    <a:pt x="20" y="22"/>
                    <a:pt x="33" y="9"/>
                    <a:pt x="35"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6" name="Freeform 1634"/>
            <p:cNvSpPr/>
            <p:nvPr userDrawn="1"/>
          </p:nvSpPr>
          <p:spPr>
            <a:xfrm>
              <a:off x="420" y="269"/>
              <a:ext cx="10" cy="9"/>
            </a:xfrm>
            <a:custGeom>
              <a:avLst/>
              <a:gdLst>
                <a:gd name="T0" fmla="*/ 0 w 22"/>
                <a:gd name="T1" fmla="*/ 5 h 20"/>
                <a:gd name="T2" fmla="*/ 0 w 22"/>
                <a:gd name="T3" fmla="*/ 5 h 20"/>
                <a:gd name="T4" fmla="*/ 19 w 22"/>
                <a:gd name="T5" fmla="*/ 6 h 20"/>
                <a:gd name="T6" fmla="*/ 5 w 22"/>
                <a:gd name="T7" fmla="*/ 20 h 20"/>
                <a:gd name="T8" fmla="*/ 22 w 22"/>
                <a:gd name="T9" fmla="*/ 5 h 20"/>
                <a:gd name="T10" fmla="*/ 0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0" y="5"/>
                  </a:moveTo>
                  <a:lnTo>
                    <a:pt x="0" y="5"/>
                  </a:lnTo>
                  <a:cubicBezTo>
                    <a:pt x="6" y="3"/>
                    <a:pt x="11" y="2"/>
                    <a:pt x="19" y="6"/>
                  </a:cubicBezTo>
                  <a:cubicBezTo>
                    <a:pt x="17" y="12"/>
                    <a:pt x="10" y="18"/>
                    <a:pt x="5" y="20"/>
                  </a:cubicBezTo>
                  <a:cubicBezTo>
                    <a:pt x="12" y="19"/>
                    <a:pt x="20" y="13"/>
                    <a:pt x="22" y="5"/>
                  </a:cubicBezTo>
                  <a:cubicBezTo>
                    <a:pt x="14" y="0"/>
                    <a:pt x="5" y="2"/>
                    <a:pt x="0" y="5"/>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7" name="Freeform 1635"/>
            <p:cNvSpPr/>
            <p:nvPr userDrawn="1"/>
          </p:nvSpPr>
          <p:spPr>
            <a:xfrm>
              <a:off x="409" y="276"/>
              <a:ext cx="7" cy="3"/>
            </a:xfrm>
            <a:custGeom>
              <a:avLst/>
              <a:gdLst>
                <a:gd name="T0" fmla="*/ 15 w 15"/>
                <a:gd name="T1" fmla="*/ 0 h 6"/>
                <a:gd name="T2" fmla="*/ 15 w 15"/>
                <a:gd name="T3" fmla="*/ 0 h 6"/>
                <a:gd name="T4" fmla="*/ 1 w 15"/>
                <a:gd name="T5" fmla="*/ 4 h 6"/>
                <a:gd name="T6" fmla="*/ 0 w 15"/>
                <a:gd name="T7" fmla="*/ 6 h 6"/>
                <a:gd name="T8" fmla="*/ 15 w 15"/>
                <a:gd name="T9" fmla="*/ 0 h 6"/>
              </a:gdLst>
              <a:ahLst/>
              <a:cxnLst>
                <a:cxn ang="0">
                  <a:pos x="T0" y="T1"/>
                </a:cxn>
                <a:cxn ang="0">
                  <a:pos x="T2" y="T3"/>
                </a:cxn>
                <a:cxn ang="0">
                  <a:pos x="T4" y="T5"/>
                </a:cxn>
                <a:cxn ang="0">
                  <a:pos x="T6" y="T7"/>
                </a:cxn>
                <a:cxn ang="0">
                  <a:pos x="T8" y="T9"/>
                </a:cxn>
              </a:cxnLst>
              <a:rect l="0" t="0" r="r" b="b"/>
              <a:pathLst>
                <a:path w="15" h="6">
                  <a:moveTo>
                    <a:pt x="15" y="0"/>
                  </a:moveTo>
                  <a:lnTo>
                    <a:pt x="15" y="0"/>
                  </a:lnTo>
                  <a:cubicBezTo>
                    <a:pt x="10" y="1"/>
                    <a:pt x="5" y="2"/>
                    <a:pt x="1" y="4"/>
                  </a:cubicBezTo>
                  <a:lnTo>
                    <a:pt x="0" y="6"/>
                  </a:lnTo>
                  <a:cubicBezTo>
                    <a:pt x="4" y="4"/>
                    <a:pt x="10" y="3"/>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8" name="Freeform 1636"/>
            <p:cNvSpPr/>
            <p:nvPr userDrawn="1"/>
          </p:nvSpPr>
          <p:spPr>
            <a:xfrm>
              <a:off x="399" y="273"/>
              <a:ext cx="9" cy="8"/>
            </a:xfrm>
            <a:custGeom>
              <a:avLst/>
              <a:gdLst>
                <a:gd name="T0" fmla="*/ 0 w 19"/>
                <a:gd name="T1" fmla="*/ 4 h 19"/>
                <a:gd name="T2" fmla="*/ 0 w 19"/>
                <a:gd name="T3" fmla="*/ 4 h 19"/>
                <a:gd name="T4" fmla="*/ 15 w 19"/>
                <a:gd name="T5" fmla="*/ 5 h 19"/>
                <a:gd name="T6" fmla="*/ 9 w 19"/>
                <a:gd name="T7" fmla="*/ 19 h 19"/>
                <a:gd name="T8" fmla="*/ 18 w 19"/>
                <a:gd name="T9" fmla="*/ 4 h 19"/>
                <a:gd name="T10" fmla="*/ 0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0" y="4"/>
                  </a:moveTo>
                  <a:lnTo>
                    <a:pt x="0" y="4"/>
                  </a:lnTo>
                  <a:cubicBezTo>
                    <a:pt x="6" y="3"/>
                    <a:pt x="12" y="3"/>
                    <a:pt x="15" y="5"/>
                  </a:cubicBezTo>
                  <a:cubicBezTo>
                    <a:pt x="15" y="10"/>
                    <a:pt x="12" y="16"/>
                    <a:pt x="9" y="19"/>
                  </a:cubicBezTo>
                  <a:cubicBezTo>
                    <a:pt x="14" y="17"/>
                    <a:pt x="19" y="9"/>
                    <a:pt x="18" y="4"/>
                  </a:cubicBezTo>
                  <a:cubicBezTo>
                    <a:pt x="14" y="2"/>
                    <a:pt x="7" y="0"/>
                    <a:pt x="0" y="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9" name="Freeform 1637"/>
            <p:cNvSpPr/>
            <p:nvPr userDrawn="1"/>
          </p:nvSpPr>
          <p:spPr>
            <a:xfrm>
              <a:off x="399" y="253"/>
              <a:ext cx="8" cy="16"/>
            </a:xfrm>
            <a:custGeom>
              <a:avLst/>
              <a:gdLst>
                <a:gd name="T0" fmla="*/ 15 w 18"/>
                <a:gd name="T1" fmla="*/ 0 h 34"/>
                <a:gd name="T2" fmla="*/ 15 w 18"/>
                <a:gd name="T3" fmla="*/ 0 h 34"/>
                <a:gd name="T4" fmla="*/ 0 w 18"/>
                <a:gd name="T5" fmla="*/ 15 h 34"/>
                <a:gd name="T6" fmla="*/ 13 w 18"/>
                <a:gd name="T7" fmla="*/ 6 h 34"/>
                <a:gd name="T8" fmla="*/ 4 w 18"/>
                <a:gd name="T9" fmla="*/ 34 h 34"/>
                <a:gd name="T10" fmla="*/ 15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5" y="0"/>
                  </a:moveTo>
                  <a:lnTo>
                    <a:pt x="15" y="0"/>
                  </a:lnTo>
                  <a:cubicBezTo>
                    <a:pt x="12" y="4"/>
                    <a:pt x="4" y="12"/>
                    <a:pt x="0" y="15"/>
                  </a:cubicBezTo>
                  <a:cubicBezTo>
                    <a:pt x="5" y="12"/>
                    <a:pt x="9" y="10"/>
                    <a:pt x="13" y="6"/>
                  </a:cubicBezTo>
                  <a:cubicBezTo>
                    <a:pt x="14" y="16"/>
                    <a:pt x="7" y="31"/>
                    <a:pt x="4" y="34"/>
                  </a:cubicBezTo>
                  <a:cubicBezTo>
                    <a:pt x="13" y="26"/>
                    <a:pt x="18" y="13"/>
                    <a:pt x="1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0" name="Freeform 1638"/>
            <p:cNvSpPr/>
            <p:nvPr userDrawn="1"/>
          </p:nvSpPr>
          <p:spPr>
            <a:xfrm>
              <a:off x="390" y="264"/>
              <a:ext cx="10" cy="9"/>
            </a:xfrm>
            <a:custGeom>
              <a:avLst/>
              <a:gdLst>
                <a:gd name="T0" fmla="*/ 21 w 21"/>
                <a:gd name="T1" fmla="*/ 0 h 21"/>
                <a:gd name="T2" fmla="*/ 21 w 21"/>
                <a:gd name="T3" fmla="*/ 0 h 21"/>
                <a:gd name="T4" fmla="*/ 0 w 21"/>
                <a:gd name="T5" fmla="*/ 18 h 21"/>
                <a:gd name="T6" fmla="*/ 0 w 21"/>
                <a:gd name="T7" fmla="*/ 20 h 21"/>
                <a:gd name="T8" fmla="*/ 2 w 21"/>
                <a:gd name="T9" fmla="*/ 21 h 21"/>
                <a:gd name="T10" fmla="*/ 21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21" y="0"/>
                  </a:moveTo>
                  <a:lnTo>
                    <a:pt x="21" y="0"/>
                  </a:lnTo>
                  <a:cubicBezTo>
                    <a:pt x="12" y="5"/>
                    <a:pt x="0" y="18"/>
                    <a:pt x="0" y="18"/>
                  </a:cubicBezTo>
                  <a:lnTo>
                    <a:pt x="0" y="20"/>
                  </a:lnTo>
                  <a:lnTo>
                    <a:pt x="2" y="21"/>
                  </a:lnTo>
                  <a:cubicBezTo>
                    <a:pt x="2" y="21"/>
                    <a:pt x="17" y="7"/>
                    <a:pt x="2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1" name="Freeform 1639"/>
            <p:cNvSpPr/>
            <p:nvPr userDrawn="1"/>
          </p:nvSpPr>
          <p:spPr>
            <a:xfrm>
              <a:off x="391" y="268"/>
              <a:ext cx="4" cy="5"/>
            </a:xfrm>
            <a:custGeom>
              <a:avLst/>
              <a:gdLst>
                <a:gd name="T0" fmla="*/ 10 w 10"/>
                <a:gd name="T1" fmla="*/ 0 h 11"/>
                <a:gd name="T2" fmla="*/ 10 w 10"/>
                <a:gd name="T3" fmla="*/ 0 h 11"/>
                <a:gd name="T4" fmla="*/ 0 w 10"/>
                <a:gd name="T5" fmla="*/ 10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lnTo>
                    <a:pt x="10" y="0"/>
                  </a:lnTo>
                  <a:cubicBezTo>
                    <a:pt x="9" y="0"/>
                    <a:pt x="0" y="10"/>
                    <a:pt x="0" y="10"/>
                  </a:cubicBezTo>
                  <a:lnTo>
                    <a:pt x="1" y="11"/>
                  </a:lnTo>
                  <a:cubicBezTo>
                    <a:pt x="1" y="11"/>
                    <a:pt x="10" y="1"/>
                    <a:pt x="1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2" name="Freeform 1640"/>
            <p:cNvSpPr/>
            <p:nvPr userDrawn="1"/>
          </p:nvSpPr>
          <p:spPr>
            <a:xfrm>
              <a:off x="394" y="278"/>
              <a:ext cx="7" cy="5"/>
            </a:xfrm>
            <a:custGeom>
              <a:avLst/>
              <a:gdLst>
                <a:gd name="T0" fmla="*/ 15 w 15"/>
                <a:gd name="T1" fmla="*/ 0 h 11"/>
                <a:gd name="T2" fmla="*/ 15 w 15"/>
                <a:gd name="T3" fmla="*/ 0 h 11"/>
                <a:gd name="T4" fmla="*/ 1 w 15"/>
                <a:gd name="T5" fmla="*/ 8 h 11"/>
                <a:gd name="T6" fmla="*/ 0 w 15"/>
                <a:gd name="T7" fmla="*/ 10 h 11"/>
                <a:gd name="T8" fmla="*/ 2 w 15"/>
                <a:gd name="T9" fmla="*/ 11 h 11"/>
                <a:gd name="T10" fmla="*/ 15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15" y="0"/>
                  </a:moveTo>
                  <a:lnTo>
                    <a:pt x="15" y="0"/>
                  </a:lnTo>
                  <a:cubicBezTo>
                    <a:pt x="8" y="3"/>
                    <a:pt x="3" y="6"/>
                    <a:pt x="1" y="8"/>
                  </a:cubicBezTo>
                  <a:cubicBezTo>
                    <a:pt x="0" y="8"/>
                    <a:pt x="0" y="10"/>
                    <a:pt x="0" y="10"/>
                  </a:cubicBezTo>
                  <a:lnTo>
                    <a:pt x="2" y="11"/>
                  </a:lnTo>
                  <a:cubicBezTo>
                    <a:pt x="5" y="9"/>
                    <a:pt x="10" y="5"/>
                    <a:pt x="1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3" name="Freeform 1641"/>
            <p:cNvSpPr/>
            <p:nvPr userDrawn="1"/>
          </p:nvSpPr>
          <p:spPr>
            <a:xfrm>
              <a:off x="395" y="280"/>
              <a:ext cx="3" cy="2"/>
            </a:xfrm>
            <a:custGeom>
              <a:avLst/>
              <a:gdLst>
                <a:gd name="T0" fmla="*/ 6 w 6"/>
                <a:gd name="T1" fmla="*/ 0 h 4"/>
                <a:gd name="T2" fmla="*/ 6 w 6"/>
                <a:gd name="T3" fmla="*/ 0 h 4"/>
                <a:gd name="T4" fmla="*/ 0 w 6"/>
                <a:gd name="T5" fmla="*/ 3 h 4"/>
                <a:gd name="T6" fmla="*/ 0 w 6"/>
                <a:gd name="T7" fmla="*/ 4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lnTo>
                    <a:pt x="6" y="0"/>
                  </a:lnTo>
                  <a:cubicBezTo>
                    <a:pt x="4" y="0"/>
                    <a:pt x="0" y="3"/>
                    <a:pt x="0" y="3"/>
                  </a:cubicBezTo>
                  <a:lnTo>
                    <a:pt x="0" y="4"/>
                  </a:lnTo>
                  <a:cubicBezTo>
                    <a:pt x="0" y="4"/>
                    <a:pt x="5" y="1"/>
                    <a:pt x="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4" name="Freeform 1642"/>
            <p:cNvSpPr/>
            <p:nvPr userDrawn="1"/>
          </p:nvSpPr>
          <p:spPr>
            <a:xfrm>
              <a:off x="414" y="314"/>
              <a:ext cx="25" cy="28"/>
            </a:xfrm>
            <a:custGeom>
              <a:avLst/>
              <a:gdLst>
                <a:gd name="T0" fmla="*/ 2 w 55"/>
                <a:gd name="T1" fmla="*/ 0 h 63"/>
                <a:gd name="T2" fmla="*/ 2 w 55"/>
                <a:gd name="T3" fmla="*/ 0 h 63"/>
                <a:gd name="T4" fmla="*/ 2 w 55"/>
                <a:gd name="T5" fmla="*/ 5 h 63"/>
                <a:gd name="T6" fmla="*/ 32 w 55"/>
                <a:gd name="T7" fmla="*/ 40 h 63"/>
                <a:gd name="T8" fmla="*/ 1 w 55"/>
                <a:gd name="T9" fmla="*/ 11 h 63"/>
                <a:gd name="T10" fmla="*/ 0 w 55"/>
                <a:gd name="T11" fmla="*/ 17 h 63"/>
                <a:gd name="T12" fmla="*/ 32 w 55"/>
                <a:gd name="T13" fmla="*/ 56 h 63"/>
                <a:gd name="T14" fmla="*/ 52 w 55"/>
                <a:gd name="T15" fmla="*/ 58 h 63"/>
                <a:gd name="T16" fmla="*/ 49 w 55"/>
                <a:gd name="T17" fmla="*/ 40 h 63"/>
                <a:gd name="T18" fmla="*/ 2 w 55"/>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2">
                  <a:moveTo>
                    <a:pt x="2" y="0"/>
                  </a:moveTo>
                  <a:lnTo>
                    <a:pt x="2" y="0"/>
                  </a:lnTo>
                  <a:cubicBezTo>
                    <a:pt x="2" y="2"/>
                    <a:pt x="2" y="4"/>
                    <a:pt x="2" y="5"/>
                  </a:cubicBezTo>
                  <a:cubicBezTo>
                    <a:pt x="5" y="9"/>
                    <a:pt x="25" y="30"/>
                    <a:pt x="32" y="40"/>
                  </a:cubicBezTo>
                  <a:cubicBezTo>
                    <a:pt x="24" y="33"/>
                    <a:pt x="7" y="17"/>
                    <a:pt x="1" y="11"/>
                  </a:cubicBezTo>
                  <a:cubicBezTo>
                    <a:pt x="1" y="11"/>
                    <a:pt x="0" y="14"/>
                    <a:pt x="0" y="17"/>
                  </a:cubicBezTo>
                  <a:cubicBezTo>
                    <a:pt x="0" y="17"/>
                    <a:pt x="28" y="50"/>
                    <a:pt x="32" y="56"/>
                  </a:cubicBezTo>
                  <a:cubicBezTo>
                    <a:pt x="38" y="63"/>
                    <a:pt x="46" y="58"/>
                    <a:pt x="52" y="58"/>
                  </a:cubicBezTo>
                  <a:cubicBezTo>
                    <a:pt x="53" y="52"/>
                    <a:pt x="55" y="47"/>
                    <a:pt x="49" y="40"/>
                  </a:cubicBezTo>
                  <a:cubicBezTo>
                    <a:pt x="46" y="37"/>
                    <a:pt x="7" y="4"/>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5" name="Freeform 1643"/>
            <p:cNvSpPr/>
            <p:nvPr userDrawn="1"/>
          </p:nvSpPr>
          <p:spPr>
            <a:xfrm>
              <a:off x="415" y="310"/>
              <a:ext cx="34" cy="22"/>
            </a:xfrm>
            <a:custGeom>
              <a:avLst/>
              <a:gdLst>
                <a:gd name="T0" fmla="*/ 76 w 76"/>
                <a:gd name="T1" fmla="*/ 39 h 47"/>
                <a:gd name="T2" fmla="*/ 76 w 76"/>
                <a:gd name="T3" fmla="*/ 39 h 47"/>
                <a:gd name="T4" fmla="*/ 57 w 76"/>
                <a:gd name="T5" fmla="*/ 15 h 47"/>
                <a:gd name="T6" fmla="*/ 19 w 76"/>
                <a:gd name="T7" fmla="*/ 0 h 47"/>
                <a:gd name="T8" fmla="*/ 14 w 76"/>
                <a:gd name="T9" fmla="*/ 1 h 47"/>
                <a:gd name="T10" fmla="*/ 48 w 76"/>
                <a:gd name="T11" fmla="*/ 23 h 47"/>
                <a:gd name="T12" fmla="*/ 8 w 76"/>
                <a:gd name="T13" fmla="*/ 3 h 47"/>
                <a:gd name="T14" fmla="*/ 0 w 76"/>
                <a:gd name="T15" fmla="*/ 2 h 47"/>
                <a:gd name="T16" fmla="*/ 51 w 76"/>
                <a:gd name="T17" fmla="*/ 39 h 47"/>
                <a:gd name="T18" fmla="*/ 76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76" y="39"/>
                  </a:moveTo>
                  <a:lnTo>
                    <a:pt x="76" y="39"/>
                  </a:lnTo>
                  <a:cubicBezTo>
                    <a:pt x="74" y="33"/>
                    <a:pt x="74" y="22"/>
                    <a:pt x="57" y="15"/>
                  </a:cubicBezTo>
                  <a:cubicBezTo>
                    <a:pt x="51" y="13"/>
                    <a:pt x="24" y="1"/>
                    <a:pt x="19" y="0"/>
                  </a:cubicBezTo>
                  <a:cubicBezTo>
                    <a:pt x="17" y="0"/>
                    <a:pt x="14" y="1"/>
                    <a:pt x="14" y="1"/>
                  </a:cubicBezTo>
                  <a:cubicBezTo>
                    <a:pt x="18" y="3"/>
                    <a:pt x="37" y="15"/>
                    <a:pt x="48" y="23"/>
                  </a:cubicBezTo>
                  <a:cubicBezTo>
                    <a:pt x="34" y="19"/>
                    <a:pt x="10" y="4"/>
                    <a:pt x="8" y="3"/>
                  </a:cubicBezTo>
                  <a:cubicBezTo>
                    <a:pt x="7" y="3"/>
                    <a:pt x="4" y="4"/>
                    <a:pt x="0" y="2"/>
                  </a:cubicBezTo>
                  <a:cubicBezTo>
                    <a:pt x="7" y="7"/>
                    <a:pt x="41" y="34"/>
                    <a:pt x="51" y="39"/>
                  </a:cubicBezTo>
                  <a:cubicBezTo>
                    <a:pt x="66" y="47"/>
                    <a:pt x="70" y="41"/>
                    <a:pt x="76" y="3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6" name="Freeform 1644"/>
            <p:cNvSpPr/>
            <p:nvPr userDrawn="1"/>
          </p:nvSpPr>
          <p:spPr>
            <a:xfrm>
              <a:off x="422" y="302"/>
              <a:ext cx="35" cy="15"/>
            </a:xfrm>
            <a:custGeom>
              <a:avLst/>
              <a:gdLst>
                <a:gd name="T0" fmla="*/ 0 w 78"/>
                <a:gd name="T1" fmla="*/ 0 h 33"/>
                <a:gd name="T2" fmla="*/ 0 w 78"/>
                <a:gd name="T3" fmla="*/ 0 h 33"/>
                <a:gd name="T4" fmla="*/ 3 w 78"/>
                <a:gd name="T5" fmla="*/ 6 h 33"/>
                <a:gd name="T6" fmla="*/ 43 w 78"/>
                <a:gd name="T7" fmla="*/ 17 h 33"/>
                <a:gd name="T8" fmla="*/ 4 w 78"/>
                <a:gd name="T9" fmla="*/ 11 h 33"/>
                <a:gd name="T10" fmla="*/ 5 w 78"/>
                <a:gd name="T11" fmla="*/ 15 h 33"/>
                <a:gd name="T12" fmla="*/ 46 w 78"/>
                <a:gd name="T13" fmla="*/ 29 h 33"/>
                <a:gd name="T14" fmla="*/ 78 w 78"/>
                <a:gd name="T15" fmla="*/ 25 h 33"/>
                <a:gd name="T16" fmla="*/ 54 w 78"/>
                <a:gd name="T17" fmla="*/ 8 h 33"/>
                <a:gd name="T18" fmla="*/ 0 w 7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3">
                  <a:moveTo>
                    <a:pt x="0" y="0"/>
                  </a:moveTo>
                  <a:lnTo>
                    <a:pt x="0" y="0"/>
                  </a:lnTo>
                  <a:cubicBezTo>
                    <a:pt x="1" y="2"/>
                    <a:pt x="2" y="4"/>
                    <a:pt x="3" y="6"/>
                  </a:cubicBezTo>
                  <a:cubicBezTo>
                    <a:pt x="5" y="7"/>
                    <a:pt x="30" y="12"/>
                    <a:pt x="43" y="17"/>
                  </a:cubicBezTo>
                  <a:cubicBezTo>
                    <a:pt x="30" y="17"/>
                    <a:pt x="4" y="11"/>
                    <a:pt x="4" y="11"/>
                  </a:cubicBezTo>
                  <a:cubicBezTo>
                    <a:pt x="4" y="12"/>
                    <a:pt x="5" y="14"/>
                    <a:pt x="5" y="15"/>
                  </a:cubicBezTo>
                  <a:cubicBezTo>
                    <a:pt x="14" y="20"/>
                    <a:pt x="40" y="27"/>
                    <a:pt x="46" y="29"/>
                  </a:cubicBezTo>
                  <a:cubicBezTo>
                    <a:pt x="55" y="33"/>
                    <a:pt x="73" y="31"/>
                    <a:pt x="78" y="25"/>
                  </a:cubicBezTo>
                  <a:cubicBezTo>
                    <a:pt x="74" y="15"/>
                    <a:pt x="63" y="9"/>
                    <a:pt x="54" y="8"/>
                  </a:cubicBezTo>
                  <a:cubicBezTo>
                    <a:pt x="42" y="6"/>
                    <a:pt x="13" y="2"/>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7" name="Freeform 1645"/>
            <p:cNvSpPr/>
            <p:nvPr userDrawn="1"/>
          </p:nvSpPr>
          <p:spPr>
            <a:xfrm>
              <a:off x="444" y="294"/>
              <a:ext cx="16" cy="10"/>
            </a:xfrm>
            <a:custGeom>
              <a:avLst/>
              <a:gdLst>
                <a:gd name="T0" fmla="*/ 7 w 36"/>
                <a:gd name="T1" fmla="*/ 0 h 22"/>
                <a:gd name="T2" fmla="*/ 7 w 36"/>
                <a:gd name="T3" fmla="*/ 0 h 22"/>
                <a:gd name="T4" fmla="*/ 31 w 36"/>
                <a:gd name="T5" fmla="*/ 10 h 22"/>
                <a:gd name="T6" fmla="*/ 0 w 36"/>
                <a:gd name="T7" fmla="*/ 20 h 22"/>
                <a:gd name="T8" fmla="*/ 36 w 36"/>
                <a:gd name="T9" fmla="*/ 10 h 22"/>
                <a:gd name="T10" fmla="*/ 7 w 36"/>
                <a:gd name="T11" fmla="*/ 0 h 22"/>
              </a:gdLst>
              <a:ahLst/>
              <a:cxnLst>
                <a:cxn ang="0">
                  <a:pos x="T0" y="T1"/>
                </a:cxn>
                <a:cxn ang="0">
                  <a:pos x="T2" y="T3"/>
                </a:cxn>
                <a:cxn ang="0">
                  <a:pos x="T4" y="T5"/>
                </a:cxn>
                <a:cxn ang="0">
                  <a:pos x="T6" y="T7"/>
                </a:cxn>
                <a:cxn ang="0">
                  <a:pos x="T8" y="T9"/>
                </a:cxn>
                <a:cxn ang="0">
                  <a:pos x="T10" y="T11"/>
                </a:cxn>
              </a:cxnLst>
              <a:rect l="0" t="0" r="r" b="b"/>
              <a:pathLst>
                <a:path w="36" h="22">
                  <a:moveTo>
                    <a:pt x="7" y="0"/>
                  </a:moveTo>
                  <a:lnTo>
                    <a:pt x="7" y="0"/>
                  </a:lnTo>
                  <a:cubicBezTo>
                    <a:pt x="15" y="1"/>
                    <a:pt x="27" y="5"/>
                    <a:pt x="31" y="10"/>
                  </a:cubicBezTo>
                  <a:cubicBezTo>
                    <a:pt x="28" y="17"/>
                    <a:pt x="10" y="20"/>
                    <a:pt x="0" y="20"/>
                  </a:cubicBezTo>
                  <a:cubicBezTo>
                    <a:pt x="17" y="22"/>
                    <a:pt x="31" y="18"/>
                    <a:pt x="36" y="10"/>
                  </a:cubicBezTo>
                  <a:cubicBezTo>
                    <a:pt x="29" y="3"/>
                    <a:pt x="15" y="0"/>
                    <a:pt x="7"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8" name="Freeform 1646"/>
            <p:cNvSpPr/>
            <p:nvPr userDrawn="1"/>
          </p:nvSpPr>
          <p:spPr>
            <a:xfrm>
              <a:off x="447" y="279"/>
              <a:ext cx="15" cy="11"/>
            </a:xfrm>
            <a:custGeom>
              <a:avLst/>
              <a:gdLst>
                <a:gd name="T0" fmla="*/ 0 w 35"/>
                <a:gd name="T1" fmla="*/ 3 h 23"/>
                <a:gd name="T2" fmla="*/ 0 w 35"/>
                <a:gd name="T3" fmla="*/ 3 h 23"/>
                <a:gd name="T4" fmla="*/ 30 w 35"/>
                <a:gd name="T5" fmla="*/ 6 h 23"/>
                <a:gd name="T6" fmla="*/ 1 w 35"/>
                <a:gd name="T7" fmla="*/ 23 h 23"/>
                <a:gd name="T8" fmla="*/ 35 w 35"/>
                <a:gd name="T9" fmla="*/ 4 h 23"/>
                <a:gd name="T10" fmla="*/ 0 w 35"/>
                <a:gd name="T11" fmla="*/ 3 h 23"/>
              </a:gdLst>
              <a:ahLst/>
              <a:cxnLst>
                <a:cxn ang="0">
                  <a:pos x="T0" y="T1"/>
                </a:cxn>
                <a:cxn ang="0">
                  <a:pos x="T2" y="T3"/>
                </a:cxn>
                <a:cxn ang="0">
                  <a:pos x="T4" y="T5"/>
                </a:cxn>
                <a:cxn ang="0">
                  <a:pos x="T6" y="T7"/>
                </a:cxn>
                <a:cxn ang="0">
                  <a:pos x="T8" y="T9"/>
                </a:cxn>
                <a:cxn ang="0">
                  <a:pos x="T10" y="T11"/>
                </a:cxn>
              </a:cxnLst>
              <a:rect l="0" t="0" r="r" b="b"/>
              <a:pathLst>
                <a:path w="35" h="23">
                  <a:moveTo>
                    <a:pt x="0" y="3"/>
                  </a:moveTo>
                  <a:lnTo>
                    <a:pt x="0" y="3"/>
                  </a:lnTo>
                  <a:cubicBezTo>
                    <a:pt x="9" y="2"/>
                    <a:pt x="21" y="2"/>
                    <a:pt x="30" y="6"/>
                  </a:cubicBezTo>
                  <a:cubicBezTo>
                    <a:pt x="27" y="11"/>
                    <a:pt x="15" y="20"/>
                    <a:pt x="1" y="23"/>
                  </a:cubicBezTo>
                  <a:cubicBezTo>
                    <a:pt x="12" y="22"/>
                    <a:pt x="32" y="14"/>
                    <a:pt x="35" y="4"/>
                  </a:cubicBezTo>
                  <a:cubicBezTo>
                    <a:pt x="26" y="0"/>
                    <a:pt x="6" y="0"/>
                    <a:pt x="0" y="3"/>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9" name="Freeform 1647"/>
            <p:cNvSpPr/>
            <p:nvPr userDrawn="1"/>
          </p:nvSpPr>
          <p:spPr>
            <a:xfrm>
              <a:off x="420" y="281"/>
              <a:ext cx="9" cy="9"/>
            </a:xfrm>
            <a:custGeom>
              <a:avLst/>
              <a:gdLst>
                <a:gd name="T0" fmla="*/ 0 w 20"/>
                <a:gd name="T1" fmla="*/ 3 h 19"/>
                <a:gd name="T2" fmla="*/ 0 w 20"/>
                <a:gd name="T3" fmla="*/ 3 h 19"/>
                <a:gd name="T4" fmla="*/ 17 w 20"/>
                <a:gd name="T5" fmla="*/ 9 h 19"/>
                <a:gd name="T6" fmla="*/ 4 w 20"/>
                <a:gd name="T7" fmla="*/ 19 h 19"/>
                <a:gd name="T8" fmla="*/ 20 w 20"/>
                <a:gd name="T9" fmla="*/ 8 h 19"/>
                <a:gd name="T10" fmla="*/ 0 w 20"/>
                <a:gd name="T11" fmla="*/ 3 h 19"/>
              </a:gdLst>
              <a:ahLst/>
              <a:cxnLst>
                <a:cxn ang="0">
                  <a:pos x="T0" y="T1"/>
                </a:cxn>
                <a:cxn ang="0">
                  <a:pos x="T2" y="T3"/>
                </a:cxn>
                <a:cxn ang="0">
                  <a:pos x="T4" y="T5"/>
                </a:cxn>
                <a:cxn ang="0">
                  <a:pos x="T6" y="T7"/>
                </a:cxn>
                <a:cxn ang="0">
                  <a:pos x="T8" y="T9"/>
                </a:cxn>
                <a:cxn ang="0">
                  <a:pos x="T10" y="T11"/>
                </a:cxn>
              </a:cxnLst>
              <a:rect l="0" t="0" r="r" b="b"/>
              <a:pathLst>
                <a:path w="20" h="19">
                  <a:moveTo>
                    <a:pt x="0" y="3"/>
                  </a:moveTo>
                  <a:lnTo>
                    <a:pt x="0" y="3"/>
                  </a:lnTo>
                  <a:cubicBezTo>
                    <a:pt x="9" y="2"/>
                    <a:pt x="15" y="5"/>
                    <a:pt x="17" y="9"/>
                  </a:cubicBezTo>
                  <a:cubicBezTo>
                    <a:pt x="15" y="14"/>
                    <a:pt x="9" y="18"/>
                    <a:pt x="4" y="19"/>
                  </a:cubicBezTo>
                  <a:cubicBezTo>
                    <a:pt x="11" y="19"/>
                    <a:pt x="18" y="14"/>
                    <a:pt x="20" y="8"/>
                  </a:cubicBezTo>
                  <a:cubicBezTo>
                    <a:pt x="17" y="3"/>
                    <a:pt x="7" y="0"/>
                    <a:pt x="0" y="3"/>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0" name="Freeform 1648"/>
            <p:cNvSpPr/>
            <p:nvPr userDrawn="1"/>
          </p:nvSpPr>
          <p:spPr>
            <a:xfrm>
              <a:off x="401" y="284"/>
              <a:ext cx="7" cy="9"/>
            </a:xfrm>
            <a:custGeom>
              <a:avLst/>
              <a:gdLst>
                <a:gd name="T0" fmla="*/ 0 w 15"/>
                <a:gd name="T1" fmla="*/ 2 h 19"/>
                <a:gd name="T2" fmla="*/ 0 w 15"/>
                <a:gd name="T3" fmla="*/ 2 h 19"/>
                <a:gd name="T4" fmla="*/ 12 w 15"/>
                <a:gd name="T5" fmla="*/ 8 h 19"/>
                <a:gd name="T6" fmla="*/ 4 w 15"/>
                <a:gd name="T7" fmla="*/ 19 h 19"/>
                <a:gd name="T8" fmla="*/ 15 w 15"/>
                <a:gd name="T9" fmla="*/ 8 h 19"/>
                <a:gd name="T10" fmla="*/ 0 w 15"/>
                <a:gd name="T11" fmla="*/ 2 h 19"/>
              </a:gdLst>
              <a:ahLst/>
              <a:cxnLst>
                <a:cxn ang="0">
                  <a:pos x="T0" y="T1"/>
                </a:cxn>
                <a:cxn ang="0">
                  <a:pos x="T2" y="T3"/>
                </a:cxn>
                <a:cxn ang="0">
                  <a:pos x="T4" y="T5"/>
                </a:cxn>
                <a:cxn ang="0">
                  <a:pos x="T6" y="T7"/>
                </a:cxn>
                <a:cxn ang="0">
                  <a:pos x="T8" y="T9"/>
                </a:cxn>
                <a:cxn ang="0">
                  <a:pos x="T10" y="T11"/>
                </a:cxn>
              </a:cxnLst>
              <a:rect l="0" t="0" r="r" b="b"/>
              <a:pathLst>
                <a:path w="15" h="19">
                  <a:moveTo>
                    <a:pt x="0" y="2"/>
                  </a:moveTo>
                  <a:lnTo>
                    <a:pt x="0" y="2"/>
                  </a:lnTo>
                  <a:cubicBezTo>
                    <a:pt x="5" y="2"/>
                    <a:pt x="9" y="5"/>
                    <a:pt x="12" y="8"/>
                  </a:cubicBezTo>
                  <a:cubicBezTo>
                    <a:pt x="11" y="12"/>
                    <a:pt x="9" y="17"/>
                    <a:pt x="4" y="19"/>
                  </a:cubicBezTo>
                  <a:cubicBezTo>
                    <a:pt x="10" y="18"/>
                    <a:pt x="13" y="13"/>
                    <a:pt x="15" y="8"/>
                  </a:cubicBezTo>
                  <a:cubicBezTo>
                    <a:pt x="12" y="5"/>
                    <a:pt x="7" y="0"/>
                    <a:pt x="0" y="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1" name="Freeform 1649"/>
            <p:cNvSpPr/>
            <p:nvPr userDrawn="1"/>
          </p:nvSpPr>
          <p:spPr>
            <a:xfrm>
              <a:off x="423" y="305"/>
              <a:ext cx="10" cy="3"/>
            </a:xfrm>
            <a:custGeom>
              <a:avLst/>
              <a:gdLst>
                <a:gd name="T0" fmla="*/ 21 w 21"/>
                <a:gd name="T1" fmla="*/ 6 h 6"/>
                <a:gd name="T2" fmla="*/ 21 w 21"/>
                <a:gd name="T3" fmla="*/ 6 h 6"/>
                <a:gd name="T4" fmla="*/ 0 w 21"/>
                <a:gd name="T5" fmla="*/ 0 h 6"/>
                <a:gd name="T6" fmla="*/ 0 w 21"/>
                <a:gd name="T7" fmla="*/ 2 h 6"/>
                <a:gd name="T8" fmla="*/ 21 w 21"/>
                <a:gd name="T9" fmla="*/ 6 h 6"/>
              </a:gdLst>
              <a:ahLst/>
              <a:cxnLst>
                <a:cxn ang="0">
                  <a:pos x="T0" y="T1"/>
                </a:cxn>
                <a:cxn ang="0">
                  <a:pos x="T2" y="T3"/>
                </a:cxn>
                <a:cxn ang="0">
                  <a:pos x="T4" y="T5"/>
                </a:cxn>
                <a:cxn ang="0">
                  <a:pos x="T6" y="T7"/>
                </a:cxn>
                <a:cxn ang="0">
                  <a:pos x="T8" y="T9"/>
                </a:cxn>
              </a:cxnLst>
              <a:rect l="0" t="0" r="r" b="b"/>
              <a:pathLst>
                <a:path w="21" h="6">
                  <a:moveTo>
                    <a:pt x="21" y="6"/>
                  </a:moveTo>
                  <a:lnTo>
                    <a:pt x="21" y="6"/>
                  </a:lnTo>
                  <a:cubicBezTo>
                    <a:pt x="11" y="3"/>
                    <a:pt x="5" y="1"/>
                    <a:pt x="0" y="0"/>
                  </a:cubicBezTo>
                  <a:lnTo>
                    <a:pt x="0" y="2"/>
                  </a:lnTo>
                  <a:cubicBezTo>
                    <a:pt x="6" y="4"/>
                    <a:pt x="12" y="4"/>
                    <a:pt x="21"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2" name="Freeform 1650"/>
            <p:cNvSpPr/>
            <p:nvPr userDrawn="1"/>
          </p:nvSpPr>
          <p:spPr>
            <a:xfrm>
              <a:off x="442" y="307"/>
              <a:ext cx="13" cy="9"/>
            </a:xfrm>
            <a:custGeom>
              <a:avLst/>
              <a:gdLst>
                <a:gd name="T0" fmla="*/ 6 w 29"/>
                <a:gd name="T1" fmla="*/ 0 h 21"/>
                <a:gd name="T2" fmla="*/ 6 w 29"/>
                <a:gd name="T3" fmla="*/ 0 h 21"/>
                <a:gd name="T4" fmla="*/ 25 w 29"/>
                <a:gd name="T5" fmla="*/ 13 h 21"/>
                <a:gd name="T6" fmla="*/ 0 w 29"/>
                <a:gd name="T7" fmla="*/ 17 h 21"/>
                <a:gd name="T8" fmla="*/ 29 w 29"/>
                <a:gd name="T9" fmla="*/ 14 h 21"/>
                <a:gd name="T10" fmla="*/ 6 w 29"/>
                <a:gd name="T11" fmla="*/ 0 h 21"/>
              </a:gdLst>
              <a:ahLst/>
              <a:cxnLst>
                <a:cxn ang="0">
                  <a:pos x="T0" y="T1"/>
                </a:cxn>
                <a:cxn ang="0">
                  <a:pos x="T2" y="T3"/>
                </a:cxn>
                <a:cxn ang="0">
                  <a:pos x="T4" y="T5"/>
                </a:cxn>
                <a:cxn ang="0">
                  <a:pos x="T6" y="T7"/>
                </a:cxn>
                <a:cxn ang="0">
                  <a:pos x="T8" y="T9"/>
                </a:cxn>
                <a:cxn ang="0">
                  <a:pos x="T10" y="T11"/>
                </a:cxn>
              </a:cxnLst>
              <a:rect l="0" t="0" r="r" b="b"/>
              <a:pathLst>
                <a:path w="28" h="21">
                  <a:moveTo>
                    <a:pt x="6" y="0"/>
                  </a:moveTo>
                  <a:lnTo>
                    <a:pt x="6" y="0"/>
                  </a:lnTo>
                  <a:cubicBezTo>
                    <a:pt x="14" y="1"/>
                    <a:pt x="21" y="7"/>
                    <a:pt x="25" y="13"/>
                  </a:cubicBezTo>
                  <a:cubicBezTo>
                    <a:pt x="17" y="20"/>
                    <a:pt x="6" y="18"/>
                    <a:pt x="0" y="17"/>
                  </a:cubicBezTo>
                  <a:cubicBezTo>
                    <a:pt x="8" y="20"/>
                    <a:pt x="20" y="21"/>
                    <a:pt x="29" y="14"/>
                  </a:cubicBezTo>
                  <a:cubicBezTo>
                    <a:pt x="24" y="5"/>
                    <a:pt x="14" y="0"/>
                    <a:pt x="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3" name="Freeform 1651"/>
            <p:cNvSpPr/>
            <p:nvPr userDrawn="1"/>
          </p:nvSpPr>
          <p:spPr>
            <a:xfrm>
              <a:off x="366" y="428"/>
              <a:ext cx="10" cy="14"/>
            </a:xfrm>
            <a:custGeom>
              <a:avLst/>
              <a:gdLst>
                <a:gd name="T0" fmla="*/ 12 w 24"/>
                <a:gd name="T1" fmla="*/ 2 h 31"/>
                <a:gd name="T2" fmla="*/ 12 w 24"/>
                <a:gd name="T3" fmla="*/ 2 h 31"/>
                <a:gd name="T4" fmla="*/ 0 w 24"/>
                <a:gd name="T5" fmla="*/ 31 h 31"/>
                <a:gd name="T6" fmla="*/ 14 w 24"/>
                <a:gd name="T7" fmla="*/ 3 h 31"/>
                <a:gd name="T8" fmla="*/ 24 w 24"/>
                <a:gd name="T9" fmla="*/ 8 h 31"/>
                <a:gd name="T10" fmla="*/ 12 w 24"/>
                <a:gd name="T11" fmla="*/ 2 h 31"/>
              </a:gdLst>
              <a:ahLst/>
              <a:cxnLst>
                <a:cxn ang="0">
                  <a:pos x="T0" y="T1"/>
                </a:cxn>
                <a:cxn ang="0">
                  <a:pos x="T2" y="T3"/>
                </a:cxn>
                <a:cxn ang="0">
                  <a:pos x="T4" y="T5"/>
                </a:cxn>
                <a:cxn ang="0">
                  <a:pos x="T6" y="T7"/>
                </a:cxn>
                <a:cxn ang="0">
                  <a:pos x="T8" y="T9"/>
                </a:cxn>
                <a:cxn ang="0">
                  <a:pos x="T10" y="T11"/>
                </a:cxn>
              </a:cxnLst>
              <a:rect l="0" t="0" r="r" b="b"/>
              <a:pathLst>
                <a:path w="24" h="31">
                  <a:moveTo>
                    <a:pt x="12" y="2"/>
                  </a:moveTo>
                  <a:lnTo>
                    <a:pt x="12" y="2"/>
                  </a:lnTo>
                  <a:cubicBezTo>
                    <a:pt x="13" y="8"/>
                    <a:pt x="13" y="26"/>
                    <a:pt x="0" y="31"/>
                  </a:cubicBezTo>
                  <a:cubicBezTo>
                    <a:pt x="13" y="28"/>
                    <a:pt x="16" y="13"/>
                    <a:pt x="14" y="3"/>
                  </a:cubicBezTo>
                  <a:cubicBezTo>
                    <a:pt x="16" y="3"/>
                    <a:pt x="20" y="5"/>
                    <a:pt x="24" y="8"/>
                  </a:cubicBezTo>
                  <a:cubicBezTo>
                    <a:pt x="22" y="3"/>
                    <a:pt x="18" y="0"/>
                    <a:pt x="12" y="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4" name="Freeform 1652"/>
            <p:cNvSpPr/>
            <p:nvPr userDrawn="1"/>
          </p:nvSpPr>
          <p:spPr>
            <a:xfrm>
              <a:off x="373" y="424"/>
              <a:ext cx="8" cy="9"/>
            </a:xfrm>
            <a:custGeom>
              <a:avLst/>
              <a:gdLst>
                <a:gd name="T0" fmla="*/ 0 w 18"/>
                <a:gd name="T1" fmla="*/ 0 h 21"/>
                <a:gd name="T2" fmla="*/ 0 w 18"/>
                <a:gd name="T3" fmla="*/ 0 h 21"/>
                <a:gd name="T4" fmla="*/ 14 w 18"/>
                <a:gd name="T5" fmla="*/ 21 h 21"/>
                <a:gd name="T6" fmla="*/ 0 w 18"/>
                <a:gd name="T7" fmla="*/ 0 h 21"/>
              </a:gdLst>
              <a:ahLst/>
              <a:cxnLst>
                <a:cxn ang="0">
                  <a:pos x="T0" y="T1"/>
                </a:cxn>
                <a:cxn ang="0">
                  <a:pos x="T2" y="T3"/>
                </a:cxn>
                <a:cxn ang="0">
                  <a:pos x="T4" y="T5"/>
                </a:cxn>
                <a:cxn ang="0">
                  <a:pos x="T6" y="T7"/>
                </a:cxn>
              </a:cxnLst>
              <a:rect l="0" t="0" r="r" b="b"/>
              <a:pathLst>
                <a:path w="18" h="21">
                  <a:moveTo>
                    <a:pt x="0" y="0"/>
                  </a:moveTo>
                  <a:lnTo>
                    <a:pt x="0" y="0"/>
                  </a:lnTo>
                  <a:cubicBezTo>
                    <a:pt x="14" y="4"/>
                    <a:pt x="14" y="15"/>
                    <a:pt x="14" y="21"/>
                  </a:cubicBezTo>
                  <a:cubicBezTo>
                    <a:pt x="18" y="9"/>
                    <a:pt x="11" y="2"/>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5" name="Freeform 1653"/>
            <p:cNvSpPr/>
            <p:nvPr userDrawn="1"/>
          </p:nvSpPr>
          <p:spPr>
            <a:xfrm>
              <a:off x="370" y="418"/>
              <a:ext cx="4" cy="1"/>
            </a:xfrm>
            <a:custGeom>
              <a:avLst/>
              <a:gdLst>
                <a:gd name="T0" fmla="*/ 5 w 10"/>
                <a:gd name="T1" fmla="*/ 0 h 2"/>
                <a:gd name="T2" fmla="*/ 5 w 10"/>
                <a:gd name="T3" fmla="*/ 0 h 2"/>
                <a:gd name="T4" fmla="*/ 6 w 10"/>
                <a:gd name="T5" fmla="*/ 2 h 2"/>
                <a:gd name="T6" fmla="*/ 10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lnTo>
                    <a:pt x="5" y="0"/>
                  </a:lnTo>
                  <a:cubicBezTo>
                    <a:pt x="0" y="0"/>
                    <a:pt x="5" y="2"/>
                    <a:pt x="6" y="2"/>
                  </a:cubicBezTo>
                  <a:cubicBezTo>
                    <a:pt x="9" y="2"/>
                    <a:pt x="10" y="1"/>
                    <a:pt x="10" y="1"/>
                  </a:cubicBezTo>
                  <a:cubicBezTo>
                    <a:pt x="8" y="1"/>
                    <a:pt x="6" y="0"/>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6" name="Freeform 1654"/>
            <p:cNvSpPr/>
            <p:nvPr userDrawn="1"/>
          </p:nvSpPr>
          <p:spPr>
            <a:xfrm>
              <a:off x="375" y="413"/>
              <a:ext cx="6" cy="8"/>
            </a:xfrm>
            <a:custGeom>
              <a:avLst/>
              <a:gdLst>
                <a:gd name="T0" fmla="*/ 10 w 14"/>
                <a:gd name="T1" fmla="*/ 0 h 16"/>
                <a:gd name="T2" fmla="*/ 10 w 14"/>
                <a:gd name="T3" fmla="*/ 0 h 16"/>
                <a:gd name="T4" fmla="*/ 0 w 14"/>
                <a:gd name="T5" fmla="*/ 15 h 16"/>
                <a:gd name="T6" fmla="*/ 10 w 14"/>
                <a:gd name="T7" fmla="*/ 0 h 16"/>
              </a:gdLst>
              <a:ahLst/>
              <a:cxnLst>
                <a:cxn ang="0">
                  <a:pos x="T0" y="T1"/>
                </a:cxn>
                <a:cxn ang="0">
                  <a:pos x="T2" y="T3"/>
                </a:cxn>
                <a:cxn ang="0">
                  <a:pos x="T4" y="T5"/>
                </a:cxn>
                <a:cxn ang="0">
                  <a:pos x="T6" y="T7"/>
                </a:cxn>
              </a:cxnLst>
              <a:rect l="0" t="0" r="r" b="b"/>
              <a:pathLst>
                <a:path w="14" h="16">
                  <a:moveTo>
                    <a:pt x="10" y="0"/>
                  </a:moveTo>
                  <a:lnTo>
                    <a:pt x="10" y="0"/>
                  </a:lnTo>
                  <a:cubicBezTo>
                    <a:pt x="10" y="5"/>
                    <a:pt x="8" y="12"/>
                    <a:pt x="0" y="15"/>
                  </a:cubicBezTo>
                  <a:cubicBezTo>
                    <a:pt x="7" y="16"/>
                    <a:pt x="14" y="8"/>
                    <a:pt x="1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7" name="Freeform 1655"/>
            <p:cNvSpPr/>
            <p:nvPr userDrawn="1"/>
          </p:nvSpPr>
          <p:spPr>
            <a:xfrm>
              <a:off x="339" y="407"/>
              <a:ext cx="13" cy="37"/>
            </a:xfrm>
            <a:custGeom>
              <a:avLst/>
              <a:gdLst>
                <a:gd name="T0" fmla="*/ 0 w 29"/>
                <a:gd name="T1" fmla="*/ 0 h 83"/>
                <a:gd name="T2" fmla="*/ 0 w 29"/>
                <a:gd name="T3" fmla="*/ 0 h 83"/>
                <a:gd name="T4" fmla="*/ 22 w 29"/>
                <a:gd name="T5" fmla="*/ 45 h 83"/>
                <a:gd name="T6" fmla="*/ 12 w 29"/>
                <a:gd name="T7" fmla="*/ 83 h 83"/>
                <a:gd name="T8" fmla="*/ 24 w 29"/>
                <a:gd name="T9" fmla="*/ 45 h 83"/>
                <a:gd name="T10" fmla="*/ 0 w 29"/>
                <a:gd name="T11" fmla="*/ 0 h 83"/>
              </a:gdLst>
              <a:ahLst/>
              <a:cxnLst>
                <a:cxn ang="0">
                  <a:pos x="T0" y="T1"/>
                </a:cxn>
                <a:cxn ang="0">
                  <a:pos x="T2" y="T3"/>
                </a:cxn>
                <a:cxn ang="0">
                  <a:pos x="T4" y="T5"/>
                </a:cxn>
                <a:cxn ang="0">
                  <a:pos x="T6" y="T7"/>
                </a:cxn>
                <a:cxn ang="0">
                  <a:pos x="T8" y="T9"/>
                </a:cxn>
                <a:cxn ang="0">
                  <a:pos x="T10" y="T11"/>
                </a:cxn>
              </a:cxnLst>
              <a:rect l="0" t="0" r="r" b="b"/>
              <a:pathLst>
                <a:path w="28" h="83">
                  <a:moveTo>
                    <a:pt x="0" y="0"/>
                  </a:moveTo>
                  <a:lnTo>
                    <a:pt x="0" y="0"/>
                  </a:lnTo>
                  <a:cubicBezTo>
                    <a:pt x="6" y="12"/>
                    <a:pt x="19" y="28"/>
                    <a:pt x="22" y="45"/>
                  </a:cubicBezTo>
                  <a:cubicBezTo>
                    <a:pt x="26" y="61"/>
                    <a:pt x="21" y="77"/>
                    <a:pt x="12" y="83"/>
                  </a:cubicBezTo>
                  <a:cubicBezTo>
                    <a:pt x="21" y="78"/>
                    <a:pt x="29" y="64"/>
                    <a:pt x="24" y="45"/>
                  </a:cubicBezTo>
                  <a:cubicBezTo>
                    <a:pt x="20" y="28"/>
                    <a:pt x="9" y="14"/>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8" name="Freeform 1656"/>
            <p:cNvSpPr/>
            <p:nvPr userDrawn="1"/>
          </p:nvSpPr>
          <p:spPr>
            <a:xfrm>
              <a:off x="345" y="403"/>
              <a:ext cx="27" cy="36"/>
            </a:xfrm>
            <a:custGeom>
              <a:avLst/>
              <a:gdLst>
                <a:gd name="T0" fmla="*/ 0 w 59"/>
                <a:gd name="T1" fmla="*/ 0 h 80"/>
                <a:gd name="T2" fmla="*/ 0 w 59"/>
                <a:gd name="T3" fmla="*/ 0 h 80"/>
                <a:gd name="T4" fmla="*/ 25 w 59"/>
                <a:gd name="T5" fmla="*/ 16 h 80"/>
                <a:gd name="T6" fmla="*/ 51 w 59"/>
                <a:gd name="T7" fmla="*/ 59 h 80"/>
                <a:gd name="T8" fmla="*/ 34 w 59"/>
                <a:gd name="T9" fmla="*/ 78 h 80"/>
                <a:gd name="T10" fmla="*/ 50 w 59"/>
                <a:gd name="T11" fmla="*/ 71 h 80"/>
                <a:gd name="T12" fmla="*/ 32 w 59"/>
                <a:gd name="T13" fmla="*/ 18 h 80"/>
                <a:gd name="T14" fmla="*/ 0 w 5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0">
                  <a:moveTo>
                    <a:pt x="0" y="0"/>
                  </a:moveTo>
                  <a:lnTo>
                    <a:pt x="0" y="0"/>
                  </a:lnTo>
                  <a:cubicBezTo>
                    <a:pt x="7" y="6"/>
                    <a:pt x="20" y="13"/>
                    <a:pt x="25" y="16"/>
                  </a:cubicBezTo>
                  <a:cubicBezTo>
                    <a:pt x="35" y="23"/>
                    <a:pt x="53" y="36"/>
                    <a:pt x="51" y="59"/>
                  </a:cubicBezTo>
                  <a:cubicBezTo>
                    <a:pt x="49" y="78"/>
                    <a:pt x="39" y="78"/>
                    <a:pt x="34" y="78"/>
                  </a:cubicBezTo>
                  <a:cubicBezTo>
                    <a:pt x="41" y="80"/>
                    <a:pt x="47" y="77"/>
                    <a:pt x="50" y="71"/>
                  </a:cubicBezTo>
                  <a:cubicBezTo>
                    <a:pt x="59" y="54"/>
                    <a:pt x="51" y="31"/>
                    <a:pt x="32" y="18"/>
                  </a:cubicBezTo>
                  <a:cubicBezTo>
                    <a:pt x="23" y="12"/>
                    <a:pt x="12" y="7"/>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9" name="Freeform 1657"/>
            <p:cNvSpPr/>
            <p:nvPr userDrawn="1"/>
          </p:nvSpPr>
          <p:spPr>
            <a:xfrm>
              <a:off x="354" y="424"/>
              <a:ext cx="8" cy="4"/>
            </a:xfrm>
            <a:custGeom>
              <a:avLst/>
              <a:gdLst>
                <a:gd name="T0" fmla="*/ 18 w 18"/>
                <a:gd name="T1" fmla="*/ 0 h 9"/>
                <a:gd name="T2" fmla="*/ 18 w 18"/>
                <a:gd name="T3" fmla="*/ 0 h 9"/>
                <a:gd name="T4" fmla="*/ 0 w 18"/>
                <a:gd name="T5" fmla="*/ 4 h 9"/>
                <a:gd name="T6" fmla="*/ 18 w 18"/>
                <a:gd name="T7" fmla="*/ 0 h 9"/>
              </a:gdLst>
              <a:ahLst/>
              <a:cxnLst>
                <a:cxn ang="0">
                  <a:pos x="T0" y="T1"/>
                </a:cxn>
                <a:cxn ang="0">
                  <a:pos x="T2" y="T3"/>
                </a:cxn>
                <a:cxn ang="0">
                  <a:pos x="T4" y="T5"/>
                </a:cxn>
                <a:cxn ang="0">
                  <a:pos x="T6" y="T7"/>
                </a:cxn>
              </a:cxnLst>
              <a:rect l="0" t="0" r="r" b="b"/>
              <a:pathLst>
                <a:path w="18" h="9">
                  <a:moveTo>
                    <a:pt x="18" y="0"/>
                  </a:moveTo>
                  <a:lnTo>
                    <a:pt x="18" y="0"/>
                  </a:lnTo>
                  <a:cubicBezTo>
                    <a:pt x="15" y="4"/>
                    <a:pt x="6" y="6"/>
                    <a:pt x="0" y="4"/>
                  </a:cubicBezTo>
                  <a:cubicBezTo>
                    <a:pt x="5" y="9"/>
                    <a:pt x="15" y="7"/>
                    <a:pt x="1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0" name="Freeform 1658"/>
            <p:cNvSpPr/>
            <p:nvPr userDrawn="1"/>
          </p:nvSpPr>
          <p:spPr>
            <a:xfrm>
              <a:off x="350" y="368"/>
              <a:ext cx="2" cy="2"/>
            </a:xfrm>
            <a:custGeom>
              <a:avLst/>
              <a:gdLst>
                <a:gd name="T0" fmla="*/ 4 w 4"/>
                <a:gd name="T1" fmla="*/ 0 h 5"/>
                <a:gd name="T2" fmla="*/ 4 w 4"/>
                <a:gd name="T3" fmla="*/ 0 h 5"/>
                <a:gd name="T4" fmla="*/ 2 w 4"/>
                <a:gd name="T5" fmla="*/ 0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4" y="0"/>
                  </a:lnTo>
                  <a:lnTo>
                    <a:pt x="2" y="0"/>
                  </a:lnTo>
                  <a:lnTo>
                    <a:pt x="0" y="5"/>
                  </a:lnTo>
                  <a:lnTo>
                    <a:pt x="4"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1" name="Freeform 1659"/>
            <p:cNvSpPr/>
            <p:nvPr userDrawn="1"/>
          </p:nvSpPr>
          <p:spPr>
            <a:xfrm>
              <a:off x="363" y="363"/>
              <a:ext cx="3" cy="1"/>
            </a:xfrm>
            <a:custGeom>
              <a:avLst/>
              <a:gdLst>
                <a:gd name="T0" fmla="*/ 0 w 8"/>
                <a:gd name="T1" fmla="*/ 1 h 4"/>
                <a:gd name="T2" fmla="*/ 0 w 8"/>
                <a:gd name="T3" fmla="*/ 1 h 4"/>
                <a:gd name="T4" fmla="*/ 8 w 8"/>
                <a:gd name="T5" fmla="*/ 4 h 4"/>
                <a:gd name="T6" fmla="*/ 1 w 8"/>
                <a:gd name="T7" fmla="*/ 0 h 4"/>
                <a:gd name="T8" fmla="*/ 0 w 8"/>
                <a:gd name="T9" fmla="*/ 1 h 4"/>
              </a:gdLst>
              <a:ahLst/>
              <a:cxnLst>
                <a:cxn ang="0">
                  <a:pos x="T0" y="T1"/>
                </a:cxn>
                <a:cxn ang="0">
                  <a:pos x="T2" y="T3"/>
                </a:cxn>
                <a:cxn ang="0">
                  <a:pos x="T4" y="T5"/>
                </a:cxn>
                <a:cxn ang="0">
                  <a:pos x="T6" y="T7"/>
                </a:cxn>
                <a:cxn ang="0">
                  <a:pos x="T8" y="T9"/>
                </a:cxn>
              </a:cxnLst>
              <a:rect l="0" t="0" r="r" b="b"/>
              <a:pathLst>
                <a:path w="8" h="4">
                  <a:moveTo>
                    <a:pt x="0" y="1"/>
                  </a:moveTo>
                  <a:lnTo>
                    <a:pt x="0" y="1"/>
                  </a:lnTo>
                  <a:lnTo>
                    <a:pt x="8" y="4"/>
                  </a:lnTo>
                  <a:lnTo>
                    <a:pt x="1"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2" name="Freeform 1660"/>
            <p:cNvSpPr/>
            <p:nvPr userDrawn="1"/>
          </p:nvSpPr>
          <p:spPr>
            <a:xfrm>
              <a:off x="439" y="319"/>
              <a:ext cx="9" cy="10"/>
            </a:xfrm>
            <a:custGeom>
              <a:avLst/>
              <a:gdLst>
                <a:gd name="T0" fmla="*/ 7 w 19"/>
                <a:gd name="T1" fmla="*/ 0 h 22"/>
                <a:gd name="T2" fmla="*/ 7 w 19"/>
                <a:gd name="T3" fmla="*/ 0 h 22"/>
                <a:gd name="T4" fmla="*/ 16 w 19"/>
                <a:gd name="T5" fmla="*/ 16 h 22"/>
                <a:gd name="T6" fmla="*/ 0 w 19"/>
                <a:gd name="T7" fmla="*/ 18 h 22"/>
                <a:gd name="T8" fmla="*/ 19 w 19"/>
                <a:gd name="T9" fmla="*/ 18 h 22"/>
                <a:gd name="T10" fmla="*/ 7 w 19"/>
                <a:gd name="T11" fmla="*/ 0 h 22"/>
              </a:gdLst>
              <a:ahLst/>
              <a:cxnLst>
                <a:cxn ang="0">
                  <a:pos x="T0" y="T1"/>
                </a:cxn>
                <a:cxn ang="0">
                  <a:pos x="T2" y="T3"/>
                </a:cxn>
                <a:cxn ang="0">
                  <a:pos x="T4" y="T5"/>
                </a:cxn>
                <a:cxn ang="0">
                  <a:pos x="T6" y="T7"/>
                </a:cxn>
                <a:cxn ang="0">
                  <a:pos x="T8" y="T9"/>
                </a:cxn>
                <a:cxn ang="0">
                  <a:pos x="T10" y="T11"/>
                </a:cxn>
              </a:cxnLst>
              <a:rect l="0" t="0" r="r" b="b"/>
              <a:pathLst>
                <a:path w="19" h="22">
                  <a:moveTo>
                    <a:pt x="7" y="0"/>
                  </a:moveTo>
                  <a:lnTo>
                    <a:pt x="7" y="0"/>
                  </a:lnTo>
                  <a:cubicBezTo>
                    <a:pt x="15" y="4"/>
                    <a:pt x="15" y="11"/>
                    <a:pt x="16" y="16"/>
                  </a:cubicBezTo>
                  <a:cubicBezTo>
                    <a:pt x="10" y="16"/>
                    <a:pt x="7" y="20"/>
                    <a:pt x="0" y="18"/>
                  </a:cubicBezTo>
                  <a:cubicBezTo>
                    <a:pt x="9" y="22"/>
                    <a:pt x="11" y="19"/>
                    <a:pt x="19" y="18"/>
                  </a:cubicBezTo>
                  <a:cubicBezTo>
                    <a:pt x="17" y="10"/>
                    <a:pt x="17" y="5"/>
                    <a:pt x="7"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3" name="Freeform 1661"/>
            <p:cNvSpPr/>
            <p:nvPr userDrawn="1"/>
          </p:nvSpPr>
          <p:spPr>
            <a:xfrm>
              <a:off x="419" y="311"/>
              <a:ext cx="9" cy="5"/>
            </a:xfrm>
            <a:custGeom>
              <a:avLst/>
              <a:gdLst>
                <a:gd name="T0" fmla="*/ 20 w 20"/>
                <a:gd name="T1" fmla="*/ 11 h 11"/>
                <a:gd name="T2" fmla="*/ 20 w 20"/>
                <a:gd name="T3" fmla="*/ 11 h 11"/>
                <a:gd name="T4" fmla="*/ 3 w 20"/>
                <a:gd name="T5" fmla="*/ 0 h 11"/>
                <a:gd name="T6" fmla="*/ 0 w 20"/>
                <a:gd name="T7" fmla="*/ 0 h 11"/>
                <a:gd name="T8" fmla="*/ 20 w 20"/>
                <a:gd name="T9" fmla="*/ 11 h 11"/>
              </a:gdLst>
              <a:ahLst/>
              <a:cxnLst>
                <a:cxn ang="0">
                  <a:pos x="T0" y="T1"/>
                </a:cxn>
                <a:cxn ang="0">
                  <a:pos x="T2" y="T3"/>
                </a:cxn>
                <a:cxn ang="0">
                  <a:pos x="T4" y="T5"/>
                </a:cxn>
                <a:cxn ang="0">
                  <a:pos x="T6" y="T7"/>
                </a:cxn>
                <a:cxn ang="0">
                  <a:pos x="T8" y="T9"/>
                </a:cxn>
              </a:cxnLst>
              <a:rect l="0" t="0" r="r" b="b"/>
              <a:pathLst>
                <a:path w="20" h="11">
                  <a:moveTo>
                    <a:pt x="20" y="11"/>
                  </a:moveTo>
                  <a:lnTo>
                    <a:pt x="20" y="11"/>
                  </a:lnTo>
                  <a:lnTo>
                    <a:pt x="3" y="0"/>
                  </a:lnTo>
                  <a:lnTo>
                    <a:pt x="0" y="0"/>
                  </a:lnTo>
                  <a:lnTo>
                    <a:pt x="20" y="1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4" name="Freeform 1662"/>
            <p:cNvSpPr/>
            <p:nvPr userDrawn="1"/>
          </p:nvSpPr>
          <p:spPr>
            <a:xfrm>
              <a:off x="415" y="317"/>
              <a:ext cx="7" cy="8"/>
            </a:xfrm>
            <a:custGeom>
              <a:avLst/>
              <a:gdLst>
                <a:gd name="T0" fmla="*/ 16 w 16"/>
                <a:gd name="T1" fmla="*/ 18 h 18"/>
                <a:gd name="T2" fmla="*/ 16 w 16"/>
                <a:gd name="T3" fmla="*/ 18 h 18"/>
                <a:gd name="T4" fmla="*/ 1 w 16"/>
                <a:gd name="T5" fmla="*/ 0 h 18"/>
                <a:gd name="T6" fmla="*/ 0 w 16"/>
                <a:gd name="T7" fmla="*/ 2 h 18"/>
                <a:gd name="T8" fmla="*/ 16 w 16"/>
                <a:gd name="T9" fmla="*/ 18 h 18"/>
              </a:gdLst>
              <a:ahLst/>
              <a:cxnLst>
                <a:cxn ang="0">
                  <a:pos x="T0" y="T1"/>
                </a:cxn>
                <a:cxn ang="0">
                  <a:pos x="T2" y="T3"/>
                </a:cxn>
                <a:cxn ang="0">
                  <a:pos x="T4" y="T5"/>
                </a:cxn>
                <a:cxn ang="0">
                  <a:pos x="T6" y="T7"/>
                </a:cxn>
                <a:cxn ang="0">
                  <a:pos x="T8" y="T9"/>
                </a:cxn>
              </a:cxnLst>
              <a:rect l="0" t="0" r="r" b="b"/>
              <a:pathLst>
                <a:path w="16" h="18">
                  <a:moveTo>
                    <a:pt x="16" y="18"/>
                  </a:moveTo>
                  <a:lnTo>
                    <a:pt x="16" y="18"/>
                  </a:lnTo>
                  <a:lnTo>
                    <a:pt x="1" y="0"/>
                  </a:lnTo>
                  <a:lnTo>
                    <a:pt x="0" y="2"/>
                  </a:lnTo>
                  <a:lnTo>
                    <a:pt x="16" y="1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5" name="Freeform 1663"/>
            <p:cNvSpPr/>
            <p:nvPr userDrawn="1"/>
          </p:nvSpPr>
          <p:spPr>
            <a:xfrm>
              <a:off x="428" y="331"/>
              <a:ext cx="10" cy="10"/>
            </a:xfrm>
            <a:custGeom>
              <a:avLst/>
              <a:gdLst>
                <a:gd name="T0" fmla="*/ 12 w 21"/>
                <a:gd name="T1" fmla="*/ 0 h 21"/>
                <a:gd name="T2" fmla="*/ 12 w 21"/>
                <a:gd name="T3" fmla="*/ 0 h 21"/>
                <a:gd name="T4" fmla="*/ 17 w 21"/>
                <a:gd name="T5" fmla="*/ 16 h 21"/>
                <a:gd name="T6" fmla="*/ 0 w 21"/>
                <a:gd name="T7" fmla="*/ 12 h 21"/>
                <a:gd name="T8" fmla="*/ 19 w 21"/>
                <a:gd name="T9" fmla="*/ 18 h 21"/>
                <a:gd name="T10" fmla="*/ 12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12" y="0"/>
                  </a:moveTo>
                  <a:lnTo>
                    <a:pt x="12" y="0"/>
                  </a:lnTo>
                  <a:cubicBezTo>
                    <a:pt x="19" y="6"/>
                    <a:pt x="17" y="11"/>
                    <a:pt x="17" y="16"/>
                  </a:cubicBezTo>
                  <a:cubicBezTo>
                    <a:pt x="11" y="16"/>
                    <a:pt x="6" y="18"/>
                    <a:pt x="0" y="12"/>
                  </a:cubicBezTo>
                  <a:cubicBezTo>
                    <a:pt x="7" y="21"/>
                    <a:pt x="12" y="17"/>
                    <a:pt x="19" y="18"/>
                  </a:cubicBezTo>
                  <a:cubicBezTo>
                    <a:pt x="20" y="9"/>
                    <a:pt x="21" y="7"/>
                    <a:pt x="1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6" name="Freeform 1664"/>
            <p:cNvSpPr/>
            <p:nvPr userDrawn="1"/>
          </p:nvSpPr>
          <p:spPr>
            <a:xfrm>
              <a:off x="406" y="322"/>
              <a:ext cx="6" cy="9"/>
            </a:xfrm>
            <a:custGeom>
              <a:avLst/>
              <a:gdLst>
                <a:gd name="T0" fmla="*/ 13 w 13"/>
                <a:gd name="T1" fmla="*/ 19 h 19"/>
                <a:gd name="T2" fmla="*/ 13 w 13"/>
                <a:gd name="T3" fmla="*/ 19 h 19"/>
                <a:gd name="T4" fmla="*/ 0 w 13"/>
                <a:gd name="T5" fmla="*/ 0 h 19"/>
                <a:gd name="T6" fmla="*/ 0 w 13"/>
                <a:gd name="T7" fmla="*/ 2 h 19"/>
                <a:gd name="T8" fmla="*/ 13 w 13"/>
                <a:gd name="T9" fmla="*/ 19 h 19"/>
              </a:gdLst>
              <a:ahLst/>
              <a:cxnLst>
                <a:cxn ang="0">
                  <a:pos x="T0" y="T1"/>
                </a:cxn>
                <a:cxn ang="0">
                  <a:pos x="T2" y="T3"/>
                </a:cxn>
                <a:cxn ang="0">
                  <a:pos x="T4" y="T5"/>
                </a:cxn>
                <a:cxn ang="0">
                  <a:pos x="T6" y="T7"/>
                </a:cxn>
                <a:cxn ang="0">
                  <a:pos x="T8" y="T9"/>
                </a:cxn>
              </a:cxnLst>
              <a:rect l="0" t="0" r="r" b="b"/>
              <a:pathLst>
                <a:path w="13" h="19">
                  <a:moveTo>
                    <a:pt x="13" y="19"/>
                  </a:moveTo>
                  <a:lnTo>
                    <a:pt x="13" y="19"/>
                  </a:lnTo>
                  <a:lnTo>
                    <a:pt x="0" y="0"/>
                  </a:lnTo>
                  <a:lnTo>
                    <a:pt x="0" y="2"/>
                  </a:lnTo>
                  <a:lnTo>
                    <a:pt x="13" y="19"/>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7" name="Freeform 1665"/>
            <p:cNvSpPr/>
            <p:nvPr userDrawn="1"/>
          </p:nvSpPr>
          <p:spPr>
            <a:xfrm>
              <a:off x="414" y="339"/>
              <a:ext cx="11" cy="9"/>
            </a:xfrm>
            <a:custGeom>
              <a:avLst/>
              <a:gdLst>
                <a:gd name="T0" fmla="*/ 16 w 24"/>
                <a:gd name="T1" fmla="*/ 0 h 20"/>
                <a:gd name="T2" fmla="*/ 16 w 24"/>
                <a:gd name="T3" fmla="*/ 0 h 20"/>
                <a:gd name="T4" fmla="*/ 15 w 24"/>
                <a:gd name="T5" fmla="*/ 16 h 20"/>
                <a:gd name="T6" fmla="*/ 0 w 24"/>
                <a:gd name="T7" fmla="*/ 7 h 20"/>
                <a:gd name="T8" fmla="*/ 17 w 24"/>
                <a:gd name="T9" fmla="*/ 18 h 20"/>
                <a:gd name="T10" fmla="*/ 16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16" y="0"/>
                  </a:moveTo>
                  <a:lnTo>
                    <a:pt x="16" y="0"/>
                  </a:lnTo>
                  <a:cubicBezTo>
                    <a:pt x="21" y="9"/>
                    <a:pt x="17" y="11"/>
                    <a:pt x="15" y="16"/>
                  </a:cubicBezTo>
                  <a:cubicBezTo>
                    <a:pt x="9" y="14"/>
                    <a:pt x="4" y="17"/>
                    <a:pt x="0" y="7"/>
                  </a:cubicBezTo>
                  <a:cubicBezTo>
                    <a:pt x="4" y="20"/>
                    <a:pt x="10" y="16"/>
                    <a:pt x="17" y="18"/>
                  </a:cubicBezTo>
                  <a:cubicBezTo>
                    <a:pt x="20" y="10"/>
                    <a:pt x="24" y="10"/>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8" name="Freeform 1666"/>
            <p:cNvSpPr/>
            <p:nvPr userDrawn="1"/>
          </p:nvSpPr>
          <p:spPr>
            <a:xfrm>
              <a:off x="397" y="326"/>
              <a:ext cx="4" cy="11"/>
            </a:xfrm>
            <a:custGeom>
              <a:avLst/>
              <a:gdLst>
                <a:gd name="T0" fmla="*/ 10 w 10"/>
                <a:gd name="T1" fmla="*/ 24 h 24"/>
                <a:gd name="T2" fmla="*/ 10 w 10"/>
                <a:gd name="T3" fmla="*/ 24 h 24"/>
                <a:gd name="T4" fmla="*/ 3 w 10"/>
                <a:gd name="T5" fmla="*/ 2 h 24"/>
                <a:gd name="T6" fmla="*/ 0 w 10"/>
                <a:gd name="T7" fmla="*/ 0 h 24"/>
                <a:gd name="T8" fmla="*/ 0 w 10"/>
                <a:gd name="T9" fmla="*/ 2 h 24"/>
                <a:gd name="T10" fmla="*/ 1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10" y="24"/>
                  </a:moveTo>
                  <a:lnTo>
                    <a:pt x="10" y="24"/>
                  </a:lnTo>
                  <a:lnTo>
                    <a:pt x="3" y="2"/>
                  </a:lnTo>
                  <a:cubicBezTo>
                    <a:pt x="2" y="2"/>
                    <a:pt x="1" y="1"/>
                    <a:pt x="0" y="0"/>
                  </a:cubicBezTo>
                  <a:lnTo>
                    <a:pt x="0" y="2"/>
                  </a:lnTo>
                  <a:lnTo>
                    <a:pt x="10" y="2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9" name="Freeform 1667"/>
            <p:cNvSpPr/>
            <p:nvPr userDrawn="1"/>
          </p:nvSpPr>
          <p:spPr>
            <a:xfrm>
              <a:off x="400" y="344"/>
              <a:ext cx="11" cy="8"/>
            </a:xfrm>
            <a:custGeom>
              <a:avLst/>
              <a:gdLst>
                <a:gd name="T0" fmla="*/ 19 w 25"/>
                <a:gd name="T1" fmla="*/ 0 h 17"/>
                <a:gd name="T2" fmla="*/ 19 w 25"/>
                <a:gd name="T3" fmla="*/ 0 h 17"/>
                <a:gd name="T4" fmla="*/ 15 w 25"/>
                <a:gd name="T5" fmla="*/ 15 h 17"/>
                <a:gd name="T6" fmla="*/ 0 w 25"/>
                <a:gd name="T7" fmla="*/ 4 h 17"/>
                <a:gd name="T8" fmla="*/ 15 w 25"/>
                <a:gd name="T9" fmla="*/ 17 h 17"/>
                <a:gd name="T10" fmla="*/ 19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9" y="0"/>
                  </a:moveTo>
                  <a:lnTo>
                    <a:pt x="19" y="0"/>
                  </a:lnTo>
                  <a:cubicBezTo>
                    <a:pt x="22" y="10"/>
                    <a:pt x="17" y="10"/>
                    <a:pt x="15" y="15"/>
                  </a:cubicBezTo>
                  <a:cubicBezTo>
                    <a:pt x="9" y="12"/>
                    <a:pt x="3" y="14"/>
                    <a:pt x="0" y="4"/>
                  </a:cubicBezTo>
                  <a:cubicBezTo>
                    <a:pt x="2" y="17"/>
                    <a:pt x="9" y="14"/>
                    <a:pt x="15" y="17"/>
                  </a:cubicBezTo>
                  <a:cubicBezTo>
                    <a:pt x="20" y="10"/>
                    <a:pt x="25" y="12"/>
                    <a:pt x="1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0" name="Freeform 1668"/>
            <p:cNvSpPr/>
            <p:nvPr userDrawn="1"/>
          </p:nvSpPr>
          <p:spPr>
            <a:xfrm>
              <a:off x="386" y="329"/>
              <a:ext cx="2" cy="9"/>
            </a:xfrm>
            <a:custGeom>
              <a:avLst/>
              <a:gdLst>
                <a:gd name="T0" fmla="*/ 4 w 4"/>
                <a:gd name="T1" fmla="*/ 19 h 19"/>
                <a:gd name="T2" fmla="*/ 4 w 4"/>
                <a:gd name="T3" fmla="*/ 19 h 19"/>
                <a:gd name="T4" fmla="*/ 3 w 4"/>
                <a:gd name="T5" fmla="*/ 3 h 19"/>
                <a:gd name="T6" fmla="*/ 0 w 4"/>
                <a:gd name="T7" fmla="*/ 0 h 19"/>
                <a:gd name="T8" fmla="*/ 4 w 4"/>
                <a:gd name="T9" fmla="*/ 19 h 19"/>
              </a:gdLst>
              <a:ahLst/>
              <a:cxnLst>
                <a:cxn ang="0">
                  <a:pos x="T0" y="T1"/>
                </a:cxn>
                <a:cxn ang="0">
                  <a:pos x="T2" y="T3"/>
                </a:cxn>
                <a:cxn ang="0">
                  <a:pos x="T4" y="T5"/>
                </a:cxn>
                <a:cxn ang="0">
                  <a:pos x="T6" y="T7"/>
                </a:cxn>
                <a:cxn ang="0">
                  <a:pos x="T8" y="T9"/>
                </a:cxn>
              </a:cxnLst>
              <a:rect l="0" t="0" r="r" b="b"/>
              <a:pathLst>
                <a:path w="4" h="19">
                  <a:moveTo>
                    <a:pt x="4" y="19"/>
                  </a:moveTo>
                  <a:lnTo>
                    <a:pt x="4" y="19"/>
                  </a:lnTo>
                  <a:lnTo>
                    <a:pt x="3" y="3"/>
                  </a:lnTo>
                  <a:cubicBezTo>
                    <a:pt x="2" y="2"/>
                    <a:pt x="1" y="1"/>
                    <a:pt x="0" y="0"/>
                  </a:cubicBezTo>
                  <a:lnTo>
                    <a:pt x="4" y="19"/>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1" name="Freeform 1669"/>
            <p:cNvSpPr/>
            <p:nvPr userDrawn="1"/>
          </p:nvSpPr>
          <p:spPr>
            <a:xfrm>
              <a:off x="383" y="343"/>
              <a:ext cx="10" cy="6"/>
            </a:xfrm>
            <a:custGeom>
              <a:avLst/>
              <a:gdLst>
                <a:gd name="T0" fmla="*/ 21 w 23"/>
                <a:gd name="T1" fmla="*/ 0 h 14"/>
                <a:gd name="T2" fmla="*/ 21 w 23"/>
                <a:gd name="T3" fmla="*/ 0 h 14"/>
                <a:gd name="T4" fmla="*/ 12 w 23"/>
                <a:gd name="T5" fmla="*/ 12 h 14"/>
                <a:gd name="T6" fmla="*/ 1 w 23"/>
                <a:gd name="T7" fmla="*/ 0 h 14"/>
                <a:gd name="T8" fmla="*/ 12 w 23"/>
                <a:gd name="T9" fmla="*/ 14 h 14"/>
                <a:gd name="T10" fmla="*/ 21 w 23"/>
                <a:gd name="T11" fmla="*/ 0 h 14"/>
              </a:gdLst>
              <a:ahLst/>
              <a:cxnLst>
                <a:cxn ang="0">
                  <a:pos x="T0" y="T1"/>
                </a:cxn>
                <a:cxn ang="0">
                  <a:pos x="T2" y="T3"/>
                </a:cxn>
                <a:cxn ang="0">
                  <a:pos x="T4" y="T5"/>
                </a:cxn>
                <a:cxn ang="0">
                  <a:pos x="T6" y="T7"/>
                </a:cxn>
                <a:cxn ang="0">
                  <a:pos x="T8" y="T9"/>
                </a:cxn>
                <a:cxn ang="0">
                  <a:pos x="T10" y="T11"/>
                </a:cxn>
              </a:cxnLst>
              <a:rect l="0" t="0" r="r" b="b"/>
              <a:pathLst>
                <a:path w="23" h="14">
                  <a:moveTo>
                    <a:pt x="21" y="0"/>
                  </a:moveTo>
                  <a:lnTo>
                    <a:pt x="21" y="0"/>
                  </a:lnTo>
                  <a:cubicBezTo>
                    <a:pt x="21" y="10"/>
                    <a:pt x="16" y="8"/>
                    <a:pt x="12" y="12"/>
                  </a:cubicBezTo>
                  <a:cubicBezTo>
                    <a:pt x="7" y="8"/>
                    <a:pt x="1" y="11"/>
                    <a:pt x="1" y="0"/>
                  </a:cubicBezTo>
                  <a:cubicBezTo>
                    <a:pt x="0" y="14"/>
                    <a:pt x="7" y="10"/>
                    <a:pt x="12" y="14"/>
                  </a:cubicBezTo>
                  <a:cubicBezTo>
                    <a:pt x="19" y="8"/>
                    <a:pt x="23" y="12"/>
                    <a:pt x="2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2" name="Freeform 1670"/>
            <p:cNvSpPr/>
            <p:nvPr userDrawn="1"/>
          </p:nvSpPr>
          <p:spPr>
            <a:xfrm>
              <a:off x="404" y="294"/>
              <a:ext cx="9" cy="2"/>
            </a:xfrm>
            <a:custGeom>
              <a:avLst/>
              <a:gdLst>
                <a:gd name="T0" fmla="*/ 20 w 20"/>
                <a:gd name="T1" fmla="*/ 3 h 3"/>
                <a:gd name="T2" fmla="*/ 20 w 20"/>
                <a:gd name="T3" fmla="*/ 3 h 3"/>
                <a:gd name="T4" fmla="*/ 5 w 20"/>
                <a:gd name="T5" fmla="*/ 0 h 3"/>
                <a:gd name="T6" fmla="*/ 0 w 20"/>
                <a:gd name="T7" fmla="*/ 2 h 3"/>
                <a:gd name="T8" fmla="*/ 20 w 20"/>
                <a:gd name="T9" fmla="*/ 3 h 3"/>
              </a:gdLst>
              <a:ahLst/>
              <a:cxnLst>
                <a:cxn ang="0">
                  <a:pos x="T0" y="T1"/>
                </a:cxn>
                <a:cxn ang="0">
                  <a:pos x="T2" y="T3"/>
                </a:cxn>
                <a:cxn ang="0">
                  <a:pos x="T4" y="T5"/>
                </a:cxn>
                <a:cxn ang="0">
                  <a:pos x="T6" y="T7"/>
                </a:cxn>
                <a:cxn ang="0">
                  <a:pos x="T8" y="T9"/>
                </a:cxn>
              </a:cxnLst>
              <a:rect l="0" t="0" r="r" b="b"/>
              <a:pathLst>
                <a:path w="20" h="3">
                  <a:moveTo>
                    <a:pt x="20" y="3"/>
                  </a:moveTo>
                  <a:lnTo>
                    <a:pt x="20" y="3"/>
                  </a:lnTo>
                  <a:cubicBezTo>
                    <a:pt x="20" y="3"/>
                    <a:pt x="7" y="1"/>
                    <a:pt x="5" y="0"/>
                  </a:cubicBezTo>
                  <a:cubicBezTo>
                    <a:pt x="4" y="1"/>
                    <a:pt x="0" y="2"/>
                    <a:pt x="0" y="2"/>
                  </a:cubicBezTo>
                  <a:lnTo>
                    <a:pt x="2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3" name="Freeform 1671"/>
            <p:cNvSpPr/>
            <p:nvPr userDrawn="1"/>
          </p:nvSpPr>
          <p:spPr>
            <a:xfrm>
              <a:off x="418" y="293"/>
              <a:ext cx="9" cy="7"/>
            </a:xfrm>
            <a:custGeom>
              <a:avLst/>
              <a:gdLst>
                <a:gd name="T0" fmla="*/ 1 w 18"/>
                <a:gd name="T1" fmla="*/ 0 h 16"/>
                <a:gd name="T2" fmla="*/ 1 w 18"/>
                <a:gd name="T3" fmla="*/ 0 h 16"/>
                <a:gd name="T4" fmla="*/ 15 w 18"/>
                <a:gd name="T5" fmla="*/ 9 h 16"/>
                <a:gd name="T6" fmla="*/ 0 w 18"/>
                <a:gd name="T7" fmla="*/ 15 h 16"/>
                <a:gd name="T8" fmla="*/ 18 w 18"/>
                <a:gd name="T9" fmla="*/ 10 h 16"/>
                <a:gd name="T10" fmla="*/ 1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 y="0"/>
                  </a:moveTo>
                  <a:lnTo>
                    <a:pt x="1" y="0"/>
                  </a:lnTo>
                  <a:cubicBezTo>
                    <a:pt x="9" y="2"/>
                    <a:pt x="12" y="4"/>
                    <a:pt x="15" y="9"/>
                  </a:cubicBezTo>
                  <a:cubicBezTo>
                    <a:pt x="12" y="13"/>
                    <a:pt x="5" y="15"/>
                    <a:pt x="0" y="15"/>
                  </a:cubicBezTo>
                  <a:cubicBezTo>
                    <a:pt x="8" y="16"/>
                    <a:pt x="14" y="14"/>
                    <a:pt x="18" y="10"/>
                  </a:cubicBezTo>
                  <a:cubicBezTo>
                    <a:pt x="14" y="3"/>
                    <a:pt x="9" y="0"/>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4" name="Freeform 1672"/>
            <p:cNvSpPr/>
            <p:nvPr userDrawn="1"/>
          </p:nvSpPr>
          <p:spPr>
            <a:xfrm>
              <a:off x="407" y="303"/>
              <a:ext cx="4" cy="1"/>
            </a:xfrm>
            <a:custGeom>
              <a:avLst/>
              <a:gdLst>
                <a:gd name="T0" fmla="*/ 9 w 9"/>
                <a:gd name="T1" fmla="*/ 4 h 4"/>
                <a:gd name="T2" fmla="*/ 9 w 9"/>
                <a:gd name="T3" fmla="*/ 4 h 4"/>
                <a:gd name="T4" fmla="*/ 0 w 9"/>
                <a:gd name="T5" fmla="*/ 0 h 4"/>
                <a:gd name="T6" fmla="*/ 0 w 9"/>
                <a:gd name="T7" fmla="*/ 1 h 4"/>
                <a:gd name="T8" fmla="*/ 9 w 9"/>
                <a:gd name="T9" fmla="*/ 4 h 4"/>
              </a:gdLst>
              <a:ahLst/>
              <a:cxnLst>
                <a:cxn ang="0">
                  <a:pos x="T0" y="T1"/>
                </a:cxn>
                <a:cxn ang="0">
                  <a:pos x="T2" y="T3"/>
                </a:cxn>
                <a:cxn ang="0">
                  <a:pos x="T4" y="T5"/>
                </a:cxn>
                <a:cxn ang="0">
                  <a:pos x="T6" y="T7"/>
                </a:cxn>
                <a:cxn ang="0">
                  <a:pos x="T8" y="T9"/>
                </a:cxn>
              </a:cxnLst>
              <a:rect l="0" t="0" r="r" b="b"/>
              <a:pathLst>
                <a:path w="9" h="4">
                  <a:moveTo>
                    <a:pt x="9" y="4"/>
                  </a:moveTo>
                  <a:lnTo>
                    <a:pt x="9" y="4"/>
                  </a:lnTo>
                  <a:lnTo>
                    <a:pt x="0" y="0"/>
                  </a:lnTo>
                  <a:lnTo>
                    <a:pt x="0" y="1"/>
                  </a:lnTo>
                  <a:lnTo>
                    <a:pt x="9" y="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5" name="Freeform 1673"/>
            <p:cNvSpPr/>
            <p:nvPr userDrawn="1"/>
          </p:nvSpPr>
          <p:spPr>
            <a:xfrm>
              <a:off x="414" y="303"/>
              <a:ext cx="8" cy="8"/>
            </a:xfrm>
            <a:custGeom>
              <a:avLst/>
              <a:gdLst>
                <a:gd name="T0" fmla="*/ 4 w 16"/>
                <a:gd name="T1" fmla="*/ 0 h 18"/>
                <a:gd name="T2" fmla="*/ 4 w 16"/>
                <a:gd name="T3" fmla="*/ 0 h 18"/>
                <a:gd name="T4" fmla="*/ 13 w 16"/>
                <a:gd name="T5" fmla="*/ 11 h 18"/>
                <a:gd name="T6" fmla="*/ 0 w 16"/>
                <a:gd name="T7" fmla="*/ 14 h 18"/>
                <a:gd name="T8" fmla="*/ 16 w 16"/>
                <a:gd name="T9" fmla="*/ 12 h 18"/>
                <a:gd name="T10" fmla="*/ 4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4" y="0"/>
                  </a:moveTo>
                  <a:lnTo>
                    <a:pt x="4" y="0"/>
                  </a:lnTo>
                  <a:cubicBezTo>
                    <a:pt x="11" y="2"/>
                    <a:pt x="12" y="6"/>
                    <a:pt x="13" y="11"/>
                  </a:cubicBezTo>
                  <a:cubicBezTo>
                    <a:pt x="9" y="14"/>
                    <a:pt x="4" y="16"/>
                    <a:pt x="0" y="14"/>
                  </a:cubicBezTo>
                  <a:cubicBezTo>
                    <a:pt x="6" y="18"/>
                    <a:pt x="11" y="14"/>
                    <a:pt x="16" y="12"/>
                  </a:cubicBezTo>
                  <a:cubicBezTo>
                    <a:pt x="14" y="5"/>
                    <a:pt x="12" y="1"/>
                    <a:pt x="4"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6" name="Freeform 1674"/>
            <p:cNvSpPr/>
            <p:nvPr userDrawn="1"/>
          </p:nvSpPr>
          <p:spPr>
            <a:xfrm>
              <a:off x="406" y="311"/>
              <a:ext cx="8" cy="8"/>
            </a:xfrm>
            <a:custGeom>
              <a:avLst/>
              <a:gdLst>
                <a:gd name="T0" fmla="*/ 11 w 19"/>
                <a:gd name="T1" fmla="*/ 0 h 18"/>
                <a:gd name="T2" fmla="*/ 11 w 19"/>
                <a:gd name="T3" fmla="*/ 0 h 18"/>
                <a:gd name="T4" fmla="*/ 13 w 19"/>
                <a:gd name="T5" fmla="*/ 14 h 18"/>
                <a:gd name="T6" fmla="*/ 0 w 19"/>
                <a:gd name="T7" fmla="*/ 11 h 18"/>
                <a:gd name="T8" fmla="*/ 15 w 19"/>
                <a:gd name="T9" fmla="*/ 17 h 18"/>
                <a:gd name="T10" fmla="*/ 11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11" y="0"/>
                  </a:moveTo>
                  <a:lnTo>
                    <a:pt x="11" y="0"/>
                  </a:lnTo>
                  <a:cubicBezTo>
                    <a:pt x="16" y="5"/>
                    <a:pt x="15" y="9"/>
                    <a:pt x="13" y="14"/>
                  </a:cubicBezTo>
                  <a:cubicBezTo>
                    <a:pt x="8" y="14"/>
                    <a:pt x="3" y="15"/>
                    <a:pt x="0" y="11"/>
                  </a:cubicBezTo>
                  <a:cubicBezTo>
                    <a:pt x="4" y="18"/>
                    <a:pt x="10" y="16"/>
                    <a:pt x="15" y="17"/>
                  </a:cubicBezTo>
                  <a:cubicBezTo>
                    <a:pt x="17" y="8"/>
                    <a:pt x="19" y="5"/>
                    <a:pt x="1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7" name="Freeform 1675"/>
            <p:cNvSpPr/>
            <p:nvPr userDrawn="1"/>
          </p:nvSpPr>
          <p:spPr>
            <a:xfrm>
              <a:off x="401" y="306"/>
              <a:ext cx="4" cy="4"/>
            </a:xfrm>
            <a:custGeom>
              <a:avLst/>
              <a:gdLst>
                <a:gd name="T0" fmla="*/ 9 w 9"/>
                <a:gd name="T1" fmla="*/ 8 h 8"/>
                <a:gd name="T2" fmla="*/ 9 w 9"/>
                <a:gd name="T3" fmla="*/ 8 h 8"/>
                <a:gd name="T4" fmla="*/ 2 w 9"/>
                <a:gd name="T5" fmla="*/ 0 h 8"/>
                <a:gd name="T6" fmla="*/ 0 w 9"/>
                <a:gd name="T7" fmla="*/ 1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lnTo>
                    <a:pt x="9" y="8"/>
                  </a:lnTo>
                  <a:lnTo>
                    <a:pt x="2" y="0"/>
                  </a:lnTo>
                  <a:lnTo>
                    <a:pt x="0" y="1"/>
                  </a:lnTo>
                  <a:lnTo>
                    <a:pt x="9" y="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8" name="Freeform 1676"/>
            <p:cNvSpPr/>
            <p:nvPr userDrawn="1"/>
          </p:nvSpPr>
          <p:spPr>
            <a:xfrm>
              <a:off x="395" y="312"/>
              <a:ext cx="2" cy="4"/>
            </a:xfrm>
            <a:custGeom>
              <a:avLst/>
              <a:gdLst>
                <a:gd name="T0" fmla="*/ 5 w 5"/>
                <a:gd name="T1" fmla="*/ 10 h 10"/>
                <a:gd name="T2" fmla="*/ 5 w 5"/>
                <a:gd name="T3" fmla="*/ 10 h 10"/>
                <a:gd name="T4" fmla="*/ 0 w 5"/>
                <a:gd name="T5" fmla="*/ 0 h 10"/>
                <a:gd name="T6" fmla="*/ 0 w 5"/>
                <a:gd name="T7" fmla="*/ 2 h 10"/>
                <a:gd name="T8" fmla="*/ 5 w 5"/>
                <a:gd name="T9" fmla="*/ 10 h 10"/>
              </a:gdLst>
              <a:ahLst/>
              <a:cxnLst>
                <a:cxn ang="0">
                  <a:pos x="T0" y="T1"/>
                </a:cxn>
                <a:cxn ang="0">
                  <a:pos x="T2" y="T3"/>
                </a:cxn>
                <a:cxn ang="0">
                  <a:pos x="T4" y="T5"/>
                </a:cxn>
                <a:cxn ang="0">
                  <a:pos x="T6" y="T7"/>
                </a:cxn>
                <a:cxn ang="0">
                  <a:pos x="T8" y="T9"/>
                </a:cxn>
              </a:cxnLst>
              <a:rect l="0" t="0" r="r" b="b"/>
              <a:pathLst>
                <a:path w="5" h="10">
                  <a:moveTo>
                    <a:pt x="5" y="10"/>
                  </a:moveTo>
                  <a:lnTo>
                    <a:pt x="5" y="10"/>
                  </a:lnTo>
                  <a:lnTo>
                    <a:pt x="0" y="0"/>
                  </a:lnTo>
                  <a:lnTo>
                    <a:pt x="0" y="2"/>
                  </a:lnTo>
                  <a:lnTo>
                    <a:pt x="5" y="1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9" name="Freeform 1677"/>
            <p:cNvSpPr/>
            <p:nvPr userDrawn="1"/>
          </p:nvSpPr>
          <p:spPr>
            <a:xfrm>
              <a:off x="397" y="319"/>
              <a:ext cx="9" cy="7"/>
            </a:xfrm>
            <a:custGeom>
              <a:avLst/>
              <a:gdLst>
                <a:gd name="T0" fmla="*/ 14 w 20"/>
                <a:gd name="T1" fmla="*/ 0 h 16"/>
                <a:gd name="T2" fmla="*/ 14 w 20"/>
                <a:gd name="T3" fmla="*/ 0 h 16"/>
                <a:gd name="T4" fmla="*/ 12 w 20"/>
                <a:gd name="T5" fmla="*/ 12 h 16"/>
                <a:gd name="T6" fmla="*/ 0 w 20"/>
                <a:gd name="T7" fmla="*/ 8 h 16"/>
                <a:gd name="T8" fmla="*/ 14 w 20"/>
                <a:gd name="T9" fmla="*/ 14 h 16"/>
                <a:gd name="T10" fmla="*/ 14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14" y="0"/>
                  </a:moveTo>
                  <a:lnTo>
                    <a:pt x="14" y="0"/>
                  </a:lnTo>
                  <a:cubicBezTo>
                    <a:pt x="17" y="5"/>
                    <a:pt x="14" y="8"/>
                    <a:pt x="12" y="12"/>
                  </a:cubicBezTo>
                  <a:cubicBezTo>
                    <a:pt x="7" y="12"/>
                    <a:pt x="4" y="12"/>
                    <a:pt x="0" y="8"/>
                  </a:cubicBezTo>
                  <a:cubicBezTo>
                    <a:pt x="4" y="16"/>
                    <a:pt x="8" y="13"/>
                    <a:pt x="14" y="14"/>
                  </a:cubicBezTo>
                  <a:cubicBezTo>
                    <a:pt x="15" y="9"/>
                    <a:pt x="20" y="7"/>
                    <a:pt x="14"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0" name="Freeform 1678"/>
            <p:cNvSpPr/>
            <p:nvPr userDrawn="1"/>
          </p:nvSpPr>
          <p:spPr>
            <a:xfrm>
              <a:off x="387" y="324"/>
              <a:ext cx="9" cy="6"/>
            </a:xfrm>
            <a:custGeom>
              <a:avLst/>
              <a:gdLst>
                <a:gd name="T0" fmla="*/ 16 w 21"/>
                <a:gd name="T1" fmla="*/ 0 h 14"/>
                <a:gd name="T2" fmla="*/ 16 w 21"/>
                <a:gd name="T3" fmla="*/ 0 h 14"/>
                <a:gd name="T4" fmla="*/ 12 w 21"/>
                <a:gd name="T5" fmla="*/ 11 h 14"/>
                <a:gd name="T6" fmla="*/ 0 w 21"/>
                <a:gd name="T7" fmla="*/ 4 h 14"/>
                <a:gd name="T8" fmla="*/ 13 w 21"/>
                <a:gd name="T9" fmla="*/ 14 h 14"/>
                <a:gd name="T10" fmla="*/ 16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16" y="0"/>
                  </a:moveTo>
                  <a:lnTo>
                    <a:pt x="16" y="0"/>
                  </a:lnTo>
                  <a:cubicBezTo>
                    <a:pt x="18" y="6"/>
                    <a:pt x="14" y="7"/>
                    <a:pt x="12" y="11"/>
                  </a:cubicBezTo>
                  <a:cubicBezTo>
                    <a:pt x="7" y="9"/>
                    <a:pt x="2" y="9"/>
                    <a:pt x="0" y="4"/>
                  </a:cubicBezTo>
                  <a:cubicBezTo>
                    <a:pt x="1" y="12"/>
                    <a:pt x="8" y="11"/>
                    <a:pt x="13" y="14"/>
                  </a:cubicBezTo>
                  <a:cubicBezTo>
                    <a:pt x="15" y="9"/>
                    <a:pt x="21" y="7"/>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1" name="Freeform 1679"/>
            <p:cNvSpPr/>
            <p:nvPr userDrawn="1"/>
          </p:nvSpPr>
          <p:spPr>
            <a:xfrm>
              <a:off x="375" y="327"/>
              <a:ext cx="9" cy="5"/>
            </a:xfrm>
            <a:custGeom>
              <a:avLst/>
              <a:gdLst>
                <a:gd name="T0" fmla="*/ 19 w 21"/>
                <a:gd name="T1" fmla="*/ 0 h 12"/>
                <a:gd name="T2" fmla="*/ 19 w 21"/>
                <a:gd name="T3" fmla="*/ 0 h 12"/>
                <a:gd name="T4" fmla="*/ 10 w 21"/>
                <a:gd name="T5" fmla="*/ 9 h 12"/>
                <a:gd name="T6" fmla="*/ 1 w 21"/>
                <a:gd name="T7" fmla="*/ 1 h 12"/>
                <a:gd name="T8" fmla="*/ 10 w 21"/>
                <a:gd name="T9" fmla="*/ 12 h 12"/>
                <a:gd name="T10" fmla="*/ 19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9" y="0"/>
                  </a:moveTo>
                  <a:lnTo>
                    <a:pt x="19" y="0"/>
                  </a:lnTo>
                  <a:cubicBezTo>
                    <a:pt x="19" y="6"/>
                    <a:pt x="13" y="6"/>
                    <a:pt x="10" y="9"/>
                  </a:cubicBezTo>
                  <a:cubicBezTo>
                    <a:pt x="5" y="7"/>
                    <a:pt x="1" y="7"/>
                    <a:pt x="1" y="1"/>
                  </a:cubicBezTo>
                  <a:cubicBezTo>
                    <a:pt x="0" y="10"/>
                    <a:pt x="6" y="8"/>
                    <a:pt x="10" y="12"/>
                  </a:cubicBezTo>
                  <a:cubicBezTo>
                    <a:pt x="14" y="8"/>
                    <a:pt x="21" y="9"/>
                    <a:pt x="1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2" name="Freeform 1680"/>
            <p:cNvSpPr/>
            <p:nvPr userDrawn="1"/>
          </p:nvSpPr>
          <p:spPr>
            <a:xfrm>
              <a:off x="379" y="314"/>
              <a:ext cx="1" cy="7"/>
            </a:xfrm>
            <a:custGeom>
              <a:avLst/>
              <a:gdLst>
                <a:gd name="T0" fmla="*/ 2 w 2"/>
                <a:gd name="T1" fmla="*/ 1 h 15"/>
                <a:gd name="T2" fmla="*/ 2 w 2"/>
                <a:gd name="T3" fmla="*/ 1 h 15"/>
                <a:gd name="T4" fmla="*/ 0 w 2"/>
                <a:gd name="T5" fmla="*/ 0 h 15"/>
                <a:gd name="T6" fmla="*/ 2 w 2"/>
                <a:gd name="T7" fmla="*/ 15 h 15"/>
                <a:gd name="T8" fmla="*/ 2 w 2"/>
                <a:gd name="T9" fmla="*/ 1 h 15"/>
              </a:gdLst>
              <a:ahLst/>
              <a:cxnLst>
                <a:cxn ang="0">
                  <a:pos x="T0" y="T1"/>
                </a:cxn>
                <a:cxn ang="0">
                  <a:pos x="T2" y="T3"/>
                </a:cxn>
                <a:cxn ang="0">
                  <a:pos x="T4" y="T5"/>
                </a:cxn>
                <a:cxn ang="0">
                  <a:pos x="T6" y="T7"/>
                </a:cxn>
                <a:cxn ang="0">
                  <a:pos x="T8" y="T9"/>
                </a:cxn>
              </a:cxnLst>
              <a:rect l="0" t="0" r="r" b="b"/>
              <a:pathLst>
                <a:path w="2" h="15">
                  <a:moveTo>
                    <a:pt x="2" y="1"/>
                  </a:moveTo>
                  <a:lnTo>
                    <a:pt x="2" y="1"/>
                  </a:lnTo>
                  <a:lnTo>
                    <a:pt x="0" y="0"/>
                  </a:lnTo>
                  <a:lnTo>
                    <a:pt x="2" y="15"/>
                  </a:lnTo>
                  <a:lnTo>
                    <a:pt x="2"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3" name="Freeform 1681"/>
            <p:cNvSpPr/>
            <p:nvPr userDrawn="1"/>
          </p:nvSpPr>
          <p:spPr>
            <a:xfrm>
              <a:off x="364" y="326"/>
              <a:ext cx="8" cy="6"/>
            </a:xfrm>
            <a:custGeom>
              <a:avLst/>
              <a:gdLst>
                <a:gd name="T0" fmla="*/ 3 w 19"/>
                <a:gd name="T1" fmla="*/ 0 h 12"/>
                <a:gd name="T2" fmla="*/ 3 w 19"/>
                <a:gd name="T3" fmla="*/ 0 h 12"/>
                <a:gd name="T4" fmla="*/ 8 w 19"/>
                <a:gd name="T5" fmla="*/ 12 h 12"/>
                <a:gd name="T6" fmla="*/ 19 w 19"/>
                <a:gd name="T7" fmla="*/ 2 h 12"/>
                <a:gd name="T8" fmla="*/ 8 w 19"/>
                <a:gd name="T9" fmla="*/ 10 h 12"/>
                <a:gd name="T10" fmla="*/ 3 w 19"/>
                <a:gd name="T11" fmla="*/ 0 h 12"/>
              </a:gdLst>
              <a:ahLst/>
              <a:cxnLst>
                <a:cxn ang="0">
                  <a:pos x="T0" y="T1"/>
                </a:cxn>
                <a:cxn ang="0">
                  <a:pos x="T2" y="T3"/>
                </a:cxn>
                <a:cxn ang="0">
                  <a:pos x="T4" y="T5"/>
                </a:cxn>
                <a:cxn ang="0">
                  <a:pos x="T6" y="T7"/>
                </a:cxn>
                <a:cxn ang="0">
                  <a:pos x="T8" y="T9"/>
                </a:cxn>
                <a:cxn ang="0">
                  <a:pos x="T10" y="T11"/>
                </a:cxn>
              </a:cxnLst>
              <a:rect l="0" t="0" r="r" b="b"/>
              <a:pathLst>
                <a:path w="19" h="12">
                  <a:moveTo>
                    <a:pt x="3" y="0"/>
                  </a:moveTo>
                  <a:lnTo>
                    <a:pt x="3" y="0"/>
                  </a:lnTo>
                  <a:cubicBezTo>
                    <a:pt x="0" y="7"/>
                    <a:pt x="5" y="8"/>
                    <a:pt x="8" y="12"/>
                  </a:cubicBezTo>
                  <a:cubicBezTo>
                    <a:pt x="13" y="9"/>
                    <a:pt x="19" y="10"/>
                    <a:pt x="19" y="2"/>
                  </a:cubicBezTo>
                  <a:cubicBezTo>
                    <a:pt x="18" y="7"/>
                    <a:pt x="13" y="7"/>
                    <a:pt x="8" y="10"/>
                  </a:cubicBezTo>
                  <a:cubicBezTo>
                    <a:pt x="6" y="6"/>
                    <a:pt x="2" y="6"/>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4" name="Freeform 1682"/>
            <p:cNvSpPr/>
            <p:nvPr userDrawn="1"/>
          </p:nvSpPr>
          <p:spPr>
            <a:xfrm>
              <a:off x="369" y="316"/>
              <a:ext cx="2" cy="6"/>
            </a:xfrm>
            <a:custGeom>
              <a:avLst/>
              <a:gdLst>
                <a:gd name="T0" fmla="*/ 4 w 4"/>
                <a:gd name="T1" fmla="*/ 1 h 14"/>
                <a:gd name="T2" fmla="*/ 4 w 4"/>
                <a:gd name="T3" fmla="*/ 1 h 14"/>
                <a:gd name="T4" fmla="*/ 3 w 4"/>
                <a:gd name="T5" fmla="*/ 2 h 14"/>
                <a:gd name="T6" fmla="*/ 2 w 4"/>
                <a:gd name="T7" fmla="*/ 0 h 14"/>
                <a:gd name="T8" fmla="*/ 0 w 4"/>
                <a:gd name="T9" fmla="*/ 14 h 14"/>
                <a:gd name="T10" fmla="*/ 4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4" y="1"/>
                  </a:moveTo>
                  <a:lnTo>
                    <a:pt x="4" y="1"/>
                  </a:lnTo>
                  <a:lnTo>
                    <a:pt x="3" y="2"/>
                  </a:lnTo>
                  <a:lnTo>
                    <a:pt x="2" y="0"/>
                  </a:lnTo>
                  <a:lnTo>
                    <a:pt x="0" y="14"/>
                  </a:lnTo>
                  <a:lnTo>
                    <a:pt x="4"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5" name="Freeform 1683"/>
            <p:cNvSpPr/>
            <p:nvPr userDrawn="1"/>
          </p:nvSpPr>
          <p:spPr>
            <a:xfrm>
              <a:off x="398" y="297"/>
              <a:ext cx="8" cy="9"/>
            </a:xfrm>
            <a:custGeom>
              <a:avLst/>
              <a:gdLst>
                <a:gd name="T0" fmla="*/ 8 w 17"/>
                <a:gd name="T1" fmla="*/ 0 h 21"/>
                <a:gd name="T2" fmla="*/ 8 w 17"/>
                <a:gd name="T3" fmla="*/ 0 h 21"/>
                <a:gd name="T4" fmla="*/ 14 w 17"/>
                <a:gd name="T5" fmla="*/ 12 h 21"/>
                <a:gd name="T6" fmla="*/ 0 w 17"/>
                <a:gd name="T7" fmla="*/ 15 h 21"/>
                <a:gd name="T8" fmla="*/ 16 w 17"/>
                <a:gd name="T9" fmla="*/ 13 h 21"/>
                <a:gd name="T10" fmla="*/ 8 w 17"/>
                <a:gd name="T11" fmla="*/ 0 h 21"/>
              </a:gdLst>
              <a:ahLst/>
              <a:cxnLst>
                <a:cxn ang="0">
                  <a:pos x="T0" y="T1"/>
                </a:cxn>
                <a:cxn ang="0">
                  <a:pos x="T2" y="T3"/>
                </a:cxn>
                <a:cxn ang="0">
                  <a:pos x="T4" y="T5"/>
                </a:cxn>
                <a:cxn ang="0">
                  <a:pos x="T6" y="T7"/>
                </a:cxn>
                <a:cxn ang="0">
                  <a:pos x="T8" y="T9"/>
                </a:cxn>
                <a:cxn ang="0">
                  <a:pos x="T10" y="T11"/>
                </a:cxn>
              </a:cxnLst>
              <a:rect l="0" t="0" r="r" b="b"/>
              <a:pathLst>
                <a:path w="17" h="21">
                  <a:moveTo>
                    <a:pt x="8" y="0"/>
                  </a:moveTo>
                  <a:lnTo>
                    <a:pt x="8" y="0"/>
                  </a:lnTo>
                  <a:cubicBezTo>
                    <a:pt x="14" y="2"/>
                    <a:pt x="12" y="6"/>
                    <a:pt x="14" y="12"/>
                  </a:cubicBezTo>
                  <a:cubicBezTo>
                    <a:pt x="9" y="14"/>
                    <a:pt x="5" y="18"/>
                    <a:pt x="0" y="15"/>
                  </a:cubicBezTo>
                  <a:cubicBezTo>
                    <a:pt x="5" y="21"/>
                    <a:pt x="11" y="15"/>
                    <a:pt x="16" y="13"/>
                  </a:cubicBezTo>
                  <a:cubicBezTo>
                    <a:pt x="14" y="5"/>
                    <a:pt x="17" y="3"/>
                    <a:pt x="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6" name="Freeform 1684"/>
            <p:cNvSpPr>
              <a:spLocks noEditPoints="1"/>
            </p:cNvSpPr>
            <p:nvPr userDrawn="1"/>
          </p:nvSpPr>
          <p:spPr>
            <a:xfrm>
              <a:off x="396" y="289"/>
              <a:ext cx="7" cy="2"/>
            </a:xfrm>
            <a:custGeom>
              <a:avLst/>
              <a:gdLst>
                <a:gd name="T0" fmla="*/ 8 w 17"/>
                <a:gd name="T1" fmla="*/ 2 h 5"/>
                <a:gd name="T2" fmla="*/ 8 w 17"/>
                <a:gd name="T3" fmla="*/ 2 h 5"/>
                <a:gd name="T4" fmla="*/ 1 w 17"/>
                <a:gd name="T5" fmla="*/ 4 h 5"/>
                <a:gd name="T6" fmla="*/ 1 w 17"/>
                <a:gd name="T7" fmla="*/ 3 h 5"/>
                <a:gd name="T8" fmla="*/ 8 w 17"/>
                <a:gd name="T9" fmla="*/ 2 h 5"/>
                <a:gd name="T10" fmla="*/ 17 w 17"/>
                <a:gd name="T11" fmla="*/ 1 h 5"/>
                <a:gd name="T12" fmla="*/ 17 w 17"/>
                <a:gd name="T13" fmla="*/ 1 h 5"/>
                <a:gd name="T14" fmla="*/ 1 w 17"/>
                <a:gd name="T15" fmla="*/ 2 h 5"/>
                <a:gd name="T16" fmla="*/ 0 w 17"/>
                <a:gd name="T17" fmla="*/ 4 h 5"/>
                <a:gd name="T18" fmla="*/ 1 w 17"/>
                <a:gd name="T19" fmla="*/ 5 h 5"/>
                <a:gd name="T20" fmla="*/ 17 w 17"/>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
                  <a:moveTo>
                    <a:pt x="8" y="2"/>
                  </a:moveTo>
                  <a:lnTo>
                    <a:pt x="8" y="2"/>
                  </a:lnTo>
                  <a:cubicBezTo>
                    <a:pt x="7" y="3"/>
                    <a:pt x="1" y="4"/>
                    <a:pt x="1" y="4"/>
                  </a:cubicBezTo>
                  <a:lnTo>
                    <a:pt x="1" y="3"/>
                  </a:lnTo>
                  <a:cubicBezTo>
                    <a:pt x="1" y="3"/>
                    <a:pt x="7" y="2"/>
                    <a:pt x="8" y="2"/>
                  </a:cubicBezTo>
                  <a:close/>
                  <a:moveTo>
                    <a:pt x="17" y="1"/>
                  </a:moveTo>
                  <a:lnTo>
                    <a:pt x="17" y="1"/>
                  </a:lnTo>
                  <a:cubicBezTo>
                    <a:pt x="9" y="0"/>
                    <a:pt x="1" y="2"/>
                    <a:pt x="1" y="2"/>
                  </a:cubicBezTo>
                  <a:lnTo>
                    <a:pt x="0" y="4"/>
                  </a:lnTo>
                  <a:lnTo>
                    <a:pt x="1" y="5"/>
                  </a:lnTo>
                  <a:cubicBezTo>
                    <a:pt x="5" y="5"/>
                    <a:pt x="10" y="3"/>
                    <a:pt x="17"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7" name="Freeform 1685"/>
            <p:cNvSpPr>
              <a:spLocks noEditPoints="1"/>
            </p:cNvSpPr>
            <p:nvPr userDrawn="1"/>
          </p:nvSpPr>
          <p:spPr>
            <a:xfrm>
              <a:off x="394" y="297"/>
              <a:ext cx="7" cy="4"/>
            </a:xfrm>
            <a:custGeom>
              <a:avLst/>
              <a:gdLst>
                <a:gd name="T0" fmla="*/ 7 w 15"/>
                <a:gd name="T1" fmla="*/ 5 h 10"/>
                <a:gd name="T2" fmla="*/ 7 w 15"/>
                <a:gd name="T3" fmla="*/ 5 h 10"/>
                <a:gd name="T4" fmla="*/ 1 w 15"/>
                <a:gd name="T5" fmla="*/ 2 h 10"/>
                <a:gd name="T6" fmla="*/ 2 w 15"/>
                <a:gd name="T7" fmla="*/ 1 h 10"/>
                <a:gd name="T8" fmla="*/ 7 w 15"/>
                <a:gd name="T9" fmla="*/ 5 h 10"/>
                <a:gd name="T10" fmla="*/ 15 w 15"/>
                <a:gd name="T11" fmla="*/ 10 h 10"/>
                <a:gd name="T12" fmla="*/ 15 w 15"/>
                <a:gd name="T13" fmla="*/ 10 h 10"/>
                <a:gd name="T14" fmla="*/ 2 w 15"/>
                <a:gd name="T15" fmla="*/ 0 h 10"/>
                <a:gd name="T16" fmla="*/ 0 w 15"/>
                <a:gd name="T17" fmla="*/ 1 h 10"/>
                <a:gd name="T18" fmla="*/ 0 w 15"/>
                <a:gd name="T19" fmla="*/ 3 h 10"/>
                <a:gd name="T20" fmla="*/ 15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7" y="5"/>
                  </a:moveTo>
                  <a:lnTo>
                    <a:pt x="7" y="5"/>
                  </a:lnTo>
                  <a:cubicBezTo>
                    <a:pt x="6" y="5"/>
                    <a:pt x="1" y="2"/>
                    <a:pt x="1" y="2"/>
                  </a:cubicBezTo>
                  <a:lnTo>
                    <a:pt x="2" y="1"/>
                  </a:lnTo>
                  <a:cubicBezTo>
                    <a:pt x="2" y="1"/>
                    <a:pt x="6" y="4"/>
                    <a:pt x="7" y="5"/>
                  </a:cubicBezTo>
                  <a:close/>
                  <a:moveTo>
                    <a:pt x="15" y="10"/>
                  </a:moveTo>
                  <a:lnTo>
                    <a:pt x="15" y="10"/>
                  </a:lnTo>
                  <a:cubicBezTo>
                    <a:pt x="9" y="4"/>
                    <a:pt x="2" y="0"/>
                    <a:pt x="2" y="0"/>
                  </a:cubicBezTo>
                  <a:lnTo>
                    <a:pt x="0" y="1"/>
                  </a:lnTo>
                  <a:lnTo>
                    <a:pt x="0" y="3"/>
                  </a:lnTo>
                  <a:cubicBezTo>
                    <a:pt x="0" y="3"/>
                    <a:pt x="8" y="8"/>
                    <a:pt x="15" y="1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8" name="Freeform 1686"/>
            <p:cNvSpPr/>
            <p:nvPr userDrawn="1"/>
          </p:nvSpPr>
          <p:spPr>
            <a:xfrm>
              <a:off x="388" y="305"/>
              <a:ext cx="9" cy="8"/>
            </a:xfrm>
            <a:custGeom>
              <a:avLst/>
              <a:gdLst>
                <a:gd name="T0" fmla="*/ 16 w 21"/>
                <a:gd name="T1" fmla="*/ 0 h 16"/>
                <a:gd name="T2" fmla="*/ 16 w 21"/>
                <a:gd name="T3" fmla="*/ 0 h 16"/>
                <a:gd name="T4" fmla="*/ 12 w 21"/>
                <a:gd name="T5" fmla="*/ 10 h 16"/>
                <a:gd name="T6" fmla="*/ 0 w 21"/>
                <a:gd name="T7" fmla="*/ 10 h 16"/>
                <a:gd name="T8" fmla="*/ 13 w 21"/>
                <a:gd name="T9" fmla="*/ 12 h 16"/>
                <a:gd name="T10" fmla="*/ 16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16" y="0"/>
                  </a:moveTo>
                  <a:lnTo>
                    <a:pt x="16" y="0"/>
                  </a:lnTo>
                  <a:cubicBezTo>
                    <a:pt x="19" y="5"/>
                    <a:pt x="13" y="6"/>
                    <a:pt x="12" y="10"/>
                  </a:cubicBezTo>
                  <a:cubicBezTo>
                    <a:pt x="7" y="9"/>
                    <a:pt x="3" y="14"/>
                    <a:pt x="0" y="10"/>
                  </a:cubicBezTo>
                  <a:cubicBezTo>
                    <a:pt x="4" y="16"/>
                    <a:pt x="8" y="11"/>
                    <a:pt x="13" y="12"/>
                  </a:cubicBezTo>
                  <a:cubicBezTo>
                    <a:pt x="14" y="8"/>
                    <a:pt x="21" y="6"/>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9" name="Freeform 1687"/>
            <p:cNvSpPr>
              <a:spLocks noEditPoints="1"/>
            </p:cNvSpPr>
            <p:nvPr userDrawn="1"/>
          </p:nvSpPr>
          <p:spPr>
            <a:xfrm>
              <a:off x="388" y="302"/>
              <a:ext cx="4" cy="5"/>
            </a:xfrm>
            <a:custGeom>
              <a:avLst/>
              <a:gdLst>
                <a:gd name="T0" fmla="*/ 4 w 7"/>
                <a:gd name="T1" fmla="*/ 5 h 12"/>
                <a:gd name="T2" fmla="*/ 4 w 7"/>
                <a:gd name="T3" fmla="*/ 5 h 12"/>
                <a:gd name="T4" fmla="*/ 1 w 7"/>
                <a:gd name="T5" fmla="*/ 1 h 12"/>
                <a:gd name="T6" fmla="*/ 2 w 7"/>
                <a:gd name="T7" fmla="*/ 1 h 12"/>
                <a:gd name="T8" fmla="*/ 4 w 7"/>
                <a:gd name="T9" fmla="*/ 5 h 12"/>
                <a:gd name="T10" fmla="*/ 7 w 7"/>
                <a:gd name="T11" fmla="*/ 12 h 12"/>
                <a:gd name="T12" fmla="*/ 7 w 7"/>
                <a:gd name="T13" fmla="*/ 12 h 12"/>
                <a:gd name="T14" fmla="*/ 2 w 7"/>
                <a:gd name="T15" fmla="*/ 0 h 12"/>
                <a:gd name="T16" fmla="*/ 0 w 7"/>
                <a:gd name="T17" fmla="*/ 0 h 12"/>
                <a:gd name="T18" fmla="*/ 0 w 7"/>
                <a:gd name="T19" fmla="*/ 1 h 12"/>
                <a:gd name="T20" fmla="*/ 7 w 7"/>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4" y="5"/>
                  </a:moveTo>
                  <a:lnTo>
                    <a:pt x="4" y="5"/>
                  </a:lnTo>
                  <a:cubicBezTo>
                    <a:pt x="3" y="4"/>
                    <a:pt x="1" y="1"/>
                    <a:pt x="1" y="1"/>
                  </a:cubicBezTo>
                  <a:lnTo>
                    <a:pt x="2" y="1"/>
                  </a:lnTo>
                  <a:cubicBezTo>
                    <a:pt x="2" y="1"/>
                    <a:pt x="3" y="4"/>
                    <a:pt x="4" y="5"/>
                  </a:cubicBezTo>
                  <a:close/>
                  <a:moveTo>
                    <a:pt x="7" y="12"/>
                  </a:moveTo>
                  <a:lnTo>
                    <a:pt x="7" y="12"/>
                  </a:lnTo>
                  <a:cubicBezTo>
                    <a:pt x="5" y="4"/>
                    <a:pt x="2" y="0"/>
                    <a:pt x="2" y="0"/>
                  </a:cubicBezTo>
                  <a:lnTo>
                    <a:pt x="0" y="0"/>
                  </a:lnTo>
                  <a:lnTo>
                    <a:pt x="0" y="1"/>
                  </a:lnTo>
                  <a:cubicBezTo>
                    <a:pt x="0" y="1"/>
                    <a:pt x="2" y="7"/>
                    <a:pt x="7" y="1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0" name="Freeform 1688"/>
            <p:cNvSpPr>
              <a:spLocks noEditPoints="1"/>
            </p:cNvSpPr>
            <p:nvPr userDrawn="1"/>
          </p:nvSpPr>
          <p:spPr>
            <a:xfrm>
              <a:off x="381" y="304"/>
              <a:ext cx="1" cy="6"/>
            </a:xfrm>
            <a:custGeom>
              <a:avLst/>
              <a:gdLst>
                <a:gd name="T0" fmla="*/ 2 w 3"/>
                <a:gd name="T1" fmla="*/ 6 h 12"/>
                <a:gd name="T2" fmla="*/ 2 w 3"/>
                <a:gd name="T3" fmla="*/ 6 h 12"/>
                <a:gd name="T4" fmla="*/ 1 w 3"/>
                <a:gd name="T5" fmla="*/ 1 h 12"/>
                <a:gd name="T6" fmla="*/ 2 w 3"/>
                <a:gd name="T7" fmla="*/ 1 h 12"/>
                <a:gd name="T8" fmla="*/ 2 w 3"/>
                <a:gd name="T9" fmla="*/ 6 h 12"/>
                <a:gd name="T10" fmla="*/ 3 w 3"/>
                <a:gd name="T11" fmla="*/ 12 h 12"/>
                <a:gd name="T12" fmla="*/ 3 w 3"/>
                <a:gd name="T13" fmla="*/ 12 h 12"/>
                <a:gd name="T14" fmla="*/ 3 w 3"/>
                <a:gd name="T15" fmla="*/ 1 h 12"/>
                <a:gd name="T16" fmla="*/ 1 w 3"/>
                <a:gd name="T17" fmla="*/ 0 h 12"/>
                <a:gd name="T18" fmla="*/ 0 w 3"/>
                <a:gd name="T19" fmla="*/ 1 h 12"/>
                <a:gd name="T20" fmla="*/ 3 w 3"/>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2">
                  <a:moveTo>
                    <a:pt x="2" y="6"/>
                  </a:moveTo>
                  <a:lnTo>
                    <a:pt x="2" y="6"/>
                  </a:lnTo>
                  <a:cubicBezTo>
                    <a:pt x="2" y="5"/>
                    <a:pt x="1" y="1"/>
                    <a:pt x="1" y="1"/>
                  </a:cubicBezTo>
                  <a:lnTo>
                    <a:pt x="2" y="1"/>
                  </a:lnTo>
                  <a:cubicBezTo>
                    <a:pt x="2" y="1"/>
                    <a:pt x="2" y="5"/>
                    <a:pt x="2" y="6"/>
                  </a:cubicBezTo>
                  <a:close/>
                  <a:moveTo>
                    <a:pt x="3" y="12"/>
                  </a:moveTo>
                  <a:lnTo>
                    <a:pt x="3" y="12"/>
                  </a:lnTo>
                  <a:cubicBezTo>
                    <a:pt x="3" y="7"/>
                    <a:pt x="3" y="1"/>
                    <a:pt x="3" y="1"/>
                  </a:cubicBezTo>
                  <a:lnTo>
                    <a:pt x="1" y="0"/>
                  </a:lnTo>
                  <a:lnTo>
                    <a:pt x="0" y="1"/>
                  </a:lnTo>
                  <a:cubicBezTo>
                    <a:pt x="0" y="1"/>
                    <a:pt x="1" y="7"/>
                    <a:pt x="3" y="1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1" name="Freeform 1689"/>
            <p:cNvSpPr/>
            <p:nvPr userDrawn="1"/>
          </p:nvSpPr>
          <p:spPr>
            <a:xfrm>
              <a:off x="379" y="310"/>
              <a:ext cx="7" cy="4"/>
            </a:xfrm>
            <a:custGeom>
              <a:avLst/>
              <a:gdLst>
                <a:gd name="T0" fmla="*/ 16 w 17"/>
                <a:gd name="T1" fmla="*/ 0 h 10"/>
                <a:gd name="T2" fmla="*/ 16 w 17"/>
                <a:gd name="T3" fmla="*/ 0 h 10"/>
                <a:gd name="T4" fmla="*/ 8 w 17"/>
                <a:gd name="T5" fmla="*/ 8 h 10"/>
                <a:gd name="T6" fmla="*/ 0 w 17"/>
                <a:gd name="T7" fmla="*/ 1 h 10"/>
                <a:gd name="T8" fmla="*/ 8 w 17"/>
                <a:gd name="T9" fmla="*/ 10 h 10"/>
                <a:gd name="T10" fmla="*/ 16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6" y="0"/>
                  </a:moveTo>
                  <a:lnTo>
                    <a:pt x="16" y="0"/>
                  </a:lnTo>
                  <a:cubicBezTo>
                    <a:pt x="16" y="6"/>
                    <a:pt x="11" y="5"/>
                    <a:pt x="8" y="8"/>
                  </a:cubicBezTo>
                  <a:cubicBezTo>
                    <a:pt x="5" y="4"/>
                    <a:pt x="0" y="6"/>
                    <a:pt x="0" y="1"/>
                  </a:cubicBezTo>
                  <a:cubicBezTo>
                    <a:pt x="0" y="9"/>
                    <a:pt x="5" y="6"/>
                    <a:pt x="8" y="10"/>
                  </a:cubicBezTo>
                  <a:cubicBezTo>
                    <a:pt x="11" y="6"/>
                    <a:pt x="17" y="8"/>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2" name="Freeform 1690"/>
            <p:cNvSpPr>
              <a:spLocks noEditPoints="1"/>
            </p:cNvSpPr>
            <p:nvPr userDrawn="1"/>
          </p:nvSpPr>
          <p:spPr>
            <a:xfrm>
              <a:off x="372" y="304"/>
              <a:ext cx="2" cy="6"/>
            </a:xfrm>
            <a:custGeom>
              <a:avLst/>
              <a:gdLst>
                <a:gd name="T0" fmla="*/ 1 w 4"/>
                <a:gd name="T1" fmla="*/ 8 h 14"/>
                <a:gd name="T2" fmla="*/ 1 w 4"/>
                <a:gd name="T3" fmla="*/ 8 h 14"/>
                <a:gd name="T4" fmla="*/ 2 w 4"/>
                <a:gd name="T5" fmla="*/ 1 h 14"/>
                <a:gd name="T6" fmla="*/ 3 w 4"/>
                <a:gd name="T7" fmla="*/ 2 h 14"/>
                <a:gd name="T8" fmla="*/ 1 w 4"/>
                <a:gd name="T9" fmla="*/ 8 h 14"/>
                <a:gd name="T10" fmla="*/ 0 w 4"/>
                <a:gd name="T11" fmla="*/ 14 h 14"/>
                <a:gd name="T12" fmla="*/ 0 w 4"/>
                <a:gd name="T13" fmla="*/ 14 h 14"/>
                <a:gd name="T14" fmla="*/ 4 w 4"/>
                <a:gd name="T15" fmla="*/ 2 h 14"/>
                <a:gd name="T16" fmla="*/ 3 w 4"/>
                <a:gd name="T17" fmla="*/ 0 h 14"/>
                <a:gd name="T18" fmla="*/ 1 w 4"/>
                <a:gd name="T19" fmla="*/ 1 h 14"/>
                <a:gd name="T20" fmla="*/ 0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1" y="8"/>
                  </a:moveTo>
                  <a:lnTo>
                    <a:pt x="1" y="8"/>
                  </a:lnTo>
                  <a:cubicBezTo>
                    <a:pt x="1" y="7"/>
                    <a:pt x="2" y="1"/>
                    <a:pt x="2" y="1"/>
                  </a:cubicBezTo>
                  <a:lnTo>
                    <a:pt x="3" y="2"/>
                  </a:lnTo>
                  <a:cubicBezTo>
                    <a:pt x="3" y="2"/>
                    <a:pt x="2" y="7"/>
                    <a:pt x="1" y="8"/>
                  </a:cubicBezTo>
                  <a:close/>
                  <a:moveTo>
                    <a:pt x="0" y="14"/>
                  </a:moveTo>
                  <a:lnTo>
                    <a:pt x="0" y="14"/>
                  </a:lnTo>
                  <a:cubicBezTo>
                    <a:pt x="4" y="6"/>
                    <a:pt x="4" y="2"/>
                    <a:pt x="4" y="2"/>
                  </a:cubicBezTo>
                  <a:lnTo>
                    <a:pt x="3" y="0"/>
                  </a:lnTo>
                  <a:lnTo>
                    <a:pt x="1" y="1"/>
                  </a:lnTo>
                  <a:cubicBezTo>
                    <a:pt x="1" y="1"/>
                    <a:pt x="0" y="6"/>
                    <a:pt x="0" y="1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3" name="Freeform 1691"/>
            <p:cNvSpPr/>
            <p:nvPr userDrawn="1"/>
          </p:nvSpPr>
          <p:spPr>
            <a:xfrm>
              <a:off x="367" y="309"/>
              <a:ext cx="9" cy="5"/>
            </a:xfrm>
            <a:custGeom>
              <a:avLst/>
              <a:gdLst>
                <a:gd name="T0" fmla="*/ 20 w 20"/>
                <a:gd name="T1" fmla="*/ 4 h 12"/>
                <a:gd name="T2" fmla="*/ 20 w 20"/>
                <a:gd name="T3" fmla="*/ 4 h 12"/>
                <a:gd name="T4" fmla="*/ 9 w 20"/>
                <a:gd name="T5" fmla="*/ 9 h 12"/>
                <a:gd name="T6" fmla="*/ 3 w 20"/>
                <a:gd name="T7" fmla="*/ 0 h 12"/>
                <a:gd name="T8" fmla="*/ 8 w 20"/>
                <a:gd name="T9" fmla="*/ 11 h 12"/>
                <a:gd name="T10" fmla="*/ 20 w 20"/>
                <a:gd name="T11" fmla="*/ 4 h 12"/>
              </a:gdLst>
              <a:ahLst/>
              <a:cxnLst>
                <a:cxn ang="0">
                  <a:pos x="T0" y="T1"/>
                </a:cxn>
                <a:cxn ang="0">
                  <a:pos x="T2" y="T3"/>
                </a:cxn>
                <a:cxn ang="0">
                  <a:pos x="T4" y="T5"/>
                </a:cxn>
                <a:cxn ang="0">
                  <a:pos x="T6" y="T7"/>
                </a:cxn>
                <a:cxn ang="0">
                  <a:pos x="T8" y="T9"/>
                </a:cxn>
                <a:cxn ang="0">
                  <a:pos x="T10" y="T11"/>
                </a:cxn>
              </a:cxnLst>
              <a:rect l="0" t="0" r="r" b="b"/>
              <a:pathLst>
                <a:path w="20" h="12">
                  <a:moveTo>
                    <a:pt x="20" y="4"/>
                  </a:moveTo>
                  <a:lnTo>
                    <a:pt x="20" y="4"/>
                  </a:lnTo>
                  <a:cubicBezTo>
                    <a:pt x="18" y="10"/>
                    <a:pt x="13" y="7"/>
                    <a:pt x="9" y="9"/>
                  </a:cubicBezTo>
                  <a:cubicBezTo>
                    <a:pt x="6" y="5"/>
                    <a:pt x="2" y="5"/>
                    <a:pt x="3" y="0"/>
                  </a:cubicBezTo>
                  <a:cubicBezTo>
                    <a:pt x="0" y="8"/>
                    <a:pt x="6" y="7"/>
                    <a:pt x="8" y="11"/>
                  </a:cubicBezTo>
                  <a:cubicBezTo>
                    <a:pt x="13" y="9"/>
                    <a:pt x="18" y="12"/>
                    <a:pt x="20" y="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4" name="Freeform 1692"/>
            <p:cNvSpPr/>
            <p:nvPr userDrawn="1"/>
          </p:nvSpPr>
          <p:spPr>
            <a:xfrm>
              <a:off x="365" y="302"/>
              <a:ext cx="0" cy="2"/>
            </a:xfrm>
            <a:custGeom>
              <a:avLst/>
              <a:gdLst>
                <a:gd name="T0" fmla="*/ 0 w 1"/>
                <a:gd name="T1" fmla="*/ 4 h 4"/>
                <a:gd name="T2" fmla="*/ 0 w 1"/>
                <a:gd name="T3" fmla="*/ 4 h 4"/>
                <a:gd name="T4" fmla="*/ 1 w 1"/>
                <a:gd name="T5" fmla="*/ 0 h 4"/>
                <a:gd name="T6" fmla="*/ 0 w 1"/>
                <a:gd name="T7" fmla="*/ 0 h 4"/>
                <a:gd name="T8" fmla="*/ 0 w 1"/>
                <a:gd name="T9" fmla="*/ 4 h 4"/>
              </a:gdLst>
              <a:ahLst/>
              <a:cxnLst>
                <a:cxn ang="0">
                  <a:pos x="T0" y="T1"/>
                </a:cxn>
                <a:cxn ang="0">
                  <a:pos x="T2" y="T3"/>
                </a:cxn>
                <a:cxn ang="0">
                  <a:pos x="T4" y="T5"/>
                </a:cxn>
                <a:cxn ang="0">
                  <a:pos x="T6" y="T7"/>
                </a:cxn>
                <a:cxn ang="0">
                  <a:pos x="T8" y="T9"/>
                </a:cxn>
              </a:cxnLst>
              <a:rect l="0" t="0" r="r" b="b"/>
              <a:pathLst>
                <a:path w="1" h="4">
                  <a:moveTo>
                    <a:pt x="0" y="4"/>
                  </a:moveTo>
                  <a:lnTo>
                    <a:pt x="0" y="4"/>
                  </a:lnTo>
                  <a:cubicBezTo>
                    <a:pt x="1" y="3"/>
                    <a:pt x="1" y="0"/>
                    <a:pt x="1" y="0"/>
                  </a:cubicBezTo>
                  <a:lnTo>
                    <a:pt x="0" y="0"/>
                  </a:lnTo>
                  <a:lnTo>
                    <a:pt x="0" y="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5" name="Freeform 1693"/>
            <p:cNvSpPr/>
            <p:nvPr userDrawn="1"/>
          </p:nvSpPr>
          <p:spPr>
            <a:xfrm>
              <a:off x="331" y="181"/>
              <a:ext cx="98" cy="48"/>
            </a:xfrm>
            <a:custGeom>
              <a:avLst/>
              <a:gdLst>
                <a:gd name="T0" fmla="*/ 12 w 219"/>
                <a:gd name="T1" fmla="*/ 57 h 105"/>
                <a:gd name="T2" fmla="*/ 12 w 219"/>
                <a:gd name="T3" fmla="*/ 57 h 105"/>
                <a:gd name="T4" fmla="*/ 60 w 219"/>
                <a:gd name="T5" fmla="*/ 81 h 105"/>
                <a:gd name="T6" fmla="*/ 120 w 219"/>
                <a:gd name="T7" fmla="*/ 81 h 105"/>
                <a:gd name="T8" fmla="*/ 156 w 219"/>
                <a:gd name="T9" fmla="*/ 68 h 105"/>
                <a:gd name="T10" fmla="*/ 156 w 219"/>
                <a:gd name="T11" fmla="*/ 22 h 105"/>
                <a:gd name="T12" fmla="*/ 179 w 219"/>
                <a:gd name="T13" fmla="*/ 31 h 105"/>
                <a:gd name="T14" fmla="*/ 181 w 219"/>
                <a:gd name="T15" fmla="*/ 39 h 105"/>
                <a:gd name="T16" fmla="*/ 172 w 219"/>
                <a:gd name="T17" fmla="*/ 74 h 105"/>
                <a:gd name="T18" fmla="*/ 182 w 219"/>
                <a:gd name="T19" fmla="*/ 93 h 105"/>
                <a:gd name="T20" fmla="*/ 177 w 219"/>
                <a:gd name="T21" fmla="*/ 105 h 105"/>
                <a:gd name="T22" fmla="*/ 192 w 219"/>
                <a:gd name="T23" fmla="*/ 85 h 105"/>
                <a:gd name="T24" fmla="*/ 186 w 219"/>
                <a:gd name="T25" fmla="*/ 72 h 105"/>
                <a:gd name="T26" fmla="*/ 208 w 219"/>
                <a:gd name="T27" fmla="*/ 77 h 105"/>
                <a:gd name="T28" fmla="*/ 211 w 219"/>
                <a:gd name="T29" fmla="*/ 87 h 105"/>
                <a:gd name="T30" fmla="*/ 219 w 219"/>
                <a:gd name="T31" fmla="*/ 74 h 105"/>
                <a:gd name="T32" fmla="*/ 209 w 219"/>
                <a:gd name="T33" fmla="*/ 65 h 105"/>
                <a:gd name="T34" fmla="*/ 199 w 219"/>
                <a:gd name="T35" fmla="*/ 63 h 105"/>
                <a:gd name="T36" fmla="*/ 210 w 219"/>
                <a:gd name="T37" fmla="*/ 38 h 105"/>
                <a:gd name="T38" fmla="*/ 186 w 219"/>
                <a:gd name="T39" fmla="*/ 23 h 105"/>
                <a:gd name="T40" fmla="*/ 179 w 219"/>
                <a:gd name="T41" fmla="*/ 16 h 105"/>
                <a:gd name="T42" fmla="*/ 159 w 219"/>
                <a:gd name="T43" fmla="*/ 2 h 105"/>
                <a:gd name="T44" fmla="*/ 146 w 219"/>
                <a:gd name="T45" fmla="*/ 10 h 105"/>
                <a:gd name="T46" fmla="*/ 136 w 219"/>
                <a:gd name="T47" fmla="*/ 16 h 105"/>
                <a:gd name="T48" fmla="*/ 139 w 219"/>
                <a:gd name="T49" fmla="*/ 42 h 105"/>
                <a:gd name="T50" fmla="*/ 144 w 219"/>
                <a:gd name="T51" fmla="*/ 63 h 105"/>
                <a:gd name="T52" fmla="*/ 118 w 219"/>
                <a:gd name="T53" fmla="*/ 79 h 105"/>
                <a:gd name="T54" fmla="*/ 76 w 219"/>
                <a:gd name="T55" fmla="*/ 79 h 105"/>
                <a:gd name="T56" fmla="*/ 31 w 219"/>
                <a:gd name="T57" fmla="*/ 51 h 105"/>
                <a:gd name="T58" fmla="*/ 28 w 219"/>
                <a:gd name="T59" fmla="*/ 48 h 105"/>
                <a:gd name="T60" fmla="*/ 0 w 219"/>
                <a:gd name="T61" fmla="*/ 45 h 105"/>
                <a:gd name="T62" fmla="*/ 12 w 219"/>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05">
                  <a:moveTo>
                    <a:pt x="12" y="57"/>
                  </a:moveTo>
                  <a:lnTo>
                    <a:pt x="12" y="57"/>
                  </a:lnTo>
                  <a:cubicBezTo>
                    <a:pt x="20" y="66"/>
                    <a:pt x="40" y="77"/>
                    <a:pt x="60" y="81"/>
                  </a:cubicBezTo>
                  <a:cubicBezTo>
                    <a:pt x="76" y="84"/>
                    <a:pt x="108" y="82"/>
                    <a:pt x="120" y="81"/>
                  </a:cubicBezTo>
                  <a:cubicBezTo>
                    <a:pt x="135" y="80"/>
                    <a:pt x="149" y="76"/>
                    <a:pt x="156" y="68"/>
                  </a:cubicBezTo>
                  <a:cubicBezTo>
                    <a:pt x="170" y="54"/>
                    <a:pt x="149" y="36"/>
                    <a:pt x="156" y="22"/>
                  </a:cubicBezTo>
                  <a:cubicBezTo>
                    <a:pt x="163" y="26"/>
                    <a:pt x="169" y="30"/>
                    <a:pt x="179" y="31"/>
                  </a:cubicBezTo>
                  <a:cubicBezTo>
                    <a:pt x="180" y="33"/>
                    <a:pt x="180" y="37"/>
                    <a:pt x="181" y="39"/>
                  </a:cubicBezTo>
                  <a:cubicBezTo>
                    <a:pt x="184" y="55"/>
                    <a:pt x="169" y="58"/>
                    <a:pt x="172" y="74"/>
                  </a:cubicBezTo>
                  <a:cubicBezTo>
                    <a:pt x="174" y="82"/>
                    <a:pt x="180" y="84"/>
                    <a:pt x="182" y="93"/>
                  </a:cubicBezTo>
                  <a:cubicBezTo>
                    <a:pt x="182" y="93"/>
                    <a:pt x="183" y="100"/>
                    <a:pt x="177" y="105"/>
                  </a:cubicBezTo>
                  <a:cubicBezTo>
                    <a:pt x="190" y="105"/>
                    <a:pt x="196" y="95"/>
                    <a:pt x="192" y="85"/>
                  </a:cubicBezTo>
                  <a:cubicBezTo>
                    <a:pt x="191" y="81"/>
                    <a:pt x="186" y="77"/>
                    <a:pt x="186" y="72"/>
                  </a:cubicBezTo>
                  <a:cubicBezTo>
                    <a:pt x="193" y="81"/>
                    <a:pt x="198" y="80"/>
                    <a:pt x="208" y="77"/>
                  </a:cubicBezTo>
                  <a:cubicBezTo>
                    <a:pt x="213" y="76"/>
                    <a:pt x="213" y="82"/>
                    <a:pt x="211" y="87"/>
                  </a:cubicBezTo>
                  <a:cubicBezTo>
                    <a:pt x="217" y="83"/>
                    <a:pt x="219" y="77"/>
                    <a:pt x="219" y="74"/>
                  </a:cubicBezTo>
                  <a:cubicBezTo>
                    <a:pt x="219" y="67"/>
                    <a:pt x="214" y="63"/>
                    <a:pt x="209" y="65"/>
                  </a:cubicBezTo>
                  <a:cubicBezTo>
                    <a:pt x="206" y="65"/>
                    <a:pt x="200" y="69"/>
                    <a:pt x="199" y="63"/>
                  </a:cubicBezTo>
                  <a:cubicBezTo>
                    <a:pt x="198" y="53"/>
                    <a:pt x="214" y="54"/>
                    <a:pt x="210" y="38"/>
                  </a:cubicBezTo>
                  <a:cubicBezTo>
                    <a:pt x="209" y="29"/>
                    <a:pt x="200" y="25"/>
                    <a:pt x="186" y="23"/>
                  </a:cubicBezTo>
                  <a:cubicBezTo>
                    <a:pt x="184" y="22"/>
                    <a:pt x="181" y="19"/>
                    <a:pt x="179" y="16"/>
                  </a:cubicBezTo>
                  <a:cubicBezTo>
                    <a:pt x="171" y="3"/>
                    <a:pt x="163" y="0"/>
                    <a:pt x="159" y="2"/>
                  </a:cubicBezTo>
                  <a:cubicBezTo>
                    <a:pt x="153" y="5"/>
                    <a:pt x="151" y="8"/>
                    <a:pt x="146" y="10"/>
                  </a:cubicBezTo>
                  <a:cubicBezTo>
                    <a:pt x="142" y="12"/>
                    <a:pt x="138" y="13"/>
                    <a:pt x="136" y="16"/>
                  </a:cubicBezTo>
                  <a:cubicBezTo>
                    <a:pt x="130" y="24"/>
                    <a:pt x="135" y="35"/>
                    <a:pt x="139" y="42"/>
                  </a:cubicBezTo>
                  <a:cubicBezTo>
                    <a:pt x="141" y="47"/>
                    <a:pt x="146" y="56"/>
                    <a:pt x="144" y="63"/>
                  </a:cubicBezTo>
                  <a:cubicBezTo>
                    <a:pt x="141" y="72"/>
                    <a:pt x="127" y="77"/>
                    <a:pt x="118" y="79"/>
                  </a:cubicBezTo>
                  <a:cubicBezTo>
                    <a:pt x="111" y="81"/>
                    <a:pt x="89" y="82"/>
                    <a:pt x="76" y="79"/>
                  </a:cubicBezTo>
                  <a:cubicBezTo>
                    <a:pt x="65" y="76"/>
                    <a:pt x="38" y="61"/>
                    <a:pt x="31" y="51"/>
                  </a:cubicBezTo>
                  <a:cubicBezTo>
                    <a:pt x="28" y="48"/>
                    <a:pt x="28" y="48"/>
                    <a:pt x="28" y="48"/>
                  </a:cubicBezTo>
                  <a:cubicBezTo>
                    <a:pt x="19" y="44"/>
                    <a:pt x="0" y="45"/>
                    <a:pt x="0" y="45"/>
                  </a:cubicBezTo>
                  <a:cubicBezTo>
                    <a:pt x="0" y="45"/>
                    <a:pt x="4" y="49"/>
                    <a:pt x="12" y="57"/>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6" name="Freeform 1694"/>
            <p:cNvSpPr/>
            <p:nvPr userDrawn="1"/>
          </p:nvSpPr>
          <p:spPr>
            <a:xfrm>
              <a:off x="339" y="203"/>
              <a:ext cx="25" cy="14"/>
            </a:xfrm>
            <a:custGeom>
              <a:avLst/>
              <a:gdLst>
                <a:gd name="T0" fmla="*/ 9 w 55"/>
                <a:gd name="T1" fmla="*/ 3 h 32"/>
                <a:gd name="T2" fmla="*/ 9 w 55"/>
                <a:gd name="T3" fmla="*/ 3 h 32"/>
                <a:gd name="T4" fmla="*/ 0 w 55"/>
                <a:gd name="T5" fmla="*/ 0 h 32"/>
                <a:gd name="T6" fmla="*/ 55 w 55"/>
                <a:gd name="T7" fmla="*/ 32 h 32"/>
                <a:gd name="T8" fmla="*/ 9 w 55"/>
                <a:gd name="T9" fmla="*/ 3 h 32"/>
              </a:gdLst>
              <a:ahLst/>
              <a:cxnLst>
                <a:cxn ang="0">
                  <a:pos x="T0" y="T1"/>
                </a:cxn>
                <a:cxn ang="0">
                  <a:pos x="T2" y="T3"/>
                </a:cxn>
                <a:cxn ang="0">
                  <a:pos x="T4" y="T5"/>
                </a:cxn>
                <a:cxn ang="0">
                  <a:pos x="T6" y="T7"/>
                </a:cxn>
                <a:cxn ang="0">
                  <a:pos x="T8" y="T9"/>
                </a:cxn>
              </a:cxnLst>
              <a:rect l="0" t="0" r="r" b="b"/>
              <a:pathLst>
                <a:path w="55" h="32">
                  <a:moveTo>
                    <a:pt x="9" y="3"/>
                  </a:moveTo>
                  <a:lnTo>
                    <a:pt x="9" y="3"/>
                  </a:lnTo>
                  <a:cubicBezTo>
                    <a:pt x="6" y="1"/>
                    <a:pt x="0" y="0"/>
                    <a:pt x="0" y="0"/>
                  </a:cubicBezTo>
                  <a:cubicBezTo>
                    <a:pt x="5" y="10"/>
                    <a:pt x="33" y="28"/>
                    <a:pt x="55" y="32"/>
                  </a:cubicBezTo>
                  <a:cubicBezTo>
                    <a:pt x="44" y="29"/>
                    <a:pt x="17" y="15"/>
                    <a:pt x="9"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7" name="Freeform 1695"/>
            <p:cNvSpPr/>
            <p:nvPr userDrawn="1"/>
          </p:nvSpPr>
          <p:spPr>
            <a:xfrm>
              <a:off x="334" y="202"/>
              <a:ext cx="27" cy="15"/>
            </a:xfrm>
            <a:custGeom>
              <a:avLst/>
              <a:gdLst>
                <a:gd name="T0" fmla="*/ 0 w 59"/>
                <a:gd name="T1" fmla="*/ 0 h 33"/>
                <a:gd name="T2" fmla="*/ 0 w 59"/>
                <a:gd name="T3" fmla="*/ 0 h 33"/>
                <a:gd name="T4" fmla="*/ 59 w 59"/>
                <a:gd name="T5" fmla="*/ 33 h 33"/>
                <a:gd name="T6" fmla="*/ 8 w 59"/>
                <a:gd name="T7" fmla="*/ 1 h 33"/>
                <a:gd name="T8" fmla="*/ 0 w 59"/>
                <a:gd name="T9" fmla="*/ 0 h 33"/>
              </a:gdLst>
              <a:ahLst/>
              <a:cxnLst>
                <a:cxn ang="0">
                  <a:pos x="T0" y="T1"/>
                </a:cxn>
                <a:cxn ang="0">
                  <a:pos x="T2" y="T3"/>
                </a:cxn>
                <a:cxn ang="0">
                  <a:pos x="T4" y="T5"/>
                </a:cxn>
                <a:cxn ang="0">
                  <a:pos x="T6" y="T7"/>
                </a:cxn>
                <a:cxn ang="0">
                  <a:pos x="T8" y="T9"/>
                </a:cxn>
              </a:cxnLst>
              <a:rect l="0" t="0" r="r" b="b"/>
              <a:pathLst>
                <a:path w="59" h="33">
                  <a:moveTo>
                    <a:pt x="0" y="0"/>
                  </a:moveTo>
                  <a:lnTo>
                    <a:pt x="0" y="0"/>
                  </a:lnTo>
                  <a:cubicBezTo>
                    <a:pt x="7" y="13"/>
                    <a:pt x="33" y="29"/>
                    <a:pt x="59" y="33"/>
                  </a:cubicBezTo>
                  <a:cubicBezTo>
                    <a:pt x="34" y="25"/>
                    <a:pt x="14" y="11"/>
                    <a:pt x="8" y="1"/>
                  </a:cubicBezTo>
                  <a:cubicBezTo>
                    <a:pt x="5" y="0"/>
                    <a:pt x="2"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8" name="Freeform 1696"/>
            <p:cNvSpPr/>
            <p:nvPr userDrawn="1"/>
          </p:nvSpPr>
          <p:spPr>
            <a:xfrm>
              <a:off x="409" y="195"/>
              <a:ext cx="18" cy="32"/>
            </a:xfrm>
            <a:custGeom>
              <a:avLst/>
              <a:gdLst>
                <a:gd name="T0" fmla="*/ 16 w 41"/>
                <a:gd name="T1" fmla="*/ 1 h 70"/>
                <a:gd name="T2" fmla="*/ 16 w 41"/>
                <a:gd name="T3" fmla="*/ 1 h 70"/>
                <a:gd name="T4" fmla="*/ 13 w 41"/>
                <a:gd name="T5" fmla="*/ 0 h 70"/>
                <a:gd name="T6" fmla="*/ 14 w 41"/>
                <a:gd name="T7" fmla="*/ 13 h 70"/>
                <a:gd name="T8" fmla="*/ 11 w 41"/>
                <a:gd name="T9" fmla="*/ 0 h 70"/>
                <a:gd name="T10" fmla="*/ 9 w 41"/>
                <a:gd name="T11" fmla="*/ 0 h 70"/>
                <a:gd name="T12" fmla="*/ 7 w 41"/>
                <a:gd name="T13" fmla="*/ 24 h 70"/>
                <a:gd name="T14" fmla="*/ 5 w 41"/>
                <a:gd name="T15" fmla="*/ 49 h 70"/>
                <a:gd name="T16" fmla="*/ 10 w 41"/>
                <a:gd name="T17" fmla="*/ 70 h 70"/>
                <a:gd name="T18" fmla="*/ 13 w 41"/>
                <a:gd name="T19" fmla="*/ 47 h 70"/>
                <a:gd name="T20" fmla="*/ 14 w 41"/>
                <a:gd name="T21" fmla="*/ 33 h 70"/>
                <a:gd name="T22" fmla="*/ 25 w 41"/>
                <a:gd name="T23" fmla="*/ 45 h 70"/>
                <a:gd name="T24" fmla="*/ 41 w 41"/>
                <a:gd name="T25" fmla="*/ 46 h 70"/>
                <a:gd name="T26" fmla="*/ 31 w 41"/>
                <a:gd name="T27" fmla="*/ 41 h 70"/>
                <a:gd name="T28" fmla="*/ 22 w 41"/>
                <a:gd name="T29" fmla="*/ 21 h 70"/>
                <a:gd name="T30" fmla="*/ 26 w 41"/>
                <a:gd name="T31" fmla="*/ 3 h 70"/>
                <a:gd name="T32" fmla="*/ 26 w 41"/>
                <a:gd name="T33" fmla="*/ 13 h 70"/>
                <a:gd name="T34" fmla="*/ 24 w 41"/>
                <a:gd name="T35" fmla="*/ 2 h 70"/>
                <a:gd name="T36" fmla="*/ 22 w 41"/>
                <a:gd name="T37" fmla="*/ 2 h 70"/>
                <a:gd name="T38" fmla="*/ 22 w 41"/>
                <a:gd name="T39" fmla="*/ 13 h 70"/>
                <a:gd name="T40" fmla="*/ 20 w 41"/>
                <a:gd name="T41" fmla="*/ 1 h 70"/>
                <a:gd name="T42" fmla="*/ 18 w 41"/>
                <a:gd name="T43" fmla="*/ 1 h 70"/>
                <a:gd name="T44" fmla="*/ 18 w 41"/>
                <a:gd name="T45" fmla="*/ 13 h 70"/>
                <a:gd name="T46" fmla="*/ 1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16" y="1"/>
                  </a:moveTo>
                  <a:lnTo>
                    <a:pt x="16" y="1"/>
                  </a:lnTo>
                  <a:lnTo>
                    <a:pt x="13" y="0"/>
                  </a:lnTo>
                  <a:cubicBezTo>
                    <a:pt x="15" y="4"/>
                    <a:pt x="16" y="8"/>
                    <a:pt x="14" y="13"/>
                  </a:cubicBezTo>
                  <a:cubicBezTo>
                    <a:pt x="14" y="7"/>
                    <a:pt x="12" y="2"/>
                    <a:pt x="11" y="0"/>
                  </a:cubicBezTo>
                  <a:cubicBezTo>
                    <a:pt x="11" y="0"/>
                    <a:pt x="9" y="0"/>
                    <a:pt x="9" y="0"/>
                  </a:cubicBezTo>
                  <a:cubicBezTo>
                    <a:pt x="13" y="11"/>
                    <a:pt x="11" y="19"/>
                    <a:pt x="7" y="24"/>
                  </a:cubicBezTo>
                  <a:cubicBezTo>
                    <a:pt x="0" y="32"/>
                    <a:pt x="1" y="40"/>
                    <a:pt x="5" y="49"/>
                  </a:cubicBezTo>
                  <a:cubicBezTo>
                    <a:pt x="7" y="53"/>
                    <a:pt x="16" y="63"/>
                    <a:pt x="10" y="70"/>
                  </a:cubicBezTo>
                  <a:cubicBezTo>
                    <a:pt x="23" y="63"/>
                    <a:pt x="17" y="51"/>
                    <a:pt x="13" y="47"/>
                  </a:cubicBezTo>
                  <a:cubicBezTo>
                    <a:pt x="10" y="43"/>
                    <a:pt x="10" y="36"/>
                    <a:pt x="14" y="33"/>
                  </a:cubicBezTo>
                  <a:cubicBezTo>
                    <a:pt x="14" y="40"/>
                    <a:pt x="19" y="45"/>
                    <a:pt x="25" y="45"/>
                  </a:cubicBezTo>
                  <a:cubicBezTo>
                    <a:pt x="30" y="45"/>
                    <a:pt x="39" y="38"/>
                    <a:pt x="41" y="46"/>
                  </a:cubicBezTo>
                  <a:cubicBezTo>
                    <a:pt x="41" y="38"/>
                    <a:pt x="36" y="40"/>
                    <a:pt x="31" y="41"/>
                  </a:cubicBezTo>
                  <a:cubicBezTo>
                    <a:pt x="15" y="44"/>
                    <a:pt x="16" y="26"/>
                    <a:pt x="22" y="21"/>
                  </a:cubicBezTo>
                  <a:cubicBezTo>
                    <a:pt x="28" y="16"/>
                    <a:pt x="36" y="9"/>
                    <a:pt x="26" y="3"/>
                  </a:cubicBezTo>
                  <a:cubicBezTo>
                    <a:pt x="27" y="6"/>
                    <a:pt x="27" y="10"/>
                    <a:pt x="26" y="13"/>
                  </a:cubicBezTo>
                  <a:cubicBezTo>
                    <a:pt x="26" y="9"/>
                    <a:pt x="25" y="3"/>
                    <a:pt x="24" y="2"/>
                  </a:cubicBezTo>
                  <a:lnTo>
                    <a:pt x="22" y="2"/>
                  </a:lnTo>
                  <a:cubicBezTo>
                    <a:pt x="23" y="5"/>
                    <a:pt x="24" y="9"/>
                    <a:pt x="22" y="13"/>
                  </a:cubicBezTo>
                  <a:cubicBezTo>
                    <a:pt x="22" y="10"/>
                    <a:pt x="22" y="4"/>
                    <a:pt x="20" y="1"/>
                  </a:cubicBezTo>
                  <a:lnTo>
                    <a:pt x="18" y="1"/>
                  </a:lnTo>
                  <a:cubicBezTo>
                    <a:pt x="19" y="4"/>
                    <a:pt x="19" y="8"/>
                    <a:pt x="18" y="13"/>
                  </a:cubicBezTo>
                  <a:cubicBezTo>
                    <a:pt x="18" y="7"/>
                    <a:pt x="17" y="3"/>
                    <a:pt x="1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9" name="Freeform 1697"/>
            <p:cNvSpPr/>
            <p:nvPr userDrawn="1"/>
          </p:nvSpPr>
          <p:spPr>
            <a:xfrm>
              <a:off x="393" y="190"/>
              <a:ext cx="9" cy="23"/>
            </a:xfrm>
            <a:custGeom>
              <a:avLst/>
              <a:gdLst>
                <a:gd name="T0" fmla="*/ 13 w 22"/>
                <a:gd name="T1" fmla="*/ 0 h 51"/>
                <a:gd name="T2" fmla="*/ 13 w 22"/>
                <a:gd name="T3" fmla="*/ 0 h 51"/>
                <a:gd name="T4" fmla="*/ 11 w 22"/>
                <a:gd name="T5" fmla="*/ 0 h 51"/>
                <a:gd name="T6" fmla="*/ 10 w 22"/>
                <a:gd name="T7" fmla="*/ 11 h 51"/>
                <a:gd name="T8" fmla="*/ 9 w 22"/>
                <a:gd name="T9" fmla="*/ 0 h 51"/>
                <a:gd name="T10" fmla="*/ 13 w 22"/>
                <a:gd name="T11" fmla="*/ 27 h 51"/>
                <a:gd name="T12" fmla="*/ 12 w 22"/>
                <a:gd name="T13" fmla="*/ 51 h 51"/>
                <a:gd name="T14" fmla="*/ 21 w 22"/>
                <a:gd name="T15" fmla="*/ 38 h 51"/>
                <a:gd name="T16" fmla="*/ 18 w 22"/>
                <a:gd name="T17" fmla="*/ 22 h 51"/>
                <a:gd name="T18" fmla="*/ 17 w 22"/>
                <a:gd name="T19" fmla="*/ 1 h 51"/>
                <a:gd name="T20" fmla="*/ 15 w 22"/>
                <a:gd name="T21" fmla="*/ 1 h 51"/>
                <a:gd name="T22" fmla="*/ 13 w 22"/>
                <a:gd name="T23" fmla="*/ 12 h 51"/>
                <a:gd name="T24" fmla="*/ 13 w 22"/>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1">
                  <a:moveTo>
                    <a:pt x="13" y="0"/>
                  </a:moveTo>
                  <a:lnTo>
                    <a:pt x="13" y="0"/>
                  </a:lnTo>
                  <a:cubicBezTo>
                    <a:pt x="12" y="0"/>
                    <a:pt x="11" y="0"/>
                    <a:pt x="11" y="0"/>
                  </a:cubicBezTo>
                  <a:cubicBezTo>
                    <a:pt x="9" y="3"/>
                    <a:pt x="9" y="7"/>
                    <a:pt x="10" y="11"/>
                  </a:cubicBezTo>
                  <a:cubicBezTo>
                    <a:pt x="8" y="7"/>
                    <a:pt x="8" y="4"/>
                    <a:pt x="9" y="0"/>
                  </a:cubicBezTo>
                  <a:cubicBezTo>
                    <a:pt x="0" y="0"/>
                    <a:pt x="10" y="19"/>
                    <a:pt x="13" y="27"/>
                  </a:cubicBezTo>
                  <a:cubicBezTo>
                    <a:pt x="15" y="31"/>
                    <a:pt x="19" y="42"/>
                    <a:pt x="12" y="51"/>
                  </a:cubicBezTo>
                  <a:cubicBezTo>
                    <a:pt x="15" y="49"/>
                    <a:pt x="22" y="42"/>
                    <a:pt x="21" y="38"/>
                  </a:cubicBezTo>
                  <a:cubicBezTo>
                    <a:pt x="21" y="29"/>
                    <a:pt x="19" y="25"/>
                    <a:pt x="18" y="22"/>
                  </a:cubicBezTo>
                  <a:cubicBezTo>
                    <a:pt x="15" y="15"/>
                    <a:pt x="14" y="7"/>
                    <a:pt x="17" y="1"/>
                  </a:cubicBezTo>
                  <a:cubicBezTo>
                    <a:pt x="16" y="1"/>
                    <a:pt x="16" y="1"/>
                    <a:pt x="15" y="1"/>
                  </a:cubicBezTo>
                  <a:cubicBezTo>
                    <a:pt x="14" y="2"/>
                    <a:pt x="12" y="7"/>
                    <a:pt x="13" y="12"/>
                  </a:cubicBezTo>
                  <a:cubicBezTo>
                    <a:pt x="10" y="7"/>
                    <a:pt x="12" y="2"/>
                    <a:pt x="1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0" name="Freeform 1698"/>
            <p:cNvSpPr/>
            <p:nvPr userDrawn="1"/>
          </p:nvSpPr>
          <p:spPr>
            <a:xfrm>
              <a:off x="388" y="187"/>
              <a:ext cx="40" cy="30"/>
            </a:xfrm>
            <a:custGeom>
              <a:avLst/>
              <a:gdLst>
                <a:gd name="T0" fmla="*/ 24 w 90"/>
                <a:gd name="T1" fmla="*/ 1 h 65"/>
                <a:gd name="T2" fmla="*/ 24 w 90"/>
                <a:gd name="T3" fmla="*/ 1 h 65"/>
                <a:gd name="T4" fmla="*/ 15 w 90"/>
                <a:gd name="T5" fmla="*/ 1 h 65"/>
                <a:gd name="T6" fmla="*/ 21 w 90"/>
                <a:gd name="T7" fmla="*/ 48 h 65"/>
                <a:gd name="T8" fmla="*/ 1 w 90"/>
                <a:gd name="T9" fmla="*/ 65 h 65"/>
                <a:gd name="T10" fmla="*/ 24 w 90"/>
                <a:gd name="T11" fmla="*/ 41 h 65"/>
                <a:gd name="T12" fmla="*/ 18 w 90"/>
                <a:gd name="T13" fmla="*/ 4 h 65"/>
                <a:gd name="T14" fmla="*/ 50 w 90"/>
                <a:gd name="T15" fmla="*/ 14 h 65"/>
                <a:gd name="T16" fmla="*/ 80 w 90"/>
                <a:gd name="T17" fmla="*/ 31 h 65"/>
                <a:gd name="T18" fmla="*/ 70 w 90"/>
                <a:gd name="T19" fmla="*/ 42 h 65"/>
                <a:gd name="T20" fmla="*/ 76 w 90"/>
                <a:gd name="T21" fmla="*/ 57 h 65"/>
                <a:gd name="T22" fmla="*/ 90 w 90"/>
                <a:gd name="T23" fmla="*/ 60 h 65"/>
                <a:gd name="T24" fmla="*/ 71 w 90"/>
                <a:gd name="T25" fmla="*/ 52 h 65"/>
                <a:gd name="T26" fmla="*/ 77 w 90"/>
                <a:gd name="T27" fmla="*/ 38 h 65"/>
                <a:gd name="T28" fmla="*/ 82 w 90"/>
                <a:gd name="T29" fmla="*/ 27 h 65"/>
                <a:gd name="T30" fmla="*/ 48 w 90"/>
                <a:gd name="T31" fmla="*/ 10 h 65"/>
                <a:gd name="T32" fmla="*/ 24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24" y="1"/>
                  </a:moveTo>
                  <a:lnTo>
                    <a:pt x="24" y="1"/>
                  </a:lnTo>
                  <a:cubicBezTo>
                    <a:pt x="21" y="0"/>
                    <a:pt x="17" y="0"/>
                    <a:pt x="15" y="1"/>
                  </a:cubicBezTo>
                  <a:cubicBezTo>
                    <a:pt x="0" y="10"/>
                    <a:pt x="23" y="32"/>
                    <a:pt x="21" y="48"/>
                  </a:cubicBezTo>
                  <a:cubicBezTo>
                    <a:pt x="20" y="58"/>
                    <a:pt x="8" y="62"/>
                    <a:pt x="1" y="65"/>
                  </a:cubicBezTo>
                  <a:cubicBezTo>
                    <a:pt x="17" y="63"/>
                    <a:pt x="27" y="55"/>
                    <a:pt x="24" y="41"/>
                  </a:cubicBezTo>
                  <a:cubicBezTo>
                    <a:pt x="22" y="30"/>
                    <a:pt x="6" y="8"/>
                    <a:pt x="18" y="4"/>
                  </a:cubicBezTo>
                  <a:cubicBezTo>
                    <a:pt x="27" y="1"/>
                    <a:pt x="38" y="12"/>
                    <a:pt x="50" y="14"/>
                  </a:cubicBezTo>
                  <a:cubicBezTo>
                    <a:pt x="62" y="16"/>
                    <a:pt x="83" y="16"/>
                    <a:pt x="80" y="31"/>
                  </a:cubicBezTo>
                  <a:cubicBezTo>
                    <a:pt x="79" y="35"/>
                    <a:pt x="72" y="38"/>
                    <a:pt x="70" y="42"/>
                  </a:cubicBezTo>
                  <a:cubicBezTo>
                    <a:pt x="65" y="49"/>
                    <a:pt x="68" y="59"/>
                    <a:pt x="76" y="57"/>
                  </a:cubicBezTo>
                  <a:cubicBezTo>
                    <a:pt x="86" y="54"/>
                    <a:pt x="88" y="55"/>
                    <a:pt x="90" y="60"/>
                  </a:cubicBezTo>
                  <a:cubicBezTo>
                    <a:pt x="89" y="44"/>
                    <a:pt x="74" y="61"/>
                    <a:pt x="71" y="52"/>
                  </a:cubicBezTo>
                  <a:cubicBezTo>
                    <a:pt x="68" y="45"/>
                    <a:pt x="73" y="42"/>
                    <a:pt x="77" y="38"/>
                  </a:cubicBezTo>
                  <a:cubicBezTo>
                    <a:pt x="80" y="36"/>
                    <a:pt x="83" y="32"/>
                    <a:pt x="82" y="27"/>
                  </a:cubicBezTo>
                  <a:cubicBezTo>
                    <a:pt x="81" y="12"/>
                    <a:pt x="61" y="13"/>
                    <a:pt x="48" y="10"/>
                  </a:cubicBezTo>
                  <a:cubicBezTo>
                    <a:pt x="41" y="9"/>
                    <a:pt x="32" y="2"/>
                    <a:pt x="24"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1" name="Freeform 1699"/>
            <p:cNvSpPr/>
            <p:nvPr userDrawn="1"/>
          </p:nvSpPr>
          <p:spPr>
            <a:xfrm>
              <a:off x="397" y="182"/>
              <a:ext cx="16" cy="9"/>
            </a:xfrm>
            <a:custGeom>
              <a:avLst/>
              <a:gdLst>
                <a:gd name="T0" fmla="*/ 15 w 37"/>
                <a:gd name="T1" fmla="*/ 1 h 20"/>
                <a:gd name="T2" fmla="*/ 15 w 37"/>
                <a:gd name="T3" fmla="*/ 1 h 20"/>
                <a:gd name="T4" fmla="*/ 12 w 37"/>
                <a:gd name="T5" fmla="*/ 3 h 20"/>
                <a:gd name="T6" fmla="*/ 21 w 37"/>
                <a:gd name="T7" fmla="*/ 8 h 20"/>
                <a:gd name="T8" fmla="*/ 9 w 37"/>
                <a:gd name="T9" fmla="*/ 4 h 20"/>
                <a:gd name="T10" fmla="*/ 8 w 37"/>
                <a:gd name="T11" fmla="*/ 5 h 20"/>
                <a:gd name="T12" fmla="*/ 18 w 37"/>
                <a:gd name="T13" fmla="*/ 10 h 20"/>
                <a:gd name="T14" fmla="*/ 5 w 37"/>
                <a:gd name="T15" fmla="*/ 7 h 20"/>
                <a:gd name="T16" fmla="*/ 0 w 37"/>
                <a:gd name="T17" fmla="*/ 9 h 20"/>
                <a:gd name="T18" fmla="*/ 20 w 37"/>
                <a:gd name="T19" fmla="*/ 16 h 20"/>
                <a:gd name="T20" fmla="*/ 37 w 37"/>
                <a:gd name="T21" fmla="*/ 20 h 20"/>
                <a:gd name="T22" fmla="*/ 29 w 37"/>
                <a:gd name="T23" fmla="*/ 12 h 20"/>
                <a:gd name="T24" fmla="*/ 15 w 37"/>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0">
                  <a:moveTo>
                    <a:pt x="15" y="1"/>
                  </a:moveTo>
                  <a:lnTo>
                    <a:pt x="15" y="1"/>
                  </a:lnTo>
                  <a:cubicBezTo>
                    <a:pt x="14" y="1"/>
                    <a:pt x="12" y="2"/>
                    <a:pt x="12" y="3"/>
                  </a:cubicBezTo>
                  <a:cubicBezTo>
                    <a:pt x="16" y="3"/>
                    <a:pt x="19" y="5"/>
                    <a:pt x="21" y="8"/>
                  </a:cubicBezTo>
                  <a:cubicBezTo>
                    <a:pt x="19" y="7"/>
                    <a:pt x="13" y="4"/>
                    <a:pt x="9" y="4"/>
                  </a:cubicBezTo>
                  <a:cubicBezTo>
                    <a:pt x="8" y="5"/>
                    <a:pt x="8" y="5"/>
                    <a:pt x="8" y="5"/>
                  </a:cubicBezTo>
                  <a:cubicBezTo>
                    <a:pt x="9" y="6"/>
                    <a:pt x="14" y="6"/>
                    <a:pt x="18" y="10"/>
                  </a:cubicBezTo>
                  <a:cubicBezTo>
                    <a:pt x="13" y="7"/>
                    <a:pt x="7" y="7"/>
                    <a:pt x="5" y="7"/>
                  </a:cubicBezTo>
                  <a:cubicBezTo>
                    <a:pt x="3" y="8"/>
                    <a:pt x="3" y="9"/>
                    <a:pt x="0" y="9"/>
                  </a:cubicBezTo>
                  <a:cubicBezTo>
                    <a:pt x="7" y="9"/>
                    <a:pt x="11" y="10"/>
                    <a:pt x="20" y="16"/>
                  </a:cubicBezTo>
                  <a:cubicBezTo>
                    <a:pt x="26" y="19"/>
                    <a:pt x="37" y="20"/>
                    <a:pt x="37" y="20"/>
                  </a:cubicBezTo>
                  <a:cubicBezTo>
                    <a:pt x="34" y="18"/>
                    <a:pt x="31" y="13"/>
                    <a:pt x="29" y="12"/>
                  </a:cubicBezTo>
                  <a:cubicBezTo>
                    <a:pt x="26" y="7"/>
                    <a:pt x="21" y="0"/>
                    <a:pt x="1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2" name="Freeform 1700"/>
            <p:cNvSpPr/>
            <p:nvPr userDrawn="1"/>
          </p:nvSpPr>
          <p:spPr>
            <a:xfrm>
              <a:off x="410" y="208"/>
              <a:ext cx="5" cy="8"/>
            </a:xfrm>
            <a:custGeom>
              <a:avLst/>
              <a:gdLst>
                <a:gd name="T0" fmla="*/ 10 w 12"/>
                <a:gd name="T1" fmla="*/ 0 h 19"/>
                <a:gd name="T2" fmla="*/ 10 w 12"/>
                <a:gd name="T3" fmla="*/ 0 h 19"/>
                <a:gd name="T4" fmla="*/ 6 w 12"/>
                <a:gd name="T5" fmla="*/ 19 h 19"/>
                <a:gd name="T6" fmla="*/ 10 w 12"/>
                <a:gd name="T7" fmla="*/ 0 h 19"/>
              </a:gdLst>
              <a:ahLst/>
              <a:cxnLst>
                <a:cxn ang="0">
                  <a:pos x="T0" y="T1"/>
                </a:cxn>
                <a:cxn ang="0">
                  <a:pos x="T2" y="T3"/>
                </a:cxn>
                <a:cxn ang="0">
                  <a:pos x="T4" y="T5"/>
                </a:cxn>
                <a:cxn ang="0">
                  <a:pos x="T6" y="T7"/>
                </a:cxn>
              </a:cxnLst>
              <a:rect l="0" t="0" r="r" b="b"/>
              <a:pathLst>
                <a:path w="12" h="19">
                  <a:moveTo>
                    <a:pt x="10" y="0"/>
                  </a:moveTo>
                  <a:lnTo>
                    <a:pt x="10" y="0"/>
                  </a:lnTo>
                  <a:cubicBezTo>
                    <a:pt x="9" y="4"/>
                    <a:pt x="0" y="8"/>
                    <a:pt x="6" y="19"/>
                  </a:cubicBezTo>
                  <a:cubicBezTo>
                    <a:pt x="3" y="9"/>
                    <a:pt x="12" y="5"/>
                    <a:pt x="1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3" name="Freeform 1701"/>
            <p:cNvSpPr/>
            <p:nvPr userDrawn="1"/>
          </p:nvSpPr>
          <p:spPr>
            <a:xfrm>
              <a:off x="358" y="186"/>
              <a:ext cx="31" cy="33"/>
            </a:xfrm>
            <a:custGeom>
              <a:avLst/>
              <a:gdLst>
                <a:gd name="T0" fmla="*/ 39 w 68"/>
                <a:gd name="T1" fmla="*/ 25 h 73"/>
                <a:gd name="T2" fmla="*/ 39 w 68"/>
                <a:gd name="T3" fmla="*/ 25 h 73"/>
                <a:gd name="T4" fmla="*/ 41 w 68"/>
                <a:gd name="T5" fmla="*/ 21 h 73"/>
                <a:gd name="T6" fmla="*/ 39 w 68"/>
                <a:gd name="T7" fmla="*/ 16 h 73"/>
                <a:gd name="T8" fmla="*/ 41 w 68"/>
                <a:gd name="T9" fmla="*/ 16 h 73"/>
                <a:gd name="T10" fmla="*/ 40 w 68"/>
                <a:gd name="T11" fmla="*/ 16 h 73"/>
                <a:gd name="T12" fmla="*/ 38 w 68"/>
                <a:gd name="T13" fmla="*/ 13 h 73"/>
                <a:gd name="T14" fmla="*/ 37 w 68"/>
                <a:gd name="T15" fmla="*/ 12 h 73"/>
                <a:gd name="T16" fmla="*/ 39 w 68"/>
                <a:gd name="T17" fmla="*/ 13 h 73"/>
                <a:gd name="T18" fmla="*/ 41 w 68"/>
                <a:gd name="T19" fmla="*/ 15 h 73"/>
                <a:gd name="T20" fmla="*/ 42 w 68"/>
                <a:gd name="T21" fmla="*/ 15 h 73"/>
                <a:gd name="T22" fmla="*/ 42 w 68"/>
                <a:gd name="T23" fmla="*/ 1 h 73"/>
                <a:gd name="T24" fmla="*/ 41 w 68"/>
                <a:gd name="T25" fmla="*/ 2 h 73"/>
                <a:gd name="T26" fmla="*/ 39 w 68"/>
                <a:gd name="T27" fmla="*/ 4 h 73"/>
                <a:gd name="T28" fmla="*/ 37 w 68"/>
                <a:gd name="T29" fmla="*/ 5 h 73"/>
                <a:gd name="T30" fmla="*/ 38 w 68"/>
                <a:gd name="T31" fmla="*/ 4 h 73"/>
                <a:gd name="T32" fmla="*/ 40 w 68"/>
                <a:gd name="T33" fmla="*/ 1 h 73"/>
                <a:gd name="T34" fmla="*/ 41 w 68"/>
                <a:gd name="T35" fmla="*/ 0 h 73"/>
                <a:gd name="T36" fmla="*/ 27 w 68"/>
                <a:gd name="T37" fmla="*/ 0 h 73"/>
                <a:gd name="T38" fmla="*/ 28 w 68"/>
                <a:gd name="T39" fmla="*/ 1 h 73"/>
                <a:gd name="T40" fmla="*/ 30 w 68"/>
                <a:gd name="T41" fmla="*/ 4 h 73"/>
                <a:gd name="T42" fmla="*/ 31 w 68"/>
                <a:gd name="T43" fmla="*/ 5 h 73"/>
                <a:gd name="T44" fmla="*/ 29 w 68"/>
                <a:gd name="T45" fmla="*/ 4 h 73"/>
                <a:gd name="T46" fmla="*/ 27 w 68"/>
                <a:gd name="T47" fmla="*/ 2 h 73"/>
                <a:gd name="T48" fmla="*/ 26 w 68"/>
                <a:gd name="T49" fmla="*/ 1 h 73"/>
                <a:gd name="T50" fmla="*/ 26 w 68"/>
                <a:gd name="T51" fmla="*/ 15 h 73"/>
                <a:gd name="T52" fmla="*/ 27 w 68"/>
                <a:gd name="T53" fmla="*/ 15 h 73"/>
                <a:gd name="T54" fmla="*/ 29 w 68"/>
                <a:gd name="T55" fmla="*/ 13 h 73"/>
                <a:gd name="T56" fmla="*/ 31 w 68"/>
                <a:gd name="T57" fmla="*/ 12 h 73"/>
                <a:gd name="T58" fmla="*/ 30 w 68"/>
                <a:gd name="T59" fmla="*/ 13 h 73"/>
                <a:gd name="T60" fmla="*/ 28 w 68"/>
                <a:gd name="T61" fmla="*/ 16 h 73"/>
                <a:gd name="T62" fmla="*/ 27 w 68"/>
                <a:gd name="T63" fmla="*/ 16 h 73"/>
                <a:gd name="T64" fmla="*/ 29 w 68"/>
                <a:gd name="T65" fmla="*/ 16 h 73"/>
                <a:gd name="T66" fmla="*/ 27 w 68"/>
                <a:gd name="T67" fmla="*/ 21 h 73"/>
                <a:gd name="T68" fmla="*/ 29 w 68"/>
                <a:gd name="T69" fmla="*/ 25 h 73"/>
                <a:gd name="T70" fmla="*/ 29 w 68"/>
                <a:gd name="T71" fmla="*/ 25 h 73"/>
                <a:gd name="T72" fmla="*/ 29 w 68"/>
                <a:gd name="T73" fmla="*/ 28 h 73"/>
                <a:gd name="T74" fmla="*/ 27 w 68"/>
                <a:gd name="T75" fmla="*/ 29 h 73"/>
                <a:gd name="T76" fmla="*/ 27 w 68"/>
                <a:gd name="T77" fmla="*/ 26 h 73"/>
                <a:gd name="T78" fmla="*/ 27 w 68"/>
                <a:gd name="T79" fmla="*/ 26 h 73"/>
                <a:gd name="T80" fmla="*/ 21 w 68"/>
                <a:gd name="T81" fmla="*/ 27 h 73"/>
                <a:gd name="T82" fmla="*/ 6 w 68"/>
                <a:gd name="T83" fmla="*/ 51 h 73"/>
                <a:gd name="T84" fmla="*/ 12 w 68"/>
                <a:gd name="T85" fmla="*/ 66 h 73"/>
                <a:gd name="T86" fmla="*/ 12 w 68"/>
                <a:gd name="T87" fmla="*/ 73 h 73"/>
                <a:gd name="T88" fmla="*/ 34 w 68"/>
                <a:gd name="T89" fmla="*/ 73 h 73"/>
                <a:gd name="T90" fmla="*/ 56 w 68"/>
                <a:gd name="T91" fmla="*/ 73 h 73"/>
                <a:gd name="T92" fmla="*/ 56 w 68"/>
                <a:gd name="T93" fmla="*/ 66 h 73"/>
                <a:gd name="T94" fmla="*/ 62 w 68"/>
                <a:gd name="T95" fmla="*/ 51 h 73"/>
                <a:gd name="T96" fmla="*/ 47 w 68"/>
                <a:gd name="T97" fmla="*/ 27 h 73"/>
                <a:gd name="T98" fmla="*/ 41 w 68"/>
                <a:gd name="T99" fmla="*/ 26 h 73"/>
                <a:gd name="T100" fmla="*/ 41 w 68"/>
                <a:gd name="T101" fmla="*/ 26 h 73"/>
                <a:gd name="T102" fmla="*/ 41 w 68"/>
                <a:gd name="T103" fmla="*/ 29 h 73"/>
                <a:gd name="T104" fmla="*/ 39 w 68"/>
                <a:gd name="T105" fmla="*/ 28 h 73"/>
                <a:gd name="T106" fmla="*/ 39 w 68"/>
                <a:gd name="T107" fmla="*/ 25 h 73"/>
                <a:gd name="T108" fmla="*/ 39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9" y="25"/>
                  </a:moveTo>
                  <a:lnTo>
                    <a:pt x="39" y="25"/>
                  </a:lnTo>
                  <a:cubicBezTo>
                    <a:pt x="40" y="24"/>
                    <a:pt x="41" y="22"/>
                    <a:pt x="41" y="21"/>
                  </a:cubicBezTo>
                  <a:cubicBezTo>
                    <a:pt x="41" y="19"/>
                    <a:pt x="40" y="17"/>
                    <a:pt x="39" y="16"/>
                  </a:cubicBezTo>
                  <a:lnTo>
                    <a:pt x="41" y="16"/>
                  </a:lnTo>
                  <a:lnTo>
                    <a:pt x="40" y="16"/>
                  </a:lnTo>
                  <a:cubicBezTo>
                    <a:pt x="40" y="15"/>
                    <a:pt x="39" y="14"/>
                    <a:pt x="38" y="13"/>
                  </a:cubicBezTo>
                  <a:cubicBezTo>
                    <a:pt x="38" y="13"/>
                    <a:pt x="38" y="12"/>
                    <a:pt x="37" y="12"/>
                  </a:cubicBezTo>
                  <a:cubicBezTo>
                    <a:pt x="38" y="12"/>
                    <a:pt x="38" y="12"/>
                    <a:pt x="39" y="13"/>
                  </a:cubicBezTo>
                  <a:cubicBezTo>
                    <a:pt x="40" y="13"/>
                    <a:pt x="41" y="14"/>
                    <a:pt x="41" y="15"/>
                  </a:cubicBezTo>
                  <a:lnTo>
                    <a:pt x="42" y="15"/>
                  </a:lnTo>
                  <a:lnTo>
                    <a:pt x="42" y="1"/>
                  </a:lnTo>
                  <a:lnTo>
                    <a:pt x="41" y="2"/>
                  </a:lnTo>
                  <a:cubicBezTo>
                    <a:pt x="41" y="2"/>
                    <a:pt x="40" y="3"/>
                    <a:pt x="39" y="4"/>
                  </a:cubicBezTo>
                  <a:cubicBezTo>
                    <a:pt x="38" y="4"/>
                    <a:pt x="38" y="5"/>
                    <a:pt x="37" y="5"/>
                  </a:cubicBezTo>
                  <a:cubicBezTo>
                    <a:pt x="38" y="5"/>
                    <a:pt x="38" y="4"/>
                    <a:pt x="38" y="4"/>
                  </a:cubicBezTo>
                  <a:cubicBezTo>
                    <a:pt x="39" y="3"/>
                    <a:pt x="40" y="2"/>
                    <a:pt x="40" y="1"/>
                  </a:cubicBezTo>
                  <a:lnTo>
                    <a:pt x="41" y="0"/>
                  </a:lnTo>
                  <a:lnTo>
                    <a:pt x="27" y="0"/>
                  </a:lnTo>
                  <a:lnTo>
                    <a:pt x="28" y="1"/>
                  </a:lnTo>
                  <a:cubicBezTo>
                    <a:pt x="28" y="2"/>
                    <a:pt x="29" y="3"/>
                    <a:pt x="30" y="4"/>
                  </a:cubicBezTo>
                  <a:cubicBezTo>
                    <a:pt x="30" y="4"/>
                    <a:pt x="30" y="5"/>
                    <a:pt x="31" y="5"/>
                  </a:cubicBezTo>
                  <a:cubicBezTo>
                    <a:pt x="30" y="5"/>
                    <a:pt x="30" y="4"/>
                    <a:pt x="29" y="4"/>
                  </a:cubicBezTo>
                  <a:cubicBezTo>
                    <a:pt x="28" y="3"/>
                    <a:pt x="27" y="2"/>
                    <a:pt x="27" y="2"/>
                  </a:cubicBezTo>
                  <a:lnTo>
                    <a:pt x="26" y="1"/>
                  </a:lnTo>
                  <a:lnTo>
                    <a:pt x="26" y="15"/>
                  </a:lnTo>
                  <a:lnTo>
                    <a:pt x="27" y="15"/>
                  </a:lnTo>
                  <a:cubicBezTo>
                    <a:pt x="27" y="14"/>
                    <a:pt x="28" y="13"/>
                    <a:pt x="29" y="13"/>
                  </a:cubicBezTo>
                  <a:cubicBezTo>
                    <a:pt x="30" y="12"/>
                    <a:pt x="30" y="12"/>
                    <a:pt x="31" y="12"/>
                  </a:cubicBezTo>
                  <a:cubicBezTo>
                    <a:pt x="30" y="12"/>
                    <a:pt x="30" y="13"/>
                    <a:pt x="30" y="13"/>
                  </a:cubicBezTo>
                  <a:cubicBezTo>
                    <a:pt x="29" y="14"/>
                    <a:pt x="28" y="15"/>
                    <a:pt x="28" y="16"/>
                  </a:cubicBezTo>
                  <a:lnTo>
                    <a:pt x="27" y="16"/>
                  </a:lnTo>
                  <a:lnTo>
                    <a:pt x="29" y="16"/>
                  </a:lnTo>
                  <a:cubicBezTo>
                    <a:pt x="28" y="17"/>
                    <a:pt x="27" y="19"/>
                    <a:pt x="27" y="21"/>
                  </a:cubicBezTo>
                  <a:cubicBezTo>
                    <a:pt x="27" y="22"/>
                    <a:pt x="28" y="24"/>
                    <a:pt x="29" y="25"/>
                  </a:cubicBezTo>
                  <a:lnTo>
                    <a:pt x="29" y="25"/>
                  </a:lnTo>
                  <a:lnTo>
                    <a:pt x="29" y="28"/>
                  </a:lnTo>
                  <a:lnTo>
                    <a:pt x="27" y="29"/>
                  </a:lnTo>
                  <a:lnTo>
                    <a:pt x="27" y="26"/>
                  </a:lnTo>
                  <a:lnTo>
                    <a:pt x="27" y="26"/>
                  </a:lnTo>
                  <a:cubicBezTo>
                    <a:pt x="25" y="26"/>
                    <a:pt x="23" y="26"/>
                    <a:pt x="21" y="27"/>
                  </a:cubicBezTo>
                  <a:cubicBezTo>
                    <a:pt x="9" y="30"/>
                    <a:pt x="0" y="36"/>
                    <a:pt x="6" y="51"/>
                  </a:cubicBezTo>
                  <a:cubicBezTo>
                    <a:pt x="7" y="56"/>
                    <a:pt x="10" y="61"/>
                    <a:pt x="12" y="66"/>
                  </a:cubicBezTo>
                  <a:lnTo>
                    <a:pt x="12" y="73"/>
                  </a:lnTo>
                  <a:cubicBezTo>
                    <a:pt x="12" y="73"/>
                    <a:pt x="28" y="73"/>
                    <a:pt x="34" y="73"/>
                  </a:cubicBezTo>
                  <a:cubicBezTo>
                    <a:pt x="40" y="73"/>
                    <a:pt x="56" y="73"/>
                    <a:pt x="56" y="73"/>
                  </a:cubicBezTo>
                  <a:lnTo>
                    <a:pt x="56" y="66"/>
                  </a:lnTo>
                  <a:cubicBezTo>
                    <a:pt x="58" y="61"/>
                    <a:pt x="61" y="56"/>
                    <a:pt x="62" y="51"/>
                  </a:cubicBezTo>
                  <a:cubicBezTo>
                    <a:pt x="68" y="36"/>
                    <a:pt x="60" y="30"/>
                    <a:pt x="47" y="27"/>
                  </a:cubicBezTo>
                  <a:cubicBezTo>
                    <a:pt x="45" y="26"/>
                    <a:pt x="43" y="26"/>
                    <a:pt x="41" y="26"/>
                  </a:cubicBezTo>
                  <a:lnTo>
                    <a:pt x="41" y="26"/>
                  </a:lnTo>
                  <a:lnTo>
                    <a:pt x="41" y="29"/>
                  </a:lnTo>
                  <a:lnTo>
                    <a:pt x="39" y="28"/>
                  </a:lnTo>
                  <a:lnTo>
                    <a:pt x="39" y="25"/>
                  </a:lnTo>
                  <a:lnTo>
                    <a:pt x="39" y="25"/>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4" name="Freeform 1702"/>
            <p:cNvSpPr/>
            <p:nvPr userDrawn="1"/>
          </p:nvSpPr>
          <p:spPr>
            <a:xfrm>
              <a:off x="372"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cubicBezTo>
                    <a:pt x="0" y="1"/>
                    <a:pt x="0" y="1"/>
                    <a:pt x="0" y="0"/>
                  </a:cubicBezTo>
                  <a:lnTo>
                    <a:pt x="0" y="0"/>
                  </a:lnTo>
                  <a:lnTo>
                    <a:pt x="0"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5" name="Freeform 1703"/>
            <p:cNvSpPr/>
            <p:nvPr userDrawn="1"/>
          </p:nvSpPr>
          <p:spPr>
            <a:xfrm>
              <a:off x="362" y="208"/>
              <a:ext cx="1" cy="2"/>
            </a:xfrm>
            <a:custGeom>
              <a:avLst/>
              <a:gdLst>
                <a:gd name="T0" fmla="*/ 1 w 3"/>
                <a:gd name="T1" fmla="*/ 2 h 5"/>
                <a:gd name="T2" fmla="*/ 1 w 3"/>
                <a:gd name="T3" fmla="*/ 2 h 5"/>
                <a:gd name="T4" fmla="*/ 2 w 3"/>
                <a:gd name="T5" fmla="*/ 5 h 5"/>
                <a:gd name="T6" fmla="*/ 3 w 3"/>
                <a:gd name="T7" fmla="*/ 3 h 5"/>
                <a:gd name="T8" fmla="*/ 0 w 3"/>
                <a:gd name="T9" fmla="*/ 0 h 5"/>
                <a:gd name="T10" fmla="*/ 0 w 3"/>
                <a:gd name="T11" fmla="*/ 1 h 5"/>
                <a:gd name="T12" fmla="*/ 1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2"/>
                  </a:moveTo>
                  <a:lnTo>
                    <a:pt x="1" y="2"/>
                  </a:lnTo>
                  <a:cubicBezTo>
                    <a:pt x="1" y="3"/>
                    <a:pt x="1" y="4"/>
                    <a:pt x="2" y="5"/>
                  </a:cubicBezTo>
                  <a:cubicBezTo>
                    <a:pt x="2" y="4"/>
                    <a:pt x="3" y="4"/>
                    <a:pt x="3" y="3"/>
                  </a:cubicBezTo>
                  <a:cubicBezTo>
                    <a:pt x="2" y="2"/>
                    <a:pt x="1" y="1"/>
                    <a:pt x="0" y="0"/>
                  </a:cubicBezTo>
                  <a:lnTo>
                    <a:pt x="0" y="1"/>
                  </a:lnTo>
                  <a:cubicBezTo>
                    <a:pt x="0" y="1"/>
                    <a:pt x="0" y="1"/>
                    <a:pt x="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6" name="Freeform 1704"/>
            <p:cNvSpPr/>
            <p:nvPr userDrawn="1"/>
          </p:nvSpPr>
          <p:spPr>
            <a:xfrm>
              <a:off x="361" y="205"/>
              <a:ext cx="2" cy="2"/>
            </a:xfrm>
            <a:custGeom>
              <a:avLst/>
              <a:gdLst>
                <a:gd name="T0" fmla="*/ 1 w 3"/>
                <a:gd name="T1" fmla="*/ 6 h 6"/>
                <a:gd name="T2" fmla="*/ 1 w 3"/>
                <a:gd name="T3" fmla="*/ 6 h 6"/>
                <a:gd name="T4" fmla="*/ 1 w 3"/>
                <a:gd name="T5" fmla="*/ 6 h 6"/>
                <a:gd name="T6" fmla="*/ 3 w 3"/>
                <a:gd name="T7" fmla="*/ 3 h 6"/>
                <a:gd name="T8" fmla="*/ 1 w 3"/>
                <a:gd name="T9" fmla="*/ 0 h 6"/>
                <a:gd name="T10" fmla="*/ 0 w 3"/>
                <a:gd name="T11" fmla="*/ 2 h 6"/>
                <a:gd name="T12" fmla="*/ 1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6"/>
                  </a:moveTo>
                  <a:lnTo>
                    <a:pt x="1" y="6"/>
                  </a:lnTo>
                  <a:lnTo>
                    <a:pt x="1" y="6"/>
                  </a:lnTo>
                  <a:cubicBezTo>
                    <a:pt x="2" y="5"/>
                    <a:pt x="3" y="4"/>
                    <a:pt x="3" y="3"/>
                  </a:cubicBezTo>
                  <a:cubicBezTo>
                    <a:pt x="2" y="2"/>
                    <a:pt x="2" y="1"/>
                    <a:pt x="1" y="0"/>
                  </a:cubicBezTo>
                  <a:lnTo>
                    <a:pt x="0" y="2"/>
                  </a:lnTo>
                  <a:cubicBezTo>
                    <a:pt x="0" y="3"/>
                    <a:pt x="0" y="5"/>
                    <a:pt x="1"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7" name="Freeform 1705"/>
            <p:cNvSpPr/>
            <p:nvPr userDrawn="1"/>
          </p:nvSpPr>
          <p:spPr>
            <a:xfrm>
              <a:off x="361" y="204"/>
              <a:ext cx="1" cy="1"/>
            </a:xfrm>
            <a:custGeom>
              <a:avLst/>
              <a:gdLst>
                <a:gd name="T0" fmla="*/ 0 w 1"/>
                <a:gd name="T1" fmla="*/ 2 h 2"/>
                <a:gd name="T2" fmla="*/ 0 w 1"/>
                <a:gd name="T3" fmla="*/ 2 h 2"/>
                <a:gd name="T4" fmla="*/ 1 w 1"/>
                <a:gd name="T5" fmla="*/ 1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1" y="1"/>
                  </a:lnTo>
                  <a:lnTo>
                    <a:pt x="0" y="0"/>
                  </a:lnTo>
                  <a:cubicBezTo>
                    <a:pt x="0" y="0"/>
                    <a:pt x="0" y="1"/>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8" name="Freeform 1706"/>
            <p:cNvSpPr/>
            <p:nvPr userDrawn="1"/>
          </p:nvSpPr>
          <p:spPr>
            <a:xfrm>
              <a:off x="361" y="201"/>
              <a:ext cx="2" cy="3"/>
            </a:xfrm>
            <a:custGeom>
              <a:avLst/>
              <a:gdLst>
                <a:gd name="T0" fmla="*/ 0 w 3"/>
                <a:gd name="T1" fmla="*/ 5 h 6"/>
                <a:gd name="T2" fmla="*/ 0 w 3"/>
                <a:gd name="T3" fmla="*/ 5 h 6"/>
                <a:gd name="T4" fmla="*/ 1 w 3"/>
                <a:gd name="T5" fmla="*/ 6 h 6"/>
                <a:gd name="T6" fmla="*/ 3 w 3"/>
                <a:gd name="T7" fmla="*/ 2 h 6"/>
                <a:gd name="T8" fmla="*/ 2 w 3"/>
                <a:gd name="T9" fmla="*/ 0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lnTo>
                    <a:pt x="1" y="6"/>
                  </a:lnTo>
                  <a:cubicBezTo>
                    <a:pt x="2" y="4"/>
                    <a:pt x="2" y="3"/>
                    <a:pt x="3" y="2"/>
                  </a:cubicBezTo>
                  <a:cubicBezTo>
                    <a:pt x="3" y="1"/>
                    <a:pt x="3" y="1"/>
                    <a:pt x="2" y="0"/>
                  </a:cubicBezTo>
                  <a:cubicBezTo>
                    <a:pt x="1" y="2"/>
                    <a:pt x="0" y="3"/>
                    <a:pt x="0"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9" name="Freeform 1707"/>
            <p:cNvSpPr/>
            <p:nvPr userDrawn="1"/>
          </p:nvSpPr>
          <p:spPr>
            <a:xfrm>
              <a:off x="363" y="200"/>
              <a:ext cx="1" cy="2"/>
            </a:xfrm>
            <a:custGeom>
              <a:avLst/>
              <a:gdLst>
                <a:gd name="T0" fmla="*/ 0 w 4"/>
                <a:gd name="T1" fmla="*/ 3 h 4"/>
                <a:gd name="T2" fmla="*/ 0 w 4"/>
                <a:gd name="T3" fmla="*/ 3 h 4"/>
                <a:gd name="T4" fmla="*/ 1 w 4"/>
                <a:gd name="T5" fmla="*/ 4 h 4"/>
                <a:gd name="T6" fmla="*/ 4 w 4"/>
                <a:gd name="T7" fmla="*/ 1 h 4"/>
                <a:gd name="T8" fmla="*/ 3 w 4"/>
                <a:gd name="T9" fmla="*/ 0 h 4"/>
                <a:gd name="T10" fmla="*/ 0 w 4"/>
                <a:gd name="T11" fmla="*/ 3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4"/>
                  </a:lnTo>
                  <a:cubicBezTo>
                    <a:pt x="1" y="3"/>
                    <a:pt x="2" y="2"/>
                    <a:pt x="4" y="1"/>
                  </a:cubicBezTo>
                  <a:lnTo>
                    <a:pt x="3" y="0"/>
                  </a:lnTo>
                  <a:cubicBezTo>
                    <a:pt x="2" y="1"/>
                    <a:pt x="1" y="2"/>
                    <a:pt x="0" y="3"/>
                  </a:cubicBezTo>
                  <a:lnTo>
                    <a:pt x="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0" name="Rectangle 1708"/>
            <p:cNvSpPr>
              <a:spLocks noChangeArrowheads="1"/>
            </p:cNvSpPr>
            <p:nvPr userDrawn="1"/>
          </p:nvSpPr>
          <p:spPr>
            <a:xfrm>
              <a:off x="364" y="200"/>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1" name="Freeform 1709"/>
            <p:cNvSpPr/>
            <p:nvPr userDrawn="1"/>
          </p:nvSpPr>
          <p:spPr>
            <a:xfrm>
              <a:off x="364" y="199"/>
              <a:ext cx="3" cy="3"/>
            </a:xfrm>
            <a:custGeom>
              <a:avLst/>
              <a:gdLst>
                <a:gd name="T0" fmla="*/ 2 w 6"/>
                <a:gd name="T1" fmla="*/ 1 h 6"/>
                <a:gd name="T2" fmla="*/ 2 w 6"/>
                <a:gd name="T3" fmla="*/ 1 h 6"/>
                <a:gd name="T4" fmla="*/ 0 w 6"/>
                <a:gd name="T5" fmla="*/ 3 h 6"/>
                <a:gd name="T6" fmla="*/ 3 w 6"/>
                <a:gd name="T7" fmla="*/ 6 h 6"/>
                <a:gd name="T8" fmla="*/ 6 w 6"/>
                <a:gd name="T9" fmla="*/ 3 h 6"/>
                <a:gd name="T10" fmla="*/ 4 w 6"/>
                <a:gd name="T11" fmla="*/ 0 h 6"/>
                <a:gd name="T12" fmla="*/ 2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1"/>
                  </a:moveTo>
                  <a:lnTo>
                    <a:pt x="2" y="1"/>
                  </a:lnTo>
                  <a:cubicBezTo>
                    <a:pt x="1" y="2"/>
                    <a:pt x="1" y="2"/>
                    <a:pt x="0" y="3"/>
                  </a:cubicBezTo>
                  <a:cubicBezTo>
                    <a:pt x="1" y="4"/>
                    <a:pt x="2" y="5"/>
                    <a:pt x="3" y="6"/>
                  </a:cubicBezTo>
                  <a:cubicBezTo>
                    <a:pt x="4" y="5"/>
                    <a:pt x="5" y="4"/>
                    <a:pt x="6" y="3"/>
                  </a:cubicBezTo>
                  <a:cubicBezTo>
                    <a:pt x="5" y="2"/>
                    <a:pt x="4" y="1"/>
                    <a:pt x="4" y="0"/>
                  </a:cubicBezTo>
                  <a:cubicBezTo>
                    <a:pt x="3" y="1"/>
                    <a:pt x="2" y="1"/>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2" name="Freeform 1710"/>
            <p:cNvSpPr/>
            <p:nvPr userDrawn="1"/>
          </p:nvSpPr>
          <p:spPr>
            <a:xfrm>
              <a:off x="366" y="199"/>
              <a:ext cx="2" cy="1"/>
            </a:xfrm>
            <a:custGeom>
              <a:avLst/>
              <a:gdLst>
                <a:gd name="T0" fmla="*/ 0 w 4"/>
                <a:gd name="T1" fmla="*/ 1 h 4"/>
                <a:gd name="T2" fmla="*/ 0 w 4"/>
                <a:gd name="T3" fmla="*/ 1 h 4"/>
                <a:gd name="T4" fmla="*/ 2 w 4"/>
                <a:gd name="T5" fmla="*/ 4 h 4"/>
                <a:gd name="T6" fmla="*/ 4 w 4"/>
                <a:gd name="T7" fmla="*/ 1 h 4"/>
                <a:gd name="T8" fmla="*/ 4 w 4"/>
                <a:gd name="T9" fmla="*/ 0 h 4"/>
                <a:gd name="T10" fmla="*/ 0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0" y="1"/>
                  </a:moveTo>
                  <a:lnTo>
                    <a:pt x="0" y="1"/>
                  </a:lnTo>
                  <a:cubicBezTo>
                    <a:pt x="1" y="2"/>
                    <a:pt x="1" y="3"/>
                    <a:pt x="2" y="4"/>
                  </a:cubicBezTo>
                  <a:cubicBezTo>
                    <a:pt x="3" y="3"/>
                    <a:pt x="4" y="2"/>
                    <a:pt x="4" y="1"/>
                  </a:cubicBezTo>
                  <a:lnTo>
                    <a:pt x="4" y="0"/>
                  </a:lnTo>
                  <a:cubicBezTo>
                    <a:pt x="3" y="0"/>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3" name="Freeform 1711"/>
            <p:cNvSpPr/>
            <p:nvPr userDrawn="1"/>
          </p:nvSpPr>
          <p:spPr>
            <a:xfrm>
              <a:off x="367" y="200"/>
              <a:ext cx="2" cy="2"/>
            </a:xfrm>
            <a:custGeom>
              <a:avLst/>
              <a:gdLst>
                <a:gd name="T0" fmla="*/ 3 w 4"/>
                <a:gd name="T1" fmla="*/ 0 h 6"/>
                <a:gd name="T2" fmla="*/ 3 w 4"/>
                <a:gd name="T3" fmla="*/ 0 h 6"/>
                <a:gd name="T4" fmla="*/ 0 w 4"/>
                <a:gd name="T5" fmla="*/ 2 h 6"/>
                <a:gd name="T6" fmla="*/ 3 w 4"/>
                <a:gd name="T7" fmla="*/ 6 h 6"/>
                <a:gd name="T8" fmla="*/ 4 w 4"/>
                <a:gd name="T9" fmla="*/ 5 h 6"/>
                <a:gd name="T10" fmla="*/ 3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3" y="0"/>
                  </a:moveTo>
                  <a:lnTo>
                    <a:pt x="3" y="0"/>
                  </a:lnTo>
                  <a:cubicBezTo>
                    <a:pt x="2" y="1"/>
                    <a:pt x="1" y="2"/>
                    <a:pt x="0" y="2"/>
                  </a:cubicBezTo>
                  <a:cubicBezTo>
                    <a:pt x="1" y="3"/>
                    <a:pt x="2" y="5"/>
                    <a:pt x="3" y="6"/>
                  </a:cubicBezTo>
                  <a:lnTo>
                    <a:pt x="4" y="5"/>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4" name="Freeform 1712"/>
            <p:cNvSpPr/>
            <p:nvPr userDrawn="1"/>
          </p:nvSpPr>
          <p:spPr>
            <a:xfrm>
              <a:off x="368" y="202"/>
              <a:ext cx="1" cy="1"/>
            </a:xfrm>
            <a:custGeom>
              <a:avLst/>
              <a:gdLst>
                <a:gd name="T0" fmla="*/ 1 w 1"/>
                <a:gd name="T1" fmla="*/ 0 h 1"/>
                <a:gd name="T2" fmla="*/ 1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0" y="0"/>
                  </a:lnTo>
                  <a:lnTo>
                    <a:pt x="1"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5" name="Freeform 1713"/>
            <p:cNvSpPr/>
            <p:nvPr userDrawn="1"/>
          </p:nvSpPr>
          <p:spPr>
            <a:xfrm>
              <a:off x="367" y="203"/>
              <a:ext cx="2" cy="2"/>
            </a:xfrm>
            <a:custGeom>
              <a:avLst/>
              <a:gdLst>
                <a:gd name="T0" fmla="*/ 4 w 5"/>
                <a:gd name="T1" fmla="*/ 1 h 6"/>
                <a:gd name="T2" fmla="*/ 4 w 5"/>
                <a:gd name="T3" fmla="*/ 1 h 6"/>
                <a:gd name="T4" fmla="*/ 3 w 5"/>
                <a:gd name="T5" fmla="*/ 0 h 6"/>
                <a:gd name="T6" fmla="*/ 0 w 5"/>
                <a:gd name="T7" fmla="*/ 3 h 6"/>
                <a:gd name="T8" fmla="*/ 3 w 5"/>
                <a:gd name="T9" fmla="*/ 6 h 6"/>
                <a:gd name="T10" fmla="*/ 5 w 5"/>
                <a:gd name="T11" fmla="*/ 3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1"/>
                    <a:pt x="3" y="0"/>
                    <a:pt x="3" y="0"/>
                  </a:cubicBezTo>
                  <a:cubicBezTo>
                    <a:pt x="2" y="1"/>
                    <a:pt x="1" y="2"/>
                    <a:pt x="0" y="3"/>
                  </a:cubicBezTo>
                  <a:cubicBezTo>
                    <a:pt x="1" y="4"/>
                    <a:pt x="2" y="5"/>
                    <a:pt x="3" y="6"/>
                  </a:cubicBezTo>
                  <a:cubicBezTo>
                    <a:pt x="3" y="5"/>
                    <a:pt x="4" y="4"/>
                    <a:pt x="5" y="3"/>
                  </a:cubicBezTo>
                  <a:lnTo>
                    <a:pt x="4"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6" name="Freeform 1714"/>
            <p:cNvSpPr/>
            <p:nvPr userDrawn="1"/>
          </p:nvSpPr>
          <p:spPr>
            <a:xfrm>
              <a:off x="368" y="205"/>
              <a:ext cx="2" cy="2"/>
            </a:xfrm>
            <a:custGeom>
              <a:avLst/>
              <a:gdLst>
                <a:gd name="T0" fmla="*/ 2 w 3"/>
                <a:gd name="T1" fmla="*/ 0 h 5"/>
                <a:gd name="T2" fmla="*/ 2 w 3"/>
                <a:gd name="T3" fmla="*/ 0 h 5"/>
                <a:gd name="T4" fmla="*/ 0 w 3"/>
                <a:gd name="T5" fmla="*/ 2 h 5"/>
                <a:gd name="T6" fmla="*/ 3 w 3"/>
                <a:gd name="T7" fmla="*/ 5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1"/>
                    <a:pt x="1" y="1"/>
                    <a:pt x="0" y="2"/>
                  </a:cubicBezTo>
                  <a:cubicBezTo>
                    <a:pt x="1" y="3"/>
                    <a:pt x="2" y="4"/>
                    <a:pt x="3" y="5"/>
                  </a:cubicBez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7" name="Freeform 1715"/>
            <p:cNvSpPr/>
            <p:nvPr userDrawn="1"/>
          </p:nvSpPr>
          <p:spPr>
            <a:xfrm>
              <a:off x="368" y="207"/>
              <a:ext cx="2" cy="3"/>
            </a:xfrm>
            <a:custGeom>
              <a:avLst/>
              <a:gdLst>
                <a:gd name="T0" fmla="*/ 3 w 4"/>
                <a:gd name="T1" fmla="*/ 0 h 5"/>
                <a:gd name="T2" fmla="*/ 3 w 4"/>
                <a:gd name="T3" fmla="*/ 0 h 5"/>
                <a:gd name="T4" fmla="*/ 3 w 4"/>
                <a:gd name="T5" fmla="*/ 0 h 5"/>
                <a:gd name="T6" fmla="*/ 0 w 4"/>
                <a:gd name="T7" fmla="*/ 2 h 5"/>
                <a:gd name="T8" fmla="*/ 3 w 4"/>
                <a:gd name="T9" fmla="*/ 5 h 5"/>
                <a:gd name="T10" fmla="*/ 3 w 4"/>
                <a:gd name="T11" fmla="*/ 4 h 5"/>
                <a:gd name="T12" fmla="*/ 3 w 4"/>
                <a:gd name="T13" fmla="*/ 4 h 5"/>
                <a:gd name="T14" fmla="*/ 4 w 4"/>
                <a:gd name="T15" fmla="*/ 4 h 5"/>
                <a:gd name="T16" fmla="*/ 3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3" y="0"/>
                  </a:moveTo>
                  <a:lnTo>
                    <a:pt x="3" y="0"/>
                  </a:lnTo>
                  <a:lnTo>
                    <a:pt x="3" y="0"/>
                  </a:lnTo>
                  <a:cubicBezTo>
                    <a:pt x="2" y="0"/>
                    <a:pt x="1" y="1"/>
                    <a:pt x="0" y="2"/>
                  </a:cubicBezTo>
                  <a:cubicBezTo>
                    <a:pt x="1" y="3"/>
                    <a:pt x="2" y="4"/>
                    <a:pt x="3" y="5"/>
                  </a:cubicBezTo>
                  <a:lnTo>
                    <a:pt x="3" y="4"/>
                  </a:lnTo>
                  <a:lnTo>
                    <a:pt x="3" y="4"/>
                  </a:lnTo>
                  <a:lnTo>
                    <a:pt x="4" y="4"/>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8" name="Freeform 1716"/>
            <p:cNvSpPr/>
            <p:nvPr userDrawn="1"/>
          </p:nvSpPr>
          <p:spPr>
            <a:xfrm>
              <a:off x="370" y="210"/>
              <a:ext cx="0" cy="0"/>
            </a:xfrm>
            <a:custGeom>
              <a:avLst/>
              <a:gdLst>
                <a:gd name="T0" fmla="*/ 1 h 2"/>
                <a:gd name="T1" fmla="*/ 1 h 2"/>
                <a:gd name="T2" fmla="*/ 2 h 2"/>
                <a:gd name="T3" fmla="*/ 0 h 2"/>
                <a:gd name="T4" fmla="*/ 1 h 2"/>
              </a:gdLst>
              <a:ahLst/>
              <a:cxnLst>
                <a:cxn ang="0">
                  <a:pos x="0" y="T0"/>
                </a:cxn>
                <a:cxn ang="0">
                  <a:pos x="0" y="T1"/>
                </a:cxn>
                <a:cxn ang="0">
                  <a:pos x="0" y="T2"/>
                </a:cxn>
                <a:cxn ang="0">
                  <a:pos x="0" y="T3"/>
                </a:cxn>
                <a:cxn ang="0">
                  <a:pos x="0" y="T4"/>
                </a:cxn>
              </a:cxnLst>
              <a:rect l="0" t="0" r="r" b="b"/>
              <a:pathLst>
                <a:path h="2">
                  <a:moveTo>
                    <a:pt x="0" y="1"/>
                  </a:moveTo>
                  <a:lnTo>
                    <a:pt x="0" y="1"/>
                  </a:lnTo>
                  <a:cubicBezTo>
                    <a:pt x="0" y="1"/>
                    <a:pt x="0" y="1"/>
                    <a:pt x="0" y="2"/>
                  </a:cubicBezTo>
                  <a:cubicBezTo>
                    <a:pt x="0" y="1"/>
                    <a:pt x="0" y="1"/>
                    <a:pt x="0" y="0"/>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9" name="Freeform 1717"/>
            <p:cNvSpPr/>
            <p:nvPr userDrawn="1"/>
          </p:nvSpPr>
          <p:spPr>
            <a:xfrm>
              <a:off x="365" y="214"/>
              <a:ext cx="1" cy="0"/>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0" name="Freeform 1718"/>
            <p:cNvSpPr/>
            <p:nvPr userDrawn="1"/>
          </p:nvSpPr>
          <p:spPr>
            <a:xfrm>
              <a:off x="363" y="213"/>
              <a:ext cx="2" cy="1"/>
            </a:xfrm>
            <a:custGeom>
              <a:avLst/>
              <a:gdLst>
                <a:gd name="T0" fmla="*/ 4 w 4"/>
                <a:gd name="T1" fmla="*/ 2 h 3"/>
                <a:gd name="T2" fmla="*/ 4 w 4"/>
                <a:gd name="T3" fmla="*/ 2 h 3"/>
                <a:gd name="T4" fmla="*/ 0 w 4"/>
                <a:gd name="T5" fmla="*/ 0 h 3"/>
                <a:gd name="T6" fmla="*/ 2 w 4"/>
                <a:gd name="T7" fmla="*/ 3 h 3"/>
                <a:gd name="T8" fmla="*/ 3 w 4"/>
                <a:gd name="T9" fmla="*/ 3 h 3"/>
                <a:gd name="T10" fmla="*/ 3 w 4"/>
                <a:gd name="T11" fmla="*/ 3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4" y="2"/>
                  </a:lnTo>
                  <a:cubicBezTo>
                    <a:pt x="2" y="1"/>
                    <a:pt x="1" y="0"/>
                    <a:pt x="0" y="0"/>
                  </a:cubicBezTo>
                  <a:cubicBezTo>
                    <a:pt x="1" y="1"/>
                    <a:pt x="1" y="2"/>
                    <a:pt x="2" y="3"/>
                  </a:cubicBezTo>
                  <a:lnTo>
                    <a:pt x="3" y="3"/>
                  </a:lnTo>
                  <a:lnTo>
                    <a:pt x="3" y="3"/>
                  </a:lnTo>
                  <a:cubicBezTo>
                    <a:pt x="3" y="3"/>
                    <a:pt x="3" y="2"/>
                    <a:pt x="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1" name="Freeform 1719"/>
            <p:cNvSpPr/>
            <p:nvPr userDrawn="1"/>
          </p:nvSpPr>
          <p:spPr>
            <a:xfrm>
              <a:off x="363" y="210"/>
              <a:ext cx="1" cy="2"/>
            </a:xfrm>
            <a:custGeom>
              <a:avLst/>
              <a:gdLst>
                <a:gd name="T0" fmla="*/ 2 w 4"/>
                <a:gd name="T1" fmla="*/ 5 h 6"/>
                <a:gd name="T2" fmla="*/ 2 w 4"/>
                <a:gd name="T3" fmla="*/ 5 h 6"/>
                <a:gd name="T4" fmla="*/ 2 w 4"/>
                <a:gd name="T5" fmla="*/ 6 h 6"/>
                <a:gd name="T6" fmla="*/ 4 w 4"/>
                <a:gd name="T7" fmla="*/ 2 h 6"/>
                <a:gd name="T8" fmla="*/ 1 w 4"/>
                <a:gd name="T9" fmla="*/ 0 h 6"/>
                <a:gd name="T10" fmla="*/ 0 w 4"/>
                <a:gd name="T11" fmla="*/ 2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lnTo>
                    <a:pt x="2" y="6"/>
                  </a:lnTo>
                  <a:cubicBezTo>
                    <a:pt x="3" y="4"/>
                    <a:pt x="3" y="3"/>
                    <a:pt x="4" y="2"/>
                  </a:cubicBezTo>
                  <a:cubicBezTo>
                    <a:pt x="3" y="1"/>
                    <a:pt x="2" y="1"/>
                    <a:pt x="1" y="0"/>
                  </a:cubicBezTo>
                  <a:cubicBezTo>
                    <a:pt x="1" y="0"/>
                    <a:pt x="1" y="1"/>
                    <a:pt x="0" y="2"/>
                  </a:cubicBezTo>
                  <a:cubicBezTo>
                    <a:pt x="1" y="3"/>
                    <a:pt x="1" y="4"/>
                    <a:pt x="2"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2" name="Freeform 1720"/>
            <p:cNvSpPr/>
            <p:nvPr userDrawn="1"/>
          </p:nvSpPr>
          <p:spPr>
            <a:xfrm>
              <a:off x="369" y="198"/>
              <a:ext cx="2" cy="10"/>
            </a:xfrm>
            <a:custGeom>
              <a:avLst/>
              <a:gdLst>
                <a:gd name="T0" fmla="*/ 2 w 5"/>
                <a:gd name="T1" fmla="*/ 0 h 22"/>
                <a:gd name="T2" fmla="*/ 2 w 5"/>
                <a:gd name="T3" fmla="*/ 0 h 22"/>
                <a:gd name="T4" fmla="*/ 0 w 5"/>
                <a:gd name="T5" fmla="*/ 1 h 22"/>
                <a:gd name="T6" fmla="*/ 4 w 5"/>
                <a:gd name="T7" fmla="*/ 22 h 22"/>
                <a:gd name="T8" fmla="*/ 4 w 5"/>
                <a:gd name="T9" fmla="*/ 21 h 22"/>
                <a:gd name="T10" fmla="*/ 4 w 5"/>
                <a:gd name="T11" fmla="*/ 21 h 22"/>
                <a:gd name="T12" fmla="*/ 5 w 5"/>
                <a:gd name="T13" fmla="*/ 22 h 22"/>
                <a:gd name="T14" fmla="*/ 2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2" y="0"/>
                  </a:moveTo>
                  <a:lnTo>
                    <a:pt x="2" y="0"/>
                  </a:lnTo>
                  <a:cubicBezTo>
                    <a:pt x="1" y="0"/>
                    <a:pt x="0" y="0"/>
                    <a:pt x="0" y="1"/>
                  </a:cubicBezTo>
                  <a:lnTo>
                    <a:pt x="4" y="22"/>
                  </a:lnTo>
                  <a:cubicBezTo>
                    <a:pt x="4" y="21"/>
                    <a:pt x="4" y="21"/>
                    <a:pt x="4" y="21"/>
                  </a:cubicBezTo>
                  <a:lnTo>
                    <a:pt x="4" y="21"/>
                  </a:lnTo>
                  <a:cubicBezTo>
                    <a:pt x="4" y="21"/>
                    <a:pt x="5" y="21"/>
                    <a:pt x="5" y="22"/>
                  </a:cubicBez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3" name="Freeform 1721"/>
            <p:cNvSpPr/>
            <p:nvPr userDrawn="1"/>
          </p:nvSpPr>
          <p:spPr>
            <a:xfrm>
              <a:off x="366" y="201"/>
              <a:ext cx="2" cy="3"/>
            </a:xfrm>
            <a:custGeom>
              <a:avLst/>
              <a:gdLst>
                <a:gd name="T0" fmla="*/ 3 w 5"/>
                <a:gd name="T1" fmla="*/ 0 h 6"/>
                <a:gd name="T2" fmla="*/ 3 w 5"/>
                <a:gd name="T3" fmla="*/ 0 h 6"/>
                <a:gd name="T4" fmla="*/ 0 w 5"/>
                <a:gd name="T5" fmla="*/ 3 h 6"/>
                <a:gd name="T6" fmla="*/ 3 w 5"/>
                <a:gd name="T7" fmla="*/ 6 h 6"/>
                <a:gd name="T8" fmla="*/ 5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2" y="1"/>
                    <a:pt x="1" y="2"/>
                    <a:pt x="0" y="3"/>
                  </a:cubicBezTo>
                  <a:cubicBezTo>
                    <a:pt x="1" y="4"/>
                    <a:pt x="2" y="5"/>
                    <a:pt x="3" y="6"/>
                  </a:cubicBezTo>
                  <a:cubicBezTo>
                    <a:pt x="3" y="5"/>
                    <a:pt x="4" y="4"/>
                    <a:pt x="5" y="3"/>
                  </a:cubicBezTo>
                  <a:cubicBezTo>
                    <a:pt x="5" y="2"/>
                    <a:pt x="4" y="1"/>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4" name="Freeform 1722"/>
            <p:cNvSpPr/>
            <p:nvPr userDrawn="1"/>
          </p:nvSpPr>
          <p:spPr>
            <a:xfrm>
              <a:off x="363" y="200"/>
              <a:ext cx="2" cy="4"/>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4" y="6"/>
                    <a:pt x="4" y="5"/>
                    <a:pt x="5" y="4"/>
                  </a:cubicBezTo>
                  <a:cubicBezTo>
                    <a:pt x="4" y="3"/>
                    <a:pt x="4" y="1"/>
                    <a:pt x="3" y="0"/>
                  </a:cubicBezTo>
                  <a:cubicBezTo>
                    <a:pt x="2" y="2"/>
                    <a:pt x="1" y="3"/>
                    <a:pt x="0" y="4"/>
                  </a:cubicBezTo>
                  <a:cubicBezTo>
                    <a:pt x="1" y="5"/>
                    <a:pt x="2"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5" name="Freeform 1723"/>
            <p:cNvSpPr/>
            <p:nvPr userDrawn="1"/>
          </p:nvSpPr>
          <p:spPr>
            <a:xfrm>
              <a:off x="364" y="202"/>
              <a:ext cx="3" cy="3"/>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1"/>
                    <a:pt x="3" y="0"/>
                  </a:cubicBezTo>
                  <a:cubicBezTo>
                    <a:pt x="2" y="2"/>
                    <a:pt x="1" y="3"/>
                    <a:pt x="0" y="4"/>
                  </a:cubicBezTo>
                  <a:cubicBezTo>
                    <a:pt x="1" y="5"/>
                    <a:pt x="2"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6" name="Freeform 1724"/>
            <p:cNvSpPr/>
            <p:nvPr userDrawn="1"/>
          </p:nvSpPr>
          <p:spPr>
            <a:xfrm>
              <a:off x="366" y="204"/>
              <a:ext cx="2" cy="3"/>
            </a:xfrm>
            <a:custGeom>
              <a:avLst/>
              <a:gdLst>
                <a:gd name="T0" fmla="*/ 3 w 5"/>
                <a:gd name="T1" fmla="*/ 6 h 6"/>
                <a:gd name="T2" fmla="*/ 3 w 5"/>
                <a:gd name="T3" fmla="*/ 6 h 6"/>
                <a:gd name="T4" fmla="*/ 5 w 5"/>
                <a:gd name="T5" fmla="*/ 3 h 6"/>
                <a:gd name="T6" fmla="*/ 3 w 5"/>
                <a:gd name="T7" fmla="*/ 0 h 6"/>
                <a:gd name="T8" fmla="*/ 0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3" y="5"/>
                    <a:pt x="4" y="4"/>
                    <a:pt x="5" y="3"/>
                  </a:cubicBezTo>
                  <a:cubicBezTo>
                    <a:pt x="4" y="2"/>
                    <a:pt x="3" y="1"/>
                    <a:pt x="3" y="0"/>
                  </a:cubicBezTo>
                  <a:cubicBezTo>
                    <a:pt x="2" y="1"/>
                    <a:pt x="1" y="2"/>
                    <a:pt x="0" y="3"/>
                  </a:cubicBezTo>
                  <a:cubicBezTo>
                    <a:pt x="1" y="4"/>
                    <a:pt x="2"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7" name="Freeform 1725"/>
            <p:cNvSpPr/>
            <p:nvPr userDrawn="1"/>
          </p:nvSpPr>
          <p:spPr>
            <a:xfrm>
              <a:off x="367" y="206"/>
              <a:ext cx="2" cy="2"/>
            </a:xfrm>
            <a:custGeom>
              <a:avLst/>
              <a:gdLst>
                <a:gd name="T0" fmla="*/ 3 w 5"/>
                <a:gd name="T1" fmla="*/ 5 h 5"/>
                <a:gd name="T2" fmla="*/ 3 w 5"/>
                <a:gd name="T3" fmla="*/ 5 h 5"/>
                <a:gd name="T4" fmla="*/ 5 w 5"/>
                <a:gd name="T5" fmla="*/ 2 h 5"/>
                <a:gd name="T6" fmla="*/ 3 w 5"/>
                <a:gd name="T7" fmla="*/ 0 h 5"/>
                <a:gd name="T8" fmla="*/ 0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3" y="4"/>
                    <a:pt x="4" y="3"/>
                    <a:pt x="5" y="2"/>
                  </a:cubicBezTo>
                  <a:cubicBezTo>
                    <a:pt x="4" y="1"/>
                    <a:pt x="3" y="0"/>
                    <a:pt x="3" y="0"/>
                  </a:cubicBezTo>
                  <a:cubicBezTo>
                    <a:pt x="2" y="1"/>
                    <a:pt x="1" y="2"/>
                    <a:pt x="0" y="3"/>
                  </a:cubicBezTo>
                  <a:cubicBezTo>
                    <a:pt x="1" y="3"/>
                    <a:pt x="2" y="4"/>
                    <a:pt x="3"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8" name="Freeform 1726"/>
            <p:cNvSpPr/>
            <p:nvPr userDrawn="1"/>
          </p:nvSpPr>
          <p:spPr>
            <a:xfrm>
              <a:off x="362" y="202"/>
              <a:ext cx="2" cy="4"/>
            </a:xfrm>
            <a:custGeom>
              <a:avLst/>
              <a:gdLst>
                <a:gd name="T0" fmla="*/ 3 w 5"/>
                <a:gd name="T1" fmla="*/ 8 h 8"/>
                <a:gd name="T2" fmla="*/ 3 w 5"/>
                <a:gd name="T3" fmla="*/ 8 h 8"/>
                <a:gd name="T4" fmla="*/ 5 w 5"/>
                <a:gd name="T5" fmla="*/ 4 h 8"/>
                <a:gd name="T6" fmla="*/ 3 w 5"/>
                <a:gd name="T7" fmla="*/ 0 h 8"/>
                <a:gd name="T8" fmla="*/ 0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3" y="6"/>
                    <a:pt x="4" y="5"/>
                    <a:pt x="5" y="4"/>
                  </a:cubicBezTo>
                  <a:cubicBezTo>
                    <a:pt x="4" y="3"/>
                    <a:pt x="4" y="2"/>
                    <a:pt x="3" y="0"/>
                  </a:cubicBezTo>
                  <a:cubicBezTo>
                    <a:pt x="2" y="2"/>
                    <a:pt x="1" y="3"/>
                    <a:pt x="0" y="4"/>
                  </a:cubicBezTo>
                  <a:cubicBezTo>
                    <a:pt x="1" y="6"/>
                    <a:pt x="2" y="7"/>
                    <a:pt x="3"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9" name="Freeform 1727"/>
            <p:cNvSpPr/>
            <p:nvPr userDrawn="1"/>
          </p:nvSpPr>
          <p:spPr>
            <a:xfrm>
              <a:off x="363" y="204"/>
              <a:ext cx="2" cy="3"/>
            </a:xfrm>
            <a:custGeom>
              <a:avLst/>
              <a:gdLst>
                <a:gd name="T0" fmla="*/ 2 w 5"/>
                <a:gd name="T1" fmla="*/ 7 h 7"/>
                <a:gd name="T2" fmla="*/ 2 w 5"/>
                <a:gd name="T3" fmla="*/ 7 h 7"/>
                <a:gd name="T4" fmla="*/ 5 w 5"/>
                <a:gd name="T5" fmla="*/ 3 h 7"/>
                <a:gd name="T6" fmla="*/ 3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3"/>
                  </a:cubicBezTo>
                  <a:cubicBezTo>
                    <a:pt x="4" y="2"/>
                    <a:pt x="3" y="1"/>
                    <a:pt x="3" y="0"/>
                  </a:cubicBezTo>
                  <a:cubicBezTo>
                    <a:pt x="2" y="2"/>
                    <a:pt x="1" y="3"/>
                    <a:pt x="0" y="4"/>
                  </a:cubicBezTo>
                  <a:cubicBezTo>
                    <a:pt x="1" y="5"/>
                    <a:pt x="2" y="6"/>
                    <a:pt x="2"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0" name="Freeform 1728"/>
            <p:cNvSpPr/>
            <p:nvPr userDrawn="1"/>
          </p:nvSpPr>
          <p:spPr>
            <a:xfrm>
              <a:off x="364" y="206"/>
              <a:ext cx="3" cy="3"/>
            </a:xfrm>
            <a:custGeom>
              <a:avLst/>
              <a:gdLst>
                <a:gd name="T0" fmla="*/ 2 w 5"/>
                <a:gd name="T1" fmla="*/ 7 h 7"/>
                <a:gd name="T2" fmla="*/ 2 w 5"/>
                <a:gd name="T3" fmla="*/ 7 h 7"/>
                <a:gd name="T4" fmla="*/ 3 w 5"/>
                <a:gd name="T5" fmla="*/ 6 h 7"/>
                <a:gd name="T6" fmla="*/ 2 w 5"/>
                <a:gd name="T7" fmla="*/ 5 h 7"/>
                <a:gd name="T8" fmla="*/ 3 w 5"/>
                <a:gd name="T9" fmla="*/ 5 h 7"/>
                <a:gd name="T10" fmla="*/ 3 w 5"/>
                <a:gd name="T11" fmla="*/ 5 h 7"/>
                <a:gd name="T12" fmla="*/ 5 w 5"/>
                <a:gd name="T13" fmla="*/ 3 h 7"/>
                <a:gd name="T14" fmla="*/ 3 w 5"/>
                <a:gd name="T15" fmla="*/ 0 h 7"/>
                <a:gd name="T16" fmla="*/ 0 w 5"/>
                <a:gd name="T17" fmla="*/ 4 h 7"/>
                <a:gd name="T18" fmla="*/ 2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7"/>
                  </a:moveTo>
                  <a:lnTo>
                    <a:pt x="2" y="7"/>
                  </a:lnTo>
                  <a:lnTo>
                    <a:pt x="3" y="6"/>
                  </a:lnTo>
                  <a:cubicBezTo>
                    <a:pt x="3" y="6"/>
                    <a:pt x="2" y="6"/>
                    <a:pt x="2" y="5"/>
                  </a:cubicBezTo>
                  <a:lnTo>
                    <a:pt x="3" y="5"/>
                  </a:lnTo>
                  <a:lnTo>
                    <a:pt x="3" y="5"/>
                  </a:lnTo>
                  <a:cubicBezTo>
                    <a:pt x="4" y="4"/>
                    <a:pt x="5" y="4"/>
                    <a:pt x="5" y="3"/>
                  </a:cubicBezTo>
                  <a:cubicBezTo>
                    <a:pt x="4" y="2"/>
                    <a:pt x="3" y="1"/>
                    <a:pt x="3" y="0"/>
                  </a:cubicBezTo>
                  <a:cubicBezTo>
                    <a:pt x="2" y="1"/>
                    <a:pt x="1" y="2"/>
                    <a:pt x="0" y="4"/>
                  </a:cubicBezTo>
                  <a:cubicBezTo>
                    <a:pt x="1" y="5"/>
                    <a:pt x="2" y="6"/>
                    <a:pt x="2"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1" name="Freeform 1729"/>
            <p:cNvSpPr/>
            <p:nvPr userDrawn="1"/>
          </p:nvSpPr>
          <p:spPr>
            <a:xfrm>
              <a:off x="366" y="207"/>
              <a:ext cx="2" cy="2"/>
            </a:xfrm>
            <a:custGeom>
              <a:avLst/>
              <a:gdLst>
                <a:gd name="T0" fmla="*/ 0 w 4"/>
                <a:gd name="T1" fmla="*/ 3 h 4"/>
                <a:gd name="T2" fmla="*/ 0 w 4"/>
                <a:gd name="T3" fmla="*/ 3 h 4"/>
                <a:gd name="T4" fmla="*/ 4 w 4"/>
                <a:gd name="T5" fmla="*/ 4 h 4"/>
                <a:gd name="T6" fmla="*/ 4 w 4"/>
                <a:gd name="T7" fmla="*/ 2 h 4"/>
                <a:gd name="T8" fmla="*/ 2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lnTo>
                    <a:pt x="0" y="3"/>
                  </a:lnTo>
                  <a:cubicBezTo>
                    <a:pt x="1" y="3"/>
                    <a:pt x="2" y="3"/>
                    <a:pt x="4" y="4"/>
                  </a:cubicBezTo>
                  <a:lnTo>
                    <a:pt x="4" y="2"/>
                  </a:lnTo>
                  <a:cubicBezTo>
                    <a:pt x="3" y="2"/>
                    <a:pt x="3" y="1"/>
                    <a:pt x="2" y="0"/>
                  </a:cubicBezTo>
                  <a:cubicBezTo>
                    <a:pt x="1" y="1"/>
                    <a:pt x="0" y="2"/>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2" name="Rectangle 1730"/>
            <p:cNvSpPr>
              <a:spLocks noChangeArrowheads="1"/>
            </p:cNvSpPr>
            <p:nvPr userDrawn="1"/>
          </p:nvSpPr>
          <p:spPr>
            <a:xfrm>
              <a:off x="366" y="209"/>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3" name="Freeform 1731"/>
            <p:cNvSpPr/>
            <p:nvPr userDrawn="1"/>
          </p:nvSpPr>
          <p:spPr>
            <a:xfrm>
              <a:off x="368" y="209"/>
              <a:ext cx="1" cy="1"/>
            </a:xfrm>
            <a:custGeom>
              <a:avLst/>
              <a:gdLst>
                <a:gd name="T0" fmla="*/ 0 w 3"/>
                <a:gd name="T1" fmla="*/ 1 h 3"/>
                <a:gd name="T2" fmla="*/ 0 w 3"/>
                <a:gd name="T3" fmla="*/ 1 h 3"/>
                <a:gd name="T4" fmla="*/ 2 w 3"/>
                <a:gd name="T5" fmla="*/ 2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cubicBezTo>
                    <a:pt x="1" y="1"/>
                    <a:pt x="2" y="2"/>
                    <a:pt x="2" y="2"/>
                  </a:cubicBezTo>
                  <a:lnTo>
                    <a:pt x="3" y="3"/>
                  </a:lnTo>
                  <a:lnTo>
                    <a:pt x="3" y="2"/>
                  </a:lnTo>
                  <a:cubicBezTo>
                    <a:pt x="3" y="1"/>
                    <a:pt x="2" y="1"/>
                    <a:pt x="1" y="0"/>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4" name="Freeform 1732"/>
            <p:cNvSpPr/>
            <p:nvPr userDrawn="1"/>
          </p:nvSpPr>
          <p:spPr>
            <a:xfrm>
              <a:off x="367"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5" name="Freeform 1733"/>
            <p:cNvSpPr/>
            <p:nvPr userDrawn="1"/>
          </p:nvSpPr>
          <p:spPr>
            <a:xfrm>
              <a:off x="366" y="212"/>
              <a:ext cx="1" cy="1"/>
            </a:xfrm>
            <a:custGeom>
              <a:avLst/>
              <a:gdLst>
                <a:gd name="T0" fmla="*/ 2 w 3"/>
                <a:gd name="T1" fmla="*/ 2 h 2"/>
                <a:gd name="T2" fmla="*/ 2 w 3"/>
                <a:gd name="T3" fmla="*/ 2 h 2"/>
                <a:gd name="T4" fmla="*/ 3 w 3"/>
                <a:gd name="T5" fmla="*/ 2 h 2"/>
                <a:gd name="T6" fmla="*/ 0 w 3"/>
                <a:gd name="T7" fmla="*/ 0 h 2"/>
                <a:gd name="T8" fmla="*/ 0 w 3"/>
                <a:gd name="T9" fmla="*/ 0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lnTo>
                    <a:pt x="2" y="2"/>
                  </a:lnTo>
                  <a:cubicBezTo>
                    <a:pt x="2" y="2"/>
                    <a:pt x="3" y="2"/>
                    <a:pt x="3" y="2"/>
                  </a:cubicBezTo>
                  <a:cubicBezTo>
                    <a:pt x="2" y="1"/>
                    <a:pt x="1" y="1"/>
                    <a:pt x="0" y="0"/>
                  </a:cubicBezTo>
                  <a:lnTo>
                    <a:pt x="0" y="0"/>
                  </a:lnTo>
                  <a:lnTo>
                    <a:pt x="2"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6" name="Freeform 1734"/>
            <p:cNvSpPr/>
            <p:nvPr userDrawn="1"/>
          </p:nvSpPr>
          <p:spPr>
            <a:xfrm>
              <a:off x="362" y="206"/>
              <a:ext cx="2" cy="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2" y="0"/>
                  </a:cubicBezTo>
                  <a:cubicBezTo>
                    <a:pt x="1" y="1"/>
                    <a:pt x="0" y="2"/>
                    <a:pt x="0" y="3"/>
                  </a:cubicBezTo>
                  <a:cubicBezTo>
                    <a:pt x="1" y="4"/>
                    <a:pt x="1"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7" name="Freeform 1735"/>
            <p:cNvSpPr/>
            <p:nvPr userDrawn="1"/>
          </p:nvSpPr>
          <p:spPr>
            <a:xfrm>
              <a:off x="363" y="208"/>
              <a:ext cx="2" cy="2"/>
            </a:xfrm>
            <a:custGeom>
              <a:avLst/>
              <a:gdLst>
                <a:gd name="T0" fmla="*/ 2 w 4"/>
                <a:gd name="T1" fmla="*/ 6 h 6"/>
                <a:gd name="T2" fmla="*/ 2 w 4"/>
                <a:gd name="T3" fmla="*/ 6 h 6"/>
                <a:gd name="T4" fmla="*/ 4 w 4"/>
                <a:gd name="T5" fmla="*/ 3 h 6"/>
                <a:gd name="T6" fmla="*/ 1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1" y="0"/>
                  </a:cubicBezTo>
                  <a:cubicBezTo>
                    <a:pt x="1" y="1"/>
                    <a:pt x="0" y="2"/>
                    <a:pt x="0" y="3"/>
                  </a:cubicBezTo>
                  <a:cubicBezTo>
                    <a:pt x="0" y="4"/>
                    <a:pt x="1"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8" name="Freeform 1736"/>
            <p:cNvSpPr/>
            <p:nvPr userDrawn="1"/>
          </p:nvSpPr>
          <p:spPr>
            <a:xfrm>
              <a:off x="365" y="209"/>
              <a:ext cx="2" cy="3"/>
            </a:xfrm>
            <a:custGeom>
              <a:avLst/>
              <a:gdLst>
                <a:gd name="T0" fmla="*/ 3 w 4"/>
                <a:gd name="T1" fmla="*/ 6 h 6"/>
                <a:gd name="T2" fmla="*/ 3 w 4"/>
                <a:gd name="T3" fmla="*/ 6 h 6"/>
                <a:gd name="T4" fmla="*/ 3 w 4"/>
                <a:gd name="T5" fmla="*/ 6 h 6"/>
                <a:gd name="T6" fmla="*/ 2 w 4"/>
                <a:gd name="T7" fmla="*/ 4 h 6"/>
                <a:gd name="T8" fmla="*/ 2 w 4"/>
                <a:gd name="T9" fmla="*/ 4 h 6"/>
                <a:gd name="T10" fmla="*/ 4 w 4"/>
                <a:gd name="T11" fmla="*/ 4 h 6"/>
                <a:gd name="T12" fmla="*/ 4 w 4"/>
                <a:gd name="T13" fmla="*/ 3 h 6"/>
                <a:gd name="T14" fmla="*/ 1 w 4"/>
                <a:gd name="T15" fmla="*/ 0 h 6"/>
                <a:gd name="T16" fmla="*/ 0 w 4"/>
                <a:gd name="T17" fmla="*/ 3 h 6"/>
                <a:gd name="T18" fmla="*/ 3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3" y="6"/>
                  </a:moveTo>
                  <a:lnTo>
                    <a:pt x="3" y="6"/>
                  </a:lnTo>
                  <a:lnTo>
                    <a:pt x="3" y="6"/>
                  </a:lnTo>
                  <a:cubicBezTo>
                    <a:pt x="2" y="5"/>
                    <a:pt x="2" y="5"/>
                    <a:pt x="2" y="4"/>
                  </a:cubicBezTo>
                  <a:lnTo>
                    <a:pt x="2" y="4"/>
                  </a:lnTo>
                  <a:cubicBezTo>
                    <a:pt x="2" y="4"/>
                    <a:pt x="3" y="4"/>
                    <a:pt x="4" y="4"/>
                  </a:cubicBezTo>
                  <a:lnTo>
                    <a:pt x="4" y="3"/>
                  </a:lnTo>
                  <a:cubicBezTo>
                    <a:pt x="3" y="2"/>
                    <a:pt x="2" y="1"/>
                    <a:pt x="1" y="0"/>
                  </a:cubicBezTo>
                  <a:cubicBezTo>
                    <a:pt x="1" y="1"/>
                    <a:pt x="0" y="2"/>
                    <a:pt x="0" y="3"/>
                  </a:cubicBezTo>
                  <a:cubicBezTo>
                    <a:pt x="1" y="4"/>
                    <a:pt x="2"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9" name="Freeform 1737"/>
            <p:cNvSpPr/>
            <p:nvPr userDrawn="1"/>
          </p:nvSpPr>
          <p:spPr>
            <a:xfrm>
              <a:off x="365" y="212"/>
              <a:ext cx="2" cy="2"/>
            </a:xfrm>
            <a:custGeom>
              <a:avLst/>
              <a:gdLst>
                <a:gd name="T0" fmla="*/ 2 w 4"/>
                <a:gd name="T1" fmla="*/ 0 h 3"/>
                <a:gd name="T2" fmla="*/ 2 w 4"/>
                <a:gd name="T3" fmla="*/ 0 h 3"/>
                <a:gd name="T4" fmla="*/ 0 w 4"/>
                <a:gd name="T5" fmla="*/ 2 h 3"/>
                <a:gd name="T6" fmla="*/ 1 w 4"/>
                <a:gd name="T7" fmla="*/ 3 h 3"/>
                <a:gd name="T8" fmla="*/ 4 w 4"/>
                <a:gd name="T9" fmla="*/ 3 h 3"/>
                <a:gd name="T10" fmla="*/ 4 w 4"/>
                <a:gd name="T11" fmla="*/ 3 h 3"/>
                <a:gd name="T12" fmla="*/ 3 w 4"/>
                <a:gd name="T13" fmla="*/ 1 h 3"/>
                <a:gd name="T14" fmla="*/ 4 w 4"/>
                <a:gd name="T15" fmla="*/ 1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cubicBezTo>
                    <a:pt x="1" y="1"/>
                    <a:pt x="1" y="2"/>
                    <a:pt x="0" y="2"/>
                  </a:cubicBezTo>
                  <a:lnTo>
                    <a:pt x="1" y="3"/>
                  </a:lnTo>
                  <a:cubicBezTo>
                    <a:pt x="2" y="3"/>
                    <a:pt x="3" y="3"/>
                    <a:pt x="4" y="3"/>
                  </a:cubicBezTo>
                  <a:lnTo>
                    <a:pt x="4" y="3"/>
                  </a:lnTo>
                  <a:cubicBezTo>
                    <a:pt x="4" y="2"/>
                    <a:pt x="3" y="2"/>
                    <a:pt x="3" y="1"/>
                  </a:cubicBezTo>
                  <a:lnTo>
                    <a:pt x="4"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0" name="Freeform 1738"/>
            <p:cNvSpPr/>
            <p:nvPr userDrawn="1"/>
          </p:nvSpPr>
          <p:spPr>
            <a:xfrm>
              <a:off x="364" y="211"/>
              <a:ext cx="2" cy="2"/>
            </a:xfrm>
            <a:custGeom>
              <a:avLst/>
              <a:gdLst>
                <a:gd name="T0" fmla="*/ 1 w 4"/>
                <a:gd name="T1" fmla="*/ 0 h 5"/>
                <a:gd name="T2" fmla="*/ 1 w 4"/>
                <a:gd name="T3" fmla="*/ 0 h 5"/>
                <a:gd name="T4" fmla="*/ 0 w 4"/>
                <a:gd name="T5" fmla="*/ 3 h 5"/>
                <a:gd name="T6" fmla="*/ 3 w 4"/>
                <a:gd name="T7" fmla="*/ 5 h 5"/>
                <a:gd name="T8" fmla="*/ 4 w 4"/>
                <a:gd name="T9" fmla="*/ 2 h 5"/>
                <a:gd name="T10" fmla="*/ 1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1" y="0"/>
                  </a:moveTo>
                  <a:lnTo>
                    <a:pt x="1" y="0"/>
                  </a:lnTo>
                  <a:cubicBezTo>
                    <a:pt x="1" y="1"/>
                    <a:pt x="0" y="2"/>
                    <a:pt x="0" y="3"/>
                  </a:cubicBezTo>
                  <a:cubicBezTo>
                    <a:pt x="0" y="4"/>
                    <a:pt x="2" y="4"/>
                    <a:pt x="3" y="5"/>
                  </a:cubicBezTo>
                  <a:cubicBezTo>
                    <a:pt x="3" y="4"/>
                    <a:pt x="4" y="3"/>
                    <a:pt x="4" y="2"/>
                  </a:cubicBezTo>
                  <a:cubicBezTo>
                    <a:pt x="3" y="1"/>
                    <a:pt x="2"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1" name="Freeform 1739"/>
            <p:cNvSpPr/>
            <p:nvPr userDrawn="1"/>
          </p:nvSpPr>
          <p:spPr>
            <a:xfrm>
              <a:off x="371" y="206"/>
              <a:ext cx="1" cy="1"/>
            </a:xfrm>
            <a:custGeom>
              <a:avLst/>
              <a:gdLst>
                <a:gd name="T0" fmla="*/ 1 w 2"/>
                <a:gd name="T1" fmla="*/ 0 h 2"/>
                <a:gd name="T2" fmla="*/ 1 w 2"/>
                <a:gd name="T3" fmla="*/ 0 h 2"/>
                <a:gd name="T4" fmla="*/ 0 w 2"/>
                <a:gd name="T5" fmla="*/ 0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0"/>
                  </a:lnTo>
                  <a:lnTo>
                    <a:pt x="1" y="2"/>
                  </a:lnTo>
                  <a:lnTo>
                    <a:pt x="2" y="2"/>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2" name="Freeform 1740"/>
            <p:cNvSpPr/>
            <p:nvPr userDrawn="1"/>
          </p:nvSpPr>
          <p:spPr>
            <a:xfrm>
              <a:off x="371" y="205"/>
              <a:ext cx="1" cy="1"/>
            </a:xfrm>
            <a:custGeom>
              <a:avLst/>
              <a:gdLst>
                <a:gd name="T0" fmla="*/ 1 w 1"/>
                <a:gd name="T1" fmla="*/ 0 h 2"/>
                <a:gd name="T2" fmla="*/ 1 w 1"/>
                <a:gd name="T3" fmla="*/ 0 h 2"/>
                <a:gd name="T4" fmla="*/ 0 w 1"/>
                <a:gd name="T5" fmla="*/ 1 h 2"/>
                <a:gd name="T6" fmla="*/ 0 w 1"/>
                <a:gd name="T7" fmla="*/ 2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1"/>
                  </a:lnTo>
                  <a:lnTo>
                    <a:pt x="0" y="2"/>
                  </a:lnTo>
                  <a:lnTo>
                    <a:pt x="1" y="2"/>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3" name="Freeform 1741"/>
            <p:cNvSpPr/>
            <p:nvPr userDrawn="1"/>
          </p:nvSpPr>
          <p:spPr>
            <a:xfrm>
              <a:off x="371" y="204"/>
              <a:ext cx="1" cy="1"/>
            </a:xfrm>
            <a:custGeom>
              <a:avLst/>
              <a:gdLst>
                <a:gd name="T0" fmla="*/ 1 w 1"/>
                <a:gd name="T1" fmla="*/ 0 h 2"/>
                <a:gd name="T2" fmla="*/ 1 w 1"/>
                <a:gd name="T3" fmla="*/ 0 h 2"/>
                <a:gd name="T4" fmla="*/ 0 w 1"/>
                <a:gd name="T5" fmla="*/ 0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0"/>
                  </a:lnTo>
                  <a:lnTo>
                    <a:pt x="0" y="2"/>
                  </a:lnTo>
                  <a:lnTo>
                    <a:pt x="1"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4" name="Freeform 1742"/>
            <p:cNvSpPr/>
            <p:nvPr userDrawn="1"/>
          </p:nvSpPr>
          <p:spPr>
            <a:xfrm>
              <a:off x="371" y="203"/>
              <a:ext cx="1" cy="1"/>
            </a:xfrm>
            <a:custGeom>
              <a:avLst/>
              <a:gdLst>
                <a:gd name="T0" fmla="*/ 2 w 2"/>
                <a:gd name="T1" fmla="*/ 0 h 2"/>
                <a:gd name="T2" fmla="*/ 2 w 2"/>
                <a:gd name="T3" fmla="*/ 0 h 2"/>
                <a:gd name="T4" fmla="*/ 0 w 2"/>
                <a:gd name="T5" fmla="*/ 1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1"/>
                  </a:lnTo>
                  <a:lnTo>
                    <a:pt x="0" y="2"/>
                  </a:lnTo>
                  <a:lnTo>
                    <a:pt x="2" y="2"/>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5" name="Freeform 1743"/>
            <p:cNvSpPr/>
            <p:nvPr userDrawn="1"/>
          </p:nvSpPr>
          <p:spPr>
            <a:xfrm>
              <a:off x="371" y="202"/>
              <a:ext cx="1" cy="0"/>
            </a:xfrm>
            <a:custGeom>
              <a:avLst/>
              <a:gdLst>
                <a:gd name="T0" fmla="*/ 2 w 2"/>
                <a:gd name="T1" fmla="*/ 0 h 1"/>
                <a:gd name="T2" fmla="*/ 2 w 2"/>
                <a:gd name="T3" fmla="*/ 0 h 1"/>
                <a:gd name="T4" fmla="*/ 0 w 2"/>
                <a:gd name="T5" fmla="*/ 0 h 1"/>
                <a:gd name="T6" fmla="*/ 0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0" y="0"/>
                  </a:lnTo>
                  <a:lnTo>
                    <a:pt x="0" y="1"/>
                  </a:lnTo>
                  <a:lnTo>
                    <a:pt x="2"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6" name="Freeform 1744"/>
            <p:cNvSpPr/>
            <p:nvPr userDrawn="1"/>
          </p:nvSpPr>
          <p:spPr>
            <a:xfrm>
              <a:off x="371" y="200"/>
              <a:ext cx="1" cy="1"/>
            </a:xfrm>
            <a:custGeom>
              <a:avLst/>
              <a:gdLst>
                <a:gd name="T0" fmla="*/ 2 w 2"/>
                <a:gd name="T1" fmla="*/ 0 h 2"/>
                <a:gd name="T2" fmla="*/ 2 w 2"/>
                <a:gd name="T3" fmla="*/ 0 h 2"/>
                <a:gd name="T4" fmla="*/ 0 w 2"/>
                <a:gd name="T5" fmla="*/ 0 h 2"/>
                <a:gd name="T6" fmla="*/ 0 w 2"/>
                <a:gd name="T7" fmla="*/ 2 h 2"/>
                <a:gd name="T8" fmla="*/ 2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2"/>
                  </a:lnTo>
                  <a:lnTo>
                    <a:pt x="2"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7" name="Freeform 1745"/>
            <p:cNvSpPr/>
            <p:nvPr userDrawn="1"/>
          </p:nvSpPr>
          <p:spPr>
            <a:xfrm>
              <a:off x="371" y="199"/>
              <a:ext cx="1" cy="1"/>
            </a:xfrm>
            <a:custGeom>
              <a:avLst/>
              <a:gdLst>
                <a:gd name="T0" fmla="*/ 3 w 3"/>
                <a:gd name="T1" fmla="*/ 0 h 2"/>
                <a:gd name="T2" fmla="*/ 3 w 3"/>
                <a:gd name="T3" fmla="*/ 0 h 2"/>
                <a:gd name="T4" fmla="*/ 0 w 3"/>
                <a:gd name="T5" fmla="*/ 1 h 2"/>
                <a:gd name="T6" fmla="*/ 0 w 3"/>
                <a:gd name="T7" fmla="*/ 2 h 2"/>
                <a:gd name="T8" fmla="*/ 3 w 3"/>
                <a:gd name="T9" fmla="*/ 1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1"/>
                  </a:lnTo>
                  <a:lnTo>
                    <a:pt x="0" y="2"/>
                  </a:lnTo>
                  <a:lnTo>
                    <a:pt x="3" y="1"/>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8" name="Freeform 1746"/>
            <p:cNvSpPr/>
            <p:nvPr userDrawn="1"/>
          </p:nvSpPr>
          <p:spPr>
            <a:xfrm>
              <a:off x="366"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9" name="Freeform 1747"/>
            <p:cNvSpPr/>
            <p:nvPr userDrawn="1"/>
          </p:nvSpPr>
          <p:spPr>
            <a:xfrm>
              <a:off x="365" y="203"/>
              <a:ext cx="0"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0" name="Freeform 1748"/>
            <p:cNvSpPr/>
            <p:nvPr userDrawn="1"/>
          </p:nvSpPr>
          <p:spPr>
            <a:xfrm>
              <a:off x="363" y="205"/>
              <a:ext cx="1" cy="2"/>
            </a:xfrm>
            <a:custGeom>
              <a:avLst/>
              <a:gdLst>
                <a:gd name="T0" fmla="*/ 2 w 2"/>
                <a:gd name="T1" fmla="*/ 0 h 3"/>
                <a:gd name="T2" fmla="*/ 2 w 2"/>
                <a:gd name="T3" fmla="*/ 0 h 3"/>
                <a:gd name="T4" fmla="*/ 0 w 2"/>
                <a:gd name="T5" fmla="*/ 1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1"/>
                  </a:lnTo>
                  <a:lnTo>
                    <a:pt x="2" y="3"/>
                  </a:lnTo>
                  <a:cubicBezTo>
                    <a:pt x="1" y="1"/>
                    <a:pt x="1" y="0"/>
                    <a:pt x="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1" name="Freeform 1749"/>
            <p:cNvSpPr/>
            <p:nvPr userDrawn="1"/>
          </p:nvSpPr>
          <p:spPr>
            <a:xfrm>
              <a:off x="362" y="207"/>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2" name="Freeform 1750"/>
            <p:cNvSpPr/>
            <p:nvPr userDrawn="1"/>
          </p:nvSpPr>
          <p:spPr>
            <a:xfrm>
              <a:off x="364" y="207"/>
              <a:ext cx="1" cy="1"/>
            </a:xfrm>
            <a:custGeom>
              <a:avLst/>
              <a:gdLst>
                <a:gd name="T0" fmla="*/ 2 w 2"/>
                <a:gd name="T1" fmla="*/ 0 h 3"/>
                <a:gd name="T2" fmla="*/ 2 w 2"/>
                <a:gd name="T3" fmla="*/ 0 h 3"/>
                <a:gd name="T4" fmla="*/ 0 w 2"/>
                <a:gd name="T5" fmla="*/ 2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2"/>
                  </a:lnTo>
                  <a:lnTo>
                    <a:pt x="2" y="3"/>
                  </a:lnTo>
                  <a:cubicBezTo>
                    <a:pt x="1" y="2"/>
                    <a:pt x="1" y="1"/>
                    <a:pt x="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3" name="Freeform 1751"/>
            <p:cNvSpPr/>
            <p:nvPr userDrawn="1"/>
          </p:nvSpPr>
          <p:spPr>
            <a:xfrm>
              <a:off x="367" y="206"/>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4" name="Freeform 1752"/>
            <p:cNvSpPr/>
            <p:nvPr userDrawn="1"/>
          </p:nvSpPr>
          <p:spPr>
            <a:xfrm>
              <a:off x="366" y="205"/>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5" name="Freeform 1753"/>
            <p:cNvSpPr/>
            <p:nvPr userDrawn="1"/>
          </p:nvSpPr>
          <p:spPr>
            <a:xfrm>
              <a:off x="367" y="203"/>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6" name="Freeform 1754"/>
            <p:cNvSpPr/>
            <p:nvPr userDrawn="1"/>
          </p:nvSpPr>
          <p:spPr>
            <a:xfrm>
              <a:off x="365" y="200"/>
              <a:ext cx="0" cy="1"/>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1"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7" name="Freeform 1755"/>
            <p:cNvSpPr/>
            <p:nvPr userDrawn="1"/>
          </p:nvSpPr>
          <p:spPr>
            <a:xfrm>
              <a:off x="363"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8" name="Freeform 1756"/>
            <p:cNvSpPr/>
            <p:nvPr userDrawn="1"/>
          </p:nvSpPr>
          <p:spPr>
            <a:xfrm>
              <a:off x="362" y="204"/>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9" name="Freeform 1757"/>
            <p:cNvSpPr/>
            <p:nvPr userDrawn="1"/>
          </p:nvSpPr>
          <p:spPr>
            <a:xfrm>
              <a:off x="363" y="208"/>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0" name="Freeform 1758"/>
            <p:cNvSpPr/>
            <p:nvPr userDrawn="1"/>
          </p:nvSpPr>
          <p:spPr>
            <a:xfrm>
              <a:off x="364" y="211"/>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1" name="Freeform 1759"/>
            <p:cNvSpPr/>
            <p:nvPr userDrawn="1"/>
          </p:nvSpPr>
          <p:spPr>
            <a:xfrm>
              <a:off x="369" y="208"/>
              <a:ext cx="0" cy="1"/>
            </a:xfrm>
            <a:custGeom>
              <a:avLst/>
              <a:gdLst>
                <a:gd name="T0" fmla="*/ 1 w 1"/>
                <a:gd name="T1" fmla="*/ 0 h 2"/>
                <a:gd name="T2" fmla="*/ 1 w 1"/>
                <a:gd name="T3" fmla="*/ 0 h 2"/>
                <a:gd name="T4" fmla="*/ 0 w 1"/>
                <a:gd name="T5" fmla="*/ 1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0" y="1"/>
                  </a:lnTo>
                  <a:lnTo>
                    <a:pt x="1" y="2"/>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2" name="Freeform 1760"/>
            <p:cNvSpPr/>
            <p:nvPr userDrawn="1"/>
          </p:nvSpPr>
          <p:spPr>
            <a:xfrm>
              <a:off x="365" y="210"/>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3" name="Freeform 1761"/>
            <p:cNvSpPr/>
            <p:nvPr userDrawn="1"/>
          </p:nvSpPr>
          <p:spPr>
            <a:xfrm>
              <a:off x="366" y="214"/>
              <a:ext cx="2" cy="0"/>
            </a:xfrm>
            <a:custGeom>
              <a:avLst/>
              <a:gdLst>
                <a:gd name="T0" fmla="*/ 5 w 5"/>
                <a:gd name="T1" fmla="*/ 1 h 1"/>
                <a:gd name="T2" fmla="*/ 5 w 5"/>
                <a:gd name="T3" fmla="*/ 1 h 1"/>
                <a:gd name="T4" fmla="*/ 4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5" y="1"/>
                    <a:pt x="5" y="1"/>
                    <a:pt x="4" y="0"/>
                  </a:cubicBezTo>
                  <a:cubicBezTo>
                    <a:pt x="3" y="0"/>
                    <a:pt x="1" y="1"/>
                    <a:pt x="0" y="1"/>
                  </a:cubicBezTo>
                  <a:cubicBezTo>
                    <a:pt x="2" y="1"/>
                    <a:pt x="3" y="1"/>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4" name="Freeform 1762"/>
            <p:cNvSpPr/>
            <p:nvPr userDrawn="1"/>
          </p:nvSpPr>
          <p:spPr>
            <a:xfrm>
              <a:off x="366" y="209"/>
              <a:ext cx="4" cy="2"/>
            </a:xfrm>
            <a:custGeom>
              <a:avLst/>
              <a:gdLst>
                <a:gd name="T0" fmla="*/ 9 w 9"/>
                <a:gd name="T1" fmla="*/ 4 h 5"/>
                <a:gd name="T2" fmla="*/ 9 w 9"/>
                <a:gd name="T3" fmla="*/ 4 h 5"/>
                <a:gd name="T4" fmla="*/ 0 w 9"/>
                <a:gd name="T5" fmla="*/ 0 h 5"/>
                <a:gd name="T6" fmla="*/ 4 w 9"/>
                <a:gd name="T7" fmla="*/ 5 h 5"/>
                <a:gd name="T8" fmla="*/ 6 w 9"/>
                <a:gd name="T9" fmla="*/ 5 h 5"/>
                <a:gd name="T10" fmla="*/ 6 w 9"/>
                <a:gd name="T11" fmla="*/ 4 h 5"/>
                <a:gd name="T12" fmla="*/ 6 w 9"/>
                <a:gd name="T13" fmla="*/ 4 h 5"/>
                <a:gd name="T14" fmla="*/ 9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4"/>
                  </a:moveTo>
                  <a:lnTo>
                    <a:pt x="9" y="4"/>
                  </a:lnTo>
                  <a:cubicBezTo>
                    <a:pt x="6" y="2"/>
                    <a:pt x="3" y="1"/>
                    <a:pt x="0" y="0"/>
                  </a:cubicBezTo>
                  <a:cubicBezTo>
                    <a:pt x="1" y="2"/>
                    <a:pt x="3" y="4"/>
                    <a:pt x="4" y="5"/>
                  </a:cubicBezTo>
                  <a:cubicBezTo>
                    <a:pt x="5" y="5"/>
                    <a:pt x="6" y="5"/>
                    <a:pt x="6" y="5"/>
                  </a:cubicBezTo>
                  <a:cubicBezTo>
                    <a:pt x="6" y="5"/>
                    <a:pt x="6" y="4"/>
                    <a:pt x="6" y="4"/>
                  </a:cubicBezTo>
                  <a:lnTo>
                    <a:pt x="6" y="4"/>
                  </a:lnTo>
                  <a:cubicBezTo>
                    <a:pt x="6" y="4"/>
                    <a:pt x="7" y="4"/>
                    <a:pt x="9"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5" name="Freeform 1763"/>
            <p:cNvSpPr/>
            <p:nvPr userDrawn="1"/>
          </p:nvSpPr>
          <p:spPr>
            <a:xfrm>
              <a:off x="372" y="208"/>
              <a:ext cx="1" cy="2"/>
            </a:xfrm>
            <a:custGeom>
              <a:avLst/>
              <a:gdLst>
                <a:gd name="T0" fmla="*/ 0 w 1"/>
                <a:gd name="T1" fmla="*/ 0 h 3"/>
                <a:gd name="T2" fmla="*/ 0 w 1"/>
                <a:gd name="T3" fmla="*/ 0 h 3"/>
                <a:gd name="T4" fmla="*/ 0 w 1"/>
                <a:gd name="T5" fmla="*/ 2 h 3"/>
                <a:gd name="T6" fmla="*/ 1 w 1"/>
                <a:gd name="T7" fmla="*/ 3 h 3"/>
                <a:gd name="T8" fmla="*/ 1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0" y="1"/>
                    <a:pt x="0" y="1"/>
                    <a:pt x="0" y="2"/>
                  </a:cubicBezTo>
                  <a:cubicBezTo>
                    <a:pt x="0" y="2"/>
                    <a:pt x="0" y="3"/>
                    <a:pt x="1" y="3"/>
                  </a:cubicBezTo>
                  <a:cubicBezTo>
                    <a:pt x="1" y="3"/>
                    <a:pt x="1" y="2"/>
                    <a:pt x="1" y="2"/>
                  </a:cubicBezTo>
                  <a:cubicBezTo>
                    <a:pt x="1" y="1"/>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6" name="Freeform 1764"/>
            <p:cNvSpPr/>
            <p:nvPr userDrawn="1"/>
          </p:nvSpPr>
          <p:spPr>
            <a:xfrm>
              <a:off x="370" y="210"/>
              <a:ext cx="1" cy="1"/>
            </a:xfrm>
            <a:custGeom>
              <a:avLst/>
              <a:gdLst>
                <a:gd name="T0" fmla="*/ 0 w 2"/>
                <a:gd name="T1" fmla="*/ 0 h 4"/>
                <a:gd name="T2" fmla="*/ 0 w 2"/>
                <a:gd name="T3" fmla="*/ 0 h 4"/>
                <a:gd name="T4" fmla="*/ 1 w 2"/>
                <a:gd name="T5" fmla="*/ 3 h 4"/>
                <a:gd name="T6" fmla="*/ 2 w 2"/>
                <a:gd name="T7" fmla="*/ 4 h 4"/>
                <a:gd name="T8" fmla="*/ 1 w 2"/>
                <a:gd name="T9" fmla="*/ 1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cubicBezTo>
                    <a:pt x="0" y="1"/>
                    <a:pt x="0" y="2"/>
                    <a:pt x="1" y="3"/>
                  </a:cubicBezTo>
                  <a:cubicBezTo>
                    <a:pt x="1" y="3"/>
                    <a:pt x="2" y="4"/>
                    <a:pt x="2" y="4"/>
                  </a:cubicBezTo>
                  <a:cubicBezTo>
                    <a:pt x="2" y="3"/>
                    <a:pt x="1" y="2"/>
                    <a:pt x="1" y="1"/>
                  </a:cubicBezTo>
                  <a:cubicBezTo>
                    <a:pt x="1" y="1"/>
                    <a:pt x="0"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7" name="Freeform 1765"/>
            <p:cNvSpPr/>
            <p:nvPr userDrawn="1"/>
          </p:nvSpPr>
          <p:spPr>
            <a:xfrm>
              <a:off x="366" y="211"/>
              <a:ext cx="4" cy="2"/>
            </a:xfrm>
            <a:custGeom>
              <a:avLst/>
              <a:gdLst>
                <a:gd name="T0" fmla="*/ 6 w 9"/>
                <a:gd name="T1" fmla="*/ 1 h 4"/>
                <a:gd name="T2" fmla="*/ 6 w 9"/>
                <a:gd name="T3" fmla="*/ 1 h 4"/>
                <a:gd name="T4" fmla="*/ 0 w 9"/>
                <a:gd name="T5" fmla="*/ 1 h 4"/>
                <a:gd name="T6" fmla="*/ 5 w 9"/>
                <a:gd name="T7" fmla="*/ 4 h 4"/>
                <a:gd name="T8" fmla="*/ 9 w 9"/>
                <a:gd name="T9" fmla="*/ 4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4" y="1"/>
                    <a:pt x="2" y="0"/>
                    <a:pt x="0" y="1"/>
                  </a:cubicBezTo>
                  <a:cubicBezTo>
                    <a:pt x="1" y="2"/>
                    <a:pt x="3" y="3"/>
                    <a:pt x="5" y="4"/>
                  </a:cubicBezTo>
                  <a:cubicBezTo>
                    <a:pt x="6" y="4"/>
                    <a:pt x="7" y="4"/>
                    <a:pt x="9" y="4"/>
                  </a:cubicBezTo>
                  <a:cubicBezTo>
                    <a:pt x="8" y="3"/>
                    <a:pt x="7" y="2"/>
                    <a:pt x="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8" name="Freeform 1766"/>
            <p:cNvSpPr/>
            <p:nvPr userDrawn="1"/>
          </p:nvSpPr>
          <p:spPr>
            <a:xfrm>
              <a:off x="371" y="208"/>
              <a:ext cx="2" cy="5"/>
            </a:xfrm>
            <a:custGeom>
              <a:avLst/>
              <a:gdLst>
                <a:gd name="T0" fmla="*/ 5 w 5"/>
                <a:gd name="T1" fmla="*/ 5 h 11"/>
                <a:gd name="T2" fmla="*/ 5 w 5"/>
                <a:gd name="T3" fmla="*/ 5 h 11"/>
                <a:gd name="T4" fmla="*/ 1 w 5"/>
                <a:gd name="T5" fmla="*/ 0 h 11"/>
                <a:gd name="T6" fmla="*/ 2 w 5"/>
                <a:gd name="T7" fmla="*/ 8 h 11"/>
                <a:gd name="T8" fmla="*/ 5 w 5"/>
                <a:gd name="T9" fmla="*/ 11 h 11"/>
                <a:gd name="T10" fmla="*/ 5 w 5"/>
                <a:gd name="T11" fmla="*/ 6 h 11"/>
                <a:gd name="T12" fmla="*/ 5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5"/>
                  </a:moveTo>
                  <a:lnTo>
                    <a:pt x="5" y="5"/>
                  </a:lnTo>
                  <a:cubicBezTo>
                    <a:pt x="4" y="3"/>
                    <a:pt x="2" y="1"/>
                    <a:pt x="1" y="0"/>
                  </a:cubicBezTo>
                  <a:cubicBezTo>
                    <a:pt x="0" y="3"/>
                    <a:pt x="1" y="5"/>
                    <a:pt x="2" y="8"/>
                  </a:cubicBezTo>
                  <a:cubicBezTo>
                    <a:pt x="4" y="9"/>
                    <a:pt x="5" y="10"/>
                    <a:pt x="5" y="11"/>
                  </a:cubicBezTo>
                  <a:cubicBezTo>
                    <a:pt x="5" y="9"/>
                    <a:pt x="5" y="7"/>
                    <a:pt x="5" y="6"/>
                  </a:cubicBezTo>
                  <a:lnTo>
                    <a:pt x="5"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9" name="Freeform 1767"/>
            <p:cNvSpPr/>
            <p:nvPr userDrawn="1"/>
          </p:nvSpPr>
          <p:spPr>
            <a:xfrm>
              <a:off x="367" y="213"/>
              <a:ext cx="5" cy="1"/>
            </a:xfrm>
            <a:custGeom>
              <a:avLst/>
              <a:gdLst>
                <a:gd name="T0" fmla="*/ 0 w 10"/>
                <a:gd name="T1" fmla="*/ 1 h 3"/>
                <a:gd name="T2" fmla="*/ 0 w 10"/>
                <a:gd name="T3" fmla="*/ 1 h 3"/>
                <a:gd name="T4" fmla="*/ 3 w 10"/>
                <a:gd name="T5" fmla="*/ 3 h 3"/>
                <a:gd name="T6" fmla="*/ 10 w 10"/>
                <a:gd name="T7" fmla="*/ 3 h 3"/>
                <a:gd name="T8" fmla="*/ 10 w 10"/>
                <a:gd name="T9" fmla="*/ 3 h 3"/>
                <a:gd name="T10" fmla="*/ 0 w 10"/>
                <a:gd name="T11" fmla="*/ 1 h 3"/>
              </a:gdLst>
              <a:ahLst/>
              <a:cxnLst>
                <a:cxn ang="0">
                  <a:pos x="T0" y="T1"/>
                </a:cxn>
                <a:cxn ang="0">
                  <a:pos x="T2" y="T3"/>
                </a:cxn>
                <a:cxn ang="0">
                  <a:pos x="T4" y="T5"/>
                </a:cxn>
                <a:cxn ang="0">
                  <a:pos x="T6" y="T7"/>
                </a:cxn>
                <a:cxn ang="0">
                  <a:pos x="T8" y="T9"/>
                </a:cxn>
                <a:cxn ang="0">
                  <a:pos x="T10" y="T11"/>
                </a:cxn>
              </a:cxnLst>
              <a:rect l="0" t="0" r="r" b="b"/>
              <a:pathLst>
                <a:path w="10" h="3">
                  <a:moveTo>
                    <a:pt x="0" y="1"/>
                  </a:moveTo>
                  <a:lnTo>
                    <a:pt x="0" y="1"/>
                  </a:lnTo>
                  <a:cubicBezTo>
                    <a:pt x="1" y="2"/>
                    <a:pt x="2" y="3"/>
                    <a:pt x="3" y="3"/>
                  </a:cubicBezTo>
                  <a:cubicBezTo>
                    <a:pt x="5" y="3"/>
                    <a:pt x="7" y="3"/>
                    <a:pt x="10" y="3"/>
                  </a:cubicBezTo>
                  <a:lnTo>
                    <a:pt x="10" y="3"/>
                  </a:lnTo>
                  <a:cubicBezTo>
                    <a:pt x="7" y="1"/>
                    <a:pt x="3" y="0"/>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0" name="Freeform 1768"/>
            <p:cNvSpPr/>
            <p:nvPr userDrawn="1"/>
          </p:nvSpPr>
          <p:spPr>
            <a:xfrm>
              <a:off x="369" y="211"/>
              <a:ext cx="4"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2" y="3"/>
                    <a:pt x="6" y="6"/>
                    <a:pt x="10" y="7"/>
                  </a:cubicBezTo>
                  <a:cubicBezTo>
                    <a:pt x="8" y="3"/>
                    <a:pt x="4"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1" name="Freeform 1769"/>
            <p:cNvSpPr/>
            <p:nvPr userDrawn="1"/>
          </p:nvSpPr>
          <p:spPr>
            <a:xfrm>
              <a:off x="375"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0"/>
                  </a:lnTo>
                  <a:cubicBezTo>
                    <a:pt x="0" y="1"/>
                    <a:pt x="0" y="1"/>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2" name="Freeform 1770"/>
            <p:cNvSpPr/>
            <p:nvPr userDrawn="1"/>
          </p:nvSpPr>
          <p:spPr>
            <a:xfrm>
              <a:off x="384" y="208"/>
              <a:ext cx="2" cy="2"/>
            </a:xfrm>
            <a:custGeom>
              <a:avLst/>
              <a:gdLst>
                <a:gd name="T0" fmla="*/ 2 w 3"/>
                <a:gd name="T1" fmla="*/ 2 h 5"/>
                <a:gd name="T2" fmla="*/ 2 w 3"/>
                <a:gd name="T3" fmla="*/ 2 h 5"/>
                <a:gd name="T4" fmla="*/ 3 w 3"/>
                <a:gd name="T5" fmla="*/ 1 h 5"/>
                <a:gd name="T6" fmla="*/ 3 w 3"/>
                <a:gd name="T7" fmla="*/ 0 h 5"/>
                <a:gd name="T8" fmla="*/ 0 w 3"/>
                <a:gd name="T9" fmla="*/ 3 h 5"/>
                <a:gd name="T10" fmla="*/ 1 w 3"/>
                <a:gd name="T11" fmla="*/ 5 h 5"/>
                <a:gd name="T12" fmla="*/ 2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2"/>
                  </a:moveTo>
                  <a:lnTo>
                    <a:pt x="2" y="2"/>
                  </a:lnTo>
                  <a:cubicBezTo>
                    <a:pt x="3" y="1"/>
                    <a:pt x="3" y="1"/>
                    <a:pt x="3" y="1"/>
                  </a:cubicBezTo>
                  <a:lnTo>
                    <a:pt x="3" y="0"/>
                  </a:lnTo>
                  <a:cubicBezTo>
                    <a:pt x="2" y="1"/>
                    <a:pt x="1" y="2"/>
                    <a:pt x="0" y="3"/>
                  </a:cubicBezTo>
                  <a:cubicBezTo>
                    <a:pt x="1" y="4"/>
                    <a:pt x="1" y="4"/>
                    <a:pt x="1" y="5"/>
                  </a:cubicBezTo>
                  <a:cubicBezTo>
                    <a:pt x="2" y="4"/>
                    <a:pt x="2" y="3"/>
                    <a:pt x="2"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3" name="Freeform 1771"/>
            <p:cNvSpPr/>
            <p:nvPr userDrawn="1"/>
          </p:nvSpPr>
          <p:spPr>
            <a:xfrm>
              <a:off x="385" y="205"/>
              <a:ext cx="1" cy="2"/>
            </a:xfrm>
            <a:custGeom>
              <a:avLst/>
              <a:gdLst>
                <a:gd name="T0" fmla="*/ 2 w 3"/>
                <a:gd name="T1" fmla="*/ 6 h 6"/>
                <a:gd name="T2" fmla="*/ 2 w 3"/>
                <a:gd name="T3" fmla="*/ 6 h 6"/>
                <a:gd name="T4" fmla="*/ 3 w 3"/>
                <a:gd name="T5" fmla="*/ 2 h 6"/>
                <a:gd name="T6" fmla="*/ 2 w 3"/>
                <a:gd name="T7" fmla="*/ 0 h 6"/>
                <a:gd name="T8" fmla="*/ 0 w 3"/>
                <a:gd name="T9" fmla="*/ 3 h 6"/>
                <a:gd name="T10" fmla="*/ 2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lnTo>
                    <a:pt x="2" y="6"/>
                  </a:lnTo>
                  <a:cubicBezTo>
                    <a:pt x="3" y="5"/>
                    <a:pt x="3" y="3"/>
                    <a:pt x="3" y="2"/>
                  </a:cubicBezTo>
                  <a:lnTo>
                    <a:pt x="2" y="0"/>
                  </a:lnTo>
                  <a:cubicBezTo>
                    <a:pt x="1" y="1"/>
                    <a:pt x="1" y="2"/>
                    <a:pt x="0" y="3"/>
                  </a:cubicBezTo>
                  <a:cubicBezTo>
                    <a:pt x="0" y="4"/>
                    <a:pt x="1" y="5"/>
                    <a:pt x="2" y="6"/>
                  </a:cubicBezTo>
                  <a:lnTo>
                    <a:pt x="2" y="6"/>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4" name="Freeform 1772"/>
            <p:cNvSpPr/>
            <p:nvPr userDrawn="1"/>
          </p:nvSpPr>
          <p:spPr>
            <a:xfrm>
              <a:off x="386" y="204"/>
              <a:ext cx="0" cy="1"/>
            </a:xfrm>
            <a:custGeom>
              <a:avLst/>
              <a:gdLst>
                <a:gd name="T0" fmla="*/ 1 w 1"/>
                <a:gd name="T1" fmla="*/ 2 h 2"/>
                <a:gd name="T2" fmla="*/ 1 w 1"/>
                <a:gd name="T3" fmla="*/ 2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1" y="0"/>
                    <a:pt x="1" y="0"/>
                  </a:cubicBezTo>
                  <a:lnTo>
                    <a:pt x="0" y="1"/>
                  </a:lnTo>
                  <a:lnTo>
                    <a:pt x="1"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5" name="Freeform 1773"/>
            <p:cNvSpPr/>
            <p:nvPr userDrawn="1"/>
          </p:nvSpPr>
          <p:spPr>
            <a:xfrm>
              <a:off x="385" y="201"/>
              <a:ext cx="1" cy="3"/>
            </a:xfrm>
            <a:custGeom>
              <a:avLst/>
              <a:gdLst>
                <a:gd name="T0" fmla="*/ 3 w 3"/>
                <a:gd name="T1" fmla="*/ 5 h 6"/>
                <a:gd name="T2" fmla="*/ 3 w 3"/>
                <a:gd name="T3" fmla="*/ 5 h 6"/>
                <a:gd name="T4" fmla="*/ 1 w 3"/>
                <a:gd name="T5" fmla="*/ 0 h 6"/>
                <a:gd name="T6" fmla="*/ 0 w 3"/>
                <a:gd name="T7" fmla="*/ 2 h 6"/>
                <a:gd name="T8" fmla="*/ 2 w 3"/>
                <a:gd name="T9" fmla="*/ 6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cubicBezTo>
                    <a:pt x="3" y="3"/>
                    <a:pt x="2" y="2"/>
                    <a:pt x="1" y="0"/>
                  </a:cubicBezTo>
                  <a:cubicBezTo>
                    <a:pt x="0" y="1"/>
                    <a:pt x="0" y="1"/>
                    <a:pt x="0" y="2"/>
                  </a:cubicBezTo>
                  <a:cubicBezTo>
                    <a:pt x="1" y="3"/>
                    <a:pt x="1" y="4"/>
                    <a:pt x="2" y="6"/>
                  </a:cubicBezTo>
                  <a:lnTo>
                    <a:pt x="3"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6" name="Freeform 1774"/>
            <p:cNvSpPr/>
            <p:nvPr userDrawn="1"/>
          </p:nvSpPr>
          <p:spPr>
            <a:xfrm>
              <a:off x="383" y="200"/>
              <a:ext cx="2" cy="2"/>
            </a:xfrm>
            <a:custGeom>
              <a:avLst/>
              <a:gdLst>
                <a:gd name="T0" fmla="*/ 4 w 4"/>
                <a:gd name="T1" fmla="*/ 3 h 4"/>
                <a:gd name="T2" fmla="*/ 4 w 4"/>
                <a:gd name="T3" fmla="*/ 3 h 4"/>
                <a:gd name="T4" fmla="*/ 4 w 4"/>
                <a:gd name="T5" fmla="*/ 3 h 4"/>
                <a:gd name="T6" fmla="*/ 1 w 4"/>
                <a:gd name="T7" fmla="*/ 0 h 4"/>
                <a:gd name="T8" fmla="*/ 0 w 4"/>
                <a:gd name="T9" fmla="*/ 1 h 4"/>
                <a:gd name="T10" fmla="*/ 3 w 4"/>
                <a:gd name="T11" fmla="*/ 4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4" y="3"/>
                  </a:lnTo>
                  <a:cubicBezTo>
                    <a:pt x="3" y="2"/>
                    <a:pt x="2" y="1"/>
                    <a:pt x="1" y="0"/>
                  </a:cubicBezTo>
                  <a:lnTo>
                    <a:pt x="0" y="1"/>
                  </a:lnTo>
                  <a:cubicBezTo>
                    <a:pt x="2" y="2"/>
                    <a:pt x="3" y="3"/>
                    <a:pt x="3" y="4"/>
                  </a:cubicBezTo>
                  <a:lnTo>
                    <a:pt x="4"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7" name="Rectangle 1775"/>
            <p:cNvSpPr>
              <a:spLocks noChangeArrowheads="1"/>
            </p:cNvSpPr>
            <p:nvPr userDrawn="1"/>
          </p:nvSpPr>
          <p:spPr>
            <a:xfrm>
              <a:off x="383" y="200"/>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8" name="Freeform 1776"/>
            <p:cNvSpPr/>
            <p:nvPr userDrawn="1"/>
          </p:nvSpPr>
          <p:spPr>
            <a:xfrm>
              <a:off x="381" y="199"/>
              <a:ext cx="2" cy="3"/>
            </a:xfrm>
            <a:custGeom>
              <a:avLst/>
              <a:gdLst>
                <a:gd name="T0" fmla="*/ 3 w 5"/>
                <a:gd name="T1" fmla="*/ 1 h 6"/>
                <a:gd name="T2" fmla="*/ 3 w 5"/>
                <a:gd name="T3" fmla="*/ 1 h 6"/>
                <a:gd name="T4" fmla="*/ 2 w 5"/>
                <a:gd name="T5" fmla="*/ 0 h 6"/>
                <a:gd name="T6" fmla="*/ 0 w 5"/>
                <a:gd name="T7" fmla="*/ 3 h 6"/>
                <a:gd name="T8" fmla="*/ 2 w 5"/>
                <a:gd name="T9" fmla="*/ 6 h 6"/>
                <a:gd name="T10" fmla="*/ 5 w 5"/>
                <a:gd name="T11" fmla="*/ 3 h 6"/>
                <a:gd name="T12" fmla="*/ 3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1"/>
                  </a:moveTo>
                  <a:lnTo>
                    <a:pt x="3" y="1"/>
                  </a:lnTo>
                  <a:cubicBezTo>
                    <a:pt x="3" y="1"/>
                    <a:pt x="2" y="1"/>
                    <a:pt x="2" y="0"/>
                  </a:cubicBezTo>
                  <a:cubicBezTo>
                    <a:pt x="1" y="1"/>
                    <a:pt x="0" y="2"/>
                    <a:pt x="0" y="3"/>
                  </a:cubicBezTo>
                  <a:cubicBezTo>
                    <a:pt x="0" y="4"/>
                    <a:pt x="1" y="5"/>
                    <a:pt x="2" y="6"/>
                  </a:cubicBezTo>
                  <a:cubicBezTo>
                    <a:pt x="3" y="5"/>
                    <a:pt x="4" y="4"/>
                    <a:pt x="5" y="3"/>
                  </a:cubicBezTo>
                  <a:cubicBezTo>
                    <a:pt x="4" y="2"/>
                    <a:pt x="4" y="2"/>
                    <a:pt x="3"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9" name="Freeform 1777"/>
            <p:cNvSpPr/>
            <p:nvPr userDrawn="1"/>
          </p:nvSpPr>
          <p:spPr>
            <a:xfrm>
              <a:off x="380" y="199"/>
              <a:ext cx="1" cy="1"/>
            </a:xfrm>
            <a:custGeom>
              <a:avLst/>
              <a:gdLst>
                <a:gd name="T0" fmla="*/ 4 w 4"/>
                <a:gd name="T1" fmla="*/ 1 h 4"/>
                <a:gd name="T2" fmla="*/ 4 w 4"/>
                <a:gd name="T3" fmla="*/ 1 h 4"/>
                <a:gd name="T4" fmla="*/ 0 w 4"/>
                <a:gd name="T5" fmla="*/ 0 h 4"/>
                <a:gd name="T6" fmla="*/ 0 w 4"/>
                <a:gd name="T7" fmla="*/ 1 h 4"/>
                <a:gd name="T8" fmla="*/ 2 w 4"/>
                <a:gd name="T9" fmla="*/ 4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3" y="1"/>
                    <a:pt x="1" y="0"/>
                    <a:pt x="0" y="0"/>
                  </a:cubicBezTo>
                  <a:lnTo>
                    <a:pt x="0" y="1"/>
                  </a:lnTo>
                  <a:cubicBezTo>
                    <a:pt x="1" y="2"/>
                    <a:pt x="1" y="3"/>
                    <a:pt x="2" y="4"/>
                  </a:cubicBezTo>
                  <a:cubicBezTo>
                    <a:pt x="3" y="3"/>
                    <a:pt x="4" y="2"/>
                    <a:pt x="4"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0" name="Freeform 1778"/>
            <p:cNvSpPr/>
            <p:nvPr userDrawn="1"/>
          </p:nvSpPr>
          <p:spPr>
            <a:xfrm>
              <a:off x="379" y="200"/>
              <a:ext cx="1" cy="2"/>
            </a:xfrm>
            <a:custGeom>
              <a:avLst/>
              <a:gdLst>
                <a:gd name="T0" fmla="*/ 1 w 3"/>
                <a:gd name="T1" fmla="*/ 0 h 6"/>
                <a:gd name="T2" fmla="*/ 1 w 3"/>
                <a:gd name="T3" fmla="*/ 0 h 6"/>
                <a:gd name="T4" fmla="*/ 0 w 3"/>
                <a:gd name="T5" fmla="*/ 5 h 6"/>
                <a:gd name="T6" fmla="*/ 0 w 3"/>
                <a:gd name="T7" fmla="*/ 6 h 6"/>
                <a:gd name="T8" fmla="*/ 3 w 3"/>
                <a:gd name="T9" fmla="*/ 2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lnTo>
                    <a:pt x="0" y="5"/>
                  </a:lnTo>
                  <a:lnTo>
                    <a:pt x="0" y="6"/>
                  </a:lnTo>
                  <a:cubicBezTo>
                    <a:pt x="1" y="5"/>
                    <a:pt x="2" y="3"/>
                    <a:pt x="3" y="2"/>
                  </a:cubicBezTo>
                  <a:cubicBezTo>
                    <a:pt x="2" y="2"/>
                    <a:pt x="1"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1" name="Freeform 1779"/>
            <p:cNvSpPr/>
            <p:nvPr userDrawn="1"/>
          </p:nvSpPr>
          <p:spPr>
            <a:xfrm>
              <a:off x="379" y="202"/>
              <a:ext cx="0" cy="1"/>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1"/>
                  </a:lnTo>
                  <a:lnTo>
                    <a:pt x="1"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2" name="Freeform 1780"/>
            <p:cNvSpPr/>
            <p:nvPr userDrawn="1"/>
          </p:nvSpPr>
          <p:spPr>
            <a:xfrm>
              <a:off x="378" y="203"/>
              <a:ext cx="2" cy="2"/>
            </a:xfrm>
            <a:custGeom>
              <a:avLst/>
              <a:gdLst>
                <a:gd name="T0" fmla="*/ 1 w 5"/>
                <a:gd name="T1" fmla="*/ 1 h 6"/>
                <a:gd name="T2" fmla="*/ 1 w 5"/>
                <a:gd name="T3" fmla="*/ 1 h 6"/>
                <a:gd name="T4" fmla="*/ 0 w 5"/>
                <a:gd name="T5" fmla="*/ 3 h 6"/>
                <a:gd name="T6" fmla="*/ 3 w 5"/>
                <a:gd name="T7" fmla="*/ 6 h 6"/>
                <a:gd name="T8" fmla="*/ 5 w 5"/>
                <a:gd name="T9" fmla="*/ 3 h 6"/>
                <a:gd name="T10" fmla="*/ 2 w 5"/>
                <a:gd name="T11" fmla="*/ 0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lnTo>
                    <a:pt x="0" y="3"/>
                  </a:lnTo>
                  <a:cubicBezTo>
                    <a:pt x="1" y="4"/>
                    <a:pt x="2" y="5"/>
                    <a:pt x="3" y="6"/>
                  </a:cubicBezTo>
                  <a:cubicBezTo>
                    <a:pt x="3" y="5"/>
                    <a:pt x="4" y="4"/>
                    <a:pt x="5" y="3"/>
                  </a:cubicBezTo>
                  <a:cubicBezTo>
                    <a:pt x="4" y="2"/>
                    <a:pt x="3" y="1"/>
                    <a:pt x="2" y="0"/>
                  </a:cubicBezTo>
                  <a:cubicBezTo>
                    <a:pt x="2"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3" name="Freeform 1781"/>
            <p:cNvSpPr/>
            <p:nvPr userDrawn="1"/>
          </p:nvSpPr>
          <p:spPr>
            <a:xfrm>
              <a:off x="378" y="205"/>
              <a:ext cx="1" cy="2"/>
            </a:xfrm>
            <a:custGeom>
              <a:avLst/>
              <a:gdLst>
                <a:gd name="T0" fmla="*/ 1 w 3"/>
                <a:gd name="T1" fmla="*/ 0 h 5"/>
                <a:gd name="T2" fmla="*/ 1 w 3"/>
                <a:gd name="T3" fmla="*/ 0 h 5"/>
                <a:gd name="T4" fmla="*/ 0 w 3"/>
                <a:gd name="T5" fmla="*/ 5 h 5"/>
                <a:gd name="T6" fmla="*/ 3 w 3"/>
                <a:gd name="T7" fmla="*/ 2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lnTo>
                    <a:pt x="0" y="5"/>
                  </a:lnTo>
                  <a:cubicBezTo>
                    <a:pt x="1" y="4"/>
                    <a:pt x="2" y="3"/>
                    <a:pt x="3" y="2"/>
                  </a:cubicBezTo>
                  <a:cubicBezTo>
                    <a:pt x="3" y="1"/>
                    <a:pt x="2"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4" name="Freeform 1782"/>
            <p:cNvSpPr/>
            <p:nvPr userDrawn="1"/>
          </p:nvSpPr>
          <p:spPr>
            <a:xfrm>
              <a:off x="377" y="207"/>
              <a:ext cx="2" cy="3"/>
            </a:xfrm>
            <a:custGeom>
              <a:avLst/>
              <a:gdLst>
                <a:gd name="T0" fmla="*/ 1 w 4"/>
                <a:gd name="T1" fmla="*/ 0 h 5"/>
                <a:gd name="T2" fmla="*/ 1 w 4"/>
                <a:gd name="T3" fmla="*/ 0 h 5"/>
                <a:gd name="T4" fmla="*/ 0 w 4"/>
                <a:gd name="T5" fmla="*/ 4 h 5"/>
                <a:gd name="T6" fmla="*/ 1 w 4"/>
                <a:gd name="T7" fmla="*/ 4 h 5"/>
                <a:gd name="T8" fmla="*/ 1 w 4"/>
                <a:gd name="T9" fmla="*/ 4 h 5"/>
                <a:gd name="T10" fmla="*/ 1 w 4"/>
                <a:gd name="T11" fmla="*/ 5 h 5"/>
                <a:gd name="T12" fmla="*/ 4 w 4"/>
                <a:gd name="T13" fmla="*/ 2 h 5"/>
                <a:gd name="T14" fmla="*/ 1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lnTo>
                    <a:pt x="1" y="0"/>
                  </a:lnTo>
                  <a:lnTo>
                    <a:pt x="0" y="4"/>
                  </a:lnTo>
                  <a:lnTo>
                    <a:pt x="1" y="4"/>
                  </a:lnTo>
                  <a:lnTo>
                    <a:pt x="1" y="4"/>
                  </a:lnTo>
                  <a:lnTo>
                    <a:pt x="1" y="5"/>
                  </a:lnTo>
                  <a:cubicBezTo>
                    <a:pt x="2" y="4"/>
                    <a:pt x="3" y="3"/>
                    <a:pt x="4" y="2"/>
                  </a:cubicBezTo>
                  <a:cubicBezTo>
                    <a:pt x="3" y="1"/>
                    <a:pt x="2" y="0"/>
                    <a:pt x="1" y="0"/>
                  </a:cubicBez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5" name="Freeform 1783"/>
            <p:cNvSpPr/>
            <p:nvPr userDrawn="1"/>
          </p:nvSpPr>
          <p:spPr>
            <a:xfrm>
              <a:off x="378" y="210"/>
              <a:ext cx="0" cy="0"/>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lnTo>
                    <a:pt x="0" y="0"/>
                  </a:lnTo>
                  <a:cubicBezTo>
                    <a:pt x="0" y="1"/>
                    <a:pt x="0" y="1"/>
                    <a:pt x="0" y="2"/>
                  </a:cubicBezTo>
                  <a:cubicBezTo>
                    <a:pt x="0" y="1"/>
                    <a:pt x="0"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6" name="Freeform 1784"/>
            <p:cNvSpPr/>
            <p:nvPr userDrawn="1"/>
          </p:nvSpPr>
          <p:spPr>
            <a:xfrm>
              <a:off x="382" y="214"/>
              <a:ext cx="0" cy="0"/>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cubicBezTo>
                    <a:pt x="1"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7" name="Freeform 1785"/>
            <p:cNvSpPr/>
            <p:nvPr userDrawn="1"/>
          </p:nvSpPr>
          <p:spPr>
            <a:xfrm>
              <a:off x="382" y="213"/>
              <a:ext cx="2" cy="1"/>
            </a:xfrm>
            <a:custGeom>
              <a:avLst/>
              <a:gdLst>
                <a:gd name="T0" fmla="*/ 0 w 4"/>
                <a:gd name="T1" fmla="*/ 2 h 3"/>
                <a:gd name="T2" fmla="*/ 0 w 4"/>
                <a:gd name="T3" fmla="*/ 2 h 3"/>
                <a:gd name="T4" fmla="*/ 1 w 4"/>
                <a:gd name="T5" fmla="*/ 3 h 3"/>
                <a:gd name="T6" fmla="*/ 1 w 4"/>
                <a:gd name="T7" fmla="*/ 3 h 3"/>
                <a:gd name="T8" fmla="*/ 2 w 4"/>
                <a:gd name="T9" fmla="*/ 3 h 3"/>
                <a:gd name="T10" fmla="*/ 4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lnTo>
                    <a:pt x="0" y="2"/>
                  </a:lnTo>
                  <a:cubicBezTo>
                    <a:pt x="1" y="2"/>
                    <a:pt x="1" y="3"/>
                    <a:pt x="1" y="3"/>
                  </a:cubicBezTo>
                  <a:lnTo>
                    <a:pt x="1" y="3"/>
                  </a:lnTo>
                  <a:lnTo>
                    <a:pt x="2" y="3"/>
                  </a:lnTo>
                  <a:cubicBezTo>
                    <a:pt x="3" y="2"/>
                    <a:pt x="3" y="1"/>
                    <a:pt x="4" y="0"/>
                  </a:cubicBezTo>
                  <a:cubicBezTo>
                    <a:pt x="3" y="0"/>
                    <a:pt x="2" y="1"/>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grpSp>
      <p:sp>
        <p:nvSpPr>
          <p:cNvPr id="987" name="Freeform 1787"/>
          <p:cNvSpPr/>
          <p:nvPr/>
        </p:nvSpPr>
        <p:spPr>
          <a:xfrm>
            <a:off x="608013" y="333387"/>
            <a:ext cx="3175" cy="3175"/>
          </a:xfrm>
          <a:custGeom>
            <a:avLst/>
            <a:gdLst>
              <a:gd name="T0" fmla="*/ 2 w 4"/>
              <a:gd name="T1" fmla="*/ 5 h 6"/>
              <a:gd name="T2" fmla="*/ 2 w 4"/>
              <a:gd name="T3" fmla="*/ 5 h 6"/>
              <a:gd name="T4" fmla="*/ 4 w 4"/>
              <a:gd name="T5" fmla="*/ 2 h 6"/>
              <a:gd name="T6" fmla="*/ 3 w 4"/>
              <a:gd name="T7" fmla="*/ 0 h 6"/>
              <a:gd name="T8" fmla="*/ 0 w 4"/>
              <a:gd name="T9" fmla="*/ 2 h 6"/>
              <a:gd name="T10" fmla="*/ 2 w 4"/>
              <a:gd name="T11" fmla="*/ 6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cubicBezTo>
                  <a:pt x="3" y="4"/>
                  <a:pt x="3" y="3"/>
                  <a:pt x="4" y="2"/>
                </a:cubicBezTo>
                <a:cubicBezTo>
                  <a:pt x="4" y="1"/>
                  <a:pt x="3" y="0"/>
                  <a:pt x="3" y="0"/>
                </a:cubicBezTo>
                <a:cubicBezTo>
                  <a:pt x="2" y="1"/>
                  <a:pt x="1" y="1"/>
                  <a:pt x="0" y="2"/>
                </a:cubicBezTo>
                <a:cubicBezTo>
                  <a:pt x="1" y="3"/>
                  <a:pt x="1" y="4"/>
                  <a:pt x="2" y="6"/>
                </a:cubicBezTo>
                <a:lnTo>
                  <a:pt x="2"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88" name="Freeform 1788"/>
          <p:cNvSpPr/>
          <p:nvPr/>
        </p:nvSpPr>
        <p:spPr>
          <a:xfrm>
            <a:off x="596901" y="314337"/>
            <a:ext cx="4763" cy="15875"/>
          </a:xfrm>
          <a:custGeom>
            <a:avLst/>
            <a:gdLst>
              <a:gd name="T0" fmla="*/ 3 w 5"/>
              <a:gd name="T1" fmla="*/ 0 h 22"/>
              <a:gd name="T2" fmla="*/ 3 w 5"/>
              <a:gd name="T3" fmla="*/ 0 h 22"/>
              <a:gd name="T4" fmla="*/ 0 w 5"/>
              <a:gd name="T5" fmla="*/ 22 h 22"/>
              <a:gd name="T6" fmla="*/ 1 w 5"/>
              <a:gd name="T7" fmla="*/ 21 h 22"/>
              <a:gd name="T8" fmla="*/ 1 w 5"/>
              <a:gd name="T9" fmla="*/ 21 h 22"/>
              <a:gd name="T10" fmla="*/ 1 w 5"/>
              <a:gd name="T11" fmla="*/ 22 h 22"/>
              <a:gd name="T12" fmla="*/ 5 w 5"/>
              <a:gd name="T13" fmla="*/ 1 h 22"/>
              <a:gd name="T14" fmla="*/ 3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3" y="0"/>
                </a:moveTo>
                <a:lnTo>
                  <a:pt x="3" y="0"/>
                </a:lnTo>
                <a:lnTo>
                  <a:pt x="0" y="22"/>
                </a:lnTo>
                <a:cubicBezTo>
                  <a:pt x="0" y="21"/>
                  <a:pt x="1" y="21"/>
                  <a:pt x="1" y="21"/>
                </a:cubicBezTo>
                <a:lnTo>
                  <a:pt x="1" y="21"/>
                </a:lnTo>
                <a:cubicBezTo>
                  <a:pt x="1" y="21"/>
                  <a:pt x="1" y="21"/>
                  <a:pt x="1" y="22"/>
                </a:cubicBezTo>
                <a:lnTo>
                  <a:pt x="5" y="1"/>
                </a:lnTo>
                <a:cubicBezTo>
                  <a:pt x="5" y="0"/>
                  <a:pt x="4" y="0"/>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89" name="Freeform 1789"/>
          <p:cNvSpPr/>
          <p:nvPr/>
        </p:nvSpPr>
        <p:spPr>
          <a:xfrm>
            <a:off x="603251" y="319100"/>
            <a:ext cx="3175" cy="4763"/>
          </a:xfrm>
          <a:custGeom>
            <a:avLst/>
            <a:gdLst>
              <a:gd name="T0" fmla="*/ 2 w 5"/>
              <a:gd name="T1" fmla="*/ 0 h 6"/>
              <a:gd name="T2" fmla="*/ 2 w 5"/>
              <a:gd name="T3" fmla="*/ 0 h 6"/>
              <a:gd name="T4" fmla="*/ 0 w 5"/>
              <a:gd name="T5" fmla="*/ 3 h 6"/>
              <a:gd name="T6" fmla="*/ 2 w 5"/>
              <a:gd name="T7" fmla="*/ 6 h 6"/>
              <a:gd name="T8" fmla="*/ 5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1" y="1"/>
                  <a:pt x="0" y="2"/>
                  <a:pt x="0" y="3"/>
                </a:cubicBezTo>
                <a:cubicBezTo>
                  <a:pt x="1" y="4"/>
                  <a:pt x="2" y="5"/>
                  <a:pt x="2" y="6"/>
                </a:cubicBezTo>
                <a:cubicBezTo>
                  <a:pt x="3" y="5"/>
                  <a:pt x="4" y="4"/>
                  <a:pt x="5" y="3"/>
                </a:cubicBezTo>
                <a:cubicBezTo>
                  <a:pt x="4" y="2"/>
                  <a:pt x="3"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0" name="Freeform 1790"/>
          <p:cNvSpPr/>
          <p:nvPr/>
        </p:nvSpPr>
        <p:spPr>
          <a:xfrm>
            <a:off x="606429" y="317500"/>
            <a:ext cx="3175" cy="6350"/>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1" y="1"/>
                  <a:pt x="1" y="3"/>
                  <a:pt x="0" y="4"/>
                </a:cubicBezTo>
                <a:cubicBezTo>
                  <a:pt x="1" y="5"/>
                  <a:pt x="2" y="6"/>
                  <a:pt x="2"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1" name="Freeform 1791"/>
          <p:cNvSpPr/>
          <p:nvPr/>
        </p:nvSpPr>
        <p:spPr>
          <a:xfrm>
            <a:off x="604844" y="320687"/>
            <a:ext cx="3175" cy="4763"/>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2" y="1"/>
                  <a:pt x="1" y="3"/>
                  <a:pt x="0" y="4"/>
                </a:cubicBezTo>
                <a:cubicBezTo>
                  <a:pt x="1" y="5"/>
                  <a:pt x="2" y="6"/>
                  <a:pt x="2"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2" name="Freeform 1792"/>
          <p:cNvSpPr/>
          <p:nvPr/>
        </p:nvSpPr>
        <p:spPr>
          <a:xfrm>
            <a:off x="603251" y="323862"/>
            <a:ext cx="3175" cy="4763"/>
          </a:xfrm>
          <a:custGeom>
            <a:avLst/>
            <a:gdLst>
              <a:gd name="T0" fmla="*/ 2 w 5"/>
              <a:gd name="T1" fmla="*/ 6 h 6"/>
              <a:gd name="T2" fmla="*/ 2 w 5"/>
              <a:gd name="T3" fmla="*/ 6 h 6"/>
              <a:gd name="T4" fmla="*/ 5 w 5"/>
              <a:gd name="T5" fmla="*/ 3 h 6"/>
              <a:gd name="T6" fmla="*/ 2 w 5"/>
              <a:gd name="T7" fmla="*/ 0 h 6"/>
              <a:gd name="T8" fmla="*/ 0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3" y="5"/>
                  <a:pt x="4" y="4"/>
                  <a:pt x="5" y="3"/>
                </a:cubicBezTo>
                <a:cubicBezTo>
                  <a:pt x="4" y="2"/>
                  <a:pt x="3" y="1"/>
                  <a:pt x="2" y="0"/>
                </a:cubicBezTo>
                <a:cubicBezTo>
                  <a:pt x="2" y="1"/>
                  <a:pt x="1" y="2"/>
                  <a:pt x="0" y="3"/>
                </a:cubicBezTo>
                <a:cubicBezTo>
                  <a:pt x="1" y="4"/>
                  <a:pt x="2"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3" name="Freeform 1793"/>
          <p:cNvSpPr/>
          <p:nvPr/>
        </p:nvSpPr>
        <p:spPr>
          <a:xfrm>
            <a:off x="600081" y="327037"/>
            <a:ext cx="3175" cy="3175"/>
          </a:xfrm>
          <a:custGeom>
            <a:avLst/>
            <a:gdLst>
              <a:gd name="T0" fmla="*/ 2 w 5"/>
              <a:gd name="T1" fmla="*/ 5 h 5"/>
              <a:gd name="T2" fmla="*/ 2 w 5"/>
              <a:gd name="T3" fmla="*/ 5 h 5"/>
              <a:gd name="T4" fmla="*/ 5 w 5"/>
              <a:gd name="T5" fmla="*/ 3 h 5"/>
              <a:gd name="T6" fmla="*/ 2 w 5"/>
              <a:gd name="T7" fmla="*/ 0 h 5"/>
              <a:gd name="T8" fmla="*/ 0 w 5"/>
              <a:gd name="T9" fmla="*/ 2 h 5"/>
              <a:gd name="T10" fmla="*/ 2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2" y="5"/>
                </a:moveTo>
                <a:lnTo>
                  <a:pt x="2" y="5"/>
                </a:lnTo>
                <a:cubicBezTo>
                  <a:pt x="3" y="4"/>
                  <a:pt x="4" y="3"/>
                  <a:pt x="5" y="3"/>
                </a:cubicBezTo>
                <a:cubicBezTo>
                  <a:pt x="4" y="2"/>
                  <a:pt x="3" y="1"/>
                  <a:pt x="2" y="0"/>
                </a:cubicBezTo>
                <a:cubicBezTo>
                  <a:pt x="2" y="0"/>
                  <a:pt x="1" y="1"/>
                  <a:pt x="0" y="2"/>
                </a:cubicBezTo>
                <a:cubicBezTo>
                  <a:pt x="1" y="3"/>
                  <a:pt x="2" y="4"/>
                  <a:pt x="2"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4" name="Freeform 1794"/>
          <p:cNvSpPr/>
          <p:nvPr/>
        </p:nvSpPr>
        <p:spPr>
          <a:xfrm>
            <a:off x="609601" y="320675"/>
            <a:ext cx="3175" cy="6350"/>
          </a:xfrm>
          <a:custGeom>
            <a:avLst/>
            <a:gdLst>
              <a:gd name="T0" fmla="*/ 2 w 5"/>
              <a:gd name="T1" fmla="*/ 8 h 8"/>
              <a:gd name="T2" fmla="*/ 2 w 5"/>
              <a:gd name="T3" fmla="*/ 8 h 8"/>
              <a:gd name="T4" fmla="*/ 5 w 5"/>
              <a:gd name="T5" fmla="*/ 4 h 8"/>
              <a:gd name="T6" fmla="*/ 2 w 5"/>
              <a:gd name="T7" fmla="*/ 0 h 8"/>
              <a:gd name="T8" fmla="*/ 0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3" y="7"/>
                  <a:pt x="4" y="6"/>
                  <a:pt x="5" y="4"/>
                </a:cubicBezTo>
                <a:cubicBezTo>
                  <a:pt x="4" y="3"/>
                  <a:pt x="3" y="2"/>
                  <a:pt x="2" y="0"/>
                </a:cubicBezTo>
                <a:cubicBezTo>
                  <a:pt x="1" y="2"/>
                  <a:pt x="1" y="3"/>
                  <a:pt x="0" y="4"/>
                </a:cubicBezTo>
                <a:cubicBezTo>
                  <a:pt x="1" y="5"/>
                  <a:pt x="2" y="6"/>
                  <a:pt x="2"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5" name="Freeform 1795"/>
          <p:cNvSpPr/>
          <p:nvPr/>
        </p:nvSpPr>
        <p:spPr>
          <a:xfrm>
            <a:off x="606429" y="323862"/>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2"/>
                  <a:pt x="2" y="0"/>
                </a:cubicBezTo>
                <a:cubicBezTo>
                  <a:pt x="2" y="1"/>
                  <a:pt x="1" y="2"/>
                  <a:pt x="0" y="3"/>
                </a:cubicBezTo>
                <a:cubicBezTo>
                  <a:pt x="1" y="5"/>
                  <a:pt x="2"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6" name="Freeform 1796"/>
          <p:cNvSpPr/>
          <p:nvPr/>
        </p:nvSpPr>
        <p:spPr>
          <a:xfrm>
            <a:off x="604844" y="327037"/>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2 w 5"/>
              <a:gd name="T11" fmla="*/ 5 h 7"/>
              <a:gd name="T12" fmla="*/ 2 w 5"/>
              <a:gd name="T13" fmla="*/ 5 h 7"/>
              <a:gd name="T14" fmla="*/ 3 w 5"/>
              <a:gd name="T15" fmla="*/ 5 h 7"/>
              <a:gd name="T16" fmla="*/ 2 w 5"/>
              <a:gd name="T17" fmla="*/ 6 h 7"/>
              <a:gd name="T18" fmla="*/ 3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3" y="7"/>
                </a:moveTo>
                <a:lnTo>
                  <a:pt x="3" y="7"/>
                </a:lnTo>
                <a:cubicBezTo>
                  <a:pt x="4" y="6"/>
                  <a:pt x="4" y="5"/>
                  <a:pt x="5" y="4"/>
                </a:cubicBezTo>
                <a:cubicBezTo>
                  <a:pt x="4" y="2"/>
                  <a:pt x="3" y="1"/>
                  <a:pt x="2" y="0"/>
                </a:cubicBezTo>
                <a:cubicBezTo>
                  <a:pt x="2" y="1"/>
                  <a:pt x="1" y="2"/>
                  <a:pt x="0" y="3"/>
                </a:cubicBezTo>
                <a:cubicBezTo>
                  <a:pt x="1" y="4"/>
                  <a:pt x="1" y="4"/>
                  <a:pt x="2" y="5"/>
                </a:cubicBezTo>
                <a:lnTo>
                  <a:pt x="2" y="5"/>
                </a:lnTo>
                <a:lnTo>
                  <a:pt x="3" y="5"/>
                </a:lnTo>
                <a:cubicBezTo>
                  <a:pt x="3" y="6"/>
                  <a:pt x="2" y="6"/>
                  <a:pt x="2" y="6"/>
                </a:cubicBezTo>
                <a:lnTo>
                  <a:pt x="3" y="7"/>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7" name="Freeform 1797"/>
          <p:cNvSpPr/>
          <p:nvPr/>
        </p:nvSpPr>
        <p:spPr>
          <a:xfrm>
            <a:off x="603251" y="328625"/>
            <a:ext cx="1588" cy="3175"/>
          </a:xfrm>
          <a:custGeom>
            <a:avLst/>
            <a:gdLst>
              <a:gd name="T0" fmla="*/ 4 w 4"/>
              <a:gd name="T1" fmla="*/ 3 h 4"/>
              <a:gd name="T2" fmla="*/ 4 w 4"/>
              <a:gd name="T3" fmla="*/ 3 h 4"/>
              <a:gd name="T4" fmla="*/ 2 w 4"/>
              <a:gd name="T5" fmla="*/ 0 h 4"/>
              <a:gd name="T6" fmla="*/ 0 w 4"/>
              <a:gd name="T7" fmla="*/ 2 h 4"/>
              <a:gd name="T8" fmla="*/ 0 w 4"/>
              <a:gd name="T9" fmla="*/ 4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lnTo>
                  <a:pt x="4" y="3"/>
                </a:lnTo>
                <a:cubicBezTo>
                  <a:pt x="4" y="2"/>
                  <a:pt x="3" y="1"/>
                  <a:pt x="2" y="0"/>
                </a:cubicBezTo>
                <a:cubicBezTo>
                  <a:pt x="1" y="1"/>
                  <a:pt x="1" y="2"/>
                  <a:pt x="0" y="2"/>
                </a:cubicBezTo>
                <a:lnTo>
                  <a:pt x="0" y="4"/>
                </a:lnTo>
                <a:cubicBezTo>
                  <a:pt x="2" y="3"/>
                  <a:pt x="3" y="3"/>
                  <a:pt x="4"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8" name="Rectangle 1798"/>
          <p:cNvSpPr>
            <a:spLocks noChangeArrowheads="1"/>
          </p:cNvSpPr>
          <p:nvPr/>
        </p:nvSpPr>
        <p:spPr>
          <a:xfrm>
            <a:off x="606426" y="331788"/>
            <a:ext cx="1588" cy="1588"/>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9" name="Freeform 1799"/>
          <p:cNvSpPr/>
          <p:nvPr/>
        </p:nvSpPr>
        <p:spPr>
          <a:xfrm>
            <a:off x="600081" y="331788"/>
            <a:ext cx="3175" cy="1588"/>
          </a:xfrm>
          <a:custGeom>
            <a:avLst/>
            <a:gdLst>
              <a:gd name="T0" fmla="*/ 3 w 3"/>
              <a:gd name="T1" fmla="*/ 1 h 3"/>
              <a:gd name="T2" fmla="*/ 3 w 3"/>
              <a:gd name="T3" fmla="*/ 1 h 3"/>
              <a:gd name="T4" fmla="*/ 2 w 3"/>
              <a:gd name="T5" fmla="*/ 0 h 3"/>
              <a:gd name="T6" fmla="*/ 0 w 3"/>
              <a:gd name="T7" fmla="*/ 2 h 3"/>
              <a:gd name="T8" fmla="*/ 0 w 3"/>
              <a:gd name="T9" fmla="*/ 3 h 3"/>
              <a:gd name="T10" fmla="*/ 1 w 3"/>
              <a:gd name="T11" fmla="*/ 2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lnTo>
                  <a:pt x="2" y="0"/>
                </a:lnTo>
                <a:cubicBezTo>
                  <a:pt x="1" y="1"/>
                  <a:pt x="0" y="1"/>
                  <a:pt x="0" y="2"/>
                </a:cubicBezTo>
                <a:lnTo>
                  <a:pt x="0" y="3"/>
                </a:lnTo>
                <a:lnTo>
                  <a:pt x="1" y="2"/>
                </a:lnTo>
                <a:cubicBezTo>
                  <a:pt x="1" y="2"/>
                  <a:pt x="2" y="1"/>
                  <a:pt x="3"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0" name="Freeform 1800"/>
          <p:cNvSpPr/>
          <p:nvPr/>
        </p:nvSpPr>
        <p:spPr>
          <a:xfrm>
            <a:off x="603251" y="333375"/>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1" name="Freeform 1801"/>
          <p:cNvSpPr/>
          <p:nvPr/>
        </p:nvSpPr>
        <p:spPr>
          <a:xfrm>
            <a:off x="603251" y="336550"/>
            <a:ext cx="1588" cy="1588"/>
          </a:xfrm>
          <a:custGeom>
            <a:avLst/>
            <a:gdLst>
              <a:gd name="T0" fmla="*/ 1 w 3"/>
              <a:gd name="T1" fmla="*/ 2 h 2"/>
              <a:gd name="T2" fmla="*/ 1 w 3"/>
              <a:gd name="T3" fmla="*/ 2 h 2"/>
              <a:gd name="T4" fmla="*/ 3 w 3"/>
              <a:gd name="T5" fmla="*/ 0 h 2"/>
              <a:gd name="T6" fmla="*/ 3 w 3"/>
              <a:gd name="T7" fmla="*/ 0 h 2"/>
              <a:gd name="T8" fmla="*/ 0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lnTo>
                  <a:pt x="3" y="0"/>
                </a:lnTo>
                <a:lnTo>
                  <a:pt x="3" y="0"/>
                </a:lnTo>
                <a:cubicBezTo>
                  <a:pt x="2" y="1"/>
                  <a:pt x="1" y="1"/>
                  <a:pt x="0" y="2"/>
                </a:cubicBezTo>
                <a:cubicBezTo>
                  <a:pt x="0" y="2"/>
                  <a:pt x="1" y="2"/>
                  <a:pt x="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2" name="Freeform 1802"/>
          <p:cNvSpPr/>
          <p:nvPr/>
        </p:nvSpPr>
        <p:spPr>
          <a:xfrm>
            <a:off x="609601" y="327037"/>
            <a:ext cx="1588" cy="476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2" y="0"/>
                </a:cubicBezTo>
                <a:cubicBezTo>
                  <a:pt x="2" y="1"/>
                  <a:pt x="1" y="2"/>
                  <a:pt x="0" y="3"/>
                </a:cubicBezTo>
                <a:cubicBezTo>
                  <a:pt x="1" y="4"/>
                  <a:pt x="1"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3" name="Freeform 1803"/>
          <p:cNvSpPr/>
          <p:nvPr/>
        </p:nvSpPr>
        <p:spPr>
          <a:xfrm>
            <a:off x="606429" y="330212"/>
            <a:ext cx="3175" cy="3175"/>
          </a:xfrm>
          <a:custGeom>
            <a:avLst/>
            <a:gdLst>
              <a:gd name="T0" fmla="*/ 2 w 4"/>
              <a:gd name="T1" fmla="*/ 6 h 6"/>
              <a:gd name="T2" fmla="*/ 2 w 4"/>
              <a:gd name="T3" fmla="*/ 6 h 6"/>
              <a:gd name="T4" fmla="*/ 4 w 4"/>
              <a:gd name="T5" fmla="*/ 3 h 6"/>
              <a:gd name="T6" fmla="*/ 3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3" y="0"/>
                </a:cubicBezTo>
                <a:cubicBezTo>
                  <a:pt x="2" y="1"/>
                  <a:pt x="1" y="2"/>
                  <a:pt x="0" y="3"/>
                </a:cubicBezTo>
                <a:cubicBezTo>
                  <a:pt x="1" y="4"/>
                  <a:pt x="1"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4" name="Freeform 1804"/>
          <p:cNvSpPr/>
          <p:nvPr/>
        </p:nvSpPr>
        <p:spPr>
          <a:xfrm>
            <a:off x="604844" y="331800"/>
            <a:ext cx="3175" cy="4763"/>
          </a:xfrm>
          <a:custGeom>
            <a:avLst/>
            <a:gdLst>
              <a:gd name="T0" fmla="*/ 1 w 4"/>
              <a:gd name="T1" fmla="*/ 6 h 6"/>
              <a:gd name="T2" fmla="*/ 1 w 4"/>
              <a:gd name="T3" fmla="*/ 6 h 6"/>
              <a:gd name="T4" fmla="*/ 4 w 4"/>
              <a:gd name="T5" fmla="*/ 3 h 6"/>
              <a:gd name="T6" fmla="*/ 3 w 4"/>
              <a:gd name="T7" fmla="*/ 0 h 6"/>
              <a:gd name="T8" fmla="*/ 0 w 4"/>
              <a:gd name="T9" fmla="*/ 3 h 6"/>
              <a:gd name="T10" fmla="*/ 0 w 4"/>
              <a:gd name="T11" fmla="*/ 4 h 6"/>
              <a:gd name="T12" fmla="*/ 2 w 4"/>
              <a:gd name="T13" fmla="*/ 4 h 6"/>
              <a:gd name="T14" fmla="*/ 2 w 4"/>
              <a:gd name="T15" fmla="*/ 4 h 6"/>
              <a:gd name="T16" fmla="*/ 1 w 4"/>
              <a:gd name="T17" fmla="*/ 6 h 6"/>
              <a:gd name="T18" fmla="*/ 1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1" y="6"/>
                </a:moveTo>
                <a:lnTo>
                  <a:pt x="1" y="6"/>
                </a:lnTo>
                <a:cubicBezTo>
                  <a:pt x="2" y="5"/>
                  <a:pt x="3" y="4"/>
                  <a:pt x="4" y="3"/>
                </a:cubicBezTo>
                <a:cubicBezTo>
                  <a:pt x="4" y="2"/>
                  <a:pt x="3" y="1"/>
                  <a:pt x="3" y="0"/>
                </a:cubicBezTo>
                <a:cubicBezTo>
                  <a:pt x="2" y="1"/>
                  <a:pt x="1" y="2"/>
                  <a:pt x="0" y="3"/>
                </a:cubicBezTo>
                <a:lnTo>
                  <a:pt x="0" y="4"/>
                </a:lnTo>
                <a:cubicBezTo>
                  <a:pt x="1" y="4"/>
                  <a:pt x="2" y="4"/>
                  <a:pt x="2" y="4"/>
                </a:cubicBezTo>
                <a:lnTo>
                  <a:pt x="2" y="4"/>
                </a:lnTo>
                <a:cubicBezTo>
                  <a:pt x="2" y="5"/>
                  <a:pt x="2" y="5"/>
                  <a:pt x="1" y="6"/>
                </a:cubicBezTo>
                <a:lnTo>
                  <a:pt x="1" y="6"/>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5" name="Freeform 1805"/>
          <p:cNvSpPr/>
          <p:nvPr/>
        </p:nvSpPr>
        <p:spPr>
          <a:xfrm>
            <a:off x="603251" y="336562"/>
            <a:ext cx="3175" cy="3175"/>
          </a:xfrm>
          <a:custGeom>
            <a:avLst/>
            <a:gdLst>
              <a:gd name="T0" fmla="*/ 2 w 4"/>
              <a:gd name="T1" fmla="*/ 0 h 3"/>
              <a:gd name="T2" fmla="*/ 2 w 4"/>
              <a:gd name="T3" fmla="*/ 0 h 3"/>
              <a:gd name="T4" fmla="*/ 0 w 4"/>
              <a:gd name="T5" fmla="*/ 1 h 3"/>
              <a:gd name="T6" fmla="*/ 1 w 4"/>
              <a:gd name="T7" fmla="*/ 1 h 3"/>
              <a:gd name="T8" fmla="*/ 0 w 4"/>
              <a:gd name="T9" fmla="*/ 3 h 3"/>
              <a:gd name="T10" fmla="*/ 0 w 4"/>
              <a:gd name="T11" fmla="*/ 3 h 3"/>
              <a:gd name="T12" fmla="*/ 3 w 4"/>
              <a:gd name="T13" fmla="*/ 3 h 3"/>
              <a:gd name="T14" fmla="*/ 4 w 4"/>
              <a:gd name="T15" fmla="*/ 2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lnTo>
                  <a:pt x="0" y="1"/>
                </a:lnTo>
                <a:lnTo>
                  <a:pt x="1" y="1"/>
                </a:lnTo>
                <a:cubicBezTo>
                  <a:pt x="1" y="2"/>
                  <a:pt x="0" y="2"/>
                  <a:pt x="0" y="3"/>
                </a:cubicBezTo>
                <a:lnTo>
                  <a:pt x="0" y="3"/>
                </a:lnTo>
                <a:cubicBezTo>
                  <a:pt x="1" y="3"/>
                  <a:pt x="2" y="3"/>
                  <a:pt x="3" y="3"/>
                </a:cubicBezTo>
                <a:lnTo>
                  <a:pt x="4" y="2"/>
                </a:lnTo>
                <a:cubicBezTo>
                  <a:pt x="3" y="2"/>
                  <a:pt x="3"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6" name="Freeform 1806"/>
          <p:cNvSpPr/>
          <p:nvPr/>
        </p:nvSpPr>
        <p:spPr>
          <a:xfrm>
            <a:off x="606429" y="334975"/>
            <a:ext cx="3175" cy="3175"/>
          </a:xfrm>
          <a:custGeom>
            <a:avLst/>
            <a:gdLst>
              <a:gd name="T0" fmla="*/ 3 w 4"/>
              <a:gd name="T1" fmla="*/ 0 h 5"/>
              <a:gd name="T2" fmla="*/ 3 w 4"/>
              <a:gd name="T3" fmla="*/ 0 h 5"/>
              <a:gd name="T4" fmla="*/ 0 w 4"/>
              <a:gd name="T5" fmla="*/ 2 h 5"/>
              <a:gd name="T6" fmla="*/ 1 w 4"/>
              <a:gd name="T7" fmla="*/ 5 h 5"/>
              <a:gd name="T8" fmla="*/ 4 w 4"/>
              <a:gd name="T9" fmla="*/ 3 h 5"/>
              <a:gd name="T10" fmla="*/ 3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3" y="0"/>
                </a:moveTo>
                <a:lnTo>
                  <a:pt x="3" y="0"/>
                </a:lnTo>
                <a:cubicBezTo>
                  <a:pt x="2" y="1"/>
                  <a:pt x="1" y="1"/>
                  <a:pt x="0" y="2"/>
                </a:cubicBezTo>
                <a:cubicBezTo>
                  <a:pt x="0" y="3"/>
                  <a:pt x="1" y="4"/>
                  <a:pt x="1" y="5"/>
                </a:cubicBezTo>
                <a:cubicBezTo>
                  <a:pt x="2" y="4"/>
                  <a:pt x="4" y="4"/>
                  <a:pt x="4" y="3"/>
                </a:cubicBezTo>
                <a:cubicBezTo>
                  <a:pt x="4" y="2"/>
                  <a:pt x="3" y="1"/>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7" name="Freeform 1807"/>
          <p:cNvSpPr/>
          <p:nvPr/>
        </p:nvSpPr>
        <p:spPr>
          <a:xfrm>
            <a:off x="595313" y="327025"/>
            <a:ext cx="1588" cy="1588"/>
          </a:xfrm>
          <a:custGeom>
            <a:avLst/>
            <a:gdLst>
              <a:gd name="T0" fmla="*/ 1 w 2"/>
              <a:gd name="T1" fmla="*/ 0 h 2"/>
              <a:gd name="T2" fmla="*/ 1 w 2"/>
              <a:gd name="T3" fmla="*/ 0 h 2"/>
              <a:gd name="T4" fmla="*/ 0 w 2"/>
              <a:gd name="T5" fmla="*/ 2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2"/>
                </a:lnTo>
                <a:lnTo>
                  <a:pt x="1" y="2"/>
                </a:lnTo>
                <a:lnTo>
                  <a:pt x="2" y="0"/>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8" name="Freeform 1808"/>
          <p:cNvSpPr/>
          <p:nvPr/>
        </p:nvSpPr>
        <p:spPr>
          <a:xfrm>
            <a:off x="595313" y="325438"/>
            <a:ext cx="1588" cy="1588"/>
          </a:xfrm>
          <a:custGeom>
            <a:avLst/>
            <a:gdLst>
              <a:gd name="T0" fmla="*/ 0 w 1"/>
              <a:gd name="T1" fmla="*/ 0 h 2"/>
              <a:gd name="T2" fmla="*/ 0 w 1"/>
              <a:gd name="T3" fmla="*/ 0 h 2"/>
              <a:gd name="T4" fmla="*/ 0 w 1"/>
              <a:gd name="T5" fmla="*/ 2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9" name="Freeform 1809"/>
          <p:cNvSpPr/>
          <p:nvPr/>
        </p:nvSpPr>
        <p:spPr>
          <a:xfrm>
            <a:off x="595313" y="323850"/>
            <a:ext cx="1588" cy="1588"/>
          </a:xfrm>
          <a:custGeom>
            <a:avLst/>
            <a:gdLst>
              <a:gd name="T0" fmla="*/ 0 w 1"/>
              <a:gd name="T1" fmla="*/ 0 h 2"/>
              <a:gd name="T2" fmla="*/ 0 w 1"/>
              <a:gd name="T3" fmla="*/ 0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1"/>
                </a:lnTo>
                <a:lnTo>
                  <a:pt x="1" y="2"/>
                </a:lnTo>
                <a:lnTo>
                  <a:pt x="1"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0" name="Freeform 1810"/>
          <p:cNvSpPr/>
          <p:nvPr/>
        </p:nvSpPr>
        <p:spPr>
          <a:xfrm>
            <a:off x="595313" y="322263"/>
            <a:ext cx="1588" cy="1588"/>
          </a:xfrm>
          <a:custGeom>
            <a:avLst/>
            <a:gdLst>
              <a:gd name="T0" fmla="*/ 0 w 2"/>
              <a:gd name="T1" fmla="*/ 0 h 2"/>
              <a:gd name="T2" fmla="*/ 0 w 2"/>
              <a:gd name="T3" fmla="*/ 0 h 2"/>
              <a:gd name="T4" fmla="*/ 0 w 2"/>
              <a:gd name="T5" fmla="*/ 2 h 2"/>
              <a:gd name="T6" fmla="*/ 2 w 2"/>
              <a:gd name="T7" fmla="*/ 2 h 2"/>
              <a:gd name="T8" fmla="*/ 2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2"/>
                </a:lnTo>
                <a:lnTo>
                  <a:pt x="2" y="2"/>
                </a:lnTo>
                <a:lnTo>
                  <a:pt x="2"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1" name="Freeform 1811"/>
          <p:cNvSpPr/>
          <p:nvPr/>
        </p:nvSpPr>
        <p:spPr>
          <a:xfrm>
            <a:off x="595313" y="320675"/>
            <a:ext cx="1588" cy="0"/>
          </a:xfrm>
          <a:custGeom>
            <a:avLst/>
            <a:gdLst>
              <a:gd name="T0" fmla="*/ 0 w 2"/>
              <a:gd name="T1" fmla="*/ 0 h 1"/>
              <a:gd name="T2" fmla="*/ 0 w 2"/>
              <a:gd name="T3" fmla="*/ 0 h 1"/>
              <a:gd name="T4" fmla="*/ 0 w 2"/>
              <a:gd name="T5" fmla="*/ 1 h 1"/>
              <a:gd name="T6" fmla="*/ 2 w 2"/>
              <a:gd name="T7" fmla="*/ 1 h 1"/>
              <a:gd name="T8" fmla="*/ 2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1"/>
                </a:lnTo>
                <a:lnTo>
                  <a:pt x="2" y="1"/>
                </a:lnTo>
                <a:lnTo>
                  <a:pt x="2"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2" name="Freeform 1812"/>
          <p:cNvSpPr/>
          <p:nvPr/>
        </p:nvSpPr>
        <p:spPr>
          <a:xfrm>
            <a:off x="595313" y="317500"/>
            <a:ext cx="1588" cy="1588"/>
          </a:xfrm>
          <a:custGeom>
            <a:avLst/>
            <a:gdLst>
              <a:gd name="T0" fmla="*/ 0 w 2"/>
              <a:gd name="T1" fmla="*/ 0 h 2"/>
              <a:gd name="T2" fmla="*/ 0 w 2"/>
              <a:gd name="T3" fmla="*/ 0 h 2"/>
              <a:gd name="T4" fmla="*/ 0 w 2"/>
              <a:gd name="T5" fmla="*/ 1 h 2"/>
              <a:gd name="T6" fmla="*/ 2 w 2"/>
              <a:gd name="T7" fmla="*/ 2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1"/>
                </a:lnTo>
                <a:lnTo>
                  <a:pt x="2" y="2"/>
                </a:lnTo>
                <a:lnTo>
                  <a:pt x="2"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3" name="Freeform 1813"/>
          <p:cNvSpPr/>
          <p:nvPr/>
        </p:nvSpPr>
        <p:spPr>
          <a:xfrm>
            <a:off x="595317" y="315913"/>
            <a:ext cx="3175" cy="1588"/>
          </a:xfrm>
          <a:custGeom>
            <a:avLst/>
            <a:gdLst>
              <a:gd name="T0" fmla="*/ 0 w 3"/>
              <a:gd name="T1" fmla="*/ 0 h 2"/>
              <a:gd name="T2" fmla="*/ 0 w 3"/>
              <a:gd name="T3" fmla="*/ 0 h 2"/>
              <a:gd name="T4" fmla="*/ 0 w 3"/>
              <a:gd name="T5" fmla="*/ 1 h 2"/>
              <a:gd name="T6" fmla="*/ 3 w 3"/>
              <a:gd name="T7" fmla="*/ 2 h 2"/>
              <a:gd name="T8" fmla="*/ 3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0" y="1"/>
                </a:lnTo>
                <a:lnTo>
                  <a:pt x="3" y="2"/>
                </a:lnTo>
                <a:lnTo>
                  <a:pt x="3"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4" name="Freeform 1814"/>
          <p:cNvSpPr/>
          <p:nvPr/>
        </p:nvSpPr>
        <p:spPr>
          <a:xfrm>
            <a:off x="604838" y="319100"/>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5" name="Freeform 1815"/>
          <p:cNvSpPr/>
          <p:nvPr/>
        </p:nvSpPr>
        <p:spPr>
          <a:xfrm>
            <a:off x="606426" y="322275"/>
            <a:ext cx="1588"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6" name="Freeform 1816"/>
          <p:cNvSpPr/>
          <p:nvPr/>
        </p:nvSpPr>
        <p:spPr>
          <a:xfrm>
            <a:off x="609601" y="325450"/>
            <a:ext cx="0" cy="3175"/>
          </a:xfrm>
          <a:custGeom>
            <a:avLst/>
            <a:gdLst>
              <a:gd name="T0" fmla="*/ 0 w 2"/>
              <a:gd name="T1" fmla="*/ 0 h 3"/>
              <a:gd name="T2" fmla="*/ 0 w 2"/>
              <a:gd name="T3" fmla="*/ 0 h 3"/>
              <a:gd name="T4" fmla="*/ 0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0"/>
                  <a:pt x="1" y="1"/>
                  <a:pt x="0" y="3"/>
                </a:cubicBezTo>
                <a:lnTo>
                  <a:pt x="2" y="1"/>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7" name="Freeform 1817"/>
          <p:cNvSpPr/>
          <p:nvPr/>
        </p:nvSpPr>
        <p:spPr>
          <a:xfrm>
            <a:off x="611188" y="328613"/>
            <a:ext cx="0"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0"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8" name="Freeform 1818"/>
          <p:cNvSpPr/>
          <p:nvPr/>
        </p:nvSpPr>
        <p:spPr>
          <a:xfrm>
            <a:off x="606426" y="328613"/>
            <a:ext cx="1588" cy="1588"/>
          </a:xfrm>
          <a:custGeom>
            <a:avLst/>
            <a:gdLst>
              <a:gd name="T0" fmla="*/ 0 w 2"/>
              <a:gd name="T1" fmla="*/ 0 h 3"/>
              <a:gd name="T2" fmla="*/ 0 w 2"/>
              <a:gd name="T3" fmla="*/ 0 h 3"/>
              <a:gd name="T4" fmla="*/ 0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1"/>
                  <a:pt x="1" y="2"/>
                  <a:pt x="0" y="3"/>
                </a:cubicBezTo>
                <a:lnTo>
                  <a:pt x="2"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9" name="Freeform 1819"/>
          <p:cNvSpPr/>
          <p:nvPr/>
        </p:nvSpPr>
        <p:spPr>
          <a:xfrm>
            <a:off x="603251" y="327037"/>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0" name="Freeform 1820"/>
          <p:cNvSpPr/>
          <p:nvPr/>
        </p:nvSpPr>
        <p:spPr>
          <a:xfrm>
            <a:off x="604838" y="325438"/>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1" name="Freeform 1821"/>
          <p:cNvSpPr/>
          <p:nvPr/>
        </p:nvSpPr>
        <p:spPr>
          <a:xfrm>
            <a:off x="603251" y="322275"/>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2" name="Freeform 1822"/>
          <p:cNvSpPr/>
          <p:nvPr/>
        </p:nvSpPr>
        <p:spPr>
          <a:xfrm>
            <a:off x="606426" y="317500"/>
            <a:ext cx="1588"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3" name="Freeform 1823"/>
          <p:cNvSpPr/>
          <p:nvPr/>
        </p:nvSpPr>
        <p:spPr>
          <a:xfrm>
            <a:off x="609601" y="319100"/>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4" name="Freeform 1824"/>
          <p:cNvSpPr/>
          <p:nvPr/>
        </p:nvSpPr>
        <p:spPr>
          <a:xfrm>
            <a:off x="611188" y="323850"/>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5" name="Freeform 1825"/>
          <p:cNvSpPr/>
          <p:nvPr/>
        </p:nvSpPr>
        <p:spPr>
          <a:xfrm>
            <a:off x="608013" y="330212"/>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6" name="Freeform 1826"/>
          <p:cNvSpPr/>
          <p:nvPr/>
        </p:nvSpPr>
        <p:spPr>
          <a:xfrm>
            <a:off x="608013" y="334975"/>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0" y="3"/>
                </a:cubicBezTo>
                <a:lnTo>
                  <a:pt x="2"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7" name="Freeform 1827"/>
          <p:cNvSpPr/>
          <p:nvPr/>
        </p:nvSpPr>
        <p:spPr>
          <a:xfrm>
            <a:off x="600076" y="330200"/>
            <a:ext cx="1588" cy="1588"/>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cubicBezTo>
                  <a:pt x="1" y="1"/>
                  <a:pt x="1" y="2"/>
                  <a:pt x="0" y="2"/>
                </a:cubicBezTo>
                <a:lnTo>
                  <a:pt x="1" y="1"/>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8" name="Freeform 1828"/>
          <p:cNvSpPr/>
          <p:nvPr/>
        </p:nvSpPr>
        <p:spPr>
          <a:xfrm>
            <a:off x="606426" y="333375"/>
            <a:ext cx="1588" cy="1588"/>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9" name="Freeform 1829"/>
          <p:cNvSpPr/>
          <p:nvPr/>
        </p:nvSpPr>
        <p:spPr>
          <a:xfrm>
            <a:off x="603251" y="339725"/>
            <a:ext cx="3175" cy="0"/>
          </a:xfrm>
          <a:custGeom>
            <a:avLst/>
            <a:gdLst>
              <a:gd name="T0" fmla="*/ 5 w 5"/>
              <a:gd name="T1" fmla="*/ 1 h 1"/>
              <a:gd name="T2" fmla="*/ 5 w 5"/>
              <a:gd name="T3" fmla="*/ 1 h 1"/>
              <a:gd name="T4" fmla="*/ 1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4" y="1"/>
                  <a:pt x="2" y="0"/>
                  <a:pt x="1" y="0"/>
                </a:cubicBezTo>
                <a:cubicBezTo>
                  <a:pt x="0" y="1"/>
                  <a:pt x="0" y="1"/>
                  <a:pt x="0" y="1"/>
                </a:cubicBezTo>
                <a:cubicBezTo>
                  <a:pt x="2" y="1"/>
                  <a:pt x="3" y="1"/>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0" name="Freeform 1830"/>
          <p:cNvSpPr/>
          <p:nvPr/>
        </p:nvSpPr>
        <p:spPr>
          <a:xfrm>
            <a:off x="600076" y="331800"/>
            <a:ext cx="6350" cy="3175"/>
          </a:xfrm>
          <a:custGeom>
            <a:avLst/>
            <a:gdLst>
              <a:gd name="T0" fmla="*/ 0 w 9"/>
              <a:gd name="T1" fmla="*/ 4 h 5"/>
              <a:gd name="T2" fmla="*/ 0 w 9"/>
              <a:gd name="T3" fmla="*/ 4 h 5"/>
              <a:gd name="T4" fmla="*/ 3 w 9"/>
              <a:gd name="T5" fmla="*/ 4 h 5"/>
              <a:gd name="T6" fmla="*/ 3 w 9"/>
              <a:gd name="T7" fmla="*/ 4 h 5"/>
              <a:gd name="T8" fmla="*/ 3 w 9"/>
              <a:gd name="T9" fmla="*/ 5 h 5"/>
              <a:gd name="T10" fmla="*/ 5 w 9"/>
              <a:gd name="T11" fmla="*/ 5 h 5"/>
              <a:gd name="T12" fmla="*/ 9 w 9"/>
              <a:gd name="T13" fmla="*/ 0 h 5"/>
              <a:gd name="T14" fmla="*/ 0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4"/>
                </a:moveTo>
                <a:lnTo>
                  <a:pt x="0" y="4"/>
                </a:lnTo>
                <a:cubicBezTo>
                  <a:pt x="2" y="4"/>
                  <a:pt x="3" y="4"/>
                  <a:pt x="3" y="4"/>
                </a:cubicBezTo>
                <a:lnTo>
                  <a:pt x="3" y="4"/>
                </a:lnTo>
                <a:cubicBezTo>
                  <a:pt x="3" y="4"/>
                  <a:pt x="3" y="5"/>
                  <a:pt x="3" y="5"/>
                </a:cubicBezTo>
                <a:cubicBezTo>
                  <a:pt x="3" y="5"/>
                  <a:pt x="4" y="5"/>
                  <a:pt x="5" y="5"/>
                </a:cubicBezTo>
                <a:cubicBezTo>
                  <a:pt x="6" y="4"/>
                  <a:pt x="8" y="2"/>
                  <a:pt x="9" y="0"/>
                </a:cubicBezTo>
                <a:cubicBezTo>
                  <a:pt x="6" y="1"/>
                  <a:pt x="3" y="2"/>
                  <a:pt x="0"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1" name="Freeform 1831"/>
          <p:cNvSpPr/>
          <p:nvPr/>
        </p:nvSpPr>
        <p:spPr>
          <a:xfrm>
            <a:off x="595313" y="330212"/>
            <a:ext cx="0" cy="3175"/>
          </a:xfrm>
          <a:custGeom>
            <a:avLst/>
            <a:gdLst>
              <a:gd name="T0" fmla="*/ 1 w 1"/>
              <a:gd name="T1" fmla="*/ 0 h 3"/>
              <a:gd name="T2" fmla="*/ 1 w 1"/>
              <a:gd name="T3" fmla="*/ 0 h 3"/>
              <a:gd name="T4" fmla="*/ 0 w 1"/>
              <a:gd name="T5" fmla="*/ 2 h 3"/>
              <a:gd name="T6" fmla="*/ 0 w 1"/>
              <a:gd name="T7" fmla="*/ 3 h 3"/>
              <a:gd name="T8" fmla="*/ 1 w 1"/>
              <a:gd name="T9" fmla="*/ 2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lnTo>
                  <a:pt x="1" y="0"/>
                </a:lnTo>
                <a:cubicBezTo>
                  <a:pt x="1" y="1"/>
                  <a:pt x="0" y="1"/>
                  <a:pt x="0" y="2"/>
                </a:cubicBezTo>
                <a:cubicBezTo>
                  <a:pt x="0" y="2"/>
                  <a:pt x="0" y="3"/>
                  <a:pt x="0" y="3"/>
                </a:cubicBezTo>
                <a:cubicBezTo>
                  <a:pt x="1" y="3"/>
                  <a:pt x="1" y="2"/>
                  <a:pt x="1" y="2"/>
                </a:cubicBezTo>
                <a:cubicBezTo>
                  <a:pt x="1" y="1"/>
                  <a:pt x="1"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2" name="Freeform 1832"/>
          <p:cNvSpPr/>
          <p:nvPr/>
        </p:nvSpPr>
        <p:spPr>
          <a:xfrm>
            <a:off x="596901" y="333375"/>
            <a:ext cx="1588" cy="1588"/>
          </a:xfrm>
          <a:custGeom>
            <a:avLst/>
            <a:gdLst>
              <a:gd name="T0" fmla="*/ 2 w 2"/>
              <a:gd name="T1" fmla="*/ 0 h 4"/>
              <a:gd name="T2" fmla="*/ 2 w 2"/>
              <a:gd name="T3" fmla="*/ 0 h 4"/>
              <a:gd name="T4" fmla="*/ 1 w 2"/>
              <a:gd name="T5" fmla="*/ 1 h 4"/>
              <a:gd name="T6" fmla="*/ 0 w 2"/>
              <a:gd name="T7" fmla="*/ 4 h 4"/>
              <a:gd name="T8" fmla="*/ 1 w 2"/>
              <a:gd name="T9" fmla="*/ 3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cubicBezTo>
                  <a:pt x="2" y="0"/>
                  <a:pt x="1" y="1"/>
                  <a:pt x="1" y="1"/>
                </a:cubicBezTo>
                <a:cubicBezTo>
                  <a:pt x="1" y="2"/>
                  <a:pt x="0" y="3"/>
                  <a:pt x="0" y="4"/>
                </a:cubicBezTo>
                <a:cubicBezTo>
                  <a:pt x="0" y="4"/>
                  <a:pt x="1" y="3"/>
                  <a:pt x="1" y="3"/>
                </a:cubicBezTo>
                <a:cubicBezTo>
                  <a:pt x="2" y="2"/>
                  <a:pt x="2"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3" name="Freeform 1833"/>
          <p:cNvSpPr/>
          <p:nvPr/>
        </p:nvSpPr>
        <p:spPr>
          <a:xfrm>
            <a:off x="600079" y="334975"/>
            <a:ext cx="4763" cy="3175"/>
          </a:xfrm>
          <a:custGeom>
            <a:avLst/>
            <a:gdLst>
              <a:gd name="T0" fmla="*/ 2 w 8"/>
              <a:gd name="T1" fmla="*/ 1 h 4"/>
              <a:gd name="T2" fmla="*/ 2 w 8"/>
              <a:gd name="T3" fmla="*/ 1 h 4"/>
              <a:gd name="T4" fmla="*/ 0 w 8"/>
              <a:gd name="T5" fmla="*/ 4 h 4"/>
              <a:gd name="T6" fmla="*/ 4 w 8"/>
              <a:gd name="T7" fmla="*/ 4 h 4"/>
              <a:gd name="T8" fmla="*/ 8 w 8"/>
              <a:gd name="T9" fmla="*/ 1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1" y="2"/>
                  <a:pt x="0" y="3"/>
                  <a:pt x="0" y="4"/>
                </a:cubicBezTo>
                <a:cubicBezTo>
                  <a:pt x="1" y="4"/>
                  <a:pt x="2" y="4"/>
                  <a:pt x="4" y="4"/>
                </a:cubicBezTo>
                <a:cubicBezTo>
                  <a:pt x="5" y="3"/>
                  <a:pt x="7" y="2"/>
                  <a:pt x="8" y="1"/>
                </a:cubicBezTo>
                <a:cubicBezTo>
                  <a:pt x="6" y="0"/>
                  <a:pt x="4" y="1"/>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4" name="Freeform 1834"/>
          <p:cNvSpPr/>
          <p:nvPr/>
        </p:nvSpPr>
        <p:spPr>
          <a:xfrm>
            <a:off x="595317" y="330200"/>
            <a:ext cx="3175" cy="7938"/>
          </a:xfrm>
          <a:custGeom>
            <a:avLst/>
            <a:gdLst>
              <a:gd name="T0" fmla="*/ 0 w 5"/>
              <a:gd name="T1" fmla="*/ 5 h 11"/>
              <a:gd name="T2" fmla="*/ 0 w 5"/>
              <a:gd name="T3" fmla="*/ 5 h 11"/>
              <a:gd name="T4" fmla="*/ 0 w 5"/>
              <a:gd name="T5" fmla="*/ 6 h 11"/>
              <a:gd name="T6" fmla="*/ 0 w 5"/>
              <a:gd name="T7" fmla="*/ 11 h 11"/>
              <a:gd name="T8" fmla="*/ 3 w 5"/>
              <a:gd name="T9" fmla="*/ 8 h 11"/>
              <a:gd name="T10" fmla="*/ 4 w 5"/>
              <a:gd name="T11" fmla="*/ 0 h 11"/>
              <a:gd name="T12" fmla="*/ 0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0" y="5"/>
                </a:moveTo>
                <a:lnTo>
                  <a:pt x="0" y="5"/>
                </a:lnTo>
                <a:lnTo>
                  <a:pt x="0" y="6"/>
                </a:lnTo>
                <a:cubicBezTo>
                  <a:pt x="0" y="7"/>
                  <a:pt x="0" y="9"/>
                  <a:pt x="0" y="11"/>
                </a:cubicBezTo>
                <a:cubicBezTo>
                  <a:pt x="0" y="10"/>
                  <a:pt x="1" y="9"/>
                  <a:pt x="3" y="8"/>
                </a:cubicBezTo>
                <a:cubicBezTo>
                  <a:pt x="4" y="5"/>
                  <a:pt x="5" y="3"/>
                  <a:pt x="4" y="0"/>
                </a:cubicBezTo>
                <a:cubicBezTo>
                  <a:pt x="3" y="1"/>
                  <a:pt x="1" y="3"/>
                  <a:pt x="0"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5" name="Freeform 1835"/>
          <p:cNvSpPr/>
          <p:nvPr/>
        </p:nvSpPr>
        <p:spPr>
          <a:xfrm>
            <a:off x="595313" y="338138"/>
            <a:ext cx="7938" cy="1588"/>
          </a:xfrm>
          <a:custGeom>
            <a:avLst/>
            <a:gdLst>
              <a:gd name="T0" fmla="*/ 11 w 11"/>
              <a:gd name="T1" fmla="*/ 1 h 3"/>
              <a:gd name="T2" fmla="*/ 11 w 11"/>
              <a:gd name="T3" fmla="*/ 1 h 3"/>
              <a:gd name="T4" fmla="*/ 0 w 11"/>
              <a:gd name="T5" fmla="*/ 3 h 3"/>
              <a:gd name="T6" fmla="*/ 1 w 11"/>
              <a:gd name="T7" fmla="*/ 3 h 3"/>
              <a:gd name="T8" fmla="*/ 7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7" y="0"/>
                  <a:pt x="3" y="1"/>
                  <a:pt x="0" y="3"/>
                </a:cubicBezTo>
                <a:lnTo>
                  <a:pt x="1" y="3"/>
                </a:lnTo>
                <a:cubicBezTo>
                  <a:pt x="3" y="3"/>
                  <a:pt x="5" y="3"/>
                  <a:pt x="7" y="3"/>
                </a:cubicBezTo>
                <a:cubicBezTo>
                  <a:pt x="8" y="3"/>
                  <a:pt x="10" y="2"/>
                  <a:pt x="1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6" name="Freeform 1836"/>
          <p:cNvSpPr/>
          <p:nvPr/>
        </p:nvSpPr>
        <p:spPr>
          <a:xfrm>
            <a:off x="593726" y="334975"/>
            <a:ext cx="7938" cy="4763"/>
          </a:xfrm>
          <a:custGeom>
            <a:avLst/>
            <a:gdLst>
              <a:gd name="T0" fmla="*/ 10 w 10"/>
              <a:gd name="T1" fmla="*/ 0 h 7"/>
              <a:gd name="T2" fmla="*/ 10 w 10"/>
              <a:gd name="T3" fmla="*/ 0 h 7"/>
              <a:gd name="T4" fmla="*/ 0 w 10"/>
              <a:gd name="T5" fmla="*/ 7 h 7"/>
              <a:gd name="T6" fmla="*/ 10 w 10"/>
              <a:gd name="T7" fmla="*/ 0 h 7"/>
            </a:gdLst>
            <a:ahLst/>
            <a:cxnLst>
              <a:cxn ang="0">
                <a:pos x="T0" y="T1"/>
              </a:cxn>
              <a:cxn ang="0">
                <a:pos x="T2" y="T3"/>
              </a:cxn>
              <a:cxn ang="0">
                <a:pos x="T4" y="T5"/>
              </a:cxn>
              <a:cxn ang="0">
                <a:pos x="T6" y="T7"/>
              </a:cxn>
            </a:cxnLst>
            <a:rect l="0" t="0" r="r" b="b"/>
            <a:pathLst>
              <a:path w="10" h="7">
                <a:moveTo>
                  <a:pt x="10" y="0"/>
                </a:moveTo>
                <a:lnTo>
                  <a:pt x="10" y="0"/>
                </a:lnTo>
                <a:cubicBezTo>
                  <a:pt x="6" y="0"/>
                  <a:pt x="2" y="3"/>
                  <a:pt x="0" y="7"/>
                </a:cubicBezTo>
                <a:cubicBezTo>
                  <a:pt x="4" y="6"/>
                  <a:pt x="8" y="3"/>
                  <a:pt x="1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7" name="Freeform 1837"/>
          <p:cNvSpPr/>
          <p:nvPr/>
        </p:nvSpPr>
        <p:spPr>
          <a:xfrm>
            <a:off x="590551" y="314337"/>
            <a:ext cx="4763" cy="17463"/>
          </a:xfrm>
          <a:custGeom>
            <a:avLst/>
            <a:gdLst>
              <a:gd name="T0" fmla="*/ 3 w 6"/>
              <a:gd name="T1" fmla="*/ 20 h 24"/>
              <a:gd name="T2" fmla="*/ 3 w 6"/>
              <a:gd name="T3" fmla="*/ 20 h 24"/>
              <a:gd name="T4" fmla="*/ 5 w 6"/>
              <a:gd name="T5" fmla="*/ 24 h 24"/>
              <a:gd name="T6" fmla="*/ 6 w 6"/>
              <a:gd name="T7" fmla="*/ 0 h 24"/>
              <a:gd name="T8" fmla="*/ 3 w 6"/>
              <a:gd name="T9" fmla="*/ 1 h 24"/>
              <a:gd name="T10" fmla="*/ 0 w 6"/>
              <a:gd name="T11" fmla="*/ 0 h 24"/>
              <a:gd name="T12" fmla="*/ 1 w 6"/>
              <a:gd name="T13" fmla="*/ 24 h 24"/>
              <a:gd name="T14" fmla="*/ 3 w 6"/>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3" y="20"/>
                </a:moveTo>
                <a:lnTo>
                  <a:pt x="3" y="20"/>
                </a:lnTo>
                <a:cubicBezTo>
                  <a:pt x="4" y="21"/>
                  <a:pt x="4" y="22"/>
                  <a:pt x="5" y="24"/>
                </a:cubicBezTo>
                <a:lnTo>
                  <a:pt x="6" y="0"/>
                </a:lnTo>
                <a:cubicBezTo>
                  <a:pt x="5" y="1"/>
                  <a:pt x="4" y="1"/>
                  <a:pt x="3" y="1"/>
                </a:cubicBezTo>
                <a:cubicBezTo>
                  <a:pt x="2" y="1"/>
                  <a:pt x="1" y="1"/>
                  <a:pt x="0" y="0"/>
                </a:cubicBezTo>
                <a:lnTo>
                  <a:pt x="1" y="24"/>
                </a:lnTo>
                <a:cubicBezTo>
                  <a:pt x="2" y="22"/>
                  <a:pt x="2" y="21"/>
                  <a:pt x="3" y="2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8" name="Freeform 1838"/>
          <p:cNvSpPr/>
          <p:nvPr/>
        </p:nvSpPr>
        <p:spPr>
          <a:xfrm>
            <a:off x="592138" y="330212"/>
            <a:ext cx="3175" cy="9525"/>
          </a:xfrm>
          <a:custGeom>
            <a:avLst/>
            <a:gdLst>
              <a:gd name="T0" fmla="*/ 0 w 4"/>
              <a:gd name="T1" fmla="*/ 7 h 13"/>
              <a:gd name="T2" fmla="*/ 0 w 4"/>
              <a:gd name="T3" fmla="*/ 7 h 13"/>
              <a:gd name="T4" fmla="*/ 2 w 4"/>
              <a:gd name="T5" fmla="*/ 13 h 13"/>
              <a:gd name="T6" fmla="*/ 4 w 4"/>
              <a:gd name="T7" fmla="*/ 7 h 13"/>
              <a:gd name="T8" fmla="*/ 2 w 4"/>
              <a:gd name="T9" fmla="*/ 0 h 13"/>
              <a:gd name="T10" fmla="*/ 0 w 4"/>
              <a:gd name="T11" fmla="*/ 7 h 13"/>
            </a:gdLst>
            <a:ahLst/>
            <a:cxnLst>
              <a:cxn ang="0">
                <a:pos x="T0" y="T1"/>
              </a:cxn>
              <a:cxn ang="0">
                <a:pos x="T2" y="T3"/>
              </a:cxn>
              <a:cxn ang="0">
                <a:pos x="T4" y="T5"/>
              </a:cxn>
              <a:cxn ang="0">
                <a:pos x="T6" y="T7"/>
              </a:cxn>
              <a:cxn ang="0">
                <a:pos x="T8" y="T9"/>
              </a:cxn>
              <a:cxn ang="0">
                <a:pos x="T10" y="T11"/>
              </a:cxn>
            </a:cxnLst>
            <a:rect l="0" t="0" r="r" b="b"/>
            <a:pathLst>
              <a:path w="4" h="13">
                <a:moveTo>
                  <a:pt x="0" y="7"/>
                </a:moveTo>
                <a:lnTo>
                  <a:pt x="0" y="7"/>
                </a:lnTo>
                <a:cubicBezTo>
                  <a:pt x="0" y="9"/>
                  <a:pt x="1" y="11"/>
                  <a:pt x="2" y="13"/>
                </a:cubicBezTo>
                <a:cubicBezTo>
                  <a:pt x="3" y="11"/>
                  <a:pt x="4" y="9"/>
                  <a:pt x="4" y="7"/>
                </a:cubicBezTo>
                <a:cubicBezTo>
                  <a:pt x="4" y="4"/>
                  <a:pt x="3" y="2"/>
                  <a:pt x="2" y="0"/>
                </a:cubicBezTo>
                <a:cubicBezTo>
                  <a:pt x="1" y="2"/>
                  <a:pt x="0" y="4"/>
                  <a:pt x="0"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9" name="Freeform 1839"/>
          <p:cNvSpPr/>
          <p:nvPr/>
        </p:nvSpPr>
        <p:spPr>
          <a:xfrm>
            <a:off x="588963" y="295287"/>
            <a:ext cx="7938" cy="9525"/>
          </a:xfrm>
          <a:custGeom>
            <a:avLst/>
            <a:gdLst>
              <a:gd name="T0" fmla="*/ 4 w 12"/>
              <a:gd name="T1" fmla="*/ 2 h 12"/>
              <a:gd name="T2" fmla="*/ 4 w 12"/>
              <a:gd name="T3" fmla="*/ 2 h 12"/>
              <a:gd name="T4" fmla="*/ 5 w 12"/>
              <a:gd name="T5" fmla="*/ 4 h 12"/>
              <a:gd name="T6" fmla="*/ 0 w 12"/>
              <a:gd name="T7" fmla="*/ 3 h 12"/>
              <a:gd name="T8" fmla="*/ 0 w 12"/>
              <a:gd name="T9" fmla="*/ 9 h 12"/>
              <a:gd name="T10" fmla="*/ 4 w 12"/>
              <a:gd name="T11" fmla="*/ 7 h 12"/>
              <a:gd name="T12" fmla="*/ 3 w 12"/>
              <a:gd name="T13" fmla="*/ 12 h 12"/>
              <a:gd name="T14" fmla="*/ 9 w 12"/>
              <a:gd name="T15" fmla="*/ 12 h 12"/>
              <a:gd name="T16" fmla="*/ 7 w 12"/>
              <a:gd name="T17" fmla="*/ 8 h 12"/>
              <a:gd name="T18" fmla="*/ 12 w 12"/>
              <a:gd name="T19" fmla="*/ 9 h 12"/>
              <a:gd name="T20" fmla="*/ 12 w 12"/>
              <a:gd name="T21" fmla="*/ 3 h 12"/>
              <a:gd name="T22" fmla="*/ 8 w 12"/>
              <a:gd name="T23" fmla="*/ 5 h 12"/>
              <a:gd name="T24" fmla="*/ 9 w 12"/>
              <a:gd name="T25" fmla="*/ 0 h 12"/>
              <a:gd name="T26" fmla="*/ 3 w 12"/>
              <a:gd name="T27" fmla="*/ 0 h 12"/>
              <a:gd name="T28" fmla="*/ 4 w 12"/>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4" y="2"/>
                </a:moveTo>
                <a:lnTo>
                  <a:pt x="4" y="2"/>
                </a:lnTo>
                <a:cubicBezTo>
                  <a:pt x="5" y="3"/>
                  <a:pt x="5" y="4"/>
                  <a:pt x="5" y="4"/>
                </a:cubicBezTo>
                <a:cubicBezTo>
                  <a:pt x="5" y="7"/>
                  <a:pt x="1" y="4"/>
                  <a:pt x="0" y="3"/>
                </a:cubicBezTo>
                <a:lnTo>
                  <a:pt x="0" y="9"/>
                </a:lnTo>
                <a:cubicBezTo>
                  <a:pt x="1" y="9"/>
                  <a:pt x="3" y="7"/>
                  <a:pt x="4" y="7"/>
                </a:cubicBezTo>
                <a:cubicBezTo>
                  <a:pt x="7" y="8"/>
                  <a:pt x="4" y="12"/>
                  <a:pt x="3" y="12"/>
                </a:cubicBezTo>
                <a:lnTo>
                  <a:pt x="9" y="12"/>
                </a:lnTo>
                <a:cubicBezTo>
                  <a:pt x="8" y="12"/>
                  <a:pt x="7" y="10"/>
                  <a:pt x="7" y="8"/>
                </a:cubicBezTo>
                <a:cubicBezTo>
                  <a:pt x="7" y="6"/>
                  <a:pt x="11" y="9"/>
                  <a:pt x="12" y="9"/>
                </a:cubicBezTo>
                <a:lnTo>
                  <a:pt x="12" y="3"/>
                </a:lnTo>
                <a:cubicBezTo>
                  <a:pt x="11" y="4"/>
                  <a:pt x="9" y="6"/>
                  <a:pt x="8" y="5"/>
                </a:cubicBezTo>
                <a:cubicBezTo>
                  <a:pt x="5" y="5"/>
                  <a:pt x="8" y="1"/>
                  <a:pt x="9" y="0"/>
                </a:cubicBezTo>
                <a:lnTo>
                  <a:pt x="3" y="0"/>
                </a:lnTo>
                <a:cubicBezTo>
                  <a:pt x="4" y="1"/>
                  <a:pt x="4" y="2"/>
                  <a:pt x="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0" name="Freeform 1840"/>
          <p:cNvSpPr/>
          <p:nvPr/>
        </p:nvSpPr>
        <p:spPr>
          <a:xfrm>
            <a:off x="588963" y="306388"/>
            <a:ext cx="7938" cy="6350"/>
          </a:xfrm>
          <a:custGeom>
            <a:avLst/>
            <a:gdLst>
              <a:gd name="T0" fmla="*/ 5 w 10"/>
              <a:gd name="T1" fmla="*/ 0 h 9"/>
              <a:gd name="T2" fmla="*/ 5 w 10"/>
              <a:gd name="T3" fmla="*/ 0 h 9"/>
              <a:gd name="T4" fmla="*/ 0 w 10"/>
              <a:gd name="T5" fmla="*/ 5 h 9"/>
              <a:gd name="T6" fmla="*/ 5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lnTo>
                  <a:pt x="5" y="0"/>
                </a:lnTo>
                <a:cubicBezTo>
                  <a:pt x="2" y="0"/>
                  <a:pt x="0" y="2"/>
                  <a:pt x="0" y="5"/>
                </a:cubicBezTo>
                <a:cubicBezTo>
                  <a:pt x="0" y="7"/>
                  <a:pt x="2" y="9"/>
                  <a:pt x="5" y="9"/>
                </a:cubicBezTo>
                <a:cubicBezTo>
                  <a:pt x="8" y="9"/>
                  <a:pt x="10" y="7"/>
                  <a:pt x="10" y="5"/>
                </a:cubicBezTo>
                <a:cubicBezTo>
                  <a:pt x="10" y="2"/>
                  <a:pt x="8" y="0"/>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1" name="Freeform 1841"/>
          <p:cNvSpPr/>
          <p:nvPr/>
        </p:nvSpPr>
        <p:spPr>
          <a:xfrm>
            <a:off x="579438" y="342900"/>
            <a:ext cx="0" cy="158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cubicBezTo>
                  <a:pt x="0" y="1"/>
                  <a:pt x="0" y="1"/>
                  <a:pt x="0" y="1"/>
                </a:cubicBezTo>
                <a:cubicBezTo>
                  <a:pt x="0" y="1"/>
                  <a:pt x="0"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2" name="Freeform 1842"/>
          <p:cNvSpPr/>
          <p:nvPr/>
        </p:nvSpPr>
        <p:spPr>
          <a:xfrm>
            <a:off x="590551"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3" name="Freeform 1843"/>
          <p:cNvSpPr/>
          <p:nvPr/>
        </p:nvSpPr>
        <p:spPr>
          <a:xfrm>
            <a:off x="590551" y="342900"/>
            <a:ext cx="1588"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cubicBezTo>
                  <a:pt x="1" y="1"/>
                  <a:pt x="1" y="1"/>
                  <a:pt x="1" y="0"/>
                </a:cubicBezTo>
                <a:cubicBezTo>
                  <a:pt x="1" y="1"/>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4" name="Freeform 1844"/>
          <p:cNvSpPr/>
          <p:nvPr/>
        </p:nvSpPr>
        <p:spPr>
          <a:xfrm>
            <a:off x="588963" y="341313"/>
            <a:ext cx="0"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0"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5" name="Freeform 1845"/>
          <p:cNvSpPr/>
          <p:nvPr/>
        </p:nvSpPr>
        <p:spPr>
          <a:xfrm>
            <a:off x="588963" y="342900"/>
            <a:ext cx="0"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1"/>
                </a:cubicBezTo>
                <a:cubicBezTo>
                  <a:pt x="1" y="1"/>
                  <a:pt x="1" y="1"/>
                  <a:pt x="1" y="0"/>
                </a:cubicBezTo>
                <a:cubicBezTo>
                  <a:pt x="1" y="1"/>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6" name="Rectangle 1846"/>
          <p:cNvSpPr>
            <a:spLocks noChangeArrowheads="1"/>
          </p:cNvSpPr>
          <p:nvPr/>
        </p:nvSpPr>
        <p:spPr>
          <a:xfrm>
            <a:off x="585788" y="341313"/>
            <a:ext cx="1588" cy="1588"/>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7" name="Freeform 1847"/>
          <p:cNvSpPr/>
          <p:nvPr/>
        </p:nvSpPr>
        <p:spPr>
          <a:xfrm>
            <a:off x="585788" y="342900"/>
            <a:ext cx="1588" cy="1588"/>
          </a:xfrm>
          <a:custGeom>
            <a:avLst/>
            <a:gdLst>
              <a:gd name="T0" fmla="*/ 0 w 1"/>
              <a:gd name="T1" fmla="*/ 1 h 1"/>
              <a:gd name="T2" fmla="*/ 0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8" name="Freeform 1848"/>
          <p:cNvSpPr/>
          <p:nvPr/>
        </p:nvSpPr>
        <p:spPr>
          <a:xfrm>
            <a:off x="582613"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9" name="Freeform 1849"/>
          <p:cNvSpPr/>
          <p:nvPr/>
        </p:nvSpPr>
        <p:spPr>
          <a:xfrm>
            <a:off x="584201"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cubicBezTo>
                  <a:pt x="0" y="1"/>
                  <a:pt x="0" y="0"/>
                  <a:pt x="0" y="0"/>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0" name="Freeform 1850"/>
          <p:cNvSpPr/>
          <p:nvPr/>
        </p:nvSpPr>
        <p:spPr>
          <a:xfrm>
            <a:off x="581026" y="341313"/>
            <a:ext cx="1588" cy="1588"/>
          </a:xfrm>
          <a:custGeom>
            <a:avLst/>
            <a:gdLst>
              <a:gd name="T0" fmla="*/ 0 w 1"/>
              <a:gd name="T1" fmla="*/ 1 h 1"/>
              <a:gd name="T2" fmla="*/ 0 w 1"/>
              <a:gd name="T3" fmla="*/ 1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0"/>
                </a:cubicBezTo>
                <a:cubicBezTo>
                  <a:pt x="0" y="0"/>
                  <a:pt x="0" y="0"/>
                  <a:pt x="0"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1" name="Freeform 1851"/>
          <p:cNvSpPr/>
          <p:nvPr/>
        </p:nvSpPr>
        <p:spPr>
          <a:xfrm>
            <a:off x="582613"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cubicBezTo>
                  <a:pt x="0" y="1"/>
                  <a:pt x="0" y="1"/>
                  <a:pt x="0" y="1"/>
                </a:cubicBez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2" name="Freeform 1852"/>
          <p:cNvSpPr/>
          <p:nvPr/>
        </p:nvSpPr>
        <p:spPr>
          <a:xfrm>
            <a:off x="58896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3" name="Freeform 1853"/>
          <p:cNvSpPr/>
          <p:nvPr/>
        </p:nvSpPr>
        <p:spPr>
          <a:xfrm>
            <a:off x="587376"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4" name="Freeform 1854"/>
          <p:cNvSpPr/>
          <p:nvPr/>
        </p:nvSpPr>
        <p:spPr>
          <a:xfrm>
            <a:off x="584201" y="342900"/>
            <a:ext cx="1588"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0"/>
                </a:cubicBezTo>
                <a:cubicBezTo>
                  <a:pt x="0" y="1"/>
                  <a:pt x="0" y="1"/>
                  <a:pt x="1" y="2"/>
                </a:cubicBezTo>
                <a:cubicBezTo>
                  <a:pt x="1" y="2"/>
                  <a:pt x="2" y="1"/>
                  <a:pt x="2" y="1"/>
                </a:cubicBezTo>
                <a:cubicBezTo>
                  <a:pt x="2"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5" name="Freeform 1855"/>
          <p:cNvSpPr/>
          <p:nvPr/>
        </p:nvSpPr>
        <p:spPr>
          <a:xfrm>
            <a:off x="582613" y="342900"/>
            <a:ext cx="0"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0"/>
                </a:cubicBezTo>
                <a:cubicBezTo>
                  <a:pt x="0" y="1"/>
                  <a:pt x="1" y="1"/>
                  <a:pt x="1" y="2"/>
                </a:cubicBezTo>
                <a:cubicBezTo>
                  <a:pt x="2" y="2"/>
                  <a:pt x="2" y="1"/>
                  <a:pt x="2" y="1"/>
                </a:cubicBezTo>
                <a:cubicBezTo>
                  <a:pt x="2" y="0"/>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6" name="Freeform 1856"/>
          <p:cNvSpPr/>
          <p:nvPr/>
        </p:nvSpPr>
        <p:spPr>
          <a:xfrm>
            <a:off x="5794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1"/>
                  <a:pt x="1" y="2"/>
                </a:cubicBezTo>
                <a:cubicBezTo>
                  <a:pt x="2" y="2"/>
                  <a:pt x="2" y="1"/>
                  <a:pt x="2" y="1"/>
                </a:cubicBezTo>
                <a:cubicBezTo>
                  <a:pt x="2" y="1"/>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7" name="Freeform 1857"/>
          <p:cNvSpPr/>
          <p:nvPr/>
        </p:nvSpPr>
        <p:spPr>
          <a:xfrm>
            <a:off x="606426" y="342900"/>
            <a:ext cx="1588" cy="1588"/>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cubicBezTo>
                  <a:pt x="0" y="0"/>
                  <a:pt x="0" y="1"/>
                  <a:pt x="0" y="1"/>
                </a:cubicBezTo>
                <a:cubicBezTo>
                  <a:pt x="0" y="1"/>
                  <a:pt x="0" y="1"/>
                  <a:pt x="1" y="1"/>
                </a:cubicBez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8" name="Freeform 1858"/>
          <p:cNvSpPr/>
          <p:nvPr/>
        </p:nvSpPr>
        <p:spPr>
          <a:xfrm>
            <a:off x="595313"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1" y="0"/>
                </a:cubicBezTo>
                <a:cubicBezTo>
                  <a:pt x="0" y="0"/>
                  <a:pt x="0" y="0"/>
                  <a:pt x="0" y="0"/>
                </a:cubicBezTo>
                <a:cubicBezTo>
                  <a:pt x="0"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9" name="Freeform 1859"/>
          <p:cNvSpPr/>
          <p:nvPr/>
        </p:nvSpPr>
        <p:spPr>
          <a:xfrm>
            <a:off x="595313" y="342900"/>
            <a:ext cx="0"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0" name="Freeform 1860"/>
          <p:cNvSpPr/>
          <p:nvPr/>
        </p:nvSpPr>
        <p:spPr>
          <a:xfrm>
            <a:off x="596901" y="341313"/>
            <a:ext cx="1588"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1" y="1"/>
                  <a:pt x="1" y="0"/>
                </a:cubicBezTo>
                <a:cubicBezTo>
                  <a:pt x="0" y="0"/>
                  <a:pt x="0" y="0"/>
                  <a:pt x="0" y="0"/>
                </a:cubicBezTo>
                <a:cubicBezTo>
                  <a:pt x="0"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1" name="Freeform 1861"/>
          <p:cNvSpPr/>
          <p:nvPr/>
        </p:nvSpPr>
        <p:spPr>
          <a:xfrm>
            <a:off x="596901" y="342900"/>
            <a:ext cx="1588"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cubicBezTo>
                  <a:pt x="0" y="1"/>
                  <a:pt x="0"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2" name="Rectangle 1862"/>
          <p:cNvSpPr>
            <a:spLocks noChangeArrowheads="1"/>
          </p:cNvSpPr>
          <p:nvPr/>
        </p:nvSpPr>
        <p:spPr>
          <a:xfrm>
            <a:off x="600076" y="341313"/>
            <a:ext cx="1588" cy="1588"/>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3" name="Freeform 1863"/>
          <p:cNvSpPr/>
          <p:nvPr/>
        </p:nvSpPr>
        <p:spPr>
          <a:xfrm>
            <a:off x="600076" y="342900"/>
            <a:ext cx="0" cy="1588"/>
          </a:xfrm>
          <a:custGeom>
            <a:avLst/>
            <a:gdLst>
              <a:gd name="T0" fmla="*/ 1 w 1"/>
              <a:gd name="T1" fmla="*/ 1 h 1"/>
              <a:gd name="T2" fmla="*/ 1 w 1"/>
              <a:gd name="T3" fmla="*/ 1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1"/>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4" name="Freeform 1864"/>
          <p:cNvSpPr/>
          <p:nvPr/>
        </p:nvSpPr>
        <p:spPr>
          <a:xfrm>
            <a:off x="603251"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5" name="Freeform 1865"/>
          <p:cNvSpPr/>
          <p:nvPr/>
        </p:nvSpPr>
        <p:spPr>
          <a:xfrm>
            <a:off x="603251"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6" name="Freeform 1866"/>
          <p:cNvSpPr/>
          <p:nvPr/>
        </p:nvSpPr>
        <p:spPr>
          <a:xfrm>
            <a:off x="604838" y="341313"/>
            <a:ext cx="0" cy="1588"/>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lnTo>
                  <a:pt x="0"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7" name="Freeform 1867"/>
          <p:cNvSpPr/>
          <p:nvPr/>
        </p:nvSpPr>
        <p:spPr>
          <a:xfrm>
            <a:off x="604838"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cubicBezTo>
                  <a:pt x="0" y="1"/>
                  <a:pt x="0" y="1"/>
                  <a:pt x="0"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8" name="Freeform 1868"/>
          <p:cNvSpPr/>
          <p:nvPr/>
        </p:nvSpPr>
        <p:spPr>
          <a:xfrm>
            <a:off x="59531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2"/>
                  <a:pt x="1" y="2"/>
                </a:cubicBezTo>
                <a:cubicBezTo>
                  <a:pt x="2" y="2"/>
                  <a:pt x="2" y="1"/>
                  <a:pt x="2" y="1"/>
                </a:cubicBezTo>
                <a:cubicBezTo>
                  <a:pt x="2" y="0"/>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9" name="Freeform 1869"/>
          <p:cNvSpPr/>
          <p:nvPr/>
        </p:nvSpPr>
        <p:spPr>
          <a:xfrm>
            <a:off x="59848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0" name="Freeform 1870"/>
          <p:cNvSpPr/>
          <p:nvPr/>
        </p:nvSpPr>
        <p:spPr>
          <a:xfrm>
            <a:off x="601663"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1" name="Freeform 1871"/>
          <p:cNvSpPr/>
          <p:nvPr/>
        </p:nvSpPr>
        <p:spPr>
          <a:xfrm>
            <a:off x="603251"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2" name="Freeform 1872"/>
          <p:cNvSpPr/>
          <p:nvPr/>
        </p:nvSpPr>
        <p:spPr>
          <a:xfrm>
            <a:off x="6048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1"/>
                  <a:pt x="0" y="1"/>
                </a:cubicBezTo>
                <a:cubicBezTo>
                  <a:pt x="0" y="1"/>
                  <a:pt x="0" y="2"/>
                  <a:pt x="1" y="2"/>
                </a:cubicBezTo>
                <a:cubicBezTo>
                  <a:pt x="1" y="1"/>
                  <a:pt x="2" y="1"/>
                  <a:pt x="2" y="1"/>
                </a:cubicBezTo>
                <a:cubicBezTo>
                  <a:pt x="2"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3" name="Freeform 1873"/>
          <p:cNvSpPr/>
          <p:nvPr/>
        </p:nvSpPr>
        <p:spPr>
          <a:xfrm>
            <a:off x="592138" y="342900"/>
            <a:ext cx="1588" cy="1588"/>
          </a:xfrm>
          <a:custGeom>
            <a:avLst/>
            <a:gdLst>
              <a:gd name="T0" fmla="*/ 0 w 2"/>
              <a:gd name="T1" fmla="*/ 1 h 2"/>
              <a:gd name="T2" fmla="*/ 0 w 2"/>
              <a:gd name="T3" fmla="*/ 1 h 2"/>
              <a:gd name="T4" fmla="*/ 1 w 2"/>
              <a:gd name="T5" fmla="*/ 2 h 2"/>
              <a:gd name="T6" fmla="*/ 2 w 2"/>
              <a:gd name="T7" fmla="*/ 1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1"/>
                </a:lnTo>
                <a:cubicBezTo>
                  <a:pt x="0" y="1"/>
                  <a:pt x="0" y="2"/>
                  <a:pt x="1" y="2"/>
                </a:cubicBezTo>
                <a:cubicBezTo>
                  <a:pt x="2" y="2"/>
                  <a:pt x="2" y="1"/>
                  <a:pt x="2" y="1"/>
                </a:cubicBezTo>
                <a:cubicBezTo>
                  <a:pt x="2" y="0"/>
                  <a:pt x="2" y="0"/>
                  <a:pt x="1" y="0"/>
                </a:cubicBezTo>
                <a:cubicBezTo>
                  <a:pt x="0" y="0"/>
                  <a:pt x="0" y="0"/>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4" name="Freeform 1874"/>
          <p:cNvSpPr/>
          <p:nvPr/>
        </p:nvSpPr>
        <p:spPr>
          <a:xfrm>
            <a:off x="579438" y="341313"/>
            <a:ext cx="28575" cy="0"/>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5" name="Freeform 1875"/>
          <p:cNvSpPr/>
          <p:nvPr/>
        </p:nvSpPr>
        <p:spPr>
          <a:xfrm>
            <a:off x="579438" y="344488"/>
            <a:ext cx="28575" cy="1588"/>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6" name="Freeform 1876"/>
          <p:cNvSpPr>
            <a:spLocks noEditPoints="1"/>
          </p:cNvSpPr>
          <p:nvPr/>
        </p:nvSpPr>
        <p:spPr>
          <a:xfrm>
            <a:off x="592138" y="314325"/>
            <a:ext cx="3175" cy="14288"/>
          </a:xfrm>
          <a:custGeom>
            <a:avLst/>
            <a:gdLst>
              <a:gd name="T0" fmla="*/ 2 w 5"/>
              <a:gd name="T1" fmla="*/ 1 h 21"/>
              <a:gd name="T2" fmla="*/ 2 w 5"/>
              <a:gd name="T3" fmla="*/ 4 h 21"/>
              <a:gd name="T4" fmla="*/ 2 w 5"/>
              <a:gd name="T5" fmla="*/ 1 h 21"/>
              <a:gd name="T6" fmla="*/ 2 w 5"/>
              <a:gd name="T7" fmla="*/ 8 h 21"/>
              <a:gd name="T8" fmla="*/ 1 w 5"/>
              <a:gd name="T9" fmla="*/ 7 h 21"/>
              <a:gd name="T10" fmla="*/ 2 w 5"/>
              <a:gd name="T11" fmla="*/ 5 h 21"/>
              <a:gd name="T12" fmla="*/ 3 w 5"/>
              <a:gd name="T13" fmla="*/ 7 h 21"/>
              <a:gd name="T14" fmla="*/ 2 w 5"/>
              <a:gd name="T15" fmla="*/ 9 h 21"/>
              <a:gd name="T16" fmla="*/ 3 w 5"/>
              <a:gd name="T17" fmla="*/ 10 h 21"/>
              <a:gd name="T18" fmla="*/ 1 w 5"/>
              <a:gd name="T19" fmla="*/ 10 h 21"/>
              <a:gd name="T20" fmla="*/ 2 w 5"/>
              <a:gd name="T21" fmla="*/ 9 h 21"/>
              <a:gd name="T22" fmla="*/ 2 w 5"/>
              <a:gd name="T23" fmla="*/ 12 h 21"/>
              <a:gd name="T24" fmla="*/ 3 w 5"/>
              <a:gd name="T25" fmla="*/ 13 h 21"/>
              <a:gd name="T26" fmla="*/ 1 w 5"/>
              <a:gd name="T27" fmla="*/ 13 h 21"/>
              <a:gd name="T28" fmla="*/ 2 w 5"/>
              <a:gd name="T29" fmla="*/ 12 h 21"/>
              <a:gd name="T30" fmla="*/ 2 w 5"/>
              <a:gd name="T31" fmla="*/ 18 h 21"/>
              <a:gd name="T32" fmla="*/ 2 w 5"/>
              <a:gd name="T33" fmla="*/ 18 h 21"/>
              <a:gd name="T34" fmla="*/ 3 w 5"/>
              <a:gd name="T35" fmla="*/ 19 h 21"/>
              <a:gd name="T36" fmla="*/ 1 w 5"/>
              <a:gd name="T37" fmla="*/ 19 h 21"/>
              <a:gd name="T38" fmla="*/ 1 w 5"/>
              <a:gd name="T39" fmla="*/ 15 h 21"/>
              <a:gd name="T40" fmla="*/ 0 w 5"/>
              <a:gd name="T41" fmla="*/ 16 h 21"/>
              <a:gd name="T42" fmla="*/ 0 w 5"/>
              <a:gd name="T43" fmla="*/ 19 h 21"/>
              <a:gd name="T44" fmla="*/ 4 w 5"/>
              <a:gd name="T45" fmla="*/ 19 h 21"/>
              <a:gd name="T46" fmla="*/ 4 w 5"/>
              <a:gd name="T47" fmla="*/ 16 h 21"/>
              <a:gd name="T48" fmla="*/ 4 w 5"/>
              <a:gd name="T49" fmla="*/ 13 h 21"/>
              <a:gd name="T50" fmla="*/ 4 w 5"/>
              <a:gd name="T51" fmla="*/ 10 h 21"/>
              <a:gd name="T52" fmla="*/ 4 w 5"/>
              <a:gd name="T53" fmla="*/ 7 h 21"/>
              <a:gd name="T54" fmla="*/ 5 w 5"/>
              <a:gd name="T55" fmla="*/ 3 h 21"/>
              <a:gd name="T56" fmla="*/ 0 w 5"/>
              <a:gd name="T57" fmla="*/ 3 h 21"/>
              <a:gd name="T58" fmla="*/ 0 w 5"/>
              <a:gd name="T59" fmla="*/ 7 h 21"/>
              <a:gd name="T60" fmla="*/ 0 w 5"/>
              <a:gd name="T61" fmla="*/ 10 h 21"/>
              <a:gd name="T62" fmla="*/ 0 w 5"/>
              <a:gd name="T63" fmla="*/ 13 h 21"/>
              <a:gd name="T64" fmla="*/ 2 w 5"/>
              <a:gd name="T65" fmla="*/ 15 h 21"/>
              <a:gd name="T66" fmla="*/ 3 w 5"/>
              <a:gd name="T67" fmla="*/ 16 h 21"/>
              <a:gd name="T68" fmla="*/ 1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3" y="1"/>
                  <a:pt x="4" y="2"/>
                  <a:pt x="4" y="3"/>
                </a:cubicBezTo>
                <a:cubicBezTo>
                  <a:pt x="4" y="4"/>
                  <a:pt x="3" y="4"/>
                  <a:pt x="2" y="4"/>
                </a:cubicBezTo>
                <a:cubicBezTo>
                  <a:pt x="1" y="4"/>
                  <a:pt x="1" y="4"/>
                  <a:pt x="1" y="3"/>
                </a:cubicBezTo>
                <a:cubicBezTo>
                  <a:pt x="1" y="2"/>
                  <a:pt x="1" y="1"/>
                  <a:pt x="2" y="1"/>
                </a:cubicBezTo>
                <a:close/>
                <a:moveTo>
                  <a:pt x="2" y="8"/>
                </a:moveTo>
                <a:lnTo>
                  <a:pt x="2" y="8"/>
                </a:lnTo>
                <a:lnTo>
                  <a:pt x="2" y="8"/>
                </a:lnTo>
                <a:cubicBezTo>
                  <a:pt x="1" y="8"/>
                  <a:pt x="1" y="7"/>
                  <a:pt x="1" y="7"/>
                </a:cubicBezTo>
                <a:cubicBezTo>
                  <a:pt x="1" y="6"/>
                  <a:pt x="1" y="5"/>
                  <a:pt x="2" y="5"/>
                </a:cubicBezTo>
                <a:cubicBezTo>
                  <a:pt x="2" y="5"/>
                  <a:pt x="2" y="5"/>
                  <a:pt x="2" y="5"/>
                </a:cubicBezTo>
                <a:cubicBezTo>
                  <a:pt x="2" y="5"/>
                  <a:pt x="2" y="5"/>
                  <a:pt x="2" y="5"/>
                </a:cubicBezTo>
                <a:cubicBezTo>
                  <a:pt x="3" y="5"/>
                  <a:pt x="3" y="6"/>
                  <a:pt x="3" y="7"/>
                </a:cubicBezTo>
                <a:cubicBezTo>
                  <a:pt x="3" y="7"/>
                  <a:pt x="3" y="8"/>
                  <a:pt x="2" y="8"/>
                </a:cubicBezTo>
                <a:close/>
                <a:moveTo>
                  <a:pt x="2" y="9"/>
                </a:moveTo>
                <a:lnTo>
                  <a:pt x="2" y="9"/>
                </a:lnTo>
                <a:cubicBezTo>
                  <a:pt x="3" y="9"/>
                  <a:pt x="3" y="9"/>
                  <a:pt x="3" y="10"/>
                </a:cubicBezTo>
                <a:cubicBezTo>
                  <a:pt x="3" y="11"/>
                  <a:pt x="3" y="11"/>
                  <a:pt x="2" y="11"/>
                </a:cubicBezTo>
                <a:cubicBezTo>
                  <a:pt x="1" y="11"/>
                  <a:pt x="1" y="11"/>
                  <a:pt x="1" y="10"/>
                </a:cubicBezTo>
                <a:cubicBezTo>
                  <a:pt x="1" y="9"/>
                  <a:pt x="1" y="9"/>
                  <a:pt x="2" y="9"/>
                </a:cubicBezTo>
                <a:cubicBezTo>
                  <a:pt x="2" y="9"/>
                  <a:pt x="2" y="9"/>
                  <a:pt x="2" y="9"/>
                </a:cubicBezTo>
                <a:cubicBezTo>
                  <a:pt x="2" y="9"/>
                  <a:pt x="2" y="9"/>
                  <a:pt x="2" y="9"/>
                </a:cubicBezTo>
                <a:close/>
                <a:moveTo>
                  <a:pt x="2" y="12"/>
                </a:moveTo>
                <a:lnTo>
                  <a:pt x="2" y="12"/>
                </a:lnTo>
                <a:cubicBezTo>
                  <a:pt x="3" y="12"/>
                  <a:pt x="3" y="13"/>
                  <a:pt x="3" y="13"/>
                </a:cubicBezTo>
                <a:cubicBezTo>
                  <a:pt x="3" y="14"/>
                  <a:pt x="3" y="14"/>
                  <a:pt x="2" y="14"/>
                </a:cubicBezTo>
                <a:cubicBezTo>
                  <a:pt x="1" y="14"/>
                  <a:pt x="1" y="14"/>
                  <a:pt x="1" y="13"/>
                </a:cubicBezTo>
                <a:cubicBezTo>
                  <a:pt x="1" y="13"/>
                  <a:pt x="1" y="12"/>
                  <a:pt x="2" y="12"/>
                </a:cubicBezTo>
                <a:lnTo>
                  <a:pt x="2" y="12"/>
                </a:lnTo>
                <a:lnTo>
                  <a:pt x="2" y="12"/>
                </a:lnTo>
                <a:close/>
                <a:moveTo>
                  <a:pt x="2" y="18"/>
                </a:moveTo>
                <a:lnTo>
                  <a:pt x="2" y="18"/>
                </a:lnTo>
                <a:lnTo>
                  <a:pt x="2" y="18"/>
                </a:lnTo>
                <a:lnTo>
                  <a:pt x="2" y="18"/>
                </a:lnTo>
                <a:cubicBezTo>
                  <a:pt x="3" y="18"/>
                  <a:pt x="3" y="19"/>
                  <a:pt x="3" y="19"/>
                </a:cubicBezTo>
                <a:cubicBezTo>
                  <a:pt x="3" y="20"/>
                  <a:pt x="3" y="20"/>
                  <a:pt x="2" y="20"/>
                </a:cubicBezTo>
                <a:cubicBezTo>
                  <a:pt x="2" y="20"/>
                  <a:pt x="1" y="20"/>
                  <a:pt x="1" y="19"/>
                </a:cubicBezTo>
                <a:cubicBezTo>
                  <a:pt x="1" y="19"/>
                  <a:pt x="1" y="18"/>
                  <a:pt x="2" y="18"/>
                </a:cubicBezTo>
                <a:close/>
                <a:moveTo>
                  <a:pt x="1" y="15"/>
                </a:moveTo>
                <a:lnTo>
                  <a:pt x="1" y="15"/>
                </a:lnTo>
                <a:cubicBezTo>
                  <a:pt x="1" y="15"/>
                  <a:pt x="0" y="16"/>
                  <a:pt x="0" y="16"/>
                </a:cubicBezTo>
                <a:cubicBezTo>
                  <a:pt x="0" y="17"/>
                  <a:pt x="1" y="17"/>
                  <a:pt x="1" y="18"/>
                </a:cubicBezTo>
                <a:cubicBezTo>
                  <a:pt x="1" y="18"/>
                  <a:pt x="0" y="19"/>
                  <a:pt x="0" y="19"/>
                </a:cubicBezTo>
                <a:cubicBezTo>
                  <a:pt x="0" y="20"/>
                  <a:pt x="1" y="21"/>
                  <a:pt x="2" y="21"/>
                </a:cubicBezTo>
                <a:cubicBezTo>
                  <a:pt x="3" y="21"/>
                  <a:pt x="4" y="20"/>
                  <a:pt x="4" y="19"/>
                </a:cubicBezTo>
                <a:cubicBezTo>
                  <a:pt x="4" y="19"/>
                  <a:pt x="4" y="18"/>
                  <a:pt x="3" y="18"/>
                </a:cubicBezTo>
                <a:cubicBezTo>
                  <a:pt x="4" y="17"/>
                  <a:pt x="4" y="17"/>
                  <a:pt x="4" y="16"/>
                </a:cubicBezTo>
                <a:cubicBezTo>
                  <a:pt x="4" y="16"/>
                  <a:pt x="4" y="15"/>
                  <a:pt x="3" y="15"/>
                </a:cubicBezTo>
                <a:cubicBezTo>
                  <a:pt x="4" y="14"/>
                  <a:pt x="4" y="14"/>
                  <a:pt x="4" y="13"/>
                </a:cubicBezTo>
                <a:cubicBezTo>
                  <a:pt x="4" y="13"/>
                  <a:pt x="4" y="12"/>
                  <a:pt x="3" y="12"/>
                </a:cubicBezTo>
                <a:cubicBezTo>
                  <a:pt x="4" y="11"/>
                  <a:pt x="4" y="11"/>
                  <a:pt x="4" y="10"/>
                </a:cubicBezTo>
                <a:cubicBezTo>
                  <a:pt x="4" y="9"/>
                  <a:pt x="4" y="9"/>
                  <a:pt x="3" y="8"/>
                </a:cubicBezTo>
                <a:cubicBezTo>
                  <a:pt x="4" y="8"/>
                  <a:pt x="4" y="7"/>
                  <a:pt x="4" y="7"/>
                </a:cubicBezTo>
                <a:cubicBezTo>
                  <a:pt x="4" y="6"/>
                  <a:pt x="4" y="5"/>
                  <a:pt x="4" y="5"/>
                </a:cubicBezTo>
                <a:cubicBezTo>
                  <a:pt x="4" y="4"/>
                  <a:pt x="5" y="4"/>
                  <a:pt x="5" y="3"/>
                </a:cubicBezTo>
                <a:cubicBezTo>
                  <a:pt x="5" y="2"/>
                  <a:pt x="3" y="0"/>
                  <a:pt x="2" y="0"/>
                </a:cubicBezTo>
                <a:cubicBezTo>
                  <a:pt x="1" y="0"/>
                  <a:pt x="0" y="2"/>
                  <a:pt x="0" y="3"/>
                </a:cubicBezTo>
                <a:cubicBezTo>
                  <a:pt x="0" y="4"/>
                  <a:pt x="0" y="4"/>
                  <a:pt x="1" y="5"/>
                </a:cubicBezTo>
                <a:cubicBezTo>
                  <a:pt x="0" y="5"/>
                  <a:pt x="0" y="6"/>
                  <a:pt x="0" y="7"/>
                </a:cubicBezTo>
                <a:cubicBezTo>
                  <a:pt x="0" y="7"/>
                  <a:pt x="0" y="8"/>
                  <a:pt x="1" y="8"/>
                </a:cubicBezTo>
                <a:cubicBezTo>
                  <a:pt x="0" y="9"/>
                  <a:pt x="0" y="9"/>
                  <a:pt x="0" y="10"/>
                </a:cubicBezTo>
                <a:cubicBezTo>
                  <a:pt x="0" y="11"/>
                  <a:pt x="0" y="11"/>
                  <a:pt x="1" y="12"/>
                </a:cubicBezTo>
                <a:cubicBezTo>
                  <a:pt x="0" y="12"/>
                  <a:pt x="0" y="13"/>
                  <a:pt x="0" y="13"/>
                </a:cubicBezTo>
                <a:cubicBezTo>
                  <a:pt x="0" y="14"/>
                  <a:pt x="0" y="14"/>
                  <a:pt x="1" y="15"/>
                </a:cubicBezTo>
                <a:close/>
                <a:moveTo>
                  <a:pt x="2" y="15"/>
                </a:moveTo>
                <a:lnTo>
                  <a:pt x="2" y="15"/>
                </a:lnTo>
                <a:cubicBezTo>
                  <a:pt x="3" y="15"/>
                  <a:pt x="3" y="16"/>
                  <a:pt x="3" y="16"/>
                </a:cubicBezTo>
                <a:cubicBezTo>
                  <a:pt x="3" y="17"/>
                  <a:pt x="3" y="17"/>
                  <a:pt x="2" y="17"/>
                </a:cubicBezTo>
                <a:cubicBezTo>
                  <a:pt x="2" y="17"/>
                  <a:pt x="1" y="17"/>
                  <a:pt x="1" y="16"/>
                </a:cubicBezTo>
                <a:cubicBezTo>
                  <a:pt x="1" y="16"/>
                  <a:pt x="1" y="15"/>
                  <a:pt x="2" y="15"/>
                </a:cubicBezTo>
                <a:lnTo>
                  <a:pt x="2" y="15"/>
                </a:lnTo>
                <a:lnTo>
                  <a:pt x="2" y="15"/>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7" name="Freeform 1877"/>
          <p:cNvSpPr>
            <a:spLocks noEditPoints="1"/>
          </p:cNvSpPr>
          <p:nvPr/>
        </p:nvSpPr>
        <p:spPr>
          <a:xfrm>
            <a:off x="315913" y="490550"/>
            <a:ext cx="165100" cy="193675"/>
          </a:xfrm>
          <a:custGeom>
            <a:avLst/>
            <a:gdLst>
              <a:gd name="T0" fmla="*/ 180 w 231"/>
              <a:gd name="T1" fmla="*/ 195 h 269"/>
              <a:gd name="T2" fmla="*/ 192 w 231"/>
              <a:gd name="T3" fmla="*/ 189 h 269"/>
              <a:gd name="T4" fmla="*/ 197 w 231"/>
              <a:gd name="T5" fmla="*/ 187 h 269"/>
              <a:gd name="T6" fmla="*/ 204 w 231"/>
              <a:gd name="T7" fmla="*/ 178 h 269"/>
              <a:gd name="T8" fmla="*/ 208 w 231"/>
              <a:gd name="T9" fmla="*/ 183 h 269"/>
              <a:gd name="T10" fmla="*/ 208 w 231"/>
              <a:gd name="T11" fmla="*/ 185 h 269"/>
              <a:gd name="T12" fmla="*/ 212 w 231"/>
              <a:gd name="T13" fmla="*/ 186 h 269"/>
              <a:gd name="T14" fmla="*/ 213 w 231"/>
              <a:gd name="T15" fmla="*/ 179 h 269"/>
              <a:gd name="T16" fmla="*/ 221 w 231"/>
              <a:gd name="T17" fmla="*/ 184 h 269"/>
              <a:gd name="T18" fmla="*/ 231 w 231"/>
              <a:gd name="T19" fmla="*/ 202 h 269"/>
              <a:gd name="T20" fmla="*/ 208 w 231"/>
              <a:gd name="T21" fmla="*/ 208 h 269"/>
              <a:gd name="T22" fmla="*/ 150 w 231"/>
              <a:gd name="T23" fmla="*/ 226 h 269"/>
              <a:gd name="T24" fmla="*/ 138 w 231"/>
              <a:gd name="T25" fmla="*/ 242 h 269"/>
              <a:gd name="T26" fmla="*/ 140 w 231"/>
              <a:gd name="T27" fmla="*/ 259 h 269"/>
              <a:gd name="T28" fmla="*/ 131 w 231"/>
              <a:gd name="T29" fmla="*/ 265 h 269"/>
              <a:gd name="T30" fmla="*/ 119 w 231"/>
              <a:gd name="T31" fmla="*/ 248 h 269"/>
              <a:gd name="T32" fmla="*/ 102 w 231"/>
              <a:gd name="T33" fmla="*/ 235 h 269"/>
              <a:gd name="T34" fmla="*/ 86 w 231"/>
              <a:gd name="T35" fmla="*/ 216 h 269"/>
              <a:gd name="T36" fmla="*/ 92 w 231"/>
              <a:gd name="T37" fmla="*/ 190 h 269"/>
              <a:gd name="T38" fmla="*/ 83 w 231"/>
              <a:gd name="T39" fmla="*/ 166 h 269"/>
              <a:gd name="T40" fmla="*/ 81 w 231"/>
              <a:gd name="T41" fmla="*/ 161 h 269"/>
              <a:gd name="T42" fmla="*/ 41 w 231"/>
              <a:gd name="T43" fmla="*/ 63 h 269"/>
              <a:gd name="T44" fmla="*/ 30 w 231"/>
              <a:gd name="T45" fmla="*/ 48 h 269"/>
              <a:gd name="T46" fmla="*/ 22 w 231"/>
              <a:gd name="T47" fmla="*/ 45 h 269"/>
              <a:gd name="T48" fmla="*/ 7 w 231"/>
              <a:gd name="T49" fmla="*/ 35 h 269"/>
              <a:gd name="T50" fmla="*/ 10 w 231"/>
              <a:gd name="T51" fmla="*/ 20 h 269"/>
              <a:gd name="T52" fmla="*/ 14 w 231"/>
              <a:gd name="T53" fmla="*/ 9 h 269"/>
              <a:gd name="T54" fmla="*/ 16 w 231"/>
              <a:gd name="T55" fmla="*/ 2 h 269"/>
              <a:gd name="T56" fmla="*/ 18 w 231"/>
              <a:gd name="T57" fmla="*/ 1 h 269"/>
              <a:gd name="T58" fmla="*/ 24 w 231"/>
              <a:gd name="T59" fmla="*/ 4 h 269"/>
              <a:gd name="T60" fmla="*/ 35 w 231"/>
              <a:gd name="T61" fmla="*/ 9 h 269"/>
              <a:gd name="T62" fmla="*/ 49 w 231"/>
              <a:gd name="T63" fmla="*/ 16 h 269"/>
              <a:gd name="T64" fmla="*/ 47 w 231"/>
              <a:gd name="T65" fmla="*/ 32 h 269"/>
              <a:gd name="T66" fmla="*/ 43 w 231"/>
              <a:gd name="T67" fmla="*/ 42 h 269"/>
              <a:gd name="T68" fmla="*/ 46 w 231"/>
              <a:gd name="T69" fmla="*/ 51 h 269"/>
              <a:gd name="T70" fmla="*/ 48 w 231"/>
              <a:gd name="T71" fmla="*/ 60 h 269"/>
              <a:gd name="T72" fmla="*/ 94 w 231"/>
              <a:gd name="T73" fmla="*/ 155 h 269"/>
              <a:gd name="T74" fmla="*/ 96 w 231"/>
              <a:gd name="T75" fmla="*/ 161 h 269"/>
              <a:gd name="T76" fmla="*/ 107 w 231"/>
              <a:gd name="T77" fmla="*/ 183 h 269"/>
              <a:gd name="T78" fmla="*/ 118 w 231"/>
              <a:gd name="T79" fmla="*/ 188 h 269"/>
              <a:gd name="T80" fmla="*/ 152 w 231"/>
              <a:gd name="T81" fmla="*/ 205 h 269"/>
              <a:gd name="T82" fmla="*/ 22 w 231"/>
              <a:gd name="T83" fmla="*/ 40 h 269"/>
              <a:gd name="T84" fmla="*/ 26 w 231"/>
              <a:gd name="T85" fmla="*/ 42 h 269"/>
              <a:gd name="T86" fmla="*/ 22 w 231"/>
              <a:gd name="T87" fmla="*/ 40 h 269"/>
              <a:gd name="T88" fmla="*/ 35 w 231"/>
              <a:gd name="T89" fmla="*/ 20 h 269"/>
              <a:gd name="T90" fmla="*/ 33 w 231"/>
              <a:gd name="T91" fmla="*/ 15 h 269"/>
              <a:gd name="T92" fmla="*/ 31 w 231"/>
              <a:gd name="T93" fmla="*/ 17 h 269"/>
              <a:gd name="T94" fmla="*/ 35 w 231"/>
              <a:gd name="T95" fmla="*/ 20 h 269"/>
              <a:gd name="T96" fmla="*/ 23 w 231"/>
              <a:gd name="T97" fmla="*/ 15 h 269"/>
              <a:gd name="T98" fmla="*/ 23 w 231"/>
              <a:gd name="T99" fmla="*/ 13 h 269"/>
              <a:gd name="T100" fmla="*/ 23 w 231"/>
              <a:gd name="T101" fmla="*/ 10 h 269"/>
              <a:gd name="T102" fmla="*/ 19 w 231"/>
              <a:gd name="T103" fmla="*/ 13 h 269"/>
              <a:gd name="T104" fmla="*/ 21 w 231"/>
              <a:gd name="T105" fmla="*/ 15 h 269"/>
              <a:gd name="T106" fmla="*/ 19 w 231"/>
              <a:gd name="T107" fmla="*/ 27 h 269"/>
              <a:gd name="T108" fmla="*/ 18 w 231"/>
              <a:gd name="T109" fmla="*/ 23 h 269"/>
              <a:gd name="T110" fmla="*/ 19 w 231"/>
              <a:gd name="T111" fmla="*/ 22 h 269"/>
              <a:gd name="T112" fmla="*/ 18 w 231"/>
              <a:gd name="T113" fmla="*/ 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269">
                <a:moveTo>
                  <a:pt x="180" y="195"/>
                </a:moveTo>
                <a:lnTo>
                  <a:pt x="180" y="195"/>
                </a:lnTo>
                <a:cubicBezTo>
                  <a:pt x="185" y="192"/>
                  <a:pt x="188" y="191"/>
                  <a:pt x="192" y="188"/>
                </a:cubicBezTo>
                <a:lnTo>
                  <a:pt x="192" y="189"/>
                </a:lnTo>
                <a:cubicBezTo>
                  <a:pt x="194" y="189"/>
                  <a:pt x="194" y="189"/>
                  <a:pt x="195" y="189"/>
                </a:cubicBezTo>
                <a:cubicBezTo>
                  <a:pt x="195" y="189"/>
                  <a:pt x="196" y="188"/>
                  <a:pt x="197" y="187"/>
                </a:cubicBezTo>
                <a:cubicBezTo>
                  <a:pt x="200" y="185"/>
                  <a:pt x="201" y="182"/>
                  <a:pt x="203" y="179"/>
                </a:cubicBezTo>
                <a:lnTo>
                  <a:pt x="204" y="178"/>
                </a:lnTo>
                <a:cubicBezTo>
                  <a:pt x="206" y="179"/>
                  <a:pt x="207" y="180"/>
                  <a:pt x="208" y="182"/>
                </a:cubicBezTo>
                <a:cubicBezTo>
                  <a:pt x="208" y="182"/>
                  <a:pt x="208" y="183"/>
                  <a:pt x="208" y="183"/>
                </a:cubicBezTo>
                <a:lnTo>
                  <a:pt x="208" y="184"/>
                </a:lnTo>
                <a:cubicBezTo>
                  <a:pt x="208" y="184"/>
                  <a:pt x="208" y="185"/>
                  <a:pt x="208" y="185"/>
                </a:cubicBezTo>
                <a:cubicBezTo>
                  <a:pt x="209" y="187"/>
                  <a:pt x="210" y="188"/>
                  <a:pt x="211" y="187"/>
                </a:cubicBezTo>
                <a:cubicBezTo>
                  <a:pt x="211" y="187"/>
                  <a:pt x="211" y="186"/>
                  <a:pt x="212" y="186"/>
                </a:cubicBezTo>
                <a:cubicBezTo>
                  <a:pt x="212" y="186"/>
                  <a:pt x="212" y="185"/>
                  <a:pt x="212" y="185"/>
                </a:cubicBezTo>
                <a:cubicBezTo>
                  <a:pt x="212" y="183"/>
                  <a:pt x="212" y="181"/>
                  <a:pt x="213" y="179"/>
                </a:cubicBezTo>
                <a:lnTo>
                  <a:pt x="214" y="180"/>
                </a:lnTo>
                <a:cubicBezTo>
                  <a:pt x="216" y="181"/>
                  <a:pt x="218" y="183"/>
                  <a:pt x="221" y="184"/>
                </a:cubicBezTo>
                <a:cubicBezTo>
                  <a:pt x="222" y="185"/>
                  <a:pt x="223" y="189"/>
                  <a:pt x="224" y="191"/>
                </a:cubicBezTo>
                <a:cubicBezTo>
                  <a:pt x="226" y="195"/>
                  <a:pt x="230" y="198"/>
                  <a:pt x="231" y="202"/>
                </a:cubicBezTo>
                <a:cubicBezTo>
                  <a:pt x="231" y="204"/>
                  <a:pt x="230" y="206"/>
                  <a:pt x="229" y="207"/>
                </a:cubicBezTo>
                <a:cubicBezTo>
                  <a:pt x="223" y="211"/>
                  <a:pt x="214" y="209"/>
                  <a:pt x="208" y="208"/>
                </a:cubicBezTo>
                <a:cubicBezTo>
                  <a:pt x="203" y="208"/>
                  <a:pt x="196" y="208"/>
                  <a:pt x="192" y="209"/>
                </a:cubicBezTo>
                <a:cubicBezTo>
                  <a:pt x="176" y="210"/>
                  <a:pt x="162" y="217"/>
                  <a:pt x="150" y="226"/>
                </a:cubicBezTo>
                <a:cubicBezTo>
                  <a:pt x="148" y="228"/>
                  <a:pt x="141" y="232"/>
                  <a:pt x="136" y="235"/>
                </a:cubicBezTo>
                <a:cubicBezTo>
                  <a:pt x="137" y="237"/>
                  <a:pt x="138" y="240"/>
                  <a:pt x="138" y="242"/>
                </a:cubicBezTo>
                <a:cubicBezTo>
                  <a:pt x="140" y="244"/>
                  <a:pt x="142" y="248"/>
                  <a:pt x="140" y="252"/>
                </a:cubicBezTo>
                <a:cubicBezTo>
                  <a:pt x="141" y="255"/>
                  <a:pt x="142" y="258"/>
                  <a:pt x="140" y="259"/>
                </a:cubicBezTo>
                <a:cubicBezTo>
                  <a:pt x="143" y="263"/>
                  <a:pt x="140" y="267"/>
                  <a:pt x="139" y="268"/>
                </a:cubicBezTo>
                <a:cubicBezTo>
                  <a:pt x="137" y="269"/>
                  <a:pt x="133" y="269"/>
                  <a:pt x="131" y="265"/>
                </a:cubicBezTo>
                <a:cubicBezTo>
                  <a:pt x="127" y="265"/>
                  <a:pt x="125" y="262"/>
                  <a:pt x="124" y="260"/>
                </a:cubicBezTo>
                <a:cubicBezTo>
                  <a:pt x="118" y="258"/>
                  <a:pt x="116" y="253"/>
                  <a:pt x="119" y="248"/>
                </a:cubicBezTo>
                <a:cubicBezTo>
                  <a:pt x="115" y="247"/>
                  <a:pt x="114" y="246"/>
                  <a:pt x="111" y="243"/>
                </a:cubicBezTo>
                <a:cubicBezTo>
                  <a:pt x="107" y="243"/>
                  <a:pt x="102" y="241"/>
                  <a:pt x="102" y="235"/>
                </a:cubicBezTo>
                <a:cubicBezTo>
                  <a:pt x="95" y="235"/>
                  <a:pt x="91" y="231"/>
                  <a:pt x="92" y="223"/>
                </a:cubicBezTo>
                <a:cubicBezTo>
                  <a:pt x="89" y="222"/>
                  <a:pt x="87" y="221"/>
                  <a:pt x="86" y="216"/>
                </a:cubicBezTo>
                <a:cubicBezTo>
                  <a:pt x="85" y="210"/>
                  <a:pt x="91" y="205"/>
                  <a:pt x="94" y="201"/>
                </a:cubicBezTo>
                <a:cubicBezTo>
                  <a:pt x="94" y="199"/>
                  <a:pt x="92" y="192"/>
                  <a:pt x="92" y="190"/>
                </a:cubicBezTo>
                <a:cubicBezTo>
                  <a:pt x="87" y="188"/>
                  <a:pt x="86" y="184"/>
                  <a:pt x="86" y="180"/>
                </a:cubicBezTo>
                <a:cubicBezTo>
                  <a:pt x="80" y="175"/>
                  <a:pt x="84" y="169"/>
                  <a:pt x="83" y="166"/>
                </a:cubicBezTo>
                <a:cubicBezTo>
                  <a:pt x="82" y="164"/>
                  <a:pt x="80" y="164"/>
                  <a:pt x="79" y="165"/>
                </a:cubicBezTo>
                <a:cubicBezTo>
                  <a:pt x="79" y="163"/>
                  <a:pt x="80" y="162"/>
                  <a:pt x="81" y="161"/>
                </a:cubicBezTo>
                <a:cubicBezTo>
                  <a:pt x="77" y="159"/>
                  <a:pt x="76" y="156"/>
                  <a:pt x="77" y="152"/>
                </a:cubicBezTo>
                <a:lnTo>
                  <a:pt x="41" y="63"/>
                </a:lnTo>
                <a:cubicBezTo>
                  <a:pt x="36" y="62"/>
                  <a:pt x="35" y="60"/>
                  <a:pt x="36" y="57"/>
                </a:cubicBezTo>
                <a:cubicBezTo>
                  <a:pt x="32" y="56"/>
                  <a:pt x="30" y="52"/>
                  <a:pt x="30" y="48"/>
                </a:cubicBezTo>
                <a:cubicBezTo>
                  <a:pt x="30" y="48"/>
                  <a:pt x="30" y="48"/>
                  <a:pt x="30" y="48"/>
                </a:cubicBezTo>
                <a:cubicBezTo>
                  <a:pt x="27" y="49"/>
                  <a:pt x="24" y="49"/>
                  <a:pt x="22" y="45"/>
                </a:cubicBezTo>
                <a:lnTo>
                  <a:pt x="12" y="39"/>
                </a:lnTo>
                <a:cubicBezTo>
                  <a:pt x="13" y="38"/>
                  <a:pt x="10" y="39"/>
                  <a:pt x="7" y="35"/>
                </a:cubicBezTo>
                <a:cubicBezTo>
                  <a:pt x="0" y="29"/>
                  <a:pt x="1" y="18"/>
                  <a:pt x="1" y="16"/>
                </a:cubicBezTo>
                <a:lnTo>
                  <a:pt x="10" y="20"/>
                </a:lnTo>
                <a:cubicBezTo>
                  <a:pt x="10" y="19"/>
                  <a:pt x="11" y="18"/>
                  <a:pt x="12" y="17"/>
                </a:cubicBezTo>
                <a:cubicBezTo>
                  <a:pt x="9" y="13"/>
                  <a:pt x="11" y="10"/>
                  <a:pt x="14" y="9"/>
                </a:cubicBezTo>
                <a:cubicBezTo>
                  <a:pt x="13" y="6"/>
                  <a:pt x="13" y="4"/>
                  <a:pt x="16" y="2"/>
                </a:cubicBezTo>
                <a:cubicBezTo>
                  <a:pt x="16" y="2"/>
                  <a:pt x="16" y="2"/>
                  <a:pt x="16" y="2"/>
                </a:cubicBezTo>
                <a:cubicBezTo>
                  <a:pt x="15" y="1"/>
                  <a:pt x="16" y="0"/>
                  <a:pt x="16" y="0"/>
                </a:cubicBezTo>
                <a:cubicBezTo>
                  <a:pt x="17" y="0"/>
                  <a:pt x="18" y="0"/>
                  <a:pt x="18" y="1"/>
                </a:cubicBezTo>
                <a:cubicBezTo>
                  <a:pt x="18" y="1"/>
                  <a:pt x="18" y="1"/>
                  <a:pt x="18" y="1"/>
                </a:cubicBezTo>
                <a:cubicBezTo>
                  <a:pt x="21" y="0"/>
                  <a:pt x="23" y="1"/>
                  <a:pt x="24" y="4"/>
                </a:cubicBezTo>
                <a:cubicBezTo>
                  <a:pt x="27" y="3"/>
                  <a:pt x="31" y="4"/>
                  <a:pt x="32" y="8"/>
                </a:cubicBezTo>
                <a:cubicBezTo>
                  <a:pt x="33" y="8"/>
                  <a:pt x="34" y="8"/>
                  <a:pt x="35" y="9"/>
                </a:cubicBezTo>
                <a:lnTo>
                  <a:pt x="38" y="0"/>
                </a:lnTo>
                <a:cubicBezTo>
                  <a:pt x="40" y="0"/>
                  <a:pt x="48" y="7"/>
                  <a:pt x="49" y="16"/>
                </a:cubicBezTo>
                <a:cubicBezTo>
                  <a:pt x="49" y="21"/>
                  <a:pt x="46" y="27"/>
                  <a:pt x="44" y="30"/>
                </a:cubicBezTo>
                <a:cubicBezTo>
                  <a:pt x="46" y="30"/>
                  <a:pt x="47" y="31"/>
                  <a:pt x="47" y="32"/>
                </a:cubicBezTo>
                <a:cubicBezTo>
                  <a:pt x="48" y="34"/>
                  <a:pt x="48" y="35"/>
                  <a:pt x="47" y="37"/>
                </a:cubicBezTo>
                <a:cubicBezTo>
                  <a:pt x="47" y="39"/>
                  <a:pt x="45" y="41"/>
                  <a:pt x="43" y="42"/>
                </a:cubicBezTo>
                <a:cubicBezTo>
                  <a:pt x="45" y="43"/>
                  <a:pt x="47" y="46"/>
                  <a:pt x="47" y="48"/>
                </a:cubicBezTo>
                <a:cubicBezTo>
                  <a:pt x="47" y="49"/>
                  <a:pt x="46" y="50"/>
                  <a:pt x="46" y="51"/>
                </a:cubicBezTo>
                <a:cubicBezTo>
                  <a:pt x="46" y="52"/>
                  <a:pt x="46" y="52"/>
                  <a:pt x="46" y="52"/>
                </a:cubicBezTo>
                <a:cubicBezTo>
                  <a:pt x="49" y="53"/>
                  <a:pt x="50" y="57"/>
                  <a:pt x="48" y="60"/>
                </a:cubicBezTo>
                <a:lnTo>
                  <a:pt x="89" y="146"/>
                </a:lnTo>
                <a:cubicBezTo>
                  <a:pt x="94" y="147"/>
                  <a:pt x="95" y="151"/>
                  <a:pt x="94" y="155"/>
                </a:cubicBezTo>
                <a:cubicBezTo>
                  <a:pt x="95" y="155"/>
                  <a:pt x="97" y="155"/>
                  <a:pt x="98" y="157"/>
                </a:cubicBezTo>
                <a:cubicBezTo>
                  <a:pt x="96" y="157"/>
                  <a:pt x="95" y="159"/>
                  <a:pt x="96" y="161"/>
                </a:cubicBezTo>
                <a:cubicBezTo>
                  <a:pt x="98" y="164"/>
                  <a:pt x="103" y="164"/>
                  <a:pt x="104" y="172"/>
                </a:cubicBezTo>
                <a:cubicBezTo>
                  <a:pt x="107" y="174"/>
                  <a:pt x="109" y="179"/>
                  <a:pt x="107" y="183"/>
                </a:cubicBezTo>
                <a:cubicBezTo>
                  <a:pt x="109" y="185"/>
                  <a:pt x="111" y="189"/>
                  <a:pt x="111" y="189"/>
                </a:cubicBezTo>
                <a:cubicBezTo>
                  <a:pt x="112" y="186"/>
                  <a:pt x="116" y="187"/>
                  <a:pt x="118" y="188"/>
                </a:cubicBezTo>
                <a:cubicBezTo>
                  <a:pt x="123" y="183"/>
                  <a:pt x="130" y="186"/>
                  <a:pt x="132" y="194"/>
                </a:cubicBezTo>
                <a:cubicBezTo>
                  <a:pt x="135" y="202"/>
                  <a:pt x="146" y="206"/>
                  <a:pt x="152" y="205"/>
                </a:cubicBezTo>
                <a:cubicBezTo>
                  <a:pt x="160" y="204"/>
                  <a:pt x="173" y="199"/>
                  <a:pt x="180" y="195"/>
                </a:cubicBezTo>
                <a:close/>
                <a:moveTo>
                  <a:pt x="22" y="40"/>
                </a:moveTo>
                <a:lnTo>
                  <a:pt x="22" y="40"/>
                </a:lnTo>
                <a:lnTo>
                  <a:pt x="26" y="42"/>
                </a:lnTo>
                <a:cubicBezTo>
                  <a:pt x="26" y="41"/>
                  <a:pt x="26" y="40"/>
                  <a:pt x="26" y="39"/>
                </a:cubicBezTo>
                <a:cubicBezTo>
                  <a:pt x="25" y="38"/>
                  <a:pt x="23" y="38"/>
                  <a:pt x="22" y="40"/>
                </a:cubicBezTo>
                <a:close/>
                <a:moveTo>
                  <a:pt x="35" y="20"/>
                </a:moveTo>
                <a:lnTo>
                  <a:pt x="35" y="20"/>
                </a:lnTo>
                <a:cubicBezTo>
                  <a:pt x="35" y="20"/>
                  <a:pt x="35" y="20"/>
                  <a:pt x="36" y="20"/>
                </a:cubicBezTo>
                <a:cubicBezTo>
                  <a:pt x="37" y="18"/>
                  <a:pt x="35" y="17"/>
                  <a:pt x="33" y="15"/>
                </a:cubicBezTo>
                <a:cubicBezTo>
                  <a:pt x="33" y="16"/>
                  <a:pt x="32" y="16"/>
                  <a:pt x="31" y="16"/>
                </a:cubicBezTo>
                <a:cubicBezTo>
                  <a:pt x="31" y="17"/>
                  <a:pt x="31" y="17"/>
                  <a:pt x="31" y="17"/>
                </a:cubicBezTo>
                <a:lnTo>
                  <a:pt x="32" y="17"/>
                </a:lnTo>
                <a:cubicBezTo>
                  <a:pt x="33" y="18"/>
                  <a:pt x="34" y="19"/>
                  <a:pt x="35" y="20"/>
                </a:cubicBezTo>
                <a:close/>
                <a:moveTo>
                  <a:pt x="23" y="15"/>
                </a:moveTo>
                <a:lnTo>
                  <a:pt x="23" y="15"/>
                </a:lnTo>
                <a:cubicBezTo>
                  <a:pt x="23" y="15"/>
                  <a:pt x="24" y="14"/>
                  <a:pt x="24" y="13"/>
                </a:cubicBezTo>
                <a:cubicBezTo>
                  <a:pt x="24" y="13"/>
                  <a:pt x="23" y="13"/>
                  <a:pt x="23" y="13"/>
                </a:cubicBezTo>
                <a:lnTo>
                  <a:pt x="24" y="11"/>
                </a:lnTo>
                <a:lnTo>
                  <a:pt x="23" y="10"/>
                </a:lnTo>
                <a:lnTo>
                  <a:pt x="19" y="12"/>
                </a:lnTo>
                <a:lnTo>
                  <a:pt x="19" y="13"/>
                </a:lnTo>
                <a:lnTo>
                  <a:pt x="21" y="14"/>
                </a:lnTo>
                <a:cubicBezTo>
                  <a:pt x="21" y="14"/>
                  <a:pt x="21" y="14"/>
                  <a:pt x="21" y="15"/>
                </a:cubicBezTo>
                <a:cubicBezTo>
                  <a:pt x="21" y="15"/>
                  <a:pt x="23" y="15"/>
                  <a:pt x="23" y="15"/>
                </a:cubicBezTo>
                <a:close/>
                <a:moveTo>
                  <a:pt x="19" y="27"/>
                </a:moveTo>
                <a:lnTo>
                  <a:pt x="19" y="27"/>
                </a:lnTo>
                <a:cubicBezTo>
                  <a:pt x="19" y="26"/>
                  <a:pt x="18" y="24"/>
                  <a:pt x="18" y="23"/>
                </a:cubicBezTo>
                <a:lnTo>
                  <a:pt x="19" y="22"/>
                </a:lnTo>
                <a:cubicBezTo>
                  <a:pt x="19" y="22"/>
                  <a:pt x="19" y="22"/>
                  <a:pt x="19" y="22"/>
                </a:cubicBezTo>
                <a:cubicBezTo>
                  <a:pt x="18" y="23"/>
                  <a:pt x="17" y="23"/>
                  <a:pt x="16" y="23"/>
                </a:cubicBezTo>
                <a:cubicBezTo>
                  <a:pt x="16" y="25"/>
                  <a:pt x="16" y="27"/>
                  <a:pt x="18" y="28"/>
                </a:cubicBezTo>
                <a:cubicBezTo>
                  <a:pt x="18" y="28"/>
                  <a:pt x="19" y="27"/>
                  <a:pt x="19" y="27"/>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8" name="Freeform 1878"/>
          <p:cNvSpPr/>
          <p:nvPr/>
        </p:nvSpPr>
        <p:spPr>
          <a:xfrm>
            <a:off x="339726" y="520700"/>
            <a:ext cx="7938" cy="7938"/>
          </a:xfrm>
          <a:custGeom>
            <a:avLst/>
            <a:gdLst>
              <a:gd name="T0" fmla="*/ 0 w 11"/>
              <a:gd name="T1" fmla="*/ 5 h 11"/>
              <a:gd name="T2" fmla="*/ 0 w 11"/>
              <a:gd name="T3" fmla="*/ 5 h 11"/>
              <a:gd name="T4" fmla="*/ 5 w 11"/>
              <a:gd name="T5" fmla="*/ 0 h 11"/>
              <a:gd name="T6" fmla="*/ 11 w 11"/>
              <a:gd name="T7" fmla="*/ 5 h 11"/>
              <a:gd name="T8" fmla="*/ 5 w 11"/>
              <a:gd name="T9" fmla="*/ 11 h 11"/>
              <a:gd name="T10" fmla="*/ 0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0" y="5"/>
                </a:moveTo>
                <a:lnTo>
                  <a:pt x="0" y="5"/>
                </a:lnTo>
                <a:cubicBezTo>
                  <a:pt x="0" y="2"/>
                  <a:pt x="2" y="0"/>
                  <a:pt x="5" y="0"/>
                </a:cubicBezTo>
                <a:cubicBezTo>
                  <a:pt x="8" y="0"/>
                  <a:pt x="11" y="2"/>
                  <a:pt x="11" y="5"/>
                </a:cubicBezTo>
                <a:cubicBezTo>
                  <a:pt x="11" y="8"/>
                  <a:pt x="8" y="11"/>
                  <a:pt x="5" y="11"/>
                </a:cubicBezTo>
                <a:cubicBezTo>
                  <a:pt x="2" y="11"/>
                  <a:pt x="0" y="8"/>
                  <a:pt x="0"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9" name="Freeform 1879"/>
          <p:cNvSpPr/>
          <p:nvPr/>
        </p:nvSpPr>
        <p:spPr>
          <a:xfrm>
            <a:off x="407988" y="674700"/>
            <a:ext cx="7938" cy="4763"/>
          </a:xfrm>
          <a:custGeom>
            <a:avLst/>
            <a:gdLst>
              <a:gd name="T0" fmla="*/ 10 w 11"/>
              <a:gd name="T1" fmla="*/ 0 h 7"/>
              <a:gd name="T2" fmla="*/ 10 w 11"/>
              <a:gd name="T3" fmla="*/ 0 h 7"/>
              <a:gd name="T4" fmla="*/ 8 w 11"/>
              <a:gd name="T5" fmla="*/ 6 h 7"/>
              <a:gd name="T6" fmla="*/ 0 w 11"/>
              <a:gd name="T7" fmla="*/ 4 h 7"/>
              <a:gd name="T8" fmla="*/ 10 w 11"/>
              <a:gd name="T9" fmla="*/ 0 h 7"/>
            </a:gdLst>
            <a:ahLst/>
            <a:cxnLst>
              <a:cxn ang="0">
                <a:pos x="T0" y="T1"/>
              </a:cxn>
              <a:cxn ang="0">
                <a:pos x="T2" y="T3"/>
              </a:cxn>
              <a:cxn ang="0">
                <a:pos x="T4" y="T5"/>
              </a:cxn>
              <a:cxn ang="0">
                <a:pos x="T6" y="T7"/>
              </a:cxn>
              <a:cxn ang="0">
                <a:pos x="T8" y="T9"/>
              </a:cxn>
            </a:cxnLst>
            <a:rect l="0" t="0" r="r" b="b"/>
            <a:pathLst>
              <a:path w="11" h="7">
                <a:moveTo>
                  <a:pt x="10" y="0"/>
                </a:moveTo>
                <a:lnTo>
                  <a:pt x="10" y="0"/>
                </a:lnTo>
                <a:cubicBezTo>
                  <a:pt x="11" y="2"/>
                  <a:pt x="10" y="5"/>
                  <a:pt x="8" y="6"/>
                </a:cubicBezTo>
                <a:cubicBezTo>
                  <a:pt x="6" y="7"/>
                  <a:pt x="2" y="7"/>
                  <a:pt x="0" y="4"/>
                </a:cubicBezTo>
                <a:cubicBezTo>
                  <a:pt x="4" y="5"/>
                  <a:pt x="8" y="2"/>
                  <a:pt x="1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0" name="Freeform 1880"/>
          <p:cNvSpPr/>
          <p:nvPr/>
        </p:nvSpPr>
        <p:spPr>
          <a:xfrm>
            <a:off x="395288" y="660400"/>
            <a:ext cx="14288" cy="7938"/>
          </a:xfrm>
          <a:custGeom>
            <a:avLst/>
            <a:gdLst>
              <a:gd name="T0" fmla="*/ 10 w 20"/>
              <a:gd name="T1" fmla="*/ 1 h 12"/>
              <a:gd name="T2" fmla="*/ 10 w 20"/>
              <a:gd name="T3" fmla="*/ 1 h 12"/>
              <a:gd name="T4" fmla="*/ 16 w 20"/>
              <a:gd name="T5" fmla="*/ 9 h 12"/>
              <a:gd name="T6" fmla="*/ 4 w 20"/>
              <a:gd name="T7" fmla="*/ 6 h 12"/>
              <a:gd name="T8" fmla="*/ 1 w 20"/>
              <a:gd name="T9" fmla="*/ 4 h 12"/>
              <a:gd name="T10" fmla="*/ 1 w 20"/>
              <a:gd name="T11" fmla="*/ 3 h 12"/>
              <a:gd name="T12" fmla="*/ 3 w 20"/>
              <a:gd name="T13" fmla="*/ 3 h 12"/>
              <a:gd name="T14" fmla="*/ 4 w 20"/>
              <a:gd name="T15" fmla="*/ 5 h 12"/>
              <a:gd name="T16" fmla="*/ 6 w 20"/>
              <a:gd name="T17" fmla="*/ 4 h 12"/>
              <a:gd name="T18" fmla="*/ 7 w 20"/>
              <a:gd name="T19" fmla="*/ 6 h 12"/>
              <a:gd name="T20" fmla="*/ 8 w 20"/>
              <a:gd name="T21" fmla="*/ 3 h 12"/>
              <a:gd name="T22" fmla="*/ 10 w 20"/>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2">
                <a:moveTo>
                  <a:pt x="10" y="1"/>
                </a:moveTo>
                <a:lnTo>
                  <a:pt x="10" y="1"/>
                </a:lnTo>
                <a:cubicBezTo>
                  <a:pt x="15" y="0"/>
                  <a:pt x="20" y="4"/>
                  <a:pt x="16" y="9"/>
                </a:cubicBezTo>
                <a:cubicBezTo>
                  <a:pt x="13" y="12"/>
                  <a:pt x="6" y="8"/>
                  <a:pt x="4" y="6"/>
                </a:cubicBezTo>
                <a:lnTo>
                  <a:pt x="1" y="4"/>
                </a:lnTo>
                <a:cubicBezTo>
                  <a:pt x="1" y="4"/>
                  <a:pt x="0" y="3"/>
                  <a:pt x="1" y="3"/>
                </a:cubicBezTo>
                <a:lnTo>
                  <a:pt x="3" y="3"/>
                </a:lnTo>
                <a:cubicBezTo>
                  <a:pt x="3" y="4"/>
                  <a:pt x="3" y="4"/>
                  <a:pt x="4" y="5"/>
                </a:cubicBezTo>
                <a:cubicBezTo>
                  <a:pt x="4" y="4"/>
                  <a:pt x="5" y="3"/>
                  <a:pt x="6" y="4"/>
                </a:cubicBezTo>
                <a:cubicBezTo>
                  <a:pt x="6" y="5"/>
                  <a:pt x="6" y="6"/>
                  <a:pt x="7" y="6"/>
                </a:cubicBezTo>
                <a:cubicBezTo>
                  <a:pt x="7" y="6"/>
                  <a:pt x="7" y="4"/>
                  <a:pt x="8" y="3"/>
                </a:cubicBezTo>
                <a:cubicBezTo>
                  <a:pt x="9" y="3"/>
                  <a:pt x="10" y="2"/>
                  <a:pt x="1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1" name="Freeform 1881"/>
          <p:cNvSpPr/>
          <p:nvPr/>
        </p:nvSpPr>
        <p:spPr>
          <a:xfrm>
            <a:off x="401638" y="652475"/>
            <a:ext cx="3175" cy="3175"/>
          </a:xfrm>
          <a:custGeom>
            <a:avLst/>
            <a:gdLst>
              <a:gd name="T0" fmla="*/ 3 w 3"/>
              <a:gd name="T1" fmla="*/ 0 h 4"/>
              <a:gd name="T2" fmla="*/ 3 w 3"/>
              <a:gd name="T3" fmla="*/ 0 h 4"/>
              <a:gd name="T4" fmla="*/ 1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3" y="1"/>
                  <a:pt x="3" y="3"/>
                  <a:pt x="1" y="4"/>
                </a:cubicBezTo>
                <a:cubicBezTo>
                  <a:pt x="1" y="3"/>
                  <a:pt x="1" y="3"/>
                  <a:pt x="0" y="2"/>
                </a:cubicBezTo>
                <a:cubicBezTo>
                  <a:pt x="1" y="2"/>
                  <a:pt x="2" y="0"/>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2" name="Freeform 1882"/>
          <p:cNvSpPr/>
          <p:nvPr/>
        </p:nvSpPr>
        <p:spPr>
          <a:xfrm>
            <a:off x="384176" y="650887"/>
            <a:ext cx="17463" cy="9525"/>
          </a:xfrm>
          <a:custGeom>
            <a:avLst/>
            <a:gdLst>
              <a:gd name="T0" fmla="*/ 1 w 25"/>
              <a:gd name="T1" fmla="*/ 0 h 14"/>
              <a:gd name="T2" fmla="*/ 1 w 25"/>
              <a:gd name="T3" fmla="*/ 0 h 14"/>
              <a:gd name="T4" fmla="*/ 5 w 25"/>
              <a:gd name="T5" fmla="*/ 1 h 14"/>
              <a:gd name="T6" fmla="*/ 5 w 25"/>
              <a:gd name="T7" fmla="*/ 5 h 14"/>
              <a:gd name="T8" fmla="*/ 8 w 25"/>
              <a:gd name="T9" fmla="*/ 3 h 14"/>
              <a:gd name="T10" fmla="*/ 8 w 25"/>
              <a:gd name="T11" fmla="*/ 7 h 14"/>
              <a:gd name="T12" fmla="*/ 11 w 25"/>
              <a:gd name="T13" fmla="*/ 6 h 14"/>
              <a:gd name="T14" fmla="*/ 11 w 25"/>
              <a:gd name="T15" fmla="*/ 8 h 14"/>
              <a:gd name="T16" fmla="*/ 14 w 25"/>
              <a:gd name="T17" fmla="*/ 7 h 14"/>
              <a:gd name="T18" fmla="*/ 22 w 25"/>
              <a:gd name="T19" fmla="*/ 5 h 14"/>
              <a:gd name="T20" fmla="*/ 25 w 25"/>
              <a:gd name="T21" fmla="*/ 10 h 14"/>
              <a:gd name="T22" fmla="*/ 17 w 25"/>
              <a:gd name="T23" fmla="*/ 12 h 14"/>
              <a:gd name="T24" fmla="*/ 3 w 25"/>
              <a:gd name="T25" fmla="*/ 7 h 14"/>
              <a:gd name="T26" fmla="*/ 1 w 25"/>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4">
                <a:moveTo>
                  <a:pt x="1" y="0"/>
                </a:moveTo>
                <a:lnTo>
                  <a:pt x="1" y="0"/>
                </a:lnTo>
                <a:cubicBezTo>
                  <a:pt x="4" y="0"/>
                  <a:pt x="5" y="1"/>
                  <a:pt x="5" y="1"/>
                </a:cubicBezTo>
                <a:cubicBezTo>
                  <a:pt x="5" y="1"/>
                  <a:pt x="4" y="4"/>
                  <a:pt x="5" y="5"/>
                </a:cubicBezTo>
                <a:cubicBezTo>
                  <a:pt x="5" y="3"/>
                  <a:pt x="7" y="2"/>
                  <a:pt x="8" y="3"/>
                </a:cubicBezTo>
                <a:cubicBezTo>
                  <a:pt x="7" y="4"/>
                  <a:pt x="7" y="6"/>
                  <a:pt x="8" y="7"/>
                </a:cubicBezTo>
                <a:cubicBezTo>
                  <a:pt x="8" y="5"/>
                  <a:pt x="10" y="4"/>
                  <a:pt x="11" y="6"/>
                </a:cubicBezTo>
                <a:cubicBezTo>
                  <a:pt x="11" y="6"/>
                  <a:pt x="10" y="7"/>
                  <a:pt x="11" y="8"/>
                </a:cubicBezTo>
                <a:cubicBezTo>
                  <a:pt x="12" y="6"/>
                  <a:pt x="13" y="6"/>
                  <a:pt x="14" y="7"/>
                </a:cubicBezTo>
                <a:cubicBezTo>
                  <a:pt x="14" y="7"/>
                  <a:pt x="17" y="8"/>
                  <a:pt x="22" y="5"/>
                </a:cubicBezTo>
                <a:cubicBezTo>
                  <a:pt x="24" y="6"/>
                  <a:pt x="25" y="8"/>
                  <a:pt x="25" y="10"/>
                </a:cubicBezTo>
                <a:cubicBezTo>
                  <a:pt x="24" y="14"/>
                  <a:pt x="20" y="14"/>
                  <a:pt x="17" y="12"/>
                </a:cubicBezTo>
                <a:cubicBezTo>
                  <a:pt x="11" y="8"/>
                  <a:pt x="5" y="10"/>
                  <a:pt x="3" y="7"/>
                </a:cubicBezTo>
                <a:cubicBezTo>
                  <a:pt x="1" y="6"/>
                  <a:pt x="0" y="3"/>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3" name="Freeform 1883"/>
          <p:cNvSpPr/>
          <p:nvPr/>
        </p:nvSpPr>
        <p:spPr>
          <a:xfrm>
            <a:off x="398469" y="642950"/>
            <a:ext cx="3175" cy="3175"/>
          </a:xfrm>
          <a:custGeom>
            <a:avLst/>
            <a:gdLst>
              <a:gd name="T0" fmla="*/ 2 w 4"/>
              <a:gd name="T1" fmla="*/ 0 h 4"/>
              <a:gd name="T2" fmla="*/ 2 w 4"/>
              <a:gd name="T3" fmla="*/ 0 h 4"/>
              <a:gd name="T4" fmla="*/ 4 w 4"/>
              <a:gd name="T5" fmla="*/ 4 h 4"/>
              <a:gd name="T6" fmla="*/ 0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lnTo>
                  <a:pt x="2" y="0"/>
                </a:lnTo>
                <a:cubicBezTo>
                  <a:pt x="2" y="1"/>
                  <a:pt x="3" y="2"/>
                  <a:pt x="4" y="4"/>
                </a:cubicBezTo>
                <a:cubicBezTo>
                  <a:pt x="2" y="3"/>
                  <a:pt x="0" y="2"/>
                  <a:pt x="0" y="0"/>
                </a:cubicBez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4" name="Freeform 1884"/>
          <p:cNvSpPr/>
          <p:nvPr/>
        </p:nvSpPr>
        <p:spPr>
          <a:xfrm>
            <a:off x="400051" y="641362"/>
            <a:ext cx="12700" cy="30163"/>
          </a:xfrm>
          <a:custGeom>
            <a:avLst/>
            <a:gdLst>
              <a:gd name="T0" fmla="*/ 4 w 19"/>
              <a:gd name="T1" fmla="*/ 0 h 42"/>
              <a:gd name="T2" fmla="*/ 4 w 19"/>
              <a:gd name="T3" fmla="*/ 0 h 42"/>
              <a:gd name="T4" fmla="*/ 18 w 19"/>
              <a:gd name="T5" fmla="*/ 33 h 42"/>
              <a:gd name="T6" fmla="*/ 12 w 19"/>
              <a:gd name="T7" fmla="*/ 40 h 42"/>
              <a:gd name="T8" fmla="*/ 4 w 19"/>
              <a:gd name="T9" fmla="*/ 38 h 42"/>
              <a:gd name="T10" fmla="*/ 13 w 19"/>
              <a:gd name="T11" fmla="*/ 28 h 42"/>
              <a:gd name="T12" fmla="*/ 11 w 19"/>
              <a:gd name="T13" fmla="*/ 18 h 42"/>
              <a:gd name="T14" fmla="*/ 9 w 19"/>
              <a:gd name="T15" fmla="*/ 24 h 42"/>
              <a:gd name="T16" fmla="*/ 4 w 19"/>
              <a:gd name="T17" fmla="*/ 23 h 42"/>
              <a:gd name="T18" fmla="*/ 5 w 19"/>
              <a:gd name="T19" fmla="*/ 21 h 42"/>
              <a:gd name="T20" fmla="*/ 6 w 19"/>
              <a:gd name="T21" fmla="*/ 10 h 42"/>
              <a:gd name="T22" fmla="*/ 2 w 19"/>
              <a:gd name="T23" fmla="*/ 15 h 42"/>
              <a:gd name="T24" fmla="*/ 0 w 19"/>
              <a:gd name="T25" fmla="*/ 15 h 42"/>
              <a:gd name="T26" fmla="*/ 0 w 19"/>
              <a:gd name="T27" fmla="*/ 6 h 42"/>
              <a:gd name="T28" fmla="*/ 6 w 19"/>
              <a:gd name="T29" fmla="*/ 8 h 42"/>
              <a:gd name="T30" fmla="*/ 4 w 19"/>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2">
                <a:moveTo>
                  <a:pt x="4" y="0"/>
                </a:moveTo>
                <a:lnTo>
                  <a:pt x="4" y="0"/>
                </a:lnTo>
                <a:cubicBezTo>
                  <a:pt x="9" y="4"/>
                  <a:pt x="19" y="26"/>
                  <a:pt x="18" y="33"/>
                </a:cubicBezTo>
                <a:cubicBezTo>
                  <a:pt x="17" y="36"/>
                  <a:pt x="15" y="39"/>
                  <a:pt x="12" y="40"/>
                </a:cubicBezTo>
                <a:cubicBezTo>
                  <a:pt x="8" y="42"/>
                  <a:pt x="4" y="40"/>
                  <a:pt x="4" y="38"/>
                </a:cubicBezTo>
                <a:cubicBezTo>
                  <a:pt x="11" y="39"/>
                  <a:pt x="15" y="33"/>
                  <a:pt x="13" y="28"/>
                </a:cubicBezTo>
                <a:cubicBezTo>
                  <a:pt x="14" y="24"/>
                  <a:pt x="14" y="22"/>
                  <a:pt x="11" y="18"/>
                </a:cubicBezTo>
                <a:cubicBezTo>
                  <a:pt x="11" y="21"/>
                  <a:pt x="10" y="23"/>
                  <a:pt x="9" y="24"/>
                </a:cubicBezTo>
                <a:cubicBezTo>
                  <a:pt x="8" y="23"/>
                  <a:pt x="6" y="23"/>
                  <a:pt x="4" y="23"/>
                </a:cubicBezTo>
                <a:cubicBezTo>
                  <a:pt x="5" y="23"/>
                  <a:pt x="5" y="21"/>
                  <a:pt x="5" y="21"/>
                </a:cubicBezTo>
                <a:cubicBezTo>
                  <a:pt x="8" y="19"/>
                  <a:pt x="8" y="14"/>
                  <a:pt x="6" y="10"/>
                </a:cubicBezTo>
                <a:cubicBezTo>
                  <a:pt x="5" y="13"/>
                  <a:pt x="4" y="14"/>
                  <a:pt x="2" y="15"/>
                </a:cubicBezTo>
                <a:lnTo>
                  <a:pt x="0" y="15"/>
                </a:lnTo>
                <a:cubicBezTo>
                  <a:pt x="2" y="12"/>
                  <a:pt x="1" y="10"/>
                  <a:pt x="0" y="6"/>
                </a:cubicBezTo>
                <a:cubicBezTo>
                  <a:pt x="2" y="8"/>
                  <a:pt x="4" y="9"/>
                  <a:pt x="6" y="8"/>
                </a:cubicBezTo>
                <a:cubicBezTo>
                  <a:pt x="4" y="6"/>
                  <a:pt x="3" y="2"/>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5" name="Freeform 1885"/>
          <p:cNvSpPr/>
          <p:nvPr/>
        </p:nvSpPr>
        <p:spPr>
          <a:xfrm>
            <a:off x="377826" y="638187"/>
            <a:ext cx="20638" cy="15875"/>
          </a:xfrm>
          <a:custGeom>
            <a:avLst/>
            <a:gdLst>
              <a:gd name="T0" fmla="*/ 9 w 31"/>
              <a:gd name="T1" fmla="*/ 0 h 22"/>
              <a:gd name="T2" fmla="*/ 9 w 31"/>
              <a:gd name="T3" fmla="*/ 0 h 22"/>
              <a:gd name="T4" fmla="*/ 7 w 31"/>
              <a:gd name="T5" fmla="*/ 10 h 22"/>
              <a:gd name="T6" fmla="*/ 7 w 31"/>
              <a:gd name="T7" fmla="*/ 10 h 22"/>
              <a:gd name="T8" fmla="*/ 7 w 31"/>
              <a:gd name="T9" fmla="*/ 11 h 22"/>
              <a:gd name="T10" fmla="*/ 8 w 31"/>
              <a:gd name="T11" fmla="*/ 11 h 22"/>
              <a:gd name="T12" fmla="*/ 9 w 31"/>
              <a:gd name="T13" fmla="*/ 8 h 22"/>
              <a:gd name="T14" fmla="*/ 11 w 31"/>
              <a:gd name="T15" fmla="*/ 10 h 22"/>
              <a:gd name="T16" fmla="*/ 11 w 31"/>
              <a:gd name="T17" fmla="*/ 11 h 22"/>
              <a:gd name="T18" fmla="*/ 10 w 31"/>
              <a:gd name="T19" fmla="*/ 12 h 22"/>
              <a:gd name="T20" fmla="*/ 11 w 31"/>
              <a:gd name="T21" fmla="*/ 12 h 22"/>
              <a:gd name="T22" fmla="*/ 13 w 31"/>
              <a:gd name="T23" fmla="*/ 10 h 22"/>
              <a:gd name="T24" fmla="*/ 15 w 31"/>
              <a:gd name="T25" fmla="*/ 13 h 22"/>
              <a:gd name="T26" fmla="*/ 15 w 31"/>
              <a:gd name="T27" fmla="*/ 13 h 22"/>
              <a:gd name="T28" fmla="*/ 16 w 31"/>
              <a:gd name="T29" fmla="*/ 13 h 22"/>
              <a:gd name="T30" fmla="*/ 16 w 31"/>
              <a:gd name="T31" fmla="*/ 12 h 22"/>
              <a:gd name="T32" fmla="*/ 16 w 31"/>
              <a:gd name="T33" fmla="*/ 11 h 22"/>
              <a:gd name="T34" fmla="*/ 20 w 31"/>
              <a:gd name="T35" fmla="*/ 14 h 22"/>
              <a:gd name="T36" fmla="*/ 26 w 31"/>
              <a:gd name="T37" fmla="*/ 11 h 22"/>
              <a:gd name="T38" fmla="*/ 30 w 31"/>
              <a:gd name="T39" fmla="*/ 14 h 22"/>
              <a:gd name="T40" fmla="*/ 26 w 31"/>
              <a:gd name="T41" fmla="*/ 21 h 22"/>
              <a:gd name="T42" fmla="*/ 14 w 31"/>
              <a:gd name="T43" fmla="*/ 15 h 22"/>
              <a:gd name="T44" fmla="*/ 7 w 31"/>
              <a:gd name="T45" fmla="*/ 13 h 22"/>
              <a:gd name="T46" fmla="*/ 9 w 31"/>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2">
                <a:moveTo>
                  <a:pt x="9" y="0"/>
                </a:moveTo>
                <a:lnTo>
                  <a:pt x="9" y="0"/>
                </a:lnTo>
                <a:cubicBezTo>
                  <a:pt x="14" y="4"/>
                  <a:pt x="8" y="6"/>
                  <a:pt x="7" y="10"/>
                </a:cubicBezTo>
                <a:lnTo>
                  <a:pt x="7" y="10"/>
                </a:lnTo>
                <a:lnTo>
                  <a:pt x="7" y="11"/>
                </a:lnTo>
                <a:lnTo>
                  <a:pt x="8" y="11"/>
                </a:lnTo>
                <a:cubicBezTo>
                  <a:pt x="8" y="9"/>
                  <a:pt x="9" y="8"/>
                  <a:pt x="9" y="8"/>
                </a:cubicBezTo>
                <a:cubicBezTo>
                  <a:pt x="9" y="7"/>
                  <a:pt x="11" y="10"/>
                  <a:pt x="11" y="10"/>
                </a:cubicBezTo>
                <a:cubicBezTo>
                  <a:pt x="11" y="10"/>
                  <a:pt x="11" y="10"/>
                  <a:pt x="11" y="11"/>
                </a:cubicBezTo>
                <a:cubicBezTo>
                  <a:pt x="10" y="11"/>
                  <a:pt x="10" y="11"/>
                  <a:pt x="10" y="12"/>
                </a:cubicBezTo>
                <a:lnTo>
                  <a:pt x="11" y="12"/>
                </a:lnTo>
                <a:cubicBezTo>
                  <a:pt x="11" y="11"/>
                  <a:pt x="12" y="11"/>
                  <a:pt x="13" y="10"/>
                </a:cubicBezTo>
                <a:cubicBezTo>
                  <a:pt x="14" y="10"/>
                  <a:pt x="14" y="12"/>
                  <a:pt x="15" y="13"/>
                </a:cubicBezTo>
                <a:lnTo>
                  <a:pt x="15" y="13"/>
                </a:lnTo>
                <a:lnTo>
                  <a:pt x="16" y="13"/>
                </a:lnTo>
                <a:cubicBezTo>
                  <a:pt x="16" y="13"/>
                  <a:pt x="16" y="12"/>
                  <a:pt x="16" y="12"/>
                </a:cubicBezTo>
                <a:lnTo>
                  <a:pt x="16" y="11"/>
                </a:lnTo>
                <a:cubicBezTo>
                  <a:pt x="18" y="11"/>
                  <a:pt x="19" y="13"/>
                  <a:pt x="20" y="14"/>
                </a:cubicBezTo>
                <a:cubicBezTo>
                  <a:pt x="22" y="14"/>
                  <a:pt x="23" y="10"/>
                  <a:pt x="26" y="11"/>
                </a:cubicBezTo>
                <a:cubicBezTo>
                  <a:pt x="26" y="11"/>
                  <a:pt x="29" y="12"/>
                  <a:pt x="30" y="14"/>
                </a:cubicBezTo>
                <a:cubicBezTo>
                  <a:pt x="31" y="19"/>
                  <a:pt x="29" y="20"/>
                  <a:pt x="26" y="21"/>
                </a:cubicBezTo>
                <a:cubicBezTo>
                  <a:pt x="21" y="22"/>
                  <a:pt x="18" y="17"/>
                  <a:pt x="14" y="15"/>
                </a:cubicBezTo>
                <a:cubicBezTo>
                  <a:pt x="12" y="14"/>
                  <a:pt x="9" y="14"/>
                  <a:pt x="7" y="13"/>
                </a:cubicBezTo>
                <a:cubicBezTo>
                  <a:pt x="0" y="10"/>
                  <a:pt x="7" y="3"/>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6" name="Freeform 1886"/>
          <p:cNvSpPr/>
          <p:nvPr/>
        </p:nvSpPr>
        <p:spPr>
          <a:xfrm>
            <a:off x="396876" y="625487"/>
            <a:ext cx="3175" cy="4763"/>
          </a:xfrm>
          <a:custGeom>
            <a:avLst/>
            <a:gdLst>
              <a:gd name="T0" fmla="*/ 5 w 5"/>
              <a:gd name="T1" fmla="*/ 1 h 5"/>
              <a:gd name="T2" fmla="*/ 5 w 5"/>
              <a:gd name="T3" fmla="*/ 1 h 5"/>
              <a:gd name="T4" fmla="*/ 2 w 5"/>
              <a:gd name="T5" fmla="*/ 5 h 5"/>
              <a:gd name="T6" fmla="*/ 0 w 5"/>
              <a:gd name="T7" fmla="*/ 2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lnTo>
                  <a:pt x="5" y="1"/>
                </a:lnTo>
                <a:cubicBezTo>
                  <a:pt x="4" y="3"/>
                  <a:pt x="3" y="4"/>
                  <a:pt x="2" y="5"/>
                </a:cubicBezTo>
                <a:cubicBezTo>
                  <a:pt x="2" y="5"/>
                  <a:pt x="1" y="3"/>
                  <a:pt x="0" y="2"/>
                </a:cubicBezTo>
                <a:cubicBezTo>
                  <a:pt x="2" y="0"/>
                  <a:pt x="3" y="0"/>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7" name="Freeform 1887"/>
          <p:cNvSpPr/>
          <p:nvPr/>
        </p:nvSpPr>
        <p:spPr>
          <a:xfrm>
            <a:off x="384182" y="623900"/>
            <a:ext cx="11113" cy="22225"/>
          </a:xfrm>
          <a:custGeom>
            <a:avLst/>
            <a:gdLst>
              <a:gd name="T0" fmla="*/ 10 w 16"/>
              <a:gd name="T1" fmla="*/ 0 h 31"/>
              <a:gd name="T2" fmla="*/ 10 w 16"/>
              <a:gd name="T3" fmla="*/ 0 h 31"/>
              <a:gd name="T4" fmla="*/ 16 w 16"/>
              <a:gd name="T5" fmla="*/ 11 h 31"/>
              <a:gd name="T6" fmla="*/ 12 w 16"/>
              <a:gd name="T7" fmla="*/ 15 h 31"/>
              <a:gd name="T8" fmla="*/ 15 w 16"/>
              <a:gd name="T9" fmla="*/ 28 h 31"/>
              <a:gd name="T10" fmla="*/ 9 w 16"/>
              <a:gd name="T11" fmla="*/ 30 h 31"/>
              <a:gd name="T12" fmla="*/ 0 w 16"/>
              <a:gd name="T13" fmla="*/ 5 h 31"/>
              <a:gd name="T14" fmla="*/ 10 w 16"/>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1">
                <a:moveTo>
                  <a:pt x="10" y="0"/>
                </a:moveTo>
                <a:lnTo>
                  <a:pt x="10" y="0"/>
                </a:lnTo>
                <a:cubicBezTo>
                  <a:pt x="13" y="4"/>
                  <a:pt x="14" y="8"/>
                  <a:pt x="16" y="11"/>
                </a:cubicBezTo>
                <a:cubicBezTo>
                  <a:pt x="16" y="11"/>
                  <a:pt x="13" y="14"/>
                  <a:pt x="12" y="15"/>
                </a:cubicBezTo>
                <a:cubicBezTo>
                  <a:pt x="10" y="20"/>
                  <a:pt x="12" y="25"/>
                  <a:pt x="15" y="28"/>
                </a:cubicBezTo>
                <a:cubicBezTo>
                  <a:pt x="15" y="28"/>
                  <a:pt x="11" y="31"/>
                  <a:pt x="9" y="30"/>
                </a:cubicBezTo>
                <a:cubicBezTo>
                  <a:pt x="6" y="29"/>
                  <a:pt x="0" y="9"/>
                  <a:pt x="0" y="5"/>
                </a:cubicBezTo>
                <a:cubicBezTo>
                  <a:pt x="4" y="4"/>
                  <a:pt x="7" y="3"/>
                  <a:pt x="1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8" name="Freeform 1888"/>
          <p:cNvSpPr/>
          <p:nvPr/>
        </p:nvSpPr>
        <p:spPr>
          <a:xfrm>
            <a:off x="393707" y="619125"/>
            <a:ext cx="85725" cy="38100"/>
          </a:xfrm>
          <a:custGeom>
            <a:avLst/>
            <a:gdLst>
              <a:gd name="T0" fmla="*/ 110 w 119"/>
              <a:gd name="T1" fmla="*/ 6 h 52"/>
              <a:gd name="T2" fmla="*/ 110 w 119"/>
              <a:gd name="T3" fmla="*/ 6 h 52"/>
              <a:gd name="T4" fmla="*/ 112 w 119"/>
              <a:gd name="T5" fmla="*/ 13 h 52"/>
              <a:gd name="T6" fmla="*/ 117 w 119"/>
              <a:gd name="T7" fmla="*/ 20 h 52"/>
              <a:gd name="T8" fmla="*/ 113 w 119"/>
              <a:gd name="T9" fmla="*/ 26 h 52"/>
              <a:gd name="T10" fmla="*/ 89 w 119"/>
              <a:gd name="T11" fmla="*/ 25 h 52"/>
              <a:gd name="T12" fmla="*/ 83 w 119"/>
              <a:gd name="T13" fmla="*/ 25 h 52"/>
              <a:gd name="T14" fmla="*/ 81 w 119"/>
              <a:gd name="T15" fmla="*/ 21 h 52"/>
              <a:gd name="T16" fmla="*/ 77 w 119"/>
              <a:gd name="T17" fmla="*/ 27 h 52"/>
              <a:gd name="T18" fmla="*/ 75 w 119"/>
              <a:gd name="T19" fmla="*/ 22 h 52"/>
              <a:gd name="T20" fmla="*/ 71 w 119"/>
              <a:gd name="T21" fmla="*/ 28 h 52"/>
              <a:gd name="T22" fmla="*/ 70 w 119"/>
              <a:gd name="T23" fmla="*/ 23 h 52"/>
              <a:gd name="T24" fmla="*/ 66 w 119"/>
              <a:gd name="T25" fmla="*/ 30 h 52"/>
              <a:gd name="T26" fmla="*/ 64 w 119"/>
              <a:gd name="T27" fmla="*/ 25 h 52"/>
              <a:gd name="T28" fmla="*/ 60 w 119"/>
              <a:gd name="T29" fmla="*/ 32 h 52"/>
              <a:gd name="T30" fmla="*/ 58 w 119"/>
              <a:gd name="T31" fmla="*/ 27 h 52"/>
              <a:gd name="T32" fmla="*/ 55 w 119"/>
              <a:gd name="T33" fmla="*/ 34 h 52"/>
              <a:gd name="T34" fmla="*/ 53 w 119"/>
              <a:gd name="T35" fmla="*/ 30 h 52"/>
              <a:gd name="T36" fmla="*/ 49 w 119"/>
              <a:gd name="T37" fmla="*/ 37 h 52"/>
              <a:gd name="T38" fmla="*/ 48 w 119"/>
              <a:gd name="T39" fmla="*/ 32 h 52"/>
              <a:gd name="T40" fmla="*/ 43 w 119"/>
              <a:gd name="T41" fmla="*/ 42 h 52"/>
              <a:gd name="T42" fmla="*/ 26 w 119"/>
              <a:gd name="T43" fmla="*/ 52 h 52"/>
              <a:gd name="T44" fmla="*/ 21 w 119"/>
              <a:gd name="T45" fmla="*/ 39 h 52"/>
              <a:gd name="T46" fmla="*/ 31 w 119"/>
              <a:gd name="T47" fmla="*/ 39 h 52"/>
              <a:gd name="T48" fmla="*/ 39 w 119"/>
              <a:gd name="T49" fmla="*/ 35 h 52"/>
              <a:gd name="T50" fmla="*/ 31 w 119"/>
              <a:gd name="T51" fmla="*/ 37 h 52"/>
              <a:gd name="T52" fmla="*/ 15 w 119"/>
              <a:gd name="T53" fmla="*/ 29 h 52"/>
              <a:gd name="T54" fmla="*/ 16 w 119"/>
              <a:gd name="T55" fmla="*/ 28 h 52"/>
              <a:gd name="T56" fmla="*/ 27 w 119"/>
              <a:gd name="T57" fmla="*/ 31 h 52"/>
              <a:gd name="T58" fmla="*/ 16 w 119"/>
              <a:gd name="T59" fmla="*/ 23 h 52"/>
              <a:gd name="T60" fmla="*/ 15 w 119"/>
              <a:gd name="T61" fmla="*/ 17 h 52"/>
              <a:gd name="T62" fmla="*/ 15 w 119"/>
              <a:gd name="T63" fmla="*/ 22 h 52"/>
              <a:gd name="T64" fmla="*/ 10 w 119"/>
              <a:gd name="T65" fmla="*/ 18 h 52"/>
              <a:gd name="T66" fmla="*/ 10 w 119"/>
              <a:gd name="T67" fmla="*/ 20 h 52"/>
              <a:gd name="T68" fmla="*/ 7 w 119"/>
              <a:gd name="T69" fmla="*/ 20 h 52"/>
              <a:gd name="T70" fmla="*/ 11 w 119"/>
              <a:gd name="T71" fmla="*/ 23 h 52"/>
              <a:gd name="T72" fmla="*/ 2 w 119"/>
              <a:gd name="T73" fmla="*/ 29 h 52"/>
              <a:gd name="T74" fmla="*/ 2 w 119"/>
              <a:gd name="T75" fmla="*/ 20 h 52"/>
              <a:gd name="T76" fmla="*/ 11 w 119"/>
              <a:gd name="T77" fmla="*/ 11 h 52"/>
              <a:gd name="T78" fmla="*/ 19 w 119"/>
              <a:gd name="T79" fmla="*/ 13 h 52"/>
              <a:gd name="T80" fmla="*/ 36 w 119"/>
              <a:gd name="T81" fmla="*/ 27 h 52"/>
              <a:gd name="T82" fmla="*/ 63 w 119"/>
              <a:gd name="T83" fmla="*/ 21 h 52"/>
              <a:gd name="T84" fmla="*/ 69 w 119"/>
              <a:gd name="T85" fmla="*/ 22 h 52"/>
              <a:gd name="T86" fmla="*/ 69 w 119"/>
              <a:gd name="T87" fmla="*/ 19 h 52"/>
              <a:gd name="T88" fmla="*/ 73 w 119"/>
              <a:gd name="T89" fmla="*/ 19 h 52"/>
              <a:gd name="T90" fmla="*/ 74 w 119"/>
              <a:gd name="T91" fmla="*/ 17 h 52"/>
              <a:gd name="T92" fmla="*/ 78 w 119"/>
              <a:gd name="T93" fmla="*/ 17 h 52"/>
              <a:gd name="T94" fmla="*/ 79 w 119"/>
              <a:gd name="T95" fmla="*/ 14 h 52"/>
              <a:gd name="T96" fmla="*/ 82 w 119"/>
              <a:gd name="T97" fmla="*/ 12 h 52"/>
              <a:gd name="T98" fmla="*/ 95 w 119"/>
              <a:gd name="T99" fmla="*/ 0 h 52"/>
              <a:gd name="T100" fmla="*/ 100 w 119"/>
              <a:gd name="T101" fmla="*/ 11 h 52"/>
              <a:gd name="T102" fmla="*/ 105 w 119"/>
              <a:gd name="T103" fmla="*/ 3 h 52"/>
              <a:gd name="T104" fmla="*/ 110 w 119"/>
              <a:gd name="T10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52">
                <a:moveTo>
                  <a:pt x="110" y="6"/>
                </a:moveTo>
                <a:lnTo>
                  <a:pt x="110" y="6"/>
                </a:lnTo>
                <a:cubicBezTo>
                  <a:pt x="111" y="8"/>
                  <a:pt x="112" y="11"/>
                  <a:pt x="112" y="13"/>
                </a:cubicBezTo>
                <a:cubicBezTo>
                  <a:pt x="113" y="15"/>
                  <a:pt x="116" y="19"/>
                  <a:pt x="117" y="20"/>
                </a:cubicBezTo>
                <a:cubicBezTo>
                  <a:pt x="119" y="23"/>
                  <a:pt x="117" y="26"/>
                  <a:pt x="113" y="26"/>
                </a:cubicBezTo>
                <a:cubicBezTo>
                  <a:pt x="101" y="26"/>
                  <a:pt x="97" y="25"/>
                  <a:pt x="89" y="25"/>
                </a:cubicBezTo>
                <a:cubicBezTo>
                  <a:pt x="87" y="26"/>
                  <a:pt x="83" y="25"/>
                  <a:pt x="83" y="25"/>
                </a:cubicBezTo>
                <a:cubicBezTo>
                  <a:pt x="83" y="24"/>
                  <a:pt x="83" y="22"/>
                  <a:pt x="81" y="21"/>
                </a:cubicBezTo>
                <a:cubicBezTo>
                  <a:pt x="82" y="24"/>
                  <a:pt x="80" y="27"/>
                  <a:pt x="77" y="27"/>
                </a:cubicBezTo>
                <a:cubicBezTo>
                  <a:pt x="77" y="27"/>
                  <a:pt x="78" y="24"/>
                  <a:pt x="75" y="22"/>
                </a:cubicBezTo>
                <a:cubicBezTo>
                  <a:pt x="76" y="25"/>
                  <a:pt x="74" y="28"/>
                  <a:pt x="71" y="28"/>
                </a:cubicBezTo>
                <a:cubicBezTo>
                  <a:pt x="72" y="26"/>
                  <a:pt x="71" y="24"/>
                  <a:pt x="70" y="23"/>
                </a:cubicBezTo>
                <a:cubicBezTo>
                  <a:pt x="70" y="27"/>
                  <a:pt x="69" y="29"/>
                  <a:pt x="66" y="30"/>
                </a:cubicBezTo>
                <a:cubicBezTo>
                  <a:pt x="66" y="28"/>
                  <a:pt x="65" y="26"/>
                  <a:pt x="64" y="25"/>
                </a:cubicBezTo>
                <a:cubicBezTo>
                  <a:pt x="65" y="28"/>
                  <a:pt x="63" y="32"/>
                  <a:pt x="60" y="32"/>
                </a:cubicBezTo>
                <a:cubicBezTo>
                  <a:pt x="60" y="31"/>
                  <a:pt x="60" y="29"/>
                  <a:pt x="58" y="27"/>
                </a:cubicBezTo>
                <a:cubicBezTo>
                  <a:pt x="59" y="33"/>
                  <a:pt x="57" y="34"/>
                  <a:pt x="55" y="34"/>
                </a:cubicBezTo>
                <a:cubicBezTo>
                  <a:pt x="55" y="32"/>
                  <a:pt x="54" y="31"/>
                  <a:pt x="53" y="30"/>
                </a:cubicBezTo>
                <a:cubicBezTo>
                  <a:pt x="54" y="33"/>
                  <a:pt x="53" y="37"/>
                  <a:pt x="49" y="37"/>
                </a:cubicBezTo>
                <a:cubicBezTo>
                  <a:pt x="49" y="37"/>
                  <a:pt x="50" y="34"/>
                  <a:pt x="48" y="32"/>
                </a:cubicBezTo>
                <a:cubicBezTo>
                  <a:pt x="48" y="36"/>
                  <a:pt x="46" y="39"/>
                  <a:pt x="43" y="42"/>
                </a:cubicBezTo>
                <a:cubicBezTo>
                  <a:pt x="37" y="46"/>
                  <a:pt x="32" y="49"/>
                  <a:pt x="26" y="52"/>
                </a:cubicBezTo>
                <a:cubicBezTo>
                  <a:pt x="24" y="48"/>
                  <a:pt x="23" y="43"/>
                  <a:pt x="21" y="39"/>
                </a:cubicBezTo>
                <a:cubicBezTo>
                  <a:pt x="25" y="39"/>
                  <a:pt x="28" y="40"/>
                  <a:pt x="31" y="39"/>
                </a:cubicBezTo>
                <a:cubicBezTo>
                  <a:pt x="34" y="39"/>
                  <a:pt x="39" y="37"/>
                  <a:pt x="39" y="35"/>
                </a:cubicBezTo>
                <a:cubicBezTo>
                  <a:pt x="36" y="37"/>
                  <a:pt x="32" y="37"/>
                  <a:pt x="31" y="37"/>
                </a:cubicBezTo>
                <a:cubicBezTo>
                  <a:pt x="23" y="37"/>
                  <a:pt x="18" y="35"/>
                  <a:pt x="15" y="29"/>
                </a:cubicBezTo>
                <a:cubicBezTo>
                  <a:pt x="15" y="29"/>
                  <a:pt x="15" y="28"/>
                  <a:pt x="16" y="28"/>
                </a:cubicBezTo>
                <a:cubicBezTo>
                  <a:pt x="18" y="31"/>
                  <a:pt x="23" y="33"/>
                  <a:pt x="27" y="31"/>
                </a:cubicBezTo>
                <a:cubicBezTo>
                  <a:pt x="23" y="31"/>
                  <a:pt x="16" y="28"/>
                  <a:pt x="16" y="23"/>
                </a:cubicBezTo>
                <a:cubicBezTo>
                  <a:pt x="17" y="21"/>
                  <a:pt x="18" y="18"/>
                  <a:pt x="15" y="17"/>
                </a:cubicBezTo>
                <a:cubicBezTo>
                  <a:pt x="16" y="19"/>
                  <a:pt x="16" y="19"/>
                  <a:pt x="15" y="22"/>
                </a:cubicBezTo>
                <a:cubicBezTo>
                  <a:pt x="13" y="20"/>
                  <a:pt x="12" y="18"/>
                  <a:pt x="10" y="18"/>
                </a:cubicBezTo>
                <a:cubicBezTo>
                  <a:pt x="10" y="19"/>
                  <a:pt x="10" y="19"/>
                  <a:pt x="10" y="20"/>
                </a:cubicBezTo>
                <a:cubicBezTo>
                  <a:pt x="9" y="20"/>
                  <a:pt x="8" y="20"/>
                  <a:pt x="7" y="20"/>
                </a:cubicBezTo>
                <a:cubicBezTo>
                  <a:pt x="7" y="21"/>
                  <a:pt x="11" y="21"/>
                  <a:pt x="11" y="23"/>
                </a:cubicBezTo>
                <a:cubicBezTo>
                  <a:pt x="14" y="30"/>
                  <a:pt x="6" y="33"/>
                  <a:pt x="2" y="29"/>
                </a:cubicBezTo>
                <a:cubicBezTo>
                  <a:pt x="0" y="26"/>
                  <a:pt x="0" y="22"/>
                  <a:pt x="2" y="20"/>
                </a:cubicBezTo>
                <a:cubicBezTo>
                  <a:pt x="7" y="16"/>
                  <a:pt x="8" y="14"/>
                  <a:pt x="11" y="11"/>
                </a:cubicBezTo>
                <a:cubicBezTo>
                  <a:pt x="14" y="7"/>
                  <a:pt x="18" y="10"/>
                  <a:pt x="19" y="13"/>
                </a:cubicBezTo>
                <a:cubicBezTo>
                  <a:pt x="23" y="22"/>
                  <a:pt x="29" y="26"/>
                  <a:pt x="36" y="27"/>
                </a:cubicBezTo>
                <a:cubicBezTo>
                  <a:pt x="44" y="29"/>
                  <a:pt x="53" y="25"/>
                  <a:pt x="63" y="21"/>
                </a:cubicBezTo>
                <a:cubicBezTo>
                  <a:pt x="67" y="20"/>
                  <a:pt x="68" y="19"/>
                  <a:pt x="69" y="22"/>
                </a:cubicBezTo>
                <a:cubicBezTo>
                  <a:pt x="70" y="20"/>
                  <a:pt x="69" y="19"/>
                  <a:pt x="69" y="19"/>
                </a:cubicBezTo>
                <a:cubicBezTo>
                  <a:pt x="70" y="17"/>
                  <a:pt x="73" y="17"/>
                  <a:pt x="73" y="19"/>
                </a:cubicBezTo>
                <a:cubicBezTo>
                  <a:pt x="74" y="18"/>
                  <a:pt x="74" y="17"/>
                  <a:pt x="74" y="17"/>
                </a:cubicBezTo>
                <a:cubicBezTo>
                  <a:pt x="76" y="14"/>
                  <a:pt x="78" y="16"/>
                  <a:pt x="78" y="17"/>
                </a:cubicBezTo>
                <a:cubicBezTo>
                  <a:pt x="80" y="16"/>
                  <a:pt x="79" y="14"/>
                  <a:pt x="79" y="14"/>
                </a:cubicBezTo>
                <a:cubicBezTo>
                  <a:pt x="80" y="13"/>
                  <a:pt x="81" y="13"/>
                  <a:pt x="82" y="12"/>
                </a:cubicBezTo>
                <a:cubicBezTo>
                  <a:pt x="88" y="12"/>
                  <a:pt x="93" y="8"/>
                  <a:pt x="95" y="0"/>
                </a:cubicBezTo>
                <a:cubicBezTo>
                  <a:pt x="98" y="4"/>
                  <a:pt x="99" y="5"/>
                  <a:pt x="100" y="11"/>
                </a:cubicBezTo>
                <a:cubicBezTo>
                  <a:pt x="103" y="9"/>
                  <a:pt x="104" y="7"/>
                  <a:pt x="105" y="3"/>
                </a:cubicBezTo>
                <a:cubicBezTo>
                  <a:pt x="106" y="4"/>
                  <a:pt x="108" y="5"/>
                  <a:pt x="110"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9" name="Freeform 1889"/>
          <p:cNvSpPr/>
          <p:nvPr/>
        </p:nvSpPr>
        <p:spPr>
          <a:xfrm>
            <a:off x="379413" y="615950"/>
            <a:ext cx="12700" cy="7938"/>
          </a:xfrm>
          <a:custGeom>
            <a:avLst/>
            <a:gdLst>
              <a:gd name="T0" fmla="*/ 0 w 17"/>
              <a:gd name="T1" fmla="*/ 6 h 11"/>
              <a:gd name="T2" fmla="*/ 0 w 17"/>
              <a:gd name="T3" fmla="*/ 6 h 11"/>
              <a:gd name="T4" fmla="*/ 9 w 17"/>
              <a:gd name="T5" fmla="*/ 6 h 11"/>
              <a:gd name="T6" fmla="*/ 15 w 17"/>
              <a:gd name="T7" fmla="*/ 0 h 11"/>
              <a:gd name="T8" fmla="*/ 10 w 17"/>
              <a:gd name="T9" fmla="*/ 9 h 11"/>
              <a:gd name="T10" fmla="*/ 0 w 17"/>
              <a:gd name="T11" fmla="*/ 6 h 11"/>
            </a:gdLst>
            <a:ahLst/>
            <a:cxnLst>
              <a:cxn ang="0">
                <a:pos x="T0" y="T1"/>
              </a:cxn>
              <a:cxn ang="0">
                <a:pos x="T2" y="T3"/>
              </a:cxn>
              <a:cxn ang="0">
                <a:pos x="T4" y="T5"/>
              </a:cxn>
              <a:cxn ang="0">
                <a:pos x="T6" y="T7"/>
              </a:cxn>
              <a:cxn ang="0">
                <a:pos x="T8" y="T9"/>
              </a:cxn>
              <a:cxn ang="0">
                <a:pos x="T10" y="T11"/>
              </a:cxn>
            </a:cxnLst>
            <a:rect l="0" t="0" r="r" b="b"/>
            <a:pathLst>
              <a:path w="17" h="11">
                <a:moveTo>
                  <a:pt x="0" y="6"/>
                </a:moveTo>
                <a:lnTo>
                  <a:pt x="0" y="6"/>
                </a:lnTo>
                <a:cubicBezTo>
                  <a:pt x="1" y="7"/>
                  <a:pt x="6" y="8"/>
                  <a:pt x="9" y="6"/>
                </a:cubicBezTo>
                <a:cubicBezTo>
                  <a:pt x="13" y="5"/>
                  <a:pt x="15" y="2"/>
                  <a:pt x="15" y="0"/>
                </a:cubicBezTo>
                <a:cubicBezTo>
                  <a:pt x="17" y="3"/>
                  <a:pt x="14" y="7"/>
                  <a:pt x="10" y="9"/>
                </a:cubicBezTo>
                <a:cubicBezTo>
                  <a:pt x="7" y="11"/>
                  <a:pt x="1" y="11"/>
                  <a:pt x="0"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0" name="Freeform 1890"/>
          <p:cNvSpPr/>
          <p:nvPr/>
        </p:nvSpPr>
        <p:spPr>
          <a:xfrm>
            <a:off x="377832" y="604850"/>
            <a:ext cx="11113" cy="15875"/>
          </a:xfrm>
          <a:custGeom>
            <a:avLst/>
            <a:gdLst>
              <a:gd name="T0" fmla="*/ 8 w 17"/>
              <a:gd name="T1" fmla="*/ 0 h 21"/>
              <a:gd name="T2" fmla="*/ 8 w 17"/>
              <a:gd name="T3" fmla="*/ 0 h 21"/>
              <a:gd name="T4" fmla="*/ 14 w 17"/>
              <a:gd name="T5" fmla="*/ 8 h 21"/>
              <a:gd name="T6" fmla="*/ 12 w 17"/>
              <a:gd name="T7" fmla="*/ 19 h 21"/>
              <a:gd name="T8" fmla="*/ 1 w 17"/>
              <a:gd name="T9" fmla="*/ 14 h 21"/>
              <a:gd name="T10" fmla="*/ 0 w 17"/>
              <a:gd name="T11" fmla="*/ 3 h 21"/>
              <a:gd name="T12" fmla="*/ 6 w 17"/>
              <a:gd name="T13" fmla="*/ 7 h 21"/>
              <a:gd name="T14" fmla="*/ 8 w 17"/>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1">
                <a:moveTo>
                  <a:pt x="8" y="0"/>
                </a:moveTo>
                <a:lnTo>
                  <a:pt x="8" y="0"/>
                </a:lnTo>
                <a:cubicBezTo>
                  <a:pt x="9" y="4"/>
                  <a:pt x="12" y="5"/>
                  <a:pt x="14" y="8"/>
                </a:cubicBezTo>
                <a:cubicBezTo>
                  <a:pt x="17" y="12"/>
                  <a:pt x="16" y="17"/>
                  <a:pt x="12" y="19"/>
                </a:cubicBezTo>
                <a:cubicBezTo>
                  <a:pt x="8" y="21"/>
                  <a:pt x="3" y="19"/>
                  <a:pt x="1" y="14"/>
                </a:cubicBezTo>
                <a:cubicBezTo>
                  <a:pt x="0" y="11"/>
                  <a:pt x="3" y="8"/>
                  <a:pt x="0" y="3"/>
                </a:cubicBezTo>
                <a:cubicBezTo>
                  <a:pt x="2" y="6"/>
                  <a:pt x="5" y="7"/>
                  <a:pt x="6" y="7"/>
                </a:cubicBezTo>
                <a:cubicBezTo>
                  <a:pt x="7" y="6"/>
                  <a:pt x="8" y="2"/>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1" name="Freeform 1891"/>
          <p:cNvSpPr/>
          <p:nvPr/>
        </p:nvSpPr>
        <p:spPr>
          <a:xfrm>
            <a:off x="377829" y="604850"/>
            <a:ext cx="3175" cy="3175"/>
          </a:xfrm>
          <a:custGeom>
            <a:avLst/>
            <a:gdLst>
              <a:gd name="T0" fmla="*/ 4 w 4"/>
              <a:gd name="T1" fmla="*/ 0 h 3"/>
              <a:gd name="T2" fmla="*/ 4 w 4"/>
              <a:gd name="T3" fmla="*/ 0 h 3"/>
              <a:gd name="T4" fmla="*/ 4 w 4"/>
              <a:gd name="T5" fmla="*/ 3 h 3"/>
              <a:gd name="T6" fmla="*/ 0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cubicBezTo>
                  <a:pt x="4" y="1"/>
                  <a:pt x="4" y="2"/>
                  <a:pt x="4" y="3"/>
                </a:cubicBezTo>
                <a:cubicBezTo>
                  <a:pt x="2" y="3"/>
                  <a:pt x="1" y="2"/>
                  <a:pt x="0" y="1"/>
                </a:cubicBezTo>
                <a:cubicBezTo>
                  <a:pt x="2" y="1"/>
                  <a:pt x="3" y="0"/>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2" name="Freeform 1892"/>
          <p:cNvSpPr/>
          <p:nvPr/>
        </p:nvSpPr>
        <p:spPr>
          <a:xfrm>
            <a:off x="347663" y="535000"/>
            <a:ext cx="31750" cy="66675"/>
          </a:xfrm>
          <a:custGeom>
            <a:avLst/>
            <a:gdLst>
              <a:gd name="T0" fmla="*/ 0 w 46"/>
              <a:gd name="T1" fmla="*/ 1 h 93"/>
              <a:gd name="T2" fmla="*/ 0 w 46"/>
              <a:gd name="T3" fmla="*/ 1 h 93"/>
              <a:gd name="T4" fmla="*/ 3 w 46"/>
              <a:gd name="T5" fmla="*/ 0 h 93"/>
              <a:gd name="T6" fmla="*/ 45 w 46"/>
              <a:gd name="T7" fmla="*/ 87 h 93"/>
              <a:gd name="T8" fmla="*/ 43 w 46"/>
              <a:gd name="T9" fmla="*/ 92 h 93"/>
              <a:gd name="T10" fmla="*/ 37 w 46"/>
              <a:gd name="T11" fmla="*/ 90 h 93"/>
              <a:gd name="T12" fmla="*/ 0 w 46"/>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46" h="93">
                <a:moveTo>
                  <a:pt x="0" y="1"/>
                </a:moveTo>
                <a:lnTo>
                  <a:pt x="0" y="1"/>
                </a:lnTo>
                <a:lnTo>
                  <a:pt x="3" y="0"/>
                </a:lnTo>
                <a:lnTo>
                  <a:pt x="45" y="87"/>
                </a:lnTo>
                <a:cubicBezTo>
                  <a:pt x="46" y="89"/>
                  <a:pt x="45" y="91"/>
                  <a:pt x="43" y="92"/>
                </a:cubicBezTo>
                <a:cubicBezTo>
                  <a:pt x="41" y="93"/>
                  <a:pt x="38" y="92"/>
                  <a:pt x="37" y="90"/>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3" name="Freeform 1893"/>
          <p:cNvSpPr/>
          <p:nvPr/>
        </p:nvSpPr>
        <p:spPr>
          <a:xfrm>
            <a:off x="411163" y="679450"/>
            <a:ext cx="4763" cy="1588"/>
          </a:xfrm>
          <a:custGeom>
            <a:avLst/>
            <a:gdLst>
              <a:gd name="T0" fmla="*/ 5 w 5"/>
              <a:gd name="T1" fmla="*/ 0 h 3"/>
              <a:gd name="T2" fmla="*/ 5 w 5"/>
              <a:gd name="T3" fmla="*/ 0 h 3"/>
              <a:gd name="T4" fmla="*/ 4 w 5"/>
              <a:gd name="T5" fmla="*/ 3 h 3"/>
              <a:gd name="T6" fmla="*/ 0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0"/>
                </a:lnTo>
                <a:cubicBezTo>
                  <a:pt x="5" y="1"/>
                  <a:pt x="4" y="2"/>
                  <a:pt x="4" y="3"/>
                </a:cubicBezTo>
                <a:cubicBezTo>
                  <a:pt x="3" y="3"/>
                  <a:pt x="1" y="3"/>
                  <a:pt x="0" y="2"/>
                </a:cubicBezTo>
                <a:cubicBezTo>
                  <a:pt x="2" y="2"/>
                  <a:pt x="4" y="1"/>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4" name="Freeform 1894"/>
          <p:cNvSpPr/>
          <p:nvPr/>
        </p:nvSpPr>
        <p:spPr>
          <a:xfrm>
            <a:off x="373069" y="598488"/>
            <a:ext cx="9525" cy="6350"/>
          </a:xfrm>
          <a:custGeom>
            <a:avLst/>
            <a:gdLst>
              <a:gd name="T0" fmla="*/ 0 w 13"/>
              <a:gd name="T1" fmla="*/ 5 h 9"/>
              <a:gd name="T2" fmla="*/ 0 w 13"/>
              <a:gd name="T3" fmla="*/ 5 h 9"/>
              <a:gd name="T4" fmla="*/ 7 w 13"/>
              <a:gd name="T5" fmla="*/ 6 h 9"/>
              <a:gd name="T6" fmla="*/ 11 w 13"/>
              <a:gd name="T7" fmla="*/ 0 h 9"/>
              <a:gd name="T8" fmla="*/ 8 w 13"/>
              <a:gd name="T9" fmla="*/ 8 h 9"/>
              <a:gd name="T10" fmla="*/ 0 w 13"/>
              <a:gd name="T11" fmla="*/ 5 h 9"/>
            </a:gdLst>
            <a:ahLst/>
            <a:cxnLst>
              <a:cxn ang="0">
                <a:pos x="T0" y="T1"/>
              </a:cxn>
              <a:cxn ang="0">
                <a:pos x="T2" y="T3"/>
              </a:cxn>
              <a:cxn ang="0">
                <a:pos x="T4" y="T5"/>
              </a:cxn>
              <a:cxn ang="0">
                <a:pos x="T6" y="T7"/>
              </a:cxn>
              <a:cxn ang="0">
                <a:pos x="T8" y="T9"/>
              </a:cxn>
              <a:cxn ang="0">
                <a:pos x="T10" y="T11"/>
              </a:cxn>
            </a:cxnLst>
            <a:rect l="0" t="0" r="r" b="b"/>
            <a:pathLst>
              <a:path w="13" h="9">
                <a:moveTo>
                  <a:pt x="0" y="5"/>
                </a:moveTo>
                <a:lnTo>
                  <a:pt x="0" y="5"/>
                </a:lnTo>
                <a:cubicBezTo>
                  <a:pt x="1" y="7"/>
                  <a:pt x="4" y="7"/>
                  <a:pt x="7" y="6"/>
                </a:cubicBezTo>
                <a:cubicBezTo>
                  <a:pt x="10" y="4"/>
                  <a:pt x="11" y="2"/>
                  <a:pt x="11" y="0"/>
                </a:cubicBezTo>
                <a:cubicBezTo>
                  <a:pt x="13" y="3"/>
                  <a:pt x="11" y="7"/>
                  <a:pt x="8" y="8"/>
                </a:cubicBezTo>
                <a:cubicBezTo>
                  <a:pt x="5" y="9"/>
                  <a:pt x="0" y="9"/>
                  <a:pt x="0"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5" name="Freeform 1895"/>
          <p:cNvSpPr/>
          <p:nvPr/>
        </p:nvSpPr>
        <p:spPr>
          <a:xfrm>
            <a:off x="406401" y="657237"/>
            <a:ext cx="3175" cy="3175"/>
          </a:xfrm>
          <a:custGeom>
            <a:avLst/>
            <a:gdLst>
              <a:gd name="T0" fmla="*/ 2 w 3"/>
              <a:gd name="T1" fmla="*/ 0 h 4"/>
              <a:gd name="T2" fmla="*/ 2 w 3"/>
              <a:gd name="T3" fmla="*/ 0 h 4"/>
              <a:gd name="T4" fmla="*/ 2 w 3"/>
              <a:gd name="T5" fmla="*/ 4 h 4"/>
              <a:gd name="T6" fmla="*/ 0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2" y="1"/>
                  <a:pt x="3" y="3"/>
                  <a:pt x="2" y="4"/>
                </a:cubicBezTo>
                <a:cubicBezTo>
                  <a:pt x="2" y="4"/>
                  <a:pt x="1" y="3"/>
                  <a:pt x="0" y="3"/>
                </a:cubicBezTo>
                <a:cubicBezTo>
                  <a:pt x="1" y="2"/>
                  <a:pt x="2"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6" name="Freeform 1896"/>
          <p:cNvSpPr/>
          <p:nvPr/>
        </p:nvSpPr>
        <p:spPr>
          <a:xfrm>
            <a:off x="392113" y="660400"/>
            <a:ext cx="3175" cy="1588"/>
          </a:xfrm>
          <a:custGeom>
            <a:avLst/>
            <a:gdLst>
              <a:gd name="T0" fmla="*/ 0 w 5"/>
              <a:gd name="T1" fmla="*/ 0 h 4"/>
              <a:gd name="T2" fmla="*/ 0 w 5"/>
              <a:gd name="T3" fmla="*/ 0 h 4"/>
              <a:gd name="T4" fmla="*/ 4 w 5"/>
              <a:gd name="T5" fmla="*/ 2 h 4"/>
              <a:gd name="T6" fmla="*/ 5 w 5"/>
              <a:gd name="T7" fmla="*/ 4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lnTo>
                  <a:pt x="0" y="0"/>
                </a:lnTo>
                <a:cubicBezTo>
                  <a:pt x="2" y="0"/>
                  <a:pt x="4" y="2"/>
                  <a:pt x="4" y="2"/>
                </a:cubicBezTo>
                <a:cubicBezTo>
                  <a:pt x="4" y="3"/>
                  <a:pt x="5" y="4"/>
                  <a:pt x="5" y="4"/>
                </a:cubicBezTo>
                <a:cubicBezTo>
                  <a:pt x="4" y="4"/>
                  <a:pt x="0" y="2"/>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7" name="Freeform 1897"/>
          <p:cNvSpPr/>
          <p:nvPr/>
        </p:nvSpPr>
        <p:spPr>
          <a:xfrm>
            <a:off x="403226" y="666762"/>
            <a:ext cx="12700" cy="9525"/>
          </a:xfrm>
          <a:custGeom>
            <a:avLst/>
            <a:gdLst>
              <a:gd name="T0" fmla="*/ 0 w 19"/>
              <a:gd name="T1" fmla="*/ 7 h 12"/>
              <a:gd name="T2" fmla="*/ 0 w 19"/>
              <a:gd name="T3" fmla="*/ 7 h 12"/>
              <a:gd name="T4" fmla="*/ 10 w 19"/>
              <a:gd name="T5" fmla="*/ 7 h 12"/>
              <a:gd name="T6" fmla="*/ 16 w 19"/>
              <a:gd name="T7" fmla="*/ 0 h 12"/>
              <a:gd name="T8" fmla="*/ 12 w 19"/>
              <a:gd name="T9" fmla="*/ 10 h 12"/>
              <a:gd name="T10" fmla="*/ 0 w 19"/>
              <a:gd name="T11" fmla="*/ 7 h 12"/>
            </a:gdLst>
            <a:ahLst/>
            <a:cxnLst>
              <a:cxn ang="0">
                <a:pos x="T0" y="T1"/>
              </a:cxn>
              <a:cxn ang="0">
                <a:pos x="T2" y="T3"/>
              </a:cxn>
              <a:cxn ang="0">
                <a:pos x="T4" y="T5"/>
              </a:cxn>
              <a:cxn ang="0">
                <a:pos x="T6" y="T7"/>
              </a:cxn>
              <a:cxn ang="0">
                <a:pos x="T8" y="T9"/>
              </a:cxn>
              <a:cxn ang="0">
                <a:pos x="T10" y="T11"/>
              </a:cxn>
            </a:cxnLst>
            <a:rect l="0" t="0" r="r" b="b"/>
            <a:pathLst>
              <a:path w="19" h="12">
                <a:moveTo>
                  <a:pt x="0" y="7"/>
                </a:moveTo>
                <a:lnTo>
                  <a:pt x="0" y="7"/>
                </a:lnTo>
                <a:cubicBezTo>
                  <a:pt x="1" y="8"/>
                  <a:pt x="6" y="9"/>
                  <a:pt x="10" y="7"/>
                </a:cubicBezTo>
                <a:cubicBezTo>
                  <a:pt x="15" y="5"/>
                  <a:pt x="16" y="2"/>
                  <a:pt x="16" y="0"/>
                </a:cubicBezTo>
                <a:cubicBezTo>
                  <a:pt x="19" y="4"/>
                  <a:pt x="16" y="8"/>
                  <a:pt x="12" y="10"/>
                </a:cubicBezTo>
                <a:cubicBezTo>
                  <a:pt x="8" y="12"/>
                  <a:pt x="1" y="12"/>
                  <a:pt x="0"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8" name="Freeform 1898"/>
          <p:cNvSpPr/>
          <p:nvPr/>
        </p:nvSpPr>
        <p:spPr>
          <a:xfrm>
            <a:off x="461963" y="633425"/>
            <a:ext cx="12700" cy="4763"/>
          </a:xfrm>
          <a:custGeom>
            <a:avLst/>
            <a:gdLst>
              <a:gd name="T0" fmla="*/ 16 w 18"/>
              <a:gd name="T1" fmla="*/ 0 h 6"/>
              <a:gd name="T2" fmla="*/ 16 w 18"/>
              <a:gd name="T3" fmla="*/ 0 h 6"/>
              <a:gd name="T4" fmla="*/ 17 w 18"/>
              <a:gd name="T5" fmla="*/ 4 h 6"/>
              <a:gd name="T6" fmla="*/ 0 w 18"/>
              <a:gd name="T7" fmla="*/ 4 h 6"/>
              <a:gd name="T8" fmla="*/ 16 w 18"/>
              <a:gd name="T9" fmla="*/ 0 h 6"/>
            </a:gdLst>
            <a:ahLst/>
            <a:cxnLst>
              <a:cxn ang="0">
                <a:pos x="T0" y="T1"/>
              </a:cxn>
              <a:cxn ang="0">
                <a:pos x="T2" y="T3"/>
              </a:cxn>
              <a:cxn ang="0">
                <a:pos x="T4" y="T5"/>
              </a:cxn>
              <a:cxn ang="0">
                <a:pos x="T6" y="T7"/>
              </a:cxn>
              <a:cxn ang="0">
                <a:pos x="T8" y="T9"/>
              </a:cxn>
            </a:cxnLst>
            <a:rect l="0" t="0" r="r" b="b"/>
            <a:pathLst>
              <a:path w="18" h="6">
                <a:moveTo>
                  <a:pt x="16" y="0"/>
                </a:moveTo>
                <a:lnTo>
                  <a:pt x="16" y="0"/>
                </a:lnTo>
                <a:cubicBezTo>
                  <a:pt x="18" y="1"/>
                  <a:pt x="18" y="3"/>
                  <a:pt x="17" y="4"/>
                </a:cubicBezTo>
                <a:cubicBezTo>
                  <a:pt x="15" y="6"/>
                  <a:pt x="9" y="4"/>
                  <a:pt x="0" y="4"/>
                </a:cubicBezTo>
                <a:cubicBezTo>
                  <a:pt x="6" y="2"/>
                  <a:pt x="16" y="6"/>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9" name="Freeform 1899"/>
          <p:cNvSpPr/>
          <p:nvPr/>
        </p:nvSpPr>
        <p:spPr>
          <a:xfrm>
            <a:off x="458788" y="633413"/>
            <a:ext cx="0"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1" y="0"/>
                  <a:pt x="1" y="2"/>
                  <a:pt x="0" y="2"/>
                </a:cubicBezTo>
                <a:cubicBezTo>
                  <a:pt x="0" y="2"/>
                  <a:pt x="0" y="0"/>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0" name="Freeform 1900"/>
          <p:cNvSpPr/>
          <p:nvPr/>
        </p:nvSpPr>
        <p:spPr>
          <a:xfrm>
            <a:off x="455613" y="633425"/>
            <a:ext cx="1588" cy="3175"/>
          </a:xfrm>
          <a:custGeom>
            <a:avLst/>
            <a:gdLst>
              <a:gd name="T0" fmla="*/ 0 w 2"/>
              <a:gd name="T1" fmla="*/ 0 h 4"/>
              <a:gd name="T2" fmla="*/ 0 w 2"/>
              <a:gd name="T3" fmla="*/ 0 h 4"/>
              <a:gd name="T4" fmla="*/ 0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cubicBezTo>
                  <a:pt x="2" y="1"/>
                  <a:pt x="2" y="3"/>
                  <a:pt x="0" y="4"/>
                </a:cubicBezTo>
                <a:cubicBezTo>
                  <a:pt x="1" y="3"/>
                  <a:pt x="0" y="0"/>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1" name="Freeform 1901"/>
          <p:cNvSpPr/>
          <p:nvPr/>
        </p:nvSpPr>
        <p:spPr>
          <a:xfrm>
            <a:off x="468319" y="630250"/>
            <a:ext cx="4763" cy="4763"/>
          </a:xfrm>
          <a:custGeom>
            <a:avLst/>
            <a:gdLst>
              <a:gd name="T0" fmla="*/ 3 w 7"/>
              <a:gd name="T1" fmla="*/ 0 h 7"/>
              <a:gd name="T2" fmla="*/ 3 w 7"/>
              <a:gd name="T3" fmla="*/ 0 h 7"/>
              <a:gd name="T4" fmla="*/ 0 w 7"/>
              <a:gd name="T5" fmla="*/ 5 h 7"/>
              <a:gd name="T6" fmla="*/ 3 w 7"/>
              <a:gd name="T7" fmla="*/ 0 h 7"/>
            </a:gdLst>
            <a:ahLst/>
            <a:cxnLst>
              <a:cxn ang="0">
                <a:pos x="T0" y="T1"/>
              </a:cxn>
              <a:cxn ang="0">
                <a:pos x="T2" y="T3"/>
              </a:cxn>
              <a:cxn ang="0">
                <a:pos x="T4" y="T5"/>
              </a:cxn>
              <a:cxn ang="0">
                <a:pos x="T6" y="T7"/>
              </a:cxn>
            </a:cxnLst>
            <a:rect l="0" t="0" r="r" b="b"/>
            <a:pathLst>
              <a:path w="7" h="7">
                <a:moveTo>
                  <a:pt x="3" y="0"/>
                </a:moveTo>
                <a:lnTo>
                  <a:pt x="3" y="0"/>
                </a:lnTo>
                <a:cubicBezTo>
                  <a:pt x="7" y="4"/>
                  <a:pt x="4" y="7"/>
                  <a:pt x="0" y="5"/>
                </a:cubicBezTo>
                <a:cubicBezTo>
                  <a:pt x="4" y="4"/>
                  <a:pt x="4" y="2"/>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2" name="Freeform 1902"/>
          <p:cNvSpPr/>
          <p:nvPr/>
        </p:nvSpPr>
        <p:spPr>
          <a:xfrm>
            <a:off x="384177" y="614375"/>
            <a:ext cx="3175" cy="3175"/>
          </a:xfrm>
          <a:custGeom>
            <a:avLst/>
            <a:gdLst>
              <a:gd name="T0" fmla="*/ 3 w 4"/>
              <a:gd name="T1" fmla="*/ 0 h 6"/>
              <a:gd name="T2" fmla="*/ 3 w 4"/>
              <a:gd name="T3" fmla="*/ 0 h 6"/>
              <a:gd name="T4" fmla="*/ 3 w 4"/>
              <a:gd name="T5" fmla="*/ 4 h 6"/>
              <a:gd name="T6" fmla="*/ 0 w 4"/>
              <a:gd name="T7" fmla="*/ 6 h 6"/>
              <a:gd name="T8" fmla="*/ 3 w 4"/>
              <a:gd name="T9" fmla="*/ 0 h 6"/>
            </a:gdLst>
            <a:ahLst/>
            <a:cxnLst>
              <a:cxn ang="0">
                <a:pos x="T0" y="T1"/>
              </a:cxn>
              <a:cxn ang="0">
                <a:pos x="T2" y="T3"/>
              </a:cxn>
              <a:cxn ang="0">
                <a:pos x="T4" y="T5"/>
              </a:cxn>
              <a:cxn ang="0">
                <a:pos x="T6" y="T7"/>
              </a:cxn>
              <a:cxn ang="0">
                <a:pos x="T8" y="T9"/>
              </a:cxn>
            </a:cxnLst>
            <a:rect l="0" t="0" r="r" b="b"/>
            <a:pathLst>
              <a:path w="4" h="6">
                <a:moveTo>
                  <a:pt x="3" y="0"/>
                </a:moveTo>
                <a:lnTo>
                  <a:pt x="3" y="0"/>
                </a:lnTo>
                <a:cubicBezTo>
                  <a:pt x="4" y="1"/>
                  <a:pt x="4" y="3"/>
                  <a:pt x="3" y="4"/>
                </a:cubicBezTo>
                <a:cubicBezTo>
                  <a:pt x="3" y="5"/>
                  <a:pt x="1" y="6"/>
                  <a:pt x="0" y="6"/>
                </a:cubicBezTo>
                <a:cubicBezTo>
                  <a:pt x="1" y="5"/>
                  <a:pt x="3" y="3"/>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3" name="Freeform 1903"/>
          <p:cNvSpPr/>
          <p:nvPr/>
        </p:nvSpPr>
        <p:spPr>
          <a:xfrm>
            <a:off x="409581" y="671525"/>
            <a:ext cx="3175" cy="3175"/>
          </a:xfrm>
          <a:custGeom>
            <a:avLst/>
            <a:gdLst>
              <a:gd name="T0" fmla="*/ 5 w 5"/>
              <a:gd name="T1" fmla="*/ 0 h 4"/>
              <a:gd name="T2" fmla="*/ 5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lnTo>
                  <a:pt x="5" y="0"/>
                </a:lnTo>
                <a:cubicBezTo>
                  <a:pt x="5" y="2"/>
                  <a:pt x="2" y="4"/>
                  <a:pt x="0" y="3"/>
                </a:cubicBezTo>
                <a:cubicBezTo>
                  <a:pt x="2" y="2"/>
                  <a:pt x="4" y="1"/>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4" name="Freeform 1904"/>
          <p:cNvSpPr/>
          <p:nvPr/>
        </p:nvSpPr>
        <p:spPr>
          <a:xfrm>
            <a:off x="342901" y="528650"/>
            <a:ext cx="7938" cy="4763"/>
          </a:xfrm>
          <a:custGeom>
            <a:avLst/>
            <a:gdLst>
              <a:gd name="T0" fmla="*/ 1 w 9"/>
              <a:gd name="T1" fmla="*/ 5 h 7"/>
              <a:gd name="T2" fmla="*/ 1 w 9"/>
              <a:gd name="T3" fmla="*/ 5 h 7"/>
              <a:gd name="T4" fmla="*/ 1 w 9"/>
              <a:gd name="T5" fmla="*/ 3 h 7"/>
              <a:gd name="T6" fmla="*/ 7 w 9"/>
              <a:gd name="T7" fmla="*/ 0 h 7"/>
              <a:gd name="T8" fmla="*/ 8 w 9"/>
              <a:gd name="T9" fmla="*/ 2 h 7"/>
              <a:gd name="T10" fmla="*/ 6 w 9"/>
              <a:gd name="T11" fmla="*/ 6 h 7"/>
              <a:gd name="T12" fmla="*/ 1 w 9"/>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1" y="5"/>
                </a:moveTo>
                <a:lnTo>
                  <a:pt x="1" y="5"/>
                </a:lnTo>
                <a:cubicBezTo>
                  <a:pt x="0" y="5"/>
                  <a:pt x="0" y="4"/>
                  <a:pt x="1" y="3"/>
                </a:cubicBezTo>
                <a:cubicBezTo>
                  <a:pt x="3" y="3"/>
                  <a:pt x="5" y="2"/>
                  <a:pt x="7" y="0"/>
                </a:cubicBezTo>
                <a:cubicBezTo>
                  <a:pt x="7" y="0"/>
                  <a:pt x="8" y="1"/>
                  <a:pt x="8" y="2"/>
                </a:cubicBezTo>
                <a:cubicBezTo>
                  <a:pt x="9" y="3"/>
                  <a:pt x="8" y="5"/>
                  <a:pt x="6" y="6"/>
                </a:cubicBezTo>
                <a:cubicBezTo>
                  <a:pt x="4" y="7"/>
                  <a:pt x="1" y="7"/>
                  <a:pt x="1"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5" name="Freeform 1905"/>
          <p:cNvSpPr/>
          <p:nvPr/>
        </p:nvSpPr>
        <p:spPr>
          <a:xfrm>
            <a:off x="341313" y="492126"/>
            <a:ext cx="7938" cy="22225"/>
          </a:xfrm>
          <a:custGeom>
            <a:avLst/>
            <a:gdLst>
              <a:gd name="T0" fmla="*/ 6 w 12"/>
              <a:gd name="T1" fmla="*/ 0 h 29"/>
              <a:gd name="T2" fmla="*/ 6 w 12"/>
              <a:gd name="T3" fmla="*/ 0 h 29"/>
              <a:gd name="T4" fmla="*/ 8 w 12"/>
              <a:gd name="T5" fmla="*/ 3 h 29"/>
              <a:gd name="T6" fmla="*/ 5 w 12"/>
              <a:gd name="T7" fmla="*/ 9 h 29"/>
              <a:gd name="T8" fmla="*/ 9 w 12"/>
              <a:gd name="T9" fmla="*/ 4 h 29"/>
              <a:gd name="T10" fmla="*/ 10 w 12"/>
              <a:gd name="T11" fmla="*/ 6 h 29"/>
              <a:gd name="T12" fmla="*/ 6 w 12"/>
              <a:gd name="T13" fmla="*/ 12 h 29"/>
              <a:gd name="T14" fmla="*/ 11 w 12"/>
              <a:gd name="T15" fmla="*/ 7 h 29"/>
              <a:gd name="T16" fmla="*/ 12 w 12"/>
              <a:gd name="T17" fmla="*/ 9 h 29"/>
              <a:gd name="T18" fmla="*/ 12 w 12"/>
              <a:gd name="T19" fmla="*/ 10 h 29"/>
              <a:gd name="T20" fmla="*/ 7 w 12"/>
              <a:gd name="T21" fmla="*/ 14 h 29"/>
              <a:gd name="T22" fmla="*/ 12 w 12"/>
              <a:gd name="T23" fmla="*/ 12 h 29"/>
              <a:gd name="T24" fmla="*/ 12 w 12"/>
              <a:gd name="T25" fmla="*/ 15 h 29"/>
              <a:gd name="T26" fmla="*/ 7 w 12"/>
              <a:gd name="T27" fmla="*/ 17 h 29"/>
              <a:gd name="T28" fmla="*/ 12 w 12"/>
              <a:gd name="T29" fmla="*/ 16 h 29"/>
              <a:gd name="T30" fmla="*/ 11 w 12"/>
              <a:gd name="T31" fmla="*/ 18 h 29"/>
              <a:gd name="T32" fmla="*/ 6 w 12"/>
              <a:gd name="T33" fmla="*/ 19 h 29"/>
              <a:gd name="T34" fmla="*/ 10 w 12"/>
              <a:gd name="T35" fmla="*/ 20 h 29"/>
              <a:gd name="T36" fmla="*/ 10 w 12"/>
              <a:gd name="T37" fmla="*/ 21 h 29"/>
              <a:gd name="T38" fmla="*/ 4 w 12"/>
              <a:gd name="T39" fmla="*/ 21 h 29"/>
              <a:gd name="T40" fmla="*/ 9 w 12"/>
              <a:gd name="T41" fmla="*/ 23 h 29"/>
              <a:gd name="T42" fmla="*/ 7 w 12"/>
              <a:gd name="T43" fmla="*/ 24 h 29"/>
              <a:gd name="T44" fmla="*/ 2 w 12"/>
              <a:gd name="T45" fmla="*/ 29 h 29"/>
              <a:gd name="T46" fmla="*/ 0 w 12"/>
              <a:gd name="T47" fmla="*/ 28 h 29"/>
              <a:gd name="T48" fmla="*/ 2 w 12"/>
              <a:gd name="T49" fmla="*/ 24 h 29"/>
              <a:gd name="T50" fmla="*/ 0 w 12"/>
              <a:gd name="T51" fmla="*/ 19 h 29"/>
              <a:gd name="T52" fmla="*/ 0 w 12"/>
              <a:gd name="T53" fmla="*/ 19 h 29"/>
              <a:gd name="T54" fmla="*/ 3 w 12"/>
              <a:gd name="T55" fmla="*/ 19 h 29"/>
              <a:gd name="T56" fmla="*/ 2 w 12"/>
              <a:gd name="T57" fmla="*/ 10 h 29"/>
              <a:gd name="T58" fmla="*/ 6 w 12"/>
              <a:gd name="T5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8">
                <a:moveTo>
                  <a:pt x="6" y="0"/>
                </a:moveTo>
                <a:lnTo>
                  <a:pt x="6" y="0"/>
                </a:lnTo>
                <a:cubicBezTo>
                  <a:pt x="6" y="0"/>
                  <a:pt x="6" y="1"/>
                  <a:pt x="8" y="3"/>
                </a:cubicBezTo>
                <a:lnTo>
                  <a:pt x="5" y="9"/>
                </a:lnTo>
                <a:lnTo>
                  <a:pt x="9" y="4"/>
                </a:lnTo>
                <a:cubicBezTo>
                  <a:pt x="9" y="4"/>
                  <a:pt x="9" y="5"/>
                  <a:pt x="10" y="6"/>
                </a:cubicBezTo>
                <a:lnTo>
                  <a:pt x="6" y="12"/>
                </a:lnTo>
                <a:lnTo>
                  <a:pt x="11" y="7"/>
                </a:lnTo>
                <a:cubicBezTo>
                  <a:pt x="11" y="8"/>
                  <a:pt x="11" y="9"/>
                  <a:pt x="12" y="9"/>
                </a:cubicBezTo>
                <a:cubicBezTo>
                  <a:pt x="12" y="9"/>
                  <a:pt x="12" y="10"/>
                  <a:pt x="12" y="10"/>
                </a:cubicBezTo>
                <a:lnTo>
                  <a:pt x="7" y="14"/>
                </a:lnTo>
                <a:lnTo>
                  <a:pt x="12" y="12"/>
                </a:lnTo>
                <a:cubicBezTo>
                  <a:pt x="12" y="13"/>
                  <a:pt x="12" y="14"/>
                  <a:pt x="12" y="15"/>
                </a:cubicBezTo>
                <a:lnTo>
                  <a:pt x="7" y="17"/>
                </a:lnTo>
                <a:lnTo>
                  <a:pt x="12" y="16"/>
                </a:lnTo>
                <a:cubicBezTo>
                  <a:pt x="11" y="17"/>
                  <a:pt x="11" y="18"/>
                  <a:pt x="11" y="18"/>
                </a:cubicBezTo>
                <a:lnTo>
                  <a:pt x="6" y="19"/>
                </a:lnTo>
                <a:lnTo>
                  <a:pt x="10" y="20"/>
                </a:lnTo>
                <a:cubicBezTo>
                  <a:pt x="10" y="20"/>
                  <a:pt x="10" y="21"/>
                  <a:pt x="10" y="21"/>
                </a:cubicBezTo>
                <a:lnTo>
                  <a:pt x="4" y="21"/>
                </a:lnTo>
                <a:lnTo>
                  <a:pt x="9" y="23"/>
                </a:lnTo>
                <a:cubicBezTo>
                  <a:pt x="8" y="23"/>
                  <a:pt x="8" y="24"/>
                  <a:pt x="7" y="24"/>
                </a:cubicBezTo>
                <a:cubicBezTo>
                  <a:pt x="5" y="25"/>
                  <a:pt x="3" y="26"/>
                  <a:pt x="2" y="29"/>
                </a:cubicBezTo>
                <a:cubicBezTo>
                  <a:pt x="2" y="29"/>
                  <a:pt x="1" y="28"/>
                  <a:pt x="0" y="28"/>
                </a:cubicBezTo>
                <a:cubicBezTo>
                  <a:pt x="1" y="27"/>
                  <a:pt x="2" y="26"/>
                  <a:pt x="2" y="24"/>
                </a:cubicBezTo>
                <a:cubicBezTo>
                  <a:pt x="2" y="22"/>
                  <a:pt x="1" y="20"/>
                  <a:pt x="0" y="19"/>
                </a:cubicBezTo>
                <a:lnTo>
                  <a:pt x="0" y="19"/>
                </a:lnTo>
                <a:cubicBezTo>
                  <a:pt x="1" y="19"/>
                  <a:pt x="2" y="19"/>
                  <a:pt x="3" y="19"/>
                </a:cubicBezTo>
                <a:cubicBezTo>
                  <a:pt x="7" y="16"/>
                  <a:pt x="4" y="12"/>
                  <a:pt x="2" y="10"/>
                </a:cubicBezTo>
                <a:lnTo>
                  <a:pt x="6"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6" name="Freeform 1906"/>
          <p:cNvSpPr/>
          <p:nvPr/>
        </p:nvSpPr>
        <p:spPr>
          <a:xfrm>
            <a:off x="327031" y="490538"/>
            <a:ext cx="4763" cy="6350"/>
          </a:xfrm>
          <a:custGeom>
            <a:avLst/>
            <a:gdLst>
              <a:gd name="T0" fmla="*/ 5 w 8"/>
              <a:gd name="T1" fmla="*/ 8 h 8"/>
              <a:gd name="T2" fmla="*/ 5 w 8"/>
              <a:gd name="T3" fmla="*/ 8 h 8"/>
              <a:gd name="T4" fmla="*/ 4 w 8"/>
              <a:gd name="T5" fmla="*/ 2 h 8"/>
              <a:gd name="T6" fmla="*/ 8 w 8"/>
              <a:gd name="T7" fmla="*/ 6 h 8"/>
              <a:gd name="T8" fmla="*/ 5 w 8"/>
              <a:gd name="T9" fmla="*/ 8 h 8"/>
            </a:gdLst>
            <a:ahLst/>
            <a:cxnLst>
              <a:cxn ang="0">
                <a:pos x="T0" y="T1"/>
              </a:cxn>
              <a:cxn ang="0">
                <a:pos x="T2" y="T3"/>
              </a:cxn>
              <a:cxn ang="0">
                <a:pos x="T4" y="T5"/>
              </a:cxn>
              <a:cxn ang="0">
                <a:pos x="T6" y="T7"/>
              </a:cxn>
              <a:cxn ang="0">
                <a:pos x="T8" y="T9"/>
              </a:cxn>
            </a:cxnLst>
            <a:rect l="0" t="0" r="r" b="b"/>
            <a:pathLst>
              <a:path w="8" h="8">
                <a:moveTo>
                  <a:pt x="5" y="8"/>
                </a:moveTo>
                <a:lnTo>
                  <a:pt x="5" y="8"/>
                </a:lnTo>
                <a:cubicBezTo>
                  <a:pt x="0" y="4"/>
                  <a:pt x="4" y="3"/>
                  <a:pt x="4" y="2"/>
                </a:cubicBezTo>
                <a:cubicBezTo>
                  <a:pt x="5" y="2"/>
                  <a:pt x="8" y="0"/>
                  <a:pt x="8" y="6"/>
                </a:cubicBezTo>
                <a:lnTo>
                  <a:pt x="5" y="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7" name="Freeform 1907"/>
          <p:cNvSpPr/>
          <p:nvPr/>
        </p:nvSpPr>
        <p:spPr>
          <a:xfrm>
            <a:off x="319088" y="504825"/>
            <a:ext cx="17463" cy="12700"/>
          </a:xfrm>
          <a:custGeom>
            <a:avLst/>
            <a:gdLst>
              <a:gd name="T0" fmla="*/ 0 w 24"/>
              <a:gd name="T1" fmla="*/ 0 h 18"/>
              <a:gd name="T2" fmla="*/ 0 w 24"/>
              <a:gd name="T3" fmla="*/ 0 h 18"/>
              <a:gd name="T4" fmla="*/ 9 w 24"/>
              <a:gd name="T5" fmla="*/ 4 h 18"/>
              <a:gd name="T6" fmla="*/ 15 w 24"/>
              <a:gd name="T7" fmla="*/ 11 h 18"/>
              <a:gd name="T8" fmla="*/ 17 w 24"/>
              <a:gd name="T9" fmla="*/ 8 h 18"/>
              <a:gd name="T10" fmla="*/ 17 w 24"/>
              <a:gd name="T11" fmla="*/ 9 h 18"/>
              <a:gd name="T12" fmla="*/ 20 w 24"/>
              <a:gd name="T13" fmla="*/ 13 h 18"/>
              <a:gd name="T14" fmla="*/ 24 w 24"/>
              <a:gd name="T15" fmla="*/ 15 h 18"/>
              <a:gd name="T16" fmla="*/ 23 w 24"/>
              <a:gd name="T17" fmla="*/ 17 h 18"/>
              <a:gd name="T18" fmla="*/ 17 w 24"/>
              <a:gd name="T19" fmla="*/ 18 h 18"/>
              <a:gd name="T20" fmla="*/ 14 w 24"/>
              <a:gd name="T21" fmla="*/ 18 h 18"/>
              <a:gd name="T22" fmla="*/ 16 w 24"/>
              <a:gd name="T23" fmla="*/ 13 h 18"/>
              <a:gd name="T24" fmla="*/ 13 w 24"/>
              <a:gd name="T25" fmla="*/ 17 h 18"/>
              <a:gd name="T26" fmla="*/ 11 w 24"/>
              <a:gd name="T27" fmla="*/ 17 h 18"/>
              <a:gd name="T28" fmla="*/ 13 w 24"/>
              <a:gd name="T29" fmla="*/ 13 h 18"/>
              <a:gd name="T30" fmla="*/ 10 w 24"/>
              <a:gd name="T31" fmla="*/ 16 h 18"/>
              <a:gd name="T32" fmla="*/ 8 w 24"/>
              <a:gd name="T33" fmla="*/ 15 h 18"/>
              <a:gd name="T34" fmla="*/ 11 w 24"/>
              <a:gd name="T35" fmla="*/ 12 h 18"/>
              <a:gd name="T36" fmla="*/ 6 w 24"/>
              <a:gd name="T37" fmla="*/ 15 h 18"/>
              <a:gd name="T38" fmla="*/ 4 w 24"/>
              <a:gd name="T39" fmla="*/ 13 h 18"/>
              <a:gd name="T40" fmla="*/ 9 w 24"/>
              <a:gd name="T41" fmla="*/ 11 h 18"/>
              <a:gd name="T42" fmla="*/ 3 w 24"/>
              <a:gd name="T43" fmla="*/ 11 h 18"/>
              <a:gd name="T44" fmla="*/ 2 w 24"/>
              <a:gd name="T45" fmla="*/ 11 h 18"/>
              <a:gd name="T46" fmla="*/ 2 w 24"/>
              <a:gd name="T47" fmla="*/ 9 h 18"/>
              <a:gd name="T48" fmla="*/ 8 w 24"/>
              <a:gd name="T49" fmla="*/ 9 h 18"/>
              <a:gd name="T50" fmla="*/ 1 w 24"/>
              <a:gd name="T51" fmla="*/ 7 h 18"/>
              <a:gd name="T52" fmla="*/ 0 w 24"/>
              <a:gd name="T53" fmla="*/ 5 h 18"/>
              <a:gd name="T54" fmla="*/ 7 w 24"/>
              <a:gd name="T55" fmla="*/ 6 h 18"/>
              <a:gd name="T56" fmla="*/ 0 w 24"/>
              <a:gd name="T57" fmla="*/ 3 h 18"/>
              <a:gd name="T58" fmla="*/ 0 w 24"/>
              <a:gd name="T5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8">
                <a:moveTo>
                  <a:pt x="0" y="0"/>
                </a:moveTo>
                <a:lnTo>
                  <a:pt x="0" y="0"/>
                </a:lnTo>
                <a:lnTo>
                  <a:pt x="9" y="4"/>
                </a:lnTo>
                <a:cubicBezTo>
                  <a:pt x="9" y="7"/>
                  <a:pt x="11" y="11"/>
                  <a:pt x="15" y="11"/>
                </a:cubicBezTo>
                <a:cubicBezTo>
                  <a:pt x="16" y="10"/>
                  <a:pt x="17" y="9"/>
                  <a:pt x="17" y="8"/>
                </a:cubicBezTo>
                <a:lnTo>
                  <a:pt x="17" y="9"/>
                </a:lnTo>
                <a:cubicBezTo>
                  <a:pt x="18" y="10"/>
                  <a:pt x="18" y="12"/>
                  <a:pt x="20" y="13"/>
                </a:cubicBezTo>
                <a:cubicBezTo>
                  <a:pt x="21" y="14"/>
                  <a:pt x="23" y="15"/>
                  <a:pt x="24" y="15"/>
                </a:cubicBezTo>
                <a:cubicBezTo>
                  <a:pt x="24" y="15"/>
                  <a:pt x="23" y="16"/>
                  <a:pt x="23" y="17"/>
                </a:cubicBezTo>
                <a:cubicBezTo>
                  <a:pt x="21" y="15"/>
                  <a:pt x="19" y="16"/>
                  <a:pt x="17" y="18"/>
                </a:cubicBezTo>
                <a:cubicBezTo>
                  <a:pt x="16" y="18"/>
                  <a:pt x="15" y="18"/>
                  <a:pt x="14" y="18"/>
                </a:cubicBezTo>
                <a:lnTo>
                  <a:pt x="16" y="13"/>
                </a:lnTo>
                <a:lnTo>
                  <a:pt x="13" y="17"/>
                </a:lnTo>
                <a:cubicBezTo>
                  <a:pt x="12" y="17"/>
                  <a:pt x="12" y="17"/>
                  <a:pt x="11" y="17"/>
                </a:cubicBezTo>
                <a:lnTo>
                  <a:pt x="13" y="13"/>
                </a:lnTo>
                <a:lnTo>
                  <a:pt x="10" y="16"/>
                </a:lnTo>
                <a:cubicBezTo>
                  <a:pt x="9" y="16"/>
                  <a:pt x="8" y="16"/>
                  <a:pt x="8" y="15"/>
                </a:cubicBezTo>
                <a:lnTo>
                  <a:pt x="11" y="12"/>
                </a:lnTo>
                <a:lnTo>
                  <a:pt x="6" y="15"/>
                </a:lnTo>
                <a:cubicBezTo>
                  <a:pt x="6" y="14"/>
                  <a:pt x="5" y="13"/>
                  <a:pt x="4" y="13"/>
                </a:cubicBezTo>
                <a:lnTo>
                  <a:pt x="9" y="11"/>
                </a:lnTo>
                <a:lnTo>
                  <a:pt x="3" y="11"/>
                </a:lnTo>
                <a:cubicBezTo>
                  <a:pt x="3" y="11"/>
                  <a:pt x="3" y="11"/>
                  <a:pt x="2" y="11"/>
                </a:cubicBezTo>
                <a:cubicBezTo>
                  <a:pt x="2" y="10"/>
                  <a:pt x="2" y="9"/>
                  <a:pt x="2" y="9"/>
                </a:cubicBezTo>
                <a:lnTo>
                  <a:pt x="8" y="9"/>
                </a:lnTo>
                <a:lnTo>
                  <a:pt x="1" y="7"/>
                </a:lnTo>
                <a:cubicBezTo>
                  <a:pt x="1" y="6"/>
                  <a:pt x="1" y="5"/>
                  <a:pt x="0" y="5"/>
                </a:cubicBezTo>
                <a:lnTo>
                  <a:pt x="7" y="6"/>
                </a:lnTo>
                <a:lnTo>
                  <a:pt x="0" y="3"/>
                </a:lnTo>
                <a:cubicBezTo>
                  <a:pt x="0" y="1"/>
                  <a:pt x="0"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8" name="Freeform 1908"/>
          <p:cNvSpPr/>
          <p:nvPr/>
        </p:nvSpPr>
        <p:spPr>
          <a:xfrm>
            <a:off x="327026" y="517525"/>
            <a:ext cx="7938" cy="4763"/>
          </a:xfrm>
          <a:custGeom>
            <a:avLst/>
            <a:gdLst>
              <a:gd name="T0" fmla="*/ 1 w 10"/>
              <a:gd name="T1" fmla="*/ 0 h 7"/>
              <a:gd name="T2" fmla="*/ 1 w 10"/>
              <a:gd name="T3" fmla="*/ 0 h 7"/>
              <a:gd name="T4" fmla="*/ 10 w 10"/>
              <a:gd name="T5" fmla="*/ 6 h 7"/>
              <a:gd name="T6" fmla="*/ 10 w 10"/>
              <a:gd name="T7" fmla="*/ 7 h 7"/>
              <a:gd name="T8" fmla="*/ 0 w 10"/>
              <a:gd name="T9" fmla="*/ 1 h 7"/>
              <a:gd name="T10" fmla="*/ 1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 y="0"/>
                </a:moveTo>
                <a:lnTo>
                  <a:pt x="1" y="0"/>
                </a:lnTo>
                <a:lnTo>
                  <a:pt x="10" y="6"/>
                </a:lnTo>
                <a:lnTo>
                  <a:pt x="10" y="7"/>
                </a:lnTo>
                <a:lnTo>
                  <a:pt x="0"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9" name="Freeform 1909"/>
          <p:cNvSpPr/>
          <p:nvPr/>
        </p:nvSpPr>
        <p:spPr>
          <a:xfrm>
            <a:off x="344491" y="512766"/>
            <a:ext cx="4763" cy="3175"/>
          </a:xfrm>
          <a:custGeom>
            <a:avLst/>
            <a:gdLst>
              <a:gd name="T0" fmla="*/ 1 w 5"/>
              <a:gd name="T1" fmla="*/ 3 h 5"/>
              <a:gd name="T2" fmla="*/ 1 w 5"/>
              <a:gd name="T3" fmla="*/ 3 h 5"/>
              <a:gd name="T4" fmla="*/ 2 w 5"/>
              <a:gd name="T5" fmla="*/ 0 h 5"/>
              <a:gd name="T6" fmla="*/ 4 w 5"/>
              <a:gd name="T7" fmla="*/ 1 h 5"/>
              <a:gd name="T8" fmla="*/ 3 w 5"/>
              <a:gd name="T9" fmla="*/ 4 h 5"/>
              <a:gd name="T10" fmla="*/ 1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1" y="3"/>
                </a:moveTo>
                <a:lnTo>
                  <a:pt x="1" y="3"/>
                </a:lnTo>
                <a:cubicBezTo>
                  <a:pt x="0" y="2"/>
                  <a:pt x="1" y="1"/>
                  <a:pt x="2" y="0"/>
                </a:cubicBezTo>
                <a:cubicBezTo>
                  <a:pt x="3" y="0"/>
                  <a:pt x="4" y="0"/>
                  <a:pt x="4" y="1"/>
                </a:cubicBezTo>
                <a:cubicBezTo>
                  <a:pt x="5" y="3"/>
                  <a:pt x="4" y="4"/>
                  <a:pt x="3" y="4"/>
                </a:cubicBezTo>
                <a:cubicBezTo>
                  <a:pt x="2" y="5"/>
                  <a:pt x="1" y="4"/>
                  <a:pt x="1"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0" name="Freeform 1910"/>
          <p:cNvSpPr/>
          <p:nvPr/>
        </p:nvSpPr>
        <p:spPr>
          <a:xfrm>
            <a:off x="334963" y="514350"/>
            <a:ext cx="12700" cy="7938"/>
          </a:xfrm>
          <a:custGeom>
            <a:avLst/>
            <a:gdLst>
              <a:gd name="T0" fmla="*/ 9 w 19"/>
              <a:gd name="T1" fmla="*/ 0 h 13"/>
              <a:gd name="T2" fmla="*/ 9 w 19"/>
              <a:gd name="T3" fmla="*/ 0 h 13"/>
              <a:gd name="T4" fmla="*/ 11 w 19"/>
              <a:gd name="T5" fmla="*/ 1 h 13"/>
              <a:gd name="T6" fmla="*/ 19 w 19"/>
              <a:gd name="T7" fmla="*/ 4 h 13"/>
              <a:gd name="T8" fmla="*/ 15 w 19"/>
              <a:gd name="T9" fmla="*/ 7 h 13"/>
              <a:gd name="T10" fmla="*/ 8 w 19"/>
              <a:gd name="T11" fmla="*/ 4 h 13"/>
              <a:gd name="T12" fmla="*/ 5 w 19"/>
              <a:gd name="T13" fmla="*/ 11 h 13"/>
              <a:gd name="T14" fmla="*/ 0 w 19"/>
              <a:gd name="T15" fmla="*/ 12 h 13"/>
              <a:gd name="T16" fmla="*/ 3 w 19"/>
              <a:gd name="T17" fmla="*/ 5 h 13"/>
              <a:gd name="T18" fmla="*/ 4 w 19"/>
              <a:gd name="T19" fmla="*/ 2 h 13"/>
              <a:gd name="T20" fmla="*/ 5 w 19"/>
              <a:gd name="T21" fmla="*/ 2 h 13"/>
              <a:gd name="T22" fmla="*/ 6 w 19"/>
              <a:gd name="T23" fmla="*/ 2 h 13"/>
              <a:gd name="T24" fmla="*/ 7 w 19"/>
              <a:gd name="T25" fmla="*/ 3 h 13"/>
              <a:gd name="T26" fmla="*/ 7 w 19"/>
              <a:gd name="T27" fmla="*/ 2 h 13"/>
              <a:gd name="T28" fmla="*/ 8 w 19"/>
              <a:gd name="T29" fmla="*/ 0 h 13"/>
              <a:gd name="T30" fmla="*/ 9 w 19"/>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3">
                <a:moveTo>
                  <a:pt x="9" y="0"/>
                </a:moveTo>
                <a:lnTo>
                  <a:pt x="9" y="0"/>
                </a:lnTo>
                <a:lnTo>
                  <a:pt x="11" y="1"/>
                </a:lnTo>
                <a:cubicBezTo>
                  <a:pt x="11" y="1"/>
                  <a:pt x="14" y="6"/>
                  <a:pt x="19" y="4"/>
                </a:cubicBezTo>
                <a:cubicBezTo>
                  <a:pt x="19" y="5"/>
                  <a:pt x="17" y="7"/>
                  <a:pt x="15" y="7"/>
                </a:cubicBezTo>
                <a:cubicBezTo>
                  <a:pt x="11" y="7"/>
                  <a:pt x="8" y="4"/>
                  <a:pt x="8" y="4"/>
                </a:cubicBezTo>
                <a:cubicBezTo>
                  <a:pt x="8" y="4"/>
                  <a:pt x="8" y="8"/>
                  <a:pt x="5" y="11"/>
                </a:cubicBezTo>
                <a:cubicBezTo>
                  <a:pt x="4" y="13"/>
                  <a:pt x="1" y="13"/>
                  <a:pt x="0" y="12"/>
                </a:cubicBezTo>
                <a:cubicBezTo>
                  <a:pt x="5" y="10"/>
                  <a:pt x="3" y="5"/>
                  <a:pt x="3" y="5"/>
                </a:cubicBezTo>
                <a:lnTo>
                  <a:pt x="4" y="2"/>
                </a:lnTo>
                <a:cubicBezTo>
                  <a:pt x="4" y="2"/>
                  <a:pt x="4" y="2"/>
                  <a:pt x="5" y="2"/>
                </a:cubicBezTo>
                <a:cubicBezTo>
                  <a:pt x="5" y="2"/>
                  <a:pt x="6" y="2"/>
                  <a:pt x="6" y="2"/>
                </a:cubicBezTo>
                <a:lnTo>
                  <a:pt x="7" y="3"/>
                </a:lnTo>
                <a:lnTo>
                  <a:pt x="7" y="2"/>
                </a:lnTo>
                <a:cubicBezTo>
                  <a:pt x="7" y="1"/>
                  <a:pt x="8" y="1"/>
                  <a:pt x="8" y="0"/>
                </a:cubicBezTo>
                <a:cubicBezTo>
                  <a:pt x="8" y="0"/>
                  <a:pt x="8" y="0"/>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1" name="Freeform 1911"/>
          <p:cNvSpPr/>
          <p:nvPr/>
        </p:nvSpPr>
        <p:spPr>
          <a:xfrm>
            <a:off x="325438" y="496892"/>
            <a:ext cx="15875" cy="9525"/>
          </a:xfrm>
          <a:custGeom>
            <a:avLst/>
            <a:gdLst>
              <a:gd name="T0" fmla="*/ 9 w 21"/>
              <a:gd name="T1" fmla="*/ 13 h 13"/>
              <a:gd name="T2" fmla="*/ 9 w 21"/>
              <a:gd name="T3" fmla="*/ 13 h 13"/>
              <a:gd name="T4" fmla="*/ 9 w 21"/>
              <a:gd name="T5" fmla="*/ 10 h 13"/>
              <a:gd name="T6" fmla="*/ 4 w 21"/>
              <a:gd name="T7" fmla="*/ 9 h 13"/>
              <a:gd name="T8" fmla="*/ 0 w 21"/>
              <a:gd name="T9" fmla="*/ 11 h 13"/>
              <a:gd name="T10" fmla="*/ 2 w 21"/>
              <a:gd name="T11" fmla="*/ 8 h 13"/>
              <a:gd name="T12" fmla="*/ 2 w 21"/>
              <a:gd name="T13" fmla="*/ 7 h 13"/>
              <a:gd name="T14" fmla="*/ 7 w 21"/>
              <a:gd name="T15" fmla="*/ 5 h 13"/>
              <a:gd name="T16" fmla="*/ 6 w 21"/>
              <a:gd name="T17" fmla="*/ 6 h 13"/>
              <a:gd name="T18" fmla="*/ 11 w 21"/>
              <a:gd name="T19" fmla="*/ 8 h 13"/>
              <a:gd name="T20" fmla="*/ 14 w 21"/>
              <a:gd name="T21" fmla="*/ 3 h 13"/>
              <a:gd name="T22" fmla="*/ 12 w 21"/>
              <a:gd name="T23" fmla="*/ 2 h 13"/>
              <a:gd name="T24" fmla="*/ 16 w 21"/>
              <a:gd name="T25" fmla="*/ 0 h 13"/>
              <a:gd name="T26" fmla="*/ 18 w 21"/>
              <a:gd name="T27" fmla="*/ 1 h 13"/>
              <a:gd name="T28" fmla="*/ 21 w 21"/>
              <a:gd name="T29" fmla="*/ 2 h 13"/>
              <a:gd name="T30" fmla="*/ 17 w 21"/>
              <a:gd name="T31" fmla="*/ 3 h 13"/>
              <a:gd name="T32" fmla="*/ 15 w 21"/>
              <a:gd name="T33" fmla="*/ 8 h 13"/>
              <a:gd name="T34" fmla="*/ 16 w 21"/>
              <a:gd name="T35" fmla="*/ 10 h 13"/>
              <a:gd name="T36" fmla="*/ 9 w 21"/>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9" y="13"/>
                </a:moveTo>
                <a:lnTo>
                  <a:pt x="9" y="13"/>
                </a:lnTo>
                <a:lnTo>
                  <a:pt x="9" y="10"/>
                </a:lnTo>
                <a:cubicBezTo>
                  <a:pt x="7" y="9"/>
                  <a:pt x="5" y="9"/>
                  <a:pt x="4" y="9"/>
                </a:cubicBezTo>
                <a:cubicBezTo>
                  <a:pt x="3" y="11"/>
                  <a:pt x="2" y="10"/>
                  <a:pt x="0" y="11"/>
                </a:cubicBezTo>
                <a:cubicBezTo>
                  <a:pt x="0" y="10"/>
                  <a:pt x="0" y="9"/>
                  <a:pt x="2" y="8"/>
                </a:cubicBezTo>
                <a:cubicBezTo>
                  <a:pt x="1" y="8"/>
                  <a:pt x="2" y="7"/>
                  <a:pt x="2" y="7"/>
                </a:cubicBezTo>
                <a:lnTo>
                  <a:pt x="7" y="5"/>
                </a:lnTo>
                <a:cubicBezTo>
                  <a:pt x="6" y="5"/>
                  <a:pt x="6" y="6"/>
                  <a:pt x="6" y="6"/>
                </a:cubicBezTo>
                <a:cubicBezTo>
                  <a:pt x="9" y="6"/>
                  <a:pt x="11" y="8"/>
                  <a:pt x="11" y="8"/>
                </a:cubicBezTo>
                <a:cubicBezTo>
                  <a:pt x="11" y="8"/>
                  <a:pt x="11" y="5"/>
                  <a:pt x="14" y="3"/>
                </a:cubicBezTo>
                <a:cubicBezTo>
                  <a:pt x="13" y="2"/>
                  <a:pt x="13" y="2"/>
                  <a:pt x="12" y="2"/>
                </a:cubicBezTo>
                <a:lnTo>
                  <a:pt x="16" y="0"/>
                </a:lnTo>
                <a:cubicBezTo>
                  <a:pt x="17" y="0"/>
                  <a:pt x="18" y="0"/>
                  <a:pt x="18" y="1"/>
                </a:cubicBezTo>
                <a:cubicBezTo>
                  <a:pt x="19" y="1"/>
                  <a:pt x="20" y="1"/>
                  <a:pt x="21" y="2"/>
                </a:cubicBezTo>
                <a:cubicBezTo>
                  <a:pt x="19" y="2"/>
                  <a:pt x="19" y="4"/>
                  <a:pt x="17" y="3"/>
                </a:cubicBezTo>
                <a:cubicBezTo>
                  <a:pt x="16" y="4"/>
                  <a:pt x="14" y="6"/>
                  <a:pt x="15" y="8"/>
                </a:cubicBezTo>
                <a:lnTo>
                  <a:pt x="16" y="10"/>
                </a:lnTo>
                <a:lnTo>
                  <a:pt x="9" y="1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2" name="Freeform 1912"/>
          <p:cNvSpPr/>
          <p:nvPr/>
        </p:nvSpPr>
        <p:spPr>
          <a:xfrm>
            <a:off x="331794" y="504825"/>
            <a:ext cx="9525" cy="9525"/>
          </a:xfrm>
          <a:custGeom>
            <a:avLst/>
            <a:gdLst>
              <a:gd name="T0" fmla="*/ 10 w 14"/>
              <a:gd name="T1" fmla="*/ 0 h 15"/>
              <a:gd name="T2" fmla="*/ 10 w 14"/>
              <a:gd name="T3" fmla="*/ 0 h 15"/>
              <a:gd name="T4" fmla="*/ 14 w 14"/>
              <a:gd name="T5" fmla="*/ 8 h 15"/>
              <a:gd name="T6" fmla="*/ 11 w 14"/>
              <a:gd name="T7" fmla="*/ 14 h 15"/>
              <a:gd name="T8" fmla="*/ 3 w 14"/>
              <a:gd name="T9" fmla="*/ 13 h 15"/>
              <a:gd name="T10" fmla="*/ 0 w 14"/>
              <a:gd name="T11" fmla="*/ 4 h 15"/>
              <a:gd name="T12" fmla="*/ 10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0" y="0"/>
                </a:moveTo>
                <a:lnTo>
                  <a:pt x="10" y="0"/>
                </a:lnTo>
                <a:cubicBezTo>
                  <a:pt x="11" y="2"/>
                  <a:pt x="14" y="5"/>
                  <a:pt x="14" y="8"/>
                </a:cubicBezTo>
                <a:cubicBezTo>
                  <a:pt x="14" y="12"/>
                  <a:pt x="12" y="12"/>
                  <a:pt x="11" y="14"/>
                </a:cubicBezTo>
                <a:cubicBezTo>
                  <a:pt x="8" y="13"/>
                  <a:pt x="7" y="15"/>
                  <a:pt x="3" y="13"/>
                </a:cubicBezTo>
                <a:cubicBezTo>
                  <a:pt x="1" y="11"/>
                  <a:pt x="1" y="7"/>
                  <a:pt x="0" y="4"/>
                </a:cubicBezTo>
                <a:lnTo>
                  <a:pt x="1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3" name="Freeform 1913"/>
          <p:cNvSpPr/>
          <p:nvPr/>
        </p:nvSpPr>
        <p:spPr>
          <a:xfrm>
            <a:off x="325438" y="496888"/>
            <a:ext cx="4763" cy="4763"/>
          </a:xfrm>
          <a:custGeom>
            <a:avLst/>
            <a:gdLst>
              <a:gd name="T0" fmla="*/ 5 w 6"/>
              <a:gd name="T1" fmla="*/ 5 h 6"/>
              <a:gd name="T2" fmla="*/ 5 w 6"/>
              <a:gd name="T3" fmla="*/ 5 h 6"/>
              <a:gd name="T4" fmla="*/ 3 w 6"/>
              <a:gd name="T5" fmla="*/ 6 h 6"/>
              <a:gd name="T6" fmla="*/ 2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lnTo>
                  <a:pt x="5" y="5"/>
                </a:lnTo>
                <a:lnTo>
                  <a:pt x="3" y="6"/>
                </a:lnTo>
                <a:cubicBezTo>
                  <a:pt x="0" y="3"/>
                  <a:pt x="2" y="2"/>
                  <a:pt x="2" y="1"/>
                </a:cubicBezTo>
                <a:cubicBezTo>
                  <a:pt x="3" y="2"/>
                  <a:pt x="6" y="0"/>
                  <a:pt x="5"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4" name="Freeform 1914"/>
          <p:cNvSpPr/>
          <p:nvPr/>
        </p:nvSpPr>
        <p:spPr>
          <a:xfrm>
            <a:off x="333380" y="493715"/>
            <a:ext cx="3175" cy="4763"/>
          </a:xfrm>
          <a:custGeom>
            <a:avLst/>
            <a:gdLst>
              <a:gd name="T0" fmla="*/ 3 w 6"/>
              <a:gd name="T1" fmla="*/ 6 h 6"/>
              <a:gd name="T2" fmla="*/ 3 w 6"/>
              <a:gd name="T3" fmla="*/ 6 h 6"/>
              <a:gd name="T4" fmla="*/ 3 w 6"/>
              <a:gd name="T5" fmla="*/ 1 h 6"/>
              <a:gd name="T6" fmla="*/ 6 w 6"/>
              <a:gd name="T7" fmla="*/ 5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lnTo>
                  <a:pt x="3" y="6"/>
                </a:lnTo>
                <a:cubicBezTo>
                  <a:pt x="0" y="3"/>
                  <a:pt x="3" y="2"/>
                  <a:pt x="3" y="1"/>
                </a:cubicBezTo>
                <a:cubicBezTo>
                  <a:pt x="4" y="2"/>
                  <a:pt x="6" y="0"/>
                  <a:pt x="6" y="5"/>
                </a:cubicBezTo>
                <a:lnTo>
                  <a:pt x="3" y="6"/>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5" name="Freeform 1915"/>
          <p:cNvSpPr>
            <a:spLocks noEditPoints="1"/>
          </p:cNvSpPr>
          <p:nvPr/>
        </p:nvSpPr>
        <p:spPr>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65 w 116"/>
              <a:gd name="T19" fmla="*/ 93 h 121"/>
              <a:gd name="T20" fmla="*/ 64 w 116"/>
              <a:gd name="T21" fmla="*/ 89 h 121"/>
              <a:gd name="T22" fmla="*/ 69 w 116"/>
              <a:gd name="T23" fmla="*/ 75 h 121"/>
              <a:gd name="T24" fmla="*/ 53 w 116"/>
              <a:gd name="T25" fmla="*/ 99 h 121"/>
              <a:gd name="T26" fmla="*/ 63 w 116"/>
              <a:gd name="T27" fmla="*/ 99 h 121"/>
              <a:gd name="T28" fmla="*/ 53 w 116"/>
              <a:gd name="T29" fmla="*/ 99 h 121"/>
              <a:gd name="T30" fmla="*/ 52 w 116"/>
              <a:gd name="T31" fmla="*/ 72 h 121"/>
              <a:gd name="T32" fmla="*/ 51 w 116"/>
              <a:gd name="T33" fmla="*/ 93 h 121"/>
              <a:gd name="T34" fmla="*/ 52 w 116"/>
              <a:gd name="T35" fmla="*/ 72 h 121"/>
              <a:gd name="T36" fmla="*/ 34 w 116"/>
              <a:gd name="T37" fmla="*/ 68 h 121"/>
              <a:gd name="T38" fmla="*/ 18 w 116"/>
              <a:gd name="T39" fmla="*/ 34 h 121"/>
              <a:gd name="T40" fmla="*/ 22 w 116"/>
              <a:gd name="T41" fmla="*/ 64 h 121"/>
              <a:gd name="T42" fmla="*/ 28 w 116"/>
              <a:gd name="T43" fmla="*/ 58 h 121"/>
              <a:gd name="T44" fmla="*/ 34 w 116"/>
              <a:gd name="T45" fmla="*/ 25 h 121"/>
              <a:gd name="T46" fmla="*/ 52 w 116"/>
              <a:gd name="T47" fmla="*/ 64 h 121"/>
              <a:gd name="T48" fmla="*/ 36 w 116"/>
              <a:gd name="T49" fmla="*/ 34 h 121"/>
              <a:gd name="T50" fmla="*/ 27 w 116"/>
              <a:gd name="T51" fmla="*/ 27 h 121"/>
              <a:gd name="T52" fmla="*/ 38 w 116"/>
              <a:gd name="T53" fmla="*/ 68 h 121"/>
              <a:gd name="T54" fmla="*/ 24 w 116"/>
              <a:gd name="T55" fmla="*/ 18 h 121"/>
              <a:gd name="T56" fmla="*/ 25 w 116"/>
              <a:gd name="T57" fmla="*/ 18 h 121"/>
              <a:gd name="T58" fmla="*/ 24 w 116"/>
              <a:gd name="T59" fmla="*/ 18 h 121"/>
              <a:gd name="T60" fmla="*/ 48 w 116"/>
              <a:gd name="T61" fmla="*/ 96 h 121"/>
              <a:gd name="T62" fmla="*/ 48 w 116"/>
              <a:gd name="T63" fmla="*/ 96 h 121"/>
              <a:gd name="T64" fmla="*/ 68 w 116"/>
              <a:gd name="T65" fmla="*/ 96 h 121"/>
              <a:gd name="T66" fmla="*/ 68 w 116"/>
              <a:gd name="T67" fmla="*/ 96 h 121"/>
              <a:gd name="T68" fmla="*/ 91 w 116"/>
              <a:gd name="T69" fmla="*/ 18 h 121"/>
              <a:gd name="T70" fmla="*/ 91 w 116"/>
              <a:gd name="T71" fmla="*/ 18 h 121"/>
              <a:gd name="T72" fmla="*/ 113 w 116"/>
              <a:gd name="T73" fmla="*/ 103 h 121"/>
              <a:gd name="T74" fmla="*/ 104 w 116"/>
              <a:gd name="T75" fmla="*/ 90 h 121"/>
              <a:gd name="T76" fmla="*/ 113 w 116"/>
              <a:gd name="T77" fmla="*/ 46 h 121"/>
              <a:gd name="T78" fmla="*/ 106 w 116"/>
              <a:gd name="T79" fmla="*/ 3 h 121"/>
              <a:gd name="T80" fmla="*/ 92 w 116"/>
              <a:gd name="T81" fmla="*/ 1 h 121"/>
              <a:gd name="T82" fmla="*/ 64 w 116"/>
              <a:gd name="T83" fmla="*/ 21 h 121"/>
              <a:gd name="T84" fmla="*/ 52 w 116"/>
              <a:gd name="T85" fmla="*/ 1 h 121"/>
              <a:gd name="T86" fmla="*/ 30 w 116"/>
              <a:gd name="T87" fmla="*/ 17 h 121"/>
              <a:gd name="T88" fmla="*/ 10 w 116"/>
              <a:gd name="T89" fmla="*/ 1 h 121"/>
              <a:gd name="T90" fmla="*/ 17 w 116"/>
              <a:gd name="T91" fmla="*/ 22 h 121"/>
              <a:gd name="T92" fmla="*/ 17 w 116"/>
              <a:gd name="T93" fmla="*/ 72 h 121"/>
              <a:gd name="T94" fmla="*/ 2 w 116"/>
              <a:gd name="T95" fmla="*/ 103 h 121"/>
              <a:gd name="T96" fmla="*/ 21 w 116"/>
              <a:gd name="T97" fmla="*/ 105 h 121"/>
              <a:gd name="T98" fmla="*/ 30 w 116"/>
              <a:gd name="T99" fmla="*/ 76 h 121"/>
              <a:gd name="T100" fmla="*/ 58 w 116"/>
              <a:gd name="T101" fmla="*/ 121 h 121"/>
              <a:gd name="T102" fmla="*/ 85 w 116"/>
              <a:gd name="T103" fmla="*/ 76 h 121"/>
              <a:gd name="T104" fmla="*/ 95 w 116"/>
              <a:gd name="T105" fmla="*/ 105 h 121"/>
              <a:gd name="T106" fmla="*/ 113 w 116"/>
              <a:gd name="T10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20">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close/>
                <a:moveTo>
                  <a:pt x="65" y="93"/>
                </a:moveTo>
                <a:lnTo>
                  <a:pt x="65" y="93"/>
                </a:lnTo>
                <a:cubicBezTo>
                  <a:pt x="64" y="91"/>
                  <a:pt x="64" y="90"/>
                  <a:pt x="64" y="89"/>
                </a:cubicBezTo>
                <a:lnTo>
                  <a:pt x="64" y="72"/>
                </a:lnTo>
                <a:cubicBezTo>
                  <a:pt x="64" y="72"/>
                  <a:pt x="65" y="74"/>
                  <a:pt x="69" y="75"/>
                </a:cubicBezTo>
                <a:cubicBezTo>
                  <a:pt x="68" y="81"/>
                  <a:pt x="66" y="87"/>
                  <a:pt x="65" y="93"/>
                </a:cubicBezTo>
                <a:close/>
                <a:moveTo>
                  <a:pt x="53" y="99"/>
                </a:moveTo>
                <a:lnTo>
                  <a:pt x="53" y="99"/>
                </a:lnTo>
                <a:lnTo>
                  <a:pt x="63" y="99"/>
                </a:lnTo>
                <a:cubicBezTo>
                  <a:pt x="61" y="104"/>
                  <a:pt x="60" y="107"/>
                  <a:pt x="58" y="109"/>
                </a:cubicBezTo>
                <a:cubicBezTo>
                  <a:pt x="56" y="107"/>
                  <a:pt x="54" y="104"/>
                  <a:pt x="53" y="99"/>
                </a:cubicBezTo>
                <a:close/>
                <a:moveTo>
                  <a:pt x="52" y="72"/>
                </a:moveTo>
                <a:lnTo>
                  <a:pt x="52" y="72"/>
                </a:lnTo>
                <a:lnTo>
                  <a:pt x="52" y="89"/>
                </a:lnTo>
                <a:cubicBezTo>
                  <a:pt x="52" y="90"/>
                  <a:pt x="51" y="91"/>
                  <a:pt x="51" y="93"/>
                </a:cubicBezTo>
                <a:cubicBezTo>
                  <a:pt x="49" y="87"/>
                  <a:pt x="48" y="81"/>
                  <a:pt x="46" y="75"/>
                </a:cubicBezTo>
                <a:cubicBezTo>
                  <a:pt x="50" y="74"/>
                  <a:pt x="52" y="72"/>
                  <a:pt x="52" y="72"/>
                </a:cubicBez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close/>
                <a:moveTo>
                  <a:pt x="24" y="18"/>
                </a:moveTo>
                <a:lnTo>
                  <a:pt x="24" y="18"/>
                </a:lnTo>
                <a:cubicBezTo>
                  <a:pt x="24" y="18"/>
                  <a:pt x="24" y="18"/>
                  <a:pt x="25" y="18"/>
                </a:cubicBezTo>
                <a:cubicBezTo>
                  <a:pt x="25" y="18"/>
                  <a:pt x="25" y="18"/>
                  <a:pt x="25" y="18"/>
                </a:cubicBezTo>
                <a:cubicBezTo>
                  <a:pt x="24" y="18"/>
                  <a:pt x="24" y="18"/>
                  <a:pt x="24" y="18"/>
                </a:cubicBezTo>
                <a:close/>
                <a:moveTo>
                  <a:pt x="48" y="96"/>
                </a:moveTo>
                <a:lnTo>
                  <a:pt x="48" y="96"/>
                </a:lnTo>
                <a:cubicBezTo>
                  <a:pt x="48" y="96"/>
                  <a:pt x="48" y="96"/>
                  <a:pt x="48" y="96"/>
                </a:cubicBezTo>
                <a:cubicBezTo>
                  <a:pt x="48" y="96"/>
                  <a:pt x="48" y="96"/>
                  <a:pt x="48" y="96"/>
                </a:cubicBezTo>
                <a:close/>
                <a:moveTo>
                  <a:pt x="68" y="96"/>
                </a:moveTo>
                <a:lnTo>
                  <a:pt x="68" y="96"/>
                </a:lnTo>
                <a:cubicBezTo>
                  <a:pt x="68" y="96"/>
                  <a:pt x="68" y="96"/>
                  <a:pt x="68" y="96"/>
                </a:cubicBezTo>
                <a:cubicBezTo>
                  <a:pt x="68" y="96"/>
                  <a:pt x="68" y="96"/>
                  <a:pt x="68" y="96"/>
                </a:cubicBezTo>
                <a:close/>
                <a:moveTo>
                  <a:pt x="91" y="18"/>
                </a:moveTo>
                <a:lnTo>
                  <a:pt x="91" y="18"/>
                </a:lnTo>
                <a:cubicBezTo>
                  <a:pt x="91" y="18"/>
                  <a:pt x="91" y="18"/>
                  <a:pt x="91" y="18"/>
                </a:cubicBezTo>
                <a:cubicBezTo>
                  <a:pt x="91" y="18"/>
                  <a:pt x="91" y="18"/>
                  <a:pt x="91" y="18"/>
                </a:cubicBezTo>
                <a:cubicBezTo>
                  <a:pt x="91" y="18"/>
                  <a:pt x="91" y="18"/>
                  <a:pt x="91" y="18"/>
                </a:cubicBez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6" name="Freeform 1916"/>
          <p:cNvSpPr>
            <a:spLocks noEditPoints="1"/>
          </p:cNvSpPr>
          <p:nvPr/>
        </p:nvSpPr>
        <p:spPr>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81 w 116"/>
              <a:gd name="T19" fmla="*/ 68 h 121"/>
              <a:gd name="T20" fmla="*/ 65 w 116"/>
              <a:gd name="T21" fmla="*/ 93 h 121"/>
              <a:gd name="T22" fmla="*/ 64 w 116"/>
              <a:gd name="T23" fmla="*/ 72 h 121"/>
              <a:gd name="T24" fmla="*/ 65 w 116"/>
              <a:gd name="T25" fmla="*/ 93 h 121"/>
              <a:gd name="T26" fmla="*/ 53 w 116"/>
              <a:gd name="T27" fmla="*/ 99 h 121"/>
              <a:gd name="T28" fmla="*/ 63 w 116"/>
              <a:gd name="T29" fmla="*/ 99 h 121"/>
              <a:gd name="T30" fmla="*/ 53 w 116"/>
              <a:gd name="T31" fmla="*/ 99 h 121"/>
              <a:gd name="T32" fmla="*/ 52 w 116"/>
              <a:gd name="T33" fmla="*/ 72 h 121"/>
              <a:gd name="T34" fmla="*/ 52 w 116"/>
              <a:gd name="T35" fmla="*/ 89 h 121"/>
              <a:gd name="T36" fmla="*/ 46 w 116"/>
              <a:gd name="T37" fmla="*/ 75 h 121"/>
              <a:gd name="T38" fmla="*/ 52 w 116"/>
              <a:gd name="T39" fmla="*/ 72 h 121"/>
              <a:gd name="T40" fmla="*/ 34 w 116"/>
              <a:gd name="T41" fmla="*/ 68 h 121"/>
              <a:gd name="T42" fmla="*/ 18 w 116"/>
              <a:gd name="T43" fmla="*/ 34 h 121"/>
              <a:gd name="T44" fmla="*/ 22 w 116"/>
              <a:gd name="T45" fmla="*/ 64 h 121"/>
              <a:gd name="T46" fmla="*/ 28 w 116"/>
              <a:gd name="T47" fmla="*/ 58 h 121"/>
              <a:gd name="T48" fmla="*/ 34 w 116"/>
              <a:gd name="T49" fmla="*/ 25 h 121"/>
              <a:gd name="T50" fmla="*/ 52 w 116"/>
              <a:gd name="T51" fmla="*/ 64 h 121"/>
              <a:gd name="T52" fmla="*/ 36 w 116"/>
              <a:gd name="T53" fmla="*/ 34 h 121"/>
              <a:gd name="T54" fmla="*/ 27 w 116"/>
              <a:gd name="T55" fmla="*/ 27 h 121"/>
              <a:gd name="T56" fmla="*/ 38 w 116"/>
              <a:gd name="T57" fmla="*/ 68 h 121"/>
              <a:gd name="T58" fmla="*/ 34 w 116"/>
              <a:gd name="T59" fmla="*/ 68 h 121"/>
              <a:gd name="T60" fmla="*/ 24 w 116"/>
              <a:gd name="T61" fmla="*/ 18 h 121"/>
              <a:gd name="T62" fmla="*/ 25 w 116"/>
              <a:gd name="T63" fmla="*/ 18 h 121"/>
              <a:gd name="T64" fmla="*/ 24 w 116"/>
              <a:gd name="T65" fmla="*/ 18 h 121"/>
              <a:gd name="T66" fmla="*/ 48 w 116"/>
              <a:gd name="T67" fmla="*/ 96 h 121"/>
              <a:gd name="T68" fmla="*/ 48 w 116"/>
              <a:gd name="T69" fmla="*/ 96 h 121"/>
              <a:gd name="T70" fmla="*/ 68 w 116"/>
              <a:gd name="T71" fmla="*/ 96 h 121"/>
              <a:gd name="T72" fmla="*/ 68 w 116"/>
              <a:gd name="T73" fmla="*/ 96 h 121"/>
              <a:gd name="T74" fmla="*/ 68 w 116"/>
              <a:gd name="T75" fmla="*/ 96 h 121"/>
              <a:gd name="T76" fmla="*/ 91 w 116"/>
              <a:gd name="T77" fmla="*/ 18 h 121"/>
              <a:gd name="T78" fmla="*/ 91 w 116"/>
              <a:gd name="T79" fmla="*/ 18 h 121"/>
              <a:gd name="T80" fmla="*/ 91 w 116"/>
              <a:gd name="T81" fmla="*/ 18 h 121"/>
              <a:gd name="T82" fmla="*/ 113 w 116"/>
              <a:gd name="T83" fmla="*/ 103 h 121"/>
              <a:gd name="T84" fmla="*/ 99 w 116"/>
              <a:gd name="T85" fmla="*/ 72 h 121"/>
              <a:gd name="T86" fmla="*/ 98 w 116"/>
              <a:gd name="T87" fmla="*/ 22 h 121"/>
              <a:gd name="T88" fmla="*/ 105 w 116"/>
              <a:gd name="T89" fmla="*/ 1 h 121"/>
              <a:gd name="T90" fmla="*/ 85 w 116"/>
              <a:gd name="T91" fmla="*/ 17 h 121"/>
              <a:gd name="T92" fmla="*/ 64 w 116"/>
              <a:gd name="T93" fmla="*/ 1 h 121"/>
              <a:gd name="T94" fmla="*/ 52 w 116"/>
              <a:gd name="T95" fmla="*/ 21 h 121"/>
              <a:gd name="T96" fmla="*/ 23 w 116"/>
              <a:gd name="T97" fmla="*/ 1 h 121"/>
              <a:gd name="T98" fmla="*/ 10 w 116"/>
              <a:gd name="T99" fmla="*/ 3 h 121"/>
              <a:gd name="T100" fmla="*/ 2 w 116"/>
              <a:gd name="T101" fmla="*/ 46 h 121"/>
              <a:gd name="T102" fmla="*/ 12 w 116"/>
              <a:gd name="T103" fmla="*/ 90 h 121"/>
              <a:gd name="T104" fmla="*/ 2 w 116"/>
              <a:gd name="T105" fmla="*/ 105 h 121"/>
              <a:gd name="T106" fmla="*/ 26 w 116"/>
              <a:gd name="T107" fmla="*/ 76 h 121"/>
              <a:gd name="T108" fmla="*/ 40 w 116"/>
              <a:gd name="T109" fmla="*/ 76 h 121"/>
              <a:gd name="T110" fmla="*/ 76 w 116"/>
              <a:gd name="T111" fmla="*/ 76 h 121"/>
              <a:gd name="T112" fmla="*/ 90 w 116"/>
              <a:gd name="T113" fmla="*/ 76 h 121"/>
              <a:gd name="T114" fmla="*/ 114 w 116"/>
              <a:gd name="T115" fmla="*/ 105 h 121"/>
              <a:gd name="T116" fmla="*/ 113 w 116"/>
              <a:gd name="T11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 h="120">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lnTo>
                  <a:pt x="81" y="68"/>
                </a:lnTo>
                <a:close/>
                <a:moveTo>
                  <a:pt x="65" y="93"/>
                </a:moveTo>
                <a:lnTo>
                  <a:pt x="65" y="93"/>
                </a:lnTo>
                <a:cubicBezTo>
                  <a:pt x="64" y="91"/>
                  <a:pt x="64" y="90"/>
                  <a:pt x="64" y="89"/>
                </a:cubicBezTo>
                <a:lnTo>
                  <a:pt x="64" y="72"/>
                </a:lnTo>
                <a:cubicBezTo>
                  <a:pt x="64" y="72"/>
                  <a:pt x="65" y="74"/>
                  <a:pt x="69" y="75"/>
                </a:cubicBezTo>
                <a:cubicBezTo>
                  <a:pt x="68" y="81"/>
                  <a:pt x="66" y="87"/>
                  <a:pt x="65" y="93"/>
                </a:cubicBezTo>
                <a:lnTo>
                  <a:pt x="65" y="93"/>
                </a:lnTo>
                <a:close/>
                <a:moveTo>
                  <a:pt x="53" y="99"/>
                </a:moveTo>
                <a:lnTo>
                  <a:pt x="53" y="99"/>
                </a:lnTo>
                <a:lnTo>
                  <a:pt x="63" y="99"/>
                </a:lnTo>
                <a:cubicBezTo>
                  <a:pt x="61" y="104"/>
                  <a:pt x="60" y="107"/>
                  <a:pt x="58" y="109"/>
                </a:cubicBezTo>
                <a:cubicBezTo>
                  <a:pt x="56" y="107"/>
                  <a:pt x="54" y="104"/>
                  <a:pt x="53" y="99"/>
                </a:cubicBezTo>
                <a:lnTo>
                  <a:pt x="53" y="99"/>
                </a:lnTo>
                <a:close/>
                <a:moveTo>
                  <a:pt x="52" y="72"/>
                </a:moveTo>
                <a:lnTo>
                  <a:pt x="52" y="72"/>
                </a:lnTo>
                <a:lnTo>
                  <a:pt x="52" y="89"/>
                </a:lnTo>
                <a:cubicBezTo>
                  <a:pt x="52" y="90"/>
                  <a:pt x="51" y="91"/>
                  <a:pt x="51" y="93"/>
                </a:cubicBezTo>
                <a:cubicBezTo>
                  <a:pt x="49" y="87"/>
                  <a:pt x="48" y="81"/>
                  <a:pt x="46" y="75"/>
                </a:cubicBezTo>
                <a:cubicBezTo>
                  <a:pt x="50" y="74"/>
                  <a:pt x="52" y="72"/>
                  <a:pt x="52" y="72"/>
                </a:cubicBezTo>
                <a:lnTo>
                  <a:pt x="52" y="72"/>
                </a:ln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lnTo>
                  <a:pt x="34" y="68"/>
                </a:lnTo>
                <a:close/>
                <a:moveTo>
                  <a:pt x="24" y="18"/>
                </a:moveTo>
                <a:lnTo>
                  <a:pt x="24" y="18"/>
                </a:lnTo>
                <a:cubicBezTo>
                  <a:pt x="24" y="18"/>
                  <a:pt x="24" y="18"/>
                  <a:pt x="25" y="18"/>
                </a:cubicBezTo>
                <a:cubicBezTo>
                  <a:pt x="25" y="18"/>
                  <a:pt x="25" y="18"/>
                  <a:pt x="25" y="18"/>
                </a:cubicBezTo>
                <a:cubicBezTo>
                  <a:pt x="24" y="18"/>
                  <a:pt x="24" y="18"/>
                  <a:pt x="24" y="18"/>
                </a:cubicBezTo>
                <a:lnTo>
                  <a:pt x="24" y="18"/>
                </a:lnTo>
                <a:close/>
                <a:moveTo>
                  <a:pt x="48" y="96"/>
                </a:moveTo>
                <a:lnTo>
                  <a:pt x="48" y="96"/>
                </a:lnTo>
                <a:cubicBezTo>
                  <a:pt x="48" y="96"/>
                  <a:pt x="48" y="96"/>
                  <a:pt x="48" y="96"/>
                </a:cubicBezTo>
                <a:cubicBezTo>
                  <a:pt x="48" y="96"/>
                  <a:pt x="48" y="96"/>
                  <a:pt x="48" y="96"/>
                </a:cubicBezTo>
                <a:lnTo>
                  <a:pt x="48" y="96"/>
                </a:lnTo>
                <a:close/>
                <a:moveTo>
                  <a:pt x="68" y="96"/>
                </a:moveTo>
                <a:lnTo>
                  <a:pt x="68" y="96"/>
                </a:lnTo>
                <a:cubicBezTo>
                  <a:pt x="68" y="96"/>
                  <a:pt x="68" y="96"/>
                  <a:pt x="68" y="96"/>
                </a:cubicBezTo>
                <a:cubicBezTo>
                  <a:pt x="68" y="96"/>
                  <a:pt x="68" y="96"/>
                  <a:pt x="68" y="96"/>
                </a:cubicBezTo>
                <a:lnTo>
                  <a:pt x="68" y="96"/>
                </a:lnTo>
                <a:close/>
                <a:moveTo>
                  <a:pt x="91" y="18"/>
                </a:moveTo>
                <a:lnTo>
                  <a:pt x="91" y="18"/>
                </a:lnTo>
                <a:cubicBezTo>
                  <a:pt x="91" y="18"/>
                  <a:pt x="91" y="18"/>
                  <a:pt x="91" y="18"/>
                </a:cubicBezTo>
                <a:cubicBezTo>
                  <a:pt x="91" y="18"/>
                  <a:pt x="91" y="18"/>
                  <a:pt x="91" y="18"/>
                </a:cubicBezTo>
                <a:cubicBezTo>
                  <a:pt x="91" y="18"/>
                  <a:pt x="91" y="18"/>
                  <a:pt x="91" y="18"/>
                </a:cubicBezTo>
                <a:lnTo>
                  <a:pt x="91" y="18"/>
                </a:ln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lnTo>
                  <a:pt x="113" y="103"/>
                </a:lnTo>
                <a:close/>
              </a:path>
            </a:pathLst>
          </a:custGeom>
          <a:noFill/>
          <a:ln w="0" cap="flat">
            <a:noFill/>
            <a:prstDash val="solid"/>
            <a:miter lim="800000"/>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7" name="Freeform 1917"/>
          <p:cNvSpPr>
            <a:spLocks noEditPoints="1"/>
          </p:cNvSpPr>
          <p:nvPr/>
        </p:nvSpPr>
        <p:spPr>
          <a:xfrm>
            <a:off x="485781"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50 w 111"/>
              <a:gd name="T15" fmla="*/ 28 h 98"/>
              <a:gd name="T16" fmla="*/ 50 w 111"/>
              <a:gd name="T17" fmla="*/ 28 h 98"/>
              <a:gd name="T18" fmla="*/ 32 w 111"/>
              <a:gd name="T19" fmla="*/ 24 h 98"/>
              <a:gd name="T20" fmla="*/ 11 w 111"/>
              <a:gd name="T21" fmla="*/ 45 h 98"/>
              <a:gd name="T22" fmla="*/ 32 w 111"/>
              <a:gd name="T23" fmla="*/ 67 h 98"/>
              <a:gd name="T24" fmla="*/ 50 w 111"/>
              <a:gd name="T25" fmla="*/ 63 h 98"/>
              <a:gd name="T26" fmla="*/ 50 w 111"/>
              <a:gd name="T27" fmla="*/ 28 h 98"/>
              <a:gd name="T28" fmla="*/ 47 w 111"/>
              <a:gd name="T29" fmla="*/ 98 h 98"/>
              <a:gd name="T30" fmla="*/ 47 w 111"/>
              <a:gd name="T31" fmla="*/ 98 h 98"/>
              <a:gd name="T32" fmla="*/ 47 w 111"/>
              <a:gd name="T33" fmla="*/ 94 h 98"/>
              <a:gd name="T34" fmla="*/ 50 w 111"/>
              <a:gd name="T35" fmla="*/ 88 h 98"/>
              <a:gd name="T36" fmla="*/ 50 w 111"/>
              <a:gd name="T37" fmla="*/ 71 h 98"/>
              <a:gd name="T38" fmla="*/ 28 w 111"/>
              <a:gd name="T39" fmla="*/ 75 h 98"/>
              <a:gd name="T40" fmla="*/ 0 w 111"/>
              <a:gd name="T41" fmla="*/ 45 h 98"/>
              <a:gd name="T42" fmla="*/ 28 w 111"/>
              <a:gd name="T43" fmla="*/ 16 h 98"/>
              <a:gd name="T44" fmla="*/ 50 w 111"/>
              <a:gd name="T45" fmla="*/ 20 h 98"/>
              <a:gd name="T46" fmla="*/ 50 w 111"/>
              <a:gd name="T47" fmla="*/ 0 h 98"/>
              <a:gd name="T48" fmla="*/ 62 w 111"/>
              <a:gd name="T49" fmla="*/ 0 h 98"/>
              <a:gd name="T50" fmla="*/ 62 w 111"/>
              <a:gd name="T51" fmla="*/ 20 h 98"/>
              <a:gd name="T52" fmla="*/ 83 w 111"/>
              <a:gd name="T53" fmla="*/ 16 h 98"/>
              <a:gd name="T54" fmla="*/ 111 w 111"/>
              <a:gd name="T55" fmla="*/ 45 h 98"/>
              <a:gd name="T56" fmla="*/ 83 w 111"/>
              <a:gd name="T57" fmla="*/ 75 h 98"/>
              <a:gd name="T58" fmla="*/ 62 w 111"/>
              <a:gd name="T59" fmla="*/ 71 h 98"/>
              <a:gd name="T60" fmla="*/ 62 w 111"/>
              <a:gd name="T61" fmla="*/ 88 h 98"/>
              <a:gd name="T62" fmla="*/ 65 w 111"/>
              <a:gd name="T63" fmla="*/ 94 h 98"/>
              <a:gd name="T64" fmla="*/ 64 w 111"/>
              <a:gd name="T65" fmla="*/ 98 h 98"/>
              <a:gd name="T66" fmla="*/ 47 w 111"/>
              <a:gd name="T6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8" name="Freeform 1918"/>
          <p:cNvSpPr>
            <a:spLocks noEditPoints="1"/>
          </p:cNvSpPr>
          <p:nvPr/>
        </p:nvSpPr>
        <p:spPr>
          <a:xfrm>
            <a:off x="485781"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62 w 111"/>
              <a:gd name="T15" fmla="*/ 63 h 98"/>
              <a:gd name="T16" fmla="*/ 50 w 111"/>
              <a:gd name="T17" fmla="*/ 28 h 98"/>
              <a:gd name="T18" fmla="*/ 50 w 111"/>
              <a:gd name="T19" fmla="*/ 28 h 98"/>
              <a:gd name="T20" fmla="*/ 32 w 111"/>
              <a:gd name="T21" fmla="*/ 24 h 98"/>
              <a:gd name="T22" fmla="*/ 11 w 111"/>
              <a:gd name="T23" fmla="*/ 45 h 98"/>
              <a:gd name="T24" fmla="*/ 32 w 111"/>
              <a:gd name="T25" fmla="*/ 67 h 98"/>
              <a:gd name="T26" fmla="*/ 50 w 111"/>
              <a:gd name="T27" fmla="*/ 63 h 98"/>
              <a:gd name="T28" fmla="*/ 50 w 111"/>
              <a:gd name="T29" fmla="*/ 28 h 98"/>
              <a:gd name="T30" fmla="*/ 50 w 111"/>
              <a:gd name="T31" fmla="*/ 28 h 98"/>
              <a:gd name="T32" fmla="*/ 47 w 111"/>
              <a:gd name="T33" fmla="*/ 98 h 98"/>
              <a:gd name="T34" fmla="*/ 47 w 111"/>
              <a:gd name="T35" fmla="*/ 98 h 98"/>
              <a:gd name="T36" fmla="*/ 47 w 111"/>
              <a:gd name="T37" fmla="*/ 94 h 98"/>
              <a:gd name="T38" fmla="*/ 50 w 111"/>
              <a:gd name="T39" fmla="*/ 88 h 98"/>
              <a:gd name="T40" fmla="*/ 50 w 111"/>
              <a:gd name="T41" fmla="*/ 71 h 98"/>
              <a:gd name="T42" fmla="*/ 28 w 111"/>
              <a:gd name="T43" fmla="*/ 75 h 98"/>
              <a:gd name="T44" fmla="*/ 0 w 111"/>
              <a:gd name="T45" fmla="*/ 45 h 98"/>
              <a:gd name="T46" fmla="*/ 28 w 111"/>
              <a:gd name="T47" fmla="*/ 16 h 98"/>
              <a:gd name="T48" fmla="*/ 50 w 111"/>
              <a:gd name="T49" fmla="*/ 20 h 98"/>
              <a:gd name="T50" fmla="*/ 50 w 111"/>
              <a:gd name="T51" fmla="*/ 0 h 98"/>
              <a:gd name="T52" fmla="*/ 62 w 111"/>
              <a:gd name="T53" fmla="*/ 0 h 98"/>
              <a:gd name="T54" fmla="*/ 62 w 111"/>
              <a:gd name="T55" fmla="*/ 20 h 98"/>
              <a:gd name="T56" fmla="*/ 83 w 111"/>
              <a:gd name="T57" fmla="*/ 16 h 98"/>
              <a:gd name="T58" fmla="*/ 111 w 111"/>
              <a:gd name="T59" fmla="*/ 45 h 98"/>
              <a:gd name="T60" fmla="*/ 83 w 111"/>
              <a:gd name="T61" fmla="*/ 75 h 98"/>
              <a:gd name="T62" fmla="*/ 62 w 111"/>
              <a:gd name="T63" fmla="*/ 71 h 98"/>
              <a:gd name="T64" fmla="*/ 62 w 111"/>
              <a:gd name="T65" fmla="*/ 88 h 98"/>
              <a:gd name="T66" fmla="*/ 65 w 111"/>
              <a:gd name="T67" fmla="*/ 94 h 98"/>
              <a:gd name="T68" fmla="*/ 64 w 111"/>
              <a:gd name="T69" fmla="*/ 98 h 98"/>
              <a:gd name="T70" fmla="*/ 47 w 111"/>
              <a:gd name="T71" fmla="*/ 98 h 98"/>
              <a:gd name="T72" fmla="*/ 47 w 111"/>
              <a:gd name="T7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lnTo>
                  <a:pt x="47" y="98"/>
                </a:lnTo>
                <a:close/>
              </a:path>
            </a:pathLst>
          </a:custGeom>
          <a:noFill/>
          <a:ln w="1588" cap="flat">
            <a:noFill/>
            <a:prstDash val="solid"/>
            <a:miter lim="800000"/>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9" name="Freeform 1919"/>
          <p:cNvSpPr/>
          <p:nvPr/>
        </p:nvSpPr>
        <p:spPr>
          <a:xfrm>
            <a:off x="857251" y="284163"/>
            <a:ext cx="101600" cy="115888"/>
          </a:xfrm>
          <a:custGeom>
            <a:avLst/>
            <a:gdLst>
              <a:gd name="T0" fmla="*/ 123 w 142"/>
              <a:gd name="T1" fmla="*/ 53 h 161"/>
              <a:gd name="T2" fmla="*/ 123 w 142"/>
              <a:gd name="T3" fmla="*/ 53 h 161"/>
              <a:gd name="T4" fmla="*/ 125 w 142"/>
              <a:gd name="T5" fmla="*/ 29 h 161"/>
              <a:gd name="T6" fmla="*/ 124 w 142"/>
              <a:gd name="T7" fmla="*/ 29 h 161"/>
              <a:gd name="T8" fmla="*/ 116 w 142"/>
              <a:gd name="T9" fmla="*/ 51 h 161"/>
              <a:gd name="T10" fmla="*/ 74 w 142"/>
              <a:gd name="T11" fmla="*/ 123 h 161"/>
              <a:gd name="T12" fmla="*/ 68 w 142"/>
              <a:gd name="T13" fmla="*/ 123 h 161"/>
              <a:gd name="T14" fmla="*/ 24 w 142"/>
              <a:gd name="T15" fmla="*/ 51 h 161"/>
              <a:gd name="T16" fmla="*/ 16 w 142"/>
              <a:gd name="T17" fmla="*/ 29 h 161"/>
              <a:gd name="T18" fmla="*/ 14 w 142"/>
              <a:gd name="T19" fmla="*/ 29 h 161"/>
              <a:gd name="T20" fmla="*/ 18 w 142"/>
              <a:gd name="T21" fmla="*/ 53 h 161"/>
              <a:gd name="T22" fmla="*/ 18 w 142"/>
              <a:gd name="T23" fmla="*/ 161 h 161"/>
              <a:gd name="T24" fmla="*/ 0 w 142"/>
              <a:gd name="T25" fmla="*/ 161 h 161"/>
              <a:gd name="T26" fmla="*/ 0 w 142"/>
              <a:gd name="T27" fmla="*/ 0 h 161"/>
              <a:gd name="T28" fmla="*/ 14 w 142"/>
              <a:gd name="T29" fmla="*/ 0 h 161"/>
              <a:gd name="T30" fmla="*/ 64 w 142"/>
              <a:gd name="T31" fmla="*/ 82 h 161"/>
              <a:gd name="T32" fmla="*/ 72 w 142"/>
              <a:gd name="T33" fmla="*/ 100 h 161"/>
              <a:gd name="T34" fmla="*/ 72 w 142"/>
              <a:gd name="T35" fmla="*/ 100 h 161"/>
              <a:gd name="T36" fmla="*/ 79 w 142"/>
              <a:gd name="T37" fmla="*/ 82 h 161"/>
              <a:gd name="T38" fmla="*/ 127 w 142"/>
              <a:gd name="T39" fmla="*/ 0 h 161"/>
              <a:gd name="T40" fmla="*/ 142 w 142"/>
              <a:gd name="T41" fmla="*/ 0 h 161"/>
              <a:gd name="T42" fmla="*/ 142 w 142"/>
              <a:gd name="T43" fmla="*/ 161 h 161"/>
              <a:gd name="T44" fmla="*/ 123 w 142"/>
              <a:gd name="T45" fmla="*/ 161 h 161"/>
              <a:gd name="T46" fmla="*/ 123 w 142"/>
              <a:gd name="T47" fmla="*/ 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61">
                <a:moveTo>
                  <a:pt x="123" y="53"/>
                </a:moveTo>
                <a:lnTo>
                  <a:pt x="123" y="53"/>
                </a:lnTo>
                <a:lnTo>
                  <a:pt x="125" y="29"/>
                </a:lnTo>
                <a:lnTo>
                  <a:pt x="124" y="29"/>
                </a:lnTo>
                <a:lnTo>
                  <a:pt x="116" y="51"/>
                </a:lnTo>
                <a:lnTo>
                  <a:pt x="74" y="123"/>
                </a:lnTo>
                <a:lnTo>
                  <a:pt x="68" y="123"/>
                </a:lnTo>
                <a:lnTo>
                  <a:pt x="24" y="51"/>
                </a:lnTo>
                <a:lnTo>
                  <a:pt x="16" y="29"/>
                </a:lnTo>
                <a:lnTo>
                  <a:pt x="14" y="29"/>
                </a:lnTo>
                <a:lnTo>
                  <a:pt x="18" y="53"/>
                </a:lnTo>
                <a:lnTo>
                  <a:pt x="18" y="161"/>
                </a:lnTo>
                <a:lnTo>
                  <a:pt x="0" y="161"/>
                </a:lnTo>
                <a:lnTo>
                  <a:pt x="0" y="0"/>
                </a:lnTo>
                <a:lnTo>
                  <a:pt x="14" y="0"/>
                </a:lnTo>
                <a:lnTo>
                  <a:pt x="64" y="82"/>
                </a:lnTo>
                <a:lnTo>
                  <a:pt x="72" y="100"/>
                </a:lnTo>
                <a:lnTo>
                  <a:pt x="72" y="100"/>
                </a:lnTo>
                <a:lnTo>
                  <a:pt x="79" y="82"/>
                </a:lnTo>
                <a:lnTo>
                  <a:pt x="127" y="0"/>
                </a:lnTo>
                <a:lnTo>
                  <a:pt x="142" y="0"/>
                </a:lnTo>
                <a:lnTo>
                  <a:pt x="142" y="161"/>
                </a:lnTo>
                <a:lnTo>
                  <a:pt x="123" y="161"/>
                </a:lnTo>
                <a:lnTo>
                  <a:pt x="123" y="53"/>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0" name="Freeform 1920"/>
          <p:cNvSpPr/>
          <p:nvPr/>
        </p:nvSpPr>
        <p:spPr>
          <a:xfrm>
            <a:off x="987426" y="284163"/>
            <a:ext cx="84138" cy="115888"/>
          </a:xfrm>
          <a:custGeom>
            <a:avLst/>
            <a:gdLst>
              <a:gd name="T0" fmla="*/ 99 w 118"/>
              <a:gd name="T1" fmla="*/ 52 h 161"/>
              <a:gd name="T2" fmla="*/ 99 w 118"/>
              <a:gd name="T3" fmla="*/ 52 h 161"/>
              <a:gd name="T4" fmla="*/ 100 w 118"/>
              <a:gd name="T5" fmla="*/ 34 h 161"/>
              <a:gd name="T6" fmla="*/ 99 w 118"/>
              <a:gd name="T7" fmla="*/ 34 h 161"/>
              <a:gd name="T8" fmla="*/ 89 w 118"/>
              <a:gd name="T9" fmla="*/ 53 h 161"/>
              <a:gd name="T10" fmla="*/ 12 w 118"/>
              <a:gd name="T11" fmla="*/ 161 h 161"/>
              <a:gd name="T12" fmla="*/ 0 w 118"/>
              <a:gd name="T13" fmla="*/ 161 h 161"/>
              <a:gd name="T14" fmla="*/ 0 w 118"/>
              <a:gd name="T15" fmla="*/ 0 h 161"/>
              <a:gd name="T16" fmla="*/ 19 w 118"/>
              <a:gd name="T17" fmla="*/ 0 h 161"/>
              <a:gd name="T18" fmla="*/ 19 w 118"/>
              <a:gd name="T19" fmla="*/ 110 h 161"/>
              <a:gd name="T20" fmla="*/ 18 w 118"/>
              <a:gd name="T21" fmla="*/ 128 h 161"/>
              <a:gd name="T22" fmla="*/ 19 w 118"/>
              <a:gd name="T23" fmla="*/ 128 h 161"/>
              <a:gd name="T24" fmla="*/ 29 w 118"/>
              <a:gd name="T25" fmla="*/ 110 h 161"/>
              <a:gd name="T26" fmla="*/ 106 w 118"/>
              <a:gd name="T27" fmla="*/ 0 h 161"/>
              <a:gd name="T28" fmla="*/ 118 w 118"/>
              <a:gd name="T29" fmla="*/ 0 h 161"/>
              <a:gd name="T30" fmla="*/ 118 w 118"/>
              <a:gd name="T31" fmla="*/ 161 h 161"/>
              <a:gd name="T32" fmla="*/ 99 w 118"/>
              <a:gd name="T33" fmla="*/ 161 h 161"/>
              <a:gd name="T34" fmla="*/ 99 w 118"/>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61">
                <a:moveTo>
                  <a:pt x="99" y="52"/>
                </a:moveTo>
                <a:lnTo>
                  <a:pt x="99" y="52"/>
                </a:lnTo>
                <a:lnTo>
                  <a:pt x="100" y="34"/>
                </a:lnTo>
                <a:lnTo>
                  <a:pt x="99" y="34"/>
                </a:lnTo>
                <a:lnTo>
                  <a:pt x="89" y="53"/>
                </a:lnTo>
                <a:lnTo>
                  <a:pt x="12" y="161"/>
                </a:lnTo>
                <a:lnTo>
                  <a:pt x="0" y="161"/>
                </a:lnTo>
                <a:lnTo>
                  <a:pt x="0" y="0"/>
                </a:lnTo>
                <a:lnTo>
                  <a:pt x="19" y="0"/>
                </a:lnTo>
                <a:lnTo>
                  <a:pt x="19" y="110"/>
                </a:lnTo>
                <a:lnTo>
                  <a:pt x="18" y="128"/>
                </a:lnTo>
                <a:lnTo>
                  <a:pt x="19" y="128"/>
                </a:lnTo>
                <a:lnTo>
                  <a:pt x="29" y="110"/>
                </a:lnTo>
                <a:lnTo>
                  <a:pt x="106" y="0"/>
                </a:lnTo>
                <a:lnTo>
                  <a:pt x="118" y="0"/>
                </a:lnTo>
                <a:lnTo>
                  <a:pt x="118" y="161"/>
                </a:lnTo>
                <a:lnTo>
                  <a:pt x="99" y="161"/>
                </a:lnTo>
                <a:lnTo>
                  <a:pt x="99" y="5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1" name="Freeform 1921"/>
          <p:cNvSpPr/>
          <p:nvPr/>
        </p:nvSpPr>
        <p:spPr>
          <a:xfrm>
            <a:off x="1100143" y="284163"/>
            <a:ext cx="80963" cy="115888"/>
          </a:xfrm>
          <a:custGeom>
            <a:avLst/>
            <a:gdLst>
              <a:gd name="T0" fmla="*/ 96 w 115"/>
              <a:gd name="T1" fmla="*/ 87 h 161"/>
              <a:gd name="T2" fmla="*/ 96 w 115"/>
              <a:gd name="T3" fmla="*/ 87 h 161"/>
              <a:gd name="T4" fmla="*/ 19 w 115"/>
              <a:gd name="T5" fmla="*/ 87 h 161"/>
              <a:gd name="T6" fmla="*/ 19 w 115"/>
              <a:gd name="T7" fmla="*/ 161 h 161"/>
              <a:gd name="T8" fmla="*/ 0 w 115"/>
              <a:gd name="T9" fmla="*/ 161 h 161"/>
              <a:gd name="T10" fmla="*/ 0 w 115"/>
              <a:gd name="T11" fmla="*/ 0 h 161"/>
              <a:gd name="T12" fmla="*/ 19 w 115"/>
              <a:gd name="T13" fmla="*/ 0 h 161"/>
              <a:gd name="T14" fmla="*/ 19 w 115"/>
              <a:gd name="T15" fmla="*/ 70 h 161"/>
              <a:gd name="T16" fmla="*/ 96 w 115"/>
              <a:gd name="T17" fmla="*/ 70 h 161"/>
              <a:gd name="T18" fmla="*/ 96 w 115"/>
              <a:gd name="T19" fmla="*/ 0 h 161"/>
              <a:gd name="T20" fmla="*/ 115 w 115"/>
              <a:gd name="T21" fmla="*/ 0 h 161"/>
              <a:gd name="T22" fmla="*/ 115 w 115"/>
              <a:gd name="T23" fmla="*/ 161 h 161"/>
              <a:gd name="T24" fmla="*/ 96 w 115"/>
              <a:gd name="T25" fmla="*/ 161 h 161"/>
              <a:gd name="T26" fmla="*/ 96 w 115"/>
              <a:gd name="T27"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1">
                <a:moveTo>
                  <a:pt x="96" y="87"/>
                </a:moveTo>
                <a:lnTo>
                  <a:pt x="96" y="87"/>
                </a:lnTo>
                <a:lnTo>
                  <a:pt x="19" y="87"/>
                </a:lnTo>
                <a:lnTo>
                  <a:pt x="19" y="161"/>
                </a:lnTo>
                <a:lnTo>
                  <a:pt x="0" y="161"/>
                </a:lnTo>
                <a:lnTo>
                  <a:pt x="0" y="0"/>
                </a:lnTo>
                <a:lnTo>
                  <a:pt x="19" y="0"/>
                </a:lnTo>
                <a:lnTo>
                  <a:pt x="19" y="70"/>
                </a:lnTo>
                <a:lnTo>
                  <a:pt x="96" y="70"/>
                </a:lnTo>
                <a:lnTo>
                  <a:pt x="96" y="0"/>
                </a:lnTo>
                <a:lnTo>
                  <a:pt x="115" y="0"/>
                </a:lnTo>
                <a:lnTo>
                  <a:pt x="115" y="161"/>
                </a:lnTo>
                <a:lnTo>
                  <a:pt x="96" y="161"/>
                </a:lnTo>
                <a:lnTo>
                  <a:pt x="96" y="8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2" name="Freeform 1922"/>
          <p:cNvSpPr/>
          <p:nvPr/>
        </p:nvSpPr>
        <p:spPr>
          <a:xfrm>
            <a:off x="1209676" y="284163"/>
            <a:ext cx="82550" cy="115888"/>
          </a:xfrm>
          <a:custGeom>
            <a:avLst/>
            <a:gdLst>
              <a:gd name="T0" fmla="*/ 98 w 117"/>
              <a:gd name="T1" fmla="*/ 52 h 161"/>
              <a:gd name="T2" fmla="*/ 98 w 117"/>
              <a:gd name="T3" fmla="*/ 52 h 161"/>
              <a:gd name="T4" fmla="*/ 100 w 117"/>
              <a:gd name="T5" fmla="*/ 34 h 161"/>
              <a:gd name="T6" fmla="*/ 99 w 117"/>
              <a:gd name="T7" fmla="*/ 34 h 161"/>
              <a:gd name="T8" fmla="*/ 89 w 117"/>
              <a:gd name="T9" fmla="*/ 53 h 161"/>
              <a:gd name="T10" fmla="*/ 11 w 117"/>
              <a:gd name="T11" fmla="*/ 161 h 161"/>
              <a:gd name="T12" fmla="*/ 0 w 117"/>
              <a:gd name="T13" fmla="*/ 161 h 161"/>
              <a:gd name="T14" fmla="*/ 0 w 117"/>
              <a:gd name="T15" fmla="*/ 0 h 161"/>
              <a:gd name="T16" fmla="*/ 19 w 117"/>
              <a:gd name="T17" fmla="*/ 0 h 161"/>
              <a:gd name="T18" fmla="*/ 19 w 117"/>
              <a:gd name="T19" fmla="*/ 110 h 161"/>
              <a:gd name="T20" fmla="*/ 18 w 117"/>
              <a:gd name="T21" fmla="*/ 128 h 161"/>
              <a:gd name="T22" fmla="*/ 18 w 117"/>
              <a:gd name="T23" fmla="*/ 128 h 161"/>
              <a:gd name="T24" fmla="*/ 29 w 117"/>
              <a:gd name="T25" fmla="*/ 110 h 161"/>
              <a:gd name="T26" fmla="*/ 106 w 117"/>
              <a:gd name="T27" fmla="*/ 0 h 161"/>
              <a:gd name="T28" fmla="*/ 117 w 117"/>
              <a:gd name="T29" fmla="*/ 0 h 161"/>
              <a:gd name="T30" fmla="*/ 117 w 117"/>
              <a:gd name="T31" fmla="*/ 161 h 161"/>
              <a:gd name="T32" fmla="*/ 98 w 117"/>
              <a:gd name="T33" fmla="*/ 161 h 161"/>
              <a:gd name="T34" fmla="*/ 98 w 117"/>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1">
                <a:moveTo>
                  <a:pt x="98" y="52"/>
                </a:moveTo>
                <a:lnTo>
                  <a:pt x="98" y="52"/>
                </a:lnTo>
                <a:lnTo>
                  <a:pt x="100" y="34"/>
                </a:lnTo>
                <a:lnTo>
                  <a:pt x="99" y="34"/>
                </a:lnTo>
                <a:lnTo>
                  <a:pt x="89" y="53"/>
                </a:lnTo>
                <a:lnTo>
                  <a:pt x="11" y="161"/>
                </a:lnTo>
                <a:lnTo>
                  <a:pt x="0" y="161"/>
                </a:lnTo>
                <a:lnTo>
                  <a:pt x="0" y="0"/>
                </a:lnTo>
                <a:lnTo>
                  <a:pt x="19" y="0"/>
                </a:lnTo>
                <a:lnTo>
                  <a:pt x="19" y="110"/>
                </a:lnTo>
                <a:lnTo>
                  <a:pt x="18" y="128"/>
                </a:lnTo>
                <a:lnTo>
                  <a:pt x="18" y="128"/>
                </a:lnTo>
                <a:lnTo>
                  <a:pt x="29" y="110"/>
                </a:lnTo>
                <a:lnTo>
                  <a:pt x="106" y="0"/>
                </a:lnTo>
                <a:lnTo>
                  <a:pt x="117" y="0"/>
                </a:lnTo>
                <a:lnTo>
                  <a:pt x="117" y="161"/>
                </a:lnTo>
                <a:lnTo>
                  <a:pt x="98" y="161"/>
                </a:lnTo>
                <a:lnTo>
                  <a:pt x="98" y="5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3" name="Freeform 1923"/>
          <p:cNvSpPr/>
          <p:nvPr/>
        </p:nvSpPr>
        <p:spPr>
          <a:xfrm>
            <a:off x="1317626" y="282575"/>
            <a:ext cx="76200" cy="120650"/>
          </a:xfrm>
          <a:custGeom>
            <a:avLst/>
            <a:gdLst>
              <a:gd name="T0" fmla="*/ 109 w 109"/>
              <a:gd name="T1" fmla="*/ 157 h 167"/>
              <a:gd name="T2" fmla="*/ 109 w 109"/>
              <a:gd name="T3" fmla="*/ 157 h 167"/>
              <a:gd name="T4" fmla="*/ 92 w 109"/>
              <a:gd name="T5" fmla="*/ 165 h 167"/>
              <a:gd name="T6" fmla="*/ 69 w 109"/>
              <a:gd name="T7" fmla="*/ 167 h 167"/>
              <a:gd name="T8" fmla="*/ 42 w 109"/>
              <a:gd name="T9" fmla="*/ 162 h 167"/>
              <a:gd name="T10" fmla="*/ 20 w 109"/>
              <a:gd name="T11" fmla="*/ 147 h 167"/>
              <a:gd name="T12" fmla="*/ 5 w 109"/>
              <a:gd name="T13" fmla="*/ 121 h 167"/>
              <a:gd name="T14" fmla="*/ 0 w 109"/>
              <a:gd name="T15" fmla="*/ 84 h 167"/>
              <a:gd name="T16" fmla="*/ 6 w 109"/>
              <a:gd name="T17" fmla="*/ 45 h 167"/>
              <a:gd name="T18" fmla="*/ 22 w 109"/>
              <a:gd name="T19" fmla="*/ 20 h 167"/>
              <a:gd name="T20" fmla="*/ 44 w 109"/>
              <a:gd name="T21" fmla="*/ 5 h 167"/>
              <a:gd name="T22" fmla="*/ 70 w 109"/>
              <a:gd name="T23" fmla="*/ 0 h 167"/>
              <a:gd name="T24" fmla="*/ 92 w 109"/>
              <a:gd name="T25" fmla="*/ 2 h 167"/>
              <a:gd name="T26" fmla="*/ 107 w 109"/>
              <a:gd name="T27" fmla="*/ 6 h 167"/>
              <a:gd name="T28" fmla="*/ 102 w 109"/>
              <a:gd name="T29" fmla="*/ 23 h 167"/>
              <a:gd name="T30" fmla="*/ 71 w 109"/>
              <a:gd name="T31" fmla="*/ 17 h 167"/>
              <a:gd name="T32" fmla="*/ 52 w 109"/>
              <a:gd name="T33" fmla="*/ 21 h 167"/>
              <a:gd name="T34" fmla="*/ 36 w 109"/>
              <a:gd name="T35" fmla="*/ 32 h 167"/>
              <a:gd name="T36" fmla="*/ 24 w 109"/>
              <a:gd name="T37" fmla="*/ 53 h 167"/>
              <a:gd name="T38" fmla="*/ 20 w 109"/>
              <a:gd name="T39" fmla="*/ 84 h 167"/>
              <a:gd name="T40" fmla="*/ 24 w 109"/>
              <a:gd name="T41" fmla="*/ 112 h 167"/>
              <a:gd name="T42" fmla="*/ 36 w 109"/>
              <a:gd name="T43" fmla="*/ 133 h 167"/>
              <a:gd name="T44" fmla="*/ 53 w 109"/>
              <a:gd name="T45" fmla="*/ 145 h 167"/>
              <a:gd name="T46" fmla="*/ 74 w 109"/>
              <a:gd name="T47" fmla="*/ 150 h 167"/>
              <a:gd name="T48" fmla="*/ 92 w 109"/>
              <a:gd name="T49" fmla="*/ 148 h 167"/>
              <a:gd name="T50" fmla="*/ 105 w 109"/>
              <a:gd name="T51" fmla="*/ 142 h 167"/>
              <a:gd name="T52" fmla="*/ 109 w 109"/>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7">
                <a:moveTo>
                  <a:pt x="109" y="157"/>
                </a:moveTo>
                <a:lnTo>
                  <a:pt x="109" y="157"/>
                </a:lnTo>
                <a:cubicBezTo>
                  <a:pt x="105" y="161"/>
                  <a:pt x="99" y="163"/>
                  <a:pt x="92" y="165"/>
                </a:cubicBezTo>
                <a:cubicBezTo>
                  <a:pt x="85" y="166"/>
                  <a:pt x="77" y="167"/>
                  <a:pt x="69" y="167"/>
                </a:cubicBezTo>
                <a:cubicBezTo>
                  <a:pt x="60" y="167"/>
                  <a:pt x="51" y="165"/>
                  <a:pt x="42" y="162"/>
                </a:cubicBezTo>
                <a:cubicBezTo>
                  <a:pt x="34" y="158"/>
                  <a:pt x="27" y="153"/>
                  <a:pt x="20" y="147"/>
                </a:cubicBezTo>
                <a:cubicBezTo>
                  <a:pt x="14" y="140"/>
                  <a:pt x="9" y="131"/>
                  <a:pt x="5" y="121"/>
                </a:cubicBezTo>
                <a:cubicBezTo>
                  <a:pt x="2" y="110"/>
                  <a:pt x="0" y="98"/>
                  <a:pt x="0" y="84"/>
                </a:cubicBezTo>
                <a:cubicBezTo>
                  <a:pt x="0" y="69"/>
                  <a:pt x="2" y="56"/>
                  <a:pt x="6" y="45"/>
                </a:cubicBezTo>
                <a:cubicBezTo>
                  <a:pt x="10" y="35"/>
                  <a:pt x="15" y="26"/>
                  <a:pt x="22" y="20"/>
                </a:cubicBezTo>
                <a:cubicBezTo>
                  <a:pt x="29" y="13"/>
                  <a:pt x="36" y="8"/>
                  <a:pt x="44" y="5"/>
                </a:cubicBezTo>
                <a:cubicBezTo>
                  <a:pt x="53" y="2"/>
                  <a:pt x="61" y="0"/>
                  <a:pt x="70" y="0"/>
                </a:cubicBezTo>
                <a:cubicBezTo>
                  <a:pt x="79" y="0"/>
                  <a:pt x="86" y="1"/>
                  <a:pt x="92" y="2"/>
                </a:cubicBezTo>
                <a:cubicBezTo>
                  <a:pt x="98" y="3"/>
                  <a:pt x="103" y="4"/>
                  <a:pt x="107" y="6"/>
                </a:cubicBezTo>
                <a:lnTo>
                  <a:pt x="102" y="23"/>
                </a:lnTo>
                <a:cubicBezTo>
                  <a:pt x="95" y="19"/>
                  <a:pt x="85" y="17"/>
                  <a:pt x="71" y="17"/>
                </a:cubicBezTo>
                <a:cubicBezTo>
                  <a:pt x="65" y="17"/>
                  <a:pt x="59" y="19"/>
                  <a:pt x="52" y="21"/>
                </a:cubicBezTo>
                <a:cubicBezTo>
                  <a:pt x="46" y="23"/>
                  <a:pt x="41" y="27"/>
                  <a:pt x="36" y="32"/>
                </a:cubicBezTo>
                <a:cubicBezTo>
                  <a:pt x="31" y="37"/>
                  <a:pt x="27" y="44"/>
                  <a:pt x="24" y="53"/>
                </a:cubicBezTo>
                <a:cubicBezTo>
                  <a:pt x="22" y="61"/>
                  <a:pt x="20" y="71"/>
                  <a:pt x="20" y="84"/>
                </a:cubicBezTo>
                <a:cubicBezTo>
                  <a:pt x="20" y="95"/>
                  <a:pt x="21" y="104"/>
                  <a:pt x="24" y="112"/>
                </a:cubicBezTo>
                <a:cubicBezTo>
                  <a:pt x="27" y="121"/>
                  <a:pt x="31" y="128"/>
                  <a:pt x="36" y="133"/>
                </a:cubicBezTo>
                <a:cubicBezTo>
                  <a:pt x="40" y="139"/>
                  <a:pt x="46" y="143"/>
                  <a:pt x="53" y="145"/>
                </a:cubicBezTo>
                <a:cubicBezTo>
                  <a:pt x="59" y="148"/>
                  <a:pt x="66" y="150"/>
                  <a:pt x="74" y="150"/>
                </a:cubicBezTo>
                <a:cubicBezTo>
                  <a:pt x="81" y="150"/>
                  <a:pt x="87" y="149"/>
                  <a:pt x="92" y="148"/>
                </a:cubicBezTo>
                <a:cubicBezTo>
                  <a:pt x="97" y="146"/>
                  <a:pt x="101" y="144"/>
                  <a:pt x="105" y="142"/>
                </a:cubicBezTo>
                <a:lnTo>
                  <a:pt x="109" y="15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4" name="Freeform 1924"/>
          <p:cNvSpPr/>
          <p:nvPr/>
        </p:nvSpPr>
        <p:spPr>
          <a:xfrm>
            <a:off x="1403351"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5" name="Freeform 1925"/>
          <p:cNvSpPr/>
          <p:nvPr/>
        </p:nvSpPr>
        <p:spPr>
          <a:xfrm>
            <a:off x="1504951" y="284163"/>
            <a:ext cx="63500" cy="115888"/>
          </a:xfrm>
          <a:custGeom>
            <a:avLst/>
            <a:gdLst>
              <a:gd name="T0" fmla="*/ 0 w 89"/>
              <a:gd name="T1" fmla="*/ 0 h 161"/>
              <a:gd name="T2" fmla="*/ 0 w 89"/>
              <a:gd name="T3" fmla="*/ 0 h 161"/>
              <a:gd name="T4" fmla="*/ 88 w 89"/>
              <a:gd name="T5" fmla="*/ 0 h 161"/>
              <a:gd name="T6" fmla="*/ 88 w 89"/>
              <a:gd name="T7" fmla="*/ 17 h 161"/>
              <a:gd name="T8" fmla="*/ 20 w 89"/>
              <a:gd name="T9" fmla="*/ 17 h 161"/>
              <a:gd name="T10" fmla="*/ 20 w 89"/>
              <a:gd name="T11" fmla="*/ 70 h 161"/>
              <a:gd name="T12" fmla="*/ 82 w 89"/>
              <a:gd name="T13" fmla="*/ 70 h 161"/>
              <a:gd name="T14" fmla="*/ 82 w 89"/>
              <a:gd name="T15" fmla="*/ 87 h 161"/>
              <a:gd name="T16" fmla="*/ 20 w 89"/>
              <a:gd name="T17" fmla="*/ 87 h 161"/>
              <a:gd name="T18" fmla="*/ 20 w 89"/>
              <a:gd name="T19" fmla="*/ 144 h 161"/>
              <a:gd name="T20" fmla="*/ 89 w 89"/>
              <a:gd name="T21" fmla="*/ 144 h 161"/>
              <a:gd name="T22" fmla="*/ 89 w 89"/>
              <a:gd name="T23" fmla="*/ 161 h 161"/>
              <a:gd name="T24" fmla="*/ 0 w 89"/>
              <a:gd name="T25" fmla="*/ 161 h 161"/>
              <a:gd name="T26" fmla="*/ 0 w 8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61">
                <a:moveTo>
                  <a:pt x="0" y="0"/>
                </a:moveTo>
                <a:lnTo>
                  <a:pt x="0" y="0"/>
                </a:lnTo>
                <a:lnTo>
                  <a:pt x="88" y="0"/>
                </a:lnTo>
                <a:lnTo>
                  <a:pt x="88" y="17"/>
                </a:lnTo>
                <a:lnTo>
                  <a:pt x="20" y="17"/>
                </a:lnTo>
                <a:lnTo>
                  <a:pt x="20" y="70"/>
                </a:lnTo>
                <a:lnTo>
                  <a:pt x="82" y="70"/>
                </a:lnTo>
                <a:lnTo>
                  <a:pt x="82" y="87"/>
                </a:lnTo>
                <a:lnTo>
                  <a:pt x="20" y="87"/>
                </a:lnTo>
                <a:lnTo>
                  <a:pt x="20" y="144"/>
                </a:lnTo>
                <a:lnTo>
                  <a:pt x="89" y="144"/>
                </a:lnTo>
                <a:lnTo>
                  <a:pt x="89" y="161"/>
                </a:lnTo>
                <a:lnTo>
                  <a:pt x="0" y="161"/>
                </a:lnTo>
                <a:lnTo>
                  <a:pt x="0" y="0"/>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6" name="Freeform 1926"/>
          <p:cNvSpPr>
            <a:spLocks noEditPoints="1"/>
          </p:cNvSpPr>
          <p:nvPr/>
        </p:nvSpPr>
        <p:spPr>
          <a:xfrm>
            <a:off x="1593851" y="282587"/>
            <a:ext cx="71438" cy="117475"/>
          </a:xfrm>
          <a:custGeom>
            <a:avLst/>
            <a:gdLst>
              <a:gd name="T0" fmla="*/ 39 w 100"/>
              <a:gd name="T1" fmla="*/ 17 h 163"/>
              <a:gd name="T2" fmla="*/ 39 w 100"/>
              <a:gd name="T3" fmla="*/ 17 h 163"/>
              <a:gd name="T4" fmla="*/ 27 w 100"/>
              <a:gd name="T5" fmla="*/ 17 h 163"/>
              <a:gd name="T6" fmla="*/ 19 w 100"/>
              <a:gd name="T7" fmla="*/ 18 h 163"/>
              <a:gd name="T8" fmla="*/ 19 w 100"/>
              <a:gd name="T9" fmla="*/ 85 h 163"/>
              <a:gd name="T10" fmla="*/ 22 w 100"/>
              <a:gd name="T11" fmla="*/ 85 h 163"/>
              <a:gd name="T12" fmla="*/ 28 w 100"/>
              <a:gd name="T13" fmla="*/ 86 h 163"/>
              <a:gd name="T14" fmla="*/ 33 w 100"/>
              <a:gd name="T15" fmla="*/ 86 h 163"/>
              <a:gd name="T16" fmla="*/ 37 w 100"/>
              <a:gd name="T17" fmla="*/ 86 h 163"/>
              <a:gd name="T18" fmla="*/ 52 w 100"/>
              <a:gd name="T19" fmla="*/ 84 h 163"/>
              <a:gd name="T20" fmla="*/ 66 w 100"/>
              <a:gd name="T21" fmla="*/ 79 h 163"/>
              <a:gd name="T22" fmla="*/ 76 w 100"/>
              <a:gd name="T23" fmla="*/ 68 h 163"/>
              <a:gd name="T24" fmla="*/ 80 w 100"/>
              <a:gd name="T25" fmla="*/ 50 h 163"/>
              <a:gd name="T26" fmla="*/ 76 w 100"/>
              <a:gd name="T27" fmla="*/ 34 h 163"/>
              <a:gd name="T28" fmla="*/ 67 w 100"/>
              <a:gd name="T29" fmla="*/ 24 h 163"/>
              <a:gd name="T30" fmla="*/ 54 w 100"/>
              <a:gd name="T31" fmla="*/ 19 h 163"/>
              <a:gd name="T32" fmla="*/ 39 w 100"/>
              <a:gd name="T33" fmla="*/ 17 h 163"/>
              <a:gd name="T34" fmla="*/ 0 w 100"/>
              <a:gd name="T35" fmla="*/ 4 h 163"/>
              <a:gd name="T36" fmla="*/ 0 w 100"/>
              <a:gd name="T37" fmla="*/ 4 h 163"/>
              <a:gd name="T38" fmla="*/ 18 w 100"/>
              <a:gd name="T39" fmla="*/ 1 h 163"/>
              <a:gd name="T40" fmla="*/ 38 w 100"/>
              <a:gd name="T41" fmla="*/ 0 h 163"/>
              <a:gd name="T42" fmla="*/ 60 w 100"/>
              <a:gd name="T43" fmla="*/ 2 h 163"/>
              <a:gd name="T44" fmla="*/ 80 w 100"/>
              <a:gd name="T45" fmla="*/ 10 h 163"/>
              <a:gd name="T46" fmla="*/ 94 w 100"/>
              <a:gd name="T47" fmla="*/ 25 h 163"/>
              <a:gd name="T48" fmla="*/ 100 w 100"/>
              <a:gd name="T49" fmla="*/ 50 h 163"/>
              <a:gd name="T50" fmla="*/ 95 w 100"/>
              <a:gd name="T51" fmla="*/ 74 h 163"/>
              <a:gd name="T52" fmla="*/ 81 w 100"/>
              <a:gd name="T53" fmla="*/ 91 h 163"/>
              <a:gd name="T54" fmla="*/ 61 w 100"/>
              <a:gd name="T55" fmla="*/ 100 h 163"/>
              <a:gd name="T56" fmla="*/ 37 w 100"/>
              <a:gd name="T57" fmla="*/ 103 h 163"/>
              <a:gd name="T58" fmla="*/ 34 w 100"/>
              <a:gd name="T59" fmla="*/ 103 h 163"/>
              <a:gd name="T60" fmla="*/ 28 w 100"/>
              <a:gd name="T61" fmla="*/ 103 h 163"/>
              <a:gd name="T62" fmla="*/ 23 w 100"/>
              <a:gd name="T63" fmla="*/ 102 h 163"/>
              <a:gd name="T64" fmla="*/ 19 w 100"/>
              <a:gd name="T65" fmla="*/ 102 h 163"/>
              <a:gd name="T66" fmla="*/ 19 w 100"/>
              <a:gd name="T67" fmla="*/ 163 h 163"/>
              <a:gd name="T68" fmla="*/ 0 w 100"/>
              <a:gd name="T69" fmla="*/ 163 h 163"/>
              <a:gd name="T70" fmla="*/ 0 w 100"/>
              <a:gd name="T71"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3">
                <a:moveTo>
                  <a:pt x="39" y="17"/>
                </a:moveTo>
                <a:lnTo>
                  <a:pt x="39" y="17"/>
                </a:lnTo>
                <a:cubicBezTo>
                  <a:pt x="35" y="17"/>
                  <a:pt x="31" y="17"/>
                  <a:pt x="27" y="17"/>
                </a:cubicBezTo>
                <a:cubicBezTo>
                  <a:pt x="24" y="17"/>
                  <a:pt x="21" y="18"/>
                  <a:pt x="19" y="18"/>
                </a:cubicBezTo>
                <a:lnTo>
                  <a:pt x="19" y="85"/>
                </a:lnTo>
                <a:cubicBezTo>
                  <a:pt x="19" y="85"/>
                  <a:pt x="21" y="85"/>
                  <a:pt x="22" y="85"/>
                </a:cubicBezTo>
                <a:cubicBezTo>
                  <a:pt x="24" y="85"/>
                  <a:pt x="26" y="86"/>
                  <a:pt x="28" y="86"/>
                </a:cubicBezTo>
                <a:cubicBezTo>
                  <a:pt x="29" y="86"/>
                  <a:pt x="31" y="86"/>
                  <a:pt x="33" y="86"/>
                </a:cubicBezTo>
                <a:lnTo>
                  <a:pt x="37" y="86"/>
                </a:lnTo>
                <a:cubicBezTo>
                  <a:pt x="42" y="86"/>
                  <a:pt x="47" y="85"/>
                  <a:pt x="52" y="84"/>
                </a:cubicBezTo>
                <a:cubicBezTo>
                  <a:pt x="57" y="83"/>
                  <a:pt x="62" y="81"/>
                  <a:pt x="66" y="79"/>
                </a:cubicBezTo>
                <a:cubicBezTo>
                  <a:pt x="70" y="76"/>
                  <a:pt x="73" y="73"/>
                  <a:pt x="76" y="68"/>
                </a:cubicBezTo>
                <a:cubicBezTo>
                  <a:pt x="78" y="63"/>
                  <a:pt x="80" y="57"/>
                  <a:pt x="80" y="50"/>
                </a:cubicBezTo>
                <a:cubicBezTo>
                  <a:pt x="80" y="43"/>
                  <a:pt x="78" y="38"/>
                  <a:pt x="76" y="34"/>
                </a:cubicBezTo>
                <a:cubicBezTo>
                  <a:pt x="74" y="30"/>
                  <a:pt x="71" y="26"/>
                  <a:pt x="67" y="24"/>
                </a:cubicBezTo>
                <a:cubicBezTo>
                  <a:pt x="63" y="21"/>
                  <a:pt x="58" y="20"/>
                  <a:pt x="54" y="19"/>
                </a:cubicBezTo>
                <a:cubicBezTo>
                  <a:pt x="49" y="17"/>
                  <a:pt x="44" y="17"/>
                  <a:pt x="39" y="17"/>
                </a:cubicBezTo>
                <a:close/>
                <a:moveTo>
                  <a:pt x="0" y="4"/>
                </a:moveTo>
                <a:lnTo>
                  <a:pt x="0" y="4"/>
                </a:lnTo>
                <a:cubicBezTo>
                  <a:pt x="5" y="2"/>
                  <a:pt x="12" y="2"/>
                  <a:pt x="18" y="1"/>
                </a:cubicBezTo>
                <a:cubicBezTo>
                  <a:pt x="25" y="1"/>
                  <a:pt x="32" y="0"/>
                  <a:pt x="38" y="0"/>
                </a:cubicBezTo>
                <a:cubicBezTo>
                  <a:pt x="45" y="0"/>
                  <a:pt x="53" y="1"/>
                  <a:pt x="60" y="2"/>
                </a:cubicBezTo>
                <a:cubicBezTo>
                  <a:pt x="67" y="4"/>
                  <a:pt x="74" y="6"/>
                  <a:pt x="80" y="10"/>
                </a:cubicBezTo>
                <a:cubicBezTo>
                  <a:pt x="86" y="14"/>
                  <a:pt x="91" y="19"/>
                  <a:pt x="94" y="25"/>
                </a:cubicBezTo>
                <a:cubicBezTo>
                  <a:pt x="98" y="32"/>
                  <a:pt x="100" y="40"/>
                  <a:pt x="100" y="50"/>
                </a:cubicBezTo>
                <a:cubicBezTo>
                  <a:pt x="100" y="60"/>
                  <a:pt x="98" y="68"/>
                  <a:pt x="95" y="74"/>
                </a:cubicBezTo>
                <a:cubicBezTo>
                  <a:pt x="91" y="81"/>
                  <a:pt x="86" y="87"/>
                  <a:pt x="81" y="91"/>
                </a:cubicBezTo>
                <a:cubicBezTo>
                  <a:pt x="75" y="95"/>
                  <a:pt x="68" y="98"/>
                  <a:pt x="61" y="100"/>
                </a:cubicBezTo>
                <a:cubicBezTo>
                  <a:pt x="53" y="102"/>
                  <a:pt x="45" y="103"/>
                  <a:pt x="37" y="103"/>
                </a:cubicBezTo>
                <a:lnTo>
                  <a:pt x="34" y="103"/>
                </a:lnTo>
                <a:cubicBezTo>
                  <a:pt x="32" y="103"/>
                  <a:pt x="30" y="103"/>
                  <a:pt x="28" y="103"/>
                </a:cubicBezTo>
                <a:cubicBezTo>
                  <a:pt x="26" y="103"/>
                  <a:pt x="24" y="102"/>
                  <a:pt x="23" y="102"/>
                </a:cubicBezTo>
                <a:cubicBezTo>
                  <a:pt x="21" y="102"/>
                  <a:pt x="19" y="102"/>
                  <a:pt x="19" y="102"/>
                </a:cubicBezTo>
                <a:lnTo>
                  <a:pt x="19" y="163"/>
                </a:lnTo>
                <a:lnTo>
                  <a:pt x="0" y="163"/>
                </a:lnTo>
                <a:lnTo>
                  <a:pt x="0" y="4"/>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7" name="Freeform 1927"/>
          <p:cNvSpPr/>
          <p:nvPr/>
        </p:nvSpPr>
        <p:spPr>
          <a:xfrm>
            <a:off x="1677988" y="282575"/>
            <a:ext cx="77788" cy="120650"/>
          </a:xfrm>
          <a:custGeom>
            <a:avLst/>
            <a:gdLst>
              <a:gd name="T0" fmla="*/ 110 w 110"/>
              <a:gd name="T1" fmla="*/ 157 h 167"/>
              <a:gd name="T2" fmla="*/ 110 w 110"/>
              <a:gd name="T3" fmla="*/ 157 h 167"/>
              <a:gd name="T4" fmla="*/ 92 w 110"/>
              <a:gd name="T5" fmla="*/ 165 h 167"/>
              <a:gd name="T6" fmla="*/ 70 w 110"/>
              <a:gd name="T7" fmla="*/ 167 h 167"/>
              <a:gd name="T8" fmla="*/ 43 w 110"/>
              <a:gd name="T9" fmla="*/ 162 h 167"/>
              <a:gd name="T10" fmla="*/ 21 w 110"/>
              <a:gd name="T11" fmla="*/ 147 h 167"/>
              <a:gd name="T12" fmla="*/ 6 w 110"/>
              <a:gd name="T13" fmla="*/ 121 h 167"/>
              <a:gd name="T14" fmla="*/ 0 w 110"/>
              <a:gd name="T15" fmla="*/ 84 h 167"/>
              <a:gd name="T16" fmla="*/ 7 w 110"/>
              <a:gd name="T17" fmla="*/ 45 h 167"/>
              <a:gd name="T18" fmla="*/ 23 w 110"/>
              <a:gd name="T19" fmla="*/ 20 h 167"/>
              <a:gd name="T20" fmla="*/ 45 w 110"/>
              <a:gd name="T21" fmla="*/ 5 h 167"/>
              <a:gd name="T22" fmla="*/ 70 w 110"/>
              <a:gd name="T23" fmla="*/ 0 h 167"/>
              <a:gd name="T24" fmla="*/ 93 w 110"/>
              <a:gd name="T25" fmla="*/ 2 h 167"/>
              <a:gd name="T26" fmla="*/ 108 w 110"/>
              <a:gd name="T27" fmla="*/ 6 h 167"/>
              <a:gd name="T28" fmla="*/ 103 w 110"/>
              <a:gd name="T29" fmla="*/ 23 h 167"/>
              <a:gd name="T30" fmla="*/ 72 w 110"/>
              <a:gd name="T31" fmla="*/ 17 h 167"/>
              <a:gd name="T32" fmla="*/ 53 w 110"/>
              <a:gd name="T33" fmla="*/ 21 h 167"/>
              <a:gd name="T34" fmla="*/ 37 w 110"/>
              <a:gd name="T35" fmla="*/ 32 h 167"/>
              <a:gd name="T36" fmla="*/ 25 w 110"/>
              <a:gd name="T37" fmla="*/ 53 h 167"/>
              <a:gd name="T38" fmla="*/ 21 w 110"/>
              <a:gd name="T39" fmla="*/ 84 h 167"/>
              <a:gd name="T40" fmla="*/ 25 w 110"/>
              <a:gd name="T41" fmla="*/ 112 h 167"/>
              <a:gd name="T42" fmla="*/ 36 w 110"/>
              <a:gd name="T43" fmla="*/ 133 h 167"/>
              <a:gd name="T44" fmla="*/ 53 w 110"/>
              <a:gd name="T45" fmla="*/ 145 h 167"/>
              <a:gd name="T46" fmla="*/ 74 w 110"/>
              <a:gd name="T47" fmla="*/ 150 h 167"/>
              <a:gd name="T48" fmla="*/ 92 w 110"/>
              <a:gd name="T49" fmla="*/ 148 h 167"/>
              <a:gd name="T50" fmla="*/ 105 w 110"/>
              <a:gd name="T51" fmla="*/ 142 h 167"/>
              <a:gd name="T52" fmla="*/ 110 w 110"/>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67">
                <a:moveTo>
                  <a:pt x="110" y="157"/>
                </a:moveTo>
                <a:lnTo>
                  <a:pt x="110" y="157"/>
                </a:lnTo>
                <a:cubicBezTo>
                  <a:pt x="105" y="161"/>
                  <a:pt x="100" y="163"/>
                  <a:pt x="92" y="165"/>
                </a:cubicBezTo>
                <a:cubicBezTo>
                  <a:pt x="85" y="166"/>
                  <a:pt x="78" y="167"/>
                  <a:pt x="70" y="167"/>
                </a:cubicBezTo>
                <a:cubicBezTo>
                  <a:pt x="60" y="167"/>
                  <a:pt x="51" y="165"/>
                  <a:pt x="43" y="162"/>
                </a:cubicBezTo>
                <a:cubicBezTo>
                  <a:pt x="35" y="158"/>
                  <a:pt x="27" y="153"/>
                  <a:pt x="21" y="147"/>
                </a:cubicBezTo>
                <a:cubicBezTo>
                  <a:pt x="15" y="140"/>
                  <a:pt x="10" y="131"/>
                  <a:pt x="6" y="121"/>
                </a:cubicBezTo>
                <a:cubicBezTo>
                  <a:pt x="2" y="110"/>
                  <a:pt x="0" y="98"/>
                  <a:pt x="0" y="84"/>
                </a:cubicBezTo>
                <a:cubicBezTo>
                  <a:pt x="0" y="69"/>
                  <a:pt x="2" y="56"/>
                  <a:pt x="7" y="45"/>
                </a:cubicBezTo>
                <a:cubicBezTo>
                  <a:pt x="11" y="35"/>
                  <a:pt x="16" y="26"/>
                  <a:pt x="23" y="20"/>
                </a:cubicBezTo>
                <a:cubicBezTo>
                  <a:pt x="29" y="13"/>
                  <a:pt x="37" y="8"/>
                  <a:pt x="45" y="5"/>
                </a:cubicBezTo>
                <a:cubicBezTo>
                  <a:pt x="53" y="2"/>
                  <a:pt x="62" y="0"/>
                  <a:pt x="70" y="0"/>
                </a:cubicBezTo>
                <a:cubicBezTo>
                  <a:pt x="79" y="0"/>
                  <a:pt x="87" y="1"/>
                  <a:pt x="93" y="2"/>
                </a:cubicBezTo>
                <a:cubicBezTo>
                  <a:pt x="99" y="3"/>
                  <a:pt x="104" y="4"/>
                  <a:pt x="108" y="6"/>
                </a:cubicBezTo>
                <a:lnTo>
                  <a:pt x="103" y="23"/>
                </a:lnTo>
                <a:cubicBezTo>
                  <a:pt x="96" y="19"/>
                  <a:pt x="85" y="17"/>
                  <a:pt x="72" y="17"/>
                </a:cubicBezTo>
                <a:cubicBezTo>
                  <a:pt x="65" y="17"/>
                  <a:pt x="59" y="19"/>
                  <a:pt x="53" y="21"/>
                </a:cubicBezTo>
                <a:cubicBezTo>
                  <a:pt x="47" y="23"/>
                  <a:pt x="41" y="27"/>
                  <a:pt x="37" y="32"/>
                </a:cubicBezTo>
                <a:cubicBezTo>
                  <a:pt x="32" y="37"/>
                  <a:pt x="28" y="44"/>
                  <a:pt x="25" y="53"/>
                </a:cubicBezTo>
                <a:cubicBezTo>
                  <a:pt x="22" y="61"/>
                  <a:pt x="21" y="71"/>
                  <a:pt x="21" y="84"/>
                </a:cubicBezTo>
                <a:cubicBezTo>
                  <a:pt x="21" y="95"/>
                  <a:pt x="22" y="104"/>
                  <a:pt x="25" y="112"/>
                </a:cubicBezTo>
                <a:cubicBezTo>
                  <a:pt x="28" y="121"/>
                  <a:pt x="31" y="128"/>
                  <a:pt x="36" y="133"/>
                </a:cubicBezTo>
                <a:cubicBezTo>
                  <a:pt x="41" y="139"/>
                  <a:pt x="47" y="143"/>
                  <a:pt x="53" y="145"/>
                </a:cubicBezTo>
                <a:cubicBezTo>
                  <a:pt x="60" y="148"/>
                  <a:pt x="67" y="150"/>
                  <a:pt x="74" y="150"/>
                </a:cubicBezTo>
                <a:cubicBezTo>
                  <a:pt x="81" y="150"/>
                  <a:pt x="87" y="149"/>
                  <a:pt x="92" y="148"/>
                </a:cubicBezTo>
                <a:cubicBezTo>
                  <a:pt x="97" y="146"/>
                  <a:pt x="102" y="144"/>
                  <a:pt x="105" y="142"/>
                </a:cubicBezTo>
                <a:lnTo>
                  <a:pt x="110" y="15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8" name="Freeform 1928"/>
          <p:cNvSpPr/>
          <p:nvPr/>
        </p:nvSpPr>
        <p:spPr>
          <a:xfrm>
            <a:off x="1763713"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9" name="Freeform 1929"/>
          <p:cNvSpPr>
            <a:spLocks noEditPoints="1"/>
          </p:cNvSpPr>
          <p:nvPr/>
        </p:nvSpPr>
        <p:spPr>
          <a:xfrm>
            <a:off x="1865319" y="282587"/>
            <a:ext cx="73025" cy="119063"/>
          </a:xfrm>
          <a:custGeom>
            <a:avLst/>
            <a:gdLst>
              <a:gd name="T0" fmla="*/ 44 w 102"/>
              <a:gd name="T1" fmla="*/ 148 h 165"/>
              <a:gd name="T2" fmla="*/ 44 w 102"/>
              <a:gd name="T3" fmla="*/ 148 h 165"/>
              <a:gd name="T4" fmla="*/ 58 w 102"/>
              <a:gd name="T5" fmla="*/ 146 h 165"/>
              <a:gd name="T6" fmla="*/ 70 w 102"/>
              <a:gd name="T7" fmla="*/ 141 h 165"/>
              <a:gd name="T8" fmla="*/ 78 w 102"/>
              <a:gd name="T9" fmla="*/ 132 h 165"/>
              <a:gd name="T10" fmla="*/ 82 w 102"/>
              <a:gd name="T11" fmla="*/ 119 h 165"/>
              <a:gd name="T12" fmla="*/ 78 w 102"/>
              <a:gd name="T13" fmla="*/ 103 h 165"/>
              <a:gd name="T14" fmla="*/ 68 w 102"/>
              <a:gd name="T15" fmla="*/ 94 h 165"/>
              <a:gd name="T16" fmla="*/ 54 w 102"/>
              <a:gd name="T17" fmla="*/ 90 h 165"/>
              <a:gd name="T18" fmla="*/ 39 w 102"/>
              <a:gd name="T19" fmla="*/ 89 h 165"/>
              <a:gd name="T20" fmla="*/ 19 w 102"/>
              <a:gd name="T21" fmla="*/ 89 h 165"/>
              <a:gd name="T22" fmla="*/ 19 w 102"/>
              <a:gd name="T23" fmla="*/ 147 h 165"/>
              <a:gd name="T24" fmla="*/ 24 w 102"/>
              <a:gd name="T25" fmla="*/ 147 h 165"/>
              <a:gd name="T26" fmla="*/ 30 w 102"/>
              <a:gd name="T27" fmla="*/ 148 h 165"/>
              <a:gd name="T28" fmla="*/ 37 w 102"/>
              <a:gd name="T29" fmla="*/ 148 h 165"/>
              <a:gd name="T30" fmla="*/ 44 w 102"/>
              <a:gd name="T31" fmla="*/ 148 h 165"/>
              <a:gd name="T32" fmla="*/ 31 w 102"/>
              <a:gd name="T33" fmla="*/ 73 h 165"/>
              <a:gd name="T34" fmla="*/ 31 w 102"/>
              <a:gd name="T35" fmla="*/ 73 h 165"/>
              <a:gd name="T36" fmla="*/ 40 w 102"/>
              <a:gd name="T37" fmla="*/ 73 h 165"/>
              <a:gd name="T38" fmla="*/ 50 w 102"/>
              <a:gd name="T39" fmla="*/ 72 h 165"/>
              <a:gd name="T40" fmla="*/ 60 w 102"/>
              <a:gd name="T41" fmla="*/ 67 h 165"/>
              <a:gd name="T42" fmla="*/ 69 w 102"/>
              <a:gd name="T43" fmla="*/ 61 h 165"/>
              <a:gd name="T44" fmla="*/ 75 w 102"/>
              <a:gd name="T45" fmla="*/ 53 h 165"/>
              <a:gd name="T46" fmla="*/ 77 w 102"/>
              <a:gd name="T47" fmla="*/ 43 h 165"/>
              <a:gd name="T48" fmla="*/ 74 w 102"/>
              <a:gd name="T49" fmla="*/ 30 h 165"/>
              <a:gd name="T50" fmla="*/ 66 w 102"/>
              <a:gd name="T51" fmla="*/ 22 h 165"/>
              <a:gd name="T52" fmla="*/ 55 w 102"/>
              <a:gd name="T53" fmla="*/ 18 h 165"/>
              <a:gd name="T54" fmla="*/ 42 w 102"/>
              <a:gd name="T55" fmla="*/ 17 h 165"/>
              <a:gd name="T56" fmla="*/ 29 w 102"/>
              <a:gd name="T57" fmla="*/ 17 h 165"/>
              <a:gd name="T58" fmla="*/ 19 w 102"/>
              <a:gd name="T59" fmla="*/ 18 h 165"/>
              <a:gd name="T60" fmla="*/ 19 w 102"/>
              <a:gd name="T61" fmla="*/ 73 h 165"/>
              <a:gd name="T62" fmla="*/ 31 w 102"/>
              <a:gd name="T63" fmla="*/ 73 h 165"/>
              <a:gd name="T64" fmla="*/ 97 w 102"/>
              <a:gd name="T65" fmla="*/ 39 h 165"/>
              <a:gd name="T66" fmla="*/ 97 w 102"/>
              <a:gd name="T67" fmla="*/ 39 h 165"/>
              <a:gd name="T68" fmla="*/ 95 w 102"/>
              <a:gd name="T69" fmla="*/ 51 h 165"/>
              <a:gd name="T70" fmla="*/ 90 w 102"/>
              <a:gd name="T71" fmla="*/ 62 h 165"/>
              <a:gd name="T72" fmla="*/ 80 w 102"/>
              <a:gd name="T73" fmla="*/ 71 h 165"/>
              <a:gd name="T74" fmla="*/ 67 w 102"/>
              <a:gd name="T75" fmla="*/ 77 h 165"/>
              <a:gd name="T76" fmla="*/ 67 w 102"/>
              <a:gd name="T77" fmla="*/ 78 h 165"/>
              <a:gd name="T78" fmla="*/ 80 w 102"/>
              <a:gd name="T79" fmla="*/ 82 h 165"/>
              <a:gd name="T80" fmla="*/ 91 w 102"/>
              <a:gd name="T81" fmla="*/ 89 h 165"/>
              <a:gd name="T82" fmla="*/ 99 w 102"/>
              <a:gd name="T83" fmla="*/ 101 h 165"/>
              <a:gd name="T84" fmla="*/ 102 w 102"/>
              <a:gd name="T85" fmla="*/ 117 h 165"/>
              <a:gd name="T86" fmla="*/ 97 w 102"/>
              <a:gd name="T87" fmla="*/ 139 h 165"/>
              <a:gd name="T88" fmla="*/ 83 w 102"/>
              <a:gd name="T89" fmla="*/ 153 h 165"/>
              <a:gd name="T90" fmla="*/ 64 w 102"/>
              <a:gd name="T91" fmla="*/ 162 h 165"/>
              <a:gd name="T92" fmla="*/ 42 w 102"/>
              <a:gd name="T93" fmla="*/ 165 h 165"/>
              <a:gd name="T94" fmla="*/ 33 w 102"/>
              <a:gd name="T95" fmla="*/ 165 h 165"/>
              <a:gd name="T96" fmla="*/ 22 w 102"/>
              <a:gd name="T97" fmla="*/ 164 h 165"/>
              <a:gd name="T98" fmla="*/ 10 w 102"/>
              <a:gd name="T99" fmla="*/ 163 h 165"/>
              <a:gd name="T100" fmla="*/ 0 w 102"/>
              <a:gd name="T101" fmla="*/ 162 h 165"/>
              <a:gd name="T102" fmla="*/ 0 w 102"/>
              <a:gd name="T103" fmla="*/ 4 h 165"/>
              <a:gd name="T104" fmla="*/ 20 w 102"/>
              <a:gd name="T105" fmla="*/ 1 h 165"/>
              <a:gd name="T106" fmla="*/ 44 w 102"/>
              <a:gd name="T107" fmla="*/ 0 h 165"/>
              <a:gd name="T108" fmla="*/ 63 w 102"/>
              <a:gd name="T109" fmla="*/ 2 h 165"/>
              <a:gd name="T110" fmla="*/ 79 w 102"/>
              <a:gd name="T111" fmla="*/ 8 h 165"/>
              <a:gd name="T112" fmla="*/ 92 w 102"/>
              <a:gd name="T113" fmla="*/ 19 h 165"/>
              <a:gd name="T114" fmla="*/ 97 w 102"/>
              <a:gd name="T115"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65">
                <a:moveTo>
                  <a:pt x="44" y="148"/>
                </a:moveTo>
                <a:lnTo>
                  <a:pt x="44" y="148"/>
                </a:lnTo>
                <a:cubicBezTo>
                  <a:pt x="49" y="148"/>
                  <a:pt x="53" y="148"/>
                  <a:pt x="58" y="146"/>
                </a:cubicBezTo>
                <a:cubicBezTo>
                  <a:pt x="62" y="145"/>
                  <a:pt x="67" y="143"/>
                  <a:pt x="70" y="141"/>
                </a:cubicBezTo>
                <a:cubicBezTo>
                  <a:pt x="74" y="138"/>
                  <a:pt x="76" y="135"/>
                  <a:pt x="78" y="132"/>
                </a:cubicBezTo>
                <a:cubicBezTo>
                  <a:pt x="80" y="128"/>
                  <a:pt x="82" y="124"/>
                  <a:pt x="82" y="119"/>
                </a:cubicBezTo>
                <a:cubicBezTo>
                  <a:pt x="82" y="112"/>
                  <a:pt x="80" y="107"/>
                  <a:pt x="78" y="103"/>
                </a:cubicBezTo>
                <a:cubicBezTo>
                  <a:pt x="75" y="100"/>
                  <a:pt x="72" y="97"/>
                  <a:pt x="68" y="94"/>
                </a:cubicBezTo>
                <a:cubicBezTo>
                  <a:pt x="64" y="92"/>
                  <a:pt x="59" y="91"/>
                  <a:pt x="54" y="90"/>
                </a:cubicBezTo>
                <a:cubicBezTo>
                  <a:pt x="49" y="89"/>
                  <a:pt x="44" y="89"/>
                  <a:pt x="39" y="89"/>
                </a:cubicBezTo>
                <a:lnTo>
                  <a:pt x="19" y="89"/>
                </a:lnTo>
                <a:lnTo>
                  <a:pt x="19" y="147"/>
                </a:lnTo>
                <a:cubicBezTo>
                  <a:pt x="20" y="147"/>
                  <a:pt x="22" y="147"/>
                  <a:pt x="24" y="147"/>
                </a:cubicBezTo>
                <a:cubicBezTo>
                  <a:pt x="26" y="147"/>
                  <a:pt x="28" y="148"/>
                  <a:pt x="30" y="148"/>
                </a:cubicBezTo>
                <a:cubicBezTo>
                  <a:pt x="32" y="148"/>
                  <a:pt x="35" y="148"/>
                  <a:pt x="37" y="148"/>
                </a:cubicBezTo>
                <a:cubicBezTo>
                  <a:pt x="40" y="148"/>
                  <a:pt x="42" y="148"/>
                  <a:pt x="44" y="148"/>
                </a:cubicBezTo>
                <a:close/>
                <a:moveTo>
                  <a:pt x="31" y="73"/>
                </a:moveTo>
                <a:lnTo>
                  <a:pt x="31" y="73"/>
                </a:lnTo>
                <a:cubicBezTo>
                  <a:pt x="34" y="73"/>
                  <a:pt x="37" y="73"/>
                  <a:pt x="40" y="73"/>
                </a:cubicBezTo>
                <a:cubicBezTo>
                  <a:pt x="44" y="72"/>
                  <a:pt x="47" y="72"/>
                  <a:pt x="50" y="72"/>
                </a:cubicBezTo>
                <a:cubicBezTo>
                  <a:pt x="53" y="71"/>
                  <a:pt x="57" y="69"/>
                  <a:pt x="60" y="67"/>
                </a:cubicBezTo>
                <a:cubicBezTo>
                  <a:pt x="63" y="66"/>
                  <a:pt x="66" y="64"/>
                  <a:pt x="69" y="61"/>
                </a:cubicBezTo>
                <a:cubicBezTo>
                  <a:pt x="71" y="59"/>
                  <a:pt x="73" y="56"/>
                  <a:pt x="75" y="53"/>
                </a:cubicBezTo>
                <a:cubicBezTo>
                  <a:pt x="76" y="50"/>
                  <a:pt x="77" y="46"/>
                  <a:pt x="77" y="43"/>
                </a:cubicBezTo>
                <a:cubicBezTo>
                  <a:pt x="77" y="38"/>
                  <a:pt x="76" y="34"/>
                  <a:pt x="74" y="30"/>
                </a:cubicBezTo>
                <a:cubicBezTo>
                  <a:pt x="72" y="27"/>
                  <a:pt x="69" y="24"/>
                  <a:pt x="66" y="22"/>
                </a:cubicBezTo>
                <a:cubicBezTo>
                  <a:pt x="63" y="20"/>
                  <a:pt x="59" y="19"/>
                  <a:pt x="55" y="18"/>
                </a:cubicBezTo>
                <a:cubicBezTo>
                  <a:pt x="51" y="17"/>
                  <a:pt x="47" y="17"/>
                  <a:pt x="42" y="17"/>
                </a:cubicBezTo>
                <a:cubicBezTo>
                  <a:pt x="37" y="17"/>
                  <a:pt x="33" y="17"/>
                  <a:pt x="29" y="17"/>
                </a:cubicBezTo>
                <a:cubicBezTo>
                  <a:pt x="24" y="17"/>
                  <a:pt x="21" y="18"/>
                  <a:pt x="19" y="18"/>
                </a:cubicBezTo>
                <a:lnTo>
                  <a:pt x="19" y="73"/>
                </a:lnTo>
                <a:lnTo>
                  <a:pt x="31" y="73"/>
                </a:lnTo>
                <a:close/>
                <a:moveTo>
                  <a:pt x="97" y="39"/>
                </a:moveTo>
                <a:lnTo>
                  <a:pt x="97" y="39"/>
                </a:lnTo>
                <a:cubicBezTo>
                  <a:pt x="97" y="43"/>
                  <a:pt x="96" y="47"/>
                  <a:pt x="95" y="51"/>
                </a:cubicBezTo>
                <a:cubicBezTo>
                  <a:pt x="94" y="55"/>
                  <a:pt x="92" y="58"/>
                  <a:pt x="90" y="62"/>
                </a:cubicBezTo>
                <a:cubicBezTo>
                  <a:pt x="87" y="65"/>
                  <a:pt x="84" y="68"/>
                  <a:pt x="80" y="71"/>
                </a:cubicBezTo>
                <a:cubicBezTo>
                  <a:pt x="76" y="73"/>
                  <a:pt x="72" y="75"/>
                  <a:pt x="67" y="77"/>
                </a:cubicBezTo>
                <a:lnTo>
                  <a:pt x="67" y="78"/>
                </a:lnTo>
                <a:cubicBezTo>
                  <a:pt x="71" y="78"/>
                  <a:pt x="76" y="80"/>
                  <a:pt x="80" y="82"/>
                </a:cubicBezTo>
                <a:cubicBezTo>
                  <a:pt x="84" y="83"/>
                  <a:pt x="88" y="86"/>
                  <a:pt x="91" y="89"/>
                </a:cubicBezTo>
                <a:cubicBezTo>
                  <a:pt x="94" y="92"/>
                  <a:pt x="97" y="96"/>
                  <a:pt x="99" y="101"/>
                </a:cubicBezTo>
                <a:cubicBezTo>
                  <a:pt x="101" y="105"/>
                  <a:pt x="102" y="111"/>
                  <a:pt x="102" y="117"/>
                </a:cubicBezTo>
                <a:cubicBezTo>
                  <a:pt x="102" y="125"/>
                  <a:pt x="100" y="133"/>
                  <a:pt x="97" y="139"/>
                </a:cubicBezTo>
                <a:cubicBezTo>
                  <a:pt x="93" y="145"/>
                  <a:pt x="89" y="150"/>
                  <a:pt x="83" y="153"/>
                </a:cubicBezTo>
                <a:cubicBezTo>
                  <a:pt x="77" y="157"/>
                  <a:pt x="71" y="160"/>
                  <a:pt x="64" y="162"/>
                </a:cubicBezTo>
                <a:cubicBezTo>
                  <a:pt x="57" y="164"/>
                  <a:pt x="49" y="165"/>
                  <a:pt x="42" y="165"/>
                </a:cubicBezTo>
                <a:lnTo>
                  <a:pt x="33" y="165"/>
                </a:lnTo>
                <a:cubicBezTo>
                  <a:pt x="29" y="165"/>
                  <a:pt x="25" y="165"/>
                  <a:pt x="22" y="164"/>
                </a:cubicBezTo>
                <a:cubicBezTo>
                  <a:pt x="18" y="164"/>
                  <a:pt x="14" y="164"/>
                  <a:pt x="10" y="163"/>
                </a:cubicBezTo>
                <a:cubicBezTo>
                  <a:pt x="6" y="163"/>
                  <a:pt x="3" y="162"/>
                  <a:pt x="0" y="162"/>
                </a:cubicBezTo>
                <a:lnTo>
                  <a:pt x="0" y="4"/>
                </a:lnTo>
                <a:cubicBezTo>
                  <a:pt x="6" y="3"/>
                  <a:pt x="12" y="2"/>
                  <a:pt x="20" y="1"/>
                </a:cubicBezTo>
                <a:cubicBezTo>
                  <a:pt x="27" y="1"/>
                  <a:pt x="35" y="0"/>
                  <a:pt x="44" y="0"/>
                </a:cubicBezTo>
                <a:cubicBezTo>
                  <a:pt x="50" y="0"/>
                  <a:pt x="56" y="1"/>
                  <a:pt x="63" y="2"/>
                </a:cubicBezTo>
                <a:cubicBezTo>
                  <a:pt x="69" y="3"/>
                  <a:pt x="74" y="5"/>
                  <a:pt x="79" y="8"/>
                </a:cubicBezTo>
                <a:cubicBezTo>
                  <a:pt x="84" y="10"/>
                  <a:pt x="89" y="14"/>
                  <a:pt x="92" y="19"/>
                </a:cubicBezTo>
                <a:cubicBezTo>
                  <a:pt x="95" y="24"/>
                  <a:pt x="97" y="31"/>
                  <a:pt x="97" y="39"/>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0" name="Freeform 1930"/>
          <p:cNvSpPr>
            <a:spLocks noEditPoints="1"/>
          </p:cNvSpPr>
          <p:nvPr/>
        </p:nvSpPr>
        <p:spPr>
          <a:xfrm>
            <a:off x="1957388" y="282575"/>
            <a:ext cx="93663" cy="120650"/>
          </a:xfrm>
          <a:custGeom>
            <a:avLst/>
            <a:gdLst>
              <a:gd name="T0" fmla="*/ 20 w 131"/>
              <a:gd name="T1" fmla="*/ 84 h 167"/>
              <a:gd name="T2" fmla="*/ 20 w 131"/>
              <a:gd name="T3" fmla="*/ 84 h 167"/>
              <a:gd name="T4" fmla="*/ 22 w 131"/>
              <a:gd name="T5" fmla="*/ 109 h 167"/>
              <a:gd name="T6" fmla="*/ 31 w 131"/>
              <a:gd name="T7" fmla="*/ 130 h 167"/>
              <a:gd name="T8" fmla="*/ 45 w 131"/>
              <a:gd name="T9" fmla="*/ 144 h 167"/>
              <a:gd name="T10" fmla="*/ 65 w 131"/>
              <a:gd name="T11" fmla="*/ 150 h 167"/>
              <a:gd name="T12" fmla="*/ 98 w 131"/>
              <a:gd name="T13" fmla="*/ 133 h 167"/>
              <a:gd name="T14" fmla="*/ 111 w 131"/>
              <a:gd name="T15" fmla="*/ 84 h 167"/>
              <a:gd name="T16" fmla="*/ 108 w 131"/>
              <a:gd name="T17" fmla="*/ 58 h 167"/>
              <a:gd name="T18" fmla="*/ 100 w 131"/>
              <a:gd name="T19" fmla="*/ 37 h 167"/>
              <a:gd name="T20" fmla="*/ 85 w 131"/>
              <a:gd name="T21" fmla="*/ 23 h 167"/>
              <a:gd name="T22" fmla="*/ 65 w 131"/>
              <a:gd name="T23" fmla="*/ 17 h 167"/>
              <a:gd name="T24" fmla="*/ 32 w 131"/>
              <a:gd name="T25" fmla="*/ 34 h 167"/>
              <a:gd name="T26" fmla="*/ 20 w 131"/>
              <a:gd name="T27" fmla="*/ 84 h 167"/>
              <a:gd name="T28" fmla="*/ 0 w 131"/>
              <a:gd name="T29" fmla="*/ 84 h 167"/>
              <a:gd name="T30" fmla="*/ 0 w 131"/>
              <a:gd name="T31" fmla="*/ 84 h 167"/>
              <a:gd name="T32" fmla="*/ 17 w 131"/>
              <a:gd name="T33" fmla="*/ 22 h 167"/>
              <a:gd name="T34" fmla="*/ 65 w 131"/>
              <a:gd name="T35" fmla="*/ 0 h 167"/>
              <a:gd name="T36" fmla="*/ 94 w 131"/>
              <a:gd name="T37" fmla="*/ 6 h 167"/>
              <a:gd name="T38" fmla="*/ 115 w 131"/>
              <a:gd name="T39" fmla="*/ 23 h 167"/>
              <a:gd name="T40" fmla="*/ 127 w 131"/>
              <a:gd name="T41" fmla="*/ 49 h 167"/>
              <a:gd name="T42" fmla="*/ 131 w 131"/>
              <a:gd name="T43" fmla="*/ 84 h 167"/>
              <a:gd name="T44" fmla="*/ 114 w 131"/>
              <a:gd name="T45" fmla="*/ 145 h 167"/>
              <a:gd name="T46" fmla="*/ 65 w 131"/>
              <a:gd name="T47" fmla="*/ 167 h 167"/>
              <a:gd name="T48" fmla="*/ 36 w 131"/>
              <a:gd name="T49" fmla="*/ 161 h 167"/>
              <a:gd name="T50" fmla="*/ 16 w 131"/>
              <a:gd name="T51" fmla="*/ 144 h 167"/>
              <a:gd name="T52" fmla="*/ 3 w 131"/>
              <a:gd name="T53" fmla="*/ 118 h 167"/>
              <a:gd name="T54" fmla="*/ 0 w 131"/>
              <a:gd name="T55"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7">
                <a:moveTo>
                  <a:pt x="20" y="84"/>
                </a:moveTo>
                <a:lnTo>
                  <a:pt x="20" y="84"/>
                </a:lnTo>
                <a:cubicBezTo>
                  <a:pt x="20" y="92"/>
                  <a:pt x="21" y="101"/>
                  <a:pt x="22" y="109"/>
                </a:cubicBezTo>
                <a:cubicBezTo>
                  <a:pt x="24" y="117"/>
                  <a:pt x="27" y="124"/>
                  <a:pt x="31" y="130"/>
                </a:cubicBezTo>
                <a:cubicBezTo>
                  <a:pt x="34" y="136"/>
                  <a:pt x="39" y="141"/>
                  <a:pt x="45" y="144"/>
                </a:cubicBezTo>
                <a:cubicBezTo>
                  <a:pt x="50" y="148"/>
                  <a:pt x="57" y="150"/>
                  <a:pt x="65" y="150"/>
                </a:cubicBezTo>
                <a:cubicBezTo>
                  <a:pt x="79" y="150"/>
                  <a:pt x="90" y="144"/>
                  <a:pt x="98" y="133"/>
                </a:cubicBezTo>
                <a:cubicBezTo>
                  <a:pt x="107" y="123"/>
                  <a:pt x="111" y="106"/>
                  <a:pt x="111" y="84"/>
                </a:cubicBezTo>
                <a:cubicBezTo>
                  <a:pt x="111" y="75"/>
                  <a:pt x="110" y="66"/>
                  <a:pt x="108" y="58"/>
                </a:cubicBezTo>
                <a:cubicBezTo>
                  <a:pt x="106" y="50"/>
                  <a:pt x="103" y="43"/>
                  <a:pt x="100" y="37"/>
                </a:cubicBezTo>
                <a:cubicBezTo>
                  <a:pt x="96" y="31"/>
                  <a:pt x="91" y="26"/>
                  <a:pt x="85" y="23"/>
                </a:cubicBezTo>
                <a:cubicBezTo>
                  <a:pt x="80" y="19"/>
                  <a:pt x="73" y="17"/>
                  <a:pt x="65" y="17"/>
                </a:cubicBezTo>
                <a:cubicBezTo>
                  <a:pt x="51" y="17"/>
                  <a:pt x="40" y="23"/>
                  <a:pt x="32" y="34"/>
                </a:cubicBezTo>
                <a:cubicBezTo>
                  <a:pt x="24" y="44"/>
                  <a:pt x="20" y="61"/>
                  <a:pt x="20" y="84"/>
                </a:cubicBezTo>
                <a:close/>
                <a:moveTo>
                  <a:pt x="0" y="84"/>
                </a:moveTo>
                <a:lnTo>
                  <a:pt x="0" y="84"/>
                </a:lnTo>
                <a:cubicBezTo>
                  <a:pt x="0" y="57"/>
                  <a:pt x="5" y="36"/>
                  <a:pt x="17" y="22"/>
                </a:cubicBezTo>
                <a:cubicBezTo>
                  <a:pt x="28" y="8"/>
                  <a:pt x="44" y="0"/>
                  <a:pt x="65" y="0"/>
                </a:cubicBezTo>
                <a:cubicBezTo>
                  <a:pt x="76" y="0"/>
                  <a:pt x="86" y="2"/>
                  <a:pt x="94" y="6"/>
                </a:cubicBezTo>
                <a:cubicBezTo>
                  <a:pt x="103" y="10"/>
                  <a:pt x="109" y="16"/>
                  <a:pt x="115" y="23"/>
                </a:cubicBezTo>
                <a:cubicBezTo>
                  <a:pt x="120" y="31"/>
                  <a:pt x="124" y="39"/>
                  <a:pt x="127" y="49"/>
                </a:cubicBezTo>
                <a:cubicBezTo>
                  <a:pt x="130" y="60"/>
                  <a:pt x="131" y="71"/>
                  <a:pt x="131" y="84"/>
                </a:cubicBezTo>
                <a:cubicBezTo>
                  <a:pt x="131" y="110"/>
                  <a:pt x="125" y="131"/>
                  <a:pt x="114" y="145"/>
                </a:cubicBezTo>
                <a:cubicBezTo>
                  <a:pt x="102" y="159"/>
                  <a:pt x="86" y="167"/>
                  <a:pt x="65" y="167"/>
                </a:cubicBezTo>
                <a:cubicBezTo>
                  <a:pt x="54" y="167"/>
                  <a:pt x="44" y="165"/>
                  <a:pt x="36" y="161"/>
                </a:cubicBezTo>
                <a:cubicBezTo>
                  <a:pt x="28" y="157"/>
                  <a:pt x="21" y="151"/>
                  <a:pt x="16" y="144"/>
                </a:cubicBezTo>
                <a:cubicBezTo>
                  <a:pt x="10" y="137"/>
                  <a:pt x="6" y="128"/>
                  <a:pt x="3" y="118"/>
                </a:cubicBezTo>
                <a:cubicBezTo>
                  <a:pt x="1" y="107"/>
                  <a:pt x="0" y="96"/>
                  <a:pt x="0" y="84"/>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1" name="Freeform 1931"/>
          <p:cNvSpPr>
            <a:spLocks noEditPoints="1"/>
          </p:cNvSpPr>
          <p:nvPr/>
        </p:nvSpPr>
        <p:spPr>
          <a:xfrm>
            <a:off x="850901" y="434975"/>
            <a:ext cx="114300" cy="122238"/>
          </a:xfrm>
          <a:custGeom>
            <a:avLst/>
            <a:gdLst>
              <a:gd name="T0" fmla="*/ 106 w 160"/>
              <a:gd name="T1" fmla="*/ 35 h 170"/>
              <a:gd name="T2" fmla="*/ 89 w 160"/>
              <a:gd name="T3" fmla="*/ 37 h 170"/>
              <a:gd name="T4" fmla="*/ 95 w 160"/>
              <a:gd name="T5" fmla="*/ 132 h 170"/>
              <a:gd name="T6" fmla="*/ 117 w 160"/>
              <a:gd name="T7" fmla="*/ 129 h 170"/>
              <a:gd name="T8" fmla="*/ 137 w 160"/>
              <a:gd name="T9" fmla="*/ 105 h 170"/>
              <a:gd name="T10" fmla="*/ 138 w 160"/>
              <a:gd name="T11" fmla="*/ 63 h 170"/>
              <a:gd name="T12" fmla="*/ 120 w 160"/>
              <a:gd name="T13" fmla="*/ 38 h 170"/>
              <a:gd name="T14" fmla="*/ 55 w 160"/>
              <a:gd name="T15" fmla="*/ 132 h 170"/>
              <a:gd name="T16" fmla="*/ 58 w 160"/>
              <a:gd name="T17" fmla="*/ 132 h 170"/>
              <a:gd name="T18" fmla="*/ 67 w 160"/>
              <a:gd name="T19" fmla="*/ 132 h 170"/>
              <a:gd name="T20" fmla="*/ 70 w 160"/>
              <a:gd name="T21" fmla="*/ 36 h 170"/>
              <a:gd name="T22" fmla="*/ 56 w 160"/>
              <a:gd name="T23" fmla="*/ 35 h 170"/>
              <a:gd name="T24" fmla="*/ 30 w 160"/>
              <a:gd name="T25" fmla="*/ 47 h 170"/>
              <a:gd name="T26" fmla="*/ 19 w 160"/>
              <a:gd name="T27" fmla="*/ 85 h 170"/>
              <a:gd name="T28" fmla="*/ 29 w 160"/>
              <a:gd name="T29" fmla="*/ 120 h 170"/>
              <a:gd name="T30" fmla="*/ 55 w 160"/>
              <a:gd name="T31" fmla="*/ 132 h 170"/>
              <a:gd name="T32" fmla="*/ 70 w 160"/>
              <a:gd name="T33" fmla="*/ 147 h 170"/>
              <a:gd name="T34" fmla="*/ 51 w 160"/>
              <a:gd name="T35" fmla="*/ 148 h 170"/>
              <a:gd name="T36" fmla="*/ 15 w 160"/>
              <a:gd name="T37" fmla="*/ 133 h 170"/>
              <a:gd name="T38" fmla="*/ 0 w 160"/>
              <a:gd name="T39" fmla="*/ 85 h 170"/>
              <a:gd name="T40" fmla="*/ 15 w 160"/>
              <a:gd name="T41" fmla="*/ 36 h 170"/>
              <a:gd name="T42" fmla="*/ 56 w 160"/>
              <a:gd name="T43" fmla="*/ 19 h 170"/>
              <a:gd name="T44" fmla="*/ 70 w 160"/>
              <a:gd name="T45" fmla="*/ 20 h 170"/>
              <a:gd name="T46" fmla="*/ 89 w 160"/>
              <a:gd name="T47" fmla="*/ 0 h 170"/>
              <a:gd name="T48" fmla="*/ 99 w 160"/>
              <a:gd name="T49" fmla="*/ 19 h 170"/>
              <a:gd name="T50" fmla="*/ 129 w 160"/>
              <a:gd name="T51" fmla="*/ 23 h 170"/>
              <a:gd name="T52" fmla="*/ 156 w 160"/>
              <a:gd name="T53" fmla="*/ 55 h 170"/>
              <a:gd name="T54" fmla="*/ 156 w 160"/>
              <a:gd name="T55" fmla="*/ 111 h 170"/>
              <a:gd name="T56" fmla="*/ 126 w 160"/>
              <a:gd name="T57" fmla="*/ 144 h 170"/>
              <a:gd name="T58" fmla="*/ 97 w 160"/>
              <a:gd name="T59" fmla="*/ 148 h 170"/>
              <a:gd name="T60" fmla="*/ 89 w 160"/>
              <a:gd name="T61" fmla="*/ 170 h 170"/>
              <a:gd name="T62" fmla="*/ 70 w 160"/>
              <a:gd name="T63"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70">
                <a:moveTo>
                  <a:pt x="106" y="35"/>
                </a:moveTo>
                <a:lnTo>
                  <a:pt x="106" y="35"/>
                </a:lnTo>
                <a:cubicBezTo>
                  <a:pt x="103" y="35"/>
                  <a:pt x="101" y="35"/>
                  <a:pt x="97" y="35"/>
                </a:cubicBezTo>
                <a:cubicBezTo>
                  <a:pt x="94" y="35"/>
                  <a:pt x="91" y="36"/>
                  <a:pt x="89" y="37"/>
                </a:cubicBezTo>
                <a:lnTo>
                  <a:pt x="89" y="132"/>
                </a:lnTo>
                <a:cubicBezTo>
                  <a:pt x="91" y="132"/>
                  <a:pt x="93" y="132"/>
                  <a:pt x="95" y="132"/>
                </a:cubicBezTo>
                <a:cubicBezTo>
                  <a:pt x="98" y="132"/>
                  <a:pt x="100" y="132"/>
                  <a:pt x="103" y="132"/>
                </a:cubicBezTo>
                <a:cubicBezTo>
                  <a:pt x="108" y="132"/>
                  <a:pt x="113" y="131"/>
                  <a:pt x="117" y="129"/>
                </a:cubicBezTo>
                <a:cubicBezTo>
                  <a:pt x="122" y="127"/>
                  <a:pt x="126" y="124"/>
                  <a:pt x="129" y="120"/>
                </a:cubicBezTo>
                <a:cubicBezTo>
                  <a:pt x="133" y="116"/>
                  <a:pt x="135" y="111"/>
                  <a:pt x="137" y="105"/>
                </a:cubicBezTo>
                <a:cubicBezTo>
                  <a:pt x="139" y="98"/>
                  <a:pt x="140" y="91"/>
                  <a:pt x="140" y="83"/>
                </a:cubicBezTo>
                <a:cubicBezTo>
                  <a:pt x="140" y="76"/>
                  <a:pt x="139" y="69"/>
                  <a:pt x="138" y="63"/>
                </a:cubicBezTo>
                <a:cubicBezTo>
                  <a:pt x="136" y="57"/>
                  <a:pt x="134" y="52"/>
                  <a:pt x="131" y="48"/>
                </a:cubicBezTo>
                <a:cubicBezTo>
                  <a:pt x="128" y="44"/>
                  <a:pt x="124" y="40"/>
                  <a:pt x="120" y="38"/>
                </a:cubicBezTo>
                <a:cubicBezTo>
                  <a:pt x="116" y="36"/>
                  <a:pt x="111" y="35"/>
                  <a:pt x="106" y="35"/>
                </a:cubicBezTo>
                <a:close/>
                <a:moveTo>
                  <a:pt x="55" y="132"/>
                </a:moveTo>
                <a:lnTo>
                  <a:pt x="55" y="132"/>
                </a:lnTo>
                <a:lnTo>
                  <a:pt x="58" y="132"/>
                </a:lnTo>
                <a:cubicBezTo>
                  <a:pt x="59" y="132"/>
                  <a:pt x="61" y="132"/>
                  <a:pt x="62" y="132"/>
                </a:cubicBezTo>
                <a:cubicBezTo>
                  <a:pt x="64" y="132"/>
                  <a:pt x="65" y="132"/>
                  <a:pt x="67" y="132"/>
                </a:cubicBezTo>
                <a:cubicBezTo>
                  <a:pt x="68" y="132"/>
                  <a:pt x="69" y="131"/>
                  <a:pt x="70" y="131"/>
                </a:cubicBezTo>
                <a:lnTo>
                  <a:pt x="70" y="36"/>
                </a:lnTo>
                <a:cubicBezTo>
                  <a:pt x="69" y="36"/>
                  <a:pt x="66" y="35"/>
                  <a:pt x="64" y="35"/>
                </a:cubicBezTo>
                <a:cubicBezTo>
                  <a:pt x="61" y="35"/>
                  <a:pt x="59" y="35"/>
                  <a:pt x="56" y="35"/>
                </a:cubicBezTo>
                <a:cubicBezTo>
                  <a:pt x="51" y="35"/>
                  <a:pt x="46" y="36"/>
                  <a:pt x="42" y="38"/>
                </a:cubicBezTo>
                <a:cubicBezTo>
                  <a:pt x="37" y="40"/>
                  <a:pt x="33" y="43"/>
                  <a:pt x="30" y="47"/>
                </a:cubicBezTo>
                <a:cubicBezTo>
                  <a:pt x="27" y="52"/>
                  <a:pt x="24" y="57"/>
                  <a:pt x="22" y="63"/>
                </a:cubicBezTo>
                <a:cubicBezTo>
                  <a:pt x="20" y="69"/>
                  <a:pt x="19" y="77"/>
                  <a:pt x="19" y="85"/>
                </a:cubicBezTo>
                <a:cubicBezTo>
                  <a:pt x="19" y="92"/>
                  <a:pt x="20" y="99"/>
                  <a:pt x="22" y="105"/>
                </a:cubicBezTo>
                <a:cubicBezTo>
                  <a:pt x="24" y="111"/>
                  <a:pt x="26" y="116"/>
                  <a:pt x="29" y="120"/>
                </a:cubicBezTo>
                <a:cubicBezTo>
                  <a:pt x="32" y="124"/>
                  <a:pt x="36" y="127"/>
                  <a:pt x="40" y="129"/>
                </a:cubicBezTo>
                <a:cubicBezTo>
                  <a:pt x="45" y="131"/>
                  <a:pt x="50" y="132"/>
                  <a:pt x="55" y="132"/>
                </a:cubicBezTo>
                <a:close/>
                <a:moveTo>
                  <a:pt x="70" y="147"/>
                </a:moveTo>
                <a:lnTo>
                  <a:pt x="70" y="147"/>
                </a:lnTo>
                <a:cubicBezTo>
                  <a:pt x="68" y="148"/>
                  <a:pt x="65" y="148"/>
                  <a:pt x="61" y="148"/>
                </a:cubicBezTo>
                <a:cubicBezTo>
                  <a:pt x="58" y="148"/>
                  <a:pt x="54" y="148"/>
                  <a:pt x="51" y="148"/>
                </a:cubicBezTo>
                <a:cubicBezTo>
                  <a:pt x="44" y="148"/>
                  <a:pt x="37" y="147"/>
                  <a:pt x="31" y="145"/>
                </a:cubicBezTo>
                <a:cubicBezTo>
                  <a:pt x="25" y="142"/>
                  <a:pt x="19" y="139"/>
                  <a:pt x="15" y="133"/>
                </a:cubicBezTo>
                <a:cubicBezTo>
                  <a:pt x="10" y="128"/>
                  <a:pt x="6" y="122"/>
                  <a:pt x="4" y="114"/>
                </a:cubicBezTo>
                <a:cubicBezTo>
                  <a:pt x="1" y="105"/>
                  <a:pt x="0" y="96"/>
                  <a:pt x="0" y="85"/>
                </a:cubicBezTo>
                <a:cubicBezTo>
                  <a:pt x="0" y="75"/>
                  <a:pt x="1" y="65"/>
                  <a:pt x="4" y="57"/>
                </a:cubicBezTo>
                <a:cubicBezTo>
                  <a:pt x="6" y="49"/>
                  <a:pt x="10" y="42"/>
                  <a:pt x="15" y="36"/>
                </a:cubicBezTo>
                <a:cubicBezTo>
                  <a:pt x="20" y="31"/>
                  <a:pt x="26" y="26"/>
                  <a:pt x="33" y="23"/>
                </a:cubicBezTo>
                <a:cubicBezTo>
                  <a:pt x="40" y="20"/>
                  <a:pt x="47" y="19"/>
                  <a:pt x="56" y="19"/>
                </a:cubicBezTo>
                <a:cubicBezTo>
                  <a:pt x="58" y="19"/>
                  <a:pt x="60" y="19"/>
                  <a:pt x="63" y="19"/>
                </a:cubicBezTo>
                <a:cubicBezTo>
                  <a:pt x="66" y="19"/>
                  <a:pt x="69" y="19"/>
                  <a:pt x="70" y="20"/>
                </a:cubicBezTo>
                <a:lnTo>
                  <a:pt x="70" y="0"/>
                </a:lnTo>
                <a:lnTo>
                  <a:pt x="89" y="0"/>
                </a:lnTo>
                <a:lnTo>
                  <a:pt x="89" y="20"/>
                </a:lnTo>
                <a:cubicBezTo>
                  <a:pt x="92" y="20"/>
                  <a:pt x="95" y="19"/>
                  <a:pt x="99" y="19"/>
                </a:cubicBezTo>
                <a:cubicBezTo>
                  <a:pt x="103" y="19"/>
                  <a:pt x="106" y="19"/>
                  <a:pt x="108" y="19"/>
                </a:cubicBezTo>
                <a:cubicBezTo>
                  <a:pt x="116" y="19"/>
                  <a:pt x="123" y="20"/>
                  <a:pt x="129" y="23"/>
                </a:cubicBezTo>
                <a:cubicBezTo>
                  <a:pt x="135" y="26"/>
                  <a:pt x="141" y="30"/>
                  <a:pt x="145" y="35"/>
                </a:cubicBezTo>
                <a:cubicBezTo>
                  <a:pt x="150" y="40"/>
                  <a:pt x="153" y="47"/>
                  <a:pt x="156" y="55"/>
                </a:cubicBezTo>
                <a:cubicBezTo>
                  <a:pt x="159" y="63"/>
                  <a:pt x="160" y="72"/>
                  <a:pt x="160" y="83"/>
                </a:cubicBezTo>
                <a:cubicBezTo>
                  <a:pt x="160" y="94"/>
                  <a:pt x="158" y="103"/>
                  <a:pt x="156" y="111"/>
                </a:cubicBezTo>
                <a:cubicBezTo>
                  <a:pt x="153" y="120"/>
                  <a:pt x="149" y="126"/>
                  <a:pt x="143" y="132"/>
                </a:cubicBezTo>
                <a:cubicBezTo>
                  <a:pt x="138" y="137"/>
                  <a:pt x="133" y="142"/>
                  <a:pt x="126" y="144"/>
                </a:cubicBezTo>
                <a:cubicBezTo>
                  <a:pt x="119" y="147"/>
                  <a:pt x="112" y="148"/>
                  <a:pt x="104" y="148"/>
                </a:cubicBezTo>
                <a:cubicBezTo>
                  <a:pt x="103" y="148"/>
                  <a:pt x="100" y="148"/>
                  <a:pt x="97" y="148"/>
                </a:cubicBezTo>
                <a:cubicBezTo>
                  <a:pt x="93" y="148"/>
                  <a:pt x="91" y="147"/>
                  <a:pt x="89" y="147"/>
                </a:cubicBezTo>
                <a:lnTo>
                  <a:pt x="89" y="170"/>
                </a:lnTo>
                <a:lnTo>
                  <a:pt x="70" y="170"/>
                </a:lnTo>
                <a:lnTo>
                  <a:pt x="70" y="14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2" name="Freeform 1932"/>
          <p:cNvSpPr/>
          <p:nvPr/>
        </p:nvSpPr>
        <p:spPr>
          <a:xfrm>
            <a:off x="985838" y="438150"/>
            <a:ext cx="82550" cy="115888"/>
          </a:xfrm>
          <a:custGeom>
            <a:avLst/>
            <a:gdLst>
              <a:gd name="T0" fmla="*/ 98 w 117"/>
              <a:gd name="T1" fmla="*/ 51 h 160"/>
              <a:gd name="T2" fmla="*/ 98 w 117"/>
              <a:gd name="T3" fmla="*/ 51 h 160"/>
              <a:gd name="T4" fmla="*/ 99 w 117"/>
              <a:gd name="T5" fmla="*/ 33 h 160"/>
              <a:gd name="T6" fmla="*/ 98 w 117"/>
              <a:gd name="T7" fmla="*/ 33 h 160"/>
              <a:gd name="T8" fmla="*/ 89 w 117"/>
              <a:gd name="T9" fmla="*/ 52 h 160"/>
              <a:gd name="T10" fmla="*/ 11 w 117"/>
              <a:gd name="T11" fmla="*/ 160 h 160"/>
              <a:gd name="T12" fmla="*/ 0 w 117"/>
              <a:gd name="T13" fmla="*/ 160 h 160"/>
              <a:gd name="T14" fmla="*/ 0 w 117"/>
              <a:gd name="T15" fmla="*/ 0 h 160"/>
              <a:gd name="T16" fmla="*/ 19 w 117"/>
              <a:gd name="T17" fmla="*/ 0 h 160"/>
              <a:gd name="T18" fmla="*/ 19 w 117"/>
              <a:gd name="T19" fmla="*/ 110 h 160"/>
              <a:gd name="T20" fmla="*/ 17 w 117"/>
              <a:gd name="T21" fmla="*/ 128 h 160"/>
              <a:gd name="T22" fmla="*/ 18 w 117"/>
              <a:gd name="T23" fmla="*/ 128 h 160"/>
              <a:gd name="T24" fmla="*/ 28 w 117"/>
              <a:gd name="T25" fmla="*/ 109 h 160"/>
              <a:gd name="T26" fmla="*/ 106 w 117"/>
              <a:gd name="T27" fmla="*/ 0 h 160"/>
              <a:gd name="T28" fmla="*/ 117 w 117"/>
              <a:gd name="T29" fmla="*/ 0 h 160"/>
              <a:gd name="T30" fmla="*/ 117 w 117"/>
              <a:gd name="T31" fmla="*/ 160 h 160"/>
              <a:gd name="T32" fmla="*/ 98 w 117"/>
              <a:gd name="T33" fmla="*/ 160 h 160"/>
              <a:gd name="T34" fmla="*/ 98 w 117"/>
              <a:gd name="T35" fmla="*/ 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0">
                <a:moveTo>
                  <a:pt x="98" y="51"/>
                </a:moveTo>
                <a:lnTo>
                  <a:pt x="98" y="51"/>
                </a:lnTo>
                <a:lnTo>
                  <a:pt x="99" y="33"/>
                </a:lnTo>
                <a:lnTo>
                  <a:pt x="98" y="33"/>
                </a:lnTo>
                <a:lnTo>
                  <a:pt x="89" y="52"/>
                </a:lnTo>
                <a:lnTo>
                  <a:pt x="11" y="160"/>
                </a:lnTo>
                <a:lnTo>
                  <a:pt x="0" y="160"/>
                </a:lnTo>
                <a:lnTo>
                  <a:pt x="0" y="0"/>
                </a:lnTo>
                <a:lnTo>
                  <a:pt x="19" y="0"/>
                </a:lnTo>
                <a:lnTo>
                  <a:pt x="19" y="110"/>
                </a:lnTo>
                <a:lnTo>
                  <a:pt x="17" y="128"/>
                </a:lnTo>
                <a:lnTo>
                  <a:pt x="18" y="128"/>
                </a:lnTo>
                <a:lnTo>
                  <a:pt x="28" y="109"/>
                </a:lnTo>
                <a:lnTo>
                  <a:pt x="106" y="0"/>
                </a:lnTo>
                <a:lnTo>
                  <a:pt x="117" y="0"/>
                </a:lnTo>
                <a:lnTo>
                  <a:pt x="117" y="160"/>
                </a:lnTo>
                <a:lnTo>
                  <a:pt x="98" y="160"/>
                </a:lnTo>
                <a:lnTo>
                  <a:pt x="98" y="51"/>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3" name="Freeform 1933"/>
          <p:cNvSpPr/>
          <p:nvPr/>
        </p:nvSpPr>
        <p:spPr>
          <a:xfrm>
            <a:off x="1096967" y="438150"/>
            <a:ext cx="82550"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4" name="Freeform 1934"/>
          <p:cNvSpPr>
            <a:spLocks noEditPoints="1"/>
          </p:cNvSpPr>
          <p:nvPr/>
        </p:nvSpPr>
        <p:spPr>
          <a:xfrm>
            <a:off x="1195388" y="436568"/>
            <a:ext cx="92075" cy="117475"/>
          </a:xfrm>
          <a:custGeom>
            <a:avLst/>
            <a:gdLst>
              <a:gd name="T0" fmla="*/ 41 w 130"/>
              <a:gd name="T1" fmla="*/ 102 h 163"/>
              <a:gd name="T2" fmla="*/ 41 w 130"/>
              <a:gd name="T3" fmla="*/ 102 h 163"/>
              <a:gd name="T4" fmla="*/ 88 w 130"/>
              <a:gd name="T5" fmla="*/ 102 h 163"/>
              <a:gd name="T6" fmla="*/ 70 w 130"/>
              <a:gd name="T7" fmla="*/ 53 h 163"/>
              <a:gd name="T8" fmla="*/ 65 w 130"/>
              <a:gd name="T9" fmla="*/ 29 h 163"/>
              <a:gd name="T10" fmla="*/ 64 w 130"/>
              <a:gd name="T11" fmla="*/ 29 h 163"/>
              <a:gd name="T12" fmla="*/ 59 w 130"/>
              <a:gd name="T13" fmla="*/ 54 h 163"/>
              <a:gd name="T14" fmla="*/ 41 w 130"/>
              <a:gd name="T15" fmla="*/ 102 h 163"/>
              <a:gd name="T16" fmla="*/ 94 w 130"/>
              <a:gd name="T17" fmla="*/ 119 h 163"/>
              <a:gd name="T18" fmla="*/ 94 w 130"/>
              <a:gd name="T19" fmla="*/ 119 h 163"/>
              <a:gd name="T20" fmla="*/ 35 w 130"/>
              <a:gd name="T21" fmla="*/ 119 h 163"/>
              <a:gd name="T22" fmla="*/ 19 w 130"/>
              <a:gd name="T23" fmla="*/ 163 h 163"/>
              <a:gd name="T24" fmla="*/ 0 w 130"/>
              <a:gd name="T25" fmla="*/ 163 h 163"/>
              <a:gd name="T26" fmla="*/ 61 w 130"/>
              <a:gd name="T27" fmla="*/ 0 h 163"/>
              <a:gd name="T28" fmla="*/ 69 w 130"/>
              <a:gd name="T29" fmla="*/ 0 h 163"/>
              <a:gd name="T30" fmla="*/ 130 w 130"/>
              <a:gd name="T31" fmla="*/ 163 h 163"/>
              <a:gd name="T32" fmla="*/ 110 w 130"/>
              <a:gd name="T33" fmla="*/ 163 h 163"/>
              <a:gd name="T34" fmla="*/ 94 w 130"/>
              <a:gd name="T35" fmla="*/ 1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63">
                <a:moveTo>
                  <a:pt x="41" y="102"/>
                </a:moveTo>
                <a:lnTo>
                  <a:pt x="41" y="102"/>
                </a:lnTo>
                <a:lnTo>
                  <a:pt x="88" y="102"/>
                </a:lnTo>
                <a:lnTo>
                  <a:pt x="70" y="53"/>
                </a:lnTo>
                <a:lnTo>
                  <a:pt x="65" y="29"/>
                </a:lnTo>
                <a:lnTo>
                  <a:pt x="64" y="29"/>
                </a:lnTo>
                <a:lnTo>
                  <a:pt x="59" y="54"/>
                </a:lnTo>
                <a:lnTo>
                  <a:pt x="41" y="102"/>
                </a:lnTo>
                <a:close/>
                <a:moveTo>
                  <a:pt x="94" y="119"/>
                </a:moveTo>
                <a:lnTo>
                  <a:pt x="94" y="119"/>
                </a:lnTo>
                <a:lnTo>
                  <a:pt x="35" y="119"/>
                </a:lnTo>
                <a:lnTo>
                  <a:pt x="19" y="163"/>
                </a:lnTo>
                <a:lnTo>
                  <a:pt x="0" y="163"/>
                </a:lnTo>
                <a:lnTo>
                  <a:pt x="61" y="0"/>
                </a:lnTo>
                <a:lnTo>
                  <a:pt x="69" y="0"/>
                </a:lnTo>
                <a:lnTo>
                  <a:pt x="130" y="163"/>
                </a:lnTo>
                <a:lnTo>
                  <a:pt x="110" y="163"/>
                </a:lnTo>
                <a:lnTo>
                  <a:pt x="94" y="119"/>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5" name="Freeform 1935"/>
          <p:cNvSpPr/>
          <p:nvPr/>
        </p:nvSpPr>
        <p:spPr>
          <a:xfrm>
            <a:off x="1304926" y="438150"/>
            <a:ext cx="80963"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6" name="Freeform 1936"/>
          <p:cNvSpPr/>
          <p:nvPr/>
        </p:nvSpPr>
        <p:spPr>
          <a:xfrm>
            <a:off x="1409701" y="436565"/>
            <a:ext cx="77788" cy="119063"/>
          </a:xfrm>
          <a:custGeom>
            <a:avLst/>
            <a:gdLst>
              <a:gd name="T0" fmla="*/ 109 w 109"/>
              <a:gd name="T1" fmla="*/ 157 h 166"/>
              <a:gd name="T2" fmla="*/ 109 w 109"/>
              <a:gd name="T3" fmla="*/ 157 h 166"/>
              <a:gd name="T4" fmla="*/ 92 w 109"/>
              <a:gd name="T5" fmla="*/ 164 h 166"/>
              <a:gd name="T6" fmla="*/ 69 w 109"/>
              <a:gd name="T7" fmla="*/ 166 h 166"/>
              <a:gd name="T8" fmla="*/ 42 w 109"/>
              <a:gd name="T9" fmla="*/ 161 h 166"/>
              <a:gd name="T10" fmla="*/ 20 w 109"/>
              <a:gd name="T11" fmla="*/ 146 h 166"/>
              <a:gd name="T12" fmla="*/ 5 w 109"/>
              <a:gd name="T13" fmla="*/ 120 h 166"/>
              <a:gd name="T14" fmla="*/ 0 w 109"/>
              <a:gd name="T15" fmla="*/ 83 h 166"/>
              <a:gd name="T16" fmla="*/ 6 w 109"/>
              <a:gd name="T17" fmla="*/ 45 h 166"/>
              <a:gd name="T18" fmla="*/ 22 w 109"/>
              <a:gd name="T19" fmla="*/ 19 h 166"/>
              <a:gd name="T20" fmla="*/ 44 w 109"/>
              <a:gd name="T21" fmla="*/ 4 h 166"/>
              <a:gd name="T22" fmla="*/ 69 w 109"/>
              <a:gd name="T23" fmla="*/ 0 h 166"/>
              <a:gd name="T24" fmla="*/ 92 w 109"/>
              <a:gd name="T25" fmla="*/ 1 h 166"/>
              <a:gd name="T26" fmla="*/ 107 w 109"/>
              <a:gd name="T27" fmla="*/ 5 h 166"/>
              <a:gd name="T28" fmla="*/ 102 w 109"/>
              <a:gd name="T29" fmla="*/ 22 h 166"/>
              <a:gd name="T30" fmla="*/ 71 w 109"/>
              <a:gd name="T31" fmla="*/ 17 h 166"/>
              <a:gd name="T32" fmla="*/ 52 w 109"/>
              <a:gd name="T33" fmla="*/ 20 h 166"/>
              <a:gd name="T34" fmla="*/ 36 w 109"/>
              <a:gd name="T35" fmla="*/ 32 h 166"/>
              <a:gd name="T36" fmla="*/ 24 w 109"/>
              <a:gd name="T37" fmla="*/ 52 h 166"/>
              <a:gd name="T38" fmla="*/ 20 w 109"/>
              <a:gd name="T39" fmla="*/ 83 h 166"/>
              <a:gd name="T40" fmla="*/ 24 w 109"/>
              <a:gd name="T41" fmla="*/ 112 h 166"/>
              <a:gd name="T42" fmla="*/ 35 w 109"/>
              <a:gd name="T43" fmla="*/ 132 h 166"/>
              <a:gd name="T44" fmla="*/ 52 w 109"/>
              <a:gd name="T45" fmla="*/ 145 h 166"/>
              <a:gd name="T46" fmla="*/ 74 w 109"/>
              <a:gd name="T47" fmla="*/ 149 h 166"/>
              <a:gd name="T48" fmla="*/ 92 w 109"/>
              <a:gd name="T49" fmla="*/ 147 h 166"/>
              <a:gd name="T50" fmla="*/ 105 w 109"/>
              <a:gd name="T51" fmla="*/ 142 h 166"/>
              <a:gd name="T52" fmla="*/ 109 w 109"/>
              <a:gd name="T5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6">
                <a:moveTo>
                  <a:pt x="109" y="157"/>
                </a:moveTo>
                <a:lnTo>
                  <a:pt x="109" y="157"/>
                </a:lnTo>
                <a:cubicBezTo>
                  <a:pt x="105" y="160"/>
                  <a:pt x="99" y="163"/>
                  <a:pt x="92" y="164"/>
                </a:cubicBezTo>
                <a:cubicBezTo>
                  <a:pt x="85" y="165"/>
                  <a:pt x="77" y="166"/>
                  <a:pt x="69" y="166"/>
                </a:cubicBezTo>
                <a:cubicBezTo>
                  <a:pt x="60" y="166"/>
                  <a:pt x="51" y="164"/>
                  <a:pt x="42" y="161"/>
                </a:cubicBezTo>
                <a:cubicBezTo>
                  <a:pt x="34" y="158"/>
                  <a:pt x="26" y="153"/>
                  <a:pt x="20" y="146"/>
                </a:cubicBezTo>
                <a:cubicBezTo>
                  <a:pt x="14" y="139"/>
                  <a:pt x="9" y="131"/>
                  <a:pt x="5" y="120"/>
                </a:cubicBezTo>
                <a:cubicBezTo>
                  <a:pt x="2" y="110"/>
                  <a:pt x="0" y="97"/>
                  <a:pt x="0" y="83"/>
                </a:cubicBezTo>
                <a:cubicBezTo>
                  <a:pt x="0" y="68"/>
                  <a:pt x="2" y="55"/>
                  <a:pt x="6" y="45"/>
                </a:cubicBezTo>
                <a:cubicBezTo>
                  <a:pt x="10" y="34"/>
                  <a:pt x="15" y="26"/>
                  <a:pt x="22" y="19"/>
                </a:cubicBezTo>
                <a:cubicBezTo>
                  <a:pt x="28" y="12"/>
                  <a:pt x="36" y="8"/>
                  <a:pt x="44" y="4"/>
                </a:cubicBezTo>
                <a:cubicBezTo>
                  <a:pt x="52" y="1"/>
                  <a:pt x="61" y="0"/>
                  <a:pt x="69" y="0"/>
                </a:cubicBezTo>
                <a:cubicBezTo>
                  <a:pt x="79" y="0"/>
                  <a:pt x="86" y="0"/>
                  <a:pt x="92" y="1"/>
                </a:cubicBezTo>
                <a:cubicBezTo>
                  <a:pt x="98" y="2"/>
                  <a:pt x="103" y="4"/>
                  <a:pt x="107" y="5"/>
                </a:cubicBezTo>
                <a:lnTo>
                  <a:pt x="102" y="22"/>
                </a:lnTo>
                <a:cubicBezTo>
                  <a:pt x="95" y="19"/>
                  <a:pt x="84" y="17"/>
                  <a:pt x="71" y="17"/>
                </a:cubicBezTo>
                <a:cubicBezTo>
                  <a:pt x="65" y="17"/>
                  <a:pt x="58" y="18"/>
                  <a:pt x="52" y="20"/>
                </a:cubicBezTo>
                <a:cubicBezTo>
                  <a:pt x="46" y="23"/>
                  <a:pt x="41" y="26"/>
                  <a:pt x="36" y="32"/>
                </a:cubicBezTo>
                <a:cubicBezTo>
                  <a:pt x="31" y="37"/>
                  <a:pt x="27" y="44"/>
                  <a:pt x="24" y="52"/>
                </a:cubicBezTo>
                <a:cubicBezTo>
                  <a:pt x="21" y="60"/>
                  <a:pt x="20" y="71"/>
                  <a:pt x="20" y="83"/>
                </a:cubicBezTo>
                <a:cubicBezTo>
                  <a:pt x="20" y="94"/>
                  <a:pt x="21" y="104"/>
                  <a:pt x="24" y="112"/>
                </a:cubicBezTo>
                <a:cubicBezTo>
                  <a:pt x="27" y="120"/>
                  <a:pt x="31" y="127"/>
                  <a:pt x="35" y="132"/>
                </a:cubicBezTo>
                <a:cubicBezTo>
                  <a:pt x="40" y="138"/>
                  <a:pt x="46" y="142"/>
                  <a:pt x="52" y="145"/>
                </a:cubicBezTo>
                <a:cubicBezTo>
                  <a:pt x="59" y="148"/>
                  <a:pt x="66" y="149"/>
                  <a:pt x="74" y="149"/>
                </a:cubicBezTo>
                <a:cubicBezTo>
                  <a:pt x="80" y="149"/>
                  <a:pt x="86" y="148"/>
                  <a:pt x="92" y="147"/>
                </a:cubicBezTo>
                <a:cubicBezTo>
                  <a:pt x="97" y="146"/>
                  <a:pt x="101" y="144"/>
                  <a:pt x="105" y="142"/>
                </a:cubicBezTo>
                <a:lnTo>
                  <a:pt x="109" y="15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7" name="Freeform 1937"/>
          <p:cNvSpPr>
            <a:spLocks noEditPoints="1"/>
          </p:cNvSpPr>
          <p:nvPr/>
        </p:nvSpPr>
        <p:spPr>
          <a:xfrm>
            <a:off x="1500188" y="436565"/>
            <a:ext cx="92075" cy="119063"/>
          </a:xfrm>
          <a:custGeom>
            <a:avLst/>
            <a:gdLst>
              <a:gd name="T0" fmla="*/ 20 w 131"/>
              <a:gd name="T1" fmla="*/ 83 h 166"/>
              <a:gd name="T2" fmla="*/ 20 w 131"/>
              <a:gd name="T3" fmla="*/ 83 h 166"/>
              <a:gd name="T4" fmla="*/ 23 w 131"/>
              <a:gd name="T5" fmla="*/ 108 h 166"/>
              <a:gd name="T6" fmla="*/ 31 w 131"/>
              <a:gd name="T7" fmla="*/ 129 h 166"/>
              <a:gd name="T8" fmla="*/ 45 w 131"/>
              <a:gd name="T9" fmla="*/ 144 h 166"/>
              <a:gd name="T10" fmla="*/ 65 w 131"/>
              <a:gd name="T11" fmla="*/ 149 h 166"/>
              <a:gd name="T12" fmla="*/ 99 w 131"/>
              <a:gd name="T13" fmla="*/ 133 h 166"/>
              <a:gd name="T14" fmla="*/ 111 w 131"/>
              <a:gd name="T15" fmla="*/ 83 h 166"/>
              <a:gd name="T16" fmla="*/ 108 w 131"/>
              <a:gd name="T17" fmla="*/ 58 h 166"/>
              <a:gd name="T18" fmla="*/ 100 w 131"/>
              <a:gd name="T19" fmla="*/ 37 h 166"/>
              <a:gd name="T20" fmla="*/ 86 w 131"/>
              <a:gd name="T21" fmla="*/ 22 h 166"/>
              <a:gd name="T22" fmla="*/ 65 w 131"/>
              <a:gd name="T23" fmla="*/ 17 h 166"/>
              <a:gd name="T24" fmla="*/ 32 w 131"/>
              <a:gd name="T25" fmla="*/ 33 h 166"/>
              <a:gd name="T26" fmla="*/ 20 w 131"/>
              <a:gd name="T27" fmla="*/ 83 h 166"/>
              <a:gd name="T28" fmla="*/ 0 w 131"/>
              <a:gd name="T29" fmla="*/ 83 h 166"/>
              <a:gd name="T30" fmla="*/ 0 w 131"/>
              <a:gd name="T31" fmla="*/ 83 h 166"/>
              <a:gd name="T32" fmla="*/ 17 w 131"/>
              <a:gd name="T33" fmla="*/ 21 h 166"/>
              <a:gd name="T34" fmla="*/ 65 w 131"/>
              <a:gd name="T35" fmla="*/ 0 h 166"/>
              <a:gd name="T36" fmla="*/ 95 w 131"/>
              <a:gd name="T37" fmla="*/ 6 h 166"/>
              <a:gd name="T38" fmla="*/ 115 w 131"/>
              <a:gd name="T39" fmla="*/ 23 h 166"/>
              <a:gd name="T40" fmla="*/ 127 w 131"/>
              <a:gd name="T41" fmla="*/ 49 h 166"/>
              <a:gd name="T42" fmla="*/ 131 w 131"/>
              <a:gd name="T43" fmla="*/ 83 h 166"/>
              <a:gd name="T44" fmla="*/ 114 w 131"/>
              <a:gd name="T45" fmla="*/ 145 h 166"/>
              <a:gd name="T46" fmla="*/ 65 w 131"/>
              <a:gd name="T47" fmla="*/ 166 h 166"/>
              <a:gd name="T48" fmla="*/ 36 w 131"/>
              <a:gd name="T49" fmla="*/ 160 h 166"/>
              <a:gd name="T50" fmla="*/ 16 w 131"/>
              <a:gd name="T51" fmla="*/ 143 h 166"/>
              <a:gd name="T52" fmla="*/ 4 w 131"/>
              <a:gd name="T53" fmla="*/ 117 h 166"/>
              <a:gd name="T54" fmla="*/ 0 w 131"/>
              <a:gd name="T55"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20" y="83"/>
                </a:moveTo>
                <a:lnTo>
                  <a:pt x="20" y="83"/>
                </a:lnTo>
                <a:cubicBezTo>
                  <a:pt x="20" y="92"/>
                  <a:pt x="21" y="100"/>
                  <a:pt x="23" y="108"/>
                </a:cubicBezTo>
                <a:cubicBezTo>
                  <a:pt x="24" y="116"/>
                  <a:pt x="27" y="123"/>
                  <a:pt x="31" y="129"/>
                </a:cubicBezTo>
                <a:cubicBezTo>
                  <a:pt x="35" y="135"/>
                  <a:pt x="39" y="140"/>
                  <a:pt x="45" y="144"/>
                </a:cubicBezTo>
                <a:cubicBezTo>
                  <a:pt x="51" y="147"/>
                  <a:pt x="57" y="149"/>
                  <a:pt x="65" y="149"/>
                </a:cubicBezTo>
                <a:cubicBezTo>
                  <a:pt x="79" y="149"/>
                  <a:pt x="91" y="144"/>
                  <a:pt x="99" y="133"/>
                </a:cubicBezTo>
                <a:cubicBezTo>
                  <a:pt x="107" y="122"/>
                  <a:pt x="111" y="105"/>
                  <a:pt x="111" y="83"/>
                </a:cubicBezTo>
                <a:cubicBezTo>
                  <a:pt x="111" y="74"/>
                  <a:pt x="110" y="66"/>
                  <a:pt x="108" y="58"/>
                </a:cubicBezTo>
                <a:cubicBezTo>
                  <a:pt x="107" y="50"/>
                  <a:pt x="104" y="43"/>
                  <a:pt x="100" y="37"/>
                </a:cubicBezTo>
                <a:cubicBezTo>
                  <a:pt x="96" y="31"/>
                  <a:pt x="92" y="26"/>
                  <a:pt x="86" y="22"/>
                </a:cubicBezTo>
                <a:cubicBezTo>
                  <a:pt x="80" y="19"/>
                  <a:pt x="73" y="17"/>
                  <a:pt x="65" y="17"/>
                </a:cubicBezTo>
                <a:cubicBezTo>
                  <a:pt x="51" y="17"/>
                  <a:pt x="40" y="22"/>
                  <a:pt x="32" y="33"/>
                </a:cubicBezTo>
                <a:cubicBezTo>
                  <a:pt x="24" y="44"/>
                  <a:pt x="20" y="60"/>
                  <a:pt x="20" y="83"/>
                </a:cubicBezTo>
                <a:close/>
                <a:moveTo>
                  <a:pt x="0" y="83"/>
                </a:moveTo>
                <a:lnTo>
                  <a:pt x="0" y="83"/>
                </a:lnTo>
                <a:cubicBezTo>
                  <a:pt x="0" y="56"/>
                  <a:pt x="6" y="36"/>
                  <a:pt x="17" y="21"/>
                </a:cubicBezTo>
                <a:cubicBezTo>
                  <a:pt x="28" y="7"/>
                  <a:pt x="44" y="0"/>
                  <a:pt x="65" y="0"/>
                </a:cubicBezTo>
                <a:cubicBezTo>
                  <a:pt x="77" y="0"/>
                  <a:pt x="86" y="2"/>
                  <a:pt x="95" y="6"/>
                </a:cubicBezTo>
                <a:cubicBezTo>
                  <a:pt x="103" y="10"/>
                  <a:pt x="110" y="15"/>
                  <a:pt x="115" y="23"/>
                </a:cubicBezTo>
                <a:cubicBezTo>
                  <a:pt x="121" y="30"/>
                  <a:pt x="125" y="39"/>
                  <a:pt x="127" y="49"/>
                </a:cubicBezTo>
                <a:cubicBezTo>
                  <a:pt x="130" y="59"/>
                  <a:pt x="131" y="70"/>
                  <a:pt x="131" y="83"/>
                </a:cubicBezTo>
                <a:cubicBezTo>
                  <a:pt x="131" y="110"/>
                  <a:pt x="125" y="130"/>
                  <a:pt x="114" y="145"/>
                </a:cubicBezTo>
                <a:cubicBezTo>
                  <a:pt x="103" y="159"/>
                  <a:pt x="86" y="166"/>
                  <a:pt x="65" y="166"/>
                </a:cubicBezTo>
                <a:cubicBezTo>
                  <a:pt x="54" y="166"/>
                  <a:pt x="44" y="164"/>
                  <a:pt x="36" y="160"/>
                </a:cubicBezTo>
                <a:cubicBezTo>
                  <a:pt x="28" y="156"/>
                  <a:pt x="21" y="150"/>
                  <a:pt x="16" y="143"/>
                </a:cubicBezTo>
                <a:cubicBezTo>
                  <a:pt x="10" y="136"/>
                  <a:pt x="6" y="127"/>
                  <a:pt x="4" y="117"/>
                </a:cubicBezTo>
                <a:cubicBezTo>
                  <a:pt x="1" y="107"/>
                  <a:pt x="0" y="95"/>
                  <a:pt x="0" y="83"/>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8" name="Freeform 1938"/>
          <p:cNvSpPr>
            <a:spLocks noEditPoints="1"/>
          </p:cNvSpPr>
          <p:nvPr/>
        </p:nvSpPr>
        <p:spPr>
          <a:xfrm>
            <a:off x="1617663" y="436565"/>
            <a:ext cx="71438" cy="119063"/>
          </a:xfrm>
          <a:custGeom>
            <a:avLst/>
            <a:gdLst>
              <a:gd name="T0" fmla="*/ 43 w 101"/>
              <a:gd name="T1" fmla="*/ 148 h 164"/>
              <a:gd name="T2" fmla="*/ 43 w 101"/>
              <a:gd name="T3" fmla="*/ 148 h 164"/>
              <a:gd name="T4" fmla="*/ 57 w 101"/>
              <a:gd name="T5" fmla="*/ 146 h 164"/>
              <a:gd name="T6" fmla="*/ 70 w 101"/>
              <a:gd name="T7" fmla="*/ 140 h 164"/>
              <a:gd name="T8" fmla="*/ 78 w 101"/>
              <a:gd name="T9" fmla="*/ 131 h 164"/>
              <a:gd name="T10" fmla="*/ 81 w 101"/>
              <a:gd name="T11" fmla="*/ 118 h 164"/>
              <a:gd name="T12" fmla="*/ 77 w 101"/>
              <a:gd name="T13" fmla="*/ 103 h 164"/>
              <a:gd name="T14" fmla="*/ 67 w 101"/>
              <a:gd name="T15" fmla="*/ 94 h 164"/>
              <a:gd name="T16" fmla="*/ 54 w 101"/>
              <a:gd name="T17" fmla="*/ 90 h 164"/>
              <a:gd name="T18" fmla="*/ 39 w 101"/>
              <a:gd name="T19" fmla="*/ 88 h 164"/>
              <a:gd name="T20" fmla="*/ 19 w 101"/>
              <a:gd name="T21" fmla="*/ 88 h 164"/>
              <a:gd name="T22" fmla="*/ 19 w 101"/>
              <a:gd name="T23" fmla="*/ 146 h 164"/>
              <a:gd name="T24" fmla="*/ 23 w 101"/>
              <a:gd name="T25" fmla="*/ 147 h 164"/>
              <a:gd name="T26" fmla="*/ 30 w 101"/>
              <a:gd name="T27" fmla="*/ 147 h 164"/>
              <a:gd name="T28" fmla="*/ 37 w 101"/>
              <a:gd name="T29" fmla="*/ 147 h 164"/>
              <a:gd name="T30" fmla="*/ 43 w 101"/>
              <a:gd name="T31" fmla="*/ 148 h 164"/>
              <a:gd name="T32" fmla="*/ 31 w 101"/>
              <a:gd name="T33" fmla="*/ 72 h 164"/>
              <a:gd name="T34" fmla="*/ 31 w 101"/>
              <a:gd name="T35" fmla="*/ 72 h 164"/>
              <a:gd name="T36" fmla="*/ 40 w 101"/>
              <a:gd name="T37" fmla="*/ 72 h 164"/>
              <a:gd name="T38" fmla="*/ 49 w 101"/>
              <a:gd name="T39" fmla="*/ 71 h 164"/>
              <a:gd name="T40" fmla="*/ 60 w 101"/>
              <a:gd name="T41" fmla="*/ 67 h 164"/>
              <a:gd name="T42" fmla="*/ 68 w 101"/>
              <a:gd name="T43" fmla="*/ 61 h 164"/>
              <a:gd name="T44" fmla="*/ 74 w 101"/>
              <a:gd name="T45" fmla="*/ 52 h 164"/>
              <a:gd name="T46" fmla="*/ 76 w 101"/>
              <a:gd name="T47" fmla="*/ 42 h 164"/>
              <a:gd name="T48" fmla="*/ 73 w 101"/>
              <a:gd name="T49" fmla="*/ 30 h 164"/>
              <a:gd name="T50" fmla="*/ 66 w 101"/>
              <a:gd name="T51" fmla="*/ 22 h 164"/>
              <a:gd name="T52" fmla="*/ 55 w 101"/>
              <a:gd name="T53" fmla="*/ 18 h 164"/>
              <a:gd name="T54" fmla="*/ 42 w 101"/>
              <a:gd name="T55" fmla="*/ 16 h 164"/>
              <a:gd name="T56" fmla="*/ 28 w 101"/>
              <a:gd name="T57" fmla="*/ 17 h 164"/>
              <a:gd name="T58" fmla="*/ 19 w 101"/>
              <a:gd name="T59" fmla="*/ 18 h 164"/>
              <a:gd name="T60" fmla="*/ 19 w 101"/>
              <a:gd name="T61" fmla="*/ 72 h 164"/>
              <a:gd name="T62" fmla="*/ 31 w 101"/>
              <a:gd name="T63" fmla="*/ 72 h 164"/>
              <a:gd name="T64" fmla="*/ 96 w 101"/>
              <a:gd name="T65" fmla="*/ 38 h 164"/>
              <a:gd name="T66" fmla="*/ 96 w 101"/>
              <a:gd name="T67" fmla="*/ 38 h 164"/>
              <a:gd name="T68" fmla="*/ 95 w 101"/>
              <a:gd name="T69" fmla="*/ 50 h 164"/>
              <a:gd name="T70" fmla="*/ 89 w 101"/>
              <a:gd name="T71" fmla="*/ 61 h 164"/>
              <a:gd name="T72" fmla="*/ 80 w 101"/>
              <a:gd name="T73" fmla="*/ 70 h 164"/>
              <a:gd name="T74" fmla="*/ 66 w 101"/>
              <a:gd name="T75" fmla="*/ 76 h 164"/>
              <a:gd name="T76" fmla="*/ 66 w 101"/>
              <a:gd name="T77" fmla="*/ 77 h 164"/>
              <a:gd name="T78" fmla="*/ 79 w 101"/>
              <a:gd name="T79" fmla="*/ 81 h 164"/>
              <a:gd name="T80" fmla="*/ 91 w 101"/>
              <a:gd name="T81" fmla="*/ 89 h 164"/>
              <a:gd name="T82" fmla="*/ 98 w 101"/>
              <a:gd name="T83" fmla="*/ 100 h 164"/>
              <a:gd name="T84" fmla="*/ 101 w 101"/>
              <a:gd name="T85" fmla="*/ 117 h 164"/>
              <a:gd name="T86" fmla="*/ 96 w 101"/>
              <a:gd name="T87" fmla="*/ 138 h 164"/>
              <a:gd name="T88" fmla="*/ 83 w 101"/>
              <a:gd name="T89" fmla="*/ 153 h 164"/>
              <a:gd name="T90" fmla="*/ 63 w 101"/>
              <a:gd name="T91" fmla="*/ 161 h 164"/>
              <a:gd name="T92" fmla="*/ 41 w 101"/>
              <a:gd name="T93" fmla="*/ 164 h 164"/>
              <a:gd name="T94" fmla="*/ 32 w 101"/>
              <a:gd name="T95" fmla="*/ 164 h 164"/>
              <a:gd name="T96" fmla="*/ 21 w 101"/>
              <a:gd name="T97" fmla="*/ 164 h 164"/>
              <a:gd name="T98" fmla="*/ 10 w 101"/>
              <a:gd name="T99" fmla="*/ 163 h 164"/>
              <a:gd name="T100" fmla="*/ 0 w 101"/>
              <a:gd name="T101" fmla="*/ 161 h 164"/>
              <a:gd name="T102" fmla="*/ 0 w 101"/>
              <a:gd name="T103" fmla="*/ 3 h 164"/>
              <a:gd name="T104" fmla="*/ 19 w 101"/>
              <a:gd name="T105" fmla="*/ 1 h 164"/>
              <a:gd name="T106" fmla="*/ 44 w 101"/>
              <a:gd name="T107" fmla="*/ 0 h 164"/>
              <a:gd name="T108" fmla="*/ 62 w 101"/>
              <a:gd name="T109" fmla="*/ 1 h 164"/>
              <a:gd name="T110" fmla="*/ 79 w 101"/>
              <a:gd name="T111" fmla="*/ 7 h 164"/>
              <a:gd name="T112" fmla="*/ 92 w 101"/>
              <a:gd name="T113" fmla="*/ 19 h 164"/>
              <a:gd name="T114" fmla="*/ 96 w 101"/>
              <a:gd name="T115"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64">
                <a:moveTo>
                  <a:pt x="43" y="148"/>
                </a:moveTo>
                <a:lnTo>
                  <a:pt x="43" y="148"/>
                </a:lnTo>
                <a:cubicBezTo>
                  <a:pt x="48" y="148"/>
                  <a:pt x="53" y="147"/>
                  <a:pt x="57" y="146"/>
                </a:cubicBezTo>
                <a:cubicBezTo>
                  <a:pt x="62" y="145"/>
                  <a:pt x="66" y="143"/>
                  <a:pt x="70" y="140"/>
                </a:cubicBezTo>
                <a:cubicBezTo>
                  <a:pt x="73" y="138"/>
                  <a:pt x="76" y="135"/>
                  <a:pt x="78" y="131"/>
                </a:cubicBezTo>
                <a:cubicBezTo>
                  <a:pt x="80" y="127"/>
                  <a:pt x="81" y="123"/>
                  <a:pt x="81" y="118"/>
                </a:cubicBezTo>
                <a:cubicBezTo>
                  <a:pt x="81" y="112"/>
                  <a:pt x="80" y="107"/>
                  <a:pt x="77" y="103"/>
                </a:cubicBezTo>
                <a:cubicBezTo>
                  <a:pt x="75" y="99"/>
                  <a:pt x="72" y="96"/>
                  <a:pt x="67" y="94"/>
                </a:cubicBezTo>
                <a:cubicBezTo>
                  <a:pt x="63" y="92"/>
                  <a:pt x="59" y="90"/>
                  <a:pt x="54" y="90"/>
                </a:cubicBezTo>
                <a:cubicBezTo>
                  <a:pt x="49" y="89"/>
                  <a:pt x="44" y="88"/>
                  <a:pt x="39" y="88"/>
                </a:cubicBezTo>
                <a:lnTo>
                  <a:pt x="19" y="88"/>
                </a:lnTo>
                <a:lnTo>
                  <a:pt x="19" y="146"/>
                </a:lnTo>
                <a:cubicBezTo>
                  <a:pt x="20" y="146"/>
                  <a:pt x="21" y="146"/>
                  <a:pt x="23" y="147"/>
                </a:cubicBezTo>
                <a:cubicBezTo>
                  <a:pt x="25" y="147"/>
                  <a:pt x="27" y="147"/>
                  <a:pt x="30" y="147"/>
                </a:cubicBezTo>
                <a:cubicBezTo>
                  <a:pt x="32" y="147"/>
                  <a:pt x="34" y="147"/>
                  <a:pt x="37" y="147"/>
                </a:cubicBezTo>
                <a:cubicBezTo>
                  <a:pt x="39" y="148"/>
                  <a:pt x="41" y="148"/>
                  <a:pt x="43" y="148"/>
                </a:cubicBezTo>
                <a:close/>
                <a:moveTo>
                  <a:pt x="31" y="72"/>
                </a:moveTo>
                <a:lnTo>
                  <a:pt x="31" y="72"/>
                </a:lnTo>
                <a:cubicBezTo>
                  <a:pt x="33" y="72"/>
                  <a:pt x="36" y="72"/>
                  <a:pt x="40" y="72"/>
                </a:cubicBezTo>
                <a:cubicBezTo>
                  <a:pt x="44" y="72"/>
                  <a:pt x="47" y="72"/>
                  <a:pt x="49" y="71"/>
                </a:cubicBezTo>
                <a:cubicBezTo>
                  <a:pt x="53" y="70"/>
                  <a:pt x="56" y="69"/>
                  <a:pt x="60" y="67"/>
                </a:cubicBezTo>
                <a:cubicBezTo>
                  <a:pt x="63" y="65"/>
                  <a:pt x="66" y="63"/>
                  <a:pt x="68" y="61"/>
                </a:cubicBezTo>
                <a:cubicBezTo>
                  <a:pt x="71" y="58"/>
                  <a:pt x="73" y="56"/>
                  <a:pt x="74" y="52"/>
                </a:cubicBezTo>
                <a:cubicBezTo>
                  <a:pt x="76" y="49"/>
                  <a:pt x="76" y="46"/>
                  <a:pt x="76" y="42"/>
                </a:cubicBezTo>
                <a:cubicBezTo>
                  <a:pt x="76" y="37"/>
                  <a:pt x="75" y="33"/>
                  <a:pt x="73" y="30"/>
                </a:cubicBezTo>
                <a:cubicBezTo>
                  <a:pt x="72" y="26"/>
                  <a:pt x="69" y="24"/>
                  <a:pt x="66" y="22"/>
                </a:cubicBezTo>
                <a:cubicBezTo>
                  <a:pt x="63" y="20"/>
                  <a:pt x="59" y="18"/>
                  <a:pt x="55" y="18"/>
                </a:cubicBezTo>
                <a:cubicBezTo>
                  <a:pt x="51" y="17"/>
                  <a:pt x="46" y="16"/>
                  <a:pt x="42" y="16"/>
                </a:cubicBezTo>
                <a:cubicBezTo>
                  <a:pt x="37" y="16"/>
                  <a:pt x="32" y="16"/>
                  <a:pt x="28" y="17"/>
                </a:cubicBezTo>
                <a:cubicBezTo>
                  <a:pt x="24" y="17"/>
                  <a:pt x="21" y="17"/>
                  <a:pt x="19" y="18"/>
                </a:cubicBezTo>
                <a:lnTo>
                  <a:pt x="19" y="72"/>
                </a:lnTo>
                <a:lnTo>
                  <a:pt x="31" y="72"/>
                </a:lnTo>
                <a:close/>
                <a:moveTo>
                  <a:pt x="96" y="38"/>
                </a:moveTo>
                <a:lnTo>
                  <a:pt x="96" y="38"/>
                </a:lnTo>
                <a:cubicBezTo>
                  <a:pt x="96" y="42"/>
                  <a:pt x="96" y="46"/>
                  <a:pt x="95" y="50"/>
                </a:cubicBezTo>
                <a:cubicBezTo>
                  <a:pt x="93" y="54"/>
                  <a:pt x="92" y="58"/>
                  <a:pt x="89" y="61"/>
                </a:cubicBezTo>
                <a:cubicBezTo>
                  <a:pt x="87" y="65"/>
                  <a:pt x="84" y="68"/>
                  <a:pt x="80" y="70"/>
                </a:cubicBezTo>
                <a:cubicBezTo>
                  <a:pt x="76" y="73"/>
                  <a:pt x="71" y="75"/>
                  <a:pt x="66" y="76"/>
                </a:cubicBezTo>
                <a:lnTo>
                  <a:pt x="66" y="77"/>
                </a:lnTo>
                <a:cubicBezTo>
                  <a:pt x="71" y="78"/>
                  <a:pt x="75" y="79"/>
                  <a:pt x="79" y="81"/>
                </a:cubicBezTo>
                <a:cubicBezTo>
                  <a:pt x="84" y="83"/>
                  <a:pt x="87" y="85"/>
                  <a:pt x="91" y="89"/>
                </a:cubicBezTo>
                <a:cubicBezTo>
                  <a:pt x="94" y="92"/>
                  <a:pt x="96" y="96"/>
                  <a:pt x="98" y="100"/>
                </a:cubicBezTo>
                <a:cubicBezTo>
                  <a:pt x="100" y="105"/>
                  <a:pt x="101" y="110"/>
                  <a:pt x="101" y="117"/>
                </a:cubicBezTo>
                <a:cubicBezTo>
                  <a:pt x="101" y="125"/>
                  <a:pt x="100" y="132"/>
                  <a:pt x="96" y="138"/>
                </a:cubicBezTo>
                <a:cubicBezTo>
                  <a:pt x="93" y="144"/>
                  <a:pt x="88" y="149"/>
                  <a:pt x="83" y="153"/>
                </a:cubicBezTo>
                <a:cubicBezTo>
                  <a:pt x="77" y="157"/>
                  <a:pt x="71" y="160"/>
                  <a:pt x="63" y="161"/>
                </a:cubicBezTo>
                <a:cubicBezTo>
                  <a:pt x="56" y="163"/>
                  <a:pt x="49" y="164"/>
                  <a:pt x="41" y="164"/>
                </a:cubicBezTo>
                <a:lnTo>
                  <a:pt x="32" y="164"/>
                </a:lnTo>
                <a:cubicBezTo>
                  <a:pt x="29" y="164"/>
                  <a:pt x="25" y="164"/>
                  <a:pt x="21" y="164"/>
                </a:cubicBezTo>
                <a:cubicBezTo>
                  <a:pt x="17" y="164"/>
                  <a:pt x="14" y="163"/>
                  <a:pt x="10" y="163"/>
                </a:cubicBezTo>
                <a:cubicBezTo>
                  <a:pt x="6" y="162"/>
                  <a:pt x="3" y="162"/>
                  <a:pt x="0" y="161"/>
                </a:cubicBezTo>
                <a:lnTo>
                  <a:pt x="0" y="3"/>
                </a:lnTo>
                <a:cubicBezTo>
                  <a:pt x="5" y="2"/>
                  <a:pt x="12" y="1"/>
                  <a:pt x="19" y="1"/>
                </a:cubicBezTo>
                <a:cubicBezTo>
                  <a:pt x="27" y="0"/>
                  <a:pt x="35" y="0"/>
                  <a:pt x="44" y="0"/>
                </a:cubicBezTo>
                <a:cubicBezTo>
                  <a:pt x="50" y="0"/>
                  <a:pt x="56" y="0"/>
                  <a:pt x="62" y="1"/>
                </a:cubicBezTo>
                <a:cubicBezTo>
                  <a:pt x="68" y="2"/>
                  <a:pt x="74" y="4"/>
                  <a:pt x="79" y="7"/>
                </a:cubicBezTo>
                <a:cubicBezTo>
                  <a:pt x="84" y="10"/>
                  <a:pt x="88" y="14"/>
                  <a:pt x="92" y="19"/>
                </a:cubicBezTo>
                <a:cubicBezTo>
                  <a:pt x="95" y="24"/>
                  <a:pt x="96" y="30"/>
                  <a:pt x="96" y="38"/>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9" name="Freeform 1939"/>
          <p:cNvSpPr>
            <a:spLocks noEditPoints="1"/>
          </p:cNvSpPr>
          <p:nvPr/>
        </p:nvSpPr>
        <p:spPr>
          <a:xfrm>
            <a:off x="852488" y="623900"/>
            <a:ext cx="44450"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5 w 63"/>
              <a:gd name="T11" fmla="*/ 53 h 102"/>
              <a:gd name="T12" fmla="*/ 18 w 63"/>
              <a:gd name="T13" fmla="*/ 53 h 102"/>
              <a:gd name="T14" fmla="*/ 21 w 63"/>
              <a:gd name="T15" fmla="*/ 53 h 102"/>
              <a:gd name="T16" fmla="*/ 24 w 63"/>
              <a:gd name="T17" fmla="*/ 53 h 102"/>
              <a:gd name="T18" fmla="*/ 33 w 63"/>
              <a:gd name="T19" fmla="*/ 52 h 102"/>
              <a:gd name="T20" fmla="*/ 42 w 63"/>
              <a:gd name="T21" fmla="*/ 49 h 102"/>
              <a:gd name="T22" fmla="*/ 48 w 63"/>
              <a:gd name="T23" fmla="*/ 42 h 102"/>
              <a:gd name="T24" fmla="*/ 51 w 63"/>
              <a:gd name="T25" fmla="*/ 31 h 102"/>
              <a:gd name="T26" fmla="*/ 48 w 63"/>
              <a:gd name="T27" fmla="*/ 21 h 102"/>
              <a:gd name="T28" fmla="*/ 43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1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2">
                <a:moveTo>
                  <a:pt x="25" y="10"/>
                </a:moveTo>
                <a:lnTo>
                  <a:pt x="25" y="10"/>
                </a:lnTo>
                <a:cubicBezTo>
                  <a:pt x="23" y="10"/>
                  <a:pt x="20" y="10"/>
                  <a:pt x="18" y="10"/>
                </a:cubicBezTo>
                <a:cubicBezTo>
                  <a:pt x="16" y="10"/>
                  <a:pt x="14" y="10"/>
                  <a:pt x="12" y="11"/>
                </a:cubicBezTo>
                <a:lnTo>
                  <a:pt x="12" y="53"/>
                </a:lnTo>
                <a:cubicBezTo>
                  <a:pt x="13" y="53"/>
                  <a:pt x="14" y="53"/>
                  <a:pt x="15" y="53"/>
                </a:cubicBezTo>
                <a:cubicBezTo>
                  <a:pt x="16" y="53"/>
                  <a:pt x="17" y="53"/>
                  <a:pt x="18" y="53"/>
                </a:cubicBezTo>
                <a:cubicBezTo>
                  <a:pt x="19" y="53"/>
                  <a:pt x="20" y="53"/>
                  <a:pt x="21" y="53"/>
                </a:cubicBezTo>
                <a:lnTo>
                  <a:pt x="24" y="53"/>
                </a:lnTo>
                <a:cubicBezTo>
                  <a:pt x="27" y="53"/>
                  <a:pt x="30" y="53"/>
                  <a:pt x="33" y="52"/>
                </a:cubicBezTo>
                <a:cubicBezTo>
                  <a:pt x="37" y="52"/>
                  <a:pt x="39" y="50"/>
                  <a:pt x="42" y="49"/>
                </a:cubicBezTo>
                <a:cubicBezTo>
                  <a:pt x="45" y="47"/>
                  <a:pt x="47" y="45"/>
                  <a:pt x="48" y="42"/>
                </a:cubicBezTo>
                <a:cubicBezTo>
                  <a:pt x="50" y="39"/>
                  <a:pt x="51" y="35"/>
                  <a:pt x="51" y="31"/>
                </a:cubicBezTo>
                <a:cubicBezTo>
                  <a:pt x="51" y="27"/>
                  <a:pt x="50" y="23"/>
                  <a:pt x="48" y="21"/>
                </a:cubicBezTo>
                <a:cubicBezTo>
                  <a:pt x="47" y="18"/>
                  <a:pt x="45" y="16"/>
                  <a:pt x="43" y="14"/>
                </a:cubicBezTo>
                <a:cubicBezTo>
                  <a:pt x="40" y="13"/>
                  <a:pt x="37" y="12"/>
                  <a:pt x="34" y="11"/>
                </a:cubicBezTo>
                <a:cubicBezTo>
                  <a:pt x="31" y="10"/>
                  <a:pt x="28" y="10"/>
                  <a:pt x="25" y="10"/>
                </a:cubicBezTo>
                <a:close/>
                <a:moveTo>
                  <a:pt x="0" y="2"/>
                </a:moveTo>
                <a:lnTo>
                  <a:pt x="0" y="2"/>
                </a:lnTo>
                <a:cubicBezTo>
                  <a:pt x="4" y="1"/>
                  <a:pt x="8" y="0"/>
                  <a:pt x="12" y="0"/>
                </a:cubicBezTo>
                <a:cubicBezTo>
                  <a:pt x="16" y="0"/>
                  <a:pt x="21" y="0"/>
                  <a:pt x="25" y="0"/>
                </a:cubicBezTo>
                <a:cubicBezTo>
                  <a:pt x="29" y="0"/>
                  <a:pt x="34" y="0"/>
                  <a:pt x="38" y="1"/>
                </a:cubicBezTo>
                <a:cubicBezTo>
                  <a:pt x="43" y="2"/>
                  <a:pt x="47" y="3"/>
                  <a:pt x="51" y="6"/>
                </a:cubicBezTo>
                <a:cubicBezTo>
                  <a:pt x="54" y="8"/>
                  <a:pt x="57" y="11"/>
                  <a:pt x="60" y="15"/>
                </a:cubicBezTo>
                <a:cubicBezTo>
                  <a:pt x="62" y="19"/>
                  <a:pt x="63" y="24"/>
                  <a:pt x="63" y="31"/>
                </a:cubicBezTo>
                <a:cubicBezTo>
                  <a:pt x="63" y="37"/>
                  <a:pt x="62" y="42"/>
                  <a:pt x="60" y="46"/>
                </a:cubicBezTo>
                <a:cubicBezTo>
                  <a:pt x="58" y="50"/>
                  <a:pt x="55" y="54"/>
                  <a:pt x="51" y="56"/>
                </a:cubicBezTo>
                <a:cubicBezTo>
                  <a:pt x="48" y="59"/>
                  <a:pt x="43" y="61"/>
                  <a:pt x="39" y="62"/>
                </a:cubicBezTo>
                <a:cubicBezTo>
                  <a:pt x="34" y="63"/>
                  <a:pt x="29" y="64"/>
                  <a:pt x="24" y="64"/>
                </a:cubicBezTo>
                <a:lnTo>
                  <a:pt x="22" y="64"/>
                </a:lnTo>
                <a:cubicBezTo>
                  <a:pt x="21" y="64"/>
                  <a:pt x="20" y="64"/>
                  <a:pt x="18" y="64"/>
                </a:cubicBezTo>
                <a:cubicBezTo>
                  <a:pt x="17" y="64"/>
                  <a:pt x="16" y="64"/>
                  <a:pt x="15" y="64"/>
                </a:cubicBezTo>
                <a:cubicBezTo>
                  <a:pt x="14" y="63"/>
                  <a:pt x="13" y="63"/>
                  <a:pt x="12" y="63"/>
                </a:cubicBezTo>
                <a:lnTo>
                  <a:pt x="12" y="102"/>
                </a:lnTo>
                <a:lnTo>
                  <a:pt x="0" y="102"/>
                </a:lnTo>
                <a:lnTo>
                  <a:pt x="0" y="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0" name="Freeform 1940"/>
          <p:cNvSpPr>
            <a:spLocks noEditPoints="1"/>
          </p:cNvSpPr>
          <p:nvPr/>
        </p:nvSpPr>
        <p:spPr>
          <a:xfrm>
            <a:off x="906469" y="623900"/>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1" name="Freeform 1941"/>
          <p:cNvSpPr/>
          <p:nvPr/>
        </p:nvSpPr>
        <p:spPr>
          <a:xfrm>
            <a:off x="977901" y="623900"/>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4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5 w 69"/>
              <a:gd name="T29" fmla="*/ 14 h 104"/>
              <a:gd name="T30" fmla="*/ 45 w 69"/>
              <a:gd name="T31" fmla="*/ 11 h 104"/>
              <a:gd name="T32" fmla="*/ 33 w 69"/>
              <a:gd name="T33" fmla="*/ 13 h 104"/>
              <a:gd name="T34" fmla="*/ 23 w 69"/>
              <a:gd name="T35" fmla="*/ 20 h 104"/>
              <a:gd name="T36" fmla="*/ 16 w 69"/>
              <a:gd name="T37" fmla="*/ 33 h 104"/>
              <a:gd name="T38" fmla="*/ 13 w 69"/>
              <a:gd name="T39" fmla="*/ 52 h 104"/>
              <a:gd name="T40" fmla="*/ 15 w 69"/>
              <a:gd name="T41" fmla="*/ 70 h 104"/>
              <a:gd name="T42" fmla="*/ 23 w 69"/>
              <a:gd name="T43" fmla="*/ 83 h 104"/>
              <a:gd name="T44" fmla="*/ 33 w 69"/>
              <a:gd name="T45" fmla="*/ 91 h 104"/>
              <a:gd name="T46" fmla="*/ 47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4" y="104"/>
                  <a:pt x="49" y="104"/>
                  <a:pt x="44" y="104"/>
                </a:cubicBezTo>
                <a:cubicBezTo>
                  <a:pt x="38" y="104"/>
                  <a:pt x="32" y="103"/>
                  <a:pt x="27" y="101"/>
                </a:cubicBezTo>
                <a:cubicBezTo>
                  <a:pt x="22" y="99"/>
                  <a:pt x="17" y="96"/>
                  <a:pt x="13" y="92"/>
                </a:cubicBezTo>
                <a:cubicBezTo>
                  <a:pt x="9" y="88"/>
                  <a:pt x="6" y="82"/>
                  <a:pt x="4" y="76"/>
                </a:cubicBezTo>
                <a:cubicBezTo>
                  <a:pt x="1" y="69"/>
                  <a:pt x="0" y="61"/>
                  <a:pt x="0" y="52"/>
                </a:cubicBezTo>
                <a:cubicBezTo>
                  <a:pt x="0" y="43"/>
                  <a:pt x="1" y="35"/>
                  <a:pt x="4" y="28"/>
                </a:cubicBezTo>
                <a:cubicBezTo>
                  <a:pt x="7" y="22"/>
                  <a:pt x="10" y="16"/>
                  <a:pt x="14" y="12"/>
                </a:cubicBezTo>
                <a:cubicBezTo>
                  <a:pt x="18" y="8"/>
                  <a:pt x="23" y="5"/>
                  <a:pt x="28" y="3"/>
                </a:cubicBezTo>
                <a:cubicBezTo>
                  <a:pt x="33" y="1"/>
                  <a:pt x="39" y="0"/>
                  <a:pt x="44" y="0"/>
                </a:cubicBezTo>
                <a:cubicBezTo>
                  <a:pt x="50" y="0"/>
                  <a:pt x="54" y="0"/>
                  <a:pt x="58" y="1"/>
                </a:cubicBezTo>
                <a:cubicBezTo>
                  <a:pt x="62" y="2"/>
                  <a:pt x="65" y="2"/>
                  <a:pt x="67" y="3"/>
                </a:cubicBezTo>
                <a:lnTo>
                  <a:pt x="65" y="14"/>
                </a:lnTo>
                <a:cubicBezTo>
                  <a:pt x="60" y="12"/>
                  <a:pt x="53" y="11"/>
                  <a:pt x="45" y="11"/>
                </a:cubicBezTo>
                <a:cubicBezTo>
                  <a:pt x="41" y="11"/>
                  <a:pt x="37" y="11"/>
                  <a:pt x="33" y="13"/>
                </a:cubicBezTo>
                <a:cubicBezTo>
                  <a:pt x="29" y="14"/>
                  <a:pt x="26" y="17"/>
                  <a:pt x="23" y="20"/>
                </a:cubicBezTo>
                <a:cubicBezTo>
                  <a:pt x="20" y="23"/>
                  <a:pt x="17" y="27"/>
                  <a:pt x="16" y="33"/>
                </a:cubicBezTo>
                <a:cubicBezTo>
                  <a:pt x="14" y="38"/>
                  <a:pt x="13" y="44"/>
                  <a:pt x="13" y="52"/>
                </a:cubicBezTo>
                <a:cubicBezTo>
                  <a:pt x="13" y="59"/>
                  <a:pt x="14" y="65"/>
                  <a:pt x="15" y="70"/>
                </a:cubicBezTo>
                <a:cubicBezTo>
                  <a:pt x="17" y="75"/>
                  <a:pt x="20" y="80"/>
                  <a:pt x="23" y="83"/>
                </a:cubicBezTo>
                <a:cubicBezTo>
                  <a:pt x="26" y="87"/>
                  <a:pt x="29" y="89"/>
                  <a:pt x="33" y="91"/>
                </a:cubicBezTo>
                <a:cubicBezTo>
                  <a:pt x="37" y="93"/>
                  <a:pt x="42" y="94"/>
                  <a:pt x="47" y="94"/>
                </a:cubicBezTo>
                <a:cubicBezTo>
                  <a:pt x="51" y="94"/>
                  <a:pt x="55" y="93"/>
                  <a:pt x="58" y="92"/>
                </a:cubicBezTo>
                <a:cubicBezTo>
                  <a:pt x="61" y="91"/>
                  <a:pt x="64" y="90"/>
                  <a:pt x="66" y="89"/>
                </a:cubicBezTo>
                <a:lnTo>
                  <a:pt x="69" y="98"/>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2" name="Freeform 1942"/>
          <p:cNvSpPr/>
          <p:nvPr/>
        </p:nvSpPr>
        <p:spPr>
          <a:xfrm>
            <a:off x="1035054" y="623900"/>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3" name="Freeform 1943"/>
          <p:cNvSpPr/>
          <p:nvPr/>
        </p:nvSpPr>
        <p:spPr>
          <a:xfrm>
            <a:off x="1098551" y="625487"/>
            <a:ext cx="52388" cy="73025"/>
          </a:xfrm>
          <a:custGeom>
            <a:avLst/>
            <a:gdLst>
              <a:gd name="T0" fmla="*/ 61 w 73"/>
              <a:gd name="T1" fmla="*/ 32 h 101"/>
              <a:gd name="T2" fmla="*/ 61 w 73"/>
              <a:gd name="T3" fmla="*/ 32 h 101"/>
              <a:gd name="T4" fmla="*/ 62 w 73"/>
              <a:gd name="T5" fmla="*/ 21 h 101"/>
              <a:gd name="T6" fmla="*/ 61 w 73"/>
              <a:gd name="T7" fmla="*/ 21 h 101"/>
              <a:gd name="T8" fmla="*/ 55 w 73"/>
              <a:gd name="T9" fmla="*/ 33 h 101"/>
              <a:gd name="T10" fmla="*/ 7 w 73"/>
              <a:gd name="T11" fmla="*/ 101 h 101"/>
              <a:gd name="T12" fmla="*/ 0 w 73"/>
              <a:gd name="T13" fmla="*/ 101 h 101"/>
              <a:gd name="T14" fmla="*/ 0 w 73"/>
              <a:gd name="T15" fmla="*/ 0 h 101"/>
              <a:gd name="T16" fmla="*/ 11 w 73"/>
              <a:gd name="T17" fmla="*/ 0 h 101"/>
              <a:gd name="T18" fmla="*/ 11 w 73"/>
              <a:gd name="T19" fmla="*/ 69 h 101"/>
              <a:gd name="T20" fmla="*/ 10 w 73"/>
              <a:gd name="T21" fmla="*/ 80 h 101"/>
              <a:gd name="T22" fmla="*/ 11 w 73"/>
              <a:gd name="T23" fmla="*/ 80 h 101"/>
              <a:gd name="T24" fmla="*/ 17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0">
                <a:moveTo>
                  <a:pt x="61" y="32"/>
                </a:moveTo>
                <a:lnTo>
                  <a:pt x="61" y="32"/>
                </a:lnTo>
                <a:lnTo>
                  <a:pt x="62" y="21"/>
                </a:lnTo>
                <a:lnTo>
                  <a:pt x="61" y="21"/>
                </a:lnTo>
                <a:lnTo>
                  <a:pt x="55" y="33"/>
                </a:lnTo>
                <a:lnTo>
                  <a:pt x="7" y="101"/>
                </a:lnTo>
                <a:lnTo>
                  <a:pt x="0" y="101"/>
                </a:lnTo>
                <a:lnTo>
                  <a:pt x="0" y="0"/>
                </a:lnTo>
                <a:lnTo>
                  <a:pt x="11" y="0"/>
                </a:lnTo>
                <a:lnTo>
                  <a:pt x="11" y="69"/>
                </a:lnTo>
                <a:lnTo>
                  <a:pt x="10" y="80"/>
                </a:lnTo>
                <a:lnTo>
                  <a:pt x="11" y="80"/>
                </a:lnTo>
                <a:lnTo>
                  <a:pt x="17" y="68"/>
                </a:lnTo>
                <a:lnTo>
                  <a:pt x="66" y="0"/>
                </a:lnTo>
                <a:lnTo>
                  <a:pt x="73" y="0"/>
                </a:lnTo>
                <a:lnTo>
                  <a:pt x="73" y="101"/>
                </a:lnTo>
                <a:lnTo>
                  <a:pt x="61" y="101"/>
                </a:lnTo>
                <a:lnTo>
                  <a:pt x="61" y="3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4" name="Freeform 1944"/>
          <p:cNvSpPr>
            <a:spLocks noEditPoints="1"/>
          </p:cNvSpPr>
          <p:nvPr/>
        </p:nvSpPr>
        <p:spPr>
          <a:xfrm>
            <a:off x="1169988" y="608013"/>
            <a:ext cx="52388" cy="90488"/>
          </a:xfrm>
          <a:custGeom>
            <a:avLst/>
            <a:gdLst>
              <a:gd name="T0" fmla="*/ 25 w 73"/>
              <a:gd name="T1" fmla="*/ 0 h 126"/>
              <a:gd name="T2" fmla="*/ 25 w 73"/>
              <a:gd name="T3" fmla="*/ 0 h 126"/>
              <a:gd name="T4" fmla="*/ 29 w 73"/>
              <a:gd name="T5" fmla="*/ 8 h 126"/>
              <a:gd name="T6" fmla="*/ 38 w 73"/>
              <a:gd name="T7" fmla="*/ 11 h 126"/>
              <a:gd name="T8" fmla="*/ 47 w 73"/>
              <a:gd name="T9" fmla="*/ 8 h 126"/>
              <a:gd name="T10" fmla="*/ 51 w 73"/>
              <a:gd name="T11" fmla="*/ 0 h 126"/>
              <a:gd name="T12" fmla="*/ 61 w 73"/>
              <a:gd name="T13" fmla="*/ 3 h 126"/>
              <a:gd name="T14" fmla="*/ 54 w 73"/>
              <a:gd name="T15" fmla="*/ 15 h 126"/>
              <a:gd name="T16" fmla="*/ 38 w 73"/>
              <a:gd name="T17" fmla="*/ 20 h 126"/>
              <a:gd name="T18" fmla="*/ 21 w 73"/>
              <a:gd name="T19" fmla="*/ 16 h 126"/>
              <a:gd name="T20" fmla="*/ 13 w 73"/>
              <a:gd name="T21" fmla="*/ 3 h 126"/>
              <a:gd name="T22" fmla="*/ 25 w 73"/>
              <a:gd name="T23" fmla="*/ 0 h 126"/>
              <a:gd name="T24" fmla="*/ 61 w 73"/>
              <a:gd name="T25" fmla="*/ 57 h 126"/>
              <a:gd name="T26" fmla="*/ 61 w 73"/>
              <a:gd name="T27" fmla="*/ 57 h 126"/>
              <a:gd name="T28" fmla="*/ 62 w 73"/>
              <a:gd name="T29" fmla="*/ 46 h 126"/>
              <a:gd name="T30" fmla="*/ 62 w 73"/>
              <a:gd name="T31" fmla="*/ 46 h 126"/>
              <a:gd name="T32" fmla="*/ 56 w 73"/>
              <a:gd name="T33" fmla="*/ 58 h 126"/>
              <a:gd name="T34" fmla="*/ 7 w 73"/>
              <a:gd name="T35" fmla="*/ 126 h 126"/>
              <a:gd name="T36" fmla="*/ 0 w 73"/>
              <a:gd name="T37" fmla="*/ 126 h 126"/>
              <a:gd name="T38" fmla="*/ 0 w 73"/>
              <a:gd name="T39" fmla="*/ 25 h 126"/>
              <a:gd name="T40" fmla="*/ 12 w 73"/>
              <a:gd name="T41" fmla="*/ 25 h 126"/>
              <a:gd name="T42" fmla="*/ 12 w 73"/>
              <a:gd name="T43" fmla="*/ 94 h 126"/>
              <a:gd name="T44" fmla="*/ 11 w 73"/>
              <a:gd name="T45" fmla="*/ 105 h 126"/>
              <a:gd name="T46" fmla="*/ 11 w 73"/>
              <a:gd name="T47" fmla="*/ 105 h 126"/>
              <a:gd name="T48" fmla="*/ 18 w 73"/>
              <a:gd name="T49" fmla="*/ 93 h 126"/>
              <a:gd name="T50" fmla="*/ 66 w 73"/>
              <a:gd name="T51" fmla="*/ 25 h 126"/>
              <a:gd name="T52" fmla="*/ 73 w 73"/>
              <a:gd name="T53" fmla="*/ 25 h 126"/>
              <a:gd name="T54" fmla="*/ 73 w 73"/>
              <a:gd name="T55" fmla="*/ 126 h 126"/>
              <a:gd name="T56" fmla="*/ 61 w 73"/>
              <a:gd name="T57" fmla="*/ 126 h 126"/>
              <a:gd name="T58" fmla="*/ 61 w 73"/>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125">
                <a:moveTo>
                  <a:pt x="25" y="0"/>
                </a:moveTo>
                <a:lnTo>
                  <a:pt x="25" y="0"/>
                </a:lnTo>
                <a:cubicBezTo>
                  <a:pt x="25" y="4"/>
                  <a:pt x="26" y="7"/>
                  <a:pt x="29" y="8"/>
                </a:cubicBezTo>
                <a:cubicBezTo>
                  <a:pt x="31" y="10"/>
                  <a:pt x="34" y="11"/>
                  <a:pt x="38" y="11"/>
                </a:cubicBezTo>
                <a:cubicBezTo>
                  <a:pt x="42" y="11"/>
                  <a:pt x="45" y="10"/>
                  <a:pt x="47" y="8"/>
                </a:cubicBezTo>
                <a:cubicBezTo>
                  <a:pt x="49" y="7"/>
                  <a:pt x="51" y="4"/>
                  <a:pt x="51" y="0"/>
                </a:cubicBezTo>
                <a:lnTo>
                  <a:pt x="61" y="3"/>
                </a:lnTo>
                <a:cubicBezTo>
                  <a:pt x="60" y="8"/>
                  <a:pt x="58" y="12"/>
                  <a:pt x="54" y="15"/>
                </a:cubicBezTo>
                <a:cubicBezTo>
                  <a:pt x="50" y="18"/>
                  <a:pt x="45" y="20"/>
                  <a:pt x="38" y="20"/>
                </a:cubicBezTo>
                <a:cubicBezTo>
                  <a:pt x="31" y="20"/>
                  <a:pt x="25" y="18"/>
                  <a:pt x="21" y="16"/>
                </a:cubicBezTo>
                <a:cubicBezTo>
                  <a:pt x="17" y="13"/>
                  <a:pt x="14" y="9"/>
                  <a:pt x="13" y="3"/>
                </a:cubicBezTo>
                <a:lnTo>
                  <a:pt x="25" y="0"/>
                </a:lnTo>
                <a:close/>
                <a:moveTo>
                  <a:pt x="61" y="57"/>
                </a:moveTo>
                <a:lnTo>
                  <a:pt x="61" y="57"/>
                </a:lnTo>
                <a:lnTo>
                  <a:pt x="62" y="46"/>
                </a:lnTo>
                <a:lnTo>
                  <a:pt x="62" y="46"/>
                </a:lnTo>
                <a:lnTo>
                  <a:pt x="56" y="58"/>
                </a:lnTo>
                <a:lnTo>
                  <a:pt x="7" y="126"/>
                </a:lnTo>
                <a:lnTo>
                  <a:pt x="0" y="126"/>
                </a:lnTo>
                <a:lnTo>
                  <a:pt x="0" y="25"/>
                </a:lnTo>
                <a:lnTo>
                  <a:pt x="12" y="25"/>
                </a:lnTo>
                <a:lnTo>
                  <a:pt x="12" y="94"/>
                </a:lnTo>
                <a:lnTo>
                  <a:pt x="11" y="105"/>
                </a:lnTo>
                <a:lnTo>
                  <a:pt x="11" y="105"/>
                </a:lnTo>
                <a:lnTo>
                  <a:pt x="18" y="93"/>
                </a:lnTo>
                <a:lnTo>
                  <a:pt x="66" y="25"/>
                </a:lnTo>
                <a:lnTo>
                  <a:pt x="73" y="25"/>
                </a:lnTo>
                <a:lnTo>
                  <a:pt x="73" y="126"/>
                </a:lnTo>
                <a:lnTo>
                  <a:pt x="61" y="126"/>
                </a:lnTo>
                <a:lnTo>
                  <a:pt x="61" y="5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5" name="Freeform 1945"/>
          <p:cNvSpPr/>
          <p:nvPr/>
        </p:nvSpPr>
        <p:spPr>
          <a:xfrm>
            <a:off x="1238251" y="623900"/>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6" name="Freeform 1946"/>
          <p:cNvSpPr/>
          <p:nvPr/>
        </p:nvSpPr>
        <p:spPr>
          <a:xfrm>
            <a:off x="1301754" y="625487"/>
            <a:ext cx="49213" cy="73025"/>
          </a:xfrm>
          <a:custGeom>
            <a:avLst/>
            <a:gdLst>
              <a:gd name="T0" fmla="*/ 18 w 70"/>
              <a:gd name="T1" fmla="*/ 54 h 101"/>
              <a:gd name="T2" fmla="*/ 18 w 70"/>
              <a:gd name="T3" fmla="*/ 54 h 101"/>
              <a:gd name="T4" fmla="*/ 11 w 70"/>
              <a:gd name="T5" fmla="*/ 54 h 101"/>
              <a:gd name="T6" fmla="*/ 11 w 70"/>
              <a:gd name="T7" fmla="*/ 101 h 101"/>
              <a:gd name="T8" fmla="*/ 0 w 70"/>
              <a:gd name="T9" fmla="*/ 101 h 101"/>
              <a:gd name="T10" fmla="*/ 0 w 70"/>
              <a:gd name="T11" fmla="*/ 0 h 101"/>
              <a:gd name="T12" fmla="*/ 11 w 70"/>
              <a:gd name="T13" fmla="*/ 0 h 101"/>
              <a:gd name="T14" fmla="*/ 11 w 70"/>
              <a:gd name="T15" fmla="*/ 47 h 101"/>
              <a:gd name="T16" fmla="*/ 18 w 70"/>
              <a:gd name="T17" fmla="*/ 45 h 101"/>
              <a:gd name="T18" fmla="*/ 52 w 70"/>
              <a:gd name="T19" fmla="*/ 0 h 101"/>
              <a:gd name="T20" fmla="*/ 66 w 70"/>
              <a:gd name="T21" fmla="*/ 0 h 101"/>
              <a:gd name="T22" fmla="*/ 32 w 70"/>
              <a:gd name="T23" fmla="*/ 43 h 101"/>
              <a:gd name="T24" fmla="*/ 26 w 70"/>
              <a:gd name="T25" fmla="*/ 48 h 101"/>
              <a:gd name="T26" fmla="*/ 33 w 70"/>
              <a:gd name="T27" fmla="*/ 54 h 101"/>
              <a:gd name="T28" fmla="*/ 70 w 70"/>
              <a:gd name="T29" fmla="*/ 101 h 101"/>
              <a:gd name="T30" fmla="*/ 55 w 70"/>
              <a:gd name="T31" fmla="*/ 101 h 101"/>
              <a:gd name="T32" fmla="*/ 18 w 70"/>
              <a:gd name="T33"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00">
                <a:moveTo>
                  <a:pt x="18" y="54"/>
                </a:moveTo>
                <a:lnTo>
                  <a:pt x="18" y="54"/>
                </a:lnTo>
                <a:lnTo>
                  <a:pt x="11" y="54"/>
                </a:lnTo>
                <a:lnTo>
                  <a:pt x="11" y="101"/>
                </a:lnTo>
                <a:lnTo>
                  <a:pt x="0" y="101"/>
                </a:lnTo>
                <a:lnTo>
                  <a:pt x="0" y="0"/>
                </a:lnTo>
                <a:lnTo>
                  <a:pt x="11" y="0"/>
                </a:lnTo>
                <a:lnTo>
                  <a:pt x="11" y="47"/>
                </a:lnTo>
                <a:lnTo>
                  <a:pt x="18" y="45"/>
                </a:lnTo>
                <a:lnTo>
                  <a:pt x="52" y="0"/>
                </a:lnTo>
                <a:lnTo>
                  <a:pt x="66" y="0"/>
                </a:lnTo>
                <a:lnTo>
                  <a:pt x="32" y="43"/>
                </a:lnTo>
                <a:lnTo>
                  <a:pt x="26" y="48"/>
                </a:lnTo>
                <a:lnTo>
                  <a:pt x="33" y="54"/>
                </a:lnTo>
                <a:lnTo>
                  <a:pt x="70" y="101"/>
                </a:lnTo>
                <a:lnTo>
                  <a:pt x="55" y="101"/>
                </a:lnTo>
                <a:lnTo>
                  <a:pt x="18" y="54"/>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7" name="Freeform 1947"/>
          <p:cNvSpPr>
            <a:spLocks noEditPoints="1"/>
          </p:cNvSpPr>
          <p:nvPr/>
        </p:nvSpPr>
        <p:spPr>
          <a:xfrm>
            <a:off x="1360489" y="623900"/>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8" name="Freeform 1948"/>
          <p:cNvSpPr>
            <a:spLocks noEditPoints="1"/>
          </p:cNvSpPr>
          <p:nvPr/>
        </p:nvSpPr>
        <p:spPr>
          <a:xfrm>
            <a:off x="1435101" y="608013"/>
            <a:ext cx="52388" cy="90488"/>
          </a:xfrm>
          <a:custGeom>
            <a:avLst/>
            <a:gdLst>
              <a:gd name="T0" fmla="*/ 25 w 74"/>
              <a:gd name="T1" fmla="*/ 0 h 126"/>
              <a:gd name="T2" fmla="*/ 25 w 74"/>
              <a:gd name="T3" fmla="*/ 0 h 126"/>
              <a:gd name="T4" fmla="*/ 29 w 74"/>
              <a:gd name="T5" fmla="*/ 8 h 126"/>
              <a:gd name="T6" fmla="*/ 38 w 74"/>
              <a:gd name="T7" fmla="*/ 11 h 126"/>
              <a:gd name="T8" fmla="*/ 48 w 74"/>
              <a:gd name="T9" fmla="*/ 8 h 126"/>
              <a:gd name="T10" fmla="*/ 52 w 74"/>
              <a:gd name="T11" fmla="*/ 0 h 126"/>
              <a:gd name="T12" fmla="*/ 62 w 74"/>
              <a:gd name="T13" fmla="*/ 3 h 126"/>
              <a:gd name="T14" fmla="*/ 55 w 74"/>
              <a:gd name="T15" fmla="*/ 15 h 126"/>
              <a:gd name="T16" fmla="*/ 38 w 74"/>
              <a:gd name="T17" fmla="*/ 20 h 126"/>
              <a:gd name="T18" fmla="*/ 22 w 74"/>
              <a:gd name="T19" fmla="*/ 16 h 126"/>
              <a:gd name="T20" fmla="*/ 14 w 74"/>
              <a:gd name="T21" fmla="*/ 3 h 126"/>
              <a:gd name="T22" fmla="*/ 25 w 74"/>
              <a:gd name="T23" fmla="*/ 0 h 126"/>
              <a:gd name="T24" fmla="*/ 62 w 74"/>
              <a:gd name="T25" fmla="*/ 57 h 126"/>
              <a:gd name="T26" fmla="*/ 62 w 74"/>
              <a:gd name="T27" fmla="*/ 57 h 126"/>
              <a:gd name="T28" fmla="*/ 63 w 74"/>
              <a:gd name="T29" fmla="*/ 46 h 126"/>
              <a:gd name="T30" fmla="*/ 62 w 74"/>
              <a:gd name="T31" fmla="*/ 46 h 126"/>
              <a:gd name="T32" fmla="*/ 56 w 74"/>
              <a:gd name="T33" fmla="*/ 58 h 126"/>
              <a:gd name="T34" fmla="*/ 7 w 74"/>
              <a:gd name="T35" fmla="*/ 126 h 126"/>
              <a:gd name="T36" fmla="*/ 0 w 74"/>
              <a:gd name="T37" fmla="*/ 126 h 126"/>
              <a:gd name="T38" fmla="*/ 0 w 74"/>
              <a:gd name="T39" fmla="*/ 25 h 126"/>
              <a:gd name="T40" fmla="*/ 12 w 74"/>
              <a:gd name="T41" fmla="*/ 25 h 126"/>
              <a:gd name="T42" fmla="*/ 12 w 74"/>
              <a:gd name="T43" fmla="*/ 94 h 126"/>
              <a:gd name="T44" fmla="*/ 11 w 74"/>
              <a:gd name="T45" fmla="*/ 105 h 126"/>
              <a:gd name="T46" fmla="*/ 12 w 74"/>
              <a:gd name="T47" fmla="*/ 105 h 126"/>
              <a:gd name="T48" fmla="*/ 18 w 74"/>
              <a:gd name="T49" fmla="*/ 93 h 126"/>
              <a:gd name="T50" fmla="*/ 67 w 74"/>
              <a:gd name="T51" fmla="*/ 25 h 126"/>
              <a:gd name="T52" fmla="*/ 74 w 74"/>
              <a:gd name="T53" fmla="*/ 25 h 126"/>
              <a:gd name="T54" fmla="*/ 74 w 74"/>
              <a:gd name="T55" fmla="*/ 126 h 126"/>
              <a:gd name="T56" fmla="*/ 62 w 74"/>
              <a:gd name="T57" fmla="*/ 126 h 126"/>
              <a:gd name="T58" fmla="*/ 62 w 74"/>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125">
                <a:moveTo>
                  <a:pt x="25" y="0"/>
                </a:moveTo>
                <a:lnTo>
                  <a:pt x="25" y="0"/>
                </a:lnTo>
                <a:cubicBezTo>
                  <a:pt x="26" y="4"/>
                  <a:pt x="27" y="7"/>
                  <a:pt x="29" y="8"/>
                </a:cubicBezTo>
                <a:cubicBezTo>
                  <a:pt x="32" y="10"/>
                  <a:pt x="35" y="11"/>
                  <a:pt x="38" y="11"/>
                </a:cubicBezTo>
                <a:cubicBezTo>
                  <a:pt x="42" y="11"/>
                  <a:pt x="45" y="10"/>
                  <a:pt x="48" y="8"/>
                </a:cubicBezTo>
                <a:cubicBezTo>
                  <a:pt x="50" y="7"/>
                  <a:pt x="51" y="4"/>
                  <a:pt x="52" y="0"/>
                </a:cubicBezTo>
                <a:lnTo>
                  <a:pt x="62" y="3"/>
                </a:lnTo>
                <a:cubicBezTo>
                  <a:pt x="61" y="8"/>
                  <a:pt x="59" y="12"/>
                  <a:pt x="55" y="15"/>
                </a:cubicBezTo>
                <a:cubicBezTo>
                  <a:pt x="51" y="18"/>
                  <a:pt x="46" y="20"/>
                  <a:pt x="38" y="20"/>
                </a:cubicBezTo>
                <a:cubicBezTo>
                  <a:pt x="32" y="20"/>
                  <a:pt x="26" y="18"/>
                  <a:pt x="22" y="16"/>
                </a:cubicBezTo>
                <a:cubicBezTo>
                  <a:pt x="17" y="13"/>
                  <a:pt x="15" y="9"/>
                  <a:pt x="14" y="3"/>
                </a:cubicBezTo>
                <a:lnTo>
                  <a:pt x="25" y="0"/>
                </a:lnTo>
                <a:close/>
                <a:moveTo>
                  <a:pt x="62" y="57"/>
                </a:moveTo>
                <a:lnTo>
                  <a:pt x="62" y="57"/>
                </a:lnTo>
                <a:lnTo>
                  <a:pt x="63" y="46"/>
                </a:lnTo>
                <a:lnTo>
                  <a:pt x="62" y="46"/>
                </a:lnTo>
                <a:lnTo>
                  <a:pt x="56" y="58"/>
                </a:lnTo>
                <a:lnTo>
                  <a:pt x="7" y="126"/>
                </a:lnTo>
                <a:lnTo>
                  <a:pt x="0" y="126"/>
                </a:lnTo>
                <a:lnTo>
                  <a:pt x="0" y="25"/>
                </a:lnTo>
                <a:lnTo>
                  <a:pt x="12" y="25"/>
                </a:lnTo>
                <a:lnTo>
                  <a:pt x="12" y="94"/>
                </a:lnTo>
                <a:lnTo>
                  <a:pt x="11" y="105"/>
                </a:lnTo>
                <a:lnTo>
                  <a:pt x="12" y="105"/>
                </a:lnTo>
                <a:lnTo>
                  <a:pt x="18" y="93"/>
                </a:lnTo>
                <a:lnTo>
                  <a:pt x="67" y="25"/>
                </a:lnTo>
                <a:lnTo>
                  <a:pt x="74" y="25"/>
                </a:lnTo>
                <a:lnTo>
                  <a:pt x="74" y="126"/>
                </a:lnTo>
                <a:lnTo>
                  <a:pt x="62" y="126"/>
                </a:lnTo>
                <a:lnTo>
                  <a:pt x="62" y="5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9" name="Freeform 1949"/>
          <p:cNvSpPr>
            <a:spLocks noEditPoints="1"/>
          </p:cNvSpPr>
          <p:nvPr/>
        </p:nvSpPr>
        <p:spPr>
          <a:xfrm>
            <a:off x="1530351" y="623888"/>
            <a:ext cx="71438" cy="76200"/>
          </a:xfrm>
          <a:custGeom>
            <a:avLst/>
            <a:gdLst>
              <a:gd name="T0" fmla="*/ 67 w 101"/>
              <a:gd name="T1" fmla="*/ 22 h 106"/>
              <a:gd name="T2" fmla="*/ 56 w 101"/>
              <a:gd name="T3" fmla="*/ 23 h 106"/>
              <a:gd name="T4" fmla="*/ 60 w 101"/>
              <a:gd name="T5" fmla="*/ 83 h 106"/>
              <a:gd name="T6" fmla="*/ 74 w 101"/>
              <a:gd name="T7" fmla="*/ 81 h 106"/>
              <a:gd name="T8" fmla="*/ 86 w 101"/>
              <a:gd name="T9" fmla="*/ 66 h 106"/>
              <a:gd name="T10" fmla="*/ 87 w 101"/>
              <a:gd name="T11" fmla="*/ 40 h 106"/>
              <a:gd name="T12" fmla="*/ 76 w 101"/>
              <a:gd name="T13" fmla="*/ 24 h 106"/>
              <a:gd name="T14" fmla="*/ 35 w 101"/>
              <a:gd name="T15" fmla="*/ 83 h 106"/>
              <a:gd name="T16" fmla="*/ 37 w 101"/>
              <a:gd name="T17" fmla="*/ 83 h 106"/>
              <a:gd name="T18" fmla="*/ 42 w 101"/>
              <a:gd name="T19" fmla="*/ 83 h 106"/>
              <a:gd name="T20" fmla="*/ 44 w 101"/>
              <a:gd name="T21" fmla="*/ 22 h 106"/>
              <a:gd name="T22" fmla="*/ 36 w 101"/>
              <a:gd name="T23" fmla="*/ 22 h 106"/>
              <a:gd name="T24" fmla="*/ 19 w 101"/>
              <a:gd name="T25" fmla="*/ 30 h 106"/>
              <a:gd name="T26" fmla="*/ 12 w 101"/>
              <a:gd name="T27" fmla="*/ 53 h 106"/>
              <a:gd name="T28" fmla="*/ 18 w 101"/>
              <a:gd name="T29" fmla="*/ 75 h 106"/>
              <a:gd name="T30" fmla="*/ 35 w 101"/>
              <a:gd name="T31" fmla="*/ 83 h 106"/>
              <a:gd name="T32" fmla="*/ 44 w 101"/>
              <a:gd name="T33" fmla="*/ 92 h 106"/>
              <a:gd name="T34" fmla="*/ 33 w 101"/>
              <a:gd name="T35" fmla="*/ 93 h 106"/>
              <a:gd name="T36" fmla="*/ 9 w 101"/>
              <a:gd name="T37" fmla="*/ 84 h 106"/>
              <a:gd name="T38" fmla="*/ 0 w 101"/>
              <a:gd name="T39" fmla="*/ 53 h 106"/>
              <a:gd name="T40" fmla="*/ 10 w 101"/>
              <a:gd name="T41" fmla="*/ 23 h 106"/>
              <a:gd name="T42" fmla="*/ 35 w 101"/>
              <a:gd name="T43" fmla="*/ 12 h 106"/>
              <a:gd name="T44" fmla="*/ 44 w 101"/>
              <a:gd name="T45" fmla="*/ 12 h 106"/>
              <a:gd name="T46" fmla="*/ 56 w 101"/>
              <a:gd name="T47" fmla="*/ 0 h 106"/>
              <a:gd name="T48" fmla="*/ 62 w 101"/>
              <a:gd name="T49" fmla="*/ 12 h 106"/>
              <a:gd name="T50" fmla="*/ 81 w 101"/>
              <a:gd name="T51" fmla="*/ 14 h 106"/>
              <a:gd name="T52" fmla="*/ 98 w 101"/>
              <a:gd name="T53" fmla="*/ 34 h 106"/>
              <a:gd name="T54" fmla="*/ 98 w 101"/>
              <a:gd name="T55" fmla="*/ 70 h 106"/>
              <a:gd name="T56" fmla="*/ 79 w 101"/>
              <a:gd name="T57" fmla="*/ 90 h 106"/>
              <a:gd name="T58" fmla="*/ 61 w 101"/>
              <a:gd name="T59" fmla="*/ 93 h 106"/>
              <a:gd name="T60" fmla="*/ 56 w 101"/>
              <a:gd name="T61" fmla="*/ 106 h 106"/>
              <a:gd name="T62" fmla="*/ 44 w 101"/>
              <a:gd name="T63"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05">
                <a:moveTo>
                  <a:pt x="67" y="22"/>
                </a:moveTo>
                <a:lnTo>
                  <a:pt x="67" y="22"/>
                </a:lnTo>
                <a:cubicBezTo>
                  <a:pt x="65" y="22"/>
                  <a:pt x="63" y="22"/>
                  <a:pt x="61" y="22"/>
                </a:cubicBezTo>
                <a:cubicBezTo>
                  <a:pt x="59" y="22"/>
                  <a:pt x="58" y="22"/>
                  <a:pt x="56" y="23"/>
                </a:cubicBezTo>
                <a:lnTo>
                  <a:pt x="56" y="83"/>
                </a:lnTo>
                <a:cubicBezTo>
                  <a:pt x="57" y="83"/>
                  <a:pt x="58" y="83"/>
                  <a:pt x="60" y="83"/>
                </a:cubicBezTo>
                <a:cubicBezTo>
                  <a:pt x="62" y="83"/>
                  <a:pt x="63" y="83"/>
                  <a:pt x="65" y="83"/>
                </a:cubicBezTo>
                <a:cubicBezTo>
                  <a:pt x="68" y="83"/>
                  <a:pt x="71" y="82"/>
                  <a:pt x="74" y="81"/>
                </a:cubicBezTo>
                <a:cubicBezTo>
                  <a:pt x="77" y="80"/>
                  <a:pt x="79" y="78"/>
                  <a:pt x="81" y="75"/>
                </a:cubicBezTo>
                <a:cubicBezTo>
                  <a:pt x="83" y="73"/>
                  <a:pt x="85" y="69"/>
                  <a:pt x="86" y="66"/>
                </a:cubicBezTo>
                <a:cubicBezTo>
                  <a:pt x="88" y="62"/>
                  <a:pt x="88" y="57"/>
                  <a:pt x="88" y="52"/>
                </a:cubicBezTo>
                <a:cubicBezTo>
                  <a:pt x="88" y="47"/>
                  <a:pt x="88" y="43"/>
                  <a:pt x="87" y="40"/>
                </a:cubicBezTo>
                <a:cubicBezTo>
                  <a:pt x="86" y="36"/>
                  <a:pt x="84" y="33"/>
                  <a:pt x="82" y="30"/>
                </a:cubicBezTo>
                <a:cubicBezTo>
                  <a:pt x="81" y="27"/>
                  <a:pt x="78" y="25"/>
                  <a:pt x="76" y="24"/>
                </a:cubicBezTo>
                <a:cubicBezTo>
                  <a:pt x="73" y="22"/>
                  <a:pt x="70" y="22"/>
                  <a:pt x="67" y="22"/>
                </a:cubicBezTo>
                <a:close/>
                <a:moveTo>
                  <a:pt x="35" y="83"/>
                </a:moveTo>
                <a:lnTo>
                  <a:pt x="35" y="83"/>
                </a:lnTo>
                <a:lnTo>
                  <a:pt x="37" y="83"/>
                </a:lnTo>
                <a:cubicBezTo>
                  <a:pt x="37" y="83"/>
                  <a:pt x="38" y="83"/>
                  <a:pt x="39" y="83"/>
                </a:cubicBezTo>
                <a:cubicBezTo>
                  <a:pt x="40" y="83"/>
                  <a:pt x="41" y="83"/>
                  <a:pt x="42" y="83"/>
                </a:cubicBezTo>
                <a:cubicBezTo>
                  <a:pt x="43" y="82"/>
                  <a:pt x="44" y="82"/>
                  <a:pt x="44" y="82"/>
                </a:cubicBezTo>
                <a:lnTo>
                  <a:pt x="44" y="22"/>
                </a:lnTo>
                <a:cubicBezTo>
                  <a:pt x="43" y="22"/>
                  <a:pt x="42" y="22"/>
                  <a:pt x="40" y="22"/>
                </a:cubicBezTo>
                <a:cubicBezTo>
                  <a:pt x="39" y="22"/>
                  <a:pt x="37" y="22"/>
                  <a:pt x="36" y="22"/>
                </a:cubicBezTo>
                <a:cubicBezTo>
                  <a:pt x="32" y="22"/>
                  <a:pt x="29" y="22"/>
                  <a:pt x="27" y="24"/>
                </a:cubicBezTo>
                <a:cubicBezTo>
                  <a:pt x="24" y="25"/>
                  <a:pt x="21" y="27"/>
                  <a:pt x="19" y="30"/>
                </a:cubicBezTo>
                <a:cubicBezTo>
                  <a:pt x="17" y="32"/>
                  <a:pt x="15" y="35"/>
                  <a:pt x="14" y="39"/>
                </a:cubicBezTo>
                <a:cubicBezTo>
                  <a:pt x="13" y="43"/>
                  <a:pt x="12" y="48"/>
                  <a:pt x="12" y="53"/>
                </a:cubicBezTo>
                <a:cubicBezTo>
                  <a:pt x="12" y="58"/>
                  <a:pt x="13" y="62"/>
                  <a:pt x="14" y="66"/>
                </a:cubicBezTo>
                <a:cubicBezTo>
                  <a:pt x="15" y="69"/>
                  <a:pt x="17" y="72"/>
                  <a:pt x="18" y="75"/>
                </a:cubicBezTo>
                <a:cubicBezTo>
                  <a:pt x="20" y="78"/>
                  <a:pt x="23" y="80"/>
                  <a:pt x="26" y="81"/>
                </a:cubicBezTo>
                <a:cubicBezTo>
                  <a:pt x="28" y="82"/>
                  <a:pt x="31" y="83"/>
                  <a:pt x="35" y="83"/>
                </a:cubicBezTo>
                <a:close/>
                <a:moveTo>
                  <a:pt x="44" y="92"/>
                </a:moveTo>
                <a:lnTo>
                  <a:pt x="44" y="92"/>
                </a:lnTo>
                <a:cubicBezTo>
                  <a:pt x="43" y="93"/>
                  <a:pt x="41" y="93"/>
                  <a:pt x="39" y="93"/>
                </a:cubicBezTo>
                <a:cubicBezTo>
                  <a:pt x="36" y="93"/>
                  <a:pt x="34" y="93"/>
                  <a:pt x="33" y="93"/>
                </a:cubicBezTo>
                <a:cubicBezTo>
                  <a:pt x="28" y="93"/>
                  <a:pt x="24" y="92"/>
                  <a:pt x="20" y="91"/>
                </a:cubicBezTo>
                <a:cubicBezTo>
                  <a:pt x="16" y="89"/>
                  <a:pt x="12" y="87"/>
                  <a:pt x="9" y="84"/>
                </a:cubicBezTo>
                <a:cubicBezTo>
                  <a:pt x="6" y="80"/>
                  <a:pt x="4" y="76"/>
                  <a:pt x="2" y="71"/>
                </a:cubicBezTo>
                <a:cubicBezTo>
                  <a:pt x="1" y="66"/>
                  <a:pt x="0" y="60"/>
                  <a:pt x="0" y="53"/>
                </a:cubicBezTo>
                <a:cubicBezTo>
                  <a:pt x="0" y="47"/>
                  <a:pt x="1" y="41"/>
                  <a:pt x="2" y="36"/>
                </a:cubicBezTo>
                <a:cubicBezTo>
                  <a:pt x="4" y="30"/>
                  <a:pt x="7" y="26"/>
                  <a:pt x="10" y="23"/>
                </a:cubicBezTo>
                <a:cubicBezTo>
                  <a:pt x="13" y="19"/>
                  <a:pt x="17" y="16"/>
                  <a:pt x="21" y="14"/>
                </a:cubicBezTo>
                <a:cubicBezTo>
                  <a:pt x="25" y="13"/>
                  <a:pt x="30" y="12"/>
                  <a:pt x="35" y="12"/>
                </a:cubicBezTo>
                <a:cubicBezTo>
                  <a:pt x="37" y="12"/>
                  <a:pt x="38" y="12"/>
                  <a:pt x="40" y="12"/>
                </a:cubicBezTo>
                <a:cubicBezTo>
                  <a:pt x="42" y="12"/>
                  <a:pt x="43" y="12"/>
                  <a:pt x="44" y="12"/>
                </a:cubicBezTo>
                <a:lnTo>
                  <a:pt x="44" y="0"/>
                </a:lnTo>
                <a:lnTo>
                  <a:pt x="56" y="0"/>
                </a:lnTo>
                <a:lnTo>
                  <a:pt x="56" y="13"/>
                </a:lnTo>
                <a:cubicBezTo>
                  <a:pt x="58" y="12"/>
                  <a:pt x="60" y="12"/>
                  <a:pt x="62" y="12"/>
                </a:cubicBezTo>
                <a:cubicBezTo>
                  <a:pt x="65" y="12"/>
                  <a:pt x="67" y="12"/>
                  <a:pt x="68" y="12"/>
                </a:cubicBezTo>
                <a:cubicBezTo>
                  <a:pt x="73" y="12"/>
                  <a:pt x="77" y="12"/>
                  <a:pt x="81" y="14"/>
                </a:cubicBezTo>
                <a:cubicBezTo>
                  <a:pt x="85" y="16"/>
                  <a:pt x="88" y="18"/>
                  <a:pt x="91" y="22"/>
                </a:cubicBezTo>
                <a:cubicBezTo>
                  <a:pt x="94" y="25"/>
                  <a:pt x="97" y="29"/>
                  <a:pt x="98" y="34"/>
                </a:cubicBezTo>
                <a:cubicBezTo>
                  <a:pt x="100" y="39"/>
                  <a:pt x="101" y="45"/>
                  <a:pt x="101" y="52"/>
                </a:cubicBezTo>
                <a:cubicBezTo>
                  <a:pt x="101" y="59"/>
                  <a:pt x="100" y="65"/>
                  <a:pt x="98" y="70"/>
                </a:cubicBezTo>
                <a:cubicBezTo>
                  <a:pt x="96" y="75"/>
                  <a:pt x="93" y="79"/>
                  <a:pt x="90" y="83"/>
                </a:cubicBezTo>
                <a:cubicBezTo>
                  <a:pt x="87" y="86"/>
                  <a:pt x="83" y="89"/>
                  <a:pt x="79" y="90"/>
                </a:cubicBezTo>
                <a:cubicBezTo>
                  <a:pt x="75" y="92"/>
                  <a:pt x="70" y="93"/>
                  <a:pt x="66" y="93"/>
                </a:cubicBezTo>
                <a:cubicBezTo>
                  <a:pt x="65" y="93"/>
                  <a:pt x="63" y="93"/>
                  <a:pt x="61" y="93"/>
                </a:cubicBezTo>
                <a:cubicBezTo>
                  <a:pt x="59" y="93"/>
                  <a:pt x="57" y="92"/>
                  <a:pt x="56" y="92"/>
                </a:cubicBezTo>
                <a:lnTo>
                  <a:pt x="56" y="106"/>
                </a:lnTo>
                <a:lnTo>
                  <a:pt x="44" y="106"/>
                </a:lnTo>
                <a:lnTo>
                  <a:pt x="44" y="9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0" name="Freeform 1950"/>
          <p:cNvSpPr/>
          <p:nvPr/>
        </p:nvSpPr>
        <p:spPr>
          <a:xfrm>
            <a:off x="1616076" y="625487"/>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0">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1" name="Freeform 1951"/>
          <p:cNvSpPr>
            <a:spLocks noEditPoints="1"/>
          </p:cNvSpPr>
          <p:nvPr/>
        </p:nvSpPr>
        <p:spPr>
          <a:xfrm>
            <a:off x="1665288" y="625487"/>
            <a:ext cx="63500" cy="85725"/>
          </a:xfrm>
          <a:custGeom>
            <a:avLst/>
            <a:gdLst>
              <a:gd name="T0" fmla="*/ 66 w 91"/>
              <a:gd name="T1" fmla="*/ 90 h 119"/>
              <a:gd name="T2" fmla="*/ 66 w 91"/>
              <a:gd name="T3" fmla="*/ 90 h 119"/>
              <a:gd name="T4" fmla="*/ 66 w 91"/>
              <a:gd name="T5" fmla="*/ 10 h 119"/>
              <a:gd name="T6" fmla="*/ 36 w 91"/>
              <a:gd name="T7" fmla="*/ 10 h 119"/>
              <a:gd name="T8" fmla="*/ 34 w 91"/>
              <a:gd name="T9" fmla="*/ 39 h 119"/>
              <a:gd name="T10" fmla="*/ 31 w 91"/>
              <a:gd name="T11" fmla="*/ 61 h 119"/>
              <a:gd name="T12" fmla="*/ 27 w 91"/>
              <a:gd name="T13" fmla="*/ 78 h 119"/>
              <a:gd name="T14" fmla="*/ 23 w 91"/>
              <a:gd name="T15" fmla="*/ 90 h 119"/>
              <a:gd name="T16" fmla="*/ 66 w 91"/>
              <a:gd name="T17" fmla="*/ 90 h 119"/>
              <a:gd name="T18" fmla="*/ 91 w 91"/>
              <a:gd name="T19" fmla="*/ 119 h 119"/>
              <a:gd name="T20" fmla="*/ 91 w 91"/>
              <a:gd name="T21" fmla="*/ 119 h 119"/>
              <a:gd name="T22" fmla="*/ 83 w 91"/>
              <a:gd name="T23" fmla="*/ 119 h 119"/>
              <a:gd name="T24" fmla="*/ 81 w 91"/>
              <a:gd name="T25" fmla="*/ 101 h 119"/>
              <a:gd name="T26" fmla="*/ 10 w 91"/>
              <a:gd name="T27" fmla="*/ 101 h 119"/>
              <a:gd name="T28" fmla="*/ 8 w 91"/>
              <a:gd name="T29" fmla="*/ 119 h 119"/>
              <a:gd name="T30" fmla="*/ 0 w 91"/>
              <a:gd name="T31" fmla="*/ 119 h 119"/>
              <a:gd name="T32" fmla="*/ 0 w 91"/>
              <a:gd name="T33" fmla="*/ 90 h 119"/>
              <a:gd name="T34" fmla="*/ 10 w 91"/>
              <a:gd name="T35" fmla="*/ 90 h 119"/>
              <a:gd name="T36" fmla="*/ 13 w 91"/>
              <a:gd name="T37" fmla="*/ 82 h 119"/>
              <a:gd name="T38" fmla="*/ 18 w 91"/>
              <a:gd name="T39" fmla="*/ 66 h 119"/>
              <a:gd name="T40" fmla="*/ 22 w 91"/>
              <a:gd name="T41" fmla="*/ 39 h 119"/>
              <a:gd name="T42" fmla="*/ 24 w 91"/>
              <a:gd name="T43" fmla="*/ 0 h 119"/>
              <a:gd name="T44" fmla="*/ 78 w 91"/>
              <a:gd name="T45" fmla="*/ 0 h 119"/>
              <a:gd name="T46" fmla="*/ 78 w 91"/>
              <a:gd name="T47" fmla="*/ 90 h 119"/>
              <a:gd name="T48" fmla="*/ 91 w 91"/>
              <a:gd name="T49" fmla="*/ 90 h 119"/>
              <a:gd name="T50" fmla="*/ 91 w 91"/>
              <a:gd name="T5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19">
                <a:moveTo>
                  <a:pt x="66" y="90"/>
                </a:moveTo>
                <a:lnTo>
                  <a:pt x="66" y="90"/>
                </a:lnTo>
                <a:lnTo>
                  <a:pt x="66" y="10"/>
                </a:lnTo>
                <a:lnTo>
                  <a:pt x="36" y="10"/>
                </a:lnTo>
                <a:cubicBezTo>
                  <a:pt x="35" y="21"/>
                  <a:pt x="35" y="30"/>
                  <a:pt x="34" y="39"/>
                </a:cubicBezTo>
                <a:cubicBezTo>
                  <a:pt x="33" y="47"/>
                  <a:pt x="32" y="55"/>
                  <a:pt x="31" y="61"/>
                </a:cubicBezTo>
                <a:cubicBezTo>
                  <a:pt x="30" y="68"/>
                  <a:pt x="29" y="73"/>
                  <a:pt x="27" y="78"/>
                </a:cubicBezTo>
                <a:cubicBezTo>
                  <a:pt x="26" y="83"/>
                  <a:pt x="24" y="87"/>
                  <a:pt x="23" y="90"/>
                </a:cubicBezTo>
                <a:lnTo>
                  <a:pt x="66" y="90"/>
                </a:lnTo>
                <a:close/>
                <a:moveTo>
                  <a:pt x="91" y="119"/>
                </a:moveTo>
                <a:lnTo>
                  <a:pt x="91" y="119"/>
                </a:lnTo>
                <a:lnTo>
                  <a:pt x="83" y="119"/>
                </a:lnTo>
                <a:lnTo>
                  <a:pt x="81" y="101"/>
                </a:lnTo>
                <a:lnTo>
                  <a:pt x="10" y="101"/>
                </a:lnTo>
                <a:lnTo>
                  <a:pt x="8" y="119"/>
                </a:lnTo>
                <a:lnTo>
                  <a:pt x="0" y="119"/>
                </a:lnTo>
                <a:lnTo>
                  <a:pt x="0" y="90"/>
                </a:lnTo>
                <a:lnTo>
                  <a:pt x="10" y="90"/>
                </a:lnTo>
                <a:cubicBezTo>
                  <a:pt x="11" y="89"/>
                  <a:pt x="12" y="86"/>
                  <a:pt x="13" y="82"/>
                </a:cubicBezTo>
                <a:cubicBezTo>
                  <a:pt x="15" y="79"/>
                  <a:pt x="17" y="73"/>
                  <a:pt x="18" y="66"/>
                </a:cubicBezTo>
                <a:cubicBezTo>
                  <a:pt x="20" y="59"/>
                  <a:pt x="21" y="49"/>
                  <a:pt x="22" y="39"/>
                </a:cubicBezTo>
                <a:cubicBezTo>
                  <a:pt x="24" y="28"/>
                  <a:pt x="24" y="15"/>
                  <a:pt x="24" y="0"/>
                </a:cubicBezTo>
                <a:lnTo>
                  <a:pt x="78" y="0"/>
                </a:lnTo>
                <a:lnTo>
                  <a:pt x="78" y="90"/>
                </a:lnTo>
                <a:lnTo>
                  <a:pt x="91" y="90"/>
                </a:lnTo>
                <a:lnTo>
                  <a:pt x="91" y="119"/>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2" name="Freeform 1952"/>
          <p:cNvSpPr/>
          <p:nvPr/>
        </p:nvSpPr>
        <p:spPr>
          <a:xfrm>
            <a:off x="1743082" y="625487"/>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0">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3" name="Freeform 1953"/>
          <p:cNvSpPr>
            <a:spLocks noEditPoints="1"/>
          </p:cNvSpPr>
          <p:nvPr/>
        </p:nvSpPr>
        <p:spPr>
          <a:xfrm>
            <a:off x="1798638" y="623900"/>
            <a:ext cx="46038"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4 w 63"/>
              <a:gd name="T11" fmla="*/ 53 h 102"/>
              <a:gd name="T12" fmla="*/ 18 w 63"/>
              <a:gd name="T13" fmla="*/ 53 h 102"/>
              <a:gd name="T14" fmla="*/ 21 w 63"/>
              <a:gd name="T15" fmla="*/ 53 h 102"/>
              <a:gd name="T16" fmla="*/ 23 w 63"/>
              <a:gd name="T17" fmla="*/ 53 h 102"/>
              <a:gd name="T18" fmla="*/ 33 w 63"/>
              <a:gd name="T19" fmla="*/ 52 h 102"/>
              <a:gd name="T20" fmla="*/ 42 w 63"/>
              <a:gd name="T21" fmla="*/ 49 h 102"/>
              <a:gd name="T22" fmla="*/ 48 w 63"/>
              <a:gd name="T23" fmla="*/ 42 h 102"/>
              <a:gd name="T24" fmla="*/ 50 w 63"/>
              <a:gd name="T25" fmla="*/ 31 h 102"/>
              <a:gd name="T26" fmla="*/ 48 w 63"/>
              <a:gd name="T27" fmla="*/ 21 h 102"/>
              <a:gd name="T28" fmla="*/ 42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0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2">
                <a:moveTo>
                  <a:pt x="25" y="10"/>
                </a:moveTo>
                <a:lnTo>
                  <a:pt x="25" y="10"/>
                </a:lnTo>
                <a:cubicBezTo>
                  <a:pt x="22" y="10"/>
                  <a:pt x="20" y="10"/>
                  <a:pt x="18" y="10"/>
                </a:cubicBezTo>
                <a:cubicBezTo>
                  <a:pt x="15" y="10"/>
                  <a:pt x="13" y="10"/>
                  <a:pt x="12" y="11"/>
                </a:cubicBezTo>
                <a:lnTo>
                  <a:pt x="12" y="53"/>
                </a:lnTo>
                <a:cubicBezTo>
                  <a:pt x="13" y="53"/>
                  <a:pt x="13" y="53"/>
                  <a:pt x="14" y="53"/>
                </a:cubicBezTo>
                <a:cubicBezTo>
                  <a:pt x="16" y="53"/>
                  <a:pt x="17" y="53"/>
                  <a:pt x="18" y="53"/>
                </a:cubicBezTo>
                <a:cubicBezTo>
                  <a:pt x="19" y="53"/>
                  <a:pt x="20" y="53"/>
                  <a:pt x="21" y="53"/>
                </a:cubicBezTo>
                <a:lnTo>
                  <a:pt x="23" y="53"/>
                </a:lnTo>
                <a:cubicBezTo>
                  <a:pt x="27" y="53"/>
                  <a:pt x="30" y="53"/>
                  <a:pt x="33" y="52"/>
                </a:cubicBezTo>
                <a:cubicBezTo>
                  <a:pt x="36" y="52"/>
                  <a:pt x="39" y="50"/>
                  <a:pt x="42" y="49"/>
                </a:cubicBezTo>
                <a:cubicBezTo>
                  <a:pt x="44" y="47"/>
                  <a:pt x="47" y="45"/>
                  <a:pt x="48" y="42"/>
                </a:cubicBezTo>
                <a:cubicBezTo>
                  <a:pt x="50" y="39"/>
                  <a:pt x="50" y="35"/>
                  <a:pt x="50" y="31"/>
                </a:cubicBezTo>
                <a:cubicBezTo>
                  <a:pt x="50" y="27"/>
                  <a:pt x="50" y="23"/>
                  <a:pt x="48" y="21"/>
                </a:cubicBezTo>
                <a:cubicBezTo>
                  <a:pt x="47" y="18"/>
                  <a:pt x="45" y="16"/>
                  <a:pt x="42" y="14"/>
                </a:cubicBezTo>
                <a:cubicBezTo>
                  <a:pt x="40" y="13"/>
                  <a:pt x="37" y="12"/>
                  <a:pt x="34" y="11"/>
                </a:cubicBezTo>
                <a:cubicBezTo>
                  <a:pt x="31" y="10"/>
                  <a:pt x="28" y="10"/>
                  <a:pt x="25" y="10"/>
                </a:cubicBezTo>
                <a:close/>
                <a:moveTo>
                  <a:pt x="0" y="2"/>
                </a:moveTo>
                <a:lnTo>
                  <a:pt x="0" y="2"/>
                </a:lnTo>
                <a:cubicBezTo>
                  <a:pt x="4" y="1"/>
                  <a:pt x="8" y="0"/>
                  <a:pt x="12" y="0"/>
                </a:cubicBezTo>
                <a:cubicBezTo>
                  <a:pt x="16" y="0"/>
                  <a:pt x="20" y="0"/>
                  <a:pt x="25" y="0"/>
                </a:cubicBezTo>
                <a:cubicBezTo>
                  <a:pt x="29" y="0"/>
                  <a:pt x="33" y="0"/>
                  <a:pt x="38" y="1"/>
                </a:cubicBezTo>
                <a:cubicBezTo>
                  <a:pt x="43" y="2"/>
                  <a:pt x="47" y="3"/>
                  <a:pt x="50" y="6"/>
                </a:cubicBezTo>
                <a:cubicBezTo>
                  <a:pt x="54" y="8"/>
                  <a:pt x="57" y="11"/>
                  <a:pt x="60" y="15"/>
                </a:cubicBezTo>
                <a:cubicBezTo>
                  <a:pt x="62" y="19"/>
                  <a:pt x="63" y="24"/>
                  <a:pt x="63" y="31"/>
                </a:cubicBezTo>
                <a:cubicBezTo>
                  <a:pt x="63" y="37"/>
                  <a:pt x="62" y="42"/>
                  <a:pt x="60" y="46"/>
                </a:cubicBezTo>
                <a:cubicBezTo>
                  <a:pt x="58" y="50"/>
                  <a:pt x="55" y="54"/>
                  <a:pt x="51" y="56"/>
                </a:cubicBezTo>
                <a:cubicBezTo>
                  <a:pt x="47" y="59"/>
                  <a:pt x="43" y="61"/>
                  <a:pt x="39" y="62"/>
                </a:cubicBezTo>
                <a:cubicBezTo>
                  <a:pt x="34" y="63"/>
                  <a:pt x="29" y="64"/>
                  <a:pt x="24" y="64"/>
                </a:cubicBezTo>
                <a:lnTo>
                  <a:pt x="22" y="64"/>
                </a:lnTo>
                <a:cubicBezTo>
                  <a:pt x="20" y="64"/>
                  <a:pt x="19" y="64"/>
                  <a:pt x="18" y="64"/>
                </a:cubicBezTo>
                <a:cubicBezTo>
                  <a:pt x="17" y="64"/>
                  <a:pt x="16" y="64"/>
                  <a:pt x="15" y="64"/>
                </a:cubicBezTo>
                <a:cubicBezTo>
                  <a:pt x="13" y="63"/>
                  <a:pt x="13" y="63"/>
                  <a:pt x="12" y="63"/>
                </a:cubicBezTo>
                <a:lnTo>
                  <a:pt x="12" y="102"/>
                </a:lnTo>
                <a:lnTo>
                  <a:pt x="0" y="102"/>
                </a:lnTo>
                <a:lnTo>
                  <a:pt x="0" y="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4" name="Freeform 1954"/>
          <p:cNvSpPr>
            <a:spLocks noEditPoints="1"/>
          </p:cNvSpPr>
          <p:nvPr/>
        </p:nvSpPr>
        <p:spPr>
          <a:xfrm>
            <a:off x="1844679" y="623900"/>
            <a:ext cx="57150" cy="74613"/>
          </a:xfrm>
          <a:custGeom>
            <a:avLst/>
            <a:gdLst>
              <a:gd name="T0" fmla="*/ 26 w 82"/>
              <a:gd name="T1" fmla="*/ 64 h 103"/>
              <a:gd name="T2" fmla="*/ 26 w 82"/>
              <a:gd name="T3" fmla="*/ 64 h 103"/>
              <a:gd name="T4" fmla="*/ 55 w 82"/>
              <a:gd name="T5" fmla="*/ 64 h 103"/>
              <a:gd name="T6" fmla="*/ 44 w 82"/>
              <a:gd name="T7" fmla="*/ 34 h 103"/>
              <a:gd name="T8" fmla="*/ 40 w 82"/>
              <a:gd name="T9" fmla="*/ 18 h 103"/>
              <a:gd name="T10" fmla="*/ 40 w 82"/>
              <a:gd name="T11" fmla="*/ 18 h 103"/>
              <a:gd name="T12" fmla="*/ 37 w 82"/>
              <a:gd name="T13" fmla="*/ 34 h 103"/>
              <a:gd name="T14" fmla="*/ 26 w 82"/>
              <a:gd name="T15" fmla="*/ 64 h 103"/>
              <a:gd name="T16" fmla="*/ 59 w 82"/>
              <a:gd name="T17" fmla="*/ 75 h 103"/>
              <a:gd name="T18" fmla="*/ 59 w 82"/>
              <a:gd name="T19" fmla="*/ 75 h 103"/>
              <a:gd name="T20" fmla="*/ 22 w 82"/>
              <a:gd name="T21" fmla="*/ 75 h 103"/>
              <a:gd name="T22" fmla="*/ 12 w 82"/>
              <a:gd name="T23" fmla="*/ 103 h 103"/>
              <a:gd name="T24" fmla="*/ 0 w 82"/>
              <a:gd name="T25" fmla="*/ 103 h 103"/>
              <a:gd name="T26" fmla="*/ 38 w 82"/>
              <a:gd name="T27" fmla="*/ 0 h 103"/>
              <a:gd name="T28" fmla="*/ 43 w 82"/>
              <a:gd name="T29" fmla="*/ 0 h 103"/>
              <a:gd name="T30" fmla="*/ 82 w 82"/>
              <a:gd name="T31" fmla="*/ 103 h 103"/>
              <a:gd name="T32" fmla="*/ 69 w 82"/>
              <a:gd name="T33" fmla="*/ 103 h 103"/>
              <a:gd name="T34" fmla="*/ 59 w 82"/>
              <a:gd name="T35"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03">
                <a:moveTo>
                  <a:pt x="26" y="64"/>
                </a:moveTo>
                <a:lnTo>
                  <a:pt x="26" y="64"/>
                </a:lnTo>
                <a:lnTo>
                  <a:pt x="55" y="64"/>
                </a:lnTo>
                <a:lnTo>
                  <a:pt x="44" y="34"/>
                </a:lnTo>
                <a:lnTo>
                  <a:pt x="40" y="18"/>
                </a:lnTo>
                <a:lnTo>
                  <a:pt x="40" y="18"/>
                </a:lnTo>
                <a:lnTo>
                  <a:pt x="37" y="34"/>
                </a:lnTo>
                <a:lnTo>
                  <a:pt x="26" y="64"/>
                </a:lnTo>
                <a:close/>
                <a:moveTo>
                  <a:pt x="59" y="75"/>
                </a:moveTo>
                <a:lnTo>
                  <a:pt x="59" y="75"/>
                </a:lnTo>
                <a:lnTo>
                  <a:pt x="22" y="75"/>
                </a:lnTo>
                <a:lnTo>
                  <a:pt x="12" y="103"/>
                </a:lnTo>
                <a:lnTo>
                  <a:pt x="0" y="103"/>
                </a:lnTo>
                <a:lnTo>
                  <a:pt x="38" y="0"/>
                </a:lnTo>
                <a:lnTo>
                  <a:pt x="43" y="0"/>
                </a:lnTo>
                <a:lnTo>
                  <a:pt x="82" y="103"/>
                </a:lnTo>
                <a:lnTo>
                  <a:pt x="69" y="103"/>
                </a:lnTo>
                <a:lnTo>
                  <a:pt x="59" y="75"/>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5" name="Freeform 1955"/>
          <p:cNvSpPr/>
          <p:nvPr/>
        </p:nvSpPr>
        <p:spPr>
          <a:xfrm>
            <a:off x="1912938" y="625487"/>
            <a:ext cx="58738" cy="85725"/>
          </a:xfrm>
          <a:custGeom>
            <a:avLst/>
            <a:gdLst>
              <a:gd name="T0" fmla="*/ 83 w 83"/>
              <a:gd name="T1" fmla="*/ 119 h 119"/>
              <a:gd name="T2" fmla="*/ 83 w 83"/>
              <a:gd name="T3" fmla="*/ 119 h 119"/>
              <a:gd name="T4" fmla="*/ 75 w 83"/>
              <a:gd name="T5" fmla="*/ 119 h 119"/>
              <a:gd name="T6" fmla="*/ 73 w 83"/>
              <a:gd name="T7" fmla="*/ 101 h 119"/>
              <a:gd name="T8" fmla="*/ 0 w 83"/>
              <a:gd name="T9" fmla="*/ 101 h 119"/>
              <a:gd name="T10" fmla="*/ 0 w 83"/>
              <a:gd name="T11" fmla="*/ 0 h 119"/>
              <a:gd name="T12" fmla="*/ 12 w 83"/>
              <a:gd name="T13" fmla="*/ 0 h 119"/>
              <a:gd name="T14" fmla="*/ 12 w 83"/>
              <a:gd name="T15" fmla="*/ 90 h 119"/>
              <a:gd name="T16" fmla="*/ 58 w 83"/>
              <a:gd name="T17" fmla="*/ 90 h 119"/>
              <a:gd name="T18" fmla="*/ 58 w 83"/>
              <a:gd name="T19" fmla="*/ 0 h 119"/>
              <a:gd name="T20" fmla="*/ 70 w 83"/>
              <a:gd name="T21" fmla="*/ 0 h 119"/>
              <a:gd name="T22" fmla="*/ 70 w 83"/>
              <a:gd name="T23" fmla="*/ 90 h 119"/>
              <a:gd name="T24" fmla="*/ 83 w 83"/>
              <a:gd name="T25" fmla="*/ 90 h 119"/>
              <a:gd name="T26" fmla="*/ 83 w 83"/>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19">
                <a:moveTo>
                  <a:pt x="83" y="119"/>
                </a:moveTo>
                <a:lnTo>
                  <a:pt x="83" y="119"/>
                </a:lnTo>
                <a:lnTo>
                  <a:pt x="75" y="119"/>
                </a:lnTo>
                <a:lnTo>
                  <a:pt x="73" y="101"/>
                </a:lnTo>
                <a:lnTo>
                  <a:pt x="0" y="101"/>
                </a:lnTo>
                <a:lnTo>
                  <a:pt x="0" y="0"/>
                </a:lnTo>
                <a:lnTo>
                  <a:pt x="12" y="0"/>
                </a:lnTo>
                <a:lnTo>
                  <a:pt x="12" y="90"/>
                </a:lnTo>
                <a:lnTo>
                  <a:pt x="58" y="90"/>
                </a:lnTo>
                <a:lnTo>
                  <a:pt x="58" y="0"/>
                </a:lnTo>
                <a:lnTo>
                  <a:pt x="70" y="0"/>
                </a:lnTo>
                <a:lnTo>
                  <a:pt x="70" y="90"/>
                </a:lnTo>
                <a:lnTo>
                  <a:pt x="83" y="90"/>
                </a:lnTo>
                <a:lnTo>
                  <a:pt x="83" y="119"/>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6" name="Freeform 1956"/>
          <p:cNvSpPr/>
          <p:nvPr/>
        </p:nvSpPr>
        <p:spPr>
          <a:xfrm>
            <a:off x="1984376" y="625487"/>
            <a:ext cx="52388" cy="73025"/>
          </a:xfrm>
          <a:custGeom>
            <a:avLst/>
            <a:gdLst>
              <a:gd name="T0" fmla="*/ 62 w 74"/>
              <a:gd name="T1" fmla="*/ 32 h 101"/>
              <a:gd name="T2" fmla="*/ 62 w 74"/>
              <a:gd name="T3" fmla="*/ 32 h 101"/>
              <a:gd name="T4" fmla="*/ 63 w 74"/>
              <a:gd name="T5" fmla="*/ 21 h 101"/>
              <a:gd name="T6" fmla="*/ 62 w 74"/>
              <a:gd name="T7" fmla="*/ 21 h 101"/>
              <a:gd name="T8" fmla="*/ 56 w 74"/>
              <a:gd name="T9" fmla="*/ 33 h 101"/>
              <a:gd name="T10" fmla="*/ 7 w 74"/>
              <a:gd name="T11" fmla="*/ 101 h 101"/>
              <a:gd name="T12" fmla="*/ 0 w 74"/>
              <a:gd name="T13" fmla="*/ 101 h 101"/>
              <a:gd name="T14" fmla="*/ 0 w 74"/>
              <a:gd name="T15" fmla="*/ 0 h 101"/>
              <a:gd name="T16" fmla="*/ 12 w 74"/>
              <a:gd name="T17" fmla="*/ 0 h 101"/>
              <a:gd name="T18" fmla="*/ 12 w 74"/>
              <a:gd name="T19" fmla="*/ 69 h 101"/>
              <a:gd name="T20" fmla="*/ 11 w 74"/>
              <a:gd name="T21" fmla="*/ 80 h 101"/>
              <a:gd name="T22" fmla="*/ 12 w 74"/>
              <a:gd name="T23" fmla="*/ 80 h 101"/>
              <a:gd name="T24" fmla="*/ 18 w 74"/>
              <a:gd name="T25" fmla="*/ 68 h 101"/>
              <a:gd name="T26" fmla="*/ 67 w 74"/>
              <a:gd name="T27" fmla="*/ 0 h 101"/>
              <a:gd name="T28" fmla="*/ 74 w 74"/>
              <a:gd name="T29" fmla="*/ 0 h 101"/>
              <a:gd name="T30" fmla="*/ 74 w 74"/>
              <a:gd name="T31" fmla="*/ 101 h 101"/>
              <a:gd name="T32" fmla="*/ 62 w 74"/>
              <a:gd name="T33" fmla="*/ 101 h 101"/>
              <a:gd name="T34" fmla="*/ 62 w 74"/>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00">
                <a:moveTo>
                  <a:pt x="62" y="32"/>
                </a:moveTo>
                <a:lnTo>
                  <a:pt x="62" y="32"/>
                </a:lnTo>
                <a:lnTo>
                  <a:pt x="63" y="21"/>
                </a:lnTo>
                <a:lnTo>
                  <a:pt x="62" y="21"/>
                </a:lnTo>
                <a:lnTo>
                  <a:pt x="56" y="33"/>
                </a:lnTo>
                <a:lnTo>
                  <a:pt x="7" y="101"/>
                </a:lnTo>
                <a:lnTo>
                  <a:pt x="0" y="101"/>
                </a:lnTo>
                <a:lnTo>
                  <a:pt x="0" y="0"/>
                </a:lnTo>
                <a:lnTo>
                  <a:pt x="12" y="0"/>
                </a:lnTo>
                <a:lnTo>
                  <a:pt x="12" y="69"/>
                </a:lnTo>
                <a:lnTo>
                  <a:pt x="11" y="80"/>
                </a:lnTo>
                <a:lnTo>
                  <a:pt x="12" y="80"/>
                </a:lnTo>
                <a:lnTo>
                  <a:pt x="18" y="68"/>
                </a:lnTo>
                <a:lnTo>
                  <a:pt x="67" y="0"/>
                </a:lnTo>
                <a:lnTo>
                  <a:pt x="74" y="0"/>
                </a:lnTo>
                <a:lnTo>
                  <a:pt x="74" y="101"/>
                </a:lnTo>
                <a:lnTo>
                  <a:pt x="62" y="101"/>
                </a:lnTo>
                <a:lnTo>
                  <a:pt x="62" y="3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7" name="Freeform 1957"/>
          <p:cNvSpPr/>
          <p:nvPr/>
        </p:nvSpPr>
        <p:spPr>
          <a:xfrm>
            <a:off x="2055813" y="625487"/>
            <a:ext cx="52388" cy="73025"/>
          </a:xfrm>
          <a:custGeom>
            <a:avLst/>
            <a:gdLst>
              <a:gd name="T0" fmla="*/ 61 w 73"/>
              <a:gd name="T1" fmla="*/ 32 h 101"/>
              <a:gd name="T2" fmla="*/ 61 w 73"/>
              <a:gd name="T3" fmla="*/ 32 h 101"/>
              <a:gd name="T4" fmla="*/ 62 w 73"/>
              <a:gd name="T5" fmla="*/ 21 h 101"/>
              <a:gd name="T6" fmla="*/ 62 w 73"/>
              <a:gd name="T7" fmla="*/ 21 h 101"/>
              <a:gd name="T8" fmla="*/ 55 w 73"/>
              <a:gd name="T9" fmla="*/ 33 h 101"/>
              <a:gd name="T10" fmla="*/ 7 w 73"/>
              <a:gd name="T11" fmla="*/ 101 h 101"/>
              <a:gd name="T12" fmla="*/ 0 w 73"/>
              <a:gd name="T13" fmla="*/ 101 h 101"/>
              <a:gd name="T14" fmla="*/ 0 w 73"/>
              <a:gd name="T15" fmla="*/ 0 h 101"/>
              <a:gd name="T16" fmla="*/ 12 w 73"/>
              <a:gd name="T17" fmla="*/ 0 h 101"/>
              <a:gd name="T18" fmla="*/ 12 w 73"/>
              <a:gd name="T19" fmla="*/ 69 h 101"/>
              <a:gd name="T20" fmla="*/ 11 w 73"/>
              <a:gd name="T21" fmla="*/ 80 h 101"/>
              <a:gd name="T22" fmla="*/ 11 w 73"/>
              <a:gd name="T23" fmla="*/ 80 h 101"/>
              <a:gd name="T24" fmla="*/ 18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0">
                <a:moveTo>
                  <a:pt x="61" y="32"/>
                </a:moveTo>
                <a:lnTo>
                  <a:pt x="61" y="32"/>
                </a:lnTo>
                <a:lnTo>
                  <a:pt x="62" y="21"/>
                </a:lnTo>
                <a:lnTo>
                  <a:pt x="62" y="21"/>
                </a:lnTo>
                <a:lnTo>
                  <a:pt x="55" y="33"/>
                </a:lnTo>
                <a:lnTo>
                  <a:pt x="7" y="101"/>
                </a:lnTo>
                <a:lnTo>
                  <a:pt x="0" y="101"/>
                </a:lnTo>
                <a:lnTo>
                  <a:pt x="0" y="0"/>
                </a:lnTo>
                <a:lnTo>
                  <a:pt x="12" y="0"/>
                </a:lnTo>
                <a:lnTo>
                  <a:pt x="12" y="69"/>
                </a:lnTo>
                <a:lnTo>
                  <a:pt x="11" y="80"/>
                </a:lnTo>
                <a:lnTo>
                  <a:pt x="11" y="80"/>
                </a:lnTo>
                <a:lnTo>
                  <a:pt x="18" y="68"/>
                </a:lnTo>
                <a:lnTo>
                  <a:pt x="66" y="0"/>
                </a:lnTo>
                <a:lnTo>
                  <a:pt x="73" y="0"/>
                </a:lnTo>
                <a:lnTo>
                  <a:pt x="73" y="101"/>
                </a:lnTo>
                <a:lnTo>
                  <a:pt x="61" y="101"/>
                </a:lnTo>
                <a:lnTo>
                  <a:pt x="61" y="3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Tree>
    <p:extLst>
      <p:ext uri="{BB962C8B-B14F-4D97-AF65-F5344CB8AC3E}">
        <p14:creationId xmlns:p14="http://schemas.microsoft.com/office/powerpoint/2010/main" val="259540268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822" r:id="rId15"/>
    <p:sldLayoutId id="2147483823" r:id="rId16"/>
  </p:sldLayoutIdLst>
  <p:transition/>
  <p:hf hdr="0" ftr="0" dt="0"/>
  <p:txStyles>
    <p:titleStyle>
      <a:lvl1pPr algn="ctr" defTabSz="457200" rtl="0" eaLnBrk="1" latinLnBrk="0" hangingPunct="1">
        <a:spcBef>
          <a:spcPct val="0"/>
        </a:spcBef>
        <a:buNone/>
        <a:defRPr sz="4400" kern="1200">
          <a:solidFill>
            <a:schemeClr val="tx1"/>
          </a:solidFill>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9pPr>
    </p:bodyStyle>
    <p:otherStyle>
      <a:defPPr>
        <a:defRPr lang="en-US">
          <a:effectLst/>
        </a:defRPr>
      </a:defPPr>
      <a:lvl1pPr marL="0" algn="l" defTabSz="457200" rtl="0" eaLnBrk="1" latinLnBrk="0" hangingPunct="1">
        <a:defRPr sz="1800" kern="1200">
          <a:solidFill>
            <a:schemeClr val="tx1"/>
          </a:solidFill>
          <a:effectLst/>
          <a:latin typeface="+mn-lt"/>
          <a:ea typeface="+mn-ea"/>
          <a:cs typeface="+mn-cs"/>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pic>
        <p:nvPicPr>
          <p:cNvPr id="7" name="Picture 6"/>
          <p:cNvPicPr>
            <a:picLocks noChangeAspect="1"/>
          </p:cNvPicPr>
          <p:nvPr/>
        </p:nvPicPr>
        <p:blipFill>
          <a:blip r:embed="rId15">
            <a:alphaModFix amt="33000"/>
            <a:lum bright="20000"/>
          </a:blip>
          <a:stretch>
            <a:fillRect/>
          </a:stretch>
        </p:blipFill>
        <p:spPr>
          <a:xfrm>
            <a:off x="5334759" y="-451827"/>
            <a:ext cx="4584602" cy="5030792"/>
          </a:xfrm>
          <a:prstGeom prst="rect">
            <a:avLst/>
          </a:prstGeom>
          <a:effectLst/>
        </p:spPr>
      </p:pic>
      <p:sp>
        <p:nvSpPr>
          <p:cNvPr id="982" name="AutoShape 981"/>
          <p:cNvSpPr>
            <a:spLocks noChangeAspect="1" noChangeArrowheads="1" noTextEdit="1"/>
          </p:cNvSpPr>
          <p:nvPr/>
        </p:nvSpPr>
        <p:spPr>
          <a:xfrm>
            <a:off x="309569" y="247650"/>
            <a:ext cx="1787525" cy="46990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grpSp>
        <p:nvGrpSpPr>
          <p:cNvPr id="983" name="Group 1183"/>
          <p:cNvGrpSpPr/>
          <p:nvPr/>
        </p:nvGrpSpPr>
        <p:grpSpPr>
          <a:xfrm>
            <a:off x="309569" y="244475"/>
            <a:ext cx="250825" cy="481013"/>
            <a:chOff x="195" y="154"/>
            <a:chExt cx="158" cy="303"/>
          </a:xfrm>
          <a:effectLst/>
        </p:grpSpPr>
        <p:sp>
          <p:nvSpPr>
            <p:cNvPr id="1758" name="Freeform 983"/>
            <p:cNvSpPr>
              <a:spLocks noEditPoints="1"/>
            </p:cNvSpPr>
            <p:nvPr userDrawn="1"/>
          </p:nvSpPr>
          <p:spPr>
            <a:xfrm>
              <a:off x="195" y="196"/>
              <a:ext cx="136" cy="261"/>
            </a:xfrm>
            <a:custGeom>
              <a:avLst/>
              <a:gdLst>
                <a:gd name="T0" fmla="*/ 284 w 304"/>
                <a:gd name="T1" fmla="*/ 540 h 573"/>
                <a:gd name="T2" fmla="*/ 283 w 304"/>
                <a:gd name="T3" fmla="*/ 491 h 573"/>
                <a:gd name="T4" fmla="*/ 252 w 304"/>
                <a:gd name="T5" fmla="*/ 499 h 573"/>
                <a:gd name="T6" fmla="*/ 248 w 304"/>
                <a:gd name="T7" fmla="*/ 484 h 573"/>
                <a:gd name="T8" fmla="*/ 244 w 304"/>
                <a:gd name="T9" fmla="*/ 514 h 573"/>
                <a:gd name="T10" fmla="*/ 304 w 304"/>
                <a:gd name="T11" fmla="*/ 573 h 573"/>
                <a:gd name="T12" fmla="*/ 272 w 304"/>
                <a:gd name="T13" fmla="*/ 559 h 573"/>
                <a:gd name="T14" fmla="*/ 206 w 304"/>
                <a:gd name="T15" fmla="*/ 522 h 573"/>
                <a:gd name="T16" fmla="*/ 184 w 304"/>
                <a:gd name="T17" fmla="*/ 521 h 573"/>
                <a:gd name="T18" fmla="*/ 207 w 304"/>
                <a:gd name="T19" fmla="*/ 466 h 573"/>
                <a:gd name="T20" fmla="*/ 273 w 304"/>
                <a:gd name="T21" fmla="*/ 446 h 573"/>
                <a:gd name="T22" fmla="*/ 258 w 304"/>
                <a:gd name="T23" fmla="*/ 395 h 573"/>
                <a:gd name="T24" fmla="*/ 244 w 304"/>
                <a:gd name="T25" fmla="*/ 433 h 573"/>
                <a:gd name="T26" fmla="*/ 214 w 304"/>
                <a:gd name="T27" fmla="*/ 427 h 573"/>
                <a:gd name="T28" fmla="*/ 193 w 304"/>
                <a:gd name="T29" fmla="*/ 433 h 573"/>
                <a:gd name="T30" fmla="*/ 181 w 304"/>
                <a:gd name="T31" fmla="*/ 416 h 573"/>
                <a:gd name="T32" fmla="*/ 168 w 304"/>
                <a:gd name="T33" fmla="*/ 375 h 573"/>
                <a:gd name="T34" fmla="*/ 218 w 304"/>
                <a:gd name="T35" fmla="*/ 344 h 573"/>
                <a:gd name="T36" fmla="*/ 209 w 304"/>
                <a:gd name="T37" fmla="*/ 297 h 573"/>
                <a:gd name="T38" fmla="*/ 190 w 304"/>
                <a:gd name="T39" fmla="*/ 332 h 573"/>
                <a:gd name="T40" fmla="*/ 164 w 304"/>
                <a:gd name="T41" fmla="*/ 301 h 573"/>
                <a:gd name="T42" fmla="*/ 124 w 304"/>
                <a:gd name="T43" fmla="*/ 330 h 573"/>
                <a:gd name="T44" fmla="*/ 97 w 304"/>
                <a:gd name="T45" fmla="*/ 339 h 573"/>
                <a:gd name="T46" fmla="*/ 86 w 304"/>
                <a:gd name="T47" fmla="*/ 318 h 573"/>
                <a:gd name="T48" fmla="*/ 92 w 304"/>
                <a:gd name="T49" fmla="*/ 275 h 573"/>
                <a:gd name="T50" fmla="*/ 64 w 304"/>
                <a:gd name="T51" fmla="*/ 262 h 573"/>
                <a:gd name="T52" fmla="*/ 7 w 304"/>
                <a:gd name="T53" fmla="*/ 225 h 573"/>
                <a:gd name="T54" fmla="*/ 33 w 304"/>
                <a:gd name="T55" fmla="*/ 178 h 573"/>
                <a:gd name="T56" fmla="*/ 6 w 304"/>
                <a:gd name="T57" fmla="*/ 105 h 573"/>
                <a:gd name="T58" fmla="*/ 66 w 304"/>
                <a:gd name="T59" fmla="*/ 93 h 573"/>
                <a:gd name="T60" fmla="*/ 102 w 304"/>
                <a:gd name="T61" fmla="*/ 87 h 573"/>
                <a:gd name="T62" fmla="*/ 136 w 304"/>
                <a:gd name="T63" fmla="*/ 113 h 573"/>
                <a:gd name="T64" fmla="*/ 177 w 304"/>
                <a:gd name="T65" fmla="*/ 216 h 573"/>
                <a:gd name="T66" fmla="*/ 229 w 304"/>
                <a:gd name="T67" fmla="*/ 193 h 573"/>
                <a:gd name="T68" fmla="*/ 242 w 304"/>
                <a:gd name="T69" fmla="*/ 167 h 573"/>
                <a:gd name="T70" fmla="*/ 220 w 304"/>
                <a:gd name="T71" fmla="*/ 108 h 573"/>
                <a:gd name="T72" fmla="*/ 185 w 304"/>
                <a:gd name="T73" fmla="*/ 122 h 573"/>
                <a:gd name="T74" fmla="*/ 149 w 304"/>
                <a:gd name="T75" fmla="*/ 111 h 573"/>
                <a:gd name="T76" fmla="*/ 174 w 304"/>
                <a:gd name="T77" fmla="*/ 95 h 573"/>
                <a:gd name="T78" fmla="*/ 151 w 304"/>
                <a:gd name="T79" fmla="*/ 83 h 573"/>
                <a:gd name="T80" fmla="*/ 186 w 304"/>
                <a:gd name="T81" fmla="*/ 47 h 573"/>
                <a:gd name="T82" fmla="*/ 251 w 304"/>
                <a:gd name="T83" fmla="*/ 61 h 573"/>
                <a:gd name="T84" fmla="*/ 295 w 304"/>
                <a:gd name="T85" fmla="*/ 82 h 573"/>
                <a:gd name="T86" fmla="*/ 304 w 304"/>
                <a:gd name="T87"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283" y="491"/>
                  </a:moveTo>
                  <a:lnTo>
                    <a:pt x="283" y="491"/>
                  </a:lnTo>
                  <a:cubicBezTo>
                    <a:pt x="278" y="504"/>
                    <a:pt x="269" y="533"/>
                    <a:pt x="284" y="540"/>
                  </a:cubicBezTo>
                  <a:cubicBezTo>
                    <a:pt x="283" y="530"/>
                    <a:pt x="285" y="505"/>
                    <a:pt x="290" y="489"/>
                  </a:cubicBezTo>
                  <a:cubicBezTo>
                    <a:pt x="292" y="480"/>
                    <a:pt x="301" y="445"/>
                    <a:pt x="298" y="439"/>
                  </a:cubicBezTo>
                  <a:cubicBezTo>
                    <a:pt x="297" y="452"/>
                    <a:pt x="291" y="474"/>
                    <a:pt x="283" y="491"/>
                  </a:cubicBezTo>
                  <a:close/>
                  <a:moveTo>
                    <a:pt x="248" y="484"/>
                  </a:moveTo>
                  <a:lnTo>
                    <a:pt x="248" y="484"/>
                  </a:lnTo>
                  <a:cubicBezTo>
                    <a:pt x="246" y="489"/>
                    <a:pt x="244" y="498"/>
                    <a:pt x="252" y="499"/>
                  </a:cubicBezTo>
                  <a:cubicBezTo>
                    <a:pt x="256" y="488"/>
                    <a:pt x="261" y="481"/>
                    <a:pt x="267" y="473"/>
                  </a:cubicBezTo>
                  <a:cubicBezTo>
                    <a:pt x="272" y="467"/>
                    <a:pt x="280" y="457"/>
                    <a:pt x="284" y="451"/>
                  </a:cubicBezTo>
                  <a:cubicBezTo>
                    <a:pt x="274" y="463"/>
                    <a:pt x="253" y="475"/>
                    <a:pt x="248" y="484"/>
                  </a:cubicBezTo>
                  <a:close/>
                  <a:moveTo>
                    <a:pt x="244" y="522"/>
                  </a:moveTo>
                  <a:lnTo>
                    <a:pt x="244" y="522"/>
                  </a:lnTo>
                  <a:cubicBezTo>
                    <a:pt x="244" y="519"/>
                    <a:pt x="244" y="518"/>
                    <a:pt x="244" y="514"/>
                  </a:cubicBezTo>
                  <a:cubicBezTo>
                    <a:pt x="241" y="514"/>
                    <a:pt x="236" y="513"/>
                    <a:pt x="233" y="509"/>
                  </a:cubicBezTo>
                  <a:cubicBezTo>
                    <a:pt x="229" y="517"/>
                    <a:pt x="235" y="522"/>
                    <a:pt x="244" y="522"/>
                  </a:cubicBezTo>
                  <a:close/>
                  <a:moveTo>
                    <a:pt x="304" y="573"/>
                  </a:moveTo>
                  <a:lnTo>
                    <a:pt x="304" y="573"/>
                  </a:lnTo>
                  <a:cubicBezTo>
                    <a:pt x="296" y="569"/>
                    <a:pt x="289" y="562"/>
                    <a:pt x="286" y="555"/>
                  </a:cubicBezTo>
                  <a:cubicBezTo>
                    <a:pt x="282" y="557"/>
                    <a:pt x="277" y="559"/>
                    <a:pt x="272" y="559"/>
                  </a:cubicBezTo>
                  <a:cubicBezTo>
                    <a:pt x="260" y="560"/>
                    <a:pt x="249" y="551"/>
                    <a:pt x="246" y="542"/>
                  </a:cubicBezTo>
                  <a:cubicBezTo>
                    <a:pt x="237" y="550"/>
                    <a:pt x="227" y="549"/>
                    <a:pt x="220" y="546"/>
                  </a:cubicBezTo>
                  <a:cubicBezTo>
                    <a:pt x="210" y="541"/>
                    <a:pt x="206" y="530"/>
                    <a:pt x="206" y="522"/>
                  </a:cubicBezTo>
                  <a:cubicBezTo>
                    <a:pt x="204" y="524"/>
                    <a:pt x="204" y="528"/>
                    <a:pt x="203" y="532"/>
                  </a:cubicBezTo>
                  <a:cubicBezTo>
                    <a:pt x="202" y="537"/>
                    <a:pt x="198" y="541"/>
                    <a:pt x="193" y="542"/>
                  </a:cubicBezTo>
                  <a:cubicBezTo>
                    <a:pt x="197" y="530"/>
                    <a:pt x="187" y="530"/>
                    <a:pt x="184" y="521"/>
                  </a:cubicBezTo>
                  <a:cubicBezTo>
                    <a:pt x="181" y="509"/>
                    <a:pt x="187" y="500"/>
                    <a:pt x="195" y="496"/>
                  </a:cubicBezTo>
                  <a:cubicBezTo>
                    <a:pt x="189" y="493"/>
                    <a:pt x="187" y="486"/>
                    <a:pt x="190" y="477"/>
                  </a:cubicBezTo>
                  <a:cubicBezTo>
                    <a:pt x="192" y="470"/>
                    <a:pt x="201" y="465"/>
                    <a:pt x="207" y="466"/>
                  </a:cubicBezTo>
                  <a:cubicBezTo>
                    <a:pt x="201" y="472"/>
                    <a:pt x="205" y="480"/>
                    <a:pt x="212" y="480"/>
                  </a:cubicBezTo>
                  <a:cubicBezTo>
                    <a:pt x="220" y="480"/>
                    <a:pt x="228" y="469"/>
                    <a:pt x="239" y="463"/>
                  </a:cubicBezTo>
                  <a:cubicBezTo>
                    <a:pt x="251" y="456"/>
                    <a:pt x="261" y="455"/>
                    <a:pt x="273" y="446"/>
                  </a:cubicBezTo>
                  <a:cubicBezTo>
                    <a:pt x="265" y="445"/>
                    <a:pt x="258" y="448"/>
                    <a:pt x="254" y="454"/>
                  </a:cubicBezTo>
                  <a:cubicBezTo>
                    <a:pt x="252" y="441"/>
                    <a:pt x="263" y="436"/>
                    <a:pt x="270" y="431"/>
                  </a:cubicBezTo>
                  <a:cubicBezTo>
                    <a:pt x="285" y="421"/>
                    <a:pt x="269" y="398"/>
                    <a:pt x="258" y="395"/>
                  </a:cubicBezTo>
                  <a:cubicBezTo>
                    <a:pt x="242" y="391"/>
                    <a:pt x="232" y="400"/>
                    <a:pt x="233" y="412"/>
                  </a:cubicBezTo>
                  <a:cubicBezTo>
                    <a:pt x="235" y="426"/>
                    <a:pt x="248" y="422"/>
                    <a:pt x="253" y="419"/>
                  </a:cubicBezTo>
                  <a:cubicBezTo>
                    <a:pt x="253" y="427"/>
                    <a:pt x="247" y="432"/>
                    <a:pt x="244" y="433"/>
                  </a:cubicBezTo>
                  <a:cubicBezTo>
                    <a:pt x="240" y="435"/>
                    <a:pt x="230" y="436"/>
                    <a:pt x="224" y="430"/>
                  </a:cubicBezTo>
                  <a:cubicBezTo>
                    <a:pt x="223" y="434"/>
                    <a:pt x="222" y="436"/>
                    <a:pt x="219" y="438"/>
                  </a:cubicBezTo>
                  <a:cubicBezTo>
                    <a:pt x="217" y="432"/>
                    <a:pt x="217" y="431"/>
                    <a:pt x="214" y="427"/>
                  </a:cubicBezTo>
                  <a:cubicBezTo>
                    <a:pt x="212" y="436"/>
                    <a:pt x="206" y="440"/>
                    <a:pt x="199" y="439"/>
                  </a:cubicBezTo>
                  <a:cubicBezTo>
                    <a:pt x="201" y="435"/>
                    <a:pt x="200" y="430"/>
                    <a:pt x="199" y="427"/>
                  </a:cubicBezTo>
                  <a:cubicBezTo>
                    <a:pt x="198" y="429"/>
                    <a:pt x="196" y="431"/>
                    <a:pt x="193" y="433"/>
                  </a:cubicBezTo>
                  <a:cubicBezTo>
                    <a:pt x="192" y="431"/>
                    <a:pt x="192" y="429"/>
                    <a:pt x="191" y="428"/>
                  </a:cubicBezTo>
                  <a:cubicBezTo>
                    <a:pt x="188" y="432"/>
                    <a:pt x="183" y="435"/>
                    <a:pt x="177" y="435"/>
                  </a:cubicBezTo>
                  <a:cubicBezTo>
                    <a:pt x="181" y="431"/>
                    <a:pt x="183" y="423"/>
                    <a:pt x="181" y="416"/>
                  </a:cubicBezTo>
                  <a:cubicBezTo>
                    <a:pt x="176" y="425"/>
                    <a:pt x="156" y="427"/>
                    <a:pt x="153" y="411"/>
                  </a:cubicBezTo>
                  <a:cubicBezTo>
                    <a:pt x="160" y="414"/>
                    <a:pt x="165" y="411"/>
                    <a:pt x="166" y="407"/>
                  </a:cubicBezTo>
                  <a:cubicBezTo>
                    <a:pt x="168" y="401"/>
                    <a:pt x="161" y="386"/>
                    <a:pt x="168" y="375"/>
                  </a:cubicBezTo>
                  <a:cubicBezTo>
                    <a:pt x="173" y="366"/>
                    <a:pt x="178" y="361"/>
                    <a:pt x="192" y="359"/>
                  </a:cubicBezTo>
                  <a:cubicBezTo>
                    <a:pt x="191" y="357"/>
                    <a:pt x="190" y="356"/>
                    <a:pt x="190" y="353"/>
                  </a:cubicBezTo>
                  <a:cubicBezTo>
                    <a:pt x="202" y="358"/>
                    <a:pt x="213" y="354"/>
                    <a:pt x="218" y="344"/>
                  </a:cubicBezTo>
                  <a:cubicBezTo>
                    <a:pt x="216" y="345"/>
                    <a:pt x="212" y="346"/>
                    <a:pt x="209" y="346"/>
                  </a:cubicBezTo>
                  <a:cubicBezTo>
                    <a:pt x="220" y="337"/>
                    <a:pt x="219" y="312"/>
                    <a:pt x="211" y="298"/>
                  </a:cubicBezTo>
                  <a:cubicBezTo>
                    <a:pt x="210" y="298"/>
                    <a:pt x="210" y="297"/>
                    <a:pt x="209" y="297"/>
                  </a:cubicBezTo>
                  <a:cubicBezTo>
                    <a:pt x="206" y="302"/>
                    <a:pt x="199" y="302"/>
                    <a:pt x="195" y="306"/>
                  </a:cubicBezTo>
                  <a:cubicBezTo>
                    <a:pt x="194" y="304"/>
                    <a:pt x="193" y="304"/>
                    <a:pt x="192" y="303"/>
                  </a:cubicBezTo>
                  <a:cubicBezTo>
                    <a:pt x="192" y="303"/>
                    <a:pt x="191" y="323"/>
                    <a:pt x="190" y="332"/>
                  </a:cubicBezTo>
                  <a:cubicBezTo>
                    <a:pt x="188" y="341"/>
                    <a:pt x="179" y="340"/>
                    <a:pt x="175" y="345"/>
                  </a:cubicBezTo>
                  <a:cubicBezTo>
                    <a:pt x="169" y="339"/>
                    <a:pt x="159" y="339"/>
                    <a:pt x="160" y="328"/>
                  </a:cubicBezTo>
                  <a:cubicBezTo>
                    <a:pt x="162" y="317"/>
                    <a:pt x="164" y="308"/>
                    <a:pt x="164" y="301"/>
                  </a:cubicBezTo>
                  <a:cubicBezTo>
                    <a:pt x="161" y="307"/>
                    <a:pt x="155" y="331"/>
                    <a:pt x="153" y="339"/>
                  </a:cubicBezTo>
                  <a:cubicBezTo>
                    <a:pt x="149" y="349"/>
                    <a:pt x="139" y="346"/>
                    <a:pt x="133" y="349"/>
                  </a:cubicBezTo>
                  <a:cubicBezTo>
                    <a:pt x="129" y="342"/>
                    <a:pt x="120" y="340"/>
                    <a:pt x="124" y="330"/>
                  </a:cubicBezTo>
                  <a:cubicBezTo>
                    <a:pt x="125" y="327"/>
                    <a:pt x="140" y="295"/>
                    <a:pt x="142" y="289"/>
                  </a:cubicBezTo>
                  <a:cubicBezTo>
                    <a:pt x="137" y="297"/>
                    <a:pt x="123" y="325"/>
                    <a:pt x="118" y="332"/>
                  </a:cubicBezTo>
                  <a:cubicBezTo>
                    <a:pt x="113" y="341"/>
                    <a:pt x="104" y="337"/>
                    <a:pt x="97" y="339"/>
                  </a:cubicBezTo>
                  <a:cubicBezTo>
                    <a:pt x="96" y="333"/>
                    <a:pt x="87" y="326"/>
                    <a:pt x="93" y="316"/>
                  </a:cubicBezTo>
                  <a:cubicBezTo>
                    <a:pt x="102" y="302"/>
                    <a:pt x="120" y="278"/>
                    <a:pt x="122" y="275"/>
                  </a:cubicBezTo>
                  <a:cubicBezTo>
                    <a:pt x="118" y="279"/>
                    <a:pt x="88" y="316"/>
                    <a:pt x="86" y="318"/>
                  </a:cubicBezTo>
                  <a:cubicBezTo>
                    <a:pt x="79" y="324"/>
                    <a:pt x="69" y="319"/>
                    <a:pt x="63" y="319"/>
                  </a:cubicBezTo>
                  <a:cubicBezTo>
                    <a:pt x="63" y="312"/>
                    <a:pt x="57" y="305"/>
                    <a:pt x="65" y="297"/>
                  </a:cubicBezTo>
                  <a:cubicBezTo>
                    <a:pt x="72" y="290"/>
                    <a:pt x="88" y="278"/>
                    <a:pt x="92" y="275"/>
                  </a:cubicBezTo>
                  <a:cubicBezTo>
                    <a:pt x="81" y="282"/>
                    <a:pt x="68" y="294"/>
                    <a:pt x="60" y="296"/>
                  </a:cubicBezTo>
                  <a:cubicBezTo>
                    <a:pt x="47" y="299"/>
                    <a:pt x="42" y="294"/>
                    <a:pt x="37" y="292"/>
                  </a:cubicBezTo>
                  <a:cubicBezTo>
                    <a:pt x="41" y="280"/>
                    <a:pt x="36" y="274"/>
                    <a:pt x="64" y="262"/>
                  </a:cubicBezTo>
                  <a:cubicBezTo>
                    <a:pt x="39" y="271"/>
                    <a:pt x="28" y="266"/>
                    <a:pt x="20" y="259"/>
                  </a:cubicBezTo>
                  <a:cubicBezTo>
                    <a:pt x="23" y="250"/>
                    <a:pt x="32" y="243"/>
                    <a:pt x="39" y="240"/>
                  </a:cubicBezTo>
                  <a:cubicBezTo>
                    <a:pt x="24" y="241"/>
                    <a:pt x="14" y="234"/>
                    <a:pt x="7" y="225"/>
                  </a:cubicBezTo>
                  <a:cubicBezTo>
                    <a:pt x="13" y="218"/>
                    <a:pt x="24" y="212"/>
                    <a:pt x="36" y="211"/>
                  </a:cubicBezTo>
                  <a:cubicBezTo>
                    <a:pt x="18" y="208"/>
                    <a:pt x="3" y="196"/>
                    <a:pt x="1" y="183"/>
                  </a:cubicBezTo>
                  <a:cubicBezTo>
                    <a:pt x="9" y="178"/>
                    <a:pt x="21" y="177"/>
                    <a:pt x="33" y="178"/>
                  </a:cubicBezTo>
                  <a:cubicBezTo>
                    <a:pt x="14" y="171"/>
                    <a:pt x="0" y="156"/>
                    <a:pt x="0" y="143"/>
                  </a:cubicBezTo>
                  <a:cubicBezTo>
                    <a:pt x="10" y="140"/>
                    <a:pt x="21" y="142"/>
                    <a:pt x="30" y="144"/>
                  </a:cubicBezTo>
                  <a:cubicBezTo>
                    <a:pt x="20" y="137"/>
                    <a:pt x="5" y="124"/>
                    <a:pt x="6" y="105"/>
                  </a:cubicBezTo>
                  <a:cubicBezTo>
                    <a:pt x="16" y="102"/>
                    <a:pt x="33" y="109"/>
                    <a:pt x="40" y="112"/>
                  </a:cubicBezTo>
                  <a:cubicBezTo>
                    <a:pt x="17" y="99"/>
                    <a:pt x="9" y="69"/>
                    <a:pt x="21" y="52"/>
                  </a:cubicBezTo>
                  <a:cubicBezTo>
                    <a:pt x="28" y="56"/>
                    <a:pt x="60" y="89"/>
                    <a:pt x="66" y="93"/>
                  </a:cubicBezTo>
                  <a:cubicBezTo>
                    <a:pt x="49" y="74"/>
                    <a:pt x="41" y="60"/>
                    <a:pt x="37" y="47"/>
                  </a:cubicBezTo>
                  <a:cubicBezTo>
                    <a:pt x="31" y="33"/>
                    <a:pt x="31" y="8"/>
                    <a:pt x="48" y="0"/>
                  </a:cubicBezTo>
                  <a:cubicBezTo>
                    <a:pt x="56" y="19"/>
                    <a:pt x="85" y="67"/>
                    <a:pt x="102" y="87"/>
                  </a:cubicBezTo>
                  <a:cubicBezTo>
                    <a:pt x="103" y="86"/>
                    <a:pt x="105" y="84"/>
                    <a:pt x="107" y="83"/>
                  </a:cubicBezTo>
                  <a:cubicBezTo>
                    <a:pt x="111" y="96"/>
                    <a:pt x="122" y="112"/>
                    <a:pt x="132" y="120"/>
                  </a:cubicBezTo>
                  <a:cubicBezTo>
                    <a:pt x="133" y="119"/>
                    <a:pt x="134" y="116"/>
                    <a:pt x="136" y="113"/>
                  </a:cubicBezTo>
                  <a:cubicBezTo>
                    <a:pt x="147" y="129"/>
                    <a:pt x="175" y="152"/>
                    <a:pt x="184" y="165"/>
                  </a:cubicBezTo>
                  <a:cubicBezTo>
                    <a:pt x="191" y="176"/>
                    <a:pt x="192" y="185"/>
                    <a:pt x="182" y="195"/>
                  </a:cubicBezTo>
                  <a:cubicBezTo>
                    <a:pt x="178" y="199"/>
                    <a:pt x="170" y="206"/>
                    <a:pt x="177" y="216"/>
                  </a:cubicBezTo>
                  <a:cubicBezTo>
                    <a:pt x="187" y="231"/>
                    <a:pt x="211" y="231"/>
                    <a:pt x="218" y="217"/>
                  </a:cubicBezTo>
                  <a:cubicBezTo>
                    <a:pt x="203" y="216"/>
                    <a:pt x="198" y="197"/>
                    <a:pt x="208" y="186"/>
                  </a:cubicBezTo>
                  <a:cubicBezTo>
                    <a:pt x="212" y="193"/>
                    <a:pt x="220" y="197"/>
                    <a:pt x="229" y="193"/>
                  </a:cubicBezTo>
                  <a:cubicBezTo>
                    <a:pt x="235" y="191"/>
                    <a:pt x="239" y="188"/>
                    <a:pt x="241" y="185"/>
                  </a:cubicBezTo>
                  <a:cubicBezTo>
                    <a:pt x="229" y="189"/>
                    <a:pt x="219" y="182"/>
                    <a:pt x="220" y="169"/>
                  </a:cubicBezTo>
                  <a:cubicBezTo>
                    <a:pt x="230" y="178"/>
                    <a:pt x="240" y="169"/>
                    <a:pt x="242" y="167"/>
                  </a:cubicBezTo>
                  <a:cubicBezTo>
                    <a:pt x="248" y="160"/>
                    <a:pt x="250" y="152"/>
                    <a:pt x="248" y="139"/>
                  </a:cubicBezTo>
                  <a:cubicBezTo>
                    <a:pt x="245" y="128"/>
                    <a:pt x="234" y="111"/>
                    <a:pt x="227" y="105"/>
                  </a:cubicBezTo>
                  <a:cubicBezTo>
                    <a:pt x="226" y="106"/>
                    <a:pt x="224" y="108"/>
                    <a:pt x="220" y="108"/>
                  </a:cubicBezTo>
                  <a:cubicBezTo>
                    <a:pt x="218" y="107"/>
                    <a:pt x="214" y="105"/>
                    <a:pt x="212" y="105"/>
                  </a:cubicBezTo>
                  <a:cubicBezTo>
                    <a:pt x="205" y="102"/>
                    <a:pt x="197" y="104"/>
                    <a:pt x="193" y="107"/>
                  </a:cubicBezTo>
                  <a:cubicBezTo>
                    <a:pt x="184" y="112"/>
                    <a:pt x="185" y="118"/>
                    <a:pt x="185" y="122"/>
                  </a:cubicBezTo>
                  <a:cubicBezTo>
                    <a:pt x="172" y="115"/>
                    <a:pt x="177" y="103"/>
                    <a:pt x="193" y="98"/>
                  </a:cubicBezTo>
                  <a:cubicBezTo>
                    <a:pt x="182" y="98"/>
                    <a:pt x="172" y="109"/>
                    <a:pt x="170" y="110"/>
                  </a:cubicBezTo>
                  <a:cubicBezTo>
                    <a:pt x="163" y="115"/>
                    <a:pt x="154" y="114"/>
                    <a:pt x="149" y="111"/>
                  </a:cubicBezTo>
                  <a:cubicBezTo>
                    <a:pt x="139" y="106"/>
                    <a:pt x="136" y="94"/>
                    <a:pt x="139" y="91"/>
                  </a:cubicBezTo>
                  <a:cubicBezTo>
                    <a:pt x="140" y="96"/>
                    <a:pt x="144" y="100"/>
                    <a:pt x="149" y="100"/>
                  </a:cubicBezTo>
                  <a:cubicBezTo>
                    <a:pt x="158" y="101"/>
                    <a:pt x="167" y="98"/>
                    <a:pt x="174" y="95"/>
                  </a:cubicBezTo>
                  <a:cubicBezTo>
                    <a:pt x="179" y="92"/>
                    <a:pt x="189" y="91"/>
                    <a:pt x="195" y="91"/>
                  </a:cubicBezTo>
                  <a:cubicBezTo>
                    <a:pt x="183" y="84"/>
                    <a:pt x="165" y="85"/>
                    <a:pt x="159" y="95"/>
                  </a:cubicBezTo>
                  <a:cubicBezTo>
                    <a:pt x="155" y="92"/>
                    <a:pt x="152" y="89"/>
                    <a:pt x="151" y="83"/>
                  </a:cubicBezTo>
                  <a:cubicBezTo>
                    <a:pt x="148" y="65"/>
                    <a:pt x="161" y="56"/>
                    <a:pt x="176" y="56"/>
                  </a:cubicBezTo>
                  <a:cubicBezTo>
                    <a:pt x="176" y="52"/>
                    <a:pt x="179" y="50"/>
                    <a:pt x="183" y="51"/>
                  </a:cubicBezTo>
                  <a:cubicBezTo>
                    <a:pt x="182" y="49"/>
                    <a:pt x="184" y="47"/>
                    <a:pt x="186" y="47"/>
                  </a:cubicBezTo>
                  <a:lnTo>
                    <a:pt x="243" y="47"/>
                  </a:lnTo>
                  <a:cubicBezTo>
                    <a:pt x="255" y="47"/>
                    <a:pt x="275" y="46"/>
                    <a:pt x="277" y="43"/>
                  </a:cubicBezTo>
                  <a:cubicBezTo>
                    <a:pt x="277" y="50"/>
                    <a:pt x="261" y="59"/>
                    <a:pt x="251" y="61"/>
                  </a:cubicBezTo>
                  <a:cubicBezTo>
                    <a:pt x="259" y="62"/>
                    <a:pt x="267" y="61"/>
                    <a:pt x="274" y="58"/>
                  </a:cubicBezTo>
                  <a:cubicBezTo>
                    <a:pt x="270" y="63"/>
                    <a:pt x="266" y="67"/>
                    <a:pt x="259" y="69"/>
                  </a:cubicBezTo>
                  <a:cubicBezTo>
                    <a:pt x="266" y="78"/>
                    <a:pt x="281" y="83"/>
                    <a:pt x="295" y="82"/>
                  </a:cubicBezTo>
                  <a:cubicBezTo>
                    <a:pt x="291" y="86"/>
                    <a:pt x="285" y="89"/>
                    <a:pt x="279" y="88"/>
                  </a:cubicBezTo>
                  <a:cubicBezTo>
                    <a:pt x="291" y="106"/>
                    <a:pt x="301" y="126"/>
                    <a:pt x="304" y="153"/>
                  </a:cubicBezTo>
                  <a:lnTo>
                    <a:pt x="304" y="573"/>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9" name="Freeform 984"/>
            <p:cNvSpPr/>
            <p:nvPr userDrawn="1"/>
          </p:nvSpPr>
          <p:spPr>
            <a:xfrm>
              <a:off x="324" y="447"/>
              <a:ext cx="7" cy="7"/>
            </a:xfrm>
            <a:custGeom>
              <a:avLst/>
              <a:gdLst>
                <a:gd name="T0" fmla="*/ 15 w 15"/>
                <a:gd name="T1" fmla="*/ 13 h 17"/>
                <a:gd name="T2" fmla="*/ 15 w 15"/>
                <a:gd name="T3" fmla="*/ 13 h 17"/>
                <a:gd name="T4" fmla="*/ 15 w 15"/>
                <a:gd name="T5" fmla="*/ 17 h 17"/>
                <a:gd name="T6" fmla="*/ 0 w 15"/>
                <a:gd name="T7" fmla="*/ 2 h 17"/>
                <a:gd name="T8" fmla="*/ 1 w 15"/>
                <a:gd name="T9" fmla="*/ 0 h 17"/>
                <a:gd name="T10" fmla="*/ 15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15" y="13"/>
                  </a:moveTo>
                  <a:lnTo>
                    <a:pt x="15" y="13"/>
                  </a:lnTo>
                  <a:lnTo>
                    <a:pt x="15" y="17"/>
                  </a:lnTo>
                  <a:cubicBezTo>
                    <a:pt x="10" y="16"/>
                    <a:pt x="1" y="8"/>
                    <a:pt x="0" y="2"/>
                  </a:cubicBezTo>
                  <a:cubicBezTo>
                    <a:pt x="1" y="1"/>
                    <a:pt x="1" y="0"/>
                    <a:pt x="1" y="0"/>
                  </a:cubicBezTo>
                  <a:cubicBezTo>
                    <a:pt x="3" y="5"/>
                    <a:pt x="9" y="13"/>
                    <a:pt x="15" y="1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0" name="Freeform 985"/>
            <p:cNvSpPr/>
            <p:nvPr userDrawn="1"/>
          </p:nvSpPr>
          <p:spPr>
            <a:xfrm>
              <a:off x="323" y="398"/>
              <a:ext cx="8" cy="53"/>
            </a:xfrm>
            <a:custGeom>
              <a:avLst/>
              <a:gdLst>
                <a:gd name="T0" fmla="*/ 19 w 19"/>
                <a:gd name="T1" fmla="*/ 108 h 116"/>
                <a:gd name="T2" fmla="*/ 19 w 19"/>
                <a:gd name="T3" fmla="*/ 108 h 116"/>
                <a:gd name="T4" fmla="*/ 19 w 19"/>
                <a:gd name="T5" fmla="*/ 116 h 116"/>
                <a:gd name="T6" fmla="*/ 7 w 19"/>
                <a:gd name="T7" fmla="*/ 104 h 116"/>
                <a:gd name="T8" fmla="*/ 12 w 19"/>
                <a:gd name="T9" fmla="*/ 94 h 116"/>
                <a:gd name="T10" fmla="*/ 6 w 19"/>
                <a:gd name="T11" fmla="*/ 96 h 116"/>
                <a:gd name="T12" fmla="*/ 7 w 19"/>
                <a:gd name="T13" fmla="*/ 71 h 116"/>
                <a:gd name="T14" fmla="*/ 4 w 19"/>
                <a:gd name="T15" fmla="*/ 96 h 116"/>
                <a:gd name="T16" fmla="*/ 2 w 19"/>
                <a:gd name="T17" fmla="*/ 96 h 116"/>
                <a:gd name="T18" fmla="*/ 7 w 19"/>
                <a:gd name="T19" fmla="*/ 45 h 116"/>
                <a:gd name="T20" fmla="*/ 16 w 19"/>
                <a:gd name="T21" fmla="*/ 0 h 116"/>
                <a:gd name="T22" fmla="*/ 18 w 19"/>
                <a:gd name="T23" fmla="*/ 54 h 116"/>
                <a:gd name="T24" fmla="*/ 19 w 19"/>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15">
                  <a:moveTo>
                    <a:pt x="19" y="108"/>
                  </a:moveTo>
                  <a:lnTo>
                    <a:pt x="19" y="108"/>
                  </a:lnTo>
                  <a:lnTo>
                    <a:pt x="19" y="116"/>
                  </a:lnTo>
                  <a:cubicBezTo>
                    <a:pt x="13" y="114"/>
                    <a:pt x="8" y="107"/>
                    <a:pt x="7" y="104"/>
                  </a:cubicBezTo>
                  <a:cubicBezTo>
                    <a:pt x="10" y="101"/>
                    <a:pt x="11" y="97"/>
                    <a:pt x="12" y="94"/>
                  </a:cubicBezTo>
                  <a:cubicBezTo>
                    <a:pt x="9" y="96"/>
                    <a:pt x="8" y="96"/>
                    <a:pt x="6" y="96"/>
                  </a:cubicBezTo>
                  <a:cubicBezTo>
                    <a:pt x="5" y="90"/>
                    <a:pt x="6" y="79"/>
                    <a:pt x="7" y="71"/>
                  </a:cubicBezTo>
                  <a:cubicBezTo>
                    <a:pt x="5" y="76"/>
                    <a:pt x="3" y="89"/>
                    <a:pt x="4" y="96"/>
                  </a:cubicBezTo>
                  <a:cubicBezTo>
                    <a:pt x="4" y="96"/>
                    <a:pt x="2" y="96"/>
                    <a:pt x="2" y="96"/>
                  </a:cubicBezTo>
                  <a:cubicBezTo>
                    <a:pt x="0" y="82"/>
                    <a:pt x="3" y="61"/>
                    <a:pt x="7" y="45"/>
                  </a:cubicBezTo>
                  <a:cubicBezTo>
                    <a:pt x="11" y="28"/>
                    <a:pt x="14" y="17"/>
                    <a:pt x="16" y="0"/>
                  </a:cubicBezTo>
                  <a:cubicBezTo>
                    <a:pt x="18" y="14"/>
                    <a:pt x="18" y="36"/>
                    <a:pt x="18" y="54"/>
                  </a:cubicBezTo>
                  <a:cubicBezTo>
                    <a:pt x="17" y="60"/>
                    <a:pt x="18" y="99"/>
                    <a:pt x="19" y="10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1" name="Freeform 986"/>
            <p:cNvSpPr/>
            <p:nvPr userDrawn="1"/>
          </p:nvSpPr>
          <p:spPr>
            <a:xfrm>
              <a:off x="306" y="393"/>
              <a:ext cx="22" cy="57"/>
            </a:xfrm>
            <a:custGeom>
              <a:avLst/>
              <a:gdLst>
                <a:gd name="T0" fmla="*/ 48 w 50"/>
                <a:gd name="T1" fmla="*/ 0 h 125"/>
                <a:gd name="T2" fmla="*/ 48 w 50"/>
                <a:gd name="T3" fmla="*/ 0 h 125"/>
                <a:gd name="T4" fmla="*/ 38 w 50"/>
                <a:gd name="T5" fmla="*/ 47 h 125"/>
                <a:gd name="T6" fmla="*/ 25 w 50"/>
                <a:gd name="T7" fmla="*/ 84 h 125"/>
                <a:gd name="T8" fmla="*/ 45 w 50"/>
                <a:gd name="T9" fmla="*/ 111 h 125"/>
                <a:gd name="T10" fmla="*/ 31 w 50"/>
                <a:gd name="T11" fmla="*/ 122 h 125"/>
                <a:gd name="T12" fmla="*/ 4 w 50"/>
                <a:gd name="T13" fmla="*/ 112 h 125"/>
                <a:gd name="T14" fmla="*/ 2 w 50"/>
                <a:gd name="T15" fmla="*/ 107 h 125"/>
                <a:gd name="T16" fmla="*/ 11 w 50"/>
                <a:gd name="T17" fmla="*/ 108 h 125"/>
                <a:gd name="T18" fmla="*/ 0 w 50"/>
                <a:gd name="T19" fmla="*/ 89 h 125"/>
                <a:gd name="T20" fmla="*/ 1 w 50"/>
                <a:gd name="T21" fmla="*/ 81 h 125"/>
                <a:gd name="T22" fmla="*/ 13 w 50"/>
                <a:gd name="T23" fmla="*/ 65 h 125"/>
                <a:gd name="T24" fmla="*/ 8 w 50"/>
                <a:gd name="T25" fmla="*/ 66 h 125"/>
                <a:gd name="T26" fmla="*/ 29 w 50"/>
                <a:gd name="T27" fmla="*/ 33 h 125"/>
                <a:gd name="T28" fmla="*/ 48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48" y="0"/>
                  </a:moveTo>
                  <a:lnTo>
                    <a:pt x="48" y="0"/>
                  </a:lnTo>
                  <a:cubicBezTo>
                    <a:pt x="50" y="12"/>
                    <a:pt x="42" y="34"/>
                    <a:pt x="38" y="47"/>
                  </a:cubicBezTo>
                  <a:cubicBezTo>
                    <a:pt x="33" y="59"/>
                    <a:pt x="26" y="69"/>
                    <a:pt x="25" y="84"/>
                  </a:cubicBezTo>
                  <a:cubicBezTo>
                    <a:pt x="24" y="101"/>
                    <a:pt x="30" y="113"/>
                    <a:pt x="45" y="111"/>
                  </a:cubicBezTo>
                  <a:cubicBezTo>
                    <a:pt x="43" y="117"/>
                    <a:pt x="38" y="120"/>
                    <a:pt x="31" y="122"/>
                  </a:cubicBezTo>
                  <a:cubicBezTo>
                    <a:pt x="19" y="125"/>
                    <a:pt x="9" y="119"/>
                    <a:pt x="4" y="112"/>
                  </a:cubicBezTo>
                  <a:cubicBezTo>
                    <a:pt x="3" y="110"/>
                    <a:pt x="3" y="109"/>
                    <a:pt x="2" y="107"/>
                  </a:cubicBezTo>
                  <a:cubicBezTo>
                    <a:pt x="5" y="104"/>
                    <a:pt x="10" y="106"/>
                    <a:pt x="11" y="108"/>
                  </a:cubicBezTo>
                  <a:cubicBezTo>
                    <a:pt x="16" y="97"/>
                    <a:pt x="10" y="91"/>
                    <a:pt x="0" y="89"/>
                  </a:cubicBezTo>
                  <a:cubicBezTo>
                    <a:pt x="0" y="86"/>
                    <a:pt x="0" y="83"/>
                    <a:pt x="1" y="81"/>
                  </a:cubicBezTo>
                  <a:cubicBezTo>
                    <a:pt x="10" y="80"/>
                    <a:pt x="13" y="70"/>
                    <a:pt x="13" y="65"/>
                  </a:cubicBezTo>
                  <a:cubicBezTo>
                    <a:pt x="11" y="66"/>
                    <a:pt x="9" y="66"/>
                    <a:pt x="8" y="66"/>
                  </a:cubicBezTo>
                  <a:cubicBezTo>
                    <a:pt x="11" y="56"/>
                    <a:pt x="21" y="43"/>
                    <a:pt x="29" y="33"/>
                  </a:cubicBezTo>
                  <a:cubicBezTo>
                    <a:pt x="36" y="25"/>
                    <a:pt x="45" y="13"/>
                    <a:pt x="4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2" name="Freeform 987"/>
            <p:cNvSpPr/>
            <p:nvPr userDrawn="1"/>
          </p:nvSpPr>
          <p:spPr>
            <a:xfrm>
              <a:off x="278" y="388"/>
              <a:ext cx="49" cy="58"/>
            </a:xfrm>
            <a:custGeom>
              <a:avLst/>
              <a:gdLst>
                <a:gd name="T0" fmla="*/ 105 w 110"/>
                <a:gd name="T1" fmla="*/ 0 h 127"/>
                <a:gd name="T2" fmla="*/ 105 w 110"/>
                <a:gd name="T3" fmla="*/ 0 h 127"/>
                <a:gd name="T4" fmla="*/ 102 w 110"/>
                <a:gd name="T5" fmla="*/ 20 h 127"/>
                <a:gd name="T6" fmla="*/ 73 w 110"/>
                <a:gd name="T7" fmla="*/ 48 h 127"/>
                <a:gd name="T8" fmla="*/ 60 w 110"/>
                <a:gd name="T9" fmla="*/ 61 h 127"/>
                <a:gd name="T10" fmla="*/ 66 w 110"/>
                <a:gd name="T11" fmla="*/ 81 h 127"/>
                <a:gd name="T12" fmla="*/ 71 w 110"/>
                <a:gd name="T13" fmla="*/ 80 h 127"/>
                <a:gd name="T14" fmla="*/ 66 w 110"/>
                <a:gd name="T15" fmla="*/ 87 h 127"/>
                <a:gd name="T16" fmla="*/ 48 w 110"/>
                <a:gd name="T17" fmla="*/ 82 h 127"/>
                <a:gd name="T18" fmla="*/ 52 w 110"/>
                <a:gd name="T19" fmla="*/ 103 h 127"/>
                <a:gd name="T20" fmla="*/ 72 w 110"/>
                <a:gd name="T21" fmla="*/ 114 h 127"/>
                <a:gd name="T22" fmla="*/ 57 w 110"/>
                <a:gd name="T23" fmla="*/ 118 h 127"/>
                <a:gd name="T24" fmla="*/ 27 w 110"/>
                <a:gd name="T25" fmla="*/ 110 h 127"/>
                <a:gd name="T26" fmla="*/ 25 w 110"/>
                <a:gd name="T27" fmla="*/ 93 h 127"/>
                <a:gd name="T28" fmla="*/ 12 w 110"/>
                <a:gd name="T29" fmla="*/ 114 h 127"/>
                <a:gd name="T30" fmla="*/ 3 w 110"/>
                <a:gd name="T31" fmla="*/ 97 h 127"/>
                <a:gd name="T32" fmla="*/ 22 w 110"/>
                <a:gd name="T33" fmla="*/ 74 h 127"/>
                <a:gd name="T34" fmla="*/ 8 w 110"/>
                <a:gd name="T35" fmla="*/ 65 h 127"/>
                <a:gd name="T36" fmla="*/ 16 w 110"/>
                <a:gd name="T37" fmla="*/ 48 h 127"/>
                <a:gd name="T38" fmla="*/ 34 w 110"/>
                <a:gd name="T39" fmla="*/ 60 h 127"/>
                <a:gd name="T40" fmla="*/ 56 w 110"/>
                <a:gd name="T41" fmla="*/ 43 h 127"/>
                <a:gd name="T42" fmla="*/ 90 w 110"/>
                <a:gd name="T43" fmla="*/ 26 h 127"/>
                <a:gd name="T44" fmla="*/ 105 w 110"/>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27">
                  <a:moveTo>
                    <a:pt x="105" y="0"/>
                  </a:moveTo>
                  <a:lnTo>
                    <a:pt x="105" y="0"/>
                  </a:lnTo>
                  <a:cubicBezTo>
                    <a:pt x="110" y="8"/>
                    <a:pt x="106" y="15"/>
                    <a:pt x="102" y="20"/>
                  </a:cubicBezTo>
                  <a:cubicBezTo>
                    <a:pt x="94" y="31"/>
                    <a:pt x="84" y="40"/>
                    <a:pt x="73" y="48"/>
                  </a:cubicBezTo>
                  <a:cubicBezTo>
                    <a:pt x="69" y="52"/>
                    <a:pt x="63" y="55"/>
                    <a:pt x="60" y="61"/>
                  </a:cubicBezTo>
                  <a:cubicBezTo>
                    <a:pt x="56" y="68"/>
                    <a:pt x="57" y="80"/>
                    <a:pt x="66" y="81"/>
                  </a:cubicBezTo>
                  <a:cubicBezTo>
                    <a:pt x="68" y="81"/>
                    <a:pt x="70" y="80"/>
                    <a:pt x="71" y="80"/>
                  </a:cubicBezTo>
                  <a:cubicBezTo>
                    <a:pt x="71" y="82"/>
                    <a:pt x="69" y="86"/>
                    <a:pt x="66" y="87"/>
                  </a:cubicBezTo>
                  <a:cubicBezTo>
                    <a:pt x="59" y="92"/>
                    <a:pt x="51" y="86"/>
                    <a:pt x="48" y="82"/>
                  </a:cubicBezTo>
                  <a:cubicBezTo>
                    <a:pt x="39" y="90"/>
                    <a:pt x="44" y="101"/>
                    <a:pt x="52" y="103"/>
                  </a:cubicBezTo>
                  <a:cubicBezTo>
                    <a:pt x="61" y="104"/>
                    <a:pt x="73" y="104"/>
                    <a:pt x="72" y="114"/>
                  </a:cubicBezTo>
                  <a:cubicBezTo>
                    <a:pt x="65" y="111"/>
                    <a:pt x="61" y="115"/>
                    <a:pt x="57" y="118"/>
                  </a:cubicBezTo>
                  <a:cubicBezTo>
                    <a:pt x="45" y="127"/>
                    <a:pt x="32" y="121"/>
                    <a:pt x="27" y="110"/>
                  </a:cubicBezTo>
                  <a:cubicBezTo>
                    <a:pt x="26" y="107"/>
                    <a:pt x="24" y="97"/>
                    <a:pt x="25" y="93"/>
                  </a:cubicBezTo>
                  <a:cubicBezTo>
                    <a:pt x="13" y="98"/>
                    <a:pt x="17" y="109"/>
                    <a:pt x="12" y="114"/>
                  </a:cubicBezTo>
                  <a:cubicBezTo>
                    <a:pt x="12" y="106"/>
                    <a:pt x="4" y="103"/>
                    <a:pt x="3" y="97"/>
                  </a:cubicBezTo>
                  <a:cubicBezTo>
                    <a:pt x="0" y="87"/>
                    <a:pt x="8" y="74"/>
                    <a:pt x="22" y="74"/>
                  </a:cubicBezTo>
                  <a:cubicBezTo>
                    <a:pt x="14" y="74"/>
                    <a:pt x="9" y="71"/>
                    <a:pt x="8" y="65"/>
                  </a:cubicBezTo>
                  <a:cubicBezTo>
                    <a:pt x="6" y="55"/>
                    <a:pt x="11" y="50"/>
                    <a:pt x="16" y="48"/>
                  </a:cubicBezTo>
                  <a:cubicBezTo>
                    <a:pt x="12" y="56"/>
                    <a:pt x="21" y="67"/>
                    <a:pt x="34" y="60"/>
                  </a:cubicBezTo>
                  <a:cubicBezTo>
                    <a:pt x="40" y="57"/>
                    <a:pt x="48" y="47"/>
                    <a:pt x="56" y="43"/>
                  </a:cubicBezTo>
                  <a:cubicBezTo>
                    <a:pt x="68" y="37"/>
                    <a:pt x="77" y="35"/>
                    <a:pt x="90" y="26"/>
                  </a:cubicBezTo>
                  <a:cubicBezTo>
                    <a:pt x="98" y="21"/>
                    <a:pt x="105" y="12"/>
                    <a:pt x="10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3" name="Freeform 988"/>
            <p:cNvSpPr/>
            <p:nvPr userDrawn="1"/>
          </p:nvSpPr>
          <p:spPr>
            <a:xfrm>
              <a:off x="311" y="383"/>
              <a:ext cx="13" cy="16"/>
            </a:xfrm>
            <a:custGeom>
              <a:avLst/>
              <a:gdLst>
                <a:gd name="T0" fmla="*/ 20 w 30"/>
                <a:gd name="T1" fmla="*/ 0 h 34"/>
                <a:gd name="T2" fmla="*/ 20 w 30"/>
                <a:gd name="T3" fmla="*/ 0 h 34"/>
                <a:gd name="T4" fmla="*/ 15 w 30"/>
                <a:gd name="T5" fmla="*/ 30 h 34"/>
                <a:gd name="T6" fmla="*/ 0 w 30"/>
                <a:gd name="T7" fmla="*/ 34 h 34"/>
                <a:gd name="T8" fmla="*/ 14 w 30"/>
                <a:gd name="T9" fmla="*/ 22 h 34"/>
                <a:gd name="T10" fmla="*/ 20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20" y="0"/>
                  </a:moveTo>
                  <a:lnTo>
                    <a:pt x="20" y="0"/>
                  </a:lnTo>
                  <a:cubicBezTo>
                    <a:pt x="30" y="15"/>
                    <a:pt x="24" y="31"/>
                    <a:pt x="15" y="30"/>
                  </a:cubicBezTo>
                  <a:cubicBezTo>
                    <a:pt x="8" y="30"/>
                    <a:pt x="5" y="30"/>
                    <a:pt x="0" y="34"/>
                  </a:cubicBezTo>
                  <a:cubicBezTo>
                    <a:pt x="2" y="27"/>
                    <a:pt x="11" y="24"/>
                    <a:pt x="14" y="22"/>
                  </a:cubicBezTo>
                  <a:cubicBezTo>
                    <a:pt x="19" y="18"/>
                    <a:pt x="22" y="14"/>
                    <a:pt x="2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4" name="Freeform 989"/>
            <p:cNvSpPr/>
            <p:nvPr userDrawn="1"/>
          </p:nvSpPr>
          <p:spPr>
            <a:xfrm>
              <a:off x="281" y="377"/>
              <a:ext cx="4" cy="14"/>
            </a:xfrm>
            <a:custGeom>
              <a:avLst/>
              <a:gdLst>
                <a:gd name="T0" fmla="*/ 4 w 9"/>
                <a:gd name="T1" fmla="*/ 0 h 31"/>
                <a:gd name="T2" fmla="*/ 4 w 9"/>
                <a:gd name="T3" fmla="*/ 0 h 31"/>
                <a:gd name="T4" fmla="*/ 4 w 9"/>
                <a:gd name="T5" fmla="*/ 12 h 31"/>
                <a:gd name="T6" fmla="*/ 9 w 9"/>
                <a:gd name="T7" fmla="*/ 8 h 31"/>
                <a:gd name="T8" fmla="*/ 8 w 9"/>
                <a:gd name="T9" fmla="*/ 25 h 31"/>
                <a:gd name="T10" fmla="*/ 3 w 9"/>
                <a:gd name="T11" fmla="*/ 31 h 31"/>
                <a:gd name="T12" fmla="*/ 2 w 9"/>
                <a:gd name="T13" fmla="*/ 26 h 31"/>
                <a:gd name="T14" fmla="*/ 0 w 9"/>
                <a:gd name="T15" fmla="*/ 9 h 31"/>
                <a:gd name="T16" fmla="*/ 4 w 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4" y="0"/>
                  </a:moveTo>
                  <a:lnTo>
                    <a:pt x="4" y="0"/>
                  </a:lnTo>
                  <a:cubicBezTo>
                    <a:pt x="3" y="5"/>
                    <a:pt x="3" y="8"/>
                    <a:pt x="4" y="12"/>
                  </a:cubicBezTo>
                  <a:cubicBezTo>
                    <a:pt x="6" y="11"/>
                    <a:pt x="8" y="9"/>
                    <a:pt x="9" y="8"/>
                  </a:cubicBezTo>
                  <a:cubicBezTo>
                    <a:pt x="8" y="12"/>
                    <a:pt x="8" y="20"/>
                    <a:pt x="8" y="25"/>
                  </a:cubicBezTo>
                  <a:cubicBezTo>
                    <a:pt x="7" y="26"/>
                    <a:pt x="5" y="29"/>
                    <a:pt x="3" y="31"/>
                  </a:cubicBezTo>
                  <a:cubicBezTo>
                    <a:pt x="3" y="31"/>
                    <a:pt x="2" y="28"/>
                    <a:pt x="2" y="26"/>
                  </a:cubicBezTo>
                  <a:cubicBezTo>
                    <a:pt x="4" y="20"/>
                    <a:pt x="3" y="14"/>
                    <a:pt x="0" y="9"/>
                  </a:cubicBezTo>
                  <a:cubicBezTo>
                    <a:pt x="0" y="8"/>
                    <a:pt x="3" y="2"/>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5" name="Freeform 990"/>
            <p:cNvSpPr/>
            <p:nvPr userDrawn="1"/>
          </p:nvSpPr>
          <p:spPr>
            <a:xfrm>
              <a:off x="285" y="377"/>
              <a:ext cx="7" cy="17"/>
            </a:xfrm>
            <a:custGeom>
              <a:avLst/>
              <a:gdLst>
                <a:gd name="T0" fmla="*/ 10 w 15"/>
                <a:gd name="T1" fmla="*/ 1 h 37"/>
                <a:gd name="T2" fmla="*/ 10 w 15"/>
                <a:gd name="T3" fmla="*/ 1 h 37"/>
                <a:gd name="T4" fmla="*/ 15 w 15"/>
                <a:gd name="T5" fmla="*/ 0 h 37"/>
                <a:gd name="T6" fmla="*/ 10 w 15"/>
                <a:gd name="T7" fmla="*/ 12 h 37"/>
                <a:gd name="T8" fmla="*/ 2 w 15"/>
                <a:gd name="T9" fmla="*/ 37 h 37"/>
                <a:gd name="T10" fmla="*/ 2 w 15"/>
                <a:gd name="T11" fmla="*/ 31 h 37"/>
                <a:gd name="T12" fmla="*/ 2 w 15"/>
                <a:gd name="T13" fmla="*/ 6 h 37"/>
                <a:gd name="T14" fmla="*/ 7 w 15"/>
                <a:gd name="T15" fmla="*/ 2 h 37"/>
                <a:gd name="T16" fmla="*/ 5 w 15"/>
                <a:gd name="T17" fmla="*/ 19 h 37"/>
                <a:gd name="T18" fmla="*/ 10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10" y="1"/>
                  </a:moveTo>
                  <a:lnTo>
                    <a:pt x="10" y="1"/>
                  </a:lnTo>
                  <a:cubicBezTo>
                    <a:pt x="11" y="0"/>
                    <a:pt x="13" y="0"/>
                    <a:pt x="15" y="0"/>
                  </a:cubicBezTo>
                  <a:cubicBezTo>
                    <a:pt x="12" y="4"/>
                    <a:pt x="11" y="8"/>
                    <a:pt x="10" y="12"/>
                  </a:cubicBezTo>
                  <a:cubicBezTo>
                    <a:pt x="9" y="23"/>
                    <a:pt x="12" y="33"/>
                    <a:pt x="2" y="37"/>
                  </a:cubicBezTo>
                  <a:cubicBezTo>
                    <a:pt x="2" y="37"/>
                    <a:pt x="2" y="32"/>
                    <a:pt x="2" y="31"/>
                  </a:cubicBezTo>
                  <a:cubicBezTo>
                    <a:pt x="0" y="21"/>
                    <a:pt x="1" y="12"/>
                    <a:pt x="2" y="6"/>
                  </a:cubicBezTo>
                  <a:cubicBezTo>
                    <a:pt x="3" y="5"/>
                    <a:pt x="5" y="3"/>
                    <a:pt x="7" y="2"/>
                  </a:cubicBezTo>
                  <a:cubicBezTo>
                    <a:pt x="5" y="7"/>
                    <a:pt x="4" y="14"/>
                    <a:pt x="5" y="19"/>
                  </a:cubicBezTo>
                  <a:cubicBezTo>
                    <a:pt x="6" y="12"/>
                    <a:pt x="6" y="7"/>
                    <a:pt x="1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6" name="Freeform 991"/>
            <p:cNvSpPr/>
            <p:nvPr userDrawn="1"/>
          </p:nvSpPr>
          <p:spPr>
            <a:xfrm>
              <a:off x="290" y="374"/>
              <a:ext cx="7" cy="19"/>
            </a:xfrm>
            <a:custGeom>
              <a:avLst/>
              <a:gdLst>
                <a:gd name="T0" fmla="*/ 16 w 16"/>
                <a:gd name="T1" fmla="*/ 0 h 42"/>
                <a:gd name="T2" fmla="*/ 16 w 16"/>
                <a:gd name="T3" fmla="*/ 0 h 42"/>
                <a:gd name="T4" fmla="*/ 8 w 16"/>
                <a:gd name="T5" fmla="*/ 24 h 42"/>
                <a:gd name="T6" fmla="*/ 9 w 16"/>
                <a:gd name="T7" fmla="*/ 42 h 42"/>
                <a:gd name="T8" fmla="*/ 2 w 16"/>
                <a:gd name="T9" fmla="*/ 27 h 42"/>
                <a:gd name="T10" fmla="*/ 16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16" y="0"/>
                  </a:moveTo>
                  <a:lnTo>
                    <a:pt x="16" y="0"/>
                  </a:lnTo>
                  <a:cubicBezTo>
                    <a:pt x="9" y="7"/>
                    <a:pt x="6" y="15"/>
                    <a:pt x="8" y="24"/>
                  </a:cubicBezTo>
                  <a:cubicBezTo>
                    <a:pt x="8" y="31"/>
                    <a:pt x="12" y="33"/>
                    <a:pt x="9" y="42"/>
                  </a:cubicBezTo>
                  <a:cubicBezTo>
                    <a:pt x="9" y="37"/>
                    <a:pt x="3" y="34"/>
                    <a:pt x="2" y="27"/>
                  </a:cubicBezTo>
                  <a:cubicBezTo>
                    <a:pt x="0" y="14"/>
                    <a:pt x="8" y="4"/>
                    <a:pt x="1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7" name="Freeform 992"/>
            <p:cNvSpPr/>
            <p:nvPr userDrawn="1"/>
          </p:nvSpPr>
          <p:spPr>
            <a:xfrm>
              <a:off x="316" y="372"/>
              <a:ext cx="9" cy="21"/>
            </a:xfrm>
            <a:custGeom>
              <a:avLst/>
              <a:gdLst>
                <a:gd name="T0" fmla="*/ 0 w 21"/>
                <a:gd name="T1" fmla="*/ 0 h 46"/>
                <a:gd name="T2" fmla="*/ 0 w 21"/>
                <a:gd name="T3" fmla="*/ 0 h 46"/>
                <a:gd name="T4" fmla="*/ 13 w 21"/>
                <a:gd name="T5" fmla="*/ 16 h 46"/>
                <a:gd name="T6" fmla="*/ 16 w 21"/>
                <a:gd name="T7" fmla="*/ 46 h 46"/>
                <a:gd name="T8" fmla="*/ 6 w 21"/>
                <a:gd name="T9" fmla="*/ 21 h 46"/>
                <a:gd name="T10" fmla="*/ 0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0" y="0"/>
                  </a:moveTo>
                  <a:lnTo>
                    <a:pt x="0" y="0"/>
                  </a:lnTo>
                  <a:cubicBezTo>
                    <a:pt x="4" y="9"/>
                    <a:pt x="11" y="15"/>
                    <a:pt x="13" y="16"/>
                  </a:cubicBezTo>
                  <a:cubicBezTo>
                    <a:pt x="18" y="30"/>
                    <a:pt x="21" y="37"/>
                    <a:pt x="16" y="46"/>
                  </a:cubicBezTo>
                  <a:cubicBezTo>
                    <a:pt x="16" y="33"/>
                    <a:pt x="12" y="27"/>
                    <a:pt x="6" y="21"/>
                  </a:cubicBezTo>
                  <a:cubicBezTo>
                    <a:pt x="5" y="18"/>
                    <a:pt x="1" y="5"/>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8" name="Freeform 993"/>
            <p:cNvSpPr/>
            <p:nvPr userDrawn="1"/>
          </p:nvSpPr>
          <p:spPr>
            <a:xfrm>
              <a:off x="291" y="372"/>
              <a:ext cx="19" cy="21"/>
            </a:xfrm>
            <a:custGeom>
              <a:avLst/>
              <a:gdLst>
                <a:gd name="T0" fmla="*/ 26 w 43"/>
                <a:gd name="T1" fmla="*/ 0 h 47"/>
                <a:gd name="T2" fmla="*/ 26 w 43"/>
                <a:gd name="T3" fmla="*/ 0 h 47"/>
                <a:gd name="T4" fmla="*/ 43 w 43"/>
                <a:gd name="T5" fmla="*/ 4 h 47"/>
                <a:gd name="T6" fmla="*/ 16 w 43"/>
                <a:gd name="T7" fmla="*/ 21 h 47"/>
                <a:gd name="T8" fmla="*/ 31 w 43"/>
                <a:gd name="T9" fmla="*/ 38 h 47"/>
                <a:gd name="T10" fmla="*/ 21 w 43"/>
                <a:gd name="T11" fmla="*/ 40 h 47"/>
                <a:gd name="T12" fmla="*/ 35 w 43"/>
                <a:gd name="T13" fmla="*/ 37 h 47"/>
                <a:gd name="T14" fmla="*/ 11 w 43"/>
                <a:gd name="T15" fmla="*/ 38 h 47"/>
                <a:gd name="T16" fmla="*/ 26 w 4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7">
                  <a:moveTo>
                    <a:pt x="26" y="0"/>
                  </a:moveTo>
                  <a:lnTo>
                    <a:pt x="26" y="0"/>
                  </a:lnTo>
                  <a:cubicBezTo>
                    <a:pt x="31" y="0"/>
                    <a:pt x="38" y="1"/>
                    <a:pt x="43" y="4"/>
                  </a:cubicBezTo>
                  <a:cubicBezTo>
                    <a:pt x="27" y="2"/>
                    <a:pt x="17" y="9"/>
                    <a:pt x="16" y="21"/>
                  </a:cubicBezTo>
                  <a:cubicBezTo>
                    <a:pt x="14" y="29"/>
                    <a:pt x="19" y="39"/>
                    <a:pt x="31" y="38"/>
                  </a:cubicBezTo>
                  <a:cubicBezTo>
                    <a:pt x="30" y="39"/>
                    <a:pt x="26" y="41"/>
                    <a:pt x="21" y="40"/>
                  </a:cubicBezTo>
                  <a:cubicBezTo>
                    <a:pt x="27" y="43"/>
                    <a:pt x="31" y="40"/>
                    <a:pt x="35" y="37"/>
                  </a:cubicBezTo>
                  <a:cubicBezTo>
                    <a:pt x="31" y="45"/>
                    <a:pt x="17" y="47"/>
                    <a:pt x="11" y="38"/>
                  </a:cubicBezTo>
                  <a:cubicBezTo>
                    <a:pt x="0" y="24"/>
                    <a:pt x="10" y="2"/>
                    <a:pt x="2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69" name="Freeform 994"/>
            <p:cNvSpPr/>
            <p:nvPr userDrawn="1"/>
          </p:nvSpPr>
          <p:spPr>
            <a:xfrm>
              <a:off x="321" y="370"/>
              <a:ext cx="10" cy="27"/>
            </a:xfrm>
            <a:custGeom>
              <a:avLst/>
              <a:gdLst>
                <a:gd name="T0" fmla="*/ 22 w 22"/>
                <a:gd name="T1" fmla="*/ 50 h 60"/>
                <a:gd name="T2" fmla="*/ 22 w 22"/>
                <a:gd name="T3" fmla="*/ 50 h 60"/>
                <a:gd name="T4" fmla="*/ 22 w 22"/>
                <a:gd name="T5" fmla="*/ 60 h 60"/>
                <a:gd name="T6" fmla="*/ 0 w 22"/>
                <a:gd name="T7" fmla="*/ 0 h 60"/>
                <a:gd name="T8" fmla="*/ 11 w 22"/>
                <a:gd name="T9" fmla="*/ 26 h 60"/>
                <a:gd name="T10" fmla="*/ 21 w 22"/>
                <a:gd name="T11" fmla="*/ 41 h 60"/>
                <a:gd name="T12" fmla="*/ 22 w 22"/>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50"/>
                  </a:moveTo>
                  <a:lnTo>
                    <a:pt x="22" y="50"/>
                  </a:lnTo>
                  <a:lnTo>
                    <a:pt x="22" y="60"/>
                  </a:lnTo>
                  <a:cubicBezTo>
                    <a:pt x="13" y="44"/>
                    <a:pt x="1" y="27"/>
                    <a:pt x="0" y="0"/>
                  </a:cubicBezTo>
                  <a:cubicBezTo>
                    <a:pt x="2" y="10"/>
                    <a:pt x="6" y="18"/>
                    <a:pt x="11" y="26"/>
                  </a:cubicBezTo>
                  <a:cubicBezTo>
                    <a:pt x="14" y="30"/>
                    <a:pt x="20" y="35"/>
                    <a:pt x="21" y="41"/>
                  </a:cubicBezTo>
                  <a:cubicBezTo>
                    <a:pt x="21" y="44"/>
                    <a:pt x="20" y="47"/>
                    <a:pt x="22" y="5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0" name="Freeform 995"/>
            <p:cNvSpPr/>
            <p:nvPr userDrawn="1"/>
          </p:nvSpPr>
          <p:spPr>
            <a:xfrm>
              <a:off x="283" y="369"/>
              <a:ext cx="11" cy="11"/>
            </a:xfrm>
            <a:custGeom>
              <a:avLst/>
              <a:gdLst>
                <a:gd name="T0" fmla="*/ 20 w 25"/>
                <a:gd name="T1" fmla="*/ 0 h 24"/>
                <a:gd name="T2" fmla="*/ 20 w 25"/>
                <a:gd name="T3" fmla="*/ 0 h 24"/>
                <a:gd name="T4" fmla="*/ 8 w 25"/>
                <a:gd name="T5" fmla="*/ 12 h 24"/>
                <a:gd name="T6" fmla="*/ 25 w 25"/>
                <a:gd name="T7" fmla="*/ 3 h 24"/>
                <a:gd name="T8" fmla="*/ 17 w 25"/>
                <a:gd name="T9" fmla="*/ 15 h 24"/>
                <a:gd name="T10" fmla="*/ 0 w 25"/>
                <a:gd name="T11" fmla="*/ 24 h 24"/>
                <a:gd name="T12" fmla="*/ 20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0" y="0"/>
                  </a:moveTo>
                  <a:lnTo>
                    <a:pt x="20" y="0"/>
                  </a:lnTo>
                  <a:cubicBezTo>
                    <a:pt x="19" y="2"/>
                    <a:pt x="12" y="8"/>
                    <a:pt x="8" y="12"/>
                  </a:cubicBezTo>
                  <a:cubicBezTo>
                    <a:pt x="13" y="10"/>
                    <a:pt x="19" y="5"/>
                    <a:pt x="25" y="3"/>
                  </a:cubicBezTo>
                  <a:cubicBezTo>
                    <a:pt x="24" y="4"/>
                    <a:pt x="18" y="14"/>
                    <a:pt x="17" y="15"/>
                  </a:cubicBezTo>
                  <a:cubicBezTo>
                    <a:pt x="10" y="17"/>
                    <a:pt x="5" y="20"/>
                    <a:pt x="0" y="24"/>
                  </a:cubicBezTo>
                  <a:cubicBezTo>
                    <a:pt x="0" y="7"/>
                    <a:pt x="8" y="2"/>
                    <a:pt x="2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1" name="Freeform 996"/>
            <p:cNvSpPr/>
            <p:nvPr userDrawn="1"/>
          </p:nvSpPr>
          <p:spPr>
            <a:xfrm>
              <a:off x="282" y="369"/>
              <a:ext cx="4" cy="3"/>
            </a:xfrm>
            <a:custGeom>
              <a:avLst/>
              <a:gdLst>
                <a:gd name="T0" fmla="*/ 4 w 9"/>
                <a:gd name="T1" fmla="*/ 1 h 6"/>
                <a:gd name="T2" fmla="*/ 4 w 9"/>
                <a:gd name="T3" fmla="*/ 1 h 6"/>
                <a:gd name="T4" fmla="*/ 9 w 9"/>
                <a:gd name="T5" fmla="*/ 0 h 6"/>
                <a:gd name="T6" fmla="*/ 0 w 9"/>
                <a:gd name="T7" fmla="*/ 6 h 6"/>
                <a:gd name="T8" fmla="*/ 4 w 9"/>
                <a:gd name="T9" fmla="*/ 1 h 6"/>
              </a:gdLst>
              <a:ahLst/>
              <a:cxnLst>
                <a:cxn ang="0">
                  <a:pos x="T0" y="T1"/>
                </a:cxn>
                <a:cxn ang="0">
                  <a:pos x="T2" y="T3"/>
                </a:cxn>
                <a:cxn ang="0">
                  <a:pos x="T4" y="T5"/>
                </a:cxn>
                <a:cxn ang="0">
                  <a:pos x="T6" y="T7"/>
                </a:cxn>
                <a:cxn ang="0">
                  <a:pos x="T8" y="T9"/>
                </a:cxn>
              </a:cxnLst>
              <a:rect l="0" t="0" r="r" b="b"/>
              <a:pathLst>
                <a:path w="9" h="6">
                  <a:moveTo>
                    <a:pt x="4" y="1"/>
                  </a:moveTo>
                  <a:lnTo>
                    <a:pt x="4" y="1"/>
                  </a:lnTo>
                  <a:lnTo>
                    <a:pt x="9" y="0"/>
                  </a:lnTo>
                  <a:lnTo>
                    <a:pt x="0" y="6"/>
                  </a:lnTo>
                  <a:lnTo>
                    <a:pt x="4"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2" name="Freeform 997"/>
            <p:cNvSpPr/>
            <p:nvPr userDrawn="1"/>
          </p:nvSpPr>
          <p:spPr>
            <a:xfrm>
              <a:off x="277" y="370"/>
              <a:ext cx="10" cy="12"/>
            </a:xfrm>
            <a:custGeom>
              <a:avLst/>
              <a:gdLst>
                <a:gd name="T0" fmla="*/ 4 w 24"/>
                <a:gd name="T1" fmla="*/ 3 h 27"/>
                <a:gd name="T2" fmla="*/ 4 w 24"/>
                <a:gd name="T3" fmla="*/ 3 h 27"/>
                <a:gd name="T4" fmla="*/ 13 w 24"/>
                <a:gd name="T5" fmla="*/ 0 h 27"/>
                <a:gd name="T6" fmla="*/ 8 w 24"/>
                <a:gd name="T7" fmla="*/ 10 h 27"/>
                <a:gd name="T8" fmla="*/ 19 w 24"/>
                <a:gd name="T9" fmla="*/ 0 h 27"/>
                <a:gd name="T10" fmla="*/ 24 w 24"/>
                <a:gd name="T11" fmla="*/ 1 h 27"/>
                <a:gd name="T12" fmla="*/ 7 w 24"/>
                <a:gd name="T13" fmla="*/ 27 h 27"/>
                <a:gd name="T14" fmla="*/ 4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4" y="3"/>
                  </a:moveTo>
                  <a:lnTo>
                    <a:pt x="4" y="3"/>
                  </a:lnTo>
                  <a:cubicBezTo>
                    <a:pt x="7" y="2"/>
                    <a:pt x="14" y="0"/>
                    <a:pt x="13" y="0"/>
                  </a:cubicBezTo>
                  <a:cubicBezTo>
                    <a:pt x="12" y="1"/>
                    <a:pt x="9" y="5"/>
                    <a:pt x="8" y="10"/>
                  </a:cubicBezTo>
                  <a:cubicBezTo>
                    <a:pt x="10" y="6"/>
                    <a:pt x="16" y="2"/>
                    <a:pt x="19" y="0"/>
                  </a:cubicBezTo>
                  <a:cubicBezTo>
                    <a:pt x="20" y="1"/>
                    <a:pt x="23" y="0"/>
                    <a:pt x="24" y="1"/>
                  </a:cubicBezTo>
                  <a:cubicBezTo>
                    <a:pt x="14" y="9"/>
                    <a:pt x="10" y="18"/>
                    <a:pt x="7" y="27"/>
                  </a:cubicBezTo>
                  <a:cubicBezTo>
                    <a:pt x="0" y="19"/>
                    <a:pt x="1" y="11"/>
                    <a:pt x="4"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3" name="Freeform 998"/>
            <p:cNvSpPr/>
            <p:nvPr userDrawn="1"/>
          </p:nvSpPr>
          <p:spPr>
            <a:xfrm>
              <a:off x="272" y="368"/>
              <a:ext cx="10" cy="24"/>
            </a:xfrm>
            <a:custGeom>
              <a:avLst/>
              <a:gdLst>
                <a:gd name="T0" fmla="*/ 12 w 22"/>
                <a:gd name="T1" fmla="*/ 0 h 53"/>
                <a:gd name="T2" fmla="*/ 12 w 22"/>
                <a:gd name="T3" fmla="*/ 0 h 53"/>
                <a:gd name="T4" fmla="*/ 12 w 22"/>
                <a:gd name="T5" fmla="*/ 7 h 53"/>
                <a:gd name="T6" fmla="*/ 18 w 22"/>
                <a:gd name="T7" fmla="*/ 34 h 53"/>
                <a:gd name="T8" fmla="*/ 19 w 22"/>
                <a:gd name="T9" fmla="*/ 30 h 53"/>
                <a:gd name="T10" fmla="*/ 21 w 22"/>
                <a:gd name="T11" fmla="*/ 41 h 53"/>
                <a:gd name="T12" fmla="*/ 11 w 22"/>
                <a:gd name="T13" fmla="*/ 53 h 53"/>
                <a:gd name="T14" fmla="*/ 10 w 22"/>
                <a:gd name="T15" fmla="*/ 32 h 53"/>
                <a:gd name="T16" fmla="*/ 12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2">
                  <a:moveTo>
                    <a:pt x="12" y="0"/>
                  </a:moveTo>
                  <a:lnTo>
                    <a:pt x="12" y="0"/>
                  </a:lnTo>
                  <a:cubicBezTo>
                    <a:pt x="12" y="0"/>
                    <a:pt x="11" y="4"/>
                    <a:pt x="12" y="7"/>
                  </a:cubicBezTo>
                  <a:cubicBezTo>
                    <a:pt x="9" y="15"/>
                    <a:pt x="8" y="26"/>
                    <a:pt x="18" y="34"/>
                  </a:cubicBezTo>
                  <a:cubicBezTo>
                    <a:pt x="18" y="32"/>
                    <a:pt x="18" y="31"/>
                    <a:pt x="19" y="30"/>
                  </a:cubicBezTo>
                  <a:cubicBezTo>
                    <a:pt x="21" y="32"/>
                    <a:pt x="22" y="38"/>
                    <a:pt x="21" y="41"/>
                  </a:cubicBezTo>
                  <a:cubicBezTo>
                    <a:pt x="20" y="47"/>
                    <a:pt x="16" y="51"/>
                    <a:pt x="11" y="53"/>
                  </a:cubicBezTo>
                  <a:cubicBezTo>
                    <a:pt x="15" y="45"/>
                    <a:pt x="10" y="33"/>
                    <a:pt x="10" y="32"/>
                  </a:cubicBezTo>
                  <a:cubicBezTo>
                    <a:pt x="5" y="21"/>
                    <a:pt x="0" y="9"/>
                    <a:pt x="1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4" name="Freeform 999"/>
            <p:cNvSpPr/>
            <p:nvPr userDrawn="1"/>
          </p:nvSpPr>
          <p:spPr>
            <a:xfrm>
              <a:off x="322" y="368"/>
              <a:ext cx="9" cy="19"/>
            </a:xfrm>
            <a:custGeom>
              <a:avLst/>
              <a:gdLst>
                <a:gd name="T0" fmla="*/ 20 w 20"/>
                <a:gd name="T1" fmla="*/ 32 h 42"/>
                <a:gd name="T2" fmla="*/ 20 w 20"/>
                <a:gd name="T3" fmla="*/ 32 h 42"/>
                <a:gd name="T4" fmla="*/ 20 w 20"/>
                <a:gd name="T5" fmla="*/ 42 h 42"/>
                <a:gd name="T6" fmla="*/ 0 w 20"/>
                <a:gd name="T7" fmla="*/ 0 h 42"/>
                <a:gd name="T8" fmla="*/ 20 w 20"/>
                <a:gd name="T9" fmla="*/ 32 h 42"/>
              </a:gdLst>
              <a:ahLst/>
              <a:cxnLst>
                <a:cxn ang="0">
                  <a:pos x="T0" y="T1"/>
                </a:cxn>
                <a:cxn ang="0">
                  <a:pos x="T2" y="T3"/>
                </a:cxn>
                <a:cxn ang="0">
                  <a:pos x="T4" y="T5"/>
                </a:cxn>
                <a:cxn ang="0">
                  <a:pos x="T6" y="T7"/>
                </a:cxn>
                <a:cxn ang="0">
                  <a:pos x="T8" y="T9"/>
                </a:cxn>
              </a:cxnLst>
              <a:rect l="0" t="0" r="r" b="b"/>
              <a:pathLst>
                <a:path w="20" h="42">
                  <a:moveTo>
                    <a:pt x="20" y="32"/>
                  </a:moveTo>
                  <a:lnTo>
                    <a:pt x="20" y="32"/>
                  </a:lnTo>
                  <a:lnTo>
                    <a:pt x="20" y="42"/>
                  </a:lnTo>
                  <a:cubicBezTo>
                    <a:pt x="11" y="31"/>
                    <a:pt x="2" y="17"/>
                    <a:pt x="0" y="0"/>
                  </a:cubicBezTo>
                  <a:cubicBezTo>
                    <a:pt x="13" y="3"/>
                    <a:pt x="18" y="14"/>
                    <a:pt x="20" y="3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5" name="Freeform 1000"/>
            <p:cNvSpPr/>
            <p:nvPr userDrawn="1"/>
          </p:nvSpPr>
          <p:spPr>
            <a:xfrm>
              <a:off x="290" y="368"/>
              <a:ext cx="8" cy="5"/>
            </a:xfrm>
            <a:custGeom>
              <a:avLst/>
              <a:gdLst>
                <a:gd name="T0" fmla="*/ 8 w 17"/>
                <a:gd name="T1" fmla="*/ 4 h 11"/>
                <a:gd name="T2" fmla="*/ 8 w 17"/>
                <a:gd name="T3" fmla="*/ 4 h 11"/>
                <a:gd name="T4" fmla="*/ 17 w 17"/>
                <a:gd name="T5" fmla="*/ 0 h 11"/>
                <a:gd name="T6" fmla="*/ 12 w 17"/>
                <a:gd name="T7" fmla="*/ 5 h 11"/>
                <a:gd name="T8" fmla="*/ 0 w 17"/>
                <a:gd name="T9" fmla="*/ 11 h 11"/>
                <a:gd name="T10" fmla="*/ 8 w 17"/>
                <a:gd name="T11" fmla="*/ 4 h 11"/>
              </a:gdLst>
              <a:ahLst/>
              <a:cxnLst>
                <a:cxn ang="0">
                  <a:pos x="T0" y="T1"/>
                </a:cxn>
                <a:cxn ang="0">
                  <a:pos x="T2" y="T3"/>
                </a:cxn>
                <a:cxn ang="0">
                  <a:pos x="T4" y="T5"/>
                </a:cxn>
                <a:cxn ang="0">
                  <a:pos x="T6" y="T7"/>
                </a:cxn>
                <a:cxn ang="0">
                  <a:pos x="T8" y="T9"/>
                </a:cxn>
                <a:cxn ang="0">
                  <a:pos x="T10" y="T11"/>
                </a:cxn>
              </a:cxnLst>
              <a:rect l="0" t="0" r="r" b="b"/>
              <a:pathLst>
                <a:path w="17" h="11">
                  <a:moveTo>
                    <a:pt x="8" y="4"/>
                  </a:moveTo>
                  <a:lnTo>
                    <a:pt x="8" y="4"/>
                  </a:lnTo>
                  <a:cubicBezTo>
                    <a:pt x="10" y="3"/>
                    <a:pt x="13" y="2"/>
                    <a:pt x="17" y="0"/>
                  </a:cubicBezTo>
                  <a:cubicBezTo>
                    <a:pt x="15" y="2"/>
                    <a:pt x="13" y="4"/>
                    <a:pt x="12" y="5"/>
                  </a:cubicBezTo>
                  <a:cubicBezTo>
                    <a:pt x="8" y="6"/>
                    <a:pt x="3" y="9"/>
                    <a:pt x="0" y="11"/>
                  </a:cubicBezTo>
                  <a:cubicBezTo>
                    <a:pt x="0" y="10"/>
                    <a:pt x="6" y="5"/>
                    <a:pt x="8"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6" name="Freeform 1001"/>
            <p:cNvSpPr/>
            <p:nvPr userDrawn="1"/>
          </p:nvSpPr>
          <p:spPr>
            <a:xfrm>
              <a:off x="317" y="368"/>
              <a:ext cx="1" cy="2"/>
            </a:xfrm>
            <a:custGeom>
              <a:avLst/>
              <a:gdLst>
                <a:gd name="T0" fmla="*/ 0 w 2"/>
                <a:gd name="T1" fmla="*/ 0 h 5"/>
                <a:gd name="T2" fmla="*/ 0 w 2"/>
                <a:gd name="T3" fmla="*/ 0 h 5"/>
                <a:gd name="T4" fmla="*/ 1 w 2"/>
                <a:gd name="T5" fmla="*/ 0 h 5"/>
                <a:gd name="T6" fmla="*/ 2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1" y="0"/>
                  </a:lnTo>
                  <a:lnTo>
                    <a:pt x="2" y="5"/>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7" name="Freeform 1002"/>
            <p:cNvSpPr/>
            <p:nvPr userDrawn="1"/>
          </p:nvSpPr>
          <p:spPr>
            <a:xfrm>
              <a:off x="315" y="367"/>
              <a:ext cx="7" cy="11"/>
            </a:xfrm>
            <a:custGeom>
              <a:avLst/>
              <a:gdLst>
                <a:gd name="T0" fmla="*/ 0 w 16"/>
                <a:gd name="T1" fmla="*/ 1 h 23"/>
                <a:gd name="T2" fmla="*/ 0 w 16"/>
                <a:gd name="T3" fmla="*/ 1 h 23"/>
                <a:gd name="T4" fmla="*/ 4 w 16"/>
                <a:gd name="T5" fmla="*/ 1 h 23"/>
                <a:gd name="T6" fmla="*/ 10 w 16"/>
                <a:gd name="T7" fmla="*/ 12 h 23"/>
                <a:gd name="T8" fmla="*/ 9 w 16"/>
                <a:gd name="T9" fmla="*/ 1 h 23"/>
                <a:gd name="T10" fmla="*/ 14 w 16"/>
                <a:gd name="T11" fmla="*/ 1 h 23"/>
                <a:gd name="T12" fmla="*/ 16 w 16"/>
                <a:gd name="T13" fmla="*/ 23 h 23"/>
                <a:gd name="T14" fmla="*/ 8 w 16"/>
                <a:gd name="T15" fmla="*/ 15 h 23"/>
                <a:gd name="T16" fmla="*/ 0 w 1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0" y="1"/>
                  </a:moveTo>
                  <a:lnTo>
                    <a:pt x="0" y="1"/>
                  </a:lnTo>
                  <a:lnTo>
                    <a:pt x="4" y="1"/>
                  </a:lnTo>
                  <a:cubicBezTo>
                    <a:pt x="5" y="3"/>
                    <a:pt x="6" y="6"/>
                    <a:pt x="10" y="12"/>
                  </a:cubicBezTo>
                  <a:cubicBezTo>
                    <a:pt x="10" y="6"/>
                    <a:pt x="9" y="1"/>
                    <a:pt x="9" y="1"/>
                  </a:cubicBezTo>
                  <a:cubicBezTo>
                    <a:pt x="9" y="1"/>
                    <a:pt x="13" y="0"/>
                    <a:pt x="14" y="1"/>
                  </a:cubicBezTo>
                  <a:cubicBezTo>
                    <a:pt x="13" y="10"/>
                    <a:pt x="15" y="16"/>
                    <a:pt x="16" y="23"/>
                  </a:cubicBezTo>
                  <a:cubicBezTo>
                    <a:pt x="13" y="22"/>
                    <a:pt x="8" y="16"/>
                    <a:pt x="8" y="15"/>
                  </a:cubicBezTo>
                  <a:cubicBezTo>
                    <a:pt x="5" y="11"/>
                    <a:pt x="2" y="5"/>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8" name="Freeform 1003"/>
            <p:cNvSpPr/>
            <p:nvPr userDrawn="1"/>
          </p:nvSpPr>
          <p:spPr>
            <a:xfrm>
              <a:off x="308" y="367"/>
              <a:ext cx="9" cy="12"/>
            </a:xfrm>
            <a:custGeom>
              <a:avLst/>
              <a:gdLst>
                <a:gd name="T0" fmla="*/ 0 w 21"/>
                <a:gd name="T1" fmla="*/ 0 h 27"/>
                <a:gd name="T2" fmla="*/ 0 w 21"/>
                <a:gd name="T3" fmla="*/ 0 h 27"/>
                <a:gd name="T4" fmla="*/ 4 w 21"/>
                <a:gd name="T5" fmla="*/ 1 h 27"/>
                <a:gd name="T6" fmla="*/ 12 w 21"/>
                <a:gd name="T7" fmla="*/ 12 h 27"/>
                <a:gd name="T8" fmla="*/ 8 w 21"/>
                <a:gd name="T9" fmla="*/ 1 h 27"/>
                <a:gd name="T10" fmla="*/ 12 w 21"/>
                <a:gd name="T11" fmla="*/ 1 h 27"/>
                <a:gd name="T12" fmla="*/ 21 w 21"/>
                <a:gd name="T13" fmla="*/ 27 h 27"/>
                <a:gd name="T14" fmla="*/ 0 w 21"/>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0" y="0"/>
                  </a:moveTo>
                  <a:lnTo>
                    <a:pt x="0" y="0"/>
                  </a:lnTo>
                  <a:cubicBezTo>
                    <a:pt x="1" y="1"/>
                    <a:pt x="4" y="1"/>
                    <a:pt x="4" y="1"/>
                  </a:cubicBezTo>
                  <a:cubicBezTo>
                    <a:pt x="5" y="2"/>
                    <a:pt x="11" y="11"/>
                    <a:pt x="12" y="12"/>
                  </a:cubicBezTo>
                  <a:cubicBezTo>
                    <a:pt x="11" y="7"/>
                    <a:pt x="9" y="3"/>
                    <a:pt x="8" y="1"/>
                  </a:cubicBezTo>
                  <a:lnTo>
                    <a:pt x="12" y="1"/>
                  </a:lnTo>
                  <a:cubicBezTo>
                    <a:pt x="13" y="2"/>
                    <a:pt x="21" y="27"/>
                    <a:pt x="21" y="27"/>
                  </a:cubicBezTo>
                  <a:cubicBezTo>
                    <a:pt x="18" y="24"/>
                    <a:pt x="2" y="7"/>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79" name="Freeform 1004"/>
            <p:cNvSpPr/>
            <p:nvPr userDrawn="1"/>
          </p:nvSpPr>
          <p:spPr>
            <a:xfrm>
              <a:off x="303" y="367"/>
              <a:ext cx="4" cy="1"/>
            </a:xfrm>
            <a:custGeom>
              <a:avLst/>
              <a:gdLst>
                <a:gd name="T0" fmla="*/ 7 w 10"/>
                <a:gd name="T1" fmla="*/ 0 h 3"/>
                <a:gd name="T2" fmla="*/ 7 w 10"/>
                <a:gd name="T3" fmla="*/ 0 h 3"/>
                <a:gd name="T4" fmla="*/ 9 w 10"/>
                <a:gd name="T5" fmla="*/ 0 h 3"/>
                <a:gd name="T6" fmla="*/ 10 w 10"/>
                <a:gd name="T7" fmla="*/ 1 h 3"/>
                <a:gd name="T8" fmla="*/ 0 w 10"/>
                <a:gd name="T9" fmla="*/ 3 h 3"/>
                <a:gd name="T10" fmla="*/ 7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7" y="0"/>
                  </a:moveTo>
                  <a:lnTo>
                    <a:pt x="7" y="0"/>
                  </a:lnTo>
                  <a:lnTo>
                    <a:pt x="9" y="0"/>
                  </a:lnTo>
                  <a:lnTo>
                    <a:pt x="10" y="1"/>
                  </a:lnTo>
                  <a:lnTo>
                    <a:pt x="0" y="3"/>
                  </a:lnTo>
                  <a:lnTo>
                    <a:pt x="7"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0" name="Freeform 1005"/>
            <p:cNvSpPr/>
            <p:nvPr userDrawn="1"/>
          </p:nvSpPr>
          <p:spPr>
            <a:xfrm>
              <a:off x="292" y="365"/>
              <a:ext cx="18" cy="11"/>
            </a:xfrm>
            <a:custGeom>
              <a:avLst/>
              <a:gdLst>
                <a:gd name="T0" fmla="*/ 22 w 41"/>
                <a:gd name="T1" fmla="*/ 0 h 24"/>
                <a:gd name="T2" fmla="*/ 22 w 41"/>
                <a:gd name="T3" fmla="*/ 0 h 24"/>
                <a:gd name="T4" fmla="*/ 30 w 41"/>
                <a:gd name="T5" fmla="*/ 4 h 24"/>
                <a:gd name="T6" fmla="*/ 17 w 41"/>
                <a:gd name="T7" fmla="*/ 10 h 24"/>
                <a:gd name="T8" fmla="*/ 35 w 41"/>
                <a:gd name="T9" fmla="*/ 7 h 24"/>
                <a:gd name="T10" fmla="*/ 41 w 41"/>
                <a:gd name="T11" fmla="*/ 17 h 24"/>
                <a:gd name="T12" fmla="*/ 0 w 41"/>
                <a:gd name="T13" fmla="*/ 24 h 24"/>
                <a:gd name="T14" fmla="*/ 22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22" y="0"/>
                  </a:moveTo>
                  <a:lnTo>
                    <a:pt x="22" y="0"/>
                  </a:lnTo>
                  <a:cubicBezTo>
                    <a:pt x="24" y="1"/>
                    <a:pt x="27" y="3"/>
                    <a:pt x="30" y="4"/>
                  </a:cubicBezTo>
                  <a:cubicBezTo>
                    <a:pt x="27" y="5"/>
                    <a:pt x="20" y="7"/>
                    <a:pt x="17" y="10"/>
                  </a:cubicBezTo>
                  <a:cubicBezTo>
                    <a:pt x="19" y="10"/>
                    <a:pt x="30" y="7"/>
                    <a:pt x="35" y="7"/>
                  </a:cubicBezTo>
                  <a:cubicBezTo>
                    <a:pt x="37" y="10"/>
                    <a:pt x="41" y="16"/>
                    <a:pt x="41" y="17"/>
                  </a:cubicBezTo>
                  <a:cubicBezTo>
                    <a:pt x="30" y="10"/>
                    <a:pt x="13" y="12"/>
                    <a:pt x="0" y="24"/>
                  </a:cubicBezTo>
                  <a:cubicBezTo>
                    <a:pt x="4" y="15"/>
                    <a:pt x="19" y="1"/>
                    <a:pt x="2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1" name="Freeform 1006"/>
            <p:cNvSpPr/>
            <p:nvPr userDrawn="1"/>
          </p:nvSpPr>
          <p:spPr>
            <a:xfrm>
              <a:off x="287" y="362"/>
              <a:ext cx="7" cy="2"/>
            </a:xfrm>
            <a:custGeom>
              <a:avLst/>
              <a:gdLst>
                <a:gd name="T0" fmla="*/ 15 w 15"/>
                <a:gd name="T1" fmla="*/ 0 h 5"/>
                <a:gd name="T2" fmla="*/ 15 w 15"/>
                <a:gd name="T3" fmla="*/ 0 h 5"/>
                <a:gd name="T4" fmla="*/ 9 w 15"/>
                <a:gd name="T5" fmla="*/ 4 h 5"/>
                <a:gd name="T6" fmla="*/ 0 w 15"/>
                <a:gd name="T7" fmla="*/ 5 h 5"/>
                <a:gd name="T8" fmla="*/ 7 w 15"/>
                <a:gd name="T9" fmla="*/ 2 h 5"/>
                <a:gd name="T10" fmla="*/ 15 w 15"/>
                <a:gd name="T11" fmla="*/ 0 h 5"/>
              </a:gdLst>
              <a:ahLst/>
              <a:cxnLst>
                <a:cxn ang="0">
                  <a:pos x="T0" y="T1"/>
                </a:cxn>
                <a:cxn ang="0">
                  <a:pos x="T2" y="T3"/>
                </a:cxn>
                <a:cxn ang="0">
                  <a:pos x="T4" y="T5"/>
                </a:cxn>
                <a:cxn ang="0">
                  <a:pos x="T6" y="T7"/>
                </a:cxn>
                <a:cxn ang="0">
                  <a:pos x="T8" y="T9"/>
                </a:cxn>
                <a:cxn ang="0">
                  <a:pos x="T10" y="T11"/>
                </a:cxn>
              </a:cxnLst>
              <a:rect l="0" t="0" r="r" b="b"/>
              <a:pathLst>
                <a:path w="15" h="5">
                  <a:moveTo>
                    <a:pt x="15" y="0"/>
                  </a:moveTo>
                  <a:lnTo>
                    <a:pt x="15" y="0"/>
                  </a:lnTo>
                  <a:cubicBezTo>
                    <a:pt x="13" y="1"/>
                    <a:pt x="11" y="3"/>
                    <a:pt x="9" y="4"/>
                  </a:cubicBezTo>
                  <a:cubicBezTo>
                    <a:pt x="7" y="4"/>
                    <a:pt x="5" y="5"/>
                    <a:pt x="0" y="5"/>
                  </a:cubicBezTo>
                  <a:cubicBezTo>
                    <a:pt x="1" y="5"/>
                    <a:pt x="6" y="2"/>
                    <a:pt x="7" y="2"/>
                  </a:cubicBezTo>
                  <a:cubicBezTo>
                    <a:pt x="10" y="2"/>
                    <a:pt x="12" y="1"/>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2" name="Freeform 1007"/>
            <p:cNvSpPr/>
            <p:nvPr userDrawn="1"/>
          </p:nvSpPr>
          <p:spPr>
            <a:xfrm>
              <a:off x="278" y="362"/>
              <a:ext cx="12" cy="8"/>
            </a:xfrm>
            <a:custGeom>
              <a:avLst/>
              <a:gdLst>
                <a:gd name="T0" fmla="*/ 13 w 28"/>
                <a:gd name="T1" fmla="*/ 0 h 18"/>
                <a:gd name="T2" fmla="*/ 13 w 28"/>
                <a:gd name="T3" fmla="*/ 0 h 18"/>
                <a:gd name="T4" fmla="*/ 24 w 28"/>
                <a:gd name="T5" fmla="*/ 2 h 18"/>
                <a:gd name="T6" fmla="*/ 10 w 28"/>
                <a:gd name="T7" fmla="*/ 9 h 18"/>
                <a:gd name="T8" fmla="*/ 28 w 28"/>
                <a:gd name="T9" fmla="*/ 5 h 18"/>
                <a:gd name="T10" fmla="*/ 21 w 28"/>
                <a:gd name="T11" fmla="*/ 11 h 18"/>
                <a:gd name="T12" fmla="*/ 0 w 28"/>
                <a:gd name="T13" fmla="*/ 18 h 18"/>
                <a:gd name="T14" fmla="*/ 13 w 2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13" y="0"/>
                  </a:moveTo>
                  <a:lnTo>
                    <a:pt x="13" y="0"/>
                  </a:lnTo>
                  <a:cubicBezTo>
                    <a:pt x="17" y="1"/>
                    <a:pt x="20" y="2"/>
                    <a:pt x="24" y="2"/>
                  </a:cubicBezTo>
                  <a:cubicBezTo>
                    <a:pt x="19" y="4"/>
                    <a:pt x="15" y="5"/>
                    <a:pt x="10" y="9"/>
                  </a:cubicBezTo>
                  <a:cubicBezTo>
                    <a:pt x="17" y="6"/>
                    <a:pt x="23" y="6"/>
                    <a:pt x="28" y="5"/>
                  </a:cubicBezTo>
                  <a:cubicBezTo>
                    <a:pt x="26" y="7"/>
                    <a:pt x="22" y="10"/>
                    <a:pt x="21" y="11"/>
                  </a:cubicBezTo>
                  <a:cubicBezTo>
                    <a:pt x="14" y="15"/>
                    <a:pt x="6" y="17"/>
                    <a:pt x="0" y="18"/>
                  </a:cubicBezTo>
                  <a:cubicBezTo>
                    <a:pt x="0" y="10"/>
                    <a:pt x="4" y="3"/>
                    <a:pt x="1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3" name="Freeform 1008"/>
            <p:cNvSpPr/>
            <p:nvPr userDrawn="1"/>
          </p:nvSpPr>
          <p:spPr>
            <a:xfrm>
              <a:off x="267" y="360"/>
              <a:ext cx="16" cy="27"/>
            </a:xfrm>
            <a:custGeom>
              <a:avLst/>
              <a:gdLst>
                <a:gd name="T0" fmla="*/ 33 w 36"/>
                <a:gd name="T1" fmla="*/ 0 h 59"/>
                <a:gd name="T2" fmla="*/ 33 w 36"/>
                <a:gd name="T3" fmla="*/ 0 h 59"/>
                <a:gd name="T4" fmla="*/ 36 w 36"/>
                <a:gd name="T5" fmla="*/ 3 h 59"/>
                <a:gd name="T6" fmla="*/ 24 w 36"/>
                <a:gd name="T7" fmla="*/ 14 h 59"/>
                <a:gd name="T8" fmla="*/ 16 w 36"/>
                <a:gd name="T9" fmla="*/ 25 h 59"/>
                <a:gd name="T10" fmla="*/ 18 w 36"/>
                <a:gd name="T11" fmla="*/ 43 h 59"/>
                <a:gd name="T12" fmla="*/ 7 w 36"/>
                <a:gd name="T13" fmla="*/ 55 h 59"/>
                <a:gd name="T14" fmla="*/ 19 w 36"/>
                <a:gd name="T15" fmla="*/ 46 h 59"/>
                <a:gd name="T16" fmla="*/ 13 w 36"/>
                <a:gd name="T17" fmla="*/ 58 h 59"/>
                <a:gd name="T18" fmla="*/ 0 w 36"/>
                <a:gd name="T19" fmla="*/ 55 h 59"/>
                <a:gd name="T20" fmla="*/ 10 w 36"/>
                <a:gd name="T21" fmla="*/ 15 h 59"/>
                <a:gd name="T22" fmla="*/ 3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3" y="0"/>
                  </a:moveTo>
                  <a:lnTo>
                    <a:pt x="33" y="0"/>
                  </a:lnTo>
                  <a:cubicBezTo>
                    <a:pt x="34" y="1"/>
                    <a:pt x="35" y="2"/>
                    <a:pt x="36" y="3"/>
                  </a:cubicBezTo>
                  <a:cubicBezTo>
                    <a:pt x="30" y="5"/>
                    <a:pt x="25" y="12"/>
                    <a:pt x="24" y="14"/>
                  </a:cubicBezTo>
                  <a:cubicBezTo>
                    <a:pt x="22" y="15"/>
                    <a:pt x="17" y="19"/>
                    <a:pt x="16" y="25"/>
                  </a:cubicBezTo>
                  <a:cubicBezTo>
                    <a:pt x="14" y="31"/>
                    <a:pt x="15" y="36"/>
                    <a:pt x="18" y="43"/>
                  </a:cubicBezTo>
                  <a:cubicBezTo>
                    <a:pt x="17" y="49"/>
                    <a:pt x="14" y="55"/>
                    <a:pt x="7" y="55"/>
                  </a:cubicBezTo>
                  <a:cubicBezTo>
                    <a:pt x="14" y="56"/>
                    <a:pt x="17" y="52"/>
                    <a:pt x="19" y="46"/>
                  </a:cubicBezTo>
                  <a:cubicBezTo>
                    <a:pt x="21" y="51"/>
                    <a:pt x="18" y="56"/>
                    <a:pt x="13" y="58"/>
                  </a:cubicBezTo>
                  <a:cubicBezTo>
                    <a:pt x="9" y="59"/>
                    <a:pt x="3" y="59"/>
                    <a:pt x="0" y="55"/>
                  </a:cubicBezTo>
                  <a:cubicBezTo>
                    <a:pt x="19" y="52"/>
                    <a:pt x="2" y="29"/>
                    <a:pt x="10" y="15"/>
                  </a:cubicBezTo>
                  <a:cubicBezTo>
                    <a:pt x="13" y="9"/>
                    <a:pt x="20" y="2"/>
                    <a:pt x="3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4" name="Freeform 1009"/>
            <p:cNvSpPr/>
            <p:nvPr userDrawn="1"/>
          </p:nvSpPr>
          <p:spPr>
            <a:xfrm>
              <a:off x="286" y="360"/>
              <a:ext cx="15" cy="9"/>
            </a:xfrm>
            <a:custGeom>
              <a:avLst/>
              <a:gdLst>
                <a:gd name="T0" fmla="*/ 26 w 33"/>
                <a:gd name="T1" fmla="*/ 0 h 20"/>
                <a:gd name="T2" fmla="*/ 26 w 33"/>
                <a:gd name="T3" fmla="*/ 0 h 20"/>
                <a:gd name="T4" fmla="*/ 28 w 33"/>
                <a:gd name="T5" fmla="*/ 4 h 20"/>
                <a:gd name="T6" fmla="*/ 15 w 33"/>
                <a:gd name="T7" fmla="*/ 13 h 20"/>
                <a:gd name="T8" fmla="*/ 30 w 33"/>
                <a:gd name="T9" fmla="*/ 7 h 20"/>
                <a:gd name="T10" fmla="*/ 33 w 33"/>
                <a:gd name="T11" fmla="*/ 10 h 20"/>
                <a:gd name="T12" fmla="*/ 0 w 33"/>
                <a:gd name="T13" fmla="*/ 20 h 20"/>
                <a:gd name="T14" fmla="*/ 26 w 3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0">
                  <a:moveTo>
                    <a:pt x="26" y="0"/>
                  </a:moveTo>
                  <a:lnTo>
                    <a:pt x="26" y="0"/>
                  </a:lnTo>
                  <a:cubicBezTo>
                    <a:pt x="27" y="1"/>
                    <a:pt x="27" y="2"/>
                    <a:pt x="28" y="4"/>
                  </a:cubicBezTo>
                  <a:cubicBezTo>
                    <a:pt x="24" y="6"/>
                    <a:pt x="19" y="10"/>
                    <a:pt x="15" y="13"/>
                  </a:cubicBezTo>
                  <a:cubicBezTo>
                    <a:pt x="20" y="11"/>
                    <a:pt x="26" y="8"/>
                    <a:pt x="30" y="7"/>
                  </a:cubicBezTo>
                  <a:cubicBezTo>
                    <a:pt x="31" y="8"/>
                    <a:pt x="32" y="9"/>
                    <a:pt x="33" y="10"/>
                  </a:cubicBezTo>
                  <a:cubicBezTo>
                    <a:pt x="20" y="19"/>
                    <a:pt x="6" y="20"/>
                    <a:pt x="0" y="20"/>
                  </a:cubicBezTo>
                  <a:cubicBezTo>
                    <a:pt x="5" y="11"/>
                    <a:pt x="20" y="3"/>
                    <a:pt x="2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5" name="Freeform 1010"/>
            <p:cNvSpPr/>
            <p:nvPr userDrawn="1"/>
          </p:nvSpPr>
          <p:spPr>
            <a:xfrm>
              <a:off x="282" y="348"/>
              <a:ext cx="16" cy="16"/>
            </a:xfrm>
            <a:custGeom>
              <a:avLst/>
              <a:gdLst>
                <a:gd name="T0" fmla="*/ 33 w 35"/>
                <a:gd name="T1" fmla="*/ 0 h 35"/>
                <a:gd name="T2" fmla="*/ 33 w 35"/>
                <a:gd name="T3" fmla="*/ 0 h 35"/>
                <a:gd name="T4" fmla="*/ 33 w 35"/>
                <a:gd name="T5" fmla="*/ 7 h 35"/>
                <a:gd name="T6" fmla="*/ 25 w 35"/>
                <a:gd name="T7" fmla="*/ 19 h 35"/>
                <a:gd name="T8" fmla="*/ 33 w 35"/>
                <a:gd name="T9" fmla="*/ 11 h 35"/>
                <a:gd name="T10" fmla="*/ 35 w 35"/>
                <a:gd name="T11" fmla="*/ 25 h 35"/>
                <a:gd name="T12" fmla="*/ 27 w 35"/>
                <a:gd name="T13" fmla="*/ 29 h 35"/>
                <a:gd name="T14" fmla="*/ 0 w 35"/>
                <a:gd name="T15" fmla="*/ 23 h 35"/>
                <a:gd name="T16" fmla="*/ 26 w 35"/>
                <a:gd name="T17" fmla="*/ 26 h 35"/>
                <a:gd name="T18" fmla="*/ 4 w 35"/>
                <a:gd name="T19" fmla="*/ 24 h 35"/>
                <a:gd name="T20" fmla="*/ 26 w 35"/>
                <a:gd name="T21" fmla="*/ 8 h 35"/>
                <a:gd name="T22" fmla="*/ 33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33" y="0"/>
                  </a:moveTo>
                  <a:lnTo>
                    <a:pt x="33" y="0"/>
                  </a:lnTo>
                  <a:lnTo>
                    <a:pt x="33" y="7"/>
                  </a:lnTo>
                  <a:cubicBezTo>
                    <a:pt x="32" y="12"/>
                    <a:pt x="27" y="17"/>
                    <a:pt x="25" y="19"/>
                  </a:cubicBezTo>
                  <a:cubicBezTo>
                    <a:pt x="28" y="18"/>
                    <a:pt x="32" y="13"/>
                    <a:pt x="33" y="11"/>
                  </a:cubicBezTo>
                  <a:cubicBezTo>
                    <a:pt x="33" y="18"/>
                    <a:pt x="34" y="21"/>
                    <a:pt x="35" y="25"/>
                  </a:cubicBezTo>
                  <a:cubicBezTo>
                    <a:pt x="34" y="26"/>
                    <a:pt x="30" y="28"/>
                    <a:pt x="27" y="29"/>
                  </a:cubicBezTo>
                  <a:cubicBezTo>
                    <a:pt x="15" y="35"/>
                    <a:pt x="3" y="30"/>
                    <a:pt x="0" y="23"/>
                  </a:cubicBezTo>
                  <a:cubicBezTo>
                    <a:pt x="4" y="27"/>
                    <a:pt x="16" y="32"/>
                    <a:pt x="26" y="26"/>
                  </a:cubicBezTo>
                  <a:cubicBezTo>
                    <a:pt x="18" y="29"/>
                    <a:pt x="9" y="28"/>
                    <a:pt x="4" y="24"/>
                  </a:cubicBezTo>
                  <a:cubicBezTo>
                    <a:pt x="11" y="24"/>
                    <a:pt x="23" y="21"/>
                    <a:pt x="26" y="8"/>
                  </a:cubicBezTo>
                  <a:cubicBezTo>
                    <a:pt x="29" y="6"/>
                    <a:pt x="32" y="3"/>
                    <a:pt x="3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6" name="Freeform 1011"/>
            <p:cNvSpPr/>
            <p:nvPr userDrawn="1"/>
          </p:nvSpPr>
          <p:spPr>
            <a:xfrm>
              <a:off x="291" y="332"/>
              <a:ext cx="6" cy="19"/>
            </a:xfrm>
            <a:custGeom>
              <a:avLst/>
              <a:gdLst>
                <a:gd name="T0" fmla="*/ 13 w 13"/>
                <a:gd name="T1" fmla="*/ 0 h 41"/>
                <a:gd name="T2" fmla="*/ 13 w 13"/>
                <a:gd name="T3" fmla="*/ 0 h 41"/>
                <a:gd name="T4" fmla="*/ 13 w 13"/>
                <a:gd name="T5" fmla="*/ 30 h 41"/>
                <a:gd name="T6" fmla="*/ 2 w 13"/>
                <a:gd name="T7" fmla="*/ 41 h 41"/>
                <a:gd name="T8" fmla="*/ 0 w 13"/>
                <a:gd name="T9" fmla="*/ 1 h 41"/>
                <a:gd name="T10" fmla="*/ 7 w 13"/>
                <a:gd name="T11" fmla="*/ 5 h 41"/>
                <a:gd name="T12" fmla="*/ 9 w 13"/>
                <a:gd name="T13" fmla="*/ 25 h 41"/>
                <a:gd name="T14" fmla="*/ 10 w 13"/>
                <a:gd name="T15" fmla="*/ 5 h 41"/>
                <a:gd name="T16" fmla="*/ 13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3" y="0"/>
                  </a:moveTo>
                  <a:lnTo>
                    <a:pt x="13" y="0"/>
                  </a:lnTo>
                  <a:lnTo>
                    <a:pt x="13" y="30"/>
                  </a:lnTo>
                  <a:cubicBezTo>
                    <a:pt x="12" y="34"/>
                    <a:pt x="7" y="40"/>
                    <a:pt x="2" y="41"/>
                  </a:cubicBezTo>
                  <a:cubicBezTo>
                    <a:pt x="7" y="30"/>
                    <a:pt x="8" y="15"/>
                    <a:pt x="0" y="1"/>
                  </a:cubicBezTo>
                  <a:cubicBezTo>
                    <a:pt x="2" y="2"/>
                    <a:pt x="6" y="4"/>
                    <a:pt x="7" y="5"/>
                  </a:cubicBezTo>
                  <a:cubicBezTo>
                    <a:pt x="8" y="8"/>
                    <a:pt x="9" y="18"/>
                    <a:pt x="9" y="25"/>
                  </a:cubicBezTo>
                  <a:cubicBezTo>
                    <a:pt x="11" y="18"/>
                    <a:pt x="10" y="7"/>
                    <a:pt x="10" y="5"/>
                  </a:cubicBezTo>
                  <a:cubicBezTo>
                    <a:pt x="10" y="3"/>
                    <a:pt x="11" y="2"/>
                    <a:pt x="1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7" name="Freeform 1012"/>
            <p:cNvSpPr/>
            <p:nvPr userDrawn="1"/>
          </p:nvSpPr>
          <p:spPr>
            <a:xfrm>
              <a:off x="268" y="331"/>
              <a:ext cx="12" cy="20"/>
            </a:xfrm>
            <a:custGeom>
              <a:avLst/>
              <a:gdLst>
                <a:gd name="T0" fmla="*/ 15 w 27"/>
                <a:gd name="T1" fmla="*/ 1 h 44"/>
                <a:gd name="T2" fmla="*/ 15 w 27"/>
                <a:gd name="T3" fmla="*/ 1 h 44"/>
                <a:gd name="T4" fmla="*/ 14 w 27"/>
                <a:gd name="T5" fmla="*/ 28 h 44"/>
                <a:gd name="T6" fmla="*/ 21 w 27"/>
                <a:gd name="T7" fmla="*/ 0 h 44"/>
                <a:gd name="T8" fmla="*/ 27 w 27"/>
                <a:gd name="T9" fmla="*/ 5 h 44"/>
                <a:gd name="T10" fmla="*/ 26 w 27"/>
                <a:gd name="T11" fmla="*/ 32 h 44"/>
                <a:gd name="T12" fmla="*/ 13 w 27"/>
                <a:gd name="T13" fmla="*/ 44 h 44"/>
                <a:gd name="T14" fmla="*/ 1 w 27"/>
                <a:gd name="T15" fmla="*/ 33 h 44"/>
                <a:gd name="T16" fmla="*/ 6 w 27"/>
                <a:gd name="T17" fmla="*/ 4 h 44"/>
                <a:gd name="T18" fmla="*/ 15 w 27"/>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15" y="1"/>
                  </a:moveTo>
                  <a:lnTo>
                    <a:pt x="15" y="1"/>
                  </a:lnTo>
                  <a:cubicBezTo>
                    <a:pt x="15" y="6"/>
                    <a:pt x="14" y="20"/>
                    <a:pt x="14" y="28"/>
                  </a:cubicBezTo>
                  <a:cubicBezTo>
                    <a:pt x="16" y="23"/>
                    <a:pt x="20" y="2"/>
                    <a:pt x="21" y="0"/>
                  </a:cubicBezTo>
                  <a:cubicBezTo>
                    <a:pt x="21" y="3"/>
                    <a:pt x="25" y="3"/>
                    <a:pt x="27" y="5"/>
                  </a:cubicBezTo>
                  <a:cubicBezTo>
                    <a:pt x="26" y="9"/>
                    <a:pt x="26" y="30"/>
                    <a:pt x="26" y="32"/>
                  </a:cubicBezTo>
                  <a:cubicBezTo>
                    <a:pt x="25" y="43"/>
                    <a:pt x="17" y="41"/>
                    <a:pt x="13" y="44"/>
                  </a:cubicBezTo>
                  <a:cubicBezTo>
                    <a:pt x="9" y="41"/>
                    <a:pt x="0" y="39"/>
                    <a:pt x="1" y="33"/>
                  </a:cubicBezTo>
                  <a:cubicBezTo>
                    <a:pt x="3" y="22"/>
                    <a:pt x="5" y="13"/>
                    <a:pt x="6" y="4"/>
                  </a:cubicBezTo>
                  <a:cubicBezTo>
                    <a:pt x="9" y="2"/>
                    <a:pt x="12" y="3"/>
                    <a:pt x="1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8" name="Freeform 1013"/>
            <p:cNvSpPr/>
            <p:nvPr userDrawn="1"/>
          </p:nvSpPr>
          <p:spPr>
            <a:xfrm>
              <a:off x="251" y="327"/>
              <a:ext cx="17" cy="26"/>
            </a:xfrm>
            <a:custGeom>
              <a:avLst/>
              <a:gdLst>
                <a:gd name="T0" fmla="*/ 28 w 38"/>
                <a:gd name="T1" fmla="*/ 0 h 57"/>
                <a:gd name="T2" fmla="*/ 28 w 38"/>
                <a:gd name="T3" fmla="*/ 0 h 57"/>
                <a:gd name="T4" fmla="*/ 18 w 38"/>
                <a:gd name="T5" fmla="*/ 36 h 57"/>
                <a:gd name="T6" fmla="*/ 34 w 38"/>
                <a:gd name="T7" fmla="*/ 1 h 57"/>
                <a:gd name="T8" fmla="*/ 38 w 38"/>
                <a:gd name="T9" fmla="*/ 8 h 57"/>
                <a:gd name="T10" fmla="*/ 25 w 38"/>
                <a:gd name="T11" fmla="*/ 50 h 57"/>
                <a:gd name="T12" fmla="*/ 11 w 38"/>
                <a:gd name="T13" fmla="*/ 57 h 57"/>
                <a:gd name="T14" fmla="*/ 2 w 38"/>
                <a:gd name="T15" fmla="*/ 43 h 57"/>
                <a:gd name="T16" fmla="*/ 21 w 38"/>
                <a:gd name="T17" fmla="*/ 1 h 57"/>
                <a:gd name="T18" fmla="*/ 28 w 38"/>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7">
                  <a:moveTo>
                    <a:pt x="28" y="0"/>
                  </a:moveTo>
                  <a:lnTo>
                    <a:pt x="28" y="0"/>
                  </a:lnTo>
                  <a:cubicBezTo>
                    <a:pt x="26" y="8"/>
                    <a:pt x="19" y="32"/>
                    <a:pt x="18" y="36"/>
                  </a:cubicBezTo>
                  <a:cubicBezTo>
                    <a:pt x="23" y="29"/>
                    <a:pt x="31" y="8"/>
                    <a:pt x="34" y="1"/>
                  </a:cubicBezTo>
                  <a:cubicBezTo>
                    <a:pt x="35" y="4"/>
                    <a:pt x="37" y="6"/>
                    <a:pt x="38" y="8"/>
                  </a:cubicBezTo>
                  <a:cubicBezTo>
                    <a:pt x="35" y="19"/>
                    <a:pt x="27" y="46"/>
                    <a:pt x="25" y="50"/>
                  </a:cubicBezTo>
                  <a:cubicBezTo>
                    <a:pt x="23" y="56"/>
                    <a:pt x="14" y="54"/>
                    <a:pt x="11" y="57"/>
                  </a:cubicBezTo>
                  <a:cubicBezTo>
                    <a:pt x="8" y="54"/>
                    <a:pt x="0" y="50"/>
                    <a:pt x="2" y="43"/>
                  </a:cubicBezTo>
                  <a:cubicBezTo>
                    <a:pt x="5" y="34"/>
                    <a:pt x="17" y="9"/>
                    <a:pt x="21" y="1"/>
                  </a:cubicBezTo>
                  <a:cubicBezTo>
                    <a:pt x="23" y="1"/>
                    <a:pt x="26" y="1"/>
                    <a:pt x="2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89" name="Freeform 1014"/>
            <p:cNvSpPr/>
            <p:nvPr userDrawn="1"/>
          </p:nvSpPr>
          <p:spPr>
            <a:xfrm>
              <a:off x="237" y="320"/>
              <a:ext cx="20" cy="29"/>
            </a:xfrm>
            <a:custGeom>
              <a:avLst/>
              <a:gdLst>
                <a:gd name="T0" fmla="*/ 32 w 46"/>
                <a:gd name="T1" fmla="*/ 2 h 63"/>
                <a:gd name="T2" fmla="*/ 32 w 46"/>
                <a:gd name="T3" fmla="*/ 2 h 63"/>
                <a:gd name="T4" fmla="*/ 44 w 46"/>
                <a:gd name="T5" fmla="*/ 0 h 63"/>
                <a:gd name="T6" fmla="*/ 19 w 46"/>
                <a:gd name="T7" fmla="*/ 40 h 63"/>
                <a:gd name="T8" fmla="*/ 44 w 46"/>
                <a:gd name="T9" fmla="*/ 8 h 63"/>
                <a:gd name="T10" fmla="*/ 46 w 46"/>
                <a:gd name="T11" fmla="*/ 15 h 63"/>
                <a:gd name="T12" fmla="*/ 21 w 46"/>
                <a:gd name="T13" fmla="*/ 59 h 63"/>
                <a:gd name="T14" fmla="*/ 6 w 46"/>
                <a:gd name="T15" fmla="*/ 62 h 63"/>
                <a:gd name="T16" fmla="*/ 1 w 46"/>
                <a:gd name="T17" fmla="*/ 48 h 63"/>
                <a:gd name="T18" fmla="*/ 32 w 46"/>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2">
                  <a:moveTo>
                    <a:pt x="32" y="2"/>
                  </a:moveTo>
                  <a:lnTo>
                    <a:pt x="32" y="2"/>
                  </a:lnTo>
                  <a:cubicBezTo>
                    <a:pt x="35" y="2"/>
                    <a:pt x="40" y="2"/>
                    <a:pt x="44" y="0"/>
                  </a:cubicBezTo>
                  <a:cubicBezTo>
                    <a:pt x="43" y="1"/>
                    <a:pt x="23" y="31"/>
                    <a:pt x="19" y="40"/>
                  </a:cubicBezTo>
                  <a:cubicBezTo>
                    <a:pt x="24" y="36"/>
                    <a:pt x="39" y="14"/>
                    <a:pt x="44" y="8"/>
                  </a:cubicBezTo>
                  <a:cubicBezTo>
                    <a:pt x="45" y="10"/>
                    <a:pt x="46" y="12"/>
                    <a:pt x="46" y="15"/>
                  </a:cubicBezTo>
                  <a:cubicBezTo>
                    <a:pt x="43" y="21"/>
                    <a:pt x="24" y="57"/>
                    <a:pt x="21" y="59"/>
                  </a:cubicBezTo>
                  <a:cubicBezTo>
                    <a:pt x="17" y="63"/>
                    <a:pt x="11" y="60"/>
                    <a:pt x="6" y="62"/>
                  </a:cubicBezTo>
                  <a:cubicBezTo>
                    <a:pt x="4" y="58"/>
                    <a:pt x="0" y="55"/>
                    <a:pt x="1" y="48"/>
                  </a:cubicBezTo>
                  <a:cubicBezTo>
                    <a:pt x="2" y="42"/>
                    <a:pt x="29" y="7"/>
                    <a:pt x="32"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0" name="Freeform 1015"/>
            <p:cNvSpPr/>
            <p:nvPr userDrawn="1"/>
          </p:nvSpPr>
          <p:spPr>
            <a:xfrm>
              <a:off x="288" y="314"/>
              <a:ext cx="10" cy="19"/>
            </a:xfrm>
            <a:custGeom>
              <a:avLst/>
              <a:gdLst>
                <a:gd name="T0" fmla="*/ 23 w 24"/>
                <a:gd name="T1" fmla="*/ 30 h 43"/>
                <a:gd name="T2" fmla="*/ 23 w 24"/>
                <a:gd name="T3" fmla="*/ 30 h 43"/>
                <a:gd name="T4" fmla="*/ 16 w 24"/>
                <a:gd name="T5" fmla="*/ 43 h 43"/>
                <a:gd name="T6" fmla="*/ 3 w 24"/>
                <a:gd name="T7" fmla="*/ 35 h 43"/>
                <a:gd name="T8" fmla="*/ 0 w 24"/>
                <a:gd name="T9" fmla="*/ 4 h 43"/>
                <a:gd name="T10" fmla="*/ 6 w 24"/>
                <a:gd name="T11" fmla="*/ 6 h 43"/>
                <a:gd name="T12" fmla="*/ 13 w 24"/>
                <a:gd name="T13" fmla="*/ 27 h 43"/>
                <a:gd name="T14" fmla="*/ 11 w 24"/>
                <a:gd name="T15" fmla="*/ 4 h 43"/>
                <a:gd name="T16" fmla="*/ 15 w 24"/>
                <a:gd name="T17" fmla="*/ 0 h 43"/>
                <a:gd name="T18" fmla="*/ 23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23" y="30"/>
                  </a:moveTo>
                  <a:lnTo>
                    <a:pt x="23" y="30"/>
                  </a:lnTo>
                  <a:cubicBezTo>
                    <a:pt x="24" y="37"/>
                    <a:pt x="19" y="38"/>
                    <a:pt x="16" y="43"/>
                  </a:cubicBezTo>
                  <a:cubicBezTo>
                    <a:pt x="12" y="40"/>
                    <a:pt x="4" y="39"/>
                    <a:pt x="3" y="35"/>
                  </a:cubicBezTo>
                  <a:cubicBezTo>
                    <a:pt x="2" y="29"/>
                    <a:pt x="1" y="11"/>
                    <a:pt x="0" y="4"/>
                  </a:cubicBezTo>
                  <a:cubicBezTo>
                    <a:pt x="2" y="5"/>
                    <a:pt x="4" y="5"/>
                    <a:pt x="6" y="6"/>
                  </a:cubicBezTo>
                  <a:cubicBezTo>
                    <a:pt x="7" y="11"/>
                    <a:pt x="12" y="23"/>
                    <a:pt x="13" y="27"/>
                  </a:cubicBezTo>
                  <a:cubicBezTo>
                    <a:pt x="13" y="21"/>
                    <a:pt x="11" y="4"/>
                    <a:pt x="11" y="4"/>
                  </a:cubicBezTo>
                  <a:cubicBezTo>
                    <a:pt x="11" y="4"/>
                    <a:pt x="14" y="1"/>
                    <a:pt x="15" y="0"/>
                  </a:cubicBezTo>
                  <a:cubicBezTo>
                    <a:pt x="17" y="8"/>
                    <a:pt x="21" y="19"/>
                    <a:pt x="23" y="3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1" name="Freeform 1016"/>
            <p:cNvSpPr/>
            <p:nvPr userDrawn="1"/>
          </p:nvSpPr>
          <p:spPr>
            <a:xfrm>
              <a:off x="277" y="313"/>
              <a:ext cx="11" cy="20"/>
            </a:xfrm>
            <a:custGeom>
              <a:avLst/>
              <a:gdLst>
                <a:gd name="T0" fmla="*/ 14 w 23"/>
                <a:gd name="T1" fmla="*/ 3 h 46"/>
                <a:gd name="T2" fmla="*/ 14 w 23"/>
                <a:gd name="T3" fmla="*/ 3 h 46"/>
                <a:gd name="T4" fmla="*/ 16 w 23"/>
                <a:gd name="T5" fmla="*/ 0 h 46"/>
                <a:gd name="T6" fmla="*/ 21 w 23"/>
                <a:gd name="T7" fmla="*/ 6 h 46"/>
                <a:gd name="T8" fmla="*/ 22 w 23"/>
                <a:gd name="T9" fmla="*/ 36 h 46"/>
                <a:gd name="T10" fmla="*/ 12 w 23"/>
                <a:gd name="T11" fmla="*/ 46 h 46"/>
                <a:gd name="T12" fmla="*/ 0 w 23"/>
                <a:gd name="T13" fmla="*/ 35 h 46"/>
                <a:gd name="T14" fmla="*/ 3 w 23"/>
                <a:gd name="T15" fmla="*/ 8 h 46"/>
                <a:gd name="T16" fmla="*/ 5 w 23"/>
                <a:gd name="T17" fmla="*/ 10 h 46"/>
                <a:gd name="T18" fmla="*/ 10 w 23"/>
                <a:gd name="T19" fmla="*/ 6 h 46"/>
                <a:gd name="T20" fmla="*/ 12 w 23"/>
                <a:gd name="T21" fmla="*/ 29 h 46"/>
                <a:gd name="T22" fmla="*/ 14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14" y="3"/>
                  </a:moveTo>
                  <a:lnTo>
                    <a:pt x="14" y="3"/>
                  </a:lnTo>
                  <a:cubicBezTo>
                    <a:pt x="15" y="2"/>
                    <a:pt x="16" y="2"/>
                    <a:pt x="16" y="0"/>
                  </a:cubicBezTo>
                  <a:cubicBezTo>
                    <a:pt x="17" y="3"/>
                    <a:pt x="19" y="5"/>
                    <a:pt x="21" y="6"/>
                  </a:cubicBezTo>
                  <a:cubicBezTo>
                    <a:pt x="21" y="11"/>
                    <a:pt x="22" y="33"/>
                    <a:pt x="22" y="36"/>
                  </a:cubicBezTo>
                  <a:cubicBezTo>
                    <a:pt x="23" y="42"/>
                    <a:pt x="16" y="43"/>
                    <a:pt x="12" y="46"/>
                  </a:cubicBezTo>
                  <a:cubicBezTo>
                    <a:pt x="7" y="42"/>
                    <a:pt x="0" y="41"/>
                    <a:pt x="0" y="35"/>
                  </a:cubicBezTo>
                  <a:cubicBezTo>
                    <a:pt x="0" y="27"/>
                    <a:pt x="3" y="14"/>
                    <a:pt x="3" y="8"/>
                  </a:cubicBezTo>
                  <a:cubicBezTo>
                    <a:pt x="4" y="8"/>
                    <a:pt x="5" y="9"/>
                    <a:pt x="5" y="10"/>
                  </a:cubicBezTo>
                  <a:cubicBezTo>
                    <a:pt x="7" y="7"/>
                    <a:pt x="9" y="7"/>
                    <a:pt x="10" y="6"/>
                  </a:cubicBezTo>
                  <a:cubicBezTo>
                    <a:pt x="10" y="9"/>
                    <a:pt x="10" y="21"/>
                    <a:pt x="12" y="29"/>
                  </a:cubicBezTo>
                  <a:cubicBezTo>
                    <a:pt x="13" y="21"/>
                    <a:pt x="13" y="11"/>
                    <a:pt x="14"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2" name="Freeform 1017"/>
            <p:cNvSpPr/>
            <p:nvPr userDrawn="1"/>
          </p:nvSpPr>
          <p:spPr>
            <a:xfrm>
              <a:off x="273" y="313"/>
              <a:ext cx="3" cy="6"/>
            </a:xfrm>
            <a:custGeom>
              <a:avLst/>
              <a:gdLst>
                <a:gd name="T0" fmla="*/ 3 w 5"/>
                <a:gd name="T1" fmla="*/ 0 h 12"/>
                <a:gd name="T2" fmla="*/ 3 w 5"/>
                <a:gd name="T3" fmla="*/ 0 h 12"/>
                <a:gd name="T4" fmla="*/ 5 w 5"/>
                <a:gd name="T5" fmla="*/ 1 h 12"/>
                <a:gd name="T6" fmla="*/ 0 w 5"/>
                <a:gd name="T7" fmla="*/ 12 h 12"/>
                <a:gd name="T8" fmla="*/ 3 w 5"/>
                <a:gd name="T9" fmla="*/ 0 h 12"/>
              </a:gdLst>
              <a:ahLst/>
              <a:cxnLst>
                <a:cxn ang="0">
                  <a:pos x="T0" y="T1"/>
                </a:cxn>
                <a:cxn ang="0">
                  <a:pos x="T2" y="T3"/>
                </a:cxn>
                <a:cxn ang="0">
                  <a:pos x="T4" y="T5"/>
                </a:cxn>
                <a:cxn ang="0">
                  <a:pos x="T6" y="T7"/>
                </a:cxn>
                <a:cxn ang="0">
                  <a:pos x="T8" y="T9"/>
                </a:cxn>
              </a:cxnLst>
              <a:rect l="0" t="0" r="r" b="b"/>
              <a:pathLst>
                <a:path w="5" h="12">
                  <a:moveTo>
                    <a:pt x="3" y="0"/>
                  </a:moveTo>
                  <a:lnTo>
                    <a:pt x="3" y="0"/>
                  </a:lnTo>
                  <a:lnTo>
                    <a:pt x="5" y="1"/>
                  </a:lnTo>
                  <a:lnTo>
                    <a:pt x="0" y="12"/>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3" name="Freeform 1018"/>
            <p:cNvSpPr/>
            <p:nvPr userDrawn="1"/>
          </p:nvSpPr>
          <p:spPr>
            <a:xfrm>
              <a:off x="265" y="312"/>
              <a:ext cx="13" cy="19"/>
            </a:xfrm>
            <a:custGeom>
              <a:avLst/>
              <a:gdLst>
                <a:gd name="T0" fmla="*/ 20 w 28"/>
                <a:gd name="T1" fmla="*/ 0 h 42"/>
                <a:gd name="T2" fmla="*/ 20 w 28"/>
                <a:gd name="T3" fmla="*/ 0 h 42"/>
                <a:gd name="T4" fmla="*/ 15 w 28"/>
                <a:gd name="T5" fmla="*/ 24 h 42"/>
                <a:gd name="T6" fmla="*/ 24 w 28"/>
                <a:gd name="T7" fmla="*/ 4 h 42"/>
                <a:gd name="T8" fmla="*/ 28 w 28"/>
                <a:gd name="T9" fmla="*/ 7 h 42"/>
                <a:gd name="T10" fmla="*/ 23 w 28"/>
                <a:gd name="T11" fmla="*/ 35 h 42"/>
                <a:gd name="T12" fmla="*/ 9 w 28"/>
                <a:gd name="T13" fmla="*/ 42 h 42"/>
                <a:gd name="T14" fmla="*/ 4 w 28"/>
                <a:gd name="T15" fmla="*/ 25 h 42"/>
                <a:gd name="T16" fmla="*/ 14 w 28"/>
                <a:gd name="T17" fmla="*/ 3 h 42"/>
                <a:gd name="T18" fmla="*/ 20 w 2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2">
                  <a:moveTo>
                    <a:pt x="20" y="0"/>
                  </a:moveTo>
                  <a:lnTo>
                    <a:pt x="20" y="0"/>
                  </a:lnTo>
                  <a:cubicBezTo>
                    <a:pt x="19" y="7"/>
                    <a:pt x="16" y="19"/>
                    <a:pt x="15" y="24"/>
                  </a:cubicBezTo>
                  <a:cubicBezTo>
                    <a:pt x="19" y="18"/>
                    <a:pt x="22" y="9"/>
                    <a:pt x="24" y="4"/>
                  </a:cubicBezTo>
                  <a:lnTo>
                    <a:pt x="28" y="7"/>
                  </a:lnTo>
                  <a:cubicBezTo>
                    <a:pt x="27" y="14"/>
                    <a:pt x="24" y="31"/>
                    <a:pt x="23" y="35"/>
                  </a:cubicBezTo>
                  <a:cubicBezTo>
                    <a:pt x="21" y="41"/>
                    <a:pt x="15" y="40"/>
                    <a:pt x="9" y="42"/>
                  </a:cubicBezTo>
                  <a:cubicBezTo>
                    <a:pt x="6" y="37"/>
                    <a:pt x="0" y="34"/>
                    <a:pt x="4" y="25"/>
                  </a:cubicBezTo>
                  <a:cubicBezTo>
                    <a:pt x="6" y="20"/>
                    <a:pt x="12" y="6"/>
                    <a:pt x="14" y="3"/>
                  </a:cubicBezTo>
                  <a:cubicBezTo>
                    <a:pt x="16" y="2"/>
                    <a:pt x="18" y="3"/>
                    <a:pt x="2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4" name="Freeform 1019"/>
            <p:cNvSpPr/>
            <p:nvPr userDrawn="1"/>
          </p:nvSpPr>
          <p:spPr>
            <a:xfrm>
              <a:off x="295" y="311"/>
              <a:ext cx="2" cy="9"/>
            </a:xfrm>
            <a:custGeom>
              <a:avLst/>
              <a:gdLst>
                <a:gd name="T0" fmla="*/ 0 w 5"/>
                <a:gd name="T1" fmla="*/ 3 h 20"/>
                <a:gd name="T2" fmla="*/ 0 w 5"/>
                <a:gd name="T3" fmla="*/ 3 h 20"/>
                <a:gd name="T4" fmla="*/ 1 w 5"/>
                <a:gd name="T5" fmla="*/ 0 h 20"/>
                <a:gd name="T6" fmla="*/ 5 w 5"/>
                <a:gd name="T7" fmla="*/ 2 h 20"/>
                <a:gd name="T8" fmla="*/ 5 w 5"/>
                <a:gd name="T9" fmla="*/ 20 h 20"/>
                <a:gd name="T10" fmla="*/ 0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0" y="3"/>
                  </a:moveTo>
                  <a:lnTo>
                    <a:pt x="0" y="3"/>
                  </a:lnTo>
                  <a:cubicBezTo>
                    <a:pt x="1" y="2"/>
                    <a:pt x="1" y="1"/>
                    <a:pt x="1" y="0"/>
                  </a:cubicBezTo>
                  <a:cubicBezTo>
                    <a:pt x="2" y="1"/>
                    <a:pt x="4" y="2"/>
                    <a:pt x="5" y="2"/>
                  </a:cubicBezTo>
                  <a:lnTo>
                    <a:pt x="5" y="20"/>
                  </a:lnTo>
                  <a:lnTo>
                    <a:pt x="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5" name="Freeform 1020"/>
            <p:cNvSpPr/>
            <p:nvPr userDrawn="1"/>
          </p:nvSpPr>
          <p:spPr>
            <a:xfrm>
              <a:off x="256" y="309"/>
              <a:ext cx="15" cy="18"/>
            </a:xfrm>
            <a:custGeom>
              <a:avLst/>
              <a:gdLst>
                <a:gd name="T0" fmla="*/ 19 w 32"/>
                <a:gd name="T1" fmla="*/ 0 h 39"/>
                <a:gd name="T2" fmla="*/ 19 w 32"/>
                <a:gd name="T3" fmla="*/ 0 h 39"/>
                <a:gd name="T4" fmla="*/ 22 w 32"/>
                <a:gd name="T5" fmla="*/ 5 h 39"/>
                <a:gd name="T6" fmla="*/ 14 w 32"/>
                <a:gd name="T7" fmla="*/ 25 h 39"/>
                <a:gd name="T8" fmla="*/ 26 w 32"/>
                <a:gd name="T9" fmla="*/ 8 h 39"/>
                <a:gd name="T10" fmla="*/ 32 w 32"/>
                <a:gd name="T11" fmla="*/ 9 h 39"/>
                <a:gd name="T12" fmla="*/ 20 w 32"/>
                <a:gd name="T13" fmla="*/ 34 h 39"/>
                <a:gd name="T14" fmla="*/ 5 w 32"/>
                <a:gd name="T15" fmla="*/ 39 h 39"/>
                <a:gd name="T16" fmla="*/ 2 w 32"/>
                <a:gd name="T17" fmla="*/ 25 h 39"/>
                <a:gd name="T18" fmla="*/ 19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9" y="0"/>
                  </a:moveTo>
                  <a:lnTo>
                    <a:pt x="19" y="0"/>
                  </a:lnTo>
                  <a:cubicBezTo>
                    <a:pt x="20" y="2"/>
                    <a:pt x="21" y="3"/>
                    <a:pt x="22" y="5"/>
                  </a:cubicBezTo>
                  <a:cubicBezTo>
                    <a:pt x="20" y="11"/>
                    <a:pt x="15" y="20"/>
                    <a:pt x="14" y="25"/>
                  </a:cubicBezTo>
                  <a:cubicBezTo>
                    <a:pt x="17" y="23"/>
                    <a:pt x="24" y="11"/>
                    <a:pt x="26" y="8"/>
                  </a:cubicBezTo>
                  <a:cubicBezTo>
                    <a:pt x="28" y="8"/>
                    <a:pt x="30" y="9"/>
                    <a:pt x="32" y="9"/>
                  </a:cubicBezTo>
                  <a:cubicBezTo>
                    <a:pt x="29" y="15"/>
                    <a:pt x="25" y="24"/>
                    <a:pt x="20" y="34"/>
                  </a:cubicBezTo>
                  <a:cubicBezTo>
                    <a:pt x="18" y="39"/>
                    <a:pt x="10" y="38"/>
                    <a:pt x="5" y="39"/>
                  </a:cubicBezTo>
                  <a:cubicBezTo>
                    <a:pt x="3" y="33"/>
                    <a:pt x="0" y="30"/>
                    <a:pt x="2" y="25"/>
                  </a:cubicBezTo>
                  <a:cubicBezTo>
                    <a:pt x="5" y="18"/>
                    <a:pt x="15" y="6"/>
                    <a:pt x="1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6" name="Freeform 1021"/>
            <p:cNvSpPr/>
            <p:nvPr userDrawn="1"/>
          </p:nvSpPr>
          <p:spPr>
            <a:xfrm>
              <a:off x="247" y="305"/>
              <a:ext cx="17" cy="15"/>
            </a:xfrm>
            <a:custGeom>
              <a:avLst/>
              <a:gdLst>
                <a:gd name="T0" fmla="*/ 26 w 40"/>
                <a:gd name="T1" fmla="*/ 0 h 33"/>
                <a:gd name="T2" fmla="*/ 26 w 40"/>
                <a:gd name="T3" fmla="*/ 0 h 33"/>
                <a:gd name="T4" fmla="*/ 30 w 40"/>
                <a:gd name="T5" fmla="*/ 2 h 33"/>
                <a:gd name="T6" fmla="*/ 17 w 40"/>
                <a:gd name="T7" fmla="*/ 19 h 33"/>
                <a:gd name="T8" fmla="*/ 36 w 40"/>
                <a:gd name="T9" fmla="*/ 3 h 33"/>
                <a:gd name="T10" fmla="*/ 40 w 40"/>
                <a:gd name="T11" fmla="*/ 1 h 33"/>
                <a:gd name="T12" fmla="*/ 40 w 40"/>
                <a:gd name="T13" fmla="*/ 6 h 33"/>
                <a:gd name="T14" fmla="*/ 23 w 40"/>
                <a:gd name="T15" fmla="*/ 28 h 33"/>
                <a:gd name="T16" fmla="*/ 5 w 40"/>
                <a:gd name="T17" fmla="*/ 33 h 33"/>
                <a:gd name="T18" fmla="*/ 6 w 40"/>
                <a:gd name="T19" fmla="*/ 15 h 33"/>
                <a:gd name="T20" fmla="*/ 26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26" y="0"/>
                  </a:moveTo>
                  <a:lnTo>
                    <a:pt x="26" y="0"/>
                  </a:lnTo>
                  <a:cubicBezTo>
                    <a:pt x="28" y="1"/>
                    <a:pt x="29" y="1"/>
                    <a:pt x="30" y="2"/>
                  </a:cubicBezTo>
                  <a:cubicBezTo>
                    <a:pt x="26" y="6"/>
                    <a:pt x="21" y="13"/>
                    <a:pt x="17" y="19"/>
                  </a:cubicBezTo>
                  <a:cubicBezTo>
                    <a:pt x="22" y="15"/>
                    <a:pt x="34" y="4"/>
                    <a:pt x="36" y="3"/>
                  </a:cubicBezTo>
                  <a:cubicBezTo>
                    <a:pt x="38" y="3"/>
                    <a:pt x="39" y="2"/>
                    <a:pt x="40" y="1"/>
                  </a:cubicBezTo>
                  <a:cubicBezTo>
                    <a:pt x="40" y="3"/>
                    <a:pt x="40" y="5"/>
                    <a:pt x="40" y="6"/>
                  </a:cubicBezTo>
                  <a:cubicBezTo>
                    <a:pt x="37" y="11"/>
                    <a:pt x="26" y="24"/>
                    <a:pt x="23" y="28"/>
                  </a:cubicBezTo>
                  <a:cubicBezTo>
                    <a:pt x="18" y="32"/>
                    <a:pt x="12" y="32"/>
                    <a:pt x="5" y="33"/>
                  </a:cubicBezTo>
                  <a:cubicBezTo>
                    <a:pt x="4" y="26"/>
                    <a:pt x="0" y="20"/>
                    <a:pt x="6" y="15"/>
                  </a:cubicBezTo>
                  <a:cubicBezTo>
                    <a:pt x="9" y="11"/>
                    <a:pt x="24" y="1"/>
                    <a:pt x="2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7" name="Freeform 1022"/>
            <p:cNvSpPr/>
            <p:nvPr userDrawn="1"/>
          </p:nvSpPr>
          <p:spPr>
            <a:xfrm>
              <a:off x="239" y="299"/>
              <a:ext cx="18" cy="13"/>
            </a:xfrm>
            <a:custGeom>
              <a:avLst/>
              <a:gdLst>
                <a:gd name="T0" fmla="*/ 9 w 40"/>
                <a:gd name="T1" fmla="*/ 6 h 27"/>
                <a:gd name="T2" fmla="*/ 9 w 40"/>
                <a:gd name="T3" fmla="*/ 6 h 27"/>
                <a:gd name="T4" fmla="*/ 36 w 40"/>
                <a:gd name="T5" fmla="*/ 0 h 27"/>
                <a:gd name="T6" fmla="*/ 36 w 40"/>
                <a:gd name="T7" fmla="*/ 5 h 27"/>
                <a:gd name="T8" fmla="*/ 15 w 40"/>
                <a:gd name="T9" fmla="*/ 14 h 27"/>
                <a:gd name="T10" fmla="*/ 36 w 40"/>
                <a:gd name="T11" fmla="*/ 10 h 27"/>
                <a:gd name="T12" fmla="*/ 40 w 40"/>
                <a:gd name="T13" fmla="*/ 12 h 27"/>
                <a:gd name="T14" fmla="*/ 20 w 40"/>
                <a:gd name="T15" fmla="*/ 23 h 27"/>
                <a:gd name="T16" fmla="*/ 0 w 40"/>
                <a:gd name="T17" fmla="*/ 21 h 27"/>
                <a:gd name="T18" fmla="*/ 9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9" y="6"/>
                  </a:moveTo>
                  <a:lnTo>
                    <a:pt x="9" y="6"/>
                  </a:lnTo>
                  <a:cubicBezTo>
                    <a:pt x="12" y="5"/>
                    <a:pt x="36" y="0"/>
                    <a:pt x="36" y="0"/>
                  </a:cubicBezTo>
                  <a:cubicBezTo>
                    <a:pt x="36" y="2"/>
                    <a:pt x="36" y="3"/>
                    <a:pt x="36" y="5"/>
                  </a:cubicBezTo>
                  <a:cubicBezTo>
                    <a:pt x="29" y="8"/>
                    <a:pt x="21" y="12"/>
                    <a:pt x="15" y="14"/>
                  </a:cubicBezTo>
                  <a:cubicBezTo>
                    <a:pt x="23" y="14"/>
                    <a:pt x="34" y="10"/>
                    <a:pt x="36" y="10"/>
                  </a:cubicBezTo>
                  <a:cubicBezTo>
                    <a:pt x="37" y="10"/>
                    <a:pt x="40" y="12"/>
                    <a:pt x="40" y="12"/>
                  </a:cubicBezTo>
                  <a:cubicBezTo>
                    <a:pt x="36" y="14"/>
                    <a:pt x="28" y="20"/>
                    <a:pt x="20" y="23"/>
                  </a:cubicBezTo>
                  <a:cubicBezTo>
                    <a:pt x="12" y="27"/>
                    <a:pt x="3" y="23"/>
                    <a:pt x="0" y="21"/>
                  </a:cubicBezTo>
                  <a:cubicBezTo>
                    <a:pt x="1" y="15"/>
                    <a:pt x="3" y="8"/>
                    <a:pt x="9"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8" name="Freeform 1023"/>
            <p:cNvSpPr/>
            <p:nvPr userDrawn="1"/>
          </p:nvSpPr>
          <p:spPr>
            <a:xfrm>
              <a:off x="223" y="298"/>
              <a:ext cx="10" cy="1"/>
            </a:xfrm>
            <a:custGeom>
              <a:avLst/>
              <a:gdLst>
                <a:gd name="T0" fmla="*/ 0 w 23"/>
                <a:gd name="T1" fmla="*/ 2 h 3"/>
                <a:gd name="T2" fmla="*/ 0 w 23"/>
                <a:gd name="T3" fmla="*/ 2 h 3"/>
                <a:gd name="T4" fmla="*/ 23 w 23"/>
                <a:gd name="T5" fmla="*/ 0 h 3"/>
                <a:gd name="T6" fmla="*/ 23 w 23"/>
                <a:gd name="T7" fmla="*/ 2 h 3"/>
                <a:gd name="T8" fmla="*/ 0 w 23"/>
                <a:gd name="T9" fmla="*/ 2 h 3"/>
              </a:gdLst>
              <a:ahLst/>
              <a:cxnLst>
                <a:cxn ang="0">
                  <a:pos x="T0" y="T1"/>
                </a:cxn>
                <a:cxn ang="0">
                  <a:pos x="T2" y="T3"/>
                </a:cxn>
                <a:cxn ang="0">
                  <a:pos x="T4" y="T5"/>
                </a:cxn>
                <a:cxn ang="0">
                  <a:pos x="T6" y="T7"/>
                </a:cxn>
                <a:cxn ang="0">
                  <a:pos x="T8" y="T9"/>
                </a:cxn>
              </a:cxnLst>
              <a:rect l="0" t="0" r="r" b="b"/>
              <a:pathLst>
                <a:path w="23" h="3">
                  <a:moveTo>
                    <a:pt x="0" y="2"/>
                  </a:moveTo>
                  <a:lnTo>
                    <a:pt x="0" y="2"/>
                  </a:lnTo>
                  <a:cubicBezTo>
                    <a:pt x="11" y="0"/>
                    <a:pt x="20" y="0"/>
                    <a:pt x="23" y="0"/>
                  </a:cubicBezTo>
                  <a:cubicBezTo>
                    <a:pt x="23" y="1"/>
                    <a:pt x="23" y="2"/>
                    <a:pt x="23" y="2"/>
                  </a:cubicBezTo>
                  <a:cubicBezTo>
                    <a:pt x="16" y="3"/>
                    <a:pt x="11" y="2"/>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99" name="Freeform 1024"/>
            <p:cNvSpPr/>
            <p:nvPr userDrawn="1"/>
          </p:nvSpPr>
          <p:spPr>
            <a:xfrm>
              <a:off x="200" y="293"/>
              <a:ext cx="38" cy="12"/>
            </a:xfrm>
            <a:custGeom>
              <a:avLst/>
              <a:gdLst>
                <a:gd name="T0" fmla="*/ 0 w 84"/>
                <a:gd name="T1" fmla="*/ 12 h 27"/>
                <a:gd name="T2" fmla="*/ 0 w 84"/>
                <a:gd name="T3" fmla="*/ 12 h 27"/>
                <a:gd name="T4" fmla="*/ 36 w 84"/>
                <a:gd name="T5" fmla="*/ 0 h 27"/>
                <a:gd name="T6" fmla="*/ 80 w 84"/>
                <a:gd name="T7" fmla="*/ 2 h 27"/>
                <a:gd name="T8" fmla="*/ 74 w 84"/>
                <a:gd name="T9" fmla="*/ 9 h 27"/>
                <a:gd name="T10" fmla="*/ 34 w 84"/>
                <a:gd name="T11" fmla="*/ 13 h 27"/>
                <a:gd name="T12" fmla="*/ 76 w 84"/>
                <a:gd name="T13" fmla="*/ 14 h 27"/>
                <a:gd name="T14" fmla="*/ 84 w 84"/>
                <a:gd name="T15" fmla="*/ 20 h 27"/>
                <a:gd name="T16" fmla="*/ 35 w 84"/>
                <a:gd name="T17" fmla="*/ 26 h 27"/>
                <a:gd name="T18" fmla="*/ 0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0" y="12"/>
                  </a:moveTo>
                  <a:lnTo>
                    <a:pt x="0" y="12"/>
                  </a:lnTo>
                  <a:cubicBezTo>
                    <a:pt x="8" y="5"/>
                    <a:pt x="21" y="0"/>
                    <a:pt x="36" y="0"/>
                  </a:cubicBezTo>
                  <a:cubicBezTo>
                    <a:pt x="50" y="1"/>
                    <a:pt x="64" y="1"/>
                    <a:pt x="80" y="2"/>
                  </a:cubicBezTo>
                  <a:cubicBezTo>
                    <a:pt x="77" y="4"/>
                    <a:pt x="75" y="7"/>
                    <a:pt x="74" y="9"/>
                  </a:cubicBezTo>
                  <a:cubicBezTo>
                    <a:pt x="60" y="10"/>
                    <a:pt x="50" y="10"/>
                    <a:pt x="34" y="13"/>
                  </a:cubicBezTo>
                  <a:cubicBezTo>
                    <a:pt x="49" y="15"/>
                    <a:pt x="71" y="15"/>
                    <a:pt x="76" y="14"/>
                  </a:cubicBezTo>
                  <a:cubicBezTo>
                    <a:pt x="77" y="17"/>
                    <a:pt x="80" y="19"/>
                    <a:pt x="84" y="20"/>
                  </a:cubicBezTo>
                  <a:cubicBezTo>
                    <a:pt x="63" y="23"/>
                    <a:pt x="48" y="25"/>
                    <a:pt x="35" y="26"/>
                  </a:cubicBezTo>
                  <a:cubicBezTo>
                    <a:pt x="18" y="27"/>
                    <a:pt x="7" y="23"/>
                    <a:pt x="0" y="1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0" name="Freeform 1025"/>
            <p:cNvSpPr/>
            <p:nvPr userDrawn="1"/>
          </p:nvSpPr>
          <p:spPr>
            <a:xfrm>
              <a:off x="234" y="292"/>
              <a:ext cx="24" cy="10"/>
            </a:xfrm>
            <a:custGeom>
              <a:avLst/>
              <a:gdLst>
                <a:gd name="T0" fmla="*/ 13 w 52"/>
                <a:gd name="T1" fmla="*/ 2 h 22"/>
                <a:gd name="T2" fmla="*/ 13 w 52"/>
                <a:gd name="T3" fmla="*/ 2 h 22"/>
                <a:gd name="T4" fmla="*/ 42 w 52"/>
                <a:gd name="T5" fmla="*/ 1 h 22"/>
                <a:gd name="T6" fmla="*/ 46 w 52"/>
                <a:gd name="T7" fmla="*/ 5 h 22"/>
                <a:gd name="T8" fmla="*/ 23 w 52"/>
                <a:gd name="T9" fmla="*/ 10 h 22"/>
                <a:gd name="T10" fmla="*/ 52 w 52"/>
                <a:gd name="T11" fmla="*/ 9 h 22"/>
                <a:gd name="T12" fmla="*/ 48 w 52"/>
                <a:gd name="T13" fmla="*/ 15 h 22"/>
                <a:gd name="T14" fmla="*/ 18 w 52"/>
                <a:gd name="T15" fmla="*/ 20 h 22"/>
                <a:gd name="T16" fmla="*/ 0 w 52"/>
                <a:gd name="T17" fmla="*/ 13 h 22"/>
                <a:gd name="T18" fmla="*/ 13 w 52"/>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2">
                  <a:moveTo>
                    <a:pt x="13" y="2"/>
                  </a:moveTo>
                  <a:lnTo>
                    <a:pt x="13" y="2"/>
                  </a:lnTo>
                  <a:cubicBezTo>
                    <a:pt x="21" y="1"/>
                    <a:pt x="37" y="0"/>
                    <a:pt x="42" y="1"/>
                  </a:cubicBezTo>
                  <a:cubicBezTo>
                    <a:pt x="43" y="2"/>
                    <a:pt x="45" y="4"/>
                    <a:pt x="46" y="5"/>
                  </a:cubicBezTo>
                  <a:cubicBezTo>
                    <a:pt x="41" y="7"/>
                    <a:pt x="30" y="8"/>
                    <a:pt x="23" y="10"/>
                  </a:cubicBezTo>
                  <a:cubicBezTo>
                    <a:pt x="30" y="11"/>
                    <a:pt x="45" y="9"/>
                    <a:pt x="52" y="9"/>
                  </a:cubicBezTo>
                  <a:cubicBezTo>
                    <a:pt x="49" y="11"/>
                    <a:pt x="48" y="13"/>
                    <a:pt x="48" y="15"/>
                  </a:cubicBezTo>
                  <a:cubicBezTo>
                    <a:pt x="42" y="17"/>
                    <a:pt x="18" y="20"/>
                    <a:pt x="18" y="20"/>
                  </a:cubicBezTo>
                  <a:cubicBezTo>
                    <a:pt x="7" y="22"/>
                    <a:pt x="4" y="18"/>
                    <a:pt x="0" y="13"/>
                  </a:cubicBezTo>
                  <a:cubicBezTo>
                    <a:pt x="2" y="7"/>
                    <a:pt x="7" y="2"/>
                    <a:pt x="1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1" name="Freeform 1026"/>
            <p:cNvSpPr/>
            <p:nvPr userDrawn="1"/>
          </p:nvSpPr>
          <p:spPr>
            <a:xfrm>
              <a:off x="245" y="286"/>
              <a:ext cx="7" cy="2"/>
            </a:xfrm>
            <a:custGeom>
              <a:avLst/>
              <a:gdLst>
                <a:gd name="T0" fmla="*/ 0 w 15"/>
                <a:gd name="T1" fmla="*/ 0 h 3"/>
                <a:gd name="T2" fmla="*/ 0 w 15"/>
                <a:gd name="T3" fmla="*/ 0 h 3"/>
                <a:gd name="T4" fmla="*/ 15 w 15"/>
                <a:gd name="T5" fmla="*/ 1 h 3"/>
                <a:gd name="T6" fmla="*/ 13 w 15"/>
                <a:gd name="T7" fmla="*/ 3 h 3"/>
                <a:gd name="T8" fmla="*/ 0 w 15"/>
                <a:gd name="T9" fmla="*/ 0 h 3"/>
              </a:gdLst>
              <a:ahLst/>
              <a:cxnLst>
                <a:cxn ang="0">
                  <a:pos x="T0" y="T1"/>
                </a:cxn>
                <a:cxn ang="0">
                  <a:pos x="T2" y="T3"/>
                </a:cxn>
                <a:cxn ang="0">
                  <a:pos x="T4" y="T5"/>
                </a:cxn>
                <a:cxn ang="0">
                  <a:pos x="T6" y="T7"/>
                </a:cxn>
                <a:cxn ang="0">
                  <a:pos x="T8" y="T9"/>
                </a:cxn>
              </a:cxnLst>
              <a:rect l="0" t="0" r="r" b="b"/>
              <a:pathLst>
                <a:path w="15" h="3">
                  <a:moveTo>
                    <a:pt x="0" y="0"/>
                  </a:moveTo>
                  <a:lnTo>
                    <a:pt x="0" y="0"/>
                  </a:lnTo>
                  <a:cubicBezTo>
                    <a:pt x="5" y="0"/>
                    <a:pt x="11" y="1"/>
                    <a:pt x="15" y="1"/>
                  </a:cubicBezTo>
                  <a:cubicBezTo>
                    <a:pt x="15" y="1"/>
                    <a:pt x="14" y="2"/>
                    <a:pt x="13" y="3"/>
                  </a:cubicBezTo>
                  <a:cubicBezTo>
                    <a:pt x="9" y="2"/>
                    <a:pt x="3"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2" name="Freeform 1027"/>
            <p:cNvSpPr/>
            <p:nvPr userDrawn="1"/>
          </p:nvSpPr>
          <p:spPr>
            <a:xfrm>
              <a:off x="222" y="286"/>
              <a:ext cx="9" cy="2"/>
            </a:xfrm>
            <a:custGeom>
              <a:avLst/>
              <a:gdLst>
                <a:gd name="T0" fmla="*/ 0 w 21"/>
                <a:gd name="T1" fmla="*/ 0 h 4"/>
                <a:gd name="T2" fmla="*/ 0 w 21"/>
                <a:gd name="T3" fmla="*/ 0 h 4"/>
                <a:gd name="T4" fmla="*/ 19 w 21"/>
                <a:gd name="T5" fmla="*/ 2 h 4"/>
                <a:gd name="T6" fmla="*/ 21 w 21"/>
                <a:gd name="T7" fmla="*/ 4 h 4"/>
                <a:gd name="T8" fmla="*/ 0 w 21"/>
                <a:gd name="T9" fmla="*/ 0 h 4"/>
              </a:gdLst>
              <a:ahLst/>
              <a:cxnLst>
                <a:cxn ang="0">
                  <a:pos x="T0" y="T1"/>
                </a:cxn>
                <a:cxn ang="0">
                  <a:pos x="T2" y="T3"/>
                </a:cxn>
                <a:cxn ang="0">
                  <a:pos x="T4" y="T5"/>
                </a:cxn>
                <a:cxn ang="0">
                  <a:pos x="T6" y="T7"/>
                </a:cxn>
                <a:cxn ang="0">
                  <a:pos x="T8" y="T9"/>
                </a:cxn>
              </a:cxnLst>
              <a:rect l="0" t="0" r="r" b="b"/>
              <a:pathLst>
                <a:path w="21" h="4">
                  <a:moveTo>
                    <a:pt x="0" y="0"/>
                  </a:moveTo>
                  <a:lnTo>
                    <a:pt x="0" y="0"/>
                  </a:lnTo>
                  <a:cubicBezTo>
                    <a:pt x="4" y="0"/>
                    <a:pt x="19" y="2"/>
                    <a:pt x="19" y="2"/>
                  </a:cubicBezTo>
                  <a:cubicBezTo>
                    <a:pt x="20" y="3"/>
                    <a:pt x="20" y="4"/>
                    <a:pt x="21" y="4"/>
                  </a:cubicBezTo>
                  <a:cubicBezTo>
                    <a:pt x="21" y="4"/>
                    <a:pt x="4"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3" name="Freeform 1028"/>
            <p:cNvSpPr/>
            <p:nvPr userDrawn="1"/>
          </p:nvSpPr>
          <p:spPr>
            <a:xfrm>
              <a:off x="285" y="284"/>
              <a:ext cx="12" cy="11"/>
            </a:xfrm>
            <a:custGeom>
              <a:avLst/>
              <a:gdLst>
                <a:gd name="T0" fmla="*/ 6 w 26"/>
                <a:gd name="T1" fmla="*/ 0 h 24"/>
                <a:gd name="T2" fmla="*/ 6 w 26"/>
                <a:gd name="T3" fmla="*/ 0 h 24"/>
                <a:gd name="T4" fmla="*/ 26 w 26"/>
                <a:gd name="T5" fmla="*/ 3 h 24"/>
                <a:gd name="T6" fmla="*/ 26 w 26"/>
                <a:gd name="T7" fmla="*/ 22 h 24"/>
                <a:gd name="T8" fmla="*/ 6 w 26"/>
                <a:gd name="T9" fmla="*/ 0 h 24"/>
              </a:gdLst>
              <a:ahLst/>
              <a:cxnLst>
                <a:cxn ang="0">
                  <a:pos x="T0" y="T1"/>
                </a:cxn>
                <a:cxn ang="0">
                  <a:pos x="T2" y="T3"/>
                </a:cxn>
                <a:cxn ang="0">
                  <a:pos x="T4" y="T5"/>
                </a:cxn>
                <a:cxn ang="0">
                  <a:pos x="T6" y="T7"/>
                </a:cxn>
                <a:cxn ang="0">
                  <a:pos x="T8" y="T9"/>
                </a:cxn>
              </a:cxnLst>
              <a:rect l="0" t="0" r="r" b="b"/>
              <a:pathLst>
                <a:path w="26" h="24">
                  <a:moveTo>
                    <a:pt x="6" y="0"/>
                  </a:moveTo>
                  <a:lnTo>
                    <a:pt x="6" y="0"/>
                  </a:lnTo>
                  <a:cubicBezTo>
                    <a:pt x="13" y="5"/>
                    <a:pt x="18" y="5"/>
                    <a:pt x="26" y="3"/>
                  </a:cubicBezTo>
                  <a:lnTo>
                    <a:pt x="26" y="22"/>
                  </a:lnTo>
                  <a:cubicBezTo>
                    <a:pt x="13" y="24"/>
                    <a:pt x="0" y="14"/>
                    <a:pt x="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4" name="Freeform 1029"/>
            <p:cNvSpPr/>
            <p:nvPr userDrawn="1"/>
          </p:nvSpPr>
          <p:spPr>
            <a:xfrm>
              <a:off x="324" y="280"/>
              <a:ext cx="2" cy="5"/>
            </a:xfrm>
            <a:custGeom>
              <a:avLst/>
              <a:gdLst>
                <a:gd name="T0" fmla="*/ 3 w 4"/>
                <a:gd name="T1" fmla="*/ 0 h 11"/>
                <a:gd name="T2" fmla="*/ 3 w 4"/>
                <a:gd name="T3" fmla="*/ 0 h 11"/>
                <a:gd name="T4" fmla="*/ 4 w 4"/>
                <a:gd name="T5" fmla="*/ 11 h 11"/>
                <a:gd name="T6" fmla="*/ 0 w 4"/>
                <a:gd name="T7" fmla="*/ 11 h 11"/>
                <a:gd name="T8" fmla="*/ 3 w 4"/>
                <a:gd name="T9" fmla="*/ 0 h 11"/>
              </a:gdLst>
              <a:ahLst/>
              <a:cxnLst>
                <a:cxn ang="0">
                  <a:pos x="T0" y="T1"/>
                </a:cxn>
                <a:cxn ang="0">
                  <a:pos x="T2" y="T3"/>
                </a:cxn>
                <a:cxn ang="0">
                  <a:pos x="T4" y="T5"/>
                </a:cxn>
                <a:cxn ang="0">
                  <a:pos x="T6" y="T7"/>
                </a:cxn>
                <a:cxn ang="0">
                  <a:pos x="T8" y="T9"/>
                </a:cxn>
              </a:cxnLst>
              <a:rect l="0" t="0" r="r" b="b"/>
              <a:pathLst>
                <a:path w="4" h="11">
                  <a:moveTo>
                    <a:pt x="3" y="0"/>
                  </a:moveTo>
                  <a:lnTo>
                    <a:pt x="3" y="0"/>
                  </a:lnTo>
                  <a:cubicBezTo>
                    <a:pt x="4" y="3"/>
                    <a:pt x="4" y="7"/>
                    <a:pt x="4" y="11"/>
                  </a:cubicBezTo>
                  <a:lnTo>
                    <a:pt x="0" y="11"/>
                  </a:lnTo>
                  <a:cubicBezTo>
                    <a:pt x="0" y="8"/>
                    <a:pt x="2" y="4"/>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5" name="Freeform 1030"/>
            <p:cNvSpPr/>
            <p:nvPr userDrawn="1"/>
          </p:nvSpPr>
          <p:spPr>
            <a:xfrm>
              <a:off x="232" y="280"/>
              <a:ext cx="23" cy="11"/>
            </a:xfrm>
            <a:custGeom>
              <a:avLst/>
              <a:gdLst>
                <a:gd name="T0" fmla="*/ 0 w 53"/>
                <a:gd name="T1" fmla="*/ 11 h 24"/>
                <a:gd name="T2" fmla="*/ 0 w 53"/>
                <a:gd name="T3" fmla="*/ 11 h 24"/>
                <a:gd name="T4" fmla="*/ 24 w 53"/>
                <a:gd name="T5" fmla="*/ 2 h 24"/>
                <a:gd name="T6" fmla="*/ 53 w 53"/>
                <a:gd name="T7" fmla="*/ 8 h 24"/>
                <a:gd name="T8" fmla="*/ 47 w 53"/>
                <a:gd name="T9" fmla="*/ 13 h 24"/>
                <a:gd name="T10" fmla="*/ 21 w 53"/>
                <a:gd name="T11" fmla="*/ 13 h 24"/>
                <a:gd name="T12" fmla="*/ 43 w 53"/>
                <a:gd name="T13" fmla="*/ 17 h 24"/>
                <a:gd name="T14" fmla="*/ 46 w 53"/>
                <a:gd name="T15" fmla="*/ 23 h 24"/>
                <a:gd name="T16" fmla="*/ 17 w 53"/>
                <a:gd name="T17" fmla="*/ 23 h 24"/>
                <a:gd name="T18" fmla="*/ 0 w 53"/>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0" y="11"/>
                  </a:moveTo>
                  <a:lnTo>
                    <a:pt x="0" y="11"/>
                  </a:lnTo>
                  <a:cubicBezTo>
                    <a:pt x="4" y="2"/>
                    <a:pt x="14" y="0"/>
                    <a:pt x="24" y="2"/>
                  </a:cubicBezTo>
                  <a:cubicBezTo>
                    <a:pt x="34" y="5"/>
                    <a:pt x="42" y="6"/>
                    <a:pt x="53" y="8"/>
                  </a:cubicBezTo>
                  <a:cubicBezTo>
                    <a:pt x="50" y="9"/>
                    <a:pt x="49" y="10"/>
                    <a:pt x="47" y="13"/>
                  </a:cubicBezTo>
                  <a:cubicBezTo>
                    <a:pt x="40" y="13"/>
                    <a:pt x="30" y="11"/>
                    <a:pt x="21" y="13"/>
                  </a:cubicBezTo>
                  <a:cubicBezTo>
                    <a:pt x="28" y="15"/>
                    <a:pt x="37" y="17"/>
                    <a:pt x="43" y="17"/>
                  </a:cubicBezTo>
                  <a:cubicBezTo>
                    <a:pt x="44" y="19"/>
                    <a:pt x="46" y="23"/>
                    <a:pt x="46" y="23"/>
                  </a:cubicBezTo>
                  <a:cubicBezTo>
                    <a:pt x="40" y="23"/>
                    <a:pt x="26" y="24"/>
                    <a:pt x="17" y="23"/>
                  </a:cubicBezTo>
                  <a:cubicBezTo>
                    <a:pt x="9" y="22"/>
                    <a:pt x="3" y="16"/>
                    <a:pt x="0"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6" name="Freeform 1031"/>
            <p:cNvSpPr/>
            <p:nvPr userDrawn="1"/>
          </p:nvSpPr>
          <p:spPr>
            <a:xfrm>
              <a:off x="314" y="278"/>
              <a:ext cx="2" cy="7"/>
            </a:xfrm>
            <a:custGeom>
              <a:avLst/>
              <a:gdLst>
                <a:gd name="T0" fmla="*/ 6 w 6"/>
                <a:gd name="T1" fmla="*/ 0 h 16"/>
                <a:gd name="T2" fmla="*/ 6 w 6"/>
                <a:gd name="T3" fmla="*/ 0 h 16"/>
                <a:gd name="T4" fmla="*/ 5 w 6"/>
                <a:gd name="T5" fmla="*/ 16 h 16"/>
                <a:gd name="T6" fmla="*/ 0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lnTo>
                    <a:pt x="6" y="0"/>
                  </a:lnTo>
                  <a:cubicBezTo>
                    <a:pt x="6" y="6"/>
                    <a:pt x="5" y="12"/>
                    <a:pt x="5" y="16"/>
                  </a:cubicBezTo>
                  <a:lnTo>
                    <a:pt x="0" y="16"/>
                  </a:lnTo>
                  <a:cubicBezTo>
                    <a:pt x="2" y="11"/>
                    <a:pt x="5" y="7"/>
                    <a:pt x="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7" name="Freeform 1032"/>
            <p:cNvSpPr/>
            <p:nvPr userDrawn="1"/>
          </p:nvSpPr>
          <p:spPr>
            <a:xfrm>
              <a:off x="307" y="276"/>
              <a:ext cx="5" cy="9"/>
            </a:xfrm>
            <a:custGeom>
              <a:avLst/>
              <a:gdLst>
                <a:gd name="T0" fmla="*/ 12 w 12"/>
                <a:gd name="T1" fmla="*/ 0 h 20"/>
                <a:gd name="T2" fmla="*/ 12 w 12"/>
                <a:gd name="T3" fmla="*/ 0 h 20"/>
                <a:gd name="T4" fmla="*/ 6 w 12"/>
                <a:gd name="T5" fmla="*/ 20 h 20"/>
                <a:gd name="T6" fmla="*/ 0 w 12"/>
                <a:gd name="T7" fmla="*/ 20 h 20"/>
                <a:gd name="T8" fmla="*/ 12 w 12"/>
                <a:gd name="T9" fmla="*/ 0 h 20"/>
              </a:gdLst>
              <a:ahLst/>
              <a:cxnLst>
                <a:cxn ang="0">
                  <a:pos x="T0" y="T1"/>
                </a:cxn>
                <a:cxn ang="0">
                  <a:pos x="T2" y="T3"/>
                </a:cxn>
                <a:cxn ang="0">
                  <a:pos x="T4" y="T5"/>
                </a:cxn>
                <a:cxn ang="0">
                  <a:pos x="T6" y="T7"/>
                </a:cxn>
                <a:cxn ang="0">
                  <a:pos x="T8" y="T9"/>
                </a:cxn>
              </a:cxnLst>
              <a:rect l="0" t="0" r="r" b="b"/>
              <a:pathLst>
                <a:path w="12" h="20">
                  <a:moveTo>
                    <a:pt x="12" y="0"/>
                  </a:moveTo>
                  <a:lnTo>
                    <a:pt x="12" y="0"/>
                  </a:lnTo>
                  <a:cubicBezTo>
                    <a:pt x="11" y="7"/>
                    <a:pt x="7" y="16"/>
                    <a:pt x="6" y="20"/>
                  </a:cubicBezTo>
                  <a:lnTo>
                    <a:pt x="0" y="20"/>
                  </a:lnTo>
                  <a:cubicBezTo>
                    <a:pt x="2" y="16"/>
                    <a:pt x="10" y="7"/>
                    <a:pt x="1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8" name="Freeform 1033"/>
            <p:cNvSpPr/>
            <p:nvPr userDrawn="1"/>
          </p:nvSpPr>
          <p:spPr>
            <a:xfrm>
              <a:off x="197" y="278"/>
              <a:ext cx="41" cy="14"/>
            </a:xfrm>
            <a:custGeom>
              <a:avLst/>
              <a:gdLst>
                <a:gd name="T0" fmla="*/ 0 w 90"/>
                <a:gd name="T1" fmla="*/ 6 h 32"/>
                <a:gd name="T2" fmla="*/ 0 w 90"/>
                <a:gd name="T3" fmla="*/ 6 h 32"/>
                <a:gd name="T4" fmla="*/ 42 w 90"/>
                <a:gd name="T5" fmla="*/ 4 h 32"/>
                <a:gd name="T6" fmla="*/ 76 w 90"/>
                <a:gd name="T7" fmla="*/ 12 h 32"/>
                <a:gd name="T8" fmla="*/ 73 w 90"/>
                <a:gd name="T9" fmla="*/ 17 h 32"/>
                <a:gd name="T10" fmla="*/ 74 w 90"/>
                <a:gd name="T11" fmla="*/ 19 h 32"/>
                <a:gd name="T12" fmla="*/ 34 w 90"/>
                <a:gd name="T13" fmla="*/ 15 h 32"/>
                <a:gd name="T14" fmla="*/ 78 w 90"/>
                <a:gd name="T15" fmla="*/ 24 h 32"/>
                <a:gd name="T16" fmla="*/ 90 w 90"/>
                <a:gd name="T17" fmla="*/ 31 h 32"/>
                <a:gd name="T18" fmla="*/ 37 w 90"/>
                <a:gd name="T19" fmla="*/ 30 h 32"/>
                <a:gd name="T20" fmla="*/ 0 w 90"/>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2">
                  <a:moveTo>
                    <a:pt x="0" y="6"/>
                  </a:moveTo>
                  <a:lnTo>
                    <a:pt x="0" y="6"/>
                  </a:lnTo>
                  <a:cubicBezTo>
                    <a:pt x="11" y="0"/>
                    <a:pt x="30" y="1"/>
                    <a:pt x="42" y="4"/>
                  </a:cubicBezTo>
                  <a:cubicBezTo>
                    <a:pt x="52" y="6"/>
                    <a:pt x="70" y="10"/>
                    <a:pt x="76" y="12"/>
                  </a:cubicBezTo>
                  <a:cubicBezTo>
                    <a:pt x="75" y="13"/>
                    <a:pt x="74" y="15"/>
                    <a:pt x="73" y="17"/>
                  </a:cubicBezTo>
                  <a:cubicBezTo>
                    <a:pt x="73" y="18"/>
                    <a:pt x="73" y="18"/>
                    <a:pt x="74" y="19"/>
                  </a:cubicBezTo>
                  <a:cubicBezTo>
                    <a:pt x="73" y="19"/>
                    <a:pt x="48" y="14"/>
                    <a:pt x="34" y="15"/>
                  </a:cubicBezTo>
                  <a:cubicBezTo>
                    <a:pt x="47" y="20"/>
                    <a:pt x="77" y="24"/>
                    <a:pt x="78" y="24"/>
                  </a:cubicBezTo>
                  <a:cubicBezTo>
                    <a:pt x="81" y="28"/>
                    <a:pt x="86" y="30"/>
                    <a:pt x="90" y="31"/>
                  </a:cubicBezTo>
                  <a:cubicBezTo>
                    <a:pt x="86" y="32"/>
                    <a:pt x="46" y="31"/>
                    <a:pt x="37" y="30"/>
                  </a:cubicBezTo>
                  <a:cubicBezTo>
                    <a:pt x="24" y="28"/>
                    <a:pt x="4" y="20"/>
                    <a:pt x="0"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09" name="Freeform 1034"/>
            <p:cNvSpPr/>
            <p:nvPr userDrawn="1"/>
          </p:nvSpPr>
          <p:spPr>
            <a:xfrm>
              <a:off x="317" y="277"/>
              <a:ext cx="4" cy="8"/>
            </a:xfrm>
            <a:custGeom>
              <a:avLst/>
              <a:gdLst>
                <a:gd name="T0" fmla="*/ 7 w 9"/>
                <a:gd name="T1" fmla="*/ 0 h 19"/>
                <a:gd name="T2" fmla="*/ 7 w 9"/>
                <a:gd name="T3" fmla="*/ 0 h 19"/>
                <a:gd name="T4" fmla="*/ 8 w 9"/>
                <a:gd name="T5" fmla="*/ 19 h 19"/>
                <a:gd name="T6" fmla="*/ 0 w 9"/>
                <a:gd name="T7" fmla="*/ 19 h 19"/>
                <a:gd name="T8" fmla="*/ 7 w 9"/>
                <a:gd name="T9" fmla="*/ 0 h 19"/>
              </a:gdLst>
              <a:ahLst/>
              <a:cxnLst>
                <a:cxn ang="0">
                  <a:pos x="T0" y="T1"/>
                </a:cxn>
                <a:cxn ang="0">
                  <a:pos x="T2" y="T3"/>
                </a:cxn>
                <a:cxn ang="0">
                  <a:pos x="T4" y="T5"/>
                </a:cxn>
                <a:cxn ang="0">
                  <a:pos x="T6" y="T7"/>
                </a:cxn>
                <a:cxn ang="0">
                  <a:pos x="T8" y="T9"/>
                </a:cxn>
              </a:cxnLst>
              <a:rect l="0" t="0" r="r" b="b"/>
              <a:pathLst>
                <a:path w="9" h="19">
                  <a:moveTo>
                    <a:pt x="7" y="0"/>
                  </a:moveTo>
                  <a:lnTo>
                    <a:pt x="7" y="0"/>
                  </a:lnTo>
                  <a:cubicBezTo>
                    <a:pt x="8" y="5"/>
                    <a:pt x="9" y="13"/>
                    <a:pt x="8" y="19"/>
                  </a:cubicBezTo>
                  <a:lnTo>
                    <a:pt x="0" y="19"/>
                  </a:lnTo>
                  <a:cubicBezTo>
                    <a:pt x="1" y="12"/>
                    <a:pt x="5" y="6"/>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0" name="Freeform 1035"/>
            <p:cNvSpPr/>
            <p:nvPr userDrawn="1"/>
          </p:nvSpPr>
          <p:spPr>
            <a:xfrm>
              <a:off x="327" y="276"/>
              <a:ext cx="4" cy="9"/>
            </a:xfrm>
            <a:custGeom>
              <a:avLst/>
              <a:gdLst>
                <a:gd name="T0" fmla="*/ 8 w 9"/>
                <a:gd name="T1" fmla="*/ 0 h 20"/>
                <a:gd name="T2" fmla="*/ 8 w 9"/>
                <a:gd name="T3" fmla="*/ 0 h 20"/>
                <a:gd name="T4" fmla="*/ 9 w 9"/>
                <a:gd name="T5" fmla="*/ 20 h 20"/>
                <a:gd name="T6" fmla="*/ 0 w 9"/>
                <a:gd name="T7" fmla="*/ 20 h 20"/>
                <a:gd name="T8" fmla="*/ 8 w 9"/>
                <a:gd name="T9" fmla="*/ 0 h 20"/>
              </a:gdLst>
              <a:ahLst/>
              <a:cxnLst>
                <a:cxn ang="0">
                  <a:pos x="T0" y="T1"/>
                </a:cxn>
                <a:cxn ang="0">
                  <a:pos x="T2" y="T3"/>
                </a:cxn>
                <a:cxn ang="0">
                  <a:pos x="T4" y="T5"/>
                </a:cxn>
                <a:cxn ang="0">
                  <a:pos x="T6" y="T7"/>
                </a:cxn>
                <a:cxn ang="0">
                  <a:pos x="T8" y="T9"/>
                </a:cxn>
              </a:cxnLst>
              <a:rect l="0" t="0" r="r" b="b"/>
              <a:pathLst>
                <a:path w="9" h="20">
                  <a:moveTo>
                    <a:pt x="8" y="0"/>
                  </a:moveTo>
                  <a:lnTo>
                    <a:pt x="8" y="0"/>
                  </a:lnTo>
                  <a:cubicBezTo>
                    <a:pt x="9" y="6"/>
                    <a:pt x="8" y="15"/>
                    <a:pt x="9" y="20"/>
                  </a:cubicBezTo>
                  <a:lnTo>
                    <a:pt x="0" y="20"/>
                  </a:lnTo>
                  <a:cubicBezTo>
                    <a:pt x="2" y="13"/>
                    <a:pt x="6" y="8"/>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1" name="Freeform 1036"/>
            <p:cNvSpPr/>
            <p:nvPr userDrawn="1"/>
          </p:nvSpPr>
          <p:spPr>
            <a:xfrm>
              <a:off x="222" y="274"/>
              <a:ext cx="11" cy="4"/>
            </a:xfrm>
            <a:custGeom>
              <a:avLst/>
              <a:gdLst>
                <a:gd name="T0" fmla="*/ 0 w 24"/>
                <a:gd name="T1" fmla="*/ 0 h 9"/>
                <a:gd name="T2" fmla="*/ 0 w 24"/>
                <a:gd name="T3" fmla="*/ 0 h 9"/>
                <a:gd name="T4" fmla="*/ 22 w 24"/>
                <a:gd name="T5" fmla="*/ 6 h 9"/>
                <a:gd name="T6" fmla="*/ 24 w 24"/>
                <a:gd name="T7" fmla="*/ 9 h 9"/>
                <a:gd name="T8" fmla="*/ 0 w 24"/>
                <a:gd name="T9" fmla="*/ 0 h 9"/>
              </a:gdLst>
              <a:ahLst/>
              <a:cxnLst>
                <a:cxn ang="0">
                  <a:pos x="T0" y="T1"/>
                </a:cxn>
                <a:cxn ang="0">
                  <a:pos x="T2" y="T3"/>
                </a:cxn>
                <a:cxn ang="0">
                  <a:pos x="T4" y="T5"/>
                </a:cxn>
                <a:cxn ang="0">
                  <a:pos x="T6" y="T7"/>
                </a:cxn>
                <a:cxn ang="0">
                  <a:pos x="T8" y="T9"/>
                </a:cxn>
              </a:cxnLst>
              <a:rect l="0" t="0" r="r" b="b"/>
              <a:pathLst>
                <a:path w="24" h="9">
                  <a:moveTo>
                    <a:pt x="0" y="0"/>
                  </a:moveTo>
                  <a:lnTo>
                    <a:pt x="0" y="0"/>
                  </a:lnTo>
                  <a:cubicBezTo>
                    <a:pt x="7" y="2"/>
                    <a:pt x="19" y="5"/>
                    <a:pt x="22" y="6"/>
                  </a:cubicBezTo>
                  <a:cubicBezTo>
                    <a:pt x="23" y="7"/>
                    <a:pt x="23" y="8"/>
                    <a:pt x="24" y="9"/>
                  </a:cubicBezTo>
                  <a:cubicBezTo>
                    <a:pt x="23" y="8"/>
                    <a:pt x="6" y="3"/>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2" name="Freeform 1037"/>
            <p:cNvSpPr/>
            <p:nvPr userDrawn="1"/>
          </p:nvSpPr>
          <p:spPr>
            <a:xfrm>
              <a:off x="320" y="268"/>
              <a:ext cx="5" cy="17"/>
            </a:xfrm>
            <a:custGeom>
              <a:avLst/>
              <a:gdLst>
                <a:gd name="T0" fmla="*/ 7 w 11"/>
                <a:gd name="T1" fmla="*/ 0 h 38"/>
                <a:gd name="T2" fmla="*/ 7 w 11"/>
                <a:gd name="T3" fmla="*/ 0 h 38"/>
                <a:gd name="T4" fmla="*/ 11 w 11"/>
                <a:gd name="T5" fmla="*/ 24 h 38"/>
                <a:gd name="T6" fmla="*/ 5 w 11"/>
                <a:gd name="T7" fmla="*/ 38 h 38"/>
                <a:gd name="T8" fmla="*/ 2 w 11"/>
                <a:gd name="T9" fmla="*/ 38 h 38"/>
                <a:gd name="T10" fmla="*/ 0 w 11"/>
                <a:gd name="T11" fmla="*/ 17 h 38"/>
                <a:gd name="T12" fmla="*/ 2 w 11"/>
                <a:gd name="T13" fmla="*/ 6 h 38"/>
                <a:gd name="T14" fmla="*/ 5 w 11"/>
                <a:gd name="T15" fmla="*/ 25 h 38"/>
                <a:gd name="T16" fmla="*/ 7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7" y="0"/>
                  </a:moveTo>
                  <a:lnTo>
                    <a:pt x="7" y="0"/>
                  </a:lnTo>
                  <a:cubicBezTo>
                    <a:pt x="7" y="0"/>
                    <a:pt x="11" y="18"/>
                    <a:pt x="11" y="24"/>
                  </a:cubicBezTo>
                  <a:cubicBezTo>
                    <a:pt x="9" y="29"/>
                    <a:pt x="7" y="34"/>
                    <a:pt x="5" y="38"/>
                  </a:cubicBezTo>
                  <a:lnTo>
                    <a:pt x="2" y="38"/>
                  </a:lnTo>
                  <a:cubicBezTo>
                    <a:pt x="2" y="33"/>
                    <a:pt x="2" y="24"/>
                    <a:pt x="0" y="17"/>
                  </a:cubicBezTo>
                  <a:cubicBezTo>
                    <a:pt x="1" y="13"/>
                    <a:pt x="2" y="9"/>
                    <a:pt x="2" y="6"/>
                  </a:cubicBezTo>
                  <a:cubicBezTo>
                    <a:pt x="4" y="13"/>
                    <a:pt x="4" y="16"/>
                    <a:pt x="5" y="25"/>
                  </a:cubicBezTo>
                  <a:cubicBezTo>
                    <a:pt x="6" y="16"/>
                    <a:pt x="7" y="7"/>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3" name="Freeform 1038"/>
            <p:cNvSpPr/>
            <p:nvPr userDrawn="1"/>
          </p:nvSpPr>
          <p:spPr>
            <a:xfrm>
              <a:off x="311" y="269"/>
              <a:ext cx="6" cy="16"/>
            </a:xfrm>
            <a:custGeom>
              <a:avLst/>
              <a:gdLst>
                <a:gd name="T0" fmla="*/ 11 w 15"/>
                <a:gd name="T1" fmla="*/ 0 h 36"/>
                <a:gd name="T2" fmla="*/ 11 w 15"/>
                <a:gd name="T3" fmla="*/ 0 h 36"/>
                <a:gd name="T4" fmla="*/ 5 w 15"/>
                <a:gd name="T5" fmla="*/ 36 h 36"/>
                <a:gd name="T6" fmla="*/ 0 w 15"/>
                <a:gd name="T7" fmla="*/ 36 h 36"/>
                <a:gd name="T8" fmla="*/ 6 w 15"/>
                <a:gd name="T9" fmla="*/ 1 h 36"/>
                <a:gd name="T10" fmla="*/ 7 w 15"/>
                <a:gd name="T11" fmla="*/ 21 h 36"/>
                <a:gd name="T12" fmla="*/ 11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11" y="0"/>
                  </a:moveTo>
                  <a:lnTo>
                    <a:pt x="11" y="0"/>
                  </a:lnTo>
                  <a:cubicBezTo>
                    <a:pt x="15" y="20"/>
                    <a:pt x="11" y="27"/>
                    <a:pt x="5" y="36"/>
                  </a:cubicBezTo>
                  <a:lnTo>
                    <a:pt x="0" y="36"/>
                  </a:lnTo>
                  <a:cubicBezTo>
                    <a:pt x="3" y="30"/>
                    <a:pt x="6" y="12"/>
                    <a:pt x="6" y="1"/>
                  </a:cubicBezTo>
                  <a:cubicBezTo>
                    <a:pt x="6" y="2"/>
                    <a:pt x="8" y="13"/>
                    <a:pt x="7" y="21"/>
                  </a:cubicBezTo>
                  <a:cubicBezTo>
                    <a:pt x="9" y="13"/>
                    <a:pt x="10" y="8"/>
                    <a:pt x="1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4" name="Freeform 1039"/>
            <p:cNvSpPr/>
            <p:nvPr userDrawn="1"/>
          </p:nvSpPr>
          <p:spPr>
            <a:xfrm>
              <a:off x="295" y="267"/>
              <a:ext cx="13" cy="14"/>
            </a:xfrm>
            <a:custGeom>
              <a:avLst/>
              <a:gdLst>
                <a:gd name="T0" fmla="*/ 28 w 28"/>
                <a:gd name="T1" fmla="*/ 0 h 31"/>
                <a:gd name="T2" fmla="*/ 28 w 28"/>
                <a:gd name="T3" fmla="*/ 0 h 31"/>
                <a:gd name="T4" fmla="*/ 16 w 28"/>
                <a:gd name="T5" fmla="*/ 23 h 31"/>
                <a:gd name="T6" fmla="*/ 27 w 28"/>
                <a:gd name="T7" fmla="*/ 13 h 31"/>
                <a:gd name="T8" fmla="*/ 24 w 28"/>
                <a:gd name="T9" fmla="*/ 24 h 31"/>
                <a:gd name="T10" fmla="*/ 0 w 28"/>
                <a:gd name="T11" fmla="*/ 20 h 31"/>
                <a:gd name="T12" fmla="*/ 28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8" y="0"/>
                  </a:moveTo>
                  <a:lnTo>
                    <a:pt x="28" y="0"/>
                  </a:lnTo>
                  <a:cubicBezTo>
                    <a:pt x="28" y="10"/>
                    <a:pt x="23" y="20"/>
                    <a:pt x="16" y="23"/>
                  </a:cubicBezTo>
                  <a:cubicBezTo>
                    <a:pt x="24" y="21"/>
                    <a:pt x="27" y="13"/>
                    <a:pt x="27" y="13"/>
                  </a:cubicBezTo>
                  <a:cubicBezTo>
                    <a:pt x="27" y="15"/>
                    <a:pt x="26" y="21"/>
                    <a:pt x="24" y="24"/>
                  </a:cubicBezTo>
                  <a:cubicBezTo>
                    <a:pt x="16" y="31"/>
                    <a:pt x="3" y="29"/>
                    <a:pt x="0" y="20"/>
                  </a:cubicBezTo>
                  <a:cubicBezTo>
                    <a:pt x="14" y="26"/>
                    <a:pt x="24" y="15"/>
                    <a:pt x="2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5" name="Freeform 1040"/>
            <p:cNvSpPr/>
            <p:nvPr userDrawn="1"/>
          </p:nvSpPr>
          <p:spPr>
            <a:xfrm>
              <a:off x="231" y="268"/>
              <a:ext cx="26" cy="15"/>
            </a:xfrm>
            <a:custGeom>
              <a:avLst/>
              <a:gdLst>
                <a:gd name="T0" fmla="*/ 0 w 59"/>
                <a:gd name="T1" fmla="*/ 7 h 34"/>
                <a:gd name="T2" fmla="*/ 0 w 59"/>
                <a:gd name="T3" fmla="*/ 7 h 34"/>
                <a:gd name="T4" fmla="*/ 24 w 59"/>
                <a:gd name="T5" fmla="*/ 4 h 34"/>
                <a:gd name="T6" fmla="*/ 47 w 59"/>
                <a:gd name="T7" fmla="*/ 15 h 34"/>
                <a:gd name="T8" fmla="*/ 48 w 59"/>
                <a:gd name="T9" fmla="*/ 21 h 34"/>
                <a:gd name="T10" fmla="*/ 24 w 59"/>
                <a:gd name="T11" fmla="*/ 15 h 34"/>
                <a:gd name="T12" fmla="*/ 50 w 59"/>
                <a:gd name="T13" fmla="*/ 25 h 34"/>
                <a:gd name="T14" fmla="*/ 59 w 59"/>
                <a:gd name="T15" fmla="*/ 34 h 34"/>
                <a:gd name="T16" fmla="*/ 13 w 59"/>
                <a:gd name="T17" fmla="*/ 24 h 34"/>
                <a:gd name="T18" fmla="*/ 0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0" y="7"/>
                  </a:moveTo>
                  <a:lnTo>
                    <a:pt x="0" y="7"/>
                  </a:lnTo>
                  <a:cubicBezTo>
                    <a:pt x="6" y="2"/>
                    <a:pt x="15" y="0"/>
                    <a:pt x="24" y="4"/>
                  </a:cubicBezTo>
                  <a:cubicBezTo>
                    <a:pt x="26" y="5"/>
                    <a:pt x="41" y="12"/>
                    <a:pt x="47" y="15"/>
                  </a:cubicBezTo>
                  <a:cubicBezTo>
                    <a:pt x="47" y="17"/>
                    <a:pt x="48" y="20"/>
                    <a:pt x="48" y="21"/>
                  </a:cubicBezTo>
                  <a:cubicBezTo>
                    <a:pt x="43" y="19"/>
                    <a:pt x="33" y="16"/>
                    <a:pt x="24" y="15"/>
                  </a:cubicBezTo>
                  <a:cubicBezTo>
                    <a:pt x="34" y="21"/>
                    <a:pt x="46" y="24"/>
                    <a:pt x="50" y="25"/>
                  </a:cubicBezTo>
                  <a:cubicBezTo>
                    <a:pt x="52" y="28"/>
                    <a:pt x="54" y="31"/>
                    <a:pt x="59" y="34"/>
                  </a:cubicBezTo>
                  <a:cubicBezTo>
                    <a:pt x="44" y="31"/>
                    <a:pt x="25" y="29"/>
                    <a:pt x="13" y="24"/>
                  </a:cubicBezTo>
                  <a:cubicBezTo>
                    <a:pt x="9" y="22"/>
                    <a:pt x="1" y="15"/>
                    <a:pt x="0"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6" name="Freeform 1041"/>
            <p:cNvSpPr/>
            <p:nvPr userDrawn="1"/>
          </p:nvSpPr>
          <p:spPr>
            <a:xfrm>
              <a:off x="250" y="268"/>
              <a:ext cx="6" cy="3"/>
            </a:xfrm>
            <a:custGeom>
              <a:avLst/>
              <a:gdLst>
                <a:gd name="T0" fmla="*/ 0 w 14"/>
                <a:gd name="T1" fmla="*/ 0 h 8"/>
                <a:gd name="T2" fmla="*/ 0 w 14"/>
                <a:gd name="T3" fmla="*/ 0 h 8"/>
                <a:gd name="T4" fmla="*/ 14 w 14"/>
                <a:gd name="T5" fmla="*/ 8 h 8"/>
                <a:gd name="T6" fmla="*/ 12 w 14"/>
                <a:gd name="T7" fmla="*/ 8 h 8"/>
                <a:gd name="T8" fmla="*/ 0 w 14"/>
                <a:gd name="T9" fmla="*/ 0 h 8"/>
              </a:gdLst>
              <a:ahLst/>
              <a:cxnLst>
                <a:cxn ang="0">
                  <a:pos x="T0" y="T1"/>
                </a:cxn>
                <a:cxn ang="0">
                  <a:pos x="T2" y="T3"/>
                </a:cxn>
                <a:cxn ang="0">
                  <a:pos x="T4" y="T5"/>
                </a:cxn>
                <a:cxn ang="0">
                  <a:pos x="T6" y="T7"/>
                </a:cxn>
                <a:cxn ang="0">
                  <a:pos x="T8" y="T9"/>
                </a:cxn>
              </a:cxnLst>
              <a:rect l="0" t="0" r="r" b="b"/>
              <a:pathLst>
                <a:path w="14" h="8">
                  <a:moveTo>
                    <a:pt x="0" y="0"/>
                  </a:moveTo>
                  <a:lnTo>
                    <a:pt x="0" y="0"/>
                  </a:lnTo>
                  <a:cubicBezTo>
                    <a:pt x="5" y="2"/>
                    <a:pt x="10" y="6"/>
                    <a:pt x="14" y="8"/>
                  </a:cubicBezTo>
                  <a:lnTo>
                    <a:pt x="12" y="8"/>
                  </a:lnTo>
                  <a:cubicBezTo>
                    <a:pt x="8" y="6"/>
                    <a:pt x="5" y="3"/>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7" name="Freeform 1042"/>
            <p:cNvSpPr/>
            <p:nvPr userDrawn="1"/>
          </p:nvSpPr>
          <p:spPr>
            <a:xfrm>
              <a:off x="298" y="263"/>
              <a:ext cx="16" cy="22"/>
            </a:xfrm>
            <a:custGeom>
              <a:avLst/>
              <a:gdLst>
                <a:gd name="T0" fmla="*/ 34 w 37"/>
                <a:gd name="T1" fmla="*/ 0 h 50"/>
                <a:gd name="T2" fmla="*/ 34 w 37"/>
                <a:gd name="T3" fmla="*/ 0 h 50"/>
                <a:gd name="T4" fmla="*/ 18 w 37"/>
                <a:gd name="T5" fmla="*/ 50 h 50"/>
                <a:gd name="T6" fmla="*/ 0 w 37"/>
                <a:gd name="T7" fmla="*/ 50 h 50"/>
                <a:gd name="T8" fmla="*/ 2 w 37"/>
                <a:gd name="T9" fmla="*/ 49 h 50"/>
                <a:gd name="T10" fmla="*/ 32 w 37"/>
                <a:gd name="T11" fmla="*/ 0 h 50"/>
                <a:gd name="T12" fmla="*/ 31 w 37"/>
                <a:gd name="T13" fmla="*/ 19 h 50"/>
                <a:gd name="T14" fmla="*/ 34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4" y="0"/>
                  </a:moveTo>
                  <a:lnTo>
                    <a:pt x="34" y="0"/>
                  </a:lnTo>
                  <a:cubicBezTo>
                    <a:pt x="37" y="21"/>
                    <a:pt x="31" y="38"/>
                    <a:pt x="18" y="50"/>
                  </a:cubicBezTo>
                  <a:lnTo>
                    <a:pt x="0" y="50"/>
                  </a:lnTo>
                  <a:lnTo>
                    <a:pt x="2" y="49"/>
                  </a:lnTo>
                  <a:cubicBezTo>
                    <a:pt x="21" y="42"/>
                    <a:pt x="29" y="25"/>
                    <a:pt x="32" y="0"/>
                  </a:cubicBezTo>
                  <a:cubicBezTo>
                    <a:pt x="32" y="5"/>
                    <a:pt x="32" y="14"/>
                    <a:pt x="31" y="19"/>
                  </a:cubicBezTo>
                  <a:cubicBezTo>
                    <a:pt x="33" y="13"/>
                    <a:pt x="33" y="6"/>
                    <a:pt x="3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8" name="Freeform 1043"/>
            <p:cNvSpPr/>
            <p:nvPr userDrawn="1"/>
          </p:nvSpPr>
          <p:spPr>
            <a:xfrm>
              <a:off x="197" y="261"/>
              <a:ext cx="39" cy="21"/>
            </a:xfrm>
            <a:custGeom>
              <a:avLst/>
              <a:gdLst>
                <a:gd name="T0" fmla="*/ 0 w 87"/>
                <a:gd name="T1" fmla="*/ 3 h 45"/>
                <a:gd name="T2" fmla="*/ 0 w 87"/>
                <a:gd name="T3" fmla="*/ 3 h 45"/>
                <a:gd name="T4" fmla="*/ 40 w 87"/>
                <a:gd name="T5" fmla="*/ 8 h 45"/>
                <a:gd name="T6" fmla="*/ 72 w 87"/>
                <a:gd name="T7" fmla="*/ 23 h 45"/>
                <a:gd name="T8" fmla="*/ 76 w 87"/>
                <a:gd name="T9" fmla="*/ 31 h 45"/>
                <a:gd name="T10" fmla="*/ 28 w 87"/>
                <a:gd name="T11" fmla="*/ 17 h 45"/>
                <a:gd name="T12" fmla="*/ 83 w 87"/>
                <a:gd name="T13" fmla="*/ 38 h 45"/>
                <a:gd name="T14" fmla="*/ 87 w 87"/>
                <a:gd name="T15" fmla="*/ 42 h 45"/>
                <a:gd name="T16" fmla="*/ 80 w 87"/>
                <a:gd name="T17" fmla="*/ 45 h 45"/>
                <a:gd name="T18" fmla="*/ 43 w 87"/>
                <a:gd name="T19" fmla="*/ 37 h 45"/>
                <a:gd name="T20" fmla="*/ 0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0" y="3"/>
                  </a:moveTo>
                  <a:lnTo>
                    <a:pt x="0" y="3"/>
                  </a:lnTo>
                  <a:cubicBezTo>
                    <a:pt x="10" y="0"/>
                    <a:pt x="30" y="4"/>
                    <a:pt x="40" y="8"/>
                  </a:cubicBezTo>
                  <a:cubicBezTo>
                    <a:pt x="46" y="11"/>
                    <a:pt x="67" y="19"/>
                    <a:pt x="72" y="23"/>
                  </a:cubicBezTo>
                  <a:cubicBezTo>
                    <a:pt x="74" y="26"/>
                    <a:pt x="74" y="28"/>
                    <a:pt x="76" y="31"/>
                  </a:cubicBezTo>
                  <a:cubicBezTo>
                    <a:pt x="68" y="28"/>
                    <a:pt x="49" y="21"/>
                    <a:pt x="28" y="17"/>
                  </a:cubicBezTo>
                  <a:cubicBezTo>
                    <a:pt x="43" y="24"/>
                    <a:pt x="68" y="33"/>
                    <a:pt x="83" y="38"/>
                  </a:cubicBezTo>
                  <a:cubicBezTo>
                    <a:pt x="84" y="39"/>
                    <a:pt x="86" y="41"/>
                    <a:pt x="87" y="42"/>
                  </a:cubicBezTo>
                  <a:cubicBezTo>
                    <a:pt x="84" y="42"/>
                    <a:pt x="82" y="44"/>
                    <a:pt x="80" y="45"/>
                  </a:cubicBezTo>
                  <a:cubicBezTo>
                    <a:pt x="75" y="45"/>
                    <a:pt x="49" y="39"/>
                    <a:pt x="43" y="37"/>
                  </a:cubicBezTo>
                  <a:cubicBezTo>
                    <a:pt x="24" y="31"/>
                    <a:pt x="2" y="18"/>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19" name="Freeform 1044"/>
            <p:cNvSpPr/>
            <p:nvPr userDrawn="1"/>
          </p:nvSpPr>
          <p:spPr>
            <a:xfrm>
              <a:off x="222" y="260"/>
              <a:ext cx="13" cy="8"/>
            </a:xfrm>
            <a:custGeom>
              <a:avLst/>
              <a:gdLst>
                <a:gd name="T0" fmla="*/ 0 w 29"/>
                <a:gd name="T1" fmla="*/ 0 h 16"/>
                <a:gd name="T2" fmla="*/ 0 w 29"/>
                <a:gd name="T3" fmla="*/ 0 h 16"/>
                <a:gd name="T4" fmla="*/ 29 w 29"/>
                <a:gd name="T5" fmla="*/ 15 h 16"/>
                <a:gd name="T6" fmla="*/ 25 w 29"/>
                <a:gd name="T7" fmla="*/ 16 h 16"/>
                <a:gd name="T8" fmla="*/ 0 w 29"/>
                <a:gd name="T9" fmla="*/ 0 h 16"/>
              </a:gdLst>
              <a:ahLst/>
              <a:cxnLst>
                <a:cxn ang="0">
                  <a:pos x="T0" y="T1"/>
                </a:cxn>
                <a:cxn ang="0">
                  <a:pos x="T2" y="T3"/>
                </a:cxn>
                <a:cxn ang="0">
                  <a:pos x="T4" y="T5"/>
                </a:cxn>
                <a:cxn ang="0">
                  <a:pos x="T6" y="T7"/>
                </a:cxn>
                <a:cxn ang="0">
                  <a:pos x="T8" y="T9"/>
                </a:cxn>
              </a:cxnLst>
              <a:rect l="0" t="0" r="r" b="b"/>
              <a:pathLst>
                <a:path w="28" h="16">
                  <a:moveTo>
                    <a:pt x="0" y="0"/>
                  </a:moveTo>
                  <a:lnTo>
                    <a:pt x="0" y="0"/>
                  </a:lnTo>
                  <a:cubicBezTo>
                    <a:pt x="10" y="5"/>
                    <a:pt x="27" y="14"/>
                    <a:pt x="29" y="15"/>
                  </a:cubicBezTo>
                  <a:cubicBezTo>
                    <a:pt x="28" y="15"/>
                    <a:pt x="27" y="15"/>
                    <a:pt x="25" y="16"/>
                  </a:cubicBezTo>
                  <a:cubicBezTo>
                    <a:pt x="25" y="16"/>
                    <a:pt x="7" y="6"/>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0" name="Freeform 1045"/>
            <p:cNvSpPr/>
            <p:nvPr userDrawn="1"/>
          </p:nvSpPr>
          <p:spPr>
            <a:xfrm>
              <a:off x="315" y="257"/>
              <a:ext cx="6" cy="25"/>
            </a:xfrm>
            <a:custGeom>
              <a:avLst/>
              <a:gdLst>
                <a:gd name="T0" fmla="*/ 3 w 12"/>
                <a:gd name="T1" fmla="*/ 0 h 55"/>
                <a:gd name="T2" fmla="*/ 3 w 12"/>
                <a:gd name="T3" fmla="*/ 0 h 55"/>
                <a:gd name="T4" fmla="*/ 12 w 12"/>
                <a:gd name="T5" fmla="*/ 27 h 55"/>
                <a:gd name="T6" fmla="*/ 3 w 12"/>
                <a:gd name="T7" fmla="*/ 55 h 55"/>
                <a:gd name="T8" fmla="*/ 0 w 12"/>
                <a:gd name="T9" fmla="*/ 24 h 55"/>
                <a:gd name="T10" fmla="*/ 1 w 12"/>
                <a:gd name="T11" fmla="*/ 1 h 55"/>
                <a:gd name="T12" fmla="*/ 7 w 12"/>
                <a:gd name="T13" fmla="*/ 28 h 55"/>
                <a:gd name="T14" fmla="*/ 3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3" y="0"/>
                  </a:moveTo>
                  <a:lnTo>
                    <a:pt x="3" y="0"/>
                  </a:lnTo>
                  <a:cubicBezTo>
                    <a:pt x="6" y="6"/>
                    <a:pt x="12" y="22"/>
                    <a:pt x="12" y="27"/>
                  </a:cubicBezTo>
                  <a:cubicBezTo>
                    <a:pt x="12" y="39"/>
                    <a:pt x="6" y="48"/>
                    <a:pt x="3" y="55"/>
                  </a:cubicBezTo>
                  <a:cubicBezTo>
                    <a:pt x="4" y="45"/>
                    <a:pt x="3" y="33"/>
                    <a:pt x="0" y="24"/>
                  </a:cubicBezTo>
                  <a:cubicBezTo>
                    <a:pt x="1" y="17"/>
                    <a:pt x="1" y="8"/>
                    <a:pt x="1" y="1"/>
                  </a:cubicBezTo>
                  <a:cubicBezTo>
                    <a:pt x="2" y="4"/>
                    <a:pt x="6" y="19"/>
                    <a:pt x="7" y="28"/>
                  </a:cubicBezTo>
                  <a:cubicBezTo>
                    <a:pt x="7" y="20"/>
                    <a:pt x="4" y="6"/>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1" name="Freeform 1046"/>
            <p:cNvSpPr/>
            <p:nvPr userDrawn="1"/>
          </p:nvSpPr>
          <p:spPr>
            <a:xfrm>
              <a:off x="323" y="257"/>
              <a:ext cx="7" cy="27"/>
            </a:xfrm>
            <a:custGeom>
              <a:avLst/>
              <a:gdLst>
                <a:gd name="T0" fmla="*/ 0 w 15"/>
                <a:gd name="T1" fmla="*/ 0 h 60"/>
                <a:gd name="T2" fmla="*/ 0 w 15"/>
                <a:gd name="T3" fmla="*/ 0 h 60"/>
                <a:gd name="T4" fmla="*/ 7 w 15"/>
                <a:gd name="T5" fmla="*/ 29 h 60"/>
                <a:gd name="T6" fmla="*/ 2 w 15"/>
                <a:gd name="T7" fmla="*/ 1 h 60"/>
                <a:gd name="T8" fmla="*/ 7 w 15"/>
                <a:gd name="T9" fmla="*/ 15 h 60"/>
                <a:gd name="T10" fmla="*/ 15 w 15"/>
                <a:gd name="T11" fmla="*/ 42 h 60"/>
                <a:gd name="T12" fmla="*/ 7 w 15"/>
                <a:gd name="T13" fmla="*/ 60 h 60"/>
                <a:gd name="T14" fmla="*/ 4 w 15"/>
                <a:gd name="T15" fmla="*/ 31 h 60"/>
                <a:gd name="T16" fmla="*/ 1 w 15"/>
                <a:gd name="T17" fmla="*/ 20 h 60"/>
                <a:gd name="T18" fmla="*/ 0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0" y="0"/>
                  </a:moveTo>
                  <a:lnTo>
                    <a:pt x="0" y="0"/>
                  </a:lnTo>
                  <a:cubicBezTo>
                    <a:pt x="1" y="6"/>
                    <a:pt x="7" y="26"/>
                    <a:pt x="7" y="29"/>
                  </a:cubicBezTo>
                  <a:cubicBezTo>
                    <a:pt x="6" y="19"/>
                    <a:pt x="4" y="10"/>
                    <a:pt x="2" y="1"/>
                  </a:cubicBezTo>
                  <a:cubicBezTo>
                    <a:pt x="2" y="1"/>
                    <a:pt x="6" y="12"/>
                    <a:pt x="7" y="15"/>
                  </a:cubicBezTo>
                  <a:cubicBezTo>
                    <a:pt x="9" y="22"/>
                    <a:pt x="14" y="35"/>
                    <a:pt x="15" y="42"/>
                  </a:cubicBezTo>
                  <a:cubicBezTo>
                    <a:pt x="13" y="49"/>
                    <a:pt x="10" y="54"/>
                    <a:pt x="7" y="60"/>
                  </a:cubicBezTo>
                  <a:cubicBezTo>
                    <a:pt x="7" y="50"/>
                    <a:pt x="6" y="41"/>
                    <a:pt x="4" y="31"/>
                  </a:cubicBezTo>
                  <a:cubicBezTo>
                    <a:pt x="3" y="28"/>
                    <a:pt x="1" y="24"/>
                    <a:pt x="1" y="20"/>
                  </a:cubicBezTo>
                  <a:cubicBezTo>
                    <a:pt x="0" y="14"/>
                    <a:pt x="0" y="4"/>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2" name="Freeform 1047"/>
            <p:cNvSpPr/>
            <p:nvPr userDrawn="1"/>
          </p:nvSpPr>
          <p:spPr>
            <a:xfrm>
              <a:off x="235" y="256"/>
              <a:ext cx="26" cy="18"/>
            </a:xfrm>
            <a:custGeom>
              <a:avLst/>
              <a:gdLst>
                <a:gd name="T0" fmla="*/ 0 w 58"/>
                <a:gd name="T1" fmla="*/ 0 h 39"/>
                <a:gd name="T2" fmla="*/ 0 w 58"/>
                <a:gd name="T3" fmla="*/ 0 h 39"/>
                <a:gd name="T4" fmla="*/ 58 w 58"/>
                <a:gd name="T5" fmla="*/ 34 h 39"/>
                <a:gd name="T6" fmla="*/ 51 w 58"/>
                <a:gd name="T7" fmla="*/ 34 h 39"/>
                <a:gd name="T8" fmla="*/ 23 w 58"/>
                <a:gd name="T9" fmla="*/ 18 h 39"/>
                <a:gd name="T10" fmla="*/ 45 w 58"/>
                <a:gd name="T11" fmla="*/ 35 h 39"/>
                <a:gd name="T12" fmla="*/ 38 w 58"/>
                <a:gd name="T13" fmla="*/ 39 h 39"/>
                <a:gd name="T14" fmla="*/ 12 w 58"/>
                <a:gd name="T15" fmla="*/ 26 h 39"/>
                <a:gd name="T16" fmla="*/ 0 w 5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9">
                  <a:moveTo>
                    <a:pt x="0" y="0"/>
                  </a:moveTo>
                  <a:lnTo>
                    <a:pt x="0" y="0"/>
                  </a:lnTo>
                  <a:cubicBezTo>
                    <a:pt x="27" y="2"/>
                    <a:pt x="41" y="22"/>
                    <a:pt x="58" y="34"/>
                  </a:cubicBezTo>
                  <a:cubicBezTo>
                    <a:pt x="56" y="34"/>
                    <a:pt x="54" y="34"/>
                    <a:pt x="51" y="34"/>
                  </a:cubicBezTo>
                  <a:cubicBezTo>
                    <a:pt x="48" y="33"/>
                    <a:pt x="33" y="22"/>
                    <a:pt x="23" y="18"/>
                  </a:cubicBezTo>
                  <a:cubicBezTo>
                    <a:pt x="28" y="25"/>
                    <a:pt x="38" y="29"/>
                    <a:pt x="45" y="35"/>
                  </a:cubicBezTo>
                  <a:cubicBezTo>
                    <a:pt x="43" y="36"/>
                    <a:pt x="41" y="37"/>
                    <a:pt x="38" y="39"/>
                  </a:cubicBezTo>
                  <a:cubicBezTo>
                    <a:pt x="34" y="37"/>
                    <a:pt x="18" y="28"/>
                    <a:pt x="12" y="26"/>
                  </a:cubicBezTo>
                  <a:cubicBezTo>
                    <a:pt x="5" y="18"/>
                    <a:pt x="0" y="8"/>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3" name="Freeform 1048"/>
            <p:cNvSpPr/>
            <p:nvPr userDrawn="1"/>
          </p:nvSpPr>
          <p:spPr>
            <a:xfrm>
              <a:off x="251" y="255"/>
              <a:ext cx="3" cy="4"/>
            </a:xfrm>
            <a:custGeom>
              <a:avLst/>
              <a:gdLst>
                <a:gd name="T0" fmla="*/ 0 w 7"/>
                <a:gd name="T1" fmla="*/ 0 h 10"/>
                <a:gd name="T2" fmla="*/ 0 w 7"/>
                <a:gd name="T3" fmla="*/ 0 h 10"/>
                <a:gd name="T4" fmla="*/ 7 w 7"/>
                <a:gd name="T5" fmla="*/ 7 h 10"/>
                <a:gd name="T6" fmla="*/ 7 w 7"/>
                <a:gd name="T7" fmla="*/ 10 h 10"/>
                <a:gd name="T8" fmla="*/ 0 w 7"/>
                <a:gd name="T9" fmla="*/ 0 h 10"/>
              </a:gdLst>
              <a:ahLst/>
              <a:cxnLst>
                <a:cxn ang="0">
                  <a:pos x="T0" y="T1"/>
                </a:cxn>
                <a:cxn ang="0">
                  <a:pos x="T2" y="T3"/>
                </a:cxn>
                <a:cxn ang="0">
                  <a:pos x="T4" y="T5"/>
                </a:cxn>
                <a:cxn ang="0">
                  <a:pos x="T6" y="T7"/>
                </a:cxn>
                <a:cxn ang="0">
                  <a:pos x="T8" y="T9"/>
                </a:cxn>
              </a:cxnLst>
              <a:rect l="0" t="0" r="r" b="b"/>
              <a:pathLst>
                <a:path w="7" h="10">
                  <a:moveTo>
                    <a:pt x="0" y="0"/>
                  </a:moveTo>
                  <a:lnTo>
                    <a:pt x="0" y="0"/>
                  </a:lnTo>
                  <a:cubicBezTo>
                    <a:pt x="2" y="2"/>
                    <a:pt x="5" y="5"/>
                    <a:pt x="7" y="7"/>
                  </a:cubicBezTo>
                  <a:cubicBezTo>
                    <a:pt x="7" y="8"/>
                    <a:pt x="7" y="9"/>
                    <a:pt x="7" y="10"/>
                  </a:cubicBezTo>
                  <a:cubicBezTo>
                    <a:pt x="5" y="7"/>
                    <a:pt x="1" y="2"/>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4" name="Freeform 1049"/>
            <p:cNvSpPr/>
            <p:nvPr userDrawn="1"/>
          </p:nvSpPr>
          <p:spPr>
            <a:xfrm>
              <a:off x="252" y="251"/>
              <a:ext cx="45" cy="64"/>
            </a:xfrm>
            <a:custGeom>
              <a:avLst/>
              <a:gdLst>
                <a:gd name="T0" fmla="*/ 13 w 100"/>
                <a:gd name="T1" fmla="*/ 95 h 142"/>
                <a:gd name="T2" fmla="*/ 13 w 100"/>
                <a:gd name="T3" fmla="*/ 95 h 142"/>
                <a:gd name="T4" fmla="*/ 0 w 100"/>
                <a:gd name="T5" fmla="*/ 82 h 142"/>
                <a:gd name="T6" fmla="*/ 16 w 100"/>
                <a:gd name="T7" fmla="*/ 74 h 142"/>
                <a:gd name="T8" fmla="*/ 30 w 100"/>
                <a:gd name="T9" fmla="*/ 78 h 142"/>
                <a:gd name="T10" fmla="*/ 31 w 100"/>
                <a:gd name="T11" fmla="*/ 76 h 142"/>
                <a:gd name="T12" fmla="*/ 2 w 100"/>
                <a:gd name="T13" fmla="*/ 51 h 142"/>
                <a:gd name="T14" fmla="*/ 37 w 100"/>
                <a:gd name="T15" fmla="*/ 61 h 142"/>
                <a:gd name="T16" fmla="*/ 38 w 100"/>
                <a:gd name="T17" fmla="*/ 60 h 142"/>
                <a:gd name="T18" fmla="*/ 14 w 100"/>
                <a:gd name="T19" fmla="*/ 36 h 142"/>
                <a:gd name="T20" fmla="*/ 8 w 100"/>
                <a:gd name="T21" fmla="*/ 0 h 142"/>
                <a:gd name="T22" fmla="*/ 55 w 100"/>
                <a:gd name="T23" fmla="*/ 52 h 142"/>
                <a:gd name="T24" fmla="*/ 42 w 100"/>
                <a:gd name="T25" fmla="*/ 83 h 142"/>
                <a:gd name="T26" fmla="*/ 62 w 100"/>
                <a:gd name="T27" fmla="*/ 110 h 142"/>
                <a:gd name="T28" fmla="*/ 93 w 100"/>
                <a:gd name="T29" fmla="*/ 98 h 142"/>
                <a:gd name="T30" fmla="*/ 100 w 100"/>
                <a:gd name="T31" fmla="*/ 98 h 142"/>
                <a:gd name="T32" fmla="*/ 100 w 100"/>
                <a:gd name="T33" fmla="*/ 110 h 142"/>
                <a:gd name="T34" fmla="*/ 98 w 100"/>
                <a:gd name="T35" fmla="*/ 112 h 142"/>
                <a:gd name="T36" fmla="*/ 100 w 100"/>
                <a:gd name="T37" fmla="*/ 120 h 142"/>
                <a:gd name="T38" fmla="*/ 100 w 100"/>
                <a:gd name="T39" fmla="*/ 129 h 142"/>
                <a:gd name="T40" fmla="*/ 96 w 100"/>
                <a:gd name="T41" fmla="*/ 126 h 142"/>
                <a:gd name="T42" fmla="*/ 100 w 100"/>
                <a:gd name="T43" fmla="*/ 131 h 142"/>
                <a:gd name="T44" fmla="*/ 100 w 100"/>
                <a:gd name="T45" fmla="*/ 133 h 142"/>
                <a:gd name="T46" fmla="*/ 96 w 100"/>
                <a:gd name="T47" fmla="*/ 131 h 142"/>
                <a:gd name="T48" fmla="*/ 91 w 100"/>
                <a:gd name="T49" fmla="*/ 115 h 142"/>
                <a:gd name="T50" fmla="*/ 89 w 100"/>
                <a:gd name="T51" fmla="*/ 116 h 142"/>
                <a:gd name="T52" fmla="*/ 94 w 100"/>
                <a:gd name="T53" fmla="*/ 130 h 142"/>
                <a:gd name="T54" fmla="*/ 87 w 100"/>
                <a:gd name="T55" fmla="*/ 142 h 142"/>
                <a:gd name="T56" fmla="*/ 74 w 100"/>
                <a:gd name="T57" fmla="*/ 134 h 142"/>
                <a:gd name="T58" fmla="*/ 72 w 100"/>
                <a:gd name="T59" fmla="*/ 120 h 142"/>
                <a:gd name="T60" fmla="*/ 70 w 100"/>
                <a:gd name="T61" fmla="*/ 120 h 142"/>
                <a:gd name="T62" fmla="*/ 71 w 100"/>
                <a:gd name="T63" fmla="*/ 133 h 142"/>
                <a:gd name="T64" fmla="*/ 61 w 100"/>
                <a:gd name="T65" fmla="*/ 142 h 142"/>
                <a:gd name="T66" fmla="*/ 52 w 100"/>
                <a:gd name="T67" fmla="*/ 132 h 142"/>
                <a:gd name="T68" fmla="*/ 55 w 100"/>
                <a:gd name="T69" fmla="*/ 119 h 142"/>
                <a:gd name="T70" fmla="*/ 54 w 100"/>
                <a:gd name="T71" fmla="*/ 118 h 142"/>
                <a:gd name="T72" fmla="*/ 48 w 100"/>
                <a:gd name="T73" fmla="*/ 133 h 142"/>
                <a:gd name="T74" fmla="*/ 34 w 100"/>
                <a:gd name="T75" fmla="*/ 134 h 142"/>
                <a:gd name="T76" fmla="*/ 30 w 100"/>
                <a:gd name="T77" fmla="*/ 121 h 142"/>
                <a:gd name="T78" fmla="*/ 38 w 100"/>
                <a:gd name="T79" fmla="*/ 111 h 142"/>
                <a:gd name="T80" fmla="*/ 36 w 100"/>
                <a:gd name="T81" fmla="*/ 110 h 142"/>
                <a:gd name="T82" fmla="*/ 26 w 100"/>
                <a:gd name="T83" fmla="*/ 120 h 142"/>
                <a:gd name="T84" fmla="*/ 8 w 100"/>
                <a:gd name="T85" fmla="*/ 116 h 142"/>
                <a:gd name="T86" fmla="*/ 14 w 100"/>
                <a:gd name="T87" fmla="*/ 100 h 142"/>
                <a:gd name="T88" fmla="*/ 28 w 100"/>
                <a:gd name="T89" fmla="*/ 97 h 142"/>
                <a:gd name="T90" fmla="*/ 27 w 100"/>
                <a:gd name="T91" fmla="*/ 95 h 142"/>
                <a:gd name="T92" fmla="*/ 13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13" y="95"/>
                  </a:moveTo>
                  <a:lnTo>
                    <a:pt x="13" y="95"/>
                  </a:lnTo>
                  <a:cubicBezTo>
                    <a:pt x="5" y="94"/>
                    <a:pt x="2" y="86"/>
                    <a:pt x="0" y="82"/>
                  </a:cubicBezTo>
                  <a:cubicBezTo>
                    <a:pt x="3" y="80"/>
                    <a:pt x="8" y="72"/>
                    <a:pt x="16" y="74"/>
                  </a:cubicBezTo>
                  <a:cubicBezTo>
                    <a:pt x="21" y="75"/>
                    <a:pt x="26" y="76"/>
                    <a:pt x="30" y="78"/>
                  </a:cubicBezTo>
                  <a:cubicBezTo>
                    <a:pt x="31" y="77"/>
                    <a:pt x="31" y="77"/>
                    <a:pt x="31" y="76"/>
                  </a:cubicBezTo>
                  <a:cubicBezTo>
                    <a:pt x="14" y="72"/>
                    <a:pt x="2" y="65"/>
                    <a:pt x="2" y="51"/>
                  </a:cubicBezTo>
                  <a:cubicBezTo>
                    <a:pt x="15" y="42"/>
                    <a:pt x="28" y="50"/>
                    <a:pt x="37" y="61"/>
                  </a:cubicBezTo>
                  <a:lnTo>
                    <a:pt x="38" y="60"/>
                  </a:lnTo>
                  <a:cubicBezTo>
                    <a:pt x="31" y="49"/>
                    <a:pt x="22" y="44"/>
                    <a:pt x="14" y="36"/>
                  </a:cubicBezTo>
                  <a:cubicBezTo>
                    <a:pt x="7" y="28"/>
                    <a:pt x="4" y="12"/>
                    <a:pt x="8" y="0"/>
                  </a:cubicBezTo>
                  <a:cubicBezTo>
                    <a:pt x="23" y="19"/>
                    <a:pt x="49" y="37"/>
                    <a:pt x="55" y="52"/>
                  </a:cubicBezTo>
                  <a:cubicBezTo>
                    <a:pt x="62" y="68"/>
                    <a:pt x="45" y="72"/>
                    <a:pt x="42" y="83"/>
                  </a:cubicBezTo>
                  <a:cubicBezTo>
                    <a:pt x="39" y="96"/>
                    <a:pt x="47" y="105"/>
                    <a:pt x="62" y="110"/>
                  </a:cubicBezTo>
                  <a:cubicBezTo>
                    <a:pt x="74" y="114"/>
                    <a:pt x="88" y="110"/>
                    <a:pt x="93" y="98"/>
                  </a:cubicBezTo>
                  <a:cubicBezTo>
                    <a:pt x="96" y="98"/>
                    <a:pt x="97" y="99"/>
                    <a:pt x="100" y="98"/>
                  </a:cubicBezTo>
                  <a:lnTo>
                    <a:pt x="100" y="110"/>
                  </a:lnTo>
                  <a:cubicBezTo>
                    <a:pt x="98" y="111"/>
                    <a:pt x="100" y="110"/>
                    <a:pt x="98" y="112"/>
                  </a:cubicBezTo>
                  <a:cubicBezTo>
                    <a:pt x="99" y="115"/>
                    <a:pt x="100" y="118"/>
                    <a:pt x="100" y="120"/>
                  </a:cubicBezTo>
                  <a:lnTo>
                    <a:pt x="100" y="129"/>
                  </a:lnTo>
                  <a:cubicBezTo>
                    <a:pt x="99" y="129"/>
                    <a:pt x="98" y="129"/>
                    <a:pt x="96" y="126"/>
                  </a:cubicBezTo>
                  <a:cubicBezTo>
                    <a:pt x="97" y="129"/>
                    <a:pt x="98" y="130"/>
                    <a:pt x="100" y="131"/>
                  </a:cubicBezTo>
                  <a:lnTo>
                    <a:pt x="100" y="133"/>
                  </a:lnTo>
                  <a:cubicBezTo>
                    <a:pt x="99" y="133"/>
                    <a:pt x="97" y="132"/>
                    <a:pt x="96" y="131"/>
                  </a:cubicBezTo>
                  <a:cubicBezTo>
                    <a:pt x="94" y="127"/>
                    <a:pt x="93" y="119"/>
                    <a:pt x="91" y="115"/>
                  </a:cubicBezTo>
                  <a:cubicBezTo>
                    <a:pt x="91" y="114"/>
                    <a:pt x="89" y="114"/>
                    <a:pt x="89" y="116"/>
                  </a:cubicBezTo>
                  <a:cubicBezTo>
                    <a:pt x="90" y="118"/>
                    <a:pt x="93" y="128"/>
                    <a:pt x="94" y="130"/>
                  </a:cubicBezTo>
                  <a:cubicBezTo>
                    <a:pt x="95" y="137"/>
                    <a:pt x="90" y="138"/>
                    <a:pt x="87" y="142"/>
                  </a:cubicBezTo>
                  <a:cubicBezTo>
                    <a:pt x="81" y="139"/>
                    <a:pt x="75" y="141"/>
                    <a:pt x="74" y="134"/>
                  </a:cubicBezTo>
                  <a:cubicBezTo>
                    <a:pt x="73" y="129"/>
                    <a:pt x="73" y="125"/>
                    <a:pt x="72" y="120"/>
                  </a:cubicBezTo>
                  <a:cubicBezTo>
                    <a:pt x="72" y="119"/>
                    <a:pt x="70" y="119"/>
                    <a:pt x="70" y="120"/>
                  </a:cubicBezTo>
                  <a:cubicBezTo>
                    <a:pt x="71" y="125"/>
                    <a:pt x="71" y="132"/>
                    <a:pt x="71" y="133"/>
                  </a:cubicBezTo>
                  <a:cubicBezTo>
                    <a:pt x="71" y="139"/>
                    <a:pt x="65" y="139"/>
                    <a:pt x="61" y="142"/>
                  </a:cubicBezTo>
                  <a:cubicBezTo>
                    <a:pt x="57" y="139"/>
                    <a:pt x="51" y="138"/>
                    <a:pt x="52" y="132"/>
                  </a:cubicBezTo>
                  <a:cubicBezTo>
                    <a:pt x="52" y="130"/>
                    <a:pt x="55" y="122"/>
                    <a:pt x="55" y="119"/>
                  </a:cubicBezTo>
                  <a:cubicBezTo>
                    <a:pt x="56" y="118"/>
                    <a:pt x="54" y="118"/>
                    <a:pt x="54" y="118"/>
                  </a:cubicBezTo>
                  <a:cubicBezTo>
                    <a:pt x="53" y="122"/>
                    <a:pt x="50" y="129"/>
                    <a:pt x="48" y="133"/>
                  </a:cubicBezTo>
                  <a:cubicBezTo>
                    <a:pt x="45" y="138"/>
                    <a:pt x="40" y="134"/>
                    <a:pt x="34" y="134"/>
                  </a:cubicBezTo>
                  <a:cubicBezTo>
                    <a:pt x="32" y="130"/>
                    <a:pt x="26" y="126"/>
                    <a:pt x="30" y="121"/>
                  </a:cubicBezTo>
                  <a:cubicBezTo>
                    <a:pt x="31" y="119"/>
                    <a:pt x="38" y="111"/>
                    <a:pt x="38" y="111"/>
                  </a:cubicBezTo>
                  <a:cubicBezTo>
                    <a:pt x="38" y="110"/>
                    <a:pt x="37" y="109"/>
                    <a:pt x="36" y="110"/>
                  </a:cubicBezTo>
                  <a:cubicBezTo>
                    <a:pt x="34" y="111"/>
                    <a:pt x="31" y="115"/>
                    <a:pt x="26" y="120"/>
                  </a:cubicBezTo>
                  <a:cubicBezTo>
                    <a:pt x="21" y="124"/>
                    <a:pt x="11" y="116"/>
                    <a:pt x="8" y="116"/>
                  </a:cubicBezTo>
                  <a:cubicBezTo>
                    <a:pt x="9" y="111"/>
                    <a:pt x="8" y="103"/>
                    <a:pt x="14" y="100"/>
                  </a:cubicBezTo>
                  <a:cubicBezTo>
                    <a:pt x="19" y="98"/>
                    <a:pt x="26" y="97"/>
                    <a:pt x="28" y="97"/>
                  </a:cubicBezTo>
                  <a:cubicBezTo>
                    <a:pt x="28" y="96"/>
                    <a:pt x="27" y="95"/>
                    <a:pt x="27" y="95"/>
                  </a:cubicBezTo>
                  <a:cubicBezTo>
                    <a:pt x="23" y="96"/>
                    <a:pt x="17" y="96"/>
                    <a:pt x="13" y="9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5" name="Freeform 1050"/>
            <p:cNvSpPr/>
            <p:nvPr userDrawn="1"/>
          </p:nvSpPr>
          <p:spPr>
            <a:xfrm>
              <a:off x="224" y="248"/>
              <a:ext cx="10" cy="7"/>
            </a:xfrm>
            <a:custGeom>
              <a:avLst/>
              <a:gdLst>
                <a:gd name="T0" fmla="*/ 0 w 22"/>
                <a:gd name="T1" fmla="*/ 0 h 16"/>
                <a:gd name="T2" fmla="*/ 0 w 22"/>
                <a:gd name="T3" fmla="*/ 0 h 16"/>
                <a:gd name="T4" fmla="*/ 22 w 22"/>
                <a:gd name="T5" fmla="*/ 14 h 16"/>
                <a:gd name="T6" fmla="*/ 20 w 22"/>
                <a:gd name="T7" fmla="*/ 14 h 16"/>
                <a:gd name="T8" fmla="*/ 20 w 22"/>
                <a:gd name="T9" fmla="*/ 16 h 16"/>
                <a:gd name="T10" fmla="*/ 0 w 22"/>
                <a:gd name="T11" fmla="*/ 0 h 16"/>
              </a:gdLst>
              <a:ahLst/>
              <a:cxnLst>
                <a:cxn ang="0">
                  <a:pos x="T0" y="T1"/>
                </a:cxn>
                <a:cxn ang="0">
                  <a:pos x="T2" y="T3"/>
                </a:cxn>
                <a:cxn ang="0">
                  <a:pos x="T4" y="T5"/>
                </a:cxn>
                <a:cxn ang="0">
                  <a:pos x="T6" y="T7"/>
                </a:cxn>
                <a:cxn ang="0">
                  <a:pos x="T8" y="T9"/>
                </a:cxn>
                <a:cxn ang="0">
                  <a:pos x="T10" y="T11"/>
                </a:cxn>
              </a:cxnLst>
              <a:rect l="0" t="0" r="r" b="b"/>
              <a:pathLst>
                <a:path w="22" h="16">
                  <a:moveTo>
                    <a:pt x="0" y="0"/>
                  </a:moveTo>
                  <a:lnTo>
                    <a:pt x="0" y="0"/>
                  </a:lnTo>
                  <a:cubicBezTo>
                    <a:pt x="6" y="3"/>
                    <a:pt x="19" y="11"/>
                    <a:pt x="22" y="14"/>
                  </a:cubicBezTo>
                  <a:cubicBezTo>
                    <a:pt x="21" y="14"/>
                    <a:pt x="21" y="14"/>
                    <a:pt x="20" y="14"/>
                  </a:cubicBezTo>
                  <a:cubicBezTo>
                    <a:pt x="20" y="15"/>
                    <a:pt x="20" y="16"/>
                    <a:pt x="20" y="16"/>
                  </a:cubicBezTo>
                  <a:cubicBezTo>
                    <a:pt x="16" y="12"/>
                    <a:pt x="5" y="4"/>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6" name="Freeform 1051"/>
            <p:cNvSpPr/>
            <p:nvPr userDrawn="1"/>
          </p:nvSpPr>
          <p:spPr>
            <a:xfrm>
              <a:off x="315" y="243"/>
              <a:ext cx="8" cy="31"/>
            </a:xfrm>
            <a:custGeom>
              <a:avLst/>
              <a:gdLst>
                <a:gd name="T0" fmla="*/ 2 w 17"/>
                <a:gd name="T1" fmla="*/ 0 h 68"/>
                <a:gd name="T2" fmla="*/ 2 w 17"/>
                <a:gd name="T3" fmla="*/ 0 h 68"/>
                <a:gd name="T4" fmla="*/ 9 w 17"/>
                <a:gd name="T5" fmla="*/ 14 h 68"/>
                <a:gd name="T6" fmla="*/ 16 w 17"/>
                <a:gd name="T7" fmla="*/ 68 h 68"/>
                <a:gd name="T8" fmla="*/ 0 w 17"/>
                <a:gd name="T9" fmla="*/ 16 h 68"/>
                <a:gd name="T10" fmla="*/ 14 w 17"/>
                <a:gd name="T11" fmla="*/ 42 h 68"/>
                <a:gd name="T12" fmla="*/ 2 w 17"/>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7" h="68">
                  <a:moveTo>
                    <a:pt x="2" y="0"/>
                  </a:moveTo>
                  <a:lnTo>
                    <a:pt x="2" y="0"/>
                  </a:lnTo>
                  <a:cubicBezTo>
                    <a:pt x="2" y="0"/>
                    <a:pt x="8" y="12"/>
                    <a:pt x="9" y="14"/>
                  </a:cubicBezTo>
                  <a:cubicBezTo>
                    <a:pt x="16" y="25"/>
                    <a:pt x="17" y="44"/>
                    <a:pt x="16" y="68"/>
                  </a:cubicBezTo>
                  <a:cubicBezTo>
                    <a:pt x="12" y="44"/>
                    <a:pt x="1" y="26"/>
                    <a:pt x="0" y="16"/>
                  </a:cubicBezTo>
                  <a:cubicBezTo>
                    <a:pt x="5" y="22"/>
                    <a:pt x="10" y="31"/>
                    <a:pt x="14" y="42"/>
                  </a:cubicBezTo>
                  <a:cubicBezTo>
                    <a:pt x="13" y="36"/>
                    <a:pt x="5" y="7"/>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7" name="Freeform 1052"/>
            <p:cNvSpPr/>
            <p:nvPr userDrawn="1"/>
          </p:nvSpPr>
          <p:spPr>
            <a:xfrm>
              <a:off x="199" y="245"/>
              <a:ext cx="40" cy="25"/>
            </a:xfrm>
            <a:custGeom>
              <a:avLst/>
              <a:gdLst>
                <a:gd name="T0" fmla="*/ 1 w 88"/>
                <a:gd name="T1" fmla="*/ 1 h 55"/>
                <a:gd name="T2" fmla="*/ 1 w 88"/>
                <a:gd name="T3" fmla="*/ 1 h 55"/>
                <a:gd name="T4" fmla="*/ 45 w 88"/>
                <a:gd name="T5" fmla="*/ 15 h 55"/>
                <a:gd name="T6" fmla="*/ 79 w 88"/>
                <a:gd name="T7" fmla="*/ 37 h 55"/>
                <a:gd name="T8" fmla="*/ 88 w 88"/>
                <a:gd name="T9" fmla="*/ 49 h 55"/>
                <a:gd name="T10" fmla="*/ 81 w 88"/>
                <a:gd name="T11" fmla="*/ 49 h 55"/>
                <a:gd name="T12" fmla="*/ 31 w 88"/>
                <a:gd name="T13" fmla="*/ 23 h 55"/>
                <a:gd name="T14" fmla="*/ 73 w 88"/>
                <a:gd name="T15" fmla="*/ 51 h 55"/>
                <a:gd name="T16" fmla="*/ 67 w 88"/>
                <a:gd name="T17" fmla="*/ 55 h 55"/>
                <a:gd name="T18" fmla="*/ 27 w 88"/>
                <a:gd name="T19" fmla="*/ 37 h 55"/>
                <a:gd name="T20" fmla="*/ 1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1" y="1"/>
                  </a:moveTo>
                  <a:lnTo>
                    <a:pt x="1" y="1"/>
                  </a:lnTo>
                  <a:cubicBezTo>
                    <a:pt x="16" y="0"/>
                    <a:pt x="33" y="8"/>
                    <a:pt x="45" y="15"/>
                  </a:cubicBezTo>
                  <a:cubicBezTo>
                    <a:pt x="53" y="20"/>
                    <a:pt x="68" y="29"/>
                    <a:pt x="79" y="37"/>
                  </a:cubicBezTo>
                  <a:cubicBezTo>
                    <a:pt x="81" y="42"/>
                    <a:pt x="82" y="41"/>
                    <a:pt x="88" y="49"/>
                  </a:cubicBezTo>
                  <a:cubicBezTo>
                    <a:pt x="83" y="48"/>
                    <a:pt x="83" y="49"/>
                    <a:pt x="81" y="49"/>
                  </a:cubicBezTo>
                  <a:cubicBezTo>
                    <a:pt x="75" y="45"/>
                    <a:pt x="47" y="29"/>
                    <a:pt x="31" y="23"/>
                  </a:cubicBezTo>
                  <a:cubicBezTo>
                    <a:pt x="44" y="34"/>
                    <a:pt x="68" y="48"/>
                    <a:pt x="73" y="51"/>
                  </a:cubicBezTo>
                  <a:cubicBezTo>
                    <a:pt x="70" y="52"/>
                    <a:pt x="68" y="54"/>
                    <a:pt x="67" y="55"/>
                  </a:cubicBezTo>
                  <a:cubicBezTo>
                    <a:pt x="58" y="52"/>
                    <a:pt x="35" y="43"/>
                    <a:pt x="27" y="37"/>
                  </a:cubicBezTo>
                  <a:cubicBezTo>
                    <a:pt x="15" y="29"/>
                    <a:pt x="0" y="18"/>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8" name="Freeform 1053"/>
            <p:cNvSpPr/>
            <p:nvPr userDrawn="1"/>
          </p:nvSpPr>
          <p:spPr>
            <a:xfrm>
              <a:off x="317" y="243"/>
              <a:ext cx="14" cy="32"/>
            </a:xfrm>
            <a:custGeom>
              <a:avLst/>
              <a:gdLst>
                <a:gd name="T0" fmla="*/ 0 w 31"/>
                <a:gd name="T1" fmla="*/ 0 h 72"/>
                <a:gd name="T2" fmla="*/ 0 w 31"/>
                <a:gd name="T3" fmla="*/ 0 h 72"/>
                <a:gd name="T4" fmla="*/ 27 w 31"/>
                <a:gd name="T5" fmla="*/ 38 h 72"/>
                <a:gd name="T6" fmla="*/ 30 w 31"/>
                <a:gd name="T7" fmla="*/ 72 h 72"/>
                <a:gd name="T8" fmla="*/ 0 w 31"/>
                <a:gd name="T9" fmla="*/ 0 h 72"/>
              </a:gdLst>
              <a:ahLst/>
              <a:cxnLst>
                <a:cxn ang="0">
                  <a:pos x="T0" y="T1"/>
                </a:cxn>
                <a:cxn ang="0">
                  <a:pos x="T2" y="T3"/>
                </a:cxn>
                <a:cxn ang="0">
                  <a:pos x="T4" y="T5"/>
                </a:cxn>
                <a:cxn ang="0">
                  <a:pos x="T6" y="T7"/>
                </a:cxn>
                <a:cxn ang="0">
                  <a:pos x="T8" y="T9"/>
                </a:cxn>
              </a:cxnLst>
              <a:rect l="0" t="0" r="r" b="b"/>
              <a:pathLst>
                <a:path w="31" h="72">
                  <a:moveTo>
                    <a:pt x="0" y="0"/>
                  </a:moveTo>
                  <a:lnTo>
                    <a:pt x="0" y="0"/>
                  </a:lnTo>
                  <a:cubicBezTo>
                    <a:pt x="10" y="12"/>
                    <a:pt x="23" y="29"/>
                    <a:pt x="27" y="38"/>
                  </a:cubicBezTo>
                  <a:cubicBezTo>
                    <a:pt x="31" y="52"/>
                    <a:pt x="30" y="64"/>
                    <a:pt x="30" y="72"/>
                  </a:cubicBezTo>
                  <a:cubicBezTo>
                    <a:pt x="25" y="46"/>
                    <a:pt x="15" y="23"/>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29" name="Freeform 1054"/>
            <p:cNvSpPr/>
            <p:nvPr userDrawn="1"/>
          </p:nvSpPr>
          <p:spPr>
            <a:xfrm>
              <a:off x="305" y="243"/>
              <a:ext cx="11" cy="33"/>
            </a:xfrm>
            <a:custGeom>
              <a:avLst/>
              <a:gdLst>
                <a:gd name="T0" fmla="*/ 10 w 25"/>
                <a:gd name="T1" fmla="*/ 0 h 74"/>
                <a:gd name="T2" fmla="*/ 10 w 25"/>
                <a:gd name="T3" fmla="*/ 0 h 74"/>
                <a:gd name="T4" fmla="*/ 23 w 25"/>
                <a:gd name="T5" fmla="*/ 16 h 74"/>
                <a:gd name="T6" fmla="*/ 21 w 25"/>
                <a:gd name="T7" fmla="*/ 69 h 74"/>
                <a:gd name="T8" fmla="*/ 13 w 25"/>
                <a:gd name="T9" fmla="*/ 29 h 74"/>
                <a:gd name="T10" fmla="*/ 6 w 25"/>
                <a:gd name="T11" fmla="*/ 74 h 74"/>
                <a:gd name="T12" fmla="*/ 6 w 25"/>
                <a:gd name="T13" fmla="*/ 20 h 74"/>
                <a:gd name="T14" fmla="*/ 0 w 25"/>
                <a:gd name="T15" fmla="*/ 8 h 74"/>
                <a:gd name="T16" fmla="*/ 20 w 25"/>
                <a:gd name="T17" fmla="*/ 30 h 74"/>
                <a:gd name="T18" fmla="*/ 10 w 25"/>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4">
                  <a:moveTo>
                    <a:pt x="10" y="0"/>
                  </a:moveTo>
                  <a:lnTo>
                    <a:pt x="10" y="0"/>
                  </a:lnTo>
                  <a:cubicBezTo>
                    <a:pt x="14" y="4"/>
                    <a:pt x="21" y="11"/>
                    <a:pt x="23" y="16"/>
                  </a:cubicBezTo>
                  <a:cubicBezTo>
                    <a:pt x="25" y="30"/>
                    <a:pt x="24" y="56"/>
                    <a:pt x="21" y="69"/>
                  </a:cubicBezTo>
                  <a:cubicBezTo>
                    <a:pt x="21" y="56"/>
                    <a:pt x="19" y="37"/>
                    <a:pt x="13" y="29"/>
                  </a:cubicBezTo>
                  <a:cubicBezTo>
                    <a:pt x="17" y="43"/>
                    <a:pt x="14" y="58"/>
                    <a:pt x="6" y="74"/>
                  </a:cubicBezTo>
                  <a:cubicBezTo>
                    <a:pt x="10" y="60"/>
                    <a:pt x="11" y="34"/>
                    <a:pt x="6" y="20"/>
                  </a:cubicBezTo>
                  <a:cubicBezTo>
                    <a:pt x="5" y="16"/>
                    <a:pt x="2" y="11"/>
                    <a:pt x="0" y="8"/>
                  </a:cubicBezTo>
                  <a:cubicBezTo>
                    <a:pt x="6" y="11"/>
                    <a:pt x="17" y="23"/>
                    <a:pt x="20" y="30"/>
                  </a:cubicBezTo>
                  <a:cubicBezTo>
                    <a:pt x="17" y="18"/>
                    <a:pt x="14" y="10"/>
                    <a:pt x="1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0" name="Freeform 1055"/>
            <p:cNvSpPr/>
            <p:nvPr userDrawn="1"/>
          </p:nvSpPr>
          <p:spPr>
            <a:xfrm>
              <a:off x="276" y="241"/>
              <a:ext cx="14" cy="8"/>
            </a:xfrm>
            <a:custGeom>
              <a:avLst/>
              <a:gdLst>
                <a:gd name="T0" fmla="*/ 5 w 32"/>
                <a:gd name="T1" fmla="*/ 6 h 16"/>
                <a:gd name="T2" fmla="*/ 5 w 32"/>
                <a:gd name="T3" fmla="*/ 6 h 16"/>
                <a:gd name="T4" fmla="*/ 32 w 32"/>
                <a:gd name="T5" fmla="*/ 2 h 16"/>
                <a:gd name="T6" fmla="*/ 2 w 32"/>
                <a:gd name="T7" fmla="*/ 16 h 16"/>
                <a:gd name="T8" fmla="*/ 5 w 32"/>
                <a:gd name="T9" fmla="*/ 6 h 16"/>
              </a:gdLst>
              <a:ahLst/>
              <a:cxnLst>
                <a:cxn ang="0">
                  <a:pos x="T0" y="T1"/>
                </a:cxn>
                <a:cxn ang="0">
                  <a:pos x="T2" y="T3"/>
                </a:cxn>
                <a:cxn ang="0">
                  <a:pos x="T4" y="T5"/>
                </a:cxn>
                <a:cxn ang="0">
                  <a:pos x="T6" y="T7"/>
                </a:cxn>
                <a:cxn ang="0">
                  <a:pos x="T8" y="T9"/>
                </a:cxn>
              </a:cxnLst>
              <a:rect l="0" t="0" r="r" b="b"/>
              <a:pathLst>
                <a:path w="32" h="16">
                  <a:moveTo>
                    <a:pt x="5" y="6"/>
                  </a:moveTo>
                  <a:lnTo>
                    <a:pt x="5" y="6"/>
                  </a:lnTo>
                  <a:cubicBezTo>
                    <a:pt x="12" y="1"/>
                    <a:pt x="20" y="0"/>
                    <a:pt x="32" y="2"/>
                  </a:cubicBezTo>
                  <a:cubicBezTo>
                    <a:pt x="23" y="2"/>
                    <a:pt x="6" y="0"/>
                    <a:pt x="2" y="16"/>
                  </a:cubicBezTo>
                  <a:cubicBezTo>
                    <a:pt x="0" y="13"/>
                    <a:pt x="1" y="8"/>
                    <a:pt x="5"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1" name="Freeform 1056"/>
            <p:cNvSpPr/>
            <p:nvPr userDrawn="1"/>
          </p:nvSpPr>
          <p:spPr>
            <a:xfrm>
              <a:off x="259" y="238"/>
              <a:ext cx="26" cy="9"/>
            </a:xfrm>
            <a:custGeom>
              <a:avLst/>
              <a:gdLst>
                <a:gd name="T0" fmla="*/ 44 w 59"/>
                <a:gd name="T1" fmla="*/ 2 h 20"/>
                <a:gd name="T2" fmla="*/ 44 w 59"/>
                <a:gd name="T3" fmla="*/ 2 h 20"/>
                <a:gd name="T4" fmla="*/ 59 w 59"/>
                <a:gd name="T5" fmla="*/ 3 h 20"/>
                <a:gd name="T6" fmla="*/ 22 w 59"/>
                <a:gd name="T7" fmla="*/ 18 h 20"/>
                <a:gd name="T8" fmla="*/ 0 w 59"/>
                <a:gd name="T9" fmla="*/ 9 h 20"/>
                <a:gd name="T10" fmla="*/ 19 w 59"/>
                <a:gd name="T11" fmla="*/ 10 h 20"/>
                <a:gd name="T12" fmla="*/ 44 w 5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9" h="20">
                  <a:moveTo>
                    <a:pt x="44" y="2"/>
                  </a:moveTo>
                  <a:lnTo>
                    <a:pt x="44" y="2"/>
                  </a:lnTo>
                  <a:cubicBezTo>
                    <a:pt x="47" y="1"/>
                    <a:pt x="54" y="0"/>
                    <a:pt x="59" y="3"/>
                  </a:cubicBezTo>
                  <a:cubicBezTo>
                    <a:pt x="33" y="3"/>
                    <a:pt x="32" y="15"/>
                    <a:pt x="22" y="18"/>
                  </a:cubicBezTo>
                  <a:cubicBezTo>
                    <a:pt x="14" y="20"/>
                    <a:pt x="4" y="17"/>
                    <a:pt x="0" y="9"/>
                  </a:cubicBezTo>
                  <a:cubicBezTo>
                    <a:pt x="6" y="12"/>
                    <a:pt x="12" y="12"/>
                    <a:pt x="19" y="10"/>
                  </a:cubicBezTo>
                  <a:cubicBezTo>
                    <a:pt x="27" y="8"/>
                    <a:pt x="34" y="3"/>
                    <a:pt x="4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2" name="Freeform 1057"/>
            <p:cNvSpPr/>
            <p:nvPr userDrawn="1"/>
          </p:nvSpPr>
          <p:spPr>
            <a:xfrm>
              <a:off x="308" y="236"/>
              <a:ext cx="12" cy="19"/>
            </a:xfrm>
            <a:custGeom>
              <a:avLst/>
              <a:gdLst>
                <a:gd name="T0" fmla="*/ 0 w 26"/>
                <a:gd name="T1" fmla="*/ 0 h 42"/>
                <a:gd name="T2" fmla="*/ 0 w 26"/>
                <a:gd name="T3" fmla="*/ 0 h 42"/>
                <a:gd name="T4" fmla="*/ 15 w 26"/>
                <a:gd name="T5" fmla="*/ 20 h 42"/>
                <a:gd name="T6" fmla="*/ 2 w 26"/>
                <a:gd name="T7" fmla="*/ 0 h 42"/>
                <a:gd name="T8" fmla="*/ 14 w 26"/>
                <a:gd name="T9" fmla="*/ 9 h 42"/>
                <a:gd name="T10" fmla="*/ 26 w 26"/>
                <a:gd name="T11" fmla="*/ 42 h 42"/>
                <a:gd name="T12" fmla="*/ 3 w 26"/>
                <a:gd name="T13" fmla="*/ 13 h 42"/>
                <a:gd name="T14" fmla="*/ 0 w 2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0" y="0"/>
                  </a:moveTo>
                  <a:lnTo>
                    <a:pt x="0" y="0"/>
                  </a:lnTo>
                  <a:cubicBezTo>
                    <a:pt x="3" y="4"/>
                    <a:pt x="11" y="16"/>
                    <a:pt x="15" y="20"/>
                  </a:cubicBezTo>
                  <a:cubicBezTo>
                    <a:pt x="12" y="13"/>
                    <a:pt x="6" y="6"/>
                    <a:pt x="2" y="0"/>
                  </a:cubicBezTo>
                  <a:cubicBezTo>
                    <a:pt x="4" y="3"/>
                    <a:pt x="11" y="7"/>
                    <a:pt x="14" y="9"/>
                  </a:cubicBezTo>
                  <a:cubicBezTo>
                    <a:pt x="18" y="16"/>
                    <a:pt x="24" y="33"/>
                    <a:pt x="26" y="42"/>
                  </a:cubicBezTo>
                  <a:cubicBezTo>
                    <a:pt x="18" y="30"/>
                    <a:pt x="8" y="18"/>
                    <a:pt x="3" y="13"/>
                  </a:cubicBezTo>
                  <a:cubicBezTo>
                    <a:pt x="3" y="9"/>
                    <a:pt x="1" y="4"/>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3" name="Freeform 1058"/>
            <p:cNvSpPr/>
            <p:nvPr userDrawn="1"/>
          </p:nvSpPr>
          <p:spPr>
            <a:xfrm>
              <a:off x="238" y="237"/>
              <a:ext cx="17" cy="28"/>
            </a:xfrm>
            <a:custGeom>
              <a:avLst/>
              <a:gdLst>
                <a:gd name="T0" fmla="*/ 8 w 38"/>
                <a:gd name="T1" fmla="*/ 0 h 62"/>
                <a:gd name="T2" fmla="*/ 8 w 38"/>
                <a:gd name="T3" fmla="*/ 0 h 62"/>
                <a:gd name="T4" fmla="*/ 35 w 38"/>
                <a:gd name="T5" fmla="*/ 34 h 62"/>
                <a:gd name="T6" fmla="*/ 34 w 38"/>
                <a:gd name="T7" fmla="*/ 44 h 62"/>
                <a:gd name="T8" fmla="*/ 19 w 38"/>
                <a:gd name="T9" fmla="*/ 28 h 62"/>
                <a:gd name="T10" fmla="*/ 35 w 38"/>
                <a:gd name="T11" fmla="*/ 51 h 62"/>
                <a:gd name="T12" fmla="*/ 38 w 38"/>
                <a:gd name="T13" fmla="*/ 62 h 62"/>
                <a:gd name="T14" fmla="*/ 15 w 38"/>
                <a:gd name="T15" fmla="*/ 42 h 62"/>
                <a:gd name="T16" fmla="*/ 8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8" y="0"/>
                  </a:moveTo>
                  <a:lnTo>
                    <a:pt x="8" y="0"/>
                  </a:lnTo>
                  <a:cubicBezTo>
                    <a:pt x="13" y="14"/>
                    <a:pt x="27" y="28"/>
                    <a:pt x="35" y="34"/>
                  </a:cubicBezTo>
                  <a:cubicBezTo>
                    <a:pt x="34" y="38"/>
                    <a:pt x="34" y="41"/>
                    <a:pt x="34" y="44"/>
                  </a:cubicBezTo>
                  <a:cubicBezTo>
                    <a:pt x="32" y="42"/>
                    <a:pt x="25" y="34"/>
                    <a:pt x="19" y="28"/>
                  </a:cubicBezTo>
                  <a:cubicBezTo>
                    <a:pt x="23" y="38"/>
                    <a:pt x="31" y="47"/>
                    <a:pt x="35" y="51"/>
                  </a:cubicBezTo>
                  <a:cubicBezTo>
                    <a:pt x="35" y="54"/>
                    <a:pt x="36" y="58"/>
                    <a:pt x="38" y="62"/>
                  </a:cubicBezTo>
                  <a:cubicBezTo>
                    <a:pt x="32" y="57"/>
                    <a:pt x="20" y="47"/>
                    <a:pt x="15" y="42"/>
                  </a:cubicBezTo>
                  <a:cubicBezTo>
                    <a:pt x="5" y="31"/>
                    <a:pt x="0" y="14"/>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4" name="Freeform 1059"/>
            <p:cNvSpPr/>
            <p:nvPr userDrawn="1"/>
          </p:nvSpPr>
          <p:spPr>
            <a:xfrm>
              <a:off x="228" y="231"/>
              <a:ext cx="10" cy="14"/>
            </a:xfrm>
            <a:custGeom>
              <a:avLst/>
              <a:gdLst>
                <a:gd name="T0" fmla="*/ 0 w 23"/>
                <a:gd name="T1" fmla="*/ 0 h 30"/>
                <a:gd name="T2" fmla="*/ 0 w 23"/>
                <a:gd name="T3" fmla="*/ 0 h 30"/>
                <a:gd name="T4" fmla="*/ 23 w 23"/>
                <a:gd name="T5" fmla="*/ 26 h 30"/>
                <a:gd name="T6" fmla="*/ 23 w 23"/>
                <a:gd name="T7" fmla="*/ 30 h 30"/>
                <a:gd name="T8" fmla="*/ 0 w 23"/>
                <a:gd name="T9" fmla="*/ 0 h 30"/>
              </a:gdLst>
              <a:ahLst/>
              <a:cxnLst>
                <a:cxn ang="0">
                  <a:pos x="T0" y="T1"/>
                </a:cxn>
                <a:cxn ang="0">
                  <a:pos x="T2" y="T3"/>
                </a:cxn>
                <a:cxn ang="0">
                  <a:pos x="T4" y="T5"/>
                </a:cxn>
                <a:cxn ang="0">
                  <a:pos x="T6" y="T7"/>
                </a:cxn>
                <a:cxn ang="0">
                  <a:pos x="T8" y="T9"/>
                </a:cxn>
              </a:cxnLst>
              <a:rect l="0" t="0" r="r" b="b"/>
              <a:pathLst>
                <a:path w="23" h="30">
                  <a:moveTo>
                    <a:pt x="0" y="0"/>
                  </a:moveTo>
                  <a:lnTo>
                    <a:pt x="0" y="0"/>
                  </a:lnTo>
                  <a:cubicBezTo>
                    <a:pt x="7" y="10"/>
                    <a:pt x="21" y="25"/>
                    <a:pt x="23" y="26"/>
                  </a:cubicBezTo>
                  <a:cubicBezTo>
                    <a:pt x="23" y="27"/>
                    <a:pt x="23" y="28"/>
                    <a:pt x="23" y="30"/>
                  </a:cubicBezTo>
                  <a:cubicBezTo>
                    <a:pt x="16" y="23"/>
                    <a:pt x="5" y="9"/>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5" name="Freeform 1060"/>
            <p:cNvSpPr/>
            <p:nvPr userDrawn="1"/>
          </p:nvSpPr>
          <p:spPr>
            <a:xfrm>
              <a:off x="311" y="233"/>
              <a:ext cx="17" cy="24"/>
            </a:xfrm>
            <a:custGeom>
              <a:avLst/>
              <a:gdLst>
                <a:gd name="T0" fmla="*/ 0 w 38"/>
                <a:gd name="T1" fmla="*/ 0 h 52"/>
                <a:gd name="T2" fmla="*/ 0 w 38"/>
                <a:gd name="T3" fmla="*/ 0 h 52"/>
                <a:gd name="T4" fmla="*/ 18 w 38"/>
                <a:gd name="T5" fmla="*/ 19 h 52"/>
                <a:gd name="T6" fmla="*/ 1 w 38"/>
                <a:gd name="T7" fmla="*/ 0 h 52"/>
                <a:gd name="T8" fmla="*/ 16 w 38"/>
                <a:gd name="T9" fmla="*/ 6 h 52"/>
                <a:gd name="T10" fmla="*/ 38 w 38"/>
                <a:gd name="T11" fmla="*/ 52 h 52"/>
                <a:gd name="T12" fmla="*/ 0 w 3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0" y="0"/>
                  </a:moveTo>
                  <a:lnTo>
                    <a:pt x="0" y="0"/>
                  </a:lnTo>
                  <a:cubicBezTo>
                    <a:pt x="4" y="3"/>
                    <a:pt x="15" y="17"/>
                    <a:pt x="18" y="19"/>
                  </a:cubicBezTo>
                  <a:cubicBezTo>
                    <a:pt x="16" y="13"/>
                    <a:pt x="5" y="4"/>
                    <a:pt x="1" y="0"/>
                  </a:cubicBezTo>
                  <a:cubicBezTo>
                    <a:pt x="5" y="2"/>
                    <a:pt x="11" y="5"/>
                    <a:pt x="16" y="6"/>
                  </a:cubicBezTo>
                  <a:cubicBezTo>
                    <a:pt x="19" y="10"/>
                    <a:pt x="34" y="34"/>
                    <a:pt x="38" y="52"/>
                  </a:cubicBezTo>
                  <a:cubicBezTo>
                    <a:pt x="24" y="29"/>
                    <a:pt x="10" y="2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6" name="Freeform 1061"/>
            <p:cNvSpPr/>
            <p:nvPr userDrawn="1"/>
          </p:nvSpPr>
          <p:spPr>
            <a:xfrm>
              <a:off x="292" y="231"/>
              <a:ext cx="20" cy="21"/>
            </a:xfrm>
            <a:custGeom>
              <a:avLst/>
              <a:gdLst>
                <a:gd name="T0" fmla="*/ 11 w 44"/>
                <a:gd name="T1" fmla="*/ 0 h 47"/>
                <a:gd name="T2" fmla="*/ 11 w 44"/>
                <a:gd name="T3" fmla="*/ 0 h 47"/>
                <a:gd name="T4" fmla="*/ 35 w 44"/>
                <a:gd name="T5" fmla="*/ 22 h 47"/>
                <a:gd name="T6" fmla="*/ 44 w 44"/>
                <a:gd name="T7" fmla="*/ 47 h 47"/>
                <a:gd name="T8" fmla="*/ 26 w 44"/>
                <a:gd name="T9" fmla="*/ 32 h 47"/>
                <a:gd name="T10" fmla="*/ 9 w 44"/>
                <a:gd name="T11" fmla="*/ 18 h 47"/>
                <a:gd name="T12" fmla="*/ 0 w 44"/>
                <a:gd name="T13" fmla="*/ 6 h 47"/>
                <a:gd name="T14" fmla="*/ 32 w 44"/>
                <a:gd name="T15" fmla="*/ 29 h 47"/>
                <a:gd name="T16" fmla="*/ 11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1" y="0"/>
                  </a:moveTo>
                  <a:lnTo>
                    <a:pt x="11" y="0"/>
                  </a:lnTo>
                  <a:cubicBezTo>
                    <a:pt x="19" y="4"/>
                    <a:pt x="32" y="15"/>
                    <a:pt x="35" y="22"/>
                  </a:cubicBezTo>
                  <a:cubicBezTo>
                    <a:pt x="38" y="28"/>
                    <a:pt x="44" y="45"/>
                    <a:pt x="44" y="47"/>
                  </a:cubicBezTo>
                  <a:cubicBezTo>
                    <a:pt x="39" y="41"/>
                    <a:pt x="34" y="35"/>
                    <a:pt x="26" y="32"/>
                  </a:cubicBezTo>
                  <a:cubicBezTo>
                    <a:pt x="22" y="27"/>
                    <a:pt x="15" y="21"/>
                    <a:pt x="9" y="18"/>
                  </a:cubicBezTo>
                  <a:cubicBezTo>
                    <a:pt x="7" y="15"/>
                    <a:pt x="2" y="9"/>
                    <a:pt x="0" y="6"/>
                  </a:cubicBezTo>
                  <a:cubicBezTo>
                    <a:pt x="6" y="11"/>
                    <a:pt x="23" y="24"/>
                    <a:pt x="32" y="29"/>
                  </a:cubicBezTo>
                  <a:cubicBezTo>
                    <a:pt x="26" y="18"/>
                    <a:pt x="18" y="7"/>
                    <a:pt x="1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7" name="Freeform 1062"/>
            <p:cNvSpPr/>
            <p:nvPr userDrawn="1"/>
          </p:nvSpPr>
          <p:spPr>
            <a:xfrm>
              <a:off x="301" y="227"/>
              <a:ext cx="13" cy="12"/>
            </a:xfrm>
            <a:custGeom>
              <a:avLst/>
              <a:gdLst>
                <a:gd name="T0" fmla="*/ 0 w 29"/>
                <a:gd name="T1" fmla="*/ 0 h 26"/>
                <a:gd name="T2" fmla="*/ 0 w 29"/>
                <a:gd name="T3" fmla="*/ 0 h 26"/>
                <a:gd name="T4" fmla="*/ 12 w 29"/>
                <a:gd name="T5" fmla="*/ 2 h 26"/>
                <a:gd name="T6" fmla="*/ 29 w 29"/>
                <a:gd name="T7" fmla="*/ 26 h 26"/>
                <a:gd name="T8" fmla="*/ 0 w 29"/>
                <a:gd name="T9" fmla="*/ 0 h 26"/>
              </a:gdLst>
              <a:ahLst/>
              <a:cxnLst>
                <a:cxn ang="0">
                  <a:pos x="T0" y="T1"/>
                </a:cxn>
                <a:cxn ang="0">
                  <a:pos x="T2" y="T3"/>
                </a:cxn>
                <a:cxn ang="0">
                  <a:pos x="T4" y="T5"/>
                </a:cxn>
                <a:cxn ang="0">
                  <a:pos x="T6" y="T7"/>
                </a:cxn>
                <a:cxn ang="0">
                  <a:pos x="T8" y="T9"/>
                </a:cxn>
              </a:cxnLst>
              <a:rect l="0" t="0" r="r" b="b"/>
              <a:pathLst>
                <a:path w="28" h="26">
                  <a:moveTo>
                    <a:pt x="0" y="0"/>
                  </a:moveTo>
                  <a:lnTo>
                    <a:pt x="0" y="0"/>
                  </a:lnTo>
                  <a:cubicBezTo>
                    <a:pt x="4" y="1"/>
                    <a:pt x="9" y="2"/>
                    <a:pt x="12" y="2"/>
                  </a:cubicBezTo>
                  <a:cubicBezTo>
                    <a:pt x="17" y="6"/>
                    <a:pt x="23" y="15"/>
                    <a:pt x="29" y="26"/>
                  </a:cubicBezTo>
                  <a:cubicBezTo>
                    <a:pt x="17" y="19"/>
                    <a:pt x="6" y="6"/>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8" name="Freeform 1063"/>
            <p:cNvSpPr/>
            <p:nvPr userDrawn="1"/>
          </p:nvSpPr>
          <p:spPr>
            <a:xfrm>
              <a:off x="307" y="228"/>
              <a:ext cx="16" cy="8"/>
            </a:xfrm>
            <a:custGeom>
              <a:avLst/>
              <a:gdLst>
                <a:gd name="T0" fmla="*/ 5 w 34"/>
                <a:gd name="T1" fmla="*/ 0 h 18"/>
                <a:gd name="T2" fmla="*/ 5 w 34"/>
                <a:gd name="T3" fmla="*/ 0 h 18"/>
                <a:gd name="T4" fmla="*/ 34 w 34"/>
                <a:gd name="T5" fmla="*/ 15 h 18"/>
                <a:gd name="T6" fmla="*/ 0 w 34"/>
                <a:gd name="T7" fmla="*/ 0 h 18"/>
                <a:gd name="T8" fmla="*/ 5 w 34"/>
                <a:gd name="T9" fmla="*/ 0 h 18"/>
              </a:gdLst>
              <a:ahLst/>
              <a:cxnLst>
                <a:cxn ang="0">
                  <a:pos x="T0" y="T1"/>
                </a:cxn>
                <a:cxn ang="0">
                  <a:pos x="T2" y="T3"/>
                </a:cxn>
                <a:cxn ang="0">
                  <a:pos x="T4" y="T5"/>
                </a:cxn>
                <a:cxn ang="0">
                  <a:pos x="T6" y="T7"/>
                </a:cxn>
                <a:cxn ang="0">
                  <a:pos x="T8" y="T9"/>
                </a:cxn>
              </a:cxnLst>
              <a:rect l="0" t="0" r="r" b="b"/>
              <a:pathLst>
                <a:path w="34" h="18">
                  <a:moveTo>
                    <a:pt x="5" y="0"/>
                  </a:moveTo>
                  <a:lnTo>
                    <a:pt x="5" y="0"/>
                  </a:lnTo>
                  <a:cubicBezTo>
                    <a:pt x="8" y="6"/>
                    <a:pt x="21" y="14"/>
                    <a:pt x="34" y="15"/>
                  </a:cubicBezTo>
                  <a:cubicBezTo>
                    <a:pt x="20" y="18"/>
                    <a:pt x="4" y="8"/>
                    <a:pt x="0" y="0"/>
                  </a:cubicBezTo>
                  <a:cubicBezTo>
                    <a:pt x="1" y="0"/>
                    <a:pt x="5" y="0"/>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39" name="Freeform 1064"/>
            <p:cNvSpPr/>
            <p:nvPr userDrawn="1"/>
          </p:nvSpPr>
          <p:spPr>
            <a:xfrm>
              <a:off x="289" y="224"/>
              <a:ext cx="2" cy="1"/>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5" y="0"/>
                  </a:lnTo>
                  <a:cubicBezTo>
                    <a:pt x="4" y="1"/>
                    <a:pt x="1" y="3"/>
                    <a:pt x="0" y="3"/>
                  </a:cubicBezTo>
                  <a:cubicBezTo>
                    <a:pt x="2" y="1"/>
                    <a:pt x="4" y="0"/>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0" name="Freeform 1065"/>
            <p:cNvSpPr/>
            <p:nvPr userDrawn="1"/>
          </p:nvSpPr>
          <p:spPr>
            <a:xfrm>
              <a:off x="286" y="223"/>
              <a:ext cx="4" cy="2"/>
            </a:xfrm>
            <a:custGeom>
              <a:avLst/>
              <a:gdLst>
                <a:gd name="T0" fmla="*/ 0 w 9"/>
                <a:gd name="T1" fmla="*/ 0 h 5"/>
                <a:gd name="T2" fmla="*/ 0 w 9"/>
                <a:gd name="T3" fmla="*/ 0 h 5"/>
                <a:gd name="T4" fmla="*/ 9 w 9"/>
                <a:gd name="T5" fmla="*/ 1 h 5"/>
                <a:gd name="T6" fmla="*/ 1 w 9"/>
                <a:gd name="T7" fmla="*/ 5 h 5"/>
                <a:gd name="T8" fmla="*/ 0 w 9"/>
                <a:gd name="T9" fmla="*/ 0 h 5"/>
              </a:gdLst>
              <a:ahLst/>
              <a:cxnLst>
                <a:cxn ang="0">
                  <a:pos x="T0" y="T1"/>
                </a:cxn>
                <a:cxn ang="0">
                  <a:pos x="T2" y="T3"/>
                </a:cxn>
                <a:cxn ang="0">
                  <a:pos x="T4" y="T5"/>
                </a:cxn>
                <a:cxn ang="0">
                  <a:pos x="T6" y="T7"/>
                </a:cxn>
                <a:cxn ang="0">
                  <a:pos x="T8" y="T9"/>
                </a:cxn>
              </a:cxnLst>
              <a:rect l="0" t="0" r="r" b="b"/>
              <a:pathLst>
                <a:path w="9" h="5">
                  <a:moveTo>
                    <a:pt x="0" y="0"/>
                  </a:moveTo>
                  <a:lnTo>
                    <a:pt x="0" y="0"/>
                  </a:lnTo>
                  <a:cubicBezTo>
                    <a:pt x="3" y="0"/>
                    <a:pt x="8" y="1"/>
                    <a:pt x="9" y="1"/>
                  </a:cubicBezTo>
                  <a:cubicBezTo>
                    <a:pt x="7" y="2"/>
                    <a:pt x="3" y="4"/>
                    <a:pt x="1" y="5"/>
                  </a:cubicBezTo>
                  <a:cubicBezTo>
                    <a:pt x="2" y="3"/>
                    <a:pt x="2" y="1"/>
                    <a:pt x="0"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1" name="Freeform 1066"/>
            <p:cNvSpPr/>
            <p:nvPr userDrawn="1"/>
          </p:nvSpPr>
          <p:spPr>
            <a:xfrm>
              <a:off x="283" y="223"/>
              <a:ext cx="2" cy="3"/>
            </a:xfrm>
            <a:custGeom>
              <a:avLst/>
              <a:gdLst>
                <a:gd name="T0" fmla="*/ 1 w 4"/>
                <a:gd name="T1" fmla="*/ 0 h 6"/>
                <a:gd name="T2" fmla="*/ 1 w 4"/>
                <a:gd name="T3" fmla="*/ 0 h 6"/>
                <a:gd name="T4" fmla="*/ 3 w 4"/>
                <a:gd name="T5" fmla="*/ 3 h 6"/>
                <a:gd name="T6" fmla="*/ 4 w 4"/>
                <a:gd name="T7" fmla="*/ 6 h 6"/>
                <a:gd name="T8" fmla="*/ 1 w 4"/>
                <a:gd name="T9" fmla="*/ 3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lnTo>
                    <a:pt x="1" y="0"/>
                  </a:lnTo>
                  <a:cubicBezTo>
                    <a:pt x="1" y="0"/>
                    <a:pt x="2" y="1"/>
                    <a:pt x="3" y="3"/>
                  </a:cubicBezTo>
                  <a:cubicBezTo>
                    <a:pt x="3" y="3"/>
                    <a:pt x="4" y="6"/>
                    <a:pt x="4" y="6"/>
                  </a:cubicBezTo>
                  <a:cubicBezTo>
                    <a:pt x="4" y="6"/>
                    <a:pt x="1" y="5"/>
                    <a:pt x="1" y="3"/>
                  </a:cubicBezTo>
                  <a:cubicBezTo>
                    <a:pt x="0" y="1"/>
                    <a:pt x="1" y="0"/>
                    <a:pt x="1"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2" name="Freeform 1067"/>
            <p:cNvSpPr/>
            <p:nvPr userDrawn="1"/>
          </p:nvSpPr>
          <p:spPr>
            <a:xfrm>
              <a:off x="282" y="223"/>
              <a:ext cx="3" cy="5"/>
            </a:xfrm>
            <a:custGeom>
              <a:avLst/>
              <a:gdLst>
                <a:gd name="T0" fmla="*/ 0 w 8"/>
                <a:gd name="T1" fmla="*/ 0 h 10"/>
                <a:gd name="T2" fmla="*/ 0 w 8"/>
                <a:gd name="T3" fmla="*/ 0 h 10"/>
                <a:gd name="T4" fmla="*/ 2 w 8"/>
                <a:gd name="T5" fmla="*/ 0 h 10"/>
                <a:gd name="T6" fmla="*/ 8 w 8"/>
                <a:gd name="T7" fmla="*/ 7 h 10"/>
                <a:gd name="T8" fmla="*/ 5 w 8"/>
                <a:gd name="T9" fmla="*/ 1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lnTo>
                    <a:pt x="0" y="0"/>
                  </a:lnTo>
                  <a:cubicBezTo>
                    <a:pt x="0" y="0"/>
                    <a:pt x="2" y="0"/>
                    <a:pt x="2" y="0"/>
                  </a:cubicBezTo>
                  <a:cubicBezTo>
                    <a:pt x="2" y="4"/>
                    <a:pt x="3" y="6"/>
                    <a:pt x="8" y="7"/>
                  </a:cubicBezTo>
                  <a:cubicBezTo>
                    <a:pt x="7" y="8"/>
                    <a:pt x="6" y="9"/>
                    <a:pt x="5" y="10"/>
                  </a:cubicBezTo>
                  <a:cubicBezTo>
                    <a:pt x="2" y="8"/>
                    <a:pt x="0" y="2"/>
                    <a:pt x="0"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3" name="Freeform 1068"/>
            <p:cNvSpPr/>
            <p:nvPr userDrawn="1"/>
          </p:nvSpPr>
          <p:spPr>
            <a:xfrm>
              <a:off x="264" y="223"/>
              <a:ext cx="31" cy="22"/>
            </a:xfrm>
            <a:custGeom>
              <a:avLst/>
              <a:gdLst>
                <a:gd name="T0" fmla="*/ 2 w 71"/>
                <a:gd name="T1" fmla="*/ 12 h 47"/>
                <a:gd name="T2" fmla="*/ 2 w 71"/>
                <a:gd name="T3" fmla="*/ 12 h 47"/>
                <a:gd name="T4" fmla="*/ 24 w 71"/>
                <a:gd name="T5" fmla="*/ 0 h 47"/>
                <a:gd name="T6" fmla="*/ 71 w 71"/>
                <a:gd name="T7" fmla="*/ 44 h 47"/>
                <a:gd name="T8" fmla="*/ 59 w 71"/>
                <a:gd name="T9" fmla="*/ 39 h 47"/>
                <a:gd name="T10" fmla="*/ 26 w 71"/>
                <a:gd name="T11" fmla="*/ 25 h 47"/>
                <a:gd name="T12" fmla="*/ 5 w 71"/>
                <a:gd name="T13" fmla="*/ 32 h 47"/>
                <a:gd name="T14" fmla="*/ 2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2" y="12"/>
                  </a:moveTo>
                  <a:lnTo>
                    <a:pt x="2" y="12"/>
                  </a:lnTo>
                  <a:cubicBezTo>
                    <a:pt x="4" y="6"/>
                    <a:pt x="13" y="0"/>
                    <a:pt x="24" y="0"/>
                  </a:cubicBezTo>
                  <a:cubicBezTo>
                    <a:pt x="37" y="19"/>
                    <a:pt x="51" y="32"/>
                    <a:pt x="71" y="44"/>
                  </a:cubicBezTo>
                  <a:cubicBezTo>
                    <a:pt x="69" y="47"/>
                    <a:pt x="63" y="41"/>
                    <a:pt x="59" y="39"/>
                  </a:cubicBezTo>
                  <a:cubicBezTo>
                    <a:pt x="50" y="33"/>
                    <a:pt x="38" y="25"/>
                    <a:pt x="26" y="25"/>
                  </a:cubicBezTo>
                  <a:cubicBezTo>
                    <a:pt x="17" y="24"/>
                    <a:pt x="10" y="27"/>
                    <a:pt x="5" y="32"/>
                  </a:cubicBezTo>
                  <a:cubicBezTo>
                    <a:pt x="1" y="28"/>
                    <a:pt x="0" y="18"/>
                    <a:pt x="2" y="1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4" name="Freeform 1069"/>
            <p:cNvSpPr/>
            <p:nvPr userDrawn="1"/>
          </p:nvSpPr>
          <p:spPr>
            <a:xfrm>
              <a:off x="202" y="222"/>
              <a:ext cx="41" cy="38"/>
            </a:xfrm>
            <a:custGeom>
              <a:avLst/>
              <a:gdLst>
                <a:gd name="T0" fmla="*/ 7 w 93"/>
                <a:gd name="T1" fmla="*/ 0 h 83"/>
                <a:gd name="T2" fmla="*/ 7 w 93"/>
                <a:gd name="T3" fmla="*/ 0 h 83"/>
                <a:gd name="T4" fmla="*/ 93 w 93"/>
                <a:gd name="T5" fmla="*/ 75 h 83"/>
                <a:gd name="T6" fmla="*/ 75 w 93"/>
                <a:gd name="T7" fmla="*/ 71 h 83"/>
                <a:gd name="T8" fmla="*/ 32 w 93"/>
                <a:gd name="T9" fmla="*/ 41 h 83"/>
                <a:gd name="T10" fmla="*/ 71 w 93"/>
                <a:gd name="T11" fmla="*/ 76 h 83"/>
                <a:gd name="T12" fmla="*/ 73 w 93"/>
                <a:gd name="T13" fmla="*/ 83 h 83"/>
                <a:gd name="T14" fmla="*/ 19 w 93"/>
                <a:gd name="T15" fmla="*/ 46 h 83"/>
                <a:gd name="T16" fmla="*/ 7 w 93"/>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3">
                  <a:moveTo>
                    <a:pt x="7" y="0"/>
                  </a:moveTo>
                  <a:lnTo>
                    <a:pt x="7" y="0"/>
                  </a:lnTo>
                  <a:cubicBezTo>
                    <a:pt x="16" y="6"/>
                    <a:pt x="56" y="50"/>
                    <a:pt x="93" y="75"/>
                  </a:cubicBezTo>
                  <a:cubicBezTo>
                    <a:pt x="88" y="73"/>
                    <a:pt x="80" y="71"/>
                    <a:pt x="75" y="71"/>
                  </a:cubicBezTo>
                  <a:cubicBezTo>
                    <a:pt x="72" y="69"/>
                    <a:pt x="45" y="49"/>
                    <a:pt x="32" y="41"/>
                  </a:cubicBezTo>
                  <a:cubicBezTo>
                    <a:pt x="43" y="54"/>
                    <a:pt x="65" y="71"/>
                    <a:pt x="71" y="76"/>
                  </a:cubicBezTo>
                  <a:cubicBezTo>
                    <a:pt x="71" y="77"/>
                    <a:pt x="71" y="80"/>
                    <a:pt x="73" y="83"/>
                  </a:cubicBezTo>
                  <a:cubicBezTo>
                    <a:pt x="59" y="74"/>
                    <a:pt x="35" y="62"/>
                    <a:pt x="19" y="46"/>
                  </a:cubicBezTo>
                  <a:cubicBezTo>
                    <a:pt x="7" y="35"/>
                    <a:pt x="0" y="17"/>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5" name="Freeform 1070"/>
            <p:cNvSpPr/>
            <p:nvPr userDrawn="1"/>
          </p:nvSpPr>
          <p:spPr>
            <a:xfrm>
              <a:off x="274" y="220"/>
              <a:ext cx="34" cy="40"/>
            </a:xfrm>
            <a:custGeom>
              <a:avLst/>
              <a:gdLst>
                <a:gd name="T0" fmla="*/ 2 w 76"/>
                <a:gd name="T1" fmla="*/ 6 h 89"/>
                <a:gd name="T2" fmla="*/ 2 w 76"/>
                <a:gd name="T3" fmla="*/ 6 h 89"/>
                <a:gd name="T4" fmla="*/ 7 w 76"/>
                <a:gd name="T5" fmla="*/ 3 h 89"/>
                <a:gd name="T6" fmla="*/ 23 w 76"/>
                <a:gd name="T7" fmla="*/ 28 h 89"/>
                <a:gd name="T8" fmla="*/ 45 w 76"/>
                <a:gd name="T9" fmla="*/ 42 h 89"/>
                <a:gd name="T10" fmla="*/ 68 w 76"/>
                <a:gd name="T11" fmla="*/ 62 h 89"/>
                <a:gd name="T12" fmla="*/ 75 w 76"/>
                <a:gd name="T13" fmla="*/ 89 h 89"/>
                <a:gd name="T14" fmla="*/ 46 w 76"/>
                <a:gd name="T15" fmla="*/ 48 h 89"/>
                <a:gd name="T16" fmla="*/ 17 w 76"/>
                <a:gd name="T17" fmla="*/ 25 h 89"/>
                <a:gd name="T18" fmla="*/ 2 w 76"/>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9">
                  <a:moveTo>
                    <a:pt x="2" y="6"/>
                  </a:moveTo>
                  <a:lnTo>
                    <a:pt x="2" y="6"/>
                  </a:lnTo>
                  <a:cubicBezTo>
                    <a:pt x="0" y="2"/>
                    <a:pt x="6" y="0"/>
                    <a:pt x="7" y="3"/>
                  </a:cubicBezTo>
                  <a:cubicBezTo>
                    <a:pt x="11" y="13"/>
                    <a:pt x="17" y="22"/>
                    <a:pt x="23" y="28"/>
                  </a:cubicBezTo>
                  <a:cubicBezTo>
                    <a:pt x="28" y="33"/>
                    <a:pt x="38" y="39"/>
                    <a:pt x="45" y="42"/>
                  </a:cubicBezTo>
                  <a:cubicBezTo>
                    <a:pt x="52" y="46"/>
                    <a:pt x="64" y="55"/>
                    <a:pt x="68" y="62"/>
                  </a:cubicBezTo>
                  <a:cubicBezTo>
                    <a:pt x="72" y="69"/>
                    <a:pt x="76" y="79"/>
                    <a:pt x="75" y="89"/>
                  </a:cubicBezTo>
                  <a:cubicBezTo>
                    <a:pt x="71" y="75"/>
                    <a:pt x="59" y="56"/>
                    <a:pt x="46" y="48"/>
                  </a:cubicBezTo>
                  <a:cubicBezTo>
                    <a:pt x="35" y="41"/>
                    <a:pt x="24" y="34"/>
                    <a:pt x="17" y="25"/>
                  </a:cubicBezTo>
                  <a:cubicBezTo>
                    <a:pt x="12" y="19"/>
                    <a:pt x="6" y="13"/>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6" name="Freeform 1071"/>
            <p:cNvSpPr/>
            <p:nvPr userDrawn="1"/>
          </p:nvSpPr>
          <p:spPr>
            <a:xfrm>
              <a:off x="278" y="218"/>
              <a:ext cx="38" cy="24"/>
            </a:xfrm>
            <a:custGeom>
              <a:avLst/>
              <a:gdLst>
                <a:gd name="T0" fmla="*/ 2 w 85"/>
                <a:gd name="T1" fmla="*/ 1 h 53"/>
                <a:gd name="T2" fmla="*/ 2 w 85"/>
                <a:gd name="T3" fmla="*/ 1 h 53"/>
                <a:gd name="T4" fmla="*/ 78 w 85"/>
                <a:gd name="T5" fmla="*/ 2 h 53"/>
                <a:gd name="T6" fmla="*/ 85 w 85"/>
                <a:gd name="T7" fmla="*/ 0 h 53"/>
                <a:gd name="T8" fmla="*/ 77 w 85"/>
                <a:gd name="T9" fmla="*/ 6 h 53"/>
                <a:gd name="T10" fmla="*/ 30 w 85"/>
                <a:gd name="T11" fmla="*/ 12 h 53"/>
                <a:gd name="T12" fmla="*/ 7 w 85"/>
                <a:gd name="T13" fmla="*/ 10 h 53"/>
                <a:gd name="T14" fmla="*/ 13 w 85"/>
                <a:gd name="T15" fmla="*/ 23 h 53"/>
                <a:gd name="T16" fmla="*/ 30 w 85"/>
                <a:gd name="T17" fmla="*/ 16 h 53"/>
                <a:gd name="T18" fmla="*/ 59 w 85"/>
                <a:gd name="T19" fmla="*/ 14 h 53"/>
                <a:gd name="T20" fmla="*/ 81 w 85"/>
                <a:gd name="T21" fmla="*/ 15 h 53"/>
                <a:gd name="T22" fmla="*/ 46 w 85"/>
                <a:gd name="T23" fmla="*/ 18 h 53"/>
                <a:gd name="T24" fmla="*/ 69 w 85"/>
                <a:gd name="T25" fmla="*/ 50 h 53"/>
                <a:gd name="T26" fmla="*/ 35 w 85"/>
                <a:gd name="T27" fmla="*/ 21 h 53"/>
                <a:gd name="T28" fmla="*/ 60 w 85"/>
                <a:gd name="T29" fmla="*/ 53 h 53"/>
                <a:gd name="T30" fmla="*/ 27 w 85"/>
                <a:gd name="T31" fmla="*/ 27 h 53"/>
                <a:gd name="T32" fmla="*/ 39 w 85"/>
                <a:gd name="T33" fmla="*/ 45 h 53"/>
                <a:gd name="T34" fmla="*/ 19 w 85"/>
                <a:gd name="T35" fmla="*/ 32 h 53"/>
                <a:gd name="T36" fmla="*/ 0 w 85"/>
                <a:gd name="T37" fmla="*/ 4 h 53"/>
                <a:gd name="T38" fmla="*/ 2 w 85"/>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52">
                  <a:moveTo>
                    <a:pt x="2" y="1"/>
                  </a:moveTo>
                  <a:lnTo>
                    <a:pt x="2" y="1"/>
                  </a:lnTo>
                  <a:cubicBezTo>
                    <a:pt x="16" y="1"/>
                    <a:pt x="61" y="2"/>
                    <a:pt x="78" y="2"/>
                  </a:cubicBezTo>
                  <a:cubicBezTo>
                    <a:pt x="80" y="2"/>
                    <a:pt x="83" y="1"/>
                    <a:pt x="85" y="0"/>
                  </a:cubicBezTo>
                  <a:cubicBezTo>
                    <a:pt x="84" y="2"/>
                    <a:pt x="79" y="4"/>
                    <a:pt x="77" y="6"/>
                  </a:cubicBezTo>
                  <a:cubicBezTo>
                    <a:pt x="64" y="12"/>
                    <a:pt x="47" y="14"/>
                    <a:pt x="30" y="12"/>
                  </a:cubicBezTo>
                  <a:cubicBezTo>
                    <a:pt x="26" y="11"/>
                    <a:pt x="15" y="7"/>
                    <a:pt x="7" y="10"/>
                  </a:cubicBezTo>
                  <a:cubicBezTo>
                    <a:pt x="7" y="14"/>
                    <a:pt x="12" y="21"/>
                    <a:pt x="13" y="23"/>
                  </a:cubicBezTo>
                  <a:cubicBezTo>
                    <a:pt x="18" y="19"/>
                    <a:pt x="23" y="18"/>
                    <a:pt x="30" y="16"/>
                  </a:cubicBezTo>
                  <a:cubicBezTo>
                    <a:pt x="39" y="13"/>
                    <a:pt x="49" y="13"/>
                    <a:pt x="59" y="14"/>
                  </a:cubicBezTo>
                  <a:cubicBezTo>
                    <a:pt x="65" y="15"/>
                    <a:pt x="74" y="16"/>
                    <a:pt x="81" y="15"/>
                  </a:cubicBezTo>
                  <a:cubicBezTo>
                    <a:pt x="73" y="21"/>
                    <a:pt x="60" y="22"/>
                    <a:pt x="46" y="18"/>
                  </a:cubicBezTo>
                  <a:cubicBezTo>
                    <a:pt x="56" y="25"/>
                    <a:pt x="67" y="37"/>
                    <a:pt x="69" y="50"/>
                  </a:cubicBezTo>
                  <a:cubicBezTo>
                    <a:pt x="61" y="38"/>
                    <a:pt x="48" y="28"/>
                    <a:pt x="35" y="21"/>
                  </a:cubicBezTo>
                  <a:cubicBezTo>
                    <a:pt x="45" y="30"/>
                    <a:pt x="56" y="45"/>
                    <a:pt x="60" y="53"/>
                  </a:cubicBezTo>
                  <a:cubicBezTo>
                    <a:pt x="49" y="47"/>
                    <a:pt x="35" y="36"/>
                    <a:pt x="27" y="27"/>
                  </a:cubicBezTo>
                  <a:cubicBezTo>
                    <a:pt x="29" y="32"/>
                    <a:pt x="34" y="40"/>
                    <a:pt x="39" y="45"/>
                  </a:cubicBezTo>
                  <a:cubicBezTo>
                    <a:pt x="37" y="44"/>
                    <a:pt x="26" y="39"/>
                    <a:pt x="19" y="32"/>
                  </a:cubicBezTo>
                  <a:cubicBezTo>
                    <a:pt x="12" y="26"/>
                    <a:pt x="4" y="13"/>
                    <a:pt x="0" y="4"/>
                  </a:cubicBezTo>
                  <a:cubicBezTo>
                    <a:pt x="0" y="2"/>
                    <a:pt x="1" y="1"/>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7" name="Freeform 1072"/>
            <p:cNvSpPr/>
            <p:nvPr userDrawn="1"/>
          </p:nvSpPr>
          <p:spPr>
            <a:xfrm>
              <a:off x="210" y="199"/>
              <a:ext cx="32" cy="55"/>
            </a:xfrm>
            <a:custGeom>
              <a:avLst/>
              <a:gdLst>
                <a:gd name="T0" fmla="*/ 13 w 70"/>
                <a:gd name="T1" fmla="*/ 0 h 121"/>
                <a:gd name="T2" fmla="*/ 13 w 70"/>
                <a:gd name="T3" fmla="*/ 0 h 121"/>
                <a:gd name="T4" fmla="*/ 66 w 70"/>
                <a:gd name="T5" fmla="*/ 84 h 121"/>
                <a:gd name="T6" fmla="*/ 63 w 70"/>
                <a:gd name="T7" fmla="*/ 95 h 121"/>
                <a:gd name="T8" fmla="*/ 24 w 70"/>
                <a:gd name="T9" fmla="*/ 47 h 121"/>
                <a:gd name="T10" fmla="*/ 63 w 70"/>
                <a:gd name="T11" fmla="*/ 104 h 121"/>
                <a:gd name="T12" fmla="*/ 70 w 70"/>
                <a:gd name="T13" fmla="*/ 121 h 121"/>
                <a:gd name="T14" fmla="*/ 7 w 70"/>
                <a:gd name="T15" fmla="*/ 40 h 121"/>
                <a:gd name="T16" fmla="*/ 13 w 70"/>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20">
                  <a:moveTo>
                    <a:pt x="13" y="0"/>
                  </a:moveTo>
                  <a:lnTo>
                    <a:pt x="13" y="0"/>
                  </a:lnTo>
                  <a:cubicBezTo>
                    <a:pt x="19" y="12"/>
                    <a:pt x="47" y="63"/>
                    <a:pt x="66" y="84"/>
                  </a:cubicBezTo>
                  <a:cubicBezTo>
                    <a:pt x="65" y="87"/>
                    <a:pt x="63" y="91"/>
                    <a:pt x="63" y="95"/>
                  </a:cubicBezTo>
                  <a:cubicBezTo>
                    <a:pt x="52" y="83"/>
                    <a:pt x="38" y="62"/>
                    <a:pt x="24" y="47"/>
                  </a:cubicBezTo>
                  <a:cubicBezTo>
                    <a:pt x="32" y="67"/>
                    <a:pt x="52" y="94"/>
                    <a:pt x="63" y="104"/>
                  </a:cubicBezTo>
                  <a:cubicBezTo>
                    <a:pt x="64" y="108"/>
                    <a:pt x="66" y="116"/>
                    <a:pt x="70" y="121"/>
                  </a:cubicBezTo>
                  <a:cubicBezTo>
                    <a:pt x="44" y="101"/>
                    <a:pt x="14" y="64"/>
                    <a:pt x="7" y="40"/>
                  </a:cubicBezTo>
                  <a:cubicBezTo>
                    <a:pt x="0" y="17"/>
                    <a:pt x="6" y="6"/>
                    <a:pt x="1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8" name="Freeform 1073"/>
            <p:cNvSpPr/>
            <p:nvPr userDrawn="1"/>
          </p:nvSpPr>
          <p:spPr>
            <a:xfrm>
              <a:off x="305" y="278"/>
              <a:ext cx="4" cy="5"/>
            </a:xfrm>
            <a:custGeom>
              <a:avLst/>
              <a:gdLst>
                <a:gd name="T0" fmla="*/ 9 w 9"/>
                <a:gd name="T1" fmla="*/ 0 h 11"/>
                <a:gd name="T2" fmla="*/ 9 w 9"/>
                <a:gd name="T3" fmla="*/ 0 h 11"/>
                <a:gd name="T4" fmla="*/ 0 w 9"/>
                <a:gd name="T5" fmla="*/ 11 h 11"/>
                <a:gd name="T6" fmla="*/ 9 w 9"/>
                <a:gd name="T7" fmla="*/ 0 h 11"/>
              </a:gdLst>
              <a:ahLst/>
              <a:cxnLst>
                <a:cxn ang="0">
                  <a:pos x="T0" y="T1"/>
                </a:cxn>
                <a:cxn ang="0">
                  <a:pos x="T2" y="T3"/>
                </a:cxn>
                <a:cxn ang="0">
                  <a:pos x="T4" y="T5"/>
                </a:cxn>
                <a:cxn ang="0">
                  <a:pos x="T6" y="T7"/>
                </a:cxn>
              </a:cxnLst>
              <a:rect l="0" t="0" r="r" b="b"/>
              <a:pathLst>
                <a:path w="9" h="11">
                  <a:moveTo>
                    <a:pt x="9" y="0"/>
                  </a:moveTo>
                  <a:lnTo>
                    <a:pt x="9" y="0"/>
                  </a:lnTo>
                  <a:cubicBezTo>
                    <a:pt x="8" y="4"/>
                    <a:pt x="5" y="8"/>
                    <a:pt x="0" y="11"/>
                  </a:cubicBezTo>
                  <a:cubicBezTo>
                    <a:pt x="4" y="7"/>
                    <a:pt x="5" y="5"/>
                    <a:pt x="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49" name="Freeform 1074"/>
            <p:cNvSpPr/>
            <p:nvPr userDrawn="1"/>
          </p:nvSpPr>
          <p:spPr>
            <a:xfrm>
              <a:off x="288" y="285"/>
              <a:ext cx="6" cy="7"/>
            </a:xfrm>
            <a:custGeom>
              <a:avLst/>
              <a:gdLst>
                <a:gd name="T0" fmla="*/ 3 w 13"/>
                <a:gd name="T1" fmla="*/ 0 h 15"/>
                <a:gd name="T2" fmla="*/ 3 w 13"/>
                <a:gd name="T3" fmla="*/ 0 h 15"/>
                <a:gd name="T4" fmla="*/ 13 w 13"/>
                <a:gd name="T5" fmla="*/ 4 h 15"/>
                <a:gd name="T6" fmla="*/ 4 w 13"/>
                <a:gd name="T7" fmla="*/ 4 h 15"/>
                <a:gd name="T8" fmla="*/ 10 w 13"/>
                <a:gd name="T9" fmla="*/ 15 h 15"/>
                <a:gd name="T10" fmla="*/ 3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3" y="0"/>
                  </a:moveTo>
                  <a:lnTo>
                    <a:pt x="3" y="0"/>
                  </a:lnTo>
                  <a:cubicBezTo>
                    <a:pt x="5" y="2"/>
                    <a:pt x="9" y="4"/>
                    <a:pt x="13" y="4"/>
                  </a:cubicBezTo>
                  <a:cubicBezTo>
                    <a:pt x="10" y="5"/>
                    <a:pt x="7" y="5"/>
                    <a:pt x="4" y="4"/>
                  </a:cubicBezTo>
                  <a:cubicBezTo>
                    <a:pt x="4" y="6"/>
                    <a:pt x="6" y="12"/>
                    <a:pt x="10" y="15"/>
                  </a:cubicBezTo>
                  <a:cubicBezTo>
                    <a:pt x="4" y="13"/>
                    <a:pt x="0" y="4"/>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0" name="Freeform 1075"/>
            <p:cNvSpPr/>
            <p:nvPr userDrawn="1"/>
          </p:nvSpPr>
          <p:spPr>
            <a:xfrm>
              <a:off x="268" y="230"/>
              <a:ext cx="4" cy="4"/>
            </a:xfrm>
            <a:custGeom>
              <a:avLst/>
              <a:gdLst>
                <a:gd name="T0" fmla="*/ 5 w 8"/>
                <a:gd name="T1" fmla="*/ 1 h 7"/>
                <a:gd name="T2" fmla="*/ 5 w 8"/>
                <a:gd name="T3" fmla="*/ 1 h 7"/>
                <a:gd name="T4" fmla="*/ 6 w 8"/>
                <a:gd name="T5" fmla="*/ 4 h 7"/>
                <a:gd name="T6" fmla="*/ 8 w 8"/>
                <a:gd name="T7" fmla="*/ 5 h 7"/>
                <a:gd name="T8" fmla="*/ 0 w 8"/>
                <a:gd name="T9" fmla="*/ 7 h 7"/>
                <a:gd name="T10" fmla="*/ 5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5" y="1"/>
                  </a:moveTo>
                  <a:lnTo>
                    <a:pt x="5" y="1"/>
                  </a:lnTo>
                  <a:cubicBezTo>
                    <a:pt x="8" y="0"/>
                    <a:pt x="6" y="3"/>
                    <a:pt x="6" y="4"/>
                  </a:cubicBezTo>
                  <a:cubicBezTo>
                    <a:pt x="8" y="3"/>
                    <a:pt x="8" y="4"/>
                    <a:pt x="8" y="5"/>
                  </a:cubicBezTo>
                  <a:cubicBezTo>
                    <a:pt x="5" y="5"/>
                    <a:pt x="3" y="6"/>
                    <a:pt x="0" y="7"/>
                  </a:cubicBezTo>
                  <a:cubicBezTo>
                    <a:pt x="1" y="5"/>
                    <a:pt x="2" y="2"/>
                    <a:pt x="5"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1" name="Freeform 1076"/>
            <p:cNvSpPr/>
            <p:nvPr userDrawn="1"/>
          </p:nvSpPr>
          <p:spPr>
            <a:xfrm>
              <a:off x="246" y="221"/>
              <a:ext cx="2" cy="3"/>
            </a:xfrm>
            <a:custGeom>
              <a:avLst/>
              <a:gdLst>
                <a:gd name="T0" fmla="*/ 5 w 5"/>
                <a:gd name="T1" fmla="*/ 0 h 6"/>
                <a:gd name="T2" fmla="*/ 5 w 5"/>
                <a:gd name="T3" fmla="*/ 0 h 6"/>
                <a:gd name="T4" fmla="*/ 3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5" y="0"/>
                  </a:lnTo>
                  <a:cubicBezTo>
                    <a:pt x="3" y="2"/>
                    <a:pt x="3" y="3"/>
                    <a:pt x="3" y="6"/>
                  </a:cubicBezTo>
                  <a:cubicBezTo>
                    <a:pt x="0" y="4"/>
                    <a:pt x="2" y="0"/>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2" name="Freeform 1077"/>
            <p:cNvSpPr/>
            <p:nvPr userDrawn="1"/>
          </p:nvSpPr>
          <p:spPr>
            <a:xfrm>
              <a:off x="209" y="201"/>
              <a:ext cx="16" cy="29"/>
            </a:xfrm>
            <a:custGeom>
              <a:avLst/>
              <a:gdLst>
                <a:gd name="T0" fmla="*/ 16 w 36"/>
                <a:gd name="T1" fmla="*/ 0 h 63"/>
                <a:gd name="T2" fmla="*/ 16 w 36"/>
                <a:gd name="T3" fmla="*/ 0 h 63"/>
                <a:gd name="T4" fmla="*/ 36 w 36"/>
                <a:gd name="T5" fmla="*/ 36 h 63"/>
                <a:gd name="T6" fmla="*/ 15 w 36"/>
                <a:gd name="T7" fmla="*/ 5 h 63"/>
                <a:gd name="T8" fmla="*/ 26 w 36"/>
                <a:gd name="T9" fmla="*/ 63 h 63"/>
                <a:gd name="T10" fmla="*/ 16 w 36"/>
                <a:gd name="T11" fmla="*/ 0 h 63"/>
              </a:gdLst>
              <a:ahLst/>
              <a:cxnLst>
                <a:cxn ang="0">
                  <a:pos x="T0" y="T1"/>
                </a:cxn>
                <a:cxn ang="0">
                  <a:pos x="T2" y="T3"/>
                </a:cxn>
                <a:cxn ang="0">
                  <a:pos x="T4" y="T5"/>
                </a:cxn>
                <a:cxn ang="0">
                  <a:pos x="T6" y="T7"/>
                </a:cxn>
                <a:cxn ang="0">
                  <a:pos x="T8" y="T9"/>
                </a:cxn>
                <a:cxn ang="0">
                  <a:pos x="T10" y="T11"/>
                </a:cxn>
              </a:cxnLst>
              <a:rect l="0" t="0" r="r" b="b"/>
              <a:pathLst>
                <a:path w="36" h="62">
                  <a:moveTo>
                    <a:pt x="16" y="0"/>
                  </a:moveTo>
                  <a:lnTo>
                    <a:pt x="16" y="0"/>
                  </a:lnTo>
                  <a:cubicBezTo>
                    <a:pt x="18" y="5"/>
                    <a:pt x="29" y="25"/>
                    <a:pt x="36" y="36"/>
                  </a:cubicBezTo>
                  <a:cubicBezTo>
                    <a:pt x="29" y="26"/>
                    <a:pt x="19" y="12"/>
                    <a:pt x="15" y="5"/>
                  </a:cubicBezTo>
                  <a:cubicBezTo>
                    <a:pt x="5" y="20"/>
                    <a:pt x="20" y="48"/>
                    <a:pt x="26" y="63"/>
                  </a:cubicBezTo>
                  <a:cubicBezTo>
                    <a:pt x="17" y="49"/>
                    <a:pt x="0" y="15"/>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3" name="Freeform 1078"/>
            <p:cNvSpPr/>
            <p:nvPr userDrawn="1"/>
          </p:nvSpPr>
          <p:spPr>
            <a:xfrm>
              <a:off x="201" y="247"/>
              <a:ext cx="17" cy="15"/>
            </a:xfrm>
            <a:custGeom>
              <a:avLst/>
              <a:gdLst>
                <a:gd name="T0" fmla="*/ 0 w 38"/>
                <a:gd name="T1" fmla="*/ 0 h 34"/>
                <a:gd name="T2" fmla="*/ 0 w 38"/>
                <a:gd name="T3" fmla="*/ 0 h 34"/>
                <a:gd name="T4" fmla="*/ 38 w 38"/>
                <a:gd name="T5" fmla="*/ 14 h 34"/>
                <a:gd name="T6" fmla="*/ 3 w 38"/>
                <a:gd name="T7" fmla="*/ 3 h 34"/>
                <a:gd name="T8" fmla="*/ 29 w 38"/>
                <a:gd name="T9" fmla="*/ 34 h 34"/>
                <a:gd name="T10" fmla="*/ 0 w 38"/>
                <a:gd name="T11" fmla="*/ 0 h 34"/>
              </a:gdLst>
              <a:ahLst/>
              <a:cxnLst>
                <a:cxn ang="0">
                  <a:pos x="T0" y="T1"/>
                </a:cxn>
                <a:cxn ang="0">
                  <a:pos x="T2" y="T3"/>
                </a:cxn>
                <a:cxn ang="0">
                  <a:pos x="T4" y="T5"/>
                </a:cxn>
                <a:cxn ang="0">
                  <a:pos x="T6" y="T7"/>
                </a:cxn>
                <a:cxn ang="0">
                  <a:pos x="T8" y="T9"/>
                </a:cxn>
                <a:cxn ang="0">
                  <a:pos x="T10" y="T11"/>
                </a:cxn>
              </a:cxnLst>
              <a:rect l="0" t="0" r="r" b="b"/>
              <a:pathLst>
                <a:path w="38" h="34">
                  <a:moveTo>
                    <a:pt x="0" y="0"/>
                  </a:moveTo>
                  <a:lnTo>
                    <a:pt x="0" y="0"/>
                  </a:lnTo>
                  <a:cubicBezTo>
                    <a:pt x="12" y="1"/>
                    <a:pt x="29" y="7"/>
                    <a:pt x="38" y="14"/>
                  </a:cubicBezTo>
                  <a:cubicBezTo>
                    <a:pt x="32" y="10"/>
                    <a:pt x="13" y="4"/>
                    <a:pt x="3" y="3"/>
                  </a:cubicBezTo>
                  <a:cubicBezTo>
                    <a:pt x="8" y="21"/>
                    <a:pt x="19" y="27"/>
                    <a:pt x="29" y="34"/>
                  </a:cubicBezTo>
                  <a:cubicBezTo>
                    <a:pt x="18" y="28"/>
                    <a:pt x="0" y="14"/>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4" name="Freeform 1079"/>
            <p:cNvSpPr/>
            <p:nvPr userDrawn="1"/>
          </p:nvSpPr>
          <p:spPr>
            <a:xfrm>
              <a:off x="203" y="225"/>
              <a:ext cx="17" cy="21"/>
            </a:xfrm>
            <a:custGeom>
              <a:avLst/>
              <a:gdLst>
                <a:gd name="T0" fmla="*/ 6 w 39"/>
                <a:gd name="T1" fmla="*/ 0 h 48"/>
                <a:gd name="T2" fmla="*/ 6 w 39"/>
                <a:gd name="T3" fmla="*/ 0 h 48"/>
                <a:gd name="T4" fmla="*/ 39 w 39"/>
                <a:gd name="T5" fmla="*/ 31 h 48"/>
                <a:gd name="T6" fmla="*/ 8 w 39"/>
                <a:gd name="T7" fmla="*/ 5 h 48"/>
                <a:gd name="T8" fmla="*/ 27 w 39"/>
                <a:gd name="T9" fmla="*/ 48 h 48"/>
                <a:gd name="T10" fmla="*/ 6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6" y="0"/>
                  </a:moveTo>
                  <a:lnTo>
                    <a:pt x="6" y="0"/>
                  </a:lnTo>
                  <a:cubicBezTo>
                    <a:pt x="11" y="3"/>
                    <a:pt x="33" y="24"/>
                    <a:pt x="39" y="31"/>
                  </a:cubicBezTo>
                  <a:cubicBezTo>
                    <a:pt x="31" y="24"/>
                    <a:pt x="17" y="10"/>
                    <a:pt x="8" y="5"/>
                  </a:cubicBezTo>
                  <a:cubicBezTo>
                    <a:pt x="6" y="24"/>
                    <a:pt x="22" y="42"/>
                    <a:pt x="27" y="48"/>
                  </a:cubicBezTo>
                  <a:cubicBezTo>
                    <a:pt x="17" y="40"/>
                    <a:pt x="0" y="20"/>
                    <a:pt x="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5" name="Freeform 1080"/>
            <p:cNvSpPr/>
            <p:nvPr userDrawn="1"/>
          </p:nvSpPr>
          <p:spPr>
            <a:xfrm>
              <a:off x="240" y="239"/>
              <a:ext cx="9" cy="19"/>
            </a:xfrm>
            <a:custGeom>
              <a:avLst/>
              <a:gdLst>
                <a:gd name="T0" fmla="*/ 5 w 20"/>
                <a:gd name="T1" fmla="*/ 0 h 41"/>
                <a:gd name="T2" fmla="*/ 5 w 20"/>
                <a:gd name="T3" fmla="*/ 0 h 41"/>
                <a:gd name="T4" fmla="*/ 15 w 20"/>
                <a:gd name="T5" fmla="*/ 16 h 41"/>
                <a:gd name="T6" fmla="*/ 6 w 20"/>
                <a:gd name="T7" fmla="*/ 8 h 41"/>
                <a:gd name="T8" fmla="*/ 20 w 20"/>
                <a:gd name="T9" fmla="*/ 41 h 41"/>
                <a:gd name="T10" fmla="*/ 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5" y="0"/>
                  </a:moveTo>
                  <a:lnTo>
                    <a:pt x="5" y="0"/>
                  </a:lnTo>
                  <a:cubicBezTo>
                    <a:pt x="8" y="6"/>
                    <a:pt x="10" y="11"/>
                    <a:pt x="15" y="16"/>
                  </a:cubicBezTo>
                  <a:cubicBezTo>
                    <a:pt x="11" y="14"/>
                    <a:pt x="6" y="9"/>
                    <a:pt x="6" y="8"/>
                  </a:cubicBezTo>
                  <a:cubicBezTo>
                    <a:pt x="4" y="17"/>
                    <a:pt x="13" y="34"/>
                    <a:pt x="20" y="41"/>
                  </a:cubicBezTo>
                  <a:cubicBezTo>
                    <a:pt x="4" y="29"/>
                    <a:pt x="0" y="11"/>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6" name="Freeform 1081"/>
            <p:cNvSpPr/>
            <p:nvPr userDrawn="1"/>
          </p:nvSpPr>
          <p:spPr>
            <a:xfrm>
              <a:off x="237" y="257"/>
              <a:ext cx="10" cy="11"/>
            </a:xfrm>
            <a:custGeom>
              <a:avLst/>
              <a:gdLst>
                <a:gd name="T0" fmla="*/ 0 w 23"/>
                <a:gd name="T1" fmla="*/ 0 h 23"/>
                <a:gd name="T2" fmla="*/ 0 w 23"/>
                <a:gd name="T3" fmla="*/ 0 h 23"/>
                <a:gd name="T4" fmla="*/ 23 w 23"/>
                <a:gd name="T5" fmla="*/ 10 h 23"/>
                <a:gd name="T6" fmla="*/ 3 w 23"/>
                <a:gd name="T7" fmla="*/ 3 h 23"/>
                <a:gd name="T8" fmla="*/ 15 w 23"/>
                <a:gd name="T9" fmla="*/ 23 h 23"/>
                <a:gd name="T10" fmla="*/ 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0" y="0"/>
                  </a:moveTo>
                  <a:lnTo>
                    <a:pt x="0" y="0"/>
                  </a:lnTo>
                  <a:cubicBezTo>
                    <a:pt x="7" y="0"/>
                    <a:pt x="20" y="7"/>
                    <a:pt x="23" y="10"/>
                  </a:cubicBezTo>
                  <a:cubicBezTo>
                    <a:pt x="17" y="7"/>
                    <a:pt x="11" y="4"/>
                    <a:pt x="3" y="3"/>
                  </a:cubicBezTo>
                  <a:cubicBezTo>
                    <a:pt x="4" y="8"/>
                    <a:pt x="10" y="17"/>
                    <a:pt x="15" y="23"/>
                  </a:cubicBezTo>
                  <a:cubicBezTo>
                    <a:pt x="6" y="17"/>
                    <a:pt x="0" y="6"/>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7" name="Freeform 1082"/>
            <p:cNvSpPr/>
            <p:nvPr userDrawn="1"/>
          </p:nvSpPr>
          <p:spPr>
            <a:xfrm>
              <a:off x="199" y="263"/>
              <a:ext cx="16" cy="13"/>
            </a:xfrm>
            <a:custGeom>
              <a:avLst/>
              <a:gdLst>
                <a:gd name="T0" fmla="*/ 0 w 35"/>
                <a:gd name="T1" fmla="*/ 1 h 28"/>
                <a:gd name="T2" fmla="*/ 0 w 35"/>
                <a:gd name="T3" fmla="*/ 1 h 28"/>
                <a:gd name="T4" fmla="*/ 35 w 35"/>
                <a:gd name="T5" fmla="*/ 8 h 28"/>
                <a:gd name="T6" fmla="*/ 4 w 35"/>
                <a:gd name="T7" fmla="*/ 4 h 28"/>
                <a:gd name="T8" fmla="*/ 33 w 35"/>
                <a:gd name="T9" fmla="*/ 28 h 28"/>
                <a:gd name="T10" fmla="*/ 0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0" y="1"/>
                  </a:moveTo>
                  <a:lnTo>
                    <a:pt x="0" y="1"/>
                  </a:lnTo>
                  <a:cubicBezTo>
                    <a:pt x="11" y="0"/>
                    <a:pt x="27" y="4"/>
                    <a:pt x="35" y="8"/>
                  </a:cubicBezTo>
                  <a:cubicBezTo>
                    <a:pt x="24" y="6"/>
                    <a:pt x="19" y="3"/>
                    <a:pt x="4" y="4"/>
                  </a:cubicBezTo>
                  <a:cubicBezTo>
                    <a:pt x="8" y="11"/>
                    <a:pt x="22" y="23"/>
                    <a:pt x="33" y="28"/>
                  </a:cubicBezTo>
                  <a:cubicBezTo>
                    <a:pt x="15" y="22"/>
                    <a:pt x="2" y="9"/>
                    <a:pt x="0"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8" name="Freeform 1083"/>
            <p:cNvSpPr/>
            <p:nvPr userDrawn="1"/>
          </p:nvSpPr>
          <p:spPr>
            <a:xfrm>
              <a:off x="233" y="269"/>
              <a:ext cx="9" cy="9"/>
            </a:xfrm>
            <a:custGeom>
              <a:avLst/>
              <a:gdLst>
                <a:gd name="T0" fmla="*/ 22 w 22"/>
                <a:gd name="T1" fmla="*/ 5 h 20"/>
                <a:gd name="T2" fmla="*/ 22 w 22"/>
                <a:gd name="T3" fmla="*/ 5 h 20"/>
                <a:gd name="T4" fmla="*/ 3 w 22"/>
                <a:gd name="T5" fmla="*/ 6 h 20"/>
                <a:gd name="T6" fmla="*/ 16 w 22"/>
                <a:gd name="T7" fmla="*/ 20 h 20"/>
                <a:gd name="T8" fmla="*/ 0 w 22"/>
                <a:gd name="T9" fmla="*/ 5 h 20"/>
                <a:gd name="T10" fmla="*/ 22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22" y="5"/>
                  </a:moveTo>
                  <a:lnTo>
                    <a:pt x="22" y="5"/>
                  </a:lnTo>
                  <a:cubicBezTo>
                    <a:pt x="15" y="3"/>
                    <a:pt x="10" y="2"/>
                    <a:pt x="3" y="6"/>
                  </a:cubicBezTo>
                  <a:cubicBezTo>
                    <a:pt x="4" y="12"/>
                    <a:pt x="11" y="18"/>
                    <a:pt x="16" y="20"/>
                  </a:cubicBezTo>
                  <a:cubicBezTo>
                    <a:pt x="9" y="19"/>
                    <a:pt x="1" y="13"/>
                    <a:pt x="0" y="5"/>
                  </a:cubicBezTo>
                  <a:cubicBezTo>
                    <a:pt x="7" y="0"/>
                    <a:pt x="16" y="2"/>
                    <a:pt x="22" y="5"/>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59" name="Freeform 1084"/>
            <p:cNvSpPr/>
            <p:nvPr userDrawn="1"/>
          </p:nvSpPr>
          <p:spPr>
            <a:xfrm>
              <a:off x="246" y="276"/>
              <a:ext cx="7" cy="3"/>
            </a:xfrm>
            <a:custGeom>
              <a:avLst/>
              <a:gdLst>
                <a:gd name="T0" fmla="*/ 0 w 15"/>
                <a:gd name="T1" fmla="*/ 0 h 6"/>
                <a:gd name="T2" fmla="*/ 0 w 15"/>
                <a:gd name="T3" fmla="*/ 0 h 6"/>
                <a:gd name="T4" fmla="*/ 15 w 15"/>
                <a:gd name="T5" fmla="*/ 4 h 6"/>
                <a:gd name="T6" fmla="*/ 15 w 15"/>
                <a:gd name="T7" fmla="*/ 6 h 6"/>
                <a:gd name="T8" fmla="*/ 0 w 15"/>
                <a:gd name="T9" fmla="*/ 0 h 6"/>
              </a:gdLst>
              <a:ahLst/>
              <a:cxnLst>
                <a:cxn ang="0">
                  <a:pos x="T0" y="T1"/>
                </a:cxn>
                <a:cxn ang="0">
                  <a:pos x="T2" y="T3"/>
                </a:cxn>
                <a:cxn ang="0">
                  <a:pos x="T4" y="T5"/>
                </a:cxn>
                <a:cxn ang="0">
                  <a:pos x="T6" y="T7"/>
                </a:cxn>
                <a:cxn ang="0">
                  <a:pos x="T8" y="T9"/>
                </a:cxn>
              </a:cxnLst>
              <a:rect l="0" t="0" r="r" b="b"/>
              <a:pathLst>
                <a:path w="15" h="6">
                  <a:moveTo>
                    <a:pt x="0" y="0"/>
                  </a:moveTo>
                  <a:lnTo>
                    <a:pt x="0" y="0"/>
                  </a:lnTo>
                  <a:cubicBezTo>
                    <a:pt x="5" y="1"/>
                    <a:pt x="10" y="2"/>
                    <a:pt x="15" y="4"/>
                  </a:cubicBezTo>
                  <a:lnTo>
                    <a:pt x="15" y="6"/>
                  </a:lnTo>
                  <a:cubicBezTo>
                    <a:pt x="11" y="4"/>
                    <a:pt x="5" y="3"/>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0" name="Freeform 1085"/>
            <p:cNvSpPr/>
            <p:nvPr userDrawn="1"/>
          </p:nvSpPr>
          <p:spPr>
            <a:xfrm>
              <a:off x="255" y="273"/>
              <a:ext cx="8" cy="8"/>
            </a:xfrm>
            <a:custGeom>
              <a:avLst/>
              <a:gdLst>
                <a:gd name="T0" fmla="*/ 19 w 19"/>
                <a:gd name="T1" fmla="*/ 4 h 19"/>
                <a:gd name="T2" fmla="*/ 19 w 19"/>
                <a:gd name="T3" fmla="*/ 4 h 19"/>
                <a:gd name="T4" fmla="*/ 3 w 19"/>
                <a:gd name="T5" fmla="*/ 5 h 19"/>
                <a:gd name="T6" fmla="*/ 10 w 19"/>
                <a:gd name="T7" fmla="*/ 19 h 19"/>
                <a:gd name="T8" fmla="*/ 0 w 19"/>
                <a:gd name="T9" fmla="*/ 4 h 19"/>
                <a:gd name="T10" fmla="*/ 19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19" y="4"/>
                  </a:moveTo>
                  <a:lnTo>
                    <a:pt x="19" y="4"/>
                  </a:lnTo>
                  <a:cubicBezTo>
                    <a:pt x="13" y="3"/>
                    <a:pt x="7" y="3"/>
                    <a:pt x="3" y="5"/>
                  </a:cubicBezTo>
                  <a:cubicBezTo>
                    <a:pt x="3" y="10"/>
                    <a:pt x="6" y="16"/>
                    <a:pt x="10" y="19"/>
                  </a:cubicBezTo>
                  <a:cubicBezTo>
                    <a:pt x="4" y="17"/>
                    <a:pt x="0" y="9"/>
                    <a:pt x="0" y="4"/>
                  </a:cubicBezTo>
                  <a:cubicBezTo>
                    <a:pt x="4" y="2"/>
                    <a:pt x="11" y="0"/>
                    <a:pt x="19" y="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1" name="Freeform 1086"/>
            <p:cNvSpPr/>
            <p:nvPr userDrawn="1"/>
          </p:nvSpPr>
          <p:spPr>
            <a:xfrm>
              <a:off x="255" y="253"/>
              <a:ext cx="8" cy="16"/>
            </a:xfrm>
            <a:custGeom>
              <a:avLst/>
              <a:gdLst>
                <a:gd name="T0" fmla="*/ 3 w 17"/>
                <a:gd name="T1" fmla="*/ 0 h 34"/>
                <a:gd name="T2" fmla="*/ 3 w 17"/>
                <a:gd name="T3" fmla="*/ 0 h 34"/>
                <a:gd name="T4" fmla="*/ 17 w 17"/>
                <a:gd name="T5" fmla="*/ 15 h 34"/>
                <a:gd name="T6" fmla="*/ 5 w 17"/>
                <a:gd name="T7" fmla="*/ 6 h 34"/>
                <a:gd name="T8" fmla="*/ 14 w 17"/>
                <a:gd name="T9" fmla="*/ 34 h 34"/>
                <a:gd name="T10" fmla="*/ 3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3" y="0"/>
                  </a:moveTo>
                  <a:lnTo>
                    <a:pt x="3" y="0"/>
                  </a:lnTo>
                  <a:cubicBezTo>
                    <a:pt x="6" y="4"/>
                    <a:pt x="14" y="12"/>
                    <a:pt x="17" y="15"/>
                  </a:cubicBezTo>
                  <a:cubicBezTo>
                    <a:pt x="12" y="12"/>
                    <a:pt x="8" y="10"/>
                    <a:pt x="5" y="6"/>
                  </a:cubicBezTo>
                  <a:cubicBezTo>
                    <a:pt x="3" y="16"/>
                    <a:pt x="11" y="31"/>
                    <a:pt x="14" y="34"/>
                  </a:cubicBezTo>
                  <a:cubicBezTo>
                    <a:pt x="4" y="26"/>
                    <a:pt x="0" y="13"/>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2" name="Freeform 1087"/>
            <p:cNvSpPr/>
            <p:nvPr userDrawn="1"/>
          </p:nvSpPr>
          <p:spPr>
            <a:xfrm>
              <a:off x="263" y="264"/>
              <a:ext cx="9" cy="9"/>
            </a:xfrm>
            <a:custGeom>
              <a:avLst/>
              <a:gdLst>
                <a:gd name="T0" fmla="*/ 0 w 20"/>
                <a:gd name="T1" fmla="*/ 0 h 21"/>
                <a:gd name="T2" fmla="*/ 0 w 20"/>
                <a:gd name="T3" fmla="*/ 0 h 21"/>
                <a:gd name="T4" fmla="*/ 20 w 20"/>
                <a:gd name="T5" fmla="*/ 18 h 21"/>
                <a:gd name="T6" fmla="*/ 20 w 20"/>
                <a:gd name="T7" fmla="*/ 20 h 21"/>
                <a:gd name="T8" fmla="*/ 18 w 20"/>
                <a:gd name="T9" fmla="*/ 21 h 21"/>
                <a:gd name="T10" fmla="*/ 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0" y="0"/>
                  </a:moveTo>
                  <a:lnTo>
                    <a:pt x="0" y="0"/>
                  </a:lnTo>
                  <a:cubicBezTo>
                    <a:pt x="8" y="5"/>
                    <a:pt x="20" y="18"/>
                    <a:pt x="20" y="18"/>
                  </a:cubicBezTo>
                  <a:lnTo>
                    <a:pt x="20" y="20"/>
                  </a:lnTo>
                  <a:lnTo>
                    <a:pt x="18" y="21"/>
                  </a:lnTo>
                  <a:cubicBezTo>
                    <a:pt x="18" y="21"/>
                    <a:pt x="4" y="7"/>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3" name="Freeform 1088"/>
            <p:cNvSpPr/>
            <p:nvPr userDrawn="1"/>
          </p:nvSpPr>
          <p:spPr>
            <a:xfrm>
              <a:off x="267" y="268"/>
              <a:ext cx="4" cy="5"/>
            </a:xfrm>
            <a:custGeom>
              <a:avLst/>
              <a:gdLst>
                <a:gd name="T0" fmla="*/ 0 w 10"/>
                <a:gd name="T1" fmla="*/ 0 h 11"/>
                <a:gd name="T2" fmla="*/ 0 w 10"/>
                <a:gd name="T3" fmla="*/ 0 h 11"/>
                <a:gd name="T4" fmla="*/ 10 w 10"/>
                <a:gd name="T5" fmla="*/ 10 h 11"/>
                <a:gd name="T6" fmla="*/ 9 w 10"/>
                <a:gd name="T7" fmla="*/ 11 h 11"/>
                <a:gd name="T8" fmla="*/ 0 w 10"/>
                <a:gd name="T9" fmla="*/ 0 h 11"/>
              </a:gdLst>
              <a:ahLst/>
              <a:cxnLst>
                <a:cxn ang="0">
                  <a:pos x="T0" y="T1"/>
                </a:cxn>
                <a:cxn ang="0">
                  <a:pos x="T2" y="T3"/>
                </a:cxn>
                <a:cxn ang="0">
                  <a:pos x="T4" y="T5"/>
                </a:cxn>
                <a:cxn ang="0">
                  <a:pos x="T6" y="T7"/>
                </a:cxn>
                <a:cxn ang="0">
                  <a:pos x="T8" y="T9"/>
                </a:cxn>
              </a:cxnLst>
              <a:rect l="0" t="0" r="r" b="b"/>
              <a:pathLst>
                <a:path w="10" h="11">
                  <a:moveTo>
                    <a:pt x="0" y="0"/>
                  </a:moveTo>
                  <a:lnTo>
                    <a:pt x="0" y="0"/>
                  </a:lnTo>
                  <a:cubicBezTo>
                    <a:pt x="1" y="0"/>
                    <a:pt x="10" y="10"/>
                    <a:pt x="10" y="10"/>
                  </a:cubicBezTo>
                  <a:lnTo>
                    <a:pt x="9" y="11"/>
                  </a:lnTo>
                  <a:cubicBezTo>
                    <a:pt x="9" y="11"/>
                    <a:pt x="1"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4" name="Freeform 1089"/>
            <p:cNvSpPr/>
            <p:nvPr userDrawn="1"/>
          </p:nvSpPr>
          <p:spPr>
            <a:xfrm>
              <a:off x="261" y="278"/>
              <a:ext cx="7" cy="5"/>
            </a:xfrm>
            <a:custGeom>
              <a:avLst/>
              <a:gdLst>
                <a:gd name="T0" fmla="*/ 0 w 15"/>
                <a:gd name="T1" fmla="*/ 0 h 11"/>
                <a:gd name="T2" fmla="*/ 0 w 15"/>
                <a:gd name="T3" fmla="*/ 0 h 11"/>
                <a:gd name="T4" fmla="*/ 15 w 15"/>
                <a:gd name="T5" fmla="*/ 8 h 11"/>
                <a:gd name="T6" fmla="*/ 15 w 15"/>
                <a:gd name="T7" fmla="*/ 10 h 11"/>
                <a:gd name="T8" fmla="*/ 13 w 15"/>
                <a:gd name="T9" fmla="*/ 11 h 11"/>
                <a:gd name="T10" fmla="*/ 0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0" y="0"/>
                  </a:moveTo>
                  <a:lnTo>
                    <a:pt x="0" y="0"/>
                  </a:lnTo>
                  <a:cubicBezTo>
                    <a:pt x="8" y="3"/>
                    <a:pt x="13" y="6"/>
                    <a:pt x="15" y="8"/>
                  </a:cubicBezTo>
                  <a:cubicBezTo>
                    <a:pt x="15" y="8"/>
                    <a:pt x="15" y="10"/>
                    <a:pt x="15" y="10"/>
                  </a:cubicBezTo>
                  <a:lnTo>
                    <a:pt x="13" y="11"/>
                  </a:lnTo>
                  <a:cubicBezTo>
                    <a:pt x="10" y="9"/>
                    <a:pt x="6" y="5"/>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5" name="Freeform 1090"/>
            <p:cNvSpPr/>
            <p:nvPr userDrawn="1"/>
          </p:nvSpPr>
          <p:spPr>
            <a:xfrm>
              <a:off x="264" y="280"/>
              <a:ext cx="3" cy="2"/>
            </a:xfrm>
            <a:custGeom>
              <a:avLst/>
              <a:gdLst>
                <a:gd name="T0" fmla="*/ 0 w 6"/>
                <a:gd name="T1" fmla="*/ 0 h 4"/>
                <a:gd name="T2" fmla="*/ 0 w 6"/>
                <a:gd name="T3" fmla="*/ 0 h 4"/>
                <a:gd name="T4" fmla="*/ 6 w 6"/>
                <a:gd name="T5" fmla="*/ 3 h 4"/>
                <a:gd name="T6" fmla="*/ 5 w 6"/>
                <a:gd name="T7" fmla="*/ 4 h 4"/>
                <a:gd name="T8" fmla="*/ 0 w 6"/>
                <a:gd name="T9" fmla="*/ 0 h 4"/>
              </a:gdLst>
              <a:ahLst/>
              <a:cxnLst>
                <a:cxn ang="0">
                  <a:pos x="T0" y="T1"/>
                </a:cxn>
                <a:cxn ang="0">
                  <a:pos x="T2" y="T3"/>
                </a:cxn>
                <a:cxn ang="0">
                  <a:pos x="T4" y="T5"/>
                </a:cxn>
                <a:cxn ang="0">
                  <a:pos x="T6" y="T7"/>
                </a:cxn>
                <a:cxn ang="0">
                  <a:pos x="T8" y="T9"/>
                </a:cxn>
              </a:cxnLst>
              <a:rect l="0" t="0" r="r" b="b"/>
              <a:pathLst>
                <a:path w="6" h="4">
                  <a:moveTo>
                    <a:pt x="0" y="0"/>
                  </a:moveTo>
                  <a:lnTo>
                    <a:pt x="0" y="0"/>
                  </a:lnTo>
                  <a:cubicBezTo>
                    <a:pt x="1" y="0"/>
                    <a:pt x="6" y="3"/>
                    <a:pt x="6" y="3"/>
                  </a:cubicBezTo>
                  <a:lnTo>
                    <a:pt x="5" y="4"/>
                  </a:lnTo>
                  <a:cubicBezTo>
                    <a:pt x="5" y="4"/>
                    <a:pt x="1"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6" name="Freeform 1091"/>
            <p:cNvSpPr/>
            <p:nvPr userDrawn="1"/>
          </p:nvSpPr>
          <p:spPr>
            <a:xfrm>
              <a:off x="223" y="314"/>
              <a:ext cx="25" cy="28"/>
            </a:xfrm>
            <a:custGeom>
              <a:avLst/>
              <a:gdLst>
                <a:gd name="T0" fmla="*/ 53 w 56"/>
                <a:gd name="T1" fmla="*/ 0 h 63"/>
                <a:gd name="T2" fmla="*/ 53 w 56"/>
                <a:gd name="T3" fmla="*/ 0 h 63"/>
                <a:gd name="T4" fmla="*/ 53 w 56"/>
                <a:gd name="T5" fmla="*/ 5 h 63"/>
                <a:gd name="T6" fmla="*/ 24 w 56"/>
                <a:gd name="T7" fmla="*/ 40 h 63"/>
                <a:gd name="T8" fmla="*/ 54 w 56"/>
                <a:gd name="T9" fmla="*/ 11 h 63"/>
                <a:gd name="T10" fmla="*/ 56 w 56"/>
                <a:gd name="T11" fmla="*/ 17 h 63"/>
                <a:gd name="T12" fmla="*/ 23 w 56"/>
                <a:gd name="T13" fmla="*/ 56 h 63"/>
                <a:gd name="T14" fmla="*/ 3 w 56"/>
                <a:gd name="T15" fmla="*/ 58 h 63"/>
                <a:gd name="T16" fmla="*/ 6 w 56"/>
                <a:gd name="T17" fmla="*/ 40 h 63"/>
                <a:gd name="T18" fmla="*/ 53 w 5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2">
                  <a:moveTo>
                    <a:pt x="53" y="0"/>
                  </a:moveTo>
                  <a:lnTo>
                    <a:pt x="53" y="0"/>
                  </a:lnTo>
                  <a:cubicBezTo>
                    <a:pt x="53" y="2"/>
                    <a:pt x="53" y="4"/>
                    <a:pt x="53" y="5"/>
                  </a:cubicBezTo>
                  <a:cubicBezTo>
                    <a:pt x="50" y="9"/>
                    <a:pt x="31" y="30"/>
                    <a:pt x="24" y="40"/>
                  </a:cubicBezTo>
                  <a:cubicBezTo>
                    <a:pt x="31" y="33"/>
                    <a:pt x="49" y="17"/>
                    <a:pt x="54" y="11"/>
                  </a:cubicBezTo>
                  <a:cubicBezTo>
                    <a:pt x="54" y="11"/>
                    <a:pt x="56" y="14"/>
                    <a:pt x="56" y="17"/>
                  </a:cubicBezTo>
                  <a:cubicBezTo>
                    <a:pt x="55" y="17"/>
                    <a:pt x="28" y="50"/>
                    <a:pt x="23" y="56"/>
                  </a:cubicBezTo>
                  <a:cubicBezTo>
                    <a:pt x="17" y="63"/>
                    <a:pt x="9" y="58"/>
                    <a:pt x="3" y="58"/>
                  </a:cubicBezTo>
                  <a:cubicBezTo>
                    <a:pt x="3" y="52"/>
                    <a:pt x="0" y="47"/>
                    <a:pt x="6" y="40"/>
                  </a:cubicBezTo>
                  <a:cubicBezTo>
                    <a:pt x="9" y="37"/>
                    <a:pt x="48" y="4"/>
                    <a:pt x="5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7" name="Freeform 1092"/>
            <p:cNvSpPr/>
            <p:nvPr userDrawn="1"/>
          </p:nvSpPr>
          <p:spPr>
            <a:xfrm>
              <a:off x="213" y="310"/>
              <a:ext cx="34" cy="22"/>
            </a:xfrm>
            <a:custGeom>
              <a:avLst/>
              <a:gdLst>
                <a:gd name="T0" fmla="*/ 0 w 76"/>
                <a:gd name="T1" fmla="*/ 39 h 47"/>
                <a:gd name="T2" fmla="*/ 0 w 76"/>
                <a:gd name="T3" fmla="*/ 39 h 47"/>
                <a:gd name="T4" fmla="*/ 19 w 76"/>
                <a:gd name="T5" fmla="*/ 15 h 47"/>
                <a:gd name="T6" fmla="*/ 57 w 76"/>
                <a:gd name="T7" fmla="*/ 0 h 47"/>
                <a:gd name="T8" fmla="*/ 61 w 76"/>
                <a:gd name="T9" fmla="*/ 1 h 47"/>
                <a:gd name="T10" fmla="*/ 28 w 76"/>
                <a:gd name="T11" fmla="*/ 23 h 47"/>
                <a:gd name="T12" fmla="*/ 67 w 76"/>
                <a:gd name="T13" fmla="*/ 3 h 47"/>
                <a:gd name="T14" fmla="*/ 76 w 76"/>
                <a:gd name="T15" fmla="*/ 2 h 47"/>
                <a:gd name="T16" fmla="*/ 24 w 76"/>
                <a:gd name="T17" fmla="*/ 39 h 47"/>
                <a:gd name="T18" fmla="*/ 0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0" y="39"/>
                  </a:moveTo>
                  <a:lnTo>
                    <a:pt x="0" y="39"/>
                  </a:lnTo>
                  <a:cubicBezTo>
                    <a:pt x="1" y="33"/>
                    <a:pt x="1" y="22"/>
                    <a:pt x="19" y="15"/>
                  </a:cubicBezTo>
                  <a:cubicBezTo>
                    <a:pt x="24" y="13"/>
                    <a:pt x="52" y="1"/>
                    <a:pt x="57" y="0"/>
                  </a:cubicBezTo>
                  <a:cubicBezTo>
                    <a:pt x="59" y="0"/>
                    <a:pt x="61" y="1"/>
                    <a:pt x="61" y="1"/>
                  </a:cubicBezTo>
                  <a:cubicBezTo>
                    <a:pt x="57" y="3"/>
                    <a:pt x="39" y="15"/>
                    <a:pt x="28" y="23"/>
                  </a:cubicBezTo>
                  <a:cubicBezTo>
                    <a:pt x="41" y="19"/>
                    <a:pt x="65" y="4"/>
                    <a:pt x="67" y="3"/>
                  </a:cubicBezTo>
                  <a:cubicBezTo>
                    <a:pt x="69" y="3"/>
                    <a:pt x="72" y="4"/>
                    <a:pt x="76" y="2"/>
                  </a:cubicBezTo>
                  <a:cubicBezTo>
                    <a:pt x="69" y="7"/>
                    <a:pt x="34" y="34"/>
                    <a:pt x="24" y="39"/>
                  </a:cubicBezTo>
                  <a:cubicBezTo>
                    <a:pt x="9" y="47"/>
                    <a:pt x="5" y="41"/>
                    <a:pt x="0" y="3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8" name="Freeform 1093"/>
            <p:cNvSpPr/>
            <p:nvPr userDrawn="1"/>
          </p:nvSpPr>
          <p:spPr>
            <a:xfrm>
              <a:off x="205" y="302"/>
              <a:ext cx="36" cy="15"/>
            </a:xfrm>
            <a:custGeom>
              <a:avLst/>
              <a:gdLst>
                <a:gd name="T0" fmla="*/ 79 w 79"/>
                <a:gd name="T1" fmla="*/ 0 h 33"/>
                <a:gd name="T2" fmla="*/ 79 w 79"/>
                <a:gd name="T3" fmla="*/ 0 h 33"/>
                <a:gd name="T4" fmla="*/ 75 w 79"/>
                <a:gd name="T5" fmla="*/ 6 h 33"/>
                <a:gd name="T6" fmla="*/ 35 w 79"/>
                <a:gd name="T7" fmla="*/ 17 h 33"/>
                <a:gd name="T8" fmla="*/ 74 w 79"/>
                <a:gd name="T9" fmla="*/ 11 h 33"/>
                <a:gd name="T10" fmla="*/ 74 w 79"/>
                <a:gd name="T11" fmla="*/ 15 h 33"/>
                <a:gd name="T12" fmla="*/ 33 w 79"/>
                <a:gd name="T13" fmla="*/ 29 h 33"/>
                <a:gd name="T14" fmla="*/ 0 w 79"/>
                <a:gd name="T15" fmla="*/ 25 h 33"/>
                <a:gd name="T16" fmla="*/ 24 w 79"/>
                <a:gd name="T17" fmla="*/ 8 h 33"/>
                <a:gd name="T18" fmla="*/ 79 w 7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33">
                  <a:moveTo>
                    <a:pt x="79" y="0"/>
                  </a:moveTo>
                  <a:lnTo>
                    <a:pt x="79" y="0"/>
                  </a:lnTo>
                  <a:cubicBezTo>
                    <a:pt x="77" y="2"/>
                    <a:pt x="76" y="4"/>
                    <a:pt x="75" y="6"/>
                  </a:cubicBezTo>
                  <a:cubicBezTo>
                    <a:pt x="73" y="7"/>
                    <a:pt x="48" y="12"/>
                    <a:pt x="35" y="17"/>
                  </a:cubicBezTo>
                  <a:cubicBezTo>
                    <a:pt x="49" y="17"/>
                    <a:pt x="74" y="11"/>
                    <a:pt x="74" y="11"/>
                  </a:cubicBezTo>
                  <a:cubicBezTo>
                    <a:pt x="74" y="12"/>
                    <a:pt x="74" y="14"/>
                    <a:pt x="74" y="15"/>
                  </a:cubicBezTo>
                  <a:cubicBezTo>
                    <a:pt x="65" y="20"/>
                    <a:pt x="38" y="27"/>
                    <a:pt x="33" y="29"/>
                  </a:cubicBezTo>
                  <a:cubicBezTo>
                    <a:pt x="23" y="33"/>
                    <a:pt x="5" y="31"/>
                    <a:pt x="0" y="25"/>
                  </a:cubicBezTo>
                  <a:cubicBezTo>
                    <a:pt x="5" y="15"/>
                    <a:pt x="15" y="9"/>
                    <a:pt x="24" y="8"/>
                  </a:cubicBezTo>
                  <a:cubicBezTo>
                    <a:pt x="36" y="6"/>
                    <a:pt x="65" y="2"/>
                    <a:pt x="7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69" name="Freeform 1094"/>
            <p:cNvSpPr/>
            <p:nvPr userDrawn="1"/>
          </p:nvSpPr>
          <p:spPr>
            <a:xfrm>
              <a:off x="202" y="294"/>
              <a:ext cx="16" cy="10"/>
            </a:xfrm>
            <a:custGeom>
              <a:avLst/>
              <a:gdLst>
                <a:gd name="T0" fmla="*/ 29 w 35"/>
                <a:gd name="T1" fmla="*/ 0 h 22"/>
                <a:gd name="T2" fmla="*/ 29 w 35"/>
                <a:gd name="T3" fmla="*/ 0 h 22"/>
                <a:gd name="T4" fmla="*/ 4 w 35"/>
                <a:gd name="T5" fmla="*/ 10 h 22"/>
                <a:gd name="T6" fmla="*/ 35 w 35"/>
                <a:gd name="T7" fmla="*/ 20 h 22"/>
                <a:gd name="T8" fmla="*/ 0 w 35"/>
                <a:gd name="T9" fmla="*/ 10 h 22"/>
                <a:gd name="T10" fmla="*/ 29 w 35"/>
                <a:gd name="T11" fmla="*/ 0 h 22"/>
              </a:gdLst>
              <a:ahLst/>
              <a:cxnLst>
                <a:cxn ang="0">
                  <a:pos x="T0" y="T1"/>
                </a:cxn>
                <a:cxn ang="0">
                  <a:pos x="T2" y="T3"/>
                </a:cxn>
                <a:cxn ang="0">
                  <a:pos x="T4" y="T5"/>
                </a:cxn>
                <a:cxn ang="0">
                  <a:pos x="T6" y="T7"/>
                </a:cxn>
                <a:cxn ang="0">
                  <a:pos x="T8" y="T9"/>
                </a:cxn>
                <a:cxn ang="0">
                  <a:pos x="T10" y="T11"/>
                </a:cxn>
              </a:cxnLst>
              <a:rect l="0" t="0" r="r" b="b"/>
              <a:pathLst>
                <a:path w="35" h="22">
                  <a:moveTo>
                    <a:pt x="29" y="0"/>
                  </a:moveTo>
                  <a:lnTo>
                    <a:pt x="29" y="0"/>
                  </a:lnTo>
                  <a:cubicBezTo>
                    <a:pt x="20" y="1"/>
                    <a:pt x="9" y="5"/>
                    <a:pt x="4" y="10"/>
                  </a:cubicBezTo>
                  <a:cubicBezTo>
                    <a:pt x="8" y="17"/>
                    <a:pt x="26" y="20"/>
                    <a:pt x="35" y="20"/>
                  </a:cubicBezTo>
                  <a:cubicBezTo>
                    <a:pt x="19" y="22"/>
                    <a:pt x="4" y="18"/>
                    <a:pt x="0" y="10"/>
                  </a:cubicBezTo>
                  <a:cubicBezTo>
                    <a:pt x="6" y="3"/>
                    <a:pt x="20" y="0"/>
                    <a:pt x="2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0" name="Freeform 1095"/>
            <p:cNvSpPr/>
            <p:nvPr userDrawn="1"/>
          </p:nvSpPr>
          <p:spPr>
            <a:xfrm>
              <a:off x="199" y="279"/>
              <a:ext cx="17" cy="11"/>
            </a:xfrm>
            <a:custGeom>
              <a:avLst/>
              <a:gdLst>
                <a:gd name="T0" fmla="*/ 36 w 36"/>
                <a:gd name="T1" fmla="*/ 3 h 23"/>
                <a:gd name="T2" fmla="*/ 36 w 36"/>
                <a:gd name="T3" fmla="*/ 3 h 23"/>
                <a:gd name="T4" fmla="*/ 6 w 36"/>
                <a:gd name="T5" fmla="*/ 6 h 23"/>
                <a:gd name="T6" fmla="*/ 35 w 36"/>
                <a:gd name="T7" fmla="*/ 23 h 23"/>
                <a:gd name="T8" fmla="*/ 0 w 36"/>
                <a:gd name="T9" fmla="*/ 4 h 23"/>
                <a:gd name="T10" fmla="*/ 36 w 36"/>
                <a:gd name="T11" fmla="*/ 3 h 23"/>
              </a:gdLst>
              <a:ahLst/>
              <a:cxnLst>
                <a:cxn ang="0">
                  <a:pos x="T0" y="T1"/>
                </a:cxn>
                <a:cxn ang="0">
                  <a:pos x="T2" y="T3"/>
                </a:cxn>
                <a:cxn ang="0">
                  <a:pos x="T4" y="T5"/>
                </a:cxn>
                <a:cxn ang="0">
                  <a:pos x="T6" y="T7"/>
                </a:cxn>
                <a:cxn ang="0">
                  <a:pos x="T8" y="T9"/>
                </a:cxn>
                <a:cxn ang="0">
                  <a:pos x="T10" y="T11"/>
                </a:cxn>
              </a:cxnLst>
              <a:rect l="0" t="0" r="r" b="b"/>
              <a:pathLst>
                <a:path w="36" h="23">
                  <a:moveTo>
                    <a:pt x="36" y="3"/>
                  </a:moveTo>
                  <a:lnTo>
                    <a:pt x="36" y="3"/>
                  </a:lnTo>
                  <a:cubicBezTo>
                    <a:pt x="26" y="2"/>
                    <a:pt x="14" y="2"/>
                    <a:pt x="6" y="6"/>
                  </a:cubicBezTo>
                  <a:cubicBezTo>
                    <a:pt x="9" y="11"/>
                    <a:pt x="21" y="20"/>
                    <a:pt x="35" y="23"/>
                  </a:cubicBezTo>
                  <a:cubicBezTo>
                    <a:pt x="24" y="22"/>
                    <a:pt x="4" y="14"/>
                    <a:pt x="0" y="4"/>
                  </a:cubicBezTo>
                  <a:cubicBezTo>
                    <a:pt x="9" y="0"/>
                    <a:pt x="29" y="0"/>
                    <a:pt x="36" y="3"/>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1" name="Freeform 1096"/>
            <p:cNvSpPr/>
            <p:nvPr userDrawn="1"/>
          </p:nvSpPr>
          <p:spPr>
            <a:xfrm>
              <a:off x="233" y="281"/>
              <a:ext cx="9" cy="9"/>
            </a:xfrm>
            <a:custGeom>
              <a:avLst/>
              <a:gdLst>
                <a:gd name="T0" fmla="*/ 21 w 21"/>
                <a:gd name="T1" fmla="*/ 3 h 19"/>
                <a:gd name="T2" fmla="*/ 21 w 21"/>
                <a:gd name="T3" fmla="*/ 3 h 19"/>
                <a:gd name="T4" fmla="*/ 3 w 21"/>
                <a:gd name="T5" fmla="*/ 9 h 19"/>
                <a:gd name="T6" fmla="*/ 16 w 21"/>
                <a:gd name="T7" fmla="*/ 19 h 19"/>
                <a:gd name="T8" fmla="*/ 0 w 21"/>
                <a:gd name="T9" fmla="*/ 8 h 19"/>
                <a:gd name="T10" fmla="*/ 21 w 21"/>
                <a:gd name="T11" fmla="*/ 3 h 19"/>
              </a:gdLst>
              <a:ahLst/>
              <a:cxnLst>
                <a:cxn ang="0">
                  <a:pos x="T0" y="T1"/>
                </a:cxn>
                <a:cxn ang="0">
                  <a:pos x="T2" y="T3"/>
                </a:cxn>
                <a:cxn ang="0">
                  <a:pos x="T4" y="T5"/>
                </a:cxn>
                <a:cxn ang="0">
                  <a:pos x="T6" y="T7"/>
                </a:cxn>
                <a:cxn ang="0">
                  <a:pos x="T8" y="T9"/>
                </a:cxn>
                <a:cxn ang="0">
                  <a:pos x="T10" y="T11"/>
                </a:cxn>
              </a:cxnLst>
              <a:rect l="0" t="0" r="r" b="b"/>
              <a:pathLst>
                <a:path w="21" h="19">
                  <a:moveTo>
                    <a:pt x="21" y="3"/>
                  </a:moveTo>
                  <a:lnTo>
                    <a:pt x="21" y="3"/>
                  </a:lnTo>
                  <a:cubicBezTo>
                    <a:pt x="12" y="2"/>
                    <a:pt x="6" y="5"/>
                    <a:pt x="3" y="9"/>
                  </a:cubicBezTo>
                  <a:cubicBezTo>
                    <a:pt x="5" y="14"/>
                    <a:pt x="11" y="18"/>
                    <a:pt x="16" y="19"/>
                  </a:cubicBezTo>
                  <a:cubicBezTo>
                    <a:pt x="9" y="19"/>
                    <a:pt x="2" y="14"/>
                    <a:pt x="0" y="8"/>
                  </a:cubicBezTo>
                  <a:cubicBezTo>
                    <a:pt x="4" y="3"/>
                    <a:pt x="14" y="0"/>
                    <a:pt x="21" y="3"/>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2" name="Freeform 1097"/>
            <p:cNvSpPr/>
            <p:nvPr userDrawn="1"/>
          </p:nvSpPr>
          <p:spPr>
            <a:xfrm>
              <a:off x="254" y="284"/>
              <a:ext cx="7" cy="9"/>
            </a:xfrm>
            <a:custGeom>
              <a:avLst/>
              <a:gdLst>
                <a:gd name="T0" fmla="*/ 16 w 16"/>
                <a:gd name="T1" fmla="*/ 2 h 19"/>
                <a:gd name="T2" fmla="*/ 16 w 16"/>
                <a:gd name="T3" fmla="*/ 2 h 19"/>
                <a:gd name="T4" fmla="*/ 3 w 16"/>
                <a:gd name="T5" fmla="*/ 8 h 19"/>
                <a:gd name="T6" fmla="*/ 11 w 16"/>
                <a:gd name="T7" fmla="*/ 19 h 19"/>
                <a:gd name="T8" fmla="*/ 0 w 16"/>
                <a:gd name="T9" fmla="*/ 8 h 19"/>
                <a:gd name="T10" fmla="*/ 16 w 16"/>
                <a:gd name="T11" fmla="*/ 2 h 19"/>
              </a:gdLst>
              <a:ahLst/>
              <a:cxnLst>
                <a:cxn ang="0">
                  <a:pos x="T0" y="T1"/>
                </a:cxn>
                <a:cxn ang="0">
                  <a:pos x="T2" y="T3"/>
                </a:cxn>
                <a:cxn ang="0">
                  <a:pos x="T4" y="T5"/>
                </a:cxn>
                <a:cxn ang="0">
                  <a:pos x="T6" y="T7"/>
                </a:cxn>
                <a:cxn ang="0">
                  <a:pos x="T8" y="T9"/>
                </a:cxn>
                <a:cxn ang="0">
                  <a:pos x="T10" y="T11"/>
                </a:cxn>
              </a:cxnLst>
              <a:rect l="0" t="0" r="r" b="b"/>
              <a:pathLst>
                <a:path w="16" h="19">
                  <a:moveTo>
                    <a:pt x="16" y="2"/>
                  </a:moveTo>
                  <a:lnTo>
                    <a:pt x="16" y="2"/>
                  </a:lnTo>
                  <a:cubicBezTo>
                    <a:pt x="10" y="2"/>
                    <a:pt x="6" y="5"/>
                    <a:pt x="3" y="8"/>
                  </a:cubicBezTo>
                  <a:cubicBezTo>
                    <a:pt x="5" y="12"/>
                    <a:pt x="7" y="17"/>
                    <a:pt x="11" y="19"/>
                  </a:cubicBezTo>
                  <a:cubicBezTo>
                    <a:pt x="5" y="18"/>
                    <a:pt x="2" y="13"/>
                    <a:pt x="0" y="8"/>
                  </a:cubicBezTo>
                  <a:cubicBezTo>
                    <a:pt x="3" y="5"/>
                    <a:pt x="8" y="0"/>
                    <a:pt x="16" y="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3" name="Freeform 1098"/>
            <p:cNvSpPr/>
            <p:nvPr userDrawn="1"/>
          </p:nvSpPr>
          <p:spPr>
            <a:xfrm>
              <a:off x="229" y="305"/>
              <a:ext cx="10" cy="3"/>
            </a:xfrm>
            <a:custGeom>
              <a:avLst/>
              <a:gdLst>
                <a:gd name="T0" fmla="*/ 0 w 22"/>
                <a:gd name="T1" fmla="*/ 6 h 6"/>
                <a:gd name="T2" fmla="*/ 0 w 22"/>
                <a:gd name="T3" fmla="*/ 6 h 6"/>
                <a:gd name="T4" fmla="*/ 22 w 22"/>
                <a:gd name="T5" fmla="*/ 0 h 6"/>
                <a:gd name="T6" fmla="*/ 21 w 22"/>
                <a:gd name="T7" fmla="*/ 2 h 6"/>
                <a:gd name="T8" fmla="*/ 0 w 22"/>
                <a:gd name="T9" fmla="*/ 6 h 6"/>
              </a:gdLst>
              <a:ahLst/>
              <a:cxnLst>
                <a:cxn ang="0">
                  <a:pos x="T0" y="T1"/>
                </a:cxn>
                <a:cxn ang="0">
                  <a:pos x="T2" y="T3"/>
                </a:cxn>
                <a:cxn ang="0">
                  <a:pos x="T4" y="T5"/>
                </a:cxn>
                <a:cxn ang="0">
                  <a:pos x="T6" y="T7"/>
                </a:cxn>
                <a:cxn ang="0">
                  <a:pos x="T8" y="T9"/>
                </a:cxn>
              </a:cxnLst>
              <a:rect l="0" t="0" r="r" b="b"/>
              <a:pathLst>
                <a:path w="22" h="6">
                  <a:moveTo>
                    <a:pt x="0" y="6"/>
                  </a:moveTo>
                  <a:lnTo>
                    <a:pt x="0" y="6"/>
                  </a:lnTo>
                  <a:cubicBezTo>
                    <a:pt x="11" y="3"/>
                    <a:pt x="17" y="1"/>
                    <a:pt x="22" y="0"/>
                  </a:cubicBezTo>
                  <a:lnTo>
                    <a:pt x="21" y="2"/>
                  </a:lnTo>
                  <a:cubicBezTo>
                    <a:pt x="15" y="4"/>
                    <a:pt x="9" y="4"/>
                    <a:pt x="0"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4" name="Freeform 1099"/>
            <p:cNvSpPr/>
            <p:nvPr userDrawn="1"/>
          </p:nvSpPr>
          <p:spPr>
            <a:xfrm>
              <a:off x="207" y="307"/>
              <a:ext cx="13" cy="9"/>
            </a:xfrm>
            <a:custGeom>
              <a:avLst/>
              <a:gdLst>
                <a:gd name="T0" fmla="*/ 23 w 30"/>
                <a:gd name="T1" fmla="*/ 0 h 21"/>
                <a:gd name="T2" fmla="*/ 23 w 30"/>
                <a:gd name="T3" fmla="*/ 0 h 21"/>
                <a:gd name="T4" fmla="*/ 4 w 30"/>
                <a:gd name="T5" fmla="*/ 13 h 21"/>
                <a:gd name="T6" fmla="*/ 30 w 30"/>
                <a:gd name="T7" fmla="*/ 17 h 21"/>
                <a:gd name="T8" fmla="*/ 0 w 30"/>
                <a:gd name="T9" fmla="*/ 14 h 21"/>
                <a:gd name="T10" fmla="*/ 23 w 30"/>
                <a:gd name="T11" fmla="*/ 0 h 21"/>
              </a:gdLst>
              <a:ahLst/>
              <a:cxnLst>
                <a:cxn ang="0">
                  <a:pos x="T0" y="T1"/>
                </a:cxn>
                <a:cxn ang="0">
                  <a:pos x="T2" y="T3"/>
                </a:cxn>
                <a:cxn ang="0">
                  <a:pos x="T4" y="T5"/>
                </a:cxn>
                <a:cxn ang="0">
                  <a:pos x="T6" y="T7"/>
                </a:cxn>
                <a:cxn ang="0">
                  <a:pos x="T8" y="T9"/>
                </a:cxn>
                <a:cxn ang="0">
                  <a:pos x="T10" y="T11"/>
                </a:cxn>
              </a:cxnLst>
              <a:rect l="0" t="0" r="r" b="b"/>
              <a:pathLst>
                <a:path w="30" h="21">
                  <a:moveTo>
                    <a:pt x="23" y="0"/>
                  </a:moveTo>
                  <a:lnTo>
                    <a:pt x="23" y="0"/>
                  </a:lnTo>
                  <a:cubicBezTo>
                    <a:pt x="16" y="1"/>
                    <a:pt x="8" y="7"/>
                    <a:pt x="4" y="13"/>
                  </a:cubicBezTo>
                  <a:cubicBezTo>
                    <a:pt x="13" y="20"/>
                    <a:pt x="23" y="18"/>
                    <a:pt x="30" y="17"/>
                  </a:cubicBezTo>
                  <a:cubicBezTo>
                    <a:pt x="22" y="20"/>
                    <a:pt x="9" y="21"/>
                    <a:pt x="0" y="14"/>
                  </a:cubicBezTo>
                  <a:cubicBezTo>
                    <a:pt x="5" y="5"/>
                    <a:pt x="15" y="0"/>
                    <a:pt x="2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5" name="Freeform 1100"/>
            <p:cNvSpPr/>
            <p:nvPr userDrawn="1"/>
          </p:nvSpPr>
          <p:spPr>
            <a:xfrm>
              <a:off x="286" y="428"/>
              <a:ext cx="10" cy="14"/>
            </a:xfrm>
            <a:custGeom>
              <a:avLst/>
              <a:gdLst>
                <a:gd name="T0" fmla="*/ 12 w 23"/>
                <a:gd name="T1" fmla="*/ 2 h 31"/>
                <a:gd name="T2" fmla="*/ 12 w 23"/>
                <a:gd name="T3" fmla="*/ 2 h 31"/>
                <a:gd name="T4" fmla="*/ 23 w 23"/>
                <a:gd name="T5" fmla="*/ 31 h 31"/>
                <a:gd name="T6" fmla="*/ 9 w 23"/>
                <a:gd name="T7" fmla="*/ 3 h 31"/>
                <a:gd name="T8" fmla="*/ 0 w 23"/>
                <a:gd name="T9" fmla="*/ 8 h 31"/>
                <a:gd name="T10" fmla="*/ 12 w 23"/>
                <a:gd name="T11" fmla="*/ 2 h 31"/>
              </a:gdLst>
              <a:ahLst/>
              <a:cxnLst>
                <a:cxn ang="0">
                  <a:pos x="T0" y="T1"/>
                </a:cxn>
                <a:cxn ang="0">
                  <a:pos x="T2" y="T3"/>
                </a:cxn>
                <a:cxn ang="0">
                  <a:pos x="T4" y="T5"/>
                </a:cxn>
                <a:cxn ang="0">
                  <a:pos x="T6" y="T7"/>
                </a:cxn>
                <a:cxn ang="0">
                  <a:pos x="T8" y="T9"/>
                </a:cxn>
                <a:cxn ang="0">
                  <a:pos x="T10" y="T11"/>
                </a:cxn>
              </a:cxnLst>
              <a:rect l="0" t="0" r="r" b="b"/>
              <a:pathLst>
                <a:path w="23" h="31">
                  <a:moveTo>
                    <a:pt x="12" y="2"/>
                  </a:moveTo>
                  <a:lnTo>
                    <a:pt x="12" y="2"/>
                  </a:lnTo>
                  <a:cubicBezTo>
                    <a:pt x="11" y="8"/>
                    <a:pt x="10" y="26"/>
                    <a:pt x="23" y="31"/>
                  </a:cubicBezTo>
                  <a:cubicBezTo>
                    <a:pt x="10" y="28"/>
                    <a:pt x="7" y="13"/>
                    <a:pt x="9" y="3"/>
                  </a:cubicBezTo>
                  <a:cubicBezTo>
                    <a:pt x="7" y="3"/>
                    <a:pt x="3" y="5"/>
                    <a:pt x="0" y="8"/>
                  </a:cubicBezTo>
                  <a:cubicBezTo>
                    <a:pt x="2" y="3"/>
                    <a:pt x="6" y="0"/>
                    <a:pt x="12" y="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6" name="Freeform 1101"/>
            <p:cNvSpPr/>
            <p:nvPr userDrawn="1"/>
          </p:nvSpPr>
          <p:spPr>
            <a:xfrm>
              <a:off x="281" y="424"/>
              <a:ext cx="9" cy="9"/>
            </a:xfrm>
            <a:custGeom>
              <a:avLst/>
              <a:gdLst>
                <a:gd name="T0" fmla="*/ 19 w 19"/>
                <a:gd name="T1" fmla="*/ 0 h 21"/>
                <a:gd name="T2" fmla="*/ 19 w 19"/>
                <a:gd name="T3" fmla="*/ 0 h 21"/>
                <a:gd name="T4" fmla="*/ 4 w 19"/>
                <a:gd name="T5" fmla="*/ 21 h 21"/>
                <a:gd name="T6" fmla="*/ 19 w 19"/>
                <a:gd name="T7" fmla="*/ 0 h 21"/>
              </a:gdLst>
              <a:ahLst/>
              <a:cxnLst>
                <a:cxn ang="0">
                  <a:pos x="T0" y="T1"/>
                </a:cxn>
                <a:cxn ang="0">
                  <a:pos x="T2" y="T3"/>
                </a:cxn>
                <a:cxn ang="0">
                  <a:pos x="T4" y="T5"/>
                </a:cxn>
                <a:cxn ang="0">
                  <a:pos x="T6" y="T7"/>
                </a:cxn>
              </a:cxnLst>
              <a:rect l="0" t="0" r="r" b="b"/>
              <a:pathLst>
                <a:path w="19" h="21">
                  <a:moveTo>
                    <a:pt x="19" y="0"/>
                  </a:moveTo>
                  <a:lnTo>
                    <a:pt x="19" y="0"/>
                  </a:lnTo>
                  <a:cubicBezTo>
                    <a:pt x="5" y="4"/>
                    <a:pt x="4" y="15"/>
                    <a:pt x="4" y="21"/>
                  </a:cubicBezTo>
                  <a:cubicBezTo>
                    <a:pt x="0" y="9"/>
                    <a:pt x="7" y="2"/>
                    <a:pt x="1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7" name="Freeform 1102"/>
            <p:cNvSpPr/>
            <p:nvPr userDrawn="1"/>
          </p:nvSpPr>
          <p:spPr>
            <a:xfrm>
              <a:off x="288" y="418"/>
              <a:ext cx="5" cy="1"/>
            </a:xfrm>
            <a:custGeom>
              <a:avLst/>
              <a:gdLst>
                <a:gd name="T0" fmla="*/ 6 w 11"/>
                <a:gd name="T1" fmla="*/ 0 h 2"/>
                <a:gd name="T2" fmla="*/ 6 w 11"/>
                <a:gd name="T3" fmla="*/ 0 h 2"/>
                <a:gd name="T4" fmla="*/ 4 w 11"/>
                <a:gd name="T5" fmla="*/ 2 h 2"/>
                <a:gd name="T6" fmla="*/ 0 w 11"/>
                <a:gd name="T7" fmla="*/ 1 h 2"/>
                <a:gd name="T8" fmla="*/ 6 w 11"/>
                <a:gd name="T9" fmla="*/ 0 h 2"/>
              </a:gdLst>
              <a:ahLst/>
              <a:cxnLst>
                <a:cxn ang="0">
                  <a:pos x="T0" y="T1"/>
                </a:cxn>
                <a:cxn ang="0">
                  <a:pos x="T2" y="T3"/>
                </a:cxn>
                <a:cxn ang="0">
                  <a:pos x="T4" y="T5"/>
                </a:cxn>
                <a:cxn ang="0">
                  <a:pos x="T6" y="T7"/>
                </a:cxn>
                <a:cxn ang="0">
                  <a:pos x="T8" y="T9"/>
                </a:cxn>
              </a:cxnLst>
              <a:rect l="0" t="0" r="r" b="b"/>
              <a:pathLst>
                <a:path w="11" h="2">
                  <a:moveTo>
                    <a:pt x="6" y="0"/>
                  </a:moveTo>
                  <a:lnTo>
                    <a:pt x="6" y="0"/>
                  </a:lnTo>
                  <a:cubicBezTo>
                    <a:pt x="11" y="0"/>
                    <a:pt x="5" y="2"/>
                    <a:pt x="4" y="2"/>
                  </a:cubicBezTo>
                  <a:cubicBezTo>
                    <a:pt x="1" y="2"/>
                    <a:pt x="1" y="1"/>
                    <a:pt x="0" y="1"/>
                  </a:cubicBezTo>
                  <a:cubicBezTo>
                    <a:pt x="2" y="1"/>
                    <a:pt x="5" y="0"/>
                    <a:pt x="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8" name="Freeform 1103"/>
            <p:cNvSpPr/>
            <p:nvPr userDrawn="1"/>
          </p:nvSpPr>
          <p:spPr>
            <a:xfrm>
              <a:off x="281" y="413"/>
              <a:ext cx="6" cy="8"/>
            </a:xfrm>
            <a:custGeom>
              <a:avLst/>
              <a:gdLst>
                <a:gd name="T0" fmla="*/ 5 w 14"/>
                <a:gd name="T1" fmla="*/ 0 h 16"/>
                <a:gd name="T2" fmla="*/ 5 w 14"/>
                <a:gd name="T3" fmla="*/ 0 h 16"/>
                <a:gd name="T4" fmla="*/ 14 w 14"/>
                <a:gd name="T5" fmla="*/ 15 h 16"/>
                <a:gd name="T6" fmla="*/ 5 w 14"/>
                <a:gd name="T7" fmla="*/ 0 h 16"/>
              </a:gdLst>
              <a:ahLst/>
              <a:cxnLst>
                <a:cxn ang="0">
                  <a:pos x="T0" y="T1"/>
                </a:cxn>
                <a:cxn ang="0">
                  <a:pos x="T2" y="T3"/>
                </a:cxn>
                <a:cxn ang="0">
                  <a:pos x="T4" y="T5"/>
                </a:cxn>
                <a:cxn ang="0">
                  <a:pos x="T6" y="T7"/>
                </a:cxn>
              </a:cxnLst>
              <a:rect l="0" t="0" r="r" b="b"/>
              <a:pathLst>
                <a:path w="14" h="16">
                  <a:moveTo>
                    <a:pt x="5" y="0"/>
                  </a:moveTo>
                  <a:lnTo>
                    <a:pt x="5" y="0"/>
                  </a:lnTo>
                  <a:cubicBezTo>
                    <a:pt x="5" y="5"/>
                    <a:pt x="6" y="12"/>
                    <a:pt x="14" y="15"/>
                  </a:cubicBezTo>
                  <a:cubicBezTo>
                    <a:pt x="7" y="16"/>
                    <a:pt x="0" y="8"/>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79" name="Freeform 1104"/>
            <p:cNvSpPr/>
            <p:nvPr userDrawn="1"/>
          </p:nvSpPr>
          <p:spPr>
            <a:xfrm>
              <a:off x="310" y="407"/>
              <a:ext cx="13" cy="37"/>
            </a:xfrm>
            <a:custGeom>
              <a:avLst/>
              <a:gdLst>
                <a:gd name="T0" fmla="*/ 28 w 28"/>
                <a:gd name="T1" fmla="*/ 0 h 83"/>
                <a:gd name="T2" fmla="*/ 28 w 28"/>
                <a:gd name="T3" fmla="*/ 0 h 83"/>
                <a:gd name="T4" fmla="*/ 6 w 28"/>
                <a:gd name="T5" fmla="*/ 45 h 83"/>
                <a:gd name="T6" fmla="*/ 16 w 28"/>
                <a:gd name="T7" fmla="*/ 83 h 83"/>
                <a:gd name="T8" fmla="*/ 4 w 28"/>
                <a:gd name="T9" fmla="*/ 45 h 83"/>
                <a:gd name="T10" fmla="*/ 28 w 28"/>
                <a:gd name="T11" fmla="*/ 0 h 83"/>
              </a:gdLst>
              <a:ahLst/>
              <a:cxnLst>
                <a:cxn ang="0">
                  <a:pos x="T0" y="T1"/>
                </a:cxn>
                <a:cxn ang="0">
                  <a:pos x="T2" y="T3"/>
                </a:cxn>
                <a:cxn ang="0">
                  <a:pos x="T4" y="T5"/>
                </a:cxn>
                <a:cxn ang="0">
                  <a:pos x="T6" y="T7"/>
                </a:cxn>
                <a:cxn ang="0">
                  <a:pos x="T8" y="T9"/>
                </a:cxn>
                <a:cxn ang="0">
                  <a:pos x="T10" y="T11"/>
                </a:cxn>
              </a:cxnLst>
              <a:rect l="0" t="0" r="r" b="b"/>
              <a:pathLst>
                <a:path w="28" h="83">
                  <a:moveTo>
                    <a:pt x="28" y="0"/>
                  </a:moveTo>
                  <a:lnTo>
                    <a:pt x="28" y="0"/>
                  </a:lnTo>
                  <a:cubicBezTo>
                    <a:pt x="23" y="12"/>
                    <a:pt x="10" y="28"/>
                    <a:pt x="6" y="45"/>
                  </a:cubicBezTo>
                  <a:cubicBezTo>
                    <a:pt x="3" y="61"/>
                    <a:pt x="8" y="77"/>
                    <a:pt x="16" y="83"/>
                  </a:cubicBezTo>
                  <a:cubicBezTo>
                    <a:pt x="7" y="78"/>
                    <a:pt x="0" y="64"/>
                    <a:pt x="4" y="45"/>
                  </a:cubicBezTo>
                  <a:cubicBezTo>
                    <a:pt x="8" y="28"/>
                    <a:pt x="19" y="14"/>
                    <a:pt x="2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0" name="Freeform 1105"/>
            <p:cNvSpPr/>
            <p:nvPr userDrawn="1"/>
          </p:nvSpPr>
          <p:spPr>
            <a:xfrm>
              <a:off x="290" y="403"/>
              <a:ext cx="26" cy="36"/>
            </a:xfrm>
            <a:custGeom>
              <a:avLst/>
              <a:gdLst>
                <a:gd name="T0" fmla="*/ 58 w 58"/>
                <a:gd name="T1" fmla="*/ 0 h 80"/>
                <a:gd name="T2" fmla="*/ 58 w 58"/>
                <a:gd name="T3" fmla="*/ 0 h 80"/>
                <a:gd name="T4" fmla="*/ 34 w 58"/>
                <a:gd name="T5" fmla="*/ 16 h 80"/>
                <a:gd name="T6" fmla="*/ 8 w 58"/>
                <a:gd name="T7" fmla="*/ 59 h 80"/>
                <a:gd name="T8" fmla="*/ 24 w 58"/>
                <a:gd name="T9" fmla="*/ 78 h 80"/>
                <a:gd name="T10" fmla="*/ 8 w 58"/>
                <a:gd name="T11" fmla="*/ 71 h 80"/>
                <a:gd name="T12" fmla="*/ 26 w 58"/>
                <a:gd name="T13" fmla="*/ 18 h 80"/>
                <a:gd name="T14" fmla="*/ 58 w 5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0">
                  <a:moveTo>
                    <a:pt x="58" y="0"/>
                  </a:moveTo>
                  <a:lnTo>
                    <a:pt x="58" y="0"/>
                  </a:lnTo>
                  <a:cubicBezTo>
                    <a:pt x="51" y="6"/>
                    <a:pt x="38" y="13"/>
                    <a:pt x="34" y="16"/>
                  </a:cubicBezTo>
                  <a:cubicBezTo>
                    <a:pt x="23" y="23"/>
                    <a:pt x="6" y="36"/>
                    <a:pt x="8" y="59"/>
                  </a:cubicBezTo>
                  <a:cubicBezTo>
                    <a:pt x="10" y="78"/>
                    <a:pt x="19" y="78"/>
                    <a:pt x="24" y="78"/>
                  </a:cubicBezTo>
                  <a:cubicBezTo>
                    <a:pt x="17" y="80"/>
                    <a:pt x="11" y="77"/>
                    <a:pt x="8" y="71"/>
                  </a:cubicBezTo>
                  <a:cubicBezTo>
                    <a:pt x="0" y="54"/>
                    <a:pt x="8" y="31"/>
                    <a:pt x="26" y="18"/>
                  </a:cubicBezTo>
                  <a:cubicBezTo>
                    <a:pt x="36" y="12"/>
                    <a:pt x="46" y="7"/>
                    <a:pt x="5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1" name="Freeform 1106"/>
            <p:cNvSpPr/>
            <p:nvPr userDrawn="1"/>
          </p:nvSpPr>
          <p:spPr>
            <a:xfrm>
              <a:off x="300" y="424"/>
              <a:ext cx="8" cy="4"/>
            </a:xfrm>
            <a:custGeom>
              <a:avLst/>
              <a:gdLst>
                <a:gd name="T0" fmla="*/ 0 w 18"/>
                <a:gd name="T1" fmla="*/ 0 h 9"/>
                <a:gd name="T2" fmla="*/ 0 w 18"/>
                <a:gd name="T3" fmla="*/ 0 h 9"/>
                <a:gd name="T4" fmla="*/ 18 w 18"/>
                <a:gd name="T5" fmla="*/ 4 h 9"/>
                <a:gd name="T6" fmla="*/ 0 w 18"/>
                <a:gd name="T7" fmla="*/ 0 h 9"/>
              </a:gdLst>
              <a:ahLst/>
              <a:cxnLst>
                <a:cxn ang="0">
                  <a:pos x="T0" y="T1"/>
                </a:cxn>
                <a:cxn ang="0">
                  <a:pos x="T2" y="T3"/>
                </a:cxn>
                <a:cxn ang="0">
                  <a:pos x="T4" y="T5"/>
                </a:cxn>
                <a:cxn ang="0">
                  <a:pos x="T6" y="T7"/>
                </a:cxn>
              </a:cxnLst>
              <a:rect l="0" t="0" r="r" b="b"/>
              <a:pathLst>
                <a:path w="18" h="9">
                  <a:moveTo>
                    <a:pt x="0" y="0"/>
                  </a:moveTo>
                  <a:lnTo>
                    <a:pt x="0" y="0"/>
                  </a:lnTo>
                  <a:cubicBezTo>
                    <a:pt x="3" y="4"/>
                    <a:pt x="12" y="6"/>
                    <a:pt x="18" y="4"/>
                  </a:cubicBezTo>
                  <a:cubicBezTo>
                    <a:pt x="13" y="9"/>
                    <a:pt x="3" y="7"/>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2" name="Freeform 1107"/>
            <p:cNvSpPr/>
            <p:nvPr userDrawn="1"/>
          </p:nvSpPr>
          <p:spPr>
            <a:xfrm>
              <a:off x="311" y="368"/>
              <a:ext cx="1" cy="2"/>
            </a:xfrm>
            <a:custGeom>
              <a:avLst/>
              <a:gdLst>
                <a:gd name="T0" fmla="*/ 0 w 3"/>
                <a:gd name="T1" fmla="*/ 0 h 5"/>
                <a:gd name="T2" fmla="*/ 0 w 3"/>
                <a:gd name="T3" fmla="*/ 0 h 5"/>
                <a:gd name="T4" fmla="*/ 1 w 3"/>
                <a:gd name="T5" fmla="*/ 0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0"/>
                  </a:lnTo>
                  <a:lnTo>
                    <a:pt x="1" y="0"/>
                  </a:lnTo>
                  <a:lnTo>
                    <a:pt x="3" y="5"/>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3" name="Freeform 1108"/>
            <p:cNvSpPr/>
            <p:nvPr userDrawn="1"/>
          </p:nvSpPr>
          <p:spPr>
            <a:xfrm>
              <a:off x="296" y="363"/>
              <a:ext cx="3" cy="1"/>
            </a:xfrm>
            <a:custGeom>
              <a:avLst/>
              <a:gdLst>
                <a:gd name="T0" fmla="*/ 7 w 7"/>
                <a:gd name="T1" fmla="*/ 1 h 4"/>
                <a:gd name="T2" fmla="*/ 7 w 7"/>
                <a:gd name="T3" fmla="*/ 1 h 4"/>
                <a:gd name="T4" fmla="*/ 0 w 7"/>
                <a:gd name="T5" fmla="*/ 4 h 4"/>
                <a:gd name="T6" fmla="*/ 7 w 7"/>
                <a:gd name="T7" fmla="*/ 0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lnTo>
                    <a:pt x="7" y="1"/>
                  </a:lnTo>
                  <a:lnTo>
                    <a:pt x="0" y="4"/>
                  </a:lnTo>
                  <a:lnTo>
                    <a:pt x="7" y="0"/>
                  </a:lnTo>
                  <a:lnTo>
                    <a:pt x="7"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4" name="Freeform 1109"/>
            <p:cNvSpPr/>
            <p:nvPr userDrawn="1"/>
          </p:nvSpPr>
          <p:spPr>
            <a:xfrm>
              <a:off x="215" y="319"/>
              <a:ext cx="8" cy="10"/>
            </a:xfrm>
            <a:custGeom>
              <a:avLst/>
              <a:gdLst>
                <a:gd name="T0" fmla="*/ 12 w 18"/>
                <a:gd name="T1" fmla="*/ 0 h 22"/>
                <a:gd name="T2" fmla="*/ 12 w 18"/>
                <a:gd name="T3" fmla="*/ 0 h 22"/>
                <a:gd name="T4" fmla="*/ 2 w 18"/>
                <a:gd name="T5" fmla="*/ 16 h 22"/>
                <a:gd name="T6" fmla="*/ 18 w 18"/>
                <a:gd name="T7" fmla="*/ 18 h 22"/>
                <a:gd name="T8" fmla="*/ 0 w 18"/>
                <a:gd name="T9" fmla="*/ 18 h 22"/>
                <a:gd name="T10" fmla="*/ 12 w 18"/>
                <a:gd name="T11" fmla="*/ 0 h 22"/>
              </a:gdLst>
              <a:ahLst/>
              <a:cxnLst>
                <a:cxn ang="0">
                  <a:pos x="T0" y="T1"/>
                </a:cxn>
                <a:cxn ang="0">
                  <a:pos x="T2" y="T3"/>
                </a:cxn>
                <a:cxn ang="0">
                  <a:pos x="T4" y="T5"/>
                </a:cxn>
                <a:cxn ang="0">
                  <a:pos x="T6" y="T7"/>
                </a:cxn>
                <a:cxn ang="0">
                  <a:pos x="T8" y="T9"/>
                </a:cxn>
                <a:cxn ang="0">
                  <a:pos x="T10" y="T11"/>
                </a:cxn>
              </a:cxnLst>
              <a:rect l="0" t="0" r="r" b="b"/>
              <a:pathLst>
                <a:path w="18" h="22">
                  <a:moveTo>
                    <a:pt x="12" y="0"/>
                  </a:moveTo>
                  <a:lnTo>
                    <a:pt x="12" y="0"/>
                  </a:lnTo>
                  <a:cubicBezTo>
                    <a:pt x="4" y="4"/>
                    <a:pt x="4" y="11"/>
                    <a:pt x="2" y="16"/>
                  </a:cubicBezTo>
                  <a:cubicBezTo>
                    <a:pt x="8" y="16"/>
                    <a:pt x="11" y="20"/>
                    <a:pt x="18" y="18"/>
                  </a:cubicBezTo>
                  <a:cubicBezTo>
                    <a:pt x="9" y="22"/>
                    <a:pt x="7" y="19"/>
                    <a:pt x="0" y="18"/>
                  </a:cubicBezTo>
                  <a:cubicBezTo>
                    <a:pt x="1" y="10"/>
                    <a:pt x="2" y="5"/>
                    <a:pt x="1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5" name="Freeform 1110"/>
            <p:cNvSpPr/>
            <p:nvPr userDrawn="1"/>
          </p:nvSpPr>
          <p:spPr>
            <a:xfrm>
              <a:off x="234" y="311"/>
              <a:ext cx="8" cy="5"/>
            </a:xfrm>
            <a:custGeom>
              <a:avLst/>
              <a:gdLst>
                <a:gd name="T0" fmla="*/ 0 w 20"/>
                <a:gd name="T1" fmla="*/ 11 h 11"/>
                <a:gd name="T2" fmla="*/ 0 w 20"/>
                <a:gd name="T3" fmla="*/ 11 h 11"/>
                <a:gd name="T4" fmla="*/ 18 w 20"/>
                <a:gd name="T5" fmla="*/ 0 h 11"/>
                <a:gd name="T6" fmla="*/ 20 w 20"/>
                <a:gd name="T7" fmla="*/ 0 h 11"/>
                <a:gd name="T8" fmla="*/ 0 w 20"/>
                <a:gd name="T9" fmla="*/ 11 h 11"/>
              </a:gdLst>
              <a:ahLst/>
              <a:cxnLst>
                <a:cxn ang="0">
                  <a:pos x="T0" y="T1"/>
                </a:cxn>
                <a:cxn ang="0">
                  <a:pos x="T2" y="T3"/>
                </a:cxn>
                <a:cxn ang="0">
                  <a:pos x="T4" y="T5"/>
                </a:cxn>
                <a:cxn ang="0">
                  <a:pos x="T6" y="T7"/>
                </a:cxn>
                <a:cxn ang="0">
                  <a:pos x="T8" y="T9"/>
                </a:cxn>
              </a:cxnLst>
              <a:rect l="0" t="0" r="r" b="b"/>
              <a:pathLst>
                <a:path w="20" h="11">
                  <a:moveTo>
                    <a:pt x="0" y="11"/>
                  </a:moveTo>
                  <a:lnTo>
                    <a:pt x="0" y="11"/>
                  </a:lnTo>
                  <a:lnTo>
                    <a:pt x="18" y="0"/>
                  </a:lnTo>
                  <a:lnTo>
                    <a:pt x="20" y="0"/>
                  </a:lnTo>
                  <a:lnTo>
                    <a:pt x="0" y="1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6" name="Freeform 1111"/>
            <p:cNvSpPr/>
            <p:nvPr userDrawn="1"/>
          </p:nvSpPr>
          <p:spPr>
            <a:xfrm>
              <a:off x="240" y="317"/>
              <a:ext cx="7" cy="8"/>
            </a:xfrm>
            <a:custGeom>
              <a:avLst/>
              <a:gdLst>
                <a:gd name="T0" fmla="*/ 0 w 16"/>
                <a:gd name="T1" fmla="*/ 18 h 18"/>
                <a:gd name="T2" fmla="*/ 0 w 16"/>
                <a:gd name="T3" fmla="*/ 18 h 18"/>
                <a:gd name="T4" fmla="*/ 16 w 16"/>
                <a:gd name="T5" fmla="*/ 0 h 18"/>
                <a:gd name="T6" fmla="*/ 16 w 16"/>
                <a:gd name="T7" fmla="*/ 2 h 18"/>
                <a:gd name="T8" fmla="*/ 0 w 16"/>
                <a:gd name="T9" fmla="*/ 18 h 18"/>
              </a:gdLst>
              <a:ahLst/>
              <a:cxnLst>
                <a:cxn ang="0">
                  <a:pos x="T0" y="T1"/>
                </a:cxn>
                <a:cxn ang="0">
                  <a:pos x="T2" y="T3"/>
                </a:cxn>
                <a:cxn ang="0">
                  <a:pos x="T4" y="T5"/>
                </a:cxn>
                <a:cxn ang="0">
                  <a:pos x="T6" y="T7"/>
                </a:cxn>
                <a:cxn ang="0">
                  <a:pos x="T8" y="T9"/>
                </a:cxn>
              </a:cxnLst>
              <a:rect l="0" t="0" r="r" b="b"/>
              <a:pathLst>
                <a:path w="16" h="18">
                  <a:moveTo>
                    <a:pt x="0" y="18"/>
                  </a:moveTo>
                  <a:lnTo>
                    <a:pt x="0" y="18"/>
                  </a:lnTo>
                  <a:lnTo>
                    <a:pt x="16" y="0"/>
                  </a:lnTo>
                  <a:lnTo>
                    <a:pt x="16" y="2"/>
                  </a:lnTo>
                  <a:lnTo>
                    <a:pt x="0" y="1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7" name="Freeform 1112"/>
            <p:cNvSpPr/>
            <p:nvPr userDrawn="1"/>
          </p:nvSpPr>
          <p:spPr>
            <a:xfrm>
              <a:off x="225" y="331"/>
              <a:ext cx="9" cy="10"/>
            </a:xfrm>
            <a:custGeom>
              <a:avLst/>
              <a:gdLst>
                <a:gd name="T0" fmla="*/ 8 w 20"/>
                <a:gd name="T1" fmla="*/ 0 h 21"/>
                <a:gd name="T2" fmla="*/ 8 w 20"/>
                <a:gd name="T3" fmla="*/ 0 h 21"/>
                <a:gd name="T4" fmla="*/ 3 w 20"/>
                <a:gd name="T5" fmla="*/ 16 h 21"/>
                <a:gd name="T6" fmla="*/ 20 w 20"/>
                <a:gd name="T7" fmla="*/ 12 h 21"/>
                <a:gd name="T8" fmla="*/ 2 w 20"/>
                <a:gd name="T9" fmla="*/ 18 h 21"/>
                <a:gd name="T10" fmla="*/ 8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8" y="0"/>
                  </a:moveTo>
                  <a:lnTo>
                    <a:pt x="8" y="0"/>
                  </a:lnTo>
                  <a:cubicBezTo>
                    <a:pt x="2" y="6"/>
                    <a:pt x="3" y="11"/>
                    <a:pt x="3" y="16"/>
                  </a:cubicBezTo>
                  <a:cubicBezTo>
                    <a:pt x="10" y="16"/>
                    <a:pt x="14" y="18"/>
                    <a:pt x="20" y="12"/>
                  </a:cubicBezTo>
                  <a:cubicBezTo>
                    <a:pt x="14" y="21"/>
                    <a:pt x="8" y="17"/>
                    <a:pt x="2" y="18"/>
                  </a:cubicBezTo>
                  <a:cubicBezTo>
                    <a:pt x="1" y="9"/>
                    <a:pt x="0" y="7"/>
                    <a:pt x="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8" name="Freeform 1113"/>
            <p:cNvSpPr/>
            <p:nvPr userDrawn="1"/>
          </p:nvSpPr>
          <p:spPr>
            <a:xfrm>
              <a:off x="250" y="322"/>
              <a:ext cx="6" cy="9"/>
            </a:xfrm>
            <a:custGeom>
              <a:avLst/>
              <a:gdLst>
                <a:gd name="T0" fmla="*/ 0 w 13"/>
                <a:gd name="T1" fmla="*/ 19 h 19"/>
                <a:gd name="T2" fmla="*/ 0 w 13"/>
                <a:gd name="T3" fmla="*/ 19 h 19"/>
                <a:gd name="T4" fmla="*/ 13 w 13"/>
                <a:gd name="T5" fmla="*/ 0 h 19"/>
                <a:gd name="T6" fmla="*/ 13 w 13"/>
                <a:gd name="T7" fmla="*/ 2 h 19"/>
                <a:gd name="T8" fmla="*/ 0 w 13"/>
                <a:gd name="T9" fmla="*/ 19 h 19"/>
              </a:gdLst>
              <a:ahLst/>
              <a:cxnLst>
                <a:cxn ang="0">
                  <a:pos x="T0" y="T1"/>
                </a:cxn>
                <a:cxn ang="0">
                  <a:pos x="T2" y="T3"/>
                </a:cxn>
                <a:cxn ang="0">
                  <a:pos x="T4" y="T5"/>
                </a:cxn>
                <a:cxn ang="0">
                  <a:pos x="T6" y="T7"/>
                </a:cxn>
                <a:cxn ang="0">
                  <a:pos x="T8" y="T9"/>
                </a:cxn>
              </a:cxnLst>
              <a:rect l="0" t="0" r="r" b="b"/>
              <a:pathLst>
                <a:path w="13" h="19">
                  <a:moveTo>
                    <a:pt x="0" y="19"/>
                  </a:moveTo>
                  <a:lnTo>
                    <a:pt x="0" y="19"/>
                  </a:lnTo>
                  <a:lnTo>
                    <a:pt x="13" y="0"/>
                  </a:lnTo>
                  <a:lnTo>
                    <a:pt x="13" y="2"/>
                  </a:lnTo>
                  <a:lnTo>
                    <a:pt x="0" y="19"/>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89" name="Freeform 1114"/>
            <p:cNvSpPr/>
            <p:nvPr userDrawn="1"/>
          </p:nvSpPr>
          <p:spPr>
            <a:xfrm>
              <a:off x="237" y="339"/>
              <a:ext cx="10" cy="9"/>
            </a:xfrm>
            <a:custGeom>
              <a:avLst/>
              <a:gdLst>
                <a:gd name="T0" fmla="*/ 8 w 24"/>
                <a:gd name="T1" fmla="*/ 0 h 20"/>
                <a:gd name="T2" fmla="*/ 8 w 24"/>
                <a:gd name="T3" fmla="*/ 0 h 20"/>
                <a:gd name="T4" fmla="*/ 9 w 24"/>
                <a:gd name="T5" fmla="*/ 16 h 20"/>
                <a:gd name="T6" fmla="*/ 24 w 24"/>
                <a:gd name="T7" fmla="*/ 7 h 20"/>
                <a:gd name="T8" fmla="*/ 8 w 24"/>
                <a:gd name="T9" fmla="*/ 18 h 20"/>
                <a:gd name="T10" fmla="*/ 8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8" y="0"/>
                  </a:moveTo>
                  <a:lnTo>
                    <a:pt x="8" y="0"/>
                  </a:lnTo>
                  <a:cubicBezTo>
                    <a:pt x="4" y="9"/>
                    <a:pt x="7" y="11"/>
                    <a:pt x="9" y="16"/>
                  </a:cubicBezTo>
                  <a:cubicBezTo>
                    <a:pt x="15" y="14"/>
                    <a:pt x="20" y="17"/>
                    <a:pt x="24" y="7"/>
                  </a:cubicBezTo>
                  <a:cubicBezTo>
                    <a:pt x="20" y="20"/>
                    <a:pt x="14" y="16"/>
                    <a:pt x="8" y="18"/>
                  </a:cubicBezTo>
                  <a:cubicBezTo>
                    <a:pt x="4" y="10"/>
                    <a:pt x="0" y="10"/>
                    <a:pt x="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0" name="Freeform 1115"/>
            <p:cNvSpPr/>
            <p:nvPr userDrawn="1"/>
          </p:nvSpPr>
          <p:spPr>
            <a:xfrm>
              <a:off x="261" y="326"/>
              <a:ext cx="4" cy="11"/>
            </a:xfrm>
            <a:custGeom>
              <a:avLst/>
              <a:gdLst>
                <a:gd name="T0" fmla="*/ 0 w 10"/>
                <a:gd name="T1" fmla="*/ 24 h 24"/>
                <a:gd name="T2" fmla="*/ 0 w 10"/>
                <a:gd name="T3" fmla="*/ 24 h 24"/>
                <a:gd name="T4" fmla="*/ 7 w 10"/>
                <a:gd name="T5" fmla="*/ 2 h 24"/>
                <a:gd name="T6" fmla="*/ 10 w 10"/>
                <a:gd name="T7" fmla="*/ 0 h 24"/>
                <a:gd name="T8" fmla="*/ 10 w 10"/>
                <a:gd name="T9" fmla="*/ 2 h 24"/>
                <a:gd name="T10" fmla="*/ 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0" y="24"/>
                  </a:moveTo>
                  <a:lnTo>
                    <a:pt x="0" y="24"/>
                  </a:lnTo>
                  <a:lnTo>
                    <a:pt x="7" y="2"/>
                  </a:lnTo>
                  <a:cubicBezTo>
                    <a:pt x="8" y="2"/>
                    <a:pt x="9" y="1"/>
                    <a:pt x="10" y="0"/>
                  </a:cubicBezTo>
                  <a:lnTo>
                    <a:pt x="10" y="2"/>
                  </a:lnTo>
                  <a:lnTo>
                    <a:pt x="0" y="2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1" name="Freeform 1116"/>
            <p:cNvSpPr/>
            <p:nvPr userDrawn="1"/>
          </p:nvSpPr>
          <p:spPr>
            <a:xfrm>
              <a:off x="251" y="344"/>
              <a:ext cx="11" cy="8"/>
            </a:xfrm>
            <a:custGeom>
              <a:avLst/>
              <a:gdLst>
                <a:gd name="T0" fmla="*/ 5 w 24"/>
                <a:gd name="T1" fmla="*/ 0 h 17"/>
                <a:gd name="T2" fmla="*/ 5 w 24"/>
                <a:gd name="T3" fmla="*/ 0 h 17"/>
                <a:gd name="T4" fmla="*/ 10 w 24"/>
                <a:gd name="T5" fmla="*/ 15 h 17"/>
                <a:gd name="T6" fmla="*/ 24 w 24"/>
                <a:gd name="T7" fmla="*/ 4 h 17"/>
                <a:gd name="T8" fmla="*/ 9 w 24"/>
                <a:gd name="T9" fmla="*/ 17 h 17"/>
                <a:gd name="T10" fmla="*/ 5 w 24"/>
                <a:gd name="T11" fmla="*/ 0 h 17"/>
              </a:gdLst>
              <a:ahLst/>
              <a:cxnLst>
                <a:cxn ang="0">
                  <a:pos x="T0" y="T1"/>
                </a:cxn>
                <a:cxn ang="0">
                  <a:pos x="T2" y="T3"/>
                </a:cxn>
                <a:cxn ang="0">
                  <a:pos x="T4" y="T5"/>
                </a:cxn>
                <a:cxn ang="0">
                  <a:pos x="T6" y="T7"/>
                </a:cxn>
                <a:cxn ang="0">
                  <a:pos x="T8" y="T9"/>
                </a:cxn>
                <a:cxn ang="0">
                  <a:pos x="T10" y="T11"/>
                </a:cxn>
              </a:cxnLst>
              <a:rect l="0" t="0" r="r" b="b"/>
              <a:pathLst>
                <a:path w="24" h="17">
                  <a:moveTo>
                    <a:pt x="5" y="0"/>
                  </a:moveTo>
                  <a:lnTo>
                    <a:pt x="5" y="0"/>
                  </a:lnTo>
                  <a:cubicBezTo>
                    <a:pt x="3" y="10"/>
                    <a:pt x="7" y="10"/>
                    <a:pt x="10" y="15"/>
                  </a:cubicBezTo>
                  <a:cubicBezTo>
                    <a:pt x="16" y="12"/>
                    <a:pt x="21" y="14"/>
                    <a:pt x="24" y="4"/>
                  </a:cubicBezTo>
                  <a:cubicBezTo>
                    <a:pt x="22" y="17"/>
                    <a:pt x="15" y="14"/>
                    <a:pt x="9" y="17"/>
                  </a:cubicBezTo>
                  <a:cubicBezTo>
                    <a:pt x="4" y="10"/>
                    <a:pt x="0" y="12"/>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2" name="Freeform 1117"/>
            <p:cNvSpPr/>
            <p:nvPr userDrawn="1"/>
          </p:nvSpPr>
          <p:spPr>
            <a:xfrm>
              <a:off x="275" y="329"/>
              <a:ext cx="2" cy="9"/>
            </a:xfrm>
            <a:custGeom>
              <a:avLst/>
              <a:gdLst>
                <a:gd name="T0" fmla="*/ 0 w 4"/>
                <a:gd name="T1" fmla="*/ 19 h 19"/>
                <a:gd name="T2" fmla="*/ 0 w 4"/>
                <a:gd name="T3" fmla="*/ 19 h 19"/>
                <a:gd name="T4" fmla="*/ 1 w 4"/>
                <a:gd name="T5" fmla="*/ 3 h 19"/>
                <a:gd name="T6" fmla="*/ 4 w 4"/>
                <a:gd name="T7" fmla="*/ 0 h 19"/>
                <a:gd name="T8" fmla="*/ 0 w 4"/>
                <a:gd name="T9" fmla="*/ 19 h 19"/>
              </a:gdLst>
              <a:ahLst/>
              <a:cxnLst>
                <a:cxn ang="0">
                  <a:pos x="T0" y="T1"/>
                </a:cxn>
                <a:cxn ang="0">
                  <a:pos x="T2" y="T3"/>
                </a:cxn>
                <a:cxn ang="0">
                  <a:pos x="T4" y="T5"/>
                </a:cxn>
                <a:cxn ang="0">
                  <a:pos x="T6" y="T7"/>
                </a:cxn>
                <a:cxn ang="0">
                  <a:pos x="T8" y="T9"/>
                </a:cxn>
              </a:cxnLst>
              <a:rect l="0" t="0" r="r" b="b"/>
              <a:pathLst>
                <a:path w="4" h="19">
                  <a:moveTo>
                    <a:pt x="0" y="19"/>
                  </a:moveTo>
                  <a:lnTo>
                    <a:pt x="0" y="19"/>
                  </a:lnTo>
                  <a:lnTo>
                    <a:pt x="1" y="3"/>
                  </a:lnTo>
                  <a:cubicBezTo>
                    <a:pt x="2" y="2"/>
                    <a:pt x="3" y="1"/>
                    <a:pt x="4" y="0"/>
                  </a:cubicBezTo>
                  <a:lnTo>
                    <a:pt x="0" y="19"/>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3" name="Freeform 1118"/>
            <p:cNvSpPr/>
            <p:nvPr userDrawn="1"/>
          </p:nvSpPr>
          <p:spPr>
            <a:xfrm>
              <a:off x="268" y="343"/>
              <a:ext cx="11" cy="6"/>
            </a:xfrm>
            <a:custGeom>
              <a:avLst/>
              <a:gdLst>
                <a:gd name="T0" fmla="*/ 2 w 24"/>
                <a:gd name="T1" fmla="*/ 0 h 14"/>
                <a:gd name="T2" fmla="*/ 2 w 24"/>
                <a:gd name="T3" fmla="*/ 0 h 14"/>
                <a:gd name="T4" fmla="*/ 11 w 24"/>
                <a:gd name="T5" fmla="*/ 12 h 14"/>
                <a:gd name="T6" fmla="*/ 22 w 24"/>
                <a:gd name="T7" fmla="*/ 0 h 14"/>
                <a:gd name="T8" fmla="*/ 11 w 24"/>
                <a:gd name="T9" fmla="*/ 14 h 14"/>
                <a:gd name="T10" fmla="*/ 2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 y="0"/>
                  </a:moveTo>
                  <a:lnTo>
                    <a:pt x="2" y="0"/>
                  </a:lnTo>
                  <a:cubicBezTo>
                    <a:pt x="2" y="10"/>
                    <a:pt x="8" y="8"/>
                    <a:pt x="11" y="12"/>
                  </a:cubicBezTo>
                  <a:cubicBezTo>
                    <a:pt x="16" y="8"/>
                    <a:pt x="22" y="11"/>
                    <a:pt x="22" y="0"/>
                  </a:cubicBezTo>
                  <a:cubicBezTo>
                    <a:pt x="24" y="14"/>
                    <a:pt x="16" y="10"/>
                    <a:pt x="11" y="14"/>
                  </a:cubicBezTo>
                  <a:cubicBezTo>
                    <a:pt x="5" y="8"/>
                    <a:pt x="0" y="12"/>
                    <a:pt x="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4" name="Freeform 1119"/>
            <p:cNvSpPr/>
            <p:nvPr userDrawn="1"/>
          </p:nvSpPr>
          <p:spPr>
            <a:xfrm>
              <a:off x="249" y="294"/>
              <a:ext cx="9" cy="2"/>
            </a:xfrm>
            <a:custGeom>
              <a:avLst/>
              <a:gdLst>
                <a:gd name="T0" fmla="*/ 0 w 20"/>
                <a:gd name="T1" fmla="*/ 3 h 3"/>
                <a:gd name="T2" fmla="*/ 0 w 20"/>
                <a:gd name="T3" fmla="*/ 3 h 3"/>
                <a:gd name="T4" fmla="*/ 16 w 20"/>
                <a:gd name="T5" fmla="*/ 0 h 3"/>
                <a:gd name="T6" fmla="*/ 20 w 20"/>
                <a:gd name="T7" fmla="*/ 2 h 3"/>
                <a:gd name="T8" fmla="*/ 0 w 20"/>
                <a:gd name="T9" fmla="*/ 3 h 3"/>
              </a:gdLst>
              <a:ahLst/>
              <a:cxnLst>
                <a:cxn ang="0">
                  <a:pos x="T0" y="T1"/>
                </a:cxn>
                <a:cxn ang="0">
                  <a:pos x="T2" y="T3"/>
                </a:cxn>
                <a:cxn ang="0">
                  <a:pos x="T4" y="T5"/>
                </a:cxn>
                <a:cxn ang="0">
                  <a:pos x="T6" y="T7"/>
                </a:cxn>
                <a:cxn ang="0">
                  <a:pos x="T8" y="T9"/>
                </a:cxn>
              </a:cxnLst>
              <a:rect l="0" t="0" r="r" b="b"/>
              <a:pathLst>
                <a:path w="20" h="3">
                  <a:moveTo>
                    <a:pt x="0" y="3"/>
                  </a:moveTo>
                  <a:lnTo>
                    <a:pt x="0" y="3"/>
                  </a:lnTo>
                  <a:cubicBezTo>
                    <a:pt x="0" y="3"/>
                    <a:pt x="13" y="1"/>
                    <a:pt x="16" y="0"/>
                  </a:cubicBezTo>
                  <a:cubicBezTo>
                    <a:pt x="17" y="1"/>
                    <a:pt x="20" y="2"/>
                    <a:pt x="20" y="2"/>
                  </a:cubicBezTo>
                  <a:lnTo>
                    <a:pt x="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5" name="Freeform 1120"/>
            <p:cNvSpPr/>
            <p:nvPr userDrawn="1"/>
          </p:nvSpPr>
          <p:spPr>
            <a:xfrm>
              <a:off x="236" y="293"/>
              <a:ext cx="8" cy="7"/>
            </a:xfrm>
            <a:custGeom>
              <a:avLst/>
              <a:gdLst>
                <a:gd name="T0" fmla="*/ 17 w 18"/>
                <a:gd name="T1" fmla="*/ 0 h 16"/>
                <a:gd name="T2" fmla="*/ 17 w 18"/>
                <a:gd name="T3" fmla="*/ 0 h 16"/>
                <a:gd name="T4" fmla="*/ 3 w 18"/>
                <a:gd name="T5" fmla="*/ 9 h 16"/>
                <a:gd name="T6" fmla="*/ 18 w 18"/>
                <a:gd name="T7" fmla="*/ 15 h 16"/>
                <a:gd name="T8" fmla="*/ 0 w 18"/>
                <a:gd name="T9" fmla="*/ 10 h 16"/>
                <a:gd name="T10" fmla="*/ 17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7" y="0"/>
                  </a:moveTo>
                  <a:lnTo>
                    <a:pt x="17" y="0"/>
                  </a:lnTo>
                  <a:cubicBezTo>
                    <a:pt x="8" y="2"/>
                    <a:pt x="5" y="4"/>
                    <a:pt x="3" y="9"/>
                  </a:cubicBezTo>
                  <a:cubicBezTo>
                    <a:pt x="6" y="13"/>
                    <a:pt x="13" y="15"/>
                    <a:pt x="18" y="15"/>
                  </a:cubicBezTo>
                  <a:cubicBezTo>
                    <a:pt x="10" y="16"/>
                    <a:pt x="3" y="14"/>
                    <a:pt x="0" y="10"/>
                  </a:cubicBezTo>
                  <a:cubicBezTo>
                    <a:pt x="3" y="3"/>
                    <a:pt x="8" y="0"/>
                    <a:pt x="17"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6" name="Freeform 1121"/>
            <p:cNvSpPr/>
            <p:nvPr userDrawn="1"/>
          </p:nvSpPr>
          <p:spPr>
            <a:xfrm>
              <a:off x="251" y="303"/>
              <a:ext cx="4" cy="1"/>
            </a:xfrm>
            <a:custGeom>
              <a:avLst/>
              <a:gdLst>
                <a:gd name="T0" fmla="*/ 0 w 9"/>
                <a:gd name="T1" fmla="*/ 4 h 4"/>
                <a:gd name="T2" fmla="*/ 0 w 9"/>
                <a:gd name="T3" fmla="*/ 4 h 4"/>
                <a:gd name="T4" fmla="*/ 9 w 9"/>
                <a:gd name="T5" fmla="*/ 0 h 4"/>
                <a:gd name="T6" fmla="*/ 9 w 9"/>
                <a:gd name="T7" fmla="*/ 1 h 4"/>
                <a:gd name="T8" fmla="*/ 0 w 9"/>
                <a:gd name="T9" fmla="*/ 4 h 4"/>
              </a:gdLst>
              <a:ahLst/>
              <a:cxnLst>
                <a:cxn ang="0">
                  <a:pos x="T0" y="T1"/>
                </a:cxn>
                <a:cxn ang="0">
                  <a:pos x="T2" y="T3"/>
                </a:cxn>
                <a:cxn ang="0">
                  <a:pos x="T4" y="T5"/>
                </a:cxn>
                <a:cxn ang="0">
                  <a:pos x="T6" y="T7"/>
                </a:cxn>
                <a:cxn ang="0">
                  <a:pos x="T8" y="T9"/>
                </a:cxn>
              </a:cxnLst>
              <a:rect l="0" t="0" r="r" b="b"/>
              <a:pathLst>
                <a:path w="9" h="4">
                  <a:moveTo>
                    <a:pt x="0" y="4"/>
                  </a:moveTo>
                  <a:lnTo>
                    <a:pt x="0" y="4"/>
                  </a:lnTo>
                  <a:lnTo>
                    <a:pt x="9" y="0"/>
                  </a:lnTo>
                  <a:lnTo>
                    <a:pt x="9" y="1"/>
                  </a:lnTo>
                  <a:lnTo>
                    <a:pt x="0" y="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7" name="Freeform 1122"/>
            <p:cNvSpPr/>
            <p:nvPr userDrawn="1"/>
          </p:nvSpPr>
          <p:spPr>
            <a:xfrm>
              <a:off x="241" y="303"/>
              <a:ext cx="7" cy="8"/>
            </a:xfrm>
            <a:custGeom>
              <a:avLst/>
              <a:gdLst>
                <a:gd name="T0" fmla="*/ 11 w 16"/>
                <a:gd name="T1" fmla="*/ 0 h 18"/>
                <a:gd name="T2" fmla="*/ 11 w 16"/>
                <a:gd name="T3" fmla="*/ 0 h 18"/>
                <a:gd name="T4" fmla="*/ 3 w 16"/>
                <a:gd name="T5" fmla="*/ 11 h 18"/>
                <a:gd name="T6" fmla="*/ 16 w 16"/>
                <a:gd name="T7" fmla="*/ 14 h 18"/>
                <a:gd name="T8" fmla="*/ 0 w 16"/>
                <a:gd name="T9" fmla="*/ 12 h 18"/>
                <a:gd name="T10" fmla="*/ 11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11" y="0"/>
                  </a:moveTo>
                  <a:lnTo>
                    <a:pt x="11" y="0"/>
                  </a:lnTo>
                  <a:cubicBezTo>
                    <a:pt x="4" y="2"/>
                    <a:pt x="4" y="6"/>
                    <a:pt x="3" y="11"/>
                  </a:cubicBezTo>
                  <a:cubicBezTo>
                    <a:pt x="6" y="14"/>
                    <a:pt x="12" y="16"/>
                    <a:pt x="16" y="14"/>
                  </a:cubicBezTo>
                  <a:cubicBezTo>
                    <a:pt x="9" y="18"/>
                    <a:pt x="4" y="14"/>
                    <a:pt x="0" y="12"/>
                  </a:cubicBezTo>
                  <a:cubicBezTo>
                    <a:pt x="2" y="5"/>
                    <a:pt x="3" y="1"/>
                    <a:pt x="1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8" name="Freeform 1123"/>
            <p:cNvSpPr/>
            <p:nvPr userDrawn="1"/>
          </p:nvSpPr>
          <p:spPr>
            <a:xfrm>
              <a:off x="248" y="311"/>
              <a:ext cx="9" cy="8"/>
            </a:xfrm>
            <a:custGeom>
              <a:avLst/>
              <a:gdLst>
                <a:gd name="T0" fmla="*/ 7 w 19"/>
                <a:gd name="T1" fmla="*/ 0 h 18"/>
                <a:gd name="T2" fmla="*/ 7 w 19"/>
                <a:gd name="T3" fmla="*/ 0 h 18"/>
                <a:gd name="T4" fmla="*/ 5 w 19"/>
                <a:gd name="T5" fmla="*/ 14 h 18"/>
                <a:gd name="T6" fmla="*/ 19 w 19"/>
                <a:gd name="T7" fmla="*/ 11 h 18"/>
                <a:gd name="T8" fmla="*/ 3 w 19"/>
                <a:gd name="T9" fmla="*/ 17 h 18"/>
                <a:gd name="T10" fmla="*/ 7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7" y="0"/>
                  </a:moveTo>
                  <a:lnTo>
                    <a:pt x="7" y="0"/>
                  </a:lnTo>
                  <a:cubicBezTo>
                    <a:pt x="2" y="5"/>
                    <a:pt x="4" y="9"/>
                    <a:pt x="5" y="14"/>
                  </a:cubicBezTo>
                  <a:cubicBezTo>
                    <a:pt x="10" y="14"/>
                    <a:pt x="15" y="15"/>
                    <a:pt x="19" y="11"/>
                  </a:cubicBezTo>
                  <a:cubicBezTo>
                    <a:pt x="14" y="18"/>
                    <a:pt x="9" y="16"/>
                    <a:pt x="3" y="17"/>
                  </a:cubicBezTo>
                  <a:cubicBezTo>
                    <a:pt x="1" y="8"/>
                    <a:pt x="0" y="5"/>
                    <a:pt x="7"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899" name="Freeform 1124"/>
            <p:cNvSpPr/>
            <p:nvPr userDrawn="1"/>
          </p:nvSpPr>
          <p:spPr>
            <a:xfrm>
              <a:off x="258" y="306"/>
              <a:ext cx="4" cy="4"/>
            </a:xfrm>
            <a:custGeom>
              <a:avLst/>
              <a:gdLst>
                <a:gd name="T0" fmla="*/ 0 w 9"/>
                <a:gd name="T1" fmla="*/ 8 h 8"/>
                <a:gd name="T2" fmla="*/ 0 w 9"/>
                <a:gd name="T3" fmla="*/ 8 h 8"/>
                <a:gd name="T4" fmla="*/ 7 w 9"/>
                <a:gd name="T5" fmla="*/ 0 h 8"/>
                <a:gd name="T6" fmla="*/ 9 w 9"/>
                <a:gd name="T7" fmla="*/ 1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0" y="8"/>
                  </a:lnTo>
                  <a:lnTo>
                    <a:pt x="7" y="0"/>
                  </a:lnTo>
                  <a:lnTo>
                    <a:pt x="9" y="1"/>
                  </a:lnTo>
                  <a:lnTo>
                    <a:pt x="0" y="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0" name="Freeform 1125"/>
            <p:cNvSpPr/>
            <p:nvPr userDrawn="1"/>
          </p:nvSpPr>
          <p:spPr>
            <a:xfrm>
              <a:off x="265" y="312"/>
              <a:ext cx="2" cy="4"/>
            </a:xfrm>
            <a:custGeom>
              <a:avLst/>
              <a:gdLst>
                <a:gd name="T0" fmla="*/ 0 w 5"/>
                <a:gd name="T1" fmla="*/ 10 h 10"/>
                <a:gd name="T2" fmla="*/ 0 w 5"/>
                <a:gd name="T3" fmla="*/ 10 h 10"/>
                <a:gd name="T4" fmla="*/ 4 w 5"/>
                <a:gd name="T5" fmla="*/ 0 h 10"/>
                <a:gd name="T6" fmla="*/ 5 w 5"/>
                <a:gd name="T7" fmla="*/ 2 h 10"/>
                <a:gd name="T8" fmla="*/ 0 w 5"/>
                <a:gd name="T9" fmla="*/ 10 h 10"/>
              </a:gdLst>
              <a:ahLst/>
              <a:cxnLst>
                <a:cxn ang="0">
                  <a:pos x="T0" y="T1"/>
                </a:cxn>
                <a:cxn ang="0">
                  <a:pos x="T2" y="T3"/>
                </a:cxn>
                <a:cxn ang="0">
                  <a:pos x="T4" y="T5"/>
                </a:cxn>
                <a:cxn ang="0">
                  <a:pos x="T6" y="T7"/>
                </a:cxn>
                <a:cxn ang="0">
                  <a:pos x="T8" y="T9"/>
                </a:cxn>
              </a:cxnLst>
              <a:rect l="0" t="0" r="r" b="b"/>
              <a:pathLst>
                <a:path w="5" h="10">
                  <a:moveTo>
                    <a:pt x="0" y="10"/>
                  </a:moveTo>
                  <a:lnTo>
                    <a:pt x="0" y="10"/>
                  </a:lnTo>
                  <a:lnTo>
                    <a:pt x="4" y="0"/>
                  </a:lnTo>
                  <a:lnTo>
                    <a:pt x="5" y="2"/>
                  </a:lnTo>
                  <a:lnTo>
                    <a:pt x="0" y="1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1" name="Freeform 1126"/>
            <p:cNvSpPr/>
            <p:nvPr userDrawn="1"/>
          </p:nvSpPr>
          <p:spPr>
            <a:xfrm>
              <a:off x="257" y="319"/>
              <a:ext cx="8" cy="7"/>
            </a:xfrm>
            <a:custGeom>
              <a:avLst/>
              <a:gdLst>
                <a:gd name="T0" fmla="*/ 5 w 19"/>
                <a:gd name="T1" fmla="*/ 0 h 16"/>
                <a:gd name="T2" fmla="*/ 5 w 19"/>
                <a:gd name="T3" fmla="*/ 0 h 16"/>
                <a:gd name="T4" fmla="*/ 7 w 19"/>
                <a:gd name="T5" fmla="*/ 12 h 16"/>
                <a:gd name="T6" fmla="*/ 19 w 19"/>
                <a:gd name="T7" fmla="*/ 8 h 16"/>
                <a:gd name="T8" fmla="*/ 6 w 19"/>
                <a:gd name="T9" fmla="*/ 14 h 16"/>
                <a:gd name="T10" fmla="*/ 5 w 19"/>
                <a:gd name="T11" fmla="*/ 0 h 16"/>
              </a:gdLst>
              <a:ahLst/>
              <a:cxnLst>
                <a:cxn ang="0">
                  <a:pos x="T0" y="T1"/>
                </a:cxn>
                <a:cxn ang="0">
                  <a:pos x="T2" y="T3"/>
                </a:cxn>
                <a:cxn ang="0">
                  <a:pos x="T4" y="T5"/>
                </a:cxn>
                <a:cxn ang="0">
                  <a:pos x="T6" y="T7"/>
                </a:cxn>
                <a:cxn ang="0">
                  <a:pos x="T8" y="T9"/>
                </a:cxn>
                <a:cxn ang="0">
                  <a:pos x="T10" y="T11"/>
                </a:cxn>
              </a:cxnLst>
              <a:rect l="0" t="0" r="r" b="b"/>
              <a:pathLst>
                <a:path w="19" h="16">
                  <a:moveTo>
                    <a:pt x="5" y="0"/>
                  </a:moveTo>
                  <a:lnTo>
                    <a:pt x="5" y="0"/>
                  </a:lnTo>
                  <a:cubicBezTo>
                    <a:pt x="2" y="5"/>
                    <a:pt x="6" y="8"/>
                    <a:pt x="7" y="12"/>
                  </a:cubicBezTo>
                  <a:cubicBezTo>
                    <a:pt x="12" y="12"/>
                    <a:pt x="16" y="12"/>
                    <a:pt x="19" y="8"/>
                  </a:cubicBezTo>
                  <a:cubicBezTo>
                    <a:pt x="16" y="16"/>
                    <a:pt x="11" y="13"/>
                    <a:pt x="6" y="14"/>
                  </a:cubicBezTo>
                  <a:cubicBezTo>
                    <a:pt x="4" y="9"/>
                    <a:pt x="0" y="7"/>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2" name="Freeform 1127"/>
            <p:cNvSpPr/>
            <p:nvPr userDrawn="1"/>
          </p:nvSpPr>
          <p:spPr>
            <a:xfrm>
              <a:off x="266" y="324"/>
              <a:ext cx="9" cy="6"/>
            </a:xfrm>
            <a:custGeom>
              <a:avLst/>
              <a:gdLst>
                <a:gd name="T0" fmla="*/ 4 w 20"/>
                <a:gd name="T1" fmla="*/ 0 h 14"/>
                <a:gd name="T2" fmla="*/ 4 w 20"/>
                <a:gd name="T3" fmla="*/ 0 h 14"/>
                <a:gd name="T4" fmla="*/ 8 w 20"/>
                <a:gd name="T5" fmla="*/ 11 h 14"/>
                <a:gd name="T6" fmla="*/ 20 w 20"/>
                <a:gd name="T7" fmla="*/ 4 h 14"/>
                <a:gd name="T8" fmla="*/ 8 w 20"/>
                <a:gd name="T9" fmla="*/ 14 h 14"/>
                <a:gd name="T10" fmla="*/ 4 w 20"/>
                <a:gd name="T11" fmla="*/ 0 h 14"/>
              </a:gdLst>
              <a:ahLst/>
              <a:cxnLst>
                <a:cxn ang="0">
                  <a:pos x="T0" y="T1"/>
                </a:cxn>
                <a:cxn ang="0">
                  <a:pos x="T2" y="T3"/>
                </a:cxn>
                <a:cxn ang="0">
                  <a:pos x="T4" y="T5"/>
                </a:cxn>
                <a:cxn ang="0">
                  <a:pos x="T6" y="T7"/>
                </a:cxn>
                <a:cxn ang="0">
                  <a:pos x="T8" y="T9"/>
                </a:cxn>
                <a:cxn ang="0">
                  <a:pos x="T10" y="T11"/>
                </a:cxn>
              </a:cxnLst>
              <a:rect l="0" t="0" r="r" b="b"/>
              <a:pathLst>
                <a:path w="20" h="14">
                  <a:moveTo>
                    <a:pt x="4" y="0"/>
                  </a:moveTo>
                  <a:lnTo>
                    <a:pt x="4" y="0"/>
                  </a:lnTo>
                  <a:cubicBezTo>
                    <a:pt x="2" y="6"/>
                    <a:pt x="6" y="7"/>
                    <a:pt x="8" y="11"/>
                  </a:cubicBezTo>
                  <a:cubicBezTo>
                    <a:pt x="14" y="9"/>
                    <a:pt x="18" y="9"/>
                    <a:pt x="20" y="4"/>
                  </a:cubicBezTo>
                  <a:cubicBezTo>
                    <a:pt x="19" y="12"/>
                    <a:pt x="13" y="11"/>
                    <a:pt x="8" y="14"/>
                  </a:cubicBezTo>
                  <a:cubicBezTo>
                    <a:pt x="6" y="9"/>
                    <a:pt x="0" y="7"/>
                    <a:pt x="4"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3" name="Freeform 1128"/>
            <p:cNvSpPr/>
            <p:nvPr userDrawn="1"/>
          </p:nvSpPr>
          <p:spPr>
            <a:xfrm>
              <a:off x="278" y="327"/>
              <a:ext cx="9" cy="5"/>
            </a:xfrm>
            <a:custGeom>
              <a:avLst/>
              <a:gdLst>
                <a:gd name="T0" fmla="*/ 1 w 21"/>
                <a:gd name="T1" fmla="*/ 0 h 12"/>
                <a:gd name="T2" fmla="*/ 1 w 21"/>
                <a:gd name="T3" fmla="*/ 0 h 12"/>
                <a:gd name="T4" fmla="*/ 11 w 21"/>
                <a:gd name="T5" fmla="*/ 9 h 12"/>
                <a:gd name="T6" fmla="*/ 19 w 21"/>
                <a:gd name="T7" fmla="*/ 1 h 12"/>
                <a:gd name="T8" fmla="*/ 11 w 21"/>
                <a:gd name="T9" fmla="*/ 12 h 12"/>
                <a:gd name="T10" fmla="*/ 1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 y="0"/>
                  </a:moveTo>
                  <a:lnTo>
                    <a:pt x="1" y="0"/>
                  </a:lnTo>
                  <a:cubicBezTo>
                    <a:pt x="1" y="6"/>
                    <a:pt x="8" y="6"/>
                    <a:pt x="11" y="9"/>
                  </a:cubicBezTo>
                  <a:cubicBezTo>
                    <a:pt x="15" y="7"/>
                    <a:pt x="19" y="7"/>
                    <a:pt x="19" y="1"/>
                  </a:cubicBezTo>
                  <a:cubicBezTo>
                    <a:pt x="21" y="10"/>
                    <a:pt x="15" y="8"/>
                    <a:pt x="11" y="12"/>
                  </a:cubicBezTo>
                  <a:cubicBezTo>
                    <a:pt x="7" y="8"/>
                    <a:pt x="0" y="9"/>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4" name="Freeform 1129"/>
            <p:cNvSpPr/>
            <p:nvPr userDrawn="1"/>
          </p:nvSpPr>
          <p:spPr>
            <a:xfrm>
              <a:off x="282" y="314"/>
              <a:ext cx="1" cy="7"/>
            </a:xfrm>
            <a:custGeom>
              <a:avLst/>
              <a:gdLst>
                <a:gd name="T0" fmla="*/ 0 w 2"/>
                <a:gd name="T1" fmla="*/ 1 h 15"/>
                <a:gd name="T2" fmla="*/ 0 w 2"/>
                <a:gd name="T3" fmla="*/ 1 h 15"/>
                <a:gd name="T4" fmla="*/ 2 w 2"/>
                <a:gd name="T5" fmla="*/ 0 h 15"/>
                <a:gd name="T6" fmla="*/ 1 w 2"/>
                <a:gd name="T7" fmla="*/ 15 h 15"/>
                <a:gd name="T8" fmla="*/ 0 w 2"/>
                <a:gd name="T9" fmla="*/ 1 h 15"/>
              </a:gdLst>
              <a:ahLst/>
              <a:cxnLst>
                <a:cxn ang="0">
                  <a:pos x="T0" y="T1"/>
                </a:cxn>
                <a:cxn ang="0">
                  <a:pos x="T2" y="T3"/>
                </a:cxn>
                <a:cxn ang="0">
                  <a:pos x="T4" y="T5"/>
                </a:cxn>
                <a:cxn ang="0">
                  <a:pos x="T6" y="T7"/>
                </a:cxn>
                <a:cxn ang="0">
                  <a:pos x="T8" y="T9"/>
                </a:cxn>
              </a:cxnLst>
              <a:rect l="0" t="0" r="r" b="b"/>
              <a:pathLst>
                <a:path w="2" h="15">
                  <a:moveTo>
                    <a:pt x="0" y="1"/>
                  </a:moveTo>
                  <a:lnTo>
                    <a:pt x="0" y="1"/>
                  </a:lnTo>
                  <a:lnTo>
                    <a:pt x="2" y="0"/>
                  </a:lnTo>
                  <a:lnTo>
                    <a:pt x="1" y="15"/>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5" name="Freeform 1130"/>
            <p:cNvSpPr/>
            <p:nvPr userDrawn="1"/>
          </p:nvSpPr>
          <p:spPr>
            <a:xfrm>
              <a:off x="290" y="326"/>
              <a:ext cx="8" cy="6"/>
            </a:xfrm>
            <a:custGeom>
              <a:avLst/>
              <a:gdLst>
                <a:gd name="T0" fmla="*/ 16 w 20"/>
                <a:gd name="T1" fmla="*/ 0 h 12"/>
                <a:gd name="T2" fmla="*/ 16 w 20"/>
                <a:gd name="T3" fmla="*/ 0 h 12"/>
                <a:gd name="T4" fmla="*/ 11 w 20"/>
                <a:gd name="T5" fmla="*/ 12 h 12"/>
                <a:gd name="T6" fmla="*/ 0 w 20"/>
                <a:gd name="T7" fmla="*/ 2 h 12"/>
                <a:gd name="T8" fmla="*/ 11 w 20"/>
                <a:gd name="T9" fmla="*/ 10 h 12"/>
                <a:gd name="T10" fmla="*/ 16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16" y="0"/>
                  </a:moveTo>
                  <a:lnTo>
                    <a:pt x="16" y="0"/>
                  </a:lnTo>
                  <a:cubicBezTo>
                    <a:pt x="20" y="7"/>
                    <a:pt x="14" y="8"/>
                    <a:pt x="11" y="12"/>
                  </a:cubicBezTo>
                  <a:cubicBezTo>
                    <a:pt x="7" y="9"/>
                    <a:pt x="0" y="10"/>
                    <a:pt x="0" y="2"/>
                  </a:cubicBezTo>
                  <a:cubicBezTo>
                    <a:pt x="1" y="7"/>
                    <a:pt x="6" y="7"/>
                    <a:pt x="11" y="10"/>
                  </a:cubicBezTo>
                  <a:cubicBezTo>
                    <a:pt x="14" y="6"/>
                    <a:pt x="17" y="6"/>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6" name="Freeform 1131"/>
            <p:cNvSpPr/>
            <p:nvPr userDrawn="1"/>
          </p:nvSpPr>
          <p:spPr>
            <a:xfrm>
              <a:off x="291" y="316"/>
              <a:ext cx="2" cy="6"/>
            </a:xfrm>
            <a:custGeom>
              <a:avLst/>
              <a:gdLst>
                <a:gd name="T0" fmla="*/ 0 w 4"/>
                <a:gd name="T1" fmla="*/ 1 h 14"/>
                <a:gd name="T2" fmla="*/ 0 w 4"/>
                <a:gd name="T3" fmla="*/ 1 h 14"/>
                <a:gd name="T4" fmla="*/ 1 w 4"/>
                <a:gd name="T5" fmla="*/ 2 h 14"/>
                <a:gd name="T6" fmla="*/ 2 w 4"/>
                <a:gd name="T7" fmla="*/ 0 h 14"/>
                <a:gd name="T8" fmla="*/ 4 w 4"/>
                <a:gd name="T9" fmla="*/ 14 h 14"/>
                <a:gd name="T10" fmla="*/ 0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0" y="1"/>
                  </a:moveTo>
                  <a:lnTo>
                    <a:pt x="0" y="1"/>
                  </a:lnTo>
                  <a:lnTo>
                    <a:pt x="1" y="2"/>
                  </a:lnTo>
                  <a:lnTo>
                    <a:pt x="2" y="0"/>
                  </a:lnTo>
                  <a:lnTo>
                    <a:pt x="4" y="14"/>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7" name="Freeform 1132"/>
            <p:cNvSpPr/>
            <p:nvPr userDrawn="1"/>
          </p:nvSpPr>
          <p:spPr>
            <a:xfrm>
              <a:off x="256" y="297"/>
              <a:ext cx="8" cy="9"/>
            </a:xfrm>
            <a:custGeom>
              <a:avLst/>
              <a:gdLst>
                <a:gd name="T0" fmla="*/ 9 w 18"/>
                <a:gd name="T1" fmla="*/ 0 h 21"/>
                <a:gd name="T2" fmla="*/ 9 w 18"/>
                <a:gd name="T3" fmla="*/ 0 h 21"/>
                <a:gd name="T4" fmla="*/ 4 w 18"/>
                <a:gd name="T5" fmla="*/ 12 h 21"/>
                <a:gd name="T6" fmla="*/ 18 w 18"/>
                <a:gd name="T7" fmla="*/ 15 h 21"/>
                <a:gd name="T8" fmla="*/ 1 w 18"/>
                <a:gd name="T9" fmla="*/ 13 h 21"/>
                <a:gd name="T10" fmla="*/ 9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9" y="0"/>
                  </a:moveTo>
                  <a:lnTo>
                    <a:pt x="9" y="0"/>
                  </a:lnTo>
                  <a:cubicBezTo>
                    <a:pt x="3" y="2"/>
                    <a:pt x="5" y="6"/>
                    <a:pt x="4" y="12"/>
                  </a:cubicBezTo>
                  <a:cubicBezTo>
                    <a:pt x="9" y="14"/>
                    <a:pt x="13" y="18"/>
                    <a:pt x="18" y="15"/>
                  </a:cubicBezTo>
                  <a:cubicBezTo>
                    <a:pt x="12" y="21"/>
                    <a:pt x="7" y="15"/>
                    <a:pt x="1" y="13"/>
                  </a:cubicBezTo>
                  <a:cubicBezTo>
                    <a:pt x="4" y="5"/>
                    <a:pt x="0" y="3"/>
                    <a:pt x="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8" name="Freeform 1133"/>
            <p:cNvSpPr>
              <a:spLocks noEditPoints="1"/>
            </p:cNvSpPr>
            <p:nvPr userDrawn="1"/>
          </p:nvSpPr>
          <p:spPr>
            <a:xfrm>
              <a:off x="259" y="289"/>
              <a:ext cx="8" cy="2"/>
            </a:xfrm>
            <a:custGeom>
              <a:avLst/>
              <a:gdLst>
                <a:gd name="T0" fmla="*/ 9 w 18"/>
                <a:gd name="T1" fmla="*/ 2 h 5"/>
                <a:gd name="T2" fmla="*/ 9 w 18"/>
                <a:gd name="T3" fmla="*/ 2 h 5"/>
                <a:gd name="T4" fmla="*/ 16 w 18"/>
                <a:gd name="T5" fmla="*/ 4 h 5"/>
                <a:gd name="T6" fmla="*/ 16 w 18"/>
                <a:gd name="T7" fmla="*/ 3 h 5"/>
                <a:gd name="T8" fmla="*/ 9 w 18"/>
                <a:gd name="T9" fmla="*/ 2 h 5"/>
                <a:gd name="T10" fmla="*/ 0 w 18"/>
                <a:gd name="T11" fmla="*/ 1 h 5"/>
                <a:gd name="T12" fmla="*/ 0 w 18"/>
                <a:gd name="T13" fmla="*/ 1 h 5"/>
                <a:gd name="T14" fmla="*/ 17 w 18"/>
                <a:gd name="T15" fmla="*/ 2 h 5"/>
                <a:gd name="T16" fmla="*/ 18 w 18"/>
                <a:gd name="T17" fmla="*/ 4 h 5"/>
                <a:gd name="T18" fmla="*/ 16 w 18"/>
                <a:gd name="T19" fmla="*/ 5 h 5"/>
                <a:gd name="T20" fmla="*/ 0 w 18"/>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
                  <a:moveTo>
                    <a:pt x="9" y="2"/>
                  </a:moveTo>
                  <a:lnTo>
                    <a:pt x="9" y="2"/>
                  </a:lnTo>
                  <a:cubicBezTo>
                    <a:pt x="10" y="3"/>
                    <a:pt x="16" y="4"/>
                    <a:pt x="16" y="4"/>
                  </a:cubicBezTo>
                  <a:lnTo>
                    <a:pt x="16" y="3"/>
                  </a:lnTo>
                  <a:cubicBezTo>
                    <a:pt x="16" y="3"/>
                    <a:pt x="10" y="2"/>
                    <a:pt x="9" y="2"/>
                  </a:cubicBezTo>
                  <a:close/>
                  <a:moveTo>
                    <a:pt x="0" y="1"/>
                  </a:moveTo>
                  <a:lnTo>
                    <a:pt x="0" y="1"/>
                  </a:lnTo>
                  <a:cubicBezTo>
                    <a:pt x="8" y="0"/>
                    <a:pt x="17" y="2"/>
                    <a:pt x="17" y="2"/>
                  </a:cubicBezTo>
                  <a:lnTo>
                    <a:pt x="18" y="4"/>
                  </a:lnTo>
                  <a:lnTo>
                    <a:pt x="16" y="5"/>
                  </a:lnTo>
                  <a:cubicBezTo>
                    <a:pt x="12" y="5"/>
                    <a:pt x="8" y="3"/>
                    <a:pt x="0"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09" name="Freeform 1134"/>
            <p:cNvSpPr>
              <a:spLocks noEditPoints="1"/>
            </p:cNvSpPr>
            <p:nvPr userDrawn="1"/>
          </p:nvSpPr>
          <p:spPr>
            <a:xfrm>
              <a:off x="261" y="297"/>
              <a:ext cx="7" cy="4"/>
            </a:xfrm>
            <a:custGeom>
              <a:avLst/>
              <a:gdLst>
                <a:gd name="T0" fmla="*/ 9 w 15"/>
                <a:gd name="T1" fmla="*/ 5 h 10"/>
                <a:gd name="T2" fmla="*/ 9 w 15"/>
                <a:gd name="T3" fmla="*/ 5 h 10"/>
                <a:gd name="T4" fmla="*/ 14 w 15"/>
                <a:gd name="T5" fmla="*/ 2 h 10"/>
                <a:gd name="T6" fmla="*/ 14 w 15"/>
                <a:gd name="T7" fmla="*/ 1 h 10"/>
                <a:gd name="T8" fmla="*/ 9 w 15"/>
                <a:gd name="T9" fmla="*/ 5 h 10"/>
                <a:gd name="T10" fmla="*/ 0 w 15"/>
                <a:gd name="T11" fmla="*/ 10 h 10"/>
                <a:gd name="T12" fmla="*/ 0 w 15"/>
                <a:gd name="T13" fmla="*/ 10 h 10"/>
                <a:gd name="T14" fmla="*/ 13 w 15"/>
                <a:gd name="T15" fmla="*/ 0 h 10"/>
                <a:gd name="T16" fmla="*/ 15 w 15"/>
                <a:gd name="T17" fmla="*/ 1 h 10"/>
                <a:gd name="T18" fmla="*/ 15 w 15"/>
                <a:gd name="T19" fmla="*/ 3 h 10"/>
                <a:gd name="T20" fmla="*/ 0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9" y="5"/>
                  </a:moveTo>
                  <a:lnTo>
                    <a:pt x="9" y="5"/>
                  </a:lnTo>
                  <a:cubicBezTo>
                    <a:pt x="10" y="5"/>
                    <a:pt x="14" y="2"/>
                    <a:pt x="14" y="2"/>
                  </a:cubicBezTo>
                  <a:lnTo>
                    <a:pt x="14" y="1"/>
                  </a:lnTo>
                  <a:cubicBezTo>
                    <a:pt x="14" y="1"/>
                    <a:pt x="10" y="4"/>
                    <a:pt x="9" y="5"/>
                  </a:cubicBezTo>
                  <a:close/>
                  <a:moveTo>
                    <a:pt x="0" y="10"/>
                  </a:moveTo>
                  <a:lnTo>
                    <a:pt x="0" y="10"/>
                  </a:lnTo>
                  <a:cubicBezTo>
                    <a:pt x="7" y="4"/>
                    <a:pt x="13" y="0"/>
                    <a:pt x="13" y="0"/>
                  </a:cubicBezTo>
                  <a:lnTo>
                    <a:pt x="15" y="1"/>
                  </a:lnTo>
                  <a:lnTo>
                    <a:pt x="15" y="3"/>
                  </a:lnTo>
                  <a:cubicBezTo>
                    <a:pt x="15" y="3"/>
                    <a:pt x="8" y="8"/>
                    <a:pt x="0" y="1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0" name="Freeform 1135"/>
            <p:cNvSpPr/>
            <p:nvPr userDrawn="1"/>
          </p:nvSpPr>
          <p:spPr>
            <a:xfrm>
              <a:off x="265" y="305"/>
              <a:ext cx="9" cy="8"/>
            </a:xfrm>
            <a:custGeom>
              <a:avLst/>
              <a:gdLst>
                <a:gd name="T0" fmla="*/ 5 w 20"/>
                <a:gd name="T1" fmla="*/ 0 h 16"/>
                <a:gd name="T2" fmla="*/ 5 w 20"/>
                <a:gd name="T3" fmla="*/ 0 h 16"/>
                <a:gd name="T4" fmla="*/ 8 w 20"/>
                <a:gd name="T5" fmla="*/ 10 h 16"/>
                <a:gd name="T6" fmla="*/ 20 w 20"/>
                <a:gd name="T7" fmla="*/ 10 h 16"/>
                <a:gd name="T8" fmla="*/ 7 w 20"/>
                <a:gd name="T9" fmla="*/ 12 h 16"/>
                <a:gd name="T10" fmla="*/ 5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5" y="0"/>
                  </a:moveTo>
                  <a:lnTo>
                    <a:pt x="5" y="0"/>
                  </a:lnTo>
                  <a:cubicBezTo>
                    <a:pt x="2" y="5"/>
                    <a:pt x="7" y="6"/>
                    <a:pt x="8" y="10"/>
                  </a:cubicBezTo>
                  <a:cubicBezTo>
                    <a:pt x="14" y="9"/>
                    <a:pt x="17" y="14"/>
                    <a:pt x="20" y="10"/>
                  </a:cubicBezTo>
                  <a:cubicBezTo>
                    <a:pt x="16" y="16"/>
                    <a:pt x="12" y="11"/>
                    <a:pt x="7" y="12"/>
                  </a:cubicBezTo>
                  <a:cubicBezTo>
                    <a:pt x="6" y="8"/>
                    <a:pt x="0" y="6"/>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1" name="Freeform 1136"/>
            <p:cNvSpPr>
              <a:spLocks noEditPoints="1"/>
            </p:cNvSpPr>
            <p:nvPr userDrawn="1"/>
          </p:nvSpPr>
          <p:spPr>
            <a:xfrm>
              <a:off x="270" y="302"/>
              <a:ext cx="4" cy="5"/>
            </a:xfrm>
            <a:custGeom>
              <a:avLst/>
              <a:gdLst>
                <a:gd name="T0" fmla="*/ 4 w 8"/>
                <a:gd name="T1" fmla="*/ 5 h 12"/>
                <a:gd name="T2" fmla="*/ 4 w 8"/>
                <a:gd name="T3" fmla="*/ 5 h 12"/>
                <a:gd name="T4" fmla="*/ 7 w 8"/>
                <a:gd name="T5" fmla="*/ 1 h 12"/>
                <a:gd name="T6" fmla="*/ 6 w 8"/>
                <a:gd name="T7" fmla="*/ 1 h 12"/>
                <a:gd name="T8" fmla="*/ 4 w 8"/>
                <a:gd name="T9" fmla="*/ 5 h 12"/>
                <a:gd name="T10" fmla="*/ 0 w 8"/>
                <a:gd name="T11" fmla="*/ 12 h 12"/>
                <a:gd name="T12" fmla="*/ 0 w 8"/>
                <a:gd name="T13" fmla="*/ 12 h 12"/>
                <a:gd name="T14" fmla="*/ 5 w 8"/>
                <a:gd name="T15" fmla="*/ 0 h 12"/>
                <a:gd name="T16" fmla="*/ 7 w 8"/>
                <a:gd name="T17" fmla="*/ 0 h 12"/>
                <a:gd name="T18" fmla="*/ 8 w 8"/>
                <a:gd name="T19" fmla="*/ 1 h 12"/>
                <a:gd name="T20" fmla="*/ 0 w 8"/>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2">
                  <a:moveTo>
                    <a:pt x="4" y="5"/>
                  </a:moveTo>
                  <a:lnTo>
                    <a:pt x="4" y="5"/>
                  </a:lnTo>
                  <a:cubicBezTo>
                    <a:pt x="5" y="4"/>
                    <a:pt x="7" y="1"/>
                    <a:pt x="7" y="1"/>
                  </a:cubicBezTo>
                  <a:lnTo>
                    <a:pt x="6" y="1"/>
                  </a:lnTo>
                  <a:cubicBezTo>
                    <a:pt x="6" y="1"/>
                    <a:pt x="4" y="4"/>
                    <a:pt x="4" y="5"/>
                  </a:cubicBezTo>
                  <a:close/>
                  <a:moveTo>
                    <a:pt x="0" y="12"/>
                  </a:moveTo>
                  <a:lnTo>
                    <a:pt x="0" y="12"/>
                  </a:lnTo>
                  <a:cubicBezTo>
                    <a:pt x="3" y="4"/>
                    <a:pt x="5" y="0"/>
                    <a:pt x="5" y="0"/>
                  </a:cubicBezTo>
                  <a:lnTo>
                    <a:pt x="7" y="0"/>
                  </a:lnTo>
                  <a:lnTo>
                    <a:pt x="8" y="1"/>
                  </a:lnTo>
                  <a:cubicBezTo>
                    <a:pt x="8" y="1"/>
                    <a:pt x="6" y="7"/>
                    <a:pt x="0" y="1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2" name="Freeform 1137"/>
            <p:cNvSpPr>
              <a:spLocks noEditPoints="1"/>
            </p:cNvSpPr>
            <p:nvPr userDrawn="1"/>
          </p:nvSpPr>
          <p:spPr>
            <a:xfrm>
              <a:off x="280" y="304"/>
              <a:ext cx="1" cy="6"/>
            </a:xfrm>
            <a:custGeom>
              <a:avLst/>
              <a:gdLst>
                <a:gd name="T0" fmla="*/ 1 w 4"/>
                <a:gd name="T1" fmla="*/ 6 h 12"/>
                <a:gd name="T2" fmla="*/ 1 w 4"/>
                <a:gd name="T3" fmla="*/ 6 h 12"/>
                <a:gd name="T4" fmla="*/ 3 w 4"/>
                <a:gd name="T5" fmla="*/ 1 h 12"/>
                <a:gd name="T6" fmla="*/ 2 w 4"/>
                <a:gd name="T7" fmla="*/ 1 h 12"/>
                <a:gd name="T8" fmla="*/ 1 w 4"/>
                <a:gd name="T9" fmla="*/ 6 h 12"/>
                <a:gd name="T10" fmla="*/ 1 w 4"/>
                <a:gd name="T11" fmla="*/ 12 h 12"/>
                <a:gd name="T12" fmla="*/ 1 w 4"/>
                <a:gd name="T13" fmla="*/ 12 h 12"/>
                <a:gd name="T14" fmla="*/ 0 w 4"/>
                <a:gd name="T15" fmla="*/ 1 h 12"/>
                <a:gd name="T16" fmla="*/ 2 w 4"/>
                <a:gd name="T17" fmla="*/ 0 h 12"/>
                <a:gd name="T18" fmla="*/ 4 w 4"/>
                <a:gd name="T19" fmla="*/ 1 h 12"/>
                <a:gd name="T20" fmla="*/ 1 w 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2">
                  <a:moveTo>
                    <a:pt x="1" y="6"/>
                  </a:moveTo>
                  <a:lnTo>
                    <a:pt x="1" y="6"/>
                  </a:lnTo>
                  <a:cubicBezTo>
                    <a:pt x="2" y="5"/>
                    <a:pt x="3" y="1"/>
                    <a:pt x="3" y="1"/>
                  </a:cubicBezTo>
                  <a:lnTo>
                    <a:pt x="2" y="1"/>
                  </a:lnTo>
                  <a:cubicBezTo>
                    <a:pt x="2" y="1"/>
                    <a:pt x="1" y="5"/>
                    <a:pt x="1" y="6"/>
                  </a:cubicBezTo>
                  <a:close/>
                  <a:moveTo>
                    <a:pt x="1" y="12"/>
                  </a:moveTo>
                  <a:lnTo>
                    <a:pt x="1" y="12"/>
                  </a:lnTo>
                  <a:cubicBezTo>
                    <a:pt x="0" y="7"/>
                    <a:pt x="0" y="1"/>
                    <a:pt x="0" y="1"/>
                  </a:cubicBezTo>
                  <a:lnTo>
                    <a:pt x="2" y="0"/>
                  </a:lnTo>
                  <a:lnTo>
                    <a:pt x="4" y="1"/>
                  </a:lnTo>
                  <a:cubicBezTo>
                    <a:pt x="4" y="1"/>
                    <a:pt x="3" y="7"/>
                    <a:pt x="1" y="1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3" name="Freeform 1138"/>
            <p:cNvSpPr/>
            <p:nvPr userDrawn="1"/>
          </p:nvSpPr>
          <p:spPr>
            <a:xfrm>
              <a:off x="276" y="310"/>
              <a:ext cx="8" cy="4"/>
            </a:xfrm>
            <a:custGeom>
              <a:avLst/>
              <a:gdLst>
                <a:gd name="T0" fmla="*/ 1 w 17"/>
                <a:gd name="T1" fmla="*/ 0 h 10"/>
                <a:gd name="T2" fmla="*/ 1 w 17"/>
                <a:gd name="T3" fmla="*/ 0 h 10"/>
                <a:gd name="T4" fmla="*/ 8 w 17"/>
                <a:gd name="T5" fmla="*/ 8 h 10"/>
                <a:gd name="T6" fmla="*/ 17 w 17"/>
                <a:gd name="T7" fmla="*/ 1 h 10"/>
                <a:gd name="T8" fmla="*/ 8 w 17"/>
                <a:gd name="T9" fmla="*/ 10 h 10"/>
                <a:gd name="T10" fmla="*/ 1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 y="0"/>
                  </a:moveTo>
                  <a:lnTo>
                    <a:pt x="1" y="0"/>
                  </a:lnTo>
                  <a:cubicBezTo>
                    <a:pt x="1" y="6"/>
                    <a:pt x="6" y="5"/>
                    <a:pt x="8" y="8"/>
                  </a:cubicBezTo>
                  <a:cubicBezTo>
                    <a:pt x="12" y="4"/>
                    <a:pt x="16" y="6"/>
                    <a:pt x="17" y="1"/>
                  </a:cubicBezTo>
                  <a:cubicBezTo>
                    <a:pt x="17" y="9"/>
                    <a:pt x="11" y="6"/>
                    <a:pt x="8" y="10"/>
                  </a:cubicBezTo>
                  <a:cubicBezTo>
                    <a:pt x="6" y="6"/>
                    <a:pt x="0" y="8"/>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4" name="Freeform 1139"/>
            <p:cNvSpPr>
              <a:spLocks noEditPoints="1"/>
            </p:cNvSpPr>
            <p:nvPr userDrawn="1"/>
          </p:nvSpPr>
          <p:spPr>
            <a:xfrm>
              <a:off x="288" y="304"/>
              <a:ext cx="2" cy="6"/>
            </a:xfrm>
            <a:custGeom>
              <a:avLst/>
              <a:gdLst>
                <a:gd name="T0" fmla="*/ 3 w 5"/>
                <a:gd name="T1" fmla="*/ 8 h 14"/>
                <a:gd name="T2" fmla="*/ 3 w 5"/>
                <a:gd name="T3" fmla="*/ 8 h 14"/>
                <a:gd name="T4" fmla="*/ 2 w 5"/>
                <a:gd name="T5" fmla="*/ 1 h 14"/>
                <a:gd name="T6" fmla="*/ 1 w 5"/>
                <a:gd name="T7" fmla="*/ 2 h 14"/>
                <a:gd name="T8" fmla="*/ 3 w 5"/>
                <a:gd name="T9" fmla="*/ 8 h 14"/>
                <a:gd name="T10" fmla="*/ 4 w 5"/>
                <a:gd name="T11" fmla="*/ 14 h 14"/>
                <a:gd name="T12" fmla="*/ 4 w 5"/>
                <a:gd name="T13" fmla="*/ 14 h 14"/>
                <a:gd name="T14" fmla="*/ 0 w 5"/>
                <a:gd name="T15" fmla="*/ 2 h 14"/>
                <a:gd name="T16" fmla="*/ 2 w 5"/>
                <a:gd name="T17" fmla="*/ 0 h 14"/>
                <a:gd name="T18" fmla="*/ 3 w 5"/>
                <a:gd name="T19" fmla="*/ 1 h 14"/>
                <a:gd name="T20" fmla="*/ 4 w 5"/>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4">
                  <a:moveTo>
                    <a:pt x="3" y="8"/>
                  </a:moveTo>
                  <a:lnTo>
                    <a:pt x="3" y="8"/>
                  </a:lnTo>
                  <a:cubicBezTo>
                    <a:pt x="3" y="7"/>
                    <a:pt x="2" y="1"/>
                    <a:pt x="2" y="1"/>
                  </a:cubicBezTo>
                  <a:lnTo>
                    <a:pt x="1" y="2"/>
                  </a:lnTo>
                  <a:cubicBezTo>
                    <a:pt x="1" y="2"/>
                    <a:pt x="3" y="7"/>
                    <a:pt x="3" y="8"/>
                  </a:cubicBezTo>
                  <a:close/>
                  <a:moveTo>
                    <a:pt x="4" y="14"/>
                  </a:moveTo>
                  <a:lnTo>
                    <a:pt x="4" y="14"/>
                  </a:lnTo>
                  <a:cubicBezTo>
                    <a:pt x="1" y="6"/>
                    <a:pt x="0" y="2"/>
                    <a:pt x="0" y="2"/>
                  </a:cubicBezTo>
                  <a:lnTo>
                    <a:pt x="2" y="0"/>
                  </a:lnTo>
                  <a:lnTo>
                    <a:pt x="3" y="1"/>
                  </a:lnTo>
                  <a:cubicBezTo>
                    <a:pt x="3" y="1"/>
                    <a:pt x="5" y="6"/>
                    <a:pt x="4" y="1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5" name="Freeform 1140"/>
            <p:cNvSpPr/>
            <p:nvPr userDrawn="1"/>
          </p:nvSpPr>
          <p:spPr>
            <a:xfrm>
              <a:off x="286" y="309"/>
              <a:ext cx="8" cy="5"/>
            </a:xfrm>
            <a:custGeom>
              <a:avLst/>
              <a:gdLst>
                <a:gd name="T0" fmla="*/ 0 w 19"/>
                <a:gd name="T1" fmla="*/ 4 h 12"/>
                <a:gd name="T2" fmla="*/ 0 w 19"/>
                <a:gd name="T3" fmla="*/ 4 h 12"/>
                <a:gd name="T4" fmla="*/ 10 w 19"/>
                <a:gd name="T5" fmla="*/ 9 h 12"/>
                <a:gd name="T6" fmla="*/ 17 w 19"/>
                <a:gd name="T7" fmla="*/ 0 h 12"/>
                <a:gd name="T8" fmla="*/ 11 w 19"/>
                <a:gd name="T9" fmla="*/ 11 h 12"/>
                <a:gd name="T10" fmla="*/ 0 w 19"/>
                <a:gd name="T11" fmla="*/ 4 h 12"/>
              </a:gdLst>
              <a:ahLst/>
              <a:cxnLst>
                <a:cxn ang="0">
                  <a:pos x="T0" y="T1"/>
                </a:cxn>
                <a:cxn ang="0">
                  <a:pos x="T2" y="T3"/>
                </a:cxn>
                <a:cxn ang="0">
                  <a:pos x="T4" y="T5"/>
                </a:cxn>
                <a:cxn ang="0">
                  <a:pos x="T6" y="T7"/>
                </a:cxn>
                <a:cxn ang="0">
                  <a:pos x="T8" y="T9"/>
                </a:cxn>
                <a:cxn ang="0">
                  <a:pos x="T10" y="T11"/>
                </a:cxn>
              </a:cxnLst>
              <a:rect l="0" t="0" r="r" b="b"/>
              <a:pathLst>
                <a:path w="19" h="12">
                  <a:moveTo>
                    <a:pt x="0" y="4"/>
                  </a:moveTo>
                  <a:lnTo>
                    <a:pt x="0" y="4"/>
                  </a:lnTo>
                  <a:cubicBezTo>
                    <a:pt x="2" y="10"/>
                    <a:pt x="7" y="7"/>
                    <a:pt x="10" y="9"/>
                  </a:cubicBezTo>
                  <a:cubicBezTo>
                    <a:pt x="13" y="5"/>
                    <a:pt x="18" y="5"/>
                    <a:pt x="17" y="0"/>
                  </a:cubicBezTo>
                  <a:cubicBezTo>
                    <a:pt x="19" y="8"/>
                    <a:pt x="13" y="7"/>
                    <a:pt x="11" y="11"/>
                  </a:cubicBezTo>
                  <a:cubicBezTo>
                    <a:pt x="6" y="9"/>
                    <a:pt x="1" y="12"/>
                    <a:pt x="0" y="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6" name="Freeform 1141"/>
            <p:cNvSpPr/>
            <p:nvPr userDrawn="1"/>
          </p:nvSpPr>
          <p:spPr>
            <a:xfrm>
              <a:off x="297" y="302"/>
              <a:ext cx="0" cy="2"/>
            </a:xfrm>
            <a:custGeom>
              <a:avLst/>
              <a:gdLst>
                <a:gd name="T0" fmla="*/ 1 w 1"/>
                <a:gd name="T1" fmla="*/ 4 h 4"/>
                <a:gd name="T2" fmla="*/ 1 w 1"/>
                <a:gd name="T3" fmla="*/ 4 h 4"/>
                <a:gd name="T4" fmla="*/ 0 w 1"/>
                <a:gd name="T5" fmla="*/ 0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1" y="4"/>
                  </a:lnTo>
                  <a:cubicBezTo>
                    <a:pt x="1" y="3"/>
                    <a:pt x="0" y="0"/>
                    <a:pt x="0" y="0"/>
                  </a:cubicBezTo>
                  <a:lnTo>
                    <a:pt x="1" y="0"/>
                  </a:lnTo>
                  <a:lnTo>
                    <a:pt x="1" y="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7" name="Freeform 1142"/>
            <p:cNvSpPr/>
            <p:nvPr userDrawn="1"/>
          </p:nvSpPr>
          <p:spPr>
            <a:xfrm>
              <a:off x="309" y="154"/>
              <a:ext cx="44" cy="53"/>
            </a:xfrm>
            <a:custGeom>
              <a:avLst/>
              <a:gdLst>
                <a:gd name="T0" fmla="*/ 79 w 99"/>
                <a:gd name="T1" fmla="*/ 113 h 116"/>
                <a:gd name="T2" fmla="*/ 79 w 99"/>
                <a:gd name="T3" fmla="*/ 113 h 116"/>
                <a:gd name="T4" fmla="*/ 50 w 99"/>
                <a:gd name="T5" fmla="*/ 116 h 116"/>
                <a:gd name="T6" fmla="*/ 20 w 99"/>
                <a:gd name="T7" fmla="*/ 113 h 116"/>
                <a:gd name="T8" fmla="*/ 20 w 99"/>
                <a:gd name="T9" fmla="*/ 99 h 116"/>
                <a:gd name="T10" fmla="*/ 8 w 99"/>
                <a:gd name="T11" fmla="*/ 74 h 116"/>
                <a:gd name="T12" fmla="*/ 31 w 99"/>
                <a:gd name="T13" fmla="*/ 38 h 116"/>
                <a:gd name="T14" fmla="*/ 39 w 99"/>
                <a:gd name="T15" fmla="*/ 37 h 116"/>
                <a:gd name="T16" fmla="*/ 39 w 99"/>
                <a:gd name="T17" fmla="*/ 41 h 116"/>
                <a:gd name="T18" fmla="*/ 43 w 99"/>
                <a:gd name="T19" fmla="*/ 40 h 116"/>
                <a:gd name="T20" fmla="*/ 43 w 99"/>
                <a:gd name="T21" fmla="*/ 36 h 116"/>
                <a:gd name="T22" fmla="*/ 45 w 99"/>
                <a:gd name="T23" fmla="*/ 36 h 116"/>
                <a:gd name="T24" fmla="*/ 41 w 99"/>
                <a:gd name="T25" fmla="*/ 28 h 116"/>
                <a:gd name="T26" fmla="*/ 44 w 99"/>
                <a:gd name="T27" fmla="*/ 21 h 116"/>
                <a:gd name="T28" fmla="*/ 41 w 99"/>
                <a:gd name="T29" fmla="*/ 21 h 116"/>
                <a:gd name="T30" fmla="*/ 46 w 99"/>
                <a:gd name="T31" fmla="*/ 14 h 116"/>
                <a:gd name="T32" fmla="*/ 39 w 99"/>
                <a:gd name="T33" fmla="*/ 19 h 116"/>
                <a:gd name="T34" fmla="*/ 39 w 99"/>
                <a:gd name="T35" fmla="*/ 2 h 116"/>
                <a:gd name="T36" fmla="*/ 46 w 99"/>
                <a:gd name="T37" fmla="*/ 6 h 116"/>
                <a:gd name="T38" fmla="*/ 41 w 99"/>
                <a:gd name="T39" fmla="*/ 0 h 116"/>
                <a:gd name="T40" fmla="*/ 59 w 99"/>
                <a:gd name="T41" fmla="*/ 0 h 116"/>
                <a:gd name="T42" fmla="*/ 53 w 99"/>
                <a:gd name="T43" fmla="*/ 6 h 116"/>
                <a:gd name="T44" fmla="*/ 61 w 99"/>
                <a:gd name="T45" fmla="*/ 2 h 116"/>
                <a:gd name="T46" fmla="*/ 61 w 99"/>
                <a:gd name="T47" fmla="*/ 19 h 116"/>
                <a:gd name="T48" fmla="*/ 53 w 99"/>
                <a:gd name="T49" fmla="*/ 14 h 116"/>
                <a:gd name="T50" fmla="*/ 59 w 99"/>
                <a:gd name="T51" fmla="*/ 21 h 116"/>
                <a:gd name="T52" fmla="*/ 56 w 99"/>
                <a:gd name="T53" fmla="*/ 21 h 116"/>
                <a:gd name="T54" fmla="*/ 59 w 99"/>
                <a:gd name="T55" fmla="*/ 28 h 116"/>
                <a:gd name="T56" fmla="*/ 54 w 99"/>
                <a:gd name="T57" fmla="*/ 36 h 116"/>
                <a:gd name="T58" fmla="*/ 56 w 99"/>
                <a:gd name="T59" fmla="*/ 36 h 116"/>
                <a:gd name="T60" fmla="*/ 56 w 99"/>
                <a:gd name="T61" fmla="*/ 40 h 116"/>
                <a:gd name="T62" fmla="*/ 60 w 99"/>
                <a:gd name="T63" fmla="*/ 41 h 116"/>
                <a:gd name="T64" fmla="*/ 61 w 99"/>
                <a:gd name="T65" fmla="*/ 37 h 116"/>
                <a:gd name="T66" fmla="*/ 68 w 99"/>
                <a:gd name="T67" fmla="*/ 38 h 116"/>
                <a:gd name="T68" fmla="*/ 91 w 99"/>
                <a:gd name="T69" fmla="*/ 74 h 116"/>
                <a:gd name="T70" fmla="*/ 79 w 99"/>
                <a:gd name="T71" fmla="*/ 99 h 116"/>
                <a:gd name="T72" fmla="*/ 79 w 99"/>
                <a:gd name="T73"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5">
                  <a:moveTo>
                    <a:pt x="79" y="113"/>
                  </a:moveTo>
                  <a:lnTo>
                    <a:pt x="79" y="113"/>
                  </a:lnTo>
                  <a:cubicBezTo>
                    <a:pt x="74" y="115"/>
                    <a:pt x="63" y="116"/>
                    <a:pt x="50" y="116"/>
                  </a:cubicBezTo>
                  <a:cubicBezTo>
                    <a:pt x="36" y="116"/>
                    <a:pt x="25" y="115"/>
                    <a:pt x="20" y="113"/>
                  </a:cubicBezTo>
                  <a:lnTo>
                    <a:pt x="20" y="99"/>
                  </a:lnTo>
                  <a:cubicBezTo>
                    <a:pt x="15" y="91"/>
                    <a:pt x="11" y="82"/>
                    <a:pt x="8" y="74"/>
                  </a:cubicBezTo>
                  <a:cubicBezTo>
                    <a:pt x="0" y="52"/>
                    <a:pt x="12" y="42"/>
                    <a:pt x="31" y="38"/>
                  </a:cubicBezTo>
                  <a:cubicBezTo>
                    <a:pt x="33" y="37"/>
                    <a:pt x="36" y="36"/>
                    <a:pt x="39" y="37"/>
                  </a:cubicBezTo>
                  <a:lnTo>
                    <a:pt x="39" y="41"/>
                  </a:lnTo>
                  <a:lnTo>
                    <a:pt x="43" y="40"/>
                  </a:lnTo>
                  <a:lnTo>
                    <a:pt x="43" y="36"/>
                  </a:lnTo>
                  <a:cubicBezTo>
                    <a:pt x="44" y="36"/>
                    <a:pt x="45" y="36"/>
                    <a:pt x="45" y="36"/>
                  </a:cubicBezTo>
                  <a:cubicBezTo>
                    <a:pt x="42" y="35"/>
                    <a:pt x="41" y="32"/>
                    <a:pt x="41" y="28"/>
                  </a:cubicBezTo>
                  <a:cubicBezTo>
                    <a:pt x="41" y="25"/>
                    <a:pt x="42" y="23"/>
                    <a:pt x="44" y="21"/>
                  </a:cubicBezTo>
                  <a:lnTo>
                    <a:pt x="41" y="21"/>
                  </a:lnTo>
                  <a:cubicBezTo>
                    <a:pt x="42" y="19"/>
                    <a:pt x="46" y="16"/>
                    <a:pt x="46" y="14"/>
                  </a:cubicBezTo>
                  <a:cubicBezTo>
                    <a:pt x="44" y="14"/>
                    <a:pt x="40" y="17"/>
                    <a:pt x="39" y="19"/>
                  </a:cubicBezTo>
                  <a:lnTo>
                    <a:pt x="39" y="2"/>
                  </a:lnTo>
                  <a:cubicBezTo>
                    <a:pt x="40" y="4"/>
                    <a:pt x="44" y="6"/>
                    <a:pt x="46" y="6"/>
                  </a:cubicBezTo>
                  <a:cubicBezTo>
                    <a:pt x="46" y="4"/>
                    <a:pt x="42" y="2"/>
                    <a:pt x="41" y="0"/>
                  </a:cubicBezTo>
                  <a:lnTo>
                    <a:pt x="59" y="0"/>
                  </a:lnTo>
                  <a:cubicBezTo>
                    <a:pt x="57" y="2"/>
                    <a:pt x="54" y="4"/>
                    <a:pt x="53" y="6"/>
                  </a:cubicBezTo>
                  <a:cubicBezTo>
                    <a:pt x="55" y="6"/>
                    <a:pt x="59" y="4"/>
                    <a:pt x="61" y="2"/>
                  </a:cubicBezTo>
                  <a:lnTo>
                    <a:pt x="61" y="19"/>
                  </a:lnTo>
                  <a:cubicBezTo>
                    <a:pt x="59" y="17"/>
                    <a:pt x="55" y="14"/>
                    <a:pt x="53" y="14"/>
                  </a:cubicBezTo>
                  <a:cubicBezTo>
                    <a:pt x="54" y="16"/>
                    <a:pt x="57" y="19"/>
                    <a:pt x="59" y="21"/>
                  </a:cubicBezTo>
                  <a:lnTo>
                    <a:pt x="56" y="21"/>
                  </a:lnTo>
                  <a:cubicBezTo>
                    <a:pt x="58" y="23"/>
                    <a:pt x="59" y="25"/>
                    <a:pt x="59" y="28"/>
                  </a:cubicBezTo>
                  <a:cubicBezTo>
                    <a:pt x="59" y="32"/>
                    <a:pt x="57" y="35"/>
                    <a:pt x="54" y="36"/>
                  </a:cubicBezTo>
                  <a:cubicBezTo>
                    <a:pt x="55" y="36"/>
                    <a:pt x="56" y="36"/>
                    <a:pt x="56" y="36"/>
                  </a:cubicBezTo>
                  <a:lnTo>
                    <a:pt x="56" y="40"/>
                  </a:lnTo>
                  <a:lnTo>
                    <a:pt x="60" y="41"/>
                  </a:lnTo>
                  <a:lnTo>
                    <a:pt x="61" y="37"/>
                  </a:lnTo>
                  <a:cubicBezTo>
                    <a:pt x="64" y="36"/>
                    <a:pt x="66" y="37"/>
                    <a:pt x="68" y="38"/>
                  </a:cubicBezTo>
                  <a:cubicBezTo>
                    <a:pt x="87" y="42"/>
                    <a:pt x="99" y="52"/>
                    <a:pt x="91" y="74"/>
                  </a:cubicBezTo>
                  <a:cubicBezTo>
                    <a:pt x="88" y="82"/>
                    <a:pt x="84" y="91"/>
                    <a:pt x="79" y="99"/>
                  </a:cubicBezTo>
                  <a:lnTo>
                    <a:pt x="79" y="113"/>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8" name="Freeform 1143"/>
            <p:cNvSpPr/>
            <p:nvPr userDrawn="1"/>
          </p:nvSpPr>
          <p:spPr>
            <a:xfrm>
              <a:off x="320" y="202"/>
              <a:ext cx="21" cy="2"/>
            </a:xfrm>
            <a:custGeom>
              <a:avLst/>
              <a:gdLst>
                <a:gd name="T0" fmla="*/ 24 w 47"/>
                <a:gd name="T1" fmla="*/ 4 h 4"/>
                <a:gd name="T2" fmla="*/ 24 w 47"/>
                <a:gd name="T3" fmla="*/ 4 h 4"/>
                <a:gd name="T4" fmla="*/ 0 w 47"/>
                <a:gd name="T5" fmla="*/ 2 h 4"/>
                <a:gd name="T6" fmla="*/ 24 w 47"/>
                <a:gd name="T7" fmla="*/ 0 h 4"/>
                <a:gd name="T8" fmla="*/ 47 w 47"/>
                <a:gd name="T9" fmla="*/ 2 h 4"/>
                <a:gd name="T10" fmla="*/ 24 w 47"/>
                <a:gd name="T11" fmla="*/ 4 h 4"/>
              </a:gdLst>
              <a:ahLst/>
              <a:cxnLst>
                <a:cxn ang="0">
                  <a:pos x="T0" y="T1"/>
                </a:cxn>
                <a:cxn ang="0">
                  <a:pos x="T2" y="T3"/>
                </a:cxn>
                <a:cxn ang="0">
                  <a:pos x="T4" y="T5"/>
                </a:cxn>
                <a:cxn ang="0">
                  <a:pos x="T6" y="T7"/>
                </a:cxn>
                <a:cxn ang="0">
                  <a:pos x="T8" y="T9"/>
                </a:cxn>
                <a:cxn ang="0">
                  <a:pos x="T10" y="T11"/>
                </a:cxn>
              </a:cxnLst>
              <a:rect l="0" t="0" r="r" b="b"/>
              <a:pathLst>
                <a:path w="47" h="4">
                  <a:moveTo>
                    <a:pt x="24" y="4"/>
                  </a:moveTo>
                  <a:lnTo>
                    <a:pt x="24" y="4"/>
                  </a:lnTo>
                  <a:cubicBezTo>
                    <a:pt x="15" y="4"/>
                    <a:pt x="6" y="3"/>
                    <a:pt x="0" y="2"/>
                  </a:cubicBezTo>
                  <a:cubicBezTo>
                    <a:pt x="6" y="0"/>
                    <a:pt x="15" y="0"/>
                    <a:pt x="24" y="0"/>
                  </a:cubicBezTo>
                  <a:cubicBezTo>
                    <a:pt x="33" y="0"/>
                    <a:pt x="42" y="0"/>
                    <a:pt x="47" y="2"/>
                  </a:cubicBezTo>
                  <a:cubicBezTo>
                    <a:pt x="41" y="3"/>
                    <a:pt x="32" y="4"/>
                    <a:pt x="24"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19" name="Freeform 1144"/>
            <p:cNvSpPr/>
            <p:nvPr userDrawn="1"/>
          </p:nvSpPr>
          <p:spPr>
            <a:xfrm>
              <a:off x="319" y="204"/>
              <a:ext cx="24" cy="2"/>
            </a:xfrm>
            <a:custGeom>
              <a:avLst/>
              <a:gdLst>
                <a:gd name="T0" fmla="*/ 0 w 53"/>
                <a:gd name="T1" fmla="*/ 2 h 5"/>
                <a:gd name="T2" fmla="*/ 0 w 53"/>
                <a:gd name="T3" fmla="*/ 2 h 5"/>
                <a:gd name="T4" fmla="*/ 0 w 53"/>
                <a:gd name="T5" fmla="*/ 0 h 5"/>
                <a:gd name="T6" fmla="*/ 27 w 53"/>
                <a:gd name="T7" fmla="*/ 3 h 5"/>
                <a:gd name="T8" fmla="*/ 53 w 53"/>
                <a:gd name="T9" fmla="*/ 0 h 5"/>
                <a:gd name="T10" fmla="*/ 53 w 53"/>
                <a:gd name="T11" fmla="*/ 2 h 5"/>
                <a:gd name="T12" fmla="*/ 27 w 53"/>
                <a:gd name="T13" fmla="*/ 5 h 5"/>
                <a:gd name="T14" fmla="*/ 0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
                  <a:moveTo>
                    <a:pt x="0" y="2"/>
                  </a:moveTo>
                  <a:lnTo>
                    <a:pt x="0" y="2"/>
                  </a:lnTo>
                  <a:lnTo>
                    <a:pt x="0" y="0"/>
                  </a:lnTo>
                  <a:cubicBezTo>
                    <a:pt x="5" y="2"/>
                    <a:pt x="16" y="3"/>
                    <a:pt x="27" y="3"/>
                  </a:cubicBezTo>
                  <a:cubicBezTo>
                    <a:pt x="37" y="3"/>
                    <a:pt x="48" y="2"/>
                    <a:pt x="53" y="0"/>
                  </a:cubicBezTo>
                  <a:lnTo>
                    <a:pt x="53" y="2"/>
                  </a:lnTo>
                  <a:cubicBezTo>
                    <a:pt x="48" y="4"/>
                    <a:pt x="40" y="5"/>
                    <a:pt x="27" y="5"/>
                  </a:cubicBezTo>
                  <a:cubicBezTo>
                    <a:pt x="14" y="5"/>
                    <a:pt x="5" y="4"/>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0" name="Freeform 1145"/>
            <p:cNvSpPr/>
            <p:nvPr userDrawn="1"/>
          </p:nvSpPr>
          <p:spPr>
            <a:xfrm>
              <a:off x="343" y="200"/>
              <a:ext cx="0"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cubicBezTo>
                    <a:pt x="1" y="2"/>
                    <a:pt x="0" y="2"/>
                    <a:pt x="0" y="1"/>
                  </a:cubicBezTo>
                  <a:cubicBezTo>
                    <a:pt x="0" y="1"/>
                    <a:pt x="1"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1" name="Freeform 1146"/>
            <p:cNvSpPr/>
            <p:nvPr userDrawn="1"/>
          </p:nvSpPr>
          <p:spPr>
            <a:xfrm>
              <a:off x="333" y="186"/>
              <a:ext cx="1"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0" y="0"/>
                    <a:pt x="0" y="0"/>
                  </a:cubicBezTo>
                  <a:lnTo>
                    <a:pt x="1" y="0"/>
                  </a:lnTo>
                  <a:lnTo>
                    <a:pt x="1"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2" name="Freeform 1147"/>
            <p:cNvSpPr/>
            <p:nvPr userDrawn="1"/>
          </p:nvSpPr>
          <p:spPr>
            <a:xfrm>
              <a:off x="347" y="186"/>
              <a:ext cx="2" cy="4"/>
            </a:xfrm>
            <a:custGeom>
              <a:avLst/>
              <a:gdLst>
                <a:gd name="T0" fmla="*/ 3 w 4"/>
                <a:gd name="T1" fmla="*/ 2 h 7"/>
                <a:gd name="T2" fmla="*/ 3 w 4"/>
                <a:gd name="T3" fmla="*/ 2 h 7"/>
                <a:gd name="T4" fmla="*/ 1 w 4"/>
                <a:gd name="T5" fmla="*/ 7 h 7"/>
                <a:gd name="T6" fmla="*/ 0 w 4"/>
                <a:gd name="T7" fmla="*/ 4 h 7"/>
                <a:gd name="T8" fmla="*/ 3 w 4"/>
                <a:gd name="T9" fmla="*/ 0 h 7"/>
                <a:gd name="T10" fmla="*/ 4 w 4"/>
                <a:gd name="T11" fmla="*/ 0 h 7"/>
                <a:gd name="T12" fmla="*/ 3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3" y="2"/>
                  </a:moveTo>
                  <a:lnTo>
                    <a:pt x="3" y="2"/>
                  </a:lnTo>
                  <a:cubicBezTo>
                    <a:pt x="3" y="3"/>
                    <a:pt x="2" y="5"/>
                    <a:pt x="1" y="7"/>
                  </a:cubicBezTo>
                  <a:cubicBezTo>
                    <a:pt x="1" y="6"/>
                    <a:pt x="0" y="5"/>
                    <a:pt x="0" y="4"/>
                  </a:cubicBezTo>
                  <a:cubicBezTo>
                    <a:pt x="1" y="3"/>
                    <a:pt x="2" y="2"/>
                    <a:pt x="3" y="0"/>
                  </a:cubicBezTo>
                  <a:lnTo>
                    <a:pt x="4" y="0"/>
                  </a:lnTo>
                  <a:cubicBezTo>
                    <a:pt x="3" y="1"/>
                    <a:pt x="3" y="1"/>
                    <a:pt x="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3" name="Freeform 1148"/>
            <p:cNvSpPr/>
            <p:nvPr userDrawn="1"/>
          </p:nvSpPr>
          <p:spPr>
            <a:xfrm>
              <a:off x="348" y="181"/>
              <a:ext cx="2" cy="5"/>
            </a:xfrm>
            <a:custGeom>
              <a:avLst/>
              <a:gdLst>
                <a:gd name="T0" fmla="*/ 3 w 4"/>
                <a:gd name="T1" fmla="*/ 9 h 10"/>
                <a:gd name="T2" fmla="*/ 3 w 4"/>
                <a:gd name="T3" fmla="*/ 9 h 10"/>
                <a:gd name="T4" fmla="*/ 3 w 4"/>
                <a:gd name="T5" fmla="*/ 10 h 10"/>
                <a:gd name="T6" fmla="*/ 0 w 4"/>
                <a:gd name="T7" fmla="*/ 5 h 10"/>
                <a:gd name="T8" fmla="*/ 3 w 4"/>
                <a:gd name="T9" fmla="*/ 0 h 10"/>
                <a:gd name="T10" fmla="*/ 4 w 4"/>
                <a:gd name="T11" fmla="*/ 3 h 10"/>
                <a:gd name="T12" fmla="*/ 3 w 4"/>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3" y="9"/>
                  </a:moveTo>
                  <a:lnTo>
                    <a:pt x="3" y="9"/>
                  </a:lnTo>
                  <a:lnTo>
                    <a:pt x="3" y="10"/>
                  </a:lnTo>
                  <a:cubicBezTo>
                    <a:pt x="2" y="8"/>
                    <a:pt x="1" y="6"/>
                    <a:pt x="0" y="5"/>
                  </a:cubicBezTo>
                  <a:cubicBezTo>
                    <a:pt x="1" y="3"/>
                    <a:pt x="2" y="2"/>
                    <a:pt x="3" y="0"/>
                  </a:cubicBezTo>
                  <a:lnTo>
                    <a:pt x="4" y="3"/>
                  </a:lnTo>
                  <a:cubicBezTo>
                    <a:pt x="4" y="5"/>
                    <a:pt x="4" y="7"/>
                    <a:pt x="3" y="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4" name="Freeform 1149"/>
            <p:cNvSpPr/>
            <p:nvPr userDrawn="1"/>
          </p:nvSpPr>
          <p:spPr>
            <a:xfrm>
              <a:off x="350" y="181"/>
              <a:ext cx="0" cy="1"/>
            </a:xfrm>
            <a:custGeom>
              <a:avLst/>
              <a:gdLst>
                <a:gd name="T0" fmla="*/ 3 h 3"/>
                <a:gd name="T1" fmla="*/ 3 h 3"/>
                <a:gd name="T2" fmla="*/ 1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1"/>
                  </a:lnTo>
                  <a:lnTo>
                    <a:pt x="0" y="0"/>
                  </a:lnTo>
                  <a:cubicBezTo>
                    <a:pt x="0" y="1"/>
                    <a:pt x="0" y="2"/>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5" name="Freeform 1150"/>
            <p:cNvSpPr/>
            <p:nvPr userDrawn="1"/>
          </p:nvSpPr>
          <p:spPr>
            <a:xfrm>
              <a:off x="347" y="177"/>
              <a:ext cx="3" cy="4"/>
            </a:xfrm>
            <a:custGeom>
              <a:avLst/>
              <a:gdLst>
                <a:gd name="T0" fmla="*/ 5 w 5"/>
                <a:gd name="T1" fmla="*/ 7 h 8"/>
                <a:gd name="T2" fmla="*/ 5 w 5"/>
                <a:gd name="T3" fmla="*/ 7 h 8"/>
                <a:gd name="T4" fmla="*/ 4 w 5"/>
                <a:gd name="T5" fmla="*/ 8 h 8"/>
                <a:gd name="T6" fmla="*/ 0 w 5"/>
                <a:gd name="T7" fmla="*/ 2 h 8"/>
                <a:gd name="T8" fmla="*/ 2 w 5"/>
                <a:gd name="T9" fmla="*/ 0 h 8"/>
                <a:gd name="T10" fmla="*/ 5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5" y="7"/>
                  </a:moveTo>
                  <a:lnTo>
                    <a:pt x="5" y="7"/>
                  </a:lnTo>
                  <a:lnTo>
                    <a:pt x="4" y="8"/>
                  </a:lnTo>
                  <a:cubicBezTo>
                    <a:pt x="3" y="6"/>
                    <a:pt x="2" y="4"/>
                    <a:pt x="0" y="2"/>
                  </a:cubicBezTo>
                  <a:cubicBezTo>
                    <a:pt x="1" y="2"/>
                    <a:pt x="1" y="1"/>
                    <a:pt x="2" y="0"/>
                  </a:cubicBezTo>
                  <a:cubicBezTo>
                    <a:pt x="4" y="2"/>
                    <a:pt x="5" y="4"/>
                    <a:pt x="5"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6" name="Freeform 1151"/>
            <p:cNvSpPr/>
            <p:nvPr userDrawn="1"/>
          </p:nvSpPr>
          <p:spPr>
            <a:xfrm>
              <a:off x="345" y="175"/>
              <a:ext cx="3" cy="2"/>
            </a:xfrm>
            <a:custGeom>
              <a:avLst/>
              <a:gdLst>
                <a:gd name="T0" fmla="*/ 5 w 5"/>
                <a:gd name="T1" fmla="*/ 3 h 5"/>
                <a:gd name="T2" fmla="*/ 5 w 5"/>
                <a:gd name="T3" fmla="*/ 3 h 5"/>
                <a:gd name="T4" fmla="*/ 4 w 5"/>
                <a:gd name="T5" fmla="*/ 5 h 5"/>
                <a:gd name="T6" fmla="*/ 0 w 5"/>
                <a:gd name="T7" fmla="*/ 0 h 5"/>
                <a:gd name="T8" fmla="*/ 0 w 5"/>
                <a:gd name="T9" fmla="*/ 0 h 5"/>
                <a:gd name="T10" fmla="*/ 5 w 5"/>
                <a:gd name="T11" fmla="*/ 3 h 5"/>
                <a:gd name="T12" fmla="*/ 5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3"/>
                  </a:moveTo>
                  <a:lnTo>
                    <a:pt x="5" y="3"/>
                  </a:lnTo>
                  <a:cubicBezTo>
                    <a:pt x="5" y="4"/>
                    <a:pt x="4" y="5"/>
                    <a:pt x="4" y="5"/>
                  </a:cubicBezTo>
                  <a:cubicBezTo>
                    <a:pt x="3" y="4"/>
                    <a:pt x="1" y="2"/>
                    <a:pt x="0" y="0"/>
                  </a:cubicBezTo>
                  <a:lnTo>
                    <a:pt x="0" y="0"/>
                  </a:lnTo>
                  <a:cubicBezTo>
                    <a:pt x="1" y="1"/>
                    <a:pt x="3" y="2"/>
                    <a:pt x="5" y="3"/>
                  </a:cubicBezTo>
                  <a:cubicBezTo>
                    <a:pt x="5" y="3"/>
                    <a:pt x="5" y="3"/>
                    <a:pt x="5"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7" name="Freeform 1152"/>
            <p:cNvSpPr/>
            <p:nvPr userDrawn="1"/>
          </p:nvSpPr>
          <p:spPr>
            <a:xfrm>
              <a:off x="345" y="175"/>
              <a:ext cx="0" cy="0"/>
            </a:xfrm>
            <a:custGeom>
              <a:avLst/>
              <a:gdLst>
                <a:gd name="T0" fmla="*/ 1 w 1"/>
                <a:gd name="T1" fmla="*/ 0 h 1"/>
                <a:gd name="T2" fmla="*/ 1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lnTo>
                    <a:pt x="0" y="0"/>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8" name="Freeform 1153"/>
            <p:cNvSpPr/>
            <p:nvPr userDrawn="1"/>
          </p:nvSpPr>
          <p:spPr>
            <a:xfrm>
              <a:off x="341" y="174"/>
              <a:ext cx="4" cy="4"/>
            </a:xfrm>
            <a:custGeom>
              <a:avLst/>
              <a:gdLst>
                <a:gd name="T0" fmla="*/ 5 w 7"/>
                <a:gd name="T1" fmla="*/ 1 h 9"/>
                <a:gd name="T2" fmla="*/ 5 w 7"/>
                <a:gd name="T3" fmla="*/ 1 h 9"/>
                <a:gd name="T4" fmla="*/ 7 w 7"/>
                <a:gd name="T5" fmla="*/ 3 h 9"/>
                <a:gd name="T6" fmla="*/ 4 w 7"/>
                <a:gd name="T7" fmla="*/ 9 h 9"/>
                <a:gd name="T8" fmla="*/ 0 w 7"/>
                <a:gd name="T9" fmla="*/ 4 h 9"/>
                <a:gd name="T10" fmla="*/ 3 w 7"/>
                <a:gd name="T11" fmla="*/ 0 h 9"/>
                <a:gd name="T12" fmla="*/ 5 w 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5" y="1"/>
                  </a:moveTo>
                  <a:lnTo>
                    <a:pt x="5" y="1"/>
                  </a:lnTo>
                  <a:cubicBezTo>
                    <a:pt x="6" y="2"/>
                    <a:pt x="7" y="3"/>
                    <a:pt x="7" y="3"/>
                  </a:cubicBezTo>
                  <a:cubicBezTo>
                    <a:pt x="6" y="5"/>
                    <a:pt x="5" y="7"/>
                    <a:pt x="4" y="9"/>
                  </a:cubicBezTo>
                  <a:cubicBezTo>
                    <a:pt x="3" y="7"/>
                    <a:pt x="1" y="6"/>
                    <a:pt x="0" y="4"/>
                  </a:cubicBezTo>
                  <a:cubicBezTo>
                    <a:pt x="1" y="2"/>
                    <a:pt x="2" y="1"/>
                    <a:pt x="3" y="0"/>
                  </a:cubicBezTo>
                  <a:cubicBezTo>
                    <a:pt x="4" y="0"/>
                    <a:pt x="4" y="1"/>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29" name="Freeform 1154"/>
            <p:cNvSpPr/>
            <p:nvPr userDrawn="1"/>
          </p:nvSpPr>
          <p:spPr>
            <a:xfrm>
              <a:off x="339" y="173"/>
              <a:ext cx="3" cy="2"/>
            </a:xfrm>
            <a:custGeom>
              <a:avLst/>
              <a:gdLst>
                <a:gd name="T0" fmla="*/ 7 w 7"/>
                <a:gd name="T1" fmla="*/ 2 h 5"/>
                <a:gd name="T2" fmla="*/ 7 w 7"/>
                <a:gd name="T3" fmla="*/ 2 h 5"/>
                <a:gd name="T4" fmla="*/ 4 w 7"/>
                <a:gd name="T5" fmla="*/ 5 h 5"/>
                <a:gd name="T6" fmla="*/ 0 w 7"/>
                <a:gd name="T7" fmla="*/ 2 h 5"/>
                <a:gd name="T8" fmla="*/ 1 w 7"/>
                <a:gd name="T9" fmla="*/ 0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2"/>
                  </a:lnTo>
                  <a:cubicBezTo>
                    <a:pt x="6" y="3"/>
                    <a:pt x="5" y="4"/>
                    <a:pt x="4" y="5"/>
                  </a:cubicBezTo>
                  <a:cubicBezTo>
                    <a:pt x="3" y="4"/>
                    <a:pt x="2" y="3"/>
                    <a:pt x="0" y="2"/>
                  </a:cubicBezTo>
                  <a:lnTo>
                    <a:pt x="1" y="0"/>
                  </a:lnTo>
                  <a:cubicBezTo>
                    <a:pt x="3" y="0"/>
                    <a:pt x="5" y="1"/>
                    <a:pt x="7"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0" name="Freeform 1155"/>
            <p:cNvSpPr/>
            <p:nvPr userDrawn="1"/>
          </p:nvSpPr>
          <p:spPr>
            <a:xfrm>
              <a:off x="339" y="174"/>
              <a:ext cx="2" cy="4"/>
            </a:xfrm>
            <a:custGeom>
              <a:avLst/>
              <a:gdLst>
                <a:gd name="T0" fmla="*/ 1 w 5"/>
                <a:gd name="T1" fmla="*/ 0 h 8"/>
                <a:gd name="T2" fmla="*/ 1 w 5"/>
                <a:gd name="T3" fmla="*/ 0 h 8"/>
                <a:gd name="T4" fmla="*/ 5 w 5"/>
                <a:gd name="T5" fmla="*/ 3 h 8"/>
                <a:gd name="T6" fmla="*/ 1 w 5"/>
                <a:gd name="T7" fmla="*/ 8 h 8"/>
                <a:gd name="T8" fmla="*/ 0 w 5"/>
                <a:gd name="T9" fmla="*/ 7 h 8"/>
                <a:gd name="T10" fmla="*/ 1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1" y="0"/>
                  </a:moveTo>
                  <a:lnTo>
                    <a:pt x="1" y="0"/>
                  </a:lnTo>
                  <a:cubicBezTo>
                    <a:pt x="2" y="1"/>
                    <a:pt x="4" y="2"/>
                    <a:pt x="5" y="3"/>
                  </a:cubicBezTo>
                  <a:cubicBezTo>
                    <a:pt x="3" y="5"/>
                    <a:pt x="2" y="7"/>
                    <a:pt x="1" y="8"/>
                  </a:cubicBezTo>
                  <a:lnTo>
                    <a:pt x="0" y="7"/>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1" name="Freeform 1156"/>
            <p:cNvSpPr/>
            <p:nvPr userDrawn="1"/>
          </p:nvSpPr>
          <p:spPr>
            <a:xfrm>
              <a:off x="338" y="178"/>
              <a:ext cx="1" cy="1"/>
            </a:xfrm>
            <a:custGeom>
              <a:avLst/>
              <a:gdLst>
                <a:gd name="T0" fmla="*/ 1 w 1"/>
                <a:gd name="T1" fmla="*/ 0 h 2"/>
                <a:gd name="T2" fmla="*/ 1 w 1"/>
                <a:gd name="T3" fmla="*/ 0 h 2"/>
                <a:gd name="T4" fmla="*/ 1 w 1"/>
                <a:gd name="T5" fmla="*/ 1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1"/>
                  </a:lnTo>
                  <a:lnTo>
                    <a:pt x="0" y="2"/>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2" name="Freeform 1157"/>
            <p:cNvSpPr/>
            <p:nvPr userDrawn="1"/>
          </p:nvSpPr>
          <p:spPr>
            <a:xfrm>
              <a:off x="338" y="178"/>
              <a:ext cx="3" cy="4"/>
            </a:xfrm>
            <a:custGeom>
              <a:avLst/>
              <a:gdLst>
                <a:gd name="T0" fmla="*/ 1 w 7"/>
                <a:gd name="T1" fmla="*/ 3 h 9"/>
                <a:gd name="T2" fmla="*/ 1 w 7"/>
                <a:gd name="T3" fmla="*/ 3 h 9"/>
                <a:gd name="T4" fmla="*/ 3 w 7"/>
                <a:gd name="T5" fmla="*/ 0 h 9"/>
                <a:gd name="T6" fmla="*/ 7 w 7"/>
                <a:gd name="T7" fmla="*/ 5 h 9"/>
                <a:gd name="T8" fmla="*/ 3 w 7"/>
                <a:gd name="T9" fmla="*/ 9 h 9"/>
                <a:gd name="T10" fmla="*/ 0 w 7"/>
                <a:gd name="T11" fmla="*/ 6 h 9"/>
                <a:gd name="T12" fmla="*/ 1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3"/>
                  </a:moveTo>
                  <a:lnTo>
                    <a:pt x="1" y="3"/>
                  </a:lnTo>
                  <a:cubicBezTo>
                    <a:pt x="1" y="2"/>
                    <a:pt x="2" y="1"/>
                    <a:pt x="3" y="0"/>
                  </a:cubicBezTo>
                  <a:cubicBezTo>
                    <a:pt x="4" y="2"/>
                    <a:pt x="6" y="4"/>
                    <a:pt x="7" y="5"/>
                  </a:cubicBezTo>
                  <a:cubicBezTo>
                    <a:pt x="6" y="7"/>
                    <a:pt x="5" y="8"/>
                    <a:pt x="3" y="9"/>
                  </a:cubicBezTo>
                  <a:cubicBezTo>
                    <a:pt x="2" y="8"/>
                    <a:pt x="1" y="7"/>
                    <a:pt x="0" y="6"/>
                  </a:cubicBezTo>
                  <a:lnTo>
                    <a:pt x="1"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3" name="Freeform 1158"/>
            <p:cNvSpPr/>
            <p:nvPr userDrawn="1"/>
          </p:nvSpPr>
          <p:spPr>
            <a:xfrm>
              <a:off x="337" y="181"/>
              <a:ext cx="2" cy="4"/>
            </a:xfrm>
            <a:custGeom>
              <a:avLst/>
              <a:gdLst>
                <a:gd name="T0" fmla="*/ 1 w 4"/>
                <a:gd name="T1" fmla="*/ 0 h 7"/>
                <a:gd name="T2" fmla="*/ 1 w 4"/>
                <a:gd name="T3" fmla="*/ 0 h 7"/>
                <a:gd name="T4" fmla="*/ 4 w 4"/>
                <a:gd name="T5" fmla="*/ 3 h 7"/>
                <a:gd name="T6" fmla="*/ 0 w 4"/>
                <a:gd name="T7" fmla="*/ 7 h 7"/>
                <a:gd name="T8" fmla="*/ 1 w 4"/>
                <a:gd name="T9" fmla="*/ 0 h 7"/>
              </a:gdLst>
              <a:ahLst/>
              <a:cxnLst>
                <a:cxn ang="0">
                  <a:pos x="T0" y="T1"/>
                </a:cxn>
                <a:cxn ang="0">
                  <a:pos x="T2" y="T3"/>
                </a:cxn>
                <a:cxn ang="0">
                  <a:pos x="T4" y="T5"/>
                </a:cxn>
                <a:cxn ang="0">
                  <a:pos x="T6" y="T7"/>
                </a:cxn>
                <a:cxn ang="0">
                  <a:pos x="T8" y="T9"/>
                </a:cxn>
              </a:cxnLst>
              <a:rect l="0" t="0" r="r" b="b"/>
              <a:pathLst>
                <a:path w="4" h="7">
                  <a:moveTo>
                    <a:pt x="1" y="0"/>
                  </a:moveTo>
                  <a:lnTo>
                    <a:pt x="1" y="0"/>
                  </a:lnTo>
                  <a:cubicBezTo>
                    <a:pt x="2" y="1"/>
                    <a:pt x="3" y="2"/>
                    <a:pt x="4" y="3"/>
                  </a:cubicBezTo>
                  <a:cubicBezTo>
                    <a:pt x="2" y="4"/>
                    <a:pt x="1" y="6"/>
                    <a:pt x="0" y="7"/>
                  </a:cubicBez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4" name="Freeform 1159"/>
            <p:cNvSpPr/>
            <p:nvPr userDrawn="1"/>
          </p:nvSpPr>
          <p:spPr>
            <a:xfrm>
              <a:off x="337" y="185"/>
              <a:ext cx="2" cy="4"/>
            </a:xfrm>
            <a:custGeom>
              <a:avLst/>
              <a:gdLst>
                <a:gd name="T0" fmla="*/ 1 w 5"/>
                <a:gd name="T1" fmla="*/ 1 h 8"/>
                <a:gd name="T2" fmla="*/ 1 w 5"/>
                <a:gd name="T3" fmla="*/ 1 h 8"/>
                <a:gd name="T4" fmla="*/ 2 w 5"/>
                <a:gd name="T5" fmla="*/ 0 h 8"/>
                <a:gd name="T6" fmla="*/ 5 w 5"/>
                <a:gd name="T7" fmla="*/ 5 h 8"/>
                <a:gd name="T8" fmla="*/ 1 w 5"/>
                <a:gd name="T9" fmla="*/ 8 h 8"/>
                <a:gd name="T10" fmla="*/ 1 w 5"/>
                <a:gd name="T11" fmla="*/ 7 h 8"/>
                <a:gd name="T12" fmla="*/ 1 w 5"/>
                <a:gd name="T13" fmla="*/ 7 h 8"/>
                <a:gd name="T14" fmla="*/ 0 w 5"/>
                <a:gd name="T15" fmla="*/ 6 h 8"/>
                <a:gd name="T16" fmla="*/ 1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1" y="1"/>
                  </a:moveTo>
                  <a:lnTo>
                    <a:pt x="1" y="1"/>
                  </a:lnTo>
                  <a:lnTo>
                    <a:pt x="2" y="0"/>
                  </a:lnTo>
                  <a:cubicBezTo>
                    <a:pt x="3" y="2"/>
                    <a:pt x="4" y="3"/>
                    <a:pt x="5" y="5"/>
                  </a:cubicBezTo>
                  <a:cubicBezTo>
                    <a:pt x="4" y="6"/>
                    <a:pt x="3" y="7"/>
                    <a:pt x="1" y="8"/>
                  </a:cubicBezTo>
                  <a:lnTo>
                    <a:pt x="1" y="7"/>
                  </a:lnTo>
                  <a:lnTo>
                    <a:pt x="1" y="7"/>
                  </a:lnTo>
                  <a:cubicBezTo>
                    <a:pt x="1" y="7"/>
                    <a:pt x="0" y="7"/>
                    <a:pt x="0" y="6"/>
                  </a:cubicBez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5" name="Freeform 1160"/>
            <p:cNvSpPr/>
            <p:nvPr userDrawn="1"/>
          </p:nvSpPr>
          <p:spPr>
            <a:xfrm>
              <a:off x="337" y="189"/>
              <a:ext cx="0" cy="1"/>
            </a:xfrm>
            <a:custGeom>
              <a:avLst/>
              <a:gdLst>
                <a:gd name="T0" fmla="*/ 1 w 1"/>
                <a:gd name="T1" fmla="*/ 1 h 2"/>
                <a:gd name="T2" fmla="*/ 1 w 1"/>
                <a:gd name="T3" fmla="*/ 1 h 2"/>
                <a:gd name="T4" fmla="*/ 0 w 1"/>
                <a:gd name="T5" fmla="*/ 2 h 2"/>
                <a:gd name="T6" fmla="*/ 0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0" y="1"/>
                    <a:pt x="0" y="2"/>
                    <a:pt x="0" y="2"/>
                  </a:cubicBezTo>
                  <a:cubicBezTo>
                    <a:pt x="0" y="1"/>
                    <a:pt x="0" y="1"/>
                    <a:pt x="0" y="0"/>
                  </a:cubicBez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6" name="Freeform 1161"/>
            <p:cNvSpPr/>
            <p:nvPr userDrawn="1"/>
          </p:nvSpPr>
          <p:spPr>
            <a:xfrm>
              <a:off x="342" y="196"/>
              <a:ext cx="3" cy="2"/>
            </a:xfrm>
            <a:custGeom>
              <a:avLst/>
              <a:gdLst>
                <a:gd name="T0" fmla="*/ 0 w 5"/>
                <a:gd name="T1" fmla="*/ 2 h 4"/>
                <a:gd name="T2" fmla="*/ 0 w 5"/>
                <a:gd name="T3" fmla="*/ 2 h 4"/>
                <a:gd name="T4" fmla="*/ 4 w 5"/>
                <a:gd name="T5" fmla="*/ 0 h 4"/>
                <a:gd name="T6" fmla="*/ 5 w 5"/>
                <a:gd name="T7" fmla="*/ 2 h 4"/>
                <a:gd name="T8" fmla="*/ 4 w 5"/>
                <a:gd name="T9" fmla="*/ 4 h 4"/>
                <a:gd name="T10" fmla="*/ 0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0" y="2"/>
                  </a:moveTo>
                  <a:lnTo>
                    <a:pt x="0" y="2"/>
                  </a:lnTo>
                  <a:cubicBezTo>
                    <a:pt x="2" y="2"/>
                    <a:pt x="3" y="1"/>
                    <a:pt x="4" y="0"/>
                  </a:cubicBezTo>
                  <a:lnTo>
                    <a:pt x="5" y="2"/>
                  </a:lnTo>
                  <a:cubicBezTo>
                    <a:pt x="4" y="3"/>
                    <a:pt x="4" y="3"/>
                    <a:pt x="4" y="4"/>
                  </a:cubicBezTo>
                  <a:cubicBezTo>
                    <a:pt x="3" y="3"/>
                    <a:pt x="2" y="3"/>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7" name="Freeform 1162"/>
            <p:cNvSpPr/>
            <p:nvPr userDrawn="1"/>
          </p:nvSpPr>
          <p:spPr>
            <a:xfrm>
              <a:off x="343" y="195"/>
              <a:ext cx="1" cy="0"/>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0"/>
                    <a:pt x="0" y="0"/>
                  </a:cubicBezTo>
                  <a:lnTo>
                    <a:pt x="1"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8" name="Freeform 1163"/>
            <p:cNvSpPr/>
            <p:nvPr userDrawn="1"/>
          </p:nvSpPr>
          <p:spPr>
            <a:xfrm>
              <a:off x="344" y="193"/>
              <a:ext cx="2" cy="3"/>
            </a:xfrm>
            <a:custGeom>
              <a:avLst/>
              <a:gdLst>
                <a:gd name="T0" fmla="*/ 0 w 6"/>
                <a:gd name="T1" fmla="*/ 3 h 7"/>
                <a:gd name="T2" fmla="*/ 0 w 6"/>
                <a:gd name="T3" fmla="*/ 3 h 7"/>
                <a:gd name="T4" fmla="*/ 6 w 6"/>
                <a:gd name="T5" fmla="*/ 0 h 7"/>
                <a:gd name="T6" fmla="*/ 2 w 6"/>
                <a:gd name="T7" fmla="*/ 7 h 7"/>
                <a:gd name="T8" fmla="*/ 2 w 6"/>
                <a:gd name="T9" fmla="*/ 6 h 7"/>
                <a:gd name="T10" fmla="*/ 2 w 6"/>
                <a:gd name="T11" fmla="*/ 6 h 7"/>
                <a:gd name="T12" fmla="*/ 1 w 6"/>
                <a:gd name="T13" fmla="*/ 5 h 7"/>
                <a:gd name="T14" fmla="*/ 0 w 6"/>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3"/>
                  </a:moveTo>
                  <a:lnTo>
                    <a:pt x="0" y="3"/>
                  </a:lnTo>
                  <a:cubicBezTo>
                    <a:pt x="3" y="2"/>
                    <a:pt x="4" y="1"/>
                    <a:pt x="6" y="0"/>
                  </a:cubicBezTo>
                  <a:cubicBezTo>
                    <a:pt x="4" y="2"/>
                    <a:pt x="3" y="5"/>
                    <a:pt x="2" y="7"/>
                  </a:cubicBezTo>
                  <a:lnTo>
                    <a:pt x="2" y="6"/>
                  </a:lnTo>
                  <a:lnTo>
                    <a:pt x="2" y="6"/>
                  </a:lnTo>
                  <a:lnTo>
                    <a:pt x="1" y="5"/>
                  </a:lnTo>
                  <a:cubicBezTo>
                    <a:pt x="1" y="5"/>
                    <a:pt x="1" y="4"/>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39" name="Freeform 1164"/>
            <p:cNvSpPr/>
            <p:nvPr userDrawn="1"/>
          </p:nvSpPr>
          <p:spPr>
            <a:xfrm>
              <a:off x="345" y="189"/>
              <a:ext cx="3" cy="4"/>
            </a:xfrm>
            <a:custGeom>
              <a:avLst/>
              <a:gdLst>
                <a:gd name="T0" fmla="*/ 3 w 6"/>
                <a:gd name="T1" fmla="*/ 8 h 9"/>
                <a:gd name="T2" fmla="*/ 3 w 6"/>
                <a:gd name="T3" fmla="*/ 8 h 9"/>
                <a:gd name="T4" fmla="*/ 3 w 6"/>
                <a:gd name="T5" fmla="*/ 9 h 9"/>
                <a:gd name="T6" fmla="*/ 0 w 6"/>
                <a:gd name="T7" fmla="*/ 4 h 9"/>
                <a:gd name="T8" fmla="*/ 4 w 6"/>
                <a:gd name="T9" fmla="*/ 0 h 9"/>
                <a:gd name="T10" fmla="*/ 6 w 6"/>
                <a:gd name="T11" fmla="*/ 3 h 9"/>
                <a:gd name="T12" fmla="*/ 3 w 6"/>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3" y="8"/>
                  </a:moveTo>
                  <a:lnTo>
                    <a:pt x="3" y="8"/>
                  </a:lnTo>
                  <a:lnTo>
                    <a:pt x="3" y="9"/>
                  </a:lnTo>
                  <a:cubicBezTo>
                    <a:pt x="2" y="7"/>
                    <a:pt x="1" y="5"/>
                    <a:pt x="0" y="4"/>
                  </a:cubicBezTo>
                  <a:cubicBezTo>
                    <a:pt x="1" y="2"/>
                    <a:pt x="3" y="1"/>
                    <a:pt x="4" y="0"/>
                  </a:cubicBezTo>
                  <a:cubicBezTo>
                    <a:pt x="5" y="1"/>
                    <a:pt x="5" y="2"/>
                    <a:pt x="6" y="3"/>
                  </a:cubicBezTo>
                  <a:cubicBezTo>
                    <a:pt x="5" y="5"/>
                    <a:pt x="4" y="6"/>
                    <a:pt x="3"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0" name="Freeform 1165"/>
            <p:cNvSpPr/>
            <p:nvPr userDrawn="1"/>
          </p:nvSpPr>
          <p:spPr>
            <a:xfrm>
              <a:off x="335" y="172"/>
              <a:ext cx="4" cy="14"/>
            </a:xfrm>
            <a:custGeom>
              <a:avLst/>
              <a:gdLst>
                <a:gd name="T0" fmla="*/ 5 w 9"/>
                <a:gd name="T1" fmla="*/ 0 h 32"/>
                <a:gd name="T2" fmla="*/ 5 w 9"/>
                <a:gd name="T3" fmla="*/ 0 h 32"/>
                <a:gd name="T4" fmla="*/ 9 w 9"/>
                <a:gd name="T5" fmla="*/ 1 h 32"/>
                <a:gd name="T6" fmla="*/ 2 w 9"/>
                <a:gd name="T7" fmla="*/ 32 h 32"/>
                <a:gd name="T8" fmla="*/ 2 w 9"/>
                <a:gd name="T9" fmla="*/ 31 h 32"/>
                <a:gd name="T10" fmla="*/ 1 w 9"/>
                <a:gd name="T11" fmla="*/ 32 h 32"/>
                <a:gd name="T12" fmla="*/ 0 w 9"/>
                <a:gd name="T13" fmla="*/ 32 h 32"/>
                <a:gd name="T14" fmla="*/ 5 w 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2">
                  <a:moveTo>
                    <a:pt x="5" y="0"/>
                  </a:moveTo>
                  <a:lnTo>
                    <a:pt x="5" y="0"/>
                  </a:lnTo>
                  <a:cubicBezTo>
                    <a:pt x="6" y="0"/>
                    <a:pt x="8" y="0"/>
                    <a:pt x="9" y="1"/>
                  </a:cubicBezTo>
                  <a:lnTo>
                    <a:pt x="2" y="32"/>
                  </a:lnTo>
                  <a:cubicBezTo>
                    <a:pt x="2" y="32"/>
                    <a:pt x="2" y="32"/>
                    <a:pt x="2" y="31"/>
                  </a:cubicBezTo>
                  <a:lnTo>
                    <a:pt x="1" y="32"/>
                  </a:lnTo>
                  <a:cubicBezTo>
                    <a:pt x="1" y="32"/>
                    <a:pt x="1" y="32"/>
                    <a:pt x="0" y="32"/>
                  </a:cubicBezTo>
                  <a:lnTo>
                    <a:pt x="5"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1" name="Freeform 1166"/>
            <p:cNvSpPr/>
            <p:nvPr userDrawn="1"/>
          </p:nvSpPr>
          <p:spPr>
            <a:xfrm>
              <a:off x="339" y="176"/>
              <a:ext cx="4" cy="4"/>
            </a:xfrm>
            <a:custGeom>
              <a:avLst/>
              <a:gdLst>
                <a:gd name="T0" fmla="*/ 4 w 8"/>
                <a:gd name="T1" fmla="*/ 0 h 9"/>
                <a:gd name="T2" fmla="*/ 4 w 8"/>
                <a:gd name="T3" fmla="*/ 0 h 9"/>
                <a:gd name="T4" fmla="*/ 8 w 8"/>
                <a:gd name="T5" fmla="*/ 5 h 9"/>
                <a:gd name="T6" fmla="*/ 5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6" y="1"/>
                    <a:pt x="7" y="3"/>
                    <a:pt x="8" y="5"/>
                  </a:cubicBezTo>
                  <a:cubicBezTo>
                    <a:pt x="7" y="6"/>
                    <a:pt x="6" y="8"/>
                    <a:pt x="5" y="9"/>
                  </a:cubicBezTo>
                  <a:cubicBezTo>
                    <a:pt x="3" y="8"/>
                    <a:pt x="2" y="6"/>
                    <a:pt x="0" y="5"/>
                  </a:cubicBezTo>
                  <a:cubicBezTo>
                    <a:pt x="2" y="3"/>
                    <a:pt x="3" y="1"/>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2" name="Freeform 1167"/>
            <p:cNvSpPr/>
            <p:nvPr userDrawn="1"/>
          </p:nvSpPr>
          <p:spPr>
            <a:xfrm>
              <a:off x="343" y="176"/>
              <a:ext cx="4" cy="5"/>
            </a:xfrm>
            <a:custGeom>
              <a:avLst/>
              <a:gdLst>
                <a:gd name="T0" fmla="*/ 4 w 8"/>
                <a:gd name="T1" fmla="*/ 11 h 11"/>
                <a:gd name="T2" fmla="*/ 4 w 8"/>
                <a:gd name="T3" fmla="*/ 11 h 11"/>
                <a:gd name="T4" fmla="*/ 0 w 8"/>
                <a:gd name="T5" fmla="*/ 6 h 11"/>
                <a:gd name="T6" fmla="*/ 4 w 8"/>
                <a:gd name="T7" fmla="*/ 0 h 11"/>
                <a:gd name="T8" fmla="*/ 8 w 8"/>
                <a:gd name="T9" fmla="*/ 5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2" y="7"/>
                    <a:pt x="0" y="6"/>
                  </a:cubicBezTo>
                  <a:cubicBezTo>
                    <a:pt x="2" y="4"/>
                    <a:pt x="3" y="2"/>
                    <a:pt x="4" y="0"/>
                  </a:cubicBezTo>
                  <a:cubicBezTo>
                    <a:pt x="6" y="2"/>
                    <a:pt x="7" y="4"/>
                    <a:pt x="8" y="5"/>
                  </a:cubicBezTo>
                  <a:cubicBezTo>
                    <a:pt x="7" y="7"/>
                    <a:pt x="6" y="9"/>
                    <a:pt x="4"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3" name="Freeform 1168"/>
            <p:cNvSpPr/>
            <p:nvPr userDrawn="1"/>
          </p:nvSpPr>
          <p:spPr>
            <a:xfrm>
              <a:off x="341" y="178"/>
              <a:ext cx="4"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3"/>
                    <a:pt x="3" y="2"/>
                    <a:pt x="4" y="0"/>
                  </a:cubicBezTo>
                  <a:cubicBezTo>
                    <a:pt x="5" y="2"/>
                    <a:pt x="7" y="4"/>
                    <a:pt x="8" y="5"/>
                  </a:cubicBezTo>
                  <a:cubicBezTo>
                    <a:pt x="7" y="7"/>
                    <a:pt x="5" y="8"/>
                    <a:pt x="4"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4" name="Freeform 1169"/>
            <p:cNvSpPr/>
            <p:nvPr userDrawn="1"/>
          </p:nvSpPr>
          <p:spPr>
            <a:xfrm>
              <a:off x="340" y="181"/>
              <a:ext cx="3"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5" name="Freeform 1170"/>
            <p:cNvSpPr/>
            <p:nvPr userDrawn="1"/>
          </p:nvSpPr>
          <p:spPr>
            <a:xfrm>
              <a:off x="337" y="183"/>
              <a:ext cx="4"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5"/>
                    <a:pt x="0" y="4"/>
                  </a:cubicBezTo>
                  <a:cubicBezTo>
                    <a:pt x="2" y="2"/>
                    <a:pt x="3" y="1"/>
                    <a:pt x="4" y="0"/>
                  </a:cubicBezTo>
                  <a:cubicBezTo>
                    <a:pt x="6" y="1"/>
                    <a:pt x="7" y="3"/>
                    <a:pt x="8" y="4"/>
                  </a:cubicBezTo>
                  <a:cubicBezTo>
                    <a:pt x="7" y="6"/>
                    <a:pt x="5" y="7"/>
                    <a:pt x="4"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6" name="Freeform 1171"/>
            <p:cNvSpPr/>
            <p:nvPr userDrawn="1"/>
          </p:nvSpPr>
          <p:spPr>
            <a:xfrm>
              <a:off x="345" y="178"/>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6" y="4"/>
                    <a:pt x="8" y="6"/>
                  </a:cubicBezTo>
                  <a:cubicBezTo>
                    <a:pt x="6" y="8"/>
                    <a:pt x="5" y="10"/>
                    <a:pt x="4"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7" name="Freeform 1172"/>
            <p:cNvSpPr/>
            <p:nvPr userDrawn="1"/>
          </p:nvSpPr>
          <p:spPr>
            <a:xfrm>
              <a:off x="344" y="181"/>
              <a:ext cx="3" cy="5"/>
            </a:xfrm>
            <a:custGeom>
              <a:avLst/>
              <a:gdLst>
                <a:gd name="T0" fmla="*/ 4 w 7"/>
                <a:gd name="T1" fmla="*/ 10 h 10"/>
                <a:gd name="T2" fmla="*/ 4 w 7"/>
                <a:gd name="T3" fmla="*/ 10 h 10"/>
                <a:gd name="T4" fmla="*/ 0 w 7"/>
                <a:gd name="T5" fmla="*/ 5 h 10"/>
                <a:gd name="T6" fmla="*/ 3 w 7"/>
                <a:gd name="T7" fmla="*/ 0 h 10"/>
                <a:gd name="T8" fmla="*/ 7 w 7"/>
                <a:gd name="T9" fmla="*/ 6 h 10"/>
                <a:gd name="T10" fmla="*/ 4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4" y="10"/>
                  </a:moveTo>
                  <a:lnTo>
                    <a:pt x="4" y="10"/>
                  </a:lnTo>
                  <a:cubicBezTo>
                    <a:pt x="3" y="8"/>
                    <a:pt x="1" y="6"/>
                    <a:pt x="0" y="5"/>
                  </a:cubicBezTo>
                  <a:cubicBezTo>
                    <a:pt x="1" y="3"/>
                    <a:pt x="2" y="2"/>
                    <a:pt x="3" y="0"/>
                  </a:cubicBezTo>
                  <a:cubicBezTo>
                    <a:pt x="5" y="2"/>
                    <a:pt x="6" y="4"/>
                    <a:pt x="7" y="6"/>
                  </a:cubicBezTo>
                  <a:cubicBezTo>
                    <a:pt x="6" y="7"/>
                    <a:pt x="5" y="9"/>
                    <a:pt x="4"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8" name="Freeform 1173"/>
            <p:cNvSpPr/>
            <p:nvPr userDrawn="1"/>
          </p:nvSpPr>
          <p:spPr>
            <a:xfrm>
              <a:off x="341" y="183"/>
              <a:ext cx="4" cy="5"/>
            </a:xfrm>
            <a:custGeom>
              <a:avLst/>
              <a:gdLst>
                <a:gd name="T0" fmla="*/ 4 w 8"/>
                <a:gd name="T1" fmla="*/ 10 h 10"/>
                <a:gd name="T2" fmla="*/ 4 w 8"/>
                <a:gd name="T3" fmla="*/ 10 h 10"/>
                <a:gd name="T4" fmla="*/ 4 w 8"/>
                <a:gd name="T5" fmla="*/ 10 h 10"/>
                <a:gd name="T6" fmla="*/ 4 w 8"/>
                <a:gd name="T7" fmla="*/ 9 h 10"/>
                <a:gd name="T8" fmla="*/ 4 w 8"/>
                <a:gd name="T9" fmla="*/ 9 h 10"/>
                <a:gd name="T10" fmla="*/ 3 w 8"/>
                <a:gd name="T11" fmla="*/ 9 h 10"/>
                <a:gd name="T12" fmla="*/ 0 w 8"/>
                <a:gd name="T13" fmla="*/ 4 h 10"/>
                <a:gd name="T14" fmla="*/ 4 w 8"/>
                <a:gd name="T15" fmla="*/ 0 h 10"/>
                <a:gd name="T16" fmla="*/ 8 w 8"/>
                <a:gd name="T17" fmla="*/ 6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lnTo>
                    <a:pt x="4" y="10"/>
                  </a:lnTo>
                  <a:cubicBezTo>
                    <a:pt x="4" y="9"/>
                    <a:pt x="4" y="9"/>
                    <a:pt x="4" y="9"/>
                  </a:cubicBezTo>
                  <a:lnTo>
                    <a:pt x="4" y="9"/>
                  </a:lnTo>
                  <a:cubicBezTo>
                    <a:pt x="4" y="9"/>
                    <a:pt x="4" y="9"/>
                    <a:pt x="3" y="9"/>
                  </a:cubicBezTo>
                  <a:cubicBezTo>
                    <a:pt x="2" y="7"/>
                    <a:pt x="1" y="6"/>
                    <a:pt x="0" y="4"/>
                  </a:cubicBezTo>
                  <a:cubicBezTo>
                    <a:pt x="1" y="3"/>
                    <a:pt x="3" y="2"/>
                    <a:pt x="4" y="0"/>
                  </a:cubicBezTo>
                  <a:cubicBezTo>
                    <a:pt x="6" y="2"/>
                    <a:pt x="7" y="4"/>
                    <a:pt x="8" y="6"/>
                  </a:cubicBezTo>
                  <a:cubicBezTo>
                    <a:pt x="7" y="7"/>
                    <a:pt x="6" y="9"/>
                    <a:pt x="4"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49" name="Freeform 1174"/>
            <p:cNvSpPr/>
            <p:nvPr userDrawn="1"/>
          </p:nvSpPr>
          <p:spPr>
            <a:xfrm>
              <a:off x="340" y="186"/>
              <a:ext cx="2" cy="2"/>
            </a:xfrm>
            <a:custGeom>
              <a:avLst/>
              <a:gdLst>
                <a:gd name="T0" fmla="*/ 6 w 6"/>
                <a:gd name="T1" fmla="*/ 4 h 5"/>
                <a:gd name="T2" fmla="*/ 6 w 6"/>
                <a:gd name="T3" fmla="*/ 4 h 5"/>
                <a:gd name="T4" fmla="*/ 1 w 6"/>
                <a:gd name="T5" fmla="*/ 5 h 5"/>
                <a:gd name="T6" fmla="*/ 0 w 6"/>
                <a:gd name="T7" fmla="*/ 4 h 5"/>
                <a:gd name="T8" fmla="*/ 4 w 6"/>
                <a:gd name="T9" fmla="*/ 0 h 5"/>
                <a:gd name="T10" fmla="*/ 6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6" y="4"/>
                  </a:moveTo>
                  <a:lnTo>
                    <a:pt x="6" y="4"/>
                  </a:lnTo>
                  <a:cubicBezTo>
                    <a:pt x="5" y="4"/>
                    <a:pt x="3" y="4"/>
                    <a:pt x="1" y="5"/>
                  </a:cubicBezTo>
                  <a:cubicBezTo>
                    <a:pt x="0" y="5"/>
                    <a:pt x="0" y="4"/>
                    <a:pt x="0" y="4"/>
                  </a:cubicBezTo>
                  <a:cubicBezTo>
                    <a:pt x="1" y="2"/>
                    <a:pt x="2" y="1"/>
                    <a:pt x="4" y="0"/>
                  </a:cubicBezTo>
                  <a:cubicBezTo>
                    <a:pt x="4" y="1"/>
                    <a:pt x="5" y="2"/>
                    <a:pt x="6"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0" name="Freeform 1175"/>
            <p:cNvSpPr/>
            <p:nvPr userDrawn="1"/>
          </p:nvSpPr>
          <p:spPr>
            <a:xfrm>
              <a:off x="343" y="188"/>
              <a:ext cx="0"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1" y="0"/>
                  </a:cubicBezTo>
                  <a:lnTo>
                    <a:pt x="1"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1" name="Freeform 1176"/>
            <p:cNvSpPr/>
            <p:nvPr userDrawn="1"/>
          </p:nvSpPr>
          <p:spPr>
            <a:xfrm>
              <a:off x="337" y="187"/>
              <a:ext cx="3" cy="2"/>
            </a:xfrm>
            <a:custGeom>
              <a:avLst/>
              <a:gdLst>
                <a:gd name="T0" fmla="*/ 5 w 5"/>
                <a:gd name="T1" fmla="*/ 2 h 4"/>
                <a:gd name="T2" fmla="*/ 5 w 5"/>
                <a:gd name="T3" fmla="*/ 2 h 4"/>
                <a:gd name="T4" fmla="*/ 1 w 5"/>
                <a:gd name="T5" fmla="*/ 4 h 4"/>
                <a:gd name="T6" fmla="*/ 0 w 5"/>
                <a:gd name="T7" fmla="*/ 4 h 4"/>
                <a:gd name="T8" fmla="*/ 0 w 5"/>
                <a:gd name="T9" fmla="*/ 4 h 4"/>
                <a:gd name="T10" fmla="*/ 4 w 5"/>
                <a:gd name="T11" fmla="*/ 0 h 4"/>
                <a:gd name="T12" fmla="*/ 5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2"/>
                  </a:moveTo>
                  <a:lnTo>
                    <a:pt x="5" y="2"/>
                  </a:lnTo>
                  <a:cubicBezTo>
                    <a:pt x="4" y="2"/>
                    <a:pt x="3" y="3"/>
                    <a:pt x="1" y="4"/>
                  </a:cubicBezTo>
                  <a:cubicBezTo>
                    <a:pt x="1" y="4"/>
                    <a:pt x="1" y="4"/>
                    <a:pt x="0" y="4"/>
                  </a:cubicBezTo>
                  <a:lnTo>
                    <a:pt x="0" y="4"/>
                  </a:lnTo>
                  <a:cubicBezTo>
                    <a:pt x="1" y="2"/>
                    <a:pt x="3" y="1"/>
                    <a:pt x="4" y="0"/>
                  </a:cubicBezTo>
                  <a:cubicBezTo>
                    <a:pt x="4" y="1"/>
                    <a:pt x="5" y="1"/>
                    <a:pt x="5"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2" name="Freeform 1177"/>
            <p:cNvSpPr/>
            <p:nvPr userDrawn="1"/>
          </p:nvSpPr>
          <p:spPr>
            <a:xfrm>
              <a:off x="341" y="191"/>
              <a:ext cx="0"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0" y="0"/>
                  </a:lnTo>
                  <a:lnTo>
                    <a:pt x="1" y="0"/>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3" name="Freeform 1178"/>
            <p:cNvSpPr/>
            <p:nvPr userDrawn="1"/>
          </p:nvSpPr>
          <p:spPr>
            <a:xfrm>
              <a:off x="340" y="192"/>
              <a:ext cx="2" cy="2"/>
            </a:xfrm>
            <a:custGeom>
              <a:avLst/>
              <a:gdLst>
                <a:gd name="T0" fmla="*/ 2 w 5"/>
                <a:gd name="T1" fmla="*/ 3 h 3"/>
                <a:gd name="T2" fmla="*/ 2 w 5"/>
                <a:gd name="T3" fmla="*/ 3 h 3"/>
                <a:gd name="T4" fmla="*/ 0 w 5"/>
                <a:gd name="T5" fmla="*/ 3 h 3"/>
                <a:gd name="T6" fmla="*/ 5 w 5"/>
                <a:gd name="T7" fmla="*/ 0 h 3"/>
                <a:gd name="T8" fmla="*/ 5 w 5"/>
                <a:gd name="T9" fmla="*/ 0 h 3"/>
                <a:gd name="T10" fmla="*/ 2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2" y="3"/>
                  </a:moveTo>
                  <a:lnTo>
                    <a:pt x="2" y="3"/>
                  </a:lnTo>
                  <a:cubicBezTo>
                    <a:pt x="1" y="3"/>
                    <a:pt x="1" y="3"/>
                    <a:pt x="0" y="3"/>
                  </a:cubicBezTo>
                  <a:cubicBezTo>
                    <a:pt x="2" y="2"/>
                    <a:pt x="3" y="1"/>
                    <a:pt x="5" y="0"/>
                  </a:cubicBezTo>
                  <a:lnTo>
                    <a:pt x="5" y="0"/>
                  </a:lnTo>
                  <a:cubicBezTo>
                    <a:pt x="4" y="1"/>
                    <a:pt x="3" y="2"/>
                    <a:pt x="2"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4" name="Freeform 1179"/>
            <p:cNvSpPr/>
            <p:nvPr userDrawn="1"/>
          </p:nvSpPr>
          <p:spPr>
            <a:xfrm>
              <a:off x="345" y="184"/>
              <a:ext cx="4" cy="4"/>
            </a:xfrm>
            <a:custGeom>
              <a:avLst/>
              <a:gdLst>
                <a:gd name="T0" fmla="*/ 3 w 7"/>
                <a:gd name="T1" fmla="*/ 9 h 9"/>
                <a:gd name="T2" fmla="*/ 3 w 7"/>
                <a:gd name="T3" fmla="*/ 9 h 9"/>
                <a:gd name="T4" fmla="*/ 0 w 7"/>
                <a:gd name="T5" fmla="*/ 4 h 9"/>
                <a:gd name="T6" fmla="*/ 4 w 7"/>
                <a:gd name="T7" fmla="*/ 0 h 9"/>
                <a:gd name="T8" fmla="*/ 7 w 7"/>
                <a:gd name="T9" fmla="*/ 4 h 9"/>
                <a:gd name="T10" fmla="*/ 3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3" y="9"/>
                  </a:moveTo>
                  <a:lnTo>
                    <a:pt x="3" y="9"/>
                  </a:lnTo>
                  <a:cubicBezTo>
                    <a:pt x="2" y="7"/>
                    <a:pt x="1" y="6"/>
                    <a:pt x="0" y="4"/>
                  </a:cubicBezTo>
                  <a:cubicBezTo>
                    <a:pt x="2" y="3"/>
                    <a:pt x="3" y="1"/>
                    <a:pt x="4" y="0"/>
                  </a:cubicBezTo>
                  <a:cubicBezTo>
                    <a:pt x="5" y="1"/>
                    <a:pt x="6" y="3"/>
                    <a:pt x="7" y="4"/>
                  </a:cubicBezTo>
                  <a:cubicBezTo>
                    <a:pt x="6" y="6"/>
                    <a:pt x="4" y="7"/>
                    <a:pt x="3" y="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5" name="Freeform 1180"/>
            <p:cNvSpPr/>
            <p:nvPr userDrawn="1"/>
          </p:nvSpPr>
          <p:spPr>
            <a:xfrm>
              <a:off x="344" y="186"/>
              <a:ext cx="3" cy="4"/>
            </a:xfrm>
            <a:custGeom>
              <a:avLst/>
              <a:gdLst>
                <a:gd name="T0" fmla="*/ 3 w 7"/>
                <a:gd name="T1" fmla="*/ 8 h 8"/>
                <a:gd name="T2" fmla="*/ 3 w 7"/>
                <a:gd name="T3" fmla="*/ 8 h 8"/>
                <a:gd name="T4" fmla="*/ 0 w 7"/>
                <a:gd name="T5" fmla="*/ 4 h 8"/>
                <a:gd name="T6" fmla="*/ 4 w 7"/>
                <a:gd name="T7" fmla="*/ 0 h 8"/>
                <a:gd name="T8" fmla="*/ 7 w 7"/>
                <a:gd name="T9" fmla="*/ 4 h 8"/>
                <a:gd name="T10" fmla="*/ 3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3" y="8"/>
                  </a:moveTo>
                  <a:lnTo>
                    <a:pt x="3" y="8"/>
                  </a:lnTo>
                  <a:cubicBezTo>
                    <a:pt x="2" y="7"/>
                    <a:pt x="1" y="5"/>
                    <a:pt x="0" y="4"/>
                  </a:cubicBezTo>
                  <a:cubicBezTo>
                    <a:pt x="1" y="3"/>
                    <a:pt x="2" y="1"/>
                    <a:pt x="4" y="0"/>
                  </a:cubicBezTo>
                  <a:cubicBezTo>
                    <a:pt x="5" y="1"/>
                    <a:pt x="6" y="3"/>
                    <a:pt x="7" y="4"/>
                  </a:cubicBezTo>
                  <a:cubicBezTo>
                    <a:pt x="5" y="6"/>
                    <a:pt x="4" y="7"/>
                    <a:pt x="3"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6" name="Freeform 1181"/>
            <p:cNvSpPr/>
            <p:nvPr userDrawn="1"/>
          </p:nvSpPr>
          <p:spPr>
            <a:xfrm>
              <a:off x="341" y="189"/>
              <a:ext cx="4" cy="3"/>
            </a:xfrm>
            <a:custGeom>
              <a:avLst/>
              <a:gdLst>
                <a:gd name="T0" fmla="*/ 3 w 7"/>
                <a:gd name="T1" fmla="*/ 8 h 8"/>
                <a:gd name="T2" fmla="*/ 3 w 7"/>
                <a:gd name="T3" fmla="*/ 8 h 8"/>
                <a:gd name="T4" fmla="*/ 2 w 7"/>
                <a:gd name="T5" fmla="*/ 7 h 8"/>
                <a:gd name="T6" fmla="*/ 4 w 7"/>
                <a:gd name="T7" fmla="*/ 5 h 8"/>
                <a:gd name="T8" fmla="*/ 3 w 7"/>
                <a:gd name="T9" fmla="*/ 5 h 8"/>
                <a:gd name="T10" fmla="*/ 1 w 7"/>
                <a:gd name="T11" fmla="*/ 4 h 8"/>
                <a:gd name="T12" fmla="*/ 0 w 7"/>
                <a:gd name="T13" fmla="*/ 3 h 8"/>
                <a:gd name="T14" fmla="*/ 4 w 7"/>
                <a:gd name="T15" fmla="*/ 0 h 8"/>
                <a:gd name="T16" fmla="*/ 7 w 7"/>
                <a:gd name="T17" fmla="*/ 4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3" y="8"/>
                  </a:lnTo>
                  <a:lnTo>
                    <a:pt x="2" y="7"/>
                  </a:lnTo>
                  <a:cubicBezTo>
                    <a:pt x="3" y="6"/>
                    <a:pt x="4" y="6"/>
                    <a:pt x="4" y="5"/>
                  </a:cubicBezTo>
                  <a:lnTo>
                    <a:pt x="3" y="5"/>
                  </a:lnTo>
                  <a:cubicBezTo>
                    <a:pt x="3" y="5"/>
                    <a:pt x="2" y="4"/>
                    <a:pt x="1" y="4"/>
                  </a:cubicBezTo>
                  <a:lnTo>
                    <a:pt x="0" y="3"/>
                  </a:lnTo>
                  <a:cubicBezTo>
                    <a:pt x="2" y="2"/>
                    <a:pt x="3" y="1"/>
                    <a:pt x="4" y="0"/>
                  </a:cubicBezTo>
                  <a:cubicBezTo>
                    <a:pt x="5" y="1"/>
                    <a:pt x="6" y="2"/>
                    <a:pt x="7" y="4"/>
                  </a:cubicBezTo>
                  <a:cubicBezTo>
                    <a:pt x="5" y="5"/>
                    <a:pt x="4" y="6"/>
                    <a:pt x="3"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957" name="Freeform 1182"/>
            <p:cNvSpPr/>
            <p:nvPr userDrawn="1"/>
          </p:nvSpPr>
          <p:spPr>
            <a:xfrm>
              <a:off x="341" y="193"/>
              <a:ext cx="2" cy="2"/>
            </a:xfrm>
            <a:custGeom>
              <a:avLst/>
              <a:gdLst>
                <a:gd name="T0" fmla="*/ 3 w 5"/>
                <a:gd name="T1" fmla="*/ 0 h 5"/>
                <a:gd name="T2" fmla="*/ 3 w 5"/>
                <a:gd name="T3" fmla="*/ 0 h 5"/>
                <a:gd name="T4" fmla="*/ 5 w 5"/>
                <a:gd name="T5" fmla="*/ 4 h 5"/>
                <a:gd name="T6" fmla="*/ 4 w 5"/>
                <a:gd name="T7" fmla="*/ 5 h 5"/>
                <a:gd name="T8" fmla="*/ 0 w 5"/>
                <a:gd name="T9" fmla="*/ 4 h 5"/>
                <a:gd name="T10" fmla="*/ 0 w 5"/>
                <a:gd name="T11" fmla="*/ 4 h 5"/>
                <a:gd name="T12" fmla="*/ 1 w 5"/>
                <a:gd name="T13" fmla="*/ 2 h 5"/>
                <a:gd name="T14" fmla="*/ 1 w 5"/>
                <a:gd name="T15" fmla="*/ 2 h 5"/>
                <a:gd name="T16" fmla="*/ 3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3" y="0"/>
                  </a:moveTo>
                  <a:lnTo>
                    <a:pt x="3" y="0"/>
                  </a:lnTo>
                  <a:cubicBezTo>
                    <a:pt x="4" y="1"/>
                    <a:pt x="5" y="3"/>
                    <a:pt x="5" y="4"/>
                  </a:cubicBezTo>
                  <a:lnTo>
                    <a:pt x="4" y="5"/>
                  </a:lnTo>
                  <a:cubicBezTo>
                    <a:pt x="3" y="5"/>
                    <a:pt x="1" y="4"/>
                    <a:pt x="0" y="4"/>
                  </a:cubicBezTo>
                  <a:lnTo>
                    <a:pt x="0" y="4"/>
                  </a:lnTo>
                  <a:cubicBezTo>
                    <a:pt x="0" y="4"/>
                    <a:pt x="1" y="3"/>
                    <a:pt x="1" y="2"/>
                  </a:cubicBezTo>
                  <a:lnTo>
                    <a:pt x="1" y="2"/>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grpSp>
      <p:grpSp>
        <p:nvGrpSpPr>
          <p:cNvPr id="984" name="Group 1384"/>
          <p:cNvGrpSpPr/>
          <p:nvPr/>
        </p:nvGrpSpPr>
        <p:grpSpPr>
          <a:xfrm>
            <a:off x="369888" y="246075"/>
            <a:ext cx="184150" cy="117475"/>
            <a:chOff x="233" y="155"/>
            <a:chExt cx="116" cy="74"/>
          </a:xfrm>
          <a:effectLst/>
        </p:grpSpPr>
        <p:sp>
          <p:nvSpPr>
            <p:cNvPr id="1558" name="Freeform 1184"/>
            <p:cNvSpPr/>
            <p:nvPr userDrawn="1"/>
          </p:nvSpPr>
          <p:spPr>
            <a:xfrm>
              <a:off x="343" y="191"/>
              <a:ext cx="3" cy="3"/>
            </a:xfrm>
            <a:custGeom>
              <a:avLst/>
              <a:gdLst>
                <a:gd name="T0" fmla="*/ 4 w 7"/>
                <a:gd name="T1" fmla="*/ 0 h 8"/>
                <a:gd name="T2" fmla="*/ 4 w 7"/>
                <a:gd name="T3" fmla="*/ 0 h 8"/>
                <a:gd name="T4" fmla="*/ 7 w 7"/>
                <a:gd name="T5" fmla="*/ 5 h 8"/>
                <a:gd name="T6" fmla="*/ 2 w 7"/>
                <a:gd name="T7" fmla="*/ 8 h 8"/>
                <a:gd name="T8" fmla="*/ 0 w 7"/>
                <a:gd name="T9" fmla="*/ 4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lnTo>
                    <a:pt x="4" y="0"/>
                  </a:lnTo>
                  <a:cubicBezTo>
                    <a:pt x="5" y="2"/>
                    <a:pt x="6" y="4"/>
                    <a:pt x="7" y="5"/>
                  </a:cubicBezTo>
                  <a:cubicBezTo>
                    <a:pt x="6" y="6"/>
                    <a:pt x="4" y="7"/>
                    <a:pt x="2" y="8"/>
                  </a:cubicBezTo>
                  <a:cubicBezTo>
                    <a:pt x="1" y="7"/>
                    <a:pt x="1" y="6"/>
                    <a:pt x="0" y="4"/>
                  </a:cubicBezTo>
                  <a:cubicBezTo>
                    <a:pt x="2" y="3"/>
                    <a:pt x="3" y="2"/>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9" name="Freeform 1185"/>
            <p:cNvSpPr/>
            <p:nvPr userDrawn="1"/>
          </p:nvSpPr>
          <p:spPr>
            <a:xfrm>
              <a:off x="333" y="184"/>
              <a:ext cx="1" cy="2"/>
            </a:xfrm>
            <a:custGeom>
              <a:avLst/>
              <a:gdLst>
                <a:gd name="T0" fmla="*/ 0 w 2"/>
                <a:gd name="T1" fmla="*/ 0 h 3"/>
                <a:gd name="T2" fmla="*/ 0 w 2"/>
                <a:gd name="T3" fmla="*/ 0 h 3"/>
                <a:gd name="T4" fmla="*/ 2 w 2"/>
                <a:gd name="T5" fmla="*/ 1 h 3"/>
                <a:gd name="T6" fmla="*/ 1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1" y="3"/>
                  </a:lnTo>
                  <a:lnTo>
                    <a:pt x="0" y="3"/>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0" name="Freeform 1186"/>
            <p:cNvSpPr/>
            <p:nvPr userDrawn="1"/>
          </p:nvSpPr>
          <p:spPr>
            <a:xfrm>
              <a:off x="333" y="182"/>
              <a:ext cx="1" cy="2"/>
            </a:xfrm>
            <a:custGeom>
              <a:avLst/>
              <a:gdLst>
                <a:gd name="T0" fmla="*/ 0 w 2"/>
                <a:gd name="T1" fmla="*/ 0 h 3"/>
                <a:gd name="T2" fmla="*/ 0 w 2"/>
                <a:gd name="T3" fmla="*/ 0 h 3"/>
                <a:gd name="T4" fmla="*/ 2 w 2"/>
                <a:gd name="T5" fmla="*/ 1 h 3"/>
                <a:gd name="T6" fmla="*/ 2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2" y="3"/>
                  </a:lnTo>
                  <a:lnTo>
                    <a:pt x="0" y="3"/>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1" name="Freeform 1187"/>
            <p:cNvSpPr/>
            <p:nvPr userDrawn="1"/>
          </p:nvSpPr>
          <p:spPr>
            <a:xfrm>
              <a:off x="333" y="181"/>
              <a:ext cx="2" cy="1"/>
            </a:xfrm>
            <a:custGeom>
              <a:avLst/>
              <a:gdLst>
                <a:gd name="T0" fmla="*/ 0 w 3"/>
                <a:gd name="T1" fmla="*/ 0 h 3"/>
                <a:gd name="T2" fmla="*/ 0 w 3"/>
                <a:gd name="T3" fmla="*/ 0 h 3"/>
                <a:gd name="T4" fmla="*/ 3 w 3"/>
                <a:gd name="T5" fmla="*/ 1 h 3"/>
                <a:gd name="T6" fmla="*/ 2 w 3"/>
                <a:gd name="T7" fmla="*/ 3 h 3"/>
                <a:gd name="T8" fmla="*/ 0 w 3"/>
                <a:gd name="T9" fmla="*/ 3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3"/>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2" name="Freeform 1188"/>
            <p:cNvSpPr/>
            <p:nvPr userDrawn="1"/>
          </p:nvSpPr>
          <p:spPr>
            <a:xfrm>
              <a:off x="333" y="179"/>
              <a:ext cx="2" cy="1"/>
            </a:xfrm>
            <a:custGeom>
              <a:avLst/>
              <a:gdLst>
                <a:gd name="T0" fmla="*/ 1 w 3"/>
                <a:gd name="T1" fmla="*/ 0 h 3"/>
                <a:gd name="T2" fmla="*/ 1 w 3"/>
                <a:gd name="T3" fmla="*/ 0 h 3"/>
                <a:gd name="T4" fmla="*/ 3 w 3"/>
                <a:gd name="T5" fmla="*/ 1 h 3"/>
                <a:gd name="T6" fmla="*/ 3 w 3"/>
                <a:gd name="T7" fmla="*/ 3 h 3"/>
                <a:gd name="T8" fmla="*/ 0 w 3"/>
                <a:gd name="T9" fmla="*/ 2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lnTo>
                    <a:pt x="3" y="1"/>
                  </a:lnTo>
                  <a:lnTo>
                    <a:pt x="3" y="3"/>
                  </a:lnTo>
                  <a:lnTo>
                    <a:pt x="0" y="2"/>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3" name="Freeform 1189"/>
            <p:cNvSpPr/>
            <p:nvPr userDrawn="1"/>
          </p:nvSpPr>
          <p:spPr>
            <a:xfrm>
              <a:off x="334" y="177"/>
              <a:ext cx="1" cy="1"/>
            </a:xfrm>
            <a:custGeom>
              <a:avLst/>
              <a:gdLst>
                <a:gd name="T0" fmla="*/ 0 w 3"/>
                <a:gd name="T1" fmla="*/ 0 h 3"/>
                <a:gd name="T2" fmla="*/ 0 w 3"/>
                <a:gd name="T3" fmla="*/ 0 h 3"/>
                <a:gd name="T4" fmla="*/ 3 w 3"/>
                <a:gd name="T5" fmla="*/ 1 h 3"/>
                <a:gd name="T6" fmla="*/ 2 w 3"/>
                <a:gd name="T7" fmla="*/ 3 h 3"/>
                <a:gd name="T8" fmla="*/ 0 w 3"/>
                <a:gd name="T9" fmla="*/ 2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2"/>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4" name="Freeform 1190"/>
            <p:cNvSpPr/>
            <p:nvPr userDrawn="1"/>
          </p:nvSpPr>
          <p:spPr>
            <a:xfrm>
              <a:off x="334" y="176"/>
              <a:ext cx="1" cy="0"/>
            </a:xfrm>
            <a:custGeom>
              <a:avLst/>
              <a:gdLst>
                <a:gd name="T0" fmla="*/ 0 w 3"/>
                <a:gd name="T1" fmla="*/ 0 h 2"/>
                <a:gd name="T2" fmla="*/ 0 w 3"/>
                <a:gd name="T3" fmla="*/ 0 h 2"/>
                <a:gd name="T4" fmla="*/ 3 w 3"/>
                <a:gd name="T5" fmla="*/ 0 h 2"/>
                <a:gd name="T6" fmla="*/ 3 w 3"/>
                <a:gd name="T7" fmla="*/ 2 h 2"/>
                <a:gd name="T8" fmla="*/ 0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0"/>
                  </a:lnTo>
                  <a:lnTo>
                    <a:pt x="3" y="2"/>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5" name="Freeform 1191"/>
            <p:cNvSpPr/>
            <p:nvPr userDrawn="1"/>
          </p:nvSpPr>
          <p:spPr>
            <a:xfrm>
              <a:off x="334" y="174"/>
              <a:ext cx="2" cy="1"/>
            </a:xfrm>
            <a:custGeom>
              <a:avLst/>
              <a:gdLst>
                <a:gd name="T0" fmla="*/ 0 w 4"/>
                <a:gd name="T1" fmla="*/ 0 h 2"/>
                <a:gd name="T2" fmla="*/ 0 w 4"/>
                <a:gd name="T3" fmla="*/ 0 h 2"/>
                <a:gd name="T4" fmla="*/ 4 w 4"/>
                <a:gd name="T5" fmla="*/ 0 h 2"/>
                <a:gd name="T6" fmla="*/ 4 w 4"/>
                <a:gd name="T7" fmla="*/ 2 h 2"/>
                <a:gd name="T8" fmla="*/ 0 w 4"/>
                <a:gd name="T9" fmla="*/ 1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0"/>
                  </a:lnTo>
                  <a:lnTo>
                    <a:pt x="4" y="0"/>
                  </a:lnTo>
                  <a:lnTo>
                    <a:pt x="4" y="2"/>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6" name="Freeform 1192"/>
            <p:cNvSpPr/>
            <p:nvPr userDrawn="1"/>
          </p:nvSpPr>
          <p:spPr>
            <a:xfrm>
              <a:off x="332"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0"/>
                    <a:pt x="0" y="0"/>
                    <a:pt x="0" y="0"/>
                  </a:cubicBezTo>
                  <a:lnTo>
                    <a:pt x="2" y="0"/>
                  </a:lnTo>
                  <a:cubicBezTo>
                    <a:pt x="1" y="0"/>
                    <a:pt x="1" y="0"/>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7" name="Freeform 1193"/>
            <p:cNvSpPr/>
            <p:nvPr userDrawn="1"/>
          </p:nvSpPr>
          <p:spPr>
            <a:xfrm>
              <a:off x="332" y="199"/>
              <a:ext cx="1" cy="1"/>
            </a:xfrm>
            <a:custGeom>
              <a:avLst/>
              <a:gdLst>
                <a:gd name="T0" fmla="*/ 2 w 2"/>
                <a:gd name="T1" fmla="*/ 2 h 2"/>
                <a:gd name="T2" fmla="*/ 2 w 2"/>
                <a:gd name="T3" fmla="*/ 2 h 2"/>
                <a:gd name="T4" fmla="*/ 0 w 2"/>
                <a:gd name="T5" fmla="*/ 2 h 2"/>
                <a:gd name="T6" fmla="*/ 1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0" y="2"/>
                  </a:lnTo>
                  <a:cubicBezTo>
                    <a:pt x="0" y="1"/>
                    <a:pt x="1" y="1"/>
                    <a:pt x="1" y="0"/>
                  </a:cubicBezTo>
                  <a:cubicBezTo>
                    <a:pt x="1" y="1"/>
                    <a:pt x="1" y="1"/>
                    <a:pt x="2"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8" name="Freeform 1194"/>
            <p:cNvSpPr/>
            <p:nvPr userDrawn="1"/>
          </p:nvSpPr>
          <p:spPr>
            <a:xfrm>
              <a:off x="335"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69" name="Freeform 1195"/>
            <p:cNvSpPr/>
            <p:nvPr userDrawn="1"/>
          </p:nvSpPr>
          <p:spPr>
            <a:xfrm>
              <a:off x="334" y="200"/>
              <a:ext cx="1" cy="0"/>
            </a:xfrm>
            <a:custGeom>
              <a:avLst/>
              <a:gdLst>
                <a:gd name="T0" fmla="*/ 2 w 2"/>
                <a:gd name="T1" fmla="*/ 1 h 1"/>
                <a:gd name="T2" fmla="*/ 2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1"/>
                  </a:lnTo>
                  <a:lnTo>
                    <a:pt x="0" y="1"/>
                  </a:lnTo>
                  <a:cubicBezTo>
                    <a:pt x="1" y="1"/>
                    <a:pt x="1" y="0"/>
                    <a:pt x="1" y="0"/>
                  </a:cubicBezTo>
                  <a:cubicBezTo>
                    <a:pt x="1" y="0"/>
                    <a:pt x="2" y="1"/>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0" name="Freeform 1196"/>
            <p:cNvSpPr/>
            <p:nvPr userDrawn="1"/>
          </p:nvSpPr>
          <p:spPr>
            <a:xfrm>
              <a:off x="337"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lnTo>
                    <a:pt x="1" y="0"/>
                  </a:lnTo>
                  <a:cubicBezTo>
                    <a:pt x="1" y="1"/>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1" name="Freeform 1197"/>
            <p:cNvSpPr/>
            <p:nvPr userDrawn="1"/>
          </p:nvSpPr>
          <p:spPr>
            <a:xfrm>
              <a:off x="337" y="200"/>
              <a:ext cx="0" cy="0"/>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0" y="0"/>
                  </a:cubicBezTo>
                  <a:cubicBezTo>
                    <a:pt x="0"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2" name="Freeform 1198"/>
            <p:cNvSpPr/>
            <p:nvPr userDrawn="1"/>
          </p:nvSpPr>
          <p:spPr>
            <a:xfrm>
              <a:off x="339" y="199"/>
              <a:ext cx="1" cy="0"/>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3" name="Freeform 1199"/>
            <p:cNvSpPr/>
            <p:nvPr userDrawn="1"/>
          </p:nvSpPr>
          <p:spPr>
            <a:xfrm>
              <a:off x="339" y="200"/>
              <a:ext cx="0" cy="0"/>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0"/>
                    <a:pt x="1" y="0"/>
                    <a:pt x="1" y="0"/>
                  </a:cubicBezTo>
                  <a:cubicBezTo>
                    <a:pt x="1"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4" name="Freeform 1200"/>
            <p:cNvSpPr/>
            <p:nvPr userDrawn="1"/>
          </p:nvSpPr>
          <p:spPr>
            <a:xfrm>
              <a:off x="341" y="199"/>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0"/>
                    <a:pt x="0" y="0"/>
                  </a:cubicBezTo>
                  <a:lnTo>
                    <a:pt x="1" y="0"/>
                  </a:ln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5" name="Freeform 1201"/>
            <p:cNvSpPr/>
            <p:nvPr userDrawn="1"/>
          </p:nvSpPr>
          <p:spPr>
            <a:xfrm>
              <a:off x="341" y="200"/>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cubicBezTo>
                    <a:pt x="0" y="0"/>
                    <a:pt x="0" y="0"/>
                    <a:pt x="0" y="0"/>
                  </a:cubicBezTo>
                  <a:cubicBezTo>
                    <a:pt x="0" y="0"/>
                    <a:pt x="0"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6" name="Freeform 1202"/>
            <p:cNvSpPr/>
            <p:nvPr userDrawn="1"/>
          </p:nvSpPr>
          <p:spPr>
            <a:xfrm>
              <a:off x="333" y="198"/>
              <a:ext cx="1" cy="2"/>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3"/>
                    <a:pt x="2" y="3"/>
                    <a:pt x="2" y="3"/>
                  </a:cubicBezTo>
                  <a:cubicBezTo>
                    <a:pt x="1" y="3"/>
                    <a:pt x="0" y="3"/>
                    <a:pt x="0" y="2"/>
                  </a:cubicBezTo>
                  <a:cubicBezTo>
                    <a:pt x="0" y="1"/>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7" name="Freeform 1203"/>
            <p:cNvSpPr/>
            <p:nvPr userDrawn="1"/>
          </p:nvSpPr>
          <p:spPr>
            <a:xfrm>
              <a:off x="33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0"/>
                    <a:pt x="3" y="1"/>
                  </a:cubicBezTo>
                  <a:cubicBezTo>
                    <a:pt x="3" y="2"/>
                    <a:pt x="3" y="3"/>
                    <a:pt x="2" y="3"/>
                  </a:cubicBezTo>
                  <a:cubicBezTo>
                    <a:pt x="1" y="3"/>
                    <a:pt x="0" y="2"/>
                    <a:pt x="0" y="1"/>
                  </a:cubicBezTo>
                  <a:cubicBezTo>
                    <a:pt x="0" y="0"/>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8" name="Freeform 1204"/>
            <p:cNvSpPr/>
            <p:nvPr userDrawn="1"/>
          </p:nvSpPr>
          <p:spPr>
            <a:xfrm>
              <a:off x="337"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1"/>
                  </a:cubicBezTo>
                  <a:cubicBezTo>
                    <a:pt x="3" y="2"/>
                    <a:pt x="2" y="3"/>
                    <a:pt x="2" y="3"/>
                  </a:cubicBezTo>
                  <a:cubicBezTo>
                    <a:pt x="1" y="3"/>
                    <a:pt x="0" y="2"/>
                    <a:pt x="0" y="1"/>
                  </a:cubicBezTo>
                  <a:cubicBezTo>
                    <a:pt x="0" y="1"/>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79" name="Freeform 1205"/>
            <p:cNvSpPr/>
            <p:nvPr userDrawn="1"/>
          </p:nvSpPr>
          <p:spPr>
            <a:xfrm>
              <a:off x="340" y="199"/>
              <a:ext cx="1" cy="1"/>
            </a:xfrm>
            <a:custGeom>
              <a:avLst/>
              <a:gdLst>
                <a:gd name="T0" fmla="*/ 1 w 3"/>
                <a:gd name="T1" fmla="*/ 0 h 3"/>
                <a:gd name="T2" fmla="*/ 1 w 3"/>
                <a:gd name="T3" fmla="*/ 0 h 3"/>
                <a:gd name="T4" fmla="*/ 3 w 3"/>
                <a:gd name="T5" fmla="*/ 1 h 3"/>
                <a:gd name="T6" fmla="*/ 1 w 3"/>
                <a:gd name="T7" fmla="*/ 3 h 3"/>
                <a:gd name="T8" fmla="*/ 0 w 3"/>
                <a:gd name="T9" fmla="*/ 1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cubicBezTo>
                    <a:pt x="2" y="0"/>
                    <a:pt x="3" y="1"/>
                    <a:pt x="3" y="1"/>
                  </a:cubicBezTo>
                  <a:cubicBezTo>
                    <a:pt x="3" y="2"/>
                    <a:pt x="2" y="3"/>
                    <a:pt x="1" y="3"/>
                  </a:cubicBezTo>
                  <a:cubicBezTo>
                    <a:pt x="1" y="3"/>
                    <a:pt x="0" y="2"/>
                    <a:pt x="0" y="1"/>
                  </a:cubicBezTo>
                  <a:cubicBezTo>
                    <a:pt x="0" y="1"/>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0" name="Freeform 1206"/>
            <p:cNvSpPr/>
            <p:nvPr userDrawn="1"/>
          </p:nvSpPr>
          <p:spPr>
            <a:xfrm>
              <a:off x="341" y="200"/>
              <a:ext cx="2" cy="1"/>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2"/>
                    <a:pt x="2" y="3"/>
                    <a:pt x="2" y="3"/>
                  </a:cubicBezTo>
                  <a:cubicBezTo>
                    <a:pt x="1" y="3"/>
                    <a:pt x="0" y="2"/>
                    <a:pt x="0" y="2"/>
                  </a:cubicBezTo>
                  <a:cubicBezTo>
                    <a:pt x="0" y="1"/>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1" name="Freeform 1207"/>
            <p:cNvSpPr/>
            <p:nvPr userDrawn="1"/>
          </p:nvSpPr>
          <p:spPr>
            <a:xfrm>
              <a:off x="341" y="177"/>
              <a:ext cx="1" cy="2"/>
            </a:xfrm>
            <a:custGeom>
              <a:avLst/>
              <a:gdLst>
                <a:gd name="T0" fmla="*/ 0 w 2"/>
                <a:gd name="T1" fmla="*/ 0 h 5"/>
                <a:gd name="T2" fmla="*/ 0 w 2"/>
                <a:gd name="T3" fmla="*/ 0 h 5"/>
                <a:gd name="T4" fmla="*/ 2 w 2"/>
                <a:gd name="T5" fmla="*/ 3 h 5"/>
                <a:gd name="T6" fmla="*/ 1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1" y="5"/>
                  </a:lnTo>
                  <a:cubicBezTo>
                    <a:pt x="1" y="3"/>
                    <a:pt x="1" y="2"/>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2" name="Freeform 1208"/>
            <p:cNvSpPr/>
            <p:nvPr userDrawn="1"/>
          </p:nvSpPr>
          <p:spPr>
            <a:xfrm>
              <a:off x="344"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3" name="Freeform 1209"/>
            <p:cNvSpPr/>
            <p:nvPr userDrawn="1"/>
          </p:nvSpPr>
          <p:spPr>
            <a:xfrm>
              <a:off x="346" y="182"/>
              <a:ext cx="1" cy="3"/>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4" name="Freeform 1210"/>
            <p:cNvSpPr/>
            <p:nvPr userDrawn="1"/>
          </p:nvSpPr>
          <p:spPr>
            <a:xfrm>
              <a:off x="347" y="185"/>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5" name="Freeform 1211"/>
            <p:cNvSpPr/>
            <p:nvPr userDrawn="1"/>
          </p:nvSpPr>
          <p:spPr>
            <a:xfrm>
              <a:off x="344" y="185"/>
              <a:ext cx="1" cy="2"/>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6" name="Freeform 1212"/>
            <p:cNvSpPr/>
            <p:nvPr userDrawn="1"/>
          </p:nvSpPr>
          <p:spPr>
            <a:xfrm>
              <a:off x="340" y="184"/>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7" name="Freeform 1213"/>
            <p:cNvSpPr/>
            <p:nvPr userDrawn="1"/>
          </p:nvSpPr>
          <p:spPr>
            <a:xfrm>
              <a:off x="342" y="182"/>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8" name="Freeform 1214"/>
            <p:cNvSpPr/>
            <p:nvPr userDrawn="1"/>
          </p:nvSpPr>
          <p:spPr>
            <a:xfrm>
              <a:off x="340"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89" name="Freeform 1215"/>
            <p:cNvSpPr/>
            <p:nvPr userDrawn="1"/>
          </p:nvSpPr>
          <p:spPr>
            <a:xfrm>
              <a:off x="344" y="174"/>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0" name="Freeform 1216"/>
            <p:cNvSpPr/>
            <p:nvPr userDrawn="1"/>
          </p:nvSpPr>
          <p:spPr>
            <a:xfrm>
              <a:off x="346" y="17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1" name="Freeform 1217"/>
            <p:cNvSpPr/>
            <p:nvPr userDrawn="1"/>
          </p:nvSpPr>
          <p:spPr>
            <a:xfrm>
              <a:off x="348" y="180"/>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2" name="Freeform 1218"/>
            <p:cNvSpPr/>
            <p:nvPr userDrawn="1"/>
          </p:nvSpPr>
          <p:spPr>
            <a:xfrm>
              <a:off x="345" y="18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3" name="Freeform 1219"/>
            <p:cNvSpPr/>
            <p:nvPr userDrawn="1"/>
          </p:nvSpPr>
          <p:spPr>
            <a:xfrm>
              <a:off x="345" y="191"/>
              <a:ext cx="0" cy="3"/>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4" name="Freeform 1220"/>
            <p:cNvSpPr/>
            <p:nvPr userDrawn="1"/>
          </p:nvSpPr>
          <p:spPr>
            <a:xfrm>
              <a:off x="338" y="186"/>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5" name="Freeform 1221"/>
            <p:cNvSpPr/>
            <p:nvPr userDrawn="1"/>
          </p:nvSpPr>
          <p:spPr>
            <a:xfrm>
              <a:off x="343" y="189"/>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2"/>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6" name="Freeform 1222"/>
            <p:cNvSpPr/>
            <p:nvPr userDrawn="1"/>
          </p:nvSpPr>
          <p:spPr>
            <a:xfrm>
              <a:off x="339" y="195"/>
              <a:ext cx="5" cy="2"/>
            </a:xfrm>
            <a:custGeom>
              <a:avLst/>
              <a:gdLst>
                <a:gd name="T0" fmla="*/ 11 w 11"/>
                <a:gd name="T1" fmla="*/ 2 h 4"/>
                <a:gd name="T2" fmla="*/ 11 w 11"/>
                <a:gd name="T3" fmla="*/ 2 h 4"/>
                <a:gd name="T4" fmla="*/ 6 w 11"/>
                <a:gd name="T5" fmla="*/ 4 h 4"/>
                <a:gd name="T6" fmla="*/ 0 w 11"/>
                <a:gd name="T7" fmla="*/ 2 h 4"/>
                <a:gd name="T8" fmla="*/ 3 w 11"/>
                <a:gd name="T9" fmla="*/ 0 h 4"/>
                <a:gd name="T10" fmla="*/ 11 w 11"/>
                <a:gd name="T11" fmla="*/ 2 h 4"/>
              </a:gdLst>
              <a:ahLst/>
              <a:cxnLst>
                <a:cxn ang="0">
                  <a:pos x="T0" y="T1"/>
                </a:cxn>
                <a:cxn ang="0">
                  <a:pos x="T2" y="T3"/>
                </a:cxn>
                <a:cxn ang="0">
                  <a:pos x="T4" y="T5"/>
                </a:cxn>
                <a:cxn ang="0">
                  <a:pos x="T6" y="T7"/>
                </a:cxn>
                <a:cxn ang="0">
                  <a:pos x="T8" y="T9"/>
                </a:cxn>
                <a:cxn ang="0">
                  <a:pos x="T10" y="T11"/>
                </a:cxn>
              </a:cxnLst>
              <a:rect l="0" t="0" r="r" b="b"/>
              <a:pathLst>
                <a:path w="11" h="4">
                  <a:moveTo>
                    <a:pt x="11" y="2"/>
                  </a:moveTo>
                  <a:lnTo>
                    <a:pt x="11" y="2"/>
                  </a:lnTo>
                  <a:cubicBezTo>
                    <a:pt x="10" y="3"/>
                    <a:pt x="8" y="3"/>
                    <a:pt x="6" y="4"/>
                  </a:cubicBezTo>
                  <a:cubicBezTo>
                    <a:pt x="4" y="3"/>
                    <a:pt x="2" y="3"/>
                    <a:pt x="0" y="2"/>
                  </a:cubicBezTo>
                  <a:cubicBezTo>
                    <a:pt x="1" y="2"/>
                    <a:pt x="2" y="1"/>
                    <a:pt x="3" y="0"/>
                  </a:cubicBezTo>
                  <a:cubicBezTo>
                    <a:pt x="6" y="0"/>
                    <a:pt x="9" y="1"/>
                    <a:pt x="1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7" name="Freeform 1223"/>
            <p:cNvSpPr/>
            <p:nvPr userDrawn="1"/>
          </p:nvSpPr>
          <p:spPr>
            <a:xfrm>
              <a:off x="337" y="188"/>
              <a:ext cx="6" cy="3"/>
            </a:xfrm>
            <a:custGeom>
              <a:avLst/>
              <a:gdLst>
                <a:gd name="T0" fmla="*/ 0 w 13"/>
                <a:gd name="T1" fmla="*/ 6 h 7"/>
                <a:gd name="T2" fmla="*/ 0 w 13"/>
                <a:gd name="T3" fmla="*/ 6 h 7"/>
                <a:gd name="T4" fmla="*/ 13 w 13"/>
                <a:gd name="T5" fmla="*/ 0 h 7"/>
                <a:gd name="T6" fmla="*/ 7 w 13"/>
                <a:gd name="T7" fmla="*/ 7 h 7"/>
                <a:gd name="T8" fmla="*/ 4 w 13"/>
                <a:gd name="T9" fmla="*/ 7 h 7"/>
                <a:gd name="T10" fmla="*/ 5 w 13"/>
                <a:gd name="T11" fmla="*/ 5 h 7"/>
                <a:gd name="T12" fmla="*/ 4 w 13"/>
                <a:gd name="T13" fmla="*/ 5 h 7"/>
                <a:gd name="T14" fmla="*/ 0 w 1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6"/>
                  </a:moveTo>
                  <a:lnTo>
                    <a:pt x="0" y="6"/>
                  </a:lnTo>
                  <a:cubicBezTo>
                    <a:pt x="4" y="3"/>
                    <a:pt x="8" y="0"/>
                    <a:pt x="13" y="0"/>
                  </a:cubicBezTo>
                  <a:cubicBezTo>
                    <a:pt x="12" y="2"/>
                    <a:pt x="10" y="5"/>
                    <a:pt x="7" y="7"/>
                  </a:cubicBezTo>
                  <a:cubicBezTo>
                    <a:pt x="6" y="7"/>
                    <a:pt x="5" y="7"/>
                    <a:pt x="4" y="7"/>
                  </a:cubicBezTo>
                  <a:cubicBezTo>
                    <a:pt x="4" y="7"/>
                    <a:pt x="4" y="6"/>
                    <a:pt x="5" y="5"/>
                  </a:cubicBezTo>
                  <a:lnTo>
                    <a:pt x="4" y="5"/>
                  </a:lnTo>
                  <a:cubicBezTo>
                    <a:pt x="4" y="5"/>
                    <a:pt x="2" y="5"/>
                    <a:pt x="0"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8" name="Freeform 1224"/>
            <p:cNvSpPr/>
            <p:nvPr userDrawn="1"/>
          </p:nvSpPr>
          <p:spPr>
            <a:xfrm>
              <a:off x="333" y="187"/>
              <a:ext cx="0" cy="2"/>
            </a:xfrm>
            <a:custGeom>
              <a:avLst/>
              <a:gdLst>
                <a:gd name="T0" fmla="*/ 1 w 2"/>
                <a:gd name="T1" fmla="*/ 0 h 5"/>
                <a:gd name="T2" fmla="*/ 1 w 2"/>
                <a:gd name="T3" fmla="*/ 0 h 5"/>
                <a:gd name="T4" fmla="*/ 2 w 2"/>
                <a:gd name="T5" fmla="*/ 3 h 5"/>
                <a:gd name="T6" fmla="*/ 0 w 2"/>
                <a:gd name="T7" fmla="*/ 5 h 5"/>
                <a:gd name="T8" fmla="*/ 0 w 2"/>
                <a:gd name="T9" fmla="*/ 2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lnTo>
                    <a:pt x="1" y="0"/>
                  </a:lnTo>
                  <a:cubicBezTo>
                    <a:pt x="2" y="1"/>
                    <a:pt x="2" y="2"/>
                    <a:pt x="2" y="3"/>
                  </a:cubicBezTo>
                  <a:cubicBezTo>
                    <a:pt x="1" y="3"/>
                    <a:pt x="1" y="4"/>
                    <a:pt x="0" y="5"/>
                  </a:cubicBezTo>
                  <a:cubicBezTo>
                    <a:pt x="0" y="4"/>
                    <a:pt x="0" y="3"/>
                    <a:pt x="0" y="2"/>
                  </a:cubicBezTo>
                  <a:cubicBezTo>
                    <a:pt x="0" y="2"/>
                    <a:pt x="1"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99" name="Freeform 1225"/>
            <p:cNvSpPr/>
            <p:nvPr userDrawn="1"/>
          </p:nvSpPr>
          <p:spPr>
            <a:xfrm>
              <a:off x="335" y="189"/>
              <a:ext cx="2" cy="2"/>
            </a:xfrm>
            <a:custGeom>
              <a:avLst/>
              <a:gdLst>
                <a:gd name="T0" fmla="*/ 4 w 4"/>
                <a:gd name="T1" fmla="*/ 0 h 5"/>
                <a:gd name="T2" fmla="*/ 4 w 4"/>
                <a:gd name="T3" fmla="*/ 0 h 5"/>
                <a:gd name="T4" fmla="*/ 2 w 4"/>
                <a:gd name="T5" fmla="*/ 4 h 5"/>
                <a:gd name="T6" fmla="*/ 0 w 4"/>
                <a:gd name="T7" fmla="*/ 5 h 5"/>
                <a:gd name="T8" fmla="*/ 2 w 4"/>
                <a:gd name="T9" fmla="*/ 1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4" y="0"/>
                  </a:lnTo>
                  <a:cubicBezTo>
                    <a:pt x="4" y="1"/>
                    <a:pt x="3" y="3"/>
                    <a:pt x="2" y="4"/>
                  </a:cubicBezTo>
                  <a:cubicBezTo>
                    <a:pt x="2" y="4"/>
                    <a:pt x="1" y="5"/>
                    <a:pt x="0" y="5"/>
                  </a:cubicBezTo>
                  <a:cubicBezTo>
                    <a:pt x="1" y="4"/>
                    <a:pt x="2" y="2"/>
                    <a:pt x="2" y="1"/>
                  </a:cubicBezTo>
                  <a:cubicBezTo>
                    <a:pt x="3" y="0"/>
                    <a:pt x="4" y="0"/>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0" name="Freeform 1226"/>
            <p:cNvSpPr/>
            <p:nvPr userDrawn="1"/>
          </p:nvSpPr>
          <p:spPr>
            <a:xfrm>
              <a:off x="337" y="191"/>
              <a:ext cx="5" cy="3"/>
            </a:xfrm>
            <a:custGeom>
              <a:avLst/>
              <a:gdLst>
                <a:gd name="T0" fmla="*/ 4 w 13"/>
                <a:gd name="T1" fmla="*/ 2 h 6"/>
                <a:gd name="T2" fmla="*/ 4 w 13"/>
                <a:gd name="T3" fmla="*/ 2 h 6"/>
                <a:gd name="T4" fmla="*/ 13 w 13"/>
                <a:gd name="T5" fmla="*/ 1 h 6"/>
                <a:gd name="T6" fmla="*/ 6 w 13"/>
                <a:gd name="T7" fmla="*/ 5 h 6"/>
                <a:gd name="T8" fmla="*/ 0 w 13"/>
                <a:gd name="T9" fmla="*/ 6 h 6"/>
                <a:gd name="T10" fmla="*/ 4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4" y="2"/>
                  </a:moveTo>
                  <a:lnTo>
                    <a:pt x="4" y="2"/>
                  </a:lnTo>
                  <a:cubicBezTo>
                    <a:pt x="7" y="1"/>
                    <a:pt x="10" y="0"/>
                    <a:pt x="13" y="1"/>
                  </a:cubicBezTo>
                  <a:cubicBezTo>
                    <a:pt x="11" y="3"/>
                    <a:pt x="9" y="4"/>
                    <a:pt x="6" y="5"/>
                  </a:cubicBezTo>
                  <a:cubicBezTo>
                    <a:pt x="5" y="5"/>
                    <a:pt x="3" y="6"/>
                    <a:pt x="0" y="6"/>
                  </a:cubicBezTo>
                  <a:cubicBezTo>
                    <a:pt x="2" y="5"/>
                    <a:pt x="3" y="3"/>
                    <a:pt x="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1" name="Freeform 1227"/>
            <p:cNvSpPr/>
            <p:nvPr userDrawn="1"/>
          </p:nvSpPr>
          <p:spPr>
            <a:xfrm>
              <a:off x="332" y="187"/>
              <a:ext cx="3" cy="7"/>
            </a:xfrm>
            <a:custGeom>
              <a:avLst/>
              <a:gdLst>
                <a:gd name="T0" fmla="*/ 1 w 7"/>
                <a:gd name="T1" fmla="*/ 7 h 16"/>
                <a:gd name="T2" fmla="*/ 1 w 7"/>
                <a:gd name="T3" fmla="*/ 7 h 16"/>
                <a:gd name="T4" fmla="*/ 7 w 7"/>
                <a:gd name="T5" fmla="*/ 0 h 16"/>
                <a:gd name="T6" fmla="*/ 4 w 7"/>
                <a:gd name="T7" fmla="*/ 11 h 16"/>
                <a:gd name="T8" fmla="*/ 0 w 7"/>
                <a:gd name="T9" fmla="*/ 16 h 16"/>
                <a:gd name="T10" fmla="*/ 1 w 7"/>
                <a:gd name="T11" fmla="*/ 8 h 16"/>
                <a:gd name="T12" fmla="*/ 1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1" y="7"/>
                  </a:moveTo>
                  <a:lnTo>
                    <a:pt x="1" y="7"/>
                  </a:lnTo>
                  <a:cubicBezTo>
                    <a:pt x="3" y="4"/>
                    <a:pt x="5" y="2"/>
                    <a:pt x="7" y="0"/>
                  </a:cubicBezTo>
                  <a:cubicBezTo>
                    <a:pt x="7" y="4"/>
                    <a:pt x="6" y="8"/>
                    <a:pt x="4" y="11"/>
                  </a:cubicBezTo>
                  <a:cubicBezTo>
                    <a:pt x="3" y="13"/>
                    <a:pt x="1" y="14"/>
                    <a:pt x="0" y="16"/>
                  </a:cubicBezTo>
                  <a:cubicBezTo>
                    <a:pt x="1" y="14"/>
                    <a:pt x="1" y="11"/>
                    <a:pt x="1" y="8"/>
                  </a:cubicBezTo>
                  <a:cubicBezTo>
                    <a:pt x="1" y="8"/>
                    <a:pt x="1" y="7"/>
                    <a:pt x="1"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2" name="Freeform 1228"/>
            <p:cNvSpPr/>
            <p:nvPr userDrawn="1"/>
          </p:nvSpPr>
          <p:spPr>
            <a:xfrm>
              <a:off x="333" y="194"/>
              <a:ext cx="8" cy="2"/>
            </a:xfrm>
            <a:custGeom>
              <a:avLst/>
              <a:gdLst>
                <a:gd name="T0" fmla="*/ 16 w 16"/>
                <a:gd name="T1" fmla="*/ 1 h 5"/>
                <a:gd name="T2" fmla="*/ 16 w 16"/>
                <a:gd name="T3" fmla="*/ 1 h 5"/>
                <a:gd name="T4" fmla="*/ 9 w 16"/>
                <a:gd name="T5" fmla="*/ 5 h 5"/>
                <a:gd name="T6" fmla="*/ 0 w 16"/>
                <a:gd name="T7" fmla="*/ 5 h 5"/>
                <a:gd name="T8" fmla="*/ 16 w 16"/>
                <a:gd name="T9" fmla="*/ 1 h 5"/>
              </a:gdLst>
              <a:ahLst/>
              <a:cxnLst>
                <a:cxn ang="0">
                  <a:pos x="T0" y="T1"/>
                </a:cxn>
                <a:cxn ang="0">
                  <a:pos x="T2" y="T3"/>
                </a:cxn>
                <a:cxn ang="0">
                  <a:pos x="T4" y="T5"/>
                </a:cxn>
                <a:cxn ang="0">
                  <a:pos x="T6" y="T7"/>
                </a:cxn>
                <a:cxn ang="0">
                  <a:pos x="T8" y="T9"/>
                </a:cxn>
              </a:cxnLst>
              <a:rect l="0" t="0" r="r" b="b"/>
              <a:pathLst>
                <a:path w="16" h="5">
                  <a:moveTo>
                    <a:pt x="16" y="1"/>
                  </a:moveTo>
                  <a:lnTo>
                    <a:pt x="16" y="1"/>
                  </a:lnTo>
                  <a:cubicBezTo>
                    <a:pt x="14" y="3"/>
                    <a:pt x="12" y="4"/>
                    <a:pt x="9" y="5"/>
                  </a:cubicBezTo>
                  <a:cubicBezTo>
                    <a:pt x="6" y="5"/>
                    <a:pt x="3" y="5"/>
                    <a:pt x="0" y="5"/>
                  </a:cubicBezTo>
                  <a:cubicBezTo>
                    <a:pt x="5" y="1"/>
                    <a:pt x="11" y="0"/>
                    <a:pt x="1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3" name="Freeform 1229"/>
            <p:cNvSpPr/>
            <p:nvPr userDrawn="1"/>
          </p:nvSpPr>
          <p:spPr>
            <a:xfrm>
              <a:off x="332" y="191"/>
              <a:ext cx="6" cy="4"/>
            </a:xfrm>
            <a:custGeom>
              <a:avLst/>
              <a:gdLst>
                <a:gd name="T0" fmla="*/ 14 w 14"/>
                <a:gd name="T1" fmla="*/ 0 h 11"/>
                <a:gd name="T2" fmla="*/ 14 w 14"/>
                <a:gd name="T3" fmla="*/ 0 h 11"/>
                <a:gd name="T4" fmla="*/ 0 w 14"/>
                <a:gd name="T5" fmla="*/ 11 h 11"/>
                <a:gd name="T6" fmla="*/ 14 w 14"/>
                <a:gd name="T7" fmla="*/ 0 h 11"/>
              </a:gdLst>
              <a:ahLst/>
              <a:cxnLst>
                <a:cxn ang="0">
                  <a:pos x="T0" y="T1"/>
                </a:cxn>
                <a:cxn ang="0">
                  <a:pos x="T2" y="T3"/>
                </a:cxn>
                <a:cxn ang="0">
                  <a:pos x="T4" y="T5"/>
                </a:cxn>
                <a:cxn ang="0">
                  <a:pos x="T6" y="T7"/>
                </a:cxn>
              </a:cxnLst>
              <a:rect l="0" t="0" r="r" b="b"/>
              <a:pathLst>
                <a:path w="14" h="11">
                  <a:moveTo>
                    <a:pt x="14" y="0"/>
                  </a:moveTo>
                  <a:lnTo>
                    <a:pt x="14" y="0"/>
                  </a:lnTo>
                  <a:cubicBezTo>
                    <a:pt x="12" y="6"/>
                    <a:pt x="5" y="10"/>
                    <a:pt x="0" y="11"/>
                  </a:cubicBezTo>
                  <a:cubicBezTo>
                    <a:pt x="2" y="6"/>
                    <a:pt x="8" y="1"/>
                    <a:pt x="1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4" name="Freeform 1230"/>
            <p:cNvSpPr/>
            <p:nvPr userDrawn="1"/>
          </p:nvSpPr>
          <p:spPr>
            <a:xfrm>
              <a:off x="319" y="200"/>
              <a:ext cx="0" cy="1"/>
            </a:xfrm>
            <a:custGeom>
              <a:avLst/>
              <a:gdLst>
                <a:gd name="T0" fmla="*/ 0 h 2"/>
                <a:gd name="T1" fmla="*/ 0 h 2"/>
                <a:gd name="T2" fmla="*/ 1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0"/>
                  </a:lnTo>
                  <a:cubicBezTo>
                    <a:pt x="0" y="1"/>
                    <a:pt x="0" y="1"/>
                    <a:pt x="0" y="1"/>
                  </a:cubicBezTo>
                  <a:cubicBezTo>
                    <a:pt x="0" y="2"/>
                    <a:pt x="0" y="2"/>
                    <a:pt x="0" y="2"/>
                  </a:cubicBez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5" name="Freeform 1231"/>
            <p:cNvSpPr/>
            <p:nvPr userDrawn="1"/>
          </p:nvSpPr>
          <p:spPr>
            <a:xfrm>
              <a:off x="328" y="186"/>
              <a:ext cx="0"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0"/>
                  </a:lnTo>
                  <a:lnTo>
                    <a:pt x="1" y="0"/>
                  </a:lnTo>
                  <a:cubicBezTo>
                    <a:pt x="1" y="0"/>
                    <a:pt x="1" y="1"/>
                    <a:pt x="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6" name="Freeform 1232"/>
            <p:cNvSpPr/>
            <p:nvPr userDrawn="1"/>
          </p:nvSpPr>
          <p:spPr>
            <a:xfrm>
              <a:off x="313" y="186"/>
              <a:ext cx="2" cy="4"/>
            </a:xfrm>
            <a:custGeom>
              <a:avLst/>
              <a:gdLst>
                <a:gd name="T0" fmla="*/ 0 w 4"/>
                <a:gd name="T1" fmla="*/ 2 h 7"/>
                <a:gd name="T2" fmla="*/ 0 w 4"/>
                <a:gd name="T3" fmla="*/ 2 h 7"/>
                <a:gd name="T4" fmla="*/ 0 w 4"/>
                <a:gd name="T5" fmla="*/ 0 h 7"/>
                <a:gd name="T6" fmla="*/ 0 w 4"/>
                <a:gd name="T7" fmla="*/ 0 h 7"/>
                <a:gd name="T8" fmla="*/ 4 w 4"/>
                <a:gd name="T9" fmla="*/ 4 h 7"/>
                <a:gd name="T10" fmla="*/ 2 w 4"/>
                <a:gd name="T11" fmla="*/ 7 h 7"/>
                <a:gd name="T12" fmla="*/ 0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2"/>
                  </a:moveTo>
                  <a:lnTo>
                    <a:pt x="0" y="2"/>
                  </a:lnTo>
                  <a:cubicBezTo>
                    <a:pt x="0" y="1"/>
                    <a:pt x="0" y="1"/>
                    <a:pt x="0" y="0"/>
                  </a:cubicBezTo>
                  <a:lnTo>
                    <a:pt x="0" y="0"/>
                  </a:lnTo>
                  <a:cubicBezTo>
                    <a:pt x="1" y="2"/>
                    <a:pt x="3" y="3"/>
                    <a:pt x="4" y="4"/>
                  </a:cubicBezTo>
                  <a:cubicBezTo>
                    <a:pt x="3" y="5"/>
                    <a:pt x="3" y="6"/>
                    <a:pt x="2" y="7"/>
                  </a:cubicBezTo>
                  <a:cubicBezTo>
                    <a:pt x="2" y="5"/>
                    <a:pt x="1" y="3"/>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7" name="Freeform 1233"/>
            <p:cNvSpPr/>
            <p:nvPr userDrawn="1"/>
          </p:nvSpPr>
          <p:spPr>
            <a:xfrm>
              <a:off x="312" y="181"/>
              <a:ext cx="3" cy="5"/>
            </a:xfrm>
            <a:custGeom>
              <a:avLst/>
              <a:gdLst>
                <a:gd name="T0" fmla="*/ 1 w 5"/>
                <a:gd name="T1" fmla="*/ 9 h 10"/>
                <a:gd name="T2" fmla="*/ 1 w 5"/>
                <a:gd name="T3" fmla="*/ 9 h 10"/>
                <a:gd name="T4" fmla="*/ 0 w 5"/>
                <a:gd name="T5" fmla="*/ 3 h 10"/>
                <a:gd name="T6" fmla="*/ 1 w 5"/>
                <a:gd name="T7" fmla="*/ 0 h 10"/>
                <a:gd name="T8" fmla="*/ 5 w 5"/>
                <a:gd name="T9" fmla="*/ 5 h 10"/>
                <a:gd name="T10" fmla="*/ 2 w 5"/>
                <a:gd name="T11" fmla="*/ 10 h 10"/>
                <a:gd name="T12" fmla="*/ 1 w 5"/>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9"/>
                  </a:moveTo>
                  <a:lnTo>
                    <a:pt x="1" y="9"/>
                  </a:lnTo>
                  <a:cubicBezTo>
                    <a:pt x="1" y="7"/>
                    <a:pt x="0" y="5"/>
                    <a:pt x="0" y="3"/>
                  </a:cubicBezTo>
                  <a:lnTo>
                    <a:pt x="1" y="0"/>
                  </a:lnTo>
                  <a:cubicBezTo>
                    <a:pt x="3" y="2"/>
                    <a:pt x="4" y="3"/>
                    <a:pt x="5" y="5"/>
                  </a:cubicBezTo>
                  <a:cubicBezTo>
                    <a:pt x="4" y="6"/>
                    <a:pt x="3" y="8"/>
                    <a:pt x="2" y="10"/>
                  </a:cubicBezTo>
                  <a:lnTo>
                    <a:pt x="1" y="9"/>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8" name="Freeform 1234"/>
            <p:cNvSpPr/>
            <p:nvPr userDrawn="1"/>
          </p:nvSpPr>
          <p:spPr>
            <a:xfrm>
              <a:off x="312" y="181"/>
              <a:ext cx="1" cy="1"/>
            </a:xfrm>
            <a:custGeom>
              <a:avLst/>
              <a:gdLst>
                <a:gd name="T0" fmla="*/ 0 w 1"/>
                <a:gd name="T1" fmla="*/ 3 h 3"/>
                <a:gd name="T2" fmla="*/ 0 w 1"/>
                <a:gd name="T3" fmla="*/ 3 h 3"/>
                <a:gd name="T4" fmla="*/ 0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0" y="3"/>
                  </a:lnTo>
                  <a:cubicBezTo>
                    <a:pt x="0" y="2"/>
                    <a:pt x="0" y="1"/>
                    <a:pt x="0" y="0"/>
                  </a:cubicBezTo>
                  <a:lnTo>
                    <a:pt x="1" y="1"/>
                  </a:lnTo>
                  <a:lnTo>
                    <a:pt x="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09" name="Freeform 1235"/>
            <p:cNvSpPr/>
            <p:nvPr userDrawn="1"/>
          </p:nvSpPr>
          <p:spPr>
            <a:xfrm>
              <a:off x="312" y="177"/>
              <a:ext cx="3" cy="4"/>
            </a:xfrm>
            <a:custGeom>
              <a:avLst/>
              <a:gdLst>
                <a:gd name="T0" fmla="*/ 0 w 5"/>
                <a:gd name="T1" fmla="*/ 7 h 8"/>
                <a:gd name="T2" fmla="*/ 0 w 5"/>
                <a:gd name="T3" fmla="*/ 7 h 8"/>
                <a:gd name="T4" fmla="*/ 4 w 5"/>
                <a:gd name="T5" fmla="*/ 0 h 8"/>
                <a:gd name="T6" fmla="*/ 5 w 5"/>
                <a:gd name="T7" fmla="*/ 2 h 8"/>
                <a:gd name="T8" fmla="*/ 1 w 5"/>
                <a:gd name="T9" fmla="*/ 8 h 8"/>
                <a:gd name="T10" fmla="*/ 0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0" y="7"/>
                  </a:moveTo>
                  <a:lnTo>
                    <a:pt x="0" y="7"/>
                  </a:lnTo>
                  <a:cubicBezTo>
                    <a:pt x="1" y="4"/>
                    <a:pt x="2" y="2"/>
                    <a:pt x="4" y="0"/>
                  </a:cubicBezTo>
                  <a:cubicBezTo>
                    <a:pt x="4" y="1"/>
                    <a:pt x="5" y="2"/>
                    <a:pt x="5" y="2"/>
                  </a:cubicBezTo>
                  <a:cubicBezTo>
                    <a:pt x="4" y="4"/>
                    <a:pt x="3" y="6"/>
                    <a:pt x="1" y="8"/>
                  </a:cubicBezTo>
                  <a:lnTo>
                    <a:pt x="0" y="7"/>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0" name="Freeform 1236"/>
            <p:cNvSpPr/>
            <p:nvPr userDrawn="1"/>
          </p:nvSpPr>
          <p:spPr>
            <a:xfrm>
              <a:off x="314" y="175"/>
              <a:ext cx="3" cy="2"/>
            </a:xfrm>
            <a:custGeom>
              <a:avLst/>
              <a:gdLst>
                <a:gd name="T0" fmla="*/ 0 w 6"/>
                <a:gd name="T1" fmla="*/ 3 h 5"/>
                <a:gd name="T2" fmla="*/ 0 w 6"/>
                <a:gd name="T3" fmla="*/ 3 h 5"/>
                <a:gd name="T4" fmla="*/ 1 w 6"/>
                <a:gd name="T5" fmla="*/ 3 h 5"/>
                <a:gd name="T6" fmla="*/ 6 w 6"/>
                <a:gd name="T7" fmla="*/ 0 h 5"/>
                <a:gd name="T8" fmla="*/ 6 w 6"/>
                <a:gd name="T9" fmla="*/ 0 h 5"/>
                <a:gd name="T10" fmla="*/ 2 w 6"/>
                <a:gd name="T11" fmla="*/ 5 h 5"/>
                <a:gd name="T12" fmla="*/ 0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3"/>
                  </a:moveTo>
                  <a:lnTo>
                    <a:pt x="0" y="3"/>
                  </a:lnTo>
                  <a:cubicBezTo>
                    <a:pt x="0" y="3"/>
                    <a:pt x="1" y="3"/>
                    <a:pt x="1" y="3"/>
                  </a:cubicBezTo>
                  <a:cubicBezTo>
                    <a:pt x="2" y="2"/>
                    <a:pt x="4" y="1"/>
                    <a:pt x="6" y="0"/>
                  </a:cubicBezTo>
                  <a:lnTo>
                    <a:pt x="6" y="0"/>
                  </a:lnTo>
                  <a:cubicBezTo>
                    <a:pt x="4" y="2"/>
                    <a:pt x="3" y="4"/>
                    <a:pt x="2" y="5"/>
                  </a:cubicBezTo>
                  <a:cubicBezTo>
                    <a:pt x="1" y="5"/>
                    <a:pt x="1" y="4"/>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1" name="Freeform 1237"/>
            <p:cNvSpPr/>
            <p:nvPr userDrawn="1"/>
          </p:nvSpPr>
          <p:spPr>
            <a:xfrm>
              <a:off x="317" y="175"/>
              <a:ext cx="0" cy="0"/>
            </a:xfrm>
            <a:custGeom>
              <a:avLst/>
              <a:gdLst>
                <a:gd name="T0" fmla="*/ 0 w 1"/>
                <a:gd name="T1" fmla="*/ 0 h 1"/>
                <a:gd name="T2" fmla="*/ 0 w 1"/>
                <a:gd name="T3" fmla="*/ 0 h 1"/>
                <a:gd name="T4" fmla="*/ 1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0"/>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2" name="Freeform 1238"/>
            <p:cNvSpPr/>
            <p:nvPr userDrawn="1"/>
          </p:nvSpPr>
          <p:spPr>
            <a:xfrm>
              <a:off x="317" y="174"/>
              <a:ext cx="4" cy="4"/>
            </a:xfrm>
            <a:custGeom>
              <a:avLst/>
              <a:gdLst>
                <a:gd name="T0" fmla="*/ 2 w 8"/>
                <a:gd name="T1" fmla="*/ 1 h 9"/>
                <a:gd name="T2" fmla="*/ 2 w 8"/>
                <a:gd name="T3" fmla="*/ 1 h 9"/>
                <a:gd name="T4" fmla="*/ 5 w 8"/>
                <a:gd name="T5" fmla="*/ 0 h 9"/>
                <a:gd name="T6" fmla="*/ 8 w 8"/>
                <a:gd name="T7" fmla="*/ 4 h 9"/>
                <a:gd name="T8" fmla="*/ 4 w 8"/>
                <a:gd name="T9" fmla="*/ 9 h 9"/>
                <a:gd name="T10" fmla="*/ 0 w 8"/>
                <a:gd name="T11" fmla="*/ 3 h 9"/>
                <a:gd name="T12" fmla="*/ 2 w 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2" y="1"/>
                  </a:moveTo>
                  <a:lnTo>
                    <a:pt x="2" y="1"/>
                  </a:lnTo>
                  <a:cubicBezTo>
                    <a:pt x="3" y="1"/>
                    <a:pt x="4" y="0"/>
                    <a:pt x="5" y="0"/>
                  </a:cubicBezTo>
                  <a:cubicBezTo>
                    <a:pt x="5" y="1"/>
                    <a:pt x="6" y="2"/>
                    <a:pt x="8" y="4"/>
                  </a:cubicBezTo>
                  <a:cubicBezTo>
                    <a:pt x="6" y="6"/>
                    <a:pt x="5" y="7"/>
                    <a:pt x="4" y="9"/>
                  </a:cubicBezTo>
                  <a:cubicBezTo>
                    <a:pt x="2" y="7"/>
                    <a:pt x="1" y="5"/>
                    <a:pt x="0" y="3"/>
                  </a:cubicBezTo>
                  <a:cubicBezTo>
                    <a:pt x="1" y="3"/>
                    <a:pt x="1" y="2"/>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3" name="Freeform 1239"/>
            <p:cNvSpPr/>
            <p:nvPr userDrawn="1"/>
          </p:nvSpPr>
          <p:spPr>
            <a:xfrm>
              <a:off x="320" y="173"/>
              <a:ext cx="3" cy="2"/>
            </a:xfrm>
            <a:custGeom>
              <a:avLst/>
              <a:gdLst>
                <a:gd name="T0" fmla="*/ 0 w 7"/>
                <a:gd name="T1" fmla="*/ 2 h 5"/>
                <a:gd name="T2" fmla="*/ 0 w 7"/>
                <a:gd name="T3" fmla="*/ 2 h 5"/>
                <a:gd name="T4" fmla="*/ 7 w 7"/>
                <a:gd name="T5" fmla="*/ 0 h 5"/>
                <a:gd name="T6" fmla="*/ 7 w 7"/>
                <a:gd name="T7" fmla="*/ 2 h 5"/>
                <a:gd name="T8" fmla="*/ 3 w 7"/>
                <a:gd name="T9" fmla="*/ 5 h 5"/>
                <a:gd name="T10" fmla="*/ 0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0" y="2"/>
                  </a:moveTo>
                  <a:lnTo>
                    <a:pt x="0" y="2"/>
                  </a:lnTo>
                  <a:cubicBezTo>
                    <a:pt x="3" y="1"/>
                    <a:pt x="5" y="0"/>
                    <a:pt x="7" y="0"/>
                  </a:cubicBezTo>
                  <a:lnTo>
                    <a:pt x="7" y="2"/>
                  </a:lnTo>
                  <a:cubicBezTo>
                    <a:pt x="6" y="3"/>
                    <a:pt x="4" y="4"/>
                    <a:pt x="3" y="5"/>
                  </a:cubicBezTo>
                  <a:cubicBezTo>
                    <a:pt x="2" y="4"/>
                    <a:pt x="1" y="3"/>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4" name="Freeform 1240"/>
            <p:cNvSpPr/>
            <p:nvPr userDrawn="1"/>
          </p:nvSpPr>
          <p:spPr>
            <a:xfrm>
              <a:off x="321" y="174"/>
              <a:ext cx="3" cy="4"/>
            </a:xfrm>
            <a:custGeom>
              <a:avLst/>
              <a:gdLst>
                <a:gd name="T0" fmla="*/ 3 w 5"/>
                <a:gd name="T1" fmla="*/ 0 h 8"/>
                <a:gd name="T2" fmla="*/ 3 w 5"/>
                <a:gd name="T3" fmla="*/ 0 h 8"/>
                <a:gd name="T4" fmla="*/ 5 w 5"/>
                <a:gd name="T5" fmla="*/ 7 h 8"/>
                <a:gd name="T6" fmla="*/ 4 w 5"/>
                <a:gd name="T7" fmla="*/ 8 h 8"/>
                <a:gd name="T8" fmla="*/ 0 w 5"/>
                <a:gd name="T9" fmla="*/ 3 h 8"/>
                <a:gd name="T10" fmla="*/ 3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3" y="0"/>
                  </a:moveTo>
                  <a:lnTo>
                    <a:pt x="3" y="0"/>
                  </a:lnTo>
                  <a:lnTo>
                    <a:pt x="5" y="7"/>
                  </a:lnTo>
                  <a:lnTo>
                    <a:pt x="4" y="8"/>
                  </a:lnTo>
                  <a:cubicBezTo>
                    <a:pt x="2" y="7"/>
                    <a:pt x="1" y="5"/>
                    <a:pt x="0" y="3"/>
                  </a:cubicBezTo>
                  <a:cubicBezTo>
                    <a:pt x="1" y="2"/>
                    <a:pt x="2" y="1"/>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5" name="Freeform 1241"/>
            <p:cNvSpPr/>
            <p:nvPr userDrawn="1"/>
          </p:nvSpPr>
          <p:spPr>
            <a:xfrm>
              <a:off x="323" y="17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lnTo>
                    <a:pt x="0"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6" name="Freeform 1242"/>
            <p:cNvSpPr/>
            <p:nvPr userDrawn="1"/>
          </p:nvSpPr>
          <p:spPr>
            <a:xfrm>
              <a:off x="321" y="178"/>
              <a:ext cx="3" cy="4"/>
            </a:xfrm>
            <a:custGeom>
              <a:avLst/>
              <a:gdLst>
                <a:gd name="T0" fmla="*/ 7 w 7"/>
                <a:gd name="T1" fmla="*/ 3 h 9"/>
                <a:gd name="T2" fmla="*/ 7 w 7"/>
                <a:gd name="T3" fmla="*/ 3 h 9"/>
                <a:gd name="T4" fmla="*/ 7 w 7"/>
                <a:gd name="T5" fmla="*/ 6 h 9"/>
                <a:gd name="T6" fmla="*/ 4 w 7"/>
                <a:gd name="T7" fmla="*/ 9 h 9"/>
                <a:gd name="T8" fmla="*/ 0 w 7"/>
                <a:gd name="T9" fmla="*/ 5 h 9"/>
                <a:gd name="T10" fmla="*/ 5 w 7"/>
                <a:gd name="T11" fmla="*/ 0 h 9"/>
                <a:gd name="T12" fmla="*/ 7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3"/>
                  </a:moveTo>
                  <a:lnTo>
                    <a:pt x="7" y="3"/>
                  </a:lnTo>
                  <a:lnTo>
                    <a:pt x="7" y="6"/>
                  </a:lnTo>
                  <a:cubicBezTo>
                    <a:pt x="6" y="7"/>
                    <a:pt x="5" y="8"/>
                    <a:pt x="4" y="9"/>
                  </a:cubicBezTo>
                  <a:cubicBezTo>
                    <a:pt x="3" y="8"/>
                    <a:pt x="2" y="7"/>
                    <a:pt x="0" y="5"/>
                  </a:cubicBezTo>
                  <a:cubicBezTo>
                    <a:pt x="2" y="4"/>
                    <a:pt x="3" y="2"/>
                    <a:pt x="5" y="0"/>
                  </a:cubicBezTo>
                  <a:cubicBezTo>
                    <a:pt x="5" y="1"/>
                    <a:pt x="6" y="2"/>
                    <a:pt x="7"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7" name="Freeform 1243"/>
            <p:cNvSpPr/>
            <p:nvPr userDrawn="1"/>
          </p:nvSpPr>
          <p:spPr>
            <a:xfrm>
              <a:off x="323" y="181"/>
              <a:ext cx="2" cy="4"/>
            </a:xfrm>
            <a:custGeom>
              <a:avLst/>
              <a:gdLst>
                <a:gd name="T0" fmla="*/ 2 w 4"/>
                <a:gd name="T1" fmla="*/ 0 h 7"/>
                <a:gd name="T2" fmla="*/ 2 w 4"/>
                <a:gd name="T3" fmla="*/ 0 h 7"/>
                <a:gd name="T4" fmla="*/ 4 w 4"/>
                <a:gd name="T5" fmla="*/ 7 h 7"/>
                <a:gd name="T6" fmla="*/ 0 w 4"/>
                <a:gd name="T7" fmla="*/ 3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2" y="0"/>
                  </a:lnTo>
                  <a:lnTo>
                    <a:pt x="4" y="7"/>
                  </a:lnTo>
                  <a:cubicBezTo>
                    <a:pt x="2" y="6"/>
                    <a:pt x="1" y="4"/>
                    <a:pt x="0" y="3"/>
                  </a:cubicBezTo>
                  <a:cubicBezTo>
                    <a:pt x="1" y="2"/>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8" name="Freeform 1244"/>
            <p:cNvSpPr/>
            <p:nvPr userDrawn="1"/>
          </p:nvSpPr>
          <p:spPr>
            <a:xfrm>
              <a:off x="323" y="185"/>
              <a:ext cx="2" cy="4"/>
            </a:xfrm>
            <a:custGeom>
              <a:avLst/>
              <a:gdLst>
                <a:gd name="T0" fmla="*/ 4 w 5"/>
                <a:gd name="T1" fmla="*/ 1 h 8"/>
                <a:gd name="T2" fmla="*/ 4 w 5"/>
                <a:gd name="T3" fmla="*/ 1 h 8"/>
                <a:gd name="T4" fmla="*/ 5 w 5"/>
                <a:gd name="T5" fmla="*/ 6 h 8"/>
                <a:gd name="T6" fmla="*/ 4 w 5"/>
                <a:gd name="T7" fmla="*/ 7 h 8"/>
                <a:gd name="T8" fmla="*/ 4 w 5"/>
                <a:gd name="T9" fmla="*/ 7 h 8"/>
                <a:gd name="T10" fmla="*/ 4 w 5"/>
                <a:gd name="T11" fmla="*/ 8 h 8"/>
                <a:gd name="T12" fmla="*/ 0 w 5"/>
                <a:gd name="T13" fmla="*/ 5 h 8"/>
                <a:gd name="T14" fmla="*/ 4 w 5"/>
                <a:gd name="T15" fmla="*/ 0 h 8"/>
                <a:gd name="T16" fmla="*/ 4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4" y="1"/>
                  </a:moveTo>
                  <a:lnTo>
                    <a:pt x="4" y="1"/>
                  </a:lnTo>
                  <a:lnTo>
                    <a:pt x="5" y="6"/>
                  </a:lnTo>
                  <a:cubicBezTo>
                    <a:pt x="5" y="7"/>
                    <a:pt x="5" y="7"/>
                    <a:pt x="4" y="7"/>
                  </a:cubicBezTo>
                  <a:lnTo>
                    <a:pt x="4" y="7"/>
                  </a:lnTo>
                  <a:lnTo>
                    <a:pt x="4" y="8"/>
                  </a:lnTo>
                  <a:cubicBezTo>
                    <a:pt x="3" y="7"/>
                    <a:pt x="1" y="6"/>
                    <a:pt x="0" y="5"/>
                  </a:cubicBezTo>
                  <a:cubicBezTo>
                    <a:pt x="1" y="3"/>
                    <a:pt x="2" y="2"/>
                    <a:pt x="4" y="0"/>
                  </a:cubicBezTo>
                  <a:lnTo>
                    <a:pt x="4"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19" name="Freeform 1245"/>
            <p:cNvSpPr/>
            <p:nvPr userDrawn="1"/>
          </p:nvSpPr>
          <p:spPr>
            <a:xfrm>
              <a:off x="325" y="189"/>
              <a:ext cx="0" cy="1"/>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0" y="2"/>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0" name="Freeform 1246"/>
            <p:cNvSpPr/>
            <p:nvPr userDrawn="1"/>
          </p:nvSpPr>
          <p:spPr>
            <a:xfrm>
              <a:off x="318" y="196"/>
              <a:ext cx="2" cy="2"/>
            </a:xfrm>
            <a:custGeom>
              <a:avLst/>
              <a:gdLst>
                <a:gd name="T0" fmla="*/ 4 w 4"/>
                <a:gd name="T1" fmla="*/ 2 h 4"/>
                <a:gd name="T2" fmla="*/ 4 w 4"/>
                <a:gd name="T3" fmla="*/ 2 h 4"/>
                <a:gd name="T4" fmla="*/ 1 w 4"/>
                <a:gd name="T5" fmla="*/ 4 h 4"/>
                <a:gd name="T6" fmla="*/ 0 w 4"/>
                <a:gd name="T7" fmla="*/ 2 h 4"/>
                <a:gd name="T8" fmla="*/ 0 w 4"/>
                <a:gd name="T9" fmla="*/ 0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4" y="2"/>
                  </a:lnTo>
                  <a:cubicBezTo>
                    <a:pt x="3" y="3"/>
                    <a:pt x="2" y="3"/>
                    <a:pt x="1" y="4"/>
                  </a:cubicBezTo>
                  <a:cubicBezTo>
                    <a:pt x="0" y="3"/>
                    <a:pt x="0" y="3"/>
                    <a:pt x="0" y="2"/>
                  </a:cubicBezTo>
                  <a:lnTo>
                    <a:pt x="0" y="0"/>
                  </a:lnTo>
                  <a:cubicBezTo>
                    <a:pt x="2" y="1"/>
                    <a:pt x="3" y="2"/>
                    <a:pt x="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1" name="Freeform 1247"/>
            <p:cNvSpPr/>
            <p:nvPr userDrawn="1"/>
          </p:nvSpPr>
          <p:spPr>
            <a:xfrm>
              <a:off x="318" y="195"/>
              <a:ext cx="1"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2" name="Freeform 1248"/>
            <p:cNvSpPr/>
            <p:nvPr userDrawn="1"/>
          </p:nvSpPr>
          <p:spPr>
            <a:xfrm>
              <a:off x="316" y="193"/>
              <a:ext cx="2" cy="3"/>
            </a:xfrm>
            <a:custGeom>
              <a:avLst/>
              <a:gdLst>
                <a:gd name="T0" fmla="*/ 5 w 5"/>
                <a:gd name="T1" fmla="*/ 3 h 7"/>
                <a:gd name="T2" fmla="*/ 5 w 5"/>
                <a:gd name="T3" fmla="*/ 3 h 7"/>
                <a:gd name="T4" fmla="*/ 4 w 5"/>
                <a:gd name="T5" fmla="*/ 5 h 7"/>
                <a:gd name="T6" fmla="*/ 3 w 5"/>
                <a:gd name="T7" fmla="*/ 6 h 7"/>
                <a:gd name="T8" fmla="*/ 4 w 5"/>
                <a:gd name="T9" fmla="*/ 6 h 7"/>
                <a:gd name="T10" fmla="*/ 3 w 5"/>
                <a:gd name="T11" fmla="*/ 7 h 7"/>
                <a:gd name="T12" fmla="*/ 0 w 5"/>
                <a:gd name="T13" fmla="*/ 0 h 7"/>
                <a:gd name="T14" fmla="*/ 5 w 5"/>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3"/>
                  </a:moveTo>
                  <a:lnTo>
                    <a:pt x="5" y="3"/>
                  </a:lnTo>
                  <a:cubicBezTo>
                    <a:pt x="5" y="4"/>
                    <a:pt x="4" y="5"/>
                    <a:pt x="4" y="5"/>
                  </a:cubicBezTo>
                  <a:lnTo>
                    <a:pt x="3" y="6"/>
                  </a:lnTo>
                  <a:lnTo>
                    <a:pt x="4" y="6"/>
                  </a:lnTo>
                  <a:lnTo>
                    <a:pt x="3" y="7"/>
                  </a:lnTo>
                  <a:cubicBezTo>
                    <a:pt x="2" y="5"/>
                    <a:pt x="1" y="2"/>
                    <a:pt x="0" y="0"/>
                  </a:cubicBezTo>
                  <a:cubicBezTo>
                    <a:pt x="1" y="1"/>
                    <a:pt x="3" y="2"/>
                    <a:pt x="5"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3" name="Freeform 1249"/>
            <p:cNvSpPr/>
            <p:nvPr userDrawn="1"/>
          </p:nvSpPr>
          <p:spPr>
            <a:xfrm>
              <a:off x="315" y="189"/>
              <a:ext cx="2" cy="4"/>
            </a:xfrm>
            <a:custGeom>
              <a:avLst/>
              <a:gdLst>
                <a:gd name="T0" fmla="*/ 2 w 5"/>
                <a:gd name="T1" fmla="*/ 8 h 9"/>
                <a:gd name="T2" fmla="*/ 2 w 5"/>
                <a:gd name="T3" fmla="*/ 8 h 9"/>
                <a:gd name="T4" fmla="*/ 0 w 5"/>
                <a:gd name="T5" fmla="*/ 3 h 9"/>
                <a:gd name="T6" fmla="*/ 1 w 5"/>
                <a:gd name="T7" fmla="*/ 0 h 9"/>
                <a:gd name="T8" fmla="*/ 5 w 5"/>
                <a:gd name="T9" fmla="*/ 4 h 9"/>
                <a:gd name="T10" fmla="*/ 3 w 5"/>
                <a:gd name="T11" fmla="*/ 9 h 9"/>
                <a:gd name="T12" fmla="*/ 2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2" y="8"/>
                  </a:moveTo>
                  <a:lnTo>
                    <a:pt x="2" y="8"/>
                  </a:lnTo>
                  <a:cubicBezTo>
                    <a:pt x="1" y="6"/>
                    <a:pt x="0" y="5"/>
                    <a:pt x="0" y="3"/>
                  </a:cubicBezTo>
                  <a:cubicBezTo>
                    <a:pt x="0" y="2"/>
                    <a:pt x="1" y="1"/>
                    <a:pt x="1" y="0"/>
                  </a:cubicBezTo>
                  <a:cubicBezTo>
                    <a:pt x="3" y="1"/>
                    <a:pt x="4" y="2"/>
                    <a:pt x="5" y="4"/>
                  </a:cubicBezTo>
                  <a:cubicBezTo>
                    <a:pt x="4" y="5"/>
                    <a:pt x="4" y="7"/>
                    <a:pt x="3" y="9"/>
                  </a:cubicBezTo>
                  <a:lnTo>
                    <a:pt x="2" y="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4" name="Freeform 1250"/>
            <p:cNvSpPr/>
            <p:nvPr userDrawn="1"/>
          </p:nvSpPr>
          <p:spPr>
            <a:xfrm>
              <a:off x="324" y="172"/>
              <a:ext cx="3" cy="14"/>
            </a:xfrm>
            <a:custGeom>
              <a:avLst/>
              <a:gdLst>
                <a:gd name="T0" fmla="*/ 4 w 8"/>
                <a:gd name="T1" fmla="*/ 0 h 32"/>
                <a:gd name="T2" fmla="*/ 4 w 8"/>
                <a:gd name="T3" fmla="*/ 0 h 32"/>
                <a:gd name="T4" fmla="*/ 8 w 8"/>
                <a:gd name="T5" fmla="*/ 32 h 32"/>
                <a:gd name="T6" fmla="*/ 7 w 8"/>
                <a:gd name="T7" fmla="*/ 32 h 32"/>
                <a:gd name="T8" fmla="*/ 6 w 8"/>
                <a:gd name="T9" fmla="*/ 31 h 32"/>
                <a:gd name="T10" fmla="*/ 6 w 8"/>
                <a:gd name="T11" fmla="*/ 32 h 32"/>
                <a:gd name="T12" fmla="*/ 0 w 8"/>
                <a:gd name="T13" fmla="*/ 1 h 32"/>
                <a:gd name="T14" fmla="*/ 4 w 8"/>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2">
                  <a:moveTo>
                    <a:pt x="4" y="0"/>
                  </a:moveTo>
                  <a:lnTo>
                    <a:pt x="4" y="0"/>
                  </a:lnTo>
                  <a:lnTo>
                    <a:pt x="8" y="32"/>
                  </a:lnTo>
                  <a:cubicBezTo>
                    <a:pt x="7" y="32"/>
                    <a:pt x="7" y="32"/>
                    <a:pt x="7" y="32"/>
                  </a:cubicBezTo>
                  <a:lnTo>
                    <a:pt x="6" y="31"/>
                  </a:lnTo>
                  <a:cubicBezTo>
                    <a:pt x="6" y="32"/>
                    <a:pt x="6" y="32"/>
                    <a:pt x="6" y="32"/>
                  </a:cubicBezTo>
                  <a:lnTo>
                    <a:pt x="0" y="1"/>
                  </a:lnTo>
                  <a:cubicBezTo>
                    <a:pt x="1" y="0"/>
                    <a:pt x="2" y="0"/>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5" name="Freeform 1251"/>
            <p:cNvSpPr/>
            <p:nvPr userDrawn="1"/>
          </p:nvSpPr>
          <p:spPr>
            <a:xfrm>
              <a:off x="319" y="176"/>
              <a:ext cx="4" cy="4"/>
            </a:xfrm>
            <a:custGeom>
              <a:avLst/>
              <a:gdLst>
                <a:gd name="T0" fmla="*/ 4 w 8"/>
                <a:gd name="T1" fmla="*/ 0 h 9"/>
                <a:gd name="T2" fmla="*/ 4 w 8"/>
                <a:gd name="T3" fmla="*/ 0 h 9"/>
                <a:gd name="T4" fmla="*/ 8 w 8"/>
                <a:gd name="T5" fmla="*/ 5 h 9"/>
                <a:gd name="T6" fmla="*/ 4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5" y="1"/>
                    <a:pt x="7" y="3"/>
                    <a:pt x="8" y="5"/>
                  </a:cubicBezTo>
                  <a:cubicBezTo>
                    <a:pt x="7" y="6"/>
                    <a:pt x="5" y="8"/>
                    <a:pt x="4" y="9"/>
                  </a:cubicBezTo>
                  <a:cubicBezTo>
                    <a:pt x="2" y="8"/>
                    <a:pt x="1" y="6"/>
                    <a:pt x="0" y="5"/>
                  </a:cubicBezTo>
                  <a:cubicBezTo>
                    <a:pt x="1" y="3"/>
                    <a:pt x="3" y="1"/>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6" name="Freeform 1252"/>
            <p:cNvSpPr/>
            <p:nvPr userDrawn="1"/>
          </p:nvSpPr>
          <p:spPr>
            <a:xfrm>
              <a:off x="315" y="176"/>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7" y="4"/>
                    <a:pt x="8" y="6"/>
                  </a:cubicBezTo>
                  <a:cubicBezTo>
                    <a:pt x="7" y="7"/>
                    <a:pt x="5" y="9"/>
                    <a:pt x="4"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7" name="Freeform 1253"/>
            <p:cNvSpPr/>
            <p:nvPr userDrawn="1"/>
          </p:nvSpPr>
          <p:spPr>
            <a:xfrm>
              <a:off x="317" y="178"/>
              <a:ext cx="3"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4"/>
                    <a:pt x="3" y="2"/>
                    <a:pt x="4" y="0"/>
                  </a:cubicBezTo>
                  <a:cubicBezTo>
                    <a:pt x="6" y="2"/>
                    <a:pt x="7" y="3"/>
                    <a:pt x="8" y="5"/>
                  </a:cubicBezTo>
                  <a:cubicBezTo>
                    <a:pt x="7" y="7"/>
                    <a:pt x="6" y="8"/>
                    <a:pt x="4"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8" name="Freeform 1254"/>
            <p:cNvSpPr/>
            <p:nvPr userDrawn="1"/>
          </p:nvSpPr>
          <p:spPr>
            <a:xfrm>
              <a:off x="319" y="181"/>
              <a:ext cx="4"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29" name="Freeform 1255"/>
            <p:cNvSpPr/>
            <p:nvPr userDrawn="1"/>
          </p:nvSpPr>
          <p:spPr>
            <a:xfrm>
              <a:off x="321" y="183"/>
              <a:ext cx="3"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6"/>
                    <a:pt x="0" y="4"/>
                  </a:cubicBezTo>
                  <a:cubicBezTo>
                    <a:pt x="2" y="3"/>
                    <a:pt x="3" y="1"/>
                    <a:pt x="4" y="0"/>
                  </a:cubicBezTo>
                  <a:cubicBezTo>
                    <a:pt x="5" y="1"/>
                    <a:pt x="7" y="2"/>
                    <a:pt x="8" y="4"/>
                  </a:cubicBezTo>
                  <a:cubicBezTo>
                    <a:pt x="7" y="5"/>
                    <a:pt x="6" y="7"/>
                    <a:pt x="4"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0" name="Freeform 1256"/>
            <p:cNvSpPr/>
            <p:nvPr userDrawn="1"/>
          </p:nvSpPr>
          <p:spPr>
            <a:xfrm>
              <a:off x="313" y="178"/>
              <a:ext cx="3" cy="5"/>
            </a:xfrm>
            <a:custGeom>
              <a:avLst/>
              <a:gdLst>
                <a:gd name="T0" fmla="*/ 3 w 7"/>
                <a:gd name="T1" fmla="*/ 11 h 11"/>
                <a:gd name="T2" fmla="*/ 3 w 7"/>
                <a:gd name="T3" fmla="*/ 11 h 11"/>
                <a:gd name="T4" fmla="*/ 0 w 7"/>
                <a:gd name="T5" fmla="*/ 6 h 11"/>
                <a:gd name="T6" fmla="*/ 4 w 7"/>
                <a:gd name="T7" fmla="*/ 0 h 11"/>
                <a:gd name="T8" fmla="*/ 7 w 7"/>
                <a:gd name="T9" fmla="*/ 5 h 11"/>
                <a:gd name="T10" fmla="*/ 3 w 7"/>
                <a:gd name="T11" fmla="*/ 11 h 11"/>
              </a:gdLst>
              <a:ahLst/>
              <a:cxnLst>
                <a:cxn ang="0">
                  <a:pos x="T0" y="T1"/>
                </a:cxn>
                <a:cxn ang="0">
                  <a:pos x="T2" y="T3"/>
                </a:cxn>
                <a:cxn ang="0">
                  <a:pos x="T4" y="T5"/>
                </a:cxn>
                <a:cxn ang="0">
                  <a:pos x="T6" y="T7"/>
                </a:cxn>
                <a:cxn ang="0">
                  <a:pos x="T8" y="T9"/>
                </a:cxn>
                <a:cxn ang="0">
                  <a:pos x="T10" y="T11"/>
                </a:cxn>
              </a:cxnLst>
              <a:rect l="0" t="0" r="r" b="b"/>
              <a:pathLst>
                <a:path w="7" h="11">
                  <a:moveTo>
                    <a:pt x="3" y="11"/>
                  </a:moveTo>
                  <a:lnTo>
                    <a:pt x="3" y="11"/>
                  </a:lnTo>
                  <a:cubicBezTo>
                    <a:pt x="2" y="10"/>
                    <a:pt x="1" y="8"/>
                    <a:pt x="0" y="6"/>
                  </a:cubicBezTo>
                  <a:cubicBezTo>
                    <a:pt x="1" y="4"/>
                    <a:pt x="2" y="2"/>
                    <a:pt x="4" y="0"/>
                  </a:cubicBezTo>
                  <a:cubicBezTo>
                    <a:pt x="5" y="2"/>
                    <a:pt x="6" y="4"/>
                    <a:pt x="7" y="5"/>
                  </a:cubicBezTo>
                  <a:cubicBezTo>
                    <a:pt x="6" y="7"/>
                    <a:pt x="5" y="9"/>
                    <a:pt x="3"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1" name="Freeform 1257"/>
            <p:cNvSpPr/>
            <p:nvPr userDrawn="1"/>
          </p:nvSpPr>
          <p:spPr>
            <a:xfrm>
              <a:off x="315" y="181"/>
              <a:ext cx="4" cy="5"/>
            </a:xfrm>
            <a:custGeom>
              <a:avLst/>
              <a:gdLst>
                <a:gd name="T0" fmla="*/ 4 w 8"/>
                <a:gd name="T1" fmla="*/ 10 h 10"/>
                <a:gd name="T2" fmla="*/ 4 w 8"/>
                <a:gd name="T3" fmla="*/ 10 h 10"/>
                <a:gd name="T4" fmla="*/ 0 w 8"/>
                <a:gd name="T5" fmla="*/ 6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2" y="9"/>
                    <a:pt x="1" y="7"/>
                    <a:pt x="0" y="6"/>
                  </a:cubicBezTo>
                  <a:cubicBezTo>
                    <a:pt x="1" y="4"/>
                    <a:pt x="3" y="2"/>
                    <a:pt x="4" y="0"/>
                  </a:cubicBezTo>
                  <a:cubicBezTo>
                    <a:pt x="5" y="2"/>
                    <a:pt x="6" y="3"/>
                    <a:pt x="8" y="5"/>
                  </a:cubicBezTo>
                  <a:cubicBezTo>
                    <a:pt x="6" y="6"/>
                    <a:pt x="5" y="8"/>
                    <a:pt x="4"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2" name="Freeform 1258"/>
            <p:cNvSpPr/>
            <p:nvPr userDrawn="1"/>
          </p:nvSpPr>
          <p:spPr>
            <a:xfrm>
              <a:off x="317" y="183"/>
              <a:ext cx="3" cy="5"/>
            </a:xfrm>
            <a:custGeom>
              <a:avLst/>
              <a:gdLst>
                <a:gd name="T0" fmla="*/ 4 w 8"/>
                <a:gd name="T1" fmla="*/ 10 h 10"/>
                <a:gd name="T2" fmla="*/ 4 w 8"/>
                <a:gd name="T3" fmla="*/ 10 h 10"/>
                <a:gd name="T4" fmla="*/ 0 w 8"/>
                <a:gd name="T5" fmla="*/ 6 h 10"/>
                <a:gd name="T6" fmla="*/ 4 w 8"/>
                <a:gd name="T7" fmla="*/ 0 h 10"/>
                <a:gd name="T8" fmla="*/ 8 w 8"/>
                <a:gd name="T9" fmla="*/ 4 h 10"/>
                <a:gd name="T10" fmla="*/ 5 w 8"/>
                <a:gd name="T11" fmla="*/ 9 h 10"/>
                <a:gd name="T12" fmla="*/ 5 w 8"/>
                <a:gd name="T13" fmla="*/ 9 h 10"/>
                <a:gd name="T14" fmla="*/ 4 w 8"/>
                <a:gd name="T15" fmla="*/ 9 h 10"/>
                <a:gd name="T16" fmla="*/ 4 w 8"/>
                <a:gd name="T17" fmla="*/ 10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cubicBezTo>
                    <a:pt x="3" y="9"/>
                    <a:pt x="1" y="7"/>
                    <a:pt x="0" y="6"/>
                  </a:cubicBezTo>
                  <a:cubicBezTo>
                    <a:pt x="1" y="4"/>
                    <a:pt x="3" y="2"/>
                    <a:pt x="4" y="0"/>
                  </a:cubicBezTo>
                  <a:cubicBezTo>
                    <a:pt x="6" y="2"/>
                    <a:pt x="7" y="3"/>
                    <a:pt x="8" y="4"/>
                  </a:cubicBezTo>
                  <a:cubicBezTo>
                    <a:pt x="7" y="6"/>
                    <a:pt x="6" y="7"/>
                    <a:pt x="5" y="9"/>
                  </a:cubicBezTo>
                  <a:cubicBezTo>
                    <a:pt x="5" y="9"/>
                    <a:pt x="5" y="9"/>
                    <a:pt x="5" y="9"/>
                  </a:cubicBezTo>
                  <a:lnTo>
                    <a:pt x="4" y="9"/>
                  </a:lnTo>
                  <a:cubicBezTo>
                    <a:pt x="4" y="9"/>
                    <a:pt x="4" y="9"/>
                    <a:pt x="4" y="10"/>
                  </a:cubicBezTo>
                  <a:lnTo>
                    <a:pt x="4" y="1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3" name="Freeform 1259"/>
            <p:cNvSpPr/>
            <p:nvPr userDrawn="1"/>
          </p:nvSpPr>
          <p:spPr>
            <a:xfrm>
              <a:off x="320" y="186"/>
              <a:ext cx="3" cy="2"/>
            </a:xfrm>
            <a:custGeom>
              <a:avLst/>
              <a:gdLst>
                <a:gd name="T0" fmla="*/ 0 w 7"/>
                <a:gd name="T1" fmla="*/ 4 h 5"/>
                <a:gd name="T2" fmla="*/ 0 w 7"/>
                <a:gd name="T3" fmla="*/ 4 h 5"/>
                <a:gd name="T4" fmla="*/ 3 w 7"/>
                <a:gd name="T5" fmla="*/ 0 h 5"/>
                <a:gd name="T6" fmla="*/ 7 w 7"/>
                <a:gd name="T7" fmla="*/ 4 h 5"/>
                <a:gd name="T8" fmla="*/ 6 w 7"/>
                <a:gd name="T9" fmla="*/ 5 h 5"/>
                <a:gd name="T10" fmla="*/ 0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0" y="4"/>
                  </a:moveTo>
                  <a:lnTo>
                    <a:pt x="0" y="4"/>
                  </a:lnTo>
                  <a:cubicBezTo>
                    <a:pt x="1" y="2"/>
                    <a:pt x="2" y="1"/>
                    <a:pt x="3" y="0"/>
                  </a:cubicBezTo>
                  <a:cubicBezTo>
                    <a:pt x="4" y="1"/>
                    <a:pt x="6" y="2"/>
                    <a:pt x="7" y="4"/>
                  </a:cubicBezTo>
                  <a:cubicBezTo>
                    <a:pt x="6" y="4"/>
                    <a:pt x="6" y="5"/>
                    <a:pt x="6" y="5"/>
                  </a:cubicBezTo>
                  <a:cubicBezTo>
                    <a:pt x="3" y="4"/>
                    <a:pt x="1" y="4"/>
                    <a:pt x="0"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4" name="Freeform 1260"/>
            <p:cNvSpPr/>
            <p:nvPr userDrawn="1"/>
          </p:nvSpPr>
          <p:spPr>
            <a:xfrm>
              <a:off x="319" y="18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lnTo>
                    <a:pt x="0" y="0"/>
                  </a:lnTo>
                  <a:cubicBezTo>
                    <a:pt x="0" y="0"/>
                    <a:pt x="0"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5" name="Freeform 1261"/>
            <p:cNvSpPr/>
            <p:nvPr userDrawn="1"/>
          </p:nvSpPr>
          <p:spPr>
            <a:xfrm>
              <a:off x="323" y="187"/>
              <a:ext cx="2" cy="2"/>
            </a:xfrm>
            <a:custGeom>
              <a:avLst/>
              <a:gdLst>
                <a:gd name="T0" fmla="*/ 0 w 5"/>
                <a:gd name="T1" fmla="*/ 2 h 4"/>
                <a:gd name="T2" fmla="*/ 0 w 5"/>
                <a:gd name="T3" fmla="*/ 2 h 4"/>
                <a:gd name="T4" fmla="*/ 1 w 5"/>
                <a:gd name="T5" fmla="*/ 0 h 4"/>
                <a:gd name="T6" fmla="*/ 5 w 5"/>
                <a:gd name="T7" fmla="*/ 4 h 4"/>
                <a:gd name="T8" fmla="*/ 4 w 5"/>
                <a:gd name="T9" fmla="*/ 4 h 4"/>
                <a:gd name="T10" fmla="*/ 3 w 5"/>
                <a:gd name="T11" fmla="*/ 4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0" y="2"/>
                  </a:lnTo>
                  <a:cubicBezTo>
                    <a:pt x="0" y="1"/>
                    <a:pt x="0" y="1"/>
                    <a:pt x="1" y="0"/>
                  </a:cubicBezTo>
                  <a:cubicBezTo>
                    <a:pt x="2" y="1"/>
                    <a:pt x="3" y="2"/>
                    <a:pt x="5" y="4"/>
                  </a:cubicBezTo>
                  <a:lnTo>
                    <a:pt x="4" y="4"/>
                  </a:lnTo>
                  <a:cubicBezTo>
                    <a:pt x="4" y="4"/>
                    <a:pt x="3" y="4"/>
                    <a:pt x="3" y="4"/>
                  </a:cubicBezTo>
                  <a:cubicBezTo>
                    <a:pt x="2" y="3"/>
                    <a:pt x="1" y="2"/>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6" name="Rectangle 1262"/>
            <p:cNvSpPr>
              <a:spLocks noChangeArrowheads="1"/>
            </p:cNvSpPr>
            <p:nvPr userDrawn="1"/>
          </p:nvSpPr>
          <p:spPr>
            <a:xfrm>
              <a:off x="321" y="191"/>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7" name="Freeform 1263"/>
            <p:cNvSpPr/>
            <p:nvPr userDrawn="1"/>
          </p:nvSpPr>
          <p:spPr>
            <a:xfrm>
              <a:off x="320" y="192"/>
              <a:ext cx="2" cy="2"/>
            </a:xfrm>
            <a:custGeom>
              <a:avLst/>
              <a:gdLst>
                <a:gd name="T0" fmla="*/ 3 w 4"/>
                <a:gd name="T1" fmla="*/ 3 h 3"/>
                <a:gd name="T2" fmla="*/ 3 w 4"/>
                <a:gd name="T3" fmla="*/ 3 h 3"/>
                <a:gd name="T4" fmla="*/ 0 w 4"/>
                <a:gd name="T5" fmla="*/ 0 h 3"/>
                <a:gd name="T6" fmla="*/ 0 w 4"/>
                <a:gd name="T7" fmla="*/ 0 h 3"/>
                <a:gd name="T8" fmla="*/ 4 w 4"/>
                <a:gd name="T9" fmla="*/ 3 h 3"/>
                <a:gd name="T10" fmla="*/ 3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3" y="3"/>
                  </a:moveTo>
                  <a:lnTo>
                    <a:pt x="3" y="3"/>
                  </a:lnTo>
                  <a:cubicBezTo>
                    <a:pt x="2" y="2"/>
                    <a:pt x="1" y="1"/>
                    <a:pt x="0" y="0"/>
                  </a:cubicBezTo>
                  <a:lnTo>
                    <a:pt x="0" y="0"/>
                  </a:lnTo>
                  <a:cubicBezTo>
                    <a:pt x="1" y="1"/>
                    <a:pt x="2" y="2"/>
                    <a:pt x="4" y="3"/>
                  </a:cubicBezTo>
                  <a:cubicBezTo>
                    <a:pt x="3" y="3"/>
                    <a:pt x="3" y="3"/>
                    <a:pt x="3"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8" name="Freeform 1264"/>
            <p:cNvSpPr/>
            <p:nvPr userDrawn="1"/>
          </p:nvSpPr>
          <p:spPr>
            <a:xfrm>
              <a:off x="314" y="184"/>
              <a:ext cx="2" cy="4"/>
            </a:xfrm>
            <a:custGeom>
              <a:avLst/>
              <a:gdLst>
                <a:gd name="T0" fmla="*/ 3 w 6"/>
                <a:gd name="T1" fmla="*/ 9 h 9"/>
                <a:gd name="T2" fmla="*/ 3 w 6"/>
                <a:gd name="T3" fmla="*/ 9 h 9"/>
                <a:gd name="T4" fmla="*/ 0 w 6"/>
                <a:gd name="T5" fmla="*/ 4 h 9"/>
                <a:gd name="T6" fmla="*/ 2 w 6"/>
                <a:gd name="T7" fmla="*/ 0 h 9"/>
                <a:gd name="T8" fmla="*/ 6 w 6"/>
                <a:gd name="T9" fmla="*/ 4 h 9"/>
                <a:gd name="T10" fmla="*/ 3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3" y="9"/>
                  </a:moveTo>
                  <a:lnTo>
                    <a:pt x="3" y="9"/>
                  </a:lnTo>
                  <a:cubicBezTo>
                    <a:pt x="2" y="7"/>
                    <a:pt x="1" y="6"/>
                    <a:pt x="0" y="4"/>
                  </a:cubicBezTo>
                  <a:cubicBezTo>
                    <a:pt x="0" y="3"/>
                    <a:pt x="1" y="1"/>
                    <a:pt x="2" y="0"/>
                  </a:cubicBezTo>
                  <a:cubicBezTo>
                    <a:pt x="4" y="1"/>
                    <a:pt x="5" y="3"/>
                    <a:pt x="6" y="4"/>
                  </a:cubicBezTo>
                  <a:cubicBezTo>
                    <a:pt x="5" y="6"/>
                    <a:pt x="4" y="7"/>
                    <a:pt x="3" y="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39" name="Freeform 1265"/>
            <p:cNvSpPr/>
            <p:nvPr userDrawn="1"/>
          </p:nvSpPr>
          <p:spPr>
            <a:xfrm>
              <a:off x="315" y="186"/>
              <a:ext cx="4" cy="4"/>
            </a:xfrm>
            <a:custGeom>
              <a:avLst/>
              <a:gdLst>
                <a:gd name="T0" fmla="*/ 4 w 7"/>
                <a:gd name="T1" fmla="*/ 8 h 8"/>
                <a:gd name="T2" fmla="*/ 4 w 7"/>
                <a:gd name="T3" fmla="*/ 8 h 8"/>
                <a:gd name="T4" fmla="*/ 0 w 7"/>
                <a:gd name="T5" fmla="*/ 4 h 8"/>
                <a:gd name="T6" fmla="*/ 3 w 7"/>
                <a:gd name="T7" fmla="*/ 0 h 8"/>
                <a:gd name="T8" fmla="*/ 7 w 7"/>
                <a:gd name="T9" fmla="*/ 4 h 8"/>
                <a:gd name="T10" fmla="*/ 4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4" y="8"/>
                  </a:moveTo>
                  <a:lnTo>
                    <a:pt x="4" y="8"/>
                  </a:lnTo>
                  <a:cubicBezTo>
                    <a:pt x="3" y="7"/>
                    <a:pt x="1" y="6"/>
                    <a:pt x="0" y="4"/>
                  </a:cubicBezTo>
                  <a:cubicBezTo>
                    <a:pt x="1" y="3"/>
                    <a:pt x="2" y="1"/>
                    <a:pt x="3" y="0"/>
                  </a:cubicBezTo>
                  <a:cubicBezTo>
                    <a:pt x="4" y="1"/>
                    <a:pt x="5" y="3"/>
                    <a:pt x="7" y="4"/>
                  </a:cubicBezTo>
                  <a:cubicBezTo>
                    <a:pt x="6" y="5"/>
                    <a:pt x="5" y="7"/>
                    <a:pt x="4"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0" name="Freeform 1266"/>
            <p:cNvSpPr/>
            <p:nvPr userDrawn="1"/>
          </p:nvSpPr>
          <p:spPr>
            <a:xfrm>
              <a:off x="318" y="189"/>
              <a:ext cx="2" cy="3"/>
            </a:xfrm>
            <a:custGeom>
              <a:avLst/>
              <a:gdLst>
                <a:gd name="T0" fmla="*/ 4 w 6"/>
                <a:gd name="T1" fmla="*/ 8 h 8"/>
                <a:gd name="T2" fmla="*/ 4 w 6"/>
                <a:gd name="T3" fmla="*/ 8 h 8"/>
                <a:gd name="T4" fmla="*/ 0 w 6"/>
                <a:gd name="T5" fmla="*/ 4 h 8"/>
                <a:gd name="T6" fmla="*/ 2 w 6"/>
                <a:gd name="T7" fmla="*/ 0 h 8"/>
                <a:gd name="T8" fmla="*/ 6 w 6"/>
                <a:gd name="T9" fmla="*/ 3 h 8"/>
                <a:gd name="T10" fmla="*/ 6 w 6"/>
                <a:gd name="T11" fmla="*/ 4 h 8"/>
                <a:gd name="T12" fmla="*/ 3 w 6"/>
                <a:gd name="T13" fmla="*/ 5 h 8"/>
                <a:gd name="T14" fmla="*/ 2 w 6"/>
                <a:gd name="T15" fmla="*/ 5 h 8"/>
                <a:gd name="T16" fmla="*/ 4 w 6"/>
                <a:gd name="T17" fmla="*/ 7 h 8"/>
                <a:gd name="T18" fmla="*/ 4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4" y="8"/>
                  </a:moveTo>
                  <a:lnTo>
                    <a:pt x="4" y="8"/>
                  </a:lnTo>
                  <a:cubicBezTo>
                    <a:pt x="2" y="6"/>
                    <a:pt x="1" y="5"/>
                    <a:pt x="0" y="4"/>
                  </a:cubicBezTo>
                  <a:cubicBezTo>
                    <a:pt x="0" y="2"/>
                    <a:pt x="1" y="1"/>
                    <a:pt x="2" y="0"/>
                  </a:cubicBezTo>
                  <a:cubicBezTo>
                    <a:pt x="3" y="1"/>
                    <a:pt x="5" y="2"/>
                    <a:pt x="6" y="3"/>
                  </a:cubicBezTo>
                  <a:lnTo>
                    <a:pt x="6" y="4"/>
                  </a:lnTo>
                  <a:cubicBezTo>
                    <a:pt x="4" y="4"/>
                    <a:pt x="3" y="5"/>
                    <a:pt x="3" y="5"/>
                  </a:cubicBezTo>
                  <a:lnTo>
                    <a:pt x="2" y="5"/>
                  </a:lnTo>
                  <a:cubicBezTo>
                    <a:pt x="3" y="6"/>
                    <a:pt x="3" y="6"/>
                    <a:pt x="4" y="7"/>
                  </a:cubicBezTo>
                  <a:lnTo>
                    <a:pt x="4" y="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1" name="Freeform 1267"/>
            <p:cNvSpPr/>
            <p:nvPr userDrawn="1"/>
          </p:nvSpPr>
          <p:spPr>
            <a:xfrm>
              <a:off x="319" y="193"/>
              <a:ext cx="2" cy="2"/>
            </a:xfrm>
            <a:custGeom>
              <a:avLst/>
              <a:gdLst>
                <a:gd name="T0" fmla="*/ 2 w 6"/>
                <a:gd name="T1" fmla="*/ 0 h 5"/>
                <a:gd name="T2" fmla="*/ 2 w 6"/>
                <a:gd name="T3" fmla="*/ 0 h 5"/>
                <a:gd name="T4" fmla="*/ 5 w 6"/>
                <a:gd name="T5" fmla="*/ 2 h 5"/>
                <a:gd name="T6" fmla="*/ 4 w 6"/>
                <a:gd name="T7" fmla="*/ 2 h 5"/>
                <a:gd name="T8" fmla="*/ 6 w 6"/>
                <a:gd name="T9" fmla="*/ 4 h 5"/>
                <a:gd name="T10" fmla="*/ 6 w 6"/>
                <a:gd name="T11" fmla="*/ 4 h 5"/>
                <a:gd name="T12" fmla="*/ 2 w 6"/>
                <a:gd name="T13" fmla="*/ 5 h 5"/>
                <a:gd name="T14" fmla="*/ 0 w 6"/>
                <a:gd name="T15" fmla="*/ 4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2" y="0"/>
                  </a:lnTo>
                  <a:lnTo>
                    <a:pt x="5" y="2"/>
                  </a:lnTo>
                  <a:lnTo>
                    <a:pt x="4" y="2"/>
                  </a:lnTo>
                  <a:cubicBezTo>
                    <a:pt x="5" y="3"/>
                    <a:pt x="5" y="4"/>
                    <a:pt x="6" y="4"/>
                  </a:cubicBezTo>
                  <a:lnTo>
                    <a:pt x="6" y="4"/>
                  </a:lnTo>
                  <a:cubicBezTo>
                    <a:pt x="4" y="4"/>
                    <a:pt x="3" y="5"/>
                    <a:pt x="2" y="5"/>
                  </a:cubicBezTo>
                  <a:lnTo>
                    <a:pt x="0" y="4"/>
                  </a:lnTo>
                  <a:cubicBezTo>
                    <a:pt x="1" y="3"/>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2" name="Freeform 1268"/>
            <p:cNvSpPr/>
            <p:nvPr userDrawn="1"/>
          </p:nvSpPr>
          <p:spPr>
            <a:xfrm>
              <a:off x="316" y="191"/>
              <a:ext cx="3" cy="3"/>
            </a:xfrm>
            <a:custGeom>
              <a:avLst/>
              <a:gdLst>
                <a:gd name="T0" fmla="*/ 3 w 7"/>
                <a:gd name="T1" fmla="*/ 0 h 8"/>
                <a:gd name="T2" fmla="*/ 3 w 7"/>
                <a:gd name="T3" fmla="*/ 0 h 8"/>
                <a:gd name="T4" fmla="*/ 7 w 7"/>
                <a:gd name="T5" fmla="*/ 4 h 8"/>
                <a:gd name="T6" fmla="*/ 5 w 7"/>
                <a:gd name="T7" fmla="*/ 8 h 8"/>
                <a:gd name="T8" fmla="*/ 0 w 7"/>
                <a:gd name="T9" fmla="*/ 5 h 8"/>
                <a:gd name="T10" fmla="*/ 3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3" y="0"/>
                  </a:moveTo>
                  <a:lnTo>
                    <a:pt x="3" y="0"/>
                  </a:lnTo>
                  <a:cubicBezTo>
                    <a:pt x="4" y="2"/>
                    <a:pt x="6" y="3"/>
                    <a:pt x="7" y="4"/>
                  </a:cubicBezTo>
                  <a:cubicBezTo>
                    <a:pt x="7" y="6"/>
                    <a:pt x="6" y="7"/>
                    <a:pt x="5" y="8"/>
                  </a:cubicBezTo>
                  <a:cubicBezTo>
                    <a:pt x="3" y="7"/>
                    <a:pt x="2" y="6"/>
                    <a:pt x="0" y="5"/>
                  </a:cubicBezTo>
                  <a:cubicBezTo>
                    <a:pt x="1" y="4"/>
                    <a:pt x="2" y="2"/>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3" name="Freeform 1269"/>
            <p:cNvSpPr/>
            <p:nvPr userDrawn="1"/>
          </p:nvSpPr>
          <p:spPr>
            <a:xfrm>
              <a:off x="328" y="184"/>
              <a:ext cx="1" cy="2"/>
            </a:xfrm>
            <a:custGeom>
              <a:avLst/>
              <a:gdLst>
                <a:gd name="T0" fmla="*/ 1 w 2"/>
                <a:gd name="T1" fmla="*/ 0 h 3"/>
                <a:gd name="T2" fmla="*/ 1 w 2"/>
                <a:gd name="T3" fmla="*/ 0 h 3"/>
                <a:gd name="T4" fmla="*/ 2 w 2"/>
                <a:gd name="T5" fmla="*/ 3 h 3"/>
                <a:gd name="T6" fmla="*/ 0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lnTo>
                    <a:pt x="2" y="3"/>
                  </a:lnTo>
                  <a:lnTo>
                    <a:pt x="0" y="3"/>
                  </a:lnTo>
                  <a:lnTo>
                    <a:pt x="0"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4" name="Freeform 1270"/>
            <p:cNvSpPr/>
            <p:nvPr userDrawn="1"/>
          </p:nvSpPr>
          <p:spPr>
            <a:xfrm>
              <a:off x="328" y="182"/>
              <a:ext cx="0" cy="2"/>
            </a:xfrm>
            <a:custGeom>
              <a:avLst/>
              <a:gdLst>
                <a:gd name="T0" fmla="*/ 2 w 2"/>
                <a:gd name="T1" fmla="*/ 0 h 3"/>
                <a:gd name="T2" fmla="*/ 2 w 2"/>
                <a:gd name="T3" fmla="*/ 0 h 3"/>
                <a:gd name="T4" fmla="*/ 2 w 2"/>
                <a:gd name="T5" fmla="*/ 3 h 3"/>
                <a:gd name="T6" fmla="*/ 1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1" y="3"/>
                  </a:lnTo>
                  <a:lnTo>
                    <a:pt x="0"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5" name="Freeform 1271"/>
            <p:cNvSpPr/>
            <p:nvPr userDrawn="1"/>
          </p:nvSpPr>
          <p:spPr>
            <a:xfrm>
              <a:off x="328" y="181"/>
              <a:ext cx="0" cy="1"/>
            </a:xfrm>
            <a:custGeom>
              <a:avLst/>
              <a:gdLst>
                <a:gd name="T0" fmla="*/ 2 w 2"/>
                <a:gd name="T1" fmla="*/ 0 h 3"/>
                <a:gd name="T2" fmla="*/ 2 w 2"/>
                <a:gd name="T3" fmla="*/ 0 h 3"/>
                <a:gd name="T4" fmla="*/ 2 w 2"/>
                <a:gd name="T5" fmla="*/ 3 h 3"/>
                <a:gd name="T6" fmla="*/ 0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0" y="3"/>
                  </a:lnTo>
                  <a:lnTo>
                    <a:pt x="0"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6" name="Freeform 1272"/>
            <p:cNvSpPr/>
            <p:nvPr userDrawn="1"/>
          </p:nvSpPr>
          <p:spPr>
            <a:xfrm>
              <a:off x="327" y="179"/>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7" name="Freeform 1273"/>
            <p:cNvSpPr/>
            <p:nvPr userDrawn="1"/>
          </p:nvSpPr>
          <p:spPr>
            <a:xfrm>
              <a:off x="327" y="177"/>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8" name="Freeform 1274"/>
            <p:cNvSpPr/>
            <p:nvPr userDrawn="1"/>
          </p:nvSpPr>
          <p:spPr>
            <a:xfrm>
              <a:off x="327" y="176"/>
              <a:ext cx="1" cy="0"/>
            </a:xfrm>
            <a:custGeom>
              <a:avLst/>
              <a:gdLst>
                <a:gd name="T0" fmla="*/ 3 w 4"/>
                <a:gd name="T1" fmla="*/ 0 h 2"/>
                <a:gd name="T2" fmla="*/ 3 w 4"/>
                <a:gd name="T3" fmla="*/ 0 h 2"/>
                <a:gd name="T4" fmla="*/ 4 w 4"/>
                <a:gd name="T5" fmla="*/ 1 h 2"/>
                <a:gd name="T6" fmla="*/ 0 w 4"/>
                <a:gd name="T7" fmla="*/ 2 h 2"/>
                <a:gd name="T8" fmla="*/ 0 w 4"/>
                <a:gd name="T9" fmla="*/ 0 h 2"/>
                <a:gd name="T10" fmla="*/ 3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3" y="0"/>
                  </a:moveTo>
                  <a:lnTo>
                    <a:pt x="3" y="0"/>
                  </a:lnTo>
                  <a:lnTo>
                    <a:pt x="4" y="1"/>
                  </a:lnTo>
                  <a:lnTo>
                    <a:pt x="0" y="2"/>
                  </a:lnTo>
                  <a:lnTo>
                    <a:pt x="0" y="0"/>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49" name="Freeform 1275"/>
            <p:cNvSpPr/>
            <p:nvPr userDrawn="1"/>
          </p:nvSpPr>
          <p:spPr>
            <a:xfrm>
              <a:off x="327" y="174"/>
              <a:ext cx="1" cy="1"/>
            </a:xfrm>
            <a:custGeom>
              <a:avLst/>
              <a:gdLst>
                <a:gd name="T0" fmla="*/ 3 w 3"/>
                <a:gd name="T1" fmla="*/ 0 h 2"/>
                <a:gd name="T2" fmla="*/ 3 w 3"/>
                <a:gd name="T3" fmla="*/ 0 h 2"/>
                <a:gd name="T4" fmla="*/ 3 w 3"/>
                <a:gd name="T5" fmla="*/ 1 h 2"/>
                <a:gd name="T6" fmla="*/ 0 w 3"/>
                <a:gd name="T7" fmla="*/ 2 h 2"/>
                <a:gd name="T8" fmla="*/ 0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3" y="1"/>
                  </a:lnTo>
                  <a:lnTo>
                    <a:pt x="0" y="2"/>
                  </a:lnTo>
                  <a:lnTo>
                    <a:pt x="0" y="0"/>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0" name="Freeform 1276"/>
            <p:cNvSpPr/>
            <p:nvPr userDrawn="1"/>
          </p:nvSpPr>
          <p:spPr>
            <a:xfrm>
              <a:off x="329"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0"/>
                    <a:pt x="0" y="0"/>
                    <a:pt x="0" y="0"/>
                  </a:cubicBezTo>
                  <a:lnTo>
                    <a:pt x="1" y="0"/>
                  </a:lnTo>
                  <a:cubicBezTo>
                    <a:pt x="1" y="0"/>
                    <a:pt x="1" y="0"/>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1" name="Freeform 1277"/>
            <p:cNvSpPr/>
            <p:nvPr userDrawn="1"/>
          </p:nvSpPr>
          <p:spPr>
            <a:xfrm>
              <a:off x="329" y="199"/>
              <a:ext cx="1" cy="1"/>
            </a:xfrm>
            <a:custGeom>
              <a:avLst/>
              <a:gdLst>
                <a:gd name="T0" fmla="*/ 0 w 2"/>
                <a:gd name="T1" fmla="*/ 2 h 2"/>
                <a:gd name="T2" fmla="*/ 0 w 2"/>
                <a:gd name="T3" fmla="*/ 2 h 2"/>
                <a:gd name="T4" fmla="*/ 1 w 2"/>
                <a:gd name="T5" fmla="*/ 0 h 2"/>
                <a:gd name="T6" fmla="*/ 2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cubicBezTo>
                    <a:pt x="0" y="1"/>
                    <a:pt x="1" y="1"/>
                    <a:pt x="1" y="0"/>
                  </a:cubicBezTo>
                  <a:cubicBezTo>
                    <a:pt x="1" y="1"/>
                    <a:pt x="1" y="1"/>
                    <a:pt x="2" y="2"/>
                  </a:cubicBezTo>
                  <a:lnTo>
                    <a:pt x="0"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2" name="Freeform 1278"/>
            <p:cNvSpPr/>
            <p:nvPr userDrawn="1"/>
          </p:nvSpPr>
          <p:spPr>
            <a:xfrm>
              <a:off x="327"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3" name="Freeform 1279"/>
            <p:cNvSpPr/>
            <p:nvPr userDrawn="1"/>
          </p:nvSpPr>
          <p:spPr>
            <a:xfrm>
              <a:off x="327" y="200"/>
              <a:ext cx="1"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cubicBezTo>
                    <a:pt x="0" y="0"/>
                    <a:pt x="1" y="1"/>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4" name="Freeform 1280"/>
            <p:cNvSpPr/>
            <p:nvPr userDrawn="1"/>
          </p:nvSpPr>
          <p:spPr>
            <a:xfrm>
              <a:off x="324"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0" y="0"/>
                  </a:cubicBezTo>
                  <a:lnTo>
                    <a:pt x="1" y="0"/>
                  </a:ln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5" name="Freeform 1281"/>
            <p:cNvSpPr/>
            <p:nvPr userDrawn="1"/>
          </p:nvSpPr>
          <p:spPr>
            <a:xfrm>
              <a:off x="325" y="200"/>
              <a:ext cx="0"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6" name="Freeform 1282"/>
            <p:cNvSpPr/>
            <p:nvPr userDrawn="1"/>
          </p:nvSpPr>
          <p:spPr>
            <a:xfrm>
              <a:off x="322" y="199"/>
              <a:ext cx="1" cy="0"/>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7" name="Freeform 1283"/>
            <p:cNvSpPr/>
            <p:nvPr userDrawn="1"/>
          </p:nvSpPr>
          <p:spPr>
            <a:xfrm>
              <a:off x="323" y="200"/>
              <a:ext cx="0" cy="0"/>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cubicBezTo>
                    <a:pt x="1" y="0"/>
                    <a:pt x="1" y="0"/>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8" name="Freeform 1284"/>
            <p:cNvSpPr/>
            <p:nvPr userDrawn="1"/>
          </p:nvSpPr>
          <p:spPr>
            <a:xfrm>
              <a:off x="320" y="199"/>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lnTo>
                    <a:pt x="1" y="0"/>
                  </a:lnTo>
                  <a:cubicBezTo>
                    <a:pt x="1"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59" name="Freeform 1285"/>
            <p:cNvSpPr/>
            <p:nvPr userDrawn="1"/>
          </p:nvSpPr>
          <p:spPr>
            <a:xfrm>
              <a:off x="321" y="200"/>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0" y="0"/>
                    <a:pt x="0" y="0"/>
                    <a:pt x="1" y="0"/>
                  </a:cubicBez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0" name="Freeform 1286"/>
            <p:cNvSpPr/>
            <p:nvPr userDrawn="1"/>
          </p:nvSpPr>
          <p:spPr>
            <a:xfrm>
              <a:off x="328" y="198"/>
              <a:ext cx="1" cy="2"/>
            </a:xfrm>
            <a:custGeom>
              <a:avLst/>
              <a:gdLst>
                <a:gd name="T0" fmla="*/ 2 w 4"/>
                <a:gd name="T1" fmla="*/ 0 h 3"/>
                <a:gd name="T2" fmla="*/ 2 w 4"/>
                <a:gd name="T3" fmla="*/ 0 h 3"/>
                <a:gd name="T4" fmla="*/ 4 w 4"/>
                <a:gd name="T5" fmla="*/ 2 h 3"/>
                <a:gd name="T6" fmla="*/ 2 w 4"/>
                <a:gd name="T7" fmla="*/ 3 h 3"/>
                <a:gd name="T8" fmla="*/ 0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lnTo>
                    <a:pt x="2" y="0"/>
                  </a:lnTo>
                  <a:cubicBezTo>
                    <a:pt x="3" y="0"/>
                    <a:pt x="4" y="1"/>
                    <a:pt x="4" y="2"/>
                  </a:cubicBezTo>
                  <a:cubicBezTo>
                    <a:pt x="4" y="3"/>
                    <a:pt x="3" y="3"/>
                    <a:pt x="2" y="3"/>
                  </a:cubicBezTo>
                  <a:cubicBezTo>
                    <a:pt x="1" y="3"/>
                    <a:pt x="0" y="3"/>
                    <a:pt x="0" y="2"/>
                  </a:cubicBezTo>
                  <a:cubicBezTo>
                    <a:pt x="0" y="1"/>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1" name="Freeform 1287"/>
            <p:cNvSpPr/>
            <p:nvPr userDrawn="1"/>
          </p:nvSpPr>
          <p:spPr>
            <a:xfrm>
              <a:off x="32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0"/>
                    <a:pt x="3" y="1"/>
                  </a:cubicBezTo>
                  <a:cubicBezTo>
                    <a:pt x="3" y="2"/>
                    <a:pt x="2" y="3"/>
                    <a:pt x="2" y="3"/>
                  </a:cubicBezTo>
                  <a:cubicBezTo>
                    <a:pt x="1" y="3"/>
                    <a:pt x="0" y="2"/>
                    <a:pt x="0" y="1"/>
                  </a:cubicBezTo>
                  <a:cubicBezTo>
                    <a:pt x="0" y="0"/>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2" name="Freeform 1288"/>
            <p:cNvSpPr/>
            <p:nvPr userDrawn="1"/>
          </p:nvSpPr>
          <p:spPr>
            <a:xfrm>
              <a:off x="323" y="199"/>
              <a:ext cx="1"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1"/>
                    <a:pt x="3" y="1"/>
                  </a:cubicBezTo>
                  <a:cubicBezTo>
                    <a:pt x="3" y="2"/>
                    <a:pt x="3" y="3"/>
                    <a:pt x="2" y="3"/>
                  </a:cubicBezTo>
                  <a:cubicBezTo>
                    <a:pt x="1" y="3"/>
                    <a:pt x="0" y="2"/>
                    <a:pt x="0" y="1"/>
                  </a:cubicBezTo>
                  <a:cubicBezTo>
                    <a:pt x="0" y="1"/>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3" name="Freeform 1289"/>
            <p:cNvSpPr/>
            <p:nvPr userDrawn="1"/>
          </p:nvSpPr>
          <p:spPr>
            <a:xfrm>
              <a:off x="321" y="199"/>
              <a:ext cx="1" cy="1"/>
            </a:xfrm>
            <a:custGeom>
              <a:avLst/>
              <a:gdLst>
                <a:gd name="T0" fmla="*/ 1 w 2"/>
                <a:gd name="T1" fmla="*/ 0 h 3"/>
                <a:gd name="T2" fmla="*/ 1 w 2"/>
                <a:gd name="T3" fmla="*/ 0 h 3"/>
                <a:gd name="T4" fmla="*/ 2 w 2"/>
                <a:gd name="T5" fmla="*/ 1 h 3"/>
                <a:gd name="T6" fmla="*/ 1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2" y="0"/>
                    <a:pt x="2" y="1"/>
                    <a:pt x="2" y="1"/>
                  </a:cubicBezTo>
                  <a:cubicBezTo>
                    <a:pt x="2" y="2"/>
                    <a:pt x="2" y="3"/>
                    <a:pt x="1" y="3"/>
                  </a:cubicBezTo>
                  <a:cubicBezTo>
                    <a:pt x="0" y="3"/>
                    <a:pt x="0" y="2"/>
                    <a:pt x="0" y="1"/>
                  </a:cubicBezTo>
                  <a:cubicBezTo>
                    <a:pt x="0" y="1"/>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4" name="Freeform 1290"/>
            <p:cNvSpPr/>
            <p:nvPr userDrawn="1"/>
          </p:nvSpPr>
          <p:spPr>
            <a:xfrm>
              <a:off x="320" y="200"/>
              <a:ext cx="0" cy="1"/>
            </a:xfrm>
            <a:custGeom>
              <a:avLst/>
              <a:gdLst>
                <a:gd name="T0" fmla="*/ 1 w 2"/>
                <a:gd name="T1" fmla="*/ 0 h 3"/>
                <a:gd name="T2" fmla="*/ 1 w 2"/>
                <a:gd name="T3" fmla="*/ 0 h 3"/>
                <a:gd name="T4" fmla="*/ 2 w 2"/>
                <a:gd name="T5" fmla="*/ 2 h 3"/>
                <a:gd name="T6" fmla="*/ 1 w 2"/>
                <a:gd name="T7" fmla="*/ 3 h 3"/>
                <a:gd name="T8" fmla="*/ 0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1" y="0"/>
                    <a:pt x="2" y="1"/>
                    <a:pt x="2" y="2"/>
                  </a:cubicBezTo>
                  <a:cubicBezTo>
                    <a:pt x="2" y="2"/>
                    <a:pt x="1" y="3"/>
                    <a:pt x="1" y="3"/>
                  </a:cubicBezTo>
                  <a:cubicBezTo>
                    <a:pt x="0" y="3"/>
                    <a:pt x="0" y="2"/>
                    <a:pt x="0" y="2"/>
                  </a:cubicBezTo>
                  <a:cubicBezTo>
                    <a:pt x="0" y="1"/>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5" name="Freeform 1291"/>
            <p:cNvSpPr/>
            <p:nvPr userDrawn="1"/>
          </p:nvSpPr>
          <p:spPr>
            <a:xfrm>
              <a:off x="320" y="177"/>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6" name="Freeform 1292"/>
            <p:cNvSpPr/>
            <p:nvPr userDrawn="1"/>
          </p:nvSpPr>
          <p:spPr>
            <a:xfrm>
              <a:off x="317" y="180"/>
              <a:ext cx="2" cy="1"/>
            </a:xfrm>
            <a:custGeom>
              <a:avLst/>
              <a:gdLst>
                <a:gd name="T0" fmla="*/ 3 w 3"/>
                <a:gd name="T1" fmla="*/ 0 h 4"/>
                <a:gd name="T2" fmla="*/ 3 w 3"/>
                <a:gd name="T3" fmla="*/ 0 h 4"/>
                <a:gd name="T4" fmla="*/ 2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1" y="1"/>
                    <a:pt x="1" y="2"/>
                    <a:pt x="2" y="4"/>
                  </a:cubicBezTo>
                  <a:lnTo>
                    <a:pt x="0" y="2"/>
                  </a:lnTo>
                  <a:lnTo>
                    <a:pt x="3"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7" name="Freeform 1293"/>
            <p:cNvSpPr/>
            <p:nvPr userDrawn="1"/>
          </p:nvSpPr>
          <p:spPr>
            <a:xfrm>
              <a:off x="315" y="182"/>
              <a:ext cx="1" cy="3"/>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8" name="Freeform 1294"/>
            <p:cNvSpPr/>
            <p:nvPr userDrawn="1"/>
          </p:nvSpPr>
          <p:spPr>
            <a:xfrm>
              <a:off x="314" y="185"/>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69" name="Freeform 1295"/>
            <p:cNvSpPr/>
            <p:nvPr userDrawn="1"/>
          </p:nvSpPr>
          <p:spPr>
            <a:xfrm>
              <a:off x="317" y="185"/>
              <a:ext cx="1"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0" name="Freeform 1296"/>
            <p:cNvSpPr/>
            <p:nvPr userDrawn="1"/>
          </p:nvSpPr>
          <p:spPr>
            <a:xfrm>
              <a:off x="321" y="184"/>
              <a:ext cx="2" cy="2"/>
            </a:xfrm>
            <a:custGeom>
              <a:avLst/>
              <a:gdLst>
                <a:gd name="T0" fmla="*/ 2 w 3"/>
                <a:gd name="T1" fmla="*/ 0 h 4"/>
                <a:gd name="T2" fmla="*/ 2 w 3"/>
                <a:gd name="T3" fmla="*/ 0 h 4"/>
                <a:gd name="T4" fmla="*/ 3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1" y="1"/>
                    <a:pt x="1" y="3"/>
                    <a:pt x="3" y="4"/>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1" name="Freeform 1297"/>
            <p:cNvSpPr/>
            <p:nvPr userDrawn="1"/>
          </p:nvSpPr>
          <p:spPr>
            <a:xfrm>
              <a:off x="320" y="182"/>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2" name="Freeform 1298"/>
            <p:cNvSpPr/>
            <p:nvPr userDrawn="1"/>
          </p:nvSpPr>
          <p:spPr>
            <a:xfrm>
              <a:off x="321" y="180"/>
              <a:ext cx="1" cy="1"/>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3" name="Freeform 1299"/>
            <p:cNvSpPr/>
            <p:nvPr userDrawn="1"/>
          </p:nvSpPr>
          <p:spPr>
            <a:xfrm>
              <a:off x="318" y="174"/>
              <a:ext cx="1" cy="2"/>
            </a:xfrm>
            <a:custGeom>
              <a:avLst/>
              <a:gdLst>
                <a:gd name="T0" fmla="*/ 2 w 2"/>
                <a:gd name="T1" fmla="*/ 0 h 5"/>
                <a:gd name="T2" fmla="*/ 2 w 2"/>
                <a:gd name="T3" fmla="*/ 0 h 5"/>
                <a:gd name="T4" fmla="*/ 1 w 2"/>
                <a:gd name="T5" fmla="*/ 5 h 5"/>
                <a:gd name="T6" fmla="*/ 0 w 2"/>
                <a:gd name="T7" fmla="*/ 2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1" y="5"/>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4" name="Freeform 1300"/>
            <p:cNvSpPr/>
            <p:nvPr userDrawn="1"/>
          </p:nvSpPr>
          <p:spPr>
            <a:xfrm>
              <a:off x="315" y="177"/>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3"/>
                    <a:pt x="2" y="4"/>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5" name="Freeform 1301"/>
            <p:cNvSpPr/>
            <p:nvPr userDrawn="1"/>
          </p:nvSpPr>
          <p:spPr>
            <a:xfrm>
              <a:off x="314" y="180"/>
              <a:ext cx="0" cy="2"/>
            </a:xfrm>
            <a:custGeom>
              <a:avLst/>
              <a:gdLst>
                <a:gd name="T0" fmla="*/ 1 w 1"/>
                <a:gd name="T1" fmla="*/ 0 h 5"/>
                <a:gd name="T2" fmla="*/ 1 w 1"/>
                <a:gd name="T3" fmla="*/ 0 h 5"/>
                <a:gd name="T4" fmla="*/ 1 w 1"/>
                <a:gd name="T5" fmla="*/ 5 h 5"/>
                <a:gd name="T6" fmla="*/ 0 w 1"/>
                <a:gd name="T7" fmla="*/ 2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lnTo>
                    <a:pt x="1" y="0"/>
                  </a:lnTo>
                  <a:cubicBezTo>
                    <a:pt x="0" y="1"/>
                    <a:pt x="0" y="3"/>
                    <a:pt x="1" y="5"/>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6" name="Freeform 1302"/>
            <p:cNvSpPr/>
            <p:nvPr userDrawn="1"/>
          </p:nvSpPr>
          <p:spPr>
            <a:xfrm>
              <a:off x="316" y="187"/>
              <a:ext cx="1" cy="2"/>
            </a:xfrm>
            <a:custGeom>
              <a:avLst/>
              <a:gdLst>
                <a:gd name="T0" fmla="*/ 1 w 2"/>
                <a:gd name="T1" fmla="*/ 0 h 4"/>
                <a:gd name="T2" fmla="*/ 1 w 2"/>
                <a:gd name="T3" fmla="*/ 0 h 4"/>
                <a:gd name="T4" fmla="*/ 2 w 2"/>
                <a:gd name="T5" fmla="*/ 4 h 4"/>
                <a:gd name="T6" fmla="*/ 0 w 2"/>
                <a:gd name="T7" fmla="*/ 2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lnTo>
                    <a:pt x="1" y="0"/>
                  </a:lnTo>
                  <a:cubicBezTo>
                    <a:pt x="1" y="1"/>
                    <a:pt x="1" y="2"/>
                    <a:pt x="2" y="4"/>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7" name="Freeform 1303"/>
            <p:cNvSpPr/>
            <p:nvPr userDrawn="1"/>
          </p:nvSpPr>
          <p:spPr>
            <a:xfrm>
              <a:off x="316" y="191"/>
              <a:ext cx="2" cy="3"/>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1" y="3"/>
                    <a:pt x="3"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8" name="Freeform 1304"/>
            <p:cNvSpPr/>
            <p:nvPr userDrawn="1"/>
          </p:nvSpPr>
          <p:spPr>
            <a:xfrm>
              <a:off x="324" y="186"/>
              <a:ext cx="0"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79" name="Freeform 1305"/>
            <p:cNvSpPr/>
            <p:nvPr userDrawn="1"/>
          </p:nvSpPr>
          <p:spPr>
            <a:xfrm>
              <a:off x="318" y="189"/>
              <a:ext cx="1" cy="2"/>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2" y="3"/>
                    <a:pt x="3" y="5"/>
                  </a:cubicBezTo>
                  <a:lnTo>
                    <a:pt x="0" y="3"/>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0" name="Freeform 1306"/>
            <p:cNvSpPr/>
            <p:nvPr userDrawn="1"/>
          </p:nvSpPr>
          <p:spPr>
            <a:xfrm>
              <a:off x="318" y="195"/>
              <a:ext cx="6" cy="2"/>
            </a:xfrm>
            <a:custGeom>
              <a:avLst/>
              <a:gdLst>
                <a:gd name="T0" fmla="*/ 0 w 12"/>
                <a:gd name="T1" fmla="*/ 2 h 4"/>
                <a:gd name="T2" fmla="*/ 0 w 12"/>
                <a:gd name="T3" fmla="*/ 2 h 4"/>
                <a:gd name="T4" fmla="*/ 8 w 12"/>
                <a:gd name="T5" fmla="*/ 0 h 4"/>
                <a:gd name="T6" fmla="*/ 12 w 12"/>
                <a:gd name="T7" fmla="*/ 2 h 4"/>
                <a:gd name="T8" fmla="*/ 5 w 12"/>
                <a:gd name="T9" fmla="*/ 4 h 4"/>
                <a:gd name="T10" fmla="*/ 0 w 12"/>
                <a:gd name="T11" fmla="*/ 2 h 4"/>
              </a:gdLst>
              <a:ahLst/>
              <a:cxnLst>
                <a:cxn ang="0">
                  <a:pos x="T0" y="T1"/>
                </a:cxn>
                <a:cxn ang="0">
                  <a:pos x="T2" y="T3"/>
                </a:cxn>
                <a:cxn ang="0">
                  <a:pos x="T4" y="T5"/>
                </a:cxn>
                <a:cxn ang="0">
                  <a:pos x="T6" y="T7"/>
                </a:cxn>
                <a:cxn ang="0">
                  <a:pos x="T8" y="T9"/>
                </a:cxn>
                <a:cxn ang="0">
                  <a:pos x="T10" y="T11"/>
                </a:cxn>
              </a:cxnLst>
              <a:rect l="0" t="0" r="r" b="b"/>
              <a:pathLst>
                <a:path w="12" h="4">
                  <a:moveTo>
                    <a:pt x="0" y="2"/>
                  </a:moveTo>
                  <a:lnTo>
                    <a:pt x="0" y="2"/>
                  </a:lnTo>
                  <a:cubicBezTo>
                    <a:pt x="3" y="1"/>
                    <a:pt x="6" y="0"/>
                    <a:pt x="8" y="0"/>
                  </a:cubicBezTo>
                  <a:cubicBezTo>
                    <a:pt x="9" y="1"/>
                    <a:pt x="11" y="2"/>
                    <a:pt x="12" y="2"/>
                  </a:cubicBezTo>
                  <a:cubicBezTo>
                    <a:pt x="9" y="3"/>
                    <a:pt x="7" y="3"/>
                    <a:pt x="5" y="4"/>
                  </a:cubicBezTo>
                  <a:cubicBezTo>
                    <a:pt x="3" y="3"/>
                    <a:pt x="2" y="3"/>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1" name="Freeform 1307"/>
            <p:cNvSpPr/>
            <p:nvPr userDrawn="1"/>
          </p:nvSpPr>
          <p:spPr>
            <a:xfrm>
              <a:off x="320" y="188"/>
              <a:ext cx="5" cy="3"/>
            </a:xfrm>
            <a:custGeom>
              <a:avLst/>
              <a:gdLst>
                <a:gd name="T0" fmla="*/ 12 w 12"/>
                <a:gd name="T1" fmla="*/ 6 h 7"/>
                <a:gd name="T2" fmla="*/ 12 w 12"/>
                <a:gd name="T3" fmla="*/ 6 h 7"/>
                <a:gd name="T4" fmla="*/ 8 w 12"/>
                <a:gd name="T5" fmla="*/ 5 h 7"/>
                <a:gd name="T6" fmla="*/ 8 w 12"/>
                <a:gd name="T7" fmla="*/ 5 h 7"/>
                <a:gd name="T8" fmla="*/ 9 w 12"/>
                <a:gd name="T9" fmla="*/ 7 h 7"/>
                <a:gd name="T10" fmla="*/ 5 w 12"/>
                <a:gd name="T11" fmla="*/ 7 h 7"/>
                <a:gd name="T12" fmla="*/ 0 w 12"/>
                <a:gd name="T13" fmla="*/ 0 h 7"/>
                <a:gd name="T14" fmla="*/ 1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6"/>
                  </a:moveTo>
                  <a:lnTo>
                    <a:pt x="12" y="6"/>
                  </a:lnTo>
                  <a:cubicBezTo>
                    <a:pt x="10" y="5"/>
                    <a:pt x="9" y="5"/>
                    <a:pt x="8" y="5"/>
                  </a:cubicBezTo>
                  <a:lnTo>
                    <a:pt x="8" y="5"/>
                  </a:lnTo>
                  <a:cubicBezTo>
                    <a:pt x="8" y="6"/>
                    <a:pt x="8" y="7"/>
                    <a:pt x="9" y="7"/>
                  </a:cubicBezTo>
                  <a:cubicBezTo>
                    <a:pt x="7" y="7"/>
                    <a:pt x="6" y="7"/>
                    <a:pt x="5" y="7"/>
                  </a:cubicBezTo>
                  <a:cubicBezTo>
                    <a:pt x="3" y="5"/>
                    <a:pt x="1" y="2"/>
                    <a:pt x="0" y="0"/>
                  </a:cubicBezTo>
                  <a:cubicBezTo>
                    <a:pt x="4" y="0"/>
                    <a:pt x="9" y="3"/>
                    <a:pt x="1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2" name="Freeform 1308"/>
            <p:cNvSpPr/>
            <p:nvPr userDrawn="1"/>
          </p:nvSpPr>
          <p:spPr>
            <a:xfrm>
              <a:off x="329" y="187"/>
              <a:ext cx="1" cy="2"/>
            </a:xfrm>
            <a:custGeom>
              <a:avLst/>
              <a:gdLst>
                <a:gd name="T0" fmla="*/ 0 w 2"/>
                <a:gd name="T1" fmla="*/ 0 h 5"/>
                <a:gd name="T2" fmla="*/ 0 w 2"/>
                <a:gd name="T3" fmla="*/ 0 h 5"/>
                <a:gd name="T4" fmla="*/ 2 w 2"/>
                <a:gd name="T5" fmla="*/ 2 h 5"/>
                <a:gd name="T6" fmla="*/ 1 w 2"/>
                <a:gd name="T7" fmla="*/ 5 h 5"/>
                <a:gd name="T8" fmla="*/ 0 w 2"/>
                <a:gd name="T9" fmla="*/ 3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0"/>
                  </a:lnTo>
                  <a:cubicBezTo>
                    <a:pt x="1" y="1"/>
                    <a:pt x="1" y="2"/>
                    <a:pt x="2" y="2"/>
                  </a:cubicBezTo>
                  <a:cubicBezTo>
                    <a:pt x="2" y="3"/>
                    <a:pt x="1" y="4"/>
                    <a:pt x="1" y="5"/>
                  </a:cubicBezTo>
                  <a:cubicBezTo>
                    <a:pt x="1" y="4"/>
                    <a:pt x="0" y="3"/>
                    <a:pt x="0" y="3"/>
                  </a:cubicBezTo>
                  <a:cubicBezTo>
                    <a:pt x="0" y="2"/>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3" name="Freeform 1309"/>
            <p:cNvSpPr/>
            <p:nvPr userDrawn="1"/>
          </p:nvSpPr>
          <p:spPr>
            <a:xfrm>
              <a:off x="325" y="189"/>
              <a:ext cx="2" cy="2"/>
            </a:xfrm>
            <a:custGeom>
              <a:avLst/>
              <a:gdLst>
                <a:gd name="T0" fmla="*/ 0 w 4"/>
                <a:gd name="T1" fmla="*/ 0 h 5"/>
                <a:gd name="T2" fmla="*/ 0 w 4"/>
                <a:gd name="T3" fmla="*/ 0 h 5"/>
                <a:gd name="T4" fmla="*/ 3 w 4"/>
                <a:gd name="T5" fmla="*/ 1 h 5"/>
                <a:gd name="T6" fmla="*/ 4 w 4"/>
                <a:gd name="T7" fmla="*/ 5 h 5"/>
                <a:gd name="T8" fmla="*/ 2 w 4"/>
                <a:gd name="T9" fmla="*/ 4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lnTo>
                    <a:pt x="0" y="0"/>
                  </a:lnTo>
                  <a:cubicBezTo>
                    <a:pt x="1" y="0"/>
                    <a:pt x="2" y="0"/>
                    <a:pt x="3" y="1"/>
                  </a:cubicBezTo>
                  <a:cubicBezTo>
                    <a:pt x="3" y="2"/>
                    <a:pt x="3" y="4"/>
                    <a:pt x="4" y="5"/>
                  </a:cubicBezTo>
                  <a:cubicBezTo>
                    <a:pt x="3" y="5"/>
                    <a:pt x="3" y="4"/>
                    <a:pt x="2" y="4"/>
                  </a:cubicBezTo>
                  <a:cubicBezTo>
                    <a:pt x="1" y="3"/>
                    <a:pt x="1"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4" name="Freeform 1310"/>
            <p:cNvSpPr/>
            <p:nvPr userDrawn="1"/>
          </p:nvSpPr>
          <p:spPr>
            <a:xfrm>
              <a:off x="320" y="191"/>
              <a:ext cx="5" cy="3"/>
            </a:xfrm>
            <a:custGeom>
              <a:avLst/>
              <a:gdLst>
                <a:gd name="T0" fmla="*/ 9 w 13"/>
                <a:gd name="T1" fmla="*/ 2 h 6"/>
                <a:gd name="T2" fmla="*/ 9 w 13"/>
                <a:gd name="T3" fmla="*/ 2 h 6"/>
                <a:gd name="T4" fmla="*/ 13 w 13"/>
                <a:gd name="T5" fmla="*/ 6 h 6"/>
                <a:gd name="T6" fmla="*/ 7 w 13"/>
                <a:gd name="T7" fmla="*/ 5 h 6"/>
                <a:gd name="T8" fmla="*/ 0 w 13"/>
                <a:gd name="T9" fmla="*/ 1 h 6"/>
                <a:gd name="T10" fmla="*/ 9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9" y="2"/>
                  </a:moveTo>
                  <a:lnTo>
                    <a:pt x="9" y="2"/>
                  </a:lnTo>
                  <a:cubicBezTo>
                    <a:pt x="10" y="3"/>
                    <a:pt x="12" y="5"/>
                    <a:pt x="13" y="6"/>
                  </a:cubicBezTo>
                  <a:cubicBezTo>
                    <a:pt x="11" y="6"/>
                    <a:pt x="9" y="5"/>
                    <a:pt x="7" y="5"/>
                  </a:cubicBezTo>
                  <a:cubicBezTo>
                    <a:pt x="4" y="4"/>
                    <a:pt x="2" y="3"/>
                    <a:pt x="0" y="1"/>
                  </a:cubicBezTo>
                  <a:cubicBezTo>
                    <a:pt x="3" y="0"/>
                    <a:pt x="6" y="1"/>
                    <a:pt x="9"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5" name="Freeform 1311"/>
            <p:cNvSpPr/>
            <p:nvPr userDrawn="1"/>
          </p:nvSpPr>
          <p:spPr>
            <a:xfrm>
              <a:off x="327" y="187"/>
              <a:ext cx="3" cy="7"/>
            </a:xfrm>
            <a:custGeom>
              <a:avLst/>
              <a:gdLst>
                <a:gd name="T0" fmla="*/ 6 w 7"/>
                <a:gd name="T1" fmla="*/ 7 h 16"/>
                <a:gd name="T2" fmla="*/ 6 w 7"/>
                <a:gd name="T3" fmla="*/ 7 h 16"/>
                <a:gd name="T4" fmla="*/ 6 w 7"/>
                <a:gd name="T5" fmla="*/ 8 h 16"/>
                <a:gd name="T6" fmla="*/ 7 w 7"/>
                <a:gd name="T7" fmla="*/ 16 h 16"/>
                <a:gd name="T8" fmla="*/ 3 w 7"/>
                <a:gd name="T9" fmla="*/ 11 h 16"/>
                <a:gd name="T10" fmla="*/ 0 w 7"/>
                <a:gd name="T11" fmla="*/ 0 h 16"/>
                <a:gd name="T12" fmla="*/ 6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6" y="7"/>
                  </a:moveTo>
                  <a:lnTo>
                    <a:pt x="6" y="7"/>
                  </a:lnTo>
                  <a:cubicBezTo>
                    <a:pt x="6" y="7"/>
                    <a:pt x="6" y="8"/>
                    <a:pt x="6" y="8"/>
                  </a:cubicBezTo>
                  <a:cubicBezTo>
                    <a:pt x="6" y="11"/>
                    <a:pt x="7" y="14"/>
                    <a:pt x="7" y="16"/>
                  </a:cubicBezTo>
                  <a:cubicBezTo>
                    <a:pt x="6" y="14"/>
                    <a:pt x="5" y="13"/>
                    <a:pt x="3" y="11"/>
                  </a:cubicBezTo>
                  <a:cubicBezTo>
                    <a:pt x="1" y="8"/>
                    <a:pt x="0" y="4"/>
                    <a:pt x="0" y="0"/>
                  </a:cubicBezTo>
                  <a:cubicBezTo>
                    <a:pt x="3" y="2"/>
                    <a:pt x="5" y="4"/>
                    <a:pt x="6"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6" name="Freeform 1312"/>
            <p:cNvSpPr/>
            <p:nvPr userDrawn="1"/>
          </p:nvSpPr>
          <p:spPr>
            <a:xfrm>
              <a:off x="321" y="194"/>
              <a:ext cx="7" cy="2"/>
            </a:xfrm>
            <a:custGeom>
              <a:avLst/>
              <a:gdLst>
                <a:gd name="T0" fmla="*/ 0 w 16"/>
                <a:gd name="T1" fmla="*/ 1 h 5"/>
                <a:gd name="T2" fmla="*/ 0 w 16"/>
                <a:gd name="T3" fmla="*/ 1 h 5"/>
                <a:gd name="T4" fmla="*/ 16 w 16"/>
                <a:gd name="T5" fmla="*/ 5 h 5"/>
                <a:gd name="T6" fmla="*/ 7 w 16"/>
                <a:gd name="T7" fmla="*/ 5 h 5"/>
                <a:gd name="T8" fmla="*/ 0 w 16"/>
                <a:gd name="T9" fmla="*/ 1 h 5"/>
              </a:gdLst>
              <a:ahLst/>
              <a:cxnLst>
                <a:cxn ang="0">
                  <a:pos x="T0" y="T1"/>
                </a:cxn>
                <a:cxn ang="0">
                  <a:pos x="T2" y="T3"/>
                </a:cxn>
                <a:cxn ang="0">
                  <a:pos x="T4" y="T5"/>
                </a:cxn>
                <a:cxn ang="0">
                  <a:pos x="T6" y="T7"/>
                </a:cxn>
                <a:cxn ang="0">
                  <a:pos x="T8" y="T9"/>
                </a:cxn>
              </a:cxnLst>
              <a:rect l="0" t="0" r="r" b="b"/>
              <a:pathLst>
                <a:path w="16" h="5">
                  <a:moveTo>
                    <a:pt x="0" y="1"/>
                  </a:moveTo>
                  <a:lnTo>
                    <a:pt x="0" y="1"/>
                  </a:lnTo>
                  <a:cubicBezTo>
                    <a:pt x="5" y="0"/>
                    <a:pt x="12" y="1"/>
                    <a:pt x="16" y="5"/>
                  </a:cubicBezTo>
                  <a:cubicBezTo>
                    <a:pt x="13" y="5"/>
                    <a:pt x="10" y="5"/>
                    <a:pt x="7" y="5"/>
                  </a:cubicBezTo>
                  <a:cubicBezTo>
                    <a:pt x="5" y="4"/>
                    <a:pt x="2" y="3"/>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7" name="Freeform 1313"/>
            <p:cNvSpPr/>
            <p:nvPr userDrawn="1"/>
          </p:nvSpPr>
          <p:spPr>
            <a:xfrm>
              <a:off x="324" y="191"/>
              <a:ext cx="6" cy="4"/>
            </a:xfrm>
            <a:custGeom>
              <a:avLst/>
              <a:gdLst>
                <a:gd name="T0" fmla="*/ 0 w 15"/>
                <a:gd name="T1" fmla="*/ 0 h 11"/>
                <a:gd name="T2" fmla="*/ 0 w 15"/>
                <a:gd name="T3" fmla="*/ 0 h 11"/>
                <a:gd name="T4" fmla="*/ 15 w 15"/>
                <a:gd name="T5" fmla="*/ 11 h 11"/>
                <a:gd name="T6" fmla="*/ 0 w 15"/>
                <a:gd name="T7" fmla="*/ 0 h 11"/>
              </a:gdLst>
              <a:ahLst/>
              <a:cxnLst>
                <a:cxn ang="0">
                  <a:pos x="T0" y="T1"/>
                </a:cxn>
                <a:cxn ang="0">
                  <a:pos x="T2" y="T3"/>
                </a:cxn>
                <a:cxn ang="0">
                  <a:pos x="T4" y="T5"/>
                </a:cxn>
                <a:cxn ang="0">
                  <a:pos x="T6" y="T7"/>
                </a:cxn>
              </a:cxnLst>
              <a:rect l="0" t="0" r="r" b="b"/>
              <a:pathLst>
                <a:path w="15" h="11">
                  <a:moveTo>
                    <a:pt x="0" y="0"/>
                  </a:moveTo>
                  <a:lnTo>
                    <a:pt x="0" y="0"/>
                  </a:lnTo>
                  <a:cubicBezTo>
                    <a:pt x="6" y="1"/>
                    <a:pt x="12" y="6"/>
                    <a:pt x="15" y="11"/>
                  </a:cubicBezTo>
                  <a:cubicBezTo>
                    <a:pt x="9" y="10"/>
                    <a:pt x="3" y="6"/>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8" name="Freeform 1314"/>
            <p:cNvSpPr/>
            <p:nvPr userDrawn="1"/>
          </p:nvSpPr>
          <p:spPr>
            <a:xfrm>
              <a:off x="330" y="198"/>
              <a:ext cx="2" cy="2"/>
            </a:xfrm>
            <a:custGeom>
              <a:avLst/>
              <a:gdLst>
                <a:gd name="T0" fmla="*/ 3 w 3"/>
                <a:gd name="T1" fmla="*/ 2 h 3"/>
                <a:gd name="T2" fmla="*/ 3 w 3"/>
                <a:gd name="T3" fmla="*/ 2 h 3"/>
                <a:gd name="T4" fmla="*/ 2 w 3"/>
                <a:gd name="T5" fmla="*/ 3 h 3"/>
                <a:gd name="T6" fmla="*/ 0 w 3"/>
                <a:gd name="T7" fmla="*/ 2 h 3"/>
                <a:gd name="T8" fmla="*/ 2 w 3"/>
                <a:gd name="T9" fmla="*/ 0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lnTo>
                    <a:pt x="3" y="2"/>
                  </a:lnTo>
                  <a:cubicBezTo>
                    <a:pt x="3" y="3"/>
                    <a:pt x="3" y="3"/>
                    <a:pt x="2" y="3"/>
                  </a:cubicBezTo>
                  <a:cubicBezTo>
                    <a:pt x="1" y="3"/>
                    <a:pt x="0" y="3"/>
                    <a:pt x="0" y="2"/>
                  </a:cubicBezTo>
                  <a:cubicBezTo>
                    <a:pt x="0" y="1"/>
                    <a:pt x="1" y="0"/>
                    <a:pt x="2" y="0"/>
                  </a:cubicBezTo>
                  <a:cubicBezTo>
                    <a:pt x="3" y="0"/>
                    <a:pt x="3" y="1"/>
                    <a:pt x="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89" name="Freeform 1315"/>
            <p:cNvSpPr/>
            <p:nvPr userDrawn="1"/>
          </p:nvSpPr>
          <p:spPr>
            <a:xfrm>
              <a:off x="319" y="197"/>
              <a:ext cx="24" cy="3"/>
            </a:xfrm>
            <a:custGeom>
              <a:avLst/>
              <a:gdLst>
                <a:gd name="T0" fmla="*/ 27 w 54"/>
                <a:gd name="T1" fmla="*/ 1 h 6"/>
                <a:gd name="T2" fmla="*/ 27 w 54"/>
                <a:gd name="T3" fmla="*/ 1 h 6"/>
                <a:gd name="T4" fmla="*/ 0 w 54"/>
                <a:gd name="T5" fmla="*/ 6 h 6"/>
                <a:gd name="T6" fmla="*/ 0 w 54"/>
                <a:gd name="T7" fmla="*/ 4 h 6"/>
                <a:gd name="T8" fmla="*/ 27 w 54"/>
                <a:gd name="T9" fmla="*/ 0 h 6"/>
                <a:gd name="T10" fmla="*/ 54 w 54"/>
                <a:gd name="T11" fmla="*/ 4 h 6"/>
                <a:gd name="T12" fmla="*/ 54 w 54"/>
                <a:gd name="T13" fmla="*/ 6 h 6"/>
                <a:gd name="T14" fmla="*/ 27 w 54"/>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
                  <a:moveTo>
                    <a:pt x="27" y="1"/>
                  </a:moveTo>
                  <a:lnTo>
                    <a:pt x="27" y="1"/>
                  </a:lnTo>
                  <a:cubicBezTo>
                    <a:pt x="15" y="1"/>
                    <a:pt x="4" y="3"/>
                    <a:pt x="0" y="6"/>
                  </a:cubicBezTo>
                  <a:lnTo>
                    <a:pt x="0" y="4"/>
                  </a:lnTo>
                  <a:cubicBezTo>
                    <a:pt x="4" y="1"/>
                    <a:pt x="15" y="0"/>
                    <a:pt x="27" y="0"/>
                  </a:cubicBezTo>
                  <a:cubicBezTo>
                    <a:pt x="39" y="0"/>
                    <a:pt x="49" y="1"/>
                    <a:pt x="54" y="4"/>
                  </a:cubicBezTo>
                  <a:lnTo>
                    <a:pt x="54" y="6"/>
                  </a:lnTo>
                  <a:cubicBezTo>
                    <a:pt x="49" y="3"/>
                    <a:pt x="39" y="1"/>
                    <a:pt x="27"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0" name="Freeform 1316"/>
            <p:cNvSpPr/>
            <p:nvPr userDrawn="1"/>
          </p:nvSpPr>
          <p:spPr>
            <a:xfrm>
              <a:off x="329" y="171"/>
              <a:ext cx="2" cy="16"/>
            </a:xfrm>
            <a:custGeom>
              <a:avLst/>
              <a:gdLst>
                <a:gd name="T0" fmla="*/ 4 w 4"/>
                <a:gd name="T1" fmla="*/ 31 h 35"/>
                <a:gd name="T2" fmla="*/ 4 w 4"/>
                <a:gd name="T3" fmla="*/ 31 h 35"/>
                <a:gd name="T4" fmla="*/ 2 w 4"/>
                <a:gd name="T5" fmla="*/ 35 h 35"/>
                <a:gd name="T6" fmla="*/ 0 w 4"/>
                <a:gd name="T7" fmla="*/ 0 h 35"/>
                <a:gd name="T8" fmla="*/ 2 w 4"/>
                <a:gd name="T9" fmla="*/ 1 h 35"/>
                <a:gd name="T10" fmla="*/ 1 w 4"/>
                <a:gd name="T11" fmla="*/ 3 h 35"/>
                <a:gd name="T12" fmla="*/ 2 w 4"/>
                <a:gd name="T13" fmla="*/ 6 h 35"/>
                <a:gd name="T14" fmla="*/ 1 w 4"/>
                <a:gd name="T15" fmla="*/ 9 h 35"/>
                <a:gd name="T16" fmla="*/ 3 w 4"/>
                <a:gd name="T17" fmla="*/ 12 h 35"/>
                <a:gd name="T18" fmla="*/ 1 w 4"/>
                <a:gd name="T19" fmla="*/ 14 h 35"/>
                <a:gd name="T20" fmla="*/ 3 w 4"/>
                <a:gd name="T21" fmla="*/ 17 h 35"/>
                <a:gd name="T22" fmla="*/ 2 w 4"/>
                <a:gd name="T23" fmla="*/ 19 h 35"/>
                <a:gd name="T24" fmla="*/ 3 w 4"/>
                <a:gd name="T25" fmla="*/ 22 h 35"/>
                <a:gd name="T26" fmla="*/ 2 w 4"/>
                <a:gd name="T27" fmla="*/ 24 h 35"/>
                <a:gd name="T28" fmla="*/ 3 w 4"/>
                <a:gd name="T29" fmla="*/ 26 h 35"/>
                <a:gd name="T30" fmla="*/ 2 w 4"/>
                <a:gd name="T31" fmla="*/ 28 h 35"/>
                <a:gd name="T32" fmla="*/ 4 w 4"/>
                <a:gd name="T33"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4" y="31"/>
                  </a:moveTo>
                  <a:lnTo>
                    <a:pt x="4" y="31"/>
                  </a:lnTo>
                  <a:cubicBezTo>
                    <a:pt x="3" y="32"/>
                    <a:pt x="3" y="33"/>
                    <a:pt x="2" y="35"/>
                  </a:cubicBezTo>
                  <a:lnTo>
                    <a:pt x="0" y="0"/>
                  </a:lnTo>
                  <a:cubicBezTo>
                    <a:pt x="1" y="1"/>
                    <a:pt x="1" y="1"/>
                    <a:pt x="2" y="1"/>
                  </a:cubicBezTo>
                  <a:cubicBezTo>
                    <a:pt x="1" y="1"/>
                    <a:pt x="1" y="2"/>
                    <a:pt x="1" y="3"/>
                  </a:cubicBezTo>
                  <a:cubicBezTo>
                    <a:pt x="1" y="4"/>
                    <a:pt x="2" y="5"/>
                    <a:pt x="2" y="6"/>
                  </a:cubicBezTo>
                  <a:cubicBezTo>
                    <a:pt x="2" y="7"/>
                    <a:pt x="1" y="8"/>
                    <a:pt x="1" y="9"/>
                  </a:cubicBezTo>
                  <a:cubicBezTo>
                    <a:pt x="1" y="10"/>
                    <a:pt x="2" y="11"/>
                    <a:pt x="3" y="12"/>
                  </a:cubicBezTo>
                  <a:cubicBezTo>
                    <a:pt x="2" y="12"/>
                    <a:pt x="1" y="13"/>
                    <a:pt x="1" y="14"/>
                  </a:cubicBezTo>
                  <a:cubicBezTo>
                    <a:pt x="1" y="15"/>
                    <a:pt x="2" y="16"/>
                    <a:pt x="3" y="17"/>
                  </a:cubicBezTo>
                  <a:cubicBezTo>
                    <a:pt x="2" y="17"/>
                    <a:pt x="2" y="18"/>
                    <a:pt x="2" y="19"/>
                  </a:cubicBezTo>
                  <a:cubicBezTo>
                    <a:pt x="2" y="20"/>
                    <a:pt x="2" y="21"/>
                    <a:pt x="3" y="22"/>
                  </a:cubicBezTo>
                  <a:cubicBezTo>
                    <a:pt x="2" y="22"/>
                    <a:pt x="2" y="23"/>
                    <a:pt x="2" y="24"/>
                  </a:cubicBezTo>
                  <a:cubicBezTo>
                    <a:pt x="2" y="25"/>
                    <a:pt x="2" y="25"/>
                    <a:pt x="3" y="26"/>
                  </a:cubicBezTo>
                  <a:cubicBezTo>
                    <a:pt x="2" y="26"/>
                    <a:pt x="2" y="27"/>
                    <a:pt x="2" y="28"/>
                  </a:cubicBezTo>
                  <a:cubicBezTo>
                    <a:pt x="2" y="29"/>
                    <a:pt x="3" y="30"/>
                    <a:pt x="4" y="3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1" name="Freeform 1317"/>
            <p:cNvSpPr/>
            <p:nvPr userDrawn="1"/>
          </p:nvSpPr>
          <p:spPr>
            <a:xfrm>
              <a:off x="331" y="171"/>
              <a:ext cx="2" cy="16"/>
            </a:xfrm>
            <a:custGeom>
              <a:avLst/>
              <a:gdLst>
                <a:gd name="T0" fmla="*/ 2 w 4"/>
                <a:gd name="T1" fmla="*/ 1 h 35"/>
                <a:gd name="T2" fmla="*/ 2 w 4"/>
                <a:gd name="T3" fmla="*/ 1 h 35"/>
                <a:gd name="T4" fmla="*/ 4 w 4"/>
                <a:gd name="T5" fmla="*/ 0 h 35"/>
                <a:gd name="T6" fmla="*/ 2 w 4"/>
                <a:gd name="T7" fmla="*/ 35 h 35"/>
                <a:gd name="T8" fmla="*/ 0 w 4"/>
                <a:gd name="T9" fmla="*/ 31 h 35"/>
                <a:gd name="T10" fmla="*/ 2 w 4"/>
                <a:gd name="T11" fmla="*/ 28 h 35"/>
                <a:gd name="T12" fmla="*/ 1 w 4"/>
                <a:gd name="T13" fmla="*/ 26 h 35"/>
                <a:gd name="T14" fmla="*/ 2 w 4"/>
                <a:gd name="T15" fmla="*/ 24 h 35"/>
                <a:gd name="T16" fmla="*/ 1 w 4"/>
                <a:gd name="T17" fmla="*/ 22 h 35"/>
                <a:gd name="T18" fmla="*/ 3 w 4"/>
                <a:gd name="T19" fmla="*/ 19 h 35"/>
                <a:gd name="T20" fmla="*/ 2 w 4"/>
                <a:gd name="T21" fmla="*/ 17 h 35"/>
                <a:gd name="T22" fmla="*/ 3 w 4"/>
                <a:gd name="T23" fmla="*/ 14 h 35"/>
                <a:gd name="T24" fmla="*/ 2 w 4"/>
                <a:gd name="T25" fmla="*/ 12 h 35"/>
                <a:gd name="T26" fmla="*/ 3 w 4"/>
                <a:gd name="T27" fmla="*/ 9 h 35"/>
                <a:gd name="T28" fmla="*/ 2 w 4"/>
                <a:gd name="T29" fmla="*/ 6 h 35"/>
                <a:gd name="T30" fmla="*/ 3 w 4"/>
                <a:gd name="T31" fmla="*/ 3 h 35"/>
                <a:gd name="T32" fmla="*/ 2 w 4"/>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2" y="1"/>
                  </a:moveTo>
                  <a:lnTo>
                    <a:pt x="2" y="1"/>
                  </a:lnTo>
                  <a:cubicBezTo>
                    <a:pt x="3" y="1"/>
                    <a:pt x="3" y="1"/>
                    <a:pt x="4" y="0"/>
                  </a:cubicBezTo>
                  <a:lnTo>
                    <a:pt x="2" y="35"/>
                  </a:lnTo>
                  <a:cubicBezTo>
                    <a:pt x="2" y="33"/>
                    <a:pt x="1" y="32"/>
                    <a:pt x="0" y="31"/>
                  </a:cubicBezTo>
                  <a:cubicBezTo>
                    <a:pt x="1" y="30"/>
                    <a:pt x="2" y="29"/>
                    <a:pt x="2" y="28"/>
                  </a:cubicBezTo>
                  <a:cubicBezTo>
                    <a:pt x="2" y="27"/>
                    <a:pt x="2" y="26"/>
                    <a:pt x="1" y="26"/>
                  </a:cubicBezTo>
                  <a:cubicBezTo>
                    <a:pt x="2" y="25"/>
                    <a:pt x="2" y="25"/>
                    <a:pt x="2" y="24"/>
                  </a:cubicBezTo>
                  <a:cubicBezTo>
                    <a:pt x="2" y="23"/>
                    <a:pt x="2" y="22"/>
                    <a:pt x="1" y="22"/>
                  </a:cubicBezTo>
                  <a:cubicBezTo>
                    <a:pt x="2" y="21"/>
                    <a:pt x="3" y="20"/>
                    <a:pt x="3" y="19"/>
                  </a:cubicBezTo>
                  <a:cubicBezTo>
                    <a:pt x="3" y="18"/>
                    <a:pt x="2" y="17"/>
                    <a:pt x="2" y="17"/>
                  </a:cubicBezTo>
                  <a:cubicBezTo>
                    <a:pt x="2" y="16"/>
                    <a:pt x="3" y="15"/>
                    <a:pt x="3" y="14"/>
                  </a:cubicBezTo>
                  <a:cubicBezTo>
                    <a:pt x="3" y="13"/>
                    <a:pt x="2" y="12"/>
                    <a:pt x="2" y="12"/>
                  </a:cubicBezTo>
                  <a:cubicBezTo>
                    <a:pt x="3" y="11"/>
                    <a:pt x="3" y="10"/>
                    <a:pt x="3" y="9"/>
                  </a:cubicBezTo>
                  <a:cubicBezTo>
                    <a:pt x="3" y="8"/>
                    <a:pt x="3" y="7"/>
                    <a:pt x="2" y="6"/>
                  </a:cubicBezTo>
                  <a:cubicBezTo>
                    <a:pt x="3" y="5"/>
                    <a:pt x="3" y="4"/>
                    <a:pt x="3" y="3"/>
                  </a:cubicBezTo>
                  <a:cubicBezTo>
                    <a:pt x="3" y="2"/>
                    <a:pt x="3" y="1"/>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2" name="Freeform 1318"/>
            <p:cNvSpPr/>
            <p:nvPr userDrawn="1"/>
          </p:nvSpPr>
          <p:spPr>
            <a:xfrm>
              <a:off x="319" y="200"/>
              <a:ext cx="24" cy="2"/>
            </a:xfrm>
            <a:custGeom>
              <a:avLst/>
              <a:gdLst>
                <a:gd name="T0" fmla="*/ 27 w 54"/>
                <a:gd name="T1" fmla="*/ 1 h 4"/>
                <a:gd name="T2" fmla="*/ 27 w 54"/>
                <a:gd name="T3" fmla="*/ 1 h 4"/>
                <a:gd name="T4" fmla="*/ 0 w 54"/>
                <a:gd name="T5" fmla="*/ 4 h 4"/>
                <a:gd name="T6" fmla="*/ 0 w 54"/>
                <a:gd name="T7" fmla="*/ 3 h 4"/>
                <a:gd name="T8" fmla="*/ 27 w 54"/>
                <a:gd name="T9" fmla="*/ 0 h 4"/>
                <a:gd name="T10" fmla="*/ 54 w 54"/>
                <a:gd name="T11" fmla="*/ 3 h 4"/>
                <a:gd name="T12" fmla="*/ 54 w 54"/>
                <a:gd name="T13" fmla="*/ 4 h 4"/>
                <a:gd name="T14" fmla="*/ 27 w 5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
                  <a:moveTo>
                    <a:pt x="27" y="1"/>
                  </a:moveTo>
                  <a:lnTo>
                    <a:pt x="27" y="1"/>
                  </a:lnTo>
                  <a:cubicBezTo>
                    <a:pt x="15" y="1"/>
                    <a:pt x="4" y="3"/>
                    <a:pt x="0" y="4"/>
                  </a:cubicBezTo>
                  <a:lnTo>
                    <a:pt x="0" y="3"/>
                  </a:lnTo>
                  <a:cubicBezTo>
                    <a:pt x="4" y="1"/>
                    <a:pt x="15" y="0"/>
                    <a:pt x="27" y="0"/>
                  </a:cubicBezTo>
                  <a:cubicBezTo>
                    <a:pt x="39" y="0"/>
                    <a:pt x="49" y="1"/>
                    <a:pt x="54" y="3"/>
                  </a:cubicBezTo>
                  <a:lnTo>
                    <a:pt x="54" y="4"/>
                  </a:lnTo>
                  <a:cubicBezTo>
                    <a:pt x="49" y="3"/>
                    <a:pt x="39" y="1"/>
                    <a:pt x="27"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3" name="Freeform 1319"/>
            <p:cNvSpPr/>
            <p:nvPr userDrawn="1"/>
          </p:nvSpPr>
          <p:spPr>
            <a:xfrm>
              <a:off x="330" y="186"/>
              <a:ext cx="2" cy="9"/>
            </a:xfrm>
            <a:custGeom>
              <a:avLst/>
              <a:gdLst>
                <a:gd name="T0" fmla="*/ 5 w 5"/>
                <a:gd name="T1" fmla="*/ 10 h 20"/>
                <a:gd name="T2" fmla="*/ 5 w 5"/>
                <a:gd name="T3" fmla="*/ 10 h 20"/>
                <a:gd name="T4" fmla="*/ 3 w 5"/>
                <a:gd name="T5" fmla="*/ 20 h 20"/>
                <a:gd name="T6" fmla="*/ 0 w 5"/>
                <a:gd name="T7" fmla="*/ 10 h 20"/>
                <a:gd name="T8" fmla="*/ 3 w 5"/>
                <a:gd name="T9" fmla="*/ 0 h 20"/>
                <a:gd name="T10" fmla="*/ 5 w 5"/>
                <a:gd name="T11" fmla="*/ 10 h 20"/>
              </a:gdLst>
              <a:ahLst/>
              <a:cxnLst>
                <a:cxn ang="0">
                  <a:pos x="T0" y="T1"/>
                </a:cxn>
                <a:cxn ang="0">
                  <a:pos x="T2" y="T3"/>
                </a:cxn>
                <a:cxn ang="0">
                  <a:pos x="T4" y="T5"/>
                </a:cxn>
                <a:cxn ang="0">
                  <a:pos x="T6" y="T7"/>
                </a:cxn>
                <a:cxn ang="0">
                  <a:pos x="T8" y="T9"/>
                </a:cxn>
                <a:cxn ang="0">
                  <a:pos x="T10" y="T11"/>
                </a:cxn>
              </a:cxnLst>
              <a:rect l="0" t="0" r="r" b="b"/>
              <a:pathLst>
                <a:path w="5" h="20">
                  <a:moveTo>
                    <a:pt x="5" y="10"/>
                  </a:moveTo>
                  <a:lnTo>
                    <a:pt x="5" y="10"/>
                  </a:lnTo>
                  <a:cubicBezTo>
                    <a:pt x="5" y="14"/>
                    <a:pt x="4" y="17"/>
                    <a:pt x="3" y="20"/>
                  </a:cubicBezTo>
                  <a:cubicBezTo>
                    <a:pt x="1" y="17"/>
                    <a:pt x="0" y="14"/>
                    <a:pt x="0" y="10"/>
                  </a:cubicBezTo>
                  <a:cubicBezTo>
                    <a:pt x="0" y="7"/>
                    <a:pt x="1" y="3"/>
                    <a:pt x="3" y="0"/>
                  </a:cubicBezTo>
                  <a:cubicBezTo>
                    <a:pt x="4" y="3"/>
                    <a:pt x="5" y="7"/>
                    <a:pt x="5" y="1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4" name="Freeform 1320"/>
            <p:cNvSpPr/>
            <p:nvPr userDrawn="1"/>
          </p:nvSpPr>
          <p:spPr>
            <a:xfrm>
              <a:off x="327" y="155"/>
              <a:ext cx="8" cy="8"/>
            </a:xfrm>
            <a:custGeom>
              <a:avLst/>
              <a:gdLst>
                <a:gd name="T0" fmla="*/ 11 w 18"/>
                <a:gd name="T1" fmla="*/ 2 h 17"/>
                <a:gd name="T2" fmla="*/ 11 w 18"/>
                <a:gd name="T3" fmla="*/ 2 h 17"/>
                <a:gd name="T4" fmla="*/ 10 w 18"/>
                <a:gd name="T5" fmla="*/ 5 h 17"/>
                <a:gd name="T6" fmla="*/ 18 w 18"/>
                <a:gd name="T7" fmla="*/ 4 h 17"/>
                <a:gd name="T8" fmla="*/ 18 w 18"/>
                <a:gd name="T9" fmla="*/ 12 h 17"/>
                <a:gd name="T10" fmla="*/ 12 w 18"/>
                <a:gd name="T11" fmla="*/ 10 h 17"/>
                <a:gd name="T12" fmla="*/ 13 w 18"/>
                <a:gd name="T13" fmla="*/ 17 h 17"/>
                <a:gd name="T14" fmla="*/ 4 w 18"/>
                <a:gd name="T15" fmla="*/ 17 h 17"/>
                <a:gd name="T16" fmla="*/ 7 w 18"/>
                <a:gd name="T17" fmla="*/ 11 h 17"/>
                <a:gd name="T18" fmla="*/ 0 w 18"/>
                <a:gd name="T19" fmla="*/ 12 h 17"/>
                <a:gd name="T20" fmla="*/ 0 w 18"/>
                <a:gd name="T21" fmla="*/ 4 h 17"/>
                <a:gd name="T22" fmla="*/ 6 w 18"/>
                <a:gd name="T23" fmla="*/ 6 h 17"/>
                <a:gd name="T24" fmla="*/ 4 w 18"/>
                <a:gd name="T25" fmla="*/ 0 h 17"/>
                <a:gd name="T26" fmla="*/ 13 w 18"/>
                <a:gd name="T27" fmla="*/ 0 h 17"/>
                <a:gd name="T28" fmla="*/ 11 w 18"/>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7">
                  <a:moveTo>
                    <a:pt x="11" y="2"/>
                  </a:moveTo>
                  <a:lnTo>
                    <a:pt x="11" y="2"/>
                  </a:lnTo>
                  <a:cubicBezTo>
                    <a:pt x="11" y="3"/>
                    <a:pt x="10" y="4"/>
                    <a:pt x="10" y="5"/>
                  </a:cubicBezTo>
                  <a:cubicBezTo>
                    <a:pt x="11" y="9"/>
                    <a:pt x="17" y="4"/>
                    <a:pt x="18" y="4"/>
                  </a:cubicBezTo>
                  <a:lnTo>
                    <a:pt x="18" y="12"/>
                  </a:lnTo>
                  <a:cubicBezTo>
                    <a:pt x="16" y="11"/>
                    <a:pt x="14" y="9"/>
                    <a:pt x="12" y="10"/>
                  </a:cubicBezTo>
                  <a:cubicBezTo>
                    <a:pt x="8" y="10"/>
                    <a:pt x="12" y="16"/>
                    <a:pt x="13" y="17"/>
                  </a:cubicBezTo>
                  <a:lnTo>
                    <a:pt x="4" y="17"/>
                  </a:lnTo>
                  <a:cubicBezTo>
                    <a:pt x="5" y="16"/>
                    <a:pt x="7" y="13"/>
                    <a:pt x="7" y="11"/>
                  </a:cubicBezTo>
                  <a:cubicBezTo>
                    <a:pt x="7" y="7"/>
                    <a:pt x="1" y="12"/>
                    <a:pt x="0" y="12"/>
                  </a:cubicBezTo>
                  <a:lnTo>
                    <a:pt x="0" y="4"/>
                  </a:lnTo>
                  <a:cubicBezTo>
                    <a:pt x="1" y="5"/>
                    <a:pt x="4" y="7"/>
                    <a:pt x="6" y="6"/>
                  </a:cubicBezTo>
                  <a:cubicBezTo>
                    <a:pt x="10" y="6"/>
                    <a:pt x="5" y="1"/>
                    <a:pt x="4" y="0"/>
                  </a:cubicBezTo>
                  <a:lnTo>
                    <a:pt x="13" y="0"/>
                  </a:lnTo>
                  <a:cubicBezTo>
                    <a:pt x="12" y="1"/>
                    <a:pt x="12" y="2"/>
                    <a:pt x="1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5" name="Freeform 1321"/>
            <p:cNvSpPr/>
            <p:nvPr userDrawn="1"/>
          </p:nvSpPr>
          <p:spPr>
            <a:xfrm>
              <a:off x="328" y="164"/>
              <a:ext cx="6" cy="6"/>
            </a:xfrm>
            <a:custGeom>
              <a:avLst/>
              <a:gdLst>
                <a:gd name="T0" fmla="*/ 7 w 13"/>
                <a:gd name="T1" fmla="*/ 0 h 14"/>
                <a:gd name="T2" fmla="*/ 7 w 13"/>
                <a:gd name="T3" fmla="*/ 0 h 14"/>
                <a:gd name="T4" fmla="*/ 13 w 13"/>
                <a:gd name="T5" fmla="*/ 7 h 14"/>
                <a:gd name="T6" fmla="*/ 7 w 13"/>
                <a:gd name="T7" fmla="*/ 14 h 14"/>
                <a:gd name="T8" fmla="*/ 0 w 13"/>
                <a:gd name="T9" fmla="*/ 7 h 14"/>
                <a:gd name="T10" fmla="*/ 7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7" y="0"/>
                  </a:moveTo>
                  <a:lnTo>
                    <a:pt x="7" y="0"/>
                  </a:lnTo>
                  <a:cubicBezTo>
                    <a:pt x="10" y="0"/>
                    <a:pt x="13" y="3"/>
                    <a:pt x="13" y="7"/>
                  </a:cubicBezTo>
                  <a:cubicBezTo>
                    <a:pt x="13" y="11"/>
                    <a:pt x="10" y="14"/>
                    <a:pt x="7" y="14"/>
                  </a:cubicBezTo>
                  <a:cubicBezTo>
                    <a:pt x="3" y="14"/>
                    <a:pt x="0" y="11"/>
                    <a:pt x="0" y="7"/>
                  </a:cubicBezTo>
                  <a:cubicBezTo>
                    <a:pt x="0" y="3"/>
                    <a:pt x="3" y="0"/>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6" name="Freeform 1322"/>
            <p:cNvSpPr/>
            <p:nvPr userDrawn="1"/>
          </p:nvSpPr>
          <p:spPr>
            <a:xfrm>
              <a:off x="330" y="181"/>
              <a:ext cx="2" cy="2"/>
            </a:xfrm>
            <a:custGeom>
              <a:avLst/>
              <a:gdLst>
                <a:gd name="T0" fmla="*/ 1 w 3"/>
                <a:gd name="T1" fmla="*/ 0 h 3"/>
                <a:gd name="T2" fmla="*/ 1 w 3"/>
                <a:gd name="T3" fmla="*/ 0 h 3"/>
                <a:gd name="T4" fmla="*/ 2 w 3"/>
                <a:gd name="T5" fmla="*/ 0 h 3"/>
                <a:gd name="T6" fmla="*/ 2 w 3"/>
                <a:gd name="T7" fmla="*/ 0 h 3"/>
                <a:gd name="T8" fmla="*/ 3 w 3"/>
                <a:gd name="T9" fmla="*/ 2 h 3"/>
                <a:gd name="T10" fmla="*/ 2 w 3"/>
                <a:gd name="T11" fmla="*/ 3 h 3"/>
                <a:gd name="T12" fmla="*/ 0 w 3"/>
                <a:gd name="T13" fmla="*/ 2 h 3"/>
                <a:gd name="T14" fmla="*/ 1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0"/>
                  </a:moveTo>
                  <a:lnTo>
                    <a:pt x="1" y="0"/>
                  </a:lnTo>
                  <a:lnTo>
                    <a:pt x="2" y="0"/>
                  </a:lnTo>
                  <a:lnTo>
                    <a:pt x="2" y="0"/>
                  </a:lnTo>
                  <a:cubicBezTo>
                    <a:pt x="3" y="0"/>
                    <a:pt x="3" y="1"/>
                    <a:pt x="3" y="2"/>
                  </a:cubicBezTo>
                  <a:cubicBezTo>
                    <a:pt x="3" y="3"/>
                    <a:pt x="3" y="3"/>
                    <a:pt x="2" y="3"/>
                  </a:cubicBezTo>
                  <a:cubicBezTo>
                    <a:pt x="1" y="3"/>
                    <a:pt x="0" y="3"/>
                    <a:pt x="0" y="2"/>
                  </a:cubicBezTo>
                  <a:cubicBezTo>
                    <a:pt x="0" y="1"/>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7" name="Freeform 1323"/>
            <p:cNvSpPr/>
            <p:nvPr userDrawn="1"/>
          </p:nvSpPr>
          <p:spPr>
            <a:xfrm>
              <a:off x="330" y="183"/>
              <a:ext cx="2" cy="2"/>
            </a:xfrm>
            <a:custGeom>
              <a:avLst/>
              <a:gdLst>
                <a:gd name="T0" fmla="*/ 2 w 3"/>
                <a:gd name="T1" fmla="*/ 0 h 4"/>
                <a:gd name="T2" fmla="*/ 2 w 3"/>
                <a:gd name="T3" fmla="*/ 0 h 4"/>
                <a:gd name="T4" fmla="*/ 3 w 3"/>
                <a:gd name="T5" fmla="*/ 2 h 4"/>
                <a:gd name="T6" fmla="*/ 2 w 3"/>
                <a:gd name="T7" fmla="*/ 4 h 4"/>
                <a:gd name="T8" fmla="*/ 0 w 3"/>
                <a:gd name="T9" fmla="*/ 2 h 4"/>
                <a:gd name="T10" fmla="*/ 1 w 3"/>
                <a:gd name="T11" fmla="*/ 0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lnTo>
                    <a:pt x="2" y="0"/>
                  </a:lnTo>
                  <a:cubicBezTo>
                    <a:pt x="3" y="1"/>
                    <a:pt x="3" y="1"/>
                    <a:pt x="3" y="2"/>
                  </a:cubicBezTo>
                  <a:cubicBezTo>
                    <a:pt x="3" y="3"/>
                    <a:pt x="2" y="4"/>
                    <a:pt x="2" y="4"/>
                  </a:cubicBezTo>
                  <a:cubicBezTo>
                    <a:pt x="1" y="4"/>
                    <a:pt x="0" y="3"/>
                    <a:pt x="0" y="2"/>
                  </a:cubicBezTo>
                  <a:cubicBezTo>
                    <a:pt x="0" y="1"/>
                    <a:pt x="1" y="1"/>
                    <a:pt x="1" y="0"/>
                  </a:cubicBezTo>
                  <a:cubicBezTo>
                    <a:pt x="1" y="1"/>
                    <a:pt x="1" y="1"/>
                    <a:pt x="2" y="1"/>
                  </a:cubicBezTo>
                  <a:cubicBezTo>
                    <a:pt x="2" y="1"/>
                    <a:pt x="2"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8" name="Freeform 1324"/>
            <p:cNvSpPr/>
            <p:nvPr userDrawn="1"/>
          </p:nvSpPr>
          <p:spPr>
            <a:xfrm>
              <a:off x="330" y="179"/>
              <a:ext cx="2" cy="2"/>
            </a:xfrm>
            <a:custGeom>
              <a:avLst/>
              <a:gdLst>
                <a:gd name="T0" fmla="*/ 1 w 3"/>
                <a:gd name="T1" fmla="*/ 0 h 4"/>
                <a:gd name="T2" fmla="*/ 1 w 3"/>
                <a:gd name="T3" fmla="*/ 0 h 4"/>
                <a:gd name="T4" fmla="*/ 2 w 3"/>
                <a:gd name="T5" fmla="*/ 0 h 4"/>
                <a:gd name="T6" fmla="*/ 2 w 3"/>
                <a:gd name="T7" fmla="*/ 0 h 4"/>
                <a:gd name="T8" fmla="*/ 3 w 3"/>
                <a:gd name="T9" fmla="*/ 2 h 4"/>
                <a:gd name="T10" fmla="*/ 2 w 3"/>
                <a:gd name="T11" fmla="*/ 4 h 4"/>
                <a:gd name="T12" fmla="*/ 0 w 3"/>
                <a:gd name="T13" fmla="*/ 2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lnTo>
                    <a:pt x="1" y="0"/>
                  </a:lnTo>
                  <a:cubicBezTo>
                    <a:pt x="1" y="0"/>
                    <a:pt x="1" y="0"/>
                    <a:pt x="2" y="0"/>
                  </a:cubicBezTo>
                  <a:cubicBezTo>
                    <a:pt x="2" y="0"/>
                    <a:pt x="2" y="0"/>
                    <a:pt x="2" y="0"/>
                  </a:cubicBezTo>
                  <a:cubicBezTo>
                    <a:pt x="3" y="0"/>
                    <a:pt x="3" y="1"/>
                    <a:pt x="3" y="2"/>
                  </a:cubicBezTo>
                  <a:cubicBezTo>
                    <a:pt x="3" y="3"/>
                    <a:pt x="3" y="4"/>
                    <a:pt x="2" y="4"/>
                  </a:cubicBezTo>
                  <a:cubicBezTo>
                    <a:pt x="1" y="4"/>
                    <a:pt x="0" y="3"/>
                    <a:pt x="0" y="2"/>
                  </a:cubicBezTo>
                  <a:cubicBezTo>
                    <a:pt x="0" y="1"/>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699" name="Freeform 1325"/>
            <p:cNvSpPr/>
            <p:nvPr userDrawn="1"/>
          </p:nvSpPr>
          <p:spPr>
            <a:xfrm>
              <a:off x="330" y="177"/>
              <a:ext cx="2" cy="2"/>
            </a:xfrm>
            <a:custGeom>
              <a:avLst/>
              <a:gdLst>
                <a:gd name="T0" fmla="*/ 1 w 4"/>
                <a:gd name="T1" fmla="*/ 0 h 4"/>
                <a:gd name="T2" fmla="*/ 1 w 4"/>
                <a:gd name="T3" fmla="*/ 0 h 4"/>
                <a:gd name="T4" fmla="*/ 2 w 4"/>
                <a:gd name="T5" fmla="*/ 0 h 4"/>
                <a:gd name="T6" fmla="*/ 2 w 4"/>
                <a:gd name="T7" fmla="*/ 0 h 4"/>
                <a:gd name="T8" fmla="*/ 4 w 4"/>
                <a:gd name="T9" fmla="*/ 2 h 4"/>
                <a:gd name="T10" fmla="*/ 2 w 4"/>
                <a:gd name="T11" fmla="*/ 4 h 4"/>
                <a:gd name="T12" fmla="*/ 0 w 4"/>
                <a:gd name="T13" fmla="*/ 2 h 4"/>
                <a:gd name="T14" fmla="*/ 1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0"/>
                  </a:moveTo>
                  <a:lnTo>
                    <a:pt x="1" y="0"/>
                  </a:lnTo>
                  <a:cubicBezTo>
                    <a:pt x="1" y="0"/>
                    <a:pt x="1" y="0"/>
                    <a:pt x="2" y="0"/>
                  </a:cubicBezTo>
                  <a:cubicBezTo>
                    <a:pt x="2" y="0"/>
                    <a:pt x="2" y="0"/>
                    <a:pt x="2" y="0"/>
                  </a:cubicBezTo>
                  <a:cubicBezTo>
                    <a:pt x="3" y="0"/>
                    <a:pt x="4" y="1"/>
                    <a:pt x="4" y="2"/>
                  </a:cubicBezTo>
                  <a:cubicBezTo>
                    <a:pt x="4" y="3"/>
                    <a:pt x="3" y="4"/>
                    <a:pt x="2" y="4"/>
                  </a:cubicBezTo>
                  <a:cubicBezTo>
                    <a:pt x="1" y="4"/>
                    <a:pt x="0" y="3"/>
                    <a:pt x="0" y="2"/>
                  </a:cubicBezTo>
                  <a:cubicBezTo>
                    <a:pt x="0" y="1"/>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0" name="Freeform 1326"/>
            <p:cNvSpPr/>
            <p:nvPr userDrawn="1"/>
          </p:nvSpPr>
          <p:spPr>
            <a:xfrm>
              <a:off x="330" y="175"/>
              <a:ext cx="2" cy="1"/>
            </a:xfrm>
            <a:custGeom>
              <a:avLst/>
              <a:gdLst>
                <a:gd name="T0" fmla="*/ 2 w 4"/>
                <a:gd name="T1" fmla="*/ 4 h 4"/>
                <a:gd name="T2" fmla="*/ 2 w 4"/>
                <a:gd name="T3" fmla="*/ 4 h 4"/>
                <a:gd name="T4" fmla="*/ 0 w 4"/>
                <a:gd name="T5" fmla="*/ 2 h 4"/>
                <a:gd name="T6" fmla="*/ 1 w 4"/>
                <a:gd name="T7" fmla="*/ 0 h 4"/>
                <a:gd name="T8" fmla="*/ 2 w 4"/>
                <a:gd name="T9" fmla="*/ 0 h 4"/>
                <a:gd name="T10" fmla="*/ 2 w 4"/>
                <a:gd name="T11" fmla="*/ 0 h 4"/>
                <a:gd name="T12" fmla="*/ 4 w 4"/>
                <a:gd name="T13" fmla="*/ 2 h 4"/>
                <a:gd name="T14" fmla="*/ 2 w 4"/>
                <a:gd name="T15" fmla="*/ 4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lnTo>
                    <a:pt x="2" y="4"/>
                  </a:lnTo>
                  <a:cubicBezTo>
                    <a:pt x="1" y="4"/>
                    <a:pt x="0" y="3"/>
                    <a:pt x="0" y="2"/>
                  </a:cubicBezTo>
                  <a:cubicBezTo>
                    <a:pt x="0" y="1"/>
                    <a:pt x="0" y="0"/>
                    <a:pt x="1" y="0"/>
                  </a:cubicBezTo>
                  <a:cubicBezTo>
                    <a:pt x="1" y="0"/>
                    <a:pt x="1" y="0"/>
                    <a:pt x="2" y="0"/>
                  </a:cubicBezTo>
                  <a:cubicBezTo>
                    <a:pt x="2" y="0"/>
                    <a:pt x="2" y="0"/>
                    <a:pt x="2" y="0"/>
                  </a:cubicBezTo>
                  <a:cubicBezTo>
                    <a:pt x="3" y="0"/>
                    <a:pt x="4" y="1"/>
                    <a:pt x="4" y="2"/>
                  </a:cubicBezTo>
                  <a:cubicBezTo>
                    <a:pt x="4" y="3"/>
                    <a:pt x="3" y="4"/>
                    <a:pt x="2" y="4"/>
                  </a:cubicBezTo>
                  <a:lnTo>
                    <a:pt x="2" y="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1" name="Freeform 1327"/>
            <p:cNvSpPr/>
            <p:nvPr userDrawn="1"/>
          </p:nvSpPr>
          <p:spPr>
            <a:xfrm>
              <a:off x="330" y="172"/>
              <a:ext cx="2" cy="2"/>
            </a:xfrm>
            <a:custGeom>
              <a:avLst/>
              <a:gdLst>
                <a:gd name="T0" fmla="*/ 3 w 5"/>
                <a:gd name="T1" fmla="*/ 0 h 4"/>
                <a:gd name="T2" fmla="*/ 3 w 5"/>
                <a:gd name="T3" fmla="*/ 0 h 4"/>
                <a:gd name="T4" fmla="*/ 5 w 5"/>
                <a:gd name="T5" fmla="*/ 2 h 4"/>
                <a:gd name="T6" fmla="*/ 3 w 5"/>
                <a:gd name="T7" fmla="*/ 4 h 4"/>
                <a:gd name="T8" fmla="*/ 0 w 5"/>
                <a:gd name="T9" fmla="*/ 2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lnTo>
                    <a:pt x="3" y="0"/>
                  </a:lnTo>
                  <a:cubicBezTo>
                    <a:pt x="4" y="0"/>
                    <a:pt x="5" y="1"/>
                    <a:pt x="5" y="2"/>
                  </a:cubicBezTo>
                  <a:cubicBezTo>
                    <a:pt x="5" y="3"/>
                    <a:pt x="4" y="4"/>
                    <a:pt x="3" y="4"/>
                  </a:cubicBezTo>
                  <a:cubicBezTo>
                    <a:pt x="1" y="4"/>
                    <a:pt x="0" y="3"/>
                    <a:pt x="0" y="2"/>
                  </a:cubicBezTo>
                  <a:cubicBezTo>
                    <a:pt x="0" y="1"/>
                    <a:pt x="1" y="0"/>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2" name="Freeform 1328"/>
            <p:cNvSpPr/>
            <p:nvPr userDrawn="1"/>
          </p:nvSpPr>
          <p:spPr>
            <a:xfrm>
              <a:off x="233" y="181"/>
              <a:ext cx="98" cy="48"/>
            </a:xfrm>
            <a:custGeom>
              <a:avLst/>
              <a:gdLst>
                <a:gd name="T0" fmla="*/ 208 w 220"/>
                <a:gd name="T1" fmla="*/ 57 h 105"/>
                <a:gd name="T2" fmla="*/ 208 w 220"/>
                <a:gd name="T3" fmla="*/ 57 h 105"/>
                <a:gd name="T4" fmla="*/ 159 w 220"/>
                <a:gd name="T5" fmla="*/ 81 h 105"/>
                <a:gd name="T6" fmla="*/ 99 w 220"/>
                <a:gd name="T7" fmla="*/ 81 h 105"/>
                <a:gd name="T8" fmla="*/ 63 w 220"/>
                <a:gd name="T9" fmla="*/ 68 h 105"/>
                <a:gd name="T10" fmla="*/ 63 w 220"/>
                <a:gd name="T11" fmla="*/ 22 h 105"/>
                <a:gd name="T12" fmla="*/ 41 w 220"/>
                <a:gd name="T13" fmla="*/ 31 h 105"/>
                <a:gd name="T14" fmla="*/ 39 w 220"/>
                <a:gd name="T15" fmla="*/ 39 h 105"/>
                <a:gd name="T16" fmla="*/ 47 w 220"/>
                <a:gd name="T17" fmla="*/ 74 h 105"/>
                <a:gd name="T18" fmla="*/ 38 w 220"/>
                <a:gd name="T19" fmla="*/ 93 h 105"/>
                <a:gd name="T20" fmla="*/ 42 w 220"/>
                <a:gd name="T21" fmla="*/ 105 h 105"/>
                <a:gd name="T22" fmla="*/ 27 w 220"/>
                <a:gd name="T23" fmla="*/ 85 h 105"/>
                <a:gd name="T24" fmla="*/ 33 w 220"/>
                <a:gd name="T25" fmla="*/ 72 h 105"/>
                <a:gd name="T26" fmla="*/ 11 w 220"/>
                <a:gd name="T27" fmla="*/ 77 h 105"/>
                <a:gd name="T28" fmla="*/ 9 w 220"/>
                <a:gd name="T29" fmla="*/ 87 h 105"/>
                <a:gd name="T30" fmla="*/ 0 w 220"/>
                <a:gd name="T31" fmla="*/ 74 h 105"/>
                <a:gd name="T32" fmla="*/ 11 w 220"/>
                <a:gd name="T33" fmla="*/ 65 h 105"/>
                <a:gd name="T34" fmla="*/ 20 w 220"/>
                <a:gd name="T35" fmla="*/ 63 h 105"/>
                <a:gd name="T36" fmla="*/ 9 w 220"/>
                <a:gd name="T37" fmla="*/ 38 h 105"/>
                <a:gd name="T38" fmla="*/ 33 w 220"/>
                <a:gd name="T39" fmla="*/ 23 h 105"/>
                <a:gd name="T40" fmla="*/ 40 w 220"/>
                <a:gd name="T41" fmla="*/ 16 h 105"/>
                <a:gd name="T42" fmla="*/ 61 w 220"/>
                <a:gd name="T43" fmla="*/ 2 h 105"/>
                <a:gd name="T44" fmla="*/ 74 w 220"/>
                <a:gd name="T45" fmla="*/ 10 h 105"/>
                <a:gd name="T46" fmla="*/ 84 w 220"/>
                <a:gd name="T47" fmla="*/ 16 h 105"/>
                <a:gd name="T48" fmla="*/ 81 w 220"/>
                <a:gd name="T49" fmla="*/ 42 h 105"/>
                <a:gd name="T50" fmla="*/ 76 w 220"/>
                <a:gd name="T51" fmla="*/ 63 h 105"/>
                <a:gd name="T52" fmla="*/ 101 w 220"/>
                <a:gd name="T53" fmla="*/ 79 h 105"/>
                <a:gd name="T54" fmla="*/ 143 w 220"/>
                <a:gd name="T55" fmla="*/ 79 h 105"/>
                <a:gd name="T56" fmla="*/ 188 w 220"/>
                <a:gd name="T57" fmla="*/ 51 h 105"/>
                <a:gd name="T58" fmla="*/ 191 w 220"/>
                <a:gd name="T59" fmla="*/ 48 h 105"/>
                <a:gd name="T60" fmla="*/ 220 w 220"/>
                <a:gd name="T61" fmla="*/ 45 h 105"/>
                <a:gd name="T62" fmla="*/ 208 w 220"/>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105">
                  <a:moveTo>
                    <a:pt x="208" y="57"/>
                  </a:moveTo>
                  <a:lnTo>
                    <a:pt x="208" y="57"/>
                  </a:lnTo>
                  <a:cubicBezTo>
                    <a:pt x="199" y="66"/>
                    <a:pt x="179" y="77"/>
                    <a:pt x="159" y="81"/>
                  </a:cubicBezTo>
                  <a:cubicBezTo>
                    <a:pt x="143" y="84"/>
                    <a:pt x="111" y="82"/>
                    <a:pt x="99" y="81"/>
                  </a:cubicBezTo>
                  <a:cubicBezTo>
                    <a:pt x="84" y="80"/>
                    <a:pt x="70" y="76"/>
                    <a:pt x="63" y="68"/>
                  </a:cubicBezTo>
                  <a:cubicBezTo>
                    <a:pt x="50" y="54"/>
                    <a:pt x="71" y="36"/>
                    <a:pt x="63" y="22"/>
                  </a:cubicBezTo>
                  <a:cubicBezTo>
                    <a:pt x="56" y="26"/>
                    <a:pt x="51" y="30"/>
                    <a:pt x="41" y="31"/>
                  </a:cubicBezTo>
                  <a:cubicBezTo>
                    <a:pt x="40" y="33"/>
                    <a:pt x="39" y="37"/>
                    <a:pt x="39" y="39"/>
                  </a:cubicBezTo>
                  <a:cubicBezTo>
                    <a:pt x="35" y="55"/>
                    <a:pt x="51" y="58"/>
                    <a:pt x="47" y="74"/>
                  </a:cubicBezTo>
                  <a:cubicBezTo>
                    <a:pt x="45" y="82"/>
                    <a:pt x="40" y="84"/>
                    <a:pt x="38" y="93"/>
                  </a:cubicBezTo>
                  <a:cubicBezTo>
                    <a:pt x="38" y="93"/>
                    <a:pt x="37" y="100"/>
                    <a:pt x="42" y="105"/>
                  </a:cubicBezTo>
                  <a:cubicBezTo>
                    <a:pt x="30" y="105"/>
                    <a:pt x="23" y="95"/>
                    <a:pt x="27" y="85"/>
                  </a:cubicBezTo>
                  <a:cubicBezTo>
                    <a:pt x="29" y="81"/>
                    <a:pt x="33" y="77"/>
                    <a:pt x="33" y="72"/>
                  </a:cubicBezTo>
                  <a:cubicBezTo>
                    <a:pt x="27" y="81"/>
                    <a:pt x="21" y="80"/>
                    <a:pt x="11" y="77"/>
                  </a:cubicBezTo>
                  <a:cubicBezTo>
                    <a:pt x="7" y="76"/>
                    <a:pt x="6" y="82"/>
                    <a:pt x="9" y="87"/>
                  </a:cubicBezTo>
                  <a:cubicBezTo>
                    <a:pt x="2" y="83"/>
                    <a:pt x="0" y="77"/>
                    <a:pt x="0" y="74"/>
                  </a:cubicBezTo>
                  <a:cubicBezTo>
                    <a:pt x="0" y="67"/>
                    <a:pt x="6" y="63"/>
                    <a:pt x="11" y="65"/>
                  </a:cubicBezTo>
                  <a:cubicBezTo>
                    <a:pt x="14" y="65"/>
                    <a:pt x="20" y="69"/>
                    <a:pt x="20" y="63"/>
                  </a:cubicBezTo>
                  <a:cubicBezTo>
                    <a:pt x="21" y="53"/>
                    <a:pt x="6" y="54"/>
                    <a:pt x="9" y="38"/>
                  </a:cubicBezTo>
                  <a:cubicBezTo>
                    <a:pt x="11" y="29"/>
                    <a:pt x="20" y="25"/>
                    <a:pt x="33" y="23"/>
                  </a:cubicBezTo>
                  <a:cubicBezTo>
                    <a:pt x="35" y="22"/>
                    <a:pt x="38" y="19"/>
                    <a:pt x="40" y="16"/>
                  </a:cubicBezTo>
                  <a:cubicBezTo>
                    <a:pt x="48" y="3"/>
                    <a:pt x="56" y="0"/>
                    <a:pt x="61" y="2"/>
                  </a:cubicBezTo>
                  <a:cubicBezTo>
                    <a:pt x="66" y="5"/>
                    <a:pt x="69" y="8"/>
                    <a:pt x="74" y="10"/>
                  </a:cubicBezTo>
                  <a:cubicBezTo>
                    <a:pt x="77" y="12"/>
                    <a:pt x="81" y="13"/>
                    <a:pt x="84" y="16"/>
                  </a:cubicBezTo>
                  <a:cubicBezTo>
                    <a:pt x="89" y="24"/>
                    <a:pt x="84" y="35"/>
                    <a:pt x="81" y="42"/>
                  </a:cubicBezTo>
                  <a:cubicBezTo>
                    <a:pt x="79" y="47"/>
                    <a:pt x="74" y="56"/>
                    <a:pt x="76" y="63"/>
                  </a:cubicBezTo>
                  <a:cubicBezTo>
                    <a:pt x="78" y="72"/>
                    <a:pt x="92" y="77"/>
                    <a:pt x="101" y="79"/>
                  </a:cubicBezTo>
                  <a:cubicBezTo>
                    <a:pt x="108" y="81"/>
                    <a:pt x="130" y="82"/>
                    <a:pt x="143" y="79"/>
                  </a:cubicBezTo>
                  <a:cubicBezTo>
                    <a:pt x="155" y="76"/>
                    <a:pt x="182" y="61"/>
                    <a:pt x="188" y="51"/>
                  </a:cubicBezTo>
                  <a:cubicBezTo>
                    <a:pt x="191" y="48"/>
                    <a:pt x="191" y="48"/>
                    <a:pt x="191" y="48"/>
                  </a:cubicBezTo>
                  <a:cubicBezTo>
                    <a:pt x="200" y="44"/>
                    <a:pt x="220" y="45"/>
                    <a:pt x="220" y="45"/>
                  </a:cubicBezTo>
                  <a:cubicBezTo>
                    <a:pt x="220" y="45"/>
                    <a:pt x="216" y="49"/>
                    <a:pt x="208" y="57"/>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3" name="Freeform 1329"/>
            <p:cNvSpPr/>
            <p:nvPr userDrawn="1"/>
          </p:nvSpPr>
          <p:spPr>
            <a:xfrm>
              <a:off x="298" y="203"/>
              <a:ext cx="25" cy="14"/>
            </a:xfrm>
            <a:custGeom>
              <a:avLst/>
              <a:gdLst>
                <a:gd name="T0" fmla="*/ 45 w 55"/>
                <a:gd name="T1" fmla="*/ 3 h 32"/>
                <a:gd name="T2" fmla="*/ 45 w 55"/>
                <a:gd name="T3" fmla="*/ 3 h 32"/>
                <a:gd name="T4" fmla="*/ 55 w 55"/>
                <a:gd name="T5" fmla="*/ 0 h 32"/>
                <a:gd name="T6" fmla="*/ 0 w 55"/>
                <a:gd name="T7" fmla="*/ 32 h 32"/>
                <a:gd name="T8" fmla="*/ 45 w 55"/>
                <a:gd name="T9" fmla="*/ 3 h 32"/>
              </a:gdLst>
              <a:ahLst/>
              <a:cxnLst>
                <a:cxn ang="0">
                  <a:pos x="T0" y="T1"/>
                </a:cxn>
                <a:cxn ang="0">
                  <a:pos x="T2" y="T3"/>
                </a:cxn>
                <a:cxn ang="0">
                  <a:pos x="T4" y="T5"/>
                </a:cxn>
                <a:cxn ang="0">
                  <a:pos x="T6" y="T7"/>
                </a:cxn>
                <a:cxn ang="0">
                  <a:pos x="T8" y="T9"/>
                </a:cxn>
              </a:cxnLst>
              <a:rect l="0" t="0" r="r" b="b"/>
              <a:pathLst>
                <a:path w="55" h="32">
                  <a:moveTo>
                    <a:pt x="45" y="3"/>
                  </a:moveTo>
                  <a:lnTo>
                    <a:pt x="45" y="3"/>
                  </a:lnTo>
                  <a:cubicBezTo>
                    <a:pt x="48" y="1"/>
                    <a:pt x="55" y="0"/>
                    <a:pt x="55" y="0"/>
                  </a:cubicBezTo>
                  <a:cubicBezTo>
                    <a:pt x="49" y="10"/>
                    <a:pt x="21" y="28"/>
                    <a:pt x="0" y="32"/>
                  </a:cubicBezTo>
                  <a:cubicBezTo>
                    <a:pt x="11" y="29"/>
                    <a:pt x="38" y="15"/>
                    <a:pt x="45"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4" name="Freeform 1330"/>
            <p:cNvSpPr/>
            <p:nvPr userDrawn="1"/>
          </p:nvSpPr>
          <p:spPr>
            <a:xfrm>
              <a:off x="302" y="202"/>
              <a:ext cx="26" cy="15"/>
            </a:xfrm>
            <a:custGeom>
              <a:avLst/>
              <a:gdLst>
                <a:gd name="T0" fmla="*/ 59 w 59"/>
                <a:gd name="T1" fmla="*/ 0 h 33"/>
                <a:gd name="T2" fmla="*/ 59 w 59"/>
                <a:gd name="T3" fmla="*/ 0 h 33"/>
                <a:gd name="T4" fmla="*/ 0 w 59"/>
                <a:gd name="T5" fmla="*/ 33 h 33"/>
                <a:gd name="T6" fmla="*/ 50 w 59"/>
                <a:gd name="T7" fmla="*/ 1 h 33"/>
                <a:gd name="T8" fmla="*/ 59 w 59"/>
                <a:gd name="T9" fmla="*/ 0 h 33"/>
              </a:gdLst>
              <a:ahLst/>
              <a:cxnLst>
                <a:cxn ang="0">
                  <a:pos x="T0" y="T1"/>
                </a:cxn>
                <a:cxn ang="0">
                  <a:pos x="T2" y="T3"/>
                </a:cxn>
                <a:cxn ang="0">
                  <a:pos x="T4" y="T5"/>
                </a:cxn>
                <a:cxn ang="0">
                  <a:pos x="T6" y="T7"/>
                </a:cxn>
                <a:cxn ang="0">
                  <a:pos x="T8" y="T9"/>
                </a:cxn>
              </a:cxnLst>
              <a:rect l="0" t="0" r="r" b="b"/>
              <a:pathLst>
                <a:path w="59" h="33">
                  <a:moveTo>
                    <a:pt x="59" y="0"/>
                  </a:moveTo>
                  <a:lnTo>
                    <a:pt x="59" y="0"/>
                  </a:lnTo>
                  <a:cubicBezTo>
                    <a:pt x="52" y="13"/>
                    <a:pt x="25" y="29"/>
                    <a:pt x="0" y="33"/>
                  </a:cubicBezTo>
                  <a:cubicBezTo>
                    <a:pt x="24" y="25"/>
                    <a:pt x="45" y="11"/>
                    <a:pt x="50" y="1"/>
                  </a:cubicBezTo>
                  <a:cubicBezTo>
                    <a:pt x="54" y="0"/>
                    <a:pt x="56" y="0"/>
                    <a:pt x="5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5" name="Freeform 1331"/>
            <p:cNvSpPr/>
            <p:nvPr userDrawn="1"/>
          </p:nvSpPr>
          <p:spPr>
            <a:xfrm>
              <a:off x="235" y="195"/>
              <a:ext cx="18" cy="32"/>
            </a:xfrm>
            <a:custGeom>
              <a:avLst/>
              <a:gdLst>
                <a:gd name="T0" fmla="*/ 26 w 41"/>
                <a:gd name="T1" fmla="*/ 1 h 70"/>
                <a:gd name="T2" fmla="*/ 26 w 41"/>
                <a:gd name="T3" fmla="*/ 1 h 70"/>
                <a:gd name="T4" fmla="*/ 28 w 41"/>
                <a:gd name="T5" fmla="*/ 0 h 70"/>
                <a:gd name="T6" fmla="*/ 27 w 41"/>
                <a:gd name="T7" fmla="*/ 13 h 70"/>
                <a:gd name="T8" fmla="*/ 30 w 41"/>
                <a:gd name="T9" fmla="*/ 0 h 70"/>
                <a:gd name="T10" fmla="*/ 33 w 41"/>
                <a:gd name="T11" fmla="*/ 0 h 70"/>
                <a:gd name="T12" fmla="*/ 34 w 41"/>
                <a:gd name="T13" fmla="*/ 24 h 70"/>
                <a:gd name="T14" fmla="*/ 36 w 41"/>
                <a:gd name="T15" fmla="*/ 49 h 70"/>
                <a:gd name="T16" fmla="*/ 32 w 41"/>
                <a:gd name="T17" fmla="*/ 70 h 70"/>
                <a:gd name="T18" fmla="*/ 28 w 41"/>
                <a:gd name="T19" fmla="*/ 47 h 70"/>
                <a:gd name="T20" fmla="*/ 28 w 41"/>
                <a:gd name="T21" fmla="*/ 33 h 70"/>
                <a:gd name="T22" fmla="*/ 17 w 41"/>
                <a:gd name="T23" fmla="*/ 45 h 70"/>
                <a:gd name="T24" fmla="*/ 0 w 41"/>
                <a:gd name="T25" fmla="*/ 46 h 70"/>
                <a:gd name="T26" fmla="*/ 11 w 41"/>
                <a:gd name="T27" fmla="*/ 41 h 70"/>
                <a:gd name="T28" fmla="*/ 20 w 41"/>
                <a:gd name="T29" fmla="*/ 21 h 70"/>
                <a:gd name="T30" fmla="*/ 15 w 41"/>
                <a:gd name="T31" fmla="*/ 3 h 70"/>
                <a:gd name="T32" fmla="*/ 16 w 41"/>
                <a:gd name="T33" fmla="*/ 13 h 70"/>
                <a:gd name="T34" fmla="*/ 18 w 41"/>
                <a:gd name="T35" fmla="*/ 2 h 70"/>
                <a:gd name="T36" fmla="*/ 20 w 41"/>
                <a:gd name="T37" fmla="*/ 2 h 70"/>
                <a:gd name="T38" fmla="*/ 20 w 41"/>
                <a:gd name="T39" fmla="*/ 13 h 70"/>
                <a:gd name="T40" fmla="*/ 21 w 41"/>
                <a:gd name="T41" fmla="*/ 1 h 70"/>
                <a:gd name="T42" fmla="*/ 23 w 41"/>
                <a:gd name="T43" fmla="*/ 1 h 70"/>
                <a:gd name="T44" fmla="*/ 24 w 41"/>
                <a:gd name="T45" fmla="*/ 13 h 70"/>
                <a:gd name="T46" fmla="*/ 2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26" y="1"/>
                  </a:moveTo>
                  <a:lnTo>
                    <a:pt x="26" y="1"/>
                  </a:lnTo>
                  <a:lnTo>
                    <a:pt x="28" y="0"/>
                  </a:lnTo>
                  <a:cubicBezTo>
                    <a:pt x="26" y="4"/>
                    <a:pt x="26" y="8"/>
                    <a:pt x="27" y="13"/>
                  </a:cubicBezTo>
                  <a:cubicBezTo>
                    <a:pt x="27" y="7"/>
                    <a:pt x="29" y="2"/>
                    <a:pt x="30" y="0"/>
                  </a:cubicBezTo>
                  <a:cubicBezTo>
                    <a:pt x="31" y="0"/>
                    <a:pt x="33" y="0"/>
                    <a:pt x="33" y="0"/>
                  </a:cubicBezTo>
                  <a:cubicBezTo>
                    <a:pt x="28" y="11"/>
                    <a:pt x="30" y="19"/>
                    <a:pt x="34" y="24"/>
                  </a:cubicBezTo>
                  <a:cubicBezTo>
                    <a:pt x="41" y="32"/>
                    <a:pt x="41" y="40"/>
                    <a:pt x="36" y="49"/>
                  </a:cubicBezTo>
                  <a:cubicBezTo>
                    <a:pt x="34" y="53"/>
                    <a:pt x="26" y="63"/>
                    <a:pt x="32" y="70"/>
                  </a:cubicBezTo>
                  <a:cubicBezTo>
                    <a:pt x="18" y="63"/>
                    <a:pt x="24" y="51"/>
                    <a:pt x="28" y="47"/>
                  </a:cubicBezTo>
                  <a:cubicBezTo>
                    <a:pt x="31" y="43"/>
                    <a:pt x="31" y="36"/>
                    <a:pt x="28" y="33"/>
                  </a:cubicBezTo>
                  <a:cubicBezTo>
                    <a:pt x="28" y="40"/>
                    <a:pt x="22" y="45"/>
                    <a:pt x="17" y="45"/>
                  </a:cubicBezTo>
                  <a:cubicBezTo>
                    <a:pt x="12" y="45"/>
                    <a:pt x="3" y="38"/>
                    <a:pt x="0" y="46"/>
                  </a:cubicBezTo>
                  <a:cubicBezTo>
                    <a:pt x="0" y="38"/>
                    <a:pt x="6" y="40"/>
                    <a:pt x="11" y="41"/>
                  </a:cubicBezTo>
                  <a:cubicBezTo>
                    <a:pt x="26" y="44"/>
                    <a:pt x="26" y="26"/>
                    <a:pt x="20" y="21"/>
                  </a:cubicBezTo>
                  <a:cubicBezTo>
                    <a:pt x="14" y="16"/>
                    <a:pt x="6" y="9"/>
                    <a:pt x="15" y="3"/>
                  </a:cubicBezTo>
                  <a:cubicBezTo>
                    <a:pt x="14" y="6"/>
                    <a:pt x="14" y="10"/>
                    <a:pt x="16" y="13"/>
                  </a:cubicBezTo>
                  <a:cubicBezTo>
                    <a:pt x="15" y="9"/>
                    <a:pt x="17" y="3"/>
                    <a:pt x="18" y="2"/>
                  </a:cubicBezTo>
                  <a:lnTo>
                    <a:pt x="20" y="2"/>
                  </a:lnTo>
                  <a:cubicBezTo>
                    <a:pt x="18" y="5"/>
                    <a:pt x="18" y="9"/>
                    <a:pt x="20" y="13"/>
                  </a:cubicBezTo>
                  <a:cubicBezTo>
                    <a:pt x="19" y="10"/>
                    <a:pt x="20" y="4"/>
                    <a:pt x="21" y="1"/>
                  </a:cubicBezTo>
                  <a:lnTo>
                    <a:pt x="23" y="1"/>
                  </a:lnTo>
                  <a:cubicBezTo>
                    <a:pt x="22" y="4"/>
                    <a:pt x="22" y="8"/>
                    <a:pt x="24" y="13"/>
                  </a:cubicBezTo>
                  <a:cubicBezTo>
                    <a:pt x="23" y="7"/>
                    <a:pt x="25" y="3"/>
                    <a:pt x="2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6" name="Freeform 1332"/>
            <p:cNvSpPr/>
            <p:nvPr userDrawn="1"/>
          </p:nvSpPr>
          <p:spPr>
            <a:xfrm>
              <a:off x="260" y="190"/>
              <a:ext cx="9" cy="23"/>
            </a:xfrm>
            <a:custGeom>
              <a:avLst/>
              <a:gdLst>
                <a:gd name="T0" fmla="*/ 8 w 21"/>
                <a:gd name="T1" fmla="*/ 0 h 51"/>
                <a:gd name="T2" fmla="*/ 8 w 21"/>
                <a:gd name="T3" fmla="*/ 0 h 51"/>
                <a:gd name="T4" fmla="*/ 10 w 21"/>
                <a:gd name="T5" fmla="*/ 0 h 51"/>
                <a:gd name="T6" fmla="*/ 12 w 21"/>
                <a:gd name="T7" fmla="*/ 11 h 51"/>
                <a:gd name="T8" fmla="*/ 13 w 21"/>
                <a:gd name="T9" fmla="*/ 0 h 51"/>
                <a:gd name="T10" fmla="*/ 8 w 21"/>
                <a:gd name="T11" fmla="*/ 27 h 51"/>
                <a:gd name="T12" fmla="*/ 10 w 21"/>
                <a:gd name="T13" fmla="*/ 51 h 51"/>
                <a:gd name="T14" fmla="*/ 0 w 21"/>
                <a:gd name="T15" fmla="*/ 38 h 51"/>
                <a:gd name="T16" fmla="*/ 3 w 21"/>
                <a:gd name="T17" fmla="*/ 22 h 51"/>
                <a:gd name="T18" fmla="*/ 4 w 21"/>
                <a:gd name="T19" fmla="*/ 1 h 51"/>
                <a:gd name="T20" fmla="*/ 7 w 21"/>
                <a:gd name="T21" fmla="*/ 1 h 51"/>
                <a:gd name="T22" fmla="*/ 9 w 21"/>
                <a:gd name="T23" fmla="*/ 12 h 51"/>
                <a:gd name="T24" fmla="*/ 8 w 21"/>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1">
                  <a:moveTo>
                    <a:pt x="8" y="0"/>
                  </a:moveTo>
                  <a:lnTo>
                    <a:pt x="8" y="0"/>
                  </a:lnTo>
                  <a:cubicBezTo>
                    <a:pt x="9" y="0"/>
                    <a:pt x="10" y="0"/>
                    <a:pt x="10" y="0"/>
                  </a:cubicBezTo>
                  <a:cubicBezTo>
                    <a:pt x="12" y="3"/>
                    <a:pt x="12" y="7"/>
                    <a:pt x="12" y="11"/>
                  </a:cubicBezTo>
                  <a:cubicBezTo>
                    <a:pt x="13" y="7"/>
                    <a:pt x="14" y="4"/>
                    <a:pt x="13" y="0"/>
                  </a:cubicBezTo>
                  <a:cubicBezTo>
                    <a:pt x="21" y="0"/>
                    <a:pt x="12" y="19"/>
                    <a:pt x="8" y="27"/>
                  </a:cubicBezTo>
                  <a:cubicBezTo>
                    <a:pt x="6" y="31"/>
                    <a:pt x="3" y="42"/>
                    <a:pt x="10" y="51"/>
                  </a:cubicBezTo>
                  <a:cubicBezTo>
                    <a:pt x="7" y="49"/>
                    <a:pt x="0" y="42"/>
                    <a:pt x="0" y="38"/>
                  </a:cubicBezTo>
                  <a:cubicBezTo>
                    <a:pt x="0" y="29"/>
                    <a:pt x="2" y="25"/>
                    <a:pt x="3" y="22"/>
                  </a:cubicBezTo>
                  <a:cubicBezTo>
                    <a:pt x="6" y="15"/>
                    <a:pt x="7" y="7"/>
                    <a:pt x="4" y="1"/>
                  </a:cubicBezTo>
                  <a:cubicBezTo>
                    <a:pt x="5" y="1"/>
                    <a:pt x="6" y="1"/>
                    <a:pt x="7" y="1"/>
                  </a:cubicBezTo>
                  <a:cubicBezTo>
                    <a:pt x="8" y="2"/>
                    <a:pt x="9" y="7"/>
                    <a:pt x="9" y="12"/>
                  </a:cubicBezTo>
                  <a:cubicBezTo>
                    <a:pt x="11" y="7"/>
                    <a:pt x="10" y="2"/>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7" name="Freeform 1333"/>
            <p:cNvSpPr/>
            <p:nvPr userDrawn="1"/>
          </p:nvSpPr>
          <p:spPr>
            <a:xfrm>
              <a:off x="234" y="187"/>
              <a:ext cx="40" cy="30"/>
            </a:xfrm>
            <a:custGeom>
              <a:avLst/>
              <a:gdLst>
                <a:gd name="T0" fmla="*/ 66 w 90"/>
                <a:gd name="T1" fmla="*/ 1 h 65"/>
                <a:gd name="T2" fmla="*/ 66 w 90"/>
                <a:gd name="T3" fmla="*/ 1 h 65"/>
                <a:gd name="T4" fmla="*/ 75 w 90"/>
                <a:gd name="T5" fmla="*/ 1 h 65"/>
                <a:gd name="T6" fmla="*/ 69 w 90"/>
                <a:gd name="T7" fmla="*/ 48 h 65"/>
                <a:gd name="T8" fmla="*/ 89 w 90"/>
                <a:gd name="T9" fmla="*/ 65 h 65"/>
                <a:gd name="T10" fmla="*/ 67 w 90"/>
                <a:gd name="T11" fmla="*/ 41 h 65"/>
                <a:gd name="T12" fmla="*/ 72 w 90"/>
                <a:gd name="T13" fmla="*/ 4 h 65"/>
                <a:gd name="T14" fmla="*/ 40 w 90"/>
                <a:gd name="T15" fmla="*/ 14 h 65"/>
                <a:gd name="T16" fmla="*/ 11 w 90"/>
                <a:gd name="T17" fmla="*/ 31 h 65"/>
                <a:gd name="T18" fmla="*/ 21 w 90"/>
                <a:gd name="T19" fmla="*/ 42 h 65"/>
                <a:gd name="T20" fmla="*/ 14 w 90"/>
                <a:gd name="T21" fmla="*/ 57 h 65"/>
                <a:gd name="T22" fmla="*/ 0 w 90"/>
                <a:gd name="T23" fmla="*/ 60 h 65"/>
                <a:gd name="T24" fmla="*/ 19 w 90"/>
                <a:gd name="T25" fmla="*/ 52 h 65"/>
                <a:gd name="T26" fmla="*/ 13 w 90"/>
                <a:gd name="T27" fmla="*/ 38 h 65"/>
                <a:gd name="T28" fmla="*/ 8 w 90"/>
                <a:gd name="T29" fmla="*/ 27 h 65"/>
                <a:gd name="T30" fmla="*/ 42 w 90"/>
                <a:gd name="T31" fmla="*/ 10 h 65"/>
                <a:gd name="T32" fmla="*/ 66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66" y="1"/>
                  </a:moveTo>
                  <a:lnTo>
                    <a:pt x="66" y="1"/>
                  </a:lnTo>
                  <a:cubicBezTo>
                    <a:pt x="70" y="0"/>
                    <a:pt x="73" y="0"/>
                    <a:pt x="75" y="1"/>
                  </a:cubicBezTo>
                  <a:cubicBezTo>
                    <a:pt x="90" y="10"/>
                    <a:pt x="68" y="32"/>
                    <a:pt x="69" y="48"/>
                  </a:cubicBezTo>
                  <a:cubicBezTo>
                    <a:pt x="70" y="58"/>
                    <a:pt x="83" y="62"/>
                    <a:pt x="89" y="65"/>
                  </a:cubicBezTo>
                  <a:cubicBezTo>
                    <a:pt x="74" y="63"/>
                    <a:pt x="64" y="55"/>
                    <a:pt x="67" y="41"/>
                  </a:cubicBezTo>
                  <a:cubicBezTo>
                    <a:pt x="68" y="30"/>
                    <a:pt x="85" y="8"/>
                    <a:pt x="72" y="4"/>
                  </a:cubicBezTo>
                  <a:cubicBezTo>
                    <a:pt x="63" y="1"/>
                    <a:pt x="53" y="12"/>
                    <a:pt x="40" y="14"/>
                  </a:cubicBezTo>
                  <a:cubicBezTo>
                    <a:pt x="29" y="16"/>
                    <a:pt x="8" y="16"/>
                    <a:pt x="11" y="31"/>
                  </a:cubicBezTo>
                  <a:cubicBezTo>
                    <a:pt x="12" y="35"/>
                    <a:pt x="18" y="38"/>
                    <a:pt x="21" y="42"/>
                  </a:cubicBezTo>
                  <a:cubicBezTo>
                    <a:pt x="26" y="49"/>
                    <a:pt x="22" y="59"/>
                    <a:pt x="14" y="57"/>
                  </a:cubicBezTo>
                  <a:cubicBezTo>
                    <a:pt x="4" y="54"/>
                    <a:pt x="2" y="55"/>
                    <a:pt x="0" y="60"/>
                  </a:cubicBezTo>
                  <a:cubicBezTo>
                    <a:pt x="1" y="44"/>
                    <a:pt x="16" y="61"/>
                    <a:pt x="19" y="52"/>
                  </a:cubicBezTo>
                  <a:cubicBezTo>
                    <a:pt x="22" y="45"/>
                    <a:pt x="17" y="42"/>
                    <a:pt x="13" y="38"/>
                  </a:cubicBezTo>
                  <a:cubicBezTo>
                    <a:pt x="11" y="36"/>
                    <a:pt x="7" y="32"/>
                    <a:pt x="8" y="27"/>
                  </a:cubicBezTo>
                  <a:cubicBezTo>
                    <a:pt x="10" y="12"/>
                    <a:pt x="30" y="13"/>
                    <a:pt x="42" y="10"/>
                  </a:cubicBezTo>
                  <a:cubicBezTo>
                    <a:pt x="49" y="9"/>
                    <a:pt x="59" y="2"/>
                    <a:pt x="6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8" name="Freeform 1334"/>
            <p:cNvSpPr/>
            <p:nvPr userDrawn="1"/>
          </p:nvSpPr>
          <p:spPr>
            <a:xfrm>
              <a:off x="249" y="182"/>
              <a:ext cx="16" cy="9"/>
            </a:xfrm>
            <a:custGeom>
              <a:avLst/>
              <a:gdLst>
                <a:gd name="T0" fmla="*/ 21 w 36"/>
                <a:gd name="T1" fmla="*/ 1 h 20"/>
                <a:gd name="T2" fmla="*/ 21 w 36"/>
                <a:gd name="T3" fmla="*/ 1 h 20"/>
                <a:gd name="T4" fmla="*/ 25 w 36"/>
                <a:gd name="T5" fmla="*/ 3 h 20"/>
                <a:gd name="T6" fmla="*/ 15 w 36"/>
                <a:gd name="T7" fmla="*/ 8 h 20"/>
                <a:gd name="T8" fmla="*/ 27 w 36"/>
                <a:gd name="T9" fmla="*/ 4 h 20"/>
                <a:gd name="T10" fmla="*/ 29 w 36"/>
                <a:gd name="T11" fmla="*/ 5 h 20"/>
                <a:gd name="T12" fmla="*/ 19 w 36"/>
                <a:gd name="T13" fmla="*/ 10 h 20"/>
                <a:gd name="T14" fmla="*/ 32 w 36"/>
                <a:gd name="T15" fmla="*/ 7 h 20"/>
                <a:gd name="T16" fmla="*/ 36 w 36"/>
                <a:gd name="T17" fmla="*/ 9 h 20"/>
                <a:gd name="T18" fmla="*/ 17 w 36"/>
                <a:gd name="T19" fmla="*/ 16 h 20"/>
                <a:gd name="T20" fmla="*/ 0 w 36"/>
                <a:gd name="T21" fmla="*/ 20 h 20"/>
                <a:gd name="T22" fmla="*/ 7 w 36"/>
                <a:gd name="T23" fmla="*/ 12 h 20"/>
                <a:gd name="T24" fmla="*/ 21 w 36"/>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21" y="1"/>
                  </a:moveTo>
                  <a:lnTo>
                    <a:pt x="21" y="1"/>
                  </a:lnTo>
                  <a:cubicBezTo>
                    <a:pt x="23" y="1"/>
                    <a:pt x="24" y="2"/>
                    <a:pt x="25" y="3"/>
                  </a:cubicBezTo>
                  <a:cubicBezTo>
                    <a:pt x="21" y="3"/>
                    <a:pt x="18" y="5"/>
                    <a:pt x="15" y="8"/>
                  </a:cubicBezTo>
                  <a:cubicBezTo>
                    <a:pt x="17" y="7"/>
                    <a:pt x="24" y="4"/>
                    <a:pt x="27" y="4"/>
                  </a:cubicBezTo>
                  <a:cubicBezTo>
                    <a:pt x="28" y="5"/>
                    <a:pt x="29" y="5"/>
                    <a:pt x="29" y="5"/>
                  </a:cubicBezTo>
                  <a:cubicBezTo>
                    <a:pt x="28" y="6"/>
                    <a:pt x="22" y="6"/>
                    <a:pt x="19" y="10"/>
                  </a:cubicBezTo>
                  <a:cubicBezTo>
                    <a:pt x="24" y="7"/>
                    <a:pt x="29" y="7"/>
                    <a:pt x="32" y="7"/>
                  </a:cubicBezTo>
                  <a:cubicBezTo>
                    <a:pt x="33" y="8"/>
                    <a:pt x="34" y="9"/>
                    <a:pt x="36" y="9"/>
                  </a:cubicBezTo>
                  <a:cubicBezTo>
                    <a:pt x="30" y="9"/>
                    <a:pt x="26" y="10"/>
                    <a:pt x="17" y="16"/>
                  </a:cubicBezTo>
                  <a:cubicBezTo>
                    <a:pt x="11" y="19"/>
                    <a:pt x="0" y="20"/>
                    <a:pt x="0" y="20"/>
                  </a:cubicBezTo>
                  <a:cubicBezTo>
                    <a:pt x="3" y="18"/>
                    <a:pt x="6" y="13"/>
                    <a:pt x="7" y="12"/>
                  </a:cubicBezTo>
                  <a:cubicBezTo>
                    <a:pt x="10" y="7"/>
                    <a:pt x="16" y="0"/>
                    <a:pt x="2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09" name="Freeform 1335"/>
            <p:cNvSpPr/>
            <p:nvPr userDrawn="1"/>
          </p:nvSpPr>
          <p:spPr>
            <a:xfrm>
              <a:off x="247" y="208"/>
              <a:ext cx="5" cy="8"/>
            </a:xfrm>
            <a:custGeom>
              <a:avLst/>
              <a:gdLst>
                <a:gd name="T0" fmla="*/ 1 w 12"/>
                <a:gd name="T1" fmla="*/ 0 h 19"/>
                <a:gd name="T2" fmla="*/ 1 w 12"/>
                <a:gd name="T3" fmla="*/ 0 h 19"/>
                <a:gd name="T4" fmla="*/ 5 w 12"/>
                <a:gd name="T5" fmla="*/ 19 h 19"/>
                <a:gd name="T6" fmla="*/ 1 w 12"/>
                <a:gd name="T7" fmla="*/ 0 h 19"/>
              </a:gdLst>
              <a:ahLst/>
              <a:cxnLst>
                <a:cxn ang="0">
                  <a:pos x="T0" y="T1"/>
                </a:cxn>
                <a:cxn ang="0">
                  <a:pos x="T2" y="T3"/>
                </a:cxn>
                <a:cxn ang="0">
                  <a:pos x="T4" y="T5"/>
                </a:cxn>
                <a:cxn ang="0">
                  <a:pos x="T6" y="T7"/>
                </a:cxn>
              </a:cxnLst>
              <a:rect l="0" t="0" r="r" b="b"/>
              <a:pathLst>
                <a:path w="12" h="19">
                  <a:moveTo>
                    <a:pt x="1" y="0"/>
                  </a:moveTo>
                  <a:lnTo>
                    <a:pt x="1" y="0"/>
                  </a:lnTo>
                  <a:cubicBezTo>
                    <a:pt x="2" y="4"/>
                    <a:pt x="12" y="8"/>
                    <a:pt x="5" y="19"/>
                  </a:cubicBezTo>
                  <a:cubicBezTo>
                    <a:pt x="9" y="9"/>
                    <a:pt x="0" y="5"/>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0" name="Freeform 1336"/>
            <p:cNvSpPr/>
            <p:nvPr userDrawn="1"/>
          </p:nvSpPr>
          <p:spPr>
            <a:xfrm>
              <a:off x="273" y="186"/>
              <a:ext cx="30" cy="33"/>
            </a:xfrm>
            <a:custGeom>
              <a:avLst/>
              <a:gdLst>
                <a:gd name="T0" fmla="*/ 30 w 68"/>
                <a:gd name="T1" fmla="*/ 25 h 73"/>
                <a:gd name="T2" fmla="*/ 30 w 68"/>
                <a:gd name="T3" fmla="*/ 25 h 73"/>
                <a:gd name="T4" fmla="*/ 28 w 68"/>
                <a:gd name="T5" fmla="*/ 21 h 73"/>
                <a:gd name="T6" fmla="*/ 29 w 68"/>
                <a:gd name="T7" fmla="*/ 16 h 73"/>
                <a:gd name="T8" fmla="*/ 27 w 68"/>
                <a:gd name="T9" fmla="*/ 16 h 73"/>
                <a:gd name="T10" fmla="*/ 28 w 68"/>
                <a:gd name="T11" fmla="*/ 16 h 73"/>
                <a:gd name="T12" fmla="*/ 30 w 68"/>
                <a:gd name="T13" fmla="*/ 13 h 73"/>
                <a:gd name="T14" fmla="*/ 31 w 68"/>
                <a:gd name="T15" fmla="*/ 12 h 73"/>
                <a:gd name="T16" fmla="*/ 30 w 68"/>
                <a:gd name="T17" fmla="*/ 13 h 73"/>
                <a:gd name="T18" fmla="*/ 27 w 68"/>
                <a:gd name="T19" fmla="*/ 15 h 73"/>
                <a:gd name="T20" fmla="*/ 26 w 68"/>
                <a:gd name="T21" fmla="*/ 15 h 73"/>
                <a:gd name="T22" fmla="*/ 26 w 68"/>
                <a:gd name="T23" fmla="*/ 1 h 73"/>
                <a:gd name="T24" fmla="*/ 27 w 68"/>
                <a:gd name="T25" fmla="*/ 2 h 73"/>
                <a:gd name="T26" fmla="*/ 30 w 68"/>
                <a:gd name="T27" fmla="*/ 4 h 73"/>
                <a:gd name="T28" fmla="*/ 31 w 68"/>
                <a:gd name="T29" fmla="*/ 5 h 73"/>
                <a:gd name="T30" fmla="*/ 30 w 68"/>
                <a:gd name="T31" fmla="*/ 4 h 73"/>
                <a:gd name="T32" fmla="*/ 28 w 68"/>
                <a:gd name="T33" fmla="*/ 1 h 73"/>
                <a:gd name="T34" fmla="*/ 27 w 68"/>
                <a:gd name="T35" fmla="*/ 0 h 73"/>
                <a:gd name="T36" fmla="*/ 42 w 68"/>
                <a:gd name="T37" fmla="*/ 0 h 73"/>
                <a:gd name="T38" fmla="*/ 41 w 68"/>
                <a:gd name="T39" fmla="*/ 1 h 73"/>
                <a:gd name="T40" fmla="*/ 39 w 68"/>
                <a:gd name="T41" fmla="*/ 4 h 73"/>
                <a:gd name="T42" fmla="*/ 38 w 68"/>
                <a:gd name="T43" fmla="*/ 5 h 73"/>
                <a:gd name="T44" fmla="*/ 39 w 68"/>
                <a:gd name="T45" fmla="*/ 4 h 73"/>
                <a:gd name="T46" fmla="*/ 42 w 68"/>
                <a:gd name="T47" fmla="*/ 2 h 73"/>
                <a:gd name="T48" fmla="*/ 42 w 68"/>
                <a:gd name="T49" fmla="*/ 1 h 73"/>
                <a:gd name="T50" fmla="*/ 42 w 68"/>
                <a:gd name="T51" fmla="*/ 15 h 73"/>
                <a:gd name="T52" fmla="*/ 42 w 68"/>
                <a:gd name="T53" fmla="*/ 15 h 73"/>
                <a:gd name="T54" fmla="*/ 39 w 68"/>
                <a:gd name="T55" fmla="*/ 13 h 73"/>
                <a:gd name="T56" fmla="*/ 38 w 68"/>
                <a:gd name="T57" fmla="*/ 12 h 73"/>
                <a:gd name="T58" fmla="*/ 39 w 68"/>
                <a:gd name="T59" fmla="*/ 13 h 73"/>
                <a:gd name="T60" fmla="*/ 41 w 68"/>
                <a:gd name="T61" fmla="*/ 16 h 73"/>
                <a:gd name="T62" fmla="*/ 42 w 68"/>
                <a:gd name="T63" fmla="*/ 16 h 73"/>
                <a:gd name="T64" fmla="*/ 40 w 68"/>
                <a:gd name="T65" fmla="*/ 16 h 73"/>
                <a:gd name="T66" fmla="*/ 41 w 68"/>
                <a:gd name="T67" fmla="*/ 21 h 73"/>
                <a:gd name="T68" fmla="*/ 39 w 68"/>
                <a:gd name="T69" fmla="*/ 25 h 73"/>
                <a:gd name="T70" fmla="*/ 39 w 68"/>
                <a:gd name="T71" fmla="*/ 25 h 73"/>
                <a:gd name="T72" fmla="*/ 39 w 68"/>
                <a:gd name="T73" fmla="*/ 28 h 73"/>
                <a:gd name="T74" fmla="*/ 41 w 68"/>
                <a:gd name="T75" fmla="*/ 29 h 73"/>
                <a:gd name="T76" fmla="*/ 41 w 68"/>
                <a:gd name="T77" fmla="*/ 26 h 73"/>
                <a:gd name="T78" fmla="*/ 42 w 68"/>
                <a:gd name="T79" fmla="*/ 26 h 73"/>
                <a:gd name="T80" fmla="*/ 47 w 68"/>
                <a:gd name="T81" fmla="*/ 27 h 73"/>
                <a:gd name="T82" fmla="*/ 63 w 68"/>
                <a:gd name="T83" fmla="*/ 51 h 73"/>
                <a:gd name="T84" fmla="*/ 56 w 68"/>
                <a:gd name="T85" fmla="*/ 66 h 73"/>
                <a:gd name="T86" fmla="*/ 56 w 68"/>
                <a:gd name="T87" fmla="*/ 73 h 73"/>
                <a:gd name="T88" fmla="*/ 34 w 68"/>
                <a:gd name="T89" fmla="*/ 73 h 73"/>
                <a:gd name="T90" fmla="*/ 12 w 68"/>
                <a:gd name="T91" fmla="*/ 73 h 73"/>
                <a:gd name="T92" fmla="*/ 13 w 68"/>
                <a:gd name="T93" fmla="*/ 66 h 73"/>
                <a:gd name="T94" fmla="*/ 6 w 68"/>
                <a:gd name="T95" fmla="*/ 51 h 73"/>
                <a:gd name="T96" fmla="*/ 22 w 68"/>
                <a:gd name="T97" fmla="*/ 27 h 73"/>
                <a:gd name="T98" fmla="*/ 27 w 68"/>
                <a:gd name="T99" fmla="*/ 26 h 73"/>
                <a:gd name="T100" fmla="*/ 27 w 68"/>
                <a:gd name="T101" fmla="*/ 26 h 73"/>
                <a:gd name="T102" fmla="*/ 28 w 68"/>
                <a:gd name="T103" fmla="*/ 29 h 73"/>
                <a:gd name="T104" fmla="*/ 30 w 68"/>
                <a:gd name="T105" fmla="*/ 28 h 73"/>
                <a:gd name="T106" fmla="*/ 29 w 68"/>
                <a:gd name="T107" fmla="*/ 25 h 73"/>
                <a:gd name="T108" fmla="*/ 30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0" y="25"/>
                  </a:moveTo>
                  <a:lnTo>
                    <a:pt x="30" y="25"/>
                  </a:lnTo>
                  <a:cubicBezTo>
                    <a:pt x="29" y="24"/>
                    <a:pt x="28" y="22"/>
                    <a:pt x="28" y="21"/>
                  </a:cubicBezTo>
                  <a:cubicBezTo>
                    <a:pt x="28" y="19"/>
                    <a:pt x="28" y="17"/>
                    <a:pt x="29" y="16"/>
                  </a:cubicBezTo>
                  <a:lnTo>
                    <a:pt x="27" y="16"/>
                  </a:lnTo>
                  <a:lnTo>
                    <a:pt x="28" y="16"/>
                  </a:lnTo>
                  <a:cubicBezTo>
                    <a:pt x="29" y="15"/>
                    <a:pt x="29" y="14"/>
                    <a:pt x="30" y="13"/>
                  </a:cubicBezTo>
                  <a:cubicBezTo>
                    <a:pt x="30" y="13"/>
                    <a:pt x="31" y="12"/>
                    <a:pt x="31" y="12"/>
                  </a:cubicBezTo>
                  <a:cubicBezTo>
                    <a:pt x="31" y="12"/>
                    <a:pt x="30" y="12"/>
                    <a:pt x="30" y="13"/>
                  </a:cubicBezTo>
                  <a:cubicBezTo>
                    <a:pt x="29" y="13"/>
                    <a:pt x="28" y="14"/>
                    <a:pt x="27" y="15"/>
                  </a:cubicBezTo>
                  <a:lnTo>
                    <a:pt x="26" y="15"/>
                  </a:lnTo>
                  <a:lnTo>
                    <a:pt x="26" y="1"/>
                  </a:lnTo>
                  <a:lnTo>
                    <a:pt x="27" y="2"/>
                  </a:lnTo>
                  <a:cubicBezTo>
                    <a:pt x="28" y="2"/>
                    <a:pt x="29" y="3"/>
                    <a:pt x="30" y="4"/>
                  </a:cubicBezTo>
                  <a:cubicBezTo>
                    <a:pt x="30" y="4"/>
                    <a:pt x="31" y="5"/>
                    <a:pt x="31" y="5"/>
                  </a:cubicBezTo>
                  <a:cubicBezTo>
                    <a:pt x="31" y="5"/>
                    <a:pt x="30" y="4"/>
                    <a:pt x="30" y="4"/>
                  </a:cubicBezTo>
                  <a:cubicBezTo>
                    <a:pt x="29" y="3"/>
                    <a:pt x="29" y="2"/>
                    <a:pt x="28" y="1"/>
                  </a:cubicBezTo>
                  <a:lnTo>
                    <a:pt x="27" y="0"/>
                  </a:lnTo>
                  <a:lnTo>
                    <a:pt x="42" y="0"/>
                  </a:lnTo>
                  <a:lnTo>
                    <a:pt x="41" y="1"/>
                  </a:lnTo>
                  <a:cubicBezTo>
                    <a:pt x="40" y="2"/>
                    <a:pt x="40" y="3"/>
                    <a:pt x="39" y="4"/>
                  </a:cubicBezTo>
                  <a:cubicBezTo>
                    <a:pt x="38" y="4"/>
                    <a:pt x="38" y="5"/>
                    <a:pt x="38" y="5"/>
                  </a:cubicBezTo>
                  <a:cubicBezTo>
                    <a:pt x="38" y="5"/>
                    <a:pt x="39" y="4"/>
                    <a:pt x="39" y="4"/>
                  </a:cubicBezTo>
                  <a:cubicBezTo>
                    <a:pt x="40" y="3"/>
                    <a:pt x="41" y="2"/>
                    <a:pt x="42" y="2"/>
                  </a:cubicBezTo>
                  <a:lnTo>
                    <a:pt x="42" y="1"/>
                  </a:lnTo>
                  <a:lnTo>
                    <a:pt x="42" y="15"/>
                  </a:lnTo>
                  <a:lnTo>
                    <a:pt x="42" y="15"/>
                  </a:lnTo>
                  <a:cubicBezTo>
                    <a:pt x="41" y="14"/>
                    <a:pt x="40" y="13"/>
                    <a:pt x="39" y="13"/>
                  </a:cubicBezTo>
                  <a:cubicBezTo>
                    <a:pt x="39" y="12"/>
                    <a:pt x="38" y="12"/>
                    <a:pt x="38" y="12"/>
                  </a:cubicBezTo>
                  <a:cubicBezTo>
                    <a:pt x="38" y="12"/>
                    <a:pt x="38" y="13"/>
                    <a:pt x="39" y="13"/>
                  </a:cubicBezTo>
                  <a:cubicBezTo>
                    <a:pt x="40" y="14"/>
                    <a:pt x="40" y="15"/>
                    <a:pt x="41" y="16"/>
                  </a:cubicBezTo>
                  <a:lnTo>
                    <a:pt x="42" y="16"/>
                  </a:lnTo>
                  <a:lnTo>
                    <a:pt x="40" y="16"/>
                  </a:lnTo>
                  <a:cubicBezTo>
                    <a:pt x="41" y="17"/>
                    <a:pt x="41" y="19"/>
                    <a:pt x="41" y="21"/>
                  </a:cubicBezTo>
                  <a:cubicBezTo>
                    <a:pt x="41" y="22"/>
                    <a:pt x="40" y="24"/>
                    <a:pt x="39" y="25"/>
                  </a:cubicBezTo>
                  <a:lnTo>
                    <a:pt x="39" y="25"/>
                  </a:lnTo>
                  <a:lnTo>
                    <a:pt x="39" y="28"/>
                  </a:lnTo>
                  <a:lnTo>
                    <a:pt x="41" y="29"/>
                  </a:lnTo>
                  <a:lnTo>
                    <a:pt x="41" y="26"/>
                  </a:lnTo>
                  <a:lnTo>
                    <a:pt x="42" y="26"/>
                  </a:lnTo>
                  <a:cubicBezTo>
                    <a:pt x="44" y="26"/>
                    <a:pt x="46" y="26"/>
                    <a:pt x="47" y="27"/>
                  </a:cubicBezTo>
                  <a:cubicBezTo>
                    <a:pt x="60" y="30"/>
                    <a:pt x="68" y="36"/>
                    <a:pt x="63" y="51"/>
                  </a:cubicBezTo>
                  <a:cubicBezTo>
                    <a:pt x="61" y="56"/>
                    <a:pt x="59" y="61"/>
                    <a:pt x="56" y="66"/>
                  </a:cubicBezTo>
                  <a:lnTo>
                    <a:pt x="56" y="73"/>
                  </a:lnTo>
                  <a:cubicBezTo>
                    <a:pt x="56" y="73"/>
                    <a:pt x="40" y="73"/>
                    <a:pt x="34" y="73"/>
                  </a:cubicBezTo>
                  <a:cubicBezTo>
                    <a:pt x="28" y="73"/>
                    <a:pt x="12" y="73"/>
                    <a:pt x="12" y="73"/>
                  </a:cubicBezTo>
                  <a:lnTo>
                    <a:pt x="13" y="66"/>
                  </a:lnTo>
                  <a:cubicBezTo>
                    <a:pt x="10" y="61"/>
                    <a:pt x="8" y="56"/>
                    <a:pt x="6" y="51"/>
                  </a:cubicBezTo>
                  <a:cubicBezTo>
                    <a:pt x="0" y="36"/>
                    <a:pt x="9" y="30"/>
                    <a:pt x="22" y="27"/>
                  </a:cubicBezTo>
                  <a:cubicBezTo>
                    <a:pt x="23" y="26"/>
                    <a:pt x="25" y="26"/>
                    <a:pt x="27" y="26"/>
                  </a:cubicBezTo>
                  <a:lnTo>
                    <a:pt x="27" y="26"/>
                  </a:lnTo>
                  <a:lnTo>
                    <a:pt x="28" y="29"/>
                  </a:lnTo>
                  <a:lnTo>
                    <a:pt x="30" y="28"/>
                  </a:lnTo>
                  <a:lnTo>
                    <a:pt x="29" y="25"/>
                  </a:lnTo>
                  <a:lnTo>
                    <a:pt x="30" y="25"/>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1" name="Freeform 1337"/>
            <p:cNvSpPr/>
            <p:nvPr userDrawn="1"/>
          </p:nvSpPr>
          <p:spPr>
            <a:xfrm>
              <a:off x="290" y="208"/>
              <a:ext cx="0"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1"/>
                    <a:pt x="0" y="0"/>
                  </a:cubicBezTo>
                  <a:lnTo>
                    <a:pt x="1" y="0"/>
                  </a:lnTo>
                  <a:lnTo>
                    <a:pt x="0"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2" name="Freeform 1338"/>
            <p:cNvSpPr/>
            <p:nvPr userDrawn="1"/>
          </p:nvSpPr>
          <p:spPr>
            <a:xfrm>
              <a:off x="299" y="208"/>
              <a:ext cx="1" cy="2"/>
            </a:xfrm>
            <a:custGeom>
              <a:avLst/>
              <a:gdLst>
                <a:gd name="T0" fmla="*/ 2 w 2"/>
                <a:gd name="T1" fmla="*/ 2 h 5"/>
                <a:gd name="T2" fmla="*/ 2 w 2"/>
                <a:gd name="T3" fmla="*/ 2 h 5"/>
                <a:gd name="T4" fmla="*/ 1 w 2"/>
                <a:gd name="T5" fmla="*/ 5 h 5"/>
                <a:gd name="T6" fmla="*/ 0 w 2"/>
                <a:gd name="T7" fmla="*/ 3 h 5"/>
                <a:gd name="T8" fmla="*/ 2 w 2"/>
                <a:gd name="T9" fmla="*/ 0 h 5"/>
                <a:gd name="T10" fmla="*/ 2 w 2"/>
                <a:gd name="T11" fmla="*/ 1 h 5"/>
                <a:gd name="T12" fmla="*/ 2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2"/>
                  </a:moveTo>
                  <a:lnTo>
                    <a:pt x="2" y="2"/>
                  </a:lnTo>
                  <a:cubicBezTo>
                    <a:pt x="2" y="3"/>
                    <a:pt x="1" y="4"/>
                    <a:pt x="1" y="5"/>
                  </a:cubicBezTo>
                  <a:cubicBezTo>
                    <a:pt x="0" y="4"/>
                    <a:pt x="0" y="4"/>
                    <a:pt x="0" y="3"/>
                  </a:cubicBezTo>
                  <a:cubicBezTo>
                    <a:pt x="0" y="2"/>
                    <a:pt x="1" y="1"/>
                    <a:pt x="2" y="0"/>
                  </a:cubicBezTo>
                  <a:lnTo>
                    <a:pt x="2" y="1"/>
                  </a:lnTo>
                  <a:cubicBezTo>
                    <a:pt x="2" y="1"/>
                    <a:pt x="2" y="1"/>
                    <a:pt x="2"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3" name="Freeform 1339"/>
            <p:cNvSpPr/>
            <p:nvPr userDrawn="1"/>
          </p:nvSpPr>
          <p:spPr>
            <a:xfrm>
              <a:off x="299" y="205"/>
              <a:ext cx="2" cy="2"/>
            </a:xfrm>
            <a:custGeom>
              <a:avLst/>
              <a:gdLst>
                <a:gd name="T0" fmla="*/ 3 w 3"/>
                <a:gd name="T1" fmla="*/ 6 h 6"/>
                <a:gd name="T2" fmla="*/ 3 w 3"/>
                <a:gd name="T3" fmla="*/ 6 h 6"/>
                <a:gd name="T4" fmla="*/ 2 w 3"/>
                <a:gd name="T5" fmla="*/ 6 h 6"/>
                <a:gd name="T6" fmla="*/ 0 w 3"/>
                <a:gd name="T7" fmla="*/ 3 h 6"/>
                <a:gd name="T8" fmla="*/ 3 w 3"/>
                <a:gd name="T9" fmla="*/ 0 h 6"/>
                <a:gd name="T10" fmla="*/ 3 w 3"/>
                <a:gd name="T11" fmla="*/ 2 h 6"/>
                <a:gd name="T12" fmla="*/ 3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3" y="6"/>
                  </a:moveTo>
                  <a:lnTo>
                    <a:pt x="3" y="6"/>
                  </a:lnTo>
                  <a:lnTo>
                    <a:pt x="2" y="6"/>
                  </a:lnTo>
                  <a:cubicBezTo>
                    <a:pt x="2" y="5"/>
                    <a:pt x="1" y="4"/>
                    <a:pt x="0" y="3"/>
                  </a:cubicBezTo>
                  <a:cubicBezTo>
                    <a:pt x="1" y="2"/>
                    <a:pt x="2" y="1"/>
                    <a:pt x="3" y="0"/>
                  </a:cubicBezTo>
                  <a:lnTo>
                    <a:pt x="3" y="2"/>
                  </a:lnTo>
                  <a:cubicBezTo>
                    <a:pt x="3" y="3"/>
                    <a:pt x="3"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4" name="Freeform 1340"/>
            <p:cNvSpPr/>
            <p:nvPr userDrawn="1"/>
          </p:nvSpPr>
          <p:spPr>
            <a:xfrm>
              <a:off x="301" y="204"/>
              <a:ext cx="0" cy="1"/>
            </a:xfrm>
            <a:custGeom>
              <a:avLst/>
              <a:gdLst>
                <a:gd name="T0" fmla="*/ 1 w 1"/>
                <a:gd name="T1" fmla="*/ 2 h 2"/>
                <a:gd name="T2" fmla="*/ 1 w 1"/>
                <a:gd name="T3" fmla="*/ 2 h 2"/>
                <a:gd name="T4" fmla="*/ 0 w 1"/>
                <a:gd name="T5" fmla="*/ 1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1"/>
                  </a:lnTo>
                  <a:lnTo>
                    <a:pt x="0" y="0"/>
                  </a:lnTo>
                  <a:cubicBezTo>
                    <a:pt x="0" y="0"/>
                    <a:pt x="1" y="1"/>
                    <a:pt x="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5" name="Freeform 1341"/>
            <p:cNvSpPr/>
            <p:nvPr userDrawn="1"/>
          </p:nvSpPr>
          <p:spPr>
            <a:xfrm>
              <a:off x="299" y="201"/>
              <a:ext cx="2" cy="3"/>
            </a:xfrm>
            <a:custGeom>
              <a:avLst/>
              <a:gdLst>
                <a:gd name="T0" fmla="*/ 3 w 3"/>
                <a:gd name="T1" fmla="*/ 5 h 6"/>
                <a:gd name="T2" fmla="*/ 3 w 3"/>
                <a:gd name="T3" fmla="*/ 5 h 6"/>
                <a:gd name="T4" fmla="*/ 3 w 3"/>
                <a:gd name="T5" fmla="*/ 6 h 6"/>
                <a:gd name="T6" fmla="*/ 0 w 3"/>
                <a:gd name="T7" fmla="*/ 2 h 6"/>
                <a:gd name="T8" fmla="*/ 1 w 3"/>
                <a:gd name="T9" fmla="*/ 0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lnTo>
                    <a:pt x="3" y="6"/>
                  </a:lnTo>
                  <a:cubicBezTo>
                    <a:pt x="2" y="4"/>
                    <a:pt x="1" y="3"/>
                    <a:pt x="0" y="2"/>
                  </a:cubicBezTo>
                  <a:cubicBezTo>
                    <a:pt x="0" y="1"/>
                    <a:pt x="1" y="1"/>
                    <a:pt x="1" y="0"/>
                  </a:cubicBezTo>
                  <a:cubicBezTo>
                    <a:pt x="2" y="2"/>
                    <a:pt x="3" y="3"/>
                    <a:pt x="3"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6" name="Freeform 1342"/>
            <p:cNvSpPr/>
            <p:nvPr userDrawn="1"/>
          </p:nvSpPr>
          <p:spPr>
            <a:xfrm>
              <a:off x="298" y="200"/>
              <a:ext cx="2" cy="2"/>
            </a:xfrm>
            <a:custGeom>
              <a:avLst/>
              <a:gdLst>
                <a:gd name="T0" fmla="*/ 4 w 4"/>
                <a:gd name="T1" fmla="*/ 3 h 4"/>
                <a:gd name="T2" fmla="*/ 4 w 4"/>
                <a:gd name="T3" fmla="*/ 3 h 4"/>
                <a:gd name="T4" fmla="*/ 3 w 4"/>
                <a:gd name="T5" fmla="*/ 4 h 4"/>
                <a:gd name="T6" fmla="*/ 0 w 4"/>
                <a:gd name="T7" fmla="*/ 1 h 4"/>
                <a:gd name="T8" fmla="*/ 0 w 4"/>
                <a:gd name="T9" fmla="*/ 0 h 4"/>
                <a:gd name="T10" fmla="*/ 3 w 4"/>
                <a:gd name="T11" fmla="*/ 3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3" y="4"/>
                  </a:lnTo>
                  <a:cubicBezTo>
                    <a:pt x="2" y="3"/>
                    <a:pt x="1" y="2"/>
                    <a:pt x="0" y="1"/>
                  </a:cubicBezTo>
                  <a:lnTo>
                    <a:pt x="0" y="0"/>
                  </a:lnTo>
                  <a:cubicBezTo>
                    <a:pt x="1" y="1"/>
                    <a:pt x="2" y="2"/>
                    <a:pt x="3" y="3"/>
                  </a:cubicBezTo>
                  <a:lnTo>
                    <a:pt x="4"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7" name="Rectangle 1343"/>
            <p:cNvSpPr>
              <a:spLocks noChangeArrowheads="1"/>
            </p:cNvSpPr>
            <p:nvPr userDrawn="1"/>
          </p:nvSpPr>
          <p:spPr>
            <a:xfrm>
              <a:off x="298" y="200"/>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8" name="Freeform 1344"/>
            <p:cNvSpPr/>
            <p:nvPr userDrawn="1"/>
          </p:nvSpPr>
          <p:spPr>
            <a:xfrm>
              <a:off x="295" y="199"/>
              <a:ext cx="3" cy="3"/>
            </a:xfrm>
            <a:custGeom>
              <a:avLst/>
              <a:gdLst>
                <a:gd name="T0" fmla="*/ 4 w 5"/>
                <a:gd name="T1" fmla="*/ 1 h 6"/>
                <a:gd name="T2" fmla="*/ 4 w 5"/>
                <a:gd name="T3" fmla="*/ 1 h 6"/>
                <a:gd name="T4" fmla="*/ 5 w 5"/>
                <a:gd name="T5" fmla="*/ 3 h 6"/>
                <a:gd name="T6" fmla="*/ 3 w 5"/>
                <a:gd name="T7" fmla="*/ 6 h 6"/>
                <a:gd name="T8" fmla="*/ 0 w 5"/>
                <a:gd name="T9" fmla="*/ 3 h 6"/>
                <a:gd name="T10" fmla="*/ 2 w 5"/>
                <a:gd name="T11" fmla="*/ 0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2"/>
                    <a:pt x="5" y="2"/>
                    <a:pt x="5" y="3"/>
                  </a:cubicBezTo>
                  <a:cubicBezTo>
                    <a:pt x="4" y="4"/>
                    <a:pt x="4" y="5"/>
                    <a:pt x="3" y="6"/>
                  </a:cubicBezTo>
                  <a:cubicBezTo>
                    <a:pt x="2" y="5"/>
                    <a:pt x="1" y="4"/>
                    <a:pt x="0" y="3"/>
                  </a:cubicBezTo>
                  <a:cubicBezTo>
                    <a:pt x="1" y="2"/>
                    <a:pt x="1" y="1"/>
                    <a:pt x="2" y="0"/>
                  </a:cubicBezTo>
                  <a:cubicBezTo>
                    <a:pt x="3" y="1"/>
                    <a:pt x="3" y="1"/>
                    <a:pt x="4"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19" name="Freeform 1345"/>
            <p:cNvSpPr/>
            <p:nvPr userDrawn="1"/>
          </p:nvSpPr>
          <p:spPr>
            <a:xfrm>
              <a:off x="294" y="199"/>
              <a:ext cx="2" cy="1"/>
            </a:xfrm>
            <a:custGeom>
              <a:avLst/>
              <a:gdLst>
                <a:gd name="T0" fmla="*/ 4 w 4"/>
                <a:gd name="T1" fmla="*/ 1 h 4"/>
                <a:gd name="T2" fmla="*/ 4 w 4"/>
                <a:gd name="T3" fmla="*/ 1 h 4"/>
                <a:gd name="T4" fmla="*/ 3 w 4"/>
                <a:gd name="T5" fmla="*/ 4 h 4"/>
                <a:gd name="T6" fmla="*/ 0 w 4"/>
                <a:gd name="T7" fmla="*/ 1 h 4"/>
                <a:gd name="T8" fmla="*/ 0 w 4"/>
                <a:gd name="T9" fmla="*/ 0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4" y="2"/>
                    <a:pt x="3" y="3"/>
                    <a:pt x="3" y="4"/>
                  </a:cubicBezTo>
                  <a:cubicBezTo>
                    <a:pt x="2" y="3"/>
                    <a:pt x="1" y="2"/>
                    <a:pt x="0" y="1"/>
                  </a:cubicBezTo>
                  <a:lnTo>
                    <a:pt x="0" y="0"/>
                  </a:lnTo>
                  <a:cubicBezTo>
                    <a:pt x="2" y="0"/>
                    <a:pt x="3" y="1"/>
                    <a:pt x="4"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0" name="Freeform 1346"/>
            <p:cNvSpPr/>
            <p:nvPr userDrawn="1"/>
          </p:nvSpPr>
          <p:spPr>
            <a:xfrm>
              <a:off x="294" y="200"/>
              <a:ext cx="1" cy="2"/>
            </a:xfrm>
            <a:custGeom>
              <a:avLst/>
              <a:gdLst>
                <a:gd name="T0" fmla="*/ 1 w 3"/>
                <a:gd name="T1" fmla="*/ 0 h 6"/>
                <a:gd name="T2" fmla="*/ 1 w 3"/>
                <a:gd name="T3" fmla="*/ 0 h 6"/>
                <a:gd name="T4" fmla="*/ 3 w 3"/>
                <a:gd name="T5" fmla="*/ 2 h 6"/>
                <a:gd name="T6" fmla="*/ 1 w 3"/>
                <a:gd name="T7" fmla="*/ 6 h 6"/>
                <a:gd name="T8" fmla="*/ 0 w 3"/>
                <a:gd name="T9" fmla="*/ 5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cubicBezTo>
                    <a:pt x="2" y="1"/>
                    <a:pt x="2" y="2"/>
                    <a:pt x="3" y="2"/>
                  </a:cubicBezTo>
                  <a:cubicBezTo>
                    <a:pt x="2" y="3"/>
                    <a:pt x="1" y="5"/>
                    <a:pt x="1" y="6"/>
                  </a:cubicBezTo>
                  <a:lnTo>
                    <a:pt x="0" y="5"/>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1" name="Freeform 1347"/>
            <p:cNvSpPr/>
            <p:nvPr userDrawn="1"/>
          </p:nvSpPr>
          <p:spPr>
            <a:xfrm>
              <a:off x="294" y="202"/>
              <a:ext cx="0" cy="1"/>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2" name="Freeform 1348"/>
            <p:cNvSpPr/>
            <p:nvPr userDrawn="1"/>
          </p:nvSpPr>
          <p:spPr>
            <a:xfrm>
              <a:off x="293" y="203"/>
              <a:ext cx="2" cy="2"/>
            </a:xfrm>
            <a:custGeom>
              <a:avLst/>
              <a:gdLst>
                <a:gd name="T0" fmla="*/ 0 w 4"/>
                <a:gd name="T1" fmla="*/ 1 h 6"/>
                <a:gd name="T2" fmla="*/ 0 w 4"/>
                <a:gd name="T3" fmla="*/ 1 h 6"/>
                <a:gd name="T4" fmla="*/ 2 w 4"/>
                <a:gd name="T5" fmla="*/ 0 h 6"/>
                <a:gd name="T6" fmla="*/ 4 w 4"/>
                <a:gd name="T7" fmla="*/ 3 h 6"/>
                <a:gd name="T8" fmla="*/ 2 w 4"/>
                <a:gd name="T9" fmla="*/ 6 h 6"/>
                <a:gd name="T10" fmla="*/ 0 w 4"/>
                <a:gd name="T11" fmla="*/ 3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lnTo>
                    <a:pt x="0" y="1"/>
                  </a:lnTo>
                  <a:cubicBezTo>
                    <a:pt x="1" y="1"/>
                    <a:pt x="1" y="0"/>
                    <a:pt x="2" y="0"/>
                  </a:cubicBezTo>
                  <a:cubicBezTo>
                    <a:pt x="3" y="1"/>
                    <a:pt x="4" y="2"/>
                    <a:pt x="4" y="3"/>
                  </a:cubicBezTo>
                  <a:cubicBezTo>
                    <a:pt x="4" y="4"/>
                    <a:pt x="3" y="5"/>
                    <a:pt x="2" y="6"/>
                  </a:cubicBezTo>
                  <a:cubicBezTo>
                    <a:pt x="1" y="5"/>
                    <a:pt x="1" y="4"/>
                    <a:pt x="0" y="3"/>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3" name="Freeform 1349"/>
            <p:cNvSpPr/>
            <p:nvPr userDrawn="1"/>
          </p:nvSpPr>
          <p:spPr>
            <a:xfrm>
              <a:off x="293" y="205"/>
              <a:ext cx="1" cy="2"/>
            </a:xfrm>
            <a:custGeom>
              <a:avLst/>
              <a:gdLst>
                <a:gd name="T0" fmla="*/ 1 w 3"/>
                <a:gd name="T1" fmla="*/ 0 h 5"/>
                <a:gd name="T2" fmla="*/ 1 w 3"/>
                <a:gd name="T3" fmla="*/ 0 h 5"/>
                <a:gd name="T4" fmla="*/ 3 w 3"/>
                <a:gd name="T5" fmla="*/ 2 h 5"/>
                <a:gd name="T6" fmla="*/ 0 w 3"/>
                <a:gd name="T7" fmla="*/ 5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cubicBezTo>
                    <a:pt x="1" y="1"/>
                    <a:pt x="2" y="1"/>
                    <a:pt x="3" y="2"/>
                  </a:cubicBezTo>
                  <a:cubicBezTo>
                    <a:pt x="2" y="3"/>
                    <a:pt x="1" y="4"/>
                    <a:pt x="0" y="5"/>
                  </a:cubicBez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4" name="Freeform 1350"/>
            <p:cNvSpPr/>
            <p:nvPr userDrawn="1"/>
          </p:nvSpPr>
          <p:spPr>
            <a:xfrm>
              <a:off x="292" y="207"/>
              <a:ext cx="2" cy="3"/>
            </a:xfrm>
            <a:custGeom>
              <a:avLst/>
              <a:gdLst>
                <a:gd name="T0" fmla="*/ 1 w 3"/>
                <a:gd name="T1" fmla="*/ 0 h 5"/>
                <a:gd name="T2" fmla="*/ 1 w 3"/>
                <a:gd name="T3" fmla="*/ 0 h 5"/>
                <a:gd name="T4" fmla="*/ 1 w 3"/>
                <a:gd name="T5" fmla="*/ 0 h 5"/>
                <a:gd name="T6" fmla="*/ 3 w 3"/>
                <a:gd name="T7" fmla="*/ 2 h 5"/>
                <a:gd name="T8" fmla="*/ 1 w 3"/>
                <a:gd name="T9" fmla="*/ 5 h 5"/>
                <a:gd name="T10" fmla="*/ 1 w 3"/>
                <a:gd name="T11" fmla="*/ 4 h 5"/>
                <a:gd name="T12" fmla="*/ 0 w 3"/>
                <a:gd name="T13" fmla="*/ 4 h 5"/>
                <a:gd name="T14" fmla="*/ 0 w 3"/>
                <a:gd name="T15" fmla="*/ 4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1" y="0"/>
                  </a:lnTo>
                  <a:cubicBezTo>
                    <a:pt x="2" y="0"/>
                    <a:pt x="3" y="1"/>
                    <a:pt x="3" y="2"/>
                  </a:cubicBezTo>
                  <a:cubicBezTo>
                    <a:pt x="2" y="3"/>
                    <a:pt x="2" y="4"/>
                    <a:pt x="1" y="5"/>
                  </a:cubicBezTo>
                  <a:lnTo>
                    <a:pt x="1" y="4"/>
                  </a:lnTo>
                  <a:lnTo>
                    <a:pt x="0" y="4"/>
                  </a:lnTo>
                  <a:lnTo>
                    <a:pt x="0" y="4"/>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5" name="Freeform 1351"/>
            <p:cNvSpPr/>
            <p:nvPr userDrawn="1"/>
          </p:nvSpPr>
          <p:spPr>
            <a:xfrm>
              <a:off x="292" y="210"/>
              <a:ext cx="1" cy="0"/>
            </a:xfrm>
            <a:custGeom>
              <a:avLst/>
              <a:gdLst>
                <a:gd name="T0" fmla="*/ 1 w 1"/>
                <a:gd name="T1" fmla="*/ 1 h 2"/>
                <a:gd name="T2" fmla="*/ 1 w 1"/>
                <a:gd name="T3" fmla="*/ 1 h 2"/>
                <a:gd name="T4" fmla="*/ 0 w 1"/>
                <a:gd name="T5" fmla="*/ 2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1" y="1"/>
                    <a:pt x="0" y="1"/>
                    <a:pt x="0" y="2"/>
                  </a:cubicBezTo>
                  <a:cubicBezTo>
                    <a:pt x="0" y="1"/>
                    <a:pt x="0" y="1"/>
                    <a:pt x="1" y="0"/>
                  </a:cubicBez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6" name="Freeform 1352"/>
            <p:cNvSpPr/>
            <p:nvPr userDrawn="1"/>
          </p:nvSpPr>
          <p:spPr>
            <a:xfrm>
              <a:off x="297" y="214"/>
              <a:ext cx="0" cy="0"/>
            </a:xfrm>
            <a:custGeom>
              <a:avLst/>
              <a:gdLst>
                <a:gd name="T0" fmla="*/ 1 w 1"/>
                <a:gd name="T1" fmla="*/ 1 h 1"/>
                <a:gd name="T2" fmla="*/ 1 w 1"/>
                <a:gd name="T3" fmla="*/ 1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0"/>
                    <a:pt x="0" y="0"/>
                  </a:cubicBezTo>
                  <a:lnTo>
                    <a:pt x="0"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7" name="Freeform 1353"/>
            <p:cNvSpPr/>
            <p:nvPr userDrawn="1"/>
          </p:nvSpPr>
          <p:spPr>
            <a:xfrm>
              <a:off x="297" y="213"/>
              <a:ext cx="1" cy="1"/>
            </a:xfrm>
            <a:custGeom>
              <a:avLst/>
              <a:gdLst>
                <a:gd name="T0" fmla="*/ 0 w 3"/>
                <a:gd name="T1" fmla="*/ 2 h 3"/>
                <a:gd name="T2" fmla="*/ 0 w 3"/>
                <a:gd name="T3" fmla="*/ 2 h 3"/>
                <a:gd name="T4" fmla="*/ 3 w 3"/>
                <a:gd name="T5" fmla="*/ 0 h 3"/>
                <a:gd name="T6" fmla="*/ 1 w 3"/>
                <a:gd name="T7" fmla="*/ 3 h 3"/>
                <a:gd name="T8" fmla="*/ 1 w 3"/>
                <a:gd name="T9" fmla="*/ 3 h 3"/>
                <a:gd name="T10" fmla="*/ 0 w 3"/>
                <a:gd name="T11" fmla="*/ 3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cubicBezTo>
                    <a:pt x="1" y="1"/>
                    <a:pt x="2" y="0"/>
                    <a:pt x="3" y="0"/>
                  </a:cubicBezTo>
                  <a:cubicBezTo>
                    <a:pt x="3" y="1"/>
                    <a:pt x="2" y="2"/>
                    <a:pt x="1" y="3"/>
                  </a:cubicBezTo>
                  <a:lnTo>
                    <a:pt x="1" y="3"/>
                  </a:lnTo>
                  <a:lnTo>
                    <a:pt x="0" y="3"/>
                  </a:lnTo>
                  <a:cubicBezTo>
                    <a:pt x="0" y="3"/>
                    <a:pt x="0" y="2"/>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8" name="Freeform 1354"/>
            <p:cNvSpPr/>
            <p:nvPr userDrawn="1"/>
          </p:nvSpPr>
          <p:spPr>
            <a:xfrm>
              <a:off x="298" y="210"/>
              <a:ext cx="1" cy="2"/>
            </a:xfrm>
            <a:custGeom>
              <a:avLst/>
              <a:gdLst>
                <a:gd name="T0" fmla="*/ 2 w 3"/>
                <a:gd name="T1" fmla="*/ 5 h 6"/>
                <a:gd name="T2" fmla="*/ 2 w 3"/>
                <a:gd name="T3" fmla="*/ 5 h 6"/>
                <a:gd name="T4" fmla="*/ 1 w 3"/>
                <a:gd name="T5" fmla="*/ 6 h 6"/>
                <a:gd name="T6" fmla="*/ 0 w 3"/>
                <a:gd name="T7" fmla="*/ 2 h 6"/>
                <a:gd name="T8" fmla="*/ 2 w 3"/>
                <a:gd name="T9" fmla="*/ 0 h 6"/>
                <a:gd name="T10" fmla="*/ 3 w 3"/>
                <a:gd name="T11" fmla="*/ 2 h 6"/>
                <a:gd name="T12" fmla="*/ 2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5"/>
                  </a:moveTo>
                  <a:lnTo>
                    <a:pt x="2" y="5"/>
                  </a:lnTo>
                  <a:lnTo>
                    <a:pt x="1" y="6"/>
                  </a:lnTo>
                  <a:cubicBezTo>
                    <a:pt x="1" y="4"/>
                    <a:pt x="0" y="3"/>
                    <a:pt x="0" y="2"/>
                  </a:cubicBezTo>
                  <a:cubicBezTo>
                    <a:pt x="0" y="1"/>
                    <a:pt x="1" y="1"/>
                    <a:pt x="2" y="0"/>
                  </a:cubicBezTo>
                  <a:cubicBezTo>
                    <a:pt x="3" y="0"/>
                    <a:pt x="3" y="1"/>
                    <a:pt x="3" y="2"/>
                  </a:cubicBezTo>
                  <a:cubicBezTo>
                    <a:pt x="3" y="3"/>
                    <a:pt x="2" y="4"/>
                    <a:pt x="2"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29" name="Freeform 1355"/>
            <p:cNvSpPr/>
            <p:nvPr userDrawn="1"/>
          </p:nvSpPr>
          <p:spPr>
            <a:xfrm>
              <a:off x="291" y="198"/>
              <a:ext cx="3" cy="10"/>
            </a:xfrm>
            <a:custGeom>
              <a:avLst/>
              <a:gdLst>
                <a:gd name="T0" fmla="*/ 3 w 6"/>
                <a:gd name="T1" fmla="*/ 0 h 22"/>
                <a:gd name="T2" fmla="*/ 3 w 6"/>
                <a:gd name="T3" fmla="*/ 0 h 22"/>
                <a:gd name="T4" fmla="*/ 6 w 6"/>
                <a:gd name="T5" fmla="*/ 1 h 22"/>
                <a:gd name="T6" fmla="*/ 2 w 6"/>
                <a:gd name="T7" fmla="*/ 22 h 22"/>
                <a:gd name="T8" fmla="*/ 1 w 6"/>
                <a:gd name="T9" fmla="*/ 21 h 22"/>
                <a:gd name="T10" fmla="*/ 1 w 6"/>
                <a:gd name="T11" fmla="*/ 21 h 22"/>
                <a:gd name="T12" fmla="*/ 0 w 6"/>
                <a:gd name="T13" fmla="*/ 22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cubicBezTo>
                    <a:pt x="4" y="0"/>
                    <a:pt x="5" y="0"/>
                    <a:pt x="6" y="1"/>
                  </a:cubicBezTo>
                  <a:lnTo>
                    <a:pt x="2" y="22"/>
                  </a:lnTo>
                  <a:cubicBezTo>
                    <a:pt x="2" y="21"/>
                    <a:pt x="1" y="21"/>
                    <a:pt x="1" y="21"/>
                  </a:cubicBezTo>
                  <a:lnTo>
                    <a:pt x="1" y="21"/>
                  </a:lnTo>
                  <a:cubicBezTo>
                    <a:pt x="1" y="21"/>
                    <a:pt x="1" y="21"/>
                    <a:pt x="0" y="22"/>
                  </a:cubicBez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0" name="Freeform 1356"/>
            <p:cNvSpPr/>
            <p:nvPr userDrawn="1"/>
          </p:nvSpPr>
          <p:spPr>
            <a:xfrm>
              <a:off x="294" y="201"/>
              <a:ext cx="2" cy="3"/>
            </a:xfrm>
            <a:custGeom>
              <a:avLst/>
              <a:gdLst>
                <a:gd name="T0" fmla="*/ 3 w 5"/>
                <a:gd name="T1" fmla="*/ 0 h 6"/>
                <a:gd name="T2" fmla="*/ 3 w 5"/>
                <a:gd name="T3" fmla="*/ 0 h 6"/>
                <a:gd name="T4" fmla="*/ 5 w 5"/>
                <a:gd name="T5" fmla="*/ 3 h 6"/>
                <a:gd name="T6" fmla="*/ 3 w 5"/>
                <a:gd name="T7" fmla="*/ 6 h 6"/>
                <a:gd name="T8" fmla="*/ 0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4" y="1"/>
                    <a:pt x="4" y="2"/>
                    <a:pt x="5" y="3"/>
                  </a:cubicBezTo>
                  <a:cubicBezTo>
                    <a:pt x="5" y="4"/>
                    <a:pt x="4" y="5"/>
                    <a:pt x="3" y="6"/>
                  </a:cubicBezTo>
                  <a:cubicBezTo>
                    <a:pt x="2" y="5"/>
                    <a:pt x="1" y="4"/>
                    <a:pt x="0" y="3"/>
                  </a:cubicBezTo>
                  <a:cubicBezTo>
                    <a:pt x="1" y="2"/>
                    <a:pt x="2" y="1"/>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1" name="Freeform 1357"/>
            <p:cNvSpPr/>
            <p:nvPr userDrawn="1"/>
          </p:nvSpPr>
          <p:spPr>
            <a:xfrm>
              <a:off x="297" y="200"/>
              <a:ext cx="2" cy="4"/>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2" name="Freeform 1358"/>
            <p:cNvSpPr/>
            <p:nvPr userDrawn="1"/>
          </p:nvSpPr>
          <p:spPr>
            <a:xfrm>
              <a:off x="295" y="202"/>
              <a:ext cx="3" cy="3"/>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3" name="Freeform 1359"/>
            <p:cNvSpPr/>
            <p:nvPr userDrawn="1"/>
          </p:nvSpPr>
          <p:spPr>
            <a:xfrm>
              <a:off x="294" y="204"/>
              <a:ext cx="2" cy="3"/>
            </a:xfrm>
            <a:custGeom>
              <a:avLst/>
              <a:gdLst>
                <a:gd name="T0" fmla="*/ 3 w 5"/>
                <a:gd name="T1" fmla="*/ 6 h 6"/>
                <a:gd name="T2" fmla="*/ 3 w 5"/>
                <a:gd name="T3" fmla="*/ 6 h 6"/>
                <a:gd name="T4" fmla="*/ 0 w 5"/>
                <a:gd name="T5" fmla="*/ 3 h 6"/>
                <a:gd name="T6" fmla="*/ 3 w 5"/>
                <a:gd name="T7" fmla="*/ 0 h 6"/>
                <a:gd name="T8" fmla="*/ 5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2" y="5"/>
                    <a:pt x="1" y="4"/>
                    <a:pt x="0" y="3"/>
                  </a:cubicBezTo>
                  <a:cubicBezTo>
                    <a:pt x="1" y="2"/>
                    <a:pt x="2" y="1"/>
                    <a:pt x="3" y="0"/>
                  </a:cubicBezTo>
                  <a:cubicBezTo>
                    <a:pt x="4" y="1"/>
                    <a:pt x="5" y="2"/>
                    <a:pt x="5" y="3"/>
                  </a:cubicBezTo>
                  <a:cubicBezTo>
                    <a:pt x="5" y="4"/>
                    <a:pt x="4"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4" name="Freeform 1360"/>
            <p:cNvSpPr/>
            <p:nvPr userDrawn="1"/>
          </p:nvSpPr>
          <p:spPr>
            <a:xfrm>
              <a:off x="293" y="206"/>
              <a:ext cx="2" cy="2"/>
            </a:xfrm>
            <a:custGeom>
              <a:avLst/>
              <a:gdLst>
                <a:gd name="T0" fmla="*/ 3 w 5"/>
                <a:gd name="T1" fmla="*/ 5 h 5"/>
                <a:gd name="T2" fmla="*/ 3 w 5"/>
                <a:gd name="T3" fmla="*/ 5 h 5"/>
                <a:gd name="T4" fmla="*/ 0 w 5"/>
                <a:gd name="T5" fmla="*/ 2 h 5"/>
                <a:gd name="T6" fmla="*/ 3 w 5"/>
                <a:gd name="T7" fmla="*/ 0 h 5"/>
                <a:gd name="T8" fmla="*/ 5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2" y="4"/>
                    <a:pt x="1" y="3"/>
                    <a:pt x="0" y="2"/>
                  </a:cubicBezTo>
                  <a:cubicBezTo>
                    <a:pt x="1" y="1"/>
                    <a:pt x="2" y="0"/>
                    <a:pt x="3" y="0"/>
                  </a:cubicBezTo>
                  <a:cubicBezTo>
                    <a:pt x="4" y="1"/>
                    <a:pt x="5" y="2"/>
                    <a:pt x="5" y="3"/>
                  </a:cubicBezTo>
                  <a:cubicBezTo>
                    <a:pt x="5" y="3"/>
                    <a:pt x="4" y="4"/>
                    <a:pt x="3"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5" name="Freeform 1361"/>
            <p:cNvSpPr/>
            <p:nvPr userDrawn="1"/>
          </p:nvSpPr>
          <p:spPr>
            <a:xfrm>
              <a:off x="298" y="202"/>
              <a:ext cx="2" cy="4"/>
            </a:xfrm>
            <a:custGeom>
              <a:avLst/>
              <a:gdLst>
                <a:gd name="T0" fmla="*/ 3 w 5"/>
                <a:gd name="T1" fmla="*/ 8 h 8"/>
                <a:gd name="T2" fmla="*/ 3 w 5"/>
                <a:gd name="T3" fmla="*/ 8 h 8"/>
                <a:gd name="T4" fmla="*/ 0 w 5"/>
                <a:gd name="T5" fmla="*/ 4 h 8"/>
                <a:gd name="T6" fmla="*/ 3 w 5"/>
                <a:gd name="T7" fmla="*/ 0 h 8"/>
                <a:gd name="T8" fmla="*/ 5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2" y="6"/>
                    <a:pt x="1" y="5"/>
                    <a:pt x="0" y="4"/>
                  </a:cubicBezTo>
                  <a:cubicBezTo>
                    <a:pt x="1" y="3"/>
                    <a:pt x="2" y="2"/>
                    <a:pt x="3" y="0"/>
                  </a:cubicBezTo>
                  <a:cubicBezTo>
                    <a:pt x="4" y="2"/>
                    <a:pt x="4" y="3"/>
                    <a:pt x="5" y="4"/>
                  </a:cubicBezTo>
                  <a:cubicBezTo>
                    <a:pt x="4" y="6"/>
                    <a:pt x="4" y="7"/>
                    <a:pt x="3"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6" name="Freeform 1362"/>
            <p:cNvSpPr/>
            <p:nvPr userDrawn="1"/>
          </p:nvSpPr>
          <p:spPr>
            <a:xfrm>
              <a:off x="297" y="204"/>
              <a:ext cx="2" cy="3"/>
            </a:xfrm>
            <a:custGeom>
              <a:avLst/>
              <a:gdLst>
                <a:gd name="T0" fmla="*/ 3 w 6"/>
                <a:gd name="T1" fmla="*/ 7 h 7"/>
                <a:gd name="T2" fmla="*/ 3 w 6"/>
                <a:gd name="T3" fmla="*/ 7 h 7"/>
                <a:gd name="T4" fmla="*/ 0 w 6"/>
                <a:gd name="T5" fmla="*/ 3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3"/>
                  </a:cubicBezTo>
                  <a:cubicBezTo>
                    <a:pt x="1" y="2"/>
                    <a:pt x="2" y="1"/>
                    <a:pt x="3" y="0"/>
                  </a:cubicBezTo>
                  <a:cubicBezTo>
                    <a:pt x="4" y="2"/>
                    <a:pt x="5" y="3"/>
                    <a:pt x="6"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7" name="Freeform 1363"/>
            <p:cNvSpPr/>
            <p:nvPr userDrawn="1"/>
          </p:nvSpPr>
          <p:spPr>
            <a:xfrm>
              <a:off x="295" y="206"/>
              <a:ext cx="3" cy="3"/>
            </a:xfrm>
            <a:custGeom>
              <a:avLst/>
              <a:gdLst>
                <a:gd name="T0" fmla="*/ 3 w 6"/>
                <a:gd name="T1" fmla="*/ 7 h 7"/>
                <a:gd name="T2" fmla="*/ 3 w 6"/>
                <a:gd name="T3" fmla="*/ 7 h 7"/>
                <a:gd name="T4" fmla="*/ 3 w 6"/>
                <a:gd name="T5" fmla="*/ 6 h 7"/>
                <a:gd name="T6" fmla="*/ 3 w 6"/>
                <a:gd name="T7" fmla="*/ 5 h 7"/>
                <a:gd name="T8" fmla="*/ 3 w 6"/>
                <a:gd name="T9" fmla="*/ 5 h 7"/>
                <a:gd name="T10" fmla="*/ 2 w 6"/>
                <a:gd name="T11" fmla="*/ 5 h 7"/>
                <a:gd name="T12" fmla="*/ 0 w 6"/>
                <a:gd name="T13" fmla="*/ 3 h 7"/>
                <a:gd name="T14" fmla="*/ 3 w 6"/>
                <a:gd name="T15" fmla="*/ 0 h 7"/>
                <a:gd name="T16" fmla="*/ 6 w 6"/>
                <a:gd name="T17" fmla="*/ 4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lnTo>
                    <a:pt x="3" y="6"/>
                  </a:lnTo>
                  <a:cubicBezTo>
                    <a:pt x="3" y="6"/>
                    <a:pt x="3" y="6"/>
                    <a:pt x="3" y="5"/>
                  </a:cubicBezTo>
                  <a:lnTo>
                    <a:pt x="3" y="5"/>
                  </a:lnTo>
                  <a:lnTo>
                    <a:pt x="2" y="5"/>
                  </a:lnTo>
                  <a:cubicBezTo>
                    <a:pt x="2" y="4"/>
                    <a:pt x="1" y="4"/>
                    <a:pt x="0" y="3"/>
                  </a:cubicBezTo>
                  <a:cubicBezTo>
                    <a:pt x="1" y="2"/>
                    <a:pt x="2" y="1"/>
                    <a:pt x="3" y="0"/>
                  </a:cubicBezTo>
                  <a:cubicBezTo>
                    <a:pt x="4" y="1"/>
                    <a:pt x="5" y="2"/>
                    <a:pt x="6"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8" name="Freeform 1364"/>
            <p:cNvSpPr/>
            <p:nvPr userDrawn="1"/>
          </p:nvSpPr>
          <p:spPr>
            <a:xfrm>
              <a:off x="294" y="207"/>
              <a:ext cx="2" cy="2"/>
            </a:xfrm>
            <a:custGeom>
              <a:avLst/>
              <a:gdLst>
                <a:gd name="T0" fmla="*/ 5 w 5"/>
                <a:gd name="T1" fmla="*/ 3 h 4"/>
                <a:gd name="T2" fmla="*/ 5 w 5"/>
                <a:gd name="T3" fmla="*/ 3 h 4"/>
                <a:gd name="T4" fmla="*/ 1 w 5"/>
                <a:gd name="T5" fmla="*/ 4 h 4"/>
                <a:gd name="T6" fmla="*/ 0 w 5"/>
                <a:gd name="T7" fmla="*/ 2 h 4"/>
                <a:gd name="T8" fmla="*/ 3 w 5"/>
                <a:gd name="T9" fmla="*/ 0 h 4"/>
                <a:gd name="T10" fmla="*/ 5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5" y="3"/>
                  </a:moveTo>
                  <a:lnTo>
                    <a:pt x="5" y="3"/>
                  </a:lnTo>
                  <a:cubicBezTo>
                    <a:pt x="4" y="3"/>
                    <a:pt x="2" y="3"/>
                    <a:pt x="1" y="4"/>
                  </a:cubicBezTo>
                  <a:lnTo>
                    <a:pt x="0" y="2"/>
                  </a:lnTo>
                  <a:cubicBezTo>
                    <a:pt x="1" y="2"/>
                    <a:pt x="2" y="1"/>
                    <a:pt x="3" y="0"/>
                  </a:cubicBezTo>
                  <a:cubicBezTo>
                    <a:pt x="3" y="1"/>
                    <a:pt x="4" y="2"/>
                    <a:pt x="5"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39" name="Rectangle 1365"/>
            <p:cNvSpPr>
              <a:spLocks noChangeArrowheads="1"/>
            </p:cNvSpPr>
            <p:nvPr userDrawn="1"/>
          </p:nvSpPr>
          <p:spPr>
            <a:xfrm>
              <a:off x="296" y="209"/>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0" name="Freeform 1366"/>
            <p:cNvSpPr/>
            <p:nvPr userDrawn="1"/>
          </p:nvSpPr>
          <p:spPr>
            <a:xfrm>
              <a:off x="293" y="209"/>
              <a:ext cx="1" cy="1"/>
            </a:xfrm>
            <a:custGeom>
              <a:avLst/>
              <a:gdLst>
                <a:gd name="T0" fmla="*/ 3 w 3"/>
                <a:gd name="T1" fmla="*/ 1 h 3"/>
                <a:gd name="T2" fmla="*/ 3 w 3"/>
                <a:gd name="T3" fmla="*/ 1 h 3"/>
                <a:gd name="T4" fmla="*/ 1 w 3"/>
                <a:gd name="T5" fmla="*/ 2 h 3"/>
                <a:gd name="T6" fmla="*/ 0 w 3"/>
                <a:gd name="T7" fmla="*/ 3 h 3"/>
                <a:gd name="T8" fmla="*/ 0 w 3"/>
                <a:gd name="T9" fmla="*/ 2 h 3"/>
                <a:gd name="T10" fmla="*/ 3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cubicBezTo>
                    <a:pt x="3" y="1"/>
                    <a:pt x="2" y="2"/>
                    <a:pt x="1" y="2"/>
                  </a:cubicBezTo>
                  <a:lnTo>
                    <a:pt x="0" y="3"/>
                  </a:lnTo>
                  <a:lnTo>
                    <a:pt x="0" y="2"/>
                  </a:lnTo>
                  <a:cubicBezTo>
                    <a:pt x="1" y="1"/>
                    <a:pt x="2" y="1"/>
                    <a:pt x="3" y="0"/>
                  </a:cubicBezTo>
                  <a:lnTo>
                    <a:pt x="3"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1" name="Freeform 1367"/>
            <p:cNvSpPr/>
            <p:nvPr userDrawn="1"/>
          </p:nvSpPr>
          <p:spPr>
            <a:xfrm>
              <a:off x="295"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2" name="Freeform 1368"/>
            <p:cNvSpPr/>
            <p:nvPr userDrawn="1"/>
          </p:nvSpPr>
          <p:spPr>
            <a:xfrm>
              <a:off x="294" y="212"/>
              <a:ext cx="2" cy="1"/>
            </a:xfrm>
            <a:custGeom>
              <a:avLst/>
              <a:gdLst>
                <a:gd name="T0" fmla="*/ 1 w 3"/>
                <a:gd name="T1" fmla="*/ 2 h 2"/>
                <a:gd name="T2" fmla="*/ 1 w 3"/>
                <a:gd name="T3" fmla="*/ 2 h 2"/>
                <a:gd name="T4" fmla="*/ 0 w 3"/>
                <a:gd name="T5" fmla="*/ 2 h 2"/>
                <a:gd name="T6" fmla="*/ 3 w 3"/>
                <a:gd name="T7" fmla="*/ 0 h 2"/>
                <a:gd name="T8" fmla="*/ 3 w 3"/>
                <a:gd name="T9" fmla="*/ 0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cubicBezTo>
                    <a:pt x="1" y="2"/>
                    <a:pt x="1" y="2"/>
                    <a:pt x="0" y="2"/>
                  </a:cubicBezTo>
                  <a:cubicBezTo>
                    <a:pt x="1" y="1"/>
                    <a:pt x="2" y="1"/>
                    <a:pt x="3" y="0"/>
                  </a:cubicBezTo>
                  <a:lnTo>
                    <a:pt x="3" y="0"/>
                  </a:lnTo>
                  <a:lnTo>
                    <a:pt x="1"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3" name="Freeform 1369"/>
            <p:cNvSpPr/>
            <p:nvPr userDrawn="1"/>
          </p:nvSpPr>
          <p:spPr>
            <a:xfrm>
              <a:off x="298" y="206"/>
              <a:ext cx="2" cy="3"/>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4" name="Freeform 1370"/>
            <p:cNvSpPr/>
            <p:nvPr userDrawn="1"/>
          </p:nvSpPr>
          <p:spPr>
            <a:xfrm>
              <a:off x="297" y="208"/>
              <a:ext cx="2" cy="2"/>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5" name="Freeform 1371"/>
            <p:cNvSpPr/>
            <p:nvPr userDrawn="1"/>
          </p:nvSpPr>
          <p:spPr>
            <a:xfrm>
              <a:off x="295" y="209"/>
              <a:ext cx="3" cy="3"/>
            </a:xfrm>
            <a:custGeom>
              <a:avLst/>
              <a:gdLst>
                <a:gd name="T0" fmla="*/ 2 w 5"/>
                <a:gd name="T1" fmla="*/ 6 h 6"/>
                <a:gd name="T2" fmla="*/ 2 w 5"/>
                <a:gd name="T3" fmla="*/ 6 h 6"/>
                <a:gd name="T4" fmla="*/ 2 w 5"/>
                <a:gd name="T5" fmla="*/ 6 h 6"/>
                <a:gd name="T6" fmla="*/ 3 w 5"/>
                <a:gd name="T7" fmla="*/ 4 h 6"/>
                <a:gd name="T8" fmla="*/ 2 w 5"/>
                <a:gd name="T9" fmla="*/ 4 h 6"/>
                <a:gd name="T10" fmla="*/ 1 w 5"/>
                <a:gd name="T11" fmla="*/ 4 h 6"/>
                <a:gd name="T12" fmla="*/ 0 w 5"/>
                <a:gd name="T13" fmla="*/ 3 h 6"/>
                <a:gd name="T14" fmla="*/ 3 w 5"/>
                <a:gd name="T15" fmla="*/ 0 h 6"/>
                <a:gd name="T16" fmla="*/ 5 w 5"/>
                <a:gd name="T17" fmla="*/ 3 h 6"/>
                <a:gd name="T18" fmla="*/ 2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6"/>
                  </a:moveTo>
                  <a:lnTo>
                    <a:pt x="2" y="6"/>
                  </a:lnTo>
                  <a:lnTo>
                    <a:pt x="2" y="6"/>
                  </a:lnTo>
                  <a:cubicBezTo>
                    <a:pt x="2" y="5"/>
                    <a:pt x="2" y="5"/>
                    <a:pt x="3" y="4"/>
                  </a:cubicBezTo>
                  <a:lnTo>
                    <a:pt x="2" y="4"/>
                  </a:lnTo>
                  <a:cubicBezTo>
                    <a:pt x="2" y="4"/>
                    <a:pt x="2" y="4"/>
                    <a:pt x="1" y="4"/>
                  </a:cubicBezTo>
                  <a:lnTo>
                    <a:pt x="0" y="3"/>
                  </a:ln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6" name="Freeform 1372"/>
            <p:cNvSpPr/>
            <p:nvPr userDrawn="1"/>
          </p:nvSpPr>
          <p:spPr>
            <a:xfrm>
              <a:off x="295" y="212"/>
              <a:ext cx="2" cy="2"/>
            </a:xfrm>
            <a:custGeom>
              <a:avLst/>
              <a:gdLst>
                <a:gd name="T0" fmla="*/ 3 w 4"/>
                <a:gd name="T1" fmla="*/ 0 h 3"/>
                <a:gd name="T2" fmla="*/ 3 w 4"/>
                <a:gd name="T3" fmla="*/ 0 h 3"/>
                <a:gd name="T4" fmla="*/ 4 w 4"/>
                <a:gd name="T5" fmla="*/ 2 h 3"/>
                <a:gd name="T6" fmla="*/ 3 w 4"/>
                <a:gd name="T7" fmla="*/ 3 h 3"/>
                <a:gd name="T8" fmla="*/ 0 w 4"/>
                <a:gd name="T9" fmla="*/ 3 h 3"/>
                <a:gd name="T10" fmla="*/ 0 w 4"/>
                <a:gd name="T11" fmla="*/ 3 h 3"/>
                <a:gd name="T12" fmla="*/ 1 w 4"/>
                <a:gd name="T13" fmla="*/ 1 h 3"/>
                <a:gd name="T14" fmla="*/ 1 w 4"/>
                <a:gd name="T15" fmla="*/ 1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3" y="0"/>
                  </a:lnTo>
                  <a:cubicBezTo>
                    <a:pt x="3" y="1"/>
                    <a:pt x="4" y="2"/>
                    <a:pt x="4" y="2"/>
                  </a:cubicBezTo>
                  <a:lnTo>
                    <a:pt x="3" y="3"/>
                  </a:lnTo>
                  <a:cubicBezTo>
                    <a:pt x="2" y="3"/>
                    <a:pt x="1" y="3"/>
                    <a:pt x="0" y="3"/>
                  </a:cubicBezTo>
                  <a:lnTo>
                    <a:pt x="0" y="3"/>
                  </a:lnTo>
                  <a:cubicBezTo>
                    <a:pt x="1" y="2"/>
                    <a:pt x="1" y="2"/>
                    <a:pt x="1" y="1"/>
                  </a:cubicBezTo>
                  <a:lnTo>
                    <a:pt x="1" y="1"/>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7" name="Freeform 1373"/>
            <p:cNvSpPr/>
            <p:nvPr userDrawn="1"/>
          </p:nvSpPr>
          <p:spPr>
            <a:xfrm>
              <a:off x="296" y="211"/>
              <a:ext cx="2" cy="2"/>
            </a:xfrm>
            <a:custGeom>
              <a:avLst/>
              <a:gdLst>
                <a:gd name="T0" fmla="*/ 3 w 5"/>
                <a:gd name="T1" fmla="*/ 0 h 5"/>
                <a:gd name="T2" fmla="*/ 3 w 5"/>
                <a:gd name="T3" fmla="*/ 0 h 5"/>
                <a:gd name="T4" fmla="*/ 5 w 5"/>
                <a:gd name="T5" fmla="*/ 3 h 5"/>
                <a:gd name="T6" fmla="*/ 2 w 5"/>
                <a:gd name="T7" fmla="*/ 5 h 5"/>
                <a:gd name="T8" fmla="*/ 0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lnTo>
                    <a:pt x="3" y="0"/>
                  </a:lnTo>
                  <a:cubicBezTo>
                    <a:pt x="4" y="1"/>
                    <a:pt x="4" y="2"/>
                    <a:pt x="5" y="3"/>
                  </a:cubicBezTo>
                  <a:cubicBezTo>
                    <a:pt x="4" y="4"/>
                    <a:pt x="3" y="4"/>
                    <a:pt x="2" y="5"/>
                  </a:cubicBezTo>
                  <a:cubicBezTo>
                    <a:pt x="1" y="4"/>
                    <a:pt x="1" y="3"/>
                    <a:pt x="0" y="2"/>
                  </a:cubicBezTo>
                  <a:cubicBezTo>
                    <a:pt x="1" y="1"/>
                    <a:pt x="2" y="1"/>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8" name="Freeform 1374"/>
            <p:cNvSpPr/>
            <p:nvPr userDrawn="1"/>
          </p:nvSpPr>
          <p:spPr>
            <a:xfrm>
              <a:off x="290" y="206"/>
              <a:ext cx="0" cy="1"/>
            </a:xfrm>
            <a:custGeom>
              <a:avLst/>
              <a:gdLst>
                <a:gd name="T0" fmla="*/ 0 w 1"/>
                <a:gd name="T1" fmla="*/ 0 h 2"/>
                <a:gd name="T2" fmla="*/ 0 w 1"/>
                <a:gd name="T3" fmla="*/ 0 h 2"/>
                <a:gd name="T4" fmla="*/ 1 w 1"/>
                <a:gd name="T5" fmla="*/ 0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0"/>
                  </a:lnTo>
                  <a:lnTo>
                    <a:pt x="1" y="2"/>
                  </a:lnTo>
                  <a:lnTo>
                    <a:pt x="0" y="2"/>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49" name="Freeform 1375"/>
            <p:cNvSpPr/>
            <p:nvPr userDrawn="1"/>
          </p:nvSpPr>
          <p:spPr>
            <a:xfrm>
              <a:off x="290" y="205"/>
              <a:ext cx="0" cy="1"/>
            </a:xfrm>
            <a:custGeom>
              <a:avLst/>
              <a:gdLst>
                <a:gd name="T0" fmla="*/ 0 w 1"/>
                <a:gd name="T1" fmla="*/ 0 h 2"/>
                <a:gd name="T2" fmla="*/ 0 w 1"/>
                <a:gd name="T3" fmla="*/ 0 h 2"/>
                <a:gd name="T4" fmla="*/ 1 w 1"/>
                <a:gd name="T5" fmla="*/ 1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1"/>
                  </a:lnTo>
                  <a:lnTo>
                    <a:pt x="1" y="2"/>
                  </a:lnTo>
                  <a:lnTo>
                    <a:pt x="0" y="2"/>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0" name="Freeform 1376"/>
            <p:cNvSpPr/>
            <p:nvPr userDrawn="1"/>
          </p:nvSpPr>
          <p:spPr>
            <a:xfrm>
              <a:off x="290" y="204"/>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1" name="Freeform 1377"/>
            <p:cNvSpPr/>
            <p:nvPr userDrawn="1"/>
          </p:nvSpPr>
          <p:spPr>
            <a:xfrm>
              <a:off x="290" y="203"/>
              <a:ext cx="1" cy="1"/>
            </a:xfrm>
            <a:custGeom>
              <a:avLst/>
              <a:gdLst>
                <a:gd name="T0" fmla="*/ 0 w 2"/>
                <a:gd name="T1" fmla="*/ 0 h 2"/>
                <a:gd name="T2" fmla="*/ 0 w 2"/>
                <a:gd name="T3" fmla="*/ 0 h 2"/>
                <a:gd name="T4" fmla="*/ 2 w 2"/>
                <a:gd name="T5" fmla="*/ 1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2"/>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2" name="Freeform 1378"/>
            <p:cNvSpPr/>
            <p:nvPr userDrawn="1"/>
          </p:nvSpPr>
          <p:spPr>
            <a:xfrm>
              <a:off x="290" y="202"/>
              <a:ext cx="1" cy="0"/>
            </a:xfrm>
            <a:custGeom>
              <a:avLst/>
              <a:gdLst>
                <a:gd name="T0" fmla="*/ 0 w 3"/>
                <a:gd name="T1" fmla="*/ 0 h 1"/>
                <a:gd name="T2" fmla="*/ 0 w 3"/>
                <a:gd name="T3" fmla="*/ 0 h 1"/>
                <a:gd name="T4" fmla="*/ 3 w 3"/>
                <a:gd name="T5" fmla="*/ 0 h 1"/>
                <a:gd name="T6" fmla="*/ 2 w 3"/>
                <a:gd name="T7" fmla="*/ 1 h 1"/>
                <a:gd name="T8" fmla="*/ 0 w 3"/>
                <a:gd name="T9" fmla="*/ 1 h 1"/>
                <a:gd name="T10" fmla="*/ 0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0" y="0"/>
                  </a:moveTo>
                  <a:lnTo>
                    <a:pt x="0" y="0"/>
                  </a:lnTo>
                  <a:lnTo>
                    <a:pt x="3" y="0"/>
                  </a:lnTo>
                  <a:lnTo>
                    <a:pt x="2" y="1"/>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3" name="Freeform 1379"/>
            <p:cNvSpPr/>
            <p:nvPr userDrawn="1"/>
          </p:nvSpPr>
          <p:spPr>
            <a:xfrm>
              <a:off x="290" y="200"/>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4" name="Freeform 1380"/>
            <p:cNvSpPr/>
            <p:nvPr userDrawn="1"/>
          </p:nvSpPr>
          <p:spPr>
            <a:xfrm>
              <a:off x="290" y="199"/>
              <a:ext cx="1" cy="1"/>
            </a:xfrm>
            <a:custGeom>
              <a:avLst/>
              <a:gdLst>
                <a:gd name="T0" fmla="*/ 0 w 2"/>
                <a:gd name="T1" fmla="*/ 0 h 2"/>
                <a:gd name="T2" fmla="*/ 0 w 2"/>
                <a:gd name="T3" fmla="*/ 0 h 2"/>
                <a:gd name="T4" fmla="*/ 2 w 2"/>
                <a:gd name="T5" fmla="*/ 1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5" name="Freeform 1381"/>
            <p:cNvSpPr/>
            <p:nvPr userDrawn="1"/>
          </p:nvSpPr>
          <p:spPr>
            <a:xfrm>
              <a:off x="295" y="201"/>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6" name="Freeform 1382"/>
            <p:cNvSpPr/>
            <p:nvPr userDrawn="1"/>
          </p:nvSpPr>
          <p:spPr>
            <a:xfrm>
              <a:off x="297" y="203"/>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757" name="Freeform 1383"/>
            <p:cNvSpPr/>
            <p:nvPr userDrawn="1"/>
          </p:nvSpPr>
          <p:spPr>
            <a:xfrm>
              <a:off x="298" y="205"/>
              <a:ext cx="1" cy="2"/>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1"/>
                    <a:pt x="0" y="0"/>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grpSp>
      <p:grpSp>
        <p:nvGrpSpPr>
          <p:cNvPr id="985" name="Group 1585"/>
          <p:cNvGrpSpPr/>
          <p:nvPr/>
        </p:nvGrpSpPr>
        <p:grpSpPr>
          <a:xfrm>
            <a:off x="438157" y="295278"/>
            <a:ext cx="303213" cy="430213"/>
            <a:chOff x="276" y="186"/>
            <a:chExt cx="191" cy="271"/>
          </a:xfrm>
          <a:effectLst/>
        </p:grpSpPr>
        <p:sp>
          <p:nvSpPr>
            <p:cNvPr id="1358" name="Freeform 1385"/>
            <p:cNvSpPr/>
            <p:nvPr userDrawn="1"/>
          </p:nvSpPr>
          <p:spPr>
            <a:xfrm>
              <a:off x="299"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9" name="Freeform 1386"/>
            <p:cNvSpPr/>
            <p:nvPr userDrawn="1"/>
          </p:nvSpPr>
          <p:spPr>
            <a:xfrm>
              <a:off x="297"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0" name="Freeform 1387"/>
            <p:cNvSpPr/>
            <p:nvPr userDrawn="1"/>
          </p:nvSpPr>
          <p:spPr>
            <a:xfrm>
              <a:off x="294" y="206"/>
              <a:ext cx="1" cy="2"/>
            </a:xfrm>
            <a:custGeom>
              <a:avLst/>
              <a:gdLst>
                <a:gd name="T0" fmla="*/ 1 w 2"/>
                <a:gd name="T1" fmla="*/ 0 h 3"/>
                <a:gd name="T2" fmla="*/ 1 w 2"/>
                <a:gd name="T3" fmla="*/ 0 h 3"/>
                <a:gd name="T4" fmla="*/ 2 w 2"/>
                <a:gd name="T5" fmla="*/ 2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2" y="2"/>
                  </a:lnTo>
                  <a:lnTo>
                    <a:pt x="0" y="3"/>
                  </a:lnTo>
                  <a:cubicBezTo>
                    <a:pt x="1" y="2"/>
                    <a:pt x="1"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1" name="Freeform 1388"/>
            <p:cNvSpPr/>
            <p:nvPr userDrawn="1"/>
          </p:nvSpPr>
          <p:spPr>
            <a:xfrm>
              <a:off x="296" y="205"/>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2" name="Freeform 1389"/>
            <p:cNvSpPr/>
            <p:nvPr userDrawn="1"/>
          </p:nvSpPr>
          <p:spPr>
            <a:xfrm>
              <a:off x="294" y="203"/>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3" name="Freeform 1390"/>
            <p:cNvSpPr/>
            <p:nvPr userDrawn="1"/>
          </p:nvSpPr>
          <p:spPr>
            <a:xfrm>
              <a:off x="297" y="200"/>
              <a:ext cx="1" cy="1"/>
            </a:xfrm>
            <a:custGeom>
              <a:avLst/>
              <a:gdLst>
                <a:gd name="T0" fmla="*/ 0 w 2"/>
                <a:gd name="T1" fmla="*/ 0 h 3"/>
                <a:gd name="T2" fmla="*/ 0 w 2"/>
                <a:gd name="T3" fmla="*/ 0 h 3"/>
                <a:gd name="T4" fmla="*/ 2 w 2"/>
                <a:gd name="T5" fmla="*/ 2 h 3"/>
                <a:gd name="T6" fmla="*/ 0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0"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4" name="Freeform 1391"/>
            <p:cNvSpPr/>
            <p:nvPr userDrawn="1"/>
          </p:nvSpPr>
          <p:spPr>
            <a:xfrm>
              <a:off x="298" y="201"/>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5" name="Freeform 1392"/>
            <p:cNvSpPr/>
            <p:nvPr userDrawn="1"/>
          </p:nvSpPr>
          <p:spPr>
            <a:xfrm>
              <a:off x="300" y="204"/>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6" name="Freeform 1393"/>
            <p:cNvSpPr/>
            <p:nvPr userDrawn="1"/>
          </p:nvSpPr>
          <p:spPr>
            <a:xfrm>
              <a:off x="298" y="208"/>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2"/>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7" name="Freeform 1394"/>
            <p:cNvSpPr/>
            <p:nvPr userDrawn="1"/>
          </p:nvSpPr>
          <p:spPr>
            <a:xfrm>
              <a:off x="298" y="211"/>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8" name="Freeform 1395"/>
            <p:cNvSpPr/>
            <p:nvPr userDrawn="1"/>
          </p:nvSpPr>
          <p:spPr>
            <a:xfrm>
              <a:off x="293" y="208"/>
              <a:ext cx="1" cy="1"/>
            </a:xfrm>
            <a:custGeom>
              <a:avLst/>
              <a:gdLst>
                <a:gd name="T0" fmla="*/ 0 w 1"/>
                <a:gd name="T1" fmla="*/ 0 h 2"/>
                <a:gd name="T2" fmla="*/ 0 w 1"/>
                <a:gd name="T3" fmla="*/ 0 h 2"/>
                <a:gd name="T4" fmla="*/ 1 w 1"/>
                <a:gd name="T5" fmla="*/ 1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1"/>
                  </a:lnTo>
                  <a:lnTo>
                    <a:pt x="0" y="2"/>
                  </a:lnTo>
                  <a:cubicBezTo>
                    <a:pt x="0" y="2"/>
                    <a:pt x="0" y="1"/>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69" name="Freeform 1396"/>
            <p:cNvSpPr/>
            <p:nvPr userDrawn="1"/>
          </p:nvSpPr>
          <p:spPr>
            <a:xfrm>
              <a:off x="297" y="210"/>
              <a:ext cx="0"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1" y="2"/>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0" name="Freeform 1397"/>
            <p:cNvSpPr/>
            <p:nvPr userDrawn="1"/>
          </p:nvSpPr>
          <p:spPr>
            <a:xfrm>
              <a:off x="294" y="214"/>
              <a:ext cx="3" cy="0"/>
            </a:xfrm>
            <a:custGeom>
              <a:avLst/>
              <a:gdLst>
                <a:gd name="T0" fmla="*/ 0 w 6"/>
                <a:gd name="T1" fmla="*/ 1 h 1"/>
                <a:gd name="T2" fmla="*/ 0 w 6"/>
                <a:gd name="T3" fmla="*/ 1 h 1"/>
                <a:gd name="T4" fmla="*/ 1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1" y="1"/>
                    <a:pt x="1" y="1"/>
                    <a:pt x="1" y="0"/>
                  </a:cubicBezTo>
                  <a:cubicBezTo>
                    <a:pt x="3" y="0"/>
                    <a:pt x="4" y="1"/>
                    <a:pt x="6" y="1"/>
                  </a:cubicBezTo>
                  <a:cubicBezTo>
                    <a:pt x="4" y="1"/>
                    <a:pt x="2"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1" name="Freeform 1398"/>
            <p:cNvSpPr/>
            <p:nvPr userDrawn="1"/>
          </p:nvSpPr>
          <p:spPr>
            <a:xfrm>
              <a:off x="293" y="209"/>
              <a:ext cx="3" cy="2"/>
            </a:xfrm>
            <a:custGeom>
              <a:avLst/>
              <a:gdLst>
                <a:gd name="T0" fmla="*/ 0 w 8"/>
                <a:gd name="T1" fmla="*/ 4 h 5"/>
                <a:gd name="T2" fmla="*/ 0 w 8"/>
                <a:gd name="T3" fmla="*/ 4 h 5"/>
                <a:gd name="T4" fmla="*/ 8 w 8"/>
                <a:gd name="T5" fmla="*/ 0 h 5"/>
                <a:gd name="T6" fmla="*/ 4 w 8"/>
                <a:gd name="T7" fmla="*/ 5 h 5"/>
                <a:gd name="T8" fmla="*/ 2 w 8"/>
                <a:gd name="T9" fmla="*/ 5 h 5"/>
                <a:gd name="T10" fmla="*/ 3 w 8"/>
                <a:gd name="T11" fmla="*/ 4 h 5"/>
                <a:gd name="T12" fmla="*/ 2 w 8"/>
                <a:gd name="T13" fmla="*/ 4 h 5"/>
                <a:gd name="T14" fmla="*/ 0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4"/>
                  </a:moveTo>
                  <a:lnTo>
                    <a:pt x="0" y="4"/>
                  </a:lnTo>
                  <a:cubicBezTo>
                    <a:pt x="2" y="2"/>
                    <a:pt x="5" y="1"/>
                    <a:pt x="8" y="0"/>
                  </a:cubicBezTo>
                  <a:cubicBezTo>
                    <a:pt x="7" y="2"/>
                    <a:pt x="6" y="4"/>
                    <a:pt x="4" y="5"/>
                  </a:cubicBezTo>
                  <a:cubicBezTo>
                    <a:pt x="4" y="5"/>
                    <a:pt x="3" y="5"/>
                    <a:pt x="2" y="5"/>
                  </a:cubicBezTo>
                  <a:cubicBezTo>
                    <a:pt x="2" y="5"/>
                    <a:pt x="2" y="4"/>
                    <a:pt x="3" y="4"/>
                  </a:cubicBezTo>
                  <a:lnTo>
                    <a:pt x="2" y="4"/>
                  </a:lnTo>
                  <a:cubicBezTo>
                    <a:pt x="2" y="4"/>
                    <a:pt x="1" y="4"/>
                    <a:pt x="0"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2" name="Freeform 1399"/>
            <p:cNvSpPr/>
            <p:nvPr userDrawn="1"/>
          </p:nvSpPr>
          <p:spPr>
            <a:xfrm>
              <a:off x="289" y="208"/>
              <a:ext cx="1" cy="2"/>
            </a:xfrm>
            <a:custGeom>
              <a:avLst/>
              <a:gdLst>
                <a:gd name="T0" fmla="*/ 2 w 2"/>
                <a:gd name="T1" fmla="*/ 0 h 3"/>
                <a:gd name="T2" fmla="*/ 2 w 2"/>
                <a:gd name="T3" fmla="*/ 0 h 3"/>
                <a:gd name="T4" fmla="*/ 2 w 2"/>
                <a:gd name="T5" fmla="*/ 2 h 3"/>
                <a:gd name="T6" fmla="*/ 1 w 2"/>
                <a:gd name="T7" fmla="*/ 3 h 3"/>
                <a:gd name="T8" fmla="*/ 0 w 2"/>
                <a:gd name="T9" fmla="*/ 2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cubicBezTo>
                    <a:pt x="2" y="1"/>
                    <a:pt x="2" y="1"/>
                    <a:pt x="2" y="2"/>
                  </a:cubicBezTo>
                  <a:cubicBezTo>
                    <a:pt x="1" y="2"/>
                    <a:pt x="1" y="3"/>
                    <a:pt x="1" y="3"/>
                  </a:cubicBezTo>
                  <a:cubicBezTo>
                    <a:pt x="1" y="3"/>
                    <a:pt x="1" y="2"/>
                    <a:pt x="0" y="2"/>
                  </a:cubicBezTo>
                  <a:cubicBezTo>
                    <a:pt x="1" y="1"/>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3" name="Freeform 1400"/>
            <p:cNvSpPr/>
            <p:nvPr userDrawn="1"/>
          </p:nvSpPr>
          <p:spPr>
            <a:xfrm>
              <a:off x="291" y="210"/>
              <a:ext cx="1" cy="1"/>
            </a:xfrm>
            <a:custGeom>
              <a:avLst/>
              <a:gdLst>
                <a:gd name="T0" fmla="*/ 3 w 3"/>
                <a:gd name="T1" fmla="*/ 0 h 4"/>
                <a:gd name="T2" fmla="*/ 3 w 3"/>
                <a:gd name="T3" fmla="*/ 0 h 4"/>
                <a:gd name="T4" fmla="*/ 2 w 3"/>
                <a:gd name="T5" fmla="*/ 3 h 4"/>
                <a:gd name="T6" fmla="*/ 0 w 3"/>
                <a:gd name="T7" fmla="*/ 4 h 4"/>
                <a:gd name="T8" fmla="*/ 1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lnTo>
                    <a:pt x="3" y="0"/>
                  </a:lnTo>
                  <a:cubicBezTo>
                    <a:pt x="2" y="1"/>
                    <a:pt x="2" y="2"/>
                    <a:pt x="2" y="3"/>
                  </a:cubicBezTo>
                  <a:cubicBezTo>
                    <a:pt x="1" y="3"/>
                    <a:pt x="1" y="4"/>
                    <a:pt x="0" y="4"/>
                  </a:cubicBezTo>
                  <a:cubicBezTo>
                    <a:pt x="1" y="3"/>
                    <a:pt x="1" y="2"/>
                    <a:pt x="1" y="1"/>
                  </a:cubicBezTo>
                  <a:cubicBezTo>
                    <a:pt x="2" y="1"/>
                    <a:pt x="2" y="0"/>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4" name="Freeform 1401"/>
            <p:cNvSpPr/>
            <p:nvPr userDrawn="1"/>
          </p:nvSpPr>
          <p:spPr>
            <a:xfrm>
              <a:off x="292" y="211"/>
              <a:ext cx="4" cy="2"/>
            </a:xfrm>
            <a:custGeom>
              <a:avLst/>
              <a:gdLst>
                <a:gd name="T0" fmla="*/ 2 w 8"/>
                <a:gd name="T1" fmla="*/ 1 h 4"/>
                <a:gd name="T2" fmla="*/ 2 w 8"/>
                <a:gd name="T3" fmla="*/ 1 h 4"/>
                <a:gd name="T4" fmla="*/ 8 w 8"/>
                <a:gd name="T5" fmla="*/ 1 h 4"/>
                <a:gd name="T6" fmla="*/ 4 w 8"/>
                <a:gd name="T7" fmla="*/ 4 h 4"/>
                <a:gd name="T8" fmla="*/ 0 w 8"/>
                <a:gd name="T9" fmla="*/ 4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4" y="1"/>
                    <a:pt x="7" y="0"/>
                    <a:pt x="8" y="1"/>
                  </a:cubicBezTo>
                  <a:cubicBezTo>
                    <a:pt x="7" y="2"/>
                    <a:pt x="6" y="3"/>
                    <a:pt x="4" y="4"/>
                  </a:cubicBezTo>
                  <a:cubicBezTo>
                    <a:pt x="3" y="4"/>
                    <a:pt x="1" y="4"/>
                    <a:pt x="0" y="4"/>
                  </a:cubicBezTo>
                  <a:cubicBezTo>
                    <a:pt x="1" y="3"/>
                    <a:pt x="2" y="2"/>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5" name="Freeform 1402"/>
            <p:cNvSpPr/>
            <p:nvPr userDrawn="1"/>
          </p:nvSpPr>
          <p:spPr>
            <a:xfrm>
              <a:off x="289" y="208"/>
              <a:ext cx="2" cy="5"/>
            </a:xfrm>
            <a:custGeom>
              <a:avLst/>
              <a:gdLst>
                <a:gd name="T0" fmla="*/ 1 w 5"/>
                <a:gd name="T1" fmla="*/ 5 h 11"/>
                <a:gd name="T2" fmla="*/ 1 w 5"/>
                <a:gd name="T3" fmla="*/ 5 h 11"/>
                <a:gd name="T4" fmla="*/ 5 w 5"/>
                <a:gd name="T5" fmla="*/ 0 h 11"/>
                <a:gd name="T6" fmla="*/ 3 w 5"/>
                <a:gd name="T7" fmla="*/ 8 h 11"/>
                <a:gd name="T8" fmla="*/ 0 w 5"/>
                <a:gd name="T9" fmla="*/ 11 h 11"/>
                <a:gd name="T10" fmla="*/ 1 w 5"/>
                <a:gd name="T11" fmla="*/ 6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lnTo>
                    <a:pt x="1" y="5"/>
                  </a:lnTo>
                  <a:cubicBezTo>
                    <a:pt x="2" y="3"/>
                    <a:pt x="3" y="1"/>
                    <a:pt x="5" y="0"/>
                  </a:cubicBezTo>
                  <a:cubicBezTo>
                    <a:pt x="5" y="3"/>
                    <a:pt x="4" y="5"/>
                    <a:pt x="3" y="8"/>
                  </a:cubicBezTo>
                  <a:cubicBezTo>
                    <a:pt x="2" y="9"/>
                    <a:pt x="1" y="10"/>
                    <a:pt x="0" y="11"/>
                  </a:cubicBezTo>
                  <a:cubicBezTo>
                    <a:pt x="1" y="9"/>
                    <a:pt x="1" y="7"/>
                    <a:pt x="1" y="6"/>
                  </a:cubicBezTo>
                  <a:lnTo>
                    <a:pt x="1"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6" name="Freeform 1403"/>
            <p:cNvSpPr/>
            <p:nvPr userDrawn="1"/>
          </p:nvSpPr>
          <p:spPr>
            <a:xfrm>
              <a:off x="290" y="213"/>
              <a:ext cx="5" cy="1"/>
            </a:xfrm>
            <a:custGeom>
              <a:avLst/>
              <a:gdLst>
                <a:gd name="T0" fmla="*/ 11 w 11"/>
                <a:gd name="T1" fmla="*/ 1 h 3"/>
                <a:gd name="T2" fmla="*/ 11 w 11"/>
                <a:gd name="T3" fmla="*/ 1 h 3"/>
                <a:gd name="T4" fmla="*/ 7 w 11"/>
                <a:gd name="T5" fmla="*/ 3 h 3"/>
                <a:gd name="T6" fmla="*/ 1 w 11"/>
                <a:gd name="T7" fmla="*/ 3 h 3"/>
                <a:gd name="T8" fmla="*/ 0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10" y="2"/>
                    <a:pt x="9" y="3"/>
                    <a:pt x="7" y="3"/>
                  </a:cubicBezTo>
                  <a:cubicBezTo>
                    <a:pt x="5" y="3"/>
                    <a:pt x="3" y="3"/>
                    <a:pt x="1" y="3"/>
                  </a:cubicBezTo>
                  <a:lnTo>
                    <a:pt x="0" y="3"/>
                  </a:lnTo>
                  <a:cubicBezTo>
                    <a:pt x="3" y="1"/>
                    <a:pt x="7" y="0"/>
                    <a:pt x="1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7" name="Freeform 1404"/>
            <p:cNvSpPr/>
            <p:nvPr userDrawn="1"/>
          </p:nvSpPr>
          <p:spPr>
            <a:xfrm>
              <a:off x="289" y="211"/>
              <a:ext cx="4" cy="3"/>
            </a:xfrm>
            <a:custGeom>
              <a:avLst/>
              <a:gdLst>
                <a:gd name="T0" fmla="*/ 9 w 9"/>
                <a:gd name="T1" fmla="*/ 0 h 7"/>
                <a:gd name="T2" fmla="*/ 9 w 9"/>
                <a:gd name="T3" fmla="*/ 0 h 7"/>
                <a:gd name="T4" fmla="*/ 0 w 9"/>
                <a:gd name="T5" fmla="*/ 7 h 7"/>
                <a:gd name="T6" fmla="*/ 9 w 9"/>
                <a:gd name="T7" fmla="*/ 0 h 7"/>
              </a:gdLst>
              <a:ahLst/>
              <a:cxnLst>
                <a:cxn ang="0">
                  <a:pos x="T0" y="T1"/>
                </a:cxn>
                <a:cxn ang="0">
                  <a:pos x="T2" y="T3"/>
                </a:cxn>
                <a:cxn ang="0">
                  <a:pos x="T4" y="T5"/>
                </a:cxn>
                <a:cxn ang="0">
                  <a:pos x="T6" y="T7"/>
                </a:cxn>
              </a:cxnLst>
              <a:rect l="0" t="0" r="r" b="b"/>
              <a:pathLst>
                <a:path w="9" h="7">
                  <a:moveTo>
                    <a:pt x="9" y="0"/>
                  </a:moveTo>
                  <a:lnTo>
                    <a:pt x="9" y="0"/>
                  </a:lnTo>
                  <a:cubicBezTo>
                    <a:pt x="8" y="3"/>
                    <a:pt x="4" y="6"/>
                    <a:pt x="0" y="7"/>
                  </a:cubicBezTo>
                  <a:cubicBezTo>
                    <a:pt x="1" y="3"/>
                    <a:pt x="5" y="0"/>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8" name="Freeform 1405"/>
            <p:cNvSpPr/>
            <p:nvPr userDrawn="1"/>
          </p:nvSpPr>
          <p:spPr>
            <a:xfrm>
              <a:off x="286" y="208"/>
              <a:ext cx="1"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0" y="0"/>
                  </a:lnTo>
                  <a:lnTo>
                    <a:pt x="1" y="0"/>
                  </a:lnTo>
                  <a:cubicBezTo>
                    <a:pt x="1" y="1"/>
                    <a:pt x="0" y="1"/>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79" name="Freeform 1406"/>
            <p:cNvSpPr/>
            <p:nvPr userDrawn="1"/>
          </p:nvSpPr>
          <p:spPr>
            <a:xfrm>
              <a:off x="277" y="208"/>
              <a:ext cx="0" cy="2"/>
            </a:xfrm>
            <a:custGeom>
              <a:avLst/>
              <a:gdLst>
                <a:gd name="T0" fmla="*/ 0 w 2"/>
                <a:gd name="T1" fmla="*/ 2 h 5"/>
                <a:gd name="T2" fmla="*/ 0 w 2"/>
                <a:gd name="T3" fmla="*/ 2 h 5"/>
                <a:gd name="T4" fmla="*/ 0 w 2"/>
                <a:gd name="T5" fmla="*/ 1 h 5"/>
                <a:gd name="T6" fmla="*/ 0 w 2"/>
                <a:gd name="T7" fmla="*/ 0 h 5"/>
                <a:gd name="T8" fmla="*/ 2 w 2"/>
                <a:gd name="T9" fmla="*/ 3 h 5"/>
                <a:gd name="T10" fmla="*/ 1 w 2"/>
                <a:gd name="T11" fmla="*/ 5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cubicBezTo>
                    <a:pt x="0" y="1"/>
                    <a:pt x="0" y="1"/>
                    <a:pt x="0" y="1"/>
                  </a:cubicBezTo>
                  <a:lnTo>
                    <a:pt x="0" y="0"/>
                  </a:lnTo>
                  <a:cubicBezTo>
                    <a:pt x="1" y="1"/>
                    <a:pt x="1" y="2"/>
                    <a:pt x="2" y="3"/>
                  </a:cubicBezTo>
                  <a:cubicBezTo>
                    <a:pt x="2" y="4"/>
                    <a:pt x="2" y="4"/>
                    <a:pt x="1" y="5"/>
                  </a:cubicBezTo>
                  <a:cubicBezTo>
                    <a:pt x="1" y="4"/>
                    <a:pt x="0" y="3"/>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0" name="Freeform 1407"/>
            <p:cNvSpPr/>
            <p:nvPr userDrawn="1"/>
          </p:nvSpPr>
          <p:spPr>
            <a:xfrm>
              <a:off x="276" y="205"/>
              <a:ext cx="1" cy="2"/>
            </a:xfrm>
            <a:custGeom>
              <a:avLst/>
              <a:gdLst>
                <a:gd name="T0" fmla="*/ 1 w 4"/>
                <a:gd name="T1" fmla="*/ 6 h 6"/>
                <a:gd name="T2" fmla="*/ 1 w 4"/>
                <a:gd name="T3" fmla="*/ 6 h 6"/>
                <a:gd name="T4" fmla="*/ 0 w 4"/>
                <a:gd name="T5" fmla="*/ 2 h 6"/>
                <a:gd name="T6" fmla="*/ 1 w 4"/>
                <a:gd name="T7" fmla="*/ 0 h 6"/>
                <a:gd name="T8" fmla="*/ 4 w 4"/>
                <a:gd name="T9" fmla="*/ 3 h 6"/>
                <a:gd name="T10" fmla="*/ 2 w 4"/>
                <a:gd name="T11" fmla="*/ 6 h 6"/>
                <a:gd name="T12" fmla="*/ 1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6"/>
                  </a:moveTo>
                  <a:lnTo>
                    <a:pt x="1" y="6"/>
                  </a:lnTo>
                  <a:cubicBezTo>
                    <a:pt x="1" y="5"/>
                    <a:pt x="0" y="3"/>
                    <a:pt x="0" y="2"/>
                  </a:cubicBezTo>
                  <a:lnTo>
                    <a:pt x="1" y="0"/>
                  </a:lnTo>
                  <a:cubicBezTo>
                    <a:pt x="2" y="1"/>
                    <a:pt x="3" y="2"/>
                    <a:pt x="4" y="3"/>
                  </a:cubicBezTo>
                  <a:cubicBezTo>
                    <a:pt x="3" y="4"/>
                    <a:pt x="2" y="5"/>
                    <a:pt x="2" y="6"/>
                  </a:cubicBezTo>
                  <a:lnTo>
                    <a:pt x="1" y="6"/>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1" name="Freeform 1408"/>
            <p:cNvSpPr/>
            <p:nvPr userDrawn="1"/>
          </p:nvSpPr>
          <p:spPr>
            <a:xfrm>
              <a:off x="276" y="204"/>
              <a:ext cx="0" cy="1"/>
            </a:xfrm>
            <a:custGeom>
              <a:avLst/>
              <a:gdLst>
                <a:gd name="T0" fmla="*/ 0 w 1"/>
                <a:gd name="T1" fmla="*/ 2 h 2"/>
                <a:gd name="T2" fmla="*/ 0 w 1"/>
                <a:gd name="T3" fmla="*/ 2 h 2"/>
                <a:gd name="T4" fmla="*/ 0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0"/>
                    <a:pt x="0" y="0"/>
                  </a:cubicBezTo>
                  <a:lnTo>
                    <a:pt x="1" y="1"/>
                  </a:lnTo>
                  <a:lnTo>
                    <a:pt x="0"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2" name="Freeform 1409"/>
            <p:cNvSpPr/>
            <p:nvPr userDrawn="1"/>
          </p:nvSpPr>
          <p:spPr>
            <a:xfrm>
              <a:off x="276" y="201"/>
              <a:ext cx="1" cy="3"/>
            </a:xfrm>
            <a:custGeom>
              <a:avLst/>
              <a:gdLst>
                <a:gd name="T0" fmla="*/ 0 w 3"/>
                <a:gd name="T1" fmla="*/ 5 h 6"/>
                <a:gd name="T2" fmla="*/ 0 w 3"/>
                <a:gd name="T3" fmla="*/ 5 h 6"/>
                <a:gd name="T4" fmla="*/ 2 w 3"/>
                <a:gd name="T5" fmla="*/ 0 h 6"/>
                <a:gd name="T6" fmla="*/ 3 w 3"/>
                <a:gd name="T7" fmla="*/ 2 h 6"/>
                <a:gd name="T8" fmla="*/ 0 w 3"/>
                <a:gd name="T9" fmla="*/ 6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cubicBezTo>
                    <a:pt x="0" y="3"/>
                    <a:pt x="1" y="2"/>
                    <a:pt x="2" y="0"/>
                  </a:cubicBezTo>
                  <a:cubicBezTo>
                    <a:pt x="2" y="1"/>
                    <a:pt x="2" y="1"/>
                    <a:pt x="3" y="2"/>
                  </a:cubicBezTo>
                  <a:cubicBezTo>
                    <a:pt x="2" y="3"/>
                    <a:pt x="1" y="4"/>
                    <a:pt x="0" y="6"/>
                  </a:cubicBezTo>
                  <a:lnTo>
                    <a:pt x="0"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3" name="Freeform 1410"/>
            <p:cNvSpPr/>
            <p:nvPr userDrawn="1"/>
          </p:nvSpPr>
          <p:spPr>
            <a:xfrm>
              <a:off x="277" y="200"/>
              <a:ext cx="2" cy="2"/>
            </a:xfrm>
            <a:custGeom>
              <a:avLst/>
              <a:gdLst>
                <a:gd name="T0" fmla="*/ 0 w 4"/>
                <a:gd name="T1" fmla="*/ 3 h 4"/>
                <a:gd name="T2" fmla="*/ 0 w 4"/>
                <a:gd name="T3" fmla="*/ 3 h 4"/>
                <a:gd name="T4" fmla="*/ 1 w 4"/>
                <a:gd name="T5" fmla="*/ 3 h 4"/>
                <a:gd name="T6" fmla="*/ 4 w 4"/>
                <a:gd name="T7" fmla="*/ 0 h 4"/>
                <a:gd name="T8" fmla="*/ 4 w 4"/>
                <a:gd name="T9" fmla="*/ 1 h 4"/>
                <a:gd name="T10" fmla="*/ 1 w 4"/>
                <a:gd name="T11" fmla="*/ 4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3"/>
                  </a:lnTo>
                  <a:cubicBezTo>
                    <a:pt x="2" y="2"/>
                    <a:pt x="3" y="1"/>
                    <a:pt x="4" y="0"/>
                  </a:cubicBezTo>
                  <a:lnTo>
                    <a:pt x="4" y="1"/>
                  </a:lnTo>
                  <a:cubicBezTo>
                    <a:pt x="3" y="2"/>
                    <a:pt x="2" y="3"/>
                    <a:pt x="1" y="4"/>
                  </a:cubicBezTo>
                  <a:lnTo>
                    <a:pt x="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4" name="Freeform 1411"/>
            <p:cNvSpPr/>
            <p:nvPr userDrawn="1"/>
          </p:nvSpPr>
          <p:spPr>
            <a:xfrm>
              <a:off x="279" y="200"/>
              <a:ext cx="0"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1" y="0"/>
                  </a:lnTo>
                  <a:lnTo>
                    <a:pt x="0"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5" name="Freeform 1412"/>
            <p:cNvSpPr/>
            <p:nvPr userDrawn="1"/>
          </p:nvSpPr>
          <p:spPr>
            <a:xfrm>
              <a:off x="279" y="199"/>
              <a:ext cx="2" cy="3"/>
            </a:xfrm>
            <a:custGeom>
              <a:avLst/>
              <a:gdLst>
                <a:gd name="T0" fmla="*/ 1 w 5"/>
                <a:gd name="T1" fmla="*/ 1 h 6"/>
                <a:gd name="T2" fmla="*/ 1 w 5"/>
                <a:gd name="T3" fmla="*/ 1 h 6"/>
                <a:gd name="T4" fmla="*/ 3 w 5"/>
                <a:gd name="T5" fmla="*/ 0 h 6"/>
                <a:gd name="T6" fmla="*/ 5 w 5"/>
                <a:gd name="T7" fmla="*/ 3 h 6"/>
                <a:gd name="T8" fmla="*/ 2 w 5"/>
                <a:gd name="T9" fmla="*/ 6 h 6"/>
                <a:gd name="T10" fmla="*/ 0 w 5"/>
                <a:gd name="T11" fmla="*/ 3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cubicBezTo>
                    <a:pt x="2" y="1"/>
                    <a:pt x="2" y="1"/>
                    <a:pt x="3" y="0"/>
                  </a:cubicBezTo>
                  <a:cubicBezTo>
                    <a:pt x="3" y="1"/>
                    <a:pt x="4" y="2"/>
                    <a:pt x="5" y="3"/>
                  </a:cubicBezTo>
                  <a:cubicBezTo>
                    <a:pt x="4" y="4"/>
                    <a:pt x="3" y="5"/>
                    <a:pt x="2" y="6"/>
                  </a:cubicBezTo>
                  <a:cubicBezTo>
                    <a:pt x="1" y="5"/>
                    <a:pt x="0" y="4"/>
                    <a:pt x="0" y="3"/>
                  </a:cubicBezTo>
                  <a:cubicBezTo>
                    <a:pt x="0" y="2"/>
                    <a:pt x="1" y="2"/>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6" name="Freeform 1413"/>
            <p:cNvSpPr/>
            <p:nvPr userDrawn="1"/>
          </p:nvSpPr>
          <p:spPr>
            <a:xfrm>
              <a:off x="281" y="199"/>
              <a:ext cx="2" cy="1"/>
            </a:xfrm>
            <a:custGeom>
              <a:avLst/>
              <a:gdLst>
                <a:gd name="T0" fmla="*/ 0 w 5"/>
                <a:gd name="T1" fmla="*/ 1 h 4"/>
                <a:gd name="T2" fmla="*/ 0 w 5"/>
                <a:gd name="T3" fmla="*/ 1 h 4"/>
                <a:gd name="T4" fmla="*/ 5 w 5"/>
                <a:gd name="T5" fmla="*/ 0 h 4"/>
                <a:gd name="T6" fmla="*/ 5 w 5"/>
                <a:gd name="T7" fmla="*/ 1 h 4"/>
                <a:gd name="T8" fmla="*/ 2 w 5"/>
                <a:gd name="T9" fmla="*/ 4 h 4"/>
                <a:gd name="T10" fmla="*/ 0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0" y="1"/>
                  </a:moveTo>
                  <a:lnTo>
                    <a:pt x="0" y="1"/>
                  </a:lnTo>
                  <a:cubicBezTo>
                    <a:pt x="2" y="1"/>
                    <a:pt x="3" y="0"/>
                    <a:pt x="5" y="0"/>
                  </a:cubicBezTo>
                  <a:lnTo>
                    <a:pt x="5" y="1"/>
                  </a:lnTo>
                  <a:cubicBezTo>
                    <a:pt x="4" y="2"/>
                    <a:pt x="3" y="3"/>
                    <a:pt x="2" y="4"/>
                  </a:cubicBezTo>
                  <a:cubicBezTo>
                    <a:pt x="2" y="3"/>
                    <a:pt x="1" y="2"/>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7" name="Freeform 1414"/>
            <p:cNvSpPr/>
            <p:nvPr userDrawn="1"/>
          </p:nvSpPr>
          <p:spPr>
            <a:xfrm>
              <a:off x="282" y="200"/>
              <a:ext cx="1" cy="2"/>
            </a:xfrm>
            <a:custGeom>
              <a:avLst/>
              <a:gdLst>
                <a:gd name="T0" fmla="*/ 2 w 3"/>
                <a:gd name="T1" fmla="*/ 0 h 6"/>
                <a:gd name="T2" fmla="*/ 2 w 3"/>
                <a:gd name="T3" fmla="*/ 0 h 6"/>
                <a:gd name="T4" fmla="*/ 3 w 3"/>
                <a:gd name="T5" fmla="*/ 5 h 6"/>
                <a:gd name="T6" fmla="*/ 2 w 3"/>
                <a:gd name="T7" fmla="*/ 6 h 6"/>
                <a:gd name="T8" fmla="*/ 0 w 3"/>
                <a:gd name="T9" fmla="*/ 2 h 6"/>
                <a:gd name="T10" fmla="*/ 2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2" y="0"/>
                  </a:moveTo>
                  <a:lnTo>
                    <a:pt x="2" y="0"/>
                  </a:lnTo>
                  <a:lnTo>
                    <a:pt x="3" y="5"/>
                  </a:lnTo>
                  <a:lnTo>
                    <a:pt x="2" y="6"/>
                  </a:lnTo>
                  <a:cubicBezTo>
                    <a:pt x="1" y="5"/>
                    <a:pt x="0" y="3"/>
                    <a:pt x="0" y="2"/>
                  </a:cubicBezTo>
                  <a:cubicBezTo>
                    <a:pt x="0" y="2"/>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8" name="Freeform 1415"/>
            <p:cNvSpPr/>
            <p:nvPr userDrawn="1"/>
          </p:nvSpPr>
          <p:spPr>
            <a:xfrm>
              <a:off x="283" y="202"/>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89" name="Freeform 1416"/>
            <p:cNvSpPr/>
            <p:nvPr userDrawn="1"/>
          </p:nvSpPr>
          <p:spPr>
            <a:xfrm>
              <a:off x="281" y="203"/>
              <a:ext cx="3" cy="2"/>
            </a:xfrm>
            <a:custGeom>
              <a:avLst/>
              <a:gdLst>
                <a:gd name="T0" fmla="*/ 5 w 5"/>
                <a:gd name="T1" fmla="*/ 1 h 6"/>
                <a:gd name="T2" fmla="*/ 5 w 5"/>
                <a:gd name="T3" fmla="*/ 1 h 6"/>
                <a:gd name="T4" fmla="*/ 5 w 5"/>
                <a:gd name="T5" fmla="*/ 3 h 6"/>
                <a:gd name="T6" fmla="*/ 3 w 5"/>
                <a:gd name="T7" fmla="*/ 6 h 6"/>
                <a:gd name="T8" fmla="*/ 0 w 5"/>
                <a:gd name="T9" fmla="*/ 3 h 6"/>
                <a:gd name="T10" fmla="*/ 3 w 5"/>
                <a:gd name="T11" fmla="*/ 0 h 6"/>
                <a:gd name="T12" fmla="*/ 5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1"/>
                  </a:moveTo>
                  <a:lnTo>
                    <a:pt x="5" y="1"/>
                  </a:lnTo>
                  <a:lnTo>
                    <a:pt x="5" y="3"/>
                  </a:lnTo>
                  <a:cubicBezTo>
                    <a:pt x="4" y="4"/>
                    <a:pt x="4" y="5"/>
                    <a:pt x="3" y="6"/>
                  </a:cubicBezTo>
                  <a:cubicBezTo>
                    <a:pt x="2" y="5"/>
                    <a:pt x="1" y="4"/>
                    <a:pt x="0" y="3"/>
                  </a:cubicBezTo>
                  <a:cubicBezTo>
                    <a:pt x="1" y="2"/>
                    <a:pt x="2" y="1"/>
                    <a:pt x="3" y="0"/>
                  </a:cubicBezTo>
                  <a:cubicBezTo>
                    <a:pt x="4" y="0"/>
                    <a:pt x="4" y="1"/>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0" name="Freeform 1417"/>
            <p:cNvSpPr/>
            <p:nvPr userDrawn="1"/>
          </p:nvSpPr>
          <p:spPr>
            <a:xfrm>
              <a:off x="283" y="205"/>
              <a:ext cx="1" cy="2"/>
            </a:xfrm>
            <a:custGeom>
              <a:avLst/>
              <a:gdLst>
                <a:gd name="T0" fmla="*/ 2 w 3"/>
                <a:gd name="T1" fmla="*/ 0 h 5"/>
                <a:gd name="T2" fmla="*/ 2 w 3"/>
                <a:gd name="T3" fmla="*/ 0 h 5"/>
                <a:gd name="T4" fmla="*/ 3 w 3"/>
                <a:gd name="T5" fmla="*/ 5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lnTo>
                    <a:pt x="3" y="5"/>
                  </a:lnTo>
                  <a:cubicBezTo>
                    <a:pt x="2" y="4"/>
                    <a:pt x="1" y="3"/>
                    <a:pt x="0" y="2"/>
                  </a:cubicBezTo>
                  <a:cubicBezTo>
                    <a:pt x="1" y="1"/>
                    <a:pt x="2"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1" name="Freeform 1418"/>
            <p:cNvSpPr/>
            <p:nvPr userDrawn="1"/>
          </p:nvSpPr>
          <p:spPr>
            <a:xfrm>
              <a:off x="283" y="207"/>
              <a:ext cx="2" cy="3"/>
            </a:xfrm>
            <a:custGeom>
              <a:avLst/>
              <a:gdLst>
                <a:gd name="T0" fmla="*/ 2 w 3"/>
                <a:gd name="T1" fmla="*/ 0 h 5"/>
                <a:gd name="T2" fmla="*/ 2 w 3"/>
                <a:gd name="T3" fmla="*/ 0 h 5"/>
                <a:gd name="T4" fmla="*/ 3 w 3"/>
                <a:gd name="T5" fmla="*/ 4 h 5"/>
                <a:gd name="T6" fmla="*/ 3 w 3"/>
                <a:gd name="T7" fmla="*/ 4 h 5"/>
                <a:gd name="T8" fmla="*/ 2 w 3"/>
                <a:gd name="T9" fmla="*/ 4 h 5"/>
                <a:gd name="T10" fmla="*/ 2 w 3"/>
                <a:gd name="T11" fmla="*/ 5 h 5"/>
                <a:gd name="T12" fmla="*/ 0 w 3"/>
                <a:gd name="T13" fmla="*/ 2 h 5"/>
                <a:gd name="T14" fmla="*/ 2 w 3"/>
                <a:gd name="T15" fmla="*/ 0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2" y="0"/>
                  </a:lnTo>
                  <a:lnTo>
                    <a:pt x="3" y="4"/>
                  </a:lnTo>
                  <a:lnTo>
                    <a:pt x="3" y="4"/>
                  </a:lnTo>
                  <a:lnTo>
                    <a:pt x="2" y="4"/>
                  </a:lnTo>
                  <a:lnTo>
                    <a:pt x="2" y="5"/>
                  </a:lnTo>
                  <a:cubicBezTo>
                    <a:pt x="1" y="4"/>
                    <a:pt x="0" y="3"/>
                    <a:pt x="0" y="2"/>
                  </a:cubicBezTo>
                  <a:cubicBezTo>
                    <a:pt x="0" y="1"/>
                    <a:pt x="1" y="0"/>
                    <a:pt x="2" y="0"/>
                  </a:cubicBez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2" name="Freeform 1419"/>
            <p:cNvSpPr/>
            <p:nvPr userDrawn="1"/>
          </p:nvSpPr>
          <p:spPr>
            <a:xfrm>
              <a:off x="284" y="210"/>
              <a:ext cx="1" cy="0"/>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1"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3" name="Freeform 1420"/>
            <p:cNvSpPr/>
            <p:nvPr userDrawn="1"/>
          </p:nvSpPr>
          <p:spPr>
            <a:xfrm>
              <a:off x="280" y="214"/>
              <a:ext cx="0"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4" name="Freeform 1421"/>
            <p:cNvSpPr/>
            <p:nvPr userDrawn="1"/>
          </p:nvSpPr>
          <p:spPr>
            <a:xfrm>
              <a:off x="278" y="213"/>
              <a:ext cx="2" cy="1"/>
            </a:xfrm>
            <a:custGeom>
              <a:avLst/>
              <a:gdLst>
                <a:gd name="T0" fmla="*/ 3 w 3"/>
                <a:gd name="T1" fmla="*/ 2 h 3"/>
                <a:gd name="T2" fmla="*/ 3 w 3"/>
                <a:gd name="T3" fmla="*/ 2 h 3"/>
                <a:gd name="T4" fmla="*/ 2 w 3"/>
                <a:gd name="T5" fmla="*/ 3 h 3"/>
                <a:gd name="T6" fmla="*/ 2 w 3"/>
                <a:gd name="T7" fmla="*/ 3 h 3"/>
                <a:gd name="T8" fmla="*/ 1 w 3"/>
                <a:gd name="T9" fmla="*/ 3 h 3"/>
                <a:gd name="T10" fmla="*/ 0 w 3"/>
                <a:gd name="T11" fmla="*/ 0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lnTo>
                    <a:pt x="3" y="2"/>
                  </a:lnTo>
                  <a:cubicBezTo>
                    <a:pt x="3" y="2"/>
                    <a:pt x="3" y="3"/>
                    <a:pt x="2" y="3"/>
                  </a:cubicBezTo>
                  <a:lnTo>
                    <a:pt x="2" y="3"/>
                  </a:lnTo>
                  <a:lnTo>
                    <a:pt x="1" y="3"/>
                  </a:lnTo>
                  <a:cubicBezTo>
                    <a:pt x="1" y="2"/>
                    <a:pt x="0" y="1"/>
                    <a:pt x="0" y="0"/>
                  </a:cubicBezTo>
                  <a:cubicBezTo>
                    <a:pt x="1" y="0"/>
                    <a:pt x="2" y="1"/>
                    <a:pt x="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5" name="Freeform 1422"/>
            <p:cNvSpPr/>
            <p:nvPr userDrawn="1"/>
          </p:nvSpPr>
          <p:spPr>
            <a:xfrm>
              <a:off x="277" y="210"/>
              <a:ext cx="2" cy="2"/>
            </a:xfrm>
            <a:custGeom>
              <a:avLst/>
              <a:gdLst>
                <a:gd name="T0" fmla="*/ 1 w 3"/>
                <a:gd name="T1" fmla="*/ 5 h 6"/>
                <a:gd name="T2" fmla="*/ 1 w 3"/>
                <a:gd name="T3" fmla="*/ 5 h 6"/>
                <a:gd name="T4" fmla="*/ 0 w 3"/>
                <a:gd name="T5" fmla="*/ 2 h 6"/>
                <a:gd name="T6" fmla="*/ 1 w 3"/>
                <a:gd name="T7" fmla="*/ 0 h 6"/>
                <a:gd name="T8" fmla="*/ 3 w 3"/>
                <a:gd name="T9" fmla="*/ 2 h 6"/>
                <a:gd name="T10" fmla="*/ 2 w 3"/>
                <a:gd name="T11" fmla="*/ 6 h 6"/>
                <a:gd name="T12" fmla="*/ 1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5"/>
                  </a:moveTo>
                  <a:lnTo>
                    <a:pt x="1" y="5"/>
                  </a:lnTo>
                  <a:cubicBezTo>
                    <a:pt x="1" y="4"/>
                    <a:pt x="0" y="3"/>
                    <a:pt x="0" y="2"/>
                  </a:cubicBezTo>
                  <a:cubicBezTo>
                    <a:pt x="0" y="1"/>
                    <a:pt x="0" y="0"/>
                    <a:pt x="1" y="0"/>
                  </a:cubicBezTo>
                  <a:cubicBezTo>
                    <a:pt x="2" y="1"/>
                    <a:pt x="2" y="1"/>
                    <a:pt x="3" y="2"/>
                  </a:cubicBezTo>
                  <a:cubicBezTo>
                    <a:pt x="3" y="3"/>
                    <a:pt x="2" y="4"/>
                    <a:pt x="2" y="6"/>
                  </a:cubicBezTo>
                  <a:lnTo>
                    <a:pt x="1"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6" name="Freeform 1423"/>
            <p:cNvSpPr/>
            <p:nvPr userDrawn="1"/>
          </p:nvSpPr>
          <p:spPr>
            <a:xfrm>
              <a:off x="283" y="198"/>
              <a:ext cx="3" cy="10"/>
            </a:xfrm>
            <a:custGeom>
              <a:avLst/>
              <a:gdLst>
                <a:gd name="T0" fmla="*/ 3 w 6"/>
                <a:gd name="T1" fmla="*/ 0 h 22"/>
                <a:gd name="T2" fmla="*/ 3 w 6"/>
                <a:gd name="T3" fmla="*/ 0 h 22"/>
                <a:gd name="T4" fmla="*/ 6 w 6"/>
                <a:gd name="T5" fmla="*/ 22 h 22"/>
                <a:gd name="T6" fmla="*/ 5 w 6"/>
                <a:gd name="T7" fmla="*/ 21 h 22"/>
                <a:gd name="T8" fmla="*/ 4 w 6"/>
                <a:gd name="T9" fmla="*/ 21 h 22"/>
                <a:gd name="T10" fmla="*/ 4 w 6"/>
                <a:gd name="T11" fmla="*/ 22 h 22"/>
                <a:gd name="T12" fmla="*/ 0 w 6"/>
                <a:gd name="T13" fmla="*/ 1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lnTo>
                    <a:pt x="6" y="22"/>
                  </a:lnTo>
                  <a:cubicBezTo>
                    <a:pt x="5" y="21"/>
                    <a:pt x="5" y="21"/>
                    <a:pt x="5" y="21"/>
                  </a:cubicBezTo>
                  <a:lnTo>
                    <a:pt x="4" y="21"/>
                  </a:lnTo>
                  <a:cubicBezTo>
                    <a:pt x="4" y="21"/>
                    <a:pt x="4" y="21"/>
                    <a:pt x="4" y="22"/>
                  </a:cubicBezTo>
                  <a:lnTo>
                    <a:pt x="0" y="1"/>
                  </a:lnTo>
                  <a:cubicBezTo>
                    <a:pt x="1" y="0"/>
                    <a:pt x="2" y="0"/>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7" name="Freeform 1424"/>
            <p:cNvSpPr/>
            <p:nvPr userDrawn="1"/>
          </p:nvSpPr>
          <p:spPr>
            <a:xfrm>
              <a:off x="281" y="201"/>
              <a:ext cx="2" cy="3"/>
            </a:xfrm>
            <a:custGeom>
              <a:avLst/>
              <a:gdLst>
                <a:gd name="T0" fmla="*/ 2 w 5"/>
                <a:gd name="T1" fmla="*/ 0 h 6"/>
                <a:gd name="T2" fmla="*/ 2 w 5"/>
                <a:gd name="T3" fmla="*/ 0 h 6"/>
                <a:gd name="T4" fmla="*/ 5 w 5"/>
                <a:gd name="T5" fmla="*/ 3 h 6"/>
                <a:gd name="T6" fmla="*/ 2 w 5"/>
                <a:gd name="T7" fmla="*/ 6 h 6"/>
                <a:gd name="T8" fmla="*/ 0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3" y="1"/>
                    <a:pt x="4" y="2"/>
                    <a:pt x="5" y="3"/>
                  </a:cubicBezTo>
                  <a:cubicBezTo>
                    <a:pt x="4" y="4"/>
                    <a:pt x="3" y="5"/>
                    <a:pt x="2" y="6"/>
                  </a:cubicBezTo>
                  <a:cubicBezTo>
                    <a:pt x="1" y="5"/>
                    <a:pt x="0" y="4"/>
                    <a:pt x="0" y="3"/>
                  </a:cubicBezTo>
                  <a:cubicBezTo>
                    <a:pt x="0" y="2"/>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8" name="Freeform 1425"/>
            <p:cNvSpPr/>
            <p:nvPr userDrawn="1"/>
          </p:nvSpPr>
          <p:spPr>
            <a:xfrm>
              <a:off x="277" y="200"/>
              <a:ext cx="3" cy="4"/>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99" name="Freeform 1426"/>
            <p:cNvSpPr/>
            <p:nvPr userDrawn="1"/>
          </p:nvSpPr>
          <p:spPr>
            <a:xfrm>
              <a:off x="279" y="202"/>
              <a:ext cx="2" cy="3"/>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0" name="Freeform 1427"/>
            <p:cNvSpPr/>
            <p:nvPr userDrawn="1"/>
          </p:nvSpPr>
          <p:spPr>
            <a:xfrm>
              <a:off x="280" y="204"/>
              <a:ext cx="3" cy="3"/>
            </a:xfrm>
            <a:custGeom>
              <a:avLst/>
              <a:gdLst>
                <a:gd name="T0" fmla="*/ 3 w 6"/>
                <a:gd name="T1" fmla="*/ 6 h 6"/>
                <a:gd name="T2" fmla="*/ 3 w 6"/>
                <a:gd name="T3" fmla="*/ 6 h 6"/>
                <a:gd name="T4" fmla="*/ 0 w 6"/>
                <a:gd name="T5" fmla="*/ 3 h 6"/>
                <a:gd name="T6" fmla="*/ 3 w 6"/>
                <a:gd name="T7" fmla="*/ 0 h 6"/>
                <a:gd name="T8" fmla="*/ 6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lnTo>
                    <a:pt x="3" y="6"/>
                  </a:lnTo>
                  <a:cubicBezTo>
                    <a:pt x="2" y="5"/>
                    <a:pt x="1" y="4"/>
                    <a:pt x="0" y="3"/>
                  </a:cubicBezTo>
                  <a:cubicBezTo>
                    <a:pt x="1" y="2"/>
                    <a:pt x="2" y="1"/>
                    <a:pt x="3" y="0"/>
                  </a:cubicBezTo>
                  <a:cubicBezTo>
                    <a:pt x="4" y="1"/>
                    <a:pt x="5" y="2"/>
                    <a:pt x="6" y="3"/>
                  </a:cubicBezTo>
                  <a:cubicBezTo>
                    <a:pt x="5" y="4"/>
                    <a:pt x="4"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1" name="Freeform 1428"/>
            <p:cNvSpPr/>
            <p:nvPr userDrawn="1"/>
          </p:nvSpPr>
          <p:spPr>
            <a:xfrm>
              <a:off x="281" y="206"/>
              <a:ext cx="3" cy="2"/>
            </a:xfrm>
            <a:custGeom>
              <a:avLst/>
              <a:gdLst>
                <a:gd name="T0" fmla="*/ 3 w 6"/>
                <a:gd name="T1" fmla="*/ 5 h 5"/>
                <a:gd name="T2" fmla="*/ 3 w 6"/>
                <a:gd name="T3" fmla="*/ 5 h 5"/>
                <a:gd name="T4" fmla="*/ 0 w 6"/>
                <a:gd name="T5" fmla="*/ 3 h 5"/>
                <a:gd name="T6" fmla="*/ 3 w 6"/>
                <a:gd name="T7" fmla="*/ 0 h 5"/>
                <a:gd name="T8" fmla="*/ 6 w 6"/>
                <a:gd name="T9" fmla="*/ 2 h 5"/>
                <a:gd name="T10" fmla="*/ 3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3" y="5"/>
                  </a:moveTo>
                  <a:lnTo>
                    <a:pt x="3" y="5"/>
                  </a:lnTo>
                  <a:cubicBezTo>
                    <a:pt x="2" y="4"/>
                    <a:pt x="1" y="3"/>
                    <a:pt x="0" y="3"/>
                  </a:cubicBezTo>
                  <a:cubicBezTo>
                    <a:pt x="1" y="2"/>
                    <a:pt x="2" y="1"/>
                    <a:pt x="3" y="0"/>
                  </a:cubicBezTo>
                  <a:cubicBezTo>
                    <a:pt x="4" y="0"/>
                    <a:pt x="5" y="1"/>
                    <a:pt x="6" y="2"/>
                  </a:cubicBezTo>
                  <a:cubicBezTo>
                    <a:pt x="5" y="3"/>
                    <a:pt x="4" y="4"/>
                    <a:pt x="3"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2" name="Freeform 1429"/>
            <p:cNvSpPr/>
            <p:nvPr userDrawn="1"/>
          </p:nvSpPr>
          <p:spPr>
            <a:xfrm>
              <a:off x="277" y="202"/>
              <a:ext cx="2" cy="4"/>
            </a:xfrm>
            <a:custGeom>
              <a:avLst/>
              <a:gdLst>
                <a:gd name="T0" fmla="*/ 2 w 5"/>
                <a:gd name="T1" fmla="*/ 8 h 8"/>
                <a:gd name="T2" fmla="*/ 2 w 5"/>
                <a:gd name="T3" fmla="*/ 8 h 8"/>
                <a:gd name="T4" fmla="*/ 0 w 5"/>
                <a:gd name="T5" fmla="*/ 4 h 8"/>
                <a:gd name="T6" fmla="*/ 2 w 5"/>
                <a:gd name="T7" fmla="*/ 0 h 8"/>
                <a:gd name="T8" fmla="*/ 5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1" y="7"/>
                    <a:pt x="0" y="6"/>
                    <a:pt x="0" y="4"/>
                  </a:cubicBezTo>
                  <a:cubicBezTo>
                    <a:pt x="1" y="3"/>
                    <a:pt x="1" y="2"/>
                    <a:pt x="2" y="0"/>
                  </a:cubicBezTo>
                  <a:cubicBezTo>
                    <a:pt x="3" y="2"/>
                    <a:pt x="4" y="3"/>
                    <a:pt x="5" y="4"/>
                  </a:cubicBezTo>
                  <a:cubicBezTo>
                    <a:pt x="4" y="5"/>
                    <a:pt x="3" y="6"/>
                    <a:pt x="2"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3" name="Freeform 1430"/>
            <p:cNvSpPr/>
            <p:nvPr userDrawn="1"/>
          </p:nvSpPr>
          <p:spPr>
            <a:xfrm>
              <a:off x="277" y="204"/>
              <a:ext cx="3" cy="3"/>
            </a:xfrm>
            <a:custGeom>
              <a:avLst/>
              <a:gdLst>
                <a:gd name="T0" fmla="*/ 3 w 6"/>
                <a:gd name="T1" fmla="*/ 7 h 7"/>
                <a:gd name="T2" fmla="*/ 3 w 6"/>
                <a:gd name="T3" fmla="*/ 7 h 7"/>
                <a:gd name="T4" fmla="*/ 0 w 6"/>
                <a:gd name="T5" fmla="*/ 4 h 7"/>
                <a:gd name="T6" fmla="*/ 3 w 6"/>
                <a:gd name="T7" fmla="*/ 0 h 7"/>
                <a:gd name="T8" fmla="*/ 6 w 6"/>
                <a:gd name="T9" fmla="*/ 3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2"/>
                    <a:pt x="6" y="3"/>
                  </a:cubicBezTo>
                  <a:cubicBezTo>
                    <a:pt x="5" y="5"/>
                    <a:pt x="4"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4" name="Freeform 1431"/>
            <p:cNvSpPr/>
            <p:nvPr userDrawn="1"/>
          </p:nvSpPr>
          <p:spPr>
            <a:xfrm>
              <a:off x="279" y="206"/>
              <a:ext cx="2" cy="3"/>
            </a:xfrm>
            <a:custGeom>
              <a:avLst/>
              <a:gdLst>
                <a:gd name="T0" fmla="*/ 3 w 6"/>
                <a:gd name="T1" fmla="*/ 7 h 7"/>
                <a:gd name="T2" fmla="*/ 3 w 6"/>
                <a:gd name="T3" fmla="*/ 7 h 7"/>
                <a:gd name="T4" fmla="*/ 0 w 6"/>
                <a:gd name="T5" fmla="*/ 4 h 7"/>
                <a:gd name="T6" fmla="*/ 3 w 6"/>
                <a:gd name="T7" fmla="*/ 0 h 7"/>
                <a:gd name="T8" fmla="*/ 6 w 6"/>
                <a:gd name="T9" fmla="*/ 3 h 7"/>
                <a:gd name="T10" fmla="*/ 4 w 6"/>
                <a:gd name="T11" fmla="*/ 5 h 7"/>
                <a:gd name="T12" fmla="*/ 3 w 6"/>
                <a:gd name="T13" fmla="*/ 5 h 7"/>
                <a:gd name="T14" fmla="*/ 3 w 6"/>
                <a:gd name="T15" fmla="*/ 5 h 7"/>
                <a:gd name="T16" fmla="*/ 3 w 6"/>
                <a:gd name="T17" fmla="*/ 6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cubicBezTo>
                    <a:pt x="2" y="6"/>
                    <a:pt x="1" y="5"/>
                    <a:pt x="0" y="4"/>
                  </a:cubicBezTo>
                  <a:cubicBezTo>
                    <a:pt x="1" y="2"/>
                    <a:pt x="2" y="1"/>
                    <a:pt x="3" y="0"/>
                  </a:cubicBezTo>
                  <a:cubicBezTo>
                    <a:pt x="4" y="1"/>
                    <a:pt x="5" y="2"/>
                    <a:pt x="6" y="3"/>
                  </a:cubicBezTo>
                  <a:cubicBezTo>
                    <a:pt x="5" y="4"/>
                    <a:pt x="4" y="4"/>
                    <a:pt x="4" y="5"/>
                  </a:cubicBezTo>
                  <a:lnTo>
                    <a:pt x="3" y="5"/>
                  </a:lnTo>
                  <a:lnTo>
                    <a:pt x="3" y="5"/>
                  </a:lnTo>
                  <a:cubicBezTo>
                    <a:pt x="3" y="6"/>
                    <a:pt x="3" y="6"/>
                    <a:pt x="3" y="6"/>
                  </a:cubicBezTo>
                  <a:lnTo>
                    <a:pt x="3" y="7"/>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5" name="Freeform 1432"/>
            <p:cNvSpPr/>
            <p:nvPr userDrawn="1"/>
          </p:nvSpPr>
          <p:spPr>
            <a:xfrm>
              <a:off x="281" y="207"/>
              <a:ext cx="2" cy="2"/>
            </a:xfrm>
            <a:custGeom>
              <a:avLst/>
              <a:gdLst>
                <a:gd name="T0" fmla="*/ 0 w 5"/>
                <a:gd name="T1" fmla="*/ 3 h 4"/>
                <a:gd name="T2" fmla="*/ 0 w 5"/>
                <a:gd name="T3" fmla="*/ 3 h 4"/>
                <a:gd name="T4" fmla="*/ 2 w 5"/>
                <a:gd name="T5" fmla="*/ 0 h 4"/>
                <a:gd name="T6" fmla="*/ 5 w 5"/>
                <a:gd name="T7" fmla="*/ 2 h 4"/>
                <a:gd name="T8" fmla="*/ 4 w 5"/>
                <a:gd name="T9" fmla="*/ 4 h 4"/>
                <a:gd name="T10" fmla="*/ 0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0" y="3"/>
                  </a:moveTo>
                  <a:lnTo>
                    <a:pt x="0" y="3"/>
                  </a:lnTo>
                  <a:cubicBezTo>
                    <a:pt x="1" y="2"/>
                    <a:pt x="1" y="1"/>
                    <a:pt x="2" y="0"/>
                  </a:cubicBezTo>
                  <a:cubicBezTo>
                    <a:pt x="3" y="1"/>
                    <a:pt x="4" y="2"/>
                    <a:pt x="5" y="2"/>
                  </a:cubicBezTo>
                  <a:lnTo>
                    <a:pt x="4" y="4"/>
                  </a:lnTo>
                  <a:cubicBezTo>
                    <a:pt x="2" y="3"/>
                    <a:pt x="1" y="3"/>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6" name="Rectangle 1433"/>
            <p:cNvSpPr>
              <a:spLocks noChangeArrowheads="1"/>
            </p:cNvSpPr>
            <p:nvPr userDrawn="1"/>
          </p:nvSpPr>
          <p:spPr>
            <a:xfrm>
              <a:off x="280" y="209"/>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7" name="Freeform 1434"/>
            <p:cNvSpPr/>
            <p:nvPr userDrawn="1"/>
          </p:nvSpPr>
          <p:spPr>
            <a:xfrm>
              <a:off x="283" y="209"/>
              <a:ext cx="1" cy="1"/>
            </a:xfrm>
            <a:custGeom>
              <a:avLst/>
              <a:gdLst>
                <a:gd name="T0" fmla="*/ 0 w 3"/>
                <a:gd name="T1" fmla="*/ 1 h 3"/>
                <a:gd name="T2" fmla="*/ 0 w 3"/>
                <a:gd name="T3" fmla="*/ 1 h 3"/>
                <a:gd name="T4" fmla="*/ 0 w 3"/>
                <a:gd name="T5" fmla="*/ 0 h 3"/>
                <a:gd name="T6" fmla="*/ 3 w 3"/>
                <a:gd name="T7" fmla="*/ 2 h 3"/>
                <a:gd name="T8" fmla="*/ 2 w 3"/>
                <a:gd name="T9" fmla="*/ 3 h 3"/>
                <a:gd name="T10" fmla="*/ 2 w 3"/>
                <a:gd name="T11" fmla="*/ 2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lnTo>
                    <a:pt x="0" y="0"/>
                  </a:lnTo>
                  <a:cubicBezTo>
                    <a:pt x="1" y="1"/>
                    <a:pt x="2" y="1"/>
                    <a:pt x="3" y="2"/>
                  </a:cubicBezTo>
                  <a:lnTo>
                    <a:pt x="2" y="3"/>
                  </a:lnTo>
                  <a:lnTo>
                    <a:pt x="2" y="2"/>
                  </a:lnTo>
                  <a:cubicBezTo>
                    <a:pt x="1" y="2"/>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8" name="Freeform 1435"/>
            <p:cNvSpPr/>
            <p:nvPr userDrawn="1"/>
          </p:nvSpPr>
          <p:spPr>
            <a:xfrm>
              <a:off x="281" y="21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09" name="Freeform 1436"/>
            <p:cNvSpPr/>
            <p:nvPr userDrawn="1"/>
          </p:nvSpPr>
          <p:spPr>
            <a:xfrm>
              <a:off x="281" y="212"/>
              <a:ext cx="1" cy="1"/>
            </a:xfrm>
            <a:custGeom>
              <a:avLst/>
              <a:gdLst>
                <a:gd name="T0" fmla="*/ 3 w 3"/>
                <a:gd name="T1" fmla="*/ 2 h 2"/>
                <a:gd name="T2" fmla="*/ 3 w 3"/>
                <a:gd name="T3" fmla="*/ 2 h 2"/>
                <a:gd name="T4" fmla="*/ 0 w 3"/>
                <a:gd name="T5" fmla="*/ 0 h 2"/>
                <a:gd name="T6" fmla="*/ 1 w 3"/>
                <a:gd name="T7" fmla="*/ 0 h 2"/>
                <a:gd name="T8" fmla="*/ 3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0"/>
                  </a:lnTo>
                  <a:lnTo>
                    <a:pt x="1" y="0"/>
                  </a:lnTo>
                  <a:cubicBezTo>
                    <a:pt x="1" y="1"/>
                    <a:pt x="2" y="1"/>
                    <a:pt x="3" y="2"/>
                  </a:cubicBezTo>
                  <a:cubicBezTo>
                    <a:pt x="3" y="2"/>
                    <a:pt x="3" y="2"/>
                    <a:pt x="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0" name="Freeform 1437"/>
            <p:cNvSpPr/>
            <p:nvPr userDrawn="1"/>
          </p:nvSpPr>
          <p:spPr>
            <a:xfrm>
              <a:off x="277" y="206"/>
              <a:ext cx="1" cy="3"/>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1" name="Freeform 1438"/>
            <p:cNvSpPr/>
            <p:nvPr userDrawn="1"/>
          </p:nvSpPr>
          <p:spPr>
            <a:xfrm>
              <a:off x="278" y="208"/>
              <a:ext cx="2" cy="2"/>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2" name="Freeform 1439"/>
            <p:cNvSpPr/>
            <p:nvPr userDrawn="1"/>
          </p:nvSpPr>
          <p:spPr>
            <a:xfrm>
              <a:off x="279" y="209"/>
              <a:ext cx="2" cy="3"/>
            </a:xfrm>
            <a:custGeom>
              <a:avLst/>
              <a:gdLst>
                <a:gd name="T0" fmla="*/ 3 w 5"/>
                <a:gd name="T1" fmla="*/ 6 h 6"/>
                <a:gd name="T2" fmla="*/ 3 w 5"/>
                <a:gd name="T3" fmla="*/ 6 h 6"/>
                <a:gd name="T4" fmla="*/ 0 w 5"/>
                <a:gd name="T5" fmla="*/ 3 h 6"/>
                <a:gd name="T6" fmla="*/ 2 w 5"/>
                <a:gd name="T7" fmla="*/ 0 h 6"/>
                <a:gd name="T8" fmla="*/ 5 w 5"/>
                <a:gd name="T9" fmla="*/ 3 h 6"/>
                <a:gd name="T10" fmla="*/ 4 w 5"/>
                <a:gd name="T11" fmla="*/ 4 h 6"/>
                <a:gd name="T12" fmla="*/ 3 w 5"/>
                <a:gd name="T13" fmla="*/ 4 h 6"/>
                <a:gd name="T14" fmla="*/ 2 w 5"/>
                <a:gd name="T15" fmla="*/ 4 h 6"/>
                <a:gd name="T16" fmla="*/ 3 w 5"/>
                <a:gd name="T17" fmla="*/ 6 h 6"/>
                <a:gd name="T18" fmla="*/ 3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6"/>
                  </a:moveTo>
                  <a:lnTo>
                    <a:pt x="3" y="6"/>
                  </a:lnTo>
                  <a:cubicBezTo>
                    <a:pt x="2" y="5"/>
                    <a:pt x="1" y="4"/>
                    <a:pt x="0" y="3"/>
                  </a:cubicBezTo>
                  <a:cubicBezTo>
                    <a:pt x="1" y="2"/>
                    <a:pt x="1" y="1"/>
                    <a:pt x="2" y="0"/>
                  </a:cubicBezTo>
                  <a:cubicBezTo>
                    <a:pt x="3" y="1"/>
                    <a:pt x="4" y="2"/>
                    <a:pt x="5" y="3"/>
                  </a:cubicBezTo>
                  <a:lnTo>
                    <a:pt x="4" y="4"/>
                  </a:lnTo>
                  <a:cubicBezTo>
                    <a:pt x="3" y="4"/>
                    <a:pt x="3" y="4"/>
                    <a:pt x="3" y="4"/>
                  </a:cubicBezTo>
                  <a:lnTo>
                    <a:pt x="2" y="4"/>
                  </a:lnTo>
                  <a:cubicBezTo>
                    <a:pt x="2" y="5"/>
                    <a:pt x="3" y="5"/>
                    <a:pt x="3" y="6"/>
                  </a:cubicBezTo>
                  <a:lnTo>
                    <a:pt x="3" y="6"/>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3" name="Freeform 1440"/>
            <p:cNvSpPr/>
            <p:nvPr userDrawn="1"/>
          </p:nvSpPr>
          <p:spPr>
            <a:xfrm>
              <a:off x="280" y="212"/>
              <a:ext cx="2" cy="2"/>
            </a:xfrm>
            <a:custGeom>
              <a:avLst/>
              <a:gdLst>
                <a:gd name="T0" fmla="*/ 1 w 4"/>
                <a:gd name="T1" fmla="*/ 0 h 3"/>
                <a:gd name="T2" fmla="*/ 1 w 4"/>
                <a:gd name="T3" fmla="*/ 0 h 3"/>
                <a:gd name="T4" fmla="*/ 3 w 4"/>
                <a:gd name="T5" fmla="*/ 1 h 3"/>
                <a:gd name="T6" fmla="*/ 3 w 4"/>
                <a:gd name="T7" fmla="*/ 1 h 3"/>
                <a:gd name="T8" fmla="*/ 4 w 4"/>
                <a:gd name="T9" fmla="*/ 3 h 3"/>
                <a:gd name="T10" fmla="*/ 4 w 4"/>
                <a:gd name="T11" fmla="*/ 3 h 3"/>
                <a:gd name="T12" fmla="*/ 1 w 4"/>
                <a:gd name="T13" fmla="*/ 3 h 3"/>
                <a:gd name="T14" fmla="*/ 0 w 4"/>
                <a:gd name="T15" fmla="*/ 2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lnTo>
                    <a:pt x="1" y="0"/>
                  </a:lnTo>
                  <a:lnTo>
                    <a:pt x="3" y="1"/>
                  </a:lnTo>
                  <a:lnTo>
                    <a:pt x="3" y="1"/>
                  </a:lnTo>
                  <a:cubicBezTo>
                    <a:pt x="3" y="2"/>
                    <a:pt x="3" y="2"/>
                    <a:pt x="4" y="3"/>
                  </a:cubicBezTo>
                  <a:lnTo>
                    <a:pt x="4" y="3"/>
                  </a:lnTo>
                  <a:cubicBezTo>
                    <a:pt x="2" y="3"/>
                    <a:pt x="2" y="3"/>
                    <a:pt x="1" y="3"/>
                  </a:cubicBezTo>
                  <a:lnTo>
                    <a:pt x="0" y="2"/>
                  </a:lnTo>
                  <a:cubicBezTo>
                    <a:pt x="0" y="2"/>
                    <a:pt x="1"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4" name="Freeform 1441"/>
            <p:cNvSpPr/>
            <p:nvPr userDrawn="1"/>
          </p:nvSpPr>
          <p:spPr>
            <a:xfrm>
              <a:off x="278" y="211"/>
              <a:ext cx="3" cy="2"/>
            </a:xfrm>
            <a:custGeom>
              <a:avLst/>
              <a:gdLst>
                <a:gd name="T0" fmla="*/ 2 w 5"/>
                <a:gd name="T1" fmla="*/ 0 h 5"/>
                <a:gd name="T2" fmla="*/ 2 w 5"/>
                <a:gd name="T3" fmla="*/ 0 h 5"/>
                <a:gd name="T4" fmla="*/ 5 w 5"/>
                <a:gd name="T5" fmla="*/ 2 h 5"/>
                <a:gd name="T6" fmla="*/ 3 w 5"/>
                <a:gd name="T7" fmla="*/ 5 h 5"/>
                <a:gd name="T8" fmla="*/ 0 w 5"/>
                <a:gd name="T9" fmla="*/ 3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2" y="0"/>
                  </a:lnTo>
                  <a:cubicBezTo>
                    <a:pt x="3" y="1"/>
                    <a:pt x="4" y="1"/>
                    <a:pt x="5" y="2"/>
                  </a:cubicBezTo>
                  <a:cubicBezTo>
                    <a:pt x="4" y="3"/>
                    <a:pt x="4" y="4"/>
                    <a:pt x="3" y="5"/>
                  </a:cubicBezTo>
                  <a:cubicBezTo>
                    <a:pt x="2" y="4"/>
                    <a:pt x="1" y="4"/>
                    <a:pt x="0" y="3"/>
                  </a:cubicBezTo>
                  <a:cubicBezTo>
                    <a:pt x="1" y="2"/>
                    <a:pt x="1"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5" name="Freeform 1442"/>
            <p:cNvSpPr/>
            <p:nvPr userDrawn="1"/>
          </p:nvSpPr>
          <p:spPr>
            <a:xfrm>
              <a:off x="286" y="206"/>
              <a:ext cx="1" cy="1"/>
            </a:xfrm>
            <a:custGeom>
              <a:avLst/>
              <a:gdLst>
                <a:gd name="T0" fmla="*/ 1 w 1"/>
                <a:gd name="T1" fmla="*/ 0 h 2"/>
                <a:gd name="T2" fmla="*/ 1 w 1"/>
                <a:gd name="T3" fmla="*/ 0 h 2"/>
                <a:gd name="T4" fmla="*/ 1 w 1"/>
                <a:gd name="T5" fmla="*/ 2 h 2"/>
                <a:gd name="T6" fmla="*/ 0 w 1"/>
                <a:gd name="T7" fmla="*/ 2 h 2"/>
                <a:gd name="T8" fmla="*/ 0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1" y="2"/>
                  </a:lnTo>
                  <a:lnTo>
                    <a:pt x="0" y="2"/>
                  </a:lnTo>
                  <a:lnTo>
                    <a:pt x="0" y="0"/>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6" name="Freeform 1443"/>
            <p:cNvSpPr/>
            <p:nvPr userDrawn="1"/>
          </p:nvSpPr>
          <p:spPr>
            <a:xfrm>
              <a:off x="286" y="205"/>
              <a:ext cx="1" cy="1"/>
            </a:xfrm>
            <a:custGeom>
              <a:avLst/>
              <a:gdLst>
                <a:gd name="T0" fmla="*/ 2 w 2"/>
                <a:gd name="T1" fmla="*/ 0 h 2"/>
                <a:gd name="T2" fmla="*/ 2 w 2"/>
                <a:gd name="T3" fmla="*/ 0 h 2"/>
                <a:gd name="T4" fmla="*/ 2 w 2"/>
                <a:gd name="T5" fmla="*/ 2 h 2"/>
                <a:gd name="T6" fmla="*/ 1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2"/>
                  </a:lnTo>
                  <a:lnTo>
                    <a:pt x="1" y="2"/>
                  </a:lnTo>
                  <a:lnTo>
                    <a:pt x="0"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7" name="Freeform 1444"/>
            <p:cNvSpPr/>
            <p:nvPr userDrawn="1"/>
          </p:nvSpPr>
          <p:spPr>
            <a:xfrm>
              <a:off x="286" y="204"/>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8" name="Freeform 1445"/>
            <p:cNvSpPr/>
            <p:nvPr userDrawn="1"/>
          </p:nvSpPr>
          <p:spPr>
            <a:xfrm>
              <a:off x="286" y="203"/>
              <a:ext cx="1" cy="1"/>
            </a:xfrm>
            <a:custGeom>
              <a:avLst/>
              <a:gdLst>
                <a:gd name="T0" fmla="*/ 1 w 2"/>
                <a:gd name="T1" fmla="*/ 0 h 2"/>
                <a:gd name="T2" fmla="*/ 1 w 2"/>
                <a:gd name="T3" fmla="*/ 0 h 2"/>
                <a:gd name="T4" fmla="*/ 2 w 2"/>
                <a:gd name="T5" fmla="*/ 2 h 2"/>
                <a:gd name="T6" fmla="*/ 0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2" y="2"/>
                  </a:lnTo>
                  <a:lnTo>
                    <a:pt x="0" y="2"/>
                  </a:lnTo>
                  <a:lnTo>
                    <a:pt x="0"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19" name="Freeform 1446"/>
            <p:cNvSpPr/>
            <p:nvPr userDrawn="1"/>
          </p:nvSpPr>
          <p:spPr>
            <a:xfrm>
              <a:off x="285" y="202"/>
              <a:ext cx="1" cy="0"/>
            </a:xfrm>
            <a:custGeom>
              <a:avLst/>
              <a:gdLst>
                <a:gd name="T0" fmla="*/ 2 w 2"/>
                <a:gd name="T1" fmla="*/ 0 h 1"/>
                <a:gd name="T2" fmla="*/ 2 w 2"/>
                <a:gd name="T3" fmla="*/ 0 h 1"/>
                <a:gd name="T4" fmla="*/ 2 w 2"/>
                <a:gd name="T5" fmla="*/ 1 h 1"/>
                <a:gd name="T6" fmla="*/ 1 w 2"/>
                <a:gd name="T7" fmla="*/ 1 h 1"/>
                <a:gd name="T8" fmla="*/ 0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2" y="1"/>
                  </a:lnTo>
                  <a:lnTo>
                    <a:pt x="1" y="1"/>
                  </a:lnTo>
                  <a:lnTo>
                    <a:pt x="0" y="0"/>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0" name="Freeform 1447"/>
            <p:cNvSpPr/>
            <p:nvPr userDrawn="1"/>
          </p:nvSpPr>
          <p:spPr>
            <a:xfrm>
              <a:off x="285" y="200"/>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1" name="Freeform 1448"/>
            <p:cNvSpPr/>
            <p:nvPr userDrawn="1"/>
          </p:nvSpPr>
          <p:spPr>
            <a:xfrm>
              <a:off x="285" y="199"/>
              <a:ext cx="1" cy="1"/>
            </a:xfrm>
            <a:custGeom>
              <a:avLst/>
              <a:gdLst>
                <a:gd name="T0" fmla="*/ 2 w 2"/>
                <a:gd name="T1" fmla="*/ 0 h 2"/>
                <a:gd name="T2" fmla="*/ 2 w 2"/>
                <a:gd name="T3" fmla="*/ 0 h 2"/>
                <a:gd name="T4" fmla="*/ 2 w 2"/>
                <a:gd name="T5" fmla="*/ 1 h 2"/>
                <a:gd name="T6" fmla="*/ 0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2" name="Freeform 1449"/>
            <p:cNvSpPr/>
            <p:nvPr userDrawn="1"/>
          </p:nvSpPr>
          <p:spPr>
            <a:xfrm>
              <a:off x="281" y="201"/>
              <a:ext cx="0" cy="2"/>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3" name="Freeform 1450"/>
            <p:cNvSpPr/>
            <p:nvPr userDrawn="1"/>
          </p:nvSpPr>
          <p:spPr>
            <a:xfrm>
              <a:off x="279" y="203"/>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4" name="Freeform 1451"/>
            <p:cNvSpPr/>
            <p:nvPr userDrawn="1"/>
          </p:nvSpPr>
          <p:spPr>
            <a:xfrm>
              <a:off x="278" y="205"/>
              <a:ext cx="0" cy="2"/>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0"/>
                    <a:pt x="1" y="1"/>
                    <a:pt x="1" y="3"/>
                  </a:cubicBezTo>
                  <a:lnTo>
                    <a:pt x="0" y="1"/>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5" name="Freeform 1452"/>
            <p:cNvSpPr/>
            <p:nvPr userDrawn="1"/>
          </p:nvSpPr>
          <p:spPr>
            <a:xfrm>
              <a:off x="277" y="207"/>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6" name="Freeform 1453"/>
            <p:cNvSpPr/>
            <p:nvPr userDrawn="1"/>
          </p:nvSpPr>
          <p:spPr>
            <a:xfrm>
              <a:off x="279" y="207"/>
              <a:ext cx="1"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1"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7" name="Freeform 1454"/>
            <p:cNvSpPr/>
            <p:nvPr userDrawn="1"/>
          </p:nvSpPr>
          <p:spPr>
            <a:xfrm>
              <a:off x="282" y="206"/>
              <a:ext cx="1"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8" name="Freeform 1455"/>
            <p:cNvSpPr/>
            <p:nvPr userDrawn="1"/>
          </p:nvSpPr>
          <p:spPr>
            <a:xfrm>
              <a:off x="281" y="205"/>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29" name="Freeform 1456"/>
            <p:cNvSpPr/>
            <p:nvPr userDrawn="1"/>
          </p:nvSpPr>
          <p:spPr>
            <a:xfrm>
              <a:off x="282" y="203"/>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0" name="Freeform 1457"/>
            <p:cNvSpPr/>
            <p:nvPr userDrawn="1"/>
          </p:nvSpPr>
          <p:spPr>
            <a:xfrm>
              <a:off x="279" y="200"/>
              <a:ext cx="1" cy="1"/>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1" name="Freeform 1458"/>
            <p:cNvSpPr/>
            <p:nvPr userDrawn="1"/>
          </p:nvSpPr>
          <p:spPr>
            <a:xfrm>
              <a:off x="278" y="20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2" name="Freeform 1459"/>
            <p:cNvSpPr/>
            <p:nvPr userDrawn="1"/>
          </p:nvSpPr>
          <p:spPr>
            <a:xfrm>
              <a:off x="277" y="204"/>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3" name="Freeform 1460"/>
            <p:cNvSpPr/>
            <p:nvPr userDrawn="1"/>
          </p:nvSpPr>
          <p:spPr>
            <a:xfrm>
              <a:off x="278" y="208"/>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4" name="Freeform 1461"/>
            <p:cNvSpPr/>
            <p:nvPr userDrawn="1"/>
          </p:nvSpPr>
          <p:spPr>
            <a:xfrm>
              <a:off x="279" y="21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5" name="Freeform 1462"/>
            <p:cNvSpPr/>
            <p:nvPr userDrawn="1"/>
          </p:nvSpPr>
          <p:spPr>
            <a:xfrm>
              <a:off x="283" y="20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cubicBezTo>
                    <a:pt x="1" y="1"/>
                    <a:pt x="1" y="2"/>
                    <a:pt x="1" y="2"/>
                  </a:cubicBezTo>
                  <a:lnTo>
                    <a:pt x="0" y="1"/>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6" name="Freeform 1463"/>
            <p:cNvSpPr/>
            <p:nvPr userDrawn="1"/>
          </p:nvSpPr>
          <p:spPr>
            <a:xfrm>
              <a:off x="280" y="210"/>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7" name="Freeform 1464"/>
            <p:cNvSpPr/>
            <p:nvPr userDrawn="1"/>
          </p:nvSpPr>
          <p:spPr>
            <a:xfrm>
              <a:off x="280" y="214"/>
              <a:ext cx="3" cy="0"/>
            </a:xfrm>
            <a:custGeom>
              <a:avLst/>
              <a:gdLst>
                <a:gd name="T0" fmla="*/ 0 w 6"/>
                <a:gd name="T1" fmla="*/ 1 h 1"/>
                <a:gd name="T2" fmla="*/ 0 w 6"/>
                <a:gd name="T3" fmla="*/ 1 h 1"/>
                <a:gd name="T4" fmla="*/ 5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2" y="1"/>
                    <a:pt x="3" y="0"/>
                    <a:pt x="5" y="0"/>
                  </a:cubicBezTo>
                  <a:cubicBezTo>
                    <a:pt x="5" y="1"/>
                    <a:pt x="5" y="1"/>
                    <a:pt x="6" y="1"/>
                  </a:cubicBezTo>
                  <a:cubicBezTo>
                    <a:pt x="4" y="1"/>
                    <a:pt x="2"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8" name="Freeform 1465"/>
            <p:cNvSpPr/>
            <p:nvPr userDrawn="1"/>
          </p:nvSpPr>
          <p:spPr>
            <a:xfrm>
              <a:off x="281" y="209"/>
              <a:ext cx="3" cy="2"/>
            </a:xfrm>
            <a:custGeom>
              <a:avLst/>
              <a:gdLst>
                <a:gd name="T0" fmla="*/ 8 w 8"/>
                <a:gd name="T1" fmla="*/ 4 h 5"/>
                <a:gd name="T2" fmla="*/ 8 w 8"/>
                <a:gd name="T3" fmla="*/ 4 h 5"/>
                <a:gd name="T4" fmla="*/ 6 w 8"/>
                <a:gd name="T5" fmla="*/ 4 h 5"/>
                <a:gd name="T6" fmla="*/ 5 w 8"/>
                <a:gd name="T7" fmla="*/ 4 h 5"/>
                <a:gd name="T8" fmla="*/ 6 w 8"/>
                <a:gd name="T9" fmla="*/ 5 h 5"/>
                <a:gd name="T10" fmla="*/ 4 w 8"/>
                <a:gd name="T11" fmla="*/ 5 h 5"/>
                <a:gd name="T12" fmla="*/ 0 w 8"/>
                <a:gd name="T13" fmla="*/ 0 h 5"/>
                <a:gd name="T14" fmla="*/ 8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8" y="4"/>
                  </a:moveTo>
                  <a:lnTo>
                    <a:pt x="8" y="4"/>
                  </a:lnTo>
                  <a:cubicBezTo>
                    <a:pt x="7" y="4"/>
                    <a:pt x="6" y="4"/>
                    <a:pt x="6" y="4"/>
                  </a:cubicBezTo>
                  <a:lnTo>
                    <a:pt x="5" y="4"/>
                  </a:lnTo>
                  <a:cubicBezTo>
                    <a:pt x="5" y="4"/>
                    <a:pt x="6" y="5"/>
                    <a:pt x="6" y="5"/>
                  </a:cubicBezTo>
                  <a:cubicBezTo>
                    <a:pt x="5" y="5"/>
                    <a:pt x="4" y="5"/>
                    <a:pt x="4" y="5"/>
                  </a:cubicBezTo>
                  <a:cubicBezTo>
                    <a:pt x="2" y="4"/>
                    <a:pt x="1" y="2"/>
                    <a:pt x="0" y="0"/>
                  </a:cubicBezTo>
                  <a:cubicBezTo>
                    <a:pt x="3" y="1"/>
                    <a:pt x="6" y="2"/>
                    <a:pt x="8"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39" name="Freeform 1466"/>
            <p:cNvSpPr/>
            <p:nvPr userDrawn="1"/>
          </p:nvSpPr>
          <p:spPr>
            <a:xfrm>
              <a:off x="287" y="208"/>
              <a:ext cx="0" cy="2"/>
            </a:xfrm>
            <a:custGeom>
              <a:avLst/>
              <a:gdLst>
                <a:gd name="T0" fmla="*/ 0 w 1"/>
                <a:gd name="T1" fmla="*/ 0 h 3"/>
                <a:gd name="T2" fmla="*/ 0 w 1"/>
                <a:gd name="T3" fmla="*/ 0 h 3"/>
                <a:gd name="T4" fmla="*/ 1 w 1"/>
                <a:gd name="T5" fmla="*/ 2 h 3"/>
                <a:gd name="T6" fmla="*/ 1 w 1"/>
                <a:gd name="T7" fmla="*/ 3 h 3"/>
                <a:gd name="T8" fmla="*/ 0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1" y="1"/>
                    <a:pt x="1" y="1"/>
                    <a:pt x="1" y="2"/>
                  </a:cubicBezTo>
                  <a:cubicBezTo>
                    <a:pt x="1" y="2"/>
                    <a:pt x="1" y="3"/>
                    <a:pt x="1" y="3"/>
                  </a:cubicBezTo>
                  <a:cubicBezTo>
                    <a:pt x="1" y="3"/>
                    <a:pt x="0" y="2"/>
                    <a:pt x="0" y="2"/>
                  </a:cubicBezTo>
                  <a:cubicBezTo>
                    <a:pt x="0" y="1"/>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0" name="Freeform 1467"/>
            <p:cNvSpPr/>
            <p:nvPr userDrawn="1"/>
          </p:nvSpPr>
          <p:spPr>
            <a:xfrm>
              <a:off x="285" y="210"/>
              <a:ext cx="1" cy="1"/>
            </a:xfrm>
            <a:custGeom>
              <a:avLst/>
              <a:gdLst>
                <a:gd name="T0" fmla="*/ 0 w 3"/>
                <a:gd name="T1" fmla="*/ 0 h 4"/>
                <a:gd name="T2" fmla="*/ 0 w 3"/>
                <a:gd name="T3" fmla="*/ 0 h 4"/>
                <a:gd name="T4" fmla="*/ 2 w 3"/>
                <a:gd name="T5" fmla="*/ 1 h 4"/>
                <a:gd name="T6" fmla="*/ 3 w 3"/>
                <a:gd name="T7" fmla="*/ 4 h 4"/>
                <a:gd name="T8" fmla="*/ 1 w 3"/>
                <a:gd name="T9" fmla="*/ 3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lnTo>
                    <a:pt x="0" y="0"/>
                  </a:lnTo>
                  <a:cubicBezTo>
                    <a:pt x="0" y="0"/>
                    <a:pt x="1" y="1"/>
                    <a:pt x="2" y="1"/>
                  </a:cubicBezTo>
                  <a:cubicBezTo>
                    <a:pt x="2" y="2"/>
                    <a:pt x="2" y="3"/>
                    <a:pt x="3" y="4"/>
                  </a:cubicBezTo>
                  <a:cubicBezTo>
                    <a:pt x="2" y="4"/>
                    <a:pt x="2" y="3"/>
                    <a:pt x="1" y="3"/>
                  </a:cubicBezTo>
                  <a:cubicBezTo>
                    <a:pt x="1" y="2"/>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1" name="Freeform 1468"/>
            <p:cNvSpPr/>
            <p:nvPr userDrawn="1"/>
          </p:nvSpPr>
          <p:spPr>
            <a:xfrm>
              <a:off x="281" y="211"/>
              <a:ext cx="4" cy="2"/>
            </a:xfrm>
            <a:custGeom>
              <a:avLst/>
              <a:gdLst>
                <a:gd name="T0" fmla="*/ 6 w 9"/>
                <a:gd name="T1" fmla="*/ 1 h 4"/>
                <a:gd name="T2" fmla="*/ 6 w 9"/>
                <a:gd name="T3" fmla="*/ 1 h 4"/>
                <a:gd name="T4" fmla="*/ 9 w 9"/>
                <a:gd name="T5" fmla="*/ 4 h 4"/>
                <a:gd name="T6" fmla="*/ 5 w 9"/>
                <a:gd name="T7" fmla="*/ 4 h 4"/>
                <a:gd name="T8" fmla="*/ 0 w 9"/>
                <a:gd name="T9" fmla="*/ 1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7" y="2"/>
                    <a:pt x="8" y="3"/>
                    <a:pt x="9" y="4"/>
                  </a:cubicBezTo>
                  <a:cubicBezTo>
                    <a:pt x="7" y="4"/>
                    <a:pt x="6" y="4"/>
                    <a:pt x="5" y="4"/>
                  </a:cubicBezTo>
                  <a:cubicBezTo>
                    <a:pt x="3" y="3"/>
                    <a:pt x="2" y="2"/>
                    <a:pt x="0" y="1"/>
                  </a:cubicBezTo>
                  <a:cubicBezTo>
                    <a:pt x="2" y="0"/>
                    <a:pt x="4" y="1"/>
                    <a:pt x="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2" name="Freeform 1469"/>
            <p:cNvSpPr/>
            <p:nvPr userDrawn="1"/>
          </p:nvSpPr>
          <p:spPr>
            <a:xfrm>
              <a:off x="285" y="208"/>
              <a:ext cx="3" cy="5"/>
            </a:xfrm>
            <a:custGeom>
              <a:avLst/>
              <a:gdLst>
                <a:gd name="T0" fmla="*/ 4 w 5"/>
                <a:gd name="T1" fmla="*/ 5 h 11"/>
                <a:gd name="T2" fmla="*/ 4 w 5"/>
                <a:gd name="T3" fmla="*/ 5 h 11"/>
                <a:gd name="T4" fmla="*/ 4 w 5"/>
                <a:gd name="T5" fmla="*/ 6 h 11"/>
                <a:gd name="T6" fmla="*/ 5 w 5"/>
                <a:gd name="T7" fmla="*/ 11 h 11"/>
                <a:gd name="T8" fmla="*/ 2 w 5"/>
                <a:gd name="T9" fmla="*/ 8 h 11"/>
                <a:gd name="T10" fmla="*/ 0 w 5"/>
                <a:gd name="T11" fmla="*/ 0 h 11"/>
                <a:gd name="T12" fmla="*/ 4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4" y="5"/>
                  </a:moveTo>
                  <a:lnTo>
                    <a:pt x="4" y="5"/>
                  </a:lnTo>
                  <a:lnTo>
                    <a:pt x="4" y="6"/>
                  </a:lnTo>
                  <a:cubicBezTo>
                    <a:pt x="4" y="7"/>
                    <a:pt x="4" y="9"/>
                    <a:pt x="5" y="11"/>
                  </a:cubicBezTo>
                  <a:cubicBezTo>
                    <a:pt x="4" y="10"/>
                    <a:pt x="3" y="9"/>
                    <a:pt x="2" y="8"/>
                  </a:cubicBezTo>
                  <a:cubicBezTo>
                    <a:pt x="1" y="5"/>
                    <a:pt x="0" y="3"/>
                    <a:pt x="0" y="0"/>
                  </a:cubicBezTo>
                  <a:cubicBezTo>
                    <a:pt x="2" y="1"/>
                    <a:pt x="3" y="3"/>
                    <a:pt x="4"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3" name="Freeform 1470"/>
            <p:cNvSpPr/>
            <p:nvPr userDrawn="1"/>
          </p:nvSpPr>
          <p:spPr>
            <a:xfrm>
              <a:off x="282" y="213"/>
              <a:ext cx="5" cy="1"/>
            </a:xfrm>
            <a:custGeom>
              <a:avLst/>
              <a:gdLst>
                <a:gd name="T0" fmla="*/ 0 w 11"/>
                <a:gd name="T1" fmla="*/ 1 h 3"/>
                <a:gd name="T2" fmla="*/ 0 w 11"/>
                <a:gd name="T3" fmla="*/ 1 h 3"/>
                <a:gd name="T4" fmla="*/ 11 w 11"/>
                <a:gd name="T5" fmla="*/ 3 h 3"/>
                <a:gd name="T6" fmla="*/ 10 w 11"/>
                <a:gd name="T7" fmla="*/ 3 h 3"/>
                <a:gd name="T8" fmla="*/ 3 w 11"/>
                <a:gd name="T9" fmla="*/ 3 h 3"/>
                <a:gd name="T10" fmla="*/ 0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0" y="1"/>
                  </a:moveTo>
                  <a:lnTo>
                    <a:pt x="0" y="1"/>
                  </a:lnTo>
                  <a:cubicBezTo>
                    <a:pt x="3" y="0"/>
                    <a:pt x="8" y="1"/>
                    <a:pt x="11" y="3"/>
                  </a:cubicBezTo>
                  <a:lnTo>
                    <a:pt x="10" y="3"/>
                  </a:lnTo>
                  <a:cubicBezTo>
                    <a:pt x="8" y="3"/>
                    <a:pt x="5" y="3"/>
                    <a:pt x="3" y="3"/>
                  </a:cubicBezTo>
                  <a:cubicBezTo>
                    <a:pt x="2" y="3"/>
                    <a:pt x="1" y="2"/>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4" name="Freeform 1471"/>
            <p:cNvSpPr/>
            <p:nvPr userDrawn="1"/>
          </p:nvSpPr>
          <p:spPr>
            <a:xfrm>
              <a:off x="283" y="211"/>
              <a:ext cx="5"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4" y="0"/>
                    <a:pt x="8" y="3"/>
                    <a:pt x="10" y="7"/>
                  </a:cubicBezTo>
                  <a:cubicBezTo>
                    <a:pt x="6" y="6"/>
                    <a:pt x="2" y="3"/>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5" name="Freeform 1472"/>
            <p:cNvSpPr/>
            <p:nvPr userDrawn="1"/>
          </p:nvSpPr>
          <p:spPr>
            <a:xfrm>
              <a:off x="287" y="198"/>
              <a:ext cx="3" cy="11"/>
            </a:xfrm>
            <a:custGeom>
              <a:avLst/>
              <a:gdLst>
                <a:gd name="T0" fmla="*/ 2 w 5"/>
                <a:gd name="T1" fmla="*/ 20 h 24"/>
                <a:gd name="T2" fmla="*/ 2 w 5"/>
                <a:gd name="T3" fmla="*/ 20 h 24"/>
                <a:gd name="T4" fmla="*/ 1 w 5"/>
                <a:gd name="T5" fmla="*/ 24 h 24"/>
                <a:gd name="T6" fmla="*/ 0 w 5"/>
                <a:gd name="T7" fmla="*/ 0 h 24"/>
                <a:gd name="T8" fmla="*/ 2 w 5"/>
                <a:gd name="T9" fmla="*/ 1 h 24"/>
                <a:gd name="T10" fmla="*/ 5 w 5"/>
                <a:gd name="T11" fmla="*/ 0 h 24"/>
                <a:gd name="T12" fmla="*/ 4 w 5"/>
                <a:gd name="T13" fmla="*/ 24 h 24"/>
                <a:gd name="T14" fmla="*/ 2 w 5"/>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4">
                  <a:moveTo>
                    <a:pt x="2" y="20"/>
                  </a:moveTo>
                  <a:lnTo>
                    <a:pt x="2" y="20"/>
                  </a:lnTo>
                  <a:cubicBezTo>
                    <a:pt x="2" y="21"/>
                    <a:pt x="1" y="22"/>
                    <a:pt x="1" y="24"/>
                  </a:cubicBezTo>
                  <a:lnTo>
                    <a:pt x="0" y="0"/>
                  </a:lnTo>
                  <a:cubicBezTo>
                    <a:pt x="0" y="1"/>
                    <a:pt x="1" y="1"/>
                    <a:pt x="2" y="1"/>
                  </a:cubicBezTo>
                  <a:cubicBezTo>
                    <a:pt x="4" y="1"/>
                    <a:pt x="4" y="1"/>
                    <a:pt x="5" y="0"/>
                  </a:cubicBezTo>
                  <a:lnTo>
                    <a:pt x="4" y="24"/>
                  </a:lnTo>
                  <a:cubicBezTo>
                    <a:pt x="4" y="22"/>
                    <a:pt x="3" y="21"/>
                    <a:pt x="2" y="2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6" name="Freeform 1473"/>
            <p:cNvSpPr/>
            <p:nvPr userDrawn="1"/>
          </p:nvSpPr>
          <p:spPr>
            <a:xfrm>
              <a:off x="288" y="208"/>
              <a:ext cx="1" cy="6"/>
            </a:xfrm>
            <a:custGeom>
              <a:avLst/>
              <a:gdLst>
                <a:gd name="T0" fmla="*/ 3 w 3"/>
                <a:gd name="T1" fmla="*/ 7 h 13"/>
                <a:gd name="T2" fmla="*/ 3 w 3"/>
                <a:gd name="T3" fmla="*/ 7 h 13"/>
                <a:gd name="T4" fmla="*/ 1 w 3"/>
                <a:gd name="T5" fmla="*/ 13 h 13"/>
                <a:gd name="T6" fmla="*/ 0 w 3"/>
                <a:gd name="T7" fmla="*/ 7 h 13"/>
                <a:gd name="T8" fmla="*/ 1 w 3"/>
                <a:gd name="T9" fmla="*/ 0 h 13"/>
                <a:gd name="T10" fmla="*/ 3 w 3"/>
                <a:gd name="T11" fmla="*/ 7 h 13"/>
              </a:gdLst>
              <a:ahLst/>
              <a:cxnLst>
                <a:cxn ang="0">
                  <a:pos x="T0" y="T1"/>
                </a:cxn>
                <a:cxn ang="0">
                  <a:pos x="T2" y="T3"/>
                </a:cxn>
                <a:cxn ang="0">
                  <a:pos x="T4" y="T5"/>
                </a:cxn>
                <a:cxn ang="0">
                  <a:pos x="T6" y="T7"/>
                </a:cxn>
                <a:cxn ang="0">
                  <a:pos x="T8" y="T9"/>
                </a:cxn>
                <a:cxn ang="0">
                  <a:pos x="T10" y="T11"/>
                </a:cxn>
              </a:cxnLst>
              <a:rect l="0" t="0" r="r" b="b"/>
              <a:pathLst>
                <a:path w="3" h="13">
                  <a:moveTo>
                    <a:pt x="3" y="7"/>
                  </a:moveTo>
                  <a:lnTo>
                    <a:pt x="3" y="7"/>
                  </a:lnTo>
                  <a:cubicBezTo>
                    <a:pt x="3" y="9"/>
                    <a:pt x="3" y="11"/>
                    <a:pt x="1" y="13"/>
                  </a:cubicBezTo>
                  <a:cubicBezTo>
                    <a:pt x="0" y="11"/>
                    <a:pt x="0" y="9"/>
                    <a:pt x="0" y="7"/>
                  </a:cubicBezTo>
                  <a:cubicBezTo>
                    <a:pt x="0" y="4"/>
                    <a:pt x="0" y="2"/>
                    <a:pt x="1" y="0"/>
                  </a:cubicBezTo>
                  <a:cubicBezTo>
                    <a:pt x="3" y="2"/>
                    <a:pt x="3" y="4"/>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7" name="Freeform 1474"/>
            <p:cNvSpPr/>
            <p:nvPr userDrawn="1"/>
          </p:nvSpPr>
          <p:spPr>
            <a:xfrm>
              <a:off x="285" y="186"/>
              <a:ext cx="6" cy="6"/>
            </a:xfrm>
            <a:custGeom>
              <a:avLst/>
              <a:gdLst>
                <a:gd name="T0" fmla="*/ 8 w 13"/>
                <a:gd name="T1" fmla="*/ 2 h 12"/>
                <a:gd name="T2" fmla="*/ 8 w 13"/>
                <a:gd name="T3" fmla="*/ 2 h 12"/>
                <a:gd name="T4" fmla="*/ 7 w 13"/>
                <a:gd name="T5" fmla="*/ 4 h 12"/>
                <a:gd name="T6" fmla="*/ 13 w 13"/>
                <a:gd name="T7" fmla="*/ 3 h 12"/>
                <a:gd name="T8" fmla="*/ 13 w 13"/>
                <a:gd name="T9" fmla="*/ 9 h 12"/>
                <a:gd name="T10" fmla="*/ 8 w 13"/>
                <a:gd name="T11" fmla="*/ 7 h 12"/>
                <a:gd name="T12" fmla="*/ 9 w 13"/>
                <a:gd name="T13" fmla="*/ 12 h 12"/>
                <a:gd name="T14" fmla="*/ 3 w 13"/>
                <a:gd name="T15" fmla="*/ 12 h 12"/>
                <a:gd name="T16" fmla="*/ 5 w 13"/>
                <a:gd name="T17" fmla="*/ 8 h 12"/>
                <a:gd name="T18" fmla="*/ 0 w 13"/>
                <a:gd name="T19" fmla="*/ 9 h 12"/>
                <a:gd name="T20" fmla="*/ 0 w 13"/>
                <a:gd name="T21" fmla="*/ 3 h 12"/>
                <a:gd name="T22" fmla="*/ 4 w 13"/>
                <a:gd name="T23" fmla="*/ 5 h 12"/>
                <a:gd name="T24" fmla="*/ 3 w 13"/>
                <a:gd name="T25" fmla="*/ 0 h 12"/>
                <a:gd name="T26" fmla="*/ 9 w 13"/>
                <a:gd name="T27" fmla="*/ 0 h 12"/>
                <a:gd name="T28" fmla="*/ 8 w 13"/>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8" y="2"/>
                  </a:moveTo>
                  <a:lnTo>
                    <a:pt x="8" y="2"/>
                  </a:lnTo>
                  <a:cubicBezTo>
                    <a:pt x="8" y="3"/>
                    <a:pt x="7" y="4"/>
                    <a:pt x="7" y="4"/>
                  </a:cubicBezTo>
                  <a:cubicBezTo>
                    <a:pt x="8" y="7"/>
                    <a:pt x="12" y="4"/>
                    <a:pt x="13" y="3"/>
                  </a:cubicBezTo>
                  <a:lnTo>
                    <a:pt x="13" y="9"/>
                  </a:lnTo>
                  <a:cubicBezTo>
                    <a:pt x="12" y="9"/>
                    <a:pt x="10" y="7"/>
                    <a:pt x="8" y="7"/>
                  </a:cubicBezTo>
                  <a:cubicBezTo>
                    <a:pt x="6" y="8"/>
                    <a:pt x="9" y="12"/>
                    <a:pt x="9" y="12"/>
                  </a:cubicBezTo>
                  <a:lnTo>
                    <a:pt x="3" y="12"/>
                  </a:lnTo>
                  <a:cubicBezTo>
                    <a:pt x="4" y="12"/>
                    <a:pt x="6" y="10"/>
                    <a:pt x="5" y="8"/>
                  </a:cubicBezTo>
                  <a:cubicBezTo>
                    <a:pt x="5" y="6"/>
                    <a:pt x="1" y="9"/>
                    <a:pt x="0" y="9"/>
                  </a:cubicBezTo>
                  <a:lnTo>
                    <a:pt x="0" y="3"/>
                  </a:lnTo>
                  <a:cubicBezTo>
                    <a:pt x="1" y="4"/>
                    <a:pt x="3" y="6"/>
                    <a:pt x="4" y="5"/>
                  </a:cubicBezTo>
                  <a:cubicBezTo>
                    <a:pt x="7" y="5"/>
                    <a:pt x="4" y="1"/>
                    <a:pt x="3" y="0"/>
                  </a:cubicBezTo>
                  <a:lnTo>
                    <a:pt x="9" y="0"/>
                  </a:lnTo>
                  <a:cubicBezTo>
                    <a:pt x="9" y="1"/>
                    <a:pt x="8" y="2"/>
                    <a:pt x="8"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8" name="Freeform 1475"/>
            <p:cNvSpPr/>
            <p:nvPr userDrawn="1"/>
          </p:nvSpPr>
          <p:spPr>
            <a:xfrm>
              <a:off x="286" y="193"/>
              <a:ext cx="4" cy="4"/>
            </a:xfrm>
            <a:custGeom>
              <a:avLst/>
              <a:gdLst>
                <a:gd name="T0" fmla="*/ 4 w 9"/>
                <a:gd name="T1" fmla="*/ 0 h 9"/>
                <a:gd name="T2" fmla="*/ 4 w 9"/>
                <a:gd name="T3" fmla="*/ 0 h 9"/>
                <a:gd name="T4" fmla="*/ 9 w 9"/>
                <a:gd name="T5" fmla="*/ 5 h 9"/>
                <a:gd name="T6" fmla="*/ 4 w 9"/>
                <a:gd name="T7" fmla="*/ 9 h 9"/>
                <a:gd name="T8" fmla="*/ 0 w 9"/>
                <a:gd name="T9" fmla="*/ 5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lnTo>
                    <a:pt x="4" y="0"/>
                  </a:lnTo>
                  <a:cubicBezTo>
                    <a:pt x="7" y="0"/>
                    <a:pt x="9" y="2"/>
                    <a:pt x="9" y="5"/>
                  </a:cubicBezTo>
                  <a:cubicBezTo>
                    <a:pt x="9" y="7"/>
                    <a:pt x="7" y="9"/>
                    <a:pt x="4" y="9"/>
                  </a:cubicBezTo>
                  <a:cubicBezTo>
                    <a:pt x="2" y="9"/>
                    <a:pt x="0" y="7"/>
                    <a:pt x="0" y="5"/>
                  </a:cubicBezTo>
                  <a:cubicBezTo>
                    <a:pt x="0" y="2"/>
                    <a:pt x="2" y="0"/>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49" name="Freeform 1476"/>
            <p:cNvSpPr/>
            <p:nvPr userDrawn="1"/>
          </p:nvSpPr>
          <p:spPr>
            <a:xfrm>
              <a:off x="297" y="216"/>
              <a:ext cx="0" cy="1"/>
            </a:xfrm>
            <a:custGeom>
              <a:avLst/>
              <a:gdLst>
                <a:gd name="T0" fmla="*/ 1 w 1"/>
                <a:gd name="T1" fmla="*/ 0 h 1"/>
                <a:gd name="T2" fmla="*/ 1 w 1"/>
                <a:gd name="T3" fmla="*/ 0 h 1"/>
                <a:gd name="T4" fmla="*/ 1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cubicBezTo>
                    <a:pt x="1" y="1"/>
                    <a:pt x="1" y="1"/>
                    <a:pt x="0" y="1"/>
                  </a:cubicBezTo>
                  <a:cubicBezTo>
                    <a:pt x="1" y="1"/>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0" name="Freeform 1477"/>
            <p:cNvSpPr/>
            <p:nvPr userDrawn="1"/>
          </p:nvSpPr>
          <p:spPr>
            <a:xfrm>
              <a:off x="289" y="215"/>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0" y="0"/>
                    <a:pt x="1" y="0"/>
                    <a:pt x="1" y="0"/>
                  </a:cubicBez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1" name="Freeform 1478"/>
            <p:cNvSpPr/>
            <p:nvPr userDrawn="1"/>
          </p:nvSpPr>
          <p:spPr>
            <a:xfrm>
              <a:off x="289"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1" y="0"/>
                  </a:cubicBez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2" name="Freeform 1479"/>
            <p:cNvSpPr/>
            <p:nvPr userDrawn="1"/>
          </p:nvSpPr>
          <p:spPr>
            <a:xfrm>
              <a:off x="291"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1" y="0"/>
                    <a:pt x="1" y="0"/>
                    <a:pt x="1" y="0"/>
                  </a:cubicBez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3" name="Freeform 1480"/>
            <p:cNvSpPr/>
            <p:nvPr userDrawn="1"/>
          </p:nvSpPr>
          <p:spPr>
            <a:xfrm>
              <a:off x="291" y="216"/>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cubicBezTo>
                    <a:pt x="0" y="1"/>
                    <a:pt x="0" y="1"/>
                    <a:pt x="1" y="0"/>
                  </a:cubicBez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4" name="Freeform 1481"/>
            <p:cNvSpPr/>
            <p:nvPr userDrawn="1"/>
          </p:nvSpPr>
          <p:spPr>
            <a:xfrm>
              <a:off x="293" y="215"/>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5" name="Freeform 1482"/>
            <p:cNvSpPr/>
            <p:nvPr userDrawn="1"/>
          </p:nvSpPr>
          <p:spPr>
            <a:xfrm>
              <a:off x="293"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0"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6" name="Rectangle 1483"/>
            <p:cNvSpPr>
              <a:spLocks noChangeArrowheads="1"/>
            </p:cNvSpPr>
            <p:nvPr userDrawn="1"/>
          </p:nvSpPr>
          <p:spPr>
            <a:xfrm>
              <a:off x="294" y="215"/>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7" name="Freeform 1484"/>
            <p:cNvSpPr/>
            <p:nvPr userDrawn="1"/>
          </p:nvSpPr>
          <p:spPr>
            <a:xfrm>
              <a:off x="294"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0"/>
                    <a:pt x="0" y="0"/>
                  </a:cubicBez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8" name="Freeform 1485"/>
            <p:cNvSpPr/>
            <p:nvPr userDrawn="1"/>
          </p:nvSpPr>
          <p:spPr>
            <a:xfrm>
              <a:off x="296" y="215"/>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59" name="Freeform 1486"/>
            <p:cNvSpPr/>
            <p:nvPr userDrawn="1"/>
          </p:nvSpPr>
          <p:spPr>
            <a:xfrm>
              <a:off x="295"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lnTo>
                    <a:pt x="1"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0" name="Freeform 1487"/>
            <p:cNvSpPr/>
            <p:nvPr userDrawn="1"/>
          </p:nvSpPr>
          <p:spPr>
            <a:xfrm>
              <a:off x="290" y="216"/>
              <a:ext cx="1" cy="1"/>
            </a:xfrm>
            <a:custGeom>
              <a:avLst/>
              <a:gdLst>
                <a:gd name="T0" fmla="*/ 2 w 3"/>
                <a:gd name="T1" fmla="*/ 0 h 2"/>
                <a:gd name="T2" fmla="*/ 2 w 3"/>
                <a:gd name="T3" fmla="*/ 0 h 2"/>
                <a:gd name="T4" fmla="*/ 3 w 3"/>
                <a:gd name="T5" fmla="*/ 1 h 2"/>
                <a:gd name="T6" fmla="*/ 2 w 3"/>
                <a:gd name="T7" fmla="*/ 2 h 2"/>
                <a:gd name="T8" fmla="*/ 0 w 3"/>
                <a:gd name="T9" fmla="*/ 1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2" y="0"/>
                  </a:lnTo>
                  <a:cubicBezTo>
                    <a:pt x="2" y="0"/>
                    <a:pt x="3" y="0"/>
                    <a:pt x="3" y="1"/>
                  </a:cubicBezTo>
                  <a:cubicBezTo>
                    <a:pt x="3" y="1"/>
                    <a:pt x="2" y="2"/>
                    <a:pt x="2" y="2"/>
                  </a:cubicBezTo>
                  <a:cubicBezTo>
                    <a:pt x="1" y="2"/>
                    <a:pt x="0" y="1"/>
                    <a:pt x="0" y="1"/>
                  </a:cubicBezTo>
                  <a:cubicBezTo>
                    <a:pt x="0" y="0"/>
                    <a:pt x="1" y="0"/>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1" name="Freeform 1488"/>
            <p:cNvSpPr/>
            <p:nvPr userDrawn="1"/>
          </p:nvSpPr>
          <p:spPr>
            <a:xfrm>
              <a:off x="291" y="216"/>
              <a:ext cx="2" cy="1"/>
            </a:xfrm>
            <a:custGeom>
              <a:avLst/>
              <a:gdLst>
                <a:gd name="T0" fmla="*/ 1 w 3"/>
                <a:gd name="T1" fmla="*/ 0 h 2"/>
                <a:gd name="T2" fmla="*/ 1 w 3"/>
                <a:gd name="T3" fmla="*/ 0 h 2"/>
                <a:gd name="T4" fmla="*/ 3 w 3"/>
                <a:gd name="T5" fmla="*/ 1 h 2"/>
                <a:gd name="T6" fmla="*/ 1 w 3"/>
                <a:gd name="T7" fmla="*/ 2 h 2"/>
                <a:gd name="T8" fmla="*/ 0 w 3"/>
                <a:gd name="T9" fmla="*/ 1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1" y="0"/>
                  </a:lnTo>
                  <a:cubicBezTo>
                    <a:pt x="2" y="0"/>
                    <a:pt x="3" y="0"/>
                    <a:pt x="3" y="1"/>
                  </a:cubicBezTo>
                  <a:cubicBezTo>
                    <a:pt x="3" y="1"/>
                    <a:pt x="2" y="2"/>
                    <a:pt x="1" y="2"/>
                  </a:cubicBezTo>
                  <a:cubicBezTo>
                    <a:pt x="1" y="2"/>
                    <a:pt x="0" y="1"/>
                    <a:pt x="0" y="1"/>
                  </a:cubicBezTo>
                  <a:cubicBezTo>
                    <a:pt x="0"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2" name="Freeform 1489"/>
            <p:cNvSpPr/>
            <p:nvPr userDrawn="1"/>
          </p:nvSpPr>
          <p:spPr>
            <a:xfrm>
              <a:off x="293"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1" y="1"/>
                    <a:pt x="1" y="2"/>
                  </a:cubicBezTo>
                  <a:cubicBezTo>
                    <a:pt x="0" y="2"/>
                    <a:pt x="0" y="1"/>
                    <a:pt x="0" y="1"/>
                  </a:cubicBezTo>
                  <a:cubicBezTo>
                    <a:pt x="0" y="0"/>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3" name="Freeform 1490"/>
            <p:cNvSpPr/>
            <p:nvPr userDrawn="1"/>
          </p:nvSpPr>
          <p:spPr>
            <a:xfrm>
              <a:off x="294"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2" y="1"/>
                    <a:pt x="1" y="2"/>
                  </a:cubicBezTo>
                  <a:cubicBezTo>
                    <a:pt x="1" y="2"/>
                    <a:pt x="0" y="1"/>
                    <a:pt x="0" y="1"/>
                  </a:cubicBezTo>
                  <a:cubicBezTo>
                    <a:pt x="0"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4" name="Freeform 1491"/>
            <p:cNvSpPr/>
            <p:nvPr userDrawn="1"/>
          </p:nvSpPr>
          <p:spPr>
            <a:xfrm>
              <a:off x="29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1"/>
                    <a:pt x="1" y="2"/>
                  </a:cubicBezTo>
                  <a:cubicBezTo>
                    <a:pt x="1" y="2"/>
                    <a:pt x="0" y="1"/>
                    <a:pt x="0" y="1"/>
                  </a:cubicBezTo>
                  <a:cubicBezTo>
                    <a:pt x="1" y="1"/>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5" name="Freeform 1492"/>
            <p:cNvSpPr/>
            <p:nvPr userDrawn="1"/>
          </p:nvSpPr>
          <p:spPr>
            <a:xfrm>
              <a:off x="280" y="216"/>
              <a:ext cx="0" cy="1"/>
            </a:xfrm>
            <a:custGeom>
              <a:avLst/>
              <a:gdLst>
                <a:gd name="T0" fmla="*/ 0 w 1"/>
                <a:gd name="T1" fmla="*/ 0 h 1"/>
                <a:gd name="T2" fmla="*/ 0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cubicBezTo>
                    <a:pt x="0" y="0"/>
                    <a:pt x="0" y="1"/>
                    <a:pt x="1" y="1"/>
                  </a:cubicBezTo>
                  <a:cubicBezTo>
                    <a:pt x="0" y="1"/>
                    <a:pt x="0" y="1"/>
                    <a:pt x="0" y="1"/>
                  </a:cubicBez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6" name="Freeform 1493"/>
            <p:cNvSpPr/>
            <p:nvPr userDrawn="1"/>
          </p:nvSpPr>
          <p:spPr>
            <a:xfrm>
              <a:off x="287"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1"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7" name="Freeform 1494"/>
            <p:cNvSpPr/>
            <p:nvPr userDrawn="1"/>
          </p:nvSpPr>
          <p:spPr>
            <a:xfrm>
              <a:off x="287"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8" name="Freeform 1495"/>
            <p:cNvSpPr/>
            <p:nvPr userDrawn="1"/>
          </p:nvSpPr>
          <p:spPr>
            <a:xfrm>
              <a:off x="285"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0"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69" name="Freeform 1496"/>
            <p:cNvSpPr/>
            <p:nvPr userDrawn="1"/>
          </p:nvSpPr>
          <p:spPr>
            <a:xfrm>
              <a:off x="285"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cubicBezTo>
                    <a:pt x="1"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0" name="Freeform 1497"/>
            <p:cNvSpPr/>
            <p:nvPr userDrawn="1"/>
          </p:nvSpPr>
          <p:spPr>
            <a:xfrm>
              <a:off x="284"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0"/>
                  </a:lnTo>
                  <a:lnTo>
                    <a:pt x="1"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1" name="Freeform 1498"/>
            <p:cNvSpPr/>
            <p:nvPr userDrawn="1"/>
          </p:nvSpPr>
          <p:spPr>
            <a:xfrm>
              <a:off x="284" y="216"/>
              <a:ext cx="0" cy="1"/>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1"/>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2" name="Rectangle 1499"/>
            <p:cNvSpPr>
              <a:spLocks noChangeArrowheads="1"/>
            </p:cNvSpPr>
            <p:nvPr userDrawn="1"/>
          </p:nvSpPr>
          <p:spPr>
            <a:xfrm>
              <a:off x="282" y="215"/>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3" name="Freeform 1500"/>
            <p:cNvSpPr/>
            <p:nvPr userDrawn="1"/>
          </p:nvSpPr>
          <p:spPr>
            <a:xfrm>
              <a:off x="282"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1"/>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4" name="Freeform 1501"/>
            <p:cNvSpPr/>
            <p:nvPr userDrawn="1"/>
          </p:nvSpPr>
          <p:spPr>
            <a:xfrm>
              <a:off x="281" y="215"/>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5" name="Freeform 1502"/>
            <p:cNvSpPr/>
            <p:nvPr userDrawn="1"/>
          </p:nvSpPr>
          <p:spPr>
            <a:xfrm>
              <a:off x="281" y="216"/>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cubicBezTo>
                    <a:pt x="0" y="1"/>
                    <a:pt x="0" y="1"/>
                    <a:pt x="1"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6" name="Freeform 1503"/>
            <p:cNvSpPr/>
            <p:nvPr userDrawn="1"/>
          </p:nvSpPr>
          <p:spPr>
            <a:xfrm>
              <a:off x="28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7" name="Freeform 1504"/>
            <p:cNvSpPr/>
            <p:nvPr userDrawn="1"/>
          </p:nvSpPr>
          <p:spPr>
            <a:xfrm>
              <a:off x="284"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8" name="Freeform 1505"/>
            <p:cNvSpPr/>
            <p:nvPr userDrawn="1"/>
          </p:nvSpPr>
          <p:spPr>
            <a:xfrm>
              <a:off x="283"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79" name="Freeform 1506"/>
            <p:cNvSpPr/>
            <p:nvPr userDrawn="1"/>
          </p:nvSpPr>
          <p:spPr>
            <a:xfrm>
              <a:off x="281"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0" name="Freeform 1507"/>
            <p:cNvSpPr/>
            <p:nvPr userDrawn="1"/>
          </p:nvSpPr>
          <p:spPr>
            <a:xfrm>
              <a:off x="280" y="216"/>
              <a:ext cx="1" cy="1"/>
            </a:xfrm>
            <a:custGeom>
              <a:avLst/>
              <a:gdLst>
                <a:gd name="T0" fmla="*/ 1 w 1"/>
                <a:gd name="T1" fmla="*/ 0 h 2"/>
                <a:gd name="T2" fmla="*/ 1 w 1"/>
                <a:gd name="T3" fmla="*/ 0 h 2"/>
                <a:gd name="T4" fmla="*/ 1 w 1"/>
                <a:gd name="T5" fmla="*/ 1 h 2"/>
                <a:gd name="T6" fmla="*/ 1 w 1"/>
                <a:gd name="T7" fmla="*/ 2 h 2"/>
                <a:gd name="T8" fmla="*/ 0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cubicBezTo>
                    <a:pt x="1" y="0"/>
                    <a:pt x="1" y="1"/>
                    <a:pt x="1" y="1"/>
                  </a:cubicBezTo>
                  <a:cubicBezTo>
                    <a:pt x="1" y="1"/>
                    <a:pt x="1" y="2"/>
                    <a:pt x="1" y="2"/>
                  </a:cubicBezTo>
                  <a:cubicBezTo>
                    <a:pt x="0" y="1"/>
                    <a:pt x="0" y="1"/>
                    <a:pt x="0" y="1"/>
                  </a:cubicBezTo>
                  <a:cubicBezTo>
                    <a:pt x="0" y="0"/>
                    <a:pt x="0"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1" name="Freeform 1508"/>
            <p:cNvSpPr/>
            <p:nvPr userDrawn="1"/>
          </p:nvSpPr>
          <p:spPr>
            <a:xfrm>
              <a:off x="288" y="216"/>
              <a:ext cx="1" cy="1"/>
            </a:xfrm>
            <a:custGeom>
              <a:avLst/>
              <a:gdLst>
                <a:gd name="T0" fmla="*/ 3 w 3"/>
                <a:gd name="T1" fmla="*/ 1 h 2"/>
                <a:gd name="T2" fmla="*/ 3 w 3"/>
                <a:gd name="T3" fmla="*/ 1 h 2"/>
                <a:gd name="T4" fmla="*/ 1 w 3"/>
                <a:gd name="T5" fmla="*/ 2 h 2"/>
                <a:gd name="T6" fmla="*/ 0 w 3"/>
                <a:gd name="T7" fmla="*/ 1 h 2"/>
                <a:gd name="T8" fmla="*/ 1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lnTo>
                    <a:pt x="3" y="1"/>
                  </a:lnTo>
                  <a:cubicBezTo>
                    <a:pt x="3" y="1"/>
                    <a:pt x="2" y="2"/>
                    <a:pt x="1" y="2"/>
                  </a:cubicBezTo>
                  <a:cubicBezTo>
                    <a:pt x="1" y="2"/>
                    <a:pt x="0" y="1"/>
                    <a:pt x="0" y="1"/>
                  </a:cubicBezTo>
                  <a:cubicBezTo>
                    <a:pt x="0" y="0"/>
                    <a:pt x="1" y="0"/>
                    <a:pt x="1" y="0"/>
                  </a:cubicBezTo>
                  <a:cubicBezTo>
                    <a:pt x="2" y="0"/>
                    <a:pt x="3" y="0"/>
                    <a:pt x="3"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2" name="Freeform 1509"/>
            <p:cNvSpPr/>
            <p:nvPr userDrawn="1"/>
          </p:nvSpPr>
          <p:spPr>
            <a:xfrm>
              <a:off x="280" y="215"/>
              <a:ext cx="17" cy="0"/>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3" name="Freeform 1510"/>
            <p:cNvSpPr/>
            <p:nvPr userDrawn="1"/>
          </p:nvSpPr>
          <p:spPr>
            <a:xfrm>
              <a:off x="280" y="217"/>
              <a:ext cx="17" cy="1"/>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4" name="Freeform 1511"/>
            <p:cNvSpPr>
              <a:spLocks noEditPoints="1"/>
            </p:cNvSpPr>
            <p:nvPr userDrawn="1"/>
          </p:nvSpPr>
          <p:spPr>
            <a:xfrm>
              <a:off x="287" y="198"/>
              <a:ext cx="3" cy="9"/>
            </a:xfrm>
            <a:custGeom>
              <a:avLst/>
              <a:gdLst>
                <a:gd name="T0" fmla="*/ 2 w 5"/>
                <a:gd name="T1" fmla="*/ 1 h 21"/>
                <a:gd name="T2" fmla="*/ 2 w 5"/>
                <a:gd name="T3" fmla="*/ 4 h 21"/>
                <a:gd name="T4" fmla="*/ 2 w 5"/>
                <a:gd name="T5" fmla="*/ 1 h 21"/>
                <a:gd name="T6" fmla="*/ 2 w 5"/>
                <a:gd name="T7" fmla="*/ 8 h 21"/>
                <a:gd name="T8" fmla="*/ 4 w 5"/>
                <a:gd name="T9" fmla="*/ 7 h 21"/>
                <a:gd name="T10" fmla="*/ 2 w 5"/>
                <a:gd name="T11" fmla="*/ 5 h 21"/>
                <a:gd name="T12" fmla="*/ 1 w 5"/>
                <a:gd name="T13" fmla="*/ 7 h 21"/>
                <a:gd name="T14" fmla="*/ 2 w 5"/>
                <a:gd name="T15" fmla="*/ 9 h 21"/>
                <a:gd name="T16" fmla="*/ 1 w 5"/>
                <a:gd name="T17" fmla="*/ 10 h 21"/>
                <a:gd name="T18" fmla="*/ 4 w 5"/>
                <a:gd name="T19" fmla="*/ 10 h 21"/>
                <a:gd name="T20" fmla="*/ 2 w 5"/>
                <a:gd name="T21" fmla="*/ 9 h 21"/>
                <a:gd name="T22" fmla="*/ 2 w 5"/>
                <a:gd name="T23" fmla="*/ 12 h 21"/>
                <a:gd name="T24" fmla="*/ 1 w 5"/>
                <a:gd name="T25" fmla="*/ 13 h 21"/>
                <a:gd name="T26" fmla="*/ 3 w 5"/>
                <a:gd name="T27" fmla="*/ 13 h 21"/>
                <a:gd name="T28" fmla="*/ 2 w 5"/>
                <a:gd name="T29" fmla="*/ 12 h 21"/>
                <a:gd name="T30" fmla="*/ 3 w 5"/>
                <a:gd name="T31" fmla="*/ 18 h 21"/>
                <a:gd name="T32" fmla="*/ 2 w 5"/>
                <a:gd name="T33" fmla="*/ 18 h 21"/>
                <a:gd name="T34" fmla="*/ 1 w 5"/>
                <a:gd name="T35" fmla="*/ 19 h 21"/>
                <a:gd name="T36" fmla="*/ 3 w 5"/>
                <a:gd name="T37" fmla="*/ 19 h 21"/>
                <a:gd name="T38" fmla="*/ 3 w 5"/>
                <a:gd name="T39" fmla="*/ 15 h 21"/>
                <a:gd name="T40" fmla="*/ 4 w 5"/>
                <a:gd name="T41" fmla="*/ 16 h 21"/>
                <a:gd name="T42" fmla="*/ 4 w 5"/>
                <a:gd name="T43" fmla="*/ 19 h 21"/>
                <a:gd name="T44" fmla="*/ 1 w 5"/>
                <a:gd name="T45" fmla="*/ 19 h 21"/>
                <a:gd name="T46" fmla="*/ 0 w 5"/>
                <a:gd name="T47" fmla="*/ 16 h 21"/>
                <a:gd name="T48" fmla="*/ 0 w 5"/>
                <a:gd name="T49" fmla="*/ 13 h 21"/>
                <a:gd name="T50" fmla="*/ 0 w 5"/>
                <a:gd name="T51" fmla="*/ 10 h 21"/>
                <a:gd name="T52" fmla="*/ 0 w 5"/>
                <a:gd name="T53" fmla="*/ 7 h 21"/>
                <a:gd name="T54" fmla="*/ 0 w 5"/>
                <a:gd name="T55" fmla="*/ 3 h 21"/>
                <a:gd name="T56" fmla="*/ 5 w 5"/>
                <a:gd name="T57" fmla="*/ 3 h 21"/>
                <a:gd name="T58" fmla="*/ 5 w 5"/>
                <a:gd name="T59" fmla="*/ 7 h 21"/>
                <a:gd name="T60" fmla="*/ 4 w 5"/>
                <a:gd name="T61" fmla="*/ 10 h 21"/>
                <a:gd name="T62" fmla="*/ 4 w 5"/>
                <a:gd name="T63" fmla="*/ 13 h 21"/>
                <a:gd name="T64" fmla="*/ 2 w 5"/>
                <a:gd name="T65" fmla="*/ 15 h 21"/>
                <a:gd name="T66" fmla="*/ 1 w 5"/>
                <a:gd name="T67" fmla="*/ 16 h 21"/>
                <a:gd name="T68" fmla="*/ 3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2" y="1"/>
                    <a:pt x="1" y="2"/>
                    <a:pt x="1" y="3"/>
                  </a:cubicBezTo>
                  <a:cubicBezTo>
                    <a:pt x="1" y="4"/>
                    <a:pt x="2" y="4"/>
                    <a:pt x="2" y="4"/>
                  </a:cubicBezTo>
                  <a:cubicBezTo>
                    <a:pt x="3" y="4"/>
                    <a:pt x="4" y="4"/>
                    <a:pt x="4" y="3"/>
                  </a:cubicBezTo>
                  <a:cubicBezTo>
                    <a:pt x="4" y="2"/>
                    <a:pt x="3" y="1"/>
                    <a:pt x="2" y="1"/>
                  </a:cubicBezTo>
                  <a:close/>
                  <a:moveTo>
                    <a:pt x="2" y="8"/>
                  </a:moveTo>
                  <a:lnTo>
                    <a:pt x="2" y="8"/>
                  </a:lnTo>
                  <a:lnTo>
                    <a:pt x="2" y="8"/>
                  </a:lnTo>
                  <a:cubicBezTo>
                    <a:pt x="3" y="8"/>
                    <a:pt x="4" y="7"/>
                    <a:pt x="4" y="7"/>
                  </a:cubicBezTo>
                  <a:cubicBezTo>
                    <a:pt x="4" y="6"/>
                    <a:pt x="3" y="5"/>
                    <a:pt x="3" y="5"/>
                  </a:cubicBezTo>
                  <a:cubicBezTo>
                    <a:pt x="3" y="5"/>
                    <a:pt x="2" y="5"/>
                    <a:pt x="2" y="5"/>
                  </a:cubicBezTo>
                  <a:cubicBezTo>
                    <a:pt x="2" y="5"/>
                    <a:pt x="2" y="5"/>
                    <a:pt x="2" y="5"/>
                  </a:cubicBezTo>
                  <a:cubicBezTo>
                    <a:pt x="1" y="5"/>
                    <a:pt x="1" y="6"/>
                    <a:pt x="1" y="7"/>
                  </a:cubicBezTo>
                  <a:cubicBezTo>
                    <a:pt x="1" y="7"/>
                    <a:pt x="2" y="8"/>
                    <a:pt x="2" y="8"/>
                  </a:cubicBezTo>
                  <a:close/>
                  <a:moveTo>
                    <a:pt x="2" y="9"/>
                  </a:moveTo>
                  <a:lnTo>
                    <a:pt x="2" y="9"/>
                  </a:lnTo>
                  <a:cubicBezTo>
                    <a:pt x="1" y="9"/>
                    <a:pt x="1" y="9"/>
                    <a:pt x="1" y="10"/>
                  </a:cubicBezTo>
                  <a:cubicBezTo>
                    <a:pt x="1" y="11"/>
                    <a:pt x="2" y="11"/>
                    <a:pt x="2" y="11"/>
                  </a:cubicBezTo>
                  <a:cubicBezTo>
                    <a:pt x="3" y="11"/>
                    <a:pt x="4" y="11"/>
                    <a:pt x="4" y="10"/>
                  </a:cubicBezTo>
                  <a:cubicBezTo>
                    <a:pt x="4" y="9"/>
                    <a:pt x="3" y="9"/>
                    <a:pt x="3" y="9"/>
                  </a:cubicBezTo>
                  <a:cubicBezTo>
                    <a:pt x="3" y="9"/>
                    <a:pt x="2" y="9"/>
                    <a:pt x="2" y="9"/>
                  </a:cubicBezTo>
                  <a:cubicBezTo>
                    <a:pt x="2" y="9"/>
                    <a:pt x="2" y="9"/>
                    <a:pt x="2" y="9"/>
                  </a:cubicBezTo>
                  <a:close/>
                  <a:moveTo>
                    <a:pt x="2" y="12"/>
                  </a:moveTo>
                  <a:lnTo>
                    <a:pt x="2" y="12"/>
                  </a:lnTo>
                  <a:cubicBezTo>
                    <a:pt x="2" y="12"/>
                    <a:pt x="1" y="13"/>
                    <a:pt x="1" y="13"/>
                  </a:cubicBezTo>
                  <a:cubicBezTo>
                    <a:pt x="1" y="14"/>
                    <a:pt x="2" y="14"/>
                    <a:pt x="2" y="14"/>
                  </a:cubicBezTo>
                  <a:cubicBezTo>
                    <a:pt x="3" y="14"/>
                    <a:pt x="3" y="14"/>
                    <a:pt x="3" y="13"/>
                  </a:cubicBezTo>
                  <a:cubicBezTo>
                    <a:pt x="3" y="13"/>
                    <a:pt x="3" y="12"/>
                    <a:pt x="3" y="12"/>
                  </a:cubicBezTo>
                  <a:lnTo>
                    <a:pt x="2" y="12"/>
                  </a:lnTo>
                  <a:lnTo>
                    <a:pt x="2" y="12"/>
                  </a:lnTo>
                  <a:close/>
                  <a:moveTo>
                    <a:pt x="3" y="18"/>
                  </a:moveTo>
                  <a:lnTo>
                    <a:pt x="3" y="18"/>
                  </a:lnTo>
                  <a:lnTo>
                    <a:pt x="2" y="18"/>
                  </a:lnTo>
                  <a:lnTo>
                    <a:pt x="2" y="18"/>
                  </a:lnTo>
                  <a:cubicBezTo>
                    <a:pt x="2" y="18"/>
                    <a:pt x="1" y="19"/>
                    <a:pt x="1" y="19"/>
                  </a:cubicBezTo>
                  <a:cubicBezTo>
                    <a:pt x="1" y="20"/>
                    <a:pt x="2" y="20"/>
                    <a:pt x="2" y="20"/>
                  </a:cubicBezTo>
                  <a:cubicBezTo>
                    <a:pt x="3" y="20"/>
                    <a:pt x="3" y="20"/>
                    <a:pt x="3" y="19"/>
                  </a:cubicBezTo>
                  <a:cubicBezTo>
                    <a:pt x="3" y="19"/>
                    <a:pt x="3" y="18"/>
                    <a:pt x="3" y="18"/>
                  </a:cubicBezTo>
                  <a:close/>
                  <a:moveTo>
                    <a:pt x="3" y="15"/>
                  </a:moveTo>
                  <a:lnTo>
                    <a:pt x="3" y="15"/>
                  </a:lnTo>
                  <a:cubicBezTo>
                    <a:pt x="4" y="15"/>
                    <a:pt x="4" y="16"/>
                    <a:pt x="4" y="16"/>
                  </a:cubicBezTo>
                  <a:cubicBezTo>
                    <a:pt x="4" y="17"/>
                    <a:pt x="4" y="17"/>
                    <a:pt x="3" y="18"/>
                  </a:cubicBezTo>
                  <a:cubicBezTo>
                    <a:pt x="4" y="18"/>
                    <a:pt x="4" y="19"/>
                    <a:pt x="4" y="19"/>
                  </a:cubicBezTo>
                  <a:cubicBezTo>
                    <a:pt x="4" y="20"/>
                    <a:pt x="3" y="21"/>
                    <a:pt x="2" y="21"/>
                  </a:cubicBezTo>
                  <a:cubicBezTo>
                    <a:pt x="1" y="21"/>
                    <a:pt x="1" y="20"/>
                    <a:pt x="1" y="19"/>
                  </a:cubicBezTo>
                  <a:cubicBezTo>
                    <a:pt x="1" y="19"/>
                    <a:pt x="1" y="18"/>
                    <a:pt x="1" y="18"/>
                  </a:cubicBezTo>
                  <a:cubicBezTo>
                    <a:pt x="1" y="17"/>
                    <a:pt x="0" y="17"/>
                    <a:pt x="0" y="16"/>
                  </a:cubicBezTo>
                  <a:cubicBezTo>
                    <a:pt x="0" y="16"/>
                    <a:pt x="1" y="15"/>
                    <a:pt x="1" y="15"/>
                  </a:cubicBezTo>
                  <a:cubicBezTo>
                    <a:pt x="1" y="14"/>
                    <a:pt x="0" y="14"/>
                    <a:pt x="0" y="13"/>
                  </a:cubicBezTo>
                  <a:cubicBezTo>
                    <a:pt x="0" y="13"/>
                    <a:pt x="1" y="12"/>
                    <a:pt x="1" y="12"/>
                  </a:cubicBezTo>
                  <a:cubicBezTo>
                    <a:pt x="1" y="11"/>
                    <a:pt x="0" y="11"/>
                    <a:pt x="0" y="10"/>
                  </a:cubicBezTo>
                  <a:cubicBezTo>
                    <a:pt x="0" y="9"/>
                    <a:pt x="0" y="9"/>
                    <a:pt x="1" y="8"/>
                  </a:cubicBezTo>
                  <a:cubicBezTo>
                    <a:pt x="0" y="8"/>
                    <a:pt x="0" y="7"/>
                    <a:pt x="0" y="7"/>
                  </a:cubicBezTo>
                  <a:cubicBezTo>
                    <a:pt x="0" y="6"/>
                    <a:pt x="0" y="5"/>
                    <a:pt x="1" y="5"/>
                  </a:cubicBezTo>
                  <a:cubicBezTo>
                    <a:pt x="0" y="4"/>
                    <a:pt x="0" y="4"/>
                    <a:pt x="0" y="3"/>
                  </a:cubicBezTo>
                  <a:cubicBezTo>
                    <a:pt x="0" y="2"/>
                    <a:pt x="1" y="0"/>
                    <a:pt x="2" y="0"/>
                  </a:cubicBezTo>
                  <a:cubicBezTo>
                    <a:pt x="4" y="0"/>
                    <a:pt x="5" y="2"/>
                    <a:pt x="5" y="3"/>
                  </a:cubicBezTo>
                  <a:cubicBezTo>
                    <a:pt x="5" y="4"/>
                    <a:pt x="4" y="4"/>
                    <a:pt x="4" y="5"/>
                  </a:cubicBezTo>
                  <a:cubicBezTo>
                    <a:pt x="4" y="5"/>
                    <a:pt x="5" y="6"/>
                    <a:pt x="5" y="7"/>
                  </a:cubicBezTo>
                  <a:cubicBezTo>
                    <a:pt x="5" y="7"/>
                    <a:pt x="4" y="8"/>
                    <a:pt x="4" y="8"/>
                  </a:cubicBezTo>
                  <a:cubicBezTo>
                    <a:pt x="4" y="9"/>
                    <a:pt x="4" y="9"/>
                    <a:pt x="4" y="10"/>
                  </a:cubicBezTo>
                  <a:cubicBezTo>
                    <a:pt x="4" y="11"/>
                    <a:pt x="4" y="11"/>
                    <a:pt x="4" y="12"/>
                  </a:cubicBezTo>
                  <a:cubicBezTo>
                    <a:pt x="4" y="12"/>
                    <a:pt x="4" y="13"/>
                    <a:pt x="4" y="13"/>
                  </a:cubicBezTo>
                  <a:cubicBezTo>
                    <a:pt x="4" y="14"/>
                    <a:pt x="4" y="14"/>
                    <a:pt x="3" y="15"/>
                  </a:cubicBezTo>
                  <a:close/>
                  <a:moveTo>
                    <a:pt x="2" y="15"/>
                  </a:moveTo>
                  <a:lnTo>
                    <a:pt x="2" y="15"/>
                  </a:lnTo>
                  <a:cubicBezTo>
                    <a:pt x="2" y="15"/>
                    <a:pt x="1" y="16"/>
                    <a:pt x="1" y="16"/>
                  </a:cubicBezTo>
                  <a:cubicBezTo>
                    <a:pt x="1" y="17"/>
                    <a:pt x="2" y="17"/>
                    <a:pt x="2" y="17"/>
                  </a:cubicBezTo>
                  <a:cubicBezTo>
                    <a:pt x="3" y="17"/>
                    <a:pt x="3" y="17"/>
                    <a:pt x="3" y="16"/>
                  </a:cubicBezTo>
                  <a:cubicBezTo>
                    <a:pt x="3" y="16"/>
                    <a:pt x="3" y="15"/>
                    <a:pt x="2" y="15"/>
                  </a:cubicBezTo>
                  <a:lnTo>
                    <a:pt x="2" y="15"/>
                  </a:lnTo>
                  <a:lnTo>
                    <a:pt x="2" y="15"/>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5" name="Freeform 1512"/>
            <p:cNvSpPr/>
            <p:nvPr userDrawn="1"/>
          </p:nvSpPr>
          <p:spPr>
            <a:xfrm>
              <a:off x="404" y="362"/>
              <a:ext cx="40" cy="47"/>
            </a:xfrm>
            <a:custGeom>
              <a:avLst/>
              <a:gdLst>
                <a:gd name="T0" fmla="*/ 3 w 88"/>
                <a:gd name="T1" fmla="*/ 61 h 104"/>
                <a:gd name="T2" fmla="*/ 3 w 88"/>
                <a:gd name="T3" fmla="*/ 61 h 104"/>
                <a:gd name="T4" fmla="*/ 3 w 88"/>
                <a:gd name="T5" fmla="*/ 60 h 104"/>
                <a:gd name="T6" fmla="*/ 5 w 88"/>
                <a:gd name="T7" fmla="*/ 57 h 104"/>
                <a:gd name="T8" fmla="*/ 35 w 88"/>
                <a:gd name="T9" fmla="*/ 25 h 104"/>
                <a:gd name="T10" fmla="*/ 34 w 88"/>
                <a:gd name="T11" fmla="*/ 25 h 104"/>
                <a:gd name="T12" fmla="*/ 40 w 88"/>
                <a:gd name="T13" fmla="*/ 16 h 104"/>
                <a:gd name="T14" fmla="*/ 32 w 88"/>
                <a:gd name="T15" fmla="*/ 22 h 104"/>
                <a:gd name="T16" fmla="*/ 32 w 88"/>
                <a:gd name="T17" fmla="*/ 2 h 104"/>
                <a:gd name="T18" fmla="*/ 40 w 88"/>
                <a:gd name="T19" fmla="*/ 8 h 104"/>
                <a:gd name="T20" fmla="*/ 34 w 88"/>
                <a:gd name="T21" fmla="*/ 0 h 104"/>
                <a:gd name="T22" fmla="*/ 54 w 88"/>
                <a:gd name="T23" fmla="*/ 0 h 104"/>
                <a:gd name="T24" fmla="*/ 48 w 88"/>
                <a:gd name="T25" fmla="*/ 8 h 104"/>
                <a:gd name="T26" fmla="*/ 57 w 88"/>
                <a:gd name="T27" fmla="*/ 2 h 104"/>
                <a:gd name="T28" fmla="*/ 57 w 88"/>
                <a:gd name="T29" fmla="*/ 22 h 104"/>
                <a:gd name="T30" fmla="*/ 48 w 88"/>
                <a:gd name="T31" fmla="*/ 16 h 104"/>
                <a:gd name="T32" fmla="*/ 53 w 88"/>
                <a:gd name="T33" fmla="*/ 24 h 104"/>
                <a:gd name="T34" fmla="*/ 54 w 88"/>
                <a:gd name="T35" fmla="*/ 25 h 104"/>
                <a:gd name="T36" fmla="*/ 54 w 88"/>
                <a:gd name="T37" fmla="*/ 25 h 104"/>
                <a:gd name="T38" fmla="*/ 54 w 88"/>
                <a:gd name="T39" fmla="*/ 25 h 104"/>
                <a:gd name="T40" fmla="*/ 83 w 88"/>
                <a:gd name="T41" fmla="*/ 57 h 104"/>
                <a:gd name="T42" fmla="*/ 85 w 88"/>
                <a:gd name="T43" fmla="*/ 60 h 104"/>
                <a:gd name="T44" fmla="*/ 85 w 88"/>
                <a:gd name="T45" fmla="*/ 61 h 104"/>
                <a:gd name="T46" fmla="*/ 88 w 88"/>
                <a:gd name="T47" fmla="*/ 67 h 104"/>
                <a:gd name="T48" fmla="*/ 85 w 88"/>
                <a:gd name="T49" fmla="*/ 73 h 104"/>
                <a:gd name="T50" fmla="*/ 85 w 88"/>
                <a:gd name="T51" fmla="*/ 73 h 104"/>
                <a:gd name="T52" fmla="*/ 82 w 88"/>
                <a:gd name="T53" fmla="*/ 77 h 104"/>
                <a:gd name="T54" fmla="*/ 44 w 88"/>
                <a:gd name="T55" fmla="*/ 104 h 104"/>
                <a:gd name="T56" fmla="*/ 6 w 88"/>
                <a:gd name="T57" fmla="*/ 77 h 104"/>
                <a:gd name="T58" fmla="*/ 3 w 88"/>
                <a:gd name="T59" fmla="*/ 73 h 104"/>
                <a:gd name="T60" fmla="*/ 3 w 88"/>
                <a:gd name="T61" fmla="*/ 73 h 104"/>
                <a:gd name="T62" fmla="*/ 0 w 88"/>
                <a:gd name="T63" fmla="*/ 67 h 104"/>
                <a:gd name="T64" fmla="*/ 3 w 88"/>
                <a:gd name="T65"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04">
                  <a:moveTo>
                    <a:pt x="3" y="61"/>
                  </a:moveTo>
                  <a:lnTo>
                    <a:pt x="3" y="61"/>
                  </a:lnTo>
                  <a:cubicBezTo>
                    <a:pt x="3" y="61"/>
                    <a:pt x="3" y="60"/>
                    <a:pt x="3" y="60"/>
                  </a:cubicBezTo>
                  <a:cubicBezTo>
                    <a:pt x="3" y="59"/>
                    <a:pt x="3" y="57"/>
                    <a:pt x="5" y="57"/>
                  </a:cubicBezTo>
                  <a:cubicBezTo>
                    <a:pt x="7" y="41"/>
                    <a:pt x="19" y="29"/>
                    <a:pt x="35" y="25"/>
                  </a:cubicBezTo>
                  <a:lnTo>
                    <a:pt x="34" y="25"/>
                  </a:lnTo>
                  <a:cubicBezTo>
                    <a:pt x="36" y="23"/>
                    <a:pt x="40" y="19"/>
                    <a:pt x="40" y="16"/>
                  </a:cubicBezTo>
                  <a:cubicBezTo>
                    <a:pt x="38" y="17"/>
                    <a:pt x="34" y="21"/>
                    <a:pt x="32" y="22"/>
                  </a:cubicBezTo>
                  <a:lnTo>
                    <a:pt x="32" y="2"/>
                  </a:lnTo>
                  <a:cubicBezTo>
                    <a:pt x="34" y="4"/>
                    <a:pt x="38" y="8"/>
                    <a:pt x="40" y="8"/>
                  </a:cubicBezTo>
                  <a:cubicBezTo>
                    <a:pt x="40" y="6"/>
                    <a:pt x="36" y="2"/>
                    <a:pt x="34" y="0"/>
                  </a:cubicBezTo>
                  <a:lnTo>
                    <a:pt x="54" y="0"/>
                  </a:lnTo>
                  <a:cubicBezTo>
                    <a:pt x="53" y="2"/>
                    <a:pt x="49" y="6"/>
                    <a:pt x="48" y="8"/>
                  </a:cubicBezTo>
                  <a:cubicBezTo>
                    <a:pt x="51" y="8"/>
                    <a:pt x="55" y="4"/>
                    <a:pt x="57" y="2"/>
                  </a:cubicBezTo>
                  <a:lnTo>
                    <a:pt x="57" y="22"/>
                  </a:lnTo>
                  <a:cubicBezTo>
                    <a:pt x="55" y="21"/>
                    <a:pt x="51" y="17"/>
                    <a:pt x="48" y="16"/>
                  </a:cubicBezTo>
                  <a:cubicBezTo>
                    <a:pt x="49" y="18"/>
                    <a:pt x="51" y="21"/>
                    <a:pt x="53" y="24"/>
                  </a:cubicBezTo>
                  <a:cubicBezTo>
                    <a:pt x="54" y="24"/>
                    <a:pt x="54" y="24"/>
                    <a:pt x="54" y="25"/>
                  </a:cubicBezTo>
                  <a:lnTo>
                    <a:pt x="54" y="25"/>
                  </a:lnTo>
                  <a:cubicBezTo>
                    <a:pt x="54" y="25"/>
                    <a:pt x="54" y="25"/>
                    <a:pt x="54" y="25"/>
                  </a:cubicBezTo>
                  <a:cubicBezTo>
                    <a:pt x="69" y="29"/>
                    <a:pt x="81" y="42"/>
                    <a:pt x="83" y="57"/>
                  </a:cubicBezTo>
                  <a:cubicBezTo>
                    <a:pt x="84" y="58"/>
                    <a:pt x="85" y="59"/>
                    <a:pt x="85" y="60"/>
                  </a:cubicBezTo>
                  <a:cubicBezTo>
                    <a:pt x="85" y="60"/>
                    <a:pt x="85" y="61"/>
                    <a:pt x="85" y="61"/>
                  </a:cubicBezTo>
                  <a:cubicBezTo>
                    <a:pt x="87" y="62"/>
                    <a:pt x="88" y="65"/>
                    <a:pt x="88" y="67"/>
                  </a:cubicBezTo>
                  <a:cubicBezTo>
                    <a:pt x="88" y="69"/>
                    <a:pt x="87" y="71"/>
                    <a:pt x="85" y="73"/>
                  </a:cubicBezTo>
                  <a:cubicBezTo>
                    <a:pt x="85" y="73"/>
                    <a:pt x="85" y="73"/>
                    <a:pt x="85" y="73"/>
                  </a:cubicBezTo>
                  <a:cubicBezTo>
                    <a:pt x="85" y="75"/>
                    <a:pt x="83" y="77"/>
                    <a:pt x="82" y="77"/>
                  </a:cubicBezTo>
                  <a:cubicBezTo>
                    <a:pt x="76" y="93"/>
                    <a:pt x="62" y="104"/>
                    <a:pt x="44" y="104"/>
                  </a:cubicBezTo>
                  <a:cubicBezTo>
                    <a:pt x="26" y="104"/>
                    <a:pt x="11" y="93"/>
                    <a:pt x="6" y="77"/>
                  </a:cubicBezTo>
                  <a:cubicBezTo>
                    <a:pt x="4" y="77"/>
                    <a:pt x="3" y="76"/>
                    <a:pt x="3" y="73"/>
                  </a:cubicBezTo>
                  <a:cubicBezTo>
                    <a:pt x="3" y="73"/>
                    <a:pt x="3" y="73"/>
                    <a:pt x="3" y="73"/>
                  </a:cubicBezTo>
                  <a:cubicBezTo>
                    <a:pt x="1" y="71"/>
                    <a:pt x="0" y="69"/>
                    <a:pt x="0" y="67"/>
                  </a:cubicBezTo>
                  <a:cubicBezTo>
                    <a:pt x="0" y="65"/>
                    <a:pt x="1" y="62"/>
                    <a:pt x="3" y="6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6" name="Freeform 1513"/>
            <p:cNvSpPr/>
            <p:nvPr userDrawn="1"/>
          </p:nvSpPr>
          <p:spPr>
            <a:xfrm>
              <a:off x="408" y="396"/>
              <a:ext cx="32" cy="11"/>
            </a:xfrm>
            <a:custGeom>
              <a:avLst/>
              <a:gdLst>
                <a:gd name="T0" fmla="*/ 70 w 70"/>
                <a:gd name="T1" fmla="*/ 2 h 26"/>
                <a:gd name="T2" fmla="*/ 70 w 70"/>
                <a:gd name="T3" fmla="*/ 2 h 26"/>
                <a:gd name="T4" fmla="*/ 35 w 70"/>
                <a:gd name="T5" fmla="*/ 26 h 26"/>
                <a:gd name="T6" fmla="*/ 0 w 70"/>
                <a:gd name="T7" fmla="*/ 2 h 26"/>
                <a:gd name="T8" fmla="*/ 70 w 70"/>
                <a:gd name="T9" fmla="*/ 2 h 26"/>
              </a:gdLst>
              <a:ahLst/>
              <a:cxnLst>
                <a:cxn ang="0">
                  <a:pos x="T0" y="T1"/>
                </a:cxn>
                <a:cxn ang="0">
                  <a:pos x="T2" y="T3"/>
                </a:cxn>
                <a:cxn ang="0">
                  <a:pos x="T4" y="T5"/>
                </a:cxn>
                <a:cxn ang="0">
                  <a:pos x="T6" y="T7"/>
                </a:cxn>
                <a:cxn ang="0">
                  <a:pos x="T8" y="T9"/>
                </a:cxn>
              </a:cxnLst>
              <a:rect l="0" t="0" r="r" b="b"/>
              <a:pathLst>
                <a:path w="70" h="26">
                  <a:moveTo>
                    <a:pt x="70" y="2"/>
                  </a:moveTo>
                  <a:lnTo>
                    <a:pt x="70" y="2"/>
                  </a:lnTo>
                  <a:cubicBezTo>
                    <a:pt x="64" y="16"/>
                    <a:pt x="51" y="26"/>
                    <a:pt x="35" y="26"/>
                  </a:cubicBezTo>
                  <a:cubicBezTo>
                    <a:pt x="19" y="26"/>
                    <a:pt x="6" y="16"/>
                    <a:pt x="0" y="2"/>
                  </a:cubicBezTo>
                  <a:cubicBezTo>
                    <a:pt x="24" y="0"/>
                    <a:pt x="46" y="0"/>
                    <a:pt x="7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7" name="Freeform 1514"/>
            <p:cNvSpPr/>
            <p:nvPr userDrawn="1"/>
          </p:nvSpPr>
          <p:spPr>
            <a:xfrm>
              <a:off x="429" y="375"/>
              <a:ext cx="11" cy="12"/>
            </a:xfrm>
            <a:custGeom>
              <a:avLst/>
              <a:gdLst>
                <a:gd name="T0" fmla="*/ 0 w 25"/>
                <a:gd name="T1" fmla="*/ 0 h 27"/>
                <a:gd name="T2" fmla="*/ 0 w 25"/>
                <a:gd name="T3" fmla="*/ 0 h 27"/>
                <a:gd name="T4" fmla="*/ 25 w 25"/>
                <a:gd name="T5" fmla="*/ 27 h 27"/>
                <a:gd name="T6" fmla="*/ 0 w 25"/>
                <a:gd name="T7" fmla="*/ 25 h 27"/>
                <a:gd name="T8" fmla="*/ 0 w 25"/>
                <a:gd name="T9" fmla="*/ 0 h 27"/>
              </a:gdLst>
              <a:ahLst/>
              <a:cxnLst>
                <a:cxn ang="0">
                  <a:pos x="T0" y="T1"/>
                </a:cxn>
                <a:cxn ang="0">
                  <a:pos x="T2" y="T3"/>
                </a:cxn>
                <a:cxn ang="0">
                  <a:pos x="T4" y="T5"/>
                </a:cxn>
                <a:cxn ang="0">
                  <a:pos x="T6" y="T7"/>
                </a:cxn>
                <a:cxn ang="0">
                  <a:pos x="T8" y="T9"/>
                </a:cxn>
              </a:cxnLst>
              <a:rect l="0" t="0" r="r" b="b"/>
              <a:pathLst>
                <a:path w="25" h="27">
                  <a:moveTo>
                    <a:pt x="0" y="0"/>
                  </a:moveTo>
                  <a:lnTo>
                    <a:pt x="0" y="0"/>
                  </a:lnTo>
                  <a:cubicBezTo>
                    <a:pt x="12" y="4"/>
                    <a:pt x="22" y="14"/>
                    <a:pt x="25" y="27"/>
                  </a:cubicBezTo>
                  <a:cubicBezTo>
                    <a:pt x="17" y="26"/>
                    <a:pt x="8" y="26"/>
                    <a:pt x="0" y="25"/>
                  </a:cubicBezTo>
                  <a:cubicBezTo>
                    <a:pt x="0" y="17"/>
                    <a:pt x="0" y="9"/>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8" name="Freeform 1515"/>
            <p:cNvSpPr/>
            <p:nvPr userDrawn="1"/>
          </p:nvSpPr>
          <p:spPr>
            <a:xfrm>
              <a:off x="408" y="374"/>
              <a:ext cx="11" cy="13"/>
            </a:xfrm>
            <a:custGeom>
              <a:avLst/>
              <a:gdLst>
                <a:gd name="T0" fmla="*/ 0 w 26"/>
                <a:gd name="T1" fmla="*/ 28 h 28"/>
                <a:gd name="T2" fmla="*/ 0 w 26"/>
                <a:gd name="T3" fmla="*/ 28 h 28"/>
                <a:gd name="T4" fmla="*/ 26 w 26"/>
                <a:gd name="T5" fmla="*/ 0 h 28"/>
                <a:gd name="T6" fmla="*/ 26 w 26"/>
                <a:gd name="T7" fmla="*/ 26 h 28"/>
                <a:gd name="T8" fmla="*/ 0 w 26"/>
                <a:gd name="T9" fmla="*/ 28 h 28"/>
              </a:gdLst>
              <a:ahLst/>
              <a:cxnLst>
                <a:cxn ang="0">
                  <a:pos x="T0" y="T1"/>
                </a:cxn>
                <a:cxn ang="0">
                  <a:pos x="T2" y="T3"/>
                </a:cxn>
                <a:cxn ang="0">
                  <a:pos x="T4" y="T5"/>
                </a:cxn>
                <a:cxn ang="0">
                  <a:pos x="T6" y="T7"/>
                </a:cxn>
                <a:cxn ang="0">
                  <a:pos x="T8" y="T9"/>
                </a:cxn>
              </a:cxnLst>
              <a:rect l="0" t="0" r="r" b="b"/>
              <a:pathLst>
                <a:path w="26" h="28">
                  <a:moveTo>
                    <a:pt x="0" y="28"/>
                  </a:moveTo>
                  <a:lnTo>
                    <a:pt x="0" y="28"/>
                  </a:lnTo>
                  <a:cubicBezTo>
                    <a:pt x="3" y="15"/>
                    <a:pt x="13" y="4"/>
                    <a:pt x="26" y="0"/>
                  </a:cubicBezTo>
                  <a:cubicBezTo>
                    <a:pt x="26" y="9"/>
                    <a:pt x="26" y="18"/>
                    <a:pt x="26" y="26"/>
                  </a:cubicBezTo>
                  <a:cubicBezTo>
                    <a:pt x="17" y="27"/>
                    <a:pt x="9" y="27"/>
                    <a:pt x="0" y="2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89" name="Freeform 1516"/>
            <p:cNvSpPr/>
            <p:nvPr userDrawn="1"/>
          </p:nvSpPr>
          <p:spPr>
            <a:xfrm>
              <a:off x="406" y="393"/>
              <a:ext cx="35" cy="3"/>
            </a:xfrm>
            <a:custGeom>
              <a:avLst/>
              <a:gdLst>
                <a:gd name="T0" fmla="*/ 77 w 77"/>
                <a:gd name="T1" fmla="*/ 2 h 5"/>
                <a:gd name="T2" fmla="*/ 77 w 77"/>
                <a:gd name="T3" fmla="*/ 2 h 5"/>
                <a:gd name="T4" fmla="*/ 77 w 77"/>
                <a:gd name="T5" fmla="*/ 3 h 5"/>
                <a:gd name="T6" fmla="*/ 76 w 77"/>
                <a:gd name="T7" fmla="*/ 5 h 5"/>
                <a:gd name="T8" fmla="*/ 2 w 77"/>
                <a:gd name="T9" fmla="*/ 5 h 5"/>
                <a:gd name="T10" fmla="*/ 0 w 77"/>
                <a:gd name="T11" fmla="*/ 3 h 5"/>
                <a:gd name="T12" fmla="*/ 1 w 77"/>
                <a:gd name="T13" fmla="*/ 2 h 5"/>
                <a:gd name="T14" fmla="*/ 3 w 77"/>
                <a:gd name="T15" fmla="*/ 2 h 5"/>
                <a:gd name="T16" fmla="*/ 74 w 77"/>
                <a:gd name="T17" fmla="*/ 2 h 5"/>
                <a:gd name="T18" fmla="*/ 77 w 77"/>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
                  <a:moveTo>
                    <a:pt x="77" y="2"/>
                  </a:moveTo>
                  <a:lnTo>
                    <a:pt x="77" y="2"/>
                  </a:lnTo>
                  <a:cubicBezTo>
                    <a:pt x="77" y="3"/>
                    <a:pt x="77" y="3"/>
                    <a:pt x="77" y="3"/>
                  </a:cubicBezTo>
                  <a:cubicBezTo>
                    <a:pt x="77" y="4"/>
                    <a:pt x="77" y="5"/>
                    <a:pt x="76" y="5"/>
                  </a:cubicBezTo>
                  <a:cubicBezTo>
                    <a:pt x="51" y="2"/>
                    <a:pt x="27" y="2"/>
                    <a:pt x="2" y="5"/>
                  </a:cubicBezTo>
                  <a:cubicBezTo>
                    <a:pt x="1" y="5"/>
                    <a:pt x="0" y="4"/>
                    <a:pt x="0" y="3"/>
                  </a:cubicBezTo>
                  <a:cubicBezTo>
                    <a:pt x="0" y="3"/>
                    <a:pt x="0" y="3"/>
                    <a:pt x="1" y="2"/>
                  </a:cubicBezTo>
                  <a:cubicBezTo>
                    <a:pt x="1" y="2"/>
                    <a:pt x="2" y="2"/>
                    <a:pt x="3" y="2"/>
                  </a:cubicBezTo>
                  <a:cubicBezTo>
                    <a:pt x="27" y="0"/>
                    <a:pt x="50" y="0"/>
                    <a:pt x="74" y="2"/>
                  </a:cubicBezTo>
                  <a:cubicBezTo>
                    <a:pt x="75" y="2"/>
                    <a:pt x="76" y="2"/>
                    <a:pt x="77"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0" name="Freeform 1517"/>
            <p:cNvSpPr/>
            <p:nvPr userDrawn="1"/>
          </p:nvSpPr>
          <p:spPr>
            <a:xfrm>
              <a:off x="427" y="373"/>
              <a:ext cx="14" cy="16"/>
            </a:xfrm>
            <a:custGeom>
              <a:avLst/>
              <a:gdLst>
                <a:gd name="T0" fmla="*/ 0 w 32"/>
                <a:gd name="T1" fmla="*/ 1 h 36"/>
                <a:gd name="T2" fmla="*/ 0 w 32"/>
                <a:gd name="T3" fmla="*/ 1 h 36"/>
                <a:gd name="T4" fmla="*/ 1 w 32"/>
                <a:gd name="T5" fmla="*/ 0 h 36"/>
                <a:gd name="T6" fmla="*/ 2 w 32"/>
                <a:gd name="T7" fmla="*/ 2 h 36"/>
                <a:gd name="T8" fmla="*/ 3 w 32"/>
                <a:gd name="T9" fmla="*/ 32 h 36"/>
                <a:gd name="T10" fmla="*/ 31 w 32"/>
                <a:gd name="T11" fmla="*/ 33 h 36"/>
                <a:gd name="T12" fmla="*/ 32 w 32"/>
                <a:gd name="T13" fmla="*/ 35 h 36"/>
                <a:gd name="T14" fmla="*/ 32 w 32"/>
                <a:gd name="T15" fmla="*/ 36 h 36"/>
                <a:gd name="T16" fmla="*/ 30 w 32"/>
                <a:gd name="T17" fmla="*/ 35 h 36"/>
                <a:gd name="T18" fmla="*/ 1 w 32"/>
                <a:gd name="T19" fmla="*/ 34 h 36"/>
                <a:gd name="T20" fmla="*/ 0 w 32"/>
                <a:gd name="T21" fmla="*/ 3 h 36"/>
                <a:gd name="T22" fmla="*/ 0 w 32"/>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6">
                  <a:moveTo>
                    <a:pt x="0" y="1"/>
                  </a:moveTo>
                  <a:lnTo>
                    <a:pt x="0" y="1"/>
                  </a:lnTo>
                  <a:cubicBezTo>
                    <a:pt x="0" y="0"/>
                    <a:pt x="1" y="0"/>
                    <a:pt x="1" y="0"/>
                  </a:cubicBezTo>
                  <a:cubicBezTo>
                    <a:pt x="2" y="0"/>
                    <a:pt x="2" y="1"/>
                    <a:pt x="2" y="2"/>
                  </a:cubicBezTo>
                  <a:cubicBezTo>
                    <a:pt x="2" y="12"/>
                    <a:pt x="3" y="22"/>
                    <a:pt x="3" y="32"/>
                  </a:cubicBezTo>
                  <a:cubicBezTo>
                    <a:pt x="12" y="32"/>
                    <a:pt x="21" y="33"/>
                    <a:pt x="31" y="33"/>
                  </a:cubicBezTo>
                  <a:cubicBezTo>
                    <a:pt x="32" y="34"/>
                    <a:pt x="32" y="34"/>
                    <a:pt x="32" y="35"/>
                  </a:cubicBezTo>
                  <a:cubicBezTo>
                    <a:pt x="32" y="35"/>
                    <a:pt x="32" y="36"/>
                    <a:pt x="32" y="36"/>
                  </a:cubicBezTo>
                  <a:cubicBezTo>
                    <a:pt x="31" y="36"/>
                    <a:pt x="30" y="35"/>
                    <a:pt x="30" y="35"/>
                  </a:cubicBezTo>
                  <a:cubicBezTo>
                    <a:pt x="20" y="35"/>
                    <a:pt x="10" y="34"/>
                    <a:pt x="1" y="34"/>
                  </a:cubicBezTo>
                  <a:cubicBezTo>
                    <a:pt x="1" y="24"/>
                    <a:pt x="1" y="14"/>
                    <a:pt x="0" y="3"/>
                  </a:cubicBezTo>
                  <a:cubicBezTo>
                    <a:pt x="0" y="2"/>
                    <a:pt x="0" y="2"/>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1" name="Freeform 1518"/>
            <p:cNvSpPr/>
            <p:nvPr userDrawn="1"/>
          </p:nvSpPr>
          <p:spPr>
            <a:xfrm>
              <a:off x="406" y="373"/>
              <a:ext cx="16" cy="16"/>
            </a:xfrm>
            <a:custGeom>
              <a:avLst/>
              <a:gdLst>
                <a:gd name="T0" fmla="*/ 1 w 34"/>
                <a:gd name="T1" fmla="*/ 36 h 36"/>
                <a:gd name="T2" fmla="*/ 1 w 34"/>
                <a:gd name="T3" fmla="*/ 36 h 36"/>
                <a:gd name="T4" fmla="*/ 0 w 34"/>
                <a:gd name="T5" fmla="*/ 35 h 36"/>
                <a:gd name="T6" fmla="*/ 2 w 34"/>
                <a:gd name="T7" fmla="*/ 33 h 36"/>
                <a:gd name="T8" fmla="*/ 32 w 34"/>
                <a:gd name="T9" fmla="*/ 32 h 36"/>
                <a:gd name="T10" fmla="*/ 32 w 34"/>
                <a:gd name="T11" fmla="*/ 2 h 36"/>
                <a:gd name="T12" fmla="*/ 33 w 34"/>
                <a:gd name="T13" fmla="*/ 0 h 36"/>
                <a:gd name="T14" fmla="*/ 34 w 34"/>
                <a:gd name="T15" fmla="*/ 1 h 36"/>
                <a:gd name="T16" fmla="*/ 34 w 34"/>
                <a:gd name="T17" fmla="*/ 3 h 36"/>
                <a:gd name="T18" fmla="*/ 34 w 34"/>
                <a:gd name="T19" fmla="*/ 34 h 36"/>
                <a:gd name="T20" fmla="*/ 3 w 34"/>
                <a:gd name="T21" fmla="*/ 35 h 36"/>
                <a:gd name="T22" fmla="*/ 1 w 34"/>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6">
                  <a:moveTo>
                    <a:pt x="1" y="36"/>
                  </a:moveTo>
                  <a:lnTo>
                    <a:pt x="1" y="36"/>
                  </a:lnTo>
                  <a:cubicBezTo>
                    <a:pt x="0" y="36"/>
                    <a:pt x="0" y="35"/>
                    <a:pt x="0" y="35"/>
                  </a:cubicBezTo>
                  <a:cubicBezTo>
                    <a:pt x="0" y="34"/>
                    <a:pt x="1" y="34"/>
                    <a:pt x="2" y="33"/>
                  </a:cubicBezTo>
                  <a:cubicBezTo>
                    <a:pt x="12" y="33"/>
                    <a:pt x="21" y="32"/>
                    <a:pt x="32" y="32"/>
                  </a:cubicBezTo>
                  <a:cubicBezTo>
                    <a:pt x="32" y="22"/>
                    <a:pt x="32" y="12"/>
                    <a:pt x="32" y="2"/>
                  </a:cubicBezTo>
                  <a:cubicBezTo>
                    <a:pt x="32" y="1"/>
                    <a:pt x="32" y="0"/>
                    <a:pt x="33" y="0"/>
                  </a:cubicBezTo>
                  <a:cubicBezTo>
                    <a:pt x="34" y="0"/>
                    <a:pt x="34" y="0"/>
                    <a:pt x="34" y="1"/>
                  </a:cubicBezTo>
                  <a:cubicBezTo>
                    <a:pt x="34" y="2"/>
                    <a:pt x="34" y="2"/>
                    <a:pt x="34" y="3"/>
                  </a:cubicBezTo>
                  <a:cubicBezTo>
                    <a:pt x="34" y="14"/>
                    <a:pt x="34" y="24"/>
                    <a:pt x="34" y="34"/>
                  </a:cubicBezTo>
                  <a:cubicBezTo>
                    <a:pt x="23" y="34"/>
                    <a:pt x="13" y="34"/>
                    <a:pt x="3" y="35"/>
                  </a:cubicBezTo>
                  <a:cubicBezTo>
                    <a:pt x="2" y="35"/>
                    <a:pt x="1" y="36"/>
                    <a:pt x="1" y="3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2" name="Freeform 1519"/>
            <p:cNvSpPr>
              <a:spLocks noEditPoints="1"/>
            </p:cNvSpPr>
            <p:nvPr userDrawn="1"/>
          </p:nvSpPr>
          <p:spPr>
            <a:xfrm>
              <a:off x="406" y="373"/>
              <a:ext cx="36" cy="21"/>
            </a:xfrm>
            <a:custGeom>
              <a:avLst/>
              <a:gdLst>
                <a:gd name="T0" fmla="*/ 47 w 81"/>
                <a:gd name="T1" fmla="*/ 36 h 47"/>
                <a:gd name="T2" fmla="*/ 46 w 81"/>
                <a:gd name="T3" fmla="*/ 36 h 47"/>
                <a:gd name="T4" fmla="*/ 55 w 81"/>
                <a:gd name="T5" fmla="*/ 39 h 47"/>
                <a:gd name="T6" fmla="*/ 66 w 81"/>
                <a:gd name="T7" fmla="*/ 37 h 47"/>
                <a:gd name="T8" fmla="*/ 71 w 81"/>
                <a:gd name="T9" fmla="*/ 38 h 47"/>
                <a:gd name="T10" fmla="*/ 75 w 81"/>
                <a:gd name="T11" fmla="*/ 47 h 47"/>
                <a:gd name="T12" fmla="*/ 75 w 81"/>
                <a:gd name="T13" fmla="*/ 47 h 47"/>
                <a:gd name="T14" fmla="*/ 64 w 81"/>
                <a:gd name="T15" fmla="*/ 43 h 47"/>
                <a:gd name="T16" fmla="*/ 52 w 81"/>
                <a:gd name="T17" fmla="*/ 45 h 47"/>
                <a:gd name="T18" fmla="*/ 48 w 81"/>
                <a:gd name="T19" fmla="*/ 45 h 47"/>
                <a:gd name="T20" fmla="*/ 40 w 81"/>
                <a:gd name="T21" fmla="*/ 45 h 47"/>
                <a:gd name="T22" fmla="*/ 40 w 81"/>
                <a:gd name="T23" fmla="*/ 45 h 47"/>
                <a:gd name="T24" fmla="*/ 27 w 81"/>
                <a:gd name="T25" fmla="*/ 43 h 47"/>
                <a:gd name="T26" fmla="*/ 16 w 81"/>
                <a:gd name="T27" fmla="*/ 46 h 47"/>
                <a:gd name="T28" fmla="*/ 11 w 81"/>
                <a:gd name="T29" fmla="*/ 46 h 47"/>
                <a:gd name="T30" fmla="*/ 6 w 81"/>
                <a:gd name="T31" fmla="*/ 38 h 47"/>
                <a:gd name="T32" fmla="*/ 6 w 81"/>
                <a:gd name="T33" fmla="*/ 38 h 47"/>
                <a:gd name="T34" fmla="*/ 18 w 81"/>
                <a:gd name="T35" fmla="*/ 39 h 47"/>
                <a:gd name="T36" fmla="*/ 29 w 81"/>
                <a:gd name="T37" fmla="*/ 37 h 47"/>
                <a:gd name="T38" fmla="*/ 34 w 81"/>
                <a:gd name="T39" fmla="*/ 37 h 47"/>
                <a:gd name="T40" fmla="*/ 39 w 81"/>
                <a:gd name="T41" fmla="*/ 35 h 47"/>
                <a:gd name="T42" fmla="*/ 37 w 81"/>
                <a:gd name="T43" fmla="*/ 28 h 47"/>
                <a:gd name="T44" fmla="*/ 37 w 81"/>
                <a:gd name="T45" fmla="*/ 19 h 47"/>
                <a:gd name="T46" fmla="*/ 37 w 81"/>
                <a:gd name="T47" fmla="*/ 19 h 47"/>
                <a:gd name="T48" fmla="*/ 39 w 81"/>
                <a:gd name="T49" fmla="*/ 8 h 47"/>
                <a:gd name="T50" fmla="*/ 46 w 81"/>
                <a:gd name="T51" fmla="*/ 10 h 47"/>
                <a:gd name="T52" fmla="*/ 46 w 81"/>
                <a:gd name="T53" fmla="*/ 15 h 47"/>
                <a:gd name="T54" fmla="*/ 46 w 81"/>
                <a:gd name="T55" fmla="*/ 24 h 47"/>
                <a:gd name="T56" fmla="*/ 46 w 81"/>
                <a:gd name="T57" fmla="*/ 24 h 47"/>
                <a:gd name="T58" fmla="*/ 4 w 81"/>
                <a:gd name="T59" fmla="*/ 39 h 47"/>
                <a:gd name="T60" fmla="*/ 0 w 81"/>
                <a:gd name="T61" fmla="*/ 42 h 47"/>
                <a:gd name="T62" fmla="*/ 6 w 81"/>
                <a:gd name="T63" fmla="*/ 42 h 47"/>
                <a:gd name="T64" fmla="*/ 81 w 81"/>
                <a:gd name="T65" fmla="*/ 44 h 47"/>
                <a:gd name="T66" fmla="*/ 80 w 81"/>
                <a:gd name="T67" fmla="*/ 39 h 47"/>
                <a:gd name="T68" fmla="*/ 80 w 81"/>
                <a:gd name="T69" fmla="*/ 42 h 47"/>
                <a:gd name="T70" fmla="*/ 44 w 81"/>
                <a:gd name="T71" fmla="*/ 31 h 47"/>
                <a:gd name="T72" fmla="*/ 41 w 81"/>
                <a:gd name="T73" fmla="*/ 35 h 47"/>
                <a:gd name="T74" fmla="*/ 44 w 81"/>
                <a:gd name="T75" fmla="*/ 22 h 47"/>
                <a:gd name="T76" fmla="*/ 41 w 81"/>
                <a:gd name="T77" fmla="*/ 18 h 47"/>
                <a:gd name="T78" fmla="*/ 41 w 81"/>
                <a:gd name="T79" fmla="*/ 18 h 47"/>
                <a:gd name="T80" fmla="*/ 44 w 81"/>
                <a:gd name="T81" fmla="*/ 13 h 47"/>
                <a:gd name="T82" fmla="*/ 41 w 81"/>
                <a:gd name="T83" fmla="*/ 17 h 47"/>
                <a:gd name="T84" fmla="*/ 44 w 81"/>
                <a:gd name="T85" fmla="*/ 3 h 47"/>
                <a:gd name="T86" fmla="*/ 41 w 81"/>
                <a:gd name="T87" fmla="*/ 0 h 47"/>
                <a:gd name="T88" fmla="*/ 41 w 81"/>
                <a:gd name="T89" fmla="*/ 0 h 47"/>
                <a:gd name="T90" fmla="*/ 34 w 81"/>
                <a:gd name="T91" fmla="*/ 41 h 47"/>
                <a:gd name="T92" fmla="*/ 32 w 81"/>
                <a:gd name="T93" fmla="*/ 44 h 47"/>
                <a:gd name="T94" fmla="*/ 25 w 81"/>
                <a:gd name="T95" fmla="*/ 41 h 47"/>
                <a:gd name="T96" fmla="*/ 22 w 81"/>
                <a:gd name="T97" fmla="*/ 37 h 47"/>
                <a:gd name="T98" fmla="*/ 22 w 81"/>
                <a:gd name="T99" fmla="*/ 37 h 47"/>
                <a:gd name="T100" fmla="*/ 16 w 81"/>
                <a:gd name="T101" fmla="*/ 42 h 47"/>
                <a:gd name="T102" fmla="*/ 13 w 81"/>
                <a:gd name="T103" fmla="*/ 45 h 47"/>
                <a:gd name="T104" fmla="*/ 71 w 81"/>
                <a:gd name="T105" fmla="*/ 42 h 47"/>
                <a:gd name="T106" fmla="*/ 69 w 81"/>
                <a:gd name="T107" fmla="*/ 38 h 47"/>
                <a:gd name="T108" fmla="*/ 69 w 81"/>
                <a:gd name="T109" fmla="*/ 38 h 47"/>
                <a:gd name="T110" fmla="*/ 62 w 81"/>
                <a:gd name="T111" fmla="*/ 41 h 47"/>
                <a:gd name="T112" fmla="*/ 59 w 81"/>
                <a:gd name="T113" fmla="*/ 45 h 47"/>
                <a:gd name="T114" fmla="*/ 53 w 81"/>
                <a:gd name="T115" fmla="*/ 40 h 47"/>
                <a:gd name="T116" fmla="*/ 50 w 81"/>
                <a:gd name="T117" fmla="*/ 37 h 47"/>
                <a:gd name="T118" fmla="*/ 50 w 81"/>
                <a:gd name="T119" fmla="*/ 37 h 47"/>
                <a:gd name="T120" fmla="*/ 43 w 81"/>
                <a:gd name="T121" fmla="*/ 40 h 47"/>
                <a:gd name="T122" fmla="*/ 41 w 81"/>
                <a:gd name="T12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47">
                  <a:moveTo>
                    <a:pt x="46" y="36"/>
                  </a:moveTo>
                  <a:lnTo>
                    <a:pt x="46" y="36"/>
                  </a:lnTo>
                  <a:cubicBezTo>
                    <a:pt x="46" y="36"/>
                    <a:pt x="46" y="36"/>
                    <a:pt x="47" y="36"/>
                  </a:cubicBezTo>
                  <a:lnTo>
                    <a:pt x="47" y="36"/>
                  </a:lnTo>
                  <a:cubicBezTo>
                    <a:pt x="46" y="37"/>
                    <a:pt x="46" y="38"/>
                    <a:pt x="46" y="38"/>
                  </a:cubicBezTo>
                  <a:cubicBezTo>
                    <a:pt x="45" y="37"/>
                    <a:pt x="44" y="36"/>
                    <a:pt x="43" y="36"/>
                  </a:cubicBezTo>
                  <a:cubicBezTo>
                    <a:pt x="45" y="35"/>
                    <a:pt x="46" y="34"/>
                    <a:pt x="46" y="33"/>
                  </a:cubicBezTo>
                  <a:lnTo>
                    <a:pt x="46" y="36"/>
                  </a:lnTo>
                  <a:close/>
                  <a:moveTo>
                    <a:pt x="53" y="37"/>
                  </a:moveTo>
                  <a:lnTo>
                    <a:pt x="53" y="37"/>
                  </a:lnTo>
                  <a:lnTo>
                    <a:pt x="57" y="37"/>
                  </a:lnTo>
                  <a:cubicBezTo>
                    <a:pt x="56" y="37"/>
                    <a:pt x="55" y="38"/>
                    <a:pt x="55" y="39"/>
                  </a:cubicBezTo>
                  <a:cubicBezTo>
                    <a:pt x="55" y="38"/>
                    <a:pt x="54" y="37"/>
                    <a:pt x="53" y="37"/>
                  </a:cubicBezTo>
                  <a:close/>
                  <a:moveTo>
                    <a:pt x="62" y="37"/>
                  </a:moveTo>
                  <a:lnTo>
                    <a:pt x="62" y="37"/>
                  </a:lnTo>
                  <a:cubicBezTo>
                    <a:pt x="64" y="37"/>
                    <a:pt x="65" y="37"/>
                    <a:pt x="66" y="37"/>
                  </a:cubicBezTo>
                  <a:cubicBezTo>
                    <a:pt x="65" y="38"/>
                    <a:pt x="65" y="38"/>
                    <a:pt x="64" y="39"/>
                  </a:cubicBezTo>
                  <a:cubicBezTo>
                    <a:pt x="64" y="38"/>
                    <a:pt x="63" y="38"/>
                    <a:pt x="62" y="37"/>
                  </a:cubicBezTo>
                  <a:close/>
                  <a:moveTo>
                    <a:pt x="71" y="38"/>
                  </a:moveTo>
                  <a:lnTo>
                    <a:pt x="71" y="38"/>
                  </a:lnTo>
                  <a:cubicBezTo>
                    <a:pt x="73" y="38"/>
                    <a:pt x="74" y="38"/>
                    <a:pt x="76" y="38"/>
                  </a:cubicBezTo>
                  <a:cubicBezTo>
                    <a:pt x="75" y="38"/>
                    <a:pt x="74" y="39"/>
                    <a:pt x="73" y="40"/>
                  </a:cubicBezTo>
                  <a:cubicBezTo>
                    <a:pt x="73" y="39"/>
                    <a:pt x="72" y="38"/>
                    <a:pt x="71" y="38"/>
                  </a:cubicBezTo>
                  <a:close/>
                  <a:moveTo>
                    <a:pt x="75" y="47"/>
                  </a:moveTo>
                  <a:lnTo>
                    <a:pt x="75" y="47"/>
                  </a:lnTo>
                  <a:cubicBezTo>
                    <a:pt x="73" y="46"/>
                    <a:pt x="72" y="46"/>
                    <a:pt x="71" y="46"/>
                  </a:cubicBezTo>
                  <a:cubicBezTo>
                    <a:pt x="72" y="46"/>
                    <a:pt x="72" y="45"/>
                    <a:pt x="73" y="44"/>
                  </a:cubicBezTo>
                  <a:cubicBezTo>
                    <a:pt x="73" y="45"/>
                    <a:pt x="74" y="46"/>
                    <a:pt x="75" y="47"/>
                  </a:cubicBezTo>
                  <a:close/>
                  <a:moveTo>
                    <a:pt x="65" y="46"/>
                  </a:moveTo>
                  <a:lnTo>
                    <a:pt x="65" y="46"/>
                  </a:lnTo>
                  <a:cubicBezTo>
                    <a:pt x="64" y="46"/>
                    <a:pt x="63" y="46"/>
                    <a:pt x="62" y="46"/>
                  </a:cubicBezTo>
                  <a:cubicBezTo>
                    <a:pt x="63" y="45"/>
                    <a:pt x="63" y="44"/>
                    <a:pt x="64" y="43"/>
                  </a:cubicBezTo>
                  <a:cubicBezTo>
                    <a:pt x="64" y="44"/>
                    <a:pt x="65" y="45"/>
                    <a:pt x="65" y="46"/>
                  </a:cubicBezTo>
                  <a:close/>
                  <a:moveTo>
                    <a:pt x="56" y="45"/>
                  </a:moveTo>
                  <a:lnTo>
                    <a:pt x="56" y="45"/>
                  </a:lnTo>
                  <a:cubicBezTo>
                    <a:pt x="55" y="45"/>
                    <a:pt x="54" y="45"/>
                    <a:pt x="52" y="45"/>
                  </a:cubicBezTo>
                  <a:cubicBezTo>
                    <a:pt x="53" y="45"/>
                    <a:pt x="54" y="44"/>
                    <a:pt x="55" y="43"/>
                  </a:cubicBezTo>
                  <a:cubicBezTo>
                    <a:pt x="55" y="44"/>
                    <a:pt x="56" y="45"/>
                    <a:pt x="56" y="45"/>
                  </a:cubicBezTo>
                  <a:close/>
                  <a:moveTo>
                    <a:pt x="48" y="45"/>
                  </a:moveTo>
                  <a:lnTo>
                    <a:pt x="48" y="45"/>
                  </a:lnTo>
                  <a:cubicBezTo>
                    <a:pt x="46" y="45"/>
                    <a:pt x="44" y="45"/>
                    <a:pt x="42" y="45"/>
                  </a:cubicBezTo>
                  <a:cubicBezTo>
                    <a:pt x="43" y="45"/>
                    <a:pt x="45" y="44"/>
                    <a:pt x="45" y="42"/>
                  </a:cubicBezTo>
                  <a:cubicBezTo>
                    <a:pt x="46" y="43"/>
                    <a:pt x="47" y="44"/>
                    <a:pt x="48" y="45"/>
                  </a:cubicBezTo>
                  <a:close/>
                  <a:moveTo>
                    <a:pt x="40" y="45"/>
                  </a:moveTo>
                  <a:lnTo>
                    <a:pt x="40" y="45"/>
                  </a:lnTo>
                  <a:cubicBezTo>
                    <a:pt x="38" y="45"/>
                    <a:pt x="36" y="45"/>
                    <a:pt x="34" y="45"/>
                  </a:cubicBezTo>
                  <a:cubicBezTo>
                    <a:pt x="35" y="44"/>
                    <a:pt x="36" y="43"/>
                    <a:pt x="36" y="42"/>
                  </a:cubicBezTo>
                  <a:cubicBezTo>
                    <a:pt x="37" y="44"/>
                    <a:pt x="38" y="45"/>
                    <a:pt x="40" y="45"/>
                  </a:cubicBezTo>
                  <a:close/>
                  <a:moveTo>
                    <a:pt x="29" y="45"/>
                  </a:moveTo>
                  <a:lnTo>
                    <a:pt x="29" y="45"/>
                  </a:lnTo>
                  <a:cubicBezTo>
                    <a:pt x="28" y="45"/>
                    <a:pt x="27" y="45"/>
                    <a:pt x="25" y="45"/>
                  </a:cubicBezTo>
                  <a:cubicBezTo>
                    <a:pt x="26" y="45"/>
                    <a:pt x="27" y="44"/>
                    <a:pt x="27" y="43"/>
                  </a:cubicBezTo>
                  <a:cubicBezTo>
                    <a:pt x="28" y="44"/>
                    <a:pt x="28" y="45"/>
                    <a:pt x="29" y="45"/>
                  </a:cubicBezTo>
                  <a:close/>
                  <a:moveTo>
                    <a:pt x="20" y="46"/>
                  </a:moveTo>
                  <a:lnTo>
                    <a:pt x="20" y="46"/>
                  </a:lnTo>
                  <a:cubicBezTo>
                    <a:pt x="19" y="46"/>
                    <a:pt x="17" y="46"/>
                    <a:pt x="16" y="46"/>
                  </a:cubicBezTo>
                  <a:cubicBezTo>
                    <a:pt x="17" y="45"/>
                    <a:pt x="17" y="44"/>
                    <a:pt x="18" y="43"/>
                  </a:cubicBezTo>
                  <a:cubicBezTo>
                    <a:pt x="18" y="44"/>
                    <a:pt x="19" y="45"/>
                    <a:pt x="20" y="46"/>
                  </a:cubicBezTo>
                  <a:close/>
                  <a:moveTo>
                    <a:pt x="11" y="46"/>
                  </a:moveTo>
                  <a:lnTo>
                    <a:pt x="11" y="46"/>
                  </a:lnTo>
                  <a:cubicBezTo>
                    <a:pt x="10" y="46"/>
                    <a:pt x="8" y="46"/>
                    <a:pt x="7" y="47"/>
                  </a:cubicBezTo>
                  <a:cubicBezTo>
                    <a:pt x="8" y="46"/>
                    <a:pt x="8" y="45"/>
                    <a:pt x="9" y="44"/>
                  </a:cubicBezTo>
                  <a:cubicBezTo>
                    <a:pt x="9" y="45"/>
                    <a:pt x="10" y="46"/>
                    <a:pt x="11" y="46"/>
                  </a:cubicBezTo>
                  <a:close/>
                  <a:moveTo>
                    <a:pt x="6" y="38"/>
                  </a:moveTo>
                  <a:lnTo>
                    <a:pt x="6" y="38"/>
                  </a:lnTo>
                  <a:cubicBezTo>
                    <a:pt x="7" y="38"/>
                    <a:pt x="9" y="38"/>
                    <a:pt x="10" y="38"/>
                  </a:cubicBezTo>
                  <a:cubicBezTo>
                    <a:pt x="9" y="38"/>
                    <a:pt x="9" y="39"/>
                    <a:pt x="8" y="40"/>
                  </a:cubicBezTo>
                  <a:cubicBezTo>
                    <a:pt x="8" y="39"/>
                    <a:pt x="7" y="38"/>
                    <a:pt x="6" y="38"/>
                  </a:cubicBezTo>
                  <a:close/>
                  <a:moveTo>
                    <a:pt x="16" y="37"/>
                  </a:moveTo>
                  <a:lnTo>
                    <a:pt x="16" y="37"/>
                  </a:lnTo>
                  <a:cubicBezTo>
                    <a:pt x="17" y="37"/>
                    <a:pt x="18" y="37"/>
                    <a:pt x="20" y="37"/>
                  </a:cubicBezTo>
                  <a:cubicBezTo>
                    <a:pt x="19" y="38"/>
                    <a:pt x="18" y="38"/>
                    <a:pt x="18" y="39"/>
                  </a:cubicBezTo>
                  <a:cubicBezTo>
                    <a:pt x="17" y="38"/>
                    <a:pt x="16" y="38"/>
                    <a:pt x="16" y="37"/>
                  </a:cubicBezTo>
                  <a:close/>
                  <a:moveTo>
                    <a:pt x="25" y="37"/>
                  </a:moveTo>
                  <a:lnTo>
                    <a:pt x="25" y="37"/>
                  </a:lnTo>
                  <a:lnTo>
                    <a:pt x="29" y="37"/>
                  </a:lnTo>
                  <a:cubicBezTo>
                    <a:pt x="28" y="37"/>
                    <a:pt x="27" y="38"/>
                    <a:pt x="27" y="39"/>
                  </a:cubicBezTo>
                  <a:cubicBezTo>
                    <a:pt x="26" y="38"/>
                    <a:pt x="26" y="37"/>
                    <a:pt x="25" y="37"/>
                  </a:cubicBezTo>
                  <a:close/>
                  <a:moveTo>
                    <a:pt x="34" y="37"/>
                  </a:moveTo>
                  <a:lnTo>
                    <a:pt x="34" y="37"/>
                  </a:lnTo>
                  <a:lnTo>
                    <a:pt x="36" y="36"/>
                  </a:lnTo>
                  <a:cubicBezTo>
                    <a:pt x="37" y="36"/>
                    <a:pt x="37" y="36"/>
                    <a:pt x="37" y="36"/>
                  </a:cubicBezTo>
                  <a:lnTo>
                    <a:pt x="37" y="34"/>
                  </a:lnTo>
                  <a:cubicBezTo>
                    <a:pt x="38" y="34"/>
                    <a:pt x="38" y="35"/>
                    <a:pt x="39" y="35"/>
                  </a:cubicBezTo>
                  <a:cubicBezTo>
                    <a:pt x="38" y="36"/>
                    <a:pt x="37" y="37"/>
                    <a:pt x="36" y="38"/>
                  </a:cubicBezTo>
                  <a:cubicBezTo>
                    <a:pt x="36" y="38"/>
                    <a:pt x="35" y="37"/>
                    <a:pt x="34" y="37"/>
                  </a:cubicBezTo>
                  <a:close/>
                  <a:moveTo>
                    <a:pt x="37" y="28"/>
                  </a:moveTo>
                  <a:lnTo>
                    <a:pt x="37" y="28"/>
                  </a:lnTo>
                  <a:lnTo>
                    <a:pt x="37" y="24"/>
                  </a:lnTo>
                  <a:cubicBezTo>
                    <a:pt x="38" y="25"/>
                    <a:pt x="38" y="26"/>
                    <a:pt x="39" y="26"/>
                  </a:cubicBezTo>
                  <a:cubicBezTo>
                    <a:pt x="38" y="27"/>
                    <a:pt x="38" y="27"/>
                    <a:pt x="37" y="28"/>
                  </a:cubicBezTo>
                  <a:close/>
                  <a:moveTo>
                    <a:pt x="37" y="19"/>
                  </a:moveTo>
                  <a:lnTo>
                    <a:pt x="37" y="19"/>
                  </a:lnTo>
                  <a:lnTo>
                    <a:pt x="37" y="15"/>
                  </a:lnTo>
                  <a:cubicBezTo>
                    <a:pt x="38" y="16"/>
                    <a:pt x="38" y="17"/>
                    <a:pt x="39" y="17"/>
                  </a:cubicBezTo>
                  <a:cubicBezTo>
                    <a:pt x="38" y="18"/>
                    <a:pt x="38" y="18"/>
                    <a:pt x="37" y="19"/>
                  </a:cubicBezTo>
                  <a:close/>
                  <a:moveTo>
                    <a:pt x="37" y="10"/>
                  </a:moveTo>
                  <a:lnTo>
                    <a:pt x="37" y="10"/>
                  </a:lnTo>
                  <a:lnTo>
                    <a:pt x="37" y="6"/>
                  </a:lnTo>
                  <a:cubicBezTo>
                    <a:pt x="38" y="7"/>
                    <a:pt x="38" y="8"/>
                    <a:pt x="39" y="8"/>
                  </a:cubicBezTo>
                  <a:cubicBezTo>
                    <a:pt x="38" y="9"/>
                    <a:pt x="38" y="9"/>
                    <a:pt x="37" y="10"/>
                  </a:cubicBezTo>
                  <a:close/>
                  <a:moveTo>
                    <a:pt x="46" y="6"/>
                  </a:moveTo>
                  <a:lnTo>
                    <a:pt x="46" y="6"/>
                  </a:lnTo>
                  <a:lnTo>
                    <a:pt x="46" y="10"/>
                  </a:lnTo>
                  <a:cubicBezTo>
                    <a:pt x="45" y="9"/>
                    <a:pt x="45" y="9"/>
                    <a:pt x="44" y="8"/>
                  </a:cubicBezTo>
                  <a:cubicBezTo>
                    <a:pt x="45" y="8"/>
                    <a:pt x="45" y="7"/>
                    <a:pt x="46" y="6"/>
                  </a:cubicBezTo>
                  <a:close/>
                  <a:moveTo>
                    <a:pt x="46" y="15"/>
                  </a:moveTo>
                  <a:lnTo>
                    <a:pt x="46" y="15"/>
                  </a:lnTo>
                  <a:lnTo>
                    <a:pt x="46" y="20"/>
                  </a:lnTo>
                  <a:cubicBezTo>
                    <a:pt x="45" y="19"/>
                    <a:pt x="45" y="18"/>
                    <a:pt x="44" y="17"/>
                  </a:cubicBezTo>
                  <a:cubicBezTo>
                    <a:pt x="45" y="17"/>
                    <a:pt x="45" y="16"/>
                    <a:pt x="46" y="15"/>
                  </a:cubicBezTo>
                  <a:close/>
                  <a:moveTo>
                    <a:pt x="46" y="24"/>
                  </a:moveTo>
                  <a:lnTo>
                    <a:pt x="46" y="24"/>
                  </a:lnTo>
                  <a:lnTo>
                    <a:pt x="46" y="29"/>
                  </a:lnTo>
                  <a:cubicBezTo>
                    <a:pt x="46" y="28"/>
                    <a:pt x="45" y="27"/>
                    <a:pt x="44" y="26"/>
                  </a:cubicBezTo>
                  <a:cubicBezTo>
                    <a:pt x="45" y="26"/>
                    <a:pt x="46" y="25"/>
                    <a:pt x="46" y="24"/>
                  </a:cubicBezTo>
                  <a:close/>
                  <a:moveTo>
                    <a:pt x="0" y="42"/>
                  </a:moveTo>
                  <a:lnTo>
                    <a:pt x="0" y="42"/>
                  </a:lnTo>
                  <a:cubicBezTo>
                    <a:pt x="0" y="41"/>
                    <a:pt x="1" y="41"/>
                    <a:pt x="1" y="40"/>
                  </a:cubicBezTo>
                  <a:cubicBezTo>
                    <a:pt x="2" y="39"/>
                    <a:pt x="3" y="39"/>
                    <a:pt x="4" y="39"/>
                  </a:cubicBezTo>
                  <a:cubicBezTo>
                    <a:pt x="6" y="39"/>
                    <a:pt x="8" y="41"/>
                    <a:pt x="8" y="43"/>
                  </a:cubicBezTo>
                  <a:cubicBezTo>
                    <a:pt x="8" y="45"/>
                    <a:pt x="6" y="46"/>
                    <a:pt x="4" y="46"/>
                  </a:cubicBezTo>
                  <a:cubicBezTo>
                    <a:pt x="2" y="46"/>
                    <a:pt x="0" y="45"/>
                    <a:pt x="0" y="43"/>
                  </a:cubicBezTo>
                  <a:cubicBezTo>
                    <a:pt x="0" y="43"/>
                    <a:pt x="0" y="42"/>
                    <a:pt x="0" y="42"/>
                  </a:cubicBezTo>
                  <a:close/>
                  <a:moveTo>
                    <a:pt x="6" y="42"/>
                  </a:moveTo>
                  <a:lnTo>
                    <a:pt x="6" y="42"/>
                  </a:lnTo>
                  <a:cubicBezTo>
                    <a:pt x="6" y="44"/>
                    <a:pt x="5" y="45"/>
                    <a:pt x="4" y="45"/>
                  </a:cubicBezTo>
                  <a:cubicBezTo>
                    <a:pt x="6" y="45"/>
                    <a:pt x="7" y="44"/>
                    <a:pt x="6" y="42"/>
                  </a:cubicBezTo>
                  <a:close/>
                  <a:moveTo>
                    <a:pt x="80" y="39"/>
                  </a:moveTo>
                  <a:lnTo>
                    <a:pt x="80" y="39"/>
                  </a:lnTo>
                  <a:cubicBezTo>
                    <a:pt x="81" y="40"/>
                    <a:pt x="81" y="42"/>
                    <a:pt x="81" y="43"/>
                  </a:cubicBezTo>
                  <a:cubicBezTo>
                    <a:pt x="81" y="43"/>
                    <a:pt x="81" y="44"/>
                    <a:pt x="81" y="44"/>
                  </a:cubicBezTo>
                  <a:cubicBezTo>
                    <a:pt x="81" y="45"/>
                    <a:pt x="79" y="46"/>
                    <a:pt x="78" y="46"/>
                  </a:cubicBezTo>
                  <a:cubicBezTo>
                    <a:pt x="76" y="46"/>
                    <a:pt x="74" y="45"/>
                    <a:pt x="74" y="43"/>
                  </a:cubicBezTo>
                  <a:cubicBezTo>
                    <a:pt x="74" y="41"/>
                    <a:pt x="76" y="39"/>
                    <a:pt x="78" y="39"/>
                  </a:cubicBezTo>
                  <a:cubicBezTo>
                    <a:pt x="79" y="39"/>
                    <a:pt x="79" y="39"/>
                    <a:pt x="80" y="39"/>
                  </a:cubicBezTo>
                  <a:close/>
                  <a:moveTo>
                    <a:pt x="80" y="42"/>
                  </a:moveTo>
                  <a:lnTo>
                    <a:pt x="80" y="42"/>
                  </a:lnTo>
                  <a:cubicBezTo>
                    <a:pt x="80" y="44"/>
                    <a:pt x="79" y="45"/>
                    <a:pt x="78" y="45"/>
                  </a:cubicBezTo>
                  <a:cubicBezTo>
                    <a:pt x="80" y="45"/>
                    <a:pt x="81" y="44"/>
                    <a:pt x="80" y="42"/>
                  </a:cubicBezTo>
                  <a:close/>
                  <a:moveTo>
                    <a:pt x="44" y="31"/>
                  </a:moveTo>
                  <a:lnTo>
                    <a:pt x="44" y="31"/>
                  </a:lnTo>
                  <a:cubicBezTo>
                    <a:pt x="43" y="32"/>
                    <a:pt x="43" y="33"/>
                    <a:pt x="42" y="34"/>
                  </a:cubicBezTo>
                  <a:cubicBezTo>
                    <a:pt x="44" y="34"/>
                    <a:pt x="44" y="32"/>
                    <a:pt x="44" y="31"/>
                  </a:cubicBezTo>
                  <a:close/>
                  <a:moveTo>
                    <a:pt x="41" y="27"/>
                  </a:moveTo>
                  <a:lnTo>
                    <a:pt x="41" y="27"/>
                  </a:lnTo>
                  <a:cubicBezTo>
                    <a:pt x="44" y="27"/>
                    <a:pt x="45" y="29"/>
                    <a:pt x="45" y="31"/>
                  </a:cubicBezTo>
                  <a:cubicBezTo>
                    <a:pt x="45" y="33"/>
                    <a:pt x="44" y="35"/>
                    <a:pt x="41" y="35"/>
                  </a:cubicBezTo>
                  <a:cubicBezTo>
                    <a:pt x="39" y="35"/>
                    <a:pt x="38" y="33"/>
                    <a:pt x="38" y="31"/>
                  </a:cubicBezTo>
                  <a:cubicBezTo>
                    <a:pt x="38" y="29"/>
                    <a:pt x="39" y="27"/>
                    <a:pt x="41" y="27"/>
                  </a:cubicBezTo>
                  <a:close/>
                  <a:moveTo>
                    <a:pt x="44" y="22"/>
                  </a:moveTo>
                  <a:lnTo>
                    <a:pt x="44" y="22"/>
                  </a:lnTo>
                  <a:cubicBezTo>
                    <a:pt x="43" y="23"/>
                    <a:pt x="43" y="24"/>
                    <a:pt x="42" y="24"/>
                  </a:cubicBezTo>
                  <a:cubicBezTo>
                    <a:pt x="44" y="25"/>
                    <a:pt x="44" y="23"/>
                    <a:pt x="44" y="22"/>
                  </a:cubicBezTo>
                  <a:close/>
                  <a:moveTo>
                    <a:pt x="41" y="18"/>
                  </a:moveTo>
                  <a:lnTo>
                    <a:pt x="41" y="18"/>
                  </a:lnTo>
                  <a:cubicBezTo>
                    <a:pt x="44" y="18"/>
                    <a:pt x="45" y="20"/>
                    <a:pt x="45" y="22"/>
                  </a:cubicBezTo>
                  <a:cubicBezTo>
                    <a:pt x="45" y="24"/>
                    <a:pt x="44" y="26"/>
                    <a:pt x="41" y="26"/>
                  </a:cubicBezTo>
                  <a:cubicBezTo>
                    <a:pt x="39" y="26"/>
                    <a:pt x="38" y="24"/>
                    <a:pt x="38" y="22"/>
                  </a:cubicBezTo>
                  <a:cubicBezTo>
                    <a:pt x="38" y="20"/>
                    <a:pt x="39" y="18"/>
                    <a:pt x="41" y="18"/>
                  </a:cubicBezTo>
                  <a:close/>
                  <a:moveTo>
                    <a:pt x="44" y="13"/>
                  </a:moveTo>
                  <a:lnTo>
                    <a:pt x="44" y="13"/>
                  </a:lnTo>
                  <a:cubicBezTo>
                    <a:pt x="43" y="14"/>
                    <a:pt x="43" y="15"/>
                    <a:pt x="42" y="15"/>
                  </a:cubicBezTo>
                  <a:cubicBezTo>
                    <a:pt x="44" y="15"/>
                    <a:pt x="44" y="14"/>
                    <a:pt x="44" y="13"/>
                  </a:cubicBezTo>
                  <a:close/>
                  <a:moveTo>
                    <a:pt x="41" y="9"/>
                  </a:moveTo>
                  <a:lnTo>
                    <a:pt x="41" y="9"/>
                  </a:lnTo>
                  <a:cubicBezTo>
                    <a:pt x="44" y="9"/>
                    <a:pt x="45" y="11"/>
                    <a:pt x="45" y="13"/>
                  </a:cubicBezTo>
                  <a:cubicBezTo>
                    <a:pt x="45" y="15"/>
                    <a:pt x="44" y="17"/>
                    <a:pt x="41" y="17"/>
                  </a:cubicBezTo>
                  <a:cubicBezTo>
                    <a:pt x="39" y="17"/>
                    <a:pt x="38" y="15"/>
                    <a:pt x="38" y="13"/>
                  </a:cubicBezTo>
                  <a:cubicBezTo>
                    <a:pt x="38" y="11"/>
                    <a:pt x="39" y="9"/>
                    <a:pt x="41" y="9"/>
                  </a:cubicBezTo>
                  <a:close/>
                  <a:moveTo>
                    <a:pt x="44" y="3"/>
                  </a:moveTo>
                  <a:lnTo>
                    <a:pt x="44" y="3"/>
                  </a:lnTo>
                  <a:cubicBezTo>
                    <a:pt x="43" y="5"/>
                    <a:pt x="43" y="6"/>
                    <a:pt x="42" y="6"/>
                  </a:cubicBezTo>
                  <a:cubicBezTo>
                    <a:pt x="44" y="6"/>
                    <a:pt x="44" y="5"/>
                    <a:pt x="44" y="3"/>
                  </a:cubicBezTo>
                  <a:close/>
                  <a:moveTo>
                    <a:pt x="41" y="0"/>
                  </a:moveTo>
                  <a:lnTo>
                    <a:pt x="41" y="0"/>
                  </a:lnTo>
                  <a:cubicBezTo>
                    <a:pt x="44" y="0"/>
                    <a:pt x="45" y="2"/>
                    <a:pt x="45" y="4"/>
                  </a:cubicBezTo>
                  <a:cubicBezTo>
                    <a:pt x="45" y="6"/>
                    <a:pt x="44" y="7"/>
                    <a:pt x="41" y="7"/>
                  </a:cubicBezTo>
                  <a:cubicBezTo>
                    <a:pt x="39" y="7"/>
                    <a:pt x="38" y="6"/>
                    <a:pt x="38" y="4"/>
                  </a:cubicBezTo>
                  <a:cubicBezTo>
                    <a:pt x="38" y="2"/>
                    <a:pt x="39" y="0"/>
                    <a:pt x="41" y="0"/>
                  </a:cubicBezTo>
                  <a:close/>
                  <a:moveTo>
                    <a:pt x="34" y="41"/>
                  </a:moveTo>
                  <a:lnTo>
                    <a:pt x="34" y="41"/>
                  </a:lnTo>
                  <a:cubicBezTo>
                    <a:pt x="34" y="42"/>
                    <a:pt x="33" y="43"/>
                    <a:pt x="32" y="43"/>
                  </a:cubicBezTo>
                  <a:cubicBezTo>
                    <a:pt x="34" y="43"/>
                    <a:pt x="34" y="42"/>
                    <a:pt x="34" y="41"/>
                  </a:cubicBezTo>
                  <a:close/>
                  <a:moveTo>
                    <a:pt x="32" y="37"/>
                  </a:moveTo>
                  <a:lnTo>
                    <a:pt x="32" y="37"/>
                  </a:lnTo>
                  <a:cubicBezTo>
                    <a:pt x="34" y="37"/>
                    <a:pt x="35" y="39"/>
                    <a:pt x="35" y="41"/>
                  </a:cubicBezTo>
                  <a:cubicBezTo>
                    <a:pt x="35" y="43"/>
                    <a:pt x="34" y="44"/>
                    <a:pt x="32" y="44"/>
                  </a:cubicBezTo>
                  <a:cubicBezTo>
                    <a:pt x="30" y="44"/>
                    <a:pt x="28" y="43"/>
                    <a:pt x="28" y="41"/>
                  </a:cubicBezTo>
                  <a:cubicBezTo>
                    <a:pt x="28" y="39"/>
                    <a:pt x="30" y="37"/>
                    <a:pt x="32" y="37"/>
                  </a:cubicBezTo>
                  <a:close/>
                  <a:moveTo>
                    <a:pt x="25" y="41"/>
                  </a:moveTo>
                  <a:lnTo>
                    <a:pt x="25" y="41"/>
                  </a:lnTo>
                  <a:cubicBezTo>
                    <a:pt x="24" y="42"/>
                    <a:pt x="24" y="43"/>
                    <a:pt x="23" y="44"/>
                  </a:cubicBezTo>
                  <a:cubicBezTo>
                    <a:pt x="24" y="44"/>
                    <a:pt x="25" y="42"/>
                    <a:pt x="25" y="41"/>
                  </a:cubicBezTo>
                  <a:close/>
                  <a:moveTo>
                    <a:pt x="22" y="37"/>
                  </a:moveTo>
                  <a:lnTo>
                    <a:pt x="22" y="37"/>
                  </a:lnTo>
                  <a:cubicBezTo>
                    <a:pt x="24" y="37"/>
                    <a:pt x="26" y="39"/>
                    <a:pt x="26" y="41"/>
                  </a:cubicBezTo>
                  <a:cubicBezTo>
                    <a:pt x="26" y="43"/>
                    <a:pt x="24" y="45"/>
                    <a:pt x="22" y="45"/>
                  </a:cubicBezTo>
                  <a:cubicBezTo>
                    <a:pt x="20" y="45"/>
                    <a:pt x="19" y="43"/>
                    <a:pt x="19" y="41"/>
                  </a:cubicBezTo>
                  <a:cubicBezTo>
                    <a:pt x="19" y="39"/>
                    <a:pt x="20" y="37"/>
                    <a:pt x="22" y="37"/>
                  </a:cubicBezTo>
                  <a:close/>
                  <a:moveTo>
                    <a:pt x="16" y="42"/>
                  </a:moveTo>
                  <a:lnTo>
                    <a:pt x="16" y="42"/>
                  </a:lnTo>
                  <a:cubicBezTo>
                    <a:pt x="15" y="43"/>
                    <a:pt x="14" y="44"/>
                    <a:pt x="13" y="44"/>
                  </a:cubicBezTo>
                  <a:cubicBezTo>
                    <a:pt x="15" y="44"/>
                    <a:pt x="16" y="43"/>
                    <a:pt x="16" y="42"/>
                  </a:cubicBezTo>
                  <a:close/>
                  <a:moveTo>
                    <a:pt x="13" y="38"/>
                  </a:moveTo>
                  <a:lnTo>
                    <a:pt x="13" y="38"/>
                  </a:lnTo>
                  <a:cubicBezTo>
                    <a:pt x="15" y="38"/>
                    <a:pt x="17" y="40"/>
                    <a:pt x="17" y="42"/>
                  </a:cubicBezTo>
                  <a:cubicBezTo>
                    <a:pt x="17" y="44"/>
                    <a:pt x="15" y="45"/>
                    <a:pt x="13" y="45"/>
                  </a:cubicBezTo>
                  <a:cubicBezTo>
                    <a:pt x="11" y="45"/>
                    <a:pt x="9" y="44"/>
                    <a:pt x="9" y="42"/>
                  </a:cubicBezTo>
                  <a:cubicBezTo>
                    <a:pt x="9" y="40"/>
                    <a:pt x="11" y="38"/>
                    <a:pt x="13" y="38"/>
                  </a:cubicBezTo>
                  <a:close/>
                  <a:moveTo>
                    <a:pt x="71" y="42"/>
                  </a:moveTo>
                  <a:lnTo>
                    <a:pt x="71" y="42"/>
                  </a:lnTo>
                  <a:cubicBezTo>
                    <a:pt x="70" y="43"/>
                    <a:pt x="70" y="44"/>
                    <a:pt x="69" y="44"/>
                  </a:cubicBezTo>
                  <a:cubicBezTo>
                    <a:pt x="71" y="45"/>
                    <a:pt x="71" y="43"/>
                    <a:pt x="71" y="42"/>
                  </a:cubicBezTo>
                  <a:close/>
                  <a:moveTo>
                    <a:pt x="69" y="38"/>
                  </a:moveTo>
                  <a:lnTo>
                    <a:pt x="69" y="38"/>
                  </a:lnTo>
                  <a:cubicBezTo>
                    <a:pt x="71" y="38"/>
                    <a:pt x="72" y="40"/>
                    <a:pt x="72" y="42"/>
                  </a:cubicBezTo>
                  <a:cubicBezTo>
                    <a:pt x="72" y="44"/>
                    <a:pt x="71" y="46"/>
                    <a:pt x="69" y="46"/>
                  </a:cubicBezTo>
                  <a:cubicBezTo>
                    <a:pt x="66" y="46"/>
                    <a:pt x="65" y="44"/>
                    <a:pt x="65" y="42"/>
                  </a:cubicBezTo>
                  <a:cubicBezTo>
                    <a:pt x="65" y="40"/>
                    <a:pt x="66" y="38"/>
                    <a:pt x="69" y="38"/>
                  </a:cubicBezTo>
                  <a:close/>
                  <a:moveTo>
                    <a:pt x="62" y="41"/>
                  </a:moveTo>
                  <a:lnTo>
                    <a:pt x="62" y="41"/>
                  </a:lnTo>
                  <a:cubicBezTo>
                    <a:pt x="61" y="42"/>
                    <a:pt x="61" y="43"/>
                    <a:pt x="59" y="44"/>
                  </a:cubicBezTo>
                  <a:cubicBezTo>
                    <a:pt x="61" y="44"/>
                    <a:pt x="62" y="42"/>
                    <a:pt x="62" y="41"/>
                  </a:cubicBezTo>
                  <a:close/>
                  <a:moveTo>
                    <a:pt x="59" y="37"/>
                  </a:moveTo>
                  <a:lnTo>
                    <a:pt x="59" y="37"/>
                  </a:lnTo>
                  <a:cubicBezTo>
                    <a:pt x="61" y="37"/>
                    <a:pt x="63" y="39"/>
                    <a:pt x="63" y="41"/>
                  </a:cubicBezTo>
                  <a:cubicBezTo>
                    <a:pt x="63" y="43"/>
                    <a:pt x="61" y="45"/>
                    <a:pt x="59" y="45"/>
                  </a:cubicBezTo>
                  <a:cubicBezTo>
                    <a:pt x="57" y="45"/>
                    <a:pt x="56" y="43"/>
                    <a:pt x="56" y="41"/>
                  </a:cubicBezTo>
                  <a:cubicBezTo>
                    <a:pt x="56" y="39"/>
                    <a:pt x="57" y="37"/>
                    <a:pt x="59" y="37"/>
                  </a:cubicBezTo>
                  <a:close/>
                  <a:moveTo>
                    <a:pt x="53" y="40"/>
                  </a:moveTo>
                  <a:lnTo>
                    <a:pt x="53" y="40"/>
                  </a:lnTo>
                  <a:cubicBezTo>
                    <a:pt x="52" y="42"/>
                    <a:pt x="51" y="42"/>
                    <a:pt x="50" y="43"/>
                  </a:cubicBezTo>
                  <a:cubicBezTo>
                    <a:pt x="52" y="43"/>
                    <a:pt x="53" y="42"/>
                    <a:pt x="53" y="40"/>
                  </a:cubicBezTo>
                  <a:close/>
                  <a:moveTo>
                    <a:pt x="50" y="37"/>
                  </a:moveTo>
                  <a:lnTo>
                    <a:pt x="50" y="37"/>
                  </a:lnTo>
                  <a:cubicBezTo>
                    <a:pt x="52" y="37"/>
                    <a:pt x="54" y="38"/>
                    <a:pt x="54" y="41"/>
                  </a:cubicBezTo>
                  <a:cubicBezTo>
                    <a:pt x="54" y="43"/>
                    <a:pt x="52" y="44"/>
                    <a:pt x="50" y="44"/>
                  </a:cubicBezTo>
                  <a:cubicBezTo>
                    <a:pt x="48" y="44"/>
                    <a:pt x="46" y="43"/>
                    <a:pt x="46" y="41"/>
                  </a:cubicBezTo>
                  <a:cubicBezTo>
                    <a:pt x="46" y="38"/>
                    <a:pt x="48" y="37"/>
                    <a:pt x="50" y="37"/>
                  </a:cubicBezTo>
                  <a:close/>
                  <a:moveTo>
                    <a:pt x="43" y="40"/>
                  </a:moveTo>
                  <a:lnTo>
                    <a:pt x="43" y="40"/>
                  </a:lnTo>
                  <a:cubicBezTo>
                    <a:pt x="43" y="41"/>
                    <a:pt x="42" y="42"/>
                    <a:pt x="41" y="43"/>
                  </a:cubicBezTo>
                  <a:cubicBezTo>
                    <a:pt x="43" y="43"/>
                    <a:pt x="44" y="41"/>
                    <a:pt x="43" y="40"/>
                  </a:cubicBezTo>
                  <a:close/>
                  <a:moveTo>
                    <a:pt x="41" y="36"/>
                  </a:moveTo>
                  <a:lnTo>
                    <a:pt x="41" y="36"/>
                  </a:lnTo>
                  <a:cubicBezTo>
                    <a:pt x="43" y="36"/>
                    <a:pt x="45" y="38"/>
                    <a:pt x="45" y="40"/>
                  </a:cubicBezTo>
                  <a:cubicBezTo>
                    <a:pt x="45" y="42"/>
                    <a:pt x="43" y="44"/>
                    <a:pt x="41" y="44"/>
                  </a:cubicBezTo>
                  <a:cubicBezTo>
                    <a:pt x="39" y="44"/>
                    <a:pt x="37" y="42"/>
                    <a:pt x="37" y="40"/>
                  </a:cubicBezTo>
                  <a:cubicBezTo>
                    <a:pt x="37" y="38"/>
                    <a:pt x="39" y="36"/>
                    <a:pt x="41" y="3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3" name="Freeform 1520"/>
            <p:cNvSpPr/>
            <p:nvPr userDrawn="1"/>
          </p:nvSpPr>
          <p:spPr>
            <a:xfrm>
              <a:off x="419" y="363"/>
              <a:ext cx="9" cy="9"/>
            </a:xfrm>
            <a:custGeom>
              <a:avLst/>
              <a:gdLst>
                <a:gd name="T0" fmla="*/ 13 w 20"/>
                <a:gd name="T1" fmla="*/ 4 h 21"/>
                <a:gd name="T2" fmla="*/ 13 w 20"/>
                <a:gd name="T3" fmla="*/ 4 h 21"/>
                <a:gd name="T4" fmla="*/ 12 w 20"/>
                <a:gd name="T5" fmla="*/ 7 h 21"/>
                <a:gd name="T6" fmla="*/ 20 w 20"/>
                <a:gd name="T7" fmla="*/ 5 h 21"/>
                <a:gd name="T8" fmla="*/ 20 w 20"/>
                <a:gd name="T9" fmla="*/ 15 h 21"/>
                <a:gd name="T10" fmla="*/ 14 w 20"/>
                <a:gd name="T11" fmla="*/ 12 h 21"/>
                <a:gd name="T12" fmla="*/ 15 w 20"/>
                <a:gd name="T13" fmla="*/ 21 h 21"/>
                <a:gd name="T14" fmla="*/ 5 w 20"/>
                <a:gd name="T15" fmla="*/ 21 h 21"/>
                <a:gd name="T16" fmla="*/ 9 w 20"/>
                <a:gd name="T17" fmla="*/ 14 h 21"/>
                <a:gd name="T18" fmla="*/ 0 w 20"/>
                <a:gd name="T19" fmla="*/ 15 h 21"/>
                <a:gd name="T20" fmla="*/ 0 w 20"/>
                <a:gd name="T21" fmla="*/ 5 h 21"/>
                <a:gd name="T22" fmla="*/ 7 w 20"/>
                <a:gd name="T23" fmla="*/ 9 h 21"/>
                <a:gd name="T24" fmla="*/ 5 w 20"/>
                <a:gd name="T25" fmla="*/ 0 h 21"/>
                <a:gd name="T26" fmla="*/ 15 w 20"/>
                <a:gd name="T27" fmla="*/ 0 h 21"/>
                <a:gd name="T28" fmla="*/ 13 w 20"/>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13" y="4"/>
                  </a:moveTo>
                  <a:lnTo>
                    <a:pt x="13" y="4"/>
                  </a:lnTo>
                  <a:cubicBezTo>
                    <a:pt x="12" y="5"/>
                    <a:pt x="12" y="6"/>
                    <a:pt x="12" y="7"/>
                  </a:cubicBezTo>
                  <a:cubicBezTo>
                    <a:pt x="13" y="11"/>
                    <a:pt x="19" y="6"/>
                    <a:pt x="20" y="5"/>
                  </a:cubicBezTo>
                  <a:lnTo>
                    <a:pt x="20" y="15"/>
                  </a:lnTo>
                  <a:cubicBezTo>
                    <a:pt x="19" y="14"/>
                    <a:pt x="16" y="12"/>
                    <a:pt x="14" y="12"/>
                  </a:cubicBezTo>
                  <a:cubicBezTo>
                    <a:pt x="9" y="13"/>
                    <a:pt x="14" y="19"/>
                    <a:pt x="15" y="21"/>
                  </a:cubicBezTo>
                  <a:lnTo>
                    <a:pt x="5" y="21"/>
                  </a:lnTo>
                  <a:cubicBezTo>
                    <a:pt x="6" y="19"/>
                    <a:pt x="9" y="16"/>
                    <a:pt x="9" y="14"/>
                  </a:cubicBezTo>
                  <a:cubicBezTo>
                    <a:pt x="8" y="9"/>
                    <a:pt x="1" y="14"/>
                    <a:pt x="0" y="15"/>
                  </a:cubicBezTo>
                  <a:lnTo>
                    <a:pt x="0" y="5"/>
                  </a:lnTo>
                  <a:cubicBezTo>
                    <a:pt x="1" y="6"/>
                    <a:pt x="5" y="9"/>
                    <a:pt x="7" y="9"/>
                  </a:cubicBezTo>
                  <a:cubicBezTo>
                    <a:pt x="11" y="8"/>
                    <a:pt x="6" y="1"/>
                    <a:pt x="5" y="0"/>
                  </a:cubicBezTo>
                  <a:lnTo>
                    <a:pt x="15" y="0"/>
                  </a:lnTo>
                  <a:cubicBezTo>
                    <a:pt x="14" y="1"/>
                    <a:pt x="13" y="3"/>
                    <a:pt x="13"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4" name="Freeform 1521"/>
            <p:cNvSpPr/>
            <p:nvPr userDrawn="1"/>
          </p:nvSpPr>
          <p:spPr>
            <a:xfrm>
              <a:off x="361" y="388"/>
              <a:ext cx="74" cy="28"/>
            </a:xfrm>
            <a:custGeom>
              <a:avLst/>
              <a:gdLst>
                <a:gd name="T0" fmla="*/ 109 w 164"/>
                <a:gd name="T1" fmla="*/ 25 h 62"/>
                <a:gd name="T2" fmla="*/ 109 w 164"/>
                <a:gd name="T3" fmla="*/ 25 h 62"/>
                <a:gd name="T4" fmla="*/ 127 w 164"/>
                <a:gd name="T5" fmla="*/ 40 h 62"/>
                <a:gd name="T6" fmla="*/ 133 w 164"/>
                <a:gd name="T7" fmla="*/ 29 h 62"/>
                <a:gd name="T8" fmla="*/ 131 w 164"/>
                <a:gd name="T9" fmla="*/ 24 h 62"/>
                <a:gd name="T10" fmla="*/ 139 w 164"/>
                <a:gd name="T11" fmla="*/ 30 h 62"/>
                <a:gd name="T12" fmla="*/ 144 w 164"/>
                <a:gd name="T13" fmla="*/ 41 h 62"/>
                <a:gd name="T14" fmla="*/ 149 w 164"/>
                <a:gd name="T15" fmla="*/ 41 h 62"/>
                <a:gd name="T16" fmla="*/ 152 w 164"/>
                <a:gd name="T17" fmla="*/ 33 h 62"/>
                <a:gd name="T18" fmla="*/ 151 w 164"/>
                <a:gd name="T19" fmla="*/ 26 h 62"/>
                <a:gd name="T20" fmla="*/ 157 w 164"/>
                <a:gd name="T21" fmla="*/ 32 h 62"/>
                <a:gd name="T22" fmla="*/ 163 w 164"/>
                <a:gd name="T23" fmla="*/ 36 h 62"/>
                <a:gd name="T24" fmla="*/ 161 w 164"/>
                <a:gd name="T25" fmla="*/ 45 h 62"/>
                <a:gd name="T26" fmla="*/ 149 w 164"/>
                <a:gd name="T27" fmla="*/ 50 h 62"/>
                <a:gd name="T28" fmla="*/ 142 w 164"/>
                <a:gd name="T29" fmla="*/ 56 h 62"/>
                <a:gd name="T30" fmla="*/ 128 w 164"/>
                <a:gd name="T31" fmla="*/ 56 h 62"/>
                <a:gd name="T32" fmla="*/ 115 w 164"/>
                <a:gd name="T33" fmla="*/ 62 h 62"/>
                <a:gd name="T34" fmla="*/ 103 w 164"/>
                <a:gd name="T35" fmla="*/ 57 h 62"/>
                <a:gd name="T36" fmla="*/ 85 w 164"/>
                <a:gd name="T37" fmla="*/ 47 h 62"/>
                <a:gd name="T38" fmla="*/ 56 w 164"/>
                <a:gd name="T39" fmla="*/ 41 h 62"/>
                <a:gd name="T40" fmla="*/ 30 w 164"/>
                <a:gd name="T41" fmla="*/ 35 h 62"/>
                <a:gd name="T42" fmla="*/ 2 w 164"/>
                <a:gd name="T43" fmla="*/ 31 h 62"/>
                <a:gd name="T44" fmla="*/ 7 w 164"/>
                <a:gd name="T45" fmla="*/ 14 h 62"/>
                <a:gd name="T46" fmla="*/ 8 w 164"/>
                <a:gd name="T47" fmla="*/ 3 h 62"/>
                <a:gd name="T48" fmla="*/ 36 w 164"/>
                <a:gd name="T49" fmla="*/ 0 h 62"/>
                <a:gd name="T50" fmla="*/ 39 w 164"/>
                <a:gd name="T51" fmla="*/ 15 h 62"/>
                <a:gd name="T52" fmla="*/ 56 w 164"/>
                <a:gd name="T53" fmla="*/ 26 h 62"/>
                <a:gd name="T54" fmla="*/ 95 w 164"/>
                <a:gd name="T55" fmla="*/ 34 h 62"/>
                <a:gd name="T56" fmla="*/ 104 w 164"/>
                <a:gd name="T57" fmla="*/ 25 h 62"/>
                <a:gd name="T58" fmla="*/ 109 w 164"/>
                <a:gd name="T5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62">
                  <a:moveTo>
                    <a:pt x="109" y="25"/>
                  </a:moveTo>
                  <a:lnTo>
                    <a:pt x="109" y="25"/>
                  </a:lnTo>
                  <a:cubicBezTo>
                    <a:pt x="112" y="31"/>
                    <a:pt x="118" y="40"/>
                    <a:pt x="127" y="40"/>
                  </a:cubicBezTo>
                  <a:cubicBezTo>
                    <a:pt x="126" y="35"/>
                    <a:pt x="128" y="31"/>
                    <a:pt x="133" y="29"/>
                  </a:cubicBezTo>
                  <a:cubicBezTo>
                    <a:pt x="133" y="28"/>
                    <a:pt x="133" y="25"/>
                    <a:pt x="131" y="24"/>
                  </a:cubicBezTo>
                  <a:cubicBezTo>
                    <a:pt x="136" y="23"/>
                    <a:pt x="138" y="26"/>
                    <a:pt x="139" y="30"/>
                  </a:cubicBezTo>
                  <a:cubicBezTo>
                    <a:pt x="145" y="31"/>
                    <a:pt x="146" y="37"/>
                    <a:pt x="144" y="41"/>
                  </a:cubicBezTo>
                  <a:cubicBezTo>
                    <a:pt x="146" y="42"/>
                    <a:pt x="149" y="41"/>
                    <a:pt x="149" y="41"/>
                  </a:cubicBezTo>
                  <a:cubicBezTo>
                    <a:pt x="147" y="36"/>
                    <a:pt x="150" y="34"/>
                    <a:pt x="152" y="33"/>
                  </a:cubicBezTo>
                  <a:cubicBezTo>
                    <a:pt x="153" y="30"/>
                    <a:pt x="152" y="28"/>
                    <a:pt x="151" y="26"/>
                  </a:cubicBezTo>
                  <a:cubicBezTo>
                    <a:pt x="156" y="26"/>
                    <a:pt x="157" y="31"/>
                    <a:pt x="157" y="32"/>
                  </a:cubicBezTo>
                  <a:cubicBezTo>
                    <a:pt x="160" y="33"/>
                    <a:pt x="161" y="33"/>
                    <a:pt x="163" y="36"/>
                  </a:cubicBezTo>
                  <a:cubicBezTo>
                    <a:pt x="164" y="37"/>
                    <a:pt x="164" y="43"/>
                    <a:pt x="161" y="45"/>
                  </a:cubicBezTo>
                  <a:cubicBezTo>
                    <a:pt x="158" y="47"/>
                    <a:pt x="153" y="47"/>
                    <a:pt x="149" y="50"/>
                  </a:cubicBezTo>
                  <a:cubicBezTo>
                    <a:pt x="147" y="51"/>
                    <a:pt x="146" y="55"/>
                    <a:pt x="142" y="56"/>
                  </a:cubicBezTo>
                  <a:cubicBezTo>
                    <a:pt x="138" y="57"/>
                    <a:pt x="133" y="55"/>
                    <a:pt x="128" y="56"/>
                  </a:cubicBezTo>
                  <a:cubicBezTo>
                    <a:pt x="122" y="58"/>
                    <a:pt x="120" y="62"/>
                    <a:pt x="115" y="62"/>
                  </a:cubicBezTo>
                  <a:cubicBezTo>
                    <a:pt x="110" y="62"/>
                    <a:pt x="111" y="58"/>
                    <a:pt x="103" y="57"/>
                  </a:cubicBezTo>
                  <a:cubicBezTo>
                    <a:pt x="97" y="54"/>
                    <a:pt x="91" y="49"/>
                    <a:pt x="85" y="47"/>
                  </a:cubicBezTo>
                  <a:cubicBezTo>
                    <a:pt x="76" y="44"/>
                    <a:pt x="66" y="43"/>
                    <a:pt x="56" y="41"/>
                  </a:cubicBezTo>
                  <a:cubicBezTo>
                    <a:pt x="47" y="40"/>
                    <a:pt x="39" y="36"/>
                    <a:pt x="30" y="35"/>
                  </a:cubicBezTo>
                  <a:cubicBezTo>
                    <a:pt x="24" y="34"/>
                    <a:pt x="5" y="35"/>
                    <a:pt x="2" y="31"/>
                  </a:cubicBezTo>
                  <a:cubicBezTo>
                    <a:pt x="0" y="27"/>
                    <a:pt x="6" y="25"/>
                    <a:pt x="7" y="14"/>
                  </a:cubicBezTo>
                  <a:cubicBezTo>
                    <a:pt x="7" y="12"/>
                    <a:pt x="8" y="4"/>
                    <a:pt x="8" y="3"/>
                  </a:cubicBezTo>
                  <a:cubicBezTo>
                    <a:pt x="8" y="3"/>
                    <a:pt x="34" y="0"/>
                    <a:pt x="36" y="0"/>
                  </a:cubicBezTo>
                  <a:cubicBezTo>
                    <a:pt x="36" y="7"/>
                    <a:pt x="38" y="13"/>
                    <a:pt x="39" y="15"/>
                  </a:cubicBezTo>
                  <a:cubicBezTo>
                    <a:pt x="43" y="21"/>
                    <a:pt x="50" y="23"/>
                    <a:pt x="56" y="26"/>
                  </a:cubicBezTo>
                  <a:cubicBezTo>
                    <a:pt x="69" y="30"/>
                    <a:pt x="82" y="35"/>
                    <a:pt x="95" y="34"/>
                  </a:cubicBezTo>
                  <a:cubicBezTo>
                    <a:pt x="96" y="34"/>
                    <a:pt x="103" y="30"/>
                    <a:pt x="104" y="25"/>
                  </a:cubicBezTo>
                  <a:cubicBezTo>
                    <a:pt x="105" y="23"/>
                    <a:pt x="108" y="23"/>
                    <a:pt x="109" y="25"/>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5" name="Freeform 1522"/>
            <p:cNvSpPr/>
            <p:nvPr userDrawn="1"/>
          </p:nvSpPr>
          <p:spPr>
            <a:xfrm>
              <a:off x="363" y="388"/>
              <a:ext cx="62" cy="27"/>
            </a:xfrm>
            <a:custGeom>
              <a:avLst/>
              <a:gdLst>
                <a:gd name="T0" fmla="*/ 29 w 138"/>
                <a:gd name="T1" fmla="*/ 0 h 59"/>
                <a:gd name="T2" fmla="*/ 29 w 138"/>
                <a:gd name="T3" fmla="*/ 0 h 59"/>
                <a:gd name="T4" fmla="*/ 32 w 138"/>
                <a:gd name="T5" fmla="*/ 16 h 59"/>
                <a:gd name="T6" fmla="*/ 35 w 138"/>
                <a:gd name="T7" fmla="*/ 20 h 59"/>
                <a:gd name="T8" fmla="*/ 35 w 138"/>
                <a:gd name="T9" fmla="*/ 24 h 59"/>
                <a:gd name="T10" fmla="*/ 40 w 138"/>
                <a:gd name="T11" fmla="*/ 22 h 59"/>
                <a:gd name="T12" fmla="*/ 39 w 138"/>
                <a:gd name="T13" fmla="*/ 26 h 59"/>
                <a:gd name="T14" fmla="*/ 46 w 138"/>
                <a:gd name="T15" fmla="*/ 25 h 59"/>
                <a:gd name="T16" fmla="*/ 45 w 138"/>
                <a:gd name="T17" fmla="*/ 28 h 59"/>
                <a:gd name="T18" fmla="*/ 50 w 138"/>
                <a:gd name="T19" fmla="*/ 28 h 59"/>
                <a:gd name="T20" fmla="*/ 53 w 138"/>
                <a:gd name="T21" fmla="*/ 28 h 59"/>
                <a:gd name="T22" fmla="*/ 73 w 138"/>
                <a:gd name="T23" fmla="*/ 34 h 59"/>
                <a:gd name="T24" fmla="*/ 102 w 138"/>
                <a:gd name="T25" fmla="*/ 27 h 59"/>
                <a:gd name="T26" fmla="*/ 106 w 138"/>
                <a:gd name="T27" fmla="*/ 31 h 59"/>
                <a:gd name="T28" fmla="*/ 102 w 138"/>
                <a:gd name="T29" fmla="*/ 32 h 59"/>
                <a:gd name="T30" fmla="*/ 108 w 138"/>
                <a:gd name="T31" fmla="*/ 38 h 59"/>
                <a:gd name="T32" fmla="*/ 103 w 138"/>
                <a:gd name="T33" fmla="*/ 37 h 59"/>
                <a:gd name="T34" fmla="*/ 107 w 138"/>
                <a:gd name="T35" fmla="*/ 39 h 59"/>
                <a:gd name="T36" fmla="*/ 103 w 138"/>
                <a:gd name="T37" fmla="*/ 39 h 59"/>
                <a:gd name="T38" fmla="*/ 104 w 138"/>
                <a:gd name="T39" fmla="*/ 42 h 59"/>
                <a:gd name="T40" fmla="*/ 120 w 138"/>
                <a:gd name="T41" fmla="*/ 43 h 59"/>
                <a:gd name="T42" fmla="*/ 108 w 138"/>
                <a:gd name="T43" fmla="*/ 47 h 59"/>
                <a:gd name="T44" fmla="*/ 110 w 138"/>
                <a:gd name="T45" fmla="*/ 50 h 59"/>
                <a:gd name="T46" fmla="*/ 112 w 138"/>
                <a:gd name="T47" fmla="*/ 50 h 59"/>
                <a:gd name="T48" fmla="*/ 115 w 138"/>
                <a:gd name="T49" fmla="*/ 53 h 59"/>
                <a:gd name="T50" fmla="*/ 116 w 138"/>
                <a:gd name="T51" fmla="*/ 49 h 59"/>
                <a:gd name="T52" fmla="*/ 119 w 138"/>
                <a:gd name="T53" fmla="*/ 52 h 59"/>
                <a:gd name="T54" fmla="*/ 120 w 138"/>
                <a:gd name="T55" fmla="*/ 47 h 59"/>
                <a:gd name="T56" fmla="*/ 122 w 138"/>
                <a:gd name="T57" fmla="*/ 50 h 59"/>
                <a:gd name="T58" fmla="*/ 123 w 138"/>
                <a:gd name="T59" fmla="*/ 44 h 59"/>
                <a:gd name="T60" fmla="*/ 125 w 138"/>
                <a:gd name="T61" fmla="*/ 46 h 59"/>
                <a:gd name="T62" fmla="*/ 124 w 138"/>
                <a:gd name="T63" fmla="*/ 42 h 59"/>
                <a:gd name="T64" fmla="*/ 127 w 138"/>
                <a:gd name="T65" fmla="*/ 43 h 59"/>
                <a:gd name="T66" fmla="*/ 128 w 138"/>
                <a:gd name="T67" fmla="*/ 32 h 59"/>
                <a:gd name="T68" fmla="*/ 138 w 138"/>
                <a:gd name="T69" fmla="*/ 35 h 59"/>
                <a:gd name="T70" fmla="*/ 136 w 138"/>
                <a:gd name="T71" fmla="*/ 41 h 59"/>
                <a:gd name="T72" fmla="*/ 131 w 138"/>
                <a:gd name="T73" fmla="*/ 45 h 59"/>
                <a:gd name="T74" fmla="*/ 114 w 138"/>
                <a:gd name="T75" fmla="*/ 58 h 59"/>
                <a:gd name="T76" fmla="*/ 102 w 138"/>
                <a:gd name="T77" fmla="*/ 54 h 59"/>
                <a:gd name="T78" fmla="*/ 84 w 138"/>
                <a:gd name="T79" fmla="*/ 44 h 59"/>
                <a:gd name="T80" fmla="*/ 67 w 138"/>
                <a:gd name="T81" fmla="*/ 39 h 59"/>
                <a:gd name="T82" fmla="*/ 64 w 138"/>
                <a:gd name="T83" fmla="*/ 37 h 59"/>
                <a:gd name="T84" fmla="*/ 63 w 138"/>
                <a:gd name="T85" fmla="*/ 39 h 59"/>
                <a:gd name="T86" fmla="*/ 59 w 138"/>
                <a:gd name="T87" fmla="*/ 36 h 59"/>
                <a:gd name="T88" fmla="*/ 58 w 138"/>
                <a:gd name="T89" fmla="*/ 38 h 59"/>
                <a:gd name="T90" fmla="*/ 54 w 138"/>
                <a:gd name="T91" fmla="*/ 34 h 59"/>
                <a:gd name="T92" fmla="*/ 53 w 138"/>
                <a:gd name="T93" fmla="*/ 37 h 59"/>
                <a:gd name="T94" fmla="*/ 49 w 138"/>
                <a:gd name="T95" fmla="*/ 33 h 59"/>
                <a:gd name="T96" fmla="*/ 48 w 138"/>
                <a:gd name="T97" fmla="*/ 36 h 59"/>
                <a:gd name="T98" fmla="*/ 44 w 138"/>
                <a:gd name="T99" fmla="*/ 31 h 59"/>
                <a:gd name="T100" fmla="*/ 43 w 138"/>
                <a:gd name="T101" fmla="*/ 35 h 59"/>
                <a:gd name="T102" fmla="*/ 38 w 138"/>
                <a:gd name="T103" fmla="*/ 29 h 59"/>
                <a:gd name="T104" fmla="*/ 37 w 138"/>
                <a:gd name="T105" fmla="*/ 33 h 59"/>
                <a:gd name="T106" fmla="*/ 33 w 138"/>
                <a:gd name="T107" fmla="*/ 27 h 59"/>
                <a:gd name="T108" fmla="*/ 32 w 138"/>
                <a:gd name="T109" fmla="*/ 32 h 59"/>
                <a:gd name="T110" fmla="*/ 29 w 138"/>
                <a:gd name="T111" fmla="*/ 25 h 59"/>
                <a:gd name="T112" fmla="*/ 27 w 138"/>
                <a:gd name="T113" fmla="*/ 31 h 59"/>
                <a:gd name="T114" fmla="*/ 2 w 138"/>
                <a:gd name="T115" fmla="*/ 28 h 59"/>
                <a:gd name="T116" fmla="*/ 7 w 138"/>
                <a:gd name="T117" fmla="*/ 3 h 59"/>
                <a:gd name="T118" fmla="*/ 29 w 138"/>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59">
                  <a:moveTo>
                    <a:pt x="29" y="0"/>
                  </a:moveTo>
                  <a:lnTo>
                    <a:pt x="29" y="0"/>
                  </a:lnTo>
                  <a:cubicBezTo>
                    <a:pt x="30" y="5"/>
                    <a:pt x="28" y="6"/>
                    <a:pt x="32" y="16"/>
                  </a:cubicBezTo>
                  <a:cubicBezTo>
                    <a:pt x="33" y="17"/>
                    <a:pt x="34" y="19"/>
                    <a:pt x="35" y="20"/>
                  </a:cubicBezTo>
                  <a:cubicBezTo>
                    <a:pt x="35" y="20"/>
                    <a:pt x="34" y="23"/>
                    <a:pt x="35" y="24"/>
                  </a:cubicBezTo>
                  <a:cubicBezTo>
                    <a:pt x="35" y="22"/>
                    <a:pt x="37" y="20"/>
                    <a:pt x="40" y="22"/>
                  </a:cubicBezTo>
                  <a:cubicBezTo>
                    <a:pt x="40" y="23"/>
                    <a:pt x="38" y="24"/>
                    <a:pt x="39" y="26"/>
                  </a:cubicBezTo>
                  <a:cubicBezTo>
                    <a:pt x="40" y="25"/>
                    <a:pt x="43" y="22"/>
                    <a:pt x="46" y="25"/>
                  </a:cubicBezTo>
                  <a:cubicBezTo>
                    <a:pt x="45" y="26"/>
                    <a:pt x="45" y="27"/>
                    <a:pt x="45" y="28"/>
                  </a:cubicBezTo>
                  <a:cubicBezTo>
                    <a:pt x="45" y="27"/>
                    <a:pt x="48" y="25"/>
                    <a:pt x="50" y="28"/>
                  </a:cubicBezTo>
                  <a:cubicBezTo>
                    <a:pt x="51" y="28"/>
                    <a:pt x="50" y="27"/>
                    <a:pt x="53" y="28"/>
                  </a:cubicBezTo>
                  <a:cubicBezTo>
                    <a:pt x="55" y="29"/>
                    <a:pt x="70" y="34"/>
                    <a:pt x="73" y="34"/>
                  </a:cubicBezTo>
                  <a:cubicBezTo>
                    <a:pt x="84" y="37"/>
                    <a:pt x="96" y="38"/>
                    <a:pt x="102" y="27"/>
                  </a:cubicBezTo>
                  <a:cubicBezTo>
                    <a:pt x="104" y="28"/>
                    <a:pt x="104" y="29"/>
                    <a:pt x="106" y="31"/>
                  </a:cubicBezTo>
                  <a:cubicBezTo>
                    <a:pt x="107" y="33"/>
                    <a:pt x="103" y="31"/>
                    <a:pt x="102" y="32"/>
                  </a:cubicBezTo>
                  <a:cubicBezTo>
                    <a:pt x="104" y="33"/>
                    <a:pt x="111" y="34"/>
                    <a:pt x="108" y="38"/>
                  </a:cubicBezTo>
                  <a:cubicBezTo>
                    <a:pt x="107" y="37"/>
                    <a:pt x="106" y="35"/>
                    <a:pt x="103" y="37"/>
                  </a:cubicBezTo>
                  <a:cubicBezTo>
                    <a:pt x="105" y="37"/>
                    <a:pt x="107" y="39"/>
                    <a:pt x="107" y="39"/>
                  </a:cubicBezTo>
                  <a:cubicBezTo>
                    <a:pt x="106" y="39"/>
                    <a:pt x="104" y="39"/>
                    <a:pt x="103" y="39"/>
                  </a:cubicBezTo>
                  <a:cubicBezTo>
                    <a:pt x="102" y="39"/>
                    <a:pt x="102" y="42"/>
                    <a:pt x="104" y="42"/>
                  </a:cubicBezTo>
                  <a:cubicBezTo>
                    <a:pt x="108" y="42"/>
                    <a:pt x="116" y="41"/>
                    <a:pt x="120" y="43"/>
                  </a:cubicBezTo>
                  <a:cubicBezTo>
                    <a:pt x="118" y="46"/>
                    <a:pt x="116" y="47"/>
                    <a:pt x="108" y="47"/>
                  </a:cubicBezTo>
                  <a:cubicBezTo>
                    <a:pt x="106" y="47"/>
                    <a:pt x="109" y="49"/>
                    <a:pt x="110" y="50"/>
                  </a:cubicBezTo>
                  <a:cubicBezTo>
                    <a:pt x="111" y="50"/>
                    <a:pt x="111" y="50"/>
                    <a:pt x="112" y="50"/>
                  </a:cubicBezTo>
                  <a:cubicBezTo>
                    <a:pt x="113" y="50"/>
                    <a:pt x="113" y="52"/>
                    <a:pt x="115" y="53"/>
                  </a:cubicBezTo>
                  <a:cubicBezTo>
                    <a:pt x="114" y="51"/>
                    <a:pt x="114" y="50"/>
                    <a:pt x="116" y="49"/>
                  </a:cubicBezTo>
                  <a:cubicBezTo>
                    <a:pt x="117" y="50"/>
                    <a:pt x="117" y="52"/>
                    <a:pt x="119" y="52"/>
                  </a:cubicBezTo>
                  <a:cubicBezTo>
                    <a:pt x="118" y="50"/>
                    <a:pt x="117" y="48"/>
                    <a:pt x="120" y="47"/>
                  </a:cubicBezTo>
                  <a:cubicBezTo>
                    <a:pt x="121" y="47"/>
                    <a:pt x="121" y="49"/>
                    <a:pt x="122" y="50"/>
                  </a:cubicBezTo>
                  <a:cubicBezTo>
                    <a:pt x="122" y="48"/>
                    <a:pt x="121" y="46"/>
                    <a:pt x="123" y="44"/>
                  </a:cubicBezTo>
                  <a:cubicBezTo>
                    <a:pt x="123" y="46"/>
                    <a:pt x="124" y="46"/>
                    <a:pt x="125" y="46"/>
                  </a:cubicBezTo>
                  <a:cubicBezTo>
                    <a:pt x="124" y="44"/>
                    <a:pt x="124" y="43"/>
                    <a:pt x="124" y="42"/>
                  </a:cubicBezTo>
                  <a:cubicBezTo>
                    <a:pt x="125" y="42"/>
                    <a:pt x="127" y="43"/>
                    <a:pt x="127" y="43"/>
                  </a:cubicBezTo>
                  <a:cubicBezTo>
                    <a:pt x="125" y="38"/>
                    <a:pt x="126" y="35"/>
                    <a:pt x="128" y="32"/>
                  </a:cubicBezTo>
                  <a:cubicBezTo>
                    <a:pt x="131" y="30"/>
                    <a:pt x="137" y="31"/>
                    <a:pt x="138" y="35"/>
                  </a:cubicBezTo>
                  <a:cubicBezTo>
                    <a:pt x="138" y="37"/>
                    <a:pt x="138" y="39"/>
                    <a:pt x="136" y="41"/>
                  </a:cubicBezTo>
                  <a:cubicBezTo>
                    <a:pt x="135" y="43"/>
                    <a:pt x="133" y="43"/>
                    <a:pt x="131" y="45"/>
                  </a:cubicBezTo>
                  <a:cubicBezTo>
                    <a:pt x="125" y="49"/>
                    <a:pt x="121" y="54"/>
                    <a:pt x="114" y="58"/>
                  </a:cubicBezTo>
                  <a:cubicBezTo>
                    <a:pt x="109" y="59"/>
                    <a:pt x="108" y="55"/>
                    <a:pt x="102" y="54"/>
                  </a:cubicBezTo>
                  <a:cubicBezTo>
                    <a:pt x="96" y="51"/>
                    <a:pt x="90" y="47"/>
                    <a:pt x="84" y="44"/>
                  </a:cubicBezTo>
                  <a:cubicBezTo>
                    <a:pt x="75" y="40"/>
                    <a:pt x="69" y="41"/>
                    <a:pt x="67" y="39"/>
                  </a:cubicBezTo>
                  <a:cubicBezTo>
                    <a:pt x="65" y="41"/>
                    <a:pt x="64" y="38"/>
                    <a:pt x="64" y="37"/>
                  </a:cubicBezTo>
                  <a:cubicBezTo>
                    <a:pt x="63" y="38"/>
                    <a:pt x="63" y="39"/>
                    <a:pt x="63" y="39"/>
                  </a:cubicBezTo>
                  <a:cubicBezTo>
                    <a:pt x="59" y="40"/>
                    <a:pt x="58" y="37"/>
                    <a:pt x="59" y="36"/>
                  </a:cubicBezTo>
                  <a:cubicBezTo>
                    <a:pt x="58" y="36"/>
                    <a:pt x="58" y="38"/>
                    <a:pt x="58" y="38"/>
                  </a:cubicBezTo>
                  <a:cubicBezTo>
                    <a:pt x="54" y="39"/>
                    <a:pt x="53" y="35"/>
                    <a:pt x="54" y="34"/>
                  </a:cubicBezTo>
                  <a:cubicBezTo>
                    <a:pt x="52" y="35"/>
                    <a:pt x="52" y="37"/>
                    <a:pt x="53" y="37"/>
                  </a:cubicBezTo>
                  <a:cubicBezTo>
                    <a:pt x="49" y="38"/>
                    <a:pt x="48" y="34"/>
                    <a:pt x="49" y="33"/>
                  </a:cubicBezTo>
                  <a:cubicBezTo>
                    <a:pt x="48" y="34"/>
                    <a:pt x="48" y="36"/>
                    <a:pt x="48" y="36"/>
                  </a:cubicBezTo>
                  <a:cubicBezTo>
                    <a:pt x="44" y="36"/>
                    <a:pt x="44" y="32"/>
                    <a:pt x="44" y="31"/>
                  </a:cubicBezTo>
                  <a:cubicBezTo>
                    <a:pt x="43" y="32"/>
                    <a:pt x="43" y="34"/>
                    <a:pt x="43" y="35"/>
                  </a:cubicBezTo>
                  <a:cubicBezTo>
                    <a:pt x="39" y="35"/>
                    <a:pt x="38" y="31"/>
                    <a:pt x="38" y="29"/>
                  </a:cubicBezTo>
                  <a:cubicBezTo>
                    <a:pt x="37" y="30"/>
                    <a:pt x="37" y="33"/>
                    <a:pt x="37" y="33"/>
                  </a:cubicBezTo>
                  <a:cubicBezTo>
                    <a:pt x="32" y="33"/>
                    <a:pt x="33" y="29"/>
                    <a:pt x="33" y="27"/>
                  </a:cubicBezTo>
                  <a:cubicBezTo>
                    <a:pt x="31" y="29"/>
                    <a:pt x="32" y="32"/>
                    <a:pt x="32" y="32"/>
                  </a:cubicBezTo>
                  <a:cubicBezTo>
                    <a:pt x="28" y="32"/>
                    <a:pt x="27" y="28"/>
                    <a:pt x="29" y="25"/>
                  </a:cubicBezTo>
                  <a:cubicBezTo>
                    <a:pt x="27" y="27"/>
                    <a:pt x="27" y="31"/>
                    <a:pt x="27" y="31"/>
                  </a:cubicBezTo>
                  <a:cubicBezTo>
                    <a:pt x="18" y="31"/>
                    <a:pt x="3" y="30"/>
                    <a:pt x="2" y="28"/>
                  </a:cubicBezTo>
                  <a:cubicBezTo>
                    <a:pt x="0" y="27"/>
                    <a:pt x="7" y="21"/>
                    <a:pt x="7" y="3"/>
                  </a:cubicBezTo>
                  <a:cubicBezTo>
                    <a:pt x="8" y="2"/>
                    <a:pt x="28" y="2"/>
                    <a:pt x="2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6" name="Freeform 1523"/>
            <p:cNvSpPr/>
            <p:nvPr userDrawn="1"/>
          </p:nvSpPr>
          <p:spPr>
            <a:xfrm>
              <a:off x="365" y="396"/>
              <a:ext cx="6" cy="6"/>
            </a:xfrm>
            <a:custGeom>
              <a:avLst/>
              <a:gdLst>
                <a:gd name="T0" fmla="*/ 5 w 15"/>
                <a:gd name="T1" fmla="*/ 0 h 13"/>
                <a:gd name="T2" fmla="*/ 5 w 15"/>
                <a:gd name="T3" fmla="*/ 0 h 13"/>
                <a:gd name="T4" fmla="*/ 3 w 15"/>
                <a:gd name="T5" fmla="*/ 8 h 13"/>
                <a:gd name="T6" fmla="*/ 15 w 15"/>
                <a:gd name="T7" fmla="*/ 12 h 13"/>
                <a:gd name="T8" fmla="*/ 0 w 15"/>
                <a:gd name="T9" fmla="*/ 10 h 13"/>
                <a:gd name="T10" fmla="*/ 5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5" y="0"/>
                  </a:moveTo>
                  <a:lnTo>
                    <a:pt x="5" y="0"/>
                  </a:lnTo>
                  <a:cubicBezTo>
                    <a:pt x="5" y="2"/>
                    <a:pt x="3" y="7"/>
                    <a:pt x="3" y="8"/>
                  </a:cubicBezTo>
                  <a:cubicBezTo>
                    <a:pt x="4" y="11"/>
                    <a:pt x="12" y="11"/>
                    <a:pt x="15" y="12"/>
                  </a:cubicBezTo>
                  <a:cubicBezTo>
                    <a:pt x="11" y="13"/>
                    <a:pt x="1" y="11"/>
                    <a:pt x="0" y="10"/>
                  </a:cubicBezTo>
                  <a:cubicBezTo>
                    <a:pt x="0" y="9"/>
                    <a:pt x="3" y="5"/>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7" name="Freeform 1524"/>
            <p:cNvSpPr/>
            <p:nvPr userDrawn="1"/>
          </p:nvSpPr>
          <p:spPr>
            <a:xfrm>
              <a:off x="367" y="397"/>
              <a:ext cx="3" cy="2"/>
            </a:xfrm>
            <a:custGeom>
              <a:avLst/>
              <a:gdLst>
                <a:gd name="T0" fmla="*/ 4 w 6"/>
                <a:gd name="T1" fmla="*/ 0 h 6"/>
                <a:gd name="T2" fmla="*/ 4 w 6"/>
                <a:gd name="T3" fmla="*/ 0 h 6"/>
                <a:gd name="T4" fmla="*/ 3 w 6"/>
                <a:gd name="T5" fmla="*/ 4 h 6"/>
                <a:gd name="T6" fmla="*/ 6 w 6"/>
                <a:gd name="T7" fmla="*/ 6 h 6"/>
                <a:gd name="T8" fmla="*/ 1 w 6"/>
                <a:gd name="T9" fmla="*/ 5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4" y="0"/>
                  </a:lnTo>
                  <a:cubicBezTo>
                    <a:pt x="4" y="1"/>
                    <a:pt x="2" y="3"/>
                    <a:pt x="3" y="4"/>
                  </a:cubicBezTo>
                  <a:cubicBezTo>
                    <a:pt x="3" y="5"/>
                    <a:pt x="6" y="6"/>
                    <a:pt x="6" y="6"/>
                  </a:cubicBezTo>
                  <a:cubicBezTo>
                    <a:pt x="5" y="6"/>
                    <a:pt x="2" y="5"/>
                    <a:pt x="1" y="5"/>
                  </a:cubicBezTo>
                  <a:cubicBezTo>
                    <a:pt x="0" y="2"/>
                    <a:pt x="3" y="1"/>
                    <a:pt x="4"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8" name="Freeform 1525"/>
            <p:cNvSpPr/>
            <p:nvPr userDrawn="1"/>
          </p:nvSpPr>
          <p:spPr>
            <a:xfrm>
              <a:off x="430" y="401"/>
              <a:ext cx="1" cy="2"/>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499" name="Freeform 1526"/>
            <p:cNvSpPr/>
            <p:nvPr userDrawn="1"/>
          </p:nvSpPr>
          <p:spPr>
            <a:xfrm>
              <a:off x="428" y="404"/>
              <a:ext cx="6" cy="5"/>
            </a:xfrm>
            <a:custGeom>
              <a:avLst/>
              <a:gdLst>
                <a:gd name="T0" fmla="*/ 7 w 13"/>
                <a:gd name="T1" fmla="*/ 0 h 12"/>
                <a:gd name="T2" fmla="*/ 7 w 13"/>
                <a:gd name="T3" fmla="*/ 0 h 12"/>
                <a:gd name="T4" fmla="*/ 9 w 13"/>
                <a:gd name="T5" fmla="*/ 9 h 12"/>
                <a:gd name="T6" fmla="*/ 0 w 13"/>
                <a:gd name="T7" fmla="*/ 12 h 12"/>
                <a:gd name="T8" fmla="*/ 0 w 13"/>
                <a:gd name="T9" fmla="*/ 9 h 12"/>
                <a:gd name="T10" fmla="*/ 5 w 13"/>
                <a:gd name="T11" fmla="*/ 9 h 12"/>
                <a:gd name="T12" fmla="*/ 7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7" y="0"/>
                  </a:moveTo>
                  <a:lnTo>
                    <a:pt x="7" y="0"/>
                  </a:lnTo>
                  <a:cubicBezTo>
                    <a:pt x="11" y="0"/>
                    <a:pt x="13" y="7"/>
                    <a:pt x="9" y="9"/>
                  </a:cubicBezTo>
                  <a:cubicBezTo>
                    <a:pt x="7" y="10"/>
                    <a:pt x="2" y="11"/>
                    <a:pt x="0" y="12"/>
                  </a:cubicBezTo>
                  <a:cubicBezTo>
                    <a:pt x="0" y="11"/>
                    <a:pt x="0" y="9"/>
                    <a:pt x="0" y="9"/>
                  </a:cubicBezTo>
                  <a:cubicBezTo>
                    <a:pt x="1" y="9"/>
                    <a:pt x="4" y="9"/>
                    <a:pt x="5" y="9"/>
                  </a:cubicBezTo>
                  <a:cubicBezTo>
                    <a:pt x="2" y="7"/>
                    <a:pt x="1" y="0"/>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0" name="Freeform 1527"/>
            <p:cNvSpPr/>
            <p:nvPr userDrawn="1"/>
          </p:nvSpPr>
          <p:spPr>
            <a:xfrm>
              <a:off x="419" y="408"/>
              <a:ext cx="9" cy="5"/>
            </a:xfrm>
            <a:custGeom>
              <a:avLst/>
              <a:gdLst>
                <a:gd name="T0" fmla="*/ 15 w 19"/>
                <a:gd name="T1" fmla="*/ 1 h 11"/>
                <a:gd name="T2" fmla="*/ 15 w 19"/>
                <a:gd name="T3" fmla="*/ 1 h 11"/>
                <a:gd name="T4" fmla="*/ 18 w 19"/>
                <a:gd name="T5" fmla="*/ 3 h 11"/>
                <a:gd name="T6" fmla="*/ 14 w 19"/>
                <a:gd name="T7" fmla="*/ 8 h 11"/>
                <a:gd name="T8" fmla="*/ 0 w 19"/>
                <a:gd name="T9" fmla="*/ 9 h 11"/>
                <a:gd name="T10" fmla="*/ 11 w 19"/>
                <a:gd name="T11" fmla="*/ 5 h 11"/>
                <a:gd name="T12" fmla="*/ 13 w 19"/>
                <a:gd name="T13" fmla="*/ 2 h 11"/>
                <a:gd name="T14" fmla="*/ 15 w 19"/>
                <a:gd name="T15" fmla="*/ 4 h 11"/>
                <a:gd name="T16" fmla="*/ 15 w 19"/>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5" y="1"/>
                  </a:moveTo>
                  <a:lnTo>
                    <a:pt x="15" y="1"/>
                  </a:lnTo>
                  <a:cubicBezTo>
                    <a:pt x="17" y="0"/>
                    <a:pt x="19" y="2"/>
                    <a:pt x="18" y="3"/>
                  </a:cubicBezTo>
                  <a:cubicBezTo>
                    <a:pt x="17" y="4"/>
                    <a:pt x="15" y="6"/>
                    <a:pt x="14" y="8"/>
                  </a:cubicBezTo>
                  <a:cubicBezTo>
                    <a:pt x="11" y="11"/>
                    <a:pt x="6" y="9"/>
                    <a:pt x="0" y="9"/>
                  </a:cubicBezTo>
                  <a:cubicBezTo>
                    <a:pt x="5" y="5"/>
                    <a:pt x="6" y="4"/>
                    <a:pt x="11" y="5"/>
                  </a:cubicBezTo>
                  <a:cubicBezTo>
                    <a:pt x="12" y="4"/>
                    <a:pt x="12" y="3"/>
                    <a:pt x="13" y="2"/>
                  </a:cubicBezTo>
                  <a:cubicBezTo>
                    <a:pt x="14" y="1"/>
                    <a:pt x="15" y="4"/>
                    <a:pt x="15" y="4"/>
                  </a:cubicBezTo>
                  <a:cubicBezTo>
                    <a:pt x="16" y="3"/>
                    <a:pt x="16" y="2"/>
                    <a:pt x="1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1" name="Freeform 1528"/>
            <p:cNvSpPr/>
            <p:nvPr userDrawn="1"/>
          </p:nvSpPr>
          <p:spPr>
            <a:xfrm>
              <a:off x="422" y="400"/>
              <a:ext cx="0" cy="1"/>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2" name="Freeform 1529"/>
            <p:cNvSpPr/>
            <p:nvPr userDrawn="1"/>
          </p:nvSpPr>
          <p:spPr>
            <a:xfrm>
              <a:off x="434" y="398"/>
              <a:ext cx="3" cy="4"/>
            </a:xfrm>
            <a:custGeom>
              <a:avLst/>
              <a:gdLst>
                <a:gd name="T0" fmla="*/ 7 w 7"/>
                <a:gd name="T1" fmla="*/ 0 h 9"/>
                <a:gd name="T2" fmla="*/ 7 w 7"/>
                <a:gd name="T3" fmla="*/ 0 h 9"/>
                <a:gd name="T4" fmla="*/ 0 w 7"/>
                <a:gd name="T5" fmla="*/ 9 h 9"/>
                <a:gd name="T6" fmla="*/ 7 w 7"/>
                <a:gd name="T7" fmla="*/ 0 h 9"/>
              </a:gdLst>
              <a:ahLst/>
              <a:cxnLst>
                <a:cxn ang="0">
                  <a:pos x="T0" y="T1"/>
                </a:cxn>
                <a:cxn ang="0">
                  <a:pos x="T2" y="T3"/>
                </a:cxn>
                <a:cxn ang="0">
                  <a:pos x="T4" y="T5"/>
                </a:cxn>
                <a:cxn ang="0">
                  <a:pos x="T6" y="T7"/>
                </a:cxn>
              </a:cxnLst>
              <a:rect l="0" t="0" r="r" b="b"/>
              <a:pathLst>
                <a:path w="7" h="9">
                  <a:moveTo>
                    <a:pt x="7" y="0"/>
                  </a:moveTo>
                  <a:lnTo>
                    <a:pt x="7" y="0"/>
                  </a:lnTo>
                  <a:cubicBezTo>
                    <a:pt x="7" y="4"/>
                    <a:pt x="4" y="9"/>
                    <a:pt x="0" y="9"/>
                  </a:cubicBezTo>
                  <a:cubicBezTo>
                    <a:pt x="3" y="7"/>
                    <a:pt x="6" y="4"/>
                    <a:pt x="7"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3" name="Freeform 1530"/>
            <p:cNvSpPr/>
            <p:nvPr userDrawn="1"/>
          </p:nvSpPr>
          <p:spPr>
            <a:xfrm>
              <a:off x="433" y="398"/>
              <a:ext cx="3" cy="3"/>
            </a:xfrm>
            <a:custGeom>
              <a:avLst/>
              <a:gdLst>
                <a:gd name="T0" fmla="*/ 6 w 6"/>
                <a:gd name="T1" fmla="*/ 0 h 7"/>
                <a:gd name="T2" fmla="*/ 6 w 6"/>
                <a:gd name="T3" fmla="*/ 0 h 7"/>
                <a:gd name="T4" fmla="*/ 0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6" y="0"/>
                  </a:lnTo>
                  <a:cubicBezTo>
                    <a:pt x="6" y="3"/>
                    <a:pt x="3" y="6"/>
                    <a:pt x="0" y="7"/>
                  </a:cubicBezTo>
                  <a:cubicBezTo>
                    <a:pt x="2" y="6"/>
                    <a:pt x="5" y="3"/>
                    <a:pt x="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4" name="Freeform 1531"/>
            <p:cNvSpPr/>
            <p:nvPr userDrawn="1"/>
          </p:nvSpPr>
          <p:spPr>
            <a:xfrm>
              <a:off x="432" y="398"/>
              <a:ext cx="2" cy="1"/>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3" y="0"/>
                  </a:lnTo>
                  <a:cubicBezTo>
                    <a:pt x="3" y="1"/>
                    <a:pt x="2" y="3"/>
                    <a:pt x="0" y="3"/>
                  </a:cubicBezTo>
                  <a:cubicBezTo>
                    <a:pt x="1" y="3"/>
                    <a:pt x="3" y="1"/>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5" name="Freeform 1532"/>
            <p:cNvSpPr>
              <a:spLocks noEditPoints="1"/>
            </p:cNvSpPr>
            <p:nvPr userDrawn="1"/>
          </p:nvSpPr>
          <p:spPr>
            <a:xfrm>
              <a:off x="331" y="196"/>
              <a:ext cx="136" cy="261"/>
            </a:xfrm>
            <a:custGeom>
              <a:avLst/>
              <a:gdLst>
                <a:gd name="T0" fmla="*/ 14 w 304"/>
                <a:gd name="T1" fmla="*/ 489 h 573"/>
                <a:gd name="T2" fmla="*/ 5 w 304"/>
                <a:gd name="T3" fmla="*/ 439 h 573"/>
                <a:gd name="T4" fmla="*/ 36 w 304"/>
                <a:gd name="T5" fmla="*/ 473 h 573"/>
                <a:gd name="T6" fmla="*/ 19 w 304"/>
                <a:gd name="T7" fmla="*/ 451 h 573"/>
                <a:gd name="T8" fmla="*/ 59 w 304"/>
                <a:gd name="T9" fmla="*/ 514 h 573"/>
                <a:gd name="T10" fmla="*/ 0 w 304"/>
                <a:gd name="T11" fmla="*/ 153 h 573"/>
                <a:gd name="T12" fmla="*/ 9 w 304"/>
                <a:gd name="T13" fmla="*/ 82 h 573"/>
                <a:gd name="T14" fmla="*/ 52 w 304"/>
                <a:gd name="T15" fmla="*/ 61 h 573"/>
                <a:gd name="T16" fmla="*/ 118 w 304"/>
                <a:gd name="T17" fmla="*/ 47 h 573"/>
                <a:gd name="T18" fmla="*/ 152 w 304"/>
                <a:gd name="T19" fmla="*/ 83 h 573"/>
                <a:gd name="T20" fmla="*/ 130 w 304"/>
                <a:gd name="T21" fmla="*/ 95 h 573"/>
                <a:gd name="T22" fmla="*/ 155 w 304"/>
                <a:gd name="T23" fmla="*/ 111 h 573"/>
                <a:gd name="T24" fmla="*/ 119 w 304"/>
                <a:gd name="T25" fmla="*/ 122 h 573"/>
                <a:gd name="T26" fmla="*/ 83 w 304"/>
                <a:gd name="T27" fmla="*/ 108 h 573"/>
                <a:gd name="T28" fmla="*/ 61 w 304"/>
                <a:gd name="T29" fmla="*/ 167 h 573"/>
                <a:gd name="T30" fmla="*/ 74 w 304"/>
                <a:gd name="T31" fmla="*/ 193 h 573"/>
                <a:gd name="T32" fmla="*/ 127 w 304"/>
                <a:gd name="T33" fmla="*/ 216 h 573"/>
                <a:gd name="T34" fmla="*/ 168 w 304"/>
                <a:gd name="T35" fmla="*/ 113 h 573"/>
                <a:gd name="T36" fmla="*/ 202 w 304"/>
                <a:gd name="T37" fmla="*/ 87 h 573"/>
                <a:gd name="T38" fmla="*/ 238 w 304"/>
                <a:gd name="T39" fmla="*/ 93 h 573"/>
                <a:gd name="T40" fmla="*/ 297 w 304"/>
                <a:gd name="T41" fmla="*/ 105 h 573"/>
                <a:gd name="T42" fmla="*/ 270 w 304"/>
                <a:gd name="T43" fmla="*/ 178 h 573"/>
                <a:gd name="T44" fmla="*/ 296 w 304"/>
                <a:gd name="T45" fmla="*/ 225 h 573"/>
                <a:gd name="T46" fmla="*/ 239 w 304"/>
                <a:gd name="T47" fmla="*/ 262 h 573"/>
                <a:gd name="T48" fmla="*/ 211 w 304"/>
                <a:gd name="T49" fmla="*/ 275 h 573"/>
                <a:gd name="T50" fmla="*/ 218 w 304"/>
                <a:gd name="T51" fmla="*/ 318 h 573"/>
                <a:gd name="T52" fmla="*/ 207 w 304"/>
                <a:gd name="T53" fmla="*/ 339 h 573"/>
                <a:gd name="T54" fmla="*/ 179 w 304"/>
                <a:gd name="T55" fmla="*/ 330 h 573"/>
                <a:gd name="T56" fmla="*/ 139 w 304"/>
                <a:gd name="T57" fmla="*/ 301 h 573"/>
                <a:gd name="T58" fmla="*/ 113 w 304"/>
                <a:gd name="T59" fmla="*/ 332 h 573"/>
                <a:gd name="T60" fmla="*/ 95 w 304"/>
                <a:gd name="T61" fmla="*/ 297 h 573"/>
                <a:gd name="T62" fmla="*/ 85 w 304"/>
                <a:gd name="T63" fmla="*/ 344 h 573"/>
                <a:gd name="T64" fmla="*/ 136 w 304"/>
                <a:gd name="T65" fmla="*/ 375 h 573"/>
                <a:gd name="T66" fmla="*/ 123 w 304"/>
                <a:gd name="T67" fmla="*/ 416 h 573"/>
                <a:gd name="T68" fmla="*/ 111 w 304"/>
                <a:gd name="T69" fmla="*/ 433 h 573"/>
                <a:gd name="T70" fmla="*/ 90 w 304"/>
                <a:gd name="T71" fmla="*/ 427 h 573"/>
                <a:gd name="T72" fmla="*/ 60 w 304"/>
                <a:gd name="T73" fmla="*/ 433 h 573"/>
                <a:gd name="T74" fmla="*/ 46 w 304"/>
                <a:gd name="T75" fmla="*/ 395 h 573"/>
                <a:gd name="T76" fmla="*/ 30 w 304"/>
                <a:gd name="T77" fmla="*/ 446 h 573"/>
                <a:gd name="T78" fmla="*/ 96 w 304"/>
                <a:gd name="T79" fmla="*/ 466 h 573"/>
                <a:gd name="T80" fmla="*/ 119 w 304"/>
                <a:gd name="T81" fmla="*/ 521 h 573"/>
                <a:gd name="T82" fmla="*/ 97 w 304"/>
                <a:gd name="T83" fmla="*/ 522 h 573"/>
                <a:gd name="T84" fmla="*/ 32 w 304"/>
                <a:gd name="T85" fmla="*/ 559 h 573"/>
                <a:gd name="T86" fmla="*/ 0 w 304"/>
                <a:gd name="T87" fmla="*/ 15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5" y="439"/>
                  </a:moveTo>
                  <a:lnTo>
                    <a:pt x="5" y="439"/>
                  </a:lnTo>
                  <a:cubicBezTo>
                    <a:pt x="3" y="445"/>
                    <a:pt x="11" y="480"/>
                    <a:pt x="14" y="489"/>
                  </a:cubicBezTo>
                  <a:cubicBezTo>
                    <a:pt x="18" y="505"/>
                    <a:pt x="21" y="530"/>
                    <a:pt x="19" y="540"/>
                  </a:cubicBezTo>
                  <a:cubicBezTo>
                    <a:pt x="34" y="533"/>
                    <a:pt x="26" y="504"/>
                    <a:pt x="20" y="491"/>
                  </a:cubicBezTo>
                  <a:cubicBezTo>
                    <a:pt x="13" y="474"/>
                    <a:pt x="7" y="452"/>
                    <a:pt x="5" y="439"/>
                  </a:cubicBezTo>
                  <a:close/>
                  <a:moveTo>
                    <a:pt x="19" y="451"/>
                  </a:moveTo>
                  <a:lnTo>
                    <a:pt x="19" y="451"/>
                  </a:lnTo>
                  <a:cubicBezTo>
                    <a:pt x="23" y="457"/>
                    <a:pt x="32" y="467"/>
                    <a:pt x="36" y="473"/>
                  </a:cubicBezTo>
                  <a:cubicBezTo>
                    <a:pt x="43" y="481"/>
                    <a:pt x="48" y="488"/>
                    <a:pt x="52" y="499"/>
                  </a:cubicBezTo>
                  <a:cubicBezTo>
                    <a:pt x="59" y="498"/>
                    <a:pt x="58" y="489"/>
                    <a:pt x="55" y="484"/>
                  </a:cubicBezTo>
                  <a:cubicBezTo>
                    <a:pt x="50" y="475"/>
                    <a:pt x="30" y="463"/>
                    <a:pt x="19" y="451"/>
                  </a:cubicBezTo>
                  <a:close/>
                  <a:moveTo>
                    <a:pt x="70" y="509"/>
                  </a:moveTo>
                  <a:lnTo>
                    <a:pt x="70" y="509"/>
                  </a:lnTo>
                  <a:cubicBezTo>
                    <a:pt x="67" y="513"/>
                    <a:pt x="63" y="514"/>
                    <a:pt x="59" y="514"/>
                  </a:cubicBezTo>
                  <a:cubicBezTo>
                    <a:pt x="60" y="518"/>
                    <a:pt x="60" y="519"/>
                    <a:pt x="60" y="522"/>
                  </a:cubicBezTo>
                  <a:cubicBezTo>
                    <a:pt x="68" y="522"/>
                    <a:pt x="74" y="517"/>
                    <a:pt x="70" y="509"/>
                  </a:cubicBezTo>
                  <a:close/>
                  <a:moveTo>
                    <a:pt x="0" y="153"/>
                  </a:moveTo>
                  <a:lnTo>
                    <a:pt x="0" y="153"/>
                  </a:lnTo>
                  <a:cubicBezTo>
                    <a:pt x="2" y="126"/>
                    <a:pt x="13" y="106"/>
                    <a:pt x="24" y="88"/>
                  </a:cubicBezTo>
                  <a:cubicBezTo>
                    <a:pt x="18" y="89"/>
                    <a:pt x="12" y="86"/>
                    <a:pt x="9" y="82"/>
                  </a:cubicBezTo>
                  <a:cubicBezTo>
                    <a:pt x="23" y="83"/>
                    <a:pt x="37" y="78"/>
                    <a:pt x="44" y="69"/>
                  </a:cubicBezTo>
                  <a:cubicBezTo>
                    <a:pt x="37" y="67"/>
                    <a:pt x="33" y="63"/>
                    <a:pt x="30" y="58"/>
                  </a:cubicBezTo>
                  <a:cubicBezTo>
                    <a:pt x="36" y="61"/>
                    <a:pt x="44" y="62"/>
                    <a:pt x="52" y="61"/>
                  </a:cubicBezTo>
                  <a:cubicBezTo>
                    <a:pt x="42" y="59"/>
                    <a:pt x="27" y="50"/>
                    <a:pt x="26" y="43"/>
                  </a:cubicBezTo>
                  <a:cubicBezTo>
                    <a:pt x="29" y="46"/>
                    <a:pt x="49" y="47"/>
                    <a:pt x="60" y="47"/>
                  </a:cubicBezTo>
                  <a:lnTo>
                    <a:pt x="118" y="47"/>
                  </a:lnTo>
                  <a:cubicBezTo>
                    <a:pt x="120" y="47"/>
                    <a:pt x="121" y="49"/>
                    <a:pt x="121" y="51"/>
                  </a:cubicBezTo>
                  <a:cubicBezTo>
                    <a:pt x="125" y="50"/>
                    <a:pt x="128" y="52"/>
                    <a:pt x="127" y="56"/>
                  </a:cubicBezTo>
                  <a:cubicBezTo>
                    <a:pt x="142" y="56"/>
                    <a:pt x="155" y="65"/>
                    <a:pt x="152" y="83"/>
                  </a:cubicBezTo>
                  <a:cubicBezTo>
                    <a:pt x="151" y="89"/>
                    <a:pt x="149" y="92"/>
                    <a:pt x="145" y="95"/>
                  </a:cubicBezTo>
                  <a:cubicBezTo>
                    <a:pt x="138" y="85"/>
                    <a:pt x="120" y="84"/>
                    <a:pt x="108" y="91"/>
                  </a:cubicBezTo>
                  <a:cubicBezTo>
                    <a:pt x="115" y="91"/>
                    <a:pt x="124" y="92"/>
                    <a:pt x="130" y="95"/>
                  </a:cubicBezTo>
                  <a:cubicBezTo>
                    <a:pt x="137" y="98"/>
                    <a:pt x="145" y="101"/>
                    <a:pt x="154" y="100"/>
                  </a:cubicBezTo>
                  <a:cubicBezTo>
                    <a:pt x="160" y="100"/>
                    <a:pt x="163" y="96"/>
                    <a:pt x="164" y="91"/>
                  </a:cubicBezTo>
                  <a:cubicBezTo>
                    <a:pt x="167" y="94"/>
                    <a:pt x="165" y="106"/>
                    <a:pt x="155" y="111"/>
                  </a:cubicBezTo>
                  <a:cubicBezTo>
                    <a:pt x="149" y="114"/>
                    <a:pt x="140" y="115"/>
                    <a:pt x="134" y="110"/>
                  </a:cubicBezTo>
                  <a:cubicBezTo>
                    <a:pt x="131" y="109"/>
                    <a:pt x="122" y="98"/>
                    <a:pt x="110" y="98"/>
                  </a:cubicBezTo>
                  <a:cubicBezTo>
                    <a:pt x="127" y="103"/>
                    <a:pt x="132" y="115"/>
                    <a:pt x="119" y="122"/>
                  </a:cubicBezTo>
                  <a:cubicBezTo>
                    <a:pt x="119" y="118"/>
                    <a:pt x="119" y="112"/>
                    <a:pt x="111" y="107"/>
                  </a:cubicBezTo>
                  <a:cubicBezTo>
                    <a:pt x="106" y="104"/>
                    <a:pt x="99" y="102"/>
                    <a:pt x="91" y="105"/>
                  </a:cubicBezTo>
                  <a:cubicBezTo>
                    <a:pt x="89" y="105"/>
                    <a:pt x="85" y="107"/>
                    <a:pt x="83" y="108"/>
                  </a:cubicBezTo>
                  <a:cubicBezTo>
                    <a:pt x="79" y="108"/>
                    <a:pt x="78" y="106"/>
                    <a:pt x="77" y="105"/>
                  </a:cubicBezTo>
                  <a:cubicBezTo>
                    <a:pt x="69" y="111"/>
                    <a:pt x="58" y="128"/>
                    <a:pt x="56" y="139"/>
                  </a:cubicBezTo>
                  <a:cubicBezTo>
                    <a:pt x="53" y="152"/>
                    <a:pt x="55" y="160"/>
                    <a:pt x="61" y="167"/>
                  </a:cubicBezTo>
                  <a:cubicBezTo>
                    <a:pt x="63" y="169"/>
                    <a:pt x="74" y="178"/>
                    <a:pt x="83" y="169"/>
                  </a:cubicBezTo>
                  <a:cubicBezTo>
                    <a:pt x="85" y="182"/>
                    <a:pt x="74" y="189"/>
                    <a:pt x="62" y="185"/>
                  </a:cubicBezTo>
                  <a:cubicBezTo>
                    <a:pt x="64" y="188"/>
                    <a:pt x="69" y="191"/>
                    <a:pt x="74" y="193"/>
                  </a:cubicBezTo>
                  <a:cubicBezTo>
                    <a:pt x="83" y="197"/>
                    <a:pt x="92" y="193"/>
                    <a:pt x="96" y="186"/>
                  </a:cubicBezTo>
                  <a:cubicBezTo>
                    <a:pt x="105" y="197"/>
                    <a:pt x="101" y="216"/>
                    <a:pt x="85" y="217"/>
                  </a:cubicBezTo>
                  <a:cubicBezTo>
                    <a:pt x="92" y="231"/>
                    <a:pt x="116" y="231"/>
                    <a:pt x="127" y="216"/>
                  </a:cubicBezTo>
                  <a:cubicBezTo>
                    <a:pt x="134" y="206"/>
                    <a:pt x="126" y="199"/>
                    <a:pt x="122" y="195"/>
                  </a:cubicBezTo>
                  <a:cubicBezTo>
                    <a:pt x="112" y="185"/>
                    <a:pt x="112" y="176"/>
                    <a:pt x="119" y="165"/>
                  </a:cubicBezTo>
                  <a:cubicBezTo>
                    <a:pt x="128" y="152"/>
                    <a:pt x="157" y="129"/>
                    <a:pt x="168" y="113"/>
                  </a:cubicBezTo>
                  <a:cubicBezTo>
                    <a:pt x="170" y="116"/>
                    <a:pt x="171" y="119"/>
                    <a:pt x="171" y="120"/>
                  </a:cubicBezTo>
                  <a:cubicBezTo>
                    <a:pt x="181" y="112"/>
                    <a:pt x="193" y="96"/>
                    <a:pt x="197" y="83"/>
                  </a:cubicBezTo>
                  <a:cubicBezTo>
                    <a:pt x="199" y="84"/>
                    <a:pt x="200" y="86"/>
                    <a:pt x="202" y="87"/>
                  </a:cubicBezTo>
                  <a:cubicBezTo>
                    <a:pt x="218" y="67"/>
                    <a:pt x="247" y="19"/>
                    <a:pt x="255" y="0"/>
                  </a:cubicBezTo>
                  <a:cubicBezTo>
                    <a:pt x="273" y="8"/>
                    <a:pt x="272" y="33"/>
                    <a:pt x="267" y="47"/>
                  </a:cubicBezTo>
                  <a:cubicBezTo>
                    <a:pt x="262" y="60"/>
                    <a:pt x="254" y="74"/>
                    <a:pt x="238" y="93"/>
                  </a:cubicBezTo>
                  <a:cubicBezTo>
                    <a:pt x="243" y="89"/>
                    <a:pt x="275" y="56"/>
                    <a:pt x="283" y="52"/>
                  </a:cubicBezTo>
                  <a:cubicBezTo>
                    <a:pt x="295" y="69"/>
                    <a:pt x="286" y="99"/>
                    <a:pt x="263" y="112"/>
                  </a:cubicBezTo>
                  <a:cubicBezTo>
                    <a:pt x="271" y="109"/>
                    <a:pt x="288" y="102"/>
                    <a:pt x="297" y="105"/>
                  </a:cubicBezTo>
                  <a:cubicBezTo>
                    <a:pt x="299" y="124"/>
                    <a:pt x="283" y="137"/>
                    <a:pt x="273" y="144"/>
                  </a:cubicBezTo>
                  <a:cubicBezTo>
                    <a:pt x="283" y="142"/>
                    <a:pt x="293" y="140"/>
                    <a:pt x="304" y="143"/>
                  </a:cubicBezTo>
                  <a:cubicBezTo>
                    <a:pt x="303" y="156"/>
                    <a:pt x="290" y="171"/>
                    <a:pt x="270" y="178"/>
                  </a:cubicBezTo>
                  <a:cubicBezTo>
                    <a:pt x="282" y="177"/>
                    <a:pt x="295" y="178"/>
                    <a:pt x="303" y="183"/>
                  </a:cubicBezTo>
                  <a:cubicBezTo>
                    <a:pt x="301" y="196"/>
                    <a:pt x="286" y="208"/>
                    <a:pt x="267" y="211"/>
                  </a:cubicBezTo>
                  <a:cubicBezTo>
                    <a:pt x="279" y="212"/>
                    <a:pt x="291" y="218"/>
                    <a:pt x="296" y="225"/>
                  </a:cubicBezTo>
                  <a:cubicBezTo>
                    <a:pt x="290" y="234"/>
                    <a:pt x="280" y="241"/>
                    <a:pt x="264" y="240"/>
                  </a:cubicBezTo>
                  <a:cubicBezTo>
                    <a:pt x="272" y="243"/>
                    <a:pt x="280" y="250"/>
                    <a:pt x="284" y="259"/>
                  </a:cubicBezTo>
                  <a:cubicBezTo>
                    <a:pt x="275" y="266"/>
                    <a:pt x="264" y="271"/>
                    <a:pt x="239" y="262"/>
                  </a:cubicBezTo>
                  <a:cubicBezTo>
                    <a:pt x="268" y="274"/>
                    <a:pt x="262" y="280"/>
                    <a:pt x="267" y="292"/>
                  </a:cubicBezTo>
                  <a:cubicBezTo>
                    <a:pt x="261" y="294"/>
                    <a:pt x="257" y="299"/>
                    <a:pt x="243" y="296"/>
                  </a:cubicBezTo>
                  <a:cubicBezTo>
                    <a:pt x="235" y="294"/>
                    <a:pt x="222" y="282"/>
                    <a:pt x="211" y="275"/>
                  </a:cubicBezTo>
                  <a:cubicBezTo>
                    <a:pt x="215" y="278"/>
                    <a:pt x="231" y="290"/>
                    <a:pt x="238" y="297"/>
                  </a:cubicBezTo>
                  <a:cubicBezTo>
                    <a:pt x="246" y="305"/>
                    <a:pt x="241" y="312"/>
                    <a:pt x="241" y="319"/>
                  </a:cubicBezTo>
                  <a:cubicBezTo>
                    <a:pt x="235" y="319"/>
                    <a:pt x="225" y="324"/>
                    <a:pt x="218" y="318"/>
                  </a:cubicBezTo>
                  <a:cubicBezTo>
                    <a:pt x="215" y="316"/>
                    <a:pt x="186" y="279"/>
                    <a:pt x="182" y="275"/>
                  </a:cubicBezTo>
                  <a:cubicBezTo>
                    <a:pt x="183" y="278"/>
                    <a:pt x="202" y="302"/>
                    <a:pt x="210" y="316"/>
                  </a:cubicBezTo>
                  <a:cubicBezTo>
                    <a:pt x="217" y="326"/>
                    <a:pt x="208" y="333"/>
                    <a:pt x="207" y="339"/>
                  </a:cubicBezTo>
                  <a:cubicBezTo>
                    <a:pt x="200" y="337"/>
                    <a:pt x="191" y="341"/>
                    <a:pt x="186" y="332"/>
                  </a:cubicBezTo>
                  <a:cubicBezTo>
                    <a:pt x="181" y="325"/>
                    <a:pt x="167" y="297"/>
                    <a:pt x="161" y="289"/>
                  </a:cubicBezTo>
                  <a:cubicBezTo>
                    <a:pt x="163" y="295"/>
                    <a:pt x="178" y="327"/>
                    <a:pt x="179" y="330"/>
                  </a:cubicBezTo>
                  <a:cubicBezTo>
                    <a:pt x="183" y="340"/>
                    <a:pt x="174" y="342"/>
                    <a:pt x="170" y="349"/>
                  </a:cubicBezTo>
                  <a:cubicBezTo>
                    <a:pt x="165" y="346"/>
                    <a:pt x="155" y="349"/>
                    <a:pt x="151" y="339"/>
                  </a:cubicBezTo>
                  <a:cubicBezTo>
                    <a:pt x="148" y="331"/>
                    <a:pt x="142" y="307"/>
                    <a:pt x="139" y="301"/>
                  </a:cubicBezTo>
                  <a:cubicBezTo>
                    <a:pt x="139" y="308"/>
                    <a:pt x="142" y="317"/>
                    <a:pt x="143" y="328"/>
                  </a:cubicBezTo>
                  <a:cubicBezTo>
                    <a:pt x="145" y="339"/>
                    <a:pt x="135" y="339"/>
                    <a:pt x="129" y="345"/>
                  </a:cubicBezTo>
                  <a:cubicBezTo>
                    <a:pt x="124" y="340"/>
                    <a:pt x="115" y="341"/>
                    <a:pt x="113" y="332"/>
                  </a:cubicBezTo>
                  <a:cubicBezTo>
                    <a:pt x="112" y="323"/>
                    <a:pt x="112" y="303"/>
                    <a:pt x="112" y="303"/>
                  </a:cubicBezTo>
                  <a:cubicBezTo>
                    <a:pt x="110" y="304"/>
                    <a:pt x="109" y="304"/>
                    <a:pt x="108" y="306"/>
                  </a:cubicBezTo>
                  <a:cubicBezTo>
                    <a:pt x="104" y="302"/>
                    <a:pt x="97" y="302"/>
                    <a:pt x="95" y="297"/>
                  </a:cubicBezTo>
                  <a:cubicBezTo>
                    <a:pt x="94" y="297"/>
                    <a:pt x="93" y="298"/>
                    <a:pt x="92" y="298"/>
                  </a:cubicBezTo>
                  <a:cubicBezTo>
                    <a:pt x="84" y="312"/>
                    <a:pt x="84" y="337"/>
                    <a:pt x="95" y="346"/>
                  </a:cubicBezTo>
                  <a:cubicBezTo>
                    <a:pt x="92" y="346"/>
                    <a:pt x="88" y="345"/>
                    <a:pt x="85" y="344"/>
                  </a:cubicBezTo>
                  <a:cubicBezTo>
                    <a:pt x="90" y="354"/>
                    <a:pt x="101" y="358"/>
                    <a:pt x="113" y="353"/>
                  </a:cubicBezTo>
                  <a:cubicBezTo>
                    <a:pt x="113" y="356"/>
                    <a:pt x="113" y="357"/>
                    <a:pt x="112" y="359"/>
                  </a:cubicBezTo>
                  <a:cubicBezTo>
                    <a:pt x="125" y="361"/>
                    <a:pt x="131" y="366"/>
                    <a:pt x="136" y="375"/>
                  </a:cubicBezTo>
                  <a:cubicBezTo>
                    <a:pt x="142" y="386"/>
                    <a:pt x="135" y="401"/>
                    <a:pt x="137" y="407"/>
                  </a:cubicBezTo>
                  <a:cubicBezTo>
                    <a:pt x="139" y="411"/>
                    <a:pt x="143" y="414"/>
                    <a:pt x="151" y="411"/>
                  </a:cubicBezTo>
                  <a:cubicBezTo>
                    <a:pt x="147" y="427"/>
                    <a:pt x="128" y="425"/>
                    <a:pt x="123" y="416"/>
                  </a:cubicBezTo>
                  <a:cubicBezTo>
                    <a:pt x="121" y="423"/>
                    <a:pt x="123" y="431"/>
                    <a:pt x="126" y="435"/>
                  </a:cubicBezTo>
                  <a:cubicBezTo>
                    <a:pt x="120" y="435"/>
                    <a:pt x="115" y="432"/>
                    <a:pt x="112" y="428"/>
                  </a:cubicBezTo>
                  <a:cubicBezTo>
                    <a:pt x="111" y="429"/>
                    <a:pt x="111" y="431"/>
                    <a:pt x="111" y="433"/>
                  </a:cubicBezTo>
                  <a:cubicBezTo>
                    <a:pt x="108" y="431"/>
                    <a:pt x="106" y="429"/>
                    <a:pt x="104" y="427"/>
                  </a:cubicBezTo>
                  <a:cubicBezTo>
                    <a:pt x="104" y="430"/>
                    <a:pt x="103" y="435"/>
                    <a:pt x="104" y="439"/>
                  </a:cubicBezTo>
                  <a:cubicBezTo>
                    <a:pt x="98" y="440"/>
                    <a:pt x="92" y="436"/>
                    <a:pt x="90" y="427"/>
                  </a:cubicBezTo>
                  <a:cubicBezTo>
                    <a:pt x="87" y="431"/>
                    <a:pt x="86" y="432"/>
                    <a:pt x="84" y="438"/>
                  </a:cubicBezTo>
                  <a:cubicBezTo>
                    <a:pt x="81" y="436"/>
                    <a:pt x="80" y="434"/>
                    <a:pt x="80" y="430"/>
                  </a:cubicBezTo>
                  <a:cubicBezTo>
                    <a:pt x="73" y="436"/>
                    <a:pt x="64" y="435"/>
                    <a:pt x="60" y="433"/>
                  </a:cubicBezTo>
                  <a:cubicBezTo>
                    <a:pt x="57" y="432"/>
                    <a:pt x="50" y="427"/>
                    <a:pt x="50" y="419"/>
                  </a:cubicBezTo>
                  <a:cubicBezTo>
                    <a:pt x="56" y="422"/>
                    <a:pt x="69" y="426"/>
                    <a:pt x="70" y="412"/>
                  </a:cubicBezTo>
                  <a:cubicBezTo>
                    <a:pt x="72" y="400"/>
                    <a:pt x="61" y="391"/>
                    <a:pt x="46" y="395"/>
                  </a:cubicBezTo>
                  <a:cubicBezTo>
                    <a:pt x="34" y="398"/>
                    <a:pt x="18" y="421"/>
                    <a:pt x="33" y="431"/>
                  </a:cubicBezTo>
                  <a:cubicBezTo>
                    <a:pt x="40" y="436"/>
                    <a:pt x="51" y="441"/>
                    <a:pt x="50" y="454"/>
                  </a:cubicBezTo>
                  <a:cubicBezTo>
                    <a:pt x="45" y="448"/>
                    <a:pt x="39" y="445"/>
                    <a:pt x="30" y="446"/>
                  </a:cubicBezTo>
                  <a:cubicBezTo>
                    <a:pt x="42" y="455"/>
                    <a:pt x="52" y="456"/>
                    <a:pt x="64" y="463"/>
                  </a:cubicBezTo>
                  <a:cubicBezTo>
                    <a:pt x="75" y="469"/>
                    <a:pt x="84" y="480"/>
                    <a:pt x="92" y="480"/>
                  </a:cubicBezTo>
                  <a:cubicBezTo>
                    <a:pt x="99" y="480"/>
                    <a:pt x="102" y="472"/>
                    <a:pt x="96" y="466"/>
                  </a:cubicBezTo>
                  <a:cubicBezTo>
                    <a:pt x="103" y="465"/>
                    <a:pt x="111" y="470"/>
                    <a:pt x="113" y="477"/>
                  </a:cubicBezTo>
                  <a:cubicBezTo>
                    <a:pt x="117" y="486"/>
                    <a:pt x="114" y="493"/>
                    <a:pt x="108" y="496"/>
                  </a:cubicBezTo>
                  <a:cubicBezTo>
                    <a:pt x="116" y="500"/>
                    <a:pt x="122" y="509"/>
                    <a:pt x="119" y="521"/>
                  </a:cubicBezTo>
                  <a:cubicBezTo>
                    <a:pt x="117" y="530"/>
                    <a:pt x="107" y="530"/>
                    <a:pt x="111" y="542"/>
                  </a:cubicBezTo>
                  <a:cubicBezTo>
                    <a:pt x="105" y="541"/>
                    <a:pt x="102" y="537"/>
                    <a:pt x="100" y="532"/>
                  </a:cubicBezTo>
                  <a:cubicBezTo>
                    <a:pt x="99" y="528"/>
                    <a:pt x="99" y="524"/>
                    <a:pt x="97" y="522"/>
                  </a:cubicBezTo>
                  <a:cubicBezTo>
                    <a:pt x="98" y="530"/>
                    <a:pt x="94" y="541"/>
                    <a:pt x="83" y="546"/>
                  </a:cubicBezTo>
                  <a:cubicBezTo>
                    <a:pt x="77" y="549"/>
                    <a:pt x="66" y="550"/>
                    <a:pt x="58" y="542"/>
                  </a:cubicBezTo>
                  <a:cubicBezTo>
                    <a:pt x="55" y="551"/>
                    <a:pt x="43" y="560"/>
                    <a:pt x="32" y="559"/>
                  </a:cubicBezTo>
                  <a:cubicBezTo>
                    <a:pt x="26" y="559"/>
                    <a:pt x="21" y="557"/>
                    <a:pt x="17" y="555"/>
                  </a:cubicBezTo>
                  <a:cubicBezTo>
                    <a:pt x="14" y="562"/>
                    <a:pt x="7" y="569"/>
                    <a:pt x="0" y="573"/>
                  </a:cubicBezTo>
                  <a:lnTo>
                    <a:pt x="0" y="153"/>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6" name="Freeform 1533"/>
            <p:cNvSpPr/>
            <p:nvPr userDrawn="1"/>
          </p:nvSpPr>
          <p:spPr>
            <a:xfrm>
              <a:off x="331" y="447"/>
              <a:ext cx="7" cy="7"/>
            </a:xfrm>
            <a:custGeom>
              <a:avLst/>
              <a:gdLst>
                <a:gd name="T0" fmla="*/ 0 w 15"/>
                <a:gd name="T1" fmla="*/ 13 h 17"/>
                <a:gd name="T2" fmla="*/ 0 w 15"/>
                <a:gd name="T3" fmla="*/ 13 h 17"/>
                <a:gd name="T4" fmla="*/ 0 w 15"/>
                <a:gd name="T5" fmla="*/ 17 h 17"/>
                <a:gd name="T6" fmla="*/ 15 w 15"/>
                <a:gd name="T7" fmla="*/ 2 h 17"/>
                <a:gd name="T8" fmla="*/ 13 w 15"/>
                <a:gd name="T9" fmla="*/ 0 h 17"/>
                <a:gd name="T10" fmla="*/ 0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0" y="13"/>
                  </a:moveTo>
                  <a:lnTo>
                    <a:pt x="0" y="13"/>
                  </a:lnTo>
                  <a:lnTo>
                    <a:pt x="0" y="17"/>
                  </a:lnTo>
                  <a:cubicBezTo>
                    <a:pt x="4" y="16"/>
                    <a:pt x="13" y="8"/>
                    <a:pt x="15" y="2"/>
                  </a:cubicBezTo>
                  <a:cubicBezTo>
                    <a:pt x="14" y="1"/>
                    <a:pt x="13" y="0"/>
                    <a:pt x="13" y="0"/>
                  </a:cubicBezTo>
                  <a:cubicBezTo>
                    <a:pt x="11" y="5"/>
                    <a:pt x="5" y="13"/>
                    <a:pt x="0" y="1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7" name="Freeform 1534"/>
            <p:cNvSpPr/>
            <p:nvPr userDrawn="1"/>
          </p:nvSpPr>
          <p:spPr>
            <a:xfrm>
              <a:off x="331" y="398"/>
              <a:ext cx="8" cy="53"/>
            </a:xfrm>
            <a:custGeom>
              <a:avLst/>
              <a:gdLst>
                <a:gd name="T0" fmla="*/ 0 w 18"/>
                <a:gd name="T1" fmla="*/ 108 h 116"/>
                <a:gd name="T2" fmla="*/ 0 w 18"/>
                <a:gd name="T3" fmla="*/ 108 h 116"/>
                <a:gd name="T4" fmla="*/ 0 w 18"/>
                <a:gd name="T5" fmla="*/ 116 h 116"/>
                <a:gd name="T6" fmla="*/ 11 w 18"/>
                <a:gd name="T7" fmla="*/ 104 h 116"/>
                <a:gd name="T8" fmla="*/ 6 w 18"/>
                <a:gd name="T9" fmla="*/ 94 h 116"/>
                <a:gd name="T10" fmla="*/ 12 w 18"/>
                <a:gd name="T11" fmla="*/ 96 h 116"/>
                <a:gd name="T12" fmla="*/ 12 w 18"/>
                <a:gd name="T13" fmla="*/ 71 h 116"/>
                <a:gd name="T14" fmla="*/ 15 w 18"/>
                <a:gd name="T15" fmla="*/ 96 h 116"/>
                <a:gd name="T16" fmla="*/ 16 w 18"/>
                <a:gd name="T17" fmla="*/ 96 h 116"/>
                <a:gd name="T18" fmla="*/ 12 w 18"/>
                <a:gd name="T19" fmla="*/ 45 h 116"/>
                <a:gd name="T20" fmla="*/ 3 w 18"/>
                <a:gd name="T21" fmla="*/ 0 h 116"/>
                <a:gd name="T22" fmla="*/ 1 w 18"/>
                <a:gd name="T23" fmla="*/ 54 h 116"/>
                <a:gd name="T24" fmla="*/ 0 w 18"/>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5">
                  <a:moveTo>
                    <a:pt x="0" y="108"/>
                  </a:moveTo>
                  <a:lnTo>
                    <a:pt x="0" y="108"/>
                  </a:lnTo>
                  <a:lnTo>
                    <a:pt x="0" y="116"/>
                  </a:lnTo>
                  <a:cubicBezTo>
                    <a:pt x="5" y="114"/>
                    <a:pt x="10" y="107"/>
                    <a:pt x="11" y="104"/>
                  </a:cubicBezTo>
                  <a:cubicBezTo>
                    <a:pt x="9" y="101"/>
                    <a:pt x="7" y="97"/>
                    <a:pt x="6" y="94"/>
                  </a:cubicBezTo>
                  <a:cubicBezTo>
                    <a:pt x="9" y="96"/>
                    <a:pt x="10" y="96"/>
                    <a:pt x="12" y="96"/>
                  </a:cubicBezTo>
                  <a:cubicBezTo>
                    <a:pt x="13" y="90"/>
                    <a:pt x="13" y="79"/>
                    <a:pt x="12" y="71"/>
                  </a:cubicBezTo>
                  <a:cubicBezTo>
                    <a:pt x="14" y="76"/>
                    <a:pt x="16" y="89"/>
                    <a:pt x="15" y="96"/>
                  </a:cubicBezTo>
                  <a:cubicBezTo>
                    <a:pt x="15" y="96"/>
                    <a:pt x="16" y="96"/>
                    <a:pt x="16" y="96"/>
                  </a:cubicBezTo>
                  <a:cubicBezTo>
                    <a:pt x="18" y="82"/>
                    <a:pt x="15" y="61"/>
                    <a:pt x="12" y="45"/>
                  </a:cubicBezTo>
                  <a:cubicBezTo>
                    <a:pt x="8" y="28"/>
                    <a:pt x="4" y="17"/>
                    <a:pt x="3" y="0"/>
                  </a:cubicBezTo>
                  <a:cubicBezTo>
                    <a:pt x="0" y="14"/>
                    <a:pt x="0" y="36"/>
                    <a:pt x="1" y="54"/>
                  </a:cubicBezTo>
                  <a:cubicBezTo>
                    <a:pt x="1" y="60"/>
                    <a:pt x="1" y="99"/>
                    <a:pt x="0" y="10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8" name="Freeform 1535"/>
            <p:cNvSpPr/>
            <p:nvPr userDrawn="1"/>
          </p:nvSpPr>
          <p:spPr>
            <a:xfrm>
              <a:off x="334" y="393"/>
              <a:ext cx="22" cy="57"/>
            </a:xfrm>
            <a:custGeom>
              <a:avLst/>
              <a:gdLst>
                <a:gd name="T0" fmla="*/ 2 w 50"/>
                <a:gd name="T1" fmla="*/ 0 h 125"/>
                <a:gd name="T2" fmla="*/ 2 w 50"/>
                <a:gd name="T3" fmla="*/ 0 h 125"/>
                <a:gd name="T4" fmla="*/ 13 w 50"/>
                <a:gd name="T5" fmla="*/ 47 h 125"/>
                <a:gd name="T6" fmla="*/ 25 w 50"/>
                <a:gd name="T7" fmla="*/ 84 h 125"/>
                <a:gd name="T8" fmla="*/ 5 w 50"/>
                <a:gd name="T9" fmla="*/ 111 h 125"/>
                <a:gd name="T10" fmla="*/ 19 w 50"/>
                <a:gd name="T11" fmla="*/ 122 h 125"/>
                <a:gd name="T12" fmla="*/ 46 w 50"/>
                <a:gd name="T13" fmla="*/ 112 h 125"/>
                <a:gd name="T14" fmla="*/ 48 w 50"/>
                <a:gd name="T15" fmla="*/ 107 h 125"/>
                <a:gd name="T16" fmla="*/ 39 w 50"/>
                <a:gd name="T17" fmla="*/ 108 h 125"/>
                <a:gd name="T18" fmla="*/ 50 w 50"/>
                <a:gd name="T19" fmla="*/ 89 h 125"/>
                <a:gd name="T20" fmla="*/ 49 w 50"/>
                <a:gd name="T21" fmla="*/ 81 h 125"/>
                <a:gd name="T22" fmla="*/ 38 w 50"/>
                <a:gd name="T23" fmla="*/ 65 h 125"/>
                <a:gd name="T24" fmla="*/ 42 w 50"/>
                <a:gd name="T25" fmla="*/ 66 h 125"/>
                <a:gd name="T26" fmla="*/ 21 w 50"/>
                <a:gd name="T27" fmla="*/ 33 h 125"/>
                <a:gd name="T28" fmla="*/ 2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2" y="0"/>
                  </a:moveTo>
                  <a:lnTo>
                    <a:pt x="2" y="0"/>
                  </a:lnTo>
                  <a:cubicBezTo>
                    <a:pt x="0" y="12"/>
                    <a:pt x="8" y="34"/>
                    <a:pt x="13" y="47"/>
                  </a:cubicBezTo>
                  <a:cubicBezTo>
                    <a:pt x="17" y="59"/>
                    <a:pt x="24" y="69"/>
                    <a:pt x="25" y="84"/>
                  </a:cubicBezTo>
                  <a:cubicBezTo>
                    <a:pt x="26" y="101"/>
                    <a:pt x="20" y="113"/>
                    <a:pt x="5" y="111"/>
                  </a:cubicBezTo>
                  <a:cubicBezTo>
                    <a:pt x="8" y="117"/>
                    <a:pt x="13" y="120"/>
                    <a:pt x="19" y="122"/>
                  </a:cubicBezTo>
                  <a:cubicBezTo>
                    <a:pt x="31" y="125"/>
                    <a:pt x="41" y="119"/>
                    <a:pt x="46" y="112"/>
                  </a:cubicBezTo>
                  <a:cubicBezTo>
                    <a:pt x="47" y="110"/>
                    <a:pt x="48" y="109"/>
                    <a:pt x="48" y="107"/>
                  </a:cubicBezTo>
                  <a:cubicBezTo>
                    <a:pt x="45" y="104"/>
                    <a:pt x="41" y="106"/>
                    <a:pt x="39" y="108"/>
                  </a:cubicBezTo>
                  <a:cubicBezTo>
                    <a:pt x="34" y="97"/>
                    <a:pt x="40" y="91"/>
                    <a:pt x="50" y="89"/>
                  </a:cubicBezTo>
                  <a:cubicBezTo>
                    <a:pt x="50" y="86"/>
                    <a:pt x="50" y="83"/>
                    <a:pt x="49" y="81"/>
                  </a:cubicBezTo>
                  <a:cubicBezTo>
                    <a:pt x="40" y="80"/>
                    <a:pt x="37" y="70"/>
                    <a:pt x="38" y="65"/>
                  </a:cubicBezTo>
                  <a:cubicBezTo>
                    <a:pt x="39" y="66"/>
                    <a:pt x="41" y="66"/>
                    <a:pt x="42" y="66"/>
                  </a:cubicBezTo>
                  <a:cubicBezTo>
                    <a:pt x="39" y="56"/>
                    <a:pt x="29" y="43"/>
                    <a:pt x="21" y="33"/>
                  </a:cubicBezTo>
                  <a:cubicBezTo>
                    <a:pt x="15" y="25"/>
                    <a:pt x="5" y="13"/>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09" name="Freeform 1536"/>
            <p:cNvSpPr/>
            <p:nvPr userDrawn="1"/>
          </p:nvSpPr>
          <p:spPr>
            <a:xfrm>
              <a:off x="335" y="388"/>
              <a:ext cx="49" cy="58"/>
            </a:xfrm>
            <a:custGeom>
              <a:avLst/>
              <a:gdLst>
                <a:gd name="T0" fmla="*/ 4 w 109"/>
                <a:gd name="T1" fmla="*/ 0 h 127"/>
                <a:gd name="T2" fmla="*/ 4 w 109"/>
                <a:gd name="T3" fmla="*/ 0 h 127"/>
                <a:gd name="T4" fmla="*/ 8 w 109"/>
                <a:gd name="T5" fmla="*/ 20 h 127"/>
                <a:gd name="T6" fmla="*/ 36 w 109"/>
                <a:gd name="T7" fmla="*/ 48 h 127"/>
                <a:gd name="T8" fmla="*/ 50 w 109"/>
                <a:gd name="T9" fmla="*/ 61 h 127"/>
                <a:gd name="T10" fmla="*/ 44 w 109"/>
                <a:gd name="T11" fmla="*/ 81 h 127"/>
                <a:gd name="T12" fmla="*/ 38 w 109"/>
                <a:gd name="T13" fmla="*/ 80 h 127"/>
                <a:gd name="T14" fmla="*/ 43 w 109"/>
                <a:gd name="T15" fmla="*/ 87 h 127"/>
                <a:gd name="T16" fmla="*/ 62 w 109"/>
                <a:gd name="T17" fmla="*/ 82 h 127"/>
                <a:gd name="T18" fmla="*/ 57 w 109"/>
                <a:gd name="T19" fmla="*/ 103 h 127"/>
                <a:gd name="T20" fmla="*/ 38 w 109"/>
                <a:gd name="T21" fmla="*/ 114 h 127"/>
                <a:gd name="T22" fmla="*/ 52 w 109"/>
                <a:gd name="T23" fmla="*/ 118 h 127"/>
                <a:gd name="T24" fmla="*/ 82 w 109"/>
                <a:gd name="T25" fmla="*/ 110 h 127"/>
                <a:gd name="T26" fmla="*/ 84 w 109"/>
                <a:gd name="T27" fmla="*/ 93 h 127"/>
                <a:gd name="T28" fmla="*/ 97 w 109"/>
                <a:gd name="T29" fmla="*/ 114 h 127"/>
                <a:gd name="T30" fmla="*/ 107 w 109"/>
                <a:gd name="T31" fmla="*/ 97 h 127"/>
                <a:gd name="T32" fmla="*/ 87 w 109"/>
                <a:gd name="T33" fmla="*/ 74 h 127"/>
                <a:gd name="T34" fmla="*/ 102 w 109"/>
                <a:gd name="T35" fmla="*/ 65 h 127"/>
                <a:gd name="T36" fmla="*/ 94 w 109"/>
                <a:gd name="T37" fmla="*/ 48 h 127"/>
                <a:gd name="T38" fmla="*/ 75 w 109"/>
                <a:gd name="T39" fmla="*/ 60 h 127"/>
                <a:gd name="T40" fmla="*/ 54 w 109"/>
                <a:gd name="T41" fmla="*/ 43 h 127"/>
                <a:gd name="T42" fmla="*/ 20 w 109"/>
                <a:gd name="T43" fmla="*/ 26 h 127"/>
                <a:gd name="T44" fmla="*/ 4 w 109"/>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27">
                  <a:moveTo>
                    <a:pt x="4" y="0"/>
                  </a:moveTo>
                  <a:lnTo>
                    <a:pt x="4" y="0"/>
                  </a:lnTo>
                  <a:cubicBezTo>
                    <a:pt x="0" y="8"/>
                    <a:pt x="4" y="15"/>
                    <a:pt x="8" y="20"/>
                  </a:cubicBezTo>
                  <a:cubicBezTo>
                    <a:pt x="15" y="31"/>
                    <a:pt x="26" y="40"/>
                    <a:pt x="36" y="48"/>
                  </a:cubicBezTo>
                  <a:cubicBezTo>
                    <a:pt x="41" y="52"/>
                    <a:pt x="47" y="55"/>
                    <a:pt x="50" y="61"/>
                  </a:cubicBezTo>
                  <a:cubicBezTo>
                    <a:pt x="54" y="68"/>
                    <a:pt x="52" y="80"/>
                    <a:pt x="44" y="81"/>
                  </a:cubicBezTo>
                  <a:cubicBezTo>
                    <a:pt x="41" y="81"/>
                    <a:pt x="40" y="80"/>
                    <a:pt x="38" y="80"/>
                  </a:cubicBezTo>
                  <a:cubicBezTo>
                    <a:pt x="38" y="82"/>
                    <a:pt x="41" y="86"/>
                    <a:pt x="43" y="87"/>
                  </a:cubicBezTo>
                  <a:cubicBezTo>
                    <a:pt x="50" y="92"/>
                    <a:pt x="59" y="86"/>
                    <a:pt x="62" y="82"/>
                  </a:cubicBezTo>
                  <a:cubicBezTo>
                    <a:pt x="70" y="90"/>
                    <a:pt x="66" y="101"/>
                    <a:pt x="57" y="103"/>
                  </a:cubicBezTo>
                  <a:cubicBezTo>
                    <a:pt x="48" y="104"/>
                    <a:pt x="37" y="104"/>
                    <a:pt x="38" y="114"/>
                  </a:cubicBezTo>
                  <a:cubicBezTo>
                    <a:pt x="44" y="111"/>
                    <a:pt x="48" y="115"/>
                    <a:pt x="52" y="118"/>
                  </a:cubicBezTo>
                  <a:cubicBezTo>
                    <a:pt x="64" y="127"/>
                    <a:pt x="77" y="121"/>
                    <a:pt x="82" y="110"/>
                  </a:cubicBezTo>
                  <a:cubicBezTo>
                    <a:pt x="84" y="107"/>
                    <a:pt x="85" y="97"/>
                    <a:pt x="84" y="93"/>
                  </a:cubicBezTo>
                  <a:cubicBezTo>
                    <a:pt x="96" y="98"/>
                    <a:pt x="92" y="109"/>
                    <a:pt x="97" y="114"/>
                  </a:cubicBezTo>
                  <a:cubicBezTo>
                    <a:pt x="98" y="106"/>
                    <a:pt x="106" y="103"/>
                    <a:pt x="107" y="97"/>
                  </a:cubicBezTo>
                  <a:cubicBezTo>
                    <a:pt x="109" y="87"/>
                    <a:pt x="101" y="74"/>
                    <a:pt x="87" y="74"/>
                  </a:cubicBezTo>
                  <a:cubicBezTo>
                    <a:pt x="95" y="74"/>
                    <a:pt x="101" y="71"/>
                    <a:pt x="102" y="65"/>
                  </a:cubicBezTo>
                  <a:cubicBezTo>
                    <a:pt x="103" y="55"/>
                    <a:pt x="98" y="50"/>
                    <a:pt x="94" y="48"/>
                  </a:cubicBezTo>
                  <a:cubicBezTo>
                    <a:pt x="97" y="56"/>
                    <a:pt x="88" y="67"/>
                    <a:pt x="75" y="60"/>
                  </a:cubicBezTo>
                  <a:cubicBezTo>
                    <a:pt x="70" y="57"/>
                    <a:pt x="61" y="47"/>
                    <a:pt x="54" y="43"/>
                  </a:cubicBezTo>
                  <a:cubicBezTo>
                    <a:pt x="41" y="37"/>
                    <a:pt x="33" y="35"/>
                    <a:pt x="20" y="26"/>
                  </a:cubicBezTo>
                  <a:cubicBezTo>
                    <a:pt x="12" y="21"/>
                    <a:pt x="4" y="12"/>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0" name="Freeform 1537"/>
            <p:cNvSpPr/>
            <p:nvPr userDrawn="1"/>
          </p:nvSpPr>
          <p:spPr>
            <a:xfrm>
              <a:off x="338" y="383"/>
              <a:ext cx="14" cy="16"/>
            </a:xfrm>
            <a:custGeom>
              <a:avLst/>
              <a:gdLst>
                <a:gd name="T0" fmla="*/ 9 w 30"/>
                <a:gd name="T1" fmla="*/ 0 h 34"/>
                <a:gd name="T2" fmla="*/ 9 w 30"/>
                <a:gd name="T3" fmla="*/ 0 h 34"/>
                <a:gd name="T4" fmla="*/ 14 w 30"/>
                <a:gd name="T5" fmla="*/ 30 h 34"/>
                <a:gd name="T6" fmla="*/ 30 w 30"/>
                <a:gd name="T7" fmla="*/ 34 h 34"/>
                <a:gd name="T8" fmla="*/ 16 w 30"/>
                <a:gd name="T9" fmla="*/ 2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cubicBezTo>
                    <a:pt x="0" y="15"/>
                    <a:pt x="5" y="31"/>
                    <a:pt x="14" y="30"/>
                  </a:cubicBezTo>
                  <a:cubicBezTo>
                    <a:pt x="22" y="30"/>
                    <a:pt x="24" y="30"/>
                    <a:pt x="30" y="34"/>
                  </a:cubicBezTo>
                  <a:cubicBezTo>
                    <a:pt x="27" y="27"/>
                    <a:pt x="18" y="24"/>
                    <a:pt x="16" y="22"/>
                  </a:cubicBezTo>
                  <a:cubicBezTo>
                    <a:pt x="10" y="18"/>
                    <a:pt x="7" y="14"/>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1" name="Freeform 1538"/>
            <p:cNvSpPr/>
            <p:nvPr userDrawn="1"/>
          </p:nvSpPr>
          <p:spPr>
            <a:xfrm>
              <a:off x="377" y="377"/>
              <a:ext cx="4" cy="14"/>
            </a:xfrm>
            <a:custGeom>
              <a:avLst/>
              <a:gdLst>
                <a:gd name="T0" fmla="*/ 5 w 10"/>
                <a:gd name="T1" fmla="*/ 0 h 31"/>
                <a:gd name="T2" fmla="*/ 5 w 10"/>
                <a:gd name="T3" fmla="*/ 0 h 31"/>
                <a:gd name="T4" fmla="*/ 5 w 10"/>
                <a:gd name="T5" fmla="*/ 12 h 31"/>
                <a:gd name="T6" fmla="*/ 0 w 10"/>
                <a:gd name="T7" fmla="*/ 8 h 31"/>
                <a:gd name="T8" fmla="*/ 1 w 10"/>
                <a:gd name="T9" fmla="*/ 25 h 31"/>
                <a:gd name="T10" fmla="*/ 7 w 10"/>
                <a:gd name="T11" fmla="*/ 31 h 31"/>
                <a:gd name="T12" fmla="*/ 8 w 10"/>
                <a:gd name="T13" fmla="*/ 26 h 31"/>
                <a:gd name="T14" fmla="*/ 10 w 10"/>
                <a:gd name="T15" fmla="*/ 9 h 31"/>
                <a:gd name="T16" fmla="*/ 5 w 1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1">
                  <a:moveTo>
                    <a:pt x="5" y="0"/>
                  </a:moveTo>
                  <a:lnTo>
                    <a:pt x="5" y="0"/>
                  </a:lnTo>
                  <a:cubicBezTo>
                    <a:pt x="6" y="5"/>
                    <a:pt x="6" y="8"/>
                    <a:pt x="5" y="12"/>
                  </a:cubicBezTo>
                  <a:cubicBezTo>
                    <a:pt x="4" y="11"/>
                    <a:pt x="2" y="9"/>
                    <a:pt x="0" y="8"/>
                  </a:cubicBezTo>
                  <a:cubicBezTo>
                    <a:pt x="1" y="12"/>
                    <a:pt x="1" y="20"/>
                    <a:pt x="1" y="25"/>
                  </a:cubicBezTo>
                  <a:cubicBezTo>
                    <a:pt x="2" y="26"/>
                    <a:pt x="4" y="29"/>
                    <a:pt x="7" y="31"/>
                  </a:cubicBezTo>
                  <a:cubicBezTo>
                    <a:pt x="7" y="31"/>
                    <a:pt x="7" y="28"/>
                    <a:pt x="8" y="26"/>
                  </a:cubicBezTo>
                  <a:cubicBezTo>
                    <a:pt x="5" y="20"/>
                    <a:pt x="6" y="14"/>
                    <a:pt x="10" y="9"/>
                  </a:cubicBezTo>
                  <a:cubicBezTo>
                    <a:pt x="9" y="8"/>
                    <a:pt x="6" y="2"/>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2" name="Freeform 1539"/>
            <p:cNvSpPr/>
            <p:nvPr userDrawn="1"/>
          </p:nvSpPr>
          <p:spPr>
            <a:xfrm>
              <a:off x="371" y="377"/>
              <a:ext cx="6" cy="17"/>
            </a:xfrm>
            <a:custGeom>
              <a:avLst/>
              <a:gdLst>
                <a:gd name="T0" fmla="*/ 5 w 15"/>
                <a:gd name="T1" fmla="*/ 1 h 37"/>
                <a:gd name="T2" fmla="*/ 5 w 15"/>
                <a:gd name="T3" fmla="*/ 1 h 37"/>
                <a:gd name="T4" fmla="*/ 0 w 15"/>
                <a:gd name="T5" fmla="*/ 0 h 37"/>
                <a:gd name="T6" fmla="*/ 4 w 15"/>
                <a:gd name="T7" fmla="*/ 12 h 37"/>
                <a:gd name="T8" fmla="*/ 13 w 15"/>
                <a:gd name="T9" fmla="*/ 37 h 37"/>
                <a:gd name="T10" fmla="*/ 13 w 15"/>
                <a:gd name="T11" fmla="*/ 31 h 37"/>
                <a:gd name="T12" fmla="*/ 13 w 15"/>
                <a:gd name="T13" fmla="*/ 6 h 37"/>
                <a:gd name="T14" fmla="*/ 8 w 15"/>
                <a:gd name="T15" fmla="*/ 2 h 37"/>
                <a:gd name="T16" fmla="*/ 9 w 15"/>
                <a:gd name="T17" fmla="*/ 19 h 37"/>
                <a:gd name="T18" fmla="*/ 5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5" y="1"/>
                  </a:moveTo>
                  <a:lnTo>
                    <a:pt x="5" y="1"/>
                  </a:lnTo>
                  <a:cubicBezTo>
                    <a:pt x="3" y="0"/>
                    <a:pt x="1" y="0"/>
                    <a:pt x="0" y="0"/>
                  </a:cubicBezTo>
                  <a:cubicBezTo>
                    <a:pt x="2" y="4"/>
                    <a:pt x="4" y="8"/>
                    <a:pt x="4" y="12"/>
                  </a:cubicBezTo>
                  <a:cubicBezTo>
                    <a:pt x="6" y="23"/>
                    <a:pt x="2" y="33"/>
                    <a:pt x="13" y="37"/>
                  </a:cubicBezTo>
                  <a:cubicBezTo>
                    <a:pt x="13" y="37"/>
                    <a:pt x="13" y="32"/>
                    <a:pt x="13" y="31"/>
                  </a:cubicBezTo>
                  <a:cubicBezTo>
                    <a:pt x="15" y="21"/>
                    <a:pt x="14" y="12"/>
                    <a:pt x="13" y="6"/>
                  </a:cubicBezTo>
                  <a:cubicBezTo>
                    <a:pt x="11" y="5"/>
                    <a:pt x="9" y="3"/>
                    <a:pt x="8" y="2"/>
                  </a:cubicBezTo>
                  <a:cubicBezTo>
                    <a:pt x="10" y="7"/>
                    <a:pt x="11" y="14"/>
                    <a:pt x="9" y="19"/>
                  </a:cubicBezTo>
                  <a:cubicBezTo>
                    <a:pt x="8" y="12"/>
                    <a:pt x="8" y="7"/>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3" name="Freeform 1540"/>
            <p:cNvSpPr/>
            <p:nvPr userDrawn="1"/>
          </p:nvSpPr>
          <p:spPr>
            <a:xfrm>
              <a:off x="365" y="374"/>
              <a:ext cx="7" cy="19"/>
            </a:xfrm>
            <a:custGeom>
              <a:avLst/>
              <a:gdLst>
                <a:gd name="T0" fmla="*/ 0 w 16"/>
                <a:gd name="T1" fmla="*/ 0 h 42"/>
                <a:gd name="T2" fmla="*/ 0 w 16"/>
                <a:gd name="T3" fmla="*/ 0 h 42"/>
                <a:gd name="T4" fmla="*/ 9 w 16"/>
                <a:gd name="T5" fmla="*/ 24 h 42"/>
                <a:gd name="T6" fmla="*/ 7 w 16"/>
                <a:gd name="T7" fmla="*/ 42 h 42"/>
                <a:gd name="T8" fmla="*/ 15 w 16"/>
                <a:gd name="T9" fmla="*/ 27 h 42"/>
                <a:gd name="T10" fmla="*/ 0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0" y="0"/>
                  </a:moveTo>
                  <a:lnTo>
                    <a:pt x="0" y="0"/>
                  </a:lnTo>
                  <a:cubicBezTo>
                    <a:pt x="7" y="7"/>
                    <a:pt x="10" y="15"/>
                    <a:pt x="9" y="24"/>
                  </a:cubicBezTo>
                  <a:cubicBezTo>
                    <a:pt x="8" y="31"/>
                    <a:pt x="4" y="33"/>
                    <a:pt x="7" y="42"/>
                  </a:cubicBezTo>
                  <a:cubicBezTo>
                    <a:pt x="8" y="37"/>
                    <a:pt x="14" y="34"/>
                    <a:pt x="15" y="27"/>
                  </a:cubicBezTo>
                  <a:cubicBezTo>
                    <a:pt x="16" y="14"/>
                    <a:pt x="9" y="4"/>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4" name="Freeform 1541"/>
            <p:cNvSpPr/>
            <p:nvPr userDrawn="1"/>
          </p:nvSpPr>
          <p:spPr>
            <a:xfrm>
              <a:off x="337" y="372"/>
              <a:ext cx="9" cy="21"/>
            </a:xfrm>
            <a:custGeom>
              <a:avLst/>
              <a:gdLst>
                <a:gd name="T0" fmla="*/ 21 w 21"/>
                <a:gd name="T1" fmla="*/ 0 h 46"/>
                <a:gd name="T2" fmla="*/ 21 w 21"/>
                <a:gd name="T3" fmla="*/ 0 h 46"/>
                <a:gd name="T4" fmla="*/ 7 w 21"/>
                <a:gd name="T5" fmla="*/ 16 h 46"/>
                <a:gd name="T6" fmla="*/ 5 w 21"/>
                <a:gd name="T7" fmla="*/ 46 h 46"/>
                <a:gd name="T8" fmla="*/ 15 w 21"/>
                <a:gd name="T9" fmla="*/ 21 h 46"/>
                <a:gd name="T10" fmla="*/ 21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21" y="0"/>
                  </a:moveTo>
                  <a:lnTo>
                    <a:pt x="21" y="0"/>
                  </a:lnTo>
                  <a:cubicBezTo>
                    <a:pt x="16" y="9"/>
                    <a:pt x="9" y="15"/>
                    <a:pt x="7" y="16"/>
                  </a:cubicBezTo>
                  <a:cubicBezTo>
                    <a:pt x="2" y="30"/>
                    <a:pt x="0" y="37"/>
                    <a:pt x="5" y="46"/>
                  </a:cubicBezTo>
                  <a:cubicBezTo>
                    <a:pt x="5" y="33"/>
                    <a:pt x="9" y="27"/>
                    <a:pt x="15" y="21"/>
                  </a:cubicBezTo>
                  <a:cubicBezTo>
                    <a:pt x="16" y="18"/>
                    <a:pt x="20" y="5"/>
                    <a:pt x="2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5" name="Freeform 1542"/>
            <p:cNvSpPr/>
            <p:nvPr userDrawn="1"/>
          </p:nvSpPr>
          <p:spPr>
            <a:xfrm>
              <a:off x="352" y="372"/>
              <a:ext cx="19" cy="21"/>
            </a:xfrm>
            <a:custGeom>
              <a:avLst/>
              <a:gdLst>
                <a:gd name="T0" fmla="*/ 18 w 44"/>
                <a:gd name="T1" fmla="*/ 0 h 47"/>
                <a:gd name="T2" fmla="*/ 18 w 44"/>
                <a:gd name="T3" fmla="*/ 0 h 47"/>
                <a:gd name="T4" fmla="*/ 0 w 44"/>
                <a:gd name="T5" fmla="*/ 4 h 47"/>
                <a:gd name="T6" fmla="*/ 28 w 44"/>
                <a:gd name="T7" fmla="*/ 21 h 47"/>
                <a:gd name="T8" fmla="*/ 12 w 44"/>
                <a:gd name="T9" fmla="*/ 38 h 47"/>
                <a:gd name="T10" fmla="*/ 23 w 44"/>
                <a:gd name="T11" fmla="*/ 40 h 47"/>
                <a:gd name="T12" fmla="*/ 9 w 44"/>
                <a:gd name="T13" fmla="*/ 37 h 47"/>
                <a:gd name="T14" fmla="*/ 33 w 44"/>
                <a:gd name="T15" fmla="*/ 38 h 47"/>
                <a:gd name="T16" fmla="*/ 18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8" y="0"/>
                  </a:moveTo>
                  <a:lnTo>
                    <a:pt x="18" y="0"/>
                  </a:lnTo>
                  <a:cubicBezTo>
                    <a:pt x="13" y="0"/>
                    <a:pt x="5" y="1"/>
                    <a:pt x="0" y="4"/>
                  </a:cubicBezTo>
                  <a:cubicBezTo>
                    <a:pt x="17" y="2"/>
                    <a:pt x="26" y="9"/>
                    <a:pt x="28" y="21"/>
                  </a:cubicBezTo>
                  <a:cubicBezTo>
                    <a:pt x="29" y="29"/>
                    <a:pt x="24" y="39"/>
                    <a:pt x="12" y="38"/>
                  </a:cubicBezTo>
                  <a:cubicBezTo>
                    <a:pt x="13" y="39"/>
                    <a:pt x="17" y="41"/>
                    <a:pt x="23" y="40"/>
                  </a:cubicBezTo>
                  <a:cubicBezTo>
                    <a:pt x="17" y="43"/>
                    <a:pt x="12" y="40"/>
                    <a:pt x="9" y="37"/>
                  </a:cubicBezTo>
                  <a:cubicBezTo>
                    <a:pt x="12" y="45"/>
                    <a:pt x="26" y="47"/>
                    <a:pt x="33" y="38"/>
                  </a:cubicBezTo>
                  <a:cubicBezTo>
                    <a:pt x="44" y="24"/>
                    <a:pt x="33" y="2"/>
                    <a:pt x="1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6" name="Freeform 1543"/>
            <p:cNvSpPr/>
            <p:nvPr userDrawn="1"/>
          </p:nvSpPr>
          <p:spPr>
            <a:xfrm>
              <a:off x="331" y="370"/>
              <a:ext cx="10" cy="27"/>
            </a:xfrm>
            <a:custGeom>
              <a:avLst/>
              <a:gdLst>
                <a:gd name="T0" fmla="*/ 0 w 21"/>
                <a:gd name="T1" fmla="*/ 50 h 60"/>
                <a:gd name="T2" fmla="*/ 0 w 21"/>
                <a:gd name="T3" fmla="*/ 50 h 60"/>
                <a:gd name="T4" fmla="*/ 0 w 21"/>
                <a:gd name="T5" fmla="*/ 60 h 60"/>
                <a:gd name="T6" fmla="*/ 21 w 21"/>
                <a:gd name="T7" fmla="*/ 0 h 60"/>
                <a:gd name="T8" fmla="*/ 10 w 21"/>
                <a:gd name="T9" fmla="*/ 26 h 60"/>
                <a:gd name="T10" fmla="*/ 1 w 21"/>
                <a:gd name="T11" fmla="*/ 41 h 60"/>
                <a:gd name="T12" fmla="*/ 0 w 21"/>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1" h="60">
                  <a:moveTo>
                    <a:pt x="0" y="50"/>
                  </a:moveTo>
                  <a:lnTo>
                    <a:pt x="0" y="50"/>
                  </a:lnTo>
                  <a:lnTo>
                    <a:pt x="0" y="60"/>
                  </a:lnTo>
                  <a:cubicBezTo>
                    <a:pt x="8" y="44"/>
                    <a:pt x="21" y="27"/>
                    <a:pt x="21" y="0"/>
                  </a:cubicBezTo>
                  <a:cubicBezTo>
                    <a:pt x="19" y="10"/>
                    <a:pt x="15" y="18"/>
                    <a:pt x="10" y="26"/>
                  </a:cubicBezTo>
                  <a:cubicBezTo>
                    <a:pt x="8" y="30"/>
                    <a:pt x="2" y="35"/>
                    <a:pt x="1" y="41"/>
                  </a:cubicBezTo>
                  <a:cubicBezTo>
                    <a:pt x="0" y="44"/>
                    <a:pt x="1" y="47"/>
                    <a:pt x="0" y="5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7" name="Freeform 1544"/>
            <p:cNvSpPr/>
            <p:nvPr userDrawn="1"/>
          </p:nvSpPr>
          <p:spPr>
            <a:xfrm>
              <a:off x="367" y="369"/>
              <a:ext cx="12" cy="11"/>
            </a:xfrm>
            <a:custGeom>
              <a:avLst/>
              <a:gdLst>
                <a:gd name="T0" fmla="*/ 5 w 25"/>
                <a:gd name="T1" fmla="*/ 0 h 24"/>
                <a:gd name="T2" fmla="*/ 5 w 25"/>
                <a:gd name="T3" fmla="*/ 0 h 24"/>
                <a:gd name="T4" fmla="*/ 17 w 25"/>
                <a:gd name="T5" fmla="*/ 12 h 24"/>
                <a:gd name="T6" fmla="*/ 0 w 25"/>
                <a:gd name="T7" fmla="*/ 3 h 24"/>
                <a:gd name="T8" fmla="*/ 9 w 25"/>
                <a:gd name="T9" fmla="*/ 15 h 24"/>
                <a:gd name="T10" fmla="*/ 25 w 25"/>
                <a:gd name="T11" fmla="*/ 24 h 24"/>
                <a:gd name="T12" fmla="*/ 5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5" y="0"/>
                  </a:moveTo>
                  <a:lnTo>
                    <a:pt x="5" y="0"/>
                  </a:lnTo>
                  <a:cubicBezTo>
                    <a:pt x="7" y="2"/>
                    <a:pt x="14" y="8"/>
                    <a:pt x="17" y="12"/>
                  </a:cubicBezTo>
                  <a:cubicBezTo>
                    <a:pt x="12" y="10"/>
                    <a:pt x="6" y="5"/>
                    <a:pt x="0" y="3"/>
                  </a:cubicBezTo>
                  <a:cubicBezTo>
                    <a:pt x="1" y="4"/>
                    <a:pt x="8" y="14"/>
                    <a:pt x="9" y="15"/>
                  </a:cubicBezTo>
                  <a:cubicBezTo>
                    <a:pt x="15" y="17"/>
                    <a:pt x="21" y="20"/>
                    <a:pt x="25" y="24"/>
                  </a:cubicBezTo>
                  <a:cubicBezTo>
                    <a:pt x="25" y="7"/>
                    <a:pt x="18" y="2"/>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8" name="Freeform 1545"/>
            <p:cNvSpPr/>
            <p:nvPr userDrawn="1"/>
          </p:nvSpPr>
          <p:spPr>
            <a:xfrm>
              <a:off x="376" y="369"/>
              <a:ext cx="4" cy="3"/>
            </a:xfrm>
            <a:custGeom>
              <a:avLst/>
              <a:gdLst>
                <a:gd name="T0" fmla="*/ 5 w 8"/>
                <a:gd name="T1" fmla="*/ 1 h 6"/>
                <a:gd name="T2" fmla="*/ 5 w 8"/>
                <a:gd name="T3" fmla="*/ 1 h 6"/>
                <a:gd name="T4" fmla="*/ 0 w 8"/>
                <a:gd name="T5" fmla="*/ 0 h 6"/>
                <a:gd name="T6" fmla="*/ 8 w 8"/>
                <a:gd name="T7" fmla="*/ 6 h 6"/>
                <a:gd name="T8" fmla="*/ 5 w 8"/>
                <a:gd name="T9" fmla="*/ 1 h 6"/>
              </a:gdLst>
              <a:ahLst/>
              <a:cxnLst>
                <a:cxn ang="0">
                  <a:pos x="T0" y="T1"/>
                </a:cxn>
                <a:cxn ang="0">
                  <a:pos x="T2" y="T3"/>
                </a:cxn>
                <a:cxn ang="0">
                  <a:pos x="T4" y="T5"/>
                </a:cxn>
                <a:cxn ang="0">
                  <a:pos x="T6" y="T7"/>
                </a:cxn>
                <a:cxn ang="0">
                  <a:pos x="T8" y="T9"/>
                </a:cxn>
              </a:cxnLst>
              <a:rect l="0" t="0" r="r" b="b"/>
              <a:pathLst>
                <a:path w="8" h="6">
                  <a:moveTo>
                    <a:pt x="5" y="1"/>
                  </a:moveTo>
                  <a:lnTo>
                    <a:pt x="5" y="1"/>
                  </a:lnTo>
                  <a:lnTo>
                    <a:pt x="0" y="0"/>
                  </a:lnTo>
                  <a:lnTo>
                    <a:pt x="8" y="6"/>
                  </a:lnTo>
                  <a:lnTo>
                    <a:pt x="5"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19" name="Freeform 1546"/>
            <p:cNvSpPr/>
            <p:nvPr userDrawn="1"/>
          </p:nvSpPr>
          <p:spPr>
            <a:xfrm>
              <a:off x="375" y="370"/>
              <a:ext cx="11" cy="12"/>
            </a:xfrm>
            <a:custGeom>
              <a:avLst/>
              <a:gdLst>
                <a:gd name="T0" fmla="*/ 20 w 24"/>
                <a:gd name="T1" fmla="*/ 3 h 27"/>
                <a:gd name="T2" fmla="*/ 20 w 24"/>
                <a:gd name="T3" fmla="*/ 3 h 27"/>
                <a:gd name="T4" fmla="*/ 10 w 24"/>
                <a:gd name="T5" fmla="*/ 0 h 27"/>
                <a:gd name="T6" fmla="*/ 16 w 24"/>
                <a:gd name="T7" fmla="*/ 10 h 27"/>
                <a:gd name="T8" fmla="*/ 5 w 24"/>
                <a:gd name="T9" fmla="*/ 0 h 27"/>
                <a:gd name="T10" fmla="*/ 0 w 24"/>
                <a:gd name="T11" fmla="*/ 1 h 27"/>
                <a:gd name="T12" fmla="*/ 16 w 24"/>
                <a:gd name="T13" fmla="*/ 27 h 27"/>
                <a:gd name="T14" fmla="*/ 20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20" y="3"/>
                  </a:moveTo>
                  <a:lnTo>
                    <a:pt x="20" y="3"/>
                  </a:lnTo>
                  <a:cubicBezTo>
                    <a:pt x="17" y="2"/>
                    <a:pt x="10" y="0"/>
                    <a:pt x="10" y="0"/>
                  </a:cubicBezTo>
                  <a:cubicBezTo>
                    <a:pt x="12" y="1"/>
                    <a:pt x="14" y="5"/>
                    <a:pt x="16" y="10"/>
                  </a:cubicBezTo>
                  <a:cubicBezTo>
                    <a:pt x="13" y="6"/>
                    <a:pt x="7" y="2"/>
                    <a:pt x="5" y="0"/>
                  </a:cubicBezTo>
                  <a:cubicBezTo>
                    <a:pt x="3" y="1"/>
                    <a:pt x="1" y="0"/>
                    <a:pt x="0" y="1"/>
                  </a:cubicBezTo>
                  <a:cubicBezTo>
                    <a:pt x="10" y="9"/>
                    <a:pt x="14" y="18"/>
                    <a:pt x="16" y="27"/>
                  </a:cubicBezTo>
                  <a:cubicBezTo>
                    <a:pt x="24" y="19"/>
                    <a:pt x="23" y="11"/>
                    <a:pt x="2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0" name="Freeform 1547"/>
            <p:cNvSpPr/>
            <p:nvPr userDrawn="1"/>
          </p:nvSpPr>
          <p:spPr>
            <a:xfrm>
              <a:off x="380" y="368"/>
              <a:ext cx="10" cy="24"/>
            </a:xfrm>
            <a:custGeom>
              <a:avLst/>
              <a:gdLst>
                <a:gd name="T0" fmla="*/ 11 w 22"/>
                <a:gd name="T1" fmla="*/ 0 h 53"/>
                <a:gd name="T2" fmla="*/ 11 w 22"/>
                <a:gd name="T3" fmla="*/ 0 h 53"/>
                <a:gd name="T4" fmla="*/ 11 w 22"/>
                <a:gd name="T5" fmla="*/ 7 h 53"/>
                <a:gd name="T6" fmla="*/ 5 w 22"/>
                <a:gd name="T7" fmla="*/ 34 h 53"/>
                <a:gd name="T8" fmla="*/ 3 w 22"/>
                <a:gd name="T9" fmla="*/ 30 h 53"/>
                <a:gd name="T10" fmla="*/ 1 w 22"/>
                <a:gd name="T11" fmla="*/ 41 h 53"/>
                <a:gd name="T12" fmla="*/ 11 w 22"/>
                <a:gd name="T13" fmla="*/ 53 h 53"/>
                <a:gd name="T14" fmla="*/ 13 w 22"/>
                <a:gd name="T15" fmla="*/ 32 h 53"/>
                <a:gd name="T16" fmla="*/ 11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2">
                  <a:moveTo>
                    <a:pt x="11" y="0"/>
                  </a:moveTo>
                  <a:lnTo>
                    <a:pt x="11" y="0"/>
                  </a:lnTo>
                  <a:cubicBezTo>
                    <a:pt x="11" y="0"/>
                    <a:pt x="11" y="4"/>
                    <a:pt x="11" y="7"/>
                  </a:cubicBezTo>
                  <a:cubicBezTo>
                    <a:pt x="13" y="15"/>
                    <a:pt x="15" y="26"/>
                    <a:pt x="5" y="34"/>
                  </a:cubicBezTo>
                  <a:cubicBezTo>
                    <a:pt x="4" y="32"/>
                    <a:pt x="4" y="31"/>
                    <a:pt x="3" y="30"/>
                  </a:cubicBezTo>
                  <a:cubicBezTo>
                    <a:pt x="1" y="32"/>
                    <a:pt x="0" y="38"/>
                    <a:pt x="1" y="41"/>
                  </a:cubicBezTo>
                  <a:cubicBezTo>
                    <a:pt x="3" y="47"/>
                    <a:pt x="6" y="51"/>
                    <a:pt x="11" y="53"/>
                  </a:cubicBezTo>
                  <a:cubicBezTo>
                    <a:pt x="7" y="45"/>
                    <a:pt x="12" y="33"/>
                    <a:pt x="13" y="32"/>
                  </a:cubicBezTo>
                  <a:cubicBezTo>
                    <a:pt x="17" y="21"/>
                    <a:pt x="22" y="9"/>
                    <a:pt x="1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1" name="Freeform 1548"/>
            <p:cNvSpPr/>
            <p:nvPr userDrawn="1"/>
          </p:nvSpPr>
          <p:spPr>
            <a:xfrm>
              <a:off x="331" y="368"/>
              <a:ext cx="9" cy="19"/>
            </a:xfrm>
            <a:custGeom>
              <a:avLst/>
              <a:gdLst>
                <a:gd name="T0" fmla="*/ 0 w 20"/>
                <a:gd name="T1" fmla="*/ 32 h 42"/>
                <a:gd name="T2" fmla="*/ 0 w 20"/>
                <a:gd name="T3" fmla="*/ 32 h 42"/>
                <a:gd name="T4" fmla="*/ 0 w 20"/>
                <a:gd name="T5" fmla="*/ 42 h 42"/>
                <a:gd name="T6" fmla="*/ 20 w 20"/>
                <a:gd name="T7" fmla="*/ 0 h 42"/>
                <a:gd name="T8" fmla="*/ 0 w 20"/>
                <a:gd name="T9" fmla="*/ 32 h 42"/>
              </a:gdLst>
              <a:ahLst/>
              <a:cxnLst>
                <a:cxn ang="0">
                  <a:pos x="T0" y="T1"/>
                </a:cxn>
                <a:cxn ang="0">
                  <a:pos x="T2" y="T3"/>
                </a:cxn>
                <a:cxn ang="0">
                  <a:pos x="T4" y="T5"/>
                </a:cxn>
                <a:cxn ang="0">
                  <a:pos x="T6" y="T7"/>
                </a:cxn>
                <a:cxn ang="0">
                  <a:pos x="T8" y="T9"/>
                </a:cxn>
              </a:cxnLst>
              <a:rect l="0" t="0" r="r" b="b"/>
              <a:pathLst>
                <a:path w="20" h="42">
                  <a:moveTo>
                    <a:pt x="0" y="32"/>
                  </a:moveTo>
                  <a:lnTo>
                    <a:pt x="0" y="32"/>
                  </a:lnTo>
                  <a:lnTo>
                    <a:pt x="0" y="42"/>
                  </a:lnTo>
                  <a:cubicBezTo>
                    <a:pt x="8" y="31"/>
                    <a:pt x="18" y="17"/>
                    <a:pt x="20" y="0"/>
                  </a:cubicBezTo>
                  <a:cubicBezTo>
                    <a:pt x="6" y="3"/>
                    <a:pt x="1" y="14"/>
                    <a:pt x="0" y="3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2" name="Freeform 1549"/>
            <p:cNvSpPr/>
            <p:nvPr userDrawn="1"/>
          </p:nvSpPr>
          <p:spPr>
            <a:xfrm>
              <a:off x="365" y="368"/>
              <a:ext cx="7" cy="5"/>
            </a:xfrm>
            <a:custGeom>
              <a:avLst/>
              <a:gdLst>
                <a:gd name="T0" fmla="*/ 9 w 16"/>
                <a:gd name="T1" fmla="*/ 4 h 11"/>
                <a:gd name="T2" fmla="*/ 9 w 16"/>
                <a:gd name="T3" fmla="*/ 4 h 11"/>
                <a:gd name="T4" fmla="*/ 0 w 16"/>
                <a:gd name="T5" fmla="*/ 0 h 11"/>
                <a:gd name="T6" fmla="*/ 5 w 16"/>
                <a:gd name="T7" fmla="*/ 5 h 11"/>
                <a:gd name="T8" fmla="*/ 16 w 16"/>
                <a:gd name="T9" fmla="*/ 11 h 11"/>
                <a:gd name="T10" fmla="*/ 9 w 16"/>
                <a:gd name="T11" fmla="*/ 4 h 11"/>
              </a:gdLst>
              <a:ahLst/>
              <a:cxnLst>
                <a:cxn ang="0">
                  <a:pos x="T0" y="T1"/>
                </a:cxn>
                <a:cxn ang="0">
                  <a:pos x="T2" y="T3"/>
                </a:cxn>
                <a:cxn ang="0">
                  <a:pos x="T4" y="T5"/>
                </a:cxn>
                <a:cxn ang="0">
                  <a:pos x="T6" y="T7"/>
                </a:cxn>
                <a:cxn ang="0">
                  <a:pos x="T8" y="T9"/>
                </a:cxn>
                <a:cxn ang="0">
                  <a:pos x="T10" y="T11"/>
                </a:cxn>
              </a:cxnLst>
              <a:rect l="0" t="0" r="r" b="b"/>
              <a:pathLst>
                <a:path w="16" h="11">
                  <a:moveTo>
                    <a:pt x="9" y="4"/>
                  </a:moveTo>
                  <a:lnTo>
                    <a:pt x="9" y="4"/>
                  </a:lnTo>
                  <a:cubicBezTo>
                    <a:pt x="6" y="3"/>
                    <a:pt x="3" y="2"/>
                    <a:pt x="0" y="0"/>
                  </a:cubicBezTo>
                  <a:cubicBezTo>
                    <a:pt x="2" y="2"/>
                    <a:pt x="4" y="4"/>
                    <a:pt x="5" y="5"/>
                  </a:cubicBezTo>
                  <a:cubicBezTo>
                    <a:pt x="8" y="6"/>
                    <a:pt x="14" y="9"/>
                    <a:pt x="16" y="11"/>
                  </a:cubicBezTo>
                  <a:cubicBezTo>
                    <a:pt x="16" y="10"/>
                    <a:pt x="10" y="5"/>
                    <a:pt x="9"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3" name="Freeform 1550"/>
            <p:cNvSpPr/>
            <p:nvPr userDrawn="1"/>
          </p:nvSpPr>
          <p:spPr>
            <a:xfrm>
              <a:off x="344" y="368"/>
              <a:ext cx="1" cy="2"/>
            </a:xfrm>
            <a:custGeom>
              <a:avLst/>
              <a:gdLst>
                <a:gd name="T0" fmla="*/ 3 w 3"/>
                <a:gd name="T1" fmla="*/ 0 h 5"/>
                <a:gd name="T2" fmla="*/ 3 w 3"/>
                <a:gd name="T3" fmla="*/ 0 h 5"/>
                <a:gd name="T4" fmla="*/ 1 w 3"/>
                <a:gd name="T5" fmla="*/ 0 h 5"/>
                <a:gd name="T6" fmla="*/ 0 w 3"/>
                <a:gd name="T7" fmla="*/ 5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lnTo>
                    <a:pt x="3" y="0"/>
                  </a:lnTo>
                  <a:lnTo>
                    <a:pt x="1" y="0"/>
                  </a:lnTo>
                  <a:lnTo>
                    <a:pt x="0" y="5"/>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4" name="Freeform 1551"/>
            <p:cNvSpPr/>
            <p:nvPr userDrawn="1"/>
          </p:nvSpPr>
          <p:spPr>
            <a:xfrm>
              <a:off x="341" y="367"/>
              <a:ext cx="6" cy="11"/>
            </a:xfrm>
            <a:custGeom>
              <a:avLst/>
              <a:gdLst>
                <a:gd name="T0" fmla="*/ 15 w 15"/>
                <a:gd name="T1" fmla="*/ 1 h 23"/>
                <a:gd name="T2" fmla="*/ 15 w 15"/>
                <a:gd name="T3" fmla="*/ 1 h 23"/>
                <a:gd name="T4" fmla="*/ 11 w 15"/>
                <a:gd name="T5" fmla="*/ 1 h 23"/>
                <a:gd name="T6" fmla="*/ 5 w 15"/>
                <a:gd name="T7" fmla="*/ 12 h 23"/>
                <a:gd name="T8" fmla="*/ 7 w 15"/>
                <a:gd name="T9" fmla="*/ 1 h 23"/>
                <a:gd name="T10" fmla="*/ 1 w 15"/>
                <a:gd name="T11" fmla="*/ 1 h 23"/>
                <a:gd name="T12" fmla="*/ 0 w 15"/>
                <a:gd name="T13" fmla="*/ 23 h 23"/>
                <a:gd name="T14" fmla="*/ 8 w 15"/>
                <a:gd name="T15" fmla="*/ 15 h 23"/>
                <a:gd name="T16" fmla="*/ 15 w 15"/>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3">
                  <a:moveTo>
                    <a:pt x="15" y="1"/>
                  </a:moveTo>
                  <a:lnTo>
                    <a:pt x="15" y="1"/>
                  </a:lnTo>
                  <a:lnTo>
                    <a:pt x="11" y="1"/>
                  </a:lnTo>
                  <a:cubicBezTo>
                    <a:pt x="10" y="3"/>
                    <a:pt x="9" y="6"/>
                    <a:pt x="5" y="12"/>
                  </a:cubicBezTo>
                  <a:cubicBezTo>
                    <a:pt x="6" y="6"/>
                    <a:pt x="7" y="1"/>
                    <a:pt x="7" y="1"/>
                  </a:cubicBezTo>
                  <a:cubicBezTo>
                    <a:pt x="7" y="1"/>
                    <a:pt x="3" y="0"/>
                    <a:pt x="1" y="1"/>
                  </a:cubicBezTo>
                  <a:cubicBezTo>
                    <a:pt x="2" y="10"/>
                    <a:pt x="1" y="16"/>
                    <a:pt x="0" y="23"/>
                  </a:cubicBezTo>
                  <a:cubicBezTo>
                    <a:pt x="3" y="22"/>
                    <a:pt x="7" y="16"/>
                    <a:pt x="8" y="15"/>
                  </a:cubicBezTo>
                  <a:cubicBezTo>
                    <a:pt x="11" y="11"/>
                    <a:pt x="14" y="5"/>
                    <a:pt x="1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5" name="Freeform 1552"/>
            <p:cNvSpPr/>
            <p:nvPr userDrawn="1"/>
          </p:nvSpPr>
          <p:spPr>
            <a:xfrm>
              <a:off x="345" y="367"/>
              <a:ext cx="9" cy="12"/>
            </a:xfrm>
            <a:custGeom>
              <a:avLst/>
              <a:gdLst>
                <a:gd name="T0" fmla="*/ 22 w 22"/>
                <a:gd name="T1" fmla="*/ 0 h 27"/>
                <a:gd name="T2" fmla="*/ 22 w 22"/>
                <a:gd name="T3" fmla="*/ 0 h 27"/>
                <a:gd name="T4" fmla="*/ 17 w 22"/>
                <a:gd name="T5" fmla="*/ 1 h 27"/>
                <a:gd name="T6" fmla="*/ 9 w 22"/>
                <a:gd name="T7" fmla="*/ 12 h 27"/>
                <a:gd name="T8" fmla="*/ 13 w 22"/>
                <a:gd name="T9" fmla="*/ 1 h 27"/>
                <a:gd name="T10" fmla="*/ 9 w 22"/>
                <a:gd name="T11" fmla="*/ 1 h 27"/>
                <a:gd name="T12" fmla="*/ 0 w 22"/>
                <a:gd name="T13" fmla="*/ 27 h 27"/>
                <a:gd name="T14" fmla="*/ 22 w 2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22" y="0"/>
                  </a:moveTo>
                  <a:lnTo>
                    <a:pt x="22" y="0"/>
                  </a:lnTo>
                  <a:cubicBezTo>
                    <a:pt x="20" y="1"/>
                    <a:pt x="17" y="1"/>
                    <a:pt x="17" y="1"/>
                  </a:cubicBezTo>
                  <a:cubicBezTo>
                    <a:pt x="17" y="2"/>
                    <a:pt x="11" y="11"/>
                    <a:pt x="9" y="12"/>
                  </a:cubicBezTo>
                  <a:cubicBezTo>
                    <a:pt x="11" y="7"/>
                    <a:pt x="12" y="3"/>
                    <a:pt x="13" y="1"/>
                  </a:cubicBezTo>
                  <a:lnTo>
                    <a:pt x="9" y="1"/>
                  </a:lnTo>
                  <a:cubicBezTo>
                    <a:pt x="8" y="2"/>
                    <a:pt x="1" y="27"/>
                    <a:pt x="0" y="27"/>
                  </a:cubicBezTo>
                  <a:cubicBezTo>
                    <a:pt x="4" y="24"/>
                    <a:pt x="19" y="7"/>
                    <a:pt x="2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6" name="Freeform 1553"/>
            <p:cNvSpPr/>
            <p:nvPr userDrawn="1"/>
          </p:nvSpPr>
          <p:spPr>
            <a:xfrm>
              <a:off x="355" y="367"/>
              <a:ext cx="4" cy="1"/>
            </a:xfrm>
            <a:custGeom>
              <a:avLst/>
              <a:gdLst>
                <a:gd name="T0" fmla="*/ 2 w 10"/>
                <a:gd name="T1" fmla="*/ 0 h 3"/>
                <a:gd name="T2" fmla="*/ 2 w 10"/>
                <a:gd name="T3" fmla="*/ 0 h 3"/>
                <a:gd name="T4" fmla="*/ 0 w 10"/>
                <a:gd name="T5" fmla="*/ 0 h 3"/>
                <a:gd name="T6" fmla="*/ 0 w 10"/>
                <a:gd name="T7" fmla="*/ 1 h 3"/>
                <a:gd name="T8" fmla="*/ 10 w 10"/>
                <a:gd name="T9" fmla="*/ 3 h 3"/>
                <a:gd name="T10" fmla="*/ 2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2" y="0"/>
                  </a:moveTo>
                  <a:lnTo>
                    <a:pt x="2" y="0"/>
                  </a:lnTo>
                  <a:lnTo>
                    <a:pt x="0" y="0"/>
                  </a:lnTo>
                  <a:lnTo>
                    <a:pt x="0" y="1"/>
                  </a:lnTo>
                  <a:lnTo>
                    <a:pt x="10" y="3"/>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7" name="Freeform 1554"/>
            <p:cNvSpPr/>
            <p:nvPr userDrawn="1"/>
          </p:nvSpPr>
          <p:spPr>
            <a:xfrm>
              <a:off x="352" y="365"/>
              <a:ext cx="18" cy="11"/>
            </a:xfrm>
            <a:custGeom>
              <a:avLst/>
              <a:gdLst>
                <a:gd name="T0" fmla="*/ 19 w 41"/>
                <a:gd name="T1" fmla="*/ 0 h 24"/>
                <a:gd name="T2" fmla="*/ 19 w 41"/>
                <a:gd name="T3" fmla="*/ 0 h 24"/>
                <a:gd name="T4" fmla="*/ 11 w 41"/>
                <a:gd name="T5" fmla="*/ 4 h 24"/>
                <a:gd name="T6" fmla="*/ 25 w 41"/>
                <a:gd name="T7" fmla="*/ 10 h 24"/>
                <a:gd name="T8" fmla="*/ 6 w 41"/>
                <a:gd name="T9" fmla="*/ 7 h 24"/>
                <a:gd name="T10" fmla="*/ 0 w 41"/>
                <a:gd name="T11" fmla="*/ 17 h 24"/>
                <a:gd name="T12" fmla="*/ 41 w 41"/>
                <a:gd name="T13" fmla="*/ 24 h 24"/>
                <a:gd name="T14" fmla="*/ 19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19" y="0"/>
                  </a:moveTo>
                  <a:lnTo>
                    <a:pt x="19" y="0"/>
                  </a:lnTo>
                  <a:cubicBezTo>
                    <a:pt x="18" y="1"/>
                    <a:pt x="14" y="3"/>
                    <a:pt x="11" y="4"/>
                  </a:cubicBezTo>
                  <a:cubicBezTo>
                    <a:pt x="15" y="5"/>
                    <a:pt x="21" y="7"/>
                    <a:pt x="25" y="10"/>
                  </a:cubicBezTo>
                  <a:cubicBezTo>
                    <a:pt x="22" y="10"/>
                    <a:pt x="11" y="7"/>
                    <a:pt x="6" y="7"/>
                  </a:cubicBezTo>
                  <a:cubicBezTo>
                    <a:pt x="5" y="10"/>
                    <a:pt x="1" y="16"/>
                    <a:pt x="0" y="17"/>
                  </a:cubicBezTo>
                  <a:cubicBezTo>
                    <a:pt x="12" y="10"/>
                    <a:pt x="28" y="12"/>
                    <a:pt x="41" y="24"/>
                  </a:cubicBezTo>
                  <a:cubicBezTo>
                    <a:pt x="37" y="15"/>
                    <a:pt x="22" y="1"/>
                    <a:pt x="1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8" name="Freeform 1555"/>
            <p:cNvSpPr/>
            <p:nvPr userDrawn="1"/>
          </p:nvSpPr>
          <p:spPr>
            <a:xfrm>
              <a:off x="369" y="362"/>
              <a:ext cx="6" cy="2"/>
            </a:xfrm>
            <a:custGeom>
              <a:avLst/>
              <a:gdLst>
                <a:gd name="T0" fmla="*/ 0 w 14"/>
                <a:gd name="T1" fmla="*/ 0 h 5"/>
                <a:gd name="T2" fmla="*/ 0 w 14"/>
                <a:gd name="T3" fmla="*/ 0 h 5"/>
                <a:gd name="T4" fmla="*/ 5 w 14"/>
                <a:gd name="T5" fmla="*/ 4 h 5"/>
                <a:gd name="T6" fmla="*/ 14 w 14"/>
                <a:gd name="T7" fmla="*/ 5 h 5"/>
                <a:gd name="T8" fmla="*/ 8 w 14"/>
                <a:gd name="T9" fmla="*/ 2 h 5"/>
                <a:gd name="T10" fmla="*/ 0 w 14"/>
                <a:gd name="T11" fmla="*/ 0 h 5"/>
              </a:gdLst>
              <a:ahLst/>
              <a:cxnLst>
                <a:cxn ang="0">
                  <a:pos x="T0" y="T1"/>
                </a:cxn>
                <a:cxn ang="0">
                  <a:pos x="T2" y="T3"/>
                </a:cxn>
                <a:cxn ang="0">
                  <a:pos x="T4" y="T5"/>
                </a:cxn>
                <a:cxn ang="0">
                  <a:pos x="T6" y="T7"/>
                </a:cxn>
                <a:cxn ang="0">
                  <a:pos x="T8" y="T9"/>
                </a:cxn>
                <a:cxn ang="0">
                  <a:pos x="T10" y="T11"/>
                </a:cxn>
              </a:cxnLst>
              <a:rect l="0" t="0" r="r" b="b"/>
              <a:pathLst>
                <a:path w="14" h="5">
                  <a:moveTo>
                    <a:pt x="0" y="0"/>
                  </a:moveTo>
                  <a:lnTo>
                    <a:pt x="0" y="0"/>
                  </a:lnTo>
                  <a:cubicBezTo>
                    <a:pt x="1" y="1"/>
                    <a:pt x="3" y="3"/>
                    <a:pt x="5" y="4"/>
                  </a:cubicBezTo>
                  <a:cubicBezTo>
                    <a:pt x="7" y="4"/>
                    <a:pt x="10" y="5"/>
                    <a:pt x="14" y="5"/>
                  </a:cubicBezTo>
                  <a:cubicBezTo>
                    <a:pt x="13" y="5"/>
                    <a:pt x="8" y="2"/>
                    <a:pt x="8" y="2"/>
                  </a:cubicBezTo>
                  <a:cubicBezTo>
                    <a:pt x="5" y="2"/>
                    <a:pt x="2"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29" name="Freeform 1556"/>
            <p:cNvSpPr/>
            <p:nvPr userDrawn="1"/>
          </p:nvSpPr>
          <p:spPr>
            <a:xfrm>
              <a:off x="371" y="362"/>
              <a:ext cx="13" cy="8"/>
            </a:xfrm>
            <a:custGeom>
              <a:avLst/>
              <a:gdLst>
                <a:gd name="T0" fmla="*/ 15 w 29"/>
                <a:gd name="T1" fmla="*/ 0 h 18"/>
                <a:gd name="T2" fmla="*/ 15 w 29"/>
                <a:gd name="T3" fmla="*/ 0 h 18"/>
                <a:gd name="T4" fmla="*/ 4 w 29"/>
                <a:gd name="T5" fmla="*/ 2 h 18"/>
                <a:gd name="T6" fmla="*/ 19 w 29"/>
                <a:gd name="T7" fmla="*/ 9 h 18"/>
                <a:gd name="T8" fmla="*/ 0 w 29"/>
                <a:gd name="T9" fmla="*/ 5 h 18"/>
                <a:gd name="T10" fmla="*/ 8 w 29"/>
                <a:gd name="T11" fmla="*/ 11 h 18"/>
                <a:gd name="T12" fmla="*/ 29 w 29"/>
                <a:gd name="T13" fmla="*/ 18 h 18"/>
                <a:gd name="T14" fmla="*/ 15 w 2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15" y="0"/>
                  </a:moveTo>
                  <a:lnTo>
                    <a:pt x="15" y="0"/>
                  </a:lnTo>
                  <a:cubicBezTo>
                    <a:pt x="12" y="1"/>
                    <a:pt x="9" y="2"/>
                    <a:pt x="4" y="2"/>
                  </a:cubicBezTo>
                  <a:cubicBezTo>
                    <a:pt x="10" y="4"/>
                    <a:pt x="14" y="5"/>
                    <a:pt x="19" y="9"/>
                  </a:cubicBezTo>
                  <a:cubicBezTo>
                    <a:pt x="12" y="6"/>
                    <a:pt x="6" y="6"/>
                    <a:pt x="0" y="5"/>
                  </a:cubicBezTo>
                  <a:cubicBezTo>
                    <a:pt x="3" y="7"/>
                    <a:pt x="6" y="10"/>
                    <a:pt x="8" y="11"/>
                  </a:cubicBezTo>
                  <a:cubicBezTo>
                    <a:pt x="15" y="15"/>
                    <a:pt x="22" y="17"/>
                    <a:pt x="29" y="18"/>
                  </a:cubicBezTo>
                  <a:cubicBezTo>
                    <a:pt x="28" y="10"/>
                    <a:pt x="24" y="3"/>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0" name="Freeform 1557"/>
            <p:cNvSpPr/>
            <p:nvPr userDrawn="1"/>
          </p:nvSpPr>
          <p:spPr>
            <a:xfrm>
              <a:off x="379" y="360"/>
              <a:ext cx="16" cy="27"/>
            </a:xfrm>
            <a:custGeom>
              <a:avLst/>
              <a:gdLst>
                <a:gd name="T0" fmla="*/ 3 w 36"/>
                <a:gd name="T1" fmla="*/ 0 h 59"/>
                <a:gd name="T2" fmla="*/ 3 w 36"/>
                <a:gd name="T3" fmla="*/ 0 h 59"/>
                <a:gd name="T4" fmla="*/ 0 w 36"/>
                <a:gd name="T5" fmla="*/ 3 h 59"/>
                <a:gd name="T6" fmla="*/ 12 w 36"/>
                <a:gd name="T7" fmla="*/ 14 h 59"/>
                <a:gd name="T8" fmla="*/ 21 w 36"/>
                <a:gd name="T9" fmla="*/ 25 h 59"/>
                <a:gd name="T10" fmla="*/ 19 w 36"/>
                <a:gd name="T11" fmla="*/ 43 h 59"/>
                <a:gd name="T12" fmla="*/ 30 w 36"/>
                <a:gd name="T13" fmla="*/ 55 h 59"/>
                <a:gd name="T14" fmla="*/ 18 w 36"/>
                <a:gd name="T15" fmla="*/ 46 h 59"/>
                <a:gd name="T16" fmla="*/ 23 w 36"/>
                <a:gd name="T17" fmla="*/ 58 h 59"/>
                <a:gd name="T18" fmla="*/ 36 w 36"/>
                <a:gd name="T19" fmla="*/ 55 h 59"/>
                <a:gd name="T20" fmla="*/ 27 w 36"/>
                <a:gd name="T21" fmla="*/ 15 h 59"/>
                <a:gd name="T22" fmla="*/ 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 y="0"/>
                  </a:moveTo>
                  <a:lnTo>
                    <a:pt x="3" y="0"/>
                  </a:lnTo>
                  <a:cubicBezTo>
                    <a:pt x="2" y="1"/>
                    <a:pt x="2" y="2"/>
                    <a:pt x="0" y="3"/>
                  </a:cubicBezTo>
                  <a:cubicBezTo>
                    <a:pt x="7" y="5"/>
                    <a:pt x="11" y="12"/>
                    <a:pt x="12" y="14"/>
                  </a:cubicBezTo>
                  <a:cubicBezTo>
                    <a:pt x="15" y="15"/>
                    <a:pt x="19" y="19"/>
                    <a:pt x="21" y="25"/>
                  </a:cubicBezTo>
                  <a:cubicBezTo>
                    <a:pt x="23" y="31"/>
                    <a:pt x="22" y="36"/>
                    <a:pt x="19" y="43"/>
                  </a:cubicBezTo>
                  <a:cubicBezTo>
                    <a:pt x="19" y="49"/>
                    <a:pt x="23" y="55"/>
                    <a:pt x="30" y="55"/>
                  </a:cubicBezTo>
                  <a:cubicBezTo>
                    <a:pt x="23" y="56"/>
                    <a:pt x="19" y="52"/>
                    <a:pt x="18" y="46"/>
                  </a:cubicBezTo>
                  <a:cubicBezTo>
                    <a:pt x="16" y="51"/>
                    <a:pt x="19" y="56"/>
                    <a:pt x="23" y="58"/>
                  </a:cubicBezTo>
                  <a:cubicBezTo>
                    <a:pt x="28" y="59"/>
                    <a:pt x="33" y="59"/>
                    <a:pt x="36" y="55"/>
                  </a:cubicBezTo>
                  <a:cubicBezTo>
                    <a:pt x="18" y="52"/>
                    <a:pt x="34" y="29"/>
                    <a:pt x="27" y="15"/>
                  </a:cubicBezTo>
                  <a:cubicBezTo>
                    <a:pt x="23" y="9"/>
                    <a:pt x="16" y="2"/>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1" name="Freeform 1558"/>
            <p:cNvSpPr/>
            <p:nvPr userDrawn="1"/>
          </p:nvSpPr>
          <p:spPr>
            <a:xfrm>
              <a:off x="361" y="360"/>
              <a:ext cx="15" cy="9"/>
            </a:xfrm>
            <a:custGeom>
              <a:avLst/>
              <a:gdLst>
                <a:gd name="T0" fmla="*/ 7 w 34"/>
                <a:gd name="T1" fmla="*/ 0 h 20"/>
                <a:gd name="T2" fmla="*/ 7 w 34"/>
                <a:gd name="T3" fmla="*/ 0 h 20"/>
                <a:gd name="T4" fmla="*/ 6 w 34"/>
                <a:gd name="T5" fmla="*/ 4 h 20"/>
                <a:gd name="T6" fmla="*/ 18 w 34"/>
                <a:gd name="T7" fmla="*/ 13 h 20"/>
                <a:gd name="T8" fmla="*/ 3 w 34"/>
                <a:gd name="T9" fmla="*/ 7 h 20"/>
                <a:gd name="T10" fmla="*/ 0 w 34"/>
                <a:gd name="T11" fmla="*/ 10 h 20"/>
                <a:gd name="T12" fmla="*/ 34 w 34"/>
                <a:gd name="T13" fmla="*/ 20 h 20"/>
                <a:gd name="T14" fmla="*/ 7 w 34"/>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7" y="0"/>
                  </a:moveTo>
                  <a:lnTo>
                    <a:pt x="7" y="0"/>
                  </a:lnTo>
                  <a:cubicBezTo>
                    <a:pt x="7" y="1"/>
                    <a:pt x="6" y="2"/>
                    <a:pt x="6" y="4"/>
                  </a:cubicBezTo>
                  <a:cubicBezTo>
                    <a:pt x="9" y="6"/>
                    <a:pt x="14" y="10"/>
                    <a:pt x="18" y="13"/>
                  </a:cubicBezTo>
                  <a:cubicBezTo>
                    <a:pt x="13" y="11"/>
                    <a:pt x="8" y="8"/>
                    <a:pt x="3" y="7"/>
                  </a:cubicBezTo>
                  <a:cubicBezTo>
                    <a:pt x="3" y="8"/>
                    <a:pt x="2" y="9"/>
                    <a:pt x="0" y="10"/>
                  </a:cubicBezTo>
                  <a:cubicBezTo>
                    <a:pt x="14" y="19"/>
                    <a:pt x="27" y="20"/>
                    <a:pt x="34" y="20"/>
                  </a:cubicBezTo>
                  <a:cubicBezTo>
                    <a:pt x="28" y="11"/>
                    <a:pt x="14" y="3"/>
                    <a:pt x="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2" name="Freeform 1559"/>
            <p:cNvSpPr/>
            <p:nvPr userDrawn="1"/>
          </p:nvSpPr>
          <p:spPr>
            <a:xfrm>
              <a:off x="364" y="348"/>
              <a:ext cx="16" cy="16"/>
            </a:xfrm>
            <a:custGeom>
              <a:avLst/>
              <a:gdLst>
                <a:gd name="T0" fmla="*/ 1 w 35"/>
                <a:gd name="T1" fmla="*/ 0 h 35"/>
                <a:gd name="T2" fmla="*/ 1 w 35"/>
                <a:gd name="T3" fmla="*/ 0 h 35"/>
                <a:gd name="T4" fmla="*/ 1 w 35"/>
                <a:gd name="T5" fmla="*/ 7 h 35"/>
                <a:gd name="T6" fmla="*/ 9 w 35"/>
                <a:gd name="T7" fmla="*/ 19 h 35"/>
                <a:gd name="T8" fmla="*/ 1 w 35"/>
                <a:gd name="T9" fmla="*/ 11 h 35"/>
                <a:gd name="T10" fmla="*/ 0 w 35"/>
                <a:gd name="T11" fmla="*/ 25 h 35"/>
                <a:gd name="T12" fmla="*/ 7 w 35"/>
                <a:gd name="T13" fmla="*/ 29 h 35"/>
                <a:gd name="T14" fmla="*/ 35 w 35"/>
                <a:gd name="T15" fmla="*/ 23 h 35"/>
                <a:gd name="T16" fmla="*/ 9 w 35"/>
                <a:gd name="T17" fmla="*/ 26 h 35"/>
                <a:gd name="T18" fmla="*/ 30 w 35"/>
                <a:gd name="T19" fmla="*/ 24 h 35"/>
                <a:gd name="T20" fmla="*/ 8 w 35"/>
                <a:gd name="T21" fmla="*/ 8 h 35"/>
                <a:gd name="T22" fmla="*/ 1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1" y="0"/>
                  </a:moveTo>
                  <a:lnTo>
                    <a:pt x="1" y="0"/>
                  </a:lnTo>
                  <a:lnTo>
                    <a:pt x="1" y="7"/>
                  </a:lnTo>
                  <a:cubicBezTo>
                    <a:pt x="2" y="12"/>
                    <a:pt x="7" y="17"/>
                    <a:pt x="9" y="19"/>
                  </a:cubicBezTo>
                  <a:cubicBezTo>
                    <a:pt x="6" y="18"/>
                    <a:pt x="2" y="13"/>
                    <a:pt x="1" y="11"/>
                  </a:cubicBezTo>
                  <a:cubicBezTo>
                    <a:pt x="1" y="18"/>
                    <a:pt x="1" y="21"/>
                    <a:pt x="0" y="25"/>
                  </a:cubicBezTo>
                  <a:cubicBezTo>
                    <a:pt x="1" y="26"/>
                    <a:pt x="5" y="28"/>
                    <a:pt x="7" y="29"/>
                  </a:cubicBezTo>
                  <a:cubicBezTo>
                    <a:pt x="20" y="35"/>
                    <a:pt x="32" y="30"/>
                    <a:pt x="35" y="23"/>
                  </a:cubicBezTo>
                  <a:cubicBezTo>
                    <a:pt x="30" y="27"/>
                    <a:pt x="19" y="32"/>
                    <a:pt x="9" y="26"/>
                  </a:cubicBezTo>
                  <a:cubicBezTo>
                    <a:pt x="17" y="29"/>
                    <a:pt x="25" y="28"/>
                    <a:pt x="30" y="24"/>
                  </a:cubicBezTo>
                  <a:cubicBezTo>
                    <a:pt x="23" y="24"/>
                    <a:pt x="11" y="21"/>
                    <a:pt x="8" y="8"/>
                  </a:cubicBezTo>
                  <a:cubicBezTo>
                    <a:pt x="6" y="6"/>
                    <a:pt x="2" y="3"/>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3" name="Freeform 1560"/>
            <p:cNvSpPr/>
            <p:nvPr userDrawn="1"/>
          </p:nvSpPr>
          <p:spPr>
            <a:xfrm>
              <a:off x="365" y="332"/>
              <a:ext cx="6" cy="19"/>
            </a:xfrm>
            <a:custGeom>
              <a:avLst/>
              <a:gdLst>
                <a:gd name="T0" fmla="*/ 0 w 13"/>
                <a:gd name="T1" fmla="*/ 0 h 41"/>
                <a:gd name="T2" fmla="*/ 0 w 13"/>
                <a:gd name="T3" fmla="*/ 0 h 41"/>
                <a:gd name="T4" fmla="*/ 0 w 13"/>
                <a:gd name="T5" fmla="*/ 30 h 41"/>
                <a:gd name="T6" fmla="*/ 11 w 13"/>
                <a:gd name="T7" fmla="*/ 41 h 41"/>
                <a:gd name="T8" fmla="*/ 13 w 13"/>
                <a:gd name="T9" fmla="*/ 1 h 41"/>
                <a:gd name="T10" fmla="*/ 6 w 13"/>
                <a:gd name="T11" fmla="*/ 5 h 41"/>
                <a:gd name="T12" fmla="*/ 4 w 13"/>
                <a:gd name="T13" fmla="*/ 25 h 41"/>
                <a:gd name="T14" fmla="*/ 4 w 13"/>
                <a:gd name="T15" fmla="*/ 5 h 41"/>
                <a:gd name="T16" fmla="*/ 0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0" y="0"/>
                  </a:moveTo>
                  <a:lnTo>
                    <a:pt x="0" y="0"/>
                  </a:lnTo>
                  <a:lnTo>
                    <a:pt x="0" y="30"/>
                  </a:lnTo>
                  <a:cubicBezTo>
                    <a:pt x="2" y="34"/>
                    <a:pt x="6" y="40"/>
                    <a:pt x="11" y="41"/>
                  </a:cubicBezTo>
                  <a:cubicBezTo>
                    <a:pt x="7" y="30"/>
                    <a:pt x="6" y="15"/>
                    <a:pt x="13" y="1"/>
                  </a:cubicBezTo>
                  <a:cubicBezTo>
                    <a:pt x="12" y="2"/>
                    <a:pt x="7" y="4"/>
                    <a:pt x="6" y="5"/>
                  </a:cubicBezTo>
                  <a:cubicBezTo>
                    <a:pt x="6" y="8"/>
                    <a:pt x="4" y="18"/>
                    <a:pt x="4" y="25"/>
                  </a:cubicBezTo>
                  <a:cubicBezTo>
                    <a:pt x="2" y="18"/>
                    <a:pt x="3" y="7"/>
                    <a:pt x="4" y="5"/>
                  </a:cubicBezTo>
                  <a:cubicBezTo>
                    <a:pt x="3" y="3"/>
                    <a:pt x="3" y="2"/>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4" name="Freeform 1561"/>
            <p:cNvSpPr/>
            <p:nvPr userDrawn="1"/>
          </p:nvSpPr>
          <p:spPr>
            <a:xfrm>
              <a:off x="383" y="331"/>
              <a:ext cx="11" cy="20"/>
            </a:xfrm>
            <a:custGeom>
              <a:avLst/>
              <a:gdLst>
                <a:gd name="T0" fmla="*/ 11 w 26"/>
                <a:gd name="T1" fmla="*/ 1 h 44"/>
                <a:gd name="T2" fmla="*/ 11 w 26"/>
                <a:gd name="T3" fmla="*/ 1 h 44"/>
                <a:gd name="T4" fmla="*/ 12 w 26"/>
                <a:gd name="T5" fmla="*/ 28 h 44"/>
                <a:gd name="T6" fmla="*/ 6 w 26"/>
                <a:gd name="T7" fmla="*/ 0 h 44"/>
                <a:gd name="T8" fmla="*/ 0 w 26"/>
                <a:gd name="T9" fmla="*/ 5 h 44"/>
                <a:gd name="T10" fmla="*/ 0 w 26"/>
                <a:gd name="T11" fmla="*/ 32 h 44"/>
                <a:gd name="T12" fmla="*/ 13 w 26"/>
                <a:gd name="T13" fmla="*/ 44 h 44"/>
                <a:gd name="T14" fmla="*/ 25 w 26"/>
                <a:gd name="T15" fmla="*/ 33 h 44"/>
                <a:gd name="T16" fmla="*/ 21 w 26"/>
                <a:gd name="T17" fmla="*/ 4 h 44"/>
                <a:gd name="T18" fmla="*/ 11 w 26"/>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4">
                  <a:moveTo>
                    <a:pt x="11" y="1"/>
                  </a:moveTo>
                  <a:lnTo>
                    <a:pt x="11" y="1"/>
                  </a:lnTo>
                  <a:cubicBezTo>
                    <a:pt x="11" y="6"/>
                    <a:pt x="13" y="20"/>
                    <a:pt x="12" y="28"/>
                  </a:cubicBezTo>
                  <a:cubicBezTo>
                    <a:pt x="10" y="23"/>
                    <a:pt x="6" y="2"/>
                    <a:pt x="6" y="0"/>
                  </a:cubicBezTo>
                  <a:cubicBezTo>
                    <a:pt x="5" y="3"/>
                    <a:pt x="2" y="3"/>
                    <a:pt x="0" y="5"/>
                  </a:cubicBezTo>
                  <a:cubicBezTo>
                    <a:pt x="0" y="9"/>
                    <a:pt x="0" y="30"/>
                    <a:pt x="0" y="32"/>
                  </a:cubicBezTo>
                  <a:cubicBezTo>
                    <a:pt x="2" y="43"/>
                    <a:pt x="10" y="41"/>
                    <a:pt x="13" y="44"/>
                  </a:cubicBezTo>
                  <a:cubicBezTo>
                    <a:pt x="18" y="41"/>
                    <a:pt x="26" y="39"/>
                    <a:pt x="25" y="33"/>
                  </a:cubicBezTo>
                  <a:cubicBezTo>
                    <a:pt x="24" y="22"/>
                    <a:pt x="22" y="13"/>
                    <a:pt x="21" y="4"/>
                  </a:cubicBezTo>
                  <a:cubicBezTo>
                    <a:pt x="17" y="2"/>
                    <a:pt x="14" y="3"/>
                    <a:pt x="1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5" name="Freeform 1562"/>
            <p:cNvSpPr/>
            <p:nvPr userDrawn="1"/>
          </p:nvSpPr>
          <p:spPr>
            <a:xfrm>
              <a:off x="395" y="327"/>
              <a:ext cx="16" cy="26"/>
            </a:xfrm>
            <a:custGeom>
              <a:avLst/>
              <a:gdLst>
                <a:gd name="T0" fmla="*/ 9 w 37"/>
                <a:gd name="T1" fmla="*/ 0 h 57"/>
                <a:gd name="T2" fmla="*/ 9 w 37"/>
                <a:gd name="T3" fmla="*/ 0 h 57"/>
                <a:gd name="T4" fmla="*/ 19 w 37"/>
                <a:gd name="T5" fmla="*/ 36 h 57"/>
                <a:gd name="T6" fmla="*/ 4 w 37"/>
                <a:gd name="T7" fmla="*/ 1 h 57"/>
                <a:gd name="T8" fmla="*/ 0 w 37"/>
                <a:gd name="T9" fmla="*/ 8 h 57"/>
                <a:gd name="T10" fmla="*/ 12 w 37"/>
                <a:gd name="T11" fmla="*/ 50 h 57"/>
                <a:gd name="T12" fmla="*/ 27 w 37"/>
                <a:gd name="T13" fmla="*/ 57 h 57"/>
                <a:gd name="T14" fmla="*/ 35 w 37"/>
                <a:gd name="T15" fmla="*/ 43 h 57"/>
                <a:gd name="T16" fmla="*/ 16 w 37"/>
                <a:gd name="T17" fmla="*/ 1 h 57"/>
                <a:gd name="T18" fmla="*/ 9 w 3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7">
                  <a:moveTo>
                    <a:pt x="9" y="0"/>
                  </a:moveTo>
                  <a:lnTo>
                    <a:pt x="9" y="0"/>
                  </a:lnTo>
                  <a:cubicBezTo>
                    <a:pt x="11" y="8"/>
                    <a:pt x="18" y="32"/>
                    <a:pt x="19" y="36"/>
                  </a:cubicBezTo>
                  <a:cubicBezTo>
                    <a:pt x="15" y="29"/>
                    <a:pt x="7" y="8"/>
                    <a:pt x="4" y="1"/>
                  </a:cubicBezTo>
                  <a:cubicBezTo>
                    <a:pt x="3" y="4"/>
                    <a:pt x="1" y="6"/>
                    <a:pt x="0" y="8"/>
                  </a:cubicBezTo>
                  <a:cubicBezTo>
                    <a:pt x="2" y="19"/>
                    <a:pt x="11" y="46"/>
                    <a:pt x="12" y="50"/>
                  </a:cubicBezTo>
                  <a:cubicBezTo>
                    <a:pt x="14" y="56"/>
                    <a:pt x="23" y="54"/>
                    <a:pt x="27" y="57"/>
                  </a:cubicBezTo>
                  <a:cubicBezTo>
                    <a:pt x="29" y="54"/>
                    <a:pt x="37" y="50"/>
                    <a:pt x="35" y="43"/>
                  </a:cubicBezTo>
                  <a:cubicBezTo>
                    <a:pt x="32" y="34"/>
                    <a:pt x="21" y="9"/>
                    <a:pt x="16" y="1"/>
                  </a:cubicBezTo>
                  <a:cubicBezTo>
                    <a:pt x="15" y="1"/>
                    <a:pt x="11" y="1"/>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6" name="Freeform 1563"/>
            <p:cNvSpPr/>
            <p:nvPr userDrawn="1"/>
          </p:nvSpPr>
          <p:spPr>
            <a:xfrm>
              <a:off x="405" y="320"/>
              <a:ext cx="21" cy="29"/>
            </a:xfrm>
            <a:custGeom>
              <a:avLst/>
              <a:gdLst>
                <a:gd name="T0" fmla="*/ 14 w 47"/>
                <a:gd name="T1" fmla="*/ 2 h 63"/>
                <a:gd name="T2" fmla="*/ 14 w 47"/>
                <a:gd name="T3" fmla="*/ 2 h 63"/>
                <a:gd name="T4" fmla="*/ 3 w 47"/>
                <a:gd name="T5" fmla="*/ 0 h 63"/>
                <a:gd name="T6" fmla="*/ 28 w 47"/>
                <a:gd name="T7" fmla="*/ 40 h 63"/>
                <a:gd name="T8" fmla="*/ 2 w 47"/>
                <a:gd name="T9" fmla="*/ 8 h 63"/>
                <a:gd name="T10" fmla="*/ 0 w 47"/>
                <a:gd name="T11" fmla="*/ 15 h 63"/>
                <a:gd name="T12" fmla="*/ 25 w 47"/>
                <a:gd name="T13" fmla="*/ 59 h 63"/>
                <a:gd name="T14" fmla="*/ 40 w 47"/>
                <a:gd name="T15" fmla="*/ 62 h 63"/>
                <a:gd name="T16" fmla="*/ 45 w 47"/>
                <a:gd name="T17" fmla="*/ 48 h 63"/>
                <a:gd name="T18" fmla="*/ 14 w 47"/>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2">
                  <a:moveTo>
                    <a:pt x="14" y="2"/>
                  </a:moveTo>
                  <a:lnTo>
                    <a:pt x="14" y="2"/>
                  </a:lnTo>
                  <a:cubicBezTo>
                    <a:pt x="11" y="2"/>
                    <a:pt x="7" y="2"/>
                    <a:pt x="3" y="0"/>
                  </a:cubicBezTo>
                  <a:cubicBezTo>
                    <a:pt x="4" y="1"/>
                    <a:pt x="24" y="31"/>
                    <a:pt x="28" y="40"/>
                  </a:cubicBezTo>
                  <a:cubicBezTo>
                    <a:pt x="23" y="36"/>
                    <a:pt x="7" y="14"/>
                    <a:pt x="2" y="8"/>
                  </a:cubicBezTo>
                  <a:cubicBezTo>
                    <a:pt x="2" y="10"/>
                    <a:pt x="0" y="12"/>
                    <a:pt x="0" y="15"/>
                  </a:cubicBezTo>
                  <a:cubicBezTo>
                    <a:pt x="3" y="21"/>
                    <a:pt x="23" y="57"/>
                    <a:pt x="25" y="59"/>
                  </a:cubicBezTo>
                  <a:cubicBezTo>
                    <a:pt x="30" y="63"/>
                    <a:pt x="35" y="60"/>
                    <a:pt x="40" y="62"/>
                  </a:cubicBezTo>
                  <a:cubicBezTo>
                    <a:pt x="42" y="58"/>
                    <a:pt x="47" y="55"/>
                    <a:pt x="45" y="48"/>
                  </a:cubicBezTo>
                  <a:cubicBezTo>
                    <a:pt x="44" y="42"/>
                    <a:pt x="18" y="7"/>
                    <a:pt x="1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7" name="Freeform 1564"/>
            <p:cNvSpPr/>
            <p:nvPr userDrawn="1"/>
          </p:nvSpPr>
          <p:spPr>
            <a:xfrm>
              <a:off x="363" y="314"/>
              <a:ext cx="11" cy="19"/>
            </a:xfrm>
            <a:custGeom>
              <a:avLst/>
              <a:gdLst>
                <a:gd name="T0" fmla="*/ 1 w 24"/>
                <a:gd name="T1" fmla="*/ 30 h 43"/>
                <a:gd name="T2" fmla="*/ 1 w 24"/>
                <a:gd name="T3" fmla="*/ 30 h 43"/>
                <a:gd name="T4" fmla="*/ 9 w 24"/>
                <a:gd name="T5" fmla="*/ 43 h 43"/>
                <a:gd name="T6" fmla="*/ 21 w 24"/>
                <a:gd name="T7" fmla="*/ 35 h 43"/>
                <a:gd name="T8" fmla="*/ 24 w 24"/>
                <a:gd name="T9" fmla="*/ 4 h 43"/>
                <a:gd name="T10" fmla="*/ 19 w 24"/>
                <a:gd name="T11" fmla="*/ 6 h 43"/>
                <a:gd name="T12" fmla="*/ 11 w 24"/>
                <a:gd name="T13" fmla="*/ 27 h 43"/>
                <a:gd name="T14" fmla="*/ 14 w 24"/>
                <a:gd name="T15" fmla="*/ 4 h 43"/>
                <a:gd name="T16" fmla="*/ 10 w 24"/>
                <a:gd name="T17" fmla="*/ 0 h 43"/>
                <a:gd name="T18" fmla="*/ 1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1" y="30"/>
                  </a:moveTo>
                  <a:lnTo>
                    <a:pt x="1" y="30"/>
                  </a:lnTo>
                  <a:cubicBezTo>
                    <a:pt x="0" y="37"/>
                    <a:pt x="6" y="38"/>
                    <a:pt x="9" y="43"/>
                  </a:cubicBezTo>
                  <a:cubicBezTo>
                    <a:pt x="13" y="40"/>
                    <a:pt x="21" y="39"/>
                    <a:pt x="21" y="35"/>
                  </a:cubicBezTo>
                  <a:cubicBezTo>
                    <a:pt x="22" y="29"/>
                    <a:pt x="24" y="11"/>
                    <a:pt x="24" y="4"/>
                  </a:cubicBezTo>
                  <a:cubicBezTo>
                    <a:pt x="22" y="5"/>
                    <a:pt x="20" y="5"/>
                    <a:pt x="19" y="6"/>
                  </a:cubicBezTo>
                  <a:cubicBezTo>
                    <a:pt x="17" y="11"/>
                    <a:pt x="13" y="23"/>
                    <a:pt x="11" y="27"/>
                  </a:cubicBezTo>
                  <a:cubicBezTo>
                    <a:pt x="12" y="21"/>
                    <a:pt x="14" y="4"/>
                    <a:pt x="14" y="4"/>
                  </a:cubicBezTo>
                  <a:cubicBezTo>
                    <a:pt x="14" y="4"/>
                    <a:pt x="11" y="1"/>
                    <a:pt x="10" y="0"/>
                  </a:cubicBezTo>
                  <a:cubicBezTo>
                    <a:pt x="7" y="8"/>
                    <a:pt x="4" y="19"/>
                    <a:pt x="1" y="3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8" name="Freeform 1565"/>
            <p:cNvSpPr/>
            <p:nvPr userDrawn="1"/>
          </p:nvSpPr>
          <p:spPr>
            <a:xfrm>
              <a:off x="375" y="313"/>
              <a:ext cx="10" cy="20"/>
            </a:xfrm>
            <a:custGeom>
              <a:avLst/>
              <a:gdLst>
                <a:gd name="T0" fmla="*/ 8 w 23"/>
                <a:gd name="T1" fmla="*/ 3 h 46"/>
                <a:gd name="T2" fmla="*/ 8 w 23"/>
                <a:gd name="T3" fmla="*/ 3 h 46"/>
                <a:gd name="T4" fmla="*/ 6 w 23"/>
                <a:gd name="T5" fmla="*/ 0 h 46"/>
                <a:gd name="T6" fmla="*/ 2 w 23"/>
                <a:gd name="T7" fmla="*/ 6 h 46"/>
                <a:gd name="T8" fmla="*/ 0 w 23"/>
                <a:gd name="T9" fmla="*/ 36 h 46"/>
                <a:gd name="T10" fmla="*/ 11 w 23"/>
                <a:gd name="T11" fmla="*/ 46 h 46"/>
                <a:gd name="T12" fmla="*/ 23 w 23"/>
                <a:gd name="T13" fmla="*/ 35 h 46"/>
                <a:gd name="T14" fmla="*/ 19 w 23"/>
                <a:gd name="T15" fmla="*/ 8 h 46"/>
                <a:gd name="T16" fmla="*/ 17 w 23"/>
                <a:gd name="T17" fmla="*/ 10 h 46"/>
                <a:gd name="T18" fmla="*/ 13 w 23"/>
                <a:gd name="T19" fmla="*/ 6 h 46"/>
                <a:gd name="T20" fmla="*/ 11 w 23"/>
                <a:gd name="T21" fmla="*/ 29 h 46"/>
                <a:gd name="T22" fmla="*/ 8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8" y="3"/>
                  </a:moveTo>
                  <a:lnTo>
                    <a:pt x="8" y="3"/>
                  </a:lnTo>
                  <a:cubicBezTo>
                    <a:pt x="7" y="2"/>
                    <a:pt x="6" y="2"/>
                    <a:pt x="6" y="0"/>
                  </a:cubicBezTo>
                  <a:cubicBezTo>
                    <a:pt x="5" y="3"/>
                    <a:pt x="3" y="5"/>
                    <a:pt x="2" y="6"/>
                  </a:cubicBezTo>
                  <a:cubicBezTo>
                    <a:pt x="2" y="11"/>
                    <a:pt x="0" y="33"/>
                    <a:pt x="0" y="36"/>
                  </a:cubicBezTo>
                  <a:cubicBezTo>
                    <a:pt x="0" y="42"/>
                    <a:pt x="6" y="43"/>
                    <a:pt x="11" y="46"/>
                  </a:cubicBezTo>
                  <a:cubicBezTo>
                    <a:pt x="16" y="42"/>
                    <a:pt x="23" y="41"/>
                    <a:pt x="23" y="35"/>
                  </a:cubicBezTo>
                  <a:cubicBezTo>
                    <a:pt x="22" y="27"/>
                    <a:pt x="20" y="14"/>
                    <a:pt x="19" y="8"/>
                  </a:cubicBezTo>
                  <a:cubicBezTo>
                    <a:pt x="19" y="8"/>
                    <a:pt x="18" y="9"/>
                    <a:pt x="17" y="10"/>
                  </a:cubicBezTo>
                  <a:cubicBezTo>
                    <a:pt x="15" y="7"/>
                    <a:pt x="14" y="7"/>
                    <a:pt x="13" y="6"/>
                  </a:cubicBezTo>
                  <a:cubicBezTo>
                    <a:pt x="12" y="9"/>
                    <a:pt x="12" y="21"/>
                    <a:pt x="11" y="29"/>
                  </a:cubicBezTo>
                  <a:cubicBezTo>
                    <a:pt x="9" y="21"/>
                    <a:pt x="9" y="11"/>
                    <a:pt x="8"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39" name="Freeform 1566"/>
            <p:cNvSpPr/>
            <p:nvPr userDrawn="1"/>
          </p:nvSpPr>
          <p:spPr>
            <a:xfrm>
              <a:off x="387" y="313"/>
              <a:ext cx="1" cy="6"/>
            </a:xfrm>
            <a:custGeom>
              <a:avLst/>
              <a:gdLst>
                <a:gd name="T0" fmla="*/ 1 w 4"/>
                <a:gd name="T1" fmla="*/ 0 h 12"/>
                <a:gd name="T2" fmla="*/ 1 w 4"/>
                <a:gd name="T3" fmla="*/ 0 h 12"/>
                <a:gd name="T4" fmla="*/ 0 w 4"/>
                <a:gd name="T5" fmla="*/ 1 h 12"/>
                <a:gd name="T6" fmla="*/ 4 w 4"/>
                <a:gd name="T7" fmla="*/ 12 h 12"/>
                <a:gd name="T8" fmla="*/ 1 w 4"/>
                <a:gd name="T9" fmla="*/ 0 h 12"/>
              </a:gdLst>
              <a:ahLst/>
              <a:cxnLst>
                <a:cxn ang="0">
                  <a:pos x="T0" y="T1"/>
                </a:cxn>
                <a:cxn ang="0">
                  <a:pos x="T2" y="T3"/>
                </a:cxn>
                <a:cxn ang="0">
                  <a:pos x="T4" y="T5"/>
                </a:cxn>
                <a:cxn ang="0">
                  <a:pos x="T6" y="T7"/>
                </a:cxn>
                <a:cxn ang="0">
                  <a:pos x="T8" y="T9"/>
                </a:cxn>
              </a:cxnLst>
              <a:rect l="0" t="0" r="r" b="b"/>
              <a:pathLst>
                <a:path w="4" h="12">
                  <a:moveTo>
                    <a:pt x="1" y="0"/>
                  </a:moveTo>
                  <a:lnTo>
                    <a:pt x="1" y="0"/>
                  </a:lnTo>
                  <a:lnTo>
                    <a:pt x="0" y="1"/>
                  </a:lnTo>
                  <a:lnTo>
                    <a:pt x="4" y="12"/>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0" name="Freeform 1567"/>
            <p:cNvSpPr/>
            <p:nvPr userDrawn="1"/>
          </p:nvSpPr>
          <p:spPr>
            <a:xfrm>
              <a:off x="384" y="312"/>
              <a:ext cx="13" cy="19"/>
            </a:xfrm>
            <a:custGeom>
              <a:avLst/>
              <a:gdLst>
                <a:gd name="T0" fmla="*/ 8 w 29"/>
                <a:gd name="T1" fmla="*/ 0 h 42"/>
                <a:gd name="T2" fmla="*/ 8 w 29"/>
                <a:gd name="T3" fmla="*/ 0 h 42"/>
                <a:gd name="T4" fmla="*/ 13 w 29"/>
                <a:gd name="T5" fmla="*/ 24 h 42"/>
                <a:gd name="T6" fmla="*/ 4 w 29"/>
                <a:gd name="T7" fmla="*/ 4 h 42"/>
                <a:gd name="T8" fmla="*/ 0 w 29"/>
                <a:gd name="T9" fmla="*/ 7 h 42"/>
                <a:gd name="T10" fmla="*/ 5 w 29"/>
                <a:gd name="T11" fmla="*/ 35 h 42"/>
                <a:gd name="T12" fmla="*/ 19 w 29"/>
                <a:gd name="T13" fmla="*/ 42 h 42"/>
                <a:gd name="T14" fmla="*/ 25 w 29"/>
                <a:gd name="T15" fmla="*/ 25 h 42"/>
                <a:gd name="T16" fmla="*/ 15 w 29"/>
                <a:gd name="T17" fmla="*/ 3 h 42"/>
                <a:gd name="T18" fmla="*/ 8 w 29"/>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2">
                  <a:moveTo>
                    <a:pt x="8" y="0"/>
                  </a:moveTo>
                  <a:lnTo>
                    <a:pt x="8" y="0"/>
                  </a:lnTo>
                  <a:cubicBezTo>
                    <a:pt x="10" y="7"/>
                    <a:pt x="13" y="19"/>
                    <a:pt x="13" y="24"/>
                  </a:cubicBezTo>
                  <a:cubicBezTo>
                    <a:pt x="10" y="18"/>
                    <a:pt x="6" y="9"/>
                    <a:pt x="4" y="4"/>
                  </a:cubicBezTo>
                  <a:lnTo>
                    <a:pt x="0" y="7"/>
                  </a:lnTo>
                  <a:cubicBezTo>
                    <a:pt x="1" y="14"/>
                    <a:pt x="4" y="31"/>
                    <a:pt x="5" y="35"/>
                  </a:cubicBezTo>
                  <a:cubicBezTo>
                    <a:pt x="7" y="41"/>
                    <a:pt x="14" y="40"/>
                    <a:pt x="19" y="42"/>
                  </a:cubicBezTo>
                  <a:cubicBezTo>
                    <a:pt x="22" y="37"/>
                    <a:pt x="29" y="34"/>
                    <a:pt x="25" y="25"/>
                  </a:cubicBezTo>
                  <a:cubicBezTo>
                    <a:pt x="23" y="20"/>
                    <a:pt x="16" y="6"/>
                    <a:pt x="15" y="3"/>
                  </a:cubicBezTo>
                  <a:cubicBezTo>
                    <a:pt x="13" y="2"/>
                    <a:pt x="11" y="3"/>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1" name="Freeform 1568"/>
            <p:cNvSpPr/>
            <p:nvPr userDrawn="1"/>
          </p:nvSpPr>
          <p:spPr>
            <a:xfrm>
              <a:off x="365" y="311"/>
              <a:ext cx="2" cy="9"/>
            </a:xfrm>
            <a:custGeom>
              <a:avLst/>
              <a:gdLst>
                <a:gd name="T0" fmla="*/ 5 w 5"/>
                <a:gd name="T1" fmla="*/ 3 h 20"/>
                <a:gd name="T2" fmla="*/ 5 w 5"/>
                <a:gd name="T3" fmla="*/ 3 h 20"/>
                <a:gd name="T4" fmla="*/ 5 w 5"/>
                <a:gd name="T5" fmla="*/ 0 h 20"/>
                <a:gd name="T6" fmla="*/ 0 w 5"/>
                <a:gd name="T7" fmla="*/ 2 h 20"/>
                <a:gd name="T8" fmla="*/ 0 w 5"/>
                <a:gd name="T9" fmla="*/ 20 h 20"/>
                <a:gd name="T10" fmla="*/ 5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5" y="3"/>
                  </a:moveTo>
                  <a:lnTo>
                    <a:pt x="5" y="3"/>
                  </a:lnTo>
                  <a:cubicBezTo>
                    <a:pt x="5" y="2"/>
                    <a:pt x="4" y="1"/>
                    <a:pt x="5" y="0"/>
                  </a:cubicBezTo>
                  <a:cubicBezTo>
                    <a:pt x="4" y="1"/>
                    <a:pt x="2" y="2"/>
                    <a:pt x="0" y="2"/>
                  </a:cubicBezTo>
                  <a:lnTo>
                    <a:pt x="0" y="20"/>
                  </a:lnTo>
                  <a:lnTo>
                    <a:pt x="5"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2" name="Freeform 1569"/>
            <p:cNvSpPr/>
            <p:nvPr userDrawn="1"/>
          </p:nvSpPr>
          <p:spPr>
            <a:xfrm>
              <a:off x="392" y="309"/>
              <a:ext cx="14" cy="18"/>
            </a:xfrm>
            <a:custGeom>
              <a:avLst/>
              <a:gdLst>
                <a:gd name="T0" fmla="*/ 13 w 32"/>
                <a:gd name="T1" fmla="*/ 0 h 39"/>
                <a:gd name="T2" fmla="*/ 13 w 32"/>
                <a:gd name="T3" fmla="*/ 0 h 39"/>
                <a:gd name="T4" fmla="*/ 9 w 32"/>
                <a:gd name="T5" fmla="*/ 5 h 39"/>
                <a:gd name="T6" fmla="*/ 18 w 32"/>
                <a:gd name="T7" fmla="*/ 25 h 39"/>
                <a:gd name="T8" fmla="*/ 6 w 32"/>
                <a:gd name="T9" fmla="*/ 8 h 39"/>
                <a:gd name="T10" fmla="*/ 0 w 32"/>
                <a:gd name="T11" fmla="*/ 9 h 39"/>
                <a:gd name="T12" fmla="*/ 11 w 32"/>
                <a:gd name="T13" fmla="*/ 34 h 39"/>
                <a:gd name="T14" fmla="*/ 26 w 32"/>
                <a:gd name="T15" fmla="*/ 39 h 39"/>
                <a:gd name="T16" fmla="*/ 29 w 32"/>
                <a:gd name="T17" fmla="*/ 25 h 39"/>
                <a:gd name="T18" fmla="*/ 13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3" y="0"/>
                  </a:moveTo>
                  <a:lnTo>
                    <a:pt x="13" y="0"/>
                  </a:lnTo>
                  <a:cubicBezTo>
                    <a:pt x="12" y="2"/>
                    <a:pt x="10" y="3"/>
                    <a:pt x="9" y="5"/>
                  </a:cubicBezTo>
                  <a:cubicBezTo>
                    <a:pt x="12" y="11"/>
                    <a:pt x="16" y="20"/>
                    <a:pt x="18" y="25"/>
                  </a:cubicBezTo>
                  <a:cubicBezTo>
                    <a:pt x="15" y="23"/>
                    <a:pt x="8" y="11"/>
                    <a:pt x="6" y="8"/>
                  </a:cubicBezTo>
                  <a:cubicBezTo>
                    <a:pt x="4" y="8"/>
                    <a:pt x="2" y="9"/>
                    <a:pt x="0" y="9"/>
                  </a:cubicBezTo>
                  <a:cubicBezTo>
                    <a:pt x="2" y="15"/>
                    <a:pt x="6" y="24"/>
                    <a:pt x="11" y="34"/>
                  </a:cubicBezTo>
                  <a:cubicBezTo>
                    <a:pt x="14" y="39"/>
                    <a:pt x="21" y="38"/>
                    <a:pt x="26" y="39"/>
                  </a:cubicBezTo>
                  <a:cubicBezTo>
                    <a:pt x="28" y="33"/>
                    <a:pt x="32" y="30"/>
                    <a:pt x="29" y="25"/>
                  </a:cubicBezTo>
                  <a:cubicBezTo>
                    <a:pt x="26" y="18"/>
                    <a:pt x="17" y="6"/>
                    <a:pt x="1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3" name="Freeform 1570"/>
            <p:cNvSpPr/>
            <p:nvPr userDrawn="1"/>
          </p:nvSpPr>
          <p:spPr>
            <a:xfrm>
              <a:off x="397" y="305"/>
              <a:ext cx="18" cy="15"/>
            </a:xfrm>
            <a:custGeom>
              <a:avLst/>
              <a:gdLst>
                <a:gd name="T0" fmla="*/ 14 w 40"/>
                <a:gd name="T1" fmla="*/ 0 h 33"/>
                <a:gd name="T2" fmla="*/ 14 w 40"/>
                <a:gd name="T3" fmla="*/ 0 h 33"/>
                <a:gd name="T4" fmla="*/ 10 w 40"/>
                <a:gd name="T5" fmla="*/ 2 h 33"/>
                <a:gd name="T6" fmla="*/ 24 w 40"/>
                <a:gd name="T7" fmla="*/ 19 h 33"/>
                <a:gd name="T8" fmla="*/ 5 w 40"/>
                <a:gd name="T9" fmla="*/ 3 h 33"/>
                <a:gd name="T10" fmla="*/ 0 w 40"/>
                <a:gd name="T11" fmla="*/ 1 h 33"/>
                <a:gd name="T12" fmla="*/ 1 w 40"/>
                <a:gd name="T13" fmla="*/ 6 h 33"/>
                <a:gd name="T14" fmla="*/ 18 w 40"/>
                <a:gd name="T15" fmla="*/ 28 h 33"/>
                <a:gd name="T16" fmla="*/ 35 w 40"/>
                <a:gd name="T17" fmla="*/ 33 h 33"/>
                <a:gd name="T18" fmla="*/ 35 w 40"/>
                <a:gd name="T19" fmla="*/ 15 h 33"/>
                <a:gd name="T20" fmla="*/ 14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14" y="0"/>
                  </a:moveTo>
                  <a:lnTo>
                    <a:pt x="14" y="0"/>
                  </a:lnTo>
                  <a:cubicBezTo>
                    <a:pt x="12" y="1"/>
                    <a:pt x="11" y="1"/>
                    <a:pt x="10" y="2"/>
                  </a:cubicBezTo>
                  <a:cubicBezTo>
                    <a:pt x="15" y="6"/>
                    <a:pt x="19" y="13"/>
                    <a:pt x="24" y="19"/>
                  </a:cubicBezTo>
                  <a:cubicBezTo>
                    <a:pt x="19" y="15"/>
                    <a:pt x="6" y="4"/>
                    <a:pt x="5" y="3"/>
                  </a:cubicBezTo>
                  <a:cubicBezTo>
                    <a:pt x="3" y="3"/>
                    <a:pt x="2" y="2"/>
                    <a:pt x="0" y="1"/>
                  </a:cubicBezTo>
                  <a:cubicBezTo>
                    <a:pt x="1" y="3"/>
                    <a:pt x="1" y="5"/>
                    <a:pt x="1" y="6"/>
                  </a:cubicBezTo>
                  <a:cubicBezTo>
                    <a:pt x="4" y="11"/>
                    <a:pt x="14" y="24"/>
                    <a:pt x="18" y="28"/>
                  </a:cubicBezTo>
                  <a:cubicBezTo>
                    <a:pt x="22" y="32"/>
                    <a:pt x="28" y="32"/>
                    <a:pt x="35" y="33"/>
                  </a:cubicBezTo>
                  <a:cubicBezTo>
                    <a:pt x="37" y="26"/>
                    <a:pt x="40" y="20"/>
                    <a:pt x="35" y="15"/>
                  </a:cubicBezTo>
                  <a:cubicBezTo>
                    <a:pt x="32" y="11"/>
                    <a:pt x="16" y="1"/>
                    <a:pt x="1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4" name="Freeform 1571"/>
            <p:cNvSpPr/>
            <p:nvPr userDrawn="1"/>
          </p:nvSpPr>
          <p:spPr>
            <a:xfrm>
              <a:off x="405" y="299"/>
              <a:ext cx="18" cy="13"/>
            </a:xfrm>
            <a:custGeom>
              <a:avLst/>
              <a:gdLst>
                <a:gd name="T0" fmla="*/ 31 w 40"/>
                <a:gd name="T1" fmla="*/ 6 h 27"/>
                <a:gd name="T2" fmla="*/ 31 w 40"/>
                <a:gd name="T3" fmla="*/ 6 h 27"/>
                <a:gd name="T4" fmla="*/ 4 w 40"/>
                <a:gd name="T5" fmla="*/ 0 h 27"/>
                <a:gd name="T6" fmla="*/ 5 w 40"/>
                <a:gd name="T7" fmla="*/ 5 h 27"/>
                <a:gd name="T8" fmla="*/ 25 w 40"/>
                <a:gd name="T9" fmla="*/ 14 h 27"/>
                <a:gd name="T10" fmla="*/ 5 w 40"/>
                <a:gd name="T11" fmla="*/ 10 h 27"/>
                <a:gd name="T12" fmla="*/ 0 w 40"/>
                <a:gd name="T13" fmla="*/ 12 h 27"/>
                <a:gd name="T14" fmla="*/ 21 w 40"/>
                <a:gd name="T15" fmla="*/ 23 h 27"/>
                <a:gd name="T16" fmla="*/ 40 w 40"/>
                <a:gd name="T17" fmla="*/ 21 h 27"/>
                <a:gd name="T18" fmla="*/ 31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31" y="6"/>
                  </a:moveTo>
                  <a:lnTo>
                    <a:pt x="31" y="6"/>
                  </a:lnTo>
                  <a:cubicBezTo>
                    <a:pt x="28" y="5"/>
                    <a:pt x="4" y="0"/>
                    <a:pt x="4" y="0"/>
                  </a:cubicBezTo>
                  <a:cubicBezTo>
                    <a:pt x="4" y="2"/>
                    <a:pt x="4" y="3"/>
                    <a:pt x="5" y="5"/>
                  </a:cubicBezTo>
                  <a:cubicBezTo>
                    <a:pt x="12" y="8"/>
                    <a:pt x="19" y="12"/>
                    <a:pt x="25" y="14"/>
                  </a:cubicBezTo>
                  <a:cubicBezTo>
                    <a:pt x="17" y="14"/>
                    <a:pt x="6" y="10"/>
                    <a:pt x="5" y="10"/>
                  </a:cubicBezTo>
                  <a:cubicBezTo>
                    <a:pt x="3" y="10"/>
                    <a:pt x="0" y="12"/>
                    <a:pt x="0" y="12"/>
                  </a:cubicBezTo>
                  <a:cubicBezTo>
                    <a:pt x="5" y="14"/>
                    <a:pt x="13" y="20"/>
                    <a:pt x="21" y="23"/>
                  </a:cubicBezTo>
                  <a:cubicBezTo>
                    <a:pt x="28" y="27"/>
                    <a:pt x="37" y="23"/>
                    <a:pt x="40" y="21"/>
                  </a:cubicBezTo>
                  <a:cubicBezTo>
                    <a:pt x="40" y="15"/>
                    <a:pt x="38" y="8"/>
                    <a:pt x="31"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5" name="Freeform 1572"/>
            <p:cNvSpPr/>
            <p:nvPr userDrawn="1"/>
          </p:nvSpPr>
          <p:spPr>
            <a:xfrm>
              <a:off x="429" y="298"/>
              <a:ext cx="10" cy="1"/>
            </a:xfrm>
            <a:custGeom>
              <a:avLst/>
              <a:gdLst>
                <a:gd name="T0" fmla="*/ 23 w 23"/>
                <a:gd name="T1" fmla="*/ 2 h 3"/>
                <a:gd name="T2" fmla="*/ 23 w 23"/>
                <a:gd name="T3" fmla="*/ 2 h 3"/>
                <a:gd name="T4" fmla="*/ 0 w 23"/>
                <a:gd name="T5" fmla="*/ 0 h 3"/>
                <a:gd name="T6" fmla="*/ 0 w 23"/>
                <a:gd name="T7" fmla="*/ 2 h 3"/>
                <a:gd name="T8" fmla="*/ 23 w 23"/>
                <a:gd name="T9" fmla="*/ 2 h 3"/>
              </a:gdLst>
              <a:ahLst/>
              <a:cxnLst>
                <a:cxn ang="0">
                  <a:pos x="T0" y="T1"/>
                </a:cxn>
                <a:cxn ang="0">
                  <a:pos x="T2" y="T3"/>
                </a:cxn>
                <a:cxn ang="0">
                  <a:pos x="T4" y="T5"/>
                </a:cxn>
                <a:cxn ang="0">
                  <a:pos x="T6" y="T7"/>
                </a:cxn>
                <a:cxn ang="0">
                  <a:pos x="T8" y="T9"/>
                </a:cxn>
              </a:cxnLst>
              <a:rect l="0" t="0" r="r" b="b"/>
              <a:pathLst>
                <a:path w="23" h="3">
                  <a:moveTo>
                    <a:pt x="23" y="2"/>
                  </a:moveTo>
                  <a:lnTo>
                    <a:pt x="23" y="2"/>
                  </a:lnTo>
                  <a:cubicBezTo>
                    <a:pt x="12" y="0"/>
                    <a:pt x="4" y="0"/>
                    <a:pt x="0" y="0"/>
                  </a:cubicBezTo>
                  <a:cubicBezTo>
                    <a:pt x="1" y="1"/>
                    <a:pt x="0" y="2"/>
                    <a:pt x="0" y="2"/>
                  </a:cubicBezTo>
                  <a:cubicBezTo>
                    <a:pt x="7" y="3"/>
                    <a:pt x="12" y="2"/>
                    <a:pt x="23"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6" name="Freeform 1573"/>
            <p:cNvSpPr/>
            <p:nvPr userDrawn="1"/>
          </p:nvSpPr>
          <p:spPr>
            <a:xfrm>
              <a:off x="424" y="293"/>
              <a:ext cx="38" cy="12"/>
            </a:xfrm>
            <a:custGeom>
              <a:avLst/>
              <a:gdLst>
                <a:gd name="T0" fmla="*/ 84 w 84"/>
                <a:gd name="T1" fmla="*/ 12 h 27"/>
                <a:gd name="T2" fmla="*/ 84 w 84"/>
                <a:gd name="T3" fmla="*/ 12 h 27"/>
                <a:gd name="T4" fmla="*/ 49 w 84"/>
                <a:gd name="T5" fmla="*/ 0 h 27"/>
                <a:gd name="T6" fmla="*/ 5 w 84"/>
                <a:gd name="T7" fmla="*/ 2 h 27"/>
                <a:gd name="T8" fmla="*/ 10 w 84"/>
                <a:gd name="T9" fmla="*/ 9 h 27"/>
                <a:gd name="T10" fmla="*/ 50 w 84"/>
                <a:gd name="T11" fmla="*/ 13 h 27"/>
                <a:gd name="T12" fmla="*/ 9 w 84"/>
                <a:gd name="T13" fmla="*/ 14 h 27"/>
                <a:gd name="T14" fmla="*/ 0 w 84"/>
                <a:gd name="T15" fmla="*/ 20 h 27"/>
                <a:gd name="T16" fmla="*/ 50 w 84"/>
                <a:gd name="T17" fmla="*/ 26 h 27"/>
                <a:gd name="T18" fmla="*/ 84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84" y="12"/>
                  </a:moveTo>
                  <a:lnTo>
                    <a:pt x="84" y="12"/>
                  </a:lnTo>
                  <a:cubicBezTo>
                    <a:pt x="77" y="5"/>
                    <a:pt x="64" y="0"/>
                    <a:pt x="49" y="0"/>
                  </a:cubicBezTo>
                  <a:cubicBezTo>
                    <a:pt x="34" y="1"/>
                    <a:pt x="20" y="1"/>
                    <a:pt x="5" y="2"/>
                  </a:cubicBezTo>
                  <a:cubicBezTo>
                    <a:pt x="7" y="4"/>
                    <a:pt x="9" y="7"/>
                    <a:pt x="10" y="9"/>
                  </a:cubicBezTo>
                  <a:cubicBezTo>
                    <a:pt x="24" y="10"/>
                    <a:pt x="34" y="10"/>
                    <a:pt x="50" y="13"/>
                  </a:cubicBezTo>
                  <a:cubicBezTo>
                    <a:pt x="36" y="15"/>
                    <a:pt x="13" y="15"/>
                    <a:pt x="9" y="14"/>
                  </a:cubicBezTo>
                  <a:cubicBezTo>
                    <a:pt x="7" y="17"/>
                    <a:pt x="4" y="19"/>
                    <a:pt x="0" y="20"/>
                  </a:cubicBezTo>
                  <a:cubicBezTo>
                    <a:pt x="21" y="23"/>
                    <a:pt x="36" y="25"/>
                    <a:pt x="50" y="26"/>
                  </a:cubicBezTo>
                  <a:cubicBezTo>
                    <a:pt x="66" y="27"/>
                    <a:pt x="77" y="23"/>
                    <a:pt x="84" y="1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7" name="Freeform 1574"/>
            <p:cNvSpPr/>
            <p:nvPr userDrawn="1"/>
          </p:nvSpPr>
          <p:spPr>
            <a:xfrm>
              <a:off x="405" y="292"/>
              <a:ext cx="22" cy="10"/>
            </a:xfrm>
            <a:custGeom>
              <a:avLst/>
              <a:gdLst>
                <a:gd name="T0" fmla="*/ 38 w 51"/>
                <a:gd name="T1" fmla="*/ 2 h 22"/>
                <a:gd name="T2" fmla="*/ 38 w 51"/>
                <a:gd name="T3" fmla="*/ 2 h 22"/>
                <a:gd name="T4" fmla="*/ 9 w 51"/>
                <a:gd name="T5" fmla="*/ 1 h 22"/>
                <a:gd name="T6" fmla="*/ 5 w 51"/>
                <a:gd name="T7" fmla="*/ 5 h 22"/>
                <a:gd name="T8" fmla="*/ 28 w 51"/>
                <a:gd name="T9" fmla="*/ 10 h 22"/>
                <a:gd name="T10" fmla="*/ 0 w 51"/>
                <a:gd name="T11" fmla="*/ 9 h 22"/>
                <a:gd name="T12" fmla="*/ 4 w 51"/>
                <a:gd name="T13" fmla="*/ 15 h 22"/>
                <a:gd name="T14" fmla="*/ 33 w 51"/>
                <a:gd name="T15" fmla="*/ 20 h 22"/>
                <a:gd name="T16" fmla="*/ 51 w 51"/>
                <a:gd name="T17" fmla="*/ 13 h 22"/>
                <a:gd name="T18" fmla="*/ 38 w 51"/>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2">
                  <a:moveTo>
                    <a:pt x="38" y="2"/>
                  </a:moveTo>
                  <a:lnTo>
                    <a:pt x="38" y="2"/>
                  </a:lnTo>
                  <a:cubicBezTo>
                    <a:pt x="31" y="1"/>
                    <a:pt x="15" y="0"/>
                    <a:pt x="9" y="1"/>
                  </a:cubicBezTo>
                  <a:cubicBezTo>
                    <a:pt x="8" y="2"/>
                    <a:pt x="6" y="4"/>
                    <a:pt x="5" y="5"/>
                  </a:cubicBezTo>
                  <a:cubicBezTo>
                    <a:pt x="10" y="7"/>
                    <a:pt x="21" y="8"/>
                    <a:pt x="28" y="10"/>
                  </a:cubicBezTo>
                  <a:cubicBezTo>
                    <a:pt x="21" y="11"/>
                    <a:pt x="7" y="9"/>
                    <a:pt x="0" y="9"/>
                  </a:cubicBezTo>
                  <a:cubicBezTo>
                    <a:pt x="2" y="11"/>
                    <a:pt x="3" y="13"/>
                    <a:pt x="4" y="15"/>
                  </a:cubicBezTo>
                  <a:cubicBezTo>
                    <a:pt x="10" y="17"/>
                    <a:pt x="33" y="20"/>
                    <a:pt x="33" y="20"/>
                  </a:cubicBezTo>
                  <a:cubicBezTo>
                    <a:pt x="44" y="22"/>
                    <a:pt x="48" y="18"/>
                    <a:pt x="51" y="13"/>
                  </a:cubicBezTo>
                  <a:cubicBezTo>
                    <a:pt x="49" y="7"/>
                    <a:pt x="44" y="2"/>
                    <a:pt x="38"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8" name="Freeform 1575"/>
            <p:cNvSpPr/>
            <p:nvPr userDrawn="1"/>
          </p:nvSpPr>
          <p:spPr>
            <a:xfrm>
              <a:off x="298" y="287"/>
              <a:ext cx="66" cy="89"/>
            </a:xfrm>
            <a:custGeom>
              <a:avLst/>
              <a:gdLst>
                <a:gd name="T0" fmla="*/ 73 w 146"/>
                <a:gd name="T1" fmla="*/ 0 h 196"/>
                <a:gd name="T2" fmla="*/ 73 w 146"/>
                <a:gd name="T3" fmla="*/ 0 h 196"/>
                <a:gd name="T4" fmla="*/ 0 w 146"/>
                <a:gd name="T5" fmla="*/ 0 h 196"/>
                <a:gd name="T6" fmla="*/ 0 w 146"/>
                <a:gd name="T7" fmla="*/ 148 h 196"/>
                <a:gd name="T8" fmla="*/ 24 w 146"/>
                <a:gd name="T9" fmla="*/ 175 h 196"/>
                <a:gd name="T10" fmla="*/ 48 w 146"/>
                <a:gd name="T11" fmla="*/ 175 h 196"/>
                <a:gd name="T12" fmla="*/ 73 w 146"/>
                <a:gd name="T13" fmla="*/ 196 h 196"/>
                <a:gd name="T14" fmla="*/ 98 w 146"/>
                <a:gd name="T15" fmla="*/ 175 h 196"/>
                <a:gd name="T16" fmla="*/ 122 w 146"/>
                <a:gd name="T17" fmla="*/ 175 h 196"/>
                <a:gd name="T18" fmla="*/ 146 w 146"/>
                <a:gd name="T19" fmla="*/ 148 h 196"/>
                <a:gd name="T20" fmla="*/ 146 w 146"/>
                <a:gd name="T21" fmla="*/ 0 h 196"/>
                <a:gd name="T22" fmla="*/ 73 w 146"/>
                <a:gd name="T2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96">
                  <a:moveTo>
                    <a:pt x="73" y="0"/>
                  </a:moveTo>
                  <a:lnTo>
                    <a:pt x="73" y="0"/>
                  </a:lnTo>
                  <a:lnTo>
                    <a:pt x="0" y="0"/>
                  </a:lnTo>
                  <a:lnTo>
                    <a:pt x="0" y="148"/>
                  </a:lnTo>
                  <a:cubicBezTo>
                    <a:pt x="0" y="166"/>
                    <a:pt x="8" y="175"/>
                    <a:pt x="24" y="175"/>
                  </a:cubicBezTo>
                  <a:lnTo>
                    <a:pt x="48" y="175"/>
                  </a:lnTo>
                  <a:cubicBezTo>
                    <a:pt x="61" y="175"/>
                    <a:pt x="69" y="184"/>
                    <a:pt x="73" y="196"/>
                  </a:cubicBezTo>
                  <a:cubicBezTo>
                    <a:pt x="76" y="184"/>
                    <a:pt x="85" y="175"/>
                    <a:pt x="98" y="175"/>
                  </a:cubicBezTo>
                  <a:lnTo>
                    <a:pt x="122" y="175"/>
                  </a:lnTo>
                  <a:cubicBezTo>
                    <a:pt x="138" y="175"/>
                    <a:pt x="146" y="166"/>
                    <a:pt x="146" y="148"/>
                  </a:cubicBezTo>
                  <a:lnTo>
                    <a:pt x="146" y="0"/>
                  </a:lnTo>
                  <a:lnTo>
                    <a:pt x="73" y="0"/>
                  </a:lnTo>
                  <a:close/>
                </a:path>
              </a:pathLst>
            </a:custGeom>
            <a:solidFill>
              <a:srgbClr val="00793B"/>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49" name="Freeform 1576"/>
            <p:cNvSpPr/>
            <p:nvPr userDrawn="1"/>
          </p:nvSpPr>
          <p:spPr>
            <a:xfrm>
              <a:off x="410" y="286"/>
              <a:ext cx="7" cy="2"/>
            </a:xfrm>
            <a:custGeom>
              <a:avLst/>
              <a:gdLst>
                <a:gd name="T0" fmla="*/ 15 w 15"/>
                <a:gd name="T1" fmla="*/ 0 h 3"/>
                <a:gd name="T2" fmla="*/ 15 w 15"/>
                <a:gd name="T3" fmla="*/ 0 h 3"/>
                <a:gd name="T4" fmla="*/ 0 w 15"/>
                <a:gd name="T5" fmla="*/ 1 h 3"/>
                <a:gd name="T6" fmla="*/ 2 w 15"/>
                <a:gd name="T7" fmla="*/ 3 h 3"/>
                <a:gd name="T8" fmla="*/ 15 w 15"/>
                <a:gd name="T9" fmla="*/ 0 h 3"/>
              </a:gdLst>
              <a:ahLst/>
              <a:cxnLst>
                <a:cxn ang="0">
                  <a:pos x="T0" y="T1"/>
                </a:cxn>
                <a:cxn ang="0">
                  <a:pos x="T2" y="T3"/>
                </a:cxn>
                <a:cxn ang="0">
                  <a:pos x="T4" y="T5"/>
                </a:cxn>
                <a:cxn ang="0">
                  <a:pos x="T6" y="T7"/>
                </a:cxn>
                <a:cxn ang="0">
                  <a:pos x="T8" y="T9"/>
                </a:cxn>
              </a:cxnLst>
              <a:rect l="0" t="0" r="r" b="b"/>
              <a:pathLst>
                <a:path w="15" h="3">
                  <a:moveTo>
                    <a:pt x="15" y="0"/>
                  </a:moveTo>
                  <a:lnTo>
                    <a:pt x="15" y="0"/>
                  </a:lnTo>
                  <a:cubicBezTo>
                    <a:pt x="10" y="0"/>
                    <a:pt x="5" y="1"/>
                    <a:pt x="0" y="1"/>
                  </a:cubicBezTo>
                  <a:cubicBezTo>
                    <a:pt x="0" y="1"/>
                    <a:pt x="1" y="2"/>
                    <a:pt x="2" y="3"/>
                  </a:cubicBezTo>
                  <a:cubicBezTo>
                    <a:pt x="7" y="2"/>
                    <a:pt x="12" y="1"/>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0" name="Freeform 1577"/>
            <p:cNvSpPr/>
            <p:nvPr userDrawn="1"/>
          </p:nvSpPr>
          <p:spPr>
            <a:xfrm>
              <a:off x="431" y="286"/>
              <a:ext cx="9" cy="2"/>
            </a:xfrm>
            <a:custGeom>
              <a:avLst/>
              <a:gdLst>
                <a:gd name="T0" fmla="*/ 21 w 21"/>
                <a:gd name="T1" fmla="*/ 0 h 4"/>
                <a:gd name="T2" fmla="*/ 21 w 21"/>
                <a:gd name="T3" fmla="*/ 0 h 4"/>
                <a:gd name="T4" fmla="*/ 2 w 21"/>
                <a:gd name="T5" fmla="*/ 2 h 4"/>
                <a:gd name="T6" fmla="*/ 0 w 21"/>
                <a:gd name="T7" fmla="*/ 4 h 4"/>
                <a:gd name="T8" fmla="*/ 21 w 21"/>
                <a:gd name="T9" fmla="*/ 0 h 4"/>
              </a:gdLst>
              <a:ahLst/>
              <a:cxnLst>
                <a:cxn ang="0">
                  <a:pos x="T0" y="T1"/>
                </a:cxn>
                <a:cxn ang="0">
                  <a:pos x="T2" y="T3"/>
                </a:cxn>
                <a:cxn ang="0">
                  <a:pos x="T4" y="T5"/>
                </a:cxn>
                <a:cxn ang="0">
                  <a:pos x="T6" y="T7"/>
                </a:cxn>
                <a:cxn ang="0">
                  <a:pos x="T8" y="T9"/>
                </a:cxn>
              </a:cxnLst>
              <a:rect l="0" t="0" r="r" b="b"/>
              <a:pathLst>
                <a:path w="21" h="4">
                  <a:moveTo>
                    <a:pt x="21" y="0"/>
                  </a:moveTo>
                  <a:lnTo>
                    <a:pt x="21" y="0"/>
                  </a:lnTo>
                  <a:cubicBezTo>
                    <a:pt x="17" y="0"/>
                    <a:pt x="2" y="2"/>
                    <a:pt x="2" y="2"/>
                  </a:cubicBezTo>
                  <a:cubicBezTo>
                    <a:pt x="1" y="3"/>
                    <a:pt x="1" y="4"/>
                    <a:pt x="0" y="4"/>
                  </a:cubicBezTo>
                  <a:cubicBezTo>
                    <a:pt x="0" y="4"/>
                    <a:pt x="18" y="1"/>
                    <a:pt x="2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1" name="Freeform 1578"/>
            <p:cNvSpPr/>
            <p:nvPr userDrawn="1"/>
          </p:nvSpPr>
          <p:spPr>
            <a:xfrm>
              <a:off x="365" y="284"/>
              <a:ext cx="12" cy="11"/>
            </a:xfrm>
            <a:custGeom>
              <a:avLst/>
              <a:gdLst>
                <a:gd name="T0" fmla="*/ 20 w 27"/>
                <a:gd name="T1" fmla="*/ 0 h 24"/>
                <a:gd name="T2" fmla="*/ 20 w 27"/>
                <a:gd name="T3" fmla="*/ 0 h 24"/>
                <a:gd name="T4" fmla="*/ 0 w 27"/>
                <a:gd name="T5" fmla="*/ 3 h 24"/>
                <a:gd name="T6" fmla="*/ 0 w 27"/>
                <a:gd name="T7" fmla="*/ 22 h 24"/>
                <a:gd name="T8" fmla="*/ 20 w 27"/>
                <a:gd name="T9" fmla="*/ 0 h 24"/>
              </a:gdLst>
              <a:ahLst/>
              <a:cxnLst>
                <a:cxn ang="0">
                  <a:pos x="T0" y="T1"/>
                </a:cxn>
                <a:cxn ang="0">
                  <a:pos x="T2" y="T3"/>
                </a:cxn>
                <a:cxn ang="0">
                  <a:pos x="T4" y="T5"/>
                </a:cxn>
                <a:cxn ang="0">
                  <a:pos x="T6" y="T7"/>
                </a:cxn>
                <a:cxn ang="0">
                  <a:pos x="T8" y="T9"/>
                </a:cxn>
              </a:cxnLst>
              <a:rect l="0" t="0" r="r" b="b"/>
              <a:pathLst>
                <a:path w="27" h="24">
                  <a:moveTo>
                    <a:pt x="20" y="0"/>
                  </a:moveTo>
                  <a:lnTo>
                    <a:pt x="20" y="0"/>
                  </a:lnTo>
                  <a:cubicBezTo>
                    <a:pt x="14" y="5"/>
                    <a:pt x="8" y="5"/>
                    <a:pt x="0" y="3"/>
                  </a:cubicBezTo>
                  <a:lnTo>
                    <a:pt x="0" y="22"/>
                  </a:lnTo>
                  <a:cubicBezTo>
                    <a:pt x="14" y="24"/>
                    <a:pt x="27" y="14"/>
                    <a:pt x="2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2" name="Freeform 1579"/>
            <p:cNvSpPr/>
            <p:nvPr userDrawn="1"/>
          </p:nvSpPr>
          <p:spPr>
            <a:xfrm>
              <a:off x="337" y="280"/>
              <a:ext cx="1" cy="5"/>
            </a:xfrm>
            <a:custGeom>
              <a:avLst/>
              <a:gdLst>
                <a:gd name="T0" fmla="*/ 0 w 4"/>
                <a:gd name="T1" fmla="*/ 0 h 11"/>
                <a:gd name="T2" fmla="*/ 0 w 4"/>
                <a:gd name="T3" fmla="*/ 0 h 11"/>
                <a:gd name="T4" fmla="*/ 0 w 4"/>
                <a:gd name="T5" fmla="*/ 11 h 11"/>
                <a:gd name="T6" fmla="*/ 4 w 4"/>
                <a:gd name="T7" fmla="*/ 11 h 11"/>
                <a:gd name="T8" fmla="*/ 0 w 4"/>
                <a:gd name="T9" fmla="*/ 0 h 11"/>
              </a:gdLst>
              <a:ahLst/>
              <a:cxnLst>
                <a:cxn ang="0">
                  <a:pos x="T0" y="T1"/>
                </a:cxn>
                <a:cxn ang="0">
                  <a:pos x="T2" y="T3"/>
                </a:cxn>
                <a:cxn ang="0">
                  <a:pos x="T4" y="T5"/>
                </a:cxn>
                <a:cxn ang="0">
                  <a:pos x="T6" y="T7"/>
                </a:cxn>
                <a:cxn ang="0">
                  <a:pos x="T8" y="T9"/>
                </a:cxn>
              </a:cxnLst>
              <a:rect l="0" t="0" r="r" b="b"/>
              <a:pathLst>
                <a:path w="4" h="11">
                  <a:moveTo>
                    <a:pt x="0" y="0"/>
                  </a:moveTo>
                  <a:lnTo>
                    <a:pt x="0" y="0"/>
                  </a:lnTo>
                  <a:cubicBezTo>
                    <a:pt x="0" y="3"/>
                    <a:pt x="0" y="7"/>
                    <a:pt x="0" y="11"/>
                  </a:cubicBezTo>
                  <a:lnTo>
                    <a:pt x="4" y="11"/>
                  </a:lnTo>
                  <a:cubicBezTo>
                    <a:pt x="3" y="8"/>
                    <a:pt x="1" y="4"/>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3" name="Freeform 1580"/>
            <p:cNvSpPr/>
            <p:nvPr userDrawn="1"/>
          </p:nvSpPr>
          <p:spPr>
            <a:xfrm>
              <a:off x="407" y="280"/>
              <a:ext cx="23" cy="11"/>
            </a:xfrm>
            <a:custGeom>
              <a:avLst/>
              <a:gdLst>
                <a:gd name="T0" fmla="*/ 52 w 52"/>
                <a:gd name="T1" fmla="*/ 11 h 24"/>
                <a:gd name="T2" fmla="*/ 52 w 52"/>
                <a:gd name="T3" fmla="*/ 11 h 24"/>
                <a:gd name="T4" fmla="*/ 28 w 52"/>
                <a:gd name="T5" fmla="*/ 2 h 24"/>
                <a:gd name="T6" fmla="*/ 0 w 52"/>
                <a:gd name="T7" fmla="*/ 8 h 24"/>
                <a:gd name="T8" fmla="*/ 6 w 52"/>
                <a:gd name="T9" fmla="*/ 13 h 24"/>
                <a:gd name="T10" fmla="*/ 31 w 52"/>
                <a:gd name="T11" fmla="*/ 13 h 24"/>
                <a:gd name="T12" fmla="*/ 9 w 52"/>
                <a:gd name="T13" fmla="*/ 17 h 24"/>
                <a:gd name="T14" fmla="*/ 6 w 52"/>
                <a:gd name="T15" fmla="*/ 23 h 24"/>
                <a:gd name="T16" fmla="*/ 35 w 52"/>
                <a:gd name="T17" fmla="*/ 23 h 24"/>
                <a:gd name="T18" fmla="*/ 52 w 52"/>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52" y="11"/>
                  </a:moveTo>
                  <a:lnTo>
                    <a:pt x="52" y="11"/>
                  </a:lnTo>
                  <a:cubicBezTo>
                    <a:pt x="48" y="2"/>
                    <a:pt x="39" y="0"/>
                    <a:pt x="28" y="2"/>
                  </a:cubicBezTo>
                  <a:cubicBezTo>
                    <a:pt x="18" y="5"/>
                    <a:pt x="10" y="6"/>
                    <a:pt x="0" y="8"/>
                  </a:cubicBezTo>
                  <a:cubicBezTo>
                    <a:pt x="2" y="9"/>
                    <a:pt x="3" y="10"/>
                    <a:pt x="6" y="13"/>
                  </a:cubicBezTo>
                  <a:cubicBezTo>
                    <a:pt x="12" y="13"/>
                    <a:pt x="22" y="11"/>
                    <a:pt x="31" y="13"/>
                  </a:cubicBezTo>
                  <a:cubicBezTo>
                    <a:pt x="25" y="15"/>
                    <a:pt x="15" y="17"/>
                    <a:pt x="9" y="17"/>
                  </a:cubicBezTo>
                  <a:cubicBezTo>
                    <a:pt x="8" y="19"/>
                    <a:pt x="6" y="23"/>
                    <a:pt x="6" y="23"/>
                  </a:cubicBezTo>
                  <a:cubicBezTo>
                    <a:pt x="12" y="23"/>
                    <a:pt x="27" y="24"/>
                    <a:pt x="35" y="23"/>
                  </a:cubicBezTo>
                  <a:cubicBezTo>
                    <a:pt x="44" y="22"/>
                    <a:pt x="50" y="16"/>
                    <a:pt x="52" y="1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4" name="Freeform 1581"/>
            <p:cNvSpPr/>
            <p:nvPr userDrawn="1"/>
          </p:nvSpPr>
          <p:spPr>
            <a:xfrm>
              <a:off x="345" y="278"/>
              <a:ext cx="3" cy="7"/>
            </a:xfrm>
            <a:custGeom>
              <a:avLst/>
              <a:gdLst>
                <a:gd name="T0" fmla="*/ 0 w 6"/>
                <a:gd name="T1" fmla="*/ 0 h 16"/>
                <a:gd name="T2" fmla="*/ 0 w 6"/>
                <a:gd name="T3" fmla="*/ 0 h 16"/>
                <a:gd name="T4" fmla="*/ 1 w 6"/>
                <a:gd name="T5" fmla="*/ 16 h 16"/>
                <a:gd name="T6" fmla="*/ 6 w 6"/>
                <a:gd name="T7" fmla="*/ 16 h 16"/>
                <a:gd name="T8" fmla="*/ 0 w 6"/>
                <a:gd name="T9" fmla="*/ 0 h 16"/>
              </a:gdLst>
              <a:ahLst/>
              <a:cxnLst>
                <a:cxn ang="0">
                  <a:pos x="T0" y="T1"/>
                </a:cxn>
                <a:cxn ang="0">
                  <a:pos x="T2" y="T3"/>
                </a:cxn>
                <a:cxn ang="0">
                  <a:pos x="T4" y="T5"/>
                </a:cxn>
                <a:cxn ang="0">
                  <a:pos x="T6" y="T7"/>
                </a:cxn>
                <a:cxn ang="0">
                  <a:pos x="T8" y="T9"/>
                </a:cxn>
              </a:cxnLst>
              <a:rect l="0" t="0" r="r" b="b"/>
              <a:pathLst>
                <a:path w="6" h="16">
                  <a:moveTo>
                    <a:pt x="0" y="0"/>
                  </a:moveTo>
                  <a:lnTo>
                    <a:pt x="0" y="0"/>
                  </a:lnTo>
                  <a:cubicBezTo>
                    <a:pt x="0" y="6"/>
                    <a:pt x="1" y="12"/>
                    <a:pt x="1" y="16"/>
                  </a:cubicBezTo>
                  <a:lnTo>
                    <a:pt x="6" y="16"/>
                  </a:lnTo>
                  <a:cubicBezTo>
                    <a:pt x="4" y="11"/>
                    <a:pt x="2" y="7"/>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5" name="Freeform 1582"/>
            <p:cNvSpPr/>
            <p:nvPr userDrawn="1"/>
          </p:nvSpPr>
          <p:spPr>
            <a:xfrm>
              <a:off x="350" y="276"/>
              <a:ext cx="5" cy="9"/>
            </a:xfrm>
            <a:custGeom>
              <a:avLst/>
              <a:gdLst>
                <a:gd name="T0" fmla="*/ 0 w 11"/>
                <a:gd name="T1" fmla="*/ 0 h 20"/>
                <a:gd name="T2" fmla="*/ 0 w 11"/>
                <a:gd name="T3" fmla="*/ 0 h 20"/>
                <a:gd name="T4" fmla="*/ 5 w 11"/>
                <a:gd name="T5" fmla="*/ 20 h 20"/>
                <a:gd name="T6" fmla="*/ 11 w 11"/>
                <a:gd name="T7" fmla="*/ 20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0"/>
                  </a:lnTo>
                  <a:cubicBezTo>
                    <a:pt x="1" y="7"/>
                    <a:pt x="4" y="16"/>
                    <a:pt x="5" y="20"/>
                  </a:cubicBezTo>
                  <a:lnTo>
                    <a:pt x="11" y="20"/>
                  </a:lnTo>
                  <a:cubicBezTo>
                    <a:pt x="9" y="16"/>
                    <a:pt x="1" y="7"/>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6" name="Freeform 1583"/>
            <p:cNvSpPr/>
            <p:nvPr userDrawn="1"/>
          </p:nvSpPr>
          <p:spPr>
            <a:xfrm>
              <a:off x="425" y="278"/>
              <a:ext cx="40" cy="14"/>
            </a:xfrm>
            <a:custGeom>
              <a:avLst/>
              <a:gdLst>
                <a:gd name="T0" fmla="*/ 89 w 89"/>
                <a:gd name="T1" fmla="*/ 6 h 32"/>
                <a:gd name="T2" fmla="*/ 89 w 89"/>
                <a:gd name="T3" fmla="*/ 6 h 32"/>
                <a:gd name="T4" fmla="*/ 47 w 89"/>
                <a:gd name="T5" fmla="*/ 4 h 32"/>
                <a:gd name="T6" fmla="*/ 13 w 89"/>
                <a:gd name="T7" fmla="*/ 12 h 32"/>
                <a:gd name="T8" fmla="*/ 16 w 89"/>
                <a:gd name="T9" fmla="*/ 17 h 32"/>
                <a:gd name="T10" fmla="*/ 16 w 89"/>
                <a:gd name="T11" fmla="*/ 19 h 32"/>
                <a:gd name="T12" fmla="*/ 56 w 89"/>
                <a:gd name="T13" fmla="*/ 15 h 32"/>
                <a:gd name="T14" fmla="*/ 12 w 89"/>
                <a:gd name="T15" fmla="*/ 24 h 32"/>
                <a:gd name="T16" fmla="*/ 0 w 89"/>
                <a:gd name="T17" fmla="*/ 31 h 32"/>
                <a:gd name="T18" fmla="*/ 52 w 89"/>
                <a:gd name="T19" fmla="*/ 30 h 32"/>
                <a:gd name="T20" fmla="*/ 89 w 89"/>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2">
                  <a:moveTo>
                    <a:pt x="89" y="6"/>
                  </a:moveTo>
                  <a:lnTo>
                    <a:pt x="89" y="6"/>
                  </a:lnTo>
                  <a:cubicBezTo>
                    <a:pt x="78" y="0"/>
                    <a:pt x="59" y="1"/>
                    <a:pt x="47" y="4"/>
                  </a:cubicBezTo>
                  <a:cubicBezTo>
                    <a:pt x="38" y="6"/>
                    <a:pt x="20" y="10"/>
                    <a:pt x="13" y="12"/>
                  </a:cubicBezTo>
                  <a:cubicBezTo>
                    <a:pt x="15" y="13"/>
                    <a:pt x="16" y="15"/>
                    <a:pt x="16" y="17"/>
                  </a:cubicBezTo>
                  <a:cubicBezTo>
                    <a:pt x="16" y="18"/>
                    <a:pt x="16" y="18"/>
                    <a:pt x="16" y="19"/>
                  </a:cubicBezTo>
                  <a:cubicBezTo>
                    <a:pt x="17" y="19"/>
                    <a:pt x="42" y="14"/>
                    <a:pt x="56" y="15"/>
                  </a:cubicBezTo>
                  <a:cubicBezTo>
                    <a:pt x="42" y="20"/>
                    <a:pt x="13" y="24"/>
                    <a:pt x="12" y="24"/>
                  </a:cubicBezTo>
                  <a:cubicBezTo>
                    <a:pt x="8" y="28"/>
                    <a:pt x="4" y="30"/>
                    <a:pt x="0" y="31"/>
                  </a:cubicBezTo>
                  <a:cubicBezTo>
                    <a:pt x="3" y="32"/>
                    <a:pt x="43" y="31"/>
                    <a:pt x="52" y="30"/>
                  </a:cubicBezTo>
                  <a:cubicBezTo>
                    <a:pt x="65" y="28"/>
                    <a:pt x="85" y="20"/>
                    <a:pt x="89"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557" name="Freeform 1584"/>
            <p:cNvSpPr/>
            <p:nvPr userDrawn="1"/>
          </p:nvSpPr>
          <p:spPr>
            <a:xfrm>
              <a:off x="341" y="277"/>
              <a:ext cx="4" cy="8"/>
            </a:xfrm>
            <a:custGeom>
              <a:avLst/>
              <a:gdLst>
                <a:gd name="T0" fmla="*/ 1 w 8"/>
                <a:gd name="T1" fmla="*/ 0 h 19"/>
                <a:gd name="T2" fmla="*/ 1 w 8"/>
                <a:gd name="T3" fmla="*/ 0 h 19"/>
                <a:gd name="T4" fmla="*/ 1 w 8"/>
                <a:gd name="T5" fmla="*/ 19 h 19"/>
                <a:gd name="T6" fmla="*/ 8 w 8"/>
                <a:gd name="T7" fmla="*/ 19 h 19"/>
                <a:gd name="T8" fmla="*/ 1 w 8"/>
                <a:gd name="T9" fmla="*/ 0 h 19"/>
              </a:gdLst>
              <a:ahLst/>
              <a:cxnLst>
                <a:cxn ang="0">
                  <a:pos x="T0" y="T1"/>
                </a:cxn>
                <a:cxn ang="0">
                  <a:pos x="T2" y="T3"/>
                </a:cxn>
                <a:cxn ang="0">
                  <a:pos x="T4" y="T5"/>
                </a:cxn>
                <a:cxn ang="0">
                  <a:pos x="T6" y="T7"/>
                </a:cxn>
                <a:cxn ang="0">
                  <a:pos x="T8" y="T9"/>
                </a:cxn>
              </a:cxnLst>
              <a:rect l="0" t="0" r="r" b="b"/>
              <a:pathLst>
                <a:path w="8" h="19">
                  <a:moveTo>
                    <a:pt x="1" y="0"/>
                  </a:moveTo>
                  <a:lnTo>
                    <a:pt x="1" y="0"/>
                  </a:lnTo>
                  <a:cubicBezTo>
                    <a:pt x="0" y="5"/>
                    <a:pt x="0" y="13"/>
                    <a:pt x="1" y="19"/>
                  </a:cubicBezTo>
                  <a:lnTo>
                    <a:pt x="8" y="19"/>
                  </a:lnTo>
                  <a:cubicBezTo>
                    <a:pt x="8" y="12"/>
                    <a:pt x="4" y="6"/>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grpSp>
      <p:grpSp>
        <p:nvGrpSpPr>
          <p:cNvPr id="986" name="Group 1786"/>
          <p:cNvGrpSpPr/>
          <p:nvPr/>
        </p:nvGrpSpPr>
        <p:grpSpPr>
          <a:xfrm>
            <a:off x="525463" y="287340"/>
            <a:ext cx="212725" cy="417513"/>
            <a:chOff x="331" y="181"/>
            <a:chExt cx="134" cy="263"/>
          </a:xfrm>
          <a:effectLst/>
        </p:grpSpPr>
        <p:sp>
          <p:nvSpPr>
            <p:cNvPr id="1158" name="Freeform 1586"/>
            <p:cNvSpPr/>
            <p:nvPr userDrawn="1"/>
          </p:nvSpPr>
          <p:spPr>
            <a:xfrm>
              <a:off x="331" y="276"/>
              <a:ext cx="4" cy="9"/>
            </a:xfrm>
            <a:custGeom>
              <a:avLst/>
              <a:gdLst>
                <a:gd name="T0" fmla="*/ 1 w 9"/>
                <a:gd name="T1" fmla="*/ 0 h 20"/>
                <a:gd name="T2" fmla="*/ 1 w 9"/>
                <a:gd name="T3" fmla="*/ 0 h 20"/>
                <a:gd name="T4" fmla="*/ 1 w 9"/>
                <a:gd name="T5" fmla="*/ 20 h 20"/>
                <a:gd name="T6" fmla="*/ 9 w 9"/>
                <a:gd name="T7" fmla="*/ 20 h 20"/>
                <a:gd name="T8" fmla="*/ 1 w 9"/>
                <a:gd name="T9" fmla="*/ 0 h 20"/>
              </a:gdLst>
              <a:ahLst/>
              <a:cxnLst>
                <a:cxn ang="0">
                  <a:pos x="T0" y="T1"/>
                </a:cxn>
                <a:cxn ang="0">
                  <a:pos x="T2" y="T3"/>
                </a:cxn>
                <a:cxn ang="0">
                  <a:pos x="T4" y="T5"/>
                </a:cxn>
                <a:cxn ang="0">
                  <a:pos x="T6" y="T7"/>
                </a:cxn>
                <a:cxn ang="0">
                  <a:pos x="T8" y="T9"/>
                </a:cxn>
              </a:cxnLst>
              <a:rect l="0" t="0" r="r" b="b"/>
              <a:pathLst>
                <a:path w="9" h="20">
                  <a:moveTo>
                    <a:pt x="1" y="0"/>
                  </a:moveTo>
                  <a:lnTo>
                    <a:pt x="1" y="0"/>
                  </a:lnTo>
                  <a:cubicBezTo>
                    <a:pt x="0" y="6"/>
                    <a:pt x="2" y="15"/>
                    <a:pt x="1" y="20"/>
                  </a:cubicBezTo>
                  <a:lnTo>
                    <a:pt x="9" y="20"/>
                  </a:lnTo>
                  <a:cubicBezTo>
                    <a:pt x="7" y="13"/>
                    <a:pt x="3" y="8"/>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9" name="Freeform 1587"/>
            <p:cNvSpPr/>
            <p:nvPr userDrawn="1"/>
          </p:nvSpPr>
          <p:spPr>
            <a:xfrm>
              <a:off x="430" y="274"/>
              <a:ext cx="10" cy="4"/>
            </a:xfrm>
            <a:custGeom>
              <a:avLst/>
              <a:gdLst>
                <a:gd name="T0" fmla="*/ 23 w 23"/>
                <a:gd name="T1" fmla="*/ 0 h 9"/>
                <a:gd name="T2" fmla="*/ 23 w 23"/>
                <a:gd name="T3" fmla="*/ 0 h 9"/>
                <a:gd name="T4" fmla="*/ 1 w 23"/>
                <a:gd name="T5" fmla="*/ 6 h 9"/>
                <a:gd name="T6" fmla="*/ 0 w 23"/>
                <a:gd name="T7" fmla="*/ 9 h 9"/>
                <a:gd name="T8" fmla="*/ 23 w 23"/>
                <a:gd name="T9" fmla="*/ 0 h 9"/>
              </a:gdLst>
              <a:ahLst/>
              <a:cxnLst>
                <a:cxn ang="0">
                  <a:pos x="T0" y="T1"/>
                </a:cxn>
                <a:cxn ang="0">
                  <a:pos x="T2" y="T3"/>
                </a:cxn>
                <a:cxn ang="0">
                  <a:pos x="T4" y="T5"/>
                </a:cxn>
                <a:cxn ang="0">
                  <a:pos x="T6" y="T7"/>
                </a:cxn>
                <a:cxn ang="0">
                  <a:pos x="T8" y="T9"/>
                </a:cxn>
              </a:cxnLst>
              <a:rect l="0" t="0" r="r" b="b"/>
              <a:pathLst>
                <a:path w="23" h="9">
                  <a:moveTo>
                    <a:pt x="23" y="0"/>
                  </a:moveTo>
                  <a:lnTo>
                    <a:pt x="23" y="0"/>
                  </a:lnTo>
                  <a:cubicBezTo>
                    <a:pt x="16" y="2"/>
                    <a:pt x="4" y="5"/>
                    <a:pt x="1" y="6"/>
                  </a:cubicBezTo>
                  <a:cubicBezTo>
                    <a:pt x="1" y="7"/>
                    <a:pt x="0" y="8"/>
                    <a:pt x="0" y="9"/>
                  </a:cubicBezTo>
                  <a:cubicBezTo>
                    <a:pt x="1" y="8"/>
                    <a:pt x="17" y="3"/>
                    <a:pt x="2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0" name="Freeform 1588"/>
            <p:cNvSpPr/>
            <p:nvPr userDrawn="1"/>
          </p:nvSpPr>
          <p:spPr>
            <a:xfrm>
              <a:off x="337" y="268"/>
              <a:ext cx="4" cy="17"/>
            </a:xfrm>
            <a:custGeom>
              <a:avLst/>
              <a:gdLst>
                <a:gd name="T0" fmla="*/ 5 w 11"/>
                <a:gd name="T1" fmla="*/ 0 h 38"/>
                <a:gd name="T2" fmla="*/ 5 w 11"/>
                <a:gd name="T3" fmla="*/ 0 h 38"/>
                <a:gd name="T4" fmla="*/ 1 w 11"/>
                <a:gd name="T5" fmla="*/ 24 h 38"/>
                <a:gd name="T6" fmla="*/ 6 w 11"/>
                <a:gd name="T7" fmla="*/ 38 h 38"/>
                <a:gd name="T8" fmla="*/ 10 w 11"/>
                <a:gd name="T9" fmla="*/ 38 h 38"/>
                <a:gd name="T10" fmla="*/ 11 w 11"/>
                <a:gd name="T11" fmla="*/ 17 h 38"/>
                <a:gd name="T12" fmla="*/ 9 w 11"/>
                <a:gd name="T13" fmla="*/ 6 h 38"/>
                <a:gd name="T14" fmla="*/ 7 w 11"/>
                <a:gd name="T15" fmla="*/ 25 h 38"/>
                <a:gd name="T16" fmla="*/ 5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5" y="0"/>
                  </a:moveTo>
                  <a:lnTo>
                    <a:pt x="5" y="0"/>
                  </a:lnTo>
                  <a:cubicBezTo>
                    <a:pt x="5" y="0"/>
                    <a:pt x="0" y="18"/>
                    <a:pt x="1" y="24"/>
                  </a:cubicBezTo>
                  <a:cubicBezTo>
                    <a:pt x="3" y="29"/>
                    <a:pt x="4" y="34"/>
                    <a:pt x="6" y="38"/>
                  </a:cubicBezTo>
                  <a:lnTo>
                    <a:pt x="10" y="38"/>
                  </a:lnTo>
                  <a:cubicBezTo>
                    <a:pt x="10" y="33"/>
                    <a:pt x="10" y="24"/>
                    <a:pt x="11" y="17"/>
                  </a:cubicBezTo>
                  <a:cubicBezTo>
                    <a:pt x="10" y="13"/>
                    <a:pt x="10" y="9"/>
                    <a:pt x="9" y="6"/>
                  </a:cubicBezTo>
                  <a:cubicBezTo>
                    <a:pt x="7" y="13"/>
                    <a:pt x="7" y="16"/>
                    <a:pt x="7" y="25"/>
                  </a:cubicBezTo>
                  <a:cubicBezTo>
                    <a:pt x="6" y="16"/>
                    <a:pt x="5" y="7"/>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1" name="Freeform 1589"/>
            <p:cNvSpPr/>
            <p:nvPr userDrawn="1"/>
          </p:nvSpPr>
          <p:spPr>
            <a:xfrm>
              <a:off x="345" y="269"/>
              <a:ext cx="6" cy="16"/>
            </a:xfrm>
            <a:custGeom>
              <a:avLst/>
              <a:gdLst>
                <a:gd name="T0" fmla="*/ 5 w 15"/>
                <a:gd name="T1" fmla="*/ 0 h 36"/>
                <a:gd name="T2" fmla="*/ 5 w 15"/>
                <a:gd name="T3" fmla="*/ 0 h 36"/>
                <a:gd name="T4" fmla="*/ 10 w 15"/>
                <a:gd name="T5" fmla="*/ 36 h 36"/>
                <a:gd name="T6" fmla="*/ 15 w 15"/>
                <a:gd name="T7" fmla="*/ 36 h 36"/>
                <a:gd name="T8" fmla="*/ 9 w 15"/>
                <a:gd name="T9" fmla="*/ 1 h 36"/>
                <a:gd name="T10" fmla="*/ 8 w 15"/>
                <a:gd name="T11" fmla="*/ 21 h 36"/>
                <a:gd name="T12" fmla="*/ 5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5" y="0"/>
                  </a:moveTo>
                  <a:lnTo>
                    <a:pt x="5" y="0"/>
                  </a:lnTo>
                  <a:cubicBezTo>
                    <a:pt x="0" y="20"/>
                    <a:pt x="4" y="27"/>
                    <a:pt x="10" y="36"/>
                  </a:cubicBezTo>
                  <a:lnTo>
                    <a:pt x="15" y="36"/>
                  </a:lnTo>
                  <a:cubicBezTo>
                    <a:pt x="12" y="30"/>
                    <a:pt x="9" y="12"/>
                    <a:pt x="9" y="1"/>
                  </a:cubicBezTo>
                  <a:cubicBezTo>
                    <a:pt x="9" y="2"/>
                    <a:pt x="8" y="13"/>
                    <a:pt x="8" y="21"/>
                  </a:cubicBezTo>
                  <a:cubicBezTo>
                    <a:pt x="6" y="13"/>
                    <a:pt x="5" y="8"/>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2" name="Freeform 1590"/>
            <p:cNvSpPr/>
            <p:nvPr userDrawn="1"/>
          </p:nvSpPr>
          <p:spPr>
            <a:xfrm>
              <a:off x="354" y="267"/>
              <a:ext cx="13" cy="14"/>
            </a:xfrm>
            <a:custGeom>
              <a:avLst/>
              <a:gdLst>
                <a:gd name="T0" fmla="*/ 0 w 29"/>
                <a:gd name="T1" fmla="*/ 0 h 31"/>
                <a:gd name="T2" fmla="*/ 0 w 29"/>
                <a:gd name="T3" fmla="*/ 0 h 31"/>
                <a:gd name="T4" fmla="*/ 12 w 29"/>
                <a:gd name="T5" fmla="*/ 23 h 31"/>
                <a:gd name="T6" fmla="*/ 1 w 29"/>
                <a:gd name="T7" fmla="*/ 13 h 31"/>
                <a:gd name="T8" fmla="*/ 4 w 29"/>
                <a:gd name="T9" fmla="*/ 24 h 31"/>
                <a:gd name="T10" fmla="*/ 29 w 29"/>
                <a:gd name="T11" fmla="*/ 20 h 31"/>
                <a:gd name="T12" fmla="*/ 0 w 2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0" y="0"/>
                  </a:moveTo>
                  <a:lnTo>
                    <a:pt x="0" y="0"/>
                  </a:lnTo>
                  <a:cubicBezTo>
                    <a:pt x="0" y="10"/>
                    <a:pt x="5" y="20"/>
                    <a:pt x="12" y="23"/>
                  </a:cubicBezTo>
                  <a:cubicBezTo>
                    <a:pt x="5" y="21"/>
                    <a:pt x="1" y="13"/>
                    <a:pt x="1" y="13"/>
                  </a:cubicBezTo>
                  <a:cubicBezTo>
                    <a:pt x="2" y="15"/>
                    <a:pt x="3" y="21"/>
                    <a:pt x="4" y="24"/>
                  </a:cubicBezTo>
                  <a:cubicBezTo>
                    <a:pt x="12" y="31"/>
                    <a:pt x="26" y="29"/>
                    <a:pt x="29" y="20"/>
                  </a:cubicBezTo>
                  <a:cubicBezTo>
                    <a:pt x="14" y="26"/>
                    <a:pt x="4" y="15"/>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3" name="Freeform 1591"/>
            <p:cNvSpPr/>
            <p:nvPr userDrawn="1"/>
          </p:nvSpPr>
          <p:spPr>
            <a:xfrm>
              <a:off x="405" y="268"/>
              <a:ext cx="26" cy="15"/>
            </a:xfrm>
            <a:custGeom>
              <a:avLst/>
              <a:gdLst>
                <a:gd name="T0" fmla="*/ 59 w 59"/>
                <a:gd name="T1" fmla="*/ 7 h 34"/>
                <a:gd name="T2" fmla="*/ 59 w 59"/>
                <a:gd name="T3" fmla="*/ 7 h 34"/>
                <a:gd name="T4" fmla="*/ 34 w 59"/>
                <a:gd name="T5" fmla="*/ 4 h 34"/>
                <a:gd name="T6" fmla="*/ 12 w 59"/>
                <a:gd name="T7" fmla="*/ 15 h 34"/>
                <a:gd name="T8" fmla="*/ 10 w 59"/>
                <a:gd name="T9" fmla="*/ 21 h 34"/>
                <a:gd name="T10" fmla="*/ 34 w 59"/>
                <a:gd name="T11" fmla="*/ 15 h 34"/>
                <a:gd name="T12" fmla="*/ 8 w 59"/>
                <a:gd name="T13" fmla="*/ 25 h 34"/>
                <a:gd name="T14" fmla="*/ 0 w 59"/>
                <a:gd name="T15" fmla="*/ 34 h 34"/>
                <a:gd name="T16" fmla="*/ 45 w 59"/>
                <a:gd name="T17" fmla="*/ 24 h 34"/>
                <a:gd name="T18" fmla="*/ 59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59" y="7"/>
                  </a:moveTo>
                  <a:lnTo>
                    <a:pt x="59" y="7"/>
                  </a:lnTo>
                  <a:cubicBezTo>
                    <a:pt x="52" y="2"/>
                    <a:pt x="43" y="0"/>
                    <a:pt x="34" y="4"/>
                  </a:cubicBezTo>
                  <a:cubicBezTo>
                    <a:pt x="32" y="5"/>
                    <a:pt x="18" y="12"/>
                    <a:pt x="12" y="15"/>
                  </a:cubicBezTo>
                  <a:cubicBezTo>
                    <a:pt x="11" y="17"/>
                    <a:pt x="11" y="20"/>
                    <a:pt x="10" y="21"/>
                  </a:cubicBezTo>
                  <a:cubicBezTo>
                    <a:pt x="16" y="19"/>
                    <a:pt x="25" y="16"/>
                    <a:pt x="34" y="15"/>
                  </a:cubicBezTo>
                  <a:cubicBezTo>
                    <a:pt x="25" y="21"/>
                    <a:pt x="13" y="24"/>
                    <a:pt x="8" y="25"/>
                  </a:cubicBezTo>
                  <a:cubicBezTo>
                    <a:pt x="7" y="28"/>
                    <a:pt x="4" y="31"/>
                    <a:pt x="0" y="34"/>
                  </a:cubicBezTo>
                  <a:cubicBezTo>
                    <a:pt x="14" y="31"/>
                    <a:pt x="33" y="29"/>
                    <a:pt x="45" y="24"/>
                  </a:cubicBezTo>
                  <a:cubicBezTo>
                    <a:pt x="49" y="22"/>
                    <a:pt x="58" y="15"/>
                    <a:pt x="59"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4" name="Freeform 1592"/>
            <p:cNvSpPr/>
            <p:nvPr userDrawn="1"/>
          </p:nvSpPr>
          <p:spPr>
            <a:xfrm>
              <a:off x="406" y="268"/>
              <a:ext cx="6" cy="3"/>
            </a:xfrm>
            <a:custGeom>
              <a:avLst/>
              <a:gdLst>
                <a:gd name="T0" fmla="*/ 14 w 14"/>
                <a:gd name="T1" fmla="*/ 0 h 8"/>
                <a:gd name="T2" fmla="*/ 14 w 14"/>
                <a:gd name="T3" fmla="*/ 0 h 8"/>
                <a:gd name="T4" fmla="*/ 0 w 14"/>
                <a:gd name="T5" fmla="*/ 8 h 8"/>
                <a:gd name="T6" fmla="*/ 2 w 14"/>
                <a:gd name="T7" fmla="*/ 8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lnTo>
                    <a:pt x="14" y="0"/>
                  </a:lnTo>
                  <a:cubicBezTo>
                    <a:pt x="9" y="2"/>
                    <a:pt x="4" y="6"/>
                    <a:pt x="0" y="8"/>
                  </a:cubicBezTo>
                  <a:lnTo>
                    <a:pt x="2" y="8"/>
                  </a:lnTo>
                  <a:cubicBezTo>
                    <a:pt x="6" y="6"/>
                    <a:pt x="9" y="3"/>
                    <a:pt x="1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5" name="Freeform 1593"/>
            <p:cNvSpPr/>
            <p:nvPr userDrawn="1"/>
          </p:nvSpPr>
          <p:spPr>
            <a:xfrm>
              <a:off x="348" y="263"/>
              <a:ext cx="17" cy="22"/>
            </a:xfrm>
            <a:custGeom>
              <a:avLst/>
              <a:gdLst>
                <a:gd name="T0" fmla="*/ 3 w 37"/>
                <a:gd name="T1" fmla="*/ 0 h 50"/>
                <a:gd name="T2" fmla="*/ 3 w 37"/>
                <a:gd name="T3" fmla="*/ 0 h 50"/>
                <a:gd name="T4" fmla="*/ 18 w 37"/>
                <a:gd name="T5" fmla="*/ 50 h 50"/>
                <a:gd name="T6" fmla="*/ 37 w 37"/>
                <a:gd name="T7" fmla="*/ 50 h 50"/>
                <a:gd name="T8" fmla="*/ 34 w 37"/>
                <a:gd name="T9" fmla="*/ 49 h 50"/>
                <a:gd name="T10" fmla="*/ 5 w 37"/>
                <a:gd name="T11" fmla="*/ 0 h 50"/>
                <a:gd name="T12" fmla="*/ 6 w 37"/>
                <a:gd name="T13" fmla="*/ 19 h 50"/>
                <a:gd name="T14" fmla="*/ 3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 y="0"/>
                  </a:moveTo>
                  <a:lnTo>
                    <a:pt x="3" y="0"/>
                  </a:lnTo>
                  <a:cubicBezTo>
                    <a:pt x="0" y="21"/>
                    <a:pt x="5" y="38"/>
                    <a:pt x="18" y="50"/>
                  </a:cubicBezTo>
                  <a:lnTo>
                    <a:pt x="37" y="50"/>
                  </a:lnTo>
                  <a:lnTo>
                    <a:pt x="34" y="49"/>
                  </a:lnTo>
                  <a:cubicBezTo>
                    <a:pt x="15" y="42"/>
                    <a:pt x="8" y="25"/>
                    <a:pt x="5" y="0"/>
                  </a:cubicBezTo>
                  <a:cubicBezTo>
                    <a:pt x="4" y="5"/>
                    <a:pt x="4" y="14"/>
                    <a:pt x="6" y="19"/>
                  </a:cubicBezTo>
                  <a:cubicBezTo>
                    <a:pt x="3" y="13"/>
                    <a:pt x="3" y="6"/>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6" name="Freeform 1594"/>
            <p:cNvSpPr/>
            <p:nvPr userDrawn="1"/>
          </p:nvSpPr>
          <p:spPr>
            <a:xfrm>
              <a:off x="426" y="261"/>
              <a:ext cx="39" cy="21"/>
            </a:xfrm>
            <a:custGeom>
              <a:avLst/>
              <a:gdLst>
                <a:gd name="T0" fmla="*/ 87 w 87"/>
                <a:gd name="T1" fmla="*/ 3 h 45"/>
                <a:gd name="T2" fmla="*/ 87 w 87"/>
                <a:gd name="T3" fmla="*/ 3 h 45"/>
                <a:gd name="T4" fmla="*/ 47 w 87"/>
                <a:gd name="T5" fmla="*/ 8 h 45"/>
                <a:gd name="T6" fmla="*/ 15 w 87"/>
                <a:gd name="T7" fmla="*/ 23 h 45"/>
                <a:gd name="T8" fmla="*/ 11 w 87"/>
                <a:gd name="T9" fmla="*/ 31 h 45"/>
                <a:gd name="T10" fmla="*/ 59 w 87"/>
                <a:gd name="T11" fmla="*/ 17 h 45"/>
                <a:gd name="T12" fmla="*/ 4 w 87"/>
                <a:gd name="T13" fmla="*/ 38 h 45"/>
                <a:gd name="T14" fmla="*/ 0 w 87"/>
                <a:gd name="T15" fmla="*/ 42 h 45"/>
                <a:gd name="T16" fmla="*/ 8 w 87"/>
                <a:gd name="T17" fmla="*/ 45 h 45"/>
                <a:gd name="T18" fmla="*/ 44 w 87"/>
                <a:gd name="T19" fmla="*/ 37 h 45"/>
                <a:gd name="T20" fmla="*/ 87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87" y="3"/>
                  </a:moveTo>
                  <a:lnTo>
                    <a:pt x="87" y="3"/>
                  </a:lnTo>
                  <a:cubicBezTo>
                    <a:pt x="77" y="0"/>
                    <a:pt x="58" y="4"/>
                    <a:pt x="47" y="8"/>
                  </a:cubicBezTo>
                  <a:cubicBezTo>
                    <a:pt x="41" y="11"/>
                    <a:pt x="21" y="19"/>
                    <a:pt x="15" y="23"/>
                  </a:cubicBezTo>
                  <a:cubicBezTo>
                    <a:pt x="14" y="26"/>
                    <a:pt x="13" y="28"/>
                    <a:pt x="11" y="31"/>
                  </a:cubicBezTo>
                  <a:cubicBezTo>
                    <a:pt x="20" y="28"/>
                    <a:pt x="38" y="21"/>
                    <a:pt x="59" y="17"/>
                  </a:cubicBezTo>
                  <a:cubicBezTo>
                    <a:pt x="44" y="24"/>
                    <a:pt x="19" y="33"/>
                    <a:pt x="4" y="38"/>
                  </a:cubicBezTo>
                  <a:cubicBezTo>
                    <a:pt x="4" y="39"/>
                    <a:pt x="2" y="41"/>
                    <a:pt x="0" y="42"/>
                  </a:cubicBezTo>
                  <a:cubicBezTo>
                    <a:pt x="3" y="42"/>
                    <a:pt x="5" y="44"/>
                    <a:pt x="8" y="45"/>
                  </a:cubicBezTo>
                  <a:cubicBezTo>
                    <a:pt x="12" y="45"/>
                    <a:pt x="38" y="39"/>
                    <a:pt x="44" y="37"/>
                  </a:cubicBezTo>
                  <a:cubicBezTo>
                    <a:pt x="64" y="31"/>
                    <a:pt x="85" y="18"/>
                    <a:pt x="87"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7" name="Freeform 1595"/>
            <p:cNvSpPr/>
            <p:nvPr userDrawn="1"/>
          </p:nvSpPr>
          <p:spPr>
            <a:xfrm>
              <a:off x="427" y="260"/>
              <a:ext cx="13" cy="8"/>
            </a:xfrm>
            <a:custGeom>
              <a:avLst/>
              <a:gdLst>
                <a:gd name="T0" fmla="*/ 29 w 29"/>
                <a:gd name="T1" fmla="*/ 0 h 16"/>
                <a:gd name="T2" fmla="*/ 29 w 29"/>
                <a:gd name="T3" fmla="*/ 0 h 16"/>
                <a:gd name="T4" fmla="*/ 0 w 29"/>
                <a:gd name="T5" fmla="*/ 15 h 16"/>
                <a:gd name="T6" fmla="*/ 4 w 29"/>
                <a:gd name="T7" fmla="*/ 16 h 16"/>
                <a:gd name="T8" fmla="*/ 29 w 29"/>
                <a:gd name="T9" fmla="*/ 0 h 16"/>
              </a:gdLst>
              <a:ahLst/>
              <a:cxnLst>
                <a:cxn ang="0">
                  <a:pos x="T0" y="T1"/>
                </a:cxn>
                <a:cxn ang="0">
                  <a:pos x="T2" y="T3"/>
                </a:cxn>
                <a:cxn ang="0">
                  <a:pos x="T4" y="T5"/>
                </a:cxn>
                <a:cxn ang="0">
                  <a:pos x="T6" y="T7"/>
                </a:cxn>
                <a:cxn ang="0">
                  <a:pos x="T8" y="T9"/>
                </a:cxn>
              </a:cxnLst>
              <a:rect l="0" t="0" r="r" b="b"/>
              <a:pathLst>
                <a:path w="28" h="16">
                  <a:moveTo>
                    <a:pt x="29" y="0"/>
                  </a:moveTo>
                  <a:lnTo>
                    <a:pt x="29" y="0"/>
                  </a:lnTo>
                  <a:cubicBezTo>
                    <a:pt x="20" y="5"/>
                    <a:pt x="3" y="14"/>
                    <a:pt x="0" y="15"/>
                  </a:cubicBezTo>
                  <a:cubicBezTo>
                    <a:pt x="2" y="15"/>
                    <a:pt x="2" y="15"/>
                    <a:pt x="4" y="16"/>
                  </a:cubicBezTo>
                  <a:cubicBezTo>
                    <a:pt x="5" y="16"/>
                    <a:pt x="22" y="6"/>
                    <a:pt x="2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8" name="Freeform 1596"/>
            <p:cNvSpPr/>
            <p:nvPr userDrawn="1"/>
          </p:nvSpPr>
          <p:spPr>
            <a:xfrm>
              <a:off x="341" y="257"/>
              <a:ext cx="5" cy="25"/>
            </a:xfrm>
            <a:custGeom>
              <a:avLst/>
              <a:gdLst>
                <a:gd name="T0" fmla="*/ 9 w 12"/>
                <a:gd name="T1" fmla="*/ 0 h 55"/>
                <a:gd name="T2" fmla="*/ 9 w 12"/>
                <a:gd name="T3" fmla="*/ 0 h 55"/>
                <a:gd name="T4" fmla="*/ 0 w 12"/>
                <a:gd name="T5" fmla="*/ 27 h 55"/>
                <a:gd name="T6" fmla="*/ 9 w 12"/>
                <a:gd name="T7" fmla="*/ 55 h 55"/>
                <a:gd name="T8" fmla="*/ 12 w 12"/>
                <a:gd name="T9" fmla="*/ 24 h 55"/>
                <a:gd name="T10" fmla="*/ 11 w 12"/>
                <a:gd name="T11" fmla="*/ 1 h 55"/>
                <a:gd name="T12" fmla="*/ 6 w 12"/>
                <a:gd name="T13" fmla="*/ 28 h 55"/>
                <a:gd name="T14" fmla="*/ 9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9" y="0"/>
                  </a:moveTo>
                  <a:lnTo>
                    <a:pt x="9" y="0"/>
                  </a:lnTo>
                  <a:cubicBezTo>
                    <a:pt x="6" y="6"/>
                    <a:pt x="1" y="22"/>
                    <a:pt x="0" y="27"/>
                  </a:cubicBezTo>
                  <a:cubicBezTo>
                    <a:pt x="1" y="39"/>
                    <a:pt x="6" y="48"/>
                    <a:pt x="9" y="55"/>
                  </a:cubicBezTo>
                  <a:cubicBezTo>
                    <a:pt x="9" y="45"/>
                    <a:pt x="10" y="33"/>
                    <a:pt x="12" y="24"/>
                  </a:cubicBezTo>
                  <a:cubicBezTo>
                    <a:pt x="11" y="17"/>
                    <a:pt x="11" y="8"/>
                    <a:pt x="11" y="1"/>
                  </a:cubicBezTo>
                  <a:cubicBezTo>
                    <a:pt x="10" y="4"/>
                    <a:pt x="6" y="19"/>
                    <a:pt x="6" y="28"/>
                  </a:cubicBezTo>
                  <a:cubicBezTo>
                    <a:pt x="6" y="20"/>
                    <a:pt x="8" y="6"/>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69" name="Freeform 1597"/>
            <p:cNvSpPr/>
            <p:nvPr userDrawn="1"/>
          </p:nvSpPr>
          <p:spPr>
            <a:xfrm>
              <a:off x="333" y="257"/>
              <a:ext cx="6" cy="27"/>
            </a:xfrm>
            <a:custGeom>
              <a:avLst/>
              <a:gdLst>
                <a:gd name="T0" fmla="*/ 15 w 15"/>
                <a:gd name="T1" fmla="*/ 0 h 60"/>
                <a:gd name="T2" fmla="*/ 15 w 15"/>
                <a:gd name="T3" fmla="*/ 0 h 60"/>
                <a:gd name="T4" fmla="*/ 7 w 15"/>
                <a:gd name="T5" fmla="*/ 29 h 60"/>
                <a:gd name="T6" fmla="*/ 13 w 15"/>
                <a:gd name="T7" fmla="*/ 1 h 60"/>
                <a:gd name="T8" fmla="*/ 7 w 15"/>
                <a:gd name="T9" fmla="*/ 15 h 60"/>
                <a:gd name="T10" fmla="*/ 0 w 15"/>
                <a:gd name="T11" fmla="*/ 42 h 60"/>
                <a:gd name="T12" fmla="*/ 7 w 15"/>
                <a:gd name="T13" fmla="*/ 60 h 60"/>
                <a:gd name="T14" fmla="*/ 11 w 15"/>
                <a:gd name="T15" fmla="*/ 31 h 60"/>
                <a:gd name="T16" fmla="*/ 14 w 15"/>
                <a:gd name="T17" fmla="*/ 20 h 60"/>
                <a:gd name="T18" fmla="*/ 15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15" y="0"/>
                  </a:moveTo>
                  <a:lnTo>
                    <a:pt x="15" y="0"/>
                  </a:lnTo>
                  <a:cubicBezTo>
                    <a:pt x="13" y="6"/>
                    <a:pt x="8" y="26"/>
                    <a:pt x="7" y="29"/>
                  </a:cubicBezTo>
                  <a:cubicBezTo>
                    <a:pt x="9" y="19"/>
                    <a:pt x="10" y="10"/>
                    <a:pt x="13" y="1"/>
                  </a:cubicBezTo>
                  <a:cubicBezTo>
                    <a:pt x="13" y="1"/>
                    <a:pt x="8" y="12"/>
                    <a:pt x="7" y="15"/>
                  </a:cubicBezTo>
                  <a:cubicBezTo>
                    <a:pt x="6" y="22"/>
                    <a:pt x="1" y="35"/>
                    <a:pt x="0" y="42"/>
                  </a:cubicBezTo>
                  <a:cubicBezTo>
                    <a:pt x="1" y="49"/>
                    <a:pt x="5" y="54"/>
                    <a:pt x="7" y="60"/>
                  </a:cubicBezTo>
                  <a:cubicBezTo>
                    <a:pt x="7" y="50"/>
                    <a:pt x="9" y="41"/>
                    <a:pt x="11" y="31"/>
                  </a:cubicBezTo>
                  <a:cubicBezTo>
                    <a:pt x="11" y="28"/>
                    <a:pt x="13" y="24"/>
                    <a:pt x="14" y="20"/>
                  </a:cubicBezTo>
                  <a:cubicBezTo>
                    <a:pt x="14" y="14"/>
                    <a:pt x="15" y="4"/>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0" name="Freeform 1598"/>
            <p:cNvSpPr/>
            <p:nvPr userDrawn="1"/>
          </p:nvSpPr>
          <p:spPr>
            <a:xfrm>
              <a:off x="401" y="256"/>
              <a:ext cx="26" cy="18"/>
            </a:xfrm>
            <a:custGeom>
              <a:avLst/>
              <a:gdLst>
                <a:gd name="T0" fmla="*/ 58 w 59"/>
                <a:gd name="T1" fmla="*/ 0 h 39"/>
                <a:gd name="T2" fmla="*/ 58 w 59"/>
                <a:gd name="T3" fmla="*/ 0 h 39"/>
                <a:gd name="T4" fmla="*/ 0 w 59"/>
                <a:gd name="T5" fmla="*/ 34 h 39"/>
                <a:gd name="T6" fmla="*/ 7 w 59"/>
                <a:gd name="T7" fmla="*/ 34 h 39"/>
                <a:gd name="T8" fmla="*/ 36 w 59"/>
                <a:gd name="T9" fmla="*/ 18 h 39"/>
                <a:gd name="T10" fmla="*/ 14 w 59"/>
                <a:gd name="T11" fmla="*/ 35 h 39"/>
                <a:gd name="T12" fmla="*/ 20 w 59"/>
                <a:gd name="T13" fmla="*/ 39 h 39"/>
                <a:gd name="T14" fmla="*/ 46 w 59"/>
                <a:gd name="T15" fmla="*/ 26 h 39"/>
                <a:gd name="T16" fmla="*/ 58 w 5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8" y="0"/>
                  </a:moveTo>
                  <a:lnTo>
                    <a:pt x="58" y="0"/>
                  </a:lnTo>
                  <a:cubicBezTo>
                    <a:pt x="31" y="2"/>
                    <a:pt x="18" y="22"/>
                    <a:pt x="0" y="34"/>
                  </a:cubicBezTo>
                  <a:cubicBezTo>
                    <a:pt x="2" y="34"/>
                    <a:pt x="5" y="34"/>
                    <a:pt x="7" y="34"/>
                  </a:cubicBezTo>
                  <a:cubicBezTo>
                    <a:pt x="10" y="33"/>
                    <a:pt x="25" y="22"/>
                    <a:pt x="36" y="18"/>
                  </a:cubicBezTo>
                  <a:cubicBezTo>
                    <a:pt x="31" y="25"/>
                    <a:pt x="21" y="29"/>
                    <a:pt x="14" y="35"/>
                  </a:cubicBezTo>
                  <a:cubicBezTo>
                    <a:pt x="16" y="36"/>
                    <a:pt x="18" y="37"/>
                    <a:pt x="20" y="39"/>
                  </a:cubicBezTo>
                  <a:cubicBezTo>
                    <a:pt x="24" y="37"/>
                    <a:pt x="40" y="28"/>
                    <a:pt x="46" y="26"/>
                  </a:cubicBezTo>
                  <a:cubicBezTo>
                    <a:pt x="53" y="18"/>
                    <a:pt x="59" y="8"/>
                    <a:pt x="5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1" name="Freeform 1599"/>
            <p:cNvSpPr/>
            <p:nvPr userDrawn="1"/>
          </p:nvSpPr>
          <p:spPr>
            <a:xfrm>
              <a:off x="408" y="255"/>
              <a:ext cx="4" cy="4"/>
            </a:xfrm>
            <a:custGeom>
              <a:avLst/>
              <a:gdLst>
                <a:gd name="T0" fmla="*/ 8 w 8"/>
                <a:gd name="T1" fmla="*/ 0 h 10"/>
                <a:gd name="T2" fmla="*/ 8 w 8"/>
                <a:gd name="T3" fmla="*/ 0 h 10"/>
                <a:gd name="T4" fmla="*/ 0 w 8"/>
                <a:gd name="T5" fmla="*/ 7 h 10"/>
                <a:gd name="T6" fmla="*/ 0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lnTo>
                    <a:pt x="8" y="0"/>
                  </a:lnTo>
                  <a:cubicBezTo>
                    <a:pt x="5" y="2"/>
                    <a:pt x="3" y="5"/>
                    <a:pt x="0" y="7"/>
                  </a:cubicBezTo>
                  <a:cubicBezTo>
                    <a:pt x="1" y="8"/>
                    <a:pt x="1" y="9"/>
                    <a:pt x="0" y="10"/>
                  </a:cubicBezTo>
                  <a:cubicBezTo>
                    <a:pt x="2" y="7"/>
                    <a:pt x="6" y="2"/>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2" name="Freeform 1600"/>
            <p:cNvSpPr/>
            <p:nvPr userDrawn="1"/>
          </p:nvSpPr>
          <p:spPr>
            <a:xfrm>
              <a:off x="365" y="251"/>
              <a:ext cx="45" cy="64"/>
            </a:xfrm>
            <a:custGeom>
              <a:avLst/>
              <a:gdLst>
                <a:gd name="T0" fmla="*/ 88 w 100"/>
                <a:gd name="T1" fmla="*/ 95 h 142"/>
                <a:gd name="T2" fmla="*/ 88 w 100"/>
                <a:gd name="T3" fmla="*/ 95 h 142"/>
                <a:gd name="T4" fmla="*/ 100 w 100"/>
                <a:gd name="T5" fmla="*/ 82 h 142"/>
                <a:gd name="T6" fmla="*/ 85 w 100"/>
                <a:gd name="T7" fmla="*/ 74 h 142"/>
                <a:gd name="T8" fmla="*/ 70 w 100"/>
                <a:gd name="T9" fmla="*/ 78 h 142"/>
                <a:gd name="T10" fmla="*/ 69 w 100"/>
                <a:gd name="T11" fmla="*/ 76 h 142"/>
                <a:gd name="T12" fmla="*/ 98 w 100"/>
                <a:gd name="T13" fmla="*/ 51 h 142"/>
                <a:gd name="T14" fmla="*/ 64 w 100"/>
                <a:gd name="T15" fmla="*/ 61 h 142"/>
                <a:gd name="T16" fmla="*/ 63 w 100"/>
                <a:gd name="T17" fmla="*/ 60 h 142"/>
                <a:gd name="T18" fmla="*/ 87 w 100"/>
                <a:gd name="T19" fmla="*/ 36 h 142"/>
                <a:gd name="T20" fmla="*/ 92 w 100"/>
                <a:gd name="T21" fmla="*/ 0 h 142"/>
                <a:gd name="T22" fmla="*/ 45 w 100"/>
                <a:gd name="T23" fmla="*/ 52 h 142"/>
                <a:gd name="T24" fmla="*/ 58 w 100"/>
                <a:gd name="T25" fmla="*/ 83 h 142"/>
                <a:gd name="T26" fmla="*/ 38 w 100"/>
                <a:gd name="T27" fmla="*/ 110 h 142"/>
                <a:gd name="T28" fmla="*/ 7 w 100"/>
                <a:gd name="T29" fmla="*/ 98 h 142"/>
                <a:gd name="T30" fmla="*/ 0 w 100"/>
                <a:gd name="T31" fmla="*/ 98 h 142"/>
                <a:gd name="T32" fmla="*/ 0 w 100"/>
                <a:gd name="T33" fmla="*/ 110 h 142"/>
                <a:gd name="T34" fmla="*/ 2 w 100"/>
                <a:gd name="T35" fmla="*/ 112 h 142"/>
                <a:gd name="T36" fmla="*/ 0 w 100"/>
                <a:gd name="T37" fmla="*/ 120 h 142"/>
                <a:gd name="T38" fmla="*/ 0 w 100"/>
                <a:gd name="T39" fmla="*/ 129 h 142"/>
                <a:gd name="T40" fmla="*/ 4 w 100"/>
                <a:gd name="T41" fmla="*/ 126 h 142"/>
                <a:gd name="T42" fmla="*/ 0 w 100"/>
                <a:gd name="T43" fmla="*/ 131 h 142"/>
                <a:gd name="T44" fmla="*/ 0 w 100"/>
                <a:gd name="T45" fmla="*/ 133 h 142"/>
                <a:gd name="T46" fmla="*/ 4 w 100"/>
                <a:gd name="T47" fmla="*/ 131 h 142"/>
                <a:gd name="T48" fmla="*/ 9 w 100"/>
                <a:gd name="T49" fmla="*/ 115 h 142"/>
                <a:gd name="T50" fmla="*/ 11 w 100"/>
                <a:gd name="T51" fmla="*/ 116 h 142"/>
                <a:gd name="T52" fmla="*/ 7 w 100"/>
                <a:gd name="T53" fmla="*/ 130 h 142"/>
                <a:gd name="T54" fmla="*/ 14 w 100"/>
                <a:gd name="T55" fmla="*/ 142 h 142"/>
                <a:gd name="T56" fmla="*/ 27 w 100"/>
                <a:gd name="T57" fmla="*/ 134 h 142"/>
                <a:gd name="T58" fmla="*/ 29 w 100"/>
                <a:gd name="T59" fmla="*/ 120 h 142"/>
                <a:gd name="T60" fmla="*/ 30 w 100"/>
                <a:gd name="T61" fmla="*/ 120 h 142"/>
                <a:gd name="T62" fmla="*/ 29 w 100"/>
                <a:gd name="T63" fmla="*/ 133 h 142"/>
                <a:gd name="T64" fmla="*/ 39 w 100"/>
                <a:gd name="T65" fmla="*/ 142 h 142"/>
                <a:gd name="T66" fmla="*/ 49 w 100"/>
                <a:gd name="T67" fmla="*/ 132 h 142"/>
                <a:gd name="T68" fmla="*/ 45 w 100"/>
                <a:gd name="T69" fmla="*/ 119 h 142"/>
                <a:gd name="T70" fmla="*/ 46 w 100"/>
                <a:gd name="T71" fmla="*/ 118 h 142"/>
                <a:gd name="T72" fmla="*/ 52 w 100"/>
                <a:gd name="T73" fmla="*/ 133 h 142"/>
                <a:gd name="T74" fmla="*/ 67 w 100"/>
                <a:gd name="T75" fmla="*/ 134 h 142"/>
                <a:gd name="T76" fmla="*/ 71 w 100"/>
                <a:gd name="T77" fmla="*/ 121 h 142"/>
                <a:gd name="T78" fmla="*/ 62 w 100"/>
                <a:gd name="T79" fmla="*/ 111 h 142"/>
                <a:gd name="T80" fmla="*/ 64 w 100"/>
                <a:gd name="T81" fmla="*/ 110 h 142"/>
                <a:gd name="T82" fmla="*/ 75 w 100"/>
                <a:gd name="T83" fmla="*/ 120 h 142"/>
                <a:gd name="T84" fmla="*/ 92 w 100"/>
                <a:gd name="T85" fmla="*/ 116 h 142"/>
                <a:gd name="T86" fmla="*/ 86 w 100"/>
                <a:gd name="T87" fmla="*/ 100 h 142"/>
                <a:gd name="T88" fmla="*/ 73 w 100"/>
                <a:gd name="T89" fmla="*/ 97 h 142"/>
                <a:gd name="T90" fmla="*/ 73 w 100"/>
                <a:gd name="T91" fmla="*/ 95 h 142"/>
                <a:gd name="T92" fmla="*/ 88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88" y="95"/>
                  </a:moveTo>
                  <a:lnTo>
                    <a:pt x="88" y="95"/>
                  </a:lnTo>
                  <a:cubicBezTo>
                    <a:pt x="96" y="94"/>
                    <a:pt x="98" y="86"/>
                    <a:pt x="100" y="82"/>
                  </a:cubicBezTo>
                  <a:cubicBezTo>
                    <a:pt x="98" y="80"/>
                    <a:pt x="92" y="72"/>
                    <a:pt x="85" y="74"/>
                  </a:cubicBezTo>
                  <a:cubicBezTo>
                    <a:pt x="80" y="75"/>
                    <a:pt x="75" y="76"/>
                    <a:pt x="70" y="78"/>
                  </a:cubicBezTo>
                  <a:cubicBezTo>
                    <a:pt x="70" y="77"/>
                    <a:pt x="69" y="77"/>
                    <a:pt x="69" y="76"/>
                  </a:cubicBezTo>
                  <a:cubicBezTo>
                    <a:pt x="86" y="72"/>
                    <a:pt x="98" y="65"/>
                    <a:pt x="98" y="51"/>
                  </a:cubicBezTo>
                  <a:cubicBezTo>
                    <a:pt x="86" y="42"/>
                    <a:pt x="73" y="50"/>
                    <a:pt x="64" y="61"/>
                  </a:cubicBezTo>
                  <a:lnTo>
                    <a:pt x="63" y="60"/>
                  </a:lnTo>
                  <a:cubicBezTo>
                    <a:pt x="69" y="49"/>
                    <a:pt x="79" y="44"/>
                    <a:pt x="87" y="36"/>
                  </a:cubicBezTo>
                  <a:cubicBezTo>
                    <a:pt x="94" y="28"/>
                    <a:pt x="96" y="12"/>
                    <a:pt x="92" y="0"/>
                  </a:cubicBezTo>
                  <a:cubicBezTo>
                    <a:pt x="77" y="19"/>
                    <a:pt x="52" y="37"/>
                    <a:pt x="45" y="52"/>
                  </a:cubicBezTo>
                  <a:cubicBezTo>
                    <a:pt x="38" y="68"/>
                    <a:pt x="55" y="72"/>
                    <a:pt x="58" y="83"/>
                  </a:cubicBezTo>
                  <a:cubicBezTo>
                    <a:pt x="62" y="96"/>
                    <a:pt x="53" y="105"/>
                    <a:pt x="38" y="110"/>
                  </a:cubicBezTo>
                  <a:cubicBezTo>
                    <a:pt x="26" y="114"/>
                    <a:pt x="12" y="110"/>
                    <a:pt x="7" y="98"/>
                  </a:cubicBezTo>
                  <a:cubicBezTo>
                    <a:pt x="4" y="98"/>
                    <a:pt x="3" y="99"/>
                    <a:pt x="0" y="98"/>
                  </a:cubicBezTo>
                  <a:lnTo>
                    <a:pt x="0" y="110"/>
                  </a:lnTo>
                  <a:cubicBezTo>
                    <a:pt x="3" y="111"/>
                    <a:pt x="1" y="110"/>
                    <a:pt x="2" y="112"/>
                  </a:cubicBezTo>
                  <a:cubicBezTo>
                    <a:pt x="1" y="115"/>
                    <a:pt x="0" y="118"/>
                    <a:pt x="0" y="120"/>
                  </a:cubicBezTo>
                  <a:lnTo>
                    <a:pt x="0" y="129"/>
                  </a:lnTo>
                  <a:cubicBezTo>
                    <a:pt x="2" y="129"/>
                    <a:pt x="3" y="129"/>
                    <a:pt x="4" y="126"/>
                  </a:cubicBezTo>
                  <a:cubicBezTo>
                    <a:pt x="4" y="129"/>
                    <a:pt x="2" y="130"/>
                    <a:pt x="0" y="131"/>
                  </a:cubicBezTo>
                  <a:lnTo>
                    <a:pt x="0" y="133"/>
                  </a:lnTo>
                  <a:cubicBezTo>
                    <a:pt x="1" y="133"/>
                    <a:pt x="4" y="132"/>
                    <a:pt x="4" y="131"/>
                  </a:cubicBezTo>
                  <a:cubicBezTo>
                    <a:pt x="6" y="127"/>
                    <a:pt x="8" y="119"/>
                    <a:pt x="9" y="115"/>
                  </a:cubicBezTo>
                  <a:cubicBezTo>
                    <a:pt x="10" y="114"/>
                    <a:pt x="12" y="114"/>
                    <a:pt x="11" y="116"/>
                  </a:cubicBezTo>
                  <a:cubicBezTo>
                    <a:pt x="10" y="118"/>
                    <a:pt x="7" y="128"/>
                    <a:pt x="7" y="130"/>
                  </a:cubicBezTo>
                  <a:cubicBezTo>
                    <a:pt x="5" y="137"/>
                    <a:pt x="11" y="138"/>
                    <a:pt x="14" y="142"/>
                  </a:cubicBezTo>
                  <a:cubicBezTo>
                    <a:pt x="19" y="139"/>
                    <a:pt x="25" y="141"/>
                    <a:pt x="27" y="134"/>
                  </a:cubicBezTo>
                  <a:cubicBezTo>
                    <a:pt x="28" y="129"/>
                    <a:pt x="28" y="125"/>
                    <a:pt x="29" y="120"/>
                  </a:cubicBezTo>
                  <a:cubicBezTo>
                    <a:pt x="29" y="119"/>
                    <a:pt x="31" y="119"/>
                    <a:pt x="30" y="120"/>
                  </a:cubicBezTo>
                  <a:cubicBezTo>
                    <a:pt x="30" y="125"/>
                    <a:pt x="29" y="132"/>
                    <a:pt x="29" y="133"/>
                  </a:cubicBezTo>
                  <a:cubicBezTo>
                    <a:pt x="29" y="139"/>
                    <a:pt x="36" y="139"/>
                    <a:pt x="39" y="142"/>
                  </a:cubicBezTo>
                  <a:cubicBezTo>
                    <a:pt x="43" y="139"/>
                    <a:pt x="50" y="138"/>
                    <a:pt x="49" y="132"/>
                  </a:cubicBezTo>
                  <a:cubicBezTo>
                    <a:pt x="48" y="130"/>
                    <a:pt x="46" y="122"/>
                    <a:pt x="45" y="119"/>
                  </a:cubicBezTo>
                  <a:cubicBezTo>
                    <a:pt x="45" y="118"/>
                    <a:pt x="46" y="118"/>
                    <a:pt x="46" y="118"/>
                  </a:cubicBezTo>
                  <a:cubicBezTo>
                    <a:pt x="48" y="122"/>
                    <a:pt x="50" y="129"/>
                    <a:pt x="52" y="133"/>
                  </a:cubicBezTo>
                  <a:cubicBezTo>
                    <a:pt x="55" y="138"/>
                    <a:pt x="61" y="134"/>
                    <a:pt x="67" y="134"/>
                  </a:cubicBezTo>
                  <a:cubicBezTo>
                    <a:pt x="68" y="130"/>
                    <a:pt x="74" y="126"/>
                    <a:pt x="71" y="121"/>
                  </a:cubicBezTo>
                  <a:cubicBezTo>
                    <a:pt x="70" y="119"/>
                    <a:pt x="63" y="111"/>
                    <a:pt x="62" y="111"/>
                  </a:cubicBezTo>
                  <a:cubicBezTo>
                    <a:pt x="62" y="110"/>
                    <a:pt x="63" y="109"/>
                    <a:pt x="64" y="110"/>
                  </a:cubicBezTo>
                  <a:cubicBezTo>
                    <a:pt x="66" y="111"/>
                    <a:pt x="69" y="115"/>
                    <a:pt x="75" y="120"/>
                  </a:cubicBezTo>
                  <a:cubicBezTo>
                    <a:pt x="79" y="124"/>
                    <a:pt x="90" y="116"/>
                    <a:pt x="92" y="116"/>
                  </a:cubicBezTo>
                  <a:cubicBezTo>
                    <a:pt x="91" y="111"/>
                    <a:pt x="92" y="103"/>
                    <a:pt x="86" y="100"/>
                  </a:cubicBezTo>
                  <a:cubicBezTo>
                    <a:pt x="82" y="98"/>
                    <a:pt x="75" y="97"/>
                    <a:pt x="73" y="97"/>
                  </a:cubicBezTo>
                  <a:cubicBezTo>
                    <a:pt x="72" y="96"/>
                    <a:pt x="73" y="95"/>
                    <a:pt x="73" y="95"/>
                  </a:cubicBezTo>
                  <a:cubicBezTo>
                    <a:pt x="78" y="96"/>
                    <a:pt x="83" y="96"/>
                    <a:pt x="88" y="9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3" name="Freeform 1601"/>
            <p:cNvSpPr/>
            <p:nvPr userDrawn="1"/>
          </p:nvSpPr>
          <p:spPr>
            <a:xfrm>
              <a:off x="428" y="248"/>
              <a:ext cx="10" cy="7"/>
            </a:xfrm>
            <a:custGeom>
              <a:avLst/>
              <a:gdLst>
                <a:gd name="T0" fmla="*/ 21 w 21"/>
                <a:gd name="T1" fmla="*/ 0 h 16"/>
                <a:gd name="T2" fmla="*/ 21 w 21"/>
                <a:gd name="T3" fmla="*/ 0 h 16"/>
                <a:gd name="T4" fmla="*/ 0 w 21"/>
                <a:gd name="T5" fmla="*/ 14 h 16"/>
                <a:gd name="T6" fmla="*/ 1 w 21"/>
                <a:gd name="T7" fmla="*/ 14 h 16"/>
                <a:gd name="T8" fmla="*/ 1 w 21"/>
                <a:gd name="T9" fmla="*/ 16 h 16"/>
                <a:gd name="T10" fmla="*/ 21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21" y="0"/>
                  </a:moveTo>
                  <a:lnTo>
                    <a:pt x="21" y="0"/>
                  </a:lnTo>
                  <a:cubicBezTo>
                    <a:pt x="16" y="3"/>
                    <a:pt x="3" y="11"/>
                    <a:pt x="0" y="14"/>
                  </a:cubicBezTo>
                  <a:cubicBezTo>
                    <a:pt x="0" y="14"/>
                    <a:pt x="1" y="14"/>
                    <a:pt x="1" y="14"/>
                  </a:cubicBezTo>
                  <a:cubicBezTo>
                    <a:pt x="1" y="15"/>
                    <a:pt x="1" y="16"/>
                    <a:pt x="1" y="16"/>
                  </a:cubicBezTo>
                  <a:cubicBezTo>
                    <a:pt x="6" y="12"/>
                    <a:pt x="17" y="4"/>
                    <a:pt x="2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4" name="Freeform 1602"/>
            <p:cNvSpPr/>
            <p:nvPr userDrawn="1"/>
          </p:nvSpPr>
          <p:spPr>
            <a:xfrm>
              <a:off x="339" y="243"/>
              <a:ext cx="8" cy="31"/>
            </a:xfrm>
            <a:custGeom>
              <a:avLst/>
              <a:gdLst>
                <a:gd name="T0" fmla="*/ 15 w 18"/>
                <a:gd name="T1" fmla="*/ 0 h 68"/>
                <a:gd name="T2" fmla="*/ 15 w 18"/>
                <a:gd name="T3" fmla="*/ 0 h 68"/>
                <a:gd name="T4" fmla="*/ 8 w 18"/>
                <a:gd name="T5" fmla="*/ 14 h 68"/>
                <a:gd name="T6" fmla="*/ 1 w 18"/>
                <a:gd name="T7" fmla="*/ 68 h 68"/>
                <a:gd name="T8" fmla="*/ 18 w 18"/>
                <a:gd name="T9" fmla="*/ 16 h 68"/>
                <a:gd name="T10" fmla="*/ 4 w 18"/>
                <a:gd name="T11" fmla="*/ 42 h 68"/>
                <a:gd name="T12" fmla="*/ 15 w 18"/>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8" h="68">
                  <a:moveTo>
                    <a:pt x="15" y="0"/>
                  </a:moveTo>
                  <a:lnTo>
                    <a:pt x="15" y="0"/>
                  </a:lnTo>
                  <a:cubicBezTo>
                    <a:pt x="15" y="0"/>
                    <a:pt x="9" y="12"/>
                    <a:pt x="8" y="14"/>
                  </a:cubicBezTo>
                  <a:cubicBezTo>
                    <a:pt x="2" y="25"/>
                    <a:pt x="0" y="44"/>
                    <a:pt x="1" y="68"/>
                  </a:cubicBezTo>
                  <a:cubicBezTo>
                    <a:pt x="5" y="44"/>
                    <a:pt x="16" y="26"/>
                    <a:pt x="18" y="16"/>
                  </a:cubicBezTo>
                  <a:cubicBezTo>
                    <a:pt x="12" y="22"/>
                    <a:pt x="7" y="31"/>
                    <a:pt x="4" y="42"/>
                  </a:cubicBezTo>
                  <a:cubicBezTo>
                    <a:pt x="4" y="36"/>
                    <a:pt x="13" y="7"/>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5" name="Freeform 1603"/>
            <p:cNvSpPr/>
            <p:nvPr userDrawn="1"/>
          </p:nvSpPr>
          <p:spPr>
            <a:xfrm>
              <a:off x="423" y="245"/>
              <a:ext cx="40" cy="25"/>
            </a:xfrm>
            <a:custGeom>
              <a:avLst/>
              <a:gdLst>
                <a:gd name="T0" fmla="*/ 87 w 88"/>
                <a:gd name="T1" fmla="*/ 1 h 55"/>
                <a:gd name="T2" fmla="*/ 87 w 88"/>
                <a:gd name="T3" fmla="*/ 1 h 55"/>
                <a:gd name="T4" fmla="*/ 43 w 88"/>
                <a:gd name="T5" fmla="*/ 15 h 55"/>
                <a:gd name="T6" fmla="*/ 9 w 88"/>
                <a:gd name="T7" fmla="*/ 37 h 55"/>
                <a:gd name="T8" fmla="*/ 0 w 88"/>
                <a:gd name="T9" fmla="*/ 49 h 55"/>
                <a:gd name="T10" fmla="*/ 6 w 88"/>
                <a:gd name="T11" fmla="*/ 49 h 55"/>
                <a:gd name="T12" fmla="*/ 56 w 88"/>
                <a:gd name="T13" fmla="*/ 23 h 55"/>
                <a:gd name="T14" fmla="*/ 14 w 88"/>
                <a:gd name="T15" fmla="*/ 51 h 55"/>
                <a:gd name="T16" fmla="*/ 20 w 88"/>
                <a:gd name="T17" fmla="*/ 55 h 55"/>
                <a:gd name="T18" fmla="*/ 61 w 88"/>
                <a:gd name="T19" fmla="*/ 37 h 55"/>
                <a:gd name="T20" fmla="*/ 87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87" y="1"/>
                  </a:moveTo>
                  <a:lnTo>
                    <a:pt x="87" y="1"/>
                  </a:lnTo>
                  <a:cubicBezTo>
                    <a:pt x="72" y="0"/>
                    <a:pt x="55" y="8"/>
                    <a:pt x="43" y="15"/>
                  </a:cubicBezTo>
                  <a:cubicBezTo>
                    <a:pt x="35" y="20"/>
                    <a:pt x="20" y="29"/>
                    <a:pt x="9" y="37"/>
                  </a:cubicBezTo>
                  <a:cubicBezTo>
                    <a:pt x="6" y="42"/>
                    <a:pt x="5" y="41"/>
                    <a:pt x="0" y="49"/>
                  </a:cubicBezTo>
                  <a:cubicBezTo>
                    <a:pt x="4" y="48"/>
                    <a:pt x="4" y="49"/>
                    <a:pt x="6" y="49"/>
                  </a:cubicBezTo>
                  <a:cubicBezTo>
                    <a:pt x="12" y="45"/>
                    <a:pt x="41" y="29"/>
                    <a:pt x="56" y="23"/>
                  </a:cubicBezTo>
                  <a:cubicBezTo>
                    <a:pt x="43" y="34"/>
                    <a:pt x="20" y="48"/>
                    <a:pt x="14" y="51"/>
                  </a:cubicBezTo>
                  <a:cubicBezTo>
                    <a:pt x="18" y="52"/>
                    <a:pt x="19" y="54"/>
                    <a:pt x="20" y="55"/>
                  </a:cubicBezTo>
                  <a:cubicBezTo>
                    <a:pt x="30" y="52"/>
                    <a:pt x="53" y="43"/>
                    <a:pt x="61" y="37"/>
                  </a:cubicBezTo>
                  <a:cubicBezTo>
                    <a:pt x="73" y="29"/>
                    <a:pt x="88" y="18"/>
                    <a:pt x="87"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6" name="Freeform 1604"/>
            <p:cNvSpPr/>
            <p:nvPr userDrawn="1"/>
          </p:nvSpPr>
          <p:spPr>
            <a:xfrm>
              <a:off x="331" y="243"/>
              <a:ext cx="14" cy="32"/>
            </a:xfrm>
            <a:custGeom>
              <a:avLst/>
              <a:gdLst>
                <a:gd name="T0" fmla="*/ 32 w 32"/>
                <a:gd name="T1" fmla="*/ 0 h 72"/>
                <a:gd name="T2" fmla="*/ 32 w 32"/>
                <a:gd name="T3" fmla="*/ 0 h 72"/>
                <a:gd name="T4" fmla="*/ 4 w 32"/>
                <a:gd name="T5" fmla="*/ 38 h 72"/>
                <a:gd name="T6" fmla="*/ 2 w 32"/>
                <a:gd name="T7" fmla="*/ 72 h 72"/>
                <a:gd name="T8" fmla="*/ 32 w 32"/>
                <a:gd name="T9" fmla="*/ 0 h 72"/>
              </a:gdLst>
              <a:ahLst/>
              <a:cxnLst>
                <a:cxn ang="0">
                  <a:pos x="T0" y="T1"/>
                </a:cxn>
                <a:cxn ang="0">
                  <a:pos x="T2" y="T3"/>
                </a:cxn>
                <a:cxn ang="0">
                  <a:pos x="T4" y="T5"/>
                </a:cxn>
                <a:cxn ang="0">
                  <a:pos x="T6" y="T7"/>
                </a:cxn>
                <a:cxn ang="0">
                  <a:pos x="T8" y="T9"/>
                </a:cxn>
              </a:cxnLst>
              <a:rect l="0" t="0" r="r" b="b"/>
              <a:pathLst>
                <a:path w="32" h="72">
                  <a:moveTo>
                    <a:pt x="32" y="0"/>
                  </a:moveTo>
                  <a:lnTo>
                    <a:pt x="32" y="0"/>
                  </a:lnTo>
                  <a:cubicBezTo>
                    <a:pt x="21" y="12"/>
                    <a:pt x="8" y="29"/>
                    <a:pt x="4" y="38"/>
                  </a:cubicBezTo>
                  <a:cubicBezTo>
                    <a:pt x="0" y="52"/>
                    <a:pt x="1" y="64"/>
                    <a:pt x="2" y="72"/>
                  </a:cubicBezTo>
                  <a:cubicBezTo>
                    <a:pt x="6" y="46"/>
                    <a:pt x="16" y="23"/>
                    <a:pt x="3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7" name="Freeform 1605"/>
            <p:cNvSpPr/>
            <p:nvPr userDrawn="1"/>
          </p:nvSpPr>
          <p:spPr>
            <a:xfrm>
              <a:off x="346" y="243"/>
              <a:ext cx="11" cy="33"/>
            </a:xfrm>
            <a:custGeom>
              <a:avLst/>
              <a:gdLst>
                <a:gd name="T0" fmla="*/ 14 w 24"/>
                <a:gd name="T1" fmla="*/ 0 h 74"/>
                <a:gd name="T2" fmla="*/ 14 w 24"/>
                <a:gd name="T3" fmla="*/ 0 h 74"/>
                <a:gd name="T4" fmla="*/ 2 w 24"/>
                <a:gd name="T5" fmla="*/ 16 h 74"/>
                <a:gd name="T6" fmla="*/ 3 w 24"/>
                <a:gd name="T7" fmla="*/ 69 h 74"/>
                <a:gd name="T8" fmla="*/ 11 w 24"/>
                <a:gd name="T9" fmla="*/ 29 h 74"/>
                <a:gd name="T10" fmla="*/ 19 w 24"/>
                <a:gd name="T11" fmla="*/ 74 h 74"/>
                <a:gd name="T12" fmla="*/ 18 w 24"/>
                <a:gd name="T13" fmla="*/ 20 h 74"/>
                <a:gd name="T14" fmla="*/ 24 w 24"/>
                <a:gd name="T15" fmla="*/ 8 h 74"/>
                <a:gd name="T16" fmla="*/ 5 w 24"/>
                <a:gd name="T17" fmla="*/ 30 h 74"/>
                <a:gd name="T18" fmla="*/ 14 w 24"/>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74">
                  <a:moveTo>
                    <a:pt x="14" y="0"/>
                  </a:moveTo>
                  <a:lnTo>
                    <a:pt x="14" y="0"/>
                  </a:lnTo>
                  <a:cubicBezTo>
                    <a:pt x="11" y="4"/>
                    <a:pt x="3" y="11"/>
                    <a:pt x="2" y="16"/>
                  </a:cubicBezTo>
                  <a:cubicBezTo>
                    <a:pt x="0" y="30"/>
                    <a:pt x="0" y="56"/>
                    <a:pt x="3" y="69"/>
                  </a:cubicBezTo>
                  <a:cubicBezTo>
                    <a:pt x="4" y="56"/>
                    <a:pt x="5" y="37"/>
                    <a:pt x="11" y="29"/>
                  </a:cubicBezTo>
                  <a:cubicBezTo>
                    <a:pt x="8" y="43"/>
                    <a:pt x="11" y="58"/>
                    <a:pt x="19" y="74"/>
                  </a:cubicBezTo>
                  <a:cubicBezTo>
                    <a:pt x="14" y="60"/>
                    <a:pt x="13" y="34"/>
                    <a:pt x="18" y="20"/>
                  </a:cubicBezTo>
                  <a:cubicBezTo>
                    <a:pt x="19" y="16"/>
                    <a:pt x="22" y="11"/>
                    <a:pt x="24" y="8"/>
                  </a:cubicBezTo>
                  <a:cubicBezTo>
                    <a:pt x="18" y="11"/>
                    <a:pt x="7" y="23"/>
                    <a:pt x="5" y="30"/>
                  </a:cubicBezTo>
                  <a:cubicBezTo>
                    <a:pt x="7" y="18"/>
                    <a:pt x="10" y="10"/>
                    <a:pt x="1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8" name="Freeform 1606"/>
            <p:cNvSpPr/>
            <p:nvPr userDrawn="1"/>
          </p:nvSpPr>
          <p:spPr>
            <a:xfrm>
              <a:off x="372" y="241"/>
              <a:ext cx="15" cy="8"/>
            </a:xfrm>
            <a:custGeom>
              <a:avLst/>
              <a:gdLst>
                <a:gd name="T0" fmla="*/ 26 w 32"/>
                <a:gd name="T1" fmla="*/ 6 h 16"/>
                <a:gd name="T2" fmla="*/ 26 w 32"/>
                <a:gd name="T3" fmla="*/ 6 h 16"/>
                <a:gd name="T4" fmla="*/ 0 w 32"/>
                <a:gd name="T5" fmla="*/ 2 h 16"/>
                <a:gd name="T6" fmla="*/ 29 w 32"/>
                <a:gd name="T7" fmla="*/ 16 h 16"/>
                <a:gd name="T8" fmla="*/ 26 w 32"/>
                <a:gd name="T9" fmla="*/ 6 h 16"/>
              </a:gdLst>
              <a:ahLst/>
              <a:cxnLst>
                <a:cxn ang="0">
                  <a:pos x="T0" y="T1"/>
                </a:cxn>
                <a:cxn ang="0">
                  <a:pos x="T2" y="T3"/>
                </a:cxn>
                <a:cxn ang="0">
                  <a:pos x="T4" y="T5"/>
                </a:cxn>
                <a:cxn ang="0">
                  <a:pos x="T6" y="T7"/>
                </a:cxn>
                <a:cxn ang="0">
                  <a:pos x="T8" y="T9"/>
                </a:cxn>
              </a:cxnLst>
              <a:rect l="0" t="0" r="r" b="b"/>
              <a:pathLst>
                <a:path w="32" h="16">
                  <a:moveTo>
                    <a:pt x="26" y="6"/>
                  </a:moveTo>
                  <a:lnTo>
                    <a:pt x="26" y="6"/>
                  </a:lnTo>
                  <a:cubicBezTo>
                    <a:pt x="19" y="1"/>
                    <a:pt x="12" y="0"/>
                    <a:pt x="0" y="2"/>
                  </a:cubicBezTo>
                  <a:cubicBezTo>
                    <a:pt x="9" y="2"/>
                    <a:pt x="25" y="0"/>
                    <a:pt x="29" y="16"/>
                  </a:cubicBezTo>
                  <a:cubicBezTo>
                    <a:pt x="32" y="13"/>
                    <a:pt x="30" y="8"/>
                    <a:pt x="26"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79" name="Freeform 1607"/>
            <p:cNvSpPr/>
            <p:nvPr userDrawn="1"/>
          </p:nvSpPr>
          <p:spPr>
            <a:xfrm>
              <a:off x="377" y="238"/>
              <a:ext cx="26" cy="9"/>
            </a:xfrm>
            <a:custGeom>
              <a:avLst/>
              <a:gdLst>
                <a:gd name="T0" fmla="*/ 14 w 58"/>
                <a:gd name="T1" fmla="*/ 2 h 20"/>
                <a:gd name="T2" fmla="*/ 14 w 58"/>
                <a:gd name="T3" fmla="*/ 2 h 20"/>
                <a:gd name="T4" fmla="*/ 0 w 58"/>
                <a:gd name="T5" fmla="*/ 3 h 20"/>
                <a:gd name="T6" fmla="*/ 37 w 58"/>
                <a:gd name="T7" fmla="*/ 18 h 20"/>
                <a:gd name="T8" fmla="*/ 58 w 58"/>
                <a:gd name="T9" fmla="*/ 9 h 20"/>
                <a:gd name="T10" fmla="*/ 39 w 58"/>
                <a:gd name="T11" fmla="*/ 10 h 20"/>
                <a:gd name="T12" fmla="*/ 14 w 58"/>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7" h="20">
                  <a:moveTo>
                    <a:pt x="14" y="2"/>
                  </a:moveTo>
                  <a:lnTo>
                    <a:pt x="14" y="2"/>
                  </a:lnTo>
                  <a:cubicBezTo>
                    <a:pt x="11" y="1"/>
                    <a:pt x="5" y="0"/>
                    <a:pt x="0" y="3"/>
                  </a:cubicBezTo>
                  <a:cubicBezTo>
                    <a:pt x="25" y="3"/>
                    <a:pt x="26" y="15"/>
                    <a:pt x="37" y="18"/>
                  </a:cubicBezTo>
                  <a:cubicBezTo>
                    <a:pt x="44" y="20"/>
                    <a:pt x="55" y="17"/>
                    <a:pt x="58" y="9"/>
                  </a:cubicBezTo>
                  <a:cubicBezTo>
                    <a:pt x="53" y="12"/>
                    <a:pt x="46" y="12"/>
                    <a:pt x="39" y="10"/>
                  </a:cubicBezTo>
                  <a:cubicBezTo>
                    <a:pt x="31" y="8"/>
                    <a:pt x="24" y="3"/>
                    <a:pt x="1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0" name="Freeform 1608"/>
            <p:cNvSpPr/>
            <p:nvPr userDrawn="1"/>
          </p:nvSpPr>
          <p:spPr>
            <a:xfrm>
              <a:off x="343" y="236"/>
              <a:ext cx="11" cy="19"/>
            </a:xfrm>
            <a:custGeom>
              <a:avLst/>
              <a:gdLst>
                <a:gd name="T0" fmla="*/ 25 w 25"/>
                <a:gd name="T1" fmla="*/ 0 h 42"/>
                <a:gd name="T2" fmla="*/ 25 w 25"/>
                <a:gd name="T3" fmla="*/ 0 h 42"/>
                <a:gd name="T4" fmla="*/ 11 w 25"/>
                <a:gd name="T5" fmla="*/ 20 h 42"/>
                <a:gd name="T6" fmla="*/ 24 w 25"/>
                <a:gd name="T7" fmla="*/ 0 h 42"/>
                <a:gd name="T8" fmla="*/ 11 w 25"/>
                <a:gd name="T9" fmla="*/ 9 h 42"/>
                <a:gd name="T10" fmla="*/ 0 w 25"/>
                <a:gd name="T11" fmla="*/ 42 h 42"/>
                <a:gd name="T12" fmla="*/ 22 w 25"/>
                <a:gd name="T13" fmla="*/ 13 h 42"/>
                <a:gd name="T14" fmla="*/ 25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25" y="0"/>
                  </a:moveTo>
                  <a:lnTo>
                    <a:pt x="25" y="0"/>
                  </a:lnTo>
                  <a:cubicBezTo>
                    <a:pt x="22" y="4"/>
                    <a:pt x="14" y="16"/>
                    <a:pt x="11" y="20"/>
                  </a:cubicBezTo>
                  <a:cubicBezTo>
                    <a:pt x="14" y="13"/>
                    <a:pt x="20" y="6"/>
                    <a:pt x="24" y="0"/>
                  </a:cubicBezTo>
                  <a:cubicBezTo>
                    <a:pt x="21" y="3"/>
                    <a:pt x="14" y="7"/>
                    <a:pt x="11" y="9"/>
                  </a:cubicBezTo>
                  <a:cubicBezTo>
                    <a:pt x="7" y="16"/>
                    <a:pt x="2" y="33"/>
                    <a:pt x="0" y="42"/>
                  </a:cubicBezTo>
                  <a:cubicBezTo>
                    <a:pt x="7" y="30"/>
                    <a:pt x="17" y="18"/>
                    <a:pt x="22" y="13"/>
                  </a:cubicBezTo>
                  <a:cubicBezTo>
                    <a:pt x="22" y="9"/>
                    <a:pt x="24" y="4"/>
                    <a:pt x="2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1" name="Freeform 1609"/>
            <p:cNvSpPr/>
            <p:nvPr userDrawn="1"/>
          </p:nvSpPr>
          <p:spPr>
            <a:xfrm>
              <a:off x="407" y="237"/>
              <a:ext cx="17" cy="28"/>
            </a:xfrm>
            <a:custGeom>
              <a:avLst/>
              <a:gdLst>
                <a:gd name="T0" fmla="*/ 30 w 38"/>
                <a:gd name="T1" fmla="*/ 0 h 62"/>
                <a:gd name="T2" fmla="*/ 30 w 38"/>
                <a:gd name="T3" fmla="*/ 0 h 62"/>
                <a:gd name="T4" fmla="*/ 3 w 38"/>
                <a:gd name="T5" fmla="*/ 34 h 62"/>
                <a:gd name="T6" fmla="*/ 4 w 38"/>
                <a:gd name="T7" fmla="*/ 44 h 62"/>
                <a:gd name="T8" fmla="*/ 19 w 38"/>
                <a:gd name="T9" fmla="*/ 28 h 62"/>
                <a:gd name="T10" fmla="*/ 3 w 38"/>
                <a:gd name="T11" fmla="*/ 51 h 62"/>
                <a:gd name="T12" fmla="*/ 0 w 38"/>
                <a:gd name="T13" fmla="*/ 62 h 62"/>
                <a:gd name="T14" fmla="*/ 23 w 38"/>
                <a:gd name="T15" fmla="*/ 42 h 62"/>
                <a:gd name="T16" fmla="*/ 30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30" y="0"/>
                  </a:moveTo>
                  <a:lnTo>
                    <a:pt x="30" y="0"/>
                  </a:lnTo>
                  <a:cubicBezTo>
                    <a:pt x="24" y="14"/>
                    <a:pt x="10" y="28"/>
                    <a:pt x="3" y="34"/>
                  </a:cubicBezTo>
                  <a:cubicBezTo>
                    <a:pt x="3" y="38"/>
                    <a:pt x="4" y="41"/>
                    <a:pt x="4" y="44"/>
                  </a:cubicBezTo>
                  <a:cubicBezTo>
                    <a:pt x="5" y="42"/>
                    <a:pt x="12" y="34"/>
                    <a:pt x="19" y="28"/>
                  </a:cubicBezTo>
                  <a:cubicBezTo>
                    <a:pt x="15" y="38"/>
                    <a:pt x="7" y="47"/>
                    <a:pt x="3" y="51"/>
                  </a:cubicBezTo>
                  <a:cubicBezTo>
                    <a:pt x="2" y="54"/>
                    <a:pt x="1" y="58"/>
                    <a:pt x="0" y="62"/>
                  </a:cubicBezTo>
                  <a:cubicBezTo>
                    <a:pt x="5" y="57"/>
                    <a:pt x="18" y="47"/>
                    <a:pt x="23" y="42"/>
                  </a:cubicBezTo>
                  <a:cubicBezTo>
                    <a:pt x="33" y="31"/>
                    <a:pt x="38" y="14"/>
                    <a:pt x="3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2" name="Freeform 1610"/>
            <p:cNvSpPr/>
            <p:nvPr userDrawn="1"/>
          </p:nvSpPr>
          <p:spPr>
            <a:xfrm>
              <a:off x="424" y="231"/>
              <a:ext cx="10" cy="14"/>
            </a:xfrm>
            <a:custGeom>
              <a:avLst/>
              <a:gdLst>
                <a:gd name="T0" fmla="*/ 22 w 22"/>
                <a:gd name="T1" fmla="*/ 0 h 30"/>
                <a:gd name="T2" fmla="*/ 22 w 22"/>
                <a:gd name="T3" fmla="*/ 0 h 30"/>
                <a:gd name="T4" fmla="*/ 0 w 22"/>
                <a:gd name="T5" fmla="*/ 26 h 30"/>
                <a:gd name="T6" fmla="*/ 0 w 22"/>
                <a:gd name="T7" fmla="*/ 30 h 30"/>
                <a:gd name="T8" fmla="*/ 22 w 22"/>
                <a:gd name="T9" fmla="*/ 0 h 30"/>
              </a:gdLst>
              <a:ahLst/>
              <a:cxnLst>
                <a:cxn ang="0">
                  <a:pos x="T0" y="T1"/>
                </a:cxn>
                <a:cxn ang="0">
                  <a:pos x="T2" y="T3"/>
                </a:cxn>
                <a:cxn ang="0">
                  <a:pos x="T4" y="T5"/>
                </a:cxn>
                <a:cxn ang="0">
                  <a:pos x="T6" y="T7"/>
                </a:cxn>
                <a:cxn ang="0">
                  <a:pos x="T8" y="T9"/>
                </a:cxn>
              </a:cxnLst>
              <a:rect l="0" t="0" r="r" b="b"/>
              <a:pathLst>
                <a:path w="22" h="30">
                  <a:moveTo>
                    <a:pt x="22" y="0"/>
                  </a:moveTo>
                  <a:lnTo>
                    <a:pt x="22" y="0"/>
                  </a:lnTo>
                  <a:cubicBezTo>
                    <a:pt x="15" y="10"/>
                    <a:pt x="2" y="25"/>
                    <a:pt x="0" y="26"/>
                  </a:cubicBezTo>
                  <a:cubicBezTo>
                    <a:pt x="0" y="27"/>
                    <a:pt x="0" y="28"/>
                    <a:pt x="0" y="30"/>
                  </a:cubicBezTo>
                  <a:cubicBezTo>
                    <a:pt x="6" y="23"/>
                    <a:pt x="18" y="9"/>
                    <a:pt x="2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3" name="Freeform 1611"/>
            <p:cNvSpPr/>
            <p:nvPr userDrawn="1"/>
          </p:nvSpPr>
          <p:spPr>
            <a:xfrm>
              <a:off x="334" y="233"/>
              <a:ext cx="17" cy="24"/>
            </a:xfrm>
            <a:custGeom>
              <a:avLst/>
              <a:gdLst>
                <a:gd name="T0" fmla="*/ 39 w 39"/>
                <a:gd name="T1" fmla="*/ 0 h 52"/>
                <a:gd name="T2" fmla="*/ 39 w 39"/>
                <a:gd name="T3" fmla="*/ 0 h 52"/>
                <a:gd name="T4" fmla="*/ 20 w 39"/>
                <a:gd name="T5" fmla="*/ 19 h 52"/>
                <a:gd name="T6" fmla="*/ 37 w 39"/>
                <a:gd name="T7" fmla="*/ 0 h 52"/>
                <a:gd name="T8" fmla="*/ 23 w 39"/>
                <a:gd name="T9" fmla="*/ 6 h 52"/>
                <a:gd name="T10" fmla="*/ 0 w 39"/>
                <a:gd name="T11" fmla="*/ 52 h 52"/>
                <a:gd name="T12" fmla="*/ 39 w 3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9" h="52">
                  <a:moveTo>
                    <a:pt x="39" y="0"/>
                  </a:moveTo>
                  <a:lnTo>
                    <a:pt x="39" y="0"/>
                  </a:lnTo>
                  <a:cubicBezTo>
                    <a:pt x="35" y="3"/>
                    <a:pt x="23" y="17"/>
                    <a:pt x="20" y="19"/>
                  </a:cubicBezTo>
                  <a:cubicBezTo>
                    <a:pt x="22" y="13"/>
                    <a:pt x="34" y="4"/>
                    <a:pt x="37" y="0"/>
                  </a:cubicBezTo>
                  <a:cubicBezTo>
                    <a:pt x="33" y="2"/>
                    <a:pt x="27" y="5"/>
                    <a:pt x="23" y="6"/>
                  </a:cubicBezTo>
                  <a:cubicBezTo>
                    <a:pt x="20" y="10"/>
                    <a:pt x="4" y="34"/>
                    <a:pt x="0" y="52"/>
                  </a:cubicBezTo>
                  <a:cubicBezTo>
                    <a:pt x="14" y="29"/>
                    <a:pt x="29" y="21"/>
                    <a:pt x="3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4" name="Freeform 1612"/>
            <p:cNvSpPr/>
            <p:nvPr userDrawn="1"/>
          </p:nvSpPr>
          <p:spPr>
            <a:xfrm>
              <a:off x="350" y="231"/>
              <a:ext cx="20" cy="21"/>
            </a:xfrm>
            <a:custGeom>
              <a:avLst/>
              <a:gdLst>
                <a:gd name="T0" fmla="*/ 33 w 45"/>
                <a:gd name="T1" fmla="*/ 0 h 47"/>
                <a:gd name="T2" fmla="*/ 33 w 45"/>
                <a:gd name="T3" fmla="*/ 0 h 47"/>
                <a:gd name="T4" fmla="*/ 9 w 45"/>
                <a:gd name="T5" fmla="*/ 22 h 47"/>
                <a:gd name="T6" fmla="*/ 0 w 45"/>
                <a:gd name="T7" fmla="*/ 47 h 47"/>
                <a:gd name="T8" fmla="*/ 18 w 45"/>
                <a:gd name="T9" fmla="*/ 32 h 47"/>
                <a:gd name="T10" fmla="*/ 35 w 45"/>
                <a:gd name="T11" fmla="*/ 18 h 47"/>
                <a:gd name="T12" fmla="*/ 45 w 45"/>
                <a:gd name="T13" fmla="*/ 6 h 47"/>
                <a:gd name="T14" fmla="*/ 12 w 45"/>
                <a:gd name="T15" fmla="*/ 29 h 47"/>
                <a:gd name="T16" fmla="*/ 33 w 4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7">
                  <a:moveTo>
                    <a:pt x="33" y="0"/>
                  </a:moveTo>
                  <a:lnTo>
                    <a:pt x="33" y="0"/>
                  </a:lnTo>
                  <a:cubicBezTo>
                    <a:pt x="26" y="4"/>
                    <a:pt x="13" y="15"/>
                    <a:pt x="9" y="22"/>
                  </a:cubicBezTo>
                  <a:cubicBezTo>
                    <a:pt x="6" y="28"/>
                    <a:pt x="1" y="45"/>
                    <a:pt x="0" y="47"/>
                  </a:cubicBezTo>
                  <a:cubicBezTo>
                    <a:pt x="5" y="41"/>
                    <a:pt x="11" y="35"/>
                    <a:pt x="18" y="32"/>
                  </a:cubicBezTo>
                  <a:cubicBezTo>
                    <a:pt x="22" y="27"/>
                    <a:pt x="30" y="21"/>
                    <a:pt x="35" y="18"/>
                  </a:cubicBezTo>
                  <a:cubicBezTo>
                    <a:pt x="38" y="15"/>
                    <a:pt x="43" y="9"/>
                    <a:pt x="45" y="6"/>
                  </a:cubicBezTo>
                  <a:cubicBezTo>
                    <a:pt x="39" y="11"/>
                    <a:pt x="22" y="24"/>
                    <a:pt x="12" y="29"/>
                  </a:cubicBezTo>
                  <a:cubicBezTo>
                    <a:pt x="18" y="18"/>
                    <a:pt x="27" y="7"/>
                    <a:pt x="3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5" name="Freeform 1613"/>
            <p:cNvSpPr/>
            <p:nvPr userDrawn="1"/>
          </p:nvSpPr>
          <p:spPr>
            <a:xfrm>
              <a:off x="348" y="227"/>
              <a:ext cx="13" cy="12"/>
            </a:xfrm>
            <a:custGeom>
              <a:avLst/>
              <a:gdLst>
                <a:gd name="T0" fmla="*/ 29 w 29"/>
                <a:gd name="T1" fmla="*/ 0 h 26"/>
                <a:gd name="T2" fmla="*/ 29 w 29"/>
                <a:gd name="T3" fmla="*/ 0 h 26"/>
                <a:gd name="T4" fmla="*/ 17 w 29"/>
                <a:gd name="T5" fmla="*/ 2 h 26"/>
                <a:gd name="T6" fmla="*/ 0 w 29"/>
                <a:gd name="T7" fmla="*/ 26 h 26"/>
                <a:gd name="T8" fmla="*/ 29 w 29"/>
                <a:gd name="T9" fmla="*/ 0 h 26"/>
              </a:gdLst>
              <a:ahLst/>
              <a:cxnLst>
                <a:cxn ang="0">
                  <a:pos x="T0" y="T1"/>
                </a:cxn>
                <a:cxn ang="0">
                  <a:pos x="T2" y="T3"/>
                </a:cxn>
                <a:cxn ang="0">
                  <a:pos x="T4" y="T5"/>
                </a:cxn>
                <a:cxn ang="0">
                  <a:pos x="T6" y="T7"/>
                </a:cxn>
                <a:cxn ang="0">
                  <a:pos x="T8" y="T9"/>
                </a:cxn>
              </a:cxnLst>
              <a:rect l="0" t="0" r="r" b="b"/>
              <a:pathLst>
                <a:path w="28" h="26">
                  <a:moveTo>
                    <a:pt x="29" y="0"/>
                  </a:moveTo>
                  <a:lnTo>
                    <a:pt x="29" y="0"/>
                  </a:lnTo>
                  <a:cubicBezTo>
                    <a:pt x="26" y="1"/>
                    <a:pt x="20" y="2"/>
                    <a:pt x="17" y="2"/>
                  </a:cubicBezTo>
                  <a:cubicBezTo>
                    <a:pt x="13" y="6"/>
                    <a:pt x="7" y="15"/>
                    <a:pt x="0" y="26"/>
                  </a:cubicBezTo>
                  <a:cubicBezTo>
                    <a:pt x="12" y="19"/>
                    <a:pt x="23" y="6"/>
                    <a:pt x="2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6" name="Freeform 1614"/>
            <p:cNvSpPr/>
            <p:nvPr userDrawn="1"/>
          </p:nvSpPr>
          <p:spPr>
            <a:xfrm>
              <a:off x="339" y="228"/>
              <a:ext cx="16" cy="8"/>
            </a:xfrm>
            <a:custGeom>
              <a:avLst/>
              <a:gdLst>
                <a:gd name="T0" fmla="*/ 29 w 35"/>
                <a:gd name="T1" fmla="*/ 0 h 18"/>
                <a:gd name="T2" fmla="*/ 29 w 35"/>
                <a:gd name="T3" fmla="*/ 0 h 18"/>
                <a:gd name="T4" fmla="*/ 0 w 35"/>
                <a:gd name="T5" fmla="*/ 15 h 18"/>
                <a:gd name="T6" fmla="*/ 35 w 35"/>
                <a:gd name="T7" fmla="*/ 0 h 18"/>
                <a:gd name="T8" fmla="*/ 29 w 35"/>
                <a:gd name="T9" fmla="*/ 0 h 18"/>
              </a:gdLst>
              <a:ahLst/>
              <a:cxnLst>
                <a:cxn ang="0">
                  <a:pos x="T0" y="T1"/>
                </a:cxn>
                <a:cxn ang="0">
                  <a:pos x="T2" y="T3"/>
                </a:cxn>
                <a:cxn ang="0">
                  <a:pos x="T4" y="T5"/>
                </a:cxn>
                <a:cxn ang="0">
                  <a:pos x="T6" y="T7"/>
                </a:cxn>
                <a:cxn ang="0">
                  <a:pos x="T8" y="T9"/>
                </a:cxn>
              </a:cxnLst>
              <a:rect l="0" t="0" r="r" b="b"/>
              <a:pathLst>
                <a:path w="35" h="18">
                  <a:moveTo>
                    <a:pt x="29" y="0"/>
                  </a:moveTo>
                  <a:lnTo>
                    <a:pt x="29" y="0"/>
                  </a:lnTo>
                  <a:cubicBezTo>
                    <a:pt x="26" y="6"/>
                    <a:pt x="13" y="14"/>
                    <a:pt x="0" y="15"/>
                  </a:cubicBezTo>
                  <a:cubicBezTo>
                    <a:pt x="15" y="18"/>
                    <a:pt x="30" y="8"/>
                    <a:pt x="35" y="0"/>
                  </a:cubicBezTo>
                  <a:cubicBezTo>
                    <a:pt x="33" y="0"/>
                    <a:pt x="29" y="0"/>
                    <a:pt x="2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7" name="Freeform 1615"/>
            <p:cNvSpPr/>
            <p:nvPr userDrawn="1"/>
          </p:nvSpPr>
          <p:spPr>
            <a:xfrm>
              <a:off x="371" y="224"/>
              <a:ext cx="2" cy="1"/>
            </a:xfrm>
            <a:custGeom>
              <a:avLst/>
              <a:gdLst>
                <a:gd name="T0" fmla="*/ 0 w 6"/>
                <a:gd name="T1" fmla="*/ 0 h 3"/>
                <a:gd name="T2" fmla="*/ 0 w 6"/>
                <a:gd name="T3" fmla="*/ 0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0"/>
                  </a:lnTo>
                  <a:cubicBezTo>
                    <a:pt x="1" y="1"/>
                    <a:pt x="4" y="3"/>
                    <a:pt x="6" y="3"/>
                  </a:cubicBezTo>
                  <a:cubicBezTo>
                    <a:pt x="3" y="1"/>
                    <a:pt x="1"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8" name="Freeform 1616"/>
            <p:cNvSpPr/>
            <p:nvPr userDrawn="1"/>
          </p:nvSpPr>
          <p:spPr>
            <a:xfrm>
              <a:off x="372" y="223"/>
              <a:ext cx="3" cy="2"/>
            </a:xfrm>
            <a:custGeom>
              <a:avLst/>
              <a:gdLst>
                <a:gd name="T0" fmla="*/ 8 w 8"/>
                <a:gd name="T1" fmla="*/ 0 h 5"/>
                <a:gd name="T2" fmla="*/ 8 w 8"/>
                <a:gd name="T3" fmla="*/ 0 h 5"/>
                <a:gd name="T4" fmla="*/ 0 w 8"/>
                <a:gd name="T5" fmla="*/ 1 h 5"/>
                <a:gd name="T6" fmla="*/ 8 w 8"/>
                <a:gd name="T7" fmla="*/ 5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8" y="0"/>
                  </a:lnTo>
                  <a:cubicBezTo>
                    <a:pt x="6" y="0"/>
                    <a:pt x="0" y="1"/>
                    <a:pt x="0" y="1"/>
                  </a:cubicBezTo>
                  <a:cubicBezTo>
                    <a:pt x="2" y="2"/>
                    <a:pt x="6" y="4"/>
                    <a:pt x="8" y="5"/>
                  </a:cubicBezTo>
                  <a:cubicBezTo>
                    <a:pt x="6" y="3"/>
                    <a:pt x="7" y="1"/>
                    <a:pt x="8"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89" name="Freeform 1617"/>
            <p:cNvSpPr/>
            <p:nvPr userDrawn="1"/>
          </p:nvSpPr>
          <p:spPr>
            <a:xfrm>
              <a:off x="377" y="223"/>
              <a:ext cx="2" cy="3"/>
            </a:xfrm>
            <a:custGeom>
              <a:avLst/>
              <a:gdLst>
                <a:gd name="T0" fmla="*/ 3 w 3"/>
                <a:gd name="T1" fmla="*/ 0 h 6"/>
                <a:gd name="T2" fmla="*/ 3 w 3"/>
                <a:gd name="T3" fmla="*/ 0 h 6"/>
                <a:gd name="T4" fmla="*/ 1 w 3"/>
                <a:gd name="T5" fmla="*/ 3 h 6"/>
                <a:gd name="T6" fmla="*/ 0 w 3"/>
                <a:gd name="T7" fmla="*/ 6 h 6"/>
                <a:gd name="T8" fmla="*/ 3 w 3"/>
                <a:gd name="T9" fmla="*/ 3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3" y="0"/>
                  </a:lnTo>
                  <a:cubicBezTo>
                    <a:pt x="3" y="0"/>
                    <a:pt x="2" y="1"/>
                    <a:pt x="1" y="3"/>
                  </a:cubicBezTo>
                  <a:cubicBezTo>
                    <a:pt x="0" y="3"/>
                    <a:pt x="0" y="6"/>
                    <a:pt x="0" y="6"/>
                  </a:cubicBezTo>
                  <a:cubicBezTo>
                    <a:pt x="0" y="6"/>
                    <a:pt x="2" y="5"/>
                    <a:pt x="3" y="3"/>
                  </a:cubicBezTo>
                  <a:cubicBezTo>
                    <a:pt x="3" y="1"/>
                    <a:pt x="3" y="0"/>
                    <a:pt x="3"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0" name="Freeform 1618"/>
            <p:cNvSpPr/>
            <p:nvPr userDrawn="1"/>
          </p:nvSpPr>
          <p:spPr>
            <a:xfrm>
              <a:off x="377" y="223"/>
              <a:ext cx="3" cy="5"/>
            </a:xfrm>
            <a:custGeom>
              <a:avLst/>
              <a:gdLst>
                <a:gd name="T0" fmla="*/ 8 w 8"/>
                <a:gd name="T1" fmla="*/ 0 h 10"/>
                <a:gd name="T2" fmla="*/ 8 w 8"/>
                <a:gd name="T3" fmla="*/ 0 h 10"/>
                <a:gd name="T4" fmla="*/ 5 w 8"/>
                <a:gd name="T5" fmla="*/ 0 h 10"/>
                <a:gd name="T6" fmla="*/ 0 w 8"/>
                <a:gd name="T7" fmla="*/ 7 h 10"/>
                <a:gd name="T8" fmla="*/ 3 w 8"/>
                <a:gd name="T9" fmla="*/ 10 h 10"/>
                <a:gd name="T10" fmla="*/ 8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8" y="0"/>
                  </a:moveTo>
                  <a:lnTo>
                    <a:pt x="8" y="0"/>
                  </a:lnTo>
                  <a:cubicBezTo>
                    <a:pt x="7" y="0"/>
                    <a:pt x="6" y="0"/>
                    <a:pt x="5" y="0"/>
                  </a:cubicBezTo>
                  <a:cubicBezTo>
                    <a:pt x="6" y="4"/>
                    <a:pt x="4" y="6"/>
                    <a:pt x="0" y="7"/>
                  </a:cubicBezTo>
                  <a:cubicBezTo>
                    <a:pt x="1" y="8"/>
                    <a:pt x="2" y="9"/>
                    <a:pt x="3" y="10"/>
                  </a:cubicBezTo>
                  <a:cubicBezTo>
                    <a:pt x="5" y="8"/>
                    <a:pt x="8" y="2"/>
                    <a:pt x="8" y="0"/>
                  </a:cubicBezTo>
                  <a:close/>
                </a:path>
              </a:pathLst>
            </a:custGeom>
            <a:solidFill>
              <a:srgbClr val="FEFEFE"/>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1" name="Freeform 1619"/>
            <p:cNvSpPr/>
            <p:nvPr userDrawn="1"/>
          </p:nvSpPr>
          <p:spPr>
            <a:xfrm>
              <a:off x="367" y="223"/>
              <a:ext cx="32" cy="22"/>
            </a:xfrm>
            <a:custGeom>
              <a:avLst/>
              <a:gdLst>
                <a:gd name="T0" fmla="*/ 69 w 71"/>
                <a:gd name="T1" fmla="*/ 12 h 47"/>
                <a:gd name="T2" fmla="*/ 69 w 71"/>
                <a:gd name="T3" fmla="*/ 12 h 47"/>
                <a:gd name="T4" fmla="*/ 47 w 71"/>
                <a:gd name="T5" fmla="*/ 0 h 47"/>
                <a:gd name="T6" fmla="*/ 0 w 71"/>
                <a:gd name="T7" fmla="*/ 44 h 47"/>
                <a:gd name="T8" fmla="*/ 12 w 71"/>
                <a:gd name="T9" fmla="*/ 39 h 47"/>
                <a:gd name="T10" fmla="*/ 45 w 71"/>
                <a:gd name="T11" fmla="*/ 25 h 47"/>
                <a:gd name="T12" fmla="*/ 65 w 71"/>
                <a:gd name="T13" fmla="*/ 32 h 47"/>
                <a:gd name="T14" fmla="*/ 69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69" y="12"/>
                  </a:moveTo>
                  <a:lnTo>
                    <a:pt x="69" y="12"/>
                  </a:lnTo>
                  <a:cubicBezTo>
                    <a:pt x="66" y="6"/>
                    <a:pt x="57" y="0"/>
                    <a:pt x="47" y="0"/>
                  </a:cubicBezTo>
                  <a:cubicBezTo>
                    <a:pt x="33" y="19"/>
                    <a:pt x="20" y="32"/>
                    <a:pt x="0" y="44"/>
                  </a:cubicBezTo>
                  <a:cubicBezTo>
                    <a:pt x="1" y="47"/>
                    <a:pt x="8" y="41"/>
                    <a:pt x="12" y="39"/>
                  </a:cubicBezTo>
                  <a:cubicBezTo>
                    <a:pt x="21" y="33"/>
                    <a:pt x="33" y="25"/>
                    <a:pt x="45" y="25"/>
                  </a:cubicBezTo>
                  <a:cubicBezTo>
                    <a:pt x="53" y="24"/>
                    <a:pt x="61" y="27"/>
                    <a:pt x="65" y="32"/>
                  </a:cubicBezTo>
                  <a:cubicBezTo>
                    <a:pt x="70" y="28"/>
                    <a:pt x="71" y="18"/>
                    <a:pt x="69" y="1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2" name="Freeform 1620"/>
            <p:cNvSpPr/>
            <p:nvPr userDrawn="1"/>
          </p:nvSpPr>
          <p:spPr>
            <a:xfrm>
              <a:off x="418" y="222"/>
              <a:ext cx="43" cy="38"/>
            </a:xfrm>
            <a:custGeom>
              <a:avLst/>
              <a:gdLst>
                <a:gd name="T0" fmla="*/ 87 w 94"/>
                <a:gd name="T1" fmla="*/ 0 h 83"/>
                <a:gd name="T2" fmla="*/ 87 w 94"/>
                <a:gd name="T3" fmla="*/ 0 h 83"/>
                <a:gd name="T4" fmla="*/ 0 w 94"/>
                <a:gd name="T5" fmla="*/ 75 h 83"/>
                <a:gd name="T6" fmla="*/ 19 w 94"/>
                <a:gd name="T7" fmla="*/ 71 h 83"/>
                <a:gd name="T8" fmla="*/ 61 w 94"/>
                <a:gd name="T9" fmla="*/ 41 h 83"/>
                <a:gd name="T10" fmla="*/ 23 w 94"/>
                <a:gd name="T11" fmla="*/ 76 h 83"/>
                <a:gd name="T12" fmla="*/ 21 w 94"/>
                <a:gd name="T13" fmla="*/ 83 h 83"/>
                <a:gd name="T14" fmla="*/ 75 w 94"/>
                <a:gd name="T15" fmla="*/ 46 h 83"/>
                <a:gd name="T16" fmla="*/ 87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87" y="0"/>
                  </a:moveTo>
                  <a:lnTo>
                    <a:pt x="87" y="0"/>
                  </a:lnTo>
                  <a:cubicBezTo>
                    <a:pt x="77" y="6"/>
                    <a:pt x="37" y="50"/>
                    <a:pt x="0" y="75"/>
                  </a:cubicBezTo>
                  <a:cubicBezTo>
                    <a:pt x="6" y="73"/>
                    <a:pt x="13" y="71"/>
                    <a:pt x="19" y="71"/>
                  </a:cubicBezTo>
                  <a:cubicBezTo>
                    <a:pt x="21" y="69"/>
                    <a:pt x="48" y="49"/>
                    <a:pt x="61" y="41"/>
                  </a:cubicBezTo>
                  <a:cubicBezTo>
                    <a:pt x="51" y="54"/>
                    <a:pt x="28" y="71"/>
                    <a:pt x="23" y="76"/>
                  </a:cubicBezTo>
                  <a:cubicBezTo>
                    <a:pt x="22" y="77"/>
                    <a:pt x="22" y="80"/>
                    <a:pt x="21" y="83"/>
                  </a:cubicBezTo>
                  <a:cubicBezTo>
                    <a:pt x="34" y="74"/>
                    <a:pt x="58" y="62"/>
                    <a:pt x="75" y="46"/>
                  </a:cubicBezTo>
                  <a:cubicBezTo>
                    <a:pt x="86" y="35"/>
                    <a:pt x="94" y="17"/>
                    <a:pt x="8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3" name="Freeform 1621"/>
            <p:cNvSpPr/>
            <p:nvPr userDrawn="1"/>
          </p:nvSpPr>
          <p:spPr>
            <a:xfrm>
              <a:off x="354" y="220"/>
              <a:ext cx="34" cy="40"/>
            </a:xfrm>
            <a:custGeom>
              <a:avLst/>
              <a:gdLst>
                <a:gd name="T0" fmla="*/ 73 w 75"/>
                <a:gd name="T1" fmla="*/ 6 h 89"/>
                <a:gd name="T2" fmla="*/ 73 w 75"/>
                <a:gd name="T3" fmla="*/ 6 h 89"/>
                <a:gd name="T4" fmla="*/ 69 w 75"/>
                <a:gd name="T5" fmla="*/ 3 h 89"/>
                <a:gd name="T6" fmla="*/ 53 w 75"/>
                <a:gd name="T7" fmla="*/ 28 h 89"/>
                <a:gd name="T8" fmla="*/ 31 w 75"/>
                <a:gd name="T9" fmla="*/ 42 h 89"/>
                <a:gd name="T10" fmla="*/ 7 w 75"/>
                <a:gd name="T11" fmla="*/ 62 h 89"/>
                <a:gd name="T12" fmla="*/ 1 w 75"/>
                <a:gd name="T13" fmla="*/ 89 h 89"/>
                <a:gd name="T14" fmla="*/ 29 w 75"/>
                <a:gd name="T15" fmla="*/ 48 h 89"/>
                <a:gd name="T16" fmla="*/ 58 w 75"/>
                <a:gd name="T17" fmla="*/ 25 h 89"/>
                <a:gd name="T18" fmla="*/ 73 w 75"/>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9">
                  <a:moveTo>
                    <a:pt x="73" y="6"/>
                  </a:moveTo>
                  <a:lnTo>
                    <a:pt x="73" y="6"/>
                  </a:lnTo>
                  <a:cubicBezTo>
                    <a:pt x="75" y="2"/>
                    <a:pt x="70" y="0"/>
                    <a:pt x="69" y="3"/>
                  </a:cubicBezTo>
                  <a:cubicBezTo>
                    <a:pt x="64" y="13"/>
                    <a:pt x="59" y="22"/>
                    <a:pt x="53" y="28"/>
                  </a:cubicBezTo>
                  <a:cubicBezTo>
                    <a:pt x="47" y="33"/>
                    <a:pt x="38" y="39"/>
                    <a:pt x="31" y="42"/>
                  </a:cubicBezTo>
                  <a:cubicBezTo>
                    <a:pt x="23" y="46"/>
                    <a:pt x="11" y="55"/>
                    <a:pt x="7" y="62"/>
                  </a:cubicBezTo>
                  <a:cubicBezTo>
                    <a:pt x="3" y="69"/>
                    <a:pt x="0" y="79"/>
                    <a:pt x="1" y="89"/>
                  </a:cubicBezTo>
                  <a:cubicBezTo>
                    <a:pt x="4" y="75"/>
                    <a:pt x="16" y="56"/>
                    <a:pt x="29" y="48"/>
                  </a:cubicBezTo>
                  <a:cubicBezTo>
                    <a:pt x="41" y="41"/>
                    <a:pt x="51" y="34"/>
                    <a:pt x="58" y="25"/>
                  </a:cubicBezTo>
                  <a:cubicBezTo>
                    <a:pt x="63" y="19"/>
                    <a:pt x="69" y="13"/>
                    <a:pt x="7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4" name="Freeform 1622"/>
            <p:cNvSpPr/>
            <p:nvPr userDrawn="1"/>
          </p:nvSpPr>
          <p:spPr>
            <a:xfrm>
              <a:off x="346" y="218"/>
              <a:ext cx="38" cy="24"/>
            </a:xfrm>
            <a:custGeom>
              <a:avLst/>
              <a:gdLst>
                <a:gd name="T0" fmla="*/ 84 w 86"/>
                <a:gd name="T1" fmla="*/ 1 h 53"/>
                <a:gd name="T2" fmla="*/ 84 w 86"/>
                <a:gd name="T3" fmla="*/ 1 h 53"/>
                <a:gd name="T4" fmla="*/ 7 w 86"/>
                <a:gd name="T5" fmla="*/ 2 h 53"/>
                <a:gd name="T6" fmla="*/ 0 w 86"/>
                <a:gd name="T7" fmla="*/ 0 h 53"/>
                <a:gd name="T8" fmla="*/ 8 w 86"/>
                <a:gd name="T9" fmla="*/ 6 h 53"/>
                <a:gd name="T10" fmla="*/ 55 w 86"/>
                <a:gd name="T11" fmla="*/ 12 h 53"/>
                <a:gd name="T12" fmla="*/ 79 w 86"/>
                <a:gd name="T13" fmla="*/ 10 h 53"/>
                <a:gd name="T14" fmla="*/ 72 w 86"/>
                <a:gd name="T15" fmla="*/ 23 h 53"/>
                <a:gd name="T16" fmla="*/ 55 w 86"/>
                <a:gd name="T17" fmla="*/ 16 h 53"/>
                <a:gd name="T18" fmla="*/ 27 w 86"/>
                <a:gd name="T19" fmla="*/ 14 h 53"/>
                <a:gd name="T20" fmla="*/ 4 w 86"/>
                <a:gd name="T21" fmla="*/ 15 h 53"/>
                <a:gd name="T22" fmla="*/ 39 w 86"/>
                <a:gd name="T23" fmla="*/ 18 h 53"/>
                <a:gd name="T24" fmla="*/ 16 w 86"/>
                <a:gd name="T25" fmla="*/ 50 h 53"/>
                <a:gd name="T26" fmla="*/ 50 w 86"/>
                <a:gd name="T27" fmla="*/ 21 h 53"/>
                <a:gd name="T28" fmla="*/ 26 w 86"/>
                <a:gd name="T29" fmla="*/ 53 h 53"/>
                <a:gd name="T30" fmla="*/ 59 w 86"/>
                <a:gd name="T31" fmla="*/ 27 h 53"/>
                <a:gd name="T32" fmla="*/ 46 w 86"/>
                <a:gd name="T33" fmla="*/ 45 h 53"/>
                <a:gd name="T34" fmla="*/ 67 w 86"/>
                <a:gd name="T35" fmla="*/ 32 h 53"/>
                <a:gd name="T36" fmla="*/ 85 w 86"/>
                <a:gd name="T37" fmla="*/ 4 h 53"/>
                <a:gd name="T38" fmla="*/ 84 w 86"/>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52">
                  <a:moveTo>
                    <a:pt x="84" y="1"/>
                  </a:moveTo>
                  <a:lnTo>
                    <a:pt x="84" y="1"/>
                  </a:lnTo>
                  <a:cubicBezTo>
                    <a:pt x="70" y="1"/>
                    <a:pt x="25" y="2"/>
                    <a:pt x="7" y="2"/>
                  </a:cubicBezTo>
                  <a:cubicBezTo>
                    <a:pt x="5" y="2"/>
                    <a:pt x="2" y="1"/>
                    <a:pt x="0" y="0"/>
                  </a:cubicBezTo>
                  <a:cubicBezTo>
                    <a:pt x="2" y="2"/>
                    <a:pt x="6" y="4"/>
                    <a:pt x="8" y="6"/>
                  </a:cubicBezTo>
                  <a:cubicBezTo>
                    <a:pt x="22" y="12"/>
                    <a:pt x="38" y="14"/>
                    <a:pt x="55" y="12"/>
                  </a:cubicBezTo>
                  <a:cubicBezTo>
                    <a:pt x="59" y="11"/>
                    <a:pt x="70" y="7"/>
                    <a:pt x="79" y="10"/>
                  </a:cubicBezTo>
                  <a:cubicBezTo>
                    <a:pt x="79" y="14"/>
                    <a:pt x="74" y="21"/>
                    <a:pt x="72" y="23"/>
                  </a:cubicBezTo>
                  <a:cubicBezTo>
                    <a:pt x="67" y="19"/>
                    <a:pt x="62" y="18"/>
                    <a:pt x="55" y="16"/>
                  </a:cubicBezTo>
                  <a:cubicBezTo>
                    <a:pt x="47" y="13"/>
                    <a:pt x="37" y="13"/>
                    <a:pt x="27" y="14"/>
                  </a:cubicBezTo>
                  <a:cubicBezTo>
                    <a:pt x="20" y="15"/>
                    <a:pt x="11" y="16"/>
                    <a:pt x="4" y="15"/>
                  </a:cubicBezTo>
                  <a:cubicBezTo>
                    <a:pt x="12" y="21"/>
                    <a:pt x="26" y="22"/>
                    <a:pt x="39" y="18"/>
                  </a:cubicBezTo>
                  <a:cubicBezTo>
                    <a:pt x="29" y="25"/>
                    <a:pt x="18" y="37"/>
                    <a:pt x="16" y="50"/>
                  </a:cubicBezTo>
                  <a:cubicBezTo>
                    <a:pt x="25" y="38"/>
                    <a:pt x="37" y="28"/>
                    <a:pt x="50" y="21"/>
                  </a:cubicBezTo>
                  <a:cubicBezTo>
                    <a:pt x="40" y="30"/>
                    <a:pt x="30" y="45"/>
                    <a:pt x="26" y="53"/>
                  </a:cubicBezTo>
                  <a:cubicBezTo>
                    <a:pt x="36" y="47"/>
                    <a:pt x="51" y="36"/>
                    <a:pt x="59" y="27"/>
                  </a:cubicBezTo>
                  <a:cubicBezTo>
                    <a:pt x="57" y="32"/>
                    <a:pt x="51" y="40"/>
                    <a:pt x="46" y="45"/>
                  </a:cubicBezTo>
                  <a:cubicBezTo>
                    <a:pt x="49" y="44"/>
                    <a:pt x="59" y="39"/>
                    <a:pt x="67" y="32"/>
                  </a:cubicBezTo>
                  <a:cubicBezTo>
                    <a:pt x="73" y="26"/>
                    <a:pt x="82" y="13"/>
                    <a:pt x="85" y="4"/>
                  </a:cubicBezTo>
                  <a:cubicBezTo>
                    <a:pt x="86" y="2"/>
                    <a:pt x="85" y="1"/>
                    <a:pt x="84"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5" name="Freeform 1623"/>
            <p:cNvSpPr/>
            <p:nvPr userDrawn="1"/>
          </p:nvSpPr>
          <p:spPr>
            <a:xfrm>
              <a:off x="420" y="199"/>
              <a:ext cx="32" cy="55"/>
            </a:xfrm>
            <a:custGeom>
              <a:avLst/>
              <a:gdLst>
                <a:gd name="T0" fmla="*/ 57 w 71"/>
                <a:gd name="T1" fmla="*/ 0 h 121"/>
                <a:gd name="T2" fmla="*/ 57 w 71"/>
                <a:gd name="T3" fmla="*/ 0 h 121"/>
                <a:gd name="T4" fmla="*/ 4 w 71"/>
                <a:gd name="T5" fmla="*/ 84 h 121"/>
                <a:gd name="T6" fmla="*/ 7 w 71"/>
                <a:gd name="T7" fmla="*/ 95 h 121"/>
                <a:gd name="T8" fmla="*/ 46 w 71"/>
                <a:gd name="T9" fmla="*/ 47 h 121"/>
                <a:gd name="T10" fmla="*/ 8 w 71"/>
                <a:gd name="T11" fmla="*/ 104 h 121"/>
                <a:gd name="T12" fmla="*/ 0 w 71"/>
                <a:gd name="T13" fmla="*/ 121 h 121"/>
                <a:gd name="T14" fmla="*/ 64 w 71"/>
                <a:gd name="T15" fmla="*/ 40 h 121"/>
                <a:gd name="T16" fmla="*/ 57 w 7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0">
                  <a:moveTo>
                    <a:pt x="57" y="0"/>
                  </a:moveTo>
                  <a:lnTo>
                    <a:pt x="57" y="0"/>
                  </a:lnTo>
                  <a:cubicBezTo>
                    <a:pt x="52" y="12"/>
                    <a:pt x="23" y="63"/>
                    <a:pt x="4" y="84"/>
                  </a:cubicBezTo>
                  <a:cubicBezTo>
                    <a:pt x="6" y="87"/>
                    <a:pt x="7" y="91"/>
                    <a:pt x="7" y="95"/>
                  </a:cubicBezTo>
                  <a:cubicBezTo>
                    <a:pt x="19" y="83"/>
                    <a:pt x="33" y="62"/>
                    <a:pt x="46" y="47"/>
                  </a:cubicBezTo>
                  <a:cubicBezTo>
                    <a:pt x="38" y="67"/>
                    <a:pt x="18" y="94"/>
                    <a:pt x="8" y="104"/>
                  </a:cubicBezTo>
                  <a:cubicBezTo>
                    <a:pt x="7" y="108"/>
                    <a:pt x="4" y="116"/>
                    <a:pt x="0" y="121"/>
                  </a:cubicBezTo>
                  <a:cubicBezTo>
                    <a:pt x="26" y="101"/>
                    <a:pt x="56" y="64"/>
                    <a:pt x="64" y="40"/>
                  </a:cubicBezTo>
                  <a:cubicBezTo>
                    <a:pt x="71" y="17"/>
                    <a:pt x="65" y="6"/>
                    <a:pt x="57"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6" name="Freeform 1624"/>
            <p:cNvSpPr/>
            <p:nvPr userDrawn="1"/>
          </p:nvSpPr>
          <p:spPr>
            <a:xfrm>
              <a:off x="353" y="278"/>
              <a:ext cx="4" cy="5"/>
            </a:xfrm>
            <a:custGeom>
              <a:avLst/>
              <a:gdLst>
                <a:gd name="T0" fmla="*/ 0 w 9"/>
                <a:gd name="T1" fmla="*/ 0 h 11"/>
                <a:gd name="T2" fmla="*/ 0 w 9"/>
                <a:gd name="T3" fmla="*/ 0 h 11"/>
                <a:gd name="T4" fmla="*/ 9 w 9"/>
                <a:gd name="T5" fmla="*/ 11 h 11"/>
                <a:gd name="T6" fmla="*/ 0 w 9"/>
                <a:gd name="T7" fmla="*/ 0 h 11"/>
              </a:gdLst>
              <a:ahLst/>
              <a:cxnLst>
                <a:cxn ang="0">
                  <a:pos x="T0" y="T1"/>
                </a:cxn>
                <a:cxn ang="0">
                  <a:pos x="T2" y="T3"/>
                </a:cxn>
                <a:cxn ang="0">
                  <a:pos x="T4" y="T5"/>
                </a:cxn>
                <a:cxn ang="0">
                  <a:pos x="T6" y="T7"/>
                </a:cxn>
              </a:cxnLst>
              <a:rect l="0" t="0" r="r" b="b"/>
              <a:pathLst>
                <a:path w="9" h="11">
                  <a:moveTo>
                    <a:pt x="0" y="0"/>
                  </a:moveTo>
                  <a:lnTo>
                    <a:pt x="0" y="0"/>
                  </a:lnTo>
                  <a:cubicBezTo>
                    <a:pt x="2" y="4"/>
                    <a:pt x="4" y="8"/>
                    <a:pt x="9" y="11"/>
                  </a:cubicBezTo>
                  <a:cubicBezTo>
                    <a:pt x="5" y="7"/>
                    <a:pt x="4" y="5"/>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7" name="Freeform 1625"/>
            <p:cNvSpPr/>
            <p:nvPr userDrawn="1"/>
          </p:nvSpPr>
          <p:spPr>
            <a:xfrm>
              <a:off x="368" y="285"/>
              <a:ext cx="6" cy="7"/>
            </a:xfrm>
            <a:custGeom>
              <a:avLst/>
              <a:gdLst>
                <a:gd name="T0" fmla="*/ 11 w 13"/>
                <a:gd name="T1" fmla="*/ 0 h 15"/>
                <a:gd name="T2" fmla="*/ 11 w 13"/>
                <a:gd name="T3" fmla="*/ 0 h 15"/>
                <a:gd name="T4" fmla="*/ 0 w 13"/>
                <a:gd name="T5" fmla="*/ 4 h 15"/>
                <a:gd name="T6" fmla="*/ 9 w 13"/>
                <a:gd name="T7" fmla="*/ 4 h 15"/>
                <a:gd name="T8" fmla="*/ 3 w 13"/>
                <a:gd name="T9" fmla="*/ 15 h 15"/>
                <a:gd name="T10" fmla="*/ 11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11" y="0"/>
                  </a:moveTo>
                  <a:lnTo>
                    <a:pt x="11" y="0"/>
                  </a:lnTo>
                  <a:cubicBezTo>
                    <a:pt x="9" y="2"/>
                    <a:pt x="4" y="4"/>
                    <a:pt x="0" y="4"/>
                  </a:cubicBezTo>
                  <a:cubicBezTo>
                    <a:pt x="4" y="5"/>
                    <a:pt x="6" y="5"/>
                    <a:pt x="9" y="4"/>
                  </a:cubicBezTo>
                  <a:cubicBezTo>
                    <a:pt x="9" y="6"/>
                    <a:pt x="8" y="12"/>
                    <a:pt x="3" y="15"/>
                  </a:cubicBezTo>
                  <a:cubicBezTo>
                    <a:pt x="9" y="13"/>
                    <a:pt x="13" y="4"/>
                    <a:pt x="1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8" name="Freeform 1626"/>
            <p:cNvSpPr/>
            <p:nvPr userDrawn="1"/>
          </p:nvSpPr>
          <p:spPr>
            <a:xfrm>
              <a:off x="390" y="230"/>
              <a:ext cx="3" cy="4"/>
            </a:xfrm>
            <a:custGeom>
              <a:avLst/>
              <a:gdLst>
                <a:gd name="T0" fmla="*/ 3 w 8"/>
                <a:gd name="T1" fmla="*/ 1 h 7"/>
                <a:gd name="T2" fmla="*/ 3 w 8"/>
                <a:gd name="T3" fmla="*/ 1 h 7"/>
                <a:gd name="T4" fmla="*/ 3 w 8"/>
                <a:gd name="T5" fmla="*/ 4 h 7"/>
                <a:gd name="T6" fmla="*/ 1 w 8"/>
                <a:gd name="T7" fmla="*/ 5 h 7"/>
                <a:gd name="T8" fmla="*/ 8 w 8"/>
                <a:gd name="T9" fmla="*/ 7 h 7"/>
                <a:gd name="T10" fmla="*/ 3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3" y="1"/>
                  </a:moveTo>
                  <a:lnTo>
                    <a:pt x="3" y="1"/>
                  </a:lnTo>
                  <a:cubicBezTo>
                    <a:pt x="1" y="0"/>
                    <a:pt x="3" y="3"/>
                    <a:pt x="3" y="4"/>
                  </a:cubicBezTo>
                  <a:cubicBezTo>
                    <a:pt x="0" y="3"/>
                    <a:pt x="1" y="4"/>
                    <a:pt x="1" y="5"/>
                  </a:cubicBezTo>
                  <a:cubicBezTo>
                    <a:pt x="4" y="5"/>
                    <a:pt x="6" y="6"/>
                    <a:pt x="8" y="7"/>
                  </a:cubicBezTo>
                  <a:cubicBezTo>
                    <a:pt x="7" y="5"/>
                    <a:pt x="7" y="2"/>
                    <a:pt x="3"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99" name="Freeform 1627"/>
            <p:cNvSpPr/>
            <p:nvPr userDrawn="1"/>
          </p:nvSpPr>
          <p:spPr>
            <a:xfrm>
              <a:off x="414" y="221"/>
              <a:ext cx="2" cy="3"/>
            </a:xfrm>
            <a:custGeom>
              <a:avLst/>
              <a:gdLst>
                <a:gd name="T0" fmla="*/ 0 w 4"/>
                <a:gd name="T1" fmla="*/ 0 h 6"/>
                <a:gd name="T2" fmla="*/ 0 w 4"/>
                <a:gd name="T3" fmla="*/ 0 h 6"/>
                <a:gd name="T4" fmla="*/ 2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0" y="0"/>
                  </a:lnTo>
                  <a:cubicBezTo>
                    <a:pt x="2" y="2"/>
                    <a:pt x="2" y="3"/>
                    <a:pt x="2" y="6"/>
                  </a:cubicBezTo>
                  <a:cubicBezTo>
                    <a:pt x="4" y="4"/>
                    <a:pt x="2" y="0"/>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0" name="Freeform 1628"/>
            <p:cNvSpPr/>
            <p:nvPr userDrawn="1"/>
          </p:nvSpPr>
          <p:spPr>
            <a:xfrm>
              <a:off x="437" y="201"/>
              <a:ext cx="16" cy="29"/>
            </a:xfrm>
            <a:custGeom>
              <a:avLst/>
              <a:gdLst>
                <a:gd name="T0" fmla="*/ 20 w 36"/>
                <a:gd name="T1" fmla="*/ 0 h 63"/>
                <a:gd name="T2" fmla="*/ 20 w 36"/>
                <a:gd name="T3" fmla="*/ 0 h 63"/>
                <a:gd name="T4" fmla="*/ 0 w 36"/>
                <a:gd name="T5" fmla="*/ 36 h 63"/>
                <a:gd name="T6" fmla="*/ 20 w 36"/>
                <a:gd name="T7" fmla="*/ 5 h 63"/>
                <a:gd name="T8" fmla="*/ 9 w 36"/>
                <a:gd name="T9" fmla="*/ 63 h 63"/>
                <a:gd name="T10" fmla="*/ 20 w 36"/>
                <a:gd name="T11" fmla="*/ 0 h 63"/>
              </a:gdLst>
              <a:ahLst/>
              <a:cxnLst>
                <a:cxn ang="0">
                  <a:pos x="T0" y="T1"/>
                </a:cxn>
                <a:cxn ang="0">
                  <a:pos x="T2" y="T3"/>
                </a:cxn>
                <a:cxn ang="0">
                  <a:pos x="T4" y="T5"/>
                </a:cxn>
                <a:cxn ang="0">
                  <a:pos x="T6" y="T7"/>
                </a:cxn>
                <a:cxn ang="0">
                  <a:pos x="T8" y="T9"/>
                </a:cxn>
                <a:cxn ang="0">
                  <a:pos x="T10" y="T11"/>
                </a:cxn>
              </a:cxnLst>
              <a:rect l="0" t="0" r="r" b="b"/>
              <a:pathLst>
                <a:path w="36" h="62">
                  <a:moveTo>
                    <a:pt x="20" y="0"/>
                  </a:moveTo>
                  <a:lnTo>
                    <a:pt x="20" y="0"/>
                  </a:lnTo>
                  <a:cubicBezTo>
                    <a:pt x="17" y="5"/>
                    <a:pt x="6" y="25"/>
                    <a:pt x="0" y="36"/>
                  </a:cubicBezTo>
                  <a:cubicBezTo>
                    <a:pt x="7" y="26"/>
                    <a:pt x="17" y="12"/>
                    <a:pt x="20" y="5"/>
                  </a:cubicBezTo>
                  <a:cubicBezTo>
                    <a:pt x="30" y="20"/>
                    <a:pt x="15" y="48"/>
                    <a:pt x="9" y="63"/>
                  </a:cubicBezTo>
                  <a:cubicBezTo>
                    <a:pt x="18" y="49"/>
                    <a:pt x="36" y="15"/>
                    <a:pt x="2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1" name="Freeform 1629"/>
            <p:cNvSpPr/>
            <p:nvPr userDrawn="1"/>
          </p:nvSpPr>
          <p:spPr>
            <a:xfrm>
              <a:off x="444" y="247"/>
              <a:ext cx="17" cy="15"/>
            </a:xfrm>
            <a:custGeom>
              <a:avLst/>
              <a:gdLst>
                <a:gd name="T0" fmla="*/ 38 w 39"/>
                <a:gd name="T1" fmla="*/ 0 h 34"/>
                <a:gd name="T2" fmla="*/ 38 w 39"/>
                <a:gd name="T3" fmla="*/ 0 h 34"/>
                <a:gd name="T4" fmla="*/ 0 w 39"/>
                <a:gd name="T5" fmla="*/ 14 h 34"/>
                <a:gd name="T6" fmla="*/ 35 w 39"/>
                <a:gd name="T7" fmla="*/ 3 h 34"/>
                <a:gd name="T8" fmla="*/ 9 w 39"/>
                <a:gd name="T9" fmla="*/ 34 h 34"/>
                <a:gd name="T10" fmla="*/ 38 w 39"/>
                <a:gd name="T11" fmla="*/ 0 h 34"/>
              </a:gdLst>
              <a:ahLst/>
              <a:cxnLst>
                <a:cxn ang="0">
                  <a:pos x="T0" y="T1"/>
                </a:cxn>
                <a:cxn ang="0">
                  <a:pos x="T2" y="T3"/>
                </a:cxn>
                <a:cxn ang="0">
                  <a:pos x="T4" y="T5"/>
                </a:cxn>
                <a:cxn ang="0">
                  <a:pos x="T6" y="T7"/>
                </a:cxn>
                <a:cxn ang="0">
                  <a:pos x="T8" y="T9"/>
                </a:cxn>
                <a:cxn ang="0">
                  <a:pos x="T10" y="T11"/>
                </a:cxn>
              </a:cxnLst>
              <a:rect l="0" t="0" r="r" b="b"/>
              <a:pathLst>
                <a:path w="39" h="34">
                  <a:moveTo>
                    <a:pt x="38" y="0"/>
                  </a:moveTo>
                  <a:lnTo>
                    <a:pt x="38" y="0"/>
                  </a:lnTo>
                  <a:cubicBezTo>
                    <a:pt x="26" y="1"/>
                    <a:pt x="10" y="7"/>
                    <a:pt x="0" y="14"/>
                  </a:cubicBezTo>
                  <a:cubicBezTo>
                    <a:pt x="7" y="10"/>
                    <a:pt x="25" y="4"/>
                    <a:pt x="35" y="3"/>
                  </a:cubicBezTo>
                  <a:cubicBezTo>
                    <a:pt x="31" y="21"/>
                    <a:pt x="19" y="27"/>
                    <a:pt x="9" y="34"/>
                  </a:cubicBezTo>
                  <a:cubicBezTo>
                    <a:pt x="20" y="28"/>
                    <a:pt x="39" y="14"/>
                    <a:pt x="3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2" name="Freeform 1630"/>
            <p:cNvSpPr/>
            <p:nvPr userDrawn="1"/>
          </p:nvSpPr>
          <p:spPr>
            <a:xfrm>
              <a:off x="442" y="225"/>
              <a:ext cx="17" cy="21"/>
            </a:xfrm>
            <a:custGeom>
              <a:avLst/>
              <a:gdLst>
                <a:gd name="T0" fmla="*/ 33 w 39"/>
                <a:gd name="T1" fmla="*/ 0 h 48"/>
                <a:gd name="T2" fmla="*/ 33 w 39"/>
                <a:gd name="T3" fmla="*/ 0 h 48"/>
                <a:gd name="T4" fmla="*/ 0 w 39"/>
                <a:gd name="T5" fmla="*/ 31 h 48"/>
                <a:gd name="T6" fmla="*/ 31 w 39"/>
                <a:gd name="T7" fmla="*/ 5 h 48"/>
                <a:gd name="T8" fmla="*/ 12 w 39"/>
                <a:gd name="T9" fmla="*/ 48 h 48"/>
                <a:gd name="T10" fmla="*/ 33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33" y="0"/>
                  </a:moveTo>
                  <a:lnTo>
                    <a:pt x="33" y="0"/>
                  </a:lnTo>
                  <a:cubicBezTo>
                    <a:pt x="28" y="3"/>
                    <a:pt x="7" y="24"/>
                    <a:pt x="0" y="31"/>
                  </a:cubicBezTo>
                  <a:cubicBezTo>
                    <a:pt x="9" y="24"/>
                    <a:pt x="23" y="10"/>
                    <a:pt x="31" y="5"/>
                  </a:cubicBezTo>
                  <a:cubicBezTo>
                    <a:pt x="34" y="24"/>
                    <a:pt x="17" y="42"/>
                    <a:pt x="12" y="48"/>
                  </a:cubicBezTo>
                  <a:cubicBezTo>
                    <a:pt x="22" y="40"/>
                    <a:pt x="39" y="20"/>
                    <a:pt x="3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3" name="Freeform 1631"/>
            <p:cNvSpPr/>
            <p:nvPr userDrawn="1"/>
          </p:nvSpPr>
          <p:spPr>
            <a:xfrm>
              <a:off x="414" y="239"/>
              <a:ext cx="9" cy="19"/>
            </a:xfrm>
            <a:custGeom>
              <a:avLst/>
              <a:gdLst>
                <a:gd name="T0" fmla="*/ 15 w 20"/>
                <a:gd name="T1" fmla="*/ 0 h 41"/>
                <a:gd name="T2" fmla="*/ 15 w 20"/>
                <a:gd name="T3" fmla="*/ 0 h 41"/>
                <a:gd name="T4" fmla="*/ 5 w 20"/>
                <a:gd name="T5" fmla="*/ 16 h 41"/>
                <a:gd name="T6" fmla="*/ 14 w 20"/>
                <a:gd name="T7" fmla="*/ 8 h 41"/>
                <a:gd name="T8" fmla="*/ 0 w 20"/>
                <a:gd name="T9" fmla="*/ 41 h 41"/>
                <a:gd name="T10" fmla="*/ 1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15" y="0"/>
                  </a:moveTo>
                  <a:lnTo>
                    <a:pt x="15" y="0"/>
                  </a:lnTo>
                  <a:cubicBezTo>
                    <a:pt x="12" y="6"/>
                    <a:pt x="9" y="11"/>
                    <a:pt x="5" y="16"/>
                  </a:cubicBezTo>
                  <a:cubicBezTo>
                    <a:pt x="8" y="14"/>
                    <a:pt x="13" y="9"/>
                    <a:pt x="14" y="8"/>
                  </a:cubicBezTo>
                  <a:cubicBezTo>
                    <a:pt x="16" y="17"/>
                    <a:pt x="7" y="34"/>
                    <a:pt x="0" y="41"/>
                  </a:cubicBezTo>
                  <a:cubicBezTo>
                    <a:pt x="15" y="29"/>
                    <a:pt x="20" y="11"/>
                    <a:pt x="1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4" name="Freeform 1632"/>
            <p:cNvSpPr/>
            <p:nvPr userDrawn="1"/>
          </p:nvSpPr>
          <p:spPr>
            <a:xfrm>
              <a:off x="415" y="257"/>
              <a:ext cx="11" cy="11"/>
            </a:xfrm>
            <a:custGeom>
              <a:avLst/>
              <a:gdLst>
                <a:gd name="T0" fmla="*/ 22 w 23"/>
                <a:gd name="T1" fmla="*/ 0 h 23"/>
                <a:gd name="T2" fmla="*/ 22 w 23"/>
                <a:gd name="T3" fmla="*/ 0 h 23"/>
                <a:gd name="T4" fmla="*/ 0 w 23"/>
                <a:gd name="T5" fmla="*/ 10 h 23"/>
                <a:gd name="T6" fmla="*/ 19 w 23"/>
                <a:gd name="T7" fmla="*/ 3 h 23"/>
                <a:gd name="T8" fmla="*/ 8 w 23"/>
                <a:gd name="T9" fmla="*/ 23 h 23"/>
                <a:gd name="T10" fmla="*/ 22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22" y="0"/>
                  </a:moveTo>
                  <a:lnTo>
                    <a:pt x="22" y="0"/>
                  </a:lnTo>
                  <a:cubicBezTo>
                    <a:pt x="16" y="0"/>
                    <a:pt x="2" y="7"/>
                    <a:pt x="0" y="10"/>
                  </a:cubicBezTo>
                  <a:cubicBezTo>
                    <a:pt x="6" y="7"/>
                    <a:pt x="12" y="4"/>
                    <a:pt x="19" y="3"/>
                  </a:cubicBezTo>
                  <a:cubicBezTo>
                    <a:pt x="19" y="8"/>
                    <a:pt x="13" y="17"/>
                    <a:pt x="8" y="23"/>
                  </a:cubicBezTo>
                  <a:cubicBezTo>
                    <a:pt x="17" y="17"/>
                    <a:pt x="23" y="6"/>
                    <a:pt x="2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5" name="Freeform 1633"/>
            <p:cNvSpPr/>
            <p:nvPr userDrawn="1"/>
          </p:nvSpPr>
          <p:spPr>
            <a:xfrm>
              <a:off x="448" y="263"/>
              <a:ext cx="15" cy="13"/>
            </a:xfrm>
            <a:custGeom>
              <a:avLst/>
              <a:gdLst>
                <a:gd name="T0" fmla="*/ 35 w 35"/>
                <a:gd name="T1" fmla="*/ 1 h 28"/>
                <a:gd name="T2" fmla="*/ 35 w 35"/>
                <a:gd name="T3" fmla="*/ 1 h 28"/>
                <a:gd name="T4" fmla="*/ 0 w 35"/>
                <a:gd name="T5" fmla="*/ 8 h 28"/>
                <a:gd name="T6" fmla="*/ 30 w 35"/>
                <a:gd name="T7" fmla="*/ 4 h 28"/>
                <a:gd name="T8" fmla="*/ 1 w 35"/>
                <a:gd name="T9" fmla="*/ 28 h 28"/>
                <a:gd name="T10" fmla="*/ 35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35" y="1"/>
                  </a:moveTo>
                  <a:lnTo>
                    <a:pt x="35" y="1"/>
                  </a:lnTo>
                  <a:cubicBezTo>
                    <a:pt x="23" y="0"/>
                    <a:pt x="7" y="4"/>
                    <a:pt x="0" y="8"/>
                  </a:cubicBezTo>
                  <a:cubicBezTo>
                    <a:pt x="11" y="6"/>
                    <a:pt x="16" y="3"/>
                    <a:pt x="30" y="4"/>
                  </a:cubicBezTo>
                  <a:cubicBezTo>
                    <a:pt x="27" y="11"/>
                    <a:pt x="13" y="23"/>
                    <a:pt x="1" y="28"/>
                  </a:cubicBezTo>
                  <a:cubicBezTo>
                    <a:pt x="20" y="22"/>
                    <a:pt x="33" y="9"/>
                    <a:pt x="35"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6" name="Freeform 1634"/>
            <p:cNvSpPr/>
            <p:nvPr userDrawn="1"/>
          </p:nvSpPr>
          <p:spPr>
            <a:xfrm>
              <a:off x="420" y="269"/>
              <a:ext cx="10" cy="9"/>
            </a:xfrm>
            <a:custGeom>
              <a:avLst/>
              <a:gdLst>
                <a:gd name="T0" fmla="*/ 0 w 22"/>
                <a:gd name="T1" fmla="*/ 5 h 20"/>
                <a:gd name="T2" fmla="*/ 0 w 22"/>
                <a:gd name="T3" fmla="*/ 5 h 20"/>
                <a:gd name="T4" fmla="*/ 19 w 22"/>
                <a:gd name="T5" fmla="*/ 6 h 20"/>
                <a:gd name="T6" fmla="*/ 5 w 22"/>
                <a:gd name="T7" fmla="*/ 20 h 20"/>
                <a:gd name="T8" fmla="*/ 22 w 22"/>
                <a:gd name="T9" fmla="*/ 5 h 20"/>
                <a:gd name="T10" fmla="*/ 0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0" y="5"/>
                  </a:moveTo>
                  <a:lnTo>
                    <a:pt x="0" y="5"/>
                  </a:lnTo>
                  <a:cubicBezTo>
                    <a:pt x="6" y="3"/>
                    <a:pt x="11" y="2"/>
                    <a:pt x="19" y="6"/>
                  </a:cubicBezTo>
                  <a:cubicBezTo>
                    <a:pt x="17" y="12"/>
                    <a:pt x="10" y="18"/>
                    <a:pt x="5" y="20"/>
                  </a:cubicBezTo>
                  <a:cubicBezTo>
                    <a:pt x="12" y="19"/>
                    <a:pt x="20" y="13"/>
                    <a:pt x="22" y="5"/>
                  </a:cubicBezTo>
                  <a:cubicBezTo>
                    <a:pt x="14" y="0"/>
                    <a:pt x="5" y="2"/>
                    <a:pt x="0" y="5"/>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7" name="Freeform 1635"/>
            <p:cNvSpPr/>
            <p:nvPr userDrawn="1"/>
          </p:nvSpPr>
          <p:spPr>
            <a:xfrm>
              <a:off x="409" y="276"/>
              <a:ext cx="7" cy="3"/>
            </a:xfrm>
            <a:custGeom>
              <a:avLst/>
              <a:gdLst>
                <a:gd name="T0" fmla="*/ 15 w 15"/>
                <a:gd name="T1" fmla="*/ 0 h 6"/>
                <a:gd name="T2" fmla="*/ 15 w 15"/>
                <a:gd name="T3" fmla="*/ 0 h 6"/>
                <a:gd name="T4" fmla="*/ 1 w 15"/>
                <a:gd name="T5" fmla="*/ 4 h 6"/>
                <a:gd name="T6" fmla="*/ 0 w 15"/>
                <a:gd name="T7" fmla="*/ 6 h 6"/>
                <a:gd name="T8" fmla="*/ 15 w 15"/>
                <a:gd name="T9" fmla="*/ 0 h 6"/>
              </a:gdLst>
              <a:ahLst/>
              <a:cxnLst>
                <a:cxn ang="0">
                  <a:pos x="T0" y="T1"/>
                </a:cxn>
                <a:cxn ang="0">
                  <a:pos x="T2" y="T3"/>
                </a:cxn>
                <a:cxn ang="0">
                  <a:pos x="T4" y="T5"/>
                </a:cxn>
                <a:cxn ang="0">
                  <a:pos x="T6" y="T7"/>
                </a:cxn>
                <a:cxn ang="0">
                  <a:pos x="T8" y="T9"/>
                </a:cxn>
              </a:cxnLst>
              <a:rect l="0" t="0" r="r" b="b"/>
              <a:pathLst>
                <a:path w="15" h="6">
                  <a:moveTo>
                    <a:pt x="15" y="0"/>
                  </a:moveTo>
                  <a:lnTo>
                    <a:pt x="15" y="0"/>
                  </a:lnTo>
                  <a:cubicBezTo>
                    <a:pt x="10" y="1"/>
                    <a:pt x="5" y="2"/>
                    <a:pt x="1" y="4"/>
                  </a:cubicBezTo>
                  <a:lnTo>
                    <a:pt x="0" y="6"/>
                  </a:lnTo>
                  <a:cubicBezTo>
                    <a:pt x="4" y="4"/>
                    <a:pt x="10" y="3"/>
                    <a:pt x="1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8" name="Freeform 1636"/>
            <p:cNvSpPr/>
            <p:nvPr userDrawn="1"/>
          </p:nvSpPr>
          <p:spPr>
            <a:xfrm>
              <a:off x="399" y="273"/>
              <a:ext cx="9" cy="8"/>
            </a:xfrm>
            <a:custGeom>
              <a:avLst/>
              <a:gdLst>
                <a:gd name="T0" fmla="*/ 0 w 19"/>
                <a:gd name="T1" fmla="*/ 4 h 19"/>
                <a:gd name="T2" fmla="*/ 0 w 19"/>
                <a:gd name="T3" fmla="*/ 4 h 19"/>
                <a:gd name="T4" fmla="*/ 15 w 19"/>
                <a:gd name="T5" fmla="*/ 5 h 19"/>
                <a:gd name="T6" fmla="*/ 9 w 19"/>
                <a:gd name="T7" fmla="*/ 19 h 19"/>
                <a:gd name="T8" fmla="*/ 18 w 19"/>
                <a:gd name="T9" fmla="*/ 4 h 19"/>
                <a:gd name="T10" fmla="*/ 0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0" y="4"/>
                  </a:moveTo>
                  <a:lnTo>
                    <a:pt x="0" y="4"/>
                  </a:lnTo>
                  <a:cubicBezTo>
                    <a:pt x="6" y="3"/>
                    <a:pt x="12" y="3"/>
                    <a:pt x="15" y="5"/>
                  </a:cubicBezTo>
                  <a:cubicBezTo>
                    <a:pt x="15" y="10"/>
                    <a:pt x="12" y="16"/>
                    <a:pt x="9" y="19"/>
                  </a:cubicBezTo>
                  <a:cubicBezTo>
                    <a:pt x="14" y="17"/>
                    <a:pt x="19" y="9"/>
                    <a:pt x="18" y="4"/>
                  </a:cubicBezTo>
                  <a:cubicBezTo>
                    <a:pt x="14" y="2"/>
                    <a:pt x="7" y="0"/>
                    <a:pt x="0" y="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09" name="Freeform 1637"/>
            <p:cNvSpPr/>
            <p:nvPr userDrawn="1"/>
          </p:nvSpPr>
          <p:spPr>
            <a:xfrm>
              <a:off x="399" y="253"/>
              <a:ext cx="8" cy="16"/>
            </a:xfrm>
            <a:custGeom>
              <a:avLst/>
              <a:gdLst>
                <a:gd name="T0" fmla="*/ 15 w 18"/>
                <a:gd name="T1" fmla="*/ 0 h 34"/>
                <a:gd name="T2" fmla="*/ 15 w 18"/>
                <a:gd name="T3" fmla="*/ 0 h 34"/>
                <a:gd name="T4" fmla="*/ 0 w 18"/>
                <a:gd name="T5" fmla="*/ 15 h 34"/>
                <a:gd name="T6" fmla="*/ 13 w 18"/>
                <a:gd name="T7" fmla="*/ 6 h 34"/>
                <a:gd name="T8" fmla="*/ 4 w 18"/>
                <a:gd name="T9" fmla="*/ 34 h 34"/>
                <a:gd name="T10" fmla="*/ 15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5" y="0"/>
                  </a:moveTo>
                  <a:lnTo>
                    <a:pt x="15" y="0"/>
                  </a:lnTo>
                  <a:cubicBezTo>
                    <a:pt x="12" y="4"/>
                    <a:pt x="4" y="12"/>
                    <a:pt x="0" y="15"/>
                  </a:cubicBezTo>
                  <a:cubicBezTo>
                    <a:pt x="5" y="12"/>
                    <a:pt x="9" y="10"/>
                    <a:pt x="13" y="6"/>
                  </a:cubicBezTo>
                  <a:cubicBezTo>
                    <a:pt x="14" y="16"/>
                    <a:pt x="7" y="31"/>
                    <a:pt x="4" y="34"/>
                  </a:cubicBezTo>
                  <a:cubicBezTo>
                    <a:pt x="13" y="26"/>
                    <a:pt x="18" y="13"/>
                    <a:pt x="1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0" name="Freeform 1638"/>
            <p:cNvSpPr/>
            <p:nvPr userDrawn="1"/>
          </p:nvSpPr>
          <p:spPr>
            <a:xfrm>
              <a:off x="390" y="264"/>
              <a:ext cx="10" cy="9"/>
            </a:xfrm>
            <a:custGeom>
              <a:avLst/>
              <a:gdLst>
                <a:gd name="T0" fmla="*/ 21 w 21"/>
                <a:gd name="T1" fmla="*/ 0 h 21"/>
                <a:gd name="T2" fmla="*/ 21 w 21"/>
                <a:gd name="T3" fmla="*/ 0 h 21"/>
                <a:gd name="T4" fmla="*/ 0 w 21"/>
                <a:gd name="T5" fmla="*/ 18 h 21"/>
                <a:gd name="T6" fmla="*/ 0 w 21"/>
                <a:gd name="T7" fmla="*/ 20 h 21"/>
                <a:gd name="T8" fmla="*/ 2 w 21"/>
                <a:gd name="T9" fmla="*/ 21 h 21"/>
                <a:gd name="T10" fmla="*/ 21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21" y="0"/>
                  </a:moveTo>
                  <a:lnTo>
                    <a:pt x="21" y="0"/>
                  </a:lnTo>
                  <a:cubicBezTo>
                    <a:pt x="12" y="5"/>
                    <a:pt x="0" y="18"/>
                    <a:pt x="0" y="18"/>
                  </a:cubicBezTo>
                  <a:lnTo>
                    <a:pt x="0" y="20"/>
                  </a:lnTo>
                  <a:lnTo>
                    <a:pt x="2" y="21"/>
                  </a:lnTo>
                  <a:cubicBezTo>
                    <a:pt x="2" y="21"/>
                    <a:pt x="17" y="7"/>
                    <a:pt x="2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1" name="Freeform 1639"/>
            <p:cNvSpPr/>
            <p:nvPr userDrawn="1"/>
          </p:nvSpPr>
          <p:spPr>
            <a:xfrm>
              <a:off x="391" y="268"/>
              <a:ext cx="4" cy="5"/>
            </a:xfrm>
            <a:custGeom>
              <a:avLst/>
              <a:gdLst>
                <a:gd name="T0" fmla="*/ 10 w 10"/>
                <a:gd name="T1" fmla="*/ 0 h 11"/>
                <a:gd name="T2" fmla="*/ 10 w 10"/>
                <a:gd name="T3" fmla="*/ 0 h 11"/>
                <a:gd name="T4" fmla="*/ 0 w 10"/>
                <a:gd name="T5" fmla="*/ 10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lnTo>
                    <a:pt x="10" y="0"/>
                  </a:lnTo>
                  <a:cubicBezTo>
                    <a:pt x="9" y="0"/>
                    <a:pt x="0" y="10"/>
                    <a:pt x="0" y="10"/>
                  </a:cubicBezTo>
                  <a:lnTo>
                    <a:pt x="1" y="11"/>
                  </a:lnTo>
                  <a:cubicBezTo>
                    <a:pt x="1" y="11"/>
                    <a:pt x="10" y="1"/>
                    <a:pt x="1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2" name="Freeform 1640"/>
            <p:cNvSpPr/>
            <p:nvPr userDrawn="1"/>
          </p:nvSpPr>
          <p:spPr>
            <a:xfrm>
              <a:off x="394" y="278"/>
              <a:ext cx="7" cy="5"/>
            </a:xfrm>
            <a:custGeom>
              <a:avLst/>
              <a:gdLst>
                <a:gd name="T0" fmla="*/ 15 w 15"/>
                <a:gd name="T1" fmla="*/ 0 h 11"/>
                <a:gd name="T2" fmla="*/ 15 w 15"/>
                <a:gd name="T3" fmla="*/ 0 h 11"/>
                <a:gd name="T4" fmla="*/ 1 w 15"/>
                <a:gd name="T5" fmla="*/ 8 h 11"/>
                <a:gd name="T6" fmla="*/ 0 w 15"/>
                <a:gd name="T7" fmla="*/ 10 h 11"/>
                <a:gd name="T8" fmla="*/ 2 w 15"/>
                <a:gd name="T9" fmla="*/ 11 h 11"/>
                <a:gd name="T10" fmla="*/ 15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15" y="0"/>
                  </a:moveTo>
                  <a:lnTo>
                    <a:pt x="15" y="0"/>
                  </a:lnTo>
                  <a:cubicBezTo>
                    <a:pt x="8" y="3"/>
                    <a:pt x="3" y="6"/>
                    <a:pt x="1" y="8"/>
                  </a:cubicBezTo>
                  <a:cubicBezTo>
                    <a:pt x="0" y="8"/>
                    <a:pt x="0" y="10"/>
                    <a:pt x="0" y="10"/>
                  </a:cubicBezTo>
                  <a:lnTo>
                    <a:pt x="2" y="11"/>
                  </a:lnTo>
                  <a:cubicBezTo>
                    <a:pt x="5" y="9"/>
                    <a:pt x="10" y="5"/>
                    <a:pt x="1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3" name="Freeform 1641"/>
            <p:cNvSpPr/>
            <p:nvPr userDrawn="1"/>
          </p:nvSpPr>
          <p:spPr>
            <a:xfrm>
              <a:off x="395" y="280"/>
              <a:ext cx="3" cy="2"/>
            </a:xfrm>
            <a:custGeom>
              <a:avLst/>
              <a:gdLst>
                <a:gd name="T0" fmla="*/ 6 w 6"/>
                <a:gd name="T1" fmla="*/ 0 h 4"/>
                <a:gd name="T2" fmla="*/ 6 w 6"/>
                <a:gd name="T3" fmla="*/ 0 h 4"/>
                <a:gd name="T4" fmla="*/ 0 w 6"/>
                <a:gd name="T5" fmla="*/ 3 h 4"/>
                <a:gd name="T6" fmla="*/ 0 w 6"/>
                <a:gd name="T7" fmla="*/ 4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lnTo>
                    <a:pt x="6" y="0"/>
                  </a:lnTo>
                  <a:cubicBezTo>
                    <a:pt x="4" y="0"/>
                    <a:pt x="0" y="3"/>
                    <a:pt x="0" y="3"/>
                  </a:cubicBezTo>
                  <a:lnTo>
                    <a:pt x="0" y="4"/>
                  </a:lnTo>
                  <a:cubicBezTo>
                    <a:pt x="0" y="4"/>
                    <a:pt x="5" y="1"/>
                    <a:pt x="6"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4" name="Freeform 1642"/>
            <p:cNvSpPr/>
            <p:nvPr userDrawn="1"/>
          </p:nvSpPr>
          <p:spPr>
            <a:xfrm>
              <a:off x="414" y="314"/>
              <a:ext cx="25" cy="28"/>
            </a:xfrm>
            <a:custGeom>
              <a:avLst/>
              <a:gdLst>
                <a:gd name="T0" fmla="*/ 2 w 55"/>
                <a:gd name="T1" fmla="*/ 0 h 63"/>
                <a:gd name="T2" fmla="*/ 2 w 55"/>
                <a:gd name="T3" fmla="*/ 0 h 63"/>
                <a:gd name="T4" fmla="*/ 2 w 55"/>
                <a:gd name="T5" fmla="*/ 5 h 63"/>
                <a:gd name="T6" fmla="*/ 32 w 55"/>
                <a:gd name="T7" fmla="*/ 40 h 63"/>
                <a:gd name="T8" fmla="*/ 1 w 55"/>
                <a:gd name="T9" fmla="*/ 11 h 63"/>
                <a:gd name="T10" fmla="*/ 0 w 55"/>
                <a:gd name="T11" fmla="*/ 17 h 63"/>
                <a:gd name="T12" fmla="*/ 32 w 55"/>
                <a:gd name="T13" fmla="*/ 56 h 63"/>
                <a:gd name="T14" fmla="*/ 52 w 55"/>
                <a:gd name="T15" fmla="*/ 58 h 63"/>
                <a:gd name="T16" fmla="*/ 49 w 55"/>
                <a:gd name="T17" fmla="*/ 40 h 63"/>
                <a:gd name="T18" fmla="*/ 2 w 55"/>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2">
                  <a:moveTo>
                    <a:pt x="2" y="0"/>
                  </a:moveTo>
                  <a:lnTo>
                    <a:pt x="2" y="0"/>
                  </a:lnTo>
                  <a:cubicBezTo>
                    <a:pt x="2" y="2"/>
                    <a:pt x="2" y="4"/>
                    <a:pt x="2" y="5"/>
                  </a:cubicBezTo>
                  <a:cubicBezTo>
                    <a:pt x="5" y="9"/>
                    <a:pt x="25" y="30"/>
                    <a:pt x="32" y="40"/>
                  </a:cubicBezTo>
                  <a:cubicBezTo>
                    <a:pt x="24" y="33"/>
                    <a:pt x="7" y="17"/>
                    <a:pt x="1" y="11"/>
                  </a:cubicBezTo>
                  <a:cubicBezTo>
                    <a:pt x="1" y="11"/>
                    <a:pt x="0" y="14"/>
                    <a:pt x="0" y="17"/>
                  </a:cubicBezTo>
                  <a:cubicBezTo>
                    <a:pt x="0" y="17"/>
                    <a:pt x="28" y="50"/>
                    <a:pt x="32" y="56"/>
                  </a:cubicBezTo>
                  <a:cubicBezTo>
                    <a:pt x="38" y="63"/>
                    <a:pt x="46" y="58"/>
                    <a:pt x="52" y="58"/>
                  </a:cubicBezTo>
                  <a:cubicBezTo>
                    <a:pt x="53" y="52"/>
                    <a:pt x="55" y="47"/>
                    <a:pt x="49" y="40"/>
                  </a:cubicBezTo>
                  <a:cubicBezTo>
                    <a:pt x="46" y="37"/>
                    <a:pt x="7" y="4"/>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5" name="Freeform 1643"/>
            <p:cNvSpPr/>
            <p:nvPr userDrawn="1"/>
          </p:nvSpPr>
          <p:spPr>
            <a:xfrm>
              <a:off x="415" y="310"/>
              <a:ext cx="34" cy="22"/>
            </a:xfrm>
            <a:custGeom>
              <a:avLst/>
              <a:gdLst>
                <a:gd name="T0" fmla="*/ 76 w 76"/>
                <a:gd name="T1" fmla="*/ 39 h 47"/>
                <a:gd name="T2" fmla="*/ 76 w 76"/>
                <a:gd name="T3" fmla="*/ 39 h 47"/>
                <a:gd name="T4" fmla="*/ 57 w 76"/>
                <a:gd name="T5" fmla="*/ 15 h 47"/>
                <a:gd name="T6" fmla="*/ 19 w 76"/>
                <a:gd name="T7" fmla="*/ 0 h 47"/>
                <a:gd name="T8" fmla="*/ 14 w 76"/>
                <a:gd name="T9" fmla="*/ 1 h 47"/>
                <a:gd name="T10" fmla="*/ 48 w 76"/>
                <a:gd name="T11" fmla="*/ 23 h 47"/>
                <a:gd name="T12" fmla="*/ 8 w 76"/>
                <a:gd name="T13" fmla="*/ 3 h 47"/>
                <a:gd name="T14" fmla="*/ 0 w 76"/>
                <a:gd name="T15" fmla="*/ 2 h 47"/>
                <a:gd name="T16" fmla="*/ 51 w 76"/>
                <a:gd name="T17" fmla="*/ 39 h 47"/>
                <a:gd name="T18" fmla="*/ 76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76" y="39"/>
                  </a:moveTo>
                  <a:lnTo>
                    <a:pt x="76" y="39"/>
                  </a:lnTo>
                  <a:cubicBezTo>
                    <a:pt x="74" y="33"/>
                    <a:pt x="74" y="22"/>
                    <a:pt x="57" y="15"/>
                  </a:cubicBezTo>
                  <a:cubicBezTo>
                    <a:pt x="51" y="13"/>
                    <a:pt x="24" y="1"/>
                    <a:pt x="19" y="0"/>
                  </a:cubicBezTo>
                  <a:cubicBezTo>
                    <a:pt x="17" y="0"/>
                    <a:pt x="14" y="1"/>
                    <a:pt x="14" y="1"/>
                  </a:cubicBezTo>
                  <a:cubicBezTo>
                    <a:pt x="18" y="3"/>
                    <a:pt x="37" y="15"/>
                    <a:pt x="48" y="23"/>
                  </a:cubicBezTo>
                  <a:cubicBezTo>
                    <a:pt x="34" y="19"/>
                    <a:pt x="10" y="4"/>
                    <a:pt x="8" y="3"/>
                  </a:cubicBezTo>
                  <a:cubicBezTo>
                    <a:pt x="7" y="3"/>
                    <a:pt x="4" y="4"/>
                    <a:pt x="0" y="2"/>
                  </a:cubicBezTo>
                  <a:cubicBezTo>
                    <a:pt x="7" y="7"/>
                    <a:pt x="41" y="34"/>
                    <a:pt x="51" y="39"/>
                  </a:cubicBezTo>
                  <a:cubicBezTo>
                    <a:pt x="66" y="47"/>
                    <a:pt x="70" y="41"/>
                    <a:pt x="76" y="39"/>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6" name="Freeform 1644"/>
            <p:cNvSpPr/>
            <p:nvPr userDrawn="1"/>
          </p:nvSpPr>
          <p:spPr>
            <a:xfrm>
              <a:off x="422" y="302"/>
              <a:ext cx="35" cy="15"/>
            </a:xfrm>
            <a:custGeom>
              <a:avLst/>
              <a:gdLst>
                <a:gd name="T0" fmla="*/ 0 w 78"/>
                <a:gd name="T1" fmla="*/ 0 h 33"/>
                <a:gd name="T2" fmla="*/ 0 w 78"/>
                <a:gd name="T3" fmla="*/ 0 h 33"/>
                <a:gd name="T4" fmla="*/ 3 w 78"/>
                <a:gd name="T5" fmla="*/ 6 h 33"/>
                <a:gd name="T6" fmla="*/ 43 w 78"/>
                <a:gd name="T7" fmla="*/ 17 h 33"/>
                <a:gd name="T8" fmla="*/ 4 w 78"/>
                <a:gd name="T9" fmla="*/ 11 h 33"/>
                <a:gd name="T10" fmla="*/ 5 w 78"/>
                <a:gd name="T11" fmla="*/ 15 h 33"/>
                <a:gd name="T12" fmla="*/ 46 w 78"/>
                <a:gd name="T13" fmla="*/ 29 h 33"/>
                <a:gd name="T14" fmla="*/ 78 w 78"/>
                <a:gd name="T15" fmla="*/ 25 h 33"/>
                <a:gd name="T16" fmla="*/ 54 w 78"/>
                <a:gd name="T17" fmla="*/ 8 h 33"/>
                <a:gd name="T18" fmla="*/ 0 w 7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3">
                  <a:moveTo>
                    <a:pt x="0" y="0"/>
                  </a:moveTo>
                  <a:lnTo>
                    <a:pt x="0" y="0"/>
                  </a:lnTo>
                  <a:cubicBezTo>
                    <a:pt x="1" y="2"/>
                    <a:pt x="2" y="4"/>
                    <a:pt x="3" y="6"/>
                  </a:cubicBezTo>
                  <a:cubicBezTo>
                    <a:pt x="5" y="7"/>
                    <a:pt x="30" y="12"/>
                    <a:pt x="43" y="17"/>
                  </a:cubicBezTo>
                  <a:cubicBezTo>
                    <a:pt x="30" y="17"/>
                    <a:pt x="4" y="11"/>
                    <a:pt x="4" y="11"/>
                  </a:cubicBezTo>
                  <a:cubicBezTo>
                    <a:pt x="4" y="12"/>
                    <a:pt x="5" y="14"/>
                    <a:pt x="5" y="15"/>
                  </a:cubicBezTo>
                  <a:cubicBezTo>
                    <a:pt x="14" y="20"/>
                    <a:pt x="40" y="27"/>
                    <a:pt x="46" y="29"/>
                  </a:cubicBezTo>
                  <a:cubicBezTo>
                    <a:pt x="55" y="33"/>
                    <a:pt x="73" y="31"/>
                    <a:pt x="78" y="25"/>
                  </a:cubicBezTo>
                  <a:cubicBezTo>
                    <a:pt x="74" y="15"/>
                    <a:pt x="63" y="9"/>
                    <a:pt x="54" y="8"/>
                  </a:cubicBezTo>
                  <a:cubicBezTo>
                    <a:pt x="42" y="6"/>
                    <a:pt x="13" y="2"/>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7" name="Freeform 1645"/>
            <p:cNvSpPr/>
            <p:nvPr userDrawn="1"/>
          </p:nvSpPr>
          <p:spPr>
            <a:xfrm>
              <a:off x="444" y="294"/>
              <a:ext cx="16" cy="10"/>
            </a:xfrm>
            <a:custGeom>
              <a:avLst/>
              <a:gdLst>
                <a:gd name="T0" fmla="*/ 7 w 36"/>
                <a:gd name="T1" fmla="*/ 0 h 22"/>
                <a:gd name="T2" fmla="*/ 7 w 36"/>
                <a:gd name="T3" fmla="*/ 0 h 22"/>
                <a:gd name="T4" fmla="*/ 31 w 36"/>
                <a:gd name="T5" fmla="*/ 10 h 22"/>
                <a:gd name="T6" fmla="*/ 0 w 36"/>
                <a:gd name="T7" fmla="*/ 20 h 22"/>
                <a:gd name="T8" fmla="*/ 36 w 36"/>
                <a:gd name="T9" fmla="*/ 10 h 22"/>
                <a:gd name="T10" fmla="*/ 7 w 36"/>
                <a:gd name="T11" fmla="*/ 0 h 22"/>
              </a:gdLst>
              <a:ahLst/>
              <a:cxnLst>
                <a:cxn ang="0">
                  <a:pos x="T0" y="T1"/>
                </a:cxn>
                <a:cxn ang="0">
                  <a:pos x="T2" y="T3"/>
                </a:cxn>
                <a:cxn ang="0">
                  <a:pos x="T4" y="T5"/>
                </a:cxn>
                <a:cxn ang="0">
                  <a:pos x="T6" y="T7"/>
                </a:cxn>
                <a:cxn ang="0">
                  <a:pos x="T8" y="T9"/>
                </a:cxn>
                <a:cxn ang="0">
                  <a:pos x="T10" y="T11"/>
                </a:cxn>
              </a:cxnLst>
              <a:rect l="0" t="0" r="r" b="b"/>
              <a:pathLst>
                <a:path w="36" h="22">
                  <a:moveTo>
                    <a:pt x="7" y="0"/>
                  </a:moveTo>
                  <a:lnTo>
                    <a:pt x="7" y="0"/>
                  </a:lnTo>
                  <a:cubicBezTo>
                    <a:pt x="15" y="1"/>
                    <a:pt x="27" y="5"/>
                    <a:pt x="31" y="10"/>
                  </a:cubicBezTo>
                  <a:cubicBezTo>
                    <a:pt x="28" y="17"/>
                    <a:pt x="10" y="20"/>
                    <a:pt x="0" y="20"/>
                  </a:cubicBezTo>
                  <a:cubicBezTo>
                    <a:pt x="17" y="22"/>
                    <a:pt x="31" y="18"/>
                    <a:pt x="36" y="10"/>
                  </a:cubicBezTo>
                  <a:cubicBezTo>
                    <a:pt x="29" y="3"/>
                    <a:pt x="15" y="0"/>
                    <a:pt x="7"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8" name="Freeform 1646"/>
            <p:cNvSpPr/>
            <p:nvPr userDrawn="1"/>
          </p:nvSpPr>
          <p:spPr>
            <a:xfrm>
              <a:off x="447" y="279"/>
              <a:ext cx="15" cy="11"/>
            </a:xfrm>
            <a:custGeom>
              <a:avLst/>
              <a:gdLst>
                <a:gd name="T0" fmla="*/ 0 w 35"/>
                <a:gd name="T1" fmla="*/ 3 h 23"/>
                <a:gd name="T2" fmla="*/ 0 w 35"/>
                <a:gd name="T3" fmla="*/ 3 h 23"/>
                <a:gd name="T4" fmla="*/ 30 w 35"/>
                <a:gd name="T5" fmla="*/ 6 h 23"/>
                <a:gd name="T6" fmla="*/ 1 w 35"/>
                <a:gd name="T7" fmla="*/ 23 h 23"/>
                <a:gd name="T8" fmla="*/ 35 w 35"/>
                <a:gd name="T9" fmla="*/ 4 h 23"/>
                <a:gd name="T10" fmla="*/ 0 w 35"/>
                <a:gd name="T11" fmla="*/ 3 h 23"/>
              </a:gdLst>
              <a:ahLst/>
              <a:cxnLst>
                <a:cxn ang="0">
                  <a:pos x="T0" y="T1"/>
                </a:cxn>
                <a:cxn ang="0">
                  <a:pos x="T2" y="T3"/>
                </a:cxn>
                <a:cxn ang="0">
                  <a:pos x="T4" y="T5"/>
                </a:cxn>
                <a:cxn ang="0">
                  <a:pos x="T6" y="T7"/>
                </a:cxn>
                <a:cxn ang="0">
                  <a:pos x="T8" y="T9"/>
                </a:cxn>
                <a:cxn ang="0">
                  <a:pos x="T10" y="T11"/>
                </a:cxn>
              </a:cxnLst>
              <a:rect l="0" t="0" r="r" b="b"/>
              <a:pathLst>
                <a:path w="35" h="23">
                  <a:moveTo>
                    <a:pt x="0" y="3"/>
                  </a:moveTo>
                  <a:lnTo>
                    <a:pt x="0" y="3"/>
                  </a:lnTo>
                  <a:cubicBezTo>
                    <a:pt x="9" y="2"/>
                    <a:pt x="21" y="2"/>
                    <a:pt x="30" y="6"/>
                  </a:cubicBezTo>
                  <a:cubicBezTo>
                    <a:pt x="27" y="11"/>
                    <a:pt x="15" y="20"/>
                    <a:pt x="1" y="23"/>
                  </a:cubicBezTo>
                  <a:cubicBezTo>
                    <a:pt x="12" y="22"/>
                    <a:pt x="32" y="14"/>
                    <a:pt x="35" y="4"/>
                  </a:cubicBezTo>
                  <a:cubicBezTo>
                    <a:pt x="26" y="0"/>
                    <a:pt x="6" y="0"/>
                    <a:pt x="0" y="3"/>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19" name="Freeform 1647"/>
            <p:cNvSpPr/>
            <p:nvPr userDrawn="1"/>
          </p:nvSpPr>
          <p:spPr>
            <a:xfrm>
              <a:off x="420" y="281"/>
              <a:ext cx="9" cy="9"/>
            </a:xfrm>
            <a:custGeom>
              <a:avLst/>
              <a:gdLst>
                <a:gd name="T0" fmla="*/ 0 w 20"/>
                <a:gd name="T1" fmla="*/ 3 h 19"/>
                <a:gd name="T2" fmla="*/ 0 w 20"/>
                <a:gd name="T3" fmla="*/ 3 h 19"/>
                <a:gd name="T4" fmla="*/ 17 w 20"/>
                <a:gd name="T5" fmla="*/ 9 h 19"/>
                <a:gd name="T6" fmla="*/ 4 w 20"/>
                <a:gd name="T7" fmla="*/ 19 h 19"/>
                <a:gd name="T8" fmla="*/ 20 w 20"/>
                <a:gd name="T9" fmla="*/ 8 h 19"/>
                <a:gd name="T10" fmla="*/ 0 w 20"/>
                <a:gd name="T11" fmla="*/ 3 h 19"/>
              </a:gdLst>
              <a:ahLst/>
              <a:cxnLst>
                <a:cxn ang="0">
                  <a:pos x="T0" y="T1"/>
                </a:cxn>
                <a:cxn ang="0">
                  <a:pos x="T2" y="T3"/>
                </a:cxn>
                <a:cxn ang="0">
                  <a:pos x="T4" y="T5"/>
                </a:cxn>
                <a:cxn ang="0">
                  <a:pos x="T6" y="T7"/>
                </a:cxn>
                <a:cxn ang="0">
                  <a:pos x="T8" y="T9"/>
                </a:cxn>
                <a:cxn ang="0">
                  <a:pos x="T10" y="T11"/>
                </a:cxn>
              </a:cxnLst>
              <a:rect l="0" t="0" r="r" b="b"/>
              <a:pathLst>
                <a:path w="20" h="19">
                  <a:moveTo>
                    <a:pt x="0" y="3"/>
                  </a:moveTo>
                  <a:lnTo>
                    <a:pt x="0" y="3"/>
                  </a:lnTo>
                  <a:cubicBezTo>
                    <a:pt x="9" y="2"/>
                    <a:pt x="15" y="5"/>
                    <a:pt x="17" y="9"/>
                  </a:cubicBezTo>
                  <a:cubicBezTo>
                    <a:pt x="15" y="14"/>
                    <a:pt x="9" y="18"/>
                    <a:pt x="4" y="19"/>
                  </a:cubicBezTo>
                  <a:cubicBezTo>
                    <a:pt x="11" y="19"/>
                    <a:pt x="18" y="14"/>
                    <a:pt x="20" y="8"/>
                  </a:cubicBezTo>
                  <a:cubicBezTo>
                    <a:pt x="17" y="3"/>
                    <a:pt x="7" y="0"/>
                    <a:pt x="0" y="3"/>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0" name="Freeform 1648"/>
            <p:cNvSpPr/>
            <p:nvPr userDrawn="1"/>
          </p:nvSpPr>
          <p:spPr>
            <a:xfrm>
              <a:off x="401" y="284"/>
              <a:ext cx="7" cy="9"/>
            </a:xfrm>
            <a:custGeom>
              <a:avLst/>
              <a:gdLst>
                <a:gd name="T0" fmla="*/ 0 w 15"/>
                <a:gd name="T1" fmla="*/ 2 h 19"/>
                <a:gd name="T2" fmla="*/ 0 w 15"/>
                <a:gd name="T3" fmla="*/ 2 h 19"/>
                <a:gd name="T4" fmla="*/ 12 w 15"/>
                <a:gd name="T5" fmla="*/ 8 h 19"/>
                <a:gd name="T6" fmla="*/ 4 w 15"/>
                <a:gd name="T7" fmla="*/ 19 h 19"/>
                <a:gd name="T8" fmla="*/ 15 w 15"/>
                <a:gd name="T9" fmla="*/ 8 h 19"/>
                <a:gd name="T10" fmla="*/ 0 w 15"/>
                <a:gd name="T11" fmla="*/ 2 h 19"/>
              </a:gdLst>
              <a:ahLst/>
              <a:cxnLst>
                <a:cxn ang="0">
                  <a:pos x="T0" y="T1"/>
                </a:cxn>
                <a:cxn ang="0">
                  <a:pos x="T2" y="T3"/>
                </a:cxn>
                <a:cxn ang="0">
                  <a:pos x="T4" y="T5"/>
                </a:cxn>
                <a:cxn ang="0">
                  <a:pos x="T6" y="T7"/>
                </a:cxn>
                <a:cxn ang="0">
                  <a:pos x="T8" y="T9"/>
                </a:cxn>
                <a:cxn ang="0">
                  <a:pos x="T10" y="T11"/>
                </a:cxn>
              </a:cxnLst>
              <a:rect l="0" t="0" r="r" b="b"/>
              <a:pathLst>
                <a:path w="15" h="19">
                  <a:moveTo>
                    <a:pt x="0" y="2"/>
                  </a:moveTo>
                  <a:lnTo>
                    <a:pt x="0" y="2"/>
                  </a:lnTo>
                  <a:cubicBezTo>
                    <a:pt x="5" y="2"/>
                    <a:pt x="9" y="5"/>
                    <a:pt x="12" y="8"/>
                  </a:cubicBezTo>
                  <a:cubicBezTo>
                    <a:pt x="11" y="12"/>
                    <a:pt x="9" y="17"/>
                    <a:pt x="4" y="19"/>
                  </a:cubicBezTo>
                  <a:cubicBezTo>
                    <a:pt x="10" y="18"/>
                    <a:pt x="13" y="13"/>
                    <a:pt x="15" y="8"/>
                  </a:cubicBezTo>
                  <a:cubicBezTo>
                    <a:pt x="12" y="5"/>
                    <a:pt x="7" y="0"/>
                    <a:pt x="0" y="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1" name="Freeform 1649"/>
            <p:cNvSpPr/>
            <p:nvPr userDrawn="1"/>
          </p:nvSpPr>
          <p:spPr>
            <a:xfrm>
              <a:off x="423" y="305"/>
              <a:ext cx="10" cy="3"/>
            </a:xfrm>
            <a:custGeom>
              <a:avLst/>
              <a:gdLst>
                <a:gd name="T0" fmla="*/ 21 w 21"/>
                <a:gd name="T1" fmla="*/ 6 h 6"/>
                <a:gd name="T2" fmla="*/ 21 w 21"/>
                <a:gd name="T3" fmla="*/ 6 h 6"/>
                <a:gd name="T4" fmla="*/ 0 w 21"/>
                <a:gd name="T5" fmla="*/ 0 h 6"/>
                <a:gd name="T6" fmla="*/ 0 w 21"/>
                <a:gd name="T7" fmla="*/ 2 h 6"/>
                <a:gd name="T8" fmla="*/ 21 w 21"/>
                <a:gd name="T9" fmla="*/ 6 h 6"/>
              </a:gdLst>
              <a:ahLst/>
              <a:cxnLst>
                <a:cxn ang="0">
                  <a:pos x="T0" y="T1"/>
                </a:cxn>
                <a:cxn ang="0">
                  <a:pos x="T2" y="T3"/>
                </a:cxn>
                <a:cxn ang="0">
                  <a:pos x="T4" y="T5"/>
                </a:cxn>
                <a:cxn ang="0">
                  <a:pos x="T6" y="T7"/>
                </a:cxn>
                <a:cxn ang="0">
                  <a:pos x="T8" y="T9"/>
                </a:cxn>
              </a:cxnLst>
              <a:rect l="0" t="0" r="r" b="b"/>
              <a:pathLst>
                <a:path w="21" h="6">
                  <a:moveTo>
                    <a:pt x="21" y="6"/>
                  </a:moveTo>
                  <a:lnTo>
                    <a:pt x="21" y="6"/>
                  </a:lnTo>
                  <a:cubicBezTo>
                    <a:pt x="11" y="3"/>
                    <a:pt x="5" y="1"/>
                    <a:pt x="0" y="0"/>
                  </a:cubicBezTo>
                  <a:lnTo>
                    <a:pt x="0" y="2"/>
                  </a:lnTo>
                  <a:cubicBezTo>
                    <a:pt x="6" y="4"/>
                    <a:pt x="12" y="4"/>
                    <a:pt x="21"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2" name="Freeform 1650"/>
            <p:cNvSpPr/>
            <p:nvPr userDrawn="1"/>
          </p:nvSpPr>
          <p:spPr>
            <a:xfrm>
              <a:off x="442" y="307"/>
              <a:ext cx="13" cy="9"/>
            </a:xfrm>
            <a:custGeom>
              <a:avLst/>
              <a:gdLst>
                <a:gd name="T0" fmla="*/ 6 w 29"/>
                <a:gd name="T1" fmla="*/ 0 h 21"/>
                <a:gd name="T2" fmla="*/ 6 w 29"/>
                <a:gd name="T3" fmla="*/ 0 h 21"/>
                <a:gd name="T4" fmla="*/ 25 w 29"/>
                <a:gd name="T5" fmla="*/ 13 h 21"/>
                <a:gd name="T6" fmla="*/ 0 w 29"/>
                <a:gd name="T7" fmla="*/ 17 h 21"/>
                <a:gd name="T8" fmla="*/ 29 w 29"/>
                <a:gd name="T9" fmla="*/ 14 h 21"/>
                <a:gd name="T10" fmla="*/ 6 w 29"/>
                <a:gd name="T11" fmla="*/ 0 h 21"/>
              </a:gdLst>
              <a:ahLst/>
              <a:cxnLst>
                <a:cxn ang="0">
                  <a:pos x="T0" y="T1"/>
                </a:cxn>
                <a:cxn ang="0">
                  <a:pos x="T2" y="T3"/>
                </a:cxn>
                <a:cxn ang="0">
                  <a:pos x="T4" y="T5"/>
                </a:cxn>
                <a:cxn ang="0">
                  <a:pos x="T6" y="T7"/>
                </a:cxn>
                <a:cxn ang="0">
                  <a:pos x="T8" y="T9"/>
                </a:cxn>
                <a:cxn ang="0">
                  <a:pos x="T10" y="T11"/>
                </a:cxn>
              </a:cxnLst>
              <a:rect l="0" t="0" r="r" b="b"/>
              <a:pathLst>
                <a:path w="28" h="21">
                  <a:moveTo>
                    <a:pt x="6" y="0"/>
                  </a:moveTo>
                  <a:lnTo>
                    <a:pt x="6" y="0"/>
                  </a:lnTo>
                  <a:cubicBezTo>
                    <a:pt x="14" y="1"/>
                    <a:pt x="21" y="7"/>
                    <a:pt x="25" y="13"/>
                  </a:cubicBezTo>
                  <a:cubicBezTo>
                    <a:pt x="17" y="20"/>
                    <a:pt x="6" y="18"/>
                    <a:pt x="0" y="17"/>
                  </a:cubicBezTo>
                  <a:cubicBezTo>
                    <a:pt x="8" y="20"/>
                    <a:pt x="20" y="21"/>
                    <a:pt x="29" y="14"/>
                  </a:cubicBezTo>
                  <a:cubicBezTo>
                    <a:pt x="24" y="5"/>
                    <a:pt x="14" y="0"/>
                    <a:pt x="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3" name="Freeform 1651"/>
            <p:cNvSpPr/>
            <p:nvPr userDrawn="1"/>
          </p:nvSpPr>
          <p:spPr>
            <a:xfrm>
              <a:off x="366" y="428"/>
              <a:ext cx="10" cy="14"/>
            </a:xfrm>
            <a:custGeom>
              <a:avLst/>
              <a:gdLst>
                <a:gd name="T0" fmla="*/ 12 w 24"/>
                <a:gd name="T1" fmla="*/ 2 h 31"/>
                <a:gd name="T2" fmla="*/ 12 w 24"/>
                <a:gd name="T3" fmla="*/ 2 h 31"/>
                <a:gd name="T4" fmla="*/ 0 w 24"/>
                <a:gd name="T5" fmla="*/ 31 h 31"/>
                <a:gd name="T6" fmla="*/ 14 w 24"/>
                <a:gd name="T7" fmla="*/ 3 h 31"/>
                <a:gd name="T8" fmla="*/ 24 w 24"/>
                <a:gd name="T9" fmla="*/ 8 h 31"/>
                <a:gd name="T10" fmla="*/ 12 w 24"/>
                <a:gd name="T11" fmla="*/ 2 h 31"/>
              </a:gdLst>
              <a:ahLst/>
              <a:cxnLst>
                <a:cxn ang="0">
                  <a:pos x="T0" y="T1"/>
                </a:cxn>
                <a:cxn ang="0">
                  <a:pos x="T2" y="T3"/>
                </a:cxn>
                <a:cxn ang="0">
                  <a:pos x="T4" y="T5"/>
                </a:cxn>
                <a:cxn ang="0">
                  <a:pos x="T6" y="T7"/>
                </a:cxn>
                <a:cxn ang="0">
                  <a:pos x="T8" y="T9"/>
                </a:cxn>
                <a:cxn ang="0">
                  <a:pos x="T10" y="T11"/>
                </a:cxn>
              </a:cxnLst>
              <a:rect l="0" t="0" r="r" b="b"/>
              <a:pathLst>
                <a:path w="24" h="31">
                  <a:moveTo>
                    <a:pt x="12" y="2"/>
                  </a:moveTo>
                  <a:lnTo>
                    <a:pt x="12" y="2"/>
                  </a:lnTo>
                  <a:cubicBezTo>
                    <a:pt x="13" y="8"/>
                    <a:pt x="13" y="26"/>
                    <a:pt x="0" y="31"/>
                  </a:cubicBezTo>
                  <a:cubicBezTo>
                    <a:pt x="13" y="28"/>
                    <a:pt x="16" y="13"/>
                    <a:pt x="14" y="3"/>
                  </a:cubicBezTo>
                  <a:cubicBezTo>
                    <a:pt x="16" y="3"/>
                    <a:pt x="20" y="5"/>
                    <a:pt x="24" y="8"/>
                  </a:cubicBezTo>
                  <a:cubicBezTo>
                    <a:pt x="22" y="3"/>
                    <a:pt x="18" y="0"/>
                    <a:pt x="12" y="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4" name="Freeform 1652"/>
            <p:cNvSpPr/>
            <p:nvPr userDrawn="1"/>
          </p:nvSpPr>
          <p:spPr>
            <a:xfrm>
              <a:off x="373" y="424"/>
              <a:ext cx="8" cy="9"/>
            </a:xfrm>
            <a:custGeom>
              <a:avLst/>
              <a:gdLst>
                <a:gd name="T0" fmla="*/ 0 w 18"/>
                <a:gd name="T1" fmla="*/ 0 h 21"/>
                <a:gd name="T2" fmla="*/ 0 w 18"/>
                <a:gd name="T3" fmla="*/ 0 h 21"/>
                <a:gd name="T4" fmla="*/ 14 w 18"/>
                <a:gd name="T5" fmla="*/ 21 h 21"/>
                <a:gd name="T6" fmla="*/ 0 w 18"/>
                <a:gd name="T7" fmla="*/ 0 h 21"/>
              </a:gdLst>
              <a:ahLst/>
              <a:cxnLst>
                <a:cxn ang="0">
                  <a:pos x="T0" y="T1"/>
                </a:cxn>
                <a:cxn ang="0">
                  <a:pos x="T2" y="T3"/>
                </a:cxn>
                <a:cxn ang="0">
                  <a:pos x="T4" y="T5"/>
                </a:cxn>
                <a:cxn ang="0">
                  <a:pos x="T6" y="T7"/>
                </a:cxn>
              </a:cxnLst>
              <a:rect l="0" t="0" r="r" b="b"/>
              <a:pathLst>
                <a:path w="18" h="21">
                  <a:moveTo>
                    <a:pt x="0" y="0"/>
                  </a:moveTo>
                  <a:lnTo>
                    <a:pt x="0" y="0"/>
                  </a:lnTo>
                  <a:cubicBezTo>
                    <a:pt x="14" y="4"/>
                    <a:pt x="14" y="15"/>
                    <a:pt x="14" y="21"/>
                  </a:cubicBezTo>
                  <a:cubicBezTo>
                    <a:pt x="18" y="9"/>
                    <a:pt x="11" y="2"/>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5" name="Freeform 1653"/>
            <p:cNvSpPr/>
            <p:nvPr userDrawn="1"/>
          </p:nvSpPr>
          <p:spPr>
            <a:xfrm>
              <a:off x="370" y="418"/>
              <a:ext cx="4" cy="1"/>
            </a:xfrm>
            <a:custGeom>
              <a:avLst/>
              <a:gdLst>
                <a:gd name="T0" fmla="*/ 5 w 10"/>
                <a:gd name="T1" fmla="*/ 0 h 2"/>
                <a:gd name="T2" fmla="*/ 5 w 10"/>
                <a:gd name="T3" fmla="*/ 0 h 2"/>
                <a:gd name="T4" fmla="*/ 6 w 10"/>
                <a:gd name="T5" fmla="*/ 2 h 2"/>
                <a:gd name="T6" fmla="*/ 10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lnTo>
                    <a:pt x="5" y="0"/>
                  </a:lnTo>
                  <a:cubicBezTo>
                    <a:pt x="0" y="0"/>
                    <a:pt x="5" y="2"/>
                    <a:pt x="6" y="2"/>
                  </a:cubicBezTo>
                  <a:cubicBezTo>
                    <a:pt x="9" y="2"/>
                    <a:pt x="10" y="1"/>
                    <a:pt x="10" y="1"/>
                  </a:cubicBezTo>
                  <a:cubicBezTo>
                    <a:pt x="8" y="1"/>
                    <a:pt x="6" y="0"/>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6" name="Freeform 1654"/>
            <p:cNvSpPr/>
            <p:nvPr userDrawn="1"/>
          </p:nvSpPr>
          <p:spPr>
            <a:xfrm>
              <a:off x="375" y="413"/>
              <a:ext cx="6" cy="8"/>
            </a:xfrm>
            <a:custGeom>
              <a:avLst/>
              <a:gdLst>
                <a:gd name="T0" fmla="*/ 10 w 14"/>
                <a:gd name="T1" fmla="*/ 0 h 16"/>
                <a:gd name="T2" fmla="*/ 10 w 14"/>
                <a:gd name="T3" fmla="*/ 0 h 16"/>
                <a:gd name="T4" fmla="*/ 0 w 14"/>
                <a:gd name="T5" fmla="*/ 15 h 16"/>
                <a:gd name="T6" fmla="*/ 10 w 14"/>
                <a:gd name="T7" fmla="*/ 0 h 16"/>
              </a:gdLst>
              <a:ahLst/>
              <a:cxnLst>
                <a:cxn ang="0">
                  <a:pos x="T0" y="T1"/>
                </a:cxn>
                <a:cxn ang="0">
                  <a:pos x="T2" y="T3"/>
                </a:cxn>
                <a:cxn ang="0">
                  <a:pos x="T4" y="T5"/>
                </a:cxn>
                <a:cxn ang="0">
                  <a:pos x="T6" y="T7"/>
                </a:cxn>
              </a:cxnLst>
              <a:rect l="0" t="0" r="r" b="b"/>
              <a:pathLst>
                <a:path w="14" h="16">
                  <a:moveTo>
                    <a:pt x="10" y="0"/>
                  </a:moveTo>
                  <a:lnTo>
                    <a:pt x="10" y="0"/>
                  </a:lnTo>
                  <a:cubicBezTo>
                    <a:pt x="10" y="5"/>
                    <a:pt x="8" y="12"/>
                    <a:pt x="0" y="15"/>
                  </a:cubicBezTo>
                  <a:cubicBezTo>
                    <a:pt x="7" y="16"/>
                    <a:pt x="14" y="8"/>
                    <a:pt x="1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7" name="Freeform 1655"/>
            <p:cNvSpPr/>
            <p:nvPr userDrawn="1"/>
          </p:nvSpPr>
          <p:spPr>
            <a:xfrm>
              <a:off x="339" y="407"/>
              <a:ext cx="13" cy="37"/>
            </a:xfrm>
            <a:custGeom>
              <a:avLst/>
              <a:gdLst>
                <a:gd name="T0" fmla="*/ 0 w 29"/>
                <a:gd name="T1" fmla="*/ 0 h 83"/>
                <a:gd name="T2" fmla="*/ 0 w 29"/>
                <a:gd name="T3" fmla="*/ 0 h 83"/>
                <a:gd name="T4" fmla="*/ 22 w 29"/>
                <a:gd name="T5" fmla="*/ 45 h 83"/>
                <a:gd name="T6" fmla="*/ 12 w 29"/>
                <a:gd name="T7" fmla="*/ 83 h 83"/>
                <a:gd name="T8" fmla="*/ 24 w 29"/>
                <a:gd name="T9" fmla="*/ 45 h 83"/>
                <a:gd name="T10" fmla="*/ 0 w 29"/>
                <a:gd name="T11" fmla="*/ 0 h 83"/>
              </a:gdLst>
              <a:ahLst/>
              <a:cxnLst>
                <a:cxn ang="0">
                  <a:pos x="T0" y="T1"/>
                </a:cxn>
                <a:cxn ang="0">
                  <a:pos x="T2" y="T3"/>
                </a:cxn>
                <a:cxn ang="0">
                  <a:pos x="T4" y="T5"/>
                </a:cxn>
                <a:cxn ang="0">
                  <a:pos x="T6" y="T7"/>
                </a:cxn>
                <a:cxn ang="0">
                  <a:pos x="T8" y="T9"/>
                </a:cxn>
                <a:cxn ang="0">
                  <a:pos x="T10" y="T11"/>
                </a:cxn>
              </a:cxnLst>
              <a:rect l="0" t="0" r="r" b="b"/>
              <a:pathLst>
                <a:path w="28" h="83">
                  <a:moveTo>
                    <a:pt x="0" y="0"/>
                  </a:moveTo>
                  <a:lnTo>
                    <a:pt x="0" y="0"/>
                  </a:lnTo>
                  <a:cubicBezTo>
                    <a:pt x="6" y="12"/>
                    <a:pt x="19" y="28"/>
                    <a:pt x="22" y="45"/>
                  </a:cubicBezTo>
                  <a:cubicBezTo>
                    <a:pt x="26" y="61"/>
                    <a:pt x="21" y="77"/>
                    <a:pt x="12" y="83"/>
                  </a:cubicBezTo>
                  <a:cubicBezTo>
                    <a:pt x="21" y="78"/>
                    <a:pt x="29" y="64"/>
                    <a:pt x="24" y="45"/>
                  </a:cubicBezTo>
                  <a:cubicBezTo>
                    <a:pt x="20" y="28"/>
                    <a:pt x="9" y="14"/>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8" name="Freeform 1656"/>
            <p:cNvSpPr/>
            <p:nvPr userDrawn="1"/>
          </p:nvSpPr>
          <p:spPr>
            <a:xfrm>
              <a:off x="345" y="403"/>
              <a:ext cx="27" cy="36"/>
            </a:xfrm>
            <a:custGeom>
              <a:avLst/>
              <a:gdLst>
                <a:gd name="T0" fmla="*/ 0 w 59"/>
                <a:gd name="T1" fmla="*/ 0 h 80"/>
                <a:gd name="T2" fmla="*/ 0 w 59"/>
                <a:gd name="T3" fmla="*/ 0 h 80"/>
                <a:gd name="T4" fmla="*/ 25 w 59"/>
                <a:gd name="T5" fmla="*/ 16 h 80"/>
                <a:gd name="T6" fmla="*/ 51 w 59"/>
                <a:gd name="T7" fmla="*/ 59 h 80"/>
                <a:gd name="T8" fmla="*/ 34 w 59"/>
                <a:gd name="T9" fmla="*/ 78 h 80"/>
                <a:gd name="T10" fmla="*/ 50 w 59"/>
                <a:gd name="T11" fmla="*/ 71 h 80"/>
                <a:gd name="T12" fmla="*/ 32 w 59"/>
                <a:gd name="T13" fmla="*/ 18 h 80"/>
                <a:gd name="T14" fmla="*/ 0 w 5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0">
                  <a:moveTo>
                    <a:pt x="0" y="0"/>
                  </a:moveTo>
                  <a:lnTo>
                    <a:pt x="0" y="0"/>
                  </a:lnTo>
                  <a:cubicBezTo>
                    <a:pt x="7" y="6"/>
                    <a:pt x="20" y="13"/>
                    <a:pt x="25" y="16"/>
                  </a:cubicBezTo>
                  <a:cubicBezTo>
                    <a:pt x="35" y="23"/>
                    <a:pt x="53" y="36"/>
                    <a:pt x="51" y="59"/>
                  </a:cubicBezTo>
                  <a:cubicBezTo>
                    <a:pt x="49" y="78"/>
                    <a:pt x="39" y="78"/>
                    <a:pt x="34" y="78"/>
                  </a:cubicBezTo>
                  <a:cubicBezTo>
                    <a:pt x="41" y="80"/>
                    <a:pt x="47" y="77"/>
                    <a:pt x="50" y="71"/>
                  </a:cubicBezTo>
                  <a:cubicBezTo>
                    <a:pt x="59" y="54"/>
                    <a:pt x="51" y="31"/>
                    <a:pt x="32" y="18"/>
                  </a:cubicBezTo>
                  <a:cubicBezTo>
                    <a:pt x="23" y="12"/>
                    <a:pt x="12" y="7"/>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29" name="Freeform 1657"/>
            <p:cNvSpPr/>
            <p:nvPr userDrawn="1"/>
          </p:nvSpPr>
          <p:spPr>
            <a:xfrm>
              <a:off x="354" y="424"/>
              <a:ext cx="8" cy="4"/>
            </a:xfrm>
            <a:custGeom>
              <a:avLst/>
              <a:gdLst>
                <a:gd name="T0" fmla="*/ 18 w 18"/>
                <a:gd name="T1" fmla="*/ 0 h 9"/>
                <a:gd name="T2" fmla="*/ 18 w 18"/>
                <a:gd name="T3" fmla="*/ 0 h 9"/>
                <a:gd name="T4" fmla="*/ 0 w 18"/>
                <a:gd name="T5" fmla="*/ 4 h 9"/>
                <a:gd name="T6" fmla="*/ 18 w 18"/>
                <a:gd name="T7" fmla="*/ 0 h 9"/>
              </a:gdLst>
              <a:ahLst/>
              <a:cxnLst>
                <a:cxn ang="0">
                  <a:pos x="T0" y="T1"/>
                </a:cxn>
                <a:cxn ang="0">
                  <a:pos x="T2" y="T3"/>
                </a:cxn>
                <a:cxn ang="0">
                  <a:pos x="T4" y="T5"/>
                </a:cxn>
                <a:cxn ang="0">
                  <a:pos x="T6" y="T7"/>
                </a:cxn>
              </a:cxnLst>
              <a:rect l="0" t="0" r="r" b="b"/>
              <a:pathLst>
                <a:path w="18" h="9">
                  <a:moveTo>
                    <a:pt x="18" y="0"/>
                  </a:moveTo>
                  <a:lnTo>
                    <a:pt x="18" y="0"/>
                  </a:lnTo>
                  <a:cubicBezTo>
                    <a:pt x="15" y="4"/>
                    <a:pt x="6" y="6"/>
                    <a:pt x="0" y="4"/>
                  </a:cubicBezTo>
                  <a:cubicBezTo>
                    <a:pt x="5" y="9"/>
                    <a:pt x="15" y="7"/>
                    <a:pt x="1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0" name="Freeform 1658"/>
            <p:cNvSpPr/>
            <p:nvPr userDrawn="1"/>
          </p:nvSpPr>
          <p:spPr>
            <a:xfrm>
              <a:off x="350" y="368"/>
              <a:ext cx="2" cy="2"/>
            </a:xfrm>
            <a:custGeom>
              <a:avLst/>
              <a:gdLst>
                <a:gd name="T0" fmla="*/ 4 w 4"/>
                <a:gd name="T1" fmla="*/ 0 h 5"/>
                <a:gd name="T2" fmla="*/ 4 w 4"/>
                <a:gd name="T3" fmla="*/ 0 h 5"/>
                <a:gd name="T4" fmla="*/ 2 w 4"/>
                <a:gd name="T5" fmla="*/ 0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4" y="0"/>
                  </a:lnTo>
                  <a:lnTo>
                    <a:pt x="2" y="0"/>
                  </a:lnTo>
                  <a:lnTo>
                    <a:pt x="0" y="5"/>
                  </a:lnTo>
                  <a:lnTo>
                    <a:pt x="4"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1" name="Freeform 1659"/>
            <p:cNvSpPr/>
            <p:nvPr userDrawn="1"/>
          </p:nvSpPr>
          <p:spPr>
            <a:xfrm>
              <a:off x="363" y="363"/>
              <a:ext cx="3" cy="1"/>
            </a:xfrm>
            <a:custGeom>
              <a:avLst/>
              <a:gdLst>
                <a:gd name="T0" fmla="*/ 0 w 8"/>
                <a:gd name="T1" fmla="*/ 1 h 4"/>
                <a:gd name="T2" fmla="*/ 0 w 8"/>
                <a:gd name="T3" fmla="*/ 1 h 4"/>
                <a:gd name="T4" fmla="*/ 8 w 8"/>
                <a:gd name="T5" fmla="*/ 4 h 4"/>
                <a:gd name="T6" fmla="*/ 1 w 8"/>
                <a:gd name="T7" fmla="*/ 0 h 4"/>
                <a:gd name="T8" fmla="*/ 0 w 8"/>
                <a:gd name="T9" fmla="*/ 1 h 4"/>
              </a:gdLst>
              <a:ahLst/>
              <a:cxnLst>
                <a:cxn ang="0">
                  <a:pos x="T0" y="T1"/>
                </a:cxn>
                <a:cxn ang="0">
                  <a:pos x="T2" y="T3"/>
                </a:cxn>
                <a:cxn ang="0">
                  <a:pos x="T4" y="T5"/>
                </a:cxn>
                <a:cxn ang="0">
                  <a:pos x="T6" y="T7"/>
                </a:cxn>
                <a:cxn ang="0">
                  <a:pos x="T8" y="T9"/>
                </a:cxn>
              </a:cxnLst>
              <a:rect l="0" t="0" r="r" b="b"/>
              <a:pathLst>
                <a:path w="8" h="4">
                  <a:moveTo>
                    <a:pt x="0" y="1"/>
                  </a:moveTo>
                  <a:lnTo>
                    <a:pt x="0" y="1"/>
                  </a:lnTo>
                  <a:lnTo>
                    <a:pt x="8" y="4"/>
                  </a:lnTo>
                  <a:lnTo>
                    <a:pt x="1"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2" name="Freeform 1660"/>
            <p:cNvSpPr/>
            <p:nvPr userDrawn="1"/>
          </p:nvSpPr>
          <p:spPr>
            <a:xfrm>
              <a:off x="439" y="319"/>
              <a:ext cx="9" cy="10"/>
            </a:xfrm>
            <a:custGeom>
              <a:avLst/>
              <a:gdLst>
                <a:gd name="T0" fmla="*/ 7 w 19"/>
                <a:gd name="T1" fmla="*/ 0 h 22"/>
                <a:gd name="T2" fmla="*/ 7 w 19"/>
                <a:gd name="T3" fmla="*/ 0 h 22"/>
                <a:gd name="T4" fmla="*/ 16 w 19"/>
                <a:gd name="T5" fmla="*/ 16 h 22"/>
                <a:gd name="T6" fmla="*/ 0 w 19"/>
                <a:gd name="T7" fmla="*/ 18 h 22"/>
                <a:gd name="T8" fmla="*/ 19 w 19"/>
                <a:gd name="T9" fmla="*/ 18 h 22"/>
                <a:gd name="T10" fmla="*/ 7 w 19"/>
                <a:gd name="T11" fmla="*/ 0 h 22"/>
              </a:gdLst>
              <a:ahLst/>
              <a:cxnLst>
                <a:cxn ang="0">
                  <a:pos x="T0" y="T1"/>
                </a:cxn>
                <a:cxn ang="0">
                  <a:pos x="T2" y="T3"/>
                </a:cxn>
                <a:cxn ang="0">
                  <a:pos x="T4" y="T5"/>
                </a:cxn>
                <a:cxn ang="0">
                  <a:pos x="T6" y="T7"/>
                </a:cxn>
                <a:cxn ang="0">
                  <a:pos x="T8" y="T9"/>
                </a:cxn>
                <a:cxn ang="0">
                  <a:pos x="T10" y="T11"/>
                </a:cxn>
              </a:cxnLst>
              <a:rect l="0" t="0" r="r" b="b"/>
              <a:pathLst>
                <a:path w="19" h="22">
                  <a:moveTo>
                    <a:pt x="7" y="0"/>
                  </a:moveTo>
                  <a:lnTo>
                    <a:pt x="7" y="0"/>
                  </a:lnTo>
                  <a:cubicBezTo>
                    <a:pt x="15" y="4"/>
                    <a:pt x="15" y="11"/>
                    <a:pt x="16" y="16"/>
                  </a:cubicBezTo>
                  <a:cubicBezTo>
                    <a:pt x="10" y="16"/>
                    <a:pt x="7" y="20"/>
                    <a:pt x="0" y="18"/>
                  </a:cubicBezTo>
                  <a:cubicBezTo>
                    <a:pt x="9" y="22"/>
                    <a:pt x="11" y="19"/>
                    <a:pt x="19" y="18"/>
                  </a:cubicBezTo>
                  <a:cubicBezTo>
                    <a:pt x="17" y="10"/>
                    <a:pt x="17" y="5"/>
                    <a:pt x="7"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3" name="Freeform 1661"/>
            <p:cNvSpPr/>
            <p:nvPr userDrawn="1"/>
          </p:nvSpPr>
          <p:spPr>
            <a:xfrm>
              <a:off x="419" y="311"/>
              <a:ext cx="9" cy="5"/>
            </a:xfrm>
            <a:custGeom>
              <a:avLst/>
              <a:gdLst>
                <a:gd name="T0" fmla="*/ 20 w 20"/>
                <a:gd name="T1" fmla="*/ 11 h 11"/>
                <a:gd name="T2" fmla="*/ 20 w 20"/>
                <a:gd name="T3" fmla="*/ 11 h 11"/>
                <a:gd name="T4" fmla="*/ 3 w 20"/>
                <a:gd name="T5" fmla="*/ 0 h 11"/>
                <a:gd name="T6" fmla="*/ 0 w 20"/>
                <a:gd name="T7" fmla="*/ 0 h 11"/>
                <a:gd name="T8" fmla="*/ 20 w 20"/>
                <a:gd name="T9" fmla="*/ 11 h 11"/>
              </a:gdLst>
              <a:ahLst/>
              <a:cxnLst>
                <a:cxn ang="0">
                  <a:pos x="T0" y="T1"/>
                </a:cxn>
                <a:cxn ang="0">
                  <a:pos x="T2" y="T3"/>
                </a:cxn>
                <a:cxn ang="0">
                  <a:pos x="T4" y="T5"/>
                </a:cxn>
                <a:cxn ang="0">
                  <a:pos x="T6" y="T7"/>
                </a:cxn>
                <a:cxn ang="0">
                  <a:pos x="T8" y="T9"/>
                </a:cxn>
              </a:cxnLst>
              <a:rect l="0" t="0" r="r" b="b"/>
              <a:pathLst>
                <a:path w="20" h="11">
                  <a:moveTo>
                    <a:pt x="20" y="11"/>
                  </a:moveTo>
                  <a:lnTo>
                    <a:pt x="20" y="11"/>
                  </a:lnTo>
                  <a:lnTo>
                    <a:pt x="3" y="0"/>
                  </a:lnTo>
                  <a:lnTo>
                    <a:pt x="0" y="0"/>
                  </a:lnTo>
                  <a:lnTo>
                    <a:pt x="20" y="1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4" name="Freeform 1662"/>
            <p:cNvSpPr/>
            <p:nvPr userDrawn="1"/>
          </p:nvSpPr>
          <p:spPr>
            <a:xfrm>
              <a:off x="415" y="317"/>
              <a:ext cx="7" cy="8"/>
            </a:xfrm>
            <a:custGeom>
              <a:avLst/>
              <a:gdLst>
                <a:gd name="T0" fmla="*/ 16 w 16"/>
                <a:gd name="T1" fmla="*/ 18 h 18"/>
                <a:gd name="T2" fmla="*/ 16 w 16"/>
                <a:gd name="T3" fmla="*/ 18 h 18"/>
                <a:gd name="T4" fmla="*/ 1 w 16"/>
                <a:gd name="T5" fmla="*/ 0 h 18"/>
                <a:gd name="T6" fmla="*/ 0 w 16"/>
                <a:gd name="T7" fmla="*/ 2 h 18"/>
                <a:gd name="T8" fmla="*/ 16 w 16"/>
                <a:gd name="T9" fmla="*/ 18 h 18"/>
              </a:gdLst>
              <a:ahLst/>
              <a:cxnLst>
                <a:cxn ang="0">
                  <a:pos x="T0" y="T1"/>
                </a:cxn>
                <a:cxn ang="0">
                  <a:pos x="T2" y="T3"/>
                </a:cxn>
                <a:cxn ang="0">
                  <a:pos x="T4" y="T5"/>
                </a:cxn>
                <a:cxn ang="0">
                  <a:pos x="T6" y="T7"/>
                </a:cxn>
                <a:cxn ang="0">
                  <a:pos x="T8" y="T9"/>
                </a:cxn>
              </a:cxnLst>
              <a:rect l="0" t="0" r="r" b="b"/>
              <a:pathLst>
                <a:path w="16" h="18">
                  <a:moveTo>
                    <a:pt x="16" y="18"/>
                  </a:moveTo>
                  <a:lnTo>
                    <a:pt x="16" y="18"/>
                  </a:lnTo>
                  <a:lnTo>
                    <a:pt x="1" y="0"/>
                  </a:lnTo>
                  <a:lnTo>
                    <a:pt x="0" y="2"/>
                  </a:lnTo>
                  <a:lnTo>
                    <a:pt x="16" y="1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5" name="Freeform 1663"/>
            <p:cNvSpPr/>
            <p:nvPr userDrawn="1"/>
          </p:nvSpPr>
          <p:spPr>
            <a:xfrm>
              <a:off x="428" y="331"/>
              <a:ext cx="10" cy="10"/>
            </a:xfrm>
            <a:custGeom>
              <a:avLst/>
              <a:gdLst>
                <a:gd name="T0" fmla="*/ 12 w 21"/>
                <a:gd name="T1" fmla="*/ 0 h 21"/>
                <a:gd name="T2" fmla="*/ 12 w 21"/>
                <a:gd name="T3" fmla="*/ 0 h 21"/>
                <a:gd name="T4" fmla="*/ 17 w 21"/>
                <a:gd name="T5" fmla="*/ 16 h 21"/>
                <a:gd name="T6" fmla="*/ 0 w 21"/>
                <a:gd name="T7" fmla="*/ 12 h 21"/>
                <a:gd name="T8" fmla="*/ 19 w 21"/>
                <a:gd name="T9" fmla="*/ 18 h 21"/>
                <a:gd name="T10" fmla="*/ 12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12" y="0"/>
                  </a:moveTo>
                  <a:lnTo>
                    <a:pt x="12" y="0"/>
                  </a:lnTo>
                  <a:cubicBezTo>
                    <a:pt x="19" y="6"/>
                    <a:pt x="17" y="11"/>
                    <a:pt x="17" y="16"/>
                  </a:cubicBezTo>
                  <a:cubicBezTo>
                    <a:pt x="11" y="16"/>
                    <a:pt x="6" y="18"/>
                    <a:pt x="0" y="12"/>
                  </a:cubicBezTo>
                  <a:cubicBezTo>
                    <a:pt x="7" y="21"/>
                    <a:pt x="12" y="17"/>
                    <a:pt x="19" y="18"/>
                  </a:cubicBezTo>
                  <a:cubicBezTo>
                    <a:pt x="20" y="9"/>
                    <a:pt x="21" y="7"/>
                    <a:pt x="1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6" name="Freeform 1664"/>
            <p:cNvSpPr/>
            <p:nvPr userDrawn="1"/>
          </p:nvSpPr>
          <p:spPr>
            <a:xfrm>
              <a:off x="406" y="322"/>
              <a:ext cx="6" cy="9"/>
            </a:xfrm>
            <a:custGeom>
              <a:avLst/>
              <a:gdLst>
                <a:gd name="T0" fmla="*/ 13 w 13"/>
                <a:gd name="T1" fmla="*/ 19 h 19"/>
                <a:gd name="T2" fmla="*/ 13 w 13"/>
                <a:gd name="T3" fmla="*/ 19 h 19"/>
                <a:gd name="T4" fmla="*/ 0 w 13"/>
                <a:gd name="T5" fmla="*/ 0 h 19"/>
                <a:gd name="T6" fmla="*/ 0 w 13"/>
                <a:gd name="T7" fmla="*/ 2 h 19"/>
                <a:gd name="T8" fmla="*/ 13 w 13"/>
                <a:gd name="T9" fmla="*/ 19 h 19"/>
              </a:gdLst>
              <a:ahLst/>
              <a:cxnLst>
                <a:cxn ang="0">
                  <a:pos x="T0" y="T1"/>
                </a:cxn>
                <a:cxn ang="0">
                  <a:pos x="T2" y="T3"/>
                </a:cxn>
                <a:cxn ang="0">
                  <a:pos x="T4" y="T5"/>
                </a:cxn>
                <a:cxn ang="0">
                  <a:pos x="T6" y="T7"/>
                </a:cxn>
                <a:cxn ang="0">
                  <a:pos x="T8" y="T9"/>
                </a:cxn>
              </a:cxnLst>
              <a:rect l="0" t="0" r="r" b="b"/>
              <a:pathLst>
                <a:path w="13" h="19">
                  <a:moveTo>
                    <a:pt x="13" y="19"/>
                  </a:moveTo>
                  <a:lnTo>
                    <a:pt x="13" y="19"/>
                  </a:lnTo>
                  <a:lnTo>
                    <a:pt x="0" y="0"/>
                  </a:lnTo>
                  <a:lnTo>
                    <a:pt x="0" y="2"/>
                  </a:lnTo>
                  <a:lnTo>
                    <a:pt x="13" y="19"/>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7" name="Freeform 1665"/>
            <p:cNvSpPr/>
            <p:nvPr userDrawn="1"/>
          </p:nvSpPr>
          <p:spPr>
            <a:xfrm>
              <a:off x="414" y="339"/>
              <a:ext cx="11" cy="9"/>
            </a:xfrm>
            <a:custGeom>
              <a:avLst/>
              <a:gdLst>
                <a:gd name="T0" fmla="*/ 16 w 24"/>
                <a:gd name="T1" fmla="*/ 0 h 20"/>
                <a:gd name="T2" fmla="*/ 16 w 24"/>
                <a:gd name="T3" fmla="*/ 0 h 20"/>
                <a:gd name="T4" fmla="*/ 15 w 24"/>
                <a:gd name="T5" fmla="*/ 16 h 20"/>
                <a:gd name="T6" fmla="*/ 0 w 24"/>
                <a:gd name="T7" fmla="*/ 7 h 20"/>
                <a:gd name="T8" fmla="*/ 17 w 24"/>
                <a:gd name="T9" fmla="*/ 18 h 20"/>
                <a:gd name="T10" fmla="*/ 16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16" y="0"/>
                  </a:moveTo>
                  <a:lnTo>
                    <a:pt x="16" y="0"/>
                  </a:lnTo>
                  <a:cubicBezTo>
                    <a:pt x="21" y="9"/>
                    <a:pt x="17" y="11"/>
                    <a:pt x="15" y="16"/>
                  </a:cubicBezTo>
                  <a:cubicBezTo>
                    <a:pt x="9" y="14"/>
                    <a:pt x="4" y="17"/>
                    <a:pt x="0" y="7"/>
                  </a:cubicBezTo>
                  <a:cubicBezTo>
                    <a:pt x="4" y="20"/>
                    <a:pt x="10" y="16"/>
                    <a:pt x="17" y="18"/>
                  </a:cubicBezTo>
                  <a:cubicBezTo>
                    <a:pt x="20" y="10"/>
                    <a:pt x="24" y="10"/>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8" name="Freeform 1666"/>
            <p:cNvSpPr/>
            <p:nvPr userDrawn="1"/>
          </p:nvSpPr>
          <p:spPr>
            <a:xfrm>
              <a:off x="397" y="326"/>
              <a:ext cx="4" cy="11"/>
            </a:xfrm>
            <a:custGeom>
              <a:avLst/>
              <a:gdLst>
                <a:gd name="T0" fmla="*/ 10 w 10"/>
                <a:gd name="T1" fmla="*/ 24 h 24"/>
                <a:gd name="T2" fmla="*/ 10 w 10"/>
                <a:gd name="T3" fmla="*/ 24 h 24"/>
                <a:gd name="T4" fmla="*/ 3 w 10"/>
                <a:gd name="T5" fmla="*/ 2 h 24"/>
                <a:gd name="T6" fmla="*/ 0 w 10"/>
                <a:gd name="T7" fmla="*/ 0 h 24"/>
                <a:gd name="T8" fmla="*/ 0 w 10"/>
                <a:gd name="T9" fmla="*/ 2 h 24"/>
                <a:gd name="T10" fmla="*/ 1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10" y="24"/>
                  </a:moveTo>
                  <a:lnTo>
                    <a:pt x="10" y="24"/>
                  </a:lnTo>
                  <a:lnTo>
                    <a:pt x="3" y="2"/>
                  </a:lnTo>
                  <a:cubicBezTo>
                    <a:pt x="2" y="2"/>
                    <a:pt x="1" y="1"/>
                    <a:pt x="0" y="0"/>
                  </a:cubicBezTo>
                  <a:lnTo>
                    <a:pt x="0" y="2"/>
                  </a:lnTo>
                  <a:lnTo>
                    <a:pt x="10" y="2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39" name="Freeform 1667"/>
            <p:cNvSpPr/>
            <p:nvPr userDrawn="1"/>
          </p:nvSpPr>
          <p:spPr>
            <a:xfrm>
              <a:off x="400" y="344"/>
              <a:ext cx="11" cy="8"/>
            </a:xfrm>
            <a:custGeom>
              <a:avLst/>
              <a:gdLst>
                <a:gd name="T0" fmla="*/ 19 w 25"/>
                <a:gd name="T1" fmla="*/ 0 h 17"/>
                <a:gd name="T2" fmla="*/ 19 w 25"/>
                <a:gd name="T3" fmla="*/ 0 h 17"/>
                <a:gd name="T4" fmla="*/ 15 w 25"/>
                <a:gd name="T5" fmla="*/ 15 h 17"/>
                <a:gd name="T6" fmla="*/ 0 w 25"/>
                <a:gd name="T7" fmla="*/ 4 h 17"/>
                <a:gd name="T8" fmla="*/ 15 w 25"/>
                <a:gd name="T9" fmla="*/ 17 h 17"/>
                <a:gd name="T10" fmla="*/ 19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9" y="0"/>
                  </a:moveTo>
                  <a:lnTo>
                    <a:pt x="19" y="0"/>
                  </a:lnTo>
                  <a:cubicBezTo>
                    <a:pt x="22" y="10"/>
                    <a:pt x="17" y="10"/>
                    <a:pt x="15" y="15"/>
                  </a:cubicBezTo>
                  <a:cubicBezTo>
                    <a:pt x="9" y="12"/>
                    <a:pt x="3" y="14"/>
                    <a:pt x="0" y="4"/>
                  </a:cubicBezTo>
                  <a:cubicBezTo>
                    <a:pt x="2" y="17"/>
                    <a:pt x="9" y="14"/>
                    <a:pt x="15" y="17"/>
                  </a:cubicBezTo>
                  <a:cubicBezTo>
                    <a:pt x="20" y="10"/>
                    <a:pt x="25" y="12"/>
                    <a:pt x="1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0" name="Freeform 1668"/>
            <p:cNvSpPr/>
            <p:nvPr userDrawn="1"/>
          </p:nvSpPr>
          <p:spPr>
            <a:xfrm>
              <a:off x="386" y="329"/>
              <a:ext cx="2" cy="9"/>
            </a:xfrm>
            <a:custGeom>
              <a:avLst/>
              <a:gdLst>
                <a:gd name="T0" fmla="*/ 4 w 4"/>
                <a:gd name="T1" fmla="*/ 19 h 19"/>
                <a:gd name="T2" fmla="*/ 4 w 4"/>
                <a:gd name="T3" fmla="*/ 19 h 19"/>
                <a:gd name="T4" fmla="*/ 3 w 4"/>
                <a:gd name="T5" fmla="*/ 3 h 19"/>
                <a:gd name="T6" fmla="*/ 0 w 4"/>
                <a:gd name="T7" fmla="*/ 0 h 19"/>
                <a:gd name="T8" fmla="*/ 4 w 4"/>
                <a:gd name="T9" fmla="*/ 19 h 19"/>
              </a:gdLst>
              <a:ahLst/>
              <a:cxnLst>
                <a:cxn ang="0">
                  <a:pos x="T0" y="T1"/>
                </a:cxn>
                <a:cxn ang="0">
                  <a:pos x="T2" y="T3"/>
                </a:cxn>
                <a:cxn ang="0">
                  <a:pos x="T4" y="T5"/>
                </a:cxn>
                <a:cxn ang="0">
                  <a:pos x="T6" y="T7"/>
                </a:cxn>
                <a:cxn ang="0">
                  <a:pos x="T8" y="T9"/>
                </a:cxn>
              </a:cxnLst>
              <a:rect l="0" t="0" r="r" b="b"/>
              <a:pathLst>
                <a:path w="4" h="19">
                  <a:moveTo>
                    <a:pt x="4" y="19"/>
                  </a:moveTo>
                  <a:lnTo>
                    <a:pt x="4" y="19"/>
                  </a:lnTo>
                  <a:lnTo>
                    <a:pt x="3" y="3"/>
                  </a:lnTo>
                  <a:cubicBezTo>
                    <a:pt x="2" y="2"/>
                    <a:pt x="1" y="1"/>
                    <a:pt x="0" y="0"/>
                  </a:cubicBezTo>
                  <a:lnTo>
                    <a:pt x="4" y="19"/>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1" name="Freeform 1669"/>
            <p:cNvSpPr/>
            <p:nvPr userDrawn="1"/>
          </p:nvSpPr>
          <p:spPr>
            <a:xfrm>
              <a:off x="383" y="343"/>
              <a:ext cx="10" cy="6"/>
            </a:xfrm>
            <a:custGeom>
              <a:avLst/>
              <a:gdLst>
                <a:gd name="T0" fmla="*/ 21 w 23"/>
                <a:gd name="T1" fmla="*/ 0 h 14"/>
                <a:gd name="T2" fmla="*/ 21 w 23"/>
                <a:gd name="T3" fmla="*/ 0 h 14"/>
                <a:gd name="T4" fmla="*/ 12 w 23"/>
                <a:gd name="T5" fmla="*/ 12 h 14"/>
                <a:gd name="T6" fmla="*/ 1 w 23"/>
                <a:gd name="T7" fmla="*/ 0 h 14"/>
                <a:gd name="T8" fmla="*/ 12 w 23"/>
                <a:gd name="T9" fmla="*/ 14 h 14"/>
                <a:gd name="T10" fmla="*/ 21 w 23"/>
                <a:gd name="T11" fmla="*/ 0 h 14"/>
              </a:gdLst>
              <a:ahLst/>
              <a:cxnLst>
                <a:cxn ang="0">
                  <a:pos x="T0" y="T1"/>
                </a:cxn>
                <a:cxn ang="0">
                  <a:pos x="T2" y="T3"/>
                </a:cxn>
                <a:cxn ang="0">
                  <a:pos x="T4" y="T5"/>
                </a:cxn>
                <a:cxn ang="0">
                  <a:pos x="T6" y="T7"/>
                </a:cxn>
                <a:cxn ang="0">
                  <a:pos x="T8" y="T9"/>
                </a:cxn>
                <a:cxn ang="0">
                  <a:pos x="T10" y="T11"/>
                </a:cxn>
              </a:cxnLst>
              <a:rect l="0" t="0" r="r" b="b"/>
              <a:pathLst>
                <a:path w="23" h="14">
                  <a:moveTo>
                    <a:pt x="21" y="0"/>
                  </a:moveTo>
                  <a:lnTo>
                    <a:pt x="21" y="0"/>
                  </a:lnTo>
                  <a:cubicBezTo>
                    <a:pt x="21" y="10"/>
                    <a:pt x="16" y="8"/>
                    <a:pt x="12" y="12"/>
                  </a:cubicBezTo>
                  <a:cubicBezTo>
                    <a:pt x="7" y="8"/>
                    <a:pt x="1" y="11"/>
                    <a:pt x="1" y="0"/>
                  </a:cubicBezTo>
                  <a:cubicBezTo>
                    <a:pt x="0" y="14"/>
                    <a:pt x="7" y="10"/>
                    <a:pt x="12" y="14"/>
                  </a:cubicBezTo>
                  <a:cubicBezTo>
                    <a:pt x="19" y="8"/>
                    <a:pt x="23" y="12"/>
                    <a:pt x="2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2" name="Freeform 1670"/>
            <p:cNvSpPr/>
            <p:nvPr userDrawn="1"/>
          </p:nvSpPr>
          <p:spPr>
            <a:xfrm>
              <a:off x="404" y="294"/>
              <a:ext cx="9" cy="2"/>
            </a:xfrm>
            <a:custGeom>
              <a:avLst/>
              <a:gdLst>
                <a:gd name="T0" fmla="*/ 20 w 20"/>
                <a:gd name="T1" fmla="*/ 3 h 3"/>
                <a:gd name="T2" fmla="*/ 20 w 20"/>
                <a:gd name="T3" fmla="*/ 3 h 3"/>
                <a:gd name="T4" fmla="*/ 5 w 20"/>
                <a:gd name="T5" fmla="*/ 0 h 3"/>
                <a:gd name="T6" fmla="*/ 0 w 20"/>
                <a:gd name="T7" fmla="*/ 2 h 3"/>
                <a:gd name="T8" fmla="*/ 20 w 20"/>
                <a:gd name="T9" fmla="*/ 3 h 3"/>
              </a:gdLst>
              <a:ahLst/>
              <a:cxnLst>
                <a:cxn ang="0">
                  <a:pos x="T0" y="T1"/>
                </a:cxn>
                <a:cxn ang="0">
                  <a:pos x="T2" y="T3"/>
                </a:cxn>
                <a:cxn ang="0">
                  <a:pos x="T4" y="T5"/>
                </a:cxn>
                <a:cxn ang="0">
                  <a:pos x="T6" y="T7"/>
                </a:cxn>
                <a:cxn ang="0">
                  <a:pos x="T8" y="T9"/>
                </a:cxn>
              </a:cxnLst>
              <a:rect l="0" t="0" r="r" b="b"/>
              <a:pathLst>
                <a:path w="20" h="3">
                  <a:moveTo>
                    <a:pt x="20" y="3"/>
                  </a:moveTo>
                  <a:lnTo>
                    <a:pt x="20" y="3"/>
                  </a:lnTo>
                  <a:cubicBezTo>
                    <a:pt x="20" y="3"/>
                    <a:pt x="7" y="1"/>
                    <a:pt x="5" y="0"/>
                  </a:cubicBezTo>
                  <a:cubicBezTo>
                    <a:pt x="4" y="1"/>
                    <a:pt x="0" y="2"/>
                    <a:pt x="0" y="2"/>
                  </a:cubicBezTo>
                  <a:lnTo>
                    <a:pt x="2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3" name="Freeform 1671"/>
            <p:cNvSpPr/>
            <p:nvPr userDrawn="1"/>
          </p:nvSpPr>
          <p:spPr>
            <a:xfrm>
              <a:off x="418" y="293"/>
              <a:ext cx="9" cy="7"/>
            </a:xfrm>
            <a:custGeom>
              <a:avLst/>
              <a:gdLst>
                <a:gd name="T0" fmla="*/ 1 w 18"/>
                <a:gd name="T1" fmla="*/ 0 h 16"/>
                <a:gd name="T2" fmla="*/ 1 w 18"/>
                <a:gd name="T3" fmla="*/ 0 h 16"/>
                <a:gd name="T4" fmla="*/ 15 w 18"/>
                <a:gd name="T5" fmla="*/ 9 h 16"/>
                <a:gd name="T6" fmla="*/ 0 w 18"/>
                <a:gd name="T7" fmla="*/ 15 h 16"/>
                <a:gd name="T8" fmla="*/ 18 w 18"/>
                <a:gd name="T9" fmla="*/ 10 h 16"/>
                <a:gd name="T10" fmla="*/ 1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 y="0"/>
                  </a:moveTo>
                  <a:lnTo>
                    <a:pt x="1" y="0"/>
                  </a:lnTo>
                  <a:cubicBezTo>
                    <a:pt x="9" y="2"/>
                    <a:pt x="12" y="4"/>
                    <a:pt x="15" y="9"/>
                  </a:cubicBezTo>
                  <a:cubicBezTo>
                    <a:pt x="12" y="13"/>
                    <a:pt x="5" y="15"/>
                    <a:pt x="0" y="15"/>
                  </a:cubicBezTo>
                  <a:cubicBezTo>
                    <a:pt x="8" y="16"/>
                    <a:pt x="14" y="14"/>
                    <a:pt x="18" y="10"/>
                  </a:cubicBezTo>
                  <a:cubicBezTo>
                    <a:pt x="14" y="3"/>
                    <a:pt x="9" y="0"/>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4" name="Freeform 1672"/>
            <p:cNvSpPr/>
            <p:nvPr userDrawn="1"/>
          </p:nvSpPr>
          <p:spPr>
            <a:xfrm>
              <a:off x="407" y="303"/>
              <a:ext cx="4" cy="1"/>
            </a:xfrm>
            <a:custGeom>
              <a:avLst/>
              <a:gdLst>
                <a:gd name="T0" fmla="*/ 9 w 9"/>
                <a:gd name="T1" fmla="*/ 4 h 4"/>
                <a:gd name="T2" fmla="*/ 9 w 9"/>
                <a:gd name="T3" fmla="*/ 4 h 4"/>
                <a:gd name="T4" fmla="*/ 0 w 9"/>
                <a:gd name="T5" fmla="*/ 0 h 4"/>
                <a:gd name="T6" fmla="*/ 0 w 9"/>
                <a:gd name="T7" fmla="*/ 1 h 4"/>
                <a:gd name="T8" fmla="*/ 9 w 9"/>
                <a:gd name="T9" fmla="*/ 4 h 4"/>
              </a:gdLst>
              <a:ahLst/>
              <a:cxnLst>
                <a:cxn ang="0">
                  <a:pos x="T0" y="T1"/>
                </a:cxn>
                <a:cxn ang="0">
                  <a:pos x="T2" y="T3"/>
                </a:cxn>
                <a:cxn ang="0">
                  <a:pos x="T4" y="T5"/>
                </a:cxn>
                <a:cxn ang="0">
                  <a:pos x="T6" y="T7"/>
                </a:cxn>
                <a:cxn ang="0">
                  <a:pos x="T8" y="T9"/>
                </a:cxn>
              </a:cxnLst>
              <a:rect l="0" t="0" r="r" b="b"/>
              <a:pathLst>
                <a:path w="9" h="4">
                  <a:moveTo>
                    <a:pt x="9" y="4"/>
                  </a:moveTo>
                  <a:lnTo>
                    <a:pt x="9" y="4"/>
                  </a:lnTo>
                  <a:lnTo>
                    <a:pt x="0" y="0"/>
                  </a:lnTo>
                  <a:lnTo>
                    <a:pt x="0" y="1"/>
                  </a:lnTo>
                  <a:lnTo>
                    <a:pt x="9" y="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5" name="Freeform 1673"/>
            <p:cNvSpPr/>
            <p:nvPr userDrawn="1"/>
          </p:nvSpPr>
          <p:spPr>
            <a:xfrm>
              <a:off x="414" y="303"/>
              <a:ext cx="8" cy="8"/>
            </a:xfrm>
            <a:custGeom>
              <a:avLst/>
              <a:gdLst>
                <a:gd name="T0" fmla="*/ 4 w 16"/>
                <a:gd name="T1" fmla="*/ 0 h 18"/>
                <a:gd name="T2" fmla="*/ 4 w 16"/>
                <a:gd name="T3" fmla="*/ 0 h 18"/>
                <a:gd name="T4" fmla="*/ 13 w 16"/>
                <a:gd name="T5" fmla="*/ 11 h 18"/>
                <a:gd name="T6" fmla="*/ 0 w 16"/>
                <a:gd name="T7" fmla="*/ 14 h 18"/>
                <a:gd name="T8" fmla="*/ 16 w 16"/>
                <a:gd name="T9" fmla="*/ 12 h 18"/>
                <a:gd name="T10" fmla="*/ 4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4" y="0"/>
                  </a:moveTo>
                  <a:lnTo>
                    <a:pt x="4" y="0"/>
                  </a:lnTo>
                  <a:cubicBezTo>
                    <a:pt x="11" y="2"/>
                    <a:pt x="12" y="6"/>
                    <a:pt x="13" y="11"/>
                  </a:cubicBezTo>
                  <a:cubicBezTo>
                    <a:pt x="9" y="14"/>
                    <a:pt x="4" y="16"/>
                    <a:pt x="0" y="14"/>
                  </a:cubicBezTo>
                  <a:cubicBezTo>
                    <a:pt x="6" y="18"/>
                    <a:pt x="11" y="14"/>
                    <a:pt x="16" y="12"/>
                  </a:cubicBezTo>
                  <a:cubicBezTo>
                    <a:pt x="14" y="5"/>
                    <a:pt x="12" y="1"/>
                    <a:pt x="4"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6" name="Freeform 1674"/>
            <p:cNvSpPr/>
            <p:nvPr userDrawn="1"/>
          </p:nvSpPr>
          <p:spPr>
            <a:xfrm>
              <a:off x="406" y="311"/>
              <a:ext cx="8" cy="8"/>
            </a:xfrm>
            <a:custGeom>
              <a:avLst/>
              <a:gdLst>
                <a:gd name="T0" fmla="*/ 11 w 19"/>
                <a:gd name="T1" fmla="*/ 0 h 18"/>
                <a:gd name="T2" fmla="*/ 11 w 19"/>
                <a:gd name="T3" fmla="*/ 0 h 18"/>
                <a:gd name="T4" fmla="*/ 13 w 19"/>
                <a:gd name="T5" fmla="*/ 14 h 18"/>
                <a:gd name="T6" fmla="*/ 0 w 19"/>
                <a:gd name="T7" fmla="*/ 11 h 18"/>
                <a:gd name="T8" fmla="*/ 15 w 19"/>
                <a:gd name="T9" fmla="*/ 17 h 18"/>
                <a:gd name="T10" fmla="*/ 11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11" y="0"/>
                  </a:moveTo>
                  <a:lnTo>
                    <a:pt x="11" y="0"/>
                  </a:lnTo>
                  <a:cubicBezTo>
                    <a:pt x="16" y="5"/>
                    <a:pt x="15" y="9"/>
                    <a:pt x="13" y="14"/>
                  </a:cubicBezTo>
                  <a:cubicBezTo>
                    <a:pt x="8" y="14"/>
                    <a:pt x="3" y="15"/>
                    <a:pt x="0" y="11"/>
                  </a:cubicBezTo>
                  <a:cubicBezTo>
                    <a:pt x="4" y="18"/>
                    <a:pt x="10" y="16"/>
                    <a:pt x="15" y="17"/>
                  </a:cubicBezTo>
                  <a:cubicBezTo>
                    <a:pt x="17" y="8"/>
                    <a:pt x="19" y="5"/>
                    <a:pt x="1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7" name="Freeform 1675"/>
            <p:cNvSpPr/>
            <p:nvPr userDrawn="1"/>
          </p:nvSpPr>
          <p:spPr>
            <a:xfrm>
              <a:off x="401" y="306"/>
              <a:ext cx="4" cy="4"/>
            </a:xfrm>
            <a:custGeom>
              <a:avLst/>
              <a:gdLst>
                <a:gd name="T0" fmla="*/ 9 w 9"/>
                <a:gd name="T1" fmla="*/ 8 h 8"/>
                <a:gd name="T2" fmla="*/ 9 w 9"/>
                <a:gd name="T3" fmla="*/ 8 h 8"/>
                <a:gd name="T4" fmla="*/ 2 w 9"/>
                <a:gd name="T5" fmla="*/ 0 h 8"/>
                <a:gd name="T6" fmla="*/ 0 w 9"/>
                <a:gd name="T7" fmla="*/ 1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lnTo>
                    <a:pt x="9" y="8"/>
                  </a:lnTo>
                  <a:lnTo>
                    <a:pt x="2" y="0"/>
                  </a:lnTo>
                  <a:lnTo>
                    <a:pt x="0" y="1"/>
                  </a:lnTo>
                  <a:lnTo>
                    <a:pt x="9" y="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8" name="Freeform 1676"/>
            <p:cNvSpPr/>
            <p:nvPr userDrawn="1"/>
          </p:nvSpPr>
          <p:spPr>
            <a:xfrm>
              <a:off x="395" y="312"/>
              <a:ext cx="2" cy="4"/>
            </a:xfrm>
            <a:custGeom>
              <a:avLst/>
              <a:gdLst>
                <a:gd name="T0" fmla="*/ 5 w 5"/>
                <a:gd name="T1" fmla="*/ 10 h 10"/>
                <a:gd name="T2" fmla="*/ 5 w 5"/>
                <a:gd name="T3" fmla="*/ 10 h 10"/>
                <a:gd name="T4" fmla="*/ 0 w 5"/>
                <a:gd name="T5" fmla="*/ 0 h 10"/>
                <a:gd name="T6" fmla="*/ 0 w 5"/>
                <a:gd name="T7" fmla="*/ 2 h 10"/>
                <a:gd name="T8" fmla="*/ 5 w 5"/>
                <a:gd name="T9" fmla="*/ 10 h 10"/>
              </a:gdLst>
              <a:ahLst/>
              <a:cxnLst>
                <a:cxn ang="0">
                  <a:pos x="T0" y="T1"/>
                </a:cxn>
                <a:cxn ang="0">
                  <a:pos x="T2" y="T3"/>
                </a:cxn>
                <a:cxn ang="0">
                  <a:pos x="T4" y="T5"/>
                </a:cxn>
                <a:cxn ang="0">
                  <a:pos x="T6" y="T7"/>
                </a:cxn>
                <a:cxn ang="0">
                  <a:pos x="T8" y="T9"/>
                </a:cxn>
              </a:cxnLst>
              <a:rect l="0" t="0" r="r" b="b"/>
              <a:pathLst>
                <a:path w="5" h="10">
                  <a:moveTo>
                    <a:pt x="5" y="10"/>
                  </a:moveTo>
                  <a:lnTo>
                    <a:pt x="5" y="10"/>
                  </a:lnTo>
                  <a:lnTo>
                    <a:pt x="0" y="0"/>
                  </a:lnTo>
                  <a:lnTo>
                    <a:pt x="0" y="2"/>
                  </a:lnTo>
                  <a:lnTo>
                    <a:pt x="5" y="1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49" name="Freeform 1677"/>
            <p:cNvSpPr/>
            <p:nvPr userDrawn="1"/>
          </p:nvSpPr>
          <p:spPr>
            <a:xfrm>
              <a:off x="397" y="319"/>
              <a:ext cx="9" cy="7"/>
            </a:xfrm>
            <a:custGeom>
              <a:avLst/>
              <a:gdLst>
                <a:gd name="T0" fmla="*/ 14 w 20"/>
                <a:gd name="T1" fmla="*/ 0 h 16"/>
                <a:gd name="T2" fmla="*/ 14 w 20"/>
                <a:gd name="T3" fmla="*/ 0 h 16"/>
                <a:gd name="T4" fmla="*/ 12 w 20"/>
                <a:gd name="T5" fmla="*/ 12 h 16"/>
                <a:gd name="T6" fmla="*/ 0 w 20"/>
                <a:gd name="T7" fmla="*/ 8 h 16"/>
                <a:gd name="T8" fmla="*/ 14 w 20"/>
                <a:gd name="T9" fmla="*/ 14 h 16"/>
                <a:gd name="T10" fmla="*/ 14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14" y="0"/>
                  </a:moveTo>
                  <a:lnTo>
                    <a:pt x="14" y="0"/>
                  </a:lnTo>
                  <a:cubicBezTo>
                    <a:pt x="17" y="5"/>
                    <a:pt x="14" y="8"/>
                    <a:pt x="12" y="12"/>
                  </a:cubicBezTo>
                  <a:cubicBezTo>
                    <a:pt x="7" y="12"/>
                    <a:pt x="4" y="12"/>
                    <a:pt x="0" y="8"/>
                  </a:cubicBezTo>
                  <a:cubicBezTo>
                    <a:pt x="4" y="16"/>
                    <a:pt x="8" y="13"/>
                    <a:pt x="14" y="14"/>
                  </a:cubicBezTo>
                  <a:cubicBezTo>
                    <a:pt x="15" y="9"/>
                    <a:pt x="20" y="7"/>
                    <a:pt x="14"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0" name="Freeform 1678"/>
            <p:cNvSpPr/>
            <p:nvPr userDrawn="1"/>
          </p:nvSpPr>
          <p:spPr>
            <a:xfrm>
              <a:off x="387" y="324"/>
              <a:ext cx="9" cy="6"/>
            </a:xfrm>
            <a:custGeom>
              <a:avLst/>
              <a:gdLst>
                <a:gd name="T0" fmla="*/ 16 w 21"/>
                <a:gd name="T1" fmla="*/ 0 h 14"/>
                <a:gd name="T2" fmla="*/ 16 w 21"/>
                <a:gd name="T3" fmla="*/ 0 h 14"/>
                <a:gd name="T4" fmla="*/ 12 w 21"/>
                <a:gd name="T5" fmla="*/ 11 h 14"/>
                <a:gd name="T6" fmla="*/ 0 w 21"/>
                <a:gd name="T7" fmla="*/ 4 h 14"/>
                <a:gd name="T8" fmla="*/ 13 w 21"/>
                <a:gd name="T9" fmla="*/ 14 h 14"/>
                <a:gd name="T10" fmla="*/ 16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16" y="0"/>
                  </a:moveTo>
                  <a:lnTo>
                    <a:pt x="16" y="0"/>
                  </a:lnTo>
                  <a:cubicBezTo>
                    <a:pt x="18" y="6"/>
                    <a:pt x="14" y="7"/>
                    <a:pt x="12" y="11"/>
                  </a:cubicBezTo>
                  <a:cubicBezTo>
                    <a:pt x="7" y="9"/>
                    <a:pt x="2" y="9"/>
                    <a:pt x="0" y="4"/>
                  </a:cubicBezTo>
                  <a:cubicBezTo>
                    <a:pt x="1" y="12"/>
                    <a:pt x="8" y="11"/>
                    <a:pt x="13" y="14"/>
                  </a:cubicBezTo>
                  <a:cubicBezTo>
                    <a:pt x="15" y="9"/>
                    <a:pt x="21" y="7"/>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1" name="Freeform 1679"/>
            <p:cNvSpPr/>
            <p:nvPr userDrawn="1"/>
          </p:nvSpPr>
          <p:spPr>
            <a:xfrm>
              <a:off x="375" y="327"/>
              <a:ext cx="9" cy="5"/>
            </a:xfrm>
            <a:custGeom>
              <a:avLst/>
              <a:gdLst>
                <a:gd name="T0" fmla="*/ 19 w 21"/>
                <a:gd name="T1" fmla="*/ 0 h 12"/>
                <a:gd name="T2" fmla="*/ 19 w 21"/>
                <a:gd name="T3" fmla="*/ 0 h 12"/>
                <a:gd name="T4" fmla="*/ 10 w 21"/>
                <a:gd name="T5" fmla="*/ 9 h 12"/>
                <a:gd name="T6" fmla="*/ 1 w 21"/>
                <a:gd name="T7" fmla="*/ 1 h 12"/>
                <a:gd name="T8" fmla="*/ 10 w 21"/>
                <a:gd name="T9" fmla="*/ 12 h 12"/>
                <a:gd name="T10" fmla="*/ 19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9" y="0"/>
                  </a:moveTo>
                  <a:lnTo>
                    <a:pt x="19" y="0"/>
                  </a:lnTo>
                  <a:cubicBezTo>
                    <a:pt x="19" y="6"/>
                    <a:pt x="13" y="6"/>
                    <a:pt x="10" y="9"/>
                  </a:cubicBezTo>
                  <a:cubicBezTo>
                    <a:pt x="5" y="7"/>
                    <a:pt x="1" y="7"/>
                    <a:pt x="1" y="1"/>
                  </a:cubicBezTo>
                  <a:cubicBezTo>
                    <a:pt x="0" y="10"/>
                    <a:pt x="6" y="8"/>
                    <a:pt x="10" y="12"/>
                  </a:cubicBezTo>
                  <a:cubicBezTo>
                    <a:pt x="14" y="8"/>
                    <a:pt x="21" y="9"/>
                    <a:pt x="19"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2" name="Freeform 1680"/>
            <p:cNvSpPr/>
            <p:nvPr userDrawn="1"/>
          </p:nvSpPr>
          <p:spPr>
            <a:xfrm>
              <a:off x="379" y="314"/>
              <a:ext cx="1" cy="7"/>
            </a:xfrm>
            <a:custGeom>
              <a:avLst/>
              <a:gdLst>
                <a:gd name="T0" fmla="*/ 2 w 2"/>
                <a:gd name="T1" fmla="*/ 1 h 15"/>
                <a:gd name="T2" fmla="*/ 2 w 2"/>
                <a:gd name="T3" fmla="*/ 1 h 15"/>
                <a:gd name="T4" fmla="*/ 0 w 2"/>
                <a:gd name="T5" fmla="*/ 0 h 15"/>
                <a:gd name="T6" fmla="*/ 2 w 2"/>
                <a:gd name="T7" fmla="*/ 15 h 15"/>
                <a:gd name="T8" fmla="*/ 2 w 2"/>
                <a:gd name="T9" fmla="*/ 1 h 15"/>
              </a:gdLst>
              <a:ahLst/>
              <a:cxnLst>
                <a:cxn ang="0">
                  <a:pos x="T0" y="T1"/>
                </a:cxn>
                <a:cxn ang="0">
                  <a:pos x="T2" y="T3"/>
                </a:cxn>
                <a:cxn ang="0">
                  <a:pos x="T4" y="T5"/>
                </a:cxn>
                <a:cxn ang="0">
                  <a:pos x="T6" y="T7"/>
                </a:cxn>
                <a:cxn ang="0">
                  <a:pos x="T8" y="T9"/>
                </a:cxn>
              </a:cxnLst>
              <a:rect l="0" t="0" r="r" b="b"/>
              <a:pathLst>
                <a:path w="2" h="15">
                  <a:moveTo>
                    <a:pt x="2" y="1"/>
                  </a:moveTo>
                  <a:lnTo>
                    <a:pt x="2" y="1"/>
                  </a:lnTo>
                  <a:lnTo>
                    <a:pt x="0" y="0"/>
                  </a:lnTo>
                  <a:lnTo>
                    <a:pt x="2" y="15"/>
                  </a:lnTo>
                  <a:lnTo>
                    <a:pt x="2"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3" name="Freeform 1681"/>
            <p:cNvSpPr/>
            <p:nvPr userDrawn="1"/>
          </p:nvSpPr>
          <p:spPr>
            <a:xfrm>
              <a:off x="364" y="326"/>
              <a:ext cx="8" cy="6"/>
            </a:xfrm>
            <a:custGeom>
              <a:avLst/>
              <a:gdLst>
                <a:gd name="T0" fmla="*/ 3 w 19"/>
                <a:gd name="T1" fmla="*/ 0 h 12"/>
                <a:gd name="T2" fmla="*/ 3 w 19"/>
                <a:gd name="T3" fmla="*/ 0 h 12"/>
                <a:gd name="T4" fmla="*/ 8 w 19"/>
                <a:gd name="T5" fmla="*/ 12 h 12"/>
                <a:gd name="T6" fmla="*/ 19 w 19"/>
                <a:gd name="T7" fmla="*/ 2 h 12"/>
                <a:gd name="T8" fmla="*/ 8 w 19"/>
                <a:gd name="T9" fmla="*/ 10 h 12"/>
                <a:gd name="T10" fmla="*/ 3 w 19"/>
                <a:gd name="T11" fmla="*/ 0 h 12"/>
              </a:gdLst>
              <a:ahLst/>
              <a:cxnLst>
                <a:cxn ang="0">
                  <a:pos x="T0" y="T1"/>
                </a:cxn>
                <a:cxn ang="0">
                  <a:pos x="T2" y="T3"/>
                </a:cxn>
                <a:cxn ang="0">
                  <a:pos x="T4" y="T5"/>
                </a:cxn>
                <a:cxn ang="0">
                  <a:pos x="T6" y="T7"/>
                </a:cxn>
                <a:cxn ang="0">
                  <a:pos x="T8" y="T9"/>
                </a:cxn>
                <a:cxn ang="0">
                  <a:pos x="T10" y="T11"/>
                </a:cxn>
              </a:cxnLst>
              <a:rect l="0" t="0" r="r" b="b"/>
              <a:pathLst>
                <a:path w="19" h="12">
                  <a:moveTo>
                    <a:pt x="3" y="0"/>
                  </a:moveTo>
                  <a:lnTo>
                    <a:pt x="3" y="0"/>
                  </a:lnTo>
                  <a:cubicBezTo>
                    <a:pt x="0" y="7"/>
                    <a:pt x="5" y="8"/>
                    <a:pt x="8" y="12"/>
                  </a:cubicBezTo>
                  <a:cubicBezTo>
                    <a:pt x="13" y="9"/>
                    <a:pt x="19" y="10"/>
                    <a:pt x="19" y="2"/>
                  </a:cubicBezTo>
                  <a:cubicBezTo>
                    <a:pt x="18" y="7"/>
                    <a:pt x="13" y="7"/>
                    <a:pt x="8" y="10"/>
                  </a:cubicBezTo>
                  <a:cubicBezTo>
                    <a:pt x="6" y="6"/>
                    <a:pt x="2" y="6"/>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4" name="Freeform 1682"/>
            <p:cNvSpPr/>
            <p:nvPr userDrawn="1"/>
          </p:nvSpPr>
          <p:spPr>
            <a:xfrm>
              <a:off x="369" y="316"/>
              <a:ext cx="2" cy="6"/>
            </a:xfrm>
            <a:custGeom>
              <a:avLst/>
              <a:gdLst>
                <a:gd name="T0" fmla="*/ 4 w 4"/>
                <a:gd name="T1" fmla="*/ 1 h 14"/>
                <a:gd name="T2" fmla="*/ 4 w 4"/>
                <a:gd name="T3" fmla="*/ 1 h 14"/>
                <a:gd name="T4" fmla="*/ 3 w 4"/>
                <a:gd name="T5" fmla="*/ 2 h 14"/>
                <a:gd name="T6" fmla="*/ 2 w 4"/>
                <a:gd name="T7" fmla="*/ 0 h 14"/>
                <a:gd name="T8" fmla="*/ 0 w 4"/>
                <a:gd name="T9" fmla="*/ 14 h 14"/>
                <a:gd name="T10" fmla="*/ 4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4" y="1"/>
                  </a:moveTo>
                  <a:lnTo>
                    <a:pt x="4" y="1"/>
                  </a:lnTo>
                  <a:lnTo>
                    <a:pt x="3" y="2"/>
                  </a:lnTo>
                  <a:lnTo>
                    <a:pt x="2" y="0"/>
                  </a:lnTo>
                  <a:lnTo>
                    <a:pt x="0" y="14"/>
                  </a:lnTo>
                  <a:lnTo>
                    <a:pt x="4"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5" name="Freeform 1683"/>
            <p:cNvSpPr/>
            <p:nvPr userDrawn="1"/>
          </p:nvSpPr>
          <p:spPr>
            <a:xfrm>
              <a:off x="398" y="297"/>
              <a:ext cx="8" cy="9"/>
            </a:xfrm>
            <a:custGeom>
              <a:avLst/>
              <a:gdLst>
                <a:gd name="T0" fmla="*/ 8 w 17"/>
                <a:gd name="T1" fmla="*/ 0 h 21"/>
                <a:gd name="T2" fmla="*/ 8 w 17"/>
                <a:gd name="T3" fmla="*/ 0 h 21"/>
                <a:gd name="T4" fmla="*/ 14 w 17"/>
                <a:gd name="T5" fmla="*/ 12 h 21"/>
                <a:gd name="T6" fmla="*/ 0 w 17"/>
                <a:gd name="T7" fmla="*/ 15 h 21"/>
                <a:gd name="T8" fmla="*/ 16 w 17"/>
                <a:gd name="T9" fmla="*/ 13 h 21"/>
                <a:gd name="T10" fmla="*/ 8 w 17"/>
                <a:gd name="T11" fmla="*/ 0 h 21"/>
              </a:gdLst>
              <a:ahLst/>
              <a:cxnLst>
                <a:cxn ang="0">
                  <a:pos x="T0" y="T1"/>
                </a:cxn>
                <a:cxn ang="0">
                  <a:pos x="T2" y="T3"/>
                </a:cxn>
                <a:cxn ang="0">
                  <a:pos x="T4" y="T5"/>
                </a:cxn>
                <a:cxn ang="0">
                  <a:pos x="T6" y="T7"/>
                </a:cxn>
                <a:cxn ang="0">
                  <a:pos x="T8" y="T9"/>
                </a:cxn>
                <a:cxn ang="0">
                  <a:pos x="T10" y="T11"/>
                </a:cxn>
              </a:cxnLst>
              <a:rect l="0" t="0" r="r" b="b"/>
              <a:pathLst>
                <a:path w="17" h="21">
                  <a:moveTo>
                    <a:pt x="8" y="0"/>
                  </a:moveTo>
                  <a:lnTo>
                    <a:pt x="8" y="0"/>
                  </a:lnTo>
                  <a:cubicBezTo>
                    <a:pt x="14" y="2"/>
                    <a:pt x="12" y="6"/>
                    <a:pt x="14" y="12"/>
                  </a:cubicBezTo>
                  <a:cubicBezTo>
                    <a:pt x="9" y="14"/>
                    <a:pt x="5" y="18"/>
                    <a:pt x="0" y="15"/>
                  </a:cubicBezTo>
                  <a:cubicBezTo>
                    <a:pt x="5" y="21"/>
                    <a:pt x="11" y="15"/>
                    <a:pt x="16" y="13"/>
                  </a:cubicBezTo>
                  <a:cubicBezTo>
                    <a:pt x="14" y="5"/>
                    <a:pt x="17" y="3"/>
                    <a:pt x="8"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6" name="Freeform 1684"/>
            <p:cNvSpPr>
              <a:spLocks noEditPoints="1"/>
            </p:cNvSpPr>
            <p:nvPr userDrawn="1"/>
          </p:nvSpPr>
          <p:spPr>
            <a:xfrm>
              <a:off x="396" y="289"/>
              <a:ext cx="7" cy="2"/>
            </a:xfrm>
            <a:custGeom>
              <a:avLst/>
              <a:gdLst>
                <a:gd name="T0" fmla="*/ 8 w 17"/>
                <a:gd name="T1" fmla="*/ 2 h 5"/>
                <a:gd name="T2" fmla="*/ 8 w 17"/>
                <a:gd name="T3" fmla="*/ 2 h 5"/>
                <a:gd name="T4" fmla="*/ 1 w 17"/>
                <a:gd name="T5" fmla="*/ 4 h 5"/>
                <a:gd name="T6" fmla="*/ 1 w 17"/>
                <a:gd name="T7" fmla="*/ 3 h 5"/>
                <a:gd name="T8" fmla="*/ 8 w 17"/>
                <a:gd name="T9" fmla="*/ 2 h 5"/>
                <a:gd name="T10" fmla="*/ 17 w 17"/>
                <a:gd name="T11" fmla="*/ 1 h 5"/>
                <a:gd name="T12" fmla="*/ 17 w 17"/>
                <a:gd name="T13" fmla="*/ 1 h 5"/>
                <a:gd name="T14" fmla="*/ 1 w 17"/>
                <a:gd name="T15" fmla="*/ 2 h 5"/>
                <a:gd name="T16" fmla="*/ 0 w 17"/>
                <a:gd name="T17" fmla="*/ 4 h 5"/>
                <a:gd name="T18" fmla="*/ 1 w 17"/>
                <a:gd name="T19" fmla="*/ 5 h 5"/>
                <a:gd name="T20" fmla="*/ 17 w 17"/>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
                  <a:moveTo>
                    <a:pt x="8" y="2"/>
                  </a:moveTo>
                  <a:lnTo>
                    <a:pt x="8" y="2"/>
                  </a:lnTo>
                  <a:cubicBezTo>
                    <a:pt x="7" y="3"/>
                    <a:pt x="1" y="4"/>
                    <a:pt x="1" y="4"/>
                  </a:cubicBezTo>
                  <a:lnTo>
                    <a:pt x="1" y="3"/>
                  </a:lnTo>
                  <a:cubicBezTo>
                    <a:pt x="1" y="3"/>
                    <a:pt x="7" y="2"/>
                    <a:pt x="8" y="2"/>
                  </a:cubicBezTo>
                  <a:close/>
                  <a:moveTo>
                    <a:pt x="17" y="1"/>
                  </a:moveTo>
                  <a:lnTo>
                    <a:pt x="17" y="1"/>
                  </a:lnTo>
                  <a:cubicBezTo>
                    <a:pt x="9" y="0"/>
                    <a:pt x="1" y="2"/>
                    <a:pt x="1" y="2"/>
                  </a:cubicBezTo>
                  <a:lnTo>
                    <a:pt x="0" y="4"/>
                  </a:lnTo>
                  <a:lnTo>
                    <a:pt x="1" y="5"/>
                  </a:lnTo>
                  <a:cubicBezTo>
                    <a:pt x="5" y="5"/>
                    <a:pt x="10" y="3"/>
                    <a:pt x="17" y="1"/>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7" name="Freeform 1685"/>
            <p:cNvSpPr>
              <a:spLocks noEditPoints="1"/>
            </p:cNvSpPr>
            <p:nvPr userDrawn="1"/>
          </p:nvSpPr>
          <p:spPr>
            <a:xfrm>
              <a:off x="394" y="297"/>
              <a:ext cx="7" cy="4"/>
            </a:xfrm>
            <a:custGeom>
              <a:avLst/>
              <a:gdLst>
                <a:gd name="T0" fmla="*/ 7 w 15"/>
                <a:gd name="T1" fmla="*/ 5 h 10"/>
                <a:gd name="T2" fmla="*/ 7 w 15"/>
                <a:gd name="T3" fmla="*/ 5 h 10"/>
                <a:gd name="T4" fmla="*/ 1 w 15"/>
                <a:gd name="T5" fmla="*/ 2 h 10"/>
                <a:gd name="T6" fmla="*/ 2 w 15"/>
                <a:gd name="T7" fmla="*/ 1 h 10"/>
                <a:gd name="T8" fmla="*/ 7 w 15"/>
                <a:gd name="T9" fmla="*/ 5 h 10"/>
                <a:gd name="T10" fmla="*/ 15 w 15"/>
                <a:gd name="T11" fmla="*/ 10 h 10"/>
                <a:gd name="T12" fmla="*/ 15 w 15"/>
                <a:gd name="T13" fmla="*/ 10 h 10"/>
                <a:gd name="T14" fmla="*/ 2 w 15"/>
                <a:gd name="T15" fmla="*/ 0 h 10"/>
                <a:gd name="T16" fmla="*/ 0 w 15"/>
                <a:gd name="T17" fmla="*/ 1 h 10"/>
                <a:gd name="T18" fmla="*/ 0 w 15"/>
                <a:gd name="T19" fmla="*/ 3 h 10"/>
                <a:gd name="T20" fmla="*/ 15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7" y="5"/>
                  </a:moveTo>
                  <a:lnTo>
                    <a:pt x="7" y="5"/>
                  </a:lnTo>
                  <a:cubicBezTo>
                    <a:pt x="6" y="5"/>
                    <a:pt x="1" y="2"/>
                    <a:pt x="1" y="2"/>
                  </a:cubicBezTo>
                  <a:lnTo>
                    <a:pt x="2" y="1"/>
                  </a:lnTo>
                  <a:cubicBezTo>
                    <a:pt x="2" y="1"/>
                    <a:pt x="6" y="4"/>
                    <a:pt x="7" y="5"/>
                  </a:cubicBezTo>
                  <a:close/>
                  <a:moveTo>
                    <a:pt x="15" y="10"/>
                  </a:moveTo>
                  <a:lnTo>
                    <a:pt x="15" y="10"/>
                  </a:lnTo>
                  <a:cubicBezTo>
                    <a:pt x="9" y="4"/>
                    <a:pt x="2" y="0"/>
                    <a:pt x="2" y="0"/>
                  </a:cubicBezTo>
                  <a:lnTo>
                    <a:pt x="0" y="1"/>
                  </a:lnTo>
                  <a:lnTo>
                    <a:pt x="0" y="3"/>
                  </a:lnTo>
                  <a:cubicBezTo>
                    <a:pt x="0" y="3"/>
                    <a:pt x="8" y="8"/>
                    <a:pt x="15" y="1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8" name="Freeform 1686"/>
            <p:cNvSpPr/>
            <p:nvPr userDrawn="1"/>
          </p:nvSpPr>
          <p:spPr>
            <a:xfrm>
              <a:off x="388" y="305"/>
              <a:ext cx="9" cy="8"/>
            </a:xfrm>
            <a:custGeom>
              <a:avLst/>
              <a:gdLst>
                <a:gd name="T0" fmla="*/ 16 w 21"/>
                <a:gd name="T1" fmla="*/ 0 h 16"/>
                <a:gd name="T2" fmla="*/ 16 w 21"/>
                <a:gd name="T3" fmla="*/ 0 h 16"/>
                <a:gd name="T4" fmla="*/ 12 w 21"/>
                <a:gd name="T5" fmla="*/ 10 h 16"/>
                <a:gd name="T6" fmla="*/ 0 w 21"/>
                <a:gd name="T7" fmla="*/ 10 h 16"/>
                <a:gd name="T8" fmla="*/ 13 w 21"/>
                <a:gd name="T9" fmla="*/ 12 h 16"/>
                <a:gd name="T10" fmla="*/ 16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16" y="0"/>
                  </a:moveTo>
                  <a:lnTo>
                    <a:pt x="16" y="0"/>
                  </a:lnTo>
                  <a:cubicBezTo>
                    <a:pt x="19" y="5"/>
                    <a:pt x="13" y="6"/>
                    <a:pt x="12" y="10"/>
                  </a:cubicBezTo>
                  <a:cubicBezTo>
                    <a:pt x="7" y="9"/>
                    <a:pt x="3" y="14"/>
                    <a:pt x="0" y="10"/>
                  </a:cubicBezTo>
                  <a:cubicBezTo>
                    <a:pt x="4" y="16"/>
                    <a:pt x="8" y="11"/>
                    <a:pt x="13" y="12"/>
                  </a:cubicBezTo>
                  <a:cubicBezTo>
                    <a:pt x="14" y="8"/>
                    <a:pt x="21" y="6"/>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59" name="Freeform 1687"/>
            <p:cNvSpPr>
              <a:spLocks noEditPoints="1"/>
            </p:cNvSpPr>
            <p:nvPr userDrawn="1"/>
          </p:nvSpPr>
          <p:spPr>
            <a:xfrm>
              <a:off x="388" y="302"/>
              <a:ext cx="4" cy="5"/>
            </a:xfrm>
            <a:custGeom>
              <a:avLst/>
              <a:gdLst>
                <a:gd name="T0" fmla="*/ 4 w 7"/>
                <a:gd name="T1" fmla="*/ 5 h 12"/>
                <a:gd name="T2" fmla="*/ 4 w 7"/>
                <a:gd name="T3" fmla="*/ 5 h 12"/>
                <a:gd name="T4" fmla="*/ 1 w 7"/>
                <a:gd name="T5" fmla="*/ 1 h 12"/>
                <a:gd name="T6" fmla="*/ 2 w 7"/>
                <a:gd name="T7" fmla="*/ 1 h 12"/>
                <a:gd name="T8" fmla="*/ 4 w 7"/>
                <a:gd name="T9" fmla="*/ 5 h 12"/>
                <a:gd name="T10" fmla="*/ 7 w 7"/>
                <a:gd name="T11" fmla="*/ 12 h 12"/>
                <a:gd name="T12" fmla="*/ 7 w 7"/>
                <a:gd name="T13" fmla="*/ 12 h 12"/>
                <a:gd name="T14" fmla="*/ 2 w 7"/>
                <a:gd name="T15" fmla="*/ 0 h 12"/>
                <a:gd name="T16" fmla="*/ 0 w 7"/>
                <a:gd name="T17" fmla="*/ 0 h 12"/>
                <a:gd name="T18" fmla="*/ 0 w 7"/>
                <a:gd name="T19" fmla="*/ 1 h 12"/>
                <a:gd name="T20" fmla="*/ 7 w 7"/>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4" y="5"/>
                  </a:moveTo>
                  <a:lnTo>
                    <a:pt x="4" y="5"/>
                  </a:lnTo>
                  <a:cubicBezTo>
                    <a:pt x="3" y="4"/>
                    <a:pt x="1" y="1"/>
                    <a:pt x="1" y="1"/>
                  </a:cubicBezTo>
                  <a:lnTo>
                    <a:pt x="2" y="1"/>
                  </a:lnTo>
                  <a:cubicBezTo>
                    <a:pt x="2" y="1"/>
                    <a:pt x="3" y="4"/>
                    <a:pt x="4" y="5"/>
                  </a:cubicBezTo>
                  <a:close/>
                  <a:moveTo>
                    <a:pt x="7" y="12"/>
                  </a:moveTo>
                  <a:lnTo>
                    <a:pt x="7" y="12"/>
                  </a:lnTo>
                  <a:cubicBezTo>
                    <a:pt x="5" y="4"/>
                    <a:pt x="2" y="0"/>
                    <a:pt x="2" y="0"/>
                  </a:cubicBezTo>
                  <a:lnTo>
                    <a:pt x="0" y="0"/>
                  </a:lnTo>
                  <a:lnTo>
                    <a:pt x="0" y="1"/>
                  </a:lnTo>
                  <a:cubicBezTo>
                    <a:pt x="0" y="1"/>
                    <a:pt x="2" y="7"/>
                    <a:pt x="7" y="1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0" name="Freeform 1688"/>
            <p:cNvSpPr>
              <a:spLocks noEditPoints="1"/>
            </p:cNvSpPr>
            <p:nvPr userDrawn="1"/>
          </p:nvSpPr>
          <p:spPr>
            <a:xfrm>
              <a:off x="381" y="304"/>
              <a:ext cx="1" cy="6"/>
            </a:xfrm>
            <a:custGeom>
              <a:avLst/>
              <a:gdLst>
                <a:gd name="T0" fmla="*/ 2 w 3"/>
                <a:gd name="T1" fmla="*/ 6 h 12"/>
                <a:gd name="T2" fmla="*/ 2 w 3"/>
                <a:gd name="T3" fmla="*/ 6 h 12"/>
                <a:gd name="T4" fmla="*/ 1 w 3"/>
                <a:gd name="T5" fmla="*/ 1 h 12"/>
                <a:gd name="T6" fmla="*/ 2 w 3"/>
                <a:gd name="T7" fmla="*/ 1 h 12"/>
                <a:gd name="T8" fmla="*/ 2 w 3"/>
                <a:gd name="T9" fmla="*/ 6 h 12"/>
                <a:gd name="T10" fmla="*/ 3 w 3"/>
                <a:gd name="T11" fmla="*/ 12 h 12"/>
                <a:gd name="T12" fmla="*/ 3 w 3"/>
                <a:gd name="T13" fmla="*/ 12 h 12"/>
                <a:gd name="T14" fmla="*/ 3 w 3"/>
                <a:gd name="T15" fmla="*/ 1 h 12"/>
                <a:gd name="T16" fmla="*/ 1 w 3"/>
                <a:gd name="T17" fmla="*/ 0 h 12"/>
                <a:gd name="T18" fmla="*/ 0 w 3"/>
                <a:gd name="T19" fmla="*/ 1 h 12"/>
                <a:gd name="T20" fmla="*/ 3 w 3"/>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2">
                  <a:moveTo>
                    <a:pt x="2" y="6"/>
                  </a:moveTo>
                  <a:lnTo>
                    <a:pt x="2" y="6"/>
                  </a:lnTo>
                  <a:cubicBezTo>
                    <a:pt x="2" y="5"/>
                    <a:pt x="1" y="1"/>
                    <a:pt x="1" y="1"/>
                  </a:cubicBezTo>
                  <a:lnTo>
                    <a:pt x="2" y="1"/>
                  </a:lnTo>
                  <a:cubicBezTo>
                    <a:pt x="2" y="1"/>
                    <a:pt x="2" y="5"/>
                    <a:pt x="2" y="6"/>
                  </a:cubicBezTo>
                  <a:close/>
                  <a:moveTo>
                    <a:pt x="3" y="12"/>
                  </a:moveTo>
                  <a:lnTo>
                    <a:pt x="3" y="12"/>
                  </a:lnTo>
                  <a:cubicBezTo>
                    <a:pt x="3" y="7"/>
                    <a:pt x="3" y="1"/>
                    <a:pt x="3" y="1"/>
                  </a:cubicBezTo>
                  <a:lnTo>
                    <a:pt x="1" y="0"/>
                  </a:lnTo>
                  <a:lnTo>
                    <a:pt x="0" y="1"/>
                  </a:lnTo>
                  <a:cubicBezTo>
                    <a:pt x="0" y="1"/>
                    <a:pt x="1" y="7"/>
                    <a:pt x="3" y="12"/>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1" name="Freeform 1689"/>
            <p:cNvSpPr/>
            <p:nvPr userDrawn="1"/>
          </p:nvSpPr>
          <p:spPr>
            <a:xfrm>
              <a:off x="379" y="310"/>
              <a:ext cx="7" cy="4"/>
            </a:xfrm>
            <a:custGeom>
              <a:avLst/>
              <a:gdLst>
                <a:gd name="T0" fmla="*/ 16 w 17"/>
                <a:gd name="T1" fmla="*/ 0 h 10"/>
                <a:gd name="T2" fmla="*/ 16 w 17"/>
                <a:gd name="T3" fmla="*/ 0 h 10"/>
                <a:gd name="T4" fmla="*/ 8 w 17"/>
                <a:gd name="T5" fmla="*/ 8 h 10"/>
                <a:gd name="T6" fmla="*/ 0 w 17"/>
                <a:gd name="T7" fmla="*/ 1 h 10"/>
                <a:gd name="T8" fmla="*/ 8 w 17"/>
                <a:gd name="T9" fmla="*/ 10 h 10"/>
                <a:gd name="T10" fmla="*/ 16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6" y="0"/>
                  </a:moveTo>
                  <a:lnTo>
                    <a:pt x="16" y="0"/>
                  </a:lnTo>
                  <a:cubicBezTo>
                    <a:pt x="16" y="6"/>
                    <a:pt x="11" y="5"/>
                    <a:pt x="8" y="8"/>
                  </a:cubicBezTo>
                  <a:cubicBezTo>
                    <a:pt x="5" y="4"/>
                    <a:pt x="0" y="6"/>
                    <a:pt x="0" y="1"/>
                  </a:cubicBezTo>
                  <a:cubicBezTo>
                    <a:pt x="0" y="9"/>
                    <a:pt x="5" y="6"/>
                    <a:pt x="8" y="10"/>
                  </a:cubicBezTo>
                  <a:cubicBezTo>
                    <a:pt x="11" y="6"/>
                    <a:pt x="17" y="8"/>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2" name="Freeform 1690"/>
            <p:cNvSpPr>
              <a:spLocks noEditPoints="1"/>
            </p:cNvSpPr>
            <p:nvPr userDrawn="1"/>
          </p:nvSpPr>
          <p:spPr>
            <a:xfrm>
              <a:off x="372" y="304"/>
              <a:ext cx="2" cy="6"/>
            </a:xfrm>
            <a:custGeom>
              <a:avLst/>
              <a:gdLst>
                <a:gd name="T0" fmla="*/ 1 w 4"/>
                <a:gd name="T1" fmla="*/ 8 h 14"/>
                <a:gd name="T2" fmla="*/ 1 w 4"/>
                <a:gd name="T3" fmla="*/ 8 h 14"/>
                <a:gd name="T4" fmla="*/ 2 w 4"/>
                <a:gd name="T5" fmla="*/ 1 h 14"/>
                <a:gd name="T6" fmla="*/ 3 w 4"/>
                <a:gd name="T7" fmla="*/ 2 h 14"/>
                <a:gd name="T8" fmla="*/ 1 w 4"/>
                <a:gd name="T9" fmla="*/ 8 h 14"/>
                <a:gd name="T10" fmla="*/ 0 w 4"/>
                <a:gd name="T11" fmla="*/ 14 h 14"/>
                <a:gd name="T12" fmla="*/ 0 w 4"/>
                <a:gd name="T13" fmla="*/ 14 h 14"/>
                <a:gd name="T14" fmla="*/ 4 w 4"/>
                <a:gd name="T15" fmla="*/ 2 h 14"/>
                <a:gd name="T16" fmla="*/ 3 w 4"/>
                <a:gd name="T17" fmla="*/ 0 h 14"/>
                <a:gd name="T18" fmla="*/ 1 w 4"/>
                <a:gd name="T19" fmla="*/ 1 h 14"/>
                <a:gd name="T20" fmla="*/ 0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1" y="8"/>
                  </a:moveTo>
                  <a:lnTo>
                    <a:pt x="1" y="8"/>
                  </a:lnTo>
                  <a:cubicBezTo>
                    <a:pt x="1" y="7"/>
                    <a:pt x="2" y="1"/>
                    <a:pt x="2" y="1"/>
                  </a:cubicBezTo>
                  <a:lnTo>
                    <a:pt x="3" y="2"/>
                  </a:lnTo>
                  <a:cubicBezTo>
                    <a:pt x="3" y="2"/>
                    <a:pt x="2" y="7"/>
                    <a:pt x="1" y="8"/>
                  </a:cubicBezTo>
                  <a:close/>
                  <a:moveTo>
                    <a:pt x="0" y="14"/>
                  </a:moveTo>
                  <a:lnTo>
                    <a:pt x="0" y="14"/>
                  </a:lnTo>
                  <a:cubicBezTo>
                    <a:pt x="4" y="6"/>
                    <a:pt x="4" y="2"/>
                    <a:pt x="4" y="2"/>
                  </a:cubicBezTo>
                  <a:lnTo>
                    <a:pt x="3" y="0"/>
                  </a:lnTo>
                  <a:lnTo>
                    <a:pt x="1" y="1"/>
                  </a:lnTo>
                  <a:cubicBezTo>
                    <a:pt x="1" y="1"/>
                    <a:pt x="0" y="6"/>
                    <a:pt x="0" y="1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3" name="Freeform 1691"/>
            <p:cNvSpPr/>
            <p:nvPr userDrawn="1"/>
          </p:nvSpPr>
          <p:spPr>
            <a:xfrm>
              <a:off x="367" y="309"/>
              <a:ext cx="9" cy="5"/>
            </a:xfrm>
            <a:custGeom>
              <a:avLst/>
              <a:gdLst>
                <a:gd name="T0" fmla="*/ 20 w 20"/>
                <a:gd name="T1" fmla="*/ 4 h 12"/>
                <a:gd name="T2" fmla="*/ 20 w 20"/>
                <a:gd name="T3" fmla="*/ 4 h 12"/>
                <a:gd name="T4" fmla="*/ 9 w 20"/>
                <a:gd name="T5" fmla="*/ 9 h 12"/>
                <a:gd name="T6" fmla="*/ 3 w 20"/>
                <a:gd name="T7" fmla="*/ 0 h 12"/>
                <a:gd name="T8" fmla="*/ 8 w 20"/>
                <a:gd name="T9" fmla="*/ 11 h 12"/>
                <a:gd name="T10" fmla="*/ 20 w 20"/>
                <a:gd name="T11" fmla="*/ 4 h 12"/>
              </a:gdLst>
              <a:ahLst/>
              <a:cxnLst>
                <a:cxn ang="0">
                  <a:pos x="T0" y="T1"/>
                </a:cxn>
                <a:cxn ang="0">
                  <a:pos x="T2" y="T3"/>
                </a:cxn>
                <a:cxn ang="0">
                  <a:pos x="T4" y="T5"/>
                </a:cxn>
                <a:cxn ang="0">
                  <a:pos x="T6" y="T7"/>
                </a:cxn>
                <a:cxn ang="0">
                  <a:pos x="T8" y="T9"/>
                </a:cxn>
                <a:cxn ang="0">
                  <a:pos x="T10" y="T11"/>
                </a:cxn>
              </a:cxnLst>
              <a:rect l="0" t="0" r="r" b="b"/>
              <a:pathLst>
                <a:path w="20" h="12">
                  <a:moveTo>
                    <a:pt x="20" y="4"/>
                  </a:moveTo>
                  <a:lnTo>
                    <a:pt x="20" y="4"/>
                  </a:lnTo>
                  <a:cubicBezTo>
                    <a:pt x="18" y="10"/>
                    <a:pt x="13" y="7"/>
                    <a:pt x="9" y="9"/>
                  </a:cubicBezTo>
                  <a:cubicBezTo>
                    <a:pt x="6" y="5"/>
                    <a:pt x="2" y="5"/>
                    <a:pt x="3" y="0"/>
                  </a:cubicBezTo>
                  <a:cubicBezTo>
                    <a:pt x="0" y="8"/>
                    <a:pt x="6" y="7"/>
                    <a:pt x="8" y="11"/>
                  </a:cubicBezTo>
                  <a:cubicBezTo>
                    <a:pt x="13" y="9"/>
                    <a:pt x="18" y="12"/>
                    <a:pt x="20" y="4"/>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4" name="Freeform 1692"/>
            <p:cNvSpPr/>
            <p:nvPr userDrawn="1"/>
          </p:nvSpPr>
          <p:spPr>
            <a:xfrm>
              <a:off x="365" y="302"/>
              <a:ext cx="0" cy="2"/>
            </a:xfrm>
            <a:custGeom>
              <a:avLst/>
              <a:gdLst>
                <a:gd name="T0" fmla="*/ 0 w 1"/>
                <a:gd name="T1" fmla="*/ 4 h 4"/>
                <a:gd name="T2" fmla="*/ 0 w 1"/>
                <a:gd name="T3" fmla="*/ 4 h 4"/>
                <a:gd name="T4" fmla="*/ 1 w 1"/>
                <a:gd name="T5" fmla="*/ 0 h 4"/>
                <a:gd name="T6" fmla="*/ 0 w 1"/>
                <a:gd name="T7" fmla="*/ 0 h 4"/>
                <a:gd name="T8" fmla="*/ 0 w 1"/>
                <a:gd name="T9" fmla="*/ 4 h 4"/>
              </a:gdLst>
              <a:ahLst/>
              <a:cxnLst>
                <a:cxn ang="0">
                  <a:pos x="T0" y="T1"/>
                </a:cxn>
                <a:cxn ang="0">
                  <a:pos x="T2" y="T3"/>
                </a:cxn>
                <a:cxn ang="0">
                  <a:pos x="T4" y="T5"/>
                </a:cxn>
                <a:cxn ang="0">
                  <a:pos x="T6" y="T7"/>
                </a:cxn>
                <a:cxn ang="0">
                  <a:pos x="T8" y="T9"/>
                </a:cxn>
              </a:cxnLst>
              <a:rect l="0" t="0" r="r" b="b"/>
              <a:pathLst>
                <a:path w="1" h="4">
                  <a:moveTo>
                    <a:pt x="0" y="4"/>
                  </a:moveTo>
                  <a:lnTo>
                    <a:pt x="0" y="4"/>
                  </a:lnTo>
                  <a:cubicBezTo>
                    <a:pt x="1" y="3"/>
                    <a:pt x="1" y="0"/>
                    <a:pt x="1" y="0"/>
                  </a:cubicBezTo>
                  <a:lnTo>
                    <a:pt x="0" y="0"/>
                  </a:lnTo>
                  <a:lnTo>
                    <a:pt x="0" y="4"/>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5" name="Freeform 1693"/>
            <p:cNvSpPr/>
            <p:nvPr userDrawn="1"/>
          </p:nvSpPr>
          <p:spPr>
            <a:xfrm>
              <a:off x="331" y="181"/>
              <a:ext cx="98" cy="48"/>
            </a:xfrm>
            <a:custGeom>
              <a:avLst/>
              <a:gdLst>
                <a:gd name="T0" fmla="*/ 12 w 219"/>
                <a:gd name="T1" fmla="*/ 57 h 105"/>
                <a:gd name="T2" fmla="*/ 12 w 219"/>
                <a:gd name="T3" fmla="*/ 57 h 105"/>
                <a:gd name="T4" fmla="*/ 60 w 219"/>
                <a:gd name="T5" fmla="*/ 81 h 105"/>
                <a:gd name="T6" fmla="*/ 120 w 219"/>
                <a:gd name="T7" fmla="*/ 81 h 105"/>
                <a:gd name="T8" fmla="*/ 156 w 219"/>
                <a:gd name="T9" fmla="*/ 68 h 105"/>
                <a:gd name="T10" fmla="*/ 156 w 219"/>
                <a:gd name="T11" fmla="*/ 22 h 105"/>
                <a:gd name="T12" fmla="*/ 179 w 219"/>
                <a:gd name="T13" fmla="*/ 31 h 105"/>
                <a:gd name="T14" fmla="*/ 181 w 219"/>
                <a:gd name="T15" fmla="*/ 39 h 105"/>
                <a:gd name="T16" fmla="*/ 172 w 219"/>
                <a:gd name="T17" fmla="*/ 74 h 105"/>
                <a:gd name="T18" fmla="*/ 182 w 219"/>
                <a:gd name="T19" fmla="*/ 93 h 105"/>
                <a:gd name="T20" fmla="*/ 177 w 219"/>
                <a:gd name="T21" fmla="*/ 105 h 105"/>
                <a:gd name="T22" fmla="*/ 192 w 219"/>
                <a:gd name="T23" fmla="*/ 85 h 105"/>
                <a:gd name="T24" fmla="*/ 186 w 219"/>
                <a:gd name="T25" fmla="*/ 72 h 105"/>
                <a:gd name="T26" fmla="*/ 208 w 219"/>
                <a:gd name="T27" fmla="*/ 77 h 105"/>
                <a:gd name="T28" fmla="*/ 211 w 219"/>
                <a:gd name="T29" fmla="*/ 87 h 105"/>
                <a:gd name="T30" fmla="*/ 219 w 219"/>
                <a:gd name="T31" fmla="*/ 74 h 105"/>
                <a:gd name="T32" fmla="*/ 209 w 219"/>
                <a:gd name="T33" fmla="*/ 65 h 105"/>
                <a:gd name="T34" fmla="*/ 199 w 219"/>
                <a:gd name="T35" fmla="*/ 63 h 105"/>
                <a:gd name="T36" fmla="*/ 210 w 219"/>
                <a:gd name="T37" fmla="*/ 38 h 105"/>
                <a:gd name="T38" fmla="*/ 186 w 219"/>
                <a:gd name="T39" fmla="*/ 23 h 105"/>
                <a:gd name="T40" fmla="*/ 179 w 219"/>
                <a:gd name="T41" fmla="*/ 16 h 105"/>
                <a:gd name="T42" fmla="*/ 159 w 219"/>
                <a:gd name="T43" fmla="*/ 2 h 105"/>
                <a:gd name="T44" fmla="*/ 146 w 219"/>
                <a:gd name="T45" fmla="*/ 10 h 105"/>
                <a:gd name="T46" fmla="*/ 136 w 219"/>
                <a:gd name="T47" fmla="*/ 16 h 105"/>
                <a:gd name="T48" fmla="*/ 139 w 219"/>
                <a:gd name="T49" fmla="*/ 42 h 105"/>
                <a:gd name="T50" fmla="*/ 144 w 219"/>
                <a:gd name="T51" fmla="*/ 63 h 105"/>
                <a:gd name="T52" fmla="*/ 118 w 219"/>
                <a:gd name="T53" fmla="*/ 79 h 105"/>
                <a:gd name="T54" fmla="*/ 76 w 219"/>
                <a:gd name="T55" fmla="*/ 79 h 105"/>
                <a:gd name="T56" fmla="*/ 31 w 219"/>
                <a:gd name="T57" fmla="*/ 51 h 105"/>
                <a:gd name="T58" fmla="*/ 28 w 219"/>
                <a:gd name="T59" fmla="*/ 48 h 105"/>
                <a:gd name="T60" fmla="*/ 0 w 219"/>
                <a:gd name="T61" fmla="*/ 45 h 105"/>
                <a:gd name="T62" fmla="*/ 12 w 219"/>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05">
                  <a:moveTo>
                    <a:pt x="12" y="57"/>
                  </a:moveTo>
                  <a:lnTo>
                    <a:pt x="12" y="57"/>
                  </a:lnTo>
                  <a:cubicBezTo>
                    <a:pt x="20" y="66"/>
                    <a:pt x="40" y="77"/>
                    <a:pt x="60" y="81"/>
                  </a:cubicBezTo>
                  <a:cubicBezTo>
                    <a:pt x="76" y="84"/>
                    <a:pt x="108" y="82"/>
                    <a:pt x="120" y="81"/>
                  </a:cubicBezTo>
                  <a:cubicBezTo>
                    <a:pt x="135" y="80"/>
                    <a:pt x="149" y="76"/>
                    <a:pt x="156" y="68"/>
                  </a:cubicBezTo>
                  <a:cubicBezTo>
                    <a:pt x="170" y="54"/>
                    <a:pt x="149" y="36"/>
                    <a:pt x="156" y="22"/>
                  </a:cubicBezTo>
                  <a:cubicBezTo>
                    <a:pt x="163" y="26"/>
                    <a:pt x="169" y="30"/>
                    <a:pt x="179" y="31"/>
                  </a:cubicBezTo>
                  <a:cubicBezTo>
                    <a:pt x="180" y="33"/>
                    <a:pt x="180" y="37"/>
                    <a:pt x="181" y="39"/>
                  </a:cubicBezTo>
                  <a:cubicBezTo>
                    <a:pt x="184" y="55"/>
                    <a:pt x="169" y="58"/>
                    <a:pt x="172" y="74"/>
                  </a:cubicBezTo>
                  <a:cubicBezTo>
                    <a:pt x="174" y="82"/>
                    <a:pt x="180" y="84"/>
                    <a:pt x="182" y="93"/>
                  </a:cubicBezTo>
                  <a:cubicBezTo>
                    <a:pt x="182" y="93"/>
                    <a:pt x="183" y="100"/>
                    <a:pt x="177" y="105"/>
                  </a:cubicBezTo>
                  <a:cubicBezTo>
                    <a:pt x="190" y="105"/>
                    <a:pt x="196" y="95"/>
                    <a:pt x="192" y="85"/>
                  </a:cubicBezTo>
                  <a:cubicBezTo>
                    <a:pt x="191" y="81"/>
                    <a:pt x="186" y="77"/>
                    <a:pt x="186" y="72"/>
                  </a:cubicBezTo>
                  <a:cubicBezTo>
                    <a:pt x="193" y="81"/>
                    <a:pt x="198" y="80"/>
                    <a:pt x="208" y="77"/>
                  </a:cubicBezTo>
                  <a:cubicBezTo>
                    <a:pt x="213" y="76"/>
                    <a:pt x="213" y="82"/>
                    <a:pt x="211" y="87"/>
                  </a:cubicBezTo>
                  <a:cubicBezTo>
                    <a:pt x="217" y="83"/>
                    <a:pt x="219" y="77"/>
                    <a:pt x="219" y="74"/>
                  </a:cubicBezTo>
                  <a:cubicBezTo>
                    <a:pt x="219" y="67"/>
                    <a:pt x="214" y="63"/>
                    <a:pt x="209" y="65"/>
                  </a:cubicBezTo>
                  <a:cubicBezTo>
                    <a:pt x="206" y="65"/>
                    <a:pt x="200" y="69"/>
                    <a:pt x="199" y="63"/>
                  </a:cubicBezTo>
                  <a:cubicBezTo>
                    <a:pt x="198" y="53"/>
                    <a:pt x="214" y="54"/>
                    <a:pt x="210" y="38"/>
                  </a:cubicBezTo>
                  <a:cubicBezTo>
                    <a:pt x="209" y="29"/>
                    <a:pt x="200" y="25"/>
                    <a:pt x="186" y="23"/>
                  </a:cubicBezTo>
                  <a:cubicBezTo>
                    <a:pt x="184" y="22"/>
                    <a:pt x="181" y="19"/>
                    <a:pt x="179" y="16"/>
                  </a:cubicBezTo>
                  <a:cubicBezTo>
                    <a:pt x="171" y="3"/>
                    <a:pt x="163" y="0"/>
                    <a:pt x="159" y="2"/>
                  </a:cubicBezTo>
                  <a:cubicBezTo>
                    <a:pt x="153" y="5"/>
                    <a:pt x="151" y="8"/>
                    <a:pt x="146" y="10"/>
                  </a:cubicBezTo>
                  <a:cubicBezTo>
                    <a:pt x="142" y="12"/>
                    <a:pt x="138" y="13"/>
                    <a:pt x="136" y="16"/>
                  </a:cubicBezTo>
                  <a:cubicBezTo>
                    <a:pt x="130" y="24"/>
                    <a:pt x="135" y="35"/>
                    <a:pt x="139" y="42"/>
                  </a:cubicBezTo>
                  <a:cubicBezTo>
                    <a:pt x="141" y="47"/>
                    <a:pt x="146" y="56"/>
                    <a:pt x="144" y="63"/>
                  </a:cubicBezTo>
                  <a:cubicBezTo>
                    <a:pt x="141" y="72"/>
                    <a:pt x="127" y="77"/>
                    <a:pt x="118" y="79"/>
                  </a:cubicBezTo>
                  <a:cubicBezTo>
                    <a:pt x="111" y="81"/>
                    <a:pt x="89" y="82"/>
                    <a:pt x="76" y="79"/>
                  </a:cubicBezTo>
                  <a:cubicBezTo>
                    <a:pt x="65" y="76"/>
                    <a:pt x="38" y="61"/>
                    <a:pt x="31" y="51"/>
                  </a:cubicBezTo>
                  <a:cubicBezTo>
                    <a:pt x="28" y="48"/>
                    <a:pt x="28" y="48"/>
                    <a:pt x="28" y="48"/>
                  </a:cubicBezTo>
                  <a:cubicBezTo>
                    <a:pt x="19" y="44"/>
                    <a:pt x="0" y="45"/>
                    <a:pt x="0" y="45"/>
                  </a:cubicBezTo>
                  <a:cubicBezTo>
                    <a:pt x="0" y="45"/>
                    <a:pt x="4" y="49"/>
                    <a:pt x="12" y="57"/>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6" name="Freeform 1694"/>
            <p:cNvSpPr/>
            <p:nvPr userDrawn="1"/>
          </p:nvSpPr>
          <p:spPr>
            <a:xfrm>
              <a:off x="339" y="203"/>
              <a:ext cx="25" cy="14"/>
            </a:xfrm>
            <a:custGeom>
              <a:avLst/>
              <a:gdLst>
                <a:gd name="T0" fmla="*/ 9 w 55"/>
                <a:gd name="T1" fmla="*/ 3 h 32"/>
                <a:gd name="T2" fmla="*/ 9 w 55"/>
                <a:gd name="T3" fmla="*/ 3 h 32"/>
                <a:gd name="T4" fmla="*/ 0 w 55"/>
                <a:gd name="T5" fmla="*/ 0 h 32"/>
                <a:gd name="T6" fmla="*/ 55 w 55"/>
                <a:gd name="T7" fmla="*/ 32 h 32"/>
                <a:gd name="T8" fmla="*/ 9 w 55"/>
                <a:gd name="T9" fmla="*/ 3 h 32"/>
              </a:gdLst>
              <a:ahLst/>
              <a:cxnLst>
                <a:cxn ang="0">
                  <a:pos x="T0" y="T1"/>
                </a:cxn>
                <a:cxn ang="0">
                  <a:pos x="T2" y="T3"/>
                </a:cxn>
                <a:cxn ang="0">
                  <a:pos x="T4" y="T5"/>
                </a:cxn>
                <a:cxn ang="0">
                  <a:pos x="T6" y="T7"/>
                </a:cxn>
                <a:cxn ang="0">
                  <a:pos x="T8" y="T9"/>
                </a:cxn>
              </a:cxnLst>
              <a:rect l="0" t="0" r="r" b="b"/>
              <a:pathLst>
                <a:path w="55" h="32">
                  <a:moveTo>
                    <a:pt x="9" y="3"/>
                  </a:moveTo>
                  <a:lnTo>
                    <a:pt x="9" y="3"/>
                  </a:lnTo>
                  <a:cubicBezTo>
                    <a:pt x="6" y="1"/>
                    <a:pt x="0" y="0"/>
                    <a:pt x="0" y="0"/>
                  </a:cubicBezTo>
                  <a:cubicBezTo>
                    <a:pt x="5" y="10"/>
                    <a:pt x="33" y="28"/>
                    <a:pt x="55" y="32"/>
                  </a:cubicBezTo>
                  <a:cubicBezTo>
                    <a:pt x="44" y="29"/>
                    <a:pt x="17" y="15"/>
                    <a:pt x="9"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7" name="Freeform 1695"/>
            <p:cNvSpPr/>
            <p:nvPr userDrawn="1"/>
          </p:nvSpPr>
          <p:spPr>
            <a:xfrm>
              <a:off x="334" y="202"/>
              <a:ext cx="27" cy="15"/>
            </a:xfrm>
            <a:custGeom>
              <a:avLst/>
              <a:gdLst>
                <a:gd name="T0" fmla="*/ 0 w 59"/>
                <a:gd name="T1" fmla="*/ 0 h 33"/>
                <a:gd name="T2" fmla="*/ 0 w 59"/>
                <a:gd name="T3" fmla="*/ 0 h 33"/>
                <a:gd name="T4" fmla="*/ 59 w 59"/>
                <a:gd name="T5" fmla="*/ 33 h 33"/>
                <a:gd name="T6" fmla="*/ 8 w 59"/>
                <a:gd name="T7" fmla="*/ 1 h 33"/>
                <a:gd name="T8" fmla="*/ 0 w 59"/>
                <a:gd name="T9" fmla="*/ 0 h 33"/>
              </a:gdLst>
              <a:ahLst/>
              <a:cxnLst>
                <a:cxn ang="0">
                  <a:pos x="T0" y="T1"/>
                </a:cxn>
                <a:cxn ang="0">
                  <a:pos x="T2" y="T3"/>
                </a:cxn>
                <a:cxn ang="0">
                  <a:pos x="T4" y="T5"/>
                </a:cxn>
                <a:cxn ang="0">
                  <a:pos x="T6" y="T7"/>
                </a:cxn>
                <a:cxn ang="0">
                  <a:pos x="T8" y="T9"/>
                </a:cxn>
              </a:cxnLst>
              <a:rect l="0" t="0" r="r" b="b"/>
              <a:pathLst>
                <a:path w="59" h="33">
                  <a:moveTo>
                    <a:pt x="0" y="0"/>
                  </a:moveTo>
                  <a:lnTo>
                    <a:pt x="0" y="0"/>
                  </a:lnTo>
                  <a:cubicBezTo>
                    <a:pt x="7" y="13"/>
                    <a:pt x="33" y="29"/>
                    <a:pt x="59" y="33"/>
                  </a:cubicBezTo>
                  <a:cubicBezTo>
                    <a:pt x="34" y="25"/>
                    <a:pt x="14" y="11"/>
                    <a:pt x="8" y="1"/>
                  </a:cubicBezTo>
                  <a:cubicBezTo>
                    <a:pt x="5" y="0"/>
                    <a:pt x="2"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8" name="Freeform 1696"/>
            <p:cNvSpPr/>
            <p:nvPr userDrawn="1"/>
          </p:nvSpPr>
          <p:spPr>
            <a:xfrm>
              <a:off x="409" y="195"/>
              <a:ext cx="18" cy="32"/>
            </a:xfrm>
            <a:custGeom>
              <a:avLst/>
              <a:gdLst>
                <a:gd name="T0" fmla="*/ 16 w 41"/>
                <a:gd name="T1" fmla="*/ 1 h 70"/>
                <a:gd name="T2" fmla="*/ 16 w 41"/>
                <a:gd name="T3" fmla="*/ 1 h 70"/>
                <a:gd name="T4" fmla="*/ 13 w 41"/>
                <a:gd name="T5" fmla="*/ 0 h 70"/>
                <a:gd name="T6" fmla="*/ 14 w 41"/>
                <a:gd name="T7" fmla="*/ 13 h 70"/>
                <a:gd name="T8" fmla="*/ 11 w 41"/>
                <a:gd name="T9" fmla="*/ 0 h 70"/>
                <a:gd name="T10" fmla="*/ 9 w 41"/>
                <a:gd name="T11" fmla="*/ 0 h 70"/>
                <a:gd name="T12" fmla="*/ 7 w 41"/>
                <a:gd name="T13" fmla="*/ 24 h 70"/>
                <a:gd name="T14" fmla="*/ 5 w 41"/>
                <a:gd name="T15" fmla="*/ 49 h 70"/>
                <a:gd name="T16" fmla="*/ 10 w 41"/>
                <a:gd name="T17" fmla="*/ 70 h 70"/>
                <a:gd name="T18" fmla="*/ 13 w 41"/>
                <a:gd name="T19" fmla="*/ 47 h 70"/>
                <a:gd name="T20" fmla="*/ 14 w 41"/>
                <a:gd name="T21" fmla="*/ 33 h 70"/>
                <a:gd name="T22" fmla="*/ 25 w 41"/>
                <a:gd name="T23" fmla="*/ 45 h 70"/>
                <a:gd name="T24" fmla="*/ 41 w 41"/>
                <a:gd name="T25" fmla="*/ 46 h 70"/>
                <a:gd name="T26" fmla="*/ 31 w 41"/>
                <a:gd name="T27" fmla="*/ 41 h 70"/>
                <a:gd name="T28" fmla="*/ 22 w 41"/>
                <a:gd name="T29" fmla="*/ 21 h 70"/>
                <a:gd name="T30" fmla="*/ 26 w 41"/>
                <a:gd name="T31" fmla="*/ 3 h 70"/>
                <a:gd name="T32" fmla="*/ 26 w 41"/>
                <a:gd name="T33" fmla="*/ 13 h 70"/>
                <a:gd name="T34" fmla="*/ 24 w 41"/>
                <a:gd name="T35" fmla="*/ 2 h 70"/>
                <a:gd name="T36" fmla="*/ 22 w 41"/>
                <a:gd name="T37" fmla="*/ 2 h 70"/>
                <a:gd name="T38" fmla="*/ 22 w 41"/>
                <a:gd name="T39" fmla="*/ 13 h 70"/>
                <a:gd name="T40" fmla="*/ 20 w 41"/>
                <a:gd name="T41" fmla="*/ 1 h 70"/>
                <a:gd name="T42" fmla="*/ 18 w 41"/>
                <a:gd name="T43" fmla="*/ 1 h 70"/>
                <a:gd name="T44" fmla="*/ 18 w 41"/>
                <a:gd name="T45" fmla="*/ 13 h 70"/>
                <a:gd name="T46" fmla="*/ 1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16" y="1"/>
                  </a:moveTo>
                  <a:lnTo>
                    <a:pt x="16" y="1"/>
                  </a:lnTo>
                  <a:lnTo>
                    <a:pt x="13" y="0"/>
                  </a:lnTo>
                  <a:cubicBezTo>
                    <a:pt x="15" y="4"/>
                    <a:pt x="16" y="8"/>
                    <a:pt x="14" y="13"/>
                  </a:cubicBezTo>
                  <a:cubicBezTo>
                    <a:pt x="14" y="7"/>
                    <a:pt x="12" y="2"/>
                    <a:pt x="11" y="0"/>
                  </a:cubicBezTo>
                  <a:cubicBezTo>
                    <a:pt x="11" y="0"/>
                    <a:pt x="9" y="0"/>
                    <a:pt x="9" y="0"/>
                  </a:cubicBezTo>
                  <a:cubicBezTo>
                    <a:pt x="13" y="11"/>
                    <a:pt x="11" y="19"/>
                    <a:pt x="7" y="24"/>
                  </a:cubicBezTo>
                  <a:cubicBezTo>
                    <a:pt x="0" y="32"/>
                    <a:pt x="1" y="40"/>
                    <a:pt x="5" y="49"/>
                  </a:cubicBezTo>
                  <a:cubicBezTo>
                    <a:pt x="7" y="53"/>
                    <a:pt x="16" y="63"/>
                    <a:pt x="10" y="70"/>
                  </a:cubicBezTo>
                  <a:cubicBezTo>
                    <a:pt x="23" y="63"/>
                    <a:pt x="17" y="51"/>
                    <a:pt x="13" y="47"/>
                  </a:cubicBezTo>
                  <a:cubicBezTo>
                    <a:pt x="10" y="43"/>
                    <a:pt x="10" y="36"/>
                    <a:pt x="14" y="33"/>
                  </a:cubicBezTo>
                  <a:cubicBezTo>
                    <a:pt x="14" y="40"/>
                    <a:pt x="19" y="45"/>
                    <a:pt x="25" y="45"/>
                  </a:cubicBezTo>
                  <a:cubicBezTo>
                    <a:pt x="30" y="45"/>
                    <a:pt x="39" y="38"/>
                    <a:pt x="41" y="46"/>
                  </a:cubicBezTo>
                  <a:cubicBezTo>
                    <a:pt x="41" y="38"/>
                    <a:pt x="36" y="40"/>
                    <a:pt x="31" y="41"/>
                  </a:cubicBezTo>
                  <a:cubicBezTo>
                    <a:pt x="15" y="44"/>
                    <a:pt x="16" y="26"/>
                    <a:pt x="22" y="21"/>
                  </a:cubicBezTo>
                  <a:cubicBezTo>
                    <a:pt x="28" y="16"/>
                    <a:pt x="36" y="9"/>
                    <a:pt x="26" y="3"/>
                  </a:cubicBezTo>
                  <a:cubicBezTo>
                    <a:pt x="27" y="6"/>
                    <a:pt x="27" y="10"/>
                    <a:pt x="26" y="13"/>
                  </a:cubicBezTo>
                  <a:cubicBezTo>
                    <a:pt x="26" y="9"/>
                    <a:pt x="25" y="3"/>
                    <a:pt x="24" y="2"/>
                  </a:cubicBezTo>
                  <a:lnTo>
                    <a:pt x="22" y="2"/>
                  </a:lnTo>
                  <a:cubicBezTo>
                    <a:pt x="23" y="5"/>
                    <a:pt x="24" y="9"/>
                    <a:pt x="22" y="13"/>
                  </a:cubicBezTo>
                  <a:cubicBezTo>
                    <a:pt x="22" y="10"/>
                    <a:pt x="22" y="4"/>
                    <a:pt x="20" y="1"/>
                  </a:cubicBezTo>
                  <a:lnTo>
                    <a:pt x="18" y="1"/>
                  </a:lnTo>
                  <a:cubicBezTo>
                    <a:pt x="19" y="4"/>
                    <a:pt x="19" y="8"/>
                    <a:pt x="18" y="13"/>
                  </a:cubicBezTo>
                  <a:cubicBezTo>
                    <a:pt x="18" y="7"/>
                    <a:pt x="17" y="3"/>
                    <a:pt x="1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69" name="Freeform 1697"/>
            <p:cNvSpPr/>
            <p:nvPr userDrawn="1"/>
          </p:nvSpPr>
          <p:spPr>
            <a:xfrm>
              <a:off x="393" y="190"/>
              <a:ext cx="9" cy="23"/>
            </a:xfrm>
            <a:custGeom>
              <a:avLst/>
              <a:gdLst>
                <a:gd name="T0" fmla="*/ 13 w 22"/>
                <a:gd name="T1" fmla="*/ 0 h 51"/>
                <a:gd name="T2" fmla="*/ 13 w 22"/>
                <a:gd name="T3" fmla="*/ 0 h 51"/>
                <a:gd name="T4" fmla="*/ 11 w 22"/>
                <a:gd name="T5" fmla="*/ 0 h 51"/>
                <a:gd name="T6" fmla="*/ 10 w 22"/>
                <a:gd name="T7" fmla="*/ 11 h 51"/>
                <a:gd name="T8" fmla="*/ 9 w 22"/>
                <a:gd name="T9" fmla="*/ 0 h 51"/>
                <a:gd name="T10" fmla="*/ 13 w 22"/>
                <a:gd name="T11" fmla="*/ 27 h 51"/>
                <a:gd name="T12" fmla="*/ 12 w 22"/>
                <a:gd name="T13" fmla="*/ 51 h 51"/>
                <a:gd name="T14" fmla="*/ 21 w 22"/>
                <a:gd name="T15" fmla="*/ 38 h 51"/>
                <a:gd name="T16" fmla="*/ 18 w 22"/>
                <a:gd name="T17" fmla="*/ 22 h 51"/>
                <a:gd name="T18" fmla="*/ 17 w 22"/>
                <a:gd name="T19" fmla="*/ 1 h 51"/>
                <a:gd name="T20" fmla="*/ 15 w 22"/>
                <a:gd name="T21" fmla="*/ 1 h 51"/>
                <a:gd name="T22" fmla="*/ 13 w 22"/>
                <a:gd name="T23" fmla="*/ 12 h 51"/>
                <a:gd name="T24" fmla="*/ 13 w 22"/>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1">
                  <a:moveTo>
                    <a:pt x="13" y="0"/>
                  </a:moveTo>
                  <a:lnTo>
                    <a:pt x="13" y="0"/>
                  </a:lnTo>
                  <a:cubicBezTo>
                    <a:pt x="12" y="0"/>
                    <a:pt x="11" y="0"/>
                    <a:pt x="11" y="0"/>
                  </a:cubicBezTo>
                  <a:cubicBezTo>
                    <a:pt x="9" y="3"/>
                    <a:pt x="9" y="7"/>
                    <a:pt x="10" y="11"/>
                  </a:cubicBezTo>
                  <a:cubicBezTo>
                    <a:pt x="8" y="7"/>
                    <a:pt x="8" y="4"/>
                    <a:pt x="9" y="0"/>
                  </a:cubicBezTo>
                  <a:cubicBezTo>
                    <a:pt x="0" y="0"/>
                    <a:pt x="10" y="19"/>
                    <a:pt x="13" y="27"/>
                  </a:cubicBezTo>
                  <a:cubicBezTo>
                    <a:pt x="15" y="31"/>
                    <a:pt x="19" y="42"/>
                    <a:pt x="12" y="51"/>
                  </a:cubicBezTo>
                  <a:cubicBezTo>
                    <a:pt x="15" y="49"/>
                    <a:pt x="22" y="42"/>
                    <a:pt x="21" y="38"/>
                  </a:cubicBezTo>
                  <a:cubicBezTo>
                    <a:pt x="21" y="29"/>
                    <a:pt x="19" y="25"/>
                    <a:pt x="18" y="22"/>
                  </a:cubicBezTo>
                  <a:cubicBezTo>
                    <a:pt x="15" y="15"/>
                    <a:pt x="14" y="7"/>
                    <a:pt x="17" y="1"/>
                  </a:cubicBezTo>
                  <a:cubicBezTo>
                    <a:pt x="16" y="1"/>
                    <a:pt x="16" y="1"/>
                    <a:pt x="15" y="1"/>
                  </a:cubicBezTo>
                  <a:cubicBezTo>
                    <a:pt x="14" y="2"/>
                    <a:pt x="12" y="7"/>
                    <a:pt x="13" y="12"/>
                  </a:cubicBezTo>
                  <a:cubicBezTo>
                    <a:pt x="10" y="7"/>
                    <a:pt x="12" y="2"/>
                    <a:pt x="1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0" name="Freeform 1698"/>
            <p:cNvSpPr/>
            <p:nvPr userDrawn="1"/>
          </p:nvSpPr>
          <p:spPr>
            <a:xfrm>
              <a:off x="388" y="187"/>
              <a:ext cx="40" cy="30"/>
            </a:xfrm>
            <a:custGeom>
              <a:avLst/>
              <a:gdLst>
                <a:gd name="T0" fmla="*/ 24 w 90"/>
                <a:gd name="T1" fmla="*/ 1 h 65"/>
                <a:gd name="T2" fmla="*/ 24 w 90"/>
                <a:gd name="T3" fmla="*/ 1 h 65"/>
                <a:gd name="T4" fmla="*/ 15 w 90"/>
                <a:gd name="T5" fmla="*/ 1 h 65"/>
                <a:gd name="T6" fmla="*/ 21 w 90"/>
                <a:gd name="T7" fmla="*/ 48 h 65"/>
                <a:gd name="T8" fmla="*/ 1 w 90"/>
                <a:gd name="T9" fmla="*/ 65 h 65"/>
                <a:gd name="T10" fmla="*/ 24 w 90"/>
                <a:gd name="T11" fmla="*/ 41 h 65"/>
                <a:gd name="T12" fmla="*/ 18 w 90"/>
                <a:gd name="T13" fmla="*/ 4 h 65"/>
                <a:gd name="T14" fmla="*/ 50 w 90"/>
                <a:gd name="T15" fmla="*/ 14 h 65"/>
                <a:gd name="T16" fmla="*/ 80 w 90"/>
                <a:gd name="T17" fmla="*/ 31 h 65"/>
                <a:gd name="T18" fmla="*/ 70 w 90"/>
                <a:gd name="T19" fmla="*/ 42 h 65"/>
                <a:gd name="T20" fmla="*/ 76 w 90"/>
                <a:gd name="T21" fmla="*/ 57 h 65"/>
                <a:gd name="T22" fmla="*/ 90 w 90"/>
                <a:gd name="T23" fmla="*/ 60 h 65"/>
                <a:gd name="T24" fmla="*/ 71 w 90"/>
                <a:gd name="T25" fmla="*/ 52 h 65"/>
                <a:gd name="T26" fmla="*/ 77 w 90"/>
                <a:gd name="T27" fmla="*/ 38 h 65"/>
                <a:gd name="T28" fmla="*/ 82 w 90"/>
                <a:gd name="T29" fmla="*/ 27 h 65"/>
                <a:gd name="T30" fmla="*/ 48 w 90"/>
                <a:gd name="T31" fmla="*/ 10 h 65"/>
                <a:gd name="T32" fmla="*/ 24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24" y="1"/>
                  </a:moveTo>
                  <a:lnTo>
                    <a:pt x="24" y="1"/>
                  </a:lnTo>
                  <a:cubicBezTo>
                    <a:pt x="21" y="0"/>
                    <a:pt x="17" y="0"/>
                    <a:pt x="15" y="1"/>
                  </a:cubicBezTo>
                  <a:cubicBezTo>
                    <a:pt x="0" y="10"/>
                    <a:pt x="23" y="32"/>
                    <a:pt x="21" y="48"/>
                  </a:cubicBezTo>
                  <a:cubicBezTo>
                    <a:pt x="20" y="58"/>
                    <a:pt x="8" y="62"/>
                    <a:pt x="1" y="65"/>
                  </a:cubicBezTo>
                  <a:cubicBezTo>
                    <a:pt x="17" y="63"/>
                    <a:pt x="27" y="55"/>
                    <a:pt x="24" y="41"/>
                  </a:cubicBezTo>
                  <a:cubicBezTo>
                    <a:pt x="22" y="30"/>
                    <a:pt x="6" y="8"/>
                    <a:pt x="18" y="4"/>
                  </a:cubicBezTo>
                  <a:cubicBezTo>
                    <a:pt x="27" y="1"/>
                    <a:pt x="38" y="12"/>
                    <a:pt x="50" y="14"/>
                  </a:cubicBezTo>
                  <a:cubicBezTo>
                    <a:pt x="62" y="16"/>
                    <a:pt x="83" y="16"/>
                    <a:pt x="80" y="31"/>
                  </a:cubicBezTo>
                  <a:cubicBezTo>
                    <a:pt x="79" y="35"/>
                    <a:pt x="72" y="38"/>
                    <a:pt x="70" y="42"/>
                  </a:cubicBezTo>
                  <a:cubicBezTo>
                    <a:pt x="65" y="49"/>
                    <a:pt x="68" y="59"/>
                    <a:pt x="76" y="57"/>
                  </a:cubicBezTo>
                  <a:cubicBezTo>
                    <a:pt x="86" y="54"/>
                    <a:pt x="88" y="55"/>
                    <a:pt x="90" y="60"/>
                  </a:cubicBezTo>
                  <a:cubicBezTo>
                    <a:pt x="89" y="44"/>
                    <a:pt x="74" y="61"/>
                    <a:pt x="71" y="52"/>
                  </a:cubicBezTo>
                  <a:cubicBezTo>
                    <a:pt x="68" y="45"/>
                    <a:pt x="73" y="42"/>
                    <a:pt x="77" y="38"/>
                  </a:cubicBezTo>
                  <a:cubicBezTo>
                    <a:pt x="80" y="36"/>
                    <a:pt x="83" y="32"/>
                    <a:pt x="82" y="27"/>
                  </a:cubicBezTo>
                  <a:cubicBezTo>
                    <a:pt x="81" y="12"/>
                    <a:pt x="61" y="13"/>
                    <a:pt x="48" y="10"/>
                  </a:cubicBezTo>
                  <a:cubicBezTo>
                    <a:pt x="41" y="9"/>
                    <a:pt x="32" y="2"/>
                    <a:pt x="24"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1" name="Freeform 1699"/>
            <p:cNvSpPr/>
            <p:nvPr userDrawn="1"/>
          </p:nvSpPr>
          <p:spPr>
            <a:xfrm>
              <a:off x="397" y="182"/>
              <a:ext cx="16" cy="9"/>
            </a:xfrm>
            <a:custGeom>
              <a:avLst/>
              <a:gdLst>
                <a:gd name="T0" fmla="*/ 15 w 37"/>
                <a:gd name="T1" fmla="*/ 1 h 20"/>
                <a:gd name="T2" fmla="*/ 15 w 37"/>
                <a:gd name="T3" fmla="*/ 1 h 20"/>
                <a:gd name="T4" fmla="*/ 12 w 37"/>
                <a:gd name="T5" fmla="*/ 3 h 20"/>
                <a:gd name="T6" fmla="*/ 21 w 37"/>
                <a:gd name="T7" fmla="*/ 8 h 20"/>
                <a:gd name="T8" fmla="*/ 9 w 37"/>
                <a:gd name="T9" fmla="*/ 4 h 20"/>
                <a:gd name="T10" fmla="*/ 8 w 37"/>
                <a:gd name="T11" fmla="*/ 5 h 20"/>
                <a:gd name="T12" fmla="*/ 18 w 37"/>
                <a:gd name="T13" fmla="*/ 10 h 20"/>
                <a:gd name="T14" fmla="*/ 5 w 37"/>
                <a:gd name="T15" fmla="*/ 7 h 20"/>
                <a:gd name="T16" fmla="*/ 0 w 37"/>
                <a:gd name="T17" fmla="*/ 9 h 20"/>
                <a:gd name="T18" fmla="*/ 20 w 37"/>
                <a:gd name="T19" fmla="*/ 16 h 20"/>
                <a:gd name="T20" fmla="*/ 37 w 37"/>
                <a:gd name="T21" fmla="*/ 20 h 20"/>
                <a:gd name="T22" fmla="*/ 29 w 37"/>
                <a:gd name="T23" fmla="*/ 12 h 20"/>
                <a:gd name="T24" fmla="*/ 15 w 37"/>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0">
                  <a:moveTo>
                    <a:pt x="15" y="1"/>
                  </a:moveTo>
                  <a:lnTo>
                    <a:pt x="15" y="1"/>
                  </a:lnTo>
                  <a:cubicBezTo>
                    <a:pt x="14" y="1"/>
                    <a:pt x="12" y="2"/>
                    <a:pt x="12" y="3"/>
                  </a:cubicBezTo>
                  <a:cubicBezTo>
                    <a:pt x="16" y="3"/>
                    <a:pt x="19" y="5"/>
                    <a:pt x="21" y="8"/>
                  </a:cubicBezTo>
                  <a:cubicBezTo>
                    <a:pt x="19" y="7"/>
                    <a:pt x="13" y="4"/>
                    <a:pt x="9" y="4"/>
                  </a:cubicBezTo>
                  <a:cubicBezTo>
                    <a:pt x="8" y="5"/>
                    <a:pt x="8" y="5"/>
                    <a:pt x="8" y="5"/>
                  </a:cubicBezTo>
                  <a:cubicBezTo>
                    <a:pt x="9" y="6"/>
                    <a:pt x="14" y="6"/>
                    <a:pt x="18" y="10"/>
                  </a:cubicBezTo>
                  <a:cubicBezTo>
                    <a:pt x="13" y="7"/>
                    <a:pt x="7" y="7"/>
                    <a:pt x="5" y="7"/>
                  </a:cubicBezTo>
                  <a:cubicBezTo>
                    <a:pt x="3" y="8"/>
                    <a:pt x="3" y="9"/>
                    <a:pt x="0" y="9"/>
                  </a:cubicBezTo>
                  <a:cubicBezTo>
                    <a:pt x="7" y="9"/>
                    <a:pt x="11" y="10"/>
                    <a:pt x="20" y="16"/>
                  </a:cubicBezTo>
                  <a:cubicBezTo>
                    <a:pt x="26" y="19"/>
                    <a:pt x="37" y="20"/>
                    <a:pt x="37" y="20"/>
                  </a:cubicBezTo>
                  <a:cubicBezTo>
                    <a:pt x="34" y="18"/>
                    <a:pt x="31" y="13"/>
                    <a:pt x="29" y="12"/>
                  </a:cubicBezTo>
                  <a:cubicBezTo>
                    <a:pt x="26" y="7"/>
                    <a:pt x="21" y="0"/>
                    <a:pt x="1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2" name="Freeform 1700"/>
            <p:cNvSpPr/>
            <p:nvPr userDrawn="1"/>
          </p:nvSpPr>
          <p:spPr>
            <a:xfrm>
              <a:off x="410" y="208"/>
              <a:ext cx="5" cy="8"/>
            </a:xfrm>
            <a:custGeom>
              <a:avLst/>
              <a:gdLst>
                <a:gd name="T0" fmla="*/ 10 w 12"/>
                <a:gd name="T1" fmla="*/ 0 h 19"/>
                <a:gd name="T2" fmla="*/ 10 w 12"/>
                <a:gd name="T3" fmla="*/ 0 h 19"/>
                <a:gd name="T4" fmla="*/ 6 w 12"/>
                <a:gd name="T5" fmla="*/ 19 h 19"/>
                <a:gd name="T6" fmla="*/ 10 w 12"/>
                <a:gd name="T7" fmla="*/ 0 h 19"/>
              </a:gdLst>
              <a:ahLst/>
              <a:cxnLst>
                <a:cxn ang="0">
                  <a:pos x="T0" y="T1"/>
                </a:cxn>
                <a:cxn ang="0">
                  <a:pos x="T2" y="T3"/>
                </a:cxn>
                <a:cxn ang="0">
                  <a:pos x="T4" y="T5"/>
                </a:cxn>
                <a:cxn ang="0">
                  <a:pos x="T6" y="T7"/>
                </a:cxn>
              </a:cxnLst>
              <a:rect l="0" t="0" r="r" b="b"/>
              <a:pathLst>
                <a:path w="12" h="19">
                  <a:moveTo>
                    <a:pt x="10" y="0"/>
                  </a:moveTo>
                  <a:lnTo>
                    <a:pt x="10" y="0"/>
                  </a:lnTo>
                  <a:cubicBezTo>
                    <a:pt x="9" y="4"/>
                    <a:pt x="0" y="8"/>
                    <a:pt x="6" y="19"/>
                  </a:cubicBezTo>
                  <a:cubicBezTo>
                    <a:pt x="3" y="9"/>
                    <a:pt x="12" y="5"/>
                    <a:pt x="1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3" name="Freeform 1701"/>
            <p:cNvSpPr/>
            <p:nvPr userDrawn="1"/>
          </p:nvSpPr>
          <p:spPr>
            <a:xfrm>
              <a:off x="358" y="186"/>
              <a:ext cx="31" cy="33"/>
            </a:xfrm>
            <a:custGeom>
              <a:avLst/>
              <a:gdLst>
                <a:gd name="T0" fmla="*/ 39 w 68"/>
                <a:gd name="T1" fmla="*/ 25 h 73"/>
                <a:gd name="T2" fmla="*/ 39 w 68"/>
                <a:gd name="T3" fmla="*/ 25 h 73"/>
                <a:gd name="T4" fmla="*/ 41 w 68"/>
                <a:gd name="T5" fmla="*/ 21 h 73"/>
                <a:gd name="T6" fmla="*/ 39 w 68"/>
                <a:gd name="T7" fmla="*/ 16 h 73"/>
                <a:gd name="T8" fmla="*/ 41 w 68"/>
                <a:gd name="T9" fmla="*/ 16 h 73"/>
                <a:gd name="T10" fmla="*/ 40 w 68"/>
                <a:gd name="T11" fmla="*/ 16 h 73"/>
                <a:gd name="T12" fmla="*/ 38 w 68"/>
                <a:gd name="T13" fmla="*/ 13 h 73"/>
                <a:gd name="T14" fmla="*/ 37 w 68"/>
                <a:gd name="T15" fmla="*/ 12 h 73"/>
                <a:gd name="T16" fmla="*/ 39 w 68"/>
                <a:gd name="T17" fmla="*/ 13 h 73"/>
                <a:gd name="T18" fmla="*/ 41 w 68"/>
                <a:gd name="T19" fmla="*/ 15 h 73"/>
                <a:gd name="T20" fmla="*/ 42 w 68"/>
                <a:gd name="T21" fmla="*/ 15 h 73"/>
                <a:gd name="T22" fmla="*/ 42 w 68"/>
                <a:gd name="T23" fmla="*/ 1 h 73"/>
                <a:gd name="T24" fmla="*/ 41 w 68"/>
                <a:gd name="T25" fmla="*/ 2 h 73"/>
                <a:gd name="T26" fmla="*/ 39 w 68"/>
                <a:gd name="T27" fmla="*/ 4 h 73"/>
                <a:gd name="T28" fmla="*/ 37 w 68"/>
                <a:gd name="T29" fmla="*/ 5 h 73"/>
                <a:gd name="T30" fmla="*/ 38 w 68"/>
                <a:gd name="T31" fmla="*/ 4 h 73"/>
                <a:gd name="T32" fmla="*/ 40 w 68"/>
                <a:gd name="T33" fmla="*/ 1 h 73"/>
                <a:gd name="T34" fmla="*/ 41 w 68"/>
                <a:gd name="T35" fmla="*/ 0 h 73"/>
                <a:gd name="T36" fmla="*/ 27 w 68"/>
                <a:gd name="T37" fmla="*/ 0 h 73"/>
                <a:gd name="T38" fmla="*/ 28 w 68"/>
                <a:gd name="T39" fmla="*/ 1 h 73"/>
                <a:gd name="T40" fmla="*/ 30 w 68"/>
                <a:gd name="T41" fmla="*/ 4 h 73"/>
                <a:gd name="T42" fmla="*/ 31 w 68"/>
                <a:gd name="T43" fmla="*/ 5 h 73"/>
                <a:gd name="T44" fmla="*/ 29 w 68"/>
                <a:gd name="T45" fmla="*/ 4 h 73"/>
                <a:gd name="T46" fmla="*/ 27 w 68"/>
                <a:gd name="T47" fmla="*/ 2 h 73"/>
                <a:gd name="T48" fmla="*/ 26 w 68"/>
                <a:gd name="T49" fmla="*/ 1 h 73"/>
                <a:gd name="T50" fmla="*/ 26 w 68"/>
                <a:gd name="T51" fmla="*/ 15 h 73"/>
                <a:gd name="T52" fmla="*/ 27 w 68"/>
                <a:gd name="T53" fmla="*/ 15 h 73"/>
                <a:gd name="T54" fmla="*/ 29 w 68"/>
                <a:gd name="T55" fmla="*/ 13 h 73"/>
                <a:gd name="T56" fmla="*/ 31 w 68"/>
                <a:gd name="T57" fmla="*/ 12 h 73"/>
                <a:gd name="T58" fmla="*/ 30 w 68"/>
                <a:gd name="T59" fmla="*/ 13 h 73"/>
                <a:gd name="T60" fmla="*/ 28 w 68"/>
                <a:gd name="T61" fmla="*/ 16 h 73"/>
                <a:gd name="T62" fmla="*/ 27 w 68"/>
                <a:gd name="T63" fmla="*/ 16 h 73"/>
                <a:gd name="T64" fmla="*/ 29 w 68"/>
                <a:gd name="T65" fmla="*/ 16 h 73"/>
                <a:gd name="T66" fmla="*/ 27 w 68"/>
                <a:gd name="T67" fmla="*/ 21 h 73"/>
                <a:gd name="T68" fmla="*/ 29 w 68"/>
                <a:gd name="T69" fmla="*/ 25 h 73"/>
                <a:gd name="T70" fmla="*/ 29 w 68"/>
                <a:gd name="T71" fmla="*/ 25 h 73"/>
                <a:gd name="T72" fmla="*/ 29 w 68"/>
                <a:gd name="T73" fmla="*/ 28 h 73"/>
                <a:gd name="T74" fmla="*/ 27 w 68"/>
                <a:gd name="T75" fmla="*/ 29 h 73"/>
                <a:gd name="T76" fmla="*/ 27 w 68"/>
                <a:gd name="T77" fmla="*/ 26 h 73"/>
                <a:gd name="T78" fmla="*/ 27 w 68"/>
                <a:gd name="T79" fmla="*/ 26 h 73"/>
                <a:gd name="T80" fmla="*/ 21 w 68"/>
                <a:gd name="T81" fmla="*/ 27 h 73"/>
                <a:gd name="T82" fmla="*/ 6 w 68"/>
                <a:gd name="T83" fmla="*/ 51 h 73"/>
                <a:gd name="T84" fmla="*/ 12 w 68"/>
                <a:gd name="T85" fmla="*/ 66 h 73"/>
                <a:gd name="T86" fmla="*/ 12 w 68"/>
                <a:gd name="T87" fmla="*/ 73 h 73"/>
                <a:gd name="T88" fmla="*/ 34 w 68"/>
                <a:gd name="T89" fmla="*/ 73 h 73"/>
                <a:gd name="T90" fmla="*/ 56 w 68"/>
                <a:gd name="T91" fmla="*/ 73 h 73"/>
                <a:gd name="T92" fmla="*/ 56 w 68"/>
                <a:gd name="T93" fmla="*/ 66 h 73"/>
                <a:gd name="T94" fmla="*/ 62 w 68"/>
                <a:gd name="T95" fmla="*/ 51 h 73"/>
                <a:gd name="T96" fmla="*/ 47 w 68"/>
                <a:gd name="T97" fmla="*/ 27 h 73"/>
                <a:gd name="T98" fmla="*/ 41 w 68"/>
                <a:gd name="T99" fmla="*/ 26 h 73"/>
                <a:gd name="T100" fmla="*/ 41 w 68"/>
                <a:gd name="T101" fmla="*/ 26 h 73"/>
                <a:gd name="T102" fmla="*/ 41 w 68"/>
                <a:gd name="T103" fmla="*/ 29 h 73"/>
                <a:gd name="T104" fmla="*/ 39 w 68"/>
                <a:gd name="T105" fmla="*/ 28 h 73"/>
                <a:gd name="T106" fmla="*/ 39 w 68"/>
                <a:gd name="T107" fmla="*/ 25 h 73"/>
                <a:gd name="T108" fmla="*/ 39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9" y="25"/>
                  </a:moveTo>
                  <a:lnTo>
                    <a:pt x="39" y="25"/>
                  </a:lnTo>
                  <a:cubicBezTo>
                    <a:pt x="40" y="24"/>
                    <a:pt x="41" y="22"/>
                    <a:pt x="41" y="21"/>
                  </a:cubicBezTo>
                  <a:cubicBezTo>
                    <a:pt x="41" y="19"/>
                    <a:pt x="40" y="17"/>
                    <a:pt x="39" y="16"/>
                  </a:cubicBezTo>
                  <a:lnTo>
                    <a:pt x="41" y="16"/>
                  </a:lnTo>
                  <a:lnTo>
                    <a:pt x="40" y="16"/>
                  </a:lnTo>
                  <a:cubicBezTo>
                    <a:pt x="40" y="15"/>
                    <a:pt x="39" y="14"/>
                    <a:pt x="38" y="13"/>
                  </a:cubicBezTo>
                  <a:cubicBezTo>
                    <a:pt x="38" y="13"/>
                    <a:pt x="38" y="12"/>
                    <a:pt x="37" y="12"/>
                  </a:cubicBezTo>
                  <a:cubicBezTo>
                    <a:pt x="38" y="12"/>
                    <a:pt x="38" y="12"/>
                    <a:pt x="39" y="13"/>
                  </a:cubicBezTo>
                  <a:cubicBezTo>
                    <a:pt x="40" y="13"/>
                    <a:pt x="41" y="14"/>
                    <a:pt x="41" y="15"/>
                  </a:cubicBezTo>
                  <a:lnTo>
                    <a:pt x="42" y="15"/>
                  </a:lnTo>
                  <a:lnTo>
                    <a:pt x="42" y="1"/>
                  </a:lnTo>
                  <a:lnTo>
                    <a:pt x="41" y="2"/>
                  </a:lnTo>
                  <a:cubicBezTo>
                    <a:pt x="41" y="2"/>
                    <a:pt x="40" y="3"/>
                    <a:pt x="39" y="4"/>
                  </a:cubicBezTo>
                  <a:cubicBezTo>
                    <a:pt x="38" y="4"/>
                    <a:pt x="38" y="5"/>
                    <a:pt x="37" y="5"/>
                  </a:cubicBezTo>
                  <a:cubicBezTo>
                    <a:pt x="38" y="5"/>
                    <a:pt x="38" y="4"/>
                    <a:pt x="38" y="4"/>
                  </a:cubicBezTo>
                  <a:cubicBezTo>
                    <a:pt x="39" y="3"/>
                    <a:pt x="40" y="2"/>
                    <a:pt x="40" y="1"/>
                  </a:cubicBezTo>
                  <a:lnTo>
                    <a:pt x="41" y="0"/>
                  </a:lnTo>
                  <a:lnTo>
                    <a:pt x="27" y="0"/>
                  </a:lnTo>
                  <a:lnTo>
                    <a:pt x="28" y="1"/>
                  </a:lnTo>
                  <a:cubicBezTo>
                    <a:pt x="28" y="2"/>
                    <a:pt x="29" y="3"/>
                    <a:pt x="30" y="4"/>
                  </a:cubicBezTo>
                  <a:cubicBezTo>
                    <a:pt x="30" y="4"/>
                    <a:pt x="30" y="5"/>
                    <a:pt x="31" y="5"/>
                  </a:cubicBezTo>
                  <a:cubicBezTo>
                    <a:pt x="30" y="5"/>
                    <a:pt x="30" y="4"/>
                    <a:pt x="29" y="4"/>
                  </a:cubicBezTo>
                  <a:cubicBezTo>
                    <a:pt x="28" y="3"/>
                    <a:pt x="27" y="2"/>
                    <a:pt x="27" y="2"/>
                  </a:cubicBezTo>
                  <a:lnTo>
                    <a:pt x="26" y="1"/>
                  </a:lnTo>
                  <a:lnTo>
                    <a:pt x="26" y="15"/>
                  </a:lnTo>
                  <a:lnTo>
                    <a:pt x="27" y="15"/>
                  </a:lnTo>
                  <a:cubicBezTo>
                    <a:pt x="27" y="14"/>
                    <a:pt x="28" y="13"/>
                    <a:pt x="29" y="13"/>
                  </a:cubicBezTo>
                  <a:cubicBezTo>
                    <a:pt x="30" y="12"/>
                    <a:pt x="30" y="12"/>
                    <a:pt x="31" y="12"/>
                  </a:cubicBezTo>
                  <a:cubicBezTo>
                    <a:pt x="30" y="12"/>
                    <a:pt x="30" y="13"/>
                    <a:pt x="30" y="13"/>
                  </a:cubicBezTo>
                  <a:cubicBezTo>
                    <a:pt x="29" y="14"/>
                    <a:pt x="28" y="15"/>
                    <a:pt x="28" y="16"/>
                  </a:cubicBezTo>
                  <a:lnTo>
                    <a:pt x="27" y="16"/>
                  </a:lnTo>
                  <a:lnTo>
                    <a:pt x="29" y="16"/>
                  </a:lnTo>
                  <a:cubicBezTo>
                    <a:pt x="28" y="17"/>
                    <a:pt x="27" y="19"/>
                    <a:pt x="27" y="21"/>
                  </a:cubicBezTo>
                  <a:cubicBezTo>
                    <a:pt x="27" y="22"/>
                    <a:pt x="28" y="24"/>
                    <a:pt x="29" y="25"/>
                  </a:cubicBezTo>
                  <a:lnTo>
                    <a:pt x="29" y="25"/>
                  </a:lnTo>
                  <a:lnTo>
                    <a:pt x="29" y="28"/>
                  </a:lnTo>
                  <a:lnTo>
                    <a:pt x="27" y="29"/>
                  </a:lnTo>
                  <a:lnTo>
                    <a:pt x="27" y="26"/>
                  </a:lnTo>
                  <a:lnTo>
                    <a:pt x="27" y="26"/>
                  </a:lnTo>
                  <a:cubicBezTo>
                    <a:pt x="25" y="26"/>
                    <a:pt x="23" y="26"/>
                    <a:pt x="21" y="27"/>
                  </a:cubicBezTo>
                  <a:cubicBezTo>
                    <a:pt x="9" y="30"/>
                    <a:pt x="0" y="36"/>
                    <a:pt x="6" y="51"/>
                  </a:cubicBezTo>
                  <a:cubicBezTo>
                    <a:pt x="7" y="56"/>
                    <a:pt x="10" y="61"/>
                    <a:pt x="12" y="66"/>
                  </a:cubicBezTo>
                  <a:lnTo>
                    <a:pt x="12" y="73"/>
                  </a:lnTo>
                  <a:cubicBezTo>
                    <a:pt x="12" y="73"/>
                    <a:pt x="28" y="73"/>
                    <a:pt x="34" y="73"/>
                  </a:cubicBezTo>
                  <a:cubicBezTo>
                    <a:pt x="40" y="73"/>
                    <a:pt x="56" y="73"/>
                    <a:pt x="56" y="73"/>
                  </a:cubicBezTo>
                  <a:lnTo>
                    <a:pt x="56" y="66"/>
                  </a:lnTo>
                  <a:cubicBezTo>
                    <a:pt x="58" y="61"/>
                    <a:pt x="61" y="56"/>
                    <a:pt x="62" y="51"/>
                  </a:cubicBezTo>
                  <a:cubicBezTo>
                    <a:pt x="68" y="36"/>
                    <a:pt x="60" y="30"/>
                    <a:pt x="47" y="27"/>
                  </a:cubicBezTo>
                  <a:cubicBezTo>
                    <a:pt x="45" y="26"/>
                    <a:pt x="43" y="26"/>
                    <a:pt x="41" y="26"/>
                  </a:cubicBezTo>
                  <a:lnTo>
                    <a:pt x="41" y="26"/>
                  </a:lnTo>
                  <a:lnTo>
                    <a:pt x="41" y="29"/>
                  </a:lnTo>
                  <a:lnTo>
                    <a:pt x="39" y="28"/>
                  </a:lnTo>
                  <a:lnTo>
                    <a:pt x="39" y="25"/>
                  </a:lnTo>
                  <a:lnTo>
                    <a:pt x="39" y="25"/>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4" name="Freeform 1702"/>
            <p:cNvSpPr/>
            <p:nvPr userDrawn="1"/>
          </p:nvSpPr>
          <p:spPr>
            <a:xfrm>
              <a:off x="372"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cubicBezTo>
                    <a:pt x="0" y="1"/>
                    <a:pt x="0" y="1"/>
                    <a:pt x="0" y="0"/>
                  </a:cubicBezTo>
                  <a:lnTo>
                    <a:pt x="0" y="0"/>
                  </a:lnTo>
                  <a:lnTo>
                    <a:pt x="0"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5" name="Freeform 1703"/>
            <p:cNvSpPr/>
            <p:nvPr userDrawn="1"/>
          </p:nvSpPr>
          <p:spPr>
            <a:xfrm>
              <a:off x="362" y="208"/>
              <a:ext cx="1" cy="2"/>
            </a:xfrm>
            <a:custGeom>
              <a:avLst/>
              <a:gdLst>
                <a:gd name="T0" fmla="*/ 1 w 3"/>
                <a:gd name="T1" fmla="*/ 2 h 5"/>
                <a:gd name="T2" fmla="*/ 1 w 3"/>
                <a:gd name="T3" fmla="*/ 2 h 5"/>
                <a:gd name="T4" fmla="*/ 2 w 3"/>
                <a:gd name="T5" fmla="*/ 5 h 5"/>
                <a:gd name="T6" fmla="*/ 3 w 3"/>
                <a:gd name="T7" fmla="*/ 3 h 5"/>
                <a:gd name="T8" fmla="*/ 0 w 3"/>
                <a:gd name="T9" fmla="*/ 0 h 5"/>
                <a:gd name="T10" fmla="*/ 0 w 3"/>
                <a:gd name="T11" fmla="*/ 1 h 5"/>
                <a:gd name="T12" fmla="*/ 1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2"/>
                  </a:moveTo>
                  <a:lnTo>
                    <a:pt x="1" y="2"/>
                  </a:lnTo>
                  <a:cubicBezTo>
                    <a:pt x="1" y="3"/>
                    <a:pt x="1" y="4"/>
                    <a:pt x="2" y="5"/>
                  </a:cubicBezTo>
                  <a:cubicBezTo>
                    <a:pt x="2" y="4"/>
                    <a:pt x="3" y="4"/>
                    <a:pt x="3" y="3"/>
                  </a:cubicBezTo>
                  <a:cubicBezTo>
                    <a:pt x="2" y="2"/>
                    <a:pt x="1" y="1"/>
                    <a:pt x="0" y="0"/>
                  </a:cubicBezTo>
                  <a:lnTo>
                    <a:pt x="0" y="1"/>
                  </a:lnTo>
                  <a:cubicBezTo>
                    <a:pt x="0" y="1"/>
                    <a:pt x="0" y="1"/>
                    <a:pt x="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6" name="Freeform 1704"/>
            <p:cNvSpPr/>
            <p:nvPr userDrawn="1"/>
          </p:nvSpPr>
          <p:spPr>
            <a:xfrm>
              <a:off x="361" y="205"/>
              <a:ext cx="2" cy="2"/>
            </a:xfrm>
            <a:custGeom>
              <a:avLst/>
              <a:gdLst>
                <a:gd name="T0" fmla="*/ 1 w 3"/>
                <a:gd name="T1" fmla="*/ 6 h 6"/>
                <a:gd name="T2" fmla="*/ 1 w 3"/>
                <a:gd name="T3" fmla="*/ 6 h 6"/>
                <a:gd name="T4" fmla="*/ 1 w 3"/>
                <a:gd name="T5" fmla="*/ 6 h 6"/>
                <a:gd name="T6" fmla="*/ 3 w 3"/>
                <a:gd name="T7" fmla="*/ 3 h 6"/>
                <a:gd name="T8" fmla="*/ 1 w 3"/>
                <a:gd name="T9" fmla="*/ 0 h 6"/>
                <a:gd name="T10" fmla="*/ 0 w 3"/>
                <a:gd name="T11" fmla="*/ 2 h 6"/>
                <a:gd name="T12" fmla="*/ 1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6"/>
                  </a:moveTo>
                  <a:lnTo>
                    <a:pt x="1" y="6"/>
                  </a:lnTo>
                  <a:lnTo>
                    <a:pt x="1" y="6"/>
                  </a:lnTo>
                  <a:cubicBezTo>
                    <a:pt x="2" y="5"/>
                    <a:pt x="3" y="4"/>
                    <a:pt x="3" y="3"/>
                  </a:cubicBezTo>
                  <a:cubicBezTo>
                    <a:pt x="2" y="2"/>
                    <a:pt x="2" y="1"/>
                    <a:pt x="1" y="0"/>
                  </a:cubicBezTo>
                  <a:lnTo>
                    <a:pt x="0" y="2"/>
                  </a:lnTo>
                  <a:cubicBezTo>
                    <a:pt x="0" y="3"/>
                    <a:pt x="0" y="5"/>
                    <a:pt x="1"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7" name="Freeform 1705"/>
            <p:cNvSpPr/>
            <p:nvPr userDrawn="1"/>
          </p:nvSpPr>
          <p:spPr>
            <a:xfrm>
              <a:off x="361" y="204"/>
              <a:ext cx="1" cy="1"/>
            </a:xfrm>
            <a:custGeom>
              <a:avLst/>
              <a:gdLst>
                <a:gd name="T0" fmla="*/ 0 w 1"/>
                <a:gd name="T1" fmla="*/ 2 h 2"/>
                <a:gd name="T2" fmla="*/ 0 w 1"/>
                <a:gd name="T3" fmla="*/ 2 h 2"/>
                <a:gd name="T4" fmla="*/ 1 w 1"/>
                <a:gd name="T5" fmla="*/ 1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1" y="1"/>
                  </a:lnTo>
                  <a:lnTo>
                    <a:pt x="0" y="0"/>
                  </a:lnTo>
                  <a:cubicBezTo>
                    <a:pt x="0" y="0"/>
                    <a:pt x="0" y="1"/>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8" name="Freeform 1706"/>
            <p:cNvSpPr/>
            <p:nvPr userDrawn="1"/>
          </p:nvSpPr>
          <p:spPr>
            <a:xfrm>
              <a:off x="361" y="201"/>
              <a:ext cx="2" cy="3"/>
            </a:xfrm>
            <a:custGeom>
              <a:avLst/>
              <a:gdLst>
                <a:gd name="T0" fmla="*/ 0 w 3"/>
                <a:gd name="T1" fmla="*/ 5 h 6"/>
                <a:gd name="T2" fmla="*/ 0 w 3"/>
                <a:gd name="T3" fmla="*/ 5 h 6"/>
                <a:gd name="T4" fmla="*/ 1 w 3"/>
                <a:gd name="T5" fmla="*/ 6 h 6"/>
                <a:gd name="T6" fmla="*/ 3 w 3"/>
                <a:gd name="T7" fmla="*/ 2 h 6"/>
                <a:gd name="T8" fmla="*/ 2 w 3"/>
                <a:gd name="T9" fmla="*/ 0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lnTo>
                    <a:pt x="1" y="6"/>
                  </a:lnTo>
                  <a:cubicBezTo>
                    <a:pt x="2" y="4"/>
                    <a:pt x="2" y="3"/>
                    <a:pt x="3" y="2"/>
                  </a:cubicBezTo>
                  <a:cubicBezTo>
                    <a:pt x="3" y="1"/>
                    <a:pt x="3" y="1"/>
                    <a:pt x="2" y="0"/>
                  </a:cubicBezTo>
                  <a:cubicBezTo>
                    <a:pt x="1" y="2"/>
                    <a:pt x="0" y="3"/>
                    <a:pt x="0"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79" name="Freeform 1707"/>
            <p:cNvSpPr/>
            <p:nvPr userDrawn="1"/>
          </p:nvSpPr>
          <p:spPr>
            <a:xfrm>
              <a:off x="363" y="200"/>
              <a:ext cx="1" cy="2"/>
            </a:xfrm>
            <a:custGeom>
              <a:avLst/>
              <a:gdLst>
                <a:gd name="T0" fmla="*/ 0 w 4"/>
                <a:gd name="T1" fmla="*/ 3 h 4"/>
                <a:gd name="T2" fmla="*/ 0 w 4"/>
                <a:gd name="T3" fmla="*/ 3 h 4"/>
                <a:gd name="T4" fmla="*/ 1 w 4"/>
                <a:gd name="T5" fmla="*/ 4 h 4"/>
                <a:gd name="T6" fmla="*/ 4 w 4"/>
                <a:gd name="T7" fmla="*/ 1 h 4"/>
                <a:gd name="T8" fmla="*/ 3 w 4"/>
                <a:gd name="T9" fmla="*/ 0 h 4"/>
                <a:gd name="T10" fmla="*/ 0 w 4"/>
                <a:gd name="T11" fmla="*/ 3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4"/>
                  </a:lnTo>
                  <a:cubicBezTo>
                    <a:pt x="1" y="3"/>
                    <a:pt x="2" y="2"/>
                    <a:pt x="4" y="1"/>
                  </a:cubicBezTo>
                  <a:lnTo>
                    <a:pt x="3" y="0"/>
                  </a:lnTo>
                  <a:cubicBezTo>
                    <a:pt x="2" y="1"/>
                    <a:pt x="1" y="2"/>
                    <a:pt x="0" y="3"/>
                  </a:cubicBezTo>
                  <a:lnTo>
                    <a:pt x="0"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0" name="Rectangle 1708"/>
            <p:cNvSpPr>
              <a:spLocks noChangeArrowheads="1"/>
            </p:cNvSpPr>
            <p:nvPr userDrawn="1"/>
          </p:nvSpPr>
          <p:spPr>
            <a:xfrm>
              <a:off x="364" y="200"/>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1" name="Freeform 1709"/>
            <p:cNvSpPr/>
            <p:nvPr userDrawn="1"/>
          </p:nvSpPr>
          <p:spPr>
            <a:xfrm>
              <a:off x="364" y="199"/>
              <a:ext cx="3" cy="3"/>
            </a:xfrm>
            <a:custGeom>
              <a:avLst/>
              <a:gdLst>
                <a:gd name="T0" fmla="*/ 2 w 6"/>
                <a:gd name="T1" fmla="*/ 1 h 6"/>
                <a:gd name="T2" fmla="*/ 2 w 6"/>
                <a:gd name="T3" fmla="*/ 1 h 6"/>
                <a:gd name="T4" fmla="*/ 0 w 6"/>
                <a:gd name="T5" fmla="*/ 3 h 6"/>
                <a:gd name="T6" fmla="*/ 3 w 6"/>
                <a:gd name="T7" fmla="*/ 6 h 6"/>
                <a:gd name="T8" fmla="*/ 6 w 6"/>
                <a:gd name="T9" fmla="*/ 3 h 6"/>
                <a:gd name="T10" fmla="*/ 4 w 6"/>
                <a:gd name="T11" fmla="*/ 0 h 6"/>
                <a:gd name="T12" fmla="*/ 2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1"/>
                  </a:moveTo>
                  <a:lnTo>
                    <a:pt x="2" y="1"/>
                  </a:lnTo>
                  <a:cubicBezTo>
                    <a:pt x="1" y="2"/>
                    <a:pt x="1" y="2"/>
                    <a:pt x="0" y="3"/>
                  </a:cubicBezTo>
                  <a:cubicBezTo>
                    <a:pt x="1" y="4"/>
                    <a:pt x="2" y="5"/>
                    <a:pt x="3" y="6"/>
                  </a:cubicBezTo>
                  <a:cubicBezTo>
                    <a:pt x="4" y="5"/>
                    <a:pt x="5" y="4"/>
                    <a:pt x="6" y="3"/>
                  </a:cubicBezTo>
                  <a:cubicBezTo>
                    <a:pt x="5" y="2"/>
                    <a:pt x="4" y="1"/>
                    <a:pt x="4" y="0"/>
                  </a:cubicBezTo>
                  <a:cubicBezTo>
                    <a:pt x="3" y="1"/>
                    <a:pt x="2" y="1"/>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2" name="Freeform 1710"/>
            <p:cNvSpPr/>
            <p:nvPr userDrawn="1"/>
          </p:nvSpPr>
          <p:spPr>
            <a:xfrm>
              <a:off x="366" y="199"/>
              <a:ext cx="2" cy="1"/>
            </a:xfrm>
            <a:custGeom>
              <a:avLst/>
              <a:gdLst>
                <a:gd name="T0" fmla="*/ 0 w 4"/>
                <a:gd name="T1" fmla="*/ 1 h 4"/>
                <a:gd name="T2" fmla="*/ 0 w 4"/>
                <a:gd name="T3" fmla="*/ 1 h 4"/>
                <a:gd name="T4" fmla="*/ 2 w 4"/>
                <a:gd name="T5" fmla="*/ 4 h 4"/>
                <a:gd name="T6" fmla="*/ 4 w 4"/>
                <a:gd name="T7" fmla="*/ 1 h 4"/>
                <a:gd name="T8" fmla="*/ 4 w 4"/>
                <a:gd name="T9" fmla="*/ 0 h 4"/>
                <a:gd name="T10" fmla="*/ 0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0" y="1"/>
                  </a:moveTo>
                  <a:lnTo>
                    <a:pt x="0" y="1"/>
                  </a:lnTo>
                  <a:cubicBezTo>
                    <a:pt x="1" y="2"/>
                    <a:pt x="1" y="3"/>
                    <a:pt x="2" y="4"/>
                  </a:cubicBezTo>
                  <a:cubicBezTo>
                    <a:pt x="3" y="3"/>
                    <a:pt x="4" y="2"/>
                    <a:pt x="4" y="1"/>
                  </a:cubicBezTo>
                  <a:lnTo>
                    <a:pt x="4" y="0"/>
                  </a:lnTo>
                  <a:cubicBezTo>
                    <a:pt x="3" y="0"/>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3" name="Freeform 1711"/>
            <p:cNvSpPr/>
            <p:nvPr userDrawn="1"/>
          </p:nvSpPr>
          <p:spPr>
            <a:xfrm>
              <a:off x="367" y="200"/>
              <a:ext cx="2" cy="2"/>
            </a:xfrm>
            <a:custGeom>
              <a:avLst/>
              <a:gdLst>
                <a:gd name="T0" fmla="*/ 3 w 4"/>
                <a:gd name="T1" fmla="*/ 0 h 6"/>
                <a:gd name="T2" fmla="*/ 3 w 4"/>
                <a:gd name="T3" fmla="*/ 0 h 6"/>
                <a:gd name="T4" fmla="*/ 0 w 4"/>
                <a:gd name="T5" fmla="*/ 2 h 6"/>
                <a:gd name="T6" fmla="*/ 3 w 4"/>
                <a:gd name="T7" fmla="*/ 6 h 6"/>
                <a:gd name="T8" fmla="*/ 4 w 4"/>
                <a:gd name="T9" fmla="*/ 5 h 6"/>
                <a:gd name="T10" fmla="*/ 3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3" y="0"/>
                  </a:moveTo>
                  <a:lnTo>
                    <a:pt x="3" y="0"/>
                  </a:lnTo>
                  <a:cubicBezTo>
                    <a:pt x="2" y="1"/>
                    <a:pt x="1" y="2"/>
                    <a:pt x="0" y="2"/>
                  </a:cubicBezTo>
                  <a:cubicBezTo>
                    <a:pt x="1" y="3"/>
                    <a:pt x="2" y="5"/>
                    <a:pt x="3" y="6"/>
                  </a:cubicBezTo>
                  <a:lnTo>
                    <a:pt x="4" y="5"/>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4" name="Freeform 1712"/>
            <p:cNvSpPr/>
            <p:nvPr userDrawn="1"/>
          </p:nvSpPr>
          <p:spPr>
            <a:xfrm>
              <a:off x="368" y="202"/>
              <a:ext cx="1" cy="1"/>
            </a:xfrm>
            <a:custGeom>
              <a:avLst/>
              <a:gdLst>
                <a:gd name="T0" fmla="*/ 1 w 1"/>
                <a:gd name="T1" fmla="*/ 0 h 1"/>
                <a:gd name="T2" fmla="*/ 1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0" y="0"/>
                  </a:lnTo>
                  <a:lnTo>
                    <a:pt x="1"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5" name="Freeform 1713"/>
            <p:cNvSpPr/>
            <p:nvPr userDrawn="1"/>
          </p:nvSpPr>
          <p:spPr>
            <a:xfrm>
              <a:off x="367" y="203"/>
              <a:ext cx="2" cy="2"/>
            </a:xfrm>
            <a:custGeom>
              <a:avLst/>
              <a:gdLst>
                <a:gd name="T0" fmla="*/ 4 w 5"/>
                <a:gd name="T1" fmla="*/ 1 h 6"/>
                <a:gd name="T2" fmla="*/ 4 w 5"/>
                <a:gd name="T3" fmla="*/ 1 h 6"/>
                <a:gd name="T4" fmla="*/ 3 w 5"/>
                <a:gd name="T5" fmla="*/ 0 h 6"/>
                <a:gd name="T6" fmla="*/ 0 w 5"/>
                <a:gd name="T7" fmla="*/ 3 h 6"/>
                <a:gd name="T8" fmla="*/ 3 w 5"/>
                <a:gd name="T9" fmla="*/ 6 h 6"/>
                <a:gd name="T10" fmla="*/ 5 w 5"/>
                <a:gd name="T11" fmla="*/ 3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1"/>
                    <a:pt x="3" y="0"/>
                    <a:pt x="3" y="0"/>
                  </a:cubicBezTo>
                  <a:cubicBezTo>
                    <a:pt x="2" y="1"/>
                    <a:pt x="1" y="2"/>
                    <a:pt x="0" y="3"/>
                  </a:cubicBezTo>
                  <a:cubicBezTo>
                    <a:pt x="1" y="4"/>
                    <a:pt x="2" y="5"/>
                    <a:pt x="3" y="6"/>
                  </a:cubicBezTo>
                  <a:cubicBezTo>
                    <a:pt x="3" y="5"/>
                    <a:pt x="4" y="4"/>
                    <a:pt x="5" y="3"/>
                  </a:cubicBezTo>
                  <a:lnTo>
                    <a:pt x="4"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6" name="Freeform 1714"/>
            <p:cNvSpPr/>
            <p:nvPr userDrawn="1"/>
          </p:nvSpPr>
          <p:spPr>
            <a:xfrm>
              <a:off x="368" y="205"/>
              <a:ext cx="2" cy="2"/>
            </a:xfrm>
            <a:custGeom>
              <a:avLst/>
              <a:gdLst>
                <a:gd name="T0" fmla="*/ 2 w 3"/>
                <a:gd name="T1" fmla="*/ 0 h 5"/>
                <a:gd name="T2" fmla="*/ 2 w 3"/>
                <a:gd name="T3" fmla="*/ 0 h 5"/>
                <a:gd name="T4" fmla="*/ 0 w 3"/>
                <a:gd name="T5" fmla="*/ 2 h 5"/>
                <a:gd name="T6" fmla="*/ 3 w 3"/>
                <a:gd name="T7" fmla="*/ 5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1"/>
                    <a:pt x="1" y="1"/>
                    <a:pt x="0" y="2"/>
                  </a:cubicBezTo>
                  <a:cubicBezTo>
                    <a:pt x="1" y="3"/>
                    <a:pt x="2" y="4"/>
                    <a:pt x="3" y="5"/>
                  </a:cubicBez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7" name="Freeform 1715"/>
            <p:cNvSpPr/>
            <p:nvPr userDrawn="1"/>
          </p:nvSpPr>
          <p:spPr>
            <a:xfrm>
              <a:off x="368" y="207"/>
              <a:ext cx="2" cy="3"/>
            </a:xfrm>
            <a:custGeom>
              <a:avLst/>
              <a:gdLst>
                <a:gd name="T0" fmla="*/ 3 w 4"/>
                <a:gd name="T1" fmla="*/ 0 h 5"/>
                <a:gd name="T2" fmla="*/ 3 w 4"/>
                <a:gd name="T3" fmla="*/ 0 h 5"/>
                <a:gd name="T4" fmla="*/ 3 w 4"/>
                <a:gd name="T5" fmla="*/ 0 h 5"/>
                <a:gd name="T6" fmla="*/ 0 w 4"/>
                <a:gd name="T7" fmla="*/ 2 h 5"/>
                <a:gd name="T8" fmla="*/ 3 w 4"/>
                <a:gd name="T9" fmla="*/ 5 h 5"/>
                <a:gd name="T10" fmla="*/ 3 w 4"/>
                <a:gd name="T11" fmla="*/ 4 h 5"/>
                <a:gd name="T12" fmla="*/ 3 w 4"/>
                <a:gd name="T13" fmla="*/ 4 h 5"/>
                <a:gd name="T14" fmla="*/ 4 w 4"/>
                <a:gd name="T15" fmla="*/ 4 h 5"/>
                <a:gd name="T16" fmla="*/ 3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3" y="0"/>
                  </a:moveTo>
                  <a:lnTo>
                    <a:pt x="3" y="0"/>
                  </a:lnTo>
                  <a:lnTo>
                    <a:pt x="3" y="0"/>
                  </a:lnTo>
                  <a:cubicBezTo>
                    <a:pt x="2" y="0"/>
                    <a:pt x="1" y="1"/>
                    <a:pt x="0" y="2"/>
                  </a:cubicBezTo>
                  <a:cubicBezTo>
                    <a:pt x="1" y="3"/>
                    <a:pt x="2" y="4"/>
                    <a:pt x="3" y="5"/>
                  </a:cubicBezTo>
                  <a:lnTo>
                    <a:pt x="3" y="4"/>
                  </a:lnTo>
                  <a:lnTo>
                    <a:pt x="3" y="4"/>
                  </a:lnTo>
                  <a:lnTo>
                    <a:pt x="4" y="4"/>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8" name="Freeform 1716"/>
            <p:cNvSpPr/>
            <p:nvPr userDrawn="1"/>
          </p:nvSpPr>
          <p:spPr>
            <a:xfrm>
              <a:off x="370" y="210"/>
              <a:ext cx="0" cy="0"/>
            </a:xfrm>
            <a:custGeom>
              <a:avLst/>
              <a:gdLst>
                <a:gd name="T0" fmla="*/ 1 h 2"/>
                <a:gd name="T1" fmla="*/ 1 h 2"/>
                <a:gd name="T2" fmla="*/ 2 h 2"/>
                <a:gd name="T3" fmla="*/ 0 h 2"/>
                <a:gd name="T4" fmla="*/ 1 h 2"/>
              </a:gdLst>
              <a:ahLst/>
              <a:cxnLst>
                <a:cxn ang="0">
                  <a:pos x="0" y="T0"/>
                </a:cxn>
                <a:cxn ang="0">
                  <a:pos x="0" y="T1"/>
                </a:cxn>
                <a:cxn ang="0">
                  <a:pos x="0" y="T2"/>
                </a:cxn>
                <a:cxn ang="0">
                  <a:pos x="0" y="T3"/>
                </a:cxn>
                <a:cxn ang="0">
                  <a:pos x="0" y="T4"/>
                </a:cxn>
              </a:cxnLst>
              <a:rect l="0" t="0" r="r" b="b"/>
              <a:pathLst>
                <a:path h="2">
                  <a:moveTo>
                    <a:pt x="0" y="1"/>
                  </a:moveTo>
                  <a:lnTo>
                    <a:pt x="0" y="1"/>
                  </a:lnTo>
                  <a:cubicBezTo>
                    <a:pt x="0" y="1"/>
                    <a:pt x="0" y="1"/>
                    <a:pt x="0" y="2"/>
                  </a:cubicBezTo>
                  <a:cubicBezTo>
                    <a:pt x="0" y="1"/>
                    <a:pt x="0" y="1"/>
                    <a:pt x="0" y="0"/>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89" name="Freeform 1717"/>
            <p:cNvSpPr/>
            <p:nvPr userDrawn="1"/>
          </p:nvSpPr>
          <p:spPr>
            <a:xfrm>
              <a:off x="365" y="214"/>
              <a:ext cx="1" cy="0"/>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0" name="Freeform 1718"/>
            <p:cNvSpPr/>
            <p:nvPr userDrawn="1"/>
          </p:nvSpPr>
          <p:spPr>
            <a:xfrm>
              <a:off x="363" y="213"/>
              <a:ext cx="2" cy="1"/>
            </a:xfrm>
            <a:custGeom>
              <a:avLst/>
              <a:gdLst>
                <a:gd name="T0" fmla="*/ 4 w 4"/>
                <a:gd name="T1" fmla="*/ 2 h 3"/>
                <a:gd name="T2" fmla="*/ 4 w 4"/>
                <a:gd name="T3" fmla="*/ 2 h 3"/>
                <a:gd name="T4" fmla="*/ 0 w 4"/>
                <a:gd name="T5" fmla="*/ 0 h 3"/>
                <a:gd name="T6" fmla="*/ 2 w 4"/>
                <a:gd name="T7" fmla="*/ 3 h 3"/>
                <a:gd name="T8" fmla="*/ 3 w 4"/>
                <a:gd name="T9" fmla="*/ 3 h 3"/>
                <a:gd name="T10" fmla="*/ 3 w 4"/>
                <a:gd name="T11" fmla="*/ 3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4" y="2"/>
                  </a:lnTo>
                  <a:cubicBezTo>
                    <a:pt x="2" y="1"/>
                    <a:pt x="1" y="0"/>
                    <a:pt x="0" y="0"/>
                  </a:cubicBezTo>
                  <a:cubicBezTo>
                    <a:pt x="1" y="1"/>
                    <a:pt x="1" y="2"/>
                    <a:pt x="2" y="3"/>
                  </a:cubicBezTo>
                  <a:lnTo>
                    <a:pt x="3" y="3"/>
                  </a:lnTo>
                  <a:lnTo>
                    <a:pt x="3" y="3"/>
                  </a:lnTo>
                  <a:cubicBezTo>
                    <a:pt x="3" y="3"/>
                    <a:pt x="3" y="2"/>
                    <a:pt x="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1" name="Freeform 1719"/>
            <p:cNvSpPr/>
            <p:nvPr userDrawn="1"/>
          </p:nvSpPr>
          <p:spPr>
            <a:xfrm>
              <a:off x="363" y="210"/>
              <a:ext cx="1" cy="2"/>
            </a:xfrm>
            <a:custGeom>
              <a:avLst/>
              <a:gdLst>
                <a:gd name="T0" fmla="*/ 2 w 4"/>
                <a:gd name="T1" fmla="*/ 5 h 6"/>
                <a:gd name="T2" fmla="*/ 2 w 4"/>
                <a:gd name="T3" fmla="*/ 5 h 6"/>
                <a:gd name="T4" fmla="*/ 2 w 4"/>
                <a:gd name="T5" fmla="*/ 6 h 6"/>
                <a:gd name="T6" fmla="*/ 4 w 4"/>
                <a:gd name="T7" fmla="*/ 2 h 6"/>
                <a:gd name="T8" fmla="*/ 1 w 4"/>
                <a:gd name="T9" fmla="*/ 0 h 6"/>
                <a:gd name="T10" fmla="*/ 0 w 4"/>
                <a:gd name="T11" fmla="*/ 2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lnTo>
                    <a:pt x="2" y="6"/>
                  </a:lnTo>
                  <a:cubicBezTo>
                    <a:pt x="3" y="4"/>
                    <a:pt x="3" y="3"/>
                    <a:pt x="4" y="2"/>
                  </a:cubicBezTo>
                  <a:cubicBezTo>
                    <a:pt x="3" y="1"/>
                    <a:pt x="2" y="1"/>
                    <a:pt x="1" y="0"/>
                  </a:cubicBezTo>
                  <a:cubicBezTo>
                    <a:pt x="1" y="0"/>
                    <a:pt x="1" y="1"/>
                    <a:pt x="0" y="2"/>
                  </a:cubicBezTo>
                  <a:cubicBezTo>
                    <a:pt x="1" y="3"/>
                    <a:pt x="1" y="4"/>
                    <a:pt x="2"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2" name="Freeform 1720"/>
            <p:cNvSpPr/>
            <p:nvPr userDrawn="1"/>
          </p:nvSpPr>
          <p:spPr>
            <a:xfrm>
              <a:off x="369" y="198"/>
              <a:ext cx="2" cy="10"/>
            </a:xfrm>
            <a:custGeom>
              <a:avLst/>
              <a:gdLst>
                <a:gd name="T0" fmla="*/ 2 w 5"/>
                <a:gd name="T1" fmla="*/ 0 h 22"/>
                <a:gd name="T2" fmla="*/ 2 w 5"/>
                <a:gd name="T3" fmla="*/ 0 h 22"/>
                <a:gd name="T4" fmla="*/ 0 w 5"/>
                <a:gd name="T5" fmla="*/ 1 h 22"/>
                <a:gd name="T6" fmla="*/ 4 w 5"/>
                <a:gd name="T7" fmla="*/ 22 h 22"/>
                <a:gd name="T8" fmla="*/ 4 w 5"/>
                <a:gd name="T9" fmla="*/ 21 h 22"/>
                <a:gd name="T10" fmla="*/ 4 w 5"/>
                <a:gd name="T11" fmla="*/ 21 h 22"/>
                <a:gd name="T12" fmla="*/ 5 w 5"/>
                <a:gd name="T13" fmla="*/ 22 h 22"/>
                <a:gd name="T14" fmla="*/ 2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2" y="0"/>
                  </a:moveTo>
                  <a:lnTo>
                    <a:pt x="2" y="0"/>
                  </a:lnTo>
                  <a:cubicBezTo>
                    <a:pt x="1" y="0"/>
                    <a:pt x="0" y="0"/>
                    <a:pt x="0" y="1"/>
                  </a:cubicBezTo>
                  <a:lnTo>
                    <a:pt x="4" y="22"/>
                  </a:lnTo>
                  <a:cubicBezTo>
                    <a:pt x="4" y="21"/>
                    <a:pt x="4" y="21"/>
                    <a:pt x="4" y="21"/>
                  </a:cubicBezTo>
                  <a:lnTo>
                    <a:pt x="4" y="21"/>
                  </a:lnTo>
                  <a:cubicBezTo>
                    <a:pt x="4" y="21"/>
                    <a:pt x="5" y="21"/>
                    <a:pt x="5" y="22"/>
                  </a:cubicBez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3" name="Freeform 1721"/>
            <p:cNvSpPr/>
            <p:nvPr userDrawn="1"/>
          </p:nvSpPr>
          <p:spPr>
            <a:xfrm>
              <a:off x="366" y="201"/>
              <a:ext cx="2" cy="3"/>
            </a:xfrm>
            <a:custGeom>
              <a:avLst/>
              <a:gdLst>
                <a:gd name="T0" fmla="*/ 3 w 5"/>
                <a:gd name="T1" fmla="*/ 0 h 6"/>
                <a:gd name="T2" fmla="*/ 3 w 5"/>
                <a:gd name="T3" fmla="*/ 0 h 6"/>
                <a:gd name="T4" fmla="*/ 0 w 5"/>
                <a:gd name="T5" fmla="*/ 3 h 6"/>
                <a:gd name="T6" fmla="*/ 3 w 5"/>
                <a:gd name="T7" fmla="*/ 6 h 6"/>
                <a:gd name="T8" fmla="*/ 5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2" y="1"/>
                    <a:pt x="1" y="2"/>
                    <a:pt x="0" y="3"/>
                  </a:cubicBezTo>
                  <a:cubicBezTo>
                    <a:pt x="1" y="4"/>
                    <a:pt x="2" y="5"/>
                    <a:pt x="3" y="6"/>
                  </a:cubicBezTo>
                  <a:cubicBezTo>
                    <a:pt x="3" y="5"/>
                    <a:pt x="4" y="4"/>
                    <a:pt x="5" y="3"/>
                  </a:cubicBezTo>
                  <a:cubicBezTo>
                    <a:pt x="5" y="2"/>
                    <a:pt x="4" y="1"/>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4" name="Freeform 1722"/>
            <p:cNvSpPr/>
            <p:nvPr userDrawn="1"/>
          </p:nvSpPr>
          <p:spPr>
            <a:xfrm>
              <a:off x="363" y="200"/>
              <a:ext cx="2" cy="4"/>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4" y="6"/>
                    <a:pt x="4" y="5"/>
                    <a:pt x="5" y="4"/>
                  </a:cubicBezTo>
                  <a:cubicBezTo>
                    <a:pt x="4" y="3"/>
                    <a:pt x="4" y="1"/>
                    <a:pt x="3" y="0"/>
                  </a:cubicBezTo>
                  <a:cubicBezTo>
                    <a:pt x="2" y="2"/>
                    <a:pt x="1" y="3"/>
                    <a:pt x="0" y="4"/>
                  </a:cubicBezTo>
                  <a:cubicBezTo>
                    <a:pt x="1" y="5"/>
                    <a:pt x="2"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5" name="Freeform 1723"/>
            <p:cNvSpPr/>
            <p:nvPr userDrawn="1"/>
          </p:nvSpPr>
          <p:spPr>
            <a:xfrm>
              <a:off x="364" y="202"/>
              <a:ext cx="3" cy="3"/>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1"/>
                    <a:pt x="3" y="0"/>
                  </a:cubicBezTo>
                  <a:cubicBezTo>
                    <a:pt x="2" y="2"/>
                    <a:pt x="1" y="3"/>
                    <a:pt x="0" y="4"/>
                  </a:cubicBezTo>
                  <a:cubicBezTo>
                    <a:pt x="1" y="5"/>
                    <a:pt x="2"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6" name="Freeform 1724"/>
            <p:cNvSpPr/>
            <p:nvPr userDrawn="1"/>
          </p:nvSpPr>
          <p:spPr>
            <a:xfrm>
              <a:off x="366" y="204"/>
              <a:ext cx="2" cy="3"/>
            </a:xfrm>
            <a:custGeom>
              <a:avLst/>
              <a:gdLst>
                <a:gd name="T0" fmla="*/ 3 w 5"/>
                <a:gd name="T1" fmla="*/ 6 h 6"/>
                <a:gd name="T2" fmla="*/ 3 w 5"/>
                <a:gd name="T3" fmla="*/ 6 h 6"/>
                <a:gd name="T4" fmla="*/ 5 w 5"/>
                <a:gd name="T5" fmla="*/ 3 h 6"/>
                <a:gd name="T6" fmla="*/ 3 w 5"/>
                <a:gd name="T7" fmla="*/ 0 h 6"/>
                <a:gd name="T8" fmla="*/ 0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3" y="5"/>
                    <a:pt x="4" y="4"/>
                    <a:pt x="5" y="3"/>
                  </a:cubicBezTo>
                  <a:cubicBezTo>
                    <a:pt x="4" y="2"/>
                    <a:pt x="3" y="1"/>
                    <a:pt x="3" y="0"/>
                  </a:cubicBezTo>
                  <a:cubicBezTo>
                    <a:pt x="2" y="1"/>
                    <a:pt x="1" y="2"/>
                    <a:pt x="0" y="3"/>
                  </a:cubicBezTo>
                  <a:cubicBezTo>
                    <a:pt x="1" y="4"/>
                    <a:pt x="2"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7" name="Freeform 1725"/>
            <p:cNvSpPr/>
            <p:nvPr userDrawn="1"/>
          </p:nvSpPr>
          <p:spPr>
            <a:xfrm>
              <a:off x="367" y="206"/>
              <a:ext cx="2" cy="2"/>
            </a:xfrm>
            <a:custGeom>
              <a:avLst/>
              <a:gdLst>
                <a:gd name="T0" fmla="*/ 3 w 5"/>
                <a:gd name="T1" fmla="*/ 5 h 5"/>
                <a:gd name="T2" fmla="*/ 3 w 5"/>
                <a:gd name="T3" fmla="*/ 5 h 5"/>
                <a:gd name="T4" fmla="*/ 5 w 5"/>
                <a:gd name="T5" fmla="*/ 2 h 5"/>
                <a:gd name="T6" fmla="*/ 3 w 5"/>
                <a:gd name="T7" fmla="*/ 0 h 5"/>
                <a:gd name="T8" fmla="*/ 0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3" y="4"/>
                    <a:pt x="4" y="3"/>
                    <a:pt x="5" y="2"/>
                  </a:cubicBezTo>
                  <a:cubicBezTo>
                    <a:pt x="4" y="1"/>
                    <a:pt x="3" y="0"/>
                    <a:pt x="3" y="0"/>
                  </a:cubicBezTo>
                  <a:cubicBezTo>
                    <a:pt x="2" y="1"/>
                    <a:pt x="1" y="2"/>
                    <a:pt x="0" y="3"/>
                  </a:cubicBezTo>
                  <a:cubicBezTo>
                    <a:pt x="1" y="3"/>
                    <a:pt x="2" y="4"/>
                    <a:pt x="3"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8" name="Freeform 1726"/>
            <p:cNvSpPr/>
            <p:nvPr userDrawn="1"/>
          </p:nvSpPr>
          <p:spPr>
            <a:xfrm>
              <a:off x="362" y="202"/>
              <a:ext cx="2" cy="4"/>
            </a:xfrm>
            <a:custGeom>
              <a:avLst/>
              <a:gdLst>
                <a:gd name="T0" fmla="*/ 3 w 5"/>
                <a:gd name="T1" fmla="*/ 8 h 8"/>
                <a:gd name="T2" fmla="*/ 3 w 5"/>
                <a:gd name="T3" fmla="*/ 8 h 8"/>
                <a:gd name="T4" fmla="*/ 5 w 5"/>
                <a:gd name="T5" fmla="*/ 4 h 8"/>
                <a:gd name="T6" fmla="*/ 3 w 5"/>
                <a:gd name="T7" fmla="*/ 0 h 8"/>
                <a:gd name="T8" fmla="*/ 0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3" y="6"/>
                    <a:pt x="4" y="5"/>
                    <a:pt x="5" y="4"/>
                  </a:cubicBezTo>
                  <a:cubicBezTo>
                    <a:pt x="4" y="3"/>
                    <a:pt x="4" y="2"/>
                    <a:pt x="3" y="0"/>
                  </a:cubicBezTo>
                  <a:cubicBezTo>
                    <a:pt x="2" y="2"/>
                    <a:pt x="1" y="3"/>
                    <a:pt x="0" y="4"/>
                  </a:cubicBezTo>
                  <a:cubicBezTo>
                    <a:pt x="1" y="6"/>
                    <a:pt x="2" y="7"/>
                    <a:pt x="3"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299" name="Freeform 1727"/>
            <p:cNvSpPr/>
            <p:nvPr userDrawn="1"/>
          </p:nvSpPr>
          <p:spPr>
            <a:xfrm>
              <a:off x="363" y="204"/>
              <a:ext cx="2" cy="3"/>
            </a:xfrm>
            <a:custGeom>
              <a:avLst/>
              <a:gdLst>
                <a:gd name="T0" fmla="*/ 2 w 5"/>
                <a:gd name="T1" fmla="*/ 7 h 7"/>
                <a:gd name="T2" fmla="*/ 2 w 5"/>
                <a:gd name="T3" fmla="*/ 7 h 7"/>
                <a:gd name="T4" fmla="*/ 5 w 5"/>
                <a:gd name="T5" fmla="*/ 3 h 7"/>
                <a:gd name="T6" fmla="*/ 3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3"/>
                  </a:cubicBezTo>
                  <a:cubicBezTo>
                    <a:pt x="4" y="2"/>
                    <a:pt x="3" y="1"/>
                    <a:pt x="3" y="0"/>
                  </a:cubicBezTo>
                  <a:cubicBezTo>
                    <a:pt x="2" y="2"/>
                    <a:pt x="1" y="3"/>
                    <a:pt x="0" y="4"/>
                  </a:cubicBezTo>
                  <a:cubicBezTo>
                    <a:pt x="1" y="5"/>
                    <a:pt x="2" y="6"/>
                    <a:pt x="2"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0" name="Freeform 1728"/>
            <p:cNvSpPr/>
            <p:nvPr userDrawn="1"/>
          </p:nvSpPr>
          <p:spPr>
            <a:xfrm>
              <a:off x="364" y="206"/>
              <a:ext cx="3" cy="3"/>
            </a:xfrm>
            <a:custGeom>
              <a:avLst/>
              <a:gdLst>
                <a:gd name="T0" fmla="*/ 2 w 5"/>
                <a:gd name="T1" fmla="*/ 7 h 7"/>
                <a:gd name="T2" fmla="*/ 2 w 5"/>
                <a:gd name="T3" fmla="*/ 7 h 7"/>
                <a:gd name="T4" fmla="*/ 3 w 5"/>
                <a:gd name="T5" fmla="*/ 6 h 7"/>
                <a:gd name="T6" fmla="*/ 2 w 5"/>
                <a:gd name="T7" fmla="*/ 5 h 7"/>
                <a:gd name="T8" fmla="*/ 3 w 5"/>
                <a:gd name="T9" fmla="*/ 5 h 7"/>
                <a:gd name="T10" fmla="*/ 3 w 5"/>
                <a:gd name="T11" fmla="*/ 5 h 7"/>
                <a:gd name="T12" fmla="*/ 5 w 5"/>
                <a:gd name="T13" fmla="*/ 3 h 7"/>
                <a:gd name="T14" fmla="*/ 3 w 5"/>
                <a:gd name="T15" fmla="*/ 0 h 7"/>
                <a:gd name="T16" fmla="*/ 0 w 5"/>
                <a:gd name="T17" fmla="*/ 4 h 7"/>
                <a:gd name="T18" fmla="*/ 2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7"/>
                  </a:moveTo>
                  <a:lnTo>
                    <a:pt x="2" y="7"/>
                  </a:lnTo>
                  <a:lnTo>
                    <a:pt x="3" y="6"/>
                  </a:lnTo>
                  <a:cubicBezTo>
                    <a:pt x="3" y="6"/>
                    <a:pt x="2" y="6"/>
                    <a:pt x="2" y="5"/>
                  </a:cubicBezTo>
                  <a:lnTo>
                    <a:pt x="3" y="5"/>
                  </a:lnTo>
                  <a:lnTo>
                    <a:pt x="3" y="5"/>
                  </a:lnTo>
                  <a:cubicBezTo>
                    <a:pt x="4" y="4"/>
                    <a:pt x="5" y="4"/>
                    <a:pt x="5" y="3"/>
                  </a:cubicBezTo>
                  <a:cubicBezTo>
                    <a:pt x="4" y="2"/>
                    <a:pt x="3" y="1"/>
                    <a:pt x="3" y="0"/>
                  </a:cubicBezTo>
                  <a:cubicBezTo>
                    <a:pt x="2" y="1"/>
                    <a:pt x="1" y="2"/>
                    <a:pt x="0" y="4"/>
                  </a:cubicBezTo>
                  <a:cubicBezTo>
                    <a:pt x="1" y="5"/>
                    <a:pt x="2" y="6"/>
                    <a:pt x="2"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1" name="Freeform 1729"/>
            <p:cNvSpPr/>
            <p:nvPr userDrawn="1"/>
          </p:nvSpPr>
          <p:spPr>
            <a:xfrm>
              <a:off x="366" y="207"/>
              <a:ext cx="2" cy="2"/>
            </a:xfrm>
            <a:custGeom>
              <a:avLst/>
              <a:gdLst>
                <a:gd name="T0" fmla="*/ 0 w 4"/>
                <a:gd name="T1" fmla="*/ 3 h 4"/>
                <a:gd name="T2" fmla="*/ 0 w 4"/>
                <a:gd name="T3" fmla="*/ 3 h 4"/>
                <a:gd name="T4" fmla="*/ 4 w 4"/>
                <a:gd name="T5" fmla="*/ 4 h 4"/>
                <a:gd name="T6" fmla="*/ 4 w 4"/>
                <a:gd name="T7" fmla="*/ 2 h 4"/>
                <a:gd name="T8" fmla="*/ 2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lnTo>
                    <a:pt x="0" y="3"/>
                  </a:lnTo>
                  <a:cubicBezTo>
                    <a:pt x="1" y="3"/>
                    <a:pt x="2" y="3"/>
                    <a:pt x="4" y="4"/>
                  </a:cubicBezTo>
                  <a:lnTo>
                    <a:pt x="4" y="2"/>
                  </a:lnTo>
                  <a:cubicBezTo>
                    <a:pt x="3" y="2"/>
                    <a:pt x="3" y="1"/>
                    <a:pt x="2" y="0"/>
                  </a:cubicBezTo>
                  <a:cubicBezTo>
                    <a:pt x="1" y="1"/>
                    <a:pt x="0" y="2"/>
                    <a:pt x="0"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2" name="Rectangle 1730"/>
            <p:cNvSpPr>
              <a:spLocks noChangeArrowheads="1"/>
            </p:cNvSpPr>
            <p:nvPr userDrawn="1"/>
          </p:nvSpPr>
          <p:spPr>
            <a:xfrm>
              <a:off x="366" y="209"/>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3" name="Freeform 1731"/>
            <p:cNvSpPr/>
            <p:nvPr userDrawn="1"/>
          </p:nvSpPr>
          <p:spPr>
            <a:xfrm>
              <a:off x="368" y="209"/>
              <a:ext cx="1" cy="1"/>
            </a:xfrm>
            <a:custGeom>
              <a:avLst/>
              <a:gdLst>
                <a:gd name="T0" fmla="*/ 0 w 3"/>
                <a:gd name="T1" fmla="*/ 1 h 3"/>
                <a:gd name="T2" fmla="*/ 0 w 3"/>
                <a:gd name="T3" fmla="*/ 1 h 3"/>
                <a:gd name="T4" fmla="*/ 2 w 3"/>
                <a:gd name="T5" fmla="*/ 2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cubicBezTo>
                    <a:pt x="1" y="1"/>
                    <a:pt x="2" y="2"/>
                    <a:pt x="2" y="2"/>
                  </a:cubicBezTo>
                  <a:lnTo>
                    <a:pt x="3" y="3"/>
                  </a:lnTo>
                  <a:lnTo>
                    <a:pt x="3" y="2"/>
                  </a:lnTo>
                  <a:cubicBezTo>
                    <a:pt x="3" y="1"/>
                    <a:pt x="2" y="1"/>
                    <a:pt x="1" y="0"/>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4" name="Freeform 1732"/>
            <p:cNvSpPr/>
            <p:nvPr userDrawn="1"/>
          </p:nvSpPr>
          <p:spPr>
            <a:xfrm>
              <a:off x="367"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5" name="Freeform 1733"/>
            <p:cNvSpPr/>
            <p:nvPr userDrawn="1"/>
          </p:nvSpPr>
          <p:spPr>
            <a:xfrm>
              <a:off x="366" y="212"/>
              <a:ext cx="1" cy="1"/>
            </a:xfrm>
            <a:custGeom>
              <a:avLst/>
              <a:gdLst>
                <a:gd name="T0" fmla="*/ 2 w 3"/>
                <a:gd name="T1" fmla="*/ 2 h 2"/>
                <a:gd name="T2" fmla="*/ 2 w 3"/>
                <a:gd name="T3" fmla="*/ 2 h 2"/>
                <a:gd name="T4" fmla="*/ 3 w 3"/>
                <a:gd name="T5" fmla="*/ 2 h 2"/>
                <a:gd name="T6" fmla="*/ 0 w 3"/>
                <a:gd name="T7" fmla="*/ 0 h 2"/>
                <a:gd name="T8" fmla="*/ 0 w 3"/>
                <a:gd name="T9" fmla="*/ 0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lnTo>
                    <a:pt x="2" y="2"/>
                  </a:lnTo>
                  <a:cubicBezTo>
                    <a:pt x="2" y="2"/>
                    <a:pt x="3" y="2"/>
                    <a:pt x="3" y="2"/>
                  </a:cubicBezTo>
                  <a:cubicBezTo>
                    <a:pt x="2" y="1"/>
                    <a:pt x="1" y="1"/>
                    <a:pt x="0" y="0"/>
                  </a:cubicBezTo>
                  <a:lnTo>
                    <a:pt x="0" y="0"/>
                  </a:lnTo>
                  <a:lnTo>
                    <a:pt x="2"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6" name="Freeform 1734"/>
            <p:cNvSpPr/>
            <p:nvPr userDrawn="1"/>
          </p:nvSpPr>
          <p:spPr>
            <a:xfrm>
              <a:off x="362" y="206"/>
              <a:ext cx="2" cy="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2" y="0"/>
                  </a:cubicBezTo>
                  <a:cubicBezTo>
                    <a:pt x="1" y="1"/>
                    <a:pt x="0" y="2"/>
                    <a:pt x="0" y="3"/>
                  </a:cubicBezTo>
                  <a:cubicBezTo>
                    <a:pt x="1" y="4"/>
                    <a:pt x="1"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7" name="Freeform 1735"/>
            <p:cNvSpPr/>
            <p:nvPr userDrawn="1"/>
          </p:nvSpPr>
          <p:spPr>
            <a:xfrm>
              <a:off x="363" y="208"/>
              <a:ext cx="2" cy="2"/>
            </a:xfrm>
            <a:custGeom>
              <a:avLst/>
              <a:gdLst>
                <a:gd name="T0" fmla="*/ 2 w 4"/>
                <a:gd name="T1" fmla="*/ 6 h 6"/>
                <a:gd name="T2" fmla="*/ 2 w 4"/>
                <a:gd name="T3" fmla="*/ 6 h 6"/>
                <a:gd name="T4" fmla="*/ 4 w 4"/>
                <a:gd name="T5" fmla="*/ 3 h 6"/>
                <a:gd name="T6" fmla="*/ 1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1" y="0"/>
                  </a:cubicBezTo>
                  <a:cubicBezTo>
                    <a:pt x="1" y="1"/>
                    <a:pt x="0" y="2"/>
                    <a:pt x="0" y="3"/>
                  </a:cubicBezTo>
                  <a:cubicBezTo>
                    <a:pt x="0" y="4"/>
                    <a:pt x="1"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8" name="Freeform 1736"/>
            <p:cNvSpPr/>
            <p:nvPr userDrawn="1"/>
          </p:nvSpPr>
          <p:spPr>
            <a:xfrm>
              <a:off x="365" y="209"/>
              <a:ext cx="2" cy="3"/>
            </a:xfrm>
            <a:custGeom>
              <a:avLst/>
              <a:gdLst>
                <a:gd name="T0" fmla="*/ 3 w 4"/>
                <a:gd name="T1" fmla="*/ 6 h 6"/>
                <a:gd name="T2" fmla="*/ 3 w 4"/>
                <a:gd name="T3" fmla="*/ 6 h 6"/>
                <a:gd name="T4" fmla="*/ 3 w 4"/>
                <a:gd name="T5" fmla="*/ 6 h 6"/>
                <a:gd name="T6" fmla="*/ 2 w 4"/>
                <a:gd name="T7" fmla="*/ 4 h 6"/>
                <a:gd name="T8" fmla="*/ 2 w 4"/>
                <a:gd name="T9" fmla="*/ 4 h 6"/>
                <a:gd name="T10" fmla="*/ 4 w 4"/>
                <a:gd name="T11" fmla="*/ 4 h 6"/>
                <a:gd name="T12" fmla="*/ 4 w 4"/>
                <a:gd name="T13" fmla="*/ 3 h 6"/>
                <a:gd name="T14" fmla="*/ 1 w 4"/>
                <a:gd name="T15" fmla="*/ 0 h 6"/>
                <a:gd name="T16" fmla="*/ 0 w 4"/>
                <a:gd name="T17" fmla="*/ 3 h 6"/>
                <a:gd name="T18" fmla="*/ 3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3" y="6"/>
                  </a:moveTo>
                  <a:lnTo>
                    <a:pt x="3" y="6"/>
                  </a:lnTo>
                  <a:lnTo>
                    <a:pt x="3" y="6"/>
                  </a:lnTo>
                  <a:cubicBezTo>
                    <a:pt x="2" y="5"/>
                    <a:pt x="2" y="5"/>
                    <a:pt x="2" y="4"/>
                  </a:cubicBezTo>
                  <a:lnTo>
                    <a:pt x="2" y="4"/>
                  </a:lnTo>
                  <a:cubicBezTo>
                    <a:pt x="2" y="4"/>
                    <a:pt x="3" y="4"/>
                    <a:pt x="4" y="4"/>
                  </a:cubicBezTo>
                  <a:lnTo>
                    <a:pt x="4" y="3"/>
                  </a:lnTo>
                  <a:cubicBezTo>
                    <a:pt x="3" y="2"/>
                    <a:pt x="2" y="1"/>
                    <a:pt x="1" y="0"/>
                  </a:cubicBezTo>
                  <a:cubicBezTo>
                    <a:pt x="1" y="1"/>
                    <a:pt x="0" y="2"/>
                    <a:pt x="0" y="3"/>
                  </a:cubicBezTo>
                  <a:cubicBezTo>
                    <a:pt x="1" y="4"/>
                    <a:pt x="2" y="5"/>
                    <a:pt x="3"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09" name="Freeform 1737"/>
            <p:cNvSpPr/>
            <p:nvPr userDrawn="1"/>
          </p:nvSpPr>
          <p:spPr>
            <a:xfrm>
              <a:off x="365" y="212"/>
              <a:ext cx="2" cy="2"/>
            </a:xfrm>
            <a:custGeom>
              <a:avLst/>
              <a:gdLst>
                <a:gd name="T0" fmla="*/ 2 w 4"/>
                <a:gd name="T1" fmla="*/ 0 h 3"/>
                <a:gd name="T2" fmla="*/ 2 w 4"/>
                <a:gd name="T3" fmla="*/ 0 h 3"/>
                <a:gd name="T4" fmla="*/ 0 w 4"/>
                <a:gd name="T5" fmla="*/ 2 h 3"/>
                <a:gd name="T6" fmla="*/ 1 w 4"/>
                <a:gd name="T7" fmla="*/ 3 h 3"/>
                <a:gd name="T8" fmla="*/ 4 w 4"/>
                <a:gd name="T9" fmla="*/ 3 h 3"/>
                <a:gd name="T10" fmla="*/ 4 w 4"/>
                <a:gd name="T11" fmla="*/ 3 h 3"/>
                <a:gd name="T12" fmla="*/ 3 w 4"/>
                <a:gd name="T13" fmla="*/ 1 h 3"/>
                <a:gd name="T14" fmla="*/ 4 w 4"/>
                <a:gd name="T15" fmla="*/ 1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cubicBezTo>
                    <a:pt x="1" y="1"/>
                    <a:pt x="1" y="2"/>
                    <a:pt x="0" y="2"/>
                  </a:cubicBezTo>
                  <a:lnTo>
                    <a:pt x="1" y="3"/>
                  </a:lnTo>
                  <a:cubicBezTo>
                    <a:pt x="2" y="3"/>
                    <a:pt x="3" y="3"/>
                    <a:pt x="4" y="3"/>
                  </a:cubicBezTo>
                  <a:lnTo>
                    <a:pt x="4" y="3"/>
                  </a:lnTo>
                  <a:cubicBezTo>
                    <a:pt x="4" y="2"/>
                    <a:pt x="3" y="2"/>
                    <a:pt x="3" y="1"/>
                  </a:cubicBezTo>
                  <a:lnTo>
                    <a:pt x="4"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0" name="Freeform 1738"/>
            <p:cNvSpPr/>
            <p:nvPr userDrawn="1"/>
          </p:nvSpPr>
          <p:spPr>
            <a:xfrm>
              <a:off x="364" y="211"/>
              <a:ext cx="2" cy="2"/>
            </a:xfrm>
            <a:custGeom>
              <a:avLst/>
              <a:gdLst>
                <a:gd name="T0" fmla="*/ 1 w 4"/>
                <a:gd name="T1" fmla="*/ 0 h 5"/>
                <a:gd name="T2" fmla="*/ 1 w 4"/>
                <a:gd name="T3" fmla="*/ 0 h 5"/>
                <a:gd name="T4" fmla="*/ 0 w 4"/>
                <a:gd name="T5" fmla="*/ 3 h 5"/>
                <a:gd name="T6" fmla="*/ 3 w 4"/>
                <a:gd name="T7" fmla="*/ 5 h 5"/>
                <a:gd name="T8" fmla="*/ 4 w 4"/>
                <a:gd name="T9" fmla="*/ 2 h 5"/>
                <a:gd name="T10" fmla="*/ 1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1" y="0"/>
                  </a:moveTo>
                  <a:lnTo>
                    <a:pt x="1" y="0"/>
                  </a:lnTo>
                  <a:cubicBezTo>
                    <a:pt x="1" y="1"/>
                    <a:pt x="0" y="2"/>
                    <a:pt x="0" y="3"/>
                  </a:cubicBezTo>
                  <a:cubicBezTo>
                    <a:pt x="0" y="4"/>
                    <a:pt x="2" y="4"/>
                    <a:pt x="3" y="5"/>
                  </a:cubicBezTo>
                  <a:cubicBezTo>
                    <a:pt x="3" y="4"/>
                    <a:pt x="4" y="3"/>
                    <a:pt x="4" y="2"/>
                  </a:cubicBezTo>
                  <a:cubicBezTo>
                    <a:pt x="3" y="1"/>
                    <a:pt x="2"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1" name="Freeform 1739"/>
            <p:cNvSpPr/>
            <p:nvPr userDrawn="1"/>
          </p:nvSpPr>
          <p:spPr>
            <a:xfrm>
              <a:off x="371" y="206"/>
              <a:ext cx="1" cy="1"/>
            </a:xfrm>
            <a:custGeom>
              <a:avLst/>
              <a:gdLst>
                <a:gd name="T0" fmla="*/ 1 w 2"/>
                <a:gd name="T1" fmla="*/ 0 h 2"/>
                <a:gd name="T2" fmla="*/ 1 w 2"/>
                <a:gd name="T3" fmla="*/ 0 h 2"/>
                <a:gd name="T4" fmla="*/ 0 w 2"/>
                <a:gd name="T5" fmla="*/ 0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0"/>
                  </a:lnTo>
                  <a:lnTo>
                    <a:pt x="1" y="2"/>
                  </a:lnTo>
                  <a:lnTo>
                    <a:pt x="2" y="2"/>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2" name="Freeform 1740"/>
            <p:cNvSpPr/>
            <p:nvPr userDrawn="1"/>
          </p:nvSpPr>
          <p:spPr>
            <a:xfrm>
              <a:off x="371" y="205"/>
              <a:ext cx="1" cy="1"/>
            </a:xfrm>
            <a:custGeom>
              <a:avLst/>
              <a:gdLst>
                <a:gd name="T0" fmla="*/ 1 w 1"/>
                <a:gd name="T1" fmla="*/ 0 h 2"/>
                <a:gd name="T2" fmla="*/ 1 w 1"/>
                <a:gd name="T3" fmla="*/ 0 h 2"/>
                <a:gd name="T4" fmla="*/ 0 w 1"/>
                <a:gd name="T5" fmla="*/ 1 h 2"/>
                <a:gd name="T6" fmla="*/ 0 w 1"/>
                <a:gd name="T7" fmla="*/ 2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1"/>
                  </a:lnTo>
                  <a:lnTo>
                    <a:pt x="0" y="2"/>
                  </a:lnTo>
                  <a:lnTo>
                    <a:pt x="1" y="2"/>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3" name="Freeform 1741"/>
            <p:cNvSpPr/>
            <p:nvPr userDrawn="1"/>
          </p:nvSpPr>
          <p:spPr>
            <a:xfrm>
              <a:off x="371" y="204"/>
              <a:ext cx="1" cy="1"/>
            </a:xfrm>
            <a:custGeom>
              <a:avLst/>
              <a:gdLst>
                <a:gd name="T0" fmla="*/ 1 w 1"/>
                <a:gd name="T1" fmla="*/ 0 h 2"/>
                <a:gd name="T2" fmla="*/ 1 w 1"/>
                <a:gd name="T3" fmla="*/ 0 h 2"/>
                <a:gd name="T4" fmla="*/ 0 w 1"/>
                <a:gd name="T5" fmla="*/ 0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0"/>
                  </a:lnTo>
                  <a:lnTo>
                    <a:pt x="0" y="2"/>
                  </a:lnTo>
                  <a:lnTo>
                    <a:pt x="1"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4" name="Freeform 1742"/>
            <p:cNvSpPr/>
            <p:nvPr userDrawn="1"/>
          </p:nvSpPr>
          <p:spPr>
            <a:xfrm>
              <a:off x="371" y="203"/>
              <a:ext cx="1" cy="1"/>
            </a:xfrm>
            <a:custGeom>
              <a:avLst/>
              <a:gdLst>
                <a:gd name="T0" fmla="*/ 2 w 2"/>
                <a:gd name="T1" fmla="*/ 0 h 2"/>
                <a:gd name="T2" fmla="*/ 2 w 2"/>
                <a:gd name="T3" fmla="*/ 0 h 2"/>
                <a:gd name="T4" fmla="*/ 0 w 2"/>
                <a:gd name="T5" fmla="*/ 1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1"/>
                  </a:lnTo>
                  <a:lnTo>
                    <a:pt x="0" y="2"/>
                  </a:lnTo>
                  <a:lnTo>
                    <a:pt x="2" y="2"/>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5" name="Freeform 1743"/>
            <p:cNvSpPr/>
            <p:nvPr userDrawn="1"/>
          </p:nvSpPr>
          <p:spPr>
            <a:xfrm>
              <a:off x="371" y="202"/>
              <a:ext cx="1" cy="0"/>
            </a:xfrm>
            <a:custGeom>
              <a:avLst/>
              <a:gdLst>
                <a:gd name="T0" fmla="*/ 2 w 2"/>
                <a:gd name="T1" fmla="*/ 0 h 1"/>
                <a:gd name="T2" fmla="*/ 2 w 2"/>
                <a:gd name="T3" fmla="*/ 0 h 1"/>
                <a:gd name="T4" fmla="*/ 0 w 2"/>
                <a:gd name="T5" fmla="*/ 0 h 1"/>
                <a:gd name="T6" fmla="*/ 0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0" y="0"/>
                  </a:lnTo>
                  <a:lnTo>
                    <a:pt x="0" y="1"/>
                  </a:lnTo>
                  <a:lnTo>
                    <a:pt x="2"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6" name="Freeform 1744"/>
            <p:cNvSpPr/>
            <p:nvPr userDrawn="1"/>
          </p:nvSpPr>
          <p:spPr>
            <a:xfrm>
              <a:off x="371" y="200"/>
              <a:ext cx="1" cy="1"/>
            </a:xfrm>
            <a:custGeom>
              <a:avLst/>
              <a:gdLst>
                <a:gd name="T0" fmla="*/ 2 w 2"/>
                <a:gd name="T1" fmla="*/ 0 h 2"/>
                <a:gd name="T2" fmla="*/ 2 w 2"/>
                <a:gd name="T3" fmla="*/ 0 h 2"/>
                <a:gd name="T4" fmla="*/ 0 w 2"/>
                <a:gd name="T5" fmla="*/ 0 h 2"/>
                <a:gd name="T6" fmla="*/ 0 w 2"/>
                <a:gd name="T7" fmla="*/ 2 h 2"/>
                <a:gd name="T8" fmla="*/ 2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2"/>
                  </a:lnTo>
                  <a:lnTo>
                    <a:pt x="2" y="1"/>
                  </a:ln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7" name="Freeform 1745"/>
            <p:cNvSpPr/>
            <p:nvPr userDrawn="1"/>
          </p:nvSpPr>
          <p:spPr>
            <a:xfrm>
              <a:off x="371" y="199"/>
              <a:ext cx="1" cy="1"/>
            </a:xfrm>
            <a:custGeom>
              <a:avLst/>
              <a:gdLst>
                <a:gd name="T0" fmla="*/ 3 w 3"/>
                <a:gd name="T1" fmla="*/ 0 h 2"/>
                <a:gd name="T2" fmla="*/ 3 w 3"/>
                <a:gd name="T3" fmla="*/ 0 h 2"/>
                <a:gd name="T4" fmla="*/ 0 w 3"/>
                <a:gd name="T5" fmla="*/ 1 h 2"/>
                <a:gd name="T6" fmla="*/ 0 w 3"/>
                <a:gd name="T7" fmla="*/ 2 h 2"/>
                <a:gd name="T8" fmla="*/ 3 w 3"/>
                <a:gd name="T9" fmla="*/ 1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1"/>
                  </a:lnTo>
                  <a:lnTo>
                    <a:pt x="0" y="2"/>
                  </a:lnTo>
                  <a:lnTo>
                    <a:pt x="3" y="1"/>
                  </a:lnTo>
                  <a:lnTo>
                    <a:pt x="3"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8" name="Freeform 1746"/>
            <p:cNvSpPr/>
            <p:nvPr userDrawn="1"/>
          </p:nvSpPr>
          <p:spPr>
            <a:xfrm>
              <a:off x="366"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19" name="Freeform 1747"/>
            <p:cNvSpPr/>
            <p:nvPr userDrawn="1"/>
          </p:nvSpPr>
          <p:spPr>
            <a:xfrm>
              <a:off x="365" y="203"/>
              <a:ext cx="0"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0" name="Freeform 1748"/>
            <p:cNvSpPr/>
            <p:nvPr userDrawn="1"/>
          </p:nvSpPr>
          <p:spPr>
            <a:xfrm>
              <a:off x="363" y="205"/>
              <a:ext cx="1" cy="2"/>
            </a:xfrm>
            <a:custGeom>
              <a:avLst/>
              <a:gdLst>
                <a:gd name="T0" fmla="*/ 2 w 2"/>
                <a:gd name="T1" fmla="*/ 0 h 3"/>
                <a:gd name="T2" fmla="*/ 2 w 2"/>
                <a:gd name="T3" fmla="*/ 0 h 3"/>
                <a:gd name="T4" fmla="*/ 0 w 2"/>
                <a:gd name="T5" fmla="*/ 1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1"/>
                  </a:lnTo>
                  <a:lnTo>
                    <a:pt x="2" y="3"/>
                  </a:lnTo>
                  <a:cubicBezTo>
                    <a:pt x="1" y="1"/>
                    <a:pt x="1" y="0"/>
                    <a:pt x="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1" name="Freeform 1749"/>
            <p:cNvSpPr/>
            <p:nvPr userDrawn="1"/>
          </p:nvSpPr>
          <p:spPr>
            <a:xfrm>
              <a:off x="362" y="207"/>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2" name="Freeform 1750"/>
            <p:cNvSpPr/>
            <p:nvPr userDrawn="1"/>
          </p:nvSpPr>
          <p:spPr>
            <a:xfrm>
              <a:off x="364" y="207"/>
              <a:ext cx="1" cy="1"/>
            </a:xfrm>
            <a:custGeom>
              <a:avLst/>
              <a:gdLst>
                <a:gd name="T0" fmla="*/ 2 w 2"/>
                <a:gd name="T1" fmla="*/ 0 h 3"/>
                <a:gd name="T2" fmla="*/ 2 w 2"/>
                <a:gd name="T3" fmla="*/ 0 h 3"/>
                <a:gd name="T4" fmla="*/ 0 w 2"/>
                <a:gd name="T5" fmla="*/ 2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2"/>
                  </a:lnTo>
                  <a:lnTo>
                    <a:pt x="2" y="3"/>
                  </a:lnTo>
                  <a:cubicBezTo>
                    <a:pt x="1" y="2"/>
                    <a:pt x="1" y="1"/>
                    <a:pt x="2"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3" name="Freeform 1751"/>
            <p:cNvSpPr/>
            <p:nvPr userDrawn="1"/>
          </p:nvSpPr>
          <p:spPr>
            <a:xfrm>
              <a:off x="367" y="206"/>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4" name="Freeform 1752"/>
            <p:cNvSpPr/>
            <p:nvPr userDrawn="1"/>
          </p:nvSpPr>
          <p:spPr>
            <a:xfrm>
              <a:off x="366" y="205"/>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5" name="Freeform 1753"/>
            <p:cNvSpPr/>
            <p:nvPr userDrawn="1"/>
          </p:nvSpPr>
          <p:spPr>
            <a:xfrm>
              <a:off x="367" y="203"/>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6" name="Freeform 1754"/>
            <p:cNvSpPr/>
            <p:nvPr userDrawn="1"/>
          </p:nvSpPr>
          <p:spPr>
            <a:xfrm>
              <a:off x="365" y="200"/>
              <a:ext cx="0" cy="1"/>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1"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7" name="Freeform 1755"/>
            <p:cNvSpPr/>
            <p:nvPr userDrawn="1"/>
          </p:nvSpPr>
          <p:spPr>
            <a:xfrm>
              <a:off x="363"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8" name="Freeform 1756"/>
            <p:cNvSpPr/>
            <p:nvPr userDrawn="1"/>
          </p:nvSpPr>
          <p:spPr>
            <a:xfrm>
              <a:off x="362" y="204"/>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29" name="Freeform 1757"/>
            <p:cNvSpPr/>
            <p:nvPr userDrawn="1"/>
          </p:nvSpPr>
          <p:spPr>
            <a:xfrm>
              <a:off x="363" y="208"/>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0" name="Freeform 1758"/>
            <p:cNvSpPr/>
            <p:nvPr userDrawn="1"/>
          </p:nvSpPr>
          <p:spPr>
            <a:xfrm>
              <a:off x="364" y="211"/>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1" name="Freeform 1759"/>
            <p:cNvSpPr/>
            <p:nvPr userDrawn="1"/>
          </p:nvSpPr>
          <p:spPr>
            <a:xfrm>
              <a:off x="369" y="208"/>
              <a:ext cx="0" cy="1"/>
            </a:xfrm>
            <a:custGeom>
              <a:avLst/>
              <a:gdLst>
                <a:gd name="T0" fmla="*/ 1 w 1"/>
                <a:gd name="T1" fmla="*/ 0 h 2"/>
                <a:gd name="T2" fmla="*/ 1 w 1"/>
                <a:gd name="T3" fmla="*/ 0 h 2"/>
                <a:gd name="T4" fmla="*/ 0 w 1"/>
                <a:gd name="T5" fmla="*/ 1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0" y="1"/>
                  </a:lnTo>
                  <a:lnTo>
                    <a:pt x="1" y="2"/>
                  </a:lnTo>
                  <a:cubicBezTo>
                    <a:pt x="0" y="2"/>
                    <a:pt x="0" y="1"/>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2" name="Freeform 1760"/>
            <p:cNvSpPr/>
            <p:nvPr userDrawn="1"/>
          </p:nvSpPr>
          <p:spPr>
            <a:xfrm>
              <a:off x="365" y="210"/>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3" name="Freeform 1761"/>
            <p:cNvSpPr/>
            <p:nvPr userDrawn="1"/>
          </p:nvSpPr>
          <p:spPr>
            <a:xfrm>
              <a:off x="366" y="214"/>
              <a:ext cx="2" cy="0"/>
            </a:xfrm>
            <a:custGeom>
              <a:avLst/>
              <a:gdLst>
                <a:gd name="T0" fmla="*/ 5 w 5"/>
                <a:gd name="T1" fmla="*/ 1 h 1"/>
                <a:gd name="T2" fmla="*/ 5 w 5"/>
                <a:gd name="T3" fmla="*/ 1 h 1"/>
                <a:gd name="T4" fmla="*/ 4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5" y="1"/>
                    <a:pt x="5" y="1"/>
                    <a:pt x="4" y="0"/>
                  </a:cubicBezTo>
                  <a:cubicBezTo>
                    <a:pt x="3" y="0"/>
                    <a:pt x="1" y="1"/>
                    <a:pt x="0" y="1"/>
                  </a:cubicBezTo>
                  <a:cubicBezTo>
                    <a:pt x="2" y="1"/>
                    <a:pt x="3" y="1"/>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4" name="Freeform 1762"/>
            <p:cNvSpPr/>
            <p:nvPr userDrawn="1"/>
          </p:nvSpPr>
          <p:spPr>
            <a:xfrm>
              <a:off x="366" y="209"/>
              <a:ext cx="4" cy="2"/>
            </a:xfrm>
            <a:custGeom>
              <a:avLst/>
              <a:gdLst>
                <a:gd name="T0" fmla="*/ 9 w 9"/>
                <a:gd name="T1" fmla="*/ 4 h 5"/>
                <a:gd name="T2" fmla="*/ 9 w 9"/>
                <a:gd name="T3" fmla="*/ 4 h 5"/>
                <a:gd name="T4" fmla="*/ 0 w 9"/>
                <a:gd name="T5" fmla="*/ 0 h 5"/>
                <a:gd name="T6" fmla="*/ 4 w 9"/>
                <a:gd name="T7" fmla="*/ 5 h 5"/>
                <a:gd name="T8" fmla="*/ 6 w 9"/>
                <a:gd name="T9" fmla="*/ 5 h 5"/>
                <a:gd name="T10" fmla="*/ 6 w 9"/>
                <a:gd name="T11" fmla="*/ 4 h 5"/>
                <a:gd name="T12" fmla="*/ 6 w 9"/>
                <a:gd name="T13" fmla="*/ 4 h 5"/>
                <a:gd name="T14" fmla="*/ 9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4"/>
                  </a:moveTo>
                  <a:lnTo>
                    <a:pt x="9" y="4"/>
                  </a:lnTo>
                  <a:cubicBezTo>
                    <a:pt x="6" y="2"/>
                    <a:pt x="3" y="1"/>
                    <a:pt x="0" y="0"/>
                  </a:cubicBezTo>
                  <a:cubicBezTo>
                    <a:pt x="1" y="2"/>
                    <a:pt x="3" y="4"/>
                    <a:pt x="4" y="5"/>
                  </a:cubicBezTo>
                  <a:cubicBezTo>
                    <a:pt x="5" y="5"/>
                    <a:pt x="6" y="5"/>
                    <a:pt x="6" y="5"/>
                  </a:cubicBezTo>
                  <a:cubicBezTo>
                    <a:pt x="6" y="5"/>
                    <a:pt x="6" y="4"/>
                    <a:pt x="6" y="4"/>
                  </a:cubicBezTo>
                  <a:lnTo>
                    <a:pt x="6" y="4"/>
                  </a:lnTo>
                  <a:cubicBezTo>
                    <a:pt x="6" y="4"/>
                    <a:pt x="7" y="4"/>
                    <a:pt x="9"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5" name="Freeform 1763"/>
            <p:cNvSpPr/>
            <p:nvPr userDrawn="1"/>
          </p:nvSpPr>
          <p:spPr>
            <a:xfrm>
              <a:off x="372" y="208"/>
              <a:ext cx="1" cy="2"/>
            </a:xfrm>
            <a:custGeom>
              <a:avLst/>
              <a:gdLst>
                <a:gd name="T0" fmla="*/ 0 w 1"/>
                <a:gd name="T1" fmla="*/ 0 h 3"/>
                <a:gd name="T2" fmla="*/ 0 w 1"/>
                <a:gd name="T3" fmla="*/ 0 h 3"/>
                <a:gd name="T4" fmla="*/ 0 w 1"/>
                <a:gd name="T5" fmla="*/ 2 h 3"/>
                <a:gd name="T6" fmla="*/ 1 w 1"/>
                <a:gd name="T7" fmla="*/ 3 h 3"/>
                <a:gd name="T8" fmla="*/ 1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0" y="1"/>
                    <a:pt x="0" y="1"/>
                    <a:pt x="0" y="2"/>
                  </a:cubicBezTo>
                  <a:cubicBezTo>
                    <a:pt x="0" y="2"/>
                    <a:pt x="0" y="3"/>
                    <a:pt x="1" y="3"/>
                  </a:cubicBezTo>
                  <a:cubicBezTo>
                    <a:pt x="1" y="3"/>
                    <a:pt x="1" y="2"/>
                    <a:pt x="1" y="2"/>
                  </a:cubicBezTo>
                  <a:cubicBezTo>
                    <a:pt x="1" y="1"/>
                    <a:pt x="0" y="1"/>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6" name="Freeform 1764"/>
            <p:cNvSpPr/>
            <p:nvPr userDrawn="1"/>
          </p:nvSpPr>
          <p:spPr>
            <a:xfrm>
              <a:off x="370" y="210"/>
              <a:ext cx="1" cy="1"/>
            </a:xfrm>
            <a:custGeom>
              <a:avLst/>
              <a:gdLst>
                <a:gd name="T0" fmla="*/ 0 w 2"/>
                <a:gd name="T1" fmla="*/ 0 h 4"/>
                <a:gd name="T2" fmla="*/ 0 w 2"/>
                <a:gd name="T3" fmla="*/ 0 h 4"/>
                <a:gd name="T4" fmla="*/ 1 w 2"/>
                <a:gd name="T5" fmla="*/ 3 h 4"/>
                <a:gd name="T6" fmla="*/ 2 w 2"/>
                <a:gd name="T7" fmla="*/ 4 h 4"/>
                <a:gd name="T8" fmla="*/ 1 w 2"/>
                <a:gd name="T9" fmla="*/ 1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cubicBezTo>
                    <a:pt x="0" y="1"/>
                    <a:pt x="0" y="2"/>
                    <a:pt x="1" y="3"/>
                  </a:cubicBezTo>
                  <a:cubicBezTo>
                    <a:pt x="1" y="3"/>
                    <a:pt x="2" y="4"/>
                    <a:pt x="2" y="4"/>
                  </a:cubicBezTo>
                  <a:cubicBezTo>
                    <a:pt x="2" y="3"/>
                    <a:pt x="1" y="2"/>
                    <a:pt x="1" y="1"/>
                  </a:cubicBezTo>
                  <a:cubicBezTo>
                    <a:pt x="1" y="1"/>
                    <a:pt x="0"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7" name="Freeform 1765"/>
            <p:cNvSpPr/>
            <p:nvPr userDrawn="1"/>
          </p:nvSpPr>
          <p:spPr>
            <a:xfrm>
              <a:off x="366" y="211"/>
              <a:ext cx="4" cy="2"/>
            </a:xfrm>
            <a:custGeom>
              <a:avLst/>
              <a:gdLst>
                <a:gd name="T0" fmla="*/ 6 w 9"/>
                <a:gd name="T1" fmla="*/ 1 h 4"/>
                <a:gd name="T2" fmla="*/ 6 w 9"/>
                <a:gd name="T3" fmla="*/ 1 h 4"/>
                <a:gd name="T4" fmla="*/ 0 w 9"/>
                <a:gd name="T5" fmla="*/ 1 h 4"/>
                <a:gd name="T6" fmla="*/ 5 w 9"/>
                <a:gd name="T7" fmla="*/ 4 h 4"/>
                <a:gd name="T8" fmla="*/ 9 w 9"/>
                <a:gd name="T9" fmla="*/ 4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4" y="1"/>
                    <a:pt x="2" y="0"/>
                    <a:pt x="0" y="1"/>
                  </a:cubicBezTo>
                  <a:cubicBezTo>
                    <a:pt x="1" y="2"/>
                    <a:pt x="3" y="3"/>
                    <a:pt x="5" y="4"/>
                  </a:cubicBezTo>
                  <a:cubicBezTo>
                    <a:pt x="6" y="4"/>
                    <a:pt x="7" y="4"/>
                    <a:pt x="9" y="4"/>
                  </a:cubicBezTo>
                  <a:cubicBezTo>
                    <a:pt x="8" y="3"/>
                    <a:pt x="7" y="2"/>
                    <a:pt x="6"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8" name="Freeform 1766"/>
            <p:cNvSpPr/>
            <p:nvPr userDrawn="1"/>
          </p:nvSpPr>
          <p:spPr>
            <a:xfrm>
              <a:off x="371" y="208"/>
              <a:ext cx="2" cy="5"/>
            </a:xfrm>
            <a:custGeom>
              <a:avLst/>
              <a:gdLst>
                <a:gd name="T0" fmla="*/ 5 w 5"/>
                <a:gd name="T1" fmla="*/ 5 h 11"/>
                <a:gd name="T2" fmla="*/ 5 w 5"/>
                <a:gd name="T3" fmla="*/ 5 h 11"/>
                <a:gd name="T4" fmla="*/ 1 w 5"/>
                <a:gd name="T5" fmla="*/ 0 h 11"/>
                <a:gd name="T6" fmla="*/ 2 w 5"/>
                <a:gd name="T7" fmla="*/ 8 h 11"/>
                <a:gd name="T8" fmla="*/ 5 w 5"/>
                <a:gd name="T9" fmla="*/ 11 h 11"/>
                <a:gd name="T10" fmla="*/ 5 w 5"/>
                <a:gd name="T11" fmla="*/ 6 h 11"/>
                <a:gd name="T12" fmla="*/ 5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5"/>
                  </a:moveTo>
                  <a:lnTo>
                    <a:pt x="5" y="5"/>
                  </a:lnTo>
                  <a:cubicBezTo>
                    <a:pt x="4" y="3"/>
                    <a:pt x="2" y="1"/>
                    <a:pt x="1" y="0"/>
                  </a:cubicBezTo>
                  <a:cubicBezTo>
                    <a:pt x="0" y="3"/>
                    <a:pt x="1" y="5"/>
                    <a:pt x="2" y="8"/>
                  </a:cubicBezTo>
                  <a:cubicBezTo>
                    <a:pt x="4" y="9"/>
                    <a:pt x="5" y="10"/>
                    <a:pt x="5" y="11"/>
                  </a:cubicBezTo>
                  <a:cubicBezTo>
                    <a:pt x="5" y="9"/>
                    <a:pt x="5" y="7"/>
                    <a:pt x="5" y="6"/>
                  </a:cubicBezTo>
                  <a:lnTo>
                    <a:pt x="5"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39" name="Freeform 1767"/>
            <p:cNvSpPr/>
            <p:nvPr userDrawn="1"/>
          </p:nvSpPr>
          <p:spPr>
            <a:xfrm>
              <a:off x="367" y="213"/>
              <a:ext cx="5" cy="1"/>
            </a:xfrm>
            <a:custGeom>
              <a:avLst/>
              <a:gdLst>
                <a:gd name="T0" fmla="*/ 0 w 10"/>
                <a:gd name="T1" fmla="*/ 1 h 3"/>
                <a:gd name="T2" fmla="*/ 0 w 10"/>
                <a:gd name="T3" fmla="*/ 1 h 3"/>
                <a:gd name="T4" fmla="*/ 3 w 10"/>
                <a:gd name="T5" fmla="*/ 3 h 3"/>
                <a:gd name="T6" fmla="*/ 10 w 10"/>
                <a:gd name="T7" fmla="*/ 3 h 3"/>
                <a:gd name="T8" fmla="*/ 10 w 10"/>
                <a:gd name="T9" fmla="*/ 3 h 3"/>
                <a:gd name="T10" fmla="*/ 0 w 10"/>
                <a:gd name="T11" fmla="*/ 1 h 3"/>
              </a:gdLst>
              <a:ahLst/>
              <a:cxnLst>
                <a:cxn ang="0">
                  <a:pos x="T0" y="T1"/>
                </a:cxn>
                <a:cxn ang="0">
                  <a:pos x="T2" y="T3"/>
                </a:cxn>
                <a:cxn ang="0">
                  <a:pos x="T4" y="T5"/>
                </a:cxn>
                <a:cxn ang="0">
                  <a:pos x="T6" y="T7"/>
                </a:cxn>
                <a:cxn ang="0">
                  <a:pos x="T8" y="T9"/>
                </a:cxn>
                <a:cxn ang="0">
                  <a:pos x="T10" y="T11"/>
                </a:cxn>
              </a:cxnLst>
              <a:rect l="0" t="0" r="r" b="b"/>
              <a:pathLst>
                <a:path w="10" h="3">
                  <a:moveTo>
                    <a:pt x="0" y="1"/>
                  </a:moveTo>
                  <a:lnTo>
                    <a:pt x="0" y="1"/>
                  </a:lnTo>
                  <a:cubicBezTo>
                    <a:pt x="1" y="2"/>
                    <a:pt x="2" y="3"/>
                    <a:pt x="3" y="3"/>
                  </a:cubicBezTo>
                  <a:cubicBezTo>
                    <a:pt x="5" y="3"/>
                    <a:pt x="7" y="3"/>
                    <a:pt x="10" y="3"/>
                  </a:cubicBezTo>
                  <a:lnTo>
                    <a:pt x="10" y="3"/>
                  </a:lnTo>
                  <a:cubicBezTo>
                    <a:pt x="7" y="1"/>
                    <a:pt x="3" y="0"/>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0" name="Freeform 1768"/>
            <p:cNvSpPr/>
            <p:nvPr userDrawn="1"/>
          </p:nvSpPr>
          <p:spPr>
            <a:xfrm>
              <a:off x="369" y="211"/>
              <a:ext cx="4"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2" y="3"/>
                    <a:pt x="6" y="6"/>
                    <a:pt x="10" y="7"/>
                  </a:cubicBezTo>
                  <a:cubicBezTo>
                    <a:pt x="8" y="3"/>
                    <a:pt x="4"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1" name="Freeform 1769"/>
            <p:cNvSpPr/>
            <p:nvPr userDrawn="1"/>
          </p:nvSpPr>
          <p:spPr>
            <a:xfrm>
              <a:off x="375"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0"/>
                  </a:lnTo>
                  <a:cubicBezTo>
                    <a:pt x="0" y="1"/>
                    <a:pt x="0" y="1"/>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2" name="Freeform 1770"/>
            <p:cNvSpPr/>
            <p:nvPr userDrawn="1"/>
          </p:nvSpPr>
          <p:spPr>
            <a:xfrm>
              <a:off x="384" y="208"/>
              <a:ext cx="2" cy="2"/>
            </a:xfrm>
            <a:custGeom>
              <a:avLst/>
              <a:gdLst>
                <a:gd name="T0" fmla="*/ 2 w 3"/>
                <a:gd name="T1" fmla="*/ 2 h 5"/>
                <a:gd name="T2" fmla="*/ 2 w 3"/>
                <a:gd name="T3" fmla="*/ 2 h 5"/>
                <a:gd name="T4" fmla="*/ 3 w 3"/>
                <a:gd name="T5" fmla="*/ 1 h 5"/>
                <a:gd name="T6" fmla="*/ 3 w 3"/>
                <a:gd name="T7" fmla="*/ 0 h 5"/>
                <a:gd name="T8" fmla="*/ 0 w 3"/>
                <a:gd name="T9" fmla="*/ 3 h 5"/>
                <a:gd name="T10" fmla="*/ 1 w 3"/>
                <a:gd name="T11" fmla="*/ 5 h 5"/>
                <a:gd name="T12" fmla="*/ 2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2"/>
                  </a:moveTo>
                  <a:lnTo>
                    <a:pt x="2" y="2"/>
                  </a:lnTo>
                  <a:cubicBezTo>
                    <a:pt x="3" y="1"/>
                    <a:pt x="3" y="1"/>
                    <a:pt x="3" y="1"/>
                  </a:cubicBezTo>
                  <a:lnTo>
                    <a:pt x="3" y="0"/>
                  </a:lnTo>
                  <a:cubicBezTo>
                    <a:pt x="2" y="1"/>
                    <a:pt x="1" y="2"/>
                    <a:pt x="0" y="3"/>
                  </a:cubicBezTo>
                  <a:cubicBezTo>
                    <a:pt x="1" y="4"/>
                    <a:pt x="1" y="4"/>
                    <a:pt x="1" y="5"/>
                  </a:cubicBezTo>
                  <a:cubicBezTo>
                    <a:pt x="2" y="4"/>
                    <a:pt x="2" y="3"/>
                    <a:pt x="2"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3" name="Freeform 1771"/>
            <p:cNvSpPr/>
            <p:nvPr userDrawn="1"/>
          </p:nvSpPr>
          <p:spPr>
            <a:xfrm>
              <a:off x="385" y="205"/>
              <a:ext cx="1" cy="2"/>
            </a:xfrm>
            <a:custGeom>
              <a:avLst/>
              <a:gdLst>
                <a:gd name="T0" fmla="*/ 2 w 3"/>
                <a:gd name="T1" fmla="*/ 6 h 6"/>
                <a:gd name="T2" fmla="*/ 2 w 3"/>
                <a:gd name="T3" fmla="*/ 6 h 6"/>
                <a:gd name="T4" fmla="*/ 3 w 3"/>
                <a:gd name="T5" fmla="*/ 2 h 6"/>
                <a:gd name="T6" fmla="*/ 2 w 3"/>
                <a:gd name="T7" fmla="*/ 0 h 6"/>
                <a:gd name="T8" fmla="*/ 0 w 3"/>
                <a:gd name="T9" fmla="*/ 3 h 6"/>
                <a:gd name="T10" fmla="*/ 2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lnTo>
                    <a:pt x="2" y="6"/>
                  </a:lnTo>
                  <a:cubicBezTo>
                    <a:pt x="3" y="5"/>
                    <a:pt x="3" y="3"/>
                    <a:pt x="3" y="2"/>
                  </a:cubicBezTo>
                  <a:lnTo>
                    <a:pt x="2" y="0"/>
                  </a:lnTo>
                  <a:cubicBezTo>
                    <a:pt x="1" y="1"/>
                    <a:pt x="1" y="2"/>
                    <a:pt x="0" y="3"/>
                  </a:cubicBezTo>
                  <a:cubicBezTo>
                    <a:pt x="0" y="4"/>
                    <a:pt x="1" y="5"/>
                    <a:pt x="2" y="6"/>
                  </a:cubicBezTo>
                  <a:lnTo>
                    <a:pt x="2" y="6"/>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4" name="Freeform 1772"/>
            <p:cNvSpPr/>
            <p:nvPr userDrawn="1"/>
          </p:nvSpPr>
          <p:spPr>
            <a:xfrm>
              <a:off x="386" y="204"/>
              <a:ext cx="0" cy="1"/>
            </a:xfrm>
            <a:custGeom>
              <a:avLst/>
              <a:gdLst>
                <a:gd name="T0" fmla="*/ 1 w 1"/>
                <a:gd name="T1" fmla="*/ 2 h 2"/>
                <a:gd name="T2" fmla="*/ 1 w 1"/>
                <a:gd name="T3" fmla="*/ 2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1" y="0"/>
                    <a:pt x="1" y="0"/>
                  </a:cubicBezTo>
                  <a:lnTo>
                    <a:pt x="0" y="1"/>
                  </a:lnTo>
                  <a:lnTo>
                    <a:pt x="1" y="2"/>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5" name="Freeform 1773"/>
            <p:cNvSpPr/>
            <p:nvPr userDrawn="1"/>
          </p:nvSpPr>
          <p:spPr>
            <a:xfrm>
              <a:off x="385" y="201"/>
              <a:ext cx="1" cy="3"/>
            </a:xfrm>
            <a:custGeom>
              <a:avLst/>
              <a:gdLst>
                <a:gd name="T0" fmla="*/ 3 w 3"/>
                <a:gd name="T1" fmla="*/ 5 h 6"/>
                <a:gd name="T2" fmla="*/ 3 w 3"/>
                <a:gd name="T3" fmla="*/ 5 h 6"/>
                <a:gd name="T4" fmla="*/ 1 w 3"/>
                <a:gd name="T5" fmla="*/ 0 h 6"/>
                <a:gd name="T6" fmla="*/ 0 w 3"/>
                <a:gd name="T7" fmla="*/ 2 h 6"/>
                <a:gd name="T8" fmla="*/ 2 w 3"/>
                <a:gd name="T9" fmla="*/ 6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cubicBezTo>
                    <a:pt x="3" y="3"/>
                    <a:pt x="2" y="2"/>
                    <a:pt x="1" y="0"/>
                  </a:cubicBezTo>
                  <a:cubicBezTo>
                    <a:pt x="0" y="1"/>
                    <a:pt x="0" y="1"/>
                    <a:pt x="0" y="2"/>
                  </a:cubicBezTo>
                  <a:cubicBezTo>
                    <a:pt x="1" y="3"/>
                    <a:pt x="1" y="4"/>
                    <a:pt x="2" y="6"/>
                  </a:cubicBezTo>
                  <a:lnTo>
                    <a:pt x="3"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6" name="Freeform 1774"/>
            <p:cNvSpPr/>
            <p:nvPr userDrawn="1"/>
          </p:nvSpPr>
          <p:spPr>
            <a:xfrm>
              <a:off x="383" y="200"/>
              <a:ext cx="2" cy="2"/>
            </a:xfrm>
            <a:custGeom>
              <a:avLst/>
              <a:gdLst>
                <a:gd name="T0" fmla="*/ 4 w 4"/>
                <a:gd name="T1" fmla="*/ 3 h 4"/>
                <a:gd name="T2" fmla="*/ 4 w 4"/>
                <a:gd name="T3" fmla="*/ 3 h 4"/>
                <a:gd name="T4" fmla="*/ 4 w 4"/>
                <a:gd name="T5" fmla="*/ 3 h 4"/>
                <a:gd name="T6" fmla="*/ 1 w 4"/>
                <a:gd name="T7" fmla="*/ 0 h 4"/>
                <a:gd name="T8" fmla="*/ 0 w 4"/>
                <a:gd name="T9" fmla="*/ 1 h 4"/>
                <a:gd name="T10" fmla="*/ 3 w 4"/>
                <a:gd name="T11" fmla="*/ 4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4" y="3"/>
                  </a:lnTo>
                  <a:cubicBezTo>
                    <a:pt x="3" y="2"/>
                    <a:pt x="2" y="1"/>
                    <a:pt x="1" y="0"/>
                  </a:cubicBezTo>
                  <a:lnTo>
                    <a:pt x="0" y="1"/>
                  </a:lnTo>
                  <a:cubicBezTo>
                    <a:pt x="2" y="2"/>
                    <a:pt x="3" y="3"/>
                    <a:pt x="3" y="4"/>
                  </a:cubicBezTo>
                  <a:lnTo>
                    <a:pt x="4" y="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7" name="Rectangle 1775"/>
            <p:cNvSpPr>
              <a:spLocks noChangeArrowheads="1"/>
            </p:cNvSpPr>
            <p:nvPr userDrawn="1"/>
          </p:nvSpPr>
          <p:spPr>
            <a:xfrm>
              <a:off x="383" y="200"/>
              <a:ext cx="1" cy="1"/>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8" name="Freeform 1776"/>
            <p:cNvSpPr/>
            <p:nvPr userDrawn="1"/>
          </p:nvSpPr>
          <p:spPr>
            <a:xfrm>
              <a:off x="381" y="199"/>
              <a:ext cx="2" cy="3"/>
            </a:xfrm>
            <a:custGeom>
              <a:avLst/>
              <a:gdLst>
                <a:gd name="T0" fmla="*/ 3 w 5"/>
                <a:gd name="T1" fmla="*/ 1 h 6"/>
                <a:gd name="T2" fmla="*/ 3 w 5"/>
                <a:gd name="T3" fmla="*/ 1 h 6"/>
                <a:gd name="T4" fmla="*/ 2 w 5"/>
                <a:gd name="T5" fmla="*/ 0 h 6"/>
                <a:gd name="T6" fmla="*/ 0 w 5"/>
                <a:gd name="T7" fmla="*/ 3 h 6"/>
                <a:gd name="T8" fmla="*/ 2 w 5"/>
                <a:gd name="T9" fmla="*/ 6 h 6"/>
                <a:gd name="T10" fmla="*/ 5 w 5"/>
                <a:gd name="T11" fmla="*/ 3 h 6"/>
                <a:gd name="T12" fmla="*/ 3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1"/>
                  </a:moveTo>
                  <a:lnTo>
                    <a:pt x="3" y="1"/>
                  </a:lnTo>
                  <a:cubicBezTo>
                    <a:pt x="3" y="1"/>
                    <a:pt x="2" y="1"/>
                    <a:pt x="2" y="0"/>
                  </a:cubicBezTo>
                  <a:cubicBezTo>
                    <a:pt x="1" y="1"/>
                    <a:pt x="0" y="2"/>
                    <a:pt x="0" y="3"/>
                  </a:cubicBezTo>
                  <a:cubicBezTo>
                    <a:pt x="0" y="4"/>
                    <a:pt x="1" y="5"/>
                    <a:pt x="2" y="6"/>
                  </a:cubicBezTo>
                  <a:cubicBezTo>
                    <a:pt x="3" y="5"/>
                    <a:pt x="4" y="4"/>
                    <a:pt x="5" y="3"/>
                  </a:cubicBezTo>
                  <a:cubicBezTo>
                    <a:pt x="4" y="2"/>
                    <a:pt x="4" y="2"/>
                    <a:pt x="3"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49" name="Freeform 1777"/>
            <p:cNvSpPr/>
            <p:nvPr userDrawn="1"/>
          </p:nvSpPr>
          <p:spPr>
            <a:xfrm>
              <a:off x="380" y="199"/>
              <a:ext cx="1" cy="1"/>
            </a:xfrm>
            <a:custGeom>
              <a:avLst/>
              <a:gdLst>
                <a:gd name="T0" fmla="*/ 4 w 4"/>
                <a:gd name="T1" fmla="*/ 1 h 4"/>
                <a:gd name="T2" fmla="*/ 4 w 4"/>
                <a:gd name="T3" fmla="*/ 1 h 4"/>
                <a:gd name="T4" fmla="*/ 0 w 4"/>
                <a:gd name="T5" fmla="*/ 0 h 4"/>
                <a:gd name="T6" fmla="*/ 0 w 4"/>
                <a:gd name="T7" fmla="*/ 1 h 4"/>
                <a:gd name="T8" fmla="*/ 2 w 4"/>
                <a:gd name="T9" fmla="*/ 4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3" y="1"/>
                    <a:pt x="1" y="0"/>
                    <a:pt x="0" y="0"/>
                  </a:cubicBezTo>
                  <a:lnTo>
                    <a:pt x="0" y="1"/>
                  </a:lnTo>
                  <a:cubicBezTo>
                    <a:pt x="1" y="2"/>
                    <a:pt x="1" y="3"/>
                    <a:pt x="2" y="4"/>
                  </a:cubicBezTo>
                  <a:cubicBezTo>
                    <a:pt x="3" y="3"/>
                    <a:pt x="4" y="2"/>
                    <a:pt x="4"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0" name="Freeform 1778"/>
            <p:cNvSpPr/>
            <p:nvPr userDrawn="1"/>
          </p:nvSpPr>
          <p:spPr>
            <a:xfrm>
              <a:off x="379" y="200"/>
              <a:ext cx="1" cy="2"/>
            </a:xfrm>
            <a:custGeom>
              <a:avLst/>
              <a:gdLst>
                <a:gd name="T0" fmla="*/ 1 w 3"/>
                <a:gd name="T1" fmla="*/ 0 h 6"/>
                <a:gd name="T2" fmla="*/ 1 w 3"/>
                <a:gd name="T3" fmla="*/ 0 h 6"/>
                <a:gd name="T4" fmla="*/ 0 w 3"/>
                <a:gd name="T5" fmla="*/ 5 h 6"/>
                <a:gd name="T6" fmla="*/ 0 w 3"/>
                <a:gd name="T7" fmla="*/ 6 h 6"/>
                <a:gd name="T8" fmla="*/ 3 w 3"/>
                <a:gd name="T9" fmla="*/ 2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lnTo>
                    <a:pt x="0" y="5"/>
                  </a:lnTo>
                  <a:lnTo>
                    <a:pt x="0" y="6"/>
                  </a:lnTo>
                  <a:cubicBezTo>
                    <a:pt x="1" y="5"/>
                    <a:pt x="2" y="3"/>
                    <a:pt x="3" y="2"/>
                  </a:cubicBezTo>
                  <a:cubicBezTo>
                    <a:pt x="2" y="2"/>
                    <a:pt x="1"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1" name="Freeform 1779"/>
            <p:cNvSpPr/>
            <p:nvPr userDrawn="1"/>
          </p:nvSpPr>
          <p:spPr>
            <a:xfrm>
              <a:off x="379" y="202"/>
              <a:ext cx="0" cy="1"/>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1"/>
                  </a:lnTo>
                  <a:lnTo>
                    <a:pt x="1"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2" name="Freeform 1780"/>
            <p:cNvSpPr/>
            <p:nvPr userDrawn="1"/>
          </p:nvSpPr>
          <p:spPr>
            <a:xfrm>
              <a:off x="378" y="203"/>
              <a:ext cx="2" cy="2"/>
            </a:xfrm>
            <a:custGeom>
              <a:avLst/>
              <a:gdLst>
                <a:gd name="T0" fmla="*/ 1 w 5"/>
                <a:gd name="T1" fmla="*/ 1 h 6"/>
                <a:gd name="T2" fmla="*/ 1 w 5"/>
                <a:gd name="T3" fmla="*/ 1 h 6"/>
                <a:gd name="T4" fmla="*/ 0 w 5"/>
                <a:gd name="T5" fmla="*/ 3 h 6"/>
                <a:gd name="T6" fmla="*/ 3 w 5"/>
                <a:gd name="T7" fmla="*/ 6 h 6"/>
                <a:gd name="T8" fmla="*/ 5 w 5"/>
                <a:gd name="T9" fmla="*/ 3 h 6"/>
                <a:gd name="T10" fmla="*/ 2 w 5"/>
                <a:gd name="T11" fmla="*/ 0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lnTo>
                    <a:pt x="0" y="3"/>
                  </a:lnTo>
                  <a:cubicBezTo>
                    <a:pt x="1" y="4"/>
                    <a:pt x="2" y="5"/>
                    <a:pt x="3" y="6"/>
                  </a:cubicBezTo>
                  <a:cubicBezTo>
                    <a:pt x="3" y="5"/>
                    <a:pt x="4" y="4"/>
                    <a:pt x="5" y="3"/>
                  </a:cubicBezTo>
                  <a:cubicBezTo>
                    <a:pt x="4" y="2"/>
                    <a:pt x="3" y="1"/>
                    <a:pt x="2" y="0"/>
                  </a:cubicBezTo>
                  <a:cubicBezTo>
                    <a:pt x="2"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3" name="Freeform 1781"/>
            <p:cNvSpPr/>
            <p:nvPr userDrawn="1"/>
          </p:nvSpPr>
          <p:spPr>
            <a:xfrm>
              <a:off x="378" y="205"/>
              <a:ext cx="1" cy="2"/>
            </a:xfrm>
            <a:custGeom>
              <a:avLst/>
              <a:gdLst>
                <a:gd name="T0" fmla="*/ 1 w 3"/>
                <a:gd name="T1" fmla="*/ 0 h 5"/>
                <a:gd name="T2" fmla="*/ 1 w 3"/>
                <a:gd name="T3" fmla="*/ 0 h 5"/>
                <a:gd name="T4" fmla="*/ 0 w 3"/>
                <a:gd name="T5" fmla="*/ 5 h 5"/>
                <a:gd name="T6" fmla="*/ 3 w 3"/>
                <a:gd name="T7" fmla="*/ 2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lnTo>
                    <a:pt x="0" y="5"/>
                  </a:lnTo>
                  <a:cubicBezTo>
                    <a:pt x="1" y="4"/>
                    <a:pt x="2" y="3"/>
                    <a:pt x="3" y="2"/>
                  </a:cubicBezTo>
                  <a:cubicBezTo>
                    <a:pt x="3" y="1"/>
                    <a:pt x="2"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4" name="Freeform 1782"/>
            <p:cNvSpPr/>
            <p:nvPr userDrawn="1"/>
          </p:nvSpPr>
          <p:spPr>
            <a:xfrm>
              <a:off x="377" y="207"/>
              <a:ext cx="2" cy="3"/>
            </a:xfrm>
            <a:custGeom>
              <a:avLst/>
              <a:gdLst>
                <a:gd name="T0" fmla="*/ 1 w 4"/>
                <a:gd name="T1" fmla="*/ 0 h 5"/>
                <a:gd name="T2" fmla="*/ 1 w 4"/>
                <a:gd name="T3" fmla="*/ 0 h 5"/>
                <a:gd name="T4" fmla="*/ 0 w 4"/>
                <a:gd name="T5" fmla="*/ 4 h 5"/>
                <a:gd name="T6" fmla="*/ 1 w 4"/>
                <a:gd name="T7" fmla="*/ 4 h 5"/>
                <a:gd name="T8" fmla="*/ 1 w 4"/>
                <a:gd name="T9" fmla="*/ 4 h 5"/>
                <a:gd name="T10" fmla="*/ 1 w 4"/>
                <a:gd name="T11" fmla="*/ 5 h 5"/>
                <a:gd name="T12" fmla="*/ 4 w 4"/>
                <a:gd name="T13" fmla="*/ 2 h 5"/>
                <a:gd name="T14" fmla="*/ 1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lnTo>
                    <a:pt x="1" y="0"/>
                  </a:lnTo>
                  <a:lnTo>
                    <a:pt x="0" y="4"/>
                  </a:lnTo>
                  <a:lnTo>
                    <a:pt x="1" y="4"/>
                  </a:lnTo>
                  <a:lnTo>
                    <a:pt x="1" y="4"/>
                  </a:lnTo>
                  <a:lnTo>
                    <a:pt x="1" y="5"/>
                  </a:lnTo>
                  <a:cubicBezTo>
                    <a:pt x="2" y="4"/>
                    <a:pt x="3" y="3"/>
                    <a:pt x="4" y="2"/>
                  </a:cubicBezTo>
                  <a:cubicBezTo>
                    <a:pt x="3" y="1"/>
                    <a:pt x="2" y="0"/>
                    <a:pt x="1" y="0"/>
                  </a:cubicBez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5" name="Freeform 1783"/>
            <p:cNvSpPr/>
            <p:nvPr userDrawn="1"/>
          </p:nvSpPr>
          <p:spPr>
            <a:xfrm>
              <a:off x="378" y="210"/>
              <a:ext cx="0" cy="0"/>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lnTo>
                    <a:pt x="0" y="0"/>
                  </a:lnTo>
                  <a:cubicBezTo>
                    <a:pt x="0" y="1"/>
                    <a:pt x="0" y="1"/>
                    <a:pt x="0" y="2"/>
                  </a:cubicBezTo>
                  <a:cubicBezTo>
                    <a:pt x="0" y="1"/>
                    <a:pt x="0"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6" name="Freeform 1784"/>
            <p:cNvSpPr/>
            <p:nvPr userDrawn="1"/>
          </p:nvSpPr>
          <p:spPr>
            <a:xfrm>
              <a:off x="382" y="214"/>
              <a:ext cx="0" cy="0"/>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cubicBezTo>
                    <a:pt x="1" y="0"/>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357" name="Freeform 1785"/>
            <p:cNvSpPr/>
            <p:nvPr userDrawn="1"/>
          </p:nvSpPr>
          <p:spPr>
            <a:xfrm>
              <a:off x="382" y="213"/>
              <a:ext cx="2" cy="1"/>
            </a:xfrm>
            <a:custGeom>
              <a:avLst/>
              <a:gdLst>
                <a:gd name="T0" fmla="*/ 0 w 4"/>
                <a:gd name="T1" fmla="*/ 2 h 3"/>
                <a:gd name="T2" fmla="*/ 0 w 4"/>
                <a:gd name="T3" fmla="*/ 2 h 3"/>
                <a:gd name="T4" fmla="*/ 1 w 4"/>
                <a:gd name="T5" fmla="*/ 3 h 3"/>
                <a:gd name="T6" fmla="*/ 1 w 4"/>
                <a:gd name="T7" fmla="*/ 3 h 3"/>
                <a:gd name="T8" fmla="*/ 2 w 4"/>
                <a:gd name="T9" fmla="*/ 3 h 3"/>
                <a:gd name="T10" fmla="*/ 4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lnTo>
                    <a:pt x="0" y="2"/>
                  </a:lnTo>
                  <a:cubicBezTo>
                    <a:pt x="1" y="2"/>
                    <a:pt x="1" y="3"/>
                    <a:pt x="1" y="3"/>
                  </a:cubicBezTo>
                  <a:lnTo>
                    <a:pt x="1" y="3"/>
                  </a:lnTo>
                  <a:lnTo>
                    <a:pt x="2" y="3"/>
                  </a:lnTo>
                  <a:cubicBezTo>
                    <a:pt x="3" y="2"/>
                    <a:pt x="3" y="1"/>
                    <a:pt x="4" y="0"/>
                  </a:cubicBezTo>
                  <a:cubicBezTo>
                    <a:pt x="3" y="0"/>
                    <a:pt x="2" y="1"/>
                    <a:pt x="0"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grpSp>
      <p:sp>
        <p:nvSpPr>
          <p:cNvPr id="987" name="Freeform 1787"/>
          <p:cNvSpPr/>
          <p:nvPr/>
        </p:nvSpPr>
        <p:spPr>
          <a:xfrm>
            <a:off x="608013" y="333387"/>
            <a:ext cx="3175" cy="3175"/>
          </a:xfrm>
          <a:custGeom>
            <a:avLst/>
            <a:gdLst>
              <a:gd name="T0" fmla="*/ 2 w 4"/>
              <a:gd name="T1" fmla="*/ 5 h 6"/>
              <a:gd name="T2" fmla="*/ 2 w 4"/>
              <a:gd name="T3" fmla="*/ 5 h 6"/>
              <a:gd name="T4" fmla="*/ 4 w 4"/>
              <a:gd name="T5" fmla="*/ 2 h 6"/>
              <a:gd name="T6" fmla="*/ 3 w 4"/>
              <a:gd name="T7" fmla="*/ 0 h 6"/>
              <a:gd name="T8" fmla="*/ 0 w 4"/>
              <a:gd name="T9" fmla="*/ 2 h 6"/>
              <a:gd name="T10" fmla="*/ 2 w 4"/>
              <a:gd name="T11" fmla="*/ 6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cubicBezTo>
                  <a:pt x="3" y="4"/>
                  <a:pt x="3" y="3"/>
                  <a:pt x="4" y="2"/>
                </a:cubicBezTo>
                <a:cubicBezTo>
                  <a:pt x="4" y="1"/>
                  <a:pt x="3" y="0"/>
                  <a:pt x="3" y="0"/>
                </a:cubicBezTo>
                <a:cubicBezTo>
                  <a:pt x="2" y="1"/>
                  <a:pt x="1" y="1"/>
                  <a:pt x="0" y="2"/>
                </a:cubicBezTo>
                <a:cubicBezTo>
                  <a:pt x="1" y="3"/>
                  <a:pt x="1" y="4"/>
                  <a:pt x="2" y="6"/>
                </a:cubicBezTo>
                <a:lnTo>
                  <a:pt x="2" y="5"/>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88" name="Freeform 1788"/>
          <p:cNvSpPr/>
          <p:nvPr/>
        </p:nvSpPr>
        <p:spPr>
          <a:xfrm>
            <a:off x="596901" y="314337"/>
            <a:ext cx="4763" cy="15875"/>
          </a:xfrm>
          <a:custGeom>
            <a:avLst/>
            <a:gdLst>
              <a:gd name="T0" fmla="*/ 3 w 5"/>
              <a:gd name="T1" fmla="*/ 0 h 22"/>
              <a:gd name="T2" fmla="*/ 3 w 5"/>
              <a:gd name="T3" fmla="*/ 0 h 22"/>
              <a:gd name="T4" fmla="*/ 0 w 5"/>
              <a:gd name="T5" fmla="*/ 22 h 22"/>
              <a:gd name="T6" fmla="*/ 1 w 5"/>
              <a:gd name="T7" fmla="*/ 21 h 22"/>
              <a:gd name="T8" fmla="*/ 1 w 5"/>
              <a:gd name="T9" fmla="*/ 21 h 22"/>
              <a:gd name="T10" fmla="*/ 1 w 5"/>
              <a:gd name="T11" fmla="*/ 22 h 22"/>
              <a:gd name="T12" fmla="*/ 5 w 5"/>
              <a:gd name="T13" fmla="*/ 1 h 22"/>
              <a:gd name="T14" fmla="*/ 3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3" y="0"/>
                </a:moveTo>
                <a:lnTo>
                  <a:pt x="3" y="0"/>
                </a:lnTo>
                <a:lnTo>
                  <a:pt x="0" y="22"/>
                </a:lnTo>
                <a:cubicBezTo>
                  <a:pt x="0" y="21"/>
                  <a:pt x="1" y="21"/>
                  <a:pt x="1" y="21"/>
                </a:cubicBezTo>
                <a:lnTo>
                  <a:pt x="1" y="21"/>
                </a:lnTo>
                <a:cubicBezTo>
                  <a:pt x="1" y="21"/>
                  <a:pt x="1" y="21"/>
                  <a:pt x="1" y="22"/>
                </a:cubicBezTo>
                <a:lnTo>
                  <a:pt x="5" y="1"/>
                </a:lnTo>
                <a:cubicBezTo>
                  <a:pt x="5" y="0"/>
                  <a:pt x="4" y="0"/>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89" name="Freeform 1789"/>
          <p:cNvSpPr/>
          <p:nvPr/>
        </p:nvSpPr>
        <p:spPr>
          <a:xfrm>
            <a:off x="603251" y="319100"/>
            <a:ext cx="3175" cy="4763"/>
          </a:xfrm>
          <a:custGeom>
            <a:avLst/>
            <a:gdLst>
              <a:gd name="T0" fmla="*/ 2 w 5"/>
              <a:gd name="T1" fmla="*/ 0 h 6"/>
              <a:gd name="T2" fmla="*/ 2 w 5"/>
              <a:gd name="T3" fmla="*/ 0 h 6"/>
              <a:gd name="T4" fmla="*/ 0 w 5"/>
              <a:gd name="T5" fmla="*/ 3 h 6"/>
              <a:gd name="T6" fmla="*/ 2 w 5"/>
              <a:gd name="T7" fmla="*/ 6 h 6"/>
              <a:gd name="T8" fmla="*/ 5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1" y="1"/>
                  <a:pt x="0" y="2"/>
                  <a:pt x="0" y="3"/>
                </a:cubicBezTo>
                <a:cubicBezTo>
                  <a:pt x="1" y="4"/>
                  <a:pt x="2" y="5"/>
                  <a:pt x="2" y="6"/>
                </a:cubicBezTo>
                <a:cubicBezTo>
                  <a:pt x="3" y="5"/>
                  <a:pt x="4" y="4"/>
                  <a:pt x="5" y="3"/>
                </a:cubicBezTo>
                <a:cubicBezTo>
                  <a:pt x="4" y="2"/>
                  <a:pt x="3"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0" name="Freeform 1790"/>
          <p:cNvSpPr/>
          <p:nvPr/>
        </p:nvSpPr>
        <p:spPr>
          <a:xfrm>
            <a:off x="606429" y="317500"/>
            <a:ext cx="3175" cy="6350"/>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1" y="1"/>
                  <a:pt x="1" y="3"/>
                  <a:pt x="0" y="4"/>
                </a:cubicBezTo>
                <a:cubicBezTo>
                  <a:pt x="1" y="5"/>
                  <a:pt x="2" y="6"/>
                  <a:pt x="2"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1" name="Freeform 1791"/>
          <p:cNvSpPr/>
          <p:nvPr/>
        </p:nvSpPr>
        <p:spPr>
          <a:xfrm>
            <a:off x="604844" y="320687"/>
            <a:ext cx="3175" cy="4763"/>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2" y="1"/>
                  <a:pt x="1" y="3"/>
                  <a:pt x="0" y="4"/>
                </a:cubicBezTo>
                <a:cubicBezTo>
                  <a:pt x="1" y="5"/>
                  <a:pt x="2" y="6"/>
                  <a:pt x="2"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2" name="Freeform 1792"/>
          <p:cNvSpPr/>
          <p:nvPr/>
        </p:nvSpPr>
        <p:spPr>
          <a:xfrm>
            <a:off x="603251" y="323862"/>
            <a:ext cx="3175" cy="4763"/>
          </a:xfrm>
          <a:custGeom>
            <a:avLst/>
            <a:gdLst>
              <a:gd name="T0" fmla="*/ 2 w 5"/>
              <a:gd name="T1" fmla="*/ 6 h 6"/>
              <a:gd name="T2" fmla="*/ 2 w 5"/>
              <a:gd name="T3" fmla="*/ 6 h 6"/>
              <a:gd name="T4" fmla="*/ 5 w 5"/>
              <a:gd name="T5" fmla="*/ 3 h 6"/>
              <a:gd name="T6" fmla="*/ 2 w 5"/>
              <a:gd name="T7" fmla="*/ 0 h 6"/>
              <a:gd name="T8" fmla="*/ 0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3" y="5"/>
                  <a:pt x="4" y="4"/>
                  <a:pt x="5" y="3"/>
                </a:cubicBezTo>
                <a:cubicBezTo>
                  <a:pt x="4" y="2"/>
                  <a:pt x="3" y="1"/>
                  <a:pt x="2" y="0"/>
                </a:cubicBezTo>
                <a:cubicBezTo>
                  <a:pt x="2" y="1"/>
                  <a:pt x="1" y="2"/>
                  <a:pt x="0" y="3"/>
                </a:cubicBezTo>
                <a:cubicBezTo>
                  <a:pt x="1" y="4"/>
                  <a:pt x="2"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3" name="Freeform 1793"/>
          <p:cNvSpPr/>
          <p:nvPr/>
        </p:nvSpPr>
        <p:spPr>
          <a:xfrm>
            <a:off x="600081" y="327037"/>
            <a:ext cx="3175" cy="3175"/>
          </a:xfrm>
          <a:custGeom>
            <a:avLst/>
            <a:gdLst>
              <a:gd name="T0" fmla="*/ 2 w 5"/>
              <a:gd name="T1" fmla="*/ 5 h 5"/>
              <a:gd name="T2" fmla="*/ 2 w 5"/>
              <a:gd name="T3" fmla="*/ 5 h 5"/>
              <a:gd name="T4" fmla="*/ 5 w 5"/>
              <a:gd name="T5" fmla="*/ 3 h 5"/>
              <a:gd name="T6" fmla="*/ 2 w 5"/>
              <a:gd name="T7" fmla="*/ 0 h 5"/>
              <a:gd name="T8" fmla="*/ 0 w 5"/>
              <a:gd name="T9" fmla="*/ 2 h 5"/>
              <a:gd name="T10" fmla="*/ 2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2" y="5"/>
                </a:moveTo>
                <a:lnTo>
                  <a:pt x="2" y="5"/>
                </a:lnTo>
                <a:cubicBezTo>
                  <a:pt x="3" y="4"/>
                  <a:pt x="4" y="3"/>
                  <a:pt x="5" y="3"/>
                </a:cubicBezTo>
                <a:cubicBezTo>
                  <a:pt x="4" y="2"/>
                  <a:pt x="3" y="1"/>
                  <a:pt x="2" y="0"/>
                </a:cubicBezTo>
                <a:cubicBezTo>
                  <a:pt x="2" y="0"/>
                  <a:pt x="1" y="1"/>
                  <a:pt x="0" y="2"/>
                </a:cubicBezTo>
                <a:cubicBezTo>
                  <a:pt x="1" y="3"/>
                  <a:pt x="2" y="4"/>
                  <a:pt x="2"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4" name="Freeform 1794"/>
          <p:cNvSpPr/>
          <p:nvPr/>
        </p:nvSpPr>
        <p:spPr>
          <a:xfrm>
            <a:off x="609601" y="320675"/>
            <a:ext cx="3175" cy="6350"/>
          </a:xfrm>
          <a:custGeom>
            <a:avLst/>
            <a:gdLst>
              <a:gd name="T0" fmla="*/ 2 w 5"/>
              <a:gd name="T1" fmla="*/ 8 h 8"/>
              <a:gd name="T2" fmla="*/ 2 w 5"/>
              <a:gd name="T3" fmla="*/ 8 h 8"/>
              <a:gd name="T4" fmla="*/ 5 w 5"/>
              <a:gd name="T5" fmla="*/ 4 h 8"/>
              <a:gd name="T6" fmla="*/ 2 w 5"/>
              <a:gd name="T7" fmla="*/ 0 h 8"/>
              <a:gd name="T8" fmla="*/ 0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3" y="7"/>
                  <a:pt x="4" y="6"/>
                  <a:pt x="5" y="4"/>
                </a:cubicBezTo>
                <a:cubicBezTo>
                  <a:pt x="4" y="3"/>
                  <a:pt x="3" y="2"/>
                  <a:pt x="2" y="0"/>
                </a:cubicBezTo>
                <a:cubicBezTo>
                  <a:pt x="1" y="2"/>
                  <a:pt x="1" y="3"/>
                  <a:pt x="0" y="4"/>
                </a:cubicBezTo>
                <a:cubicBezTo>
                  <a:pt x="1" y="5"/>
                  <a:pt x="2" y="6"/>
                  <a:pt x="2" y="8"/>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5" name="Freeform 1795"/>
          <p:cNvSpPr/>
          <p:nvPr/>
        </p:nvSpPr>
        <p:spPr>
          <a:xfrm>
            <a:off x="606429" y="323862"/>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2"/>
                  <a:pt x="2" y="0"/>
                </a:cubicBezTo>
                <a:cubicBezTo>
                  <a:pt x="2" y="1"/>
                  <a:pt x="1" y="2"/>
                  <a:pt x="0" y="3"/>
                </a:cubicBezTo>
                <a:cubicBezTo>
                  <a:pt x="1" y="5"/>
                  <a:pt x="2" y="6"/>
                  <a:pt x="3"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6" name="Freeform 1796"/>
          <p:cNvSpPr/>
          <p:nvPr/>
        </p:nvSpPr>
        <p:spPr>
          <a:xfrm>
            <a:off x="604844" y="327037"/>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2 w 5"/>
              <a:gd name="T11" fmla="*/ 5 h 7"/>
              <a:gd name="T12" fmla="*/ 2 w 5"/>
              <a:gd name="T13" fmla="*/ 5 h 7"/>
              <a:gd name="T14" fmla="*/ 3 w 5"/>
              <a:gd name="T15" fmla="*/ 5 h 7"/>
              <a:gd name="T16" fmla="*/ 2 w 5"/>
              <a:gd name="T17" fmla="*/ 6 h 7"/>
              <a:gd name="T18" fmla="*/ 3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3" y="7"/>
                </a:moveTo>
                <a:lnTo>
                  <a:pt x="3" y="7"/>
                </a:lnTo>
                <a:cubicBezTo>
                  <a:pt x="4" y="6"/>
                  <a:pt x="4" y="5"/>
                  <a:pt x="5" y="4"/>
                </a:cubicBezTo>
                <a:cubicBezTo>
                  <a:pt x="4" y="2"/>
                  <a:pt x="3" y="1"/>
                  <a:pt x="2" y="0"/>
                </a:cubicBezTo>
                <a:cubicBezTo>
                  <a:pt x="2" y="1"/>
                  <a:pt x="1" y="2"/>
                  <a:pt x="0" y="3"/>
                </a:cubicBezTo>
                <a:cubicBezTo>
                  <a:pt x="1" y="4"/>
                  <a:pt x="1" y="4"/>
                  <a:pt x="2" y="5"/>
                </a:cubicBezTo>
                <a:lnTo>
                  <a:pt x="2" y="5"/>
                </a:lnTo>
                <a:lnTo>
                  <a:pt x="3" y="5"/>
                </a:lnTo>
                <a:cubicBezTo>
                  <a:pt x="3" y="6"/>
                  <a:pt x="2" y="6"/>
                  <a:pt x="2" y="6"/>
                </a:cubicBezTo>
                <a:lnTo>
                  <a:pt x="3" y="7"/>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7" name="Freeform 1797"/>
          <p:cNvSpPr/>
          <p:nvPr/>
        </p:nvSpPr>
        <p:spPr>
          <a:xfrm>
            <a:off x="603251" y="328625"/>
            <a:ext cx="1588" cy="3175"/>
          </a:xfrm>
          <a:custGeom>
            <a:avLst/>
            <a:gdLst>
              <a:gd name="T0" fmla="*/ 4 w 4"/>
              <a:gd name="T1" fmla="*/ 3 h 4"/>
              <a:gd name="T2" fmla="*/ 4 w 4"/>
              <a:gd name="T3" fmla="*/ 3 h 4"/>
              <a:gd name="T4" fmla="*/ 2 w 4"/>
              <a:gd name="T5" fmla="*/ 0 h 4"/>
              <a:gd name="T6" fmla="*/ 0 w 4"/>
              <a:gd name="T7" fmla="*/ 2 h 4"/>
              <a:gd name="T8" fmla="*/ 0 w 4"/>
              <a:gd name="T9" fmla="*/ 4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lnTo>
                  <a:pt x="4" y="3"/>
                </a:lnTo>
                <a:cubicBezTo>
                  <a:pt x="4" y="2"/>
                  <a:pt x="3" y="1"/>
                  <a:pt x="2" y="0"/>
                </a:cubicBezTo>
                <a:cubicBezTo>
                  <a:pt x="1" y="1"/>
                  <a:pt x="1" y="2"/>
                  <a:pt x="0" y="2"/>
                </a:cubicBezTo>
                <a:lnTo>
                  <a:pt x="0" y="4"/>
                </a:lnTo>
                <a:cubicBezTo>
                  <a:pt x="2" y="3"/>
                  <a:pt x="3" y="3"/>
                  <a:pt x="4"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8" name="Rectangle 1798"/>
          <p:cNvSpPr>
            <a:spLocks noChangeArrowheads="1"/>
          </p:cNvSpPr>
          <p:nvPr/>
        </p:nvSpPr>
        <p:spPr>
          <a:xfrm>
            <a:off x="606426" y="331788"/>
            <a:ext cx="1588" cy="1588"/>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999" name="Freeform 1799"/>
          <p:cNvSpPr/>
          <p:nvPr/>
        </p:nvSpPr>
        <p:spPr>
          <a:xfrm>
            <a:off x="600081" y="331788"/>
            <a:ext cx="3175" cy="1588"/>
          </a:xfrm>
          <a:custGeom>
            <a:avLst/>
            <a:gdLst>
              <a:gd name="T0" fmla="*/ 3 w 3"/>
              <a:gd name="T1" fmla="*/ 1 h 3"/>
              <a:gd name="T2" fmla="*/ 3 w 3"/>
              <a:gd name="T3" fmla="*/ 1 h 3"/>
              <a:gd name="T4" fmla="*/ 2 w 3"/>
              <a:gd name="T5" fmla="*/ 0 h 3"/>
              <a:gd name="T6" fmla="*/ 0 w 3"/>
              <a:gd name="T7" fmla="*/ 2 h 3"/>
              <a:gd name="T8" fmla="*/ 0 w 3"/>
              <a:gd name="T9" fmla="*/ 3 h 3"/>
              <a:gd name="T10" fmla="*/ 1 w 3"/>
              <a:gd name="T11" fmla="*/ 2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lnTo>
                  <a:pt x="2" y="0"/>
                </a:lnTo>
                <a:cubicBezTo>
                  <a:pt x="1" y="1"/>
                  <a:pt x="0" y="1"/>
                  <a:pt x="0" y="2"/>
                </a:cubicBezTo>
                <a:lnTo>
                  <a:pt x="0" y="3"/>
                </a:lnTo>
                <a:lnTo>
                  <a:pt x="1" y="2"/>
                </a:lnTo>
                <a:cubicBezTo>
                  <a:pt x="1" y="2"/>
                  <a:pt x="2" y="1"/>
                  <a:pt x="3"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0" name="Freeform 1800"/>
          <p:cNvSpPr/>
          <p:nvPr/>
        </p:nvSpPr>
        <p:spPr>
          <a:xfrm>
            <a:off x="603251" y="333375"/>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1" name="Freeform 1801"/>
          <p:cNvSpPr/>
          <p:nvPr/>
        </p:nvSpPr>
        <p:spPr>
          <a:xfrm>
            <a:off x="603251" y="336550"/>
            <a:ext cx="1588" cy="1588"/>
          </a:xfrm>
          <a:custGeom>
            <a:avLst/>
            <a:gdLst>
              <a:gd name="T0" fmla="*/ 1 w 3"/>
              <a:gd name="T1" fmla="*/ 2 h 2"/>
              <a:gd name="T2" fmla="*/ 1 w 3"/>
              <a:gd name="T3" fmla="*/ 2 h 2"/>
              <a:gd name="T4" fmla="*/ 3 w 3"/>
              <a:gd name="T5" fmla="*/ 0 h 2"/>
              <a:gd name="T6" fmla="*/ 3 w 3"/>
              <a:gd name="T7" fmla="*/ 0 h 2"/>
              <a:gd name="T8" fmla="*/ 0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lnTo>
                  <a:pt x="3" y="0"/>
                </a:lnTo>
                <a:lnTo>
                  <a:pt x="3" y="0"/>
                </a:lnTo>
                <a:cubicBezTo>
                  <a:pt x="2" y="1"/>
                  <a:pt x="1" y="1"/>
                  <a:pt x="0" y="2"/>
                </a:cubicBezTo>
                <a:cubicBezTo>
                  <a:pt x="0" y="2"/>
                  <a:pt x="1" y="2"/>
                  <a:pt x="1"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2" name="Freeform 1802"/>
          <p:cNvSpPr/>
          <p:nvPr/>
        </p:nvSpPr>
        <p:spPr>
          <a:xfrm>
            <a:off x="609601" y="327037"/>
            <a:ext cx="1588" cy="476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2" y="0"/>
                </a:cubicBezTo>
                <a:cubicBezTo>
                  <a:pt x="2" y="1"/>
                  <a:pt x="1" y="2"/>
                  <a:pt x="0" y="3"/>
                </a:cubicBezTo>
                <a:cubicBezTo>
                  <a:pt x="1" y="4"/>
                  <a:pt x="1"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3" name="Freeform 1803"/>
          <p:cNvSpPr/>
          <p:nvPr/>
        </p:nvSpPr>
        <p:spPr>
          <a:xfrm>
            <a:off x="606429" y="330212"/>
            <a:ext cx="3175" cy="3175"/>
          </a:xfrm>
          <a:custGeom>
            <a:avLst/>
            <a:gdLst>
              <a:gd name="T0" fmla="*/ 2 w 4"/>
              <a:gd name="T1" fmla="*/ 6 h 6"/>
              <a:gd name="T2" fmla="*/ 2 w 4"/>
              <a:gd name="T3" fmla="*/ 6 h 6"/>
              <a:gd name="T4" fmla="*/ 4 w 4"/>
              <a:gd name="T5" fmla="*/ 3 h 6"/>
              <a:gd name="T6" fmla="*/ 3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3" y="0"/>
                </a:cubicBezTo>
                <a:cubicBezTo>
                  <a:pt x="2" y="1"/>
                  <a:pt x="1" y="2"/>
                  <a:pt x="0" y="3"/>
                </a:cubicBezTo>
                <a:cubicBezTo>
                  <a:pt x="1" y="4"/>
                  <a:pt x="1" y="5"/>
                  <a:pt x="2"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4" name="Freeform 1804"/>
          <p:cNvSpPr/>
          <p:nvPr/>
        </p:nvSpPr>
        <p:spPr>
          <a:xfrm>
            <a:off x="604844" y="331800"/>
            <a:ext cx="3175" cy="4763"/>
          </a:xfrm>
          <a:custGeom>
            <a:avLst/>
            <a:gdLst>
              <a:gd name="T0" fmla="*/ 1 w 4"/>
              <a:gd name="T1" fmla="*/ 6 h 6"/>
              <a:gd name="T2" fmla="*/ 1 w 4"/>
              <a:gd name="T3" fmla="*/ 6 h 6"/>
              <a:gd name="T4" fmla="*/ 4 w 4"/>
              <a:gd name="T5" fmla="*/ 3 h 6"/>
              <a:gd name="T6" fmla="*/ 3 w 4"/>
              <a:gd name="T7" fmla="*/ 0 h 6"/>
              <a:gd name="T8" fmla="*/ 0 w 4"/>
              <a:gd name="T9" fmla="*/ 3 h 6"/>
              <a:gd name="T10" fmla="*/ 0 w 4"/>
              <a:gd name="T11" fmla="*/ 4 h 6"/>
              <a:gd name="T12" fmla="*/ 2 w 4"/>
              <a:gd name="T13" fmla="*/ 4 h 6"/>
              <a:gd name="T14" fmla="*/ 2 w 4"/>
              <a:gd name="T15" fmla="*/ 4 h 6"/>
              <a:gd name="T16" fmla="*/ 1 w 4"/>
              <a:gd name="T17" fmla="*/ 6 h 6"/>
              <a:gd name="T18" fmla="*/ 1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1" y="6"/>
                </a:moveTo>
                <a:lnTo>
                  <a:pt x="1" y="6"/>
                </a:lnTo>
                <a:cubicBezTo>
                  <a:pt x="2" y="5"/>
                  <a:pt x="3" y="4"/>
                  <a:pt x="4" y="3"/>
                </a:cubicBezTo>
                <a:cubicBezTo>
                  <a:pt x="4" y="2"/>
                  <a:pt x="3" y="1"/>
                  <a:pt x="3" y="0"/>
                </a:cubicBezTo>
                <a:cubicBezTo>
                  <a:pt x="2" y="1"/>
                  <a:pt x="1" y="2"/>
                  <a:pt x="0" y="3"/>
                </a:cubicBezTo>
                <a:lnTo>
                  <a:pt x="0" y="4"/>
                </a:lnTo>
                <a:cubicBezTo>
                  <a:pt x="1" y="4"/>
                  <a:pt x="2" y="4"/>
                  <a:pt x="2" y="4"/>
                </a:cubicBezTo>
                <a:lnTo>
                  <a:pt x="2" y="4"/>
                </a:lnTo>
                <a:cubicBezTo>
                  <a:pt x="2" y="5"/>
                  <a:pt x="2" y="5"/>
                  <a:pt x="1" y="6"/>
                </a:cubicBezTo>
                <a:lnTo>
                  <a:pt x="1" y="6"/>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5" name="Freeform 1805"/>
          <p:cNvSpPr/>
          <p:nvPr/>
        </p:nvSpPr>
        <p:spPr>
          <a:xfrm>
            <a:off x="603251" y="336562"/>
            <a:ext cx="3175" cy="3175"/>
          </a:xfrm>
          <a:custGeom>
            <a:avLst/>
            <a:gdLst>
              <a:gd name="T0" fmla="*/ 2 w 4"/>
              <a:gd name="T1" fmla="*/ 0 h 3"/>
              <a:gd name="T2" fmla="*/ 2 w 4"/>
              <a:gd name="T3" fmla="*/ 0 h 3"/>
              <a:gd name="T4" fmla="*/ 0 w 4"/>
              <a:gd name="T5" fmla="*/ 1 h 3"/>
              <a:gd name="T6" fmla="*/ 1 w 4"/>
              <a:gd name="T7" fmla="*/ 1 h 3"/>
              <a:gd name="T8" fmla="*/ 0 w 4"/>
              <a:gd name="T9" fmla="*/ 3 h 3"/>
              <a:gd name="T10" fmla="*/ 0 w 4"/>
              <a:gd name="T11" fmla="*/ 3 h 3"/>
              <a:gd name="T12" fmla="*/ 3 w 4"/>
              <a:gd name="T13" fmla="*/ 3 h 3"/>
              <a:gd name="T14" fmla="*/ 4 w 4"/>
              <a:gd name="T15" fmla="*/ 2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lnTo>
                  <a:pt x="0" y="1"/>
                </a:lnTo>
                <a:lnTo>
                  <a:pt x="1" y="1"/>
                </a:lnTo>
                <a:cubicBezTo>
                  <a:pt x="1" y="2"/>
                  <a:pt x="0" y="2"/>
                  <a:pt x="0" y="3"/>
                </a:cubicBezTo>
                <a:lnTo>
                  <a:pt x="0" y="3"/>
                </a:lnTo>
                <a:cubicBezTo>
                  <a:pt x="1" y="3"/>
                  <a:pt x="2" y="3"/>
                  <a:pt x="3" y="3"/>
                </a:cubicBezTo>
                <a:lnTo>
                  <a:pt x="4" y="2"/>
                </a:lnTo>
                <a:cubicBezTo>
                  <a:pt x="3" y="2"/>
                  <a:pt x="3"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6" name="Freeform 1806"/>
          <p:cNvSpPr/>
          <p:nvPr/>
        </p:nvSpPr>
        <p:spPr>
          <a:xfrm>
            <a:off x="606429" y="334975"/>
            <a:ext cx="3175" cy="3175"/>
          </a:xfrm>
          <a:custGeom>
            <a:avLst/>
            <a:gdLst>
              <a:gd name="T0" fmla="*/ 3 w 4"/>
              <a:gd name="T1" fmla="*/ 0 h 5"/>
              <a:gd name="T2" fmla="*/ 3 w 4"/>
              <a:gd name="T3" fmla="*/ 0 h 5"/>
              <a:gd name="T4" fmla="*/ 0 w 4"/>
              <a:gd name="T5" fmla="*/ 2 h 5"/>
              <a:gd name="T6" fmla="*/ 1 w 4"/>
              <a:gd name="T7" fmla="*/ 5 h 5"/>
              <a:gd name="T8" fmla="*/ 4 w 4"/>
              <a:gd name="T9" fmla="*/ 3 h 5"/>
              <a:gd name="T10" fmla="*/ 3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3" y="0"/>
                </a:moveTo>
                <a:lnTo>
                  <a:pt x="3" y="0"/>
                </a:lnTo>
                <a:cubicBezTo>
                  <a:pt x="2" y="1"/>
                  <a:pt x="1" y="1"/>
                  <a:pt x="0" y="2"/>
                </a:cubicBezTo>
                <a:cubicBezTo>
                  <a:pt x="0" y="3"/>
                  <a:pt x="1" y="4"/>
                  <a:pt x="1" y="5"/>
                </a:cubicBezTo>
                <a:cubicBezTo>
                  <a:pt x="2" y="4"/>
                  <a:pt x="4" y="4"/>
                  <a:pt x="4" y="3"/>
                </a:cubicBezTo>
                <a:cubicBezTo>
                  <a:pt x="4" y="2"/>
                  <a:pt x="3" y="1"/>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7" name="Freeform 1807"/>
          <p:cNvSpPr/>
          <p:nvPr/>
        </p:nvSpPr>
        <p:spPr>
          <a:xfrm>
            <a:off x="595313" y="327025"/>
            <a:ext cx="1588" cy="1588"/>
          </a:xfrm>
          <a:custGeom>
            <a:avLst/>
            <a:gdLst>
              <a:gd name="T0" fmla="*/ 1 w 2"/>
              <a:gd name="T1" fmla="*/ 0 h 2"/>
              <a:gd name="T2" fmla="*/ 1 w 2"/>
              <a:gd name="T3" fmla="*/ 0 h 2"/>
              <a:gd name="T4" fmla="*/ 0 w 2"/>
              <a:gd name="T5" fmla="*/ 2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2"/>
                </a:lnTo>
                <a:lnTo>
                  <a:pt x="1" y="2"/>
                </a:lnTo>
                <a:lnTo>
                  <a:pt x="2" y="0"/>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8" name="Freeform 1808"/>
          <p:cNvSpPr/>
          <p:nvPr/>
        </p:nvSpPr>
        <p:spPr>
          <a:xfrm>
            <a:off x="595313" y="325438"/>
            <a:ext cx="1588" cy="1588"/>
          </a:xfrm>
          <a:custGeom>
            <a:avLst/>
            <a:gdLst>
              <a:gd name="T0" fmla="*/ 0 w 1"/>
              <a:gd name="T1" fmla="*/ 0 h 2"/>
              <a:gd name="T2" fmla="*/ 0 w 1"/>
              <a:gd name="T3" fmla="*/ 0 h 2"/>
              <a:gd name="T4" fmla="*/ 0 w 1"/>
              <a:gd name="T5" fmla="*/ 2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09" name="Freeform 1809"/>
          <p:cNvSpPr/>
          <p:nvPr/>
        </p:nvSpPr>
        <p:spPr>
          <a:xfrm>
            <a:off x="595313" y="323850"/>
            <a:ext cx="1588" cy="1588"/>
          </a:xfrm>
          <a:custGeom>
            <a:avLst/>
            <a:gdLst>
              <a:gd name="T0" fmla="*/ 0 w 1"/>
              <a:gd name="T1" fmla="*/ 0 h 2"/>
              <a:gd name="T2" fmla="*/ 0 w 1"/>
              <a:gd name="T3" fmla="*/ 0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1"/>
                </a:lnTo>
                <a:lnTo>
                  <a:pt x="1" y="2"/>
                </a:lnTo>
                <a:lnTo>
                  <a:pt x="1"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0" name="Freeform 1810"/>
          <p:cNvSpPr/>
          <p:nvPr/>
        </p:nvSpPr>
        <p:spPr>
          <a:xfrm>
            <a:off x="595313" y="322263"/>
            <a:ext cx="1588" cy="1588"/>
          </a:xfrm>
          <a:custGeom>
            <a:avLst/>
            <a:gdLst>
              <a:gd name="T0" fmla="*/ 0 w 2"/>
              <a:gd name="T1" fmla="*/ 0 h 2"/>
              <a:gd name="T2" fmla="*/ 0 w 2"/>
              <a:gd name="T3" fmla="*/ 0 h 2"/>
              <a:gd name="T4" fmla="*/ 0 w 2"/>
              <a:gd name="T5" fmla="*/ 2 h 2"/>
              <a:gd name="T6" fmla="*/ 2 w 2"/>
              <a:gd name="T7" fmla="*/ 2 h 2"/>
              <a:gd name="T8" fmla="*/ 2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2"/>
                </a:lnTo>
                <a:lnTo>
                  <a:pt x="2" y="2"/>
                </a:lnTo>
                <a:lnTo>
                  <a:pt x="2"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1" name="Freeform 1811"/>
          <p:cNvSpPr/>
          <p:nvPr/>
        </p:nvSpPr>
        <p:spPr>
          <a:xfrm>
            <a:off x="595313" y="320675"/>
            <a:ext cx="1588" cy="0"/>
          </a:xfrm>
          <a:custGeom>
            <a:avLst/>
            <a:gdLst>
              <a:gd name="T0" fmla="*/ 0 w 2"/>
              <a:gd name="T1" fmla="*/ 0 h 1"/>
              <a:gd name="T2" fmla="*/ 0 w 2"/>
              <a:gd name="T3" fmla="*/ 0 h 1"/>
              <a:gd name="T4" fmla="*/ 0 w 2"/>
              <a:gd name="T5" fmla="*/ 1 h 1"/>
              <a:gd name="T6" fmla="*/ 2 w 2"/>
              <a:gd name="T7" fmla="*/ 1 h 1"/>
              <a:gd name="T8" fmla="*/ 2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1"/>
                </a:lnTo>
                <a:lnTo>
                  <a:pt x="2" y="1"/>
                </a:lnTo>
                <a:lnTo>
                  <a:pt x="2"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2" name="Freeform 1812"/>
          <p:cNvSpPr/>
          <p:nvPr/>
        </p:nvSpPr>
        <p:spPr>
          <a:xfrm>
            <a:off x="595313" y="317500"/>
            <a:ext cx="1588" cy="1588"/>
          </a:xfrm>
          <a:custGeom>
            <a:avLst/>
            <a:gdLst>
              <a:gd name="T0" fmla="*/ 0 w 2"/>
              <a:gd name="T1" fmla="*/ 0 h 2"/>
              <a:gd name="T2" fmla="*/ 0 w 2"/>
              <a:gd name="T3" fmla="*/ 0 h 2"/>
              <a:gd name="T4" fmla="*/ 0 w 2"/>
              <a:gd name="T5" fmla="*/ 1 h 2"/>
              <a:gd name="T6" fmla="*/ 2 w 2"/>
              <a:gd name="T7" fmla="*/ 2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1"/>
                </a:lnTo>
                <a:lnTo>
                  <a:pt x="2" y="2"/>
                </a:lnTo>
                <a:lnTo>
                  <a:pt x="2" y="0"/>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3" name="Freeform 1813"/>
          <p:cNvSpPr/>
          <p:nvPr/>
        </p:nvSpPr>
        <p:spPr>
          <a:xfrm>
            <a:off x="595317" y="315913"/>
            <a:ext cx="3175" cy="1588"/>
          </a:xfrm>
          <a:custGeom>
            <a:avLst/>
            <a:gdLst>
              <a:gd name="T0" fmla="*/ 0 w 3"/>
              <a:gd name="T1" fmla="*/ 0 h 2"/>
              <a:gd name="T2" fmla="*/ 0 w 3"/>
              <a:gd name="T3" fmla="*/ 0 h 2"/>
              <a:gd name="T4" fmla="*/ 0 w 3"/>
              <a:gd name="T5" fmla="*/ 1 h 2"/>
              <a:gd name="T6" fmla="*/ 3 w 3"/>
              <a:gd name="T7" fmla="*/ 2 h 2"/>
              <a:gd name="T8" fmla="*/ 3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0" y="1"/>
                </a:lnTo>
                <a:lnTo>
                  <a:pt x="3" y="2"/>
                </a:lnTo>
                <a:lnTo>
                  <a:pt x="3" y="1"/>
                </a:lnTo>
                <a:lnTo>
                  <a:pt x="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4" name="Freeform 1814"/>
          <p:cNvSpPr/>
          <p:nvPr/>
        </p:nvSpPr>
        <p:spPr>
          <a:xfrm>
            <a:off x="604838" y="319100"/>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5" name="Freeform 1815"/>
          <p:cNvSpPr/>
          <p:nvPr/>
        </p:nvSpPr>
        <p:spPr>
          <a:xfrm>
            <a:off x="606426" y="322275"/>
            <a:ext cx="1588"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6" name="Freeform 1816"/>
          <p:cNvSpPr/>
          <p:nvPr/>
        </p:nvSpPr>
        <p:spPr>
          <a:xfrm>
            <a:off x="609601" y="325450"/>
            <a:ext cx="0" cy="3175"/>
          </a:xfrm>
          <a:custGeom>
            <a:avLst/>
            <a:gdLst>
              <a:gd name="T0" fmla="*/ 0 w 2"/>
              <a:gd name="T1" fmla="*/ 0 h 3"/>
              <a:gd name="T2" fmla="*/ 0 w 2"/>
              <a:gd name="T3" fmla="*/ 0 h 3"/>
              <a:gd name="T4" fmla="*/ 0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0"/>
                  <a:pt x="1" y="1"/>
                  <a:pt x="0" y="3"/>
                </a:cubicBezTo>
                <a:lnTo>
                  <a:pt x="2" y="1"/>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7" name="Freeform 1817"/>
          <p:cNvSpPr/>
          <p:nvPr/>
        </p:nvSpPr>
        <p:spPr>
          <a:xfrm>
            <a:off x="611188" y="328613"/>
            <a:ext cx="0"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0"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8" name="Freeform 1818"/>
          <p:cNvSpPr/>
          <p:nvPr/>
        </p:nvSpPr>
        <p:spPr>
          <a:xfrm>
            <a:off x="606426" y="328613"/>
            <a:ext cx="1588" cy="1588"/>
          </a:xfrm>
          <a:custGeom>
            <a:avLst/>
            <a:gdLst>
              <a:gd name="T0" fmla="*/ 0 w 2"/>
              <a:gd name="T1" fmla="*/ 0 h 3"/>
              <a:gd name="T2" fmla="*/ 0 w 2"/>
              <a:gd name="T3" fmla="*/ 0 h 3"/>
              <a:gd name="T4" fmla="*/ 0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1"/>
                  <a:pt x="1" y="2"/>
                  <a:pt x="0" y="3"/>
                </a:cubicBezTo>
                <a:lnTo>
                  <a:pt x="2"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19" name="Freeform 1819"/>
          <p:cNvSpPr/>
          <p:nvPr/>
        </p:nvSpPr>
        <p:spPr>
          <a:xfrm>
            <a:off x="603251" y="327037"/>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0" name="Freeform 1820"/>
          <p:cNvSpPr/>
          <p:nvPr/>
        </p:nvSpPr>
        <p:spPr>
          <a:xfrm>
            <a:off x="604838" y="325438"/>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1" name="Freeform 1821"/>
          <p:cNvSpPr/>
          <p:nvPr/>
        </p:nvSpPr>
        <p:spPr>
          <a:xfrm>
            <a:off x="603251" y="322275"/>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2" name="Freeform 1822"/>
          <p:cNvSpPr/>
          <p:nvPr/>
        </p:nvSpPr>
        <p:spPr>
          <a:xfrm>
            <a:off x="606426" y="317500"/>
            <a:ext cx="1588"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3" name="Freeform 1823"/>
          <p:cNvSpPr/>
          <p:nvPr/>
        </p:nvSpPr>
        <p:spPr>
          <a:xfrm>
            <a:off x="609601" y="319100"/>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4" name="Freeform 1824"/>
          <p:cNvSpPr/>
          <p:nvPr/>
        </p:nvSpPr>
        <p:spPr>
          <a:xfrm>
            <a:off x="611188" y="323850"/>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5" name="Freeform 1825"/>
          <p:cNvSpPr/>
          <p:nvPr/>
        </p:nvSpPr>
        <p:spPr>
          <a:xfrm>
            <a:off x="608013" y="330212"/>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6" name="Freeform 1826"/>
          <p:cNvSpPr/>
          <p:nvPr/>
        </p:nvSpPr>
        <p:spPr>
          <a:xfrm>
            <a:off x="608013" y="334975"/>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0" y="3"/>
                </a:cubicBezTo>
                <a:lnTo>
                  <a:pt x="2"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7" name="Freeform 1827"/>
          <p:cNvSpPr/>
          <p:nvPr/>
        </p:nvSpPr>
        <p:spPr>
          <a:xfrm>
            <a:off x="600076" y="330200"/>
            <a:ext cx="1588" cy="1588"/>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cubicBezTo>
                  <a:pt x="1" y="1"/>
                  <a:pt x="1" y="2"/>
                  <a:pt x="0" y="2"/>
                </a:cubicBezTo>
                <a:lnTo>
                  <a:pt x="1" y="1"/>
                </a:lnTo>
                <a:lnTo>
                  <a:pt x="0"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8" name="Freeform 1828"/>
          <p:cNvSpPr/>
          <p:nvPr/>
        </p:nvSpPr>
        <p:spPr>
          <a:xfrm>
            <a:off x="606426" y="333375"/>
            <a:ext cx="1588" cy="1588"/>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29" name="Freeform 1829"/>
          <p:cNvSpPr/>
          <p:nvPr/>
        </p:nvSpPr>
        <p:spPr>
          <a:xfrm>
            <a:off x="603251" y="339725"/>
            <a:ext cx="3175" cy="0"/>
          </a:xfrm>
          <a:custGeom>
            <a:avLst/>
            <a:gdLst>
              <a:gd name="T0" fmla="*/ 5 w 5"/>
              <a:gd name="T1" fmla="*/ 1 h 1"/>
              <a:gd name="T2" fmla="*/ 5 w 5"/>
              <a:gd name="T3" fmla="*/ 1 h 1"/>
              <a:gd name="T4" fmla="*/ 1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4" y="1"/>
                  <a:pt x="2" y="0"/>
                  <a:pt x="1" y="0"/>
                </a:cubicBezTo>
                <a:cubicBezTo>
                  <a:pt x="0" y="1"/>
                  <a:pt x="0" y="1"/>
                  <a:pt x="0" y="1"/>
                </a:cubicBezTo>
                <a:cubicBezTo>
                  <a:pt x="2" y="1"/>
                  <a:pt x="3" y="1"/>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0" name="Freeform 1830"/>
          <p:cNvSpPr/>
          <p:nvPr/>
        </p:nvSpPr>
        <p:spPr>
          <a:xfrm>
            <a:off x="600076" y="331800"/>
            <a:ext cx="6350" cy="3175"/>
          </a:xfrm>
          <a:custGeom>
            <a:avLst/>
            <a:gdLst>
              <a:gd name="T0" fmla="*/ 0 w 9"/>
              <a:gd name="T1" fmla="*/ 4 h 5"/>
              <a:gd name="T2" fmla="*/ 0 w 9"/>
              <a:gd name="T3" fmla="*/ 4 h 5"/>
              <a:gd name="T4" fmla="*/ 3 w 9"/>
              <a:gd name="T5" fmla="*/ 4 h 5"/>
              <a:gd name="T6" fmla="*/ 3 w 9"/>
              <a:gd name="T7" fmla="*/ 4 h 5"/>
              <a:gd name="T8" fmla="*/ 3 w 9"/>
              <a:gd name="T9" fmla="*/ 5 h 5"/>
              <a:gd name="T10" fmla="*/ 5 w 9"/>
              <a:gd name="T11" fmla="*/ 5 h 5"/>
              <a:gd name="T12" fmla="*/ 9 w 9"/>
              <a:gd name="T13" fmla="*/ 0 h 5"/>
              <a:gd name="T14" fmla="*/ 0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4"/>
                </a:moveTo>
                <a:lnTo>
                  <a:pt x="0" y="4"/>
                </a:lnTo>
                <a:cubicBezTo>
                  <a:pt x="2" y="4"/>
                  <a:pt x="3" y="4"/>
                  <a:pt x="3" y="4"/>
                </a:cubicBezTo>
                <a:lnTo>
                  <a:pt x="3" y="4"/>
                </a:lnTo>
                <a:cubicBezTo>
                  <a:pt x="3" y="4"/>
                  <a:pt x="3" y="5"/>
                  <a:pt x="3" y="5"/>
                </a:cubicBezTo>
                <a:cubicBezTo>
                  <a:pt x="3" y="5"/>
                  <a:pt x="4" y="5"/>
                  <a:pt x="5" y="5"/>
                </a:cubicBezTo>
                <a:cubicBezTo>
                  <a:pt x="6" y="4"/>
                  <a:pt x="8" y="2"/>
                  <a:pt x="9" y="0"/>
                </a:cubicBezTo>
                <a:cubicBezTo>
                  <a:pt x="6" y="1"/>
                  <a:pt x="3" y="2"/>
                  <a:pt x="0" y="4"/>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1" name="Freeform 1831"/>
          <p:cNvSpPr/>
          <p:nvPr/>
        </p:nvSpPr>
        <p:spPr>
          <a:xfrm>
            <a:off x="595313" y="330212"/>
            <a:ext cx="0" cy="3175"/>
          </a:xfrm>
          <a:custGeom>
            <a:avLst/>
            <a:gdLst>
              <a:gd name="T0" fmla="*/ 1 w 1"/>
              <a:gd name="T1" fmla="*/ 0 h 3"/>
              <a:gd name="T2" fmla="*/ 1 w 1"/>
              <a:gd name="T3" fmla="*/ 0 h 3"/>
              <a:gd name="T4" fmla="*/ 0 w 1"/>
              <a:gd name="T5" fmla="*/ 2 h 3"/>
              <a:gd name="T6" fmla="*/ 0 w 1"/>
              <a:gd name="T7" fmla="*/ 3 h 3"/>
              <a:gd name="T8" fmla="*/ 1 w 1"/>
              <a:gd name="T9" fmla="*/ 2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lnTo>
                  <a:pt x="1" y="0"/>
                </a:lnTo>
                <a:cubicBezTo>
                  <a:pt x="1" y="1"/>
                  <a:pt x="0" y="1"/>
                  <a:pt x="0" y="2"/>
                </a:cubicBezTo>
                <a:cubicBezTo>
                  <a:pt x="0" y="2"/>
                  <a:pt x="0" y="3"/>
                  <a:pt x="0" y="3"/>
                </a:cubicBezTo>
                <a:cubicBezTo>
                  <a:pt x="1" y="3"/>
                  <a:pt x="1" y="2"/>
                  <a:pt x="1" y="2"/>
                </a:cubicBezTo>
                <a:cubicBezTo>
                  <a:pt x="1" y="1"/>
                  <a:pt x="1" y="1"/>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2" name="Freeform 1832"/>
          <p:cNvSpPr/>
          <p:nvPr/>
        </p:nvSpPr>
        <p:spPr>
          <a:xfrm>
            <a:off x="596901" y="333375"/>
            <a:ext cx="1588" cy="1588"/>
          </a:xfrm>
          <a:custGeom>
            <a:avLst/>
            <a:gdLst>
              <a:gd name="T0" fmla="*/ 2 w 2"/>
              <a:gd name="T1" fmla="*/ 0 h 4"/>
              <a:gd name="T2" fmla="*/ 2 w 2"/>
              <a:gd name="T3" fmla="*/ 0 h 4"/>
              <a:gd name="T4" fmla="*/ 1 w 2"/>
              <a:gd name="T5" fmla="*/ 1 h 4"/>
              <a:gd name="T6" fmla="*/ 0 w 2"/>
              <a:gd name="T7" fmla="*/ 4 h 4"/>
              <a:gd name="T8" fmla="*/ 1 w 2"/>
              <a:gd name="T9" fmla="*/ 3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cubicBezTo>
                  <a:pt x="2" y="0"/>
                  <a:pt x="1" y="1"/>
                  <a:pt x="1" y="1"/>
                </a:cubicBezTo>
                <a:cubicBezTo>
                  <a:pt x="1" y="2"/>
                  <a:pt x="0" y="3"/>
                  <a:pt x="0" y="4"/>
                </a:cubicBezTo>
                <a:cubicBezTo>
                  <a:pt x="0" y="4"/>
                  <a:pt x="1" y="3"/>
                  <a:pt x="1" y="3"/>
                </a:cubicBezTo>
                <a:cubicBezTo>
                  <a:pt x="2" y="2"/>
                  <a:pt x="2"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3" name="Freeform 1833"/>
          <p:cNvSpPr/>
          <p:nvPr/>
        </p:nvSpPr>
        <p:spPr>
          <a:xfrm>
            <a:off x="600079" y="334975"/>
            <a:ext cx="4763" cy="3175"/>
          </a:xfrm>
          <a:custGeom>
            <a:avLst/>
            <a:gdLst>
              <a:gd name="T0" fmla="*/ 2 w 8"/>
              <a:gd name="T1" fmla="*/ 1 h 4"/>
              <a:gd name="T2" fmla="*/ 2 w 8"/>
              <a:gd name="T3" fmla="*/ 1 h 4"/>
              <a:gd name="T4" fmla="*/ 0 w 8"/>
              <a:gd name="T5" fmla="*/ 4 h 4"/>
              <a:gd name="T6" fmla="*/ 4 w 8"/>
              <a:gd name="T7" fmla="*/ 4 h 4"/>
              <a:gd name="T8" fmla="*/ 8 w 8"/>
              <a:gd name="T9" fmla="*/ 1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1" y="2"/>
                  <a:pt x="0" y="3"/>
                  <a:pt x="0" y="4"/>
                </a:cubicBezTo>
                <a:cubicBezTo>
                  <a:pt x="1" y="4"/>
                  <a:pt x="2" y="4"/>
                  <a:pt x="4" y="4"/>
                </a:cubicBezTo>
                <a:cubicBezTo>
                  <a:pt x="5" y="3"/>
                  <a:pt x="7" y="2"/>
                  <a:pt x="8" y="1"/>
                </a:cubicBezTo>
                <a:cubicBezTo>
                  <a:pt x="6" y="0"/>
                  <a:pt x="4" y="1"/>
                  <a:pt x="2"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4" name="Freeform 1834"/>
          <p:cNvSpPr/>
          <p:nvPr/>
        </p:nvSpPr>
        <p:spPr>
          <a:xfrm>
            <a:off x="595317" y="330200"/>
            <a:ext cx="3175" cy="7938"/>
          </a:xfrm>
          <a:custGeom>
            <a:avLst/>
            <a:gdLst>
              <a:gd name="T0" fmla="*/ 0 w 5"/>
              <a:gd name="T1" fmla="*/ 5 h 11"/>
              <a:gd name="T2" fmla="*/ 0 w 5"/>
              <a:gd name="T3" fmla="*/ 5 h 11"/>
              <a:gd name="T4" fmla="*/ 0 w 5"/>
              <a:gd name="T5" fmla="*/ 6 h 11"/>
              <a:gd name="T6" fmla="*/ 0 w 5"/>
              <a:gd name="T7" fmla="*/ 11 h 11"/>
              <a:gd name="T8" fmla="*/ 3 w 5"/>
              <a:gd name="T9" fmla="*/ 8 h 11"/>
              <a:gd name="T10" fmla="*/ 4 w 5"/>
              <a:gd name="T11" fmla="*/ 0 h 11"/>
              <a:gd name="T12" fmla="*/ 0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0" y="5"/>
                </a:moveTo>
                <a:lnTo>
                  <a:pt x="0" y="5"/>
                </a:lnTo>
                <a:lnTo>
                  <a:pt x="0" y="6"/>
                </a:lnTo>
                <a:cubicBezTo>
                  <a:pt x="0" y="7"/>
                  <a:pt x="0" y="9"/>
                  <a:pt x="0" y="11"/>
                </a:cubicBezTo>
                <a:cubicBezTo>
                  <a:pt x="0" y="10"/>
                  <a:pt x="1" y="9"/>
                  <a:pt x="3" y="8"/>
                </a:cubicBezTo>
                <a:cubicBezTo>
                  <a:pt x="4" y="5"/>
                  <a:pt x="5" y="3"/>
                  <a:pt x="4" y="0"/>
                </a:cubicBezTo>
                <a:cubicBezTo>
                  <a:pt x="3" y="1"/>
                  <a:pt x="1" y="3"/>
                  <a:pt x="0"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5" name="Freeform 1835"/>
          <p:cNvSpPr/>
          <p:nvPr/>
        </p:nvSpPr>
        <p:spPr>
          <a:xfrm>
            <a:off x="595313" y="338138"/>
            <a:ext cx="7938" cy="1588"/>
          </a:xfrm>
          <a:custGeom>
            <a:avLst/>
            <a:gdLst>
              <a:gd name="T0" fmla="*/ 11 w 11"/>
              <a:gd name="T1" fmla="*/ 1 h 3"/>
              <a:gd name="T2" fmla="*/ 11 w 11"/>
              <a:gd name="T3" fmla="*/ 1 h 3"/>
              <a:gd name="T4" fmla="*/ 0 w 11"/>
              <a:gd name="T5" fmla="*/ 3 h 3"/>
              <a:gd name="T6" fmla="*/ 1 w 11"/>
              <a:gd name="T7" fmla="*/ 3 h 3"/>
              <a:gd name="T8" fmla="*/ 7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7" y="0"/>
                  <a:pt x="3" y="1"/>
                  <a:pt x="0" y="3"/>
                </a:cubicBezTo>
                <a:lnTo>
                  <a:pt x="1" y="3"/>
                </a:lnTo>
                <a:cubicBezTo>
                  <a:pt x="3" y="3"/>
                  <a:pt x="5" y="3"/>
                  <a:pt x="7" y="3"/>
                </a:cubicBezTo>
                <a:cubicBezTo>
                  <a:pt x="8" y="3"/>
                  <a:pt x="10" y="2"/>
                  <a:pt x="1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6" name="Freeform 1836"/>
          <p:cNvSpPr/>
          <p:nvPr/>
        </p:nvSpPr>
        <p:spPr>
          <a:xfrm>
            <a:off x="593726" y="334975"/>
            <a:ext cx="7938" cy="4763"/>
          </a:xfrm>
          <a:custGeom>
            <a:avLst/>
            <a:gdLst>
              <a:gd name="T0" fmla="*/ 10 w 10"/>
              <a:gd name="T1" fmla="*/ 0 h 7"/>
              <a:gd name="T2" fmla="*/ 10 w 10"/>
              <a:gd name="T3" fmla="*/ 0 h 7"/>
              <a:gd name="T4" fmla="*/ 0 w 10"/>
              <a:gd name="T5" fmla="*/ 7 h 7"/>
              <a:gd name="T6" fmla="*/ 10 w 10"/>
              <a:gd name="T7" fmla="*/ 0 h 7"/>
            </a:gdLst>
            <a:ahLst/>
            <a:cxnLst>
              <a:cxn ang="0">
                <a:pos x="T0" y="T1"/>
              </a:cxn>
              <a:cxn ang="0">
                <a:pos x="T2" y="T3"/>
              </a:cxn>
              <a:cxn ang="0">
                <a:pos x="T4" y="T5"/>
              </a:cxn>
              <a:cxn ang="0">
                <a:pos x="T6" y="T7"/>
              </a:cxn>
            </a:cxnLst>
            <a:rect l="0" t="0" r="r" b="b"/>
            <a:pathLst>
              <a:path w="10" h="7">
                <a:moveTo>
                  <a:pt x="10" y="0"/>
                </a:moveTo>
                <a:lnTo>
                  <a:pt x="10" y="0"/>
                </a:lnTo>
                <a:cubicBezTo>
                  <a:pt x="6" y="0"/>
                  <a:pt x="2" y="3"/>
                  <a:pt x="0" y="7"/>
                </a:cubicBezTo>
                <a:cubicBezTo>
                  <a:pt x="4" y="6"/>
                  <a:pt x="8" y="3"/>
                  <a:pt x="1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7" name="Freeform 1837"/>
          <p:cNvSpPr/>
          <p:nvPr/>
        </p:nvSpPr>
        <p:spPr>
          <a:xfrm>
            <a:off x="590551" y="314337"/>
            <a:ext cx="4763" cy="17463"/>
          </a:xfrm>
          <a:custGeom>
            <a:avLst/>
            <a:gdLst>
              <a:gd name="T0" fmla="*/ 3 w 6"/>
              <a:gd name="T1" fmla="*/ 20 h 24"/>
              <a:gd name="T2" fmla="*/ 3 w 6"/>
              <a:gd name="T3" fmla="*/ 20 h 24"/>
              <a:gd name="T4" fmla="*/ 5 w 6"/>
              <a:gd name="T5" fmla="*/ 24 h 24"/>
              <a:gd name="T6" fmla="*/ 6 w 6"/>
              <a:gd name="T7" fmla="*/ 0 h 24"/>
              <a:gd name="T8" fmla="*/ 3 w 6"/>
              <a:gd name="T9" fmla="*/ 1 h 24"/>
              <a:gd name="T10" fmla="*/ 0 w 6"/>
              <a:gd name="T11" fmla="*/ 0 h 24"/>
              <a:gd name="T12" fmla="*/ 1 w 6"/>
              <a:gd name="T13" fmla="*/ 24 h 24"/>
              <a:gd name="T14" fmla="*/ 3 w 6"/>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3" y="20"/>
                </a:moveTo>
                <a:lnTo>
                  <a:pt x="3" y="20"/>
                </a:lnTo>
                <a:cubicBezTo>
                  <a:pt x="4" y="21"/>
                  <a:pt x="4" y="22"/>
                  <a:pt x="5" y="24"/>
                </a:cubicBezTo>
                <a:lnTo>
                  <a:pt x="6" y="0"/>
                </a:lnTo>
                <a:cubicBezTo>
                  <a:pt x="5" y="1"/>
                  <a:pt x="4" y="1"/>
                  <a:pt x="3" y="1"/>
                </a:cubicBezTo>
                <a:cubicBezTo>
                  <a:pt x="2" y="1"/>
                  <a:pt x="1" y="1"/>
                  <a:pt x="0" y="0"/>
                </a:cubicBezTo>
                <a:lnTo>
                  <a:pt x="1" y="24"/>
                </a:lnTo>
                <a:cubicBezTo>
                  <a:pt x="2" y="22"/>
                  <a:pt x="2" y="21"/>
                  <a:pt x="3" y="2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8" name="Freeform 1838"/>
          <p:cNvSpPr/>
          <p:nvPr/>
        </p:nvSpPr>
        <p:spPr>
          <a:xfrm>
            <a:off x="592138" y="330212"/>
            <a:ext cx="3175" cy="9525"/>
          </a:xfrm>
          <a:custGeom>
            <a:avLst/>
            <a:gdLst>
              <a:gd name="T0" fmla="*/ 0 w 4"/>
              <a:gd name="T1" fmla="*/ 7 h 13"/>
              <a:gd name="T2" fmla="*/ 0 w 4"/>
              <a:gd name="T3" fmla="*/ 7 h 13"/>
              <a:gd name="T4" fmla="*/ 2 w 4"/>
              <a:gd name="T5" fmla="*/ 13 h 13"/>
              <a:gd name="T6" fmla="*/ 4 w 4"/>
              <a:gd name="T7" fmla="*/ 7 h 13"/>
              <a:gd name="T8" fmla="*/ 2 w 4"/>
              <a:gd name="T9" fmla="*/ 0 h 13"/>
              <a:gd name="T10" fmla="*/ 0 w 4"/>
              <a:gd name="T11" fmla="*/ 7 h 13"/>
            </a:gdLst>
            <a:ahLst/>
            <a:cxnLst>
              <a:cxn ang="0">
                <a:pos x="T0" y="T1"/>
              </a:cxn>
              <a:cxn ang="0">
                <a:pos x="T2" y="T3"/>
              </a:cxn>
              <a:cxn ang="0">
                <a:pos x="T4" y="T5"/>
              </a:cxn>
              <a:cxn ang="0">
                <a:pos x="T6" y="T7"/>
              </a:cxn>
              <a:cxn ang="0">
                <a:pos x="T8" y="T9"/>
              </a:cxn>
              <a:cxn ang="0">
                <a:pos x="T10" y="T11"/>
              </a:cxn>
            </a:cxnLst>
            <a:rect l="0" t="0" r="r" b="b"/>
            <a:pathLst>
              <a:path w="4" h="13">
                <a:moveTo>
                  <a:pt x="0" y="7"/>
                </a:moveTo>
                <a:lnTo>
                  <a:pt x="0" y="7"/>
                </a:lnTo>
                <a:cubicBezTo>
                  <a:pt x="0" y="9"/>
                  <a:pt x="1" y="11"/>
                  <a:pt x="2" y="13"/>
                </a:cubicBezTo>
                <a:cubicBezTo>
                  <a:pt x="3" y="11"/>
                  <a:pt x="4" y="9"/>
                  <a:pt x="4" y="7"/>
                </a:cubicBezTo>
                <a:cubicBezTo>
                  <a:pt x="4" y="4"/>
                  <a:pt x="3" y="2"/>
                  <a:pt x="2" y="0"/>
                </a:cubicBezTo>
                <a:cubicBezTo>
                  <a:pt x="1" y="2"/>
                  <a:pt x="0" y="4"/>
                  <a:pt x="0"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39" name="Freeform 1839"/>
          <p:cNvSpPr/>
          <p:nvPr/>
        </p:nvSpPr>
        <p:spPr>
          <a:xfrm>
            <a:off x="588963" y="295287"/>
            <a:ext cx="7938" cy="9525"/>
          </a:xfrm>
          <a:custGeom>
            <a:avLst/>
            <a:gdLst>
              <a:gd name="T0" fmla="*/ 4 w 12"/>
              <a:gd name="T1" fmla="*/ 2 h 12"/>
              <a:gd name="T2" fmla="*/ 4 w 12"/>
              <a:gd name="T3" fmla="*/ 2 h 12"/>
              <a:gd name="T4" fmla="*/ 5 w 12"/>
              <a:gd name="T5" fmla="*/ 4 h 12"/>
              <a:gd name="T6" fmla="*/ 0 w 12"/>
              <a:gd name="T7" fmla="*/ 3 h 12"/>
              <a:gd name="T8" fmla="*/ 0 w 12"/>
              <a:gd name="T9" fmla="*/ 9 h 12"/>
              <a:gd name="T10" fmla="*/ 4 w 12"/>
              <a:gd name="T11" fmla="*/ 7 h 12"/>
              <a:gd name="T12" fmla="*/ 3 w 12"/>
              <a:gd name="T13" fmla="*/ 12 h 12"/>
              <a:gd name="T14" fmla="*/ 9 w 12"/>
              <a:gd name="T15" fmla="*/ 12 h 12"/>
              <a:gd name="T16" fmla="*/ 7 w 12"/>
              <a:gd name="T17" fmla="*/ 8 h 12"/>
              <a:gd name="T18" fmla="*/ 12 w 12"/>
              <a:gd name="T19" fmla="*/ 9 h 12"/>
              <a:gd name="T20" fmla="*/ 12 w 12"/>
              <a:gd name="T21" fmla="*/ 3 h 12"/>
              <a:gd name="T22" fmla="*/ 8 w 12"/>
              <a:gd name="T23" fmla="*/ 5 h 12"/>
              <a:gd name="T24" fmla="*/ 9 w 12"/>
              <a:gd name="T25" fmla="*/ 0 h 12"/>
              <a:gd name="T26" fmla="*/ 3 w 12"/>
              <a:gd name="T27" fmla="*/ 0 h 12"/>
              <a:gd name="T28" fmla="*/ 4 w 12"/>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4" y="2"/>
                </a:moveTo>
                <a:lnTo>
                  <a:pt x="4" y="2"/>
                </a:lnTo>
                <a:cubicBezTo>
                  <a:pt x="5" y="3"/>
                  <a:pt x="5" y="4"/>
                  <a:pt x="5" y="4"/>
                </a:cubicBezTo>
                <a:cubicBezTo>
                  <a:pt x="5" y="7"/>
                  <a:pt x="1" y="4"/>
                  <a:pt x="0" y="3"/>
                </a:cubicBezTo>
                <a:lnTo>
                  <a:pt x="0" y="9"/>
                </a:lnTo>
                <a:cubicBezTo>
                  <a:pt x="1" y="9"/>
                  <a:pt x="3" y="7"/>
                  <a:pt x="4" y="7"/>
                </a:cubicBezTo>
                <a:cubicBezTo>
                  <a:pt x="7" y="8"/>
                  <a:pt x="4" y="12"/>
                  <a:pt x="3" y="12"/>
                </a:cubicBezTo>
                <a:lnTo>
                  <a:pt x="9" y="12"/>
                </a:lnTo>
                <a:cubicBezTo>
                  <a:pt x="8" y="12"/>
                  <a:pt x="7" y="10"/>
                  <a:pt x="7" y="8"/>
                </a:cubicBezTo>
                <a:cubicBezTo>
                  <a:pt x="7" y="6"/>
                  <a:pt x="11" y="9"/>
                  <a:pt x="12" y="9"/>
                </a:cubicBezTo>
                <a:lnTo>
                  <a:pt x="12" y="3"/>
                </a:lnTo>
                <a:cubicBezTo>
                  <a:pt x="11" y="4"/>
                  <a:pt x="9" y="6"/>
                  <a:pt x="8" y="5"/>
                </a:cubicBezTo>
                <a:cubicBezTo>
                  <a:pt x="5" y="5"/>
                  <a:pt x="8" y="1"/>
                  <a:pt x="9" y="0"/>
                </a:cubicBezTo>
                <a:lnTo>
                  <a:pt x="3" y="0"/>
                </a:lnTo>
                <a:cubicBezTo>
                  <a:pt x="4" y="1"/>
                  <a:pt x="4" y="2"/>
                  <a:pt x="4"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0" name="Freeform 1840"/>
          <p:cNvSpPr/>
          <p:nvPr/>
        </p:nvSpPr>
        <p:spPr>
          <a:xfrm>
            <a:off x="588963" y="306388"/>
            <a:ext cx="7938" cy="6350"/>
          </a:xfrm>
          <a:custGeom>
            <a:avLst/>
            <a:gdLst>
              <a:gd name="T0" fmla="*/ 5 w 10"/>
              <a:gd name="T1" fmla="*/ 0 h 9"/>
              <a:gd name="T2" fmla="*/ 5 w 10"/>
              <a:gd name="T3" fmla="*/ 0 h 9"/>
              <a:gd name="T4" fmla="*/ 0 w 10"/>
              <a:gd name="T5" fmla="*/ 5 h 9"/>
              <a:gd name="T6" fmla="*/ 5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lnTo>
                  <a:pt x="5" y="0"/>
                </a:lnTo>
                <a:cubicBezTo>
                  <a:pt x="2" y="0"/>
                  <a:pt x="0" y="2"/>
                  <a:pt x="0" y="5"/>
                </a:cubicBezTo>
                <a:cubicBezTo>
                  <a:pt x="0" y="7"/>
                  <a:pt x="2" y="9"/>
                  <a:pt x="5" y="9"/>
                </a:cubicBezTo>
                <a:cubicBezTo>
                  <a:pt x="8" y="9"/>
                  <a:pt x="10" y="7"/>
                  <a:pt x="10" y="5"/>
                </a:cubicBezTo>
                <a:cubicBezTo>
                  <a:pt x="10" y="2"/>
                  <a:pt x="8" y="0"/>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1" name="Freeform 1841"/>
          <p:cNvSpPr/>
          <p:nvPr/>
        </p:nvSpPr>
        <p:spPr>
          <a:xfrm>
            <a:off x="579438" y="342900"/>
            <a:ext cx="0" cy="158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cubicBezTo>
                  <a:pt x="0" y="1"/>
                  <a:pt x="0" y="1"/>
                  <a:pt x="0" y="1"/>
                </a:cubicBezTo>
                <a:cubicBezTo>
                  <a:pt x="0" y="1"/>
                  <a:pt x="0"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2" name="Freeform 1842"/>
          <p:cNvSpPr/>
          <p:nvPr/>
        </p:nvSpPr>
        <p:spPr>
          <a:xfrm>
            <a:off x="590551"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1"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3" name="Freeform 1843"/>
          <p:cNvSpPr/>
          <p:nvPr/>
        </p:nvSpPr>
        <p:spPr>
          <a:xfrm>
            <a:off x="590551" y="342900"/>
            <a:ext cx="1588"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cubicBezTo>
                  <a:pt x="1" y="1"/>
                  <a:pt x="1" y="1"/>
                  <a:pt x="1" y="0"/>
                </a:cubicBezTo>
                <a:cubicBezTo>
                  <a:pt x="1" y="1"/>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4" name="Freeform 1844"/>
          <p:cNvSpPr/>
          <p:nvPr/>
        </p:nvSpPr>
        <p:spPr>
          <a:xfrm>
            <a:off x="588963" y="341313"/>
            <a:ext cx="0"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0" y="1"/>
                  <a:pt x="1"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5" name="Freeform 1845"/>
          <p:cNvSpPr/>
          <p:nvPr/>
        </p:nvSpPr>
        <p:spPr>
          <a:xfrm>
            <a:off x="588963" y="342900"/>
            <a:ext cx="0"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1"/>
                </a:cubicBezTo>
                <a:cubicBezTo>
                  <a:pt x="1" y="1"/>
                  <a:pt x="1" y="1"/>
                  <a:pt x="1" y="0"/>
                </a:cubicBezTo>
                <a:cubicBezTo>
                  <a:pt x="1" y="1"/>
                  <a:pt x="1"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6" name="Rectangle 1846"/>
          <p:cNvSpPr>
            <a:spLocks noChangeArrowheads="1"/>
          </p:cNvSpPr>
          <p:nvPr/>
        </p:nvSpPr>
        <p:spPr>
          <a:xfrm>
            <a:off x="585788" y="341313"/>
            <a:ext cx="1588" cy="1588"/>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7" name="Freeform 1847"/>
          <p:cNvSpPr/>
          <p:nvPr/>
        </p:nvSpPr>
        <p:spPr>
          <a:xfrm>
            <a:off x="585788" y="342900"/>
            <a:ext cx="1588" cy="1588"/>
          </a:xfrm>
          <a:custGeom>
            <a:avLst/>
            <a:gdLst>
              <a:gd name="T0" fmla="*/ 0 w 1"/>
              <a:gd name="T1" fmla="*/ 1 h 1"/>
              <a:gd name="T2" fmla="*/ 0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8" name="Freeform 1848"/>
          <p:cNvSpPr/>
          <p:nvPr/>
        </p:nvSpPr>
        <p:spPr>
          <a:xfrm>
            <a:off x="582613"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49" name="Freeform 1849"/>
          <p:cNvSpPr/>
          <p:nvPr/>
        </p:nvSpPr>
        <p:spPr>
          <a:xfrm>
            <a:off x="584201"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cubicBezTo>
                  <a:pt x="0" y="1"/>
                  <a:pt x="0" y="0"/>
                  <a:pt x="0" y="0"/>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0" name="Freeform 1850"/>
          <p:cNvSpPr/>
          <p:nvPr/>
        </p:nvSpPr>
        <p:spPr>
          <a:xfrm>
            <a:off x="581026" y="341313"/>
            <a:ext cx="1588" cy="1588"/>
          </a:xfrm>
          <a:custGeom>
            <a:avLst/>
            <a:gdLst>
              <a:gd name="T0" fmla="*/ 0 w 1"/>
              <a:gd name="T1" fmla="*/ 1 h 1"/>
              <a:gd name="T2" fmla="*/ 0 w 1"/>
              <a:gd name="T3" fmla="*/ 1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0"/>
                </a:cubicBezTo>
                <a:cubicBezTo>
                  <a:pt x="0" y="0"/>
                  <a:pt x="0" y="0"/>
                  <a:pt x="0"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1" name="Freeform 1851"/>
          <p:cNvSpPr/>
          <p:nvPr/>
        </p:nvSpPr>
        <p:spPr>
          <a:xfrm>
            <a:off x="582613"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cubicBezTo>
                  <a:pt x="0" y="1"/>
                  <a:pt x="0" y="1"/>
                  <a:pt x="0" y="1"/>
                </a:cubicBez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2" name="Freeform 1852"/>
          <p:cNvSpPr/>
          <p:nvPr/>
        </p:nvSpPr>
        <p:spPr>
          <a:xfrm>
            <a:off x="58896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3" name="Freeform 1853"/>
          <p:cNvSpPr/>
          <p:nvPr/>
        </p:nvSpPr>
        <p:spPr>
          <a:xfrm>
            <a:off x="587376"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4" name="Freeform 1854"/>
          <p:cNvSpPr/>
          <p:nvPr/>
        </p:nvSpPr>
        <p:spPr>
          <a:xfrm>
            <a:off x="584201" y="342900"/>
            <a:ext cx="1588"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0"/>
                </a:cubicBezTo>
                <a:cubicBezTo>
                  <a:pt x="0" y="1"/>
                  <a:pt x="0" y="1"/>
                  <a:pt x="1" y="2"/>
                </a:cubicBezTo>
                <a:cubicBezTo>
                  <a:pt x="1" y="2"/>
                  <a:pt x="2" y="1"/>
                  <a:pt x="2" y="1"/>
                </a:cubicBezTo>
                <a:cubicBezTo>
                  <a:pt x="2"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5" name="Freeform 1855"/>
          <p:cNvSpPr/>
          <p:nvPr/>
        </p:nvSpPr>
        <p:spPr>
          <a:xfrm>
            <a:off x="582613" y="342900"/>
            <a:ext cx="0"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0"/>
                </a:cubicBezTo>
                <a:cubicBezTo>
                  <a:pt x="0" y="1"/>
                  <a:pt x="1" y="1"/>
                  <a:pt x="1" y="2"/>
                </a:cubicBezTo>
                <a:cubicBezTo>
                  <a:pt x="2" y="2"/>
                  <a:pt x="2" y="1"/>
                  <a:pt x="2" y="1"/>
                </a:cubicBezTo>
                <a:cubicBezTo>
                  <a:pt x="2" y="0"/>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6" name="Freeform 1856"/>
          <p:cNvSpPr/>
          <p:nvPr/>
        </p:nvSpPr>
        <p:spPr>
          <a:xfrm>
            <a:off x="5794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1"/>
                  <a:pt x="1" y="2"/>
                </a:cubicBezTo>
                <a:cubicBezTo>
                  <a:pt x="2" y="2"/>
                  <a:pt x="2" y="1"/>
                  <a:pt x="2" y="1"/>
                </a:cubicBezTo>
                <a:cubicBezTo>
                  <a:pt x="2" y="1"/>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7" name="Freeform 1857"/>
          <p:cNvSpPr/>
          <p:nvPr/>
        </p:nvSpPr>
        <p:spPr>
          <a:xfrm>
            <a:off x="606426" y="342900"/>
            <a:ext cx="1588" cy="1588"/>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cubicBezTo>
                  <a:pt x="0" y="0"/>
                  <a:pt x="0" y="1"/>
                  <a:pt x="0" y="1"/>
                </a:cubicBezTo>
                <a:cubicBezTo>
                  <a:pt x="0" y="1"/>
                  <a:pt x="0" y="1"/>
                  <a:pt x="1" y="1"/>
                </a:cubicBez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8" name="Freeform 1858"/>
          <p:cNvSpPr/>
          <p:nvPr/>
        </p:nvSpPr>
        <p:spPr>
          <a:xfrm>
            <a:off x="595313"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1" y="0"/>
                </a:cubicBezTo>
                <a:cubicBezTo>
                  <a:pt x="0" y="0"/>
                  <a:pt x="0" y="0"/>
                  <a:pt x="0" y="0"/>
                </a:cubicBezTo>
                <a:cubicBezTo>
                  <a:pt x="0"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59" name="Freeform 1859"/>
          <p:cNvSpPr/>
          <p:nvPr/>
        </p:nvSpPr>
        <p:spPr>
          <a:xfrm>
            <a:off x="595313" y="342900"/>
            <a:ext cx="0"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0" name="Freeform 1860"/>
          <p:cNvSpPr/>
          <p:nvPr/>
        </p:nvSpPr>
        <p:spPr>
          <a:xfrm>
            <a:off x="596901" y="341313"/>
            <a:ext cx="1588"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1" y="1"/>
                  <a:pt x="1" y="0"/>
                </a:cubicBezTo>
                <a:cubicBezTo>
                  <a:pt x="0" y="0"/>
                  <a:pt x="0" y="0"/>
                  <a:pt x="0" y="0"/>
                </a:cubicBezTo>
                <a:cubicBezTo>
                  <a:pt x="0" y="1"/>
                  <a:pt x="0" y="1"/>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1" name="Freeform 1861"/>
          <p:cNvSpPr/>
          <p:nvPr/>
        </p:nvSpPr>
        <p:spPr>
          <a:xfrm>
            <a:off x="596901" y="342900"/>
            <a:ext cx="1588"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cubicBezTo>
                  <a:pt x="0" y="1"/>
                  <a:pt x="0" y="1"/>
                  <a:pt x="1"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2" name="Rectangle 1862"/>
          <p:cNvSpPr>
            <a:spLocks noChangeArrowheads="1"/>
          </p:cNvSpPr>
          <p:nvPr/>
        </p:nvSpPr>
        <p:spPr>
          <a:xfrm>
            <a:off x="600076" y="341313"/>
            <a:ext cx="1588" cy="1588"/>
          </a:xfrm>
          <a:prstGeom prst="rect">
            <a:avLst/>
          </a:prstGeom>
          <a:solidFill>
            <a:srgbClr val="D5A03C"/>
          </a:solidFill>
          <a:ln w="0">
            <a:noFill/>
            <a:prstDash val="solid"/>
            <a:miter lim="800000"/>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3" name="Freeform 1863"/>
          <p:cNvSpPr/>
          <p:nvPr/>
        </p:nvSpPr>
        <p:spPr>
          <a:xfrm>
            <a:off x="600076" y="342900"/>
            <a:ext cx="0" cy="1588"/>
          </a:xfrm>
          <a:custGeom>
            <a:avLst/>
            <a:gdLst>
              <a:gd name="T0" fmla="*/ 1 w 1"/>
              <a:gd name="T1" fmla="*/ 1 h 1"/>
              <a:gd name="T2" fmla="*/ 1 w 1"/>
              <a:gd name="T3" fmla="*/ 1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1"/>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4" name="Freeform 1864"/>
          <p:cNvSpPr/>
          <p:nvPr/>
        </p:nvSpPr>
        <p:spPr>
          <a:xfrm>
            <a:off x="603251"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0" y="0"/>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5" name="Freeform 1865"/>
          <p:cNvSpPr/>
          <p:nvPr/>
        </p:nvSpPr>
        <p:spPr>
          <a:xfrm>
            <a:off x="603251"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6" name="Freeform 1866"/>
          <p:cNvSpPr/>
          <p:nvPr/>
        </p:nvSpPr>
        <p:spPr>
          <a:xfrm>
            <a:off x="604838" y="341313"/>
            <a:ext cx="0" cy="1588"/>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lnTo>
                  <a:pt x="0" y="0"/>
                </a:lnTo>
                <a:lnTo>
                  <a:pt x="1"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7" name="Freeform 1867"/>
          <p:cNvSpPr/>
          <p:nvPr/>
        </p:nvSpPr>
        <p:spPr>
          <a:xfrm>
            <a:off x="604838"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cubicBezTo>
                  <a:pt x="0" y="1"/>
                  <a:pt x="0" y="1"/>
                  <a:pt x="0" y="1"/>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8" name="Freeform 1868"/>
          <p:cNvSpPr/>
          <p:nvPr/>
        </p:nvSpPr>
        <p:spPr>
          <a:xfrm>
            <a:off x="59531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2"/>
                  <a:pt x="1" y="2"/>
                </a:cubicBezTo>
                <a:cubicBezTo>
                  <a:pt x="2" y="2"/>
                  <a:pt x="2" y="1"/>
                  <a:pt x="2" y="1"/>
                </a:cubicBezTo>
                <a:cubicBezTo>
                  <a:pt x="2" y="0"/>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69" name="Freeform 1869"/>
          <p:cNvSpPr/>
          <p:nvPr/>
        </p:nvSpPr>
        <p:spPr>
          <a:xfrm>
            <a:off x="59848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0" name="Freeform 1870"/>
          <p:cNvSpPr/>
          <p:nvPr/>
        </p:nvSpPr>
        <p:spPr>
          <a:xfrm>
            <a:off x="601663"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1" name="Freeform 1871"/>
          <p:cNvSpPr/>
          <p:nvPr/>
        </p:nvSpPr>
        <p:spPr>
          <a:xfrm>
            <a:off x="603251"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2" name="Freeform 1872"/>
          <p:cNvSpPr/>
          <p:nvPr/>
        </p:nvSpPr>
        <p:spPr>
          <a:xfrm>
            <a:off x="6048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1"/>
                  <a:pt x="0" y="1"/>
                </a:cubicBezTo>
                <a:cubicBezTo>
                  <a:pt x="0" y="1"/>
                  <a:pt x="0" y="2"/>
                  <a:pt x="1" y="2"/>
                </a:cubicBezTo>
                <a:cubicBezTo>
                  <a:pt x="1" y="1"/>
                  <a:pt x="2" y="1"/>
                  <a:pt x="2" y="1"/>
                </a:cubicBezTo>
                <a:cubicBezTo>
                  <a:pt x="2" y="0"/>
                  <a:pt x="1" y="0"/>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3" name="Freeform 1873"/>
          <p:cNvSpPr/>
          <p:nvPr/>
        </p:nvSpPr>
        <p:spPr>
          <a:xfrm>
            <a:off x="592138" y="342900"/>
            <a:ext cx="1588" cy="1588"/>
          </a:xfrm>
          <a:custGeom>
            <a:avLst/>
            <a:gdLst>
              <a:gd name="T0" fmla="*/ 0 w 2"/>
              <a:gd name="T1" fmla="*/ 1 h 2"/>
              <a:gd name="T2" fmla="*/ 0 w 2"/>
              <a:gd name="T3" fmla="*/ 1 h 2"/>
              <a:gd name="T4" fmla="*/ 1 w 2"/>
              <a:gd name="T5" fmla="*/ 2 h 2"/>
              <a:gd name="T6" fmla="*/ 2 w 2"/>
              <a:gd name="T7" fmla="*/ 1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1"/>
                </a:lnTo>
                <a:cubicBezTo>
                  <a:pt x="0" y="1"/>
                  <a:pt x="0" y="2"/>
                  <a:pt x="1" y="2"/>
                </a:cubicBezTo>
                <a:cubicBezTo>
                  <a:pt x="2" y="2"/>
                  <a:pt x="2" y="1"/>
                  <a:pt x="2" y="1"/>
                </a:cubicBezTo>
                <a:cubicBezTo>
                  <a:pt x="2" y="0"/>
                  <a:pt x="2" y="0"/>
                  <a:pt x="1" y="0"/>
                </a:cubicBezTo>
                <a:cubicBezTo>
                  <a:pt x="0" y="0"/>
                  <a:pt x="0" y="0"/>
                  <a:pt x="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4" name="Freeform 1874"/>
          <p:cNvSpPr/>
          <p:nvPr/>
        </p:nvSpPr>
        <p:spPr>
          <a:xfrm>
            <a:off x="579438" y="341313"/>
            <a:ext cx="28575" cy="0"/>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5" name="Freeform 1875"/>
          <p:cNvSpPr/>
          <p:nvPr/>
        </p:nvSpPr>
        <p:spPr>
          <a:xfrm>
            <a:off x="579438" y="344488"/>
            <a:ext cx="28575" cy="1588"/>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6" name="Freeform 1876"/>
          <p:cNvSpPr>
            <a:spLocks noEditPoints="1"/>
          </p:cNvSpPr>
          <p:nvPr/>
        </p:nvSpPr>
        <p:spPr>
          <a:xfrm>
            <a:off x="592138" y="314325"/>
            <a:ext cx="3175" cy="14288"/>
          </a:xfrm>
          <a:custGeom>
            <a:avLst/>
            <a:gdLst>
              <a:gd name="T0" fmla="*/ 2 w 5"/>
              <a:gd name="T1" fmla="*/ 1 h 21"/>
              <a:gd name="T2" fmla="*/ 2 w 5"/>
              <a:gd name="T3" fmla="*/ 4 h 21"/>
              <a:gd name="T4" fmla="*/ 2 w 5"/>
              <a:gd name="T5" fmla="*/ 1 h 21"/>
              <a:gd name="T6" fmla="*/ 2 w 5"/>
              <a:gd name="T7" fmla="*/ 8 h 21"/>
              <a:gd name="T8" fmla="*/ 1 w 5"/>
              <a:gd name="T9" fmla="*/ 7 h 21"/>
              <a:gd name="T10" fmla="*/ 2 w 5"/>
              <a:gd name="T11" fmla="*/ 5 h 21"/>
              <a:gd name="T12" fmla="*/ 3 w 5"/>
              <a:gd name="T13" fmla="*/ 7 h 21"/>
              <a:gd name="T14" fmla="*/ 2 w 5"/>
              <a:gd name="T15" fmla="*/ 9 h 21"/>
              <a:gd name="T16" fmla="*/ 3 w 5"/>
              <a:gd name="T17" fmla="*/ 10 h 21"/>
              <a:gd name="T18" fmla="*/ 1 w 5"/>
              <a:gd name="T19" fmla="*/ 10 h 21"/>
              <a:gd name="T20" fmla="*/ 2 w 5"/>
              <a:gd name="T21" fmla="*/ 9 h 21"/>
              <a:gd name="T22" fmla="*/ 2 w 5"/>
              <a:gd name="T23" fmla="*/ 12 h 21"/>
              <a:gd name="T24" fmla="*/ 3 w 5"/>
              <a:gd name="T25" fmla="*/ 13 h 21"/>
              <a:gd name="T26" fmla="*/ 1 w 5"/>
              <a:gd name="T27" fmla="*/ 13 h 21"/>
              <a:gd name="T28" fmla="*/ 2 w 5"/>
              <a:gd name="T29" fmla="*/ 12 h 21"/>
              <a:gd name="T30" fmla="*/ 2 w 5"/>
              <a:gd name="T31" fmla="*/ 18 h 21"/>
              <a:gd name="T32" fmla="*/ 2 w 5"/>
              <a:gd name="T33" fmla="*/ 18 h 21"/>
              <a:gd name="T34" fmla="*/ 3 w 5"/>
              <a:gd name="T35" fmla="*/ 19 h 21"/>
              <a:gd name="T36" fmla="*/ 1 w 5"/>
              <a:gd name="T37" fmla="*/ 19 h 21"/>
              <a:gd name="T38" fmla="*/ 1 w 5"/>
              <a:gd name="T39" fmla="*/ 15 h 21"/>
              <a:gd name="T40" fmla="*/ 0 w 5"/>
              <a:gd name="T41" fmla="*/ 16 h 21"/>
              <a:gd name="T42" fmla="*/ 0 w 5"/>
              <a:gd name="T43" fmla="*/ 19 h 21"/>
              <a:gd name="T44" fmla="*/ 4 w 5"/>
              <a:gd name="T45" fmla="*/ 19 h 21"/>
              <a:gd name="T46" fmla="*/ 4 w 5"/>
              <a:gd name="T47" fmla="*/ 16 h 21"/>
              <a:gd name="T48" fmla="*/ 4 w 5"/>
              <a:gd name="T49" fmla="*/ 13 h 21"/>
              <a:gd name="T50" fmla="*/ 4 w 5"/>
              <a:gd name="T51" fmla="*/ 10 h 21"/>
              <a:gd name="T52" fmla="*/ 4 w 5"/>
              <a:gd name="T53" fmla="*/ 7 h 21"/>
              <a:gd name="T54" fmla="*/ 5 w 5"/>
              <a:gd name="T55" fmla="*/ 3 h 21"/>
              <a:gd name="T56" fmla="*/ 0 w 5"/>
              <a:gd name="T57" fmla="*/ 3 h 21"/>
              <a:gd name="T58" fmla="*/ 0 w 5"/>
              <a:gd name="T59" fmla="*/ 7 h 21"/>
              <a:gd name="T60" fmla="*/ 0 w 5"/>
              <a:gd name="T61" fmla="*/ 10 h 21"/>
              <a:gd name="T62" fmla="*/ 0 w 5"/>
              <a:gd name="T63" fmla="*/ 13 h 21"/>
              <a:gd name="T64" fmla="*/ 2 w 5"/>
              <a:gd name="T65" fmla="*/ 15 h 21"/>
              <a:gd name="T66" fmla="*/ 3 w 5"/>
              <a:gd name="T67" fmla="*/ 16 h 21"/>
              <a:gd name="T68" fmla="*/ 1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3" y="1"/>
                  <a:pt x="4" y="2"/>
                  <a:pt x="4" y="3"/>
                </a:cubicBezTo>
                <a:cubicBezTo>
                  <a:pt x="4" y="4"/>
                  <a:pt x="3" y="4"/>
                  <a:pt x="2" y="4"/>
                </a:cubicBezTo>
                <a:cubicBezTo>
                  <a:pt x="1" y="4"/>
                  <a:pt x="1" y="4"/>
                  <a:pt x="1" y="3"/>
                </a:cubicBezTo>
                <a:cubicBezTo>
                  <a:pt x="1" y="2"/>
                  <a:pt x="1" y="1"/>
                  <a:pt x="2" y="1"/>
                </a:cubicBezTo>
                <a:close/>
                <a:moveTo>
                  <a:pt x="2" y="8"/>
                </a:moveTo>
                <a:lnTo>
                  <a:pt x="2" y="8"/>
                </a:lnTo>
                <a:lnTo>
                  <a:pt x="2" y="8"/>
                </a:lnTo>
                <a:cubicBezTo>
                  <a:pt x="1" y="8"/>
                  <a:pt x="1" y="7"/>
                  <a:pt x="1" y="7"/>
                </a:cubicBezTo>
                <a:cubicBezTo>
                  <a:pt x="1" y="6"/>
                  <a:pt x="1" y="5"/>
                  <a:pt x="2" y="5"/>
                </a:cubicBezTo>
                <a:cubicBezTo>
                  <a:pt x="2" y="5"/>
                  <a:pt x="2" y="5"/>
                  <a:pt x="2" y="5"/>
                </a:cubicBezTo>
                <a:cubicBezTo>
                  <a:pt x="2" y="5"/>
                  <a:pt x="2" y="5"/>
                  <a:pt x="2" y="5"/>
                </a:cubicBezTo>
                <a:cubicBezTo>
                  <a:pt x="3" y="5"/>
                  <a:pt x="3" y="6"/>
                  <a:pt x="3" y="7"/>
                </a:cubicBezTo>
                <a:cubicBezTo>
                  <a:pt x="3" y="7"/>
                  <a:pt x="3" y="8"/>
                  <a:pt x="2" y="8"/>
                </a:cubicBezTo>
                <a:close/>
                <a:moveTo>
                  <a:pt x="2" y="9"/>
                </a:moveTo>
                <a:lnTo>
                  <a:pt x="2" y="9"/>
                </a:lnTo>
                <a:cubicBezTo>
                  <a:pt x="3" y="9"/>
                  <a:pt x="3" y="9"/>
                  <a:pt x="3" y="10"/>
                </a:cubicBezTo>
                <a:cubicBezTo>
                  <a:pt x="3" y="11"/>
                  <a:pt x="3" y="11"/>
                  <a:pt x="2" y="11"/>
                </a:cubicBezTo>
                <a:cubicBezTo>
                  <a:pt x="1" y="11"/>
                  <a:pt x="1" y="11"/>
                  <a:pt x="1" y="10"/>
                </a:cubicBezTo>
                <a:cubicBezTo>
                  <a:pt x="1" y="9"/>
                  <a:pt x="1" y="9"/>
                  <a:pt x="2" y="9"/>
                </a:cubicBezTo>
                <a:cubicBezTo>
                  <a:pt x="2" y="9"/>
                  <a:pt x="2" y="9"/>
                  <a:pt x="2" y="9"/>
                </a:cubicBezTo>
                <a:cubicBezTo>
                  <a:pt x="2" y="9"/>
                  <a:pt x="2" y="9"/>
                  <a:pt x="2" y="9"/>
                </a:cubicBezTo>
                <a:close/>
                <a:moveTo>
                  <a:pt x="2" y="12"/>
                </a:moveTo>
                <a:lnTo>
                  <a:pt x="2" y="12"/>
                </a:lnTo>
                <a:cubicBezTo>
                  <a:pt x="3" y="12"/>
                  <a:pt x="3" y="13"/>
                  <a:pt x="3" y="13"/>
                </a:cubicBezTo>
                <a:cubicBezTo>
                  <a:pt x="3" y="14"/>
                  <a:pt x="3" y="14"/>
                  <a:pt x="2" y="14"/>
                </a:cubicBezTo>
                <a:cubicBezTo>
                  <a:pt x="1" y="14"/>
                  <a:pt x="1" y="14"/>
                  <a:pt x="1" y="13"/>
                </a:cubicBezTo>
                <a:cubicBezTo>
                  <a:pt x="1" y="13"/>
                  <a:pt x="1" y="12"/>
                  <a:pt x="2" y="12"/>
                </a:cubicBezTo>
                <a:lnTo>
                  <a:pt x="2" y="12"/>
                </a:lnTo>
                <a:lnTo>
                  <a:pt x="2" y="12"/>
                </a:lnTo>
                <a:close/>
                <a:moveTo>
                  <a:pt x="2" y="18"/>
                </a:moveTo>
                <a:lnTo>
                  <a:pt x="2" y="18"/>
                </a:lnTo>
                <a:lnTo>
                  <a:pt x="2" y="18"/>
                </a:lnTo>
                <a:lnTo>
                  <a:pt x="2" y="18"/>
                </a:lnTo>
                <a:cubicBezTo>
                  <a:pt x="3" y="18"/>
                  <a:pt x="3" y="19"/>
                  <a:pt x="3" y="19"/>
                </a:cubicBezTo>
                <a:cubicBezTo>
                  <a:pt x="3" y="20"/>
                  <a:pt x="3" y="20"/>
                  <a:pt x="2" y="20"/>
                </a:cubicBezTo>
                <a:cubicBezTo>
                  <a:pt x="2" y="20"/>
                  <a:pt x="1" y="20"/>
                  <a:pt x="1" y="19"/>
                </a:cubicBezTo>
                <a:cubicBezTo>
                  <a:pt x="1" y="19"/>
                  <a:pt x="1" y="18"/>
                  <a:pt x="2" y="18"/>
                </a:cubicBezTo>
                <a:close/>
                <a:moveTo>
                  <a:pt x="1" y="15"/>
                </a:moveTo>
                <a:lnTo>
                  <a:pt x="1" y="15"/>
                </a:lnTo>
                <a:cubicBezTo>
                  <a:pt x="1" y="15"/>
                  <a:pt x="0" y="16"/>
                  <a:pt x="0" y="16"/>
                </a:cubicBezTo>
                <a:cubicBezTo>
                  <a:pt x="0" y="17"/>
                  <a:pt x="1" y="17"/>
                  <a:pt x="1" y="18"/>
                </a:cubicBezTo>
                <a:cubicBezTo>
                  <a:pt x="1" y="18"/>
                  <a:pt x="0" y="19"/>
                  <a:pt x="0" y="19"/>
                </a:cubicBezTo>
                <a:cubicBezTo>
                  <a:pt x="0" y="20"/>
                  <a:pt x="1" y="21"/>
                  <a:pt x="2" y="21"/>
                </a:cubicBezTo>
                <a:cubicBezTo>
                  <a:pt x="3" y="21"/>
                  <a:pt x="4" y="20"/>
                  <a:pt x="4" y="19"/>
                </a:cubicBezTo>
                <a:cubicBezTo>
                  <a:pt x="4" y="19"/>
                  <a:pt x="4" y="18"/>
                  <a:pt x="3" y="18"/>
                </a:cubicBezTo>
                <a:cubicBezTo>
                  <a:pt x="4" y="17"/>
                  <a:pt x="4" y="17"/>
                  <a:pt x="4" y="16"/>
                </a:cubicBezTo>
                <a:cubicBezTo>
                  <a:pt x="4" y="16"/>
                  <a:pt x="4" y="15"/>
                  <a:pt x="3" y="15"/>
                </a:cubicBezTo>
                <a:cubicBezTo>
                  <a:pt x="4" y="14"/>
                  <a:pt x="4" y="14"/>
                  <a:pt x="4" y="13"/>
                </a:cubicBezTo>
                <a:cubicBezTo>
                  <a:pt x="4" y="13"/>
                  <a:pt x="4" y="12"/>
                  <a:pt x="3" y="12"/>
                </a:cubicBezTo>
                <a:cubicBezTo>
                  <a:pt x="4" y="11"/>
                  <a:pt x="4" y="11"/>
                  <a:pt x="4" y="10"/>
                </a:cubicBezTo>
                <a:cubicBezTo>
                  <a:pt x="4" y="9"/>
                  <a:pt x="4" y="9"/>
                  <a:pt x="3" y="8"/>
                </a:cubicBezTo>
                <a:cubicBezTo>
                  <a:pt x="4" y="8"/>
                  <a:pt x="4" y="7"/>
                  <a:pt x="4" y="7"/>
                </a:cubicBezTo>
                <a:cubicBezTo>
                  <a:pt x="4" y="6"/>
                  <a:pt x="4" y="5"/>
                  <a:pt x="4" y="5"/>
                </a:cubicBezTo>
                <a:cubicBezTo>
                  <a:pt x="4" y="4"/>
                  <a:pt x="5" y="4"/>
                  <a:pt x="5" y="3"/>
                </a:cubicBezTo>
                <a:cubicBezTo>
                  <a:pt x="5" y="2"/>
                  <a:pt x="3" y="0"/>
                  <a:pt x="2" y="0"/>
                </a:cubicBezTo>
                <a:cubicBezTo>
                  <a:pt x="1" y="0"/>
                  <a:pt x="0" y="2"/>
                  <a:pt x="0" y="3"/>
                </a:cubicBezTo>
                <a:cubicBezTo>
                  <a:pt x="0" y="4"/>
                  <a:pt x="0" y="4"/>
                  <a:pt x="1" y="5"/>
                </a:cubicBezTo>
                <a:cubicBezTo>
                  <a:pt x="0" y="5"/>
                  <a:pt x="0" y="6"/>
                  <a:pt x="0" y="7"/>
                </a:cubicBezTo>
                <a:cubicBezTo>
                  <a:pt x="0" y="7"/>
                  <a:pt x="0" y="8"/>
                  <a:pt x="1" y="8"/>
                </a:cubicBezTo>
                <a:cubicBezTo>
                  <a:pt x="0" y="9"/>
                  <a:pt x="0" y="9"/>
                  <a:pt x="0" y="10"/>
                </a:cubicBezTo>
                <a:cubicBezTo>
                  <a:pt x="0" y="11"/>
                  <a:pt x="0" y="11"/>
                  <a:pt x="1" y="12"/>
                </a:cubicBezTo>
                <a:cubicBezTo>
                  <a:pt x="0" y="12"/>
                  <a:pt x="0" y="13"/>
                  <a:pt x="0" y="13"/>
                </a:cubicBezTo>
                <a:cubicBezTo>
                  <a:pt x="0" y="14"/>
                  <a:pt x="0" y="14"/>
                  <a:pt x="1" y="15"/>
                </a:cubicBezTo>
                <a:close/>
                <a:moveTo>
                  <a:pt x="2" y="15"/>
                </a:moveTo>
                <a:lnTo>
                  <a:pt x="2" y="15"/>
                </a:lnTo>
                <a:cubicBezTo>
                  <a:pt x="3" y="15"/>
                  <a:pt x="3" y="16"/>
                  <a:pt x="3" y="16"/>
                </a:cubicBezTo>
                <a:cubicBezTo>
                  <a:pt x="3" y="17"/>
                  <a:pt x="3" y="17"/>
                  <a:pt x="2" y="17"/>
                </a:cubicBezTo>
                <a:cubicBezTo>
                  <a:pt x="2" y="17"/>
                  <a:pt x="1" y="17"/>
                  <a:pt x="1" y="16"/>
                </a:cubicBezTo>
                <a:cubicBezTo>
                  <a:pt x="1" y="16"/>
                  <a:pt x="1" y="15"/>
                  <a:pt x="2" y="15"/>
                </a:cubicBezTo>
                <a:lnTo>
                  <a:pt x="2" y="15"/>
                </a:lnTo>
                <a:lnTo>
                  <a:pt x="2" y="15"/>
                </a:ln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7" name="Freeform 1877"/>
          <p:cNvSpPr>
            <a:spLocks noEditPoints="1"/>
          </p:cNvSpPr>
          <p:nvPr/>
        </p:nvSpPr>
        <p:spPr>
          <a:xfrm>
            <a:off x="315913" y="490550"/>
            <a:ext cx="165100" cy="193675"/>
          </a:xfrm>
          <a:custGeom>
            <a:avLst/>
            <a:gdLst>
              <a:gd name="T0" fmla="*/ 180 w 231"/>
              <a:gd name="T1" fmla="*/ 195 h 269"/>
              <a:gd name="T2" fmla="*/ 192 w 231"/>
              <a:gd name="T3" fmla="*/ 189 h 269"/>
              <a:gd name="T4" fmla="*/ 197 w 231"/>
              <a:gd name="T5" fmla="*/ 187 h 269"/>
              <a:gd name="T6" fmla="*/ 204 w 231"/>
              <a:gd name="T7" fmla="*/ 178 h 269"/>
              <a:gd name="T8" fmla="*/ 208 w 231"/>
              <a:gd name="T9" fmla="*/ 183 h 269"/>
              <a:gd name="T10" fmla="*/ 208 w 231"/>
              <a:gd name="T11" fmla="*/ 185 h 269"/>
              <a:gd name="T12" fmla="*/ 212 w 231"/>
              <a:gd name="T13" fmla="*/ 186 h 269"/>
              <a:gd name="T14" fmla="*/ 213 w 231"/>
              <a:gd name="T15" fmla="*/ 179 h 269"/>
              <a:gd name="T16" fmla="*/ 221 w 231"/>
              <a:gd name="T17" fmla="*/ 184 h 269"/>
              <a:gd name="T18" fmla="*/ 231 w 231"/>
              <a:gd name="T19" fmla="*/ 202 h 269"/>
              <a:gd name="T20" fmla="*/ 208 w 231"/>
              <a:gd name="T21" fmla="*/ 208 h 269"/>
              <a:gd name="T22" fmla="*/ 150 w 231"/>
              <a:gd name="T23" fmla="*/ 226 h 269"/>
              <a:gd name="T24" fmla="*/ 138 w 231"/>
              <a:gd name="T25" fmla="*/ 242 h 269"/>
              <a:gd name="T26" fmla="*/ 140 w 231"/>
              <a:gd name="T27" fmla="*/ 259 h 269"/>
              <a:gd name="T28" fmla="*/ 131 w 231"/>
              <a:gd name="T29" fmla="*/ 265 h 269"/>
              <a:gd name="T30" fmla="*/ 119 w 231"/>
              <a:gd name="T31" fmla="*/ 248 h 269"/>
              <a:gd name="T32" fmla="*/ 102 w 231"/>
              <a:gd name="T33" fmla="*/ 235 h 269"/>
              <a:gd name="T34" fmla="*/ 86 w 231"/>
              <a:gd name="T35" fmla="*/ 216 h 269"/>
              <a:gd name="T36" fmla="*/ 92 w 231"/>
              <a:gd name="T37" fmla="*/ 190 h 269"/>
              <a:gd name="T38" fmla="*/ 83 w 231"/>
              <a:gd name="T39" fmla="*/ 166 h 269"/>
              <a:gd name="T40" fmla="*/ 81 w 231"/>
              <a:gd name="T41" fmla="*/ 161 h 269"/>
              <a:gd name="T42" fmla="*/ 41 w 231"/>
              <a:gd name="T43" fmla="*/ 63 h 269"/>
              <a:gd name="T44" fmla="*/ 30 w 231"/>
              <a:gd name="T45" fmla="*/ 48 h 269"/>
              <a:gd name="T46" fmla="*/ 22 w 231"/>
              <a:gd name="T47" fmla="*/ 45 h 269"/>
              <a:gd name="T48" fmla="*/ 7 w 231"/>
              <a:gd name="T49" fmla="*/ 35 h 269"/>
              <a:gd name="T50" fmla="*/ 10 w 231"/>
              <a:gd name="T51" fmla="*/ 20 h 269"/>
              <a:gd name="T52" fmla="*/ 14 w 231"/>
              <a:gd name="T53" fmla="*/ 9 h 269"/>
              <a:gd name="T54" fmla="*/ 16 w 231"/>
              <a:gd name="T55" fmla="*/ 2 h 269"/>
              <a:gd name="T56" fmla="*/ 18 w 231"/>
              <a:gd name="T57" fmla="*/ 1 h 269"/>
              <a:gd name="T58" fmla="*/ 24 w 231"/>
              <a:gd name="T59" fmla="*/ 4 h 269"/>
              <a:gd name="T60" fmla="*/ 35 w 231"/>
              <a:gd name="T61" fmla="*/ 9 h 269"/>
              <a:gd name="T62" fmla="*/ 49 w 231"/>
              <a:gd name="T63" fmla="*/ 16 h 269"/>
              <a:gd name="T64" fmla="*/ 47 w 231"/>
              <a:gd name="T65" fmla="*/ 32 h 269"/>
              <a:gd name="T66" fmla="*/ 43 w 231"/>
              <a:gd name="T67" fmla="*/ 42 h 269"/>
              <a:gd name="T68" fmla="*/ 46 w 231"/>
              <a:gd name="T69" fmla="*/ 51 h 269"/>
              <a:gd name="T70" fmla="*/ 48 w 231"/>
              <a:gd name="T71" fmla="*/ 60 h 269"/>
              <a:gd name="T72" fmla="*/ 94 w 231"/>
              <a:gd name="T73" fmla="*/ 155 h 269"/>
              <a:gd name="T74" fmla="*/ 96 w 231"/>
              <a:gd name="T75" fmla="*/ 161 h 269"/>
              <a:gd name="T76" fmla="*/ 107 w 231"/>
              <a:gd name="T77" fmla="*/ 183 h 269"/>
              <a:gd name="T78" fmla="*/ 118 w 231"/>
              <a:gd name="T79" fmla="*/ 188 h 269"/>
              <a:gd name="T80" fmla="*/ 152 w 231"/>
              <a:gd name="T81" fmla="*/ 205 h 269"/>
              <a:gd name="T82" fmla="*/ 22 w 231"/>
              <a:gd name="T83" fmla="*/ 40 h 269"/>
              <a:gd name="T84" fmla="*/ 26 w 231"/>
              <a:gd name="T85" fmla="*/ 42 h 269"/>
              <a:gd name="T86" fmla="*/ 22 w 231"/>
              <a:gd name="T87" fmla="*/ 40 h 269"/>
              <a:gd name="T88" fmla="*/ 35 w 231"/>
              <a:gd name="T89" fmla="*/ 20 h 269"/>
              <a:gd name="T90" fmla="*/ 33 w 231"/>
              <a:gd name="T91" fmla="*/ 15 h 269"/>
              <a:gd name="T92" fmla="*/ 31 w 231"/>
              <a:gd name="T93" fmla="*/ 17 h 269"/>
              <a:gd name="T94" fmla="*/ 35 w 231"/>
              <a:gd name="T95" fmla="*/ 20 h 269"/>
              <a:gd name="T96" fmla="*/ 23 w 231"/>
              <a:gd name="T97" fmla="*/ 15 h 269"/>
              <a:gd name="T98" fmla="*/ 23 w 231"/>
              <a:gd name="T99" fmla="*/ 13 h 269"/>
              <a:gd name="T100" fmla="*/ 23 w 231"/>
              <a:gd name="T101" fmla="*/ 10 h 269"/>
              <a:gd name="T102" fmla="*/ 19 w 231"/>
              <a:gd name="T103" fmla="*/ 13 h 269"/>
              <a:gd name="T104" fmla="*/ 21 w 231"/>
              <a:gd name="T105" fmla="*/ 15 h 269"/>
              <a:gd name="T106" fmla="*/ 19 w 231"/>
              <a:gd name="T107" fmla="*/ 27 h 269"/>
              <a:gd name="T108" fmla="*/ 18 w 231"/>
              <a:gd name="T109" fmla="*/ 23 h 269"/>
              <a:gd name="T110" fmla="*/ 19 w 231"/>
              <a:gd name="T111" fmla="*/ 22 h 269"/>
              <a:gd name="T112" fmla="*/ 18 w 231"/>
              <a:gd name="T113" fmla="*/ 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269">
                <a:moveTo>
                  <a:pt x="180" y="195"/>
                </a:moveTo>
                <a:lnTo>
                  <a:pt x="180" y="195"/>
                </a:lnTo>
                <a:cubicBezTo>
                  <a:pt x="185" y="192"/>
                  <a:pt x="188" y="191"/>
                  <a:pt x="192" y="188"/>
                </a:cubicBezTo>
                <a:lnTo>
                  <a:pt x="192" y="189"/>
                </a:lnTo>
                <a:cubicBezTo>
                  <a:pt x="194" y="189"/>
                  <a:pt x="194" y="189"/>
                  <a:pt x="195" y="189"/>
                </a:cubicBezTo>
                <a:cubicBezTo>
                  <a:pt x="195" y="189"/>
                  <a:pt x="196" y="188"/>
                  <a:pt x="197" y="187"/>
                </a:cubicBezTo>
                <a:cubicBezTo>
                  <a:pt x="200" y="185"/>
                  <a:pt x="201" y="182"/>
                  <a:pt x="203" y="179"/>
                </a:cubicBezTo>
                <a:lnTo>
                  <a:pt x="204" y="178"/>
                </a:lnTo>
                <a:cubicBezTo>
                  <a:pt x="206" y="179"/>
                  <a:pt x="207" y="180"/>
                  <a:pt x="208" y="182"/>
                </a:cubicBezTo>
                <a:cubicBezTo>
                  <a:pt x="208" y="182"/>
                  <a:pt x="208" y="183"/>
                  <a:pt x="208" y="183"/>
                </a:cubicBezTo>
                <a:lnTo>
                  <a:pt x="208" y="184"/>
                </a:lnTo>
                <a:cubicBezTo>
                  <a:pt x="208" y="184"/>
                  <a:pt x="208" y="185"/>
                  <a:pt x="208" y="185"/>
                </a:cubicBezTo>
                <a:cubicBezTo>
                  <a:pt x="209" y="187"/>
                  <a:pt x="210" y="188"/>
                  <a:pt x="211" y="187"/>
                </a:cubicBezTo>
                <a:cubicBezTo>
                  <a:pt x="211" y="187"/>
                  <a:pt x="211" y="186"/>
                  <a:pt x="212" y="186"/>
                </a:cubicBezTo>
                <a:cubicBezTo>
                  <a:pt x="212" y="186"/>
                  <a:pt x="212" y="185"/>
                  <a:pt x="212" y="185"/>
                </a:cubicBezTo>
                <a:cubicBezTo>
                  <a:pt x="212" y="183"/>
                  <a:pt x="212" y="181"/>
                  <a:pt x="213" y="179"/>
                </a:cubicBezTo>
                <a:lnTo>
                  <a:pt x="214" y="180"/>
                </a:lnTo>
                <a:cubicBezTo>
                  <a:pt x="216" y="181"/>
                  <a:pt x="218" y="183"/>
                  <a:pt x="221" y="184"/>
                </a:cubicBezTo>
                <a:cubicBezTo>
                  <a:pt x="222" y="185"/>
                  <a:pt x="223" y="189"/>
                  <a:pt x="224" y="191"/>
                </a:cubicBezTo>
                <a:cubicBezTo>
                  <a:pt x="226" y="195"/>
                  <a:pt x="230" y="198"/>
                  <a:pt x="231" y="202"/>
                </a:cubicBezTo>
                <a:cubicBezTo>
                  <a:pt x="231" y="204"/>
                  <a:pt x="230" y="206"/>
                  <a:pt x="229" y="207"/>
                </a:cubicBezTo>
                <a:cubicBezTo>
                  <a:pt x="223" y="211"/>
                  <a:pt x="214" y="209"/>
                  <a:pt x="208" y="208"/>
                </a:cubicBezTo>
                <a:cubicBezTo>
                  <a:pt x="203" y="208"/>
                  <a:pt x="196" y="208"/>
                  <a:pt x="192" y="209"/>
                </a:cubicBezTo>
                <a:cubicBezTo>
                  <a:pt x="176" y="210"/>
                  <a:pt x="162" y="217"/>
                  <a:pt x="150" y="226"/>
                </a:cubicBezTo>
                <a:cubicBezTo>
                  <a:pt x="148" y="228"/>
                  <a:pt x="141" y="232"/>
                  <a:pt x="136" y="235"/>
                </a:cubicBezTo>
                <a:cubicBezTo>
                  <a:pt x="137" y="237"/>
                  <a:pt x="138" y="240"/>
                  <a:pt x="138" y="242"/>
                </a:cubicBezTo>
                <a:cubicBezTo>
                  <a:pt x="140" y="244"/>
                  <a:pt x="142" y="248"/>
                  <a:pt x="140" y="252"/>
                </a:cubicBezTo>
                <a:cubicBezTo>
                  <a:pt x="141" y="255"/>
                  <a:pt x="142" y="258"/>
                  <a:pt x="140" y="259"/>
                </a:cubicBezTo>
                <a:cubicBezTo>
                  <a:pt x="143" y="263"/>
                  <a:pt x="140" y="267"/>
                  <a:pt x="139" y="268"/>
                </a:cubicBezTo>
                <a:cubicBezTo>
                  <a:pt x="137" y="269"/>
                  <a:pt x="133" y="269"/>
                  <a:pt x="131" y="265"/>
                </a:cubicBezTo>
                <a:cubicBezTo>
                  <a:pt x="127" y="265"/>
                  <a:pt x="125" y="262"/>
                  <a:pt x="124" y="260"/>
                </a:cubicBezTo>
                <a:cubicBezTo>
                  <a:pt x="118" y="258"/>
                  <a:pt x="116" y="253"/>
                  <a:pt x="119" y="248"/>
                </a:cubicBezTo>
                <a:cubicBezTo>
                  <a:pt x="115" y="247"/>
                  <a:pt x="114" y="246"/>
                  <a:pt x="111" y="243"/>
                </a:cubicBezTo>
                <a:cubicBezTo>
                  <a:pt x="107" y="243"/>
                  <a:pt x="102" y="241"/>
                  <a:pt x="102" y="235"/>
                </a:cubicBezTo>
                <a:cubicBezTo>
                  <a:pt x="95" y="235"/>
                  <a:pt x="91" y="231"/>
                  <a:pt x="92" y="223"/>
                </a:cubicBezTo>
                <a:cubicBezTo>
                  <a:pt x="89" y="222"/>
                  <a:pt x="87" y="221"/>
                  <a:pt x="86" y="216"/>
                </a:cubicBezTo>
                <a:cubicBezTo>
                  <a:pt x="85" y="210"/>
                  <a:pt x="91" y="205"/>
                  <a:pt x="94" y="201"/>
                </a:cubicBezTo>
                <a:cubicBezTo>
                  <a:pt x="94" y="199"/>
                  <a:pt x="92" y="192"/>
                  <a:pt x="92" y="190"/>
                </a:cubicBezTo>
                <a:cubicBezTo>
                  <a:pt x="87" y="188"/>
                  <a:pt x="86" y="184"/>
                  <a:pt x="86" y="180"/>
                </a:cubicBezTo>
                <a:cubicBezTo>
                  <a:pt x="80" y="175"/>
                  <a:pt x="84" y="169"/>
                  <a:pt x="83" y="166"/>
                </a:cubicBezTo>
                <a:cubicBezTo>
                  <a:pt x="82" y="164"/>
                  <a:pt x="80" y="164"/>
                  <a:pt x="79" y="165"/>
                </a:cubicBezTo>
                <a:cubicBezTo>
                  <a:pt x="79" y="163"/>
                  <a:pt x="80" y="162"/>
                  <a:pt x="81" y="161"/>
                </a:cubicBezTo>
                <a:cubicBezTo>
                  <a:pt x="77" y="159"/>
                  <a:pt x="76" y="156"/>
                  <a:pt x="77" y="152"/>
                </a:cubicBezTo>
                <a:lnTo>
                  <a:pt x="41" y="63"/>
                </a:lnTo>
                <a:cubicBezTo>
                  <a:pt x="36" y="62"/>
                  <a:pt x="35" y="60"/>
                  <a:pt x="36" y="57"/>
                </a:cubicBezTo>
                <a:cubicBezTo>
                  <a:pt x="32" y="56"/>
                  <a:pt x="30" y="52"/>
                  <a:pt x="30" y="48"/>
                </a:cubicBezTo>
                <a:cubicBezTo>
                  <a:pt x="30" y="48"/>
                  <a:pt x="30" y="48"/>
                  <a:pt x="30" y="48"/>
                </a:cubicBezTo>
                <a:cubicBezTo>
                  <a:pt x="27" y="49"/>
                  <a:pt x="24" y="49"/>
                  <a:pt x="22" y="45"/>
                </a:cubicBezTo>
                <a:lnTo>
                  <a:pt x="12" y="39"/>
                </a:lnTo>
                <a:cubicBezTo>
                  <a:pt x="13" y="38"/>
                  <a:pt x="10" y="39"/>
                  <a:pt x="7" y="35"/>
                </a:cubicBezTo>
                <a:cubicBezTo>
                  <a:pt x="0" y="29"/>
                  <a:pt x="1" y="18"/>
                  <a:pt x="1" y="16"/>
                </a:cubicBezTo>
                <a:lnTo>
                  <a:pt x="10" y="20"/>
                </a:lnTo>
                <a:cubicBezTo>
                  <a:pt x="10" y="19"/>
                  <a:pt x="11" y="18"/>
                  <a:pt x="12" y="17"/>
                </a:cubicBezTo>
                <a:cubicBezTo>
                  <a:pt x="9" y="13"/>
                  <a:pt x="11" y="10"/>
                  <a:pt x="14" y="9"/>
                </a:cubicBezTo>
                <a:cubicBezTo>
                  <a:pt x="13" y="6"/>
                  <a:pt x="13" y="4"/>
                  <a:pt x="16" y="2"/>
                </a:cubicBezTo>
                <a:cubicBezTo>
                  <a:pt x="16" y="2"/>
                  <a:pt x="16" y="2"/>
                  <a:pt x="16" y="2"/>
                </a:cubicBezTo>
                <a:cubicBezTo>
                  <a:pt x="15" y="1"/>
                  <a:pt x="16" y="0"/>
                  <a:pt x="16" y="0"/>
                </a:cubicBezTo>
                <a:cubicBezTo>
                  <a:pt x="17" y="0"/>
                  <a:pt x="18" y="0"/>
                  <a:pt x="18" y="1"/>
                </a:cubicBezTo>
                <a:cubicBezTo>
                  <a:pt x="18" y="1"/>
                  <a:pt x="18" y="1"/>
                  <a:pt x="18" y="1"/>
                </a:cubicBezTo>
                <a:cubicBezTo>
                  <a:pt x="21" y="0"/>
                  <a:pt x="23" y="1"/>
                  <a:pt x="24" y="4"/>
                </a:cubicBezTo>
                <a:cubicBezTo>
                  <a:pt x="27" y="3"/>
                  <a:pt x="31" y="4"/>
                  <a:pt x="32" y="8"/>
                </a:cubicBezTo>
                <a:cubicBezTo>
                  <a:pt x="33" y="8"/>
                  <a:pt x="34" y="8"/>
                  <a:pt x="35" y="9"/>
                </a:cubicBezTo>
                <a:lnTo>
                  <a:pt x="38" y="0"/>
                </a:lnTo>
                <a:cubicBezTo>
                  <a:pt x="40" y="0"/>
                  <a:pt x="48" y="7"/>
                  <a:pt x="49" y="16"/>
                </a:cubicBezTo>
                <a:cubicBezTo>
                  <a:pt x="49" y="21"/>
                  <a:pt x="46" y="27"/>
                  <a:pt x="44" y="30"/>
                </a:cubicBezTo>
                <a:cubicBezTo>
                  <a:pt x="46" y="30"/>
                  <a:pt x="47" y="31"/>
                  <a:pt x="47" y="32"/>
                </a:cubicBezTo>
                <a:cubicBezTo>
                  <a:pt x="48" y="34"/>
                  <a:pt x="48" y="35"/>
                  <a:pt x="47" y="37"/>
                </a:cubicBezTo>
                <a:cubicBezTo>
                  <a:pt x="47" y="39"/>
                  <a:pt x="45" y="41"/>
                  <a:pt x="43" y="42"/>
                </a:cubicBezTo>
                <a:cubicBezTo>
                  <a:pt x="45" y="43"/>
                  <a:pt x="47" y="46"/>
                  <a:pt x="47" y="48"/>
                </a:cubicBezTo>
                <a:cubicBezTo>
                  <a:pt x="47" y="49"/>
                  <a:pt x="46" y="50"/>
                  <a:pt x="46" y="51"/>
                </a:cubicBezTo>
                <a:cubicBezTo>
                  <a:pt x="46" y="52"/>
                  <a:pt x="46" y="52"/>
                  <a:pt x="46" y="52"/>
                </a:cubicBezTo>
                <a:cubicBezTo>
                  <a:pt x="49" y="53"/>
                  <a:pt x="50" y="57"/>
                  <a:pt x="48" y="60"/>
                </a:cubicBezTo>
                <a:lnTo>
                  <a:pt x="89" y="146"/>
                </a:lnTo>
                <a:cubicBezTo>
                  <a:pt x="94" y="147"/>
                  <a:pt x="95" y="151"/>
                  <a:pt x="94" y="155"/>
                </a:cubicBezTo>
                <a:cubicBezTo>
                  <a:pt x="95" y="155"/>
                  <a:pt x="97" y="155"/>
                  <a:pt x="98" y="157"/>
                </a:cubicBezTo>
                <a:cubicBezTo>
                  <a:pt x="96" y="157"/>
                  <a:pt x="95" y="159"/>
                  <a:pt x="96" y="161"/>
                </a:cubicBezTo>
                <a:cubicBezTo>
                  <a:pt x="98" y="164"/>
                  <a:pt x="103" y="164"/>
                  <a:pt x="104" y="172"/>
                </a:cubicBezTo>
                <a:cubicBezTo>
                  <a:pt x="107" y="174"/>
                  <a:pt x="109" y="179"/>
                  <a:pt x="107" y="183"/>
                </a:cubicBezTo>
                <a:cubicBezTo>
                  <a:pt x="109" y="185"/>
                  <a:pt x="111" y="189"/>
                  <a:pt x="111" y="189"/>
                </a:cubicBezTo>
                <a:cubicBezTo>
                  <a:pt x="112" y="186"/>
                  <a:pt x="116" y="187"/>
                  <a:pt x="118" y="188"/>
                </a:cubicBezTo>
                <a:cubicBezTo>
                  <a:pt x="123" y="183"/>
                  <a:pt x="130" y="186"/>
                  <a:pt x="132" y="194"/>
                </a:cubicBezTo>
                <a:cubicBezTo>
                  <a:pt x="135" y="202"/>
                  <a:pt x="146" y="206"/>
                  <a:pt x="152" y="205"/>
                </a:cubicBezTo>
                <a:cubicBezTo>
                  <a:pt x="160" y="204"/>
                  <a:pt x="173" y="199"/>
                  <a:pt x="180" y="195"/>
                </a:cubicBezTo>
                <a:close/>
                <a:moveTo>
                  <a:pt x="22" y="40"/>
                </a:moveTo>
                <a:lnTo>
                  <a:pt x="22" y="40"/>
                </a:lnTo>
                <a:lnTo>
                  <a:pt x="26" y="42"/>
                </a:lnTo>
                <a:cubicBezTo>
                  <a:pt x="26" y="41"/>
                  <a:pt x="26" y="40"/>
                  <a:pt x="26" y="39"/>
                </a:cubicBezTo>
                <a:cubicBezTo>
                  <a:pt x="25" y="38"/>
                  <a:pt x="23" y="38"/>
                  <a:pt x="22" y="40"/>
                </a:cubicBezTo>
                <a:close/>
                <a:moveTo>
                  <a:pt x="35" y="20"/>
                </a:moveTo>
                <a:lnTo>
                  <a:pt x="35" y="20"/>
                </a:lnTo>
                <a:cubicBezTo>
                  <a:pt x="35" y="20"/>
                  <a:pt x="35" y="20"/>
                  <a:pt x="36" y="20"/>
                </a:cubicBezTo>
                <a:cubicBezTo>
                  <a:pt x="37" y="18"/>
                  <a:pt x="35" y="17"/>
                  <a:pt x="33" y="15"/>
                </a:cubicBezTo>
                <a:cubicBezTo>
                  <a:pt x="33" y="16"/>
                  <a:pt x="32" y="16"/>
                  <a:pt x="31" y="16"/>
                </a:cubicBezTo>
                <a:cubicBezTo>
                  <a:pt x="31" y="17"/>
                  <a:pt x="31" y="17"/>
                  <a:pt x="31" y="17"/>
                </a:cubicBezTo>
                <a:lnTo>
                  <a:pt x="32" y="17"/>
                </a:lnTo>
                <a:cubicBezTo>
                  <a:pt x="33" y="18"/>
                  <a:pt x="34" y="19"/>
                  <a:pt x="35" y="20"/>
                </a:cubicBezTo>
                <a:close/>
                <a:moveTo>
                  <a:pt x="23" y="15"/>
                </a:moveTo>
                <a:lnTo>
                  <a:pt x="23" y="15"/>
                </a:lnTo>
                <a:cubicBezTo>
                  <a:pt x="23" y="15"/>
                  <a:pt x="24" y="14"/>
                  <a:pt x="24" y="13"/>
                </a:cubicBezTo>
                <a:cubicBezTo>
                  <a:pt x="24" y="13"/>
                  <a:pt x="23" y="13"/>
                  <a:pt x="23" y="13"/>
                </a:cubicBezTo>
                <a:lnTo>
                  <a:pt x="24" y="11"/>
                </a:lnTo>
                <a:lnTo>
                  <a:pt x="23" y="10"/>
                </a:lnTo>
                <a:lnTo>
                  <a:pt x="19" y="12"/>
                </a:lnTo>
                <a:lnTo>
                  <a:pt x="19" y="13"/>
                </a:lnTo>
                <a:lnTo>
                  <a:pt x="21" y="14"/>
                </a:lnTo>
                <a:cubicBezTo>
                  <a:pt x="21" y="14"/>
                  <a:pt x="21" y="14"/>
                  <a:pt x="21" y="15"/>
                </a:cubicBezTo>
                <a:cubicBezTo>
                  <a:pt x="21" y="15"/>
                  <a:pt x="23" y="15"/>
                  <a:pt x="23" y="15"/>
                </a:cubicBezTo>
                <a:close/>
                <a:moveTo>
                  <a:pt x="19" y="27"/>
                </a:moveTo>
                <a:lnTo>
                  <a:pt x="19" y="27"/>
                </a:lnTo>
                <a:cubicBezTo>
                  <a:pt x="19" y="26"/>
                  <a:pt x="18" y="24"/>
                  <a:pt x="18" y="23"/>
                </a:cubicBezTo>
                <a:lnTo>
                  <a:pt x="19" y="22"/>
                </a:lnTo>
                <a:cubicBezTo>
                  <a:pt x="19" y="22"/>
                  <a:pt x="19" y="22"/>
                  <a:pt x="19" y="22"/>
                </a:cubicBezTo>
                <a:cubicBezTo>
                  <a:pt x="18" y="23"/>
                  <a:pt x="17" y="23"/>
                  <a:pt x="16" y="23"/>
                </a:cubicBezTo>
                <a:cubicBezTo>
                  <a:pt x="16" y="25"/>
                  <a:pt x="16" y="27"/>
                  <a:pt x="18" y="28"/>
                </a:cubicBezTo>
                <a:cubicBezTo>
                  <a:pt x="18" y="28"/>
                  <a:pt x="19" y="27"/>
                  <a:pt x="19" y="27"/>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8" name="Freeform 1878"/>
          <p:cNvSpPr/>
          <p:nvPr/>
        </p:nvSpPr>
        <p:spPr>
          <a:xfrm>
            <a:off x="339726" y="520700"/>
            <a:ext cx="7938" cy="7938"/>
          </a:xfrm>
          <a:custGeom>
            <a:avLst/>
            <a:gdLst>
              <a:gd name="T0" fmla="*/ 0 w 11"/>
              <a:gd name="T1" fmla="*/ 5 h 11"/>
              <a:gd name="T2" fmla="*/ 0 w 11"/>
              <a:gd name="T3" fmla="*/ 5 h 11"/>
              <a:gd name="T4" fmla="*/ 5 w 11"/>
              <a:gd name="T5" fmla="*/ 0 h 11"/>
              <a:gd name="T6" fmla="*/ 11 w 11"/>
              <a:gd name="T7" fmla="*/ 5 h 11"/>
              <a:gd name="T8" fmla="*/ 5 w 11"/>
              <a:gd name="T9" fmla="*/ 11 h 11"/>
              <a:gd name="T10" fmla="*/ 0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0" y="5"/>
                </a:moveTo>
                <a:lnTo>
                  <a:pt x="0" y="5"/>
                </a:lnTo>
                <a:cubicBezTo>
                  <a:pt x="0" y="2"/>
                  <a:pt x="2" y="0"/>
                  <a:pt x="5" y="0"/>
                </a:cubicBezTo>
                <a:cubicBezTo>
                  <a:pt x="8" y="0"/>
                  <a:pt x="11" y="2"/>
                  <a:pt x="11" y="5"/>
                </a:cubicBezTo>
                <a:cubicBezTo>
                  <a:pt x="11" y="8"/>
                  <a:pt x="8" y="11"/>
                  <a:pt x="5" y="11"/>
                </a:cubicBezTo>
                <a:cubicBezTo>
                  <a:pt x="2" y="11"/>
                  <a:pt x="0" y="8"/>
                  <a:pt x="0"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79" name="Freeform 1879"/>
          <p:cNvSpPr/>
          <p:nvPr/>
        </p:nvSpPr>
        <p:spPr>
          <a:xfrm>
            <a:off x="407988" y="674700"/>
            <a:ext cx="7938" cy="4763"/>
          </a:xfrm>
          <a:custGeom>
            <a:avLst/>
            <a:gdLst>
              <a:gd name="T0" fmla="*/ 10 w 11"/>
              <a:gd name="T1" fmla="*/ 0 h 7"/>
              <a:gd name="T2" fmla="*/ 10 w 11"/>
              <a:gd name="T3" fmla="*/ 0 h 7"/>
              <a:gd name="T4" fmla="*/ 8 w 11"/>
              <a:gd name="T5" fmla="*/ 6 h 7"/>
              <a:gd name="T6" fmla="*/ 0 w 11"/>
              <a:gd name="T7" fmla="*/ 4 h 7"/>
              <a:gd name="T8" fmla="*/ 10 w 11"/>
              <a:gd name="T9" fmla="*/ 0 h 7"/>
            </a:gdLst>
            <a:ahLst/>
            <a:cxnLst>
              <a:cxn ang="0">
                <a:pos x="T0" y="T1"/>
              </a:cxn>
              <a:cxn ang="0">
                <a:pos x="T2" y="T3"/>
              </a:cxn>
              <a:cxn ang="0">
                <a:pos x="T4" y="T5"/>
              </a:cxn>
              <a:cxn ang="0">
                <a:pos x="T6" y="T7"/>
              </a:cxn>
              <a:cxn ang="0">
                <a:pos x="T8" y="T9"/>
              </a:cxn>
            </a:cxnLst>
            <a:rect l="0" t="0" r="r" b="b"/>
            <a:pathLst>
              <a:path w="11" h="7">
                <a:moveTo>
                  <a:pt x="10" y="0"/>
                </a:moveTo>
                <a:lnTo>
                  <a:pt x="10" y="0"/>
                </a:lnTo>
                <a:cubicBezTo>
                  <a:pt x="11" y="2"/>
                  <a:pt x="10" y="5"/>
                  <a:pt x="8" y="6"/>
                </a:cubicBezTo>
                <a:cubicBezTo>
                  <a:pt x="6" y="7"/>
                  <a:pt x="2" y="7"/>
                  <a:pt x="0" y="4"/>
                </a:cubicBezTo>
                <a:cubicBezTo>
                  <a:pt x="4" y="5"/>
                  <a:pt x="8" y="2"/>
                  <a:pt x="1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0" name="Freeform 1880"/>
          <p:cNvSpPr/>
          <p:nvPr/>
        </p:nvSpPr>
        <p:spPr>
          <a:xfrm>
            <a:off x="395288" y="660400"/>
            <a:ext cx="14288" cy="7938"/>
          </a:xfrm>
          <a:custGeom>
            <a:avLst/>
            <a:gdLst>
              <a:gd name="T0" fmla="*/ 10 w 20"/>
              <a:gd name="T1" fmla="*/ 1 h 12"/>
              <a:gd name="T2" fmla="*/ 10 w 20"/>
              <a:gd name="T3" fmla="*/ 1 h 12"/>
              <a:gd name="T4" fmla="*/ 16 w 20"/>
              <a:gd name="T5" fmla="*/ 9 h 12"/>
              <a:gd name="T6" fmla="*/ 4 w 20"/>
              <a:gd name="T7" fmla="*/ 6 h 12"/>
              <a:gd name="T8" fmla="*/ 1 w 20"/>
              <a:gd name="T9" fmla="*/ 4 h 12"/>
              <a:gd name="T10" fmla="*/ 1 w 20"/>
              <a:gd name="T11" fmla="*/ 3 h 12"/>
              <a:gd name="T12" fmla="*/ 3 w 20"/>
              <a:gd name="T13" fmla="*/ 3 h 12"/>
              <a:gd name="T14" fmla="*/ 4 w 20"/>
              <a:gd name="T15" fmla="*/ 5 h 12"/>
              <a:gd name="T16" fmla="*/ 6 w 20"/>
              <a:gd name="T17" fmla="*/ 4 h 12"/>
              <a:gd name="T18" fmla="*/ 7 w 20"/>
              <a:gd name="T19" fmla="*/ 6 h 12"/>
              <a:gd name="T20" fmla="*/ 8 w 20"/>
              <a:gd name="T21" fmla="*/ 3 h 12"/>
              <a:gd name="T22" fmla="*/ 10 w 20"/>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2">
                <a:moveTo>
                  <a:pt x="10" y="1"/>
                </a:moveTo>
                <a:lnTo>
                  <a:pt x="10" y="1"/>
                </a:lnTo>
                <a:cubicBezTo>
                  <a:pt x="15" y="0"/>
                  <a:pt x="20" y="4"/>
                  <a:pt x="16" y="9"/>
                </a:cubicBezTo>
                <a:cubicBezTo>
                  <a:pt x="13" y="12"/>
                  <a:pt x="6" y="8"/>
                  <a:pt x="4" y="6"/>
                </a:cubicBezTo>
                <a:lnTo>
                  <a:pt x="1" y="4"/>
                </a:lnTo>
                <a:cubicBezTo>
                  <a:pt x="1" y="4"/>
                  <a:pt x="0" y="3"/>
                  <a:pt x="1" y="3"/>
                </a:cubicBezTo>
                <a:lnTo>
                  <a:pt x="3" y="3"/>
                </a:lnTo>
                <a:cubicBezTo>
                  <a:pt x="3" y="4"/>
                  <a:pt x="3" y="4"/>
                  <a:pt x="4" y="5"/>
                </a:cubicBezTo>
                <a:cubicBezTo>
                  <a:pt x="4" y="4"/>
                  <a:pt x="5" y="3"/>
                  <a:pt x="6" y="4"/>
                </a:cubicBezTo>
                <a:cubicBezTo>
                  <a:pt x="6" y="5"/>
                  <a:pt x="6" y="6"/>
                  <a:pt x="7" y="6"/>
                </a:cubicBezTo>
                <a:cubicBezTo>
                  <a:pt x="7" y="6"/>
                  <a:pt x="7" y="4"/>
                  <a:pt x="8" y="3"/>
                </a:cubicBezTo>
                <a:cubicBezTo>
                  <a:pt x="9" y="3"/>
                  <a:pt x="10" y="2"/>
                  <a:pt x="10"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1" name="Freeform 1881"/>
          <p:cNvSpPr/>
          <p:nvPr/>
        </p:nvSpPr>
        <p:spPr>
          <a:xfrm>
            <a:off x="401638" y="652475"/>
            <a:ext cx="3175" cy="3175"/>
          </a:xfrm>
          <a:custGeom>
            <a:avLst/>
            <a:gdLst>
              <a:gd name="T0" fmla="*/ 3 w 3"/>
              <a:gd name="T1" fmla="*/ 0 h 4"/>
              <a:gd name="T2" fmla="*/ 3 w 3"/>
              <a:gd name="T3" fmla="*/ 0 h 4"/>
              <a:gd name="T4" fmla="*/ 1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3" y="1"/>
                  <a:pt x="3" y="3"/>
                  <a:pt x="1" y="4"/>
                </a:cubicBezTo>
                <a:cubicBezTo>
                  <a:pt x="1" y="3"/>
                  <a:pt x="1" y="3"/>
                  <a:pt x="0" y="2"/>
                </a:cubicBezTo>
                <a:cubicBezTo>
                  <a:pt x="1" y="2"/>
                  <a:pt x="2" y="0"/>
                  <a:pt x="3"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2" name="Freeform 1882"/>
          <p:cNvSpPr/>
          <p:nvPr/>
        </p:nvSpPr>
        <p:spPr>
          <a:xfrm>
            <a:off x="384176" y="650887"/>
            <a:ext cx="17463" cy="9525"/>
          </a:xfrm>
          <a:custGeom>
            <a:avLst/>
            <a:gdLst>
              <a:gd name="T0" fmla="*/ 1 w 25"/>
              <a:gd name="T1" fmla="*/ 0 h 14"/>
              <a:gd name="T2" fmla="*/ 1 w 25"/>
              <a:gd name="T3" fmla="*/ 0 h 14"/>
              <a:gd name="T4" fmla="*/ 5 w 25"/>
              <a:gd name="T5" fmla="*/ 1 h 14"/>
              <a:gd name="T6" fmla="*/ 5 w 25"/>
              <a:gd name="T7" fmla="*/ 5 h 14"/>
              <a:gd name="T8" fmla="*/ 8 w 25"/>
              <a:gd name="T9" fmla="*/ 3 h 14"/>
              <a:gd name="T10" fmla="*/ 8 w 25"/>
              <a:gd name="T11" fmla="*/ 7 h 14"/>
              <a:gd name="T12" fmla="*/ 11 w 25"/>
              <a:gd name="T13" fmla="*/ 6 h 14"/>
              <a:gd name="T14" fmla="*/ 11 w 25"/>
              <a:gd name="T15" fmla="*/ 8 h 14"/>
              <a:gd name="T16" fmla="*/ 14 w 25"/>
              <a:gd name="T17" fmla="*/ 7 h 14"/>
              <a:gd name="T18" fmla="*/ 22 w 25"/>
              <a:gd name="T19" fmla="*/ 5 h 14"/>
              <a:gd name="T20" fmla="*/ 25 w 25"/>
              <a:gd name="T21" fmla="*/ 10 h 14"/>
              <a:gd name="T22" fmla="*/ 17 w 25"/>
              <a:gd name="T23" fmla="*/ 12 h 14"/>
              <a:gd name="T24" fmla="*/ 3 w 25"/>
              <a:gd name="T25" fmla="*/ 7 h 14"/>
              <a:gd name="T26" fmla="*/ 1 w 25"/>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4">
                <a:moveTo>
                  <a:pt x="1" y="0"/>
                </a:moveTo>
                <a:lnTo>
                  <a:pt x="1" y="0"/>
                </a:lnTo>
                <a:cubicBezTo>
                  <a:pt x="4" y="0"/>
                  <a:pt x="5" y="1"/>
                  <a:pt x="5" y="1"/>
                </a:cubicBezTo>
                <a:cubicBezTo>
                  <a:pt x="5" y="1"/>
                  <a:pt x="4" y="4"/>
                  <a:pt x="5" y="5"/>
                </a:cubicBezTo>
                <a:cubicBezTo>
                  <a:pt x="5" y="3"/>
                  <a:pt x="7" y="2"/>
                  <a:pt x="8" y="3"/>
                </a:cubicBezTo>
                <a:cubicBezTo>
                  <a:pt x="7" y="4"/>
                  <a:pt x="7" y="6"/>
                  <a:pt x="8" y="7"/>
                </a:cubicBezTo>
                <a:cubicBezTo>
                  <a:pt x="8" y="5"/>
                  <a:pt x="10" y="4"/>
                  <a:pt x="11" y="6"/>
                </a:cubicBezTo>
                <a:cubicBezTo>
                  <a:pt x="11" y="6"/>
                  <a:pt x="10" y="7"/>
                  <a:pt x="11" y="8"/>
                </a:cubicBezTo>
                <a:cubicBezTo>
                  <a:pt x="12" y="6"/>
                  <a:pt x="13" y="6"/>
                  <a:pt x="14" y="7"/>
                </a:cubicBezTo>
                <a:cubicBezTo>
                  <a:pt x="14" y="7"/>
                  <a:pt x="17" y="8"/>
                  <a:pt x="22" y="5"/>
                </a:cubicBezTo>
                <a:cubicBezTo>
                  <a:pt x="24" y="6"/>
                  <a:pt x="25" y="8"/>
                  <a:pt x="25" y="10"/>
                </a:cubicBezTo>
                <a:cubicBezTo>
                  <a:pt x="24" y="14"/>
                  <a:pt x="20" y="14"/>
                  <a:pt x="17" y="12"/>
                </a:cubicBezTo>
                <a:cubicBezTo>
                  <a:pt x="11" y="8"/>
                  <a:pt x="5" y="10"/>
                  <a:pt x="3" y="7"/>
                </a:cubicBezTo>
                <a:cubicBezTo>
                  <a:pt x="1" y="6"/>
                  <a:pt x="0" y="3"/>
                  <a:pt x="1"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3" name="Freeform 1883"/>
          <p:cNvSpPr/>
          <p:nvPr/>
        </p:nvSpPr>
        <p:spPr>
          <a:xfrm>
            <a:off x="398469" y="642950"/>
            <a:ext cx="3175" cy="3175"/>
          </a:xfrm>
          <a:custGeom>
            <a:avLst/>
            <a:gdLst>
              <a:gd name="T0" fmla="*/ 2 w 4"/>
              <a:gd name="T1" fmla="*/ 0 h 4"/>
              <a:gd name="T2" fmla="*/ 2 w 4"/>
              <a:gd name="T3" fmla="*/ 0 h 4"/>
              <a:gd name="T4" fmla="*/ 4 w 4"/>
              <a:gd name="T5" fmla="*/ 4 h 4"/>
              <a:gd name="T6" fmla="*/ 0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lnTo>
                  <a:pt x="2" y="0"/>
                </a:lnTo>
                <a:cubicBezTo>
                  <a:pt x="2" y="1"/>
                  <a:pt x="3" y="2"/>
                  <a:pt x="4" y="4"/>
                </a:cubicBezTo>
                <a:cubicBezTo>
                  <a:pt x="2" y="3"/>
                  <a:pt x="0" y="2"/>
                  <a:pt x="0" y="0"/>
                </a:cubicBezTo>
                <a:lnTo>
                  <a:pt x="2"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4" name="Freeform 1884"/>
          <p:cNvSpPr/>
          <p:nvPr/>
        </p:nvSpPr>
        <p:spPr>
          <a:xfrm>
            <a:off x="400051" y="641362"/>
            <a:ext cx="12700" cy="30163"/>
          </a:xfrm>
          <a:custGeom>
            <a:avLst/>
            <a:gdLst>
              <a:gd name="T0" fmla="*/ 4 w 19"/>
              <a:gd name="T1" fmla="*/ 0 h 42"/>
              <a:gd name="T2" fmla="*/ 4 w 19"/>
              <a:gd name="T3" fmla="*/ 0 h 42"/>
              <a:gd name="T4" fmla="*/ 18 w 19"/>
              <a:gd name="T5" fmla="*/ 33 h 42"/>
              <a:gd name="T6" fmla="*/ 12 w 19"/>
              <a:gd name="T7" fmla="*/ 40 h 42"/>
              <a:gd name="T8" fmla="*/ 4 w 19"/>
              <a:gd name="T9" fmla="*/ 38 h 42"/>
              <a:gd name="T10" fmla="*/ 13 w 19"/>
              <a:gd name="T11" fmla="*/ 28 h 42"/>
              <a:gd name="T12" fmla="*/ 11 w 19"/>
              <a:gd name="T13" fmla="*/ 18 h 42"/>
              <a:gd name="T14" fmla="*/ 9 w 19"/>
              <a:gd name="T15" fmla="*/ 24 h 42"/>
              <a:gd name="T16" fmla="*/ 4 w 19"/>
              <a:gd name="T17" fmla="*/ 23 h 42"/>
              <a:gd name="T18" fmla="*/ 5 w 19"/>
              <a:gd name="T19" fmla="*/ 21 h 42"/>
              <a:gd name="T20" fmla="*/ 6 w 19"/>
              <a:gd name="T21" fmla="*/ 10 h 42"/>
              <a:gd name="T22" fmla="*/ 2 w 19"/>
              <a:gd name="T23" fmla="*/ 15 h 42"/>
              <a:gd name="T24" fmla="*/ 0 w 19"/>
              <a:gd name="T25" fmla="*/ 15 h 42"/>
              <a:gd name="T26" fmla="*/ 0 w 19"/>
              <a:gd name="T27" fmla="*/ 6 h 42"/>
              <a:gd name="T28" fmla="*/ 6 w 19"/>
              <a:gd name="T29" fmla="*/ 8 h 42"/>
              <a:gd name="T30" fmla="*/ 4 w 19"/>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2">
                <a:moveTo>
                  <a:pt x="4" y="0"/>
                </a:moveTo>
                <a:lnTo>
                  <a:pt x="4" y="0"/>
                </a:lnTo>
                <a:cubicBezTo>
                  <a:pt x="9" y="4"/>
                  <a:pt x="19" y="26"/>
                  <a:pt x="18" y="33"/>
                </a:cubicBezTo>
                <a:cubicBezTo>
                  <a:pt x="17" y="36"/>
                  <a:pt x="15" y="39"/>
                  <a:pt x="12" y="40"/>
                </a:cubicBezTo>
                <a:cubicBezTo>
                  <a:pt x="8" y="42"/>
                  <a:pt x="4" y="40"/>
                  <a:pt x="4" y="38"/>
                </a:cubicBezTo>
                <a:cubicBezTo>
                  <a:pt x="11" y="39"/>
                  <a:pt x="15" y="33"/>
                  <a:pt x="13" y="28"/>
                </a:cubicBezTo>
                <a:cubicBezTo>
                  <a:pt x="14" y="24"/>
                  <a:pt x="14" y="22"/>
                  <a:pt x="11" y="18"/>
                </a:cubicBezTo>
                <a:cubicBezTo>
                  <a:pt x="11" y="21"/>
                  <a:pt x="10" y="23"/>
                  <a:pt x="9" y="24"/>
                </a:cubicBezTo>
                <a:cubicBezTo>
                  <a:pt x="8" y="23"/>
                  <a:pt x="6" y="23"/>
                  <a:pt x="4" y="23"/>
                </a:cubicBezTo>
                <a:cubicBezTo>
                  <a:pt x="5" y="23"/>
                  <a:pt x="5" y="21"/>
                  <a:pt x="5" y="21"/>
                </a:cubicBezTo>
                <a:cubicBezTo>
                  <a:pt x="8" y="19"/>
                  <a:pt x="8" y="14"/>
                  <a:pt x="6" y="10"/>
                </a:cubicBezTo>
                <a:cubicBezTo>
                  <a:pt x="5" y="13"/>
                  <a:pt x="4" y="14"/>
                  <a:pt x="2" y="15"/>
                </a:cubicBezTo>
                <a:lnTo>
                  <a:pt x="0" y="15"/>
                </a:lnTo>
                <a:cubicBezTo>
                  <a:pt x="2" y="12"/>
                  <a:pt x="1" y="10"/>
                  <a:pt x="0" y="6"/>
                </a:cubicBezTo>
                <a:cubicBezTo>
                  <a:pt x="2" y="8"/>
                  <a:pt x="4" y="9"/>
                  <a:pt x="6" y="8"/>
                </a:cubicBezTo>
                <a:cubicBezTo>
                  <a:pt x="4" y="6"/>
                  <a:pt x="3" y="2"/>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5" name="Freeform 1885"/>
          <p:cNvSpPr/>
          <p:nvPr/>
        </p:nvSpPr>
        <p:spPr>
          <a:xfrm>
            <a:off x="377826" y="638187"/>
            <a:ext cx="20638" cy="15875"/>
          </a:xfrm>
          <a:custGeom>
            <a:avLst/>
            <a:gdLst>
              <a:gd name="T0" fmla="*/ 9 w 31"/>
              <a:gd name="T1" fmla="*/ 0 h 22"/>
              <a:gd name="T2" fmla="*/ 9 w 31"/>
              <a:gd name="T3" fmla="*/ 0 h 22"/>
              <a:gd name="T4" fmla="*/ 7 w 31"/>
              <a:gd name="T5" fmla="*/ 10 h 22"/>
              <a:gd name="T6" fmla="*/ 7 w 31"/>
              <a:gd name="T7" fmla="*/ 10 h 22"/>
              <a:gd name="T8" fmla="*/ 7 w 31"/>
              <a:gd name="T9" fmla="*/ 11 h 22"/>
              <a:gd name="T10" fmla="*/ 8 w 31"/>
              <a:gd name="T11" fmla="*/ 11 h 22"/>
              <a:gd name="T12" fmla="*/ 9 w 31"/>
              <a:gd name="T13" fmla="*/ 8 h 22"/>
              <a:gd name="T14" fmla="*/ 11 w 31"/>
              <a:gd name="T15" fmla="*/ 10 h 22"/>
              <a:gd name="T16" fmla="*/ 11 w 31"/>
              <a:gd name="T17" fmla="*/ 11 h 22"/>
              <a:gd name="T18" fmla="*/ 10 w 31"/>
              <a:gd name="T19" fmla="*/ 12 h 22"/>
              <a:gd name="T20" fmla="*/ 11 w 31"/>
              <a:gd name="T21" fmla="*/ 12 h 22"/>
              <a:gd name="T22" fmla="*/ 13 w 31"/>
              <a:gd name="T23" fmla="*/ 10 h 22"/>
              <a:gd name="T24" fmla="*/ 15 w 31"/>
              <a:gd name="T25" fmla="*/ 13 h 22"/>
              <a:gd name="T26" fmla="*/ 15 w 31"/>
              <a:gd name="T27" fmla="*/ 13 h 22"/>
              <a:gd name="T28" fmla="*/ 16 w 31"/>
              <a:gd name="T29" fmla="*/ 13 h 22"/>
              <a:gd name="T30" fmla="*/ 16 w 31"/>
              <a:gd name="T31" fmla="*/ 12 h 22"/>
              <a:gd name="T32" fmla="*/ 16 w 31"/>
              <a:gd name="T33" fmla="*/ 11 h 22"/>
              <a:gd name="T34" fmla="*/ 20 w 31"/>
              <a:gd name="T35" fmla="*/ 14 h 22"/>
              <a:gd name="T36" fmla="*/ 26 w 31"/>
              <a:gd name="T37" fmla="*/ 11 h 22"/>
              <a:gd name="T38" fmla="*/ 30 w 31"/>
              <a:gd name="T39" fmla="*/ 14 h 22"/>
              <a:gd name="T40" fmla="*/ 26 w 31"/>
              <a:gd name="T41" fmla="*/ 21 h 22"/>
              <a:gd name="T42" fmla="*/ 14 w 31"/>
              <a:gd name="T43" fmla="*/ 15 h 22"/>
              <a:gd name="T44" fmla="*/ 7 w 31"/>
              <a:gd name="T45" fmla="*/ 13 h 22"/>
              <a:gd name="T46" fmla="*/ 9 w 31"/>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2">
                <a:moveTo>
                  <a:pt x="9" y="0"/>
                </a:moveTo>
                <a:lnTo>
                  <a:pt x="9" y="0"/>
                </a:lnTo>
                <a:cubicBezTo>
                  <a:pt x="14" y="4"/>
                  <a:pt x="8" y="6"/>
                  <a:pt x="7" y="10"/>
                </a:cubicBezTo>
                <a:lnTo>
                  <a:pt x="7" y="10"/>
                </a:lnTo>
                <a:lnTo>
                  <a:pt x="7" y="11"/>
                </a:lnTo>
                <a:lnTo>
                  <a:pt x="8" y="11"/>
                </a:lnTo>
                <a:cubicBezTo>
                  <a:pt x="8" y="9"/>
                  <a:pt x="9" y="8"/>
                  <a:pt x="9" y="8"/>
                </a:cubicBezTo>
                <a:cubicBezTo>
                  <a:pt x="9" y="7"/>
                  <a:pt x="11" y="10"/>
                  <a:pt x="11" y="10"/>
                </a:cubicBezTo>
                <a:cubicBezTo>
                  <a:pt x="11" y="10"/>
                  <a:pt x="11" y="10"/>
                  <a:pt x="11" y="11"/>
                </a:cubicBezTo>
                <a:cubicBezTo>
                  <a:pt x="10" y="11"/>
                  <a:pt x="10" y="11"/>
                  <a:pt x="10" y="12"/>
                </a:cubicBezTo>
                <a:lnTo>
                  <a:pt x="11" y="12"/>
                </a:lnTo>
                <a:cubicBezTo>
                  <a:pt x="11" y="11"/>
                  <a:pt x="12" y="11"/>
                  <a:pt x="13" y="10"/>
                </a:cubicBezTo>
                <a:cubicBezTo>
                  <a:pt x="14" y="10"/>
                  <a:pt x="14" y="12"/>
                  <a:pt x="15" y="13"/>
                </a:cubicBezTo>
                <a:lnTo>
                  <a:pt x="15" y="13"/>
                </a:lnTo>
                <a:lnTo>
                  <a:pt x="16" y="13"/>
                </a:lnTo>
                <a:cubicBezTo>
                  <a:pt x="16" y="13"/>
                  <a:pt x="16" y="12"/>
                  <a:pt x="16" y="12"/>
                </a:cubicBezTo>
                <a:lnTo>
                  <a:pt x="16" y="11"/>
                </a:lnTo>
                <a:cubicBezTo>
                  <a:pt x="18" y="11"/>
                  <a:pt x="19" y="13"/>
                  <a:pt x="20" y="14"/>
                </a:cubicBezTo>
                <a:cubicBezTo>
                  <a:pt x="22" y="14"/>
                  <a:pt x="23" y="10"/>
                  <a:pt x="26" y="11"/>
                </a:cubicBezTo>
                <a:cubicBezTo>
                  <a:pt x="26" y="11"/>
                  <a:pt x="29" y="12"/>
                  <a:pt x="30" y="14"/>
                </a:cubicBezTo>
                <a:cubicBezTo>
                  <a:pt x="31" y="19"/>
                  <a:pt x="29" y="20"/>
                  <a:pt x="26" y="21"/>
                </a:cubicBezTo>
                <a:cubicBezTo>
                  <a:pt x="21" y="22"/>
                  <a:pt x="18" y="17"/>
                  <a:pt x="14" y="15"/>
                </a:cubicBezTo>
                <a:cubicBezTo>
                  <a:pt x="12" y="14"/>
                  <a:pt x="9" y="14"/>
                  <a:pt x="7" y="13"/>
                </a:cubicBezTo>
                <a:cubicBezTo>
                  <a:pt x="0" y="10"/>
                  <a:pt x="7" y="3"/>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6" name="Freeform 1886"/>
          <p:cNvSpPr/>
          <p:nvPr/>
        </p:nvSpPr>
        <p:spPr>
          <a:xfrm>
            <a:off x="396876" y="625487"/>
            <a:ext cx="3175" cy="4763"/>
          </a:xfrm>
          <a:custGeom>
            <a:avLst/>
            <a:gdLst>
              <a:gd name="T0" fmla="*/ 5 w 5"/>
              <a:gd name="T1" fmla="*/ 1 h 5"/>
              <a:gd name="T2" fmla="*/ 5 w 5"/>
              <a:gd name="T3" fmla="*/ 1 h 5"/>
              <a:gd name="T4" fmla="*/ 2 w 5"/>
              <a:gd name="T5" fmla="*/ 5 h 5"/>
              <a:gd name="T6" fmla="*/ 0 w 5"/>
              <a:gd name="T7" fmla="*/ 2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lnTo>
                  <a:pt x="5" y="1"/>
                </a:lnTo>
                <a:cubicBezTo>
                  <a:pt x="4" y="3"/>
                  <a:pt x="3" y="4"/>
                  <a:pt x="2" y="5"/>
                </a:cubicBezTo>
                <a:cubicBezTo>
                  <a:pt x="2" y="5"/>
                  <a:pt x="1" y="3"/>
                  <a:pt x="0" y="2"/>
                </a:cubicBezTo>
                <a:cubicBezTo>
                  <a:pt x="2" y="0"/>
                  <a:pt x="3" y="0"/>
                  <a:pt x="5" y="1"/>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7" name="Freeform 1887"/>
          <p:cNvSpPr/>
          <p:nvPr/>
        </p:nvSpPr>
        <p:spPr>
          <a:xfrm>
            <a:off x="384182" y="623900"/>
            <a:ext cx="11113" cy="22225"/>
          </a:xfrm>
          <a:custGeom>
            <a:avLst/>
            <a:gdLst>
              <a:gd name="T0" fmla="*/ 10 w 16"/>
              <a:gd name="T1" fmla="*/ 0 h 31"/>
              <a:gd name="T2" fmla="*/ 10 w 16"/>
              <a:gd name="T3" fmla="*/ 0 h 31"/>
              <a:gd name="T4" fmla="*/ 16 w 16"/>
              <a:gd name="T5" fmla="*/ 11 h 31"/>
              <a:gd name="T6" fmla="*/ 12 w 16"/>
              <a:gd name="T7" fmla="*/ 15 h 31"/>
              <a:gd name="T8" fmla="*/ 15 w 16"/>
              <a:gd name="T9" fmla="*/ 28 h 31"/>
              <a:gd name="T10" fmla="*/ 9 w 16"/>
              <a:gd name="T11" fmla="*/ 30 h 31"/>
              <a:gd name="T12" fmla="*/ 0 w 16"/>
              <a:gd name="T13" fmla="*/ 5 h 31"/>
              <a:gd name="T14" fmla="*/ 10 w 16"/>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1">
                <a:moveTo>
                  <a:pt x="10" y="0"/>
                </a:moveTo>
                <a:lnTo>
                  <a:pt x="10" y="0"/>
                </a:lnTo>
                <a:cubicBezTo>
                  <a:pt x="13" y="4"/>
                  <a:pt x="14" y="8"/>
                  <a:pt x="16" y="11"/>
                </a:cubicBezTo>
                <a:cubicBezTo>
                  <a:pt x="16" y="11"/>
                  <a:pt x="13" y="14"/>
                  <a:pt x="12" y="15"/>
                </a:cubicBezTo>
                <a:cubicBezTo>
                  <a:pt x="10" y="20"/>
                  <a:pt x="12" y="25"/>
                  <a:pt x="15" y="28"/>
                </a:cubicBezTo>
                <a:cubicBezTo>
                  <a:pt x="15" y="28"/>
                  <a:pt x="11" y="31"/>
                  <a:pt x="9" y="30"/>
                </a:cubicBezTo>
                <a:cubicBezTo>
                  <a:pt x="6" y="29"/>
                  <a:pt x="0" y="9"/>
                  <a:pt x="0" y="5"/>
                </a:cubicBezTo>
                <a:cubicBezTo>
                  <a:pt x="4" y="4"/>
                  <a:pt x="7" y="3"/>
                  <a:pt x="1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8" name="Freeform 1888"/>
          <p:cNvSpPr/>
          <p:nvPr/>
        </p:nvSpPr>
        <p:spPr>
          <a:xfrm>
            <a:off x="393707" y="619125"/>
            <a:ext cx="85725" cy="38100"/>
          </a:xfrm>
          <a:custGeom>
            <a:avLst/>
            <a:gdLst>
              <a:gd name="T0" fmla="*/ 110 w 119"/>
              <a:gd name="T1" fmla="*/ 6 h 52"/>
              <a:gd name="T2" fmla="*/ 110 w 119"/>
              <a:gd name="T3" fmla="*/ 6 h 52"/>
              <a:gd name="T4" fmla="*/ 112 w 119"/>
              <a:gd name="T5" fmla="*/ 13 h 52"/>
              <a:gd name="T6" fmla="*/ 117 w 119"/>
              <a:gd name="T7" fmla="*/ 20 h 52"/>
              <a:gd name="T8" fmla="*/ 113 w 119"/>
              <a:gd name="T9" fmla="*/ 26 h 52"/>
              <a:gd name="T10" fmla="*/ 89 w 119"/>
              <a:gd name="T11" fmla="*/ 25 h 52"/>
              <a:gd name="T12" fmla="*/ 83 w 119"/>
              <a:gd name="T13" fmla="*/ 25 h 52"/>
              <a:gd name="T14" fmla="*/ 81 w 119"/>
              <a:gd name="T15" fmla="*/ 21 h 52"/>
              <a:gd name="T16" fmla="*/ 77 w 119"/>
              <a:gd name="T17" fmla="*/ 27 h 52"/>
              <a:gd name="T18" fmla="*/ 75 w 119"/>
              <a:gd name="T19" fmla="*/ 22 h 52"/>
              <a:gd name="T20" fmla="*/ 71 w 119"/>
              <a:gd name="T21" fmla="*/ 28 h 52"/>
              <a:gd name="T22" fmla="*/ 70 w 119"/>
              <a:gd name="T23" fmla="*/ 23 h 52"/>
              <a:gd name="T24" fmla="*/ 66 w 119"/>
              <a:gd name="T25" fmla="*/ 30 h 52"/>
              <a:gd name="T26" fmla="*/ 64 w 119"/>
              <a:gd name="T27" fmla="*/ 25 h 52"/>
              <a:gd name="T28" fmla="*/ 60 w 119"/>
              <a:gd name="T29" fmla="*/ 32 h 52"/>
              <a:gd name="T30" fmla="*/ 58 w 119"/>
              <a:gd name="T31" fmla="*/ 27 h 52"/>
              <a:gd name="T32" fmla="*/ 55 w 119"/>
              <a:gd name="T33" fmla="*/ 34 h 52"/>
              <a:gd name="T34" fmla="*/ 53 w 119"/>
              <a:gd name="T35" fmla="*/ 30 h 52"/>
              <a:gd name="T36" fmla="*/ 49 w 119"/>
              <a:gd name="T37" fmla="*/ 37 h 52"/>
              <a:gd name="T38" fmla="*/ 48 w 119"/>
              <a:gd name="T39" fmla="*/ 32 h 52"/>
              <a:gd name="T40" fmla="*/ 43 w 119"/>
              <a:gd name="T41" fmla="*/ 42 h 52"/>
              <a:gd name="T42" fmla="*/ 26 w 119"/>
              <a:gd name="T43" fmla="*/ 52 h 52"/>
              <a:gd name="T44" fmla="*/ 21 w 119"/>
              <a:gd name="T45" fmla="*/ 39 h 52"/>
              <a:gd name="T46" fmla="*/ 31 w 119"/>
              <a:gd name="T47" fmla="*/ 39 h 52"/>
              <a:gd name="T48" fmla="*/ 39 w 119"/>
              <a:gd name="T49" fmla="*/ 35 h 52"/>
              <a:gd name="T50" fmla="*/ 31 w 119"/>
              <a:gd name="T51" fmla="*/ 37 h 52"/>
              <a:gd name="T52" fmla="*/ 15 w 119"/>
              <a:gd name="T53" fmla="*/ 29 h 52"/>
              <a:gd name="T54" fmla="*/ 16 w 119"/>
              <a:gd name="T55" fmla="*/ 28 h 52"/>
              <a:gd name="T56" fmla="*/ 27 w 119"/>
              <a:gd name="T57" fmla="*/ 31 h 52"/>
              <a:gd name="T58" fmla="*/ 16 w 119"/>
              <a:gd name="T59" fmla="*/ 23 h 52"/>
              <a:gd name="T60" fmla="*/ 15 w 119"/>
              <a:gd name="T61" fmla="*/ 17 h 52"/>
              <a:gd name="T62" fmla="*/ 15 w 119"/>
              <a:gd name="T63" fmla="*/ 22 h 52"/>
              <a:gd name="T64" fmla="*/ 10 w 119"/>
              <a:gd name="T65" fmla="*/ 18 h 52"/>
              <a:gd name="T66" fmla="*/ 10 w 119"/>
              <a:gd name="T67" fmla="*/ 20 h 52"/>
              <a:gd name="T68" fmla="*/ 7 w 119"/>
              <a:gd name="T69" fmla="*/ 20 h 52"/>
              <a:gd name="T70" fmla="*/ 11 w 119"/>
              <a:gd name="T71" fmla="*/ 23 h 52"/>
              <a:gd name="T72" fmla="*/ 2 w 119"/>
              <a:gd name="T73" fmla="*/ 29 h 52"/>
              <a:gd name="T74" fmla="*/ 2 w 119"/>
              <a:gd name="T75" fmla="*/ 20 h 52"/>
              <a:gd name="T76" fmla="*/ 11 w 119"/>
              <a:gd name="T77" fmla="*/ 11 h 52"/>
              <a:gd name="T78" fmla="*/ 19 w 119"/>
              <a:gd name="T79" fmla="*/ 13 h 52"/>
              <a:gd name="T80" fmla="*/ 36 w 119"/>
              <a:gd name="T81" fmla="*/ 27 h 52"/>
              <a:gd name="T82" fmla="*/ 63 w 119"/>
              <a:gd name="T83" fmla="*/ 21 h 52"/>
              <a:gd name="T84" fmla="*/ 69 w 119"/>
              <a:gd name="T85" fmla="*/ 22 h 52"/>
              <a:gd name="T86" fmla="*/ 69 w 119"/>
              <a:gd name="T87" fmla="*/ 19 h 52"/>
              <a:gd name="T88" fmla="*/ 73 w 119"/>
              <a:gd name="T89" fmla="*/ 19 h 52"/>
              <a:gd name="T90" fmla="*/ 74 w 119"/>
              <a:gd name="T91" fmla="*/ 17 h 52"/>
              <a:gd name="T92" fmla="*/ 78 w 119"/>
              <a:gd name="T93" fmla="*/ 17 h 52"/>
              <a:gd name="T94" fmla="*/ 79 w 119"/>
              <a:gd name="T95" fmla="*/ 14 h 52"/>
              <a:gd name="T96" fmla="*/ 82 w 119"/>
              <a:gd name="T97" fmla="*/ 12 h 52"/>
              <a:gd name="T98" fmla="*/ 95 w 119"/>
              <a:gd name="T99" fmla="*/ 0 h 52"/>
              <a:gd name="T100" fmla="*/ 100 w 119"/>
              <a:gd name="T101" fmla="*/ 11 h 52"/>
              <a:gd name="T102" fmla="*/ 105 w 119"/>
              <a:gd name="T103" fmla="*/ 3 h 52"/>
              <a:gd name="T104" fmla="*/ 110 w 119"/>
              <a:gd name="T10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52">
                <a:moveTo>
                  <a:pt x="110" y="6"/>
                </a:moveTo>
                <a:lnTo>
                  <a:pt x="110" y="6"/>
                </a:lnTo>
                <a:cubicBezTo>
                  <a:pt x="111" y="8"/>
                  <a:pt x="112" y="11"/>
                  <a:pt x="112" y="13"/>
                </a:cubicBezTo>
                <a:cubicBezTo>
                  <a:pt x="113" y="15"/>
                  <a:pt x="116" y="19"/>
                  <a:pt x="117" y="20"/>
                </a:cubicBezTo>
                <a:cubicBezTo>
                  <a:pt x="119" y="23"/>
                  <a:pt x="117" y="26"/>
                  <a:pt x="113" y="26"/>
                </a:cubicBezTo>
                <a:cubicBezTo>
                  <a:pt x="101" y="26"/>
                  <a:pt x="97" y="25"/>
                  <a:pt x="89" y="25"/>
                </a:cubicBezTo>
                <a:cubicBezTo>
                  <a:pt x="87" y="26"/>
                  <a:pt x="83" y="25"/>
                  <a:pt x="83" y="25"/>
                </a:cubicBezTo>
                <a:cubicBezTo>
                  <a:pt x="83" y="24"/>
                  <a:pt x="83" y="22"/>
                  <a:pt x="81" y="21"/>
                </a:cubicBezTo>
                <a:cubicBezTo>
                  <a:pt x="82" y="24"/>
                  <a:pt x="80" y="27"/>
                  <a:pt x="77" y="27"/>
                </a:cubicBezTo>
                <a:cubicBezTo>
                  <a:pt x="77" y="27"/>
                  <a:pt x="78" y="24"/>
                  <a:pt x="75" y="22"/>
                </a:cubicBezTo>
                <a:cubicBezTo>
                  <a:pt x="76" y="25"/>
                  <a:pt x="74" y="28"/>
                  <a:pt x="71" y="28"/>
                </a:cubicBezTo>
                <a:cubicBezTo>
                  <a:pt x="72" y="26"/>
                  <a:pt x="71" y="24"/>
                  <a:pt x="70" y="23"/>
                </a:cubicBezTo>
                <a:cubicBezTo>
                  <a:pt x="70" y="27"/>
                  <a:pt x="69" y="29"/>
                  <a:pt x="66" y="30"/>
                </a:cubicBezTo>
                <a:cubicBezTo>
                  <a:pt x="66" y="28"/>
                  <a:pt x="65" y="26"/>
                  <a:pt x="64" y="25"/>
                </a:cubicBezTo>
                <a:cubicBezTo>
                  <a:pt x="65" y="28"/>
                  <a:pt x="63" y="32"/>
                  <a:pt x="60" y="32"/>
                </a:cubicBezTo>
                <a:cubicBezTo>
                  <a:pt x="60" y="31"/>
                  <a:pt x="60" y="29"/>
                  <a:pt x="58" y="27"/>
                </a:cubicBezTo>
                <a:cubicBezTo>
                  <a:pt x="59" y="33"/>
                  <a:pt x="57" y="34"/>
                  <a:pt x="55" y="34"/>
                </a:cubicBezTo>
                <a:cubicBezTo>
                  <a:pt x="55" y="32"/>
                  <a:pt x="54" y="31"/>
                  <a:pt x="53" y="30"/>
                </a:cubicBezTo>
                <a:cubicBezTo>
                  <a:pt x="54" y="33"/>
                  <a:pt x="53" y="37"/>
                  <a:pt x="49" y="37"/>
                </a:cubicBezTo>
                <a:cubicBezTo>
                  <a:pt x="49" y="37"/>
                  <a:pt x="50" y="34"/>
                  <a:pt x="48" y="32"/>
                </a:cubicBezTo>
                <a:cubicBezTo>
                  <a:pt x="48" y="36"/>
                  <a:pt x="46" y="39"/>
                  <a:pt x="43" y="42"/>
                </a:cubicBezTo>
                <a:cubicBezTo>
                  <a:pt x="37" y="46"/>
                  <a:pt x="32" y="49"/>
                  <a:pt x="26" y="52"/>
                </a:cubicBezTo>
                <a:cubicBezTo>
                  <a:pt x="24" y="48"/>
                  <a:pt x="23" y="43"/>
                  <a:pt x="21" y="39"/>
                </a:cubicBezTo>
                <a:cubicBezTo>
                  <a:pt x="25" y="39"/>
                  <a:pt x="28" y="40"/>
                  <a:pt x="31" y="39"/>
                </a:cubicBezTo>
                <a:cubicBezTo>
                  <a:pt x="34" y="39"/>
                  <a:pt x="39" y="37"/>
                  <a:pt x="39" y="35"/>
                </a:cubicBezTo>
                <a:cubicBezTo>
                  <a:pt x="36" y="37"/>
                  <a:pt x="32" y="37"/>
                  <a:pt x="31" y="37"/>
                </a:cubicBezTo>
                <a:cubicBezTo>
                  <a:pt x="23" y="37"/>
                  <a:pt x="18" y="35"/>
                  <a:pt x="15" y="29"/>
                </a:cubicBezTo>
                <a:cubicBezTo>
                  <a:pt x="15" y="29"/>
                  <a:pt x="15" y="28"/>
                  <a:pt x="16" y="28"/>
                </a:cubicBezTo>
                <a:cubicBezTo>
                  <a:pt x="18" y="31"/>
                  <a:pt x="23" y="33"/>
                  <a:pt x="27" y="31"/>
                </a:cubicBezTo>
                <a:cubicBezTo>
                  <a:pt x="23" y="31"/>
                  <a:pt x="16" y="28"/>
                  <a:pt x="16" y="23"/>
                </a:cubicBezTo>
                <a:cubicBezTo>
                  <a:pt x="17" y="21"/>
                  <a:pt x="18" y="18"/>
                  <a:pt x="15" y="17"/>
                </a:cubicBezTo>
                <a:cubicBezTo>
                  <a:pt x="16" y="19"/>
                  <a:pt x="16" y="19"/>
                  <a:pt x="15" y="22"/>
                </a:cubicBezTo>
                <a:cubicBezTo>
                  <a:pt x="13" y="20"/>
                  <a:pt x="12" y="18"/>
                  <a:pt x="10" y="18"/>
                </a:cubicBezTo>
                <a:cubicBezTo>
                  <a:pt x="10" y="19"/>
                  <a:pt x="10" y="19"/>
                  <a:pt x="10" y="20"/>
                </a:cubicBezTo>
                <a:cubicBezTo>
                  <a:pt x="9" y="20"/>
                  <a:pt x="8" y="20"/>
                  <a:pt x="7" y="20"/>
                </a:cubicBezTo>
                <a:cubicBezTo>
                  <a:pt x="7" y="21"/>
                  <a:pt x="11" y="21"/>
                  <a:pt x="11" y="23"/>
                </a:cubicBezTo>
                <a:cubicBezTo>
                  <a:pt x="14" y="30"/>
                  <a:pt x="6" y="33"/>
                  <a:pt x="2" y="29"/>
                </a:cubicBezTo>
                <a:cubicBezTo>
                  <a:pt x="0" y="26"/>
                  <a:pt x="0" y="22"/>
                  <a:pt x="2" y="20"/>
                </a:cubicBezTo>
                <a:cubicBezTo>
                  <a:pt x="7" y="16"/>
                  <a:pt x="8" y="14"/>
                  <a:pt x="11" y="11"/>
                </a:cubicBezTo>
                <a:cubicBezTo>
                  <a:pt x="14" y="7"/>
                  <a:pt x="18" y="10"/>
                  <a:pt x="19" y="13"/>
                </a:cubicBezTo>
                <a:cubicBezTo>
                  <a:pt x="23" y="22"/>
                  <a:pt x="29" y="26"/>
                  <a:pt x="36" y="27"/>
                </a:cubicBezTo>
                <a:cubicBezTo>
                  <a:pt x="44" y="29"/>
                  <a:pt x="53" y="25"/>
                  <a:pt x="63" y="21"/>
                </a:cubicBezTo>
                <a:cubicBezTo>
                  <a:pt x="67" y="20"/>
                  <a:pt x="68" y="19"/>
                  <a:pt x="69" y="22"/>
                </a:cubicBezTo>
                <a:cubicBezTo>
                  <a:pt x="70" y="20"/>
                  <a:pt x="69" y="19"/>
                  <a:pt x="69" y="19"/>
                </a:cubicBezTo>
                <a:cubicBezTo>
                  <a:pt x="70" y="17"/>
                  <a:pt x="73" y="17"/>
                  <a:pt x="73" y="19"/>
                </a:cubicBezTo>
                <a:cubicBezTo>
                  <a:pt x="74" y="18"/>
                  <a:pt x="74" y="17"/>
                  <a:pt x="74" y="17"/>
                </a:cubicBezTo>
                <a:cubicBezTo>
                  <a:pt x="76" y="14"/>
                  <a:pt x="78" y="16"/>
                  <a:pt x="78" y="17"/>
                </a:cubicBezTo>
                <a:cubicBezTo>
                  <a:pt x="80" y="16"/>
                  <a:pt x="79" y="14"/>
                  <a:pt x="79" y="14"/>
                </a:cubicBezTo>
                <a:cubicBezTo>
                  <a:pt x="80" y="13"/>
                  <a:pt x="81" y="13"/>
                  <a:pt x="82" y="12"/>
                </a:cubicBezTo>
                <a:cubicBezTo>
                  <a:pt x="88" y="12"/>
                  <a:pt x="93" y="8"/>
                  <a:pt x="95" y="0"/>
                </a:cubicBezTo>
                <a:cubicBezTo>
                  <a:pt x="98" y="4"/>
                  <a:pt x="99" y="5"/>
                  <a:pt x="100" y="11"/>
                </a:cubicBezTo>
                <a:cubicBezTo>
                  <a:pt x="103" y="9"/>
                  <a:pt x="104" y="7"/>
                  <a:pt x="105" y="3"/>
                </a:cubicBezTo>
                <a:cubicBezTo>
                  <a:pt x="106" y="4"/>
                  <a:pt x="108" y="5"/>
                  <a:pt x="110"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89" name="Freeform 1889"/>
          <p:cNvSpPr/>
          <p:nvPr/>
        </p:nvSpPr>
        <p:spPr>
          <a:xfrm>
            <a:off x="379413" y="615950"/>
            <a:ext cx="12700" cy="7938"/>
          </a:xfrm>
          <a:custGeom>
            <a:avLst/>
            <a:gdLst>
              <a:gd name="T0" fmla="*/ 0 w 17"/>
              <a:gd name="T1" fmla="*/ 6 h 11"/>
              <a:gd name="T2" fmla="*/ 0 w 17"/>
              <a:gd name="T3" fmla="*/ 6 h 11"/>
              <a:gd name="T4" fmla="*/ 9 w 17"/>
              <a:gd name="T5" fmla="*/ 6 h 11"/>
              <a:gd name="T6" fmla="*/ 15 w 17"/>
              <a:gd name="T7" fmla="*/ 0 h 11"/>
              <a:gd name="T8" fmla="*/ 10 w 17"/>
              <a:gd name="T9" fmla="*/ 9 h 11"/>
              <a:gd name="T10" fmla="*/ 0 w 17"/>
              <a:gd name="T11" fmla="*/ 6 h 11"/>
            </a:gdLst>
            <a:ahLst/>
            <a:cxnLst>
              <a:cxn ang="0">
                <a:pos x="T0" y="T1"/>
              </a:cxn>
              <a:cxn ang="0">
                <a:pos x="T2" y="T3"/>
              </a:cxn>
              <a:cxn ang="0">
                <a:pos x="T4" y="T5"/>
              </a:cxn>
              <a:cxn ang="0">
                <a:pos x="T6" y="T7"/>
              </a:cxn>
              <a:cxn ang="0">
                <a:pos x="T8" y="T9"/>
              </a:cxn>
              <a:cxn ang="0">
                <a:pos x="T10" y="T11"/>
              </a:cxn>
            </a:cxnLst>
            <a:rect l="0" t="0" r="r" b="b"/>
            <a:pathLst>
              <a:path w="17" h="11">
                <a:moveTo>
                  <a:pt x="0" y="6"/>
                </a:moveTo>
                <a:lnTo>
                  <a:pt x="0" y="6"/>
                </a:lnTo>
                <a:cubicBezTo>
                  <a:pt x="1" y="7"/>
                  <a:pt x="6" y="8"/>
                  <a:pt x="9" y="6"/>
                </a:cubicBezTo>
                <a:cubicBezTo>
                  <a:pt x="13" y="5"/>
                  <a:pt x="15" y="2"/>
                  <a:pt x="15" y="0"/>
                </a:cubicBezTo>
                <a:cubicBezTo>
                  <a:pt x="17" y="3"/>
                  <a:pt x="14" y="7"/>
                  <a:pt x="10" y="9"/>
                </a:cubicBezTo>
                <a:cubicBezTo>
                  <a:pt x="7" y="11"/>
                  <a:pt x="1" y="11"/>
                  <a:pt x="0" y="6"/>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0" name="Freeform 1890"/>
          <p:cNvSpPr/>
          <p:nvPr/>
        </p:nvSpPr>
        <p:spPr>
          <a:xfrm>
            <a:off x="377832" y="604850"/>
            <a:ext cx="11113" cy="15875"/>
          </a:xfrm>
          <a:custGeom>
            <a:avLst/>
            <a:gdLst>
              <a:gd name="T0" fmla="*/ 8 w 17"/>
              <a:gd name="T1" fmla="*/ 0 h 21"/>
              <a:gd name="T2" fmla="*/ 8 w 17"/>
              <a:gd name="T3" fmla="*/ 0 h 21"/>
              <a:gd name="T4" fmla="*/ 14 w 17"/>
              <a:gd name="T5" fmla="*/ 8 h 21"/>
              <a:gd name="T6" fmla="*/ 12 w 17"/>
              <a:gd name="T7" fmla="*/ 19 h 21"/>
              <a:gd name="T8" fmla="*/ 1 w 17"/>
              <a:gd name="T9" fmla="*/ 14 h 21"/>
              <a:gd name="T10" fmla="*/ 0 w 17"/>
              <a:gd name="T11" fmla="*/ 3 h 21"/>
              <a:gd name="T12" fmla="*/ 6 w 17"/>
              <a:gd name="T13" fmla="*/ 7 h 21"/>
              <a:gd name="T14" fmla="*/ 8 w 17"/>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1">
                <a:moveTo>
                  <a:pt x="8" y="0"/>
                </a:moveTo>
                <a:lnTo>
                  <a:pt x="8" y="0"/>
                </a:lnTo>
                <a:cubicBezTo>
                  <a:pt x="9" y="4"/>
                  <a:pt x="12" y="5"/>
                  <a:pt x="14" y="8"/>
                </a:cubicBezTo>
                <a:cubicBezTo>
                  <a:pt x="17" y="12"/>
                  <a:pt x="16" y="17"/>
                  <a:pt x="12" y="19"/>
                </a:cubicBezTo>
                <a:cubicBezTo>
                  <a:pt x="8" y="21"/>
                  <a:pt x="3" y="19"/>
                  <a:pt x="1" y="14"/>
                </a:cubicBezTo>
                <a:cubicBezTo>
                  <a:pt x="0" y="11"/>
                  <a:pt x="3" y="8"/>
                  <a:pt x="0" y="3"/>
                </a:cubicBezTo>
                <a:cubicBezTo>
                  <a:pt x="2" y="6"/>
                  <a:pt x="5" y="7"/>
                  <a:pt x="6" y="7"/>
                </a:cubicBezTo>
                <a:cubicBezTo>
                  <a:pt x="7" y="6"/>
                  <a:pt x="8" y="2"/>
                  <a:pt x="8"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1" name="Freeform 1891"/>
          <p:cNvSpPr/>
          <p:nvPr/>
        </p:nvSpPr>
        <p:spPr>
          <a:xfrm>
            <a:off x="377829" y="604850"/>
            <a:ext cx="3175" cy="3175"/>
          </a:xfrm>
          <a:custGeom>
            <a:avLst/>
            <a:gdLst>
              <a:gd name="T0" fmla="*/ 4 w 4"/>
              <a:gd name="T1" fmla="*/ 0 h 3"/>
              <a:gd name="T2" fmla="*/ 4 w 4"/>
              <a:gd name="T3" fmla="*/ 0 h 3"/>
              <a:gd name="T4" fmla="*/ 4 w 4"/>
              <a:gd name="T5" fmla="*/ 3 h 3"/>
              <a:gd name="T6" fmla="*/ 0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cubicBezTo>
                  <a:pt x="4" y="1"/>
                  <a:pt x="4" y="2"/>
                  <a:pt x="4" y="3"/>
                </a:cubicBezTo>
                <a:cubicBezTo>
                  <a:pt x="2" y="3"/>
                  <a:pt x="1" y="2"/>
                  <a:pt x="0" y="1"/>
                </a:cubicBezTo>
                <a:cubicBezTo>
                  <a:pt x="2" y="1"/>
                  <a:pt x="3" y="0"/>
                  <a:pt x="4"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2" name="Freeform 1892"/>
          <p:cNvSpPr/>
          <p:nvPr/>
        </p:nvSpPr>
        <p:spPr>
          <a:xfrm>
            <a:off x="347663" y="535000"/>
            <a:ext cx="31750" cy="66675"/>
          </a:xfrm>
          <a:custGeom>
            <a:avLst/>
            <a:gdLst>
              <a:gd name="T0" fmla="*/ 0 w 46"/>
              <a:gd name="T1" fmla="*/ 1 h 93"/>
              <a:gd name="T2" fmla="*/ 0 w 46"/>
              <a:gd name="T3" fmla="*/ 1 h 93"/>
              <a:gd name="T4" fmla="*/ 3 w 46"/>
              <a:gd name="T5" fmla="*/ 0 h 93"/>
              <a:gd name="T6" fmla="*/ 45 w 46"/>
              <a:gd name="T7" fmla="*/ 87 h 93"/>
              <a:gd name="T8" fmla="*/ 43 w 46"/>
              <a:gd name="T9" fmla="*/ 92 h 93"/>
              <a:gd name="T10" fmla="*/ 37 w 46"/>
              <a:gd name="T11" fmla="*/ 90 h 93"/>
              <a:gd name="T12" fmla="*/ 0 w 46"/>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46" h="93">
                <a:moveTo>
                  <a:pt x="0" y="1"/>
                </a:moveTo>
                <a:lnTo>
                  <a:pt x="0" y="1"/>
                </a:lnTo>
                <a:lnTo>
                  <a:pt x="3" y="0"/>
                </a:lnTo>
                <a:lnTo>
                  <a:pt x="45" y="87"/>
                </a:lnTo>
                <a:cubicBezTo>
                  <a:pt x="46" y="89"/>
                  <a:pt x="45" y="91"/>
                  <a:pt x="43" y="92"/>
                </a:cubicBezTo>
                <a:cubicBezTo>
                  <a:pt x="41" y="93"/>
                  <a:pt x="38" y="92"/>
                  <a:pt x="37" y="90"/>
                </a:cubicBezTo>
                <a:lnTo>
                  <a:pt x="0" y="1"/>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3" name="Freeform 1893"/>
          <p:cNvSpPr/>
          <p:nvPr/>
        </p:nvSpPr>
        <p:spPr>
          <a:xfrm>
            <a:off x="411163" y="679450"/>
            <a:ext cx="4763" cy="1588"/>
          </a:xfrm>
          <a:custGeom>
            <a:avLst/>
            <a:gdLst>
              <a:gd name="T0" fmla="*/ 5 w 5"/>
              <a:gd name="T1" fmla="*/ 0 h 3"/>
              <a:gd name="T2" fmla="*/ 5 w 5"/>
              <a:gd name="T3" fmla="*/ 0 h 3"/>
              <a:gd name="T4" fmla="*/ 4 w 5"/>
              <a:gd name="T5" fmla="*/ 3 h 3"/>
              <a:gd name="T6" fmla="*/ 0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0"/>
                </a:lnTo>
                <a:cubicBezTo>
                  <a:pt x="5" y="1"/>
                  <a:pt x="4" y="2"/>
                  <a:pt x="4" y="3"/>
                </a:cubicBezTo>
                <a:cubicBezTo>
                  <a:pt x="3" y="3"/>
                  <a:pt x="1" y="3"/>
                  <a:pt x="0" y="2"/>
                </a:cubicBezTo>
                <a:cubicBezTo>
                  <a:pt x="2" y="2"/>
                  <a:pt x="4" y="1"/>
                  <a:pt x="5"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4" name="Freeform 1894"/>
          <p:cNvSpPr/>
          <p:nvPr/>
        </p:nvSpPr>
        <p:spPr>
          <a:xfrm>
            <a:off x="373069" y="598488"/>
            <a:ext cx="9525" cy="6350"/>
          </a:xfrm>
          <a:custGeom>
            <a:avLst/>
            <a:gdLst>
              <a:gd name="T0" fmla="*/ 0 w 13"/>
              <a:gd name="T1" fmla="*/ 5 h 9"/>
              <a:gd name="T2" fmla="*/ 0 w 13"/>
              <a:gd name="T3" fmla="*/ 5 h 9"/>
              <a:gd name="T4" fmla="*/ 7 w 13"/>
              <a:gd name="T5" fmla="*/ 6 h 9"/>
              <a:gd name="T6" fmla="*/ 11 w 13"/>
              <a:gd name="T7" fmla="*/ 0 h 9"/>
              <a:gd name="T8" fmla="*/ 8 w 13"/>
              <a:gd name="T9" fmla="*/ 8 h 9"/>
              <a:gd name="T10" fmla="*/ 0 w 13"/>
              <a:gd name="T11" fmla="*/ 5 h 9"/>
            </a:gdLst>
            <a:ahLst/>
            <a:cxnLst>
              <a:cxn ang="0">
                <a:pos x="T0" y="T1"/>
              </a:cxn>
              <a:cxn ang="0">
                <a:pos x="T2" y="T3"/>
              </a:cxn>
              <a:cxn ang="0">
                <a:pos x="T4" y="T5"/>
              </a:cxn>
              <a:cxn ang="0">
                <a:pos x="T6" y="T7"/>
              </a:cxn>
              <a:cxn ang="0">
                <a:pos x="T8" y="T9"/>
              </a:cxn>
              <a:cxn ang="0">
                <a:pos x="T10" y="T11"/>
              </a:cxn>
            </a:cxnLst>
            <a:rect l="0" t="0" r="r" b="b"/>
            <a:pathLst>
              <a:path w="13" h="9">
                <a:moveTo>
                  <a:pt x="0" y="5"/>
                </a:moveTo>
                <a:lnTo>
                  <a:pt x="0" y="5"/>
                </a:lnTo>
                <a:cubicBezTo>
                  <a:pt x="1" y="7"/>
                  <a:pt x="4" y="7"/>
                  <a:pt x="7" y="6"/>
                </a:cubicBezTo>
                <a:cubicBezTo>
                  <a:pt x="10" y="4"/>
                  <a:pt x="11" y="2"/>
                  <a:pt x="11" y="0"/>
                </a:cubicBezTo>
                <a:cubicBezTo>
                  <a:pt x="13" y="3"/>
                  <a:pt x="11" y="7"/>
                  <a:pt x="8" y="8"/>
                </a:cubicBezTo>
                <a:cubicBezTo>
                  <a:pt x="5" y="9"/>
                  <a:pt x="0" y="9"/>
                  <a:pt x="0"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5" name="Freeform 1895"/>
          <p:cNvSpPr/>
          <p:nvPr/>
        </p:nvSpPr>
        <p:spPr>
          <a:xfrm>
            <a:off x="406401" y="657237"/>
            <a:ext cx="3175" cy="3175"/>
          </a:xfrm>
          <a:custGeom>
            <a:avLst/>
            <a:gdLst>
              <a:gd name="T0" fmla="*/ 2 w 3"/>
              <a:gd name="T1" fmla="*/ 0 h 4"/>
              <a:gd name="T2" fmla="*/ 2 w 3"/>
              <a:gd name="T3" fmla="*/ 0 h 4"/>
              <a:gd name="T4" fmla="*/ 2 w 3"/>
              <a:gd name="T5" fmla="*/ 4 h 4"/>
              <a:gd name="T6" fmla="*/ 0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2" y="1"/>
                  <a:pt x="3" y="3"/>
                  <a:pt x="2" y="4"/>
                </a:cubicBezTo>
                <a:cubicBezTo>
                  <a:pt x="2" y="4"/>
                  <a:pt x="1" y="3"/>
                  <a:pt x="0" y="3"/>
                </a:cubicBezTo>
                <a:cubicBezTo>
                  <a:pt x="1" y="2"/>
                  <a:pt x="2" y="1"/>
                  <a:pt x="2"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6" name="Freeform 1896"/>
          <p:cNvSpPr/>
          <p:nvPr/>
        </p:nvSpPr>
        <p:spPr>
          <a:xfrm>
            <a:off x="392113" y="660400"/>
            <a:ext cx="3175" cy="1588"/>
          </a:xfrm>
          <a:custGeom>
            <a:avLst/>
            <a:gdLst>
              <a:gd name="T0" fmla="*/ 0 w 5"/>
              <a:gd name="T1" fmla="*/ 0 h 4"/>
              <a:gd name="T2" fmla="*/ 0 w 5"/>
              <a:gd name="T3" fmla="*/ 0 h 4"/>
              <a:gd name="T4" fmla="*/ 4 w 5"/>
              <a:gd name="T5" fmla="*/ 2 h 4"/>
              <a:gd name="T6" fmla="*/ 5 w 5"/>
              <a:gd name="T7" fmla="*/ 4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lnTo>
                  <a:pt x="0" y="0"/>
                </a:lnTo>
                <a:cubicBezTo>
                  <a:pt x="2" y="0"/>
                  <a:pt x="4" y="2"/>
                  <a:pt x="4" y="2"/>
                </a:cubicBezTo>
                <a:cubicBezTo>
                  <a:pt x="4" y="3"/>
                  <a:pt x="5" y="4"/>
                  <a:pt x="5" y="4"/>
                </a:cubicBezTo>
                <a:cubicBezTo>
                  <a:pt x="4" y="4"/>
                  <a:pt x="0" y="2"/>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7" name="Freeform 1897"/>
          <p:cNvSpPr/>
          <p:nvPr/>
        </p:nvSpPr>
        <p:spPr>
          <a:xfrm>
            <a:off x="403226" y="666762"/>
            <a:ext cx="12700" cy="9525"/>
          </a:xfrm>
          <a:custGeom>
            <a:avLst/>
            <a:gdLst>
              <a:gd name="T0" fmla="*/ 0 w 19"/>
              <a:gd name="T1" fmla="*/ 7 h 12"/>
              <a:gd name="T2" fmla="*/ 0 w 19"/>
              <a:gd name="T3" fmla="*/ 7 h 12"/>
              <a:gd name="T4" fmla="*/ 10 w 19"/>
              <a:gd name="T5" fmla="*/ 7 h 12"/>
              <a:gd name="T6" fmla="*/ 16 w 19"/>
              <a:gd name="T7" fmla="*/ 0 h 12"/>
              <a:gd name="T8" fmla="*/ 12 w 19"/>
              <a:gd name="T9" fmla="*/ 10 h 12"/>
              <a:gd name="T10" fmla="*/ 0 w 19"/>
              <a:gd name="T11" fmla="*/ 7 h 12"/>
            </a:gdLst>
            <a:ahLst/>
            <a:cxnLst>
              <a:cxn ang="0">
                <a:pos x="T0" y="T1"/>
              </a:cxn>
              <a:cxn ang="0">
                <a:pos x="T2" y="T3"/>
              </a:cxn>
              <a:cxn ang="0">
                <a:pos x="T4" y="T5"/>
              </a:cxn>
              <a:cxn ang="0">
                <a:pos x="T6" y="T7"/>
              </a:cxn>
              <a:cxn ang="0">
                <a:pos x="T8" y="T9"/>
              </a:cxn>
              <a:cxn ang="0">
                <a:pos x="T10" y="T11"/>
              </a:cxn>
            </a:cxnLst>
            <a:rect l="0" t="0" r="r" b="b"/>
            <a:pathLst>
              <a:path w="19" h="12">
                <a:moveTo>
                  <a:pt x="0" y="7"/>
                </a:moveTo>
                <a:lnTo>
                  <a:pt x="0" y="7"/>
                </a:lnTo>
                <a:cubicBezTo>
                  <a:pt x="1" y="8"/>
                  <a:pt x="6" y="9"/>
                  <a:pt x="10" y="7"/>
                </a:cubicBezTo>
                <a:cubicBezTo>
                  <a:pt x="15" y="5"/>
                  <a:pt x="16" y="2"/>
                  <a:pt x="16" y="0"/>
                </a:cubicBezTo>
                <a:cubicBezTo>
                  <a:pt x="19" y="4"/>
                  <a:pt x="16" y="8"/>
                  <a:pt x="12" y="10"/>
                </a:cubicBezTo>
                <a:cubicBezTo>
                  <a:pt x="8" y="12"/>
                  <a:pt x="1" y="12"/>
                  <a:pt x="0" y="7"/>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8" name="Freeform 1898"/>
          <p:cNvSpPr/>
          <p:nvPr/>
        </p:nvSpPr>
        <p:spPr>
          <a:xfrm>
            <a:off x="461963" y="633425"/>
            <a:ext cx="12700" cy="4763"/>
          </a:xfrm>
          <a:custGeom>
            <a:avLst/>
            <a:gdLst>
              <a:gd name="T0" fmla="*/ 16 w 18"/>
              <a:gd name="T1" fmla="*/ 0 h 6"/>
              <a:gd name="T2" fmla="*/ 16 w 18"/>
              <a:gd name="T3" fmla="*/ 0 h 6"/>
              <a:gd name="T4" fmla="*/ 17 w 18"/>
              <a:gd name="T5" fmla="*/ 4 h 6"/>
              <a:gd name="T6" fmla="*/ 0 w 18"/>
              <a:gd name="T7" fmla="*/ 4 h 6"/>
              <a:gd name="T8" fmla="*/ 16 w 18"/>
              <a:gd name="T9" fmla="*/ 0 h 6"/>
            </a:gdLst>
            <a:ahLst/>
            <a:cxnLst>
              <a:cxn ang="0">
                <a:pos x="T0" y="T1"/>
              </a:cxn>
              <a:cxn ang="0">
                <a:pos x="T2" y="T3"/>
              </a:cxn>
              <a:cxn ang="0">
                <a:pos x="T4" y="T5"/>
              </a:cxn>
              <a:cxn ang="0">
                <a:pos x="T6" y="T7"/>
              </a:cxn>
              <a:cxn ang="0">
                <a:pos x="T8" y="T9"/>
              </a:cxn>
            </a:cxnLst>
            <a:rect l="0" t="0" r="r" b="b"/>
            <a:pathLst>
              <a:path w="18" h="6">
                <a:moveTo>
                  <a:pt x="16" y="0"/>
                </a:moveTo>
                <a:lnTo>
                  <a:pt x="16" y="0"/>
                </a:lnTo>
                <a:cubicBezTo>
                  <a:pt x="18" y="1"/>
                  <a:pt x="18" y="3"/>
                  <a:pt x="17" y="4"/>
                </a:cubicBezTo>
                <a:cubicBezTo>
                  <a:pt x="15" y="6"/>
                  <a:pt x="9" y="4"/>
                  <a:pt x="0" y="4"/>
                </a:cubicBezTo>
                <a:cubicBezTo>
                  <a:pt x="6" y="2"/>
                  <a:pt x="16" y="6"/>
                  <a:pt x="16"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099" name="Freeform 1899"/>
          <p:cNvSpPr/>
          <p:nvPr/>
        </p:nvSpPr>
        <p:spPr>
          <a:xfrm>
            <a:off x="458788" y="633413"/>
            <a:ext cx="0"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1" y="0"/>
                  <a:pt x="1" y="2"/>
                  <a:pt x="0" y="2"/>
                </a:cubicBezTo>
                <a:cubicBezTo>
                  <a:pt x="0" y="2"/>
                  <a:pt x="0" y="0"/>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0" name="Freeform 1900"/>
          <p:cNvSpPr/>
          <p:nvPr/>
        </p:nvSpPr>
        <p:spPr>
          <a:xfrm>
            <a:off x="455613" y="633425"/>
            <a:ext cx="1588" cy="3175"/>
          </a:xfrm>
          <a:custGeom>
            <a:avLst/>
            <a:gdLst>
              <a:gd name="T0" fmla="*/ 0 w 2"/>
              <a:gd name="T1" fmla="*/ 0 h 4"/>
              <a:gd name="T2" fmla="*/ 0 w 2"/>
              <a:gd name="T3" fmla="*/ 0 h 4"/>
              <a:gd name="T4" fmla="*/ 0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cubicBezTo>
                  <a:pt x="2" y="1"/>
                  <a:pt x="2" y="3"/>
                  <a:pt x="0" y="4"/>
                </a:cubicBezTo>
                <a:cubicBezTo>
                  <a:pt x="1" y="3"/>
                  <a:pt x="0" y="0"/>
                  <a:pt x="0"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1" name="Freeform 1901"/>
          <p:cNvSpPr/>
          <p:nvPr/>
        </p:nvSpPr>
        <p:spPr>
          <a:xfrm>
            <a:off x="468319" y="630250"/>
            <a:ext cx="4763" cy="4763"/>
          </a:xfrm>
          <a:custGeom>
            <a:avLst/>
            <a:gdLst>
              <a:gd name="T0" fmla="*/ 3 w 7"/>
              <a:gd name="T1" fmla="*/ 0 h 7"/>
              <a:gd name="T2" fmla="*/ 3 w 7"/>
              <a:gd name="T3" fmla="*/ 0 h 7"/>
              <a:gd name="T4" fmla="*/ 0 w 7"/>
              <a:gd name="T5" fmla="*/ 5 h 7"/>
              <a:gd name="T6" fmla="*/ 3 w 7"/>
              <a:gd name="T7" fmla="*/ 0 h 7"/>
            </a:gdLst>
            <a:ahLst/>
            <a:cxnLst>
              <a:cxn ang="0">
                <a:pos x="T0" y="T1"/>
              </a:cxn>
              <a:cxn ang="0">
                <a:pos x="T2" y="T3"/>
              </a:cxn>
              <a:cxn ang="0">
                <a:pos x="T4" y="T5"/>
              </a:cxn>
              <a:cxn ang="0">
                <a:pos x="T6" y="T7"/>
              </a:cxn>
            </a:cxnLst>
            <a:rect l="0" t="0" r="r" b="b"/>
            <a:pathLst>
              <a:path w="7" h="7">
                <a:moveTo>
                  <a:pt x="3" y="0"/>
                </a:moveTo>
                <a:lnTo>
                  <a:pt x="3" y="0"/>
                </a:lnTo>
                <a:cubicBezTo>
                  <a:pt x="7" y="4"/>
                  <a:pt x="4" y="7"/>
                  <a:pt x="0" y="5"/>
                </a:cubicBezTo>
                <a:cubicBezTo>
                  <a:pt x="4" y="4"/>
                  <a:pt x="4" y="2"/>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2" name="Freeform 1902"/>
          <p:cNvSpPr/>
          <p:nvPr/>
        </p:nvSpPr>
        <p:spPr>
          <a:xfrm>
            <a:off x="384177" y="614375"/>
            <a:ext cx="3175" cy="3175"/>
          </a:xfrm>
          <a:custGeom>
            <a:avLst/>
            <a:gdLst>
              <a:gd name="T0" fmla="*/ 3 w 4"/>
              <a:gd name="T1" fmla="*/ 0 h 6"/>
              <a:gd name="T2" fmla="*/ 3 w 4"/>
              <a:gd name="T3" fmla="*/ 0 h 6"/>
              <a:gd name="T4" fmla="*/ 3 w 4"/>
              <a:gd name="T5" fmla="*/ 4 h 6"/>
              <a:gd name="T6" fmla="*/ 0 w 4"/>
              <a:gd name="T7" fmla="*/ 6 h 6"/>
              <a:gd name="T8" fmla="*/ 3 w 4"/>
              <a:gd name="T9" fmla="*/ 0 h 6"/>
            </a:gdLst>
            <a:ahLst/>
            <a:cxnLst>
              <a:cxn ang="0">
                <a:pos x="T0" y="T1"/>
              </a:cxn>
              <a:cxn ang="0">
                <a:pos x="T2" y="T3"/>
              </a:cxn>
              <a:cxn ang="0">
                <a:pos x="T4" y="T5"/>
              </a:cxn>
              <a:cxn ang="0">
                <a:pos x="T6" y="T7"/>
              </a:cxn>
              <a:cxn ang="0">
                <a:pos x="T8" y="T9"/>
              </a:cxn>
            </a:cxnLst>
            <a:rect l="0" t="0" r="r" b="b"/>
            <a:pathLst>
              <a:path w="4" h="6">
                <a:moveTo>
                  <a:pt x="3" y="0"/>
                </a:moveTo>
                <a:lnTo>
                  <a:pt x="3" y="0"/>
                </a:lnTo>
                <a:cubicBezTo>
                  <a:pt x="4" y="1"/>
                  <a:pt x="4" y="3"/>
                  <a:pt x="3" y="4"/>
                </a:cubicBezTo>
                <a:cubicBezTo>
                  <a:pt x="3" y="5"/>
                  <a:pt x="1" y="6"/>
                  <a:pt x="0" y="6"/>
                </a:cubicBezTo>
                <a:cubicBezTo>
                  <a:pt x="1" y="5"/>
                  <a:pt x="3" y="3"/>
                  <a:pt x="3"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3" name="Freeform 1903"/>
          <p:cNvSpPr/>
          <p:nvPr/>
        </p:nvSpPr>
        <p:spPr>
          <a:xfrm>
            <a:off x="409581" y="671525"/>
            <a:ext cx="3175" cy="3175"/>
          </a:xfrm>
          <a:custGeom>
            <a:avLst/>
            <a:gdLst>
              <a:gd name="T0" fmla="*/ 5 w 5"/>
              <a:gd name="T1" fmla="*/ 0 h 4"/>
              <a:gd name="T2" fmla="*/ 5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lnTo>
                  <a:pt x="5" y="0"/>
                </a:lnTo>
                <a:cubicBezTo>
                  <a:pt x="5" y="2"/>
                  <a:pt x="2" y="4"/>
                  <a:pt x="0" y="3"/>
                </a:cubicBezTo>
                <a:cubicBezTo>
                  <a:pt x="2" y="2"/>
                  <a:pt x="4" y="1"/>
                  <a:pt x="5" y="0"/>
                </a:cubicBezTo>
                <a:close/>
              </a:path>
            </a:pathLst>
          </a:custGeom>
          <a:solidFill>
            <a:srgbClr val="000000"/>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4" name="Freeform 1904"/>
          <p:cNvSpPr/>
          <p:nvPr/>
        </p:nvSpPr>
        <p:spPr>
          <a:xfrm>
            <a:off x="342901" y="528650"/>
            <a:ext cx="7938" cy="4763"/>
          </a:xfrm>
          <a:custGeom>
            <a:avLst/>
            <a:gdLst>
              <a:gd name="T0" fmla="*/ 1 w 9"/>
              <a:gd name="T1" fmla="*/ 5 h 7"/>
              <a:gd name="T2" fmla="*/ 1 w 9"/>
              <a:gd name="T3" fmla="*/ 5 h 7"/>
              <a:gd name="T4" fmla="*/ 1 w 9"/>
              <a:gd name="T5" fmla="*/ 3 h 7"/>
              <a:gd name="T6" fmla="*/ 7 w 9"/>
              <a:gd name="T7" fmla="*/ 0 h 7"/>
              <a:gd name="T8" fmla="*/ 8 w 9"/>
              <a:gd name="T9" fmla="*/ 2 h 7"/>
              <a:gd name="T10" fmla="*/ 6 w 9"/>
              <a:gd name="T11" fmla="*/ 6 h 7"/>
              <a:gd name="T12" fmla="*/ 1 w 9"/>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1" y="5"/>
                </a:moveTo>
                <a:lnTo>
                  <a:pt x="1" y="5"/>
                </a:lnTo>
                <a:cubicBezTo>
                  <a:pt x="0" y="5"/>
                  <a:pt x="0" y="4"/>
                  <a:pt x="1" y="3"/>
                </a:cubicBezTo>
                <a:cubicBezTo>
                  <a:pt x="3" y="3"/>
                  <a:pt x="5" y="2"/>
                  <a:pt x="7" y="0"/>
                </a:cubicBezTo>
                <a:cubicBezTo>
                  <a:pt x="7" y="0"/>
                  <a:pt x="8" y="1"/>
                  <a:pt x="8" y="2"/>
                </a:cubicBezTo>
                <a:cubicBezTo>
                  <a:pt x="9" y="3"/>
                  <a:pt x="8" y="5"/>
                  <a:pt x="6" y="6"/>
                </a:cubicBezTo>
                <a:cubicBezTo>
                  <a:pt x="4" y="7"/>
                  <a:pt x="1" y="7"/>
                  <a:pt x="1"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5" name="Freeform 1905"/>
          <p:cNvSpPr/>
          <p:nvPr/>
        </p:nvSpPr>
        <p:spPr>
          <a:xfrm>
            <a:off x="341313" y="492126"/>
            <a:ext cx="7938" cy="22225"/>
          </a:xfrm>
          <a:custGeom>
            <a:avLst/>
            <a:gdLst>
              <a:gd name="T0" fmla="*/ 6 w 12"/>
              <a:gd name="T1" fmla="*/ 0 h 29"/>
              <a:gd name="T2" fmla="*/ 6 w 12"/>
              <a:gd name="T3" fmla="*/ 0 h 29"/>
              <a:gd name="T4" fmla="*/ 8 w 12"/>
              <a:gd name="T5" fmla="*/ 3 h 29"/>
              <a:gd name="T6" fmla="*/ 5 w 12"/>
              <a:gd name="T7" fmla="*/ 9 h 29"/>
              <a:gd name="T8" fmla="*/ 9 w 12"/>
              <a:gd name="T9" fmla="*/ 4 h 29"/>
              <a:gd name="T10" fmla="*/ 10 w 12"/>
              <a:gd name="T11" fmla="*/ 6 h 29"/>
              <a:gd name="T12" fmla="*/ 6 w 12"/>
              <a:gd name="T13" fmla="*/ 12 h 29"/>
              <a:gd name="T14" fmla="*/ 11 w 12"/>
              <a:gd name="T15" fmla="*/ 7 h 29"/>
              <a:gd name="T16" fmla="*/ 12 w 12"/>
              <a:gd name="T17" fmla="*/ 9 h 29"/>
              <a:gd name="T18" fmla="*/ 12 w 12"/>
              <a:gd name="T19" fmla="*/ 10 h 29"/>
              <a:gd name="T20" fmla="*/ 7 w 12"/>
              <a:gd name="T21" fmla="*/ 14 h 29"/>
              <a:gd name="T22" fmla="*/ 12 w 12"/>
              <a:gd name="T23" fmla="*/ 12 h 29"/>
              <a:gd name="T24" fmla="*/ 12 w 12"/>
              <a:gd name="T25" fmla="*/ 15 h 29"/>
              <a:gd name="T26" fmla="*/ 7 w 12"/>
              <a:gd name="T27" fmla="*/ 17 h 29"/>
              <a:gd name="T28" fmla="*/ 12 w 12"/>
              <a:gd name="T29" fmla="*/ 16 h 29"/>
              <a:gd name="T30" fmla="*/ 11 w 12"/>
              <a:gd name="T31" fmla="*/ 18 h 29"/>
              <a:gd name="T32" fmla="*/ 6 w 12"/>
              <a:gd name="T33" fmla="*/ 19 h 29"/>
              <a:gd name="T34" fmla="*/ 10 w 12"/>
              <a:gd name="T35" fmla="*/ 20 h 29"/>
              <a:gd name="T36" fmla="*/ 10 w 12"/>
              <a:gd name="T37" fmla="*/ 21 h 29"/>
              <a:gd name="T38" fmla="*/ 4 w 12"/>
              <a:gd name="T39" fmla="*/ 21 h 29"/>
              <a:gd name="T40" fmla="*/ 9 w 12"/>
              <a:gd name="T41" fmla="*/ 23 h 29"/>
              <a:gd name="T42" fmla="*/ 7 w 12"/>
              <a:gd name="T43" fmla="*/ 24 h 29"/>
              <a:gd name="T44" fmla="*/ 2 w 12"/>
              <a:gd name="T45" fmla="*/ 29 h 29"/>
              <a:gd name="T46" fmla="*/ 0 w 12"/>
              <a:gd name="T47" fmla="*/ 28 h 29"/>
              <a:gd name="T48" fmla="*/ 2 w 12"/>
              <a:gd name="T49" fmla="*/ 24 h 29"/>
              <a:gd name="T50" fmla="*/ 0 w 12"/>
              <a:gd name="T51" fmla="*/ 19 h 29"/>
              <a:gd name="T52" fmla="*/ 0 w 12"/>
              <a:gd name="T53" fmla="*/ 19 h 29"/>
              <a:gd name="T54" fmla="*/ 3 w 12"/>
              <a:gd name="T55" fmla="*/ 19 h 29"/>
              <a:gd name="T56" fmla="*/ 2 w 12"/>
              <a:gd name="T57" fmla="*/ 10 h 29"/>
              <a:gd name="T58" fmla="*/ 6 w 12"/>
              <a:gd name="T5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8">
                <a:moveTo>
                  <a:pt x="6" y="0"/>
                </a:moveTo>
                <a:lnTo>
                  <a:pt x="6" y="0"/>
                </a:lnTo>
                <a:cubicBezTo>
                  <a:pt x="6" y="0"/>
                  <a:pt x="6" y="1"/>
                  <a:pt x="8" y="3"/>
                </a:cubicBezTo>
                <a:lnTo>
                  <a:pt x="5" y="9"/>
                </a:lnTo>
                <a:lnTo>
                  <a:pt x="9" y="4"/>
                </a:lnTo>
                <a:cubicBezTo>
                  <a:pt x="9" y="4"/>
                  <a:pt x="9" y="5"/>
                  <a:pt x="10" y="6"/>
                </a:cubicBezTo>
                <a:lnTo>
                  <a:pt x="6" y="12"/>
                </a:lnTo>
                <a:lnTo>
                  <a:pt x="11" y="7"/>
                </a:lnTo>
                <a:cubicBezTo>
                  <a:pt x="11" y="8"/>
                  <a:pt x="11" y="9"/>
                  <a:pt x="12" y="9"/>
                </a:cubicBezTo>
                <a:cubicBezTo>
                  <a:pt x="12" y="9"/>
                  <a:pt x="12" y="10"/>
                  <a:pt x="12" y="10"/>
                </a:cubicBezTo>
                <a:lnTo>
                  <a:pt x="7" y="14"/>
                </a:lnTo>
                <a:lnTo>
                  <a:pt x="12" y="12"/>
                </a:lnTo>
                <a:cubicBezTo>
                  <a:pt x="12" y="13"/>
                  <a:pt x="12" y="14"/>
                  <a:pt x="12" y="15"/>
                </a:cubicBezTo>
                <a:lnTo>
                  <a:pt x="7" y="17"/>
                </a:lnTo>
                <a:lnTo>
                  <a:pt x="12" y="16"/>
                </a:lnTo>
                <a:cubicBezTo>
                  <a:pt x="11" y="17"/>
                  <a:pt x="11" y="18"/>
                  <a:pt x="11" y="18"/>
                </a:cubicBezTo>
                <a:lnTo>
                  <a:pt x="6" y="19"/>
                </a:lnTo>
                <a:lnTo>
                  <a:pt x="10" y="20"/>
                </a:lnTo>
                <a:cubicBezTo>
                  <a:pt x="10" y="20"/>
                  <a:pt x="10" y="21"/>
                  <a:pt x="10" y="21"/>
                </a:cubicBezTo>
                <a:lnTo>
                  <a:pt x="4" y="21"/>
                </a:lnTo>
                <a:lnTo>
                  <a:pt x="9" y="23"/>
                </a:lnTo>
                <a:cubicBezTo>
                  <a:pt x="8" y="23"/>
                  <a:pt x="8" y="24"/>
                  <a:pt x="7" y="24"/>
                </a:cubicBezTo>
                <a:cubicBezTo>
                  <a:pt x="5" y="25"/>
                  <a:pt x="3" y="26"/>
                  <a:pt x="2" y="29"/>
                </a:cubicBezTo>
                <a:cubicBezTo>
                  <a:pt x="2" y="29"/>
                  <a:pt x="1" y="28"/>
                  <a:pt x="0" y="28"/>
                </a:cubicBezTo>
                <a:cubicBezTo>
                  <a:pt x="1" y="27"/>
                  <a:pt x="2" y="26"/>
                  <a:pt x="2" y="24"/>
                </a:cubicBezTo>
                <a:cubicBezTo>
                  <a:pt x="2" y="22"/>
                  <a:pt x="1" y="20"/>
                  <a:pt x="0" y="19"/>
                </a:cubicBezTo>
                <a:lnTo>
                  <a:pt x="0" y="19"/>
                </a:lnTo>
                <a:cubicBezTo>
                  <a:pt x="1" y="19"/>
                  <a:pt x="2" y="19"/>
                  <a:pt x="3" y="19"/>
                </a:cubicBezTo>
                <a:cubicBezTo>
                  <a:pt x="7" y="16"/>
                  <a:pt x="4" y="12"/>
                  <a:pt x="2" y="10"/>
                </a:cubicBezTo>
                <a:lnTo>
                  <a:pt x="6"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6" name="Freeform 1906"/>
          <p:cNvSpPr/>
          <p:nvPr/>
        </p:nvSpPr>
        <p:spPr>
          <a:xfrm>
            <a:off x="327031" y="490538"/>
            <a:ext cx="4763" cy="6350"/>
          </a:xfrm>
          <a:custGeom>
            <a:avLst/>
            <a:gdLst>
              <a:gd name="T0" fmla="*/ 5 w 8"/>
              <a:gd name="T1" fmla="*/ 8 h 8"/>
              <a:gd name="T2" fmla="*/ 5 w 8"/>
              <a:gd name="T3" fmla="*/ 8 h 8"/>
              <a:gd name="T4" fmla="*/ 4 w 8"/>
              <a:gd name="T5" fmla="*/ 2 h 8"/>
              <a:gd name="T6" fmla="*/ 8 w 8"/>
              <a:gd name="T7" fmla="*/ 6 h 8"/>
              <a:gd name="T8" fmla="*/ 5 w 8"/>
              <a:gd name="T9" fmla="*/ 8 h 8"/>
            </a:gdLst>
            <a:ahLst/>
            <a:cxnLst>
              <a:cxn ang="0">
                <a:pos x="T0" y="T1"/>
              </a:cxn>
              <a:cxn ang="0">
                <a:pos x="T2" y="T3"/>
              </a:cxn>
              <a:cxn ang="0">
                <a:pos x="T4" y="T5"/>
              </a:cxn>
              <a:cxn ang="0">
                <a:pos x="T6" y="T7"/>
              </a:cxn>
              <a:cxn ang="0">
                <a:pos x="T8" y="T9"/>
              </a:cxn>
            </a:cxnLst>
            <a:rect l="0" t="0" r="r" b="b"/>
            <a:pathLst>
              <a:path w="8" h="8">
                <a:moveTo>
                  <a:pt x="5" y="8"/>
                </a:moveTo>
                <a:lnTo>
                  <a:pt x="5" y="8"/>
                </a:lnTo>
                <a:cubicBezTo>
                  <a:pt x="0" y="4"/>
                  <a:pt x="4" y="3"/>
                  <a:pt x="4" y="2"/>
                </a:cubicBezTo>
                <a:cubicBezTo>
                  <a:pt x="5" y="2"/>
                  <a:pt x="8" y="0"/>
                  <a:pt x="8" y="6"/>
                </a:cubicBezTo>
                <a:lnTo>
                  <a:pt x="5" y="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7" name="Freeform 1907"/>
          <p:cNvSpPr/>
          <p:nvPr/>
        </p:nvSpPr>
        <p:spPr>
          <a:xfrm>
            <a:off x="319088" y="504825"/>
            <a:ext cx="17463" cy="12700"/>
          </a:xfrm>
          <a:custGeom>
            <a:avLst/>
            <a:gdLst>
              <a:gd name="T0" fmla="*/ 0 w 24"/>
              <a:gd name="T1" fmla="*/ 0 h 18"/>
              <a:gd name="T2" fmla="*/ 0 w 24"/>
              <a:gd name="T3" fmla="*/ 0 h 18"/>
              <a:gd name="T4" fmla="*/ 9 w 24"/>
              <a:gd name="T5" fmla="*/ 4 h 18"/>
              <a:gd name="T6" fmla="*/ 15 w 24"/>
              <a:gd name="T7" fmla="*/ 11 h 18"/>
              <a:gd name="T8" fmla="*/ 17 w 24"/>
              <a:gd name="T9" fmla="*/ 8 h 18"/>
              <a:gd name="T10" fmla="*/ 17 w 24"/>
              <a:gd name="T11" fmla="*/ 9 h 18"/>
              <a:gd name="T12" fmla="*/ 20 w 24"/>
              <a:gd name="T13" fmla="*/ 13 h 18"/>
              <a:gd name="T14" fmla="*/ 24 w 24"/>
              <a:gd name="T15" fmla="*/ 15 h 18"/>
              <a:gd name="T16" fmla="*/ 23 w 24"/>
              <a:gd name="T17" fmla="*/ 17 h 18"/>
              <a:gd name="T18" fmla="*/ 17 w 24"/>
              <a:gd name="T19" fmla="*/ 18 h 18"/>
              <a:gd name="T20" fmla="*/ 14 w 24"/>
              <a:gd name="T21" fmla="*/ 18 h 18"/>
              <a:gd name="T22" fmla="*/ 16 w 24"/>
              <a:gd name="T23" fmla="*/ 13 h 18"/>
              <a:gd name="T24" fmla="*/ 13 w 24"/>
              <a:gd name="T25" fmla="*/ 17 h 18"/>
              <a:gd name="T26" fmla="*/ 11 w 24"/>
              <a:gd name="T27" fmla="*/ 17 h 18"/>
              <a:gd name="T28" fmla="*/ 13 w 24"/>
              <a:gd name="T29" fmla="*/ 13 h 18"/>
              <a:gd name="T30" fmla="*/ 10 w 24"/>
              <a:gd name="T31" fmla="*/ 16 h 18"/>
              <a:gd name="T32" fmla="*/ 8 w 24"/>
              <a:gd name="T33" fmla="*/ 15 h 18"/>
              <a:gd name="T34" fmla="*/ 11 w 24"/>
              <a:gd name="T35" fmla="*/ 12 h 18"/>
              <a:gd name="T36" fmla="*/ 6 w 24"/>
              <a:gd name="T37" fmla="*/ 15 h 18"/>
              <a:gd name="T38" fmla="*/ 4 w 24"/>
              <a:gd name="T39" fmla="*/ 13 h 18"/>
              <a:gd name="T40" fmla="*/ 9 w 24"/>
              <a:gd name="T41" fmla="*/ 11 h 18"/>
              <a:gd name="T42" fmla="*/ 3 w 24"/>
              <a:gd name="T43" fmla="*/ 11 h 18"/>
              <a:gd name="T44" fmla="*/ 2 w 24"/>
              <a:gd name="T45" fmla="*/ 11 h 18"/>
              <a:gd name="T46" fmla="*/ 2 w 24"/>
              <a:gd name="T47" fmla="*/ 9 h 18"/>
              <a:gd name="T48" fmla="*/ 8 w 24"/>
              <a:gd name="T49" fmla="*/ 9 h 18"/>
              <a:gd name="T50" fmla="*/ 1 w 24"/>
              <a:gd name="T51" fmla="*/ 7 h 18"/>
              <a:gd name="T52" fmla="*/ 0 w 24"/>
              <a:gd name="T53" fmla="*/ 5 h 18"/>
              <a:gd name="T54" fmla="*/ 7 w 24"/>
              <a:gd name="T55" fmla="*/ 6 h 18"/>
              <a:gd name="T56" fmla="*/ 0 w 24"/>
              <a:gd name="T57" fmla="*/ 3 h 18"/>
              <a:gd name="T58" fmla="*/ 0 w 24"/>
              <a:gd name="T5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8">
                <a:moveTo>
                  <a:pt x="0" y="0"/>
                </a:moveTo>
                <a:lnTo>
                  <a:pt x="0" y="0"/>
                </a:lnTo>
                <a:lnTo>
                  <a:pt x="9" y="4"/>
                </a:lnTo>
                <a:cubicBezTo>
                  <a:pt x="9" y="7"/>
                  <a:pt x="11" y="11"/>
                  <a:pt x="15" y="11"/>
                </a:cubicBezTo>
                <a:cubicBezTo>
                  <a:pt x="16" y="10"/>
                  <a:pt x="17" y="9"/>
                  <a:pt x="17" y="8"/>
                </a:cubicBezTo>
                <a:lnTo>
                  <a:pt x="17" y="9"/>
                </a:lnTo>
                <a:cubicBezTo>
                  <a:pt x="18" y="10"/>
                  <a:pt x="18" y="12"/>
                  <a:pt x="20" y="13"/>
                </a:cubicBezTo>
                <a:cubicBezTo>
                  <a:pt x="21" y="14"/>
                  <a:pt x="23" y="15"/>
                  <a:pt x="24" y="15"/>
                </a:cubicBezTo>
                <a:cubicBezTo>
                  <a:pt x="24" y="15"/>
                  <a:pt x="23" y="16"/>
                  <a:pt x="23" y="17"/>
                </a:cubicBezTo>
                <a:cubicBezTo>
                  <a:pt x="21" y="15"/>
                  <a:pt x="19" y="16"/>
                  <a:pt x="17" y="18"/>
                </a:cubicBezTo>
                <a:cubicBezTo>
                  <a:pt x="16" y="18"/>
                  <a:pt x="15" y="18"/>
                  <a:pt x="14" y="18"/>
                </a:cubicBezTo>
                <a:lnTo>
                  <a:pt x="16" y="13"/>
                </a:lnTo>
                <a:lnTo>
                  <a:pt x="13" y="17"/>
                </a:lnTo>
                <a:cubicBezTo>
                  <a:pt x="12" y="17"/>
                  <a:pt x="12" y="17"/>
                  <a:pt x="11" y="17"/>
                </a:cubicBezTo>
                <a:lnTo>
                  <a:pt x="13" y="13"/>
                </a:lnTo>
                <a:lnTo>
                  <a:pt x="10" y="16"/>
                </a:lnTo>
                <a:cubicBezTo>
                  <a:pt x="9" y="16"/>
                  <a:pt x="8" y="16"/>
                  <a:pt x="8" y="15"/>
                </a:cubicBezTo>
                <a:lnTo>
                  <a:pt x="11" y="12"/>
                </a:lnTo>
                <a:lnTo>
                  <a:pt x="6" y="15"/>
                </a:lnTo>
                <a:cubicBezTo>
                  <a:pt x="6" y="14"/>
                  <a:pt x="5" y="13"/>
                  <a:pt x="4" y="13"/>
                </a:cubicBezTo>
                <a:lnTo>
                  <a:pt x="9" y="11"/>
                </a:lnTo>
                <a:lnTo>
                  <a:pt x="3" y="11"/>
                </a:lnTo>
                <a:cubicBezTo>
                  <a:pt x="3" y="11"/>
                  <a:pt x="3" y="11"/>
                  <a:pt x="2" y="11"/>
                </a:cubicBezTo>
                <a:cubicBezTo>
                  <a:pt x="2" y="10"/>
                  <a:pt x="2" y="9"/>
                  <a:pt x="2" y="9"/>
                </a:cubicBezTo>
                <a:lnTo>
                  <a:pt x="8" y="9"/>
                </a:lnTo>
                <a:lnTo>
                  <a:pt x="1" y="7"/>
                </a:lnTo>
                <a:cubicBezTo>
                  <a:pt x="1" y="6"/>
                  <a:pt x="1" y="5"/>
                  <a:pt x="0" y="5"/>
                </a:cubicBezTo>
                <a:lnTo>
                  <a:pt x="7" y="6"/>
                </a:lnTo>
                <a:lnTo>
                  <a:pt x="0" y="3"/>
                </a:lnTo>
                <a:cubicBezTo>
                  <a:pt x="0" y="1"/>
                  <a:pt x="0" y="0"/>
                  <a:pt x="0"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8" name="Freeform 1908"/>
          <p:cNvSpPr/>
          <p:nvPr/>
        </p:nvSpPr>
        <p:spPr>
          <a:xfrm>
            <a:off x="327026" y="517525"/>
            <a:ext cx="7938" cy="4763"/>
          </a:xfrm>
          <a:custGeom>
            <a:avLst/>
            <a:gdLst>
              <a:gd name="T0" fmla="*/ 1 w 10"/>
              <a:gd name="T1" fmla="*/ 0 h 7"/>
              <a:gd name="T2" fmla="*/ 1 w 10"/>
              <a:gd name="T3" fmla="*/ 0 h 7"/>
              <a:gd name="T4" fmla="*/ 10 w 10"/>
              <a:gd name="T5" fmla="*/ 6 h 7"/>
              <a:gd name="T6" fmla="*/ 10 w 10"/>
              <a:gd name="T7" fmla="*/ 7 h 7"/>
              <a:gd name="T8" fmla="*/ 0 w 10"/>
              <a:gd name="T9" fmla="*/ 1 h 7"/>
              <a:gd name="T10" fmla="*/ 1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 y="0"/>
                </a:moveTo>
                <a:lnTo>
                  <a:pt x="1" y="0"/>
                </a:lnTo>
                <a:lnTo>
                  <a:pt x="10" y="6"/>
                </a:lnTo>
                <a:lnTo>
                  <a:pt x="10" y="7"/>
                </a:lnTo>
                <a:lnTo>
                  <a:pt x="0" y="1"/>
                </a:lnTo>
                <a:lnTo>
                  <a:pt x="1"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09" name="Freeform 1909"/>
          <p:cNvSpPr/>
          <p:nvPr/>
        </p:nvSpPr>
        <p:spPr>
          <a:xfrm>
            <a:off x="344491" y="512766"/>
            <a:ext cx="4763" cy="3175"/>
          </a:xfrm>
          <a:custGeom>
            <a:avLst/>
            <a:gdLst>
              <a:gd name="T0" fmla="*/ 1 w 5"/>
              <a:gd name="T1" fmla="*/ 3 h 5"/>
              <a:gd name="T2" fmla="*/ 1 w 5"/>
              <a:gd name="T3" fmla="*/ 3 h 5"/>
              <a:gd name="T4" fmla="*/ 2 w 5"/>
              <a:gd name="T5" fmla="*/ 0 h 5"/>
              <a:gd name="T6" fmla="*/ 4 w 5"/>
              <a:gd name="T7" fmla="*/ 1 h 5"/>
              <a:gd name="T8" fmla="*/ 3 w 5"/>
              <a:gd name="T9" fmla="*/ 4 h 5"/>
              <a:gd name="T10" fmla="*/ 1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1" y="3"/>
                </a:moveTo>
                <a:lnTo>
                  <a:pt x="1" y="3"/>
                </a:lnTo>
                <a:cubicBezTo>
                  <a:pt x="0" y="2"/>
                  <a:pt x="1" y="1"/>
                  <a:pt x="2" y="0"/>
                </a:cubicBezTo>
                <a:cubicBezTo>
                  <a:pt x="3" y="0"/>
                  <a:pt x="4" y="0"/>
                  <a:pt x="4" y="1"/>
                </a:cubicBezTo>
                <a:cubicBezTo>
                  <a:pt x="5" y="3"/>
                  <a:pt x="4" y="4"/>
                  <a:pt x="3" y="4"/>
                </a:cubicBezTo>
                <a:cubicBezTo>
                  <a:pt x="2" y="5"/>
                  <a:pt x="1" y="4"/>
                  <a:pt x="1" y="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0" name="Freeform 1910"/>
          <p:cNvSpPr/>
          <p:nvPr/>
        </p:nvSpPr>
        <p:spPr>
          <a:xfrm>
            <a:off x="334963" y="514350"/>
            <a:ext cx="12700" cy="7938"/>
          </a:xfrm>
          <a:custGeom>
            <a:avLst/>
            <a:gdLst>
              <a:gd name="T0" fmla="*/ 9 w 19"/>
              <a:gd name="T1" fmla="*/ 0 h 13"/>
              <a:gd name="T2" fmla="*/ 9 w 19"/>
              <a:gd name="T3" fmla="*/ 0 h 13"/>
              <a:gd name="T4" fmla="*/ 11 w 19"/>
              <a:gd name="T5" fmla="*/ 1 h 13"/>
              <a:gd name="T6" fmla="*/ 19 w 19"/>
              <a:gd name="T7" fmla="*/ 4 h 13"/>
              <a:gd name="T8" fmla="*/ 15 w 19"/>
              <a:gd name="T9" fmla="*/ 7 h 13"/>
              <a:gd name="T10" fmla="*/ 8 w 19"/>
              <a:gd name="T11" fmla="*/ 4 h 13"/>
              <a:gd name="T12" fmla="*/ 5 w 19"/>
              <a:gd name="T13" fmla="*/ 11 h 13"/>
              <a:gd name="T14" fmla="*/ 0 w 19"/>
              <a:gd name="T15" fmla="*/ 12 h 13"/>
              <a:gd name="T16" fmla="*/ 3 w 19"/>
              <a:gd name="T17" fmla="*/ 5 h 13"/>
              <a:gd name="T18" fmla="*/ 4 w 19"/>
              <a:gd name="T19" fmla="*/ 2 h 13"/>
              <a:gd name="T20" fmla="*/ 5 w 19"/>
              <a:gd name="T21" fmla="*/ 2 h 13"/>
              <a:gd name="T22" fmla="*/ 6 w 19"/>
              <a:gd name="T23" fmla="*/ 2 h 13"/>
              <a:gd name="T24" fmla="*/ 7 w 19"/>
              <a:gd name="T25" fmla="*/ 3 h 13"/>
              <a:gd name="T26" fmla="*/ 7 w 19"/>
              <a:gd name="T27" fmla="*/ 2 h 13"/>
              <a:gd name="T28" fmla="*/ 8 w 19"/>
              <a:gd name="T29" fmla="*/ 0 h 13"/>
              <a:gd name="T30" fmla="*/ 9 w 19"/>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3">
                <a:moveTo>
                  <a:pt x="9" y="0"/>
                </a:moveTo>
                <a:lnTo>
                  <a:pt x="9" y="0"/>
                </a:lnTo>
                <a:lnTo>
                  <a:pt x="11" y="1"/>
                </a:lnTo>
                <a:cubicBezTo>
                  <a:pt x="11" y="1"/>
                  <a:pt x="14" y="6"/>
                  <a:pt x="19" y="4"/>
                </a:cubicBezTo>
                <a:cubicBezTo>
                  <a:pt x="19" y="5"/>
                  <a:pt x="17" y="7"/>
                  <a:pt x="15" y="7"/>
                </a:cubicBezTo>
                <a:cubicBezTo>
                  <a:pt x="11" y="7"/>
                  <a:pt x="8" y="4"/>
                  <a:pt x="8" y="4"/>
                </a:cubicBezTo>
                <a:cubicBezTo>
                  <a:pt x="8" y="4"/>
                  <a:pt x="8" y="8"/>
                  <a:pt x="5" y="11"/>
                </a:cubicBezTo>
                <a:cubicBezTo>
                  <a:pt x="4" y="13"/>
                  <a:pt x="1" y="13"/>
                  <a:pt x="0" y="12"/>
                </a:cubicBezTo>
                <a:cubicBezTo>
                  <a:pt x="5" y="10"/>
                  <a:pt x="3" y="5"/>
                  <a:pt x="3" y="5"/>
                </a:cubicBezTo>
                <a:lnTo>
                  <a:pt x="4" y="2"/>
                </a:lnTo>
                <a:cubicBezTo>
                  <a:pt x="4" y="2"/>
                  <a:pt x="4" y="2"/>
                  <a:pt x="5" y="2"/>
                </a:cubicBezTo>
                <a:cubicBezTo>
                  <a:pt x="5" y="2"/>
                  <a:pt x="6" y="2"/>
                  <a:pt x="6" y="2"/>
                </a:cubicBezTo>
                <a:lnTo>
                  <a:pt x="7" y="3"/>
                </a:lnTo>
                <a:lnTo>
                  <a:pt x="7" y="2"/>
                </a:lnTo>
                <a:cubicBezTo>
                  <a:pt x="7" y="1"/>
                  <a:pt x="8" y="1"/>
                  <a:pt x="8" y="0"/>
                </a:cubicBezTo>
                <a:cubicBezTo>
                  <a:pt x="8" y="0"/>
                  <a:pt x="8" y="0"/>
                  <a:pt x="9" y="0"/>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1" name="Freeform 1911"/>
          <p:cNvSpPr/>
          <p:nvPr/>
        </p:nvSpPr>
        <p:spPr>
          <a:xfrm>
            <a:off x="325438" y="496892"/>
            <a:ext cx="15875" cy="9525"/>
          </a:xfrm>
          <a:custGeom>
            <a:avLst/>
            <a:gdLst>
              <a:gd name="T0" fmla="*/ 9 w 21"/>
              <a:gd name="T1" fmla="*/ 13 h 13"/>
              <a:gd name="T2" fmla="*/ 9 w 21"/>
              <a:gd name="T3" fmla="*/ 13 h 13"/>
              <a:gd name="T4" fmla="*/ 9 w 21"/>
              <a:gd name="T5" fmla="*/ 10 h 13"/>
              <a:gd name="T6" fmla="*/ 4 w 21"/>
              <a:gd name="T7" fmla="*/ 9 h 13"/>
              <a:gd name="T8" fmla="*/ 0 w 21"/>
              <a:gd name="T9" fmla="*/ 11 h 13"/>
              <a:gd name="T10" fmla="*/ 2 w 21"/>
              <a:gd name="T11" fmla="*/ 8 h 13"/>
              <a:gd name="T12" fmla="*/ 2 w 21"/>
              <a:gd name="T13" fmla="*/ 7 h 13"/>
              <a:gd name="T14" fmla="*/ 7 w 21"/>
              <a:gd name="T15" fmla="*/ 5 h 13"/>
              <a:gd name="T16" fmla="*/ 6 w 21"/>
              <a:gd name="T17" fmla="*/ 6 h 13"/>
              <a:gd name="T18" fmla="*/ 11 w 21"/>
              <a:gd name="T19" fmla="*/ 8 h 13"/>
              <a:gd name="T20" fmla="*/ 14 w 21"/>
              <a:gd name="T21" fmla="*/ 3 h 13"/>
              <a:gd name="T22" fmla="*/ 12 w 21"/>
              <a:gd name="T23" fmla="*/ 2 h 13"/>
              <a:gd name="T24" fmla="*/ 16 w 21"/>
              <a:gd name="T25" fmla="*/ 0 h 13"/>
              <a:gd name="T26" fmla="*/ 18 w 21"/>
              <a:gd name="T27" fmla="*/ 1 h 13"/>
              <a:gd name="T28" fmla="*/ 21 w 21"/>
              <a:gd name="T29" fmla="*/ 2 h 13"/>
              <a:gd name="T30" fmla="*/ 17 w 21"/>
              <a:gd name="T31" fmla="*/ 3 h 13"/>
              <a:gd name="T32" fmla="*/ 15 w 21"/>
              <a:gd name="T33" fmla="*/ 8 h 13"/>
              <a:gd name="T34" fmla="*/ 16 w 21"/>
              <a:gd name="T35" fmla="*/ 10 h 13"/>
              <a:gd name="T36" fmla="*/ 9 w 21"/>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9" y="13"/>
                </a:moveTo>
                <a:lnTo>
                  <a:pt x="9" y="13"/>
                </a:lnTo>
                <a:lnTo>
                  <a:pt x="9" y="10"/>
                </a:lnTo>
                <a:cubicBezTo>
                  <a:pt x="7" y="9"/>
                  <a:pt x="5" y="9"/>
                  <a:pt x="4" y="9"/>
                </a:cubicBezTo>
                <a:cubicBezTo>
                  <a:pt x="3" y="11"/>
                  <a:pt x="2" y="10"/>
                  <a:pt x="0" y="11"/>
                </a:cubicBezTo>
                <a:cubicBezTo>
                  <a:pt x="0" y="10"/>
                  <a:pt x="0" y="9"/>
                  <a:pt x="2" y="8"/>
                </a:cubicBezTo>
                <a:cubicBezTo>
                  <a:pt x="1" y="8"/>
                  <a:pt x="2" y="7"/>
                  <a:pt x="2" y="7"/>
                </a:cubicBezTo>
                <a:lnTo>
                  <a:pt x="7" y="5"/>
                </a:lnTo>
                <a:cubicBezTo>
                  <a:pt x="6" y="5"/>
                  <a:pt x="6" y="6"/>
                  <a:pt x="6" y="6"/>
                </a:cubicBezTo>
                <a:cubicBezTo>
                  <a:pt x="9" y="6"/>
                  <a:pt x="11" y="8"/>
                  <a:pt x="11" y="8"/>
                </a:cubicBezTo>
                <a:cubicBezTo>
                  <a:pt x="11" y="8"/>
                  <a:pt x="11" y="5"/>
                  <a:pt x="14" y="3"/>
                </a:cubicBezTo>
                <a:cubicBezTo>
                  <a:pt x="13" y="2"/>
                  <a:pt x="13" y="2"/>
                  <a:pt x="12" y="2"/>
                </a:cubicBezTo>
                <a:lnTo>
                  <a:pt x="16" y="0"/>
                </a:lnTo>
                <a:cubicBezTo>
                  <a:pt x="17" y="0"/>
                  <a:pt x="18" y="0"/>
                  <a:pt x="18" y="1"/>
                </a:cubicBezTo>
                <a:cubicBezTo>
                  <a:pt x="19" y="1"/>
                  <a:pt x="20" y="1"/>
                  <a:pt x="21" y="2"/>
                </a:cubicBezTo>
                <a:cubicBezTo>
                  <a:pt x="19" y="2"/>
                  <a:pt x="19" y="4"/>
                  <a:pt x="17" y="3"/>
                </a:cubicBezTo>
                <a:cubicBezTo>
                  <a:pt x="16" y="4"/>
                  <a:pt x="14" y="6"/>
                  <a:pt x="15" y="8"/>
                </a:cubicBezTo>
                <a:lnTo>
                  <a:pt x="16" y="10"/>
                </a:lnTo>
                <a:lnTo>
                  <a:pt x="9" y="13"/>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2" name="Freeform 1912"/>
          <p:cNvSpPr/>
          <p:nvPr/>
        </p:nvSpPr>
        <p:spPr>
          <a:xfrm>
            <a:off x="331794" y="504825"/>
            <a:ext cx="9525" cy="9525"/>
          </a:xfrm>
          <a:custGeom>
            <a:avLst/>
            <a:gdLst>
              <a:gd name="T0" fmla="*/ 10 w 14"/>
              <a:gd name="T1" fmla="*/ 0 h 15"/>
              <a:gd name="T2" fmla="*/ 10 w 14"/>
              <a:gd name="T3" fmla="*/ 0 h 15"/>
              <a:gd name="T4" fmla="*/ 14 w 14"/>
              <a:gd name="T5" fmla="*/ 8 h 15"/>
              <a:gd name="T6" fmla="*/ 11 w 14"/>
              <a:gd name="T7" fmla="*/ 14 h 15"/>
              <a:gd name="T8" fmla="*/ 3 w 14"/>
              <a:gd name="T9" fmla="*/ 13 h 15"/>
              <a:gd name="T10" fmla="*/ 0 w 14"/>
              <a:gd name="T11" fmla="*/ 4 h 15"/>
              <a:gd name="T12" fmla="*/ 10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0" y="0"/>
                </a:moveTo>
                <a:lnTo>
                  <a:pt x="10" y="0"/>
                </a:lnTo>
                <a:cubicBezTo>
                  <a:pt x="11" y="2"/>
                  <a:pt x="14" y="5"/>
                  <a:pt x="14" y="8"/>
                </a:cubicBezTo>
                <a:cubicBezTo>
                  <a:pt x="14" y="12"/>
                  <a:pt x="12" y="12"/>
                  <a:pt x="11" y="14"/>
                </a:cubicBezTo>
                <a:cubicBezTo>
                  <a:pt x="8" y="13"/>
                  <a:pt x="7" y="15"/>
                  <a:pt x="3" y="13"/>
                </a:cubicBezTo>
                <a:cubicBezTo>
                  <a:pt x="1" y="11"/>
                  <a:pt x="1" y="7"/>
                  <a:pt x="0" y="4"/>
                </a:cubicBezTo>
                <a:lnTo>
                  <a:pt x="10" y="0"/>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3" name="Freeform 1913"/>
          <p:cNvSpPr/>
          <p:nvPr/>
        </p:nvSpPr>
        <p:spPr>
          <a:xfrm>
            <a:off x="325438" y="496888"/>
            <a:ext cx="4763" cy="4763"/>
          </a:xfrm>
          <a:custGeom>
            <a:avLst/>
            <a:gdLst>
              <a:gd name="T0" fmla="*/ 5 w 6"/>
              <a:gd name="T1" fmla="*/ 5 h 6"/>
              <a:gd name="T2" fmla="*/ 5 w 6"/>
              <a:gd name="T3" fmla="*/ 5 h 6"/>
              <a:gd name="T4" fmla="*/ 3 w 6"/>
              <a:gd name="T5" fmla="*/ 6 h 6"/>
              <a:gd name="T6" fmla="*/ 2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lnTo>
                  <a:pt x="5" y="5"/>
                </a:lnTo>
                <a:lnTo>
                  <a:pt x="3" y="6"/>
                </a:lnTo>
                <a:cubicBezTo>
                  <a:pt x="0" y="3"/>
                  <a:pt x="2" y="2"/>
                  <a:pt x="2" y="1"/>
                </a:cubicBezTo>
                <a:cubicBezTo>
                  <a:pt x="3" y="2"/>
                  <a:pt x="6" y="0"/>
                  <a:pt x="5" y="5"/>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4" name="Freeform 1914"/>
          <p:cNvSpPr/>
          <p:nvPr/>
        </p:nvSpPr>
        <p:spPr>
          <a:xfrm>
            <a:off x="333380" y="493715"/>
            <a:ext cx="3175" cy="4763"/>
          </a:xfrm>
          <a:custGeom>
            <a:avLst/>
            <a:gdLst>
              <a:gd name="T0" fmla="*/ 3 w 6"/>
              <a:gd name="T1" fmla="*/ 6 h 6"/>
              <a:gd name="T2" fmla="*/ 3 w 6"/>
              <a:gd name="T3" fmla="*/ 6 h 6"/>
              <a:gd name="T4" fmla="*/ 3 w 6"/>
              <a:gd name="T5" fmla="*/ 1 h 6"/>
              <a:gd name="T6" fmla="*/ 6 w 6"/>
              <a:gd name="T7" fmla="*/ 5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lnTo>
                  <a:pt x="3" y="6"/>
                </a:lnTo>
                <a:cubicBezTo>
                  <a:pt x="0" y="3"/>
                  <a:pt x="3" y="2"/>
                  <a:pt x="3" y="1"/>
                </a:cubicBezTo>
                <a:cubicBezTo>
                  <a:pt x="4" y="2"/>
                  <a:pt x="6" y="0"/>
                  <a:pt x="6" y="5"/>
                </a:cubicBezTo>
                <a:lnTo>
                  <a:pt x="3" y="6"/>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5" name="Freeform 1915"/>
          <p:cNvSpPr>
            <a:spLocks noEditPoints="1"/>
          </p:cNvSpPr>
          <p:nvPr/>
        </p:nvSpPr>
        <p:spPr>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65 w 116"/>
              <a:gd name="T19" fmla="*/ 93 h 121"/>
              <a:gd name="T20" fmla="*/ 64 w 116"/>
              <a:gd name="T21" fmla="*/ 89 h 121"/>
              <a:gd name="T22" fmla="*/ 69 w 116"/>
              <a:gd name="T23" fmla="*/ 75 h 121"/>
              <a:gd name="T24" fmla="*/ 53 w 116"/>
              <a:gd name="T25" fmla="*/ 99 h 121"/>
              <a:gd name="T26" fmla="*/ 63 w 116"/>
              <a:gd name="T27" fmla="*/ 99 h 121"/>
              <a:gd name="T28" fmla="*/ 53 w 116"/>
              <a:gd name="T29" fmla="*/ 99 h 121"/>
              <a:gd name="T30" fmla="*/ 52 w 116"/>
              <a:gd name="T31" fmla="*/ 72 h 121"/>
              <a:gd name="T32" fmla="*/ 51 w 116"/>
              <a:gd name="T33" fmla="*/ 93 h 121"/>
              <a:gd name="T34" fmla="*/ 52 w 116"/>
              <a:gd name="T35" fmla="*/ 72 h 121"/>
              <a:gd name="T36" fmla="*/ 34 w 116"/>
              <a:gd name="T37" fmla="*/ 68 h 121"/>
              <a:gd name="T38" fmla="*/ 18 w 116"/>
              <a:gd name="T39" fmla="*/ 34 h 121"/>
              <a:gd name="T40" fmla="*/ 22 w 116"/>
              <a:gd name="T41" fmla="*/ 64 h 121"/>
              <a:gd name="T42" fmla="*/ 28 w 116"/>
              <a:gd name="T43" fmla="*/ 58 h 121"/>
              <a:gd name="T44" fmla="*/ 34 w 116"/>
              <a:gd name="T45" fmla="*/ 25 h 121"/>
              <a:gd name="T46" fmla="*/ 52 w 116"/>
              <a:gd name="T47" fmla="*/ 64 h 121"/>
              <a:gd name="T48" fmla="*/ 36 w 116"/>
              <a:gd name="T49" fmla="*/ 34 h 121"/>
              <a:gd name="T50" fmla="*/ 27 w 116"/>
              <a:gd name="T51" fmla="*/ 27 h 121"/>
              <a:gd name="T52" fmla="*/ 38 w 116"/>
              <a:gd name="T53" fmla="*/ 68 h 121"/>
              <a:gd name="T54" fmla="*/ 24 w 116"/>
              <a:gd name="T55" fmla="*/ 18 h 121"/>
              <a:gd name="T56" fmla="*/ 25 w 116"/>
              <a:gd name="T57" fmla="*/ 18 h 121"/>
              <a:gd name="T58" fmla="*/ 24 w 116"/>
              <a:gd name="T59" fmla="*/ 18 h 121"/>
              <a:gd name="T60" fmla="*/ 48 w 116"/>
              <a:gd name="T61" fmla="*/ 96 h 121"/>
              <a:gd name="T62" fmla="*/ 48 w 116"/>
              <a:gd name="T63" fmla="*/ 96 h 121"/>
              <a:gd name="T64" fmla="*/ 68 w 116"/>
              <a:gd name="T65" fmla="*/ 96 h 121"/>
              <a:gd name="T66" fmla="*/ 68 w 116"/>
              <a:gd name="T67" fmla="*/ 96 h 121"/>
              <a:gd name="T68" fmla="*/ 91 w 116"/>
              <a:gd name="T69" fmla="*/ 18 h 121"/>
              <a:gd name="T70" fmla="*/ 91 w 116"/>
              <a:gd name="T71" fmla="*/ 18 h 121"/>
              <a:gd name="T72" fmla="*/ 113 w 116"/>
              <a:gd name="T73" fmla="*/ 103 h 121"/>
              <a:gd name="T74" fmla="*/ 104 w 116"/>
              <a:gd name="T75" fmla="*/ 90 h 121"/>
              <a:gd name="T76" fmla="*/ 113 w 116"/>
              <a:gd name="T77" fmla="*/ 46 h 121"/>
              <a:gd name="T78" fmla="*/ 106 w 116"/>
              <a:gd name="T79" fmla="*/ 3 h 121"/>
              <a:gd name="T80" fmla="*/ 92 w 116"/>
              <a:gd name="T81" fmla="*/ 1 h 121"/>
              <a:gd name="T82" fmla="*/ 64 w 116"/>
              <a:gd name="T83" fmla="*/ 21 h 121"/>
              <a:gd name="T84" fmla="*/ 52 w 116"/>
              <a:gd name="T85" fmla="*/ 1 h 121"/>
              <a:gd name="T86" fmla="*/ 30 w 116"/>
              <a:gd name="T87" fmla="*/ 17 h 121"/>
              <a:gd name="T88" fmla="*/ 10 w 116"/>
              <a:gd name="T89" fmla="*/ 1 h 121"/>
              <a:gd name="T90" fmla="*/ 17 w 116"/>
              <a:gd name="T91" fmla="*/ 22 h 121"/>
              <a:gd name="T92" fmla="*/ 17 w 116"/>
              <a:gd name="T93" fmla="*/ 72 h 121"/>
              <a:gd name="T94" fmla="*/ 2 w 116"/>
              <a:gd name="T95" fmla="*/ 103 h 121"/>
              <a:gd name="T96" fmla="*/ 21 w 116"/>
              <a:gd name="T97" fmla="*/ 105 h 121"/>
              <a:gd name="T98" fmla="*/ 30 w 116"/>
              <a:gd name="T99" fmla="*/ 76 h 121"/>
              <a:gd name="T100" fmla="*/ 58 w 116"/>
              <a:gd name="T101" fmla="*/ 121 h 121"/>
              <a:gd name="T102" fmla="*/ 85 w 116"/>
              <a:gd name="T103" fmla="*/ 76 h 121"/>
              <a:gd name="T104" fmla="*/ 95 w 116"/>
              <a:gd name="T105" fmla="*/ 105 h 121"/>
              <a:gd name="T106" fmla="*/ 113 w 116"/>
              <a:gd name="T10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20">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close/>
                <a:moveTo>
                  <a:pt x="65" y="93"/>
                </a:moveTo>
                <a:lnTo>
                  <a:pt x="65" y="93"/>
                </a:lnTo>
                <a:cubicBezTo>
                  <a:pt x="64" y="91"/>
                  <a:pt x="64" y="90"/>
                  <a:pt x="64" y="89"/>
                </a:cubicBezTo>
                <a:lnTo>
                  <a:pt x="64" y="72"/>
                </a:lnTo>
                <a:cubicBezTo>
                  <a:pt x="64" y="72"/>
                  <a:pt x="65" y="74"/>
                  <a:pt x="69" y="75"/>
                </a:cubicBezTo>
                <a:cubicBezTo>
                  <a:pt x="68" y="81"/>
                  <a:pt x="66" y="87"/>
                  <a:pt x="65" y="93"/>
                </a:cubicBezTo>
                <a:close/>
                <a:moveTo>
                  <a:pt x="53" y="99"/>
                </a:moveTo>
                <a:lnTo>
                  <a:pt x="53" y="99"/>
                </a:lnTo>
                <a:lnTo>
                  <a:pt x="63" y="99"/>
                </a:lnTo>
                <a:cubicBezTo>
                  <a:pt x="61" y="104"/>
                  <a:pt x="60" y="107"/>
                  <a:pt x="58" y="109"/>
                </a:cubicBezTo>
                <a:cubicBezTo>
                  <a:pt x="56" y="107"/>
                  <a:pt x="54" y="104"/>
                  <a:pt x="53" y="99"/>
                </a:cubicBezTo>
                <a:close/>
                <a:moveTo>
                  <a:pt x="52" y="72"/>
                </a:moveTo>
                <a:lnTo>
                  <a:pt x="52" y="72"/>
                </a:lnTo>
                <a:lnTo>
                  <a:pt x="52" y="89"/>
                </a:lnTo>
                <a:cubicBezTo>
                  <a:pt x="52" y="90"/>
                  <a:pt x="51" y="91"/>
                  <a:pt x="51" y="93"/>
                </a:cubicBezTo>
                <a:cubicBezTo>
                  <a:pt x="49" y="87"/>
                  <a:pt x="48" y="81"/>
                  <a:pt x="46" y="75"/>
                </a:cubicBezTo>
                <a:cubicBezTo>
                  <a:pt x="50" y="74"/>
                  <a:pt x="52" y="72"/>
                  <a:pt x="52" y="72"/>
                </a:cubicBez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close/>
                <a:moveTo>
                  <a:pt x="24" y="18"/>
                </a:moveTo>
                <a:lnTo>
                  <a:pt x="24" y="18"/>
                </a:lnTo>
                <a:cubicBezTo>
                  <a:pt x="24" y="18"/>
                  <a:pt x="24" y="18"/>
                  <a:pt x="25" y="18"/>
                </a:cubicBezTo>
                <a:cubicBezTo>
                  <a:pt x="25" y="18"/>
                  <a:pt x="25" y="18"/>
                  <a:pt x="25" y="18"/>
                </a:cubicBezTo>
                <a:cubicBezTo>
                  <a:pt x="24" y="18"/>
                  <a:pt x="24" y="18"/>
                  <a:pt x="24" y="18"/>
                </a:cubicBezTo>
                <a:close/>
                <a:moveTo>
                  <a:pt x="48" y="96"/>
                </a:moveTo>
                <a:lnTo>
                  <a:pt x="48" y="96"/>
                </a:lnTo>
                <a:cubicBezTo>
                  <a:pt x="48" y="96"/>
                  <a:pt x="48" y="96"/>
                  <a:pt x="48" y="96"/>
                </a:cubicBezTo>
                <a:cubicBezTo>
                  <a:pt x="48" y="96"/>
                  <a:pt x="48" y="96"/>
                  <a:pt x="48" y="96"/>
                </a:cubicBezTo>
                <a:close/>
                <a:moveTo>
                  <a:pt x="68" y="96"/>
                </a:moveTo>
                <a:lnTo>
                  <a:pt x="68" y="96"/>
                </a:lnTo>
                <a:cubicBezTo>
                  <a:pt x="68" y="96"/>
                  <a:pt x="68" y="96"/>
                  <a:pt x="68" y="96"/>
                </a:cubicBezTo>
                <a:cubicBezTo>
                  <a:pt x="68" y="96"/>
                  <a:pt x="68" y="96"/>
                  <a:pt x="68" y="96"/>
                </a:cubicBezTo>
                <a:close/>
                <a:moveTo>
                  <a:pt x="91" y="18"/>
                </a:moveTo>
                <a:lnTo>
                  <a:pt x="91" y="18"/>
                </a:lnTo>
                <a:cubicBezTo>
                  <a:pt x="91" y="18"/>
                  <a:pt x="91" y="18"/>
                  <a:pt x="91" y="18"/>
                </a:cubicBezTo>
                <a:cubicBezTo>
                  <a:pt x="91" y="18"/>
                  <a:pt x="91" y="18"/>
                  <a:pt x="91" y="18"/>
                </a:cubicBezTo>
                <a:cubicBezTo>
                  <a:pt x="91" y="18"/>
                  <a:pt x="91" y="18"/>
                  <a:pt x="91" y="18"/>
                </a:cubicBez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6" name="Freeform 1916"/>
          <p:cNvSpPr>
            <a:spLocks noEditPoints="1"/>
          </p:cNvSpPr>
          <p:nvPr/>
        </p:nvSpPr>
        <p:spPr>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81 w 116"/>
              <a:gd name="T19" fmla="*/ 68 h 121"/>
              <a:gd name="T20" fmla="*/ 65 w 116"/>
              <a:gd name="T21" fmla="*/ 93 h 121"/>
              <a:gd name="T22" fmla="*/ 64 w 116"/>
              <a:gd name="T23" fmla="*/ 72 h 121"/>
              <a:gd name="T24" fmla="*/ 65 w 116"/>
              <a:gd name="T25" fmla="*/ 93 h 121"/>
              <a:gd name="T26" fmla="*/ 53 w 116"/>
              <a:gd name="T27" fmla="*/ 99 h 121"/>
              <a:gd name="T28" fmla="*/ 63 w 116"/>
              <a:gd name="T29" fmla="*/ 99 h 121"/>
              <a:gd name="T30" fmla="*/ 53 w 116"/>
              <a:gd name="T31" fmla="*/ 99 h 121"/>
              <a:gd name="T32" fmla="*/ 52 w 116"/>
              <a:gd name="T33" fmla="*/ 72 h 121"/>
              <a:gd name="T34" fmla="*/ 52 w 116"/>
              <a:gd name="T35" fmla="*/ 89 h 121"/>
              <a:gd name="T36" fmla="*/ 46 w 116"/>
              <a:gd name="T37" fmla="*/ 75 h 121"/>
              <a:gd name="T38" fmla="*/ 52 w 116"/>
              <a:gd name="T39" fmla="*/ 72 h 121"/>
              <a:gd name="T40" fmla="*/ 34 w 116"/>
              <a:gd name="T41" fmla="*/ 68 h 121"/>
              <a:gd name="T42" fmla="*/ 18 w 116"/>
              <a:gd name="T43" fmla="*/ 34 h 121"/>
              <a:gd name="T44" fmla="*/ 22 w 116"/>
              <a:gd name="T45" fmla="*/ 64 h 121"/>
              <a:gd name="T46" fmla="*/ 28 w 116"/>
              <a:gd name="T47" fmla="*/ 58 h 121"/>
              <a:gd name="T48" fmla="*/ 34 w 116"/>
              <a:gd name="T49" fmla="*/ 25 h 121"/>
              <a:gd name="T50" fmla="*/ 52 w 116"/>
              <a:gd name="T51" fmla="*/ 64 h 121"/>
              <a:gd name="T52" fmla="*/ 36 w 116"/>
              <a:gd name="T53" fmla="*/ 34 h 121"/>
              <a:gd name="T54" fmla="*/ 27 w 116"/>
              <a:gd name="T55" fmla="*/ 27 h 121"/>
              <a:gd name="T56" fmla="*/ 38 w 116"/>
              <a:gd name="T57" fmla="*/ 68 h 121"/>
              <a:gd name="T58" fmla="*/ 34 w 116"/>
              <a:gd name="T59" fmla="*/ 68 h 121"/>
              <a:gd name="T60" fmla="*/ 24 w 116"/>
              <a:gd name="T61" fmla="*/ 18 h 121"/>
              <a:gd name="T62" fmla="*/ 25 w 116"/>
              <a:gd name="T63" fmla="*/ 18 h 121"/>
              <a:gd name="T64" fmla="*/ 24 w 116"/>
              <a:gd name="T65" fmla="*/ 18 h 121"/>
              <a:gd name="T66" fmla="*/ 48 w 116"/>
              <a:gd name="T67" fmla="*/ 96 h 121"/>
              <a:gd name="T68" fmla="*/ 48 w 116"/>
              <a:gd name="T69" fmla="*/ 96 h 121"/>
              <a:gd name="T70" fmla="*/ 68 w 116"/>
              <a:gd name="T71" fmla="*/ 96 h 121"/>
              <a:gd name="T72" fmla="*/ 68 w 116"/>
              <a:gd name="T73" fmla="*/ 96 h 121"/>
              <a:gd name="T74" fmla="*/ 68 w 116"/>
              <a:gd name="T75" fmla="*/ 96 h 121"/>
              <a:gd name="T76" fmla="*/ 91 w 116"/>
              <a:gd name="T77" fmla="*/ 18 h 121"/>
              <a:gd name="T78" fmla="*/ 91 w 116"/>
              <a:gd name="T79" fmla="*/ 18 h 121"/>
              <a:gd name="T80" fmla="*/ 91 w 116"/>
              <a:gd name="T81" fmla="*/ 18 h 121"/>
              <a:gd name="T82" fmla="*/ 113 w 116"/>
              <a:gd name="T83" fmla="*/ 103 h 121"/>
              <a:gd name="T84" fmla="*/ 99 w 116"/>
              <a:gd name="T85" fmla="*/ 72 h 121"/>
              <a:gd name="T86" fmla="*/ 98 w 116"/>
              <a:gd name="T87" fmla="*/ 22 h 121"/>
              <a:gd name="T88" fmla="*/ 105 w 116"/>
              <a:gd name="T89" fmla="*/ 1 h 121"/>
              <a:gd name="T90" fmla="*/ 85 w 116"/>
              <a:gd name="T91" fmla="*/ 17 h 121"/>
              <a:gd name="T92" fmla="*/ 64 w 116"/>
              <a:gd name="T93" fmla="*/ 1 h 121"/>
              <a:gd name="T94" fmla="*/ 52 w 116"/>
              <a:gd name="T95" fmla="*/ 21 h 121"/>
              <a:gd name="T96" fmla="*/ 23 w 116"/>
              <a:gd name="T97" fmla="*/ 1 h 121"/>
              <a:gd name="T98" fmla="*/ 10 w 116"/>
              <a:gd name="T99" fmla="*/ 3 h 121"/>
              <a:gd name="T100" fmla="*/ 2 w 116"/>
              <a:gd name="T101" fmla="*/ 46 h 121"/>
              <a:gd name="T102" fmla="*/ 12 w 116"/>
              <a:gd name="T103" fmla="*/ 90 h 121"/>
              <a:gd name="T104" fmla="*/ 2 w 116"/>
              <a:gd name="T105" fmla="*/ 105 h 121"/>
              <a:gd name="T106" fmla="*/ 26 w 116"/>
              <a:gd name="T107" fmla="*/ 76 h 121"/>
              <a:gd name="T108" fmla="*/ 40 w 116"/>
              <a:gd name="T109" fmla="*/ 76 h 121"/>
              <a:gd name="T110" fmla="*/ 76 w 116"/>
              <a:gd name="T111" fmla="*/ 76 h 121"/>
              <a:gd name="T112" fmla="*/ 90 w 116"/>
              <a:gd name="T113" fmla="*/ 76 h 121"/>
              <a:gd name="T114" fmla="*/ 114 w 116"/>
              <a:gd name="T115" fmla="*/ 105 h 121"/>
              <a:gd name="T116" fmla="*/ 113 w 116"/>
              <a:gd name="T11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 h="120">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lnTo>
                  <a:pt x="81" y="68"/>
                </a:lnTo>
                <a:close/>
                <a:moveTo>
                  <a:pt x="65" y="93"/>
                </a:moveTo>
                <a:lnTo>
                  <a:pt x="65" y="93"/>
                </a:lnTo>
                <a:cubicBezTo>
                  <a:pt x="64" y="91"/>
                  <a:pt x="64" y="90"/>
                  <a:pt x="64" y="89"/>
                </a:cubicBezTo>
                <a:lnTo>
                  <a:pt x="64" y="72"/>
                </a:lnTo>
                <a:cubicBezTo>
                  <a:pt x="64" y="72"/>
                  <a:pt x="65" y="74"/>
                  <a:pt x="69" y="75"/>
                </a:cubicBezTo>
                <a:cubicBezTo>
                  <a:pt x="68" y="81"/>
                  <a:pt x="66" y="87"/>
                  <a:pt x="65" y="93"/>
                </a:cubicBezTo>
                <a:lnTo>
                  <a:pt x="65" y="93"/>
                </a:lnTo>
                <a:close/>
                <a:moveTo>
                  <a:pt x="53" y="99"/>
                </a:moveTo>
                <a:lnTo>
                  <a:pt x="53" y="99"/>
                </a:lnTo>
                <a:lnTo>
                  <a:pt x="63" y="99"/>
                </a:lnTo>
                <a:cubicBezTo>
                  <a:pt x="61" y="104"/>
                  <a:pt x="60" y="107"/>
                  <a:pt x="58" y="109"/>
                </a:cubicBezTo>
                <a:cubicBezTo>
                  <a:pt x="56" y="107"/>
                  <a:pt x="54" y="104"/>
                  <a:pt x="53" y="99"/>
                </a:cubicBezTo>
                <a:lnTo>
                  <a:pt x="53" y="99"/>
                </a:lnTo>
                <a:close/>
                <a:moveTo>
                  <a:pt x="52" y="72"/>
                </a:moveTo>
                <a:lnTo>
                  <a:pt x="52" y="72"/>
                </a:lnTo>
                <a:lnTo>
                  <a:pt x="52" y="89"/>
                </a:lnTo>
                <a:cubicBezTo>
                  <a:pt x="52" y="90"/>
                  <a:pt x="51" y="91"/>
                  <a:pt x="51" y="93"/>
                </a:cubicBezTo>
                <a:cubicBezTo>
                  <a:pt x="49" y="87"/>
                  <a:pt x="48" y="81"/>
                  <a:pt x="46" y="75"/>
                </a:cubicBezTo>
                <a:cubicBezTo>
                  <a:pt x="50" y="74"/>
                  <a:pt x="52" y="72"/>
                  <a:pt x="52" y="72"/>
                </a:cubicBezTo>
                <a:lnTo>
                  <a:pt x="52" y="72"/>
                </a:ln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lnTo>
                  <a:pt x="34" y="68"/>
                </a:lnTo>
                <a:close/>
                <a:moveTo>
                  <a:pt x="24" y="18"/>
                </a:moveTo>
                <a:lnTo>
                  <a:pt x="24" y="18"/>
                </a:lnTo>
                <a:cubicBezTo>
                  <a:pt x="24" y="18"/>
                  <a:pt x="24" y="18"/>
                  <a:pt x="25" y="18"/>
                </a:cubicBezTo>
                <a:cubicBezTo>
                  <a:pt x="25" y="18"/>
                  <a:pt x="25" y="18"/>
                  <a:pt x="25" y="18"/>
                </a:cubicBezTo>
                <a:cubicBezTo>
                  <a:pt x="24" y="18"/>
                  <a:pt x="24" y="18"/>
                  <a:pt x="24" y="18"/>
                </a:cubicBezTo>
                <a:lnTo>
                  <a:pt x="24" y="18"/>
                </a:lnTo>
                <a:close/>
                <a:moveTo>
                  <a:pt x="48" y="96"/>
                </a:moveTo>
                <a:lnTo>
                  <a:pt x="48" y="96"/>
                </a:lnTo>
                <a:cubicBezTo>
                  <a:pt x="48" y="96"/>
                  <a:pt x="48" y="96"/>
                  <a:pt x="48" y="96"/>
                </a:cubicBezTo>
                <a:cubicBezTo>
                  <a:pt x="48" y="96"/>
                  <a:pt x="48" y="96"/>
                  <a:pt x="48" y="96"/>
                </a:cubicBezTo>
                <a:lnTo>
                  <a:pt x="48" y="96"/>
                </a:lnTo>
                <a:close/>
                <a:moveTo>
                  <a:pt x="68" y="96"/>
                </a:moveTo>
                <a:lnTo>
                  <a:pt x="68" y="96"/>
                </a:lnTo>
                <a:cubicBezTo>
                  <a:pt x="68" y="96"/>
                  <a:pt x="68" y="96"/>
                  <a:pt x="68" y="96"/>
                </a:cubicBezTo>
                <a:cubicBezTo>
                  <a:pt x="68" y="96"/>
                  <a:pt x="68" y="96"/>
                  <a:pt x="68" y="96"/>
                </a:cubicBezTo>
                <a:lnTo>
                  <a:pt x="68" y="96"/>
                </a:lnTo>
                <a:close/>
                <a:moveTo>
                  <a:pt x="91" y="18"/>
                </a:moveTo>
                <a:lnTo>
                  <a:pt x="91" y="18"/>
                </a:lnTo>
                <a:cubicBezTo>
                  <a:pt x="91" y="18"/>
                  <a:pt x="91" y="18"/>
                  <a:pt x="91" y="18"/>
                </a:cubicBezTo>
                <a:cubicBezTo>
                  <a:pt x="91" y="18"/>
                  <a:pt x="91" y="18"/>
                  <a:pt x="91" y="18"/>
                </a:cubicBezTo>
                <a:cubicBezTo>
                  <a:pt x="91" y="18"/>
                  <a:pt x="91" y="18"/>
                  <a:pt x="91" y="18"/>
                </a:cubicBezTo>
                <a:lnTo>
                  <a:pt x="91" y="18"/>
                </a:ln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lnTo>
                  <a:pt x="113" y="103"/>
                </a:lnTo>
                <a:close/>
              </a:path>
            </a:pathLst>
          </a:custGeom>
          <a:noFill/>
          <a:ln w="0" cap="flat">
            <a:noFill/>
            <a:prstDash val="solid"/>
            <a:miter lim="800000"/>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7" name="Freeform 1917"/>
          <p:cNvSpPr>
            <a:spLocks noEditPoints="1"/>
          </p:cNvSpPr>
          <p:nvPr/>
        </p:nvSpPr>
        <p:spPr>
          <a:xfrm>
            <a:off x="485781"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50 w 111"/>
              <a:gd name="T15" fmla="*/ 28 h 98"/>
              <a:gd name="T16" fmla="*/ 50 w 111"/>
              <a:gd name="T17" fmla="*/ 28 h 98"/>
              <a:gd name="T18" fmla="*/ 32 w 111"/>
              <a:gd name="T19" fmla="*/ 24 h 98"/>
              <a:gd name="T20" fmla="*/ 11 w 111"/>
              <a:gd name="T21" fmla="*/ 45 h 98"/>
              <a:gd name="T22" fmla="*/ 32 w 111"/>
              <a:gd name="T23" fmla="*/ 67 h 98"/>
              <a:gd name="T24" fmla="*/ 50 w 111"/>
              <a:gd name="T25" fmla="*/ 63 h 98"/>
              <a:gd name="T26" fmla="*/ 50 w 111"/>
              <a:gd name="T27" fmla="*/ 28 h 98"/>
              <a:gd name="T28" fmla="*/ 47 w 111"/>
              <a:gd name="T29" fmla="*/ 98 h 98"/>
              <a:gd name="T30" fmla="*/ 47 w 111"/>
              <a:gd name="T31" fmla="*/ 98 h 98"/>
              <a:gd name="T32" fmla="*/ 47 w 111"/>
              <a:gd name="T33" fmla="*/ 94 h 98"/>
              <a:gd name="T34" fmla="*/ 50 w 111"/>
              <a:gd name="T35" fmla="*/ 88 h 98"/>
              <a:gd name="T36" fmla="*/ 50 w 111"/>
              <a:gd name="T37" fmla="*/ 71 h 98"/>
              <a:gd name="T38" fmla="*/ 28 w 111"/>
              <a:gd name="T39" fmla="*/ 75 h 98"/>
              <a:gd name="T40" fmla="*/ 0 w 111"/>
              <a:gd name="T41" fmla="*/ 45 h 98"/>
              <a:gd name="T42" fmla="*/ 28 w 111"/>
              <a:gd name="T43" fmla="*/ 16 h 98"/>
              <a:gd name="T44" fmla="*/ 50 w 111"/>
              <a:gd name="T45" fmla="*/ 20 h 98"/>
              <a:gd name="T46" fmla="*/ 50 w 111"/>
              <a:gd name="T47" fmla="*/ 0 h 98"/>
              <a:gd name="T48" fmla="*/ 62 w 111"/>
              <a:gd name="T49" fmla="*/ 0 h 98"/>
              <a:gd name="T50" fmla="*/ 62 w 111"/>
              <a:gd name="T51" fmla="*/ 20 h 98"/>
              <a:gd name="T52" fmla="*/ 83 w 111"/>
              <a:gd name="T53" fmla="*/ 16 h 98"/>
              <a:gd name="T54" fmla="*/ 111 w 111"/>
              <a:gd name="T55" fmla="*/ 45 h 98"/>
              <a:gd name="T56" fmla="*/ 83 w 111"/>
              <a:gd name="T57" fmla="*/ 75 h 98"/>
              <a:gd name="T58" fmla="*/ 62 w 111"/>
              <a:gd name="T59" fmla="*/ 71 h 98"/>
              <a:gd name="T60" fmla="*/ 62 w 111"/>
              <a:gd name="T61" fmla="*/ 88 h 98"/>
              <a:gd name="T62" fmla="*/ 65 w 111"/>
              <a:gd name="T63" fmla="*/ 94 h 98"/>
              <a:gd name="T64" fmla="*/ 64 w 111"/>
              <a:gd name="T65" fmla="*/ 98 h 98"/>
              <a:gd name="T66" fmla="*/ 47 w 111"/>
              <a:gd name="T6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close/>
              </a:path>
            </a:pathLst>
          </a:custGeom>
          <a:solidFill>
            <a:srgbClr val="D5A03C"/>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8" name="Freeform 1918"/>
          <p:cNvSpPr>
            <a:spLocks noEditPoints="1"/>
          </p:cNvSpPr>
          <p:nvPr/>
        </p:nvSpPr>
        <p:spPr>
          <a:xfrm>
            <a:off x="485781"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62 w 111"/>
              <a:gd name="T15" fmla="*/ 63 h 98"/>
              <a:gd name="T16" fmla="*/ 50 w 111"/>
              <a:gd name="T17" fmla="*/ 28 h 98"/>
              <a:gd name="T18" fmla="*/ 50 w 111"/>
              <a:gd name="T19" fmla="*/ 28 h 98"/>
              <a:gd name="T20" fmla="*/ 32 w 111"/>
              <a:gd name="T21" fmla="*/ 24 h 98"/>
              <a:gd name="T22" fmla="*/ 11 w 111"/>
              <a:gd name="T23" fmla="*/ 45 h 98"/>
              <a:gd name="T24" fmla="*/ 32 w 111"/>
              <a:gd name="T25" fmla="*/ 67 h 98"/>
              <a:gd name="T26" fmla="*/ 50 w 111"/>
              <a:gd name="T27" fmla="*/ 63 h 98"/>
              <a:gd name="T28" fmla="*/ 50 w 111"/>
              <a:gd name="T29" fmla="*/ 28 h 98"/>
              <a:gd name="T30" fmla="*/ 50 w 111"/>
              <a:gd name="T31" fmla="*/ 28 h 98"/>
              <a:gd name="T32" fmla="*/ 47 w 111"/>
              <a:gd name="T33" fmla="*/ 98 h 98"/>
              <a:gd name="T34" fmla="*/ 47 w 111"/>
              <a:gd name="T35" fmla="*/ 98 h 98"/>
              <a:gd name="T36" fmla="*/ 47 w 111"/>
              <a:gd name="T37" fmla="*/ 94 h 98"/>
              <a:gd name="T38" fmla="*/ 50 w 111"/>
              <a:gd name="T39" fmla="*/ 88 h 98"/>
              <a:gd name="T40" fmla="*/ 50 w 111"/>
              <a:gd name="T41" fmla="*/ 71 h 98"/>
              <a:gd name="T42" fmla="*/ 28 w 111"/>
              <a:gd name="T43" fmla="*/ 75 h 98"/>
              <a:gd name="T44" fmla="*/ 0 w 111"/>
              <a:gd name="T45" fmla="*/ 45 h 98"/>
              <a:gd name="T46" fmla="*/ 28 w 111"/>
              <a:gd name="T47" fmla="*/ 16 h 98"/>
              <a:gd name="T48" fmla="*/ 50 w 111"/>
              <a:gd name="T49" fmla="*/ 20 h 98"/>
              <a:gd name="T50" fmla="*/ 50 w 111"/>
              <a:gd name="T51" fmla="*/ 0 h 98"/>
              <a:gd name="T52" fmla="*/ 62 w 111"/>
              <a:gd name="T53" fmla="*/ 0 h 98"/>
              <a:gd name="T54" fmla="*/ 62 w 111"/>
              <a:gd name="T55" fmla="*/ 20 h 98"/>
              <a:gd name="T56" fmla="*/ 83 w 111"/>
              <a:gd name="T57" fmla="*/ 16 h 98"/>
              <a:gd name="T58" fmla="*/ 111 w 111"/>
              <a:gd name="T59" fmla="*/ 45 h 98"/>
              <a:gd name="T60" fmla="*/ 83 w 111"/>
              <a:gd name="T61" fmla="*/ 75 h 98"/>
              <a:gd name="T62" fmla="*/ 62 w 111"/>
              <a:gd name="T63" fmla="*/ 71 h 98"/>
              <a:gd name="T64" fmla="*/ 62 w 111"/>
              <a:gd name="T65" fmla="*/ 88 h 98"/>
              <a:gd name="T66" fmla="*/ 65 w 111"/>
              <a:gd name="T67" fmla="*/ 94 h 98"/>
              <a:gd name="T68" fmla="*/ 64 w 111"/>
              <a:gd name="T69" fmla="*/ 98 h 98"/>
              <a:gd name="T70" fmla="*/ 47 w 111"/>
              <a:gd name="T71" fmla="*/ 98 h 98"/>
              <a:gd name="T72" fmla="*/ 47 w 111"/>
              <a:gd name="T7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lnTo>
                  <a:pt x="47" y="98"/>
                </a:lnTo>
                <a:close/>
              </a:path>
            </a:pathLst>
          </a:custGeom>
          <a:noFill/>
          <a:ln w="1588" cap="flat">
            <a:noFill/>
            <a:prstDash val="solid"/>
            <a:miter lim="800000"/>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19" name="Freeform 1919"/>
          <p:cNvSpPr/>
          <p:nvPr/>
        </p:nvSpPr>
        <p:spPr>
          <a:xfrm>
            <a:off x="857251" y="284163"/>
            <a:ext cx="101600" cy="115888"/>
          </a:xfrm>
          <a:custGeom>
            <a:avLst/>
            <a:gdLst>
              <a:gd name="T0" fmla="*/ 123 w 142"/>
              <a:gd name="T1" fmla="*/ 53 h 161"/>
              <a:gd name="T2" fmla="*/ 123 w 142"/>
              <a:gd name="T3" fmla="*/ 53 h 161"/>
              <a:gd name="T4" fmla="*/ 125 w 142"/>
              <a:gd name="T5" fmla="*/ 29 h 161"/>
              <a:gd name="T6" fmla="*/ 124 w 142"/>
              <a:gd name="T7" fmla="*/ 29 h 161"/>
              <a:gd name="T8" fmla="*/ 116 w 142"/>
              <a:gd name="T9" fmla="*/ 51 h 161"/>
              <a:gd name="T10" fmla="*/ 74 w 142"/>
              <a:gd name="T11" fmla="*/ 123 h 161"/>
              <a:gd name="T12" fmla="*/ 68 w 142"/>
              <a:gd name="T13" fmla="*/ 123 h 161"/>
              <a:gd name="T14" fmla="*/ 24 w 142"/>
              <a:gd name="T15" fmla="*/ 51 h 161"/>
              <a:gd name="T16" fmla="*/ 16 w 142"/>
              <a:gd name="T17" fmla="*/ 29 h 161"/>
              <a:gd name="T18" fmla="*/ 14 w 142"/>
              <a:gd name="T19" fmla="*/ 29 h 161"/>
              <a:gd name="T20" fmla="*/ 18 w 142"/>
              <a:gd name="T21" fmla="*/ 53 h 161"/>
              <a:gd name="T22" fmla="*/ 18 w 142"/>
              <a:gd name="T23" fmla="*/ 161 h 161"/>
              <a:gd name="T24" fmla="*/ 0 w 142"/>
              <a:gd name="T25" fmla="*/ 161 h 161"/>
              <a:gd name="T26" fmla="*/ 0 w 142"/>
              <a:gd name="T27" fmla="*/ 0 h 161"/>
              <a:gd name="T28" fmla="*/ 14 w 142"/>
              <a:gd name="T29" fmla="*/ 0 h 161"/>
              <a:gd name="T30" fmla="*/ 64 w 142"/>
              <a:gd name="T31" fmla="*/ 82 h 161"/>
              <a:gd name="T32" fmla="*/ 72 w 142"/>
              <a:gd name="T33" fmla="*/ 100 h 161"/>
              <a:gd name="T34" fmla="*/ 72 w 142"/>
              <a:gd name="T35" fmla="*/ 100 h 161"/>
              <a:gd name="T36" fmla="*/ 79 w 142"/>
              <a:gd name="T37" fmla="*/ 82 h 161"/>
              <a:gd name="T38" fmla="*/ 127 w 142"/>
              <a:gd name="T39" fmla="*/ 0 h 161"/>
              <a:gd name="T40" fmla="*/ 142 w 142"/>
              <a:gd name="T41" fmla="*/ 0 h 161"/>
              <a:gd name="T42" fmla="*/ 142 w 142"/>
              <a:gd name="T43" fmla="*/ 161 h 161"/>
              <a:gd name="T44" fmla="*/ 123 w 142"/>
              <a:gd name="T45" fmla="*/ 161 h 161"/>
              <a:gd name="T46" fmla="*/ 123 w 142"/>
              <a:gd name="T47" fmla="*/ 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61">
                <a:moveTo>
                  <a:pt x="123" y="53"/>
                </a:moveTo>
                <a:lnTo>
                  <a:pt x="123" y="53"/>
                </a:lnTo>
                <a:lnTo>
                  <a:pt x="125" y="29"/>
                </a:lnTo>
                <a:lnTo>
                  <a:pt x="124" y="29"/>
                </a:lnTo>
                <a:lnTo>
                  <a:pt x="116" y="51"/>
                </a:lnTo>
                <a:lnTo>
                  <a:pt x="74" y="123"/>
                </a:lnTo>
                <a:lnTo>
                  <a:pt x="68" y="123"/>
                </a:lnTo>
                <a:lnTo>
                  <a:pt x="24" y="51"/>
                </a:lnTo>
                <a:lnTo>
                  <a:pt x="16" y="29"/>
                </a:lnTo>
                <a:lnTo>
                  <a:pt x="14" y="29"/>
                </a:lnTo>
                <a:lnTo>
                  <a:pt x="18" y="53"/>
                </a:lnTo>
                <a:lnTo>
                  <a:pt x="18" y="161"/>
                </a:lnTo>
                <a:lnTo>
                  <a:pt x="0" y="161"/>
                </a:lnTo>
                <a:lnTo>
                  <a:pt x="0" y="0"/>
                </a:lnTo>
                <a:lnTo>
                  <a:pt x="14" y="0"/>
                </a:lnTo>
                <a:lnTo>
                  <a:pt x="64" y="82"/>
                </a:lnTo>
                <a:lnTo>
                  <a:pt x="72" y="100"/>
                </a:lnTo>
                <a:lnTo>
                  <a:pt x="72" y="100"/>
                </a:lnTo>
                <a:lnTo>
                  <a:pt x="79" y="82"/>
                </a:lnTo>
                <a:lnTo>
                  <a:pt x="127" y="0"/>
                </a:lnTo>
                <a:lnTo>
                  <a:pt x="142" y="0"/>
                </a:lnTo>
                <a:lnTo>
                  <a:pt x="142" y="161"/>
                </a:lnTo>
                <a:lnTo>
                  <a:pt x="123" y="161"/>
                </a:lnTo>
                <a:lnTo>
                  <a:pt x="123" y="53"/>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0" name="Freeform 1920"/>
          <p:cNvSpPr/>
          <p:nvPr/>
        </p:nvSpPr>
        <p:spPr>
          <a:xfrm>
            <a:off x="987426" y="284163"/>
            <a:ext cx="84138" cy="115888"/>
          </a:xfrm>
          <a:custGeom>
            <a:avLst/>
            <a:gdLst>
              <a:gd name="T0" fmla="*/ 99 w 118"/>
              <a:gd name="T1" fmla="*/ 52 h 161"/>
              <a:gd name="T2" fmla="*/ 99 w 118"/>
              <a:gd name="T3" fmla="*/ 52 h 161"/>
              <a:gd name="T4" fmla="*/ 100 w 118"/>
              <a:gd name="T5" fmla="*/ 34 h 161"/>
              <a:gd name="T6" fmla="*/ 99 w 118"/>
              <a:gd name="T7" fmla="*/ 34 h 161"/>
              <a:gd name="T8" fmla="*/ 89 w 118"/>
              <a:gd name="T9" fmla="*/ 53 h 161"/>
              <a:gd name="T10" fmla="*/ 12 w 118"/>
              <a:gd name="T11" fmla="*/ 161 h 161"/>
              <a:gd name="T12" fmla="*/ 0 w 118"/>
              <a:gd name="T13" fmla="*/ 161 h 161"/>
              <a:gd name="T14" fmla="*/ 0 w 118"/>
              <a:gd name="T15" fmla="*/ 0 h 161"/>
              <a:gd name="T16" fmla="*/ 19 w 118"/>
              <a:gd name="T17" fmla="*/ 0 h 161"/>
              <a:gd name="T18" fmla="*/ 19 w 118"/>
              <a:gd name="T19" fmla="*/ 110 h 161"/>
              <a:gd name="T20" fmla="*/ 18 w 118"/>
              <a:gd name="T21" fmla="*/ 128 h 161"/>
              <a:gd name="T22" fmla="*/ 19 w 118"/>
              <a:gd name="T23" fmla="*/ 128 h 161"/>
              <a:gd name="T24" fmla="*/ 29 w 118"/>
              <a:gd name="T25" fmla="*/ 110 h 161"/>
              <a:gd name="T26" fmla="*/ 106 w 118"/>
              <a:gd name="T27" fmla="*/ 0 h 161"/>
              <a:gd name="T28" fmla="*/ 118 w 118"/>
              <a:gd name="T29" fmla="*/ 0 h 161"/>
              <a:gd name="T30" fmla="*/ 118 w 118"/>
              <a:gd name="T31" fmla="*/ 161 h 161"/>
              <a:gd name="T32" fmla="*/ 99 w 118"/>
              <a:gd name="T33" fmla="*/ 161 h 161"/>
              <a:gd name="T34" fmla="*/ 99 w 118"/>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61">
                <a:moveTo>
                  <a:pt x="99" y="52"/>
                </a:moveTo>
                <a:lnTo>
                  <a:pt x="99" y="52"/>
                </a:lnTo>
                <a:lnTo>
                  <a:pt x="100" y="34"/>
                </a:lnTo>
                <a:lnTo>
                  <a:pt x="99" y="34"/>
                </a:lnTo>
                <a:lnTo>
                  <a:pt x="89" y="53"/>
                </a:lnTo>
                <a:lnTo>
                  <a:pt x="12" y="161"/>
                </a:lnTo>
                <a:lnTo>
                  <a:pt x="0" y="161"/>
                </a:lnTo>
                <a:lnTo>
                  <a:pt x="0" y="0"/>
                </a:lnTo>
                <a:lnTo>
                  <a:pt x="19" y="0"/>
                </a:lnTo>
                <a:lnTo>
                  <a:pt x="19" y="110"/>
                </a:lnTo>
                <a:lnTo>
                  <a:pt x="18" y="128"/>
                </a:lnTo>
                <a:lnTo>
                  <a:pt x="19" y="128"/>
                </a:lnTo>
                <a:lnTo>
                  <a:pt x="29" y="110"/>
                </a:lnTo>
                <a:lnTo>
                  <a:pt x="106" y="0"/>
                </a:lnTo>
                <a:lnTo>
                  <a:pt x="118" y="0"/>
                </a:lnTo>
                <a:lnTo>
                  <a:pt x="118" y="161"/>
                </a:lnTo>
                <a:lnTo>
                  <a:pt x="99" y="161"/>
                </a:lnTo>
                <a:lnTo>
                  <a:pt x="99" y="5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1" name="Freeform 1921"/>
          <p:cNvSpPr/>
          <p:nvPr/>
        </p:nvSpPr>
        <p:spPr>
          <a:xfrm>
            <a:off x="1100143" y="284163"/>
            <a:ext cx="80963" cy="115888"/>
          </a:xfrm>
          <a:custGeom>
            <a:avLst/>
            <a:gdLst>
              <a:gd name="T0" fmla="*/ 96 w 115"/>
              <a:gd name="T1" fmla="*/ 87 h 161"/>
              <a:gd name="T2" fmla="*/ 96 w 115"/>
              <a:gd name="T3" fmla="*/ 87 h 161"/>
              <a:gd name="T4" fmla="*/ 19 w 115"/>
              <a:gd name="T5" fmla="*/ 87 h 161"/>
              <a:gd name="T6" fmla="*/ 19 w 115"/>
              <a:gd name="T7" fmla="*/ 161 h 161"/>
              <a:gd name="T8" fmla="*/ 0 w 115"/>
              <a:gd name="T9" fmla="*/ 161 h 161"/>
              <a:gd name="T10" fmla="*/ 0 w 115"/>
              <a:gd name="T11" fmla="*/ 0 h 161"/>
              <a:gd name="T12" fmla="*/ 19 w 115"/>
              <a:gd name="T13" fmla="*/ 0 h 161"/>
              <a:gd name="T14" fmla="*/ 19 w 115"/>
              <a:gd name="T15" fmla="*/ 70 h 161"/>
              <a:gd name="T16" fmla="*/ 96 w 115"/>
              <a:gd name="T17" fmla="*/ 70 h 161"/>
              <a:gd name="T18" fmla="*/ 96 w 115"/>
              <a:gd name="T19" fmla="*/ 0 h 161"/>
              <a:gd name="T20" fmla="*/ 115 w 115"/>
              <a:gd name="T21" fmla="*/ 0 h 161"/>
              <a:gd name="T22" fmla="*/ 115 w 115"/>
              <a:gd name="T23" fmla="*/ 161 h 161"/>
              <a:gd name="T24" fmla="*/ 96 w 115"/>
              <a:gd name="T25" fmla="*/ 161 h 161"/>
              <a:gd name="T26" fmla="*/ 96 w 115"/>
              <a:gd name="T27"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1">
                <a:moveTo>
                  <a:pt x="96" y="87"/>
                </a:moveTo>
                <a:lnTo>
                  <a:pt x="96" y="87"/>
                </a:lnTo>
                <a:lnTo>
                  <a:pt x="19" y="87"/>
                </a:lnTo>
                <a:lnTo>
                  <a:pt x="19" y="161"/>
                </a:lnTo>
                <a:lnTo>
                  <a:pt x="0" y="161"/>
                </a:lnTo>
                <a:lnTo>
                  <a:pt x="0" y="0"/>
                </a:lnTo>
                <a:lnTo>
                  <a:pt x="19" y="0"/>
                </a:lnTo>
                <a:lnTo>
                  <a:pt x="19" y="70"/>
                </a:lnTo>
                <a:lnTo>
                  <a:pt x="96" y="70"/>
                </a:lnTo>
                <a:lnTo>
                  <a:pt x="96" y="0"/>
                </a:lnTo>
                <a:lnTo>
                  <a:pt x="115" y="0"/>
                </a:lnTo>
                <a:lnTo>
                  <a:pt x="115" y="161"/>
                </a:lnTo>
                <a:lnTo>
                  <a:pt x="96" y="161"/>
                </a:lnTo>
                <a:lnTo>
                  <a:pt x="96" y="8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2" name="Freeform 1922"/>
          <p:cNvSpPr/>
          <p:nvPr/>
        </p:nvSpPr>
        <p:spPr>
          <a:xfrm>
            <a:off x="1209676" y="284163"/>
            <a:ext cx="82550" cy="115888"/>
          </a:xfrm>
          <a:custGeom>
            <a:avLst/>
            <a:gdLst>
              <a:gd name="T0" fmla="*/ 98 w 117"/>
              <a:gd name="T1" fmla="*/ 52 h 161"/>
              <a:gd name="T2" fmla="*/ 98 w 117"/>
              <a:gd name="T3" fmla="*/ 52 h 161"/>
              <a:gd name="T4" fmla="*/ 100 w 117"/>
              <a:gd name="T5" fmla="*/ 34 h 161"/>
              <a:gd name="T6" fmla="*/ 99 w 117"/>
              <a:gd name="T7" fmla="*/ 34 h 161"/>
              <a:gd name="T8" fmla="*/ 89 w 117"/>
              <a:gd name="T9" fmla="*/ 53 h 161"/>
              <a:gd name="T10" fmla="*/ 11 w 117"/>
              <a:gd name="T11" fmla="*/ 161 h 161"/>
              <a:gd name="T12" fmla="*/ 0 w 117"/>
              <a:gd name="T13" fmla="*/ 161 h 161"/>
              <a:gd name="T14" fmla="*/ 0 w 117"/>
              <a:gd name="T15" fmla="*/ 0 h 161"/>
              <a:gd name="T16" fmla="*/ 19 w 117"/>
              <a:gd name="T17" fmla="*/ 0 h 161"/>
              <a:gd name="T18" fmla="*/ 19 w 117"/>
              <a:gd name="T19" fmla="*/ 110 h 161"/>
              <a:gd name="T20" fmla="*/ 18 w 117"/>
              <a:gd name="T21" fmla="*/ 128 h 161"/>
              <a:gd name="T22" fmla="*/ 18 w 117"/>
              <a:gd name="T23" fmla="*/ 128 h 161"/>
              <a:gd name="T24" fmla="*/ 29 w 117"/>
              <a:gd name="T25" fmla="*/ 110 h 161"/>
              <a:gd name="T26" fmla="*/ 106 w 117"/>
              <a:gd name="T27" fmla="*/ 0 h 161"/>
              <a:gd name="T28" fmla="*/ 117 w 117"/>
              <a:gd name="T29" fmla="*/ 0 h 161"/>
              <a:gd name="T30" fmla="*/ 117 w 117"/>
              <a:gd name="T31" fmla="*/ 161 h 161"/>
              <a:gd name="T32" fmla="*/ 98 w 117"/>
              <a:gd name="T33" fmla="*/ 161 h 161"/>
              <a:gd name="T34" fmla="*/ 98 w 117"/>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1">
                <a:moveTo>
                  <a:pt x="98" y="52"/>
                </a:moveTo>
                <a:lnTo>
                  <a:pt x="98" y="52"/>
                </a:lnTo>
                <a:lnTo>
                  <a:pt x="100" y="34"/>
                </a:lnTo>
                <a:lnTo>
                  <a:pt x="99" y="34"/>
                </a:lnTo>
                <a:lnTo>
                  <a:pt x="89" y="53"/>
                </a:lnTo>
                <a:lnTo>
                  <a:pt x="11" y="161"/>
                </a:lnTo>
                <a:lnTo>
                  <a:pt x="0" y="161"/>
                </a:lnTo>
                <a:lnTo>
                  <a:pt x="0" y="0"/>
                </a:lnTo>
                <a:lnTo>
                  <a:pt x="19" y="0"/>
                </a:lnTo>
                <a:lnTo>
                  <a:pt x="19" y="110"/>
                </a:lnTo>
                <a:lnTo>
                  <a:pt x="18" y="128"/>
                </a:lnTo>
                <a:lnTo>
                  <a:pt x="18" y="128"/>
                </a:lnTo>
                <a:lnTo>
                  <a:pt x="29" y="110"/>
                </a:lnTo>
                <a:lnTo>
                  <a:pt x="106" y="0"/>
                </a:lnTo>
                <a:lnTo>
                  <a:pt x="117" y="0"/>
                </a:lnTo>
                <a:lnTo>
                  <a:pt x="117" y="161"/>
                </a:lnTo>
                <a:lnTo>
                  <a:pt x="98" y="161"/>
                </a:lnTo>
                <a:lnTo>
                  <a:pt x="98" y="5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3" name="Freeform 1923"/>
          <p:cNvSpPr/>
          <p:nvPr/>
        </p:nvSpPr>
        <p:spPr>
          <a:xfrm>
            <a:off x="1317626" y="282575"/>
            <a:ext cx="76200" cy="120650"/>
          </a:xfrm>
          <a:custGeom>
            <a:avLst/>
            <a:gdLst>
              <a:gd name="T0" fmla="*/ 109 w 109"/>
              <a:gd name="T1" fmla="*/ 157 h 167"/>
              <a:gd name="T2" fmla="*/ 109 w 109"/>
              <a:gd name="T3" fmla="*/ 157 h 167"/>
              <a:gd name="T4" fmla="*/ 92 w 109"/>
              <a:gd name="T5" fmla="*/ 165 h 167"/>
              <a:gd name="T6" fmla="*/ 69 w 109"/>
              <a:gd name="T7" fmla="*/ 167 h 167"/>
              <a:gd name="T8" fmla="*/ 42 w 109"/>
              <a:gd name="T9" fmla="*/ 162 h 167"/>
              <a:gd name="T10" fmla="*/ 20 w 109"/>
              <a:gd name="T11" fmla="*/ 147 h 167"/>
              <a:gd name="T12" fmla="*/ 5 w 109"/>
              <a:gd name="T13" fmla="*/ 121 h 167"/>
              <a:gd name="T14" fmla="*/ 0 w 109"/>
              <a:gd name="T15" fmla="*/ 84 h 167"/>
              <a:gd name="T16" fmla="*/ 6 w 109"/>
              <a:gd name="T17" fmla="*/ 45 h 167"/>
              <a:gd name="T18" fmla="*/ 22 w 109"/>
              <a:gd name="T19" fmla="*/ 20 h 167"/>
              <a:gd name="T20" fmla="*/ 44 w 109"/>
              <a:gd name="T21" fmla="*/ 5 h 167"/>
              <a:gd name="T22" fmla="*/ 70 w 109"/>
              <a:gd name="T23" fmla="*/ 0 h 167"/>
              <a:gd name="T24" fmla="*/ 92 w 109"/>
              <a:gd name="T25" fmla="*/ 2 h 167"/>
              <a:gd name="T26" fmla="*/ 107 w 109"/>
              <a:gd name="T27" fmla="*/ 6 h 167"/>
              <a:gd name="T28" fmla="*/ 102 w 109"/>
              <a:gd name="T29" fmla="*/ 23 h 167"/>
              <a:gd name="T30" fmla="*/ 71 w 109"/>
              <a:gd name="T31" fmla="*/ 17 h 167"/>
              <a:gd name="T32" fmla="*/ 52 w 109"/>
              <a:gd name="T33" fmla="*/ 21 h 167"/>
              <a:gd name="T34" fmla="*/ 36 w 109"/>
              <a:gd name="T35" fmla="*/ 32 h 167"/>
              <a:gd name="T36" fmla="*/ 24 w 109"/>
              <a:gd name="T37" fmla="*/ 53 h 167"/>
              <a:gd name="T38" fmla="*/ 20 w 109"/>
              <a:gd name="T39" fmla="*/ 84 h 167"/>
              <a:gd name="T40" fmla="*/ 24 w 109"/>
              <a:gd name="T41" fmla="*/ 112 h 167"/>
              <a:gd name="T42" fmla="*/ 36 w 109"/>
              <a:gd name="T43" fmla="*/ 133 h 167"/>
              <a:gd name="T44" fmla="*/ 53 w 109"/>
              <a:gd name="T45" fmla="*/ 145 h 167"/>
              <a:gd name="T46" fmla="*/ 74 w 109"/>
              <a:gd name="T47" fmla="*/ 150 h 167"/>
              <a:gd name="T48" fmla="*/ 92 w 109"/>
              <a:gd name="T49" fmla="*/ 148 h 167"/>
              <a:gd name="T50" fmla="*/ 105 w 109"/>
              <a:gd name="T51" fmla="*/ 142 h 167"/>
              <a:gd name="T52" fmla="*/ 109 w 109"/>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7">
                <a:moveTo>
                  <a:pt x="109" y="157"/>
                </a:moveTo>
                <a:lnTo>
                  <a:pt x="109" y="157"/>
                </a:lnTo>
                <a:cubicBezTo>
                  <a:pt x="105" y="161"/>
                  <a:pt x="99" y="163"/>
                  <a:pt x="92" y="165"/>
                </a:cubicBezTo>
                <a:cubicBezTo>
                  <a:pt x="85" y="166"/>
                  <a:pt x="77" y="167"/>
                  <a:pt x="69" y="167"/>
                </a:cubicBezTo>
                <a:cubicBezTo>
                  <a:pt x="60" y="167"/>
                  <a:pt x="51" y="165"/>
                  <a:pt x="42" y="162"/>
                </a:cubicBezTo>
                <a:cubicBezTo>
                  <a:pt x="34" y="158"/>
                  <a:pt x="27" y="153"/>
                  <a:pt x="20" y="147"/>
                </a:cubicBezTo>
                <a:cubicBezTo>
                  <a:pt x="14" y="140"/>
                  <a:pt x="9" y="131"/>
                  <a:pt x="5" y="121"/>
                </a:cubicBezTo>
                <a:cubicBezTo>
                  <a:pt x="2" y="110"/>
                  <a:pt x="0" y="98"/>
                  <a:pt x="0" y="84"/>
                </a:cubicBezTo>
                <a:cubicBezTo>
                  <a:pt x="0" y="69"/>
                  <a:pt x="2" y="56"/>
                  <a:pt x="6" y="45"/>
                </a:cubicBezTo>
                <a:cubicBezTo>
                  <a:pt x="10" y="35"/>
                  <a:pt x="15" y="26"/>
                  <a:pt x="22" y="20"/>
                </a:cubicBezTo>
                <a:cubicBezTo>
                  <a:pt x="29" y="13"/>
                  <a:pt x="36" y="8"/>
                  <a:pt x="44" y="5"/>
                </a:cubicBezTo>
                <a:cubicBezTo>
                  <a:pt x="53" y="2"/>
                  <a:pt x="61" y="0"/>
                  <a:pt x="70" y="0"/>
                </a:cubicBezTo>
                <a:cubicBezTo>
                  <a:pt x="79" y="0"/>
                  <a:pt x="86" y="1"/>
                  <a:pt x="92" y="2"/>
                </a:cubicBezTo>
                <a:cubicBezTo>
                  <a:pt x="98" y="3"/>
                  <a:pt x="103" y="4"/>
                  <a:pt x="107" y="6"/>
                </a:cubicBezTo>
                <a:lnTo>
                  <a:pt x="102" y="23"/>
                </a:lnTo>
                <a:cubicBezTo>
                  <a:pt x="95" y="19"/>
                  <a:pt x="85" y="17"/>
                  <a:pt x="71" y="17"/>
                </a:cubicBezTo>
                <a:cubicBezTo>
                  <a:pt x="65" y="17"/>
                  <a:pt x="59" y="19"/>
                  <a:pt x="52" y="21"/>
                </a:cubicBezTo>
                <a:cubicBezTo>
                  <a:pt x="46" y="23"/>
                  <a:pt x="41" y="27"/>
                  <a:pt x="36" y="32"/>
                </a:cubicBezTo>
                <a:cubicBezTo>
                  <a:pt x="31" y="37"/>
                  <a:pt x="27" y="44"/>
                  <a:pt x="24" y="53"/>
                </a:cubicBezTo>
                <a:cubicBezTo>
                  <a:pt x="22" y="61"/>
                  <a:pt x="20" y="71"/>
                  <a:pt x="20" y="84"/>
                </a:cubicBezTo>
                <a:cubicBezTo>
                  <a:pt x="20" y="95"/>
                  <a:pt x="21" y="104"/>
                  <a:pt x="24" y="112"/>
                </a:cubicBezTo>
                <a:cubicBezTo>
                  <a:pt x="27" y="121"/>
                  <a:pt x="31" y="128"/>
                  <a:pt x="36" y="133"/>
                </a:cubicBezTo>
                <a:cubicBezTo>
                  <a:pt x="40" y="139"/>
                  <a:pt x="46" y="143"/>
                  <a:pt x="53" y="145"/>
                </a:cubicBezTo>
                <a:cubicBezTo>
                  <a:pt x="59" y="148"/>
                  <a:pt x="66" y="150"/>
                  <a:pt x="74" y="150"/>
                </a:cubicBezTo>
                <a:cubicBezTo>
                  <a:pt x="81" y="150"/>
                  <a:pt x="87" y="149"/>
                  <a:pt x="92" y="148"/>
                </a:cubicBezTo>
                <a:cubicBezTo>
                  <a:pt x="97" y="146"/>
                  <a:pt x="101" y="144"/>
                  <a:pt x="105" y="142"/>
                </a:cubicBezTo>
                <a:lnTo>
                  <a:pt x="109" y="15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4" name="Freeform 1924"/>
          <p:cNvSpPr/>
          <p:nvPr/>
        </p:nvSpPr>
        <p:spPr>
          <a:xfrm>
            <a:off x="1403351"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5" name="Freeform 1925"/>
          <p:cNvSpPr/>
          <p:nvPr/>
        </p:nvSpPr>
        <p:spPr>
          <a:xfrm>
            <a:off x="1504951" y="284163"/>
            <a:ext cx="63500" cy="115888"/>
          </a:xfrm>
          <a:custGeom>
            <a:avLst/>
            <a:gdLst>
              <a:gd name="T0" fmla="*/ 0 w 89"/>
              <a:gd name="T1" fmla="*/ 0 h 161"/>
              <a:gd name="T2" fmla="*/ 0 w 89"/>
              <a:gd name="T3" fmla="*/ 0 h 161"/>
              <a:gd name="T4" fmla="*/ 88 w 89"/>
              <a:gd name="T5" fmla="*/ 0 h 161"/>
              <a:gd name="T6" fmla="*/ 88 w 89"/>
              <a:gd name="T7" fmla="*/ 17 h 161"/>
              <a:gd name="T8" fmla="*/ 20 w 89"/>
              <a:gd name="T9" fmla="*/ 17 h 161"/>
              <a:gd name="T10" fmla="*/ 20 w 89"/>
              <a:gd name="T11" fmla="*/ 70 h 161"/>
              <a:gd name="T12" fmla="*/ 82 w 89"/>
              <a:gd name="T13" fmla="*/ 70 h 161"/>
              <a:gd name="T14" fmla="*/ 82 w 89"/>
              <a:gd name="T15" fmla="*/ 87 h 161"/>
              <a:gd name="T16" fmla="*/ 20 w 89"/>
              <a:gd name="T17" fmla="*/ 87 h 161"/>
              <a:gd name="T18" fmla="*/ 20 w 89"/>
              <a:gd name="T19" fmla="*/ 144 h 161"/>
              <a:gd name="T20" fmla="*/ 89 w 89"/>
              <a:gd name="T21" fmla="*/ 144 h 161"/>
              <a:gd name="T22" fmla="*/ 89 w 89"/>
              <a:gd name="T23" fmla="*/ 161 h 161"/>
              <a:gd name="T24" fmla="*/ 0 w 89"/>
              <a:gd name="T25" fmla="*/ 161 h 161"/>
              <a:gd name="T26" fmla="*/ 0 w 8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61">
                <a:moveTo>
                  <a:pt x="0" y="0"/>
                </a:moveTo>
                <a:lnTo>
                  <a:pt x="0" y="0"/>
                </a:lnTo>
                <a:lnTo>
                  <a:pt x="88" y="0"/>
                </a:lnTo>
                <a:lnTo>
                  <a:pt x="88" y="17"/>
                </a:lnTo>
                <a:lnTo>
                  <a:pt x="20" y="17"/>
                </a:lnTo>
                <a:lnTo>
                  <a:pt x="20" y="70"/>
                </a:lnTo>
                <a:lnTo>
                  <a:pt x="82" y="70"/>
                </a:lnTo>
                <a:lnTo>
                  <a:pt x="82" y="87"/>
                </a:lnTo>
                <a:lnTo>
                  <a:pt x="20" y="87"/>
                </a:lnTo>
                <a:lnTo>
                  <a:pt x="20" y="144"/>
                </a:lnTo>
                <a:lnTo>
                  <a:pt x="89" y="144"/>
                </a:lnTo>
                <a:lnTo>
                  <a:pt x="89" y="161"/>
                </a:lnTo>
                <a:lnTo>
                  <a:pt x="0" y="161"/>
                </a:lnTo>
                <a:lnTo>
                  <a:pt x="0" y="0"/>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6" name="Freeform 1926"/>
          <p:cNvSpPr>
            <a:spLocks noEditPoints="1"/>
          </p:cNvSpPr>
          <p:nvPr/>
        </p:nvSpPr>
        <p:spPr>
          <a:xfrm>
            <a:off x="1593851" y="282587"/>
            <a:ext cx="71438" cy="117475"/>
          </a:xfrm>
          <a:custGeom>
            <a:avLst/>
            <a:gdLst>
              <a:gd name="T0" fmla="*/ 39 w 100"/>
              <a:gd name="T1" fmla="*/ 17 h 163"/>
              <a:gd name="T2" fmla="*/ 39 w 100"/>
              <a:gd name="T3" fmla="*/ 17 h 163"/>
              <a:gd name="T4" fmla="*/ 27 w 100"/>
              <a:gd name="T5" fmla="*/ 17 h 163"/>
              <a:gd name="T6" fmla="*/ 19 w 100"/>
              <a:gd name="T7" fmla="*/ 18 h 163"/>
              <a:gd name="T8" fmla="*/ 19 w 100"/>
              <a:gd name="T9" fmla="*/ 85 h 163"/>
              <a:gd name="T10" fmla="*/ 22 w 100"/>
              <a:gd name="T11" fmla="*/ 85 h 163"/>
              <a:gd name="T12" fmla="*/ 28 w 100"/>
              <a:gd name="T13" fmla="*/ 86 h 163"/>
              <a:gd name="T14" fmla="*/ 33 w 100"/>
              <a:gd name="T15" fmla="*/ 86 h 163"/>
              <a:gd name="T16" fmla="*/ 37 w 100"/>
              <a:gd name="T17" fmla="*/ 86 h 163"/>
              <a:gd name="T18" fmla="*/ 52 w 100"/>
              <a:gd name="T19" fmla="*/ 84 h 163"/>
              <a:gd name="T20" fmla="*/ 66 w 100"/>
              <a:gd name="T21" fmla="*/ 79 h 163"/>
              <a:gd name="T22" fmla="*/ 76 w 100"/>
              <a:gd name="T23" fmla="*/ 68 h 163"/>
              <a:gd name="T24" fmla="*/ 80 w 100"/>
              <a:gd name="T25" fmla="*/ 50 h 163"/>
              <a:gd name="T26" fmla="*/ 76 w 100"/>
              <a:gd name="T27" fmla="*/ 34 h 163"/>
              <a:gd name="T28" fmla="*/ 67 w 100"/>
              <a:gd name="T29" fmla="*/ 24 h 163"/>
              <a:gd name="T30" fmla="*/ 54 w 100"/>
              <a:gd name="T31" fmla="*/ 19 h 163"/>
              <a:gd name="T32" fmla="*/ 39 w 100"/>
              <a:gd name="T33" fmla="*/ 17 h 163"/>
              <a:gd name="T34" fmla="*/ 0 w 100"/>
              <a:gd name="T35" fmla="*/ 4 h 163"/>
              <a:gd name="T36" fmla="*/ 0 w 100"/>
              <a:gd name="T37" fmla="*/ 4 h 163"/>
              <a:gd name="T38" fmla="*/ 18 w 100"/>
              <a:gd name="T39" fmla="*/ 1 h 163"/>
              <a:gd name="T40" fmla="*/ 38 w 100"/>
              <a:gd name="T41" fmla="*/ 0 h 163"/>
              <a:gd name="T42" fmla="*/ 60 w 100"/>
              <a:gd name="T43" fmla="*/ 2 h 163"/>
              <a:gd name="T44" fmla="*/ 80 w 100"/>
              <a:gd name="T45" fmla="*/ 10 h 163"/>
              <a:gd name="T46" fmla="*/ 94 w 100"/>
              <a:gd name="T47" fmla="*/ 25 h 163"/>
              <a:gd name="T48" fmla="*/ 100 w 100"/>
              <a:gd name="T49" fmla="*/ 50 h 163"/>
              <a:gd name="T50" fmla="*/ 95 w 100"/>
              <a:gd name="T51" fmla="*/ 74 h 163"/>
              <a:gd name="T52" fmla="*/ 81 w 100"/>
              <a:gd name="T53" fmla="*/ 91 h 163"/>
              <a:gd name="T54" fmla="*/ 61 w 100"/>
              <a:gd name="T55" fmla="*/ 100 h 163"/>
              <a:gd name="T56" fmla="*/ 37 w 100"/>
              <a:gd name="T57" fmla="*/ 103 h 163"/>
              <a:gd name="T58" fmla="*/ 34 w 100"/>
              <a:gd name="T59" fmla="*/ 103 h 163"/>
              <a:gd name="T60" fmla="*/ 28 w 100"/>
              <a:gd name="T61" fmla="*/ 103 h 163"/>
              <a:gd name="T62" fmla="*/ 23 w 100"/>
              <a:gd name="T63" fmla="*/ 102 h 163"/>
              <a:gd name="T64" fmla="*/ 19 w 100"/>
              <a:gd name="T65" fmla="*/ 102 h 163"/>
              <a:gd name="T66" fmla="*/ 19 w 100"/>
              <a:gd name="T67" fmla="*/ 163 h 163"/>
              <a:gd name="T68" fmla="*/ 0 w 100"/>
              <a:gd name="T69" fmla="*/ 163 h 163"/>
              <a:gd name="T70" fmla="*/ 0 w 100"/>
              <a:gd name="T71"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3">
                <a:moveTo>
                  <a:pt x="39" y="17"/>
                </a:moveTo>
                <a:lnTo>
                  <a:pt x="39" y="17"/>
                </a:lnTo>
                <a:cubicBezTo>
                  <a:pt x="35" y="17"/>
                  <a:pt x="31" y="17"/>
                  <a:pt x="27" y="17"/>
                </a:cubicBezTo>
                <a:cubicBezTo>
                  <a:pt x="24" y="17"/>
                  <a:pt x="21" y="18"/>
                  <a:pt x="19" y="18"/>
                </a:cubicBezTo>
                <a:lnTo>
                  <a:pt x="19" y="85"/>
                </a:lnTo>
                <a:cubicBezTo>
                  <a:pt x="19" y="85"/>
                  <a:pt x="21" y="85"/>
                  <a:pt x="22" y="85"/>
                </a:cubicBezTo>
                <a:cubicBezTo>
                  <a:pt x="24" y="85"/>
                  <a:pt x="26" y="86"/>
                  <a:pt x="28" y="86"/>
                </a:cubicBezTo>
                <a:cubicBezTo>
                  <a:pt x="29" y="86"/>
                  <a:pt x="31" y="86"/>
                  <a:pt x="33" y="86"/>
                </a:cubicBezTo>
                <a:lnTo>
                  <a:pt x="37" y="86"/>
                </a:lnTo>
                <a:cubicBezTo>
                  <a:pt x="42" y="86"/>
                  <a:pt x="47" y="85"/>
                  <a:pt x="52" y="84"/>
                </a:cubicBezTo>
                <a:cubicBezTo>
                  <a:pt x="57" y="83"/>
                  <a:pt x="62" y="81"/>
                  <a:pt x="66" y="79"/>
                </a:cubicBezTo>
                <a:cubicBezTo>
                  <a:pt x="70" y="76"/>
                  <a:pt x="73" y="73"/>
                  <a:pt x="76" y="68"/>
                </a:cubicBezTo>
                <a:cubicBezTo>
                  <a:pt x="78" y="63"/>
                  <a:pt x="80" y="57"/>
                  <a:pt x="80" y="50"/>
                </a:cubicBezTo>
                <a:cubicBezTo>
                  <a:pt x="80" y="43"/>
                  <a:pt x="78" y="38"/>
                  <a:pt x="76" y="34"/>
                </a:cubicBezTo>
                <a:cubicBezTo>
                  <a:pt x="74" y="30"/>
                  <a:pt x="71" y="26"/>
                  <a:pt x="67" y="24"/>
                </a:cubicBezTo>
                <a:cubicBezTo>
                  <a:pt x="63" y="21"/>
                  <a:pt x="58" y="20"/>
                  <a:pt x="54" y="19"/>
                </a:cubicBezTo>
                <a:cubicBezTo>
                  <a:pt x="49" y="17"/>
                  <a:pt x="44" y="17"/>
                  <a:pt x="39" y="17"/>
                </a:cubicBezTo>
                <a:close/>
                <a:moveTo>
                  <a:pt x="0" y="4"/>
                </a:moveTo>
                <a:lnTo>
                  <a:pt x="0" y="4"/>
                </a:lnTo>
                <a:cubicBezTo>
                  <a:pt x="5" y="2"/>
                  <a:pt x="12" y="2"/>
                  <a:pt x="18" y="1"/>
                </a:cubicBezTo>
                <a:cubicBezTo>
                  <a:pt x="25" y="1"/>
                  <a:pt x="32" y="0"/>
                  <a:pt x="38" y="0"/>
                </a:cubicBezTo>
                <a:cubicBezTo>
                  <a:pt x="45" y="0"/>
                  <a:pt x="53" y="1"/>
                  <a:pt x="60" y="2"/>
                </a:cubicBezTo>
                <a:cubicBezTo>
                  <a:pt x="67" y="4"/>
                  <a:pt x="74" y="6"/>
                  <a:pt x="80" y="10"/>
                </a:cubicBezTo>
                <a:cubicBezTo>
                  <a:pt x="86" y="14"/>
                  <a:pt x="91" y="19"/>
                  <a:pt x="94" y="25"/>
                </a:cubicBezTo>
                <a:cubicBezTo>
                  <a:pt x="98" y="32"/>
                  <a:pt x="100" y="40"/>
                  <a:pt x="100" y="50"/>
                </a:cubicBezTo>
                <a:cubicBezTo>
                  <a:pt x="100" y="60"/>
                  <a:pt x="98" y="68"/>
                  <a:pt x="95" y="74"/>
                </a:cubicBezTo>
                <a:cubicBezTo>
                  <a:pt x="91" y="81"/>
                  <a:pt x="86" y="87"/>
                  <a:pt x="81" y="91"/>
                </a:cubicBezTo>
                <a:cubicBezTo>
                  <a:pt x="75" y="95"/>
                  <a:pt x="68" y="98"/>
                  <a:pt x="61" y="100"/>
                </a:cubicBezTo>
                <a:cubicBezTo>
                  <a:pt x="53" y="102"/>
                  <a:pt x="45" y="103"/>
                  <a:pt x="37" y="103"/>
                </a:cubicBezTo>
                <a:lnTo>
                  <a:pt x="34" y="103"/>
                </a:lnTo>
                <a:cubicBezTo>
                  <a:pt x="32" y="103"/>
                  <a:pt x="30" y="103"/>
                  <a:pt x="28" y="103"/>
                </a:cubicBezTo>
                <a:cubicBezTo>
                  <a:pt x="26" y="103"/>
                  <a:pt x="24" y="102"/>
                  <a:pt x="23" y="102"/>
                </a:cubicBezTo>
                <a:cubicBezTo>
                  <a:pt x="21" y="102"/>
                  <a:pt x="19" y="102"/>
                  <a:pt x="19" y="102"/>
                </a:cubicBezTo>
                <a:lnTo>
                  <a:pt x="19" y="163"/>
                </a:lnTo>
                <a:lnTo>
                  <a:pt x="0" y="163"/>
                </a:lnTo>
                <a:lnTo>
                  <a:pt x="0" y="4"/>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7" name="Freeform 1927"/>
          <p:cNvSpPr/>
          <p:nvPr/>
        </p:nvSpPr>
        <p:spPr>
          <a:xfrm>
            <a:off x="1677988" y="282575"/>
            <a:ext cx="77788" cy="120650"/>
          </a:xfrm>
          <a:custGeom>
            <a:avLst/>
            <a:gdLst>
              <a:gd name="T0" fmla="*/ 110 w 110"/>
              <a:gd name="T1" fmla="*/ 157 h 167"/>
              <a:gd name="T2" fmla="*/ 110 w 110"/>
              <a:gd name="T3" fmla="*/ 157 h 167"/>
              <a:gd name="T4" fmla="*/ 92 w 110"/>
              <a:gd name="T5" fmla="*/ 165 h 167"/>
              <a:gd name="T6" fmla="*/ 70 w 110"/>
              <a:gd name="T7" fmla="*/ 167 h 167"/>
              <a:gd name="T8" fmla="*/ 43 w 110"/>
              <a:gd name="T9" fmla="*/ 162 h 167"/>
              <a:gd name="T10" fmla="*/ 21 w 110"/>
              <a:gd name="T11" fmla="*/ 147 h 167"/>
              <a:gd name="T12" fmla="*/ 6 w 110"/>
              <a:gd name="T13" fmla="*/ 121 h 167"/>
              <a:gd name="T14" fmla="*/ 0 w 110"/>
              <a:gd name="T15" fmla="*/ 84 h 167"/>
              <a:gd name="T16" fmla="*/ 7 w 110"/>
              <a:gd name="T17" fmla="*/ 45 h 167"/>
              <a:gd name="T18" fmla="*/ 23 w 110"/>
              <a:gd name="T19" fmla="*/ 20 h 167"/>
              <a:gd name="T20" fmla="*/ 45 w 110"/>
              <a:gd name="T21" fmla="*/ 5 h 167"/>
              <a:gd name="T22" fmla="*/ 70 w 110"/>
              <a:gd name="T23" fmla="*/ 0 h 167"/>
              <a:gd name="T24" fmla="*/ 93 w 110"/>
              <a:gd name="T25" fmla="*/ 2 h 167"/>
              <a:gd name="T26" fmla="*/ 108 w 110"/>
              <a:gd name="T27" fmla="*/ 6 h 167"/>
              <a:gd name="T28" fmla="*/ 103 w 110"/>
              <a:gd name="T29" fmla="*/ 23 h 167"/>
              <a:gd name="T30" fmla="*/ 72 w 110"/>
              <a:gd name="T31" fmla="*/ 17 h 167"/>
              <a:gd name="T32" fmla="*/ 53 w 110"/>
              <a:gd name="T33" fmla="*/ 21 h 167"/>
              <a:gd name="T34" fmla="*/ 37 w 110"/>
              <a:gd name="T35" fmla="*/ 32 h 167"/>
              <a:gd name="T36" fmla="*/ 25 w 110"/>
              <a:gd name="T37" fmla="*/ 53 h 167"/>
              <a:gd name="T38" fmla="*/ 21 w 110"/>
              <a:gd name="T39" fmla="*/ 84 h 167"/>
              <a:gd name="T40" fmla="*/ 25 w 110"/>
              <a:gd name="T41" fmla="*/ 112 h 167"/>
              <a:gd name="T42" fmla="*/ 36 w 110"/>
              <a:gd name="T43" fmla="*/ 133 h 167"/>
              <a:gd name="T44" fmla="*/ 53 w 110"/>
              <a:gd name="T45" fmla="*/ 145 h 167"/>
              <a:gd name="T46" fmla="*/ 74 w 110"/>
              <a:gd name="T47" fmla="*/ 150 h 167"/>
              <a:gd name="T48" fmla="*/ 92 w 110"/>
              <a:gd name="T49" fmla="*/ 148 h 167"/>
              <a:gd name="T50" fmla="*/ 105 w 110"/>
              <a:gd name="T51" fmla="*/ 142 h 167"/>
              <a:gd name="T52" fmla="*/ 110 w 110"/>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67">
                <a:moveTo>
                  <a:pt x="110" y="157"/>
                </a:moveTo>
                <a:lnTo>
                  <a:pt x="110" y="157"/>
                </a:lnTo>
                <a:cubicBezTo>
                  <a:pt x="105" y="161"/>
                  <a:pt x="100" y="163"/>
                  <a:pt x="92" y="165"/>
                </a:cubicBezTo>
                <a:cubicBezTo>
                  <a:pt x="85" y="166"/>
                  <a:pt x="78" y="167"/>
                  <a:pt x="70" y="167"/>
                </a:cubicBezTo>
                <a:cubicBezTo>
                  <a:pt x="60" y="167"/>
                  <a:pt x="51" y="165"/>
                  <a:pt x="43" y="162"/>
                </a:cubicBezTo>
                <a:cubicBezTo>
                  <a:pt x="35" y="158"/>
                  <a:pt x="27" y="153"/>
                  <a:pt x="21" y="147"/>
                </a:cubicBezTo>
                <a:cubicBezTo>
                  <a:pt x="15" y="140"/>
                  <a:pt x="10" y="131"/>
                  <a:pt x="6" y="121"/>
                </a:cubicBezTo>
                <a:cubicBezTo>
                  <a:pt x="2" y="110"/>
                  <a:pt x="0" y="98"/>
                  <a:pt x="0" y="84"/>
                </a:cubicBezTo>
                <a:cubicBezTo>
                  <a:pt x="0" y="69"/>
                  <a:pt x="2" y="56"/>
                  <a:pt x="7" y="45"/>
                </a:cubicBezTo>
                <a:cubicBezTo>
                  <a:pt x="11" y="35"/>
                  <a:pt x="16" y="26"/>
                  <a:pt x="23" y="20"/>
                </a:cubicBezTo>
                <a:cubicBezTo>
                  <a:pt x="29" y="13"/>
                  <a:pt x="37" y="8"/>
                  <a:pt x="45" y="5"/>
                </a:cubicBezTo>
                <a:cubicBezTo>
                  <a:pt x="53" y="2"/>
                  <a:pt x="62" y="0"/>
                  <a:pt x="70" y="0"/>
                </a:cubicBezTo>
                <a:cubicBezTo>
                  <a:pt x="79" y="0"/>
                  <a:pt x="87" y="1"/>
                  <a:pt x="93" y="2"/>
                </a:cubicBezTo>
                <a:cubicBezTo>
                  <a:pt x="99" y="3"/>
                  <a:pt x="104" y="4"/>
                  <a:pt x="108" y="6"/>
                </a:cubicBezTo>
                <a:lnTo>
                  <a:pt x="103" y="23"/>
                </a:lnTo>
                <a:cubicBezTo>
                  <a:pt x="96" y="19"/>
                  <a:pt x="85" y="17"/>
                  <a:pt x="72" y="17"/>
                </a:cubicBezTo>
                <a:cubicBezTo>
                  <a:pt x="65" y="17"/>
                  <a:pt x="59" y="19"/>
                  <a:pt x="53" y="21"/>
                </a:cubicBezTo>
                <a:cubicBezTo>
                  <a:pt x="47" y="23"/>
                  <a:pt x="41" y="27"/>
                  <a:pt x="37" y="32"/>
                </a:cubicBezTo>
                <a:cubicBezTo>
                  <a:pt x="32" y="37"/>
                  <a:pt x="28" y="44"/>
                  <a:pt x="25" y="53"/>
                </a:cubicBezTo>
                <a:cubicBezTo>
                  <a:pt x="22" y="61"/>
                  <a:pt x="21" y="71"/>
                  <a:pt x="21" y="84"/>
                </a:cubicBezTo>
                <a:cubicBezTo>
                  <a:pt x="21" y="95"/>
                  <a:pt x="22" y="104"/>
                  <a:pt x="25" y="112"/>
                </a:cubicBezTo>
                <a:cubicBezTo>
                  <a:pt x="28" y="121"/>
                  <a:pt x="31" y="128"/>
                  <a:pt x="36" y="133"/>
                </a:cubicBezTo>
                <a:cubicBezTo>
                  <a:pt x="41" y="139"/>
                  <a:pt x="47" y="143"/>
                  <a:pt x="53" y="145"/>
                </a:cubicBezTo>
                <a:cubicBezTo>
                  <a:pt x="60" y="148"/>
                  <a:pt x="67" y="150"/>
                  <a:pt x="74" y="150"/>
                </a:cubicBezTo>
                <a:cubicBezTo>
                  <a:pt x="81" y="150"/>
                  <a:pt x="87" y="149"/>
                  <a:pt x="92" y="148"/>
                </a:cubicBezTo>
                <a:cubicBezTo>
                  <a:pt x="97" y="146"/>
                  <a:pt x="102" y="144"/>
                  <a:pt x="105" y="142"/>
                </a:cubicBezTo>
                <a:lnTo>
                  <a:pt x="110" y="15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8" name="Freeform 1928"/>
          <p:cNvSpPr/>
          <p:nvPr/>
        </p:nvSpPr>
        <p:spPr>
          <a:xfrm>
            <a:off x="1763713"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29" name="Freeform 1929"/>
          <p:cNvSpPr>
            <a:spLocks noEditPoints="1"/>
          </p:cNvSpPr>
          <p:nvPr/>
        </p:nvSpPr>
        <p:spPr>
          <a:xfrm>
            <a:off x="1865319" y="282587"/>
            <a:ext cx="73025" cy="119063"/>
          </a:xfrm>
          <a:custGeom>
            <a:avLst/>
            <a:gdLst>
              <a:gd name="T0" fmla="*/ 44 w 102"/>
              <a:gd name="T1" fmla="*/ 148 h 165"/>
              <a:gd name="T2" fmla="*/ 44 w 102"/>
              <a:gd name="T3" fmla="*/ 148 h 165"/>
              <a:gd name="T4" fmla="*/ 58 w 102"/>
              <a:gd name="T5" fmla="*/ 146 h 165"/>
              <a:gd name="T6" fmla="*/ 70 w 102"/>
              <a:gd name="T7" fmla="*/ 141 h 165"/>
              <a:gd name="T8" fmla="*/ 78 w 102"/>
              <a:gd name="T9" fmla="*/ 132 h 165"/>
              <a:gd name="T10" fmla="*/ 82 w 102"/>
              <a:gd name="T11" fmla="*/ 119 h 165"/>
              <a:gd name="T12" fmla="*/ 78 w 102"/>
              <a:gd name="T13" fmla="*/ 103 h 165"/>
              <a:gd name="T14" fmla="*/ 68 w 102"/>
              <a:gd name="T15" fmla="*/ 94 h 165"/>
              <a:gd name="T16" fmla="*/ 54 w 102"/>
              <a:gd name="T17" fmla="*/ 90 h 165"/>
              <a:gd name="T18" fmla="*/ 39 w 102"/>
              <a:gd name="T19" fmla="*/ 89 h 165"/>
              <a:gd name="T20" fmla="*/ 19 w 102"/>
              <a:gd name="T21" fmla="*/ 89 h 165"/>
              <a:gd name="T22" fmla="*/ 19 w 102"/>
              <a:gd name="T23" fmla="*/ 147 h 165"/>
              <a:gd name="T24" fmla="*/ 24 w 102"/>
              <a:gd name="T25" fmla="*/ 147 h 165"/>
              <a:gd name="T26" fmla="*/ 30 w 102"/>
              <a:gd name="T27" fmla="*/ 148 h 165"/>
              <a:gd name="T28" fmla="*/ 37 w 102"/>
              <a:gd name="T29" fmla="*/ 148 h 165"/>
              <a:gd name="T30" fmla="*/ 44 w 102"/>
              <a:gd name="T31" fmla="*/ 148 h 165"/>
              <a:gd name="T32" fmla="*/ 31 w 102"/>
              <a:gd name="T33" fmla="*/ 73 h 165"/>
              <a:gd name="T34" fmla="*/ 31 w 102"/>
              <a:gd name="T35" fmla="*/ 73 h 165"/>
              <a:gd name="T36" fmla="*/ 40 w 102"/>
              <a:gd name="T37" fmla="*/ 73 h 165"/>
              <a:gd name="T38" fmla="*/ 50 w 102"/>
              <a:gd name="T39" fmla="*/ 72 h 165"/>
              <a:gd name="T40" fmla="*/ 60 w 102"/>
              <a:gd name="T41" fmla="*/ 67 h 165"/>
              <a:gd name="T42" fmla="*/ 69 w 102"/>
              <a:gd name="T43" fmla="*/ 61 h 165"/>
              <a:gd name="T44" fmla="*/ 75 w 102"/>
              <a:gd name="T45" fmla="*/ 53 h 165"/>
              <a:gd name="T46" fmla="*/ 77 w 102"/>
              <a:gd name="T47" fmla="*/ 43 h 165"/>
              <a:gd name="T48" fmla="*/ 74 w 102"/>
              <a:gd name="T49" fmla="*/ 30 h 165"/>
              <a:gd name="T50" fmla="*/ 66 w 102"/>
              <a:gd name="T51" fmla="*/ 22 h 165"/>
              <a:gd name="T52" fmla="*/ 55 w 102"/>
              <a:gd name="T53" fmla="*/ 18 h 165"/>
              <a:gd name="T54" fmla="*/ 42 w 102"/>
              <a:gd name="T55" fmla="*/ 17 h 165"/>
              <a:gd name="T56" fmla="*/ 29 w 102"/>
              <a:gd name="T57" fmla="*/ 17 h 165"/>
              <a:gd name="T58" fmla="*/ 19 w 102"/>
              <a:gd name="T59" fmla="*/ 18 h 165"/>
              <a:gd name="T60" fmla="*/ 19 w 102"/>
              <a:gd name="T61" fmla="*/ 73 h 165"/>
              <a:gd name="T62" fmla="*/ 31 w 102"/>
              <a:gd name="T63" fmla="*/ 73 h 165"/>
              <a:gd name="T64" fmla="*/ 97 w 102"/>
              <a:gd name="T65" fmla="*/ 39 h 165"/>
              <a:gd name="T66" fmla="*/ 97 w 102"/>
              <a:gd name="T67" fmla="*/ 39 h 165"/>
              <a:gd name="T68" fmla="*/ 95 w 102"/>
              <a:gd name="T69" fmla="*/ 51 h 165"/>
              <a:gd name="T70" fmla="*/ 90 w 102"/>
              <a:gd name="T71" fmla="*/ 62 h 165"/>
              <a:gd name="T72" fmla="*/ 80 w 102"/>
              <a:gd name="T73" fmla="*/ 71 h 165"/>
              <a:gd name="T74" fmla="*/ 67 w 102"/>
              <a:gd name="T75" fmla="*/ 77 h 165"/>
              <a:gd name="T76" fmla="*/ 67 w 102"/>
              <a:gd name="T77" fmla="*/ 78 h 165"/>
              <a:gd name="T78" fmla="*/ 80 w 102"/>
              <a:gd name="T79" fmla="*/ 82 h 165"/>
              <a:gd name="T80" fmla="*/ 91 w 102"/>
              <a:gd name="T81" fmla="*/ 89 h 165"/>
              <a:gd name="T82" fmla="*/ 99 w 102"/>
              <a:gd name="T83" fmla="*/ 101 h 165"/>
              <a:gd name="T84" fmla="*/ 102 w 102"/>
              <a:gd name="T85" fmla="*/ 117 h 165"/>
              <a:gd name="T86" fmla="*/ 97 w 102"/>
              <a:gd name="T87" fmla="*/ 139 h 165"/>
              <a:gd name="T88" fmla="*/ 83 w 102"/>
              <a:gd name="T89" fmla="*/ 153 h 165"/>
              <a:gd name="T90" fmla="*/ 64 w 102"/>
              <a:gd name="T91" fmla="*/ 162 h 165"/>
              <a:gd name="T92" fmla="*/ 42 w 102"/>
              <a:gd name="T93" fmla="*/ 165 h 165"/>
              <a:gd name="T94" fmla="*/ 33 w 102"/>
              <a:gd name="T95" fmla="*/ 165 h 165"/>
              <a:gd name="T96" fmla="*/ 22 w 102"/>
              <a:gd name="T97" fmla="*/ 164 h 165"/>
              <a:gd name="T98" fmla="*/ 10 w 102"/>
              <a:gd name="T99" fmla="*/ 163 h 165"/>
              <a:gd name="T100" fmla="*/ 0 w 102"/>
              <a:gd name="T101" fmla="*/ 162 h 165"/>
              <a:gd name="T102" fmla="*/ 0 w 102"/>
              <a:gd name="T103" fmla="*/ 4 h 165"/>
              <a:gd name="T104" fmla="*/ 20 w 102"/>
              <a:gd name="T105" fmla="*/ 1 h 165"/>
              <a:gd name="T106" fmla="*/ 44 w 102"/>
              <a:gd name="T107" fmla="*/ 0 h 165"/>
              <a:gd name="T108" fmla="*/ 63 w 102"/>
              <a:gd name="T109" fmla="*/ 2 h 165"/>
              <a:gd name="T110" fmla="*/ 79 w 102"/>
              <a:gd name="T111" fmla="*/ 8 h 165"/>
              <a:gd name="T112" fmla="*/ 92 w 102"/>
              <a:gd name="T113" fmla="*/ 19 h 165"/>
              <a:gd name="T114" fmla="*/ 97 w 102"/>
              <a:gd name="T115"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65">
                <a:moveTo>
                  <a:pt x="44" y="148"/>
                </a:moveTo>
                <a:lnTo>
                  <a:pt x="44" y="148"/>
                </a:lnTo>
                <a:cubicBezTo>
                  <a:pt x="49" y="148"/>
                  <a:pt x="53" y="148"/>
                  <a:pt x="58" y="146"/>
                </a:cubicBezTo>
                <a:cubicBezTo>
                  <a:pt x="62" y="145"/>
                  <a:pt x="67" y="143"/>
                  <a:pt x="70" y="141"/>
                </a:cubicBezTo>
                <a:cubicBezTo>
                  <a:pt x="74" y="138"/>
                  <a:pt x="76" y="135"/>
                  <a:pt x="78" y="132"/>
                </a:cubicBezTo>
                <a:cubicBezTo>
                  <a:pt x="80" y="128"/>
                  <a:pt x="82" y="124"/>
                  <a:pt x="82" y="119"/>
                </a:cubicBezTo>
                <a:cubicBezTo>
                  <a:pt x="82" y="112"/>
                  <a:pt x="80" y="107"/>
                  <a:pt x="78" y="103"/>
                </a:cubicBezTo>
                <a:cubicBezTo>
                  <a:pt x="75" y="100"/>
                  <a:pt x="72" y="97"/>
                  <a:pt x="68" y="94"/>
                </a:cubicBezTo>
                <a:cubicBezTo>
                  <a:pt x="64" y="92"/>
                  <a:pt x="59" y="91"/>
                  <a:pt x="54" y="90"/>
                </a:cubicBezTo>
                <a:cubicBezTo>
                  <a:pt x="49" y="89"/>
                  <a:pt x="44" y="89"/>
                  <a:pt x="39" y="89"/>
                </a:cubicBezTo>
                <a:lnTo>
                  <a:pt x="19" y="89"/>
                </a:lnTo>
                <a:lnTo>
                  <a:pt x="19" y="147"/>
                </a:lnTo>
                <a:cubicBezTo>
                  <a:pt x="20" y="147"/>
                  <a:pt x="22" y="147"/>
                  <a:pt x="24" y="147"/>
                </a:cubicBezTo>
                <a:cubicBezTo>
                  <a:pt x="26" y="147"/>
                  <a:pt x="28" y="148"/>
                  <a:pt x="30" y="148"/>
                </a:cubicBezTo>
                <a:cubicBezTo>
                  <a:pt x="32" y="148"/>
                  <a:pt x="35" y="148"/>
                  <a:pt x="37" y="148"/>
                </a:cubicBezTo>
                <a:cubicBezTo>
                  <a:pt x="40" y="148"/>
                  <a:pt x="42" y="148"/>
                  <a:pt x="44" y="148"/>
                </a:cubicBezTo>
                <a:close/>
                <a:moveTo>
                  <a:pt x="31" y="73"/>
                </a:moveTo>
                <a:lnTo>
                  <a:pt x="31" y="73"/>
                </a:lnTo>
                <a:cubicBezTo>
                  <a:pt x="34" y="73"/>
                  <a:pt x="37" y="73"/>
                  <a:pt x="40" y="73"/>
                </a:cubicBezTo>
                <a:cubicBezTo>
                  <a:pt x="44" y="72"/>
                  <a:pt x="47" y="72"/>
                  <a:pt x="50" y="72"/>
                </a:cubicBezTo>
                <a:cubicBezTo>
                  <a:pt x="53" y="71"/>
                  <a:pt x="57" y="69"/>
                  <a:pt x="60" y="67"/>
                </a:cubicBezTo>
                <a:cubicBezTo>
                  <a:pt x="63" y="66"/>
                  <a:pt x="66" y="64"/>
                  <a:pt x="69" y="61"/>
                </a:cubicBezTo>
                <a:cubicBezTo>
                  <a:pt x="71" y="59"/>
                  <a:pt x="73" y="56"/>
                  <a:pt x="75" y="53"/>
                </a:cubicBezTo>
                <a:cubicBezTo>
                  <a:pt x="76" y="50"/>
                  <a:pt x="77" y="46"/>
                  <a:pt x="77" y="43"/>
                </a:cubicBezTo>
                <a:cubicBezTo>
                  <a:pt x="77" y="38"/>
                  <a:pt x="76" y="34"/>
                  <a:pt x="74" y="30"/>
                </a:cubicBezTo>
                <a:cubicBezTo>
                  <a:pt x="72" y="27"/>
                  <a:pt x="69" y="24"/>
                  <a:pt x="66" y="22"/>
                </a:cubicBezTo>
                <a:cubicBezTo>
                  <a:pt x="63" y="20"/>
                  <a:pt x="59" y="19"/>
                  <a:pt x="55" y="18"/>
                </a:cubicBezTo>
                <a:cubicBezTo>
                  <a:pt x="51" y="17"/>
                  <a:pt x="47" y="17"/>
                  <a:pt x="42" y="17"/>
                </a:cubicBezTo>
                <a:cubicBezTo>
                  <a:pt x="37" y="17"/>
                  <a:pt x="33" y="17"/>
                  <a:pt x="29" y="17"/>
                </a:cubicBezTo>
                <a:cubicBezTo>
                  <a:pt x="24" y="17"/>
                  <a:pt x="21" y="18"/>
                  <a:pt x="19" y="18"/>
                </a:cubicBezTo>
                <a:lnTo>
                  <a:pt x="19" y="73"/>
                </a:lnTo>
                <a:lnTo>
                  <a:pt x="31" y="73"/>
                </a:lnTo>
                <a:close/>
                <a:moveTo>
                  <a:pt x="97" y="39"/>
                </a:moveTo>
                <a:lnTo>
                  <a:pt x="97" y="39"/>
                </a:lnTo>
                <a:cubicBezTo>
                  <a:pt x="97" y="43"/>
                  <a:pt x="96" y="47"/>
                  <a:pt x="95" y="51"/>
                </a:cubicBezTo>
                <a:cubicBezTo>
                  <a:pt x="94" y="55"/>
                  <a:pt x="92" y="58"/>
                  <a:pt x="90" y="62"/>
                </a:cubicBezTo>
                <a:cubicBezTo>
                  <a:pt x="87" y="65"/>
                  <a:pt x="84" y="68"/>
                  <a:pt x="80" y="71"/>
                </a:cubicBezTo>
                <a:cubicBezTo>
                  <a:pt x="76" y="73"/>
                  <a:pt x="72" y="75"/>
                  <a:pt x="67" y="77"/>
                </a:cubicBezTo>
                <a:lnTo>
                  <a:pt x="67" y="78"/>
                </a:lnTo>
                <a:cubicBezTo>
                  <a:pt x="71" y="78"/>
                  <a:pt x="76" y="80"/>
                  <a:pt x="80" y="82"/>
                </a:cubicBezTo>
                <a:cubicBezTo>
                  <a:pt x="84" y="83"/>
                  <a:pt x="88" y="86"/>
                  <a:pt x="91" y="89"/>
                </a:cubicBezTo>
                <a:cubicBezTo>
                  <a:pt x="94" y="92"/>
                  <a:pt x="97" y="96"/>
                  <a:pt x="99" y="101"/>
                </a:cubicBezTo>
                <a:cubicBezTo>
                  <a:pt x="101" y="105"/>
                  <a:pt x="102" y="111"/>
                  <a:pt x="102" y="117"/>
                </a:cubicBezTo>
                <a:cubicBezTo>
                  <a:pt x="102" y="125"/>
                  <a:pt x="100" y="133"/>
                  <a:pt x="97" y="139"/>
                </a:cubicBezTo>
                <a:cubicBezTo>
                  <a:pt x="93" y="145"/>
                  <a:pt x="89" y="150"/>
                  <a:pt x="83" y="153"/>
                </a:cubicBezTo>
                <a:cubicBezTo>
                  <a:pt x="77" y="157"/>
                  <a:pt x="71" y="160"/>
                  <a:pt x="64" y="162"/>
                </a:cubicBezTo>
                <a:cubicBezTo>
                  <a:pt x="57" y="164"/>
                  <a:pt x="49" y="165"/>
                  <a:pt x="42" y="165"/>
                </a:cubicBezTo>
                <a:lnTo>
                  <a:pt x="33" y="165"/>
                </a:lnTo>
                <a:cubicBezTo>
                  <a:pt x="29" y="165"/>
                  <a:pt x="25" y="165"/>
                  <a:pt x="22" y="164"/>
                </a:cubicBezTo>
                <a:cubicBezTo>
                  <a:pt x="18" y="164"/>
                  <a:pt x="14" y="164"/>
                  <a:pt x="10" y="163"/>
                </a:cubicBezTo>
                <a:cubicBezTo>
                  <a:pt x="6" y="163"/>
                  <a:pt x="3" y="162"/>
                  <a:pt x="0" y="162"/>
                </a:cubicBezTo>
                <a:lnTo>
                  <a:pt x="0" y="4"/>
                </a:lnTo>
                <a:cubicBezTo>
                  <a:pt x="6" y="3"/>
                  <a:pt x="12" y="2"/>
                  <a:pt x="20" y="1"/>
                </a:cubicBezTo>
                <a:cubicBezTo>
                  <a:pt x="27" y="1"/>
                  <a:pt x="35" y="0"/>
                  <a:pt x="44" y="0"/>
                </a:cubicBezTo>
                <a:cubicBezTo>
                  <a:pt x="50" y="0"/>
                  <a:pt x="56" y="1"/>
                  <a:pt x="63" y="2"/>
                </a:cubicBezTo>
                <a:cubicBezTo>
                  <a:pt x="69" y="3"/>
                  <a:pt x="74" y="5"/>
                  <a:pt x="79" y="8"/>
                </a:cubicBezTo>
                <a:cubicBezTo>
                  <a:pt x="84" y="10"/>
                  <a:pt x="89" y="14"/>
                  <a:pt x="92" y="19"/>
                </a:cubicBezTo>
                <a:cubicBezTo>
                  <a:pt x="95" y="24"/>
                  <a:pt x="97" y="31"/>
                  <a:pt x="97" y="39"/>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0" name="Freeform 1930"/>
          <p:cNvSpPr>
            <a:spLocks noEditPoints="1"/>
          </p:cNvSpPr>
          <p:nvPr/>
        </p:nvSpPr>
        <p:spPr>
          <a:xfrm>
            <a:off x="1957388" y="282575"/>
            <a:ext cx="93663" cy="120650"/>
          </a:xfrm>
          <a:custGeom>
            <a:avLst/>
            <a:gdLst>
              <a:gd name="T0" fmla="*/ 20 w 131"/>
              <a:gd name="T1" fmla="*/ 84 h 167"/>
              <a:gd name="T2" fmla="*/ 20 w 131"/>
              <a:gd name="T3" fmla="*/ 84 h 167"/>
              <a:gd name="T4" fmla="*/ 22 w 131"/>
              <a:gd name="T5" fmla="*/ 109 h 167"/>
              <a:gd name="T6" fmla="*/ 31 w 131"/>
              <a:gd name="T7" fmla="*/ 130 h 167"/>
              <a:gd name="T8" fmla="*/ 45 w 131"/>
              <a:gd name="T9" fmla="*/ 144 h 167"/>
              <a:gd name="T10" fmla="*/ 65 w 131"/>
              <a:gd name="T11" fmla="*/ 150 h 167"/>
              <a:gd name="T12" fmla="*/ 98 w 131"/>
              <a:gd name="T13" fmla="*/ 133 h 167"/>
              <a:gd name="T14" fmla="*/ 111 w 131"/>
              <a:gd name="T15" fmla="*/ 84 h 167"/>
              <a:gd name="T16" fmla="*/ 108 w 131"/>
              <a:gd name="T17" fmla="*/ 58 h 167"/>
              <a:gd name="T18" fmla="*/ 100 w 131"/>
              <a:gd name="T19" fmla="*/ 37 h 167"/>
              <a:gd name="T20" fmla="*/ 85 w 131"/>
              <a:gd name="T21" fmla="*/ 23 h 167"/>
              <a:gd name="T22" fmla="*/ 65 w 131"/>
              <a:gd name="T23" fmla="*/ 17 h 167"/>
              <a:gd name="T24" fmla="*/ 32 w 131"/>
              <a:gd name="T25" fmla="*/ 34 h 167"/>
              <a:gd name="T26" fmla="*/ 20 w 131"/>
              <a:gd name="T27" fmla="*/ 84 h 167"/>
              <a:gd name="T28" fmla="*/ 0 w 131"/>
              <a:gd name="T29" fmla="*/ 84 h 167"/>
              <a:gd name="T30" fmla="*/ 0 w 131"/>
              <a:gd name="T31" fmla="*/ 84 h 167"/>
              <a:gd name="T32" fmla="*/ 17 w 131"/>
              <a:gd name="T33" fmla="*/ 22 h 167"/>
              <a:gd name="T34" fmla="*/ 65 w 131"/>
              <a:gd name="T35" fmla="*/ 0 h 167"/>
              <a:gd name="T36" fmla="*/ 94 w 131"/>
              <a:gd name="T37" fmla="*/ 6 h 167"/>
              <a:gd name="T38" fmla="*/ 115 w 131"/>
              <a:gd name="T39" fmla="*/ 23 h 167"/>
              <a:gd name="T40" fmla="*/ 127 w 131"/>
              <a:gd name="T41" fmla="*/ 49 h 167"/>
              <a:gd name="T42" fmla="*/ 131 w 131"/>
              <a:gd name="T43" fmla="*/ 84 h 167"/>
              <a:gd name="T44" fmla="*/ 114 w 131"/>
              <a:gd name="T45" fmla="*/ 145 h 167"/>
              <a:gd name="T46" fmla="*/ 65 w 131"/>
              <a:gd name="T47" fmla="*/ 167 h 167"/>
              <a:gd name="T48" fmla="*/ 36 w 131"/>
              <a:gd name="T49" fmla="*/ 161 h 167"/>
              <a:gd name="T50" fmla="*/ 16 w 131"/>
              <a:gd name="T51" fmla="*/ 144 h 167"/>
              <a:gd name="T52" fmla="*/ 3 w 131"/>
              <a:gd name="T53" fmla="*/ 118 h 167"/>
              <a:gd name="T54" fmla="*/ 0 w 131"/>
              <a:gd name="T55"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7">
                <a:moveTo>
                  <a:pt x="20" y="84"/>
                </a:moveTo>
                <a:lnTo>
                  <a:pt x="20" y="84"/>
                </a:lnTo>
                <a:cubicBezTo>
                  <a:pt x="20" y="92"/>
                  <a:pt x="21" y="101"/>
                  <a:pt x="22" y="109"/>
                </a:cubicBezTo>
                <a:cubicBezTo>
                  <a:pt x="24" y="117"/>
                  <a:pt x="27" y="124"/>
                  <a:pt x="31" y="130"/>
                </a:cubicBezTo>
                <a:cubicBezTo>
                  <a:pt x="34" y="136"/>
                  <a:pt x="39" y="141"/>
                  <a:pt x="45" y="144"/>
                </a:cubicBezTo>
                <a:cubicBezTo>
                  <a:pt x="50" y="148"/>
                  <a:pt x="57" y="150"/>
                  <a:pt x="65" y="150"/>
                </a:cubicBezTo>
                <a:cubicBezTo>
                  <a:pt x="79" y="150"/>
                  <a:pt x="90" y="144"/>
                  <a:pt x="98" y="133"/>
                </a:cubicBezTo>
                <a:cubicBezTo>
                  <a:pt x="107" y="123"/>
                  <a:pt x="111" y="106"/>
                  <a:pt x="111" y="84"/>
                </a:cubicBezTo>
                <a:cubicBezTo>
                  <a:pt x="111" y="75"/>
                  <a:pt x="110" y="66"/>
                  <a:pt x="108" y="58"/>
                </a:cubicBezTo>
                <a:cubicBezTo>
                  <a:pt x="106" y="50"/>
                  <a:pt x="103" y="43"/>
                  <a:pt x="100" y="37"/>
                </a:cubicBezTo>
                <a:cubicBezTo>
                  <a:pt x="96" y="31"/>
                  <a:pt x="91" y="26"/>
                  <a:pt x="85" y="23"/>
                </a:cubicBezTo>
                <a:cubicBezTo>
                  <a:pt x="80" y="19"/>
                  <a:pt x="73" y="17"/>
                  <a:pt x="65" y="17"/>
                </a:cubicBezTo>
                <a:cubicBezTo>
                  <a:pt x="51" y="17"/>
                  <a:pt x="40" y="23"/>
                  <a:pt x="32" y="34"/>
                </a:cubicBezTo>
                <a:cubicBezTo>
                  <a:pt x="24" y="44"/>
                  <a:pt x="20" y="61"/>
                  <a:pt x="20" y="84"/>
                </a:cubicBezTo>
                <a:close/>
                <a:moveTo>
                  <a:pt x="0" y="84"/>
                </a:moveTo>
                <a:lnTo>
                  <a:pt x="0" y="84"/>
                </a:lnTo>
                <a:cubicBezTo>
                  <a:pt x="0" y="57"/>
                  <a:pt x="5" y="36"/>
                  <a:pt x="17" y="22"/>
                </a:cubicBezTo>
                <a:cubicBezTo>
                  <a:pt x="28" y="8"/>
                  <a:pt x="44" y="0"/>
                  <a:pt x="65" y="0"/>
                </a:cubicBezTo>
                <a:cubicBezTo>
                  <a:pt x="76" y="0"/>
                  <a:pt x="86" y="2"/>
                  <a:pt x="94" y="6"/>
                </a:cubicBezTo>
                <a:cubicBezTo>
                  <a:pt x="103" y="10"/>
                  <a:pt x="109" y="16"/>
                  <a:pt x="115" y="23"/>
                </a:cubicBezTo>
                <a:cubicBezTo>
                  <a:pt x="120" y="31"/>
                  <a:pt x="124" y="39"/>
                  <a:pt x="127" y="49"/>
                </a:cubicBezTo>
                <a:cubicBezTo>
                  <a:pt x="130" y="60"/>
                  <a:pt x="131" y="71"/>
                  <a:pt x="131" y="84"/>
                </a:cubicBezTo>
                <a:cubicBezTo>
                  <a:pt x="131" y="110"/>
                  <a:pt x="125" y="131"/>
                  <a:pt x="114" y="145"/>
                </a:cubicBezTo>
                <a:cubicBezTo>
                  <a:pt x="102" y="159"/>
                  <a:pt x="86" y="167"/>
                  <a:pt x="65" y="167"/>
                </a:cubicBezTo>
                <a:cubicBezTo>
                  <a:pt x="54" y="167"/>
                  <a:pt x="44" y="165"/>
                  <a:pt x="36" y="161"/>
                </a:cubicBezTo>
                <a:cubicBezTo>
                  <a:pt x="28" y="157"/>
                  <a:pt x="21" y="151"/>
                  <a:pt x="16" y="144"/>
                </a:cubicBezTo>
                <a:cubicBezTo>
                  <a:pt x="10" y="137"/>
                  <a:pt x="6" y="128"/>
                  <a:pt x="3" y="118"/>
                </a:cubicBezTo>
                <a:cubicBezTo>
                  <a:pt x="1" y="107"/>
                  <a:pt x="0" y="96"/>
                  <a:pt x="0" y="84"/>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1" name="Freeform 1931"/>
          <p:cNvSpPr>
            <a:spLocks noEditPoints="1"/>
          </p:cNvSpPr>
          <p:nvPr/>
        </p:nvSpPr>
        <p:spPr>
          <a:xfrm>
            <a:off x="850901" y="434975"/>
            <a:ext cx="114300" cy="122238"/>
          </a:xfrm>
          <a:custGeom>
            <a:avLst/>
            <a:gdLst>
              <a:gd name="T0" fmla="*/ 106 w 160"/>
              <a:gd name="T1" fmla="*/ 35 h 170"/>
              <a:gd name="T2" fmla="*/ 89 w 160"/>
              <a:gd name="T3" fmla="*/ 37 h 170"/>
              <a:gd name="T4" fmla="*/ 95 w 160"/>
              <a:gd name="T5" fmla="*/ 132 h 170"/>
              <a:gd name="T6" fmla="*/ 117 w 160"/>
              <a:gd name="T7" fmla="*/ 129 h 170"/>
              <a:gd name="T8" fmla="*/ 137 w 160"/>
              <a:gd name="T9" fmla="*/ 105 h 170"/>
              <a:gd name="T10" fmla="*/ 138 w 160"/>
              <a:gd name="T11" fmla="*/ 63 h 170"/>
              <a:gd name="T12" fmla="*/ 120 w 160"/>
              <a:gd name="T13" fmla="*/ 38 h 170"/>
              <a:gd name="T14" fmla="*/ 55 w 160"/>
              <a:gd name="T15" fmla="*/ 132 h 170"/>
              <a:gd name="T16" fmla="*/ 58 w 160"/>
              <a:gd name="T17" fmla="*/ 132 h 170"/>
              <a:gd name="T18" fmla="*/ 67 w 160"/>
              <a:gd name="T19" fmla="*/ 132 h 170"/>
              <a:gd name="T20" fmla="*/ 70 w 160"/>
              <a:gd name="T21" fmla="*/ 36 h 170"/>
              <a:gd name="T22" fmla="*/ 56 w 160"/>
              <a:gd name="T23" fmla="*/ 35 h 170"/>
              <a:gd name="T24" fmla="*/ 30 w 160"/>
              <a:gd name="T25" fmla="*/ 47 h 170"/>
              <a:gd name="T26" fmla="*/ 19 w 160"/>
              <a:gd name="T27" fmla="*/ 85 h 170"/>
              <a:gd name="T28" fmla="*/ 29 w 160"/>
              <a:gd name="T29" fmla="*/ 120 h 170"/>
              <a:gd name="T30" fmla="*/ 55 w 160"/>
              <a:gd name="T31" fmla="*/ 132 h 170"/>
              <a:gd name="T32" fmla="*/ 70 w 160"/>
              <a:gd name="T33" fmla="*/ 147 h 170"/>
              <a:gd name="T34" fmla="*/ 51 w 160"/>
              <a:gd name="T35" fmla="*/ 148 h 170"/>
              <a:gd name="T36" fmla="*/ 15 w 160"/>
              <a:gd name="T37" fmla="*/ 133 h 170"/>
              <a:gd name="T38" fmla="*/ 0 w 160"/>
              <a:gd name="T39" fmla="*/ 85 h 170"/>
              <a:gd name="T40" fmla="*/ 15 w 160"/>
              <a:gd name="T41" fmla="*/ 36 h 170"/>
              <a:gd name="T42" fmla="*/ 56 w 160"/>
              <a:gd name="T43" fmla="*/ 19 h 170"/>
              <a:gd name="T44" fmla="*/ 70 w 160"/>
              <a:gd name="T45" fmla="*/ 20 h 170"/>
              <a:gd name="T46" fmla="*/ 89 w 160"/>
              <a:gd name="T47" fmla="*/ 0 h 170"/>
              <a:gd name="T48" fmla="*/ 99 w 160"/>
              <a:gd name="T49" fmla="*/ 19 h 170"/>
              <a:gd name="T50" fmla="*/ 129 w 160"/>
              <a:gd name="T51" fmla="*/ 23 h 170"/>
              <a:gd name="T52" fmla="*/ 156 w 160"/>
              <a:gd name="T53" fmla="*/ 55 h 170"/>
              <a:gd name="T54" fmla="*/ 156 w 160"/>
              <a:gd name="T55" fmla="*/ 111 h 170"/>
              <a:gd name="T56" fmla="*/ 126 w 160"/>
              <a:gd name="T57" fmla="*/ 144 h 170"/>
              <a:gd name="T58" fmla="*/ 97 w 160"/>
              <a:gd name="T59" fmla="*/ 148 h 170"/>
              <a:gd name="T60" fmla="*/ 89 w 160"/>
              <a:gd name="T61" fmla="*/ 170 h 170"/>
              <a:gd name="T62" fmla="*/ 70 w 160"/>
              <a:gd name="T63"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70">
                <a:moveTo>
                  <a:pt x="106" y="35"/>
                </a:moveTo>
                <a:lnTo>
                  <a:pt x="106" y="35"/>
                </a:lnTo>
                <a:cubicBezTo>
                  <a:pt x="103" y="35"/>
                  <a:pt x="101" y="35"/>
                  <a:pt x="97" y="35"/>
                </a:cubicBezTo>
                <a:cubicBezTo>
                  <a:pt x="94" y="35"/>
                  <a:pt x="91" y="36"/>
                  <a:pt x="89" y="37"/>
                </a:cubicBezTo>
                <a:lnTo>
                  <a:pt x="89" y="132"/>
                </a:lnTo>
                <a:cubicBezTo>
                  <a:pt x="91" y="132"/>
                  <a:pt x="93" y="132"/>
                  <a:pt x="95" y="132"/>
                </a:cubicBezTo>
                <a:cubicBezTo>
                  <a:pt x="98" y="132"/>
                  <a:pt x="100" y="132"/>
                  <a:pt x="103" y="132"/>
                </a:cubicBezTo>
                <a:cubicBezTo>
                  <a:pt x="108" y="132"/>
                  <a:pt x="113" y="131"/>
                  <a:pt x="117" y="129"/>
                </a:cubicBezTo>
                <a:cubicBezTo>
                  <a:pt x="122" y="127"/>
                  <a:pt x="126" y="124"/>
                  <a:pt x="129" y="120"/>
                </a:cubicBezTo>
                <a:cubicBezTo>
                  <a:pt x="133" y="116"/>
                  <a:pt x="135" y="111"/>
                  <a:pt x="137" y="105"/>
                </a:cubicBezTo>
                <a:cubicBezTo>
                  <a:pt x="139" y="98"/>
                  <a:pt x="140" y="91"/>
                  <a:pt x="140" y="83"/>
                </a:cubicBezTo>
                <a:cubicBezTo>
                  <a:pt x="140" y="76"/>
                  <a:pt x="139" y="69"/>
                  <a:pt x="138" y="63"/>
                </a:cubicBezTo>
                <a:cubicBezTo>
                  <a:pt x="136" y="57"/>
                  <a:pt x="134" y="52"/>
                  <a:pt x="131" y="48"/>
                </a:cubicBezTo>
                <a:cubicBezTo>
                  <a:pt x="128" y="44"/>
                  <a:pt x="124" y="40"/>
                  <a:pt x="120" y="38"/>
                </a:cubicBezTo>
                <a:cubicBezTo>
                  <a:pt x="116" y="36"/>
                  <a:pt x="111" y="35"/>
                  <a:pt x="106" y="35"/>
                </a:cubicBezTo>
                <a:close/>
                <a:moveTo>
                  <a:pt x="55" y="132"/>
                </a:moveTo>
                <a:lnTo>
                  <a:pt x="55" y="132"/>
                </a:lnTo>
                <a:lnTo>
                  <a:pt x="58" y="132"/>
                </a:lnTo>
                <a:cubicBezTo>
                  <a:pt x="59" y="132"/>
                  <a:pt x="61" y="132"/>
                  <a:pt x="62" y="132"/>
                </a:cubicBezTo>
                <a:cubicBezTo>
                  <a:pt x="64" y="132"/>
                  <a:pt x="65" y="132"/>
                  <a:pt x="67" y="132"/>
                </a:cubicBezTo>
                <a:cubicBezTo>
                  <a:pt x="68" y="132"/>
                  <a:pt x="69" y="131"/>
                  <a:pt x="70" y="131"/>
                </a:cubicBezTo>
                <a:lnTo>
                  <a:pt x="70" y="36"/>
                </a:lnTo>
                <a:cubicBezTo>
                  <a:pt x="69" y="36"/>
                  <a:pt x="66" y="35"/>
                  <a:pt x="64" y="35"/>
                </a:cubicBezTo>
                <a:cubicBezTo>
                  <a:pt x="61" y="35"/>
                  <a:pt x="59" y="35"/>
                  <a:pt x="56" y="35"/>
                </a:cubicBezTo>
                <a:cubicBezTo>
                  <a:pt x="51" y="35"/>
                  <a:pt x="46" y="36"/>
                  <a:pt x="42" y="38"/>
                </a:cubicBezTo>
                <a:cubicBezTo>
                  <a:pt x="37" y="40"/>
                  <a:pt x="33" y="43"/>
                  <a:pt x="30" y="47"/>
                </a:cubicBezTo>
                <a:cubicBezTo>
                  <a:pt x="27" y="52"/>
                  <a:pt x="24" y="57"/>
                  <a:pt x="22" y="63"/>
                </a:cubicBezTo>
                <a:cubicBezTo>
                  <a:pt x="20" y="69"/>
                  <a:pt x="19" y="77"/>
                  <a:pt x="19" y="85"/>
                </a:cubicBezTo>
                <a:cubicBezTo>
                  <a:pt x="19" y="92"/>
                  <a:pt x="20" y="99"/>
                  <a:pt x="22" y="105"/>
                </a:cubicBezTo>
                <a:cubicBezTo>
                  <a:pt x="24" y="111"/>
                  <a:pt x="26" y="116"/>
                  <a:pt x="29" y="120"/>
                </a:cubicBezTo>
                <a:cubicBezTo>
                  <a:pt x="32" y="124"/>
                  <a:pt x="36" y="127"/>
                  <a:pt x="40" y="129"/>
                </a:cubicBezTo>
                <a:cubicBezTo>
                  <a:pt x="45" y="131"/>
                  <a:pt x="50" y="132"/>
                  <a:pt x="55" y="132"/>
                </a:cubicBezTo>
                <a:close/>
                <a:moveTo>
                  <a:pt x="70" y="147"/>
                </a:moveTo>
                <a:lnTo>
                  <a:pt x="70" y="147"/>
                </a:lnTo>
                <a:cubicBezTo>
                  <a:pt x="68" y="148"/>
                  <a:pt x="65" y="148"/>
                  <a:pt x="61" y="148"/>
                </a:cubicBezTo>
                <a:cubicBezTo>
                  <a:pt x="58" y="148"/>
                  <a:pt x="54" y="148"/>
                  <a:pt x="51" y="148"/>
                </a:cubicBezTo>
                <a:cubicBezTo>
                  <a:pt x="44" y="148"/>
                  <a:pt x="37" y="147"/>
                  <a:pt x="31" y="145"/>
                </a:cubicBezTo>
                <a:cubicBezTo>
                  <a:pt x="25" y="142"/>
                  <a:pt x="19" y="139"/>
                  <a:pt x="15" y="133"/>
                </a:cubicBezTo>
                <a:cubicBezTo>
                  <a:pt x="10" y="128"/>
                  <a:pt x="6" y="122"/>
                  <a:pt x="4" y="114"/>
                </a:cubicBezTo>
                <a:cubicBezTo>
                  <a:pt x="1" y="105"/>
                  <a:pt x="0" y="96"/>
                  <a:pt x="0" y="85"/>
                </a:cubicBezTo>
                <a:cubicBezTo>
                  <a:pt x="0" y="75"/>
                  <a:pt x="1" y="65"/>
                  <a:pt x="4" y="57"/>
                </a:cubicBezTo>
                <a:cubicBezTo>
                  <a:pt x="6" y="49"/>
                  <a:pt x="10" y="42"/>
                  <a:pt x="15" y="36"/>
                </a:cubicBezTo>
                <a:cubicBezTo>
                  <a:pt x="20" y="31"/>
                  <a:pt x="26" y="26"/>
                  <a:pt x="33" y="23"/>
                </a:cubicBezTo>
                <a:cubicBezTo>
                  <a:pt x="40" y="20"/>
                  <a:pt x="47" y="19"/>
                  <a:pt x="56" y="19"/>
                </a:cubicBezTo>
                <a:cubicBezTo>
                  <a:pt x="58" y="19"/>
                  <a:pt x="60" y="19"/>
                  <a:pt x="63" y="19"/>
                </a:cubicBezTo>
                <a:cubicBezTo>
                  <a:pt x="66" y="19"/>
                  <a:pt x="69" y="19"/>
                  <a:pt x="70" y="20"/>
                </a:cubicBezTo>
                <a:lnTo>
                  <a:pt x="70" y="0"/>
                </a:lnTo>
                <a:lnTo>
                  <a:pt x="89" y="0"/>
                </a:lnTo>
                <a:lnTo>
                  <a:pt x="89" y="20"/>
                </a:lnTo>
                <a:cubicBezTo>
                  <a:pt x="92" y="20"/>
                  <a:pt x="95" y="19"/>
                  <a:pt x="99" y="19"/>
                </a:cubicBezTo>
                <a:cubicBezTo>
                  <a:pt x="103" y="19"/>
                  <a:pt x="106" y="19"/>
                  <a:pt x="108" y="19"/>
                </a:cubicBezTo>
                <a:cubicBezTo>
                  <a:pt x="116" y="19"/>
                  <a:pt x="123" y="20"/>
                  <a:pt x="129" y="23"/>
                </a:cubicBezTo>
                <a:cubicBezTo>
                  <a:pt x="135" y="26"/>
                  <a:pt x="141" y="30"/>
                  <a:pt x="145" y="35"/>
                </a:cubicBezTo>
                <a:cubicBezTo>
                  <a:pt x="150" y="40"/>
                  <a:pt x="153" y="47"/>
                  <a:pt x="156" y="55"/>
                </a:cubicBezTo>
                <a:cubicBezTo>
                  <a:pt x="159" y="63"/>
                  <a:pt x="160" y="72"/>
                  <a:pt x="160" y="83"/>
                </a:cubicBezTo>
                <a:cubicBezTo>
                  <a:pt x="160" y="94"/>
                  <a:pt x="158" y="103"/>
                  <a:pt x="156" y="111"/>
                </a:cubicBezTo>
                <a:cubicBezTo>
                  <a:pt x="153" y="120"/>
                  <a:pt x="149" y="126"/>
                  <a:pt x="143" y="132"/>
                </a:cubicBezTo>
                <a:cubicBezTo>
                  <a:pt x="138" y="137"/>
                  <a:pt x="133" y="142"/>
                  <a:pt x="126" y="144"/>
                </a:cubicBezTo>
                <a:cubicBezTo>
                  <a:pt x="119" y="147"/>
                  <a:pt x="112" y="148"/>
                  <a:pt x="104" y="148"/>
                </a:cubicBezTo>
                <a:cubicBezTo>
                  <a:pt x="103" y="148"/>
                  <a:pt x="100" y="148"/>
                  <a:pt x="97" y="148"/>
                </a:cubicBezTo>
                <a:cubicBezTo>
                  <a:pt x="93" y="148"/>
                  <a:pt x="91" y="147"/>
                  <a:pt x="89" y="147"/>
                </a:cubicBezTo>
                <a:lnTo>
                  <a:pt x="89" y="170"/>
                </a:lnTo>
                <a:lnTo>
                  <a:pt x="70" y="170"/>
                </a:lnTo>
                <a:lnTo>
                  <a:pt x="70" y="14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2" name="Freeform 1932"/>
          <p:cNvSpPr/>
          <p:nvPr/>
        </p:nvSpPr>
        <p:spPr>
          <a:xfrm>
            <a:off x="985838" y="438150"/>
            <a:ext cx="82550" cy="115888"/>
          </a:xfrm>
          <a:custGeom>
            <a:avLst/>
            <a:gdLst>
              <a:gd name="T0" fmla="*/ 98 w 117"/>
              <a:gd name="T1" fmla="*/ 51 h 160"/>
              <a:gd name="T2" fmla="*/ 98 w 117"/>
              <a:gd name="T3" fmla="*/ 51 h 160"/>
              <a:gd name="T4" fmla="*/ 99 w 117"/>
              <a:gd name="T5" fmla="*/ 33 h 160"/>
              <a:gd name="T6" fmla="*/ 98 w 117"/>
              <a:gd name="T7" fmla="*/ 33 h 160"/>
              <a:gd name="T8" fmla="*/ 89 w 117"/>
              <a:gd name="T9" fmla="*/ 52 h 160"/>
              <a:gd name="T10" fmla="*/ 11 w 117"/>
              <a:gd name="T11" fmla="*/ 160 h 160"/>
              <a:gd name="T12" fmla="*/ 0 w 117"/>
              <a:gd name="T13" fmla="*/ 160 h 160"/>
              <a:gd name="T14" fmla="*/ 0 w 117"/>
              <a:gd name="T15" fmla="*/ 0 h 160"/>
              <a:gd name="T16" fmla="*/ 19 w 117"/>
              <a:gd name="T17" fmla="*/ 0 h 160"/>
              <a:gd name="T18" fmla="*/ 19 w 117"/>
              <a:gd name="T19" fmla="*/ 110 h 160"/>
              <a:gd name="T20" fmla="*/ 17 w 117"/>
              <a:gd name="T21" fmla="*/ 128 h 160"/>
              <a:gd name="T22" fmla="*/ 18 w 117"/>
              <a:gd name="T23" fmla="*/ 128 h 160"/>
              <a:gd name="T24" fmla="*/ 28 w 117"/>
              <a:gd name="T25" fmla="*/ 109 h 160"/>
              <a:gd name="T26" fmla="*/ 106 w 117"/>
              <a:gd name="T27" fmla="*/ 0 h 160"/>
              <a:gd name="T28" fmla="*/ 117 w 117"/>
              <a:gd name="T29" fmla="*/ 0 h 160"/>
              <a:gd name="T30" fmla="*/ 117 w 117"/>
              <a:gd name="T31" fmla="*/ 160 h 160"/>
              <a:gd name="T32" fmla="*/ 98 w 117"/>
              <a:gd name="T33" fmla="*/ 160 h 160"/>
              <a:gd name="T34" fmla="*/ 98 w 117"/>
              <a:gd name="T35" fmla="*/ 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0">
                <a:moveTo>
                  <a:pt x="98" y="51"/>
                </a:moveTo>
                <a:lnTo>
                  <a:pt x="98" y="51"/>
                </a:lnTo>
                <a:lnTo>
                  <a:pt x="99" y="33"/>
                </a:lnTo>
                <a:lnTo>
                  <a:pt x="98" y="33"/>
                </a:lnTo>
                <a:lnTo>
                  <a:pt x="89" y="52"/>
                </a:lnTo>
                <a:lnTo>
                  <a:pt x="11" y="160"/>
                </a:lnTo>
                <a:lnTo>
                  <a:pt x="0" y="160"/>
                </a:lnTo>
                <a:lnTo>
                  <a:pt x="0" y="0"/>
                </a:lnTo>
                <a:lnTo>
                  <a:pt x="19" y="0"/>
                </a:lnTo>
                <a:lnTo>
                  <a:pt x="19" y="110"/>
                </a:lnTo>
                <a:lnTo>
                  <a:pt x="17" y="128"/>
                </a:lnTo>
                <a:lnTo>
                  <a:pt x="18" y="128"/>
                </a:lnTo>
                <a:lnTo>
                  <a:pt x="28" y="109"/>
                </a:lnTo>
                <a:lnTo>
                  <a:pt x="106" y="0"/>
                </a:lnTo>
                <a:lnTo>
                  <a:pt x="117" y="0"/>
                </a:lnTo>
                <a:lnTo>
                  <a:pt x="117" y="160"/>
                </a:lnTo>
                <a:lnTo>
                  <a:pt x="98" y="160"/>
                </a:lnTo>
                <a:lnTo>
                  <a:pt x="98" y="51"/>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3" name="Freeform 1933"/>
          <p:cNvSpPr/>
          <p:nvPr/>
        </p:nvSpPr>
        <p:spPr>
          <a:xfrm>
            <a:off x="1096967" y="438150"/>
            <a:ext cx="82550"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4" name="Freeform 1934"/>
          <p:cNvSpPr>
            <a:spLocks noEditPoints="1"/>
          </p:cNvSpPr>
          <p:nvPr/>
        </p:nvSpPr>
        <p:spPr>
          <a:xfrm>
            <a:off x="1195388" y="436568"/>
            <a:ext cx="92075" cy="117475"/>
          </a:xfrm>
          <a:custGeom>
            <a:avLst/>
            <a:gdLst>
              <a:gd name="T0" fmla="*/ 41 w 130"/>
              <a:gd name="T1" fmla="*/ 102 h 163"/>
              <a:gd name="T2" fmla="*/ 41 w 130"/>
              <a:gd name="T3" fmla="*/ 102 h 163"/>
              <a:gd name="T4" fmla="*/ 88 w 130"/>
              <a:gd name="T5" fmla="*/ 102 h 163"/>
              <a:gd name="T6" fmla="*/ 70 w 130"/>
              <a:gd name="T7" fmla="*/ 53 h 163"/>
              <a:gd name="T8" fmla="*/ 65 w 130"/>
              <a:gd name="T9" fmla="*/ 29 h 163"/>
              <a:gd name="T10" fmla="*/ 64 w 130"/>
              <a:gd name="T11" fmla="*/ 29 h 163"/>
              <a:gd name="T12" fmla="*/ 59 w 130"/>
              <a:gd name="T13" fmla="*/ 54 h 163"/>
              <a:gd name="T14" fmla="*/ 41 w 130"/>
              <a:gd name="T15" fmla="*/ 102 h 163"/>
              <a:gd name="T16" fmla="*/ 94 w 130"/>
              <a:gd name="T17" fmla="*/ 119 h 163"/>
              <a:gd name="T18" fmla="*/ 94 w 130"/>
              <a:gd name="T19" fmla="*/ 119 h 163"/>
              <a:gd name="T20" fmla="*/ 35 w 130"/>
              <a:gd name="T21" fmla="*/ 119 h 163"/>
              <a:gd name="T22" fmla="*/ 19 w 130"/>
              <a:gd name="T23" fmla="*/ 163 h 163"/>
              <a:gd name="T24" fmla="*/ 0 w 130"/>
              <a:gd name="T25" fmla="*/ 163 h 163"/>
              <a:gd name="T26" fmla="*/ 61 w 130"/>
              <a:gd name="T27" fmla="*/ 0 h 163"/>
              <a:gd name="T28" fmla="*/ 69 w 130"/>
              <a:gd name="T29" fmla="*/ 0 h 163"/>
              <a:gd name="T30" fmla="*/ 130 w 130"/>
              <a:gd name="T31" fmla="*/ 163 h 163"/>
              <a:gd name="T32" fmla="*/ 110 w 130"/>
              <a:gd name="T33" fmla="*/ 163 h 163"/>
              <a:gd name="T34" fmla="*/ 94 w 130"/>
              <a:gd name="T35" fmla="*/ 1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63">
                <a:moveTo>
                  <a:pt x="41" y="102"/>
                </a:moveTo>
                <a:lnTo>
                  <a:pt x="41" y="102"/>
                </a:lnTo>
                <a:lnTo>
                  <a:pt x="88" y="102"/>
                </a:lnTo>
                <a:lnTo>
                  <a:pt x="70" y="53"/>
                </a:lnTo>
                <a:lnTo>
                  <a:pt x="65" y="29"/>
                </a:lnTo>
                <a:lnTo>
                  <a:pt x="64" y="29"/>
                </a:lnTo>
                <a:lnTo>
                  <a:pt x="59" y="54"/>
                </a:lnTo>
                <a:lnTo>
                  <a:pt x="41" y="102"/>
                </a:lnTo>
                <a:close/>
                <a:moveTo>
                  <a:pt x="94" y="119"/>
                </a:moveTo>
                <a:lnTo>
                  <a:pt x="94" y="119"/>
                </a:lnTo>
                <a:lnTo>
                  <a:pt x="35" y="119"/>
                </a:lnTo>
                <a:lnTo>
                  <a:pt x="19" y="163"/>
                </a:lnTo>
                <a:lnTo>
                  <a:pt x="0" y="163"/>
                </a:lnTo>
                <a:lnTo>
                  <a:pt x="61" y="0"/>
                </a:lnTo>
                <a:lnTo>
                  <a:pt x="69" y="0"/>
                </a:lnTo>
                <a:lnTo>
                  <a:pt x="130" y="163"/>
                </a:lnTo>
                <a:lnTo>
                  <a:pt x="110" y="163"/>
                </a:lnTo>
                <a:lnTo>
                  <a:pt x="94" y="119"/>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5" name="Freeform 1935"/>
          <p:cNvSpPr/>
          <p:nvPr/>
        </p:nvSpPr>
        <p:spPr>
          <a:xfrm>
            <a:off x="1304926" y="438150"/>
            <a:ext cx="80963"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6" name="Freeform 1936"/>
          <p:cNvSpPr/>
          <p:nvPr/>
        </p:nvSpPr>
        <p:spPr>
          <a:xfrm>
            <a:off x="1409701" y="436565"/>
            <a:ext cx="77788" cy="119063"/>
          </a:xfrm>
          <a:custGeom>
            <a:avLst/>
            <a:gdLst>
              <a:gd name="T0" fmla="*/ 109 w 109"/>
              <a:gd name="T1" fmla="*/ 157 h 166"/>
              <a:gd name="T2" fmla="*/ 109 w 109"/>
              <a:gd name="T3" fmla="*/ 157 h 166"/>
              <a:gd name="T4" fmla="*/ 92 w 109"/>
              <a:gd name="T5" fmla="*/ 164 h 166"/>
              <a:gd name="T6" fmla="*/ 69 w 109"/>
              <a:gd name="T7" fmla="*/ 166 h 166"/>
              <a:gd name="T8" fmla="*/ 42 w 109"/>
              <a:gd name="T9" fmla="*/ 161 h 166"/>
              <a:gd name="T10" fmla="*/ 20 w 109"/>
              <a:gd name="T11" fmla="*/ 146 h 166"/>
              <a:gd name="T12" fmla="*/ 5 w 109"/>
              <a:gd name="T13" fmla="*/ 120 h 166"/>
              <a:gd name="T14" fmla="*/ 0 w 109"/>
              <a:gd name="T15" fmla="*/ 83 h 166"/>
              <a:gd name="T16" fmla="*/ 6 w 109"/>
              <a:gd name="T17" fmla="*/ 45 h 166"/>
              <a:gd name="T18" fmla="*/ 22 w 109"/>
              <a:gd name="T19" fmla="*/ 19 h 166"/>
              <a:gd name="T20" fmla="*/ 44 w 109"/>
              <a:gd name="T21" fmla="*/ 4 h 166"/>
              <a:gd name="T22" fmla="*/ 69 w 109"/>
              <a:gd name="T23" fmla="*/ 0 h 166"/>
              <a:gd name="T24" fmla="*/ 92 w 109"/>
              <a:gd name="T25" fmla="*/ 1 h 166"/>
              <a:gd name="T26" fmla="*/ 107 w 109"/>
              <a:gd name="T27" fmla="*/ 5 h 166"/>
              <a:gd name="T28" fmla="*/ 102 w 109"/>
              <a:gd name="T29" fmla="*/ 22 h 166"/>
              <a:gd name="T30" fmla="*/ 71 w 109"/>
              <a:gd name="T31" fmla="*/ 17 h 166"/>
              <a:gd name="T32" fmla="*/ 52 w 109"/>
              <a:gd name="T33" fmla="*/ 20 h 166"/>
              <a:gd name="T34" fmla="*/ 36 w 109"/>
              <a:gd name="T35" fmla="*/ 32 h 166"/>
              <a:gd name="T36" fmla="*/ 24 w 109"/>
              <a:gd name="T37" fmla="*/ 52 h 166"/>
              <a:gd name="T38" fmla="*/ 20 w 109"/>
              <a:gd name="T39" fmla="*/ 83 h 166"/>
              <a:gd name="T40" fmla="*/ 24 w 109"/>
              <a:gd name="T41" fmla="*/ 112 h 166"/>
              <a:gd name="T42" fmla="*/ 35 w 109"/>
              <a:gd name="T43" fmla="*/ 132 h 166"/>
              <a:gd name="T44" fmla="*/ 52 w 109"/>
              <a:gd name="T45" fmla="*/ 145 h 166"/>
              <a:gd name="T46" fmla="*/ 74 w 109"/>
              <a:gd name="T47" fmla="*/ 149 h 166"/>
              <a:gd name="T48" fmla="*/ 92 w 109"/>
              <a:gd name="T49" fmla="*/ 147 h 166"/>
              <a:gd name="T50" fmla="*/ 105 w 109"/>
              <a:gd name="T51" fmla="*/ 142 h 166"/>
              <a:gd name="T52" fmla="*/ 109 w 109"/>
              <a:gd name="T5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6">
                <a:moveTo>
                  <a:pt x="109" y="157"/>
                </a:moveTo>
                <a:lnTo>
                  <a:pt x="109" y="157"/>
                </a:lnTo>
                <a:cubicBezTo>
                  <a:pt x="105" y="160"/>
                  <a:pt x="99" y="163"/>
                  <a:pt x="92" y="164"/>
                </a:cubicBezTo>
                <a:cubicBezTo>
                  <a:pt x="85" y="165"/>
                  <a:pt x="77" y="166"/>
                  <a:pt x="69" y="166"/>
                </a:cubicBezTo>
                <a:cubicBezTo>
                  <a:pt x="60" y="166"/>
                  <a:pt x="51" y="164"/>
                  <a:pt x="42" y="161"/>
                </a:cubicBezTo>
                <a:cubicBezTo>
                  <a:pt x="34" y="158"/>
                  <a:pt x="26" y="153"/>
                  <a:pt x="20" y="146"/>
                </a:cubicBezTo>
                <a:cubicBezTo>
                  <a:pt x="14" y="139"/>
                  <a:pt x="9" y="131"/>
                  <a:pt x="5" y="120"/>
                </a:cubicBezTo>
                <a:cubicBezTo>
                  <a:pt x="2" y="110"/>
                  <a:pt x="0" y="97"/>
                  <a:pt x="0" y="83"/>
                </a:cubicBezTo>
                <a:cubicBezTo>
                  <a:pt x="0" y="68"/>
                  <a:pt x="2" y="55"/>
                  <a:pt x="6" y="45"/>
                </a:cubicBezTo>
                <a:cubicBezTo>
                  <a:pt x="10" y="34"/>
                  <a:pt x="15" y="26"/>
                  <a:pt x="22" y="19"/>
                </a:cubicBezTo>
                <a:cubicBezTo>
                  <a:pt x="28" y="12"/>
                  <a:pt x="36" y="8"/>
                  <a:pt x="44" y="4"/>
                </a:cubicBezTo>
                <a:cubicBezTo>
                  <a:pt x="52" y="1"/>
                  <a:pt x="61" y="0"/>
                  <a:pt x="69" y="0"/>
                </a:cubicBezTo>
                <a:cubicBezTo>
                  <a:pt x="79" y="0"/>
                  <a:pt x="86" y="0"/>
                  <a:pt x="92" y="1"/>
                </a:cubicBezTo>
                <a:cubicBezTo>
                  <a:pt x="98" y="2"/>
                  <a:pt x="103" y="4"/>
                  <a:pt x="107" y="5"/>
                </a:cubicBezTo>
                <a:lnTo>
                  <a:pt x="102" y="22"/>
                </a:lnTo>
                <a:cubicBezTo>
                  <a:pt x="95" y="19"/>
                  <a:pt x="84" y="17"/>
                  <a:pt x="71" y="17"/>
                </a:cubicBezTo>
                <a:cubicBezTo>
                  <a:pt x="65" y="17"/>
                  <a:pt x="58" y="18"/>
                  <a:pt x="52" y="20"/>
                </a:cubicBezTo>
                <a:cubicBezTo>
                  <a:pt x="46" y="23"/>
                  <a:pt x="41" y="26"/>
                  <a:pt x="36" y="32"/>
                </a:cubicBezTo>
                <a:cubicBezTo>
                  <a:pt x="31" y="37"/>
                  <a:pt x="27" y="44"/>
                  <a:pt x="24" y="52"/>
                </a:cubicBezTo>
                <a:cubicBezTo>
                  <a:pt x="21" y="60"/>
                  <a:pt x="20" y="71"/>
                  <a:pt x="20" y="83"/>
                </a:cubicBezTo>
                <a:cubicBezTo>
                  <a:pt x="20" y="94"/>
                  <a:pt x="21" y="104"/>
                  <a:pt x="24" y="112"/>
                </a:cubicBezTo>
                <a:cubicBezTo>
                  <a:pt x="27" y="120"/>
                  <a:pt x="31" y="127"/>
                  <a:pt x="35" y="132"/>
                </a:cubicBezTo>
                <a:cubicBezTo>
                  <a:pt x="40" y="138"/>
                  <a:pt x="46" y="142"/>
                  <a:pt x="52" y="145"/>
                </a:cubicBezTo>
                <a:cubicBezTo>
                  <a:pt x="59" y="148"/>
                  <a:pt x="66" y="149"/>
                  <a:pt x="74" y="149"/>
                </a:cubicBezTo>
                <a:cubicBezTo>
                  <a:pt x="80" y="149"/>
                  <a:pt x="86" y="148"/>
                  <a:pt x="92" y="147"/>
                </a:cubicBezTo>
                <a:cubicBezTo>
                  <a:pt x="97" y="146"/>
                  <a:pt x="101" y="144"/>
                  <a:pt x="105" y="142"/>
                </a:cubicBezTo>
                <a:lnTo>
                  <a:pt x="109" y="15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7" name="Freeform 1937"/>
          <p:cNvSpPr>
            <a:spLocks noEditPoints="1"/>
          </p:cNvSpPr>
          <p:nvPr/>
        </p:nvSpPr>
        <p:spPr>
          <a:xfrm>
            <a:off x="1500188" y="436565"/>
            <a:ext cx="92075" cy="119063"/>
          </a:xfrm>
          <a:custGeom>
            <a:avLst/>
            <a:gdLst>
              <a:gd name="T0" fmla="*/ 20 w 131"/>
              <a:gd name="T1" fmla="*/ 83 h 166"/>
              <a:gd name="T2" fmla="*/ 20 w 131"/>
              <a:gd name="T3" fmla="*/ 83 h 166"/>
              <a:gd name="T4" fmla="*/ 23 w 131"/>
              <a:gd name="T5" fmla="*/ 108 h 166"/>
              <a:gd name="T6" fmla="*/ 31 w 131"/>
              <a:gd name="T7" fmla="*/ 129 h 166"/>
              <a:gd name="T8" fmla="*/ 45 w 131"/>
              <a:gd name="T9" fmla="*/ 144 h 166"/>
              <a:gd name="T10" fmla="*/ 65 w 131"/>
              <a:gd name="T11" fmla="*/ 149 h 166"/>
              <a:gd name="T12" fmla="*/ 99 w 131"/>
              <a:gd name="T13" fmla="*/ 133 h 166"/>
              <a:gd name="T14" fmla="*/ 111 w 131"/>
              <a:gd name="T15" fmla="*/ 83 h 166"/>
              <a:gd name="T16" fmla="*/ 108 w 131"/>
              <a:gd name="T17" fmla="*/ 58 h 166"/>
              <a:gd name="T18" fmla="*/ 100 w 131"/>
              <a:gd name="T19" fmla="*/ 37 h 166"/>
              <a:gd name="T20" fmla="*/ 86 w 131"/>
              <a:gd name="T21" fmla="*/ 22 h 166"/>
              <a:gd name="T22" fmla="*/ 65 w 131"/>
              <a:gd name="T23" fmla="*/ 17 h 166"/>
              <a:gd name="T24" fmla="*/ 32 w 131"/>
              <a:gd name="T25" fmla="*/ 33 h 166"/>
              <a:gd name="T26" fmla="*/ 20 w 131"/>
              <a:gd name="T27" fmla="*/ 83 h 166"/>
              <a:gd name="T28" fmla="*/ 0 w 131"/>
              <a:gd name="T29" fmla="*/ 83 h 166"/>
              <a:gd name="T30" fmla="*/ 0 w 131"/>
              <a:gd name="T31" fmla="*/ 83 h 166"/>
              <a:gd name="T32" fmla="*/ 17 w 131"/>
              <a:gd name="T33" fmla="*/ 21 h 166"/>
              <a:gd name="T34" fmla="*/ 65 w 131"/>
              <a:gd name="T35" fmla="*/ 0 h 166"/>
              <a:gd name="T36" fmla="*/ 95 w 131"/>
              <a:gd name="T37" fmla="*/ 6 h 166"/>
              <a:gd name="T38" fmla="*/ 115 w 131"/>
              <a:gd name="T39" fmla="*/ 23 h 166"/>
              <a:gd name="T40" fmla="*/ 127 w 131"/>
              <a:gd name="T41" fmla="*/ 49 h 166"/>
              <a:gd name="T42" fmla="*/ 131 w 131"/>
              <a:gd name="T43" fmla="*/ 83 h 166"/>
              <a:gd name="T44" fmla="*/ 114 w 131"/>
              <a:gd name="T45" fmla="*/ 145 h 166"/>
              <a:gd name="T46" fmla="*/ 65 w 131"/>
              <a:gd name="T47" fmla="*/ 166 h 166"/>
              <a:gd name="T48" fmla="*/ 36 w 131"/>
              <a:gd name="T49" fmla="*/ 160 h 166"/>
              <a:gd name="T50" fmla="*/ 16 w 131"/>
              <a:gd name="T51" fmla="*/ 143 h 166"/>
              <a:gd name="T52" fmla="*/ 4 w 131"/>
              <a:gd name="T53" fmla="*/ 117 h 166"/>
              <a:gd name="T54" fmla="*/ 0 w 131"/>
              <a:gd name="T55"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20" y="83"/>
                </a:moveTo>
                <a:lnTo>
                  <a:pt x="20" y="83"/>
                </a:lnTo>
                <a:cubicBezTo>
                  <a:pt x="20" y="92"/>
                  <a:pt x="21" y="100"/>
                  <a:pt x="23" y="108"/>
                </a:cubicBezTo>
                <a:cubicBezTo>
                  <a:pt x="24" y="116"/>
                  <a:pt x="27" y="123"/>
                  <a:pt x="31" y="129"/>
                </a:cubicBezTo>
                <a:cubicBezTo>
                  <a:pt x="35" y="135"/>
                  <a:pt x="39" y="140"/>
                  <a:pt x="45" y="144"/>
                </a:cubicBezTo>
                <a:cubicBezTo>
                  <a:pt x="51" y="147"/>
                  <a:pt x="57" y="149"/>
                  <a:pt x="65" y="149"/>
                </a:cubicBezTo>
                <a:cubicBezTo>
                  <a:pt x="79" y="149"/>
                  <a:pt x="91" y="144"/>
                  <a:pt x="99" y="133"/>
                </a:cubicBezTo>
                <a:cubicBezTo>
                  <a:pt x="107" y="122"/>
                  <a:pt x="111" y="105"/>
                  <a:pt x="111" y="83"/>
                </a:cubicBezTo>
                <a:cubicBezTo>
                  <a:pt x="111" y="74"/>
                  <a:pt x="110" y="66"/>
                  <a:pt x="108" y="58"/>
                </a:cubicBezTo>
                <a:cubicBezTo>
                  <a:pt x="107" y="50"/>
                  <a:pt x="104" y="43"/>
                  <a:pt x="100" y="37"/>
                </a:cubicBezTo>
                <a:cubicBezTo>
                  <a:pt x="96" y="31"/>
                  <a:pt x="92" y="26"/>
                  <a:pt x="86" y="22"/>
                </a:cubicBezTo>
                <a:cubicBezTo>
                  <a:pt x="80" y="19"/>
                  <a:pt x="73" y="17"/>
                  <a:pt x="65" y="17"/>
                </a:cubicBezTo>
                <a:cubicBezTo>
                  <a:pt x="51" y="17"/>
                  <a:pt x="40" y="22"/>
                  <a:pt x="32" y="33"/>
                </a:cubicBezTo>
                <a:cubicBezTo>
                  <a:pt x="24" y="44"/>
                  <a:pt x="20" y="60"/>
                  <a:pt x="20" y="83"/>
                </a:cubicBezTo>
                <a:close/>
                <a:moveTo>
                  <a:pt x="0" y="83"/>
                </a:moveTo>
                <a:lnTo>
                  <a:pt x="0" y="83"/>
                </a:lnTo>
                <a:cubicBezTo>
                  <a:pt x="0" y="56"/>
                  <a:pt x="6" y="36"/>
                  <a:pt x="17" y="21"/>
                </a:cubicBezTo>
                <a:cubicBezTo>
                  <a:pt x="28" y="7"/>
                  <a:pt x="44" y="0"/>
                  <a:pt x="65" y="0"/>
                </a:cubicBezTo>
                <a:cubicBezTo>
                  <a:pt x="77" y="0"/>
                  <a:pt x="86" y="2"/>
                  <a:pt x="95" y="6"/>
                </a:cubicBezTo>
                <a:cubicBezTo>
                  <a:pt x="103" y="10"/>
                  <a:pt x="110" y="15"/>
                  <a:pt x="115" y="23"/>
                </a:cubicBezTo>
                <a:cubicBezTo>
                  <a:pt x="121" y="30"/>
                  <a:pt x="125" y="39"/>
                  <a:pt x="127" y="49"/>
                </a:cubicBezTo>
                <a:cubicBezTo>
                  <a:pt x="130" y="59"/>
                  <a:pt x="131" y="70"/>
                  <a:pt x="131" y="83"/>
                </a:cubicBezTo>
                <a:cubicBezTo>
                  <a:pt x="131" y="110"/>
                  <a:pt x="125" y="130"/>
                  <a:pt x="114" y="145"/>
                </a:cubicBezTo>
                <a:cubicBezTo>
                  <a:pt x="103" y="159"/>
                  <a:pt x="86" y="166"/>
                  <a:pt x="65" y="166"/>
                </a:cubicBezTo>
                <a:cubicBezTo>
                  <a:pt x="54" y="166"/>
                  <a:pt x="44" y="164"/>
                  <a:pt x="36" y="160"/>
                </a:cubicBezTo>
                <a:cubicBezTo>
                  <a:pt x="28" y="156"/>
                  <a:pt x="21" y="150"/>
                  <a:pt x="16" y="143"/>
                </a:cubicBezTo>
                <a:cubicBezTo>
                  <a:pt x="10" y="136"/>
                  <a:pt x="6" y="127"/>
                  <a:pt x="4" y="117"/>
                </a:cubicBezTo>
                <a:cubicBezTo>
                  <a:pt x="1" y="107"/>
                  <a:pt x="0" y="95"/>
                  <a:pt x="0" y="83"/>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8" name="Freeform 1938"/>
          <p:cNvSpPr>
            <a:spLocks noEditPoints="1"/>
          </p:cNvSpPr>
          <p:nvPr/>
        </p:nvSpPr>
        <p:spPr>
          <a:xfrm>
            <a:off x="1617663" y="436565"/>
            <a:ext cx="71438" cy="119063"/>
          </a:xfrm>
          <a:custGeom>
            <a:avLst/>
            <a:gdLst>
              <a:gd name="T0" fmla="*/ 43 w 101"/>
              <a:gd name="T1" fmla="*/ 148 h 164"/>
              <a:gd name="T2" fmla="*/ 43 w 101"/>
              <a:gd name="T3" fmla="*/ 148 h 164"/>
              <a:gd name="T4" fmla="*/ 57 w 101"/>
              <a:gd name="T5" fmla="*/ 146 h 164"/>
              <a:gd name="T6" fmla="*/ 70 w 101"/>
              <a:gd name="T7" fmla="*/ 140 h 164"/>
              <a:gd name="T8" fmla="*/ 78 w 101"/>
              <a:gd name="T9" fmla="*/ 131 h 164"/>
              <a:gd name="T10" fmla="*/ 81 w 101"/>
              <a:gd name="T11" fmla="*/ 118 h 164"/>
              <a:gd name="T12" fmla="*/ 77 w 101"/>
              <a:gd name="T13" fmla="*/ 103 h 164"/>
              <a:gd name="T14" fmla="*/ 67 w 101"/>
              <a:gd name="T15" fmla="*/ 94 h 164"/>
              <a:gd name="T16" fmla="*/ 54 w 101"/>
              <a:gd name="T17" fmla="*/ 90 h 164"/>
              <a:gd name="T18" fmla="*/ 39 w 101"/>
              <a:gd name="T19" fmla="*/ 88 h 164"/>
              <a:gd name="T20" fmla="*/ 19 w 101"/>
              <a:gd name="T21" fmla="*/ 88 h 164"/>
              <a:gd name="T22" fmla="*/ 19 w 101"/>
              <a:gd name="T23" fmla="*/ 146 h 164"/>
              <a:gd name="T24" fmla="*/ 23 w 101"/>
              <a:gd name="T25" fmla="*/ 147 h 164"/>
              <a:gd name="T26" fmla="*/ 30 w 101"/>
              <a:gd name="T27" fmla="*/ 147 h 164"/>
              <a:gd name="T28" fmla="*/ 37 w 101"/>
              <a:gd name="T29" fmla="*/ 147 h 164"/>
              <a:gd name="T30" fmla="*/ 43 w 101"/>
              <a:gd name="T31" fmla="*/ 148 h 164"/>
              <a:gd name="T32" fmla="*/ 31 w 101"/>
              <a:gd name="T33" fmla="*/ 72 h 164"/>
              <a:gd name="T34" fmla="*/ 31 w 101"/>
              <a:gd name="T35" fmla="*/ 72 h 164"/>
              <a:gd name="T36" fmla="*/ 40 w 101"/>
              <a:gd name="T37" fmla="*/ 72 h 164"/>
              <a:gd name="T38" fmla="*/ 49 w 101"/>
              <a:gd name="T39" fmla="*/ 71 h 164"/>
              <a:gd name="T40" fmla="*/ 60 w 101"/>
              <a:gd name="T41" fmla="*/ 67 h 164"/>
              <a:gd name="T42" fmla="*/ 68 w 101"/>
              <a:gd name="T43" fmla="*/ 61 h 164"/>
              <a:gd name="T44" fmla="*/ 74 w 101"/>
              <a:gd name="T45" fmla="*/ 52 h 164"/>
              <a:gd name="T46" fmla="*/ 76 w 101"/>
              <a:gd name="T47" fmla="*/ 42 h 164"/>
              <a:gd name="T48" fmla="*/ 73 w 101"/>
              <a:gd name="T49" fmla="*/ 30 h 164"/>
              <a:gd name="T50" fmla="*/ 66 w 101"/>
              <a:gd name="T51" fmla="*/ 22 h 164"/>
              <a:gd name="T52" fmla="*/ 55 w 101"/>
              <a:gd name="T53" fmla="*/ 18 h 164"/>
              <a:gd name="T54" fmla="*/ 42 w 101"/>
              <a:gd name="T55" fmla="*/ 16 h 164"/>
              <a:gd name="T56" fmla="*/ 28 w 101"/>
              <a:gd name="T57" fmla="*/ 17 h 164"/>
              <a:gd name="T58" fmla="*/ 19 w 101"/>
              <a:gd name="T59" fmla="*/ 18 h 164"/>
              <a:gd name="T60" fmla="*/ 19 w 101"/>
              <a:gd name="T61" fmla="*/ 72 h 164"/>
              <a:gd name="T62" fmla="*/ 31 w 101"/>
              <a:gd name="T63" fmla="*/ 72 h 164"/>
              <a:gd name="T64" fmla="*/ 96 w 101"/>
              <a:gd name="T65" fmla="*/ 38 h 164"/>
              <a:gd name="T66" fmla="*/ 96 w 101"/>
              <a:gd name="T67" fmla="*/ 38 h 164"/>
              <a:gd name="T68" fmla="*/ 95 w 101"/>
              <a:gd name="T69" fmla="*/ 50 h 164"/>
              <a:gd name="T70" fmla="*/ 89 w 101"/>
              <a:gd name="T71" fmla="*/ 61 h 164"/>
              <a:gd name="T72" fmla="*/ 80 w 101"/>
              <a:gd name="T73" fmla="*/ 70 h 164"/>
              <a:gd name="T74" fmla="*/ 66 w 101"/>
              <a:gd name="T75" fmla="*/ 76 h 164"/>
              <a:gd name="T76" fmla="*/ 66 w 101"/>
              <a:gd name="T77" fmla="*/ 77 h 164"/>
              <a:gd name="T78" fmla="*/ 79 w 101"/>
              <a:gd name="T79" fmla="*/ 81 h 164"/>
              <a:gd name="T80" fmla="*/ 91 w 101"/>
              <a:gd name="T81" fmla="*/ 89 h 164"/>
              <a:gd name="T82" fmla="*/ 98 w 101"/>
              <a:gd name="T83" fmla="*/ 100 h 164"/>
              <a:gd name="T84" fmla="*/ 101 w 101"/>
              <a:gd name="T85" fmla="*/ 117 h 164"/>
              <a:gd name="T86" fmla="*/ 96 w 101"/>
              <a:gd name="T87" fmla="*/ 138 h 164"/>
              <a:gd name="T88" fmla="*/ 83 w 101"/>
              <a:gd name="T89" fmla="*/ 153 h 164"/>
              <a:gd name="T90" fmla="*/ 63 w 101"/>
              <a:gd name="T91" fmla="*/ 161 h 164"/>
              <a:gd name="T92" fmla="*/ 41 w 101"/>
              <a:gd name="T93" fmla="*/ 164 h 164"/>
              <a:gd name="T94" fmla="*/ 32 w 101"/>
              <a:gd name="T95" fmla="*/ 164 h 164"/>
              <a:gd name="T96" fmla="*/ 21 w 101"/>
              <a:gd name="T97" fmla="*/ 164 h 164"/>
              <a:gd name="T98" fmla="*/ 10 w 101"/>
              <a:gd name="T99" fmla="*/ 163 h 164"/>
              <a:gd name="T100" fmla="*/ 0 w 101"/>
              <a:gd name="T101" fmla="*/ 161 h 164"/>
              <a:gd name="T102" fmla="*/ 0 w 101"/>
              <a:gd name="T103" fmla="*/ 3 h 164"/>
              <a:gd name="T104" fmla="*/ 19 w 101"/>
              <a:gd name="T105" fmla="*/ 1 h 164"/>
              <a:gd name="T106" fmla="*/ 44 w 101"/>
              <a:gd name="T107" fmla="*/ 0 h 164"/>
              <a:gd name="T108" fmla="*/ 62 w 101"/>
              <a:gd name="T109" fmla="*/ 1 h 164"/>
              <a:gd name="T110" fmla="*/ 79 w 101"/>
              <a:gd name="T111" fmla="*/ 7 h 164"/>
              <a:gd name="T112" fmla="*/ 92 w 101"/>
              <a:gd name="T113" fmla="*/ 19 h 164"/>
              <a:gd name="T114" fmla="*/ 96 w 101"/>
              <a:gd name="T115"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64">
                <a:moveTo>
                  <a:pt x="43" y="148"/>
                </a:moveTo>
                <a:lnTo>
                  <a:pt x="43" y="148"/>
                </a:lnTo>
                <a:cubicBezTo>
                  <a:pt x="48" y="148"/>
                  <a:pt x="53" y="147"/>
                  <a:pt x="57" y="146"/>
                </a:cubicBezTo>
                <a:cubicBezTo>
                  <a:pt x="62" y="145"/>
                  <a:pt x="66" y="143"/>
                  <a:pt x="70" y="140"/>
                </a:cubicBezTo>
                <a:cubicBezTo>
                  <a:pt x="73" y="138"/>
                  <a:pt x="76" y="135"/>
                  <a:pt x="78" y="131"/>
                </a:cubicBezTo>
                <a:cubicBezTo>
                  <a:pt x="80" y="127"/>
                  <a:pt x="81" y="123"/>
                  <a:pt x="81" y="118"/>
                </a:cubicBezTo>
                <a:cubicBezTo>
                  <a:pt x="81" y="112"/>
                  <a:pt x="80" y="107"/>
                  <a:pt x="77" y="103"/>
                </a:cubicBezTo>
                <a:cubicBezTo>
                  <a:pt x="75" y="99"/>
                  <a:pt x="72" y="96"/>
                  <a:pt x="67" y="94"/>
                </a:cubicBezTo>
                <a:cubicBezTo>
                  <a:pt x="63" y="92"/>
                  <a:pt x="59" y="90"/>
                  <a:pt x="54" y="90"/>
                </a:cubicBezTo>
                <a:cubicBezTo>
                  <a:pt x="49" y="89"/>
                  <a:pt x="44" y="88"/>
                  <a:pt x="39" y="88"/>
                </a:cubicBezTo>
                <a:lnTo>
                  <a:pt x="19" y="88"/>
                </a:lnTo>
                <a:lnTo>
                  <a:pt x="19" y="146"/>
                </a:lnTo>
                <a:cubicBezTo>
                  <a:pt x="20" y="146"/>
                  <a:pt x="21" y="146"/>
                  <a:pt x="23" y="147"/>
                </a:cubicBezTo>
                <a:cubicBezTo>
                  <a:pt x="25" y="147"/>
                  <a:pt x="27" y="147"/>
                  <a:pt x="30" y="147"/>
                </a:cubicBezTo>
                <a:cubicBezTo>
                  <a:pt x="32" y="147"/>
                  <a:pt x="34" y="147"/>
                  <a:pt x="37" y="147"/>
                </a:cubicBezTo>
                <a:cubicBezTo>
                  <a:pt x="39" y="148"/>
                  <a:pt x="41" y="148"/>
                  <a:pt x="43" y="148"/>
                </a:cubicBezTo>
                <a:close/>
                <a:moveTo>
                  <a:pt x="31" y="72"/>
                </a:moveTo>
                <a:lnTo>
                  <a:pt x="31" y="72"/>
                </a:lnTo>
                <a:cubicBezTo>
                  <a:pt x="33" y="72"/>
                  <a:pt x="36" y="72"/>
                  <a:pt x="40" y="72"/>
                </a:cubicBezTo>
                <a:cubicBezTo>
                  <a:pt x="44" y="72"/>
                  <a:pt x="47" y="72"/>
                  <a:pt x="49" y="71"/>
                </a:cubicBezTo>
                <a:cubicBezTo>
                  <a:pt x="53" y="70"/>
                  <a:pt x="56" y="69"/>
                  <a:pt x="60" y="67"/>
                </a:cubicBezTo>
                <a:cubicBezTo>
                  <a:pt x="63" y="65"/>
                  <a:pt x="66" y="63"/>
                  <a:pt x="68" y="61"/>
                </a:cubicBezTo>
                <a:cubicBezTo>
                  <a:pt x="71" y="58"/>
                  <a:pt x="73" y="56"/>
                  <a:pt x="74" y="52"/>
                </a:cubicBezTo>
                <a:cubicBezTo>
                  <a:pt x="76" y="49"/>
                  <a:pt x="76" y="46"/>
                  <a:pt x="76" y="42"/>
                </a:cubicBezTo>
                <a:cubicBezTo>
                  <a:pt x="76" y="37"/>
                  <a:pt x="75" y="33"/>
                  <a:pt x="73" y="30"/>
                </a:cubicBezTo>
                <a:cubicBezTo>
                  <a:pt x="72" y="26"/>
                  <a:pt x="69" y="24"/>
                  <a:pt x="66" y="22"/>
                </a:cubicBezTo>
                <a:cubicBezTo>
                  <a:pt x="63" y="20"/>
                  <a:pt x="59" y="18"/>
                  <a:pt x="55" y="18"/>
                </a:cubicBezTo>
                <a:cubicBezTo>
                  <a:pt x="51" y="17"/>
                  <a:pt x="46" y="16"/>
                  <a:pt x="42" y="16"/>
                </a:cubicBezTo>
                <a:cubicBezTo>
                  <a:pt x="37" y="16"/>
                  <a:pt x="32" y="16"/>
                  <a:pt x="28" y="17"/>
                </a:cubicBezTo>
                <a:cubicBezTo>
                  <a:pt x="24" y="17"/>
                  <a:pt x="21" y="17"/>
                  <a:pt x="19" y="18"/>
                </a:cubicBezTo>
                <a:lnTo>
                  <a:pt x="19" y="72"/>
                </a:lnTo>
                <a:lnTo>
                  <a:pt x="31" y="72"/>
                </a:lnTo>
                <a:close/>
                <a:moveTo>
                  <a:pt x="96" y="38"/>
                </a:moveTo>
                <a:lnTo>
                  <a:pt x="96" y="38"/>
                </a:lnTo>
                <a:cubicBezTo>
                  <a:pt x="96" y="42"/>
                  <a:pt x="96" y="46"/>
                  <a:pt x="95" y="50"/>
                </a:cubicBezTo>
                <a:cubicBezTo>
                  <a:pt x="93" y="54"/>
                  <a:pt x="92" y="58"/>
                  <a:pt x="89" y="61"/>
                </a:cubicBezTo>
                <a:cubicBezTo>
                  <a:pt x="87" y="65"/>
                  <a:pt x="84" y="68"/>
                  <a:pt x="80" y="70"/>
                </a:cubicBezTo>
                <a:cubicBezTo>
                  <a:pt x="76" y="73"/>
                  <a:pt x="71" y="75"/>
                  <a:pt x="66" y="76"/>
                </a:cubicBezTo>
                <a:lnTo>
                  <a:pt x="66" y="77"/>
                </a:lnTo>
                <a:cubicBezTo>
                  <a:pt x="71" y="78"/>
                  <a:pt x="75" y="79"/>
                  <a:pt x="79" y="81"/>
                </a:cubicBezTo>
                <a:cubicBezTo>
                  <a:pt x="84" y="83"/>
                  <a:pt x="87" y="85"/>
                  <a:pt x="91" y="89"/>
                </a:cubicBezTo>
                <a:cubicBezTo>
                  <a:pt x="94" y="92"/>
                  <a:pt x="96" y="96"/>
                  <a:pt x="98" y="100"/>
                </a:cubicBezTo>
                <a:cubicBezTo>
                  <a:pt x="100" y="105"/>
                  <a:pt x="101" y="110"/>
                  <a:pt x="101" y="117"/>
                </a:cubicBezTo>
                <a:cubicBezTo>
                  <a:pt x="101" y="125"/>
                  <a:pt x="100" y="132"/>
                  <a:pt x="96" y="138"/>
                </a:cubicBezTo>
                <a:cubicBezTo>
                  <a:pt x="93" y="144"/>
                  <a:pt x="88" y="149"/>
                  <a:pt x="83" y="153"/>
                </a:cubicBezTo>
                <a:cubicBezTo>
                  <a:pt x="77" y="157"/>
                  <a:pt x="71" y="160"/>
                  <a:pt x="63" y="161"/>
                </a:cubicBezTo>
                <a:cubicBezTo>
                  <a:pt x="56" y="163"/>
                  <a:pt x="49" y="164"/>
                  <a:pt x="41" y="164"/>
                </a:cubicBezTo>
                <a:lnTo>
                  <a:pt x="32" y="164"/>
                </a:lnTo>
                <a:cubicBezTo>
                  <a:pt x="29" y="164"/>
                  <a:pt x="25" y="164"/>
                  <a:pt x="21" y="164"/>
                </a:cubicBezTo>
                <a:cubicBezTo>
                  <a:pt x="17" y="164"/>
                  <a:pt x="14" y="163"/>
                  <a:pt x="10" y="163"/>
                </a:cubicBezTo>
                <a:cubicBezTo>
                  <a:pt x="6" y="162"/>
                  <a:pt x="3" y="162"/>
                  <a:pt x="0" y="161"/>
                </a:cubicBezTo>
                <a:lnTo>
                  <a:pt x="0" y="3"/>
                </a:lnTo>
                <a:cubicBezTo>
                  <a:pt x="5" y="2"/>
                  <a:pt x="12" y="1"/>
                  <a:pt x="19" y="1"/>
                </a:cubicBezTo>
                <a:cubicBezTo>
                  <a:pt x="27" y="0"/>
                  <a:pt x="35" y="0"/>
                  <a:pt x="44" y="0"/>
                </a:cubicBezTo>
                <a:cubicBezTo>
                  <a:pt x="50" y="0"/>
                  <a:pt x="56" y="0"/>
                  <a:pt x="62" y="1"/>
                </a:cubicBezTo>
                <a:cubicBezTo>
                  <a:pt x="68" y="2"/>
                  <a:pt x="74" y="4"/>
                  <a:pt x="79" y="7"/>
                </a:cubicBezTo>
                <a:cubicBezTo>
                  <a:pt x="84" y="10"/>
                  <a:pt x="88" y="14"/>
                  <a:pt x="92" y="19"/>
                </a:cubicBezTo>
                <a:cubicBezTo>
                  <a:pt x="95" y="24"/>
                  <a:pt x="96" y="30"/>
                  <a:pt x="96" y="38"/>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39" name="Freeform 1939"/>
          <p:cNvSpPr>
            <a:spLocks noEditPoints="1"/>
          </p:cNvSpPr>
          <p:nvPr/>
        </p:nvSpPr>
        <p:spPr>
          <a:xfrm>
            <a:off x="852488" y="623900"/>
            <a:ext cx="44450"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5 w 63"/>
              <a:gd name="T11" fmla="*/ 53 h 102"/>
              <a:gd name="T12" fmla="*/ 18 w 63"/>
              <a:gd name="T13" fmla="*/ 53 h 102"/>
              <a:gd name="T14" fmla="*/ 21 w 63"/>
              <a:gd name="T15" fmla="*/ 53 h 102"/>
              <a:gd name="T16" fmla="*/ 24 w 63"/>
              <a:gd name="T17" fmla="*/ 53 h 102"/>
              <a:gd name="T18" fmla="*/ 33 w 63"/>
              <a:gd name="T19" fmla="*/ 52 h 102"/>
              <a:gd name="T20" fmla="*/ 42 w 63"/>
              <a:gd name="T21" fmla="*/ 49 h 102"/>
              <a:gd name="T22" fmla="*/ 48 w 63"/>
              <a:gd name="T23" fmla="*/ 42 h 102"/>
              <a:gd name="T24" fmla="*/ 51 w 63"/>
              <a:gd name="T25" fmla="*/ 31 h 102"/>
              <a:gd name="T26" fmla="*/ 48 w 63"/>
              <a:gd name="T27" fmla="*/ 21 h 102"/>
              <a:gd name="T28" fmla="*/ 43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1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2">
                <a:moveTo>
                  <a:pt x="25" y="10"/>
                </a:moveTo>
                <a:lnTo>
                  <a:pt x="25" y="10"/>
                </a:lnTo>
                <a:cubicBezTo>
                  <a:pt x="23" y="10"/>
                  <a:pt x="20" y="10"/>
                  <a:pt x="18" y="10"/>
                </a:cubicBezTo>
                <a:cubicBezTo>
                  <a:pt x="16" y="10"/>
                  <a:pt x="14" y="10"/>
                  <a:pt x="12" y="11"/>
                </a:cubicBezTo>
                <a:lnTo>
                  <a:pt x="12" y="53"/>
                </a:lnTo>
                <a:cubicBezTo>
                  <a:pt x="13" y="53"/>
                  <a:pt x="14" y="53"/>
                  <a:pt x="15" y="53"/>
                </a:cubicBezTo>
                <a:cubicBezTo>
                  <a:pt x="16" y="53"/>
                  <a:pt x="17" y="53"/>
                  <a:pt x="18" y="53"/>
                </a:cubicBezTo>
                <a:cubicBezTo>
                  <a:pt x="19" y="53"/>
                  <a:pt x="20" y="53"/>
                  <a:pt x="21" y="53"/>
                </a:cubicBezTo>
                <a:lnTo>
                  <a:pt x="24" y="53"/>
                </a:lnTo>
                <a:cubicBezTo>
                  <a:pt x="27" y="53"/>
                  <a:pt x="30" y="53"/>
                  <a:pt x="33" y="52"/>
                </a:cubicBezTo>
                <a:cubicBezTo>
                  <a:pt x="37" y="52"/>
                  <a:pt x="39" y="50"/>
                  <a:pt x="42" y="49"/>
                </a:cubicBezTo>
                <a:cubicBezTo>
                  <a:pt x="45" y="47"/>
                  <a:pt x="47" y="45"/>
                  <a:pt x="48" y="42"/>
                </a:cubicBezTo>
                <a:cubicBezTo>
                  <a:pt x="50" y="39"/>
                  <a:pt x="51" y="35"/>
                  <a:pt x="51" y="31"/>
                </a:cubicBezTo>
                <a:cubicBezTo>
                  <a:pt x="51" y="27"/>
                  <a:pt x="50" y="23"/>
                  <a:pt x="48" y="21"/>
                </a:cubicBezTo>
                <a:cubicBezTo>
                  <a:pt x="47" y="18"/>
                  <a:pt x="45" y="16"/>
                  <a:pt x="43" y="14"/>
                </a:cubicBezTo>
                <a:cubicBezTo>
                  <a:pt x="40" y="13"/>
                  <a:pt x="37" y="12"/>
                  <a:pt x="34" y="11"/>
                </a:cubicBezTo>
                <a:cubicBezTo>
                  <a:pt x="31" y="10"/>
                  <a:pt x="28" y="10"/>
                  <a:pt x="25" y="10"/>
                </a:cubicBezTo>
                <a:close/>
                <a:moveTo>
                  <a:pt x="0" y="2"/>
                </a:moveTo>
                <a:lnTo>
                  <a:pt x="0" y="2"/>
                </a:lnTo>
                <a:cubicBezTo>
                  <a:pt x="4" y="1"/>
                  <a:pt x="8" y="0"/>
                  <a:pt x="12" y="0"/>
                </a:cubicBezTo>
                <a:cubicBezTo>
                  <a:pt x="16" y="0"/>
                  <a:pt x="21" y="0"/>
                  <a:pt x="25" y="0"/>
                </a:cubicBezTo>
                <a:cubicBezTo>
                  <a:pt x="29" y="0"/>
                  <a:pt x="34" y="0"/>
                  <a:pt x="38" y="1"/>
                </a:cubicBezTo>
                <a:cubicBezTo>
                  <a:pt x="43" y="2"/>
                  <a:pt x="47" y="3"/>
                  <a:pt x="51" y="6"/>
                </a:cubicBezTo>
                <a:cubicBezTo>
                  <a:pt x="54" y="8"/>
                  <a:pt x="57" y="11"/>
                  <a:pt x="60" y="15"/>
                </a:cubicBezTo>
                <a:cubicBezTo>
                  <a:pt x="62" y="19"/>
                  <a:pt x="63" y="24"/>
                  <a:pt x="63" y="31"/>
                </a:cubicBezTo>
                <a:cubicBezTo>
                  <a:pt x="63" y="37"/>
                  <a:pt x="62" y="42"/>
                  <a:pt x="60" y="46"/>
                </a:cubicBezTo>
                <a:cubicBezTo>
                  <a:pt x="58" y="50"/>
                  <a:pt x="55" y="54"/>
                  <a:pt x="51" y="56"/>
                </a:cubicBezTo>
                <a:cubicBezTo>
                  <a:pt x="48" y="59"/>
                  <a:pt x="43" y="61"/>
                  <a:pt x="39" y="62"/>
                </a:cubicBezTo>
                <a:cubicBezTo>
                  <a:pt x="34" y="63"/>
                  <a:pt x="29" y="64"/>
                  <a:pt x="24" y="64"/>
                </a:cubicBezTo>
                <a:lnTo>
                  <a:pt x="22" y="64"/>
                </a:lnTo>
                <a:cubicBezTo>
                  <a:pt x="21" y="64"/>
                  <a:pt x="20" y="64"/>
                  <a:pt x="18" y="64"/>
                </a:cubicBezTo>
                <a:cubicBezTo>
                  <a:pt x="17" y="64"/>
                  <a:pt x="16" y="64"/>
                  <a:pt x="15" y="64"/>
                </a:cubicBezTo>
                <a:cubicBezTo>
                  <a:pt x="14" y="63"/>
                  <a:pt x="13" y="63"/>
                  <a:pt x="12" y="63"/>
                </a:cubicBezTo>
                <a:lnTo>
                  <a:pt x="12" y="102"/>
                </a:lnTo>
                <a:lnTo>
                  <a:pt x="0" y="102"/>
                </a:lnTo>
                <a:lnTo>
                  <a:pt x="0" y="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0" name="Freeform 1940"/>
          <p:cNvSpPr>
            <a:spLocks noEditPoints="1"/>
          </p:cNvSpPr>
          <p:nvPr/>
        </p:nvSpPr>
        <p:spPr>
          <a:xfrm>
            <a:off x="906469" y="623900"/>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1" name="Freeform 1941"/>
          <p:cNvSpPr/>
          <p:nvPr/>
        </p:nvSpPr>
        <p:spPr>
          <a:xfrm>
            <a:off x="977901" y="623900"/>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4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5 w 69"/>
              <a:gd name="T29" fmla="*/ 14 h 104"/>
              <a:gd name="T30" fmla="*/ 45 w 69"/>
              <a:gd name="T31" fmla="*/ 11 h 104"/>
              <a:gd name="T32" fmla="*/ 33 w 69"/>
              <a:gd name="T33" fmla="*/ 13 h 104"/>
              <a:gd name="T34" fmla="*/ 23 w 69"/>
              <a:gd name="T35" fmla="*/ 20 h 104"/>
              <a:gd name="T36" fmla="*/ 16 w 69"/>
              <a:gd name="T37" fmla="*/ 33 h 104"/>
              <a:gd name="T38" fmla="*/ 13 w 69"/>
              <a:gd name="T39" fmla="*/ 52 h 104"/>
              <a:gd name="T40" fmla="*/ 15 w 69"/>
              <a:gd name="T41" fmla="*/ 70 h 104"/>
              <a:gd name="T42" fmla="*/ 23 w 69"/>
              <a:gd name="T43" fmla="*/ 83 h 104"/>
              <a:gd name="T44" fmla="*/ 33 w 69"/>
              <a:gd name="T45" fmla="*/ 91 h 104"/>
              <a:gd name="T46" fmla="*/ 47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4" y="104"/>
                  <a:pt x="49" y="104"/>
                  <a:pt x="44" y="104"/>
                </a:cubicBezTo>
                <a:cubicBezTo>
                  <a:pt x="38" y="104"/>
                  <a:pt x="32" y="103"/>
                  <a:pt x="27" y="101"/>
                </a:cubicBezTo>
                <a:cubicBezTo>
                  <a:pt x="22" y="99"/>
                  <a:pt x="17" y="96"/>
                  <a:pt x="13" y="92"/>
                </a:cubicBezTo>
                <a:cubicBezTo>
                  <a:pt x="9" y="88"/>
                  <a:pt x="6" y="82"/>
                  <a:pt x="4" y="76"/>
                </a:cubicBezTo>
                <a:cubicBezTo>
                  <a:pt x="1" y="69"/>
                  <a:pt x="0" y="61"/>
                  <a:pt x="0" y="52"/>
                </a:cubicBezTo>
                <a:cubicBezTo>
                  <a:pt x="0" y="43"/>
                  <a:pt x="1" y="35"/>
                  <a:pt x="4" y="28"/>
                </a:cubicBezTo>
                <a:cubicBezTo>
                  <a:pt x="7" y="22"/>
                  <a:pt x="10" y="16"/>
                  <a:pt x="14" y="12"/>
                </a:cubicBezTo>
                <a:cubicBezTo>
                  <a:pt x="18" y="8"/>
                  <a:pt x="23" y="5"/>
                  <a:pt x="28" y="3"/>
                </a:cubicBezTo>
                <a:cubicBezTo>
                  <a:pt x="33" y="1"/>
                  <a:pt x="39" y="0"/>
                  <a:pt x="44" y="0"/>
                </a:cubicBezTo>
                <a:cubicBezTo>
                  <a:pt x="50" y="0"/>
                  <a:pt x="54" y="0"/>
                  <a:pt x="58" y="1"/>
                </a:cubicBezTo>
                <a:cubicBezTo>
                  <a:pt x="62" y="2"/>
                  <a:pt x="65" y="2"/>
                  <a:pt x="67" y="3"/>
                </a:cubicBezTo>
                <a:lnTo>
                  <a:pt x="65" y="14"/>
                </a:lnTo>
                <a:cubicBezTo>
                  <a:pt x="60" y="12"/>
                  <a:pt x="53" y="11"/>
                  <a:pt x="45" y="11"/>
                </a:cubicBezTo>
                <a:cubicBezTo>
                  <a:pt x="41" y="11"/>
                  <a:pt x="37" y="11"/>
                  <a:pt x="33" y="13"/>
                </a:cubicBezTo>
                <a:cubicBezTo>
                  <a:pt x="29" y="14"/>
                  <a:pt x="26" y="17"/>
                  <a:pt x="23" y="20"/>
                </a:cubicBezTo>
                <a:cubicBezTo>
                  <a:pt x="20" y="23"/>
                  <a:pt x="17" y="27"/>
                  <a:pt x="16" y="33"/>
                </a:cubicBezTo>
                <a:cubicBezTo>
                  <a:pt x="14" y="38"/>
                  <a:pt x="13" y="44"/>
                  <a:pt x="13" y="52"/>
                </a:cubicBezTo>
                <a:cubicBezTo>
                  <a:pt x="13" y="59"/>
                  <a:pt x="14" y="65"/>
                  <a:pt x="15" y="70"/>
                </a:cubicBezTo>
                <a:cubicBezTo>
                  <a:pt x="17" y="75"/>
                  <a:pt x="20" y="80"/>
                  <a:pt x="23" y="83"/>
                </a:cubicBezTo>
                <a:cubicBezTo>
                  <a:pt x="26" y="87"/>
                  <a:pt x="29" y="89"/>
                  <a:pt x="33" y="91"/>
                </a:cubicBezTo>
                <a:cubicBezTo>
                  <a:pt x="37" y="93"/>
                  <a:pt x="42" y="94"/>
                  <a:pt x="47" y="94"/>
                </a:cubicBezTo>
                <a:cubicBezTo>
                  <a:pt x="51" y="94"/>
                  <a:pt x="55" y="93"/>
                  <a:pt x="58" y="92"/>
                </a:cubicBezTo>
                <a:cubicBezTo>
                  <a:pt x="61" y="91"/>
                  <a:pt x="64" y="90"/>
                  <a:pt x="66" y="89"/>
                </a:cubicBezTo>
                <a:lnTo>
                  <a:pt x="69" y="98"/>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2" name="Freeform 1942"/>
          <p:cNvSpPr/>
          <p:nvPr/>
        </p:nvSpPr>
        <p:spPr>
          <a:xfrm>
            <a:off x="1035054" y="623900"/>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3" name="Freeform 1943"/>
          <p:cNvSpPr/>
          <p:nvPr/>
        </p:nvSpPr>
        <p:spPr>
          <a:xfrm>
            <a:off x="1098551" y="625487"/>
            <a:ext cx="52388" cy="73025"/>
          </a:xfrm>
          <a:custGeom>
            <a:avLst/>
            <a:gdLst>
              <a:gd name="T0" fmla="*/ 61 w 73"/>
              <a:gd name="T1" fmla="*/ 32 h 101"/>
              <a:gd name="T2" fmla="*/ 61 w 73"/>
              <a:gd name="T3" fmla="*/ 32 h 101"/>
              <a:gd name="T4" fmla="*/ 62 w 73"/>
              <a:gd name="T5" fmla="*/ 21 h 101"/>
              <a:gd name="T6" fmla="*/ 61 w 73"/>
              <a:gd name="T7" fmla="*/ 21 h 101"/>
              <a:gd name="T8" fmla="*/ 55 w 73"/>
              <a:gd name="T9" fmla="*/ 33 h 101"/>
              <a:gd name="T10" fmla="*/ 7 w 73"/>
              <a:gd name="T11" fmla="*/ 101 h 101"/>
              <a:gd name="T12" fmla="*/ 0 w 73"/>
              <a:gd name="T13" fmla="*/ 101 h 101"/>
              <a:gd name="T14" fmla="*/ 0 w 73"/>
              <a:gd name="T15" fmla="*/ 0 h 101"/>
              <a:gd name="T16" fmla="*/ 11 w 73"/>
              <a:gd name="T17" fmla="*/ 0 h 101"/>
              <a:gd name="T18" fmla="*/ 11 w 73"/>
              <a:gd name="T19" fmla="*/ 69 h 101"/>
              <a:gd name="T20" fmla="*/ 10 w 73"/>
              <a:gd name="T21" fmla="*/ 80 h 101"/>
              <a:gd name="T22" fmla="*/ 11 w 73"/>
              <a:gd name="T23" fmla="*/ 80 h 101"/>
              <a:gd name="T24" fmla="*/ 17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0">
                <a:moveTo>
                  <a:pt x="61" y="32"/>
                </a:moveTo>
                <a:lnTo>
                  <a:pt x="61" y="32"/>
                </a:lnTo>
                <a:lnTo>
                  <a:pt x="62" y="21"/>
                </a:lnTo>
                <a:lnTo>
                  <a:pt x="61" y="21"/>
                </a:lnTo>
                <a:lnTo>
                  <a:pt x="55" y="33"/>
                </a:lnTo>
                <a:lnTo>
                  <a:pt x="7" y="101"/>
                </a:lnTo>
                <a:lnTo>
                  <a:pt x="0" y="101"/>
                </a:lnTo>
                <a:lnTo>
                  <a:pt x="0" y="0"/>
                </a:lnTo>
                <a:lnTo>
                  <a:pt x="11" y="0"/>
                </a:lnTo>
                <a:lnTo>
                  <a:pt x="11" y="69"/>
                </a:lnTo>
                <a:lnTo>
                  <a:pt x="10" y="80"/>
                </a:lnTo>
                <a:lnTo>
                  <a:pt x="11" y="80"/>
                </a:lnTo>
                <a:lnTo>
                  <a:pt x="17" y="68"/>
                </a:lnTo>
                <a:lnTo>
                  <a:pt x="66" y="0"/>
                </a:lnTo>
                <a:lnTo>
                  <a:pt x="73" y="0"/>
                </a:lnTo>
                <a:lnTo>
                  <a:pt x="73" y="101"/>
                </a:lnTo>
                <a:lnTo>
                  <a:pt x="61" y="101"/>
                </a:lnTo>
                <a:lnTo>
                  <a:pt x="61" y="3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4" name="Freeform 1944"/>
          <p:cNvSpPr>
            <a:spLocks noEditPoints="1"/>
          </p:cNvSpPr>
          <p:nvPr/>
        </p:nvSpPr>
        <p:spPr>
          <a:xfrm>
            <a:off x="1169988" y="608013"/>
            <a:ext cx="52388" cy="90488"/>
          </a:xfrm>
          <a:custGeom>
            <a:avLst/>
            <a:gdLst>
              <a:gd name="T0" fmla="*/ 25 w 73"/>
              <a:gd name="T1" fmla="*/ 0 h 126"/>
              <a:gd name="T2" fmla="*/ 25 w 73"/>
              <a:gd name="T3" fmla="*/ 0 h 126"/>
              <a:gd name="T4" fmla="*/ 29 w 73"/>
              <a:gd name="T5" fmla="*/ 8 h 126"/>
              <a:gd name="T6" fmla="*/ 38 w 73"/>
              <a:gd name="T7" fmla="*/ 11 h 126"/>
              <a:gd name="T8" fmla="*/ 47 w 73"/>
              <a:gd name="T9" fmla="*/ 8 h 126"/>
              <a:gd name="T10" fmla="*/ 51 w 73"/>
              <a:gd name="T11" fmla="*/ 0 h 126"/>
              <a:gd name="T12" fmla="*/ 61 w 73"/>
              <a:gd name="T13" fmla="*/ 3 h 126"/>
              <a:gd name="T14" fmla="*/ 54 w 73"/>
              <a:gd name="T15" fmla="*/ 15 h 126"/>
              <a:gd name="T16" fmla="*/ 38 w 73"/>
              <a:gd name="T17" fmla="*/ 20 h 126"/>
              <a:gd name="T18" fmla="*/ 21 w 73"/>
              <a:gd name="T19" fmla="*/ 16 h 126"/>
              <a:gd name="T20" fmla="*/ 13 w 73"/>
              <a:gd name="T21" fmla="*/ 3 h 126"/>
              <a:gd name="T22" fmla="*/ 25 w 73"/>
              <a:gd name="T23" fmla="*/ 0 h 126"/>
              <a:gd name="T24" fmla="*/ 61 w 73"/>
              <a:gd name="T25" fmla="*/ 57 h 126"/>
              <a:gd name="T26" fmla="*/ 61 w 73"/>
              <a:gd name="T27" fmla="*/ 57 h 126"/>
              <a:gd name="T28" fmla="*/ 62 w 73"/>
              <a:gd name="T29" fmla="*/ 46 h 126"/>
              <a:gd name="T30" fmla="*/ 62 w 73"/>
              <a:gd name="T31" fmla="*/ 46 h 126"/>
              <a:gd name="T32" fmla="*/ 56 w 73"/>
              <a:gd name="T33" fmla="*/ 58 h 126"/>
              <a:gd name="T34" fmla="*/ 7 w 73"/>
              <a:gd name="T35" fmla="*/ 126 h 126"/>
              <a:gd name="T36" fmla="*/ 0 w 73"/>
              <a:gd name="T37" fmla="*/ 126 h 126"/>
              <a:gd name="T38" fmla="*/ 0 w 73"/>
              <a:gd name="T39" fmla="*/ 25 h 126"/>
              <a:gd name="T40" fmla="*/ 12 w 73"/>
              <a:gd name="T41" fmla="*/ 25 h 126"/>
              <a:gd name="T42" fmla="*/ 12 w 73"/>
              <a:gd name="T43" fmla="*/ 94 h 126"/>
              <a:gd name="T44" fmla="*/ 11 w 73"/>
              <a:gd name="T45" fmla="*/ 105 h 126"/>
              <a:gd name="T46" fmla="*/ 11 w 73"/>
              <a:gd name="T47" fmla="*/ 105 h 126"/>
              <a:gd name="T48" fmla="*/ 18 w 73"/>
              <a:gd name="T49" fmla="*/ 93 h 126"/>
              <a:gd name="T50" fmla="*/ 66 w 73"/>
              <a:gd name="T51" fmla="*/ 25 h 126"/>
              <a:gd name="T52" fmla="*/ 73 w 73"/>
              <a:gd name="T53" fmla="*/ 25 h 126"/>
              <a:gd name="T54" fmla="*/ 73 w 73"/>
              <a:gd name="T55" fmla="*/ 126 h 126"/>
              <a:gd name="T56" fmla="*/ 61 w 73"/>
              <a:gd name="T57" fmla="*/ 126 h 126"/>
              <a:gd name="T58" fmla="*/ 61 w 73"/>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125">
                <a:moveTo>
                  <a:pt x="25" y="0"/>
                </a:moveTo>
                <a:lnTo>
                  <a:pt x="25" y="0"/>
                </a:lnTo>
                <a:cubicBezTo>
                  <a:pt x="25" y="4"/>
                  <a:pt x="26" y="7"/>
                  <a:pt x="29" y="8"/>
                </a:cubicBezTo>
                <a:cubicBezTo>
                  <a:pt x="31" y="10"/>
                  <a:pt x="34" y="11"/>
                  <a:pt x="38" y="11"/>
                </a:cubicBezTo>
                <a:cubicBezTo>
                  <a:pt x="42" y="11"/>
                  <a:pt x="45" y="10"/>
                  <a:pt x="47" y="8"/>
                </a:cubicBezTo>
                <a:cubicBezTo>
                  <a:pt x="49" y="7"/>
                  <a:pt x="51" y="4"/>
                  <a:pt x="51" y="0"/>
                </a:cubicBezTo>
                <a:lnTo>
                  <a:pt x="61" y="3"/>
                </a:lnTo>
                <a:cubicBezTo>
                  <a:pt x="60" y="8"/>
                  <a:pt x="58" y="12"/>
                  <a:pt x="54" y="15"/>
                </a:cubicBezTo>
                <a:cubicBezTo>
                  <a:pt x="50" y="18"/>
                  <a:pt x="45" y="20"/>
                  <a:pt x="38" y="20"/>
                </a:cubicBezTo>
                <a:cubicBezTo>
                  <a:pt x="31" y="20"/>
                  <a:pt x="25" y="18"/>
                  <a:pt x="21" y="16"/>
                </a:cubicBezTo>
                <a:cubicBezTo>
                  <a:pt x="17" y="13"/>
                  <a:pt x="14" y="9"/>
                  <a:pt x="13" y="3"/>
                </a:cubicBezTo>
                <a:lnTo>
                  <a:pt x="25" y="0"/>
                </a:lnTo>
                <a:close/>
                <a:moveTo>
                  <a:pt x="61" y="57"/>
                </a:moveTo>
                <a:lnTo>
                  <a:pt x="61" y="57"/>
                </a:lnTo>
                <a:lnTo>
                  <a:pt x="62" y="46"/>
                </a:lnTo>
                <a:lnTo>
                  <a:pt x="62" y="46"/>
                </a:lnTo>
                <a:lnTo>
                  <a:pt x="56" y="58"/>
                </a:lnTo>
                <a:lnTo>
                  <a:pt x="7" y="126"/>
                </a:lnTo>
                <a:lnTo>
                  <a:pt x="0" y="126"/>
                </a:lnTo>
                <a:lnTo>
                  <a:pt x="0" y="25"/>
                </a:lnTo>
                <a:lnTo>
                  <a:pt x="12" y="25"/>
                </a:lnTo>
                <a:lnTo>
                  <a:pt x="12" y="94"/>
                </a:lnTo>
                <a:lnTo>
                  <a:pt x="11" y="105"/>
                </a:lnTo>
                <a:lnTo>
                  <a:pt x="11" y="105"/>
                </a:lnTo>
                <a:lnTo>
                  <a:pt x="18" y="93"/>
                </a:lnTo>
                <a:lnTo>
                  <a:pt x="66" y="25"/>
                </a:lnTo>
                <a:lnTo>
                  <a:pt x="73" y="25"/>
                </a:lnTo>
                <a:lnTo>
                  <a:pt x="73" y="126"/>
                </a:lnTo>
                <a:lnTo>
                  <a:pt x="61" y="126"/>
                </a:lnTo>
                <a:lnTo>
                  <a:pt x="61" y="5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5" name="Freeform 1945"/>
          <p:cNvSpPr/>
          <p:nvPr/>
        </p:nvSpPr>
        <p:spPr>
          <a:xfrm>
            <a:off x="1238251" y="623900"/>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6" name="Freeform 1946"/>
          <p:cNvSpPr/>
          <p:nvPr/>
        </p:nvSpPr>
        <p:spPr>
          <a:xfrm>
            <a:off x="1301754" y="625487"/>
            <a:ext cx="49213" cy="73025"/>
          </a:xfrm>
          <a:custGeom>
            <a:avLst/>
            <a:gdLst>
              <a:gd name="T0" fmla="*/ 18 w 70"/>
              <a:gd name="T1" fmla="*/ 54 h 101"/>
              <a:gd name="T2" fmla="*/ 18 w 70"/>
              <a:gd name="T3" fmla="*/ 54 h 101"/>
              <a:gd name="T4" fmla="*/ 11 w 70"/>
              <a:gd name="T5" fmla="*/ 54 h 101"/>
              <a:gd name="T6" fmla="*/ 11 w 70"/>
              <a:gd name="T7" fmla="*/ 101 h 101"/>
              <a:gd name="T8" fmla="*/ 0 w 70"/>
              <a:gd name="T9" fmla="*/ 101 h 101"/>
              <a:gd name="T10" fmla="*/ 0 w 70"/>
              <a:gd name="T11" fmla="*/ 0 h 101"/>
              <a:gd name="T12" fmla="*/ 11 w 70"/>
              <a:gd name="T13" fmla="*/ 0 h 101"/>
              <a:gd name="T14" fmla="*/ 11 w 70"/>
              <a:gd name="T15" fmla="*/ 47 h 101"/>
              <a:gd name="T16" fmla="*/ 18 w 70"/>
              <a:gd name="T17" fmla="*/ 45 h 101"/>
              <a:gd name="T18" fmla="*/ 52 w 70"/>
              <a:gd name="T19" fmla="*/ 0 h 101"/>
              <a:gd name="T20" fmla="*/ 66 w 70"/>
              <a:gd name="T21" fmla="*/ 0 h 101"/>
              <a:gd name="T22" fmla="*/ 32 w 70"/>
              <a:gd name="T23" fmla="*/ 43 h 101"/>
              <a:gd name="T24" fmla="*/ 26 w 70"/>
              <a:gd name="T25" fmla="*/ 48 h 101"/>
              <a:gd name="T26" fmla="*/ 33 w 70"/>
              <a:gd name="T27" fmla="*/ 54 h 101"/>
              <a:gd name="T28" fmla="*/ 70 w 70"/>
              <a:gd name="T29" fmla="*/ 101 h 101"/>
              <a:gd name="T30" fmla="*/ 55 w 70"/>
              <a:gd name="T31" fmla="*/ 101 h 101"/>
              <a:gd name="T32" fmla="*/ 18 w 70"/>
              <a:gd name="T33"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00">
                <a:moveTo>
                  <a:pt x="18" y="54"/>
                </a:moveTo>
                <a:lnTo>
                  <a:pt x="18" y="54"/>
                </a:lnTo>
                <a:lnTo>
                  <a:pt x="11" y="54"/>
                </a:lnTo>
                <a:lnTo>
                  <a:pt x="11" y="101"/>
                </a:lnTo>
                <a:lnTo>
                  <a:pt x="0" y="101"/>
                </a:lnTo>
                <a:lnTo>
                  <a:pt x="0" y="0"/>
                </a:lnTo>
                <a:lnTo>
                  <a:pt x="11" y="0"/>
                </a:lnTo>
                <a:lnTo>
                  <a:pt x="11" y="47"/>
                </a:lnTo>
                <a:lnTo>
                  <a:pt x="18" y="45"/>
                </a:lnTo>
                <a:lnTo>
                  <a:pt x="52" y="0"/>
                </a:lnTo>
                <a:lnTo>
                  <a:pt x="66" y="0"/>
                </a:lnTo>
                <a:lnTo>
                  <a:pt x="32" y="43"/>
                </a:lnTo>
                <a:lnTo>
                  <a:pt x="26" y="48"/>
                </a:lnTo>
                <a:lnTo>
                  <a:pt x="33" y="54"/>
                </a:lnTo>
                <a:lnTo>
                  <a:pt x="70" y="101"/>
                </a:lnTo>
                <a:lnTo>
                  <a:pt x="55" y="101"/>
                </a:lnTo>
                <a:lnTo>
                  <a:pt x="18" y="54"/>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7" name="Freeform 1947"/>
          <p:cNvSpPr>
            <a:spLocks noEditPoints="1"/>
          </p:cNvSpPr>
          <p:nvPr/>
        </p:nvSpPr>
        <p:spPr>
          <a:xfrm>
            <a:off x="1360489" y="623900"/>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8" name="Freeform 1948"/>
          <p:cNvSpPr>
            <a:spLocks noEditPoints="1"/>
          </p:cNvSpPr>
          <p:nvPr/>
        </p:nvSpPr>
        <p:spPr>
          <a:xfrm>
            <a:off x="1435101" y="608013"/>
            <a:ext cx="52388" cy="90488"/>
          </a:xfrm>
          <a:custGeom>
            <a:avLst/>
            <a:gdLst>
              <a:gd name="T0" fmla="*/ 25 w 74"/>
              <a:gd name="T1" fmla="*/ 0 h 126"/>
              <a:gd name="T2" fmla="*/ 25 w 74"/>
              <a:gd name="T3" fmla="*/ 0 h 126"/>
              <a:gd name="T4" fmla="*/ 29 w 74"/>
              <a:gd name="T5" fmla="*/ 8 h 126"/>
              <a:gd name="T6" fmla="*/ 38 w 74"/>
              <a:gd name="T7" fmla="*/ 11 h 126"/>
              <a:gd name="T8" fmla="*/ 48 w 74"/>
              <a:gd name="T9" fmla="*/ 8 h 126"/>
              <a:gd name="T10" fmla="*/ 52 w 74"/>
              <a:gd name="T11" fmla="*/ 0 h 126"/>
              <a:gd name="T12" fmla="*/ 62 w 74"/>
              <a:gd name="T13" fmla="*/ 3 h 126"/>
              <a:gd name="T14" fmla="*/ 55 w 74"/>
              <a:gd name="T15" fmla="*/ 15 h 126"/>
              <a:gd name="T16" fmla="*/ 38 w 74"/>
              <a:gd name="T17" fmla="*/ 20 h 126"/>
              <a:gd name="T18" fmla="*/ 22 w 74"/>
              <a:gd name="T19" fmla="*/ 16 h 126"/>
              <a:gd name="T20" fmla="*/ 14 w 74"/>
              <a:gd name="T21" fmla="*/ 3 h 126"/>
              <a:gd name="T22" fmla="*/ 25 w 74"/>
              <a:gd name="T23" fmla="*/ 0 h 126"/>
              <a:gd name="T24" fmla="*/ 62 w 74"/>
              <a:gd name="T25" fmla="*/ 57 h 126"/>
              <a:gd name="T26" fmla="*/ 62 w 74"/>
              <a:gd name="T27" fmla="*/ 57 h 126"/>
              <a:gd name="T28" fmla="*/ 63 w 74"/>
              <a:gd name="T29" fmla="*/ 46 h 126"/>
              <a:gd name="T30" fmla="*/ 62 w 74"/>
              <a:gd name="T31" fmla="*/ 46 h 126"/>
              <a:gd name="T32" fmla="*/ 56 w 74"/>
              <a:gd name="T33" fmla="*/ 58 h 126"/>
              <a:gd name="T34" fmla="*/ 7 w 74"/>
              <a:gd name="T35" fmla="*/ 126 h 126"/>
              <a:gd name="T36" fmla="*/ 0 w 74"/>
              <a:gd name="T37" fmla="*/ 126 h 126"/>
              <a:gd name="T38" fmla="*/ 0 w 74"/>
              <a:gd name="T39" fmla="*/ 25 h 126"/>
              <a:gd name="T40" fmla="*/ 12 w 74"/>
              <a:gd name="T41" fmla="*/ 25 h 126"/>
              <a:gd name="T42" fmla="*/ 12 w 74"/>
              <a:gd name="T43" fmla="*/ 94 h 126"/>
              <a:gd name="T44" fmla="*/ 11 w 74"/>
              <a:gd name="T45" fmla="*/ 105 h 126"/>
              <a:gd name="T46" fmla="*/ 12 w 74"/>
              <a:gd name="T47" fmla="*/ 105 h 126"/>
              <a:gd name="T48" fmla="*/ 18 w 74"/>
              <a:gd name="T49" fmla="*/ 93 h 126"/>
              <a:gd name="T50" fmla="*/ 67 w 74"/>
              <a:gd name="T51" fmla="*/ 25 h 126"/>
              <a:gd name="T52" fmla="*/ 74 w 74"/>
              <a:gd name="T53" fmla="*/ 25 h 126"/>
              <a:gd name="T54" fmla="*/ 74 w 74"/>
              <a:gd name="T55" fmla="*/ 126 h 126"/>
              <a:gd name="T56" fmla="*/ 62 w 74"/>
              <a:gd name="T57" fmla="*/ 126 h 126"/>
              <a:gd name="T58" fmla="*/ 62 w 74"/>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125">
                <a:moveTo>
                  <a:pt x="25" y="0"/>
                </a:moveTo>
                <a:lnTo>
                  <a:pt x="25" y="0"/>
                </a:lnTo>
                <a:cubicBezTo>
                  <a:pt x="26" y="4"/>
                  <a:pt x="27" y="7"/>
                  <a:pt x="29" y="8"/>
                </a:cubicBezTo>
                <a:cubicBezTo>
                  <a:pt x="32" y="10"/>
                  <a:pt x="35" y="11"/>
                  <a:pt x="38" y="11"/>
                </a:cubicBezTo>
                <a:cubicBezTo>
                  <a:pt x="42" y="11"/>
                  <a:pt x="45" y="10"/>
                  <a:pt x="48" y="8"/>
                </a:cubicBezTo>
                <a:cubicBezTo>
                  <a:pt x="50" y="7"/>
                  <a:pt x="51" y="4"/>
                  <a:pt x="52" y="0"/>
                </a:cubicBezTo>
                <a:lnTo>
                  <a:pt x="62" y="3"/>
                </a:lnTo>
                <a:cubicBezTo>
                  <a:pt x="61" y="8"/>
                  <a:pt x="59" y="12"/>
                  <a:pt x="55" y="15"/>
                </a:cubicBezTo>
                <a:cubicBezTo>
                  <a:pt x="51" y="18"/>
                  <a:pt x="46" y="20"/>
                  <a:pt x="38" y="20"/>
                </a:cubicBezTo>
                <a:cubicBezTo>
                  <a:pt x="32" y="20"/>
                  <a:pt x="26" y="18"/>
                  <a:pt x="22" y="16"/>
                </a:cubicBezTo>
                <a:cubicBezTo>
                  <a:pt x="17" y="13"/>
                  <a:pt x="15" y="9"/>
                  <a:pt x="14" y="3"/>
                </a:cubicBezTo>
                <a:lnTo>
                  <a:pt x="25" y="0"/>
                </a:lnTo>
                <a:close/>
                <a:moveTo>
                  <a:pt x="62" y="57"/>
                </a:moveTo>
                <a:lnTo>
                  <a:pt x="62" y="57"/>
                </a:lnTo>
                <a:lnTo>
                  <a:pt x="63" y="46"/>
                </a:lnTo>
                <a:lnTo>
                  <a:pt x="62" y="46"/>
                </a:lnTo>
                <a:lnTo>
                  <a:pt x="56" y="58"/>
                </a:lnTo>
                <a:lnTo>
                  <a:pt x="7" y="126"/>
                </a:lnTo>
                <a:lnTo>
                  <a:pt x="0" y="126"/>
                </a:lnTo>
                <a:lnTo>
                  <a:pt x="0" y="25"/>
                </a:lnTo>
                <a:lnTo>
                  <a:pt x="12" y="25"/>
                </a:lnTo>
                <a:lnTo>
                  <a:pt x="12" y="94"/>
                </a:lnTo>
                <a:lnTo>
                  <a:pt x="11" y="105"/>
                </a:lnTo>
                <a:lnTo>
                  <a:pt x="12" y="105"/>
                </a:lnTo>
                <a:lnTo>
                  <a:pt x="18" y="93"/>
                </a:lnTo>
                <a:lnTo>
                  <a:pt x="67" y="25"/>
                </a:lnTo>
                <a:lnTo>
                  <a:pt x="74" y="25"/>
                </a:lnTo>
                <a:lnTo>
                  <a:pt x="74" y="126"/>
                </a:lnTo>
                <a:lnTo>
                  <a:pt x="62" y="126"/>
                </a:lnTo>
                <a:lnTo>
                  <a:pt x="62" y="57"/>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49" name="Freeform 1949"/>
          <p:cNvSpPr>
            <a:spLocks noEditPoints="1"/>
          </p:cNvSpPr>
          <p:nvPr/>
        </p:nvSpPr>
        <p:spPr>
          <a:xfrm>
            <a:off x="1530351" y="623888"/>
            <a:ext cx="71438" cy="76200"/>
          </a:xfrm>
          <a:custGeom>
            <a:avLst/>
            <a:gdLst>
              <a:gd name="T0" fmla="*/ 67 w 101"/>
              <a:gd name="T1" fmla="*/ 22 h 106"/>
              <a:gd name="T2" fmla="*/ 56 w 101"/>
              <a:gd name="T3" fmla="*/ 23 h 106"/>
              <a:gd name="T4" fmla="*/ 60 w 101"/>
              <a:gd name="T5" fmla="*/ 83 h 106"/>
              <a:gd name="T6" fmla="*/ 74 w 101"/>
              <a:gd name="T7" fmla="*/ 81 h 106"/>
              <a:gd name="T8" fmla="*/ 86 w 101"/>
              <a:gd name="T9" fmla="*/ 66 h 106"/>
              <a:gd name="T10" fmla="*/ 87 w 101"/>
              <a:gd name="T11" fmla="*/ 40 h 106"/>
              <a:gd name="T12" fmla="*/ 76 w 101"/>
              <a:gd name="T13" fmla="*/ 24 h 106"/>
              <a:gd name="T14" fmla="*/ 35 w 101"/>
              <a:gd name="T15" fmla="*/ 83 h 106"/>
              <a:gd name="T16" fmla="*/ 37 w 101"/>
              <a:gd name="T17" fmla="*/ 83 h 106"/>
              <a:gd name="T18" fmla="*/ 42 w 101"/>
              <a:gd name="T19" fmla="*/ 83 h 106"/>
              <a:gd name="T20" fmla="*/ 44 w 101"/>
              <a:gd name="T21" fmla="*/ 22 h 106"/>
              <a:gd name="T22" fmla="*/ 36 w 101"/>
              <a:gd name="T23" fmla="*/ 22 h 106"/>
              <a:gd name="T24" fmla="*/ 19 w 101"/>
              <a:gd name="T25" fmla="*/ 30 h 106"/>
              <a:gd name="T26" fmla="*/ 12 w 101"/>
              <a:gd name="T27" fmla="*/ 53 h 106"/>
              <a:gd name="T28" fmla="*/ 18 w 101"/>
              <a:gd name="T29" fmla="*/ 75 h 106"/>
              <a:gd name="T30" fmla="*/ 35 w 101"/>
              <a:gd name="T31" fmla="*/ 83 h 106"/>
              <a:gd name="T32" fmla="*/ 44 w 101"/>
              <a:gd name="T33" fmla="*/ 92 h 106"/>
              <a:gd name="T34" fmla="*/ 33 w 101"/>
              <a:gd name="T35" fmla="*/ 93 h 106"/>
              <a:gd name="T36" fmla="*/ 9 w 101"/>
              <a:gd name="T37" fmla="*/ 84 h 106"/>
              <a:gd name="T38" fmla="*/ 0 w 101"/>
              <a:gd name="T39" fmla="*/ 53 h 106"/>
              <a:gd name="T40" fmla="*/ 10 w 101"/>
              <a:gd name="T41" fmla="*/ 23 h 106"/>
              <a:gd name="T42" fmla="*/ 35 w 101"/>
              <a:gd name="T43" fmla="*/ 12 h 106"/>
              <a:gd name="T44" fmla="*/ 44 w 101"/>
              <a:gd name="T45" fmla="*/ 12 h 106"/>
              <a:gd name="T46" fmla="*/ 56 w 101"/>
              <a:gd name="T47" fmla="*/ 0 h 106"/>
              <a:gd name="T48" fmla="*/ 62 w 101"/>
              <a:gd name="T49" fmla="*/ 12 h 106"/>
              <a:gd name="T50" fmla="*/ 81 w 101"/>
              <a:gd name="T51" fmla="*/ 14 h 106"/>
              <a:gd name="T52" fmla="*/ 98 w 101"/>
              <a:gd name="T53" fmla="*/ 34 h 106"/>
              <a:gd name="T54" fmla="*/ 98 w 101"/>
              <a:gd name="T55" fmla="*/ 70 h 106"/>
              <a:gd name="T56" fmla="*/ 79 w 101"/>
              <a:gd name="T57" fmla="*/ 90 h 106"/>
              <a:gd name="T58" fmla="*/ 61 w 101"/>
              <a:gd name="T59" fmla="*/ 93 h 106"/>
              <a:gd name="T60" fmla="*/ 56 w 101"/>
              <a:gd name="T61" fmla="*/ 106 h 106"/>
              <a:gd name="T62" fmla="*/ 44 w 101"/>
              <a:gd name="T63"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05">
                <a:moveTo>
                  <a:pt x="67" y="22"/>
                </a:moveTo>
                <a:lnTo>
                  <a:pt x="67" y="22"/>
                </a:lnTo>
                <a:cubicBezTo>
                  <a:pt x="65" y="22"/>
                  <a:pt x="63" y="22"/>
                  <a:pt x="61" y="22"/>
                </a:cubicBezTo>
                <a:cubicBezTo>
                  <a:pt x="59" y="22"/>
                  <a:pt x="58" y="22"/>
                  <a:pt x="56" y="23"/>
                </a:cubicBezTo>
                <a:lnTo>
                  <a:pt x="56" y="83"/>
                </a:lnTo>
                <a:cubicBezTo>
                  <a:pt x="57" y="83"/>
                  <a:pt x="58" y="83"/>
                  <a:pt x="60" y="83"/>
                </a:cubicBezTo>
                <a:cubicBezTo>
                  <a:pt x="62" y="83"/>
                  <a:pt x="63" y="83"/>
                  <a:pt x="65" y="83"/>
                </a:cubicBezTo>
                <a:cubicBezTo>
                  <a:pt x="68" y="83"/>
                  <a:pt x="71" y="82"/>
                  <a:pt x="74" y="81"/>
                </a:cubicBezTo>
                <a:cubicBezTo>
                  <a:pt x="77" y="80"/>
                  <a:pt x="79" y="78"/>
                  <a:pt x="81" y="75"/>
                </a:cubicBezTo>
                <a:cubicBezTo>
                  <a:pt x="83" y="73"/>
                  <a:pt x="85" y="69"/>
                  <a:pt x="86" y="66"/>
                </a:cubicBezTo>
                <a:cubicBezTo>
                  <a:pt x="88" y="62"/>
                  <a:pt x="88" y="57"/>
                  <a:pt x="88" y="52"/>
                </a:cubicBezTo>
                <a:cubicBezTo>
                  <a:pt x="88" y="47"/>
                  <a:pt x="88" y="43"/>
                  <a:pt x="87" y="40"/>
                </a:cubicBezTo>
                <a:cubicBezTo>
                  <a:pt x="86" y="36"/>
                  <a:pt x="84" y="33"/>
                  <a:pt x="82" y="30"/>
                </a:cubicBezTo>
                <a:cubicBezTo>
                  <a:pt x="81" y="27"/>
                  <a:pt x="78" y="25"/>
                  <a:pt x="76" y="24"/>
                </a:cubicBezTo>
                <a:cubicBezTo>
                  <a:pt x="73" y="22"/>
                  <a:pt x="70" y="22"/>
                  <a:pt x="67" y="22"/>
                </a:cubicBezTo>
                <a:close/>
                <a:moveTo>
                  <a:pt x="35" y="83"/>
                </a:moveTo>
                <a:lnTo>
                  <a:pt x="35" y="83"/>
                </a:lnTo>
                <a:lnTo>
                  <a:pt x="37" y="83"/>
                </a:lnTo>
                <a:cubicBezTo>
                  <a:pt x="37" y="83"/>
                  <a:pt x="38" y="83"/>
                  <a:pt x="39" y="83"/>
                </a:cubicBezTo>
                <a:cubicBezTo>
                  <a:pt x="40" y="83"/>
                  <a:pt x="41" y="83"/>
                  <a:pt x="42" y="83"/>
                </a:cubicBezTo>
                <a:cubicBezTo>
                  <a:pt x="43" y="82"/>
                  <a:pt x="44" y="82"/>
                  <a:pt x="44" y="82"/>
                </a:cubicBezTo>
                <a:lnTo>
                  <a:pt x="44" y="22"/>
                </a:lnTo>
                <a:cubicBezTo>
                  <a:pt x="43" y="22"/>
                  <a:pt x="42" y="22"/>
                  <a:pt x="40" y="22"/>
                </a:cubicBezTo>
                <a:cubicBezTo>
                  <a:pt x="39" y="22"/>
                  <a:pt x="37" y="22"/>
                  <a:pt x="36" y="22"/>
                </a:cubicBezTo>
                <a:cubicBezTo>
                  <a:pt x="32" y="22"/>
                  <a:pt x="29" y="22"/>
                  <a:pt x="27" y="24"/>
                </a:cubicBezTo>
                <a:cubicBezTo>
                  <a:pt x="24" y="25"/>
                  <a:pt x="21" y="27"/>
                  <a:pt x="19" y="30"/>
                </a:cubicBezTo>
                <a:cubicBezTo>
                  <a:pt x="17" y="32"/>
                  <a:pt x="15" y="35"/>
                  <a:pt x="14" y="39"/>
                </a:cubicBezTo>
                <a:cubicBezTo>
                  <a:pt x="13" y="43"/>
                  <a:pt x="12" y="48"/>
                  <a:pt x="12" y="53"/>
                </a:cubicBezTo>
                <a:cubicBezTo>
                  <a:pt x="12" y="58"/>
                  <a:pt x="13" y="62"/>
                  <a:pt x="14" y="66"/>
                </a:cubicBezTo>
                <a:cubicBezTo>
                  <a:pt x="15" y="69"/>
                  <a:pt x="17" y="72"/>
                  <a:pt x="18" y="75"/>
                </a:cubicBezTo>
                <a:cubicBezTo>
                  <a:pt x="20" y="78"/>
                  <a:pt x="23" y="80"/>
                  <a:pt x="26" y="81"/>
                </a:cubicBezTo>
                <a:cubicBezTo>
                  <a:pt x="28" y="82"/>
                  <a:pt x="31" y="83"/>
                  <a:pt x="35" y="83"/>
                </a:cubicBezTo>
                <a:close/>
                <a:moveTo>
                  <a:pt x="44" y="92"/>
                </a:moveTo>
                <a:lnTo>
                  <a:pt x="44" y="92"/>
                </a:lnTo>
                <a:cubicBezTo>
                  <a:pt x="43" y="93"/>
                  <a:pt x="41" y="93"/>
                  <a:pt x="39" y="93"/>
                </a:cubicBezTo>
                <a:cubicBezTo>
                  <a:pt x="36" y="93"/>
                  <a:pt x="34" y="93"/>
                  <a:pt x="33" y="93"/>
                </a:cubicBezTo>
                <a:cubicBezTo>
                  <a:pt x="28" y="93"/>
                  <a:pt x="24" y="92"/>
                  <a:pt x="20" y="91"/>
                </a:cubicBezTo>
                <a:cubicBezTo>
                  <a:pt x="16" y="89"/>
                  <a:pt x="12" y="87"/>
                  <a:pt x="9" y="84"/>
                </a:cubicBezTo>
                <a:cubicBezTo>
                  <a:pt x="6" y="80"/>
                  <a:pt x="4" y="76"/>
                  <a:pt x="2" y="71"/>
                </a:cubicBezTo>
                <a:cubicBezTo>
                  <a:pt x="1" y="66"/>
                  <a:pt x="0" y="60"/>
                  <a:pt x="0" y="53"/>
                </a:cubicBezTo>
                <a:cubicBezTo>
                  <a:pt x="0" y="47"/>
                  <a:pt x="1" y="41"/>
                  <a:pt x="2" y="36"/>
                </a:cubicBezTo>
                <a:cubicBezTo>
                  <a:pt x="4" y="30"/>
                  <a:pt x="7" y="26"/>
                  <a:pt x="10" y="23"/>
                </a:cubicBezTo>
                <a:cubicBezTo>
                  <a:pt x="13" y="19"/>
                  <a:pt x="17" y="16"/>
                  <a:pt x="21" y="14"/>
                </a:cubicBezTo>
                <a:cubicBezTo>
                  <a:pt x="25" y="13"/>
                  <a:pt x="30" y="12"/>
                  <a:pt x="35" y="12"/>
                </a:cubicBezTo>
                <a:cubicBezTo>
                  <a:pt x="37" y="12"/>
                  <a:pt x="38" y="12"/>
                  <a:pt x="40" y="12"/>
                </a:cubicBezTo>
                <a:cubicBezTo>
                  <a:pt x="42" y="12"/>
                  <a:pt x="43" y="12"/>
                  <a:pt x="44" y="12"/>
                </a:cubicBezTo>
                <a:lnTo>
                  <a:pt x="44" y="0"/>
                </a:lnTo>
                <a:lnTo>
                  <a:pt x="56" y="0"/>
                </a:lnTo>
                <a:lnTo>
                  <a:pt x="56" y="13"/>
                </a:lnTo>
                <a:cubicBezTo>
                  <a:pt x="58" y="12"/>
                  <a:pt x="60" y="12"/>
                  <a:pt x="62" y="12"/>
                </a:cubicBezTo>
                <a:cubicBezTo>
                  <a:pt x="65" y="12"/>
                  <a:pt x="67" y="12"/>
                  <a:pt x="68" y="12"/>
                </a:cubicBezTo>
                <a:cubicBezTo>
                  <a:pt x="73" y="12"/>
                  <a:pt x="77" y="12"/>
                  <a:pt x="81" y="14"/>
                </a:cubicBezTo>
                <a:cubicBezTo>
                  <a:pt x="85" y="16"/>
                  <a:pt x="88" y="18"/>
                  <a:pt x="91" y="22"/>
                </a:cubicBezTo>
                <a:cubicBezTo>
                  <a:pt x="94" y="25"/>
                  <a:pt x="97" y="29"/>
                  <a:pt x="98" y="34"/>
                </a:cubicBezTo>
                <a:cubicBezTo>
                  <a:pt x="100" y="39"/>
                  <a:pt x="101" y="45"/>
                  <a:pt x="101" y="52"/>
                </a:cubicBezTo>
                <a:cubicBezTo>
                  <a:pt x="101" y="59"/>
                  <a:pt x="100" y="65"/>
                  <a:pt x="98" y="70"/>
                </a:cubicBezTo>
                <a:cubicBezTo>
                  <a:pt x="96" y="75"/>
                  <a:pt x="93" y="79"/>
                  <a:pt x="90" y="83"/>
                </a:cubicBezTo>
                <a:cubicBezTo>
                  <a:pt x="87" y="86"/>
                  <a:pt x="83" y="89"/>
                  <a:pt x="79" y="90"/>
                </a:cubicBezTo>
                <a:cubicBezTo>
                  <a:pt x="75" y="92"/>
                  <a:pt x="70" y="93"/>
                  <a:pt x="66" y="93"/>
                </a:cubicBezTo>
                <a:cubicBezTo>
                  <a:pt x="65" y="93"/>
                  <a:pt x="63" y="93"/>
                  <a:pt x="61" y="93"/>
                </a:cubicBezTo>
                <a:cubicBezTo>
                  <a:pt x="59" y="93"/>
                  <a:pt x="57" y="92"/>
                  <a:pt x="56" y="92"/>
                </a:cubicBezTo>
                <a:lnTo>
                  <a:pt x="56" y="106"/>
                </a:lnTo>
                <a:lnTo>
                  <a:pt x="44" y="106"/>
                </a:lnTo>
                <a:lnTo>
                  <a:pt x="44" y="9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0" name="Freeform 1950"/>
          <p:cNvSpPr/>
          <p:nvPr/>
        </p:nvSpPr>
        <p:spPr>
          <a:xfrm>
            <a:off x="1616076" y="625487"/>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0">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1" name="Freeform 1951"/>
          <p:cNvSpPr>
            <a:spLocks noEditPoints="1"/>
          </p:cNvSpPr>
          <p:nvPr/>
        </p:nvSpPr>
        <p:spPr>
          <a:xfrm>
            <a:off x="1665288" y="625487"/>
            <a:ext cx="63500" cy="85725"/>
          </a:xfrm>
          <a:custGeom>
            <a:avLst/>
            <a:gdLst>
              <a:gd name="T0" fmla="*/ 66 w 91"/>
              <a:gd name="T1" fmla="*/ 90 h 119"/>
              <a:gd name="T2" fmla="*/ 66 w 91"/>
              <a:gd name="T3" fmla="*/ 90 h 119"/>
              <a:gd name="T4" fmla="*/ 66 w 91"/>
              <a:gd name="T5" fmla="*/ 10 h 119"/>
              <a:gd name="T6" fmla="*/ 36 w 91"/>
              <a:gd name="T7" fmla="*/ 10 h 119"/>
              <a:gd name="T8" fmla="*/ 34 w 91"/>
              <a:gd name="T9" fmla="*/ 39 h 119"/>
              <a:gd name="T10" fmla="*/ 31 w 91"/>
              <a:gd name="T11" fmla="*/ 61 h 119"/>
              <a:gd name="T12" fmla="*/ 27 w 91"/>
              <a:gd name="T13" fmla="*/ 78 h 119"/>
              <a:gd name="T14" fmla="*/ 23 w 91"/>
              <a:gd name="T15" fmla="*/ 90 h 119"/>
              <a:gd name="T16" fmla="*/ 66 w 91"/>
              <a:gd name="T17" fmla="*/ 90 h 119"/>
              <a:gd name="T18" fmla="*/ 91 w 91"/>
              <a:gd name="T19" fmla="*/ 119 h 119"/>
              <a:gd name="T20" fmla="*/ 91 w 91"/>
              <a:gd name="T21" fmla="*/ 119 h 119"/>
              <a:gd name="T22" fmla="*/ 83 w 91"/>
              <a:gd name="T23" fmla="*/ 119 h 119"/>
              <a:gd name="T24" fmla="*/ 81 w 91"/>
              <a:gd name="T25" fmla="*/ 101 h 119"/>
              <a:gd name="T26" fmla="*/ 10 w 91"/>
              <a:gd name="T27" fmla="*/ 101 h 119"/>
              <a:gd name="T28" fmla="*/ 8 w 91"/>
              <a:gd name="T29" fmla="*/ 119 h 119"/>
              <a:gd name="T30" fmla="*/ 0 w 91"/>
              <a:gd name="T31" fmla="*/ 119 h 119"/>
              <a:gd name="T32" fmla="*/ 0 w 91"/>
              <a:gd name="T33" fmla="*/ 90 h 119"/>
              <a:gd name="T34" fmla="*/ 10 w 91"/>
              <a:gd name="T35" fmla="*/ 90 h 119"/>
              <a:gd name="T36" fmla="*/ 13 w 91"/>
              <a:gd name="T37" fmla="*/ 82 h 119"/>
              <a:gd name="T38" fmla="*/ 18 w 91"/>
              <a:gd name="T39" fmla="*/ 66 h 119"/>
              <a:gd name="T40" fmla="*/ 22 w 91"/>
              <a:gd name="T41" fmla="*/ 39 h 119"/>
              <a:gd name="T42" fmla="*/ 24 w 91"/>
              <a:gd name="T43" fmla="*/ 0 h 119"/>
              <a:gd name="T44" fmla="*/ 78 w 91"/>
              <a:gd name="T45" fmla="*/ 0 h 119"/>
              <a:gd name="T46" fmla="*/ 78 w 91"/>
              <a:gd name="T47" fmla="*/ 90 h 119"/>
              <a:gd name="T48" fmla="*/ 91 w 91"/>
              <a:gd name="T49" fmla="*/ 90 h 119"/>
              <a:gd name="T50" fmla="*/ 91 w 91"/>
              <a:gd name="T5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19">
                <a:moveTo>
                  <a:pt x="66" y="90"/>
                </a:moveTo>
                <a:lnTo>
                  <a:pt x="66" y="90"/>
                </a:lnTo>
                <a:lnTo>
                  <a:pt x="66" y="10"/>
                </a:lnTo>
                <a:lnTo>
                  <a:pt x="36" y="10"/>
                </a:lnTo>
                <a:cubicBezTo>
                  <a:pt x="35" y="21"/>
                  <a:pt x="35" y="30"/>
                  <a:pt x="34" y="39"/>
                </a:cubicBezTo>
                <a:cubicBezTo>
                  <a:pt x="33" y="47"/>
                  <a:pt x="32" y="55"/>
                  <a:pt x="31" y="61"/>
                </a:cubicBezTo>
                <a:cubicBezTo>
                  <a:pt x="30" y="68"/>
                  <a:pt x="29" y="73"/>
                  <a:pt x="27" y="78"/>
                </a:cubicBezTo>
                <a:cubicBezTo>
                  <a:pt x="26" y="83"/>
                  <a:pt x="24" y="87"/>
                  <a:pt x="23" y="90"/>
                </a:cubicBezTo>
                <a:lnTo>
                  <a:pt x="66" y="90"/>
                </a:lnTo>
                <a:close/>
                <a:moveTo>
                  <a:pt x="91" y="119"/>
                </a:moveTo>
                <a:lnTo>
                  <a:pt x="91" y="119"/>
                </a:lnTo>
                <a:lnTo>
                  <a:pt x="83" y="119"/>
                </a:lnTo>
                <a:lnTo>
                  <a:pt x="81" y="101"/>
                </a:lnTo>
                <a:lnTo>
                  <a:pt x="10" y="101"/>
                </a:lnTo>
                <a:lnTo>
                  <a:pt x="8" y="119"/>
                </a:lnTo>
                <a:lnTo>
                  <a:pt x="0" y="119"/>
                </a:lnTo>
                <a:lnTo>
                  <a:pt x="0" y="90"/>
                </a:lnTo>
                <a:lnTo>
                  <a:pt x="10" y="90"/>
                </a:lnTo>
                <a:cubicBezTo>
                  <a:pt x="11" y="89"/>
                  <a:pt x="12" y="86"/>
                  <a:pt x="13" y="82"/>
                </a:cubicBezTo>
                <a:cubicBezTo>
                  <a:pt x="15" y="79"/>
                  <a:pt x="17" y="73"/>
                  <a:pt x="18" y="66"/>
                </a:cubicBezTo>
                <a:cubicBezTo>
                  <a:pt x="20" y="59"/>
                  <a:pt x="21" y="49"/>
                  <a:pt x="22" y="39"/>
                </a:cubicBezTo>
                <a:cubicBezTo>
                  <a:pt x="24" y="28"/>
                  <a:pt x="24" y="15"/>
                  <a:pt x="24" y="0"/>
                </a:cubicBezTo>
                <a:lnTo>
                  <a:pt x="78" y="0"/>
                </a:lnTo>
                <a:lnTo>
                  <a:pt x="78" y="90"/>
                </a:lnTo>
                <a:lnTo>
                  <a:pt x="91" y="90"/>
                </a:lnTo>
                <a:lnTo>
                  <a:pt x="91" y="119"/>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2" name="Freeform 1952"/>
          <p:cNvSpPr/>
          <p:nvPr/>
        </p:nvSpPr>
        <p:spPr>
          <a:xfrm>
            <a:off x="1743082" y="625487"/>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0">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3" name="Freeform 1953"/>
          <p:cNvSpPr>
            <a:spLocks noEditPoints="1"/>
          </p:cNvSpPr>
          <p:nvPr/>
        </p:nvSpPr>
        <p:spPr>
          <a:xfrm>
            <a:off x="1798638" y="623900"/>
            <a:ext cx="46038"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4 w 63"/>
              <a:gd name="T11" fmla="*/ 53 h 102"/>
              <a:gd name="T12" fmla="*/ 18 w 63"/>
              <a:gd name="T13" fmla="*/ 53 h 102"/>
              <a:gd name="T14" fmla="*/ 21 w 63"/>
              <a:gd name="T15" fmla="*/ 53 h 102"/>
              <a:gd name="T16" fmla="*/ 23 w 63"/>
              <a:gd name="T17" fmla="*/ 53 h 102"/>
              <a:gd name="T18" fmla="*/ 33 w 63"/>
              <a:gd name="T19" fmla="*/ 52 h 102"/>
              <a:gd name="T20" fmla="*/ 42 w 63"/>
              <a:gd name="T21" fmla="*/ 49 h 102"/>
              <a:gd name="T22" fmla="*/ 48 w 63"/>
              <a:gd name="T23" fmla="*/ 42 h 102"/>
              <a:gd name="T24" fmla="*/ 50 w 63"/>
              <a:gd name="T25" fmla="*/ 31 h 102"/>
              <a:gd name="T26" fmla="*/ 48 w 63"/>
              <a:gd name="T27" fmla="*/ 21 h 102"/>
              <a:gd name="T28" fmla="*/ 42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0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2">
                <a:moveTo>
                  <a:pt x="25" y="10"/>
                </a:moveTo>
                <a:lnTo>
                  <a:pt x="25" y="10"/>
                </a:lnTo>
                <a:cubicBezTo>
                  <a:pt x="22" y="10"/>
                  <a:pt x="20" y="10"/>
                  <a:pt x="18" y="10"/>
                </a:cubicBezTo>
                <a:cubicBezTo>
                  <a:pt x="15" y="10"/>
                  <a:pt x="13" y="10"/>
                  <a:pt x="12" y="11"/>
                </a:cubicBezTo>
                <a:lnTo>
                  <a:pt x="12" y="53"/>
                </a:lnTo>
                <a:cubicBezTo>
                  <a:pt x="13" y="53"/>
                  <a:pt x="13" y="53"/>
                  <a:pt x="14" y="53"/>
                </a:cubicBezTo>
                <a:cubicBezTo>
                  <a:pt x="16" y="53"/>
                  <a:pt x="17" y="53"/>
                  <a:pt x="18" y="53"/>
                </a:cubicBezTo>
                <a:cubicBezTo>
                  <a:pt x="19" y="53"/>
                  <a:pt x="20" y="53"/>
                  <a:pt x="21" y="53"/>
                </a:cubicBezTo>
                <a:lnTo>
                  <a:pt x="23" y="53"/>
                </a:lnTo>
                <a:cubicBezTo>
                  <a:pt x="27" y="53"/>
                  <a:pt x="30" y="53"/>
                  <a:pt x="33" y="52"/>
                </a:cubicBezTo>
                <a:cubicBezTo>
                  <a:pt x="36" y="52"/>
                  <a:pt x="39" y="50"/>
                  <a:pt x="42" y="49"/>
                </a:cubicBezTo>
                <a:cubicBezTo>
                  <a:pt x="44" y="47"/>
                  <a:pt x="47" y="45"/>
                  <a:pt x="48" y="42"/>
                </a:cubicBezTo>
                <a:cubicBezTo>
                  <a:pt x="50" y="39"/>
                  <a:pt x="50" y="35"/>
                  <a:pt x="50" y="31"/>
                </a:cubicBezTo>
                <a:cubicBezTo>
                  <a:pt x="50" y="27"/>
                  <a:pt x="50" y="23"/>
                  <a:pt x="48" y="21"/>
                </a:cubicBezTo>
                <a:cubicBezTo>
                  <a:pt x="47" y="18"/>
                  <a:pt x="45" y="16"/>
                  <a:pt x="42" y="14"/>
                </a:cubicBezTo>
                <a:cubicBezTo>
                  <a:pt x="40" y="13"/>
                  <a:pt x="37" y="12"/>
                  <a:pt x="34" y="11"/>
                </a:cubicBezTo>
                <a:cubicBezTo>
                  <a:pt x="31" y="10"/>
                  <a:pt x="28" y="10"/>
                  <a:pt x="25" y="10"/>
                </a:cubicBezTo>
                <a:close/>
                <a:moveTo>
                  <a:pt x="0" y="2"/>
                </a:moveTo>
                <a:lnTo>
                  <a:pt x="0" y="2"/>
                </a:lnTo>
                <a:cubicBezTo>
                  <a:pt x="4" y="1"/>
                  <a:pt x="8" y="0"/>
                  <a:pt x="12" y="0"/>
                </a:cubicBezTo>
                <a:cubicBezTo>
                  <a:pt x="16" y="0"/>
                  <a:pt x="20" y="0"/>
                  <a:pt x="25" y="0"/>
                </a:cubicBezTo>
                <a:cubicBezTo>
                  <a:pt x="29" y="0"/>
                  <a:pt x="33" y="0"/>
                  <a:pt x="38" y="1"/>
                </a:cubicBezTo>
                <a:cubicBezTo>
                  <a:pt x="43" y="2"/>
                  <a:pt x="47" y="3"/>
                  <a:pt x="50" y="6"/>
                </a:cubicBezTo>
                <a:cubicBezTo>
                  <a:pt x="54" y="8"/>
                  <a:pt x="57" y="11"/>
                  <a:pt x="60" y="15"/>
                </a:cubicBezTo>
                <a:cubicBezTo>
                  <a:pt x="62" y="19"/>
                  <a:pt x="63" y="24"/>
                  <a:pt x="63" y="31"/>
                </a:cubicBezTo>
                <a:cubicBezTo>
                  <a:pt x="63" y="37"/>
                  <a:pt x="62" y="42"/>
                  <a:pt x="60" y="46"/>
                </a:cubicBezTo>
                <a:cubicBezTo>
                  <a:pt x="58" y="50"/>
                  <a:pt x="55" y="54"/>
                  <a:pt x="51" y="56"/>
                </a:cubicBezTo>
                <a:cubicBezTo>
                  <a:pt x="47" y="59"/>
                  <a:pt x="43" y="61"/>
                  <a:pt x="39" y="62"/>
                </a:cubicBezTo>
                <a:cubicBezTo>
                  <a:pt x="34" y="63"/>
                  <a:pt x="29" y="64"/>
                  <a:pt x="24" y="64"/>
                </a:cubicBezTo>
                <a:lnTo>
                  <a:pt x="22" y="64"/>
                </a:lnTo>
                <a:cubicBezTo>
                  <a:pt x="20" y="64"/>
                  <a:pt x="19" y="64"/>
                  <a:pt x="18" y="64"/>
                </a:cubicBezTo>
                <a:cubicBezTo>
                  <a:pt x="17" y="64"/>
                  <a:pt x="16" y="64"/>
                  <a:pt x="15" y="64"/>
                </a:cubicBezTo>
                <a:cubicBezTo>
                  <a:pt x="13" y="63"/>
                  <a:pt x="13" y="63"/>
                  <a:pt x="12" y="63"/>
                </a:cubicBezTo>
                <a:lnTo>
                  <a:pt x="12" y="102"/>
                </a:lnTo>
                <a:lnTo>
                  <a:pt x="0" y="102"/>
                </a:lnTo>
                <a:lnTo>
                  <a:pt x="0" y="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4" name="Freeform 1954"/>
          <p:cNvSpPr>
            <a:spLocks noEditPoints="1"/>
          </p:cNvSpPr>
          <p:nvPr/>
        </p:nvSpPr>
        <p:spPr>
          <a:xfrm>
            <a:off x="1844679" y="623900"/>
            <a:ext cx="57150" cy="74613"/>
          </a:xfrm>
          <a:custGeom>
            <a:avLst/>
            <a:gdLst>
              <a:gd name="T0" fmla="*/ 26 w 82"/>
              <a:gd name="T1" fmla="*/ 64 h 103"/>
              <a:gd name="T2" fmla="*/ 26 w 82"/>
              <a:gd name="T3" fmla="*/ 64 h 103"/>
              <a:gd name="T4" fmla="*/ 55 w 82"/>
              <a:gd name="T5" fmla="*/ 64 h 103"/>
              <a:gd name="T6" fmla="*/ 44 w 82"/>
              <a:gd name="T7" fmla="*/ 34 h 103"/>
              <a:gd name="T8" fmla="*/ 40 w 82"/>
              <a:gd name="T9" fmla="*/ 18 h 103"/>
              <a:gd name="T10" fmla="*/ 40 w 82"/>
              <a:gd name="T11" fmla="*/ 18 h 103"/>
              <a:gd name="T12" fmla="*/ 37 w 82"/>
              <a:gd name="T13" fmla="*/ 34 h 103"/>
              <a:gd name="T14" fmla="*/ 26 w 82"/>
              <a:gd name="T15" fmla="*/ 64 h 103"/>
              <a:gd name="T16" fmla="*/ 59 w 82"/>
              <a:gd name="T17" fmla="*/ 75 h 103"/>
              <a:gd name="T18" fmla="*/ 59 w 82"/>
              <a:gd name="T19" fmla="*/ 75 h 103"/>
              <a:gd name="T20" fmla="*/ 22 w 82"/>
              <a:gd name="T21" fmla="*/ 75 h 103"/>
              <a:gd name="T22" fmla="*/ 12 w 82"/>
              <a:gd name="T23" fmla="*/ 103 h 103"/>
              <a:gd name="T24" fmla="*/ 0 w 82"/>
              <a:gd name="T25" fmla="*/ 103 h 103"/>
              <a:gd name="T26" fmla="*/ 38 w 82"/>
              <a:gd name="T27" fmla="*/ 0 h 103"/>
              <a:gd name="T28" fmla="*/ 43 w 82"/>
              <a:gd name="T29" fmla="*/ 0 h 103"/>
              <a:gd name="T30" fmla="*/ 82 w 82"/>
              <a:gd name="T31" fmla="*/ 103 h 103"/>
              <a:gd name="T32" fmla="*/ 69 w 82"/>
              <a:gd name="T33" fmla="*/ 103 h 103"/>
              <a:gd name="T34" fmla="*/ 59 w 82"/>
              <a:gd name="T35"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03">
                <a:moveTo>
                  <a:pt x="26" y="64"/>
                </a:moveTo>
                <a:lnTo>
                  <a:pt x="26" y="64"/>
                </a:lnTo>
                <a:lnTo>
                  <a:pt x="55" y="64"/>
                </a:lnTo>
                <a:lnTo>
                  <a:pt x="44" y="34"/>
                </a:lnTo>
                <a:lnTo>
                  <a:pt x="40" y="18"/>
                </a:lnTo>
                <a:lnTo>
                  <a:pt x="40" y="18"/>
                </a:lnTo>
                <a:lnTo>
                  <a:pt x="37" y="34"/>
                </a:lnTo>
                <a:lnTo>
                  <a:pt x="26" y="64"/>
                </a:lnTo>
                <a:close/>
                <a:moveTo>
                  <a:pt x="59" y="75"/>
                </a:moveTo>
                <a:lnTo>
                  <a:pt x="59" y="75"/>
                </a:lnTo>
                <a:lnTo>
                  <a:pt x="22" y="75"/>
                </a:lnTo>
                <a:lnTo>
                  <a:pt x="12" y="103"/>
                </a:lnTo>
                <a:lnTo>
                  <a:pt x="0" y="103"/>
                </a:lnTo>
                <a:lnTo>
                  <a:pt x="38" y="0"/>
                </a:lnTo>
                <a:lnTo>
                  <a:pt x="43" y="0"/>
                </a:lnTo>
                <a:lnTo>
                  <a:pt x="82" y="103"/>
                </a:lnTo>
                <a:lnTo>
                  <a:pt x="69" y="103"/>
                </a:lnTo>
                <a:lnTo>
                  <a:pt x="59" y="75"/>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5" name="Freeform 1955"/>
          <p:cNvSpPr/>
          <p:nvPr/>
        </p:nvSpPr>
        <p:spPr>
          <a:xfrm>
            <a:off x="1912938" y="625487"/>
            <a:ext cx="58738" cy="85725"/>
          </a:xfrm>
          <a:custGeom>
            <a:avLst/>
            <a:gdLst>
              <a:gd name="T0" fmla="*/ 83 w 83"/>
              <a:gd name="T1" fmla="*/ 119 h 119"/>
              <a:gd name="T2" fmla="*/ 83 w 83"/>
              <a:gd name="T3" fmla="*/ 119 h 119"/>
              <a:gd name="T4" fmla="*/ 75 w 83"/>
              <a:gd name="T5" fmla="*/ 119 h 119"/>
              <a:gd name="T6" fmla="*/ 73 w 83"/>
              <a:gd name="T7" fmla="*/ 101 h 119"/>
              <a:gd name="T8" fmla="*/ 0 w 83"/>
              <a:gd name="T9" fmla="*/ 101 h 119"/>
              <a:gd name="T10" fmla="*/ 0 w 83"/>
              <a:gd name="T11" fmla="*/ 0 h 119"/>
              <a:gd name="T12" fmla="*/ 12 w 83"/>
              <a:gd name="T13" fmla="*/ 0 h 119"/>
              <a:gd name="T14" fmla="*/ 12 w 83"/>
              <a:gd name="T15" fmla="*/ 90 h 119"/>
              <a:gd name="T16" fmla="*/ 58 w 83"/>
              <a:gd name="T17" fmla="*/ 90 h 119"/>
              <a:gd name="T18" fmla="*/ 58 w 83"/>
              <a:gd name="T19" fmla="*/ 0 h 119"/>
              <a:gd name="T20" fmla="*/ 70 w 83"/>
              <a:gd name="T21" fmla="*/ 0 h 119"/>
              <a:gd name="T22" fmla="*/ 70 w 83"/>
              <a:gd name="T23" fmla="*/ 90 h 119"/>
              <a:gd name="T24" fmla="*/ 83 w 83"/>
              <a:gd name="T25" fmla="*/ 90 h 119"/>
              <a:gd name="T26" fmla="*/ 83 w 83"/>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19">
                <a:moveTo>
                  <a:pt x="83" y="119"/>
                </a:moveTo>
                <a:lnTo>
                  <a:pt x="83" y="119"/>
                </a:lnTo>
                <a:lnTo>
                  <a:pt x="75" y="119"/>
                </a:lnTo>
                <a:lnTo>
                  <a:pt x="73" y="101"/>
                </a:lnTo>
                <a:lnTo>
                  <a:pt x="0" y="101"/>
                </a:lnTo>
                <a:lnTo>
                  <a:pt x="0" y="0"/>
                </a:lnTo>
                <a:lnTo>
                  <a:pt x="12" y="0"/>
                </a:lnTo>
                <a:lnTo>
                  <a:pt x="12" y="90"/>
                </a:lnTo>
                <a:lnTo>
                  <a:pt x="58" y="90"/>
                </a:lnTo>
                <a:lnTo>
                  <a:pt x="58" y="0"/>
                </a:lnTo>
                <a:lnTo>
                  <a:pt x="70" y="0"/>
                </a:lnTo>
                <a:lnTo>
                  <a:pt x="70" y="90"/>
                </a:lnTo>
                <a:lnTo>
                  <a:pt x="83" y="90"/>
                </a:lnTo>
                <a:lnTo>
                  <a:pt x="83" y="119"/>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6" name="Freeform 1956"/>
          <p:cNvSpPr/>
          <p:nvPr/>
        </p:nvSpPr>
        <p:spPr>
          <a:xfrm>
            <a:off x="1984376" y="625487"/>
            <a:ext cx="52388" cy="73025"/>
          </a:xfrm>
          <a:custGeom>
            <a:avLst/>
            <a:gdLst>
              <a:gd name="T0" fmla="*/ 62 w 74"/>
              <a:gd name="T1" fmla="*/ 32 h 101"/>
              <a:gd name="T2" fmla="*/ 62 w 74"/>
              <a:gd name="T3" fmla="*/ 32 h 101"/>
              <a:gd name="T4" fmla="*/ 63 w 74"/>
              <a:gd name="T5" fmla="*/ 21 h 101"/>
              <a:gd name="T6" fmla="*/ 62 w 74"/>
              <a:gd name="T7" fmla="*/ 21 h 101"/>
              <a:gd name="T8" fmla="*/ 56 w 74"/>
              <a:gd name="T9" fmla="*/ 33 h 101"/>
              <a:gd name="T10" fmla="*/ 7 w 74"/>
              <a:gd name="T11" fmla="*/ 101 h 101"/>
              <a:gd name="T12" fmla="*/ 0 w 74"/>
              <a:gd name="T13" fmla="*/ 101 h 101"/>
              <a:gd name="T14" fmla="*/ 0 w 74"/>
              <a:gd name="T15" fmla="*/ 0 h 101"/>
              <a:gd name="T16" fmla="*/ 12 w 74"/>
              <a:gd name="T17" fmla="*/ 0 h 101"/>
              <a:gd name="T18" fmla="*/ 12 w 74"/>
              <a:gd name="T19" fmla="*/ 69 h 101"/>
              <a:gd name="T20" fmla="*/ 11 w 74"/>
              <a:gd name="T21" fmla="*/ 80 h 101"/>
              <a:gd name="T22" fmla="*/ 12 w 74"/>
              <a:gd name="T23" fmla="*/ 80 h 101"/>
              <a:gd name="T24" fmla="*/ 18 w 74"/>
              <a:gd name="T25" fmla="*/ 68 h 101"/>
              <a:gd name="T26" fmla="*/ 67 w 74"/>
              <a:gd name="T27" fmla="*/ 0 h 101"/>
              <a:gd name="T28" fmla="*/ 74 w 74"/>
              <a:gd name="T29" fmla="*/ 0 h 101"/>
              <a:gd name="T30" fmla="*/ 74 w 74"/>
              <a:gd name="T31" fmla="*/ 101 h 101"/>
              <a:gd name="T32" fmla="*/ 62 w 74"/>
              <a:gd name="T33" fmla="*/ 101 h 101"/>
              <a:gd name="T34" fmla="*/ 62 w 74"/>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00">
                <a:moveTo>
                  <a:pt x="62" y="32"/>
                </a:moveTo>
                <a:lnTo>
                  <a:pt x="62" y="32"/>
                </a:lnTo>
                <a:lnTo>
                  <a:pt x="63" y="21"/>
                </a:lnTo>
                <a:lnTo>
                  <a:pt x="62" y="21"/>
                </a:lnTo>
                <a:lnTo>
                  <a:pt x="56" y="33"/>
                </a:lnTo>
                <a:lnTo>
                  <a:pt x="7" y="101"/>
                </a:lnTo>
                <a:lnTo>
                  <a:pt x="0" y="101"/>
                </a:lnTo>
                <a:lnTo>
                  <a:pt x="0" y="0"/>
                </a:lnTo>
                <a:lnTo>
                  <a:pt x="12" y="0"/>
                </a:lnTo>
                <a:lnTo>
                  <a:pt x="12" y="69"/>
                </a:lnTo>
                <a:lnTo>
                  <a:pt x="11" y="80"/>
                </a:lnTo>
                <a:lnTo>
                  <a:pt x="12" y="80"/>
                </a:lnTo>
                <a:lnTo>
                  <a:pt x="18" y="68"/>
                </a:lnTo>
                <a:lnTo>
                  <a:pt x="67" y="0"/>
                </a:lnTo>
                <a:lnTo>
                  <a:pt x="74" y="0"/>
                </a:lnTo>
                <a:lnTo>
                  <a:pt x="74" y="101"/>
                </a:lnTo>
                <a:lnTo>
                  <a:pt x="62" y="101"/>
                </a:lnTo>
                <a:lnTo>
                  <a:pt x="62" y="3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
        <p:nvSpPr>
          <p:cNvPr id="1157" name="Freeform 1957"/>
          <p:cNvSpPr/>
          <p:nvPr/>
        </p:nvSpPr>
        <p:spPr>
          <a:xfrm>
            <a:off x="2055813" y="625487"/>
            <a:ext cx="52388" cy="73025"/>
          </a:xfrm>
          <a:custGeom>
            <a:avLst/>
            <a:gdLst>
              <a:gd name="T0" fmla="*/ 61 w 73"/>
              <a:gd name="T1" fmla="*/ 32 h 101"/>
              <a:gd name="T2" fmla="*/ 61 w 73"/>
              <a:gd name="T3" fmla="*/ 32 h 101"/>
              <a:gd name="T4" fmla="*/ 62 w 73"/>
              <a:gd name="T5" fmla="*/ 21 h 101"/>
              <a:gd name="T6" fmla="*/ 62 w 73"/>
              <a:gd name="T7" fmla="*/ 21 h 101"/>
              <a:gd name="T8" fmla="*/ 55 w 73"/>
              <a:gd name="T9" fmla="*/ 33 h 101"/>
              <a:gd name="T10" fmla="*/ 7 w 73"/>
              <a:gd name="T11" fmla="*/ 101 h 101"/>
              <a:gd name="T12" fmla="*/ 0 w 73"/>
              <a:gd name="T13" fmla="*/ 101 h 101"/>
              <a:gd name="T14" fmla="*/ 0 w 73"/>
              <a:gd name="T15" fmla="*/ 0 h 101"/>
              <a:gd name="T16" fmla="*/ 12 w 73"/>
              <a:gd name="T17" fmla="*/ 0 h 101"/>
              <a:gd name="T18" fmla="*/ 12 w 73"/>
              <a:gd name="T19" fmla="*/ 69 h 101"/>
              <a:gd name="T20" fmla="*/ 11 w 73"/>
              <a:gd name="T21" fmla="*/ 80 h 101"/>
              <a:gd name="T22" fmla="*/ 11 w 73"/>
              <a:gd name="T23" fmla="*/ 80 h 101"/>
              <a:gd name="T24" fmla="*/ 18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0">
                <a:moveTo>
                  <a:pt x="61" y="32"/>
                </a:moveTo>
                <a:lnTo>
                  <a:pt x="61" y="32"/>
                </a:lnTo>
                <a:lnTo>
                  <a:pt x="62" y="21"/>
                </a:lnTo>
                <a:lnTo>
                  <a:pt x="62" y="21"/>
                </a:lnTo>
                <a:lnTo>
                  <a:pt x="55" y="33"/>
                </a:lnTo>
                <a:lnTo>
                  <a:pt x="7" y="101"/>
                </a:lnTo>
                <a:lnTo>
                  <a:pt x="0" y="101"/>
                </a:lnTo>
                <a:lnTo>
                  <a:pt x="0" y="0"/>
                </a:lnTo>
                <a:lnTo>
                  <a:pt x="12" y="0"/>
                </a:lnTo>
                <a:lnTo>
                  <a:pt x="12" y="69"/>
                </a:lnTo>
                <a:lnTo>
                  <a:pt x="11" y="80"/>
                </a:lnTo>
                <a:lnTo>
                  <a:pt x="11" y="80"/>
                </a:lnTo>
                <a:lnTo>
                  <a:pt x="18" y="68"/>
                </a:lnTo>
                <a:lnTo>
                  <a:pt x="66" y="0"/>
                </a:lnTo>
                <a:lnTo>
                  <a:pt x="73" y="0"/>
                </a:lnTo>
                <a:lnTo>
                  <a:pt x="73" y="101"/>
                </a:lnTo>
                <a:lnTo>
                  <a:pt x="61" y="101"/>
                </a:lnTo>
                <a:lnTo>
                  <a:pt x="61" y="32"/>
                </a:lnTo>
                <a:close/>
              </a:path>
            </a:pathLst>
          </a:custGeom>
          <a:solidFill>
            <a:srgbClr val="1E5D2F"/>
          </a:solidFill>
          <a:ln w="0">
            <a:noFill/>
            <a:prstDash val="solid"/>
            <a:round/>
          </a:ln>
          <a:effectLst/>
        </p:spPr>
        <p:txBody>
          <a:bodyPr vert="horz" wrap="square" lIns="91440" tIns="45720" rIns="91440" bIns="45720" anchor="t" anchorCtr="0" compatLnSpc="1">
            <a:prstTxWarp prst="textNoShape">
              <a:avLst/>
            </a:prstTxWarp>
          </a:bodyPr>
          <a:lstStyle/>
          <a:p>
            <a:endParaRPr lang="ru-RU">
              <a:solidFill>
                <a:prstClr val="black"/>
              </a:solidFill>
              <a:effectLst/>
            </a:endParaRPr>
          </a:p>
        </p:txBody>
      </p:sp>
    </p:spTree>
    <p:extLst>
      <p:ext uri="{BB962C8B-B14F-4D97-AF65-F5344CB8AC3E}">
        <p14:creationId xmlns:p14="http://schemas.microsoft.com/office/powerpoint/2010/main" val="152233556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ransition/>
  <p:hf hdr="0" ftr="0" dt="0"/>
  <p:txStyles>
    <p:titleStyle>
      <a:lvl1pPr algn="ctr" defTabSz="457200" rtl="0" eaLnBrk="1" latinLnBrk="0" hangingPunct="1">
        <a:spcBef>
          <a:spcPct val="0"/>
        </a:spcBef>
        <a:buNone/>
        <a:defRPr sz="4400" kern="1200">
          <a:solidFill>
            <a:schemeClr val="tx1"/>
          </a:solidFill>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9pPr>
    </p:bodyStyle>
    <p:otherStyle>
      <a:defPPr>
        <a:defRPr lang="en-US">
          <a:effectLst/>
        </a:defRPr>
      </a:defPPr>
      <a:lvl1pPr marL="0" algn="l" defTabSz="457200" rtl="0" eaLnBrk="1" latinLnBrk="0" hangingPunct="1">
        <a:defRPr sz="1800" kern="1200">
          <a:solidFill>
            <a:schemeClr val="tx1"/>
          </a:solidFill>
          <a:effectLst/>
          <a:latin typeface="+mn-lt"/>
          <a:ea typeface="+mn-ea"/>
          <a:cs typeface="+mn-cs"/>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useBgFill="1">
        <p:nvSpPr>
          <p:cNvPr id="9" name="Прямоугольник 8"/>
          <p:cNvSpPr/>
          <p:nvPr/>
        </p:nvSpPr>
        <p:spPr>
          <a:xfrm>
            <a:off x="0" y="5774339"/>
            <a:ext cx="9144000" cy="1083661"/>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 y="0"/>
            <a:ext cx="9132641" cy="6858000"/>
          </a:xfrm>
          <a:prstGeom prst="rect">
            <a:avLst/>
          </a:prstGeom>
          <a:effectLst/>
        </p:spPr>
      </p:pic>
      <p:sp>
        <p:nvSpPr>
          <p:cNvPr id="2" name="TextBox 1"/>
          <p:cNvSpPr txBox="1"/>
          <p:nvPr/>
        </p:nvSpPr>
        <p:spPr>
          <a:xfrm>
            <a:off x="962525" y="3861048"/>
            <a:ext cx="7344816" cy="954107"/>
          </a:xfrm>
          <a:prstGeom prst="rect">
            <a:avLst/>
          </a:prstGeom>
          <a:effectLst/>
        </p:spPr>
        <p:txBody>
          <a:bodyPr anchor="ctr"/>
          <a:lstStyle>
            <a:defPPr>
              <a:defRPr lang="ru-RU">
                <a:effectLst/>
              </a:defRPr>
            </a:defPPr>
            <a:lvl1pPr algn="ctr" eaLnBrk="0" fontAlgn="base" hangingPunct="0">
              <a:spcBef>
                <a:spcPct val="0"/>
              </a:spcBef>
              <a:spcAft>
                <a:spcPct val="0"/>
              </a:spcAft>
              <a:defRPr sz="2800" b="1">
                <a:solidFill>
                  <a:srgbClr val="004821"/>
                </a:solidFill>
                <a:effectLst/>
                <a:latin typeface="Cambria" panose="02040503050406030204" pitchFamily="18" charset="0"/>
                <a:cs typeface="Arial"/>
              </a:defRPr>
            </a:lvl1pPr>
            <a:lvl2pPr eaLnBrk="0" fontAlgn="base" hangingPunct="0">
              <a:spcBef>
                <a:spcPct val="0"/>
              </a:spcBef>
              <a:spcAft>
                <a:spcPct val="0"/>
              </a:spcAft>
              <a:defRPr sz="2400" b="1">
                <a:solidFill>
                  <a:srgbClr val="00449E"/>
                </a:solidFill>
                <a:effectLst/>
                <a:latin typeface="Calibri" panose="020F0502020204030204" pitchFamily="34" charset="0"/>
              </a:defRPr>
            </a:lvl2pPr>
            <a:lvl3pPr eaLnBrk="0" fontAlgn="base" hangingPunct="0">
              <a:spcBef>
                <a:spcPct val="0"/>
              </a:spcBef>
              <a:spcAft>
                <a:spcPct val="0"/>
              </a:spcAft>
              <a:defRPr sz="2400" b="1">
                <a:solidFill>
                  <a:srgbClr val="00449E"/>
                </a:solidFill>
                <a:effectLst/>
                <a:latin typeface="Calibri" panose="020F0502020204030204" pitchFamily="34" charset="0"/>
              </a:defRPr>
            </a:lvl3pPr>
            <a:lvl4pPr eaLnBrk="0" fontAlgn="base" hangingPunct="0">
              <a:spcBef>
                <a:spcPct val="0"/>
              </a:spcBef>
              <a:spcAft>
                <a:spcPct val="0"/>
              </a:spcAft>
              <a:defRPr sz="2400" b="1">
                <a:solidFill>
                  <a:srgbClr val="00449E"/>
                </a:solidFill>
                <a:effectLst/>
                <a:latin typeface="Calibri" panose="020F0502020204030204" pitchFamily="34" charset="0"/>
              </a:defRPr>
            </a:lvl4pPr>
            <a:lvl5pPr eaLnBrk="0" fontAlgn="base" hangingPunct="0">
              <a:spcBef>
                <a:spcPct val="0"/>
              </a:spcBef>
              <a:spcAft>
                <a:spcPct val="0"/>
              </a:spcAft>
              <a:defRPr sz="2400" b="1">
                <a:solidFill>
                  <a:srgbClr val="00449E"/>
                </a:solidFill>
                <a:effectLst/>
                <a:latin typeface="Calibri" panose="020F0502020204030204" pitchFamily="34" charset="0"/>
              </a:defRPr>
            </a:lvl5pPr>
            <a:lvl6pPr marL="457200" fontAlgn="base">
              <a:spcBef>
                <a:spcPct val="0"/>
              </a:spcBef>
              <a:spcAft>
                <a:spcPct val="0"/>
              </a:spcAft>
              <a:defRPr sz="2400" b="1">
                <a:solidFill>
                  <a:srgbClr val="00449E"/>
                </a:solidFill>
                <a:effectLst/>
                <a:latin typeface="Calibri" panose="020F0502020204030204" pitchFamily="34" charset="0"/>
              </a:defRPr>
            </a:lvl6pPr>
            <a:lvl7pPr marL="914400" fontAlgn="base">
              <a:spcBef>
                <a:spcPct val="0"/>
              </a:spcBef>
              <a:spcAft>
                <a:spcPct val="0"/>
              </a:spcAft>
              <a:defRPr sz="2400" b="1">
                <a:solidFill>
                  <a:srgbClr val="00449E"/>
                </a:solidFill>
                <a:effectLst/>
                <a:latin typeface="Calibri" panose="020F0502020204030204" pitchFamily="34" charset="0"/>
              </a:defRPr>
            </a:lvl7pPr>
            <a:lvl8pPr marL="1371600" fontAlgn="base">
              <a:spcBef>
                <a:spcPct val="0"/>
              </a:spcBef>
              <a:spcAft>
                <a:spcPct val="0"/>
              </a:spcAft>
              <a:defRPr sz="2400" b="1">
                <a:solidFill>
                  <a:srgbClr val="00449E"/>
                </a:solidFill>
                <a:effectLst/>
                <a:latin typeface="Calibri" panose="020F0502020204030204" pitchFamily="34" charset="0"/>
              </a:defRPr>
            </a:lvl8pPr>
            <a:lvl9pPr marL="1828800" fontAlgn="base">
              <a:spcBef>
                <a:spcPct val="0"/>
              </a:spcBef>
              <a:spcAft>
                <a:spcPct val="0"/>
              </a:spcAft>
              <a:defRPr sz="2400" b="1">
                <a:solidFill>
                  <a:srgbClr val="00449E"/>
                </a:solidFill>
                <a:effectLst/>
                <a:latin typeface="Calibri" panose="020F0502020204030204" pitchFamily="34" charset="0"/>
              </a:defRPr>
            </a:lvl9pPr>
          </a:lstStyle>
          <a:p>
            <a:pPr rtl="0"/>
            <a:r>
              <a:rPr lang="en-US" sz="2800" b="1" i="0" u="none" strike="noStrike">
                <a:effectLst/>
                <a:highlight>
                  <a:srgbClr val="000000">
                    <a:alpha val="0"/>
                  </a:srgbClr>
                </a:highlight>
                <a:latin typeface="Cambria"/>
              </a:rPr>
              <a:t>Accounting and Reporting System</a:t>
            </a:r>
          </a:p>
          <a:p>
            <a:pPr rtl="0"/>
            <a:r>
              <a:rPr lang="en-US" sz="2800" b="1" i="0" u="none" strike="noStrike">
                <a:effectLst/>
                <a:highlight>
                  <a:srgbClr val="000000">
                    <a:alpha val="0"/>
                  </a:srgbClr>
                </a:highlight>
                <a:latin typeface="Cambria"/>
              </a:rPr>
              <a:t>in the Russian Federation</a:t>
            </a:r>
          </a:p>
        </p:txBody>
      </p:sp>
      <p:sp useBgFill="1">
        <p:nvSpPr>
          <p:cNvPr id="8" name="Прямоугольник 7"/>
          <p:cNvSpPr/>
          <p:nvPr/>
        </p:nvSpPr>
        <p:spPr>
          <a:xfrm>
            <a:off x="143931" y="220206"/>
            <a:ext cx="4491002" cy="1083661"/>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endParaRPr>
          </a:p>
        </p:txBody>
      </p:sp>
      <p:sp>
        <p:nvSpPr>
          <p:cNvPr id="3" name="TextBox 2"/>
          <p:cNvSpPr txBox="1"/>
          <p:nvPr/>
        </p:nvSpPr>
        <p:spPr>
          <a:xfrm>
            <a:off x="5216367" y="5505852"/>
            <a:ext cx="3709320" cy="945825"/>
          </a:xfrm>
          <a:prstGeom prst="rect">
            <a:avLst/>
          </a:prstGeom>
          <a:noFill/>
          <a:effectLst/>
        </p:spPr>
        <p:txBody>
          <a:bodyPr wrap="square" rtlCol="0">
            <a:spAutoFit/>
          </a:bodyPr>
          <a:lstStyle/>
          <a:p>
            <a:pPr algn="r" rtl="0"/>
            <a:r>
              <a:rPr lang="en-US" sz="1400" b="0" i="0" u="none" strike="noStrike">
                <a:effectLst/>
                <a:highlight>
                  <a:srgbClr val="000000">
                    <a:alpha val="0"/>
                  </a:srgbClr>
                </a:highlight>
                <a:latin typeface="Cambria"/>
              </a:rPr>
              <a:t>Head of the Department of Budget Methodology and Public Sector Financial Reporting of the Russian Ministry of Finance</a:t>
            </a:r>
          </a:p>
          <a:p>
            <a:pPr algn="r" rtl="0"/>
            <a:r>
              <a:rPr lang="en-US" sz="1400" b="0" i="0" u="none" strike="noStrike">
                <a:effectLst/>
                <a:highlight>
                  <a:srgbClr val="000000">
                    <a:alpha val="0"/>
                  </a:srgbClr>
                </a:highlight>
                <a:latin typeface="Cambria"/>
              </a:rPr>
              <a:t>S.B. Romanov</a:t>
            </a:r>
          </a:p>
        </p:txBody>
      </p:sp>
    </p:spTree>
    <p:extLst>
      <p:ext uri="{BB962C8B-B14F-4D97-AF65-F5344CB8AC3E}">
        <p14:creationId xmlns:p14="http://schemas.microsoft.com/office/powerpoint/2010/main" val="10995015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aphicFrame>
        <p:nvGraphicFramePr>
          <p:cNvPr id="18" name="Таблица 17"/>
          <p:cNvGraphicFramePr>
            <a:graphicFrameLocks noGrp="1"/>
          </p:cNvGraphicFramePr>
          <p:nvPr>
            <p:extLst>
              <p:ext uri="{D42A27DB-BD31-4B8C-83A1-F6EECF244321}">
                <p14:modId xmlns:p14="http://schemas.microsoft.com/office/powerpoint/2010/main" val="2257377192"/>
              </p:ext>
            </p:extLst>
          </p:nvPr>
        </p:nvGraphicFramePr>
        <p:xfrm>
          <a:off x="467544" y="2492896"/>
          <a:ext cx="8208913" cy="1662055"/>
        </p:xfrm>
        <a:graphic>
          <a:graphicData uri="http://schemas.openxmlformats.org/drawingml/2006/table">
            <a:tbl>
              <a:tblPr>
                <a:effectLst/>
                <a:tableStyleId>{74C1A8A3-306A-4EB7-A6B1-4F7E0EB9C5D6}</a:tableStyleId>
              </a:tblPr>
              <a:tblGrid>
                <a:gridCol w="410625">
                  <a:extLst>
                    <a:ext uri="{9D8B030D-6E8A-4147-A177-3AD203B41FA5}">
                      <a16:colId xmlns:a16="http://schemas.microsoft.com/office/drawing/2014/main" val="20000"/>
                    </a:ext>
                  </a:extLst>
                </a:gridCol>
                <a:gridCol w="332948">
                  <a:extLst>
                    <a:ext uri="{9D8B030D-6E8A-4147-A177-3AD203B41FA5}">
                      <a16:colId xmlns:a16="http://schemas.microsoft.com/office/drawing/2014/main" val="20001"/>
                    </a:ext>
                  </a:extLst>
                </a:gridCol>
                <a:gridCol w="380143">
                  <a:extLst>
                    <a:ext uri="{9D8B030D-6E8A-4147-A177-3AD203B41FA5}">
                      <a16:colId xmlns:a16="http://schemas.microsoft.com/office/drawing/2014/main" val="20002"/>
                    </a:ext>
                  </a:extLst>
                </a:gridCol>
                <a:gridCol w="511149">
                  <a:extLst>
                    <a:ext uri="{9D8B030D-6E8A-4147-A177-3AD203B41FA5}">
                      <a16:colId xmlns:a16="http://schemas.microsoft.com/office/drawing/2014/main" val="20003"/>
                    </a:ext>
                  </a:extLst>
                </a:gridCol>
                <a:gridCol w="437600">
                  <a:extLst>
                    <a:ext uri="{9D8B030D-6E8A-4147-A177-3AD203B41FA5}">
                      <a16:colId xmlns:a16="http://schemas.microsoft.com/office/drawing/2014/main" val="20004"/>
                    </a:ext>
                  </a:extLst>
                </a:gridCol>
                <a:gridCol w="379726">
                  <a:extLst>
                    <a:ext uri="{9D8B030D-6E8A-4147-A177-3AD203B41FA5}">
                      <a16:colId xmlns:a16="http://schemas.microsoft.com/office/drawing/2014/main" val="20005"/>
                    </a:ext>
                  </a:extLst>
                </a:gridCol>
                <a:gridCol w="370445">
                  <a:extLst>
                    <a:ext uri="{9D8B030D-6E8A-4147-A177-3AD203B41FA5}">
                      <a16:colId xmlns:a16="http://schemas.microsoft.com/office/drawing/2014/main" val="20006"/>
                    </a:ext>
                  </a:extLst>
                </a:gridCol>
                <a:gridCol w="349146">
                  <a:extLst>
                    <a:ext uri="{9D8B030D-6E8A-4147-A177-3AD203B41FA5}">
                      <a16:colId xmlns:a16="http://schemas.microsoft.com/office/drawing/2014/main" val="20007"/>
                    </a:ext>
                  </a:extLst>
                </a:gridCol>
                <a:gridCol w="463540">
                  <a:extLst>
                    <a:ext uri="{9D8B030D-6E8A-4147-A177-3AD203B41FA5}">
                      <a16:colId xmlns:a16="http://schemas.microsoft.com/office/drawing/2014/main" val="20008"/>
                    </a:ext>
                  </a:extLst>
                </a:gridCol>
                <a:gridCol w="375086">
                  <a:extLst>
                    <a:ext uri="{9D8B030D-6E8A-4147-A177-3AD203B41FA5}">
                      <a16:colId xmlns:a16="http://schemas.microsoft.com/office/drawing/2014/main" val="20009"/>
                    </a:ext>
                  </a:extLst>
                </a:gridCol>
                <a:gridCol w="375086">
                  <a:extLst>
                    <a:ext uri="{9D8B030D-6E8A-4147-A177-3AD203B41FA5}">
                      <a16:colId xmlns:a16="http://schemas.microsoft.com/office/drawing/2014/main" val="20010"/>
                    </a:ext>
                  </a:extLst>
                </a:gridCol>
                <a:gridCol w="375086">
                  <a:extLst>
                    <a:ext uri="{9D8B030D-6E8A-4147-A177-3AD203B41FA5}">
                      <a16:colId xmlns:a16="http://schemas.microsoft.com/office/drawing/2014/main" val="20011"/>
                    </a:ext>
                  </a:extLst>
                </a:gridCol>
                <a:gridCol w="437600">
                  <a:extLst>
                    <a:ext uri="{9D8B030D-6E8A-4147-A177-3AD203B41FA5}">
                      <a16:colId xmlns:a16="http://schemas.microsoft.com/office/drawing/2014/main" val="20012"/>
                    </a:ext>
                  </a:extLst>
                </a:gridCol>
                <a:gridCol w="353786">
                  <a:extLst>
                    <a:ext uri="{9D8B030D-6E8A-4147-A177-3AD203B41FA5}">
                      <a16:colId xmlns:a16="http://schemas.microsoft.com/office/drawing/2014/main" val="20013"/>
                    </a:ext>
                  </a:extLst>
                </a:gridCol>
                <a:gridCol w="387471">
                  <a:extLst>
                    <a:ext uri="{9D8B030D-6E8A-4147-A177-3AD203B41FA5}">
                      <a16:colId xmlns:a16="http://schemas.microsoft.com/office/drawing/2014/main" val="20014"/>
                    </a:ext>
                  </a:extLst>
                </a:gridCol>
                <a:gridCol w="387471">
                  <a:extLst>
                    <a:ext uri="{9D8B030D-6E8A-4147-A177-3AD203B41FA5}">
                      <a16:colId xmlns:a16="http://schemas.microsoft.com/office/drawing/2014/main" val="20015"/>
                    </a:ext>
                  </a:extLst>
                </a:gridCol>
                <a:gridCol w="434125">
                  <a:extLst>
                    <a:ext uri="{9D8B030D-6E8A-4147-A177-3AD203B41FA5}">
                      <a16:colId xmlns:a16="http://schemas.microsoft.com/office/drawing/2014/main" val="20016"/>
                    </a:ext>
                  </a:extLst>
                </a:gridCol>
                <a:gridCol w="562629">
                  <a:extLst>
                    <a:ext uri="{9D8B030D-6E8A-4147-A177-3AD203B41FA5}">
                      <a16:colId xmlns:a16="http://schemas.microsoft.com/office/drawing/2014/main" val="20017"/>
                    </a:ext>
                  </a:extLst>
                </a:gridCol>
                <a:gridCol w="503578">
                  <a:extLst>
                    <a:ext uri="{9D8B030D-6E8A-4147-A177-3AD203B41FA5}">
                      <a16:colId xmlns:a16="http://schemas.microsoft.com/office/drawing/2014/main" val="20018"/>
                    </a:ext>
                  </a:extLst>
                </a:gridCol>
                <a:gridCol w="381673">
                  <a:extLst>
                    <a:ext uri="{9D8B030D-6E8A-4147-A177-3AD203B41FA5}">
                      <a16:colId xmlns:a16="http://schemas.microsoft.com/office/drawing/2014/main" val="20019"/>
                    </a:ext>
                  </a:extLst>
                </a:gridCol>
              </a:tblGrid>
              <a:tr h="1259566">
                <a:tc gridSpan="3">
                  <a:txBody>
                    <a:bodyPr/>
                    <a:lstStyle/>
                    <a:p>
                      <a:pPr algn="ctr" rtl="0" fontAlgn="ctr"/>
                      <a:r>
                        <a:rPr lang="en-US" sz="1200" b="1" i="0" u="none" strike="noStrike" dirty="0">
                          <a:effectLst/>
                          <a:highlight>
                            <a:srgbClr val="000000">
                              <a:alpha val="0"/>
                            </a:srgbClr>
                          </a:highlight>
                          <a:latin typeface="Cambria"/>
                          <a:cs typeface="Times New Roman"/>
                        </a:rPr>
                        <a:t>Chief Budget Income Administrator Code</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effectLst/>
                      </a:endParaRPr>
                    </a:p>
                  </a:txBody>
                  <a:tcPr/>
                </a:tc>
                <a:tc hMerge="1">
                  <a:txBody>
                    <a:bodyPr/>
                    <a:lstStyle/>
                    <a:p>
                      <a:endParaRPr lang="ru-RU">
                        <a:effectLst/>
                      </a:endParaRPr>
                    </a:p>
                  </a:txBody>
                  <a:tcPr/>
                </a:tc>
                <a:tc>
                  <a:txBody>
                    <a:bodyPr/>
                    <a:lstStyle/>
                    <a:p>
                      <a:pPr algn="ctr" rtl="0" fontAlgn="ctr"/>
                      <a:r>
                        <a:rPr lang="en-US" sz="1400" b="1" i="0" u="none" strike="noStrike" dirty="0">
                          <a:effectLst/>
                          <a:highlight>
                            <a:srgbClr val="000000">
                              <a:alpha val="0"/>
                            </a:srgbClr>
                          </a:highlight>
                          <a:latin typeface="Cambria"/>
                          <a:cs typeface="Times New Roman"/>
                        </a:rPr>
                        <a:t>Income group</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rtl="0" fontAlgn="ctr"/>
                      <a:r>
                        <a:rPr lang="en-US" sz="1400" b="1" i="0" u="none" strike="noStrike" dirty="0">
                          <a:solidFill>
                            <a:srgbClr val="000000"/>
                          </a:solidFill>
                          <a:effectLst/>
                          <a:highlight>
                            <a:srgbClr val="000000">
                              <a:alpha val="0"/>
                            </a:srgbClr>
                          </a:highlight>
                          <a:latin typeface="Cambria"/>
                          <a:cs typeface="Times New Roman"/>
                        </a:rPr>
                        <a:t>Income subgroup</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fontAlgn="ct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a:tc>
                <a:tc gridSpan="2">
                  <a:txBody>
                    <a:bodyPr/>
                    <a:lstStyle/>
                    <a:p>
                      <a:pPr algn="ctr" rtl="0" fontAlgn="ctr"/>
                      <a:r>
                        <a:rPr lang="en-US" sz="1400" b="1" i="0" u="none" strike="noStrike" dirty="0">
                          <a:solidFill>
                            <a:srgbClr val="000000"/>
                          </a:solidFill>
                          <a:effectLst/>
                          <a:highlight>
                            <a:srgbClr val="000000">
                              <a:alpha val="0"/>
                            </a:srgbClr>
                          </a:highlight>
                          <a:latin typeface="Cambria"/>
                          <a:cs typeface="Times New Roman"/>
                        </a:rPr>
                        <a:t>Income item</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effectLst/>
                      </a:endParaRPr>
                    </a:p>
                  </a:txBody>
                  <a:tcPr/>
                </a:tc>
                <a:tc gridSpan="3">
                  <a:txBody>
                    <a:bodyPr/>
                    <a:lstStyle/>
                    <a:p>
                      <a:pPr algn="ctr" rtl="0"/>
                      <a:r>
                        <a:rPr lang="en-US" sz="1400" b="1" i="0" u="none" strike="noStrike" kern="1200">
                          <a:solidFill>
                            <a:srgbClr val="000000"/>
                          </a:solidFill>
                          <a:effectLst/>
                          <a:highlight>
                            <a:srgbClr val="000000">
                              <a:alpha val="0"/>
                            </a:srgbClr>
                          </a:highlight>
                          <a:latin typeface="Cambria"/>
                          <a:ea typeface="+mn-ea"/>
                          <a:cs typeface="Times New Roman"/>
                        </a:rPr>
                        <a:t>Income sub-item</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effectLst/>
                      </a:endParaRPr>
                    </a:p>
                  </a:txBody>
                  <a:tcPr/>
                </a:tc>
                <a:tc hMerge="1">
                  <a:txBody>
                    <a:bodyPr/>
                    <a:lstStyle/>
                    <a:p>
                      <a:endParaRPr lang="ru-RU">
                        <a:effectLst/>
                      </a:endParaRPr>
                    </a:p>
                  </a:txBody>
                  <a:tcPr/>
                </a:tc>
                <a:tc gridSpan="2">
                  <a:txBody>
                    <a:bodyPr/>
                    <a:lstStyle/>
                    <a:p>
                      <a:pPr algn="ctr" rtl="0" fontAlgn="ctr"/>
                      <a:r>
                        <a:rPr lang="en-US" sz="1400" b="1" i="0" u="none" strike="noStrike">
                          <a:solidFill>
                            <a:srgbClr val="000000"/>
                          </a:solidFill>
                          <a:effectLst/>
                          <a:highlight>
                            <a:srgbClr val="000000">
                              <a:alpha val="0"/>
                            </a:srgbClr>
                          </a:highlight>
                          <a:latin typeface="Cambria"/>
                          <a:cs typeface="Times New Roman"/>
                        </a:rPr>
                        <a:t>Income element</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effectLst/>
                      </a:endParaRPr>
                    </a:p>
                  </a:txBody>
                  <a:tcPr/>
                </a:tc>
                <a:tc gridSpan="4">
                  <a:txBody>
                    <a:bodyPr/>
                    <a:lstStyle/>
                    <a:p>
                      <a:pPr algn="ctr" rtl="0"/>
                      <a:r>
                        <a:rPr lang="en-US" sz="1400" b="1" i="0" u="none" strike="noStrike" kern="1200">
                          <a:solidFill>
                            <a:srgbClr val="000000"/>
                          </a:solidFill>
                          <a:effectLst/>
                          <a:highlight>
                            <a:srgbClr val="000000">
                              <a:alpha val="0"/>
                            </a:srgbClr>
                          </a:highlight>
                          <a:latin typeface="Cambria"/>
                          <a:ea typeface="+mn-ea"/>
                          <a:cs typeface="Times New Roman"/>
                        </a:rPr>
                        <a:t>Income subtype group</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effectLst/>
                      </a:endParaRPr>
                    </a:p>
                  </a:txBody>
                  <a:tcPr/>
                </a:tc>
                <a:tc hMerge="1">
                  <a:txBody>
                    <a:bodyPr/>
                    <a:lstStyle/>
                    <a:p>
                      <a:endParaRPr lang="ru-RU">
                        <a:effectLst/>
                      </a:endParaRPr>
                    </a:p>
                  </a:txBody>
                  <a:tcPr/>
                </a:tc>
                <a:tc hMerge="1">
                  <a:txBody>
                    <a:bodyPr/>
                    <a:lstStyle/>
                    <a:p>
                      <a:endParaRPr lang="ru-RU">
                        <a:effectLst/>
                      </a:endParaRPr>
                    </a:p>
                  </a:txBody>
                  <a:tcPr/>
                </a:tc>
                <a:tc gridSpan="3">
                  <a:txBody>
                    <a:bodyPr/>
                    <a:lstStyle/>
                    <a:p>
                      <a:pPr algn="ctr" rtl="0"/>
                      <a:r>
                        <a:rPr lang="en-US" sz="1400" b="1" i="0" u="none" strike="noStrike">
                          <a:effectLst/>
                          <a:highlight>
                            <a:srgbClr val="000000">
                              <a:alpha val="0"/>
                            </a:srgbClr>
                          </a:highlight>
                          <a:latin typeface="Cambria"/>
                          <a:cs typeface="Times New Roman"/>
                        </a:rPr>
                        <a:t>Analytical group of income subtype</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algn="ctr" defTabSz="914400" rtl="0" eaLnBrk="1" fontAlgn="ctr" latinLnBrk="0" hangingPunct="1"/>
                      <a:endParaRPr lang="ru-RU" sz="1300" b="1"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ru-RU">
                        <a:effectLst/>
                      </a:endParaRPr>
                    </a:p>
                  </a:txBody>
                  <a:tcPr/>
                </a:tc>
                <a:extLst>
                  <a:ext uri="{0D108BD9-81ED-4DB2-BD59-A6C34878D82A}">
                    <a16:rowId xmlns:a16="http://schemas.microsoft.com/office/drawing/2014/main" val="10000"/>
                  </a:ext>
                </a:extLst>
              </a:tr>
              <a:tr h="402489">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1</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8</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2</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600" b="1" i="0" u="none" strike="noStrike">
                          <a:solidFill>
                            <a:srgbClr val="000000"/>
                          </a:solidFill>
                          <a:effectLst/>
                          <a:highlight>
                            <a:srgbClr val="000000">
                              <a:alpha val="0"/>
                            </a:srgbClr>
                          </a:highlight>
                          <a:latin typeface="Cambria"/>
                          <a:cs typeface="Times New Roman"/>
                        </a:rPr>
                        <a:t>1</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600" b="1" i="0" u="none" strike="noStrike">
                          <a:solidFill>
                            <a:srgbClr val="000000"/>
                          </a:solidFill>
                          <a:effectLst/>
                          <a:highlight>
                            <a:srgbClr val="000000">
                              <a:alpha val="0"/>
                            </a:srgbClr>
                          </a:highlight>
                          <a:latin typeface="Cambria"/>
                          <a:cs typeface="Times New Roman"/>
                        </a:rPr>
                        <a:t>0</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1058410" rtl="0" eaLnBrk="1" fontAlgn="ctr" latinLnBrk="0" hangingPunct="1">
                        <a:lnSpc>
                          <a:spcPct val="100000"/>
                        </a:lnSpc>
                        <a:spcBef>
                          <a:spcPct val="0"/>
                        </a:spcBef>
                        <a:spcAft>
                          <a:spcPct val="0"/>
                        </a:spcAft>
                        <a:buClrTx/>
                        <a:buSzTx/>
                        <a:buFontTx/>
                        <a:buNone/>
                        <a:defRPr>
                          <a:effectLst/>
                        </a:defRPr>
                      </a:pPr>
                      <a:r>
                        <a:rPr lang="en-US" sz="1600" b="1" i="0" u="none" strike="noStrike">
                          <a:solidFill>
                            <a:srgbClr val="000000"/>
                          </a:solidFill>
                          <a:effectLst/>
                          <a:highlight>
                            <a:srgbClr val="000000">
                              <a:alpha val="0"/>
                            </a:srgbClr>
                          </a:highlight>
                          <a:latin typeface="Cambria"/>
                          <a:cs typeface="Times New Roman"/>
                        </a:rPr>
                        <a:t>6</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600" b="1" i="0" u="none" strike="noStrike">
                          <a:solidFill>
                            <a:srgbClr val="000000"/>
                          </a:solidFill>
                          <a:effectLst/>
                          <a:highlight>
                            <a:srgbClr val="000000">
                              <a:alpha val="0"/>
                            </a:srgbClr>
                          </a:highlight>
                          <a:latin typeface="Cambria"/>
                          <a:cs typeface="Times New Roman"/>
                        </a:rPr>
                        <a:t>0</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1058410" rtl="0" eaLnBrk="1" fontAlgn="ctr" latinLnBrk="0" hangingPunct="1">
                        <a:lnSpc>
                          <a:spcPct val="100000"/>
                        </a:lnSpc>
                        <a:spcBef>
                          <a:spcPct val="0"/>
                        </a:spcBef>
                        <a:spcAft>
                          <a:spcPct val="0"/>
                        </a:spcAft>
                        <a:buClrTx/>
                        <a:buSzTx/>
                        <a:buFontTx/>
                        <a:buNone/>
                        <a:defRPr>
                          <a:effectLst/>
                        </a:defRPr>
                      </a:pPr>
                      <a:r>
                        <a:rPr lang="en-US" sz="1600" b="1" i="0" u="none" strike="noStrike" kern="1200">
                          <a:solidFill>
                            <a:srgbClr val="000000"/>
                          </a:solidFill>
                          <a:effectLst/>
                          <a:highlight>
                            <a:srgbClr val="000000">
                              <a:alpha val="0"/>
                            </a:srgbClr>
                          </a:highlight>
                          <a:latin typeface="Cambria"/>
                          <a:ea typeface="+mn-ea"/>
                          <a:cs typeface="Times New Roman"/>
                        </a:rPr>
                        <a:t>4</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600" b="1" i="0" u="none" strike="noStrike" kern="1200">
                          <a:solidFill>
                            <a:srgbClr val="000000"/>
                          </a:solidFill>
                          <a:effectLst/>
                          <a:highlight>
                            <a:srgbClr val="000000">
                              <a:alpha val="0"/>
                            </a:srgbClr>
                          </a:highlight>
                          <a:latin typeface="Cambria"/>
                          <a:ea typeface="+mn-ea"/>
                          <a:cs typeface="Times New Roman"/>
                        </a:rPr>
                        <a:t>0</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1</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2</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0</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2</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1</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0</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0</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0</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1</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a:solidFill>
                            <a:srgbClr val="000000"/>
                          </a:solidFill>
                          <a:effectLst/>
                          <a:highlight>
                            <a:srgbClr val="000000">
                              <a:alpha val="0"/>
                            </a:srgbClr>
                          </a:highlight>
                          <a:latin typeface="Cambria"/>
                          <a:ea typeface="+mn-ea"/>
                          <a:cs typeface="Times New Roman"/>
                        </a:rPr>
                        <a:t>1</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058410" rtl="0" eaLnBrk="1" fontAlgn="ctr" latinLnBrk="0" hangingPunct="1"/>
                      <a:r>
                        <a:rPr lang="en-US" sz="1600" b="1" i="0" u="none" strike="noStrike" kern="1200" dirty="0">
                          <a:solidFill>
                            <a:srgbClr val="000000"/>
                          </a:solidFill>
                          <a:effectLst/>
                          <a:highlight>
                            <a:srgbClr val="000000">
                              <a:alpha val="0"/>
                            </a:srgbClr>
                          </a:highlight>
                          <a:latin typeface="Cambria"/>
                          <a:ea typeface="+mn-ea"/>
                          <a:cs typeface="Times New Roman"/>
                        </a:rPr>
                        <a:t>0</a:t>
                      </a:r>
                    </a:p>
                  </a:txBody>
                  <a:tcPr marL="5816" marR="5816" marT="71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Левая фигурная скобка 9"/>
          <p:cNvSpPr/>
          <p:nvPr/>
        </p:nvSpPr>
        <p:spPr>
          <a:xfrm rot="16200000">
            <a:off x="7892017" y="3781271"/>
            <a:ext cx="162314" cy="1406720"/>
          </a:xfrm>
          <a:prstGeom prst="leftBrace">
            <a:avLst>
              <a:gd name="adj1" fmla="val 38333"/>
              <a:gd name="adj2" fmla="val 50000"/>
            </a:avLst>
          </a:prstGeom>
          <a:ln w="31750">
            <a:solidFill>
              <a:srgbClr val="3366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endParaRPr lang="ru-RU" sz="1353">
              <a:solidFill>
                <a:srgbClr val="247632"/>
              </a:solidFill>
              <a:effectLst/>
              <a:latin typeface="Cambria" panose="02040503050406030204" pitchFamily="18" charset="0"/>
            </a:endParaRPr>
          </a:p>
        </p:txBody>
      </p:sp>
      <p:sp>
        <p:nvSpPr>
          <p:cNvPr id="11" name="Левая фигурная скобка 10"/>
          <p:cNvSpPr/>
          <p:nvPr/>
        </p:nvSpPr>
        <p:spPr>
          <a:xfrm rot="16200000">
            <a:off x="935440" y="3978755"/>
            <a:ext cx="155389" cy="1012799"/>
          </a:xfrm>
          <a:prstGeom prst="leftBrace">
            <a:avLst>
              <a:gd name="adj1" fmla="val 38333"/>
              <a:gd name="adj2" fmla="val 50000"/>
            </a:avLst>
          </a:prstGeom>
          <a:ln w="31750">
            <a:solidFill>
              <a:srgbClr val="3366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endParaRPr lang="ru-RU" sz="1353">
              <a:solidFill>
                <a:srgbClr val="247632"/>
              </a:solidFill>
              <a:effectLst/>
              <a:latin typeface="Cambria" panose="02040503050406030204" pitchFamily="18" charset="0"/>
            </a:endParaRPr>
          </a:p>
        </p:txBody>
      </p:sp>
      <p:sp>
        <p:nvSpPr>
          <p:cNvPr id="16" name="Левая фигурная скобка 15"/>
          <p:cNvSpPr/>
          <p:nvPr/>
        </p:nvSpPr>
        <p:spPr>
          <a:xfrm rot="16200000">
            <a:off x="3126378" y="2901201"/>
            <a:ext cx="152526" cy="3170771"/>
          </a:xfrm>
          <a:prstGeom prst="leftBrace">
            <a:avLst>
              <a:gd name="adj1" fmla="val 38333"/>
              <a:gd name="adj2" fmla="val 50000"/>
            </a:avLst>
          </a:prstGeom>
          <a:ln w="31750">
            <a:solidFill>
              <a:srgbClr val="3366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endParaRPr lang="ru-RU" sz="1353">
              <a:solidFill>
                <a:srgbClr val="247632"/>
              </a:solidFill>
              <a:effectLst/>
              <a:latin typeface="Cambria" panose="02040503050406030204" pitchFamily="18" charset="0"/>
            </a:endParaRPr>
          </a:p>
        </p:txBody>
      </p:sp>
      <p:sp>
        <p:nvSpPr>
          <p:cNvPr id="17" name="Левая фигурная скобка 16"/>
          <p:cNvSpPr/>
          <p:nvPr/>
        </p:nvSpPr>
        <p:spPr>
          <a:xfrm rot="16200000">
            <a:off x="5213577" y="4075646"/>
            <a:ext cx="159374" cy="815032"/>
          </a:xfrm>
          <a:prstGeom prst="leftBrace">
            <a:avLst>
              <a:gd name="adj1" fmla="val 38333"/>
              <a:gd name="adj2" fmla="val 50000"/>
            </a:avLst>
          </a:prstGeom>
          <a:ln w="31750">
            <a:solidFill>
              <a:srgbClr val="3366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endParaRPr lang="ru-RU" sz="1353">
              <a:solidFill>
                <a:srgbClr val="247632"/>
              </a:solidFill>
              <a:effectLst/>
              <a:latin typeface="Cambria" panose="02040503050406030204" pitchFamily="18" charset="0"/>
            </a:endParaRPr>
          </a:p>
        </p:txBody>
      </p:sp>
      <p:sp>
        <p:nvSpPr>
          <p:cNvPr id="19" name="Левая фигурная скобка 18"/>
          <p:cNvSpPr/>
          <p:nvPr/>
        </p:nvSpPr>
        <p:spPr>
          <a:xfrm rot="16200000">
            <a:off x="6404140" y="3756158"/>
            <a:ext cx="162314" cy="1460825"/>
          </a:xfrm>
          <a:prstGeom prst="leftBrace">
            <a:avLst>
              <a:gd name="adj1" fmla="val 38333"/>
              <a:gd name="adj2" fmla="val 50000"/>
            </a:avLst>
          </a:prstGeom>
          <a:ln w="31750">
            <a:solidFill>
              <a:srgbClr val="3366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endParaRPr lang="ru-RU" sz="1353">
              <a:solidFill>
                <a:srgbClr val="247632"/>
              </a:solidFill>
              <a:effectLst/>
              <a:latin typeface="Cambria" panose="02040503050406030204" pitchFamily="18" charset="0"/>
            </a:endParaRPr>
          </a:p>
        </p:txBody>
      </p:sp>
      <p:sp>
        <p:nvSpPr>
          <p:cNvPr id="20" name="Прямоугольник 19"/>
          <p:cNvSpPr/>
          <p:nvPr/>
        </p:nvSpPr>
        <p:spPr>
          <a:xfrm>
            <a:off x="395536" y="4685651"/>
            <a:ext cx="1224139" cy="921571"/>
          </a:xfrm>
          <a:prstGeom prst="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1500" b="1" i="0" u="none" strike="noStrike">
                <a:solidFill>
                  <a:srgbClr val="000000"/>
                </a:solidFill>
                <a:effectLst/>
                <a:highlight>
                  <a:srgbClr val="000000">
                    <a:alpha val="0"/>
                  </a:srgbClr>
                </a:highlight>
                <a:latin typeface="Cambria"/>
              </a:rPr>
              <a:t>Tax Service Code</a:t>
            </a:r>
          </a:p>
        </p:txBody>
      </p:sp>
      <p:sp>
        <p:nvSpPr>
          <p:cNvPr id="23" name="Прямоугольник 22"/>
          <p:cNvSpPr/>
          <p:nvPr/>
        </p:nvSpPr>
        <p:spPr>
          <a:xfrm>
            <a:off x="1835696" y="4685651"/>
            <a:ext cx="2685863" cy="921572"/>
          </a:xfrm>
          <a:prstGeom prst="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1600" b="1" i="0" u="none" strike="noStrike">
                <a:solidFill>
                  <a:srgbClr val="000000"/>
                </a:solidFill>
                <a:effectLst/>
                <a:highlight>
                  <a:srgbClr val="000000">
                    <a:alpha val="0"/>
                  </a:srgbClr>
                </a:highlight>
                <a:latin typeface="Cambria"/>
              </a:rPr>
              <a:t>Physical person transport tax code</a:t>
            </a:r>
          </a:p>
        </p:txBody>
      </p:sp>
      <p:sp>
        <p:nvSpPr>
          <p:cNvPr id="24" name="Прямоугольник 23"/>
          <p:cNvSpPr/>
          <p:nvPr/>
        </p:nvSpPr>
        <p:spPr>
          <a:xfrm>
            <a:off x="4647158" y="4685651"/>
            <a:ext cx="1107726" cy="921572"/>
          </a:xfrm>
          <a:prstGeom prst="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1600" b="1" i="0" u="none" strike="noStrike">
                <a:solidFill>
                  <a:srgbClr val="000000"/>
                </a:solidFill>
                <a:effectLst/>
                <a:highlight>
                  <a:srgbClr val="000000">
                    <a:alpha val="0"/>
                  </a:srgbClr>
                </a:highlight>
                <a:latin typeface="Cambria"/>
              </a:rPr>
              <a:t>Budget level code</a:t>
            </a:r>
          </a:p>
        </p:txBody>
      </p:sp>
      <p:sp>
        <p:nvSpPr>
          <p:cNvPr id="25" name="Прямоугольник 24"/>
          <p:cNvSpPr/>
          <p:nvPr/>
        </p:nvSpPr>
        <p:spPr>
          <a:xfrm>
            <a:off x="5880483" y="4685651"/>
            <a:ext cx="1211797" cy="921571"/>
          </a:xfrm>
          <a:prstGeom prst="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1600" b="1" i="0" u="none" strike="noStrike">
                <a:solidFill>
                  <a:srgbClr val="000000"/>
                </a:solidFill>
                <a:effectLst/>
                <a:highlight>
                  <a:srgbClr val="000000">
                    <a:alpha val="0"/>
                  </a:srgbClr>
                </a:highlight>
                <a:latin typeface="Cambria"/>
              </a:rPr>
              <a:t>Current payment</a:t>
            </a:r>
          </a:p>
        </p:txBody>
      </p:sp>
      <p:sp>
        <p:nvSpPr>
          <p:cNvPr id="26" name="Прямоугольник 25"/>
          <p:cNvSpPr/>
          <p:nvPr/>
        </p:nvSpPr>
        <p:spPr>
          <a:xfrm>
            <a:off x="7370428" y="4648921"/>
            <a:ext cx="1298511" cy="958301"/>
          </a:xfrm>
          <a:prstGeom prst="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1600" b="1" i="0" u="none" strike="noStrike">
                <a:solidFill>
                  <a:srgbClr val="000000"/>
                </a:solidFill>
                <a:effectLst/>
                <a:highlight>
                  <a:srgbClr val="000000">
                    <a:alpha val="0"/>
                  </a:srgbClr>
                </a:highlight>
                <a:latin typeface="Cambria"/>
              </a:rPr>
              <a:t>Tax income</a:t>
            </a:r>
          </a:p>
        </p:txBody>
      </p:sp>
      <p:sp>
        <p:nvSpPr>
          <p:cNvPr id="27" name="Заголовок 1"/>
          <p:cNvSpPr txBox="1"/>
          <p:nvPr/>
        </p:nvSpPr>
        <p:spPr>
          <a:xfrm>
            <a:off x="2195736" y="149797"/>
            <a:ext cx="6480720" cy="758923"/>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Budgetary classification</a:t>
            </a:r>
          </a:p>
        </p:txBody>
      </p:sp>
      <p:sp>
        <p:nvSpPr>
          <p:cNvPr id="28" name="Прямоугольник 4"/>
          <p:cNvSpPr>
            <a:spLocks noChangeArrowheads="1"/>
          </p:cNvSpPr>
          <p:nvPr/>
        </p:nvSpPr>
        <p:spPr>
          <a:xfrm>
            <a:off x="1705103" y="1106478"/>
            <a:ext cx="6762538" cy="396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000" b="1" i="0" u="none" strike="noStrike">
                <a:effectLst/>
                <a:highlight>
                  <a:srgbClr val="000000">
                    <a:alpha val="0"/>
                  </a:srgbClr>
                </a:highlight>
                <a:latin typeface="Cambria"/>
                <a:cs typeface="Times New Roman"/>
              </a:rPr>
              <a:t>Example of income classification - "Transport tax"</a:t>
            </a:r>
          </a:p>
        </p:txBody>
      </p:sp>
      <p:cxnSp>
        <p:nvCxnSpPr>
          <p:cNvPr id="29" name="Прямая соединительная линия 28"/>
          <p:cNvCxnSpPr/>
          <p:nvPr/>
        </p:nvCxnSpPr>
        <p:spPr>
          <a:xfrm>
            <a:off x="971550" y="1916832"/>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pic>
        <p:nvPicPr>
          <p:cNvPr id="3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 y="1132472"/>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10</a:t>
            </a:r>
          </a:p>
        </p:txBody>
      </p:sp>
      <p:sp>
        <p:nvSpPr>
          <p:cNvPr id="22" name="TextBox 21"/>
          <p:cNvSpPr txBox="1"/>
          <p:nvPr/>
        </p:nvSpPr>
        <p:spPr>
          <a:xfrm>
            <a:off x="756297" y="235753"/>
            <a:ext cx="1405404" cy="792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626593158"/>
      </p:ext>
    </p:extLst>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aphicFrame>
        <p:nvGraphicFramePr>
          <p:cNvPr id="6" name="Объект 5"/>
          <p:cNvGraphicFramePr>
            <a:graphicFrameLocks noGrp="1"/>
          </p:cNvGraphicFramePr>
          <p:nvPr>
            <p:ph sz="half" idx="2"/>
            <p:extLst>
              <p:ext uri="{D42A27DB-BD31-4B8C-83A1-F6EECF244321}">
                <p14:modId xmlns:p14="http://schemas.microsoft.com/office/powerpoint/2010/main" val="3740549267"/>
              </p:ext>
            </p:extLst>
          </p:nvPr>
        </p:nvGraphicFramePr>
        <p:xfrm>
          <a:off x="524553" y="2231473"/>
          <a:ext cx="8064896" cy="4440723"/>
        </p:xfrm>
        <a:graphic>
          <a:graphicData uri="http://schemas.openxmlformats.org/drawingml/2006/table">
            <a:tbl>
              <a:tblPr>
                <a:effectLst/>
                <a:tableStyleId>{5940675A-B579-460E-94D1-54222C63F5DA}</a:tableStyleId>
              </a:tblPr>
              <a:tblGrid>
                <a:gridCol w="583264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90635">
                <a:tc>
                  <a:txBody>
                    <a:bodyPr/>
                    <a:lstStyle/>
                    <a:p>
                      <a:pPr lvl="1" algn="l" rtl="0" fontAlgn="b">
                        <a:lnSpc>
                          <a:spcPct val="100000"/>
                        </a:lnSpc>
                      </a:pPr>
                      <a:r>
                        <a:rPr lang="en-US" sz="1600" b="1" i="0" u="none" strike="noStrike" dirty="0">
                          <a:solidFill>
                            <a:srgbClr val="000000"/>
                          </a:solidFill>
                          <a:effectLst/>
                          <a:highlight>
                            <a:srgbClr val="000000">
                              <a:alpha val="0"/>
                            </a:srgbClr>
                          </a:highlight>
                          <a:latin typeface="Cambria"/>
                        </a:rPr>
                        <a:t>Nationwide issues</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247632"/>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0100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28575" cap="flat" cmpd="sng" algn="ctr">
                      <a:solidFill>
                        <a:srgbClr val="247632"/>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00"/>
                  </a:ext>
                </a:extLst>
              </a:tr>
              <a:tr h="285429">
                <a:tc>
                  <a:txBody>
                    <a:bodyPr/>
                    <a:lstStyle/>
                    <a:p>
                      <a:pPr lvl="1" algn="l" rtl="0" fontAlgn="b">
                        <a:lnSpc>
                          <a:spcPct val="100000"/>
                        </a:lnSpc>
                      </a:pPr>
                      <a:r>
                        <a:rPr lang="en-US" sz="1600" b="1" i="0" u="none" strike="noStrike">
                          <a:solidFill>
                            <a:srgbClr val="000000"/>
                          </a:solidFill>
                          <a:effectLst/>
                          <a:highlight>
                            <a:srgbClr val="000000">
                              <a:alpha val="0"/>
                            </a:srgbClr>
                          </a:highlight>
                          <a:latin typeface="Cambria"/>
                        </a:rPr>
                        <a:t>National Defense</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0200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01"/>
                  </a:ext>
                </a:extLst>
              </a:tr>
              <a:tr h="360040">
                <a:tc>
                  <a:txBody>
                    <a:bodyPr/>
                    <a:lstStyle/>
                    <a:p>
                      <a:pPr lvl="1" algn="l" rtl="0" fontAlgn="b">
                        <a:lnSpc>
                          <a:spcPct val="100000"/>
                        </a:lnSpc>
                      </a:pPr>
                      <a:r>
                        <a:rPr lang="en-US" sz="1600" b="1" i="0" u="none" strike="noStrike" dirty="0">
                          <a:solidFill>
                            <a:srgbClr val="000000"/>
                          </a:solidFill>
                          <a:effectLst/>
                          <a:highlight>
                            <a:srgbClr val="000000">
                              <a:alpha val="0"/>
                            </a:srgbClr>
                          </a:highlight>
                          <a:latin typeface="Cambria"/>
                        </a:rPr>
                        <a:t>National Security and Law Enforcement</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0300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02"/>
                  </a:ext>
                </a:extLst>
              </a:tr>
              <a:tr h="323931">
                <a:tc>
                  <a:txBody>
                    <a:bodyPr/>
                    <a:lstStyle/>
                    <a:p>
                      <a:pPr lvl="1" algn="l" rtl="0" fontAlgn="b">
                        <a:lnSpc>
                          <a:spcPct val="100000"/>
                        </a:lnSpc>
                      </a:pPr>
                      <a:r>
                        <a:rPr lang="en-US" sz="1600" b="1" i="0" u="none" strike="noStrike">
                          <a:solidFill>
                            <a:srgbClr val="000000"/>
                          </a:solidFill>
                          <a:effectLst/>
                          <a:highlight>
                            <a:srgbClr val="000000">
                              <a:alpha val="0"/>
                            </a:srgbClr>
                          </a:highlight>
                          <a:latin typeface="Cambria"/>
                        </a:rPr>
                        <a:t>National Economics</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0400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03"/>
                  </a:ext>
                </a:extLst>
              </a:tr>
              <a:tr h="323931">
                <a:tc>
                  <a:txBody>
                    <a:bodyPr/>
                    <a:lstStyle/>
                    <a:p>
                      <a:pPr lvl="1" algn="l" rtl="0" fontAlgn="b">
                        <a:lnSpc>
                          <a:spcPct val="100000"/>
                        </a:lnSpc>
                      </a:pPr>
                      <a:r>
                        <a:rPr lang="en-US" sz="1600" b="1" i="0" u="none" strike="noStrike" dirty="0">
                          <a:solidFill>
                            <a:srgbClr val="000000"/>
                          </a:solidFill>
                          <a:effectLst/>
                          <a:highlight>
                            <a:srgbClr val="000000">
                              <a:alpha val="0"/>
                            </a:srgbClr>
                          </a:highlight>
                          <a:latin typeface="Cambria"/>
                        </a:rPr>
                        <a:t>Housing and Utilities</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0500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04"/>
                  </a:ext>
                </a:extLst>
              </a:tr>
              <a:tr h="323931">
                <a:tc>
                  <a:txBody>
                    <a:bodyPr/>
                    <a:lstStyle/>
                    <a:p>
                      <a:pPr lvl="1" algn="l" rtl="0" fontAlgn="b">
                        <a:lnSpc>
                          <a:spcPct val="100000"/>
                        </a:lnSpc>
                      </a:pPr>
                      <a:r>
                        <a:rPr lang="en-US" sz="1600" b="1" i="0" u="none" strike="noStrike">
                          <a:solidFill>
                            <a:srgbClr val="000000"/>
                          </a:solidFill>
                          <a:effectLst/>
                          <a:highlight>
                            <a:srgbClr val="000000">
                              <a:alpha val="0"/>
                            </a:srgbClr>
                          </a:highlight>
                          <a:latin typeface="Cambria"/>
                        </a:rPr>
                        <a:t>Environmental protection</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0600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05"/>
                  </a:ext>
                </a:extLst>
              </a:tr>
              <a:tr h="323931">
                <a:tc>
                  <a:txBody>
                    <a:bodyPr/>
                    <a:lstStyle/>
                    <a:p>
                      <a:pPr lvl="1" algn="l" rtl="0" fontAlgn="b">
                        <a:lnSpc>
                          <a:spcPct val="100000"/>
                        </a:lnSpc>
                      </a:pPr>
                      <a:r>
                        <a:rPr lang="en-US" sz="1600" b="1" i="0" u="none" strike="noStrike">
                          <a:solidFill>
                            <a:srgbClr val="000000"/>
                          </a:solidFill>
                          <a:effectLst/>
                          <a:highlight>
                            <a:srgbClr val="000000">
                              <a:alpha val="0"/>
                            </a:srgbClr>
                          </a:highlight>
                          <a:latin typeface="Cambria"/>
                        </a:rPr>
                        <a:t>Education</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0700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06"/>
                  </a:ext>
                </a:extLst>
              </a:tr>
              <a:tr h="323931">
                <a:tc>
                  <a:txBody>
                    <a:bodyPr/>
                    <a:lstStyle/>
                    <a:p>
                      <a:pPr lvl="1" algn="l" rtl="0" fontAlgn="b">
                        <a:lnSpc>
                          <a:spcPct val="100000"/>
                        </a:lnSpc>
                      </a:pPr>
                      <a:r>
                        <a:rPr lang="en-US" sz="1600" b="1" i="0" u="none" strike="noStrike" dirty="0">
                          <a:solidFill>
                            <a:srgbClr val="000000"/>
                          </a:solidFill>
                          <a:effectLst/>
                          <a:highlight>
                            <a:srgbClr val="000000">
                              <a:alpha val="0"/>
                            </a:srgbClr>
                          </a:highlight>
                          <a:latin typeface="Cambria"/>
                        </a:rPr>
                        <a:t>Culture, cinema</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0800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07"/>
                  </a:ext>
                </a:extLst>
              </a:tr>
              <a:tr h="323931">
                <a:tc>
                  <a:txBody>
                    <a:bodyPr/>
                    <a:lstStyle/>
                    <a:p>
                      <a:pPr lvl="1" algn="l" rtl="0" fontAlgn="b">
                        <a:lnSpc>
                          <a:spcPct val="100000"/>
                        </a:lnSpc>
                      </a:pPr>
                      <a:r>
                        <a:rPr lang="en-US" sz="1600" b="1" i="0" u="none" strike="noStrike" dirty="0">
                          <a:solidFill>
                            <a:srgbClr val="000000"/>
                          </a:solidFill>
                          <a:effectLst/>
                          <a:highlight>
                            <a:srgbClr val="000000">
                              <a:alpha val="0"/>
                            </a:srgbClr>
                          </a:highlight>
                          <a:latin typeface="Cambria"/>
                        </a:rPr>
                        <a:t>Public Health</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0900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08"/>
                  </a:ext>
                </a:extLst>
              </a:tr>
              <a:tr h="323931">
                <a:tc>
                  <a:txBody>
                    <a:bodyPr/>
                    <a:lstStyle/>
                    <a:p>
                      <a:pPr lvl="1" algn="l" rtl="0" fontAlgn="b">
                        <a:lnSpc>
                          <a:spcPct val="100000"/>
                        </a:lnSpc>
                      </a:pPr>
                      <a:r>
                        <a:rPr lang="en-US" sz="1600" b="1" i="0" u="none" strike="noStrike">
                          <a:solidFill>
                            <a:srgbClr val="000000"/>
                          </a:solidFill>
                          <a:effectLst/>
                          <a:highlight>
                            <a:srgbClr val="000000">
                              <a:alpha val="0"/>
                            </a:srgbClr>
                          </a:highlight>
                          <a:latin typeface="Cambria"/>
                        </a:rPr>
                        <a:t>Social Policy</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1000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09"/>
                  </a:ext>
                </a:extLst>
              </a:tr>
              <a:tr h="323931">
                <a:tc>
                  <a:txBody>
                    <a:bodyPr/>
                    <a:lstStyle/>
                    <a:p>
                      <a:pPr lvl="1" algn="l" rtl="0" fontAlgn="b">
                        <a:lnSpc>
                          <a:spcPct val="100000"/>
                        </a:lnSpc>
                      </a:pPr>
                      <a:r>
                        <a:rPr lang="en-US" sz="1600" b="1" i="0" u="none" strike="noStrike">
                          <a:solidFill>
                            <a:srgbClr val="000000"/>
                          </a:solidFill>
                          <a:effectLst/>
                          <a:highlight>
                            <a:srgbClr val="000000">
                              <a:alpha val="0"/>
                            </a:srgbClr>
                          </a:highlight>
                          <a:latin typeface="Cambria"/>
                        </a:rPr>
                        <a:t>Physical education and Sport</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1100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10"/>
                  </a:ext>
                </a:extLst>
              </a:tr>
              <a:tr h="323931">
                <a:tc>
                  <a:txBody>
                    <a:bodyPr/>
                    <a:lstStyle/>
                    <a:p>
                      <a:pPr lvl="1" algn="l" rtl="0" fontAlgn="b">
                        <a:lnSpc>
                          <a:spcPct val="100000"/>
                        </a:lnSpc>
                      </a:pPr>
                      <a:r>
                        <a:rPr lang="en-US" sz="1600" b="1" i="0" u="none" strike="noStrike">
                          <a:solidFill>
                            <a:srgbClr val="000000"/>
                          </a:solidFill>
                          <a:effectLst/>
                          <a:highlight>
                            <a:srgbClr val="000000">
                              <a:alpha val="0"/>
                            </a:srgbClr>
                          </a:highlight>
                          <a:latin typeface="Cambria"/>
                        </a:rPr>
                        <a:t>Mass-media</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1200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11"/>
                  </a:ext>
                </a:extLst>
              </a:tr>
              <a:tr h="259145">
                <a:tc>
                  <a:txBody>
                    <a:bodyPr/>
                    <a:lstStyle/>
                    <a:p>
                      <a:pPr lvl="1" algn="l" rtl="0" fontAlgn="b">
                        <a:lnSpc>
                          <a:spcPct val="100000"/>
                        </a:lnSpc>
                      </a:pPr>
                      <a:r>
                        <a:rPr lang="en-US" sz="1600" b="1" i="0" u="none" strike="noStrike">
                          <a:solidFill>
                            <a:srgbClr val="000000"/>
                          </a:solidFill>
                          <a:effectLst/>
                          <a:highlight>
                            <a:srgbClr val="000000">
                              <a:alpha val="0"/>
                            </a:srgbClr>
                          </a:highlight>
                          <a:latin typeface="Cambria"/>
                        </a:rPr>
                        <a:t>Debt Service</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a:effectLst/>
                          <a:highlight>
                            <a:srgbClr val="000000">
                              <a:alpha val="0"/>
                            </a:srgbClr>
                          </a:highlight>
                          <a:latin typeface="Cambria"/>
                        </a:rPr>
                        <a:t>1300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12"/>
                  </a:ext>
                </a:extLst>
              </a:tr>
              <a:tr h="330095">
                <a:tc>
                  <a:txBody>
                    <a:bodyPr/>
                    <a:lstStyle/>
                    <a:p>
                      <a:pPr lvl="1" algn="l" rtl="0" fontAlgn="b">
                        <a:lnSpc>
                          <a:spcPct val="100000"/>
                        </a:lnSpc>
                      </a:pPr>
                      <a:r>
                        <a:rPr lang="en-US" sz="1600" b="1" i="0" u="none" strike="noStrike">
                          <a:solidFill>
                            <a:srgbClr val="000000"/>
                          </a:solidFill>
                          <a:effectLst/>
                          <a:highlight>
                            <a:srgbClr val="000000">
                              <a:alpha val="0"/>
                            </a:srgbClr>
                          </a:highlight>
                          <a:latin typeface="Cambria"/>
                        </a:rPr>
                        <a:t>Inter-budgetary transfers</a:t>
                      </a:r>
                    </a:p>
                  </a:txBody>
                  <a:tcPr marL="9525" marR="9525" marT="9525" marB="0" anchor="ctr">
                    <a:lnL w="28575" cap="flat" cmpd="sng" algn="ctr">
                      <a:solidFill>
                        <a:srgbClr val="2476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247632"/>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a:txBody>
                    <a:bodyPr/>
                    <a:lstStyle/>
                    <a:p>
                      <a:pPr algn="ctr" rtl="0" fontAlgn="b">
                        <a:lnSpc>
                          <a:spcPct val="100000"/>
                        </a:lnSpc>
                      </a:pPr>
                      <a:r>
                        <a:rPr lang="en-US" sz="1600" b="0" i="0" u="none" strike="noStrike" dirty="0">
                          <a:effectLst/>
                          <a:highlight>
                            <a:srgbClr val="000000">
                              <a:alpha val="0"/>
                            </a:srgbClr>
                          </a:highlight>
                          <a:latin typeface="Cambria"/>
                        </a:rPr>
                        <a:t>1400</a:t>
                      </a:r>
                    </a:p>
                  </a:txBody>
                  <a:tcPr marL="3029" marR="3029" marT="3029" marB="0" anchor="ctr">
                    <a:lnL w="12700" cap="flat" cmpd="sng" algn="ctr">
                      <a:noFill/>
                      <a:prstDash val="solid"/>
                      <a:round/>
                      <a:headEnd type="none" w="med" len="med"/>
                      <a:tailEnd type="none" w="med" len="med"/>
                    </a:lnL>
                    <a:lnR w="28575" cap="flat" cmpd="sng" algn="ctr">
                      <a:solidFill>
                        <a:srgbClr val="24763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247632"/>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extLst>
                  <a:ext uri="{0D108BD9-81ED-4DB2-BD59-A6C34878D82A}">
                    <a16:rowId xmlns:a16="http://schemas.microsoft.com/office/drawing/2014/main" val="10013"/>
                  </a:ext>
                </a:extLst>
              </a:tr>
            </a:tbl>
          </a:graphicData>
        </a:graphic>
      </p:graphicFrame>
      <p:sp>
        <p:nvSpPr>
          <p:cNvPr id="7" name="Заголовок 1"/>
          <p:cNvSpPr txBox="1"/>
          <p:nvPr/>
        </p:nvSpPr>
        <p:spPr>
          <a:xfrm>
            <a:off x="2195736" y="149797"/>
            <a:ext cx="6480720" cy="758923"/>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Budgetary classification</a:t>
            </a:r>
          </a:p>
        </p:txBody>
      </p:sp>
      <p:sp>
        <p:nvSpPr>
          <p:cNvPr id="10" name="Прямоугольник 4"/>
          <p:cNvSpPr>
            <a:spLocks noChangeArrowheads="1"/>
          </p:cNvSpPr>
          <p:nvPr/>
        </p:nvSpPr>
        <p:spPr>
          <a:xfrm>
            <a:off x="1686448" y="1060464"/>
            <a:ext cx="6762538" cy="1189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400" b="1" i="0" u="none" strike="noStrike" dirty="0">
                <a:effectLst/>
                <a:highlight>
                  <a:srgbClr val="000000">
                    <a:alpha val="0"/>
                  </a:srgbClr>
                </a:highlight>
                <a:latin typeface="Cambria"/>
              </a:rPr>
              <a:t>Functional classification </a:t>
            </a:r>
          </a:p>
          <a:p>
            <a:pPr rtl="0">
              <a:lnSpc>
                <a:spcPct val="100000"/>
              </a:lnSpc>
              <a:spcBef>
                <a:spcPct val="0"/>
              </a:spcBef>
              <a:buFontTx/>
              <a:buNone/>
            </a:pPr>
            <a:r>
              <a:rPr lang="en-US" sz="2400" b="1" i="0" u="none" strike="noStrike" dirty="0">
                <a:effectLst/>
                <a:highlight>
                  <a:srgbClr val="000000">
                    <a:alpha val="0"/>
                  </a:srgbClr>
                </a:highlight>
                <a:latin typeface="Cambria"/>
              </a:rPr>
              <a:t>(4, 5, 6, 7 BCC level) </a:t>
            </a:r>
            <a:endParaRPr lang="ru-RU" sz="2400" b="1" i="0" u="none" strike="noStrike" dirty="0">
              <a:effectLst/>
              <a:highlight>
                <a:srgbClr val="000000">
                  <a:alpha val="0"/>
                </a:srgbClr>
              </a:highlight>
              <a:latin typeface="Cambria"/>
            </a:endParaRPr>
          </a:p>
          <a:p>
            <a:pPr rtl="0">
              <a:lnSpc>
                <a:spcPct val="100000"/>
              </a:lnSpc>
              <a:spcBef>
                <a:spcPct val="0"/>
              </a:spcBef>
              <a:buFontTx/>
              <a:buNone/>
            </a:pPr>
            <a:r>
              <a:rPr lang="en-US" sz="2400" b="1" i="0" u="none" strike="noStrike" dirty="0">
                <a:effectLst/>
                <a:highlight>
                  <a:srgbClr val="000000">
                    <a:alpha val="0"/>
                  </a:srgbClr>
                </a:highlight>
                <a:latin typeface="Cambria"/>
              </a:rPr>
              <a:t>(Classification of Government Functions 2014)</a:t>
            </a:r>
          </a:p>
        </p:txBody>
      </p:sp>
      <p:cxnSp>
        <p:nvCxnSpPr>
          <p:cNvPr id="11" name="Прямая соединительная линия 10"/>
          <p:cNvCxnSpPr/>
          <p:nvPr/>
        </p:nvCxnSpPr>
        <p:spPr>
          <a:xfrm>
            <a:off x="971550" y="1844824"/>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pic>
        <p:nvPicPr>
          <p:cNvPr id="12"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 y="1060464"/>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11</a:t>
            </a:r>
          </a:p>
        </p:txBody>
      </p:sp>
      <p:sp>
        <p:nvSpPr>
          <p:cNvPr id="9" name="TextBox 8"/>
          <p:cNvSpPr txBox="1"/>
          <p:nvPr/>
        </p:nvSpPr>
        <p:spPr>
          <a:xfrm>
            <a:off x="756297" y="235753"/>
            <a:ext cx="1405404" cy="684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8674600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10" name="Заголовок 1"/>
          <p:cNvSpPr txBox="1"/>
          <p:nvPr/>
        </p:nvSpPr>
        <p:spPr>
          <a:xfrm>
            <a:off x="2195736" y="149797"/>
            <a:ext cx="6480720" cy="758923"/>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Budgetary classification</a:t>
            </a:r>
          </a:p>
        </p:txBody>
      </p:sp>
      <p:sp>
        <p:nvSpPr>
          <p:cNvPr id="60" name="Прямоугольник 4"/>
          <p:cNvSpPr>
            <a:spLocks noChangeArrowheads="1"/>
          </p:cNvSpPr>
          <p:nvPr/>
        </p:nvSpPr>
        <p:spPr>
          <a:xfrm>
            <a:off x="1697036" y="1076543"/>
            <a:ext cx="6762536" cy="823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400" b="1" i="0" u="none" strike="noStrike" dirty="0">
                <a:effectLst/>
                <a:highlight>
                  <a:srgbClr val="000000">
                    <a:alpha val="0"/>
                  </a:srgbClr>
                </a:highlight>
                <a:latin typeface="Cambria"/>
              </a:rPr>
              <a:t>Classification of general government sector transactions (GFS 2014)</a:t>
            </a:r>
          </a:p>
        </p:txBody>
      </p:sp>
      <p:sp>
        <p:nvSpPr>
          <p:cNvPr id="21" name="AutoShape 6"/>
          <p:cNvSpPr>
            <a:spLocks noChangeArrowheads="1"/>
          </p:cNvSpPr>
          <p:nvPr/>
        </p:nvSpPr>
        <p:spPr>
          <a:xfrm>
            <a:off x="587375" y="2132856"/>
            <a:ext cx="8089081" cy="4540994"/>
          </a:xfrm>
          <a:prstGeom prst="foldedCorner">
            <a:avLst>
              <a:gd name="adj" fmla="val 12500"/>
            </a:avLst>
          </a:prstGeom>
          <a:solidFill>
            <a:srgbClr val="E9EDF4"/>
          </a:solidFill>
          <a:ln w="25400" cap="flat" cmpd="sng" algn="ctr">
            <a:solidFill>
              <a:srgbClr val="247632"/>
            </a:solidFill>
            <a:prstDash val="solid"/>
          </a:ln>
          <a:effectLst/>
          <a:extLst/>
        </p:spPr>
        <p:txBody>
          <a:bodyPr rtlCol="0" anchor="ctr"/>
          <a:lstStyle/>
          <a:p>
            <a:endParaRPr lang="en-US" altLang="ru-RU" sz="2000" b="1" dirty="0">
              <a:solidFill>
                <a:prstClr val="black"/>
              </a:solidFill>
              <a:effectLst/>
              <a:latin typeface="Cambria" panose="02040503050406030204" pitchFamily="18" charset="0"/>
              <a:cs typeface="Arial" panose="020B0604020202020204" pitchFamily="34" charset="0"/>
            </a:endParaRPr>
          </a:p>
          <a:p>
            <a:pPr rtl="0"/>
            <a:r>
              <a:rPr lang="en-US" sz="2000" b="1" i="0" u="none" strike="noStrike" dirty="0">
                <a:solidFill>
                  <a:srgbClr val="000000"/>
                </a:solidFill>
                <a:effectLst/>
                <a:highlight>
                  <a:srgbClr val="000000">
                    <a:alpha val="0"/>
                  </a:srgbClr>
                </a:highlight>
                <a:latin typeface="Cambria"/>
                <a:cs typeface="Arial"/>
              </a:rPr>
              <a:t>	100. Income</a:t>
            </a:r>
          </a:p>
          <a:p>
            <a:endParaRPr lang="en-US" altLang="ru-RU" sz="1600" b="1" dirty="0">
              <a:solidFill>
                <a:prstClr val="black"/>
              </a:solidFill>
              <a:effectLst/>
              <a:latin typeface="Cambria" panose="02040503050406030204" pitchFamily="18" charset="0"/>
              <a:cs typeface="Arial" panose="020B0604020202020204" pitchFamily="34" charset="0"/>
            </a:endParaRPr>
          </a:p>
          <a:p>
            <a:pPr rtl="0"/>
            <a:r>
              <a:rPr lang="en-US" sz="2000" b="1" i="0" u="none" strike="noStrike" dirty="0">
                <a:solidFill>
                  <a:srgbClr val="000000"/>
                </a:solidFill>
                <a:effectLst/>
                <a:highlight>
                  <a:srgbClr val="000000">
                    <a:alpha val="0"/>
                  </a:srgbClr>
                </a:highlight>
                <a:latin typeface="Cambria"/>
                <a:cs typeface="Arial"/>
              </a:rPr>
              <a:t>	200. Expenses</a:t>
            </a:r>
          </a:p>
          <a:p>
            <a:endParaRPr lang="en-US" altLang="ru-RU" sz="1600" b="1" dirty="0">
              <a:solidFill>
                <a:prstClr val="black"/>
              </a:solidFill>
              <a:effectLst/>
              <a:latin typeface="Cambria" panose="02040503050406030204" pitchFamily="18" charset="0"/>
              <a:cs typeface="Arial" panose="020B0604020202020204" pitchFamily="34" charset="0"/>
            </a:endParaRPr>
          </a:p>
          <a:p>
            <a:pPr rtl="0"/>
            <a:r>
              <a:rPr lang="en-US" sz="2000" b="1" i="0" u="none" strike="noStrike" dirty="0">
                <a:solidFill>
                  <a:srgbClr val="000000"/>
                </a:solidFill>
                <a:effectLst/>
                <a:highlight>
                  <a:srgbClr val="000000">
                    <a:alpha val="0"/>
                  </a:srgbClr>
                </a:highlight>
                <a:latin typeface="Cambria"/>
                <a:cs typeface="Arial"/>
              </a:rPr>
              <a:t>	300. Receipt of non-financial assets</a:t>
            </a:r>
          </a:p>
          <a:p>
            <a:r>
              <a:rPr lang="en-US" altLang="ru-RU" sz="2000" b="1" dirty="0">
                <a:solidFill>
                  <a:prstClr val="black"/>
                </a:solidFill>
                <a:effectLst/>
                <a:latin typeface="Cambria" panose="02040503050406030204" pitchFamily="18" charset="0"/>
                <a:cs typeface="Arial" panose="020B0604020202020204" pitchFamily="34" charset="0"/>
              </a:rPr>
              <a:t> </a:t>
            </a:r>
          </a:p>
          <a:p>
            <a:pPr rtl="0"/>
            <a:r>
              <a:rPr lang="en-US" sz="2000" b="1" i="0" u="none" strike="noStrike" dirty="0">
                <a:solidFill>
                  <a:srgbClr val="000000"/>
                </a:solidFill>
                <a:effectLst/>
                <a:highlight>
                  <a:srgbClr val="000000">
                    <a:alpha val="0"/>
                  </a:srgbClr>
                </a:highlight>
                <a:latin typeface="Cambria"/>
                <a:cs typeface="Arial"/>
              </a:rPr>
              <a:t>	400. Replacement of non-financial assets</a:t>
            </a:r>
          </a:p>
          <a:p>
            <a:endParaRPr lang="en-US" altLang="ru-RU" sz="1600" b="1" dirty="0">
              <a:solidFill>
                <a:prstClr val="black"/>
              </a:solidFill>
              <a:effectLst/>
              <a:latin typeface="Cambria" panose="02040503050406030204" pitchFamily="18" charset="0"/>
              <a:cs typeface="Arial" panose="020B0604020202020204" pitchFamily="34" charset="0"/>
            </a:endParaRPr>
          </a:p>
          <a:p>
            <a:pPr rtl="0"/>
            <a:r>
              <a:rPr lang="en-US" sz="2000" b="1" i="0" u="none" strike="noStrike" dirty="0">
                <a:solidFill>
                  <a:srgbClr val="000000"/>
                </a:solidFill>
                <a:effectLst/>
                <a:highlight>
                  <a:srgbClr val="000000">
                    <a:alpha val="0"/>
                  </a:srgbClr>
                </a:highlight>
                <a:latin typeface="Cambria"/>
                <a:cs typeface="Arial"/>
              </a:rPr>
              <a:t>	500. Receipt of financial assets</a:t>
            </a:r>
          </a:p>
          <a:p>
            <a:endParaRPr lang="en-US" altLang="ru-RU" sz="1600" b="1" dirty="0">
              <a:solidFill>
                <a:prstClr val="black"/>
              </a:solidFill>
              <a:effectLst/>
              <a:latin typeface="Cambria" panose="02040503050406030204" pitchFamily="18" charset="0"/>
              <a:cs typeface="Arial" panose="020B0604020202020204" pitchFamily="34" charset="0"/>
            </a:endParaRPr>
          </a:p>
          <a:p>
            <a:pPr rtl="0"/>
            <a:r>
              <a:rPr lang="en-US" sz="2000" b="1" i="0" u="none" strike="noStrike" dirty="0">
                <a:solidFill>
                  <a:srgbClr val="000000"/>
                </a:solidFill>
                <a:effectLst/>
                <a:highlight>
                  <a:srgbClr val="000000">
                    <a:alpha val="0"/>
                  </a:srgbClr>
                </a:highlight>
                <a:latin typeface="Cambria"/>
                <a:cs typeface="Arial"/>
              </a:rPr>
              <a:t>	600. Replacement of financial assets</a:t>
            </a:r>
          </a:p>
          <a:p>
            <a:endParaRPr lang="en-US" altLang="ru-RU" sz="1600" b="1" dirty="0">
              <a:solidFill>
                <a:prstClr val="black"/>
              </a:solidFill>
              <a:effectLst/>
              <a:latin typeface="Cambria" panose="02040503050406030204" pitchFamily="18" charset="0"/>
              <a:cs typeface="Arial" panose="020B0604020202020204" pitchFamily="34" charset="0"/>
            </a:endParaRPr>
          </a:p>
          <a:p>
            <a:pPr rtl="0"/>
            <a:r>
              <a:rPr lang="en-US" sz="2000" b="1" i="0" u="none" strike="noStrike" dirty="0">
                <a:solidFill>
                  <a:srgbClr val="000000"/>
                </a:solidFill>
                <a:effectLst/>
                <a:highlight>
                  <a:srgbClr val="000000">
                    <a:alpha val="0"/>
                  </a:srgbClr>
                </a:highlight>
                <a:latin typeface="Cambria"/>
                <a:cs typeface="Arial"/>
              </a:rPr>
              <a:t>	700. Liabilities up</a:t>
            </a:r>
          </a:p>
          <a:p>
            <a:endParaRPr lang="en-US" altLang="ru-RU" sz="1600" b="1" dirty="0">
              <a:solidFill>
                <a:prstClr val="black"/>
              </a:solidFill>
              <a:effectLst/>
              <a:latin typeface="Cambria" panose="02040503050406030204" pitchFamily="18" charset="0"/>
              <a:cs typeface="Arial" panose="020B0604020202020204" pitchFamily="34" charset="0"/>
            </a:endParaRPr>
          </a:p>
          <a:p>
            <a:pPr rtl="0"/>
            <a:r>
              <a:rPr lang="en-US" sz="2000" b="1" i="0" u="none" strike="noStrike" dirty="0">
                <a:solidFill>
                  <a:srgbClr val="000000"/>
                </a:solidFill>
                <a:effectLst/>
                <a:highlight>
                  <a:srgbClr val="000000">
                    <a:alpha val="0"/>
                  </a:srgbClr>
                </a:highlight>
                <a:latin typeface="Cambria"/>
                <a:cs typeface="Arial"/>
              </a:rPr>
              <a:t>	800. Liabilities down</a:t>
            </a:r>
          </a:p>
        </p:txBody>
      </p:sp>
      <p:sp>
        <p:nvSpPr>
          <p:cNvPr id="7"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12</a:t>
            </a:r>
          </a:p>
        </p:txBody>
      </p:sp>
      <p:cxnSp>
        <p:nvCxnSpPr>
          <p:cNvPr id="8" name="Прямая соединительная линия 7"/>
          <p:cNvCxnSpPr/>
          <p:nvPr/>
        </p:nvCxnSpPr>
        <p:spPr>
          <a:xfrm>
            <a:off x="971550" y="1916832"/>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pic>
        <p:nvPicPr>
          <p:cNvPr id="9"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0" y="1132472"/>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56297" y="235753"/>
            <a:ext cx="1405404" cy="828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694025555"/>
      </p:ext>
    </p:extLst>
  </p:cSld>
  <p:clrMapOvr>
    <a:overrideClrMapping bg1="lt1" tx1="dk1" bg2="lt2" tx2="dk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14"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0137" t="36044" r="51209" b="26537"/>
          <a:stretch>
            <a:fillRect/>
          </a:stretch>
        </p:blipFill>
        <p:spPr>
          <a:xfrm>
            <a:off x="-35060" y="882197"/>
            <a:ext cx="4691135" cy="25544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Номер слайда 26"/>
          <p:cNvSpPr txBox="1">
            <a:spLocks noGrp="1"/>
          </p:cNvSpPr>
          <p:nvPr/>
        </p:nvSpPr>
        <p:spPr>
          <a:xfrm>
            <a:off x="8194639" y="130815"/>
            <a:ext cx="762000" cy="366712"/>
          </a:xfrm>
          <a:prstGeom prst="rect">
            <a:avLst/>
          </a:prstGeom>
          <a:noFill/>
          <a:effectLst/>
        </p:spPr>
        <p:txBody>
          <a:bodyPr anchor="b"/>
          <a:lstStyle/>
          <a:p>
            <a:pPr algn="r" defTabSz="457200" rtl="0">
              <a:defRPr>
                <a:effectLst/>
              </a:defRPr>
            </a:pPr>
            <a:r>
              <a:rPr lang="en-US" sz="2200" b="0" i="0" u="none" strike="noStrike">
                <a:solidFill>
                  <a:srgbClr val="DEAA46"/>
                </a:solidFill>
                <a:effectLst/>
                <a:highlight>
                  <a:srgbClr val="000000">
                    <a:alpha val="0"/>
                  </a:srgbClr>
                </a:highlight>
                <a:latin typeface="DINPro-Light"/>
              </a:rPr>
              <a:t>13</a:t>
            </a:r>
          </a:p>
        </p:txBody>
      </p:sp>
      <p:sp>
        <p:nvSpPr>
          <p:cNvPr id="3" name="Прямоугольник 2"/>
          <p:cNvSpPr/>
          <p:nvPr/>
        </p:nvSpPr>
        <p:spPr>
          <a:xfrm>
            <a:off x="1173000" y="104213"/>
            <a:ext cx="7787530" cy="701741"/>
          </a:xfrm>
          <a:prstGeom prst="rect">
            <a:avLst/>
          </a:prstGeom>
          <a:effectLst/>
        </p:spPr>
        <p:txBody>
          <a:bodyPr wrap="square">
            <a:spAutoFit/>
          </a:bodyPr>
          <a:lstStyle/>
          <a:p>
            <a:pPr algn="ctr" rtl="0"/>
            <a:r>
              <a:rPr lang="en-US" sz="2000" b="1" i="0" u="none" strike="noStrike">
                <a:solidFill>
                  <a:srgbClr val="004821"/>
                </a:solidFill>
                <a:effectLst/>
                <a:highlight>
                  <a:srgbClr val="000000">
                    <a:alpha val="0"/>
                  </a:srgbClr>
                </a:highlight>
                <a:latin typeface="Calibri"/>
                <a:cs typeface="Arial"/>
              </a:rPr>
              <a:t>BUDGETARY SYSTEM </a:t>
            </a:r>
          </a:p>
          <a:p>
            <a:pPr algn="ctr" rtl="0"/>
            <a:r>
              <a:rPr lang="en-US" sz="2000" b="1" i="0" u="none" strike="noStrike">
                <a:solidFill>
                  <a:srgbClr val="004821"/>
                </a:solidFill>
                <a:effectLst/>
                <a:highlight>
                  <a:srgbClr val="000000">
                    <a:alpha val="0"/>
                  </a:srgbClr>
                </a:highlight>
                <a:latin typeface="Calibri"/>
                <a:cs typeface="Arial"/>
              </a:rPr>
              <a:t>OF THE RUSSIAN FEDERATION</a:t>
            </a:r>
          </a:p>
        </p:txBody>
      </p:sp>
      <p:sp>
        <p:nvSpPr>
          <p:cNvPr id="104" name="AutoShape 3"/>
          <p:cNvSpPr>
            <a:spLocks noChangeArrowheads="1"/>
          </p:cNvSpPr>
          <p:nvPr/>
        </p:nvSpPr>
        <p:spPr>
          <a:xfrm>
            <a:off x="5796135" y="1268413"/>
            <a:ext cx="3139779" cy="1008062"/>
          </a:xfrm>
          <a:prstGeom prst="roundRect">
            <a:avLst>
              <a:gd name="adj" fmla="val 16667"/>
            </a:avLst>
          </a:prstGeom>
          <a:noFill/>
          <a:ln w="63500" cmpd="dbl" algn="ctr">
            <a:solidFill>
              <a:srgbClr val="92D050"/>
            </a:solidFill>
            <a:round/>
          </a:ln>
          <a:effectLst/>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eaLnBrk="0" hangingPunct="0">
              <a:defRPr>
                <a:solidFill>
                  <a:schemeClr val="tx1"/>
                </a:solidFill>
                <a:effectLst/>
                <a:latin typeface="Arial"/>
              </a:defRPr>
            </a:lvl1pPr>
            <a:lvl2pPr marL="742950" indent="-285750" defTabSz="912813" eaLnBrk="0" hangingPunct="0">
              <a:defRPr>
                <a:solidFill>
                  <a:schemeClr val="tx1"/>
                </a:solidFill>
                <a:effectLst/>
                <a:latin typeface="Arial"/>
              </a:defRPr>
            </a:lvl2pPr>
            <a:lvl3pPr marL="1143000" indent="-228600" defTabSz="912813" eaLnBrk="0" hangingPunct="0">
              <a:defRPr>
                <a:solidFill>
                  <a:schemeClr val="tx1"/>
                </a:solidFill>
                <a:effectLst/>
                <a:latin typeface="Arial"/>
              </a:defRPr>
            </a:lvl3pPr>
            <a:lvl4pPr marL="1600200" indent="-228600" defTabSz="912813" eaLnBrk="0" hangingPunct="0">
              <a:defRPr>
                <a:solidFill>
                  <a:schemeClr val="tx1"/>
                </a:solidFill>
                <a:effectLst/>
                <a:latin typeface="Arial"/>
              </a:defRPr>
            </a:lvl4pPr>
            <a:lvl5pPr marL="2057400" indent="-228600" defTabSz="912813" eaLnBrk="0" hangingPunct="0">
              <a:defRPr>
                <a:solidFill>
                  <a:schemeClr val="tx1"/>
                </a:solidFill>
                <a:effectLst/>
                <a:latin typeface="Arial"/>
              </a:defRPr>
            </a:lvl5pPr>
            <a:lvl6pPr marL="2514600" indent="-228600" defTabSz="912813" eaLnBrk="0" fontAlgn="base" hangingPunct="0">
              <a:spcBef>
                <a:spcPct val="0"/>
              </a:spcBef>
              <a:spcAft>
                <a:spcPct val="0"/>
              </a:spcAft>
              <a:defRPr>
                <a:solidFill>
                  <a:schemeClr val="tx1"/>
                </a:solidFill>
                <a:effectLst/>
                <a:latin typeface="Arial"/>
              </a:defRPr>
            </a:lvl6pPr>
            <a:lvl7pPr marL="2971800" indent="-228600" defTabSz="912813" eaLnBrk="0" fontAlgn="base" hangingPunct="0">
              <a:spcBef>
                <a:spcPct val="0"/>
              </a:spcBef>
              <a:spcAft>
                <a:spcPct val="0"/>
              </a:spcAft>
              <a:defRPr>
                <a:solidFill>
                  <a:schemeClr val="tx1"/>
                </a:solidFill>
                <a:effectLst/>
                <a:latin typeface="Arial"/>
              </a:defRPr>
            </a:lvl7pPr>
            <a:lvl8pPr marL="3429000" indent="-228600" defTabSz="912813" eaLnBrk="0" fontAlgn="base" hangingPunct="0">
              <a:spcBef>
                <a:spcPct val="0"/>
              </a:spcBef>
              <a:spcAft>
                <a:spcPct val="0"/>
              </a:spcAft>
              <a:defRPr>
                <a:solidFill>
                  <a:schemeClr val="tx1"/>
                </a:solidFill>
                <a:effectLst/>
                <a:latin typeface="Arial"/>
              </a:defRPr>
            </a:lvl8pPr>
            <a:lvl9pPr marL="3886200" indent="-228600" defTabSz="912813" eaLnBrk="0" fontAlgn="base" hangingPunct="0">
              <a:spcBef>
                <a:spcPct val="0"/>
              </a:spcBef>
              <a:spcAft>
                <a:spcPct val="0"/>
              </a:spcAft>
              <a:defRPr>
                <a:solidFill>
                  <a:schemeClr val="tx1"/>
                </a:solidFill>
                <a:effectLst/>
                <a:latin typeface="Arial"/>
              </a:defRPr>
            </a:lvl9pPr>
          </a:lstStyle>
          <a:p>
            <a:pPr algn="ctr" rtl="0" eaLnBrk="1" hangingPunct="1"/>
            <a:r>
              <a:rPr lang="en-US" sz="1600" b="1" i="0" u="none" strike="noStrike" dirty="0">
                <a:solidFill>
                  <a:srgbClr val="000000"/>
                </a:solidFill>
                <a:effectLst/>
                <a:highlight>
                  <a:srgbClr val="000000">
                    <a:alpha val="0"/>
                  </a:srgbClr>
                </a:highlight>
                <a:latin typeface="Calibri"/>
              </a:rPr>
              <a:t>Federal budget, </a:t>
            </a:r>
          </a:p>
          <a:p>
            <a:pPr algn="ctr" rtl="0" eaLnBrk="1" hangingPunct="1"/>
            <a:r>
              <a:rPr lang="en-US" sz="1600" b="1" i="0" u="none" strike="noStrike" dirty="0">
                <a:solidFill>
                  <a:srgbClr val="000000"/>
                </a:solidFill>
                <a:effectLst/>
                <a:highlight>
                  <a:srgbClr val="000000">
                    <a:alpha val="0"/>
                  </a:srgbClr>
                </a:highlight>
                <a:latin typeface="Calibri"/>
              </a:rPr>
              <a:t>RF non-budgetary funds </a:t>
            </a:r>
          </a:p>
          <a:p>
            <a:pPr algn="ctr" rtl="0" eaLnBrk="1" hangingPunct="1"/>
            <a:r>
              <a:rPr lang="en-US" sz="1600" b="1" i="0" u="none" strike="noStrike" dirty="0">
                <a:solidFill>
                  <a:srgbClr val="000000"/>
                </a:solidFill>
                <a:effectLst/>
                <a:highlight>
                  <a:srgbClr val="000000">
                    <a:alpha val="0"/>
                  </a:srgbClr>
                </a:highlight>
                <a:latin typeface="Calibri"/>
              </a:rPr>
              <a:t>budgets (3) </a:t>
            </a:r>
          </a:p>
        </p:txBody>
      </p:sp>
      <p:sp>
        <p:nvSpPr>
          <p:cNvPr id="105" name="AutoShape 7"/>
          <p:cNvSpPr>
            <a:spLocks noChangeArrowheads="1"/>
          </p:cNvSpPr>
          <p:nvPr/>
        </p:nvSpPr>
        <p:spPr>
          <a:xfrm>
            <a:off x="5796135" y="2781300"/>
            <a:ext cx="3139779" cy="1079500"/>
          </a:xfrm>
          <a:prstGeom prst="roundRect">
            <a:avLst>
              <a:gd name="adj" fmla="val 16667"/>
            </a:avLst>
          </a:prstGeom>
          <a:noFill/>
          <a:ln w="63500" cmpd="dbl" algn="ctr">
            <a:solidFill>
              <a:srgbClr val="92D050"/>
            </a:solidFill>
            <a:round/>
          </a:ln>
          <a:effectLst/>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eaLnBrk="0" hangingPunct="0">
              <a:defRPr>
                <a:solidFill>
                  <a:schemeClr val="tx1"/>
                </a:solidFill>
                <a:effectLst/>
                <a:latin typeface="Arial"/>
              </a:defRPr>
            </a:lvl1pPr>
            <a:lvl2pPr marL="742950" indent="-285750" defTabSz="912813" eaLnBrk="0" hangingPunct="0">
              <a:defRPr>
                <a:solidFill>
                  <a:schemeClr val="tx1"/>
                </a:solidFill>
                <a:effectLst/>
                <a:latin typeface="Arial"/>
              </a:defRPr>
            </a:lvl2pPr>
            <a:lvl3pPr marL="1143000" indent="-228600" defTabSz="912813" eaLnBrk="0" hangingPunct="0">
              <a:defRPr>
                <a:solidFill>
                  <a:schemeClr val="tx1"/>
                </a:solidFill>
                <a:effectLst/>
                <a:latin typeface="Arial"/>
              </a:defRPr>
            </a:lvl3pPr>
            <a:lvl4pPr marL="1600200" indent="-228600" defTabSz="912813" eaLnBrk="0" hangingPunct="0">
              <a:defRPr>
                <a:solidFill>
                  <a:schemeClr val="tx1"/>
                </a:solidFill>
                <a:effectLst/>
                <a:latin typeface="Arial"/>
              </a:defRPr>
            </a:lvl4pPr>
            <a:lvl5pPr marL="2057400" indent="-228600" defTabSz="912813" eaLnBrk="0" hangingPunct="0">
              <a:defRPr>
                <a:solidFill>
                  <a:schemeClr val="tx1"/>
                </a:solidFill>
                <a:effectLst/>
                <a:latin typeface="Arial"/>
              </a:defRPr>
            </a:lvl5pPr>
            <a:lvl6pPr marL="2514600" indent="-228600" defTabSz="912813" eaLnBrk="0" fontAlgn="base" hangingPunct="0">
              <a:spcBef>
                <a:spcPct val="0"/>
              </a:spcBef>
              <a:spcAft>
                <a:spcPct val="0"/>
              </a:spcAft>
              <a:defRPr>
                <a:solidFill>
                  <a:schemeClr val="tx1"/>
                </a:solidFill>
                <a:effectLst/>
                <a:latin typeface="Arial"/>
              </a:defRPr>
            </a:lvl6pPr>
            <a:lvl7pPr marL="2971800" indent="-228600" defTabSz="912813" eaLnBrk="0" fontAlgn="base" hangingPunct="0">
              <a:spcBef>
                <a:spcPct val="0"/>
              </a:spcBef>
              <a:spcAft>
                <a:spcPct val="0"/>
              </a:spcAft>
              <a:defRPr>
                <a:solidFill>
                  <a:schemeClr val="tx1"/>
                </a:solidFill>
                <a:effectLst/>
                <a:latin typeface="Arial"/>
              </a:defRPr>
            </a:lvl7pPr>
            <a:lvl8pPr marL="3429000" indent="-228600" defTabSz="912813" eaLnBrk="0" fontAlgn="base" hangingPunct="0">
              <a:spcBef>
                <a:spcPct val="0"/>
              </a:spcBef>
              <a:spcAft>
                <a:spcPct val="0"/>
              </a:spcAft>
              <a:defRPr>
                <a:solidFill>
                  <a:schemeClr val="tx1"/>
                </a:solidFill>
                <a:effectLst/>
                <a:latin typeface="Arial"/>
              </a:defRPr>
            </a:lvl8pPr>
            <a:lvl9pPr marL="3886200" indent="-228600" defTabSz="912813" eaLnBrk="0" fontAlgn="base" hangingPunct="0">
              <a:spcBef>
                <a:spcPct val="0"/>
              </a:spcBef>
              <a:spcAft>
                <a:spcPct val="0"/>
              </a:spcAft>
              <a:defRPr>
                <a:solidFill>
                  <a:schemeClr val="tx1"/>
                </a:solidFill>
                <a:effectLst/>
                <a:latin typeface="Arial"/>
              </a:defRPr>
            </a:lvl9pPr>
          </a:lstStyle>
          <a:p>
            <a:pPr algn="ctr" rtl="0" eaLnBrk="1" hangingPunct="1"/>
            <a:r>
              <a:rPr lang="en-US" sz="1600" b="1" i="0" u="none" strike="noStrike" dirty="0">
                <a:solidFill>
                  <a:srgbClr val="000000"/>
                </a:solidFill>
                <a:effectLst/>
                <a:highlight>
                  <a:srgbClr val="000000">
                    <a:alpha val="0"/>
                  </a:srgbClr>
                </a:highlight>
                <a:latin typeface="Calibri"/>
              </a:rPr>
              <a:t>Budgets of the RF </a:t>
            </a:r>
          </a:p>
          <a:p>
            <a:pPr algn="ctr" rtl="0" eaLnBrk="1" hangingPunct="1"/>
            <a:r>
              <a:rPr lang="en-US" sz="1600" b="1" i="0" u="none" strike="noStrike" dirty="0">
                <a:solidFill>
                  <a:srgbClr val="000000"/>
                </a:solidFill>
                <a:effectLst/>
                <a:highlight>
                  <a:srgbClr val="000000">
                    <a:alpha val="0"/>
                  </a:srgbClr>
                </a:highlight>
                <a:latin typeface="Calibri"/>
              </a:rPr>
              <a:t>constituent entities (85),</a:t>
            </a:r>
          </a:p>
          <a:p>
            <a:pPr algn="ctr" rtl="0" eaLnBrk="1" hangingPunct="1"/>
            <a:r>
              <a:rPr lang="en-US" sz="1600" b="1" i="0" u="none" strike="noStrike" dirty="0">
                <a:solidFill>
                  <a:srgbClr val="000000"/>
                </a:solidFill>
                <a:effectLst/>
                <a:highlight>
                  <a:srgbClr val="000000">
                    <a:alpha val="0"/>
                  </a:srgbClr>
                </a:highlight>
                <a:latin typeface="Calibri"/>
              </a:rPr>
              <a:t>regional</a:t>
            </a:r>
          </a:p>
          <a:p>
            <a:pPr algn="ctr" rtl="0" eaLnBrk="1" hangingPunct="1"/>
            <a:r>
              <a:rPr lang="en-US" sz="1600" b="1" i="0" u="none" strike="noStrike" dirty="0">
                <a:solidFill>
                  <a:srgbClr val="000000"/>
                </a:solidFill>
                <a:effectLst/>
                <a:highlight>
                  <a:srgbClr val="000000">
                    <a:alpha val="0"/>
                  </a:srgbClr>
                </a:highlight>
                <a:latin typeface="Calibri"/>
              </a:rPr>
              <a:t>non-budgetary funds</a:t>
            </a:r>
          </a:p>
        </p:txBody>
      </p:sp>
      <p:sp>
        <p:nvSpPr>
          <p:cNvPr id="106" name="AutoShape 8"/>
          <p:cNvSpPr>
            <a:spLocks noChangeArrowheads="1"/>
          </p:cNvSpPr>
          <p:nvPr/>
        </p:nvSpPr>
        <p:spPr>
          <a:xfrm>
            <a:off x="5796136" y="4437063"/>
            <a:ext cx="3160503" cy="1008062"/>
          </a:xfrm>
          <a:prstGeom prst="roundRect">
            <a:avLst>
              <a:gd name="adj" fmla="val 16667"/>
            </a:avLst>
          </a:prstGeom>
          <a:noFill/>
          <a:ln w="63500" cmpd="dbl" algn="ctr">
            <a:solidFill>
              <a:srgbClr val="92D050"/>
            </a:solidFill>
            <a:round/>
          </a:ln>
          <a:effectLst/>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eaLnBrk="0" hangingPunct="0">
              <a:defRPr>
                <a:solidFill>
                  <a:schemeClr val="tx1"/>
                </a:solidFill>
                <a:effectLst/>
                <a:latin typeface="Arial"/>
              </a:defRPr>
            </a:lvl1pPr>
            <a:lvl2pPr marL="742950" indent="-285750" defTabSz="912813" eaLnBrk="0" hangingPunct="0">
              <a:defRPr>
                <a:solidFill>
                  <a:schemeClr val="tx1"/>
                </a:solidFill>
                <a:effectLst/>
                <a:latin typeface="Arial"/>
              </a:defRPr>
            </a:lvl2pPr>
            <a:lvl3pPr marL="1143000" indent="-228600" defTabSz="912813" eaLnBrk="0" hangingPunct="0">
              <a:defRPr>
                <a:solidFill>
                  <a:schemeClr val="tx1"/>
                </a:solidFill>
                <a:effectLst/>
                <a:latin typeface="Arial"/>
              </a:defRPr>
            </a:lvl3pPr>
            <a:lvl4pPr marL="1600200" indent="-228600" defTabSz="912813" eaLnBrk="0" hangingPunct="0">
              <a:defRPr>
                <a:solidFill>
                  <a:schemeClr val="tx1"/>
                </a:solidFill>
                <a:effectLst/>
                <a:latin typeface="Arial"/>
              </a:defRPr>
            </a:lvl4pPr>
            <a:lvl5pPr marL="2057400" indent="-228600" defTabSz="912813" eaLnBrk="0" hangingPunct="0">
              <a:defRPr>
                <a:solidFill>
                  <a:schemeClr val="tx1"/>
                </a:solidFill>
                <a:effectLst/>
                <a:latin typeface="Arial"/>
              </a:defRPr>
            </a:lvl5pPr>
            <a:lvl6pPr marL="2514600" indent="-228600" defTabSz="912813" eaLnBrk="0" fontAlgn="base" hangingPunct="0">
              <a:spcBef>
                <a:spcPct val="0"/>
              </a:spcBef>
              <a:spcAft>
                <a:spcPct val="0"/>
              </a:spcAft>
              <a:defRPr>
                <a:solidFill>
                  <a:schemeClr val="tx1"/>
                </a:solidFill>
                <a:effectLst/>
                <a:latin typeface="Arial"/>
              </a:defRPr>
            </a:lvl6pPr>
            <a:lvl7pPr marL="2971800" indent="-228600" defTabSz="912813" eaLnBrk="0" fontAlgn="base" hangingPunct="0">
              <a:spcBef>
                <a:spcPct val="0"/>
              </a:spcBef>
              <a:spcAft>
                <a:spcPct val="0"/>
              </a:spcAft>
              <a:defRPr>
                <a:solidFill>
                  <a:schemeClr val="tx1"/>
                </a:solidFill>
                <a:effectLst/>
                <a:latin typeface="Arial"/>
              </a:defRPr>
            </a:lvl7pPr>
            <a:lvl8pPr marL="3429000" indent="-228600" defTabSz="912813" eaLnBrk="0" fontAlgn="base" hangingPunct="0">
              <a:spcBef>
                <a:spcPct val="0"/>
              </a:spcBef>
              <a:spcAft>
                <a:spcPct val="0"/>
              </a:spcAft>
              <a:defRPr>
                <a:solidFill>
                  <a:schemeClr val="tx1"/>
                </a:solidFill>
                <a:effectLst/>
                <a:latin typeface="Arial"/>
              </a:defRPr>
            </a:lvl8pPr>
            <a:lvl9pPr marL="3886200" indent="-228600" defTabSz="912813" eaLnBrk="0" fontAlgn="base" hangingPunct="0">
              <a:spcBef>
                <a:spcPct val="0"/>
              </a:spcBef>
              <a:spcAft>
                <a:spcPct val="0"/>
              </a:spcAft>
              <a:defRPr>
                <a:solidFill>
                  <a:schemeClr val="tx1"/>
                </a:solidFill>
                <a:effectLst/>
                <a:latin typeface="Arial"/>
              </a:defRPr>
            </a:lvl9pPr>
          </a:lstStyle>
          <a:p>
            <a:pPr algn="ctr" rtl="0" eaLnBrk="1" hangingPunct="1"/>
            <a:r>
              <a:rPr lang="en-US" sz="1600" b="1" i="0" u="none" strike="noStrike" dirty="0">
                <a:solidFill>
                  <a:srgbClr val="000000"/>
                </a:solidFill>
                <a:effectLst/>
                <a:highlight>
                  <a:srgbClr val="000000">
                    <a:alpha val="0"/>
                  </a:srgbClr>
                </a:highlight>
                <a:latin typeface="Calibri"/>
              </a:rPr>
              <a:t>Local budgets:</a:t>
            </a:r>
          </a:p>
          <a:p>
            <a:pPr algn="ctr" rtl="0" eaLnBrk="1" hangingPunct="1"/>
            <a:r>
              <a:rPr lang="en-US" sz="1600" b="1" i="0" u="none" strike="noStrike" dirty="0">
                <a:solidFill>
                  <a:srgbClr val="000000"/>
                </a:solidFill>
                <a:effectLst/>
                <a:highlight>
                  <a:srgbClr val="000000">
                    <a:alpha val="0"/>
                  </a:srgbClr>
                </a:highlight>
                <a:latin typeface="Calibri"/>
              </a:rPr>
              <a:t>budgets of municipal entities, </a:t>
            </a:r>
          </a:p>
          <a:p>
            <a:pPr algn="ctr" rtl="0" eaLnBrk="1" hangingPunct="1"/>
            <a:r>
              <a:rPr lang="en-US" sz="1600" b="1" i="0" u="none" strike="noStrike" dirty="0">
                <a:solidFill>
                  <a:srgbClr val="000000"/>
                </a:solidFill>
                <a:effectLst/>
                <a:highlight>
                  <a:srgbClr val="000000">
                    <a:alpha val="0"/>
                  </a:srgbClr>
                </a:highlight>
                <a:latin typeface="Calibri"/>
              </a:rPr>
              <a:t>urban districts, settlements</a:t>
            </a:r>
          </a:p>
          <a:p>
            <a:pPr algn="ctr" rtl="0" eaLnBrk="1" hangingPunct="1"/>
            <a:r>
              <a:rPr lang="en-US" sz="1600" b="1" i="0" u="none" strike="noStrike" dirty="0">
                <a:solidFill>
                  <a:srgbClr val="000000"/>
                </a:solidFill>
                <a:effectLst/>
                <a:highlight>
                  <a:srgbClr val="000000">
                    <a:alpha val="0"/>
                  </a:srgbClr>
                </a:highlight>
                <a:latin typeface="Calibri"/>
              </a:rPr>
              <a:t>(21 500)</a:t>
            </a:r>
          </a:p>
        </p:txBody>
      </p:sp>
      <p:sp>
        <p:nvSpPr>
          <p:cNvPr id="107" name="AutoShape 9"/>
          <p:cNvSpPr/>
          <p:nvPr/>
        </p:nvSpPr>
        <p:spPr>
          <a:xfrm rot="10800000">
            <a:off x="4235301" y="1348256"/>
            <a:ext cx="400050" cy="4176712"/>
          </a:xfrm>
          <a:prstGeom prst="rightBrace">
            <a:avLst>
              <a:gd name="adj1" fmla="val 80311"/>
              <a:gd name="adj2" fmla="val 50000"/>
            </a:avLst>
          </a:prstGeom>
          <a:ln>
            <a:solidFill>
              <a:srgbClr val="92D050"/>
            </a:solidFill>
          </a:ln>
          <a:effectLst/>
        </p:spPr>
        <p:style>
          <a:lnRef idx="2">
            <a:schemeClr val="accent3"/>
          </a:lnRef>
          <a:fillRef idx="0">
            <a:schemeClr val="accent3"/>
          </a:fillRef>
          <a:effectRef idx="1">
            <a:schemeClr val="accent3"/>
          </a:effectRef>
          <a:fontRef idx="minor">
            <a:schemeClr val="tx1"/>
          </a:fontRef>
        </p:style>
        <p:txBody>
          <a:bodyPr wrap="none" anchor="ctr"/>
          <a:lstStyle>
            <a:lvl1pPr eaLnBrk="0" hangingPunct="0">
              <a:defRPr>
                <a:solidFill>
                  <a:schemeClr val="tx1"/>
                </a:solidFill>
                <a:effectLst/>
                <a:latin typeface="Arial"/>
              </a:defRPr>
            </a:lvl1pPr>
            <a:lvl2pPr marL="742950" indent="-285750" eaLnBrk="0" hangingPunct="0">
              <a:defRPr>
                <a:solidFill>
                  <a:schemeClr val="tx1"/>
                </a:solidFill>
                <a:effectLst/>
                <a:latin typeface="Arial"/>
              </a:defRPr>
            </a:lvl2pPr>
            <a:lvl3pPr marL="1143000" indent="-228600" eaLnBrk="0" hangingPunct="0">
              <a:defRPr>
                <a:solidFill>
                  <a:schemeClr val="tx1"/>
                </a:solidFill>
                <a:effectLst/>
                <a:latin typeface="Arial"/>
              </a:defRPr>
            </a:lvl3pPr>
            <a:lvl4pPr marL="1600200" indent="-228600" eaLnBrk="0" hangingPunct="0">
              <a:defRPr>
                <a:solidFill>
                  <a:schemeClr val="tx1"/>
                </a:solidFill>
                <a:effectLst/>
                <a:latin typeface="Arial"/>
              </a:defRPr>
            </a:lvl4pPr>
            <a:lvl5pPr marL="2057400" indent="-228600" eaLnBrk="0" hangingPunct="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eaLnBrk="1" hangingPunct="1"/>
            <a:endParaRPr lang="ru-RU" altLang="ru-RU">
              <a:effectLst/>
            </a:endParaRPr>
          </a:p>
        </p:txBody>
      </p:sp>
      <p:sp>
        <p:nvSpPr>
          <p:cNvPr id="108" name="Text Box 10"/>
          <p:cNvSpPr txBox="1">
            <a:spLocks noChangeArrowheads="1"/>
          </p:cNvSpPr>
          <p:nvPr/>
        </p:nvSpPr>
        <p:spPr>
          <a:xfrm>
            <a:off x="1896957" y="3258879"/>
            <a:ext cx="2327891" cy="915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effectLst/>
                <a:latin typeface="Arial"/>
              </a:defRPr>
            </a:lvl1pPr>
            <a:lvl2pPr marL="742950" indent="-285750" eaLnBrk="0" hangingPunct="0">
              <a:defRPr>
                <a:solidFill>
                  <a:schemeClr val="tx1"/>
                </a:solidFill>
                <a:effectLst/>
                <a:latin typeface="Arial"/>
              </a:defRPr>
            </a:lvl2pPr>
            <a:lvl3pPr marL="1143000" indent="-228600" eaLnBrk="0" hangingPunct="0">
              <a:defRPr>
                <a:solidFill>
                  <a:schemeClr val="tx1"/>
                </a:solidFill>
                <a:effectLst/>
                <a:latin typeface="Arial"/>
              </a:defRPr>
            </a:lvl3pPr>
            <a:lvl4pPr marL="1600200" indent="-228600" eaLnBrk="0" hangingPunct="0">
              <a:defRPr>
                <a:solidFill>
                  <a:schemeClr val="tx1"/>
                </a:solidFill>
                <a:effectLst/>
                <a:latin typeface="Arial"/>
              </a:defRPr>
            </a:lvl4pPr>
            <a:lvl5pPr marL="2057400" indent="-228600" eaLnBrk="0" hangingPunct="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algn="ctr" rtl="0" eaLnBrk="1" hangingPunct="1"/>
            <a:r>
              <a:rPr lang="en-US" sz="1800" b="1" i="0" u="none" strike="noStrike">
                <a:solidFill>
                  <a:srgbClr val="000000"/>
                </a:solidFill>
                <a:effectLst/>
                <a:highlight>
                  <a:srgbClr val="000000">
                    <a:alpha val="0"/>
                  </a:srgbClr>
                </a:highlight>
                <a:latin typeface="Calibri"/>
              </a:rPr>
              <a:t>Budgetary system of the Russian Federation</a:t>
            </a:r>
          </a:p>
        </p:txBody>
      </p:sp>
      <p:sp>
        <p:nvSpPr>
          <p:cNvPr id="109" name="Text Box 11"/>
          <p:cNvSpPr txBox="1">
            <a:spLocks noChangeArrowheads="1"/>
          </p:cNvSpPr>
          <p:nvPr/>
        </p:nvSpPr>
        <p:spPr>
          <a:xfrm>
            <a:off x="4401548" y="1449278"/>
            <a:ext cx="1330433"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effectLst/>
                <a:latin typeface="Arial"/>
              </a:defRPr>
            </a:lvl1pPr>
            <a:lvl2pPr marL="742950" indent="-285750" eaLnBrk="0" hangingPunct="0">
              <a:defRPr>
                <a:solidFill>
                  <a:schemeClr val="tx1"/>
                </a:solidFill>
                <a:effectLst/>
                <a:latin typeface="Arial"/>
              </a:defRPr>
            </a:lvl2pPr>
            <a:lvl3pPr marL="1143000" indent="-228600" eaLnBrk="0" hangingPunct="0">
              <a:defRPr>
                <a:solidFill>
                  <a:schemeClr val="tx1"/>
                </a:solidFill>
                <a:effectLst/>
                <a:latin typeface="Arial"/>
              </a:defRPr>
            </a:lvl3pPr>
            <a:lvl4pPr marL="1600200" indent="-228600" eaLnBrk="0" hangingPunct="0">
              <a:defRPr>
                <a:solidFill>
                  <a:schemeClr val="tx1"/>
                </a:solidFill>
                <a:effectLst/>
                <a:latin typeface="Arial"/>
              </a:defRPr>
            </a:lvl4pPr>
            <a:lvl5pPr marL="2057400" indent="-228600" eaLnBrk="0" hangingPunct="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algn="ctr" rtl="0" eaLnBrk="1" hangingPunct="1"/>
            <a:r>
              <a:rPr lang="en-US" sz="1800" b="1" i="0" u="none" strike="noStrike">
                <a:solidFill>
                  <a:srgbClr val="000000"/>
                </a:solidFill>
                <a:effectLst/>
                <a:highlight>
                  <a:srgbClr val="000000">
                    <a:alpha val="0"/>
                  </a:srgbClr>
                </a:highlight>
                <a:latin typeface="Calibri"/>
              </a:rPr>
              <a:t>1st level</a:t>
            </a:r>
          </a:p>
        </p:txBody>
      </p:sp>
      <p:sp>
        <p:nvSpPr>
          <p:cNvPr id="110" name="Text Box 12"/>
          <p:cNvSpPr txBox="1">
            <a:spLocks noChangeArrowheads="1"/>
          </p:cNvSpPr>
          <p:nvPr/>
        </p:nvSpPr>
        <p:spPr>
          <a:xfrm>
            <a:off x="4322350" y="2926080"/>
            <a:ext cx="1330433"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effectLst/>
                <a:latin typeface="Arial"/>
              </a:defRPr>
            </a:lvl1pPr>
            <a:lvl2pPr marL="742950" indent="-285750" eaLnBrk="0" hangingPunct="0">
              <a:defRPr>
                <a:solidFill>
                  <a:schemeClr val="tx1"/>
                </a:solidFill>
                <a:effectLst/>
                <a:latin typeface="Arial"/>
              </a:defRPr>
            </a:lvl2pPr>
            <a:lvl3pPr marL="1143000" indent="-228600" eaLnBrk="0" hangingPunct="0">
              <a:defRPr>
                <a:solidFill>
                  <a:schemeClr val="tx1"/>
                </a:solidFill>
                <a:effectLst/>
                <a:latin typeface="Arial"/>
              </a:defRPr>
            </a:lvl3pPr>
            <a:lvl4pPr marL="1600200" indent="-228600" eaLnBrk="0" hangingPunct="0">
              <a:defRPr>
                <a:solidFill>
                  <a:schemeClr val="tx1"/>
                </a:solidFill>
                <a:effectLst/>
                <a:latin typeface="Arial"/>
              </a:defRPr>
            </a:lvl4pPr>
            <a:lvl5pPr marL="2057400" indent="-228600" eaLnBrk="0" hangingPunct="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algn="ctr" rtl="0" eaLnBrk="1" hangingPunct="1"/>
            <a:r>
              <a:rPr lang="en-US" sz="1800" b="1" i="0" u="none" strike="noStrike">
                <a:solidFill>
                  <a:srgbClr val="000000"/>
                </a:solidFill>
                <a:effectLst/>
                <a:highlight>
                  <a:srgbClr val="000000">
                    <a:alpha val="0"/>
                  </a:srgbClr>
                </a:highlight>
                <a:latin typeface="Calibri"/>
              </a:rPr>
              <a:t>2nd level</a:t>
            </a:r>
          </a:p>
        </p:txBody>
      </p:sp>
      <p:sp>
        <p:nvSpPr>
          <p:cNvPr id="111" name="Text Box 13"/>
          <p:cNvSpPr txBox="1">
            <a:spLocks noChangeArrowheads="1"/>
          </p:cNvSpPr>
          <p:nvPr/>
        </p:nvSpPr>
        <p:spPr>
          <a:xfrm>
            <a:off x="4352547" y="4617928"/>
            <a:ext cx="1330432"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effectLst/>
                <a:latin typeface="Arial"/>
              </a:defRPr>
            </a:lvl1pPr>
            <a:lvl2pPr marL="742950" indent="-285750" eaLnBrk="0" hangingPunct="0">
              <a:defRPr>
                <a:solidFill>
                  <a:schemeClr val="tx1"/>
                </a:solidFill>
                <a:effectLst/>
                <a:latin typeface="Arial"/>
              </a:defRPr>
            </a:lvl2pPr>
            <a:lvl3pPr marL="1143000" indent="-228600" eaLnBrk="0" hangingPunct="0">
              <a:defRPr>
                <a:solidFill>
                  <a:schemeClr val="tx1"/>
                </a:solidFill>
                <a:effectLst/>
                <a:latin typeface="Arial"/>
              </a:defRPr>
            </a:lvl3pPr>
            <a:lvl4pPr marL="1600200" indent="-228600" eaLnBrk="0" hangingPunct="0">
              <a:defRPr>
                <a:solidFill>
                  <a:schemeClr val="tx1"/>
                </a:solidFill>
                <a:effectLst/>
                <a:latin typeface="Arial"/>
              </a:defRPr>
            </a:lvl4pPr>
            <a:lvl5pPr marL="2057400" indent="-228600" eaLnBrk="0" hangingPunct="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algn="ctr" rtl="0" eaLnBrk="1" hangingPunct="1"/>
            <a:r>
              <a:rPr lang="en-US" sz="1800" b="1" i="0" u="none" strike="noStrike">
                <a:solidFill>
                  <a:srgbClr val="000000"/>
                </a:solidFill>
                <a:effectLst/>
                <a:highlight>
                  <a:srgbClr val="000000">
                    <a:alpha val="0"/>
                  </a:srgbClr>
                </a:highlight>
                <a:latin typeface="Calibri"/>
              </a:rPr>
              <a:t>3rd level</a:t>
            </a:r>
          </a:p>
        </p:txBody>
      </p:sp>
      <p:sp>
        <p:nvSpPr>
          <p:cNvPr id="8" name="Прямоугольник 7"/>
          <p:cNvSpPr/>
          <p:nvPr/>
        </p:nvSpPr>
        <p:spPr>
          <a:xfrm>
            <a:off x="333266" y="5831822"/>
            <a:ext cx="8645616" cy="518678"/>
          </a:xfrm>
          <a:prstGeom prst="rect">
            <a:avLst/>
          </a:prstGeom>
          <a:effectLst/>
        </p:spPr>
        <p:txBody>
          <a:bodyPr wrap="square">
            <a:spAutoFit/>
          </a:bodyPr>
          <a:lstStyle/>
          <a:p>
            <a:pPr algn="just" rtl="0"/>
            <a:r>
              <a:rPr lang="en-US" sz="1400" b="0" i="1" u="none" strike="noStrike">
                <a:effectLst/>
                <a:highlight>
                  <a:srgbClr val="000000">
                    <a:alpha val="0"/>
                  </a:srgbClr>
                </a:highlight>
                <a:latin typeface="Calibri"/>
              </a:rPr>
              <a:t>As per article 31 of the RF BC all constituent entities of the Russian Federation and municipal entities in public sector have equal rights and are independent in exercising their budgetary rights (Budget independence principle).</a:t>
            </a:r>
          </a:p>
        </p:txBody>
      </p:sp>
      <p:sp>
        <p:nvSpPr>
          <p:cNvPr id="15" name="TextBox 14"/>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2363830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500"/>
                                        <p:tgtEl>
                                          <p:spTgt spid="10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wipe(up)">
                                      <p:cBhvr>
                                        <p:cTn id="11" dur="500"/>
                                        <p:tgtEl>
                                          <p:spTgt spid="10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wipe(up)">
                                      <p:cBhvr>
                                        <p:cTn id="15" dur="500"/>
                                        <p:tgtEl>
                                          <p:spTgt spid="10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up)">
                                      <p:cBhvr>
                                        <p:cTn id="1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Заголовок 1"/>
          <p:cNvSpPr txBox="1"/>
          <p:nvPr/>
        </p:nvSpPr>
        <p:spPr>
          <a:xfrm>
            <a:off x="2195736" y="149797"/>
            <a:ext cx="6480720" cy="758923"/>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Accounting entities</a:t>
            </a:r>
          </a:p>
        </p:txBody>
      </p:sp>
      <p:sp>
        <p:nvSpPr>
          <p:cNvPr id="12" name="Скругленный прямоугольник 11"/>
          <p:cNvSpPr/>
          <p:nvPr/>
        </p:nvSpPr>
        <p:spPr>
          <a:xfrm>
            <a:off x="2606589" y="2106801"/>
            <a:ext cx="3528392" cy="685800"/>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defRPr>
                <a:effectLst/>
              </a:defRPr>
            </a:pPr>
            <a:r>
              <a:rPr lang="en-US" sz="2000" b="1" i="0" u="none" strike="noStrike" dirty="0">
                <a:solidFill>
                  <a:srgbClr val="000000"/>
                </a:solidFill>
                <a:effectLst/>
                <a:highlight>
                  <a:srgbClr val="000000">
                    <a:alpha val="0"/>
                  </a:srgbClr>
                </a:highlight>
                <a:latin typeface="Cambria"/>
              </a:rPr>
              <a:t>RF General Government Sector</a:t>
            </a:r>
          </a:p>
        </p:txBody>
      </p:sp>
      <p:sp>
        <p:nvSpPr>
          <p:cNvPr id="13" name="Скругленный прямоугольник 12"/>
          <p:cNvSpPr/>
          <p:nvPr/>
        </p:nvSpPr>
        <p:spPr>
          <a:xfrm>
            <a:off x="119063" y="3405189"/>
            <a:ext cx="2184797" cy="103192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defRPr>
                <a:effectLst/>
              </a:defRPr>
            </a:pPr>
            <a:r>
              <a:rPr lang="en-US" sz="2000" b="1" i="0" u="none" strike="noStrike" dirty="0">
                <a:solidFill>
                  <a:srgbClr val="000000"/>
                </a:solidFill>
                <a:effectLst/>
                <a:highlight>
                  <a:srgbClr val="000000">
                    <a:alpha val="0"/>
                  </a:srgbClr>
                </a:highlight>
                <a:latin typeface="Cambria"/>
              </a:rPr>
              <a:t>Central Government </a:t>
            </a:r>
            <a:r>
              <a:rPr lang="en-US" sz="2000" b="0" i="0" u="none" strike="noStrike" dirty="0">
                <a:solidFill>
                  <a:srgbClr val="000000"/>
                </a:solidFill>
                <a:effectLst/>
                <a:highlight>
                  <a:srgbClr val="000000">
                    <a:alpha val="0"/>
                  </a:srgbClr>
                </a:highlight>
                <a:latin typeface="Cambria"/>
              </a:rPr>
              <a:t>(1)</a:t>
            </a:r>
          </a:p>
        </p:txBody>
      </p:sp>
      <p:sp>
        <p:nvSpPr>
          <p:cNvPr id="14" name="Скругленный прямоугольник 13"/>
          <p:cNvSpPr/>
          <p:nvPr/>
        </p:nvSpPr>
        <p:spPr>
          <a:xfrm>
            <a:off x="4745832" y="3403600"/>
            <a:ext cx="2090737" cy="898526"/>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defRPr>
                <a:effectLst/>
              </a:defRPr>
            </a:pPr>
            <a:r>
              <a:rPr lang="en-US" b="1" i="0" u="none" strike="noStrike" dirty="0">
                <a:solidFill>
                  <a:srgbClr val="000000"/>
                </a:solidFill>
                <a:effectLst/>
                <a:highlight>
                  <a:srgbClr val="000000">
                    <a:alpha val="0"/>
                  </a:srgbClr>
                </a:highlight>
                <a:latin typeface="Cambria"/>
              </a:rPr>
              <a:t>Regional authorities </a:t>
            </a:r>
            <a:r>
              <a:rPr lang="en-US" b="0" i="0" u="none" strike="noStrike" dirty="0">
                <a:solidFill>
                  <a:srgbClr val="000000"/>
                </a:solidFill>
                <a:effectLst/>
                <a:highlight>
                  <a:srgbClr val="000000">
                    <a:alpha val="0"/>
                  </a:srgbClr>
                </a:highlight>
                <a:latin typeface="Cambria"/>
              </a:rPr>
              <a:t>(85)</a:t>
            </a:r>
          </a:p>
        </p:txBody>
      </p:sp>
      <p:sp>
        <p:nvSpPr>
          <p:cNvPr id="16" name="Скругленный прямоугольник 15"/>
          <p:cNvSpPr/>
          <p:nvPr/>
        </p:nvSpPr>
        <p:spPr>
          <a:xfrm>
            <a:off x="6959204" y="3403600"/>
            <a:ext cx="1968103" cy="1105520"/>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defRPr>
                <a:effectLst/>
              </a:defRPr>
            </a:pPr>
            <a:r>
              <a:rPr lang="en-US" sz="2000" b="1" i="0" u="none" strike="noStrike">
                <a:solidFill>
                  <a:srgbClr val="000000"/>
                </a:solidFill>
                <a:effectLst/>
                <a:highlight>
                  <a:srgbClr val="000000">
                    <a:alpha val="0"/>
                  </a:srgbClr>
                </a:highlight>
                <a:latin typeface="Cambria"/>
              </a:rPr>
              <a:t>Local authorities</a:t>
            </a:r>
          </a:p>
          <a:p>
            <a:pPr algn="ctr" rtl="0">
              <a:defRPr>
                <a:effectLst/>
              </a:defRPr>
            </a:pPr>
            <a:r>
              <a:rPr lang="en-US" sz="2000" b="0" i="0" u="none" strike="noStrike">
                <a:solidFill>
                  <a:srgbClr val="000000"/>
                </a:solidFill>
                <a:effectLst/>
                <a:highlight>
                  <a:srgbClr val="000000">
                    <a:alpha val="0"/>
                  </a:srgbClr>
                </a:highlight>
                <a:latin typeface="Cambria"/>
              </a:rPr>
              <a:t>(22 445)</a:t>
            </a:r>
          </a:p>
        </p:txBody>
      </p:sp>
      <p:sp>
        <p:nvSpPr>
          <p:cNvPr id="18" name="Скругленный прямоугольник 17"/>
          <p:cNvSpPr/>
          <p:nvPr/>
        </p:nvSpPr>
        <p:spPr>
          <a:xfrm>
            <a:off x="114301" y="4704774"/>
            <a:ext cx="2184797" cy="685800"/>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2000" b="0" i="0" u="none" strike="noStrike" dirty="0">
                <a:solidFill>
                  <a:srgbClr val="000000"/>
                </a:solidFill>
                <a:effectLst/>
                <a:highlight>
                  <a:srgbClr val="000000">
                    <a:alpha val="0"/>
                  </a:srgbClr>
                </a:highlight>
                <a:latin typeface="Cambria"/>
              </a:rPr>
              <a:t>Ministries and Departments</a:t>
            </a:r>
          </a:p>
        </p:txBody>
      </p:sp>
      <p:sp>
        <p:nvSpPr>
          <p:cNvPr id="21" name="Скругленный прямоугольник 20"/>
          <p:cNvSpPr/>
          <p:nvPr/>
        </p:nvSpPr>
        <p:spPr>
          <a:xfrm>
            <a:off x="2472929" y="3389313"/>
            <a:ext cx="2083396" cy="126382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defRPr>
                <a:effectLst/>
              </a:defRPr>
            </a:pPr>
            <a:r>
              <a:rPr lang="en-US" sz="2000" b="1" i="0" u="none" strike="noStrike" dirty="0">
                <a:solidFill>
                  <a:srgbClr val="000000"/>
                </a:solidFill>
                <a:effectLst/>
                <a:highlight>
                  <a:srgbClr val="000000">
                    <a:alpha val="0"/>
                  </a:srgbClr>
                </a:highlight>
                <a:latin typeface="Cambria"/>
              </a:rPr>
              <a:t>Social Security Funds </a:t>
            </a:r>
            <a:r>
              <a:rPr lang="en-US" sz="2000" b="0" i="0" u="none" strike="noStrike" dirty="0">
                <a:solidFill>
                  <a:srgbClr val="000000"/>
                </a:solidFill>
                <a:effectLst/>
                <a:highlight>
                  <a:srgbClr val="000000">
                    <a:alpha val="0"/>
                  </a:srgbClr>
                </a:highlight>
                <a:latin typeface="Cambria"/>
              </a:rPr>
              <a:t>(3+85)</a:t>
            </a:r>
          </a:p>
        </p:txBody>
      </p:sp>
      <p:sp>
        <p:nvSpPr>
          <p:cNvPr id="22" name="Скругленный прямоугольник 21"/>
          <p:cNvSpPr/>
          <p:nvPr/>
        </p:nvSpPr>
        <p:spPr>
          <a:xfrm>
            <a:off x="4745832" y="4725144"/>
            <a:ext cx="2090737" cy="685800"/>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2000" b="0" i="0" u="none" strike="noStrike" dirty="0">
                <a:solidFill>
                  <a:srgbClr val="000000"/>
                </a:solidFill>
                <a:effectLst/>
                <a:highlight>
                  <a:srgbClr val="000000">
                    <a:alpha val="0"/>
                  </a:srgbClr>
                </a:highlight>
                <a:latin typeface="Cambria"/>
              </a:rPr>
              <a:t>Ministries and Departments</a:t>
            </a:r>
          </a:p>
        </p:txBody>
      </p:sp>
      <p:sp>
        <p:nvSpPr>
          <p:cNvPr id="23" name="Скругленный прямоугольник 22"/>
          <p:cNvSpPr/>
          <p:nvPr/>
        </p:nvSpPr>
        <p:spPr>
          <a:xfrm>
            <a:off x="6959203" y="4731934"/>
            <a:ext cx="1968103" cy="929314"/>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2000" b="0" i="0" u="none" strike="noStrike" dirty="0">
                <a:solidFill>
                  <a:srgbClr val="000000"/>
                </a:solidFill>
                <a:effectLst/>
                <a:highlight>
                  <a:srgbClr val="000000">
                    <a:alpha val="0"/>
                  </a:srgbClr>
                </a:highlight>
                <a:latin typeface="Cambria"/>
              </a:rPr>
              <a:t>Self-governing bodies</a:t>
            </a:r>
          </a:p>
        </p:txBody>
      </p:sp>
      <p:cxnSp>
        <p:nvCxnSpPr>
          <p:cNvPr id="26" name="Соединительная линия уступом 25"/>
          <p:cNvCxnSpPr>
            <a:stCxn id="12" idx="1"/>
            <a:endCxn id="13" idx="0"/>
          </p:cNvCxnSpPr>
          <p:nvPr/>
        </p:nvCxnSpPr>
        <p:spPr>
          <a:xfrm rot="10800000" flipV="1">
            <a:off x="1211463" y="2449701"/>
            <a:ext cx="1395127" cy="955488"/>
          </a:xfrm>
          <a:prstGeom prst="bentConnector2">
            <a:avLst/>
          </a:prstGeom>
          <a:ln w="28575">
            <a:solidFill>
              <a:srgbClr val="3366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8" name="Соединительная линия уступом 27"/>
          <p:cNvCxnSpPr>
            <a:stCxn id="12" idx="3"/>
            <a:endCxn id="16" idx="0"/>
          </p:cNvCxnSpPr>
          <p:nvPr/>
        </p:nvCxnSpPr>
        <p:spPr>
          <a:xfrm>
            <a:off x="6134981" y="2449701"/>
            <a:ext cx="1808275" cy="953899"/>
          </a:xfrm>
          <a:prstGeom prst="bentConnector2">
            <a:avLst/>
          </a:prstGeom>
          <a:ln w="28575">
            <a:solidFill>
              <a:srgbClr val="3366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1187624" y="6008266"/>
            <a:ext cx="7124700" cy="373062"/>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2000" b="0" i="0" u="none" strike="noStrike" dirty="0">
                <a:solidFill>
                  <a:srgbClr val="000000"/>
                </a:solidFill>
                <a:effectLst/>
                <a:highlight>
                  <a:srgbClr val="000000">
                    <a:alpha val="0"/>
                  </a:srgbClr>
                </a:highlight>
                <a:latin typeface="Cambria"/>
              </a:rPr>
              <a:t>Non-budget institutions (schools, hospitals...)</a:t>
            </a:r>
          </a:p>
        </p:txBody>
      </p:sp>
      <p:sp>
        <p:nvSpPr>
          <p:cNvPr id="31" name="Прямоугольник 4"/>
          <p:cNvSpPr>
            <a:spLocks noChangeArrowheads="1"/>
          </p:cNvSpPr>
          <p:nvPr/>
        </p:nvSpPr>
        <p:spPr>
          <a:xfrm>
            <a:off x="1691680" y="1400708"/>
            <a:ext cx="6627265" cy="457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400" b="1" i="0" u="none" strike="noStrike" dirty="0">
                <a:effectLst/>
                <a:highlight>
                  <a:srgbClr val="000000">
                    <a:alpha val="0"/>
                  </a:srgbClr>
                </a:highlight>
                <a:latin typeface="Cambria"/>
              </a:rPr>
              <a:t>Over 200 thousand accounting entities</a:t>
            </a:r>
          </a:p>
        </p:txBody>
      </p:sp>
      <p:cxnSp>
        <p:nvCxnSpPr>
          <p:cNvPr id="32" name="Прямая соединительная линия 31"/>
          <p:cNvCxnSpPr/>
          <p:nvPr/>
        </p:nvCxnSpPr>
        <p:spPr>
          <a:xfrm>
            <a:off x="971676" y="1886775"/>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cxnSp>
        <p:nvCxnSpPr>
          <p:cNvPr id="49" name="Прямая со стрелкой 48"/>
          <p:cNvCxnSpPr/>
          <p:nvPr/>
        </p:nvCxnSpPr>
        <p:spPr>
          <a:xfrm>
            <a:off x="3635896" y="2792601"/>
            <a:ext cx="0" cy="596712"/>
          </a:xfrm>
          <a:prstGeom prst="straightConnector1">
            <a:avLst/>
          </a:prstGeom>
          <a:ln w="28575">
            <a:solidFill>
              <a:srgbClr val="3366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Прямая со стрелкой 49"/>
          <p:cNvCxnSpPr/>
          <p:nvPr/>
        </p:nvCxnSpPr>
        <p:spPr>
          <a:xfrm>
            <a:off x="5364088" y="2792601"/>
            <a:ext cx="0" cy="596712"/>
          </a:xfrm>
          <a:prstGeom prst="straightConnector1">
            <a:avLst/>
          </a:prstGeom>
          <a:ln w="28575">
            <a:solidFill>
              <a:srgbClr val="3366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Номер слайда 2"/>
          <p:cNvSpPr txBox="1"/>
          <p:nvPr/>
        </p:nvSpPr>
        <p:spPr>
          <a:xfrm>
            <a:off x="8312324" y="6307071"/>
            <a:ext cx="639241"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14</a:t>
            </a:r>
          </a:p>
        </p:txBody>
      </p:sp>
      <p:pic>
        <p:nvPicPr>
          <p:cNvPr id="20" name="Picture 33" descr="C:\Users\2323\AppData\Local\Temp\networking-2.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970955" y="1052736"/>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756297" y="235753"/>
            <a:ext cx="1405404" cy="720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13847906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Заголовок 1"/>
          <p:cNvSpPr txBox="1"/>
          <p:nvPr/>
        </p:nvSpPr>
        <p:spPr>
          <a:xfrm>
            <a:off x="2195736" y="149797"/>
            <a:ext cx="6480720" cy="758923"/>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Accounting entities</a:t>
            </a:r>
          </a:p>
        </p:txBody>
      </p:sp>
      <p:sp>
        <p:nvSpPr>
          <p:cNvPr id="19" name="Rectangle 5"/>
          <p:cNvSpPr>
            <a:spLocks noChangeArrowheads="1"/>
          </p:cNvSpPr>
          <p:nvPr/>
        </p:nvSpPr>
        <p:spPr>
          <a:xfrm>
            <a:off x="3851272" y="3634606"/>
            <a:ext cx="1296695" cy="51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pitchFamily="34"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pitchFamily="34"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9pPr>
          </a:lstStyle>
          <a:p>
            <a:pPr algn="ctr" rtl="0" eaLnBrk="1" hangingPunct="1">
              <a:spcBef>
                <a:spcPct val="50000"/>
              </a:spcBef>
              <a:buNone/>
            </a:pPr>
            <a:r>
              <a:rPr lang="en-US" sz="1400" b="1" i="0" u="none" strike="noStrike">
                <a:effectLst/>
                <a:highlight>
                  <a:srgbClr val="000000">
                    <a:alpha val="0"/>
                  </a:srgbClr>
                </a:highlight>
                <a:latin typeface="Cambria"/>
                <a:cs typeface="Arial"/>
              </a:rPr>
              <a:t>Financial authority</a:t>
            </a:r>
          </a:p>
        </p:txBody>
      </p:sp>
      <p:sp>
        <p:nvSpPr>
          <p:cNvPr id="20" name="Rectangle 8"/>
          <p:cNvSpPr>
            <a:spLocks noChangeArrowheads="1"/>
          </p:cNvSpPr>
          <p:nvPr/>
        </p:nvSpPr>
        <p:spPr>
          <a:xfrm>
            <a:off x="2032804" y="4484140"/>
            <a:ext cx="1769523" cy="30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pitchFamily="34"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pitchFamily="34"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9pPr>
          </a:lstStyle>
          <a:p>
            <a:pPr algn="ctr" rtl="0" eaLnBrk="1" hangingPunct="1">
              <a:spcBef>
                <a:spcPct val="50000"/>
              </a:spcBef>
              <a:buNone/>
            </a:pPr>
            <a:r>
              <a:rPr lang="en-US" sz="1400" b="1" i="0" u="none" strike="noStrike" dirty="0">
                <a:effectLst/>
                <a:highlight>
                  <a:srgbClr val="000000">
                    <a:alpha val="0"/>
                  </a:srgbClr>
                </a:highlight>
                <a:latin typeface="Cambria"/>
                <a:cs typeface="Arial"/>
              </a:rPr>
              <a:t>State authority</a:t>
            </a:r>
          </a:p>
        </p:txBody>
      </p:sp>
      <p:sp>
        <p:nvSpPr>
          <p:cNvPr id="24" name="Rectangle 11"/>
          <p:cNvSpPr>
            <a:spLocks noChangeArrowheads="1"/>
          </p:cNvSpPr>
          <p:nvPr/>
        </p:nvSpPr>
        <p:spPr>
          <a:xfrm>
            <a:off x="5218812" y="4476996"/>
            <a:ext cx="1781082" cy="30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1400" b="1" i="0" u="none" strike="noStrike">
                <a:effectLst/>
                <a:highlight>
                  <a:srgbClr val="000000">
                    <a:alpha val="0"/>
                  </a:srgbClr>
                </a:highlight>
                <a:latin typeface="Cambria"/>
                <a:cs typeface="Arial"/>
              </a:rPr>
              <a:t>State authority</a:t>
            </a:r>
          </a:p>
        </p:txBody>
      </p:sp>
      <p:sp>
        <p:nvSpPr>
          <p:cNvPr id="25" name="Rectangle 14"/>
          <p:cNvSpPr>
            <a:spLocks noChangeArrowheads="1"/>
          </p:cNvSpPr>
          <p:nvPr/>
        </p:nvSpPr>
        <p:spPr>
          <a:xfrm>
            <a:off x="1375671" y="5481339"/>
            <a:ext cx="1585909" cy="49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pitchFamily="34"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pitchFamily="34"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9pPr>
          </a:lstStyle>
          <a:p>
            <a:pPr algn="ctr" rtl="0">
              <a:buClr>
                <a:srgbClr val="003366"/>
              </a:buClr>
              <a:buSzPct val="85000"/>
              <a:buNone/>
            </a:pPr>
            <a:r>
              <a:rPr lang="en-US" sz="1200" b="1" i="0" u="none" strike="noStrike" dirty="0">
                <a:effectLst/>
                <a:highlight>
                  <a:srgbClr val="000000">
                    <a:alpha val="0"/>
                  </a:srgbClr>
                </a:highlight>
                <a:latin typeface="Cambria"/>
                <a:cs typeface="Arial"/>
              </a:rPr>
              <a:t>Regional</a:t>
            </a:r>
          </a:p>
          <a:p>
            <a:pPr algn="ctr" rtl="0">
              <a:buClr>
                <a:srgbClr val="003366"/>
              </a:buClr>
              <a:buSzPct val="85000"/>
              <a:buNone/>
            </a:pPr>
            <a:r>
              <a:rPr lang="en-US" sz="1200" b="1" i="0" u="none" strike="noStrike" dirty="0">
                <a:effectLst/>
                <a:highlight>
                  <a:srgbClr val="000000">
                    <a:alpha val="0"/>
                  </a:srgbClr>
                </a:highlight>
                <a:latin typeface="Cambria"/>
                <a:cs typeface="Arial"/>
              </a:rPr>
              <a:t>authority</a:t>
            </a:r>
          </a:p>
        </p:txBody>
      </p:sp>
      <p:cxnSp>
        <p:nvCxnSpPr>
          <p:cNvPr id="27" name="AutoShape 24"/>
          <p:cNvCxnSpPr>
            <a:cxnSpLocks noChangeShapeType="1"/>
          </p:cNvCxnSpPr>
          <p:nvPr/>
        </p:nvCxnSpPr>
        <p:spPr>
          <a:xfrm rot="10800000" flipV="1">
            <a:off x="2033689" y="4109095"/>
            <a:ext cx="234950" cy="922735"/>
          </a:xfrm>
          <a:prstGeom prst="bentConnector2">
            <a:avLst/>
          </a:prstGeom>
          <a:noFill/>
          <a:ln w="28575">
            <a:solidFill>
              <a:srgbClr val="247632"/>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5"/>
          <p:cNvCxnSpPr>
            <a:cxnSpLocks noChangeShapeType="1"/>
          </p:cNvCxnSpPr>
          <p:nvPr/>
        </p:nvCxnSpPr>
        <p:spPr>
          <a:xfrm>
            <a:off x="3491881" y="4109095"/>
            <a:ext cx="309563" cy="931069"/>
          </a:xfrm>
          <a:prstGeom prst="bentConnector2">
            <a:avLst/>
          </a:prstGeom>
          <a:noFill/>
          <a:ln w="28575">
            <a:solidFill>
              <a:srgbClr val="247632"/>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27"/>
          <p:cNvCxnSpPr>
            <a:cxnSpLocks noChangeShapeType="1"/>
          </p:cNvCxnSpPr>
          <p:nvPr/>
        </p:nvCxnSpPr>
        <p:spPr>
          <a:xfrm>
            <a:off x="6618288" y="4101951"/>
            <a:ext cx="381000" cy="931069"/>
          </a:xfrm>
          <a:prstGeom prst="bentConnector2">
            <a:avLst/>
          </a:prstGeom>
          <a:noFill/>
          <a:ln w="28575">
            <a:solidFill>
              <a:srgbClr val="247632"/>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28"/>
          <p:cNvCxnSpPr>
            <a:cxnSpLocks noChangeShapeType="1"/>
            <a:stCxn id="40" idx="1"/>
            <a:endCxn id="41" idx="0"/>
          </p:cNvCxnSpPr>
          <p:nvPr/>
        </p:nvCxnSpPr>
        <p:spPr>
          <a:xfrm rot="10800000" flipV="1">
            <a:off x="2865046" y="3033065"/>
            <a:ext cx="1274907" cy="806029"/>
          </a:xfrm>
          <a:prstGeom prst="bentConnector2">
            <a:avLst/>
          </a:prstGeom>
          <a:noFill/>
          <a:ln w="28575">
            <a:solidFill>
              <a:srgbClr val="247632"/>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29"/>
          <p:cNvCxnSpPr>
            <a:cxnSpLocks noChangeShapeType="1"/>
            <a:stCxn id="40" idx="3"/>
            <a:endCxn id="45" idx="0"/>
          </p:cNvCxnSpPr>
          <p:nvPr/>
        </p:nvCxnSpPr>
        <p:spPr>
          <a:xfrm>
            <a:off x="4934617" y="3033066"/>
            <a:ext cx="1077247" cy="854225"/>
          </a:xfrm>
          <a:prstGeom prst="bentConnector2">
            <a:avLst/>
          </a:prstGeom>
          <a:noFill/>
          <a:ln w="28575">
            <a:solidFill>
              <a:srgbClr val="247632"/>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tangle 38"/>
          <p:cNvSpPr>
            <a:spLocks noChangeArrowheads="1"/>
          </p:cNvSpPr>
          <p:nvPr/>
        </p:nvSpPr>
        <p:spPr>
          <a:xfrm>
            <a:off x="7558886" y="4329211"/>
            <a:ext cx="1585909" cy="82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pitchFamily="34"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pitchFamily="34"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9pPr>
          </a:lstStyle>
          <a:p>
            <a:pPr algn="ctr" rtl="0" eaLnBrk="1" hangingPunct="1">
              <a:spcBef>
                <a:spcPct val="0"/>
              </a:spcBef>
              <a:buNone/>
            </a:pPr>
            <a:r>
              <a:rPr lang="en-US" sz="1200" b="0" i="1" u="none" strike="noStrike" dirty="0">
                <a:solidFill>
                  <a:srgbClr val="595959"/>
                </a:solidFill>
                <a:effectLst/>
                <a:highlight>
                  <a:srgbClr val="000000">
                    <a:alpha val="0"/>
                  </a:srgbClr>
                </a:highlight>
                <a:latin typeface="Cambria"/>
                <a:cs typeface="Times New Roman"/>
              </a:rPr>
              <a:t>Budgetary institutions (schools, hospitals, universities, museums, theatres...) </a:t>
            </a:r>
          </a:p>
        </p:txBody>
      </p:sp>
      <p:sp>
        <p:nvSpPr>
          <p:cNvPr id="37" name="Rectangle 41"/>
          <p:cNvSpPr>
            <a:spLocks noChangeArrowheads="1"/>
          </p:cNvSpPr>
          <p:nvPr/>
        </p:nvSpPr>
        <p:spPr>
          <a:xfrm>
            <a:off x="1547664" y="2384995"/>
            <a:ext cx="6048672" cy="3780309"/>
          </a:xfrm>
          <a:prstGeom prst="rect">
            <a:avLst/>
          </a:prstGeom>
          <a:noFill/>
          <a:ln w="28575">
            <a:solidFill>
              <a:srgbClr val="247632"/>
            </a:solidFill>
            <a:prstDash val="dash"/>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pitchFamily="34"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pitchFamily="34"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9pPr>
          </a:lstStyle>
          <a:p>
            <a:pPr eaLnBrk="1" hangingPunct="1">
              <a:spcBef>
                <a:spcPct val="0"/>
              </a:spcBef>
              <a:buFontTx/>
              <a:buNone/>
            </a:pPr>
            <a:endParaRPr lang="ru-RU" altLang="ru-RU" sz="1800">
              <a:effectLst/>
              <a:latin typeface="Cambria" panose="02040503050406030204" pitchFamily="18" charset="0"/>
            </a:endParaRPr>
          </a:p>
        </p:txBody>
      </p:sp>
      <p:sp>
        <p:nvSpPr>
          <p:cNvPr id="38" name="AutoShape 43"/>
          <p:cNvSpPr>
            <a:spLocks noChangeArrowheads="1"/>
          </p:cNvSpPr>
          <p:nvPr/>
        </p:nvSpPr>
        <p:spPr>
          <a:xfrm>
            <a:off x="250553" y="2331491"/>
            <a:ext cx="1081087" cy="323850"/>
          </a:xfrm>
          <a:prstGeom prst="wedgeRoundRectCallout">
            <a:avLst>
              <a:gd name="adj1" fmla="val 83185"/>
              <a:gd name="adj2" fmla="val 156986"/>
              <a:gd name="adj3" fmla="val 16667"/>
            </a:avLst>
          </a:prstGeom>
          <a:solidFill>
            <a:srgbClr val="99CCFF">
              <a:alpha val="17000"/>
            </a:srgb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lvl1pPr defTabSz="874713" eaLnBrk="0" hangingPunct="0">
              <a:defRPr>
                <a:solidFill>
                  <a:schemeClr val="tx1"/>
                </a:solidFill>
                <a:effectLst/>
                <a:latin typeface="Arial" panose="020B0604020202020204" pitchFamily="34" charset="0"/>
              </a:defRPr>
            </a:lvl1pPr>
            <a:lvl2pPr marL="414338" defTabSz="874713" eaLnBrk="0" hangingPunct="0">
              <a:defRPr>
                <a:solidFill>
                  <a:schemeClr val="tx1"/>
                </a:solidFill>
                <a:effectLst/>
                <a:latin typeface="Arial" panose="020B0604020202020204" pitchFamily="34" charset="0"/>
              </a:defRPr>
            </a:lvl2pPr>
            <a:lvl3pPr marL="828675" defTabSz="874713" eaLnBrk="0" hangingPunct="0">
              <a:defRPr>
                <a:solidFill>
                  <a:schemeClr val="tx1"/>
                </a:solidFill>
                <a:effectLst/>
                <a:latin typeface="Arial" panose="020B0604020202020204" pitchFamily="34" charset="0"/>
              </a:defRPr>
            </a:lvl3pPr>
            <a:lvl4pPr marL="1244600" defTabSz="874713" eaLnBrk="0" hangingPunct="0">
              <a:defRPr>
                <a:solidFill>
                  <a:schemeClr val="tx1"/>
                </a:solidFill>
                <a:effectLst/>
                <a:latin typeface="Arial" panose="020B0604020202020204" pitchFamily="34" charset="0"/>
              </a:defRPr>
            </a:lvl4pPr>
            <a:lvl5pPr marL="1658938" defTabSz="874713" eaLnBrk="0" hangingPunct="0">
              <a:defRPr>
                <a:solidFill>
                  <a:schemeClr val="tx1"/>
                </a:solidFill>
                <a:effectLst/>
                <a:latin typeface="Arial" panose="020B0604020202020204" pitchFamily="34" charset="0"/>
              </a:defRPr>
            </a:lvl5pPr>
            <a:lvl6pPr marL="2116138" defTabSz="874713" eaLnBrk="0" fontAlgn="base" hangingPunct="0">
              <a:spcBef>
                <a:spcPct val="0"/>
              </a:spcBef>
              <a:spcAft>
                <a:spcPct val="0"/>
              </a:spcAft>
              <a:defRPr>
                <a:solidFill>
                  <a:schemeClr val="tx1"/>
                </a:solidFill>
                <a:effectLst/>
                <a:latin typeface="Arial" panose="020B0604020202020204" pitchFamily="34" charset="0"/>
              </a:defRPr>
            </a:lvl6pPr>
            <a:lvl7pPr marL="2573338" defTabSz="874713" eaLnBrk="0" fontAlgn="base" hangingPunct="0">
              <a:spcBef>
                <a:spcPct val="0"/>
              </a:spcBef>
              <a:spcAft>
                <a:spcPct val="0"/>
              </a:spcAft>
              <a:defRPr>
                <a:solidFill>
                  <a:schemeClr val="tx1"/>
                </a:solidFill>
                <a:effectLst/>
                <a:latin typeface="Arial" panose="020B0604020202020204" pitchFamily="34" charset="0"/>
              </a:defRPr>
            </a:lvl7pPr>
            <a:lvl8pPr marL="3030538" defTabSz="874713" eaLnBrk="0" fontAlgn="base" hangingPunct="0">
              <a:spcBef>
                <a:spcPct val="0"/>
              </a:spcBef>
              <a:spcAft>
                <a:spcPct val="0"/>
              </a:spcAft>
              <a:defRPr>
                <a:solidFill>
                  <a:schemeClr val="tx1"/>
                </a:solidFill>
                <a:effectLst/>
                <a:latin typeface="Arial" panose="020B0604020202020204" pitchFamily="34" charset="0"/>
              </a:defRPr>
            </a:lvl8pPr>
            <a:lvl9pPr marL="3487738" defTabSz="874713" eaLnBrk="0" fontAlgn="base" hangingPunct="0">
              <a:spcBef>
                <a:spcPct val="0"/>
              </a:spcBef>
              <a:spcAft>
                <a:spcPct val="0"/>
              </a:spcAft>
              <a:defRPr>
                <a:solidFill>
                  <a:schemeClr val="tx1"/>
                </a:solidFill>
                <a:effectLst/>
                <a:latin typeface="Arial" panose="020B0604020202020204" pitchFamily="34" charset="0"/>
              </a:defRPr>
            </a:lvl9pPr>
          </a:lstStyle>
          <a:p>
            <a:pPr algn="ctr" rtl="0" eaLnBrk="1" hangingPunct="1">
              <a:defRPr>
                <a:effectLst/>
              </a:defRPr>
            </a:pPr>
            <a:r>
              <a:rPr lang="en-US" sz="1400" b="1" i="0" u="none" strike="noStrike">
                <a:solidFill>
                  <a:srgbClr val="003864"/>
                </a:solidFill>
                <a:effectLst/>
                <a:highlight>
                  <a:srgbClr val="000000">
                    <a:alpha val="0"/>
                  </a:srgbClr>
                </a:highlight>
                <a:latin typeface="Cambria"/>
                <a:cs typeface="Arial"/>
              </a:rPr>
              <a:t>Budget</a:t>
            </a:r>
          </a:p>
        </p:txBody>
      </p:sp>
      <p:sp>
        <p:nvSpPr>
          <p:cNvPr id="39" name="Rectangle 38"/>
          <p:cNvSpPr>
            <a:spLocks noChangeArrowheads="1"/>
          </p:cNvSpPr>
          <p:nvPr/>
        </p:nvSpPr>
        <p:spPr>
          <a:xfrm>
            <a:off x="34134" y="4407172"/>
            <a:ext cx="1585909" cy="82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pitchFamily="34"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pitchFamily="34"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9pPr>
          </a:lstStyle>
          <a:p>
            <a:pPr algn="ctr" rtl="0" eaLnBrk="1" hangingPunct="1">
              <a:spcBef>
                <a:spcPct val="0"/>
              </a:spcBef>
              <a:buNone/>
            </a:pPr>
            <a:r>
              <a:rPr lang="en-US" sz="1200" b="0" i="1" u="none" strike="noStrike" dirty="0">
                <a:solidFill>
                  <a:srgbClr val="595959"/>
                </a:solidFill>
                <a:effectLst/>
                <a:highlight>
                  <a:srgbClr val="000000">
                    <a:alpha val="0"/>
                  </a:srgbClr>
                </a:highlight>
                <a:latin typeface="Cambria"/>
                <a:cs typeface="Times New Roman"/>
              </a:rPr>
              <a:t>Budgetary institutions (schools, hospitals, universities, museums, theatres...) </a:t>
            </a:r>
          </a:p>
        </p:txBody>
      </p:sp>
      <p:pic>
        <p:nvPicPr>
          <p:cNvPr id="40" name="Picture 5" descr="C:\Users\2914\Documents\Презентации\Иконки\Здание.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4139952" y="2727673"/>
            <a:ext cx="794665" cy="61078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1" name="Picture 5" descr="C:\Users\2914\Documents\Презентации\Иконки\Здание.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2528100" y="3839095"/>
            <a:ext cx="673889" cy="54000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42" name="Прямая со стрелкой 41"/>
          <p:cNvCxnSpPr/>
          <p:nvPr/>
        </p:nvCxnSpPr>
        <p:spPr>
          <a:xfrm flipH="1">
            <a:off x="1401764" y="4109095"/>
            <a:ext cx="787030" cy="1"/>
          </a:xfrm>
          <a:prstGeom prst="straightConnector1">
            <a:avLst/>
          </a:prstGeom>
          <a:ln w="28575">
            <a:solidFill>
              <a:srgbClr val="247632"/>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a:stCxn id="41" idx="3"/>
          </p:cNvCxnSpPr>
          <p:nvPr/>
        </p:nvCxnSpPr>
        <p:spPr>
          <a:xfrm>
            <a:off x="3201988" y="4109095"/>
            <a:ext cx="504826" cy="0"/>
          </a:xfrm>
          <a:prstGeom prst="line">
            <a:avLst/>
          </a:prstGeom>
          <a:ln w="28575">
            <a:solidFill>
              <a:srgbClr val="247632"/>
            </a:solidFill>
          </a:ln>
          <a:effectLst/>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2268639" y="4109095"/>
            <a:ext cx="262736" cy="0"/>
          </a:xfrm>
          <a:prstGeom prst="line">
            <a:avLst/>
          </a:prstGeom>
          <a:ln w="28575">
            <a:solidFill>
              <a:srgbClr val="247632"/>
            </a:solidFill>
          </a:ln>
          <a:effectLst/>
        </p:spPr>
        <p:style>
          <a:lnRef idx="1">
            <a:schemeClr val="accent1"/>
          </a:lnRef>
          <a:fillRef idx="0">
            <a:schemeClr val="accent1"/>
          </a:fillRef>
          <a:effectRef idx="0">
            <a:schemeClr val="accent1"/>
          </a:effectRef>
          <a:fontRef idx="minor">
            <a:schemeClr val="tx1"/>
          </a:fontRef>
        </p:style>
      </p:cxnSp>
      <p:pic>
        <p:nvPicPr>
          <p:cNvPr id="45" name="Picture 5" descr="C:\Users\2914\Documents\Презентации\Иконки\Здание.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5741864" y="3887291"/>
            <a:ext cx="540000" cy="54000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46" name="Прямая соединительная линия 45"/>
          <p:cNvCxnSpPr/>
          <p:nvPr/>
        </p:nvCxnSpPr>
        <p:spPr>
          <a:xfrm>
            <a:off x="5196473" y="4109095"/>
            <a:ext cx="543594" cy="0"/>
          </a:xfrm>
          <a:prstGeom prst="line">
            <a:avLst/>
          </a:prstGeom>
          <a:ln w="28575">
            <a:solidFill>
              <a:srgbClr val="247632"/>
            </a:solidFill>
          </a:ln>
          <a:effectLst/>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5198271" y="4101951"/>
            <a:ext cx="5357" cy="877021"/>
          </a:xfrm>
          <a:prstGeom prst="straightConnector1">
            <a:avLst/>
          </a:prstGeom>
          <a:ln w="28575">
            <a:solidFill>
              <a:srgbClr val="247632"/>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6315244" y="4101951"/>
            <a:ext cx="1420687" cy="0"/>
          </a:xfrm>
          <a:prstGeom prst="straightConnector1">
            <a:avLst/>
          </a:prstGeom>
          <a:ln w="28575">
            <a:solidFill>
              <a:srgbClr val="247632"/>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pic>
        <p:nvPicPr>
          <p:cNvPr id="51" name="Picture 5" descr="C:\Users\2914\Documents\Презентации\Иконки\Здание.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763688" y="5030637"/>
            <a:ext cx="540000" cy="54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2" name="Picture 5" descr="C:\Users\2914\Documents\Презентации\Иконки\Здание.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3531443" y="5019631"/>
            <a:ext cx="540000" cy="54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3" name="Picture 5" descr="C:\Users\2914\Documents\Презентации\Иконки\Здание.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4928270" y="4978972"/>
            <a:ext cx="540000" cy="54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4" name="Picture 5" descr="C:\Users\2914\Documents\Презентации\Иконки\Здание.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6729005" y="5019631"/>
            <a:ext cx="540000" cy="54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5" name="Picture 5" descr="C:\Users\2914\Documents\Презентации\Иконки\Здание.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8081838" y="3753146"/>
            <a:ext cx="540000" cy="54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6" name="Picture 5" descr="C:\Users\2914\Documents\Презентации\Иконки\Здание.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449932" y="3839095"/>
            <a:ext cx="540000" cy="5400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7" name="Rectangle 14"/>
          <p:cNvSpPr>
            <a:spLocks noChangeArrowheads="1"/>
          </p:cNvSpPr>
          <p:nvPr/>
        </p:nvSpPr>
        <p:spPr>
          <a:xfrm>
            <a:off x="3044831" y="5481339"/>
            <a:ext cx="1585909" cy="2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pitchFamily="34"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pitchFamily="34"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9pPr>
          </a:lstStyle>
          <a:p>
            <a:pPr algn="ctr" rtl="0">
              <a:buClr>
                <a:srgbClr val="003366"/>
              </a:buClr>
              <a:buSzPct val="85000"/>
              <a:buNone/>
            </a:pPr>
            <a:r>
              <a:rPr lang="en-US" sz="1200" b="1" i="0" u="none" strike="noStrike" dirty="0">
                <a:effectLst/>
                <a:highlight>
                  <a:srgbClr val="000000">
                    <a:alpha val="0"/>
                  </a:srgbClr>
                </a:highlight>
                <a:latin typeface="Cambria"/>
                <a:cs typeface="Arial"/>
              </a:rPr>
              <a:t>Public institution</a:t>
            </a:r>
          </a:p>
        </p:txBody>
      </p:sp>
      <p:sp>
        <p:nvSpPr>
          <p:cNvPr id="58" name="Rectangle 14"/>
          <p:cNvSpPr>
            <a:spLocks noChangeArrowheads="1"/>
          </p:cNvSpPr>
          <p:nvPr/>
        </p:nvSpPr>
        <p:spPr>
          <a:xfrm>
            <a:off x="4405316" y="5481339"/>
            <a:ext cx="1585909" cy="49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pitchFamily="34"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pitchFamily="34"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9pPr>
          </a:lstStyle>
          <a:p>
            <a:pPr algn="ctr" rtl="0">
              <a:buClr>
                <a:srgbClr val="003366"/>
              </a:buClr>
              <a:buSzPct val="85000"/>
              <a:buNone/>
            </a:pPr>
            <a:r>
              <a:rPr lang="en-US" sz="1200" b="1" i="0" u="none" strike="noStrike">
                <a:effectLst/>
                <a:highlight>
                  <a:srgbClr val="000000">
                    <a:alpha val="0"/>
                  </a:srgbClr>
                </a:highlight>
                <a:latin typeface="Cambria"/>
                <a:cs typeface="Arial"/>
              </a:rPr>
              <a:t>Regional</a:t>
            </a:r>
          </a:p>
          <a:p>
            <a:pPr algn="ctr" rtl="0">
              <a:buClr>
                <a:srgbClr val="003366"/>
              </a:buClr>
              <a:buSzPct val="85000"/>
              <a:buNone/>
            </a:pPr>
            <a:r>
              <a:rPr lang="en-US" sz="1200" b="1" i="0" u="none" strike="noStrike">
                <a:effectLst/>
                <a:highlight>
                  <a:srgbClr val="000000">
                    <a:alpha val="0"/>
                  </a:srgbClr>
                </a:highlight>
                <a:latin typeface="Cambria"/>
                <a:cs typeface="Arial"/>
              </a:rPr>
              <a:t>authority</a:t>
            </a:r>
          </a:p>
        </p:txBody>
      </p:sp>
      <p:sp>
        <p:nvSpPr>
          <p:cNvPr id="59" name="Rectangle 14"/>
          <p:cNvSpPr>
            <a:spLocks noChangeArrowheads="1"/>
          </p:cNvSpPr>
          <p:nvPr/>
        </p:nvSpPr>
        <p:spPr>
          <a:xfrm>
            <a:off x="6281072" y="5481339"/>
            <a:ext cx="1585909" cy="2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pitchFamily="34"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pitchFamily="34"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pitchFamily="34"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effectLst/>
                <a:latin typeface="Calibri" panose="020F0502020204030204" pitchFamily="34" charset="0"/>
              </a:defRPr>
            </a:lvl9pPr>
          </a:lstStyle>
          <a:p>
            <a:pPr algn="ctr" rtl="0">
              <a:buClr>
                <a:srgbClr val="003366"/>
              </a:buClr>
              <a:buSzPct val="85000"/>
              <a:buNone/>
            </a:pPr>
            <a:r>
              <a:rPr lang="en-US" sz="1200" b="1" i="0" u="none" strike="noStrike" dirty="0">
                <a:effectLst/>
                <a:highlight>
                  <a:srgbClr val="000000">
                    <a:alpha val="0"/>
                  </a:srgbClr>
                </a:highlight>
                <a:latin typeface="Cambria"/>
                <a:cs typeface="Arial"/>
              </a:rPr>
              <a:t>Public institution</a:t>
            </a:r>
          </a:p>
        </p:txBody>
      </p:sp>
      <p:sp>
        <p:nvSpPr>
          <p:cNvPr id="60" name="Прямоугольник 4"/>
          <p:cNvSpPr>
            <a:spLocks noChangeArrowheads="1"/>
          </p:cNvSpPr>
          <p:nvPr/>
        </p:nvSpPr>
        <p:spPr>
          <a:xfrm>
            <a:off x="1710656" y="1085820"/>
            <a:ext cx="6540285" cy="823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400" b="1" i="0" u="none" strike="noStrike" dirty="0">
                <a:effectLst/>
                <a:highlight>
                  <a:srgbClr val="000000">
                    <a:alpha val="0"/>
                  </a:srgbClr>
                </a:highlight>
                <a:latin typeface="Cambria"/>
              </a:rPr>
              <a:t>Structure (Hierarchy) of major budgetary accounting and reporting entities</a:t>
            </a:r>
          </a:p>
        </p:txBody>
      </p:sp>
      <p:sp>
        <p:nvSpPr>
          <p:cNvPr id="49" name="Номер слайда 2"/>
          <p:cNvSpPr txBox="1"/>
          <p:nvPr/>
        </p:nvSpPr>
        <p:spPr>
          <a:xfrm>
            <a:off x="8351838" y="6307071"/>
            <a:ext cx="599727"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15</a:t>
            </a:r>
          </a:p>
        </p:txBody>
      </p:sp>
      <p:pic>
        <p:nvPicPr>
          <p:cNvPr id="62" name="Picture 33" descr="C:\Users\2323\AppData\Local\Temp\networking-2.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988408" y="1141749"/>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3" name="Прямая соединительная линия 62"/>
          <p:cNvCxnSpPr/>
          <p:nvPr/>
        </p:nvCxnSpPr>
        <p:spPr>
          <a:xfrm>
            <a:off x="970955" y="1916832"/>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50" name="TextBox 49"/>
          <p:cNvSpPr txBox="1"/>
          <p:nvPr/>
        </p:nvSpPr>
        <p:spPr>
          <a:xfrm>
            <a:off x="756297" y="235753"/>
            <a:ext cx="1405404" cy="720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1586179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10" name="Заголовок 1"/>
          <p:cNvSpPr txBox="1"/>
          <p:nvPr/>
        </p:nvSpPr>
        <p:spPr>
          <a:xfrm>
            <a:off x="2195736" y="149797"/>
            <a:ext cx="6480720" cy="614907"/>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dirty="0">
                <a:solidFill>
                  <a:srgbClr val="004821"/>
                </a:solidFill>
                <a:effectLst/>
                <a:highlight>
                  <a:srgbClr val="000000">
                    <a:alpha val="0"/>
                  </a:srgbClr>
                </a:highlight>
                <a:latin typeface="Cambria"/>
                <a:cs typeface="Arial"/>
              </a:rPr>
              <a:t>Bookkeeping reporting system</a:t>
            </a:r>
          </a:p>
        </p:txBody>
      </p:sp>
      <p:sp>
        <p:nvSpPr>
          <p:cNvPr id="60" name="Прямоугольник 4"/>
          <p:cNvSpPr>
            <a:spLocks noChangeArrowheads="1"/>
          </p:cNvSpPr>
          <p:nvPr/>
        </p:nvSpPr>
        <p:spPr>
          <a:xfrm>
            <a:off x="1697037" y="1124744"/>
            <a:ext cx="6762538" cy="823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400" b="1" i="0" u="none" strike="noStrike" dirty="0">
                <a:effectLst/>
                <a:highlight>
                  <a:srgbClr val="000000">
                    <a:alpha val="0"/>
                  </a:srgbClr>
                </a:highlight>
                <a:latin typeface="Cambria"/>
              </a:rPr>
              <a:t>Reporting differentiation system for FT authorities and other reporting entities</a:t>
            </a:r>
          </a:p>
        </p:txBody>
      </p:sp>
      <p:sp>
        <p:nvSpPr>
          <p:cNvPr id="21"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16</a:t>
            </a:r>
          </a:p>
        </p:txBody>
      </p:sp>
      <p:cxnSp>
        <p:nvCxnSpPr>
          <p:cNvPr id="22" name="Прямая соединительная линия 21"/>
          <p:cNvCxnSpPr/>
          <p:nvPr/>
        </p:nvCxnSpPr>
        <p:spPr>
          <a:xfrm>
            <a:off x="971550" y="1955741"/>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pic>
        <p:nvPicPr>
          <p:cNvPr id="23"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0" y="1192803"/>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Скругленный прямоугольник 1"/>
          <p:cNvSpPr/>
          <p:nvPr/>
        </p:nvSpPr>
        <p:spPr>
          <a:xfrm>
            <a:off x="2554647" y="3212976"/>
            <a:ext cx="3457513" cy="2087384"/>
          </a:xfrm>
          <a:prstGeom prst="roundRect">
            <a:avLst/>
          </a:prstGeom>
          <a:noFill/>
          <a:ln w="57150">
            <a:solidFill>
              <a:srgbClr val="247632"/>
            </a:solidFill>
            <a:prstDash val="sysDash"/>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ru-RU" sz="3200" dirty="0">
              <a:effectLst/>
            </a:endParaRPr>
          </a:p>
          <a:p>
            <a:pPr algn="ctr" rtl="0"/>
            <a:r>
              <a:rPr lang="en-US" sz="3200" b="0" i="0" u="none" strike="noStrike" dirty="0">
                <a:effectLst/>
                <a:highlight>
                  <a:srgbClr val="000000">
                    <a:alpha val="0"/>
                  </a:srgbClr>
                </a:highlight>
                <a:latin typeface="Calibri"/>
              </a:rPr>
              <a:t>Federal Treasury</a:t>
            </a:r>
          </a:p>
        </p:txBody>
      </p:sp>
      <p:sp>
        <p:nvSpPr>
          <p:cNvPr id="25" name="Скругленный прямоугольник 24"/>
          <p:cNvSpPr/>
          <p:nvPr/>
        </p:nvSpPr>
        <p:spPr>
          <a:xfrm>
            <a:off x="395536" y="2348880"/>
            <a:ext cx="2592288" cy="2016224"/>
          </a:xfrm>
          <a:prstGeom prst="roundRect">
            <a:avLst/>
          </a:prstGeom>
          <a:noFill/>
          <a:ln>
            <a:solidFill>
              <a:srgbClr val="247632"/>
            </a:solidFill>
            <a:prstDash val="dash"/>
          </a:ln>
          <a:effectLst/>
        </p:spPr>
        <p:style>
          <a:lnRef idx="2">
            <a:schemeClr val="accent3"/>
          </a:lnRef>
          <a:fillRef idx="1">
            <a:schemeClr val="lt1"/>
          </a:fillRef>
          <a:effectRef idx="0">
            <a:schemeClr val="accent3"/>
          </a:effectRef>
          <a:fontRef idx="minor">
            <a:schemeClr val="dk1"/>
          </a:fontRef>
        </p:style>
        <p:txBody>
          <a:bodyPr rtlCol="0" anchor="ctr"/>
          <a:lstStyle/>
          <a:p>
            <a:pPr algn="ctr" rtl="0"/>
            <a:r>
              <a:rPr lang="en-US" sz="2400" b="0" i="0" u="none" strike="noStrike" dirty="0">
                <a:effectLst/>
                <a:highlight>
                  <a:srgbClr val="000000">
                    <a:alpha val="0"/>
                  </a:srgbClr>
                </a:highlight>
                <a:latin typeface="Calibri"/>
              </a:rPr>
              <a:t>Ministries, Departments</a:t>
            </a:r>
          </a:p>
          <a:p>
            <a:pPr algn="ctr" rtl="0"/>
            <a:r>
              <a:rPr lang="en-US" sz="1800" b="0" i="0" u="none" strike="noStrike" dirty="0">
                <a:effectLst/>
                <a:highlight>
                  <a:srgbClr val="000000">
                    <a:alpha val="0"/>
                  </a:srgbClr>
                </a:highlight>
                <a:latin typeface="Calibri"/>
              </a:rPr>
              <a:t>Budgetary </a:t>
            </a:r>
          </a:p>
          <a:p>
            <a:pPr algn="ctr" rtl="0"/>
            <a:r>
              <a:rPr lang="en-US" sz="1800" b="0" i="0" u="none" strike="noStrike" dirty="0">
                <a:effectLst/>
                <a:highlight>
                  <a:srgbClr val="000000">
                    <a:alpha val="0"/>
                  </a:srgbClr>
                </a:highlight>
                <a:latin typeface="Calibri"/>
              </a:rPr>
              <a:t>(accounting) </a:t>
            </a:r>
          </a:p>
          <a:p>
            <a:pPr algn="ctr" rtl="0"/>
            <a:r>
              <a:rPr lang="en-US" sz="1800" b="0" i="0" u="none" strike="noStrike" dirty="0">
                <a:effectLst/>
                <a:highlight>
                  <a:srgbClr val="000000">
                    <a:alpha val="0"/>
                  </a:srgbClr>
                </a:highlight>
                <a:latin typeface="Calibri"/>
              </a:rPr>
              <a:t>reporting</a:t>
            </a:r>
          </a:p>
        </p:txBody>
      </p:sp>
      <p:sp>
        <p:nvSpPr>
          <p:cNvPr id="26" name="Скругленный прямоугольник 25"/>
          <p:cNvSpPr/>
          <p:nvPr/>
        </p:nvSpPr>
        <p:spPr>
          <a:xfrm>
            <a:off x="5804544" y="2714059"/>
            <a:ext cx="2664296" cy="1944216"/>
          </a:xfrm>
          <a:prstGeom prst="roundRect">
            <a:avLst/>
          </a:prstGeom>
          <a:noFill/>
          <a:ln>
            <a:solidFill>
              <a:srgbClr val="247632"/>
            </a:solidFill>
            <a:prstDash val="dash"/>
          </a:ln>
          <a:effectLst/>
        </p:spPr>
        <p:style>
          <a:lnRef idx="2">
            <a:schemeClr val="accent3"/>
          </a:lnRef>
          <a:fillRef idx="1">
            <a:schemeClr val="lt1"/>
          </a:fillRef>
          <a:effectRef idx="0">
            <a:schemeClr val="accent3"/>
          </a:effectRef>
          <a:fontRef idx="minor">
            <a:schemeClr val="dk1"/>
          </a:fontRef>
        </p:style>
        <p:txBody>
          <a:bodyPr rtlCol="0" anchor="ctr"/>
          <a:lstStyle/>
          <a:p>
            <a:pPr algn="ctr" rtl="0"/>
            <a:r>
              <a:rPr lang="en-US" sz="2400" b="0" i="0" u="none" strike="noStrike" dirty="0">
                <a:effectLst/>
                <a:highlight>
                  <a:srgbClr val="000000">
                    <a:alpha val="0"/>
                  </a:srgbClr>
                </a:highlight>
                <a:latin typeface="Calibri"/>
              </a:rPr>
              <a:t>Regional </a:t>
            </a:r>
          </a:p>
          <a:p>
            <a:pPr algn="ctr" rtl="0"/>
            <a:r>
              <a:rPr lang="en-US" sz="2400" b="0" i="0" u="none" strike="noStrike" dirty="0">
                <a:effectLst/>
                <a:highlight>
                  <a:srgbClr val="000000">
                    <a:alpha val="0"/>
                  </a:srgbClr>
                </a:highlight>
                <a:latin typeface="Calibri"/>
              </a:rPr>
              <a:t>and local budgets</a:t>
            </a:r>
          </a:p>
          <a:p>
            <a:pPr algn="ctr" rtl="0"/>
            <a:r>
              <a:rPr lang="en-US" sz="1800" b="0" i="0" u="none" strike="noStrike" dirty="0">
                <a:effectLst/>
                <a:highlight>
                  <a:srgbClr val="000000">
                    <a:alpha val="0"/>
                  </a:srgbClr>
                </a:highlight>
                <a:latin typeface="Calibri"/>
              </a:rPr>
              <a:t>Budgetary (accounting) reporting</a:t>
            </a:r>
          </a:p>
        </p:txBody>
      </p:sp>
      <p:sp>
        <p:nvSpPr>
          <p:cNvPr id="27" name="Скругленный прямоугольник 26"/>
          <p:cNvSpPr/>
          <p:nvPr/>
        </p:nvSpPr>
        <p:spPr>
          <a:xfrm>
            <a:off x="3059267" y="5001681"/>
            <a:ext cx="2448272" cy="1476456"/>
          </a:xfrm>
          <a:prstGeom prst="roundRect">
            <a:avLst/>
          </a:prstGeom>
          <a:noFill/>
          <a:ln>
            <a:solidFill>
              <a:srgbClr val="247632"/>
            </a:solidFill>
            <a:prstDash val="dash"/>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ru-RU" sz="2400" dirty="0">
              <a:effectLst/>
            </a:endParaRPr>
          </a:p>
          <a:p>
            <a:pPr algn="ctr" rtl="0"/>
            <a:r>
              <a:rPr lang="en-US" sz="2000" b="0" i="0" u="none" strike="noStrike" dirty="0">
                <a:effectLst/>
                <a:highlight>
                  <a:srgbClr val="000000">
                    <a:alpha val="0"/>
                  </a:srgbClr>
                </a:highlight>
                <a:latin typeface="Calibri"/>
              </a:rPr>
              <a:t>Federal Treasury Local Offices</a:t>
            </a:r>
          </a:p>
          <a:p>
            <a:pPr algn="ctr" rtl="0"/>
            <a:r>
              <a:rPr lang="en-US" sz="1600" b="0" i="0" u="none" strike="noStrike" dirty="0">
                <a:effectLst/>
                <a:highlight>
                  <a:srgbClr val="000000">
                    <a:alpha val="0"/>
                  </a:srgbClr>
                </a:highlight>
                <a:latin typeface="Calibri"/>
              </a:rPr>
              <a:t>Budget administration reporting</a:t>
            </a:r>
          </a:p>
        </p:txBody>
      </p:sp>
      <p:pic>
        <p:nvPicPr>
          <p:cNvPr id="41" name="Picture 35" descr="C:\Users\2323\AppData\Local\Temp\bank.png"/>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30000"/>
                    </a14:imgEffect>
                  </a14:imgLayer>
                </a14:imgProps>
              </a:ext>
              <a:ext uri="{28A0092B-C50C-407E-A947-70E740481C1C}">
                <a14:useLocalDpi xmlns:a14="http://schemas.microsoft.com/office/drawing/2010/main" val="0"/>
              </a:ext>
            </a:extLst>
          </a:blip>
          <a:stretch>
            <a:fillRect/>
          </a:stretch>
        </p:blipFill>
        <p:spPr>
          <a:xfrm>
            <a:off x="3903603" y="3276048"/>
            <a:ext cx="759600" cy="75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370989" y="5232078"/>
            <a:ext cx="2421147" cy="1006846"/>
          </a:xfrm>
          <a:prstGeom prst="rect">
            <a:avLst/>
          </a:prstGeom>
          <a:noFill/>
          <a:effectLst/>
        </p:spPr>
        <p:txBody>
          <a:bodyPr wrap="square" rtlCol="0">
            <a:spAutoFit/>
          </a:bodyPr>
          <a:lstStyle/>
          <a:p>
            <a:pPr algn="ctr" rtl="0"/>
            <a:r>
              <a:rPr lang="en-US" sz="2000" b="1" i="0" u="none" strike="noStrike">
                <a:effectLst/>
                <a:highlight>
                  <a:srgbClr val="000000">
                    <a:alpha val="0"/>
                  </a:srgbClr>
                </a:highlight>
                <a:latin typeface="Calibri"/>
              </a:rPr>
              <a:t>Capabilities to compare reports of different entities</a:t>
            </a:r>
          </a:p>
        </p:txBody>
      </p:sp>
      <p:pic>
        <p:nvPicPr>
          <p:cNvPr id="47" name="Picture 2" descr="C:\Users\2323\AppData\Local\Temp\copyright.png"/>
          <p:cNvPicPr>
            <a:picLocks noChangeAspect="1" noChangeArrowheads="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colorTemperature colorTemp="11500"/>
                    </a14:imgEffect>
                    <a14:imgEffect>
                      <a14:saturation sat="40000"/>
                    </a14:imgEffect>
                  </a14:imgLayer>
                </a14:imgProps>
              </a:ext>
              <a:ext uri="{28A0092B-C50C-407E-A947-70E740481C1C}">
                <a14:useLocalDpi xmlns:a14="http://schemas.microsoft.com/office/drawing/2010/main" val="0"/>
              </a:ext>
            </a:extLst>
          </a:blip>
          <a:stretch>
            <a:fillRect/>
          </a:stretch>
        </p:blipFill>
        <p:spPr>
          <a:xfrm>
            <a:off x="6073957" y="5059881"/>
            <a:ext cx="479898" cy="480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Прямая со стрелкой 4"/>
          <p:cNvCxnSpPr/>
          <p:nvPr/>
        </p:nvCxnSpPr>
        <p:spPr>
          <a:xfrm flipV="1">
            <a:off x="5466680" y="4256668"/>
            <a:ext cx="761504" cy="80321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 name="Прямая со стрелкой 6"/>
          <p:cNvCxnSpPr/>
          <p:nvPr/>
        </p:nvCxnSpPr>
        <p:spPr>
          <a:xfrm flipH="1" flipV="1">
            <a:off x="2339752" y="4035648"/>
            <a:ext cx="719515" cy="10242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2591434632"/>
      </p:ext>
    </p:extLst>
  </p:cSld>
  <p:clrMapOvr>
    <a:overrideClrMapping bg1="lt1" tx1="dk1" bg2="lt2" tx2="dk2" accent1="accent1" accent2="accent2" accent3="accent3" accent4="accent4" accent5="accent5" accent6="accent6" hlink="hlink" folHlink="folHlink"/>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56322"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63" y="1196752"/>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Прямая соединительная линия 10"/>
          <p:cNvCxnSpPr/>
          <p:nvPr/>
        </p:nvCxnSpPr>
        <p:spPr>
          <a:xfrm>
            <a:off x="971550" y="1971452"/>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12" name="Заголовок 1"/>
          <p:cNvSpPr txBox="1"/>
          <p:nvPr/>
        </p:nvSpPr>
        <p:spPr>
          <a:xfrm>
            <a:off x="2195513" y="149225"/>
            <a:ext cx="6480175" cy="615479"/>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Bookkeeping reporting system</a:t>
            </a:r>
          </a:p>
        </p:txBody>
      </p:sp>
      <p:sp>
        <p:nvSpPr>
          <p:cNvPr id="56325" name="Прямоугольник 4"/>
          <p:cNvSpPr>
            <a:spLocks noChangeArrowheads="1"/>
          </p:cNvSpPr>
          <p:nvPr/>
        </p:nvSpPr>
        <p:spPr>
          <a:xfrm>
            <a:off x="1895475" y="1477740"/>
            <a:ext cx="6786993" cy="427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a:r>
              <a:rPr lang="en-US" sz="2200" b="1" i="0" u="none" strike="noStrike">
                <a:effectLst/>
                <a:highlight>
                  <a:srgbClr val="000000">
                    <a:alpha val="0"/>
                  </a:srgbClr>
                </a:highlight>
                <a:latin typeface="Cambria"/>
              </a:rPr>
              <a:t>Basic reporting forms:</a:t>
            </a:r>
          </a:p>
        </p:txBody>
      </p:sp>
      <p:sp>
        <p:nvSpPr>
          <p:cNvPr id="56326" name="TextBox 1"/>
          <p:cNvSpPr txBox="1">
            <a:spLocks noChangeArrowheads="1"/>
          </p:cNvSpPr>
          <p:nvPr/>
        </p:nvSpPr>
        <p:spPr>
          <a:xfrm>
            <a:off x="1033463" y="2420888"/>
            <a:ext cx="7063496" cy="3386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eaLnBrk="1" hangingPunct="1">
              <a:buFont typeface="Wingdings" panose="05000000000000000000" pitchFamily="2" charset="2"/>
              <a:buChar char="ü"/>
            </a:pPr>
            <a:r>
              <a:rPr lang="en-US" sz="2400" b="0" i="0" u="none" strike="noStrike" dirty="0">
                <a:effectLst/>
                <a:highlight>
                  <a:srgbClr val="000000">
                    <a:alpha val="0"/>
                  </a:srgbClr>
                </a:highlight>
                <a:latin typeface="Cambria"/>
              </a:rPr>
              <a:t>Budget administration report;</a:t>
            </a:r>
          </a:p>
          <a:p>
            <a:pPr eaLnBrk="1" hangingPunct="1">
              <a:buFont typeface="Wingdings" panose="05000000000000000000" pitchFamily="2" charset="2"/>
              <a:buChar char="ü"/>
            </a:pPr>
            <a:endParaRPr lang="ru-RU" altLang="ru-RU" sz="2400" dirty="0">
              <a:effectLst/>
              <a:latin typeface="Cambria" panose="02040503050406030204" pitchFamily="18" charset="0"/>
            </a:endParaRPr>
          </a:p>
          <a:p>
            <a:pPr rtl="0" eaLnBrk="1" hangingPunct="1">
              <a:buFont typeface="Wingdings" panose="05000000000000000000" pitchFamily="2" charset="2"/>
              <a:buChar char="ü"/>
            </a:pPr>
            <a:r>
              <a:rPr lang="en-US" sz="2400" b="0" i="0" u="none" strike="noStrike" dirty="0">
                <a:effectLst/>
                <a:highlight>
                  <a:srgbClr val="000000">
                    <a:alpha val="0"/>
                  </a:srgbClr>
                </a:highlight>
                <a:latin typeface="Cambria"/>
              </a:rPr>
              <a:t>Budget administration balance sheet;</a:t>
            </a:r>
          </a:p>
          <a:p>
            <a:pPr eaLnBrk="1" hangingPunct="1">
              <a:buFont typeface="Wingdings" panose="05000000000000000000" pitchFamily="2" charset="2"/>
              <a:buChar char="ü"/>
            </a:pPr>
            <a:endParaRPr lang="ru-RU" altLang="ru-RU" sz="2400" dirty="0">
              <a:effectLst/>
              <a:latin typeface="Cambria" panose="02040503050406030204" pitchFamily="18" charset="0"/>
            </a:endParaRPr>
          </a:p>
          <a:p>
            <a:pPr rtl="0" eaLnBrk="1" hangingPunct="1">
              <a:buFont typeface="Wingdings" panose="05000000000000000000" pitchFamily="2" charset="2"/>
              <a:buChar char="ü"/>
            </a:pPr>
            <a:r>
              <a:rPr lang="en-US" sz="2400" b="0" i="0" u="none" strike="noStrike" dirty="0">
                <a:effectLst/>
                <a:highlight>
                  <a:srgbClr val="000000">
                    <a:alpha val="0"/>
                  </a:srgbClr>
                </a:highlight>
                <a:latin typeface="Cambria"/>
              </a:rPr>
              <a:t>Financial results report;</a:t>
            </a:r>
          </a:p>
          <a:p>
            <a:pPr eaLnBrk="1" hangingPunct="1">
              <a:buFont typeface="Wingdings" panose="05000000000000000000" pitchFamily="2" charset="2"/>
              <a:buChar char="ü"/>
            </a:pPr>
            <a:endParaRPr lang="ru-RU" altLang="ru-RU" sz="2400" dirty="0">
              <a:effectLst/>
              <a:latin typeface="Cambria" panose="02040503050406030204" pitchFamily="18" charset="0"/>
            </a:endParaRPr>
          </a:p>
          <a:p>
            <a:pPr rtl="0" eaLnBrk="1" hangingPunct="1">
              <a:buFont typeface="Wingdings" panose="05000000000000000000" pitchFamily="2" charset="2"/>
              <a:buChar char="ü"/>
            </a:pPr>
            <a:r>
              <a:rPr lang="en-US" sz="2400" b="0" i="0" u="none" strike="noStrike" dirty="0">
                <a:effectLst/>
                <a:highlight>
                  <a:srgbClr val="000000">
                    <a:alpha val="0"/>
                  </a:srgbClr>
                </a:highlight>
                <a:latin typeface="Cambria"/>
              </a:rPr>
              <a:t>Cash-flow statement;</a:t>
            </a:r>
          </a:p>
          <a:p>
            <a:pPr eaLnBrk="1" hangingPunct="1">
              <a:buFont typeface="Wingdings" panose="05000000000000000000" pitchFamily="2" charset="2"/>
              <a:buChar char="ü"/>
            </a:pPr>
            <a:endParaRPr lang="ru-RU" altLang="ru-RU" sz="2400" dirty="0">
              <a:effectLst/>
              <a:latin typeface="Cambria" panose="02040503050406030204" pitchFamily="18" charset="0"/>
            </a:endParaRPr>
          </a:p>
          <a:p>
            <a:pPr rtl="0" eaLnBrk="1" hangingPunct="1">
              <a:buFont typeface="Wingdings" panose="05000000000000000000" pitchFamily="2" charset="2"/>
              <a:buChar char="ü"/>
            </a:pPr>
            <a:r>
              <a:rPr lang="en-US" sz="2400" b="0" i="0" u="none" strike="noStrike" dirty="0">
                <a:effectLst/>
                <a:highlight>
                  <a:srgbClr val="000000">
                    <a:alpha val="0"/>
                  </a:srgbClr>
                </a:highlight>
                <a:latin typeface="Cambria"/>
              </a:rPr>
              <a:t>Explanatory note.</a:t>
            </a:r>
          </a:p>
        </p:txBody>
      </p:sp>
      <p:sp>
        <p:nvSpPr>
          <p:cNvPr id="8"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17</a:t>
            </a:r>
          </a:p>
        </p:txBody>
      </p:sp>
      <p:sp>
        <p:nvSpPr>
          <p:cNvPr id="9" name="TextBox 8"/>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27169161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57346"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63" y="1124744"/>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Прямая соединительная линия 14"/>
          <p:cNvCxnSpPr/>
          <p:nvPr/>
        </p:nvCxnSpPr>
        <p:spPr>
          <a:xfrm>
            <a:off x="971550" y="1899444"/>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57349" name="Прямоугольник 4"/>
          <p:cNvSpPr>
            <a:spLocks noChangeArrowheads="1"/>
          </p:cNvSpPr>
          <p:nvPr/>
        </p:nvSpPr>
        <p:spPr>
          <a:xfrm>
            <a:off x="1895475" y="1460452"/>
            <a:ext cx="6786993" cy="427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a:r>
              <a:rPr lang="en-US" sz="2200" b="1" i="0" u="none" strike="noStrike">
                <a:effectLst/>
                <a:highlight>
                  <a:srgbClr val="000000">
                    <a:alpha val="0"/>
                  </a:srgbClr>
                </a:highlight>
                <a:latin typeface="Cambria"/>
              </a:rPr>
              <a:t>Explanatory note includes:</a:t>
            </a:r>
          </a:p>
        </p:txBody>
      </p:sp>
      <p:sp>
        <p:nvSpPr>
          <p:cNvPr id="57351" name="TextBox 19"/>
          <p:cNvSpPr txBox="1">
            <a:spLocks noChangeArrowheads="1"/>
          </p:cNvSpPr>
          <p:nvPr/>
        </p:nvSpPr>
        <p:spPr>
          <a:xfrm>
            <a:off x="1033463" y="2096343"/>
            <a:ext cx="7063496" cy="4057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eaLnBrk="1" hangingPunct="1">
              <a:buFont typeface="Wingdings" panose="05000000000000000000" pitchFamily="2" charset="2"/>
              <a:buChar char="ü"/>
            </a:pPr>
            <a:r>
              <a:rPr lang="en-US" sz="2000" b="0" i="0" u="none" strike="noStrike" dirty="0">
                <a:effectLst/>
                <a:highlight>
                  <a:srgbClr val="000000">
                    <a:alpha val="0"/>
                  </a:srgbClr>
                </a:highlight>
                <a:latin typeface="Cambria"/>
              </a:rPr>
              <a:t>Text section;</a:t>
            </a:r>
          </a:p>
          <a:p>
            <a:pPr eaLnBrk="1" hangingPunct="1">
              <a:buFont typeface="Wingdings" panose="05000000000000000000" pitchFamily="2" charset="2"/>
              <a:buChar char="ü"/>
            </a:pPr>
            <a:endParaRPr lang="ru-RU" altLang="ru-RU" sz="2000" dirty="0">
              <a:effectLst/>
              <a:latin typeface="Cambria" panose="02040503050406030204" pitchFamily="18" charset="0"/>
            </a:endParaRPr>
          </a:p>
          <a:p>
            <a:pPr rtl="0" eaLnBrk="1" hangingPunct="1">
              <a:buFont typeface="Wingdings" panose="05000000000000000000" pitchFamily="2" charset="2"/>
              <a:buChar char="ü"/>
            </a:pPr>
            <a:r>
              <a:rPr lang="en-US" sz="2000" b="0" i="0" u="none" strike="noStrike" dirty="0">
                <a:effectLst/>
                <a:highlight>
                  <a:srgbClr val="000000">
                    <a:alpha val="0"/>
                  </a:srgbClr>
                </a:highlight>
                <a:latin typeface="Cambria"/>
              </a:rPr>
              <a:t>Information regarding the number of subordinate participants of budgeting process;</a:t>
            </a:r>
          </a:p>
          <a:p>
            <a:pPr eaLnBrk="1" hangingPunct="1">
              <a:buFont typeface="Wingdings" panose="05000000000000000000" pitchFamily="2" charset="2"/>
              <a:buChar char="ü"/>
            </a:pPr>
            <a:endParaRPr lang="ru-RU" altLang="ru-RU" sz="2000" dirty="0">
              <a:effectLst/>
              <a:latin typeface="Cambria" panose="02040503050406030204" pitchFamily="18" charset="0"/>
            </a:endParaRPr>
          </a:p>
          <a:p>
            <a:pPr rtl="0" eaLnBrk="1" hangingPunct="1">
              <a:buFont typeface="Wingdings" panose="05000000000000000000" pitchFamily="2" charset="2"/>
              <a:buChar char="ü"/>
            </a:pPr>
            <a:r>
              <a:rPr lang="en-US" sz="2000" b="0" i="0" u="none" strike="noStrike" dirty="0">
                <a:effectLst/>
                <a:highlight>
                  <a:srgbClr val="000000">
                    <a:alpha val="0"/>
                  </a:srgbClr>
                </a:highlight>
                <a:latin typeface="Cambria"/>
              </a:rPr>
              <a:t>Information </a:t>
            </a:r>
            <a:r>
              <a:rPr lang="en-US" sz="2000" dirty="0">
                <a:highlight>
                  <a:srgbClr val="000000">
                    <a:alpha val="0"/>
                  </a:srgbClr>
                </a:highlight>
                <a:latin typeface="Cambria"/>
              </a:rPr>
              <a:t>on </a:t>
            </a:r>
            <a:r>
              <a:rPr lang="en-US" sz="2000" b="0" i="0" u="none" strike="noStrike" dirty="0">
                <a:effectLst/>
                <a:highlight>
                  <a:srgbClr val="000000">
                    <a:alpha val="0"/>
                  </a:srgbClr>
                </a:highlight>
                <a:latin typeface="Cambria"/>
              </a:rPr>
              <a:t>non-financial assets flow;</a:t>
            </a:r>
          </a:p>
          <a:p>
            <a:pPr eaLnBrk="1" hangingPunct="1">
              <a:buFont typeface="Wingdings" panose="05000000000000000000" pitchFamily="2" charset="2"/>
              <a:buChar char="ü"/>
            </a:pPr>
            <a:endParaRPr lang="ru-RU" altLang="ru-RU" sz="2000" dirty="0">
              <a:effectLst/>
              <a:latin typeface="Cambria" panose="02040503050406030204" pitchFamily="18" charset="0"/>
            </a:endParaRPr>
          </a:p>
          <a:p>
            <a:pPr rtl="0" eaLnBrk="1" hangingPunct="1">
              <a:buFont typeface="Wingdings" panose="05000000000000000000" pitchFamily="2" charset="2"/>
              <a:buChar char="ü"/>
            </a:pPr>
            <a:r>
              <a:rPr lang="en-US" sz="2000" b="0" i="0" u="none" strike="noStrike" dirty="0">
                <a:effectLst/>
                <a:highlight>
                  <a:srgbClr val="000000">
                    <a:alpha val="0"/>
                  </a:srgbClr>
                </a:highlight>
                <a:latin typeface="Cambria"/>
              </a:rPr>
              <a:t>Information </a:t>
            </a:r>
            <a:r>
              <a:rPr lang="en-US" sz="2000" dirty="0">
                <a:highlight>
                  <a:srgbClr val="000000">
                    <a:alpha val="0"/>
                  </a:srgbClr>
                </a:highlight>
                <a:latin typeface="Cambria"/>
              </a:rPr>
              <a:t>on </a:t>
            </a:r>
            <a:r>
              <a:rPr lang="en-US" sz="2000" b="0" i="0" u="none" strike="noStrike" dirty="0">
                <a:effectLst/>
                <a:highlight>
                  <a:srgbClr val="000000">
                    <a:alpha val="0"/>
                  </a:srgbClr>
                </a:highlight>
                <a:latin typeface="Cambria"/>
              </a:rPr>
              <a:t>receivables and payables;</a:t>
            </a:r>
          </a:p>
          <a:p>
            <a:pPr eaLnBrk="1" hangingPunct="1">
              <a:buFont typeface="Wingdings" panose="05000000000000000000" pitchFamily="2" charset="2"/>
              <a:buChar char="ü"/>
            </a:pPr>
            <a:endParaRPr lang="ru-RU" altLang="ru-RU" sz="2000" dirty="0">
              <a:effectLst/>
              <a:latin typeface="Cambria" panose="02040503050406030204" pitchFamily="18" charset="0"/>
            </a:endParaRPr>
          </a:p>
          <a:p>
            <a:pPr rtl="0" eaLnBrk="1" hangingPunct="1">
              <a:buFont typeface="Wingdings" panose="05000000000000000000" pitchFamily="2" charset="2"/>
              <a:buChar char="ü"/>
            </a:pPr>
            <a:r>
              <a:rPr lang="en-US" sz="2000" b="0" i="0" u="none" strike="noStrike" dirty="0">
                <a:effectLst/>
                <a:highlight>
                  <a:srgbClr val="000000">
                    <a:alpha val="0"/>
                  </a:srgbClr>
                </a:highlight>
                <a:latin typeface="Cambria"/>
              </a:rPr>
              <a:t>Information on total balance changes;</a:t>
            </a:r>
          </a:p>
          <a:p>
            <a:pPr eaLnBrk="1" hangingPunct="1">
              <a:buFont typeface="Wingdings" panose="05000000000000000000" pitchFamily="2" charset="2"/>
              <a:buChar char="ü"/>
            </a:pPr>
            <a:endParaRPr lang="ru-RU" altLang="ru-RU" sz="2000" dirty="0">
              <a:effectLst/>
              <a:latin typeface="Cambria" panose="02040503050406030204" pitchFamily="18" charset="0"/>
            </a:endParaRPr>
          </a:p>
          <a:p>
            <a:pPr rtl="0" eaLnBrk="1" hangingPunct="1">
              <a:buFont typeface="Wingdings" panose="05000000000000000000" pitchFamily="2" charset="2"/>
              <a:buChar char="ü"/>
            </a:pPr>
            <a:r>
              <a:rPr lang="en-US" sz="2000" b="0" i="0" u="none" strike="noStrike" dirty="0">
                <a:effectLst/>
                <a:highlight>
                  <a:srgbClr val="000000">
                    <a:alpha val="0"/>
                  </a:srgbClr>
                </a:highlight>
                <a:latin typeface="Cambria"/>
              </a:rPr>
              <a:t>Information on cash balance at the budget holder's accounts, etc.</a:t>
            </a:r>
          </a:p>
        </p:txBody>
      </p:sp>
      <p:sp>
        <p:nvSpPr>
          <p:cNvPr id="9" name="Заголовок 1"/>
          <p:cNvSpPr txBox="1"/>
          <p:nvPr/>
        </p:nvSpPr>
        <p:spPr>
          <a:xfrm>
            <a:off x="2195513" y="149225"/>
            <a:ext cx="6480175" cy="615479"/>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Bookkeeping reporting system</a:t>
            </a:r>
          </a:p>
        </p:txBody>
      </p:sp>
      <p:sp>
        <p:nvSpPr>
          <p:cNvPr id="10"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18</a:t>
            </a:r>
          </a:p>
        </p:txBody>
      </p:sp>
      <p:sp>
        <p:nvSpPr>
          <p:cNvPr id="8" name="TextBox 7"/>
          <p:cNvSpPr txBox="1"/>
          <p:nvPr/>
        </p:nvSpPr>
        <p:spPr>
          <a:xfrm>
            <a:off x="756297" y="235753"/>
            <a:ext cx="1405404" cy="756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3813751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57346"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63" y="1502172"/>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Прямая соединительная линия 14"/>
          <p:cNvCxnSpPr/>
          <p:nvPr/>
        </p:nvCxnSpPr>
        <p:spPr>
          <a:xfrm>
            <a:off x="971550" y="2276872"/>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57349" name="Прямоугольник 4"/>
          <p:cNvSpPr>
            <a:spLocks noChangeArrowheads="1"/>
          </p:cNvSpPr>
          <p:nvPr/>
        </p:nvSpPr>
        <p:spPr>
          <a:xfrm>
            <a:off x="1895475" y="1168876"/>
            <a:ext cx="6786993" cy="1098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a:r>
              <a:rPr lang="en-US" sz="2200" b="1" i="0" u="none" strike="noStrike">
                <a:effectLst/>
                <a:highlight>
                  <a:srgbClr val="000000">
                    <a:alpha val="0"/>
                  </a:srgbClr>
                </a:highlight>
                <a:latin typeface="Cambria"/>
              </a:rPr>
              <a:t>Administration balance of consolidated budget of the Russian Federation and the budgets of </a:t>
            </a:r>
            <a:br>
              <a:rPr lang="en-US" sz="2200" b="1" i="0" u="none" strike="noStrike">
                <a:effectLst/>
                <a:highlight>
                  <a:srgbClr val="000000">
                    <a:alpha val="0"/>
                  </a:srgbClr>
                </a:highlight>
                <a:latin typeface="Cambria"/>
              </a:rPr>
            </a:br>
            <a:r>
              <a:rPr lang="en-US" sz="2200" b="1" i="0" u="none" strike="noStrike">
                <a:effectLst/>
                <a:highlight>
                  <a:srgbClr val="000000">
                    <a:alpha val="0"/>
                  </a:srgbClr>
                </a:highlight>
                <a:latin typeface="Cambria"/>
              </a:rPr>
              <a:t>state non-budgetary funds</a:t>
            </a:r>
          </a:p>
        </p:txBody>
      </p:sp>
      <p:sp>
        <p:nvSpPr>
          <p:cNvPr id="9" name="Заголовок 1"/>
          <p:cNvSpPr txBox="1"/>
          <p:nvPr/>
        </p:nvSpPr>
        <p:spPr>
          <a:xfrm>
            <a:off x="2195513" y="149225"/>
            <a:ext cx="6480175" cy="615479"/>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Bookkeeping reporting system</a:t>
            </a:r>
          </a:p>
        </p:txBody>
      </p:sp>
      <p:sp>
        <p:nvSpPr>
          <p:cNvPr id="10"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19</a:t>
            </a:r>
          </a:p>
        </p:txBody>
      </p:sp>
      <p:graphicFrame>
        <p:nvGraphicFramePr>
          <p:cNvPr id="13" name="Group 313"/>
          <p:cNvGraphicFramePr/>
          <p:nvPr>
            <p:extLst>
              <p:ext uri="{D42A27DB-BD31-4B8C-83A1-F6EECF244321}">
                <p14:modId xmlns:p14="http://schemas.microsoft.com/office/powerpoint/2010/main" val="3558997700"/>
              </p:ext>
            </p:extLst>
          </p:nvPr>
        </p:nvGraphicFramePr>
        <p:xfrm>
          <a:off x="335855" y="2758150"/>
          <a:ext cx="8556625" cy="2934233"/>
        </p:xfrm>
        <a:graphic>
          <a:graphicData uri="http://schemas.openxmlformats.org/drawingml/2006/table">
            <a:tbl>
              <a:tblPr>
                <a:effectLst/>
                <a:tableStyleId>{8EC20E35-A176-4012-BC5E-935CFFF8708E}</a:tableStyleId>
              </a:tblPr>
              <a:tblGrid>
                <a:gridCol w="3684587">
                  <a:extLst>
                    <a:ext uri="{9D8B030D-6E8A-4147-A177-3AD203B41FA5}">
                      <a16:colId xmlns:a16="http://schemas.microsoft.com/office/drawing/2014/main" val="20000"/>
                    </a:ext>
                  </a:extLst>
                </a:gridCol>
                <a:gridCol w="2520950">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tblGrid>
              <a:tr h="152447">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2000" b="1" i="0" u="none" strike="noStrike" cap="none" normalizeH="0" baseline="0">
                          <a:solidFill>
                            <a:srgbClr val="000000"/>
                          </a:solidFill>
                          <a:effectLst/>
                          <a:highlight>
                            <a:srgbClr val="000000">
                              <a:alpha val="0"/>
                            </a:srgbClr>
                          </a:highlight>
                          <a:latin typeface="Cambria"/>
                        </a:rPr>
                        <a:t>Balance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as of 01.01.2018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as of 01.01.2019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I. Non-Financial Assets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128,965.1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131,751.1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95223">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II. Financial Assets</a:t>
                      </a:r>
                    </a:p>
                    <a:p>
                      <a:pPr marL="0" marR="0" lvl="0" indent="0" algn="l"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600" b="1" i="0" u="none" strike="noStrike" cap="none" normalizeH="0" baseline="0">
                          <a:solidFill>
                            <a:srgbClr val="000000"/>
                          </a:solidFill>
                          <a:effectLst/>
                          <a:highlight>
                            <a:srgbClr val="000000">
                              <a:alpha val="0"/>
                            </a:srgbClr>
                          </a:highlight>
                          <a:latin typeface="Cambria"/>
                        </a:rPr>
                        <a:t>       including: Monetary funds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53,344.1</a:t>
                      </a:r>
                    </a:p>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7,991.3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61,457.3</a:t>
                      </a:r>
                    </a:p>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12,530.1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88311">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dirty="0">
                          <a:solidFill>
                            <a:srgbClr val="000000"/>
                          </a:solidFill>
                          <a:effectLst/>
                          <a:highlight>
                            <a:srgbClr val="000000">
                              <a:alpha val="0"/>
                            </a:srgbClr>
                          </a:highlight>
                          <a:latin typeface="Cambria"/>
                        </a:rPr>
                        <a:t>             Assets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defRPr>
                          <a:effectLst/>
                        </a:defRPr>
                      </a:pPr>
                      <a:r>
                        <a:rPr kumimoji="0" lang="en-US" sz="1800" b="1" i="0" u="none" strike="noStrike" cap="none" normalizeH="0" baseline="0">
                          <a:solidFill>
                            <a:srgbClr val="000000"/>
                          </a:solidFill>
                          <a:effectLst/>
                          <a:highlight>
                            <a:srgbClr val="000000">
                              <a:alpha val="0"/>
                            </a:srgbClr>
                          </a:highlight>
                          <a:latin typeface="Cambria"/>
                        </a:rPr>
                        <a:t>182,309.3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defRPr>
                          <a:effectLst/>
                        </a:defRPr>
                      </a:pPr>
                      <a:r>
                        <a:rPr kumimoji="0" lang="en-US" sz="1800" b="1" i="0" u="none" strike="noStrike" cap="none" normalizeH="0" baseline="0">
                          <a:solidFill>
                            <a:srgbClr val="000000"/>
                          </a:solidFill>
                          <a:effectLst/>
                          <a:highlight>
                            <a:srgbClr val="000000">
                              <a:alpha val="0"/>
                            </a:srgbClr>
                          </a:highlight>
                          <a:latin typeface="Cambria"/>
                        </a:rPr>
                        <a:t>193,208.4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68300">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III. Liabilities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100,132.7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100,430.3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71475">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IV. Financial result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82,176.5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a:solidFill>
                            <a:srgbClr val="000000"/>
                          </a:solidFill>
                          <a:effectLst/>
                          <a:highlight>
                            <a:srgbClr val="000000">
                              <a:alpha val="0"/>
                            </a:srgbClr>
                          </a:highlight>
                          <a:latin typeface="Cambria"/>
                        </a:rPr>
                        <a:t>92,778.0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35389">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pPr>
                      <a:r>
                        <a:rPr kumimoji="0" lang="en-US" sz="1800" b="1" i="0" u="none" strike="noStrike" cap="none" normalizeH="0" baseline="0" dirty="0">
                          <a:solidFill>
                            <a:srgbClr val="000000"/>
                          </a:solidFill>
                          <a:effectLst/>
                          <a:highlight>
                            <a:srgbClr val="000000">
                              <a:alpha val="0"/>
                            </a:srgbClr>
                          </a:highlight>
                          <a:latin typeface="Cambria"/>
                        </a:rPr>
                        <a:t>             Liabilities and net worth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defRPr>
                          <a:effectLst/>
                        </a:defRPr>
                      </a:pPr>
                      <a:r>
                        <a:rPr kumimoji="0" lang="en-US" sz="1800" b="1" i="0" u="none" strike="noStrike" cap="none" normalizeH="0" baseline="0">
                          <a:solidFill>
                            <a:srgbClr val="000000"/>
                          </a:solidFill>
                          <a:effectLst/>
                          <a:highlight>
                            <a:srgbClr val="000000">
                              <a:alpha val="0"/>
                            </a:srgbClr>
                          </a:highlight>
                          <a:latin typeface="Cambria"/>
                        </a:rPr>
                        <a:t>182,309.3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a:spcBef>
                          <a:spcPct val="20000"/>
                        </a:spcBef>
                        <a:buFont typeface="Tahoma" panose="020B0604030504040204" pitchFamily="34" charset="0"/>
                        <a:defRPr sz="1400">
                          <a:solidFill>
                            <a:schemeClr val="tx1"/>
                          </a:solidFill>
                          <a:effectLst/>
                          <a:latin typeface="Arial" panose="020B0604020202020204" pitchFamily="34" charset="0"/>
                        </a:defRPr>
                      </a:lvl4pPr>
                      <a:lvl5pPr>
                        <a:spcBef>
                          <a:spcPct val="20000"/>
                        </a:spcBef>
                        <a:buFont typeface="Wingdings" panose="05000000000000000000" pitchFamily="2" charset="2"/>
                        <a:defRPr sz="1200">
                          <a:solidFill>
                            <a:schemeClr val="tx1"/>
                          </a:solidFill>
                          <a:effectLst/>
                          <a:latin typeface="Tahoma" panose="020B0604030504040204" pitchFamily="34" charset="0"/>
                        </a:defRPr>
                      </a:lvl5pPr>
                      <a:lvl6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rgbClr val="0095CE"/>
                        </a:buClr>
                        <a:buSzPct val="85000"/>
                        <a:buFont typeface="Tahoma" panose="020B0604030504040204" pitchFamily="34" charset="0"/>
                        <a:buNone/>
                        <a:defRPr>
                          <a:effectLst/>
                        </a:defRPr>
                      </a:pPr>
                      <a:r>
                        <a:rPr kumimoji="0" lang="en-US" sz="1800" b="1" i="0" u="none" strike="noStrike" cap="none" normalizeH="0" baseline="0" dirty="0">
                          <a:solidFill>
                            <a:srgbClr val="000000"/>
                          </a:solidFill>
                          <a:effectLst/>
                          <a:highlight>
                            <a:srgbClr val="000000">
                              <a:alpha val="0"/>
                            </a:srgbClr>
                          </a:highlight>
                          <a:latin typeface="Cambria"/>
                        </a:rPr>
                        <a:t>193,208.4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4" name="Rectangle 58"/>
          <p:cNvSpPr>
            <a:spLocks noChangeArrowheads="1"/>
          </p:cNvSpPr>
          <p:nvPr/>
        </p:nvSpPr>
        <p:spPr>
          <a:xfrm>
            <a:off x="7596336" y="2420888"/>
            <a:ext cx="893385" cy="36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sz="1800" b="0" i="1" u="none" strike="noStrike">
                <a:effectLst/>
                <a:highlight>
                  <a:srgbClr val="000000">
                    <a:alpha val="0"/>
                  </a:srgbClr>
                </a:highlight>
                <a:latin typeface="Calibri"/>
              </a:rPr>
              <a:t>bln. rub.</a:t>
            </a:r>
          </a:p>
        </p:txBody>
      </p:sp>
      <p:sp>
        <p:nvSpPr>
          <p:cNvPr id="11" name="TextBox 10"/>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5915320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3" name="Заголовок 1"/>
          <p:cNvSpPr txBox="1"/>
          <p:nvPr/>
        </p:nvSpPr>
        <p:spPr>
          <a:xfrm>
            <a:off x="1763688" y="1196752"/>
            <a:ext cx="6468144" cy="576064"/>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rtl="0">
              <a:defRPr>
                <a:effectLst/>
              </a:defRPr>
            </a:pPr>
            <a:r>
              <a:rPr lang="en-US" sz="2800" b="1" i="0" u="none" strike="noStrike">
                <a:solidFill>
                  <a:srgbClr val="000000"/>
                </a:solidFill>
                <a:effectLst/>
                <a:highlight>
                  <a:srgbClr val="000000">
                    <a:alpha val="0"/>
                  </a:srgbClr>
                </a:highlight>
                <a:latin typeface="Cambria"/>
                <a:ea typeface="+mn-ea"/>
                <a:cs typeface="Arial"/>
              </a:rPr>
              <a:t>Basic issues for discussion</a:t>
            </a:r>
          </a:p>
        </p:txBody>
      </p:sp>
      <p:sp>
        <p:nvSpPr>
          <p:cNvPr id="59" name="Номер слайда 2"/>
          <p:cNvSpPr txBox="1"/>
          <p:nvPr/>
        </p:nvSpPr>
        <p:spPr>
          <a:xfrm>
            <a:off x="8545363" y="6307071"/>
            <a:ext cx="406202"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2</a:t>
            </a:r>
          </a:p>
        </p:txBody>
      </p:sp>
      <p:sp>
        <p:nvSpPr>
          <p:cNvPr id="46" name="Прямоугольник 10"/>
          <p:cNvSpPr>
            <a:spLocks noChangeArrowheads="1"/>
          </p:cNvSpPr>
          <p:nvPr/>
        </p:nvSpPr>
        <p:spPr>
          <a:xfrm>
            <a:off x="1030685" y="2039399"/>
            <a:ext cx="7928802" cy="4332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marL="342900" indent="-342900" rtl="0">
              <a:lnSpc>
                <a:spcPct val="100000"/>
              </a:lnSpc>
              <a:spcBef>
                <a:spcPct val="0"/>
              </a:spcBef>
              <a:buFont typeface="Wingdings" panose="05000000000000000000" pitchFamily="2" charset="2"/>
              <a:buChar char="ü"/>
            </a:pPr>
            <a:r>
              <a:rPr lang="en-US" sz="2400" b="0" i="0" u="none" strike="noStrike" dirty="0">
                <a:effectLst/>
                <a:highlight>
                  <a:srgbClr val="000000">
                    <a:alpha val="0"/>
                  </a:srgbClr>
                </a:highlight>
                <a:latin typeface="Cambria"/>
              </a:rPr>
              <a:t>Statutory regulation system;</a:t>
            </a:r>
          </a:p>
          <a:p>
            <a:pPr marL="342900" indent="-342900">
              <a:lnSpc>
                <a:spcPct val="100000"/>
              </a:lnSpc>
              <a:spcBef>
                <a:spcPct val="0"/>
              </a:spcBef>
              <a:buFont typeface="Wingdings" panose="05000000000000000000" pitchFamily="2" charset="2"/>
              <a:buChar char="ü"/>
            </a:pPr>
            <a:endParaRPr lang="ru-RU" altLang="ru-RU" sz="1800" dirty="0">
              <a:effectLst/>
              <a:latin typeface="Cambria" panose="02040503050406030204" pitchFamily="18" charset="0"/>
            </a:endParaRPr>
          </a:p>
          <a:p>
            <a:pPr marL="342900" indent="-342900" rtl="0">
              <a:lnSpc>
                <a:spcPct val="100000"/>
              </a:lnSpc>
              <a:spcBef>
                <a:spcPct val="0"/>
              </a:spcBef>
              <a:buFont typeface="Wingdings" panose="05000000000000000000" pitchFamily="2" charset="2"/>
              <a:buChar char="ü"/>
            </a:pPr>
            <a:r>
              <a:rPr lang="en-US" sz="2400" b="0" i="0" u="none" strike="noStrike" dirty="0">
                <a:effectLst/>
                <a:highlight>
                  <a:srgbClr val="000000">
                    <a:alpha val="0"/>
                  </a:srgbClr>
                </a:highlight>
                <a:latin typeface="Cambria"/>
              </a:rPr>
              <a:t>Accounting entities;</a:t>
            </a:r>
          </a:p>
          <a:p>
            <a:pPr marL="342900" indent="-342900">
              <a:lnSpc>
                <a:spcPct val="100000"/>
              </a:lnSpc>
              <a:spcBef>
                <a:spcPct val="0"/>
              </a:spcBef>
              <a:buFont typeface="Wingdings" panose="05000000000000000000" pitchFamily="2" charset="2"/>
              <a:buChar char="ü"/>
            </a:pPr>
            <a:endParaRPr lang="ru-RU" altLang="ru-RU" sz="1800" dirty="0">
              <a:effectLst/>
              <a:latin typeface="Cambria" panose="02040503050406030204" pitchFamily="18" charset="0"/>
            </a:endParaRPr>
          </a:p>
          <a:p>
            <a:pPr marL="342900" indent="-342900" rtl="0">
              <a:lnSpc>
                <a:spcPct val="100000"/>
              </a:lnSpc>
              <a:spcBef>
                <a:spcPct val="0"/>
              </a:spcBef>
              <a:buFont typeface="Wingdings" panose="05000000000000000000" pitchFamily="2" charset="2"/>
              <a:buChar char="ü"/>
            </a:pPr>
            <a:r>
              <a:rPr lang="en-US" sz="2400" b="0" i="0" u="none" strike="noStrike" dirty="0">
                <a:effectLst/>
                <a:highlight>
                  <a:srgbClr val="000000">
                    <a:alpha val="0"/>
                  </a:srgbClr>
                </a:highlight>
                <a:latin typeface="Cambria"/>
              </a:rPr>
              <a:t>Accounting items;</a:t>
            </a:r>
          </a:p>
          <a:p>
            <a:pPr marL="342900" indent="-342900">
              <a:lnSpc>
                <a:spcPct val="100000"/>
              </a:lnSpc>
              <a:spcBef>
                <a:spcPct val="0"/>
              </a:spcBef>
              <a:buFont typeface="Wingdings" panose="05000000000000000000" pitchFamily="2" charset="2"/>
              <a:buChar char="ü"/>
            </a:pPr>
            <a:endParaRPr lang="ru-RU" altLang="ru-RU" sz="1800" dirty="0">
              <a:effectLst/>
              <a:latin typeface="Cambria" panose="02040503050406030204" pitchFamily="18" charset="0"/>
            </a:endParaRPr>
          </a:p>
          <a:p>
            <a:pPr marL="342900" indent="-342900" rtl="0">
              <a:lnSpc>
                <a:spcPct val="100000"/>
              </a:lnSpc>
              <a:spcBef>
                <a:spcPct val="0"/>
              </a:spcBef>
              <a:buFont typeface="Wingdings" panose="05000000000000000000" pitchFamily="2" charset="2"/>
              <a:buChar char="ü"/>
            </a:pPr>
            <a:r>
              <a:rPr lang="en-US" sz="2400" b="0" i="0" u="none" strike="noStrike" dirty="0">
                <a:effectLst/>
                <a:highlight>
                  <a:srgbClr val="000000">
                    <a:alpha val="0"/>
                  </a:srgbClr>
                </a:highlight>
                <a:latin typeface="Cambria"/>
              </a:rPr>
              <a:t>Unified Chart of Accounts and budget classification;</a:t>
            </a:r>
          </a:p>
          <a:p>
            <a:pPr marL="342900" indent="-342900">
              <a:lnSpc>
                <a:spcPct val="100000"/>
              </a:lnSpc>
              <a:spcBef>
                <a:spcPct val="0"/>
              </a:spcBef>
              <a:buFont typeface="Wingdings" panose="05000000000000000000" pitchFamily="2" charset="2"/>
              <a:buChar char="ü"/>
            </a:pPr>
            <a:endParaRPr lang="ru-RU" altLang="ru-RU" sz="1800" dirty="0">
              <a:effectLst/>
              <a:latin typeface="Cambria" panose="02040503050406030204" pitchFamily="18" charset="0"/>
            </a:endParaRPr>
          </a:p>
          <a:p>
            <a:pPr marL="342900" indent="-342900" rtl="0">
              <a:lnSpc>
                <a:spcPct val="100000"/>
              </a:lnSpc>
              <a:spcBef>
                <a:spcPct val="0"/>
              </a:spcBef>
              <a:buFont typeface="Wingdings" panose="05000000000000000000" pitchFamily="2" charset="2"/>
              <a:buChar char="ü"/>
            </a:pPr>
            <a:r>
              <a:rPr lang="en-US" sz="2400" b="0" i="0" u="none" strike="noStrike" dirty="0">
                <a:effectLst/>
                <a:highlight>
                  <a:srgbClr val="000000">
                    <a:alpha val="0"/>
                  </a:srgbClr>
                </a:highlight>
                <a:latin typeface="Cambria"/>
              </a:rPr>
              <a:t>Bookkeeping reporting system;</a:t>
            </a:r>
          </a:p>
          <a:p>
            <a:pPr marL="342900" indent="-342900">
              <a:lnSpc>
                <a:spcPct val="100000"/>
              </a:lnSpc>
              <a:spcBef>
                <a:spcPct val="0"/>
              </a:spcBef>
              <a:buFont typeface="Wingdings" panose="05000000000000000000" pitchFamily="2" charset="2"/>
              <a:buChar char="ü"/>
            </a:pPr>
            <a:endParaRPr lang="ru-RU" altLang="ru-RU" sz="1800" dirty="0">
              <a:effectLst/>
              <a:latin typeface="Cambria" panose="02040503050406030204" pitchFamily="18" charset="0"/>
            </a:endParaRPr>
          </a:p>
          <a:p>
            <a:pPr marL="342900" indent="-342900" rtl="0">
              <a:lnSpc>
                <a:spcPct val="100000"/>
              </a:lnSpc>
              <a:spcBef>
                <a:spcPct val="0"/>
              </a:spcBef>
              <a:buFont typeface="Wingdings" panose="05000000000000000000" pitchFamily="2" charset="2"/>
              <a:buChar char="ü"/>
            </a:pPr>
            <a:r>
              <a:rPr lang="en-US" sz="2400" b="0" i="0" u="none" strike="noStrike" dirty="0">
                <a:effectLst/>
                <a:highlight>
                  <a:srgbClr val="000000">
                    <a:alpha val="0"/>
                  </a:srgbClr>
                </a:highlight>
                <a:latin typeface="Cambria"/>
              </a:rPr>
              <a:t>Information system;</a:t>
            </a:r>
          </a:p>
          <a:p>
            <a:pPr marL="342900" indent="-342900">
              <a:lnSpc>
                <a:spcPct val="100000"/>
              </a:lnSpc>
              <a:spcBef>
                <a:spcPct val="0"/>
              </a:spcBef>
              <a:buFont typeface="Wingdings" panose="05000000000000000000" pitchFamily="2" charset="2"/>
              <a:buChar char="ü"/>
            </a:pPr>
            <a:endParaRPr lang="ru-RU" altLang="ru-RU" sz="2000" dirty="0">
              <a:effectLst/>
              <a:latin typeface="Cambria" panose="02040503050406030204" pitchFamily="18" charset="0"/>
            </a:endParaRPr>
          </a:p>
          <a:p>
            <a:pPr marL="342900" indent="-342900" rtl="0">
              <a:lnSpc>
                <a:spcPct val="100000"/>
              </a:lnSpc>
              <a:spcBef>
                <a:spcPct val="0"/>
              </a:spcBef>
              <a:buFont typeface="Wingdings" panose="05000000000000000000" pitchFamily="2" charset="2"/>
              <a:buChar char="ü"/>
            </a:pPr>
            <a:r>
              <a:rPr lang="en-US" sz="2400" b="0" i="0" u="none" strike="noStrike" dirty="0">
                <a:effectLst/>
                <a:highlight>
                  <a:srgbClr val="000000">
                    <a:alpha val="0"/>
                  </a:srgbClr>
                </a:highlight>
                <a:latin typeface="Cambria"/>
              </a:rPr>
              <a:t>Plans and prospects.</a:t>
            </a:r>
          </a:p>
        </p:txBody>
      </p:sp>
      <p:cxnSp>
        <p:nvCxnSpPr>
          <p:cNvPr id="7" name="Прямая соединительная линия 6"/>
          <p:cNvCxnSpPr/>
          <p:nvPr/>
        </p:nvCxnSpPr>
        <p:spPr>
          <a:xfrm>
            <a:off x="1043608" y="1772816"/>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pic>
        <p:nvPicPr>
          <p:cNvPr id="8" name="Picture 33" descr="C:\Users\2323\AppData\Local\Temp\networking-2.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1043608" y="955366"/>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94165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57346"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631995"/>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Прямая соединительная линия 14"/>
          <p:cNvCxnSpPr/>
          <p:nvPr/>
        </p:nvCxnSpPr>
        <p:spPr>
          <a:xfrm>
            <a:off x="971550" y="2420888"/>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57349" name="Прямоугольник 4"/>
          <p:cNvSpPr>
            <a:spLocks noChangeArrowheads="1"/>
          </p:cNvSpPr>
          <p:nvPr/>
        </p:nvSpPr>
        <p:spPr>
          <a:xfrm>
            <a:off x="1697087" y="974338"/>
            <a:ext cx="6786994" cy="1098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a:r>
              <a:rPr lang="en-US" sz="2200" b="1" i="0" u="none" strike="noStrike" dirty="0">
                <a:effectLst/>
                <a:highlight>
                  <a:srgbClr val="000000">
                    <a:alpha val="0"/>
                  </a:srgbClr>
                </a:highlight>
                <a:latin typeface="Cambria"/>
              </a:rPr>
              <a:t>Report on financial results of consolidated budget of the Russian Federation and the budgets of state non-budgetary funds </a:t>
            </a:r>
          </a:p>
        </p:txBody>
      </p:sp>
      <p:sp>
        <p:nvSpPr>
          <p:cNvPr id="9" name="Заголовок 1"/>
          <p:cNvSpPr txBox="1"/>
          <p:nvPr/>
        </p:nvSpPr>
        <p:spPr>
          <a:xfrm>
            <a:off x="2195513" y="149225"/>
            <a:ext cx="6480175" cy="615479"/>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Bookkeeping reporting system</a:t>
            </a:r>
          </a:p>
        </p:txBody>
      </p:sp>
      <p:sp>
        <p:nvSpPr>
          <p:cNvPr id="10"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20</a:t>
            </a:r>
          </a:p>
        </p:txBody>
      </p:sp>
      <p:graphicFrame>
        <p:nvGraphicFramePr>
          <p:cNvPr id="11" name="Group 102"/>
          <p:cNvGraphicFramePr/>
          <p:nvPr>
            <p:extLst>
              <p:ext uri="{D42A27DB-BD31-4B8C-83A1-F6EECF244321}">
                <p14:modId xmlns:p14="http://schemas.microsoft.com/office/powerpoint/2010/main" val="3224077562"/>
              </p:ext>
            </p:extLst>
          </p:nvPr>
        </p:nvGraphicFramePr>
        <p:xfrm>
          <a:off x="404826" y="3140968"/>
          <a:ext cx="8199623" cy="2520280"/>
        </p:xfrm>
        <a:graphic>
          <a:graphicData uri="http://schemas.openxmlformats.org/drawingml/2006/table">
            <a:tbl>
              <a:tblPr>
                <a:effectLst/>
              </a:tblPr>
              <a:tblGrid>
                <a:gridCol w="6206567">
                  <a:extLst>
                    <a:ext uri="{9D8B030D-6E8A-4147-A177-3AD203B41FA5}">
                      <a16:colId xmlns:a16="http://schemas.microsoft.com/office/drawing/2014/main" val="20000"/>
                    </a:ext>
                  </a:extLst>
                </a:gridCol>
                <a:gridCol w="1993056">
                  <a:extLst>
                    <a:ext uri="{9D8B030D-6E8A-4147-A177-3AD203B41FA5}">
                      <a16:colId xmlns:a16="http://schemas.microsoft.com/office/drawing/2014/main" val="20001"/>
                    </a:ext>
                  </a:extLst>
                </a:gridCol>
              </a:tblGrid>
              <a:tr h="405656">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l" defTabSz="914400" rtl="0" eaLnBrk="1" fontAlgn="b" latinLnBrk="0" hangingPunct="1">
                        <a:lnSpc>
                          <a:spcPct val="100000"/>
                        </a:lnSpc>
                        <a:spcBef>
                          <a:spcPct val="0"/>
                        </a:spcBef>
                        <a:spcAft>
                          <a:spcPct val="0"/>
                        </a:spcAft>
                        <a:buClrTx/>
                        <a:buSzTx/>
                        <a:buFontTx/>
                        <a:buNone/>
                      </a:pPr>
                      <a:r>
                        <a:rPr kumimoji="0" lang="en-US" sz="2000" b="1" i="0" u="none" strike="noStrike" cap="none" normalizeH="0" baseline="0">
                          <a:solidFill>
                            <a:srgbClr val="000000"/>
                          </a:solidFill>
                          <a:effectLst/>
                          <a:highlight>
                            <a:srgbClr val="000000">
                              <a:alpha val="0"/>
                            </a:srgbClr>
                          </a:highlight>
                          <a:latin typeface="Cambria"/>
                        </a:rPr>
                        <a:t>Parameter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r" defTabSz="914400" rtl="0" eaLnBrk="1" fontAlgn="b" latinLnBrk="0" hangingPunct="1">
                        <a:lnSpc>
                          <a:spcPct val="100000"/>
                        </a:lnSpc>
                        <a:spcBef>
                          <a:spcPct val="0"/>
                        </a:spcBef>
                        <a:spcAft>
                          <a:spcPct val="0"/>
                        </a:spcAft>
                        <a:buClrTx/>
                        <a:buSzTx/>
                        <a:buFontTx/>
                        <a:buNone/>
                      </a:pPr>
                      <a:r>
                        <a:rPr kumimoji="0" lang="en-US" sz="1800" b="1" i="0" u="none" strike="noStrike" cap="none" normalizeH="0" baseline="0">
                          <a:solidFill>
                            <a:srgbClr val="000000"/>
                          </a:solidFill>
                          <a:effectLst/>
                          <a:highlight>
                            <a:srgbClr val="000000">
                              <a:alpha val="0"/>
                            </a:srgbClr>
                          </a:highlight>
                          <a:latin typeface="Cambria"/>
                        </a:rPr>
                        <a:t>For 2018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314424">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l" defTabSz="914400" rtl="0" eaLnBrk="1" fontAlgn="b" latinLnBrk="0" hangingPunct="1">
                        <a:lnSpc>
                          <a:spcPct val="100000"/>
                        </a:lnSpc>
                        <a:spcBef>
                          <a:spcPct val="0"/>
                        </a:spcBef>
                        <a:spcAft>
                          <a:spcPct val="0"/>
                        </a:spcAft>
                        <a:buClrTx/>
                        <a:buSzTx/>
                        <a:buFontTx/>
                        <a:buNone/>
                      </a:pPr>
                      <a:r>
                        <a:rPr kumimoji="0" lang="en-US" sz="1800" b="1" i="0" u="none" strike="noStrike" cap="none" normalizeH="0" baseline="0">
                          <a:solidFill>
                            <a:srgbClr val="000000"/>
                          </a:solidFill>
                          <a:effectLst/>
                          <a:highlight>
                            <a:srgbClr val="000000">
                              <a:alpha val="0"/>
                            </a:srgbClr>
                          </a:highlight>
                          <a:latin typeface="Cambria"/>
                        </a:rPr>
                        <a:t>Income (100)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r" defTabSz="914400" rtl="0" eaLnBrk="1" fontAlgn="b" latinLnBrk="0" hangingPunct="1">
                        <a:lnSpc>
                          <a:spcPct val="100000"/>
                        </a:lnSpc>
                        <a:spcBef>
                          <a:spcPct val="0"/>
                        </a:spcBef>
                        <a:spcAft>
                          <a:spcPct val="0"/>
                        </a:spcAft>
                        <a:buClrTx/>
                        <a:buSzTx/>
                        <a:buFontTx/>
                        <a:buNone/>
                      </a:pPr>
                      <a:r>
                        <a:rPr kumimoji="0" lang="en-US" sz="1800" b="1" i="0" u="none" strike="noStrike" cap="none" normalizeH="0" baseline="0">
                          <a:solidFill>
                            <a:srgbClr val="000000"/>
                          </a:solidFill>
                          <a:effectLst/>
                          <a:highlight>
                            <a:srgbClr val="000000">
                              <a:alpha val="0"/>
                            </a:srgbClr>
                          </a:highlight>
                          <a:latin typeface="Cambria"/>
                        </a:rPr>
                        <a:t>46,988.7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360040">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l" defTabSz="914400" rtl="0" eaLnBrk="1" fontAlgn="b" latinLnBrk="0" hangingPunct="1">
                        <a:lnSpc>
                          <a:spcPct val="100000"/>
                        </a:lnSpc>
                        <a:spcBef>
                          <a:spcPct val="0"/>
                        </a:spcBef>
                        <a:spcAft>
                          <a:spcPct val="0"/>
                        </a:spcAft>
                        <a:buClrTx/>
                        <a:buSzTx/>
                        <a:buFontTx/>
                        <a:buNone/>
                      </a:pPr>
                      <a:r>
                        <a:rPr kumimoji="0" lang="en-US" sz="1800" b="1" i="0" u="none" strike="noStrike" cap="none" normalizeH="0" baseline="0">
                          <a:solidFill>
                            <a:srgbClr val="000000"/>
                          </a:solidFill>
                          <a:effectLst/>
                          <a:highlight>
                            <a:srgbClr val="000000">
                              <a:alpha val="0"/>
                            </a:srgbClr>
                          </a:highlight>
                          <a:latin typeface="Cambria"/>
                        </a:rPr>
                        <a:t>Expenses (200)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r" defTabSz="914400" rtl="0" eaLnBrk="1" fontAlgn="b" latinLnBrk="0" hangingPunct="1">
                        <a:lnSpc>
                          <a:spcPct val="100000"/>
                        </a:lnSpc>
                        <a:spcBef>
                          <a:spcPct val="0"/>
                        </a:spcBef>
                        <a:spcAft>
                          <a:spcPct val="0"/>
                        </a:spcAft>
                        <a:buClrTx/>
                        <a:buSzTx/>
                        <a:buFontTx/>
                        <a:buNone/>
                      </a:pPr>
                      <a:r>
                        <a:rPr kumimoji="0" lang="en-US" sz="1800" b="1" i="0" u="none" strike="noStrike" kern="1200" cap="none" normalizeH="0" baseline="0">
                          <a:solidFill>
                            <a:srgbClr val="000000"/>
                          </a:solidFill>
                          <a:effectLst/>
                          <a:highlight>
                            <a:srgbClr val="000000">
                              <a:alpha val="0"/>
                            </a:srgbClr>
                          </a:highlight>
                          <a:latin typeface="Cambria"/>
                          <a:ea typeface="+mn-ea"/>
                          <a:cs typeface="+mn-cs"/>
                        </a:rPr>
                        <a:t>36,391.5</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360040">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l" defTabSz="914400" rtl="0" eaLnBrk="1" fontAlgn="b" latinLnBrk="0" hangingPunct="1">
                        <a:lnSpc>
                          <a:spcPct val="100000"/>
                        </a:lnSpc>
                        <a:spcBef>
                          <a:spcPct val="0"/>
                        </a:spcBef>
                        <a:spcAft>
                          <a:spcPct val="0"/>
                        </a:spcAft>
                        <a:buClrTx/>
                        <a:buSzTx/>
                        <a:buFontTx/>
                        <a:buNone/>
                      </a:pPr>
                      <a:r>
                        <a:rPr kumimoji="0" lang="en-US" sz="1800" b="1" i="0" u="none" strike="noStrike" cap="none" normalizeH="0" baseline="0">
                          <a:solidFill>
                            <a:srgbClr val="000000"/>
                          </a:solidFill>
                          <a:effectLst/>
                          <a:highlight>
                            <a:srgbClr val="000000">
                              <a:alpha val="0"/>
                            </a:srgbClr>
                          </a:highlight>
                          <a:latin typeface="Cambria"/>
                        </a:rPr>
                        <a:t>Net operating result (100-200)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r" defTabSz="914400" rtl="0" eaLnBrk="1" fontAlgn="b" latinLnBrk="0" hangingPunct="1">
                        <a:lnSpc>
                          <a:spcPct val="100000"/>
                        </a:lnSpc>
                        <a:spcBef>
                          <a:spcPct val="0"/>
                        </a:spcBef>
                        <a:spcAft>
                          <a:spcPct val="0"/>
                        </a:spcAft>
                        <a:buClrTx/>
                        <a:buSzTx/>
                        <a:buFontTx/>
                        <a:buNone/>
                      </a:pPr>
                      <a:r>
                        <a:rPr kumimoji="0" lang="en-US" sz="1800" b="1" i="0" u="none" strike="noStrike" kern="1200" cap="none" normalizeH="0" baseline="0">
                          <a:solidFill>
                            <a:srgbClr val="000000"/>
                          </a:solidFill>
                          <a:effectLst/>
                          <a:highlight>
                            <a:srgbClr val="000000">
                              <a:alpha val="0"/>
                            </a:srgbClr>
                          </a:highlight>
                          <a:latin typeface="Cambria"/>
                          <a:ea typeface="+mn-ea"/>
                          <a:cs typeface="+mn-cs"/>
                        </a:rPr>
                        <a:t>10,597.1</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360040">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l" defTabSz="914400" rtl="0" eaLnBrk="1" fontAlgn="b" latinLnBrk="0" hangingPunct="1">
                        <a:lnSpc>
                          <a:spcPct val="100000"/>
                        </a:lnSpc>
                        <a:spcBef>
                          <a:spcPct val="0"/>
                        </a:spcBef>
                        <a:spcAft>
                          <a:spcPct val="0"/>
                        </a:spcAft>
                        <a:buClrTx/>
                        <a:buSzTx/>
                        <a:buFontTx/>
                        <a:buNone/>
                      </a:pPr>
                      <a:r>
                        <a:rPr kumimoji="0" lang="en-US" sz="1800" b="1" i="0" u="none" strike="noStrike" cap="none" normalizeH="0" baseline="0">
                          <a:solidFill>
                            <a:srgbClr val="000000"/>
                          </a:solidFill>
                          <a:effectLst/>
                          <a:highlight>
                            <a:srgbClr val="000000">
                              <a:alpha val="0"/>
                            </a:srgbClr>
                          </a:highlight>
                          <a:latin typeface="Cambria"/>
                        </a:rPr>
                        <a:t>Non-financial assets transactions (300-400)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r" defTabSz="914400" rtl="0" eaLnBrk="1" fontAlgn="b" latinLnBrk="0" hangingPunct="1">
                        <a:lnSpc>
                          <a:spcPct val="100000"/>
                        </a:lnSpc>
                        <a:spcBef>
                          <a:spcPct val="0"/>
                        </a:spcBef>
                        <a:spcAft>
                          <a:spcPct val="0"/>
                        </a:spcAft>
                        <a:buClrTx/>
                        <a:buSzTx/>
                        <a:buFontTx/>
                        <a:buNone/>
                      </a:pPr>
                      <a:r>
                        <a:rPr kumimoji="0" lang="en-US" sz="1800" b="1" i="0" u="none" strike="noStrike" cap="none" normalizeH="0" baseline="0">
                          <a:solidFill>
                            <a:srgbClr val="000000"/>
                          </a:solidFill>
                          <a:effectLst/>
                          <a:highlight>
                            <a:srgbClr val="000000">
                              <a:alpha val="0"/>
                            </a:srgbClr>
                          </a:highlight>
                          <a:latin typeface="Cambria"/>
                        </a:rPr>
                        <a:t>2,786.0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360040">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l" defTabSz="914400" rtl="0" eaLnBrk="1" fontAlgn="b" latinLnBrk="0" hangingPunct="1">
                        <a:lnSpc>
                          <a:spcPct val="100000"/>
                        </a:lnSpc>
                        <a:spcBef>
                          <a:spcPct val="0"/>
                        </a:spcBef>
                        <a:spcAft>
                          <a:spcPct val="0"/>
                        </a:spcAft>
                        <a:buClrTx/>
                        <a:buSzTx/>
                        <a:buFontTx/>
                        <a:buNone/>
                      </a:pPr>
                      <a:r>
                        <a:rPr kumimoji="0" lang="en-US" sz="1800" b="1" i="0" u="none" strike="noStrike" cap="none" normalizeH="0" baseline="0">
                          <a:solidFill>
                            <a:srgbClr val="000000"/>
                          </a:solidFill>
                          <a:effectLst/>
                          <a:highlight>
                            <a:srgbClr val="000000">
                              <a:alpha val="0"/>
                            </a:srgbClr>
                          </a:highlight>
                          <a:latin typeface="Cambria"/>
                        </a:rPr>
                        <a:t>Financial assets transactions (500-600)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r" defTabSz="914400" rtl="0" eaLnBrk="1" fontAlgn="b" latinLnBrk="0" hangingPunct="1">
                        <a:lnSpc>
                          <a:spcPct val="100000"/>
                        </a:lnSpc>
                        <a:spcBef>
                          <a:spcPct val="0"/>
                        </a:spcBef>
                        <a:spcAft>
                          <a:spcPct val="0"/>
                        </a:spcAft>
                        <a:buClrTx/>
                        <a:buSzTx/>
                        <a:buFontTx/>
                        <a:buNone/>
                      </a:pPr>
                      <a:r>
                        <a:rPr kumimoji="0" lang="en-US" sz="1800" b="1" i="0" u="none" strike="noStrike" cap="none" normalizeH="0" baseline="0">
                          <a:solidFill>
                            <a:srgbClr val="000000"/>
                          </a:solidFill>
                          <a:effectLst/>
                          <a:highlight>
                            <a:srgbClr val="000000">
                              <a:alpha val="0"/>
                            </a:srgbClr>
                          </a:highlight>
                          <a:latin typeface="Cambria"/>
                        </a:rPr>
                        <a:t>7,811.1</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360040">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l" defTabSz="914400" rtl="0" eaLnBrk="1" fontAlgn="b" latinLnBrk="0" hangingPunct="1">
                        <a:lnSpc>
                          <a:spcPct val="100000"/>
                        </a:lnSpc>
                        <a:spcBef>
                          <a:spcPct val="0"/>
                        </a:spcBef>
                        <a:spcAft>
                          <a:spcPct val="0"/>
                        </a:spcAft>
                        <a:buClrTx/>
                        <a:buSzTx/>
                        <a:buFontTx/>
                        <a:buNone/>
                      </a:pPr>
                      <a:r>
                        <a:rPr kumimoji="0" lang="en-US" sz="1800" b="1" i="0" u="none" strike="noStrike" cap="none" normalizeH="0" baseline="0">
                          <a:solidFill>
                            <a:srgbClr val="000000"/>
                          </a:solidFill>
                          <a:effectLst/>
                          <a:highlight>
                            <a:srgbClr val="000000">
                              <a:alpha val="0"/>
                            </a:srgbClr>
                          </a:highlight>
                          <a:latin typeface="Cambria"/>
                        </a:rPr>
                        <a:t>Liabilities transactions (700-800)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lvl1pPr marL="176213" indent="-176213">
                        <a:spcBef>
                          <a:spcPct val="20000"/>
                        </a:spcBef>
                        <a:buClr>
                          <a:srgbClr val="0095CE"/>
                        </a:buClr>
                        <a:buSzPct val="85000"/>
                        <a:buFont typeface="Tahoma" panose="020B0604030504040204" pitchFamily="34" charset="0"/>
                        <a:defRPr b="1">
                          <a:solidFill>
                            <a:srgbClr val="003864"/>
                          </a:solidFill>
                          <a:effectLst/>
                          <a:latin typeface="Arial" panose="020B0604020202020204" pitchFamily="34" charset="0"/>
                        </a:defRPr>
                      </a:lvl1pPr>
                      <a:lvl2pPr marL="538163" indent="-182563">
                        <a:spcBef>
                          <a:spcPct val="20000"/>
                        </a:spcBef>
                        <a:buClr>
                          <a:srgbClr val="0095CE"/>
                        </a:buClr>
                        <a:buSzPct val="120000"/>
                        <a:buFont typeface="Tahoma" panose="020B0604030504040204" pitchFamily="34" charset="0"/>
                        <a:defRPr>
                          <a:solidFill>
                            <a:srgbClr val="003864"/>
                          </a:solidFill>
                          <a:effectLst/>
                          <a:latin typeface="Arial" panose="020B0604020202020204" pitchFamily="34" charset="0"/>
                        </a:defRPr>
                      </a:lvl2pPr>
                      <a:lvl3pPr marL="900113" indent="-182563">
                        <a:spcBef>
                          <a:spcPct val="20000"/>
                        </a:spcBef>
                        <a:buClr>
                          <a:srgbClr val="0095CE"/>
                        </a:buClr>
                        <a:buSzPct val="120000"/>
                        <a:buFont typeface="Tahoma" panose="020B0604030504040204" pitchFamily="34" charset="0"/>
                        <a:defRPr sz="1600">
                          <a:solidFill>
                            <a:srgbClr val="003864"/>
                          </a:solidFill>
                          <a:effectLst/>
                          <a:latin typeface="Arial" panose="020B0604020202020204" pitchFamily="34" charset="0"/>
                        </a:defRPr>
                      </a:lvl3pPr>
                      <a:lvl4pPr marL="1254125" indent="-174625">
                        <a:spcBef>
                          <a:spcPct val="20000"/>
                        </a:spcBef>
                        <a:buFont typeface="Tahoma" panose="020B0604030504040204" pitchFamily="34" charset="0"/>
                        <a:defRPr sz="1400">
                          <a:solidFill>
                            <a:schemeClr val="tx1"/>
                          </a:solidFill>
                          <a:effectLst/>
                          <a:latin typeface="Arial" panose="020B0604020202020204" pitchFamily="34" charset="0"/>
                        </a:defRPr>
                      </a:lvl4pPr>
                      <a:lvl5pPr marL="1976438" indent="-182563">
                        <a:spcBef>
                          <a:spcPct val="20000"/>
                        </a:spcBef>
                        <a:buFont typeface="Wingdings" panose="05000000000000000000" pitchFamily="2" charset="2"/>
                        <a:defRPr sz="1200">
                          <a:solidFill>
                            <a:schemeClr val="tx1"/>
                          </a:solidFill>
                          <a:effectLst/>
                          <a:latin typeface="Tahoma" panose="020B0604030504040204" pitchFamily="34" charset="0"/>
                        </a:defRPr>
                      </a:lvl5pPr>
                      <a:lvl6pPr marL="24336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6pPr>
                      <a:lvl7pPr marL="28908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7pPr>
                      <a:lvl8pPr marL="33480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8pPr>
                      <a:lvl9pPr marL="3805238" indent="-182563" fontAlgn="base">
                        <a:spcBef>
                          <a:spcPct val="20000"/>
                        </a:spcBef>
                        <a:spcAft>
                          <a:spcPct val="0"/>
                        </a:spcAft>
                        <a:buFont typeface="Wingdings" panose="05000000000000000000" pitchFamily="2" charset="2"/>
                        <a:defRPr sz="1200">
                          <a:solidFill>
                            <a:schemeClr val="tx1"/>
                          </a:solidFill>
                          <a:effectLst/>
                          <a:latin typeface="Tahoma" panose="020B0604030504040204" pitchFamily="34" charset="0"/>
                        </a:defRPr>
                      </a:lvl9pPr>
                    </a:lstStyle>
                    <a:p>
                      <a:pPr marL="176213" marR="0" lvl="0" indent="-176213" algn="r" defTabSz="914400" rtl="0" eaLnBrk="1" fontAlgn="b" latinLnBrk="0" hangingPunct="1">
                        <a:lnSpc>
                          <a:spcPct val="100000"/>
                        </a:lnSpc>
                        <a:spcBef>
                          <a:spcPct val="0"/>
                        </a:spcBef>
                        <a:spcAft>
                          <a:spcPct val="0"/>
                        </a:spcAft>
                        <a:buClrTx/>
                        <a:buSzTx/>
                        <a:buFontTx/>
                        <a:buNone/>
                      </a:pPr>
                      <a:r>
                        <a:rPr kumimoji="0" lang="en-US" sz="1800" b="1" i="0" u="none" strike="noStrike" cap="none" normalizeH="0" baseline="0">
                          <a:solidFill>
                            <a:srgbClr val="000000"/>
                          </a:solidFill>
                          <a:effectLst/>
                          <a:highlight>
                            <a:srgbClr val="000000">
                              <a:alpha val="0"/>
                            </a:srgbClr>
                          </a:highlight>
                          <a:latin typeface="Cambria"/>
                        </a:rPr>
                        <a:t>-84.0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bl>
          </a:graphicData>
        </a:graphic>
      </p:graphicFrame>
      <p:sp>
        <p:nvSpPr>
          <p:cNvPr id="12" name="Rectangle 58"/>
          <p:cNvSpPr>
            <a:spLocks noChangeArrowheads="1"/>
          </p:cNvSpPr>
          <p:nvPr/>
        </p:nvSpPr>
        <p:spPr>
          <a:xfrm>
            <a:off x="7418677" y="2708920"/>
            <a:ext cx="893385" cy="36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sz="1800" b="0" i="1" u="none" strike="noStrike">
                <a:effectLst/>
                <a:highlight>
                  <a:srgbClr val="000000">
                    <a:alpha val="0"/>
                  </a:srgbClr>
                </a:highlight>
                <a:latin typeface="Calibri"/>
              </a:rPr>
              <a:t>bln. rub.</a:t>
            </a:r>
          </a:p>
        </p:txBody>
      </p:sp>
      <p:sp>
        <p:nvSpPr>
          <p:cNvPr id="13" name="TextBox 12"/>
          <p:cNvSpPr txBox="1"/>
          <p:nvPr/>
        </p:nvSpPr>
        <p:spPr>
          <a:xfrm>
            <a:off x="756297" y="235754"/>
            <a:ext cx="1439216" cy="728405"/>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endParaRPr lang="ru-RU" dirty="0">
              <a:effectLst/>
            </a:endParaRPr>
          </a:p>
        </p:txBody>
      </p:sp>
    </p:spTree>
    <p:extLst>
      <p:ext uri="{BB962C8B-B14F-4D97-AF65-F5344CB8AC3E}">
        <p14:creationId xmlns:p14="http://schemas.microsoft.com/office/powerpoint/2010/main" val="23198077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1267" name="Прямоугольник 71"/>
          <p:cNvSpPr>
            <a:spLocks noChangeArrowheads="1"/>
          </p:cNvSpPr>
          <p:nvPr/>
        </p:nvSpPr>
        <p:spPr>
          <a:xfrm>
            <a:off x="1776302" y="1453927"/>
            <a:ext cx="6159303" cy="457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 typeface="Arial" charset="0"/>
              <a:buNone/>
            </a:pPr>
            <a:r>
              <a:rPr lang="en-US" sz="2400" b="1" i="0" u="none" strike="noStrike">
                <a:solidFill>
                  <a:srgbClr val="404040"/>
                </a:solidFill>
                <a:effectLst/>
                <a:highlight>
                  <a:srgbClr val="000000">
                    <a:alpha val="0"/>
                  </a:srgbClr>
                </a:highlight>
                <a:latin typeface="Cambria"/>
              </a:rPr>
              <a:t>Transaction example</a:t>
            </a:r>
          </a:p>
        </p:txBody>
      </p:sp>
      <p:graphicFrame>
        <p:nvGraphicFramePr>
          <p:cNvPr id="40" name="Group 135"/>
          <p:cNvGraphicFramePr>
            <a:graphicFrameLocks noGrp="1"/>
          </p:cNvGraphicFramePr>
          <p:nvPr>
            <p:extLst>
              <p:ext uri="{D42A27DB-BD31-4B8C-83A1-F6EECF244321}">
                <p14:modId xmlns:p14="http://schemas.microsoft.com/office/powerpoint/2010/main" val="1033040173"/>
              </p:ext>
            </p:extLst>
          </p:nvPr>
        </p:nvGraphicFramePr>
        <p:xfrm>
          <a:off x="683568" y="2698751"/>
          <a:ext cx="7992120" cy="3043601"/>
        </p:xfrm>
        <a:graphic>
          <a:graphicData uri="http://schemas.openxmlformats.org/drawingml/2006/table">
            <a:tbl>
              <a:tblPr>
                <a:effectLst/>
                <a:tableStyleId>{D27102A9-8310-4765-A935-A1911B00CA55}</a:tableStyleId>
              </a:tblPr>
              <a:tblGrid>
                <a:gridCol w="2160240">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447253">
                  <a:extLst>
                    <a:ext uri="{9D8B030D-6E8A-4147-A177-3AD203B41FA5}">
                      <a16:colId xmlns:a16="http://schemas.microsoft.com/office/drawing/2014/main" val="20002"/>
                    </a:ext>
                  </a:extLst>
                </a:gridCol>
                <a:gridCol w="864347">
                  <a:extLst>
                    <a:ext uri="{9D8B030D-6E8A-4147-A177-3AD203B41FA5}">
                      <a16:colId xmlns:a16="http://schemas.microsoft.com/office/drawing/2014/main" val="20003"/>
                    </a:ext>
                  </a:extLst>
                </a:gridCol>
              </a:tblGrid>
              <a:tr h="657083">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Transaction</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accent3">
                        <a:lumMod val="60000"/>
                        <a:lumOff val="40000"/>
                      </a:schemeClr>
                    </a:solidFill>
                  </a:tcPr>
                </a:tc>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Debit</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accent3">
                        <a:lumMod val="60000"/>
                        <a:lumOff val="40000"/>
                      </a:schemeClr>
                    </a:solidFill>
                  </a:tcPr>
                </a:tc>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Credit</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accent3">
                        <a:lumMod val="60000"/>
                        <a:lumOff val="40000"/>
                      </a:schemeClr>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Amount</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accent3">
                        <a:lumMod val="60000"/>
                        <a:lumOff val="40000"/>
                      </a:schemeClr>
                    </a:solidFill>
                  </a:tcPr>
                </a:tc>
                <a:extLst>
                  <a:ext uri="{0D108BD9-81ED-4DB2-BD59-A6C34878D82A}">
                    <a16:rowId xmlns:a16="http://schemas.microsoft.com/office/drawing/2014/main" val="10000"/>
                  </a:ext>
                </a:extLst>
              </a:tr>
              <a:tr h="1009270">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Tax declaration submitted</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tcPr>
                </a:tc>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cs typeface="Arial"/>
                        </a:rPr>
                        <a:t>Taxpayer's debt</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tcPr>
                </a:tc>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Revenues</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tcPr>
                </a:tc>
                <a:tc>
                  <a:txBody>
                    <a:body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100.0</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01"/>
                  </a:ext>
                </a:extLst>
              </a:tr>
              <a:tr h="792088">
                <a:tc>
                  <a:txBody>
                    <a:body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Tax is paid</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cmpd="sng" algn="ctr">
                      <a:noFill/>
                      <a:prstDash val="solid"/>
                      <a:round/>
                      <a:headEnd type="none" w="med" len="med"/>
                      <a:tailEnd type="none" w="med" len="med"/>
                    </a:lnB>
                    <a:lnTlToBr>
                      <a:noFill/>
                    </a:lnTlToBr>
                    <a:lnBlToTr>
                      <a:noFill/>
                    </a:lnBlToTr>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cs typeface="Arial"/>
                        </a:rPr>
                        <a:t>Monetary funds</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cmpd="sng" algn="ctr">
                      <a:noFill/>
                      <a:prstDash val="solid"/>
                      <a:round/>
                      <a:headEnd type="none" w="med" len="med"/>
                      <a:tailEnd type="none" w="med" len="med"/>
                    </a:lnB>
                    <a:lnTlToBr>
                      <a:noFill/>
                    </a:lnTlToBr>
                    <a:lnBlToTr>
                      <a:noFill/>
                    </a:lnBlToTr>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cs typeface="Arial"/>
                        </a:rPr>
                        <a:t>Taxpayer's debt</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cmpd="sng" algn="ctr">
                      <a:noFill/>
                      <a:prstDash val="solid"/>
                      <a:round/>
                      <a:headEnd type="none" w="med" len="med"/>
                      <a:tailEnd type="none" w="med" len="med"/>
                    </a:lnB>
                    <a:lnTlToBr>
                      <a:noFill/>
                    </a:lnTlToBr>
                    <a:lnBlToTr>
                      <a:noFill/>
                    </a:lnBlToTr>
                  </a:tcPr>
                </a:tc>
                <a:tc>
                  <a:txBody>
                    <a:body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80.0</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cmpd="sng" algn="ctr">
                      <a:noFill/>
                      <a:prstDash val="solid"/>
                      <a:round/>
                      <a:headEnd type="none" w="med" len="med"/>
                      <a:tailEnd type="none" w="med" len="med"/>
                    </a:lnB>
                    <a:lnTlToBr>
                      <a:noFill/>
                    </a:lnTlToBr>
                    <a:lnBlToTr>
                      <a:noFill/>
                    </a:lnBlToTr>
                  </a:tcPr>
                </a:tc>
                <a:extLst>
                  <a:ext uri="{0D108BD9-81ED-4DB2-BD59-A6C34878D82A}">
                    <a16:rowId xmlns:a16="http://schemas.microsoft.com/office/drawing/2014/main" val="10002"/>
                  </a:ext>
                </a:extLst>
              </a:tr>
              <a:tr h="585082">
                <a:tc>
                  <a:txBody>
                    <a:body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Penalty accrued for tax default</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defRPr>
                          <a:effectLst/>
                        </a:defRPr>
                      </a:pPr>
                      <a:r>
                        <a:rPr kumimoji="0" lang="en-US" sz="1800" b="1" i="0" u="none" strike="noStrike" cap="none" normalizeH="0" baseline="0">
                          <a:solidFill>
                            <a:srgbClr val="000000"/>
                          </a:solidFill>
                          <a:effectLst/>
                          <a:highlight>
                            <a:srgbClr val="000000">
                              <a:alpha val="0"/>
                            </a:srgbClr>
                          </a:highlight>
                          <a:latin typeface="Cambria"/>
                          <a:cs typeface="Arial"/>
                        </a:rPr>
                        <a:t>Taxpayer's debt</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Revenues</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800" b="1" i="0" u="none" strike="noStrike" cap="none" normalizeH="0" baseline="0">
                          <a:solidFill>
                            <a:srgbClr val="000000"/>
                          </a:solidFill>
                          <a:effectLst/>
                          <a:highlight>
                            <a:srgbClr val="000000">
                              <a:alpha val="0"/>
                            </a:srgbClr>
                          </a:highlight>
                          <a:latin typeface="Cambria"/>
                        </a:rPr>
                        <a:t>5.0</a:t>
                      </a:r>
                    </a:p>
                  </a:txBody>
                  <a:tcPr marL="68576" marR="68576"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3"/>
                  </a:ext>
                </a:extLst>
              </a:tr>
            </a:tbl>
          </a:graphicData>
        </a:graphic>
      </p:graphicFrame>
      <p:pic>
        <p:nvPicPr>
          <p:cNvPr id="8" name="Рисунок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63" y="1196752"/>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Прямая соединительная линия 8"/>
          <p:cNvCxnSpPr/>
          <p:nvPr/>
        </p:nvCxnSpPr>
        <p:spPr>
          <a:xfrm>
            <a:off x="971550" y="1988840"/>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10" name="Заголовок 1"/>
          <p:cNvSpPr txBox="1"/>
          <p:nvPr/>
        </p:nvSpPr>
        <p:spPr>
          <a:xfrm>
            <a:off x="2195513" y="149225"/>
            <a:ext cx="6480175" cy="615479"/>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Bookkeeping reporting system</a:t>
            </a:r>
          </a:p>
        </p:txBody>
      </p:sp>
      <p:sp>
        <p:nvSpPr>
          <p:cNvPr id="11"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21</a:t>
            </a:r>
          </a:p>
        </p:txBody>
      </p:sp>
      <p:sp>
        <p:nvSpPr>
          <p:cNvPr id="12" name="TextBox 11"/>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39619683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1267" name="Прямоугольник 71"/>
          <p:cNvSpPr>
            <a:spLocks noChangeArrowheads="1"/>
          </p:cNvSpPr>
          <p:nvPr/>
        </p:nvSpPr>
        <p:spPr>
          <a:xfrm>
            <a:off x="1776302" y="1453927"/>
            <a:ext cx="6159303" cy="457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 typeface="Arial" charset="0"/>
              <a:buNone/>
            </a:pPr>
            <a:r>
              <a:rPr lang="en-US" sz="2400" b="1" i="0" u="none" strike="noStrike">
                <a:solidFill>
                  <a:srgbClr val="404040"/>
                </a:solidFill>
                <a:effectLst/>
                <a:highlight>
                  <a:srgbClr val="000000">
                    <a:alpha val="0"/>
                  </a:srgbClr>
                </a:highlight>
                <a:latin typeface="Cambria"/>
              </a:rPr>
              <a:t>Transaction example</a:t>
            </a:r>
          </a:p>
        </p:txBody>
      </p:sp>
      <p:pic>
        <p:nvPicPr>
          <p:cNvPr id="8" name="Рисунок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63" y="1196752"/>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Прямая соединительная линия 8"/>
          <p:cNvCxnSpPr/>
          <p:nvPr/>
        </p:nvCxnSpPr>
        <p:spPr>
          <a:xfrm>
            <a:off x="971550" y="1988840"/>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10" name="Заголовок 1"/>
          <p:cNvSpPr txBox="1"/>
          <p:nvPr/>
        </p:nvSpPr>
        <p:spPr>
          <a:xfrm>
            <a:off x="2195513" y="149225"/>
            <a:ext cx="6480175" cy="615479"/>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Bookkeeping reporting system</a:t>
            </a:r>
          </a:p>
        </p:txBody>
      </p:sp>
      <p:sp>
        <p:nvSpPr>
          <p:cNvPr id="11"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22</a:t>
            </a:r>
          </a:p>
        </p:txBody>
      </p:sp>
      <p:sp>
        <p:nvSpPr>
          <p:cNvPr id="12" name="Скругленный прямоугольник 11"/>
          <p:cNvSpPr/>
          <p:nvPr/>
        </p:nvSpPr>
        <p:spPr>
          <a:xfrm>
            <a:off x="539552" y="2547938"/>
            <a:ext cx="1946573" cy="742950"/>
          </a:xfrm>
          <a:prstGeom prst="roundRect">
            <a:avLst/>
          </a:prstGeom>
          <a:solidFill>
            <a:schemeClr val="accent3">
              <a:lumMod val="60000"/>
              <a:lumOff val="40000"/>
            </a:schemeClr>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effectLst/>
              </a:defRPr>
            </a:pPr>
            <a:r>
              <a:rPr lang="en-US" sz="1800" b="1" i="0" u="none" strike="noStrike">
                <a:solidFill>
                  <a:srgbClr val="000000"/>
                </a:solidFill>
                <a:effectLst/>
                <a:highlight>
                  <a:srgbClr val="000000">
                    <a:alpha val="0"/>
                  </a:srgbClr>
                </a:highlight>
                <a:latin typeface="Cambria"/>
              </a:rPr>
              <a:t>Assets and liabilities</a:t>
            </a:r>
          </a:p>
        </p:txBody>
      </p:sp>
      <p:sp>
        <p:nvSpPr>
          <p:cNvPr id="13" name="Скругленный прямоугольник 12"/>
          <p:cNvSpPr/>
          <p:nvPr/>
        </p:nvSpPr>
        <p:spPr>
          <a:xfrm>
            <a:off x="2851646" y="2547938"/>
            <a:ext cx="1632347" cy="742950"/>
          </a:xfrm>
          <a:prstGeom prst="roundRect">
            <a:avLst/>
          </a:prstGeom>
          <a:solidFill>
            <a:schemeClr val="accent3">
              <a:lumMod val="60000"/>
              <a:lumOff val="40000"/>
            </a:schemeClr>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effectLst/>
              </a:defRPr>
            </a:pPr>
            <a:r>
              <a:rPr lang="en-US" sz="1800" b="1" i="0" u="none" strike="noStrike">
                <a:solidFill>
                  <a:srgbClr val="000000"/>
                </a:solidFill>
                <a:effectLst/>
                <a:highlight>
                  <a:srgbClr val="000000">
                    <a:alpha val="0"/>
                  </a:srgbClr>
                </a:highlight>
                <a:latin typeface="Cambria"/>
              </a:rPr>
              <a:t>Transactions</a:t>
            </a:r>
          </a:p>
        </p:txBody>
      </p:sp>
      <p:sp>
        <p:nvSpPr>
          <p:cNvPr id="14" name="Скругленный прямоугольник 13"/>
          <p:cNvSpPr/>
          <p:nvPr/>
        </p:nvSpPr>
        <p:spPr>
          <a:xfrm>
            <a:off x="4849516" y="2547938"/>
            <a:ext cx="1631156" cy="742950"/>
          </a:xfrm>
          <a:prstGeom prst="roundRect">
            <a:avLst/>
          </a:prstGeom>
          <a:solidFill>
            <a:schemeClr val="accent3">
              <a:lumMod val="60000"/>
              <a:lumOff val="40000"/>
            </a:schemeClr>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effectLst/>
              </a:defRPr>
            </a:pPr>
            <a:r>
              <a:rPr lang="en-US" sz="1800" b="1" i="0" u="none" strike="noStrike">
                <a:solidFill>
                  <a:srgbClr val="000000"/>
                </a:solidFill>
                <a:effectLst/>
                <a:highlight>
                  <a:srgbClr val="000000">
                    <a:alpha val="0"/>
                  </a:srgbClr>
                </a:highlight>
                <a:latin typeface="Cambria"/>
              </a:rPr>
              <a:t>Payment information</a:t>
            </a:r>
          </a:p>
        </p:txBody>
      </p:sp>
      <p:sp>
        <p:nvSpPr>
          <p:cNvPr id="15" name="Скругленный прямоугольник 14"/>
          <p:cNvSpPr/>
          <p:nvPr/>
        </p:nvSpPr>
        <p:spPr>
          <a:xfrm>
            <a:off x="6795247" y="2547938"/>
            <a:ext cx="1880441" cy="742950"/>
          </a:xfrm>
          <a:prstGeom prst="roundRect">
            <a:avLst/>
          </a:prstGeom>
          <a:solidFill>
            <a:schemeClr val="accent3">
              <a:lumMod val="60000"/>
              <a:lumOff val="40000"/>
            </a:schemeClr>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effectLst/>
              </a:defRPr>
            </a:pPr>
            <a:r>
              <a:rPr lang="en-US" sz="1800" b="1" i="0" u="none" strike="noStrike">
                <a:solidFill>
                  <a:srgbClr val="000000"/>
                </a:solidFill>
                <a:effectLst/>
                <a:highlight>
                  <a:srgbClr val="000000">
                    <a:alpha val="0"/>
                  </a:srgbClr>
                </a:highlight>
                <a:latin typeface="Cambria"/>
              </a:rPr>
              <a:t>Explanations and definitions</a:t>
            </a:r>
          </a:p>
        </p:txBody>
      </p:sp>
      <p:sp>
        <p:nvSpPr>
          <p:cNvPr id="16" name="TextBox 15"/>
          <p:cNvSpPr txBox="1">
            <a:spLocks noChangeArrowheads="1"/>
          </p:cNvSpPr>
          <p:nvPr/>
        </p:nvSpPr>
        <p:spPr>
          <a:xfrm>
            <a:off x="2121362" y="5457997"/>
            <a:ext cx="2245698" cy="915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0" i="1" u="none" strike="noStrike">
                <a:effectLst/>
                <a:highlight>
                  <a:srgbClr val="000000">
                    <a:alpha val="0"/>
                  </a:srgbClr>
                </a:highlight>
                <a:latin typeface="Cambria"/>
              </a:rPr>
              <a:t>Accrued: 105.0</a:t>
            </a:r>
          </a:p>
          <a:p>
            <a:pPr rtl="0">
              <a:lnSpc>
                <a:spcPct val="100000"/>
              </a:lnSpc>
              <a:spcBef>
                <a:spcPct val="0"/>
              </a:spcBef>
              <a:buFontTx/>
              <a:buNone/>
            </a:pPr>
            <a:r>
              <a:rPr lang="en-US" sz="1800" b="0" i="1" u="none" strike="noStrike">
                <a:effectLst/>
                <a:highlight>
                  <a:srgbClr val="000000">
                    <a:alpha val="0"/>
                  </a:srgbClr>
                </a:highlight>
                <a:latin typeface="Cambria"/>
              </a:rPr>
              <a:t>Paid: 80.0</a:t>
            </a:r>
          </a:p>
          <a:p>
            <a:pPr rtl="0">
              <a:lnSpc>
                <a:spcPct val="100000"/>
              </a:lnSpc>
              <a:spcBef>
                <a:spcPct val="0"/>
              </a:spcBef>
              <a:buFontTx/>
              <a:buNone/>
            </a:pPr>
            <a:r>
              <a:rPr lang="en-US" sz="1800" b="0" i="1" u="none" strike="noStrike">
                <a:effectLst/>
                <a:highlight>
                  <a:srgbClr val="000000">
                    <a:alpha val="0"/>
                  </a:srgbClr>
                </a:highlight>
                <a:latin typeface="Cambria"/>
              </a:rPr>
              <a:t>N company debt: 25.0</a:t>
            </a:r>
          </a:p>
        </p:txBody>
      </p:sp>
      <p:graphicFrame>
        <p:nvGraphicFramePr>
          <p:cNvPr id="17" name="Group 135"/>
          <p:cNvGraphicFramePr>
            <a:graphicFrameLocks noGrp="1"/>
          </p:cNvGraphicFramePr>
          <p:nvPr>
            <p:extLst>
              <p:ext uri="{D42A27DB-BD31-4B8C-83A1-F6EECF244321}">
                <p14:modId xmlns:p14="http://schemas.microsoft.com/office/powerpoint/2010/main" val="1961352730"/>
              </p:ext>
            </p:extLst>
          </p:nvPr>
        </p:nvGraphicFramePr>
        <p:xfrm>
          <a:off x="467544" y="3645024"/>
          <a:ext cx="2088232" cy="1481137"/>
        </p:xfrm>
        <a:graphic>
          <a:graphicData uri="http://schemas.openxmlformats.org/drawingml/2006/table">
            <a:tbl>
              <a:tblPr>
                <a:effectLst/>
                <a:tableStyleId>{D27102A9-8310-4765-A935-A1911B00CA55}</a:tableStyleId>
              </a:tblPr>
              <a:tblGrid>
                <a:gridCol w="1489853">
                  <a:extLst>
                    <a:ext uri="{9D8B030D-6E8A-4147-A177-3AD203B41FA5}">
                      <a16:colId xmlns:a16="http://schemas.microsoft.com/office/drawing/2014/main" val="20000"/>
                    </a:ext>
                  </a:extLst>
                </a:gridCol>
                <a:gridCol w="598379">
                  <a:extLst>
                    <a:ext uri="{9D8B030D-6E8A-4147-A177-3AD203B41FA5}">
                      <a16:colId xmlns:a16="http://schemas.microsoft.com/office/drawing/2014/main" val="20001"/>
                    </a:ext>
                  </a:extLst>
                </a:gridCol>
              </a:tblGrid>
              <a:tr h="475437">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400" b="0" i="0" u="none" strike="noStrike" cap="none" normalizeH="0" baseline="0">
                          <a:solidFill>
                            <a:srgbClr val="000000"/>
                          </a:solidFill>
                          <a:effectLst/>
                          <a:highlight>
                            <a:srgbClr val="000000">
                              <a:alpha val="0"/>
                            </a:srgbClr>
                          </a:highlight>
                          <a:latin typeface="Cambria"/>
                        </a:rPr>
                        <a:t>Receivables</a:t>
                      </a:r>
                    </a:p>
                  </a:txBody>
                  <a:tcPr marL="68554" marR="68554" marT="45704" marB="45704"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400" b="1" i="0" u="none" strike="noStrike" cap="none" normalizeH="0" baseline="0">
                          <a:solidFill>
                            <a:srgbClr val="000000"/>
                          </a:solidFill>
                          <a:effectLst/>
                          <a:highlight>
                            <a:srgbClr val="000000">
                              <a:alpha val="0"/>
                            </a:srgbClr>
                          </a:highlight>
                          <a:latin typeface="Cambria"/>
                          <a:cs typeface="Arial"/>
                        </a:rPr>
                        <a:t>25.0</a:t>
                      </a:r>
                    </a:p>
                  </a:txBody>
                  <a:tcPr marL="68554" marR="68554" marT="45704" marB="45704"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0"/>
                  </a:ext>
                </a:extLst>
              </a:tr>
              <a:tr h="475437">
                <a:tc>
                  <a:txBody>
                    <a:body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400" b="0" i="0" u="none" strike="noStrike" kern="1200" cap="none" normalizeH="0" baseline="0">
                          <a:solidFill>
                            <a:srgbClr val="000000"/>
                          </a:solidFill>
                          <a:effectLst/>
                          <a:highlight>
                            <a:srgbClr val="000000">
                              <a:alpha val="0"/>
                            </a:srgbClr>
                          </a:highlight>
                          <a:latin typeface="Cambria"/>
                          <a:ea typeface="+mn-ea"/>
                          <a:cs typeface="+mn-cs"/>
                        </a:rPr>
                        <a:t>Monetary funds</a:t>
                      </a:r>
                    </a:p>
                  </a:txBody>
                  <a:tcPr marL="68554" marR="68554" marT="45704" marB="45704"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400" b="1" i="0" u="none" strike="noStrike" cap="none" normalizeH="0" baseline="0">
                          <a:solidFill>
                            <a:srgbClr val="000000"/>
                          </a:solidFill>
                          <a:effectLst/>
                          <a:highlight>
                            <a:srgbClr val="000000">
                              <a:alpha val="0"/>
                            </a:srgbClr>
                          </a:highlight>
                          <a:latin typeface="Cambria"/>
                          <a:cs typeface="Arial"/>
                        </a:rPr>
                        <a:t>80.0</a:t>
                      </a:r>
                    </a:p>
                  </a:txBody>
                  <a:tcPr marL="68554" marR="68554" marT="45704" marB="45704"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1"/>
                  </a:ext>
                </a:extLst>
              </a:tr>
              <a:tr h="530263">
                <a:tc>
                  <a:txBody>
                    <a:body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400" b="0" i="0" u="none" strike="noStrike" kern="1200" cap="none" normalizeH="0" baseline="0">
                          <a:solidFill>
                            <a:srgbClr val="000000"/>
                          </a:solidFill>
                          <a:effectLst/>
                          <a:highlight>
                            <a:srgbClr val="000000">
                              <a:alpha val="0"/>
                            </a:srgbClr>
                          </a:highlight>
                          <a:latin typeface="Cambria"/>
                          <a:ea typeface="+mn-ea"/>
                          <a:cs typeface="+mn-cs"/>
                        </a:rPr>
                        <a:t>Financial result</a:t>
                      </a:r>
                    </a:p>
                  </a:txBody>
                  <a:tcPr marL="68554" marR="68554" marT="45704" marB="45704"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400" b="1" i="0" u="none" strike="noStrike" cap="none" normalizeH="0" baseline="0">
                          <a:solidFill>
                            <a:srgbClr val="000000"/>
                          </a:solidFill>
                          <a:effectLst/>
                          <a:highlight>
                            <a:srgbClr val="000000">
                              <a:alpha val="0"/>
                            </a:srgbClr>
                          </a:highlight>
                          <a:latin typeface="Cambria"/>
                          <a:cs typeface="Arial"/>
                        </a:rPr>
                        <a:t>105.0</a:t>
                      </a:r>
                    </a:p>
                  </a:txBody>
                  <a:tcPr marL="68554" marR="68554" marT="45704" marB="45704"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2"/>
                  </a:ext>
                </a:extLst>
              </a:tr>
            </a:tbl>
          </a:graphicData>
        </a:graphic>
      </p:graphicFrame>
      <p:graphicFrame>
        <p:nvGraphicFramePr>
          <p:cNvPr id="18" name="Group 135"/>
          <p:cNvGraphicFramePr>
            <a:graphicFrameLocks noGrp="1"/>
          </p:cNvGraphicFramePr>
          <p:nvPr>
            <p:extLst>
              <p:ext uri="{D42A27DB-BD31-4B8C-83A1-F6EECF244321}">
                <p14:modId xmlns:p14="http://schemas.microsoft.com/office/powerpoint/2010/main" val="1918986442"/>
              </p:ext>
            </p:extLst>
          </p:nvPr>
        </p:nvGraphicFramePr>
        <p:xfrm>
          <a:off x="2775210" y="3645024"/>
          <a:ext cx="1868798" cy="1219200"/>
        </p:xfrm>
        <a:graphic>
          <a:graphicData uri="http://schemas.openxmlformats.org/drawingml/2006/table">
            <a:tbl>
              <a:tblPr>
                <a:effectLst/>
                <a:tableStyleId>{D27102A9-8310-4765-A935-A1911B00CA55}</a:tableStyleId>
              </a:tblPr>
              <a:tblGrid>
                <a:gridCol w="122072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tblGrid>
              <a:tr h="688651">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400" b="0" i="0" u="none" strike="noStrike" cap="none" normalizeH="0" baseline="0">
                          <a:solidFill>
                            <a:srgbClr val="000000"/>
                          </a:solidFill>
                          <a:effectLst/>
                          <a:highlight>
                            <a:srgbClr val="000000">
                              <a:alpha val="0"/>
                            </a:srgbClr>
                          </a:highlight>
                          <a:latin typeface="Cambria"/>
                        </a:rPr>
                        <a:t>Revenues</a:t>
                      </a:r>
                    </a:p>
                  </a:txBody>
                  <a:tcPr marL="68613" marR="68613" marT="45729" marB="45729"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400" b="1" i="0" u="none" strike="noStrike" cap="none" normalizeH="0" baseline="0">
                          <a:solidFill>
                            <a:srgbClr val="000000"/>
                          </a:solidFill>
                          <a:effectLst/>
                          <a:highlight>
                            <a:srgbClr val="000000">
                              <a:alpha val="0"/>
                            </a:srgbClr>
                          </a:highlight>
                          <a:latin typeface="Cambria"/>
                          <a:cs typeface="Arial"/>
                        </a:rPr>
                        <a:t>105.0</a:t>
                      </a:r>
                    </a:p>
                  </a:txBody>
                  <a:tcPr marL="68613" marR="68613" marT="45729" marB="45729"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0"/>
                  </a:ext>
                </a:extLst>
              </a:tr>
              <a:tr h="530549">
                <a:tc>
                  <a:txBody>
                    <a:body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400" b="0" i="0" u="none" strike="noStrike" kern="1200" cap="none" normalizeH="0" baseline="0">
                          <a:solidFill>
                            <a:srgbClr val="000000"/>
                          </a:solidFill>
                          <a:effectLst/>
                          <a:highlight>
                            <a:srgbClr val="000000">
                              <a:alpha val="0"/>
                            </a:srgbClr>
                          </a:highlight>
                          <a:latin typeface="Cambria"/>
                          <a:ea typeface="+mn-ea"/>
                          <a:cs typeface="+mn-cs"/>
                        </a:rPr>
                        <a:t>Financial result</a:t>
                      </a:r>
                    </a:p>
                  </a:txBody>
                  <a:tcPr marL="68613" marR="68613" marT="45729" marB="45729"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400" b="1" i="0" u="none" strike="noStrike" cap="none" normalizeH="0" baseline="0">
                          <a:solidFill>
                            <a:srgbClr val="000000"/>
                          </a:solidFill>
                          <a:effectLst/>
                          <a:highlight>
                            <a:srgbClr val="000000">
                              <a:alpha val="0"/>
                            </a:srgbClr>
                          </a:highlight>
                          <a:latin typeface="Cambria"/>
                          <a:cs typeface="Arial"/>
                        </a:rPr>
                        <a:t>105.0</a:t>
                      </a:r>
                    </a:p>
                  </a:txBody>
                  <a:tcPr marL="68613" marR="68613" marT="45729" marB="45729"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graphicFrame>
        <p:nvGraphicFramePr>
          <p:cNvPr id="19" name="Group 135"/>
          <p:cNvGraphicFramePr>
            <a:graphicFrameLocks noGrp="1"/>
          </p:cNvGraphicFramePr>
          <p:nvPr>
            <p:extLst>
              <p:ext uri="{D42A27DB-BD31-4B8C-83A1-F6EECF244321}">
                <p14:modId xmlns:p14="http://schemas.microsoft.com/office/powerpoint/2010/main" val="2267002802"/>
              </p:ext>
            </p:extLst>
          </p:nvPr>
        </p:nvGraphicFramePr>
        <p:xfrm>
          <a:off x="4892204" y="3649663"/>
          <a:ext cx="1624012" cy="1198562"/>
        </p:xfrm>
        <a:graphic>
          <a:graphicData uri="http://schemas.openxmlformats.org/drawingml/2006/table">
            <a:tbl>
              <a:tblPr>
                <a:effectLst/>
                <a:tableStyleId>{D27102A9-8310-4765-A935-A1911B00CA55}</a:tableStyleId>
              </a:tblPr>
              <a:tblGrid>
                <a:gridCol w="1103969">
                  <a:extLst>
                    <a:ext uri="{9D8B030D-6E8A-4147-A177-3AD203B41FA5}">
                      <a16:colId xmlns:a16="http://schemas.microsoft.com/office/drawing/2014/main" val="20000"/>
                    </a:ext>
                  </a:extLst>
                </a:gridCol>
                <a:gridCol w="520043">
                  <a:extLst>
                    <a:ext uri="{9D8B030D-6E8A-4147-A177-3AD203B41FA5}">
                      <a16:colId xmlns:a16="http://schemas.microsoft.com/office/drawing/2014/main" val="20001"/>
                    </a:ext>
                  </a:extLst>
                </a:gridCol>
              </a:tblGrid>
              <a:tr h="667900">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400" b="0" i="0" u="none" strike="noStrike" cap="none" normalizeH="0" baseline="0">
                          <a:solidFill>
                            <a:srgbClr val="000000"/>
                          </a:solidFill>
                          <a:effectLst/>
                          <a:highlight>
                            <a:srgbClr val="000000">
                              <a:alpha val="0"/>
                            </a:srgbClr>
                          </a:highlight>
                          <a:latin typeface="Cambria"/>
                        </a:rPr>
                        <a:t>Income on profit tax</a:t>
                      </a:r>
                    </a:p>
                  </a:txBody>
                  <a:tcPr marL="68563" marR="68563" marT="45738" marB="45738"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400" b="1" i="0" u="none" strike="noStrike" cap="none" normalizeH="0" baseline="0">
                          <a:solidFill>
                            <a:srgbClr val="000000"/>
                          </a:solidFill>
                          <a:effectLst/>
                          <a:highlight>
                            <a:srgbClr val="000000">
                              <a:alpha val="0"/>
                            </a:srgbClr>
                          </a:highlight>
                          <a:latin typeface="Cambria"/>
                          <a:cs typeface="Arial"/>
                        </a:rPr>
                        <a:t>80.0</a:t>
                      </a:r>
                    </a:p>
                  </a:txBody>
                  <a:tcPr marL="68563" marR="68563" marT="45738" marB="45738"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0"/>
                  </a:ext>
                </a:extLst>
              </a:tr>
              <a:tr h="530662">
                <a:tc>
                  <a:txBody>
                    <a:body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400" b="0" i="0" u="none" strike="noStrike" kern="1200" cap="none" normalizeH="0" baseline="0">
                          <a:solidFill>
                            <a:srgbClr val="000000"/>
                          </a:solidFill>
                          <a:effectLst/>
                          <a:highlight>
                            <a:srgbClr val="000000">
                              <a:alpha val="0"/>
                            </a:srgbClr>
                          </a:highlight>
                          <a:latin typeface="Cambria"/>
                          <a:ea typeface="+mn-ea"/>
                          <a:cs typeface="+mn-cs"/>
                        </a:rPr>
                        <a:t>Monetary funds</a:t>
                      </a:r>
                    </a:p>
                  </a:txBody>
                  <a:tcPr marL="68563" marR="68563" marT="45738" marB="45738"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400" b="1" i="0" u="none" strike="noStrike" cap="none" normalizeH="0" baseline="0">
                          <a:solidFill>
                            <a:srgbClr val="000000"/>
                          </a:solidFill>
                          <a:effectLst/>
                          <a:highlight>
                            <a:srgbClr val="000000">
                              <a:alpha val="0"/>
                            </a:srgbClr>
                          </a:highlight>
                          <a:latin typeface="Cambria"/>
                          <a:cs typeface="Arial"/>
                        </a:rPr>
                        <a:t>80.0</a:t>
                      </a:r>
                    </a:p>
                  </a:txBody>
                  <a:tcPr marL="68563" marR="68563" marT="45738" marB="45738"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graphicFrame>
        <p:nvGraphicFramePr>
          <p:cNvPr id="20" name="Group 135"/>
          <p:cNvGraphicFramePr>
            <a:graphicFrameLocks noGrp="1"/>
          </p:cNvGraphicFramePr>
          <p:nvPr>
            <p:extLst>
              <p:ext uri="{D42A27DB-BD31-4B8C-83A1-F6EECF244321}">
                <p14:modId xmlns:p14="http://schemas.microsoft.com/office/powerpoint/2010/main" val="3559461621"/>
              </p:ext>
            </p:extLst>
          </p:nvPr>
        </p:nvGraphicFramePr>
        <p:xfrm>
          <a:off x="6795248" y="3649664"/>
          <a:ext cx="1880440" cy="1285546"/>
        </p:xfrm>
        <a:graphic>
          <a:graphicData uri="http://schemas.openxmlformats.org/drawingml/2006/table">
            <a:tbl>
              <a:tblPr>
                <a:effectLst/>
                <a:tableStyleId>{D27102A9-8310-4765-A935-A1911B00CA55}</a:tableStyleId>
              </a:tblPr>
              <a:tblGrid>
                <a:gridCol w="1278283">
                  <a:extLst>
                    <a:ext uri="{9D8B030D-6E8A-4147-A177-3AD203B41FA5}">
                      <a16:colId xmlns:a16="http://schemas.microsoft.com/office/drawing/2014/main" val="20000"/>
                    </a:ext>
                  </a:extLst>
                </a:gridCol>
                <a:gridCol w="602157">
                  <a:extLst>
                    <a:ext uri="{9D8B030D-6E8A-4147-A177-3AD203B41FA5}">
                      <a16:colId xmlns:a16="http://schemas.microsoft.com/office/drawing/2014/main" val="20001"/>
                    </a:ext>
                  </a:extLst>
                </a:gridCol>
              </a:tblGrid>
              <a:tr h="346246">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400" b="0" i="1" u="none" strike="noStrike" cap="none" normalizeH="0" baseline="0">
                          <a:solidFill>
                            <a:srgbClr val="000000"/>
                          </a:solidFill>
                          <a:effectLst/>
                          <a:highlight>
                            <a:srgbClr val="000000">
                              <a:alpha val="0"/>
                            </a:srgbClr>
                          </a:highlight>
                          <a:latin typeface="Cambria"/>
                        </a:rPr>
                        <a:t>N company</a:t>
                      </a:r>
                    </a:p>
                  </a:txBody>
                  <a:tcPr marL="68563" marR="68563" marT="45729" marB="45729"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lvl1pPr>
                        <a:lnSpc>
                          <a:spcPct val="90000"/>
                        </a:lnSpc>
                        <a:spcBef>
                          <a:spcPts val="1000"/>
                        </a:spcBef>
                        <a:buFont typeface="Arial" pitchFamily="34" charset="0"/>
                        <a:defRPr sz="2400">
                          <a:solidFill>
                            <a:schemeClr val="tx1"/>
                          </a:solidFill>
                          <a:effectLst/>
                          <a:latin typeface="Calibri" panose="020F0502020204030204" pitchFamily="34" charset="0"/>
                        </a:defRPr>
                      </a:lvl1pPr>
                      <a:lvl2pPr>
                        <a:lnSpc>
                          <a:spcPct val="90000"/>
                        </a:lnSpc>
                        <a:spcBef>
                          <a:spcPts val="500"/>
                        </a:spcBef>
                        <a:buFont typeface="Arial" pitchFamily="34" charset="0"/>
                        <a:defRPr sz="2000">
                          <a:solidFill>
                            <a:schemeClr val="tx1"/>
                          </a:solidFill>
                          <a:effectLst/>
                          <a:latin typeface="Calibri" panose="020F0502020204030204" pitchFamily="34" charset="0"/>
                        </a:defRPr>
                      </a:lvl2pPr>
                      <a:lvl3pPr>
                        <a:lnSpc>
                          <a:spcPct val="90000"/>
                        </a:lnSpc>
                        <a:spcBef>
                          <a:spcPts val="500"/>
                        </a:spcBef>
                        <a:buFont typeface="Arial" pitchFamily="34" charset="0"/>
                        <a:defRPr>
                          <a:solidFill>
                            <a:schemeClr val="tx1"/>
                          </a:solidFill>
                          <a:effectLst/>
                          <a:latin typeface="Calibri" panose="020F0502020204030204" pitchFamily="34" charset="0"/>
                        </a:defRPr>
                      </a:lvl3pPr>
                      <a:lvl4pPr>
                        <a:lnSpc>
                          <a:spcPct val="90000"/>
                        </a:lnSpc>
                        <a:spcBef>
                          <a:spcPts val="500"/>
                        </a:spcBef>
                        <a:buFont typeface="Arial" pitchFamily="34" charset="0"/>
                        <a:defRPr sz="1600">
                          <a:solidFill>
                            <a:schemeClr val="tx1"/>
                          </a:solidFill>
                          <a:effectLst/>
                          <a:latin typeface="Calibri" panose="020F0502020204030204" pitchFamily="34" charset="0"/>
                        </a:defRPr>
                      </a:lvl4pPr>
                      <a:lvl5pPr>
                        <a:lnSpc>
                          <a:spcPct val="90000"/>
                        </a:lnSpc>
                        <a:spcBef>
                          <a:spcPts val="500"/>
                        </a:spcBef>
                        <a:buFont typeface="Arial" pitchFamily="34" charset="0"/>
                        <a:defRPr sz="1600">
                          <a:solidFill>
                            <a:schemeClr val="tx1"/>
                          </a:solidFill>
                          <a:effectLst/>
                          <a:latin typeface="Calibri" panose="020F0502020204030204" pitchFamily="34" charset="0"/>
                        </a:defRPr>
                      </a:lvl5pPr>
                      <a:lvl6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6pPr>
                      <a:lvl7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7pPr>
                      <a:lvl8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8pPr>
                      <a:lvl9pPr eaLnBrk="0" fontAlgn="base" hangingPunct="0">
                        <a:lnSpc>
                          <a:spcPct val="90000"/>
                        </a:lnSpc>
                        <a:spcBef>
                          <a:spcPts val="500"/>
                        </a:spcBef>
                        <a:spcAft>
                          <a:spcPct val="0"/>
                        </a:spcAft>
                        <a:buFont typeface="Arial" pitchFamily="34" charset="0"/>
                        <a:defRPr sz="1600">
                          <a:solidFill>
                            <a:schemeClr val="tx1"/>
                          </a:solidFill>
                          <a:effectLst/>
                          <a:latin typeface="Calibri" panose="020F0502020204030204" pitchFamily="34" charset="0"/>
                        </a:defRPr>
                      </a:lvl9p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endParaRPr kumimoji="0" lang="ru-RU" altLang="ru-RU" sz="1400" b="1" i="1" u="none" strike="noStrike" cap="none" normalizeH="0" baseline="0">
                        <a:ln>
                          <a:noFill/>
                        </a:ln>
                        <a:solidFill>
                          <a:schemeClr val="tx1"/>
                        </a:solidFill>
                        <a:effectLst/>
                        <a:latin typeface="Cambria" panose="02040503050406030204" pitchFamily="18" charset="0"/>
                        <a:cs typeface="Arial" panose="020B0604020202020204" pitchFamily="34" charset="0"/>
                      </a:endParaRPr>
                    </a:p>
                  </a:txBody>
                  <a:tcPr marL="68563" marR="68563" marT="45729" marB="45729"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0"/>
                  </a:ext>
                </a:extLst>
              </a:tr>
              <a:tr h="409456">
                <a:tc>
                  <a:txBody>
                    <a:body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400" b="0" i="1" u="none" strike="noStrike" kern="1200" cap="none" normalizeH="0" baseline="0">
                          <a:solidFill>
                            <a:srgbClr val="000000"/>
                          </a:solidFill>
                          <a:effectLst/>
                          <a:highlight>
                            <a:srgbClr val="000000">
                              <a:alpha val="0"/>
                            </a:srgbClr>
                          </a:highlight>
                          <a:latin typeface="Cambria"/>
                          <a:ea typeface="+mn-ea"/>
                          <a:cs typeface="+mn-cs"/>
                        </a:rPr>
                        <a:t>at the beginning</a:t>
                      </a:r>
                    </a:p>
                  </a:txBody>
                  <a:tcPr marL="68563" marR="68563" marT="45729" marB="45729"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400" b="1" i="1" u="none" strike="noStrike" cap="none" normalizeH="0" baseline="0">
                          <a:solidFill>
                            <a:srgbClr val="000000"/>
                          </a:solidFill>
                          <a:effectLst/>
                          <a:highlight>
                            <a:srgbClr val="000000">
                              <a:alpha val="0"/>
                            </a:srgbClr>
                          </a:highlight>
                          <a:latin typeface="Cambria"/>
                          <a:cs typeface="Arial"/>
                        </a:rPr>
                        <a:t>0.0</a:t>
                      </a:r>
                    </a:p>
                  </a:txBody>
                  <a:tcPr marL="68563" marR="68563" marT="45729" marB="45729"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1"/>
                  </a:ext>
                </a:extLst>
              </a:tr>
              <a:tr h="463794">
                <a:tc>
                  <a:txBody>
                    <a:body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pPr>
                      <a:r>
                        <a:rPr kumimoji="0" lang="en-US" sz="1400" b="0" i="1" u="none" strike="noStrike" kern="1200" cap="none" normalizeH="0" baseline="0">
                          <a:solidFill>
                            <a:srgbClr val="000000"/>
                          </a:solidFill>
                          <a:effectLst/>
                          <a:highlight>
                            <a:srgbClr val="000000">
                              <a:alpha val="0"/>
                            </a:srgbClr>
                          </a:highlight>
                          <a:latin typeface="Cambria"/>
                          <a:ea typeface="+mn-ea"/>
                          <a:cs typeface="+mn-cs"/>
                        </a:rPr>
                        <a:t>at the end</a:t>
                      </a:r>
                    </a:p>
                  </a:txBody>
                  <a:tcPr marL="68563" marR="68563" marT="45729" marB="45729"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r" defTabSz="914400" rtl="0" eaLnBrk="0" fontAlgn="base" latinLnBrk="0" hangingPunct="0">
                        <a:lnSpc>
                          <a:spcPct val="90000"/>
                        </a:lnSpc>
                        <a:spcBef>
                          <a:spcPts val="1000"/>
                        </a:spcBef>
                        <a:spcAft>
                          <a:spcPct val="0"/>
                        </a:spcAft>
                        <a:buClrTx/>
                        <a:buSzTx/>
                        <a:buFont typeface="Arial" pitchFamily="34" charset="0"/>
                        <a:buNone/>
                      </a:pPr>
                      <a:r>
                        <a:rPr kumimoji="0" lang="en-US" sz="1400" b="1" i="1" u="none" strike="noStrike" cap="none" normalizeH="0" baseline="0" dirty="0">
                          <a:solidFill>
                            <a:srgbClr val="000000"/>
                          </a:solidFill>
                          <a:effectLst/>
                          <a:highlight>
                            <a:srgbClr val="000000">
                              <a:alpha val="0"/>
                            </a:srgbClr>
                          </a:highlight>
                          <a:latin typeface="Cambria"/>
                          <a:cs typeface="Arial"/>
                        </a:rPr>
                        <a:t>25.0</a:t>
                      </a:r>
                    </a:p>
                  </a:txBody>
                  <a:tcPr marL="68563" marR="68563" marT="45729" marB="45729"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2"/>
                  </a:ext>
                </a:extLst>
              </a:tr>
            </a:tbl>
          </a:graphicData>
        </a:graphic>
      </p:graphicFrame>
      <p:sp>
        <p:nvSpPr>
          <p:cNvPr id="21" name="TextBox 20"/>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21320640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Скругленный прямоугольник 9"/>
          <p:cNvSpPr/>
          <p:nvPr/>
        </p:nvSpPr>
        <p:spPr>
          <a:xfrm>
            <a:off x="1619672" y="3572668"/>
            <a:ext cx="2022475" cy="60801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eaLnBrk="1" hangingPunct="1">
              <a:defRPr>
                <a:effectLst/>
              </a:defRPr>
            </a:pPr>
            <a:r>
              <a:rPr lang="en-US" sz="1600" b="1" i="0" u="none" strike="noStrike">
                <a:solidFill>
                  <a:srgbClr val="000000"/>
                </a:solidFill>
                <a:effectLst/>
                <a:highlight>
                  <a:srgbClr val="000000">
                    <a:alpha val="0"/>
                  </a:srgbClr>
                </a:highlight>
                <a:latin typeface="Cambria"/>
              </a:rPr>
              <a:t>Legal entity 1 .......</a:t>
            </a:r>
          </a:p>
        </p:txBody>
      </p:sp>
      <p:sp>
        <p:nvSpPr>
          <p:cNvPr id="11" name="Скругленный прямоугольник 10"/>
          <p:cNvSpPr/>
          <p:nvPr/>
        </p:nvSpPr>
        <p:spPr>
          <a:xfrm>
            <a:off x="5840834" y="3556793"/>
            <a:ext cx="2024063" cy="60801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eaLnBrk="1" hangingPunct="1">
              <a:defRPr>
                <a:effectLst/>
              </a:defRPr>
            </a:pPr>
            <a:r>
              <a:rPr lang="en-US" sz="1600" b="1" i="0" u="none" strike="noStrike">
                <a:solidFill>
                  <a:srgbClr val="000000"/>
                </a:solidFill>
                <a:effectLst/>
                <a:highlight>
                  <a:srgbClr val="000000">
                    <a:alpha val="0"/>
                  </a:srgbClr>
                </a:highlight>
                <a:latin typeface="Cambria"/>
              </a:rPr>
              <a:t>Legal entity 2 .......</a:t>
            </a:r>
          </a:p>
        </p:txBody>
      </p:sp>
      <p:sp>
        <p:nvSpPr>
          <p:cNvPr id="12" name="Скругленный прямоугольник 11"/>
          <p:cNvSpPr/>
          <p:nvPr/>
        </p:nvSpPr>
        <p:spPr>
          <a:xfrm>
            <a:off x="3788197" y="5125243"/>
            <a:ext cx="2022475" cy="60801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eaLnBrk="1" hangingPunct="1">
              <a:defRPr>
                <a:effectLst/>
              </a:defRPr>
            </a:pPr>
            <a:r>
              <a:rPr lang="en-US" sz="1600" b="1" i="0" u="none" strike="noStrike">
                <a:solidFill>
                  <a:srgbClr val="000000"/>
                </a:solidFill>
                <a:effectLst/>
                <a:highlight>
                  <a:srgbClr val="000000">
                    <a:alpha val="0"/>
                  </a:srgbClr>
                </a:highlight>
                <a:latin typeface="Cambria"/>
              </a:rPr>
              <a:t>Service .....</a:t>
            </a:r>
          </a:p>
        </p:txBody>
      </p:sp>
      <p:sp>
        <p:nvSpPr>
          <p:cNvPr id="15" name="Двойная стрелка влево/вправо 14"/>
          <p:cNvSpPr/>
          <p:nvPr/>
        </p:nvSpPr>
        <p:spPr>
          <a:xfrm>
            <a:off x="4421609" y="3707606"/>
            <a:ext cx="577850" cy="254000"/>
          </a:xfrm>
          <a:prstGeom prst="lef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effectLst/>
              </a:defRPr>
            </a:pPr>
            <a:endParaRPr lang="ru-RU">
              <a:effectLst/>
            </a:endParaRPr>
          </a:p>
        </p:txBody>
      </p:sp>
      <p:sp>
        <p:nvSpPr>
          <p:cNvPr id="16" name="Двойная стрелка влево/вправо 15"/>
          <p:cNvSpPr/>
          <p:nvPr/>
        </p:nvSpPr>
        <p:spPr>
          <a:xfrm rot="2550759">
            <a:off x="3148434" y="4501356"/>
            <a:ext cx="577850" cy="254000"/>
          </a:xfrm>
          <a:prstGeom prst="lef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effectLst/>
              </a:defRPr>
            </a:pPr>
            <a:endParaRPr lang="ru-RU">
              <a:effectLst/>
            </a:endParaRPr>
          </a:p>
        </p:txBody>
      </p:sp>
      <p:sp>
        <p:nvSpPr>
          <p:cNvPr id="17" name="Двойная стрелка влево/вправо 16"/>
          <p:cNvSpPr/>
          <p:nvPr/>
        </p:nvSpPr>
        <p:spPr>
          <a:xfrm rot="18627580">
            <a:off x="5777334" y="4472781"/>
            <a:ext cx="577850" cy="254000"/>
          </a:xfrm>
          <a:prstGeom prst="lef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effectLst/>
              </a:defRPr>
            </a:pPr>
            <a:endParaRPr lang="ru-RU">
              <a:effectLst/>
            </a:endParaRPr>
          </a:p>
        </p:txBody>
      </p:sp>
      <p:sp>
        <p:nvSpPr>
          <p:cNvPr id="35852" name="Прямоугольник 2"/>
          <p:cNvSpPr>
            <a:spLocks noChangeArrowheads="1"/>
          </p:cNvSpPr>
          <p:nvPr/>
        </p:nvSpPr>
        <p:spPr>
          <a:xfrm>
            <a:off x="2059377" y="2348880"/>
            <a:ext cx="5090166" cy="750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lgn="ctr" rtl="0">
              <a:lnSpc>
                <a:spcPct val="90000"/>
              </a:lnSpc>
              <a:buFont typeface="Arial" charset="0"/>
              <a:buAutoNum type="arabicPeriod"/>
              <a:defRPr>
                <a:effectLst/>
              </a:defRPr>
            </a:pPr>
            <a:r>
              <a:rPr lang="en-US" sz="2400" b="1" i="0" u="none" strike="noStrike">
                <a:effectLst/>
                <a:highlight>
                  <a:srgbClr val="000000">
                    <a:alpha val="0"/>
                  </a:srgbClr>
                </a:highlight>
                <a:latin typeface="Calibri"/>
                <a:cs typeface="Arial"/>
              </a:rPr>
              <a:t>Internal consolidation (within </a:t>
            </a:r>
          </a:p>
          <a:p>
            <a:pPr algn="ctr" rtl="0">
              <a:lnSpc>
                <a:spcPct val="90000"/>
              </a:lnSpc>
              <a:defRPr>
                <a:effectLst/>
              </a:defRPr>
            </a:pPr>
            <a:r>
              <a:rPr lang="en-US" sz="2400" b="1" i="0" u="none" strike="noStrike">
                <a:effectLst/>
                <a:highlight>
                  <a:srgbClr val="000000">
                    <a:alpha val="0"/>
                  </a:srgbClr>
                </a:highlight>
                <a:latin typeface="Calibri"/>
                <a:cs typeface="Arial"/>
              </a:rPr>
              <a:t>one Ministry of the same budget level)</a:t>
            </a:r>
          </a:p>
        </p:txBody>
      </p:sp>
      <p:sp>
        <p:nvSpPr>
          <p:cNvPr id="58377" name="TextBox 13"/>
          <p:cNvSpPr txBox="1">
            <a:spLocks noChangeArrowheads="1"/>
          </p:cNvSpPr>
          <p:nvPr/>
        </p:nvSpPr>
        <p:spPr>
          <a:xfrm>
            <a:off x="6261100" y="4628356"/>
            <a:ext cx="2490100" cy="823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a:r>
              <a:rPr lang="en-US" sz="1600" b="1" i="0" u="none" strike="noStrike">
                <a:effectLst/>
                <a:highlight>
                  <a:srgbClr val="000000">
                    <a:alpha val="0"/>
                  </a:srgbClr>
                </a:highlight>
                <a:latin typeface="Cambria"/>
              </a:rPr>
              <a:t>Example:</a:t>
            </a:r>
          </a:p>
          <a:p>
            <a:pPr rtl="0"/>
            <a:r>
              <a:rPr lang="en-US" sz="1600" b="0" i="1" u="none" strike="noStrike">
                <a:effectLst/>
                <a:highlight>
                  <a:srgbClr val="000000">
                    <a:alpha val="0"/>
                  </a:srgbClr>
                </a:highlight>
                <a:latin typeface="Cambria"/>
              </a:rPr>
              <a:t>School #1 transfers a computer to School #2</a:t>
            </a:r>
          </a:p>
        </p:txBody>
      </p:sp>
      <p:pic>
        <p:nvPicPr>
          <p:cNvPr id="58378" name="Рисунок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63" y="1196752"/>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Прямая соединительная линия 18"/>
          <p:cNvCxnSpPr/>
          <p:nvPr/>
        </p:nvCxnSpPr>
        <p:spPr>
          <a:xfrm>
            <a:off x="971550" y="1971452"/>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58381" name="Прямоугольник 4"/>
          <p:cNvSpPr>
            <a:spLocks noChangeArrowheads="1"/>
          </p:cNvSpPr>
          <p:nvPr/>
        </p:nvSpPr>
        <p:spPr>
          <a:xfrm>
            <a:off x="1895475" y="1477740"/>
            <a:ext cx="6786993" cy="427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a:r>
              <a:rPr lang="en-US" sz="2200" b="1" i="0" u="none" strike="noStrike">
                <a:effectLst/>
                <a:highlight>
                  <a:srgbClr val="000000">
                    <a:alpha val="0"/>
                  </a:srgbClr>
                </a:highlight>
                <a:latin typeface="Cambria"/>
              </a:rPr>
              <a:t>Consolidation levels (using accrual basis method)</a:t>
            </a:r>
          </a:p>
        </p:txBody>
      </p:sp>
      <p:sp>
        <p:nvSpPr>
          <p:cNvPr id="18" name="Заголовок 1"/>
          <p:cNvSpPr txBox="1"/>
          <p:nvPr/>
        </p:nvSpPr>
        <p:spPr>
          <a:xfrm>
            <a:off x="2195513" y="149225"/>
            <a:ext cx="6480175" cy="615479"/>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Bookkeeping reporting system</a:t>
            </a:r>
          </a:p>
        </p:txBody>
      </p:sp>
      <p:sp>
        <p:nvSpPr>
          <p:cNvPr id="21"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23</a:t>
            </a:r>
          </a:p>
        </p:txBody>
      </p:sp>
      <p:sp>
        <p:nvSpPr>
          <p:cNvPr id="20" name="TextBox 19"/>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421098449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0418" name="TextBox 13"/>
          <p:cNvSpPr txBox="1">
            <a:spLocks noChangeArrowheads="1"/>
          </p:cNvSpPr>
          <p:nvPr/>
        </p:nvSpPr>
        <p:spPr>
          <a:xfrm>
            <a:off x="6361112" y="4197350"/>
            <a:ext cx="2688735" cy="1556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a:r>
              <a:rPr lang="en-US" sz="1600" b="1" i="0" u="none" strike="noStrike">
                <a:effectLst/>
                <a:highlight>
                  <a:srgbClr val="000000">
                    <a:alpha val="0"/>
                  </a:srgbClr>
                </a:highlight>
                <a:latin typeface="Cambria"/>
              </a:rPr>
              <a:t>Example:</a:t>
            </a:r>
          </a:p>
          <a:p>
            <a:pPr rtl="0"/>
            <a:r>
              <a:rPr lang="en-US" sz="1600" b="0" i="1" u="none" strike="noStrike">
                <a:effectLst/>
                <a:highlight>
                  <a:srgbClr val="000000">
                    <a:alpha val="0"/>
                  </a:srgbClr>
                </a:highlight>
                <a:latin typeface="Cambria"/>
              </a:rPr>
              <a:t>Regional Ministry of Public Health transfers a computer to Regional Ministry of Education (within the same region)</a:t>
            </a:r>
          </a:p>
        </p:txBody>
      </p:sp>
      <p:pic>
        <p:nvPicPr>
          <p:cNvPr id="60420" name="Рисунок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63" y="1268760"/>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Прямая соединительная линия 19"/>
          <p:cNvCxnSpPr/>
          <p:nvPr/>
        </p:nvCxnSpPr>
        <p:spPr>
          <a:xfrm>
            <a:off x="971550" y="2043460"/>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60422" name="Прямоугольник 4"/>
          <p:cNvSpPr>
            <a:spLocks noChangeArrowheads="1"/>
          </p:cNvSpPr>
          <p:nvPr/>
        </p:nvSpPr>
        <p:spPr>
          <a:xfrm>
            <a:off x="1895475" y="1549748"/>
            <a:ext cx="6786993" cy="427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a:r>
              <a:rPr lang="en-US" sz="2200" b="1" i="0" u="none" strike="noStrike">
                <a:effectLst/>
                <a:highlight>
                  <a:srgbClr val="000000">
                    <a:alpha val="0"/>
                  </a:srgbClr>
                </a:highlight>
                <a:latin typeface="Cambria"/>
              </a:rPr>
              <a:t>Consolidation levels</a:t>
            </a:r>
          </a:p>
        </p:txBody>
      </p:sp>
      <p:sp>
        <p:nvSpPr>
          <p:cNvPr id="60424" name="Прямоугольник 2"/>
          <p:cNvSpPr>
            <a:spLocks noChangeArrowheads="1"/>
          </p:cNvSpPr>
          <p:nvPr/>
        </p:nvSpPr>
        <p:spPr>
          <a:xfrm>
            <a:off x="1246973" y="2348880"/>
            <a:ext cx="6505591" cy="750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algn="ctr" rtl="0">
              <a:lnSpc>
                <a:spcPct val="90000"/>
              </a:lnSpc>
              <a:buFont typeface="Arial" panose="020B0604020202020204" pitchFamily="34" charset="0"/>
              <a:buNone/>
            </a:pPr>
            <a:r>
              <a:rPr lang="en-US" sz="2400" b="1" i="0" u="none" strike="noStrike">
                <a:effectLst/>
                <a:highlight>
                  <a:srgbClr val="000000">
                    <a:alpha val="0"/>
                  </a:srgbClr>
                </a:highlight>
                <a:latin typeface="Calibri"/>
              </a:rPr>
              <a:t>2. Inter-departamental consolidation </a:t>
            </a:r>
          </a:p>
          <a:p>
            <a:pPr algn="ctr" rtl="0">
              <a:lnSpc>
                <a:spcPct val="90000"/>
              </a:lnSpc>
              <a:buFont typeface="Arial" panose="020B0604020202020204" pitchFamily="34" charset="0"/>
              <a:buNone/>
            </a:pPr>
            <a:r>
              <a:rPr lang="en-US" sz="2400" b="1" i="0" u="none" strike="noStrike">
                <a:effectLst/>
                <a:highlight>
                  <a:srgbClr val="000000">
                    <a:alpha val="0"/>
                  </a:srgbClr>
                </a:highlight>
                <a:latin typeface="Calibri"/>
              </a:rPr>
              <a:t>(within the same budget)</a:t>
            </a:r>
          </a:p>
        </p:txBody>
      </p:sp>
      <p:sp>
        <p:nvSpPr>
          <p:cNvPr id="33" name="Скругленный прямоугольник 32"/>
          <p:cNvSpPr/>
          <p:nvPr/>
        </p:nvSpPr>
        <p:spPr>
          <a:xfrm>
            <a:off x="1754188" y="3298825"/>
            <a:ext cx="2022475" cy="60801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eaLnBrk="1" hangingPunct="1">
              <a:defRPr>
                <a:effectLst/>
              </a:defRPr>
            </a:pPr>
            <a:r>
              <a:rPr lang="en-US" sz="1600" b="1" i="0" u="none" strike="noStrike">
                <a:solidFill>
                  <a:srgbClr val="000000"/>
                </a:solidFill>
                <a:effectLst/>
                <a:highlight>
                  <a:srgbClr val="000000">
                    <a:alpha val="0"/>
                  </a:srgbClr>
                </a:highlight>
                <a:latin typeface="Cambria"/>
              </a:rPr>
              <a:t>Ministry .....</a:t>
            </a:r>
          </a:p>
        </p:txBody>
      </p:sp>
      <p:sp>
        <p:nvSpPr>
          <p:cNvPr id="34" name="Скругленный прямоугольник 33"/>
          <p:cNvSpPr/>
          <p:nvPr/>
        </p:nvSpPr>
        <p:spPr>
          <a:xfrm>
            <a:off x="5975350" y="3282950"/>
            <a:ext cx="2024063" cy="60801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eaLnBrk="1" hangingPunct="1">
              <a:defRPr>
                <a:effectLst/>
              </a:defRPr>
            </a:pPr>
            <a:r>
              <a:rPr lang="en-US" sz="1600" b="1" i="0" u="none" strike="noStrike">
                <a:solidFill>
                  <a:srgbClr val="000000"/>
                </a:solidFill>
                <a:effectLst/>
                <a:highlight>
                  <a:srgbClr val="000000">
                    <a:alpha val="0"/>
                  </a:srgbClr>
                </a:highlight>
                <a:latin typeface="Cambria"/>
              </a:rPr>
              <a:t>Ministry </a:t>
            </a:r>
          </a:p>
          <a:p>
            <a:pPr algn="ctr" rtl="0" eaLnBrk="1" hangingPunct="1">
              <a:defRPr>
                <a:effectLst/>
              </a:defRPr>
            </a:pPr>
            <a:r>
              <a:rPr lang="en-US" sz="1600" b="1" i="0" u="none" strike="noStrike">
                <a:solidFill>
                  <a:srgbClr val="000000"/>
                </a:solidFill>
                <a:effectLst/>
                <a:highlight>
                  <a:srgbClr val="000000">
                    <a:alpha val="0"/>
                  </a:srgbClr>
                </a:highlight>
                <a:latin typeface="Cambria"/>
              </a:rPr>
              <a:t>…….</a:t>
            </a:r>
          </a:p>
        </p:txBody>
      </p:sp>
      <p:sp>
        <p:nvSpPr>
          <p:cNvPr id="35" name="Скругленный прямоугольник 34"/>
          <p:cNvSpPr/>
          <p:nvPr/>
        </p:nvSpPr>
        <p:spPr>
          <a:xfrm>
            <a:off x="3922713" y="4851400"/>
            <a:ext cx="2022475" cy="60801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eaLnBrk="1" hangingPunct="1">
              <a:defRPr>
                <a:effectLst/>
              </a:defRPr>
            </a:pPr>
            <a:r>
              <a:rPr lang="en-US" sz="1600" b="1" i="0" u="none" strike="noStrike">
                <a:solidFill>
                  <a:srgbClr val="000000"/>
                </a:solidFill>
                <a:effectLst/>
                <a:highlight>
                  <a:srgbClr val="000000">
                    <a:alpha val="0"/>
                  </a:srgbClr>
                </a:highlight>
                <a:latin typeface="Cambria"/>
              </a:rPr>
              <a:t>Service .....</a:t>
            </a:r>
          </a:p>
        </p:txBody>
      </p:sp>
      <p:sp>
        <p:nvSpPr>
          <p:cNvPr id="36" name="Двойная стрелка влево/вправо 35"/>
          <p:cNvSpPr/>
          <p:nvPr/>
        </p:nvSpPr>
        <p:spPr>
          <a:xfrm>
            <a:off x="4556125" y="3433763"/>
            <a:ext cx="577850" cy="254000"/>
          </a:xfrm>
          <a:prstGeom prst="lef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effectLst/>
              </a:defRPr>
            </a:pPr>
            <a:endParaRPr lang="ru-RU">
              <a:effectLst/>
            </a:endParaRPr>
          </a:p>
        </p:txBody>
      </p:sp>
      <p:sp>
        <p:nvSpPr>
          <p:cNvPr id="37" name="Двойная стрелка влево/вправо 36"/>
          <p:cNvSpPr/>
          <p:nvPr/>
        </p:nvSpPr>
        <p:spPr>
          <a:xfrm rot="2550759">
            <a:off x="3282950" y="4227513"/>
            <a:ext cx="577850" cy="254000"/>
          </a:xfrm>
          <a:prstGeom prst="lef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effectLst/>
              </a:defRPr>
            </a:pPr>
            <a:endParaRPr lang="ru-RU">
              <a:effectLst/>
            </a:endParaRPr>
          </a:p>
        </p:txBody>
      </p:sp>
      <p:sp>
        <p:nvSpPr>
          <p:cNvPr id="38" name="Двойная стрелка влево/вправо 37"/>
          <p:cNvSpPr/>
          <p:nvPr/>
        </p:nvSpPr>
        <p:spPr>
          <a:xfrm rot="18627580">
            <a:off x="5911850" y="4198938"/>
            <a:ext cx="577850" cy="254000"/>
          </a:xfrm>
          <a:prstGeom prst="lef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effectLst/>
              </a:defRPr>
            </a:pPr>
            <a:endParaRPr lang="ru-RU">
              <a:effectLst/>
            </a:endParaRPr>
          </a:p>
        </p:txBody>
      </p:sp>
      <p:sp>
        <p:nvSpPr>
          <p:cNvPr id="15" name="Заголовок 1"/>
          <p:cNvSpPr txBox="1"/>
          <p:nvPr/>
        </p:nvSpPr>
        <p:spPr>
          <a:xfrm>
            <a:off x="2195513" y="149225"/>
            <a:ext cx="6480175" cy="615479"/>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Bookkeeping reporting system</a:t>
            </a:r>
          </a:p>
        </p:txBody>
      </p:sp>
      <p:sp>
        <p:nvSpPr>
          <p:cNvPr id="16"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24</a:t>
            </a:r>
          </a:p>
        </p:txBody>
      </p:sp>
      <p:sp>
        <p:nvSpPr>
          <p:cNvPr id="17" name="TextBox 16"/>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428255143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2466" name="TextBox 19"/>
          <p:cNvSpPr txBox="1">
            <a:spLocks noChangeArrowheads="1"/>
          </p:cNvSpPr>
          <p:nvPr/>
        </p:nvSpPr>
        <p:spPr>
          <a:xfrm>
            <a:off x="6621014" y="4451252"/>
            <a:ext cx="2706215" cy="1067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a:r>
              <a:rPr lang="en-US" sz="1600" b="1" i="0" u="none" strike="noStrike">
                <a:effectLst/>
                <a:highlight>
                  <a:srgbClr val="000000">
                    <a:alpha val="0"/>
                  </a:srgbClr>
                </a:highlight>
                <a:latin typeface="Cambria"/>
              </a:rPr>
              <a:t>Example:</a:t>
            </a:r>
          </a:p>
          <a:p>
            <a:pPr rtl="0"/>
            <a:r>
              <a:rPr lang="en-US" sz="1600" b="0" i="1" u="none" strike="noStrike">
                <a:effectLst/>
                <a:highlight>
                  <a:srgbClr val="000000">
                    <a:alpha val="0"/>
                  </a:srgbClr>
                </a:highlight>
                <a:latin typeface="Cambria"/>
              </a:rPr>
              <a:t>Federal government lends money to regional government</a:t>
            </a:r>
          </a:p>
        </p:txBody>
      </p:sp>
      <p:pic>
        <p:nvPicPr>
          <p:cNvPr id="62467"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63" y="1196752"/>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Прямая соединительная линия 17"/>
          <p:cNvCxnSpPr/>
          <p:nvPr/>
        </p:nvCxnSpPr>
        <p:spPr>
          <a:xfrm>
            <a:off x="971550" y="1971452"/>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62470" name="Прямоугольник 4"/>
          <p:cNvSpPr>
            <a:spLocks noChangeArrowheads="1"/>
          </p:cNvSpPr>
          <p:nvPr/>
        </p:nvSpPr>
        <p:spPr>
          <a:xfrm>
            <a:off x="1895475" y="1477740"/>
            <a:ext cx="6786993" cy="427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a:r>
              <a:rPr lang="en-US" sz="2200" b="1" i="0" u="none" strike="noStrike">
                <a:effectLst/>
                <a:highlight>
                  <a:srgbClr val="000000">
                    <a:alpha val="0"/>
                  </a:srgbClr>
                </a:highlight>
                <a:latin typeface="Cambria"/>
              </a:rPr>
              <a:t>Consolidation levels</a:t>
            </a:r>
          </a:p>
        </p:txBody>
      </p:sp>
      <p:sp>
        <p:nvSpPr>
          <p:cNvPr id="24" name="Скругленный прямоугольник 23"/>
          <p:cNvSpPr/>
          <p:nvPr/>
        </p:nvSpPr>
        <p:spPr>
          <a:xfrm>
            <a:off x="1150102" y="3313904"/>
            <a:ext cx="2022475" cy="60801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eaLnBrk="1" hangingPunct="1">
              <a:defRPr>
                <a:effectLst/>
              </a:defRPr>
            </a:pPr>
            <a:r>
              <a:rPr lang="en-US" sz="1600" b="1" i="0" u="none" strike="noStrike">
                <a:solidFill>
                  <a:srgbClr val="000000"/>
                </a:solidFill>
                <a:effectLst/>
                <a:highlight>
                  <a:srgbClr val="000000">
                    <a:alpha val="0"/>
                  </a:srgbClr>
                </a:highlight>
                <a:latin typeface="Cambria"/>
              </a:rPr>
              <a:t>Federal Government</a:t>
            </a:r>
          </a:p>
        </p:txBody>
      </p:sp>
      <p:sp>
        <p:nvSpPr>
          <p:cNvPr id="25" name="Скругленный прямоугольник 24"/>
          <p:cNvSpPr/>
          <p:nvPr/>
        </p:nvSpPr>
        <p:spPr>
          <a:xfrm>
            <a:off x="5975350" y="3282950"/>
            <a:ext cx="2024063" cy="60801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eaLnBrk="1" hangingPunct="1">
              <a:defRPr>
                <a:effectLst/>
              </a:defRPr>
            </a:pPr>
            <a:r>
              <a:rPr lang="en-US" sz="1600" b="1" i="0" u="none" strike="noStrike">
                <a:solidFill>
                  <a:srgbClr val="000000"/>
                </a:solidFill>
                <a:effectLst/>
                <a:highlight>
                  <a:srgbClr val="000000">
                    <a:alpha val="0"/>
                  </a:srgbClr>
                </a:highlight>
                <a:latin typeface="Cambria"/>
              </a:rPr>
              <a:t>Regional Government</a:t>
            </a:r>
          </a:p>
        </p:txBody>
      </p:sp>
      <p:sp>
        <p:nvSpPr>
          <p:cNvPr id="26" name="Скругленный прямоугольник 25"/>
          <p:cNvSpPr/>
          <p:nvPr/>
        </p:nvSpPr>
        <p:spPr>
          <a:xfrm>
            <a:off x="4133701" y="4851400"/>
            <a:ext cx="2022475" cy="60801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eaLnBrk="1" hangingPunct="1">
              <a:defRPr>
                <a:effectLst/>
              </a:defRPr>
            </a:pPr>
            <a:r>
              <a:rPr lang="en-US" sz="1600" b="1" i="0" u="none" strike="noStrike">
                <a:solidFill>
                  <a:srgbClr val="000000"/>
                </a:solidFill>
                <a:effectLst/>
                <a:highlight>
                  <a:srgbClr val="000000">
                    <a:alpha val="0"/>
                  </a:srgbClr>
                </a:highlight>
                <a:latin typeface="Cambria"/>
              </a:rPr>
              <a:t>Local authorities</a:t>
            </a:r>
          </a:p>
        </p:txBody>
      </p:sp>
      <p:sp>
        <p:nvSpPr>
          <p:cNvPr id="28" name="Двойная стрелка влево/вправо 27"/>
          <p:cNvSpPr/>
          <p:nvPr/>
        </p:nvSpPr>
        <p:spPr>
          <a:xfrm>
            <a:off x="4213895" y="3459956"/>
            <a:ext cx="577850" cy="254000"/>
          </a:xfrm>
          <a:prstGeom prst="lef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effectLst/>
              </a:defRPr>
            </a:pPr>
            <a:endParaRPr lang="ru-RU">
              <a:effectLst/>
            </a:endParaRPr>
          </a:p>
        </p:txBody>
      </p:sp>
      <p:sp>
        <p:nvSpPr>
          <p:cNvPr id="29" name="Двойная стрелка влево/вправо 28"/>
          <p:cNvSpPr/>
          <p:nvPr/>
        </p:nvSpPr>
        <p:spPr>
          <a:xfrm rot="4080554">
            <a:off x="2133599" y="4227513"/>
            <a:ext cx="577850" cy="254000"/>
          </a:xfrm>
          <a:prstGeom prst="lef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effectLst/>
              </a:defRPr>
            </a:pPr>
            <a:endParaRPr lang="ru-RU">
              <a:effectLst/>
            </a:endParaRPr>
          </a:p>
        </p:txBody>
      </p:sp>
      <p:sp>
        <p:nvSpPr>
          <p:cNvPr id="30" name="Двойная стрелка влево/вправо 29"/>
          <p:cNvSpPr/>
          <p:nvPr/>
        </p:nvSpPr>
        <p:spPr>
          <a:xfrm rot="18627580">
            <a:off x="5911850" y="4198938"/>
            <a:ext cx="577850" cy="254000"/>
          </a:xfrm>
          <a:prstGeom prst="lef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effectLst/>
              </a:defRPr>
            </a:pPr>
            <a:endParaRPr lang="ru-RU">
              <a:effectLst/>
            </a:endParaRPr>
          </a:p>
        </p:txBody>
      </p:sp>
      <p:sp>
        <p:nvSpPr>
          <p:cNvPr id="62478" name="Прямоугольник 2"/>
          <p:cNvSpPr>
            <a:spLocks noChangeArrowheads="1"/>
          </p:cNvSpPr>
          <p:nvPr/>
        </p:nvSpPr>
        <p:spPr>
          <a:xfrm>
            <a:off x="2563234" y="2647951"/>
            <a:ext cx="4274964" cy="42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algn="r" rtl="0">
              <a:lnSpc>
                <a:spcPct val="90000"/>
              </a:lnSpc>
              <a:buFont typeface="Arial" panose="020B0604020202020204" pitchFamily="34" charset="0"/>
              <a:buNone/>
            </a:pPr>
            <a:r>
              <a:rPr lang="en-US" sz="2400" b="1" i="0" u="none" strike="noStrike">
                <a:effectLst/>
                <a:highlight>
                  <a:srgbClr val="000000">
                    <a:alpha val="0"/>
                  </a:srgbClr>
                </a:highlight>
                <a:latin typeface="Calibri"/>
              </a:rPr>
              <a:t>3. Inter-budgetary consolidation</a:t>
            </a:r>
          </a:p>
        </p:txBody>
      </p:sp>
      <p:sp>
        <p:nvSpPr>
          <p:cNvPr id="15" name="Заголовок 1"/>
          <p:cNvSpPr txBox="1"/>
          <p:nvPr/>
        </p:nvSpPr>
        <p:spPr>
          <a:xfrm>
            <a:off x="2195513" y="149225"/>
            <a:ext cx="6480175" cy="615479"/>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Bookkeeping reporting system</a:t>
            </a:r>
          </a:p>
        </p:txBody>
      </p:sp>
      <p:sp>
        <p:nvSpPr>
          <p:cNvPr id="16"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25</a:t>
            </a:r>
          </a:p>
        </p:txBody>
      </p:sp>
      <p:sp>
        <p:nvSpPr>
          <p:cNvPr id="17" name="Скругленный прямоугольник 16"/>
          <p:cNvSpPr/>
          <p:nvPr/>
        </p:nvSpPr>
        <p:spPr>
          <a:xfrm>
            <a:off x="1150101" y="4851400"/>
            <a:ext cx="2022475" cy="608013"/>
          </a:xfrm>
          <a:prstGeom prst="round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eaLnBrk="1" hangingPunct="1">
              <a:defRPr>
                <a:effectLst/>
              </a:defRPr>
            </a:pPr>
            <a:r>
              <a:rPr lang="en-US" sz="1600" b="1" i="0" u="none" strike="noStrike">
                <a:solidFill>
                  <a:srgbClr val="000000"/>
                </a:solidFill>
                <a:effectLst/>
                <a:highlight>
                  <a:srgbClr val="000000">
                    <a:alpha val="0"/>
                  </a:srgbClr>
                </a:highlight>
                <a:latin typeface="Cambria"/>
              </a:rPr>
              <a:t>Social funds</a:t>
            </a:r>
          </a:p>
        </p:txBody>
      </p:sp>
      <p:sp>
        <p:nvSpPr>
          <p:cNvPr id="19" name="Двойная стрелка влево/вправо 18"/>
          <p:cNvSpPr/>
          <p:nvPr/>
        </p:nvSpPr>
        <p:spPr>
          <a:xfrm>
            <a:off x="3418086" y="5028406"/>
            <a:ext cx="577850" cy="254000"/>
          </a:xfrm>
          <a:prstGeom prst="lef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effectLst/>
              </a:defRPr>
            </a:pPr>
            <a:endParaRPr lang="ru-RU">
              <a:effectLst/>
            </a:endParaRPr>
          </a:p>
        </p:txBody>
      </p:sp>
      <p:sp>
        <p:nvSpPr>
          <p:cNvPr id="20" name="TextBox 19"/>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370489757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10" name="Заголовок 1"/>
          <p:cNvSpPr txBox="1"/>
          <p:nvPr/>
        </p:nvSpPr>
        <p:spPr>
          <a:xfrm>
            <a:off x="2195736" y="149797"/>
            <a:ext cx="6480720" cy="614907"/>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Bookkeeping reporting system</a:t>
            </a:r>
          </a:p>
        </p:txBody>
      </p:sp>
      <p:sp>
        <p:nvSpPr>
          <p:cNvPr id="60" name="Прямоугольник 4"/>
          <p:cNvSpPr>
            <a:spLocks noChangeArrowheads="1"/>
          </p:cNvSpPr>
          <p:nvPr/>
        </p:nvSpPr>
        <p:spPr>
          <a:xfrm>
            <a:off x="1835696" y="1227460"/>
            <a:ext cx="6543293" cy="457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400" b="1" i="0" u="none" strike="noStrike">
                <a:effectLst/>
                <a:highlight>
                  <a:srgbClr val="000000">
                    <a:alpha val="0"/>
                  </a:srgbClr>
                </a:highlight>
                <a:latin typeface="Cambria"/>
              </a:rPr>
              <a:t>Interaction system</a:t>
            </a:r>
          </a:p>
        </p:txBody>
      </p:sp>
      <p:pic>
        <p:nvPicPr>
          <p:cNvPr id="7" name="Picture 33" descr="C:\Users\2323\AppData\Local\Temp\networking-2.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971674" y="908720"/>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ямая соединительная линия 7"/>
          <p:cNvCxnSpPr/>
          <p:nvPr/>
        </p:nvCxnSpPr>
        <p:spPr>
          <a:xfrm>
            <a:off x="971675" y="1700808"/>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grpSp>
        <p:nvGrpSpPr>
          <p:cNvPr id="43" name="Rounded Rectangle 6"/>
          <p:cNvGrpSpPr/>
          <p:nvPr/>
        </p:nvGrpSpPr>
        <p:grpSpPr>
          <a:xfrm>
            <a:off x="167566" y="1858169"/>
            <a:ext cx="2124075" cy="685800"/>
            <a:chOff x="119" y="1148"/>
            <a:chExt cx="1501" cy="465"/>
          </a:xfrm>
          <a:solidFill>
            <a:schemeClr val="bg1"/>
          </a:solidFill>
          <a:effectLst/>
        </p:grpSpPr>
        <p:pic>
          <p:nvPicPr>
            <p:cNvPr id="44" name="Rounded Rectangle 6"/>
            <p:cNvPicPr>
              <a:picLocks noChangeArrowheads="1"/>
            </p:cNvPicPr>
            <p:nvPr/>
          </p:nvPicPr>
          <p:blipFill>
            <a:blip r:embed="rId5">
              <a:extLst>
                <a:ext uri="{28A0092B-C50C-407E-A947-70E740481C1C}">
                  <a14:useLocalDpi xmlns:a14="http://schemas.microsoft.com/office/drawing/2010/main" val="0"/>
                </a:ext>
              </a:extLst>
            </a:blip>
            <a:stretch>
              <a:fillRect/>
            </a:stretch>
          </p:blipFill>
          <p:spPr>
            <a:xfrm>
              <a:off x="119" y="1148"/>
              <a:ext cx="1501" cy="46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45" name="Text Box 6"/>
            <p:cNvSpPr txBox="1">
              <a:spLocks noChangeArrowheads="1"/>
            </p:cNvSpPr>
            <p:nvPr/>
          </p:nvSpPr>
          <p:spPr>
            <a:xfrm>
              <a:off x="149" y="1176"/>
              <a:ext cx="1440" cy="406"/>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defTabSz="874713">
                <a:defRPr sz="2400">
                  <a:solidFill>
                    <a:schemeClr val="tx1"/>
                  </a:solidFill>
                  <a:effectLst/>
                  <a:latin typeface="Times New Roman" panose="02020603050405020304" pitchFamily="18" charset="0"/>
                </a:defRPr>
              </a:lvl1pPr>
              <a:lvl2pPr marL="673100" indent="-258763" defTabSz="874713">
                <a:defRPr sz="2400">
                  <a:solidFill>
                    <a:schemeClr val="tx1"/>
                  </a:solidFill>
                  <a:effectLst/>
                  <a:latin typeface="Times New Roman" panose="02020603050405020304" pitchFamily="18" charset="0"/>
                </a:defRPr>
              </a:lvl2pPr>
              <a:lvl3pPr marL="1036638" indent="-207963" defTabSz="874713">
                <a:defRPr sz="2400">
                  <a:solidFill>
                    <a:schemeClr val="tx1"/>
                  </a:solidFill>
                  <a:effectLst/>
                  <a:latin typeface="Times New Roman" panose="02020603050405020304" pitchFamily="18" charset="0"/>
                </a:defRPr>
              </a:lvl3pPr>
              <a:lvl4pPr marL="1450975" indent="-206375" defTabSz="874713">
                <a:defRPr sz="2400">
                  <a:solidFill>
                    <a:schemeClr val="tx1"/>
                  </a:solidFill>
                  <a:effectLst/>
                  <a:latin typeface="Times New Roman" panose="02020603050405020304" pitchFamily="18" charset="0"/>
                </a:defRPr>
              </a:lvl4pPr>
              <a:lvl5pPr marL="1865313" indent="-206375" defTabSz="874713">
                <a:defRPr sz="2400">
                  <a:solidFill>
                    <a:schemeClr val="tx1"/>
                  </a:solidFill>
                  <a:effectLst/>
                  <a:latin typeface="Times New Roman" panose="02020603050405020304" pitchFamily="18" charset="0"/>
                </a:defRPr>
              </a:lvl5pPr>
              <a:lvl6pPr marL="2322513" indent="-206375" defTabSz="874713" fontAlgn="base">
                <a:spcBef>
                  <a:spcPct val="0"/>
                </a:spcBef>
                <a:spcAft>
                  <a:spcPct val="0"/>
                </a:spcAft>
                <a:defRPr sz="2400">
                  <a:solidFill>
                    <a:schemeClr val="tx1"/>
                  </a:solidFill>
                  <a:effectLst/>
                  <a:latin typeface="Times New Roman" panose="02020603050405020304" pitchFamily="18" charset="0"/>
                </a:defRPr>
              </a:lvl6pPr>
              <a:lvl7pPr marL="2779713" indent="-206375" defTabSz="874713" fontAlgn="base">
                <a:spcBef>
                  <a:spcPct val="0"/>
                </a:spcBef>
                <a:spcAft>
                  <a:spcPct val="0"/>
                </a:spcAft>
                <a:defRPr sz="2400">
                  <a:solidFill>
                    <a:schemeClr val="tx1"/>
                  </a:solidFill>
                  <a:effectLst/>
                  <a:latin typeface="Times New Roman" panose="02020603050405020304" pitchFamily="18" charset="0"/>
                </a:defRPr>
              </a:lvl7pPr>
              <a:lvl8pPr marL="3236913" indent="-206375" defTabSz="874713" fontAlgn="base">
                <a:spcBef>
                  <a:spcPct val="0"/>
                </a:spcBef>
                <a:spcAft>
                  <a:spcPct val="0"/>
                </a:spcAft>
                <a:defRPr sz="2400">
                  <a:solidFill>
                    <a:schemeClr val="tx1"/>
                  </a:solidFill>
                  <a:effectLst/>
                  <a:latin typeface="Times New Roman" panose="02020603050405020304" pitchFamily="18" charset="0"/>
                </a:defRPr>
              </a:lvl8pPr>
              <a:lvl9pPr marL="3694113" indent="-206375" defTabSz="874713" fontAlgn="base">
                <a:spcBef>
                  <a:spcPct val="0"/>
                </a:spcBef>
                <a:spcAft>
                  <a:spcPct val="0"/>
                </a:spcAft>
                <a:defRPr sz="2400">
                  <a:solidFill>
                    <a:schemeClr val="tx1"/>
                  </a:solidFill>
                  <a:effectLst/>
                  <a:latin typeface="Times New Roman" panose="02020603050405020304" pitchFamily="18" charset="0"/>
                </a:defRPr>
              </a:lvl9pPr>
            </a:lstStyle>
            <a:p>
              <a:pPr algn="ctr" rtl="0">
                <a:defRPr>
                  <a:effectLst/>
                </a:defRPr>
              </a:pPr>
              <a:r>
                <a:rPr lang="en-US" sz="1800" b="0" i="0" u="none" strike="noStrike">
                  <a:effectLst/>
                  <a:highlight>
                    <a:srgbClr val="000000">
                      <a:alpha val="0"/>
                    </a:srgbClr>
                  </a:highlight>
                  <a:latin typeface="Cambria"/>
                </a:rPr>
                <a:t>State authorities</a:t>
              </a:r>
            </a:p>
          </p:txBody>
        </p:sp>
      </p:grpSp>
      <p:cxnSp>
        <p:nvCxnSpPr>
          <p:cNvPr id="46" name="Elbow Connector 21"/>
          <p:cNvCxnSpPr>
            <a:stCxn id="44" idx="2"/>
            <a:endCxn id="54" idx="1"/>
          </p:cNvCxnSpPr>
          <p:nvPr/>
        </p:nvCxnSpPr>
        <p:spPr>
          <a:xfrm rot="16200000" flipH="1">
            <a:off x="1172015" y="2601558"/>
            <a:ext cx="1154113" cy="1038934"/>
          </a:xfrm>
          <a:prstGeom prst="bentConnector2">
            <a:avLst/>
          </a:prstGeom>
          <a:solidFill>
            <a:schemeClr val="accent1"/>
          </a:solidFill>
          <a:ln w="38100" cap="flat" cmpd="sng" algn="ctr">
            <a:solidFill>
              <a:srgbClr val="247632"/>
            </a:solidFill>
            <a:prstDash val="solid"/>
            <a:round/>
            <a:headEnd type="none" w="med" len="med"/>
            <a:tailEnd type="triangle" w="med" len="med"/>
          </a:ln>
          <a:effectLst/>
        </p:spPr>
      </p:cxnSp>
      <p:grpSp>
        <p:nvGrpSpPr>
          <p:cNvPr id="47" name="Rounded Rectangle 5"/>
          <p:cNvGrpSpPr/>
          <p:nvPr/>
        </p:nvGrpSpPr>
        <p:grpSpPr>
          <a:xfrm>
            <a:off x="3155950" y="1899464"/>
            <a:ext cx="2784202" cy="644505"/>
            <a:chOff x="2235" y="1148"/>
            <a:chExt cx="1536" cy="688"/>
          </a:xfrm>
          <a:solidFill>
            <a:schemeClr val="bg1"/>
          </a:solidFill>
          <a:effectLst/>
        </p:grpSpPr>
        <p:pic>
          <p:nvPicPr>
            <p:cNvPr id="48" name="Rounded Rectangle 5"/>
            <p:cNvPicPr>
              <a:picLocks noChangeArrowheads="1"/>
            </p:cNvPicPr>
            <p:nvPr/>
          </p:nvPicPr>
          <p:blipFill>
            <a:blip r:embed="rId6">
              <a:extLst>
                <a:ext uri="{28A0092B-C50C-407E-A947-70E740481C1C}">
                  <a14:useLocalDpi xmlns:a14="http://schemas.microsoft.com/office/drawing/2010/main" val="0"/>
                </a:ext>
              </a:extLst>
            </a:blip>
            <a:stretch>
              <a:fillRect/>
            </a:stretch>
          </p:blipFill>
          <p:spPr>
            <a:xfrm>
              <a:off x="2235" y="1148"/>
              <a:ext cx="1536" cy="68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49" name="Text Box 10"/>
            <p:cNvSpPr txBox="1">
              <a:spLocks noChangeArrowheads="1"/>
            </p:cNvSpPr>
            <p:nvPr/>
          </p:nvSpPr>
          <p:spPr>
            <a:xfrm>
              <a:off x="2275" y="1187"/>
              <a:ext cx="1454" cy="609"/>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defTabSz="874713">
                <a:defRPr sz="2400">
                  <a:solidFill>
                    <a:schemeClr val="tx1"/>
                  </a:solidFill>
                  <a:effectLst/>
                  <a:latin typeface="Times New Roman" panose="02020603050405020304" pitchFamily="18" charset="0"/>
                </a:defRPr>
              </a:lvl1pPr>
              <a:lvl2pPr marL="673100" indent="-258763" defTabSz="874713">
                <a:defRPr sz="2400">
                  <a:solidFill>
                    <a:schemeClr val="tx1"/>
                  </a:solidFill>
                  <a:effectLst/>
                  <a:latin typeface="Times New Roman" panose="02020603050405020304" pitchFamily="18" charset="0"/>
                </a:defRPr>
              </a:lvl2pPr>
              <a:lvl3pPr marL="1036638" indent="-207963" defTabSz="874713">
                <a:defRPr sz="2400">
                  <a:solidFill>
                    <a:schemeClr val="tx1"/>
                  </a:solidFill>
                  <a:effectLst/>
                  <a:latin typeface="Times New Roman" panose="02020603050405020304" pitchFamily="18" charset="0"/>
                </a:defRPr>
              </a:lvl3pPr>
              <a:lvl4pPr marL="1450975" indent="-206375" defTabSz="874713">
                <a:defRPr sz="2400">
                  <a:solidFill>
                    <a:schemeClr val="tx1"/>
                  </a:solidFill>
                  <a:effectLst/>
                  <a:latin typeface="Times New Roman" panose="02020603050405020304" pitchFamily="18" charset="0"/>
                </a:defRPr>
              </a:lvl4pPr>
              <a:lvl5pPr marL="1865313" indent="-206375" defTabSz="874713">
                <a:defRPr sz="2400">
                  <a:solidFill>
                    <a:schemeClr val="tx1"/>
                  </a:solidFill>
                  <a:effectLst/>
                  <a:latin typeface="Times New Roman" panose="02020603050405020304" pitchFamily="18" charset="0"/>
                </a:defRPr>
              </a:lvl5pPr>
              <a:lvl6pPr marL="2322513" indent="-206375" defTabSz="874713" fontAlgn="base">
                <a:spcBef>
                  <a:spcPct val="0"/>
                </a:spcBef>
                <a:spcAft>
                  <a:spcPct val="0"/>
                </a:spcAft>
                <a:defRPr sz="2400">
                  <a:solidFill>
                    <a:schemeClr val="tx1"/>
                  </a:solidFill>
                  <a:effectLst/>
                  <a:latin typeface="Times New Roman" panose="02020603050405020304" pitchFamily="18" charset="0"/>
                </a:defRPr>
              </a:lvl6pPr>
              <a:lvl7pPr marL="2779713" indent="-206375" defTabSz="874713" fontAlgn="base">
                <a:spcBef>
                  <a:spcPct val="0"/>
                </a:spcBef>
                <a:spcAft>
                  <a:spcPct val="0"/>
                </a:spcAft>
                <a:defRPr sz="2400">
                  <a:solidFill>
                    <a:schemeClr val="tx1"/>
                  </a:solidFill>
                  <a:effectLst/>
                  <a:latin typeface="Times New Roman" panose="02020603050405020304" pitchFamily="18" charset="0"/>
                </a:defRPr>
              </a:lvl7pPr>
              <a:lvl8pPr marL="3236913" indent="-206375" defTabSz="874713" fontAlgn="base">
                <a:spcBef>
                  <a:spcPct val="0"/>
                </a:spcBef>
                <a:spcAft>
                  <a:spcPct val="0"/>
                </a:spcAft>
                <a:defRPr sz="2400">
                  <a:solidFill>
                    <a:schemeClr val="tx1"/>
                  </a:solidFill>
                  <a:effectLst/>
                  <a:latin typeface="Times New Roman" panose="02020603050405020304" pitchFamily="18" charset="0"/>
                </a:defRPr>
              </a:lvl8pPr>
              <a:lvl9pPr marL="3694113" indent="-206375" defTabSz="874713" fontAlgn="base">
                <a:spcBef>
                  <a:spcPct val="0"/>
                </a:spcBef>
                <a:spcAft>
                  <a:spcPct val="0"/>
                </a:spcAft>
                <a:defRPr sz="2400">
                  <a:solidFill>
                    <a:schemeClr val="tx1"/>
                  </a:solidFill>
                  <a:effectLst/>
                  <a:latin typeface="Times New Roman" panose="02020603050405020304" pitchFamily="18" charset="0"/>
                </a:defRPr>
              </a:lvl9pPr>
            </a:lstStyle>
            <a:p>
              <a:pPr algn="ctr" rtl="0">
                <a:defRPr>
                  <a:effectLst/>
                </a:defRPr>
              </a:pPr>
              <a:r>
                <a:rPr lang="en-US" sz="1700" b="0" i="0" u="none" strike="noStrike">
                  <a:effectLst/>
                  <a:highlight>
                    <a:srgbClr val="000000">
                      <a:alpha val="0"/>
                    </a:srgbClr>
                  </a:highlight>
                  <a:latin typeface="Cambria"/>
                </a:rPr>
                <a:t>State non-budgetary funds </a:t>
              </a:r>
            </a:p>
          </p:txBody>
        </p:sp>
      </p:grpSp>
      <p:grpSp>
        <p:nvGrpSpPr>
          <p:cNvPr id="50" name="Rounded Rectangle 4"/>
          <p:cNvGrpSpPr/>
          <p:nvPr/>
        </p:nvGrpSpPr>
        <p:grpSpPr>
          <a:xfrm>
            <a:off x="6345238" y="1858169"/>
            <a:ext cx="2236787" cy="685800"/>
            <a:chOff x="4485" y="1148"/>
            <a:chExt cx="1582" cy="507"/>
          </a:xfrm>
          <a:solidFill>
            <a:schemeClr val="bg1"/>
          </a:solidFill>
          <a:effectLst/>
        </p:grpSpPr>
        <p:pic>
          <p:nvPicPr>
            <p:cNvPr id="51" name="Rounded Rectangle 4"/>
            <p:cNvPicPr>
              <a:picLocks noChangeArrowheads="1"/>
            </p:cNvPicPr>
            <p:nvPr/>
          </p:nvPicPr>
          <p:blipFill>
            <a:blip r:embed="rId7">
              <a:extLst>
                <a:ext uri="{28A0092B-C50C-407E-A947-70E740481C1C}">
                  <a14:useLocalDpi xmlns:a14="http://schemas.microsoft.com/office/drawing/2010/main" val="0"/>
                </a:ext>
              </a:extLst>
            </a:blip>
            <a:stretch>
              <a:fillRect/>
            </a:stretch>
          </p:blipFill>
          <p:spPr>
            <a:xfrm>
              <a:off x="4485" y="1148"/>
              <a:ext cx="1582" cy="50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52" name="Text Box 13"/>
            <p:cNvSpPr txBox="1">
              <a:spLocks noChangeArrowheads="1"/>
            </p:cNvSpPr>
            <p:nvPr/>
          </p:nvSpPr>
          <p:spPr>
            <a:xfrm>
              <a:off x="4516" y="1178"/>
              <a:ext cx="1518" cy="44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defTabSz="874713">
                <a:defRPr sz="2400">
                  <a:solidFill>
                    <a:schemeClr val="tx1"/>
                  </a:solidFill>
                  <a:effectLst/>
                  <a:latin typeface="Times New Roman" panose="02020603050405020304" pitchFamily="18" charset="0"/>
                </a:defRPr>
              </a:lvl1pPr>
              <a:lvl2pPr marL="673100" indent="-258763" defTabSz="874713">
                <a:defRPr sz="2400">
                  <a:solidFill>
                    <a:schemeClr val="tx1"/>
                  </a:solidFill>
                  <a:effectLst/>
                  <a:latin typeface="Times New Roman" panose="02020603050405020304" pitchFamily="18" charset="0"/>
                </a:defRPr>
              </a:lvl2pPr>
              <a:lvl3pPr marL="1036638" indent="-207963" defTabSz="874713">
                <a:defRPr sz="2400">
                  <a:solidFill>
                    <a:schemeClr val="tx1"/>
                  </a:solidFill>
                  <a:effectLst/>
                  <a:latin typeface="Times New Roman" panose="02020603050405020304" pitchFamily="18" charset="0"/>
                </a:defRPr>
              </a:lvl3pPr>
              <a:lvl4pPr marL="1450975" indent="-206375" defTabSz="874713">
                <a:defRPr sz="2400">
                  <a:solidFill>
                    <a:schemeClr val="tx1"/>
                  </a:solidFill>
                  <a:effectLst/>
                  <a:latin typeface="Times New Roman" panose="02020603050405020304" pitchFamily="18" charset="0"/>
                </a:defRPr>
              </a:lvl4pPr>
              <a:lvl5pPr marL="1865313" indent="-206375" defTabSz="874713">
                <a:defRPr sz="2400">
                  <a:solidFill>
                    <a:schemeClr val="tx1"/>
                  </a:solidFill>
                  <a:effectLst/>
                  <a:latin typeface="Times New Roman" panose="02020603050405020304" pitchFamily="18" charset="0"/>
                </a:defRPr>
              </a:lvl5pPr>
              <a:lvl6pPr marL="2322513" indent="-206375" defTabSz="874713" fontAlgn="base">
                <a:spcBef>
                  <a:spcPct val="0"/>
                </a:spcBef>
                <a:spcAft>
                  <a:spcPct val="0"/>
                </a:spcAft>
                <a:defRPr sz="2400">
                  <a:solidFill>
                    <a:schemeClr val="tx1"/>
                  </a:solidFill>
                  <a:effectLst/>
                  <a:latin typeface="Times New Roman" panose="02020603050405020304" pitchFamily="18" charset="0"/>
                </a:defRPr>
              </a:lvl6pPr>
              <a:lvl7pPr marL="2779713" indent="-206375" defTabSz="874713" fontAlgn="base">
                <a:spcBef>
                  <a:spcPct val="0"/>
                </a:spcBef>
                <a:spcAft>
                  <a:spcPct val="0"/>
                </a:spcAft>
                <a:defRPr sz="2400">
                  <a:solidFill>
                    <a:schemeClr val="tx1"/>
                  </a:solidFill>
                  <a:effectLst/>
                  <a:latin typeface="Times New Roman" panose="02020603050405020304" pitchFamily="18" charset="0"/>
                </a:defRPr>
              </a:lvl7pPr>
              <a:lvl8pPr marL="3236913" indent="-206375" defTabSz="874713" fontAlgn="base">
                <a:spcBef>
                  <a:spcPct val="0"/>
                </a:spcBef>
                <a:spcAft>
                  <a:spcPct val="0"/>
                </a:spcAft>
                <a:defRPr sz="2400">
                  <a:solidFill>
                    <a:schemeClr val="tx1"/>
                  </a:solidFill>
                  <a:effectLst/>
                  <a:latin typeface="Times New Roman" panose="02020603050405020304" pitchFamily="18" charset="0"/>
                </a:defRPr>
              </a:lvl8pPr>
              <a:lvl9pPr marL="3694113" indent="-206375" defTabSz="874713" fontAlgn="base">
                <a:spcBef>
                  <a:spcPct val="0"/>
                </a:spcBef>
                <a:spcAft>
                  <a:spcPct val="0"/>
                </a:spcAft>
                <a:defRPr sz="2400">
                  <a:solidFill>
                    <a:schemeClr val="tx1"/>
                  </a:solidFill>
                  <a:effectLst/>
                  <a:latin typeface="Times New Roman" panose="02020603050405020304" pitchFamily="18" charset="0"/>
                </a:defRPr>
              </a:lvl9pPr>
            </a:lstStyle>
            <a:p>
              <a:pPr algn="ctr">
                <a:defRPr>
                  <a:effectLst/>
                </a:defRPr>
              </a:pPr>
              <a:endParaRPr lang="ru-RU" altLang="ru-RU" sz="900">
                <a:effectLst>
                  <a:outerShdw blurRad="38100" dist="38100" dir="2700000" algn="tl">
                    <a:srgbClr val="FFFFFF"/>
                  </a:outerShdw>
                </a:effectLst>
                <a:latin typeface="Cambria" panose="02040503050406030204" pitchFamily="18" charset="0"/>
              </a:endParaRPr>
            </a:p>
            <a:p>
              <a:pPr algn="ctr" rtl="0">
                <a:defRPr>
                  <a:effectLst/>
                </a:defRPr>
              </a:pPr>
              <a:r>
                <a:rPr lang="en-US" sz="1700" b="0" i="0" u="none" strike="noStrike">
                  <a:effectLst/>
                  <a:highlight>
                    <a:srgbClr val="000000">
                      <a:alpha val="0"/>
                    </a:srgbClr>
                  </a:highlight>
                  <a:latin typeface="Cambria"/>
                </a:rPr>
                <a:t>Local budgets</a:t>
              </a:r>
            </a:p>
          </p:txBody>
        </p:sp>
      </p:grpSp>
      <p:grpSp>
        <p:nvGrpSpPr>
          <p:cNvPr id="53" name="Rounded Rectangle 8"/>
          <p:cNvGrpSpPr/>
          <p:nvPr/>
        </p:nvGrpSpPr>
        <p:grpSpPr>
          <a:xfrm>
            <a:off x="2268538" y="3284538"/>
            <a:ext cx="1987550" cy="827087"/>
            <a:chOff x="1786" y="2181"/>
            <a:chExt cx="1405" cy="561"/>
          </a:xfrm>
          <a:solidFill>
            <a:schemeClr val="bg1"/>
          </a:solidFill>
          <a:effectLst/>
        </p:grpSpPr>
        <p:pic>
          <p:nvPicPr>
            <p:cNvPr id="54" name="Rounded Rectangle 8"/>
            <p:cNvPicPr>
              <a:picLocks noChangeArrowheads="1"/>
            </p:cNvPicPr>
            <p:nvPr/>
          </p:nvPicPr>
          <p:blipFill>
            <a:blip r:embed="rId8">
              <a:extLst>
                <a:ext uri="{28A0092B-C50C-407E-A947-70E740481C1C}">
                  <a14:useLocalDpi xmlns:a14="http://schemas.microsoft.com/office/drawing/2010/main" val="0"/>
                </a:ext>
              </a:extLst>
            </a:blip>
            <a:stretch>
              <a:fillRect/>
            </a:stretch>
          </p:blipFill>
          <p:spPr>
            <a:xfrm>
              <a:off x="1786" y="2181"/>
              <a:ext cx="1405" cy="56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55" name="Text Box 16"/>
            <p:cNvSpPr txBox="1">
              <a:spLocks noChangeArrowheads="1"/>
            </p:cNvSpPr>
            <p:nvPr/>
          </p:nvSpPr>
          <p:spPr>
            <a:xfrm>
              <a:off x="1819" y="2215"/>
              <a:ext cx="1333" cy="489"/>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defTabSz="874713">
                <a:defRPr sz="2400">
                  <a:solidFill>
                    <a:schemeClr val="tx1"/>
                  </a:solidFill>
                  <a:effectLst/>
                  <a:latin typeface="Times New Roman" panose="02020603050405020304" pitchFamily="18" charset="0"/>
                </a:defRPr>
              </a:lvl1pPr>
              <a:lvl2pPr marL="673100" indent="-258763" defTabSz="874713">
                <a:defRPr sz="2400">
                  <a:solidFill>
                    <a:schemeClr val="tx1"/>
                  </a:solidFill>
                  <a:effectLst/>
                  <a:latin typeface="Times New Roman" panose="02020603050405020304" pitchFamily="18" charset="0"/>
                </a:defRPr>
              </a:lvl2pPr>
              <a:lvl3pPr marL="1036638" indent="-207963" defTabSz="874713">
                <a:defRPr sz="2400">
                  <a:solidFill>
                    <a:schemeClr val="tx1"/>
                  </a:solidFill>
                  <a:effectLst/>
                  <a:latin typeface="Times New Roman" panose="02020603050405020304" pitchFamily="18" charset="0"/>
                </a:defRPr>
              </a:lvl3pPr>
              <a:lvl4pPr marL="1450975" indent="-206375" defTabSz="874713">
                <a:defRPr sz="2400">
                  <a:solidFill>
                    <a:schemeClr val="tx1"/>
                  </a:solidFill>
                  <a:effectLst/>
                  <a:latin typeface="Times New Roman" panose="02020603050405020304" pitchFamily="18" charset="0"/>
                </a:defRPr>
              </a:lvl4pPr>
              <a:lvl5pPr marL="1865313" indent="-206375" defTabSz="874713">
                <a:defRPr sz="2400">
                  <a:solidFill>
                    <a:schemeClr val="tx1"/>
                  </a:solidFill>
                  <a:effectLst/>
                  <a:latin typeface="Times New Roman" panose="02020603050405020304" pitchFamily="18" charset="0"/>
                </a:defRPr>
              </a:lvl5pPr>
              <a:lvl6pPr marL="2322513" indent="-206375" defTabSz="874713" fontAlgn="base">
                <a:spcBef>
                  <a:spcPct val="0"/>
                </a:spcBef>
                <a:spcAft>
                  <a:spcPct val="0"/>
                </a:spcAft>
                <a:defRPr sz="2400">
                  <a:solidFill>
                    <a:schemeClr val="tx1"/>
                  </a:solidFill>
                  <a:effectLst/>
                  <a:latin typeface="Times New Roman" panose="02020603050405020304" pitchFamily="18" charset="0"/>
                </a:defRPr>
              </a:lvl6pPr>
              <a:lvl7pPr marL="2779713" indent="-206375" defTabSz="874713" fontAlgn="base">
                <a:spcBef>
                  <a:spcPct val="0"/>
                </a:spcBef>
                <a:spcAft>
                  <a:spcPct val="0"/>
                </a:spcAft>
                <a:defRPr sz="2400">
                  <a:solidFill>
                    <a:schemeClr val="tx1"/>
                  </a:solidFill>
                  <a:effectLst/>
                  <a:latin typeface="Times New Roman" panose="02020603050405020304" pitchFamily="18" charset="0"/>
                </a:defRPr>
              </a:lvl7pPr>
              <a:lvl8pPr marL="3236913" indent="-206375" defTabSz="874713" fontAlgn="base">
                <a:spcBef>
                  <a:spcPct val="0"/>
                </a:spcBef>
                <a:spcAft>
                  <a:spcPct val="0"/>
                </a:spcAft>
                <a:defRPr sz="2400">
                  <a:solidFill>
                    <a:schemeClr val="tx1"/>
                  </a:solidFill>
                  <a:effectLst/>
                  <a:latin typeface="Times New Roman" panose="02020603050405020304" pitchFamily="18" charset="0"/>
                </a:defRPr>
              </a:lvl8pPr>
              <a:lvl9pPr marL="3694113" indent="-206375" defTabSz="874713" fontAlgn="base">
                <a:spcBef>
                  <a:spcPct val="0"/>
                </a:spcBef>
                <a:spcAft>
                  <a:spcPct val="0"/>
                </a:spcAft>
                <a:defRPr sz="2400">
                  <a:solidFill>
                    <a:schemeClr val="tx1"/>
                  </a:solidFill>
                  <a:effectLst/>
                  <a:latin typeface="Times New Roman" panose="02020603050405020304" pitchFamily="18" charset="0"/>
                </a:defRPr>
              </a:lvl9pPr>
            </a:lstStyle>
            <a:p>
              <a:pPr algn="ctr" rtl="0">
                <a:defRPr>
                  <a:effectLst/>
                </a:defRPr>
              </a:pPr>
              <a:r>
                <a:rPr lang="en-US" sz="1800" b="0" i="0" u="none" strike="noStrike">
                  <a:effectLst/>
                  <a:highlight>
                    <a:srgbClr val="000000">
                      <a:alpha val="0"/>
                    </a:srgbClr>
                  </a:highlight>
                  <a:latin typeface="Cambria"/>
                </a:rPr>
                <a:t>Federal Treasury</a:t>
              </a:r>
            </a:p>
          </p:txBody>
        </p:sp>
      </p:grpSp>
      <p:grpSp>
        <p:nvGrpSpPr>
          <p:cNvPr id="56" name="Rounded Rectangle 3"/>
          <p:cNvGrpSpPr/>
          <p:nvPr/>
        </p:nvGrpSpPr>
        <p:grpSpPr>
          <a:xfrm>
            <a:off x="6343824" y="3284538"/>
            <a:ext cx="2236788" cy="827087"/>
            <a:chOff x="4485" y="1912"/>
            <a:chExt cx="1582" cy="692"/>
          </a:xfrm>
          <a:solidFill>
            <a:schemeClr val="bg1"/>
          </a:solidFill>
          <a:effectLst/>
        </p:grpSpPr>
        <p:pic>
          <p:nvPicPr>
            <p:cNvPr id="57" name="Rounded Rectangle 3"/>
            <p:cNvPicPr>
              <a:picLocks noChangeArrowheads="1"/>
            </p:cNvPicPr>
            <p:nvPr/>
          </p:nvPicPr>
          <p:blipFill>
            <a:blip r:embed="rId9">
              <a:extLst>
                <a:ext uri="{28A0092B-C50C-407E-A947-70E740481C1C}">
                  <a14:useLocalDpi xmlns:a14="http://schemas.microsoft.com/office/drawing/2010/main" val="0"/>
                </a:ext>
              </a:extLst>
            </a:blip>
            <a:stretch>
              <a:fillRect/>
            </a:stretch>
          </p:blipFill>
          <p:spPr>
            <a:xfrm>
              <a:off x="4485" y="1912"/>
              <a:ext cx="1582" cy="692"/>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58" name="Text Box 19"/>
            <p:cNvSpPr txBox="1">
              <a:spLocks noChangeArrowheads="1"/>
            </p:cNvSpPr>
            <p:nvPr/>
          </p:nvSpPr>
          <p:spPr>
            <a:xfrm>
              <a:off x="4525" y="1952"/>
              <a:ext cx="1500" cy="61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defTabSz="874713">
                <a:defRPr sz="2400">
                  <a:solidFill>
                    <a:schemeClr val="tx1"/>
                  </a:solidFill>
                  <a:effectLst/>
                  <a:latin typeface="Times New Roman" panose="02020603050405020304" pitchFamily="18" charset="0"/>
                </a:defRPr>
              </a:lvl1pPr>
              <a:lvl2pPr marL="673100" indent="-258763" defTabSz="874713">
                <a:defRPr sz="2400">
                  <a:solidFill>
                    <a:schemeClr val="tx1"/>
                  </a:solidFill>
                  <a:effectLst/>
                  <a:latin typeface="Times New Roman" panose="02020603050405020304" pitchFamily="18" charset="0"/>
                </a:defRPr>
              </a:lvl2pPr>
              <a:lvl3pPr marL="1036638" indent="-207963" defTabSz="874713">
                <a:defRPr sz="2400">
                  <a:solidFill>
                    <a:schemeClr val="tx1"/>
                  </a:solidFill>
                  <a:effectLst/>
                  <a:latin typeface="Times New Roman" panose="02020603050405020304" pitchFamily="18" charset="0"/>
                </a:defRPr>
              </a:lvl3pPr>
              <a:lvl4pPr marL="1450975" indent="-206375" defTabSz="874713">
                <a:defRPr sz="2400">
                  <a:solidFill>
                    <a:schemeClr val="tx1"/>
                  </a:solidFill>
                  <a:effectLst/>
                  <a:latin typeface="Times New Roman" panose="02020603050405020304" pitchFamily="18" charset="0"/>
                </a:defRPr>
              </a:lvl4pPr>
              <a:lvl5pPr marL="1865313" indent="-206375" defTabSz="874713">
                <a:defRPr sz="2400">
                  <a:solidFill>
                    <a:schemeClr val="tx1"/>
                  </a:solidFill>
                  <a:effectLst/>
                  <a:latin typeface="Times New Roman" panose="02020603050405020304" pitchFamily="18" charset="0"/>
                </a:defRPr>
              </a:lvl5pPr>
              <a:lvl6pPr marL="2322513" indent="-206375" defTabSz="874713" fontAlgn="base">
                <a:spcBef>
                  <a:spcPct val="0"/>
                </a:spcBef>
                <a:spcAft>
                  <a:spcPct val="0"/>
                </a:spcAft>
                <a:defRPr sz="2400">
                  <a:solidFill>
                    <a:schemeClr val="tx1"/>
                  </a:solidFill>
                  <a:effectLst/>
                  <a:latin typeface="Times New Roman" panose="02020603050405020304" pitchFamily="18" charset="0"/>
                </a:defRPr>
              </a:lvl6pPr>
              <a:lvl7pPr marL="2779713" indent="-206375" defTabSz="874713" fontAlgn="base">
                <a:spcBef>
                  <a:spcPct val="0"/>
                </a:spcBef>
                <a:spcAft>
                  <a:spcPct val="0"/>
                </a:spcAft>
                <a:defRPr sz="2400">
                  <a:solidFill>
                    <a:schemeClr val="tx1"/>
                  </a:solidFill>
                  <a:effectLst/>
                  <a:latin typeface="Times New Roman" panose="02020603050405020304" pitchFamily="18" charset="0"/>
                </a:defRPr>
              </a:lvl7pPr>
              <a:lvl8pPr marL="3236913" indent="-206375" defTabSz="874713" fontAlgn="base">
                <a:spcBef>
                  <a:spcPct val="0"/>
                </a:spcBef>
                <a:spcAft>
                  <a:spcPct val="0"/>
                </a:spcAft>
                <a:defRPr sz="2400">
                  <a:solidFill>
                    <a:schemeClr val="tx1"/>
                  </a:solidFill>
                  <a:effectLst/>
                  <a:latin typeface="Times New Roman" panose="02020603050405020304" pitchFamily="18" charset="0"/>
                </a:defRPr>
              </a:lvl8pPr>
              <a:lvl9pPr marL="3694113" indent="-206375" defTabSz="874713" fontAlgn="base">
                <a:spcBef>
                  <a:spcPct val="0"/>
                </a:spcBef>
                <a:spcAft>
                  <a:spcPct val="0"/>
                </a:spcAft>
                <a:defRPr sz="2400">
                  <a:solidFill>
                    <a:schemeClr val="tx1"/>
                  </a:solidFill>
                  <a:effectLst/>
                  <a:latin typeface="Times New Roman" panose="02020603050405020304" pitchFamily="18" charset="0"/>
                </a:defRPr>
              </a:lvl9pPr>
            </a:lstStyle>
            <a:p>
              <a:pPr algn="ctr" rtl="0">
                <a:defRPr>
                  <a:effectLst/>
                </a:defRPr>
              </a:pPr>
              <a:r>
                <a:rPr lang="en-US" sz="1700" b="0" i="0" u="none" strike="noStrike">
                  <a:effectLst/>
                  <a:highlight>
                    <a:srgbClr val="000000">
                      <a:alpha val="0"/>
                    </a:srgbClr>
                  </a:highlight>
                  <a:latin typeface="Cambria"/>
                </a:rPr>
                <a:t>Budgets of the RF constituent entities</a:t>
              </a:r>
            </a:p>
          </p:txBody>
        </p:sp>
      </p:grpSp>
      <p:grpSp>
        <p:nvGrpSpPr>
          <p:cNvPr id="59" name="Rounded Rectangle 53"/>
          <p:cNvGrpSpPr/>
          <p:nvPr/>
        </p:nvGrpSpPr>
        <p:grpSpPr>
          <a:xfrm>
            <a:off x="1642133" y="4601564"/>
            <a:ext cx="3240360" cy="820737"/>
            <a:chOff x="1156" y="3172"/>
            <a:chExt cx="1401" cy="557"/>
          </a:xfrm>
          <a:solidFill>
            <a:schemeClr val="bg1"/>
          </a:solidFill>
          <a:effectLst/>
        </p:grpSpPr>
        <p:pic>
          <p:nvPicPr>
            <p:cNvPr id="61" name="Rounded Rectangle 53"/>
            <p:cNvPicPr>
              <a:picLocks noChangeArrowheads="1"/>
            </p:cNvPicPr>
            <p:nvPr/>
          </p:nvPicPr>
          <p:blipFill>
            <a:blip r:embed="rId10">
              <a:extLst>
                <a:ext uri="{28A0092B-C50C-407E-A947-70E740481C1C}">
                  <a14:useLocalDpi xmlns:a14="http://schemas.microsoft.com/office/drawing/2010/main" val="0"/>
                </a:ext>
              </a:extLst>
            </a:blip>
            <a:stretch>
              <a:fillRect/>
            </a:stretch>
          </p:blipFill>
          <p:spPr>
            <a:xfrm>
              <a:off x="1156" y="3172"/>
              <a:ext cx="1401" cy="55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62" name="Text Box 22"/>
            <p:cNvSpPr txBox="1">
              <a:spLocks noChangeArrowheads="1"/>
            </p:cNvSpPr>
            <p:nvPr/>
          </p:nvSpPr>
          <p:spPr>
            <a:xfrm>
              <a:off x="1189" y="3206"/>
              <a:ext cx="1334" cy="48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defTabSz="874713">
                <a:defRPr sz="2400">
                  <a:solidFill>
                    <a:schemeClr val="tx1"/>
                  </a:solidFill>
                  <a:effectLst/>
                  <a:latin typeface="Times New Roman" panose="02020603050405020304" pitchFamily="18" charset="0"/>
                </a:defRPr>
              </a:lvl1pPr>
              <a:lvl2pPr marL="673100" indent="-258763" defTabSz="874713">
                <a:defRPr sz="2400">
                  <a:solidFill>
                    <a:schemeClr val="tx1"/>
                  </a:solidFill>
                  <a:effectLst/>
                  <a:latin typeface="Times New Roman" panose="02020603050405020304" pitchFamily="18" charset="0"/>
                </a:defRPr>
              </a:lvl2pPr>
              <a:lvl3pPr marL="1036638" indent="-207963" defTabSz="874713">
                <a:defRPr sz="2400">
                  <a:solidFill>
                    <a:schemeClr val="tx1"/>
                  </a:solidFill>
                  <a:effectLst/>
                  <a:latin typeface="Times New Roman" panose="02020603050405020304" pitchFamily="18" charset="0"/>
                </a:defRPr>
              </a:lvl3pPr>
              <a:lvl4pPr marL="1450975" indent="-206375" defTabSz="874713">
                <a:defRPr sz="2400">
                  <a:solidFill>
                    <a:schemeClr val="tx1"/>
                  </a:solidFill>
                  <a:effectLst/>
                  <a:latin typeface="Times New Roman" panose="02020603050405020304" pitchFamily="18" charset="0"/>
                </a:defRPr>
              </a:lvl4pPr>
              <a:lvl5pPr marL="1865313" indent="-206375" defTabSz="874713">
                <a:defRPr sz="2400">
                  <a:solidFill>
                    <a:schemeClr val="tx1"/>
                  </a:solidFill>
                  <a:effectLst/>
                  <a:latin typeface="Times New Roman" panose="02020603050405020304" pitchFamily="18" charset="0"/>
                </a:defRPr>
              </a:lvl5pPr>
              <a:lvl6pPr marL="2322513" indent="-206375" defTabSz="874713" fontAlgn="base">
                <a:spcBef>
                  <a:spcPct val="0"/>
                </a:spcBef>
                <a:spcAft>
                  <a:spcPct val="0"/>
                </a:spcAft>
                <a:defRPr sz="2400">
                  <a:solidFill>
                    <a:schemeClr val="tx1"/>
                  </a:solidFill>
                  <a:effectLst/>
                  <a:latin typeface="Times New Roman" panose="02020603050405020304" pitchFamily="18" charset="0"/>
                </a:defRPr>
              </a:lvl6pPr>
              <a:lvl7pPr marL="2779713" indent="-206375" defTabSz="874713" fontAlgn="base">
                <a:spcBef>
                  <a:spcPct val="0"/>
                </a:spcBef>
                <a:spcAft>
                  <a:spcPct val="0"/>
                </a:spcAft>
                <a:defRPr sz="2400">
                  <a:solidFill>
                    <a:schemeClr val="tx1"/>
                  </a:solidFill>
                  <a:effectLst/>
                  <a:latin typeface="Times New Roman" panose="02020603050405020304" pitchFamily="18" charset="0"/>
                </a:defRPr>
              </a:lvl7pPr>
              <a:lvl8pPr marL="3236913" indent="-206375" defTabSz="874713" fontAlgn="base">
                <a:spcBef>
                  <a:spcPct val="0"/>
                </a:spcBef>
                <a:spcAft>
                  <a:spcPct val="0"/>
                </a:spcAft>
                <a:defRPr sz="2400">
                  <a:solidFill>
                    <a:schemeClr val="tx1"/>
                  </a:solidFill>
                  <a:effectLst/>
                  <a:latin typeface="Times New Roman" panose="02020603050405020304" pitchFamily="18" charset="0"/>
                </a:defRPr>
              </a:lvl8pPr>
              <a:lvl9pPr marL="3694113" indent="-206375" defTabSz="874713" fontAlgn="base">
                <a:spcBef>
                  <a:spcPct val="0"/>
                </a:spcBef>
                <a:spcAft>
                  <a:spcPct val="0"/>
                </a:spcAft>
                <a:defRPr sz="2400">
                  <a:solidFill>
                    <a:schemeClr val="tx1"/>
                  </a:solidFill>
                  <a:effectLst/>
                  <a:latin typeface="Times New Roman" panose="02020603050405020304" pitchFamily="18" charset="0"/>
                </a:defRPr>
              </a:lvl9pPr>
            </a:lstStyle>
            <a:p>
              <a:pPr algn="ctr" rtl="0">
                <a:defRPr>
                  <a:effectLst/>
                </a:defRPr>
              </a:pPr>
              <a:r>
                <a:rPr lang="en-US" sz="2000" b="0" i="0" u="none" strike="noStrike">
                  <a:effectLst/>
                  <a:highlight>
                    <a:srgbClr val="000000">
                      <a:alpha val="0"/>
                    </a:srgbClr>
                  </a:highlight>
                  <a:latin typeface="Cambria"/>
                </a:rPr>
                <a:t>Ministry of Finance of the Russian Federation</a:t>
              </a:r>
            </a:p>
          </p:txBody>
        </p:sp>
      </p:grpSp>
      <p:grpSp>
        <p:nvGrpSpPr>
          <p:cNvPr id="63" name="Rounded Rectangle 57"/>
          <p:cNvGrpSpPr/>
          <p:nvPr/>
        </p:nvGrpSpPr>
        <p:grpSpPr>
          <a:xfrm>
            <a:off x="5886450" y="4601564"/>
            <a:ext cx="2695575" cy="820737"/>
            <a:chOff x="3360" y="3172"/>
            <a:chExt cx="1905" cy="557"/>
          </a:xfrm>
          <a:solidFill>
            <a:schemeClr val="bg1"/>
          </a:solidFill>
          <a:effectLst/>
        </p:grpSpPr>
        <p:pic>
          <p:nvPicPr>
            <p:cNvPr id="64" name="Rounded Rectangle 57"/>
            <p:cNvPicPr>
              <a:picLocks noChangeArrowheads="1"/>
            </p:cNvPicPr>
            <p:nvPr/>
          </p:nvPicPr>
          <p:blipFill>
            <a:blip r:embed="rId11">
              <a:extLst>
                <a:ext uri="{28A0092B-C50C-407E-A947-70E740481C1C}">
                  <a14:useLocalDpi xmlns:a14="http://schemas.microsoft.com/office/drawing/2010/main" val="0"/>
                </a:ext>
              </a:extLst>
            </a:blip>
            <a:stretch>
              <a:fillRect/>
            </a:stretch>
          </p:blipFill>
          <p:spPr>
            <a:xfrm>
              <a:off x="3360" y="3172"/>
              <a:ext cx="1905" cy="55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65" name="Text Box 25"/>
            <p:cNvSpPr txBox="1">
              <a:spLocks noChangeArrowheads="1"/>
            </p:cNvSpPr>
            <p:nvPr/>
          </p:nvSpPr>
          <p:spPr>
            <a:xfrm>
              <a:off x="3393" y="3206"/>
              <a:ext cx="1839" cy="48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defTabSz="874713">
                <a:defRPr sz="2400">
                  <a:solidFill>
                    <a:schemeClr val="tx1"/>
                  </a:solidFill>
                  <a:effectLst/>
                  <a:latin typeface="Times New Roman" panose="02020603050405020304" pitchFamily="18" charset="0"/>
                </a:defRPr>
              </a:lvl1pPr>
              <a:lvl2pPr marL="673100" indent="-258763" defTabSz="874713">
                <a:defRPr sz="2400">
                  <a:solidFill>
                    <a:schemeClr val="tx1"/>
                  </a:solidFill>
                  <a:effectLst/>
                  <a:latin typeface="Times New Roman" panose="02020603050405020304" pitchFamily="18" charset="0"/>
                </a:defRPr>
              </a:lvl2pPr>
              <a:lvl3pPr marL="1036638" indent="-207963" defTabSz="874713">
                <a:defRPr sz="2400">
                  <a:solidFill>
                    <a:schemeClr val="tx1"/>
                  </a:solidFill>
                  <a:effectLst/>
                  <a:latin typeface="Times New Roman" panose="02020603050405020304" pitchFamily="18" charset="0"/>
                </a:defRPr>
              </a:lvl3pPr>
              <a:lvl4pPr marL="1450975" indent="-206375" defTabSz="874713">
                <a:defRPr sz="2400">
                  <a:solidFill>
                    <a:schemeClr val="tx1"/>
                  </a:solidFill>
                  <a:effectLst/>
                  <a:latin typeface="Times New Roman" panose="02020603050405020304" pitchFamily="18" charset="0"/>
                </a:defRPr>
              </a:lvl4pPr>
              <a:lvl5pPr marL="1865313" indent="-206375" defTabSz="874713">
                <a:defRPr sz="2400">
                  <a:solidFill>
                    <a:schemeClr val="tx1"/>
                  </a:solidFill>
                  <a:effectLst/>
                  <a:latin typeface="Times New Roman" panose="02020603050405020304" pitchFamily="18" charset="0"/>
                </a:defRPr>
              </a:lvl5pPr>
              <a:lvl6pPr marL="2322513" indent="-206375" defTabSz="874713" fontAlgn="base">
                <a:spcBef>
                  <a:spcPct val="0"/>
                </a:spcBef>
                <a:spcAft>
                  <a:spcPct val="0"/>
                </a:spcAft>
                <a:defRPr sz="2400">
                  <a:solidFill>
                    <a:schemeClr val="tx1"/>
                  </a:solidFill>
                  <a:effectLst/>
                  <a:latin typeface="Times New Roman" panose="02020603050405020304" pitchFamily="18" charset="0"/>
                </a:defRPr>
              </a:lvl6pPr>
              <a:lvl7pPr marL="2779713" indent="-206375" defTabSz="874713" fontAlgn="base">
                <a:spcBef>
                  <a:spcPct val="0"/>
                </a:spcBef>
                <a:spcAft>
                  <a:spcPct val="0"/>
                </a:spcAft>
                <a:defRPr sz="2400">
                  <a:solidFill>
                    <a:schemeClr val="tx1"/>
                  </a:solidFill>
                  <a:effectLst/>
                  <a:latin typeface="Times New Roman" panose="02020603050405020304" pitchFamily="18" charset="0"/>
                </a:defRPr>
              </a:lvl7pPr>
              <a:lvl8pPr marL="3236913" indent="-206375" defTabSz="874713" fontAlgn="base">
                <a:spcBef>
                  <a:spcPct val="0"/>
                </a:spcBef>
                <a:spcAft>
                  <a:spcPct val="0"/>
                </a:spcAft>
                <a:defRPr sz="2400">
                  <a:solidFill>
                    <a:schemeClr val="tx1"/>
                  </a:solidFill>
                  <a:effectLst/>
                  <a:latin typeface="Times New Roman" panose="02020603050405020304" pitchFamily="18" charset="0"/>
                </a:defRPr>
              </a:lvl8pPr>
              <a:lvl9pPr marL="3694113" indent="-206375" defTabSz="874713" fontAlgn="base">
                <a:spcBef>
                  <a:spcPct val="0"/>
                </a:spcBef>
                <a:spcAft>
                  <a:spcPct val="0"/>
                </a:spcAft>
                <a:defRPr sz="2400">
                  <a:solidFill>
                    <a:schemeClr val="tx1"/>
                  </a:solidFill>
                  <a:effectLst/>
                  <a:latin typeface="Times New Roman" panose="02020603050405020304" pitchFamily="18" charset="0"/>
                </a:defRPr>
              </a:lvl9pPr>
            </a:lstStyle>
            <a:p>
              <a:pPr algn="ctr" rtl="0">
                <a:defRPr>
                  <a:effectLst/>
                </a:defRPr>
              </a:pPr>
              <a:r>
                <a:rPr lang="en-US" sz="1700" b="0" i="0" u="none" strike="noStrike">
                  <a:effectLst/>
                  <a:highlight>
                    <a:srgbClr val="000000">
                      <a:alpha val="0"/>
                    </a:srgbClr>
                  </a:highlight>
                  <a:latin typeface="Cambria"/>
                </a:rPr>
                <a:t>Government of the Russian Federation</a:t>
              </a:r>
            </a:p>
          </p:txBody>
        </p:sp>
      </p:grpSp>
      <p:cxnSp>
        <p:nvCxnSpPr>
          <p:cNvPr id="66" name="Elbow Connector 18"/>
          <p:cNvCxnSpPr>
            <a:stCxn id="48" idx="2"/>
            <a:endCxn id="54" idx="0"/>
          </p:cNvCxnSpPr>
          <p:nvPr/>
        </p:nvCxnSpPr>
        <p:spPr>
          <a:xfrm rot="5400000">
            <a:off x="3534898" y="2271384"/>
            <a:ext cx="740569" cy="1285738"/>
          </a:xfrm>
          <a:prstGeom prst="bentConnector3">
            <a:avLst>
              <a:gd name="adj1" fmla="val 50000"/>
            </a:avLst>
          </a:prstGeom>
          <a:solidFill>
            <a:schemeClr val="accent1"/>
          </a:solidFill>
          <a:ln w="38100" cap="flat" cmpd="sng" algn="ctr">
            <a:solidFill>
              <a:srgbClr val="247632"/>
            </a:solidFill>
            <a:prstDash val="solid"/>
            <a:round/>
            <a:headEnd type="none" w="med" len="med"/>
            <a:tailEnd type="triangle" w="med" len="med"/>
          </a:ln>
          <a:effectLst/>
        </p:spPr>
      </p:cxnSp>
      <p:grpSp>
        <p:nvGrpSpPr>
          <p:cNvPr id="71" name="Group 83"/>
          <p:cNvGrpSpPr/>
          <p:nvPr/>
        </p:nvGrpSpPr>
        <p:grpSpPr>
          <a:xfrm>
            <a:off x="383555" y="5606057"/>
            <a:ext cx="3996064" cy="677863"/>
            <a:chOff x="130140" y="6190474"/>
            <a:chExt cx="4484070" cy="731429"/>
          </a:xfrm>
          <a:solidFill>
            <a:schemeClr val="bg1"/>
          </a:solidFill>
          <a:effectLst/>
        </p:grpSpPr>
        <p:pic>
          <p:nvPicPr>
            <p:cNvPr id="72" name="Picture 7" descr="C:\Documents and Settings\09IM38p\Local Settings\Temporary Internet Files\Content.IE5\4PNRP4H4\MCj04315860000[1].png"/>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130140" y="6190474"/>
              <a:ext cx="731429" cy="731429"/>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a:spLocks noChangeArrowheads="1"/>
            </p:cNvSpPr>
            <p:nvPr/>
          </p:nvSpPr>
          <p:spPr>
            <a:xfrm>
              <a:off x="915723" y="6320657"/>
              <a:ext cx="2787930" cy="58340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82936" tIns="41468" rIns="82936" bIns="41468">
              <a:spAutoFit/>
            </a:bodyPr>
            <a:lstStyle>
              <a:lvl1pPr defTabSz="828675">
                <a:defRPr sz="2400">
                  <a:solidFill>
                    <a:schemeClr val="tx1"/>
                  </a:solidFill>
                  <a:effectLst/>
                  <a:latin typeface="Times New Roman" panose="02020603050405020304" pitchFamily="18" charset="0"/>
                </a:defRPr>
              </a:lvl1pPr>
              <a:lvl2pPr marL="673100" indent="-258763" defTabSz="828675">
                <a:defRPr sz="2400">
                  <a:solidFill>
                    <a:schemeClr val="tx1"/>
                  </a:solidFill>
                  <a:effectLst/>
                  <a:latin typeface="Times New Roman" panose="02020603050405020304" pitchFamily="18" charset="0"/>
                </a:defRPr>
              </a:lvl2pPr>
              <a:lvl3pPr marL="1036638" indent="-207963" defTabSz="828675">
                <a:defRPr sz="2400">
                  <a:solidFill>
                    <a:schemeClr val="tx1"/>
                  </a:solidFill>
                  <a:effectLst/>
                  <a:latin typeface="Times New Roman" panose="02020603050405020304" pitchFamily="18" charset="0"/>
                </a:defRPr>
              </a:lvl3pPr>
              <a:lvl4pPr marL="1450975" indent="-206375" defTabSz="828675">
                <a:defRPr sz="2400">
                  <a:solidFill>
                    <a:schemeClr val="tx1"/>
                  </a:solidFill>
                  <a:effectLst/>
                  <a:latin typeface="Times New Roman" panose="02020603050405020304" pitchFamily="18" charset="0"/>
                </a:defRPr>
              </a:lvl4pPr>
              <a:lvl5pPr marL="1865313" indent="-206375" defTabSz="828675">
                <a:defRPr sz="2400">
                  <a:solidFill>
                    <a:schemeClr val="tx1"/>
                  </a:solidFill>
                  <a:effectLst/>
                  <a:latin typeface="Times New Roman" panose="02020603050405020304" pitchFamily="18" charset="0"/>
                </a:defRPr>
              </a:lvl5pPr>
              <a:lvl6pPr marL="2322513" indent="-206375" defTabSz="828675" fontAlgn="base">
                <a:spcBef>
                  <a:spcPct val="0"/>
                </a:spcBef>
                <a:spcAft>
                  <a:spcPct val="0"/>
                </a:spcAft>
                <a:defRPr sz="2400">
                  <a:solidFill>
                    <a:schemeClr val="tx1"/>
                  </a:solidFill>
                  <a:effectLst/>
                  <a:latin typeface="Times New Roman" panose="02020603050405020304" pitchFamily="18" charset="0"/>
                </a:defRPr>
              </a:lvl6pPr>
              <a:lvl7pPr marL="2779713" indent="-206375" defTabSz="828675" fontAlgn="base">
                <a:spcBef>
                  <a:spcPct val="0"/>
                </a:spcBef>
                <a:spcAft>
                  <a:spcPct val="0"/>
                </a:spcAft>
                <a:defRPr sz="2400">
                  <a:solidFill>
                    <a:schemeClr val="tx1"/>
                  </a:solidFill>
                  <a:effectLst/>
                  <a:latin typeface="Times New Roman" panose="02020603050405020304" pitchFamily="18" charset="0"/>
                </a:defRPr>
              </a:lvl7pPr>
              <a:lvl8pPr marL="3236913" indent="-206375" defTabSz="828675" fontAlgn="base">
                <a:spcBef>
                  <a:spcPct val="0"/>
                </a:spcBef>
                <a:spcAft>
                  <a:spcPct val="0"/>
                </a:spcAft>
                <a:defRPr sz="2400">
                  <a:solidFill>
                    <a:schemeClr val="tx1"/>
                  </a:solidFill>
                  <a:effectLst/>
                  <a:latin typeface="Times New Roman" panose="02020603050405020304" pitchFamily="18" charset="0"/>
                </a:defRPr>
              </a:lvl8pPr>
              <a:lvl9pPr marL="3694113" indent="-206375" defTabSz="828675" fontAlgn="base">
                <a:spcBef>
                  <a:spcPct val="0"/>
                </a:spcBef>
                <a:spcAft>
                  <a:spcPct val="0"/>
                </a:spcAft>
                <a:defRPr sz="2400">
                  <a:solidFill>
                    <a:schemeClr val="tx1"/>
                  </a:solidFill>
                  <a:effectLst/>
                  <a:latin typeface="Times New Roman" panose="02020603050405020304" pitchFamily="18" charset="0"/>
                </a:defRPr>
              </a:lvl9pPr>
            </a:lstStyle>
            <a:p>
              <a:pPr rtl="0">
                <a:defRPr>
                  <a:effectLst/>
                </a:defRPr>
              </a:pPr>
              <a:r>
                <a:rPr lang="en-US" sz="1500" b="0" i="0" u="none" strike="noStrike">
                  <a:effectLst/>
                  <a:highlight>
                    <a:srgbClr val="000000">
                      <a:alpha val="0"/>
                    </a:srgbClr>
                  </a:highlight>
                  <a:latin typeface="Cambria"/>
                </a:rPr>
                <a:t>Reporting dates:</a:t>
              </a:r>
            </a:p>
            <a:p>
              <a:pPr rtl="0">
                <a:defRPr>
                  <a:effectLst/>
                </a:defRPr>
              </a:pPr>
              <a:r>
                <a:rPr lang="en-US" sz="1500" b="0" i="0" u="none" strike="noStrike">
                  <a:effectLst/>
                  <a:highlight>
                    <a:srgbClr val="000000">
                      <a:alpha val="0"/>
                    </a:srgbClr>
                  </a:highlight>
                  <a:latin typeface="Cambria"/>
                </a:rPr>
                <a:t>Monthly, quarterly, annually.</a:t>
              </a:r>
            </a:p>
          </p:txBody>
        </p:sp>
      </p:grpSp>
      <p:grpSp>
        <p:nvGrpSpPr>
          <p:cNvPr id="74" name="Group 81"/>
          <p:cNvGrpSpPr/>
          <p:nvPr/>
        </p:nvGrpSpPr>
        <p:grpSpPr>
          <a:xfrm>
            <a:off x="4928567" y="5672732"/>
            <a:ext cx="3675881" cy="636588"/>
            <a:chOff x="5230818" y="6261912"/>
            <a:chExt cx="4124712" cy="685800"/>
          </a:xfrm>
          <a:solidFill>
            <a:schemeClr val="bg1"/>
          </a:solidFill>
          <a:effectLst/>
        </p:grpSpPr>
        <p:pic>
          <p:nvPicPr>
            <p:cNvPr id="75" name="Picture 96" descr="j0433892[1]"/>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a:xfrm>
              <a:off x="5230818" y="6261912"/>
              <a:ext cx="685800" cy="68580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76" name="TextBox 75"/>
            <p:cNvSpPr txBox="1">
              <a:spLocks noChangeArrowheads="1"/>
            </p:cNvSpPr>
            <p:nvPr/>
          </p:nvSpPr>
          <p:spPr>
            <a:xfrm>
              <a:off x="6012827" y="6333741"/>
              <a:ext cx="2518630" cy="58247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82936" tIns="41468" rIns="82936" bIns="41468">
              <a:spAutoFit/>
            </a:bodyPr>
            <a:lstStyle>
              <a:lvl1pPr defTabSz="828675">
                <a:defRPr sz="2400">
                  <a:solidFill>
                    <a:schemeClr val="tx1"/>
                  </a:solidFill>
                  <a:effectLst/>
                  <a:latin typeface="Times New Roman" panose="02020603050405020304" pitchFamily="18" charset="0"/>
                </a:defRPr>
              </a:lvl1pPr>
              <a:lvl2pPr marL="673100" indent="-258763" defTabSz="828675">
                <a:defRPr sz="2400">
                  <a:solidFill>
                    <a:schemeClr val="tx1"/>
                  </a:solidFill>
                  <a:effectLst/>
                  <a:latin typeface="Times New Roman" panose="02020603050405020304" pitchFamily="18" charset="0"/>
                </a:defRPr>
              </a:lvl2pPr>
              <a:lvl3pPr marL="1036638" indent="-207963" defTabSz="828675">
                <a:defRPr sz="2400">
                  <a:solidFill>
                    <a:schemeClr val="tx1"/>
                  </a:solidFill>
                  <a:effectLst/>
                  <a:latin typeface="Times New Roman" panose="02020603050405020304" pitchFamily="18" charset="0"/>
                </a:defRPr>
              </a:lvl3pPr>
              <a:lvl4pPr marL="1450975" indent="-206375" defTabSz="828675">
                <a:defRPr sz="2400">
                  <a:solidFill>
                    <a:schemeClr val="tx1"/>
                  </a:solidFill>
                  <a:effectLst/>
                  <a:latin typeface="Times New Roman" panose="02020603050405020304" pitchFamily="18" charset="0"/>
                </a:defRPr>
              </a:lvl4pPr>
              <a:lvl5pPr marL="1865313" indent="-206375" defTabSz="828675">
                <a:defRPr sz="2400">
                  <a:solidFill>
                    <a:schemeClr val="tx1"/>
                  </a:solidFill>
                  <a:effectLst/>
                  <a:latin typeface="Times New Roman" panose="02020603050405020304" pitchFamily="18" charset="0"/>
                </a:defRPr>
              </a:lvl5pPr>
              <a:lvl6pPr marL="2322513" indent="-206375" defTabSz="828675" fontAlgn="base">
                <a:spcBef>
                  <a:spcPct val="0"/>
                </a:spcBef>
                <a:spcAft>
                  <a:spcPct val="0"/>
                </a:spcAft>
                <a:defRPr sz="2400">
                  <a:solidFill>
                    <a:schemeClr val="tx1"/>
                  </a:solidFill>
                  <a:effectLst/>
                  <a:latin typeface="Times New Roman" panose="02020603050405020304" pitchFamily="18" charset="0"/>
                </a:defRPr>
              </a:lvl6pPr>
              <a:lvl7pPr marL="2779713" indent="-206375" defTabSz="828675" fontAlgn="base">
                <a:spcBef>
                  <a:spcPct val="0"/>
                </a:spcBef>
                <a:spcAft>
                  <a:spcPct val="0"/>
                </a:spcAft>
                <a:defRPr sz="2400">
                  <a:solidFill>
                    <a:schemeClr val="tx1"/>
                  </a:solidFill>
                  <a:effectLst/>
                  <a:latin typeface="Times New Roman" panose="02020603050405020304" pitchFamily="18" charset="0"/>
                </a:defRPr>
              </a:lvl7pPr>
              <a:lvl8pPr marL="3236913" indent="-206375" defTabSz="828675" fontAlgn="base">
                <a:spcBef>
                  <a:spcPct val="0"/>
                </a:spcBef>
                <a:spcAft>
                  <a:spcPct val="0"/>
                </a:spcAft>
                <a:defRPr sz="2400">
                  <a:solidFill>
                    <a:schemeClr val="tx1"/>
                  </a:solidFill>
                  <a:effectLst/>
                  <a:latin typeface="Times New Roman" panose="02020603050405020304" pitchFamily="18" charset="0"/>
                </a:defRPr>
              </a:lvl8pPr>
              <a:lvl9pPr marL="3694113" indent="-206375" defTabSz="828675" fontAlgn="base">
                <a:spcBef>
                  <a:spcPct val="0"/>
                </a:spcBef>
                <a:spcAft>
                  <a:spcPct val="0"/>
                </a:spcAft>
                <a:defRPr sz="2400">
                  <a:solidFill>
                    <a:schemeClr val="tx1"/>
                  </a:solidFill>
                  <a:effectLst/>
                  <a:latin typeface="Times New Roman" panose="02020603050405020304" pitchFamily="18" charset="0"/>
                </a:defRPr>
              </a:lvl9pPr>
            </a:lstStyle>
            <a:p>
              <a:pPr rtl="0">
                <a:defRPr>
                  <a:effectLst/>
                </a:defRPr>
              </a:pPr>
              <a:r>
                <a:rPr lang="en-US" sz="1500" b="0" i="0" u="none" strike="noStrike">
                  <a:effectLst/>
                  <a:highlight>
                    <a:srgbClr val="000000">
                      <a:alpha val="0"/>
                    </a:srgbClr>
                  </a:highlight>
                  <a:latin typeface="Cambria"/>
                </a:rPr>
                <a:t>Information is submitted </a:t>
              </a:r>
            </a:p>
            <a:p>
              <a:pPr rtl="0">
                <a:defRPr>
                  <a:effectLst/>
                </a:defRPr>
              </a:pPr>
              <a:r>
                <a:rPr lang="en-US" sz="1500" b="0" i="0" u="none" strike="noStrike">
                  <a:effectLst/>
                  <a:highlight>
                    <a:srgbClr val="000000">
                      <a:alpha val="0"/>
                    </a:srgbClr>
                  </a:highlight>
                  <a:latin typeface="Cambria"/>
                </a:rPr>
                <a:t>in electronic form.</a:t>
              </a:r>
            </a:p>
          </p:txBody>
        </p:sp>
      </p:grpSp>
      <p:cxnSp>
        <p:nvCxnSpPr>
          <p:cNvPr id="83" name="Прямая со стрелкой 82"/>
          <p:cNvCxnSpPr>
            <a:stCxn id="54" idx="2"/>
            <a:endCxn id="61" idx="0"/>
          </p:cNvCxnSpPr>
          <p:nvPr/>
        </p:nvCxnSpPr>
        <p:spPr>
          <a:xfrm>
            <a:off x="3262313" y="4111625"/>
            <a:ext cx="0" cy="489939"/>
          </a:xfrm>
          <a:prstGeom prst="straightConnector1">
            <a:avLst/>
          </a:prstGeom>
          <a:ln w="38100">
            <a:solidFill>
              <a:srgbClr val="24763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4" name="Прямая со стрелкой 83"/>
          <p:cNvCxnSpPr>
            <a:stCxn id="51" idx="2"/>
            <a:endCxn id="57" idx="0"/>
          </p:cNvCxnSpPr>
          <p:nvPr/>
        </p:nvCxnSpPr>
        <p:spPr>
          <a:xfrm flipH="1">
            <a:off x="7462218" y="2543969"/>
            <a:ext cx="1414" cy="740569"/>
          </a:xfrm>
          <a:prstGeom prst="straightConnector1">
            <a:avLst/>
          </a:prstGeom>
          <a:ln w="38100">
            <a:solidFill>
              <a:srgbClr val="24763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7" name="Прямая со стрелкой 86"/>
          <p:cNvCxnSpPr>
            <a:stCxn id="57" idx="1"/>
            <a:endCxn id="54" idx="3"/>
          </p:cNvCxnSpPr>
          <p:nvPr/>
        </p:nvCxnSpPr>
        <p:spPr>
          <a:xfrm flipH="1">
            <a:off x="4256088" y="3698082"/>
            <a:ext cx="2087736" cy="0"/>
          </a:xfrm>
          <a:prstGeom prst="straightConnector1">
            <a:avLst/>
          </a:prstGeom>
          <a:ln w="38100">
            <a:solidFill>
              <a:srgbClr val="24763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0" name="Прямая со стрелкой 89"/>
          <p:cNvCxnSpPr>
            <a:stCxn id="61" idx="3"/>
            <a:endCxn id="64" idx="1"/>
          </p:cNvCxnSpPr>
          <p:nvPr/>
        </p:nvCxnSpPr>
        <p:spPr>
          <a:xfrm>
            <a:off x="4882493" y="5011933"/>
            <a:ext cx="1003957" cy="0"/>
          </a:xfrm>
          <a:prstGeom prst="straightConnector1">
            <a:avLst/>
          </a:prstGeom>
          <a:ln w="38100">
            <a:solidFill>
              <a:srgbClr val="24763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3"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26</a:t>
            </a:r>
          </a:p>
        </p:txBody>
      </p:sp>
      <p:sp>
        <p:nvSpPr>
          <p:cNvPr id="40" name="TextBox 39"/>
          <p:cNvSpPr txBox="1"/>
          <p:nvPr/>
        </p:nvSpPr>
        <p:spPr>
          <a:xfrm>
            <a:off x="756297" y="235753"/>
            <a:ext cx="1405404" cy="648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3611787228"/>
      </p:ext>
    </p:extLst>
  </p:cSld>
  <p:clrMapOvr>
    <a:overrideClrMapping bg1="lt1" tx1="dk1" bg2="lt2" tx2="dk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10" name="Заголовок 1"/>
          <p:cNvSpPr txBox="1"/>
          <p:nvPr/>
        </p:nvSpPr>
        <p:spPr>
          <a:xfrm>
            <a:off x="2195736" y="149797"/>
            <a:ext cx="6480720" cy="542899"/>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cs typeface="Arial"/>
              </a:rPr>
              <a:t>Informational system</a:t>
            </a:r>
          </a:p>
        </p:txBody>
      </p:sp>
      <p:sp>
        <p:nvSpPr>
          <p:cNvPr id="93"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27</a:t>
            </a:r>
          </a:p>
        </p:txBody>
      </p:sp>
      <p:pic>
        <p:nvPicPr>
          <p:cNvPr id="1027" name="Picture 3" descr="E:\1112.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7000"/>
                    </a14:imgEffect>
                  </a14:imgLayer>
                </a14:imgProps>
              </a:ext>
              <a:ext uri="{28A0092B-C50C-407E-A947-70E740481C1C}">
                <a14:useLocalDpi xmlns:a14="http://schemas.microsoft.com/office/drawing/2010/main" val="0"/>
              </a:ext>
            </a:extLst>
          </a:blip>
          <a:stretch>
            <a:fillRect/>
          </a:stretch>
        </p:blipFill>
        <p:spPr>
          <a:xfrm>
            <a:off x="107504" y="1268760"/>
            <a:ext cx="8936058" cy="5008516"/>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Скругленный прямоугольник 1"/>
          <p:cNvSpPr/>
          <p:nvPr/>
        </p:nvSpPr>
        <p:spPr>
          <a:xfrm>
            <a:off x="4716016" y="3212976"/>
            <a:ext cx="3744416" cy="1584176"/>
          </a:xfrm>
          <a:prstGeom prst="roundRect">
            <a:avLst>
              <a:gd name="adj" fmla="val 0"/>
            </a:avLst>
          </a:prstGeom>
          <a:solidFill>
            <a:srgbClr val="C7EAE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sz="2400" b="1" i="0" u="none" strike="noStrike">
                <a:solidFill>
                  <a:srgbClr val="000000"/>
                </a:solidFill>
                <a:effectLst/>
                <a:highlight>
                  <a:srgbClr val="000000">
                    <a:alpha val="0"/>
                  </a:srgbClr>
                </a:highlight>
                <a:latin typeface="Calibri"/>
              </a:rPr>
              <a:t>All reports of the accounting entity on monthly, quarterly and annually basis</a:t>
            </a:r>
          </a:p>
        </p:txBody>
      </p:sp>
      <p:sp>
        <p:nvSpPr>
          <p:cNvPr id="6" name="TextBox 5"/>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1560576479"/>
      </p:ext>
    </p:extLst>
  </p:cSld>
  <p:clrMapOvr>
    <a:overrideClrMapping bg1="lt1" tx1="dk1" bg2="lt2" tx2="dk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Заголовок 1"/>
          <p:cNvSpPr txBox="1"/>
          <p:nvPr/>
        </p:nvSpPr>
        <p:spPr>
          <a:xfrm>
            <a:off x="2195736" y="149797"/>
            <a:ext cx="6480720" cy="830931"/>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Plans and prospects</a:t>
            </a:r>
          </a:p>
        </p:txBody>
      </p:sp>
      <p:sp>
        <p:nvSpPr>
          <p:cNvPr id="15" name="Прямоугольник 4"/>
          <p:cNvSpPr>
            <a:spLocks noChangeArrowheads="1"/>
          </p:cNvSpPr>
          <p:nvPr/>
        </p:nvSpPr>
        <p:spPr>
          <a:xfrm>
            <a:off x="1692401" y="1132853"/>
            <a:ext cx="6454946" cy="823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400" b="1" i="0" u="none" strike="noStrike">
                <a:effectLst/>
                <a:highlight>
                  <a:srgbClr val="000000">
                    <a:alpha val="0"/>
                  </a:srgbClr>
                </a:highlight>
                <a:latin typeface="Cambria"/>
              </a:rPr>
              <a:t>Federal standards of state finance accounting</a:t>
            </a:r>
          </a:p>
        </p:txBody>
      </p:sp>
      <p:sp>
        <p:nvSpPr>
          <p:cNvPr id="17" name="Прямоугольник 3"/>
          <p:cNvSpPr>
            <a:spLocks noChangeArrowheads="1"/>
          </p:cNvSpPr>
          <p:nvPr/>
        </p:nvSpPr>
        <p:spPr>
          <a:xfrm>
            <a:off x="5935775" y="2276872"/>
            <a:ext cx="2739040" cy="1372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800" b="0" i="0" u="none" strike="noStrike">
                <a:effectLst/>
                <a:highlight>
                  <a:srgbClr val="000000">
                    <a:alpha val="0"/>
                  </a:srgbClr>
                </a:highlight>
                <a:latin typeface="Cambria"/>
              </a:rPr>
              <a:t>National </a:t>
            </a:r>
          </a:p>
          <a:p>
            <a:pPr rtl="0">
              <a:lnSpc>
                <a:spcPct val="100000"/>
              </a:lnSpc>
              <a:spcBef>
                <a:spcPct val="0"/>
              </a:spcBef>
              <a:buFontTx/>
              <a:buNone/>
            </a:pPr>
            <a:r>
              <a:rPr lang="en-US" sz="2800" b="0" i="0" u="none" strike="noStrike">
                <a:effectLst/>
                <a:highlight>
                  <a:srgbClr val="000000">
                    <a:alpha val="0"/>
                  </a:srgbClr>
                </a:highlight>
                <a:latin typeface="Cambria"/>
              </a:rPr>
              <a:t>standards </a:t>
            </a:r>
          </a:p>
          <a:p>
            <a:pPr rtl="0">
              <a:lnSpc>
                <a:spcPct val="100000"/>
              </a:lnSpc>
              <a:spcBef>
                <a:spcPct val="0"/>
              </a:spcBef>
              <a:buFontTx/>
              <a:buNone/>
            </a:pPr>
            <a:r>
              <a:rPr lang="en-US" sz="2800" b="0" i="0" u="none" strike="noStrike">
                <a:effectLst/>
                <a:highlight>
                  <a:srgbClr val="000000">
                    <a:alpha val="0"/>
                  </a:srgbClr>
                </a:highlight>
                <a:latin typeface="Cambria"/>
              </a:rPr>
              <a:t>(30 RF SSS)</a:t>
            </a:r>
          </a:p>
        </p:txBody>
      </p:sp>
      <p:sp>
        <p:nvSpPr>
          <p:cNvPr id="19" name="Прямоугольник 12"/>
          <p:cNvSpPr>
            <a:spLocks noChangeArrowheads="1"/>
          </p:cNvSpPr>
          <p:nvPr/>
        </p:nvSpPr>
        <p:spPr>
          <a:xfrm>
            <a:off x="683568" y="2276874"/>
            <a:ext cx="2847963" cy="1372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800" b="0" i="0" u="none" strike="noStrike">
                <a:effectLst/>
                <a:highlight>
                  <a:srgbClr val="000000">
                    <a:alpha val="0"/>
                  </a:srgbClr>
                </a:highlight>
                <a:latin typeface="Cambria"/>
              </a:rPr>
              <a:t>International </a:t>
            </a:r>
          </a:p>
          <a:p>
            <a:pPr rtl="0">
              <a:lnSpc>
                <a:spcPct val="100000"/>
              </a:lnSpc>
              <a:spcBef>
                <a:spcPct val="0"/>
              </a:spcBef>
              <a:buFontTx/>
              <a:buNone/>
            </a:pPr>
            <a:r>
              <a:rPr lang="en-US" sz="2800" b="0" i="0" u="none" strike="noStrike">
                <a:effectLst/>
                <a:highlight>
                  <a:srgbClr val="000000">
                    <a:alpha val="0"/>
                  </a:srgbClr>
                </a:highlight>
                <a:latin typeface="Cambria"/>
              </a:rPr>
              <a:t>standards </a:t>
            </a:r>
          </a:p>
          <a:p>
            <a:pPr rtl="0">
              <a:lnSpc>
                <a:spcPct val="100000"/>
              </a:lnSpc>
              <a:spcBef>
                <a:spcPct val="0"/>
              </a:spcBef>
              <a:buFontTx/>
              <a:buNone/>
            </a:pPr>
            <a:r>
              <a:rPr lang="en-US" sz="2800" b="0" i="0" u="none" strike="noStrike">
                <a:effectLst/>
                <a:highlight>
                  <a:srgbClr val="000000">
                    <a:alpha val="0"/>
                  </a:srgbClr>
                </a:highlight>
                <a:latin typeface="Cambria"/>
              </a:rPr>
              <a:t>(42 IPSAS, GFSM)</a:t>
            </a:r>
          </a:p>
        </p:txBody>
      </p:sp>
      <p:sp>
        <p:nvSpPr>
          <p:cNvPr id="20" name="Прямоугольник 4"/>
          <p:cNvSpPr>
            <a:spLocks noChangeArrowheads="1"/>
          </p:cNvSpPr>
          <p:nvPr/>
        </p:nvSpPr>
        <p:spPr>
          <a:xfrm>
            <a:off x="4078134" y="3360446"/>
            <a:ext cx="1230272" cy="76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algn="ctr" rtl="0">
              <a:lnSpc>
                <a:spcPct val="100000"/>
              </a:lnSpc>
              <a:spcBef>
                <a:spcPct val="0"/>
              </a:spcBef>
              <a:buFontTx/>
              <a:buNone/>
            </a:pPr>
            <a:r>
              <a:rPr lang="en-US" sz="2200" b="0" i="1" u="none" strike="noStrike">
                <a:effectLst/>
                <a:highlight>
                  <a:srgbClr val="000000">
                    <a:alpha val="0"/>
                  </a:srgbClr>
                </a:highlight>
                <a:latin typeface="Cambria"/>
              </a:rPr>
              <a:t>Indirect</a:t>
            </a:r>
          </a:p>
          <a:p>
            <a:pPr algn="ctr" rtl="0">
              <a:lnSpc>
                <a:spcPct val="100000"/>
              </a:lnSpc>
              <a:spcBef>
                <a:spcPct val="0"/>
              </a:spcBef>
              <a:buFontTx/>
              <a:buNone/>
            </a:pPr>
            <a:r>
              <a:rPr lang="en-US" sz="2200" b="0" i="1" u="none" strike="noStrike">
                <a:effectLst/>
                <a:highlight>
                  <a:srgbClr val="000000">
                    <a:alpha val="0"/>
                  </a:srgbClr>
                </a:highlight>
                <a:latin typeface="Cambria"/>
              </a:rPr>
              <a:t>adoption</a:t>
            </a:r>
          </a:p>
        </p:txBody>
      </p:sp>
      <p:cxnSp>
        <p:nvCxnSpPr>
          <p:cNvPr id="25" name="Прямая соединительная линия 24"/>
          <p:cNvCxnSpPr/>
          <p:nvPr/>
        </p:nvCxnSpPr>
        <p:spPr>
          <a:xfrm>
            <a:off x="971676" y="1996949"/>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10" name="Стрелка вправо 9"/>
          <p:cNvSpPr/>
          <p:nvPr/>
        </p:nvSpPr>
        <p:spPr>
          <a:xfrm>
            <a:off x="4296197" y="2786012"/>
            <a:ext cx="794147" cy="366713"/>
          </a:xfrm>
          <a:prstGeom prs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ru-RU">
              <a:effectLst/>
            </a:endParaRPr>
          </a:p>
        </p:txBody>
      </p:sp>
      <p:pic>
        <p:nvPicPr>
          <p:cNvPr id="12" name="Picture 33" descr="C:\Users\2323\AppData\Local\Temp\networking-2.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956099" y="1189209"/>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28</a:t>
            </a:r>
          </a:p>
        </p:txBody>
      </p:sp>
      <p:sp>
        <p:nvSpPr>
          <p:cNvPr id="2" name="TextBox 1"/>
          <p:cNvSpPr txBox="1"/>
          <p:nvPr/>
        </p:nvSpPr>
        <p:spPr>
          <a:xfrm>
            <a:off x="796136" y="4000996"/>
            <a:ext cx="6951160" cy="2288286"/>
          </a:xfrm>
          <a:prstGeom prst="rect">
            <a:avLst/>
          </a:prstGeom>
          <a:noFill/>
          <a:effectLst/>
        </p:spPr>
        <p:txBody>
          <a:bodyPr wrap="square" rtlCol="0">
            <a:spAutoFit/>
          </a:bodyPr>
          <a:lstStyle/>
          <a:p>
            <a:pPr rtl="0"/>
            <a:r>
              <a:rPr lang="en-US" sz="2400" b="0" i="0" u="none" strike="noStrike">
                <a:effectLst/>
                <a:highlight>
                  <a:srgbClr val="000000">
                    <a:alpha val="0"/>
                  </a:srgbClr>
                </a:highlight>
                <a:latin typeface="Cambria"/>
              </a:rPr>
              <a:t>Reform goals:</a:t>
            </a:r>
          </a:p>
          <a:p>
            <a:pPr marL="285750" indent="-285750" rtl="0">
              <a:buFont typeface="Wingdings" panose="05000000000000000000" pitchFamily="2" charset="2"/>
              <a:buChar char="ü"/>
            </a:pPr>
            <a:r>
              <a:rPr lang="en-US" sz="2400" b="0" i="0" u="none" strike="noStrike">
                <a:effectLst/>
                <a:highlight>
                  <a:srgbClr val="000000">
                    <a:alpha val="0"/>
                  </a:srgbClr>
                </a:highlight>
                <a:latin typeface="Cambria"/>
              </a:rPr>
              <a:t>improvement of accounting information quality,</a:t>
            </a:r>
          </a:p>
          <a:p>
            <a:pPr marL="285750" indent="-285750" rtl="0">
              <a:buFont typeface="Wingdings" panose="05000000000000000000" pitchFamily="2" charset="2"/>
              <a:buChar char="ü"/>
            </a:pPr>
            <a:r>
              <a:rPr lang="en-US" sz="2400" b="0" i="0" u="none" strike="noStrike">
                <a:effectLst/>
                <a:highlight>
                  <a:srgbClr val="000000">
                    <a:alpha val="0"/>
                  </a:srgbClr>
                </a:highlight>
                <a:latin typeface="Cambria"/>
              </a:rPr>
              <a:t>improvement of reporting reliability</a:t>
            </a:r>
          </a:p>
          <a:p>
            <a:pPr marL="285750" indent="-285750" rtl="0">
              <a:buFont typeface="Wingdings" panose="05000000000000000000" pitchFamily="2" charset="2"/>
              <a:buChar char="ü"/>
            </a:pPr>
            <a:r>
              <a:rPr lang="en-US" sz="2400" b="0" i="0" u="none" strike="noStrike">
                <a:effectLst/>
                <a:highlight>
                  <a:srgbClr val="000000">
                    <a:alpha val="0"/>
                  </a:srgbClr>
                </a:highlight>
                <a:latin typeface="Cambria"/>
              </a:rPr>
              <a:t>statistical survey of state finances along the entire sectoral perimeter </a:t>
            </a:r>
          </a:p>
          <a:p>
            <a:pPr marL="285750" indent="-285750" rtl="0">
              <a:buFont typeface="Wingdings" panose="05000000000000000000" pitchFamily="2" charset="2"/>
              <a:buChar char="ü"/>
            </a:pPr>
            <a:r>
              <a:rPr lang="en-US" sz="2400" b="0" i="0" u="none" strike="noStrike">
                <a:effectLst/>
                <a:highlight>
                  <a:srgbClr val="000000">
                    <a:alpha val="0"/>
                  </a:srgbClr>
                </a:highlight>
                <a:latin typeface="Cambria"/>
              </a:rPr>
              <a:t>cross-country comparison</a:t>
            </a:r>
          </a:p>
        </p:txBody>
      </p:sp>
      <p:sp>
        <p:nvSpPr>
          <p:cNvPr id="14" name="TextBox 13"/>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20253864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15" name="Прямоугольник 4"/>
          <p:cNvSpPr>
            <a:spLocks noChangeArrowheads="1"/>
          </p:cNvSpPr>
          <p:nvPr/>
        </p:nvSpPr>
        <p:spPr>
          <a:xfrm>
            <a:off x="1676824" y="904732"/>
            <a:ext cx="7208000" cy="823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None/>
            </a:pPr>
            <a:r>
              <a:rPr lang="en-US" sz="2400" b="1" i="0" u="none" strike="noStrike" dirty="0">
                <a:effectLst/>
                <a:highlight>
                  <a:srgbClr val="000000">
                    <a:alpha val="0"/>
                  </a:srgbClr>
                </a:highlight>
                <a:latin typeface="Cambria"/>
              </a:rPr>
              <a:t>Stages of implementing the State finance accounting standards development program</a:t>
            </a:r>
          </a:p>
        </p:txBody>
      </p:sp>
      <p:cxnSp>
        <p:nvCxnSpPr>
          <p:cNvPr id="25" name="Прямая соединительная линия 24"/>
          <p:cNvCxnSpPr/>
          <p:nvPr/>
        </p:nvCxnSpPr>
        <p:spPr>
          <a:xfrm>
            <a:off x="971676" y="1772816"/>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pic>
        <p:nvPicPr>
          <p:cNvPr id="12" name="Picture 33" descr="C:\Users\2323\AppData\Local\Temp\networking-2.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956099" y="965076"/>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29</a:t>
            </a:r>
          </a:p>
        </p:txBody>
      </p:sp>
      <p:sp>
        <p:nvSpPr>
          <p:cNvPr id="2" name="TextBox 1"/>
          <p:cNvSpPr txBox="1"/>
          <p:nvPr/>
        </p:nvSpPr>
        <p:spPr>
          <a:xfrm>
            <a:off x="611561" y="1916832"/>
            <a:ext cx="8217122" cy="4729125"/>
          </a:xfrm>
          <a:prstGeom prst="rect">
            <a:avLst/>
          </a:prstGeom>
          <a:noFill/>
          <a:effectLst/>
        </p:spPr>
        <p:txBody>
          <a:bodyPr wrap="square" rtlCol="0">
            <a:spAutoFit/>
          </a:bodyPr>
          <a:lstStyle/>
          <a:p>
            <a:pPr marL="285750" indent="-285750" rtl="0">
              <a:buFont typeface="Wingdings" panose="05000000000000000000" pitchFamily="2" charset="2"/>
              <a:buChar char="ü"/>
            </a:pPr>
            <a:r>
              <a:rPr lang="en-US" sz="1900" b="1" i="0" u="sng" strike="noStrike" dirty="0">
                <a:effectLst/>
                <a:highlight>
                  <a:srgbClr val="000000">
                    <a:alpha val="0"/>
                  </a:srgbClr>
                </a:highlight>
                <a:latin typeface="Cambria"/>
              </a:rPr>
              <a:t>Public discussion (6 months)</a:t>
            </a:r>
          </a:p>
          <a:p>
            <a:pPr marL="800100" lvl="1" indent="-342900" rtl="0">
              <a:buFont typeface="Times New Roman" panose="02020603050405020304" pitchFamily="18" charset="0"/>
              <a:buChar char="→"/>
            </a:pPr>
            <a:r>
              <a:rPr lang="en-US" sz="1900" b="0" i="0" u="none" strike="noStrike" dirty="0">
                <a:effectLst/>
                <a:highlight>
                  <a:srgbClr val="000000">
                    <a:alpha val="0"/>
                  </a:srgbClr>
                </a:highlight>
                <a:latin typeface="Cambria"/>
              </a:rPr>
              <a:t>85 regional methodological boards </a:t>
            </a:r>
          </a:p>
          <a:p>
            <a:pPr marL="800100" lvl="1" indent="-342900" rtl="0">
              <a:buFont typeface="Times New Roman" panose="02020603050405020304" pitchFamily="18" charset="0"/>
              <a:buChar char="→"/>
            </a:pPr>
            <a:r>
              <a:rPr lang="en-US" sz="1900" b="0" i="0" u="none" strike="noStrike" dirty="0">
                <a:effectLst/>
                <a:highlight>
                  <a:srgbClr val="000000">
                    <a:alpha val="0"/>
                  </a:srgbClr>
                </a:highlight>
                <a:latin typeface="Cambria"/>
              </a:rPr>
              <a:t>Russian Ministry of Finance Board</a:t>
            </a:r>
          </a:p>
          <a:p>
            <a:pPr marL="285750" indent="-285750" rtl="0">
              <a:buFont typeface="Wingdings" panose="05000000000000000000" pitchFamily="2" charset="2"/>
              <a:buChar char="ü"/>
            </a:pPr>
            <a:r>
              <a:rPr lang="en-US" sz="1900" b="1" i="0" u="sng" strike="noStrike" dirty="0">
                <a:effectLst/>
                <a:highlight>
                  <a:srgbClr val="000000">
                    <a:alpha val="0"/>
                  </a:srgbClr>
                </a:highlight>
                <a:latin typeface="Cambria"/>
              </a:rPr>
              <a:t>Project Expert Examination</a:t>
            </a:r>
          </a:p>
          <a:p>
            <a:pPr marL="800100" lvl="1" indent="-342900" rtl="0">
              <a:buFont typeface="Times New Roman" panose="02020603050405020304" pitchFamily="18" charset="0"/>
              <a:buChar char="→"/>
            </a:pPr>
            <a:r>
              <a:rPr lang="en-US" sz="1900" b="0" i="0" u="none" strike="noStrike" dirty="0">
                <a:effectLst/>
                <a:highlight>
                  <a:srgbClr val="000000">
                    <a:alpha val="0"/>
                  </a:srgbClr>
                </a:highlight>
                <a:latin typeface="Cambria"/>
              </a:rPr>
              <a:t>Russian Ministry of Finance Board (Bank of Russia, Ministry of Finance of Russia, professional community, non-commercial non-state regulators, public oversight authorities)</a:t>
            </a:r>
          </a:p>
          <a:p>
            <a:pPr marL="285750" indent="-285750" rtl="0">
              <a:buFont typeface="Wingdings" panose="05000000000000000000" pitchFamily="2" charset="2"/>
              <a:buChar char="ü"/>
            </a:pPr>
            <a:r>
              <a:rPr lang="en-US" sz="1900" b="1" i="0" u="sng" strike="noStrike" dirty="0">
                <a:effectLst/>
                <a:highlight>
                  <a:srgbClr val="000000">
                    <a:alpha val="0"/>
                  </a:srgbClr>
                </a:highlight>
                <a:latin typeface="Cambria"/>
              </a:rPr>
              <a:t>Adoption of standards </a:t>
            </a:r>
            <a:r>
              <a:rPr lang="en-US" sz="1900" b="0" i="0" u="none" strike="noStrike" dirty="0">
                <a:effectLst/>
                <a:highlight>
                  <a:srgbClr val="000000">
                    <a:alpha val="0"/>
                  </a:srgbClr>
                </a:highlight>
                <a:latin typeface="Cambria"/>
              </a:rPr>
              <a:t> 1.5 year prior to entry into legal force </a:t>
            </a:r>
          </a:p>
          <a:p>
            <a:pPr marL="285750" indent="-285750" rtl="0">
              <a:buFont typeface="Wingdings" panose="05000000000000000000" pitchFamily="2" charset="2"/>
              <a:buChar char="ü"/>
            </a:pPr>
            <a:r>
              <a:rPr lang="en-US" sz="1900" b="1" i="0" u="sng" strike="noStrike" dirty="0">
                <a:effectLst/>
                <a:highlight>
                  <a:srgbClr val="000000">
                    <a:alpha val="0"/>
                  </a:srgbClr>
                </a:highlight>
                <a:latin typeface="Cambria"/>
              </a:rPr>
              <a:t>Methodological recommendations</a:t>
            </a:r>
            <a:r>
              <a:rPr lang="en-US" sz="1900" b="0" i="0" u="none" strike="noStrike" dirty="0">
                <a:effectLst/>
                <a:highlight>
                  <a:srgbClr val="000000">
                    <a:alpha val="0"/>
                  </a:srgbClr>
                </a:highlight>
                <a:latin typeface="Cambria"/>
              </a:rPr>
              <a:t> one year prior to the first application </a:t>
            </a:r>
          </a:p>
          <a:p>
            <a:pPr marL="742950" lvl="1" indent="-285750" rtl="0">
              <a:buFont typeface="Times New Roman" panose="02020603050405020304" pitchFamily="18" charset="0"/>
              <a:buChar char="→"/>
            </a:pPr>
            <a:r>
              <a:rPr lang="en-US" sz="1900" b="0" i="0" u="none" strike="noStrike" dirty="0">
                <a:effectLst/>
                <a:highlight>
                  <a:srgbClr val="000000">
                    <a:alpha val="0"/>
                  </a:srgbClr>
                </a:highlight>
                <a:latin typeface="Cambria"/>
              </a:rPr>
              <a:t>Regional meetings (2019 -over 1500 participants)</a:t>
            </a:r>
          </a:p>
          <a:p>
            <a:pPr marL="285750" indent="-285750" rtl="0">
              <a:buFont typeface="Wingdings" panose="05000000000000000000" pitchFamily="2" charset="2"/>
              <a:buChar char="ü"/>
            </a:pPr>
            <a:r>
              <a:rPr lang="en-US" sz="1900" b="1" i="0" u="sng" strike="noStrike" dirty="0">
                <a:effectLst/>
                <a:highlight>
                  <a:srgbClr val="000000">
                    <a:alpha val="0"/>
                  </a:srgbClr>
                </a:highlight>
                <a:latin typeface="Cambria"/>
              </a:rPr>
              <a:t>Methodological support of the first-time implementation </a:t>
            </a:r>
            <a:r>
              <a:rPr lang="en-US" sz="1900" b="0" i="0" u="none" strike="noStrike" dirty="0">
                <a:effectLst/>
                <a:highlight>
                  <a:srgbClr val="000000">
                    <a:alpha val="0"/>
                  </a:srgbClr>
                </a:highlight>
                <a:latin typeface="Cambria"/>
              </a:rPr>
              <a:t>(year of the first implementation) </a:t>
            </a:r>
          </a:p>
          <a:p>
            <a:pPr marL="742950" lvl="1" indent="-285750" rtl="0">
              <a:buFont typeface="Times New Roman" panose="02020603050405020304" pitchFamily="18" charset="0"/>
              <a:buChar char="→"/>
            </a:pPr>
            <a:r>
              <a:rPr lang="en-US" sz="1900" b="0" i="0" u="none" strike="noStrike" dirty="0">
                <a:effectLst/>
                <a:highlight>
                  <a:srgbClr val="000000">
                    <a:alpha val="0"/>
                  </a:srgbClr>
                </a:highlight>
                <a:latin typeface="Cambria"/>
              </a:rPr>
              <a:t>Ministry of Finance of Russia + Non-State Regulator (non-governmental professional organization) "State Finance Development Union"</a:t>
            </a:r>
          </a:p>
          <a:p>
            <a:pPr marL="285750" indent="-285750">
              <a:buFont typeface="Wingdings" panose="05000000000000000000" pitchFamily="2" charset="2"/>
              <a:buChar char="ü"/>
            </a:pPr>
            <a:endParaRPr lang="ru-RU" sz="1900" dirty="0">
              <a:effectLst/>
              <a:latin typeface="Cambria" panose="02040503050406030204" pitchFamily="18" charset="0"/>
            </a:endParaRPr>
          </a:p>
        </p:txBody>
      </p:sp>
      <p:sp>
        <p:nvSpPr>
          <p:cNvPr id="7" name="TextBox 6"/>
          <p:cNvSpPr txBox="1"/>
          <p:nvPr/>
        </p:nvSpPr>
        <p:spPr>
          <a:xfrm>
            <a:off x="756297" y="235753"/>
            <a:ext cx="1405404" cy="720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2002612230"/>
      </p:ext>
    </p:extLst>
  </p:cSld>
  <p:clrMapOvr>
    <a:overrideClrMapping bg1="lt1" tx1="dk1" bg2="lt2" tx2="dk2" accent1="accent1" accent2="accent2" accent3="accent3" accent4="accent4" accent5="accent5" accent6="accent6" hlink="hlink" folHlink="folHlink"/>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Заголовок 1"/>
          <p:cNvSpPr txBox="1"/>
          <p:nvPr/>
        </p:nvSpPr>
        <p:spPr>
          <a:xfrm>
            <a:off x="2195736" y="149797"/>
            <a:ext cx="6480720" cy="1190971"/>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Statutory regulation system</a:t>
            </a:r>
          </a:p>
        </p:txBody>
      </p:sp>
      <p:cxnSp>
        <p:nvCxnSpPr>
          <p:cNvPr id="7" name="Прямая соединительная линия 6"/>
          <p:cNvCxnSpPr/>
          <p:nvPr/>
        </p:nvCxnSpPr>
        <p:spPr>
          <a:xfrm>
            <a:off x="971676" y="2251158"/>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8" name="Прямоугольник 4"/>
          <p:cNvSpPr>
            <a:spLocks noChangeArrowheads="1"/>
          </p:cNvSpPr>
          <p:nvPr/>
        </p:nvSpPr>
        <p:spPr>
          <a:xfrm>
            <a:off x="1813068" y="1481717"/>
            <a:ext cx="6787269" cy="427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200" b="1" i="0" u="none" strike="noStrike">
                <a:effectLst/>
                <a:highlight>
                  <a:srgbClr val="000000">
                    <a:alpha val="0"/>
                  </a:srgbClr>
                </a:highlight>
                <a:latin typeface="Cambria"/>
              </a:rPr>
              <a:t>Stages of public sector accounting development</a:t>
            </a:r>
          </a:p>
        </p:txBody>
      </p:sp>
      <p:sp>
        <p:nvSpPr>
          <p:cNvPr id="9" name="TextBox 1"/>
          <p:cNvSpPr txBox="1">
            <a:spLocks noChangeArrowheads="1"/>
          </p:cNvSpPr>
          <p:nvPr/>
        </p:nvSpPr>
        <p:spPr>
          <a:xfrm>
            <a:off x="971677" y="3331170"/>
            <a:ext cx="2206860"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000" b="0" i="0" u="none" strike="noStrike" dirty="0">
                <a:effectLst/>
                <a:highlight>
                  <a:srgbClr val="000000">
                    <a:alpha val="0"/>
                  </a:srgbClr>
                </a:highlight>
                <a:latin typeface="Cambria"/>
              </a:rPr>
              <a:t>Cash </a:t>
            </a:r>
          </a:p>
          <a:p>
            <a:pPr rtl="0">
              <a:lnSpc>
                <a:spcPct val="100000"/>
              </a:lnSpc>
              <a:spcBef>
                <a:spcPct val="0"/>
              </a:spcBef>
              <a:buFontTx/>
              <a:buNone/>
            </a:pPr>
            <a:r>
              <a:rPr lang="en-US" sz="2000" b="0" i="0" u="none" strike="noStrike" dirty="0">
                <a:effectLst/>
                <a:highlight>
                  <a:srgbClr val="000000">
                    <a:alpha val="0"/>
                  </a:srgbClr>
                </a:highlight>
                <a:latin typeface="Cambria"/>
              </a:rPr>
              <a:t>basis method</a:t>
            </a:r>
          </a:p>
        </p:txBody>
      </p:sp>
      <p:sp>
        <p:nvSpPr>
          <p:cNvPr id="10" name="TextBox 9"/>
          <p:cNvSpPr txBox="1">
            <a:spLocks noChangeArrowheads="1"/>
          </p:cNvSpPr>
          <p:nvPr/>
        </p:nvSpPr>
        <p:spPr>
          <a:xfrm>
            <a:off x="3068056" y="3384082"/>
            <a:ext cx="2894209"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000" b="0" i="0" u="none" strike="noStrike" dirty="0">
                <a:effectLst/>
                <a:highlight>
                  <a:srgbClr val="000000">
                    <a:alpha val="0"/>
                  </a:srgbClr>
                </a:highlight>
                <a:latin typeface="Cambria"/>
              </a:rPr>
              <a:t>Implementation of</a:t>
            </a:r>
          </a:p>
          <a:p>
            <a:pPr rtl="0">
              <a:lnSpc>
                <a:spcPct val="100000"/>
              </a:lnSpc>
              <a:spcBef>
                <a:spcPct val="0"/>
              </a:spcBef>
              <a:buFontTx/>
              <a:buNone/>
            </a:pPr>
            <a:r>
              <a:rPr lang="en-US" sz="2000" b="0" i="0" u="none" strike="noStrike" dirty="0">
                <a:effectLst/>
                <a:highlight>
                  <a:srgbClr val="000000">
                    <a:alpha val="0"/>
                  </a:srgbClr>
                </a:highlight>
                <a:latin typeface="Cambria"/>
              </a:rPr>
              <a:t>accrual basis method</a:t>
            </a:r>
          </a:p>
        </p:txBody>
      </p:sp>
      <p:sp>
        <p:nvSpPr>
          <p:cNvPr id="11" name="TextBox 10"/>
          <p:cNvSpPr txBox="1">
            <a:spLocks noChangeArrowheads="1"/>
          </p:cNvSpPr>
          <p:nvPr/>
        </p:nvSpPr>
        <p:spPr>
          <a:xfrm>
            <a:off x="5828394" y="3369186"/>
            <a:ext cx="2560030"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000" b="0" i="0" u="none" strike="noStrike" dirty="0">
                <a:effectLst/>
                <a:highlight>
                  <a:srgbClr val="000000">
                    <a:alpha val="0"/>
                  </a:srgbClr>
                </a:highlight>
                <a:latin typeface="Cambria"/>
              </a:rPr>
              <a:t>Implementation </a:t>
            </a:r>
          </a:p>
          <a:p>
            <a:pPr rtl="0">
              <a:lnSpc>
                <a:spcPct val="100000"/>
              </a:lnSpc>
              <a:spcBef>
                <a:spcPct val="0"/>
              </a:spcBef>
              <a:buFontTx/>
              <a:buNone/>
            </a:pPr>
            <a:r>
              <a:rPr lang="en-US" sz="2000" b="0" i="0" u="none" strike="noStrike" dirty="0">
                <a:effectLst/>
                <a:highlight>
                  <a:srgbClr val="000000">
                    <a:alpha val="0"/>
                  </a:srgbClr>
                </a:highlight>
                <a:latin typeface="Cambria"/>
              </a:rPr>
              <a:t>of national standards</a:t>
            </a:r>
          </a:p>
        </p:txBody>
      </p:sp>
      <p:sp>
        <p:nvSpPr>
          <p:cNvPr id="12" name="Прямоугольник 11"/>
          <p:cNvSpPr/>
          <p:nvPr/>
        </p:nvSpPr>
        <p:spPr>
          <a:xfrm>
            <a:off x="5810026" y="2408181"/>
            <a:ext cx="1575104" cy="915314"/>
          </a:xfrm>
          <a:prstGeom prst="rect">
            <a:avLst/>
          </a:prstGeom>
          <a:noFill/>
          <a:effectLst/>
        </p:spPr>
        <p:txBody>
          <a:bodyPr wrap="none">
            <a:spAutoFit/>
          </a:bodyPr>
          <a:lstStyle/>
          <a:p>
            <a:pPr algn="ctr" rtl="0">
              <a:defRPr>
                <a:effectLst/>
              </a:defRPr>
            </a:pPr>
            <a:r>
              <a:rPr lang="en-US" sz="5400" b="0" i="0" u="none" strike="noStrike">
                <a:effectLst/>
                <a:highlight>
                  <a:srgbClr val="000000">
                    <a:alpha val="0"/>
                  </a:srgbClr>
                </a:highlight>
                <a:latin typeface="Calibri"/>
                <a:cs typeface="Arial"/>
              </a:rPr>
              <a:t>2018</a:t>
            </a:r>
          </a:p>
        </p:txBody>
      </p:sp>
      <p:sp>
        <p:nvSpPr>
          <p:cNvPr id="13" name="Прямоугольник 12"/>
          <p:cNvSpPr/>
          <p:nvPr/>
        </p:nvSpPr>
        <p:spPr>
          <a:xfrm>
            <a:off x="3178537" y="2408180"/>
            <a:ext cx="1575104" cy="915314"/>
          </a:xfrm>
          <a:prstGeom prst="rect">
            <a:avLst/>
          </a:prstGeom>
          <a:noFill/>
          <a:effectLst/>
        </p:spPr>
        <p:txBody>
          <a:bodyPr wrap="none">
            <a:spAutoFit/>
          </a:bodyPr>
          <a:lstStyle/>
          <a:p>
            <a:pPr algn="ctr" rtl="0">
              <a:defRPr>
                <a:effectLst/>
              </a:defRPr>
            </a:pPr>
            <a:r>
              <a:rPr lang="en-US" sz="5400" b="0" i="0" u="none" strike="noStrike">
                <a:effectLst/>
                <a:highlight>
                  <a:srgbClr val="000000">
                    <a:alpha val="0"/>
                  </a:srgbClr>
                </a:highlight>
                <a:latin typeface="Calibri"/>
                <a:cs typeface="Arial"/>
              </a:rPr>
              <a:t>2005</a:t>
            </a:r>
          </a:p>
        </p:txBody>
      </p:sp>
      <p:sp>
        <p:nvSpPr>
          <p:cNvPr id="14" name="Прямоугольник 13"/>
          <p:cNvSpPr/>
          <p:nvPr/>
        </p:nvSpPr>
        <p:spPr>
          <a:xfrm>
            <a:off x="1241249" y="2408180"/>
            <a:ext cx="829822" cy="915314"/>
          </a:xfrm>
          <a:prstGeom prst="rect">
            <a:avLst/>
          </a:prstGeom>
          <a:noFill/>
          <a:effectLst/>
        </p:spPr>
        <p:txBody>
          <a:bodyPr wrap="none">
            <a:spAutoFit/>
          </a:bodyPr>
          <a:lstStyle/>
          <a:p>
            <a:pPr algn="ctr" rtl="0">
              <a:defRPr>
                <a:effectLst/>
              </a:defRPr>
            </a:pPr>
            <a:r>
              <a:rPr lang="en-US" sz="5400" b="0" i="0" u="none" strike="noStrike">
                <a:effectLst/>
                <a:highlight>
                  <a:srgbClr val="000000">
                    <a:alpha val="0"/>
                  </a:srgbClr>
                </a:highlight>
                <a:latin typeface="Calibri"/>
                <a:cs typeface="Arial"/>
              </a:rPr>
              <a:t>…..</a:t>
            </a:r>
          </a:p>
        </p:txBody>
      </p:sp>
      <p:sp>
        <p:nvSpPr>
          <p:cNvPr id="15" name="Стрелка вправо 14"/>
          <p:cNvSpPr/>
          <p:nvPr/>
        </p:nvSpPr>
        <p:spPr>
          <a:xfrm>
            <a:off x="2565797" y="2686645"/>
            <a:ext cx="502444" cy="366713"/>
          </a:xfrm>
          <a:prstGeom prs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ru-RU">
              <a:effectLst/>
            </a:endParaRPr>
          </a:p>
        </p:txBody>
      </p:sp>
      <p:sp>
        <p:nvSpPr>
          <p:cNvPr id="16" name="Стрелка вправо 15"/>
          <p:cNvSpPr/>
          <p:nvPr/>
        </p:nvSpPr>
        <p:spPr>
          <a:xfrm>
            <a:off x="5186362" y="2686645"/>
            <a:ext cx="502444" cy="366713"/>
          </a:xfrm>
          <a:prstGeom prst="rightArrow">
            <a:avLst/>
          </a:prstGeom>
          <a:solidFill>
            <a:schemeClr val="bg1"/>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ru-RU">
              <a:effectLst/>
            </a:endParaRPr>
          </a:p>
        </p:txBody>
      </p:sp>
      <p:sp>
        <p:nvSpPr>
          <p:cNvPr id="17" name="TextBox 17"/>
          <p:cNvSpPr txBox="1">
            <a:spLocks noChangeArrowheads="1"/>
          </p:cNvSpPr>
          <p:nvPr/>
        </p:nvSpPr>
        <p:spPr>
          <a:xfrm>
            <a:off x="656157" y="4823419"/>
            <a:ext cx="1878143"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600" b="0" i="0" u="none" strike="noStrike" dirty="0">
                <a:effectLst/>
                <a:highlight>
                  <a:srgbClr val="000000">
                    <a:alpha val="0"/>
                  </a:srgbClr>
                </a:highlight>
                <a:latin typeface="Cambria"/>
              </a:rPr>
              <a:t>Information </a:t>
            </a:r>
            <a:r>
              <a:rPr lang="en-US" sz="1600" b="1" i="0" u="none" strike="noStrike" dirty="0">
                <a:effectLst/>
                <a:highlight>
                  <a:srgbClr val="000000">
                    <a:alpha val="0"/>
                  </a:srgbClr>
                </a:highlight>
                <a:latin typeface="Cambria"/>
              </a:rPr>
              <a:t>about </a:t>
            </a:r>
          </a:p>
          <a:p>
            <a:pPr rtl="0">
              <a:lnSpc>
                <a:spcPct val="100000"/>
              </a:lnSpc>
              <a:spcBef>
                <a:spcPct val="0"/>
              </a:spcBef>
              <a:buFontTx/>
              <a:buNone/>
            </a:pPr>
            <a:r>
              <a:rPr lang="en-US" sz="1600" b="1" i="0" u="none" strike="noStrike" dirty="0">
                <a:effectLst/>
                <a:highlight>
                  <a:srgbClr val="000000">
                    <a:alpha val="0"/>
                  </a:srgbClr>
                </a:highlight>
                <a:latin typeface="Cambria"/>
              </a:rPr>
              <a:t>cash </a:t>
            </a:r>
          </a:p>
          <a:p>
            <a:pPr rtl="0">
              <a:lnSpc>
                <a:spcPct val="100000"/>
              </a:lnSpc>
              <a:spcBef>
                <a:spcPct val="0"/>
              </a:spcBef>
              <a:buFontTx/>
              <a:buNone/>
            </a:pPr>
            <a:r>
              <a:rPr lang="en-US" sz="1600" b="0" i="0" u="none" strike="noStrike" dirty="0">
                <a:effectLst/>
                <a:highlight>
                  <a:srgbClr val="000000">
                    <a:alpha val="0"/>
                  </a:srgbClr>
                </a:highlight>
                <a:latin typeface="Cambria"/>
              </a:rPr>
              <a:t>administration</a:t>
            </a:r>
          </a:p>
          <a:p>
            <a:pPr rtl="0">
              <a:lnSpc>
                <a:spcPct val="100000"/>
              </a:lnSpc>
              <a:spcBef>
                <a:spcPct val="0"/>
              </a:spcBef>
              <a:buFontTx/>
              <a:buNone/>
            </a:pPr>
            <a:r>
              <a:rPr lang="en-US" sz="1600" b="0" i="0" u="none" strike="noStrike" dirty="0">
                <a:effectLst/>
                <a:highlight>
                  <a:srgbClr val="000000">
                    <a:alpha val="0"/>
                  </a:srgbClr>
                </a:highlight>
                <a:latin typeface="Cambria"/>
              </a:rPr>
              <a:t>of budget</a:t>
            </a:r>
          </a:p>
        </p:txBody>
      </p:sp>
      <p:sp>
        <p:nvSpPr>
          <p:cNvPr id="18" name="TextBox 18"/>
          <p:cNvSpPr txBox="1">
            <a:spLocks noChangeArrowheads="1"/>
          </p:cNvSpPr>
          <p:nvPr/>
        </p:nvSpPr>
        <p:spPr>
          <a:xfrm>
            <a:off x="3134440" y="4581128"/>
            <a:ext cx="2199763"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600" b="0" i="0" u="none" strike="noStrike" dirty="0">
                <a:effectLst/>
                <a:highlight>
                  <a:srgbClr val="000000">
                    <a:alpha val="0"/>
                  </a:srgbClr>
                </a:highlight>
                <a:latin typeface="Cambria"/>
              </a:rPr>
              <a:t>Information </a:t>
            </a:r>
            <a:r>
              <a:rPr lang="en-US" sz="1600" b="1" i="0" u="none" strike="noStrike" dirty="0">
                <a:effectLst/>
                <a:highlight>
                  <a:srgbClr val="000000">
                    <a:alpha val="0"/>
                  </a:srgbClr>
                </a:highlight>
                <a:latin typeface="Cambria"/>
              </a:rPr>
              <a:t>about </a:t>
            </a:r>
          </a:p>
          <a:p>
            <a:pPr rtl="0">
              <a:lnSpc>
                <a:spcPct val="100000"/>
              </a:lnSpc>
              <a:spcBef>
                <a:spcPct val="0"/>
              </a:spcBef>
              <a:buFontTx/>
              <a:buNone/>
            </a:pPr>
            <a:r>
              <a:rPr lang="en-US" sz="1600" b="1" i="0" u="none" strike="noStrike" dirty="0">
                <a:effectLst/>
                <a:highlight>
                  <a:srgbClr val="000000">
                    <a:alpha val="0"/>
                  </a:srgbClr>
                </a:highlight>
                <a:latin typeface="Cambria"/>
              </a:rPr>
              <a:t>assets and </a:t>
            </a:r>
          </a:p>
          <a:p>
            <a:pPr rtl="0">
              <a:lnSpc>
                <a:spcPct val="100000"/>
              </a:lnSpc>
              <a:spcBef>
                <a:spcPct val="0"/>
              </a:spcBef>
              <a:buFontTx/>
              <a:buNone/>
            </a:pPr>
            <a:r>
              <a:rPr lang="en-US" sz="1600" b="1" i="0" u="none" strike="noStrike" dirty="0">
                <a:effectLst/>
                <a:highlight>
                  <a:srgbClr val="000000">
                    <a:alpha val="0"/>
                  </a:srgbClr>
                </a:highlight>
                <a:latin typeface="Cambria"/>
              </a:rPr>
              <a:t>liabilities</a:t>
            </a:r>
            <a:r>
              <a:rPr lang="en-US" sz="1600" b="0" i="0" u="none" strike="noStrike" dirty="0">
                <a:effectLst/>
                <a:highlight>
                  <a:srgbClr val="000000">
                    <a:alpha val="0"/>
                  </a:srgbClr>
                </a:highlight>
                <a:latin typeface="Cambria"/>
              </a:rPr>
              <a:t>,</a:t>
            </a:r>
          </a:p>
          <a:p>
            <a:pPr rtl="0">
              <a:lnSpc>
                <a:spcPct val="100000"/>
              </a:lnSpc>
              <a:spcBef>
                <a:spcPct val="0"/>
              </a:spcBef>
              <a:buFontTx/>
              <a:buNone/>
            </a:pPr>
            <a:r>
              <a:rPr lang="en-US" sz="1600" b="0" i="0" u="none" strike="noStrike" dirty="0">
                <a:effectLst/>
                <a:highlight>
                  <a:srgbClr val="000000">
                    <a:alpha val="0"/>
                  </a:srgbClr>
                </a:highlight>
                <a:latin typeface="Cambria"/>
              </a:rPr>
              <a:t>as well as about operations </a:t>
            </a:r>
          </a:p>
          <a:p>
            <a:pPr rtl="0">
              <a:lnSpc>
                <a:spcPct val="100000"/>
              </a:lnSpc>
              <a:spcBef>
                <a:spcPct val="0"/>
              </a:spcBef>
              <a:buFontTx/>
              <a:buNone/>
            </a:pPr>
            <a:r>
              <a:rPr lang="en-US" sz="1600" b="0" i="0" u="none" strike="noStrike" dirty="0">
                <a:effectLst/>
                <a:highlight>
                  <a:srgbClr val="000000">
                    <a:alpha val="0"/>
                  </a:srgbClr>
                </a:highlight>
                <a:latin typeface="Cambria"/>
              </a:rPr>
              <a:t>changing thereof</a:t>
            </a:r>
          </a:p>
        </p:txBody>
      </p:sp>
      <p:sp>
        <p:nvSpPr>
          <p:cNvPr id="19" name="TextBox 19"/>
          <p:cNvSpPr txBox="1">
            <a:spLocks noChangeArrowheads="1"/>
          </p:cNvSpPr>
          <p:nvPr/>
        </p:nvSpPr>
        <p:spPr>
          <a:xfrm>
            <a:off x="5868144" y="4697849"/>
            <a:ext cx="266329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algn="just" rtl="0">
              <a:lnSpc>
                <a:spcPct val="100000"/>
              </a:lnSpc>
              <a:spcBef>
                <a:spcPct val="0"/>
              </a:spcBef>
              <a:buFontTx/>
              <a:buNone/>
            </a:pPr>
            <a:r>
              <a:rPr lang="en-US" sz="1600" b="1" i="0" u="none" strike="noStrike" dirty="0">
                <a:effectLst/>
                <a:highlight>
                  <a:srgbClr val="000000">
                    <a:alpha val="0"/>
                  </a:srgbClr>
                </a:highlight>
                <a:latin typeface="Cambria"/>
              </a:rPr>
              <a:t>Determination of</a:t>
            </a:r>
            <a:r>
              <a:rPr lang="en-US" sz="1600" b="0" i="0" u="none" strike="noStrike" dirty="0">
                <a:effectLst/>
                <a:highlight>
                  <a:srgbClr val="000000">
                    <a:alpha val="0"/>
                  </a:srgbClr>
                </a:highlight>
                <a:latin typeface="Cambria"/>
              </a:rPr>
              <a:t> concepts,</a:t>
            </a:r>
          </a:p>
          <a:p>
            <a:pPr algn="just" rtl="0">
              <a:lnSpc>
                <a:spcPct val="100000"/>
              </a:lnSpc>
              <a:spcBef>
                <a:spcPct val="0"/>
              </a:spcBef>
              <a:buFontTx/>
              <a:buNone/>
            </a:pPr>
            <a:r>
              <a:rPr lang="en-US" sz="1600" b="1" i="0" u="none" strike="noStrike" dirty="0">
                <a:effectLst/>
                <a:highlight>
                  <a:srgbClr val="000000">
                    <a:alpha val="0"/>
                  </a:srgbClr>
                </a:highlight>
                <a:latin typeface="Cambria"/>
              </a:rPr>
              <a:t>harmonization</a:t>
            </a:r>
            <a:r>
              <a:rPr lang="en-US" sz="1600" b="0" i="0" u="none" strike="noStrike" dirty="0">
                <a:effectLst/>
                <a:highlight>
                  <a:srgbClr val="000000">
                    <a:alpha val="0"/>
                  </a:srgbClr>
                </a:highlight>
                <a:latin typeface="Cambria"/>
              </a:rPr>
              <a:t> </a:t>
            </a:r>
          </a:p>
          <a:p>
            <a:pPr algn="just" rtl="0">
              <a:lnSpc>
                <a:spcPct val="100000"/>
              </a:lnSpc>
              <a:spcBef>
                <a:spcPct val="0"/>
              </a:spcBef>
              <a:buFontTx/>
              <a:buNone/>
            </a:pPr>
            <a:r>
              <a:rPr lang="en-US" sz="1600" b="0" i="0" u="none" strike="noStrike" dirty="0">
                <a:effectLst/>
                <a:highlight>
                  <a:srgbClr val="000000">
                    <a:alpha val="0"/>
                  </a:srgbClr>
                </a:highlight>
                <a:latin typeface="Cambria"/>
              </a:rPr>
              <a:t>of national </a:t>
            </a:r>
          </a:p>
          <a:p>
            <a:pPr algn="just" rtl="0">
              <a:lnSpc>
                <a:spcPct val="100000"/>
              </a:lnSpc>
              <a:spcBef>
                <a:spcPct val="0"/>
              </a:spcBef>
              <a:buFontTx/>
              <a:buNone/>
            </a:pPr>
            <a:r>
              <a:rPr lang="en-US" sz="1600" b="0" i="0" u="none" strike="noStrike" dirty="0">
                <a:effectLst/>
                <a:highlight>
                  <a:srgbClr val="000000">
                    <a:alpha val="0"/>
                  </a:srgbClr>
                </a:highlight>
                <a:latin typeface="Cambria"/>
              </a:rPr>
              <a:t>methodology </a:t>
            </a:r>
          </a:p>
          <a:p>
            <a:pPr algn="just" rtl="0">
              <a:lnSpc>
                <a:spcPct val="100000"/>
              </a:lnSpc>
              <a:spcBef>
                <a:spcPct val="0"/>
              </a:spcBef>
              <a:buFontTx/>
              <a:buNone/>
            </a:pPr>
            <a:r>
              <a:rPr lang="en-US" sz="1600" b="0" i="0" u="none" strike="noStrike" dirty="0">
                <a:effectLst/>
                <a:highlight>
                  <a:srgbClr val="000000">
                    <a:alpha val="0"/>
                  </a:srgbClr>
                </a:highlight>
                <a:latin typeface="Cambria"/>
              </a:rPr>
              <a:t>with international one</a:t>
            </a:r>
          </a:p>
        </p:txBody>
      </p:sp>
      <p:sp>
        <p:nvSpPr>
          <p:cNvPr id="20" name="Стрелка вправо 19"/>
          <p:cNvSpPr/>
          <p:nvPr/>
        </p:nvSpPr>
        <p:spPr>
          <a:xfrm>
            <a:off x="2565797" y="5191720"/>
            <a:ext cx="502444" cy="366713"/>
          </a:xfrm>
          <a:prstGeom prst="rightArrow">
            <a:avLst/>
          </a:prstGeom>
          <a:solidFill>
            <a:schemeClr val="bg1"/>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ru-RU">
              <a:effectLst/>
            </a:endParaRPr>
          </a:p>
        </p:txBody>
      </p:sp>
      <p:sp>
        <p:nvSpPr>
          <p:cNvPr id="21" name="Стрелка вправо 20"/>
          <p:cNvSpPr/>
          <p:nvPr/>
        </p:nvSpPr>
        <p:spPr>
          <a:xfrm>
            <a:off x="5186362" y="5191720"/>
            <a:ext cx="502444" cy="366713"/>
          </a:xfrm>
          <a:prstGeom prst="rightArrow">
            <a:avLst/>
          </a:prstGeom>
          <a:solidFill>
            <a:schemeClr val="bg1"/>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ru-RU">
              <a:effectLst/>
            </a:endParaRPr>
          </a:p>
        </p:txBody>
      </p:sp>
      <p:sp>
        <p:nvSpPr>
          <p:cNvPr id="22" name="Стрелка вправо 21"/>
          <p:cNvSpPr/>
          <p:nvPr/>
        </p:nvSpPr>
        <p:spPr>
          <a:xfrm>
            <a:off x="5184874" y="5191718"/>
            <a:ext cx="502444" cy="366713"/>
          </a:xfrm>
          <a:prstGeom prs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ru-RU">
              <a:effectLst/>
            </a:endParaRPr>
          </a:p>
        </p:txBody>
      </p:sp>
      <p:sp>
        <p:nvSpPr>
          <p:cNvPr id="23" name="Стрелка вправо 22"/>
          <p:cNvSpPr/>
          <p:nvPr/>
        </p:nvSpPr>
        <p:spPr>
          <a:xfrm>
            <a:off x="5186362" y="2686645"/>
            <a:ext cx="502444" cy="366713"/>
          </a:xfrm>
          <a:prstGeom prs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ru-RU">
              <a:effectLst/>
            </a:endParaRPr>
          </a:p>
        </p:txBody>
      </p:sp>
      <p:sp>
        <p:nvSpPr>
          <p:cNvPr id="24" name="Стрелка вправо 23"/>
          <p:cNvSpPr/>
          <p:nvPr/>
        </p:nvSpPr>
        <p:spPr>
          <a:xfrm>
            <a:off x="2565612" y="5191719"/>
            <a:ext cx="502444" cy="366713"/>
          </a:xfrm>
          <a:prstGeom prst="rightArrow">
            <a:avLst/>
          </a:prstGeom>
          <a:solidFill>
            <a:srgbClr val="008000"/>
          </a:solidFill>
          <a:ln>
            <a:solidFill>
              <a:srgbClr val="004821">
                <a:alpha val="6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ru-RU">
              <a:effectLst/>
            </a:endParaRPr>
          </a:p>
        </p:txBody>
      </p:sp>
      <p:sp>
        <p:nvSpPr>
          <p:cNvPr id="25" name="Номер слайда 2"/>
          <p:cNvSpPr txBox="1"/>
          <p:nvPr/>
        </p:nvSpPr>
        <p:spPr>
          <a:xfrm>
            <a:off x="8545363" y="6307071"/>
            <a:ext cx="406202"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3</a:t>
            </a:r>
          </a:p>
        </p:txBody>
      </p:sp>
      <p:pic>
        <p:nvPicPr>
          <p:cNvPr id="26" name="Picture 33" descr="C:\Users\2323\AppData\Local\Temp\networking-2.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971676" y="1481717"/>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184093928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aphicFrame>
        <p:nvGraphicFramePr>
          <p:cNvPr id="27" name="Таблица 26"/>
          <p:cNvGraphicFramePr>
            <a:graphicFrameLocks noGrp="1"/>
          </p:cNvGraphicFramePr>
          <p:nvPr>
            <p:extLst>
              <p:ext uri="{D42A27DB-BD31-4B8C-83A1-F6EECF244321}">
                <p14:modId xmlns:p14="http://schemas.microsoft.com/office/powerpoint/2010/main" val="2248010679"/>
              </p:ext>
            </p:extLst>
          </p:nvPr>
        </p:nvGraphicFramePr>
        <p:xfrm>
          <a:off x="287959" y="2462267"/>
          <a:ext cx="8568000" cy="2331756"/>
        </p:xfrm>
        <a:graphic>
          <a:graphicData uri="http://schemas.openxmlformats.org/drawingml/2006/table">
            <a:tbl>
              <a:tblPr firstRow="1" bandRow="1">
                <a:effectLst/>
                <a:tableStyleId>{6E25E649-3F16-4E02-A733-19D2CDBF48F0}</a:tableStyleId>
              </a:tblPr>
              <a:tblGrid>
                <a:gridCol w="731725">
                  <a:extLst>
                    <a:ext uri="{9D8B030D-6E8A-4147-A177-3AD203B41FA5}">
                      <a16:colId xmlns:a16="http://schemas.microsoft.com/office/drawing/2014/main" val="20000"/>
                    </a:ext>
                  </a:extLst>
                </a:gridCol>
                <a:gridCol w="5709165">
                  <a:extLst>
                    <a:ext uri="{9D8B030D-6E8A-4147-A177-3AD203B41FA5}">
                      <a16:colId xmlns:a16="http://schemas.microsoft.com/office/drawing/2014/main" val="20001"/>
                    </a:ext>
                  </a:extLst>
                </a:gridCol>
                <a:gridCol w="2127110">
                  <a:extLst>
                    <a:ext uri="{9D8B030D-6E8A-4147-A177-3AD203B41FA5}">
                      <a16:colId xmlns:a16="http://schemas.microsoft.com/office/drawing/2014/main" val="20002"/>
                    </a:ext>
                  </a:extLst>
                </a:gridCol>
              </a:tblGrid>
              <a:tr h="0">
                <a:tc>
                  <a:txBody>
                    <a:bodyPr/>
                    <a:lstStyle/>
                    <a:p>
                      <a:pPr algn="ctr" rtl="0"/>
                      <a:r>
                        <a:rPr lang="en-US" sz="1800" b="1" i="0" u="none" strike="noStrike" dirty="0">
                          <a:effectLst/>
                          <a:highlight>
                            <a:srgbClr val="000000">
                              <a:alpha val="0"/>
                            </a:srgbClr>
                          </a:highlight>
                          <a:latin typeface="Cambria"/>
                        </a:rPr>
                        <a:t>No.</a:t>
                      </a:r>
                    </a:p>
                  </a:txBody>
                  <a:tcPr marL="68578" marR="68578" marT="34293" marB="34293">
                    <a:lnL>
                      <a:noFill/>
                    </a:lnL>
                    <a:lnR>
                      <a:noFill/>
                    </a:lnR>
                    <a:lnT>
                      <a:noFill/>
                    </a:lnT>
                    <a:lnB>
                      <a:noFill/>
                    </a:lnB>
                    <a:lnTlToBr>
                      <a:noFill/>
                    </a:lnTlToBr>
                    <a:lnBlToTr>
                      <a:noFill/>
                    </a:lnBlToTr>
                    <a:solidFill>
                      <a:srgbClr val="247632"/>
                    </a:solidFill>
                  </a:tcPr>
                </a:tc>
                <a:tc>
                  <a:txBody>
                    <a:bodyPr/>
                    <a:lstStyle/>
                    <a:p>
                      <a:pPr algn="ctr" rtl="0"/>
                      <a:r>
                        <a:rPr lang="en-US" sz="1800" b="1" i="0" u="none" strike="noStrike">
                          <a:effectLst/>
                          <a:highlight>
                            <a:srgbClr val="000000">
                              <a:alpha val="0"/>
                            </a:srgbClr>
                          </a:highlight>
                          <a:latin typeface="Cambria"/>
                        </a:rPr>
                        <a:t>Name</a:t>
                      </a:r>
                    </a:p>
                  </a:txBody>
                  <a:tcPr marL="68578" marR="68578" marT="34293" marB="34293" anchor="ctr">
                    <a:lnL>
                      <a:noFill/>
                    </a:lnL>
                    <a:lnR>
                      <a:noFill/>
                    </a:lnR>
                    <a:lnT>
                      <a:noFill/>
                    </a:lnT>
                    <a:lnB>
                      <a:noFill/>
                    </a:lnB>
                    <a:lnTlToBr>
                      <a:noFill/>
                    </a:lnTlToBr>
                    <a:lnBlToTr>
                      <a:noFill/>
                    </a:lnBlToTr>
                    <a:solidFill>
                      <a:srgbClr val="247632"/>
                    </a:solidFill>
                  </a:tcPr>
                </a:tc>
                <a:tc>
                  <a:txBody>
                    <a:bodyPr/>
                    <a:lstStyle/>
                    <a:p>
                      <a:pPr algn="ctr" rtl="0"/>
                      <a:r>
                        <a:rPr lang="en-US" sz="1800" b="1" i="0" u="none" strike="noStrike">
                          <a:effectLst/>
                          <a:highlight>
                            <a:srgbClr val="000000">
                              <a:alpha val="0"/>
                            </a:srgbClr>
                          </a:highlight>
                          <a:latin typeface="Cambria"/>
                        </a:rPr>
                        <a:t>Effective date</a:t>
                      </a:r>
                    </a:p>
                  </a:txBody>
                  <a:tcPr marL="68578" marR="68578" marT="34293" marB="34293">
                    <a:lnL>
                      <a:noFill/>
                    </a:lnL>
                    <a:lnR>
                      <a:noFill/>
                    </a:lnR>
                    <a:lnT>
                      <a:noFill/>
                    </a:lnT>
                    <a:lnB>
                      <a:noFill/>
                    </a:lnB>
                    <a:lnTlToBr>
                      <a:noFill/>
                    </a:lnTlToBr>
                    <a:lnBlToTr>
                      <a:noFill/>
                    </a:lnBlToTr>
                    <a:solidFill>
                      <a:srgbClr val="247632"/>
                    </a:solidFill>
                  </a:tcPr>
                </a:tc>
                <a:extLst>
                  <a:ext uri="{0D108BD9-81ED-4DB2-BD59-A6C34878D82A}">
                    <a16:rowId xmlns:a16="http://schemas.microsoft.com/office/drawing/2014/main" val="10000"/>
                  </a:ext>
                </a:extLst>
              </a:tr>
              <a:tr h="0">
                <a:tc>
                  <a:txBody>
                    <a:bodyPr/>
                    <a:lstStyle/>
                    <a:p>
                      <a:pPr algn="ctr" rtl="0"/>
                      <a:r>
                        <a:rPr lang="en-US" sz="1800" b="0" i="0" u="none" strike="noStrike">
                          <a:effectLst/>
                          <a:highlight>
                            <a:srgbClr val="000000">
                              <a:alpha val="0"/>
                            </a:srgbClr>
                          </a:highlight>
                          <a:latin typeface="Cambria"/>
                        </a:rPr>
                        <a:t>1.</a:t>
                      </a:r>
                    </a:p>
                  </a:txBody>
                  <a:tcPr marL="68578" marR="68578" marT="34293" marB="34293" anchor="ctr">
                    <a:lnL>
                      <a:noFill/>
                    </a:lnL>
                    <a:lnR>
                      <a:noFill/>
                    </a:lnR>
                    <a:lnT>
                      <a:noFill/>
                    </a:lnT>
                    <a:lnB>
                      <a:noFill/>
                    </a:lnB>
                    <a:lnTlToBr>
                      <a:noFill/>
                    </a:lnTlToBr>
                    <a:lnBlToTr>
                      <a:noFill/>
                    </a:lnBlToTr>
                  </a:tcPr>
                </a:tc>
                <a:tc>
                  <a:txBody>
                    <a:bodyPr/>
                    <a:lstStyle/>
                    <a:p>
                      <a:pPr rtl="0"/>
                      <a:r>
                        <a:rPr lang="en-US" sz="1800" b="0" i="0" u="none" strike="noStrike">
                          <a:effectLst/>
                          <a:highlight>
                            <a:srgbClr val="000000">
                              <a:alpha val="0"/>
                            </a:srgbClr>
                          </a:highlight>
                          <a:latin typeface="Cambria"/>
                        </a:rPr>
                        <a:t>Conceptual framework of accounting and reporting of public sector organizations***</a:t>
                      </a:r>
                    </a:p>
                  </a:txBody>
                  <a:tcPr marL="68578" marR="68578" marT="34293" marB="34293"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01.01.2018</a:t>
                      </a:r>
                    </a:p>
                  </a:txBody>
                  <a:tcPr marL="68578" marR="68578" marT="34293" marB="34293" anchor="ctr">
                    <a:lnL>
                      <a:noFill/>
                    </a:lnL>
                    <a:lnR>
                      <a:noFill/>
                    </a:lnR>
                    <a:lnT>
                      <a:noFill/>
                    </a:lnT>
                    <a:lnB>
                      <a:noFill/>
                    </a:lnB>
                    <a:lnTlToBr>
                      <a:noFill/>
                    </a:lnTlToBr>
                    <a:lnBlToTr>
                      <a:noFill/>
                    </a:lnBlToTr>
                  </a:tcPr>
                </a:tc>
                <a:extLst>
                  <a:ext uri="{0D108BD9-81ED-4DB2-BD59-A6C34878D82A}">
                    <a16:rowId xmlns:a16="http://schemas.microsoft.com/office/drawing/2014/main" val="10001"/>
                  </a:ext>
                </a:extLst>
              </a:tr>
              <a:tr h="0">
                <a:tc>
                  <a:txBody>
                    <a:bodyPr/>
                    <a:lstStyle/>
                    <a:p>
                      <a:pPr algn="ctr" rtl="0"/>
                      <a:r>
                        <a:rPr lang="en-US" sz="1800" b="0" i="0" u="none" strike="noStrike">
                          <a:effectLst/>
                          <a:highlight>
                            <a:srgbClr val="000000">
                              <a:alpha val="0"/>
                            </a:srgbClr>
                          </a:highlight>
                          <a:latin typeface="Cambria"/>
                        </a:rPr>
                        <a:t>2.</a:t>
                      </a:r>
                    </a:p>
                  </a:txBody>
                  <a:tcPr marL="68578" marR="68578" marT="34293" marB="34293" anchor="ctr">
                    <a:lnL>
                      <a:noFill/>
                    </a:lnL>
                    <a:lnR>
                      <a:noFill/>
                    </a:lnR>
                    <a:lnT>
                      <a:noFill/>
                    </a:lnT>
                    <a:lnB>
                      <a:noFill/>
                    </a:lnB>
                    <a:lnTlToBr>
                      <a:noFill/>
                    </a:lnTlToBr>
                    <a:lnBlToTr>
                      <a:noFill/>
                    </a:lnBlToTr>
                  </a:tcPr>
                </a:tc>
                <a:tc>
                  <a:txBody>
                    <a:bodyPr/>
                    <a:lstStyle/>
                    <a:p>
                      <a:pPr rtl="0"/>
                      <a:r>
                        <a:rPr lang="en-US" sz="1800" b="0" i="0" u="none" strike="noStrike">
                          <a:effectLst/>
                          <a:highlight>
                            <a:srgbClr val="000000">
                              <a:alpha val="0"/>
                            </a:srgbClr>
                          </a:highlight>
                          <a:latin typeface="Cambria"/>
                        </a:rPr>
                        <a:t>Basic assets</a:t>
                      </a:r>
                    </a:p>
                  </a:txBody>
                  <a:tcPr marL="68578" marR="68578" marT="34293" marB="34293"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01.01.2018</a:t>
                      </a:r>
                    </a:p>
                  </a:txBody>
                  <a:tcPr marL="68578" marR="68578" marT="34293" marB="34293" anchor="ctr">
                    <a:lnL>
                      <a:noFill/>
                    </a:lnL>
                    <a:lnR>
                      <a:noFill/>
                    </a:lnR>
                    <a:lnT>
                      <a:noFill/>
                    </a:lnT>
                    <a:lnB>
                      <a:noFill/>
                    </a:lnB>
                    <a:lnTlToBr>
                      <a:noFill/>
                    </a:lnTlToBr>
                    <a:lnBlToTr>
                      <a:noFill/>
                    </a:lnBlToTr>
                  </a:tcPr>
                </a:tc>
                <a:extLst>
                  <a:ext uri="{0D108BD9-81ED-4DB2-BD59-A6C34878D82A}">
                    <a16:rowId xmlns:a16="http://schemas.microsoft.com/office/drawing/2014/main" val="10002"/>
                  </a:ext>
                </a:extLst>
              </a:tr>
              <a:tr h="0">
                <a:tc>
                  <a:txBody>
                    <a:bodyPr/>
                    <a:lstStyle/>
                    <a:p>
                      <a:pPr algn="ctr" rtl="0"/>
                      <a:r>
                        <a:rPr lang="en-US" sz="1800" b="0" i="0" u="none" strike="noStrike">
                          <a:effectLst/>
                          <a:highlight>
                            <a:srgbClr val="000000">
                              <a:alpha val="0"/>
                            </a:srgbClr>
                          </a:highlight>
                          <a:latin typeface="Cambria"/>
                        </a:rPr>
                        <a:t>3.</a:t>
                      </a:r>
                    </a:p>
                  </a:txBody>
                  <a:tcPr marL="68578" marR="68578" marT="34293" marB="34293" anchor="ctr">
                    <a:lnL>
                      <a:noFill/>
                    </a:lnL>
                    <a:lnR>
                      <a:noFill/>
                    </a:lnR>
                    <a:lnT>
                      <a:noFill/>
                    </a:lnT>
                    <a:lnB>
                      <a:noFill/>
                    </a:lnB>
                    <a:lnTlToBr>
                      <a:noFill/>
                    </a:lnTlToBr>
                    <a:lnBlToTr>
                      <a:noFill/>
                    </a:lnBlToTr>
                  </a:tcPr>
                </a:tc>
                <a:tc>
                  <a:txBody>
                    <a:bodyPr/>
                    <a:lstStyle/>
                    <a:p>
                      <a:pPr rtl="0"/>
                      <a:r>
                        <a:rPr lang="en-US" sz="1800" b="0" i="0" u="none" strike="noStrike">
                          <a:effectLst/>
                          <a:highlight>
                            <a:srgbClr val="000000">
                              <a:alpha val="0"/>
                            </a:srgbClr>
                          </a:highlight>
                          <a:latin typeface="Cambria"/>
                        </a:rPr>
                        <a:t>Leases</a:t>
                      </a:r>
                    </a:p>
                  </a:txBody>
                  <a:tcPr marL="68578" marR="68578" marT="34293" marB="34293"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01.01.2018</a:t>
                      </a:r>
                    </a:p>
                  </a:txBody>
                  <a:tcPr marL="68578" marR="68578" marT="34293" marB="34293" anchor="ctr">
                    <a:lnL>
                      <a:noFill/>
                    </a:lnL>
                    <a:lnR>
                      <a:noFill/>
                    </a:lnR>
                    <a:lnT>
                      <a:noFill/>
                    </a:lnT>
                    <a:lnB>
                      <a:noFill/>
                    </a:lnB>
                    <a:lnTlToBr>
                      <a:noFill/>
                    </a:lnTlToBr>
                    <a:lnBlToTr>
                      <a:noFill/>
                    </a:lnBlToTr>
                  </a:tcPr>
                </a:tc>
                <a:extLst>
                  <a:ext uri="{0D108BD9-81ED-4DB2-BD59-A6C34878D82A}">
                    <a16:rowId xmlns:a16="http://schemas.microsoft.com/office/drawing/2014/main" val="10003"/>
                  </a:ext>
                </a:extLst>
              </a:tr>
              <a:tr h="0">
                <a:tc>
                  <a:txBody>
                    <a:bodyPr/>
                    <a:lstStyle/>
                    <a:p>
                      <a:pPr algn="ctr" rtl="0"/>
                      <a:r>
                        <a:rPr lang="en-US" sz="1800" b="0" i="0" u="none" strike="noStrike">
                          <a:effectLst/>
                          <a:highlight>
                            <a:srgbClr val="000000">
                              <a:alpha val="0"/>
                            </a:srgbClr>
                          </a:highlight>
                          <a:latin typeface="Cambria"/>
                        </a:rPr>
                        <a:t>4.</a:t>
                      </a:r>
                    </a:p>
                  </a:txBody>
                  <a:tcPr marL="68578" marR="68578" marT="34293" marB="34293" anchor="ctr">
                    <a:lnL>
                      <a:noFill/>
                    </a:lnL>
                    <a:lnR>
                      <a:noFill/>
                    </a:lnR>
                    <a:lnT>
                      <a:noFill/>
                    </a:lnT>
                    <a:lnB>
                      <a:noFill/>
                    </a:lnB>
                    <a:lnTlToBr>
                      <a:noFill/>
                    </a:lnTlToBr>
                    <a:lnBlToTr>
                      <a:noFill/>
                    </a:lnBlToTr>
                  </a:tcPr>
                </a:tc>
                <a:tc>
                  <a:txBody>
                    <a:bodyPr/>
                    <a:lstStyle/>
                    <a:p>
                      <a:pPr rtl="0"/>
                      <a:r>
                        <a:rPr lang="en-US" sz="1800" b="0" i="0" u="none" strike="noStrike" dirty="0">
                          <a:effectLst/>
                          <a:highlight>
                            <a:srgbClr val="000000">
                              <a:alpha val="0"/>
                            </a:srgbClr>
                          </a:highlight>
                          <a:latin typeface="Cambria"/>
                        </a:rPr>
                        <a:t>Asset impairment</a:t>
                      </a:r>
                    </a:p>
                  </a:txBody>
                  <a:tcPr marL="68578" marR="68578" marT="34293" marB="34293"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01.01.2018</a:t>
                      </a:r>
                    </a:p>
                  </a:txBody>
                  <a:tcPr marL="68578" marR="68578" marT="34293" marB="34293" anchor="ctr">
                    <a:lnL>
                      <a:noFill/>
                    </a:lnL>
                    <a:lnR>
                      <a:noFill/>
                    </a:lnR>
                    <a:lnT>
                      <a:noFill/>
                    </a:lnT>
                    <a:lnB>
                      <a:noFill/>
                    </a:lnB>
                    <a:lnTlToBr>
                      <a:noFill/>
                    </a:lnTlToBr>
                    <a:lnBlToTr>
                      <a:noFill/>
                    </a:lnBlToTr>
                  </a:tcPr>
                </a:tc>
                <a:extLst>
                  <a:ext uri="{0D108BD9-81ED-4DB2-BD59-A6C34878D82A}">
                    <a16:rowId xmlns:a16="http://schemas.microsoft.com/office/drawing/2014/main" val="10004"/>
                  </a:ext>
                </a:extLst>
              </a:tr>
              <a:tr h="0">
                <a:tc>
                  <a:txBody>
                    <a:bodyPr/>
                    <a:lstStyle/>
                    <a:p>
                      <a:pPr algn="ctr" rtl="0"/>
                      <a:r>
                        <a:rPr lang="en-US" sz="1800" b="0" i="0" u="none" strike="noStrike">
                          <a:effectLst/>
                          <a:highlight>
                            <a:srgbClr val="000000">
                              <a:alpha val="0"/>
                            </a:srgbClr>
                          </a:highlight>
                          <a:latin typeface="Cambria"/>
                        </a:rPr>
                        <a:t>5.</a:t>
                      </a:r>
                    </a:p>
                  </a:txBody>
                  <a:tcPr marL="68578" marR="68578" marT="34293" marB="34293" anchor="ctr">
                    <a:lnL>
                      <a:noFill/>
                    </a:lnL>
                    <a:lnR>
                      <a:noFill/>
                    </a:lnR>
                    <a:lnT>
                      <a:noFill/>
                    </a:lnT>
                    <a:lnB>
                      <a:noFill/>
                    </a:lnB>
                    <a:lnTlToBr>
                      <a:noFill/>
                    </a:lnTlToBr>
                    <a:lnBlToTr>
                      <a:noFill/>
                    </a:lnBlToTr>
                  </a:tcPr>
                </a:tc>
                <a:tc>
                  <a:txBody>
                    <a:bodyPr/>
                    <a:lstStyle/>
                    <a:p>
                      <a:pPr rtl="0"/>
                      <a:r>
                        <a:rPr lang="en-US" sz="1800" b="0" i="0" u="none" strike="noStrike">
                          <a:effectLst/>
                          <a:highlight>
                            <a:srgbClr val="000000">
                              <a:alpha val="0"/>
                            </a:srgbClr>
                          </a:highlight>
                          <a:latin typeface="Cambria"/>
                        </a:rPr>
                        <a:t>Submission of accounting (financial) reporting</a:t>
                      </a:r>
                    </a:p>
                  </a:txBody>
                  <a:tcPr marL="68578" marR="68578" marT="34293" marB="34293"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01.01.2018</a:t>
                      </a:r>
                    </a:p>
                  </a:txBody>
                  <a:tcPr marL="68578" marR="68578" marT="34293" marB="34293" anchor="ctr">
                    <a:lnL>
                      <a:noFill/>
                    </a:lnL>
                    <a:lnR>
                      <a:noFill/>
                    </a:lnR>
                    <a:lnT>
                      <a:noFill/>
                    </a:lnT>
                    <a:lnB>
                      <a:noFill/>
                    </a:lnB>
                    <a:lnTlToBr>
                      <a:noFill/>
                    </a:lnTlToBr>
                    <a:lnBlToTr>
                      <a:noFill/>
                    </a:lnBlToTr>
                  </a:tcPr>
                </a:tc>
                <a:extLst>
                  <a:ext uri="{0D108BD9-81ED-4DB2-BD59-A6C34878D82A}">
                    <a16:rowId xmlns:a16="http://schemas.microsoft.com/office/drawing/2014/main" val="10005"/>
                  </a:ext>
                </a:extLst>
              </a:tr>
            </a:tbl>
          </a:graphicData>
        </a:graphic>
      </p:graphicFrame>
      <p:sp>
        <p:nvSpPr>
          <p:cNvPr id="7" name="Заголовок 1"/>
          <p:cNvSpPr txBox="1"/>
          <p:nvPr/>
        </p:nvSpPr>
        <p:spPr>
          <a:xfrm>
            <a:off x="1758553" y="1056768"/>
            <a:ext cx="6468144" cy="576064"/>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rtl="0">
              <a:defRPr>
                <a:effectLst/>
              </a:defRPr>
            </a:pPr>
            <a:r>
              <a:rPr lang="en-US" sz="2400" b="1" i="0" u="none" strike="noStrike">
                <a:solidFill>
                  <a:srgbClr val="000000"/>
                </a:solidFill>
                <a:effectLst/>
                <a:highlight>
                  <a:srgbClr val="000000">
                    <a:alpha val="0"/>
                  </a:srgbClr>
                </a:highlight>
                <a:latin typeface="Cambria"/>
                <a:ea typeface="+mn-ea"/>
                <a:cs typeface="Arial"/>
              </a:rPr>
              <a:t>Standards of state finance accounting</a:t>
            </a:r>
          </a:p>
        </p:txBody>
      </p:sp>
      <p:cxnSp>
        <p:nvCxnSpPr>
          <p:cNvPr id="8" name="Прямая соединительная линия 7"/>
          <p:cNvCxnSpPr/>
          <p:nvPr/>
        </p:nvCxnSpPr>
        <p:spPr>
          <a:xfrm>
            <a:off x="1043608" y="1772816"/>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pic>
        <p:nvPicPr>
          <p:cNvPr id="9" name="Picture 33" descr="C:\Users\2323\AppData\Local\Temp\networking-2.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1043608" y="955366"/>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1"/>
          <p:cNvSpPr>
            <a:spLocks noChangeArrowheads="1"/>
          </p:cNvSpPr>
          <p:nvPr/>
        </p:nvSpPr>
        <p:spPr>
          <a:xfrm>
            <a:off x="2893358" y="5877272"/>
            <a:ext cx="28071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600" b="1" i="1" u="none" strike="noStrike" dirty="0">
                <a:solidFill>
                  <a:srgbClr val="000000"/>
                </a:solidFill>
                <a:effectLst/>
                <a:highlight>
                  <a:srgbClr val="000000">
                    <a:alpha val="0"/>
                  </a:srgbClr>
                </a:highlight>
                <a:latin typeface="Cambria"/>
              </a:rPr>
              <a:t>*** - not a standard in IPSAS </a:t>
            </a:r>
          </a:p>
        </p:txBody>
      </p:sp>
      <p:sp>
        <p:nvSpPr>
          <p:cNvPr id="11"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30</a:t>
            </a:r>
          </a:p>
        </p:txBody>
      </p:sp>
      <p:sp>
        <p:nvSpPr>
          <p:cNvPr id="12" name="Заголовок 1"/>
          <p:cNvSpPr txBox="1"/>
          <p:nvPr/>
        </p:nvSpPr>
        <p:spPr>
          <a:xfrm>
            <a:off x="2195736" y="149797"/>
            <a:ext cx="6480720" cy="686915"/>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cs typeface="Arial"/>
              </a:rPr>
              <a:t>Plans and prospects</a:t>
            </a:r>
          </a:p>
        </p:txBody>
      </p:sp>
      <p:sp>
        <p:nvSpPr>
          <p:cNvPr id="13" name="TextBox 12"/>
          <p:cNvSpPr txBox="1"/>
          <p:nvPr/>
        </p:nvSpPr>
        <p:spPr>
          <a:xfrm>
            <a:off x="756297" y="235753"/>
            <a:ext cx="1405404" cy="684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27046957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aphicFrame>
        <p:nvGraphicFramePr>
          <p:cNvPr id="7" name="Таблица 6"/>
          <p:cNvGraphicFramePr>
            <a:graphicFrameLocks noGrp="1"/>
          </p:cNvGraphicFramePr>
          <p:nvPr>
            <p:extLst>
              <p:ext uri="{D42A27DB-BD31-4B8C-83A1-F6EECF244321}">
                <p14:modId xmlns:p14="http://schemas.microsoft.com/office/powerpoint/2010/main" val="2321778892"/>
              </p:ext>
            </p:extLst>
          </p:nvPr>
        </p:nvGraphicFramePr>
        <p:xfrm>
          <a:off x="287524" y="1939089"/>
          <a:ext cx="8568953" cy="4323819"/>
        </p:xfrm>
        <a:graphic>
          <a:graphicData uri="http://schemas.openxmlformats.org/drawingml/2006/table">
            <a:tbl>
              <a:tblPr firstRow="1" bandRow="1">
                <a:effectLst/>
                <a:tableStyleId>{6E25E649-3F16-4E02-A733-19D2CDBF48F0}</a:tableStyleId>
              </a:tblPr>
              <a:tblGrid>
                <a:gridCol w="692463">
                  <a:extLst>
                    <a:ext uri="{9D8B030D-6E8A-4147-A177-3AD203B41FA5}">
                      <a16:colId xmlns:a16="http://schemas.microsoft.com/office/drawing/2014/main" val="20000"/>
                    </a:ext>
                  </a:extLst>
                </a:gridCol>
                <a:gridCol w="5932273">
                  <a:extLst>
                    <a:ext uri="{9D8B030D-6E8A-4147-A177-3AD203B41FA5}">
                      <a16:colId xmlns:a16="http://schemas.microsoft.com/office/drawing/2014/main" val="20001"/>
                    </a:ext>
                  </a:extLst>
                </a:gridCol>
                <a:gridCol w="1944217">
                  <a:extLst>
                    <a:ext uri="{9D8B030D-6E8A-4147-A177-3AD203B41FA5}">
                      <a16:colId xmlns:a16="http://schemas.microsoft.com/office/drawing/2014/main" val="20002"/>
                    </a:ext>
                  </a:extLst>
                </a:gridCol>
              </a:tblGrid>
              <a:tr h="620363">
                <a:tc>
                  <a:txBody>
                    <a:bodyPr/>
                    <a:lstStyle/>
                    <a:p>
                      <a:pPr algn="ctr" rtl="0"/>
                      <a:r>
                        <a:rPr lang="en-US" sz="1800" b="1" i="0" u="none" strike="noStrike">
                          <a:effectLst/>
                          <a:highlight>
                            <a:srgbClr val="000000">
                              <a:alpha val="0"/>
                            </a:srgbClr>
                          </a:highlight>
                          <a:latin typeface="Cambria"/>
                        </a:rPr>
                        <a:t>No.</a:t>
                      </a:r>
                    </a:p>
                  </a:txBody>
                  <a:tcPr marL="68578" marR="68578" marT="34298" marB="34298" anchor="ctr">
                    <a:lnL>
                      <a:noFill/>
                    </a:lnL>
                    <a:lnR>
                      <a:noFill/>
                    </a:lnR>
                    <a:lnT>
                      <a:noFill/>
                    </a:lnT>
                    <a:lnB>
                      <a:noFill/>
                    </a:lnB>
                    <a:lnTlToBr>
                      <a:noFill/>
                    </a:lnTlToBr>
                    <a:lnBlToTr>
                      <a:noFill/>
                    </a:lnBlToTr>
                    <a:solidFill>
                      <a:srgbClr val="247632"/>
                    </a:solidFill>
                  </a:tcPr>
                </a:tc>
                <a:tc>
                  <a:txBody>
                    <a:bodyPr/>
                    <a:lstStyle/>
                    <a:p>
                      <a:pPr algn="ctr" rtl="0"/>
                      <a:r>
                        <a:rPr lang="en-US" sz="1800" b="1" i="0" u="none" strike="noStrike">
                          <a:effectLst/>
                          <a:highlight>
                            <a:srgbClr val="000000">
                              <a:alpha val="0"/>
                            </a:srgbClr>
                          </a:highlight>
                          <a:latin typeface="Cambria"/>
                        </a:rPr>
                        <a:t>Name</a:t>
                      </a:r>
                    </a:p>
                  </a:txBody>
                  <a:tcPr marL="68578" marR="68578" marT="34298" marB="34298" anchor="ctr">
                    <a:lnL>
                      <a:noFill/>
                    </a:lnL>
                    <a:lnR>
                      <a:noFill/>
                    </a:lnR>
                    <a:lnT>
                      <a:noFill/>
                    </a:lnT>
                    <a:lnB>
                      <a:noFill/>
                    </a:lnB>
                    <a:lnTlToBr>
                      <a:noFill/>
                    </a:lnTlToBr>
                    <a:lnBlToTr>
                      <a:noFill/>
                    </a:lnBlToTr>
                    <a:solidFill>
                      <a:srgbClr val="247632"/>
                    </a:solidFill>
                  </a:tcPr>
                </a:tc>
                <a:tc>
                  <a:txBody>
                    <a:bodyPr/>
                    <a:lstStyle/>
                    <a:p>
                      <a:pPr algn="ctr" rtl="0"/>
                      <a:r>
                        <a:rPr lang="en-US" sz="1800" b="1" i="0" u="none" strike="noStrike">
                          <a:effectLst/>
                          <a:highlight>
                            <a:srgbClr val="000000">
                              <a:alpha val="0"/>
                            </a:srgbClr>
                          </a:highlight>
                          <a:latin typeface="Cambria"/>
                        </a:rPr>
                        <a:t>Effective date</a:t>
                      </a:r>
                    </a:p>
                  </a:txBody>
                  <a:tcPr marL="68578" marR="68578" marT="34298" marB="34298" anchor="ctr">
                    <a:lnL>
                      <a:noFill/>
                    </a:lnL>
                    <a:lnR>
                      <a:noFill/>
                    </a:lnR>
                    <a:lnT>
                      <a:noFill/>
                    </a:lnT>
                    <a:lnB>
                      <a:noFill/>
                    </a:lnB>
                    <a:lnTlToBr>
                      <a:noFill/>
                    </a:lnTlToBr>
                    <a:lnBlToTr>
                      <a:noFill/>
                    </a:lnBlToTr>
                    <a:solidFill>
                      <a:srgbClr val="247632"/>
                    </a:solidFill>
                  </a:tcPr>
                </a:tc>
                <a:extLst>
                  <a:ext uri="{0D108BD9-81ED-4DB2-BD59-A6C34878D82A}">
                    <a16:rowId xmlns:a16="http://schemas.microsoft.com/office/drawing/2014/main" val="10000"/>
                  </a:ext>
                </a:extLst>
              </a:tr>
              <a:tr h="0">
                <a:tc>
                  <a:txBody>
                    <a:bodyPr/>
                    <a:lstStyle/>
                    <a:p>
                      <a:pPr algn="ctr" rtl="0"/>
                      <a:r>
                        <a:rPr lang="en-US" sz="1800" b="0" i="0" u="none" strike="noStrike">
                          <a:effectLst/>
                          <a:highlight>
                            <a:srgbClr val="000000">
                              <a:alpha val="0"/>
                            </a:srgbClr>
                          </a:highlight>
                          <a:latin typeface="Cambria"/>
                        </a:rPr>
                        <a:t>6.</a:t>
                      </a:r>
                    </a:p>
                  </a:txBody>
                  <a:tcPr marL="68578" marR="68578" marT="34298" marB="34298" anchor="ctr">
                    <a:lnL>
                      <a:noFill/>
                    </a:lnL>
                    <a:lnR>
                      <a:noFill/>
                    </a:lnR>
                    <a:lnT>
                      <a:noFill/>
                    </a:lnT>
                    <a:lnB>
                      <a:noFill/>
                    </a:lnB>
                    <a:lnTlToBr>
                      <a:noFill/>
                    </a:lnTlToBr>
                    <a:lnBlToTr>
                      <a:noFill/>
                    </a:lnBlToTr>
                  </a:tcPr>
                </a:tc>
                <a:tc>
                  <a:txBody>
                    <a:bodyPr/>
                    <a:lstStyle/>
                    <a:p>
                      <a:pPr rtl="0"/>
                      <a:r>
                        <a:rPr lang="en-US" sz="1800" b="0" i="0" u="none" strike="noStrike">
                          <a:effectLst/>
                          <a:highlight>
                            <a:srgbClr val="000000">
                              <a:alpha val="0"/>
                            </a:srgbClr>
                          </a:highlight>
                          <a:latin typeface="Cambria"/>
                        </a:rPr>
                        <a:t>Accounting policy, assessment values and errors.</a:t>
                      </a:r>
                    </a:p>
                  </a:txBody>
                  <a:tcPr marL="68578" marR="68578" marT="34298" marB="34298" anchor="ctr">
                    <a:lnL>
                      <a:noFill/>
                    </a:lnL>
                    <a:lnR>
                      <a:noFill/>
                    </a:lnR>
                    <a:lnT>
                      <a:noFill/>
                    </a:lnT>
                    <a:lnB>
                      <a:noFill/>
                    </a:lnB>
                    <a:lnTlToBr>
                      <a:noFill/>
                    </a:lnTlToBr>
                    <a:lnBlToTr>
                      <a:noFill/>
                    </a:lnBlToTr>
                  </a:tcPr>
                </a:tc>
                <a:tc>
                  <a:txBody>
                    <a:bodyPr/>
                    <a:lstStyle/>
                    <a:p>
                      <a:pPr algn="ctr" rtl="0"/>
                      <a:r>
                        <a:rPr lang="en-US" sz="1800" b="0" i="0" u="none" strike="noStrike" kern="1200">
                          <a:solidFill>
                            <a:srgbClr val="000000"/>
                          </a:solidFill>
                          <a:effectLst/>
                          <a:highlight>
                            <a:srgbClr val="000000">
                              <a:alpha val="0"/>
                            </a:srgbClr>
                          </a:highlight>
                          <a:latin typeface="Cambria"/>
                          <a:ea typeface="+mn-ea"/>
                          <a:cs typeface="+mn-cs"/>
                        </a:rPr>
                        <a:t>01.01.2019</a:t>
                      </a:r>
                    </a:p>
                  </a:txBody>
                  <a:tcPr marL="68578" marR="68578" marT="34298" marB="34298" anchor="ctr">
                    <a:lnL>
                      <a:noFill/>
                    </a:lnL>
                    <a:lnR>
                      <a:noFill/>
                    </a:lnR>
                    <a:lnT>
                      <a:noFill/>
                    </a:lnT>
                    <a:lnB>
                      <a:noFill/>
                    </a:lnB>
                    <a:lnTlToBr>
                      <a:noFill/>
                    </a:lnTlToBr>
                    <a:lnBlToTr>
                      <a:noFill/>
                    </a:lnBlToTr>
                  </a:tcPr>
                </a:tc>
                <a:extLst>
                  <a:ext uri="{0D108BD9-81ED-4DB2-BD59-A6C34878D82A}">
                    <a16:rowId xmlns:a16="http://schemas.microsoft.com/office/drawing/2014/main" val="10001"/>
                  </a:ext>
                </a:extLst>
              </a:tr>
              <a:tr h="0">
                <a:tc>
                  <a:txBody>
                    <a:bodyPr/>
                    <a:lstStyle/>
                    <a:p>
                      <a:pPr algn="ctr" rtl="0"/>
                      <a:r>
                        <a:rPr lang="en-US" sz="1800" b="0" i="0" u="none" strike="noStrike">
                          <a:effectLst/>
                          <a:highlight>
                            <a:srgbClr val="000000">
                              <a:alpha val="0"/>
                            </a:srgbClr>
                          </a:highlight>
                          <a:latin typeface="Cambria"/>
                        </a:rPr>
                        <a:t>7.</a:t>
                      </a:r>
                    </a:p>
                  </a:txBody>
                  <a:tcPr marL="68578" marR="68578" marT="34298" marB="34298"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Post-reporting events</a:t>
                      </a:r>
                    </a:p>
                  </a:txBody>
                  <a:tcPr marL="68578" marR="68578" marT="34298" marB="34298" anchor="ctr">
                    <a:lnL>
                      <a:noFill/>
                    </a:lnL>
                    <a:lnR>
                      <a:noFill/>
                    </a:lnR>
                    <a:lnT>
                      <a:noFill/>
                    </a:lnT>
                    <a:lnB>
                      <a:noFill/>
                    </a:lnB>
                    <a:lnTlToBr>
                      <a:noFill/>
                    </a:lnTlToBr>
                    <a:lnBlToTr>
                      <a:noFill/>
                    </a:lnBlToTr>
                  </a:tcPr>
                </a:tc>
                <a:tc>
                  <a:txBody>
                    <a:bodyPr/>
                    <a:lstStyle/>
                    <a:p>
                      <a:pPr algn="ctr" rtl="0"/>
                      <a:r>
                        <a:rPr lang="en-US" sz="1800" b="0" i="0" u="none" strike="noStrike" kern="1200">
                          <a:solidFill>
                            <a:srgbClr val="000000"/>
                          </a:solidFill>
                          <a:effectLst/>
                          <a:highlight>
                            <a:srgbClr val="000000">
                              <a:alpha val="0"/>
                            </a:srgbClr>
                          </a:highlight>
                          <a:latin typeface="Cambria"/>
                          <a:ea typeface="+mn-ea"/>
                          <a:cs typeface="+mn-cs"/>
                        </a:rPr>
                        <a:t>01.01.2019</a:t>
                      </a:r>
                    </a:p>
                  </a:txBody>
                  <a:tcPr marL="68578" marR="68578" marT="34298" marB="34298" anchor="ctr">
                    <a:lnL>
                      <a:noFill/>
                    </a:lnL>
                    <a:lnR>
                      <a:noFill/>
                    </a:lnR>
                    <a:lnT>
                      <a:noFill/>
                    </a:lnT>
                    <a:lnB>
                      <a:noFill/>
                    </a:lnB>
                    <a:lnTlToBr>
                      <a:noFill/>
                    </a:lnTlToBr>
                    <a:lnBlToTr>
                      <a:noFill/>
                    </a:lnBlToTr>
                  </a:tcPr>
                </a:tc>
                <a:extLst>
                  <a:ext uri="{0D108BD9-81ED-4DB2-BD59-A6C34878D82A}">
                    <a16:rowId xmlns:a16="http://schemas.microsoft.com/office/drawing/2014/main" val="10002"/>
                  </a:ext>
                </a:extLst>
              </a:tr>
              <a:tr h="0">
                <a:tc>
                  <a:txBody>
                    <a:bodyPr/>
                    <a:lstStyle/>
                    <a:p>
                      <a:pPr algn="ctr" rtl="0"/>
                      <a:r>
                        <a:rPr lang="en-US" sz="1800" b="0" i="0" u="none" strike="noStrike">
                          <a:effectLst/>
                          <a:highlight>
                            <a:srgbClr val="000000">
                              <a:alpha val="0"/>
                            </a:srgbClr>
                          </a:highlight>
                          <a:latin typeface="Cambria"/>
                        </a:rPr>
                        <a:t>8.</a:t>
                      </a:r>
                    </a:p>
                  </a:txBody>
                  <a:tcPr marL="68578" marR="68578" marT="34298" marB="34298"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Cash-flow statement</a:t>
                      </a:r>
                    </a:p>
                  </a:txBody>
                  <a:tcPr marL="68578" marR="68578" marT="34298" marB="34298" anchor="ctr">
                    <a:lnL>
                      <a:noFill/>
                    </a:lnL>
                    <a:lnR>
                      <a:noFill/>
                    </a:lnR>
                    <a:lnT>
                      <a:noFill/>
                    </a:lnT>
                    <a:lnB>
                      <a:noFill/>
                    </a:lnB>
                    <a:lnTlToBr>
                      <a:noFill/>
                    </a:lnTlToBr>
                    <a:lnBlToTr>
                      <a:noFill/>
                    </a:lnBlToTr>
                  </a:tcPr>
                </a:tc>
                <a:tc>
                  <a:txBody>
                    <a:bodyPr/>
                    <a:lstStyle/>
                    <a:p>
                      <a:pPr algn="ctr" rtl="0"/>
                      <a:r>
                        <a:rPr lang="en-US" sz="1800" b="0" i="0" u="none" strike="noStrike" kern="1200">
                          <a:solidFill>
                            <a:srgbClr val="000000"/>
                          </a:solidFill>
                          <a:effectLst/>
                          <a:highlight>
                            <a:srgbClr val="000000">
                              <a:alpha val="0"/>
                            </a:srgbClr>
                          </a:highlight>
                          <a:latin typeface="Cambria"/>
                          <a:ea typeface="+mn-ea"/>
                          <a:cs typeface="+mn-cs"/>
                        </a:rPr>
                        <a:t>01.01.2019</a:t>
                      </a:r>
                    </a:p>
                  </a:txBody>
                  <a:tcPr marL="68578" marR="68578" marT="34298" marB="34298" anchor="ctr">
                    <a:lnL>
                      <a:noFill/>
                    </a:lnL>
                    <a:lnR>
                      <a:noFill/>
                    </a:lnR>
                    <a:lnT>
                      <a:noFill/>
                    </a:lnT>
                    <a:lnB>
                      <a:noFill/>
                    </a:lnB>
                    <a:lnTlToBr>
                      <a:noFill/>
                    </a:lnTlToBr>
                    <a:lnBlToTr>
                      <a:noFill/>
                    </a:lnBlToTr>
                  </a:tcPr>
                </a:tc>
                <a:extLst>
                  <a:ext uri="{0D108BD9-81ED-4DB2-BD59-A6C34878D82A}">
                    <a16:rowId xmlns:a16="http://schemas.microsoft.com/office/drawing/2014/main" val="10003"/>
                  </a:ext>
                </a:extLst>
              </a:tr>
              <a:tr h="0">
                <a:tc>
                  <a:txBody>
                    <a:bodyPr/>
                    <a:lstStyle/>
                    <a:p>
                      <a:pPr algn="ctr" rtl="0"/>
                      <a:r>
                        <a:rPr lang="en-US" sz="1800" b="0" i="0" u="none" strike="noStrike">
                          <a:effectLst/>
                          <a:highlight>
                            <a:srgbClr val="000000">
                              <a:alpha val="0"/>
                            </a:srgbClr>
                          </a:highlight>
                          <a:latin typeface="Cambria"/>
                        </a:rPr>
                        <a:t>9.</a:t>
                      </a:r>
                    </a:p>
                  </a:txBody>
                  <a:tcPr marL="68578" marR="68578" marT="34298" marB="34298"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Revenues</a:t>
                      </a:r>
                    </a:p>
                  </a:txBody>
                  <a:tcPr marL="68578" marR="68578" marT="34298" marB="34298" anchor="ctr">
                    <a:lnL>
                      <a:noFill/>
                    </a:lnL>
                    <a:lnR>
                      <a:noFill/>
                    </a:lnR>
                    <a:lnT>
                      <a:noFill/>
                    </a:lnT>
                    <a:lnB>
                      <a:noFill/>
                    </a:lnB>
                    <a:lnTlToBr>
                      <a:noFill/>
                    </a:lnTlToBr>
                    <a:lnBlToTr>
                      <a:noFill/>
                    </a:lnBlToTr>
                  </a:tcPr>
                </a:tc>
                <a:tc>
                  <a:txBody>
                    <a:bodyPr/>
                    <a:lstStyle/>
                    <a:p>
                      <a:pPr algn="ctr" rtl="0"/>
                      <a:r>
                        <a:rPr lang="en-US" sz="1800" b="0" i="0" u="none" strike="noStrike" kern="1200">
                          <a:solidFill>
                            <a:srgbClr val="000000"/>
                          </a:solidFill>
                          <a:effectLst/>
                          <a:highlight>
                            <a:srgbClr val="000000">
                              <a:alpha val="0"/>
                            </a:srgbClr>
                          </a:highlight>
                          <a:latin typeface="Cambria"/>
                          <a:ea typeface="+mn-ea"/>
                          <a:cs typeface="+mn-cs"/>
                        </a:rPr>
                        <a:t>01.01.2019</a:t>
                      </a:r>
                    </a:p>
                  </a:txBody>
                  <a:tcPr marL="68578" marR="68578" marT="34298" marB="34298" anchor="ctr">
                    <a:lnL>
                      <a:noFill/>
                    </a:lnL>
                    <a:lnR>
                      <a:noFill/>
                    </a:lnR>
                    <a:lnT>
                      <a:noFill/>
                    </a:lnT>
                    <a:lnB>
                      <a:noFill/>
                    </a:lnB>
                    <a:lnTlToBr>
                      <a:noFill/>
                    </a:lnTlToBr>
                    <a:lnBlToTr>
                      <a:noFill/>
                    </a:lnBlToTr>
                  </a:tcPr>
                </a:tc>
                <a:extLst>
                  <a:ext uri="{0D108BD9-81ED-4DB2-BD59-A6C34878D82A}">
                    <a16:rowId xmlns:a16="http://schemas.microsoft.com/office/drawing/2014/main" val="10004"/>
                  </a:ext>
                </a:extLst>
              </a:tr>
              <a:tr h="0">
                <a:tc>
                  <a:txBody>
                    <a:bodyPr/>
                    <a:lstStyle/>
                    <a:p>
                      <a:pPr algn="ctr" rtl="0"/>
                      <a:r>
                        <a:rPr lang="en-US" sz="1800" b="0" i="0" u="none" strike="noStrike">
                          <a:effectLst/>
                          <a:highlight>
                            <a:srgbClr val="000000">
                              <a:alpha val="0"/>
                            </a:srgbClr>
                          </a:highlight>
                          <a:latin typeface="Cambria"/>
                        </a:rPr>
                        <a:t>10.</a:t>
                      </a:r>
                    </a:p>
                  </a:txBody>
                  <a:tcPr marL="68578" marR="68578" marT="34298" marB="34298"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Impact of foreign exchange rate changes</a:t>
                      </a:r>
                    </a:p>
                  </a:txBody>
                  <a:tcPr marL="68578" marR="68578" marT="34298" marB="34298"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01.01.2019</a:t>
                      </a:r>
                    </a:p>
                  </a:txBody>
                  <a:tcPr marL="68578" marR="68578" marT="34298" marB="34298" anchor="ctr">
                    <a:lnL>
                      <a:noFill/>
                    </a:lnL>
                    <a:lnR>
                      <a:noFill/>
                    </a:lnR>
                    <a:lnT>
                      <a:noFill/>
                    </a:lnT>
                    <a:lnB>
                      <a:noFill/>
                    </a:lnB>
                    <a:lnTlToBr>
                      <a:noFill/>
                    </a:lnTlToBr>
                    <a:lnBlToTr>
                      <a:noFill/>
                    </a:lnBlToTr>
                  </a:tcPr>
                </a:tc>
                <a:extLst>
                  <a:ext uri="{0D108BD9-81ED-4DB2-BD59-A6C34878D82A}">
                    <a16:rowId xmlns:a16="http://schemas.microsoft.com/office/drawing/2014/main" val="10005"/>
                  </a:ext>
                </a:extLst>
              </a:tr>
              <a:tr h="0">
                <a:tc>
                  <a:txBody>
                    <a:bodyPr/>
                    <a:lstStyle/>
                    <a:p>
                      <a:pPr algn="ctr" rtl="0"/>
                      <a:r>
                        <a:rPr lang="en-US" sz="1800" b="0" i="0" u="none" strike="noStrike">
                          <a:effectLst/>
                          <a:highlight>
                            <a:srgbClr val="000000">
                              <a:alpha val="0"/>
                            </a:srgbClr>
                          </a:highlight>
                          <a:latin typeface="Cambria"/>
                        </a:rPr>
                        <a:t>11.</a:t>
                      </a:r>
                    </a:p>
                  </a:txBody>
                  <a:tcPr marL="68578" marR="68578" marT="34296" marB="34296" anchor="ctr">
                    <a:lnL>
                      <a:noFill/>
                    </a:lnL>
                    <a:lnR>
                      <a:noFill/>
                    </a:lnR>
                    <a:lnT>
                      <a:noFill/>
                    </a:lnT>
                    <a:lnB>
                      <a:noFill/>
                    </a:lnB>
                    <a:lnTlToBr>
                      <a:noFill/>
                    </a:lnTlToBr>
                    <a:lnBlToTr>
                      <a:noFill/>
                    </a:lnBlToTr>
                  </a:tcPr>
                </a:tc>
                <a:tc>
                  <a:txBody>
                    <a:bodyPr/>
                    <a:lstStyle/>
                    <a:p>
                      <a:pPr rtl="0"/>
                      <a:r>
                        <a:rPr lang="en-US" sz="1800" b="0" i="0" u="none" strike="noStrike">
                          <a:effectLst/>
                          <a:highlight>
                            <a:srgbClr val="000000">
                              <a:alpha val="0"/>
                            </a:srgbClr>
                          </a:highlight>
                          <a:latin typeface="Cambria"/>
                        </a:rPr>
                        <a:t>Budget information in accounting (financial) reporting</a:t>
                      </a:r>
                    </a:p>
                  </a:txBody>
                  <a:tcPr marL="68578" marR="68578" marT="34296" marB="34296"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01.01.2020</a:t>
                      </a:r>
                    </a:p>
                  </a:txBody>
                  <a:tcPr marL="68578" marR="68578" marT="34296" marB="34296" anchor="ctr">
                    <a:lnL>
                      <a:noFill/>
                    </a:lnL>
                    <a:lnR>
                      <a:noFill/>
                    </a:lnR>
                    <a:lnT>
                      <a:noFill/>
                    </a:lnT>
                    <a:lnB>
                      <a:noFill/>
                    </a:lnB>
                    <a:lnTlToBr>
                      <a:noFill/>
                    </a:lnTlToBr>
                    <a:lnBlToTr>
                      <a:noFill/>
                    </a:lnBlToTr>
                  </a:tcPr>
                </a:tc>
                <a:extLst>
                  <a:ext uri="{0D108BD9-81ED-4DB2-BD59-A6C34878D82A}">
                    <a16:rowId xmlns:a16="http://schemas.microsoft.com/office/drawing/2014/main" val="10006"/>
                  </a:ext>
                </a:extLst>
              </a:tr>
              <a:tr h="0">
                <a:tc>
                  <a:txBody>
                    <a:bodyPr/>
                    <a:lstStyle/>
                    <a:p>
                      <a:pPr algn="ctr" rtl="0"/>
                      <a:r>
                        <a:rPr lang="en-US" sz="1800" b="0" i="0" u="none" strike="noStrike">
                          <a:effectLst/>
                          <a:highlight>
                            <a:srgbClr val="000000">
                              <a:alpha val="0"/>
                            </a:srgbClr>
                          </a:highlight>
                          <a:latin typeface="Cambria"/>
                        </a:rPr>
                        <a:t>12.</a:t>
                      </a:r>
                    </a:p>
                  </a:txBody>
                  <a:tcPr marL="68578" marR="68578" marT="34296" marB="34296"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Stocks</a:t>
                      </a:r>
                    </a:p>
                  </a:txBody>
                  <a:tcPr marL="68578" marR="68578" marT="34296" marB="34296"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01.01.2020</a:t>
                      </a:r>
                    </a:p>
                  </a:txBody>
                  <a:tcPr marL="68578" marR="68578" marT="34296" marB="34296" anchor="ctr">
                    <a:lnL>
                      <a:noFill/>
                    </a:lnL>
                    <a:lnR>
                      <a:noFill/>
                    </a:lnR>
                    <a:lnT>
                      <a:noFill/>
                    </a:lnT>
                    <a:lnB>
                      <a:noFill/>
                    </a:lnB>
                    <a:lnTlToBr>
                      <a:noFill/>
                    </a:lnTlToBr>
                    <a:lnBlToTr>
                      <a:noFill/>
                    </a:lnBlToTr>
                  </a:tcPr>
                </a:tc>
                <a:extLst>
                  <a:ext uri="{0D108BD9-81ED-4DB2-BD59-A6C34878D82A}">
                    <a16:rowId xmlns:a16="http://schemas.microsoft.com/office/drawing/2014/main" val="10007"/>
                  </a:ext>
                </a:extLst>
              </a:tr>
              <a:tr h="0">
                <a:tc>
                  <a:txBody>
                    <a:bodyPr/>
                    <a:lstStyle/>
                    <a:p>
                      <a:pPr algn="ctr" rtl="0"/>
                      <a:r>
                        <a:rPr lang="en-US" sz="1800" b="0" i="0" u="none" strike="noStrike">
                          <a:effectLst/>
                          <a:highlight>
                            <a:srgbClr val="000000">
                              <a:alpha val="0"/>
                            </a:srgbClr>
                          </a:highlight>
                          <a:latin typeface="Cambria"/>
                        </a:rPr>
                        <a:t>13.</a:t>
                      </a:r>
                    </a:p>
                  </a:txBody>
                  <a:tcPr marL="68578" marR="68578" marT="34296" marB="34296"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Reserves. Disclosure of conditional liabilities and contingent assets information </a:t>
                      </a:r>
                    </a:p>
                  </a:txBody>
                  <a:tcPr marL="68578" marR="68578" marT="34296" marB="34296" anchor="ctr">
                    <a:lnL>
                      <a:noFill/>
                    </a:lnL>
                    <a:lnR>
                      <a:noFill/>
                    </a:lnR>
                    <a:lnT>
                      <a:noFill/>
                    </a:lnT>
                    <a:lnB>
                      <a:noFill/>
                    </a:lnB>
                    <a:lnTlToBr>
                      <a:noFill/>
                    </a:lnTlToBr>
                    <a:lnBlToTr>
                      <a:noFill/>
                    </a:lnBlToTr>
                  </a:tcPr>
                </a:tc>
                <a:tc>
                  <a:txBody>
                    <a:bodyPr/>
                    <a:lstStyle/>
                    <a:p>
                      <a:pPr algn="ctr" rtl="0"/>
                      <a:r>
                        <a:rPr lang="en-US" sz="1800" b="0" i="0" u="none" strike="noStrike" kern="1200">
                          <a:solidFill>
                            <a:srgbClr val="000000"/>
                          </a:solidFill>
                          <a:effectLst/>
                          <a:highlight>
                            <a:srgbClr val="000000">
                              <a:alpha val="0"/>
                            </a:srgbClr>
                          </a:highlight>
                          <a:latin typeface="Cambria"/>
                          <a:ea typeface="+mn-ea"/>
                          <a:cs typeface="+mn-cs"/>
                        </a:rPr>
                        <a:t>01.01.2020</a:t>
                      </a:r>
                    </a:p>
                  </a:txBody>
                  <a:tcPr marL="68578" marR="68578" marT="34296" marB="34296" anchor="ctr">
                    <a:lnL>
                      <a:noFill/>
                    </a:lnL>
                    <a:lnR>
                      <a:noFill/>
                    </a:lnR>
                    <a:lnT>
                      <a:noFill/>
                    </a:lnT>
                    <a:lnB>
                      <a:noFill/>
                    </a:lnB>
                    <a:lnTlToBr>
                      <a:noFill/>
                    </a:lnTlToBr>
                    <a:lnBlToTr>
                      <a:noFill/>
                    </a:lnBlToTr>
                  </a:tcPr>
                </a:tc>
                <a:extLst>
                  <a:ext uri="{0D108BD9-81ED-4DB2-BD59-A6C34878D82A}">
                    <a16:rowId xmlns:a16="http://schemas.microsoft.com/office/drawing/2014/main" val="10008"/>
                  </a:ext>
                </a:extLst>
              </a:tr>
              <a:tr h="0">
                <a:tc>
                  <a:txBody>
                    <a:bodyPr/>
                    <a:lstStyle/>
                    <a:p>
                      <a:pPr algn="ctr" rtl="0"/>
                      <a:r>
                        <a:rPr lang="en-US" sz="1800" b="0" i="0" u="none" strike="noStrike">
                          <a:effectLst/>
                          <a:highlight>
                            <a:srgbClr val="000000">
                              <a:alpha val="0"/>
                            </a:srgbClr>
                          </a:highlight>
                          <a:latin typeface="Cambria"/>
                        </a:rPr>
                        <a:t>14.</a:t>
                      </a:r>
                    </a:p>
                  </a:txBody>
                  <a:tcPr marL="68578" marR="68578" marT="34296" marB="34296"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Concessionaire agreements</a:t>
                      </a:r>
                    </a:p>
                  </a:txBody>
                  <a:tcPr marL="68578" marR="68578" marT="34296" marB="34296"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01.01.2020</a:t>
                      </a:r>
                    </a:p>
                  </a:txBody>
                  <a:tcPr marL="68578" marR="68578" marT="34296" marB="34296" anchor="ctr">
                    <a:lnL>
                      <a:noFill/>
                    </a:lnL>
                    <a:lnR>
                      <a:noFill/>
                    </a:lnR>
                    <a:lnT>
                      <a:noFill/>
                    </a:lnT>
                    <a:lnB>
                      <a:noFill/>
                    </a:lnB>
                    <a:lnTlToBr>
                      <a:noFill/>
                    </a:lnTlToBr>
                    <a:lnBlToTr>
                      <a:noFill/>
                    </a:lnBlToTr>
                  </a:tcPr>
                </a:tc>
                <a:extLst>
                  <a:ext uri="{0D108BD9-81ED-4DB2-BD59-A6C34878D82A}">
                    <a16:rowId xmlns:a16="http://schemas.microsoft.com/office/drawing/2014/main" val="10009"/>
                  </a:ext>
                </a:extLst>
              </a:tr>
              <a:tr h="0">
                <a:tc>
                  <a:txBody>
                    <a:bodyPr/>
                    <a:lstStyle/>
                    <a:p>
                      <a:pPr algn="ctr" rtl="0"/>
                      <a:r>
                        <a:rPr lang="en-US" sz="1800" b="0" i="0" u="none" strike="noStrike" kern="1200">
                          <a:solidFill>
                            <a:srgbClr val="000000"/>
                          </a:solidFill>
                          <a:effectLst/>
                          <a:highlight>
                            <a:srgbClr val="000000">
                              <a:alpha val="0"/>
                            </a:srgbClr>
                          </a:highlight>
                          <a:latin typeface="Cambria"/>
                          <a:ea typeface="+mn-ea"/>
                          <a:cs typeface="+mn-cs"/>
                        </a:rPr>
                        <a:t>15.</a:t>
                      </a:r>
                    </a:p>
                  </a:txBody>
                  <a:tcPr marL="68578" marR="68578" marT="34294" marB="34294"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Long-term agreements</a:t>
                      </a:r>
                    </a:p>
                  </a:txBody>
                  <a:tcPr marL="68578" marR="68578" marT="34294" marB="34294"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01.01.2020</a:t>
                      </a:r>
                    </a:p>
                  </a:txBody>
                  <a:tcPr marL="68578" marR="68578" marT="34294" marB="34294" anchor="ctr">
                    <a:lnL>
                      <a:noFill/>
                    </a:lnL>
                    <a:lnR>
                      <a:noFill/>
                    </a:lnR>
                    <a:lnT>
                      <a:noFill/>
                    </a:lnT>
                    <a:lnB>
                      <a:noFill/>
                    </a:lnB>
                    <a:lnTlToBr>
                      <a:noFill/>
                    </a:lnTlToBr>
                    <a:lnBlToTr>
                      <a:noFill/>
                    </a:lnBlToTr>
                  </a:tcPr>
                </a:tc>
                <a:extLst>
                  <a:ext uri="{0D108BD9-81ED-4DB2-BD59-A6C34878D82A}">
                    <a16:rowId xmlns:a16="http://schemas.microsoft.com/office/drawing/2014/main" val="10010"/>
                  </a:ext>
                </a:extLst>
              </a:tr>
            </a:tbl>
          </a:graphicData>
        </a:graphic>
      </p:graphicFrame>
      <p:sp>
        <p:nvSpPr>
          <p:cNvPr id="8" name="Заголовок 1"/>
          <p:cNvSpPr txBox="1"/>
          <p:nvPr/>
        </p:nvSpPr>
        <p:spPr>
          <a:xfrm>
            <a:off x="1758553" y="1056768"/>
            <a:ext cx="6468144" cy="576064"/>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rtl="0">
              <a:defRPr>
                <a:effectLst/>
              </a:defRPr>
            </a:pPr>
            <a:r>
              <a:rPr lang="en-US" sz="2400" b="1" i="0" u="none" strike="noStrike">
                <a:solidFill>
                  <a:srgbClr val="000000"/>
                </a:solidFill>
                <a:effectLst/>
                <a:highlight>
                  <a:srgbClr val="000000">
                    <a:alpha val="0"/>
                  </a:srgbClr>
                </a:highlight>
                <a:latin typeface="Cambria"/>
                <a:ea typeface="+mn-ea"/>
                <a:cs typeface="Arial"/>
              </a:rPr>
              <a:t>Standards of state finance accounting</a:t>
            </a:r>
          </a:p>
        </p:txBody>
      </p:sp>
      <p:cxnSp>
        <p:nvCxnSpPr>
          <p:cNvPr id="9" name="Прямая соединительная линия 8"/>
          <p:cNvCxnSpPr/>
          <p:nvPr/>
        </p:nvCxnSpPr>
        <p:spPr>
          <a:xfrm>
            <a:off x="1043608" y="1772816"/>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pic>
        <p:nvPicPr>
          <p:cNvPr id="10" name="Picture 33" descr="C:\Users\2323\AppData\Local\Temp\networking-2.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1043608" y="955366"/>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31</a:t>
            </a:r>
          </a:p>
        </p:txBody>
      </p:sp>
      <p:sp>
        <p:nvSpPr>
          <p:cNvPr id="11" name="Заголовок 1"/>
          <p:cNvSpPr txBox="1"/>
          <p:nvPr/>
        </p:nvSpPr>
        <p:spPr>
          <a:xfrm>
            <a:off x="2195736" y="149797"/>
            <a:ext cx="6480720" cy="686915"/>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cs typeface="Arial"/>
              </a:rPr>
              <a:t>Plans and prospects</a:t>
            </a:r>
          </a:p>
        </p:txBody>
      </p:sp>
      <p:sp>
        <p:nvSpPr>
          <p:cNvPr id="12" name="TextBox 11"/>
          <p:cNvSpPr txBox="1"/>
          <p:nvPr/>
        </p:nvSpPr>
        <p:spPr>
          <a:xfrm>
            <a:off x="756297" y="235753"/>
            <a:ext cx="1405404" cy="684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20991581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aphicFrame>
        <p:nvGraphicFramePr>
          <p:cNvPr id="7" name="Таблица 6"/>
          <p:cNvGraphicFramePr>
            <a:graphicFrameLocks noGrp="1"/>
          </p:cNvGraphicFramePr>
          <p:nvPr>
            <p:extLst>
              <p:ext uri="{D42A27DB-BD31-4B8C-83A1-F6EECF244321}">
                <p14:modId xmlns:p14="http://schemas.microsoft.com/office/powerpoint/2010/main" val="1382266006"/>
              </p:ext>
            </p:extLst>
          </p:nvPr>
        </p:nvGraphicFramePr>
        <p:xfrm>
          <a:off x="287524" y="1939089"/>
          <a:ext cx="8568953" cy="3429036"/>
        </p:xfrm>
        <a:graphic>
          <a:graphicData uri="http://schemas.openxmlformats.org/drawingml/2006/table">
            <a:tbl>
              <a:tblPr firstRow="1" bandRow="1">
                <a:effectLst/>
                <a:tableStyleId>{6E25E649-3F16-4E02-A733-19D2CDBF48F0}</a:tableStyleId>
              </a:tblPr>
              <a:tblGrid>
                <a:gridCol w="692463">
                  <a:extLst>
                    <a:ext uri="{9D8B030D-6E8A-4147-A177-3AD203B41FA5}">
                      <a16:colId xmlns:a16="http://schemas.microsoft.com/office/drawing/2014/main" val="20000"/>
                    </a:ext>
                  </a:extLst>
                </a:gridCol>
                <a:gridCol w="5932273">
                  <a:extLst>
                    <a:ext uri="{9D8B030D-6E8A-4147-A177-3AD203B41FA5}">
                      <a16:colId xmlns:a16="http://schemas.microsoft.com/office/drawing/2014/main" val="20001"/>
                    </a:ext>
                  </a:extLst>
                </a:gridCol>
                <a:gridCol w="1944217">
                  <a:extLst>
                    <a:ext uri="{9D8B030D-6E8A-4147-A177-3AD203B41FA5}">
                      <a16:colId xmlns:a16="http://schemas.microsoft.com/office/drawing/2014/main" val="20002"/>
                    </a:ext>
                  </a:extLst>
                </a:gridCol>
              </a:tblGrid>
              <a:tr h="0">
                <a:tc>
                  <a:txBody>
                    <a:bodyPr/>
                    <a:lstStyle/>
                    <a:p>
                      <a:pPr algn="ctr" rtl="0"/>
                      <a:r>
                        <a:rPr lang="en-US" sz="1800" b="1" i="0" u="none" strike="noStrike" dirty="0">
                          <a:effectLst/>
                          <a:highlight>
                            <a:srgbClr val="000000">
                              <a:alpha val="0"/>
                            </a:srgbClr>
                          </a:highlight>
                          <a:latin typeface="Cambria"/>
                        </a:rPr>
                        <a:t>No.</a:t>
                      </a:r>
                    </a:p>
                  </a:txBody>
                  <a:tcPr marL="68578" marR="68578" marT="34298" marB="34298" anchor="ctr">
                    <a:lnL>
                      <a:noFill/>
                    </a:lnL>
                    <a:lnR>
                      <a:noFill/>
                    </a:lnR>
                    <a:lnT>
                      <a:noFill/>
                    </a:lnT>
                    <a:lnB>
                      <a:noFill/>
                    </a:lnB>
                    <a:lnTlToBr>
                      <a:noFill/>
                    </a:lnTlToBr>
                    <a:lnBlToTr>
                      <a:noFill/>
                    </a:lnBlToTr>
                    <a:solidFill>
                      <a:srgbClr val="247632"/>
                    </a:solidFill>
                  </a:tcPr>
                </a:tc>
                <a:tc>
                  <a:txBody>
                    <a:bodyPr/>
                    <a:lstStyle/>
                    <a:p>
                      <a:pPr algn="ctr" rtl="0"/>
                      <a:r>
                        <a:rPr lang="en-US" sz="1800" b="1" i="0" u="none" strike="noStrike">
                          <a:effectLst/>
                          <a:highlight>
                            <a:srgbClr val="000000">
                              <a:alpha val="0"/>
                            </a:srgbClr>
                          </a:highlight>
                          <a:latin typeface="Cambria"/>
                        </a:rPr>
                        <a:t>Name</a:t>
                      </a:r>
                    </a:p>
                  </a:txBody>
                  <a:tcPr marL="68578" marR="68578" marT="34298" marB="34298" anchor="ctr">
                    <a:lnL>
                      <a:noFill/>
                    </a:lnL>
                    <a:lnR>
                      <a:noFill/>
                    </a:lnR>
                    <a:lnT>
                      <a:noFill/>
                    </a:lnT>
                    <a:lnB>
                      <a:noFill/>
                    </a:lnB>
                    <a:lnTlToBr>
                      <a:noFill/>
                    </a:lnTlToBr>
                    <a:lnBlToTr>
                      <a:noFill/>
                    </a:lnBlToTr>
                    <a:solidFill>
                      <a:srgbClr val="247632"/>
                    </a:solidFill>
                  </a:tcPr>
                </a:tc>
                <a:tc>
                  <a:txBody>
                    <a:bodyPr/>
                    <a:lstStyle/>
                    <a:p>
                      <a:pPr algn="ctr" rtl="0"/>
                      <a:r>
                        <a:rPr lang="en-US" sz="1800" b="1" i="0" u="none" strike="noStrike">
                          <a:effectLst/>
                          <a:highlight>
                            <a:srgbClr val="000000">
                              <a:alpha val="0"/>
                            </a:srgbClr>
                          </a:highlight>
                          <a:latin typeface="Cambria"/>
                        </a:rPr>
                        <a:t>Effective date</a:t>
                      </a:r>
                    </a:p>
                  </a:txBody>
                  <a:tcPr marL="68578" marR="68578" marT="34298" marB="34298" anchor="ctr">
                    <a:lnL>
                      <a:noFill/>
                    </a:lnL>
                    <a:lnR>
                      <a:noFill/>
                    </a:lnR>
                    <a:lnT>
                      <a:noFill/>
                    </a:lnT>
                    <a:lnB>
                      <a:noFill/>
                    </a:lnB>
                    <a:lnTlToBr>
                      <a:noFill/>
                    </a:lnTlToBr>
                    <a:lnBlToTr>
                      <a:noFill/>
                    </a:lnBlToTr>
                    <a:solidFill>
                      <a:srgbClr val="247632"/>
                    </a:solidFill>
                  </a:tcPr>
                </a:tc>
                <a:extLst>
                  <a:ext uri="{0D108BD9-81ED-4DB2-BD59-A6C34878D82A}">
                    <a16:rowId xmlns:a16="http://schemas.microsoft.com/office/drawing/2014/main" val="10000"/>
                  </a:ext>
                </a:extLst>
              </a:tr>
              <a:tr h="0">
                <a:tc>
                  <a:txBody>
                    <a:bodyPr/>
                    <a:lstStyle/>
                    <a:p>
                      <a:pPr algn="ctr" rtl="0"/>
                      <a:r>
                        <a:rPr lang="en-US" sz="1800" b="0" i="0" u="none" strike="noStrike">
                          <a:effectLst/>
                          <a:highlight>
                            <a:srgbClr val="000000">
                              <a:alpha val="0"/>
                            </a:srgbClr>
                          </a:highlight>
                          <a:latin typeface="Cambria"/>
                        </a:rPr>
                        <a:t>16.</a:t>
                      </a:r>
                    </a:p>
                  </a:txBody>
                  <a:tcPr marL="68578" marR="68578" marT="34296" marB="34296"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Non-produced assets***</a:t>
                      </a:r>
                    </a:p>
                  </a:txBody>
                  <a:tcPr marL="68578" marR="68578" marT="34294" marB="34294" anchor="ctr">
                    <a:lnL>
                      <a:noFill/>
                    </a:lnL>
                    <a:lnR>
                      <a:noFill/>
                    </a:lnR>
                    <a:lnT>
                      <a:noFill/>
                    </a:lnT>
                    <a:lnB>
                      <a:noFill/>
                    </a:lnB>
                    <a:lnTlToBr>
                      <a:noFill/>
                    </a:lnTlToBr>
                    <a:lnBlToTr>
                      <a:noFill/>
                    </a:lnBlToTr>
                  </a:tcPr>
                </a:tc>
                <a:tc>
                  <a:txBody>
                    <a:bodyPr/>
                    <a:lstStyle/>
                    <a:p>
                      <a:pPr algn="ctr" rtl="0"/>
                      <a:r>
                        <a:rPr lang="en-US" sz="1800" b="0" i="0" u="none" strike="noStrike" kern="1200">
                          <a:solidFill>
                            <a:srgbClr val="000000"/>
                          </a:solidFill>
                          <a:effectLst/>
                          <a:highlight>
                            <a:srgbClr val="000000">
                              <a:alpha val="0"/>
                            </a:srgbClr>
                          </a:highlight>
                          <a:latin typeface="Cambria"/>
                          <a:ea typeface="+mn-ea"/>
                          <a:cs typeface="+mn-cs"/>
                        </a:rPr>
                        <a:t>01.01.2021</a:t>
                      </a:r>
                    </a:p>
                  </a:txBody>
                  <a:tcPr marL="68578" marR="68578" marT="34294" marB="34294" anchor="ctr">
                    <a:lnL>
                      <a:noFill/>
                    </a:lnL>
                    <a:lnR>
                      <a:noFill/>
                    </a:lnR>
                    <a:lnT>
                      <a:noFill/>
                    </a:lnT>
                    <a:lnB>
                      <a:noFill/>
                    </a:lnB>
                    <a:lnTlToBr>
                      <a:noFill/>
                    </a:lnTlToBr>
                    <a:lnBlToTr>
                      <a:noFill/>
                    </a:lnBlToTr>
                  </a:tcPr>
                </a:tc>
                <a:extLst>
                  <a:ext uri="{0D108BD9-81ED-4DB2-BD59-A6C34878D82A}">
                    <a16:rowId xmlns:a16="http://schemas.microsoft.com/office/drawing/2014/main" val="10002"/>
                  </a:ext>
                </a:extLst>
              </a:tr>
              <a:tr h="0">
                <a:tc>
                  <a:txBody>
                    <a:bodyPr/>
                    <a:lstStyle/>
                    <a:p>
                      <a:pPr algn="ctr" rtl="0"/>
                      <a:r>
                        <a:rPr lang="en-US" sz="1800" b="0" i="0" u="none" strike="noStrike">
                          <a:effectLst/>
                          <a:highlight>
                            <a:srgbClr val="000000">
                              <a:alpha val="0"/>
                            </a:srgbClr>
                          </a:highlight>
                          <a:latin typeface="Cambria"/>
                        </a:rPr>
                        <a:t>17.</a:t>
                      </a:r>
                    </a:p>
                  </a:txBody>
                  <a:tcPr marL="68578" marR="68578" marT="34294" marB="34294" anchor="ctr">
                    <a:lnL>
                      <a:noFill/>
                    </a:lnL>
                    <a:lnR>
                      <a:noFill/>
                    </a:lnR>
                    <a:lnT>
                      <a:noFill/>
                    </a:lnT>
                    <a:lnB>
                      <a:noFill/>
                    </a:lnB>
                    <a:lnTlToBr>
                      <a:noFill/>
                    </a:lnTlToBr>
                    <a:lnBlToTr>
                      <a:noFill/>
                    </a:lnBlToTr>
                  </a:tcPr>
                </a:tc>
                <a:tc>
                  <a:txBody>
                    <a:bodyPr/>
                    <a:lstStyle/>
                    <a:p>
                      <a:pPr rtl="0"/>
                      <a:r>
                        <a:rPr lang="en-US" sz="1800" b="0" i="0" u="none" strike="noStrike" kern="1200" dirty="0">
                          <a:solidFill>
                            <a:srgbClr val="000000"/>
                          </a:solidFill>
                          <a:effectLst/>
                          <a:highlight>
                            <a:srgbClr val="000000">
                              <a:alpha val="0"/>
                            </a:srgbClr>
                          </a:highlight>
                          <a:latin typeface="Cambria"/>
                          <a:ea typeface="+mn-ea"/>
                          <a:cs typeface="+mn-cs"/>
                        </a:rPr>
                        <a:t>Related party disclosure</a:t>
                      </a:r>
                    </a:p>
                  </a:txBody>
                  <a:tcPr marL="68578" marR="68578" marT="34294" marB="34294" anchor="ctr">
                    <a:lnL>
                      <a:noFill/>
                    </a:lnL>
                    <a:lnR>
                      <a:noFill/>
                    </a:lnR>
                    <a:lnT>
                      <a:noFill/>
                    </a:lnT>
                    <a:lnB>
                      <a:noFill/>
                    </a:lnB>
                    <a:lnTlToBr>
                      <a:noFill/>
                    </a:lnTlToBr>
                    <a:lnBlToTr>
                      <a:noFill/>
                    </a:lnBlToTr>
                  </a:tcPr>
                </a:tc>
                <a:tc>
                  <a:txBody>
                    <a:bodyPr/>
                    <a:lstStyle/>
                    <a:p>
                      <a:pPr algn="ctr" rtl="0"/>
                      <a:r>
                        <a:rPr lang="en-US" sz="1800" b="0" i="0" u="none" strike="noStrike" kern="1200">
                          <a:solidFill>
                            <a:srgbClr val="000000"/>
                          </a:solidFill>
                          <a:effectLst/>
                          <a:highlight>
                            <a:srgbClr val="000000">
                              <a:alpha val="0"/>
                            </a:srgbClr>
                          </a:highlight>
                          <a:latin typeface="Cambria"/>
                          <a:ea typeface="+mn-ea"/>
                          <a:cs typeface="+mn-cs"/>
                        </a:rPr>
                        <a:t>01.01.2021</a:t>
                      </a:r>
                    </a:p>
                  </a:txBody>
                  <a:tcPr marL="68578" marR="68578" marT="34294" marB="34294" anchor="ctr">
                    <a:lnL>
                      <a:noFill/>
                    </a:lnL>
                    <a:lnR>
                      <a:noFill/>
                    </a:lnR>
                    <a:lnT>
                      <a:noFill/>
                    </a:lnT>
                    <a:lnB>
                      <a:noFill/>
                    </a:lnB>
                    <a:lnTlToBr>
                      <a:noFill/>
                    </a:lnTlToBr>
                    <a:lnBlToTr>
                      <a:noFill/>
                    </a:lnBlToTr>
                  </a:tcPr>
                </a:tc>
                <a:extLst>
                  <a:ext uri="{0D108BD9-81ED-4DB2-BD59-A6C34878D82A}">
                    <a16:rowId xmlns:a16="http://schemas.microsoft.com/office/drawing/2014/main" val="10003"/>
                  </a:ext>
                </a:extLst>
              </a:tr>
              <a:tr h="0">
                <a:tc>
                  <a:txBody>
                    <a:bodyPr/>
                    <a:lstStyle/>
                    <a:p>
                      <a:pPr algn="ctr" rtl="0"/>
                      <a:r>
                        <a:rPr lang="en-US" sz="1800" b="0" i="0" u="none" strike="noStrike" kern="1200">
                          <a:solidFill>
                            <a:srgbClr val="000000"/>
                          </a:solidFill>
                          <a:effectLst/>
                          <a:highlight>
                            <a:srgbClr val="000000">
                              <a:alpha val="0"/>
                            </a:srgbClr>
                          </a:highlight>
                          <a:latin typeface="Cambria"/>
                          <a:ea typeface="+mn-ea"/>
                          <a:cs typeface="+mn-cs"/>
                        </a:rPr>
                        <a:t>18.</a:t>
                      </a:r>
                    </a:p>
                  </a:txBody>
                  <a:tcPr marL="68578" marR="68578" marT="34294" marB="34294" anchor="ctr">
                    <a:lnL>
                      <a:noFill/>
                    </a:lnL>
                    <a:lnR>
                      <a:noFill/>
                    </a:lnR>
                    <a:lnT>
                      <a:noFill/>
                    </a:lnT>
                    <a:lnB>
                      <a:noFill/>
                    </a:lnB>
                    <a:lnTlToBr>
                      <a:noFill/>
                    </a:lnTlToBr>
                    <a:lnBlToTr>
                      <a:noFill/>
                    </a:lnBlToTr>
                  </a:tcPr>
                </a:tc>
                <a:tc>
                  <a:txBody>
                    <a:bodyPr/>
                    <a:lstStyle/>
                    <a:p>
                      <a:pPr rtl="0"/>
                      <a:r>
                        <a:rPr lang="en-US" sz="1800" b="0" i="0" u="none" strike="noStrike" kern="1200" dirty="0">
                          <a:solidFill>
                            <a:srgbClr val="000000"/>
                          </a:solidFill>
                          <a:effectLst/>
                          <a:highlight>
                            <a:srgbClr val="000000">
                              <a:alpha val="0"/>
                            </a:srgbClr>
                          </a:highlight>
                          <a:latin typeface="Cambria"/>
                          <a:ea typeface="+mn-ea"/>
                          <a:cs typeface="+mn-cs"/>
                        </a:rPr>
                        <a:t>Joint activities</a:t>
                      </a:r>
                    </a:p>
                  </a:txBody>
                  <a:tcPr marL="68578" marR="68578" marT="34294" marB="34294" anchor="ctr">
                    <a:lnL>
                      <a:noFill/>
                    </a:lnL>
                    <a:lnR>
                      <a:noFill/>
                    </a:lnR>
                    <a:lnT>
                      <a:noFill/>
                    </a:lnT>
                    <a:lnB>
                      <a:noFill/>
                    </a:lnB>
                    <a:lnTlToBr>
                      <a:noFill/>
                    </a:lnTlToBr>
                    <a:lnBlToTr>
                      <a:noFill/>
                    </a:lnBlToTr>
                  </a:tcPr>
                </a:tc>
                <a:tc>
                  <a:txBody>
                    <a:bodyPr/>
                    <a:lstStyle/>
                    <a:p>
                      <a:pPr algn="ctr" rtl="0"/>
                      <a:r>
                        <a:rPr lang="en-US" sz="1800" b="0" i="0" u="none" strike="noStrike" kern="1200">
                          <a:solidFill>
                            <a:srgbClr val="000000"/>
                          </a:solidFill>
                          <a:effectLst/>
                          <a:highlight>
                            <a:srgbClr val="000000">
                              <a:alpha val="0"/>
                            </a:srgbClr>
                          </a:highlight>
                          <a:latin typeface="Cambria"/>
                          <a:ea typeface="+mn-ea"/>
                          <a:cs typeface="+mn-cs"/>
                        </a:rPr>
                        <a:t>01.01.2021</a:t>
                      </a:r>
                    </a:p>
                  </a:txBody>
                  <a:tcPr marL="68578" marR="68578" marT="34294" marB="34294" anchor="ctr">
                    <a:lnL>
                      <a:noFill/>
                    </a:lnL>
                    <a:lnR>
                      <a:noFill/>
                    </a:lnR>
                    <a:lnT>
                      <a:noFill/>
                    </a:lnT>
                    <a:lnB>
                      <a:noFill/>
                    </a:lnB>
                    <a:lnTlToBr>
                      <a:noFill/>
                    </a:lnTlToBr>
                    <a:lnBlToTr>
                      <a:noFill/>
                    </a:lnBlToTr>
                  </a:tcPr>
                </a:tc>
                <a:extLst>
                  <a:ext uri="{0D108BD9-81ED-4DB2-BD59-A6C34878D82A}">
                    <a16:rowId xmlns:a16="http://schemas.microsoft.com/office/drawing/2014/main" val="10004"/>
                  </a:ext>
                </a:extLst>
              </a:tr>
              <a:tr h="0">
                <a:tc>
                  <a:txBody>
                    <a:bodyPr/>
                    <a:lstStyle/>
                    <a:p>
                      <a:pPr algn="ctr" rtl="0"/>
                      <a:r>
                        <a:rPr lang="en-US" sz="1800" b="0" i="0" u="none" strike="noStrike">
                          <a:effectLst/>
                          <a:highlight>
                            <a:srgbClr val="000000">
                              <a:alpha val="0"/>
                            </a:srgbClr>
                          </a:highlight>
                          <a:latin typeface="Cambria"/>
                        </a:rPr>
                        <a:t>19.</a:t>
                      </a:r>
                    </a:p>
                  </a:txBody>
                  <a:tcPr marL="68578" marR="68578" marT="34294" marB="34294" anchor="ctr">
                    <a:lnL>
                      <a:noFill/>
                    </a:lnL>
                    <a:lnR>
                      <a:noFill/>
                    </a:lnR>
                    <a:lnT>
                      <a:noFill/>
                    </a:lnT>
                    <a:lnB>
                      <a:noFill/>
                    </a:lnB>
                    <a:lnTlToBr>
                      <a:noFill/>
                    </a:lnTlToBr>
                    <a:lnBlToTr>
                      <a:noFill/>
                    </a:lnBlToTr>
                  </a:tcPr>
                </a:tc>
                <a:tc>
                  <a:txBody>
                    <a:bodyPr/>
                    <a:lstStyle/>
                    <a:p>
                      <a:pPr rtl="0"/>
                      <a:r>
                        <a:rPr lang="en-US" sz="1800" b="0" i="0" u="none" strike="noStrike">
                          <a:effectLst/>
                          <a:highlight>
                            <a:srgbClr val="000000">
                              <a:alpha val="0"/>
                            </a:srgbClr>
                          </a:highlight>
                          <a:latin typeface="Cambria"/>
                        </a:rPr>
                        <a:t>Intangible assets</a:t>
                      </a:r>
                    </a:p>
                  </a:txBody>
                  <a:tcPr marL="68578" marR="68578" marT="34294" marB="34294"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01.01.2021</a:t>
                      </a:r>
                    </a:p>
                  </a:txBody>
                  <a:tcPr marL="68578" marR="68578" marT="34294" marB="34294" anchor="ctr">
                    <a:lnL>
                      <a:noFill/>
                    </a:lnL>
                    <a:lnR>
                      <a:noFill/>
                    </a:lnR>
                    <a:lnT>
                      <a:noFill/>
                    </a:lnT>
                    <a:lnB>
                      <a:noFill/>
                    </a:lnB>
                    <a:lnTlToBr>
                      <a:noFill/>
                    </a:lnTlToBr>
                    <a:lnBlToTr>
                      <a:noFill/>
                    </a:lnBlToTr>
                  </a:tcPr>
                </a:tc>
                <a:extLst>
                  <a:ext uri="{0D108BD9-81ED-4DB2-BD59-A6C34878D82A}">
                    <a16:rowId xmlns:a16="http://schemas.microsoft.com/office/drawing/2014/main" val="10005"/>
                  </a:ext>
                </a:extLst>
              </a:tr>
              <a:tr h="0">
                <a:tc>
                  <a:txBody>
                    <a:bodyPr/>
                    <a:lstStyle/>
                    <a:p>
                      <a:pPr algn="ctr" rtl="0"/>
                      <a:r>
                        <a:rPr lang="en-US" sz="1800" b="0" i="0" u="none" strike="noStrike">
                          <a:effectLst/>
                          <a:highlight>
                            <a:srgbClr val="000000">
                              <a:alpha val="0"/>
                            </a:srgbClr>
                          </a:highlight>
                          <a:latin typeface="Cambria"/>
                        </a:rPr>
                        <a:t>20.</a:t>
                      </a:r>
                    </a:p>
                  </a:txBody>
                  <a:tcPr marL="68578" marR="68578" marT="34294" marB="34294" anchor="ctr">
                    <a:lnL>
                      <a:noFill/>
                    </a:lnL>
                    <a:lnR>
                      <a:noFill/>
                    </a:lnR>
                    <a:lnT>
                      <a:noFill/>
                    </a:lnT>
                    <a:lnB>
                      <a:noFill/>
                    </a:lnB>
                    <a:lnTlToBr>
                      <a:noFill/>
                    </a:lnTlToBr>
                    <a:lnBlToTr>
                      <a:noFill/>
                    </a:lnBlToTr>
                  </a:tcPr>
                </a:tc>
                <a:tc>
                  <a:txBody>
                    <a:bodyPr/>
                    <a:lstStyle/>
                    <a:p>
                      <a:pPr rtl="0"/>
                      <a:r>
                        <a:rPr lang="en-US" sz="1800" b="0" i="0" u="none" strike="noStrike" kern="1200" dirty="0">
                          <a:solidFill>
                            <a:srgbClr val="000000"/>
                          </a:solidFill>
                          <a:effectLst/>
                          <a:highlight>
                            <a:srgbClr val="000000">
                              <a:alpha val="0"/>
                            </a:srgbClr>
                          </a:highlight>
                          <a:latin typeface="Cambria"/>
                          <a:ea typeface="+mn-ea"/>
                          <a:cs typeface="+mn-cs"/>
                        </a:rPr>
                        <a:t>Employee benefits</a:t>
                      </a:r>
                    </a:p>
                  </a:txBody>
                  <a:tcPr marL="68578" marR="68578" marT="34294" marB="34294"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01.01.2021</a:t>
                      </a:r>
                    </a:p>
                  </a:txBody>
                  <a:tcPr marL="68578" marR="68578" marT="34294" marB="34294" anchor="ctr">
                    <a:lnL>
                      <a:noFill/>
                    </a:lnL>
                    <a:lnR>
                      <a:noFill/>
                    </a:lnR>
                    <a:lnT>
                      <a:noFill/>
                    </a:lnT>
                    <a:lnB>
                      <a:noFill/>
                    </a:lnB>
                    <a:lnTlToBr>
                      <a:noFill/>
                    </a:lnTlToBr>
                    <a:lnBlToTr>
                      <a:noFill/>
                    </a:lnBlToTr>
                  </a:tcPr>
                </a:tc>
                <a:extLst>
                  <a:ext uri="{0D108BD9-81ED-4DB2-BD59-A6C34878D82A}">
                    <a16:rowId xmlns:a16="http://schemas.microsoft.com/office/drawing/2014/main" val="10006"/>
                  </a:ext>
                </a:extLst>
              </a:tr>
              <a:tr h="0">
                <a:tc>
                  <a:txBody>
                    <a:bodyPr/>
                    <a:lstStyle/>
                    <a:p>
                      <a:pPr algn="ctr" rtl="0"/>
                      <a:r>
                        <a:rPr lang="en-US" sz="1800" b="0" i="0" u="none" strike="noStrike">
                          <a:effectLst/>
                          <a:highlight>
                            <a:srgbClr val="000000">
                              <a:alpha val="0"/>
                            </a:srgbClr>
                          </a:highlight>
                          <a:latin typeface="Cambria"/>
                        </a:rPr>
                        <a:t>21.</a:t>
                      </a:r>
                    </a:p>
                  </a:txBody>
                  <a:tcPr marL="68578" marR="68578" marT="34287" marB="34287"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Borrowing costs</a:t>
                      </a:r>
                    </a:p>
                  </a:txBody>
                  <a:tcPr marL="68578" marR="68578" marT="34287" marB="34287"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01.01.2021</a:t>
                      </a:r>
                    </a:p>
                  </a:txBody>
                  <a:tcPr marL="68578" marR="68578" marT="34287" marB="34287" anchor="ctr">
                    <a:lnL>
                      <a:noFill/>
                    </a:lnL>
                    <a:lnR>
                      <a:noFill/>
                    </a:lnR>
                    <a:lnT>
                      <a:noFill/>
                    </a:lnT>
                    <a:lnB>
                      <a:noFill/>
                    </a:lnB>
                    <a:lnTlToBr>
                      <a:noFill/>
                    </a:lnTlToBr>
                    <a:lnBlToTr>
                      <a:noFill/>
                    </a:lnBlToTr>
                  </a:tcPr>
                </a:tc>
                <a:extLst>
                  <a:ext uri="{0D108BD9-81ED-4DB2-BD59-A6C34878D82A}">
                    <a16:rowId xmlns:a16="http://schemas.microsoft.com/office/drawing/2014/main" val="10007"/>
                  </a:ext>
                </a:extLst>
              </a:tr>
              <a:tr h="0">
                <a:tc>
                  <a:txBody>
                    <a:bodyPr/>
                    <a:lstStyle/>
                    <a:p>
                      <a:pPr algn="ctr" rtl="0"/>
                      <a:r>
                        <a:rPr lang="en-US" sz="1800" b="0" i="0" u="none" strike="noStrike">
                          <a:effectLst/>
                          <a:highlight>
                            <a:srgbClr val="000000">
                              <a:alpha val="0"/>
                            </a:srgbClr>
                          </a:highlight>
                          <a:latin typeface="Cambria"/>
                        </a:rPr>
                        <a:t>22.</a:t>
                      </a:r>
                    </a:p>
                  </a:txBody>
                  <a:tcPr marL="68578" marR="68578" marT="34287" marB="34287" anchor="ctr">
                    <a:lnL>
                      <a:noFill/>
                    </a:lnL>
                    <a:lnR>
                      <a:noFill/>
                    </a:lnR>
                    <a:lnT>
                      <a:noFill/>
                    </a:lnT>
                    <a:lnB>
                      <a:noFill/>
                    </a:lnB>
                    <a:lnTlToBr>
                      <a:noFill/>
                    </a:lnTlToBr>
                    <a:lnBlToTr>
                      <a:noFill/>
                    </a:lnBlToTr>
                  </a:tcPr>
                </a:tc>
                <a:tc>
                  <a:txBody>
                    <a:bodyPr/>
                    <a:lstStyle/>
                    <a:p>
                      <a:pPr rtl="0"/>
                      <a:r>
                        <a:rPr lang="en-US" sz="1800" b="0" i="0" u="none" strike="noStrike">
                          <a:effectLst/>
                          <a:highlight>
                            <a:srgbClr val="000000">
                              <a:alpha val="0"/>
                            </a:srgbClr>
                          </a:highlight>
                          <a:latin typeface="Cambria"/>
                        </a:rPr>
                        <a:t>Financial instruments</a:t>
                      </a:r>
                    </a:p>
                  </a:txBody>
                  <a:tcPr marL="68578" marR="68578" marT="34287" marB="34287"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01.01.2021</a:t>
                      </a:r>
                    </a:p>
                  </a:txBody>
                  <a:tcPr marL="68578" marR="68578" marT="34287" marB="34287" anchor="ctr">
                    <a:lnL>
                      <a:noFill/>
                    </a:lnL>
                    <a:lnR>
                      <a:noFill/>
                    </a:lnR>
                    <a:lnT>
                      <a:noFill/>
                    </a:lnT>
                    <a:lnB>
                      <a:noFill/>
                    </a:lnB>
                    <a:lnTlToBr>
                      <a:noFill/>
                    </a:lnTlToBr>
                    <a:lnBlToTr>
                      <a:noFill/>
                    </a:lnBlToTr>
                  </a:tcPr>
                </a:tc>
                <a:extLst>
                  <a:ext uri="{0D108BD9-81ED-4DB2-BD59-A6C34878D82A}">
                    <a16:rowId xmlns:a16="http://schemas.microsoft.com/office/drawing/2014/main" val="10008"/>
                  </a:ext>
                </a:extLst>
              </a:tr>
              <a:tr h="0">
                <a:tc>
                  <a:txBody>
                    <a:bodyPr/>
                    <a:lstStyle/>
                    <a:p>
                      <a:pPr algn="ctr" rtl="0"/>
                      <a:r>
                        <a:rPr lang="en-US" sz="1800" b="0" i="0" u="none" strike="noStrike">
                          <a:effectLst/>
                          <a:highlight>
                            <a:srgbClr val="000000">
                              <a:alpha val="0"/>
                            </a:srgbClr>
                          </a:highlight>
                          <a:latin typeface="Cambria"/>
                        </a:rPr>
                        <a:t>23.</a:t>
                      </a:r>
                    </a:p>
                  </a:txBody>
                  <a:tcPr marL="68578" marR="68578" marT="34287" marB="34287"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Accounting (financial) reporting adjusted for inflation</a:t>
                      </a:r>
                    </a:p>
                  </a:txBody>
                  <a:tcPr marL="68578" marR="68578" marT="34287" marB="34287"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01.07.2022</a:t>
                      </a:r>
                    </a:p>
                  </a:txBody>
                  <a:tcPr marL="68578" marR="68578" marT="34287" marB="34287" anchor="ctr">
                    <a:lnL>
                      <a:noFill/>
                    </a:lnL>
                    <a:lnR>
                      <a:noFill/>
                    </a:lnR>
                    <a:lnT>
                      <a:noFill/>
                    </a:lnT>
                    <a:lnB>
                      <a:noFill/>
                    </a:lnB>
                    <a:lnTlToBr>
                      <a:noFill/>
                    </a:lnTlToBr>
                    <a:lnBlToTr>
                      <a:noFill/>
                    </a:lnBlToTr>
                  </a:tcPr>
                </a:tc>
                <a:extLst>
                  <a:ext uri="{0D108BD9-81ED-4DB2-BD59-A6C34878D82A}">
                    <a16:rowId xmlns:a16="http://schemas.microsoft.com/office/drawing/2014/main" val="10009"/>
                  </a:ext>
                </a:extLst>
              </a:tr>
              <a:tr h="0">
                <a:tc>
                  <a:txBody>
                    <a:bodyPr/>
                    <a:lstStyle/>
                    <a:p>
                      <a:pPr algn="ctr" rtl="0"/>
                      <a:r>
                        <a:rPr lang="en-US" sz="1800" b="0" i="0" u="none" strike="noStrike">
                          <a:effectLst/>
                          <a:highlight>
                            <a:srgbClr val="000000">
                              <a:alpha val="0"/>
                            </a:srgbClr>
                          </a:highlight>
                          <a:latin typeface="Cambria"/>
                        </a:rPr>
                        <a:t>24.</a:t>
                      </a:r>
                    </a:p>
                  </a:txBody>
                  <a:tcPr marL="68578" marR="68578" marT="34287" marB="34287" anchor="ctr">
                    <a:lnL>
                      <a:noFill/>
                    </a:lnL>
                    <a:lnR>
                      <a:noFill/>
                    </a:lnR>
                    <a:lnT>
                      <a:noFill/>
                    </a:lnT>
                    <a:lnB>
                      <a:noFill/>
                    </a:lnB>
                    <a:lnTlToBr>
                      <a:noFill/>
                    </a:lnTlToBr>
                    <a:lnBlToTr>
                      <a:noFill/>
                    </a:lnBlToTr>
                  </a:tcPr>
                </a:tc>
                <a:tc>
                  <a:txBody>
                    <a:bodyPr/>
                    <a:lstStyle/>
                    <a:p>
                      <a:pPr rtl="0"/>
                      <a:r>
                        <a:rPr lang="en-US" sz="1800" b="0" i="0" u="none" strike="noStrike">
                          <a:effectLst/>
                          <a:highlight>
                            <a:srgbClr val="000000">
                              <a:alpha val="0"/>
                            </a:srgbClr>
                          </a:highlight>
                          <a:latin typeface="Cambria"/>
                        </a:rPr>
                        <a:t>Consolidated accounting (financial) reporting</a:t>
                      </a:r>
                    </a:p>
                  </a:txBody>
                  <a:tcPr marL="68578" marR="68578" marT="34287" marB="34287"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01.01.2022</a:t>
                      </a:r>
                    </a:p>
                  </a:txBody>
                  <a:tcPr marL="68578" marR="68578" marT="34287" marB="34287" anchor="ctr">
                    <a:lnL>
                      <a:noFill/>
                    </a:lnL>
                    <a:lnR>
                      <a:noFill/>
                    </a:lnR>
                    <a:lnT>
                      <a:noFill/>
                    </a:lnT>
                    <a:lnB>
                      <a:noFill/>
                    </a:lnB>
                    <a:lnTlToBr>
                      <a:noFill/>
                    </a:lnTlToBr>
                    <a:lnBlToTr>
                      <a:noFill/>
                    </a:lnBlToTr>
                  </a:tcPr>
                </a:tc>
                <a:extLst>
                  <a:ext uri="{0D108BD9-81ED-4DB2-BD59-A6C34878D82A}">
                    <a16:rowId xmlns:a16="http://schemas.microsoft.com/office/drawing/2014/main" val="3465444614"/>
                  </a:ext>
                </a:extLst>
              </a:tr>
            </a:tbl>
          </a:graphicData>
        </a:graphic>
      </p:graphicFrame>
      <p:sp>
        <p:nvSpPr>
          <p:cNvPr id="8" name="Заголовок 1"/>
          <p:cNvSpPr txBox="1"/>
          <p:nvPr/>
        </p:nvSpPr>
        <p:spPr>
          <a:xfrm>
            <a:off x="1758553" y="1056768"/>
            <a:ext cx="6468144" cy="576064"/>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rtl="0">
              <a:defRPr>
                <a:effectLst/>
              </a:defRPr>
            </a:pPr>
            <a:r>
              <a:rPr lang="en-US" sz="2400" b="1" i="0" u="none" strike="noStrike">
                <a:solidFill>
                  <a:srgbClr val="000000"/>
                </a:solidFill>
                <a:effectLst/>
                <a:highlight>
                  <a:srgbClr val="000000">
                    <a:alpha val="0"/>
                  </a:srgbClr>
                </a:highlight>
                <a:latin typeface="Cambria"/>
                <a:ea typeface="+mn-ea"/>
                <a:cs typeface="Arial"/>
              </a:rPr>
              <a:t>Standards of state finance accounting</a:t>
            </a:r>
          </a:p>
        </p:txBody>
      </p:sp>
      <p:cxnSp>
        <p:nvCxnSpPr>
          <p:cNvPr id="9" name="Прямая соединительная линия 8"/>
          <p:cNvCxnSpPr/>
          <p:nvPr/>
        </p:nvCxnSpPr>
        <p:spPr>
          <a:xfrm>
            <a:off x="1043608" y="1772816"/>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pic>
        <p:nvPicPr>
          <p:cNvPr id="10" name="Picture 33" descr="C:\Users\2323\AppData\Local\Temp\networking-2.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1043608" y="955366"/>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1"/>
          <p:cNvSpPr>
            <a:spLocks noChangeArrowheads="1"/>
          </p:cNvSpPr>
          <p:nvPr/>
        </p:nvSpPr>
        <p:spPr>
          <a:xfrm>
            <a:off x="2893361" y="6501378"/>
            <a:ext cx="285206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600" b="1" i="1" u="none" strike="noStrike" dirty="0">
                <a:solidFill>
                  <a:srgbClr val="000000"/>
                </a:solidFill>
                <a:effectLst/>
                <a:highlight>
                  <a:srgbClr val="000000">
                    <a:alpha val="0"/>
                  </a:srgbClr>
                </a:highlight>
                <a:latin typeface="Cambria"/>
              </a:rPr>
              <a:t>*** - not a standard in  IPSAS </a:t>
            </a:r>
          </a:p>
        </p:txBody>
      </p:sp>
      <p:sp>
        <p:nvSpPr>
          <p:cNvPr id="11"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32</a:t>
            </a:r>
          </a:p>
        </p:txBody>
      </p:sp>
      <p:sp>
        <p:nvSpPr>
          <p:cNvPr id="12" name="Заголовок 1"/>
          <p:cNvSpPr txBox="1"/>
          <p:nvPr/>
        </p:nvSpPr>
        <p:spPr>
          <a:xfrm>
            <a:off x="2195736" y="149797"/>
            <a:ext cx="6480720" cy="686915"/>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cs typeface="Arial"/>
              </a:rPr>
              <a:t>Plans and prospects</a:t>
            </a:r>
          </a:p>
        </p:txBody>
      </p:sp>
      <p:sp>
        <p:nvSpPr>
          <p:cNvPr id="13" name="TextBox 12"/>
          <p:cNvSpPr txBox="1"/>
          <p:nvPr/>
        </p:nvSpPr>
        <p:spPr>
          <a:xfrm>
            <a:off x="756297" y="235753"/>
            <a:ext cx="1405404" cy="648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359213602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aphicFrame>
        <p:nvGraphicFramePr>
          <p:cNvPr id="7" name="Таблица 6"/>
          <p:cNvGraphicFramePr>
            <a:graphicFrameLocks noGrp="1"/>
          </p:cNvGraphicFramePr>
          <p:nvPr>
            <p:extLst>
              <p:ext uri="{D42A27DB-BD31-4B8C-83A1-F6EECF244321}">
                <p14:modId xmlns:p14="http://schemas.microsoft.com/office/powerpoint/2010/main" val="1416662389"/>
              </p:ext>
            </p:extLst>
          </p:nvPr>
        </p:nvGraphicFramePr>
        <p:xfrm>
          <a:off x="287524" y="1939089"/>
          <a:ext cx="8568953" cy="3569321"/>
        </p:xfrm>
        <a:graphic>
          <a:graphicData uri="http://schemas.openxmlformats.org/drawingml/2006/table">
            <a:tbl>
              <a:tblPr firstRow="1" bandRow="1">
                <a:effectLst/>
                <a:tableStyleId>{6E25E649-3F16-4E02-A733-19D2CDBF48F0}</a:tableStyleId>
              </a:tblPr>
              <a:tblGrid>
                <a:gridCol w="692463">
                  <a:extLst>
                    <a:ext uri="{9D8B030D-6E8A-4147-A177-3AD203B41FA5}">
                      <a16:colId xmlns:a16="http://schemas.microsoft.com/office/drawing/2014/main" val="20000"/>
                    </a:ext>
                  </a:extLst>
                </a:gridCol>
                <a:gridCol w="5932273">
                  <a:extLst>
                    <a:ext uri="{9D8B030D-6E8A-4147-A177-3AD203B41FA5}">
                      <a16:colId xmlns:a16="http://schemas.microsoft.com/office/drawing/2014/main" val="20001"/>
                    </a:ext>
                  </a:extLst>
                </a:gridCol>
                <a:gridCol w="1944217">
                  <a:extLst>
                    <a:ext uri="{9D8B030D-6E8A-4147-A177-3AD203B41FA5}">
                      <a16:colId xmlns:a16="http://schemas.microsoft.com/office/drawing/2014/main" val="20002"/>
                    </a:ext>
                  </a:extLst>
                </a:gridCol>
              </a:tblGrid>
              <a:tr h="620363">
                <a:tc>
                  <a:txBody>
                    <a:bodyPr/>
                    <a:lstStyle/>
                    <a:p>
                      <a:pPr algn="ctr" rtl="0"/>
                      <a:r>
                        <a:rPr lang="en-US" sz="1800" b="1" i="0" u="none" strike="noStrike">
                          <a:effectLst/>
                          <a:highlight>
                            <a:srgbClr val="000000">
                              <a:alpha val="0"/>
                            </a:srgbClr>
                          </a:highlight>
                          <a:latin typeface="Cambria"/>
                        </a:rPr>
                        <a:t>No.</a:t>
                      </a:r>
                    </a:p>
                  </a:txBody>
                  <a:tcPr marL="68578" marR="68578" marT="34298" marB="34298" anchor="ctr">
                    <a:lnL>
                      <a:noFill/>
                    </a:lnL>
                    <a:lnR>
                      <a:noFill/>
                    </a:lnR>
                    <a:lnT>
                      <a:noFill/>
                    </a:lnT>
                    <a:lnB>
                      <a:noFill/>
                    </a:lnB>
                    <a:lnTlToBr>
                      <a:noFill/>
                    </a:lnTlToBr>
                    <a:lnBlToTr>
                      <a:noFill/>
                    </a:lnBlToTr>
                    <a:solidFill>
                      <a:srgbClr val="247632"/>
                    </a:solidFill>
                  </a:tcPr>
                </a:tc>
                <a:tc>
                  <a:txBody>
                    <a:bodyPr/>
                    <a:lstStyle/>
                    <a:p>
                      <a:pPr algn="ctr" rtl="0"/>
                      <a:r>
                        <a:rPr lang="en-US" sz="1800" b="1" i="0" u="none" strike="noStrike">
                          <a:effectLst/>
                          <a:highlight>
                            <a:srgbClr val="000000">
                              <a:alpha val="0"/>
                            </a:srgbClr>
                          </a:highlight>
                          <a:latin typeface="Cambria"/>
                        </a:rPr>
                        <a:t>Name</a:t>
                      </a:r>
                    </a:p>
                  </a:txBody>
                  <a:tcPr marL="68578" marR="68578" marT="34298" marB="34298" anchor="ctr">
                    <a:lnL>
                      <a:noFill/>
                    </a:lnL>
                    <a:lnR>
                      <a:noFill/>
                    </a:lnR>
                    <a:lnT>
                      <a:noFill/>
                    </a:lnT>
                    <a:lnB>
                      <a:noFill/>
                    </a:lnB>
                    <a:lnTlToBr>
                      <a:noFill/>
                    </a:lnTlToBr>
                    <a:lnBlToTr>
                      <a:noFill/>
                    </a:lnBlToTr>
                    <a:solidFill>
                      <a:srgbClr val="247632"/>
                    </a:solidFill>
                  </a:tcPr>
                </a:tc>
                <a:tc>
                  <a:txBody>
                    <a:bodyPr/>
                    <a:lstStyle/>
                    <a:p>
                      <a:pPr algn="ctr" rtl="0"/>
                      <a:r>
                        <a:rPr lang="en-US" sz="1800" b="1" i="0" u="none" strike="noStrike">
                          <a:effectLst/>
                          <a:highlight>
                            <a:srgbClr val="000000">
                              <a:alpha val="0"/>
                            </a:srgbClr>
                          </a:highlight>
                          <a:latin typeface="Cambria"/>
                        </a:rPr>
                        <a:t>Effective date</a:t>
                      </a:r>
                    </a:p>
                  </a:txBody>
                  <a:tcPr marL="68578" marR="68578" marT="34298" marB="34298" anchor="ctr">
                    <a:lnL>
                      <a:noFill/>
                    </a:lnL>
                    <a:lnR>
                      <a:noFill/>
                    </a:lnR>
                    <a:lnT>
                      <a:noFill/>
                    </a:lnT>
                    <a:lnB>
                      <a:noFill/>
                    </a:lnB>
                    <a:lnTlToBr>
                      <a:noFill/>
                    </a:lnTlToBr>
                    <a:lnBlToTr>
                      <a:noFill/>
                    </a:lnBlToTr>
                    <a:solidFill>
                      <a:srgbClr val="247632"/>
                    </a:solidFill>
                  </a:tcPr>
                </a:tc>
                <a:extLst>
                  <a:ext uri="{0D108BD9-81ED-4DB2-BD59-A6C34878D82A}">
                    <a16:rowId xmlns:a16="http://schemas.microsoft.com/office/drawing/2014/main" val="10000"/>
                  </a:ext>
                </a:extLst>
              </a:tr>
              <a:tr h="0">
                <a:tc>
                  <a:txBody>
                    <a:bodyPr/>
                    <a:lstStyle/>
                    <a:p>
                      <a:pPr algn="ctr" rtl="0"/>
                      <a:r>
                        <a:rPr lang="en-US" sz="1800" b="0" i="0" u="none" strike="noStrike">
                          <a:effectLst/>
                          <a:highlight>
                            <a:srgbClr val="000000">
                              <a:alpha val="0"/>
                            </a:srgbClr>
                          </a:highlight>
                          <a:latin typeface="Cambria"/>
                        </a:rPr>
                        <a:t>25.</a:t>
                      </a:r>
                    </a:p>
                  </a:txBody>
                  <a:tcPr marL="68578" marR="68578" marT="34287" marB="34287"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Equity accounting method</a:t>
                      </a:r>
                    </a:p>
                  </a:txBody>
                  <a:tcPr marL="68578" marR="68578" marT="34287" marB="34287"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01.01.2022</a:t>
                      </a:r>
                    </a:p>
                  </a:txBody>
                  <a:tcPr marL="68578" marR="68578" marT="34287" marB="34287" anchor="ctr">
                    <a:lnL>
                      <a:noFill/>
                    </a:lnL>
                    <a:lnR>
                      <a:noFill/>
                    </a:lnR>
                    <a:lnT>
                      <a:noFill/>
                    </a:lnT>
                    <a:lnB>
                      <a:noFill/>
                    </a:lnB>
                    <a:lnTlToBr>
                      <a:noFill/>
                    </a:lnTlToBr>
                    <a:lnBlToTr>
                      <a:noFill/>
                    </a:lnBlToTr>
                  </a:tcPr>
                </a:tc>
                <a:extLst>
                  <a:ext uri="{0D108BD9-81ED-4DB2-BD59-A6C34878D82A}">
                    <a16:rowId xmlns:a16="http://schemas.microsoft.com/office/drawing/2014/main" val="10002"/>
                  </a:ext>
                </a:extLst>
              </a:tr>
              <a:tr h="0">
                <a:tc>
                  <a:txBody>
                    <a:bodyPr/>
                    <a:lstStyle/>
                    <a:p>
                      <a:pPr algn="ctr" rtl="0"/>
                      <a:r>
                        <a:rPr lang="en-US" sz="1800" b="0" i="0" u="none" strike="noStrike">
                          <a:effectLst/>
                          <a:highlight>
                            <a:srgbClr val="000000">
                              <a:alpha val="0"/>
                            </a:srgbClr>
                          </a:highlight>
                          <a:latin typeface="Cambria"/>
                        </a:rPr>
                        <a:t>26.</a:t>
                      </a:r>
                    </a:p>
                  </a:txBody>
                  <a:tcPr marL="68578" marR="68578" marT="34292" marB="34292"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Approaches to accounting (financial) reporting of general government sector state finance statistic information***</a:t>
                      </a:r>
                    </a:p>
                  </a:txBody>
                  <a:tcPr marL="68578" marR="68578" marT="34292" marB="34292"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01.01.2022</a:t>
                      </a:r>
                    </a:p>
                  </a:txBody>
                  <a:tcPr marL="68578" marR="68578" marT="34292" marB="34292" anchor="ctr">
                    <a:lnL>
                      <a:noFill/>
                    </a:lnL>
                    <a:lnR>
                      <a:noFill/>
                    </a:lnR>
                    <a:lnT>
                      <a:noFill/>
                    </a:lnT>
                    <a:lnB>
                      <a:noFill/>
                    </a:lnB>
                    <a:lnTlToBr>
                      <a:noFill/>
                    </a:lnTlToBr>
                    <a:lnBlToTr>
                      <a:noFill/>
                    </a:lnBlToTr>
                  </a:tcPr>
                </a:tc>
                <a:extLst>
                  <a:ext uri="{0D108BD9-81ED-4DB2-BD59-A6C34878D82A}">
                    <a16:rowId xmlns:a16="http://schemas.microsoft.com/office/drawing/2014/main" val="10003"/>
                  </a:ext>
                </a:extLst>
              </a:tr>
              <a:tr h="0">
                <a:tc>
                  <a:txBody>
                    <a:bodyPr/>
                    <a:lstStyle/>
                    <a:p>
                      <a:pPr algn="ctr" rtl="0"/>
                      <a:r>
                        <a:rPr lang="en-US" sz="1800" b="0" i="0" u="none" strike="noStrike">
                          <a:effectLst/>
                          <a:highlight>
                            <a:srgbClr val="000000">
                              <a:alpha val="0"/>
                            </a:srgbClr>
                          </a:highlight>
                          <a:latin typeface="Cambria"/>
                        </a:rPr>
                        <a:t>27.</a:t>
                      </a:r>
                    </a:p>
                  </a:txBody>
                  <a:tcPr marL="68578" marR="68578" marT="34292" marB="34292"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Biological assets</a:t>
                      </a:r>
                    </a:p>
                  </a:txBody>
                  <a:tcPr marL="68578" marR="68578" marT="34292" marB="34292"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01.01.2022</a:t>
                      </a:r>
                    </a:p>
                  </a:txBody>
                  <a:tcPr marL="68578" marR="68578" marT="34292" marB="34292" anchor="ctr">
                    <a:lnL>
                      <a:noFill/>
                    </a:lnL>
                    <a:lnR>
                      <a:noFill/>
                    </a:lnR>
                    <a:lnT>
                      <a:noFill/>
                    </a:lnT>
                    <a:lnB>
                      <a:noFill/>
                    </a:lnB>
                    <a:lnTlToBr>
                      <a:noFill/>
                    </a:lnTlToBr>
                    <a:lnBlToTr>
                      <a:noFill/>
                    </a:lnBlToTr>
                  </a:tcPr>
                </a:tc>
                <a:extLst>
                  <a:ext uri="{0D108BD9-81ED-4DB2-BD59-A6C34878D82A}">
                    <a16:rowId xmlns:a16="http://schemas.microsoft.com/office/drawing/2014/main" val="10004"/>
                  </a:ext>
                </a:extLst>
              </a:tr>
              <a:tr h="0">
                <a:tc>
                  <a:txBody>
                    <a:bodyPr/>
                    <a:lstStyle/>
                    <a:p>
                      <a:pPr algn="ctr" rtl="0"/>
                      <a:r>
                        <a:rPr lang="en-US" sz="1800" b="0" i="0" u="none" strike="noStrike">
                          <a:effectLst/>
                          <a:highlight>
                            <a:srgbClr val="000000">
                              <a:alpha val="0"/>
                            </a:srgbClr>
                          </a:highlight>
                          <a:latin typeface="Cambria"/>
                        </a:rPr>
                        <a:t>28.</a:t>
                      </a:r>
                    </a:p>
                  </a:txBody>
                  <a:tcPr marL="68578" marR="68578" marT="34292" marB="34292"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Information on accounting (financial) reporting review by segments</a:t>
                      </a:r>
                    </a:p>
                  </a:txBody>
                  <a:tcPr marL="68578" marR="68578" marT="34292" marB="34292"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01.01.2022</a:t>
                      </a:r>
                    </a:p>
                  </a:txBody>
                  <a:tcPr marL="68578" marR="68578" marT="34292" marB="34292" anchor="ctr">
                    <a:lnL>
                      <a:noFill/>
                    </a:lnL>
                    <a:lnR>
                      <a:noFill/>
                    </a:lnR>
                    <a:lnT>
                      <a:noFill/>
                    </a:lnT>
                    <a:lnB>
                      <a:noFill/>
                    </a:lnB>
                    <a:lnTlToBr>
                      <a:noFill/>
                    </a:lnTlToBr>
                    <a:lnBlToTr>
                      <a:noFill/>
                    </a:lnBlToTr>
                  </a:tcPr>
                </a:tc>
                <a:extLst>
                  <a:ext uri="{0D108BD9-81ED-4DB2-BD59-A6C34878D82A}">
                    <a16:rowId xmlns:a16="http://schemas.microsoft.com/office/drawing/2014/main" val="10005"/>
                  </a:ext>
                </a:extLst>
              </a:tr>
              <a:tr h="0">
                <a:tc>
                  <a:txBody>
                    <a:bodyPr/>
                    <a:lstStyle/>
                    <a:p>
                      <a:pPr algn="ctr" rtl="0"/>
                      <a:r>
                        <a:rPr lang="en-US" sz="1800" b="0" i="0" u="none" strike="noStrike">
                          <a:effectLst/>
                          <a:highlight>
                            <a:srgbClr val="000000">
                              <a:alpha val="0"/>
                            </a:srgbClr>
                          </a:highlight>
                          <a:latin typeface="Cambria"/>
                        </a:rPr>
                        <a:t>29.</a:t>
                      </a:r>
                    </a:p>
                  </a:txBody>
                  <a:tcPr marL="68578" marR="68578" marT="34292" marB="34292"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State (municipal) treasury***</a:t>
                      </a:r>
                    </a:p>
                  </a:txBody>
                  <a:tcPr marL="68578" marR="68578" marT="34292" marB="34292"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01.01.2022</a:t>
                      </a:r>
                    </a:p>
                  </a:txBody>
                  <a:tcPr marL="68578" marR="68578" marT="34292" marB="34292" anchor="ctr">
                    <a:lnL>
                      <a:noFill/>
                    </a:lnL>
                    <a:lnR>
                      <a:noFill/>
                    </a:lnR>
                    <a:lnT>
                      <a:noFill/>
                    </a:lnT>
                    <a:lnB>
                      <a:noFill/>
                    </a:lnB>
                    <a:lnTlToBr>
                      <a:noFill/>
                    </a:lnTlToBr>
                    <a:lnBlToTr>
                      <a:noFill/>
                    </a:lnBlToTr>
                  </a:tcPr>
                </a:tc>
                <a:extLst>
                  <a:ext uri="{0D108BD9-81ED-4DB2-BD59-A6C34878D82A}">
                    <a16:rowId xmlns:a16="http://schemas.microsoft.com/office/drawing/2014/main" val="10006"/>
                  </a:ext>
                </a:extLst>
              </a:tr>
              <a:tr h="0">
                <a:tc>
                  <a:txBody>
                    <a:bodyPr/>
                    <a:lstStyle/>
                    <a:p>
                      <a:pPr algn="ctr" rtl="0"/>
                      <a:r>
                        <a:rPr lang="en-US" sz="1800" b="0" i="0" u="none" strike="noStrike">
                          <a:effectLst/>
                          <a:highlight>
                            <a:srgbClr val="000000">
                              <a:alpha val="0"/>
                            </a:srgbClr>
                          </a:highlight>
                          <a:latin typeface="Cambria"/>
                        </a:rPr>
                        <a:t>30.</a:t>
                      </a:r>
                    </a:p>
                  </a:txBody>
                  <a:tcPr marL="68578" marR="68578" marT="34292" marB="34292" anchor="ctr">
                    <a:lnL>
                      <a:noFill/>
                    </a:lnL>
                    <a:lnR>
                      <a:noFill/>
                    </a:lnR>
                    <a:lnT>
                      <a:noFill/>
                    </a:lnT>
                    <a:lnB>
                      <a:noFill/>
                    </a:lnB>
                    <a:lnTlToBr>
                      <a:noFill/>
                    </a:lnTlToBr>
                    <a:lnBlToTr>
                      <a:noFill/>
                    </a:lnBlToTr>
                  </a:tcPr>
                </a:tc>
                <a:tc>
                  <a:txBody>
                    <a:bodyPr/>
                    <a:lstStyle/>
                    <a:p>
                      <a:pPr rtl="0"/>
                      <a:r>
                        <a:rPr lang="en-US" sz="1800" b="0" i="0" u="none" strike="noStrike" kern="1200">
                          <a:solidFill>
                            <a:srgbClr val="000000"/>
                          </a:solidFill>
                          <a:effectLst/>
                          <a:highlight>
                            <a:srgbClr val="000000">
                              <a:alpha val="0"/>
                            </a:srgbClr>
                          </a:highlight>
                          <a:latin typeface="Cambria"/>
                          <a:ea typeface="+mn-ea"/>
                          <a:cs typeface="+mn-cs"/>
                        </a:rPr>
                        <a:t>Industrial standards according to the Program</a:t>
                      </a:r>
                    </a:p>
                  </a:txBody>
                  <a:tcPr marL="68578" marR="68578" marT="34292" marB="34292"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01.01.2022</a:t>
                      </a:r>
                    </a:p>
                  </a:txBody>
                  <a:tcPr marL="68578" marR="68578" marT="34292" marB="34292" anchor="ctr">
                    <a:lnL>
                      <a:noFill/>
                    </a:lnL>
                    <a:lnR>
                      <a:noFill/>
                    </a:lnR>
                    <a:lnT>
                      <a:noFill/>
                    </a:lnT>
                    <a:lnB>
                      <a:noFill/>
                    </a:lnB>
                    <a:lnTlToBr>
                      <a:noFill/>
                    </a:lnTlToBr>
                    <a:lnBlToTr>
                      <a:noFill/>
                    </a:lnBlToTr>
                  </a:tcPr>
                </a:tc>
                <a:extLst>
                  <a:ext uri="{0D108BD9-81ED-4DB2-BD59-A6C34878D82A}">
                    <a16:rowId xmlns:a16="http://schemas.microsoft.com/office/drawing/2014/main" val="1724724558"/>
                  </a:ext>
                </a:extLst>
              </a:tr>
              <a:tr h="0">
                <a:tc>
                  <a:txBody>
                    <a:bodyPr/>
                    <a:lstStyle/>
                    <a:p>
                      <a:pPr algn="ctr" rtl="0"/>
                      <a:r>
                        <a:rPr lang="en-US" sz="1800" b="0" i="0" u="none" strike="noStrike">
                          <a:effectLst/>
                          <a:highlight>
                            <a:srgbClr val="000000">
                              <a:alpha val="0"/>
                            </a:srgbClr>
                          </a:highlight>
                          <a:latin typeface="Cambria"/>
                        </a:rPr>
                        <a:t>31.</a:t>
                      </a:r>
                    </a:p>
                  </a:txBody>
                  <a:tcPr marL="68578" marR="68578" marT="34292" marB="34292" anchor="ctr">
                    <a:lnL>
                      <a:noFill/>
                    </a:lnL>
                    <a:lnR>
                      <a:noFill/>
                    </a:lnR>
                    <a:lnT>
                      <a:noFill/>
                    </a:lnT>
                    <a:lnB>
                      <a:noFill/>
                    </a:lnB>
                    <a:lnTlToBr>
                      <a:noFill/>
                    </a:lnTlToBr>
                    <a:lnBlToTr>
                      <a:noFill/>
                    </a:lnBlToTr>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effectLst/>
                        </a:defRPr>
                      </a:pPr>
                      <a:r>
                        <a:rPr lang="en-US" sz="1800" b="0" i="0" u="none" strike="noStrike" kern="1200">
                          <a:solidFill>
                            <a:srgbClr val="000000"/>
                          </a:solidFill>
                          <a:effectLst/>
                          <a:highlight>
                            <a:srgbClr val="000000">
                              <a:alpha val="0"/>
                            </a:srgbClr>
                          </a:highlight>
                          <a:latin typeface="Cambria"/>
                          <a:ea typeface="+mn-ea"/>
                          <a:cs typeface="+mn-cs"/>
                        </a:rPr>
                        <a:t>Industrial standards according to the Program</a:t>
                      </a:r>
                    </a:p>
                  </a:txBody>
                  <a:tcPr marL="68578" marR="68578" marT="34292" marB="34292" anchor="ctr">
                    <a:lnL>
                      <a:noFill/>
                    </a:lnL>
                    <a:lnR>
                      <a:noFill/>
                    </a:lnR>
                    <a:lnT>
                      <a:noFill/>
                    </a:lnT>
                    <a:lnB>
                      <a:noFill/>
                    </a:lnB>
                    <a:lnTlToBr>
                      <a:noFill/>
                    </a:lnTlToBr>
                    <a:lnBlToTr>
                      <a:noFill/>
                    </a:lnBlToTr>
                  </a:tcPr>
                </a:tc>
                <a:tc>
                  <a:txBody>
                    <a:bodyPr/>
                    <a:lstStyle/>
                    <a:p>
                      <a:pPr algn="ctr" rtl="0"/>
                      <a:r>
                        <a:rPr lang="en-US" sz="1800" b="0" i="0" u="none" strike="noStrike">
                          <a:effectLst/>
                          <a:highlight>
                            <a:srgbClr val="000000">
                              <a:alpha val="0"/>
                            </a:srgbClr>
                          </a:highlight>
                          <a:latin typeface="Cambria"/>
                        </a:rPr>
                        <a:t>01.01.2023</a:t>
                      </a:r>
                    </a:p>
                  </a:txBody>
                  <a:tcPr marL="68578" marR="68578" marT="34292" marB="34292" anchor="ctr">
                    <a:lnL>
                      <a:noFill/>
                    </a:lnL>
                    <a:lnR>
                      <a:noFill/>
                    </a:lnR>
                    <a:lnT>
                      <a:noFill/>
                    </a:lnT>
                    <a:lnB>
                      <a:noFill/>
                    </a:lnB>
                    <a:lnTlToBr>
                      <a:noFill/>
                    </a:lnTlToBr>
                    <a:lnBlToTr>
                      <a:noFill/>
                    </a:lnBlToTr>
                  </a:tcPr>
                </a:tc>
                <a:extLst>
                  <a:ext uri="{0D108BD9-81ED-4DB2-BD59-A6C34878D82A}">
                    <a16:rowId xmlns:a16="http://schemas.microsoft.com/office/drawing/2014/main" val="133820857"/>
                  </a:ext>
                </a:extLst>
              </a:tr>
            </a:tbl>
          </a:graphicData>
        </a:graphic>
      </p:graphicFrame>
      <p:sp>
        <p:nvSpPr>
          <p:cNvPr id="8" name="Заголовок 1"/>
          <p:cNvSpPr txBox="1"/>
          <p:nvPr/>
        </p:nvSpPr>
        <p:spPr>
          <a:xfrm>
            <a:off x="1758553" y="1056768"/>
            <a:ext cx="6468144" cy="576064"/>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rtl="0">
              <a:defRPr>
                <a:effectLst/>
              </a:defRPr>
            </a:pPr>
            <a:r>
              <a:rPr lang="en-US" sz="2400" b="1" i="0" u="none" strike="noStrike">
                <a:solidFill>
                  <a:srgbClr val="000000"/>
                </a:solidFill>
                <a:effectLst/>
                <a:highlight>
                  <a:srgbClr val="000000">
                    <a:alpha val="0"/>
                  </a:srgbClr>
                </a:highlight>
                <a:latin typeface="Cambria"/>
                <a:ea typeface="+mn-ea"/>
                <a:cs typeface="Arial"/>
              </a:rPr>
              <a:t>Standards of state finance accounting</a:t>
            </a:r>
          </a:p>
        </p:txBody>
      </p:sp>
      <p:cxnSp>
        <p:nvCxnSpPr>
          <p:cNvPr id="9" name="Прямая соединительная линия 8"/>
          <p:cNvCxnSpPr/>
          <p:nvPr/>
        </p:nvCxnSpPr>
        <p:spPr>
          <a:xfrm>
            <a:off x="1043608" y="1772816"/>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pic>
        <p:nvPicPr>
          <p:cNvPr id="10" name="Picture 33" descr="C:\Users\2323\AppData\Local\Temp\networking-2.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1043608" y="955366"/>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1"/>
          <p:cNvSpPr>
            <a:spLocks noChangeArrowheads="1"/>
          </p:cNvSpPr>
          <p:nvPr/>
        </p:nvSpPr>
        <p:spPr>
          <a:xfrm>
            <a:off x="2893361" y="6094809"/>
            <a:ext cx="280717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600" b="1" i="1" u="none" strike="noStrike" dirty="0">
                <a:solidFill>
                  <a:srgbClr val="000000"/>
                </a:solidFill>
                <a:effectLst/>
                <a:highlight>
                  <a:srgbClr val="000000">
                    <a:alpha val="0"/>
                  </a:srgbClr>
                </a:highlight>
                <a:latin typeface="Cambria"/>
              </a:rPr>
              <a:t>*** - not a standard in IPSAS </a:t>
            </a:r>
          </a:p>
        </p:txBody>
      </p:sp>
      <p:sp>
        <p:nvSpPr>
          <p:cNvPr id="11"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33</a:t>
            </a:r>
          </a:p>
        </p:txBody>
      </p:sp>
      <p:sp>
        <p:nvSpPr>
          <p:cNvPr id="12" name="Заголовок 1"/>
          <p:cNvSpPr txBox="1"/>
          <p:nvPr/>
        </p:nvSpPr>
        <p:spPr>
          <a:xfrm>
            <a:off x="2195736" y="149797"/>
            <a:ext cx="6480720" cy="686915"/>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cs typeface="Arial"/>
              </a:rPr>
              <a:t>Plans and prospects</a:t>
            </a:r>
          </a:p>
        </p:txBody>
      </p:sp>
      <p:sp>
        <p:nvSpPr>
          <p:cNvPr id="13" name="TextBox 12"/>
          <p:cNvSpPr txBox="1"/>
          <p:nvPr/>
        </p:nvSpPr>
        <p:spPr>
          <a:xfrm>
            <a:off x="756297" y="235753"/>
            <a:ext cx="1405404" cy="684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333456806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cxnSp>
        <p:nvCxnSpPr>
          <p:cNvPr id="48" name="Прямая соединительная линия 47"/>
          <p:cNvCxnSpPr/>
          <p:nvPr/>
        </p:nvCxnSpPr>
        <p:spPr>
          <a:xfrm flipH="1">
            <a:off x="1638533" y="3465080"/>
            <a:ext cx="7067659" cy="77327"/>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flipH="1">
            <a:off x="1638533" y="3211325"/>
            <a:ext cx="7067659" cy="104409"/>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6381734" y="2612263"/>
            <a:ext cx="0" cy="1476429"/>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flipH="1">
            <a:off x="1567799" y="2774709"/>
            <a:ext cx="7058136" cy="69647"/>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p:nvPr/>
        </p:nvCxnSpPr>
        <p:spPr>
          <a:xfrm flipH="1">
            <a:off x="1527318" y="2334556"/>
            <a:ext cx="7093514" cy="15395"/>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H="1">
            <a:off x="1685141" y="3500955"/>
            <a:ext cx="7058480" cy="69036"/>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1549765" y="1977544"/>
            <a:ext cx="18034" cy="2357488"/>
          </a:xfrm>
          <a:prstGeom prst="line">
            <a:avLst/>
          </a:prstGeom>
          <a:ln>
            <a:solidFill>
              <a:schemeClr val="tx1"/>
            </a:solidFill>
            <a:headEnd type="triangle"/>
          </a:ln>
          <a:effectLst/>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1408914" y="4088692"/>
            <a:ext cx="7497138" cy="0"/>
          </a:xfrm>
          <a:prstGeom prst="line">
            <a:avLst/>
          </a:prstGeom>
          <a:ln>
            <a:solidFill>
              <a:schemeClr val="tx1"/>
            </a:solidFill>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409632" y="3560650"/>
            <a:ext cx="7741" cy="528042"/>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80" idx="0"/>
          </p:cNvCxnSpPr>
          <p:nvPr/>
        </p:nvCxnSpPr>
        <p:spPr>
          <a:xfrm>
            <a:off x="3727299" y="3288645"/>
            <a:ext cx="0" cy="809766"/>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4966177" y="3002282"/>
            <a:ext cx="2" cy="1059449"/>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17423" name="TextBox 39"/>
          <p:cNvSpPr txBox="1">
            <a:spLocks noChangeArrowheads="1"/>
          </p:cNvSpPr>
          <p:nvPr/>
        </p:nvSpPr>
        <p:spPr>
          <a:xfrm>
            <a:off x="8508645" y="4181143"/>
            <a:ext cx="562855" cy="305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400" b="1" i="0" u="none" strike="noStrike">
                <a:effectLst/>
                <a:highlight>
                  <a:srgbClr val="000000">
                    <a:alpha val="0"/>
                  </a:srgbClr>
                </a:highlight>
                <a:latin typeface="Cambria"/>
              </a:rPr>
              <a:t>Year</a:t>
            </a:r>
          </a:p>
        </p:txBody>
      </p:sp>
      <p:sp>
        <p:nvSpPr>
          <p:cNvPr id="17424" name="TextBox 41"/>
          <p:cNvSpPr txBox="1">
            <a:spLocks noChangeArrowheads="1"/>
          </p:cNvSpPr>
          <p:nvPr/>
        </p:nvSpPr>
        <p:spPr>
          <a:xfrm>
            <a:off x="91978" y="2331105"/>
            <a:ext cx="1477297" cy="732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400" b="1" i="0" u="none" strike="noStrike">
                <a:effectLst/>
                <a:highlight>
                  <a:srgbClr val="000000">
                    <a:alpha val="0"/>
                  </a:srgbClr>
                </a:highlight>
                <a:latin typeface="Cambria"/>
              </a:rPr>
              <a:t>Quantity </a:t>
            </a:r>
          </a:p>
          <a:p>
            <a:pPr rtl="0">
              <a:lnSpc>
                <a:spcPct val="100000"/>
              </a:lnSpc>
              <a:spcBef>
                <a:spcPct val="0"/>
              </a:spcBef>
              <a:buFontTx/>
              <a:buNone/>
            </a:pPr>
            <a:r>
              <a:rPr lang="en-US" sz="1400" b="1" i="0" u="none" strike="noStrike">
                <a:effectLst/>
                <a:highlight>
                  <a:srgbClr val="000000">
                    <a:alpha val="0"/>
                  </a:srgbClr>
                </a:highlight>
                <a:latin typeface="Cambria"/>
              </a:rPr>
              <a:t>of national </a:t>
            </a:r>
          </a:p>
          <a:p>
            <a:pPr rtl="0">
              <a:lnSpc>
                <a:spcPct val="100000"/>
              </a:lnSpc>
              <a:spcBef>
                <a:spcPct val="0"/>
              </a:spcBef>
              <a:buFontTx/>
              <a:buNone/>
            </a:pPr>
            <a:r>
              <a:rPr lang="en-US" sz="1400" b="1" i="0" u="none" strike="noStrike">
                <a:effectLst/>
                <a:highlight>
                  <a:srgbClr val="000000">
                    <a:alpha val="0"/>
                  </a:srgbClr>
                </a:highlight>
                <a:latin typeface="Cambria"/>
              </a:rPr>
              <a:t>standards</a:t>
            </a:r>
          </a:p>
        </p:txBody>
      </p:sp>
      <p:sp>
        <p:nvSpPr>
          <p:cNvPr id="26" name="Прямоугольник 4"/>
          <p:cNvSpPr>
            <a:spLocks noChangeArrowheads="1"/>
          </p:cNvSpPr>
          <p:nvPr/>
        </p:nvSpPr>
        <p:spPr>
          <a:xfrm>
            <a:off x="1669365" y="862782"/>
            <a:ext cx="6777610" cy="823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400" b="1" i="0" u="none" strike="noStrike">
                <a:effectLst/>
                <a:highlight>
                  <a:srgbClr val="000000">
                    <a:alpha val="0"/>
                  </a:srgbClr>
                </a:highlight>
                <a:latin typeface="Cambria"/>
              </a:rPr>
              <a:t>The standards are gradually adopted into the Russian practice</a:t>
            </a:r>
          </a:p>
        </p:txBody>
      </p:sp>
      <p:cxnSp>
        <p:nvCxnSpPr>
          <p:cNvPr id="27" name="Прямая соединительная линия 26"/>
          <p:cNvCxnSpPr/>
          <p:nvPr/>
        </p:nvCxnSpPr>
        <p:spPr>
          <a:xfrm>
            <a:off x="957187" y="1681227"/>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29" name="TextBox 39"/>
          <p:cNvSpPr txBox="1">
            <a:spLocks noChangeArrowheads="1"/>
          </p:cNvSpPr>
          <p:nvPr/>
        </p:nvSpPr>
        <p:spPr>
          <a:xfrm>
            <a:off x="2052529" y="4150366"/>
            <a:ext cx="723353"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1" i="0" u="none" strike="noStrike">
                <a:effectLst/>
                <a:highlight>
                  <a:srgbClr val="000000">
                    <a:alpha val="0"/>
                  </a:srgbClr>
                </a:highlight>
                <a:latin typeface="Cambria"/>
              </a:rPr>
              <a:t>2018</a:t>
            </a:r>
          </a:p>
        </p:txBody>
      </p:sp>
      <p:sp>
        <p:nvSpPr>
          <p:cNvPr id="31" name="TextBox 39"/>
          <p:cNvSpPr txBox="1">
            <a:spLocks noChangeArrowheads="1"/>
          </p:cNvSpPr>
          <p:nvPr/>
        </p:nvSpPr>
        <p:spPr>
          <a:xfrm>
            <a:off x="3352638" y="4150366"/>
            <a:ext cx="723353"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1" i="0" u="none" strike="noStrike">
                <a:effectLst/>
                <a:highlight>
                  <a:srgbClr val="000000">
                    <a:alpha val="0"/>
                  </a:srgbClr>
                </a:highlight>
                <a:latin typeface="Cambria"/>
              </a:rPr>
              <a:t>2019</a:t>
            </a:r>
          </a:p>
        </p:txBody>
      </p:sp>
      <p:sp>
        <p:nvSpPr>
          <p:cNvPr id="39" name="TextBox 39"/>
          <p:cNvSpPr txBox="1">
            <a:spLocks noChangeArrowheads="1"/>
          </p:cNvSpPr>
          <p:nvPr/>
        </p:nvSpPr>
        <p:spPr>
          <a:xfrm>
            <a:off x="4625146" y="4150366"/>
            <a:ext cx="723353"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1" i="0" u="none" strike="noStrike">
                <a:effectLst/>
                <a:highlight>
                  <a:srgbClr val="000000">
                    <a:alpha val="0"/>
                  </a:srgbClr>
                </a:highlight>
                <a:latin typeface="Cambria"/>
              </a:rPr>
              <a:t>2020</a:t>
            </a:r>
          </a:p>
        </p:txBody>
      </p:sp>
      <p:cxnSp>
        <p:nvCxnSpPr>
          <p:cNvPr id="44" name="Прямая соединительная линия 43"/>
          <p:cNvCxnSpPr/>
          <p:nvPr/>
        </p:nvCxnSpPr>
        <p:spPr>
          <a:xfrm>
            <a:off x="7914299" y="2198336"/>
            <a:ext cx="0" cy="1952030"/>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46" name="TextBox 39"/>
          <p:cNvSpPr txBox="1">
            <a:spLocks noChangeArrowheads="1"/>
          </p:cNvSpPr>
          <p:nvPr/>
        </p:nvSpPr>
        <p:spPr>
          <a:xfrm>
            <a:off x="6148177" y="4150366"/>
            <a:ext cx="723353"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1" i="0" u="none" strike="noStrike">
                <a:effectLst/>
                <a:highlight>
                  <a:srgbClr val="000000">
                    <a:alpha val="0"/>
                  </a:srgbClr>
                </a:highlight>
                <a:latin typeface="Cambria"/>
              </a:rPr>
              <a:t>2021</a:t>
            </a:r>
          </a:p>
        </p:txBody>
      </p:sp>
      <p:sp>
        <p:nvSpPr>
          <p:cNvPr id="47" name="TextBox 39"/>
          <p:cNvSpPr txBox="1">
            <a:spLocks noChangeArrowheads="1"/>
          </p:cNvSpPr>
          <p:nvPr/>
        </p:nvSpPr>
        <p:spPr>
          <a:xfrm>
            <a:off x="7671211" y="4150366"/>
            <a:ext cx="723353"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1" i="0" u="none" strike="noStrike">
                <a:effectLst/>
                <a:highlight>
                  <a:srgbClr val="000000">
                    <a:alpha val="0"/>
                  </a:srgbClr>
                </a:highlight>
                <a:latin typeface="Cambria"/>
              </a:rPr>
              <a:t>2022</a:t>
            </a:r>
          </a:p>
        </p:txBody>
      </p:sp>
      <p:sp>
        <p:nvSpPr>
          <p:cNvPr id="56" name="Полилиния 55"/>
          <p:cNvSpPr/>
          <p:nvPr/>
        </p:nvSpPr>
        <p:spPr>
          <a:xfrm flipV="1">
            <a:off x="2307056" y="3302394"/>
            <a:ext cx="1420243" cy="325371"/>
          </a:xfrm>
          <a:custGeom>
            <a:avLst/>
            <a:gdLst>
              <a:gd name="connsiteX0" fmla="*/ 0 w 5598543"/>
              <a:gd name="connsiteY0" fmla="*/ 0 h 2294627"/>
              <a:gd name="connsiteX1" fmla="*/ 5598543 w 5598543"/>
              <a:gd name="connsiteY1" fmla="*/ 2294627 h 2294627"/>
            </a:gdLst>
            <a:ahLst/>
            <a:cxnLst>
              <a:cxn ang="0">
                <a:pos x="connsiteX0" y="connsiteY0"/>
              </a:cxn>
              <a:cxn ang="0">
                <a:pos x="connsiteX1" y="connsiteY1"/>
              </a:cxn>
            </a:cxnLst>
            <a:rect l="l" t="t" r="r" b="b"/>
            <a:pathLst>
              <a:path w="5598543" h="2294627">
                <a:moveTo>
                  <a:pt x="0" y="0"/>
                </a:moveTo>
                <a:lnTo>
                  <a:pt x="5598543" y="2294627"/>
                </a:lnTo>
              </a:path>
            </a:pathLst>
          </a:cu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ru-RU">
              <a:effectLst/>
              <a:latin typeface="Cambria" panose="02040503050406030204" pitchFamily="18" charset="0"/>
            </a:endParaRPr>
          </a:p>
        </p:txBody>
      </p:sp>
      <p:sp>
        <p:nvSpPr>
          <p:cNvPr id="75" name="TextBox 39"/>
          <p:cNvSpPr txBox="1">
            <a:spLocks noChangeArrowheads="1"/>
          </p:cNvSpPr>
          <p:nvPr/>
        </p:nvSpPr>
        <p:spPr>
          <a:xfrm>
            <a:off x="2942154" y="3499262"/>
            <a:ext cx="453208"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1" i="0" u="none" strike="noStrike">
                <a:effectLst/>
                <a:highlight>
                  <a:srgbClr val="000000">
                    <a:alpha val="0"/>
                  </a:srgbClr>
                </a:highlight>
                <a:latin typeface="Cambria"/>
              </a:rPr>
              <a:t>+5</a:t>
            </a:r>
          </a:p>
        </p:txBody>
      </p:sp>
      <p:sp>
        <p:nvSpPr>
          <p:cNvPr id="76" name="Полилиния 75"/>
          <p:cNvSpPr/>
          <p:nvPr/>
        </p:nvSpPr>
        <p:spPr>
          <a:xfrm flipV="1">
            <a:off x="4999803" y="2583479"/>
            <a:ext cx="1438707" cy="464951"/>
          </a:xfrm>
          <a:custGeom>
            <a:avLst/>
            <a:gdLst>
              <a:gd name="connsiteX0" fmla="*/ 0 w 5598543"/>
              <a:gd name="connsiteY0" fmla="*/ 0 h 2294627"/>
              <a:gd name="connsiteX1" fmla="*/ 5598543 w 5598543"/>
              <a:gd name="connsiteY1" fmla="*/ 2294627 h 2294627"/>
            </a:gdLst>
            <a:ahLst/>
            <a:cxnLst>
              <a:cxn ang="0">
                <a:pos x="connsiteX0" y="connsiteY0"/>
              </a:cxn>
              <a:cxn ang="0">
                <a:pos x="connsiteX1" y="connsiteY1"/>
              </a:cxn>
            </a:cxnLst>
            <a:rect l="l" t="t" r="r" b="b"/>
            <a:pathLst>
              <a:path w="5598543" h="2294627">
                <a:moveTo>
                  <a:pt x="0" y="0"/>
                </a:moveTo>
                <a:lnTo>
                  <a:pt x="5598543" y="2294627"/>
                </a:lnTo>
              </a:path>
            </a:pathLst>
          </a:cu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ru-RU">
              <a:effectLst/>
              <a:latin typeface="Cambria" panose="02040503050406030204" pitchFamily="18" charset="0"/>
            </a:endParaRPr>
          </a:p>
        </p:txBody>
      </p:sp>
      <p:sp>
        <p:nvSpPr>
          <p:cNvPr id="77" name="TextBox 39"/>
          <p:cNvSpPr txBox="1">
            <a:spLocks noChangeArrowheads="1"/>
          </p:cNvSpPr>
          <p:nvPr/>
        </p:nvSpPr>
        <p:spPr>
          <a:xfrm>
            <a:off x="3939998" y="3162675"/>
            <a:ext cx="453208"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1" i="0" u="none" strike="noStrike">
                <a:effectLst/>
                <a:highlight>
                  <a:srgbClr val="000000">
                    <a:alpha val="0"/>
                  </a:srgbClr>
                </a:highlight>
                <a:latin typeface="Cambria"/>
              </a:rPr>
              <a:t>+5</a:t>
            </a:r>
          </a:p>
        </p:txBody>
      </p:sp>
      <p:sp>
        <p:nvSpPr>
          <p:cNvPr id="94" name="TextBox 39"/>
          <p:cNvSpPr txBox="1">
            <a:spLocks noChangeArrowheads="1"/>
          </p:cNvSpPr>
          <p:nvPr/>
        </p:nvSpPr>
        <p:spPr>
          <a:xfrm>
            <a:off x="5130491" y="2461044"/>
            <a:ext cx="453208"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1" i="0" u="none" strike="noStrike">
                <a:effectLst/>
                <a:highlight>
                  <a:srgbClr val="000000">
                    <a:alpha val="0"/>
                  </a:srgbClr>
                </a:highlight>
                <a:latin typeface="Cambria"/>
              </a:rPr>
              <a:t>+5</a:t>
            </a:r>
          </a:p>
        </p:txBody>
      </p:sp>
      <p:sp>
        <p:nvSpPr>
          <p:cNvPr id="80" name="Полилиния 79"/>
          <p:cNvSpPr/>
          <p:nvPr/>
        </p:nvSpPr>
        <p:spPr>
          <a:xfrm flipV="1">
            <a:off x="3727299" y="3045475"/>
            <a:ext cx="1272502" cy="243170"/>
          </a:xfrm>
          <a:custGeom>
            <a:avLst/>
            <a:gdLst>
              <a:gd name="connsiteX0" fmla="*/ 0 w 5598543"/>
              <a:gd name="connsiteY0" fmla="*/ 0 h 2294627"/>
              <a:gd name="connsiteX1" fmla="*/ 5598543 w 5598543"/>
              <a:gd name="connsiteY1" fmla="*/ 2294627 h 2294627"/>
            </a:gdLst>
            <a:ahLst/>
            <a:cxnLst>
              <a:cxn ang="0">
                <a:pos x="connsiteX0" y="connsiteY0"/>
              </a:cxn>
              <a:cxn ang="0">
                <a:pos x="connsiteX1" y="connsiteY1"/>
              </a:cxn>
            </a:cxnLst>
            <a:rect l="l" t="t" r="r" b="b"/>
            <a:pathLst>
              <a:path w="5598543" h="2294627">
                <a:moveTo>
                  <a:pt x="0" y="0"/>
                </a:moveTo>
                <a:lnTo>
                  <a:pt x="5598543" y="2294627"/>
                </a:lnTo>
              </a:path>
            </a:pathLst>
          </a:cu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ru-RU">
              <a:effectLst/>
              <a:latin typeface="Cambria" panose="02040503050406030204" pitchFamily="18" charset="0"/>
            </a:endParaRPr>
          </a:p>
        </p:txBody>
      </p:sp>
      <p:sp>
        <p:nvSpPr>
          <p:cNvPr id="103" name="TextBox 39"/>
          <p:cNvSpPr txBox="1">
            <a:spLocks noChangeArrowheads="1"/>
          </p:cNvSpPr>
          <p:nvPr/>
        </p:nvSpPr>
        <p:spPr>
          <a:xfrm>
            <a:off x="6649278" y="1960056"/>
            <a:ext cx="453208"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1" i="0" u="none" strike="noStrike">
                <a:effectLst/>
                <a:highlight>
                  <a:srgbClr val="000000">
                    <a:alpha val="0"/>
                  </a:srgbClr>
                </a:highlight>
                <a:latin typeface="Cambria"/>
              </a:rPr>
              <a:t>+7</a:t>
            </a:r>
          </a:p>
        </p:txBody>
      </p:sp>
      <p:cxnSp>
        <p:nvCxnSpPr>
          <p:cNvPr id="116" name="Прямая соединительная линия 115"/>
          <p:cNvCxnSpPr/>
          <p:nvPr/>
        </p:nvCxnSpPr>
        <p:spPr>
          <a:xfrm flipH="1">
            <a:off x="1549768" y="2117847"/>
            <a:ext cx="7076168" cy="9113"/>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115" name="TextBox 39"/>
          <p:cNvSpPr txBox="1">
            <a:spLocks noChangeArrowheads="1"/>
          </p:cNvSpPr>
          <p:nvPr/>
        </p:nvSpPr>
        <p:spPr>
          <a:xfrm>
            <a:off x="7983028" y="1652567"/>
            <a:ext cx="453208"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1" i="0" u="none" strike="noStrike">
                <a:effectLst/>
                <a:highlight>
                  <a:srgbClr val="000000">
                    <a:alpha val="0"/>
                  </a:srgbClr>
                </a:highlight>
                <a:latin typeface="Cambria"/>
              </a:rPr>
              <a:t>+7</a:t>
            </a:r>
          </a:p>
        </p:txBody>
      </p:sp>
      <p:cxnSp>
        <p:nvCxnSpPr>
          <p:cNvPr id="118" name="Прямая соединительная линия 117"/>
          <p:cNvCxnSpPr/>
          <p:nvPr/>
        </p:nvCxnSpPr>
        <p:spPr>
          <a:xfrm flipH="1">
            <a:off x="8620832" y="1943007"/>
            <a:ext cx="18965" cy="2155404"/>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20" name="Прямая со стрелкой 119"/>
          <p:cNvCxnSpPr/>
          <p:nvPr/>
        </p:nvCxnSpPr>
        <p:spPr>
          <a:xfrm flipV="1">
            <a:off x="6424891" y="1911861"/>
            <a:ext cx="2252701" cy="671618"/>
          </a:xfrm>
          <a:prstGeom prst="straightConnector1">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40" name="Заголовок 1"/>
          <p:cNvSpPr txBox="1"/>
          <p:nvPr/>
        </p:nvSpPr>
        <p:spPr>
          <a:xfrm>
            <a:off x="2195736" y="149797"/>
            <a:ext cx="6480720" cy="686915"/>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cs typeface="Arial"/>
              </a:rPr>
              <a:t>Plans and prospects</a:t>
            </a:r>
          </a:p>
        </p:txBody>
      </p:sp>
      <p:pic>
        <p:nvPicPr>
          <p:cNvPr id="4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187" y="918711"/>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9"/>
          <p:cNvSpPr txBox="1">
            <a:spLocks noChangeArrowheads="1"/>
          </p:cNvSpPr>
          <p:nvPr/>
        </p:nvSpPr>
        <p:spPr>
          <a:xfrm>
            <a:off x="977167" y="1872891"/>
            <a:ext cx="545375" cy="457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400" b="1" i="0" u="none" strike="noStrike">
                <a:effectLst/>
                <a:highlight>
                  <a:srgbClr val="000000">
                    <a:alpha val="0"/>
                  </a:srgbClr>
                </a:highlight>
                <a:latin typeface="Cambria"/>
              </a:rPr>
              <a:t>29</a:t>
            </a:r>
          </a:p>
        </p:txBody>
      </p:sp>
      <p:sp>
        <p:nvSpPr>
          <p:cNvPr id="53" name="Номер слайда 2"/>
          <p:cNvSpPr txBox="1"/>
          <p:nvPr/>
        </p:nvSpPr>
        <p:spPr>
          <a:xfrm>
            <a:off x="8492046" y="5891572"/>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34</a:t>
            </a:r>
          </a:p>
        </p:txBody>
      </p:sp>
      <p:sp>
        <p:nvSpPr>
          <p:cNvPr id="8" name="TextBox 7"/>
          <p:cNvSpPr txBox="1"/>
          <p:nvPr/>
        </p:nvSpPr>
        <p:spPr>
          <a:xfrm>
            <a:off x="612268" y="4658218"/>
            <a:ext cx="2054582" cy="945825"/>
          </a:xfrm>
          <a:prstGeom prst="rect">
            <a:avLst/>
          </a:prstGeom>
          <a:noFill/>
          <a:effectLst/>
        </p:spPr>
        <p:txBody>
          <a:bodyPr wrap="square" rtlCol="0">
            <a:spAutoFit/>
          </a:bodyPr>
          <a:lstStyle/>
          <a:p>
            <a:pPr rtl="0"/>
            <a:r>
              <a:rPr lang="en-US" sz="2000" b="1" i="0" u="none" strike="noStrike">
                <a:effectLst/>
                <a:highlight>
                  <a:srgbClr val="000000">
                    <a:alpha val="0"/>
                  </a:srgbClr>
                </a:highlight>
                <a:latin typeface="Cambria"/>
              </a:rPr>
              <a:t>The first results*</a:t>
            </a:r>
          </a:p>
          <a:p>
            <a:pPr rtl="0"/>
            <a:r>
              <a:rPr lang="en-US" sz="1600" b="1" i="0" u="none" strike="noStrike">
                <a:effectLst/>
                <a:highlight>
                  <a:srgbClr val="000000">
                    <a:alpha val="0"/>
                  </a:srgbClr>
                </a:highlight>
                <a:latin typeface="Cambria"/>
              </a:rPr>
              <a:t>data for analysis</a:t>
            </a:r>
          </a:p>
        </p:txBody>
      </p:sp>
      <p:graphicFrame>
        <p:nvGraphicFramePr>
          <p:cNvPr id="9" name="Таблица 8"/>
          <p:cNvGraphicFramePr>
            <a:graphicFrameLocks noGrp="1"/>
          </p:cNvGraphicFramePr>
          <p:nvPr>
            <p:extLst>
              <p:ext uri="{D42A27DB-BD31-4B8C-83A1-F6EECF244321}">
                <p14:modId xmlns:p14="http://schemas.microsoft.com/office/powerpoint/2010/main" val="4132431236"/>
              </p:ext>
            </p:extLst>
          </p:nvPr>
        </p:nvGraphicFramePr>
        <p:xfrm>
          <a:off x="2418000" y="4673166"/>
          <a:ext cx="6022205" cy="1590969"/>
        </p:xfrm>
        <a:graphic>
          <a:graphicData uri="http://schemas.openxmlformats.org/drawingml/2006/table">
            <a:tbl>
              <a:tblPr firstRow="1" bandRow="1">
                <a:effectLst/>
                <a:tableStyleId>{5C22544A-7EE6-4342-B048-85BDC9FD1C3A}</a:tableStyleId>
              </a:tblPr>
              <a:tblGrid>
                <a:gridCol w="1368750">
                  <a:extLst>
                    <a:ext uri="{9D8B030D-6E8A-4147-A177-3AD203B41FA5}">
                      <a16:colId xmlns:a16="http://schemas.microsoft.com/office/drawing/2014/main" val="20000"/>
                    </a:ext>
                  </a:extLst>
                </a:gridCol>
                <a:gridCol w="4653455">
                  <a:extLst>
                    <a:ext uri="{9D8B030D-6E8A-4147-A177-3AD203B41FA5}">
                      <a16:colId xmlns:a16="http://schemas.microsoft.com/office/drawing/2014/main" val="20001"/>
                    </a:ext>
                  </a:extLst>
                </a:gridCol>
              </a:tblGrid>
              <a:tr h="467932">
                <a:tc>
                  <a:txBody>
                    <a:bodyPr/>
                    <a:lstStyle/>
                    <a:p>
                      <a:pPr marL="0" marR="0" indent="0" algn="ctr" defTabSz="457200" rtl="0" eaLnBrk="1" fontAlgn="auto" latinLnBrk="0" hangingPunct="1">
                        <a:lnSpc>
                          <a:spcPct val="100000"/>
                        </a:lnSpc>
                        <a:spcBef>
                          <a:spcPct val="0"/>
                        </a:spcBef>
                        <a:spcAft>
                          <a:spcPct val="0"/>
                        </a:spcAft>
                        <a:buClrTx/>
                        <a:buSzTx/>
                        <a:buFontTx/>
                        <a:buNone/>
                        <a:defRPr>
                          <a:effectLst/>
                        </a:defRPr>
                      </a:pPr>
                      <a:r>
                        <a:rPr lang="en-US" sz="2400" b="1" i="0" u="none" strike="noStrike" dirty="0">
                          <a:solidFill>
                            <a:srgbClr val="FFFFFF"/>
                          </a:solidFill>
                          <a:effectLst/>
                          <a:highlight>
                            <a:srgbClr val="000000">
                              <a:alpha val="0"/>
                            </a:srgbClr>
                          </a:highlight>
                          <a:latin typeface="Calibri"/>
                        </a:rPr>
                        <a:t>100%</a:t>
                      </a:r>
                    </a:p>
                  </a:txBody>
                  <a:tcPr>
                    <a:lnL>
                      <a:noFill/>
                    </a:lnL>
                    <a:lnR>
                      <a:noFill/>
                    </a:lnR>
                    <a:lnT>
                      <a:noFill/>
                    </a:lnT>
                    <a:lnB>
                      <a:noFill/>
                    </a:lnB>
                    <a:lnTlToBr>
                      <a:noFill/>
                    </a:lnTlToBr>
                    <a:lnBlToTr>
                      <a:noFill/>
                    </a:lnBlToTr>
                    <a:solidFill>
                      <a:srgbClr val="247632"/>
                    </a:solidFill>
                  </a:tcPr>
                </a:tc>
                <a:tc>
                  <a:txBody>
                    <a:bodyPr/>
                    <a:lstStyle/>
                    <a:p>
                      <a:pPr marL="0" marR="0" indent="0" algn="l" defTabSz="457200" rtl="0" eaLnBrk="1" fontAlgn="auto" latinLnBrk="0" hangingPunct="1">
                        <a:lnSpc>
                          <a:spcPct val="100000"/>
                        </a:lnSpc>
                        <a:spcBef>
                          <a:spcPct val="0"/>
                        </a:spcBef>
                        <a:spcAft>
                          <a:spcPct val="0"/>
                        </a:spcAft>
                        <a:buClrTx/>
                        <a:buSzTx/>
                        <a:buFontTx/>
                        <a:buNone/>
                        <a:defRPr>
                          <a:effectLst/>
                        </a:defRPr>
                      </a:pPr>
                      <a:r>
                        <a:rPr lang="en-US" sz="1800" b="0" i="0" u="none" strike="noStrike">
                          <a:solidFill>
                            <a:srgbClr val="000000"/>
                          </a:solidFill>
                          <a:effectLst/>
                          <a:highlight>
                            <a:srgbClr val="000000">
                              <a:alpha val="0"/>
                            </a:srgbClr>
                          </a:highlight>
                          <a:latin typeface="Cambria"/>
                        </a:rPr>
                        <a:t>of lease assets are included in balance sheet</a:t>
                      </a:r>
                    </a:p>
                  </a:txBody>
                  <a:tcP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r h="467932">
                <a:tc>
                  <a:txBody>
                    <a:bodyPr/>
                    <a:lstStyle/>
                    <a:p>
                      <a:pPr algn="ctr" rtl="0"/>
                      <a:r>
                        <a:rPr lang="en-US" sz="2400" b="1" i="0" u="none" strike="noStrike">
                          <a:solidFill>
                            <a:srgbClr val="FFFFFF"/>
                          </a:solidFill>
                          <a:effectLst/>
                          <a:highlight>
                            <a:srgbClr val="000000">
                              <a:alpha val="0"/>
                            </a:srgbClr>
                          </a:highlight>
                          <a:latin typeface="Arial"/>
                        </a:rPr>
                        <a:t>36%</a:t>
                      </a:r>
                    </a:p>
                  </a:txBody>
                  <a:tcPr>
                    <a:lnL>
                      <a:noFill/>
                    </a:lnL>
                    <a:lnR>
                      <a:noFill/>
                    </a:lnR>
                    <a:lnT>
                      <a:noFill/>
                    </a:lnT>
                    <a:lnB>
                      <a:noFill/>
                    </a:lnB>
                    <a:lnTlToBr>
                      <a:noFill/>
                    </a:lnTlToBr>
                    <a:lnBlToTr>
                      <a:noFill/>
                    </a:lnBlToTr>
                    <a:solidFill>
                      <a:srgbClr val="247632"/>
                    </a:solidFill>
                  </a:tcPr>
                </a:tc>
                <a:tc>
                  <a:txBody>
                    <a:bodyPr/>
                    <a:lstStyle/>
                    <a:p>
                      <a:pPr rtl="0"/>
                      <a:r>
                        <a:rPr lang="en-US" sz="1800" b="0" i="0" u="none" strike="noStrike" dirty="0">
                          <a:effectLst/>
                          <a:highlight>
                            <a:srgbClr val="000000">
                              <a:alpha val="0"/>
                            </a:srgbClr>
                          </a:highlight>
                          <a:latin typeface="Cambria"/>
                        </a:rPr>
                        <a:t>of the RF financial assets are long-term.</a:t>
                      </a:r>
                    </a:p>
                  </a:txBody>
                  <a:tcP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1"/>
                  </a:ext>
                </a:extLst>
              </a:tr>
              <a:tr h="655105">
                <a:tc>
                  <a:txBody>
                    <a:bodyPr/>
                    <a:lstStyle/>
                    <a:p>
                      <a:pPr algn="ctr" rtl="0"/>
                      <a:r>
                        <a:rPr lang="en-US" sz="2000" b="1" i="0" u="none" strike="noStrike" dirty="0">
                          <a:solidFill>
                            <a:srgbClr val="FFFFFF"/>
                          </a:solidFill>
                          <a:effectLst/>
                          <a:highlight>
                            <a:srgbClr val="000000">
                              <a:alpha val="0"/>
                            </a:srgbClr>
                          </a:highlight>
                          <a:latin typeface="Arial"/>
                        </a:rPr>
                        <a:t>&lt; 0.001%</a:t>
                      </a:r>
                    </a:p>
                  </a:txBody>
                  <a:tcPr>
                    <a:lnL>
                      <a:noFill/>
                    </a:lnL>
                    <a:lnR>
                      <a:noFill/>
                    </a:lnR>
                    <a:lnT>
                      <a:noFill/>
                    </a:lnT>
                    <a:lnB>
                      <a:noFill/>
                    </a:lnB>
                    <a:lnTlToBr>
                      <a:noFill/>
                    </a:lnTlToBr>
                    <a:lnBlToTr>
                      <a:noFill/>
                    </a:lnBlToTr>
                    <a:solidFill>
                      <a:srgbClr val="247632"/>
                    </a:solidFill>
                  </a:tcPr>
                </a:tc>
                <a:tc>
                  <a:txBody>
                    <a:bodyPr/>
                    <a:lstStyle/>
                    <a:p>
                      <a:pPr rtl="0"/>
                      <a:r>
                        <a:rPr lang="en-US" sz="1800" b="0" i="0" u="none" strike="noStrike" dirty="0">
                          <a:effectLst/>
                          <a:highlight>
                            <a:srgbClr val="000000">
                              <a:alpha val="0"/>
                            </a:srgbClr>
                          </a:highlight>
                          <a:latin typeface="Cambria"/>
                        </a:rPr>
                        <a:t>decrease of cost of funds due to impairment</a:t>
                      </a:r>
                    </a:p>
                  </a:txBody>
                  <a:tcP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0" name="TextBox 9"/>
          <p:cNvSpPr txBox="1"/>
          <p:nvPr/>
        </p:nvSpPr>
        <p:spPr>
          <a:xfrm>
            <a:off x="440452" y="6470394"/>
            <a:ext cx="5721440" cy="274594"/>
          </a:xfrm>
          <a:prstGeom prst="rect">
            <a:avLst/>
          </a:prstGeom>
          <a:noFill/>
          <a:effectLst/>
        </p:spPr>
        <p:txBody>
          <a:bodyPr wrap="square" rtlCol="0">
            <a:spAutoFit/>
          </a:bodyPr>
          <a:lstStyle/>
          <a:p>
            <a:pPr rtl="0"/>
            <a:r>
              <a:rPr lang="en-US" sz="1200" b="0" i="0" u="none" strike="noStrike" dirty="0">
                <a:effectLst/>
                <a:highlight>
                  <a:srgbClr val="000000">
                    <a:alpha val="0"/>
                  </a:srgbClr>
                </a:highlight>
                <a:latin typeface="Cambria"/>
              </a:rPr>
              <a:t>*According to the RF consolidated budget administration statement</a:t>
            </a:r>
          </a:p>
        </p:txBody>
      </p:sp>
      <p:sp>
        <p:nvSpPr>
          <p:cNvPr id="43" name="TextBox 42"/>
          <p:cNvSpPr txBox="1"/>
          <p:nvPr/>
        </p:nvSpPr>
        <p:spPr>
          <a:xfrm>
            <a:off x="756297" y="235753"/>
            <a:ext cx="1405404" cy="684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174617301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2467"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513" y="1124744"/>
            <a:ext cx="72548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Прямая соединительная линия 17"/>
          <p:cNvCxnSpPr/>
          <p:nvPr/>
        </p:nvCxnSpPr>
        <p:spPr>
          <a:xfrm>
            <a:off x="971600" y="1899444"/>
            <a:ext cx="705643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62470" name="Прямоугольник 4"/>
          <p:cNvSpPr>
            <a:spLocks noChangeArrowheads="1"/>
          </p:cNvSpPr>
          <p:nvPr/>
        </p:nvSpPr>
        <p:spPr>
          <a:xfrm>
            <a:off x="1895525" y="1405732"/>
            <a:ext cx="6786993" cy="427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effectLst/>
                <a:latin typeface="Calibri" panose="020F0502020204030204" pitchFamily="34" charset="0"/>
                <a:cs typeface="Arial" panose="020B0604020202020204" pitchFamily="34" charset="0"/>
              </a:defRPr>
            </a:lvl1pPr>
            <a:lvl2pPr marL="742950" indent="-285750">
              <a:defRPr>
                <a:solidFill>
                  <a:schemeClr val="tx1"/>
                </a:solidFill>
                <a:effectLst/>
                <a:latin typeface="Calibri" panose="020F0502020204030204" pitchFamily="34" charset="0"/>
                <a:cs typeface="Arial" panose="020B0604020202020204" pitchFamily="34" charset="0"/>
              </a:defRPr>
            </a:lvl2pPr>
            <a:lvl3pPr marL="1143000" indent="-228600">
              <a:defRPr>
                <a:solidFill>
                  <a:schemeClr val="tx1"/>
                </a:solidFill>
                <a:effectLst/>
                <a:latin typeface="Calibri" panose="020F0502020204030204" pitchFamily="34" charset="0"/>
                <a:cs typeface="Arial" panose="020B0604020202020204" pitchFamily="34" charset="0"/>
              </a:defRPr>
            </a:lvl3pPr>
            <a:lvl4pPr marL="1600200" indent="-228600">
              <a:defRPr>
                <a:solidFill>
                  <a:schemeClr val="tx1"/>
                </a:solidFill>
                <a:effectLst/>
                <a:latin typeface="Calibri" panose="020F0502020204030204" pitchFamily="34" charset="0"/>
                <a:cs typeface="Arial" panose="020B0604020202020204" pitchFamily="34" charset="0"/>
              </a:defRPr>
            </a:lvl4pPr>
            <a:lvl5pPr marL="2057400" indent="-228600">
              <a:defRPr>
                <a:solidFill>
                  <a:schemeClr val="tx1"/>
                </a:solidFill>
                <a:effectLst/>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Calibri" panose="020F0502020204030204" pitchFamily="34" charset="0"/>
                <a:cs typeface="Arial" panose="020B0604020202020204" pitchFamily="34" charset="0"/>
              </a:defRPr>
            </a:lvl9pPr>
          </a:lstStyle>
          <a:p>
            <a:pPr rtl="0"/>
            <a:r>
              <a:rPr lang="en-US" sz="2200" b="1" i="0" u="none" strike="noStrike">
                <a:effectLst/>
                <a:highlight>
                  <a:srgbClr val="000000">
                    <a:alpha val="0"/>
                  </a:srgbClr>
                </a:highlight>
                <a:latin typeface="Cambria"/>
              </a:rPr>
              <a:t>Plans and prospects</a:t>
            </a:r>
          </a:p>
        </p:txBody>
      </p:sp>
      <p:sp>
        <p:nvSpPr>
          <p:cNvPr id="16"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35</a:t>
            </a:r>
          </a:p>
        </p:txBody>
      </p:sp>
      <p:sp>
        <p:nvSpPr>
          <p:cNvPr id="17" name="Прямоугольник 10"/>
          <p:cNvSpPr>
            <a:spLocks noChangeArrowheads="1"/>
          </p:cNvSpPr>
          <p:nvPr/>
        </p:nvSpPr>
        <p:spPr>
          <a:xfrm>
            <a:off x="971550" y="2348880"/>
            <a:ext cx="7207605" cy="3386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marL="342900" indent="-342900" rtl="0">
              <a:lnSpc>
                <a:spcPct val="100000"/>
              </a:lnSpc>
              <a:spcBef>
                <a:spcPct val="0"/>
              </a:spcBef>
              <a:buFont typeface="Wingdings" panose="05000000000000000000" pitchFamily="2" charset="2"/>
              <a:buChar char="ü"/>
            </a:pPr>
            <a:r>
              <a:rPr lang="en-US" sz="2400" b="0" i="0" u="none" strike="noStrike">
                <a:effectLst/>
                <a:highlight>
                  <a:srgbClr val="000000">
                    <a:alpha val="0"/>
                  </a:srgbClr>
                </a:highlight>
                <a:latin typeface="Cambria"/>
              </a:rPr>
              <a:t>Work on national (industrial) standards;</a:t>
            </a:r>
          </a:p>
          <a:p>
            <a:pPr marL="342900" indent="-342900">
              <a:lnSpc>
                <a:spcPct val="100000"/>
              </a:lnSpc>
              <a:spcBef>
                <a:spcPct val="0"/>
              </a:spcBef>
              <a:buFont typeface="Wingdings" panose="05000000000000000000" pitchFamily="2" charset="2"/>
              <a:buChar char="ü"/>
            </a:pPr>
            <a:endParaRPr lang="ru-RU" altLang="ru-RU" sz="2400">
              <a:effectLst/>
              <a:latin typeface="Cambria" panose="02040503050406030204" pitchFamily="18" charset="0"/>
            </a:endParaRPr>
          </a:p>
          <a:p>
            <a:pPr marL="342900" indent="-342900" rtl="0">
              <a:lnSpc>
                <a:spcPct val="100000"/>
              </a:lnSpc>
              <a:spcBef>
                <a:spcPct val="0"/>
              </a:spcBef>
              <a:buFont typeface="Wingdings" panose="05000000000000000000" pitchFamily="2" charset="2"/>
              <a:buChar char="ü"/>
            </a:pPr>
            <a:r>
              <a:rPr lang="en-US" sz="2400" b="0" i="0" u="none" strike="noStrike">
                <a:effectLst/>
                <a:highlight>
                  <a:srgbClr val="000000">
                    <a:alpha val="0"/>
                  </a:srgbClr>
                </a:highlight>
                <a:latin typeface="Cambria"/>
              </a:rPr>
              <a:t>Development of state finance statistical methodology;</a:t>
            </a:r>
          </a:p>
          <a:p>
            <a:pPr marL="342900" indent="-342900">
              <a:lnSpc>
                <a:spcPct val="100000"/>
              </a:lnSpc>
              <a:spcBef>
                <a:spcPct val="0"/>
              </a:spcBef>
              <a:buFont typeface="Wingdings" panose="05000000000000000000" pitchFamily="2" charset="2"/>
              <a:buChar char="ü"/>
            </a:pPr>
            <a:endParaRPr lang="ru-RU" altLang="ru-RU" sz="2400">
              <a:effectLst/>
              <a:latin typeface="Cambria" panose="02040503050406030204" pitchFamily="18" charset="0"/>
            </a:endParaRPr>
          </a:p>
          <a:p>
            <a:pPr marL="342900" indent="-342900" rtl="0">
              <a:lnSpc>
                <a:spcPct val="100000"/>
              </a:lnSpc>
              <a:spcBef>
                <a:spcPct val="0"/>
              </a:spcBef>
              <a:buFont typeface="Wingdings" panose="05000000000000000000" pitchFamily="2" charset="2"/>
              <a:buChar char="ü"/>
            </a:pPr>
            <a:r>
              <a:rPr lang="en-US" sz="2400" b="0" i="0" u="none" strike="noStrike">
                <a:effectLst/>
                <a:highlight>
                  <a:srgbClr val="000000">
                    <a:alpha val="0"/>
                  </a:srgbClr>
                </a:highlight>
                <a:latin typeface="Cambria"/>
              </a:rPr>
              <a:t> Development of budgetary classification;</a:t>
            </a:r>
          </a:p>
          <a:p>
            <a:pPr marL="342900" indent="-342900">
              <a:lnSpc>
                <a:spcPct val="100000"/>
              </a:lnSpc>
              <a:spcBef>
                <a:spcPct val="0"/>
              </a:spcBef>
              <a:buFont typeface="Wingdings" panose="05000000000000000000" pitchFamily="2" charset="2"/>
              <a:buChar char="ü"/>
            </a:pPr>
            <a:endParaRPr lang="ru-RU" altLang="ru-RU" sz="2400">
              <a:effectLst/>
              <a:latin typeface="Cambria" panose="02040503050406030204" pitchFamily="18" charset="0"/>
            </a:endParaRPr>
          </a:p>
          <a:p>
            <a:pPr marL="342900" indent="-342900" rtl="0">
              <a:lnSpc>
                <a:spcPct val="100000"/>
              </a:lnSpc>
              <a:spcBef>
                <a:spcPct val="0"/>
              </a:spcBef>
              <a:buFont typeface="Wingdings" panose="05000000000000000000" pitchFamily="2" charset="2"/>
              <a:buChar char="ü"/>
            </a:pPr>
            <a:r>
              <a:rPr lang="en-US" sz="2400" b="0" i="0" u="none" strike="noStrike">
                <a:effectLst/>
                <a:highlight>
                  <a:srgbClr val="000000">
                    <a:alpha val="0"/>
                  </a:srgbClr>
                </a:highlight>
                <a:latin typeface="Cambria"/>
              </a:rPr>
              <a:t>Concentration of budgetary accounting and reporting function in competent centers.</a:t>
            </a:r>
          </a:p>
        </p:txBody>
      </p:sp>
      <p:sp>
        <p:nvSpPr>
          <p:cNvPr id="7" name="TextBox 6"/>
          <p:cNvSpPr txBox="1"/>
          <p:nvPr/>
        </p:nvSpPr>
        <p:spPr>
          <a:xfrm>
            <a:off x="756297" y="235753"/>
            <a:ext cx="1405404" cy="756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65145506"/>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25678"/>
            <a:ext cx="9144000" cy="6853612"/>
          </a:xfrm>
          <a:prstGeom prst="rect">
            <a:avLst/>
          </a:prstGeom>
          <a:effectLst/>
        </p:spPr>
      </p:pic>
      <p:sp>
        <p:nvSpPr>
          <p:cNvPr id="5"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36</a:t>
            </a:r>
          </a:p>
        </p:txBody>
      </p:sp>
      <p:sp>
        <p:nvSpPr>
          <p:cNvPr id="2" name="Прямоугольник 1"/>
          <p:cNvSpPr/>
          <p:nvPr/>
        </p:nvSpPr>
        <p:spPr>
          <a:xfrm>
            <a:off x="827584" y="1825452"/>
            <a:ext cx="7963344" cy="3916521"/>
          </a:xfrm>
          <a:prstGeom prst="rect">
            <a:avLst/>
          </a:prstGeom>
          <a:effectLst/>
        </p:spPr>
        <p:txBody>
          <a:bodyPr anchor="ctr"/>
          <a:lstStyle/>
          <a:p>
            <a:pPr rtl="0" eaLnBrk="0" fontAlgn="base" hangingPunct="0">
              <a:spcBef>
                <a:spcPct val="0"/>
              </a:spcBef>
              <a:spcAft>
                <a:spcPct val="0"/>
              </a:spcAft>
            </a:pPr>
            <a:r>
              <a:rPr lang="en-US" sz="2800" b="1" i="0" u="none" strike="noStrike" dirty="0">
                <a:effectLst/>
                <a:highlight>
                  <a:srgbClr val="000000">
                    <a:alpha val="0"/>
                  </a:srgbClr>
                </a:highlight>
                <a:latin typeface="Cambria"/>
                <a:cs typeface="Arial"/>
              </a:rPr>
              <a:t>Ministry of Finance </a:t>
            </a:r>
          </a:p>
          <a:p>
            <a:pPr rtl="0" eaLnBrk="0" fontAlgn="base" hangingPunct="0">
              <a:spcBef>
                <a:spcPct val="0"/>
              </a:spcBef>
              <a:spcAft>
                <a:spcPct val="0"/>
              </a:spcAft>
            </a:pPr>
            <a:r>
              <a:rPr lang="en-US" sz="2800" b="1" i="0" u="none" strike="noStrike" dirty="0">
                <a:effectLst/>
                <a:highlight>
                  <a:srgbClr val="000000">
                    <a:alpha val="0"/>
                  </a:srgbClr>
                </a:highlight>
                <a:latin typeface="Cambria"/>
                <a:cs typeface="Arial"/>
              </a:rPr>
              <a:t>of the Russian Federation</a:t>
            </a:r>
          </a:p>
          <a:p>
            <a:pPr eaLnBrk="0" fontAlgn="base" hangingPunct="0">
              <a:spcBef>
                <a:spcPct val="0"/>
              </a:spcBef>
              <a:spcAft>
                <a:spcPct val="0"/>
              </a:spcAft>
            </a:pPr>
            <a:endParaRPr lang="ru-RU" sz="900" b="1" dirty="0">
              <a:effectLst/>
              <a:latin typeface="Cambria" panose="02040503050406030204" pitchFamily="18" charset="0"/>
              <a:cs typeface="Arial"/>
            </a:endParaRPr>
          </a:p>
          <a:p>
            <a:pPr rtl="0" eaLnBrk="0" fontAlgn="base" hangingPunct="0">
              <a:spcBef>
                <a:spcPct val="0"/>
              </a:spcBef>
              <a:spcAft>
                <a:spcPct val="0"/>
              </a:spcAft>
            </a:pPr>
            <a:r>
              <a:rPr lang="en-US" sz="1800" b="1" i="0" u="none" strike="noStrike" dirty="0">
                <a:effectLst/>
                <a:highlight>
                  <a:srgbClr val="000000">
                    <a:alpha val="0"/>
                  </a:srgbClr>
                </a:highlight>
                <a:latin typeface="Cambria"/>
                <a:cs typeface="Arial"/>
              </a:rPr>
              <a:t>www.minfin.ru</a:t>
            </a:r>
          </a:p>
          <a:p>
            <a:pPr eaLnBrk="0" fontAlgn="base" hangingPunct="0">
              <a:spcBef>
                <a:spcPct val="0"/>
              </a:spcBef>
              <a:spcAft>
                <a:spcPct val="0"/>
              </a:spcAft>
            </a:pPr>
            <a:endParaRPr lang="ru-RU" sz="3600" b="1" dirty="0">
              <a:effectLst/>
              <a:latin typeface="Cambria" panose="02040503050406030204" pitchFamily="18" charset="0"/>
              <a:cs typeface="Arial"/>
            </a:endParaRPr>
          </a:p>
          <a:p>
            <a:pPr rtl="0" eaLnBrk="0" fontAlgn="base" hangingPunct="0">
              <a:spcBef>
                <a:spcPct val="0"/>
              </a:spcBef>
              <a:spcAft>
                <a:spcPct val="0"/>
              </a:spcAft>
            </a:pPr>
            <a:r>
              <a:rPr lang="en-US" sz="2800" b="1" i="0" u="none" strike="noStrike" dirty="0">
                <a:effectLst/>
                <a:highlight>
                  <a:srgbClr val="000000">
                    <a:alpha val="0"/>
                  </a:srgbClr>
                </a:highlight>
                <a:latin typeface="Cambria"/>
                <a:cs typeface="Arial"/>
              </a:rPr>
              <a:t>Regulatory acts in general government sector accounting and reporting</a:t>
            </a:r>
          </a:p>
          <a:p>
            <a:pPr eaLnBrk="0" fontAlgn="base" hangingPunct="0">
              <a:spcBef>
                <a:spcPct val="0"/>
              </a:spcBef>
              <a:spcAft>
                <a:spcPct val="0"/>
              </a:spcAft>
            </a:pPr>
            <a:endParaRPr lang="ru-RU" sz="900" b="1" dirty="0">
              <a:effectLst/>
              <a:latin typeface="Cambria" panose="02040503050406030204" pitchFamily="18" charset="0"/>
              <a:cs typeface="Arial"/>
            </a:endParaRPr>
          </a:p>
          <a:p>
            <a:pPr rtl="0" eaLnBrk="0" fontAlgn="base" hangingPunct="0">
              <a:spcBef>
                <a:spcPct val="0"/>
              </a:spcBef>
              <a:spcAft>
                <a:spcPct val="0"/>
              </a:spcAft>
            </a:pPr>
            <a:r>
              <a:rPr lang="en-US" sz="1800" b="1" i="0" u="none" strike="noStrike" dirty="0">
                <a:effectLst/>
                <a:highlight>
                  <a:srgbClr val="000000">
                    <a:alpha val="0"/>
                  </a:srgbClr>
                </a:highlight>
                <a:latin typeface="Cambria"/>
                <a:cs typeface="Arial"/>
              </a:rPr>
              <a:t>https://www.minfin.ru/ru/perfomance/budget/bu_gs/budgetaccounting</a:t>
            </a:r>
          </a:p>
        </p:txBody>
      </p:sp>
      <p:sp>
        <p:nvSpPr>
          <p:cNvPr id="6" name="TextBox 5"/>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12065285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cxnSp>
        <p:nvCxnSpPr>
          <p:cNvPr id="14" name="Прямая со стрелкой 13"/>
          <p:cNvCxnSpPr>
            <a:stCxn id="8" idx="0"/>
          </p:cNvCxnSpPr>
          <p:nvPr/>
        </p:nvCxnSpPr>
        <p:spPr>
          <a:xfrm flipH="1" flipV="1">
            <a:off x="5364088" y="4653136"/>
            <a:ext cx="1512168" cy="792088"/>
          </a:xfrm>
          <a:prstGeom prst="straightConnector1">
            <a:avLst/>
          </a:prstGeom>
          <a:ln>
            <a:solidFill>
              <a:srgbClr val="008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 name="Прямая со стрелкой 3"/>
          <p:cNvCxnSpPr>
            <a:stCxn id="7" idx="0"/>
          </p:cNvCxnSpPr>
          <p:nvPr/>
        </p:nvCxnSpPr>
        <p:spPr>
          <a:xfrm flipV="1">
            <a:off x="2363241" y="4653136"/>
            <a:ext cx="1272655" cy="792088"/>
          </a:xfrm>
          <a:prstGeom prst="straightConnector1">
            <a:avLst/>
          </a:prstGeom>
          <a:ln>
            <a:solidFill>
              <a:srgbClr val="008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Прямая со стрелкой 11"/>
          <p:cNvCxnSpPr>
            <a:stCxn id="9" idx="2"/>
            <a:endCxn id="10" idx="0"/>
          </p:cNvCxnSpPr>
          <p:nvPr/>
        </p:nvCxnSpPr>
        <p:spPr>
          <a:xfrm>
            <a:off x="4535996" y="2420888"/>
            <a:ext cx="0" cy="648072"/>
          </a:xfrm>
          <a:prstGeom prst="straightConnector1">
            <a:avLst/>
          </a:prstGeom>
          <a:ln>
            <a:solidFill>
              <a:srgbClr val="008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 name="Заголовок 1"/>
          <p:cNvSpPr txBox="1"/>
          <p:nvPr/>
        </p:nvSpPr>
        <p:spPr>
          <a:xfrm>
            <a:off x="2195736" y="149797"/>
            <a:ext cx="6480720" cy="902939"/>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dirty="0">
                <a:solidFill>
                  <a:srgbClr val="004821"/>
                </a:solidFill>
                <a:effectLst/>
                <a:highlight>
                  <a:srgbClr val="000000">
                    <a:alpha val="0"/>
                  </a:srgbClr>
                </a:highlight>
                <a:latin typeface="Cambria"/>
                <a:ea typeface="+mn-ea"/>
                <a:cs typeface="Arial"/>
              </a:rPr>
              <a:t>Statutory regulation system </a:t>
            </a:r>
            <a:br>
              <a:rPr lang="ru-RU" sz="2800" b="1" i="0" u="none" strike="noStrike" dirty="0">
                <a:solidFill>
                  <a:srgbClr val="004821"/>
                </a:solidFill>
                <a:effectLst/>
                <a:highlight>
                  <a:srgbClr val="000000">
                    <a:alpha val="0"/>
                  </a:srgbClr>
                </a:highlight>
                <a:latin typeface="Cambria"/>
                <a:ea typeface="+mn-ea"/>
                <a:cs typeface="Arial"/>
              </a:rPr>
            </a:br>
            <a:r>
              <a:rPr lang="en-US" sz="2800" b="1" i="0" u="none" strike="noStrike" dirty="0">
                <a:solidFill>
                  <a:srgbClr val="004821"/>
                </a:solidFill>
                <a:effectLst/>
                <a:highlight>
                  <a:srgbClr val="000000">
                    <a:alpha val="0"/>
                  </a:srgbClr>
                </a:highlight>
                <a:latin typeface="Cambria"/>
                <a:ea typeface="+mn-ea"/>
                <a:cs typeface="Arial"/>
              </a:rPr>
              <a:t>(2005 reform)</a:t>
            </a:r>
          </a:p>
        </p:txBody>
      </p:sp>
      <p:sp>
        <p:nvSpPr>
          <p:cNvPr id="7" name="Скругленный прямоугольник 6"/>
          <p:cNvSpPr/>
          <p:nvPr/>
        </p:nvSpPr>
        <p:spPr>
          <a:xfrm>
            <a:off x="467544" y="5445224"/>
            <a:ext cx="3791394" cy="1008112"/>
          </a:xfrm>
          <a:prstGeom prst="roundRect">
            <a:avLst/>
          </a:prstGeom>
          <a:gradFill>
            <a:gsLst>
              <a:gs pos="100000">
                <a:srgbClr val="00863D">
                  <a:alpha val="73000"/>
                </a:srgbClr>
              </a:gs>
              <a:gs pos="100000">
                <a:schemeClr val="accent1">
                  <a:tint val="50000"/>
                  <a:shade val="100000"/>
                  <a:satMod val="350000"/>
                </a:schemeClr>
              </a:gs>
            </a:gsLst>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sz="2600" b="0" i="0" u="none" strike="noStrike" dirty="0">
                <a:solidFill>
                  <a:srgbClr val="FFFFFF"/>
                </a:solidFill>
                <a:effectLst/>
                <a:highlight>
                  <a:srgbClr val="000000">
                    <a:alpha val="0"/>
                  </a:srgbClr>
                </a:highlight>
                <a:latin typeface="Calibri"/>
              </a:rPr>
              <a:t>Budgetary classification</a:t>
            </a:r>
          </a:p>
        </p:txBody>
      </p:sp>
      <p:sp>
        <p:nvSpPr>
          <p:cNvPr id="8" name="Скругленный прямоугольник 7"/>
          <p:cNvSpPr/>
          <p:nvPr/>
        </p:nvSpPr>
        <p:spPr>
          <a:xfrm>
            <a:off x="4980559" y="5445224"/>
            <a:ext cx="3791394" cy="1008112"/>
          </a:xfrm>
          <a:prstGeom prst="roundRect">
            <a:avLst/>
          </a:prstGeom>
          <a:gradFill>
            <a:gsLst>
              <a:gs pos="100000">
                <a:srgbClr val="00863D">
                  <a:alpha val="73000"/>
                </a:srgbClr>
              </a:gs>
              <a:gs pos="100000">
                <a:schemeClr val="accent1">
                  <a:tint val="50000"/>
                  <a:shade val="100000"/>
                  <a:satMod val="350000"/>
                </a:schemeClr>
              </a:gs>
            </a:gsLst>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sz="2600" b="0" i="0" u="none" strike="noStrike" dirty="0">
                <a:solidFill>
                  <a:srgbClr val="FFFFFF"/>
                </a:solidFill>
                <a:effectLst/>
                <a:highlight>
                  <a:srgbClr val="000000">
                    <a:alpha val="0"/>
                  </a:srgbClr>
                </a:highlight>
                <a:latin typeface="Calibri"/>
              </a:rPr>
              <a:t>Instruction on budget administration </a:t>
            </a:r>
          </a:p>
        </p:txBody>
      </p:sp>
      <p:sp>
        <p:nvSpPr>
          <p:cNvPr id="9" name="Скругленный прямоугольник 8"/>
          <p:cNvSpPr/>
          <p:nvPr/>
        </p:nvSpPr>
        <p:spPr>
          <a:xfrm>
            <a:off x="1583668" y="1596108"/>
            <a:ext cx="5904656" cy="824780"/>
          </a:xfrm>
          <a:prstGeom prst="roundRect">
            <a:avLst/>
          </a:prstGeom>
          <a:gradFill>
            <a:gsLst>
              <a:gs pos="100000">
                <a:srgbClr val="00863D">
                  <a:alpha val="73000"/>
                </a:srgbClr>
              </a:gs>
              <a:gs pos="100000">
                <a:schemeClr val="accent1">
                  <a:tint val="50000"/>
                  <a:shade val="100000"/>
                  <a:satMod val="350000"/>
                </a:schemeClr>
              </a:gs>
            </a:gsLst>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sz="2600" b="0" i="0" u="none" strike="noStrike" dirty="0">
                <a:solidFill>
                  <a:srgbClr val="FFFFFF"/>
                </a:solidFill>
                <a:effectLst/>
                <a:highlight>
                  <a:srgbClr val="000000">
                    <a:alpha val="0"/>
                  </a:srgbClr>
                </a:highlight>
                <a:latin typeface="Calibri"/>
              </a:rPr>
              <a:t>Instruction on accounting in public sector organizations</a:t>
            </a:r>
          </a:p>
        </p:txBody>
      </p:sp>
      <p:sp>
        <p:nvSpPr>
          <p:cNvPr id="10" name="Скругленный прямоугольник 9"/>
          <p:cNvSpPr/>
          <p:nvPr/>
        </p:nvSpPr>
        <p:spPr>
          <a:xfrm>
            <a:off x="2483768" y="3068960"/>
            <a:ext cx="4104456" cy="1584176"/>
          </a:xfrm>
          <a:prstGeom prst="roundRect">
            <a:avLst/>
          </a:prstGeom>
          <a:gradFill>
            <a:gsLst>
              <a:gs pos="100000">
                <a:srgbClr val="00863D">
                  <a:alpha val="73000"/>
                </a:srgbClr>
              </a:gs>
              <a:gs pos="100000">
                <a:schemeClr val="accent1">
                  <a:tint val="50000"/>
                  <a:shade val="100000"/>
                  <a:satMod val="350000"/>
                </a:schemeClr>
              </a:gs>
            </a:gsLst>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sz="3600" b="1" i="0" u="none" strike="noStrike" dirty="0">
                <a:solidFill>
                  <a:srgbClr val="FFFFFF"/>
                </a:solidFill>
                <a:effectLst/>
                <a:highlight>
                  <a:srgbClr val="000000">
                    <a:alpha val="0"/>
                  </a:srgbClr>
                </a:highlight>
                <a:latin typeface="Calibri"/>
              </a:rPr>
              <a:t>Unified Chart of Accounts </a:t>
            </a:r>
          </a:p>
        </p:txBody>
      </p:sp>
      <p:sp>
        <p:nvSpPr>
          <p:cNvPr id="11" name="Номер слайда 2"/>
          <p:cNvSpPr txBox="1"/>
          <p:nvPr/>
        </p:nvSpPr>
        <p:spPr>
          <a:xfrm>
            <a:off x="8545363" y="6307071"/>
            <a:ext cx="406202"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4</a:t>
            </a:r>
          </a:p>
        </p:txBody>
      </p:sp>
      <p:sp>
        <p:nvSpPr>
          <p:cNvPr id="15" name="TextBox 14"/>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39211630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Заголовок 1"/>
          <p:cNvSpPr txBox="1"/>
          <p:nvPr/>
        </p:nvSpPr>
        <p:spPr>
          <a:xfrm>
            <a:off x="2195736" y="149797"/>
            <a:ext cx="6480720" cy="1190971"/>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dirty="0">
                <a:solidFill>
                  <a:srgbClr val="004821"/>
                </a:solidFill>
                <a:effectLst/>
                <a:highlight>
                  <a:srgbClr val="000000">
                    <a:alpha val="0"/>
                  </a:srgbClr>
                </a:highlight>
                <a:latin typeface="Cambria"/>
                <a:ea typeface="+mn-ea"/>
                <a:cs typeface="Arial"/>
              </a:rPr>
              <a:t>Statutory regulation system </a:t>
            </a:r>
            <a:endParaRPr lang="ru-RU" sz="2800" b="1" i="0" u="none" strike="noStrike" dirty="0">
              <a:solidFill>
                <a:srgbClr val="004821"/>
              </a:solidFill>
              <a:effectLst/>
              <a:highlight>
                <a:srgbClr val="000000">
                  <a:alpha val="0"/>
                </a:srgbClr>
              </a:highlight>
              <a:latin typeface="Cambria"/>
              <a:ea typeface="+mn-ea"/>
              <a:cs typeface="Arial"/>
            </a:endParaRPr>
          </a:p>
          <a:p>
            <a:pPr algn="ctr" rtl="0">
              <a:defRPr>
                <a:effectLst/>
              </a:defRPr>
            </a:pPr>
            <a:r>
              <a:rPr lang="en-US" sz="2800" b="1" i="0" u="none" strike="noStrike" dirty="0">
                <a:solidFill>
                  <a:srgbClr val="004821"/>
                </a:solidFill>
                <a:effectLst/>
                <a:highlight>
                  <a:srgbClr val="000000">
                    <a:alpha val="0"/>
                  </a:srgbClr>
                </a:highlight>
                <a:latin typeface="Cambria"/>
                <a:ea typeface="+mn-ea"/>
                <a:cs typeface="Arial"/>
              </a:rPr>
              <a:t>from 2018</a:t>
            </a:r>
          </a:p>
        </p:txBody>
      </p:sp>
      <p:sp>
        <p:nvSpPr>
          <p:cNvPr id="9" name="Прямоугольник 4"/>
          <p:cNvSpPr>
            <a:spLocks noChangeArrowheads="1"/>
          </p:cNvSpPr>
          <p:nvPr/>
        </p:nvSpPr>
        <p:spPr>
          <a:xfrm>
            <a:off x="1279631" y="2288082"/>
            <a:ext cx="2524801"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0" i="0" u="none" strike="noStrike" dirty="0">
                <a:effectLst/>
                <a:highlight>
                  <a:srgbClr val="000000">
                    <a:alpha val="0"/>
                  </a:srgbClr>
                </a:highlight>
                <a:latin typeface="Cambria"/>
              </a:rPr>
              <a:t>Federal law</a:t>
            </a:r>
          </a:p>
          <a:p>
            <a:pPr rtl="0">
              <a:lnSpc>
                <a:spcPct val="100000"/>
              </a:lnSpc>
              <a:spcBef>
                <a:spcPct val="0"/>
              </a:spcBef>
              <a:buFontTx/>
              <a:buNone/>
            </a:pPr>
            <a:r>
              <a:rPr lang="en-US" sz="2000" b="1" i="0" u="none" strike="noStrike" dirty="0">
                <a:effectLst/>
                <a:highlight>
                  <a:srgbClr val="000000">
                    <a:alpha val="0"/>
                  </a:srgbClr>
                </a:highlight>
                <a:latin typeface="Cambria"/>
              </a:rPr>
              <a:t>"On  Accounting"</a:t>
            </a:r>
          </a:p>
        </p:txBody>
      </p:sp>
      <p:sp>
        <p:nvSpPr>
          <p:cNvPr id="11" name="Прямоугольник 4"/>
          <p:cNvSpPr>
            <a:spLocks noChangeArrowheads="1"/>
          </p:cNvSpPr>
          <p:nvPr/>
        </p:nvSpPr>
        <p:spPr>
          <a:xfrm>
            <a:off x="5703291" y="2228025"/>
            <a:ext cx="1068185" cy="701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000" b="1" i="0" u="none" strike="noStrike" dirty="0">
                <a:effectLst/>
                <a:highlight>
                  <a:srgbClr val="000000">
                    <a:alpha val="0"/>
                  </a:srgbClr>
                </a:highlight>
                <a:latin typeface="Cambria"/>
              </a:rPr>
              <a:t>Budget </a:t>
            </a:r>
          </a:p>
          <a:p>
            <a:pPr rtl="0">
              <a:lnSpc>
                <a:spcPct val="100000"/>
              </a:lnSpc>
              <a:spcBef>
                <a:spcPct val="0"/>
              </a:spcBef>
              <a:buFontTx/>
              <a:buNone/>
            </a:pPr>
            <a:r>
              <a:rPr lang="en-US" sz="2000" b="1" i="0" u="none" strike="noStrike" dirty="0">
                <a:effectLst/>
                <a:highlight>
                  <a:srgbClr val="000000">
                    <a:alpha val="0"/>
                  </a:srgbClr>
                </a:highlight>
                <a:latin typeface="Cambria"/>
              </a:rPr>
              <a:t>Code</a:t>
            </a:r>
          </a:p>
        </p:txBody>
      </p:sp>
      <p:sp>
        <p:nvSpPr>
          <p:cNvPr id="13" name="Прямоугольник 4"/>
          <p:cNvSpPr>
            <a:spLocks noChangeArrowheads="1"/>
          </p:cNvSpPr>
          <p:nvPr/>
        </p:nvSpPr>
        <p:spPr>
          <a:xfrm>
            <a:off x="1279630" y="4518376"/>
            <a:ext cx="2864939" cy="701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000" b="1" i="0" u="none" strike="noStrike" dirty="0">
                <a:effectLst/>
                <a:highlight>
                  <a:srgbClr val="000000">
                    <a:alpha val="0"/>
                  </a:srgbClr>
                </a:highlight>
                <a:latin typeface="Cambria"/>
              </a:rPr>
              <a:t>Federal accounting </a:t>
            </a:r>
          </a:p>
          <a:p>
            <a:pPr rtl="0">
              <a:lnSpc>
                <a:spcPct val="100000"/>
              </a:lnSpc>
              <a:spcBef>
                <a:spcPct val="0"/>
              </a:spcBef>
              <a:buFontTx/>
              <a:buNone/>
            </a:pPr>
            <a:r>
              <a:rPr lang="en-US" sz="2000" b="1" i="0" u="none" strike="noStrike" dirty="0">
                <a:effectLst/>
                <a:highlight>
                  <a:srgbClr val="000000">
                    <a:alpha val="0"/>
                  </a:srgbClr>
                </a:highlight>
                <a:latin typeface="Cambria"/>
              </a:rPr>
              <a:t>standards</a:t>
            </a:r>
          </a:p>
        </p:txBody>
      </p:sp>
      <p:sp>
        <p:nvSpPr>
          <p:cNvPr id="15" name="Прямоугольник 4"/>
          <p:cNvSpPr>
            <a:spLocks noChangeArrowheads="1"/>
          </p:cNvSpPr>
          <p:nvPr/>
        </p:nvSpPr>
        <p:spPr>
          <a:xfrm>
            <a:off x="5703291" y="4306641"/>
            <a:ext cx="3248274"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000" b="1" i="0" u="none" strike="noStrike" dirty="0">
                <a:effectLst/>
                <a:highlight>
                  <a:srgbClr val="000000">
                    <a:alpha val="0"/>
                  </a:srgbClr>
                </a:highlight>
                <a:latin typeface="Cambria"/>
              </a:rPr>
              <a:t>Chart of accounts, budget</a:t>
            </a:r>
          </a:p>
          <a:p>
            <a:pPr rtl="0">
              <a:lnSpc>
                <a:spcPct val="100000"/>
              </a:lnSpc>
              <a:spcBef>
                <a:spcPct val="0"/>
              </a:spcBef>
              <a:buFontTx/>
              <a:buNone/>
            </a:pPr>
            <a:r>
              <a:rPr lang="en-US" sz="2000" b="1" i="0" u="none" strike="noStrike" dirty="0">
                <a:effectLst/>
                <a:highlight>
                  <a:srgbClr val="000000">
                    <a:alpha val="0"/>
                  </a:srgbClr>
                </a:highlight>
                <a:latin typeface="Cambria"/>
              </a:rPr>
              <a:t>classification, </a:t>
            </a:r>
          </a:p>
          <a:p>
            <a:pPr rtl="0">
              <a:lnSpc>
                <a:spcPct val="100000"/>
              </a:lnSpc>
              <a:spcBef>
                <a:spcPct val="0"/>
              </a:spcBef>
              <a:buFontTx/>
              <a:buNone/>
            </a:pPr>
            <a:r>
              <a:rPr lang="en-US" sz="2000" b="1" i="0" u="none" strike="noStrike" dirty="0">
                <a:effectLst/>
                <a:highlight>
                  <a:srgbClr val="000000">
                    <a:alpha val="0"/>
                  </a:srgbClr>
                </a:highlight>
                <a:latin typeface="Cambria"/>
              </a:rPr>
              <a:t>reporting</a:t>
            </a:r>
          </a:p>
        </p:txBody>
      </p:sp>
      <p:cxnSp>
        <p:nvCxnSpPr>
          <p:cNvPr id="16" name="Прямая соединительная линия 15"/>
          <p:cNvCxnSpPr/>
          <p:nvPr/>
        </p:nvCxnSpPr>
        <p:spPr>
          <a:xfrm flipV="1">
            <a:off x="858826" y="3024906"/>
            <a:ext cx="290988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17" name="Прямоугольник 4"/>
          <p:cNvSpPr>
            <a:spLocks noChangeArrowheads="1"/>
          </p:cNvSpPr>
          <p:nvPr/>
        </p:nvSpPr>
        <p:spPr>
          <a:xfrm>
            <a:off x="858826" y="3089993"/>
            <a:ext cx="3194066" cy="640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0" i="0" u="none" strike="noStrike" dirty="0">
                <a:effectLst/>
                <a:highlight>
                  <a:srgbClr val="000000">
                    <a:alpha val="0"/>
                  </a:srgbClr>
                </a:highlight>
                <a:latin typeface="Cambria"/>
              </a:rPr>
              <a:t>RF accounting and reporting framework</a:t>
            </a:r>
          </a:p>
        </p:txBody>
      </p:sp>
      <p:cxnSp>
        <p:nvCxnSpPr>
          <p:cNvPr id="18" name="Прямая соединительная линия 17"/>
          <p:cNvCxnSpPr/>
          <p:nvPr/>
        </p:nvCxnSpPr>
        <p:spPr>
          <a:xfrm flipV="1">
            <a:off x="5198740" y="3001093"/>
            <a:ext cx="2908697"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19" name="Прямоугольник 4"/>
          <p:cNvSpPr>
            <a:spLocks noChangeArrowheads="1"/>
          </p:cNvSpPr>
          <p:nvPr/>
        </p:nvSpPr>
        <p:spPr>
          <a:xfrm>
            <a:off x="5159101" y="3089993"/>
            <a:ext cx="3192875" cy="640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0" i="0" u="none" strike="noStrike" dirty="0">
                <a:effectLst/>
                <a:highlight>
                  <a:srgbClr val="000000">
                    <a:alpha val="0"/>
                  </a:srgbClr>
                </a:highlight>
                <a:latin typeface="Cambria"/>
              </a:rPr>
              <a:t>Budget legal relations framework</a:t>
            </a:r>
          </a:p>
        </p:txBody>
      </p:sp>
      <p:cxnSp>
        <p:nvCxnSpPr>
          <p:cNvPr id="20" name="Прямая соединительная линия 19"/>
          <p:cNvCxnSpPr/>
          <p:nvPr/>
        </p:nvCxnSpPr>
        <p:spPr>
          <a:xfrm flipV="1">
            <a:off x="895735" y="5345831"/>
            <a:ext cx="2908697"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21" name="Прямоугольник 4"/>
          <p:cNvSpPr>
            <a:spLocks noChangeArrowheads="1"/>
          </p:cNvSpPr>
          <p:nvPr/>
        </p:nvSpPr>
        <p:spPr>
          <a:xfrm>
            <a:off x="908311" y="5406156"/>
            <a:ext cx="3194066" cy="1189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0" i="0" u="none" strike="noStrike" dirty="0">
                <a:effectLst/>
                <a:highlight>
                  <a:srgbClr val="000000">
                    <a:alpha val="0"/>
                  </a:srgbClr>
                </a:highlight>
                <a:latin typeface="Cambria"/>
              </a:rPr>
              <a:t>Accounting items, procedure for information assessment, acknowledgement and disclosure.</a:t>
            </a:r>
          </a:p>
        </p:txBody>
      </p:sp>
      <p:cxnSp>
        <p:nvCxnSpPr>
          <p:cNvPr id="22" name="Прямая соединительная линия 21"/>
          <p:cNvCxnSpPr/>
          <p:nvPr/>
        </p:nvCxnSpPr>
        <p:spPr>
          <a:xfrm flipV="1">
            <a:off x="5185642" y="5345831"/>
            <a:ext cx="2908697"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23" name="Прямоугольник 4"/>
          <p:cNvSpPr>
            <a:spLocks noChangeArrowheads="1"/>
          </p:cNvSpPr>
          <p:nvPr/>
        </p:nvSpPr>
        <p:spPr>
          <a:xfrm>
            <a:off x="5198738" y="5406156"/>
            <a:ext cx="3192875" cy="915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1800" b="0" i="0" u="none" strike="noStrike" dirty="0">
                <a:effectLst/>
                <a:highlight>
                  <a:srgbClr val="000000">
                    <a:alpha val="0"/>
                  </a:srgbClr>
                </a:highlight>
                <a:latin typeface="Cambria"/>
              </a:rPr>
              <a:t>Mechanism for reflecting operations and disclosure thereof in reporting</a:t>
            </a:r>
          </a:p>
        </p:txBody>
      </p:sp>
      <p:pic>
        <p:nvPicPr>
          <p:cNvPr id="24" name="Picture 13" descr="C:\Users\2323\AppData\Local\Temp\pros-and-cons.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10000"/>
                    </a14:imgEffect>
                  </a14:imgLayer>
                </a14:imgProps>
              </a:ext>
              <a:ext uri="{28A0092B-C50C-407E-A947-70E740481C1C}">
                <a14:useLocalDpi xmlns:a14="http://schemas.microsoft.com/office/drawing/2010/main" val="0"/>
              </a:ext>
            </a:extLst>
          </a:blip>
          <a:stretch>
            <a:fillRect/>
          </a:stretch>
        </p:blipFill>
        <p:spPr>
          <a:xfrm>
            <a:off x="702922" y="2228025"/>
            <a:ext cx="576709" cy="57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C:\Users\2323\AppData\Local\Temp\pros-and-cons.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10000"/>
                    </a14:imgEffect>
                  </a14:imgLayer>
                </a14:imgProps>
              </a:ext>
              <a:ext uri="{28A0092B-C50C-407E-A947-70E740481C1C}">
                <a14:useLocalDpi xmlns:a14="http://schemas.microsoft.com/office/drawing/2010/main" val="0"/>
              </a:ext>
            </a:extLst>
          </a:blip>
          <a:stretch>
            <a:fillRect/>
          </a:stretch>
        </p:blipFill>
        <p:spPr>
          <a:xfrm>
            <a:off x="5126582" y="2220931"/>
            <a:ext cx="576709" cy="57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 descr="C:\Users\2323\AppData\Local\Temp\pros-and-cons.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10000"/>
                    </a14:imgEffect>
                  </a14:imgLayer>
                </a14:imgProps>
              </a:ext>
              <a:ext uri="{28A0092B-C50C-407E-A947-70E740481C1C}">
                <a14:useLocalDpi xmlns:a14="http://schemas.microsoft.com/office/drawing/2010/main" val="0"/>
              </a:ext>
            </a:extLst>
          </a:blip>
          <a:stretch>
            <a:fillRect/>
          </a:stretch>
        </p:blipFill>
        <p:spPr>
          <a:xfrm>
            <a:off x="5126581" y="4514922"/>
            <a:ext cx="576709" cy="57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C:\Users\2323\AppData\Local\Temp\pros-and-cons.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10000"/>
                    </a14:imgEffect>
                  </a14:imgLayer>
                </a14:imgProps>
              </a:ext>
              <a:ext uri="{28A0092B-C50C-407E-A947-70E740481C1C}">
                <a14:useLocalDpi xmlns:a14="http://schemas.microsoft.com/office/drawing/2010/main" val="0"/>
              </a:ext>
            </a:extLst>
          </a:blip>
          <a:stretch>
            <a:fillRect/>
          </a:stretch>
        </p:blipFill>
        <p:spPr>
          <a:xfrm>
            <a:off x="702921" y="4484040"/>
            <a:ext cx="576709" cy="57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Номер слайда 2"/>
          <p:cNvSpPr txBox="1"/>
          <p:nvPr/>
        </p:nvSpPr>
        <p:spPr>
          <a:xfrm>
            <a:off x="8545363" y="6307071"/>
            <a:ext cx="406202"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5</a:t>
            </a:r>
          </a:p>
        </p:txBody>
      </p:sp>
      <p:sp>
        <p:nvSpPr>
          <p:cNvPr id="29" name="TextBox 28"/>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603527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6" name="Заголовок 1"/>
          <p:cNvSpPr txBox="1"/>
          <p:nvPr/>
        </p:nvSpPr>
        <p:spPr>
          <a:xfrm>
            <a:off x="2195736" y="149797"/>
            <a:ext cx="6480720" cy="686915"/>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dirty="0">
                <a:solidFill>
                  <a:srgbClr val="004821"/>
                </a:solidFill>
                <a:effectLst/>
                <a:highlight>
                  <a:srgbClr val="000000">
                    <a:alpha val="0"/>
                  </a:srgbClr>
                </a:highlight>
                <a:latin typeface="Cambria"/>
                <a:ea typeface="+mn-ea"/>
                <a:cs typeface="Arial"/>
              </a:rPr>
              <a:t>Accounting items</a:t>
            </a:r>
          </a:p>
        </p:txBody>
      </p:sp>
      <p:sp>
        <p:nvSpPr>
          <p:cNvPr id="12" name="Скругленный прямоугольник 11"/>
          <p:cNvSpPr/>
          <p:nvPr/>
        </p:nvSpPr>
        <p:spPr>
          <a:xfrm>
            <a:off x="539550" y="980728"/>
            <a:ext cx="2160242" cy="864096"/>
          </a:xfrm>
          <a:prstGeom prst="roundRect">
            <a:avLst/>
          </a:prstGeom>
          <a:solidFill>
            <a:srgbClr val="2AA686"/>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hangingPunct="1">
              <a:defRPr>
                <a:effectLst/>
              </a:defRPr>
            </a:pPr>
            <a:r>
              <a:rPr lang="en-US" sz="2000" b="1" i="0" u="none" strike="noStrike" dirty="0">
                <a:solidFill>
                  <a:srgbClr val="FFFFFF"/>
                </a:solidFill>
                <a:effectLst/>
                <a:highlight>
                  <a:srgbClr val="000000">
                    <a:alpha val="0"/>
                  </a:srgbClr>
                </a:highlight>
                <a:latin typeface="Calibri"/>
              </a:rPr>
              <a:t>Non-Financial Assets</a:t>
            </a:r>
          </a:p>
        </p:txBody>
      </p:sp>
      <p:sp>
        <p:nvSpPr>
          <p:cNvPr id="13" name="Скругленный прямоугольник 12"/>
          <p:cNvSpPr/>
          <p:nvPr/>
        </p:nvSpPr>
        <p:spPr>
          <a:xfrm>
            <a:off x="539550" y="1988841"/>
            <a:ext cx="2160238" cy="927275"/>
          </a:xfrm>
          <a:prstGeom prst="roundRect">
            <a:avLst/>
          </a:prstGeom>
          <a:solidFill>
            <a:srgbClr val="2AA686"/>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hangingPunct="1">
              <a:defRPr>
                <a:effectLst/>
              </a:defRPr>
            </a:pPr>
            <a:r>
              <a:rPr lang="en-US" sz="2000" b="1" i="0" u="none" strike="noStrike" dirty="0">
                <a:solidFill>
                  <a:srgbClr val="FFFFFF"/>
                </a:solidFill>
                <a:effectLst/>
                <a:highlight>
                  <a:srgbClr val="000000">
                    <a:alpha val="0"/>
                  </a:srgbClr>
                </a:highlight>
                <a:latin typeface="Calibri"/>
              </a:rPr>
              <a:t>Financial Assets</a:t>
            </a:r>
          </a:p>
        </p:txBody>
      </p:sp>
      <p:sp>
        <p:nvSpPr>
          <p:cNvPr id="14" name="Скругленный прямоугольник 13"/>
          <p:cNvSpPr/>
          <p:nvPr/>
        </p:nvSpPr>
        <p:spPr>
          <a:xfrm>
            <a:off x="535055" y="3071224"/>
            <a:ext cx="2160238" cy="754503"/>
          </a:xfrm>
          <a:prstGeom prst="roundRect">
            <a:avLst/>
          </a:prstGeom>
          <a:solidFill>
            <a:srgbClr val="2AA686"/>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hangingPunct="1">
              <a:defRPr>
                <a:effectLst/>
              </a:defRPr>
            </a:pPr>
            <a:r>
              <a:rPr lang="en-US" sz="2000" b="1" i="0" u="none" strike="noStrike" dirty="0">
                <a:solidFill>
                  <a:srgbClr val="FFFFFF"/>
                </a:solidFill>
                <a:effectLst/>
                <a:highlight>
                  <a:srgbClr val="000000">
                    <a:alpha val="0"/>
                  </a:srgbClr>
                </a:highlight>
                <a:latin typeface="Calibri"/>
              </a:rPr>
              <a:t>Liabilities</a:t>
            </a:r>
          </a:p>
        </p:txBody>
      </p:sp>
      <p:sp>
        <p:nvSpPr>
          <p:cNvPr id="16" name="Скругленный прямоугольник 15"/>
          <p:cNvSpPr/>
          <p:nvPr/>
        </p:nvSpPr>
        <p:spPr>
          <a:xfrm>
            <a:off x="539552" y="3940811"/>
            <a:ext cx="2160237" cy="588962"/>
          </a:xfrm>
          <a:prstGeom prst="roundRect">
            <a:avLst/>
          </a:prstGeom>
          <a:solidFill>
            <a:srgbClr val="2AA686"/>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hangingPunct="1">
              <a:defRPr>
                <a:effectLst/>
              </a:defRPr>
            </a:pPr>
            <a:r>
              <a:rPr lang="en-US" sz="2000" b="1" i="0" u="none" strike="noStrike" dirty="0">
                <a:solidFill>
                  <a:srgbClr val="FFFFFF"/>
                </a:solidFill>
                <a:effectLst/>
                <a:highlight>
                  <a:srgbClr val="000000">
                    <a:alpha val="0"/>
                  </a:srgbClr>
                </a:highlight>
                <a:latin typeface="Calibri"/>
              </a:rPr>
              <a:t>Financial result</a:t>
            </a:r>
          </a:p>
        </p:txBody>
      </p:sp>
      <p:sp>
        <p:nvSpPr>
          <p:cNvPr id="18" name="Скругленный прямоугольник 17"/>
          <p:cNvSpPr/>
          <p:nvPr/>
        </p:nvSpPr>
        <p:spPr>
          <a:xfrm>
            <a:off x="539553" y="4666299"/>
            <a:ext cx="2160236" cy="588963"/>
          </a:xfrm>
          <a:prstGeom prst="roundRect">
            <a:avLst/>
          </a:prstGeom>
          <a:solidFill>
            <a:srgbClr val="2AA686"/>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hangingPunct="1">
              <a:defRPr>
                <a:effectLst/>
              </a:defRPr>
            </a:pPr>
            <a:r>
              <a:rPr lang="en-US" sz="2000" b="1" i="0" u="none" strike="noStrike" dirty="0">
                <a:solidFill>
                  <a:srgbClr val="FFFFFF"/>
                </a:solidFill>
                <a:effectLst/>
                <a:highlight>
                  <a:srgbClr val="000000">
                    <a:alpha val="0"/>
                  </a:srgbClr>
                </a:highlight>
                <a:latin typeface="Calibri"/>
              </a:rPr>
              <a:t>Budget data</a:t>
            </a:r>
          </a:p>
        </p:txBody>
      </p:sp>
      <p:sp>
        <p:nvSpPr>
          <p:cNvPr id="21" name="Скругленный прямоугольник 20"/>
          <p:cNvSpPr/>
          <p:nvPr/>
        </p:nvSpPr>
        <p:spPr>
          <a:xfrm>
            <a:off x="539553" y="5370529"/>
            <a:ext cx="2160236" cy="771722"/>
          </a:xfrm>
          <a:prstGeom prst="roundRect">
            <a:avLst/>
          </a:prstGeom>
          <a:solidFill>
            <a:srgbClr val="2AA686"/>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hangingPunct="1">
              <a:defRPr>
                <a:effectLst/>
              </a:defRPr>
            </a:pPr>
            <a:r>
              <a:rPr lang="en-US" sz="2000" b="1" i="0" u="none" strike="noStrike" dirty="0">
                <a:solidFill>
                  <a:srgbClr val="FFFFFF"/>
                </a:solidFill>
                <a:effectLst/>
                <a:highlight>
                  <a:srgbClr val="000000">
                    <a:alpha val="0"/>
                  </a:srgbClr>
                </a:highlight>
                <a:latin typeface="Calibri"/>
              </a:rPr>
              <a:t>Off-balance-sheet accounts</a:t>
            </a:r>
          </a:p>
        </p:txBody>
      </p:sp>
      <p:sp>
        <p:nvSpPr>
          <p:cNvPr id="22" name="Скругленный прямоугольник 21"/>
          <p:cNvSpPr/>
          <p:nvPr/>
        </p:nvSpPr>
        <p:spPr>
          <a:xfrm>
            <a:off x="3275857" y="980728"/>
            <a:ext cx="5184575" cy="864096"/>
          </a:xfrm>
          <a:prstGeom prst="roundRect">
            <a:avLst/>
          </a:prstGeom>
          <a:solidFill>
            <a:srgbClr val="C7EAEF"/>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0100" rtl="0" eaLnBrk="1" hangingPunct="1">
              <a:lnSpc>
                <a:spcPct val="90000"/>
              </a:lnSpc>
              <a:spcAft>
                <a:spcPct val="0"/>
              </a:spcAft>
              <a:defRPr>
                <a:effectLst/>
              </a:defRPr>
            </a:pPr>
            <a:r>
              <a:rPr lang="en-US" sz="1800" b="0" i="0" u="none" strike="noStrike" dirty="0">
                <a:solidFill>
                  <a:srgbClr val="000000"/>
                </a:solidFill>
                <a:effectLst/>
                <a:highlight>
                  <a:srgbClr val="000000">
                    <a:alpha val="0"/>
                  </a:srgbClr>
                </a:highlight>
                <a:latin typeface="Calibri"/>
                <a:cs typeface="Times New Roman"/>
              </a:rPr>
              <a:t>Basic assets (buildings, transport); Intangible assets (exclusive rights to use), Material inventory, etc.</a:t>
            </a:r>
          </a:p>
        </p:txBody>
      </p:sp>
      <p:sp>
        <p:nvSpPr>
          <p:cNvPr id="23" name="Скругленный прямоугольник 22"/>
          <p:cNvSpPr/>
          <p:nvPr/>
        </p:nvSpPr>
        <p:spPr>
          <a:xfrm>
            <a:off x="3275858" y="1988840"/>
            <a:ext cx="5184574" cy="927275"/>
          </a:xfrm>
          <a:prstGeom prst="roundRect">
            <a:avLst/>
          </a:prstGeom>
          <a:solidFill>
            <a:srgbClr val="C7EAEF"/>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0100" rtl="0" eaLnBrk="1" hangingPunct="1">
              <a:lnSpc>
                <a:spcPct val="90000"/>
              </a:lnSpc>
              <a:spcAft>
                <a:spcPct val="35000"/>
              </a:spcAft>
              <a:defRPr>
                <a:effectLst/>
              </a:defRPr>
            </a:pPr>
            <a:r>
              <a:rPr lang="en-US" sz="1800" b="0" i="0" u="none" strike="noStrike" dirty="0">
                <a:solidFill>
                  <a:srgbClr val="000000"/>
                </a:solidFill>
                <a:effectLst/>
                <a:highlight>
                  <a:srgbClr val="000000">
                    <a:alpha val="0"/>
                  </a:srgbClr>
                </a:highlight>
                <a:latin typeface="Calibri"/>
                <a:cs typeface="Times New Roman"/>
              </a:rPr>
              <a:t>Monetary assets (cash); Financial investments (shares); Receivables </a:t>
            </a:r>
          </a:p>
        </p:txBody>
      </p:sp>
      <p:sp>
        <p:nvSpPr>
          <p:cNvPr id="26" name="Скругленный прямоугольник 25"/>
          <p:cNvSpPr/>
          <p:nvPr/>
        </p:nvSpPr>
        <p:spPr>
          <a:xfrm>
            <a:off x="3275856" y="3071224"/>
            <a:ext cx="5184575" cy="754503"/>
          </a:xfrm>
          <a:prstGeom prst="roundRect">
            <a:avLst/>
          </a:prstGeom>
          <a:solidFill>
            <a:srgbClr val="C7EAEF"/>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0100" rtl="0" eaLnBrk="1" hangingPunct="1">
              <a:lnSpc>
                <a:spcPct val="90000"/>
              </a:lnSpc>
              <a:spcAft>
                <a:spcPct val="35000"/>
              </a:spcAft>
              <a:defRPr>
                <a:effectLst/>
              </a:defRPr>
            </a:pPr>
            <a:r>
              <a:rPr lang="en-US" sz="1800" b="0" i="0" u="none" strike="noStrike" dirty="0">
                <a:solidFill>
                  <a:srgbClr val="000000"/>
                </a:solidFill>
                <a:effectLst/>
                <a:highlight>
                  <a:srgbClr val="000000">
                    <a:alpha val="0"/>
                  </a:srgbClr>
                </a:highlight>
                <a:latin typeface="Calibri"/>
                <a:cs typeface="Times New Roman"/>
              </a:rPr>
              <a:t>Debt settlement with creditors; Payables</a:t>
            </a:r>
          </a:p>
        </p:txBody>
      </p:sp>
      <p:sp>
        <p:nvSpPr>
          <p:cNvPr id="27" name="Скругленный прямоугольник 26"/>
          <p:cNvSpPr/>
          <p:nvPr/>
        </p:nvSpPr>
        <p:spPr>
          <a:xfrm>
            <a:off x="3275856" y="3940811"/>
            <a:ext cx="5184575" cy="588962"/>
          </a:xfrm>
          <a:prstGeom prst="roundRect">
            <a:avLst/>
          </a:prstGeom>
          <a:solidFill>
            <a:srgbClr val="C7EAEF"/>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0100" rtl="0" eaLnBrk="1" hangingPunct="1">
              <a:lnSpc>
                <a:spcPct val="90000"/>
              </a:lnSpc>
              <a:spcAft>
                <a:spcPct val="35000"/>
              </a:spcAft>
              <a:defRPr>
                <a:effectLst/>
              </a:defRPr>
            </a:pPr>
            <a:r>
              <a:rPr lang="en-US" sz="1800" b="0" i="0" u="none" strike="noStrike" dirty="0">
                <a:solidFill>
                  <a:srgbClr val="000000"/>
                </a:solidFill>
                <a:effectLst/>
                <a:highlight>
                  <a:srgbClr val="000000">
                    <a:alpha val="0"/>
                  </a:srgbClr>
                </a:highlight>
                <a:latin typeface="Calibri"/>
                <a:cs typeface="Times New Roman"/>
              </a:rPr>
              <a:t>Income, expenses in current financial year</a:t>
            </a:r>
          </a:p>
        </p:txBody>
      </p:sp>
      <p:sp>
        <p:nvSpPr>
          <p:cNvPr id="28" name="Скругленный прямоугольник 27"/>
          <p:cNvSpPr/>
          <p:nvPr/>
        </p:nvSpPr>
        <p:spPr>
          <a:xfrm>
            <a:off x="3275856" y="4666299"/>
            <a:ext cx="5184575" cy="588963"/>
          </a:xfrm>
          <a:prstGeom prst="roundRect">
            <a:avLst/>
          </a:prstGeom>
          <a:solidFill>
            <a:srgbClr val="C7EAEF"/>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0100" rtl="0" eaLnBrk="1" hangingPunct="1">
              <a:lnSpc>
                <a:spcPct val="90000"/>
              </a:lnSpc>
              <a:spcAft>
                <a:spcPct val="0"/>
              </a:spcAft>
              <a:defRPr>
                <a:effectLst/>
              </a:defRPr>
            </a:pPr>
            <a:r>
              <a:rPr lang="en-US" sz="1800" b="0" i="0" u="none" strike="noStrike" dirty="0">
                <a:solidFill>
                  <a:srgbClr val="000000"/>
                </a:solidFill>
                <a:effectLst/>
                <a:highlight>
                  <a:srgbClr val="000000">
                    <a:alpha val="0"/>
                  </a:srgbClr>
                </a:highlight>
                <a:latin typeface="Calibri"/>
                <a:cs typeface="Times New Roman"/>
              </a:rPr>
              <a:t>Budget allotment; </a:t>
            </a:r>
          </a:p>
          <a:p>
            <a:pPr algn="ctr" defTabSz="800100" rtl="0" eaLnBrk="1" hangingPunct="1">
              <a:lnSpc>
                <a:spcPct val="90000"/>
              </a:lnSpc>
              <a:spcAft>
                <a:spcPct val="0"/>
              </a:spcAft>
              <a:defRPr>
                <a:effectLst/>
              </a:defRPr>
            </a:pPr>
            <a:r>
              <a:rPr lang="en-US" sz="1800" b="0" i="0" u="none" strike="noStrike" dirty="0">
                <a:solidFill>
                  <a:srgbClr val="000000"/>
                </a:solidFill>
                <a:effectLst/>
                <a:highlight>
                  <a:srgbClr val="000000">
                    <a:alpha val="0"/>
                  </a:srgbClr>
                </a:highlight>
                <a:latin typeface="Calibri"/>
                <a:cs typeface="Times New Roman"/>
              </a:rPr>
              <a:t>Limits of budget liabilities, etc.</a:t>
            </a:r>
          </a:p>
        </p:txBody>
      </p:sp>
      <p:sp>
        <p:nvSpPr>
          <p:cNvPr id="29" name="Скругленный прямоугольник 28"/>
          <p:cNvSpPr/>
          <p:nvPr/>
        </p:nvSpPr>
        <p:spPr>
          <a:xfrm>
            <a:off x="3275856" y="5370528"/>
            <a:ext cx="5184576" cy="771722"/>
          </a:xfrm>
          <a:prstGeom prst="roundRect">
            <a:avLst/>
          </a:prstGeom>
          <a:solidFill>
            <a:srgbClr val="C7EAEF"/>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0100" rtl="0" eaLnBrk="1" hangingPunct="1">
              <a:lnSpc>
                <a:spcPct val="90000"/>
              </a:lnSpc>
              <a:spcAft>
                <a:spcPct val="35000"/>
              </a:spcAft>
              <a:defRPr>
                <a:effectLst/>
              </a:defRPr>
            </a:pPr>
            <a:r>
              <a:rPr lang="en-US" sz="1800" b="0" i="0" u="none" strike="noStrike" dirty="0">
                <a:solidFill>
                  <a:srgbClr val="000000"/>
                </a:solidFill>
                <a:effectLst/>
                <a:highlight>
                  <a:srgbClr val="000000">
                    <a:alpha val="0"/>
                  </a:srgbClr>
                </a:highlight>
                <a:latin typeface="Calibri"/>
                <a:cs typeface="Times New Roman"/>
              </a:rPr>
              <a:t>Property granted for use; property accepted for safekeeping; museum valuables, etc.</a:t>
            </a:r>
          </a:p>
        </p:txBody>
      </p:sp>
      <p:cxnSp>
        <p:nvCxnSpPr>
          <p:cNvPr id="36" name="Прямая соединительная линия 35"/>
          <p:cNvCxnSpPr>
            <a:stCxn id="12" idx="3"/>
            <a:endCxn id="22" idx="1"/>
          </p:cNvCxnSpPr>
          <p:nvPr/>
        </p:nvCxnSpPr>
        <p:spPr>
          <a:xfrm>
            <a:off x="2699792" y="1412776"/>
            <a:ext cx="576065" cy="0"/>
          </a:xfrm>
          <a:prstGeom prst="line">
            <a:avLst/>
          </a:prstGeom>
          <a:ln w="28575">
            <a:solidFill>
              <a:srgbClr val="247632"/>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a:stCxn id="13" idx="3"/>
            <a:endCxn id="23" idx="1"/>
          </p:cNvCxnSpPr>
          <p:nvPr/>
        </p:nvCxnSpPr>
        <p:spPr>
          <a:xfrm flipV="1">
            <a:off x="2699788" y="2452478"/>
            <a:ext cx="576070" cy="1"/>
          </a:xfrm>
          <a:prstGeom prst="line">
            <a:avLst/>
          </a:prstGeom>
          <a:ln w="28575">
            <a:solidFill>
              <a:srgbClr val="247632"/>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4" idx="3"/>
            <a:endCxn id="26" idx="1"/>
          </p:cNvCxnSpPr>
          <p:nvPr/>
        </p:nvCxnSpPr>
        <p:spPr>
          <a:xfrm>
            <a:off x="2695293" y="3448476"/>
            <a:ext cx="580563" cy="0"/>
          </a:xfrm>
          <a:prstGeom prst="line">
            <a:avLst/>
          </a:prstGeom>
          <a:ln w="28575">
            <a:solidFill>
              <a:srgbClr val="247632"/>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a:stCxn id="16" idx="3"/>
            <a:endCxn id="27" idx="1"/>
          </p:cNvCxnSpPr>
          <p:nvPr/>
        </p:nvCxnSpPr>
        <p:spPr>
          <a:xfrm>
            <a:off x="2699789" y="4235292"/>
            <a:ext cx="576067" cy="0"/>
          </a:xfrm>
          <a:prstGeom prst="line">
            <a:avLst/>
          </a:prstGeom>
          <a:ln w="28575">
            <a:solidFill>
              <a:srgbClr val="247632"/>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8" idx="3"/>
            <a:endCxn id="28" idx="1"/>
          </p:cNvCxnSpPr>
          <p:nvPr/>
        </p:nvCxnSpPr>
        <p:spPr>
          <a:xfrm>
            <a:off x="2699789" y="4960781"/>
            <a:ext cx="576067" cy="0"/>
          </a:xfrm>
          <a:prstGeom prst="line">
            <a:avLst/>
          </a:prstGeom>
          <a:ln w="28575">
            <a:solidFill>
              <a:srgbClr val="247632"/>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a:stCxn id="21" idx="3"/>
            <a:endCxn id="29" idx="1"/>
          </p:cNvCxnSpPr>
          <p:nvPr/>
        </p:nvCxnSpPr>
        <p:spPr>
          <a:xfrm flipV="1">
            <a:off x="2699789" y="5756389"/>
            <a:ext cx="576067" cy="1"/>
          </a:xfrm>
          <a:prstGeom prst="line">
            <a:avLst/>
          </a:prstGeom>
          <a:ln w="28575">
            <a:solidFill>
              <a:srgbClr val="247632"/>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60" name="Номер слайда 2"/>
          <p:cNvSpPr txBox="1"/>
          <p:nvPr/>
        </p:nvSpPr>
        <p:spPr>
          <a:xfrm>
            <a:off x="8657728" y="6342781"/>
            <a:ext cx="406202"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6</a:t>
            </a:r>
          </a:p>
        </p:txBody>
      </p:sp>
      <p:sp>
        <p:nvSpPr>
          <p:cNvPr id="24" name="TextBox 23"/>
          <p:cNvSpPr txBox="1"/>
          <p:nvPr/>
        </p:nvSpPr>
        <p:spPr>
          <a:xfrm>
            <a:off x="756296" y="235753"/>
            <a:ext cx="1439439" cy="684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3943000105"/>
      </p:ext>
    </p:extLst>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Заголовок 1"/>
          <p:cNvSpPr txBox="1"/>
          <p:nvPr/>
        </p:nvSpPr>
        <p:spPr>
          <a:xfrm>
            <a:off x="2195736" y="149797"/>
            <a:ext cx="6480720" cy="758923"/>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dirty="0">
                <a:solidFill>
                  <a:srgbClr val="004821"/>
                </a:solidFill>
                <a:effectLst/>
                <a:highlight>
                  <a:srgbClr val="000000">
                    <a:alpha val="0"/>
                  </a:srgbClr>
                </a:highlight>
                <a:latin typeface="Cambria"/>
                <a:ea typeface="+mn-ea"/>
                <a:cs typeface="Arial"/>
              </a:rPr>
              <a:t>Unified chart of accounts and budget classification</a:t>
            </a:r>
          </a:p>
        </p:txBody>
      </p:sp>
      <p:sp>
        <p:nvSpPr>
          <p:cNvPr id="60" name="Прямоугольник 4"/>
          <p:cNvSpPr>
            <a:spLocks noChangeArrowheads="1"/>
          </p:cNvSpPr>
          <p:nvPr/>
        </p:nvSpPr>
        <p:spPr>
          <a:xfrm>
            <a:off x="971676" y="1484784"/>
            <a:ext cx="7488624" cy="457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algn="ctr" rtl="0">
              <a:lnSpc>
                <a:spcPct val="100000"/>
              </a:lnSpc>
              <a:spcBef>
                <a:spcPct val="0"/>
              </a:spcBef>
              <a:buFontTx/>
              <a:buNone/>
            </a:pPr>
            <a:r>
              <a:rPr lang="en-US" sz="2400" b="1" i="0" u="none" strike="noStrike" dirty="0">
                <a:effectLst/>
                <a:highlight>
                  <a:srgbClr val="000000">
                    <a:alpha val="0"/>
                  </a:srgbClr>
                </a:highlight>
                <a:latin typeface="Cambria"/>
              </a:rPr>
              <a:t>Structure of budgetary account code</a:t>
            </a:r>
          </a:p>
        </p:txBody>
      </p:sp>
      <p:cxnSp>
        <p:nvCxnSpPr>
          <p:cNvPr id="61" name="Прямая соединительная линия 60"/>
          <p:cNvCxnSpPr/>
          <p:nvPr/>
        </p:nvCxnSpPr>
        <p:spPr>
          <a:xfrm>
            <a:off x="971676" y="1916832"/>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graphicFrame>
        <p:nvGraphicFramePr>
          <p:cNvPr id="41" name="Group 44"/>
          <p:cNvGraphicFramePr>
            <a:graphicFrameLocks noGrp="1"/>
          </p:cNvGraphicFramePr>
          <p:nvPr>
            <p:extLst>
              <p:ext uri="{D42A27DB-BD31-4B8C-83A1-F6EECF244321}">
                <p14:modId xmlns:p14="http://schemas.microsoft.com/office/powerpoint/2010/main" val="711831644"/>
              </p:ext>
            </p:extLst>
          </p:nvPr>
        </p:nvGraphicFramePr>
        <p:xfrm>
          <a:off x="251521" y="2589406"/>
          <a:ext cx="8568951" cy="2516582"/>
        </p:xfrm>
        <a:graphic>
          <a:graphicData uri="http://schemas.openxmlformats.org/drawingml/2006/table">
            <a:tbl>
              <a:tblPr>
                <a:effectLst/>
                <a:tableStyleId>{0505E3EF-67EA-436B-97B2-0124C06EBD24}</a:tableStyleId>
              </a:tblPr>
              <a:tblGrid>
                <a:gridCol w="1758188">
                  <a:extLst>
                    <a:ext uri="{9D8B030D-6E8A-4147-A177-3AD203B41FA5}">
                      <a16:colId xmlns:a16="http://schemas.microsoft.com/office/drawing/2014/main" val="20000"/>
                    </a:ext>
                  </a:extLst>
                </a:gridCol>
                <a:gridCol w="878968">
                  <a:extLst>
                    <a:ext uri="{9D8B030D-6E8A-4147-A177-3AD203B41FA5}">
                      <a16:colId xmlns:a16="http://schemas.microsoft.com/office/drawing/2014/main" val="20001"/>
                    </a:ext>
                  </a:extLst>
                </a:gridCol>
                <a:gridCol w="659226">
                  <a:extLst>
                    <a:ext uri="{9D8B030D-6E8A-4147-A177-3AD203B41FA5}">
                      <a16:colId xmlns:a16="http://schemas.microsoft.com/office/drawing/2014/main" val="20002"/>
                    </a:ext>
                  </a:extLst>
                </a:gridCol>
                <a:gridCol w="592049">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936104">
                  <a:extLst>
                    <a:ext uri="{9D8B030D-6E8A-4147-A177-3AD203B41FA5}">
                      <a16:colId xmlns:a16="http://schemas.microsoft.com/office/drawing/2014/main" val="20008"/>
                    </a:ext>
                  </a:extLst>
                </a:gridCol>
                <a:gridCol w="864096">
                  <a:extLst>
                    <a:ext uri="{9D8B030D-6E8A-4147-A177-3AD203B41FA5}">
                      <a16:colId xmlns:a16="http://schemas.microsoft.com/office/drawing/2014/main" val="20009"/>
                    </a:ext>
                  </a:extLst>
                </a:gridCol>
              </a:tblGrid>
              <a:tr h="1728192">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lang="en-US" sz="2000" b="1" i="0" u="sng" strike="noStrike" dirty="0">
                          <a:effectLst/>
                          <a:highlight>
                            <a:srgbClr val="000000">
                              <a:alpha val="0"/>
                            </a:srgbClr>
                          </a:highlight>
                          <a:latin typeface="Cambria"/>
                        </a:rPr>
                        <a:t>Budgetary classification code</a:t>
                      </a:r>
                    </a:p>
                  </a:txBody>
                  <a:tcP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000" b="0" i="0" u="none" strike="noStrike" cap="none" normalizeH="0" baseline="0" dirty="0">
                          <a:effectLst/>
                          <a:highlight>
                            <a:srgbClr val="000000">
                              <a:alpha val="0"/>
                            </a:srgbClr>
                          </a:highlight>
                          <a:latin typeface="Cambria"/>
                        </a:rPr>
                        <a:t>Activity</a:t>
                      </a:r>
                    </a:p>
                  </a:txBody>
                  <a:tcPr vert="vert270"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000" b="0" i="0" u="none" strike="noStrike" cap="none" normalizeH="0" baseline="0" dirty="0">
                          <a:effectLst/>
                          <a:highlight>
                            <a:srgbClr val="000000">
                              <a:alpha val="0"/>
                            </a:srgbClr>
                          </a:highlight>
                          <a:latin typeface="Cambria"/>
                        </a:rPr>
                        <a:t>Control</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000" b="0" i="0" u="none" strike="noStrike" cap="none" normalizeH="0" baseline="0" dirty="0">
                          <a:effectLst/>
                          <a:highlight>
                            <a:srgbClr val="000000">
                              <a:alpha val="0"/>
                            </a:srgbClr>
                          </a:highlight>
                          <a:latin typeface="Cambria"/>
                        </a:rPr>
                        <a:t> account code </a:t>
                      </a:r>
                    </a:p>
                  </a:txBody>
                  <a:tcP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ru-RU">
                        <a:effectLst/>
                      </a:endParaRPr>
                    </a:p>
                  </a:txBody>
                  <a:tcPr/>
                </a:tc>
                <a:tc hMerge="1">
                  <a:txBody>
                    <a:bodyPr/>
                    <a:lstStyle/>
                    <a:p>
                      <a:endParaRPr lang="ru-RU">
                        <a:effectLst/>
                      </a:endParaRPr>
                    </a:p>
                  </a:txBody>
                  <a:tcPr/>
                </a:tc>
                <a:tc gridSpan="2">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000" b="0" i="0" u="none" strike="noStrike" cap="none" normalizeH="0" baseline="0">
                          <a:effectLst/>
                          <a:highlight>
                            <a:srgbClr val="000000">
                              <a:alpha val="0"/>
                            </a:srgbClr>
                          </a:highlight>
                          <a:latin typeface="Cambria"/>
                        </a:rPr>
                        <a:t>Subsidiary account code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endParaRPr kumimoji="0" lang="ru-RU" altLang="ru-RU" sz="2000" b="1" i="1" u="none" strike="noStrike" cap="none" normalizeH="0" baseline="0">
                        <a:ln>
                          <a:noFill/>
                        </a:ln>
                        <a:solidFill>
                          <a:srgbClr val="000000"/>
                        </a:solidFill>
                        <a:effectLst/>
                        <a:latin typeface="Cambria" panose="02040503050406030204" pitchFamily="18" charset="0"/>
                      </a:endParaRPr>
                    </a:p>
                  </a:txBody>
                  <a:tcP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ru-RU">
                        <a:effectLst/>
                      </a:endParaRPr>
                    </a:p>
                  </a:txBody>
                  <a:tcPr/>
                </a:tc>
                <a:tc gridSpan="3">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000" b="0" i="0" u="none" strike="noStrike" cap="none" normalizeH="0" baseline="0" dirty="0">
                          <a:effectLst/>
                          <a:highlight>
                            <a:srgbClr val="000000">
                              <a:alpha val="0"/>
                            </a:srgbClr>
                          </a:highlight>
                          <a:latin typeface="Cambria"/>
                        </a:rPr>
                        <a:t>Classification of general government sector operations</a:t>
                      </a:r>
                    </a:p>
                  </a:txBody>
                  <a:tcP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ru-RU">
                        <a:effectLst/>
                      </a:endParaRPr>
                    </a:p>
                  </a:txBody>
                  <a:tcPr/>
                </a:tc>
                <a:tc hMerge="1">
                  <a:txBody>
                    <a:bodyPr/>
                    <a:lstStyle/>
                    <a:p>
                      <a:endParaRPr lang="ru-RU">
                        <a:effectLst/>
                      </a:endParaRPr>
                    </a:p>
                  </a:txBody>
                  <a:tcPr/>
                </a:tc>
                <a:extLst>
                  <a:ext uri="{0D108BD9-81ED-4DB2-BD59-A6C34878D82A}">
                    <a16:rowId xmlns:a16="http://schemas.microsoft.com/office/drawing/2014/main" val="10000"/>
                  </a:ext>
                </a:extLst>
              </a:tr>
              <a:tr h="788390">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800" b="0" i="0" u="none" strike="noStrike" cap="none" normalizeH="0" baseline="0">
                          <a:effectLst/>
                          <a:highlight>
                            <a:srgbClr val="000000">
                              <a:alpha val="0"/>
                            </a:srgbClr>
                          </a:highlight>
                          <a:latin typeface="Cambria"/>
                        </a:rPr>
                        <a:t>1-17</a:t>
                      </a:r>
                    </a:p>
                  </a:txBody>
                  <a:tcPr anchor="ct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800" b="0" i="0" u="none" strike="noStrike" cap="none" normalizeH="0" baseline="0">
                          <a:effectLst/>
                          <a:highlight>
                            <a:srgbClr val="000000">
                              <a:alpha val="0"/>
                            </a:srgbClr>
                          </a:highlight>
                          <a:latin typeface="Cambria"/>
                        </a:rPr>
                        <a:t>18</a:t>
                      </a:r>
                    </a:p>
                  </a:txBody>
                  <a:tcPr anchor="ct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800" b="0" i="0" u="none" strike="noStrike" cap="none" normalizeH="0" baseline="0">
                          <a:effectLst/>
                          <a:highlight>
                            <a:srgbClr val="000000">
                              <a:alpha val="0"/>
                            </a:srgbClr>
                          </a:highlight>
                          <a:latin typeface="Cambria"/>
                        </a:rPr>
                        <a:t>19</a:t>
                      </a:r>
                    </a:p>
                  </a:txBody>
                  <a:tcPr anchor="ct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800" b="0" i="0" u="none" strike="noStrike" cap="none" normalizeH="0" baseline="0">
                          <a:effectLst/>
                          <a:highlight>
                            <a:srgbClr val="000000">
                              <a:alpha val="0"/>
                            </a:srgbClr>
                          </a:highlight>
                          <a:latin typeface="Cambria"/>
                        </a:rPr>
                        <a:t>20</a:t>
                      </a:r>
                    </a:p>
                  </a:txBody>
                  <a:tcPr anchor="ct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800" b="0" i="0" u="none" strike="noStrike" cap="none" normalizeH="0" baseline="0">
                          <a:effectLst/>
                          <a:highlight>
                            <a:srgbClr val="000000">
                              <a:alpha val="0"/>
                            </a:srgbClr>
                          </a:highlight>
                          <a:latin typeface="Cambria"/>
                        </a:rPr>
                        <a:t>21</a:t>
                      </a:r>
                    </a:p>
                  </a:txBody>
                  <a:tcPr anchor="ct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800" b="0" i="0" u="none" strike="noStrike" cap="none" normalizeH="0" baseline="0">
                          <a:effectLst/>
                          <a:highlight>
                            <a:srgbClr val="000000">
                              <a:alpha val="0"/>
                            </a:srgbClr>
                          </a:highlight>
                          <a:latin typeface="Cambria"/>
                        </a:rPr>
                        <a:t>22</a:t>
                      </a:r>
                    </a:p>
                  </a:txBody>
                  <a:tcPr anchor="ct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800" b="0" i="0" u="none" strike="noStrike" cap="none" normalizeH="0" baseline="0">
                          <a:effectLst/>
                          <a:highlight>
                            <a:srgbClr val="000000">
                              <a:alpha val="0"/>
                            </a:srgbClr>
                          </a:highlight>
                          <a:latin typeface="Cambria"/>
                        </a:rPr>
                        <a:t>23</a:t>
                      </a:r>
                    </a:p>
                  </a:txBody>
                  <a:tcPr anchor="ct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800" b="0" i="0" u="none" strike="noStrike" cap="none" normalizeH="0" baseline="0">
                          <a:effectLst/>
                          <a:highlight>
                            <a:srgbClr val="000000">
                              <a:alpha val="0"/>
                            </a:srgbClr>
                          </a:highlight>
                          <a:latin typeface="Cambria"/>
                        </a:rPr>
                        <a:t>24</a:t>
                      </a:r>
                    </a:p>
                  </a:txBody>
                  <a:tcPr anchor="ct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800" b="0" i="0" u="none" strike="noStrike" cap="none" normalizeH="0" baseline="0">
                          <a:effectLst/>
                          <a:highlight>
                            <a:srgbClr val="000000">
                              <a:alpha val="0"/>
                            </a:srgbClr>
                          </a:highlight>
                          <a:latin typeface="Cambria"/>
                        </a:rPr>
                        <a:t>25</a:t>
                      </a:r>
                    </a:p>
                  </a:txBody>
                  <a:tcPr anchor="ct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bg2"/>
                        </a:buClr>
                        <a:buSzPct val="75000"/>
                        <a:buFont typeface="Wingdings" pitchFamily="2" charset="2"/>
                        <a:defRPr sz="2800">
                          <a:solidFill>
                            <a:schemeClr val="tx1"/>
                          </a:solidFill>
                          <a:effectLst/>
                          <a:latin typeface="Arial" panose="020B0604020202020204" pitchFamily="34" charset="0"/>
                        </a:defRPr>
                      </a:lvl1pPr>
                      <a:lvl2pPr>
                        <a:spcBef>
                          <a:spcPct val="20000"/>
                        </a:spcBef>
                        <a:buClr>
                          <a:schemeClr val="accent2"/>
                        </a:buClr>
                        <a:buSzPct val="80000"/>
                        <a:buFont typeface="Wingdings" pitchFamily="2" charset="2"/>
                        <a:defRPr sz="2400">
                          <a:solidFill>
                            <a:schemeClr val="tx1"/>
                          </a:solidFill>
                          <a:effectLst/>
                          <a:latin typeface="Arial" panose="020B0604020202020204" pitchFamily="34" charset="0"/>
                        </a:defRPr>
                      </a:lvl2pPr>
                      <a:lvl3pPr>
                        <a:spcBef>
                          <a:spcPct val="20000"/>
                        </a:spcBef>
                        <a:buClr>
                          <a:schemeClr val="bg2"/>
                        </a:buClr>
                        <a:buSzPct val="65000"/>
                        <a:buFont typeface="Wingdings" pitchFamily="2" charset="2"/>
                        <a:defRPr sz="2000">
                          <a:solidFill>
                            <a:schemeClr val="tx1"/>
                          </a:solidFill>
                          <a:effectLst/>
                          <a:latin typeface="Arial" panose="020B0604020202020204" pitchFamily="34" charset="0"/>
                        </a:defRPr>
                      </a:lvl3pPr>
                      <a:lvl4pPr>
                        <a:spcBef>
                          <a:spcPct val="20000"/>
                        </a:spcBef>
                        <a:buClr>
                          <a:schemeClr val="accent2"/>
                        </a:buClr>
                        <a:buSzPct val="70000"/>
                        <a:buFont typeface="Wingdings" pitchFamily="2" charset="2"/>
                        <a:defRPr>
                          <a:solidFill>
                            <a:schemeClr val="tx1"/>
                          </a:solidFill>
                          <a:effectLst/>
                          <a:latin typeface="Arial" panose="020B0604020202020204" pitchFamily="34" charset="0"/>
                        </a:defRPr>
                      </a:lvl4pPr>
                      <a:lvl5pPr>
                        <a:spcBef>
                          <a:spcPct val="20000"/>
                        </a:spcBef>
                        <a:buClr>
                          <a:schemeClr val="bg2"/>
                        </a:buClr>
                        <a:buFont typeface="Wingdings" pitchFamily="2" charset="2"/>
                        <a:defRPr>
                          <a:solidFill>
                            <a:schemeClr val="tx1"/>
                          </a:solidFill>
                          <a:effectLst/>
                          <a:latin typeface="Arial" panose="020B0604020202020204" pitchFamily="34" charset="0"/>
                        </a:defRPr>
                      </a:lvl5pPr>
                      <a:lvl6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6pPr>
                      <a:lvl7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7pPr>
                      <a:lvl8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8pPr>
                      <a:lvl9pPr fontAlgn="base">
                        <a:spcBef>
                          <a:spcPct val="20000"/>
                        </a:spcBef>
                        <a:spcAft>
                          <a:spcPct val="0"/>
                        </a:spcAft>
                        <a:buClr>
                          <a:schemeClr val="bg2"/>
                        </a:buClr>
                        <a:buFont typeface="Wingdings" pitchFamily="2" charset="2"/>
                        <a:defRPr>
                          <a:solidFill>
                            <a:schemeClr val="tx1"/>
                          </a:solidFill>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pPr>
                      <a:r>
                        <a:rPr kumimoji="0" lang="en-US" sz="2800" b="0" i="0" u="none" strike="noStrike" cap="none" normalizeH="0" baseline="0">
                          <a:effectLst/>
                          <a:highlight>
                            <a:srgbClr val="000000">
                              <a:alpha val="0"/>
                            </a:srgbClr>
                          </a:highlight>
                          <a:latin typeface="Cambria"/>
                        </a:rPr>
                        <a:t>26</a:t>
                      </a:r>
                    </a:p>
                  </a:txBody>
                  <a:tcPr anchor="ctr"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47" name="Text Box 36"/>
          <p:cNvSpPr txBox="1">
            <a:spLocks noChangeArrowheads="1"/>
          </p:cNvSpPr>
          <p:nvPr/>
        </p:nvSpPr>
        <p:spPr>
          <a:xfrm>
            <a:off x="1458999" y="5359241"/>
            <a:ext cx="7135921" cy="143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2400" b="1" i="1" u="none" strike="noStrike" dirty="0">
                <a:solidFill>
                  <a:srgbClr val="000000"/>
                </a:solidFill>
                <a:effectLst/>
                <a:highlight>
                  <a:srgbClr val="000000">
                    <a:alpha val="0"/>
                  </a:srgbClr>
                </a:highlight>
                <a:latin typeface="Cambria"/>
              </a:rPr>
              <a:t>Budgetary Classification Code is integrated into budgetary ledger account=</a:t>
            </a:r>
            <a:r>
              <a:rPr lang="en-US" sz="2000" b="1" i="1" u="none" strike="noStrike" dirty="0">
                <a:solidFill>
                  <a:srgbClr val="000000"/>
                </a:solidFill>
                <a:effectLst/>
                <a:highlight>
                  <a:srgbClr val="000000">
                    <a:alpha val="0"/>
                  </a:srgbClr>
                </a:highlight>
                <a:latin typeface="Cambria"/>
              </a:rPr>
              <a:t>data provided with program, functional, economic classification in the ledger account</a:t>
            </a:r>
          </a:p>
        </p:txBody>
      </p:sp>
      <p:sp>
        <p:nvSpPr>
          <p:cNvPr id="11"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7</a:t>
            </a:r>
          </a:p>
        </p:txBody>
      </p:sp>
      <p:pic>
        <p:nvPicPr>
          <p:cNvPr id="3" name="Рисунок 2"/>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35565" y="5714883"/>
            <a:ext cx="722710" cy="722710"/>
          </a:xfrm>
          <a:prstGeom prst="rect">
            <a:avLst/>
          </a:prstGeom>
          <a:effectLst/>
        </p:spPr>
      </p:pic>
      <p:sp>
        <p:nvSpPr>
          <p:cNvPr id="13" name="Стрелка вниз 12"/>
          <p:cNvSpPr/>
          <p:nvPr/>
        </p:nvSpPr>
        <p:spPr>
          <a:xfrm>
            <a:off x="888908" y="5193217"/>
            <a:ext cx="216024" cy="360040"/>
          </a:xfrm>
          <a:prstGeom prst="downArrow">
            <a:avLst/>
          </a:prstGeom>
          <a:gradFill>
            <a:gsLst>
              <a:gs pos="0">
                <a:srgbClr val="2AA686"/>
              </a:gs>
              <a:gs pos="100000">
                <a:schemeClr val="tx2">
                  <a:lumMod val="40000"/>
                  <a:lumOff val="60000"/>
                </a:schemeClr>
              </a:gs>
            </a:gsLst>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effectLst/>
            </a:endParaRPr>
          </a:p>
        </p:txBody>
      </p:sp>
      <p:sp>
        <p:nvSpPr>
          <p:cNvPr id="12" name="TextBox 11"/>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dirty="0">
                <a:solidFill>
                  <a:srgbClr val="4F6228"/>
                </a:solidFill>
                <a:effectLst/>
                <a:highlight>
                  <a:srgbClr val="000000">
                    <a:alpha val="0"/>
                  </a:srgbClr>
                </a:highlight>
                <a:latin typeface="Calibri"/>
              </a:rPr>
              <a:t>MINISTRY</a:t>
            </a:r>
          </a:p>
          <a:p>
            <a:pPr rtl="0"/>
            <a:r>
              <a:rPr lang="en-US" sz="1800" b="0" i="0" u="none" strike="noStrike" baseline="-25000" dirty="0">
                <a:solidFill>
                  <a:srgbClr val="4F6228"/>
                </a:solidFill>
                <a:effectLst/>
                <a:highlight>
                  <a:srgbClr val="000000">
                    <a:alpha val="0"/>
                  </a:srgbClr>
                </a:highlight>
                <a:latin typeface="Calibri"/>
              </a:rPr>
              <a:t>OF FINANCE</a:t>
            </a:r>
          </a:p>
          <a:p>
            <a:pPr rtl="0"/>
            <a:r>
              <a:rPr lang="en-US" sz="1400" b="0" i="0" u="none" strike="noStrike" baseline="-25000" dirty="0">
                <a:solidFill>
                  <a:srgbClr val="4F6228"/>
                </a:solidFill>
                <a:effectLst/>
                <a:highlight>
                  <a:srgbClr val="000000">
                    <a:alpha val="0"/>
                  </a:srgbClr>
                </a:highlight>
                <a:latin typeface="Calibri"/>
              </a:rPr>
              <a:t>OF THE RUSSIAN FEDERATION</a:t>
            </a:r>
          </a:p>
          <a:p>
            <a:endParaRPr lang="ru-RU" dirty="0">
              <a:effectLst/>
            </a:endParaRPr>
          </a:p>
        </p:txBody>
      </p:sp>
    </p:spTree>
    <p:extLst>
      <p:ext uri="{BB962C8B-B14F-4D97-AF65-F5344CB8AC3E}">
        <p14:creationId xmlns:p14="http://schemas.microsoft.com/office/powerpoint/2010/main" val="34408782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10" name="Заголовок 1"/>
          <p:cNvSpPr txBox="1"/>
          <p:nvPr/>
        </p:nvSpPr>
        <p:spPr>
          <a:xfrm>
            <a:off x="2195736" y="149797"/>
            <a:ext cx="6480720" cy="758923"/>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a:defRPr>
                <a:effectLst/>
              </a:defRPr>
            </a:pPr>
            <a:r>
              <a:rPr lang="en-US" sz="2800" dirty="0">
                <a:solidFill>
                  <a:srgbClr val="004821"/>
                </a:solidFill>
                <a:highlight>
                  <a:srgbClr val="000000">
                    <a:alpha val="0"/>
                  </a:srgbClr>
                </a:highlight>
                <a:latin typeface="Cambria"/>
              </a:rPr>
              <a:t>Unified chart of accounts and budget classification</a:t>
            </a:r>
          </a:p>
        </p:txBody>
      </p:sp>
      <p:sp>
        <p:nvSpPr>
          <p:cNvPr id="60" name="Прямоугольник 4"/>
          <p:cNvSpPr>
            <a:spLocks noChangeArrowheads="1"/>
          </p:cNvSpPr>
          <p:nvPr/>
        </p:nvSpPr>
        <p:spPr>
          <a:xfrm>
            <a:off x="1723638" y="1395037"/>
            <a:ext cx="7176468" cy="457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effectLst/>
                <a:latin typeface="Calibri" panose="020F0502020204030204" pitchFamily="34" charset="0"/>
              </a:defRPr>
            </a:lvl1pPr>
            <a:lvl2pPr marL="742950" indent="-285750">
              <a:lnSpc>
                <a:spcPct val="90000"/>
              </a:lnSpc>
              <a:spcBef>
                <a:spcPts val="500"/>
              </a:spcBef>
              <a:buFont typeface="Arial" charset="0"/>
              <a:buChar char="•"/>
              <a:defRPr sz="2400">
                <a:solidFill>
                  <a:schemeClr val="tx1"/>
                </a:solidFill>
                <a:effectLst/>
                <a:latin typeface="Calibri" panose="020F0502020204030204" pitchFamily="34" charset="0"/>
              </a:defRPr>
            </a:lvl2pPr>
            <a:lvl3pPr marL="1143000" indent="-228600">
              <a:lnSpc>
                <a:spcPct val="90000"/>
              </a:lnSpc>
              <a:spcBef>
                <a:spcPts val="500"/>
              </a:spcBef>
              <a:buFont typeface="Arial" charset="0"/>
              <a:buChar char="•"/>
              <a:defRPr sz="2000">
                <a:solidFill>
                  <a:schemeClr val="tx1"/>
                </a:solidFill>
                <a:effectLst/>
                <a:latin typeface="Calibri" panose="020F0502020204030204" pitchFamily="34" charset="0"/>
              </a:defRPr>
            </a:lvl3pPr>
            <a:lvl4pPr marL="1600200" indent="-228600">
              <a:lnSpc>
                <a:spcPct val="90000"/>
              </a:lnSpc>
              <a:spcBef>
                <a:spcPts val="500"/>
              </a:spcBef>
              <a:buFont typeface="Arial" charset="0"/>
              <a:buChar char="•"/>
              <a:defRPr>
                <a:solidFill>
                  <a:schemeClr val="tx1"/>
                </a:solidFill>
                <a:effectLst/>
                <a:latin typeface="Calibri" panose="020F0502020204030204" pitchFamily="34" charset="0"/>
              </a:defRPr>
            </a:lvl4pPr>
            <a:lvl5pPr marL="2057400" indent="-228600">
              <a:lnSpc>
                <a:spcPct val="90000"/>
              </a:lnSpc>
              <a:spcBef>
                <a:spcPts val="500"/>
              </a:spcBef>
              <a:buFont typeface="Arial" charset="0"/>
              <a:buChar char="•"/>
              <a:defRPr>
                <a:solidFill>
                  <a:schemeClr val="tx1"/>
                </a:solidFill>
                <a:effectLst/>
                <a:latin typeface="Calibri" panose="020F0502020204030204"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effectLst/>
                <a:latin typeface="Calibri" panose="020F0502020204030204" pitchFamily="34" charset="0"/>
              </a:defRPr>
            </a:lvl9pPr>
          </a:lstStyle>
          <a:p>
            <a:pPr rtl="0">
              <a:lnSpc>
                <a:spcPct val="100000"/>
              </a:lnSpc>
              <a:spcBef>
                <a:spcPct val="0"/>
              </a:spcBef>
              <a:buFontTx/>
              <a:buNone/>
            </a:pPr>
            <a:r>
              <a:rPr lang="en-US" sz="2400" b="1" i="0" u="none" strike="noStrike" dirty="0">
                <a:effectLst/>
                <a:highlight>
                  <a:srgbClr val="000000">
                    <a:alpha val="0"/>
                  </a:srgbClr>
                </a:highlight>
                <a:latin typeface="Cambria"/>
              </a:rPr>
              <a:t>Classification components</a:t>
            </a:r>
          </a:p>
        </p:txBody>
      </p:sp>
      <p:sp>
        <p:nvSpPr>
          <p:cNvPr id="50" name="TextBox 49"/>
          <p:cNvSpPr txBox="1"/>
          <p:nvPr/>
        </p:nvSpPr>
        <p:spPr>
          <a:xfrm>
            <a:off x="5239077" y="2708920"/>
            <a:ext cx="3568227" cy="1747140"/>
          </a:xfrm>
          <a:prstGeom prst="rect">
            <a:avLst/>
          </a:prstGeom>
          <a:solidFill>
            <a:srgbClr val="2AA686"/>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effectLst/>
              </a:defRPr>
            </a:defPPr>
            <a:lvl1pPr algn="ctr">
              <a:defRPr sz="2000" b="1">
                <a:solidFill>
                  <a:schemeClr val="bg1"/>
                </a:solidFill>
                <a:effectLst/>
              </a:defRPr>
            </a:lvl1pPr>
            <a:lvl2pPr>
              <a:defRPr>
                <a:solidFill>
                  <a:schemeClr val="lt1"/>
                </a:solidFill>
                <a:effectLst/>
              </a:defRPr>
            </a:lvl2pPr>
            <a:lvl3pPr>
              <a:defRPr>
                <a:solidFill>
                  <a:schemeClr val="lt1"/>
                </a:solidFill>
                <a:effectLst/>
              </a:defRPr>
            </a:lvl3pPr>
            <a:lvl4pPr>
              <a:defRPr>
                <a:solidFill>
                  <a:schemeClr val="lt1"/>
                </a:solidFill>
                <a:effectLst/>
              </a:defRPr>
            </a:lvl4pPr>
            <a:lvl5pPr>
              <a:defRPr>
                <a:solidFill>
                  <a:schemeClr val="lt1"/>
                </a:solidFill>
                <a:effectLst/>
              </a:defRPr>
            </a:lvl5pPr>
            <a:lvl6pPr>
              <a:defRPr>
                <a:solidFill>
                  <a:schemeClr val="lt1"/>
                </a:solidFill>
                <a:effectLst/>
              </a:defRPr>
            </a:lvl6pPr>
            <a:lvl7pPr>
              <a:defRPr>
                <a:solidFill>
                  <a:schemeClr val="lt1"/>
                </a:solidFill>
                <a:effectLst/>
              </a:defRPr>
            </a:lvl7pPr>
            <a:lvl8pPr>
              <a:defRPr>
                <a:solidFill>
                  <a:schemeClr val="lt1"/>
                </a:solidFill>
                <a:effectLst/>
              </a:defRPr>
            </a:lvl8pPr>
            <a:lvl9pPr>
              <a:defRPr>
                <a:solidFill>
                  <a:schemeClr val="lt1"/>
                </a:solidFill>
                <a:effectLst/>
              </a:defRPr>
            </a:lvl9pPr>
          </a:lstStyle>
          <a:p>
            <a:pPr rtl="0"/>
            <a:r>
              <a:rPr lang="en-US" sz="2400" b="1" i="0" u="none" strike="noStrike" dirty="0">
                <a:effectLst/>
                <a:highlight>
                  <a:srgbClr val="000000">
                    <a:alpha val="0"/>
                  </a:srgbClr>
                </a:highlight>
                <a:latin typeface="Calibri"/>
              </a:rPr>
              <a:t>Budgetary classification - budget planning and administration</a:t>
            </a:r>
          </a:p>
          <a:p>
            <a:endParaRPr lang="ru-RU" sz="2400" dirty="0">
              <a:effectLst/>
            </a:endParaRPr>
          </a:p>
        </p:txBody>
      </p:sp>
      <p:sp>
        <p:nvSpPr>
          <p:cNvPr id="62" name="TextBox 61"/>
          <p:cNvSpPr txBox="1"/>
          <p:nvPr/>
        </p:nvSpPr>
        <p:spPr>
          <a:xfrm>
            <a:off x="393577" y="5130159"/>
            <a:ext cx="3923352" cy="1556034"/>
          </a:xfrm>
          <a:prstGeom prst="rect">
            <a:avLst/>
          </a:prstGeom>
          <a:solidFill>
            <a:schemeClr val="accent1">
              <a:lumMod val="20000"/>
              <a:lumOff val="80000"/>
            </a:schemeClr>
          </a:solidFill>
          <a:ln>
            <a:solidFill>
              <a:schemeClr val="accent1"/>
            </a:solidFill>
          </a:ln>
          <a:effectLst/>
        </p:spPr>
        <p:txBody>
          <a:bodyPr wrap="square">
            <a:spAutoFit/>
          </a:bodyPr>
          <a:lstStyle/>
          <a:p>
            <a:pPr algn="ctr" rtl="0">
              <a:defRPr>
                <a:effectLst/>
              </a:defRPr>
            </a:pPr>
            <a:r>
              <a:rPr lang="en-US" sz="2400" b="1" i="0" u="none" strike="noStrike" dirty="0">
                <a:effectLst/>
                <a:highlight>
                  <a:srgbClr val="000000">
                    <a:alpha val="0"/>
                  </a:srgbClr>
                </a:highlight>
                <a:latin typeface="Calibri"/>
                <a:cs typeface="Times New Roman"/>
              </a:rPr>
              <a:t>Classification of general government sector transactions (Government Finance Statistics 2014)</a:t>
            </a:r>
          </a:p>
        </p:txBody>
      </p:sp>
      <p:sp>
        <p:nvSpPr>
          <p:cNvPr id="63" name="TextBox 62"/>
          <p:cNvSpPr txBox="1"/>
          <p:nvPr/>
        </p:nvSpPr>
        <p:spPr>
          <a:xfrm>
            <a:off x="393576" y="4172887"/>
            <a:ext cx="3923355" cy="823783"/>
          </a:xfrm>
          <a:prstGeom prst="rect">
            <a:avLst/>
          </a:prstGeom>
          <a:solidFill>
            <a:schemeClr val="accent1">
              <a:lumMod val="20000"/>
              <a:lumOff val="80000"/>
            </a:schemeClr>
          </a:solidFill>
          <a:ln>
            <a:solidFill>
              <a:schemeClr val="accent1"/>
            </a:solidFill>
          </a:ln>
          <a:effectLst/>
        </p:spPr>
        <p:txBody>
          <a:bodyPr wrap="square">
            <a:spAutoFit/>
          </a:bodyPr>
          <a:lstStyle/>
          <a:p>
            <a:pPr algn="ctr" rtl="0">
              <a:defRPr>
                <a:effectLst/>
              </a:defRPr>
            </a:pPr>
            <a:r>
              <a:rPr lang="en-US" sz="2400" b="1" i="0" u="none" strike="noStrike" dirty="0">
                <a:effectLst/>
                <a:highlight>
                  <a:srgbClr val="000000">
                    <a:alpha val="0"/>
                  </a:srgbClr>
                </a:highlight>
                <a:latin typeface="Calibri"/>
                <a:cs typeface="Times New Roman"/>
              </a:rPr>
              <a:t>Budgetary classification of funding sources</a:t>
            </a:r>
          </a:p>
        </p:txBody>
      </p:sp>
      <p:sp>
        <p:nvSpPr>
          <p:cNvPr id="64" name="TextBox 63"/>
          <p:cNvSpPr txBox="1"/>
          <p:nvPr/>
        </p:nvSpPr>
        <p:spPr>
          <a:xfrm>
            <a:off x="393575" y="3242423"/>
            <a:ext cx="3923355" cy="823783"/>
          </a:xfrm>
          <a:prstGeom prst="rect">
            <a:avLst/>
          </a:prstGeom>
          <a:solidFill>
            <a:schemeClr val="accent1">
              <a:lumMod val="20000"/>
              <a:lumOff val="80000"/>
            </a:schemeClr>
          </a:solidFill>
          <a:ln>
            <a:solidFill>
              <a:schemeClr val="accent1"/>
            </a:solidFill>
          </a:ln>
          <a:effectLst/>
        </p:spPr>
        <p:txBody>
          <a:bodyPr wrap="square">
            <a:spAutoFit/>
          </a:bodyPr>
          <a:lstStyle/>
          <a:p>
            <a:pPr algn="ctr" rtl="0">
              <a:defRPr>
                <a:effectLst/>
              </a:defRPr>
            </a:pPr>
            <a:r>
              <a:rPr lang="en-US" sz="2400" b="1" i="0" u="none" strike="noStrike" dirty="0">
                <a:effectLst/>
                <a:highlight>
                  <a:srgbClr val="000000">
                    <a:alpha val="0"/>
                  </a:srgbClr>
                </a:highlight>
                <a:latin typeface="Calibri"/>
                <a:cs typeface="Times New Roman"/>
              </a:rPr>
              <a:t>Budgetary classification of expenses</a:t>
            </a:r>
          </a:p>
        </p:txBody>
      </p:sp>
      <p:sp>
        <p:nvSpPr>
          <p:cNvPr id="65" name="TextBox 64"/>
          <p:cNvSpPr txBox="1"/>
          <p:nvPr/>
        </p:nvSpPr>
        <p:spPr>
          <a:xfrm>
            <a:off x="393574" y="2285151"/>
            <a:ext cx="3923355" cy="823783"/>
          </a:xfrm>
          <a:prstGeom prst="rect">
            <a:avLst/>
          </a:prstGeom>
          <a:solidFill>
            <a:schemeClr val="accent1">
              <a:lumMod val="20000"/>
              <a:lumOff val="80000"/>
            </a:schemeClr>
          </a:solidFill>
          <a:ln>
            <a:solidFill>
              <a:schemeClr val="accent1"/>
            </a:solidFill>
          </a:ln>
          <a:effectLst/>
        </p:spPr>
        <p:txBody>
          <a:bodyPr wrap="square">
            <a:spAutoFit/>
          </a:bodyPr>
          <a:lstStyle/>
          <a:p>
            <a:pPr algn="ctr" rtl="0">
              <a:defRPr>
                <a:effectLst/>
              </a:defRPr>
            </a:pPr>
            <a:r>
              <a:rPr lang="en-US" sz="2400" b="1" i="0" u="none" strike="noStrike" dirty="0">
                <a:effectLst/>
                <a:highlight>
                  <a:srgbClr val="000000">
                    <a:alpha val="0"/>
                  </a:srgbClr>
                </a:highlight>
                <a:latin typeface="Calibri"/>
                <a:cs typeface="Times New Roman"/>
              </a:rPr>
              <a:t>Budgetary classification of incomes</a:t>
            </a:r>
          </a:p>
        </p:txBody>
      </p:sp>
      <p:sp>
        <p:nvSpPr>
          <p:cNvPr id="66" name="Правая фигурная скобка 65"/>
          <p:cNvSpPr/>
          <p:nvPr/>
        </p:nvSpPr>
        <p:spPr>
          <a:xfrm>
            <a:off x="4396979" y="2285151"/>
            <a:ext cx="703660" cy="3088065"/>
          </a:xfrm>
          <a:prstGeom prst="rightBrace">
            <a:avLst>
              <a:gd name="adj1" fmla="val 35353"/>
              <a:gd name="adj2" fmla="val 50000"/>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txBody>
          <a:bodyPr anchor="ctr"/>
          <a:lstStyle/>
          <a:p>
            <a:pPr algn="ctr">
              <a:defRPr>
                <a:effectLst/>
              </a:defRPr>
            </a:pPr>
            <a:endParaRPr lang="ru-RU">
              <a:effectLst/>
            </a:endParaRPr>
          </a:p>
        </p:txBody>
      </p:sp>
      <p:cxnSp>
        <p:nvCxnSpPr>
          <p:cNvPr id="67" name="Прямая со стрелкой 66"/>
          <p:cNvCxnSpPr>
            <a:stCxn id="62" idx="3"/>
          </p:cNvCxnSpPr>
          <p:nvPr/>
        </p:nvCxnSpPr>
        <p:spPr>
          <a:xfrm flipV="1">
            <a:off x="4316929" y="5902489"/>
            <a:ext cx="617967" cy="5687"/>
          </a:xfrm>
          <a:prstGeom prst="straightConnector1">
            <a:avLst/>
          </a:prstGeom>
          <a:ln w="28575">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239077" y="4773051"/>
            <a:ext cx="3568227" cy="1830690"/>
          </a:xfrm>
          <a:prstGeom prst="rect">
            <a:avLst/>
          </a:prstGeom>
          <a:solidFill>
            <a:srgbClr val="2AA686"/>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effectLst/>
              </a:defRPr>
            </a:defPPr>
            <a:lvl1pPr algn="ctr">
              <a:defRPr sz="2000" b="1">
                <a:solidFill>
                  <a:schemeClr val="bg1"/>
                </a:solidFill>
                <a:effectLst/>
              </a:defRPr>
            </a:lvl1pPr>
            <a:lvl2pPr>
              <a:defRPr>
                <a:solidFill>
                  <a:schemeClr val="lt1"/>
                </a:solidFill>
                <a:effectLst/>
              </a:defRPr>
            </a:lvl2pPr>
            <a:lvl3pPr>
              <a:defRPr>
                <a:solidFill>
                  <a:schemeClr val="lt1"/>
                </a:solidFill>
                <a:effectLst/>
              </a:defRPr>
            </a:lvl3pPr>
            <a:lvl4pPr>
              <a:defRPr>
                <a:solidFill>
                  <a:schemeClr val="lt1"/>
                </a:solidFill>
                <a:effectLst/>
              </a:defRPr>
            </a:lvl4pPr>
            <a:lvl5pPr>
              <a:defRPr>
                <a:solidFill>
                  <a:schemeClr val="lt1"/>
                </a:solidFill>
                <a:effectLst/>
              </a:defRPr>
            </a:lvl5pPr>
            <a:lvl6pPr>
              <a:defRPr>
                <a:solidFill>
                  <a:schemeClr val="lt1"/>
                </a:solidFill>
                <a:effectLst/>
              </a:defRPr>
            </a:lvl6pPr>
            <a:lvl7pPr>
              <a:defRPr>
                <a:solidFill>
                  <a:schemeClr val="lt1"/>
                </a:solidFill>
                <a:effectLst/>
              </a:defRPr>
            </a:lvl7pPr>
            <a:lvl8pPr>
              <a:defRPr>
                <a:solidFill>
                  <a:schemeClr val="lt1"/>
                </a:solidFill>
                <a:effectLst/>
              </a:defRPr>
            </a:lvl8pPr>
            <a:lvl9pPr>
              <a:defRPr>
                <a:solidFill>
                  <a:schemeClr val="lt1"/>
                </a:solidFill>
                <a:effectLst/>
              </a:defRPr>
            </a:lvl9pPr>
          </a:lstStyle>
          <a:p>
            <a:pPr rtl="0"/>
            <a:r>
              <a:rPr lang="en-US" sz="2400" b="1" i="0" u="none" strike="noStrike" dirty="0">
                <a:effectLst/>
                <a:highlight>
                  <a:srgbClr val="000000">
                    <a:alpha val="0"/>
                  </a:srgbClr>
                </a:highlight>
                <a:latin typeface="Calibri"/>
              </a:rPr>
              <a:t>Economic classification - Government Finance Statistics</a:t>
            </a:r>
          </a:p>
        </p:txBody>
      </p:sp>
      <p:cxnSp>
        <p:nvCxnSpPr>
          <p:cNvPr id="14" name="Прямая соединительная линия 13"/>
          <p:cNvCxnSpPr/>
          <p:nvPr/>
        </p:nvCxnSpPr>
        <p:spPr>
          <a:xfrm>
            <a:off x="971676" y="1916832"/>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pic>
        <p:nvPicPr>
          <p:cNvPr id="15" name="Picture 33" descr="C:\Users\2323\AppData\Local\Temp\networking-2.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970955" y="1137564"/>
            <a:ext cx="7207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Номер слайда 2"/>
          <p:cNvSpPr txBox="1"/>
          <p:nvPr/>
        </p:nvSpPr>
        <p:spPr>
          <a:xfrm>
            <a:off x="8657728" y="6342781"/>
            <a:ext cx="486272"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8</a:t>
            </a:r>
          </a:p>
        </p:txBody>
      </p:sp>
      <p:sp>
        <p:nvSpPr>
          <p:cNvPr id="17" name="TextBox 16"/>
          <p:cNvSpPr txBox="1"/>
          <p:nvPr/>
        </p:nvSpPr>
        <p:spPr>
          <a:xfrm>
            <a:off x="756297" y="235753"/>
            <a:ext cx="1405404" cy="720000"/>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1523601274"/>
      </p:ext>
    </p:extLst>
  </p:cSld>
  <p:clrMapOvr>
    <a:overrideClrMapping bg1="lt1" tx1="dk1" bg2="lt2" tx2="dk2" accent1="accent1" accent2="accent2" accent3="accent3" accent4="accent4" accent5="accent5" accent6="accent6" hlink="hlink" folHlink="folHlink"/>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Заголовок 1"/>
          <p:cNvSpPr txBox="1"/>
          <p:nvPr/>
        </p:nvSpPr>
        <p:spPr>
          <a:xfrm>
            <a:off x="2195736" y="149797"/>
            <a:ext cx="6480720" cy="758923"/>
          </a:xfrm>
          <a:prstGeom prst="rect">
            <a:avLst/>
          </a:prstGeom>
          <a:effectLst/>
        </p:spPr>
        <p:txBody>
          <a:bodyPr anchor="ctr"/>
          <a:lstStyle>
            <a:lvl1pPr algn="l" rtl="0" eaLnBrk="0" fontAlgn="base" hangingPunct="0">
              <a:spcBef>
                <a:spcPct val="0"/>
              </a:spcBef>
              <a:spcAft>
                <a:spcPct val="0"/>
              </a:spcAft>
              <a:defRPr lang="ru-RU" sz="2400" b="1" kern="1200">
                <a:solidFill>
                  <a:srgbClr val="00449E"/>
                </a:solidFill>
                <a:effectLst/>
                <a:latin typeface="+mj-lt"/>
                <a:ea typeface="+mj-ea"/>
                <a:cs typeface="+mj-cs"/>
              </a:defRPr>
            </a:lvl1pPr>
            <a:lvl2pPr algn="l" rtl="0" eaLnBrk="0" fontAlgn="base" hangingPunct="0">
              <a:spcBef>
                <a:spcPct val="0"/>
              </a:spcBef>
              <a:spcAft>
                <a:spcPct val="0"/>
              </a:spcAft>
              <a:defRPr sz="2400" b="1">
                <a:solidFill>
                  <a:srgbClr val="00449E"/>
                </a:solidFill>
                <a:effectLst/>
                <a:latin typeface="Calibri" panose="020F0502020204030204" pitchFamily="34" charset="0"/>
              </a:defRPr>
            </a:lvl2pPr>
            <a:lvl3pPr algn="l" rtl="0" eaLnBrk="0" fontAlgn="base" hangingPunct="0">
              <a:spcBef>
                <a:spcPct val="0"/>
              </a:spcBef>
              <a:spcAft>
                <a:spcPct val="0"/>
              </a:spcAft>
              <a:defRPr sz="2400" b="1">
                <a:solidFill>
                  <a:srgbClr val="00449E"/>
                </a:solidFill>
                <a:effectLst/>
                <a:latin typeface="Calibri" panose="020F0502020204030204" pitchFamily="34" charset="0"/>
              </a:defRPr>
            </a:lvl3pPr>
            <a:lvl4pPr algn="l" rtl="0" eaLnBrk="0" fontAlgn="base" hangingPunct="0">
              <a:spcBef>
                <a:spcPct val="0"/>
              </a:spcBef>
              <a:spcAft>
                <a:spcPct val="0"/>
              </a:spcAft>
              <a:defRPr sz="2400" b="1">
                <a:solidFill>
                  <a:srgbClr val="00449E"/>
                </a:solidFill>
                <a:effectLst/>
                <a:latin typeface="Calibri" panose="020F0502020204030204" pitchFamily="34" charset="0"/>
              </a:defRPr>
            </a:lvl4pPr>
            <a:lvl5pPr algn="l" rtl="0" eaLnBrk="0" fontAlgn="base" hangingPunct="0">
              <a:spcBef>
                <a:spcPct val="0"/>
              </a:spcBef>
              <a:spcAft>
                <a:spcPct val="0"/>
              </a:spcAft>
              <a:defRPr sz="2400" b="1">
                <a:solidFill>
                  <a:srgbClr val="00449E"/>
                </a:solidFill>
                <a:effectLst/>
                <a:latin typeface="Calibri" panose="020F0502020204030204" pitchFamily="34" charset="0"/>
              </a:defRPr>
            </a:lvl5pPr>
            <a:lvl6pPr marL="457200" algn="l" rtl="0" fontAlgn="base">
              <a:spcBef>
                <a:spcPct val="0"/>
              </a:spcBef>
              <a:spcAft>
                <a:spcPct val="0"/>
              </a:spcAft>
              <a:defRPr sz="2400" b="1">
                <a:solidFill>
                  <a:srgbClr val="00449E"/>
                </a:solidFill>
                <a:effectLst/>
                <a:latin typeface="Calibri" panose="020F0502020204030204" pitchFamily="34" charset="0"/>
              </a:defRPr>
            </a:lvl6pPr>
            <a:lvl7pPr marL="914400" algn="l" rtl="0" fontAlgn="base">
              <a:spcBef>
                <a:spcPct val="0"/>
              </a:spcBef>
              <a:spcAft>
                <a:spcPct val="0"/>
              </a:spcAft>
              <a:defRPr sz="2400" b="1">
                <a:solidFill>
                  <a:srgbClr val="00449E"/>
                </a:solidFill>
                <a:effectLst/>
                <a:latin typeface="Calibri" panose="020F0502020204030204" pitchFamily="34" charset="0"/>
              </a:defRPr>
            </a:lvl7pPr>
            <a:lvl8pPr marL="1371600" algn="l" rtl="0" fontAlgn="base">
              <a:spcBef>
                <a:spcPct val="0"/>
              </a:spcBef>
              <a:spcAft>
                <a:spcPct val="0"/>
              </a:spcAft>
              <a:defRPr sz="2400" b="1">
                <a:solidFill>
                  <a:srgbClr val="00449E"/>
                </a:solidFill>
                <a:effectLst/>
                <a:latin typeface="Calibri" panose="020F0502020204030204" pitchFamily="34" charset="0"/>
              </a:defRPr>
            </a:lvl8pPr>
            <a:lvl9pPr marL="1828800" algn="l" rtl="0" fontAlgn="base">
              <a:spcBef>
                <a:spcPct val="0"/>
              </a:spcBef>
              <a:spcAft>
                <a:spcPct val="0"/>
              </a:spcAft>
              <a:defRPr sz="2400" b="1">
                <a:solidFill>
                  <a:srgbClr val="00449E"/>
                </a:solidFill>
                <a:effectLst/>
                <a:latin typeface="Calibri" panose="020F0502020204030204" pitchFamily="34" charset="0"/>
              </a:defRPr>
            </a:lvl9pPr>
          </a:lstStyle>
          <a:p>
            <a:pPr algn="ctr" rtl="0">
              <a:defRPr>
                <a:effectLst/>
              </a:defRPr>
            </a:pPr>
            <a:r>
              <a:rPr lang="en-US" sz="2800" b="1" i="0" u="none" strike="noStrike">
                <a:solidFill>
                  <a:srgbClr val="004821"/>
                </a:solidFill>
                <a:effectLst/>
                <a:highlight>
                  <a:srgbClr val="000000">
                    <a:alpha val="0"/>
                  </a:srgbClr>
                </a:highlight>
                <a:latin typeface="Cambria"/>
                <a:ea typeface="+mn-ea"/>
                <a:cs typeface="Arial"/>
              </a:rPr>
              <a:t>Budgetary classification</a:t>
            </a:r>
          </a:p>
        </p:txBody>
      </p:sp>
      <p:sp>
        <p:nvSpPr>
          <p:cNvPr id="60" name="Прямоугольник 4"/>
          <p:cNvSpPr>
            <a:spLocks noChangeArrowheads="1"/>
          </p:cNvSpPr>
          <p:nvPr/>
        </p:nvSpPr>
        <p:spPr>
          <a:xfrm>
            <a:off x="971676" y="1196752"/>
            <a:ext cx="7488624" cy="427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rtl="0"/>
            <a:r>
              <a:rPr lang="en-US" sz="2200" b="1" i="0" u="none" strike="noStrike">
                <a:effectLst/>
                <a:highlight>
                  <a:srgbClr val="000000">
                    <a:alpha val="0"/>
                  </a:srgbClr>
                </a:highlight>
                <a:latin typeface="Cambria"/>
                <a:cs typeface="Arial"/>
              </a:rPr>
              <a:t>Budgetary classification of the Russian Federation</a:t>
            </a:r>
          </a:p>
        </p:txBody>
      </p:sp>
      <p:cxnSp>
        <p:nvCxnSpPr>
          <p:cNvPr id="61" name="Прямая соединительная линия 60"/>
          <p:cNvCxnSpPr/>
          <p:nvPr/>
        </p:nvCxnSpPr>
        <p:spPr>
          <a:xfrm>
            <a:off x="971676" y="1658417"/>
            <a:ext cx="7056708" cy="0"/>
          </a:xfrm>
          <a:prstGeom prst="line">
            <a:avLst/>
          </a:prstGeom>
          <a:ln w="19050">
            <a:solidFill>
              <a:schemeClr val="accent3">
                <a:lumMod val="75000"/>
              </a:schemeClr>
            </a:solidFill>
          </a:ln>
          <a:effectLst/>
        </p:spPr>
        <p:style>
          <a:lnRef idx="1">
            <a:schemeClr val="accent3"/>
          </a:lnRef>
          <a:fillRef idx="0">
            <a:schemeClr val="accent3"/>
          </a:fillRef>
          <a:effectRef idx="0">
            <a:schemeClr val="accent3"/>
          </a:effectRef>
          <a:fontRef idx="minor">
            <a:schemeClr val="tx1"/>
          </a:fontRef>
        </p:style>
      </p:cxnSp>
      <p:sp>
        <p:nvSpPr>
          <p:cNvPr id="33" name="AutoShape 25"/>
          <p:cNvSpPr>
            <a:spLocks noChangeArrowheads="1"/>
          </p:cNvSpPr>
          <p:nvPr/>
        </p:nvSpPr>
        <p:spPr>
          <a:xfrm rot="5400000">
            <a:off x="816013" y="4340931"/>
            <a:ext cx="709489" cy="707679"/>
          </a:xfrm>
          <a:prstGeom prst="bracePair">
            <a:avLst>
              <a:gd name="adj" fmla="val 8333"/>
            </a:avLst>
          </a:prstGeom>
          <a:noFill/>
          <a:ln w="38100">
            <a:solidFill>
              <a:srgbClr val="247632"/>
            </a:solidFill>
            <a:rou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ru-RU">
              <a:effectLst/>
              <a:latin typeface="Cambria" panose="02040503050406030204" pitchFamily="18" charset="0"/>
            </a:endParaRPr>
          </a:p>
        </p:txBody>
      </p:sp>
      <p:sp>
        <p:nvSpPr>
          <p:cNvPr id="35" name="Text Box 31"/>
          <p:cNvSpPr txBox="1">
            <a:spLocks noChangeArrowheads="1"/>
          </p:cNvSpPr>
          <p:nvPr/>
        </p:nvSpPr>
        <p:spPr>
          <a:xfrm>
            <a:off x="646429" y="3890096"/>
            <a:ext cx="1048651" cy="30777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1400" b="1" i="0" u="none" strike="noStrike" dirty="0">
                <a:effectLst/>
                <a:highlight>
                  <a:srgbClr val="000000">
                    <a:alpha val="0"/>
                  </a:srgbClr>
                </a:highlight>
                <a:latin typeface="Cambria"/>
              </a:rPr>
              <a:t>Chapter </a:t>
            </a:r>
          </a:p>
        </p:txBody>
      </p:sp>
      <p:sp>
        <p:nvSpPr>
          <p:cNvPr id="36" name="Text Box 33"/>
          <p:cNvSpPr txBox="1">
            <a:spLocks noChangeArrowheads="1"/>
          </p:cNvSpPr>
          <p:nvPr/>
        </p:nvSpPr>
        <p:spPr>
          <a:xfrm>
            <a:off x="1524050" y="3766067"/>
            <a:ext cx="1098381" cy="51867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1400" b="1" i="0" u="none" strike="noStrike" dirty="0">
                <a:effectLst/>
                <a:highlight>
                  <a:srgbClr val="000000">
                    <a:alpha val="0"/>
                  </a:srgbClr>
                </a:highlight>
                <a:latin typeface="Cambria"/>
              </a:rPr>
              <a:t>Group, sub-group</a:t>
            </a:r>
          </a:p>
        </p:txBody>
      </p:sp>
      <p:sp>
        <p:nvSpPr>
          <p:cNvPr id="37" name="Text Box 34"/>
          <p:cNvSpPr txBox="1">
            <a:spLocks noChangeArrowheads="1"/>
          </p:cNvSpPr>
          <p:nvPr/>
        </p:nvSpPr>
        <p:spPr>
          <a:xfrm>
            <a:off x="2603464" y="3944539"/>
            <a:ext cx="2508299" cy="30510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1400" b="1" i="0" u="none" strike="noStrike" dirty="0">
                <a:effectLst/>
                <a:highlight>
                  <a:srgbClr val="000000">
                    <a:alpha val="0"/>
                  </a:srgbClr>
                </a:highlight>
                <a:latin typeface="Cambria"/>
              </a:rPr>
              <a:t>Clause, </a:t>
            </a:r>
            <a:r>
              <a:rPr lang="en-US" sz="1400" b="1" i="0" u="none" strike="noStrike" dirty="0" err="1">
                <a:effectLst/>
                <a:highlight>
                  <a:srgbClr val="000000">
                    <a:alpha val="0"/>
                  </a:srgbClr>
                </a:highlight>
                <a:latin typeface="Cambria"/>
              </a:rPr>
              <a:t>subclause</a:t>
            </a:r>
            <a:r>
              <a:rPr lang="en-US" sz="1400" b="1" i="0" u="none" strike="noStrike" dirty="0">
                <a:effectLst/>
                <a:highlight>
                  <a:srgbClr val="000000">
                    <a:alpha val="0"/>
                  </a:srgbClr>
                </a:highlight>
                <a:latin typeface="Cambria"/>
              </a:rPr>
              <a:t>, element</a:t>
            </a:r>
          </a:p>
        </p:txBody>
      </p:sp>
      <p:sp>
        <p:nvSpPr>
          <p:cNvPr id="38" name="Text Box 35"/>
          <p:cNvSpPr txBox="1">
            <a:spLocks noChangeArrowheads="1"/>
          </p:cNvSpPr>
          <p:nvPr/>
        </p:nvSpPr>
        <p:spPr>
          <a:xfrm>
            <a:off x="5264334" y="3944539"/>
            <a:ext cx="1517604" cy="30510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1400" b="1" i="0" u="none" strike="noStrike">
                <a:effectLst/>
                <a:highlight>
                  <a:srgbClr val="000000">
                    <a:alpha val="0"/>
                  </a:srgbClr>
                </a:highlight>
                <a:latin typeface="Cambria"/>
              </a:rPr>
              <a:t>Type </a:t>
            </a:r>
          </a:p>
        </p:txBody>
      </p:sp>
      <p:sp>
        <p:nvSpPr>
          <p:cNvPr id="39" name="Text Box 37"/>
          <p:cNvSpPr txBox="1">
            <a:spLocks noChangeArrowheads="1"/>
          </p:cNvSpPr>
          <p:nvPr/>
        </p:nvSpPr>
        <p:spPr>
          <a:xfrm>
            <a:off x="1343675" y="5145830"/>
            <a:ext cx="1802000" cy="30510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1400" b="1" i="0" u="none" strike="noStrike">
                <a:effectLst/>
                <a:highlight>
                  <a:srgbClr val="000000">
                    <a:alpha val="0"/>
                  </a:srgbClr>
                </a:highlight>
                <a:latin typeface="Cambria"/>
              </a:rPr>
              <a:t>Functional code</a:t>
            </a:r>
          </a:p>
        </p:txBody>
      </p:sp>
      <p:sp>
        <p:nvSpPr>
          <p:cNvPr id="40" name="Text Box 38"/>
          <p:cNvSpPr txBox="1">
            <a:spLocks noChangeArrowheads="1"/>
          </p:cNvSpPr>
          <p:nvPr/>
        </p:nvSpPr>
        <p:spPr>
          <a:xfrm>
            <a:off x="3454758" y="5145830"/>
            <a:ext cx="3326422" cy="51867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1400" b="1" i="0" u="none" strike="noStrike" dirty="0">
                <a:effectLst/>
                <a:highlight>
                  <a:srgbClr val="000000">
                    <a:alpha val="0"/>
                  </a:srgbClr>
                </a:highlight>
                <a:latin typeface="Cambria"/>
              </a:rPr>
              <a:t>Special-purpose item (program, sub-program...)</a:t>
            </a:r>
          </a:p>
        </p:txBody>
      </p:sp>
      <p:sp>
        <p:nvSpPr>
          <p:cNvPr id="43" name="Text Box 43"/>
          <p:cNvSpPr txBox="1">
            <a:spLocks noChangeArrowheads="1"/>
          </p:cNvSpPr>
          <p:nvPr/>
        </p:nvSpPr>
        <p:spPr>
          <a:xfrm>
            <a:off x="932806" y="2982440"/>
            <a:ext cx="7115175" cy="662584"/>
          </a:xfrm>
          <a:prstGeom prst="rect">
            <a:avLst/>
          </a:prstGeom>
          <a:solidFill>
            <a:srgbClr val="247632"/>
          </a:solidFill>
          <a:ln w="9525" algn="ctr">
            <a:solidFill>
              <a:srgbClr val="808080"/>
            </a:solidFill>
            <a:miter lim="800000"/>
          </a:ln>
          <a:effectLst/>
          <a:extLst/>
        </p:spPr>
        <p:txBody>
          <a:bodyPr tIns="10800" rIns="72000" anchor="ctr"/>
          <a:lstStyle>
            <a:lvl1pPr>
              <a:defRPr>
                <a:solidFill>
                  <a:schemeClr val="tx1"/>
                </a:solidFill>
                <a:effectLst/>
                <a:latin typeface="Arial" panose="020B0604020202020204" pitchFamily="34" charset="0"/>
              </a:defRPr>
            </a:lvl1pPr>
            <a:lvl2pPr marL="534988">
              <a:defRPr>
                <a:solidFill>
                  <a:schemeClr val="tx1"/>
                </a:solidFill>
                <a:effectLst/>
                <a:latin typeface="Arial" panose="020B0604020202020204" pitchFamily="34" charset="0"/>
              </a:defRPr>
            </a:lvl2pPr>
            <a:lvl3pPr>
              <a:defRPr>
                <a:solidFill>
                  <a:schemeClr val="tx1"/>
                </a:solidFill>
                <a:effectLst/>
                <a:latin typeface="Arial" panose="020B0604020202020204" pitchFamily="34" charset="0"/>
              </a:defRPr>
            </a:lvl3pPr>
            <a:lvl4pPr>
              <a:defRPr>
                <a:solidFill>
                  <a:schemeClr val="tx1"/>
                </a:solidFill>
                <a:effectLst/>
                <a:latin typeface="Arial" panose="020B0604020202020204" pitchFamily="34" charset="0"/>
              </a:defRPr>
            </a:lvl4pPr>
            <a:lvl5pPr>
              <a:defRPr>
                <a:solidFill>
                  <a:schemeClr val="tx1"/>
                </a:solidFill>
                <a:effectLst/>
                <a:latin typeface="Arial" panose="020B0604020202020204" pitchFamily="34" charset="0"/>
              </a:defRPr>
            </a:lvl5pPr>
            <a:lvl6pPr fontAlgn="base">
              <a:spcBef>
                <a:spcPct val="0"/>
              </a:spcBef>
              <a:spcAft>
                <a:spcPct val="0"/>
              </a:spcAft>
              <a:defRPr>
                <a:solidFill>
                  <a:schemeClr val="tx1"/>
                </a:solidFill>
                <a:effectLst/>
                <a:latin typeface="Arial" panose="020B0604020202020204" pitchFamily="34" charset="0"/>
              </a:defRPr>
            </a:lvl6pPr>
            <a:lvl7pPr fontAlgn="base">
              <a:spcBef>
                <a:spcPct val="0"/>
              </a:spcBef>
              <a:spcAft>
                <a:spcPct val="0"/>
              </a:spcAft>
              <a:defRPr>
                <a:solidFill>
                  <a:schemeClr val="tx1"/>
                </a:solidFill>
                <a:effectLst/>
                <a:latin typeface="Arial" panose="020B0604020202020204" pitchFamily="34" charset="0"/>
              </a:defRPr>
            </a:lvl7pPr>
            <a:lvl8pPr fontAlgn="base">
              <a:spcBef>
                <a:spcPct val="0"/>
              </a:spcBef>
              <a:spcAft>
                <a:spcPct val="0"/>
              </a:spcAft>
              <a:defRPr>
                <a:solidFill>
                  <a:schemeClr val="tx1"/>
                </a:solidFill>
                <a:effectLst/>
                <a:latin typeface="Arial" panose="020B0604020202020204" pitchFamily="34" charset="0"/>
              </a:defRPr>
            </a:lvl8pPr>
            <a:lvl9pPr fontAlgn="base">
              <a:spcBef>
                <a:spcPct val="0"/>
              </a:spcBef>
              <a:spcAft>
                <a:spcPct val="0"/>
              </a:spcAft>
              <a:defRPr>
                <a:solidFill>
                  <a:schemeClr val="tx1"/>
                </a:solidFill>
                <a:effectLst/>
                <a:latin typeface="Arial" panose="020B0604020202020204" pitchFamily="34" charset="0"/>
              </a:defRPr>
            </a:lvl9pPr>
          </a:lstStyle>
          <a:p>
            <a:pPr algn="ctr" rtl="0">
              <a:buClr>
                <a:srgbClr val="003366"/>
              </a:buClr>
              <a:buSzPct val="85000"/>
              <a:buFont typeface="Wingdings" panose="05000000000000000000" pitchFamily="2" charset="2"/>
              <a:buNone/>
            </a:pPr>
            <a:r>
              <a:rPr lang="en-US" sz="2000" b="1" i="0" u="none" strike="noStrike">
                <a:solidFill>
                  <a:srgbClr val="FFFFFF"/>
                </a:solidFill>
                <a:effectLst/>
                <a:highlight>
                  <a:srgbClr val="000000">
                    <a:alpha val="0"/>
                  </a:srgbClr>
                </a:highlight>
                <a:latin typeface="Cambria"/>
              </a:rPr>
              <a:t>Classification of budget income</a:t>
            </a:r>
          </a:p>
          <a:p>
            <a:pPr algn="ctr" rtl="0">
              <a:buClr>
                <a:srgbClr val="003366"/>
              </a:buClr>
              <a:buSzPct val="85000"/>
              <a:buFont typeface="Wingdings" panose="05000000000000000000" pitchFamily="2" charset="2"/>
              <a:buNone/>
            </a:pPr>
            <a:r>
              <a:rPr lang="en-US" sz="2000" b="1" i="0" u="none" strike="noStrike">
                <a:solidFill>
                  <a:srgbClr val="FFFFFF"/>
                </a:solidFill>
                <a:effectLst/>
                <a:highlight>
                  <a:srgbClr val="000000">
                    <a:alpha val="0"/>
                  </a:srgbClr>
                </a:highlight>
                <a:latin typeface="Cambria"/>
              </a:rPr>
              <a:t> (budget deficit funding sources)</a:t>
            </a:r>
          </a:p>
        </p:txBody>
      </p:sp>
      <p:sp>
        <p:nvSpPr>
          <p:cNvPr id="44" name="Text Box 44"/>
          <p:cNvSpPr txBox="1">
            <a:spLocks noChangeArrowheads="1"/>
          </p:cNvSpPr>
          <p:nvPr/>
        </p:nvSpPr>
        <p:spPr>
          <a:xfrm>
            <a:off x="938783" y="5762004"/>
            <a:ext cx="7115175" cy="619324"/>
          </a:xfrm>
          <a:prstGeom prst="rect">
            <a:avLst/>
          </a:prstGeom>
          <a:solidFill>
            <a:srgbClr val="247632"/>
          </a:solidFill>
          <a:ln w="9525" algn="ctr">
            <a:solidFill>
              <a:srgbClr val="808080"/>
            </a:solidFill>
            <a:miter lim="800000"/>
          </a:ln>
          <a:effectLst/>
          <a:extLst/>
        </p:spPr>
        <p:txBody>
          <a:bodyPr tIns="10800" rIns="72000" anchor="ctr"/>
          <a:lstStyle>
            <a:lvl1pPr>
              <a:defRPr>
                <a:solidFill>
                  <a:schemeClr val="tx1"/>
                </a:solidFill>
                <a:effectLst/>
                <a:latin typeface="Arial" panose="020B0604020202020204" pitchFamily="34" charset="0"/>
              </a:defRPr>
            </a:lvl1pPr>
            <a:lvl2pPr marL="534988">
              <a:defRPr>
                <a:solidFill>
                  <a:schemeClr val="tx1"/>
                </a:solidFill>
                <a:effectLst/>
                <a:latin typeface="Arial" panose="020B0604020202020204" pitchFamily="34" charset="0"/>
              </a:defRPr>
            </a:lvl2pPr>
            <a:lvl3pPr>
              <a:defRPr>
                <a:solidFill>
                  <a:schemeClr val="tx1"/>
                </a:solidFill>
                <a:effectLst/>
                <a:latin typeface="Arial" panose="020B0604020202020204" pitchFamily="34" charset="0"/>
              </a:defRPr>
            </a:lvl3pPr>
            <a:lvl4pPr>
              <a:defRPr>
                <a:solidFill>
                  <a:schemeClr val="tx1"/>
                </a:solidFill>
                <a:effectLst/>
                <a:latin typeface="Arial" panose="020B0604020202020204" pitchFamily="34" charset="0"/>
              </a:defRPr>
            </a:lvl4pPr>
            <a:lvl5pPr>
              <a:defRPr>
                <a:solidFill>
                  <a:schemeClr val="tx1"/>
                </a:solidFill>
                <a:effectLst/>
                <a:latin typeface="Arial" panose="020B0604020202020204" pitchFamily="34" charset="0"/>
              </a:defRPr>
            </a:lvl5pPr>
            <a:lvl6pPr fontAlgn="base">
              <a:spcBef>
                <a:spcPct val="0"/>
              </a:spcBef>
              <a:spcAft>
                <a:spcPct val="0"/>
              </a:spcAft>
              <a:defRPr>
                <a:solidFill>
                  <a:schemeClr val="tx1"/>
                </a:solidFill>
                <a:effectLst/>
                <a:latin typeface="Arial" panose="020B0604020202020204" pitchFamily="34" charset="0"/>
              </a:defRPr>
            </a:lvl6pPr>
            <a:lvl7pPr fontAlgn="base">
              <a:spcBef>
                <a:spcPct val="0"/>
              </a:spcBef>
              <a:spcAft>
                <a:spcPct val="0"/>
              </a:spcAft>
              <a:defRPr>
                <a:solidFill>
                  <a:schemeClr val="tx1"/>
                </a:solidFill>
                <a:effectLst/>
                <a:latin typeface="Arial" panose="020B0604020202020204" pitchFamily="34" charset="0"/>
              </a:defRPr>
            </a:lvl7pPr>
            <a:lvl8pPr fontAlgn="base">
              <a:spcBef>
                <a:spcPct val="0"/>
              </a:spcBef>
              <a:spcAft>
                <a:spcPct val="0"/>
              </a:spcAft>
              <a:defRPr>
                <a:solidFill>
                  <a:schemeClr val="tx1"/>
                </a:solidFill>
                <a:effectLst/>
                <a:latin typeface="Arial" panose="020B0604020202020204" pitchFamily="34" charset="0"/>
              </a:defRPr>
            </a:lvl8pPr>
            <a:lvl9pPr fontAlgn="base">
              <a:spcBef>
                <a:spcPct val="0"/>
              </a:spcBef>
              <a:spcAft>
                <a:spcPct val="0"/>
              </a:spcAft>
              <a:defRPr>
                <a:solidFill>
                  <a:schemeClr val="tx1"/>
                </a:solidFill>
                <a:effectLst/>
                <a:latin typeface="Arial" panose="020B0604020202020204" pitchFamily="34" charset="0"/>
              </a:defRPr>
            </a:lvl9pPr>
          </a:lstStyle>
          <a:p>
            <a:pPr algn="ctr" rtl="0">
              <a:buClr>
                <a:srgbClr val="003366"/>
              </a:buClr>
              <a:buSzPct val="85000"/>
              <a:buFont typeface="Wingdings" panose="05000000000000000000" pitchFamily="2" charset="2"/>
              <a:buNone/>
            </a:pPr>
            <a:r>
              <a:rPr lang="en-US" sz="2000" b="1" i="0" u="none" strike="noStrike" dirty="0">
                <a:solidFill>
                  <a:srgbClr val="FFFFFF"/>
                </a:solidFill>
                <a:effectLst/>
                <a:highlight>
                  <a:srgbClr val="000000">
                    <a:alpha val="0"/>
                  </a:srgbClr>
                </a:highlight>
                <a:latin typeface="Cambria"/>
              </a:rPr>
              <a:t>Classification of budget expenses</a:t>
            </a:r>
          </a:p>
        </p:txBody>
      </p:sp>
      <p:sp>
        <p:nvSpPr>
          <p:cNvPr id="45" name="AutoShape 46"/>
          <p:cNvSpPr/>
          <p:nvPr/>
        </p:nvSpPr>
        <p:spPr>
          <a:xfrm rot="5400000">
            <a:off x="1744853" y="4295275"/>
            <a:ext cx="130410" cy="204787"/>
          </a:xfrm>
          <a:prstGeom prst="leftBrace">
            <a:avLst>
              <a:gd name="adj1" fmla="val 14352"/>
              <a:gd name="adj2" fmla="val 50000"/>
            </a:avLst>
          </a:prstGeom>
          <a:noFill/>
          <a:ln w="38100">
            <a:solidFill>
              <a:srgbClr val="24763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effectLst/>
              <a:latin typeface="Cambria" panose="02040503050406030204" pitchFamily="18" charset="0"/>
            </a:endParaRPr>
          </a:p>
        </p:txBody>
      </p:sp>
      <p:sp>
        <p:nvSpPr>
          <p:cNvPr id="46" name="AutoShape 48"/>
          <p:cNvSpPr/>
          <p:nvPr/>
        </p:nvSpPr>
        <p:spPr>
          <a:xfrm rot="5400000">
            <a:off x="2158836" y="4168569"/>
            <a:ext cx="171679" cy="432049"/>
          </a:xfrm>
          <a:prstGeom prst="leftBrace">
            <a:avLst>
              <a:gd name="adj1" fmla="val 24561"/>
              <a:gd name="adj2" fmla="val 50000"/>
            </a:avLst>
          </a:prstGeom>
          <a:noFill/>
          <a:ln w="38100">
            <a:solidFill>
              <a:srgbClr val="24763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effectLst/>
              <a:latin typeface="Cambria" panose="02040503050406030204" pitchFamily="18" charset="0"/>
            </a:endParaRPr>
          </a:p>
        </p:txBody>
      </p:sp>
      <p:sp>
        <p:nvSpPr>
          <p:cNvPr id="48" name="AutoShape 52"/>
          <p:cNvSpPr/>
          <p:nvPr/>
        </p:nvSpPr>
        <p:spPr>
          <a:xfrm rot="5400000">
            <a:off x="3637790" y="3883320"/>
            <a:ext cx="168506" cy="990600"/>
          </a:xfrm>
          <a:prstGeom prst="leftBrace">
            <a:avLst>
              <a:gd name="adj1" fmla="val 45614"/>
              <a:gd name="adj2" fmla="val 50000"/>
            </a:avLst>
          </a:prstGeom>
          <a:noFill/>
          <a:ln w="38100">
            <a:solidFill>
              <a:srgbClr val="24763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effectLst/>
              <a:latin typeface="Cambria" panose="02040503050406030204" pitchFamily="18" charset="0"/>
            </a:endParaRPr>
          </a:p>
        </p:txBody>
      </p:sp>
      <p:sp>
        <p:nvSpPr>
          <p:cNvPr id="52" name="AutoShape 57"/>
          <p:cNvSpPr/>
          <p:nvPr/>
        </p:nvSpPr>
        <p:spPr>
          <a:xfrm rot="5400000">
            <a:off x="1869956" y="4771331"/>
            <a:ext cx="140419" cy="465005"/>
          </a:xfrm>
          <a:prstGeom prst="rightBrace">
            <a:avLst>
              <a:gd name="adj1" fmla="val 31053"/>
              <a:gd name="adj2" fmla="val 50000"/>
            </a:avLst>
          </a:prstGeom>
          <a:noFill/>
          <a:ln w="38100">
            <a:solidFill>
              <a:srgbClr val="24763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effectLst/>
              <a:latin typeface="Cambria" panose="02040503050406030204" pitchFamily="18" charset="0"/>
            </a:endParaRPr>
          </a:p>
        </p:txBody>
      </p:sp>
      <p:sp>
        <p:nvSpPr>
          <p:cNvPr id="55" name="Text Box 35"/>
          <p:cNvSpPr txBox="1">
            <a:spLocks noChangeArrowheads="1"/>
          </p:cNvSpPr>
          <p:nvPr/>
        </p:nvSpPr>
        <p:spPr>
          <a:xfrm>
            <a:off x="6781180" y="3909403"/>
            <a:ext cx="1613817" cy="30510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1400" b="1" i="0" u="none" strike="noStrike" dirty="0">
                <a:effectLst/>
                <a:highlight>
                  <a:srgbClr val="000000">
                    <a:alpha val="0"/>
                  </a:srgbClr>
                </a:highlight>
                <a:latin typeface="Cambria"/>
              </a:rPr>
              <a:t>Subsidiary code</a:t>
            </a:r>
          </a:p>
        </p:txBody>
      </p:sp>
      <p:sp>
        <p:nvSpPr>
          <p:cNvPr id="56" name="Text Box 35"/>
          <p:cNvSpPr txBox="1">
            <a:spLocks noChangeArrowheads="1"/>
          </p:cNvSpPr>
          <p:nvPr/>
        </p:nvSpPr>
        <p:spPr>
          <a:xfrm>
            <a:off x="6867469" y="5148808"/>
            <a:ext cx="1372972" cy="51867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a:spcBef>
                <a:spcPct val="50000"/>
              </a:spcBef>
            </a:pPr>
            <a:r>
              <a:rPr lang="en-US" sz="1400" b="1" i="0" u="none" strike="noStrike">
                <a:effectLst/>
                <a:highlight>
                  <a:srgbClr val="000000">
                    <a:alpha val="0"/>
                  </a:srgbClr>
                </a:highlight>
                <a:latin typeface="Cambria"/>
              </a:rPr>
              <a:t>Type of expenses</a:t>
            </a:r>
          </a:p>
        </p:txBody>
      </p:sp>
      <p:sp>
        <p:nvSpPr>
          <p:cNvPr id="57" name="Прямоугольник 56"/>
          <p:cNvSpPr/>
          <p:nvPr/>
        </p:nvSpPr>
        <p:spPr>
          <a:xfrm>
            <a:off x="836477" y="2203392"/>
            <a:ext cx="1638569" cy="577535"/>
          </a:xfrm>
          <a:prstGeom prst="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1400" b="1" i="0" u="none" strike="noStrike" dirty="0">
                <a:solidFill>
                  <a:srgbClr val="000000"/>
                </a:solidFill>
                <a:effectLst/>
                <a:highlight>
                  <a:srgbClr val="000000">
                    <a:alpha val="0"/>
                  </a:srgbClr>
                </a:highlight>
                <a:latin typeface="Cambria"/>
              </a:rPr>
              <a:t>Budget planning</a:t>
            </a:r>
          </a:p>
        </p:txBody>
      </p:sp>
      <p:sp>
        <p:nvSpPr>
          <p:cNvPr id="58" name="Прямоугольник 57"/>
          <p:cNvSpPr/>
          <p:nvPr/>
        </p:nvSpPr>
        <p:spPr>
          <a:xfrm>
            <a:off x="2802040" y="2207637"/>
            <a:ext cx="1452435" cy="576063"/>
          </a:xfrm>
          <a:prstGeom prst="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1400" b="1" i="0" u="none" strike="noStrike" dirty="0">
                <a:solidFill>
                  <a:srgbClr val="000000"/>
                </a:solidFill>
                <a:effectLst/>
                <a:highlight>
                  <a:srgbClr val="000000">
                    <a:alpha val="0"/>
                  </a:srgbClr>
                </a:highlight>
                <a:latin typeface="Cambria"/>
              </a:rPr>
              <a:t>Budget administration</a:t>
            </a:r>
          </a:p>
        </p:txBody>
      </p:sp>
      <p:sp>
        <p:nvSpPr>
          <p:cNvPr id="59" name="Прямоугольник 58"/>
          <p:cNvSpPr/>
          <p:nvPr/>
        </p:nvSpPr>
        <p:spPr>
          <a:xfrm>
            <a:off x="4655601" y="2203392"/>
            <a:ext cx="1563461" cy="576063"/>
          </a:xfrm>
          <a:prstGeom prst="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1400" b="1" i="0" u="none" strike="noStrike" dirty="0">
                <a:solidFill>
                  <a:srgbClr val="000000"/>
                </a:solidFill>
                <a:effectLst/>
                <a:highlight>
                  <a:srgbClr val="000000">
                    <a:alpha val="0"/>
                  </a:srgbClr>
                </a:highlight>
                <a:latin typeface="Cambria"/>
              </a:rPr>
              <a:t>Budgetary accounting</a:t>
            </a:r>
          </a:p>
        </p:txBody>
      </p:sp>
      <p:sp>
        <p:nvSpPr>
          <p:cNvPr id="69" name="Прямоугольник 68"/>
          <p:cNvSpPr/>
          <p:nvPr/>
        </p:nvSpPr>
        <p:spPr>
          <a:xfrm>
            <a:off x="6575544" y="2207637"/>
            <a:ext cx="1594529" cy="577534"/>
          </a:xfrm>
          <a:prstGeom prst="rect">
            <a:avLst/>
          </a:prstGeom>
          <a:ln w="38100">
            <a:solidFill>
              <a:srgbClr val="336600"/>
            </a:solidFill>
          </a:ln>
          <a:effectLst/>
        </p:spPr>
        <p:style>
          <a:lnRef idx="2">
            <a:schemeClr val="accent3"/>
          </a:lnRef>
          <a:fillRef idx="1">
            <a:schemeClr val="lt1"/>
          </a:fillRef>
          <a:effectRef idx="0">
            <a:schemeClr val="accent3"/>
          </a:effectRef>
          <a:fontRef idx="minor">
            <a:schemeClr val="dk1"/>
          </a:fontRef>
        </p:style>
        <p:txBody>
          <a:bodyPr anchor="ctr"/>
          <a:lstStyle/>
          <a:p>
            <a:pPr algn="ctr" rtl="0"/>
            <a:r>
              <a:rPr lang="en-US" sz="1400" b="1" i="0" u="none" strike="noStrike" dirty="0">
                <a:solidFill>
                  <a:srgbClr val="000000"/>
                </a:solidFill>
                <a:effectLst/>
                <a:highlight>
                  <a:srgbClr val="000000">
                    <a:alpha val="0"/>
                  </a:srgbClr>
                </a:highlight>
                <a:latin typeface="Cambria"/>
              </a:rPr>
              <a:t>Budgetary reporting</a:t>
            </a:r>
          </a:p>
        </p:txBody>
      </p:sp>
      <p:sp>
        <p:nvSpPr>
          <p:cNvPr id="70" name="Rectangle 42"/>
          <p:cNvSpPr>
            <a:spLocks noChangeArrowheads="1"/>
          </p:cNvSpPr>
          <p:nvPr/>
        </p:nvSpPr>
        <p:spPr>
          <a:xfrm>
            <a:off x="683568" y="4494716"/>
            <a:ext cx="7689473" cy="39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r>
              <a:rPr lang="en-US" sz="2000" b="1" i="0" u="none" strike="noStrike" dirty="0">
                <a:effectLst/>
                <a:highlight>
                  <a:srgbClr val="000000">
                    <a:alpha val="0"/>
                  </a:srgbClr>
                </a:highlight>
                <a:latin typeface="Calibri"/>
              </a:rPr>
              <a:t> 1   2   3   4   5   6   7   8   9   10   11   12   13   14   15   16   17   18   19   20</a:t>
            </a:r>
          </a:p>
        </p:txBody>
      </p:sp>
      <p:sp>
        <p:nvSpPr>
          <p:cNvPr id="71" name="Text Box 31"/>
          <p:cNvSpPr txBox="1">
            <a:spLocks noChangeArrowheads="1"/>
          </p:cNvSpPr>
          <p:nvPr/>
        </p:nvSpPr>
        <p:spPr>
          <a:xfrm>
            <a:off x="646430" y="5148808"/>
            <a:ext cx="878520" cy="30777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1400" b="1" i="0" u="none" strike="noStrike" dirty="0">
                <a:effectLst/>
                <a:highlight>
                  <a:srgbClr val="000000">
                    <a:alpha val="0"/>
                  </a:srgbClr>
                </a:highlight>
                <a:latin typeface="Cambria"/>
              </a:rPr>
              <a:t>Chapter </a:t>
            </a:r>
          </a:p>
        </p:txBody>
      </p:sp>
      <p:sp>
        <p:nvSpPr>
          <p:cNvPr id="72" name="AutoShape 57"/>
          <p:cNvSpPr/>
          <p:nvPr/>
        </p:nvSpPr>
        <p:spPr>
          <a:xfrm rot="5400000">
            <a:off x="2478978" y="4771330"/>
            <a:ext cx="140419" cy="465005"/>
          </a:xfrm>
          <a:prstGeom prst="rightBrace">
            <a:avLst>
              <a:gd name="adj1" fmla="val 31053"/>
              <a:gd name="adj2" fmla="val 50000"/>
            </a:avLst>
          </a:prstGeom>
          <a:noFill/>
          <a:ln w="38100">
            <a:solidFill>
              <a:srgbClr val="24763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effectLst/>
              <a:latin typeface="Cambria" panose="02040503050406030204" pitchFamily="18" charset="0"/>
            </a:endParaRPr>
          </a:p>
        </p:txBody>
      </p:sp>
      <p:sp>
        <p:nvSpPr>
          <p:cNvPr id="73" name="AutoShape 48"/>
          <p:cNvSpPr/>
          <p:nvPr/>
        </p:nvSpPr>
        <p:spPr>
          <a:xfrm rot="5400000">
            <a:off x="2752067" y="4168569"/>
            <a:ext cx="171679" cy="432049"/>
          </a:xfrm>
          <a:prstGeom prst="leftBrace">
            <a:avLst>
              <a:gd name="adj1" fmla="val 24561"/>
              <a:gd name="adj2" fmla="val 50000"/>
            </a:avLst>
          </a:prstGeom>
          <a:noFill/>
          <a:ln w="38100">
            <a:solidFill>
              <a:srgbClr val="24763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effectLst/>
              <a:latin typeface="Cambria" panose="02040503050406030204" pitchFamily="18" charset="0"/>
            </a:endParaRPr>
          </a:p>
        </p:txBody>
      </p:sp>
      <p:sp>
        <p:nvSpPr>
          <p:cNvPr id="74" name="AutoShape 48"/>
          <p:cNvSpPr/>
          <p:nvPr/>
        </p:nvSpPr>
        <p:spPr>
          <a:xfrm rot="5400000">
            <a:off x="4664629" y="4024552"/>
            <a:ext cx="171679" cy="720082"/>
          </a:xfrm>
          <a:prstGeom prst="leftBrace">
            <a:avLst>
              <a:gd name="adj1" fmla="val 24561"/>
              <a:gd name="adj2" fmla="val 50000"/>
            </a:avLst>
          </a:prstGeom>
          <a:noFill/>
          <a:ln w="38100">
            <a:solidFill>
              <a:srgbClr val="24763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effectLst/>
              <a:latin typeface="Cambria" panose="02040503050406030204" pitchFamily="18" charset="0"/>
            </a:endParaRPr>
          </a:p>
        </p:txBody>
      </p:sp>
      <p:sp>
        <p:nvSpPr>
          <p:cNvPr id="75" name="AutoShape 52"/>
          <p:cNvSpPr/>
          <p:nvPr/>
        </p:nvSpPr>
        <p:spPr>
          <a:xfrm rot="5400000">
            <a:off x="5938884" y="3620575"/>
            <a:ext cx="168506" cy="1516088"/>
          </a:xfrm>
          <a:prstGeom prst="leftBrace">
            <a:avLst>
              <a:gd name="adj1" fmla="val 45614"/>
              <a:gd name="adj2" fmla="val 50000"/>
            </a:avLst>
          </a:prstGeom>
          <a:noFill/>
          <a:ln w="38100">
            <a:solidFill>
              <a:srgbClr val="24763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effectLst/>
              <a:latin typeface="Cambria" panose="02040503050406030204" pitchFamily="18" charset="0"/>
            </a:endParaRPr>
          </a:p>
        </p:txBody>
      </p:sp>
      <p:sp>
        <p:nvSpPr>
          <p:cNvPr id="76" name="AutoShape 25"/>
          <p:cNvSpPr>
            <a:spLocks noChangeArrowheads="1"/>
          </p:cNvSpPr>
          <p:nvPr/>
        </p:nvSpPr>
        <p:spPr>
          <a:xfrm rot="5400000">
            <a:off x="7180374" y="4138019"/>
            <a:ext cx="747164" cy="1113503"/>
          </a:xfrm>
          <a:prstGeom prst="bracePair">
            <a:avLst>
              <a:gd name="adj" fmla="val 8970"/>
            </a:avLst>
          </a:prstGeom>
          <a:noFill/>
          <a:ln w="38100">
            <a:solidFill>
              <a:srgbClr val="247632"/>
            </a:solidFill>
            <a:rou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ru-RU">
              <a:effectLst/>
              <a:latin typeface="Cambria" panose="02040503050406030204" pitchFamily="18" charset="0"/>
            </a:endParaRPr>
          </a:p>
        </p:txBody>
      </p:sp>
      <p:sp>
        <p:nvSpPr>
          <p:cNvPr id="77" name="AutoShape 57"/>
          <p:cNvSpPr/>
          <p:nvPr/>
        </p:nvSpPr>
        <p:spPr>
          <a:xfrm rot="5400000">
            <a:off x="4790109" y="3079133"/>
            <a:ext cx="140419" cy="3841723"/>
          </a:xfrm>
          <a:prstGeom prst="rightBrace">
            <a:avLst>
              <a:gd name="adj1" fmla="val 31053"/>
              <a:gd name="adj2" fmla="val 50000"/>
            </a:avLst>
          </a:prstGeom>
          <a:noFill/>
          <a:ln w="38100">
            <a:solidFill>
              <a:srgbClr val="24763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effectLst/>
              <a:latin typeface="Cambria" panose="02040503050406030204" pitchFamily="18" charset="0"/>
            </a:endParaRPr>
          </a:p>
        </p:txBody>
      </p:sp>
      <p:sp>
        <p:nvSpPr>
          <p:cNvPr id="2" name="Стрелка вниз 1"/>
          <p:cNvSpPr/>
          <p:nvPr/>
        </p:nvSpPr>
        <p:spPr>
          <a:xfrm>
            <a:off x="1547750" y="1736812"/>
            <a:ext cx="216024" cy="360040"/>
          </a:xfrm>
          <a:prstGeom prst="downArrow">
            <a:avLst/>
          </a:prstGeom>
          <a:gradFill>
            <a:gsLst>
              <a:gs pos="0">
                <a:srgbClr val="336600"/>
              </a:gs>
              <a:gs pos="100000">
                <a:srgbClr val="4AA05A"/>
              </a:gs>
            </a:gsLst>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effectLst/>
            </a:endParaRPr>
          </a:p>
        </p:txBody>
      </p:sp>
      <p:sp>
        <p:nvSpPr>
          <p:cNvPr id="78" name="Стрелка вниз 77"/>
          <p:cNvSpPr/>
          <p:nvPr/>
        </p:nvSpPr>
        <p:spPr>
          <a:xfrm>
            <a:off x="3420245" y="1736812"/>
            <a:ext cx="216024" cy="360040"/>
          </a:xfrm>
          <a:prstGeom prst="downArrow">
            <a:avLst/>
          </a:prstGeom>
          <a:gradFill>
            <a:gsLst>
              <a:gs pos="0">
                <a:srgbClr val="336600"/>
              </a:gs>
              <a:gs pos="100000">
                <a:srgbClr val="4AA05A"/>
              </a:gs>
            </a:gsLst>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effectLst/>
            </a:endParaRPr>
          </a:p>
        </p:txBody>
      </p:sp>
      <p:sp>
        <p:nvSpPr>
          <p:cNvPr id="79" name="Стрелка вниз 78"/>
          <p:cNvSpPr/>
          <p:nvPr/>
        </p:nvSpPr>
        <p:spPr>
          <a:xfrm>
            <a:off x="5329319" y="1736812"/>
            <a:ext cx="216024" cy="360040"/>
          </a:xfrm>
          <a:prstGeom prst="downArrow">
            <a:avLst/>
          </a:prstGeom>
          <a:gradFill>
            <a:gsLst>
              <a:gs pos="0">
                <a:srgbClr val="336600"/>
              </a:gs>
              <a:gs pos="100000">
                <a:srgbClr val="4AA05A"/>
              </a:gs>
            </a:gsLst>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effectLst/>
            </a:endParaRPr>
          </a:p>
        </p:txBody>
      </p:sp>
      <p:sp>
        <p:nvSpPr>
          <p:cNvPr id="80" name="Стрелка вниз 79"/>
          <p:cNvSpPr/>
          <p:nvPr/>
        </p:nvSpPr>
        <p:spPr>
          <a:xfrm>
            <a:off x="7264797" y="1736812"/>
            <a:ext cx="216024" cy="360040"/>
          </a:xfrm>
          <a:prstGeom prst="downArrow">
            <a:avLst/>
          </a:prstGeom>
          <a:gradFill>
            <a:gsLst>
              <a:gs pos="0">
                <a:srgbClr val="336600"/>
              </a:gs>
              <a:gs pos="100000">
                <a:srgbClr val="4AA05A"/>
              </a:gs>
            </a:gsLst>
            <a:tileRect/>
          </a:gra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effectLst/>
            </a:endParaRPr>
          </a:p>
        </p:txBody>
      </p:sp>
      <p:sp>
        <p:nvSpPr>
          <p:cNvPr id="41" name="Номер слайда 2"/>
          <p:cNvSpPr txBox="1"/>
          <p:nvPr/>
        </p:nvSpPr>
        <p:spPr>
          <a:xfrm>
            <a:off x="8545362" y="6307071"/>
            <a:ext cx="491133" cy="365125"/>
          </a:xfrm>
          <a:prstGeom prst="rect">
            <a:avLst/>
          </a:prstGeom>
          <a:effectLst/>
        </p:spPr>
        <p:txBody>
          <a:bodyPr/>
          <a:lstStyle>
            <a:defPPr>
              <a:defRPr lang="ru-RU">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algn="r" defTabSz="457200" rtl="0">
              <a:defRPr>
                <a:effectLst/>
              </a:defRPr>
            </a:pPr>
            <a:r>
              <a:rPr lang="en-US" sz="1800" b="0" i="0" u="none" strike="noStrike">
                <a:solidFill>
                  <a:srgbClr val="DEAA46"/>
                </a:solidFill>
                <a:effectLst/>
                <a:highlight>
                  <a:srgbClr val="000000">
                    <a:alpha val="0"/>
                  </a:srgbClr>
                </a:highlight>
                <a:latin typeface="DINPro-Light"/>
              </a:rPr>
              <a:t>9</a:t>
            </a:r>
          </a:p>
        </p:txBody>
      </p:sp>
      <p:sp>
        <p:nvSpPr>
          <p:cNvPr id="42" name="TextBox 41"/>
          <p:cNvSpPr txBox="1"/>
          <p:nvPr/>
        </p:nvSpPr>
        <p:spPr>
          <a:xfrm>
            <a:off x="756297" y="235753"/>
            <a:ext cx="1405404" cy="918976"/>
          </a:xfrm>
          <a:prstGeom prst="rect">
            <a:avLst/>
          </a:prstGeom>
          <a:solidFill>
            <a:schemeClr val="bg1"/>
          </a:solidFill>
          <a:ln>
            <a:solidFill>
              <a:schemeClr val="bg1"/>
            </a:solidFill>
          </a:ln>
          <a:effectLst/>
        </p:spPr>
        <p:txBody>
          <a:bodyPr wrap="square" lIns="36000" tIns="0" rIns="0" bIns="0" rtlCol="0">
            <a:spAutoFit/>
          </a:bodyPr>
          <a:lstStyle/>
          <a:p>
            <a:pPr rtl="0"/>
            <a:r>
              <a:rPr lang="en-US" sz="1800" b="0" i="0" u="none" strike="noStrike" baseline="-25000">
                <a:solidFill>
                  <a:srgbClr val="4F6228"/>
                </a:solidFill>
                <a:effectLst/>
                <a:highlight>
                  <a:srgbClr val="000000">
                    <a:alpha val="0"/>
                  </a:srgbClr>
                </a:highlight>
                <a:latin typeface="Calibri"/>
              </a:rPr>
              <a:t>MINISTRY</a:t>
            </a:r>
          </a:p>
          <a:p>
            <a:pPr rtl="0"/>
            <a:r>
              <a:rPr lang="en-US" sz="1800" b="0" i="0" u="none" strike="noStrike" baseline="-25000">
                <a:solidFill>
                  <a:srgbClr val="4F6228"/>
                </a:solidFill>
                <a:effectLst/>
                <a:highlight>
                  <a:srgbClr val="000000">
                    <a:alpha val="0"/>
                  </a:srgbClr>
                </a:highlight>
                <a:latin typeface="Calibri"/>
              </a:rPr>
              <a:t>OF FINANCE</a:t>
            </a:r>
          </a:p>
          <a:p>
            <a:pPr rtl="0"/>
            <a:r>
              <a:rPr lang="en-US" sz="1400" b="0" i="0" u="none" strike="noStrike" baseline="-25000">
                <a:solidFill>
                  <a:srgbClr val="4F6228"/>
                </a:solidFill>
                <a:effectLst/>
                <a:highlight>
                  <a:srgbClr val="000000">
                    <a:alpha val="0"/>
                  </a:srgbClr>
                </a:highlight>
                <a:latin typeface="Calibri"/>
              </a:rPr>
              <a:t>OF THE RUSSIAN FEDERATION</a:t>
            </a:r>
          </a:p>
          <a:p>
            <a:endParaRPr lang="ru-RU">
              <a:effectLst/>
            </a:endParaRPr>
          </a:p>
        </p:txBody>
      </p:sp>
    </p:spTree>
    <p:extLst>
      <p:ext uri="{BB962C8B-B14F-4D97-AF65-F5344CB8AC3E}">
        <p14:creationId xmlns:p14="http://schemas.microsoft.com/office/powerpoint/2010/main" val="230101838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36469</TotalTime>
  <Words>2251</Words>
  <Application>Microsoft Office PowerPoint</Application>
  <PresentationFormat>On-screen Show (4:3)</PresentationFormat>
  <Paragraphs>761</Paragraphs>
  <Slides>36</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Calibri</vt:lpstr>
      <vt:lpstr>Cambria</vt:lpstr>
      <vt:lpstr>DINPro-Light</vt:lpstr>
      <vt:lpstr>Tahoma</vt:lpstr>
      <vt:lpstr>Times New Roman</vt:lpstr>
      <vt:lpstr>Trebuchet MS</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Шамьюнов Марат Маратович</dc:creator>
  <cp:lastModifiedBy>Galina S. Kuznetsova</cp:lastModifiedBy>
  <cp:revision>2521</cp:revision>
  <cp:lastPrinted>2019-10-18T19:35:05Z</cp:lastPrinted>
  <dcterms:created xsi:type="dcterms:W3CDTF">2016-03-17T09:44:54Z</dcterms:created>
  <dcterms:modified xsi:type="dcterms:W3CDTF">2019-10-22T18:31:28Z</dcterms:modified>
</cp:coreProperties>
</file>