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529" r:id="rId2"/>
    <p:sldId id="256" r:id="rId3"/>
    <p:sldId id="475" r:id="rId4"/>
    <p:sldId id="321" r:id="rId5"/>
    <p:sldId id="436" r:id="rId6"/>
    <p:sldId id="412" r:id="rId7"/>
    <p:sldId id="513" r:id="rId8"/>
    <p:sldId id="422" r:id="rId9"/>
    <p:sldId id="521" r:id="rId10"/>
    <p:sldId id="482" r:id="rId11"/>
    <p:sldId id="483" r:id="rId12"/>
    <p:sldId id="484" r:id="rId13"/>
    <p:sldId id="485" r:id="rId14"/>
    <p:sldId id="530" r:id="rId15"/>
    <p:sldId id="487" r:id="rId16"/>
    <p:sldId id="489" r:id="rId17"/>
    <p:sldId id="490" r:id="rId18"/>
    <p:sldId id="491" r:id="rId19"/>
    <p:sldId id="522" r:id="rId20"/>
    <p:sldId id="523" r:id="rId21"/>
    <p:sldId id="531" r:id="rId22"/>
    <p:sldId id="536" r:id="rId23"/>
    <p:sldId id="526" r:id="rId24"/>
    <p:sldId id="527" r:id="rId25"/>
    <p:sldId id="528" r:id="rId26"/>
    <p:sldId id="492" r:id="rId27"/>
    <p:sldId id="493" r:id="rId28"/>
    <p:sldId id="494" r:id="rId29"/>
    <p:sldId id="495" r:id="rId30"/>
    <p:sldId id="496" r:id="rId31"/>
    <p:sldId id="504" r:id="rId32"/>
    <p:sldId id="505" r:id="rId33"/>
    <p:sldId id="506" r:id="rId34"/>
    <p:sldId id="514" r:id="rId35"/>
    <p:sldId id="418" r:id="rId36"/>
    <p:sldId id="419" r:id="rId37"/>
    <p:sldId id="515" r:id="rId38"/>
    <p:sldId id="417" r:id="rId39"/>
    <p:sldId id="434" r:id="rId40"/>
    <p:sldId id="532" r:id="rId41"/>
    <p:sldId id="520" r:id="rId42"/>
    <p:sldId id="416" r:id="rId43"/>
    <p:sldId id="426" r:id="rId44"/>
    <p:sldId id="427" r:id="rId45"/>
    <p:sldId id="428" r:id="rId46"/>
    <p:sldId id="517" r:id="rId47"/>
    <p:sldId id="421" r:id="rId48"/>
    <p:sldId id="480" r:id="rId49"/>
    <p:sldId id="481" r:id="rId50"/>
    <p:sldId id="429" r:id="rId51"/>
    <p:sldId id="430" r:id="rId52"/>
    <p:sldId id="431" r:id="rId53"/>
    <p:sldId id="432" r:id="rId54"/>
    <p:sldId id="433" r:id="rId55"/>
    <p:sldId id="519" r:id="rId56"/>
    <p:sldId id="420" r:id="rId57"/>
    <p:sldId id="424" r:id="rId58"/>
    <p:sldId id="425" r:id="rId59"/>
    <p:sldId id="423" r:id="rId60"/>
    <p:sldId id="477" r:id="rId61"/>
    <p:sldId id="457" r:id="rId62"/>
    <p:sldId id="458" r:id="rId63"/>
    <p:sldId id="461" r:id="rId64"/>
    <p:sldId id="463" r:id="rId65"/>
    <p:sldId id="464" r:id="rId66"/>
    <p:sldId id="478" r:id="rId67"/>
    <p:sldId id="470" r:id="rId68"/>
    <p:sldId id="415" r:id="rId69"/>
    <p:sldId id="410" r:id="rId70"/>
    <p:sldId id="533" r:id="rId71"/>
    <p:sldId id="405" r:id="rId72"/>
    <p:sldId id="535" r:id="rId73"/>
    <p:sldId id="471" r:id="rId74"/>
    <p:sldId id="465" r:id="rId75"/>
    <p:sldId id="468" r:id="rId76"/>
    <p:sldId id="298" r:id="rId77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79429" autoAdjust="0"/>
  </p:normalViewPr>
  <p:slideViewPr>
    <p:cSldViewPr>
      <p:cViewPr varScale="1">
        <p:scale>
          <a:sx n="51" d="100"/>
          <a:sy n="51" d="100"/>
        </p:scale>
        <p:origin x="18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ablib\Documents\NEMZETK&#214;ZI\20180615_PEMPAL\r&#233;szanyagok\2017_appropri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ablib\AppData\Local\Microsoft\Windows\Temporary%20Internet%20Files\Content.Outlook\L8CA1GWU\KESZ%20&#225;bra%20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zablib\AppData\Local\Microsoft\Windows\Temporary%20Internet%20Files\Content.Outlook\L8CA1GWU\Tartoz&#225;s&#225;llom&#225;ny_2010-2017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ablib\AppData\Local\Microsoft\Windows\Temporary%20Internet%20Files\Content.Outlook\L8CA1GWU\Tartoz&#225;s&#225;llom&#225;ny_2010-2017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ablib\AppData\Local\Microsoft\Windows\Temporary%20Internet%20Files\Content.Outlook\L8CA1GWU\2017%20%20&#233;vi%20maradv&#225;ny%201-35%20fejezet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ablib\AppData\Local\Microsoft\Windows\Temporary%20Internet%20Files\Content.Outlook\L8CA1GWU\Kiszabott_b&#237;rs&#225;g_2015-2017%20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94711481960277"/>
          <c:y val="0.13186412392092606"/>
          <c:w val="0.49269283503741135"/>
          <c:h val="0.763246703988591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F5-418B-8B48-C18F469B1F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F5-418B-8B48-C18F469B1F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F5-418B-8B48-C18F469B1F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F5-418B-8B48-C18F469B1FC4}"/>
              </c:ext>
            </c:extLst>
          </c:dPt>
          <c:dLbls>
            <c:dLbl>
              <c:idx val="0"/>
              <c:layout>
                <c:manualLayout>
                  <c:x val="5.5681631214008695E-2"/>
                  <c:y val="9.359853139744822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Организации</a:t>
                    </a:r>
                    <a:r>
                      <a:rPr lang="ru-RU" baseline="0" dirty="0"/>
                      <a:t>, </a:t>
                    </a:r>
                    <a:fld id="{C7AF8363-A838-41B4-BF89-00882F1B4FAB}" type="VALUE">
                      <a:rPr lang="en-US" baseline="0"/>
                      <a:pPr/>
                      <a:t>[VALUE]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F5-418B-8B48-C18F469B1FC4}"/>
                </c:ext>
              </c:extLst>
            </c:dLbl>
            <c:dLbl>
              <c:idx val="1"/>
              <c:layout>
                <c:manualLayout>
                  <c:x val="-0.23912680691033023"/>
                  <c:y val="-4.47404912536223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Программы</a:t>
                    </a:r>
                    <a:r>
                      <a:rPr lang="ru-RU" baseline="0" dirty="0"/>
                      <a:t>, </a:t>
                    </a:r>
                    <a:fld id="{3A8179C2-C23D-4591-A9D4-D958D29BA501}" type="VALUE">
                      <a:rPr lang="en-US" baseline="0"/>
                      <a:pPr/>
                      <a:t>[VALUE]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F5-418B-8B48-C18F469B1FC4}"/>
                </c:ext>
              </c:extLst>
            </c:dLbl>
            <c:dLbl>
              <c:idx val="2"/>
              <c:layout>
                <c:manualLayout>
                  <c:x val="-4.9776315274023583E-2"/>
                  <c:y val="0.154683901506531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Централизованно управляемые</a:t>
                    </a:r>
                    <a:r>
                      <a:rPr lang="ru-RU" baseline="0" dirty="0"/>
                      <a:t> </a:t>
                    </a:r>
                    <a:fld id="{ECA02A1A-4735-48AF-B579-693DE336DD70}" type="VALUE">
                      <a:rPr lang="en-US" baseline="0"/>
                      <a:pPr/>
                      <a:t>[VALUE]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F5-418B-8B48-C18F469B1FC4}"/>
                </c:ext>
              </c:extLst>
            </c:dLbl>
            <c:dLbl>
              <c:idx val="3"/>
              <c:layout>
                <c:manualLayout>
                  <c:x val="-0.17640645199200847"/>
                  <c:y val="2.07045651085521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Социальные и специальные</a:t>
                    </a:r>
                    <a:r>
                      <a:rPr lang="ru-RU" baseline="0" dirty="0"/>
                      <a:t> фонды, </a:t>
                    </a:r>
                    <a:fld id="{B225F372-5590-4B06-BA19-60208674C417}" type="VALUE">
                      <a:rPr lang="ru-RU" baseline="0"/>
                      <a:pPr/>
                      <a:t>[VALUE]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F5-418B-8B48-C18F469B1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'[2017_appropriations.xlsx]Munka1'!$A$2:$A$5</c:f>
              <c:strCache>
                <c:ptCount val="4"/>
                <c:pt idx="0">
                  <c:v>Institution</c:v>
                </c:pt>
                <c:pt idx="1">
                  <c:v>Program</c:v>
                </c:pt>
                <c:pt idx="2">
                  <c:v>Centrally managed</c:v>
                </c:pt>
                <c:pt idx="3">
                  <c:v>Social and special fund</c:v>
                </c:pt>
              </c:strCache>
            </c:strRef>
          </c:cat>
          <c:val>
            <c:numRef>
              <c:f>'[2017_appropriations.xlsx]Munka1'!$B$2:$B$5</c:f>
              <c:numCache>
                <c:formatCode>General</c:formatCode>
                <c:ptCount val="4"/>
                <c:pt idx="0">
                  <c:v>663</c:v>
                </c:pt>
                <c:pt idx="1">
                  <c:v>858</c:v>
                </c:pt>
                <c:pt idx="2">
                  <c:v>436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F5-418B-8B48-C18F469B1F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'[KESZ ábra 2017.xlsx]2017.'!$A$4</c:f>
              <c:strCache>
                <c:ptCount val="1"/>
                <c:pt idx="0">
                  <c:v>Treasury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'[KESZ ábra 2017.xlsx]2017.'!$B$1:$IR$3</c:f>
              <c:strCache>
                <c:ptCount val="251"/>
                <c:pt idx="0">
                  <c:v>January</c:v>
                </c:pt>
                <c:pt idx="22">
                  <c:v>February</c:v>
                </c:pt>
                <c:pt idx="42">
                  <c:v>March</c:v>
                </c:pt>
                <c:pt idx="64">
                  <c:v>April</c:v>
                </c:pt>
                <c:pt idx="82">
                  <c:v>May</c:v>
                </c:pt>
                <c:pt idx="104">
                  <c:v>June</c:v>
                </c:pt>
                <c:pt idx="125">
                  <c:v>July</c:v>
                </c:pt>
                <c:pt idx="146">
                  <c:v>August</c:v>
                </c:pt>
                <c:pt idx="169">
                  <c:v>September</c:v>
                </c:pt>
                <c:pt idx="190">
                  <c:v>October</c:v>
                </c:pt>
                <c:pt idx="211">
                  <c:v>November</c:v>
                </c:pt>
                <c:pt idx="232">
                  <c:v>December</c:v>
                </c:pt>
              </c:strCache>
              <c:extLst/>
            </c:strRef>
          </c:cat>
          <c:val>
            <c:numRef>
              <c:f>'[KESZ ábra 2017.xlsx]2017.'!$B$4:$IR$4</c:f>
              <c:numCache>
                <c:formatCode>#,##0.00</c:formatCode>
                <c:ptCount val="251"/>
                <c:pt idx="0">
                  <c:v>747.69999999999993</c:v>
                </c:pt>
                <c:pt idx="1">
                  <c:v>514.1</c:v>
                </c:pt>
                <c:pt idx="2">
                  <c:v>609.29999999999995</c:v>
                </c:pt>
                <c:pt idx="3">
                  <c:v>577.4</c:v>
                </c:pt>
                <c:pt idx="4">
                  <c:v>562.79999999999995</c:v>
                </c:pt>
                <c:pt idx="5">
                  <c:v>599.70000000000005</c:v>
                </c:pt>
                <c:pt idx="6">
                  <c:v>658.5</c:v>
                </c:pt>
                <c:pt idx="7">
                  <c:v>625.79999999999995</c:v>
                </c:pt>
                <c:pt idx="8">
                  <c:v>798.80000000000018</c:v>
                </c:pt>
                <c:pt idx="9">
                  <c:v>809.30000000000018</c:v>
                </c:pt>
                <c:pt idx="10">
                  <c:v>930.2</c:v>
                </c:pt>
                <c:pt idx="11">
                  <c:v>965.69999999999982</c:v>
                </c:pt>
                <c:pt idx="12">
                  <c:v>946.2</c:v>
                </c:pt>
                <c:pt idx="13">
                  <c:v>994.80000000000018</c:v>
                </c:pt>
                <c:pt idx="14">
                  <c:v>1456.9</c:v>
                </c:pt>
                <c:pt idx="15">
                  <c:v>1495.8000000000002</c:v>
                </c:pt>
                <c:pt idx="16">
                  <c:v>1637.9999999999998</c:v>
                </c:pt>
                <c:pt idx="17">
                  <c:v>1628.8</c:v>
                </c:pt>
                <c:pt idx="18">
                  <c:v>1592.1</c:v>
                </c:pt>
                <c:pt idx="19">
                  <c:v>1618</c:v>
                </c:pt>
                <c:pt idx="20">
                  <c:v>1660</c:v>
                </c:pt>
                <c:pt idx="21">
                  <c:v>1596.5</c:v>
                </c:pt>
                <c:pt idx="22">
                  <c:v>1459.1999999999998</c:v>
                </c:pt>
                <c:pt idx="23">
                  <c:v>1487.3</c:v>
                </c:pt>
                <c:pt idx="24">
                  <c:v>1442.8</c:v>
                </c:pt>
                <c:pt idx="25">
                  <c:v>1356.1</c:v>
                </c:pt>
                <c:pt idx="26">
                  <c:v>1412.9999999999998</c:v>
                </c:pt>
                <c:pt idx="27">
                  <c:v>1300.5999999999999</c:v>
                </c:pt>
                <c:pt idx="28">
                  <c:v>1291.8999999999996</c:v>
                </c:pt>
                <c:pt idx="29">
                  <c:v>1170.0999999999997</c:v>
                </c:pt>
                <c:pt idx="30">
                  <c:v>1528.1</c:v>
                </c:pt>
                <c:pt idx="31">
                  <c:v>1677.3</c:v>
                </c:pt>
                <c:pt idx="32">
                  <c:v>1670.4999999999995</c:v>
                </c:pt>
                <c:pt idx="33">
                  <c:v>1668.3</c:v>
                </c:pt>
                <c:pt idx="34">
                  <c:v>1653.2</c:v>
                </c:pt>
                <c:pt idx="35">
                  <c:v>2103</c:v>
                </c:pt>
                <c:pt idx="36">
                  <c:v>2233.1000000000004</c:v>
                </c:pt>
                <c:pt idx="37">
                  <c:v>2212.3000000000002</c:v>
                </c:pt>
                <c:pt idx="38">
                  <c:v>2183.7000000000003</c:v>
                </c:pt>
                <c:pt idx="39">
                  <c:v>1792.4</c:v>
                </c:pt>
                <c:pt idx="40">
                  <c:v>1872.1</c:v>
                </c:pt>
                <c:pt idx="41">
                  <c:v>1856.4900000000005</c:v>
                </c:pt>
                <c:pt idx="42">
                  <c:v>1770.9899999999998</c:v>
                </c:pt>
                <c:pt idx="43">
                  <c:v>1660.8900000000003</c:v>
                </c:pt>
                <c:pt idx="44">
                  <c:v>1733.4900000000002</c:v>
                </c:pt>
                <c:pt idx="45">
                  <c:v>1675.6899999999996</c:v>
                </c:pt>
                <c:pt idx="46">
                  <c:v>1201.5</c:v>
                </c:pt>
                <c:pt idx="47">
                  <c:v>1174</c:v>
                </c:pt>
                <c:pt idx="48">
                  <c:v>1207.9899999999998</c:v>
                </c:pt>
                <c:pt idx="49">
                  <c:v>1155.8899999999999</c:v>
                </c:pt>
                <c:pt idx="50">
                  <c:v>1398.6899999999998</c:v>
                </c:pt>
                <c:pt idx="51">
                  <c:v>1286.9899999999996</c:v>
                </c:pt>
                <c:pt idx="52">
                  <c:v>1247.0900000000011</c:v>
                </c:pt>
                <c:pt idx="53">
                  <c:v>1182.5900000000006</c:v>
                </c:pt>
                <c:pt idx="54">
                  <c:v>1727.0900000000008</c:v>
                </c:pt>
                <c:pt idx="55">
                  <c:v>1541.8</c:v>
                </c:pt>
                <c:pt idx="56">
                  <c:v>1450</c:v>
                </c:pt>
                <c:pt idx="57">
                  <c:v>1386.29</c:v>
                </c:pt>
                <c:pt idx="58">
                  <c:v>1349.69</c:v>
                </c:pt>
                <c:pt idx="59">
                  <c:v>1446.4899999999998</c:v>
                </c:pt>
                <c:pt idx="60">
                  <c:v>1400.4900000000002</c:v>
                </c:pt>
                <c:pt idx="61">
                  <c:v>1393.8900000000006</c:v>
                </c:pt>
                <c:pt idx="62">
                  <c:v>1314.9900000000002</c:v>
                </c:pt>
                <c:pt idx="63">
                  <c:v>1307.5900000000004</c:v>
                </c:pt>
                <c:pt idx="64">
                  <c:v>1295.79</c:v>
                </c:pt>
                <c:pt idx="65">
                  <c:v>1236.1899999999998</c:v>
                </c:pt>
                <c:pt idx="66">
                  <c:v>1179.6899999999998</c:v>
                </c:pt>
                <c:pt idx="67">
                  <c:v>1006.6899999999998</c:v>
                </c:pt>
                <c:pt idx="68">
                  <c:v>907.79000000000019</c:v>
                </c:pt>
                <c:pt idx="69">
                  <c:v>1009.6899999999998</c:v>
                </c:pt>
                <c:pt idx="70">
                  <c:v>1031.1900000000003</c:v>
                </c:pt>
                <c:pt idx="71">
                  <c:v>1067.9900000000002</c:v>
                </c:pt>
                <c:pt idx="72">
                  <c:v>1081.6899999999996</c:v>
                </c:pt>
                <c:pt idx="73">
                  <c:v>1130.7900000000004</c:v>
                </c:pt>
                <c:pt idx="74">
                  <c:v>1065.9900000000007</c:v>
                </c:pt>
                <c:pt idx="75">
                  <c:v>1654.2899999999988</c:v>
                </c:pt>
                <c:pt idx="76">
                  <c:v>1482.6899999999985</c:v>
                </c:pt>
                <c:pt idx="77">
                  <c:v>1538.6899999999987</c:v>
                </c:pt>
                <c:pt idx="78">
                  <c:v>1646.7</c:v>
                </c:pt>
                <c:pt idx="79">
                  <c:v>1566.4</c:v>
                </c:pt>
                <c:pt idx="80">
                  <c:v>1609.8899999999996</c:v>
                </c:pt>
                <c:pt idx="81">
                  <c:v>1600.4900000000002</c:v>
                </c:pt>
                <c:pt idx="82">
                  <c:v>1544.1899999999991</c:v>
                </c:pt>
                <c:pt idx="83">
                  <c:v>1350.0899999999988</c:v>
                </c:pt>
                <c:pt idx="84">
                  <c:v>1362.59</c:v>
                </c:pt>
                <c:pt idx="85">
                  <c:v>1333.1899999999998</c:v>
                </c:pt>
                <c:pt idx="86">
                  <c:v>1550.1899999999991</c:v>
                </c:pt>
                <c:pt idx="87">
                  <c:v>1249.8900000000001</c:v>
                </c:pt>
                <c:pt idx="88">
                  <c:v>1033.8900000000003</c:v>
                </c:pt>
                <c:pt idx="89">
                  <c:v>807.48999999999933</c:v>
                </c:pt>
                <c:pt idx="90">
                  <c:v>845.6899999999996</c:v>
                </c:pt>
                <c:pt idx="91">
                  <c:v>923.38999999999987</c:v>
                </c:pt>
                <c:pt idx="92">
                  <c:v>1162.2899999999991</c:v>
                </c:pt>
                <c:pt idx="93">
                  <c:v>1159.5899999999992</c:v>
                </c:pt>
                <c:pt idx="94">
                  <c:v>1138.7899999999991</c:v>
                </c:pt>
                <c:pt idx="95">
                  <c:v>1184.9899999999989</c:v>
                </c:pt>
                <c:pt idx="96">
                  <c:v>1616.8899999999987</c:v>
                </c:pt>
                <c:pt idx="97">
                  <c:v>1684.6899999999998</c:v>
                </c:pt>
                <c:pt idx="98">
                  <c:v>1527.5899999999995</c:v>
                </c:pt>
                <c:pt idx="99">
                  <c:v>1517.5899999999997</c:v>
                </c:pt>
                <c:pt idx="100">
                  <c:v>1494.9900000000002</c:v>
                </c:pt>
                <c:pt idx="101">
                  <c:v>1578.2900000000004</c:v>
                </c:pt>
                <c:pt idx="102">
                  <c:v>1432.9899999999984</c:v>
                </c:pt>
                <c:pt idx="103">
                  <c:v>1403.1899999999987</c:v>
                </c:pt>
                <c:pt idx="104">
                  <c:v>1278.4900000000007</c:v>
                </c:pt>
                <c:pt idx="105">
                  <c:v>1216.7900000000018</c:v>
                </c:pt>
                <c:pt idx="106">
                  <c:v>1169.8</c:v>
                </c:pt>
                <c:pt idx="107">
                  <c:v>972.2</c:v>
                </c:pt>
                <c:pt idx="108">
                  <c:v>1017.5</c:v>
                </c:pt>
                <c:pt idx="109">
                  <c:v>754.1</c:v>
                </c:pt>
                <c:pt idx="110">
                  <c:v>979.9</c:v>
                </c:pt>
                <c:pt idx="111">
                  <c:v>1035.3</c:v>
                </c:pt>
                <c:pt idx="112">
                  <c:v>937.5</c:v>
                </c:pt>
                <c:pt idx="113">
                  <c:v>973.98999999999978</c:v>
                </c:pt>
                <c:pt idx="114">
                  <c:v>957.48999999999978</c:v>
                </c:pt>
                <c:pt idx="115">
                  <c:v>1023.389999999999</c:v>
                </c:pt>
                <c:pt idx="116">
                  <c:v>1353.690000000001</c:v>
                </c:pt>
                <c:pt idx="117">
                  <c:v>1232.7900000000013</c:v>
                </c:pt>
                <c:pt idx="118">
                  <c:v>1346.690000000001</c:v>
                </c:pt>
                <c:pt idx="119">
                  <c:v>1256.6900000000005</c:v>
                </c:pt>
                <c:pt idx="120">
                  <c:v>1025.3900000000012</c:v>
                </c:pt>
                <c:pt idx="121">
                  <c:v>896.38999999999942</c:v>
                </c:pt>
                <c:pt idx="122">
                  <c:v>785.08999999999969</c:v>
                </c:pt>
                <c:pt idx="123">
                  <c:v>673.4</c:v>
                </c:pt>
                <c:pt idx="124">
                  <c:v>666.1</c:v>
                </c:pt>
                <c:pt idx="125">
                  <c:v>674.7</c:v>
                </c:pt>
                <c:pt idx="126">
                  <c:v>464.5</c:v>
                </c:pt>
                <c:pt idx="127">
                  <c:v>377.9</c:v>
                </c:pt>
                <c:pt idx="128">
                  <c:v>319.39000000000078</c:v>
                </c:pt>
                <c:pt idx="129">
                  <c:v>321.69000000000005</c:v>
                </c:pt>
                <c:pt idx="130">
                  <c:v>401.19000000000005</c:v>
                </c:pt>
                <c:pt idx="131">
                  <c:v>357.39000000000078</c:v>
                </c:pt>
                <c:pt idx="132">
                  <c:v>293.5900000000006</c:v>
                </c:pt>
                <c:pt idx="133">
                  <c:v>337.79000000000042</c:v>
                </c:pt>
                <c:pt idx="134">
                  <c:v>331.19000000000096</c:v>
                </c:pt>
                <c:pt idx="135">
                  <c:v>437.5900000000006</c:v>
                </c:pt>
                <c:pt idx="136">
                  <c:v>420.99000000000115</c:v>
                </c:pt>
                <c:pt idx="137">
                  <c:v>298.69000000000096</c:v>
                </c:pt>
                <c:pt idx="138">
                  <c:v>689.9</c:v>
                </c:pt>
                <c:pt idx="139">
                  <c:v>677.7</c:v>
                </c:pt>
                <c:pt idx="140">
                  <c:v>726</c:v>
                </c:pt>
                <c:pt idx="141">
                  <c:v>820.8</c:v>
                </c:pt>
                <c:pt idx="142">
                  <c:v>854.7</c:v>
                </c:pt>
                <c:pt idx="143">
                  <c:v>718.1</c:v>
                </c:pt>
                <c:pt idx="144">
                  <c:v>676</c:v>
                </c:pt>
                <c:pt idx="145">
                  <c:v>744.4</c:v>
                </c:pt>
                <c:pt idx="146">
                  <c:v>788.98999999999978</c:v>
                </c:pt>
                <c:pt idx="147">
                  <c:v>446.58999999999924</c:v>
                </c:pt>
                <c:pt idx="148">
                  <c:v>502.29000000000087</c:v>
                </c:pt>
                <c:pt idx="149">
                  <c:v>467.99000000000069</c:v>
                </c:pt>
                <c:pt idx="150">
                  <c:v>431.09000000000106</c:v>
                </c:pt>
                <c:pt idx="151">
                  <c:v>399.7</c:v>
                </c:pt>
                <c:pt idx="152">
                  <c:v>487.1</c:v>
                </c:pt>
                <c:pt idx="153">
                  <c:v>258.19000000000005</c:v>
                </c:pt>
                <c:pt idx="154">
                  <c:v>144.98999999999978</c:v>
                </c:pt>
                <c:pt idx="155">
                  <c:v>412.48999999999978</c:v>
                </c:pt>
                <c:pt idx="156">
                  <c:v>388.4900000000016</c:v>
                </c:pt>
                <c:pt idx="157">
                  <c:v>298.79000000000178</c:v>
                </c:pt>
                <c:pt idx="158">
                  <c:v>288.3</c:v>
                </c:pt>
                <c:pt idx="159">
                  <c:v>311.8</c:v>
                </c:pt>
                <c:pt idx="160">
                  <c:v>656.4</c:v>
                </c:pt>
                <c:pt idx="161">
                  <c:v>755.3</c:v>
                </c:pt>
                <c:pt idx="162">
                  <c:v>711.3</c:v>
                </c:pt>
                <c:pt idx="163">
                  <c:v>673.8</c:v>
                </c:pt>
                <c:pt idx="164">
                  <c:v>707</c:v>
                </c:pt>
                <c:pt idx="165">
                  <c:v>723.6</c:v>
                </c:pt>
                <c:pt idx="166">
                  <c:v>667.5</c:v>
                </c:pt>
                <c:pt idx="167">
                  <c:v>589.29999999999995</c:v>
                </c:pt>
                <c:pt idx="168">
                  <c:v>564.6</c:v>
                </c:pt>
                <c:pt idx="169">
                  <c:v>545.20000000000005</c:v>
                </c:pt>
                <c:pt idx="170">
                  <c:v>470.7</c:v>
                </c:pt>
                <c:pt idx="171">
                  <c:v>174.99000000000115</c:v>
                </c:pt>
                <c:pt idx="172">
                  <c:v>165.29000000000133</c:v>
                </c:pt>
                <c:pt idx="173">
                  <c:v>129.9</c:v>
                </c:pt>
                <c:pt idx="174">
                  <c:v>192.5</c:v>
                </c:pt>
                <c:pt idx="175">
                  <c:v>196.8</c:v>
                </c:pt>
                <c:pt idx="176">
                  <c:v>550.29000000000087</c:v>
                </c:pt>
                <c:pt idx="177">
                  <c:v>388.39000000000033</c:v>
                </c:pt>
                <c:pt idx="178">
                  <c:v>387.9</c:v>
                </c:pt>
                <c:pt idx="179">
                  <c:v>342.6</c:v>
                </c:pt>
                <c:pt idx="180">
                  <c:v>376</c:v>
                </c:pt>
                <c:pt idx="181">
                  <c:v>399.19000000000233</c:v>
                </c:pt>
                <c:pt idx="182">
                  <c:v>485.29000000000178</c:v>
                </c:pt>
                <c:pt idx="183">
                  <c:v>616.9</c:v>
                </c:pt>
                <c:pt idx="184">
                  <c:v>593.6</c:v>
                </c:pt>
                <c:pt idx="185">
                  <c:v>630.5</c:v>
                </c:pt>
                <c:pt idx="186">
                  <c:v>620.79</c:v>
                </c:pt>
                <c:pt idx="187">
                  <c:v>576.88999999999942</c:v>
                </c:pt>
                <c:pt idx="188">
                  <c:v>566.9</c:v>
                </c:pt>
                <c:pt idx="189">
                  <c:v>555.29999999999995</c:v>
                </c:pt>
                <c:pt idx="190">
                  <c:v>616.70000000000005</c:v>
                </c:pt>
                <c:pt idx="191">
                  <c:v>385.39000000000033</c:v>
                </c:pt>
                <c:pt idx="192">
                  <c:v>295.39000000000033</c:v>
                </c:pt>
                <c:pt idx="193">
                  <c:v>221.49000000000069</c:v>
                </c:pt>
                <c:pt idx="194">
                  <c:v>215.69000000000051</c:v>
                </c:pt>
                <c:pt idx="195">
                  <c:v>265.39000000000215</c:v>
                </c:pt>
                <c:pt idx="196">
                  <c:v>285.18999999999778</c:v>
                </c:pt>
                <c:pt idx="197">
                  <c:v>199.08999999999742</c:v>
                </c:pt>
                <c:pt idx="198">
                  <c:v>204.9900000000016</c:v>
                </c:pt>
                <c:pt idx="199">
                  <c:v>272.29000000000087</c:v>
                </c:pt>
                <c:pt idx="200">
                  <c:v>353.29000000000087</c:v>
                </c:pt>
                <c:pt idx="201">
                  <c:v>250.4</c:v>
                </c:pt>
                <c:pt idx="202">
                  <c:v>237.9</c:v>
                </c:pt>
                <c:pt idx="203">
                  <c:v>282.7</c:v>
                </c:pt>
                <c:pt idx="204">
                  <c:v>705.9</c:v>
                </c:pt>
                <c:pt idx="205">
                  <c:v>741.7</c:v>
                </c:pt>
                <c:pt idx="206">
                  <c:v>547.4</c:v>
                </c:pt>
                <c:pt idx="207">
                  <c:v>561.1899999999996</c:v>
                </c:pt>
                <c:pt idx="208">
                  <c:v>556.6899999999996</c:v>
                </c:pt>
                <c:pt idx="209">
                  <c:v>559.99000000000069</c:v>
                </c:pt>
                <c:pt idx="210">
                  <c:v>573.9</c:v>
                </c:pt>
                <c:pt idx="211">
                  <c:v>519.39999999999509</c:v>
                </c:pt>
                <c:pt idx="212">
                  <c:v>380.49999999999636</c:v>
                </c:pt>
                <c:pt idx="213">
                  <c:v>439.69999999999709</c:v>
                </c:pt>
                <c:pt idx="214">
                  <c:v>283.69999999999618</c:v>
                </c:pt>
                <c:pt idx="215">
                  <c:v>286.99999999999636</c:v>
                </c:pt>
                <c:pt idx="216">
                  <c:v>305.29999999999382</c:v>
                </c:pt>
                <c:pt idx="217">
                  <c:v>245.99999999999454</c:v>
                </c:pt>
                <c:pt idx="218">
                  <c:v>399.09999999999582</c:v>
                </c:pt>
                <c:pt idx="219">
                  <c:v>358.59999999999582</c:v>
                </c:pt>
                <c:pt idx="220">
                  <c:v>496.59999999999582</c:v>
                </c:pt>
                <c:pt idx="221">
                  <c:v>515.6</c:v>
                </c:pt>
                <c:pt idx="222">
                  <c:v>477.8</c:v>
                </c:pt>
                <c:pt idx="223">
                  <c:v>1023.7</c:v>
                </c:pt>
                <c:pt idx="224">
                  <c:v>1048.4999999999945</c:v>
                </c:pt>
                <c:pt idx="225">
                  <c:v>1081.8999999999942</c:v>
                </c:pt>
                <c:pt idx="226">
                  <c:v>1102.9999999999973</c:v>
                </c:pt>
                <c:pt idx="227">
                  <c:v>687.49999999999636</c:v>
                </c:pt>
                <c:pt idx="228">
                  <c:v>709.49999999999636</c:v>
                </c:pt>
                <c:pt idx="229">
                  <c:v>756.99999999999545</c:v>
                </c:pt>
                <c:pt idx="230">
                  <c:v>730.59999999999673</c:v>
                </c:pt>
                <c:pt idx="231">
                  <c:v>705.09999999999309</c:v>
                </c:pt>
                <c:pt idx="232">
                  <c:v>643.59999999999491</c:v>
                </c:pt>
                <c:pt idx="233">
                  <c:v>411.99999999999454</c:v>
                </c:pt>
                <c:pt idx="234">
                  <c:v>338.9</c:v>
                </c:pt>
                <c:pt idx="235">
                  <c:v>223.7</c:v>
                </c:pt>
                <c:pt idx="236">
                  <c:v>281.19999999999709</c:v>
                </c:pt>
                <c:pt idx="237">
                  <c:v>363.39999999999873</c:v>
                </c:pt>
                <c:pt idx="238">
                  <c:v>341.39999999999873</c:v>
                </c:pt>
                <c:pt idx="239">
                  <c:v>606.69999999999527</c:v>
                </c:pt>
                <c:pt idx="240">
                  <c:v>609.09999999999582</c:v>
                </c:pt>
                <c:pt idx="241">
                  <c:v>579.49999999999727</c:v>
                </c:pt>
                <c:pt idx="242">
                  <c:v>584.09999999999945</c:v>
                </c:pt>
                <c:pt idx="243">
                  <c:v>629.59999999999945</c:v>
                </c:pt>
                <c:pt idx="244">
                  <c:v>828.3</c:v>
                </c:pt>
                <c:pt idx="245">
                  <c:v>853.5</c:v>
                </c:pt>
                <c:pt idx="246">
                  <c:v>775.89999999999873</c:v>
                </c:pt>
                <c:pt idx="247">
                  <c:v>677.50000000000091</c:v>
                </c:pt>
                <c:pt idx="248">
                  <c:v>747.8</c:v>
                </c:pt>
                <c:pt idx="249">
                  <c:v>293.8</c:v>
                </c:pt>
                <c:pt idx="250">
                  <c:v>387.2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FC-4F95-9B1C-D85E1734E14B}"/>
            </c:ext>
          </c:extLst>
        </c:ser>
        <c:ser>
          <c:idx val="1"/>
          <c:order val="1"/>
          <c:tx>
            <c:strRef>
              <c:f>'[KESZ ábra 2017.xlsx]2017.'!$A$5</c:f>
              <c:strCache>
                <c:ptCount val="1"/>
                <c:pt idx="0">
                  <c:v>TSA balance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'[KESZ ábra 2017.xlsx]2017.'!$B$1:$IR$3</c:f>
              <c:strCache>
                <c:ptCount val="251"/>
                <c:pt idx="0">
                  <c:v>January</c:v>
                </c:pt>
                <c:pt idx="22">
                  <c:v>February</c:v>
                </c:pt>
                <c:pt idx="42">
                  <c:v>March</c:v>
                </c:pt>
                <c:pt idx="64">
                  <c:v>April</c:v>
                </c:pt>
                <c:pt idx="82">
                  <c:v>May</c:v>
                </c:pt>
                <c:pt idx="104">
                  <c:v>June</c:v>
                </c:pt>
                <c:pt idx="125">
                  <c:v>July</c:v>
                </c:pt>
                <c:pt idx="146">
                  <c:v>August</c:v>
                </c:pt>
                <c:pt idx="169">
                  <c:v>September</c:v>
                </c:pt>
                <c:pt idx="190">
                  <c:v>October</c:v>
                </c:pt>
                <c:pt idx="211">
                  <c:v>November</c:v>
                </c:pt>
                <c:pt idx="232">
                  <c:v>December</c:v>
                </c:pt>
              </c:strCache>
              <c:extLst/>
            </c:strRef>
          </c:cat>
          <c:val>
            <c:numRef>
              <c:f>'[KESZ ábra 2017.xlsx]2017.'!$B$5:$IR$5</c:f>
              <c:numCache>
                <c:formatCode>#,##0.00</c:formatCode>
                <c:ptCount val="251"/>
                <c:pt idx="0">
                  <c:v>861.9</c:v>
                </c:pt>
                <c:pt idx="1">
                  <c:v>897.2</c:v>
                </c:pt>
                <c:pt idx="2">
                  <c:v>837.2</c:v>
                </c:pt>
                <c:pt idx="3">
                  <c:v>821</c:v>
                </c:pt>
                <c:pt idx="4">
                  <c:v>834.8</c:v>
                </c:pt>
                <c:pt idx="5">
                  <c:v>901.9</c:v>
                </c:pt>
                <c:pt idx="6">
                  <c:v>901.9</c:v>
                </c:pt>
                <c:pt idx="7">
                  <c:v>825.6</c:v>
                </c:pt>
                <c:pt idx="8">
                  <c:v>911.3</c:v>
                </c:pt>
                <c:pt idx="9">
                  <c:v>892.4</c:v>
                </c:pt>
                <c:pt idx="10">
                  <c:v>980.7</c:v>
                </c:pt>
                <c:pt idx="11">
                  <c:v>996.8</c:v>
                </c:pt>
                <c:pt idx="12">
                  <c:v>999.3</c:v>
                </c:pt>
                <c:pt idx="13">
                  <c:v>1105.5</c:v>
                </c:pt>
                <c:pt idx="14">
                  <c:v>1538</c:v>
                </c:pt>
                <c:pt idx="15">
                  <c:v>1579</c:v>
                </c:pt>
                <c:pt idx="16">
                  <c:v>1575.9</c:v>
                </c:pt>
                <c:pt idx="17">
                  <c:v>1548.5</c:v>
                </c:pt>
                <c:pt idx="18">
                  <c:v>1487.7</c:v>
                </c:pt>
                <c:pt idx="19">
                  <c:v>1488.5</c:v>
                </c:pt>
                <c:pt idx="20">
                  <c:v>1529.4</c:v>
                </c:pt>
                <c:pt idx="21">
                  <c:v>1558.7</c:v>
                </c:pt>
                <c:pt idx="22">
                  <c:v>1491.5</c:v>
                </c:pt>
                <c:pt idx="23">
                  <c:v>1510.5</c:v>
                </c:pt>
                <c:pt idx="24">
                  <c:v>1382</c:v>
                </c:pt>
                <c:pt idx="25">
                  <c:v>1363.2</c:v>
                </c:pt>
                <c:pt idx="26">
                  <c:v>1286.2</c:v>
                </c:pt>
                <c:pt idx="27">
                  <c:v>1220.0999999999999</c:v>
                </c:pt>
                <c:pt idx="28">
                  <c:v>1223.5</c:v>
                </c:pt>
                <c:pt idx="29">
                  <c:v>1127.3</c:v>
                </c:pt>
                <c:pt idx="30">
                  <c:v>1545.7</c:v>
                </c:pt>
                <c:pt idx="31">
                  <c:v>1524.4</c:v>
                </c:pt>
                <c:pt idx="32">
                  <c:v>1527.6</c:v>
                </c:pt>
                <c:pt idx="33">
                  <c:v>1534.9</c:v>
                </c:pt>
                <c:pt idx="34">
                  <c:v>1580.4</c:v>
                </c:pt>
                <c:pt idx="35">
                  <c:v>1892.9</c:v>
                </c:pt>
                <c:pt idx="36">
                  <c:v>1857.6</c:v>
                </c:pt>
                <c:pt idx="37">
                  <c:v>1834.9</c:v>
                </c:pt>
                <c:pt idx="38">
                  <c:v>1878.7</c:v>
                </c:pt>
                <c:pt idx="39">
                  <c:v>1543.3</c:v>
                </c:pt>
                <c:pt idx="40">
                  <c:v>1588.7</c:v>
                </c:pt>
                <c:pt idx="41">
                  <c:v>1570</c:v>
                </c:pt>
                <c:pt idx="42">
                  <c:v>1565.8</c:v>
                </c:pt>
                <c:pt idx="43">
                  <c:v>1492.1</c:v>
                </c:pt>
                <c:pt idx="44">
                  <c:v>1388.1</c:v>
                </c:pt>
                <c:pt idx="45">
                  <c:v>1351.5</c:v>
                </c:pt>
                <c:pt idx="46">
                  <c:v>1079.7</c:v>
                </c:pt>
                <c:pt idx="47">
                  <c:v>1027.7</c:v>
                </c:pt>
                <c:pt idx="48">
                  <c:v>1105.9000000000001</c:v>
                </c:pt>
                <c:pt idx="49">
                  <c:v>976.8</c:v>
                </c:pt>
                <c:pt idx="50">
                  <c:v>1174.9000000000001</c:v>
                </c:pt>
                <c:pt idx="51">
                  <c:v>1183.2</c:v>
                </c:pt>
                <c:pt idx="52">
                  <c:v>963.7</c:v>
                </c:pt>
                <c:pt idx="53">
                  <c:v>995.8</c:v>
                </c:pt>
                <c:pt idx="54">
                  <c:v>1393.2</c:v>
                </c:pt>
                <c:pt idx="55">
                  <c:v>1405</c:v>
                </c:pt>
                <c:pt idx="56">
                  <c:v>1324.7</c:v>
                </c:pt>
                <c:pt idx="57">
                  <c:v>1300.0999999999999</c:v>
                </c:pt>
                <c:pt idx="58">
                  <c:v>1312.4</c:v>
                </c:pt>
                <c:pt idx="59">
                  <c:v>1342.8</c:v>
                </c:pt>
                <c:pt idx="60">
                  <c:v>1308</c:v>
                </c:pt>
                <c:pt idx="61">
                  <c:v>1268.8</c:v>
                </c:pt>
                <c:pt idx="62">
                  <c:v>1187.5999999999999</c:v>
                </c:pt>
                <c:pt idx="63">
                  <c:v>1231.7</c:v>
                </c:pt>
                <c:pt idx="64">
                  <c:v>1198</c:v>
                </c:pt>
                <c:pt idx="65">
                  <c:v>1110.8</c:v>
                </c:pt>
                <c:pt idx="66">
                  <c:v>909.6</c:v>
                </c:pt>
                <c:pt idx="67">
                  <c:v>815.8</c:v>
                </c:pt>
                <c:pt idx="68">
                  <c:v>777.4</c:v>
                </c:pt>
                <c:pt idx="69">
                  <c:v>836.7</c:v>
                </c:pt>
                <c:pt idx="70">
                  <c:v>837.8</c:v>
                </c:pt>
                <c:pt idx="71">
                  <c:v>871.9</c:v>
                </c:pt>
                <c:pt idx="72">
                  <c:v>971.7</c:v>
                </c:pt>
                <c:pt idx="73">
                  <c:v>1046.2</c:v>
                </c:pt>
                <c:pt idx="74">
                  <c:v>902.1</c:v>
                </c:pt>
                <c:pt idx="75">
                  <c:v>1395.2</c:v>
                </c:pt>
                <c:pt idx="76">
                  <c:v>1388.6</c:v>
                </c:pt>
                <c:pt idx="77">
                  <c:v>1344.9</c:v>
                </c:pt>
                <c:pt idx="78">
                  <c:v>1380.1</c:v>
                </c:pt>
                <c:pt idx="79">
                  <c:v>1291.2</c:v>
                </c:pt>
                <c:pt idx="80">
                  <c:v>1308.7</c:v>
                </c:pt>
                <c:pt idx="81">
                  <c:v>1365.4</c:v>
                </c:pt>
                <c:pt idx="82">
                  <c:v>1350.1</c:v>
                </c:pt>
                <c:pt idx="83">
                  <c:v>1146.9000000000001</c:v>
                </c:pt>
                <c:pt idx="84">
                  <c:v>1089.3</c:v>
                </c:pt>
                <c:pt idx="85">
                  <c:v>1085.5</c:v>
                </c:pt>
                <c:pt idx="86">
                  <c:v>936.5</c:v>
                </c:pt>
                <c:pt idx="87">
                  <c:v>765.3</c:v>
                </c:pt>
                <c:pt idx="88">
                  <c:v>857.1</c:v>
                </c:pt>
                <c:pt idx="89">
                  <c:v>973.1</c:v>
                </c:pt>
                <c:pt idx="90">
                  <c:v>1014.3</c:v>
                </c:pt>
                <c:pt idx="91">
                  <c:v>1033.9000000000001</c:v>
                </c:pt>
                <c:pt idx="92">
                  <c:v>994.6</c:v>
                </c:pt>
                <c:pt idx="93">
                  <c:v>1041.5999999999999</c:v>
                </c:pt>
                <c:pt idx="94">
                  <c:v>1039.9000000000001</c:v>
                </c:pt>
                <c:pt idx="95">
                  <c:v>1049.4000000000001</c:v>
                </c:pt>
                <c:pt idx="96">
                  <c:v>1351.9</c:v>
                </c:pt>
                <c:pt idx="97">
                  <c:v>1247.7</c:v>
                </c:pt>
                <c:pt idx="98">
                  <c:v>1090</c:v>
                </c:pt>
                <c:pt idx="99">
                  <c:v>1173.2</c:v>
                </c:pt>
                <c:pt idx="100">
                  <c:v>1094.2</c:v>
                </c:pt>
                <c:pt idx="101">
                  <c:v>1047.5999999999999</c:v>
                </c:pt>
                <c:pt idx="102">
                  <c:v>1156.7</c:v>
                </c:pt>
                <c:pt idx="103">
                  <c:v>1102.3</c:v>
                </c:pt>
                <c:pt idx="104">
                  <c:v>1027.2</c:v>
                </c:pt>
                <c:pt idx="105">
                  <c:v>824.2</c:v>
                </c:pt>
                <c:pt idx="106">
                  <c:v>938.6</c:v>
                </c:pt>
                <c:pt idx="107">
                  <c:v>597.9</c:v>
                </c:pt>
                <c:pt idx="108">
                  <c:v>634.70000000000005</c:v>
                </c:pt>
                <c:pt idx="109">
                  <c:v>736.8</c:v>
                </c:pt>
                <c:pt idx="110">
                  <c:v>809.2</c:v>
                </c:pt>
                <c:pt idx="111">
                  <c:v>902.9</c:v>
                </c:pt>
                <c:pt idx="112">
                  <c:v>847.3</c:v>
                </c:pt>
                <c:pt idx="113">
                  <c:v>832.3</c:v>
                </c:pt>
                <c:pt idx="114">
                  <c:v>819.8</c:v>
                </c:pt>
                <c:pt idx="115">
                  <c:v>796.7</c:v>
                </c:pt>
                <c:pt idx="116">
                  <c:v>1108</c:v>
                </c:pt>
                <c:pt idx="117">
                  <c:v>1030.4000000000001</c:v>
                </c:pt>
                <c:pt idx="118">
                  <c:v>1030.4000000000001</c:v>
                </c:pt>
                <c:pt idx="119">
                  <c:v>976.1</c:v>
                </c:pt>
                <c:pt idx="120">
                  <c:v>760</c:v>
                </c:pt>
                <c:pt idx="121">
                  <c:v>675.7</c:v>
                </c:pt>
                <c:pt idx="122">
                  <c:v>641.70000000000005</c:v>
                </c:pt>
                <c:pt idx="123">
                  <c:v>661.5</c:v>
                </c:pt>
                <c:pt idx="124">
                  <c:v>681.3</c:v>
                </c:pt>
                <c:pt idx="125">
                  <c:v>631.79999999999995</c:v>
                </c:pt>
                <c:pt idx="126">
                  <c:v>614.79999999999995</c:v>
                </c:pt>
                <c:pt idx="127">
                  <c:v>459.7</c:v>
                </c:pt>
                <c:pt idx="128">
                  <c:v>539.5</c:v>
                </c:pt>
                <c:pt idx="129">
                  <c:v>515.5</c:v>
                </c:pt>
                <c:pt idx="130">
                  <c:v>470.3</c:v>
                </c:pt>
                <c:pt idx="131">
                  <c:v>483.6</c:v>
                </c:pt>
                <c:pt idx="132">
                  <c:v>491.6</c:v>
                </c:pt>
                <c:pt idx="133">
                  <c:v>466.8</c:v>
                </c:pt>
                <c:pt idx="134">
                  <c:v>435.8</c:v>
                </c:pt>
                <c:pt idx="135">
                  <c:v>470.4</c:v>
                </c:pt>
                <c:pt idx="136">
                  <c:v>494.7</c:v>
                </c:pt>
                <c:pt idx="137">
                  <c:v>448.3</c:v>
                </c:pt>
                <c:pt idx="138">
                  <c:v>761.1</c:v>
                </c:pt>
                <c:pt idx="139">
                  <c:v>814.7</c:v>
                </c:pt>
                <c:pt idx="140">
                  <c:v>820.8</c:v>
                </c:pt>
                <c:pt idx="141">
                  <c:v>747.7</c:v>
                </c:pt>
                <c:pt idx="142">
                  <c:v>624.1</c:v>
                </c:pt>
                <c:pt idx="143">
                  <c:v>612.20000000000005</c:v>
                </c:pt>
                <c:pt idx="144">
                  <c:v>594.6</c:v>
                </c:pt>
                <c:pt idx="145">
                  <c:v>647.4</c:v>
                </c:pt>
                <c:pt idx="146">
                  <c:v>542.6</c:v>
                </c:pt>
                <c:pt idx="147">
                  <c:v>520</c:v>
                </c:pt>
                <c:pt idx="148">
                  <c:v>441</c:v>
                </c:pt>
                <c:pt idx="149">
                  <c:v>436.9</c:v>
                </c:pt>
                <c:pt idx="150">
                  <c:v>399.7</c:v>
                </c:pt>
                <c:pt idx="151">
                  <c:v>398.9</c:v>
                </c:pt>
                <c:pt idx="152">
                  <c:v>399.9</c:v>
                </c:pt>
                <c:pt idx="153">
                  <c:v>461.3</c:v>
                </c:pt>
                <c:pt idx="154">
                  <c:v>472.1</c:v>
                </c:pt>
                <c:pt idx="155">
                  <c:v>476.7</c:v>
                </c:pt>
                <c:pt idx="156">
                  <c:v>440.2</c:v>
                </c:pt>
                <c:pt idx="157">
                  <c:v>458.3</c:v>
                </c:pt>
                <c:pt idx="158">
                  <c:v>465.2</c:v>
                </c:pt>
                <c:pt idx="159">
                  <c:v>569.5</c:v>
                </c:pt>
                <c:pt idx="160">
                  <c:v>780.4</c:v>
                </c:pt>
                <c:pt idx="161">
                  <c:v>703.1</c:v>
                </c:pt>
                <c:pt idx="162">
                  <c:v>628.29999999999995</c:v>
                </c:pt>
                <c:pt idx="163">
                  <c:v>481.1</c:v>
                </c:pt>
                <c:pt idx="164">
                  <c:v>608.5</c:v>
                </c:pt>
                <c:pt idx="165">
                  <c:v>584.79999999999995</c:v>
                </c:pt>
                <c:pt idx="166">
                  <c:v>522.6</c:v>
                </c:pt>
                <c:pt idx="167">
                  <c:v>503.7</c:v>
                </c:pt>
                <c:pt idx="168">
                  <c:v>578.79999999999995</c:v>
                </c:pt>
                <c:pt idx="169">
                  <c:v>534.9</c:v>
                </c:pt>
                <c:pt idx="170">
                  <c:v>490.7</c:v>
                </c:pt>
                <c:pt idx="171">
                  <c:v>396.5</c:v>
                </c:pt>
                <c:pt idx="172">
                  <c:v>398.5</c:v>
                </c:pt>
                <c:pt idx="173">
                  <c:v>395.8</c:v>
                </c:pt>
                <c:pt idx="174">
                  <c:v>577</c:v>
                </c:pt>
                <c:pt idx="175">
                  <c:v>592.5</c:v>
                </c:pt>
                <c:pt idx="176">
                  <c:v>608.79999999999995</c:v>
                </c:pt>
                <c:pt idx="177">
                  <c:v>457.8</c:v>
                </c:pt>
                <c:pt idx="178">
                  <c:v>494.1</c:v>
                </c:pt>
                <c:pt idx="179">
                  <c:v>462.2</c:v>
                </c:pt>
                <c:pt idx="180">
                  <c:v>493</c:v>
                </c:pt>
                <c:pt idx="181">
                  <c:v>551.5</c:v>
                </c:pt>
                <c:pt idx="182">
                  <c:v>602.6</c:v>
                </c:pt>
                <c:pt idx="183">
                  <c:v>624.79999999999995</c:v>
                </c:pt>
                <c:pt idx="184">
                  <c:v>628.70000000000005</c:v>
                </c:pt>
                <c:pt idx="185">
                  <c:v>602.1</c:v>
                </c:pt>
                <c:pt idx="186">
                  <c:v>696.8</c:v>
                </c:pt>
                <c:pt idx="187">
                  <c:v>672.1</c:v>
                </c:pt>
                <c:pt idx="188">
                  <c:v>565.29999999999995</c:v>
                </c:pt>
                <c:pt idx="189">
                  <c:v>587.5</c:v>
                </c:pt>
                <c:pt idx="190">
                  <c:v>598.70000000000005</c:v>
                </c:pt>
                <c:pt idx="191">
                  <c:v>496</c:v>
                </c:pt>
                <c:pt idx="192">
                  <c:v>438.1</c:v>
                </c:pt>
                <c:pt idx="193">
                  <c:v>465.5</c:v>
                </c:pt>
                <c:pt idx="194">
                  <c:v>431.9</c:v>
                </c:pt>
                <c:pt idx="195">
                  <c:v>441.8</c:v>
                </c:pt>
                <c:pt idx="196">
                  <c:v>418.5</c:v>
                </c:pt>
                <c:pt idx="197">
                  <c:v>450.9</c:v>
                </c:pt>
                <c:pt idx="198">
                  <c:v>460.1</c:v>
                </c:pt>
                <c:pt idx="199">
                  <c:v>404.6</c:v>
                </c:pt>
                <c:pt idx="200">
                  <c:v>400.1</c:v>
                </c:pt>
                <c:pt idx="201">
                  <c:v>409.4</c:v>
                </c:pt>
                <c:pt idx="202">
                  <c:v>440.4</c:v>
                </c:pt>
                <c:pt idx="203">
                  <c:v>476</c:v>
                </c:pt>
                <c:pt idx="204">
                  <c:v>806</c:v>
                </c:pt>
                <c:pt idx="205">
                  <c:v>788.3</c:v>
                </c:pt>
                <c:pt idx="206">
                  <c:v>581.5</c:v>
                </c:pt>
                <c:pt idx="207">
                  <c:v>616</c:v>
                </c:pt>
                <c:pt idx="208">
                  <c:v>568.79999999999995</c:v>
                </c:pt>
                <c:pt idx="209">
                  <c:v>624.70000000000005</c:v>
                </c:pt>
                <c:pt idx="210">
                  <c:v>697.5</c:v>
                </c:pt>
                <c:pt idx="211">
                  <c:v>641.1</c:v>
                </c:pt>
                <c:pt idx="212">
                  <c:v>471.6</c:v>
                </c:pt>
                <c:pt idx="213">
                  <c:v>418.9</c:v>
                </c:pt>
                <c:pt idx="214">
                  <c:v>415.9</c:v>
                </c:pt>
                <c:pt idx="215">
                  <c:v>523.5</c:v>
                </c:pt>
                <c:pt idx="216">
                  <c:v>596.6</c:v>
                </c:pt>
                <c:pt idx="217">
                  <c:v>428.1</c:v>
                </c:pt>
                <c:pt idx="218">
                  <c:v>492.5</c:v>
                </c:pt>
                <c:pt idx="219">
                  <c:v>528.79999999999995</c:v>
                </c:pt>
                <c:pt idx="220">
                  <c:v>549.70000000000005</c:v>
                </c:pt>
                <c:pt idx="221">
                  <c:v>561.29999999999995</c:v>
                </c:pt>
                <c:pt idx="222">
                  <c:v>563.1</c:v>
                </c:pt>
                <c:pt idx="223">
                  <c:v>907.3</c:v>
                </c:pt>
                <c:pt idx="224">
                  <c:v>877.4</c:v>
                </c:pt>
                <c:pt idx="225">
                  <c:v>914.9</c:v>
                </c:pt>
                <c:pt idx="226">
                  <c:v>994.3</c:v>
                </c:pt>
                <c:pt idx="227">
                  <c:v>581.6</c:v>
                </c:pt>
                <c:pt idx="228">
                  <c:v>775</c:v>
                </c:pt>
                <c:pt idx="229">
                  <c:v>659.4</c:v>
                </c:pt>
                <c:pt idx="230">
                  <c:v>743</c:v>
                </c:pt>
                <c:pt idx="231">
                  <c:v>615.4</c:v>
                </c:pt>
                <c:pt idx="232">
                  <c:v>834.6</c:v>
                </c:pt>
                <c:pt idx="233">
                  <c:v>635.29999999999995</c:v>
                </c:pt>
                <c:pt idx="234">
                  <c:v>502.6</c:v>
                </c:pt>
                <c:pt idx="235">
                  <c:v>608.29999999999995</c:v>
                </c:pt>
                <c:pt idx="236">
                  <c:v>597</c:v>
                </c:pt>
                <c:pt idx="237">
                  <c:v>680.3</c:v>
                </c:pt>
                <c:pt idx="238">
                  <c:v>695.5</c:v>
                </c:pt>
                <c:pt idx="239">
                  <c:v>850.7</c:v>
                </c:pt>
                <c:pt idx="240">
                  <c:v>699.8</c:v>
                </c:pt>
                <c:pt idx="241">
                  <c:v>660.4</c:v>
                </c:pt>
                <c:pt idx="242">
                  <c:v>622.29999999999995</c:v>
                </c:pt>
                <c:pt idx="243">
                  <c:v>653.70000000000005</c:v>
                </c:pt>
                <c:pt idx="244">
                  <c:v>662.7</c:v>
                </c:pt>
                <c:pt idx="245">
                  <c:v>850.9</c:v>
                </c:pt>
                <c:pt idx="246">
                  <c:v>931.1</c:v>
                </c:pt>
                <c:pt idx="247">
                  <c:v>999</c:v>
                </c:pt>
                <c:pt idx="248">
                  <c:v>797.9</c:v>
                </c:pt>
                <c:pt idx="249">
                  <c:v>561.9</c:v>
                </c:pt>
                <c:pt idx="250">
                  <c:v>380.4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C-4F95-9B1C-D85E1734E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422656"/>
        <c:axId val="108424192"/>
      </c:lineChart>
      <c:catAx>
        <c:axId val="1084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0"/>
          <a:lstStyle/>
          <a:p>
            <a:pPr>
              <a:defRPr/>
            </a:pPr>
            <a:endParaRPr lang="en-US"/>
          </a:p>
        </c:txPr>
        <c:crossAx val="108424192"/>
        <c:crosses val="autoZero"/>
        <c:auto val="0"/>
        <c:lblAlgn val="ctr"/>
        <c:lblOffset val="100"/>
        <c:noMultiLvlLbl val="0"/>
      </c:catAx>
      <c:valAx>
        <c:axId val="10842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8422656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4.6640448511210825E-2"/>
          <c:y val="0.94269504149819106"/>
          <c:w val="0.88783020252068401"/>
          <c:h val="4.433198552883592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25317814432117E-2"/>
          <c:y val="0.13877126866270026"/>
          <c:w val="0.79370671648136537"/>
          <c:h val="0.79319980114501976"/>
        </c:manualLayout>
      </c:layout>
      <c:lineChart>
        <c:grouping val="standard"/>
        <c:varyColors val="0"/>
        <c:ser>
          <c:idx val="0"/>
          <c:order val="0"/>
          <c:tx>
            <c:strRef>
              <c:f>'[Tartozásállomány_2010-2017 (2).xlsx]Tartozásállomány'!$L$3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square"/>
            <c:size val="8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val>
            <c:numRef>
              <c:f>'[Tartozásállomány_2010-2017 (2).xlsx]Tartozásállomány'!$L$4:$L$15</c:f>
              <c:numCache>
                <c:formatCode>#\ ##0.000</c:formatCode>
                <c:ptCount val="12"/>
                <c:pt idx="0">
                  <c:v>26.420999999999999</c:v>
                </c:pt>
                <c:pt idx="1">
                  <c:v>29.835000000000001</c:v>
                </c:pt>
                <c:pt idx="2">
                  <c:v>33.189</c:v>
                </c:pt>
                <c:pt idx="3">
                  <c:v>38.892000000000003</c:v>
                </c:pt>
                <c:pt idx="4">
                  <c:v>37.835000000000001</c:v>
                </c:pt>
                <c:pt idx="5">
                  <c:v>38.043999999999997</c:v>
                </c:pt>
                <c:pt idx="6">
                  <c:v>40.093000000000004</c:v>
                </c:pt>
                <c:pt idx="7">
                  <c:v>45.234999999999999</c:v>
                </c:pt>
                <c:pt idx="8">
                  <c:v>50.579000000000001</c:v>
                </c:pt>
                <c:pt idx="9">
                  <c:v>56.405999999999999</c:v>
                </c:pt>
                <c:pt idx="10">
                  <c:v>59.439</c:v>
                </c:pt>
                <c:pt idx="11">
                  <c:v>26.295000000000002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40-40D7-9EB5-ABF4BEAD2E7E}"/>
            </c:ext>
          </c:extLst>
        </c:ser>
        <c:ser>
          <c:idx val="1"/>
          <c:order val="1"/>
          <c:tx>
            <c:strRef>
              <c:f>'[Tartozásállomány_2010-2017 (2).xlsx]Tartozásállomány'!$M$3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8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val>
            <c:numRef>
              <c:f>'[Tartozásállomány_2010-2017 (2).xlsx]Tartozásállomány'!$M$4:$M$15</c:f>
              <c:numCache>
                <c:formatCode>#\ ##0.000</c:formatCode>
                <c:ptCount val="12"/>
                <c:pt idx="0">
                  <c:v>62.816000000000003</c:v>
                </c:pt>
                <c:pt idx="1">
                  <c:v>72.143000000000001</c:v>
                </c:pt>
                <c:pt idx="2">
                  <c:v>66.320999999999998</c:v>
                </c:pt>
                <c:pt idx="3">
                  <c:v>69.3</c:v>
                </c:pt>
                <c:pt idx="4">
                  <c:v>69.034000000000006</c:v>
                </c:pt>
                <c:pt idx="5">
                  <c:v>68.177999999999997</c:v>
                </c:pt>
                <c:pt idx="6">
                  <c:v>69.959999999999994</c:v>
                </c:pt>
                <c:pt idx="7">
                  <c:v>71.328000000000003</c:v>
                </c:pt>
                <c:pt idx="8">
                  <c:v>74.894000000000005</c:v>
                </c:pt>
                <c:pt idx="9">
                  <c:v>80.361000000000004</c:v>
                </c:pt>
                <c:pt idx="10">
                  <c:v>81.325999999999993</c:v>
                </c:pt>
                <c:pt idx="11">
                  <c:v>21.51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40-40D7-9EB5-ABF4BEAD2E7E}"/>
            </c:ext>
          </c:extLst>
        </c:ser>
        <c:ser>
          <c:idx val="2"/>
          <c:order val="2"/>
          <c:tx>
            <c:strRef>
              <c:f>'[Tartozásállomány_2010-2017 (2).xlsx]Tartozásállomány'!$N$3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467A"/>
              </a:solidFill>
            </a:ln>
          </c:spPr>
          <c:marker>
            <c:symbol val="x"/>
            <c:size val="6"/>
            <c:spPr>
              <a:noFill/>
              <a:ln w="15875">
                <a:solidFill>
                  <a:srgbClr val="00467A"/>
                </a:solidFill>
              </a:ln>
            </c:spPr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2-3440-40D7-9EB5-ABF4BEAD2E7E}"/>
              </c:ext>
            </c:extLst>
          </c:dPt>
          <c:val>
            <c:numRef>
              <c:f>'[Tartozásállomány_2010-2017 (2).xlsx]Tartozásállomány'!$N$4:$N$15</c:f>
              <c:numCache>
                <c:formatCode>#\ ##0.000</c:formatCode>
                <c:ptCount val="12"/>
                <c:pt idx="0">
                  <c:v>98.647000000000006</c:v>
                </c:pt>
                <c:pt idx="1">
                  <c:v>107.02500000000001</c:v>
                </c:pt>
                <c:pt idx="2">
                  <c:v>112.369</c:v>
                </c:pt>
                <c:pt idx="3">
                  <c:v>116.07299999999999</c:v>
                </c:pt>
                <c:pt idx="4">
                  <c:v>104.872</c:v>
                </c:pt>
                <c:pt idx="5">
                  <c:v>76.44</c:v>
                </c:pt>
                <c:pt idx="6">
                  <c:v>75.186999999999998</c:v>
                </c:pt>
                <c:pt idx="7">
                  <c:v>75.956000000000003</c:v>
                </c:pt>
                <c:pt idx="8">
                  <c:v>74.069999999999993</c:v>
                </c:pt>
                <c:pt idx="9">
                  <c:v>82.686000000000007</c:v>
                </c:pt>
                <c:pt idx="10">
                  <c:v>80.77</c:v>
                </c:pt>
                <c:pt idx="11">
                  <c:v>58.573999999999998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40-40D7-9EB5-ABF4BEAD2E7E}"/>
            </c:ext>
          </c:extLst>
        </c:ser>
        <c:ser>
          <c:idx val="3"/>
          <c:order val="3"/>
          <c:tx>
            <c:strRef>
              <c:f>'[Tartozásállomány_2010-2017 (2).xlsx]Tartozásállomány'!$O$3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plus"/>
            <c:size val="7"/>
            <c:spPr>
              <a:noFill/>
              <a:ln w="19050">
                <a:solidFill>
                  <a:srgbClr val="00B050"/>
                </a:solidFill>
              </a:ln>
            </c:spPr>
          </c:marker>
          <c:val>
            <c:numRef>
              <c:f>'[Tartozásállomány_2010-2017 (2).xlsx]Tartozásállomány'!$O$4:$O$15</c:f>
              <c:numCache>
                <c:formatCode>#\ ##0.000</c:formatCode>
                <c:ptCount val="12"/>
                <c:pt idx="0">
                  <c:v>89.805999999999997</c:v>
                </c:pt>
                <c:pt idx="1">
                  <c:v>88.688999999999993</c:v>
                </c:pt>
                <c:pt idx="2">
                  <c:v>89.866</c:v>
                </c:pt>
                <c:pt idx="3">
                  <c:v>94.861000000000004</c:v>
                </c:pt>
                <c:pt idx="4">
                  <c:v>96.846999999999994</c:v>
                </c:pt>
                <c:pt idx="5">
                  <c:v>99.38</c:v>
                </c:pt>
                <c:pt idx="6">
                  <c:v>113.777</c:v>
                </c:pt>
                <c:pt idx="7">
                  <c:v>110.752</c:v>
                </c:pt>
                <c:pt idx="8">
                  <c:v>110.745</c:v>
                </c:pt>
                <c:pt idx="9">
                  <c:v>118.598</c:v>
                </c:pt>
                <c:pt idx="10">
                  <c:v>107.94199999999999</c:v>
                </c:pt>
                <c:pt idx="11">
                  <c:v>98.230999999999995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40-40D7-9EB5-ABF4BEAD2E7E}"/>
            </c:ext>
          </c:extLst>
        </c:ser>
        <c:ser>
          <c:idx val="4"/>
          <c:order val="4"/>
          <c:tx>
            <c:strRef>
              <c:f>'[Tartozásállomány_2010-2017 (2).xlsx]Tartozásállomány'!$P$3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FFC819"/>
              </a:solidFill>
            </a:ln>
          </c:spPr>
          <c:marker>
            <c:symbol val="triangle"/>
            <c:size val="6"/>
            <c:spPr>
              <a:solidFill>
                <a:srgbClr val="FFC819"/>
              </a:solidFill>
              <a:ln w="15875">
                <a:solidFill>
                  <a:srgbClr val="FFC819"/>
                </a:solidFill>
              </a:ln>
            </c:spPr>
          </c:marker>
          <c:val>
            <c:numRef>
              <c:f>'[Tartozásállomány_2010-2017 (2).xlsx]Tartozásállomány'!$P$4:$P$15</c:f>
              <c:numCache>
                <c:formatCode>#\ ##0.000</c:formatCode>
                <c:ptCount val="12"/>
                <c:pt idx="0">
                  <c:v>62.22</c:v>
                </c:pt>
                <c:pt idx="1">
                  <c:v>65.915000000000006</c:v>
                </c:pt>
                <c:pt idx="2">
                  <c:v>72.075000000000003</c:v>
                </c:pt>
                <c:pt idx="3">
                  <c:v>95.337000000000003</c:v>
                </c:pt>
                <c:pt idx="4">
                  <c:v>87.061000000000007</c:v>
                </c:pt>
                <c:pt idx="5">
                  <c:v>90.725999999999999</c:v>
                </c:pt>
                <c:pt idx="6">
                  <c:v>93.51</c:v>
                </c:pt>
                <c:pt idx="7">
                  <c:v>98.355000000000004</c:v>
                </c:pt>
                <c:pt idx="8">
                  <c:v>97.734999999999999</c:v>
                </c:pt>
                <c:pt idx="9">
                  <c:v>120.904</c:v>
                </c:pt>
                <c:pt idx="10">
                  <c:v>111.075</c:v>
                </c:pt>
                <c:pt idx="11">
                  <c:v>88.921000000000006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40-40D7-9EB5-ABF4BEAD2E7E}"/>
            </c:ext>
          </c:extLst>
        </c:ser>
        <c:ser>
          <c:idx val="5"/>
          <c:order val="5"/>
          <c:tx>
            <c:strRef>
              <c:f>'[Tartozásállomány_2010-2017 (2).xlsx]Tartozásállomány'!$Q$3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FF7F20"/>
              </a:solidFill>
            </a:ln>
          </c:spPr>
          <c:marker>
            <c:symbol val="circle"/>
            <c:size val="5"/>
            <c:spPr>
              <a:solidFill>
                <a:srgbClr val="FF7F20"/>
              </a:solidFill>
              <a:ln>
                <a:solidFill>
                  <a:srgbClr val="FF7F20"/>
                </a:solidFill>
              </a:ln>
            </c:spPr>
          </c:marker>
          <c:val>
            <c:numRef>
              <c:f>'[Tartozásállomány_2010-2017 (2).xlsx]Tartozásállomány'!$Q$4:$Q$15</c:f>
              <c:numCache>
                <c:formatCode>#\ ##0.000</c:formatCode>
                <c:ptCount val="12"/>
                <c:pt idx="0">
                  <c:v>49.860999999999997</c:v>
                </c:pt>
                <c:pt idx="1">
                  <c:v>46.930999999999997</c:v>
                </c:pt>
                <c:pt idx="2">
                  <c:v>47.14</c:v>
                </c:pt>
                <c:pt idx="3">
                  <c:v>50.578000000000003</c:v>
                </c:pt>
                <c:pt idx="4">
                  <c:v>53.771000000000001</c:v>
                </c:pt>
                <c:pt idx="5">
                  <c:v>54.722000000000001</c:v>
                </c:pt>
                <c:pt idx="6">
                  <c:v>56.939</c:v>
                </c:pt>
                <c:pt idx="7">
                  <c:v>62.677</c:v>
                </c:pt>
                <c:pt idx="8">
                  <c:v>64.085999999999999</c:v>
                </c:pt>
                <c:pt idx="9">
                  <c:v>68.774000000000001</c:v>
                </c:pt>
                <c:pt idx="10">
                  <c:v>74.128</c:v>
                </c:pt>
                <c:pt idx="11">
                  <c:v>66.61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40-40D7-9EB5-ABF4BEAD2E7E}"/>
            </c:ext>
          </c:extLst>
        </c:ser>
        <c:ser>
          <c:idx val="6"/>
          <c:order val="6"/>
          <c:tx>
            <c:strRef>
              <c:f>'[Tartozásállomány_2010-2017 (2).xlsx]Tartozásállomány'!$R$3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'[Tartozásállomány_2010-2017 (2).xlsx]Tartozásállomány'!$R$4:$R$15</c:f>
              <c:numCache>
                <c:formatCode>#\ ##0.000</c:formatCode>
                <c:ptCount val="12"/>
                <c:pt idx="0">
                  <c:v>39.195</c:v>
                </c:pt>
                <c:pt idx="1">
                  <c:v>38.289000000000001</c:v>
                </c:pt>
                <c:pt idx="2">
                  <c:v>37.884999999999998</c:v>
                </c:pt>
                <c:pt idx="3">
                  <c:v>41.631999999999998</c:v>
                </c:pt>
                <c:pt idx="4">
                  <c:v>37.441000000000003</c:v>
                </c:pt>
                <c:pt idx="5">
                  <c:v>39.841999999999999</c:v>
                </c:pt>
                <c:pt idx="6">
                  <c:v>40.188000000000002</c:v>
                </c:pt>
                <c:pt idx="7">
                  <c:v>41.304000000000002</c:v>
                </c:pt>
                <c:pt idx="8">
                  <c:v>37.231999999999999</c:v>
                </c:pt>
                <c:pt idx="9">
                  <c:v>40.43</c:v>
                </c:pt>
                <c:pt idx="10">
                  <c:v>42.289000000000001</c:v>
                </c:pt>
                <c:pt idx="11">
                  <c:v>35.508000000000003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440-40D7-9EB5-ABF4BEAD2E7E}"/>
            </c:ext>
          </c:extLst>
        </c:ser>
        <c:ser>
          <c:idx val="7"/>
          <c:order val="7"/>
          <c:tx>
            <c:strRef>
              <c:f>'[Tartozásállomány_2010-2017 (2).xlsx]Tartozásállomány'!$S$3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B43C3C"/>
              </a:solidFill>
            </a:ln>
          </c:spPr>
          <c:marker>
            <c:spPr>
              <a:solidFill>
                <a:srgbClr val="B43C3C"/>
              </a:solidFill>
              <a:ln>
                <a:solidFill>
                  <a:srgbClr val="B43C3C"/>
                </a:solidFill>
              </a:ln>
            </c:spPr>
          </c:marker>
          <c:val>
            <c:numRef>
              <c:f>'[Tartozásállomány_2010-2017 (2).xlsx]Tartozásállomány'!$S$4:$S$15</c:f>
              <c:numCache>
                <c:formatCode>#\ ##0.000</c:formatCode>
                <c:ptCount val="12"/>
                <c:pt idx="0">
                  <c:v>21.533000000000001</c:v>
                </c:pt>
                <c:pt idx="1">
                  <c:v>21.8</c:v>
                </c:pt>
                <c:pt idx="2">
                  <c:v>20.548999999999999</c:v>
                </c:pt>
                <c:pt idx="3">
                  <c:v>21.911999999999999</c:v>
                </c:pt>
                <c:pt idx="4">
                  <c:v>23.794</c:v>
                </c:pt>
                <c:pt idx="5">
                  <c:v>26.802</c:v>
                </c:pt>
                <c:pt idx="6">
                  <c:v>28.209</c:v>
                </c:pt>
                <c:pt idx="7">
                  <c:v>30.573</c:v>
                </c:pt>
                <c:pt idx="8">
                  <c:v>30.957000000000001</c:v>
                </c:pt>
                <c:pt idx="9">
                  <c:v>32.652999999999999</c:v>
                </c:pt>
                <c:pt idx="10">
                  <c:v>40.152000000000001</c:v>
                </c:pt>
                <c:pt idx="11">
                  <c:v>41.145000000000003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40-40D7-9EB5-ABF4BEAD2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83328"/>
        <c:axId val="108485248"/>
      </c:lineChart>
      <c:catAx>
        <c:axId val="10848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8485248"/>
        <c:crosses val="autoZero"/>
        <c:auto val="1"/>
        <c:lblAlgn val="ctr"/>
        <c:lblOffset val="100"/>
        <c:noMultiLvlLbl val="0"/>
      </c:catAx>
      <c:valAx>
        <c:axId val="1084852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848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37416466023044"/>
          <c:y val="0.13193457182168836"/>
          <c:w val="0.55390247633423617"/>
          <c:h val="0.847536553091484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10-47A0-BE47-2CAE585B4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10-47A0-BE47-2CAE585B4B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10-47A0-BE47-2CAE585B4B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10-47A0-BE47-2CAE585B4B55}"/>
              </c:ext>
            </c:extLst>
          </c:dPt>
          <c:dLbls>
            <c:dLbl>
              <c:idx val="0"/>
              <c:layout>
                <c:manualLayout>
                  <c:x val="3.3184296591256504E-2"/>
                  <c:y val="3.99196341309086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&lt;30 дней</a:t>
                    </a:r>
                    <a:r>
                      <a:rPr lang="ru-RU" baseline="0" dirty="0"/>
                      <a:t>
</a:t>
                    </a:r>
                    <a:fld id="{01C1E714-8770-45DD-A0FD-1F57A9F7B123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10-47A0-BE47-2CAE585B4B55}"/>
                </c:ext>
              </c:extLst>
            </c:dLbl>
            <c:dLbl>
              <c:idx val="1"/>
              <c:layout>
                <c:manualLayout>
                  <c:x val="-7.7468787913146389E-2"/>
                  <c:y val="-4.26675030843175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30-60 дней</a:t>
                    </a:r>
                    <a:r>
                      <a:rPr lang="ru-RU" baseline="0" dirty="0"/>
                      <a:t>
</a:t>
                    </a:r>
                    <a:fld id="{B23D7B3D-37A7-4AA8-8C93-35D7489EA502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10-47A0-BE47-2CAE585B4B55}"/>
                </c:ext>
              </c:extLst>
            </c:dLbl>
            <c:dLbl>
              <c:idx val="2"/>
              <c:layout>
                <c:manualLayout>
                  <c:x val="-7.4128397001780783E-2"/>
                  <c:y val="6.26944617555324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&gt;60 дней</a:t>
                    </a:r>
                    <a:r>
                      <a:rPr lang="ru-RU" baseline="0" dirty="0"/>
                      <a:t>
</a:t>
                    </a:r>
                    <a:fld id="{B26049BE-6054-423F-8E60-8EEB6029F513}" type="PERCENTAGE">
                      <a:rPr lang="en-US" baseline="0" dirty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10-47A0-BE47-2CAE585B4B55}"/>
                </c:ext>
              </c:extLst>
            </c:dLbl>
            <c:dLbl>
              <c:idx val="3"/>
              <c:layout>
                <c:manualLayout>
                  <c:x val="5.2551345655157455E-2"/>
                  <c:y val="-2.81441813323626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реструктурировано</a:t>
                    </a:r>
                    <a:r>
                      <a:rPr lang="ru-RU" baseline="0" dirty="0"/>
                      <a:t>
</a:t>
                    </a:r>
                    <a:fld id="{C70B7FC8-1766-4826-8B68-81C7BC043345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10-47A0-BE47-2CAE585B4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'[Tartozásállomány_2010-2017 (2).xlsx]Munka1'!$A$1:$D$1</c:f>
              <c:strCache>
                <c:ptCount val="4"/>
                <c:pt idx="0">
                  <c:v>&lt;30 days</c:v>
                </c:pt>
                <c:pt idx="1">
                  <c:v>30-60 days</c:v>
                </c:pt>
                <c:pt idx="2">
                  <c:v>&gt;60 days</c:v>
                </c:pt>
                <c:pt idx="3">
                  <c:v>rescheduled</c:v>
                </c:pt>
              </c:strCache>
            </c:strRef>
          </c:cat>
          <c:val>
            <c:numRef>
              <c:f>'[Tartozásállomány_2010-2017 (2).xlsx]Munka1'!$A$2:$D$2</c:f>
              <c:numCache>
                <c:formatCode>#,##0</c:formatCode>
                <c:ptCount val="4"/>
                <c:pt idx="0">
                  <c:v>14625</c:v>
                </c:pt>
                <c:pt idx="1">
                  <c:v>5181</c:v>
                </c:pt>
                <c:pt idx="2">
                  <c:v>6316</c:v>
                </c:pt>
                <c:pt idx="3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10-47A0-BE47-2CAE585B4B5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710-47A0-BE47-2CAE585B4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1710-47A0-BE47-2CAE585B4B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1710-47A0-BE47-2CAE585B4B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1710-47A0-BE47-2CAE585B4B5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'[Tartozásállomány_2010-2017 (2).xlsx]Munka1'!$A$1:$D$1</c:f>
              <c:strCache>
                <c:ptCount val="4"/>
                <c:pt idx="0">
                  <c:v>&lt;30 days</c:v>
                </c:pt>
                <c:pt idx="1">
                  <c:v>30-60 days</c:v>
                </c:pt>
                <c:pt idx="2">
                  <c:v>&gt;60 days</c:v>
                </c:pt>
                <c:pt idx="3">
                  <c:v>rescheduled</c:v>
                </c:pt>
              </c:strCache>
            </c:strRef>
          </c:cat>
          <c:val>
            <c:numRef>
              <c:f>'[Tartozásállomány_2010-2017 (2).xlsx]Munka1'!$A$3:$D$3</c:f>
              <c:numCache>
                <c:formatCode>0%</c:formatCode>
                <c:ptCount val="4"/>
                <c:pt idx="0">
                  <c:v>0.55618938961779807</c:v>
                </c:pt>
                <c:pt idx="1">
                  <c:v>0.19703365658870509</c:v>
                </c:pt>
                <c:pt idx="2">
                  <c:v>0.24019775622741965</c:v>
                </c:pt>
                <c:pt idx="3">
                  <c:v>6.5791975660772009E-3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710-47A0-BE47-2CAE585B4B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'[2017  évi maradvány 1-35 fejezet (2).xlsx]2017. 12.31.'!$E$4</c:f>
              <c:strCache>
                <c:ptCount val="1"/>
                <c:pt idx="0">
                  <c:v>2017. évi beszámolóban kimutatott maradvány  (07/A. űrlap 15. sor: Összes maradvány)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  évi maradvány 1-35 fejezet (2).xlsx]2017. 12.31.'!$A$5:$A$35</c:f>
              <c:strCache>
                <c:ptCount val="31"/>
                <c:pt idx="0">
                  <c:v>I.</c:v>
                </c:pt>
                <c:pt idx="1">
                  <c:v>I/B.</c:v>
                </c:pt>
                <c:pt idx="2">
                  <c:v>I/F.</c:v>
                </c:pt>
                <c:pt idx="3">
                  <c:v>I/G.</c:v>
                </c:pt>
                <c:pt idx="4">
                  <c:v>I/H.</c:v>
                </c:pt>
                <c:pt idx="5">
                  <c:v>I/J.</c:v>
                </c:pt>
                <c:pt idx="6">
                  <c:v>I/K.</c:v>
                </c:pt>
                <c:pt idx="7">
                  <c:v>II.</c:v>
                </c:pt>
                <c:pt idx="8">
                  <c:v>III.</c:v>
                </c:pt>
                <c:pt idx="9">
                  <c:v>IV.</c:v>
                </c:pt>
                <c:pt idx="10">
                  <c:v>V.</c:v>
                </c:pt>
                <c:pt idx="11">
                  <c:v>VI.</c:v>
                </c:pt>
                <c:pt idx="12">
                  <c:v>VIII.</c:v>
                </c:pt>
                <c:pt idx="13">
                  <c:v>X.</c:v>
                </c:pt>
                <c:pt idx="14">
                  <c:v>XI.</c:v>
                </c:pt>
                <c:pt idx="15">
                  <c:v>XI/A</c:v>
                </c:pt>
                <c:pt idx="16">
                  <c:v>XII.</c:v>
                </c:pt>
                <c:pt idx="17">
                  <c:v>XIII.</c:v>
                </c:pt>
                <c:pt idx="18">
                  <c:v>XIV.</c:v>
                </c:pt>
                <c:pt idx="19">
                  <c:v>XV.</c:v>
                </c:pt>
                <c:pt idx="20">
                  <c:v>XVI.</c:v>
                </c:pt>
                <c:pt idx="21">
                  <c:v>XVII.</c:v>
                </c:pt>
                <c:pt idx="22">
                  <c:v>XVIII.</c:v>
                </c:pt>
                <c:pt idx="23">
                  <c:v>XIX.</c:v>
                </c:pt>
                <c:pt idx="24">
                  <c:v>XX.</c:v>
                </c:pt>
                <c:pt idx="25">
                  <c:v>XXI.</c:v>
                </c:pt>
                <c:pt idx="26">
                  <c:v>XXX.</c:v>
                </c:pt>
                <c:pt idx="27">
                  <c:v>XXXI.</c:v>
                </c:pt>
                <c:pt idx="28">
                  <c:v>XXXIII.</c:v>
                </c:pt>
                <c:pt idx="29">
                  <c:v>XXXIV.</c:v>
                </c:pt>
                <c:pt idx="30">
                  <c:v>XXXV.</c:v>
                </c:pt>
              </c:strCache>
            </c:strRef>
          </c:cat>
          <c:val>
            <c:numRef>
              <c:f>'[2017  évi maradvány 1-35 fejezet (2).xlsx]2017. 12.31.'!$E$5:$E$35</c:f>
              <c:numCache>
                <c:formatCode>#\ ##0.0</c:formatCode>
                <c:ptCount val="31"/>
                <c:pt idx="0">
                  <c:v>8407.3215619999992</c:v>
                </c:pt>
                <c:pt idx="1">
                  <c:v>909.72893399999998</c:v>
                </c:pt>
                <c:pt idx="2">
                  <c:v>67.558437999999995</c:v>
                </c:pt>
                <c:pt idx="3">
                  <c:v>91.792638999999994</c:v>
                </c:pt>
                <c:pt idx="4">
                  <c:v>2471.541878</c:v>
                </c:pt>
                <c:pt idx="5">
                  <c:v>3368.8838909999999</c:v>
                </c:pt>
                <c:pt idx="6">
                  <c:v>201.367784</c:v>
                </c:pt>
                <c:pt idx="7">
                  <c:v>161.785978</c:v>
                </c:pt>
                <c:pt idx="8">
                  <c:v>127.810014</c:v>
                </c:pt>
                <c:pt idx="9">
                  <c:v>81.528777000000005</c:v>
                </c:pt>
                <c:pt idx="10">
                  <c:v>761.660978</c:v>
                </c:pt>
                <c:pt idx="11">
                  <c:v>12262.563126999999</c:v>
                </c:pt>
                <c:pt idx="12">
                  <c:v>4544.5528190000005</c:v>
                </c:pt>
                <c:pt idx="13">
                  <c:v>3057.6339440000002</c:v>
                </c:pt>
                <c:pt idx="14">
                  <c:v>214433.42479600001</c:v>
                </c:pt>
                <c:pt idx="15">
                  <c:v>160.05921699999999</c:v>
                </c:pt>
                <c:pt idx="16">
                  <c:v>86484.631376000005</c:v>
                </c:pt>
                <c:pt idx="17">
                  <c:v>94173.420824999994</c:v>
                </c:pt>
                <c:pt idx="18">
                  <c:v>356139.98233000003</c:v>
                </c:pt>
                <c:pt idx="19">
                  <c:v>210634.27061100001</c:v>
                </c:pt>
                <c:pt idx="20">
                  <c:v>46687.648454000002</c:v>
                </c:pt>
                <c:pt idx="21">
                  <c:v>465068.66810800001</c:v>
                </c:pt>
                <c:pt idx="22">
                  <c:v>29600.149441000001</c:v>
                </c:pt>
                <c:pt idx="23">
                  <c:v>387969.27216200001</c:v>
                </c:pt>
                <c:pt idx="24">
                  <c:v>755732.68622399995</c:v>
                </c:pt>
                <c:pt idx="25">
                  <c:v>3317.0256319999999</c:v>
                </c:pt>
                <c:pt idx="26">
                  <c:v>670.08087799999998</c:v>
                </c:pt>
                <c:pt idx="27">
                  <c:v>860.765086</c:v>
                </c:pt>
                <c:pt idx="28">
                  <c:v>49076.482747000002</c:v>
                </c:pt>
                <c:pt idx="29">
                  <c:v>4787.5439889999998</c:v>
                </c:pt>
                <c:pt idx="30">
                  <c:v>817.39946199999997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7-48FA-BE68-79F9E0DBA5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983040"/>
        <c:axId val="1089857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'[2017  évi maradvány 1-35 fejezet (2).xlsx]2017. 12.31.'!$D$4</c15:sqref>
                        </c15:formulaRef>
                      </c:ext>
                    </c:extLst>
                    <c:strCache>
                      <c:ptCount val="1"/>
                      <c:pt idx="0">
                        <c:v>2017.december 31-i számla záró egyenleg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'[2017  évi maradvány 1-35 fejezet (2).xlsx]2017. 12.31.'!$A$5:$A$35</c15:sqref>
                        </c15:formulaRef>
                      </c:ext>
                    </c:extLst>
                    <c:strCache>
                      <c:ptCount val="31"/>
                      <c:pt idx="0">
                        <c:v>I.</c:v>
                      </c:pt>
                      <c:pt idx="1">
                        <c:v>I/B.</c:v>
                      </c:pt>
                      <c:pt idx="2">
                        <c:v>I/F.</c:v>
                      </c:pt>
                      <c:pt idx="3">
                        <c:v>I/G.</c:v>
                      </c:pt>
                      <c:pt idx="4">
                        <c:v>I/H.</c:v>
                      </c:pt>
                      <c:pt idx="5">
                        <c:v>I/J.</c:v>
                      </c:pt>
                      <c:pt idx="6">
                        <c:v>I/K.</c:v>
                      </c:pt>
                      <c:pt idx="7">
                        <c:v>II.</c:v>
                      </c:pt>
                      <c:pt idx="8">
                        <c:v>III.</c:v>
                      </c:pt>
                      <c:pt idx="9">
                        <c:v>IV.</c:v>
                      </c:pt>
                      <c:pt idx="10">
                        <c:v>V.</c:v>
                      </c:pt>
                      <c:pt idx="11">
                        <c:v>VI.</c:v>
                      </c:pt>
                      <c:pt idx="12">
                        <c:v>VIII.</c:v>
                      </c:pt>
                      <c:pt idx="13">
                        <c:v>X.</c:v>
                      </c:pt>
                      <c:pt idx="14">
                        <c:v>XI.</c:v>
                      </c:pt>
                      <c:pt idx="15">
                        <c:v>XI/A</c:v>
                      </c:pt>
                      <c:pt idx="16">
                        <c:v>XII.</c:v>
                      </c:pt>
                      <c:pt idx="17">
                        <c:v>XIII.</c:v>
                      </c:pt>
                      <c:pt idx="18">
                        <c:v>XIV.</c:v>
                      </c:pt>
                      <c:pt idx="19">
                        <c:v>XV.</c:v>
                      </c:pt>
                      <c:pt idx="20">
                        <c:v>XVI.</c:v>
                      </c:pt>
                      <c:pt idx="21">
                        <c:v>XVII.</c:v>
                      </c:pt>
                      <c:pt idx="22">
                        <c:v>XVIII.</c:v>
                      </c:pt>
                      <c:pt idx="23">
                        <c:v>XIX.</c:v>
                      </c:pt>
                      <c:pt idx="24">
                        <c:v>XX.</c:v>
                      </c:pt>
                      <c:pt idx="25">
                        <c:v>XXI.</c:v>
                      </c:pt>
                      <c:pt idx="26">
                        <c:v>XXX.</c:v>
                      </c:pt>
                      <c:pt idx="27">
                        <c:v>XXXI.</c:v>
                      </c:pt>
                      <c:pt idx="28">
                        <c:v>XXXIII.</c:v>
                      </c:pt>
                      <c:pt idx="29">
                        <c:v>XXXIV.</c:v>
                      </c:pt>
                      <c:pt idx="30">
                        <c:v>XXXV.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'[2017  évi maradvány 1-35 fejezet (2).xlsx]2017. 12.31.'!$D$5:$D$35</c15:sqref>
                        </c15:formulaRef>
                      </c:ext>
                    </c:extLst>
                    <c:numCache>
                      <c:formatCode>#\ ##0.0</c:formatCode>
                      <c:ptCount val="31"/>
                      <c:pt idx="0">
                        <c:v>8448.95651</c:v>
                      </c:pt>
                      <c:pt idx="1">
                        <c:v>801.10576900000001</c:v>
                      </c:pt>
                      <c:pt idx="2">
                        <c:v>64.079941000000005</c:v>
                      </c:pt>
                      <c:pt idx="3">
                        <c:v>90.909694999999999</c:v>
                      </c:pt>
                      <c:pt idx="4">
                        <c:v>2966.0786859999998</c:v>
                      </c:pt>
                      <c:pt idx="5">
                        <c:v>3368.3603560000001</c:v>
                      </c:pt>
                      <c:pt idx="6">
                        <c:v>201.07509200000001</c:v>
                      </c:pt>
                      <c:pt idx="7">
                        <c:v>160.010875</c:v>
                      </c:pt>
                      <c:pt idx="8">
                        <c:v>126.08580499999999</c:v>
                      </c:pt>
                      <c:pt idx="9">
                        <c:v>75.072992999999997</c:v>
                      </c:pt>
                      <c:pt idx="10">
                        <c:v>697.22992099999999</c:v>
                      </c:pt>
                      <c:pt idx="11">
                        <c:v>12180.003615</c:v>
                      </c:pt>
                      <c:pt idx="12">
                        <c:v>4333.565517</c:v>
                      </c:pt>
                      <c:pt idx="13">
                        <c:v>2967.4714960000001</c:v>
                      </c:pt>
                      <c:pt idx="14">
                        <c:v>206011.101433</c:v>
                      </c:pt>
                      <c:pt idx="15">
                        <c:v>136.96874600000001</c:v>
                      </c:pt>
                      <c:pt idx="16">
                        <c:v>87940.618881999995</c:v>
                      </c:pt>
                      <c:pt idx="17">
                        <c:v>53710.590553000002</c:v>
                      </c:pt>
                      <c:pt idx="18">
                        <c:v>248342.12534100001</c:v>
                      </c:pt>
                      <c:pt idx="19">
                        <c:v>207601.128864</c:v>
                      </c:pt>
                      <c:pt idx="20">
                        <c:v>46399.685717</c:v>
                      </c:pt>
                      <c:pt idx="21">
                        <c:v>438212.971915</c:v>
                      </c:pt>
                      <c:pt idx="22">
                        <c:v>24680.684840000002</c:v>
                      </c:pt>
                      <c:pt idx="23">
                        <c:v>387890.78395399998</c:v>
                      </c:pt>
                      <c:pt idx="24">
                        <c:v>738584.59062100004</c:v>
                      </c:pt>
                      <c:pt idx="25">
                        <c:v>3310.8732289999998</c:v>
                      </c:pt>
                      <c:pt idx="26">
                        <c:v>668.45792400000005</c:v>
                      </c:pt>
                      <c:pt idx="27">
                        <c:v>833.90741500000001</c:v>
                      </c:pt>
                      <c:pt idx="28">
                        <c:v>43074.118064000002</c:v>
                      </c:pt>
                      <c:pt idx="29">
                        <c:v>4384.5616730000002</c:v>
                      </c:pt>
                      <c:pt idx="30">
                        <c:v>800.48551599999996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797-48FA-BE68-79F9E0DBA5EE}"/>
                  </c:ext>
                </c:extLst>
              </c15:ser>
            </c15:filteredBarSeries>
          </c:ext>
        </c:extLst>
      </c:barChart>
      <c:catAx>
        <c:axId val="10898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85728"/>
        <c:crosses val="autoZero"/>
        <c:auto val="1"/>
        <c:lblAlgn val="ctr"/>
        <c:lblOffset val="100"/>
        <c:noMultiLvlLbl val="0"/>
      </c:catAx>
      <c:valAx>
        <c:axId val="108985728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8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'[Kiszabott_bírság_2015-2017  (2).xlsx]kiszabott bírság'!$A$3</c:f>
              <c:strCache>
                <c:ptCount val="1"/>
                <c:pt idx="0">
                  <c:v>I.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bírság'!$B$3:$D$3</c:f>
              <c:numCache>
                <c:formatCode>#,##0</c:formatCode>
                <c:ptCount val="3"/>
                <c:pt idx="0">
                  <c:v>150000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0-4146-8462-89ADFAB2D594}"/>
            </c:ext>
          </c:extLst>
        </c:ser>
        <c:ser>
          <c:idx val="1"/>
          <c:order val="1"/>
          <c:tx>
            <c:strRef>
              <c:f>'[Kiszabott_bírság_2015-2017  (2).xlsx]kiszabott bírság'!$A$4</c:f>
              <c:strCache>
                <c:ptCount val="1"/>
                <c:pt idx="0">
                  <c:v>I/B.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bírság'!$B$4:$D$4</c:f>
              <c:numCache>
                <c:formatCode>#,##0</c:formatCode>
                <c:ptCount val="3"/>
                <c:pt idx="0">
                  <c:v>150000</c:v>
                </c:pt>
                <c:pt idx="1">
                  <c:v>500000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0-4146-8462-89ADFAB2D594}"/>
            </c:ext>
          </c:extLst>
        </c:ser>
        <c:ser>
          <c:idx val="2"/>
          <c:order val="2"/>
          <c:tx>
            <c:strRef>
              <c:f>'[Kiszabott_bírság_2015-2017  (2).xlsx]kiszabott bírság'!$A$5</c:f>
              <c:strCache>
                <c:ptCount val="1"/>
                <c:pt idx="0">
                  <c:v>I/F.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bírság'!$B$5:$D$5</c:f>
              <c:numCache>
                <c:formatCode>#,##0</c:formatCode>
                <c:ptCount val="3"/>
                <c:pt idx="0">
                  <c:v>350000</c:v>
                </c:pt>
                <c:pt idx="1">
                  <c:v>150000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0-4146-8462-89ADFAB2D594}"/>
            </c:ext>
          </c:extLst>
        </c:ser>
        <c:ser>
          <c:idx val="3"/>
          <c:order val="3"/>
          <c:tx>
            <c:strRef>
              <c:f>'[Kiszabott_bírság_2015-2017  (2).xlsx]kiszabott bírság'!$A$6</c:f>
              <c:strCache>
                <c:ptCount val="1"/>
                <c:pt idx="0">
                  <c:v>I/G.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bírság'!$B$6:$D$6</c:f>
              <c:numCache>
                <c:formatCode>#,##0</c:formatCode>
                <c:ptCount val="3"/>
                <c:pt idx="0">
                  <c:v>0</c:v>
                </c:pt>
                <c:pt idx="1">
                  <c:v>450000</c:v>
                </c:pt>
                <c:pt idx="2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0-4146-8462-89ADFAB2D594}"/>
            </c:ext>
          </c:extLst>
        </c:ser>
        <c:ser>
          <c:idx val="4"/>
          <c:order val="4"/>
          <c:tx>
            <c:strRef>
              <c:f>'[Kiszabott_bírság_2015-2017  (2).xlsx]kiszabott bírság'!$A$7</c:f>
              <c:strCache>
                <c:ptCount val="1"/>
                <c:pt idx="0">
                  <c:v>I/J.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bírság'!$B$7:$D$7</c:f>
              <c:numCache>
                <c:formatCode>#,##0</c:formatCode>
                <c:ptCount val="3"/>
                <c:pt idx="0">
                  <c:v>100000</c:v>
                </c:pt>
                <c:pt idx="1">
                  <c:v>0</c:v>
                </c:pt>
                <c:pt idx="2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00-4146-8462-89ADFAB2D594}"/>
            </c:ext>
          </c:extLst>
        </c:ser>
        <c:ser>
          <c:idx val="5"/>
          <c:order val="5"/>
          <c:tx>
            <c:strRef>
              <c:f>'[Kiszabott_bírság_2015-2017  (2).xlsx]kiszabott bírság'!$A$8</c:f>
              <c:strCache>
                <c:ptCount val="1"/>
                <c:pt idx="0">
                  <c:v>I/K.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bírság'!$B$8:$D$8</c:f>
              <c:numCache>
                <c:formatCode>#,##0</c:formatCode>
                <c:ptCount val="3"/>
                <c:pt idx="0">
                  <c:v>0</c:v>
                </c:pt>
                <c:pt idx="1">
                  <c:v>50000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00-4146-8462-89ADFAB2D594}"/>
            </c:ext>
          </c:extLst>
        </c:ser>
        <c:ser>
          <c:idx val="6"/>
          <c:order val="6"/>
          <c:tx>
            <c:strRef>
              <c:f>'[Kiszabott_bírság_2015-2017  (2).xlsx]kiszabott bírság'!$A$9</c:f>
              <c:strCache>
                <c:ptCount val="1"/>
                <c:pt idx="0">
                  <c:v>II.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bírság'!$B$9:$D$9</c:f>
              <c:numCache>
                <c:formatCode>#,##0</c:formatCode>
                <c:ptCount val="3"/>
                <c:pt idx="0">
                  <c:v>100000</c:v>
                </c:pt>
                <c:pt idx="1">
                  <c:v>0</c:v>
                </c:pt>
                <c:pt idx="2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00-4146-8462-89ADFAB2D594}"/>
            </c:ext>
          </c:extLst>
        </c:ser>
        <c:ser>
          <c:idx val="7"/>
          <c:order val="7"/>
          <c:tx>
            <c:strRef>
              <c:f>'[Kiszabott_bírság_2015-2017  (2).xlsx]kiszabott bírság'!$A$10</c:f>
              <c:strCache>
                <c:ptCount val="1"/>
                <c:pt idx="0">
                  <c:v>IV.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bírság'!$B$10:$D$10</c:f>
              <c:numCache>
                <c:formatCode>#,##0</c:formatCode>
                <c:ptCount val="3"/>
                <c:pt idx="0">
                  <c:v>200000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00-4146-8462-89ADFAB2D594}"/>
            </c:ext>
          </c:extLst>
        </c:ser>
        <c:ser>
          <c:idx val="8"/>
          <c:order val="8"/>
          <c:tx>
            <c:strRef>
              <c:f>'[Kiszabott_bírság_2015-2017  (2).xlsx]kiszabott bírság'!$A$11</c:f>
              <c:strCache>
                <c:ptCount val="1"/>
                <c:pt idx="0">
                  <c:v>V.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bírság'!$B$11:$D$11</c:f>
              <c:numCache>
                <c:formatCode>#,##0</c:formatCode>
                <c:ptCount val="3"/>
                <c:pt idx="0">
                  <c:v>0</c:v>
                </c:pt>
                <c:pt idx="1">
                  <c:v>300000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00-4146-8462-89ADFAB2D594}"/>
            </c:ext>
          </c:extLst>
        </c:ser>
        <c:ser>
          <c:idx val="9"/>
          <c:order val="9"/>
          <c:tx>
            <c:strRef>
              <c:f>'[Kiszabott_bírság_2015-2017  (2).xlsx]kiszabott bírság'!$A$12</c:f>
              <c:strCache>
                <c:ptCount val="1"/>
                <c:pt idx="0">
                  <c:v>VI.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bírság'!$B$12:$D$12</c:f>
              <c:numCache>
                <c:formatCode>#,##0</c:formatCode>
                <c:ptCount val="3"/>
                <c:pt idx="0">
                  <c:v>6150000</c:v>
                </c:pt>
                <c:pt idx="1">
                  <c:v>150000</c:v>
                </c:pt>
                <c:pt idx="2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00-4146-8462-89ADFAB2D594}"/>
            </c:ext>
          </c:extLst>
        </c:ser>
        <c:ser>
          <c:idx val="10"/>
          <c:order val="10"/>
          <c:tx>
            <c:strRef>
              <c:f>'[Kiszabott_bírság_2015-2017  (2).xlsx]kiszabott bírság'!$A$13</c:f>
              <c:strCache>
                <c:ptCount val="1"/>
                <c:pt idx="0">
                  <c:v>X.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bírság'!$B$13:$D$13</c:f>
              <c:numCache>
                <c:formatCode>#,##0</c:formatCode>
                <c:ptCount val="3"/>
                <c:pt idx="0">
                  <c:v>900000</c:v>
                </c:pt>
                <c:pt idx="1">
                  <c:v>150000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00-4146-8462-89ADFAB2D594}"/>
            </c:ext>
          </c:extLst>
        </c:ser>
        <c:ser>
          <c:idx val="11"/>
          <c:order val="11"/>
          <c:tx>
            <c:strRef>
              <c:f>'[Kiszabott_bírság_2015-2017  (2).xlsx]kiszabott bírság'!$A$14</c:f>
              <c:strCache>
                <c:ptCount val="1"/>
                <c:pt idx="0">
                  <c:v>XI.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bírság'!$B$14:$D$14</c:f>
              <c:numCache>
                <c:formatCode>#,##0</c:formatCode>
                <c:ptCount val="3"/>
                <c:pt idx="0">
                  <c:v>3800000</c:v>
                </c:pt>
                <c:pt idx="1">
                  <c:v>1050000</c:v>
                </c:pt>
                <c:pt idx="2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400-4146-8462-89ADFAB2D594}"/>
            </c:ext>
          </c:extLst>
        </c:ser>
        <c:ser>
          <c:idx val="12"/>
          <c:order val="12"/>
          <c:tx>
            <c:strRef>
              <c:f>'[Kiszabott_bírság_2015-2017  (2).xlsx]kiszabott bírság'!$A$15</c:f>
              <c:strCache>
                <c:ptCount val="1"/>
                <c:pt idx="0">
                  <c:v>XI/A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bírság'!$B$15:$D$15</c:f>
              <c:numCache>
                <c:formatCode>#,##0</c:formatCode>
                <c:ptCount val="3"/>
                <c:pt idx="0">
                  <c:v>500000</c:v>
                </c:pt>
                <c:pt idx="1">
                  <c:v>0</c:v>
                </c:pt>
                <c:pt idx="2">
                  <c:v>7150000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00-4146-8462-89ADFAB2D594}"/>
            </c:ext>
          </c:extLst>
        </c:ser>
        <c:ser>
          <c:idx val="13"/>
          <c:order val="13"/>
          <c:tx>
            <c:strRef>
              <c:f>'[Kiszabott_bírság_2015-2017  (2).xlsx]kiszabott bírság'!$A$16</c:f>
              <c:strCache>
                <c:ptCount val="1"/>
                <c:pt idx="0">
                  <c:v>XII.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bírság'!$B$16:$D$16</c:f>
              <c:numCache>
                <c:formatCode>#,##0</c:formatCode>
                <c:ptCount val="3"/>
                <c:pt idx="0">
                  <c:v>23200000</c:v>
                </c:pt>
                <c:pt idx="1">
                  <c:v>10950000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400-4146-8462-89ADFAB2D594}"/>
            </c:ext>
          </c:extLst>
        </c:ser>
        <c:ser>
          <c:idx val="14"/>
          <c:order val="14"/>
          <c:tx>
            <c:strRef>
              <c:f>'[Kiszabott_bírság_2015-2017  (2).xlsx]kiszabott bírság'!$A$17</c:f>
              <c:strCache>
                <c:ptCount val="1"/>
                <c:pt idx="0">
                  <c:v>XIII.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bírság'!$B$17:$D$17</c:f>
              <c:numCache>
                <c:formatCode>#,##0</c:formatCode>
                <c:ptCount val="3"/>
                <c:pt idx="0">
                  <c:v>1050000</c:v>
                </c:pt>
                <c:pt idx="1">
                  <c:v>0</c:v>
                </c:pt>
                <c:pt idx="2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400-4146-8462-89ADFAB2D594}"/>
            </c:ext>
          </c:extLst>
        </c:ser>
        <c:ser>
          <c:idx val="15"/>
          <c:order val="15"/>
          <c:tx>
            <c:strRef>
              <c:f>'[Kiszabott_bírság_2015-2017  (2).xlsx]kiszabott bírság'!$A$18</c:f>
              <c:strCache>
                <c:ptCount val="1"/>
                <c:pt idx="0">
                  <c:v>XIV.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bírság'!$B$18:$D$18</c:f>
              <c:numCache>
                <c:formatCode>#,##0</c:formatCode>
                <c:ptCount val="3"/>
                <c:pt idx="0">
                  <c:v>3900000</c:v>
                </c:pt>
                <c:pt idx="1">
                  <c:v>2000000</c:v>
                </c:pt>
                <c:pt idx="2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400-4146-8462-89ADFAB2D594}"/>
            </c:ext>
          </c:extLst>
        </c:ser>
        <c:ser>
          <c:idx val="16"/>
          <c:order val="16"/>
          <c:tx>
            <c:strRef>
              <c:f>'[Kiszabott_bírság_2015-2017  (2).xlsx]kiszabott bírság'!$A$19</c:f>
              <c:strCache>
                <c:ptCount val="1"/>
                <c:pt idx="0">
                  <c:v>XV.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bírság'!$B$19:$D$19</c:f>
              <c:numCache>
                <c:formatCode>#,##0</c:formatCode>
                <c:ptCount val="3"/>
                <c:pt idx="0">
                  <c:v>4650000</c:v>
                </c:pt>
                <c:pt idx="1">
                  <c:v>28550000</c:v>
                </c:pt>
                <c:pt idx="2">
                  <c:v>9900000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400-4146-8462-89ADFAB2D594}"/>
            </c:ext>
          </c:extLst>
        </c:ser>
        <c:ser>
          <c:idx val="17"/>
          <c:order val="17"/>
          <c:tx>
            <c:strRef>
              <c:f>'[Kiszabott_bírság_2015-2017  (2).xlsx]kiszabott bírság'!$A$20</c:f>
              <c:strCache>
                <c:ptCount val="1"/>
                <c:pt idx="0">
                  <c:v>XVI.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bírság'!$B$20:$D$20</c:f>
              <c:numCache>
                <c:formatCode>#,##0</c:formatCode>
                <c:ptCount val="3"/>
                <c:pt idx="0">
                  <c:v>0</c:v>
                </c:pt>
                <c:pt idx="1">
                  <c:v>100000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400-4146-8462-89ADFAB2D594}"/>
            </c:ext>
          </c:extLst>
        </c:ser>
        <c:ser>
          <c:idx val="18"/>
          <c:order val="18"/>
          <c:tx>
            <c:strRef>
              <c:f>'[Kiszabott_bírság_2015-2017  (2).xlsx]kiszabott bírság'!$A$21</c:f>
              <c:strCache>
                <c:ptCount val="1"/>
                <c:pt idx="0">
                  <c:v>XVII.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bírság'!$B$21:$D$21</c:f>
              <c:numCache>
                <c:formatCode>#,##0</c:formatCode>
                <c:ptCount val="3"/>
                <c:pt idx="0">
                  <c:v>1500000</c:v>
                </c:pt>
                <c:pt idx="1">
                  <c:v>500000</c:v>
                </c:pt>
                <c:pt idx="2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00-4146-8462-89ADFAB2D594}"/>
            </c:ext>
          </c:extLst>
        </c:ser>
        <c:ser>
          <c:idx val="19"/>
          <c:order val="19"/>
          <c:tx>
            <c:strRef>
              <c:f>'[Kiszabott_bírság_2015-2017  (2).xlsx]kiszabott bírság'!$A$22</c:f>
              <c:strCache>
                <c:ptCount val="1"/>
                <c:pt idx="0">
                  <c:v>XVIII.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bírság'!$B$22:$D$22</c:f>
              <c:numCache>
                <c:formatCode>#,##0</c:formatCode>
                <c:ptCount val="3"/>
                <c:pt idx="0">
                  <c:v>8450000</c:v>
                </c:pt>
                <c:pt idx="1">
                  <c:v>17850000</c:v>
                </c:pt>
                <c:pt idx="2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400-4146-8462-89ADFAB2D594}"/>
            </c:ext>
          </c:extLst>
        </c:ser>
        <c:ser>
          <c:idx val="20"/>
          <c:order val="20"/>
          <c:tx>
            <c:strRef>
              <c:f>'[Kiszabott_bírság_2015-2017  (2).xlsx]kiszabott bírság'!$A$23</c:f>
              <c:strCache>
                <c:ptCount val="1"/>
                <c:pt idx="0">
                  <c:v>XIX.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bírság'!$B$23:$D$23</c:f>
              <c:numCache>
                <c:formatCode>#,##0</c:formatCode>
                <c:ptCount val="3"/>
                <c:pt idx="0">
                  <c:v>1450000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400-4146-8462-89ADFAB2D594}"/>
            </c:ext>
          </c:extLst>
        </c:ser>
        <c:ser>
          <c:idx val="21"/>
          <c:order val="21"/>
          <c:tx>
            <c:strRef>
              <c:f>'[Kiszabott_bírság_2015-2017  (2).xlsx]kiszabott bírság'!$A$24</c:f>
              <c:strCache>
                <c:ptCount val="1"/>
                <c:pt idx="0">
                  <c:v>XX.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bírság'!$B$24:$D$24</c:f>
              <c:numCache>
                <c:formatCode>#,##0</c:formatCode>
                <c:ptCount val="3"/>
                <c:pt idx="0">
                  <c:v>331200000</c:v>
                </c:pt>
                <c:pt idx="1">
                  <c:v>186950000</c:v>
                </c:pt>
                <c:pt idx="2">
                  <c:v>102750000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400-4146-8462-89ADFAB2D594}"/>
            </c:ext>
          </c:extLst>
        </c:ser>
        <c:ser>
          <c:idx val="22"/>
          <c:order val="22"/>
          <c:tx>
            <c:strRef>
              <c:f>'[Kiszabott_bírság_2015-2017  (2).xlsx]kiszabott bírság'!$A$25</c:f>
              <c:strCache>
                <c:ptCount val="1"/>
                <c:pt idx="0">
                  <c:v>XXI.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bírság'!$B$25:$D$25</c:f>
              <c:numCache>
                <c:formatCode>#,##0</c:formatCode>
                <c:ptCount val="3"/>
                <c:pt idx="0">
                  <c:v>0</c:v>
                </c:pt>
                <c:pt idx="1">
                  <c:v>250000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400-4146-8462-89ADFAB2D594}"/>
            </c:ext>
          </c:extLst>
        </c:ser>
        <c:ser>
          <c:idx val="23"/>
          <c:order val="23"/>
          <c:tx>
            <c:strRef>
              <c:f>'[Kiszabott_bírság_2015-2017  (2).xlsx]kiszabott bírság'!$A$26</c:f>
              <c:strCache>
                <c:ptCount val="1"/>
                <c:pt idx="0">
                  <c:v>XXXI.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bírság'!$B$26:$D$26</c:f>
              <c:numCache>
                <c:formatCode>#,##0</c:formatCode>
                <c:ptCount val="3"/>
                <c:pt idx="0">
                  <c:v>1350000</c:v>
                </c:pt>
                <c:pt idx="1">
                  <c:v>100000</c:v>
                </c:pt>
                <c:pt idx="2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400-4146-8462-89ADFAB2D594}"/>
            </c:ext>
          </c:extLst>
        </c:ser>
        <c:ser>
          <c:idx val="24"/>
          <c:order val="24"/>
          <c:tx>
            <c:strRef>
              <c:f>'[Kiszabott_bírság_2015-2017  (2).xlsx]kiszabott bírság'!$A$27</c:f>
              <c:strCache>
                <c:ptCount val="1"/>
                <c:pt idx="0">
                  <c:v>XXXIII.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bírság'!$B$27:$D$27</c:f>
              <c:numCache>
                <c:formatCode>#,##0</c:formatCode>
                <c:ptCount val="3"/>
                <c:pt idx="0">
                  <c:v>2500000</c:v>
                </c:pt>
                <c:pt idx="1">
                  <c:v>200000</c:v>
                </c:pt>
                <c:pt idx="2">
                  <c:v>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400-4146-8462-89ADFAB2D594}"/>
            </c:ext>
          </c:extLst>
        </c:ser>
        <c:ser>
          <c:idx val="25"/>
          <c:order val="25"/>
          <c:tx>
            <c:strRef>
              <c:f>'[Kiszabott_bírság_2015-2017  (2).xlsx]kiszabott bírság'!$A$28</c:f>
              <c:strCache>
                <c:ptCount val="1"/>
                <c:pt idx="0">
                  <c:v>XXXIV.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'[Kiszabott_bírság_2015-2017  (2).xlsx]kiszabott bírság'!$B$2:$D$2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'[Kiszabott_bírság_2015-2017  (2).xlsx]kiszabott bírság'!$B$28:$D$28</c:f>
              <c:numCache>
                <c:formatCode>#,##0</c:formatCode>
                <c:ptCount val="3"/>
                <c:pt idx="0">
                  <c:v>1050000</c:v>
                </c:pt>
                <c:pt idx="1">
                  <c:v>300000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400-4146-8462-89ADFAB2D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287104"/>
        <c:axId val="112297088"/>
      </c:barChart>
      <c:catAx>
        <c:axId val="1122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97088"/>
        <c:crosses val="autoZero"/>
        <c:auto val="1"/>
        <c:lblAlgn val="ctr"/>
        <c:lblOffset val="100"/>
        <c:noMultiLvlLbl val="0"/>
      </c:catAx>
      <c:valAx>
        <c:axId val="11229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8710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6945D-D4D0-4A4D-AA90-ADE11DD83A43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D46A3C75-BAA1-4EB8-ABCB-8060EF38CE74}">
      <dgm:prSet phldrT="[Szöveg]"/>
      <dgm:spPr/>
      <dgm:t>
        <a:bodyPr/>
        <a:lstStyle/>
        <a:p>
          <a:r>
            <a:rPr lang="hu-HU" dirty="0"/>
            <a:t>1996: </a:t>
          </a:r>
          <a:r>
            <a:rPr lang="ru-RU" dirty="0"/>
            <a:t>основание</a:t>
          </a:r>
          <a:endParaRPr lang="hu-HU" dirty="0"/>
        </a:p>
      </dgm:t>
    </dgm:pt>
    <dgm:pt modelId="{24AE824C-C45D-4164-AC92-44FE44312A6E}" type="parTrans" cxnId="{FF0944DE-4516-45E6-8200-401E5B3E75A1}">
      <dgm:prSet/>
      <dgm:spPr/>
      <dgm:t>
        <a:bodyPr/>
        <a:lstStyle/>
        <a:p>
          <a:endParaRPr lang="hu-HU"/>
        </a:p>
      </dgm:t>
    </dgm:pt>
    <dgm:pt modelId="{93B81D61-9D6C-4C73-984D-8F55BB8886C2}" type="sibTrans" cxnId="{FF0944DE-4516-45E6-8200-401E5B3E75A1}">
      <dgm:prSet/>
      <dgm:spPr/>
      <dgm:t>
        <a:bodyPr/>
        <a:lstStyle/>
        <a:p>
          <a:endParaRPr lang="hu-HU"/>
        </a:p>
      </dgm:t>
    </dgm:pt>
    <dgm:pt modelId="{FA8A3130-6A55-4BB3-8AC3-6560A499485C}">
      <dgm:prSet phldrT="[Szöveg]"/>
      <dgm:spPr/>
      <dgm:t>
        <a:bodyPr/>
        <a:lstStyle/>
        <a:p>
          <a:r>
            <a:rPr lang="hu-HU" dirty="0"/>
            <a:t>2001: </a:t>
          </a:r>
          <a:r>
            <a:rPr lang="ru-RU" dirty="0"/>
            <a:t>разделение</a:t>
          </a:r>
          <a:endParaRPr lang="hu-HU" dirty="0"/>
        </a:p>
      </dgm:t>
    </dgm:pt>
    <dgm:pt modelId="{9E2C4232-3B10-4E16-B8E3-335775BA46E4}" type="parTrans" cxnId="{BB295D08-B6F0-4477-AEC5-7184700DB000}">
      <dgm:prSet/>
      <dgm:spPr/>
      <dgm:t>
        <a:bodyPr/>
        <a:lstStyle/>
        <a:p>
          <a:endParaRPr lang="hu-HU"/>
        </a:p>
      </dgm:t>
    </dgm:pt>
    <dgm:pt modelId="{17BEA105-8137-41FF-843A-FDBDEE6C6BAB}" type="sibTrans" cxnId="{BB295D08-B6F0-4477-AEC5-7184700DB000}">
      <dgm:prSet/>
      <dgm:spPr/>
      <dgm:t>
        <a:bodyPr/>
        <a:lstStyle/>
        <a:p>
          <a:endParaRPr lang="hu-HU"/>
        </a:p>
      </dgm:t>
    </dgm:pt>
    <dgm:pt modelId="{30465E3D-C520-4A19-A133-F4C0D75E728E}">
      <dgm:prSet phldrT="[Szöveg]"/>
      <dgm:spPr/>
      <dgm:t>
        <a:bodyPr/>
        <a:lstStyle/>
        <a:p>
          <a:r>
            <a:rPr lang="hu-HU" dirty="0"/>
            <a:t>2003: </a:t>
          </a:r>
          <a:r>
            <a:rPr lang="ru-RU" dirty="0"/>
            <a:t>интеграция</a:t>
          </a:r>
          <a:r>
            <a:rPr lang="hu-HU" dirty="0"/>
            <a:t> (</a:t>
          </a:r>
          <a:r>
            <a:rPr lang="ru-RU" dirty="0"/>
            <a:t>бюджет</a:t>
          </a:r>
          <a:r>
            <a:rPr lang="hu-HU" dirty="0"/>
            <a:t> + </a:t>
          </a:r>
          <a:r>
            <a:rPr lang="ru-RU" dirty="0"/>
            <a:t>финансы)</a:t>
          </a:r>
          <a:endParaRPr lang="hu-HU" dirty="0"/>
        </a:p>
      </dgm:t>
    </dgm:pt>
    <dgm:pt modelId="{8C0BC3E6-64DC-4FDD-B938-C11B2D6722E6}" type="parTrans" cxnId="{9EB85EA8-CA42-4726-A9AA-4BA1EB2576F6}">
      <dgm:prSet/>
      <dgm:spPr/>
      <dgm:t>
        <a:bodyPr/>
        <a:lstStyle/>
        <a:p>
          <a:endParaRPr lang="hu-HU"/>
        </a:p>
      </dgm:t>
    </dgm:pt>
    <dgm:pt modelId="{944C67D3-D067-47E2-96DA-8E45EBBD4116}" type="sibTrans" cxnId="{9EB85EA8-CA42-4726-A9AA-4BA1EB2576F6}">
      <dgm:prSet/>
      <dgm:spPr/>
      <dgm:t>
        <a:bodyPr/>
        <a:lstStyle/>
        <a:p>
          <a:endParaRPr lang="hu-HU"/>
        </a:p>
      </dgm:t>
    </dgm:pt>
    <dgm:pt modelId="{3175A026-D9CF-4081-B12D-7093940F60A0}">
      <dgm:prSet phldrT="[Szöveg]"/>
      <dgm:spPr/>
      <dgm:t>
        <a:bodyPr/>
        <a:lstStyle/>
        <a:p>
          <a:r>
            <a:rPr lang="hu-HU" dirty="0"/>
            <a:t>2014: </a:t>
          </a:r>
          <a:r>
            <a:rPr lang="ru-RU" dirty="0"/>
            <a:t>современная стратегия казначейства</a:t>
          </a:r>
          <a:endParaRPr lang="hu-HU" dirty="0"/>
        </a:p>
      </dgm:t>
    </dgm:pt>
    <dgm:pt modelId="{324589A0-FC48-44D3-9289-180342430335}" type="parTrans" cxnId="{1AD9C687-DA5C-4D79-80EC-55BF5E5BAAE5}">
      <dgm:prSet/>
      <dgm:spPr/>
      <dgm:t>
        <a:bodyPr/>
        <a:lstStyle/>
        <a:p>
          <a:endParaRPr lang="hu-HU"/>
        </a:p>
      </dgm:t>
    </dgm:pt>
    <dgm:pt modelId="{DDB3927B-E796-45DB-9F91-665052882F9B}" type="sibTrans" cxnId="{1AD9C687-DA5C-4D79-80EC-55BF5E5BAAE5}">
      <dgm:prSet/>
      <dgm:spPr/>
      <dgm:t>
        <a:bodyPr/>
        <a:lstStyle/>
        <a:p>
          <a:endParaRPr lang="hu-HU"/>
        </a:p>
      </dgm:t>
    </dgm:pt>
    <dgm:pt modelId="{B338FB42-7EF4-44CB-9E19-AAC3106620D4}">
      <dgm:prSet phldrT="[Szöveg]"/>
      <dgm:spPr/>
      <dgm:t>
        <a:bodyPr/>
        <a:lstStyle/>
        <a:p>
          <a:r>
            <a:rPr lang="hu-HU" dirty="0"/>
            <a:t>2018: </a:t>
          </a:r>
          <a:r>
            <a:rPr lang="ru-RU" dirty="0"/>
            <a:t>новая модель функционирования</a:t>
          </a:r>
          <a:endParaRPr lang="hu-HU" dirty="0"/>
        </a:p>
      </dgm:t>
    </dgm:pt>
    <dgm:pt modelId="{290258EC-79C0-4679-BF1F-1C4B6BC2DD76}" type="parTrans" cxnId="{FC947BA1-E108-4F51-90FE-A0394DBA5A2F}">
      <dgm:prSet/>
      <dgm:spPr/>
      <dgm:t>
        <a:bodyPr/>
        <a:lstStyle/>
        <a:p>
          <a:endParaRPr lang="hu-HU"/>
        </a:p>
      </dgm:t>
    </dgm:pt>
    <dgm:pt modelId="{8ED20080-23B9-425C-82FE-623D2DDE14BF}" type="sibTrans" cxnId="{FC947BA1-E108-4F51-90FE-A0394DBA5A2F}">
      <dgm:prSet/>
      <dgm:spPr/>
      <dgm:t>
        <a:bodyPr/>
        <a:lstStyle/>
        <a:p>
          <a:endParaRPr lang="hu-HU"/>
        </a:p>
      </dgm:t>
    </dgm:pt>
    <dgm:pt modelId="{9C3228EF-BB49-47CB-9E48-5F1C6192DE92}">
      <dgm:prSet phldrT="[Szöveg]"/>
      <dgm:spPr/>
      <dgm:t>
        <a:bodyPr/>
        <a:lstStyle/>
        <a:p>
          <a:r>
            <a:rPr lang="hu-HU" dirty="0"/>
            <a:t>2019: ASP</a:t>
          </a:r>
        </a:p>
      </dgm:t>
    </dgm:pt>
    <dgm:pt modelId="{BDBB2BFC-3C67-44A3-A06C-0A3BAA7698F8}" type="parTrans" cxnId="{600C36B3-F4BB-4D78-9C81-9E9DEF7E1AAA}">
      <dgm:prSet/>
      <dgm:spPr/>
      <dgm:t>
        <a:bodyPr/>
        <a:lstStyle/>
        <a:p>
          <a:endParaRPr lang="hu-HU"/>
        </a:p>
      </dgm:t>
    </dgm:pt>
    <dgm:pt modelId="{75532C84-D645-43B7-B25B-C266DD0F0F42}" type="sibTrans" cxnId="{600C36B3-F4BB-4D78-9C81-9E9DEF7E1AAA}">
      <dgm:prSet/>
      <dgm:spPr/>
      <dgm:t>
        <a:bodyPr/>
        <a:lstStyle/>
        <a:p>
          <a:endParaRPr lang="hu-HU"/>
        </a:p>
      </dgm:t>
    </dgm:pt>
    <dgm:pt modelId="{BD38035A-1CFC-46B3-B92F-39EF0CDC647A}">
      <dgm:prSet phldrT="[Szöveg]"/>
      <dgm:spPr/>
      <dgm:t>
        <a:bodyPr/>
        <a:lstStyle/>
        <a:p>
          <a:r>
            <a:rPr lang="ru-RU" dirty="0"/>
            <a:t>Исполнение бюджета</a:t>
          </a:r>
          <a:r>
            <a:rPr lang="hu-HU" dirty="0"/>
            <a:t>,</a:t>
          </a:r>
        </a:p>
      </dgm:t>
    </dgm:pt>
    <dgm:pt modelId="{67FA554D-54DC-4CBE-A004-8F2117127341}" type="parTrans" cxnId="{97753AC3-D79E-46D1-AA33-0063A904BE8F}">
      <dgm:prSet/>
      <dgm:spPr/>
      <dgm:t>
        <a:bodyPr/>
        <a:lstStyle/>
        <a:p>
          <a:endParaRPr lang="hu-HU"/>
        </a:p>
      </dgm:t>
    </dgm:pt>
    <dgm:pt modelId="{40384B09-CF2F-40C4-A04E-D862731A2D5F}" type="sibTrans" cxnId="{97753AC3-D79E-46D1-AA33-0063A904BE8F}">
      <dgm:prSet/>
      <dgm:spPr/>
      <dgm:t>
        <a:bodyPr/>
        <a:lstStyle/>
        <a:p>
          <a:endParaRPr lang="hu-HU"/>
        </a:p>
      </dgm:t>
    </dgm:pt>
    <dgm:pt modelId="{55733A78-7355-4A28-8D57-AA5721105C73}">
      <dgm:prSet phldrT="[Szöveg]"/>
      <dgm:spPr/>
      <dgm:t>
        <a:bodyPr/>
        <a:lstStyle/>
        <a:p>
          <a:r>
            <a:rPr lang="ru-RU" dirty="0"/>
            <a:t>Финансовые услуги</a:t>
          </a:r>
          <a:endParaRPr lang="hu-HU" dirty="0"/>
        </a:p>
      </dgm:t>
    </dgm:pt>
    <dgm:pt modelId="{DE323DD7-FF1B-4759-833E-CBEFD07E4B36}" type="parTrans" cxnId="{8CB6142A-8BC0-4E91-8C99-3ED361216697}">
      <dgm:prSet/>
      <dgm:spPr/>
      <dgm:t>
        <a:bodyPr/>
        <a:lstStyle/>
        <a:p>
          <a:endParaRPr lang="hu-HU"/>
        </a:p>
      </dgm:t>
    </dgm:pt>
    <dgm:pt modelId="{0E9ECA21-ED5C-477E-A626-92DD9BDFBCE5}" type="sibTrans" cxnId="{8CB6142A-8BC0-4E91-8C99-3ED361216697}">
      <dgm:prSet/>
      <dgm:spPr/>
      <dgm:t>
        <a:bodyPr/>
        <a:lstStyle/>
        <a:p>
          <a:endParaRPr lang="hu-HU"/>
        </a:p>
      </dgm:t>
    </dgm:pt>
    <dgm:pt modelId="{FFB10770-DC01-4C61-AB3C-17B9342AE34F}">
      <dgm:prSet phldrT="[Szöveg]"/>
      <dgm:spPr/>
      <dgm:t>
        <a:bodyPr/>
        <a:lstStyle/>
        <a:p>
          <a:r>
            <a:rPr lang="ru-RU" dirty="0"/>
            <a:t>Управление долгом</a:t>
          </a:r>
          <a:endParaRPr lang="hu-HU" dirty="0"/>
        </a:p>
      </dgm:t>
    </dgm:pt>
    <dgm:pt modelId="{7B3D8D76-58E2-4DAF-8097-2BEBE0DF5170}" type="parTrans" cxnId="{43521CFF-D554-47F4-B070-16686E9A8DC8}">
      <dgm:prSet/>
      <dgm:spPr/>
      <dgm:t>
        <a:bodyPr/>
        <a:lstStyle/>
        <a:p>
          <a:endParaRPr lang="hu-HU"/>
        </a:p>
      </dgm:t>
    </dgm:pt>
    <dgm:pt modelId="{D0B01673-F5B3-43DB-BAEC-4098F32823F6}" type="sibTrans" cxnId="{43521CFF-D554-47F4-B070-16686E9A8DC8}">
      <dgm:prSet/>
      <dgm:spPr/>
      <dgm:t>
        <a:bodyPr/>
        <a:lstStyle/>
        <a:p>
          <a:endParaRPr lang="hu-HU"/>
        </a:p>
      </dgm:t>
    </dgm:pt>
    <dgm:pt modelId="{CC159149-9D93-40B7-AE42-34B8EEB0AE63}">
      <dgm:prSet phldrT="[Szöveg]"/>
      <dgm:spPr/>
      <dgm:t>
        <a:bodyPr/>
        <a:lstStyle/>
        <a:p>
          <a:r>
            <a:rPr lang="hu-HU" dirty="0"/>
            <a:t>2016-2018: </a:t>
          </a:r>
          <a:r>
            <a:rPr lang="ru-RU" dirty="0"/>
            <a:t>интеграция</a:t>
          </a:r>
          <a:endParaRPr lang="hu-HU" dirty="0"/>
        </a:p>
      </dgm:t>
    </dgm:pt>
    <dgm:pt modelId="{4850D9A3-2398-4612-A1A0-0D164B36989F}" type="parTrans" cxnId="{6B59D98E-66DC-4D24-B449-BF53D0686673}">
      <dgm:prSet/>
      <dgm:spPr/>
      <dgm:t>
        <a:bodyPr/>
        <a:lstStyle/>
        <a:p>
          <a:endParaRPr lang="hu-HU"/>
        </a:p>
      </dgm:t>
    </dgm:pt>
    <dgm:pt modelId="{86093B24-A0BC-49AF-BBA2-E8FC30C11CCB}" type="sibTrans" cxnId="{6B59D98E-66DC-4D24-B449-BF53D0686673}">
      <dgm:prSet/>
      <dgm:spPr/>
      <dgm:t>
        <a:bodyPr/>
        <a:lstStyle/>
        <a:p>
          <a:endParaRPr lang="hu-HU"/>
        </a:p>
      </dgm:t>
    </dgm:pt>
    <dgm:pt modelId="{D1525F8E-8E4A-451F-AAF8-F72B0C0DBF3D}">
      <dgm:prSet phldrT="[Szöveg]"/>
      <dgm:spPr/>
      <dgm:t>
        <a:bodyPr/>
        <a:lstStyle/>
        <a:p>
          <a:r>
            <a:rPr lang="hu-HU" dirty="0"/>
            <a:t>2020: </a:t>
          </a:r>
          <a:r>
            <a:rPr lang="ru-RU" dirty="0"/>
            <a:t>модернизация ИКТ-систем</a:t>
          </a:r>
          <a:endParaRPr lang="hu-HU" dirty="0"/>
        </a:p>
      </dgm:t>
    </dgm:pt>
    <dgm:pt modelId="{FE0C7BF6-27D9-47A1-AF26-6153896FC7BF}" type="parTrans" cxnId="{79767758-21A7-4FC2-8E68-CFC8AF91A954}">
      <dgm:prSet/>
      <dgm:spPr/>
      <dgm:t>
        <a:bodyPr/>
        <a:lstStyle/>
        <a:p>
          <a:endParaRPr lang="hu-HU"/>
        </a:p>
      </dgm:t>
    </dgm:pt>
    <dgm:pt modelId="{D3BE5A9D-BEDC-4415-9FF1-F91135765439}" type="sibTrans" cxnId="{79767758-21A7-4FC2-8E68-CFC8AF91A954}">
      <dgm:prSet/>
      <dgm:spPr/>
      <dgm:t>
        <a:bodyPr/>
        <a:lstStyle/>
        <a:p>
          <a:endParaRPr lang="hu-HU"/>
        </a:p>
      </dgm:t>
    </dgm:pt>
    <dgm:pt modelId="{16F70204-3A46-415D-89BF-1C7DE3CEB292}">
      <dgm:prSet phldrT="[Szöveg]"/>
      <dgm:spPr/>
      <dgm:t>
        <a:bodyPr/>
        <a:lstStyle/>
        <a:p>
          <a:r>
            <a:rPr lang="hu-HU" dirty="0"/>
            <a:t>2001-2002:</a:t>
          </a:r>
        </a:p>
      </dgm:t>
    </dgm:pt>
    <dgm:pt modelId="{09D6E40E-0BBD-49B7-92CD-66B09490FE89}" type="parTrans" cxnId="{8D2A14F8-DA26-4712-BB1F-2A66E5F5D0C7}">
      <dgm:prSet/>
      <dgm:spPr/>
      <dgm:t>
        <a:bodyPr/>
        <a:lstStyle/>
        <a:p>
          <a:endParaRPr lang="hu-HU"/>
        </a:p>
      </dgm:t>
    </dgm:pt>
    <dgm:pt modelId="{EE6EBCC5-E6A9-4D09-B285-36689924286A}" type="sibTrans" cxnId="{8D2A14F8-DA26-4712-BB1F-2A66E5F5D0C7}">
      <dgm:prSet/>
      <dgm:spPr/>
      <dgm:t>
        <a:bodyPr/>
        <a:lstStyle/>
        <a:p>
          <a:endParaRPr lang="hu-HU"/>
        </a:p>
      </dgm:t>
    </dgm:pt>
    <dgm:pt modelId="{AC51F38E-B53E-418C-8B78-160F02392191}">
      <dgm:prSet phldrT="[Szöveg]"/>
      <dgm:spPr/>
      <dgm:t>
        <a:bodyPr/>
        <a:lstStyle/>
        <a:p>
          <a:r>
            <a:rPr lang="ru-RU" dirty="0"/>
            <a:t>ФОТ</a:t>
          </a:r>
          <a:endParaRPr lang="hu-HU" dirty="0"/>
        </a:p>
      </dgm:t>
    </dgm:pt>
    <dgm:pt modelId="{125EC252-CF58-47A4-AAC8-19E87A63BEF7}" type="parTrans" cxnId="{66FFB041-752C-4933-84D2-3D624BA7B59C}">
      <dgm:prSet/>
      <dgm:spPr/>
      <dgm:t>
        <a:bodyPr/>
        <a:lstStyle/>
        <a:p>
          <a:endParaRPr lang="hu-HU"/>
        </a:p>
      </dgm:t>
    </dgm:pt>
    <dgm:pt modelId="{415FE805-0F03-4183-9E12-5E9BBEF414D3}" type="sibTrans" cxnId="{66FFB041-752C-4933-84D2-3D624BA7B59C}">
      <dgm:prSet/>
      <dgm:spPr/>
      <dgm:t>
        <a:bodyPr/>
        <a:lstStyle/>
        <a:p>
          <a:endParaRPr lang="hu-HU"/>
        </a:p>
      </dgm:t>
    </dgm:pt>
    <dgm:pt modelId="{CC284ED5-F8C7-4F68-AC8A-68AABBDA7F4F}">
      <dgm:prSet phldrT="[Szöveg]"/>
      <dgm:spPr/>
      <dgm:t>
        <a:bodyPr/>
        <a:lstStyle/>
        <a:p>
          <a:r>
            <a:rPr lang="ru-RU" dirty="0"/>
            <a:t>Социальные выплаты</a:t>
          </a:r>
          <a:endParaRPr lang="hu-HU" dirty="0"/>
        </a:p>
      </dgm:t>
    </dgm:pt>
    <dgm:pt modelId="{80F7EEC4-F31D-4BBB-A96E-25818557D968}" type="parTrans" cxnId="{24F81AD2-2701-453C-8E6A-1446285FE72E}">
      <dgm:prSet/>
      <dgm:spPr/>
      <dgm:t>
        <a:bodyPr/>
        <a:lstStyle/>
        <a:p>
          <a:endParaRPr lang="hu-HU"/>
        </a:p>
      </dgm:t>
    </dgm:pt>
    <dgm:pt modelId="{B1B781D9-D121-42CE-907F-BD807946F048}" type="sibTrans" cxnId="{24F81AD2-2701-453C-8E6A-1446285FE72E}">
      <dgm:prSet/>
      <dgm:spPr/>
      <dgm:t>
        <a:bodyPr/>
        <a:lstStyle/>
        <a:p>
          <a:endParaRPr lang="hu-HU"/>
        </a:p>
      </dgm:t>
    </dgm:pt>
    <dgm:pt modelId="{94046E84-C6AF-463E-932C-32C20AB39184}" type="pres">
      <dgm:prSet presAssocID="{1ED6945D-D4D0-4A4D-AA90-ADE11DD83A43}" presName="Name0" presStyleCnt="0">
        <dgm:presLayoutVars>
          <dgm:dir/>
          <dgm:resizeHandles/>
        </dgm:presLayoutVars>
      </dgm:prSet>
      <dgm:spPr/>
    </dgm:pt>
    <dgm:pt modelId="{7E0A2BED-715E-4414-BB02-7CFB6CF2335F}" type="pres">
      <dgm:prSet presAssocID="{D46A3C75-BAA1-4EB8-ABCB-8060EF38CE74}" presName="compNode" presStyleCnt="0"/>
      <dgm:spPr/>
    </dgm:pt>
    <dgm:pt modelId="{B598A328-2B1F-43A1-AF33-4F2D409284D5}" type="pres">
      <dgm:prSet presAssocID="{D46A3C75-BAA1-4EB8-ABCB-8060EF38CE74}" presName="dummyConnPt" presStyleCnt="0"/>
      <dgm:spPr/>
    </dgm:pt>
    <dgm:pt modelId="{7C892322-A24D-4AD4-B12D-39768307C1EB}" type="pres">
      <dgm:prSet presAssocID="{D46A3C75-BAA1-4EB8-ABCB-8060EF38CE74}" presName="node" presStyleLbl="node1" presStyleIdx="0" presStyleCnt="9">
        <dgm:presLayoutVars>
          <dgm:bulletEnabled val="1"/>
        </dgm:presLayoutVars>
      </dgm:prSet>
      <dgm:spPr/>
    </dgm:pt>
    <dgm:pt modelId="{7E8E0C08-2806-4050-A656-8554BD88C78C}" type="pres">
      <dgm:prSet presAssocID="{93B81D61-9D6C-4C73-984D-8F55BB8886C2}" presName="sibTrans" presStyleLbl="bgSibTrans2D1" presStyleIdx="0" presStyleCnt="8"/>
      <dgm:spPr/>
    </dgm:pt>
    <dgm:pt modelId="{CCBB2EF7-1E2B-4CC9-B8A4-932D523AD3B3}" type="pres">
      <dgm:prSet presAssocID="{FA8A3130-6A55-4BB3-8AC3-6560A499485C}" presName="compNode" presStyleCnt="0"/>
      <dgm:spPr/>
    </dgm:pt>
    <dgm:pt modelId="{DA73B682-17A0-48BB-B7CE-5994439AA5C0}" type="pres">
      <dgm:prSet presAssocID="{FA8A3130-6A55-4BB3-8AC3-6560A499485C}" presName="dummyConnPt" presStyleCnt="0"/>
      <dgm:spPr/>
    </dgm:pt>
    <dgm:pt modelId="{D329F122-1D49-4DB1-B499-543DAC2EA3BC}" type="pres">
      <dgm:prSet presAssocID="{FA8A3130-6A55-4BB3-8AC3-6560A499485C}" presName="node" presStyleLbl="node1" presStyleIdx="1" presStyleCnt="9">
        <dgm:presLayoutVars>
          <dgm:bulletEnabled val="1"/>
        </dgm:presLayoutVars>
      </dgm:prSet>
      <dgm:spPr/>
    </dgm:pt>
    <dgm:pt modelId="{7B9F7D7C-1AC8-41F1-90D1-54EACF292220}" type="pres">
      <dgm:prSet presAssocID="{17BEA105-8137-41FF-843A-FDBDEE6C6BAB}" presName="sibTrans" presStyleLbl="bgSibTrans2D1" presStyleIdx="1" presStyleCnt="8"/>
      <dgm:spPr/>
    </dgm:pt>
    <dgm:pt modelId="{97C349AE-4B4F-453D-BC7A-6900E55A5DAC}" type="pres">
      <dgm:prSet presAssocID="{16F70204-3A46-415D-89BF-1C7DE3CEB292}" presName="compNode" presStyleCnt="0"/>
      <dgm:spPr/>
    </dgm:pt>
    <dgm:pt modelId="{099D449B-FB6B-4679-A086-C432AC9D1C7C}" type="pres">
      <dgm:prSet presAssocID="{16F70204-3A46-415D-89BF-1C7DE3CEB292}" presName="dummyConnPt" presStyleCnt="0"/>
      <dgm:spPr/>
    </dgm:pt>
    <dgm:pt modelId="{B297F859-51D5-417F-A1AE-4401F1DE5FAE}" type="pres">
      <dgm:prSet presAssocID="{16F70204-3A46-415D-89BF-1C7DE3CEB292}" presName="node" presStyleLbl="node1" presStyleIdx="2" presStyleCnt="9">
        <dgm:presLayoutVars>
          <dgm:bulletEnabled val="1"/>
        </dgm:presLayoutVars>
      </dgm:prSet>
      <dgm:spPr/>
    </dgm:pt>
    <dgm:pt modelId="{463384B1-DE0C-4D54-9BC3-7A888226944F}" type="pres">
      <dgm:prSet presAssocID="{EE6EBCC5-E6A9-4D09-B285-36689924286A}" presName="sibTrans" presStyleLbl="bgSibTrans2D1" presStyleIdx="2" presStyleCnt="8"/>
      <dgm:spPr/>
    </dgm:pt>
    <dgm:pt modelId="{6E4F9C11-FD6B-4BE3-882A-C67ECF37F3EC}" type="pres">
      <dgm:prSet presAssocID="{30465E3D-C520-4A19-A133-F4C0D75E728E}" presName="compNode" presStyleCnt="0"/>
      <dgm:spPr/>
    </dgm:pt>
    <dgm:pt modelId="{0382A1B2-BA63-403E-A2EE-68612F1C730D}" type="pres">
      <dgm:prSet presAssocID="{30465E3D-C520-4A19-A133-F4C0D75E728E}" presName="dummyConnPt" presStyleCnt="0"/>
      <dgm:spPr/>
    </dgm:pt>
    <dgm:pt modelId="{765D39D2-6EC6-44CB-B0CB-3E227ED37F5A}" type="pres">
      <dgm:prSet presAssocID="{30465E3D-C520-4A19-A133-F4C0D75E728E}" presName="node" presStyleLbl="node1" presStyleIdx="3" presStyleCnt="9">
        <dgm:presLayoutVars>
          <dgm:bulletEnabled val="1"/>
        </dgm:presLayoutVars>
      </dgm:prSet>
      <dgm:spPr/>
    </dgm:pt>
    <dgm:pt modelId="{1B55690B-8BD2-4610-B20C-7F8038C4EC5E}" type="pres">
      <dgm:prSet presAssocID="{944C67D3-D067-47E2-96DA-8E45EBBD4116}" presName="sibTrans" presStyleLbl="bgSibTrans2D1" presStyleIdx="3" presStyleCnt="8"/>
      <dgm:spPr/>
    </dgm:pt>
    <dgm:pt modelId="{40D0D688-5902-4CC7-9812-EFD693D98844}" type="pres">
      <dgm:prSet presAssocID="{3175A026-D9CF-4081-B12D-7093940F60A0}" presName="compNode" presStyleCnt="0"/>
      <dgm:spPr/>
    </dgm:pt>
    <dgm:pt modelId="{46D80592-7BF1-4484-B637-078C5F03D04E}" type="pres">
      <dgm:prSet presAssocID="{3175A026-D9CF-4081-B12D-7093940F60A0}" presName="dummyConnPt" presStyleCnt="0"/>
      <dgm:spPr/>
    </dgm:pt>
    <dgm:pt modelId="{9CF371E8-9A1C-4C9D-865B-625FE536EB0E}" type="pres">
      <dgm:prSet presAssocID="{3175A026-D9CF-4081-B12D-7093940F60A0}" presName="node" presStyleLbl="node1" presStyleIdx="4" presStyleCnt="9">
        <dgm:presLayoutVars>
          <dgm:bulletEnabled val="1"/>
        </dgm:presLayoutVars>
      </dgm:prSet>
      <dgm:spPr/>
    </dgm:pt>
    <dgm:pt modelId="{54DC06FB-F70F-4000-B472-1E424497B919}" type="pres">
      <dgm:prSet presAssocID="{DDB3927B-E796-45DB-9F91-665052882F9B}" presName="sibTrans" presStyleLbl="bgSibTrans2D1" presStyleIdx="4" presStyleCnt="8"/>
      <dgm:spPr/>
    </dgm:pt>
    <dgm:pt modelId="{B63A35B3-3DF7-46E5-BCB4-66CC31EBF680}" type="pres">
      <dgm:prSet presAssocID="{CC159149-9D93-40B7-AE42-34B8EEB0AE63}" presName="compNode" presStyleCnt="0"/>
      <dgm:spPr/>
    </dgm:pt>
    <dgm:pt modelId="{EC0A6DF9-65B3-449C-AEDF-1FE1625C299F}" type="pres">
      <dgm:prSet presAssocID="{CC159149-9D93-40B7-AE42-34B8EEB0AE63}" presName="dummyConnPt" presStyleCnt="0"/>
      <dgm:spPr/>
    </dgm:pt>
    <dgm:pt modelId="{10AE3F13-4587-424F-9A74-BD6DFE59D36B}" type="pres">
      <dgm:prSet presAssocID="{CC159149-9D93-40B7-AE42-34B8EEB0AE63}" presName="node" presStyleLbl="node1" presStyleIdx="5" presStyleCnt="9">
        <dgm:presLayoutVars>
          <dgm:bulletEnabled val="1"/>
        </dgm:presLayoutVars>
      </dgm:prSet>
      <dgm:spPr/>
    </dgm:pt>
    <dgm:pt modelId="{47EC6223-071D-4D85-89E7-3A15363C26E3}" type="pres">
      <dgm:prSet presAssocID="{86093B24-A0BC-49AF-BBA2-E8FC30C11CCB}" presName="sibTrans" presStyleLbl="bgSibTrans2D1" presStyleIdx="5" presStyleCnt="8"/>
      <dgm:spPr/>
    </dgm:pt>
    <dgm:pt modelId="{DBA33514-C051-4C6E-8850-97EDBF6E3707}" type="pres">
      <dgm:prSet presAssocID="{B338FB42-7EF4-44CB-9E19-AAC3106620D4}" presName="compNode" presStyleCnt="0"/>
      <dgm:spPr/>
    </dgm:pt>
    <dgm:pt modelId="{FFA20B05-D158-40F7-B41C-837789CCA932}" type="pres">
      <dgm:prSet presAssocID="{B338FB42-7EF4-44CB-9E19-AAC3106620D4}" presName="dummyConnPt" presStyleCnt="0"/>
      <dgm:spPr/>
    </dgm:pt>
    <dgm:pt modelId="{A2470D89-6981-4808-8CB0-3CA857EC6072}" type="pres">
      <dgm:prSet presAssocID="{B338FB42-7EF4-44CB-9E19-AAC3106620D4}" presName="node" presStyleLbl="node1" presStyleIdx="6" presStyleCnt="9">
        <dgm:presLayoutVars>
          <dgm:bulletEnabled val="1"/>
        </dgm:presLayoutVars>
      </dgm:prSet>
      <dgm:spPr/>
    </dgm:pt>
    <dgm:pt modelId="{015816AA-1A11-461B-924A-113433ECFED7}" type="pres">
      <dgm:prSet presAssocID="{8ED20080-23B9-425C-82FE-623D2DDE14BF}" presName="sibTrans" presStyleLbl="bgSibTrans2D1" presStyleIdx="6" presStyleCnt="8"/>
      <dgm:spPr/>
    </dgm:pt>
    <dgm:pt modelId="{5DA51C4C-0D46-4CA5-A193-14AA4FEA6846}" type="pres">
      <dgm:prSet presAssocID="{9C3228EF-BB49-47CB-9E48-5F1C6192DE92}" presName="compNode" presStyleCnt="0"/>
      <dgm:spPr/>
    </dgm:pt>
    <dgm:pt modelId="{5DA2460B-FA9F-4717-A4B2-001574FF76A1}" type="pres">
      <dgm:prSet presAssocID="{9C3228EF-BB49-47CB-9E48-5F1C6192DE92}" presName="dummyConnPt" presStyleCnt="0"/>
      <dgm:spPr/>
    </dgm:pt>
    <dgm:pt modelId="{778B8E32-9855-4BA4-9B6A-E232F13F5484}" type="pres">
      <dgm:prSet presAssocID="{9C3228EF-BB49-47CB-9E48-5F1C6192DE92}" presName="node" presStyleLbl="node1" presStyleIdx="7" presStyleCnt="9">
        <dgm:presLayoutVars>
          <dgm:bulletEnabled val="1"/>
        </dgm:presLayoutVars>
      </dgm:prSet>
      <dgm:spPr/>
    </dgm:pt>
    <dgm:pt modelId="{67296766-FA13-4711-B399-88A50518B109}" type="pres">
      <dgm:prSet presAssocID="{75532C84-D645-43B7-B25B-C266DD0F0F42}" presName="sibTrans" presStyleLbl="bgSibTrans2D1" presStyleIdx="7" presStyleCnt="8"/>
      <dgm:spPr/>
    </dgm:pt>
    <dgm:pt modelId="{C5F4C244-CA97-405C-9874-05CEEA10747D}" type="pres">
      <dgm:prSet presAssocID="{D1525F8E-8E4A-451F-AAF8-F72B0C0DBF3D}" presName="compNode" presStyleCnt="0"/>
      <dgm:spPr/>
    </dgm:pt>
    <dgm:pt modelId="{439BD819-1102-4F50-BB34-DF768AA7729E}" type="pres">
      <dgm:prSet presAssocID="{D1525F8E-8E4A-451F-AAF8-F72B0C0DBF3D}" presName="dummyConnPt" presStyleCnt="0"/>
      <dgm:spPr/>
    </dgm:pt>
    <dgm:pt modelId="{594A7BD5-D27E-49B9-8D64-B983A35D590F}" type="pres">
      <dgm:prSet presAssocID="{D1525F8E-8E4A-451F-AAF8-F72B0C0DBF3D}" presName="node" presStyleLbl="node1" presStyleIdx="8" presStyleCnt="9">
        <dgm:presLayoutVars>
          <dgm:bulletEnabled val="1"/>
        </dgm:presLayoutVars>
      </dgm:prSet>
      <dgm:spPr/>
    </dgm:pt>
  </dgm:ptLst>
  <dgm:cxnLst>
    <dgm:cxn modelId="{EA58F100-3AE9-4612-A218-B1BC0DACD68E}" type="presOf" srcId="{EE6EBCC5-E6A9-4D09-B285-36689924286A}" destId="{463384B1-DE0C-4D54-9BC3-7A888226944F}" srcOrd="0" destOrd="0" presId="urn:microsoft.com/office/officeart/2005/8/layout/bProcess4"/>
    <dgm:cxn modelId="{BB295D08-B6F0-4477-AEC5-7184700DB000}" srcId="{1ED6945D-D4D0-4A4D-AA90-ADE11DD83A43}" destId="{FA8A3130-6A55-4BB3-8AC3-6560A499485C}" srcOrd="1" destOrd="0" parTransId="{9E2C4232-3B10-4E16-B8E3-335775BA46E4}" sibTransId="{17BEA105-8137-41FF-843A-FDBDEE6C6BAB}"/>
    <dgm:cxn modelId="{C5A78916-CE33-4873-A9B6-2CBC62D70589}" type="presOf" srcId="{17BEA105-8137-41FF-843A-FDBDEE6C6BAB}" destId="{7B9F7D7C-1AC8-41F1-90D1-54EACF292220}" srcOrd="0" destOrd="0" presId="urn:microsoft.com/office/officeart/2005/8/layout/bProcess4"/>
    <dgm:cxn modelId="{7FB2F722-BA57-450B-9BE4-BEE71FD92D86}" type="presOf" srcId="{93B81D61-9D6C-4C73-984D-8F55BB8886C2}" destId="{7E8E0C08-2806-4050-A656-8554BD88C78C}" srcOrd="0" destOrd="0" presId="urn:microsoft.com/office/officeart/2005/8/layout/bProcess4"/>
    <dgm:cxn modelId="{16D17027-E481-4F93-A121-D151465E6BB1}" type="presOf" srcId="{9C3228EF-BB49-47CB-9E48-5F1C6192DE92}" destId="{778B8E32-9855-4BA4-9B6A-E232F13F5484}" srcOrd="0" destOrd="0" presId="urn:microsoft.com/office/officeart/2005/8/layout/bProcess4"/>
    <dgm:cxn modelId="{8CB6142A-8BC0-4E91-8C99-3ED361216697}" srcId="{FA8A3130-6A55-4BB3-8AC3-6560A499485C}" destId="{55733A78-7355-4A28-8D57-AA5721105C73}" srcOrd="1" destOrd="0" parTransId="{DE323DD7-FF1B-4759-833E-CBEFD07E4B36}" sibTransId="{0E9ECA21-ED5C-477E-A626-92DD9BDFBCE5}"/>
    <dgm:cxn modelId="{E1C98E37-D87A-494F-B03A-DDFD6D7A5BE4}" type="presOf" srcId="{CC159149-9D93-40B7-AE42-34B8EEB0AE63}" destId="{10AE3F13-4587-424F-9A74-BD6DFE59D36B}" srcOrd="0" destOrd="0" presId="urn:microsoft.com/office/officeart/2005/8/layout/bProcess4"/>
    <dgm:cxn modelId="{490CE03D-7011-476F-888A-3BA473C65DEE}" type="presOf" srcId="{944C67D3-D067-47E2-96DA-8E45EBBD4116}" destId="{1B55690B-8BD2-4610-B20C-7F8038C4EC5E}" srcOrd="0" destOrd="0" presId="urn:microsoft.com/office/officeart/2005/8/layout/bProcess4"/>
    <dgm:cxn modelId="{D05DE73E-2698-403F-A3E4-2EF4F1350013}" type="presOf" srcId="{B338FB42-7EF4-44CB-9E19-AAC3106620D4}" destId="{A2470D89-6981-4808-8CB0-3CA857EC6072}" srcOrd="0" destOrd="0" presId="urn:microsoft.com/office/officeart/2005/8/layout/bProcess4"/>
    <dgm:cxn modelId="{41485D5B-F9CF-4919-94C5-23CAF6DD6F77}" type="presOf" srcId="{FFB10770-DC01-4C61-AB3C-17B9342AE34F}" destId="{D329F122-1D49-4DB1-B499-543DAC2EA3BC}" srcOrd="0" destOrd="3" presId="urn:microsoft.com/office/officeart/2005/8/layout/bProcess4"/>
    <dgm:cxn modelId="{A7EC0D60-60BB-4E17-977F-0CBBA5250174}" type="presOf" srcId="{30465E3D-C520-4A19-A133-F4C0D75E728E}" destId="{765D39D2-6EC6-44CB-B0CB-3E227ED37F5A}" srcOrd="0" destOrd="0" presId="urn:microsoft.com/office/officeart/2005/8/layout/bProcess4"/>
    <dgm:cxn modelId="{EBA5D160-4B57-46B6-96BF-2ADC9DC06CD8}" type="presOf" srcId="{CC284ED5-F8C7-4F68-AC8A-68AABBDA7F4F}" destId="{B297F859-51D5-417F-A1AE-4401F1DE5FAE}" srcOrd="0" destOrd="2" presId="urn:microsoft.com/office/officeart/2005/8/layout/bProcess4"/>
    <dgm:cxn modelId="{66FFB041-752C-4933-84D2-3D624BA7B59C}" srcId="{16F70204-3A46-415D-89BF-1C7DE3CEB292}" destId="{AC51F38E-B53E-418C-8B78-160F02392191}" srcOrd="0" destOrd="0" parTransId="{125EC252-CF58-47A4-AAC8-19E87A63BEF7}" sibTransId="{415FE805-0F03-4183-9E12-5E9BBEF414D3}"/>
    <dgm:cxn modelId="{136B1042-4C7B-4422-97C0-11E6C4CA45D4}" type="presOf" srcId="{86093B24-A0BC-49AF-BBA2-E8FC30C11CCB}" destId="{47EC6223-071D-4D85-89E7-3A15363C26E3}" srcOrd="0" destOrd="0" presId="urn:microsoft.com/office/officeart/2005/8/layout/bProcess4"/>
    <dgm:cxn modelId="{53B0BA49-C6B8-4E7A-8EA2-71DF892334EC}" type="presOf" srcId="{3175A026-D9CF-4081-B12D-7093940F60A0}" destId="{9CF371E8-9A1C-4C9D-865B-625FE536EB0E}" srcOrd="0" destOrd="0" presId="urn:microsoft.com/office/officeart/2005/8/layout/bProcess4"/>
    <dgm:cxn modelId="{A2390873-5595-46AA-BB4E-CE83C31655A5}" type="presOf" srcId="{FA8A3130-6A55-4BB3-8AC3-6560A499485C}" destId="{D329F122-1D49-4DB1-B499-543DAC2EA3BC}" srcOrd="0" destOrd="0" presId="urn:microsoft.com/office/officeart/2005/8/layout/bProcess4"/>
    <dgm:cxn modelId="{20686E53-5660-48BE-83FD-1419DEAC4615}" type="presOf" srcId="{8ED20080-23B9-425C-82FE-623D2DDE14BF}" destId="{015816AA-1A11-461B-924A-113433ECFED7}" srcOrd="0" destOrd="0" presId="urn:microsoft.com/office/officeart/2005/8/layout/bProcess4"/>
    <dgm:cxn modelId="{0EA21174-F9AC-4A2C-A761-80E67051F071}" type="presOf" srcId="{DDB3927B-E796-45DB-9F91-665052882F9B}" destId="{54DC06FB-F70F-4000-B472-1E424497B919}" srcOrd="0" destOrd="0" presId="urn:microsoft.com/office/officeart/2005/8/layout/bProcess4"/>
    <dgm:cxn modelId="{79767758-21A7-4FC2-8E68-CFC8AF91A954}" srcId="{1ED6945D-D4D0-4A4D-AA90-ADE11DD83A43}" destId="{D1525F8E-8E4A-451F-AAF8-F72B0C0DBF3D}" srcOrd="8" destOrd="0" parTransId="{FE0C7BF6-27D9-47A1-AF26-6153896FC7BF}" sibTransId="{D3BE5A9D-BEDC-4415-9FF1-F91135765439}"/>
    <dgm:cxn modelId="{1AD9C687-DA5C-4D79-80EC-55BF5E5BAAE5}" srcId="{1ED6945D-D4D0-4A4D-AA90-ADE11DD83A43}" destId="{3175A026-D9CF-4081-B12D-7093940F60A0}" srcOrd="4" destOrd="0" parTransId="{324589A0-FC48-44D3-9289-180342430335}" sibTransId="{DDB3927B-E796-45DB-9F91-665052882F9B}"/>
    <dgm:cxn modelId="{0E5C6489-B20F-4133-B7B1-BFB7D0A21497}" type="presOf" srcId="{D46A3C75-BAA1-4EB8-ABCB-8060EF38CE74}" destId="{7C892322-A24D-4AD4-B12D-39768307C1EB}" srcOrd="0" destOrd="0" presId="urn:microsoft.com/office/officeart/2005/8/layout/bProcess4"/>
    <dgm:cxn modelId="{E8573E8B-E53A-4455-AD09-0FF0DF974585}" type="presOf" srcId="{16F70204-3A46-415D-89BF-1C7DE3CEB292}" destId="{B297F859-51D5-417F-A1AE-4401F1DE5FAE}" srcOrd="0" destOrd="0" presId="urn:microsoft.com/office/officeart/2005/8/layout/bProcess4"/>
    <dgm:cxn modelId="{7FA6B58E-C1DA-460F-B5A6-6F176D7DF1B0}" type="presOf" srcId="{AC51F38E-B53E-418C-8B78-160F02392191}" destId="{B297F859-51D5-417F-A1AE-4401F1DE5FAE}" srcOrd="0" destOrd="1" presId="urn:microsoft.com/office/officeart/2005/8/layout/bProcess4"/>
    <dgm:cxn modelId="{6B59D98E-66DC-4D24-B449-BF53D0686673}" srcId="{1ED6945D-D4D0-4A4D-AA90-ADE11DD83A43}" destId="{CC159149-9D93-40B7-AE42-34B8EEB0AE63}" srcOrd="5" destOrd="0" parTransId="{4850D9A3-2398-4612-A1A0-0D164B36989F}" sibTransId="{86093B24-A0BC-49AF-BBA2-E8FC30C11CCB}"/>
    <dgm:cxn modelId="{339EE59E-3609-402A-BAE7-957147D7C51F}" type="presOf" srcId="{D1525F8E-8E4A-451F-AAF8-F72B0C0DBF3D}" destId="{594A7BD5-D27E-49B9-8D64-B983A35D590F}" srcOrd="0" destOrd="0" presId="urn:microsoft.com/office/officeart/2005/8/layout/bProcess4"/>
    <dgm:cxn modelId="{FC947BA1-E108-4F51-90FE-A0394DBA5A2F}" srcId="{1ED6945D-D4D0-4A4D-AA90-ADE11DD83A43}" destId="{B338FB42-7EF4-44CB-9E19-AAC3106620D4}" srcOrd="6" destOrd="0" parTransId="{290258EC-79C0-4679-BF1F-1C4B6BC2DD76}" sibTransId="{8ED20080-23B9-425C-82FE-623D2DDE14BF}"/>
    <dgm:cxn modelId="{9EB85EA8-CA42-4726-A9AA-4BA1EB2576F6}" srcId="{1ED6945D-D4D0-4A4D-AA90-ADE11DD83A43}" destId="{30465E3D-C520-4A19-A133-F4C0D75E728E}" srcOrd="3" destOrd="0" parTransId="{8C0BC3E6-64DC-4FDD-B938-C11B2D6722E6}" sibTransId="{944C67D3-D067-47E2-96DA-8E45EBBD4116}"/>
    <dgm:cxn modelId="{600C36B3-F4BB-4D78-9C81-9E9DEF7E1AAA}" srcId="{1ED6945D-D4D0-4A4D-AA90-ADE11DD83A43}" destId="{9C3228EF-BB49-47CB-9E48-5F1C6192DE92}" srcOrd="7" destOrd="0" parTransId="{BDBB2BFC-3C67-44A3-A06C-0A3BAA7698F8}" sibTransId="{75532C84-D645-43B7-B25B-C266DD0F0F42}"/>
    <dgm:cxn modelId="{97753AC3-D79E-46D1-AA33-0063A904BE8F}" srcId="{FA8A3130-6A55-4BB3-8AC3-6560A499485C}" destId="{BD38035A-1CFC-46B3-B92F-39EF0CDC647A}" srcOrd="0" destOrd="0" parTransId="{67FA554D-54DC-4CBE-A004-8F2117127341}" sibTransId="{40384B09-CF2F-40C4-A04E-D862731A2D5F}"/>
    <dgm:cxn modelId="{24F81AD2-2701-453C-8E6A-1446285FE72E}" srcId="{16F70204-3A46-415D-89BF-1C7DE3CEB292}" destId="{CC284ED5-F8C7-4F68-AC8A-68AABBDA7F4F}" srcOrd="1" destOrd="0" parTransId="{80F7EEC4-F31D-4BBB-A96E-25818557D968}" sibTransId="{B1B781D9-D121-42CE-907F-BD807946F048}"/>
    <dgm:cxn modelId="{175F38D4-4353-4FE8-9167-03BE667D17C1}" type="presOf" srcId="{55733A78-7355-4A28-8D57-AA5721105C73}" destId="{D329F122-1D49-4DB1-B499-543DAC2EA3BC}" srcOrd="0" destOrd="2" presId="urn:microsoft.com/office/officeart/2005/8/layout/bProcess4"/>
    <dgm:cxn modelId="{C622BED9-1B7D-4054-8F2D-56E5B5055075}" type="presOf" srcId="{75532C84-D645-43B7-B25B-C266DD0F0F42}" destId="{67296766-FA13-4711-B399-88A50518B109}" srcOrd="0" destOrd="0" presId="urn:microsoft.com/office/officeart/2005/8/layout/bProcess4"/>
    <dgm:cxn modelId="{FF0944DE-4516-45E6-8200-401E5B3E75A1}" srcId="{1ED6945D-D4D0-4A4D-AA90-ADE11DD83A43}" destId="{D46A3C75-BAA1-4EB8-ABCB-8060EF38CE74}" srcOrd="0" destOrd="0" parTransId="{24AE824C-C45D-4164-AC92-44FE44312A6E}" sibTransId="{93B81D61-9D6C-4C73-984D-8F55BB8886C2}"/>
    <dgm:cxn modelId="{4B848AEA-94DF-4551-A2C9-0AA81417441B}" type="presOf" srcId="{BD38035A-1CFC-46B3-B92F-39EF0CDC647A}" destId="{D329F122-1D49-4DB1-B499-543DAC2EA3BC}" srcOrd="0" destOrd="1" presId="urn:microsoft.com/office/officeart/2005/8/layout/bProcess4"/>
    <dgm:cxn modelId="{1F7340EF-1C97-4D87-B159-AB90DD846499}" type="presOf" srcId="{1ED6945D-D4D0-4A4D-AA90-ADE11DD83A43}" destId="{94046E84-C6AF-463E-932C-32C20AB39184}" srcOrd="0" destOrd="0" presId="urn:microsoft.com/office/officeart/2005/8/layout/bProcess4"/>
    <dgm:cxn modelId="{8D2A14F8-DA26-4712-BB1F-2A66E5F5D0C7}" srcId="{1ED6945D-D4D0-4A4D-AA90-ADE11DD83A43}" destId="{16F70204-3A46-415D-89BF-1C7DE3CEB292}" srcOrd="2" destOrd="0" parTransId="{09D6E40E-0BBD-49B7-92CD-66B09490FE89}" sibTransId="{EE6EBCC5-E6A9-4D09-B285-36689924286A}"/>
    <dgm:cxn modelId="{43521CFF-D554-47F4-B070-16686E9A8DC8}" srcId="{FA8A3130-6A55-4BB3-8AC3-6560A499485C}" destId="{FFB10770-DC01-4C61-AB3C-17B9342AE34F}" srcOrd="2" destOrd="0" parTransId="{7B3D8D76-58E2-4DAF-8097-2BEBE0DF5170}" sibTransId="{D0B01673-F5B3-43DB-BAEC-4098F32823F6}"/>
    <dgm:cxn modelId="{D31CFAF1-282A-4198-B9C9-3F60845ACBD4}" type="presParOf" srcId="{94046E84-C6AF-463E-932C-32C20AB39184}" destId="{7E0A2BED-715E-4414-BB02-7CFB6CF2335F}" srcOrd="0" destOrd="0" presId="urn:microsoft.com/office/officeart/2005/8/layout/bProcess4"/>
    <dgm:cxn modelId="{87B2F8DE-79DA-49C6-BA21-CF5152D29963}" type="presParOf" srcId="{7E0A2BED-715E-4414-BB02-7CFB6CF2335F}" destId="{B598A328-2B1F-43A1-AF33-4F2D409284D5}" srcOrd="0" destOrd="0" presId="urn:microsoft.com/office/officeart/2005/8/layout/bProcess4"/>
    <dgm:cxn modelId="{8B148738-8253-4547-B077-1471E24B01BA}" type="presParOf" srcId="{7E0A2BED-715E-4414-BB02-7CFB6CF2335F}" destId="{7C892322-A24D-4AD4-B12D-39768307C1EB}" srcOrd="1" destOrd="0" presId="urn:microsoft.com/office/officeart/2005/8/layout/bProcess4"/>
    <dgm:cxn modelId="{1FD703FA-D1D6-4FE1-8F80-35F97D36CC45}" type="presParOf" srcId="{94046E84-C6AF-463E-932C-32C20AB39184}" destId="{7E8E0C08-2806-4050-A656-8554BD88C78C}" srcOrd="1" destOrd="0" presId="urn:microsoft.com/office/officeart/2005/8/layout/bProcess4"/>
    <dgm:cxn modelId="{0D18BE8D-EE53-43E6-85A9-CA4348086789}" type="presParOf" srcId="{94046E84-C6AF-463E-932C-32C20AB39184}" destId="{CCBB2EF7-1E2B-4CC9-B8A4-932D523AD3B3}" srcOrd="2" destOrd="0" presId="urn:microsoft.com/office/officeart/2005/8/layout/bProcess4"/>
    <dgm:cxn modelId="{5A1FE791-93B7-406A-AD4D-C48274C04D02}" type="presParOf" srcId="{CCBB2EF7-1E2B-4CC9-B8A4-932D523AD3B3}" destId="{DA73B682-17A0-48BB-B7CE-5994439AA5C0}" srcOrd="0" destOrd="0" presId="urn:microsoft.com/office/officeart/2005/8/layout/bProcess4"/>
    <dgm:cxn modelId="{F6070491-5ABA-48D2-86D3-917418D56F5A}" type="presParOf" srcId="{CCBB2EF7-1E2B-4CC9-B8A4-932D523AD3B3}" destId="{D329F122-1D49-4DB1-B499-543DAC2EA3BC}" srcOrd="1" destOrd="0" presId="urn:microsoft.com/office/officeart/2005/8/layout/bProcess4"/>
    <dgm:cxn modelId="{0E035D65-BAA6-454E-84D6-67B3803B3402}" type="presParOf" srcId="{94046E84-C6AF-463E-932C-32C20AB39184}" destId="{7B9F7D7C-1AC8-41F1-90D1-54EACF292220}" srcOrd="3" destOrd="0" presId="urn:microsoft.com/office/officeart/2005/8/layout/bProcess4"/>
    <dgm:cxn modelId="{0A1C8689-AE98-4496-A07A-1D67E1D7221D}" type="presParOf" srcId="{94046E84-C6AF-463E-932C-32C20AB39184}" destId="{97C349AE-4B4F-453D-BC7A-6900E55A5DAC}" srcOrd="4" destOrd="0" presId="urn:microsoft.com/office/officeart/2005/8/layout/bProcess4"/>
    <dgm:cxn modelId="{BB1B8FDE-3B0B-45D7-A671-EA4EF9914F14}" type="presParOf" srcId="{97C349AE-4B4F-453D-BC7A-6900E55A5DAC}" destId="{099D449B-FB6B-4679-A086-C432AC9D1C7C}" srcOrd="0" destOrd="0" presId="urn:microsoft.com/office/officeart/2005/8/layout/bProcess4"/>
    <dgm:cxn modelId="{76838000-D29B-4BD4-89F9-6911AE336A0D}" type="presParOf" srcId="{97C349AE-4B4F-453D-BC7A-6900E55A5DAC}" destId="{B297F859-51D5-417F-A1AE-4401F1DE5FAE}" srcOrd="1" destOrd="0" presId="urn:microsoft.com/office/officeart/2005/8/layout/bProcess4"/>
    <dgm:cxn modelId="{70698D31-420D-45AE-AD21-8B4F040DA2D1}" type="presParOf" srcId="{94046E84-C6AF-463E-932C-32C20AB39184}" destId="{463384B1-DE0C-4D54-9BC3-7A888226944F}" srcOrd="5" destOrd="0" presId="urn:microsoft.com/office/officeart/2005/8/layout/bProcess4"/>
    <dgm:cxn modelId="{7ABFF555-B3F2-4700-867B-99F1D03C7EA2}" type="presParOf" srcId="{94046E84-C6AF-463E-932C-32C20AB39184}" destId="{6E4F9C11-FD6B-4BE3-882A-C67ECF37F3EC}" srcOrd="6" destOrd="0" presId="urn:microsoft.com/office/officeart/2005/8/layout/bProcess4"/>
    <dgm:cxn modelId="{F1412F60-881A-4C33-B5CF-21BF10D4851C}" type="presParOf" srcId="{6E4F9C11-FD6B-4BE3-882A-C67ECF37F3EC}" destId="{0382A1B2-BA63-403E-A2EE-68612F1C730D}" srcOrd="0" destOrd="0" presId="urn:microsoft.com/office/officeart/2005/8/layout/bProcess4"/>
    <dgm:cxn modelId="{3914626A-A95E-439F-BBEF-B147A8C7A04D}" type="presParOf" srcId="{6E4F9C11-FD6B-4BE3-882A-C67ECF37F3EC}" destId="{765D39D2-6EC6-44CB-B0CB-3E227ED37F5A}" srcOrd="1" destOrd="0" presId="urn:microsoft.com/office/officeart/2005/8/layout/bProcess4"/>
    <dgm:cxn modelId="{DF0083B3-4222-4E19-9CE7-534C34478371}" type="presParOf" srcId="{94046E84-C6AF-463E-932C-32C20AB39184}" destId="{1B55690B-8BD2-4610-B20C-7F8038C4EC5E}" srcOrd="7" destOrd="0" presId="urn:microsoft.com/office/officeart/2005/8/layout/bProcess4"/>
    <dgm:cxn modelId="{D9C76E3E-5567-461D-BBA4-6481211EAEF3}" type="presParOf" srcId="{94046E84-C6AF-463E-932C-32C20AB39184}" destId="{40D0D688-5902-4CC7-9812-EFD693D98844}" srcOrd="8" destOrd="0" presId="urn:microsoft.com/office/officeart/2005/8/layout/bProcess4"/>
    <dgm:cxn modelId="{E299B9F9-ADAF-4C8C-8111-BF2877453499}" type="presParOf" srcId="{40D0D688-5902-4CC7-9812-EFD693D98844}" destId="{46D80592-7BF1-4484-B637-078C5F03D04E}" srcOrd="0" destOrd="0" presId="urn:microsoft.com/office/officeart/2005/8/layout/bProcess4"/>
    <dgm:cxn modelId="{AD6611BF-2145-4FA2-AE9B-26619968C3B2}" type="presParOf" srcId="{40D0D688-5902-4CC7-9812-EFD693D98844}" destId="{9CF371E8-9A1C-4C9D-865B-625FE536EB0E}" srcOrd="1" destOrd="0" presId="urn:microsoft.com/office/officeart/2005/8/layout/bProcess4"/>
    <dgm:cxn modelId="{5D44236F-6803-4F59-B7B3-B68D6028C62B}" type="presParOf" srcId="{94046E84-C6AF-463E-932C-32C20AB39184}" destId="{54DC06FB-F70F-4000-B472-1E424497B919}" srcOrd="9" destOrd="0" presId="urn:microsoft.com/office/officeart/2005/8/layout/bProcess4"/>
    <dgm:cxn modelId="{ED9E81C5-A35B-4711-BAFE-E00EB75630E0}" type="presParOf" srcId="{94046E84-C6AF-463E-932C-32C20AB39184}" destId="{B63A35B3-3DF7-46E5-BCB4-66CC31EBF680}" srcOrd="10" destOrd="0" presId="urn:microsoft.com/office/officeart/2005/8/layout/bProcess4"/>
    <dgm:cxn modelId="{16423A3E-9576-49A8-870E-27FF48CA6502}" type="presParOf" srcId="{B63A35B3-3DF7-46E5-BCB4-66CC31EBF680}" destId="{EC0A6DF9-65B3-449C-AEDF-1FE1625C299F}" srcOrd="0" destOrd="0" presId="urn:microsoft.com/office/officeart/2005/8/layout/bProcess4"/>
    <dgm:cxn modelId="{6A4D723C-F77C-465F-8489-33DA3D17C156}" type="presParOf" srcId="{B63A35B3-3DF7-46E5-BCB4-66CC31EBF680}" destId="{10AE3F13-4587-424F-9A74-BD6DFE59D36B}" srcOrd="1" destOrd="0" presId="urn:microsoft.com/office/officeart/2005/8/layout/bProcess4"/>
    <dgm:cxn modelId="{719C52BD-98C8-48CF-AFD4-B75C24B0E60A}" type="presParOf" srcId="{94046E84-C6AF-463E-932C-32C20AB39184}" destId="{47EC6223-071D-4D85-89E7-3A15363C26E3}" srcOrd="11" destOrd="0" presId="urn:microsoft.com/office/officeart/2005/8/layout/bProcess4"/>
    <dgm:cxn modelId="{57F77ACC-68EB-48CD-9255-5A25DA4D80E2}" type="presParOf" srcId="{94046E84-C6AF-463E-932C-32C20AB39184}" destId="{DBA33514-C051-4C6E-8850-97EDBF6E3707}" srcOrd="12" destOrd="0" presId="urn:microsoft.com/office/officeart/2005/8/layout/bProcess4"/>
    <dgm:cxn modelId="{90A7C35B-9FAB-4D97-B862-A460524F61D5}" type="presParOf" srcId="{DBA33514-C051-4C6E-8850-97EDBF6E3707}" destId="{FFA20B05-D158-40F7-B41C-837789CCA932}" srcOrd="0" destOrd="0" presId="urn:microsoft.com/office/officeart/2005/8/layout/bProcess4"/>
    <dgm:cxn modelId="{639A0D17-E502-4DE7-B2E4-8246FEFCD3E8}" type="presParOf" srcId="{DBA33514-C051-4C6E-8850-97EDBF6E3707}" destId="{A2470D89-6981-4808-8CB0-3CA857EC6072}" srcOrd="1" destOrd="0" presId="urn:microsoft.com/office/officeart/2005/8/layout/bProcess4"/>
    <dgm:cxn modelId="{71F3CFCA-1AED-455F-AB4D-BC1B043EA432}" type="presParOf" srcId="{94046E84-C6AF-463E-932C-32C20AB39184}" destId="{015816AA-1A11-461B-924A-113433ECFED7}" srcOrd="13" destOrd="0" presId="urn:microsoft.com/office/officeart/2005/8/layout/bProcess4"/>
    <dgm:cxn modelId="{F81AAD7F-E2C6-4509-AD7A-E0810EEAB060}" type="presParOf" srcId="{94046E84-C6AF-463E-932C-32C20AB39184}" destId="{5DA51C4C-0D46-4CA5-A193-14AA4FEA6846}" srcOrd="14" destOrd="0" presId="urn:microsoft.com/office/officeart/2005/8/layout/bProcess4"/>
    <dgm:cxn modelId="{50A133AB-B144-4954-9F05-725E9AE3C844}" type="presParOf" srcId="{5DA51C4C-0D46-4CA5-A193-14AA4FEA6846}" destId="{5DA2460B-FA9F-4717-A4B2-001574FF76A1}" srcOrd="0" destOrd="0" presId="urn:microsoft.com/office/officeart/2005/8/layout/bProcess4"/>
    <dgm:cxn modelId="{1821E4FE-E9C3-4F80-908C-14A81F753B8B}" type="presParOf" srcId="{5DA51C4C-0D46-4CA5-A193-14AA4FEA6846}" destId="{778B8E32-9855-4BA4-9B6A-E232F13F5484}" srcOrd="1" destOrd="0" presId="urn:microsoft.com/office/officeart/2005/8/layout/bProcess4"/>
    <dgm:cxn modelId="{4354014D-ECF2-48F1-B206-589B7A5FAFB2}" type="presParOf" srcId="{94046E84-C6AF-463E-932C-32C20AB39184}" destId="{67296766-FA13-4711-B399-88A50518B109}" srcOrd="15" destOrd="0" presId="urn:microsoft.com/office/officeart/2005/8/layout/bProcess4"/>
    <dgm:cxn modelId="{755B2B75-9808-4594-980C-F145148A5B4D}" type="presParOf" srcId="{94046E84-C6AF-463E-932C-32C20AB39184}" destId="{C5F4C244-CA97-405C-9874-05CEEA10747D}" srcOrd="16" destOrd="0" presId="urn:microsoft.com/office/officeart/2005/8/layout/bProcess4"/>
    <dgm:cxn modelId="{14631B8B-2E9A-4A07-97E7-FF0E14577C34}" type="presParOf" srcId="{C5F4C244-CA97-405C-9874-05CEEA10747D}" destId="{439BD819-1102-4F50-BB34-DF768AA7729E}" srcOrd="0" destOrd="0" presId="urn:microsoft.com/office/officeart/2005/8/layout/bProcess4"/>
    <dgm:cxn modelId="{6CB5CC75-350E-42DA-B2FF-A2E57CAD03EB}" type="presParOf" srcId="{C5F4C244-CA97-405C-9874-05CEEA10747D}" destId="{594A7BD5-D27E-49B9-8D64-B983A35D59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AB2FE-0A4D-4022-9742-02C7F343A98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4D9070D9-8E6C-4FF1-A36C-1515F10388C7}">
      <dgm:prSet phldrT="[Szöveg]"/>
      <dgm:spPr/>
      <dgm:t>
        <a:bodyPr/>
        <a:lstStyle/>
        <a:p>
          <a:r>
            <a:rPr lang="ru-RU" b="1" dirty="0"/>
            <a:t>Бюджет центр. правительства</a:t>
          </a:r>
          <a:endParaRPr lang="hu-HU" b="1" dirty="0"/>
        </a:p>
      </dgm:t>
    </dgm:pt>
    <dgm:pt modelId="{E5F6F8E1-D24B-458A-924F-86EE098C365F}" type="parTrans" cxnId="{5335F439-BA92-4B14-B947-624C20720FEC}">
      <dgm:prSet/>
      <dgm:spPr/>
      <dgm:t>
        <a:bodyPr/>
        <a:lstStyle/>
        <a:p>
          <a:endParaRPr lang="hu-HU" b="1"/>
        </a:p>
      </dgm:t>
    </dgm:pt>
    <dgm:pt modelId="{207ADFC4-7B78-4A54-B892-B76BEDB9B821}" type="sibTrans" cxnId="{5335F439-BA92-4B14-B947-624C20720FEC}">
      <dgm:prSet/>
      <dgm:spPr/>
      <dgm:t>
        <a:bodyPr/>
        <a:lstStyle/>
        <a:p>
          <a:endParaRPr lang="hu-HU" b="1"/>
        </a:p>
      </dgm:t>
    </dgm:pt>
    <dgm:pt modelId="{B4E6478B-27C9-4898-BF56-515F15298557}">
      <dgm:prSet phldrT="[Szöveg]"/>
      <dgm:spPr/>
      <dgm:t>
        <a:bodyPr/>
        <a:lstStyle/>
        <a:p>
          <a:r>
            <a:rPr lang="hu-HU" b="1" dirty="0"/>
            <a:t>249</a:t>
          </a:r>
        </a:p>
      </dgm:t>
    </dgm:pt>
    <dgm:pt modelId="{09FF6AC9-8D4B-4E7F-A132-554C6990A13E}" type="parTrans" cxnId="{00E46E09-E6BA-46AA-A1EA-C9DD3DC130DC}">
      <dgm:prSet/>
      <dgm:spPr/>
      <dgm:t>
        <a:bodyPr/>
        <a:lstStyle/>
        <a:p>
          <a:endParaRPr lang="hu-HU" b="1"/>
        </a:p>
      </dgm:t>
    </dgm:pt>
    <dgm:pt modelId="{074B3859-778F-4B2A-9FFE-1F4AFF4393CD}" type="sibTrans" cxnId="{00E46E09-E6BA-46AA-A1EA-C9DD3DC130DC}">
      <dgm:prSet/>
      <dgm:spPr/>
      <dgm:t>
        <a:bodyPr/>
        <a:lstStyle/>
        <a:p>
          <a:endParaRPr lang="hu-HU" b="1"/>
        </a:p>
      </dgm:t>
    </dgm:pt>
    <dgm:pt modelId="{0EEFD4EA-C63E-43A7-9717-6857BE85AEE0}">
      <dgm:prSet phldrT="[Szöveg]"/>
      <dgm:spPr/>
      <dgm:t>
        <a:bodyPr/>
        <a:lstStyle/>
        <a:p>
          <a:r>
            <a:rPr lang="ru-RU" b="1" dirty="0"/>
            <a:t>Платежи</a:t>
          </a:r>
          <a:endParaRPr lang="hu-HU" b="1" dirty="0"/>
        </a:p>
      </dgm:t>
    </dgm:pt>
    <dgm:pt modelId="{A74448D6-DF86-4ADE-82E3-4EAB8E6D8B73}" type="parTrans" cxnId="{73F0098E-F303-4B1D-B5EA-3F1FB0B5DE65}">
      <dgm:prSet/>
      <dgm:spPr/>
      <dgm:t>
        <a:bodyPr/>
        <a:lstStyle/>
        <a:p>
          <a:endParaRPr lang="hu-HU" b="1"/>
        </a:p>
      </dgm:t>
    </dgm:pt>
    <dgm:pt modelId="{D690920B-C11F-4C04-A9CA-0A28F5CB7A1C}" type="sibTrans" cxnId="{73F0098E-F303-4B1D-B5EA-3F1FB0B5DE65}">
      <dgm:prSet/>
      <dgm:spPr/>
      <dgm:t>
        <a:bodyPr/>
        <a:lstStyle/>
        <a:p>
          <a:endParaRPr lang="hu-HU" b="1"/>
        </a:p>
      </dgm:t>
    </dgm:pt>
    <dgm:pt modelId="{12263C91-53AC-475A-A4B6-A0A7C977C66B}">
      <dgm:prSet phldrT="[Szöveg]"/>
      <dgm:spPr/>
      <dgm:t>
        <a:bodyPr/>
        <a:lstStyle/>
        <a:p>
          <a:r>
            <a:rPr lang="ru-RU" b="1" dirty="0"/>
            <a:t>Органы МСУ</a:t>
          </a:r>
          <a:endParaRPr lang="hu-HU" b="1" dirty="0"/>
        </a:p>
      </dgm:t>
    </dgm:pt>
    <dgm:pt modelId="{488BA1C6-8B20-484E-9D33-E54EE4FD824C}" type="parTrans" cxnId="{F401F4A5-41D2-45EE-8318-59C2CF1A30DF}">
      <dgm:prSet/>
      <dgm:spPr/>
      <dgm:t>
        <a:bodyPr/>
        <a:lstStyle/>
        <a:p>
          <a:endParaRPr lang="hu-HU" b="1"/>
        </a:p>
      </dgm:t>
    </dgm:pt>
    <dgm:pt modelId="{759CC948-C8E2-4630-BA72-D4822387703C}" type="sibTrans" cxnId="{F401F4A5-41D2-45EE-8318-59C2CF1A30DF}">
      <dgm:prSet/>
      <dgm:spPr/>
      <dgm:t>
        <a:bodyPr/>
        <a:lstStyle/>
        <a:p>
          <a:endParaRPr lang="hu-HU" b="1"/>
        </a:p>
      </dgm:t>
    </dgm:pt>
    <dgm:pt modelId="{C9B606C3-E8A4-40B8-84FE-4E3F2A6EEE39}">
      <dgm:prSet phldrT="[Szöveg]"/>
      <dgm:spPr/>
      <dgm:t>
        <a:bodyPr/>
        <a:lstStyle/>
        <a:p>
          <a:r>
            <a:rPr lang="ru-RU" b="1" dirty="0"/>
            <a:t>ФОТ</a:t>
          </a:r>
          <a:endParaRPr lang="hu-HU" b="1" dirty="0"/>
        </a:p>
      </dgm:t>
    </dgm:pt>
    <dgm:pt modelId="{94FFD5F1-7177-404A-AC66-C5780F35ECB5}" type="parTrans" cxnId="{C67169AD-2C1C-4C6D-9DFC-3599B3620ED6}">
      <dgm:prSet/>
      <dgm:spPr/>
      <dgm:t>
        <a:bodyPr/>
        <a:lstStyle/>
        <a:p>
          <a:endParaRPr lang="hu-HU" b="1"/>
        </a:p>
      </dgm:t>
    </dgm:pt>
    <dgm:pt modelId="{FCB30777-9512-4119-92CE-C9F17635855C}" type="sibTrans" cxnId="{C67169AD-2C1C-4C6D-9DFC-3599B3620ED6}">
      <dgm:prSet/>
      <dgm:spPr/>
      <dgm:t>
        <a:bodyPr/>
        <a:lstStyle/>
        <a:p>
          <a:endParaRPr lang="hu-HU" b="1"/>
        </a:p>
      </dgm:t>
    </dgm:pt>
    <dgm:pt modelId="{AB34A775-F039-4B8A-A69F-3DF28FBBC12F}">
      <dgm:prSet phldrT="[Szöveg]"/>
      <dgm:spPr/>
      <dgm:t>
        <a:bodyPr/>
        <a:lstStyle/>
        <a:p>
          <a:r>
            <a:rPr lang="ru-RU" b="1" dirty="0"/>
            <a:t>С/х и фонды ЕС</a:t>
          </a:r>
          <a:endParaRPr lang="hu-HU" b="1" dirty="0"/>
        </a:p>
      </dgm:t>
    </dgm:pt>
    <dgm:pt modelId="{81BD760E-9CDA-411D-9789-B736488FC5EB}" type="parTrans" cxnId="{8BFC9FD5-4C65-4032-B3B2-7CCC78202063}">
      <dgm:prSet/>
      <dgm:spPr/>
      <dgm:t>
        <a:bodyPr/>
        <a:lstStyle/>
        <a:p>
          <a:endParaRPr lang="hu-HU" b="1"/>
        </a:p>
      </dgm:t>
    </dgm:pt>
    <dgm:pt modelId="{2D83102A-4772-4753-8A1B-09AB2C3F8C86}" type="sibTrans" cxnId="{8BFC9FD5-4C65-4032-B3B2-7CCC78202063}">
      <dgm:prSet/>
      <dgm:spPr/>
      <dgm:t>
        <a:bodyPr/>
        <a:lstStyle/>
        <a:p>
          <a:endParaRPr lang="hu-HU" b="1"/>
        </a:p>
      </dgm:t>
    </dgm:pt>
    <dgm:pt modelId="{A7BF90E2-9F31-4ACD-A14A-3D23CC11EA52}">
      <dgm:prSet phldrT="[Szöveg]"/>
      <dgm:spPr/>
      <dgm:t>
        <a:bodyPr/>
        <a:lstStyle/>
        <a:p>
          <a:r>
            <a:rPr lang="ru-RU" b="1" dirty="0"/>
            <a:t>Пенсии и соц. выплаты</a:t>
          </a:r>
          <a:endParaRPr lang="hu-HU" b="1" dirty="0"/>
        </a:p>
      </dgm:t>
    </dgm:pt>
    <dgm:pt modelId="{75C757A7-32BC-4A2F-8BD0-3260B611CB2A}" type="parTrans" cxnId="{0C4ACECB-4148-447C-BC2D-47EC227DCD85}">
      <dgm:prSet/>
      <dgm:spPr/>
      <dgm:t>
        <a:bodyPr/>
        <a:lstStyle/>
        <a:p>
          <a:endParaRPr lang="hu-HU" b="1"/>
        </a:p>
      </dgm:t>
    </dgm:pt>
    <dgm:pt modelId="{22216C5E-D0E5-46CB-9D0E-F601A7FCC483}" type="sibTrans" cxnId="{0C4ACECB-4148-447C-BC2D-47EC227DCD85}">
      <dgm:prSet/>
      <dgm:spPr/>
      <dgm:t>
        <a:bodyPr/>
        <a:lstStyle/>
        <a:p>
          <a:endParaRPr lang="hu-HU" b="1"/>
        </a:p>
      </dgm:t>
    </dgm:pt>
    <dgm:pt modelId="{50C1AF95-ED5F-44C7-BD5C-ED3BD83F29E2}">
      <dgm:prSet phldrT="[Szöveg]"/>
      <dgm:spPr/>
      <dgm:t>
        <a:bodyPr/>
        <a:lstStyle/>
        <a:p>
          <a:r>
            <a:rPr lang="hu-HU" b="1" dirty="0"/>
            <a:t>362</a:t>
          </a:r>
        </a:p>
      </dgm:t>
    </dgm:pt>
    <dgm:pt modelId="{3E7323B7-7F6F-4D70-ACFD-9D8F54117896}" type="parTrans" cxnId="{E25731BF-1686-42C9-A9E9-64AE50E2B58B}">
      <dgm:prSet/>
      <dgm:spPr/>
      <dgm:t>
        <a:bodyPr/>
        <a:lstStyle/>
        <a:p>
          <a:endParaRPr lang="hu-HU" b="1"/>
        </a:p>
      </dgm:t>
    </dgm:pt>
    <dgm:pt modelId="{931D34B0-3986-423C-B29D-47E4FD3CCEAF}" type="sibTrans" cxnId="{E25731BF-1686-42C9-A9E9-64AE50E2B58B}">
      <dgm:prSet/>
      <dgm:spPr/>
      <dgm:t>
        <a:bodyPr/>
        <a:lstStyle/>
        <a:p>
          <a:endParaRPr lang="hu-HU" b="1"/>
        </a:p>
      </dgm:t>
    </dgm:pt>
    <dgm:pt modelId="{9522E980-AD2B-4A4E-AA47-1CD9990DA339}">
      <dgm:prSet phldrT="[Szöveg]"/>
      <dgm:spPr/>
      <dgm:t>
        <a:bodyPr/>
        <a:lstStyle/>
        <a:p>
          <a:r>
            <a:rPr lang="hu-HU" b="1" dirty="0"/>
            <a:t>1670</a:t>
          </a:r>
        </a:p>
      </dgm:t>
    </dgm:pt>
    <dgm:pt modelId="{070AEDBC-E1DD-4C45-BD58-8D17521AA9D5}" type="parTrans" cxnId="{B39FA3C1-4B5F-4A42-86E7-5E728DF502F5}">
      <dgm:prSet/>
      <dgm:spPr/>
      <dgm:t>
        <a:bodyPr/>
        <a:lstStyle/>
        <a:p>
          <a:endParaRPr lang="hu-HU" b="1"/>
        </a:p>
      </dgm:t>
    </dgm:pt>
    <dgm:pt modelId="{4F6925A6-4930-4B39-8B48-FA9EED21F362}" type="sibTrans" cxnId="{B39FA3C1-4B5F-4A42-86E7-5E728DF502F5}">
      <dgm:prSet/>
      <dgm:spPr/>
      <dgm:t>
        <a:bodyPr/>
        <a:lstStyle/>
        <a:p>
          <a:endParaRPr lang="hu-HU" b="1"/>
        </a:p>
      </dgm:t>
    </dgm:pt>
    <dgm:pt modelId="{2F1E91B3-D283-4A38-AF43-A34D693922A1}">
      <dgm:prSet phldrT="[Szöveg]"/>
      <dgm:spPr/>
      <dgm:t>
        <a:bodyPr/>
        <a:lstStyle/>
        <a:p>
          <a:r>
            <a:rPr lang="hu-HU" b="1" dirty="0"/>
            <a:t>1167</a:t>
          </a:r>
        </a:p>
      </dgm:t>
    </dgm:pt>
    <dgm:pt modelId="{84161A07-4DB3-4132-9B03-ACC303DBEF3E}" type="parTrans" cxnId="{33F135F0-6B84-44DF-98A5-5A25044412C8}">
      <dgm:prSet/>
      <dgm:spPr/>
      <dgm:t>
        <a:bodyPr/>
        <a:lstStyle/>
        <a:p>
          <a:endParaRPr lang="hu-HU" b="1"/>
        </a:p>
      </dgm:t>
    </dgm:pt>
    <dgm:pt modelId="{B2CEB971-AAFB-4E79-BD3A-05590A879584}" type="sibTrans" cxnId="{33F135F0-6B84-44DF-98A5-5A25044412C8}">
      <dgm:prSet/>
      <dgm:spPr/>
      <dgm:t>
        <a:bodyPr/>
        <a:lstStyle/>
        <a:p>
          <a:endParaRPr lang="hu-HU" b="1"/>
        </a:p>
      </dgm:t>
    </dgm:pt>
    <dgm:pt modelId="{63FD3787-F209-4912-AD0F-27B69F35791E}">
      <dgm:prSet phldrT="[Szöveg]"/>
      <dgm:spPr/>
      <dgm:t>
        <a:bodyPr/>
        <a:lstStyle/>
        <a:p>
          <a:r>
            <a:rPr lang="hu-HU" b="1" dirty="0"/>
            <a:t>688</a:t>
          </a:r>
        </a:p>
      </dgm:t>
    </dgm:pt>
    <dgm:pt modelId="{9F7EDDAC-9114-4542-AF87-374CA95B20A7}" type="parTrans" cxnId="{6D99D904-C56F-4024-BEF8-8D921EFEFC82}">
      <dgm:prSet/>
      <dgm:spPr/>
      <dgm:t>
        <a:bodyPr/>
        <a:lstStyle/>
        <a:p>
          <a:endParaRPr lang="hu-HU" b="1"/>
        </a:p>
      </dgm:t>
    </dgm:pt>
    <dgm:pt modelId="{6D8DA677-5939-4639-98F1-1A27147872DE}" type="sibTrans" cxnId="{6D99D904-C56F-4024-BEF8-8D921EFEFC82}">
      <dgm:prSet/>
      <dgm:spPr/>
      <dgm:t>
        <a:bodyPr/>
        <a:lstStyle/>
        <a:p>
          <a:endParaRPr lang="hu-HU" b="1"/>
        </a:p>
      </dgm:t>
    </dgm:pt>
    <dgm:pt modelId="{7BA06571-84C5-47FD-A154-D7E9A72EAD5C}">
      <dgm:prSet phldrT="[Szöveg]"/>
      <dgm:spPr/>
      <dgm:t>
        <a:bodyPr/>
        <a:lstStyle/>
        <a:p>
          <a:r>
            <a:rPr lang="hu-HU" b="1" dirty="0"/>
            <a:t>89</a:t>
          </a:r>
        </a:p>
      </dgm:t>
    </dgm:pt>
    <dgm:pt modelId="{2AB43EC4-F058-4236-A23F-0DD101E3B815}" type="parTrans" cxnId="{0B05D26E-29A3-4EA0-AFDD-E752963FE2B6}">
      <dgm:prSet/>
      <dgm:spPr/>
      <dgm:t>
        <a:bodyPr/>
        <a:lstStyle/>
        <a:p>
          <a:endParaRPr lang="hu-HU" b="1"/>
        </a:p>
      </dgm:t>
    </dgm:pt>
    <dgm:pt modelId="{A4A28F54-5BEA-4CBB-A4DC-D6AEF0398DD8}" type="sibTrans" cxnId="{0B05D26E-29A3-4EA0-AFDD-E752963FE2B6}">
      <dgm:prSet/>
      <dgm:spPr/>
      <dgm:t>
        <a:bodyPr/>
        <a:lstStyle/>
        <a:p>
          <a:endParaRPr lang="hu-HU" b="1"/>
        </a:p>
      </dgm:t>
    </dgm:pt>
    <dgm:pt modelId="{1BF09C98-756D-4BF4-8DC2-05FD28F4C829}">
      <dgm:prSet phldrT="[Szöveg]"/>
      <dgm:spPr/>
      <dgm:t>
        <a:bodyPr/>
        <a:lstStyle/>
        <a:p>
          <a:r>
            <a:rPr lang="hu-HU" b="1" dirty="0"/>
            <a:t>120</a:t>
          </a:r>
        </a:p>
      </dgm:t>
    </dgm:pt>
    <dgm:pt modelId="{EE8DA5FF-C9C9-4902-A6E1-B40E4C2043A3}" type="parTrans" cxnId="{122E7131-AE29-446A-999F-A243CA42B418}">
      <dgm:prSet/>
      <dgm:spPr/>
      <dgm:t>
        <a:bodyPr/>
        <a:lstStyle/>
        <a:p>
          <a:endParaRPr lang="hu-HU" b="1"/>
        </a:p>
      </dgm:t>
    </dgm:pt>
    <dgm:pt modelId="{E543945B-F1F2-43B3-B763-C093DD4EEADE}" type="sibTrans" cxnId="{122E7131-AE29-446A-999F-A243CA42B418}">
      <dgm:prSet/>
      <dgm:spPr/>
      <dgm:t>
        <a:bodyPr/>
        <a:lstStyle/>
        <a:p>
          <a:endParaRPr lang="hu-HU" b="1"/>
        </a:p>
      </dgm:t>
    </dgm:pt>
    <dgm:pt modelId="{ABF53F24-AFAA-4BA7-AA77-045C6AC3A1E8}">
      <dgm:prSet phldrT="[Szöveg]"/>
      <dgm:spPr/>
      <dgm:t>
        <a:bodyPr/>
        <a:lstStyle/>
        <a:p>
          <a:r>
            <a:rPr lang="hu-HU" b="1" dirty="0"/>
            <a:t>67</a:t>
          </a:r>
        </a:p>
      </dgm:t>
    </dgm:pt>
    <dgm:pt modelId="{19D5026E-1733-4B2A-866C-132857B8C7CE}" type="parTrans" cxnId="{393C5122-FD40-4E5B-B582-2FB0179F9021}">
      <dgm:prSet/>
      <dgm:spPr/>
      <dgm:t>
        <a:bodyPr/>
        <a:lstStyle/>
        <a:p>
          <a:endParaRPr lang="hu-HU" b="1"/>
        </a:p>
      </dgm:t>
    </dgm:pt>
    <dgm:pt modelId="{40883EA6-FA3B-4501-AE24-F4AEE9932F42}" type="sibTrans" cxnId="{393C5122-FD40-4E5B-B582-2FB0179F9021}">
      <dgm:prSet/>
      <dgm:spPr/>
      <dgm:t>
        <a:bodyPr/>
        <a:lstStyle/>
        <a:p>
          <a:endParaRPr lang="hu-HU" b="1"/>
        </a:p>
      </dgm:t>
    </dgm:pt>
    <dgm:pt modelId="{46698842-E914-4751-9C58-E55AB02CC45D}">
      <dgm:prSet phldrT="[Szöveg]"/>
      <dgm:spPr/>
      <dgm:t>
        <a:bodyPr/>
        <a:lstStyle/>
        <a:p>
          <a:r>
            <a:rPr lang="hu-HU" b="1" dirty="0"/>
            <a:t>71</a:t>
          </a:r>
        </a:p>
      </dgm:t>
    </dgm:pt>
    <dgm:pt modelId="{E11DDF0E-C8D3-4115-8166-E6640AFAA02F}" type="parTrans" cxnId="{AFFE5D1D-9D74-4926-A123-CBB748EDB487}">
      <dgm:prSet/>
      <dgm:spPr/>
      <dgm:t>
        <a:bodyPr/>
        <a:lstStyle/>
        <a:p>
          <a:endParaRPr lang="hu-HU" b="1"/>
        </a:p>
      </dgm:t>
    </dgm:pt>
    <dgm:pt modelId="{85CC4410-AFF5-4C65-8355-B4415685AAC1}" type="sibTrans" cxnId="{AFFE5D1D-9D74-4926-A123-CBB748EDB487}">
      <dgm:prSet/>
      <dgm:spPr/>
      <dgm:t>
        <a:bodyPr/>
        <a:lstStyle/>
        <a:p>
          <a:endParaRPr lang="hu-HU" b="1"/>
        </a:p>
      </dgm:t>
    </dgm:pt>
    <dgm:pt modelId="{AB599AFD-C011-4626-A509-37D1F253B4EB}">
      <dgm:prSet phldrT="[Szöveg]"/>
      <dgm:spPr/>
      <dgm:t>
        <a:bodyPr/>
        <a:lstStyle/>
        <a:p>
          <a:r>
            <a:rPr lang="hu-HU" b="1" dirty="0"/>
            <a:t>1048</a:t>
          </a:r>
        </a:p>
      </dgm:t>
    </dgm:pt>
    <dgm:pt modelId="{AD37E93A-5812-4088-B95D-3D0B2EBE3AB6}" type="parTrans" cxnId="{CB717363-3EB4-435E-B9E9-58126E5D554D}">
      <dgm:prSet/>
      <dgm:spPr/>
      <dgm:t>
        <a:bodyPr/>
        <a:lstStyle/>
        <a:p>
          <a:endParaRPr lang="hu-HU" b="1"/>
        </a:p>
      </dgm:t>
    </dgm:pt>
    <dgm:pt modelId="{0E4E2F20-24FB-40E5-AAB0-126A661EF520}" type="sibTrans" cxnId="{CB717363-3EB4-435E-B9E9-58126E5D554D}">
      <dgm:prSet/>
      <dgm:spPr/>
      <dgm:t>
        <a:bodyPr/>
        <a:lstStyle/>
        <a:p>
          <a:endParaRPr lang="hu-HU" b="1"/>
        </a:p>
      </dgm:t>
    </dgm:pt>
    <dgm:pt modelId="{4FA1C106-4F9A-4290-BE9A-43F5FAB4CC42}">
      <dgm:prSet phldrT="[Szöveg]"/>
      <dgm:spPr/>
      <dgm:t>
        <a:bodyPr/>
        <a:lstStyle/>
        <a:p>
          <a:r>
            <a:rPr lang="hu-HU" b="1" dirty="0"/>
            <a:t>573</a:t>
          </a:r>
        </a:p>
      </dgm:t>
    </dgm:pt>
    <dgm:pt modelId="{5C33D5AE-F8C4-4A4A-ACF5-387EB52F2A0C}" type="parTrans" cxnId="{FB01FEB7-B2BD-4CD4-85F8-14D7AA447E94}">
      <dgm:prSet/>
      <dgm:spPr/>
      <dgm:t>
        <a:bodyPr/>
        <a:lstStyle/>
        <a:p>
          <a:endParaRPr lang="hu-HU" b="1"/>
        </a:p>
      </dgm:t>
    </dgm:pt>
    <dgm:pt modelId="{24A85746-4848-457C-90F5-32156E35A44C}" type="sibTrans" cxnId="{FB01FEB7-B2BD-4CD4-85F8-14D7AA447E94}">
      <dgm:prSet/>
      <dgm:spPr/>
      <dgm:t>
        <a:bodyPr/>
        <a:lstStyle/>
        <a:p>
          <a:endParaRPr lang="hu-HU" b="1"/>
        </a:p>
      </dgm:t>
    </dgm:pt>
    <dgm:pt modelId="{1BB24596-8D71-45CB-8818-734A6F4C04B2}" type="pres">
      <dgm:prSet presAssocID="{730AB2FE-0A4D-4022-9742-02C7F343A987}" presName="Name0" presStyleCnt="0">
        <dgm:presLayoutVars>
          <dgm:dir/>
          <dgm:animLvl val="lvl"/>
          <dgm:resizeHandles val="exact"/>
        </dgm:presLayoutVars>
      </dgm:prSet>
      <dgm:spPr/>
    </dgm:pt>
    <dgm:pt modelId="{3C8DC646-42C3-4472-8EB5-1DD345499348}" type="pres">
      <dgm:prSet presAssocID="{4D9070D9-8E6C-4FF1-A36C-1515F10388C7}" presName="composite" presStyleCnt="0"/>
      <dgm:spPr/>
    </dgm:pt>
    <dgm:pt modelId="{914934E4-96FC-4F92-B74C-1F2B8E4DBB5C}" type="pres">
      <dgm:prSet presAssocID="{4D9070D9-8E6C-4FF1-A36C-1515F10388C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487A2DD-8261-4C99-B21F-A786D80997D7}" type="pres">
      <dgm:prSet presAssocID="{4D9070D9-8E6C-4FF1-A36C-1515F10388C7}" presName="desTx" presStyleLbl="alignAccFollowNode1" presStyleIdx="0" presStyleCnt="6">
        <dgm:presLayoutVars>
          <dgm:bulletEnabled val="1"/>
        </dgm:presLayoutVars>
      </dgm:prSet>
      <dgm:spPr/>
    </dgm:pt>
    <dgm:pt modelId="{E39D294A-A1E0-4779-AF99-16051EBE45DC}" type="pres">
      <dgm:prSet presAssocID="{207ADFC4-7B78-4A54-B892-B76BEDB9B821}" presName="space" presStyleCnt="0"/>
      <dgm:spPr/>
    </dgm:pt>
    <dgm:pt modelId="{8A68547D-2C8C-4963-B022-555527B7BD75}" type="pres">
      <dgm:prSet presAssocID="{0EEFD4EA-C63E-43A7-9717-6857BE85AEE0}" presName="composite" presStyleCnt="0"/>
      <dgm:spPr/>
    </dgm:pt>
    <dgm:pt modelId="{B57A9666-5D4F-4086-932A-C558532E9EC7}" type="pres">
      <dgm:prSet presAssocID="{0EEFD4EA-C63E-43A7-9717-6857BE85AEE0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7D9C5DA9-B2AE-4EDA-8BC9-6030FD256DBA}" type="pres">
      <dgm:prSet presAssocID="{0EEFD4EA-C63E-43A7-9717-6857BE85AEE0}" presName="desTx" presStyleLbl="alignAccFollowNode1" presStyleIdx="1" presStyleCnt="6">
        <dgm:presLayoutVars>
          <dgm:bulletEnabled val="1"/>
        </dgm:presLayoutVars>
      </dgm:prSet>
      <dgm:spPr/>
    </dgm:pt>
    <dgm:pt modelId="{75757CDD-110E-4BF8-B141-D6CC652F1183}" type="pres">
      <dgm:prSet presAssocID="{D690920B-C11F-4C04-A9CA-0A28F5CB7A1C}" presName="space" presStyleCnt="0"/>
      <dgm:spPr/>
    </dgm:pt>
    <dgm:pt modelId="{0A2757D3-2C30-408E-BF2F-CA3D0992AC53}" type="pres">
      <dgm:prSet presAssocID="{12263C91-53AC-475A-A4B6-A0A7C977C66B}" presName="composite" presStyleCnt="0"/>
      <dgm:spPr/>
    </dgm:pt>
    <dgm:pt modelId="{5EF02FCC-0BF9-4489-A8C9-0E5503ABEAF0}" type="pres">
      <dgm:prSet presAssocID="{12263C91-53AC-475A-A4B6-A0A7C977C66B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B207C60B-8811-4EDF-9BF6-78705134E76B}" type="pres">
      <dgm:prSet presAssocID="{12263C91-53AC-475A-A4B6-A0A7C977C66B}" presName="desTx" presStyleLbl="alignAccFollowNode1" presStyleIdx="2" presStyleCnt="6">
        <dgm:presLayoutVars>
          <dgm:bulletEnabled val="1"/>
        </dgm:presLayoutVars>
      </dgm:prSet>
      <dgm:spPr/>
    </dgm:pt>
    <dgm:pt modelId="{9E13C364-2C06-458D-B803-4348EAED4CC9}" type="pres">
      <dgm:prSet presAssocID="{759CC948-C8E2-4630-BA72-D4822387703C}" presName="space" presStyleCnt="0"/>
      <dgm:spPr/>
    </dgm:pt>
    <dgm:pt modelId="{B8A3B4F7-E589-46D7-AEE4-95164CB08ADD}" type="pres">
      <dgm:prSet presAssocID="{C9B606C3-E8A4-40B8-84FE-4E3F2A6EEE39}" presName="composite" presStyleCnt="0"/>
      <dgm:spPr/>
    </dgm:pt>
    <dgm:pt modelId="{3F4D1549-C3C8-4799-A546-DDA367A28FC7}" type="pres">
      <dgm:prSet presAssocID="{C9B606C3-E8A4-40B8-84FE-4E3F2A6EEE39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ADDD293A-AEEC-4605-8246-C344F798788B}" type="pres">
      <dgm:prSet presAssocID="{C9B606C3-E8A4-40B8-84FE-4E3F2A6EEE39}" presName="desTx" presStyleLbl="alignAccFollowNode1" presStyleIdx="3" presStyleCnt="6">
        <dgm:presLayoutVars>
          <dgm:bulletEnabled val="1"/>
        </dgm:presLayoutVars>
      </dgm:prSet>
      <dgm:spPr/>
    </dgm:pt>
    <dgm:pt modelId="{C846190C-86E2-41CB-A7F7-6315221A7536}" type="pres">
      <dgm:prSet presAssocID="{FCB30777-9512-4119-92CE-C9F17635855C}" presName="space" presStyleCnt="0"/>
      <dgm:spPr/>
    </dgm:pt>
    <dgm:pt modelId="{A801FE2F-4914-4EE7-A43B-1F1374198381}" type="pres">
      <dgm:prSet presAssocID="{A7BF90E2-9F31-4ACD-A14A-3D23CC11EA52}" presName="composite" presStyleCnt="0"/>
      <dgm:spPr/>
    </dgm:pt>
    <dgm:pt modelId="{C1FF02FA-9CF9-4753-85BB-9E7E345C353B}" type="pres">
      <dgm:prSet presAssocID="{A7BF90E2-9F31-4ACD-A14A-3D23CC11EA52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C4C48444-0436-4E5F-95F6-CB2E14E7434D}" type="pres">
      <dgm:prSet presAssocID="{A7BF90E2-9F31-4ACD-A14A-3D23CC11EA52}" presName="desTx" presStyleLbl="alignAccFollowNode1" presStyleIdx="4" presStyleCnt="6">
        <dgm:presLayoutVars>
          <dgm:bulletEnabled val="1"/>
        </dgm:presLayoutVars>
      </dgm:prSet>
      <dgm:spPr/>
    </dgm:pt>
    <dgm:pt modelId="{8AFAE8D7-F115-40ED-8424-9CD0BC5A15A3}" type="pres">
      <dgm:prSet presAssocID="{22216C5E-D0E5-46CB-9D0E-F601A7FCC483}" presName="space" presStyleCnt="0"/>
      <dgm:spPr/>
    </dgm:pt>
    <dgm:pt modelId="{DF24D573-B35C-4515-937D-174E593DC8B2}" type="pres">
      <dgm:prSet presAssocID="{AB34A775-F039-4B8A-A69F-3DF28FBBC12F}" presName="composite" presStyleCnt="0"/>
      <dgm:spPr/>
    </dgm:pt>
    <dgm:pt modelId="{43744F54-D0C7-404A-9B93-D04A48D431E0}" type="pres">
      <dgm:prSet presAssocID="{AB34A775-F039-4B8A-A69F-3DF28FBBC12F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339BAECF-B39F-4464-8F0C-6E01247070E1}" type="pres">
      <dgm:prSet presAssocID="{AB34A775-F039-4B8A-A69F-3DF28FBBC12F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6D99D904-C56F-4024-BEF8-8D921EFEFC82}" srcId="{AB34A775-F039-4B8A-A69F-3DF28FBBC12F}" destId="{63FD3787-F209-4912-AD0F-27B69F35791E}" srcOrd="1" destOrd="0" parTransId="{9F7EDDAC-9114-4542-AF87-374CA95B20A7}" sibTransId="{6D8DA677-5939-4639-98F1-1A27147872DE}"/>
    <dgm:cxn modelId="{00E46E09-E6BA-46AA-A1EA-C9DD3DC130DC}" srcId="{4D9070D9-8E6C-4FF1-A36C-1515F10388C7}" destId="{B4E6478B-27C9-4898-BF56-515F15298557}" srcOrd="1" destOrd="0" parTransId="{09FF6AC9-8D4B-4E7F-A132-554C6990A13E}" sibTransId="{074B3859-778F-4B2A-9FFE-1F4AFF4393CD}"/>
    <dgm:cxn modelId="{AFFE5D1D-9D74-4926-A123-CBB748EDB487}" srcId="{C9B606C3-E8A4-40B8-84FE-4E3F2A6EEE39}" destId="{46698842-E914-4751-9C58-E55AB02CC45D}" srcOrd="0" destOrd="0" parTransId="{E11DDF0E-C8D3-4115-8166-E6640AFAA02F}" sibTransId="{85CC4410-AFF5-4C65-8355-B4415685AAC1}"/>
    <dgm:cxn modelId="{393C5122-FD40-4E5B-B582-2FB0179F9021}" srcId="{12263C91-53AC-475A-A4B6-A0A7C977C66B}" destId="{ABF53F24-AFAA-4BA7-AA77-045C6AC3A1E8}" srcOrd="0" destOrd="0" parTransId="{19D5026E-1733-4B2A-866C-132857B8C7CE}" sibTransId="{40883EA6-FA3B-4501-AE24-F4AEE9932F42}"/>
    <dgm:cxn modelId="{51BD4631-E850-4FDF-BE04-C097BFA1C0BB}" type="presOf" srcId="{4D9070D9-8E6C-4FF1-A36C-1515F10388C7}" destId="{914934E4-96FC-4F92-B74C-1F2B8E4DBB5C}" srcOrd="0" destOrd="0" presId="urn:microsoft.com/office/officeart/2005/8/layout/hList1"/>
    <dgm:cxn modelId="{122E7131-AE29-446A-999F-A243CA42B418}" srcId="{0EEFD4EA-C63E-43A7-9717-6857BE85AEE0}" destId="{1BF09C98-756D-4BF4-8DC2-05FD28F4C829}" srcOrd="0" destOrd="0" parTransId="{EE8DA5FF-C9C9-4902-A6E1-B40E4C2043A3}" sibTransId="{E543945B-F1F2-43B3-B763-C093DD4EEADE}"/>
    <dgm:cxn modelId="{57D51632-CD67-4D42-AB87-6CB15CC99ED8}" type="presOf" srcId="{ABF53F24-AFAA-4BA7-AA77-045C6AC3A1E8}" destId="{B207C60B-8811-4EDF-9BF6-78705134E76B}" srcOrd="0" destOrd="0" presId="urn:microsoft.com/office/officeart/2005/8/layout/hList1"/>
    <dgm:cxn modelId="{5335F439-BA92-4B14-B947-624C20720FEC}" srcId="{730AB2FE-0A4D-4022-9742-02C7F343A987}" destId="{4D9070D9-8E6C-4FF1-A36C-1515F10388C7}" srcOrd="0" destOrd="0" parTransId="{E5F6F8E1-D24B-458A-924F-86EE098C365F}" sibTransId="{207ADFC4-7B78-4A54-B892-B76BEDB9B821}"/>
    <dgm:cxn modelId="{143B673A-D593-47DC-AFFC-4646A64510A8}" type="presOf" srcId="{7BA06571-84C5-47FD-A154-D7E9A72EAD5C}" destId="{5487A2DD-8261-4C99-B21F-A786D80997D7}" srcOrd="0" destOrd="0" presId="urn:microsoft.com/office/officeart/2005/8/layout/hList1"/>
    <dgm:cxn modelId="{53640A40-F38C-4644-9502-ED7376364FC2}" type="presOf" srcId="{AB599AFD-C011-4626-A509-37D1F253B4EB}" destId="{C4C48444-0436-4E5F-95F6-CB2E14E7434D}" srcOrd="0" destOrd="0" presId="urn:microsoft.com/office/officeart/2005/8/layout/hList1"/>
    <dgm:cxn modelId="{CB717363-3EB4-435E-B9E9-58126E5D554D}" srcId="{A7BF90E2-9F31-4ACD-A14A-3D23CC11EA52}" destId="{AB599AFD-C011-4626-A509-37D1F253B4EB}" srcOrd="0" destOrd="0" parTransId="{AD37E93A-5812-4088-B95D-3D0B2EBE3AB6}" sibTransId="{0E4E2F20-24FB-40E5-AAB0-126A661EF520}"/>
    <dgm:cxn modelId="{DD025E68-BA78-4ACD-A1A2-A67040D953E3}" type="presOf" srcId="{63FD3787-F209-4912-AD0F-27B69F35791E}" destId="{339BAECF-B39F-4464-8F0C-6E01247070E1}" srcOrd="0" destOrd="1" presId="urn:microsoft.com/office/officeart/2005/8/layout/hList1"/>
    <dgm:cxn modelId="{02145348-66D0-4040-8E86-0939D9CA35F9}" type="presOf" srcId="{730AB2FE-0A4D-4022-9742-02C7F343A987}" destId="{1BB24596-8D71-45CB-8818-734A6F4C04B2}" srcOrd="0" destOrd="0" presId="urn:microsoft.com/office/officeart/2005/8/layout/hList1"/>
    <dgm:cxn modelId="{0B05D26E-29A3-4EA0-AFDD-E752963FE2B6}" srcId="{4D9070D9-8E6C-4FF1-A36C-1515F10388C7}" destId="{7BA06571-84C5-47FD-A154-D7E9A72EAD5C}" srcOrd="0" destOrd="0" parTransId="{2AB43EC4-F058-4236-A23F-0DD101E3B815}" sibTransId="{A4A28F54-5BEA-4CBB-A4DC-D6AEF0398DD8}"/>
    <dgm:cxn modelId="{8DF18F6F-BFC0-4A14-825F-113C7C8F173B}" type="presOf" srcId="{1BF09C98-756D-4BF4-8DC2-05FD28F4C829}" destId="{7D9C5DA9-B2AE-4EDA-8BC9-6030FD256DBA}" srcOrd="0" destOrd="0" presId="urn:microsoft.com/office/officeart/2005/8/layout/hList1"/>
    <dgm:cxn modelId="{392DED71-52EB-49DA-9098-F964A1F11ABA}" type="presOf" srcId="{4FA1C106-4F9A-4290-BE9A-43F5FAB4CC42}" destId="{339BAECF-B39F-4464-8F0C-6E01247070E1}" srcOrd="0" destOrd="0" presId="urn:microsoft.com/office/officeart/2005/8/layout/hList1"/>
    <dgm:cxn modelId="{73F0098E-F303-4B1D-B5EA-3F1FB0B5DE65}" srcId="{730AB2FE-0A4D-4022-9742-02C7F343A987}" destId="{0EEFD4EA-C63E-43A7-9717-6857BE85AEE0}" srcOrd="1" destOrd="0" parTransId="{A74448D6-DF86-4ADE-82E3-4EAB8E6D8B73}" sibTransId="{D690920B-C11F-4C04-A9CA-0A28F5CB7A1C}"/>
    <dgm:cxn modelId="{F401F4A5-41D2-45EE-8318-59C2CF1A30DF}" srcId="{730AB2FE-0A4D-4022-9742-02C7F343A987}" destId="{12263C91-53AC-475A-A4B6-A0A7C977C66B}" srcOrd="2" destOrd="0" parTransId="{488BA1C6-8B20-484E-9D33-E54EE4FD824C}" sibTransId="{759CC948-C8E2-4630-BA72-D4822387703C}"/>
    <dgm:cxn modelId="{C67169AD-2C1C-4C6D-9DFC-3599B3620ED6}" srcId="{730AB2FE-0A4D-4022-9742-02C7F343A987}" destId="{C9B606C3-E8A4-40B8-84FE-4E3F2A6EEE39}" srcOrd="3" destOrd="0" parTransId="{94FFD5F1-7177-404A-AC66-C5780F35ECB5}" sibTransId="{FCB30777-9512-4119-92CE-C9F17635855C}"/>
    <dgm:cxn modelId="{58AF38B6-B084-437B-AE16-AB1F29717606}" type="presOf" srcId="{AB34A775-F039-4B8A-A69F-3DF28FBBC12F}" destId="{43744F54-D0C7-404A-9B93-D04A48D431E0}" srcOrd="0" destOrd="0" presId="urn:microsoft.com/office/officeart/2005/8/layout/hList1"/>
    <dgm:cxn modelId="{FB01FEB7-B2BD-4CD4-85F8-14D7AA447E94}" srcId="{AB34A775-F039-4B8A-A69F-3DF28FBBC12F}" destId="{4FA1C106-4F9A-4290-BE9A-43F5FAB4CC42}" srcOrd="0" destOrd="0" parTransId="{5C33D5AE-F8C4-4A4A-ACF5-387EB52F2A0C}" sibTransId="{24A85746-4848-457C-90F5-32156E35A44C}"/>
    <dgm:cxn modelId="{A6A7CBBB-B4B2-4CA5-BB6E-5A1244224B8D}" type="presOf" srcId="{50C1AF95-ED5F-44C7-BD5C-ED3BD83F29E2}" destId="{7D9C5DA9-B2AE-4EDA-8BC9-6030FD256DBA}" srcOrd="0" destOrd="1" presId="urn:microsoft.com/office/officeart/2005/8/layout/hList1"/>
    <dgm:cxn modelId="{E25731BF-1686-42C9-A9E9-64AE50E2B58B}" srcId="{0EEFD4EA-C63E-43A7-9717-6857BE85AEE0}" destId="{50C1AF95-ED5F-44C7-BD5C-ED3BD83F29E2}" srcOrd="1" destOrd="0" parTransId="{3E7323B7-7F6F-4D70-ACFD-9D8F54117896}" sibTransId="{931D34B0-3986-423C-B29D-47E4FD3CCEAF}"/>
    <dgm:cxn modelId="{B39FA3C1-4B5F-4A42-86E7-5E728DF502F5}" srcId="{12263C91-53AC-475A-A4B6-A0A7C977C66B}" destId="{9522E980-AD2B-4A4E-AA47-1CD9990DA339}" srcOrd="1" destOrd="0" parTransId="{070AEDBC-E1DD-4C45-BD58-8D17521AA9D5}" sibTransId="{4F6925A6-4930-4B39-8B48-FA9EED21F362}"/>
    <dgm:cxn modelId="{C12201C5-59A8-443E-8636-0D1F99F269BE}" type="presOf" srcId="{46698842-E914-4751-9C58-E55AB02CC45D}" destId="{ADDD293A-AEEC-4605-8246-C344F798788B}" srcOrd="0" destOrd="0" presId="urn:microsoft.com/office/officeart/2005/8/layout/hList1"/>
    <dgm:cxn modelId="{699439C9-985A-4C36-A899-E21D47F7E005}" type="presOf" srcId="{C9B606C3-E8A4-40B8-84FE-4E3F2A6EEE39}" destId="{3F4D1549-C3C8-4799-A546-DDA367A28FC7}" srcOrd="0" destOrd="0" presId="urn:microsoft.com/office/officeart/2005/8/layout/hList1"/>
    <dgm:cxn modelId="{F77C5ACA-8ACF-4101-AF17-9E93008299E6}" type="presOf" srcId="{0EEFD4EA-C63E-43A7-9717-6857BE85AEE0}" destId="{B57A9666-5D4F-4086-932A-C558532E9EC7}" srcOrd="0" destOrd="0" presId="urn:microsoft.com/office/officeart/2005/8/layout/hList1"/>
    <dgm:cxn modelId="{0C4ACECB-4148-447C-BC2D-47EC227DCD85}" srcId="{730AB2FE-0A4D-4022-9742-02C7F343A987}" destId="{A7BF90E2-9F31-4ACD-A14A-3D23CC11EA52}" srcOrd="4" destOrd="0" parTransId="{75C757A7-32BC-4A2F-8BD0-3260B611CB2A}" sibTransId="{22216C5E-D0E5-46CB-9D0E-F601A7FCC483}"/>
    <dgm:cxn modelId="{D28730D1-5149-4185-BFBD-51ECD7375A27}" type="presOf" srcId="{2F1E91B3-D283-4A38-AF43-A34D693922A1}" destId="{ADDD293A-AEEC-4605-8246-C344F798788B}" srcOrd="0" destOrd="1" presId="urn:microsoft.com/office/officeart/2005/8/layout/hList1"/>
    <dgm:cxn modelId="{8BFC9FD5-4C65-4032-B3B2-7CCC78202063}" srcId="{730AB2FE-0A4D-4022-9742-02C7F343A987}" destId="{AB34A775-F039-4B8A-A69F-3DF28FBBC12F}" srcOrd="5" destOrd="0" parTransId="{81BD760E-9CDA-411D-9789-B736488FC5EB}" sibTransId="{2D83102A-4772-4753-8A1B-09AB2C3F8C86}"/>
    <dgm:cxn modelId="{D8ED61E1-CB7A-4559-86AD-9B2EB15BD446}" type="presOf" srcId="{B4E6478B-27C9-4898-BF56-515F15298557}" destId="{5487A2DD-8261-4C99-B21F-A786D80997D7}" srcOrd="0" destOrd="1" presId="urn:microsoft.com/office/officeart/2005/8/layout/hList1"/>
    <dgm:cxn modelId="{274591EB-04A5-4DF8-B226-73D965385CB6}" type="presOf" srcId="{9522E980-AD2B-4A4E-AA47-1CD9990DA339}" destId="{B207C60B-8811-4EDF-9BF6-78705134E76B}" srcOrd="0" destOrd="1" presId="urn:microsoft.com/office/officeart/2005/8/layout/hList1"/>
    <dgm:cxn modelId="{33F135F0-6B84-44DF-98A5-5A25044412C8}" srcId="{C9B606C3-E8A4-40B8-84FE-4E3F2A6EEE39}" destId="{2F1E91B3-D283-4A38-AF43-A34D693922A1}" srcOrd="1" destOrd="0" parTransId="{84161A07-4DB3-4132-9B03-ACC303DBEF3E}" sibTransId="{B2CEB971-AAFB-4E79-BD3A-05590A879584}"/>
    <dgm:cxn modelId="{76F615F4-3FDA-4E57-9B3B-514C68340DFC}" type="presOf" srcId="{A7BF90E2-9F31-4ACD-A14A-3D23CC11EA52}" destId="{C1FF02FA-9CF9-4753-85BB-9E7E345C353B}" srcOrd="0" destOrd="0" presId="urn:microsoft.com/office/officeart/2005/8/layout/hList1"/>
    <dgm:cxn modelId="{64ED51FC-12A6-44B1-9DE9-46776F7FFF54}" type="presOf" srcId="{12263C91-53AC-475A-A4B6-A0A7C977C66B}" destId="{5EF02FCC-0BF9-4489-A8C9-0E5503ABEAF0}" srcOrd="0" destOrd="0" presId="urn:microsoft.com/office/officeart/2005/8/layout/hList1"/>
    <dgm:cxn modelId="{CD19E7A0-160E-49DE-A083-790AF8D01E80}" type="presParOf" srcId="{1BB24596-8D71-45CB-8818-734A6F4C04B2}" destId="{3C8DC646-42C3-4472-8EB5-1DD345499348}" srcOrd="0" destOrd="0" presId="urn:microsoft.com/office/officeart/2005/8/layout/hList1"/>
    <dgm:cxn modelId="{36DE34E9-B7C4-4AB8-8E1D-78190A9E9507}" type="presParOf" srcId="{3C8DC646-42C3-4472-8EB5-1DD345499348}" destId="{914934E4-96FC-4F92-B74C-1F2B8E4DBB5C}" srcOrd="0" destOrd="0" presId="urn:microsoft.com/office/officeart/2005/8/layout/hList1"/>
    <dgm:cxn modelId="{84F4782B-8595-41E2-B7C6-6F7D566C0F9A}" type="presParOf" srcId="{3C8DC646-42C3-4472-8EB5-1DD345499348}" destId="{5487A2DD-8261-4C99-B21F-A786D80997D7}" srcOrd="1" destOrd="0" presId="urn:microsoft.com/office/officeart/2005/8/layout/hList1"/>
    <dgm:cxn modelId="{853B7623-5C11-4C5B-986F-97EA08EF1C08}" type="presParOf" srcId="{1BB24596-8D71-45CB-8818-734A6F4C04B2}" destId="{E39D294A-A1E0-4779-AF99-16051EBE45DC}" srcOrd="1" destOrd="0" presId="urn:microsoft.com/office/officeart/2005/8/layout/hList1"/>
    <dgm:cxn modelId="{3BE714D7-C403-4CF9-B074-6D2BEA1334D9}" type="presParOf" srcId="{1BB24596-8D71-45CB-8818-734A6F4C04B2}" destId="{8A68547D-2C8C-4963-B022-555527B7BD75}" srcOrd="2" destOrd="0" presId="urn:microsoft.com/office/officeart/2005/8/layout/hList1"/>
    <dgm:cxn modelId="{9A0DC39F-B59F-4A87-8F81-4C731163B6A0}" type="presParOf" srcId="{8A68547D-2C8C-4963-B022-555527B7BD75}" destId="{B57A9666-5D4F-4086-932A-C558532E9EC7}" srcOrd="0" destOrd="0" presId="urn:microsoft.com/office/officeart/2005/8/layout/hList1"/>
    <dgm:cxn modelId="{7ADA2ABC-3D61-43C4-8359-A5EF85060072}" type="presParOf" srcId="{8A68547D-2C8C-4963-B022-555527B7BD75}" destId="{7D9C5DA9-B2AE-4EDA-8BC9-6030FD256DBA}" srcOrd="1" destOrd="0" presId="urn:microsoft.com/office/officeart/2005/8/layout/hList1"/>
    <dgm:cxn modelId="{CE24ECC4-AAD0-4F46-B7DB-25F0A7AF3CF4}" type="presParOf" srcId="{1BB24596-8D71-45CB-8818-734A6F4C04B2}" destId="{75757CDD-110E-4BF8-B141-D6CC652F1183}" srcOrd="3" destOrd="0" presId="urn:microsoft.com/office/officeart/2005/8/layout/hList1"/>
    <dgm:cxn modelId="{A6E0CBC4-AFF9-4F12-83DC-CABF3A63D3BB}" type="presParOf" srcId="{1BB24596-8D71-45CB-8818-734A6F4C04B2}" destId="{0A2757D3-2C30-408E-BF2F-CA3D0992AC53}" srcOrd="4" destOrd="0" presId="urn:microsoft.com/office/officeart/2005/8/layout/hList1"/>
    <dgm:cxn modelId="{00B5A769-2A02-4F40-A883-08DAD35E286E}" type="presParOf" srcId="{0A2757D3-2C30-408E-BF2F-CA3D0992AC53}" destId="{5EF02FCC-0BF9-4489-A8C9-0E5503ABEAF0}" srcOrd="0" destOrd="0" presId="urn:microsoft.com/office/officeart/2005/8/layout/hList1"/>
    <dgm:cxn modelId="{DD5D954A-4B3A-462C-95CA-F3145ED9238E}" type="presParOf" srcId="{0A2757D3-2C30-408E-BF2F-CA3D0992AC53}" destId="{B207C60B-8811-4EDF-9BF6-78705134E76B}" srcOrd="1" destOrd="0" presId="urn:microsoft.com/office/officeart/2005/8/layout/hList1"/>
    <dgm:cxn modelId="{4D42BA28-8874-417D-B17B-44C1A33B1BF0}" type="presParOf" srcId="{1BB24596-8D71-45CB-8818-734A6F4C04B2}" destId="{9E13C364-2C06-458D-B803-4348EAED4CC9}" srcOrd="5" destOrd="0" presId="urn:microsoft.com/office/officeart/2005/8/layout/hList1"/>
    <dgm:cxn modelId="{0F4E439A-32F4-45B4-B2AD-BAB03DC6F819}" type="presParOf" srcId="{1BB24596-8D71-45CB-8818-734A6F4C04B2}" destId="{B8A3B4F7-E589-46D7-AEE4-95164CB08ADD}" srcOrd="6" destOrd="0" presId="urn:microsoft.com/office/officeart/2005/8/layout/hList1"/>
    <dgm:cxn modelId="{ADAC8E8A-603E-4912-AD8B-194F3EF6D5F0}" type="presParOf" srcId="{B8A3B4F7-E589-46D7-AEE4-95164CB08ADD}" destId="{3F4D1549-C3C8-4799-A546-DDA367A28FC7}" srcOrd="0" destOrd="0" presId="urn:microsoft.com/office/officeart/2005/8/layout/hList1"/>
    <dgm:cxn modelId="{903D1138-7A0A-4E05-AC8C-482098673B2E}" type="presParOf" srcId="{B8A3B4F7-E589-46D7-AEE4-95164CB08ADD}" destId="{ADDD293A-AEEC-4605-8246-C344F798788B}" srcOrd="1" destOrd="0" presId="urn:microsoft.com/office/officeart/2005/8/layout/hList1"/>
    <dgm:cxn modelId="{1B543B90-B94E-4258-AAE2-806B9301CF73}" type="presParOf" srcId="{1BB24596-8D71-45CB-8818-734A6F4C04B2}" destId="{C846190C-86E2-41CB-A7F7-6315221A7536}" srcOrd="7" destOrd="0" presId="urn:microsoft.com/office/officeart/2005/8/layout/hList1"/>
    <dgm:cxn modelId="{EF0E0822-ACB8-4AA7-9D8D-28AFB4BE86C4}" type="presParOf" srcId="{1BB24596-8D71-45CB-8818-734A6F4C04B2}" destId="{A801FE2F-4914-4EE7-A43B-1F1374198381}" srcOrd="8" destOrd="0" presId="urn:microsoft.com/office/officeart/2005/8/layout/hList1"/>
    <dgm:cxn modelId="{131885D2-CA8F-417F-98C4-A4AA09DB81D5}" type="presParOf" srcId="{A801FE2F-4914-4EE7-A43B-1F1374198381}" destId="{C1FF02FA-9CF9-4753-85BB-9E7E345C353B}" srcOrd="0" destOrd="0" presId="urn:microsoft.com/office/officeart/2005/8/layout/hList1"/>
    <dgm:cxn modelId="{EC73B318-46B3-4BB4-A031-A67451585DC0}" type="presParOf" srcId="{A801FE2F-4914-4EE7-A43B-1F1374198381}" destId="{C4C48444-0436-4E5F-95F6-CB2E14E7434D}" srcOrd="1" destOrd="0" presId="urn:microsoft.com/office/officeart/2005/8/layout/hList1"/>
    <dgm:cxn modelId="{435C16A0-1CDB-43FA-BD6C-DC439D12CA0D}" type="presParOf" srcId="{1BB24596-8D71-45CB-8818-734A6F4C04B2}" destId="{8AFAE8D7-F115-40ED-8424-9CD0BC5A15A3}" srcOrd="9" destOrd="0" presId="urn:microsoft.com/office/officeart/2005/8/layout/hList1"/>
    <dgm:cxn modelId="{D250EF43-CD7D-439A-963C-56815D7463B8}" type="presParOf" srcId="{1BB24596-8D71-45CB-8818-734A6F4C04B2}" destId="{DF24D573-B35C-4515-937D-174E593DC8B2}" srcOrd="10" destOrd="0" presId="urn:microsoft.com/office/officeart/2005/8/layout/hList1"/>
    <dgm:cxn modelId="{5774A395-1C49-4B4E-8DD3-A179EDFDEE78}" type="presParOf" srcId="{DF24D573-B35C-4515-937D-174E593DC8B2}" destId="{43744F54-D0C7-404A-9B93-D04A48D431E0}" srcOrd="0" destOrd="0" presId="urn:microsoft.com/office/officeart/2005/8/layout/hList1"/>
    <dgm:cxn modelId="{A4A2057B-1735-460D-B63A-4399C93A40E5}" type="presParOf" srcId="{DF24D573-B35C-4515-937D-174E593DC8B2}" destId="{339BAECF-B39F-4464-8F0C-6E01247070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AB2FE-0A4D-4022-9742-02C7F343A98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901A6CE2-C54D-40A1-B1F4-7F92ED8FE8C6}">
      <dgm:prSet/>
      <dgm:spPr/>
      <dgm:t>
        <a:bodyPr/>
        <a:lstStyle/>
        <a:p>
          <a:r>
            <a:rPr lang="ru-RU" dirty="0" err="1"/>
            <a:t>Бэк</a:t>
          </a:r>
          <a:r>
            <a:rPr lang="ru-RU" dirty="0"/>
            <a:t>-офис</a:t>
          </a:r>
          <a:endParaRPr lang="hu-HU" dirty="0"/>
        </a:p>
      </dgm:t>
    </dgm:pt>
    <dgm:pt modelId="{A659A262-C9E0-4928-BFE9-3C6DBEF4102A}" type="parTrans" cxnId="{E57888B1-4143-4EFA-8C71-AFEEC4F7EEE8}">
      <dgm:prSet/>
      <dgm:spPr/>
      <dgm:t>
        <a:bodyPr/>
        <a:lstStyle/>
        <a:p>
          <a:endParaRPr lang="hu-HU"/>
        </a:p>
      </dgm:t>
    </dgm:pt>
    <dgm:pt modelId="{327C10C9-AD56-4505-ABF1-30918CCCA517}" type="sibTrans" cxnId="{E57888B1-4143-4EFA-8C71-AFEEC4F7EEE8}">
      <dgm:prSet/>
      <dgm:spPr/>
      <dgm:t>
        <a:bodyPr/>
        <a:lstStyle/>
        <a:p>
          <a:endParaRPr lang="hu-HU"/>
        </a:p>
      </dgm:t>
    </dgm:pt>
    <dgm:pt modelId="{2F3BF6F0-EB05-4E44-94E9-B0B5158CEC35}">
      <dgm:prSet/>
      <dgm:spPr/>
      <dgm:t>
        <a:bodyPr/>
        <a:lstStyle/>
        <a:p>
          <a:r>
            <a:rPr lang="ru-RU" dirty="0"/>
            <a:t>Информационные технологии</a:t>
          </a:r>
          <a:endParaRPr lang="hu-HU" dirty="0"/>
        </a:p>
      </dgm:t>
    </dgm:pt>
    <dgm:pt modelId="{B1A396C7-D8DF-4295-84E3-7ACC02DEDAE4}" type="parTrans" cxnId="{C552CF08-7322-422B-84AD-C9A40C5B1829}">
      <dgm:prSet/>
      <dgm:spPr/>
      <dgm:t>
        <a:bodyPr/>
        <a:lstStyle/>
        <a:p>
          <a:endParaRPr lang="hu-HU"/>
        </a:p>
      </dgm:t>
    </dgm:pt>
    <dgm:pt modelId="{5D8562A4-B1BF-49CA-A717-FB6F2F38618F}" type="sibTrans" cxnId="{C552CF08-7322-422B-84AD-C9A40C5B1829}">
      <dgm:prSet/>
      <dgm:spPr/>
      <dgm:t>
        <a:bodyPr/>
        <a:lstStyle/>
        <a:p>
          <a:endParaRPr lang="hu-HU"/>
        </a:p>
      </dgm:t>
    </dgm:pt>
    <dgm:pt modelId="{DCC72808-7452-4395-B197-2730C4E22038}">
      <dgm:prSet/>
      <dgm:spPr/>
      <dgm:t>
        <a:bodyPr/>
        <a:lstStyle/>
        <a:p>
          <a:r>
            <a:rPr lang="hu-HU" dirty="0"/>
            <a:t>593</a:t>
          </a:r>
        </a:p>
      </dgm:t>
    </dgm:pt>
    <dgm:pt modelId="{87C60FAA-2A75-4F6E-B9DC-7889BD0218AF}" type="parTrans" cxnId="{395E3392-51E0-464A-86C8-B6E2DF13D1D4}">
      <dgm:prSet/>
      <dgm:spPr/>
      <dgm:t>
        <a:bodyPr/>
        <a:lstStyle/>
        <a:p>
          <a:endParaRPr lang="hu-HU"/>
        </a:p>
      </dgm:t>
    </dgm:pt>
    <dgm:pt modelId="{A07D2927-82DA-4484-A40E-3E5861578033}" type="sibTrans" cxnId="{395E3392-51E0-464A-86C8-B6E2DF13D1D4}">
      <dgm:prSet/>
      <dgm:spPr/>
      <dgm:t>
        <a:bodyPr/>
        <a:lstStyle/>
        <a:p>
          <a:endParaRPr lang="hu-HU"/>
        </a:p>
      </dgm:t>
    </dgm:pt>
    <dgm:pt modelId="{19B8DCC5-2D90-4932-B910-C282059B504B}">
      <dgm:prSet/>
      <dgm:spPr/>
      <dgm:t>
        <a:bodyPr/>
        <a:lstStyle/>
        <a:p>
          <a:r>
            <a:rPr lang="hu-HU" dirty="0"/>
            <a:t>367</a:t>
          </a:r>
        </a:p>
      </dgm:t>
    </dgm:pt>
    <dgm:pt modelId="{6EE5CBE6-5EF9-4F48-B3F5-3F29EAFAE56A}" type="parTrans" cxnId="{0EE188ED-8C81-4804-A8BF-D107DDB6710D}">
      <dgm:prSet/>
      <dgm:spPr/>
      <dgm:t>
        <a:bodyPr/>
        <a:lstStyle/>
        <a:p>
          <a:endParaRPr lang="hu-HU"/>
        </a:p>
      </dgm:t>
    </dgm:pt>
    <dgm:pt modelId="{21FE2753-C7BA-4A0E-80DD-94D339E61FEB}" type="sibTrans" cxnId="{0EE188ED-8C81-4804-A8BF-D107DDB6710D}">
      <dgm:prSet/>
      <dgm:spPr/>
      <dgm:t>
        <a:bodyPr/>
        <a:lstStyle/>
        <a:p>
          <a:endParaRPr lang="hu-HU"/>
        </a:p>
      </dgm:t>
    </dgm:pt>
    <dgm:pt modelId="{1BB24596-8D71-45CB-8818-734A6F4C04B2}" type="pres">
      <dgm:prSet presAssocID="{730AB2FE-0A4D-4022-9742-02C7F343A987}" presName="Name0" presStyleCnt="0">
        <dgm:presLayoutVars>
          <dgm:dir/>
          <dgm:animLvl val="lvl"/>
          <dgm:resizeHandles val="exact"/>
        </dgm:presLayoutVars>
      </dgm:prSet>
      <dgm:spPr/>
    </dgm:pt>
    <dgm:pt modelId="{F08DB9B4-760F-49B1-A971-E7015FA16F94}" type="pres">
      <dgm:prSet presAssocID="{901A6CE2-C54D-40A1-B1F4-7F92ED8FE8C6}" presName="composite" presStyleCnt="0"/>
      <dgm:spPr/>
    </dgm:pt>
    <dgm:pt modelId="{49D7181E-1F13-4DE5-B776-CABF0442DE5E}" type="pres">
      <dgm:prSet presAssocID="{901A6CE2-C54D-40A1-B1F4-7F92ED8FE8C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B0EADBE-E878-45F1-A413-078053DCD0C2}" type="pres">
      <dgm:prSet presAssocID="{901A6CE2-C54D-40A1-B1F4-7F92ED8FE8C6}" presName="desTx" presStyleLbl="alignAccFollowNode1" presStyleIdx="0" presStyleCnt="2">
        <dgm:presLayoutVars>
          <dgm:bulletEnabled val="1"/>
        </dgm:presLayoutVars>
      </dgm:prSet>
      <dgm:spPr/>
    </dgm:pt>
    <dgm:pt modelId="{CFBA5B06-86B0-4AC7-AD4B-B3F87EC706EE}" type="pres">
      <dgm:prSet presAssocID="{327C10C9-AD56-4505-ABF1-30918CCCA517}" presName="space" presStyleCnt="0"/>
      <dgm:spPr/>
    </dgm:pt>
    <dgm:pt modelId="{AC6E7051-CACB-4B4B-9860-4FDEBC56E5AE}" type="pres">
      <dgm:prSet presAssocID="{2F3BF6F0-EB05-4E44-94E9-B0B5158CEC35}" presName="composite" presStyleCnt="0"/>
      <dgm:spPr/>
    </dgm:pt>
    <dgm:pt modelId="{388BA5D0-4752-45C4-917A-067BE7C26FCB}" type="pres">
      <dgm:prSet presAssocID="{2F3BF6F0-EB05-4E44-94E9-B0B5158CEC3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ACCDA8E-1B8D-4F3D-A160-6F0540B1A97A}" type="pres">
      <dgm:prSet presAssocID="{2F3BF6F0-EB05-4E44-94E9-B0B5158CEC3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52CF08-7322-422B-84AD-C9A40C5B1829}" srcId="{730AB2FE-0A4D-4022-9742-02C7F343A987}" destId="{2F3BF6F0-EB05-4E44-94E9-B0B5158CEC35}" srcOrd="1" destOrd="0" parTransId="{B1A396C7-D8DF-4295-84E3-7ACC02DEDAE4}" sibTransId="{5D8562A4-B1BF-49CA-A717-FB6F2F38618F}"/>
    <dgm:cxn modelId="{E713B864-F980-4347-9655-4B676DC867CE}" type="presOf" srcId="{DCC72808-7452-4395-B197-2730C4E22038}" destId="{EB0EADBE-E878-45F1-A413-078053DCD0C2}" srcOrd="0" destOrd="0" presId="urn:microsoft.com/office/officeart/2005/8/layout/hList1"/>
    <dgm:cxn modelId="{0F0F0D65-BDC1-469F-86CA-6BE61C517EC8}" type="presOf" srcId="{2F3BF6F0-EB05-4E44-94E9-B0B5158CEC35}" destId="{388BA5D0-4752-45C4-917A-067BE7C26FCB}" srcOrd="0" destOrd="0" presId="urn:microsoft.com/office/officeart/2005/8/layout/hList1"/>
    <dgm:cxn modelId="{8B5C284D-CC52-4122-BC7F-DD6E621FCBAA}" type="presOf" srcId="{730AB2FE-0A4D-4022-9742-02C7F343A987}" destId="{1BB24596-8D71-45CB-8818-734A6F4C04B2}" srcOrd="0" destOrd="0" presId="urn:microsoft.com/office/officeart/2005/8/layout/hList1"/>
    <dgm:cxn modelId="{18E4738A-D1F3-418D-89CD-2561456919F4}" type="presOf" srcId="{19B8DCC5-2D90-4932-B910-C282059B504B}" destId="{FACCDA8E-1B8D-4F3D-A160-6F0540B1A97A}" srcOrd="0" destOrd="0" presId="urn:microsoft.com/office/officeart/2005/8/layout/hList1"/>
    <dgm:cxn modelId="{395E3392-51E0-464A-86C8-B6E2DF13D1D4}" srcId="{901A6CE2-C54D-40A1-B1F4-7F92ED8FE8C6}" destId="{DCC72808-7452-4395-B197-2730C4E22038}" srcOrd="0" destOrd="0" parTransId="{87C60FAA-2A75-4F6E-B9DC-7889BD0218AF}" sibTransId="{A07D2927-82DA-4484-A40E-3E5861578033}"/>
    <dgm:cxn modelId="{6D76AD95-4838-479E-B177-88F0F678A65B}" type="presOf" srcId="{901A6CE2-C54D-40A1-B1F4-7F92ED8FE8C6}" destId="{49D7181E-1F13-4DE5-B776-CABF0442DE5E}" srcOrd="0" destOrd="0" presId="urn:microsoft.com/office/officeart/2005/8/layout/hList1"/>
    <dgm:cxn modelId="{E57888B1-4143-4EFA-8C71-AFEEC4F7EEE8}" srcId="{730AB2FE-0A4D-4022-9742-02C7F343A987}" destId="{901A6CE2-C54D-40A1-B1F4-7F92ED8FE8C6}" srcOrd="0" destOrd="0" parTransId="{A659A262-C9E0-4928-BFE9-3C6DBEF4102A}" sibTransId="{327C10C9-AD56-4505-ABF1-30918CCCA517}"/>
    <dgm:cxn modelId="{0EE188ED-8C81-4804-A8BF-D107DDB6710D}" srcId="{2F3BF6F0-EB05-4E44-94E9-B0B5158CEC35}" destId="{19B8DCC5-2D90-4932-B910-C282059B504B}" srcOrd="0" destOrd="0" parTransId="{6EE5CBE6-5EF9-4F48-B3F5-3F29EAFAE56A}" sibTransId="{21FE2753-C7BA-4A0E-80DD-94D339E61FEB}"/>
    <dgm:cxn modelId="{8A9377AE-4B34-4FEB-A9ED-776BDB206881}" type="presParOf" srcId="{1BB24596-8D71-45CB-8818-734A6F4C04B2}" destId="{F08DB9B4-760F-49B1-A971-E7015FA16F94}" srcOrd="0" destOrd="0" presId="urn:microsoft.com/office/officeart/2005/8/layout/hList1"/>
    <dgm:cxn modelId="{9404432C-A26B-4AA3-BF2D-C65F67FF5361}" type="presParOf" srcId="{F08DB9B4-760F-49B1-A971-E7015FA16F94}" destId="{49D7181E-1F13-4DE5-B776-CABF0442DE5E}" srcOrd="0" destOrd="0" presId="urn:microsoft.com/office/officeart/2005/8/layout/hList1"/>
    <dgm:cxn modelId="{8C9B6E24-1E98-4B73-BBDB-F8E8CC642E07}" type="presParOf" srcId="{F08DB9B4-760F-49B1-A971-E7015FA16F94}" destId="{EB0EADBE-E878-45F1-A413-078053DCD0C2}" srcOrd="1" destOrd="0" presId="urn:microsoft.com/office/officeart/2005/8/layout/hList1"/>
    <dgm:cxn modelId="{8AF4C8EA-869C-44D3-9E8F-7581DD68B6BE}" type="presParOf" srcId="{1BB24596-8D71-45CB-8818-734A6F4C04B2}" destId="{CFBA5B06-86B0-4AC7-AD4B-B3F87EC706EE}" srcOrd="1" destOrd="0" presId="urn:microsoft.com/office/officeart/2005/8/layout/hList1"/>
    <dgm:cxn modelId="{4096763F-55AE-4167-A7B5-4F417996B920}" type="presParOf" srcId="{1BB24596-8D71-45CB-8818-734A6F4C04B2}" destId="{AC6E7051-CACB-4B4B-9860-4FDEBC56E5AE}" srcOrd="2" destOrd="0" presId="urn:microsoft.com/office/officeart/2005/8/layout/hList1"/>
    <dgm:cxn modelId="{EFC43DC9-2F13-4F6D-A108-454C95C6C105}" type="presParOf" srcId="{AC6E7051-CACB-4B4B-9860-4FDEBC56E5AE}" destId="{388BA5D0-4752-45C4-917A-067BE7C26FCB}" srcOrd="0" destOrd="0" presId="urn:microsoft.com/office/officeart/2005/8/layout/hList1"/>
    <dgm:cxn modelId="{0354D8F5-CB9C-4822-9236-4161C1A6DF47}" type="presParOf" srcId="{AC6E7051-CACB-4B4B-9860-4FDEBC56E5AE}" destId="{FACCDA8E-1B8D-4F3D-A160-6F0540B1A9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D606A-3543-4807-9678-4ED28959D157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88887F-920B-4450-A068-E7678847B3D1}">
      <dgm:prSet phldrT="[Szöveg]"/>
      <dgm:spPr/>
      <dgm:t>
        <a:bodyPr/>
        <a:lstStyle/>
        <a:p>
          <a:r>
            <a:rPr lang="ru-RU" noProof="0" dirty="0"/>
            <a:t>Бюджетный учёт</a:t>
          </a:r>
          <a:endParaRPr lang="en-GB" noProof="0" dirty="0"/>
        </a:p>
      </dgm:t>
    </dgm:pt>
    <dgm:pt modelId="{DC116BFB-504C-48E0-90ED-326EFF586A2C}" type="parTrans" cxnId="{A0B1F969-5F05-432A-A8AF-1993BAC37AC3}">
      <dgm:prSet/>
      <dgm:spPr/>
      <dgm:t>
        <a:bodyPr/>
        <a:lstStyle/>
        <a:p>
          <a:endParaRPr lang="hu-HU"/>
        </a:p>
      </dgm:t>
    </dgm:pt>
    <dgm:pt modelId="{7FBD5B1B-EBE3-403B-B869-96C9B06EBA4E}" type="sibTrans" cxnId="{A0B1F969-5F05-432A-A8AF-1993BAC37AC3}">
      <dgm:prSet/>
      <dgm:spPr/>
      <dgm:t>
        <a:bodyPr/>
        <a:lstStyle/>
        <a:p>
          <a:endParaRPr lang="hu-HU"/>
        </a:p>
      </dgm:t>
    </dgm:pt>
    <dgm:pt modelId="{3832EEA3-409E-4C16-9CFF-58026157A9FF}">
      <dgm:prSet phldrT="[Szöveg]"/>
      <dgm:spPr/>
      <dgm:t>
        <a:bodyPr/>
        <a:lstStyle/>
        <a:p>
          <a:r>
            <a:rPr lang="ru-RU" noProof="0" dirty="0"/>
            <a:t>Новые стандарты бухучёта в госсекторе </a:t>
          </a:r>
          <a:r>
            <a:rPr lang="en-GB" noProof="0" dirty="0"/>
            <a:t>(2014)</a:t>
          </a:r>
        </a:p>
      </dgm:t>
    </dgm:pt>
    <dgm:pt modelId="{EE37F955-06F4-474A-ACB6-4A44C7396A03}" type="parTrans" cxnId="{2B747263-2CC0-4149-82D8-FC21BD3F5586}">
      <dgm:prSet/>
      <dgm:spPr/>
      <dgm:t>
        <a:bodyPr/>
        <a:lstStyle/>
        <a:p>
          <a:endParaRPr lang="hu-HU"/>
        </a:p>
      </dgm:t>
    </dgm:pt>
    <dgm:pt modelId="{4E183AEE-DF9D-4DF8-9BB8-AE566DE3F303}" type="sibTrans" cxnId="{2B747263-2CC0-4149-82D8-FC21BD3F5586}">
      <dgm:prSet/>
      <dgm:spPr/>
      <dgm:t>
        <a:bodyPr/>
        <a:lstStyle/>
        <a:p>
          <a:endParaRPr lang="hu-HU"/>
        </a:p>
      </dgm:t>
    </dgm:pt>
    <dgm:pt modelId="{EE371B5A-43EF-4756-80BD-20B48A41E4B8}">
      <dgm:prSet phldrT="[Szöveg]"/>
      <dgm:spPr/>
      <dgm:t>
        <a:bodyPr/>
        <a:lstStyle/>
        <a:p>
          <a:r>
            <a:rPr lang="ru-RU" noProof="0" dirty="0"/>
            <a:t>Финансовый учёт</a:t>
          </a:r>
          <a:endParaRPr lang="en-GB" noProof="0" dirty="0"/>
        </a:p>
      </dgm:t>
    </dgm:pt>
    <dgm:pt modelId="{1DAB3825-E618-4391-B40F-40407CD3F425}" type="parTrans" cxnId="{C6D0D2DC-D4C2-449A-A635-54E626ADE805}">
      <dgm:prSet/>
      <dgm:spPr/>
      <dgm:t>
        <a:bodyPr/>
        <a:lstStyle/>
        <a:p>
          <a:endParaRPr lang="hu-HU"/>
        </a:p>
      </dgm:t>
    </dgm:pt>
    <dgm:pt modelId="{F0BAAF8E-FA9A-4C1F-8F68-D0FF9BDD3F0D}" type="sibTrans" cxnId="{C6D0D2DC-D4C2-449A-A635-54E626ADE805}">
      <dgm:prSet/>
      <dgm:spPr/>
      <dgm:t>
        <a:bodyPr/>
        <a:lstStyle/>
        <a:p>
          <a:endParaRPr lang="hu-HU"/>
        </a:p>
      </dgm:t>
    </dgm:pt>
    <dgm:pt modelId="{BC33136C-8183-457E-9859-D9DF5EE2B3E6}" type="pres">
      <dgm:prSet presAssocID="{4EED606A-3543-4807-9678-4ED28959D157}" presName="linearFlow" presStyleCnt="0">
        <dgm:presLayoutVars>
          <dgm:dir/>
          <dgm:resizeHandles val="exact"/>
        </dgm:presLayoutVars>
      </dgm:prSet>
      <dgm:spPr/>
    </dgm:pt>
    <dgm:pt modelId="{16E7462C-1293-471E-90D4-5144ABD79C36}" type="pres">
      <dgm:prSet presAssocID="{D788887F-920B-4450-A068-E7678847B3D1}" presName="node" presStyleLbl="node1" presStyleIdx="0" presStyleCnt="3">
        <dgm:presLayoutVars>
          <dgm:bulletEnabled val="1"/>
        </dgm:presLayoutVars>
      </dgm:prSet>
      <dgm:spPr/>
    </dgm:pt>
    <dgm:pt modelId="{B0B04154-146F-46D0-8295-550E64C2BE5B}" type="pres">
      <dgm:prSet presAssocID="{7FBD5B1B-EBE3-403B-B869-96C9B06EBA4E}" presName="spacerL" presStyleCnt="0"/>
      <dgm:spPr/>
    </dgm:pt>
    <dgm:pt modelId="{3EDC5758-EE2E-4510-A6D0-072A54FA7A91}" type="pres">
      <dgm:prSet presAssocID="{7FBD5B1B-EBE3-403B-B869-96C9B06EBA4E}" presName="sibTrans" presStyleLbl="sibTrans2D1" presStyleIdx="0" presStyleCnt="2"/>
      <dgm:spPr/>
    </dgm:pt>
    <dgm:pt modelId="{0CEE9805-37B6-47F9-9048-10C63A68AD19}" type="pres">
      <dgm:prSet presAssocID="{7FBD5B1B-EBE3-403B-B869-96C9B06EBA4E}" presName="spacerR" presStyleCnt="0"/>
      <dgm:spPr/>
    </dgm:pt>
    <dgm:pt modelId="{F5C67696-332A-4708-9CC4-E6E345AF6B03}" type="pres">
      <dgm:prSet presAssocID="{EE371B5A-43EF-4756-80BD-20B48A41E4B8}" presName="node" presStyleLbl="node1" presStyleIdx="1" presStyleCnt="3">
        <dgm:presLayoutVars>
          <dgm:bulletEnabled val="1"/>
        </dgm:presLayoutVars>
      </dgm:prSet>
      <dgm:spPr/>
    </dgm:pt>
    <dgm:pt modelId="{160439B0-A99F-4293-AEE1-0B7394A3A65D}" type="pres">
      <dgm:prSet presAssocID="{F0BAAF8E-FA9A-4C1F-8F68-D0FF9BDD3F0D}" presName="spacerL" presStyleCnt="0"/>
      <dgm:spPr/>
    </dgm:pt>
    <dgm:pt modelId="{F86C27D9-EDEE-4710-93D8-C88AF983F860}" type="pres">
      <dgm:prSet presAssocID="{F0BAAF8E-FA9A-4C1F-8F68-D0FF9BDD3F0D}" presName="sibTrans" presStyleLbl="sibTrans2D1" presStyleIdx="1" presStyleCnt="2"/>
      <dgm:spPr/>
    </dgm:pt>
    <dgm:pt modelId="{AA0B58F4-EBFC-4807-BE5E-3F8FE3DB7FD7}" type="pres">
      <dgm:prSet presAssocID="{F0BAAF8E-FA9A-4C1F-8F68-D0FF9BDD3F0D}" presName="spacerR" presStyleCnt="0"/>
      <dgm:spPr/>
    </dgm:pt>
    <dgm:pt modelId="{11A9A8C3-52A7-467B-81EE-ED76F23E8F74}" type="pres">
      <dgm:prSet presAssocID="{3832EEA3-409E-4C16-9CFF-58026157A9FF}" presName="node" presStyleLbl="node1" presStyleIdx="2" presStyleCnt="3">
        <dgm:presLayoutVars>
          <dgm:bulletEnabled val="1"/>
        </dgm:presLayoutVars>
      </dgm:prSet>
      <dgm:spPr/>
    </dgm:pt>
  </dgm:ptLst>
  <dgm:cxnLst>
    <dgm:cxn modelId="{EB2A0337-C706-4FBE-858C-B706F1E26457}" type="presOf" srcId="{F0BAAF8E-FA9A-4C1F-8F68-D0FF9BDD3F0D}" destId="{F86C27D9-EDEE-4710-93D8-C88AF983F860}" srcOrd="0" destOrd="0" presId="urn:microsoft.com/office/officeart/2005/8/layout/equation1"/>
    <dgm:cxn modelId="{CDF2FD62-8701-4225-9DBD-27F202590EAB}" type="presOf" srcId="{7FBD5B1B-EBE3-403B-B869-96C9B06EBA4E}" destId="{3EDC5758-EE2E-4510-A6D0-072A54FA7A91}" srcOrd="0" destOrd="0" presId="urn:microsoft.com/office/officeart/2005/8/layout/equation1"/>
    <dgm:cxn modelId="{2B747263-2CC0-4149-82D8-FC21BD3F5586}" srcId="{4EED606A-3543-4807-9678-4ED28959D157}" destId="{3832EEA3-409E-4C16-9CFF-58026157A9FF}" srcOrd="2" destOrd="0" parTransId="{EE37F955-06F4-474A-ACB6-4A44C7396A03}" sibTransId="{4E183AEE-DF9D-4DF8-9BB8-AE566DE3F303}"/>
    <dgm:cxn modelId="{8D1FAB64-C8E1-4BCD-BC3F-515504AFC77A}" type="presOf" srcId="{4EED606A-3543-4807-9678-4ED28959D157}" destId="{BC33136C-8183-457E-9859-D9DF5EE2B3E6}" srcOrd="0" destOrd="0" presId="urn:microsoft.com/office/officeart/2005/8/layout/equation1"/>
    <dgm:cxn modelId="{A0B1F969-5F05-432A-A8AF-1993BAC37AC3}" srcId="{4EED606A-3543-4807-9678-4ED28959D157}" destId="{D788887F-920B-4450-A068-E7678847B3D1}" srcOrd="0" destOrd="0" parTransId="{DC116BFB-504C-48E0-90ED-326EFF586A2C}" sibTransId="{7FBD5B1B-EBE3-403B-B869-96C9B06EBA4E}"/>
    <dgm:cxn modelId="{2735D079-7853-4BE3-A969-B15D28BF2F7C}" type="presOf" srcId="{D788887F-920B-4450-A068-E7678847B3D1}" destId="{16E7462C-1293-471E-90D4-5144ABD79C36}" srcOrd="0" destOrd="0" presId="urn:microsoft.com/office/officeart/2005/8/layout/equation1"/>
    <dgm:cxn modelId="{7B02AD8D-0597-44CA-B746-CCBC5CB77107}" type="presOf" srcId="{3832EEA3-409E-4C16-9CFF-58026157A9FF}" destId="{11A9A8C3-52A7-467B-81EE-ED76F23E8F74}" srcOrd="0" destOrd="0" presId="urn:microsoft.com/office/officeart/2005/8/layout/equation1"/>
    <dgm:cxn modelId="{C61353D3-0D09-402D-BCF1-901330696931}" type="presOf" srcId="{EE371B5A-43EF-4756-80BD-20B48A41E4B8}" destId="{F5C67696-332A-4708-9CC4-E6E345AF6B03}" srcOrd="0" destOrd="0" presId="urn:microsoft.com/office/officeart/2005/8/layout/equation1"/>
    <dgm:cxn modelId="{C6D0D2DC-D4C2-449A-A635-54E626ADE805}" srcId="{4EED606A-3543-4807-9678-4ED28959D157}" destId="{EE371B5A-43EF-4756-80BD-20B48A41E4B8}" srcOrd="1" destOrd="0" parTransId="{1DAB3825-E618-4391-B40F-40407CD3F425}" sibTransId="{F0BAAF8E-FA9A-4C1F-8F68-D0FF9BDD3F0D}"/>
    <dgm:cxn modelId="{4D0793DD-D6EC-48B1-B70F-E09A8A0F12A0}" type="presParOf" srcId="{BC33136C-8183-457E-9859-D9DF5EE2B3E6}" destId="{16E7462C-1293-471E-90D4-5144ABD79C36}" srcOrd="0" destOrd="0" presId="urn:microsoft.com/office/officeart/2005/8/layout/equation1"/>
    <dgm:cxn modelId="{361D8022-4CAD-4F98-9F8B-F39AF0629A60}" type="presParOf" srcId="{BC33136C-8183-457E-9859-D9DF5EE2B3E6}" destId="{B0B04154-146F-46D0-8295-550E64C2BE5B}" srcOrd="1" destOrd="0" presId="urn:microsoft.com/office/officeart/2005/8/layout/equation1"/>
    <dgm:cxn modelId="{24741906-B568-4F93-9A69-F3E7F962BFF8}" type="presParOf" srcId="{BC33136C-8183-457E-9859-D9DF5EE2B3E6}" destId="{3EDC5758-EE2E-4510-A6D0-072A54FA7A91}" srcOrd="2" destOrd="0" presId="urn:microsoft.com/office/officeart/2005/8/layout/equation1"/>
    <dgm:cxn modelId="{4156F490-6F5F-4615-9433-04E3781779BD}" type="presParOf" srcId="{BC33136C-8183-457E-9859-D9DF5EE2B3E6}" destId="{0CEE9805-37B6-47F9-9048-10C63A68AD19}" srcOrd="3" destOrd="0" presId="urn:microsoft.com/office/officeart/2005/8/layout/equation1"/>
    <dgm:cxn modelId="{927B62C0-9787-4286-9F46-89BDBDA3EEA1}" type="presParOf" srcId="{BC33136C-8183-457E-9859-D9DF5EE2B3E6}" destId="{F5C67696-332A-4708-9CC4-E6E345AF6B03}" srcOrd="4" destOrd="0" presId="urn:microsoft.com/office/officeart/2005/8/layout/equation1"/>
    <dgm:cxn modelId="{307D0489-971E-4C11-8734-DADF464A6FCD}" type="presParOf" srcId="{BC33136C-8183-457E-9859-D9DF5EE2B3E6}" destId="{160439B0-A99F-4293-AEE1-0B7394A3A65D}" srcOrd="5" destOrd="0" presId="urn:microsoft.com/office/officeart/2005/8/layout/equation1"/>
    <dgm:cxn modelId="{5C93634A-B0F5-4260-B05F-F5C27EDF62D1}" type="presParOf" srcId="{BC33136C-8183-457E-9859-D9DF5EE2B3E6}" destId="{F86C27D9-EDEE-4710-93D8-C88AF983F860}" srcOrd="6" destOrd="0" presId="urn:microsoft.com/office/officeart/2005/8/layout/equation1"/>
    <dgm:cxn modelId="{344D9FB1-F173-4F36-A70A-F49E415DB084}" type="presParOf" srcId="{BC33136C-8183-457E-9859-D9DF5EE2B3E6}" destId="{AA0B58F4-EBFC-4807-BE5E-3F8FE3DB7FD7}" srcOrd="7" destOrd="0" presId="urn:microsoft.com/office/officeart/2005/8/layout/equation1"/>
    <dgm:cxn modelId="{F2ADC6DB-C16F-4912-8098-A237B6BD9798}" type="presParOf" srcId="{BC33136C-8183-457E-9859-D9DF5EE2B3E6}" destId="{11A9A8C3-52A7-467B-81EE-ED76F23E8F7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3DCA65-C835-48D5-8BEE-A736DB8A2C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496860A-A519-4BAF-933B-B58D4D9EE8F2}">
      <dgm:prSet phldrT="[Szöveg]"/>
      <dgm:spPr/>
      <dgm:t>
        <a:bodyPr/>
        <a:lstStyle/>
        <a:p>
          <a:r>
            <a:rPr lang="ru-RU" dirty="0"/>
            <a:t>Пенсии по старости</a:t>
          </a:r>
          <a:endParaRPr lang="hu-HU" dirty="0"/>
        </a:p>
      </dgm:t>
    </dgm:pt>
    <dgm:pt modelId="{811C7C34-5A0E-4164-8B22-892D47411A67}" type="parTrans" cxnId="{3513D934-AFFF-4543-8B62-FB882FC1E953}">
      <dgm:prSet/>
      <dgm:spPr/>
      <dgm:t>
        <a:bodyPr/>
        <a:lstStyle/>
        <a:p>
          <a:endParaRPr lang="hu-HU"/>
        </a:p>
      </dgm:t>
    </dgm:pt>
    <dgm:pt modelId="{6A56EA99-9D21-4221-82D0-34AC44694F1A}" type="sibTrans" cxnId="{3513D934-AFFF-4543-8B62-FB882FC1E953}">
      <dgm:prSet/>
      <dgm:spPr/>
      <dgm:t>
        <a:bodyPr/>
        <a:lstStyle/>
        <a:p>
          <a:endParaRPr lang="hu-HU"/>
        </a:p>
      </dgm:t>
    </dgm:pt>
    <dgm:pt modelId="{44C54EF1-1664-4541-BC44-B17EBC18EBF9}">
      <dgm:prSet phldrT="[Szöveg]"/>
      <dgm:spPr/>
      <dgm:t>
        <a:bodyPr/>
        <a:lstStyle/>
        <a:p>
          <a:r>
            <a:rPr lang="ru-RU" dirty="0"/>
            <a:t>Реабилитация</a:t>
          </a:r>
          <a:endParaRPr lang="hu-HU" dirty="0"/>
        </a:p>
      </dgm:t>
    </dgm:pt>
    <dgm:pt modelId="{98AFDD02-FA61-48AB-B981-1E30FBA0B87D}" type="parTrans" cxnId="{78D68268-0D6B-4B96-8930-FA2EF673756C}">
      <dgm:prSet/>
      <dgm:spPr/>
      <dgm:t>
        <a:bodyPr/>
        <a:lstStyle/>
        <a:p>
          <a:endParaRPr lang="hu-HU"/>
        </a:p>
      </dgm:t>
    </dgm:pt>
    <dgm:pt modelId="{FEC85776-AB59-44E9-842F-A703D74D43F3}" type="sibTrans" cxnId="{78D68268-0D6B-4B96-8930-FA2EF673756C}">
      <dgm:prSet/>
      <dgm:spPr/>
      <dgm:t>
        <a:bodyPr/>
        <a:lstStyle/>
        <a:p>
          <a:endParaRPr lang="hu-HU"/>
        </a:p>
      </dgm:t>
    </dgm:pt>
    <dgm:pt modelId="{B9C8FF02-3773-48DA-AD03-8F1AA60A5C0A}">
      <dgm:prSet phldrT="[Szöveg]"/>
      <dgm:spPr/>
      <dgm:t>
        <a:bodyPr/>
        <a:lstStyle/>
        <a:p>
          <a:r>
            <a:rPr lang="ru-RU" dirty="0"/>
            <a:t>Больничные листы</a:t>
          </a:r>
          <a:endParaRPr lang="hu-HU" dirty="0"/>
        </a:p>
      </dgm:t>
    </dgm:pt>
    <dgm:pt modelId="{EA042A15-A86A-443D-B898-1750CAF3C308}" type="parTrans" cxnId="{61DF12A8-1092-406E-9844-E9F9D099BBD6}">
      <dgm:prSet/>
      <dgm:spPr/>
      <dgm:t>
        <a:bodyPr/>
        <a:lstStyle/>
        <a:p>
          <a:endParaRPr lang="hu-HU"/>
        </a:p>
      </dgm:t>
    </dgm:pt>
    <dgm:pt modelId="{1052430E-0B54-4D40-B004-F07966469BCF}" type="sibTrans" cxnId="{61DF12A8-1092-406E-9844-E9F9D099BBD6}">
      <dgm:prSet/>
      <dgm:spPr/>
      <dgm:t>
        <a:bodyPr/>
        <a:lstStyle/>
        <a:p>
          <a:endParaRPr lang="hu-HU"/>
        </a:p>
      </dgm:t>
    </dgm:pt>
    <dgm:pt modelId="{6C147B44-50F1-4378-A467-02DD5585AF0D}">
      <dgm:prSet phldrT="[Szöveg]"/>
      <dgm:spPr/>
      <dgm:t>
        <a:bodyPr/>
        <a:lstStyle/>
        <a:p>
          <a:r>
            <a:rPr lang="ru-RU" dirty="0"/>
            <a:t>Пособия семьям инвалидам</a:t>
          </a:r>
          <a:endParaRPr lang="hu-HU" dirty="0"/>
        </a:p>
      </dgm:t>
    </dgm:pt>
    <dgm:pt modelId="{6F9A92C6-5E8D-48BA-BD05-539428C2B05A}" type="parTrans" cxnId="{2CA90C4C-82D1-4EB7-B1FD-9B4B8C7DAE90}">
      <dgm:prSet/>
      <dgm:spPr/>
      <dgm:t>
        <a:bodyPr/>
        <a:lstStyle/>
        <a:p>
          <a:endParaRPr lang="hu-HU"/>
        </a:p>
      </dgm:t>
    </dgm:pt>
    <dgm:pt modelId="{DA5E42FA-BB8F-40E3-991A-9427F10B396A}" type="sibTrans" cxnId="{2CA90C4C-82D1-4EB7-B1FD-9B4B8C7DAE90}">
      <dgm:prSet/>
      <dgm:spPr/>
      <dgm:t>
        <a:bodyPr/>
        <a:lstStyle/>
        <a:p>
          <a:endParaRPr lang="hu-HU"/>
        </a:p>
      </dgm:t>
    </dgm:pt>
    <dgm:pt modelId="{B27FFE75-4B88-4DF4-92A7-3E84644D19A1}">
      <dgm:prSet phldrT="[Szöveg]"/>
      <dgm:spPr/>
      <dgm:t>
        <a:bodyPr/>
        <a:lstStyle/>
        <a:p>
          <a:r>
            <a:rPr lang="ru-RU" dirty="0"/>
            <a:t>Монетизация </a:t>
          </a:r>
          <a:r>
            <a:rPr lang="ru-RU" dirty="0" err="1"/>
            <a:t>медстрахования</a:t>
          </a:r>
          <a:endParaRPr lang="hu-HU" dirty="0"/>
        </a:p>
      </dgm:t>
    </dgm:pt>
    <dgm:pt modelId="{BBAAC275-322F-4DE1-9C39-6E6277832290}" type="parTrans" cxnId="{D58100C4-BC20-4F45-A876-201CE0D9BEF4}">
      <dgm:prSet/>
      <dgm:spPr/>
      <dgm:t>
        <a:bodyPr/>
        <a:lstStyle/>
        <a:p>
          <a:endParaRPr lang="hu-HU"/>
        </a:p>
      </dgm:t>
    </dgm:pt>
    <dgm:pt modelId="{A710A65A-A74E-4164-B5DC-E91B5EDE8F9B}" type="sibTrans" cxnId="{D58100C4-BC20-4F45-A876-201CE0D9BEF4}">
      <dgm:prSet/>
      <dgm:spPr/>
      <dgm:t>
        <a:bodyPr/>
        <a:lstStyle/>
        <a:p>
          <a:endParaRPr lang="hu-HU"/>
        </a:p>
      </dgm:t>
    </dgm:pt>
    <dgm:pt modelId="{9BB18E4C-D0B2-4ACF-B8D4-A837942126E9}">
      <dgm:prSet phldrT="[Szöveg]"/>
      <dgm:spPr/>
      <dgm:t>
        <a:bodyPr/>
        <a:lstStyle/>
        <a:p>
          <a:r>
            <a:rPr lang="ru-RU" dirty="0"/>
            <a:t>Уход за детьми</a:t>
          </a:r>
          <a:endParaRPr lang="hu-HU" dirty="0"/>
        </a:p>
      </dgm:t>
    </dgm:pt>
    <dgm:pt modelId="{F6C93D63-463A-4A8A-BA1A-B3585D2232B7}" type="parTrans" cxnId="{7BF291B4-1D55-4940-8A60-719268EEA45A}">
      <dgm:prSet/>
      <dgm:spPr/>
      <dgm:t>
        <a:bodyPr/>
        <a:lstStyle/>
        <a:p>
          <a:endParaRPr lang="hu-HU"/>
        </a:p>
      </dgm:t>
    </dgm:pt>
    <dgm:pt modelId="{5CC7D395-4524-4915-A04A-99211C9C6D3F}" type="sibTrans" cxnId="{7BF291B4-1D55-4940-8A60-719268EEA45A}">
      <dgm:prSet/>
      <dgm:spPr/>
      <dgm:t>
        <a:bodyPr/>
        <a:lstStyle/>
        <a:p>
          <a:endParaRPr lang="hu-HU"/>
        </a:p>
      </dgm:t>
    </dgm:pt>
    <dgm:pt modelId="{FD72D79D-727A-4222-BA99-3917EE7AFEB9}">
      <dgm:prSet phldrT="[Szöveg]"/>
      <dgm:spPr/>
      <dgm:t>
        <a:bodyPr/>
        <a:lstStyle/>
        <a:p>
          <a:r>
            <a:rPr lang="ru-RU" dirty="0"/>
            <a:t>Возмещение расходов на проезд</a:t>
          </a:r>
          <a:endParaRPr lang="hu-HU" dirty="0"/>
        </a:p>
      </dgm:t>
    </dgm:pt>
    <dgm:pt modelId="{365BB565-AE40-4D3F-9058-3565FECE16F6}" type="parTrans" cxnId="{AF833A02-E78E-4691-959D-9BE9A7AEED1F}">
      <dgm:prSet/>
      <dgm:spPr/>
      <dgm:t>
        <a:bodyPr/>
        <a:lstStyle/>
        <a:p>
          <a:endParaRPr lang="hu-HU"/>
        </a:p>
      </dgm:t>
    </dgm:pt>
    <dgm:pt modelId="{A7F0D969-F3F4-46A8-9838-0A43858F14D1}" type="sibTrans" cxnId="{AF833A02-E78E-4691-959D-9BE9A7AEED1F}">
      <dgm:prSet/>
      <dgm:spPr/>
      <dgm:t>
        <a:bodyPr/>
        <a:lstStyle/>
        <a:p>
          <a:endParaRPr lang="hu-HU"/>
        </a:p>
      </dgm:t>
    </dgm:pt>
    <dgm:pt modelId="{484713D5-E14C-42A6-97F3-6C499E498F14}">
      <dgm:prSet phldrT="[Szöveg]"/>
      <dgm:spPr/>
      <dgm:t>
        <a:bodyPr/>
        <a:lstStyle/>
        <a:p>
          <a:r>
            <a:rPr lang="ru-RU" dirty="0"/>
            <a:t>По беременности, семейные пособия</a:t>
          </a:r>
          <a:endParaRPr lang="hu-HU" dirty="0"/>
        </a:p>
      </dgm:t>
    </dgm:pt>
    <dgm:pt modelId="{0F97B8E8-17B1-4E5D-BE66-954D4EECE041}" type="parTrans" cxnId="{208ACC1D-B327-4813-9D2C-5A5F0EFE492F}">
      <dgm:prSet/>
      <dgm:spPr/>
      <dgm:t>
        <a:bodyPr/>
        <a:lstStyle/>
        <a:p>
          <a:endParaRPr lang="hu-HU"/>
        </a:p>
      </dgm:t>
    </dgm:pt>
    <dgm:pt modelId="{262443BB-2FB5-4A95-8B11-7D9BE5E543F6}" type="sibTrans" cxnId="{208ACC1D-B327-4813-9D2C-5A5F0EFE492F}">
      <dgm:prSet/>
      <dgm:spPr/>
      <dgm:t>
        <a:bodyPr/>
        <a:lstStyle/>
        <a:p>
          <a:endParaRPr lang="hu-HU"/>
        </a:p>
      </dgm:t>
    </dgm:pt>
    <dgm:pt modelId="{3BA14E18-CAC9-4D37-9504-265FD44FBDDB}">
      <dgm:prSet phldrT="[Szöveg]"/>
      <dgm:spPr/>
      <dgm:t>
        <a:bodyPr/>
        <a:lstStyle/>
        <a:p>
          <a:r>
            <a:rPr lang="ru-RU" dirty="0"/>
            <a:t>По инвалидности</a:t>
          </a:r>
          <a:endParaRPr lang="hu-HU" dirty="0"/>
        </a:p>
      </dgm:t>
    </dgm:pt>
    <dgm:pt modelId="{2DA405D6-8FAA-4E26-808D-BD79BE7E42DF}" type="parTrans" cxnId="{457DAD7E-764F-4808-B06F-5916B32781D9}">
      <dgm:prSet/>
      <dgm:spPr/>
      <dgm:t>
        <a:bodyPr/>
        <a:lstStyle/>
        <a:p>
          <a:endParaRPr lang="hu-HU"/>
        </a:p>
      </dgm:t>
    </dgm:pt>
    <dgm:pt modelId="{2DBF2ADF-639F-4C56-A69D-BCB30DBB1727}" type="sibTrans" cxnId="{457DAD7E-764F-4808-B06F-5916B32781D9}">
      <dgm:prSet/>
      <dgm:spPr/>
      <dgm:t>
        <a:bodyPr/>
        <a:lstStyle/>
        <a:p>
          <a:endParaRPr lang="hu-HU"/>
        </a:p>
      </dgm:t>
    </dgm:pt>
    <dgm:pt modelId="{DA05BB3A-D3C6-40D5-9142-97AFAFD572F9}">
      <dgm:prSet phldrT="[Szöveg]"/>
      <dgm:spPr/>
      <dgm:t>
        <a:bodyPr/>
        <a:lstStyle/>
        <a:p>
          <a:endParaRPr lang="hu-HU" dirty="0"/>
        </a:p>
      </dgm:t>
    </dgm:pt>
    <dgm:pt modelId="{27B6F87E-727A-44A5-8F5C-01F6209A8AA0}" type="parTrans" cxnId="{F0E21B43-4662-4DFA-83D4-2B6E8D2192CD}">
      <dgm:prSet/>
      <dgm:spPr/>
      <dgm:t>
        <a:bodyPr/>
        <a:lstStyle/>
        <a:p>
          <a:endParaRPr lang="hu-HU"/>
        </a:p>
      </dgm:t>
    </dgm:pt>
    <dgm:pt modelId="{0EF5F377-C5EC-4D0A-9CBA-B678E3F17146}" type="sibTrans" cxnId="{F0E21B43-4662-4DFA-83D4-2B6E8D2192CD}">
      <dgm:prSet/>
      <dgm:spPr/>
      <dgm:t>
        <a:bodyPr/>
        <a:lstStyle/>
        <a:p>
          <a:endParaRPr lang="hu-HU"/>
        </a:p>
      </dgm:t>
    </dgm:pt>
    <dgm:pt modelId="{632D2C2F-D853-4E84-A026-DB0DEA1359DD}">
      <dgm:prSet phldrT="[Szöveg]"/>
      <dgm:spPr/>
      <dgm:t>
        <a:bodyPr/>
        <a:lstStyle/>
        <a:p>
          <a:endParaRPr lang="hu-HU" dirty="0"/>
        </a:p>
      </dgm:t>
    </dgm:pt>
    <dgm:pt modelId="{B7F41BDF-EAB9-4866-9367-4770074578BA}" type="parTrans" cxnId="{938409C2-44C2-4EE6-BBA2-27638664EBBD}">
      <dgm:prSet/>
      <dgm:spPr/>
      <dgm:t>
        <a:bodyPr/>
        <a:lstStyle/>
        <a:p>
          <a:endParaRPr lang="hu-HU"/>
        </a:p>
      </dgm:t>
    </dgm:pt>
    <dgm:pt modelId="{3C85FFC4-B464-43AF-9A64-CA66084008D3}" type="sibTrans" cxnId="{938409C2-44C2-4EE6-BBA2-27638664EBBD}">
      <dgm:prSet/>
      <dgm:spPr/>
      <dgm:t>
        <a:bodyPr/>
        <a:lstStyle/>
        <a:p>
          <a:endParaRPr lang="hu-HU"/>
        </a:p>
      </dgm:t>
    </dgm:pt>
    <dgm:pt modelId="{3C225056-0E83-4E5B-BD73-841E50721AEA}">
      <dgm:prSet phldrT="[Szöveg]"/>
      <dgm:spPr/>
      <dgm:t>
        <a:bodyPr/>
        <a:lstStyle/>
        <a:p>
          <a:endParaRPr lang="hu-HU" dirty="0"/>
        </a:p>
      </dgm:t>
    </dgm:pt>
    <dgm:pt modelId="{F3FDDE9A-173C-4979-983A-9E71311CC083}" type="parTrans" cxnId="{0AB0D90A-C840-4236-9D28-103ABD132F80}">
      <dgm:prSet/>
      <dgm:spPr/>
      <dgm:t>
        <a:bodyPr/>
        <a:lstStyle/>
        <a:p>
          <a:endParaRPr lang="hu-HU"/>
        </a:p>
      </dgm:t>
    </dgm:pt>
    <dgm:pt modelId="{485634D9-4473-4557-A984-84E6370D5EE9}" type="sibTrans" cxnId="{0AB0D90A-C840-4236-9D28-103ABD132F80}">
      <dgm:prSet/>
      <dgm:spPr/>
      <dgm:t>
        <a:bodyPr/>
        <a:lstStyle/>
        <a:p>
          <a:endParaRPr lang="hu-HU"/>
        </a:p>
      </dgm:t>
    </dgm:pt>
    <dgm:pt modelId="{BF6172EA-AEDC-4962-8135-66C6EABB5F24}">
      <dgm:prSet phldrT="[Szöveg]"/>
      <dgm:spPr/>
      <dgm:t>
        <a:bodyPr/>
        <a:lstStyle/>
        <a:p>
          <a:endParaRPr lang="hu-HU" dirty="0"/>
        </a:p>
      </dgm:t>
    </dgm:pt>
    <dgm:pt modelId="{F67085A8-6E76-42E5-8187-57FC7F7355CF}" type="parTrans" cxnId="{EE9A5E42-E9E5-4008-A6E9-B50E5EF72459}">
      <dgm:prSet/>
      <dgm:spPr/>
      <dgm:t>
        <a:bodyPr/>
        <a:lstStyle/>
        <a:p>
          <a:endParaRPr lang="hu-HU"/>
        </a:p>
      </dgm:t>
    </dgm:pt>
    <dgm:pt modelId="{AF7DFD13-8526-4FA1-A79B-257208D34764}" type="sibTrans" cxnId="{EE9A5E42-E9E5-4008-A6E9-B50E5EF72459}">
      <dgm:prSet/>
      <dgm:spPr/>
      <dgm:t>
        <a:bodyPr/>
        <a:lstStyle/>
        <a:p>
          <a:endParaRPr lang="hu-HU"/>
        </a:p>
      </dgm:t>
    </dgm:pt>
    <dgm:pt modelId="{9C67D033-5650-4BF9-8CB8-B52AD2F8584B}">
      <dgm:prSet phldrT="[Szöveg]"/>
      <dgm:spPr/>
      <dgm:t>
        <a:bodyPr/>
        <a:lstStyle/>
        <a:p>
          <a:endParaRPr lang="hu-HU" dirty="0"/>
        </a:p>
      </dgm:t>
    </dgm:pt>
    <dgm:pt modelId="{2440991E-68D3-424B-8222-91723B979790}" type="parTrans" cxnId="{F3512D88-82DC-45B4-B2F5-4BE62BAC175F}">
      <dgm:prSet/>
      <dgm:spPr/>
      <dgm:t>
        <a:bodyPr/>
        <a:lstStyle/>
        <a:p>
          <a:endParaRPr lang="hu-HU"/>
        </a:p>
      </dgm:t>
    </dgm:pt>
    <dgm:pt modelId="{751D4B5A-8236-465B-B323-D17E3D38D46A}" type="sibTrans" cxnId="{F3512D88-82DC-45B4-B2F5-4BE62BAC175F}">
      <dgm:prSet/>
      <dgm:spPr/>
      <dgm:t>
        <a:bodyPr/>
        <a:lstStyle/>
        <a:p>
          <a:endParaRPr lang="hu-HU"/>
        </a:p>
      </dgm:t>
    </dgm:pt>
    <dgm:pt modelId="{62AC318F-52A7-4FA4-BD8D-0C44A7022B31}">
      <dgm:prSet phldrT="[Szöveg]"/>
      <dgm:spPr/>
      <dgm:t>
        <a:bodyPr/>
        <a:lstStyle/>
        <a:p>
          <a:endParaRPr lang="hu-HU" dirty="0"/>
        </a:p>
      </dgm:t>
    </dgm:pt>
    <dgm:pt modelId="{59DD742C-3E74-4CC9-9D82-CF662CBF644A}" type="parTrans" cxnId="{8AE87336-7E0B-4D8F-8D41-A64CF9586CE6}">
      <dgm:prSet/>
      <dgm:spPr/>
      <dgm:t>
        <a:bodyPr/>
        <a:lstStyle/>
        <a:p>
          <a:endParaRPr lang="hu-HU"/>
        </a:p>
      </dgm:t>
    </dgm:pt>
    <dgm:pt modelId="{18E53F2D-E1B6-4CC9-ABCF-9AB98943DE12}" type="sibTrans" cxnId="{8AE87336-7E0B-4D8F-8D41-A64CF9586CE6}">
      <dgm:prSet/>
      <dgm:spPr/>
      <dgm:t>
        <a:bodyPr/>
        <a:lstStyle/>
        <a:p>
          <a:endParaRPr lang="hu-HU"/>
        </a:p>
      </dgm:t>
    </dgm:pt>
    <dgm:pt modelId="{5FA09D1A-9580-465F-9DCE-F1BE9D2B4705}">
      <dgm:prSet phldrT="[Szöveg]"/>
      <dgm:spPr/>
      <dgm:t>
        <a:bodyPr/>
        <a:lstStyle/>
        <a:p>
          <a:endParaRPr lang="hu-HU" dirty="0"/>
        </a:p>
      </dgm:t>
    </dgm:pt>
    <dgm:pt modelId="{7FE9C1B4-1135-4FB6-9B6E-D284ECC201F3}" type="parTrans" cxnId="{D999709B-071D-4632-90BF-D46620E954DC}">
      <dgm:prSet/>
      <dgm:spPr/>
      <dgm:t>
        <a:bodyPr/>
        <a:lstStyle/>
        <a:p>
          <a:endParaRPr lang="hu-HU"/>
        </a:p>
      </dgm:t>
    </dgm:pt>
    <dgm:pt modelId="{78FC0A2E-18D5-446C-A498-31649AB7E2DD}" type="sibTrans" cxnId="{D999709B-071D-4632-90BF-D46620E954DC}">
      <dgm:prSet/>
      <dgm:spPr/>
      <dgm:t>
        <a:bodyPr/>
        <a:lstStyle/>
        <a:p>
          <a:endParaRPr lang="hu-HU"/>
        </a:p>
      </dgm:t>
    </dgm:pt>
    <dgm:pt modelId="{88102538-DA38-4382-89EB-3FFB6CE3062B}" type="pres">
      <dgm:prSet presAssocID="{803DCA65-C835-48D5-8BEE-A736DB8A2C0C}" presName="Name0" presStyleCnt="0">
        <dgm:presLayoutVars>
          <dgm:dir/>
          <dgm:animLvl val="lvl"/>
          <dgm:resizeHandles val="exact"/>
        </dgm:presLayoutVars>
      </dgm:prSet>
      <dgm:spPr/>
    </dgm:pt>
    <dgm:pt modelId="{B4CF5966-CF3C-40A6-85B5-7A1B4EF28B73}" type="pres">
      <dgm:prSet presAssocID="{A496860A-A519-4BAF-933B-B58D4D9EE8F2}" presName="composite" presStyleCnt="0"/>
      <dgm:spPr/>
    </dgm:pt>
    <dgm:pt modelId="{ADCEB4C4-4ACF-4B84-A5D6-6E27AEE0955D}" type="pres">
      <dgm:prSet presAssocID="{A496860A-A519-4BAF-933B-B58D4D9EE8F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CC46194-C20F-4982-804A-3B6A556275DC}" type="pres">
      <dgm:prSet presAssocID="{A496860A-A519-4BAF-933B-B58D4D9EE8F2}" presName="desTx" presStyleLbl="alignAccFollowNode1" presStyleIdx="0" presStyleCnt="4">
        <dgm:presLayoutVars>
          <dgm:bulletEnabled val="1"/>
        </dgm:presLayoutVars>
      </dgm:prSet>
      <dgm:spPr/>
    </dgm:pt>
    <dgm:pt modelId="{8756C35A-0DB7-4352-9876-47AC3DF1A255}" type="pres">
      <dgm:prSet presAssocID="{6A56EA99-9D21-4221-82D0-34AC44694F1A}" presName="space" presStyleCnt="0"/>
      <dgm:spPr/>
    </dgm:pt>
    <dgm:pt modelId="{5FBBC4B7-6FE0-413D-AF77-2133FBB9FCC7}" type="pres">
      <dgm:prSet presAssocID="{44C54EF1-1664-4541-BC44-B17EBC18EBF9}" presName="composite" presStyleCnt="0"/>
      <dgm:spPr/>
    </dgm:pt>
    <dgm:pt modelId="{823463B9-A0CD-4170-8D7C-FC4FBC2CCD97}" type="pres">
      <dgm:prSet presAssocID="{44C54EF1-1664-4541-BC44-B17EBC18EBF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6F2A103-7B01-4B7A-9C65-C76678020269}" type="pres">
      <dgm:prSet presAssocID="{44C54EF1-1664-4541-BC44-B17EBC18EBF9}" presName="desTx" presStyleLbl="alignAccFollowNode1" presStyleIdx="1" presStyleCnt="4">
        <dgm:presLayoutVars>
          <dgm:bulletEnabled val="1"/>
        </dgm:presLayoutVars>
      </dgm:prSet>
      <dgm:spPr/>
    </dgm:pt>
    <dgm:pt modelId="{C19C27BA-CB1C-4A7D-9A3E-613FB2D14D8A}" type="pres">
      <dgm:prSet presAssocID="{FEC85776-AB59-44E9-842F-A703D74D43F3}" presName="space" presStyleCnt="0"/>
      <dgm:spPr/>
    </dgm:pt>
    <dgm:pt modelId="{0F70F9AD-E3FA-4A6B-B156-0D461568C1FF}" type="pres">
      <dgm:prSet presAssocID="{6C147B44-50F1-4378-A467-02DD5585AF0D}" presName="composite" presStyleCnt="0"/>
      <dgm:spPr/>
    </dgm:pt>
    <dgm:pt modelId="{06F7CC55-A38B-4340-ADB7-6198ADE67736}" type="pres">
      <dgm:prSet presAssocID="{6C147B44-50F1-4378-A467-02DD5585AF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77FAFBE-E9D7-4C8E-BC70-34EE356A7BF9}" type="pres">
      <dgm:prSet presAssocID="{6C147B44-50F1-4378-A467-02DD5585AF0D}" presName="desTx" presStyleLbl="alignAccFollowNode1" presStyleIdx="2" presStyleCnt="4">
        <dgm:presLayoutVars>
          <dgm:bulletEnabled val="1"/>
        </dgm:presLayoutVars>
      </dgm:prSet>
      <dgm:spPr/>
    </dgm:pt>
    <dgm:pt modelId="{24E6573E-EF95-4345-94D4-375738B65190}" type="pres">
      <dgm:prSet presAssocID="{DA5E42FA-BB8F-40E3-991A-9427F10B396A}" presName="space" presStyleCnt="0"/>
      <dgm:spPr/>
    </dgm:pt>
    <dgm:pt modelId="{68C0BFF3-6A89-4CE6-A55E-5343CBA98C84}" type="pres">
      <dgm:prSet presAssocID="{B27FFE75-4B88-4DF4-92A7-3E84644D19A1}" presName="composite" presStyleCnt="0"/>
      <dgm:spPr/>
    </dgm:pt>
    <dgm:pt modelId="{9D26F038-819B-455C-B6A8-7F1F70AAF2EE}" type="pres">
      <dgm:prSet presAssocID="{B27FFE75-4B88-4DF4-92A7-3E84644D19A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0318971-A99D-4CEC-8B5F-94A5C7F0CF43}" type="pres">
      <dgm:prSet presAssocID="{B27FFE75-4B88-4DF4-92A7-3E84644D19A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F833A02-E78E-4691-959D-9BE9A7AEED1F}" srcId="{B27FFE75-4B88-4DF4-92A7-3E84644D19A1}" destId="{FD72D79D-727A-4222-BA99-3917EE7AFEB9}" srcOrd="2" destOrd="0" parTransId="{365BB565-AE40-4D3F-9058-3565FECE16F6}" sibTransId="{A7F0D969-F3F4-46A8-9838-0A43858F14D1}"/>
    <dgm:cxn modelId="{0AB0D90A-C840-4236-9D28-103ABD132F80}" srcId="{6C147B44-50F1-4378-A467-02DD5585AF0D}" destId="{3C225056-0E83-4E5B-BD73-841E50721AEA}" srcOrd="3" destOrd="0" parTransId="{F3FDDE9A-173C-4979-983A-9E71311CC083}" sibTransId="{485634D9-4473-4557-A984-84E6370D5EE9}"/>
    <dgm:cxn modelId="{F024EF16-DF68-4660-B3B1-5927CC3D816A}" type="presOf" srcId="{B9C8FF02-3773-48DA-AD03-8F1AA60A5C0A}" destId="{50318971-A99D-4CEC-8B5F-94A5C7F0CF43}" srcOrd="0" destOrd="0" presId="urn:microsoft.com/office/officeart/2005/8/layout/hList1"/>
    <dgm:cxn modelId="{EE475C18-BED7-492F-A503-136C374A0305}" type="presOf" srcId="{484713D5-E14C-42A6-97F3-6C499E498F14}" destId="{977FAFBE-E9D7-4C8E-BC70-34EE356A7BF9}" srcOrd="0" destOrd="0" presId="urn:microsoft.com/office/officeart/2005/8/layout/hList1"/>
    <dgm:cxn modelId="{2922FF1A-17F9-47F6-881B-B1C6CB82E325}" type="presOf" srcId="{44C54EF1-1664-4541-BC44-B17EBC18EBF9}" destId="{823463B9-A0CD-4170-8D7C-FC4FBC2CCD97}" srcOrd="0" destOrd="0" presId="urn:microsoft.com/office/officeart/2005/8/layout/hList1"/>
    <dgm:cxn modelId="{208ACC1D-B327-4813-9D2C-5A5F0EFE492F}" srcId="{6C147B44-50F1-4378-A467-02DD5585AF0D}" destId="{484713D5-E14C-42A6-97F3-6C499E498F14}" srcOrd="0" destOrd="0" parTransId="{0F97B8E8-17B1-4E5D-BE66-954D4EECE041}" sibTransId="{262443BB-2FB5-4A95-8B11-7D9BE5E543F6}"/>
    <dgm:cxn modelId="{0E65022C-2657-4041-A9A0-8D39F891298C}" type="presOf" srcId="{62AC318F-52A7-4FA4-BD8D-0C44A7022B31}" destId="{977FAFBE-E9D7-4C8E-BC70-34EE356A7BF9}" srcOrd="0" destOrd="6" presId="urn:microsoft.com/office/officeart/2005/8/layout/hList1"/>
    <dgm:cxn modelId="{3513D934-AFFF-4543-8B62-FB882FC1E953}" srcId="{803DCA65-C835-48D5-8BEE-A736DB8A2C0C}" destId="{A496860A-A519-4BAF-933B-B58D4D9EE8F2}" srcOrd="0" destOrd="0" parTransId="{811C7C34-5A0E-4164-8B22-892D47411A67}" sibTransId="{6A56EA99-9D21-4221-82D0-34AC44694F1A}"/>
    <dgm:cxn modelId="{8AE87336-7E0B-4D8F-8D41-A64CF9586CE6}" srcId="{6C147B44-50F1-4378-A467-02DD5585AF0D}" destId="{62AC318F-52A7-4FA4-BD8D-0C44A7022B31}" srcOrd="6" destOrd="0" parTransId="{59DD742C-3E74-4CC9-9D82-CF662CBF644A}" sibTransId="{18E53F2D-E1B6-4CC9-ABCF-9AB98943DE12}"/>
    <dgm:cxn modelId="{EE9A5E42-E9E5-4008-A6E9-B50E5EF72459}" srcId="{6C147B44-50F1-4378-A467-02DD5585AF0D}" destId="{BF6172EA-AEDC-4962-8135-66C6EABB5F24}" srcOrd="4" destOrd="0" parTransId="{F67085A8-6E76-42E5-8187-57FC7F7355CF}" sibTransId="{AF7DFD13-8526-4FA1-A79B-257208D34764}"/>
    <dgm:cxn modelId="{F0E21B43-4662-4DFA-83D4-2B6E8D2192CD}" srcId="{6C147B44-50F1-4378-A467-02DD5585AF0D}" destId="{DA05BB3A-D3C6-40D5-9142-97AFAFD572F9}" srcOrd="8" destOrd="0" parTransId="{27B6F87E-727A-44A5-8F5C-01F6209A8AA0}" sibTransId="{0EF5F377-C5EC-4D0A-9CBA-B678E3F17146}"/>
    <dgm:cxn modelId="{D9BABB44-C87E-447E-AEBA-1CE867783D8C}" type="presOf" srcId="{B27FFE75-4B88-4DF4-92A7-3E84644D19A1}" destId="{9D26F038-819B-455C-B6A8-7F1F70AAF2EE}" srcOrd="0" destOrd="0" presId="urn:microsoft.com/office/officeart/2005/8/layout/hList1"/>
    <dgm:cxn modelId="{3C33D246-150F-40BD-AD5B-679AAAFCD9C1}" type="presOf" srcId="{5FA09D1A-9580-465F-9DCE-F1BE9D2B4705}" destId="{977FAFBE-E9D7-4C8E-BC70-34EE356A7BF9}" srcOrd="0" destOrd="7" presId="urn:microsoft.com/office/officeart/2005/8/layout/hList1"/>
    <dgm:cxn modelId="{78D68268-0D6B-4B96-8930-FA2EF673756C}" srcId="{803DCA65-C835-48D5-8BEE-A736DB8A2C0C}" destId="{44C54EF1-1664-4541-BC44-B17EBC18EBF9}" srcOrd="1" destOrd="0" parTransId="{98AFDD02-FA61-48AB-B981-1E30FBA0B87D}" sibTransId="{FEC85776-AB59-44E9-842F-A703D74D43F3}"/>
    <dgm:cxn modelId="{2CA90C4C-82D1-4EB7-B1FD-9B4B8C7DAE90}" srcId="{803DCA65-C835-48D5-8BEE-A736DB8A2C0C}" destId="{6C147B44-50F1-4378-A467-02DD5585AF0D}" srcOrd="2" destOrd="0" parTransId="{6F9A92C6-5E8D-48BA-BD05-539428C2B05A}" sibTransId="{DA5E42FA-BB8F-40E3-991A-9427F10B396A}"/>
    <dgm:cxn modelId="{457DAD7E-764F-4808-B06F-5916B32781D9}" srcId="{6C147B44-50F1-4378-A467-02DD5585AF0D}" destId="{3BA14E18-CAC9-4D37-9504-265FD44FBDDB}" srcOrd="1" destOrd="0" parTransId="{2DA405D6-8FAA-4E26-808D-BD79BE7E42DF}" sibTransId="{2DBF2ADF-639F-4C56-A69D-BCB30DBB1727}"/>
    <dgm:cxn modelId="{989F1983-1DF3-4B9D-A7DD-E41878A7CB2A}" type="presOf" srcId="{9C67D033-5650-4BF9-8CB8-B52AD2F8584B}" destId="{977FAFBE-E9D7-4C8E-BC70-34EE356A7BF9}" srcOrd="0" destOrd="5" presId="urn:microsoft.com/office/officeart/2005/8/layout/hList1"/>
    <dgm:cxn modelId="{F3512D88-82DC-45B4-B2F5-4BE62BAC175F}" srcId="{6C147B44-50F1-4378-A467-02DD5585AF0D}" destId="{9C67D033-5650-4BF9-8CB8-B52AD2F8584B}" srcOrd="5" destOrd="0" parTransId="{2440991E-68D3-424B-8222-91723B979790}" sibTransId="{751D4B5A-8236-465B-B323-D17E3D38D46A}"/>
    <dgm:cxn modelId="{D999709B-071D-4632-90BF-D46620E954DC}" srcId="{6C147B44-50F1-4378-A467-02DD5585AF0D}" destId="{5FA09D1A-9580-465F-9DCE-F1BE9D2B4705}" srcOrd="7" destOrd="0" parTransId="{7FE9C1B4-1135-4FB6-9B6E-D284ECC201F3}" sibTransId="{78FC0A2E-18D5-446C-A498-31649AB7E2DD}"/>
    <dgm:cxn modelId="{D3E2D49B-29C4-4659-AADC-1D492A1CFA4E}" type="presOf" srcId="{FD72D79D-727A-4222-BA99-3917EE7AFEB9}" destId="{50318971-A99D-4CEC-8B5F-94A5C7F0CF43}" srcOrd="0" destOrd="2" presId="urn:microsoft.com/office/officeart/2005/8/layout/hList1"/>
    <dgm:cxn modelId="{B9DB5EA1-882E-4477-91A0-8638A66BA351}" type="presOf" srcId="{9BB18E4C-D0B2-4ACF-B8D4-A837942126E9}" destId="{50318971-A99D-4CEC-8B5F-94A5C7F0CF43}" srcOrd="0" destOrd="1" presId="urn:microsoft.com/office/officeart/2005/8/layout/hList1"/>
    <dgm:cxn modelId="{61DF12A8-1092-406E-9844-E9F9D099BBD6}" srcId="{B27FFE75-4B88-4DF4-92A7-3E84644D19A1}" destId="{B9C8FF02-3773-48DA-AD03-8F1AA60A5C0A}" srcOrd="0" destOrd="0" parTransId="{EA042A15-A86A-443D-B898-1750CAF3C308}" sibTransId="{1052430E-0B54-4D40-B004-F07966469BCF}"/>
    <dgm:cxn modelId="{7BF291B4-1D55-4940-8A60-719268EEA45A}" srcId="{B27FFE75-4B88-4DF4-92A7-3E84644D19A1}" destId="{9BB18E4C-D0B2-4ACF-B8D4-A837942126E9}" srcOrd="1" destOrd="0" parTransId="{F6C93D63-463A-4A8A-BA1A-B3585D2232B7}" sibTransId="{5CC7D395-4524-4915-A04A-99211C9C6D3F}"/>
    <dgm:cxn modelId="{6383A9BC-E211-43BF-8FD2-52A94F322526}" type="presOf" srcId="{6C147B44-50F1-4378-A467-02DD5585AF0D}" destId="{06F7CC55-A38B-4340-ADB7-6198ADE67736}" srcOrd="0" destOrd="0" presId="urn:microsoft.com/office/officeart/2005/8/layout/hList1"/>
    <dgm:cxn modelId="{938409C2-44C2-4EE6-BBA2-27638664EBBD}" srcId="{6C147B44-50F1-4378-A467-02DD5585AF0D}" destId="{632D2C2F-D853-4E84-A026-DB0DEA1359DD}" srcOrd="2" destOrd="0" parTransId="{B7F41BDF-EAB9-4866-9367-4770074578BA}" sibTransId="{3C85FFC4-B464-43AF-9A64-CA66084008D3}"/>
    <dgm:cxn modelId="{D58100C4-BC20-4F45-A876-201CE0D9BEF4}" srcId="{803DCA65-C835-48D5-8BEE-A736DB8A2C0C}" destId="{B27FFE75-4B88-4DF4-92A7-3E84644D19A1}" srcOrd="3" destOrd="0" parTransId="{BBAAC275-322F-4DE1-9C39-6E6277832290}" sibTransId="{A710A65A-A74E-4164-B5DC-E91B5EDE8F9B}"/>
    <dgm:cxn modelId="{C99F11CE-3D8C-40DC-971E-B6837E6BE938}" type="presOf" srcId="{BF6172EA-AEDC-4962-8135-66C6EABB5F24}" destId="{977FAFBE-E9D7-4C8E-BC70-34EE356A7BF9}" srcOrd="0" destOrd="4" presId="urn:microsoft.com/office/officeart/2005/8/layout/hList1"/>
    <dgm:cxn modelId="{FE5D1ACF-6C6A-4B76-AFB0-E990A196986A}" type="presOf" srcId="{3C225056-0E83-4E5B-BD73-841E50721AEA}" destId="{977FAFBE-E9D7-4C8E-BC70-34EE356A7BF9}" srcOrd="0" destOrd="3" presId="urn:microsoft.com/office/officeart/2005/8/layout/hList1"/>
    <dgm:cxn modelId="{48A4A9E4-9E56-45F7-B214-086812F817C8}" type="presOf" srcId="{DA05BB3A-D3C6-40D5-9142-97AFAFD572F9}" destId="{977FAFBE-E9D7-4C8E-BC70-34EE356A7BF9}" srcOrd="0" destOrd="8" presId="urn:microsoft.com/office/officeart/2005/8/layout/hList1"/>
    <dgm:cxn modelId="{6EBC33E5-E1C0-494E-86BF-C5A100681CE0}" type="presOf" srcId="{803DCA65-C835-48D5-8BEE-A736DB8A2C0C}" destId="{88102538-DA38-4382-89EB-3FFB6CE3062B}" srcOrd="0" destOrd="0" presId="urn:microsoft.com/office/officeart/2005/8/layout/hList1"/>
    <dgm:cxn modelId="{0C9989EB-E720-4A90-88C8-BAAEA7D2A8EE}" type="presOf" srcId="{A496860A-A519-4BAF-933B-B58D4D9EE8F2}" destId="{ADCEB4C4-4ACF-4B84-A5D6-6E27AEE0955D}" srcOrd="0" destOrd="0" presId="urn:microsoft.com/office/officeart/2005/8/layout/hList1"/>
    <dgm:cxn modelId="{8F5A6CF2-1467-4C4F-B0F4-A1E666BABAA1}" type="presOf" srcId="{632D2C2F-D853-4E84-A026-DB0DEA1359DD}" destId="{977FAFBE-E9D7-4C8E-BC70-34EE356A7BF9}" srcOrd="0" destOrd="2" presId="urn:microsoft.com/office/officeart/2005/8/layout/hList1"/>
    <dgm:cxn modelId="{115CFCFE-551D-491F-B564-7011332C048A}" type="presOf" srcId="{3BA14E18-CAC9-4D37-9504-265FD44FBDDB}" destId="{977FAFBE-E9D7-4C8E-BC70-34EE356A7BF9}" srcOrd="0" destOrd="1" presId="urn:microsoft.com/office/officeart/2005/8/layout/hList1"/>
    <dgm:cxn modelId="{CFE34005-049B-4290-B655-9A4267CEFF4A}" type="presParOf" srcId="{88102538-DA38-4382-89EB-3FFB6CE3062B}" destId="{B4CF5966-CF3C-40A6-85B5-7A1B4EF28B73}" srcOrd="0" destOrd="0" presId="urn:microsoft.com/office/officeart/2005/8/layout/hList1"/>
    <dgm:cxn modelId="{3D885E6D-9164-47D9-8CD2-74CCC1D63C07}" type="presParOf" srcId="{B4CF5966-CF3C-40A6-85B5-7A1B4EF28B73}" destId="{ADCEB4C4-4ACF-4B84-A5D6-6E27AEE0955D}" srcOrd="0" destOrd="0" presId="urn:microsoft.com/office/officeart/2005/8/layout/hList1"/>
    <dgm:cxn modelId="{BC8CC78B-14C5-4E45-A88B-B04FFE3C057F}" type="presParOf" srcId="{B4CF5966-CF3C-40A6-85B5-7A1B4EF28B73}" destId="{DCC46194-C20F-4982-804A-3B6A556275DC}" srcOrd="1" destOrd="0" presId="urn:microsoft.com/office/officeart/2005/8/layout/hList1"/>
    <dgm:cxn modelId="{9A46CB53-428E-4B2F-AB8A-80D811EC79E6}" type="presParOf" srcId="{88102538-DA38-4382-89EB-3FFB6CE3062B}" destId="{8756C35A-0DB7-4352-9876-47AC3DF1A255}" srcOrd="1" destOrd="0" presId="urn:microsoft.com/office/officeart/2005/8/layout/hList1"/>
    <dgm:cxn modelId="{748ECBB0-61C5-4A78-8A2B-0737C29DC2BB}" type="presParOf" srcId="{88102538-DA38-4382-89EB-3FFB6CE3062B}" destId="{5FBBC4B7-6FE0-413D-AF77-2133FBB9FCC7}" srcOrd="2" destOrd="0" presId="urn:microsoft.com/office/officeart/2005/8/layout/hList1"/>
    <dgm:cxn modelId="{0394C001-D1F1-49D6-AC0D-EA0480E824E2}" type="presParOf" srcId="{5FBBC4B7-6FE0-413D-AF77-2133FBB9FCC7}" destId="{823463B9-A0CD-4170-8D7C-FC4FBC2CCD97}" srcOrd="0" destOrd="0" presId="urn:microsoft.com/office/officeart/2005/8/layout/hList1"/>
    <dgm:cxn modelId="{0CAE856A-5FAB-4D69-8BAC-98257E6489D5}" type="presParOf" srcId="{5FBBC4B7-6FE0-413D-AF77-2133FBB9FCC7}" destId="{16F2A103-7B01-4B7A-9C65-C76678020269}" srcOrd="1" destOrd="0" presId="urn:microsoft.com/office/officeart/2005/8/layout/hList1"/>
    <dgm:cxn modelId="{292C89FB-E7BA-40A5-8039-A8C9D6DC8106}" type="presParOf" srcId="{88102538-DA38-4382-89EB-3FFB6CE3062B}" destId="{C19C27BA-CB1C-4A7D-9A3E-613FB2D14D8A}" srcOrd="3" destOrd="0" presId="urn:microsoft.com/office/officeart/2005/8/layout/hList1"/>
    <dgm:cxn modelId="{319D584A-208D-4CBF-9162-58F1B7F9A0A1}" type="presParOf" srcId="{88102538-DA38-4382-89EB-3FFB6CE3062B}" destId="{0F70F9AD-E3FA-4A6B-B156-0D461568C1FF}" srcOrd="4" destOrd="0" presId="urn:microsoft.com/office/officeart/2005/8/layout/hList1"/>
    <dgm:cxn modelId="{AFA25C88-135F-4100-ADEC-59860C32922E}" type="presParOf" srcId="{0F70F9AD-E3FA-4A6B-B156-0D461568C1FF}" destId="{06F7CC55-A38B-4340-ADB7-6198ADE67736}" srcOrd="0" destOrd="0" presId="urn:microsoft.com/office/officeart/2005/8/layout/hList1"/>
    <dgm:cxn modelId="{E90111D7-A3BF-429B-8C4C-7BC03B3B94A5}" type="presParOf" srcId="{0F70F9AD-E3FA-4A6B-B156-0D461568C1FF}" destId="{977FAFBE-E9D7-4C8E-BC70-34EE356A7BF9}" srcOrd="1" destOrd="0" presId="urn:microsoft.com/office/officeart/2005/8/layout/hList1"/>
    <dgm:cxn modelId="{94E0B9AF-400C-4E74-AE3E-3FDE5F5B2679}" type="presParOf" srcId="{88102538-DA38-4382-89EB-3FFB6CE3062B}" destId="{24E6573E-EF95-4345-94D4-375738B65190}" srcOrd="5" destOrd="0" presId="urn:microsoft.com/office/officeart/2005/8/layout/hList1"/>
    <dgm:cxn modelId="{6C63AB5C-B002-4387-AC92-F98C5BCB7DA5}" type="presParOf" srcId="{88102538-DA38-4382-89EB-3FFB6CE3062B}" destId="{68C0BFF3-6A89-4CE6-A55E-5343CBA98C84}" srcOrd="6" destOrd="0" presId="urn:microsoft.com/office/officeart/2005/8/layout/hList1"/>
    <dgm:cxn modelId="{DFF7245C-0BF9-429E-85E8-BBEE2E29D338}" type="presParOf" srcId="{68C0BFF3-6A89-4CE6-A55E-5343CBA98C84}" destId="{9D26F038-819B-455C-B6A8-7F1F70AAF2EE}" srcOrd="0" destOrd="0" presId="urn:microsoft.com/office/officeart/2005/8/layout/hList1"/>
    <dgm:cxn modelId="{F7CAAE15-8371-4C9D-85A4-1E2F8D3035E1}" type="presParOf" srcId="{68C0BFF3-6A89-4CE6-A55E-5343CBA98C84}" destId="{50318971-A99D-4CEC-8B5F-94A5C7F0CF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65D6C5-4CB2-4AF7-AE4E-BCF6DA1A09EA}" type="doc">
      <dgm:prSet loTypeId="urn:microsoft.com/office/officeart/2005/8/layout/pyramid4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770BFFB8-CC8E-4E88-B05A-9D571F074CF4}">
      <dgm:prSet phldrT="[Szöveg]" custT="1"/>
      <dgm:spPr/>
      <dgm:t>
        <a:bodyPr/>
        <a:lstStyle/>
        <a:p>
          <a:r>
            <a:rPr lang="ru-RU" sz="1200" b="1" noProof="0" dirty="0"/>
            <a:t>Акцент – на ассигнованиях и резервировании, а не ликвидности</a:t>
          </a:r>
          <a:r>
            <a:rPr lang="en-US" sz="800" b="1" noProof="0" dirty="0"/>
            <a:t> </a:t>
          </a:r>
        </a:p>
        <a:p>
          <a:r>
            <a:rPr lang="en-US" sz="1000" noProof="0" dirty="0"/>
            <a:t>(</a:t>
          </a:r>
          <a:r>
            <a:rPr lang="ru-RU" sz="1000" noProof="0" dirty="0"/>
            <a:t>напр., внутренние трансферты, структура банковских счетов, используемых для расходов, управление доходами</a:t>
          </a:r>
          <a:r>
            <a:rPr lang="en-US" sz="1000" noProof="0" dirty="0"/>
            <a:t>)</a:t>
          </a:r>
        </a:p>
      </dgm:t>
    </dgm:pt>
    <dgm:pt modelId="{83208FE1-EF7C-4FDE-AC9C-B9A151AEB49C}" type="parTrans" cxnId="{EACFC5AE-6F33-4C30-9E4A-1DE7F218D07E}">
      <dgm:prSet/>
      <dgm:spPr/>
      <dgm:t>
        <a:bodyPr/>
        <a:lstStyle/>
        <a:p>
          <a:endParaRPr lang="hu-HU"/>
        </a:p>
      </dgm:t>
    </dgm:pt>
    <dgm:pt modelId="{676A712D-2F6D-486F-84A3-2C5ABD8CA446}" type="sibTrans" cxnId="{EACFC5AE-6F33-4C30-9E4A-1DE7F218D07E}">
      <dgm:prSet/>
      <dgm:spPr/>
      <dgm:t>
        <a:bodyPr/>
        <a:lstStyle/>
        <a:p>
          <a:endParaRPr lang="hu-HU"/>
        </a:p>
      </dgm:t>
    </dgm:pt>
    <dgm:pt modelId="{2733FA21-C9E8-473F-92FF-912221ABA3E7}">
      <dgm:prSet custT="1"/>
      <dgm:spPr/>
      <dgm:t>
        <a:bodyPr/>
        <a:lstStyle/>
        <a:p>
          <a:r>
            <a:rPr lang="ru-RU" sz="1200" b="1" noProof="0" dirty="0"/>
            <a:t>Формулирование системы единой казначейской Главной книги</a:t>
          </a:r>
          <a:r>
            <a:rPr lang="en-US" sz="1200" b="1" noProof="0" dirty="0"/>
            <a:t> </a:t>
          </a:r>
          <a:r>
            <a:rPr lang="en-US" sz="1050" noProof="0" dirty="0"/>
            <a:t>(</a:t>
          </a:r>
          <a:r>
            <a:rPr lang="ru-RU" sz="1050" noProof="0" dirty="0"/>
            <a:t>напр., централизованные аналитические данные</a:t>
          </a:r>
          <a:r>
            <a:rPr lang="en-US" sz="1050" noProof="0" dirty="0"/>
            <a:t>, </a:t>
          </a:r>
          <a:r>
            <a:rPr lang="ru-RU" sz="1050" noProof="0" dirty="0"/>
            <a:t>бюджетный учёт, финансирование</a:t>
          </a:r>
          <a:r>
            <a:rPr lang="en-US" sz="1050" noProof="0" dirty="0"/>
            <a:t>)</a:t>
          </a:r>
          <a:endParaRPr lang="en-US" sz="1050" b="1" noProof="0" dirty="0"/>
        </a:p>
      </dgm:t>
    </dgm:pt>
    <dgm:pt modelId="{70E8617C-9ADE-4AFF-B91E-3EE7F07637EA}" type="parTrans" cxnId="{A8790DE4-DC75-437A-90C7-4B819CCC65BC}">
      <dgm:prSet/>
      <dgm:spPr/>
      <dgm:t>
        <a:bodyPr/>
        <a:lstStyle/>
        <a:p>
          <a:endParaRPr lang="hu-HU"/>
        </a:p>
      </dgm:t>
    </dgm:pt>
    <dgm:pt modelId="{E311130E-33DC-42CE-AAD4-01055824F3C5}" type="sibTrans" cxnId="{A8790DE4-DC75-437A-90C7-4B819CCC65BC}">
      <dgm:prSet/>
      <dgm:spPr/>
      <dgm:t>
        <a:bodyPr/>
        <a:lstStyle/>
        <a:p>
          <a:endParaRPr lang="hu-HU"/>
        </a:p>
      </dgm:t>
    </dgm:pt>
    <dgm:pt modelId="{C320FB43-1EFB-4740-AEA6-AE77388C7546}">
      <dgm:prSet custT="1"/>
      <dgm:spPr/>
      <dgm:t>
        <a:bodyPr/>
        <a:lstStyle/>
        <a:p>
          <a:r>
            <a:rPr lang="en-US" sz="1200" b="1" noProof="0" dirty="0"/>
            <a:t>Commitment workflow renewal </a:t>
          </a:r>
          <a:r>
            <a:rPr lang="en-US" sz="1050" noProof="0" dirty="0"/>
            <a:t>(</a:t>
          </a:r>
          <a:r>
            <a:rPr lang="ru-RU" sz="1050" noProof="0" dirty="0"/>
            <a:t>напр., ЭЦП, законы для создания актуального реестра обязательств, процедуры разбивки «сверху вниз»</a:t>
          </a:r>
          <a:r>
            <a:rPr lang="hu-HU" sz="1050" dirty="0"/>
            <a:t>)</a:t>
          </a:r>
          <a:endParaRPr lang="hu-HU" sz="1050" b="1" dirty="0"/>
        </a:p>
      </dgm:t>
    </dgm:pt>
    <dgm:pt modelId="{8155EA7B-13C5-4D9C-A99C-AEBB28FB8445}" type="parTrans" cxnId="{25BC3A3F-A202-43E3-B1F6-67C7CA5D563A}">
      <dgm:prSet/>
      <dgm:spPr/>
      <dgm:t>
        <a:bodyPr/>
        <a:lstStyle/>
        <a:p>
          <a:endParaRPr lang="hu-HU"/>
        </a:p>
      </dgm:t>
    </dgm:pt>
    <dgm:pt modelId="{B8EA9EFC-21AB-49E3-AF85-B210BD32402A}" type="sibTrans" cxnId="{25BC3A3F-A202-43E3-B1F6-67C7CA5D563A}">
      <dgm:prSet/>
      <dgm:spPr/>
      <dgm:t>
        <a:bodyPr/>
        <a:lstStyle/>
        <a:p>
          <a:endParaRPr lang="hu-HU"/>
        </a:p>
      </dgm:t>
    </dgm:pt>
    <dgm:pt modelId="{04DE5320-EC64-423A-9762-37F7DFDD1CA5}">
      <dgm:prSet/>
      <dgm:spPr/>
      <dgm:t>
        <a:bodyPr/>
        <a:lstStyle/>
        <a:p>
          <a:r>
            <a:rPr lang="ru-RU" b="1" noProof="0" dirty="0"/>
            <a:t>Эффективность  </a:t>
          </a:r>
          <a:r>
            <a:rPr lang="ru-RU" b="1" noProof="0" dirty="0" err="1"/>
            <a:t>бэк</a:t>
          </a:r>
          <a:r>
            <a:rPr lang="ru-RU" b="1" noProof="0" dirty="0"/>
            <a:t>-офиса в сфере </a:t>
          </a:r>
          <a:r>
            <a:rPr lang="ru-RU" b="1" noProof="0" dirty="0" err="1"/>
            <a:t>госудаственных</a:t>
          </a:r>
          <a:r>
            <a:rPr lang="ru-RU" b="1" noProof="0" dirty="0"/>
            <a:t> финансов</a:t>
          </a:r>
          <a:endParaRPr lang="en-US" b="1" noProof="0" dirty="0"/>
        </a:p>
      </dgm:t>
    </dgm:pt>
    <dgm:pt modelId="{7D640108-A56F-41B0-910A-1A322EEB3A04}" type="parTrans" cxnId="{A6703E89-4910-47C3-AFB5-8E2CF1731BBD}">
      <dgm:prSet/>
      <dgm:spPr/>
      <dgm:t>
        <a:bodyPr/>
        <a:lstStyle/>
        <a:p>
          <a:endParaRPr lang="hu-HU"/>
        </a:p>
      </dgm:t>
    </dgm:pt>
    <dgm:pt modelId="{A60F75B3-E270-41B6-A758-1461B0788398}" type="sibTrans" cxnId="{A6703E89-4910-47C3-AFB5-8E2CF1731BBD}">
      <dgm:prSet/>
      <dgm:spPr/>
      <dgm:t>
        <a:bodyPr/>
        <a:lstStyle/>
        <a:p>
          <a:endParaRPr lang="hu-HU"/>
        </a:p>
      </dgm:t>
    </dgm:pt>
    <dgm:pt modelId="{1483DDA8-E93D-4D4A-8365-E2FFF021655B}" type="pres">
      <dgm:prSet presAssocID="{0265D6C5-4CB2-4AF7-AE4E-BCF6DA1A09EA}" presName="compositeShape" presStyleCnt="0">
        <dgm:presLayoutVars>
          <dgm:chMax val="9"/>
          <dgm:dir/>
          <dgm:resizeHandles val="exact"/>
        </dgm:presLayoutVars>
      </dgm:prSet>
      <dgm:spPr/>
    </dgm:pt>
    <dgm:pt modelId="{1AA40B81-C0C2-4F74-B56F-598D531DB38A}" type="pres">
      <dgm:prSet presAssocID="{0265D6C5-4CB2-4AF7-AE4E-BCF6DA1A09EA}" presName="triangle1" presStyleLbl="node1" presStyleIdx="0" presStyleCnt="4">
        <dgm:presLayoutVars>
          <dgm:bulletEnabled val="1"/>
        </dgm:presLayoutVars>
      </dgm:prSet>
      <dgm:spPr/>
    </dgm:pt>
    <dgm:pt modelId="{6CAAD450-9288-44AE-95BE-04B8AAFAB07E}" type="pres">
      <dgm:prSet presAssocID="{0265D6C5-4CB2-4AF7-AE4E-BCF6DA1A09EA}" presName="triangle2" presStyleLbl="node1" presStyleIdx="1" presStyleCnt="4">
        <dgm:presLayoutVars>
          <dgm:bulletEnabled val="1"/>
        </dgm:presLayoutVars>
      </dgm:prSet>
      <dgm:spPr/>
    </dgm:pt>
    <dgm:pt modelId="{D166E55F-0501-4DA2-B411-548BC16F4012}" type="pres">
      <dgm:prSet presAssocID="{0265D6C5-4CB2-4AF7-AE4E-BCF6DA1A09EA}" presName="triangle3" presStyleLbl="node1" presStyleIdx="2" presStyleCnt="4">
        <dgm:presLayoutVars>
          <dgm:bulletEnabled val="1"/>
        </dgm:presLayoutVars>
      </dgm:prSet>
      <dgm:spPr/>
    </dgm:pt>
    <dgm:pt modelId="{AD8BDCEC-4123-42AF-BC83-D048ADC8A464}" type="pres">
      <dgm:prSet presAssocID="{0265D6C5-4CB2-4AF7-AE4E-BCF6DA1A09E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5BC3A3F-A202-43E3-B1F6-67C7CA5D563A}" srcId="{0265D6C5-4CB2-4AF7-AE4E-BCF6DA1A09EA}" destId="{C320FB43-1EFB-4740-AEA6-AE77388C7546}" srcOrd="3" destOrd="0" parTransId="{8155EA7B-13C5-4D9C-A99C-AEBB28FB8445}" sibTransId="{B8EA9EFC-21AB-49E3-AF85-B210BD32402A}"/>
    <dgm:cxn modelId="{63EBCD83-136D-4A5E-8FBC-5A85DEBBFF22}" type="presOf" srcId="{0265D6C5-4CB2-4AF7-AE4E-BCF6DA1A09EA}" destId="{1483DDA8-E93D-4D4A-8365-E2FFF021655B}" srcOrd="0" destOrd="0" presId="urn:microsoft.com/office/officeart/2005/8/layout/pyramid4"/>
    <dgm:cxn modelId="{A6703E89-4910-47C3-AFB5-8E2CF1731BBD}" srcId="{0265D6C5-4CB2-4AF7-AE4E-BCF6DA1A09EA}" destId="{04DE5320-EC64-423A-9762-37F7DFDD1CA5}" srcOrd="2" destOrd="0" parTransId="{7D640108-A56F-41B0-910A-1A322EEB3A04}" sibTransId="{A60F75B3-E270-41B6-A758-1461B0788398}"/>
    <dgm:cxn modelId="{EACFC5AE-6F33-4C30-9E4A-1DE7F218D07E}" srcId="{0265D6C5-4CB2-4AF7-AE4E-BCF6DA1A09EA}" destId="{770BFFB8-CC8E-4E88-B05A-9D571F074CF4}" srcOrd="0" destOrd="0" parTransId="{83208FE1-EF7C-4FDE-AC9C-B9A151AEB49C}" sibTransId="{676A712D-2F6D-486F-84A3-2C5ABD8CA446}"/>
    <dgm:cxn modelId="{F332E7B5-A711-49B9-87DF-15A35D5EF44D}" type="presOf" srcId="{C320FB43-1EFB-4740-AEA6-AE77388C7546}" destId="{AD8BDCEC-4123-42AF-BC83-D048ADC8A464}" srcOrd="0" destOrd="0" presId="urn:microsoft.com/office/officeart/2005/8/layout/pyramid4"/>
    <dgm:cxn modelId="{3DEF6CC4-32E7-4683-AC51-941545BED98E}" type="presOf" srcId="{04DE5320-EC64-423A-9762-37F7DFDD1CA5}" destId="{D166E55F-0501-4DA2-B411-548BC16F4012}" srcOrd="0" destOrd="0" presId="urn:microsoft.com/office/officeart/2005/8/layout/pyramid4"/>
    <dgm:cxn modelId="{CABEF6C5-B57B-40AE-BB70-D3CFBC80C502}" type="presOf" srcId="{2733FA21-C9E8-473F-92FF-912221ABA3E7}" destId="{6CAAD450-9288-44AE-95BE-04B8AAFAB07E}" srcOrd="0" destOrd="0" presId="urn:microsoft.com/office/officeart/2005/8/layout/pyramid4"/>
    <dgm:cxn modelId="{A8790DE4-DC75-437A-90C7-4B819CCC65BC}" srcId="{0265D6C5-4CB2-4AF7-AE4E-BCF6DA1A09EA}" destId="{2733FA21-C9E8-473F-92FF-912221ABA3E7}" srcOrd="1" destOrd="0" parTransId="{70E8617C-9ADE-4AFF-B91E-3EE7F07637EA}" sibTransId="{E311130E-33DC-42CE-AAD4-01055824F3C5}"/>
    <dgm:cxn modelId="{E63D6EEA-57EC-43A4-900A-86B7AA11B102}" type="presOf" srcId="{770BFFB8-CC8E-4E88-B05A-9D571F074CF4}" destId="{1AA40B81-C0C2-4F74-B56F-598D531DB38A}" srcOrd="0" destOrd="0" presId="urn:microsoft.com/office/officeart/2005/8/layout/pyramid4"/>
    <dgm:cxn modelId="{912ADC9A-7A43-4972-9F14-3C93E0F68ECE}" type="presParOf" srcId="{1483DDA8-E93D-4D4A-8365-E2FFF021655B}" destId="{1AA40B81-C0C2-4F74-B56F-598D531DB38A}" srcOrd="0" destOrd="0" presId="urn:microsoft.com/office/officeart/2005/8/layout/pyramid4"/>
    <dgm:cxn modelId="{7DC6505A-4939-4092-BF7E-A377EB93EEFE}" type="presParOf" srcId="{1483DDA8-E93D-4D4A-8365-E2FFF021655B}" destId="{6CAAD450-9288-44AE-95BE-04B8AAFAB07E}" srcOrd="1" destOrd="0" presId="urn:microsoft.com/office/officeart/2005/8/layout/pyramid4"/>
    <dgm:cxn modelId="{F0F05A01-7A31-4FFC-A678-C4D356EF6DD3}" type="presParOf" srcId="{1483DDA8-E93D-4D4A-8365-E2FFF021655B}" destId="{D166E55F-0501-4DA2-B411-548BC16F4012}" srcOrd="2" destOrd="0" presId="urn:microsoft.com/office/officeart/2005/8/layout/pyramid4"/>
    <dgm:cxn modelId="{A7853BB8-A7E4-4B16-AA41-2ACEAA4F56FA}" type="presParOf" srcId="{1483DDA8-E93D-4D4A-8365-E2FFF021655B}" destId="{AD8BDCEC-4123-42AF-BC83-D048ADC8A46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8BFBB9-02B7-466C-AC8E-6E06BF4F7629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6B80F0-BF56-4CC1-969A-B7E520552418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000" b="1">
              <a:solidFill>
                <a:srgbClr val="C00000"/>
              </a:solidFill>
            </a:rPr>
            <a:t>План</a:t>
          </a:r>
          <a:endParaRPr lang="en-US" sz="1000" b="1" dirty="0">
            <a:solidFill>
              <a:srgbClr val="C00000"/>
            </a:solidFill>
          </a:endParaRPr>
        </a:p>
      </dgm:t>
    </dgm:pt>
    <dgm:pt modelId="{CDDD8EE1-EA03-4CEA-9403-4BA2619154CE}" type="parTrans" cxnId="{3D63C152-7515-4208-A671-69ABC5629389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55F87B41-D7BE-47B2-969B-E96728784534}" type="sibTrans" cxnId="{3D63C152-7515-4208-A671-69ABC5629389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D7523EE-433F-49ED-B7B1-1D531F914BA0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000" b="1" dirty="0">
              <a:solidFill>
                <a:srgbClr val="C00000"/>
              </a:solidFill>
            </a:rPr>
            <a:t>Исполнение</a:t>
          </a:r>
          <a:endParaRPr lang="en-US" sz="1000" b="1" dirty="0">
            <a:solidFill>
              <a:srgbClr val="C00000"/>
            </a:solidFill>
          </a:endParaRPr>
        </a:p>
      </dgm:t>
    </dgm:pt>
    <dgm:pt modelId="{638A42ED-E255-4617-BABC-29C3ED1B9AB1}" type="parTrans" cxnId="{59D5E4E7-3AED-4FC3-9FBB-28A552D04271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04F739F5-7521-4F8A-9269-EDEAFD0CFF47}" type="sibTrans" cxnId="{59D5E4E7-3AED-4FC3-9FBB-28A552D04271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2A5A494-1A15-466A-B76B-7F219284B997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M </a:t>
          </a:r>
          <a:r>
            <a:rPr lang="ru-RU" sz="1000" b="1" dirty="0">
              <a:solidFill>
                <a:srgbClr val="C00000"/>
              </a:solidFill>
            </a:rPr>
            <a:t>и О</a:t>
          </a:r>
          <a:endParaRPr lang="en-US" sz="1000" b="1" dirty="0">
            <a:solidFill>
              <a:srgbClr val="C00000"/>
            </a:solidFill>
          </a:endParaRPr>
        </a:p>
      </dgm:t>
    </dgm:pt>
    <dgm:pt modelId="{F315D770-091C-43DC-9428-0CEA7F7976DA}" type="parTrans" cxnId="{F99CF847-AC55-4982-9249-2B95FAA6DC6F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C08F1D7-15BA-41FD-8270-BC4D743CD5B5}" type="sibTrans" cxnId="{F99CF847-AC55-4982-9249-2B95FAA6DC6F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23434101-64F5-4D44-AB42-424B15293463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000" b="1" dirty="0">
              <a:solidFill>
                <a:srgbClr val="C00000"/>
              </a:solidFill>
            </a:rPr>
            <a:t>Отчёт</a:t>
          </a:r>
          <a:endParaRPr lang="en-US" sz="1000" b="1" dirty="0">
            <a:solidFill>
              <a:srgbClr val="C00000"/>
            </a:solidFill>
          </a:endParaRPr>
        </a:p>
      </dgm:t>
    </dgm:pt>
    <dgm:pt modelId="{AC7B3DE7-2063-4FD9-8D13-2761B1E1EA36}" type="parTrans" cxnId="{22CF9B08-33D1-4496-B5B7-198300C53DCA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7CFAC1B6-E505-49D6-BD91-B5C0ABDF1BC5}" type="sibTrans" cxnId="{22CF9B08-33D1-4496-B5B7-198300C53DCA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305D8E9B-6A99-4AEE-9905-4A52FB16E370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000" b="1" dirty="0">
              <a:solidFill>
                <a:srgbClr val="C00000"/>
              </a:solidFill>
            </a:rPr>
            <a:t>Учёт</a:t>
          </a:r>
          <a:endParaRPr lang="en-US" sz="1000" b="1" dirty="0">
            <a:solidFill>
              <a:srgbClr val="C00000"/>
            </a:solidFill>
          </a:endParaRPr>
        </a:p>
      </dgm:t>
    </dgm:pt>
    <dgm:pt modelId="{DD70360B-99AB-47F1-837D-8DA236FDA0E3}" type="parTrans" cxnId="{2C234A14-6FFE-44A1-A0C8-5A9287DE4CA4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53FA94F4-C20C-41A4-A529-256F7CC3CDA3}" type="sibTrans" cxnId="{2C234A14-6FFE-44A1-A0C8-5A9287DE4CA4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A1938C6A-A1E8-4D48-A9E7-DD533B6C95B1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ru-RU" sz="1000" b="1" dirty="0">
              <a:solidFill>
                <a:srgbClr val="C00000"/>
              </a:solidFill>
            </a:rPr>
            <a:t>Контроль</a:t>
          </a:r>
          <a:endParaRPr lang="en-US" sz="1000" b="1" dirty="0">
            <a:solidFill>
              <a:srgbClr val="C00000"/>
            </a:solidFill>
          </a:endParaRPr>
        </a:p>
      </dgm:t>
    </dgm:pt>
    <dgm:pt modelId="{3D681521-C216-40B5-84DF-03DEF7457FB8}" type="parTrans" cxnId="{8DC87EF4-4AC3-4A2D-8943-D6D134BD678B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4C26C14-9666-4143-BC89-79A31D5E2285}" type="sibTrans" cxnId="{8DC87EF4-4AC3-4A2D-8943-D6D134BD678B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7FA6C679-5D94-4FD5-8B07-F5C13D9C1E59}" type="pres">
      <dgm:prSet presAssocID="{D88BFBB9-02B7-466C-AC8E-6E06BF4F7629}" presName="cycle" presStyleCnt="0">
        <dgm:presLayoutVars>
          <dgm:dir/>
          <dgm:resizeHandles val="exact"/>
        </dgm:presLayoutVars>
      </dgm:prSet>
      <dgm:spPr/>
    </dgm:pt>
    <dgm:pt modelId="{64B2BEA7-D373-41A7-A1BA-B724B7D8D68F}" type="pres">
      <dgm:prSet presAssocID="{4E6B80F0-BF56-4CC1-969A-B7E520552418}" presName="node" presStyleLbl="node1" presStyleIdx="0" presStyleCnt="6" custScaleX="117797" custScaleY="62723">
        <dgm:presLayoutVars>
          <dgm:bulletEnabled val="1"/>
        </dgm:presLayoutVars>
      </dgm:prSet>
      <dgm:spPr/>
    </dgm:pt>
    <dgm:pt modelId="{D660D37F-585A-45CC-8D17-935879F6A467}" type="pres">
      <dgm:prSet presAssocID="{4E6B80F0-BF56-4CC1-969A-B7E520552418}" presName="spNode" presStyleCnt="0"/>
      <dgm:spPr/>
    </dgm:pt>
    <dgm:pt modelId="{7027F637-E029-4BCD-9C22-A2DF1E2FB38A}" type="pres">
      <dgm:prSet presAssocID="{55F87B41-D7BE-47B2-969B-E96728784534}" presName="sibTrans" presStyleLbl="sibTrans1D1" presStyleIdx="0" presStyleCnt="6"/>
      <dgm:spPr/>
    </dgm:pt>
    <dgm:pt modelId="{56ECE45B-5688-4768-80D8-09832D4C915C}" type="pres">
      <dgm:prSet presAssocID="{DD7523EE-433F-49ED-B7B1-1D531F914BA0}" presName="node" presStyleLbl="node1" presStyleIdx="1" presStyleCnt="6" custScaleX="212241" custScaleY="47638">
        <dgm:presLayoutVars>
          <dgm:bulletEnabled val="1"/>
        </dgm:presLayoutVars>
      </dgm:prSet>
      <dgm:spPr/>
    </dgm:pt>
    <dgm:pt modelId="{2758D387-8D70-4019-A6B9-53A498FA4BB1}" type="pres">
      <dgm:prSet presAssocID="{DD7523EE-433F-49ED-B7B1-1D531F914BA0}" presName="spNode" presStyleCnt="0"/>
      <dgm:spPr/>
    </dgm:pt>
    <dgm:pt modelId="{EE3CB313-0394-403E-8AB8-9D3F1C693286}" type="pres">
      <dgm:prSet presAssocID="{04F739F5-7521-4F8A-9269-EDEAFD0CFF47}" presName="sibTrans" presStyleLbl="sibTrans1D1" presStyleIdx="1" presStyleCnt="6"/>
      <dgm:spPr/>
    </dgm:pt>
    <dgm:pt modelId="{358B6CF4-E66B-4A81-9D9B-679FBE2F1888}" type="pres">
      <dgm:prSet presAssocID="{305D8E9B-6A99-4AEE-9905-4A52FB16E370}" presName="node" presStyleLbl="node1" presStyleIdx="2" presStyleCnt="6" custScaleX="117797" custScaleY="62723">
        <dgm:presLayoutVars>
          <dgm:bulletEnabled val="1"/>
        </dgm:presLayoutVars>
      </dgm:prSet>
      <dgm:spPr/>
    </dgm:pt>
    <dgm:pt modelId="{550F840C-C7BB-4402-8393-8D3D49EBAA6D}" type="pres">
      <dgm:prSet presAssocID="{305D8E9B-6A99-4AEE-9905-4A52FB16E370}" presName="spNode" presStyleCnt="0"/>
      <dgm:spPr/>
    </dgm:pt>
    <dgm:pt modelId="{2723475A-B27C-4ADE-BBFD-A9CA3865F0A7}" type="pres">
      <dgm:prSet presAssocID="{53FA94F4-C20C-41A4-A529-256F7CC3CDA3}" presName="sibTrans" presStyleLbl="sibTrans1D1" presStyleIdx="2" presStyleCnt="6"/>
      <dgm:spPr/>
    </dgm:pt>
    <dgm:pt modelId="{3150EBF6-8801-4CD1-81C4-00C7B38BBFAB}" type="pres">
      <dgm:prSet presAssocID="{23434101-64F5-4D44-AB42-424B15293463}" presName="node" presStyleLbl="node1" presStyleIdx="3" presStyleCnt="6" custScaleX="117797" custScaleY="62723">
        <dgm:presLayoutVars>
          <dgm:bulletEnabled val="1"/>
        </dgm:presLayoutVars>
      </dgm:prSet>
      <dgm:spPr/>
    </dgm:pt>
    <dgm:pt modelId="{D6408128-3454-4655-9138-3F038BBFC075}" type="pres">
      <dgm:prSet presAssocID="{23434101-64F5-4D44-AB42-424B15293463}" presName="spNode" presStyleCnt="0"/>
      <dgm:spPr/>
    </dgm:pt>
    <dgm:pt modelId="{F839AA2D-21C4-462D-80CB-4D60FD52E738}" type="pres">
      <dgm:prSet presAssocID="{7CFAC1B6-E505-49D6-BD91-B5C0ABDF1BC5}" presName="sibTrans" presStyleLbl="sibTrans1D1" presStyleIdx="3" presStyleCnt="6"/>
      <dgm:spPr/>
    </dgm:pt>
    <dgm:pt modelId="{71B45E1B-D681-466E-8D5F-892F6B4621C6}" type="pres">
      <dgm:prSet presAssocID="{A1938C6A-A1E8-4D48-A9E7-DD533B6C95B1}" presName="node" presStyleLbl="node1" presStyleIdx="4" presStyleCnt="6" custScaleX="158221" custScaleY="60938">
        <dgm:presLayoutVars>
          <dgm:bulletEnabled val="1"/>
        </dgm:presLayoutVars>
      </dgm:prSet>
      <dgm:spPr/>
    </dgm:pt>
    <dgm:pt modelId="{C84C44EC-6245-42C5-8256-30814D36E6FF}" type="pres">
      <dgm:prSet presAssocID="{A1938C6A-A1E8-4D48-A9E7-DD533B6C95B1}" presName="spNode" presStyleCnt="0"/>
      <dgm:spPr/>
    </dgm:pt>
    <dgm:pt modelId="{AB47DE27-56F3-498C-A19B-AB3B5B9A9BB7}" type="pres">
      <dgm:prSet presAssocID="{D4C26C14-9666-4143-BC89-79A31D5E2285}" presName="sibTrans" presStyleLbl="sibTrans1D1" presStyleIdx="4" presStyleCnt="6"/>
      <dgm:spPr/>
    </dgm:pt>
    <dgm:pt modelId="{7F090359-EDE6-4A8A-A549-3F7208530FAF}" type="pres">
      <dgm:prSet presAssocID="{D2A5A494-1A15-466A-B76B-7F219284B997}" presName="node" presStyleLbl="node1" presStyleIdx="5" presStyleCnt="6" custScaleX="117797" custScaleY="62723">
        <dgm:presLayoutVars>
          <dgm:bulletEnabled val="1"/>
        </dgm:presLayoutVars>
      </dgm:prSet>
      <dgm:spPr/>
    </dgm:pt>
    <dgm:pt modelId="{3D86A320-D9FB-4191-8B3D-EBC8B50332B4}" type="pres">
      <dgm:prSet presAssocID="{D2A5A494-1A15-466A-B76B-7F219284B997}" presName="spNode" presStyleCnt="0"/>
      <dgm:spPr/>
    </dgm:pt>
    <dgm:pt modelId="{D743222E-019C-4E97-9B90-B67DFDEAF4B1}" type="pres">
      <dgm:prSet presAssocID="{DC08F1D7-15BA-41FD-8270-BC4D743CD5B5}" presName="sibTrans" presStyleLbl="sibTrans1D1" presStyleIdx="5" presStyleCnt="6"/>
      <dgm:spPr/>
    </dgm:pt>
  </dgm:ptLst>
  <dgm:cxnLst>
    <dgm:cxn modelId="{22CF9B08-33D1-4496-B5B7-198300C53DCA}" srcId="{D88BFBB9-02B7-466C-AC8E-6E06BF4F7629}" destId="{23434101-64F5-4D44-AB42-424B15293463}" srcOrd="3" destOrd="0" parTransId="{AC7B3DE7-2063-4FD9-8D13-2761B1E1EA36}" sibTransId="{7CFAC1B6-E505-49D6-BD91-B5C0ABDF1BC5}"/>
    <dgm:cxn modelId="{2C234A14-6FFE-44A1-A0C8-5A9287DE4CA4}" srcId="{D88BFBB9-02B7-466C-AC8E-6E06BF4F7629}" destId="{305D8E9B-6A99-4AEE-9905-4A52FB16E370}" srcOrd="2" destOrd="0" parTransId="{DD70360B-99AB-47F1-837D-8DA236FDA0E3}" sibTransId="{53FA94F4-C20C-41A4-A529-256F7CC3CDA3}"/>
    <dgm:cxn modelId="{9083DC3A-2A87-4769-A122-F3397224B60B}" type="presOf" srcId="{305D8E9B-6A99-4AEE-9905-4A52FB16E370}" destId="{358B6CF4-E66B-4A81-9D9B-679FBE2F1888}" srcOrd="0" destOrd="0" presId="urn:microsoft.com/office/officeart/2005/8/layout/cycle5"/>
    <dgm:cxn modelId="{A7282541-7942-4B51-9BC4-2E8FBEA604B6}" type="presOf" srcId="{D4C26C14-9666-4143-BC89-79A31D5E2285}" destId="{AB47DE27-56F3-498C-A19B-AB3B5B9A9BB7}" srcOrd="0" destOrd="0" presId="urn:microsoft.com/office/officeart/2005/8/layout/cycle5"/>
    <dgm:cxn modelId="{F99CF847-AC55-4982-9249-2B95FAA6DC6F}" srcId="{D88BFBB9-02B7-466C-AC8E-6E06BF4F7629}" destId="{D2A5A494-1A15-466A-B76B-7F219284B997}" srcOrd="5" destOrd="0" parTransId="{F315D770-091C-43DC-9428-0CEA7F7976DA}" sibTransId="{DC08F1D7-15BA-41FD-8270-BC4D743CD5B5}"/>
    <dgm:cxn modelId="{72932F4B-DE2E-46FE-8403-5504EAF5A6E7}" type="presOf" srcId="{DC08F1D7-15BA-41FD-8270-BC4D743CD5B5}" destId="{D743222E-019C-4E97-9B90-B67DFDEAF4B1}" srcOrd="0" destOrd="0" presId="urn:microsoft.com/office/officeart/2005/8/layout/cycle5"/>
    <dgm:cxn modelId="{3278004E-38FD-4EC9-B510-250248E68F62}" type="presOf" srcId="{04F739F5-7521-4F8A-9269-EDEAFD0CFF47}" destId="{EE3CB313-0394-403E-8AB8-9D3F1C693286}" srcOrd="0" destOrd="0" presId="urn:microsoft.com/office/officeart/2005/8/layout/cycle5"/>
    <dgm:cxn modelId="{3D63C152-7515-4208-A671-69ABC5629389}" srcId="{D88BFBB9-02B7-466C-AC8E-6E06BF4F7629}" destId="{4E6B80F0-BF56-4CC1-969A-B7E520552418}" srcOrd="0" destOrd="0" parTransId="{CDDD8EE1-EA03-4CEA-9403-4BA2619154CE}" sibTransId="{55F87B41-D7BE-47B2-969B-E96728784534}"/>
    <dgm:cxn modelId="{B7123573-339E-4A45-9A12-C60B0836DA11}" type="presOf" srcId="{DD7523EE-433F-49ED-B7B1-1D531F914BA0}" destId="{56ECE45B-5688-4768-80D8-09832D4C915C}" srcOrd="0" destOrd="0" presId="urn:microsoft.com/office/officeart/2005/8/layout/cycle5"/>
    <dgm:cxn modelId="{5053EC81-67FF-483B-8FAA-DC799E711AFE}" type="presOf" srcId="{23434101-64F5-4D44-AB42-424B15293463}" destId="{3150EBF6-8801-4CD1-81C4-00C7B38BBFAB}" srcOrd="0" destOrd="0" presId="urn:microsoft.com/office/officeart/2005/8/layout/cycle5"/>
    <dgm:cxn modelId="{335EB792-3E5B-4476-8DC3-F50E266A4E80}" type="presOf" srcId="{4E6B80F0-BF56-4CC1-969A-B7E520552418}" destId="{64B2BEA7-D373-41A7-A1BA-B724B7D8D68F}" srcOrd="0" destOrd="0" presId="urn:microsoft.com/office/officeart/2005/8/layout/cycle5"/>
    <dgm:cxn modelId="{C479D4B9-7F2C-4983-95BC-6DB5EB40D16C}" type="presOf" srcId="{7CFAC1B6-E505-49D6-BD91-B5C0ABDF1BC5}" destId="{F839AA2D-21C4-462D-80CB-4D60FD52E738}" srcOrd="0" destOrd="0" presId="urn:microsoft.com/office/officeart/2005/8/layout/cycle5"/>
    <dgm:cxn modelId="{F6FA1FC1-F1BD-4F45-9C6A-B80B9B093059}" type="presOf" srcId="{53FA94F4-C20C-41A4-A529-256F7CC3CDA3}" destId="{2723475A-B27C-4ADE-BBFD-A9CA3865F0A7}" srcOrd="0" destOrd="0" presId="urn:microsoft.com/office/officeart/2005/8/layout/cycle5"/>
    <dgm:cxn modelId="{DA6E48CB-EB50-48D4-8289-C9259789149D}" type="presOf" srcId="{55F87B41-D7BE-47B2-969B-E96728784534}" destId="{7027F637-E029-4BCD-9C22-A2DF1E2FB38A}" srcOrd="0" destOrd="0" presId="urn:microsoft.com/office/officeart/2005/8/layout/cycle5"/>
    <dgm:cxn modelId="{4EC967D6-8ADC-4EFF-847C-0EF6F821B706}" type="presOf" srcId="{A1938C6A-A1E8-4D48-A9E7-DD533B6C95B1}" destId="{71B45E1B-D681-466E-8D5F-892F6B4621C6}" srcOrd="0" destOrd="0" presId="urn:microsoft.com/office/officeart/2005/8/layout/cycle5"/>
    <dgm:cxn modelId="{59D5E4E7-3AED-4FC3-9FBB-28A552D04271}" srcId="{D88BFBB9-02B7-466C-AC8E-6E06BF4F7629}" destId="{DD7523EE-433F-49ED-B7B1-1D531F914BA0}" srcOrd="1" destOrd="0" parTransId="{638A42ED-E255-4617-BABC-29C3ED1B9AB1}" sibTransId="{04F739F5-7521-4F8A-9269-EDEAFD0CFF47}"/>
    <dgm:cxn modelId="{164258EB-11BD-4F19-A8FA-38FA4387EC1D}" type="presOf" srcId="{D88BFBB9-02B7-466C-AC8E-6E06BF4F7629}" destId="{7FA6C679-5D94-4FD5-8B07-F5C13D9C1E59}" srcOrd="0" destOrd="0" presId="urn:microsoft.com/office/officeart/2005/8/layout/cycle5"/>
    <dgm:cxn modelId="{8DC87EF4-4AC3-4A2D-8943-D6D134BD678B}" srcId="{D88BFBB9-02B7-466C-AC8E-6E06BF4F7629}" destId="{A1938C6A-A1E8-4D48-A9E7-DD533B6C95B1}" srcOrd="4" destOrd="0" parTransId="{3D681521-C216-40B5-84DF-03DEF7457FB8}" sibTransId="{D4C26C14-9666-4143-BC89-79A31D5E2285}"/>
    <dgm:cxn modelId="{A20B48F5-FD4B-49E4-8379-41906748D06E}" type="presOf" srcId="{D2A5A494-1A15-466A-B76B-7F219284B997}" destId="{7F090359-EDE6-4A8A-A549-3F7208530FAF}" srcOrd="0" destOrd="0" presId="urn:microsoft.com/office/officeart/2005/8/layout/cycle5"/>
    <dgm:cxn modelId="{3D522BBA-3B17-4845-BBE4-58C7574F5CA7}" type="presParOf" srcId="{7FA6C679-5D94-4FD5-8B07-F5C13D9C1E59}" destId="{64B2BEA7-D373-41A7-A1BA-B724B7D8D68F}" srcOrd="0" destOrd="0" presId="urn:microsoft.com/office/officeart/2005/8/layout/cycle5"/>
    <dgm:cxn modelId="{FBE3E1B8-D703-4E91-9EF1-EB48EE79602D}" type="presParOf" srcId="{7FA6C679-5D94-4FD5-8B07-F5C13D9C1E59}" destId="{D660D37F-585A-45CC-8D17-935879F6A467}" srcOrd="1" destOrd="0" presId="urn:microsoft.com/office/officeart/2005/8/layout/cycle5"/>
    <dgm:cxn modelId="{178EB4BF-2F39-4FD7-96C6-3EC136202B4E}" type="presParOf" srcId="{7FA6C679-5D94-4FD5-8B07-F5C13D9C1E59}" destId="{7027F637-E029-4BCD-9C22-A2DF1E2FB38A}" srcOrd="2" destOrd="0" presId="urn:microsoft.com/office/officeart/2005/8/layout/cycle5"/>
    <dgm:cxn modelId="{45167642-9943-4053-992F-1E90B4B4FB89}" type="presParOf" srcId="{7FA6C679-5D94-4FD5-8B07-F5C13D9C1E59}" destId="{56ECE45B-5688-4768-80D8-09832D4C915C}" srcOrd="3" destOrd="0" presId="urn:microsoft.com/office/officeart/2005/8/layout/cycle5"/>
    <dgm:cxn modelId="{CBECF0E8-7E37-48F3-9657-EC15629B67E0}" type="presParOf" srcId="{7FA6C679-5D94-4FD5-8B07-F5C13D9C1E59}" destId="{2758D387-8D70-4019-A6B9-53A498FA4BB1}" srcOrd="4" destOrd="0" presId="urn:microsoft.com/office/officeart/2005/8/layout/cycle5"/>
    <dgm:cxn modelId="{D423E3E5-1994-42E6-A490-27C82841C2B0}" type="presParOf" srcId="{7FA6C679-5D94-4FD5-8B07-F5C13D9C1E59}" destId="{EE3CB313-0394-403E-8AB8-9D3F1C693286}" srcOrd="5" destOrd="0" presId="urn:microsoft.com/office/officeart/2005/8/layout/cycle5"/>
    <dgm:cxn modelId="{2EB31EF9-FDAF-4417-BE6F-E57B8C5F8840}" type="presParOf" srcId="{7FA6C679-5D94-4FD5-8B07-F5C13D9C1E59}" destId="{358B6CF4-E66B-4A81-9D9B-679FBE2F1888}" srcOrd="6" destOrd="0" presId="urn:microsoft.com/office/officeart/2005/8/layout/cycle5"/>
    <dgm:cxn modelId="{9E1C25E7-4FA6-4555-94C2-5A3F75C89874}" type="presParOf" srcId="{7FA6C679-5D94-4FD5-8B07-F5C13D9C1E59}" destId="{550F840C-C7BB-4402-8393-8D3D49EBAA6D}" srcOrd="7" destOrd="0" presId="urn:microsoft.com/office/officeart/2005/8/layout/cycle5"/>
    <dgm:cxn modelId="{617247F0-6471-497C-80CE-C5F9E315A503}" type="presParOf" srcId="{7FA6C679-5D94-4FD5-8B07-F5C13D9C1E59}" destId="{2723475A-B27C-4ADE-BBFD-A9CA3865F0A7}" srcOrd="8" destOrd="0" presId="urn:microsoft.com/office/officeart/2005/8/layout/cycle5"/>
    <dgm:cxn modelId="{050F1D06-A873-45D0-BFE7-93E082C40E33}" type="presParOf" srcId="{7FA6C679-5D94-4FD5-8B07-F5C13D9C1E59}" destId="{3150EBF6-8801-4CD1-81C4-00C7B38BBFAB}" srcOrd="9" destOrd="0" presId="urn:microsoft.com/office/officeart/2005/8/layout/cycle5"/>
    <dgm:cxn modelId="{26C7A181-5F10-43FB-B59E-3572EC113240}" type="presParOf" srcId="{7FA6C679-5D94-4FD5-8B07-F5C13D9C1E59}" destId="{D6408128-3454-4655-9138-3F038BBFC075}" srcOrd="10" destOrd="0" presId="urn:microsoft.com/office/officeart/2005/8/layout/cycle5"/>
    <dgm:cxn modelId="{4CE88A8B-D644-43F5-8A29-C975872AFE32}" type="presParOf" srcId="{7FA6C679-5D94-4FD5-8B07-F5C13D9C1E59}" destId="{F839AA2D-21C4-462D-80CB-4D60FD52E738}" srcOrd="11" destOrd="0" presId="urn:microsoft.com/office/officeart/2005/8/layout/cycle5"/>
    <dgm:cxn modelId="{F5AD8732-A20D-4F92-A24E-66B12685E13B}" type="presParOf" srcId="{7FA6C679-5D94-4FD5-8B07-F5C13D9C1E59}" destId="{71B45E1B-D681-466E-8D5F-892F6B4621C6}" srcOrd="12" destOrd="0" presId="urn:microsoft.com/office/officeart/2005/8/layout/cycle5"/>
    <dgm:cxn modelId="{ADBFEB33-D5F7-402E-9755-F60401A5B27A}" type="presParOf" srcId="{7FA6C679-5D94-4FD5-8B07-F5C13D9C1E59}" destId="{C84C44EC-6245-42C5-8256-30814D36E6FF}" srcOrd="13" destOrd="0" presId="urn:microsoft.com/office/officeart/2005/8/layout/cycle5"/>
    <dgm:cxn modelId="{C85E5EE5-26E0-4696-BAD5-D357455A19E3}" type="presParOf" srcId="{7FA6C679-5D94-4FD5-8B07-F5C13D9C1E59}" destId="{AB47DE27-56F3-498C-A19B-AB3B5B9A9BB7}" srcOrd="14" destOrd="0" presId="urn:microsoft.com/office/officeart/2005/8/layout/cycle5"/>
    <dgm:cxn modelId="{AB7EAAD0-5A26-451D-BD79-4EFC4D34D6A4}" type="presParOf" srcId="{7FA6C679-5D94-4FD5-8B07-F5C13D9C1E59}" destId="{7F090359-EDE6-4A8A-A549-3F7208530FAF}" srcOrd="15" destOrd="0" presId="urn:microsoft.com/office/officeart/2005/8/layout/cycle5"/>
    <dgm:cxn modelId="{5D3E3C61-E39A-49D7-9180-7156A58E72C1}" type="presParOf" srcId="{7FA6C679-5D94-4FD5-8B07-F5C13D9C1E59}" destId="{3D86A320-D9FB-4191-8B3D-EBC8B50332B4}" srcOrd="16" destOrd="0" presId="urn:microsoft.com/office/officeart/2005/8/layout/cycle5"/>
    <dgm:cxn modelId="{D59DDB82-5146-4DA0-A040-DC871FB83046}" type="presParOf" srcId="{7FA6C679-5D94-4FD5-8B07-F5C13D9C1E59}" destId="{D743222E-019C-4E97-9B90-B67DFDEAF4B1}" srcOrd="17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C2F48-4508-4F9F-8FEF-C078B5800C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C68406A-E719-446B-84A5-7F4292135D72}">
      <dgm:prSet phldrT="[Szöveg]"/>
      <dgm:spPr/>
      <dgm:t>
        <a:bodyPr/>
        <a:lstStyle/>
        <a:p>
          <a:r>
            <a:rPr lang="hu-HU" dirty="0"/>
            <a:t>  </a:t>
          </a:r>
        </a:p>
      </dgm:t>
    </dgm:pt>
    <dgm:pt modelId="{BD8ABEF9-9D3B-451B-B307-4D70BDBC1B88}" type="parTrans" cxnId="{3F41F383-748C-4972-8F1C-BB89DACF46C9}">
      <dgm:prSet/>
      <dgm:spPr/>
      <dgm:t>
        <a:bodyPr/>
        <a:lstStyle/>
        <a:p>
          <a:endParaRPr lang="hu-HU"/>
        </a:p>
      </dgm:t>
    </dgm:pt>
    <dgm:pt modelId="{2810BF77-1C06-41DB-A352-F98A2AE81FF9}" type="sibTrans" cxnId="{3F41F383-748C-4972-8F1C-BB89DACF46C9}">
      <dgm:prSet/>
      <dgm:spPr/>
      <dgm:t>
        <a:bodyPr/>
        <a:lstStyle/>
        <a:p>
          <a:endParaRPr lang="hu-HU"/>
        </a:p>
      </dgm:t>
    </dgm:pt>
    <dgm:pt modelId="{50E3C367-AD1E-4CCF-ADA6-83279BA21B6E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D4DD4BE3-B178-487D-81F0-032851338747}" type="parTrans" cxnId="{8D472C44-BE96-4378-8B13-3FD8F959F7A9}">
      <dgm:prSet/>
      <dgm:spPr/>
      <dgm:t>
        <a:bodyPr/>
        <a:lstStyle/>
        <a:p>
          <a:endParaRPr lang="hu-HU"/>
        </a:p>
      </dgm:t>
    </dgm:pt>
    <dgm:pt modelId="{A163041B-55EC-4D74-92C0-3F51D21000FC}" type="sibTrans" cxnId="{8D472C44-BE96-4378-8B13-3FD8F959F7A9}">
      <dgm:prSet/>
      <dgm:spPr/>
      <dgm:t>
        <a:bodyPr/>
        <a:lstStyle/>
        <a:p>
          <a:endParaRPr lang="hu-HU"/>
        </a:p>
      </dgm:t>
    </dgm:pt>
    <dgm:pt modelId="{6C6D617F-E137-4078-AB24-86DA23EF37EB}">
      <dgm:prSet phldrT="[Szöveg]"/>
      <dgm:spPr/>
      <dgm:t>
        <a:bodyPr/>
        <a:lstStyle/>
        <a:p>
          <a:r>
            <a:rPr lang="ru-RU" dirty="0"/>
            <a:t>ассигнование</a:t>
          </a:r>
          <a:endParaRPr lang="hu-HU" dirty="0"/>
        </a:p>
      </dgm:t>
    </dgm:pt>
    <dgm:pt modelId="{923E2E89-EDD1-4567-800B-5A3FBFECE30F}" type="parTrans" cxnId="{3DCF66C6-F7E6-4A6A-8D75-D66873EE25C9}">
      <dgm:prSet/>
      <dgm:spPr/>
      <dgm:t>
        <a:bodyPr/>
        <a:lstStyle/>
        <a:p>
          <a:endParaRPr lang="hu-HU"/>
        </a:p>
      </dgm:t>
    </dgm:pt>
    <dgm:pt modelId="{A26598EB-F5C2-4BD7-AD8B-A1217380919E}" type="sibTrans" cxnId="{3DCF66C6-F7E6-4A6A-8D75-D66873EE25C9}">
      <dgm:prSet/>
      <dgm:spPr/>
      <dgm:t>
        <a:bodyPr/>
        <a:lstStyle/>
        <a:p>
          <a:endParaRPr lang="hu-HU"/>
        </a:p>
      </dgm:t>
    </dgm:pt>
    <dgm:pt modelId="{466A36FB-2DCF-46A2-B3E4-213F5451BF91}">
      <dgm:prSet phldrT="[Szöveg]"/>
      <dgm:spPr/>
      <dgm:t>
        <a:bodyPr/>
        <a:lstStyle/>
        <a:p>
          <a:r>
            <a:rPr lang="ru-RU" dirty="0"/>
            <a:t>формирование обязательств</a:t>
          </a:r>
          <a:endParaRPr lang="hu-HU" dirty="0"/>
        </a:p>
      </dgm:t>
    </dgm:pt>
    <dgm:pt modelId="{99798143-0613-45F3-A5D2-1611A350AEA9}" type="parTrans" cxnId="{48B99BAA-9C3A-40D3-B858-977F775C6025}">
      <dgm:prSet/>
      <dgm:spPr/>
      <dgm:t>
        <a:bodyPr/>
        <a:lstStyle/>
        <a:p>
          <a:endParaRPr lang="hu-HU"/>
        </a:p>
      </dgm:t>
    </dgm:pt>
    <dgm:pt modelId="{43349425-18FF-471C-B669-2783703CF4C5}" type="sibTrans" cxnId="{48B99BAA-9C3A-40D3-B858-977F775C6025}">
      <dgm:prSet/>
      <dgm:spPr/>
      <dgm:t>
        <a:bodyPr/>
        <a:lstStyle/>
        <a:p>
          <a:endParaRPr lang="hu-HU"/>
        </a:p>
      </dgm:t>
    </dgm:pt>
    <dgm:pt modelId="{62EDDCD0-5CD8-4916-8D32-1E2D78FA5E1E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71461A6E-0FE0-4E45-A15E-157F617B3C0C}" type="parTrans" cxnId="{88131CAF-B18F-4801-8DC5-0A30051305BC}">
      <dgm:prSet/>
      <dgm:spPr/>
      <dgm:t>
        <a:bodyPr/>
        <a:lstStyle/>
        <a:p>
          <a:endParaRPr lang="hu-HU"/>
        </a:p>
      </dgm:t>
    </dgm:pt>
    <dgm:pt modelId="{C8C36D49-1BFF-40F9-8AFB-EBFD0D762F01}" type="sibTrans" cxnId="{88131CAF-B18F-4801-8DC5-0A30051305BC}">
      <dgm:prSet/>
      <dgm:spPr/>
      <dgm:t>
        <a:bodyPr/>
        <a:lstStyle/>
        <a:p>
          <a:endParaRPr lang="hu-HU"/>
        </a:p>
      </dgm:t>
    </dgm:pt>
    <dgm:pt modelId="{4D806D1E-1FD4-46E0-AB39-4CBC09F4D0D7}">
      <dgm:prSet phldrT="[Szöveg]"/>
      <dgm:spPr/>
      <dgm:t>
        <a:bodyPr/>
        <a:lstStyle/>
        <a:p>
          <a:r>
            <a:rPr lang="ru-RU" dirty="0"/>
            <a:t>выполнение</a:t>
          </a:r>
          <a:endParaRPr lang="hu-HU" dirty="0"/>
        </a:p>
      </dgm:t>
    </dgm:pt>
    <dgm:pt modelId="{654DEC97-BB11-467D-983E-28AC6E470B52}" type="parTrans" cxnId="{7EAE59DA-E00D-4A01-9913-4502A9F2C2E7}">
      <dgm:prSet/>
      <dgm:spPr/>
      <dgm:t>
        <a:bodyPr/>
        <a:lstStyle/>
        <a:p>
          <a:endParaRPr lang="hu-HU"/>
        </a:p>
      </dgm:t>
    </dgm:pt>
    <dgm:pt modelId="{FD53EB51-57D2-4349-BDCE-95E29CE0BB09}" type="sibTrans" cxnId="{7EAE59DA-E00D-4A01-9913-4502A9F2C2E7}">
      <dgm:prSet/>
      <dgm:spPr/>
      <dgm:t>
        <a:bodyPr/>
        <a:lstStyle/>
        <a:p>
          <a:endParaRPr lang="hu-HU"/>
        </a:p>
      </dgm:t>
    </dgm:pt>
    <dgm:pt modelId="{E57F3A61-CEC9-4BEF-92D9-F959600FB45F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3B870F12-9CF8-4B5A-94B3-5217383E1024}" type="parTrans" cxnId="{084D5916-1375-467F-8680-9EAEA8A62B87}">
      <dgm:prSet/>
      <dgm:spPr/>
      <dgm:t>
        <a:bodyPr/>
        <a:lstStyle/>
        <a:p>
          <a:endParaRPr lang="hu-HU"/>
        </a:p>
      </dgm:t>
    </dgm:pt>
    <dgm:pt modelId="{48F35690-EC9C-4806-B982-24A303B24068}" type="sibTrans" cxnId="{084D5916-1375-467F-8680-9EAEA8A62B87}">
      <dgm:prSet/>
      <dgm:spPr/>
      <dgm:t>
        <a:bodyPr/>
        <a:lstStyle/>
        <a:p>
          <a:endParaRPr lang="hu-HU"/>
        </a:p>
      </dgm:t>
    </dgm:pt>
    <dgm:pt modelId="{371E7232-59DA-4614-8678-1FE1A2753B0F}">
      <dgm:prSet phldrT="[Szöveg]"/>
      <dgm:spPr/>
      <dgm:t>
        <a:bodyPr/>
        <a:lstStyle/>
        <a:p>
          <a:r>
            <a:rPr lang="ru-RU" dirty="0"/>
            <a:t>платёж</a:t>
          </a:r>
          <a:endParaRPr lang="hu-HU" dirty="0"/>
        </a:p>
      </dgm:t>
    </dgm:pt>
    <dgm:pt modelId="{CCA13157-D59F-45EE-8C8C-3FB8B4F868C3}" type="parTrans" cxnId="{A53050C9-1AD5-49D0-932C-62B5499F819B}">
      <dgm:prSet/>
      <dgm:spPr/>
      <dgm:t>
        <a:bodyPr/>
        <a:lstStyle/>
        <a:p>
          <a:endParaRPr lang="hu-HU"/>
        </a:p>
      </dgm:t>
    </dgm:pt>
    <dgm:pt modelId="{FED895ED-4917-41C7-B5CF-5A5EFEDBB04C}" type="sibTrans" cxnId="{A53050C9-1AD5-49D0-932C-62B5499F819B}">
      <dgm:prSet/>
      <dgm:spPr/>
      <dgm:t>
        <a:bodyPr/>
        <a:lstStyle/>
        <a:p>
          <a:endParaRPr lang="hu-HU"/>
        </a:p>
      </dgm:t>
    </dgm:pt>
    <dgm:pt modelId="{46EF3D94-C39A-4778-ABF4-B66759A82E2D}" type="pres">
      <dgm:prSet presAssocID="{B56C2F48-4508-4F9F-8FEF-C078B5800C63}" presName="linearFlow" presStyleCnt="0">
        <dgm:presLayoutVars>
          <dgm:dir/>
          <dgm:animLvl val="lvl"/>
          <dgm:resizeHandles val="exact"/>
        </dgm:presLayoutVars>
      </dgm:prSet>
      <dgm:spPr/>
    </dgm:pt>
    <dgm:pt modelId="{905F0EF4-84F9-4A74-835E-AA59BB0CD8EC}" type="pres">
      <dgm:prSet presAssocID="{FC68406A-E719-446B-84A5-7F4292135D72}" presName="composite" presStyleCnt="0"/>
      <dgm:spPr/>
    </dgm:pt>
    <dgm:pt modelId="{6193D0D1-A368-40E8-9F92-F5FE0ADA6DA9}" type="pres">
      <dgm:prSet presAssocID="{FC68406A-E719-446B-84A5-7F4292135D7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ECAE799-A950-4086-9E92-36B6D758AE96}" type="pres">
      <dgm:prSet presAssocID="{FC68406A-E719-446B-84A5-7F4292135D72}" presName="descendantText" presStyleLbl="alignAcc1" presStyleIdx="0" presStyleCnt="4">
        <dgm:presLayoutVars>
          <dgm:bulletEnabled val="1"/>
        </dgm:presLayoutVars>
      </dgm:prSet>
      <dgm:spPr/>
    </dgm:pt>
    <dgm:pt modelId="{6FEADDB9-627E-48BF-AB8C-CC3F9956A456}" type="pres">
      <dgm:prSet presAssocID="{2810BF77-1C06-41DB-A352-F98A2AE81FF9}" presName="sp" presStyleCnt="0"/>
      <dgm:spPr/>
    </dgm:pt>
    <dgm:pt modelId="{69A0B534-34D1-496E-BDCE-C7AD3B4E468F}" type="pres">
      <dgm:prSet presAssocID="{50E3C367-AD1E-4CCF-ADA6-83279BA21B6E}" presName="composite" presStyleCnt="0"/>
      <dgm:spPr/>
    </dgm:pt>
    <dgm:pt modelId="{B9EC1200-96D0-4B12-806A-AC87913099CC}" type="pres">
      <dgm:prSet presAssocID="{50E3C367-AD1E-4CCF-ADA6-83279BA21B6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CBFCF7D-A77D-4905-B75F-D5A07B778C90}" type="pres">
      <dgm:prSet presAssocID="{50E3C367-AD1E-4CCF-ADA6-83279BA21B6E}" presName="descendantText" presStyleLbl="alignAcc1" presStyleIdx="1" presStyleCnt="4">
        <dgm:presLayoutVars>
          <dgm:bulletEnabled val="1"/>
        </dgm:presLayoutVars>
      </dgm:prSet>
      <dgm:spPr/>
    </dgm:pt>
    <dgm:pt modelId="{2B36DE46-A451-47DD-836D-02FE7B5C5990}" type="pres">
      <dgm:prSet presAssocID="{A163041B-55EC-4D74-92C0-3F51D21000FC}" presName="sp" presStyleCnt="0"/>
      <dgm:spPr/>
    </dgm:pt>
    <dgm:pt modelId="{AD66654F-6762-45DF-8CCB-ACAEB023B900}" type="pres">
      <dgm:prSet presAssocID="{62EDDCD0-5CD8-4916-8D32-1E2D78FA5E1E}" presName="composite" presStyleCnt="0"/>
      <dgm:spPr/>
    </dgm:pt>
    <dgm:pt modelId="{F66371D4-2839-48E0-90DC-F7DE1A876240}" type="pres">
      <dgm:prSet presAssocID="{62EDDCD0-5CD8-4916-8D32-1E2D78FA5E1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AAD0939-76E3-4C4E-A32C-BCFF7B81C1D8}" type="pres">
      <dgm:prSet presAssocID="{62EDDCD0-5CD8-4916-8D32-1E2D78FA5E1E}" presName="descendantText" presStyleLbl="alignAcc1" presStyleIdx="2" presStyleCnt="4">
        <dgm:presLayoutVars>
          <dgm:bulletEnabled val="1"/>
        </dgm:presLayoutVars>
      </dgm:prSet>
      <dgm:spPr/>
    </dgm:pt>
    <dgm:pt modelId="{13EC5AA2-BB89-4ADA-B261-EE55DC08864D}" type="pres">
      <dgm:prSet presAssocID="{C8C36D49-1BFF-40F9-8AFB-EBFD0D762F01}" presName="sp" presStyleCnt="0"/>
      <dgm:spPr/>
    </dgm:pt>
    <dgm:pt modelId="{201C4A8E-01F5-42FB-80AD-32E0C626C10D}" type="pres">
      <dgm:prSet presAssocID="{E57F3A61-CEC9-4BEF-92D9-F959600FB45F}" presName="composite" presStyleCnt="0"/>
      <dgm:spPr/>
    </dgm:pt>
    <dgm:pt modelId="{0C005702-8CFF-4B25-832E-B506AC490DD8}" type="pres">
      <dgm:prSet presAssocID="{E57F3A61-CEC9-4BEF-92D9-F959600FB45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623AA8E-74D8-4C40-8E3F-634ED3C12F83}" type="pres">
      <dgm:prSet presAssocID="{E57F3A61-CEC9-4BEF-92D9-F959600FB45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84D5916-1375-467F-8680-9EAEA8A62B87}" srcId="{B56C2F48-4508-4F9F-8FEF-C078B5800C63}" destId="{E57F3A61-CEC9-4BEF-92D9-F959600FB45F}" srcOrd="3" destOrd="0" parTransId="{3B870F12-9CF8-4B5A-94B3-5217383E1024}" sibTransId="{48F35690-EC9C-4806-B982-24A303B24068}"/>
    <dgm:cxn modelId="{F8BA851E-26C2-4C33-BC69-494858BC6509}" type="presOf" srcId="{E57F3A61-CEC9-4BEF-92D9-F959600FB45F}" destId="{0C005702-8CFF-4B25-832E-B506AC490DD8}" srcOrd="0" destOrd="0" presId="urn:microsoft.com/office/officeart/2005/8/layout/chevron2"/>
    <dgm:cxn modelId="{0DAA823F-2083-4DEA-BF31-ADE0E7BAE449}" type="presOf" srcId="{466A36FB-2DCF-46A2-B3E4-213F5451BF91}" destId="{0CBFCF7D-A77D-4905-B75F-D5A07B778C90}" srcOrd="0" destOrd="0" presId="urn:microsoft.com/office/officeart/2005/8/layout/chevron2"/>
    <dgm:cxn modelId="{8D472C44-BE96-4378-8B13-3FD8F959F7A9}" srcId="{B56C2F48-4508-4F9F-8FEF-C078B5800C63}" destId="{50E3C367-AD1E-4CCF-ADA6-83279BA21B6E}" srcOrd="1" destOrd="0" parTransId="{D4DD4BE3-B178-487D-81F0-032851338747}" sibTransId="{A163041B-55EC-4D74-92C0-3F51D21000FC}"/>
    <dgm:cxn modelId="{F92AD645-B705-4758-8690-E86FE0731D8B}" type="presOf" srcId="{371E7232-59DA-4614-8678-1FE1A2753B0F}" destId="{A623AA8E-74D8-4C40-8E3F-634ED3C12F83}" srcOrd="0" destOrd="0" presId="urn:microsoft.com/office/officeart/2005/8/layout/chevron2"/>
    <dgm:cxn modelId="{7077904D-0EAE-45CF-A2A1-45D5B17093D6}" type="presOf" srcId="{FC68406A-E719-446B-84A5-7F4292135D72}" destId="{6193D0D1-A368-40E8-9F92-F5FE0ADA6DA9}" srcOrd="0" destOrd="0" presId="urn:microsoft.com/office/officeart/2005/8/layout/chevron2"/>
    <dgm:cxn modelId="{01ED5953-CA9C-4DC3-82A1-67336631B8CB}" type="presOf" srcId="{6C6D617F-E137-4078-AB24-86DA23EF37EB}" destId="{5ECAE799-A950-4086-9E92-36B6D758AE96}" srcOrd="0" destOrd="0" presId="urn:microsoft.com/office/officeart/2005/8/layout/chevron2"/>
    <dgm:cxn modelId="{3F41F383-748C-4972-8F1C-BB89DACF46C9}" srcId="{B56C2F48-4508-4F9F-8FEF-C078B5800C63}" destId="{FC68406A-E719-446B-84A5-7F4292135D72}" srcOrd="0" destOrd="0" parTransId="{BD8ABEF9-9D3B-451B-B307-4D70BDBC1B88}" sibTransId="{2810BF77-1C06-41DB-A352-F98A2AE81FF9}"/>
    <dgm:cxn modelId="{EA1C5A97-544E-47BB-AEC7-1FDB5E33155D}" type="presOf" srcId="{B56C2F48-4508-4F9F-8FEF-C078B5800C63}" destId="{46EF3D94-C39A-4778-ABF4-B66759A82E2D}" srcOrd="0" destOrd="0" presId="urn:microsoft.com/office/officeart/2005/8/layout/chevron2"/>
    <dgm:cxn modelId="{791BDA9C-FA78-43F0-89D4-1050BB517B21}" type="presOf" srcId="{62EDDCD0-5CD8-4916-8D32-1E2D78FA5E1E}" destId="{F66371D4-2839-48E0-90DC-F7DE1A876240}" srcOrd="0" destOrd="0" presId="urn:microsoft.com/office/officeart/2005/8/layout/chevron2"/>
    <dgm:cxn modelId="{48B99BAA-9C3A-40D3-B858-977F775C6025}" srcId="{50E3C367-AD1E-4CCF-ADA6-83279BA21B6E}" destId="{466A36FB-2DCF-46A2-B3E4-213F5451BF91}" srcOrd="0" destOrd="0" parTransId="{99798143-0613-45F3-A5D2-1611A350AEA9}" sibTransId="{43349425-18FF-471C-B669-2783703CF4C5}"/>
    <dgm:cxn modelId="{88131CAF-B18F-4801-8DC5-0A30051305BC}" srcId="{B56C2F48-4508-4F9F-8FEF-C078B5800C63}" destId="{62EDDCD0-5CD8-4916-8D32-1E2D78FA5E1E}" srcOrd="2" destOrd="0" parTransId="{71461A6E-0FE0-4E45-A15E-157F617B3C0C}" sibTransId="{C8C36D49-1BFF-40F9-8AFB-EBFD0D762F01}"/>
    <dgm:cxn modelId="{6BD627C1-C41A-4909-8CEA-0E5A05C2AA2C}" type="presOf" srcId="{50E3C367-AD1E-4CCF-ADA6-83279BA21B6E}" destId="{B9EC1200-96D0-4B12-806A-AC87913099CC}" srcOrd="0" destOrd="0" presId="urn:microsoft.com/office/officeart/2005/8/layout/chevron2"/>
    <dgm:cxn modelId="{3DCF66C6-F7E6-4A6A-8D75-D66873EE25C9}" srcId="{FC68406A-E719-446B-84A5-7F4292135D72}" destId="{6C6D617F-E137-4078-AB24-86DA23EF37EB}" srcOrd="0" destOrd="0" parTransId="{923E2E89-EDD1-4567-800B-5A3FBFECE30F}" sibTransId="{A26598EB-F5C2-4BD7-AD8B-A1217380919E}"/>
    <dgm:cxn modelId="{A53050C9-1AD5-49D0-932C-62B5499F819B}" srcId="{E57F3A61-CEC9-4BEF-92D9-F959600FB45F}" destId="{371E7232-59DA-4614-8678-1FE1A2753B0F}" srcOrd="0" destOrd="0" parTransId="{CCA13157-D59F-45EE-8C8C-3FB8B4F868C3}" sibTransId="{FED895ED-4917-41C7-B5CF-5A5EFEDBB04C}"/>
    <dgm:cxn modelId="{7EAE59DA-E00D-4A01-9913-4502A9F2C2E7}" srcId="{62EDDCD0-5CD8-4916-8D32-1E2D78FA5E1E}" destId="{4D806D1E-1FD4-46E0-AB39-4CBC09F4D0D7}" srcOrd="0" destOrd="0" parTransId="{654DEC97-BB11-467D-983E-28AC6E470B52}" sibTransId="{FD53EB51-57D2-4349-BDCE-95E29CE0BB09}"/>
    <dgm:cxn modelId="{E8ABCDFC-FAEB-47C0-8C3A-C01DE95314A1}" type="presOf" srcId="{4D806D1E-1FD4-46E0-AB39-4CBC09F4D0D7}" destId="{0AAD0939-76E3-4C4E-A32C-BCFF7B81C1D8}" srcOrd="0" destOrd="0" presId="urn:microsoft.com/office/officeart/2005/8/layout/chevron2"/>
    <dgm:cxn modelId="{BF94B925-8C0B-4F44-BB6A-CD397192A9C9}" type="presParOf" srcId="{46EF3D94-C39A-4778-ABF4-B66759A82E2D}" destId="{905F0EF4-84F9-4A74-835E-AA59BB0CD8EC}" srcOrd="0" destOrd="0" presId="urn:microsoft.com/office/officeart/2005/8/layout/chevron2"/>
    <dgm:cxn modelId="{20F532AA-43DF-4E06-BE5E-7935998DA6C8}" type="presParOf" srcId="{905F0EF4-84F9-4A74-835E-AA59BB0CD8EC}" destId="{6193D0D1-A368-40E8-9F92-F5FE0ADA6DA9}" srcOrd="0" destOrd="0" presId="urn:microsoft.com/office/officeart/2005/8/layout/chevron2"/>
    <dgm:cxn modelId="{76F02D12-0AE8-41A4-85C3-71B32A2BAED1}" type="presParOf" srcId="{905F0EF4-84F9-4A74-835E-AA59BB0CD8EC}" destId="{5ECAE799-A950-4086-9E92-36B6D758AE96}" srcOrd="1" destOrd="0" presId="urn:microsoft.com/office/officeart/2005/8/layout/chevron2"/>
    <dgm:cxn modelId="{8D2ADE92-6DAB-414A-B1CB-145298FF4C60}" type="presParOf" srcId="{46EF3D94-C39A-4778-ABF4-B66759A82E2D}" destId="{6FEADDB9-627E-48BF-AB8C-CC3F9956A456}" srcOrd="1" destOrd="0" presId="urn:microsoft.com/office/officeart/2005/8/layout/chevron2"/>
    <dgm:cxn modelId="{D9BCE72A-7042-486B-98B1-64363F14B436}" type="presParOf" srcId="{46EF3D94-C39A-4778-ABF4-B66759A82E2D}" destId="{69A0B534-34D1-496E-BDCE-C7AD3B4E468F}" srcOrd="2" destOrd="0" presId="urn:microsoft.com/office/officeart/2005/8/layout/chevron2"/>
    <dgm:cxn modelId="{138AE770-AB20-4AA0-B70C-0A3877E2FE21}" type="presParOf" srcId="{69A0B534-34D1-496E-BDCE-C7AD3B4E468F}" destId="{B9EC1200-96D0-4B12-806A-AC87913099CC}" srcOrd="0" destOrd="0" presId="urn:microsoft.com/office/officeart/2005/8/layout/chevron2"/>
    <dgm:cxn modelId="{1DA46346-4947-4CD9-88D8-74AC0AE4583A}" type="presParOf" srcId="{69A0B534-34D1-496E-BDCE-C7AD3B4E468F}" destId="{0CBFCF7D-A77D-4905-B75F-D5A07B778C90}" srcOrd="1" destOrd="0" presId="urn:microsoft.com/office/officeart/2005/8/layout/chevron2"/>
    <dgm:cxn modelId="{08F27702-3FA1-451C-A388-403D6FD5D3EE}" type="presParOf" srcId="{46EF3D94-C39A-4778-ABF4-B66759A82E2D}" destId="{2B36DE46-A451-47DD-836D-02FE7B5C5990}" srcOrd="3" destOrd="0" presId="urn:microsoft.com/office/officeart/2005/8/layout/chevron2"/>
    <dgm:cxn modelId="{30861078-60A2-4EA3-A48C-B5537391C1F7}" type="presParOf" srcId="{46EF3D94-C39A-4778-ABF4-B66759A82E2D}" destId="{AD66654F-6762-45DF-8CCB-ACAEB023B900}" srcOrd="4" destOrd="0" presId="urn:microsoft.com/office/officeart/2005/8/layout/chevron2"/>
    <dgm:cxn modelId="{B8B4E7E1-F513-481A-B6B8-037382B4DA34}" type="presParOf" srcId="{AD66654F-6762-45DF-8CCB-ACAEB023B900}" destId="{F66371D4-2839-48E0-90DC-F7DE1A876240}" srcOrd="0" destOrd="0" presId="urn:microsoft.com/office/officeart/2005/8/layout/chevron2"/>
    <dgm:cxn modelId="{1C2C990D-DCE6-4DDB-8DF1-8A89614049BE}" type="presParOf" srcId="{AD66654F-6762-45DF-8CCB-ACAEB023B900}" destId="{0AAD0939-76E3-4C4E-A32C-BCFF7B81C1D8}" srcOrd="1" destOrd="0" presId="urn:microsoft.com/office/officeart/2005/8/layout/chevron2"/>
    <dgm:cxn modelId="{6470DA2E-1C97-4EA2-80FD-D1F0B63609FB}" type="presParOf" srcId="{46EF3D94-C39A-4778-ABF4-B66759A82E2D}" destId="{13EC5AA2-BB89-4ADA-B261-EE55DC08864D}" srcOrd="5" destOrd="0" presId="urn:microsoft.com/office/officeart/2005/8/layout/chevron2"/>
    <dgm:cxn modelId="{16359CFF-25D6-4A39-9598-4AB109B08A66}" type="presParOf" srcId="{46EF3D94-C39A-4778-ABF4-B66759A82E2D}" destId="{201C4A8E-01F5-42FB-80AD-32E0C626C10D}" srcOrd="6" destOrd="0" presId="urn:microsoft.com/office/officeart/2005/8/layout/chevron2"/>
    <dgm:cxn modelId="{EF1D8571-F356-444A-8844-4A4AFF7A72E8}" type="presParOf" srcId="{201C4A8E-01F5-42FB-80AD-32E0C626C10D}" destId="{0C005702-8CFF-4B25-832E-B506AC490DD8}" srcOrd="0" destOrd="0" presId="urn:microsoft.com/office/officeart/2005/8/layout/chevron2"/>
    <dgm:cxn modelId="{64C811C0-8401-49F4-BF9B-1C9DC26650DD}" type="presParOf" srcId="{201C4A8E-01F5-42FB-80AD-32E0C626C10D}" destId="{A623AA8E-74D8-4C40-8E3F-634ED3C12F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E0C08-2806-4050-A656-8554BD88C78C}">
      <dsp:nvSpPr>
        <dsp:cNvPr id="0" name=""/>
        <dsp:cNvSpPr/>
      </dsp:nvSpPr>
      <dsp:spPr>
        <a:xfrm rot="5400000">
          <a:off x="242783" y="1031223"/>
          <a:ext cx="1610553" cy="194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92322-A24D-4AD4-B12D-39768307C1EB}">
      <dsp:nvSpPr>
        <dsp:cNvPr id="0" name=""/>
        <dsp:cNvSpPr/>
      </dsp:nvSpPr>
      <dsp:spPr>
        <a:xfrm>
          <a:off x="612049" y="1553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1996: </a:t>
          </a:r>
          <a:r>
            <a:rPr lang="ru-RU" sz="1700" kern="1200" dirty="0"/>
            <a:t>основание</a:t>
          </a:r>
          <a:endParaRPr lang="hu-HU" sz="1700" kern="1200" dirty="0"/>
        </a:p>
      </dsp:txBody>
      <dsp:txXfrm>
        <a:off x="649986" y="39490"/>
        <a:ext cx="2082886" cy="1219382"/>
      </dsp:txXfrm>
    </dsp:sp>
    <dsp:sp modelId="{7B9F7D7C-1AC8-41F1-90D1-54EACF292220}">
      <dsp:nvSpPr>
        <dsp:cNvPr id="0" name=""/>
        <dsp:cNvSpPr/>
      </dsp:nvSpPr>
      <dsp:spPr>
        <a:xfrm rot="5400000">
          <a:off x="242783" y="2650293"/>
          <a:ext cx="1610553" cy="194288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9F122-1D49-4DB1-B499-543DAC2EA3BC}">
      <dsp:nvSpPr>
        <dsp:cNvPr id="0" name=""/>
        <dsp:cNvSpPr/>
      </dsp:nvSpPr>
      <dsp:spPr>
        <a:xfrm>
          <a:off x="612049" y="1620623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2001: </a:t>
          </a:r>
          <a:r>
            <a:rPr lang="ru-RU" sz="1700" kern="1200" dirty="0"/>
            <a:t>разделение</a:t>
          </a:r>
          <a:endParaRPr lang="hu-H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Исполнение бюджета</a:t>
          </a:r>
          <a:r>
            <a:rPr lang="hu-HU" sz="1300" kern="1200" dirty="0"/>
            <a:t>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Финансовые услуги</a:t>
          </a:r>
          <a:endParaRPr lang="hu-H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Управление долгом</a:t>
          </a:r>
          <a:endParaRPr lang="hu-HU" sz="1300" kern="1200" dirty="0"/>
        </a:p>
      </dsp:txBody>
      <dsp:txXfrm>
        <a:off x="649986" y="1658560"/>
        <a:ext cx="2082886" cy="1219382"/>
      </dsp:txXfrm>
    </dsp:sp>
    <dsp:sp modelId="{463384B1-DE0C-4D54-9BC3-7A888226944F}">
      <dsp:nvSpPr>
        <dsp:cNvPr id="0" name=""/>
        <dsp:cNvSpPr/>
      </dsp:nvSpPr>
      <dsp:spPr>
        <a:xfrm>
          <a:off x="1052318" y="3459828"/>
          <a:ext cx="2862634" cy="194288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F859-51D5-417F-A1AE-4401F1DE5FAE}">
      <dsp:nvSpPr>
        <dsp:cNvPr id="0" name=""/>
        <dsp:cNvSpPr/>
      </dsp:nvSpPr>
      <dsp:spPr>
        <a:xfrm>
          <a:off x="612049" y="3239694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2001-2002: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ФОТ</a:t>
          </a:r>
          <a:endParaRPr lang="hu-H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Социальные выплаты</a:t>
          </a:r>
          <a:endParaRPr lang="hu-HU" sz="1300" kern="1200" dirty="0"/>
        </a:p>
      </dsp:txBody>
      <dsp:txXfrm>
        <a:off x="649986" y="3277631"/>
        <a:ext cx="2082886" cy="1219382"/>
      </dsp:txXfrm>
    </dsp:sp>
    <dsp:sp modelId="{1B55690B-8BD2-4610-B20C-7F8038C4EC5E}">
      <dsp:nvSpPr>
        <dsp:cNvPr id="0" name=""/>
        <dsp:cNvSpPr/>
      </dsp:nvSpPr>
      <dsp:spPr>
        <a:xfrm rot="16200000">
          <a:off x="3113934" y="2650293"/>
          <a:ext cx="1610553" cy="194288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D39D2-6EC6-44CB-B0CB-3E227ED37F5A}">
      <dsp:nvSpPr>
        <dsp:cNvPr id="0" name=""/>
        <dsp:cNvSpPr/>
      </dsp:nvSpPr>
      <dsp:spPr>
        <a:xfrm>
          <a:off x="3483200" y="3239694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2003: </a:t>
          </a:r>
          <a:r>
            <a:rPr lang="ru-RU" sz="1700" kern="1200" dirty="0"/>
            <a:t>интеграция</a:t>
          </a:r>
          <a:r>
            <a:rPr lang="hu-HU" sz="1700" kern="1200" dirty="0"/>
            <a:t> (</a:t>
          </a:r>
          <a:r>
            <a:rPr lang="ru-RU" sz="1700" kern="1200" dirty="0"/>
            <a:t>бюджет</a:t>
          </a:r>
          <a:r>
            <a:rPr lang="hu-HU" sz="1700" kern="1200" dirty="0"/>
            <a:t> + </a:t>
          </a:r>
          <a:r>
            <a:rPr lang="ru-RU" sz="1700" kern="1200" dirty="0"/>
            <a:t>финансы)</a:t>
          </a:r>
          <a:endParaRPr lang="hu-HU" sz="1700" kern="1200" dirty="0"/>
        </a:p>
      </dsp:txBody>
      <dsp:txXfrm>
        <a:off x="3521137" y="3277631"/>
        <a:ext cx="2082886" cy="1219382"/>
      </dsp:txXfrm>
    </dsp:sp>
    <dsp:sp modelId="{54DC06FB-F70F-4000-B472-1E424497B919}">
      <dsp:nvSpPr>
        <dsp:cNvPr id="0" name=""/>
        <dsp:cNvSpPr/>
      </dsp:nvSpPr>
      <dsp:spPr>
        <a:xfrm rot="16200000">
          <a:off x="3113934" y="1031223"/>
          <a:ext cx="1610553" cy="194288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371E8-9A1C-4C9D-865B-625FE536EB0E}">
      <dsp:nvSpPr>
        <dsp:cNvPr id="0" name=""/>
        <dsp:cNvSpPr/>
      </dsp:nvSpPr>
      <dsp:spPr>
        <a:xfrm>
          <a:off x="3483200" y="1620623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2014: </a:t>
          </a:r>
          <a:r>
            <a:rPr lang="ru-RU" sz="1700" kern="1200" dirty="0"/>
            <a:t>современная стратегия казначейства</a:t>
          </a:r>
          <a:endParaRPr lang="hu-HU" sz="1700" kern="1200" dirty="0"/>
        </a:p>
      </dsp:txBody>
      <dsp:txXfrm>
        <a:off x="3521137" y="1658560"/>
        <a:ext cx="2082886" cy="1219382"/>
      </dsp:txXfrm>
    </dsp:sp>
    <dsp:sp modelId="{47EC6223-071D-4D85-89E7-3A15363C26E3}">
      <dsp:nvSpPr>
        <dsp:cNvPr id="0" name=""/>
        <dsp:cNvSpPr/>
      </dsp:nvSpPr>
      <dsp:spPr>
        <a:xfrm>
          <a:off x="3923469" y="221688"/>
          <a:ext cx="2862634" cy="194288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E3F13-4587-424F-9A74-BD6DFE59D36B}">
      <dsp:nvSpPr>
        <dsp:cNvPr id="0" name=""/>
        <dsp:cNvSpPr/>
      </dsp:nvSpPr>
      <dsp:spPr>
        <a:xfrm>
          <a:off x="3483200" y="1553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2016-2018: </a:t>
          </a:r>
          <a:r>
            <a:rPr lang="ru-RU" sz="1700" kern="1200" dirty="0"/>
            <a:t>интеграция</a:t>
          </a:r>
          <a:endParaRPr lang="hu-HU" sz="1700" kern="1200" dirty="0"/>
        </a:p>
      </dsp:txBody>
      <dsp:txXfrm>
        <a:off x="3521137" y="39490"/>
        <a:ext cx="2082886" cy="1219382"/>
      </dsp:txXfrm>
    </dsp:sp>
    <dsp:sp modelId="{015816AA-1A11-461B-924A-113433ECFED7}">
      <dsp:nvSpPr>
        <dsp:cNvPr id="0" name=""/>
        <dsp:cNvSpPr/>
      </dsp:nvSpPr>
      <dsp:spPr>
        <a:xfrm rot="5400000">
          <a:off x="5985084" y="1031223"/>
          <a:ext cx="1610553" cy="194288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70D89-6981-4808-8CB0-3CA857EC6072}">
      <dsp:nvSpPr>
        <dsp:cNvPr id="0" name=""/>
        <dsp:cNvSpPr/>
      </dsp:nvSpPr>
      <dsp:spPr>
        <a:xfrm>
          <a:off x="6354351" y="1553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2018: </a:t>
          </a:r>
          <a:r>
            <a:rPr lang="ru-RU" sz="1700" kern="1200" dirty="0"/>
            <a:t>новая модель функционирования</a:t>
          </a:r>
          <a:endParaRPr lang="hu-HU" sz="1700" kern="1200" dirty="0"/>
        </a:p>
      </dsp:txBody>
      <dsp:txXfrm>
        <a:off x="6392288" y="39490"/>
        <a:ext cx="2082886" cy="1219382"/>
      </dsp:txXfrm>
    </dsp:sp>
    <dsp:sp modelId="{67296766-FA13-4711-B399-88A50518B109}">
      <dsp:nvSpPr>
        <dsp:cNvPr id="0" name=""/>
        <dsp:cNvSpPr/>
      </dsp:nvSpPr>
      <dsp:spPr>
        <a:xfrm rot="5400000">
          <a:off x="5985084" y="2650293"/>
          <a:ext cx="1610553" cy="19428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B8E32-9855-4BA4-9B6A-E232F13F5484}">
      <dsp:nvSpPr>
        <dsp:cNvPr id="0" name=""/>
        <dsp:cNvSpPr/>
      </dsp:nvSpPr>
      <dsp:spPr>
        <a:xfrm>
          <a:off x="6354351" y="1620623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2019: ASP</a:t>
          </a:r>
        </a:p>
      </dsp:txBody>
      <dsp:txXfrm>
        <a:off x="6392288" y="1658560"/>
        <a:ext cx="2082886" cy="1219382"/>
      </dsp:txXfrm>
    </dsp:sp>
    <dsp:sp modelId="{594A7BD5-D27E-49B9-8D64-B983A35D590F}">
      <dsp:nvSpPr>
        <dsp:cNvPr id="0" name=""/>
        <dsp:cNvSpPr/>
      </dsp:nvSpPr>
      <dsp:spPr>
        <a:xfrm>
          <a:off x="6354351" y="3239694"/>
          <a:ext cx="2158760" cy="129525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2020: </a:t>
          </a:r>
          <a:r>
            <a:rPr lang="ru-RU" sz="1700" kern="1200" dirty="0"/>
            <a:t>модернизация ИКТ-систем</a:t>
          </a:r>
          <a:endParaRPr lang="hu-HU" sz="1700" kern="1200" dirty="0"/>
        </a:p>
      </dsp:txBody>
      <dsp:txXfrm>
        <a:off x="6392288" y="3277631"/>
        <a:ext cx="2082886" cy="1219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934E4-96FC-4F92-B74C-1F2B8E4DBB5C}">
      <dsp:nvSpPr>
        <dsp:cNvPr id="0" name=""/>
        <dsp:cNvSpPr/>
      </dsp:nvSpPr>
      <dsp:spPr>
        <a:xfrm>
          <a:off x="2532" y="1039714"/>
          <a:ext cx="1345781" cy="417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Бюджет центр. правительства</a:t>
          </a:r>
          <a:endParaRPr lang="hu-HU" sz="1200" b="1" kern="1200" dirty="0"/>
        </a:p>
      </dsp:txBody>
      <dsp:txXfrm>
        <a:off x="2532" y="1039714"/>
        <a:ext cx="1345781" cy="417867"/>
      </dsp:txXfrm>
    </dsp:sp>
    <dsp:sp modelId="{5487A2DD-8261-4C99-B21F-A786D80997D7}">
      <dsp:nvSpPr>
        <dsp:cNvPr id="0" name=""/>
        <dsp:cNvSpPr/>
      </dsp:nvSpPr>
      <dsp:spPr>
        <a:xfrm>
          <a:off x="2532" y="1457581"/>
          <a:ext cx="1345781" cy="527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89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249</a:t>
          </a:r>
        </a:p>
      </dsp:txBody>
      <dsp:txXfrm>
        <a:off x="2532" y="1457581"/>
        <a:ext cx="1345781" cy="527040"/>
      </dsp:txXfrm>
    </dsp:sp>
    <dsp:sp modelId="{B57A9666-5D4F-4086-932A-C558532E9EC7}">
      <dsp:nvSpPr>
        <dsp:cNvPr id="0" name=""/>
        <dsp:cNvSpPr/>
      </dsp:nvSpPr>
      <dsp:spPr>
        <a:xfrm>
          <a:off x="1536724" y="1039714"/>
          <a:ext cx="1345781" cy="417867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Платежи</a:t>
          </a:r>
          <a:endParaRPr lang="hu-HU" sz="1200" b="1" kern="1200" dirty="0"/>
        </a:p>
      </dsp:txBody>
      <dsp:txXfrm>
        <a:off x="1536724" y="1039714"/>
        <a:ext cx="1345781" cy="417867"/>
      </dsp:txXfrm>
    </dsp:sp>
    <dsp:sp modelId="{7D9C5DA9-B2AE-4EDA-8BC9-6030FD256DBA}">
      <dsp:nvSpPr>
        <dsp:cNvPr id="0" name=""/>
        <dsp:cNvSpPr/>
      </dsp:nvSpPr>
      <dsp:spPr>
        <a:xfrm>
          <a:off x="1536724" y="1457581"/>
          <a:ext cx="1345781" cy="527040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120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362</a:t>
          </a:r>
        </a:p>
      </dsp:txBody>
      <dsp:txXfrm>
        <a:off x="1536724" y="1457581"/>
        <a:ext cx="1345781" cy="527040"/>
      </dsp:txXfrm>
    </dsp:sp>
    <dsp:sp modelId="{5EF02FCC-0BF9-4489-A8C9-0E5503ABEAF0}">
      <dsp:nvSpPr>
        <dsp:cNvPr id="0" name=""/>
        <dsp:cNvSpPr/>
      </dsp:nvSpPr>
      <dsp:spPr>
        <a:xfrm>
          <a:off x="3070915" y="1039714"/>
          <a:ext cx="1345781" cy="417867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Органы МСУ</a:t>
          </a:r>
          <a:endParaRPr lang="hu-HU" sz="1200" b="1" kern="1200" dirty="0"/>
        </a:p>
      </dsp:txBody>
      <dsp:txXfrm>
        <a:off x="3070915" y="1039714"/>
        <a:ext cx="1345781" cy="417867"/>
      </dsp:txXfrm>
    </dsp:sp>
    <dsp:sp modelId="{B207C60B-8811-4EDF-9BF6-78705134E76B}">
      <dsp:nvSpPr>
        <dsp:cNvPr id="0" name=""/>
        <dsp:cNvSpPr/>
      </dsp:nvSpPr>
      <dsp:spPr>
        <a:xfrm>
          <a:off x="3070915" y="1457581"/>
          <a:ext cx="1345781" cy="527040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67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1670</a:t>
          </a:r>
        </a:p>
      </dsp:txBody>
      <dsp:txXfrm>
        <a:off x="3070915" y="1457581"/>
        <a:ext cx="1345781" cy="527040"/>
      </dsp:txXfrm>
    </dsp:sp>
    <dsp:sp modelId="{3F4D1549-C3C8-4799-A546-DDA367A28FC7}">
      <dsp:nvSpPr>
        <dsp:cNvPr id="0" name=""/>
        <dsp:cNvSpPr/>
      </dsp:nvSpPr>
      <dsp:spPr>
        <a:xfrm>
          <a:off x="4605107" y="1039714"/>
          <a:ext cx="1345781" cy="417867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ФОТ</a:t>
          </a:r>
          <a:endParaRPr lang="hu-HU" sz="1200" b="1" kern="1200" dirty="0"/>
        </a:p>
      </dsp:txBody>
      <dsp:txXfrm>
        <a:off x="4605107" y="1039714"/>
        <a:ext cx="1345781" cy="417867"/>
      </dsp:txXfrm>
    </dsp:sp>
    <dsp:sp modelId="{ADDD293A-AEEC-4605-8246-C344F798788B}">
      <dsp:nvSpPr>
        <dsp:cNvPr id="0" name=""/>
        <dsp:cNvSpPr/>
      </dsp:nvSpPr>
      <dsp:spPr>
        <a:xfrm>
          <a:off x="4605107" y="1457581"/>
          <a:ext cx="1345781" cy="527040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71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1167</a:t>
          </a:r>
        </a:p>
      </dsp:txBody>
      <dsp:txXfrm>
        <a:off x="4605107" y="1457581"/>
        <a:ext cx="1345781" cy="527040"/>
      </dsp:txXfrm>
    </dsp:sp>
    <dsp:sp modelId="{C1FF02FA-9CF9-4753-85BB-9E7E345C353B}">
      <dsp:nvSpPr>
        <dsp:cNvPr id="0" name=""/>
        <dsp:cNvSpPr/>
      </dsp:nvSpPr>
      <dsp:spPr>
        <a:xfrm>
          <a:off x="6139298" y="1039714"/>
          <a:ext cx="1345781" cy="417867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Пенсии и соц. выплаты</a:t>
          </a:r>
          <a:endParaRPr lang="hu-HU" sz="1200" b="1" kern="1200" dirty="0"/>
        </a:p>
      </dsp:txBody>
      <dsp:txXfrm>
        <a:off x="6139298" y="1039714"/>
        <a:ext cx="1345781" cy="417867"/>
      </dsp:txXfrm>
    </dsp:sp>
    <dsp:sp modelId="{C4C48444-0436-4E5F-95F6-CB2E14E7434D}">
      <dsp:nvSpPr>
        <dsp:cNvPr id="0" name=""/>
        <dsp:cNvSpPr/>
      </dsp:nvSpPr>
      <dsp:spPr>
        <a:xfrm>
          <a:off x="6139298" y="1457581"/>
          <a:ext cx="1345781" cy="527040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1048</a:t>
          </a:r>
        </a:p>
      </dsp:txBody>
      <dsp:txXfrm>
        <a:off x="6139298" y="1457581"/>
        <a:ext cx="1345781" cy="527040"/>
      </dsp:txXfrm>
    </dsp:sp>
    <dsp:sp modelId="{43744F54-D0C7-404A-9B93-D04A48D431E0}">
      <dsp:nvSpPr>
        <dsp:cNvPr id="0" name=""/>
        <dsp:cNvSpPr/>
      </dsp:nvSpPr>
      <dsp:spPr>
        <a:xfrm>
          <a:off x="7673490" y="1039714"/>
          <a:ext cx="1345781" cy="41786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С/х и фонды ЕС</a:t>
          </a:r>
          <a:endParaRPr lang="hu-HU" sz="1200" b="1" kern="1200" dirty="0"/>
        </a:p>
      </dsp:txBody>
      <dsp:txXfrm>
        <a:off x="7673490" y="1039714"/>
        <a:ext cx="1345781" cy="417867"/>
      </dsp:txXfrm>
    </dsp:sp>
    <dsp:sp modelId="{339BAECF-B39F-4464-8F0C-6E01247070E1}">
      <dsp:nvSpPr>
        <dsp:cNvPr id="0" name=""/>
        <dsp:cNvSpPr/>
      </dsp:nvSpPr>
      <dsp:spPr>
        <a:xfrm>
          <a:off x="7673490" y="1457581"/>
          <a:ext cx="1345781" cy="52704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573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dirty="0"/>
            <a:t>688</a:t>
          </a:r>
        </a:p>
      </dsp:txBody>
      <dsp:txXfrm>
        <a:off x="7673490" y="1457581"/>
        <a:ext cx="1345781" cy="527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7181E-1F13-4DE5-B776-CABF0442DE5E}">
      <dsp:nvSpPr>
        <dsp:cNvPr id="0" name=""/>
        <dsp:cNvSpPr/>
      </dsp:nvSpPr>
      <dsp:spPr>
        <a:xfrm>
          <a:off x="44" y="29951"/>
          <a:ext cx="4215755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Бэк</a:t>
          </a:r>
          <a:r>
            <a:rPr lang="ru-RU" sz="1700" kern="1200" dirty="0"/>
            <a:t>-офис</a:t>
          </a:r>
          <a:endParaRPr lang="hu-HU" sz="1700" kern="1200" dirty="0"/>
        </a:p>
      </dsp:txBody>
      <dsp:txXfrm>
        <a:off x="44" y="29951"/>
        <a:ext cx="4215755" cy="489600"/>
      </dsp:txXfrm>
    </dsp:sp>
    <dsp:sp modelId="{EB0EADBE-E878-45F1-A413-078053DCD0C2}">
      <dsp:nvSpPr>
        <dsp:cNvPr id="0" name=""/>
        <dsp:cNvSpPr/>
      </dsp:nvSpPr>
      <dsp:spPr>
        <a:xfrm>
          <a:off x="44" y="519551"/>
          <a:ext cx="4215755" cy="7466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593</a:t>
          </a:r>
        </a:p>
      </dsp:txBody>
      <dsp:txXfrm>
        <a:off x="44" y="519551"/>
        <a:ext cx="4215755" cy="746639"/>
      </dsp:txXfrm>
    </dsp:sp>
    <dsp:sp modelId="{388BA5D0-4752-45C4-917A-067BE7C26FCB}">
      <dsp:nvSpPr>
        <dsp:cNvPr id="0" name=""/>
        <dsp:cNvSpPr/>
      </dsp:nvSpPr>
      <dsp:spPr>
        <a:xfrm>
          <a:off x="4806005" y="29951"/>
          <a:ext cx="4215755" cy="4896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Информационные технологии</a:t>
          </a:r>
          <a:endParaRPr lang="hu-HU" sz="1700" kern="1200" dirty="0"/>
        </a:p>
      </dsp:txBody>
      <dsp:txXfrm>
        <a:off x="4806005" y="29951"/>
        <a:ext cx="4215755" cy="489600"/>
      </dsp:txXfrm>
    </dsp:sp>
    <dsp:sp modelId="{FACCDA8E-1B8D-4F3D-A160-6F0540B1A97A}">
      <dsp:nvSpPr>
        <dsp:cNvPr id="0" name=""/>
        <dsp:cNvSpPr/>
      </dsp:nvSpPr>
      <dsp:spPr>
        <a:xfrm>
          <a:off x="4806005" y="519551"/>
          <a:ext cx="4215755" cy="74663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367</a:t>
          </a:r>
        </a:p>
      </dsp:txBody>
      <dsp:txXfrm>
        <a:off x="4806005" y="519551"/>
        <a:ext cx="4215755" cy="746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7462C-1293-471E-90D4-5144ABD79C36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/>
            <a:t>Бюджетный учёт</a:t>
          </a:r>
          <a:endParaRPr lang="en-GB" sz="1600" kern="1200" noProof="0" dirty="0"/>
        </a:p>
      </dsp:txBody>
      <dsp:txXfrm>
        <a:off x="270022" y="1614429"/>
        <a:ext cx="1297103" cy="1297103"/>
      </dsp:txXfrm>
    </dsp:sp>
    <dsp:sp modelId="{3EDC5758-EE2E-4510-A6D0-072A54FA7A91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>
        <a:off x="2125741" y="2137861"/>
        <a:ext cx="781891" cy="250239"/>
      </dsp:txXfrm>
    </dsp:sp>
    <dsp:sp modelId="{F5C67696-332A-4708-9CC4-E6E345AF6B03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/>
            <a:t>Финансовый учёт</a:t>
          </a:r>
          <a:endParaRPr lang="en-GB" sz="1600" kern="1200" noProof="0" dirty="0"/>
        </a:p>
      </dsp:txBody>
      <dsp:txXfrm>
        <a:off x="3466248" y="1614429"/>
        <a:ext cx="1297103" cy="1297103"/>
      </dsp:txXfrm>
    </dsp:sp>
    <dsp:sp modelId="{F86C27D9-EDEE-4710-93D8-C88AF983F860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>
        <a:off x="5321967" y="1950182"/>
        <a:ext cx="781891" cy="625597"/>
      </dsp:txXfrm>
    </dsp:sp>
    <dsp:sp modelId="{11A9A8C3-52A7-467B-81EE-ED76F23E8F74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/>
            <a:t>Новые стандарты бухучёта в госсекторе </a:t>
          </a:r>
          <a:r>
            <a:rPr lang="en-GB" sz="1600" kern="1200" noProof="0" dirty="0"/>
            <a:t>(2014)</a:t>
          </a:r>
        </a:p>
      </dsp:txBody>
      <dsp:txXfrm>
        <a:off x="6662474" y="1614429"/>
        <a:ext cx="1297103" cy="1297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EB4C4-4ACF-4B84-A5D6-6E27AEE0955D}">
      <dsp:nvSpPr>
        <dsp:cNvPr id="0" name=""/>
        <dsp:cNvSpPr/>
      </dsp:nvSpPr>
      <dsp:spPr>
        <a:xfrm>
          <a:off x="3098" y="245869"/>
          <a:ext cx="1863018" cy="488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Пенсии по старости</a:t>
          </a:r>
          <a:endParaRPr lang="hu-HU" sz="1400" kern="1200" dirty="0"/>
        </a:p>
      </dsp:txBody>
      <dsp:txXfrm>
        <a:off x="3098" y="245869"/>
        <a:ext cx="1863018" cy="488701"/>
      </dsp:txXfrm>
    </dsp:sp>
    <dsp:sp modelId="{DCC46194-C20F-4982-804A-3B6A556275DC}">
      <dsp:nvSpPr>
        <dsp:cNvPr id="0" name=""/>
        <dsp:cNvSpPr/>
      </dsp:nvSpPr>
      <dsp:spPr>
        <a:xfrm>
          <a:off x="3098" y="734571"/>
          <a:ext cx="1863018" cy="230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463B9-A0CD-4170-8D7C-FC4FBC2CCD97}">
      <dsp:nvSpPr>
        <dsp:cNvPr id="0" name=""/>
        <dsp:cNvSpPr/>
      </dsp:nvSpPr>
      <dsp:spPr>
        <a:xfrm>
          <a:off x="2126939" y="245869"/>
          <a:ext cx="1863018" cy="488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Реабилитация</a:t>
          </a:r>
          <a:endParaRPr lang="hu-HU" sz="1400" kern="1200" dirty="0"/>
        </a:p>
      </dsp:txBody>
      <dsp:txXfrm>
        <a:off x="2126939" y="245869"/>
        <a:ext cx="1863018" cy="488701"/>
      </dsp:txXfrm>
    </dsp:sp>
    <dsp:sp modelId="{16F2A103-7B01-4B7A-9C65-C76678020269}">
      <dsp:nvSpPr>
        <dsp:cNvPr id="0" name=""/>
        <dsp:cNvSpPr/>
      </dsp:nvSpPr>
      <dsp:spPr>
        <a:xfrm>
          <a:off x="2126939" y="734571"/>
          <a:ext cx="1863018" cy="230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7CC55-A38B-4340-ADB7-6198ADE67736}">
      <dsp:nvSpPr>
        <dsp:cNvPr id="0" name=""/>
        <dsp:cNvSpPr/>
      </dsp:nvSpPr>
      <dsp:spPr>
        <a:xfrm>
          <a:off x="4250781" y="245869"/>
          <a:ext cx="1863018" cy="488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Пособия семьям инвалидам</a:t>
          </a:r>
          <a:endParaRPr lang="hu-HU" sz="1400" kern="1200" dirty="0"/>
        </a:p>
      </dsp:txBody>
      <dsp:txXfrm>
        <a:off x="4250781" y="245869"/>
        <a:ext cx="1863018" cy="488701"/>
      </dsp:txXfrm>
    </dsp:sp>
    <dsp:sp modelId="{977FAFBE-E9D7-4C8E-BC70-34EE356A7BF9}">
      <dsp:nvSpPr>
        <dsp:cNvPr id="0" name=""/>
        <dsp:cNvSpPr/>
      </dsp:nvSpPr>
      <dsp:spPr>
        <a:xfrm>
          <a:off x="4250781" y="734571"/>
          <a:ext cx="1863018" cy="230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 беременности, семейные пособия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 инвалидности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</dsp:txBody>
      <dsp:txXfrm>
        <a:off x="4250781" y="734571"/>
        <a:ext cx="1863018" cy="2305800"/>
      </dsp:txXfrm>
    </dsp:sp>
    <dsp:sp modelId="{9D26F038-819B-455C-B6A8-7F1F70AAF2EE}">
      <dsp:nvSpPr>
        <dsp:cNvPr id="0" name=""/>
        <dsp:cNvSpPr/>
      </dsp:nvSpPr>
      <dsp:spPr>
        <a:xfrm>
          <a:off x="6374622" y="245869"/>
          <a:ext cx="1863018" cy="488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Монетизация </a:t>
          </a:r>
          <a:r>
            <a:rPr lang="ru-RU" sz="1400" kern="1200" dirty="0" err="1"/>
            <a:t>медстрахования</a:t>
          </a:r>
          <a:endParaRPr lang="hu-HU" sz="1400" kern="1200" dirty="0"/>
        </a:p>
      </dsp:txBody>
      <dsp:txXfrm>
        <a:off x="6374622" y="245869"/>
        <a:ext cx="1863018" cy="488701"/>
      </dsp:txXfrm>
    </dsp:sp>
    <dsp:sp modelId="{50318971-A99D-4CEC-8B5F-94A5C7F0CF43}">
      <dsp:nvSpPr>
        <dsp:cNvPr id="0" name=""/>
        <dsp:cNvSpPr/>
      </dsp:nvSpPr>
      <dsp:spPr>
        <a:xfrm>
          <a:off x="6374622" y="734571"/>
          <a:ext cx="1863018" cy="230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Больничные листы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Уход за детьми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Возмещение расходов на проезд</a:t>
          </a:r>
          <a:endParaRPr lang="hu-HU" sz="1400" kern="1200" dirty="0"/>
        </a:p>
      </dsp:txBody>
      <dsp:txXfrm>
        <a:off x="6374622" y="734571"/>
        <a:ext cx="1863018" cy="2305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40B81-C0C2-4F74-B56F-598D531DB38A}">
      <dsp:nvSpPr>
        <dsp:cNvPr id="0" name=""/>
        <dsp:cNvSpPr/>
      </dsp:nvSpPr>
      <dsp:spPr>
        <a:xfrm>
          <a:off x="3102682" y="0"/>
          <a:ext cx="2938636" cy="293863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/>
            <a:t>Акцент – на ассигнованиях и резервировании, а не ликвидности</a:t>
          </a:r>
          <a:r>
            <a:rPr lang="en-US" sz="800" b="1" kern="1200" noProof="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(</a:t>
          </a:r>
          <a:r>
            <a:rPr lang="ru-RU" sz="1000" kern="1200" noProof="0" dirty="0"/>
            <a:t>напр., внутренние трансферты, структура банковских счетов, используемых для расходов, управление доходами</a:t>
          </a:r>
          <a:r>
            <a:rPr lang="en-US" sz="1000" kern="1200" noProof="0" dirty="0"/>
            <a:t>)</a:t>
          </a:r>
        </a:p>
      </dsp:txBody>
      <dsp:txXfrm>
        <a:off x="3837341" y="1469318"/>
        <a:ext cx="1469318" cy="1469318"/>
      </dsp:txXfrm>
    </dsp:sp>
    <dsp:sp modelId="{6CAAD450-9288-44AE-95BE-04B8AAFAB07E}">
      <dsp:nvSpPr>
        <dsp:cNvPr id="0" name=""/>
        <dsp:cNvSpPr/>
      </dsp:nvSpPr>
      <dsp:spPr>
        <a:xfrm>
          <a:off x="1633363" y="2938636"/>
          <a:ext cx="2938636" cy="2938636"/>
        </a:xfrm>
        <a:prstGeom prst="triangl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/>
            <a:t>Формулирование системы единой казначейской Главной книги</a:t>
          </a:r>
          <a:r>
            <a:rPr lang="en-US" sz="1200" b="1" kern="1200" noProof="0" dirty="0"/>
            <a:t> </a:t>
          </a:r>
          <a:r>
            <a:rPr lang="en-US" sz="1050" kern="1200" noProof="0" dirty="0"/>
            <a:t>(</a:t>
          </a:r>
          <a:r>
            <a:rPr lang="ru-RU" sz="1050" kern="1200" noProof="0" dirty="0"/>
            <a:t>напр., централизованные аналитические данные</a:t>
          </a:r>
          <a:r>
            <a:rPr lang="en-US" sz="1050" kern="1200" noProof="0" dirty="0"/>
            <a:t>, </a:t>
          </a:r>
          <a:r>
            <a:rPr lang="ru-RU" sz="1050" kern="1200" noProof="0" dirty="0"/>
            <a:t>бюджетный учёт, финансирование</a:t>
          </a:r>
          <a:r>
            <a:rPr lang="en-US" sz="1050" kern="1200" noProof="0" dirty="0"/>
            <a:t>)</a:t>
          </a:r>
          <a:endParaRPr lang="en-US" sz="1050" b="1" kern="1200" noProof="0" dirty="0"/>
        </a:p>
      </dsp:txBody>
      <dsp:txXfrm>
        <a:off x="2368022" y="4407954"/>
        <a:ext cx="1469318" cy="1469318"/>
      </dsp:txXfrm>
    </dsp:sp>
    <dsp:sp modelId="{D166E55F-0501-4DA2-B411-548BC16F4012}">
      <dsp:nvSpPr>
        <dsp:cNvPr id="0" name=""/>
        <dsp:cNvSpPr/>
      </dsp:nvSpPr>
      <dsp:spPr>
        <a:xfrm rot="10800000">
          <a:off x="3102682" y="2938636"/>
          <a:ext cx="2938636" cy="2938636"/>
        </a:xfrm>
        <a:prstGeom prst="triangl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noProof="0" dirty="0"/>
            <a:t>Эффективность  </a:t>
          </a:r>
          <a:r>
            <a:rPr lang="ru-RU" sz="1300" b="1" kern="1200" noProof="0" dirty="0" err="1"/>
            <a:t>бэк</a:t>
          </a:r>
          <a:r>
            <a:rPr lang="ru-RU" sz="1300" b="1" kern="1200" noProof="0" dirty="0"/>
            <a:t>-офиса в сфере </a:t>
          </a:r>
          <a:r>
            <a:rPr lang="ru-RU" sz="1300" b="1" kern="1200" noProof="0" dirty="0" err="1"/>
            <a:t>госудаственных</a:t>
          </a:r>
          <a:r>
            <a:rPr lang="ru-RU" sz="1300" b="1" kern="1200" noProof="0" dirty="0"/>
            <a:t> финансов</a:t>
          </a:r>
          <a:endParaRPr lang="en-US" sz="1300" b="1" kern="1200" noProof="0" dirty="0"/>
        </a:p>
      </dsp:txBody>
      <dsp:txXfrm rot="10800000">
        <a:off x="3837341" y="2938636"/>
        <a:ext cx="1469318" cy="1469318"/>
      </dsp:txXfrm>
    </dsp:sp>
    <dsp:sp modelId="{AD8BDCEC-4123-42AF-BC83-D048ADC8A464}">
      <dsp:nvSpPr>
        <dsp:cNvPr id="0" name=""/>
        <dsp:cNvSpPr/>
      </dsp:nvSpPr>
      <dsp:spPr>
        <a:xfrm>
          <a:off x="4572000" y="2938636"/>
          <a:ext cx="2938636" cy="2938636"/>
        </a:xfrm>
        <a:prstGeom prst="triangl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 dirty="0"/>
            <a:t>Commitment workflow renewal </a:t>
          </a:r>
          <a:r>
            <a:rPr lang="en-US" sz="1050" kern="1200" noProof="0" dirty="0"/>
            <a:t>(</a:t>
          </a:r>
          <a:r>
            <a:rPr lang="ru-RU" sz="1050" kern="1200" noProof="0" dirty="0"/>
            <a:t>напр., ЭЦП, законы для создания актуального реестра обязательств, процедуры разбивки «сверху вниз»</a:t>
          </a:r>
          <a:r>
            <a:rPr lang="hu-HU" sz="1050" kern="1200" dirty="0"/>
            <a:t>)</a:t>
          </a:r>
          <a:endParaRPr lang="hu-HU" sz="1050" b="1" kern="1200" dirty="0"/>
        </a:p>
      </dsp:txBody>
      <dsp:txXfrm>
        <a:off x="5306659" y="4407954"/>
        <a:ext cx="1469318" cy="14693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BEA7-D373-41A7-A1BA-B724B7D8D68F}">
      <dsp:nvSpPr>
        <dsp:cNvPr id="0" name=""/>
        <dsp:cNvSpPr/>
      </dsp:nvSpPr>
      <dsp:spPr>
        <a:xfrm>
          <a:off x="690302" y="6328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solidFill>
                <a:srgbClr val="C00000"/>
              </a:solidFill>
            </a:rPr>
            <a:t>План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700519" y="73506"/>
        <a:ext cx="584299" cy="188866"/>
      </dsp:txXfrm>
    </dsp:sp>
    <dsp:sp modelId="{7027F637-E029-4BCD-9C22-A2DF1E2FB38A}">
      <dsp:nvSpPr>
        <dsp:cNvPr id="0" name=""/>
        <dsp:cNvSpPr/>
      </dsp:nvSpPr>
      <dsp:spPr>
        <a:xfrm>
          <a:off x="206609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1162785" y="96155"/>
              </a:moveTo>
              <a:arcTo wR="786059" hR="786059" stAng="17918218" swAng="1103944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CE45B-5688-4768-80D8-09832D4C915C}">
      <dsp:nvSpPr>
        <dsp:cNvPr id="0" name=""/>
        <dsp:cNvSpPr/>
      </dsp:nvSpPr>
      <dsp:spPr>
        <a:xfrm>
          <a:off x="1128627" y="481488"/>
          <a:ext cx="1089579" cy="1589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C00000"/>
              </a:solidFill>
            </a:rPr>
            <a:t>Исполнение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136387" y="489248"/>
        <a:ext cx="1074059" cy="143443"/>
      </dsp:txXfrm>
    </dsp:sp>
    <dsp:sp modelId="{EE3CB313-0394-403E-8AB8-9D3F1C693286}">
      <dsp:nvSpPr>
        <dsp:cNvPr id="0" name=""/>
        <dsp:cNvSpPr/>
      </dsp:nvSpPr>
      <dsp:spPr>
        <a:xfrm>
          <a:off x="206609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1546277" y="586161"/>
              </a:moveTo>
              <a:arcTo wR="786059" hR="786059" stAng="20716059" swAng="1648722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B6CF4-E66B-4A81-9D9B-679FBE2F1888}">
      <dsp:nvSpPr>
        <dsp:cNvPr id="0" name=""/>
        <dsp:cNvSpPr/>
      </dsp:nvSpPr>
      <dsp:spPr>
        <a:xfrm>
          <a:off x="1371050" y="124237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C00000"/>
              </a:solidFill>
            </a:rPr>
            <a:t>Учёт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381267" y="1252596"/>
        <a:ext cx="584299" cy="188866"/>
      </dsp:txXfrm>
    </dsp:sp>
    <dsp:sp modelId="{2723475A-B27C-4ADE-BBFD-A9CA3865F0A7}">
      <dsp:nvSpPr>
        <dsp:cNvPr id="0" name=""/>
        <dsp:cNvSpPr/>
      </dsp:nvSpPr>
      <dsp:spPr>
        <a:xfrm>
          <a:off x="206609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1343393" y="1340378"/>
              </a:moveTo>
              <a:arcTo wR="786059" hR="786059" stAng="2690677" swAng="1018180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0EBF6-8801-4CD1-81C4-00C7B38BBFAB}">
      <dsp:nvSpPr>
        <dsp:cNvPr id="0" name=""/>
        <dsp:cNvSpPr/>
      </dsp:nvSpPr>
      <dsp:spPr>
        <a:xfrm>
          <a:off x="690302" y="163540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C00000"/>
              </a:solidFill>
            </a:rPr>
            <a:t>Отчёт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700519" y="1645626"/>
        <a:ext cx="584299" cy="188866"/>
      </dsp:txXfrm>
    </dsp:sp>
    <dsp:sp modelId="{F839AA2D-21C4-462D-80CB-4D60FD52E738}">
      <dsp:nvSpPr>
        <dsp:cNvPr id="0" name=""/>
        <dsp:cNvSpPr/>
      </dsp:nvSpPr>
      <dsp:spPr>
        <a:xfrm>
          <a:off x="206609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414123" y="1478557"/>
              </a:moveTo>
              <a:arcTo wR="786059" hR="786059" stAng="7094400" swAng="1028459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45E1B-D681-466E-8D5F-892F6B4621C6}">
      <dsp:nvSpPr>
        <dsp:cNvPr id="0" name=""/>
        <dsp:cNvSpPr/>
      </dsp:nvSpPr>
      <dsp:spPr>
        <a:xfrm>
          <a:off x="-94207" y="1245357"/>
          <a:ext cx="812257" cy="2033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C00000"/>
              </a:solidFill>
            </a:rPr>
            <a:t>Контроль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-84281" y="1255283"/>
        <a:ext cx="792405" cy="183491"/>
      </dsp:txXfrm>
    </dsp:sp>
    <dsp:sp modelId="{AB47DE27-56F3-498C-A19B-AB3B5B9A9BB7}">
      <dsp:nvSpPr>
        <dsp:cNvPr id="0" name=""/>
        <dsp:cNvSpPr/>
      </dsp:nvSpPr>
      <dsp:spPr>
        <a:xfrm>
          <a:off x="206609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21097" y="966955"/>
              </a:moveTo>
              <a:arcTo wR="786059" hR="786059" stAng="10001719" swAng="1582549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90359-EDE6-4A8A-A549-3F7208530FAF}">
      <dsp:nvSpPr>
        <dsp:cNvPr id="0" name=""/>
        <dsp:cNvSpPr/>
      </dsp:nvSpPr>
      <dsp:spPr>
        <a:xfrm>
          <a:off x="9554" y="45631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C00000"/>
              </a:solidFill>
            </a:rPr>
            <a:t>M </a:t>
          </a:r>
          <a:r>
            <a:rPr lang="ru-RU" sz="1000" b="1" kern="1200" dirty="0">
              <a:solidFill>
                <a:srgbClr val="C00000"/>
              </a:solidFill>
            </a:rPr>
            <a:t>и О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9771" y="466536"/>
        <a:ext cx="584299" cy="188866"/>
      </dsp:txXfrm>
    </dsp:sp>
    <dsp:sp modelId="{D743222E-019C-4E97-9B90-B67DFDEAF4B1}">
      <dsp:nvSpPr>
        <dsp:cNvPr id="0" name=""/>
        <dsp:cNvSpPr/>
      </dsp:nvSpPr>
      <dsp:spPr>
        <a:xfrm>
          <a:off x="206609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228726" y="231740"/>
              </a:moveTo>
              <a:arcTo wR="786059" hR="786059" stAng="13490677" swAng="1018180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3D0D1-A368-40E8-9F92-F5FE0ADA6DA9}">
      <dsp:nvSpPr>
        <dsp:cNvPr id="0" name=""/>
        <dsp:cNvSpPr/>
      </dsp:nvSpPr>
      <dsp:spPr>
        <a:xfrm rot="5400000">
          <a:off x="-171638" y="172107"/>
          <a:ext cx="1144258" cy="80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  </a:t>
          </a:r>
        </a:p>
      </dsp:txBody>
      <dsp:txXfrm rot="-5400000">
        <a:off x="1" y="400960"/>
        <a:ext cx="800981" cy="343277"/>
      </dsp:txXfrm>
    </dsp:sp>
    <dsp:sp modelId="{5ECAE799-A950-4086-9E92-36B6D758AE96}">
      <dsp:nvSpPr>
        <dsp:cNvPr id="0" name=""/>
        <dsp:cNvSpPr/>
      </dsp:nvSpPr>
      <dsp:spPr>
        <a:xfrm rot="5400000">
          <a:off x="4143406" y="-3341956"/>
          <a:ext cx="743768" cy="7428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900" kern="1200" dirty="0"/>
            <a:t>ассигнование</a:t>
          </a:r>
          <a:endParaRPr lang="hu-HU" sz="3900" kern="1200" dirty="0"/>
        </a:p>
      </dsp:txBody>
      <dsp:txXfrm rot="-5400000">
        <a:off x="800981" y="36777"/>
        <a:ext cx="7392310" cy="671152"/>
      </dsp:txXfrm>
    </dsp:sp>
    <dsp:sp modelId="{B9EC1200-96D0-4B12-806A-AC87913099CC}">
      <dsp:nvSpPr>
        <dsp:cNvPr id="0" name=""/>
        <dsp:cNvSpPr/>
      </dsp:nvSpPr>
      <dsp:spPr>
        <a:xfrm rot="5400000">
          <a:off x="-171638" y="1168060"/>
          <a:ext cx="1144258" cy="80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 </a:t>
          </a:r>
        </a:p>
      </dsp:txBody>
      <dsp:txXfrm rot="-5400000">
        <a:off x="1" y="1396913"/>
        <a:ext cx="800981" cy="343277"/>
      </dsp:txXfrm>
    </dsp:sp>
    <dsp:sp modelId="{0CBFCF7D-A77D-4905-B75F-D5A07B778C90}">
      <dsp:nvSpPr>
        <dsp:cNvPr id="0" name=""/>
        <dsp:cNvSpPr/>
      </dsp:nvSpPr>
      <dsp:spPr>
        <a:xfrm rot="5400000">
          <a:off x="4143406" y="-2346003"/>
          <a:ext cx="743768" cy="7428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900" kern="1200" dirty="0"/>
            <a:t>формирование обязательств</a:t>
          </a:r>
          <a:endParaRPr lang="hu-HU" sz="3900" kern="1200" dirty="0"/>
        </a:p>
      </dsp:txBody>
      <dsp:txXfrm rot="-5400000">
        <a:off x="800981" y="1032730"/>
        <a:ext cx="7392310" cy="671152"/>
      </dsp:txXfrm>
    </dsp:sp>
    <dsp:sp modelId="{F66371D4-2839-48E0-90DC-F7DE1A876240}">
      <dsp:nvSpPr>
        <dsp:cNvPr id="0" name=""/>
        <dsp:cNvSpPr/>
      </dsp:nvSpPr>
      <dsp:spPr>
        <a:xfrm rot="5400000">
          <a:off x="-171638" y="2164013"/>
          <a:ext cx="1144258" cy="80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 </a:t>
          </a:r>
        </a:p>
      </dsp:txBody>
      <dsp:txXfrm rot="-5400000">
        <a:off x="1" y="2392866"/>
        <a:ext cx="800981" cy="343277"/>
      </dsp:txXfrm>
    </dsp:sp>
    <dsp:sp modelId="{0AAD0939-76E3-4C4E-A32C-BCFF7B81C1D8}">
      <dsp:nvSpPr>
        <dsp:cNvPr id="0" name=""/>
        <dsp:cNvSpPr/>
      </dsp:nvSpPr>
      <dsp:spPr>
        <a:xfrm rot="5400000">
          <a:off x="4143406" y="-1350050"/>
          <a:ext cx="743768" cy="7428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900" kern="1200" dirty="0"/>
            <a:t>выполнение</a:t>
          </a:r>
          <a:endParaRPr lang="hu-HU" sz="3900" kern="1200" dirty="0"/>
        </a:p>
      </dsp:txBody>
      <dsp:txXfrm rot="-5400000">
        <a:off x="800981" y="2028683"/>
        <a:ext cx="7392310" cy="671152"/>
      </dsp:txXfrm>
    </dsp:sp>
    <dsp:sp modelId="{0C005702-8CFF-4B25-832E-B506AC490DD8}">
      <dsp:nvSpPr>
        <dsp:cNvPr id="0" name=""/>
        <dsp:cNvSpPr/>
      </dsp:nvSpPr>
      <dsp:spPr>
        <a:xfrm rot="5400000">
          <a:off x="-171638" y="3159966"/>
          <a:ext cx="1144258" cy="80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 </a:t>
          </a:r>
        </a:p>
      </dsp:txBody>
      <dsp:txXfrm rot="-5400000">
        <a:off x="1" y="3388819"/>
        <a:ext cx="800981" cy="343277"/>
      </dsp:txXfrm>
    </dsp:sp>
    <dsp:sp modelId="{A623AA8E-74D8-4C40-8E3F-634ED3C12F83}">
      <dsp:nvSpPr>
        <dsp:cNvPr id="0" name=""/>
        <dsp:cNvSpPr/>
      </dsp:nvSpPr>
      <dsp:spPr>
        <a:xfrm rot="5400000">
          <a:off x="4143406" y="-354097"/>
          <a:ext cx="743768" cy="7428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900" kern="1200" dirty="0"/>
            <a:t>платёж</a:t>
          </a:r>
          <a:endParaRPr lang="hu-HU" sz="3900" kern="1200" dirty="0"/>
        </a:p>
      </dsp:txBody>
      <dsp:txXfrm rot="-5400000">
        <a:off x="800981" y="3024636"/>
        <a:ext cx="7392310" cy="67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0.01197</cdr:x>
      <cdr:y>0.05092</cdr:y>
    </cdr:from>
    <cdr:to>
      <cdr:x>0.1418</cdr:x>
      <cdr:y>0.11202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92052" y="252773"/>
          <a:ext cx="998561" cy="303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hu-HU" sz="1000" dirty="0" err="1"/>
            <a:t>bn</a:t>
          </a:r>
          <a:r>
            <a:rPr lang="hu-HU" sz="1000" dirty="0"/>
            <a:t> HUF</a:t>
          </a:r>
        </a:p>
      </cdr:txBody>
    </cdr:sp>
  </cdr:relSizeAnchor>
  <cdr:relSizeAnchor xmlns:cdr="http://schemas.openxmlformats.org/drawingml/2006/chartDrawing">
    <cdr:from>
      <cdr:x>0.88433</cdr:x>
      <cdr:y>0.93075</cdr:y>
    </cdr:from>
    <cdr:to>
      <cdr:x>0.96638</cdr:x>
      <cdr:y>0.99185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6262688" y="4352926"/>
          <a:ext cx="5810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hu-HU" sz="1000" dirty="0" err="1"/>
            <a:t>month</a:t>
          </a:r>
          <a:endParaRPr lang="hu-HU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CA1DA-A253-48C4-9532-38EAA0C126EE}" type="datetimeFigureOut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780E-A334-4547-9455-457813E7E9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45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AC474-7325-4C7C-84BF-6349B00A0501}" type="datetimeFigureOut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1660-8C19-4F34-96BA-D76A85EEB4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47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89" defTabSz="902153"/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5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64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237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89" defTabSz="902153"/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007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89" defTabSz="902153"/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89" defTabSz="902153"/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89" defTabSz="902153"/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89" defTabSz="902153"/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6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D996-17EE-4037-BA17-C34A1BF67EB1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1901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DBD1-B73F-4E06-A1D3-AD4CB5F64C0C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84032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3871-2427-4CE3-8251-9DE15A223D1A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04969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375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  <p:sp>
        <p:nvSpPr>
          <p:cNvPr id="1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76775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EE7B-E198-4D2C-A54D-15B5530020A5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05361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FA2-0287-4F70-BDD3-4251C10024BC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5305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2DCD-545C-4674-8B94-2C3ED00DD295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98138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9B03-0247-469D-B033-40A8CB65BCBD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7135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4CD-A309-4345-B098-0972D05FD224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9764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463-6825-4F67-AA89-EB7A6012FC1A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979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EC1-0CAA-4AD3-886E-B48674098EBE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13756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4D1-EE57-4343-9395-7107698F04DD}" type="datetime1">
              <a:rPr lang="hu-HU" smtClean="0"/>
              <a:pPr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49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timoelliott.com/blog/wp-content/uploads/2015/04/boardroom-of-the-futur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vny.nive.hu/statisztika/index.php?ok=1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4.wdp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2.jpeg"/><Relationship Id="rId9" Type="http://schemas.microsoft.com/office/2007/relationships/diagramDrawing" Target="../diagrams/drawing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09533"/>
            <a:ext cx="8568952" cy="68376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Деятельность Казначейства и ИТ-системы</a:t>
            </a:r>
            <a:endParaRPr lang="hu-H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021288"/>
            <a:ext cx="7416824" cy="72008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err="1">
                <a:solidFill>
                  <a:schemeClr val="bg1"/>
                </a:solidFill>
                <a:latin typeface="Georgia" pitchFamily="18" charset="0"/>
              </a:rPr>
              <a:t>Жолт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Georgia" pitchFamily="18" charset="0"/>
              </a:rPr>
              <a:t>Таваси</a:t>
            </a:r>
            <a:br>
              <a:rPr lang="hu-HU" sz="1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Заместитель председателя</a:t>
            </a:r>
            <a:endParaRPr lang="hu-H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6185742"/>
            <a:ext cx="415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+mj-lt"/>
              </a:rPr>
              <a:t>Будапешт</a:t>
            </a:r>
            <a:endParaRPr lang="hu-HU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u-HU" sz="1200" dirty="0">
                <a:solidFill>
                  <a:schemeClr val="bg1"/>
                </a:solidFill>
              </a:rPr>
              <a:t>4 </a:t>
            </a:r>
            <a:r>
              <a:rPr lang="ru-RU" sz="1200" dirty="0">
                <a:solidFill>
                  <a:schemeClr val="bg1"/>
                </a:solidFill>
              </a:rPr>
              <a:t>июля</a:t>
            </a:r>
            <a:r>
              <a:rPr lang="hu-HU" sz="1200" dirty="0">
                <a:solidFill>
                  <a:schemeClr val="bg1"/>
                </a:solidFill>
              </a:rPr>
              <a:t> 2018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</a:rPr>
              <a:t>Заседание Исполкома </a:t>
            </a:r>
            <a:r>
              <a:rPr lang="hu-HU" sz="1200" b="1" dirty="0">
                <a:solidFill>
                  <a:schemeClr val="bg1"/>
                </a:solidFill>
              </a:rPr>
              <a:t>PEMPAL</a:t>
            </a:r>
          </a:p>
          <a:p>
            <a:pPr algn="r"/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2671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БЮДЖЕТА ЦЕНТРАЛЬНОГО ПРАВИТЕЛЬСТВА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045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8797751" y="5401511"/>
            <a:ext cx="346249" cy="14564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timoelliott.com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zablib\Pictures\boardroom-of-the-future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86" y="145465"/>
            <a:ext cx="9373886" cy="52443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Szövegdoboz 1"/>
          <p:cNvSpPr txBox="1"/>
          <p:nvPr/>
        </p:nvSpPr>
        <p:spPr>
          <a:xfrm>
            <a:off x="1979712" y="1665937"/>
            <a:ext cx="686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B08008"/>
                </a:solidFill>
                <a:latin typeface="+mj-lt"/>
              </a:rPr>
              <a:t>Основные виды деятельности</a:t>
            </a:r>
            <a:endParaRPr lang="hu-HU" b="1" dirty="0">
              <a:solidFill>
                <a:srgbClr val="B08008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98768" y="5395900"/>
            <a:ext cx="331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B08008"/>
                </a:solidFill>
                <a:latin typeface="+mj-lt"/>
              </a:rPr>
              <a:t>Бэк</a:t>
            </a:r>
            <a:r>
              <a:rPr lang="ru-RU" sz="2800" b="1" dirty="0">
                <a:solidFill>
                  <a:srgbClr val="B08008"/>
                </a:solidFill>
                <a:latin typeface="+mj-lt"/>
              </a:rPr>
              <a:t>-офис</a:t>
            </a:r>
            <a:endParaRPr lang="hu-HU" sz="2800" b="1" dirty="0">
              <a:solidFill>
                <a:srgbClr val="B08008"/>
              </a:solidFill>
              <a:latin typeface="+mj-lt"/>
            </a:endParaRPr>
          </a:p>
        </p:txBody>
      </p:sp>
      <p:sp>
        <p:nvSpPr>
          <p:cNvPr id="10" name="Dia számának helye 6"/>
          <p:cNvSpPr txBox="1">
            <a:spLocks/>
          </p:cNvSpPr>
          <p:nvPr/>
        </p:nvSpPr>
        <p:spPr>
          <a:xfrm>
            <a:off x="1475656" y="6148991"/>
            <a:ext cx="7820744" cy="504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Функциональное руководство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1483" y="3573016"/>
            <a:ext cx="116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Кадры</a:t>
            </a:r>
            <a:endParaRPr lang="hu-HU" b="1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78688" y="40947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+mj-lt"/>
              </a:rPr>
              <a:t>IT</a:t>
            </a:r>
          </a:p>
        </p:txBody>
      </p:sp>
      <p:sp>
        <p:nvSpPr>
          <p:cNvPr id="12" name="Szövegdoboz 11"/>
          <p:cNvSpPr txBox="1"/>
          <p:nvPr/>
        </p:nvSpPr>
        <p:spPr>
          <a:xfrm rot="21180927">
            <a:off x="4857072" y="4386908"/>
            <a:ext cx="188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Финдиректор</a:t>
            </a:r>
            <a:endParaRPr lang="hu-HU" b="1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 rot="20076881">
            <a:off x="7928844" y="3619182"/>
            <a:ext cx="137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Закупки</a:t>
            </a:r>
            <a:endParaRPr lang="hu-HU" sz="1200" b="1" dirty="0">
              <a:latin typeface="+mj-lt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  <p:sp>
        <p:nvSpPr>
          <p:cNvPr id="1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0435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-108520" y="6136183"/>
            <a:ext cx="9252520" cy="46116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бюджета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saturation sat="66000"/>
                    </a14:imgEffect>
                    <a14:imgEffect>
                      <a14:brightnessContrast bright="1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432" y="-767173"/>
            <a:ext cx="9829093" cy="655272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560584" y="288230"/>
            <a:ext cx="3817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  <a:latin typeface="+mj-lt"/>
              </a:rPr>
              <a:t>700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</a:rPr>
              <a:t>организаций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</a:rPr>
              <a:t>центрального правительства</a:t>
            </a:r>
            <a:endParaRPr lang="hu-H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87824" y="362121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  <a:latin typeface="+mj-lt"/>
              </a:rPr>
              <a:t>EUR 500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млрд</a:t>
            </a:r>
            <a:endParaRPr lang="hu-H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343305" y="4149080"/>
            <a:ext cx="2487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ПО местной разработки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+mj-lt"/>
              </a:rPr>
              <a:t> + 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+mj-lt"/>
              </a:rPr>
              <a:t>Excel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43386" y="1268760"/>
            <a:ext cx="211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800+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программных ассигнований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71006" y="2420888"/>
            <a:ext cx="281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500+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ассигнований в централизованном управлении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12</a:t>
            </a:fld>
            <a:endParaRPr lang="hu-HU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7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Бюджетный цикл</a:t>
            </a:r>
            <a:endParaRPr lang="en-GB" sz="32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3187" name="Picture 1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150" y="-3123727"/>
            <a:ext cx="33988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" name="Csoportba foglalás 90"/>
          <p:cNvGrpSpPr/>
          <p:nvPr/>
        </p:nvGrpSpPr>
        <p:grpSpPr>
          <a:xfrm>
            <a:off x="1744227" y="1899488"/>
            <a:ext cx="5631785" cy="4160334"/>
            <a:chOff x="0" y="0"/>
            <a:chExt cx="4305300" cy="3016250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0" y="0"/>
              <a:ext cx="4305300" cy="3016250"/>
              <a:chOff x="0" y="0"/>
              <a:chExt cx="3648710" cy="2655527"/>
            </a:xfrm>
          </p:grpSpPr>
          <p:sp>
            <p:nvSpPr>
              <p:cNvPr id="94" name="Freeform 52"/>
              <p:cNvSpPr>
                <a:spLocks/>
              </p:cNvSpPr>
              <p:nvPr/>
            </p:nvSpPr>
            <p:spPr bwMode="auto">
              <a:xfrm>
                <a:off x="641444" y="266132"/>
                <a:ext cx="2863623" cy="2172456"/>
              </a:xfrm>
              <a:custGeom>
                <a:avLst/>
                <a:gdLst>
                  <a:gd name="T0" fmla="*/ 2147483647 w 4002"/>
                  <a:gd name="T1" fmla="*/ 2147483647 h 3159"/>
                  <a:gd name="T2" fmla="*/ 2147483647 w 4002"/>
                  <a:gd name="T3" fmla="*/ 2147483647 h 3159"/>
                  <a:gd name="T4" fmla="*/ 2147483647 w 4002"/>
                  <a:gd name="T5" fmla="*/ 2147483647 h 3159"/>
                  <a:gd name="T6" fmla="*/ 2147483647 w 4002"/>
                  <a:gd name="T7" fmla="*/ 2147483647 h 3159"/>
                  <a:gd name="T8" fmla="*/ 2147483647 w 4002"/>
                  <a:gd name="T9" fmla="*/ 2147483647 h 3159"/>
                  <a:gd name="T10" fmla="*/ 2147483647 w 4002"/>
                  <a:gd name="T11" fmla="*/ 2147483647 h 3159"/>
                  <a:gd name="T12" fmla="*/ 2147483647 w 4002"/>
                  <a:gd name="T13" fmla="*/ 2147483647 h 3159"/>
                  <a:gd name="T14" fmla="*/ 2147483647 w 4002"/>
                  <a:gd name="T15" fmla="*/ 2147483647 h 3159"/>
                  <a:gd name="T16" fmla="*/ 2147483647 w 4002"/>
                  <a:gd name="T17" fmla="*/ 2147483647 h 3159"/>
                  <a:gd name="T18" fmla="*/ 2147483647 w 4002"/>
                  <a:gd name="T19" fmla="*/ 2147483647 h 3159"/>
                  <a:gd name="T20" fmla="*/ 2147483647 w 4002"/>
                  <a:gd name="T21" fmla="*/ 2147483647 h 3159"/>
                  <a:gd name="T22" fmla="*/ 2147483647 w 4002"/>
                  <a:gd name="T23" fmla="*/ 2147483647 h 3159"/>
                  <a:gd name="T24" fmla="*/ 2147483647 w 4002"/>
                  <a:gd name="T25" fmla="*/ 2147483647 h 3159"/>
                  <a:gd name="T26" fmla="*/ 2147483647 w 4002"/>
                  <a:gd name="T27" fmla="*/ 2147483647 h 3159"/>
                  <a:gd name="T28" fmla="*/ 2147483647 w 4002"/>
                  <a:gd name="T29" fmla="*/ 2147483647 h 3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02"/>
                  <a:gd name="T46" fmla="*/ 0 h 3159"/>
                  <a:gd name="T47" fmla="*/ 4002 w 4002"/>
                  <a:gd name="T48" fmla="*/ 3159 h 3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02" h="3159">
                    <a:moveTo>
                      <a:pt x="1403" y="247"/>
                    </a:moveTo>
                    <a:cubicBezTo>
                      <a:pt x="1116" y="352"/>
                      <a:pt x="812" y="504"/>
                      <a:pt x="587" y="671"/>
                    </a:cubicBezTo>
                    <a:cubicBezTo>
                      <a:pt x="362" y="838"/>
                      <a:pt x="102" y="1086"/>
                      <a:pt x="51" y="1247"/>
                    </a:cubicBezTo>
                    <a:cubicBezTo>
                      <a:pt x="0" y="1408"/>
                      <a:pt x="188" y="1527"/>
                      <a:pt x="283" y="1639"/>
                    </a:cubicBezTo>
                    <a:cubicBezTo>
                      <a:pt x="378" y="1751"/>
                      <a:pt x="520" y="1823"/>
                      <a:pt x="619" y="1919"/>
                    </a:cubicBezTo>
                    <a:cubicBezTo>
                      <a:pt x="718" y="2015"/>
                      <a:pt x="864" y="2070"/>
                      <a:pt x="875" y="2215"/>
                    </a:cubicBezTo>
                    <a:cubicBezTo>
                      <a:pt x="886" y="2360"/>
                      <a:pt x="651" y="2643"/>
                      <a:pt x="683" y="2791"/>
                    </a:cubicBezTo>
                    <a:cubicBezTo>
                      <a:pt x="715" y="2939"/>
                      <a:pt x="767" y="3062"/>
                      <a:pt x="1067" y="3103"/>
                    </a:cubicBezTo>
                    <a:cubicBezTo>
                      <a:pt x="1367" y="3144"/>
                      <a:pt x="2066" y="3159"/>
                      <a:pt x="2483" y="3039"/>
                    </a:cubicBezTo>
                    <a:cubicBezTo>
                      <a:pt x="2900" y="2919"/>
                      <a:pt x="3326" y="2631"/>
                      <a:pt x="3571" y="2383"/>
                    </a:cubicBezTo>
                    <a:cubicBezTo>
                      <a:pt x="3816" y="2135"/>
                      <a:pt x="3908" y="1847"/>
                      <a:pt x="3955" y="1551"/>
                    </a:cubicBezTo>
                    <a:cubicBezTo>
                      <a:pt x="4002" y="1255"/>
                      <a:pt x="3967" y="850"/>
                      <a:pt x="3851" y="607"/>
                    </a:cubicBezTo>
                    <a:cubicBezTo>
                      <a:pt x="3735" y="364"/>
                      <a:pt x="3516" y="190"/>
                      <a:pt x="3259" y="95"/>
                    </a:cubicBezTo>
                    <a:cubicBezTo>
                      <a:pt x="3002" y="0"/>
                      <a:pt x="2616" y="14"/>
                      <a:pt x="2307" y="39"/>
                    </a:cubicBezTo>
                    <a:cubicBezTo>
                      <a:pt x="1998" y="64"/>
                      <a:pt x="1690" y="142"/>
                      <a:pt x="1403" y="247"/>
                    </a:cubicBezTo>
                    <a:close/>
                  </a:path>
                </a:pathLst>
              </a:custGeom>
              <a:noFill/>
              <a:ln w="15875" cap="flat" cmpd="sng" algn="ctr">
                <a:solidFill>
                  <a:srgbClr val="FF6700"/>
                </a:solidFill>
                <a:prstDash val="sysDot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95" name="Text Box 58"/>
              <p:cNvSpPr txBox="1">
                <a:spLocks noChangeArrowheads="1"/>
              </p:cNvSpPr>
              <p:nvPr/>
            </p:nvSpPr>
            <p:spPr bwMode="auto">
              <a:xfrm>
                <a:off x="2661313" y="1931158"/>
                <a:ext cx="778015" cy="198059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956B43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Управление активами и имуществом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96" name="Text Box 57"/>
              <p:cNvSpPr txBox="1">
                <a:spLocks noChangeArrowheads="1"/>
              </p:cNvSpPr>
              <p:nvPr/>
            </p:nvSpPr>
            <p:spPr bwMode="auto">
              <a:xfrm>
                <a:off x="3016155" y="1296539"/>
                <a:ext cx="618233" cy="129061"/>
              </a:xfrm>
              <a:prstGeom prst="rect">
                <a:avLst/>
              </a:pr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Закупка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97" name="Arc 38"/>
              <p:cNvSpPr>
                <a:spLocks/>
              </p:cNvSpPr>
              <p:nvPr/>
            </p:nvSpPr>
            <p:spPr bwMode="auto">
              <a:xfrm>
                <a:off x="1808328" y="668741"/>
                <a:ext cx="1126988" cy="510965"/>
              </a:xfrm>
              <a:custGeom>
                <a:avLst/>
                <a:gdLst>
                  <a:gd name="T0" fmla="*/ 2147483647 w 21477"/>
                  <a:gd name="T1" fmla="*/ 0 h 10136"/>
                  <a:gd name="T2" fmla="*/ 2147483647 w 21477"/>
                  <a:gd name="T3" fmla="*/ 2147483647 h 10136"/>
                  <a:gd name="T4" fmla="*/ 0 w 21477"/>
                  <a:gd name="T5" fmla="*/ 2147483647 h 10136"/>
                  <a:gd name="T6" fmla="*/ 0 60000 65536"/>
                  <a:gd name="T7" fmla="*/ 0 60000 65536"/>
                  <a:gd name="T8" fmla="*/ 0 60000 65536"/>
                  <a:gd name="T9" fmla="*/ 0 w 21477"/>
                  <a:gd name="T10" fmla="*/ 0 h 10136"/>
                  <a:gd name="T11" fmla="*/ 21477 w 21477"/>
                  <a:gd name="T12" fmla="*/ 10136 h 10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7" h="10136" fill="none" extrusionOk="0">
                    <a:moveTo>
                      <a:pt x="19074" y="-1"/>
                    </a:moveTo>
                    <a:cubicBezTo>
                      <a:pt x="20367" y="2434"/>
                      <a:pt x="21183" y="5093"/>
                      <a:pt x="21477" y="7834"/>
                    </a:cubicBezTo>
                  </a:path>
                  <a:path w="21477" h="10136" stroke="0" extrusionOk="0">
                    <a:moveTo>
                      <a:pt x="19074" y="-1"/>
                    </a:moveTo>
                    <a:cubicBezTo>
                      <a:pt x="20367" y="2434"/>
                      <a:pt x="21183" y="5093"/>
                      <a:pt x="21477" y="7834"/>
                    </a:cubicBezTo>
                    <a:lnTo>
                      <a:pt x="0" y="10136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98" name="Text Box 3"/>
              <p:cNvSpPr txBox="1">
                <a:spLocks noChangeArrowheads="1"/>
              </p:cNvSpPr>
              <p:nvPr/>
            </p:nvSpPr>
            <p:spPr bwMode="auto">
              <a:xfrm>
                <a:off x="2299647" y="450376"/>
                <a:ext cx="880443" cy="198059"/>
              </a:xfrm>
              <a:prstGeom prst="rect">
                <a:avLst/>
              </a:pr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Исполнение и бюджетный контроль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99" name="Text Box 4"/>
              <p:cNvSpPr txBox="1">
                <a:spLocks noChangeArrowheads="1"/>
              </p:cNvSpPr>
              <p:nvPr/>
            </p:nvSpPr>
            <p:spPr bwMode="auto">
              <a:xfrm>
                <a:off x="2613546" y="1084996"/>
                <a:ext cx="618233" cy="198059"/>
              </a:xfrm>
              <a:prstGeom prst="rect">
                <a:avLst/>
              </a:pr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600" b="1" dirty="0">
                    <a:solidFill>
                      <a:srgbClr val="3E3D2D"/>
                    </a:solidFill>
                    <a:latin typeface="Century Gothic"/>
                    <a:ea typeface="Times New Roman"/>
                    <a:cs typeface="Arial"/>
                  </a:rPr>
                  <a:t>Бюджетные обязательства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2299647" y="1719617"/>
                <a:ext cx="618233" cy="198059"/>
              </a:xfrm>
              <a:prstGeom prst="rect">
                <a:avLst/>
              </a:pr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Управление платежами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1494429" y="2169994"/>
                <a:ext cx="618233" cy="187633"/>
              </a:xfrm>
              <a:prstGeom prst="rect">
                <a:avLst/>
              </a:pr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Управление ликвидностью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696035" y="1719617"/>
                <a:ext cx="618233" cy="198059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956B43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Госдолг и субсидии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3" name="Text Box 8"/>
              <p:cNvSpPr txBox="1">
                <a:spLocks noChangeArrowheads="1"/>
              </p:cNvSpPr>
              <p:nvPr/>
            </p:nvSpPr>
            <p:spPr bwMode="auto">
              <a:xfrm>
                <a:off x="382137" y="1084996"/>
                <a:ext cx="618233" cy="198059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Отчётность и анализ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4" name="Text Box 9"/>
              <p:cNvSpPr txBox="1">
                <a:spLocks noChangeArrowheads="1"/>
              </p:cNvSpPr>
              <p:nvPr/>
            </p:nvSpPr>
            <p:spPr bwMode="auto">
              <a:xfrm>
                <a:off x="696035" y="450376"/>
                <a:ext cx="618233" cy="198059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956B43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Аудит и оценка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5" name="Text Box 10"/>
              <p:cNvSpPr txBox="1">
                <a:spLocks noChangeArrowheads="1"/>
              </p:cNvSpPr>
              <p:nvPr/>
            </p:nvSpPr>
            <p:spPr bwMode="auto">
              <a:xfrm>
                <a:off x="1494429" y="0"/>
                <a:ext cx="618233" cy="198059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FF67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Бюджетное планирование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6" name="Text Box 30"/>
              <p:cNvSpPr txBox="1">
                <a:spLocks noChangeArrowheads="1"/>
              </p:cNvSpPr>
              <p:nvPr/>
            </p:nvSpPr>
            <p:spPr bwMode="auto">
              <a:xfrm>
                <a:off x="88710" y="0"/>
                <a:ext cx="824311" cy="198059"/>
              </a:xfrm>
              <a:prstGeom prst="rect">
                <a:avLst/>
              </a:prstGeom>
              <a:solidFill>
                <a:srgbClr val="FF6700"/>
              </a:solidFill>
              <a:ln w="15875" cap="flat" cmpd="sng" algn="ctr">
                <a:solidFill>
                  <a:srgbClr val="FF6700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Принятие политического решения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7" name="Arc 32"/>
              <p:cNvSpPr>
                <a:spLocks/>
              </p:cNvSpPr>
              <p:nvPr/>
            </p:nvSpPr>
            <p:spPr bwMode="auto">
              <a:xfrm rot="21350543">
                <a:off x="197892" y="184245"/>
                <a:ext cx="1375999" cy="852753"/>
              </a:xfrm>
              <a:custGeom>
                <a:avLst/>
                <a:gdLst>
                  <a:gd name="T0" fmla="*/ 2147483647 w 21600"/>
                  <a:gd name="T1" fmla="*/ 2147483647 h 22092"/>
                  <a:gd name="T2" fmla="*/ 2147483647 w 21600"/>
                  <a:gd name="T3" fmla="*/ 0 h 22092"/>
                  <a:gd name="T4" fmla="*/ 2147483647 w 21600"/>
                  <a:gd name="T5" fmla="*/ 2147483647 h 220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92"/>
                  <a:gd name="T11" fmla="*/ 21600 w 21600"/>
                  <a:gd name="T12" fmla="*/ 22092 h 22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92" fill="none" extrusionOk="0">
                    <a:moveTo>
                      <a:pt x="2335" y="22091"/>
                    </a:moveTo>
                    <a:cubicBezTo>
                      <a:pt x="800" y="19064"/>
                      <a:pt x="0" y="15717"/>
                      <a:pt x="0" y="12323"/>
                    </a:cubicBezTo>
                    <a:cubicBezTo>
                      <a:pt x="-1" y="7917"/>
                      <a:pt x="1346" y="3617"/>
                      <a:pt x="3860" y="0"/>
                    </a:cubicBezTo>
                  </a:path>
                  <a:path w="21600" h="22092" stroke="0" extrusionOk="0">
                    <a:moveTo>
                      <a:pt x="2335" y="22091"/>
                    </a:moveTo>
                    <a:cubicBezTo>
                      <a:pt x="800" y="19064"/>
                      <a:pt x="0" y="15717"/>
                      <a:pt x="0" y="12323"/>
                    </a:cubicBezTo>
                    <a:cubicBezTo>
                      <a:pt x="-1" y="7917"/>
                      <a:pt x="1346" y="3617"/>
                      <a:pt x="3860" y="0"/>
                    </a:cubicBezTo>
                    <a:lnTo>
                      <a:pt x="21600" y="12323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FF6700"/>
                </a:solidFill>
                <a:prstDash val="solid"/>
                <a:headEnd/>
                <a:tailEnd type="triangle" w="med" len="sm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8" name="Arc 33"/>
              <p:cNvSpPr>
                <a:spLocks/>
              </p:cNvSpPr>
              <p:nvPr/>
            </p:nvSpPr>
            <p:spPr bwMode="auto">
              <a:xfrm>
                <a:off x="545910" y="122830"/>
                <a:ext cx="2014983" cy="313593"/>
              </a:xfrm>
              <a:custGeom>
                <a:avLst/>
                <a:gdLst>
                  <a:gd name="T0" fmla="*/ 2147483647 w 21476"/>
                  <a:gd name="T1" fmla="*/ 2147483647 h 8115"/>
                  <a:gd name="T2" fmla="*/ 0 w 21476"/>
                  <a:gd name="T3" fmla="*/ 2147483647 h 8115"/>
                  <a:gd name="T4" fmla="*/ 2147483647 w 21476"/>
                  <a:gd name="T5" fmla="*/ 0 h 8115"/>
                  <a:gd name="T6" fmla="*/ 0 60000 65536"/>
                  <a:gd name="T7" fmla="*/ 0 60000 65536"/>
                  <a:gd name="T8" fmla="*/ 0 60000 65536"/>
                  <a:gd name="T9" fmla="*/ 0 w 21476"/>
                  <a:gd name="T10" fmla="*/ 0 h 8115"/>
                  <a:gd name="T11" fmla="*/ 21476 w 21476"/>
                  <a:gd name="T12" fmla="*/ 8115 h 8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6" h="8115" fill="none" extrusionOk="0">
                    <a:moveTo>
                      <a:pt x="1458" y="8114"/>
                    </a:moveTo>
                    <a:cubicBezTo>
                      <a:pt x="705" y="6256"/>
                      <a:pt x="214" y="4303"/>
                      <a:pt x="-1" y="2310"/>
                    </a:cubicBezTo>
                  </a:path>
                  <a:path w="21476" h="8115" stroke="0" extrusionOk="0">
                    <a:moveTo>
                      <a:pt x="1458" y="8114"/>
                    </a:moveTo>
                    <a:cubicBezTo>
                      <a:pt x="705" y="6256"/>
                      <a:pt x="214" y="4303"/>
                      <a:pt x="-1" y="2310"/>
                    </a:cubicBezTo>
                    <a:lnTo>
                      <a:pt x="21476" y="0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FF6700"/>
                </a:solidFill>
                <a:prstDash val="solid"/>
                <a:headEnd/>
                <a:tailEnd type="triangle" w="med" len="sm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9" name="Arc 37"/>
              <p:cNvSpPr>
                <a:spLocks/>
              </p:cNvSpPr>
              <p:nvPr/>
            </p:nvSpPr>
            <p:spPr bwMode="auto">
              <a:xfrm>
                <a:off x="1828800" y="136478"/>
                <a:ext cx="815725" cy="1045998"/>
              </a:xfrm>
              <a:custGeom>
                <a:avLst/>
                <a:gdLst>
                  <a:gd name="T0" fmla="*/ 2147483647 w 15545"/>
                  <a:gd name="T1" fmla="*/ 0 h 20740"/>
                  <a:gd name="T2" fmla="*/ 2147483647 w 15545"/>
                  <a:gd name="T3" fmla="*/ 2147483647 h 20740"/>
                  <a:gd name="T4" fmla="*/ 0 w 15545"/>
                  <a:gd name="T5" fmla="*/ 2147483647 h 20740"/>
                  <a:gd name="T6" fmla="*/ 0 60000 65536"/>
                  <a:gd name="T7" fmla="*/ 0 60000 65536"/>
                  <a:gd name="T8" fmla="*/ 0 60000 65536"/>
                  <a:gd name="T9" fmla="*/ 0 w 15545"/>
                  <a:gd name="T10" fmla="*/ 0 h 20740"/>
                  <a:gd name="T11" fmla="*/ 15545 w 15545"/>
                  <a:gd name="T12" fmla="*/ 20740 h 207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545" h="20740" fill="none" extrusionOk="0">
                    <a:moveTo>
                      <a:pt x="6034" y="0"/>
                    </a:moveTo>
                    <a:cubicBezTo>
                      <a:pt x="9651" y="1052"/>
                      <a:pt x="12929" y="3032"/>
                      <a:pt x="15545" y="5742"/>
                    </a:cubicBezTo>
                  </a:path>
                  <a:path w="15545" h="20740" stroke="0" extrusionOk="0">
                    <a:moveTo>
                      <a:pt x="6034" y="0"/>
                    </a:moveTo>
                    <a:cubicBezTo>
                      <a:pt x="9651" y="1052"/>
                      <a:pt x="12929" y="3032"/>
                      <a:pt x="15545" y="5742"/>
                    </a:cubicBezTo>
                    <a:lnTo>
                      <a:pt x="0" y="20740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0" name="Arc 39"/>
              <p:cNvSpPr>
                <a:spLocks/>
              </p:cNvSpPr>
              <p:nvPr/>
            </p:nvSpPr>
            <p:spPr bwMode="auto">
              <a:xfrm flipH="1">
                <a:off x="968991" y="129654"/>
                <a:ext cx="823595" cy="1042560"/>
              </a:xfrm>
              <a:custGeom>
                <a:avLst/>
                <a:gdLst>
                  <a:gd name="T0" fmla="*/ 2147483647 w 15699"/>
                  <a:gd name="T1" fmla="*/ 0 h 20668"/>
                  <a:gd name="T2" fmla="*/ 2147483647 w 15699"/>
                  <a:gd name="T3" fmla="*/ 2147483647 h 20668"/>
                  <a:gd name="T4" fmla="*/ 0 w 15699"/>
                  <a:gd name="T5" fmla="*/ 2147483647 h 20668"/>
                  <a:gd name="T6" fmla="*/ 0 60000 65536"/>
                  <a:gd name="T7" fmla="*/ 0 60000 65536"/>
                  <a:gd name="T8" fmla="*/ 0 60000 65536"/>
                  <a:gd name="T9" fmla="*/ 0 w 15699"/>
                  <a:gd name="T10" fmla="*/ 0 h 20668"/>
                  <a:gd name="T11" fmla="*/ 15699 w 15699"/>
                  <a:gd name="T12" fmla="*/ 20668 h 206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99" h="20668" fill="none" extrusionOk="0">
                    <a:moveTo>
                      <a:pt x="6276" y="-1"/>
                    </a:moveTo>
                    <a:cubicBezTo>
                      <a:pt x="9870" y="1091"/>
                      <a:pt x="13118" y="3101"/>
                      <a:pt x="15698" y="5832"/>
                    </a:cubicBezTo>
                  </a:path>
                  <a:path w="15699" h="20668" stroke="0" extrusionOk="0">
                    <a:moveTo>
                      <a:pt x="6276" y="-1"/>
                    </a:moveTo>
                    <a:cubicBezTo>
                      <a:pt x="9870" y="1091"/>
                      <a:pt x="13118" y="3101"/>
                      <a:pt x="15698" y="5832"/>
                    </a:cubicBezTo>
                    <a:lnTo>
                      <a:pt x="0" y="20668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 type="triangle" w="med" len="med"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1" name="Arc 40"/>
              <p:cNvSpPr>
                <a:spLocks/>
              </p:cNvSpPr>
              <p:nvPr/>
            </p:nvSpPr>
            <p:spPr bwMode="auto">
              <a:xfrm flipH="1">
                <a:off x="682388" y="661917"/>
                <a:ext cx="1126272" cy="528845"/>
              </a:xfrm>
              <a:custGeom>
                <a:avLst/>
                <a:gdLst>
                  <a:gd name="T0" fmla="*/ 2147483647 w 21467"/>
                  <a:gd name="T1" fmla="*/ 0 h 10481"/>
                  <a:gd name="T2" fmla="*/ 2147483647 w 21467"/>
                  <a:gd name="T3" fmla="*/ 2147483647 h 10481"/>
                  <a:gd name="T4" fmla="*/ 0 w 21467"/>
                  <a:gd name="T5" fmla="*/ 2147483647 h 10481"/>
                  <a:gd name="T6" fmla="*/ 0 60000 65536"/>
                  <a:gd name="T7" fmla="*/ 0 60000 65536"/>
                  <a:gd name="T8" fmla="*/ 0 60000 65536"/>
                  <a:gd name="T9" fmla="*/ 0 w 21467"/>
                  <a:gd name="T10" fmla="*/ 0 h 10481"/>
                  <a:gd name="T11" fmla="*/ 21467 w 21467"/>
                  <a:gd name="T12" fmla="*/ 10481 h 104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67" h="10481" fill="none" extrusionOk="0">
                    <a:moveTo>
                      <a:pt x="18886" y="0"/>
                    </a:moveTo>
                    <a:cubicBezTo>
                      <a:pt x="20272" y="2497"/>
                      <a:pt x="21149" y="5245"/>
                      <a:pt x="21466" y="8085"/>
                    </a:cubicBezTo>
                  </a:path>
                  <a:path w="21467" h="10481" stroke="0" extrusionOk="0">
                    <a:moveTo>
                      <a:pt x="18886" y="0"/>
                    </a:moveTo>
                    <a:cubicBezTo>
                      <a:pt x="20272" y="2497"/>
                      <a:pt x="21149" y="5245"/>
                      <a:pt x="21466" y="8085"/>
                    </a:cubicBezTo>
                    <a:lnTo>
                      <a:pt x="0" y="10481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 type="triangle" w="med" len="med"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2" name="Arc 21"/>
              <p:cNvSpPr>
                <a:spLocks/>
              </p:cNvSpPr>
              <p:nvPr/>
            </p:nvSpPr>
            <p:spPr bwMode="auto">
              <a:xfrm>
                <a:off x="812041" y="545911"/>
                <a:ext cx="1471167" cy="619621"/>
              </a:xfrm>
              <a:custGeom>
                <a:avLst/>
                <a:gdLst>
                  <a:gd name="T0" fmla="*/ 0 w 21425"/>
                  <a:gd name="T1" fmla="*/ 2147483647 h 21600"/>
                  <a:gd name="T2" fmla="*/ 2147483647 w 21425"/>
                  <a:gd name="T3" fmla="*/ 1268920892 h 21600"/>
                  <a:gd name="T4" fmla="*/ 2147483647 w 2142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425"/>
                  <a:gd name="T10" fmla="*/ 0 h 21600"/>
                  <a:gd name="T11" fmla="*/ 21425 w 214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25" h="21600" fill="none" extrusionOk="0">
                    <a:moveTo>
                      <a:pt x="-1" y="17689"/>
                    </a:moveTo>
                    <a:cubicBezTo>
                      <a:pt x="1886" y="7440"/>
                      <a:pt x="10821" y="-1"/>
                      <a:pt x="21243" y="0"/>
                    </a:cubicBezTo>
                    <a:cubicBezTo>
                      <a:pt x="21303" y="0"/>
                      <a:pt x="21364" y="0"/>
                      <a:pt x="21425" y="0"/>
                    </a:cubicBezTo>
                  </a:path>
                  <a:path w="21425" h="21600" stroke="0" extrusionOk="0">
                    <a:moveTo>
                      <a:pt x="-1" y="17689"/>
                    </a:moveTo>
                    <a:cubicBezTo>
                      <a:pt x="1886" y="7440"/>
                      <a:pt x="10821" y="-1"/>
                      <a:pt x="21243" y="0"/>
                    </a:cubicBezTo>
                    <a:cubicBezTo>
                      <a:pt x="21303" y="0"/>
                      <a:pt x="21364" y="0"/>
                      <a:pt x="21425" y="0"/>
                    </a:cubicBezTo>
                    <a:lnTo>
                      <a:pt x="21243" y="21600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56B43"/>
                </a:solidFill>
                <a:prstDash val="solid"/>
                <a:headEnd/>
                <a:tailEnd type="triangle" w="med" len="sm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3" name="Arc 42"/>
              <p:cNvSpPr>
                <a:spLocks/>
              </p:cNvSpPr>
              <p:nvPr/>
            </p:nvSpPr>
            <p:spPr bwMode="auto">
              <a:xfrm flipH="1" flipV="1">
                <a:off x="975815" y="1187356"/>
                <a:ext cx="830036" cy="1042560"/>
              </a:xfrm>
              <a:custGeom>
                <a:avLst/>
                <a:gdLst>
                  <a:gd name="T0" fmla="*/ 2147483647 w 15814"/>
                  <a:gd name="T1" fmla="*/ 0 h 20668"/>
                  <a:gd name="T2" fmla="*/ 2147483647 w 15814"/>
                  <a:gd name="T3" fmla="*/ 2147483647 h 20668"/>
                  <a:gd name="T4" fmla="*/ 0 w 15814"/>
                  <a:gd name="T5" fmla="*/ 2147483647 h 20668"/>
                  <a:gd name="T6" fmla="*/ 0 60000 65536"/>
                  <a:gd name="T7" fmla="*/ 0 60000 65536"/>
                  <a:gd name="T8" fmla="*/ 0 60000 65536"/>
                  <a:gd name="T9" fmla="*/ 0 w 15814"/>
                  <a:gd name="T10" fmla="*/ 0 h 20668"/>
                  <a:gd name="T11" fmla="*/ 15814 w 15814"/>
                  <a:gd name="T12" fmla="*/ 20668 h 206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14" h="20668" fill="none" extrusionOk="0">
                    <a:moveTo>
                      <a:pt x="6276" y="-1"/>
                    </a:moveTo>
                    <a:cubicBezTo>
                      <a:pt x="9925" y="1108"/>
                      <a:pt x="13216" y="3162"/>
                      <a:pt x="15814" y="5954"/>
                    </a:cubicBezTo>
                  </a:path>
                  <a:path w="15814" h="20668" stroke="0" extrusionOk="0">
                    <a:moveTo>
                      <a:pt x="6276" y="-1"/>
                    </a:moveTo>
                    <a:cubicBezTo>
                      <a:pt x="9925" y="1108"/>
                      <a:pt x="13216" y="3162"/>
                      <a:pt x="15814" y="5954"/>
                    </a:cubicBezTo>
                    <a:lnTo>
                      <a:pt x="0" y="20668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4" name="Arc 45"/>
              <p:cNvSpPr>
                <a:spLocks/>
              </p:cNvSpPr>
              <p:nvPr/>
            </p:nvSpPr>
            <p:spPr bwMode="auto">
              <a:xfrm flipV="1">
                <a:off x="1801504" y="1187356"/>
                <a:ext cx="820734" cy="1043247"/>
              </a:xfrm>
              <a:custGeom>
                <a:avLst/>
                <a:gdLst>
                  <a:gd name="T0" fmla="*/ 2147483647 w 15647"/>
                  <a:gd name="T1" fmla="*/ 0 h 20680"/>
                  <a:gd name="T2" fmla="*/ 2147483647 w 15647"/>
                  <a:gd name="T3" fmla="*/ 2147483647 h 20680"/>
                  <a:gd name="T4" fmla="*/ 0 w 15647"/>
                  <a:gd name="T5" fmla="*/ 2147483647 h 20680"/>
                  <a:gd name="T6" fmla="*/ 0 60000 65536"/>
                  <a:gd name="T7" fmla="*/ 0 60000 65536"/>
                  <a:gd name="T8" fmla="*/ 0 60000 65536"/>
                  <a:gd name="T9" fmla="*/ 0 w 15647"/>
                  <a:gd name="T10" fmla="*/ 0 h 20680"/>
                  <a:gd name="T11" fmla="*/ 15647 w 15647"/>
                  <a:gd name="T12" fmla="*/ 20680 h 20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47" h="20680" fill="none" extrusionOk="0">
                    <a:moveTo>
                      <a:pt x="6236" y="-1"/>
                    </a:moveTo>
                    <a:cubicBezTo>
                      <a:pt x="9821" y="1081"/>
                      <a:pt x="13064" y="3076"/>
                      <a:pt x="15646" y="5789"/>
                    </a:cubicBezTo>
                  </a:path>
                  <a:path w="15647" h="20680" stroke="0" extrusionOk="0">
                    <a:moveTo>
                      <a:pt x="6236" y="-1"/>
                    </a:moveTo>
                    <a:cubicBezTo>
                      <a:pt x="9821" y="1081"/>
                      <a:pt x="13064" y="3076"/>
                      <a:pt x="15646" y="5789"/>
                    </a:cubicBezTo>
                    <a:lnTo>
                      <a:pt x="0" y="20680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 type="triangle" w="med" len="med"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5" name="Arc 46"/>
              <p:cNvSpPr>
                <a:spLocks/>
              </p:cNvSpPr>
              <p:nvPr/>
            </p:nvSpPr>
            <p:spPr bwMode="auto">
              <a:xfrm flipV="1">
                <a:off x="1808328" y="1187356"/>
                <a:ext cx="1127704" cy="516466"/>
              </a:xfrm>
              <a:custGeom>
                <a:avLst/>
                <a:gdLst>
                  <a:gd name="T0" fmla="*/ 2147483647 w 21487"/>
                  <a:gd name="T1" fmla="*/ 0 h 10238"/>
                  <a:gd name="T2" fmla="*/ 2147483647 w 21487"/>
                  <a:gd name="T3" fmla="*/ 2147483647 h 10238"/>
                  <a:gd name="T4" fmla="*/ 0 w 21487"/>
                  <a:gd name="T5" fmla="*/ 2147483647 h 10238"/>
                  <a:gd name="T6" fmla="*/ 0 60000 65536"/>
                  <a:gd name="T7" fmla="*/ 0 60000 65536"/>
                  <a:gd name="T8" fmla="*/ 0 60000 65536"/>
                  <a:gd name="T9" fmla="*/ 0 w 21487"/>
                  <a:gd name="T10" fmla="*/ 0 h 10238"/>
                  <a:gd name="T11" fmla="*/ 21487 w 21487"/>
                  <a:gd name="T12" fmla="*/ 10238 h 102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7" h="10238" fill="none" extrusionOk="0">
                    <a:moveTo>
                      <a:pt x="19019" y="-1"/>
                    </a:moveTo>
                    <a:cubicBezTo>
                      <a:pt x="20359" y="2489"/>
                      <a:pt x="21198" y="5218"/>
                      <a:pt x="21487" y="8031"/>
                    </a:cubicBezTo>
                  </a:path>
                  <a:path w="21487" h="10238" stroke="0" extrusionOk="0">
                    <a:moveTo>
                      <a:pt x="19019" y="-1"/>
                    </a:moveTo>
                    <a:cubicBezTo>
                      <a:pt x="20359" y="2489"/>
                      <a:pt x="21198" y="5218"/>
                      <a:pt x="21487" y="8031"/>
                    </a:cubicBezTo>
                    <a:lnTo>
                      <a:pt x="0" y="10238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 type="triangle" w="med" len="med"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6" name="Arc 47"/>
              <p:cNvSpPr>
                <a:spLocks/>
              </p:cNvSpPr>
              <p:nvPr/>
            </p:nvSpPr>
            <p:spPr bwMode="auto">
              <a:xfrm flipH="1" flipV="1">
                <a:off x="682388" y="1180532"/>
                <a:ext cx="1127704" cy="521968"/>
              </a:xfrm>
              <a:custGeom>
                <a:avLst/>
                <a:gdLst>
                  <a:gd name="T0" fmla="*/ 2147483647 w 21489"/>
                  <a:gd name="T1" fmla="*/ 0 h 10351"/>
                  <a:gd name="T2" fmla="*/ 2147483647 w 21489"/>
                  <a:gd name="T3" fmla="*/ 2147483647 h 10351"/>
                  <a:gd name="T4" fmla="*/ 0 w 21489"/>
                  <a:gd name="T5" fmla="*/ 2147483647 h 10351"/>
                  <a:gd name="T6" fmla="*/ 0 60000 65536"/>
                  <a:gd name="T7" fmla="*/ 0 60000 65536"/>
                  <a:gd name="T8" fmla="*/ 0 60000 65536"/>
                  <a:gd name="T9" fmla="*/ 0 w 21489"/>
                  <a:gd name="T10" fmla="*/ 0 h 10351"/>
                  <a:gd name="T11" fmla="*/ 21489 w 21489"/>
                  <a:gd name="T12" fmla="*/ 10351 h 10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9" h="10351" fill="none" extrusionOk="0">
                    <a:moveTo>
                      <a:pt x="18958" y="-1"/>
                    </a:moveTo>
                    <a:cubicBezTo>
                      <a:pt x="20337" y="2526"/>
                      <a:pt x="21198" y="5303"/>
                      <a:pt x="21489" y="8166"/>
                    </a:cubicBezTo>
                  </a:path>
                  <a:path w="21489" h="10351" stroke="0" extrusionOk="0">
                    <a:moveTo>
                      <a:pt x="18958" y="-1"/>
                    </a:moveTo>
                    <a:cubicBezTo>
                      <a:pt x="20337" y="2526"/>
                      <a:pt x="21198" y="5303"/>
                      <a:pt x="21489" y="8166"/>
                    </a:cubicBezTo>
                    <a:lnTo>
                      <a:pt x="0" y="10351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7" name="Line 48"/>
              <p:cNvCxnSpPr/>
              <p:nvPr/>
            </p:nvCxnSpPr>
            <p:spPr bwMode="auto">
              <a:xfrm>
                <a:off x="934871" y="61415"/>
                <a:ext cx="53594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6700"/>
                </a:solidFill>
                <a:prstDash val="solid"/>
                <a:headEnd/>
                <a:tailEnd type="triangle" w="med" len="med"/>
              </a:ln>
              <a:effectLst/>
              <a:extLst/>
            </p:spPr>
          </p:cxnSp>
          <p:sp>
            <p:nvSpPr>
              <p:cNvPr id="118" name="Arc 20"/>
              <p:cNvSpPr>
                <a:spLocks/>
              </p:cNvSpPr>
              <p:nvPr/>
            </p:nvSpPr>
            <p:spPr bwMode="auto">
              <a:xfrm>
                <a:off x="1937982" y="1166884"/>
                <a:ext cx="656873" cy="1081070"/>
              </a:xfrm>
              <a:custGeom>
                <a:avLst/>
                <a:gdLst>
                  <a:gd name="T0" fmla="*/ 0 w 23048"/>
                  <a:gd name="T1" fmla="*/ 2147483647 h 21600"/>
                  <a:gd name="T2" fmla="*/ 2147483647 w 23048"/>
                  <a:gd name="T3" fmla="*/ 2147483647 h 21600"/>
                  <a:gd name="T4" fmla="*/ 2147483647 w 2304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3048"/>
                  <a:gd name="T10" fmla="*/ 0 h 21600"/>
                  <a:gd name="T11" fmla="*/ 23048 w 230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48" h="21600" fill="none" extrusionOk="0">
                    <a:moveTo>
                      <a:pt x="0" y="19099"/>
                    </a:moveTo>
                    <a:cubicBezTo>
                      <a:pt x="1269" y="8210"/>
                      <a:pt x="10493" y="-1"/>
                      <a:pt x="21455" y="0"/>
                    </a:cubicBezTo>
                    <a:cubicBezTo>
                      <a:pt x="21986" y="0"/>
                      <a:pt x="22517" y="19"/>
                      <a:pt x="23048" y="58"/>
                    </a:cubicBezTo>
                  </a:path>
                  <a:path w="23048" h="21600" stroke="0" extrusionOk="0">
                    <a:moveTo>
                      <a:pt x="0" y="19099"/>
                    </a:moveTo>
                    <a:cubicBezTo>
                      <a:pt x="1269" y="8210"/>
                      <a:pt x="10493" y="-1"/>
                      <a:pt x="21455" y="0"/>
                    </a:cubicBezTo>
                    <a:cubicBezTo>
                      <a:pt x="21986" y="0"/>
                      <a:pt x="22517" y="19"/>
                      <a:pt x="23048" y="58"/>
                    </a:cubicBezTo>
                    <a:lnTo>
                      <a:pt x="21455" y="21600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56B43"/>
                </a:solidFill>
                <a:prstDash val="solid"/>
                <a:headEnd/>
                <a:tailEnd type="triangle" w="med" len="sm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Text Box 53"/>
              <p:cNvSpPr txBox="1">
                <a:spLocks noChangeArrowheads="1"/>
              </p:cNvSpPr>
              <p:nvPr/>
            </p:nvSpPr>
            <p:spPr bwMode="auto">
              <a:xfrm>
                <a:off x="2518012" y="20472"/>
                <a:ext cx="1130698" cy="195308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94C600"/>
                </a:solidFill>
                <a:prstDash val="solid"/>
              </a:ln>
              <a:effectLst/>
              <a:ex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1685A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Исполнение бюджета (казначейская система)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2954740" y="232012"/>
                <a:ext cx="646855" cy="280583"/>
              </a:xfrm>
              <a:custGeom>
                <a:avLst/>
                <a:gdLst>
                  <a:gd name="T0" fmla="*/ 0 w 904"/>
                  <a:gd name="T1" fmla="*/ 0 h 408"/>
                  <a:gd name="T2" fmla="*/ 2147483647 w 904"/>
                  <a:gd name="T3" fmla="*/ 0 h 408"/>
                  <a:gd name="T4" fmla="*/ 2147483647 w 904"/>
                  <a:gd name="T5" fmla="*/ 2147483647 h 408"/>
                  <a:gd name="T6" fmla="*/ 0 60000 65536"/>
                  <a:gd name="T7" fmla="*/ 0 60000 65536"/>
                  <a:gd name="T8" fmla="*/ 0 60000 65536"/>
                  <a:gd name="T9" fmla="*/ 0 w 904"/>
                  <a:gd name="T10" fmla="*/ 0 h 408"/>
                  <a:gd name="T11" fmla="*/ 904 w 904"/>
                  <a:gd name="T12" fmla="*/ 408 h 4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4" h="408">
                    <a:moveTo>
                      <a:pt x="0" y="0"/>
                    </a:moveTo>
                    <a:lnTo>
                      <a:pt x="904" y="0"/>
                    </a:lnTo>
                    <a:lnTo>
                      <a:pt x="456" y="408"/>
                    </a:lnTo>
                  </a:path>
                </a:pathLst>
              </a:custGeom>
              <a:noFill/>
              <a:ln w="9525" cap="flat" cmpd="sng" algn="ctr">
                <a:solidFill>
                  <a:srgbClr val="71685A"/>
                </a:solidFill>
                <a:prstDash val="solid"/>
                <a:headEnd/>
                <a:tailEnd type="triangle" w="sm" len="sm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1" name="Text Box 59"/>
              <p:cNvSpPr txBox="1">
                <a:spLocks noChangeArrowheads="1"/>
              </p:cNvSpPr>
              <p:nvPr/>
            </p:nvSpPr>
            <p:spPr bwMode="auto">
              <a:xfrm>
                <a:off x="2818262" y="2149523"/>
                <a:ext cx="815870" cy="141881"/>
              </a:xfrm>
              <a:prstGeom prst="rect">
                <a:avLst/>
              </a:prstGeom>
              <a:noFill/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ФОТ и  кадры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22" name="Text Box 60"/>
              <p:cNvSpPr txBox="1">
                <a:spLocks noChangeArrowheads="1"/>
              </p:cNvSpPr>
              <p:nvPr/>
            </p:nvSpPr>
            <p:spPr bwMode="auto">
              <a:xfrm>
                <a:off x="0" y="1296538"/>
                <a:ext cx="618233" cy="198059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94C600"/>
                </a:solidFill>
                <a:prstDash val="solid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3D2D"/>
                    </a:solidFill>
                    <a:effectLst/>
                    <a:uLnTx/>
                    <a:uFillTx/>
                    <a:latin typeface="Century Gothic"/>
                    <a:ea typeface="Times New Roman"/>
                    <a:cs typeface="Arial"/>
                  </a:rPr>
                  <a:t>Информационный портал</a:t>
                </a:r>
                <a:endParaRPr kumimoji="0" lang="hu-H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grpSp>
            <p:nvGrpSpPr>
              <p:cNvPr id="123" name="Group 64"/>
              <p:cNvGrpSpPr/>
              <p:nvPr/>
            </p:nvGrpSpPr>
            <p:grpSpPr bwMode="auto">
              <a:xfrm>
                <a:off x="1267654" y="1058473"/>
                <a:ext cx="918554" cy="431910"/>
                <a:chOff x="3234786" y="2259419"/>
                <a:chExt cx="3071" cy="1049"/>
              </a:xfrm>
              <a:noFill/>
            </p:grpSpPr>
            <p:sp>
              <p:nvSpPr>
                <p:cNvPr id="125" name="AutoShape 61"/>
                <p:cNvSpPr>
                  <a:spLocks noChangeArrowheads="1"/>
                </p:cNvSpPr>
                <p:nvPr/>
              </p:nvSpPr>
              <p:spPr bwMode="auto">
                <a:xfrm>
                  <a:off x="3234786" y="2259419"/>
                  <a:ext cx="3071" cy="1049"/>
                </a:xfrm>
                <a:prstGeom prst="can">
                  <a:avLst>
                    <a:gd name="adj" fmla="val 36183"/>
                  </a:avLst>
                </a:prstGeom>
                <a:solidFill>
                  <a:srgbClr val="94C600"/>
                </a:solidFill>
                <a:ln w="15875" cap="flat" cmpd="sng" algn="ctr">
                  <a:solidFill>
                    <a:srgbClr val="94C600">
                      <a:shade val="50000"/>
                    </a:srgbClr>
                  </a:solidFill>
                  <a:prstDash val="solid"/>
                  <a:headEnd/>
                  <a:tailEnd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u-HU" sz="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1685A"/>
                      </a:solidFill>
                      <a:effectLst/>
                      <a:uLnTx/>
                      <a:uFillTx/>
                      <a:latin typeface="Century Gothic"/>
                      <a:ea typeface="Times New Roman"/>
                      <a:cs typeface="Times New Roman"/>
                    </a:rPr>
                    <a:t> </a:t>
                  </a:r>
                  <a:endParaRPr kumimoji="0" lang="hu-H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/>
                    <a:ea typeface="Century Gothic"/>
                    <a:cs typeface="Times New Roman"/>
                  </a:endParaRPr>
                </a:p>
              </p:txBody>
            </p:sp>
            <p:sp>
              <p:nvSpPr>
                <p:cNvPr id="126" name="WordArt 6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235041" y="2259851"/>
                  <a:ext cx="2438" cy="458"/>
                </a:xfrm>
                <a:prstGeom prst="rect">
                  <a:avLst/>
                </a:prstGeom>
                <a:grpFill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numCol="1" fromWordArt="1">
                  <a:prstTxWarp prst="textCanDown">
                    <a:avLst>
                      <a:gd name="adj" fmla="val 25806"/>
                    </a:avLst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E3D2D"/>
                      </a:solidFill>
                      <a:effectLst/>
                      <a:uLnTx/>
                      <a:uFillTx/>
                      <a:latin typeface="Century Gothic"/>
                      <a:ea typeface="Times New Roman"/>
                    </a:rPr>
                    <a:t>База данных</a:t>
                  </a:r>
                  <a:endParaRPr kumimoji="0" lang="hu-H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24" name="Arc 19"/>
              <p:cNvSpPr>
                <a:spLocks/>
              </p:cNvSpPr>
              <p:nvPr/>
            </p:nvSpPr>
            <p:spPr bwMode="auto">
              <a:xfrm>
                <a:off x="1344304" y="1815153"/>
                <a:ext cx="352050" cy="840374"/>
              </a:xfrm>
              <a:custGeom>
                <a:avLst/>
                <a:gdLst>
                  <a:gd name="T0" fmla="*/ 0 w 17332"/>
                  <a:gd name="T1" fmla="*/ 0 h 21600"/>
                  <a:gd name="T2" fmla="*/ 2147483647 w 17332"/>
                  <a:gd name="T3" fmla="*/ 2147483647 h 21600"/>
                  <a:gd name="T4" fmla="*/ 2147483647 w 17332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7332"/>
                  <a:gd name="T10" fmla="*/ 0 h 21600"/>
                  <a:gd name="T11" fmla="*/ 17332 w 17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32" h="21600" fill="none" extrusionOk="0">
                    <a:moveTo>
                      <a:pt x="0" y="0"/>
                    </a:moveTo>
                    <a:cubicBezTo>
                      <a:pt x="43" y="0"/>
                      <a:pt x="87" y="-1"/>
                      <a:pt x="131" y="0"/>
                    </a:cubicBezTo>
                    <a:cubicBezTo>
                      <a:pt x="6883" y="0"/>
                      <a:pt x="13247" y="3157"/>
                      <a:pt x="17331" y="8535"/>
                    </a:cubicBezTo>
                  </a:path>
                  <a:path w="17332" h="21600" stroke="0" extrusionOk="0">
                    <a:moveTo>
                      <a:pt x="0" y="0"/>
                    </a:moveTo>
                    <a:cubicBezTo>
                      <a:pt x="43" y="0"/>
                      <a:pt x="87" y="-1"/>
                      <a:pt x="131" y="0"/>
                    </a:cubicBezTo>
                    <a:cubicBezTo>
                      <a:pt x="6883" y="0"/>
                      <a:pt x="13247" y="3157"/>
                      <a:pt x="17331" y="8535"/>
                    </a:cubicBezTo>
                    <a:lnTo>
                      <a:pt x="131" y="21600"/>
                    </a:lnTo>
                    <a:close/>
                  </a:path>
                </a:pathLst>
              </a:custGeom>
              <a:noFill/>
              <a:ln w="15875" cap="flat" cmpd="sng" algn="ctr">
                <a:solidFill>
                  <a:srgbClr val="956B43"/>
                </a:solidFill>
                <a:prstDash val="solid"/>
                <a:headEnd/>
                <a:tailEnd type="triangle" w="med" len="sm"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93" name="Text Box 57"/>
            <p:cNvSpPr txBox="1">
              <a:spLocks noChangeArrowheads="1"/>
            </p:cNvSpPr>
            <p:nvPr/>
          </p:nvSpPr>
          <p:spPr bwMode="auto">
            <a:xfrm>
              <a:off x="3562349" y="1689100"/>
              <a:ext cx="728981" cy="205014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956B43"/>
              </a:solidFill>
              <a:prstDash val="solid"/>
              <a:headEnd/>
              <a:tailEnd/>
            </a:ln>
            <a:effectLst/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3E3D2D"/>
                  </a:solidFill>
                  <a:effectLst/>
                  <a:uLnTx/>
                  <a:uFillTx/>
                  <a:latin typeface="Century Gothic"/>
                  <a:ea typeface="Times New Roman"/>
                  <a:cs typeface="Arial"/>
                </a:rPr>
                <a:t>Госзакупки</a:t>
              </a:r>
              <a:endPara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22504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Роль Казначейства в контроле за государственными расходами</a:t>
            </a:r>
            <a:endParaRPr lang="en-GB" sz="32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14</a:t>
            </a:fld>
            <a:endParaRPr lang="hu-HU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411761" y="1470025"/>
            <a:ext cx="5904663" cy="5064125"/>
            <a:chOff x="2018" y="926"/>
            <a:chExt cx="2994" cy="319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18" y="926"/>
              <a:ext cx="2994" cy="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42" y="927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142" y="1037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42" y="1147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42" y="1256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42" y="1365"/>
              <a:ext cx="3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Kincstári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06" y="1365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42" y="1473"/>
              <a:ext cx="5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601" y="1184"/>
              <a:ext cx="1360" cy="493"/>
            </a:xfrm>
            <a:custGeom>
              <a:avLst/>
              <a:gdLst>
                <a:gd name="T0" fmla="*/ 0 w 15100"/>
                <a:gd name="T1" fmla="*/ 1294 h 7763"/>
                <a:gd name="T2" fmla="*/ 1294 w 15100"/>
                <a:gd name="T3" fmla="*/ 0 h 7763"/>
                <a:gd name="T4" fmla="*/ 13806 w 15100"/>
                <a:gd name="T5" fmla="*/ 0 h 7763"/>
                <a:gd name="T6" fmla="*/ 15100 w 15100"/>
                <a:gd name="T7" fmla="*/ 1294 h 7763"/>
                <a:gd name="T8" fmla="*/ 15100 w 15100"/>
                <a:gd name="T9" fmla="*/ 6469 h 7763"/>
                <a:gd name="T10" fmla="*/ 13806 w 15100"/>
                <a:gd name="T11" fmla="*/ 7763 h 7763"/>
                <a:gd name="T12" fmla="*/ 1294 w 15100"/>
                <a:gd name="T13" fmla="*/ 7763 h 7763"/>
                <a:gd name="T14" fmla="*/ 0 w 15100"/>
                <a:gd name="T15" fmla="*/ 6469 h 7763"/>
                <a:gd name="T16" fmla="*/ 0 w 15100"/>
                <a:gd name="T17" fmla="*/ 1294 h 7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00" h="7763">
                  <a:moveTo>
                    <a:pt x="0" y="1294"/>
                  </a:moveTo>
                  <a:cubicBezTo>
                    <a:pt x="0" y="579"/>
                    <a:pt x="579" y="0"/>
                    <a:pt x="1294" y="0"/>
                  </a:cubicBezTo>
                  <a:lnTo>
                    <a:pt x="13806" y="0"/>
                  </a:lnTo>
                  <a:cubicBezTo>
                    <a:pt x="14521" y="0"/>
                    <a:pt x="15100" y="579"/>
                    <a:pt x="15100" y="1294"/>
                  </a:cubicBezTo>
                  <a:lnTo>
                    <a:pt x="15100" y="6469"/>
                  </a:lnTo>
                  <a:cubicBezTo>
                    <a:pt x="15100" y="7184"/>
                    <a:pt x="14521" y="7763"/>
                    <a:pt x="13806" y="7763"/>
                  </a:cubicBezTo>
                  <a:lnTo>
                    <a:pt x="1294" y="7763"/>
                  </a:lnTo>
                  <a:cubicBezTo>
                    <a:pt x="579" y="7763"/>
                    <a:pt x="0" y="7184"/>
                    <a:pt x="0" y="6469"/>
                  </a:cubicBezTo>
                  <a:lnTo>
                    <a:pt x="0" y="1294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601" y="1184"/>
              <a:ext cx="1360" cy="493"/>
            </a:xfrm>
            <a:custGeom>
              <a:avLst/>
              <a:gdLst>
                <a:gd name="T0" fmla="*/ 0 w 7550"/>
                <a:gd name="T1" fmla="*/ 647 h 3882"/>
                <a:gd name="T2" fmla="*/ 647 w 7550"/>
                <a:gd name="T3" fmla="*/ 0 h 3882"/>
                <a:gd name="T4" fmla="*/ 6903 w 7550"/>
                <a:gd name="T5" fmla="*/ 0 h 3882"/>
                <a:gd name="T6" fmla="*/ 7550 w 7550"/>
                <a:gd name="T7" fmla="*/ 647 h 3882"/>
                <a:gd name="T8" fmla="*/ 7550 w 7550"/>
                <a:gd name="T9" fmla="*/ 3235 h 3882"/>
                <a:gd name="T10" fmla="*/ 6903 w 7550"/>
                <a:gd name="T11" fmla="*/ 3882 h 3882"/>
                <a:gd name="T12" fmla="*/ 647 w 7550"/>
                <a:gd name="T13" fmla="*/ 3882 h 3882"/>
                <a:gd name="T14" fmla="*/ 0 w 7550"/>
                <a:gd name="T15" fmla="*/ 3235 h 3882"/>
                <a:gd name="T16" fmla="*/ 0 w 7550"/>
                <a:gd name="T17" fmla="*/ 647 h 3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3882">
                  <a:moveTo>
                    <a:pt x="0" y="647"/>
                  </a:moveTo>
                  <a:cubicBezTo>
                    <a:pt x="0" y="290"/>
                    <a:pt x="290" y="0"/>
                    <a:pt x="647" y="0"/>
                  </a:cubicBezTo>
                  <a:lnTo>
                    <a:pt x="6903" y="0"/>
                  </a:lnTo>
                  <a:cubicBezTo>
                    <a:pt x="7260" y="0"/>
                    <a:pt x="7550" y="290"/>
                    <a:pt x="7550" y="647"/>
                  </a:cubicBezTo>
                  <a:lnTo>
                    <a:pt x="7550" y="3235"/>
                  </a:lnTo>
                  <a:cubicBezTo>
                    <a:pt x="7550" y="3592"/>
                    <a:pt x="7260" y="3882"/>
                    <a:pt x="6903" y="3882"/>
                  </a:cubicBezTo>
                  <a:lnTo>
                    <a:pt x="647" y="3882"/>
                  </a:lnTo>
                  <a:cubicBezTo>
                    <a:pt x="290" y="3882"/>
                    <a:pt x="0" y="3592"/>
                    <a:pt x="0" y="3235"/>
                  </a:cubicBezTo>
                  <a:lnTo>
                    <a:pt x="0" y="647"/>
                  </a:lnTo>
                  <a:close/>
                </a:path>
              </a:pathLst>
            </a:cu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22" y="1338"/>
              <a:ext cx="10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Реестр ассигнований на основании данных, предоставленных государственными организациями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770" y="141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793" y="1412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018" y="1184"/>
              <a:ext cx="1360" cy="510"/>
            </a:xfrm>
            <a:custGeom>
              <a:avLst/>
              <a:gdLst>
                <a:gd name="T0" fmla="*/ 0 w 30200"/>
                <a:gd name="T1" fmla="*/ 2678 h 16066"/>
                <a:gd name="T2" fmla="*/ 2678 w 30200"/>
                <a:gd name="T3" fmla="*/ 0 h 16066"/>
                <a:gd name="T4" fmla="*/ 27522 w 30200"/>
                <a:gd name="T5" fmla="*/ 0 h 16066"/>
                <a:gd name="T6" fmla="*/ 30200 w 30200"/>
                <a:gd name="T7" fmla="*/ 2678 h 16066"/>
                <a:gd name="T8" fmla="*/ 30200 w 30200"/>
                <a:gd name="T9" fmla="*/ 13389 h 16066"/>
                <a:gd name="T10" fmla="*/ 27522 w 30200"/>
                <a:gd name="T11" fmla="*/ 16066 h 16066"/>
                <a:gd name="T12" fmla="*/ 2678 w 30200"/>
                <a:gd name="T13" fmla="*/ 16066 h 16066"/>
                <a:gd name="T14" fmla="*/ 0 w 30200"/>
                <a:gd name="T15" fmla="*/ 13389 h 16066"/>
                <a:gd name="T16" fmla="*/ 0 w 30200"/>
                <a:gd name="T17" fmla="*/ 2678 h 1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0" h="16066">
                  <a:moveTo>
                    <a:pt x="0" y="2678"/>
                  </a:moveTo>
                  <a:cubicBezTo>
                    <a:pt x="0" y="1199"/>
                    <a:pt x="1199" y="0"/>
                    <a:pt x="2678" y="0"/>
                  </a:cubicBezTo>
                  <a:lnTo>
                    <a:pt x="27522" y="0"/>
                  </a:lnTo>
                  <a:cubicBezTo>
                    <a:pt x="29001" y="0"/>
                    <a:pt x="30200" y="1199"/>
                    <a:pt x="30200" y="2678"/>
                  </a:cubicBezTo>
                  <a:lnTo>
                    <a:pt x="30200" y="13389"/>
                  </a:lnTo>
                  <a:cubicBezTo>
                    <a:pt x="30200" y="14868"/>
                    <a:pt x="29001" y="16066"/>
                    <a:pt x="27522" y="16066"/>
                  </a:cubicBezTo>
                  <a:lnTo>
                    <a:pt x="2678" y="16066"/>
                  </a:lnTo>
                  <a:cubicBezTo>
                    <a:pt x="1199" y="16066"/>
                    <a:pt x="0" y="14868"/>
                    <a:pt x="0" y="13389"/>
                  </a:cubicBezTo>
                  <a:lnTo>
                    <a:pt x="0" y="2678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018" y="1184"/>
              <a:ext cx="1360" cy="510"/>
            </a:xfrm>
            <a:custGeom>
              <a:avLst/>
              <a:gdLst>
                <a:gd name="T0" fmla="*/ 0 w 30200"/>
                <a:gd name="T1" fmla="*/ 2678 h 16066"/>
                <a:gd name="T2" fmla="*/ 2678 w 30200"/>
                <a:gd name="T3" fmla="*/ 0 h 16066"/>
                <a:gd name="T4" fmla="*/ 27522 w 30200"/>
                <a:gd name="T5" fmla="*/ 0 h 16066"/>
                <a:gd name="T6" fmla="*/ 30200 w 30200"/>
                <a:gd name="T7" fmla="*/ 2678 h 16066"/>
                <a:gd name="T8" fmla="*/ 30200 w 30200"/>
                <a:gd name="T9" fmla="*/ 13389 h 16066"/>
                <a:gd name="T10" fmla="*/ 27522 w 30200"/>
                <a:gd name="T11" fmla="*/ 16066 h 16066"/>
                <a:gd name="T12" fmla="*/ 2678 w 30200"/>
                <a:gd name="T13" fmla="*/ 16066 h 16066"/>
                <a:gd name="T14" fmla="*/ 0 w 30200"/>
                <a:gd name="T15" fmla="*/ 13389 h 16066"/>
                <a:gd name="T16" fmla="*/ 0 w 30200"/>
                <a:gd name="T17" fmla="*/ 2678 h 16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0" h="16066">
                  <a:moveTo>
                    <a:pt x="0" y="2678"/>
                  </a:moveTo>
                  <a:cubicBezTo>
                    <a:pt x="0" y="1199"/>
                    <a:pt x="1199" y="0"/>
                    <a:pt x="2678" y="0"/>
                  </a:cubicBezTo>
                  <a:lnTo>
                    <a:pt x="27522" y="0"/>
                  </a:lnTo>
                  <a:cubicBezTo>
                    <a:pt x="29001" y="0"/>
                    <a:pt x="30200" y="1199"/>
                    <a:pt x="30200" y="2678"/>
                  </a:cubicBezTo>
                  <a:lnTo>
                    <a:pt x="30200" y="13389"/>
                  </a:lnTo>
                  <a:cubicBezTo>
                    <a:pt x="30200" y="14868"/>
                    <a:pt x="29001" y="16066"/>
                    <a:pt x="27522" y="16066"/>
                  </a:cubicBezTo>
                  <a:lnTo>
                    <a:pt x="2678" y="16066"/>
                  </a:lnTo>
                  <a:cubicBezTo>
                    <a:pt x="1199" y="16066"/>
                    <a:pt x="0" y="14868"/>
                    <a:pt x="0" y="13389"/>
                  </a:cubicBezTo>
                  <a:lnTo>
                    <a:pt x="0" y="2678"/>
                  </a:lnTo>
                  <a:close/>
                </a:path>
              </a:pathLst>
            </a:cu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443" y="1325"/>
              <a:ext cx="55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Казначейский бюджет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53" y="1325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02" y="1442"/>
              <a:ext cx="3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Простой бюджет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94" y="1442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018" y="1776"/>
              <a:ext cx="1360" cy="1458"/>
            </a:xfrm>
            <a:custGeom>
              <a:avLst/>
              <a:gdLst>
                <a:gd name="T0" fmla="*/ 0 w 7550"/>
                <a:gd name="T1" fmla="*/ 1259 h 11487"/>
                <a:gd name="T2" fmla="*/ 1259 w 7550"/>
                <a:gd name="T3" fmla="*/ 0 h 11487"/>
                <a:gd name="T4" fmla="*/ 6292 w 7550"/>
                <a:gd name="T5" fmla="*/ 0 h 11487"/>
                <a:gd name="T6" fmla="*/ 7550 w 7550"/>
                <a:gd name="T7" fmla="*/ 1259 h 11487"/>
                <a:gd name="T8" fmla="*/ 7550 w 7550"/>
                <a:gd name="T9" fmla="*/ 10229 h 11487"/>
                <a:gd name="T10" fmla="*/ 6292 w 7550"/>
                <a:gd name="T11" fmla="*/ 11487 h 11487"/>
                <a:gd name="T12" fmla="*/ 1259 w 7550"/>
                <a:gd name="T13" fmla="*/ 11487 h 11487"/>
                <a:gd name="T14" fmla="*/ 0 w 7550"/>
                <a:gd name="T15" fmla="*/ 10229 h 11487"/>
                <a:gd name="T16" fmla="*/ 0 w 7550"/>
                <a:gd name="T17" fmla="*/ 1259 h 1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11487">
                  <a:moveTo>
                    <a:pt x="0" y="1259"/>
                  </a:moveTo>
                  <a:cubicBezTo>
                    <a:pt x="0" y="564"/>
                    <a:pt x="564" y="0"/>
                    <a:pt x="1259" y="0"/>
                  </a:cubicBezTo>
                  <a:lnTo>
                    <a:pt x="6292" y="0"/>
                  </a:lnTo>
                  <a:cubicBezTo>
                    <a:pt x="6987" y="0"/>
                    <a:pt x="7550" y="564"/>
                    <a:pt x="7550" y="1259"/>
                  </a:cubicBezTo>
                  <a:lnTo>
                    <a:pt x="7550" y="10229"/>
                  </a:lnTo>
                  <a:cubicBezTo>
                    <a:pt x="7550" y="10924"/>
                    <a:pt x="6987" y="11487"/>
                    <a:pt x="6292" y="11487"/>
                  </a:cubicBezTo>
                  <a:lnTo>
                    <a:pt x="1259" y="11487"/>
                  </a:lnTo>
                  <a:cubicBezTo>
                    <a:pt x="564" y="11487"/>
                    <a:pt x="0" y="10924"/>
                    <a:pt x="0" y="10229"/>
                  </a:cubicBezTo>
                  <a:lnTo>
                    <a:pt x="0" y="1259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018" y="1776"/>
              <a:ext cx="1360" cy="1458"/>
            </a:xfrm>
            <a:custGeom>
              <a:avLst/>
              <a:gdLst>
                <a:gd name="T0" fmla="*/ 0 w 7550"/>
                <a:gd name="T1" fmla="*/ 1259 h 11487"/>
                <a:gd name="T2" fmla="*/ 1259 w 7550"/>
                <a:gd name="T3" fmla="*/ 0 h 11487"/>
                <a:gd name="T4" fmla="*/ 6292 w 7550"/>
                <a:gd name="T5" fmla="*/ 0 h 11487"/>
                <a:gd name="T6" fmla="*/ 7550 w 7550"/>
                <a:gd name="T7" fmla="*/ 1259 h 11487"/>
                <a:gd name="T8" fmla="*/ 7550 w 7550"/>
                <a:gd name="T9" fmla="*/ 10229 h 11487"/>
                <a:gd name="T10" fmla="*/ 6292 w 7550"/>
                <a:gd name="T11" fmla="*/ 11487 h 11487"/>
                <a:gd name="T12" fmla="*/ 1259 w 7550"/>
                <a:gd name="T13" fmla="*/ 11487 h 11487"/>
                <a:gd name="T14" fmla="*/ 0 w 7550"/>
                <a:gd name="T15" fmla="*/ 10229 h 11487"/>
                <a:gd name="T16" fmla="*/ 0 w 7550"/>
                <a:gd name="T17" fmla="*/ 1259 h 1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11487">
                  <a:moveTo>
                    <a:pt x="0" y="1259"/>
                  </a:moveTo>
                  <a:cubicBezTo>
                    <a:pt x="0" y="564"/>
                    <a:pt x="564" y="0"/>
                    <a:pt x="1259" y="0"/>
                  </a:cubicBezTo>
                  <a:lnTo>
                    <a:pt x="6292" y="0"/>
                  </a:lnTo>
                  <a:cubicBezTo>
                    <a:pt x="6987" y="0"/>
                    <a:pt x="7550" y="564"/>
                    <a:pt x="7550" y="1259"/>
                  </a:cubicBezTo>
                  <a:lnTo>
                    <a:pt x="7550" y="10229"/>
                  </a:lnTo>
                  <a:cubicBezTo>
                    <a:pt x="7550" y="10924"/>
                    <a:pt x="6987" y="11487"/>
                    <a:pt x="6292" y="11487"/>
                  </a:cubicBezTo>
                  <a:lnTo>
                    <a:pt x="1259" y="11487"/>
                  </a:lnTo>
                  <a:cubicBezTo>
                    <a:pt x="564" y="11487"/>
                    <a:pt x="0" y="10924"/>
                    <a:pt x="0" y="10229"/>
                  </a:cubicBezTo>
                  <a:lnTo>
                    <a:pt x="0" y="1259"/>
                  </a:lnTo>
                  <a:close/>
                </a:path>
              </a:pathLst>
            </a:cu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347" y="2000"/>
              <a:ext cx="8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Бюджетные обязательства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904" y="2000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60" y="2113"/>
              <a:ext cx="40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Финансовая подпись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035" y="2113"/>
              <a:ext cx="5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347" y="2230"/>
              <a:ext cx="35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Акт о завершении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048" y="2230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" name="Rectangle 31"/>
            <p:cNvSpPr>
              <a:spLocks noChangeArrowheads="1"/>
            </p:cNvSpPr>
            <p:nvPr/>
          </p:nvSpPr>
          <p:spPr bwMode="auto">
            <a:xfrm>
              <a:off x="2491" y="2345"/>
              <a:ext cx="42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Подтверждение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" name="Rectangle 32"/>
            <p:cNvSpPr>
              <a:spLocks noChangeArrowheads="1"/>
            </p:cNvSpPr>
            <p:nvPr/>
          </p:nvSpPr>
          <p:spPr bwMode="auto">
            <a:xfrm>
              <a:off x="2863" y="2345"/>
              <a:ext cx="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" name="Rectangle 33"/>
            <p:cNvSpPr>
              <a:spLocks noChangeArrowheads="1"/>
            </p:cNvSpPr>
            <p:nvPr/>
          </p:nvSpPr>
          <p:spPr bwMode="auto">
            <a:xfrm>
              <a:off x="2520" y="2460"/>
              <a:ext cx="20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Перевод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" name="Rectangle 34"/>
            <p:cNvSpPr>
              <a:spLocks noChangeArrowheads="1"/>
            </p:cNvSpPr>
            <p:nvPr/>
          </p:nvSpPr>
          <p:spPr bwMode="auto">
            <a:xfrm>
              <a:off x="2876" y="2460"/>
              <a:ext cx="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" name="Rectangle 35"/>
            <p:cNvSpPr>
              <a:spLocks noChangeArrowheads="1"/>
            </p:cNvSpPr>
            <p:nvPr/>
          </p:nvSpPr>
          <p:spPr bwMode="auto">
            <a:xfrm>
              <a:off x="2520" y="2575"/>
              <a:ext cx="25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Выплата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" name="Rectangle 36"/>
            <p:cNvSpPr>
              <a:spLocks noChangeArrowheads="1"/>
            </p:cNvSpPr>
            <p:nvPr/>
          </p:nvSpPr>
          <p:spPr bwMode="auto">
            <a:xfrm>
              <a:off x="2834" y="2575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" name="Rectangle 37"/>
            <p:cNvSpPr>
              <a:spLocks noChangeArrowheads="1"/>
            </p:cNvSpPr>
            <p:nvPr/>
          </p:nvSpPr>
          <p:spPr bwMode="auto">
            <a:xfrm>
              <a:off x="2698" y="2689"/>
              <a:ext cx="5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" name="Rectangle 38"/>
            <p:cNvSpPr>
              <a:spLocks noChangeArrowheads="1"/>
            </p:cNvSpPr>
            <p:nvPr/>
          </p:nvSpPr>
          <p:spPr bwMode="auto">
            <a:xfrm>
              <a:off x="2698" y="2797"/>
              <a:ext cx="5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" name="Rectangle 39"/>
            <p:cNvSpPr>
              <a:spLocks noChangeArrowheads="1"/>
            </p:cNvSpPr>
            <p:nvPr/>
          </p:nvSpPr>
          <p:spPr bwMode="auto">
            <a:xfrm>
              <a:off x="2698" y="2904"/>
              <a:ext cx="5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650" y="1776"/>
              <a:ext cx="1360" cy="1458"/>
            </a:xfrm>
            <a:custGeom>
              <a:avLst/>
              <a:gdLst>
                <a:gd name="T0" fmla="*/ 0 w 7550"/>
                <a:gd name="T1" fmla="*/ 1259 h 11487"/>
                <a:gd name="T2" fmla="*/ 1259 w 7550"/>
                <a:gd name="T3" fmla="*/ 0 h 11487"/>
                <a:gd name="T4" fmla="*/ 6292 w 7550"/>
                <a:gd name="T5" fmla="*/ 0 h 11487"/>
                <a:gd name="T6" fmla="*/ 7550 w 7550"/>
                <a:gd name="T7" fmla="*/ 1259 h 11487"/>
                <a:gd name="T8" fmla="*/ 7550 w 7550"/>
                <a:gd name="T9" fmla="*/ 10229 h 11487"/>
                <a:gd name="T10" fmla="*/ 6292 w 7550"/>
                <a:gd name="T11" fmla="*/ 11487 h 11487"/>
                <a:gd name="T12" fmla="*/ 1259 w 7550"/>
                <a:gd name="T13" fmla="*/ 11487 h 11487"/>
                <a:gd name="T14" fmla="*/ 0 w 7550"/>
                <a:gd name="T15" fmla="*/ 10229 h 11487"/>
                <a:gd name="T16" fmla="*/ 0 w 7550"/>
                <a:gd name="T17" fmla="*/ 1259 h 1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11487">
                  <a:moveTo>
                    <a:pt x="0" y="1259"/>
                  </a:moveTo>
                  <a:cubicBezTo>
                    <a:pt x="0" y="564"/>
                    <a:pt x="564" y="0"/>
                    <a:pt x="1259" y="0"/>
                  </a:cubicBezTo>
                  <a:lnTo>
                    <a:pt x="6292" y="0"/>
                  </a:lnTo>
                  <a:cubicBezTo>
                    <a:pt x="6987" y="0"/>
                    <a:pt x="7550" y="564"/>
                    <a:pt x="7550" y="1259"/>
                  </a:cubicBezTo>
                  <a:lnTo>
                    <a:pt x="7550" y="10229"/>
                  </a:lnTo>
                  <a:cubicBezTo>
                    <a:pt x="7550" y="10924"/>
                    <a:pt x="6987" y="11487"/>
                    <a:pt x="6292" y="11487"/>
                  </a:cubicBezTo>
                  <a:lnTo>
                    <a:pt x="1259" y="11487"/>
                  </a:lnTo>
                  <a:cubicBezTo>
                    <a:pt x="564" y="11487"/>
                    <a:pt x="0" y="10924"/>
                    <a:pt x="0" y="10229"/>
                  </a:cubicBezTo>
                  <a:lnTo>
                    <a:pt x="0" y="1259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650" y="1776"/>
              <a:ext cx="1360" cy="1458"/>
            </a:xfrm>
            <a:custGeom>
              <a:avLst/>
              <a:gdLst>
                <a:gd name="T0" fmla="*/ 0 w 7550"/>
                <a:gd name="T1" fmla="*/ 1259 h 11487"/>
                <a:gd name="T2" fmla="*/ 1259 w 7550"/>
                <a:gd name="T3" fmla="*/ 0 h 11487"/>
                <a:gd name="T4" fmla="*/ 6292 w 7550"/>
                <a:gd name="T5" fmla="*/ 0 h 11487"/>
                <a:gd name="T6" fmla="*/ 7550 w 7550"/>
                <a:gd name="T7" fmla="*/ 1259 h 11487"/>
                <a:gd name="T8" fmla="*/ 7550 w 7550"/>
                <a:gd name="T9" fmla="*/ 10229 h 11487"/>
                <a:gd name="T10" fmla="*/ 6292 w 7550"/>
                <a:gd name="T11" fmla="*/ 11487 h 11487"/>
                <a:gd name="T12" fmla="*/ 1259 w 7550"/>
                <a:gd name="T13" fmla="*/ 11487 h 11487"/>
                <a:gd name="T14" fmla="*/ 0 w 7550"/>
                <a:gd name="T15" fmla="*/ 10229 h 11487"/>
                <a:gd name="T16" fmla="*/ 0 w 7550"/>
                <a:gd name="T17" fmla="*/ 1259 h 1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11487">
                  <a:moveTo>
                    <a:pt x="0" y="1259"/>
                  </a:moveTo>
                  <a:cubicBezTo>
                    <a:pt x="0" y="564"/>
                    <a:pt x="564" y="0"/>
                    <a:pt x="1259" y="0"/>
                  </a:cubicBezTo>
                  <a:lnTo>
                    <a:pt x="6292" y="0"/>
                  </a:lnTo>
                  <a:cubicBezTo>
                    <a:pt x="6987" y="0"/>
                    <a:pt x="7550" y="564"/>
                    <a:pt x="7550" y="1259"/>
                  </a:cubicBezTo>
                  <a:lnTo>
                    <a:pt x="7550" y="10229"/>
                  </a:lnTo>
                  <a:cubicBezTo>
                    <a:pt x="7550" y="10924"/>
                    <a:pt x="6987" y="11487"/>
                    <a:pt x="6292" y="11487"/>
                  </a:cubicBezTo>
                  <a:lnTo>
                    <a:pt x="1259" y="11487"/>
                  </a:lnTo>
                  <a:cubicBezTo>
                    <a:pt x="564" y="11487"/>
                    <a:pt x="0" y="10924"/>
                    <a:pt x="0" y="10229"/>
                  </a:cubicBezTo>
                  <a:lnTo>
                    <a:pt x="0" y="1259"/>
                  </a:lnTo>
                  <a:close/>
                </a:path>
              </a:pathLst>
            </a:cu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42"/>
            <p:cNvSpPr>
              <a:spLocks noChangeArrowheads="1"/>
            </p:cNvSpPr>
            <p:nvPr/>
          </p:nvSpPr>
          <p:spPr bwMode="auto">
            <a:xfrm>
              <a:off x="3765" y="1843"/>
              <a:ext cx="82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Главный контролёр/  контролёр бюджета</a:t>
              </a:r>
              <a:r>
                <a:rPr lang="en-US" altLang="ru-RU" sz="7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:</a:t>
              </a:r>
              <a:r>
                <a:rPr kumimoji="0" lang="en-US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7" name="Rectangle 43"/>
            <p:cNvSpPr>
              <a:spLocks noChangeArrowheads="1"/>
            </p:cNvSpPr>
            <p:nvPr/>
          </p:nvSpPr>
          <p:spPr bwMode="auto">
            <a:xfrm>
              <a:off x="3765" y="19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44"/>
            <p:cNvSpPr>
              <a:spLocks noChangeArrowheads="1"/>
            </p:cNvSpPr>
            <p:nvPr/>
          </p:nvSpPr>
          <p:spPr bwMode="auto">
            <a:xfrm>
              <a:off x="4112" y="1915"/>
              <a:ext cx="5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9" name="Rectangle 45"/>
            <p:cNvSpPr>
              <a:spLocks noChangeArrowheads="1"/>
            </p:cNvSpPr>
            <p:nvPr/>
          </p:nvSpPr>
          <p:spPr bwMode="auto">
            <a:xfrm>
              <a:off x="3765" y="2029"/>
              <a:ext cx="8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0" name="Rectangle 46"/>
            <p:cNvSpPr>
              <a:spLocks noChangeArrowheads="1"/>
            </p:cNvSpPr>
            <p:nvPr/>
          </p:nvSpPr>
          <p:spPr bwMode="auto">
            <a:xfrm>
              <a:off x="3874" y="203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Rectangle 47"/>
            <p:cNvSpPr>
              <a:spLocks noChangeArrowheads="1"/>
            </p:cNvSpPr>
            <p:nvPr/>
          </p:nvSpPr>
          <p:spPr bwMode="auto">
            <a:xfrm>
              <a:off x="3874" y="2035"/>
              <a:ext cx="9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ru-RU" sz="7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Предварительное заключение в случае увеличения суммы зарезервированных средств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2" name="Rectangle 48"/>
            <p:cNvSpPr>
              <a:spLocks noChangeArrowheads="1"/>
            </p:cNvSpPr>
            <p:nvPr/>
          </p:nvSpPr>
          <p:spPr bwMode="auto">
            <a:xfrm>
              <a:off x="3874" y="210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3" name="Rectangle 49"/>
            <p:cNvSpPr>
              <a:spLocks noChangeArrowheads="1"/>
            </p:cNvSpPr>
            <p:nvPr/>
          </p:nvSpPr>
          <p:spPr bwMode="auto">
            <a:xfrm>
              <a:off x="4737" y="2108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4" name="Rectangle 50"/>
            <p:cNvSpPr>
              <a:spLocks noChangeArrowheads="1"/>
            </p:cNvSpPr>
            <p:nvPr/>
          </p:nvSpPr>
          <p:spPr bwMode="auto">
            <a:xfrm>
              <a:off x="3765" y="2179"/>
              <a:ext cx="8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5" name="Rectangle 51"/>
            <p:cNvSpPr>
              <a:spLocks noChangeArrowheads="1"/>
            </p:cNvSpPr>
            <p:nvPr/>
          </p:nvSpPr>
          <p:spPr bwMode="auto">
            <a:xfrm>
              <a:off x="3874" y="2185"/>
              <a:ext cx="9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ru-RU" sz="7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Заключение в отношении внутренних процедур и действий, связанных с финансовым управлением</a:t>
              </a:r>
              <a:endParaRPr lang="en-US" altLang="ru-RU" sz="700" dirty="0"/>
            </a:p>
          </p:txBody>
        </p:sp>
        <p:sp>
          <p:nvSpPr>
            <p:cNvPr id="1046" name="Rectangle 52"/>
            <p:cNvSpPr>
              <a:spLocks noChangeArrowheads="1"/>
            </p:cNvSpPr>
            <p:nvPr/>
          </p:nvSpPr>
          <p:spPr bwMode="auto">
            <a:xfrm>
              <a:off x="3930" y="21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7" name="Rectangle 53"/>
            <p:cNvSpPr>
              <a:spLocks noChangeArrowheads="1"/>
            </p:cNvSpPr>
            <p:nvPr/>
          </p:nvSpPr>
          <p:spPr bwMode="auto">
            <a:xfrm>
              <a:off x="4246" y="21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8" name="Rectangle 54"/>
            <p:cNvSpPr>
              <a:spLocks noChangeArrowheads="1"/>
            </p:cNvSpPr>
            <p:nvPr/>
          </p:nvSpPr>
          <p:spPr bwMode="auto">
            <a:xfrm>
              <a:off x="3874" y="22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9" name="Rectangle 55"/>
            <p:cNvSpPr>
              <a:spLocks noChangeArrowheads="1"/>
            </p:cNvSpPr>
            <p:nvPr/>
          </p:nvSpPr>
          <p:spPr bwMode="auto">
            <a:xfrm>
              <a:off x="3874" y="23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0" name="Rectangle 56"/>
            <p:cNvSpPr>
              <a:spLocks noChangeArrowheads="1"/>
            </p:cNvSpPr>
            <p:nvPr/>
          </p:nvSpPr>
          <p:spPr bwMode="auto">
            <a:xfrm>
              <a:off x="4273" y="2330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1" name="Rectangle 57"/>
            <p:cNvSpPr>
              <a:spLocks noChangeArrowheads="1"/>
            </p:cNvSpPr>
            <p:nvPr/>
          </p:nvSpPr>
          <p:spPr bwMode="auto">
            <a:xfrm>
              <a:off x="3765" y="2401"/>
              <a:ext cx="8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58"/>
            <p:cNvSpPr>
              <a:spLocks noChangeArrowheads="1"/>
            </p:cNvSpPr>
            <p:nvPr/>
          </p:nvSpPr>
          <p:spPr bwMode="auto">
            <a:xfrm>
              <a:off x="3874" y="2407"/>
              <a:ext cx="8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Предложения по реорганизации управленческих процессов, меры по временной приостановке</a:t>
              </a:r>
              <a:endParaRPr lang="en-US" altLang="ru-RU" sz="700" dirty="0"/>
            </a:p>
          </p:txBody>
        </p:sp>
        <p:sp>
          <p:nvSpPr>
            <p:cNvPr id="1053" name="Rectangle 59"/>
            <p:cNvSpPr>
              <a:spLocks noChangeArrowheads="1"/>
            </p:cNvSpPr>
            <p:nvPr/>
          </p:nvSpPr>
          <p:spPr bwMode="auto">
            <a:xfrm>
              <a:off x="3917" y="24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4" name="Rectangle 60"/>
            <p:cNvSpPr>
              <a:spLocks noChangeArrowheads="1"/>
            </p:cNvSpPr>
            <p:nvPr/>
          </p:nvSpPr>
          <p:spPr bwMode="auto">
            <a:xfrm>
              <a:off x="3874" y="24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Rectangle 61"/>
            <p:cNvSpPr>
              <a:spLocks noChangeArrowheads="1"/>
            </p:cNvSpPr>
            <p:nvPr/>
          </p:nvSpPr>
          <p:spPr bwMode="auto">
            <a:xfrm>
              <a:off x="3874" y="25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6" name="Rectangle 62"/>
            <p:cNvSpPr>
              <a:spLocks noChangeArrowheads="1"/>
            </p:cNvSpPr>
            <p:nvPr/>
          </p:nvSpPr>
          <p:spPr bwMode="auto">
            <a:xfrm>
              <a:off x="4526" y="2552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7" name="Rectangle 63"/>
            <p:cNvSpPr>
              <a:spLocks noChangeArrowheads="1"/>
            </p:cNvSpPr>
            <p:nvPr/>
          </p:nvSpPr>
          <p:spPr bwMode="auto">
            <a:xfrm>
              <a:off x="3765" y="2667"/>
              <a:ext cx="5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Система казначейского учёта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8" name="Rectangle 64"/>
            <p:cNvSpPr>
              <a:spLocks noChangeArrowheads="1"/>
            </p:cNvSpPr>
            <p:nvPr/>
          </p:nvSpPr>
          <p:spPr bwMode="auto">
            <a:xfrm>
              <a:off x="4641" y="2667"/>
              <a:ext cx="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: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Rectangle 65"/>
            <p:cNvSpPr>
              <a:spLocks noChangeArrowheads="1"/>
            </p:cNvSpPr>
            <p:nvPr/>
          </p:nvSpPr>
          <p:spPr bwMode="auto">
            <a:xfrm>
              <a:off x="4663" y="2667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0" name="Rectangle 66"/>
            <p:cNvSpPr>
              <a:spLocks noChangeArrowheads="1"/>
            </p:cNvSpPr>
            <p:nvPr/>
          </p:nvSpPr>
          <p:spPr bwMode="auto">
            <a:xfrm>
              <a:off x="3874" y="2781"/>
              <a:ext cx="9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1" name="Rectangle 67"/>
            <p:cNvSpPr>
              <a:spLocks noChangeArrowheads="1"/>
            </p:cNvSpPr>
            <p:nvPr/>
          </p:nvSpPr>
          <p:spPr bwMode="auto">
            <a:xfrm>
              <a:off x="3982" y="2791"/>
              <a:ext cx="9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Проверка двойного покрытия при исполнении бюджетных расходов</a:t>
              </a:r>
              <a:endParaRPr lang="en-US" altLang="ru-RU" dirty="0"/>
            </a:p>
          </p:txBody>
        </p:sp>
        <p:sp>
          <p:nvSpPr>
            <p:cNvPr id="1062" name="Rectangle 68"/>
            <p:cNvSpPr>
              <a:spLocks noChangeArrowheads="1"/>
            </p:cNvSpPr>
            <p:nvPr/>
          </p:nvSpPr>
          <p:spPr bwMode="auto">
            <a:xfrm>
              <a:off x="4038" y="27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3" name="Rectangle 69"/>
            <p:cNvSpPr>
              <a:spLocks noChangeArrowheads="1"/>
            </p:cNvSpPr>
            <p:nvPr/>
          </p:nvSpPr>
          <p:spPr bwMode="auto">
            <a:xfrm>
              <a:off x="4230" y="27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4" name="Rectangle 70"/>
            <p:cNvSpPr>
              <a:spLocks noChangeArrowheads="1"/>
            </p:cNvSpPr>
            <p:nvPr/>
          </p:nvSpPr>
          <p:spPr bwMode="auto">
            <a:xfrm>
              <a:off x="3982" y="28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5" name="Rectangle 71"/>
            <p:cNvSpPr>
              <a:spLocks noChangeArrowheads="1"/>
            </p:cNvSpPr>
            <p:nvPr/>
          </p:nvSpPr>
          <p:spPr bwMode="auto">
            <a:xfrm>
              <a:off x="4594" y="2863"/>
              <a:ext cx="5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’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6" name="Rectangle 72"/>
            <p:cNvSpPr>
              <a:spLocks noChangeArrowheads="1"/>
            </p:cNvSpPr>
            <p:nvPr/>
          </p:nvSpPr>
          <p:spPr bwMode="auto">
            <a:xfrm>
              <a:off x="4621" y="2863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7" name="Rectangle 73"/>
            <p:cNvSpPr>
              <a:spLocks noChangeArrowheads="1"/>
            </p:cNvSpPr>
            <p:nvPr/>
          </p:nvSpPr>
          <p:spPr bwMode="auto">
            <a:xfrm>
              <a:off x="3982" y="293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74"/>
            <p:cNvSpPr>
              <a:spLocks noChangeArrowheads="1"/>
            </p:cNvSpPr>
            <p:nvPr/>
          </p:nvSpPr>
          <p:spPr bwMode="auto">
            <a:xfrm>
              <a:off x="4285" y="2932"/>
              <a:ext cx="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9" name="Rectangle 75"/>
            <p:cNvSpPr>
              <a:spLocks noChangeArrowheads="1"/>
            </p:cNvSpPr>
            <p:nvPr/>
          </p:nvSpPr>
          <p:spPr bwMode="auto">
            <a:xfrm>
              <a:off x="3765" y="3051"/>
              <a:ext cx="6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0" name="Rectangle 76"/>
            <p:cNvSpPr>
              <a:spLocks noChangeArrowheads="1"/>
            </p:cNvSpPr>
            <p:nvPr/>
          </p:nvSpPr>
          <p:spPr bwMode="auto">
            <a:xfrm>
              <a:off x="3765" y="3171"/>
              <a:ext cx="6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1" name="Rectangle 77"/>
            <p:cNvSpPr>
              <a:spLocks noChangeArrowheads="1"/>
            </p:cNvSpPr>
            <p:nvPr/>
          </p:nvSpPr>
          <p:spPr bwMode="auto">
            <a:xfrm>
              <a:off x="3786" y="3171"/>
              <a:ext cx="6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2" name="Freeform 78"/>
            <p:cNvSpPr>
              <a:spLocks/>
            </p:cNvSpPr>
            <p:nvPr/>
          </p:nvSpPr>
          <p:spPr bwMode="auto">
            <a:xfrm>
              <a:off x="2042" y="3361"/>
              <a:ext cx="1360" cy="746"/>
            </a:xfrm>
            <a:custGeom>
              <a:avLst/>
              <a:gdLst>
                <a:gd name="T0" fmla="*/ 0 w 7550"/>
                <a:gd name="T1" fmla="*/ 980 h 5877"/>
                <a:gd name="T2" fmla="*/ 979 w 7550"/>
                <a:gd name="T3" fmla="*/ 0 h 5877"/>
                <a:gd name="T4" fmla="*/ 6570 w 7550"/>
                <a:gd name="T5" fmla="*/ 0 h 5877"/>
                <a:gd name="T6" fmla="*/ 7550 w 7550"/>
                <a:gd name="T7" fmla="*/ 980 h 5877"/>
                <a:gd name="T8" fmla="*/ 7550 w 7550"/>
                <a:gd name="T9" fmla="*/ 4897 h 5877"/>
                <a:gd name="T10" fmla="*/ 6570 w 7550"/>
                <a:gd name="T11" fmla="*/ 5877 h 5877"/>
                <a:gd name="T12" fmla="*/ 979 w 7550"/>
                <a:gd name="T13" fmla="*/ 5877 h 5877"/>
                <a:gd name="T14" fmla="*/ 0 w 7550"/>
                <a:gd name="T15" fmla="*/ 4897 h 5877"/>
                <a:gd name="T16" fmla="*/ 0 w 7550"/>
                <a:gd name="T17" fmla="*/ 980 h 5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5877">
                  <a:moveTo>
                    <a:pt x="0" y="980"/>
                  </a:moveTo>
                  <a:cubicBezTo>
                    <a:pt x="0" y="439"/>
                    <a:pt x="438" y="0"/>
                    <a:pt x="979" y="0"/>
                  </a:cubicBezTo>
                  <a:lnTo>
                    <a:pt x="6570" y="0"/>
                  </a:lnTo>
                  <a:cubicBezTo>
                    <a:pt x="7111" y="0"/>
                    <a:pt x="7550" y="439"/>
                    <a:pt x="7550" y="980"/>
                  </a:cubicBezTo>
                  <a:lnTo>
                    <a:pt x="7550" y="4897"/>
                  </a:lnTo>
                  <a:cubicBezTo>
                    <a:pt x="7550" y="5438"/>
                    <a:pt x="7111" y="5877"/>
                    <a:pt x="6570" y="5877"/>
                  </a:cubicBezTo>
                  <a:lnTo>
                    <a:pt x="979" y="5877"/>
                  </a:lnTo>
                  <a:cubicBezTo>
                    <a:pt x="438" y="5877"/>
                    <a:pt x="0" y="5438"/>
                    <a:pt x="0" y="4897"/>
                  </a:cubicBezTo>
                  <a:lnTo>
                    <a:pt x="0" y="98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Freeform 79"/>
            <p:cNvSpPr>
              <a:spLocks/>
            </p:cNvSpPr>
            <p:nvPr/>
          </p:nvSpPr>
          <p:spPr bwMode="auto">
            <a:xfrm>
              <a:off x="2042" y="3361"/>
              <a:ext cx="1360" cy="746"/>
            </a:xfrm>
            <a:custGeom>
              <a:avLst/>
              <a:gdLst>
                <a:gd name="T0" fmla="*/ 0 w 7550"/>
                <a:gd name="T1" fmla="*/ 980 h 5877"/>
                <a:gd name="T2" fmla="*/ 979 w 7550"/>
                <a:gd name="T3" fmla="*/ 0 h 5877"/>
                <a:gd name="T4" fmla="*/ 6570 w 7550"/>
                <a:gd name="T5" fmla="*/ 0 h 5877"/>
                <a:gd name="T6" fmla="*/ 7550 w 7550"/>
                <a:gd name="T7" fmla="*/ 980 h 5877"/>
                <a:gd name="T8" fmla="*/ 7550 w 7550"/>
                <a:gd name="T9" fmla="*/ 4897 h 5877"/>
                <a:gd name="T10" fmla="*/ 6570 w 7550"/>
                <a:gd name="T11" fmla="*/ 5877 h 5877"/>
                <a:gd name="T12" fmla="*/ 979 w 7550"/>
                <a:gd name="T13" fmla="*/ 5877 h 5877"/>
                <a:gd name="T14" fmla="*/ 0 w 7550"/>
                <a:gd name="T15" fmla="*/ 4897 h 5877"/>
                <a:gd name="T16" fmla="*/ 0 w 7550"/>
                <a:gd name="T17" fmla="*/ 980 h 5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5877">
                  <a:moveTo>
                    <a:pt x="0" y="980"/>
                  </a:moveTo>
                  <a:cubicBezTo>
                    <a:pt x="0" y="439"/>
                    <a:pt x="438" y="0"/>
                    <a:pt x="979" y="0"/>
                  </a:cubicBezTo>
                  <a:lnTo>
                    <a:pt x="6570" y="0"/>
                  </a:lnTo>
                  <a:cubicBezTo>
                    <a:pt x="7111" y="0"/>
                    <a:pt x="7550" y="439"/>
                    <a:pt x="7550" y="980"/>
                  </a:cubicBezTo>
                  <a:lnTo>
                    <a:pt x="7550" y="4897"/>
                  </a:lnTo>
                  <a:cubicBezTo>
                    <a:pt x="7550" y="5438"/>
                    <a:pt x="7111" y="5877"/>
                    <a:pt x="6570" y="5877"/>
                  </a:cubicBezTo>
                  <a:lnTo>
                    <a:pt x="979" y="5877"/>
                  </a:lnTo>
                  <a:cubicBezTo>
                    <a:pt x="438" y="5877"/>
                    <a:pt x="0" y="5438"/>
                    <a:pt x="0" y="4897"/>
                  </a:cubicBezTo>
                  <a:lnTo>
                    <a:pt x="0" y="980"/>
                  </a:lnTo>
                  <a:close/>
                </a:path>
              </a:pathLst>
            </a:cu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Rectangle 80"/>
            <p:cNvSpPr>
              <a:spLocks noChangeArrowheads="1"/>
            </p:cNvSpPr>
            <p:nvPr/>
          </p:nvSpPr>
          <p:spPr bwMode="auto">
            <a:xfrm>
              <a:off x="2184" y="3418"/>
              <a:ext cx="157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Бухгалтерия Главной книги в локальных </a:t>
              </a:r>
              <a:r>
                <a:rPr kumimoji="0" lang="en-US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IT-</a:t>
              </a: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системах</a:t>
              </a:r>
              <a:r>
                <a:rPr kumimoji="0" lang="en-US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                       </a:t>
              </a:r>
              <a:r>
                <a:rPr lang="en-US" altLang="ru-RU" sz="7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unting</a:t>
              </a:r>
              <a:r>
                <a:rPr lang="en-US" altLang="ru-RU" sz="7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in local </a:t>
              </a:r>
              <a:endParaRPr lang="en-US" altLang="ru-RU" sz="700" dirty="0"/>
            </a:p>
          </p:txBody>
        </p:sp>
        <p:sp>
          <p:nvSpPr>
            <p:cNvPr id="1075" name="Rectangle 81"/>
            <p:cNvSpPr>
              <a:spLocks noChangeArrowheads="1"/>
            </p:cNvSpPr>
            <p:nvPr/>
          </p:nvSpPr>
          <p:spPr bwMode="auto">
            <a:xfrm>
              <a:off x="2808" y="34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6" name="Rectangle 82"/>
            <p:cNvSpPr>
              <a:spLocks noChangeArrowheads="1"/>
            </p:cNvSpPr>
            <p:nvPr/>
          </p:nvSpPr>
          <p:spPr bwMode="auto">
            <a:xfrm>
              <a:off x="2552" y="34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7" name="Rectangle 83"/>
            <p:cNvSpPr>
              <a:spLocks noChangeArrowheads="1"/>
            </p:cNvSpPr>
            <p:nvPr/>
          </p:nvSpPr>
          <p:spPr bwMode="auto">
            <a:xfrm>
              <a:off x="2892" y="3491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8" name="Rectangle 84"/>
            <p:cNvSpPr>
              <a:spLocks noChangeArrowheads="1"/>
            </p:cNvSpPr>
            <p:nvPr/>
          </p:nvSpPr>
          <p:spPr bwMode="auto">
            <a:xfrm>
              <a:off x="2265" y="3606"/>
              <a:ext cx="7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Подготовка годовых и промежуточных </a:t>
              </a:r>
            </a:p>
            <a:p>
              <a:pPr lvl="0" algn="ctr"/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финансовых отчётов, балансов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9" name="Rectangle 85"/>
            <p:cNvSpPr>
              <a:spLocks noChangeArrowheads="1"/>
            </p:cNvSpPr>
            <p:nvPr/>
          </p:nvSpPr>
          <p:spPr bwMode="auto">
            <a:xfrm>
              <a:off x="2145" y="36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0" name="Rectangle 86"/>
            <p:cNvSpPr>
              <a:spLocks noChangeArrowheads="1"/>
            </p:cNvSpPr>
            <p:nvPr/>
          </p:nvSpPr>
          <p:spPr bwMode="auto">
            <a:xfrm>
              <a:off x="2627" y="375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1" name="Rectangle 87"/>
            <p:cNvSpPr>
              <a:spLocks noChangeArrowheads="1"/>
            </p:cNvSpPr>
            <p:nvPr/>
          </p:nvSpPr>
          <p:spPr bwMode="auto">
            <a:xfrm>
              <a:off x="2818" y="3751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" name="Rectangle 88"/>
            <p:cNvSpPr>
              <a:spLocks noChangeArrowheads="1"/>
            </p:cNvSpPr>
            <p:nvPr/>
          </p:nvSpPr>
          <p:spPr bwMode="auto">
            <a:xfrm>
              <a:off x="2227" y="3866"/>
              <a:ext cx="57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Отчётность для Казначейства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3" name="Rectangle 89"/>
            <p:cNvSpPr>
              <a:spLocks noChangeArrowheads="1"/>
            </p:cNvSpPr>
            <p:nvPr/>
          </p:nvSpPr>
          <p:spPr bwMode="auto">
            <a:xfrm>
              <a:off x="3218" y="3866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4" name="Rectangle 90"/>
            <p:cNvSpPr>
              <a:spLocks noChangeArrowheads="1"/>
            </p:cNvSpPr>
            <p:nvPr/>
          </p:nvSpPr>
          <p:spPr bwMode="auto">
            <a:xfrm>
              <a:off x="2722" y="3981"/>
              <a:ext cx="5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5" name="Freeform 91"/>
            <p:cNvSpPr>
              <a:spLocks/>
            </p:cNvSpPr>
            <p:nvPr/>
          </p:nvSpPr>
          <p:spPr bwMode="auto">
            <a:xfrm>
              <a:off x="3650" y="3327"/>
              <a:ext cx="1360" cy="780"/>
            </a:xfrm>
            <a:custGeom>
              <a:avLst/>
              <a:gdLst>
                <a:gd name="T0" fmla="*/ 0 w 7550"/>
                <a:gd name="T1" fmla="*/ 1024 h 6145"/>
                <a:gd name="T2" fmla="*/ 1024 w 7550"/>
                <a:gd name="T3" fmla="*/ 0 h 6145"/>
                <a:gd name="T4" fmla="*/ 6526 w 7550"/>
                <a:gd name="T5" fmla="*/ 0 h 6145"/>
                <a:gd name="T6" fmla="*/ 7550 w 7550"/>
                <a:gd name="T7" fmla="*/ 1024 h 6145"/>
                <a:gd name="T8" fmla="*/ 7550 w 7550"/>
                <a:gd name="T9" fmla="*/ 5121 h 6145"/>
                <a:gd name="T10" fmla="*/ 6526 w 7550"/>
                <a:gd name="T11" fmla="*/ 6145 h 6145"/>
                <a:gd name="T12" fmla="*/ 1024 w 7550"/>
                <a:gd name="T13" fmla="*/ 6145 h 6145"/>
                <a:gd name="T14" fmla="*/ 0 w 7550"/>
                <a:gd name="T15" fmla="*/ 5121 h 6145"/>
                <a:gd name="T16" fmla="*/ 0 w 7550"/>
                <a:gd name="T17" fmla="*/ 1024 h 6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6145">
                  <a:moveTo>
                    <a:pt x="0" y="1024"/>
                  </a:moveTo>
                  <a:cubicBezTo>
                    <a:pt x="0" y="459"/>
                    <a:pt x="459" y="0"/>
                    <a:pt x="1024" y="0"/>
                  </a:cubicBezTo>
                  <a:lnTo>
                    <a:pt x="6526" y="0"/>
                  </a:lnTo>
                  <a:cubicBezTo>
                    <a:pt x="7092" y="0"/>
                    <a:pt x="7550" y="459"/>
                    <a:pt x="7550" y="1024"/>
                  </a:cubicBezTo>
                  <a:lnTo>
                    <a:pt x="7550" y="5121"/>
                  </a:lnTo>
                  <a:cubicBezTo>
                    <a:pt x="7550" y="5687"/>
                    <a:pt x="7092" y="6145"/>
                    <a:pt x="6526" y="6145"/>
                  </a:cubicBezTo>
                  <a:lnTo>
                    <a:pt x="1024" y="6145"/>
                  </a:lnTo>
                  <a:cubicBezTo>
                    <a:pt x="459" y="6145"/>
                    <a:pt x="0" y="5687"/>
                    <a:pt x="0" y="5121"/>
                  </a:cubicBezTo>
                  <a:lnTo>
                    <a:pt x="0" y="1024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92"/>
            <p:cNvSpPr>
              <a:spLocks/>
            </p:cNvSpPr>
            <p:nvPr/>
          </p:nvSpPr>
          <p:spPr bwMode="auto">
            <a:xfrm>
              <a:off x="3650" y="3327"/>
              <a:ext cx="1360" cy="780"/>
            </a:xfrm>
            <a:custGeom>
              <a:avLst/>
              <a:gdLst>
                <a:gd name="T0" fmla="*/ 0 w 7550"/>
                <a:gd name="T1" fmla="*/ 1024 h 6145"/>
                <a:gd name="T2" fmla="*/ 1024 w 7550"/>
                <a:gd name="T3" fmla="*/ 0 h 6145"/>
                <a:gd name="T4" fmla="*/ 6526 w 7550"/>
                <a:gd name="T5" fmla="*/ 0 h 6145"/>
                <a:gd name="T6" fmla="*/ 7550 w 7550"/>
                <a:gd name="T7" fmla="*/ 1024 h 6145"/>
                <a:gd name="T8" fmla="*/ 7550 w 7550"/>
                <a:gd name="T9" fmla="*/ 5121 h 6145"/>
                <a:gd name="T10" fmla="*/ 6526 w 7550"/>
                <a:gd name="T11" fmla="*/ 6145 h 6145"/>
                <a:gd name="T12" fmla="*/ 1024 w 7550"/>
                <a:gd name="T13" fmla="*/ 6145 h 6145"/>
                <a:gd name="T14" fmla="*/ 0 w 7550"/>
                <a:gd name="T15" fmla="*/ 5121 h 6145"/>
                <a:gd name="T16" fmla="*/ 0 w 7550"/>
                <a:gd name="T17" fmla="*/ 1024 h 6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0" h="6145">
                  <a:moveTo>
                    <a:pt x="0" y="1024"/>
                  </a:moveTo>
                  <a:cubicBezTo>
                    <a:pt x="0" y="459"/>
                    <a:pt x="459" y="0"/>
                    <a:pt x="1024" y="0"/>
                  </a:cubicBezTo>
                  <a:lnTo>
                    <a:pt x="6526" y="0"/>
                  </a:lnTo>
                  <a:cubicBezTo>
                    <a:pt x="7092" y="0"/>
                    <a:pt x="7550" y="459"/>
                    <a:pt x="7550" y="1024"/>
                  </a:cubicBezTo>
                  <a:lnTo>
                    <a:pt x="7550" y="5121"/>
                  </a:lnTo>
                  <a:cubicBezTo>
                    <a:pt x="7550" y="5687"/>
                    <a:pt x="7092" y="6145"/>
                    <a:pt x="6526" y="6145"/>
                  </a:cubicBezTo>
                  <a:lnTo>
                    <a:pt x="1024" y="6145"/>
                  </a:lnTo>
                  <a:cubicBezTo>
                    <a:pt x="459" y="6145"/>
                    <a:pt x="0" y="5687"/>
                    <a:pt x="0" y="5121"/>
                  </a:cubicBezTo>
                  <a:lnTo>
                    <a:pt x="0" y="1024"/>
                  </a:lnTo>
                  <a:close/>
                </a:path>
              </a:pathLst>
            </a:cu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Rectangle 93"/>
            <p:cNvSpPr>
              <a:spLocks noChangeArrowheads="1"/>
            </p:cNvSpPr>
            <p:nvPr/>
          </p:nvSpPr>
          <p:spPr bwMode="auto">
            <a:xfrm>
              <a:off x="3850" y="3457"/>
              <a:ext cx="9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Контроль и обобщение готовой и промежуточной </a:t>
              </a:r>
            </a:p>
            <a:p>
              <a:pPr algn="ctr"/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финансовой отчётности, балансов</a:t>
              </a:r>
              <a:endParaRPr lang="en-US" altLang="ru-RU" dirty="0"/>
            </a:p>
          </p:txBody>
        </p:sp>
        <p:sp>
          <p:nvSpPr>
            <p:cNvPr id="1088" name="Rectangle 94"/>
            <p:cNvSpPr>
              <a:spLocks noChangeArrowheads="1"/>
            </p:cNvSpPr>
            <p:nvPr/>
          </p:nvSpPr>
          <p:spPr bwMode="auto">
            <a:xfrm>
              <a:off x="3919" y="345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9" name="Rectangle 95"/>
            <p:cNvSpPr>
              <a:spLocks noChangeArrowheads="1"/>
            </p:cNvSpPr>
            <p:nvPr/>
          </p:nvSpPr>
          <p:spPr bwMode="auto">
            <a:xfrm>
              <a:off x="4448" y="3457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0" name="Rectangle 96"/>
            <p:cNvSpPr>
              <a:spLocks noChangeArrowheads="1"/>
            </p:cNvSpPr>
            <p:nvPr/>
          </p:nvSpPr>
          <p:spPr bwMode="auto">
            <a:xfrm>
              <a:off x="4468" y="345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1" name="Rectangle 97"/>
            <p:cNvSpPr>
              <a:spLocks noChangeArrowheads="1"/>
            </p:cNvSpPr>
            <p:nvPr/>
          </p:nvSpPr>
          <p:spPr bwMode="auto">
            <a:xfrm>
              <a:off x="3759" y="35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2" name="Rectangle 98"/>
            <p:cNvSpPr>
              <a:spLocks noChangeArrowheads="1"/>
            </p:cNvSpPr>
            <p:nvPr/>
          </p:nvSpPr>
          <p:spPr bwMode="auto">
            <a:xfrm>
              <a:off x="4052" y="35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3" name="Rectangle 99"/>
            <p:cNvSpPr>
              <a:spLocks noChangeArrowheads="1"/>
            </p:cNvSpPr>
            <p:nvPr/>
          </p:nvSpPr>
          <p:spPr bwMode="auto">
            <a:xfrm>
              <a:off x="4106" y="360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4" name="Rectangle 100"/>
            <p:cNvSpPr>
              <a:spLocks noChangeArrowheads="1"/>
            </p:cNvSpPr>
            <p:nvPr/>
          </p:nvSpPr>
          <p:spPr bwMode="auto">
            <a:xfrm>
              <a:off x="4555" y="3601"/>
              <a:ext cx="5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5" name="Rectangle 101"/>
            <p:cNvSpPr>
              <a:spLocks noChangeArrowheads="1"/>
            </p:cNvSpPr>
            <p:nvPr/>
          </p:nvSpPr>
          <p:spPr bwMode="auto">
            <a:xfrm>
              <a:off x="3779" y="3718"/>
              <a:ext cx="10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ru-RU" sz="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Отчётность и предоставление данных национальным и международным организациям</a:t>
              </a:r>
              <a:endParaRPr kumimoji="0" lang="ru-RU" alt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96" name="Rectangle 102"/>
            <p:cNvSpPr>
              <a:spLocks noChangeArrowheads="1"/>
            </p:cNvSpPr>
            <p:nvPr/>
          </p:nvSpPr>
          <p:spPr bwMode="auto">
            <a:xfrm>
              <a:off x="4392" y="37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7" name="Rectangle 103"/>
            <p:cNvSpPr>
              <a:spLocks noChangeArrowheads="1"/>
            </p:cNvSpPr>
            <p:nvPr/>
          </p:nvSpPr>
          <p:spPr bwMode="auto">
            <a:xfrm>
              <a:off x="4614" y="3718"/>
              <a:ext cx="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8" name="Rectangle 104"/>
            <p:cNvSpPr>
              <a:spLocks noChangeArrowheads="1"/>
            </p:cNvSpPr>
            <p:nvPr/>
          </p:nvSpPr>
          <p:spPr bwMode="auto">
            <a:xfrm>
              <a:off x="4633" y="37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9" name="Rectangle 105"/>
            <p:cNvSpPr>
              <a:spLocks noChangeArrowheads="1"/>
            </p:cNvSpPr>
            <p:nvPr/>
          </p:nvSpPr>
          <p:spPr bwMode="auto">
            <a:xfrm>
              <a:off x="3931" y="37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0" name="Rectangle 106"/>
            <p:cNvSpPr>
              <a:spLocks noChangeArrowheads="1"/>
            </p:cNvSpPr>
            <p:nvPr/>
          </p:nvSpPr>
          <p:spPr bwMode="auto">
            <a:xfrm>
              <a:off x="4119" y="38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1" name="Rectangle 107"/>
            <p:cNvSpPr>
              <a:spLocks noChangeArrowheads="1"/>
            </p:cNvSpPr>
            <p:nvPr/>
          </p:nvSpPr>
          <p:spPr bwMode="auto">
            <a:xfrm>
              <a:off x="4540" y="3863"/>
              <a:ext cx="5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2" name="Oval 108"/>
            <p:cNvSpPr>
              <a:spLocks noChangeArrowheads="1"/>
            </p:cNvSpPr>
            <p:nvPr/>
          </p:nvSpPr>
          <p:spPr bwMode="auto">
            <a:xfrm>
              <a:off x="2887" y="1112"/>
              <a:ext cx="1282" cy="1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Oval 109"/>
            <p:cNvSpPr>
              <a:spLocks noChangeArrowheads="1"/>
            </p:cNvSpPr>
            <p:nvPr/>
          </p:nvSpPr>
          <p:spPr bwMode="auto">
            <a:xfrm>
              <a:off x="2887" y="1112"/>
              <a:ext cx="1282" cy="178"/>
            </a:xfrm>
            <a:prstGeom prst="ellipse">
              <a:avLst/>
            </a:pr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Rectangle 110"/>
            <p:cNvSpPr>
              <a:spLocks noChangeArrowheads="1"/>
            </p:cNvSpPr>
            <p:nvPr/>
          </p:nvSpPr>
          <p:spPr bwMode="auto">
            <a:xfrm>
              <a:off x="3218" y="1160"/>
              <a:ext cx="6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Планирование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05" name="Rectangle 111"/>
            <p:cNvSpPr>
              <a:spLocks noChangeArrowheads="1"/>
            </p:cNvSpPr>
            <p:nvPr/>
          </p:nvSpPr>
          <p:spPr bwMode="auto">
            <a:xfrm>
              <a:off x="3742" y="1160"/>
              <a:ext cx="8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6" name="Oval 112"/>
            <p:cNvSpPr>
              <a:spLocks noChangeArrowheads="1"/>
            </p:cNvSpPr>
            <p:nvPr/>
          </p:nvSpPr>
          <p:spPr bwMode="auto">
            <a:xfrm>
              <a:off x="2955" y="1677"/>
              <a:ext cx="1258" cy="171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7" name="Oval 113"/>
            <p:cNvSpPr>
              <a:spLocks noChangeArrowheads="1"/>
            </p:cNvSpPr>
            <p:nvPr/>
          </p:nvSpPr>
          <p:spPr bwMode="auto">
            <a:xfrm>
              <a:off x="2955" y="1677"/>
              <a:ext cx="1258" cy="171"/>
            </a:xfrm>
            <a:prstGeom prst="ellipse">
              <a:avLst/>
            </a:pr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Rectangle 114"/>
            <p:cNvSpPr>
              <a:spLocks noChangeArrowheads="1"/>
            </p:cNvSpPr>
            <p:nvPr/>
          </p:nvSpPr>
          <p:spPr bwMode="auto">
            <a:xfrm>
              <a:off x="3270" y="1723"/>
              <a:ext cx="4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Управление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9" name="Rectangle 115"/>
            <p:cNvSpPr>
              <a:spLocks noChangeArrowheads="1"/>
            </p:cNvSpPr>
            <p:nvPr/>
          </p:nvSpPr>
          <p:spPr bwMode="auto">
            <a:xfrm>
              <a:off x="3897" y="172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0" name="Oval 116"/>
            <p:cNvSpPr>
              <a:spLocks noChangeArrowheads="1"/>
            </p:cNvSpPr>
            <p:nvPr/>
          </p:nvSpPr>
          <p:spPr bwMode="auto">
            <a:xfrm>
              <a:off x="2533" y="3211"/>
              <a:ext cx="2064" cy="21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Oval 117"/>
            <p:cNvSpPr>
              <a:spLocks noChangeArrowheads="1"/>
            </p:cNvSpPr>
            <p:nvPr/>
          </p:nvSpPr>
          <p:spPr bwMode="auto">
            <a:xfrm>
              <a:off x="2533" y="3210"/>
              <a:ext cx="2064" cy="219"/>
            </a:xfrm>
            <a:prstGeom prst="ellipse">
              <a:avLst/>
            </a:pr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Rectangle 118"/>
            <p:cNvSpPr>
              <a:spLocks noChangeArrowheads="1"/>
            </p:cNvSpPr>
            <p:nvPr/>
          </p:nvSpPr>
          <p:spPr bwMode="auto">
            <a:xfrm>
              <a:off x="3036" y="3264"/>
              <a:ext cx="7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Бухучёт, отчётность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13" name="Rectangle 119"/>
            <p:cNvSpPr>
              <a:spLocks noChangeArrowheads="1"/>
            </p:cNvSpPr>
            <p:nvPr/>
          </p:nvSpPr>
          <p:spPr bwMode="auto">
            <a:xfrm>
              <a:off x="4135" y="3264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4" name="Rectangle 120"/>
            <p:cNvSpPr>
              <a:spLocks noChangeArrowheads="1"/>
            </p:cNvSpPr>
            <p:nvPr/>
          </p:nvSpPr>
          <p:spPr bwMode="auto">
            <a:xfrm>
              <a:off x="2018" y="982"/>
              <a:ext cx="1360" cy="13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Rectangle 121"/>
            <p:cNvSpPr>
              <a:spLocks noChangeArrowheads="1"/>
            </p:cNvSpPr>
            <p:nvPr/>
          </p:nvSpPr>
          <p:spPr bwMode="auto">
            <a:xfrm>
              <a:off x="2018" y="982"/>
              <a:ext cx="1360" cy="130"/>
            </a:xfrm>
            <a:prstGeom prst="rect">
              <a:avLst/>
            </a:pr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122"/>
            <p:cNvSpPr>
              <a:spLocks noChangeArrowheads="1"/>
            </p:cNvSpPr>
            <p:nvPr/>
          </p:nvSpPr>
          <p:spPr bwMode="auto">
            <a:xfrm>
              <a:off x="2095" y="1003"/>
              <a:ext cx="186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Государственные организации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17" name="Rectangle 123"/>
            <p:cNvSpPr>
              <a:spLocks noChangeArrowheads="1"/>
            </p:cNvSpPr>
            <p:nvPr/>
          </p:nvSpPr>
          <p:spPr bwMode="auto">
            <a:xfrm>
              <a:off x="3137" y="100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8" name="Rectangle 124"/>
            <p:cNvSpPr>
              <a:spLocks noChangeArrowheads="1"/>
            </p:cNvSpPr>
            <p:nvPr/>
          </p:nvSpPr>
          <p:spPr bwMode="auto">
            <a:xfrm>
              <a:off x="3601" y="982"/>
              <a:ext cx="1360" cy="13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125"/>
            <p:cNvSpPr>
              <a:spLocks noChangeArrowheads="1"/>
            </p:cNvSpPr>
            <p:nvPr/>
          </p:nvSpPr>
          <p:spPr bwMode="auto">
            <a:xfrm>
              <a:off x="3601" y="982"/>
              <a:ext cx="1360" cy="130"/>
            </a:xfrm>
            <a:prstGeom prst="rect">
              <a:avLst/>
            </a:prstGeom>
            <a:noFill/>
            <a:ln w="19050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Rectangle 126"/>
            <p:cNvSpPr>
              <a:spLocks noChangeArrowheads="1"/>
            </p:cNvSpPr>
            <p:nvPr/>
          </p:nvSpPr>
          <p:spPr bwMode="auto">
            <a:xfrm>
              <a:off x="4068" y="1003"/>
              <a:ext cx="51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Казначейство</a:t>
              </a:r>
              <a:endPara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21" name="Rectangle 127"/>
            <p:cNvSpPr>
              <a:spLocks noChangeArrowheads="1"/>
            </p:cNvSpPr>
            <p:nvPr/>
          </p:nvSpPr>
          <p:spPr bwMode="auto">
            <a:xfrm>
              <a:off x="4495" y="1003"/>
              <a:ext cx="8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47038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19256" cy="1517030"/>
          </a:xfrm>
        </p:spPr>
        <p:txBody>
          <a:bodyPr/>
          <a:lstStyle/>
          <a:p>
            <a:r>
              <a:rPr lang="ru-RU" dirty="0"/>
              <a:t>Исполнение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регистрация ассигнований</a:t>
            </a:r>
            <a:endParaRPr lang="en-GB" dirty="0"/>
          </a:p>
          <a:p>
            <a:r>
              <a:rPr lang="ru-RU" dirty="0"/>
              <a:t>предоставление финансовых услуг государственным структурам</a:t>
            </a:r>
            <a:endParaRPr lang="en-GB" dirty="0"/>
          </a:p>
          <a:p>
            <a:r>
              <a:rPr lang="ru-RU" dirty="0"/>
              <a:t>чистое финансирование (вычет налогов)</a:t>
            </a:r>
            <a:endParaRPr lang="en-GB" dirty="0"/>
          </a:p>
          <a:p>
            <a:r>
              <a:rPr lang="ru-RU" dirty="0"/>
              <a:t>двойной контроль</a:t>
            </a:r>
            <a:r>
              <a:rPr lang="en-GB" dirty="0"/>
              <a:t>: </a:t>
            </a:r>
            <a:r>
              <a:rPr lang="ru-RU" dirty="0"/>
              <a:t>проверки наличия ассигнований и средств</a:t>
            </a:r>
            <a:endParaRPr lang="en-GB" dirty="0"/>
          </a:p>
          <a:p>
            <a:r>
              <a:rPr lang="ru-RU" dirty="0"/>
              <a:t>регистрация государственного и муниципального долга </a:t>
            </a:r>
            <a:endParaRPr lang="en-GB" dirty="0"/>
          </a:p>
          <a:p>
            <a:r>
              <a:rPr lang="ru-RU" dirty="0"/>
              <a:t>надзор за государственными финансами</a:t>
            </a:r>
          </a:p>
          <a:p>
            <a:r>
              <a:rPr lang="ru-RU" dirty="0"/>
              <a:t>централизованная система ФОТ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23115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Бухучёт</a:t>
            </a:r>
            <a:endParaRPr lang="en-GB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796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590739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88600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2400" b="1" dirty="0"/>
              <a:t>Бюджетный учёт</a:t>
            </a:r>
            <a:r>
              <a:rPr lang="en-GB" sz="2400" dirty="0"/>
              <a:t>		</a:t>
            </a:r>
            <a:r>
              <a:rPr lang="ru-RU" sz="2400" b="1" dirty="0"/>
              <a:t>Финансовый учёт</a:t>
            </a:r>
            <a:endParaRPr lang="en-GB" sz="2400" b="1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ru-RU" sz="2400" dirty="0"/>
              <a:t>кассовый принцип</a:t>
            </a:r>
            <a:r>
              <a:rPr lang="en-GB" sz="2400" dirty="0"/>
              <a:t>			</a:t>
            </a:r>
            <a:r>
              <a:rPr lang="ru-RU" sz="2400" dirty="0"/>
              <a:t>принцип начисления</a:t>
            </a: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ru-RU" sz="2400" dirty="0"/>
              <a:t>ассигнования</a:t>
            </a:r>
            <a:r>
              <a:rPr lang="en-GB" sz="2400" dirty="0"/>
              <a:t>			</a:t>
            </a:r>
            <a:r>
              <a:rPr lang="ru-RU" sz="2400" dirty="0"/>
              <a:t>	эффективность обязательства</a:t>
            </a:r>
            <a:r>
              <a:rPr lang="en-GB" sz="2400" dirty="0"/>
              <a:t> 		</a:t>
            </a:r>
          </a:p>
          <a:p>
            <a:pPr marL="457200" lvl="1" indent="0">
              <a:buNone/>
            </a:pPr>
            <a:r>
              <a:rPr lang="ru-RU" sz="2400" dirty="0"/>
              <a:t>выплаты</a:t>
            </a:r>
            <a:r>
              <a:rPr lang="en-GB" sz="2400" dirty="0"/>
              <a:t>                                                                 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ru-RU" sz="2400" dirty="0"/>
              <a:t>бюджетирование </a:t>
            </a:r>
          </a:p>
          <a:p>
            <a:pPr marL="457200" lvl="1" indent="0">
              <a:buNone/>
            </a:pPr>
            <a:r>
              <a:rPr lang="ru-RU" sz="2400" dirty="0"/>
              <a:t>и отчётность</a:t>
            </a:r>
            <a:r>
              <a:rPr lang="en-GB" sz="2400" dirty="0"/>
              <a:t>	</a:t>
            </a:r>
            <a:r>
              <a:rPr lang="ru-RU" sz="2400" dirty="0"/>
              <a:t>		свойства и показатели 						эффективности</a:t>
            </a:r>
            <a:r>
              <a:rPr lang="en-GB" sz="2400" dirty="0"/>
              <a:t>						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819763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Механизмы контроля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Обработка трансфертов</a:t>
            </a:r>
            <a:endParaRPr lang="en-GB" dirty="0"/>
          </a:p>
          <a:p>
            <a:r>
              <a:rPr lang="ru-RU" dirty="0"/>
              <a:t>Проверка покрытия</a:t>
            </a:r>
            <a:r>
              <a:rPr lang="en-GB" dirty="0"/>
              <a:t> (</a:t>
            </a:r>
            <a:r>
              <a:rPr lang="ru-RU" dirty="0"/>
              <a:t>двойной контроль</a:t>
            </a:r>
            <a:r>
              <a:rPr lang="en-GB" dirty="0"/>
              <a:t>)</a:t>
            </a:r>
          </a:p>
          <a:p>
            <a:pPr lvl="1"/>
            <a:r>
              <a:rPr lang="ru-RU" dirty="0"/>
              <a:t>средства</a:t>
            </a:r>
            <a:endParaRPr lang="en-GB" dirty="0"/>
          </a:p>
          <a:p>
            <a:pPr lvl="1"/>
            <a:r>
              <a:rPr lang="ru-RU" dirty="0"/>
              <a:t>ассигнования</a:t>
            </a:r>
            <a:endParaRPr lang="en-GB" dirty="0"/>
          </a:p>
          <a:p>
            <a:r>
              <a:rPr lang="ru-RU" dirty="0"/>
              <a:t>Идентификация выплат</a:t>
            </a:r>
            <a:r>
              <a:rPr lang="en-GB" dirty="0"/>
              <a:t> (</a:t>
            </a:r>
            <a:r>
              <a:rPr lang="ru-RU" dirty="0"/>
              <a:t>постатейно)</a:t>
            </a:r>
            <a:endParaRPr lang="en-GB" dirty="0"/>
          </a:p>
          <a:p>
            <a:r>
              <a:rPr lang="ru-RU" dirty="0"/>
              <a:t>Проверка обязательств перед государством (напр. налог)</a:t>
            </a:r>
            <a:endParaRPr lang="en-GB" dirty="0"/>
          </a:p>
          <a:p>
            <a:r>
              <a:rPr lang="ru-RU" dirty="0"/>
              <a:t>Уведомление о требованиях</a:t>
            </a:r>
            <a:endParaRPr lang="en-GB" dirty="0"/>
          </a:p>
          <a:p>
            <a:pPr lvl="1"/>
            <a:r>
              <a:rPr lang="ru-RU" dirty="0"/>
              <a:t>мелкие суммы</a:t>
            </a:r>
            <a:endParaRPr lang="en-GB" dirty="0"/>
          </a:p>
          <a:p>
            <a:pPr lvl="1"/>
            <a:r>
              <a:rPr lang="ru-RU" dirty="0"/>
              <a:t>валютные банковские счета</a:t>
            </a:r>
            <a:endParaRPr lang="en-GB" dirty="0"/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12738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данными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Данные публикуются на сайте ГКВ ежемесячно </a:t>
            </a:r>
            <a:r>
              <a:rPr lang="en-GB" dirty="0"/>
              <a:t>(</a:t>
            </a:r>
            <a:r>
              <a:rPr lang="ru-RU" dirty="0"/>
              <a:t>напр., финансовая отчётность, размер долга в разбивке по организациям и типам)</a:t>
            </a:r>
            <a:endParaRPr lang="en-GB" dirty="0"/>
          </a:p>
          <a:p>
            <a:endParaRPr lang="en-GB" dirty="0"/>
          </a:p>
          <a:p>
            <a:r>
              <a:rPr lang="ru-RU" dirty="0"/>
              <a:t>Основное внимание</a:t>
            </a:r>
            <a:endParaRPr lang="en-GB" dirty="0"/>
          </a:p>
          <a:p>
            <a:pPr lvl="1"/>
            <a:r>
              <a:rPr lang="ru-RU" dirty="0"/>
              <a:t>прозрачность, ориентированность на клиента</a:t>
            </a:r>
            <a:endParaRPr lang="en-GB" dirty="0"/>
          </a:p>
          <a:p>
            <a:pPr lvl="1"/>
            <a:r>
              <a:rPr lang="ru-RU" dirty="0"/>
              <a:t>знание конкретных потребностей, точность, соблюдение нормативных положений и правил </a:t>
            </a:r>
            <a:endParaRPr lang="en-GB" dirty="0"/>
          </a:p>
          <a:p>
            <a:pPr lvl="1"/>
            <a:r>
              <a:rPr lang="ru-RU" dirty="0"/>
              <a:t>закон об информации, представляющей общественный интерес </a:t>
            </a:r>
            <a:endParaRPr lang="en-GB" dirty="0"/>
          </a:p>
          <a:p>
            <a:pPr lvl="1"/>
            <a:r>
              <a:rPr lang="ru-RU" dirty="0"/>
              <a:t>автоматизация, системы самообслуживания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54461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3794"/>
            <a:ext cx="12313368" cy="69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Бюджетные ассигнования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400" dirty="0"/>
              <a:t>Регистрация исходных ассигнований согласно закону о бюджете на основании </a:t>
            </a:r>
            <a:endParaRPr lang="hu-HU" sz="2400" dirty="0"/>
          </a:p>
          <a:p>
            <a:pPr lvl="1"/>
            <a:r>
              <a:rPr lang="ru-RU" sz="2000" dirty="0"/>
              <a:t>детальных бюджетов</a:t>
            </a:r>
            <a:endParaRPr lang="hu-HU" sz="2000" dirty="0"/>
          </a:p>
          <a:p>
            <a:pPr lvl="1"/>
            <a:endParaRPr lang="hu-HU" sz="2000" dirty="0"/>
          </a:p>
          <a:p>
            <a:r>
              <a:rPr lang="ru-RU" sz="2400" dirty="0"/>
              <a:t>Пересмотр бюджетной сметы в середине года</a:t>
            </a:r>
            <a:r>
              <a:rPr lang="hu-HU" sz="2400" dirty="0"/>
              <a:t>, </a:t>
            </a:r>
            <a:r>
              <a:rPr lang="ru-RU" sz="2400" dirty="0"/>
              <a:t>регистрация</a:t>
            </a:r>
            <a:r>
              <a:rPr lang="hu-HU" sz="2400" dirty="0"/>
              <a:t> </a:t>
            </a:r>
            <a:r>
              <a:rPr lang="ru-RU" sz="2400" dirty="0"/>
              <a:t>блокировок</a:t>
            </a:r>
            <a:endParaRPr lang="hu-HU" sz="2400" dirty="0"/>
          </a:p>
          <a:p>
            <a:pPr lvl="1"/>
            <a:r>
              <a:rPr lang="ru-RU" sz="2000" dirty="0"/>
              <a:t>Диапазон охвата</a:t>
            </a:r>
            <a:r>
              <a:rPr lang="hu-HU" sz="2000" dirty="0"/>
              <a:t>:</a:t>
            </a:r>
          </a:p>
          <a:p>
            <a:pPr lvl="1"/>
            <a:r>
              <a:rPr lang="ru-RU" sz="2000" dirty="0"/>
              <a:t>Парламент, правительство, министр, отвечающий за государственный бюджет </a:t>
            </a:r>
            <a:endParaRPr lang="hu-HU" sz="2000" dirty="0"/>
          </a:p>
          <a:p>
            <a:pPr lvl="1"/>
            <a:r>
              <a:rPr lang="ru-RU" sz="2000" dirty="0"/>
              <a:t>Государственный орган, отвечающий за соответствующую статью </a:t>
            </a:r>
          </a:p>
          <a:p>
            <a:pPr lvl="1"/>
            <a:r>
              <a:rPr lang="ru-RU" sz="2000" dirty="0"/>
              <a:t>Бюджетный орган/ведомство</a:t>
            </a:r>
            <a:r>
              <a:rPr lang="hu-HU" sz="2000" dirty="0"/>
              <a:t> (</a:t>
            </a:r>
            <a:r>
              <a:rPr lang="ru-RU" sz="2000" dirty="0"/>
              <a:t>на усмотрение</a:t>
            </a:r>
            <a:r>
              <a:rPr lang="hu-HU" sz="2000" dirty="0"/>
              <a:t>)</a:t>
            </a:r>
          </a:p>
          <a:p>
            <a:endParaRPr lang="en-US" sz="24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45524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Ассигнования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21</a:t>
            </a:fld>
            <a:endParaRPr lang="hu-HU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628335"/>
              </p:ext>
            </p:extLst>
          </p:nvPr>
        </p:nvGraphicFramePr>
        <p:xfrm>
          <a:off x="107504" y="1052736"/>
          <a:ext cx="900100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26014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Выделение средств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годовому графику</a:t>
            </a:r>
            <a:endParaRPr lang="hu-HU" dirty="0"/>
          </a:p>
          <a:p>
            <a:pPr lvl="1"/>
            <a:r>
              <a:rPr lang="ru-RU" dirty="0"/>
              <a:t>Операционный бюджет гос. органов</a:t>
            </a:r>
            <a:r>
              <a:rPr lang="hu-HU" dirty="0"/>
              <a:t>.</a:t>
            </a:r>
          </a:p>
          <a:p>
            <a:r>
              <a:rPr lang="ru-RU" dirty="0"/>
              <a:t>На основе результатов деятельности</a:t>
            </a:r>
            <a:endParaRPr lang="hu-HU" dirty="0"/>
          </a:p>
          <a:p>
            <a:pPr lvl="1"/>
            <a:r>
              <a:rPr lang="ru-RU" dirty="0"/>
              <a:t>Накопленный бюджет гос. органов,</a:t>
            </a:r>
            <a:r>
              <a:rPr lang="hu-HU" dirty="0"/>
              <a:t> </a:t>
            </a:r>
            <a:r>
              <a:rPr lang="ru-RU" dirty="0"/>
              <a:t>управление по главам</a:t>
            </a:r>
            <a:r>
              <a:rPr lang="hu-HU" dirty="0"/>
              <a:t>.</a:t>
            </a:r>
          </a:p>
          <a:p>
            <a:r>
              <a:rPr lang="ru-RU" dirty="0"/>
              <a:t>На основе другого </a:t>
            </a:r>
            <a:r>
              <a:rPr lang="ru-RU"/>
              <a:t>временного графика</a:t>
            </a:r>
            <a:endParaRPr lang="hu-HU" dirty="0"/>
          </a:p>
          <a:p>
            <a:pPr lvl="1"/>
            <a:r>
              <a:rPr lang="ru-RU" dirty="0"/>
              <a:t>Учреждения с временными проблемами ликвидности</a:t>
            </a:r>
            <a:r>
              <a:rPr lang="hu-HU" dirty="0"/>
              <a:t>,</a:t>
            </a:r>
            <a:r>
              <a:rPr lang="ru-RU" dirty="0"/>
              <a:t> управление по главам</a:t>
            </a:r>
            <a:r>
              <a:rPr lang="hu-HU" dirty="0"/>
              <a:t>.</a:t>
            </a:r>
          </a:p>
          <a:p>
            <a:pPr lvl="2"/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time-frame</a:t>
            </a:r>
            <a:r>
              <a:rPr lang="hu-HU" dirty="0"/>
              <a:t> </a:t>
            </a:r>
            <a:r>
              <a:rPr lang="hu-HU" dirty="0" err="1"/>
              <a:t>replacement</a:t>
            </a:r>
            <a:endParaRPr lang="hu-HU" dirty="0"/>
          </a:p>
          <a:p>
            <a:pPr lvl="2"/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non-different</a:t>
            </a:r>
            <a:r>
              <a:rPr lang="hu-HU" dirty="0"/>
              <a:t> </a:t>
            </a:r>
            <a:r>
              <a:rPr lang="hu-HU" dirty="0" err="1"/>
              <a:t>time-frame</a:t>
            </a:r>
            <a:r>
              <a:rPr lang="hu-HU" dirty="0"/>
              <a:t> </a:t>
            </a:r>
            <a:r>
              <a:rPr lang="hu-HU" dirty="0" err="1"/>
              <a:t>replacement</a:t>
            </a:r>
            <a:endParaRPr lang="hu-HU" dirty="0"/>
          </a:p>
          <a:p>
            <a:r>
              <a:rPr lang="ru-RU" dirty="0"/>
              <a:t>Повышение оценок без изменения</a:t>
            </a:r>
            <a:endParaRPr lang="hu-HU" dirty="0"/>
          </a:p>
          <a:p>
            <a:pPr lvl="1"/>
            <a:r>
              <a:rPr lang="ru-RU" dirty="0"/>
              <a:t>Превышенные ассигнования</a:t>
            </a:r>
            <a:endParaRPr lang="hu-HU" dirty="0"/>
          </a:p>
          <a:p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34037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</a:t>
            </a:r>
            <a:r>
              <a:rPr lang="hu-HU" dirty="0"/>
              <a:t>/</a:t>
            </a:r>
            <a:r>
              <a:rPr lang="ru-RU" dirty="0"/>
              <a:t>реализация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31561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Представление распоряжений на перевод средств</a:t>
            </a:r>
            <a:endParaRPr lang="hu-HU" dirty="0"/>
          </a:p>
          <a:p>
            <a:pPr lvl="1"/>
            <a:r>
              <a:rPr lang="ru-RU" dirty="0"/>
              <a:t>На бумаге</a:t>
            </a:r>
            <a:endParaRPr lang="hu-HU" dirty="0"/>
          </a:p>
          <a:p>
            <a:pPr lvl="1"/>
            <a:r>
              <a:rPr lang="ru-RU" dirty="0"/>
              <a:t>В электронном виде</a:t>
            </a:r>
            <a:endParaRPr lang="hu-HU" dirty="0"/>
          </a:p>
          <a:p>
            <a:r>
              <a:rPr lang="ru-RU" dirty="0"/>
              <a:t>Предварительное уведомление в случае крупных разовых платежей</a:t>
            </a:r>
            <a:endParaRPr lang="hu-HU" dirty="0"/>
          </a:p>
          <a:p>
            <a:pPr lvl="1"/>
            <a:r>
              <a:rPr lang="ru-RU" dirty="0"/>
              <a:t>О трансфертах, сумма которых превышает </a:t>
            </a:r>
            <a:r>
              <a:rPr lang="hu-HU" dirty="0"/>
              <a:t>500 </a:t>
            </a:r>
            <a:r>
              <a:rPr lang="ru-RU" dirty="0"/>
              <a:t>млн форинтов, необходимо уведомлять не менее чем за 3 дня </a:t>
            </a:r>
          </a:p>
          <a:p>
            <a:pPr marL="457200" lvl="1" indent="0">
              <a:buNone/>
            </a:pPr>
            <a:r>
              <a:rPr lang="ru-RU" sz="3100" dirty="0"/>
              <a:t>Двойная проверка покрытия</a:t>
            </a:r>
            <a:endParaRPr lang="hu-HU" sz="3100" dirty="0"/>
          </a:p>
          <a:p>
            <a:pPr lvl="1"/>
            <a:r>
              <a:rPr lang="ru-RU" dirty="0"/>
              <a:t>Проверка покрытия ликвидности</a:t>
            </a:r>
            <a:endParaRPr lang="hu-HU" dirty="0"/>
          </a:p>
          <a:p>
            <a:pPr lvl="1"/>
            <a:r>
              <a:rPr lang="ru-RU" dirty="0"/>
              <a:t>Проверка оценки</a:t>
            </a:r>
          </a:p>
          <a:p>
            <a:r>
              <a:rPr lang="ru-RU" dirty="0"/>
              <a:t>Идентификация</a:t>
            </a:r>
            <a:r>
              <a:rPr lang="hu-HU" dirty="0"/>
              <a:t> </a:t>
            </a:r>
            <a:r>
              <a:rPr lang="ru-RU" dirty="0"/>
              <a:t>исполнения</a:t>
            </a:r>
            <a:endParaRPr lang="hu-HU" dirty="0"/>
          </a:p>
          <a:p>
            <a:pPr lvl="1"/>
            <a:r>
              <a:rPr lang="ru-RU" dirty="0"/>
              <a:t>для идентификации строк трансфертов используются заголовки столбцов, созданные под номером распоряжения </a:t>
            </a:r>
            <a:r>
              <a:rPr lang="hu-HU" dirty="0"/>
              <a:t>(ERA) </a:t>
            </a:r>
            <a:r>
              <a:rPr lang="ru-RU" dirty="0"/>
              <a:t>и государственный идентификационный номер</a:t>
            </a:r>
            <a:r>
              <a:rPr lang="hu-HU" dirty="0"/>
              <a:t>.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97165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Контроль за исполнением бюджета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Проверка обязательств</a:t>
            </a:r>
            <a:endParaRPr lang="hu-HU" sz="2800" dirty="0"/>
          </a:p>
          <a:p>
            <a:pPr lvl="1"/>
            <a:r>
              <a:rPr lang="ru-RU" sz="2400" dirty="0"/>
              <a:t>при кредитных трансфертах</a:t>
            </a:r>
            <a:r>
              <a:rPr lang="hu-HU" sz="2400" dirty="0"/>
              <a:t> (</a:t>
            </a:r>
            <a:r>
              <a:rPr lang="ru-RU" sz="2400" dirty="0"/>
              <a:t>анализ наличия у получателя задолженности перед государством на основании данных, полученных от налоговых органов)</a:t>
            </a:r>
            <a:endParaRPr lang="hu-HU" sz="2400" dirty="0"/>
          </a:p>
          <a:p>
            <a:r>
              <a:rPr lang="ru-RU" sz="2800" dirty="0"/>
              <a:t>Неказначейские платёжные документы</a:t>
            </a:r>
            <a:endParaRPr lang="hu-HU" sz="2800" dirty="0"/>
          </a:p>
          <a:p>
            <a:pPr lvl="1"/>
            <a:r>
              <a:rPr lang="ru-RU" sz="2400" dirty="0"/>
              <a:t>прямые доходы и расходы бюджета, не отражённые на счетах Казначейства</a:t>
            </a:r>
            <a:endParaRPr lang="hu-HU" sz="2400" dirty="0"/>
          </a:p>
          <a:p>
            <a:pPr lvl="1"/>
            <a:r>
              <a:rPr lang="ru-RU" sz="2400" dirty="0"/>
              <a:t>в соответствии с заявлениями бюджетных организаций</a:t>
            </a:r>
            <a:endParaRPr lang="hu-HU" sz="2400" dirty="0"/>
          </a:p>
          <a:p>
            <a:endParaRPr lang="hu-HU" sz="28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4295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Обязательное раскрытие информации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Autofit/>
          </a:bodyPr>
          <a:lstStyle/>
          <a:p>
            <a:r>
              <a:rPr lang="ru-RU" sz="2400" dirty="0"/>
              <a:t>Посредством информационной системы госфинансов </a:t>
            </a:r>
            <a:r>
              <a:rPr lang="hu-HU" sz="2400" dirty="0"/>
              <a:t>KGR-K11</a:t>
            </a:r>
          </a:p>
          <a:p>
            <a:r>
              <a:rPr lang="ru-RU" sz="2400" dirty="0"/>
              <a:t>Казначейские бюджеты</a:t>
            </a:r>
            <a:r>
              <a:rPr lang="hu-HU" sz="2400" dirty="0"/>
              <a:t> (</a:t>
            </a:r>
            <a:r>
              <a:rPr lang="ru-RU" sz="2400" dirty="0"/>
              <a:t>предварительные, окончательные</a:t>
            </a:r>
            <a:r>
              <a:rPr lang="hu-HU" sz="2400" dirty="0"/>
              <a:t>) (</a:t>
            </a:r>
            <a:r>
              <a:rPr lang="ru-RU" sz="2400" dirty="0"/>
              <a:t>ежегодно</a:t>
            </a:r>
            <a:r>
              <a:rPr lang="hu-HU" sz="2400" dirty="0"/>
              <a:t>) </a:t>
            </a:r>
          </a:p>
          <a:p>
            <a:pPr lvl="1"/>
            <a:r>
              <a:rPr lang="hu-HU" sz="2000" dirty="0"/>
              <a:t> </a:t>
            </a:r>
            <a:r>
              <a:rPr lang="ru-RU" sz="2000" dirty="0"/>
              <a:t>по особым бюджетным сметам</a:t>
            </a:r>
            <a:endParaRPr lang="hu-HU" sz="2000" dirty="0"/>
          </a:p>
          <a:p>
            <a:r>
              <a:rPr lang="ru-RU" sz="2400" dirty="0"/>
              <a:t>Основные бюджеты</a:t>
            </a:r>
            <a:r>
              <a:rPr lang="hu-HU" sz="2400" dirty="0"/>
              <a:t> (</a:t>
            </a:r>
            <a:r>
              <a:rPr lang="ru-RU" sz="2400" dirty="0"/>
              <a:t>ежегодно</a:t>
            </a:r>
            <a:r>
              <a:rPr lang="hu-HU" sz="2400" dirty="0"/>
              <a:t>)</a:t>
            </a:r>
          </a:p>
          <a:p>
            <a:r>
              <a:rPr lang="ru-RU" sz="2400" dirty="0"/>
              <a:t>Годовой финансовый отчёт </a:t>
            </a:r>
            <a:r>
              <a:rPr lang="hu-HU" sz="2400" dirty="0"/>
              <a:t>(</a:t>
            </a:r>
            <a:r>
              <a:rPr lang="ru-RU" sz="2400" dirty="0"/>
              <a:t>ежегодно</a:t>
            </a:r>
            <a:r>
              <a:rPr lang="hu-HU" sz="2400" dirty="0"/>
              <a:t>)</a:t>
            </a:r>
          </a:p>
          <a:p>
            <a:r>
              <a:rPr lang="ru-RU" sz="2400" dirty="0"/>
              <a:t>Промежуточный отчёт об остатках </a:t>
            </a:r>
            <a:r>
              <a:rPr lang="hu-HU" sz="2400" dirty="0"/>
              <a:t>(</a:t>
            </a:r>
            <a:r>
              <a:rPr lang="ru-RU" sz="2400" dirty="0"/>
              <a:t>ежеквартально</a:t>
            </a:r>
            <a:r>
              <a:rPr lang="hu-HU" sz="2400" dirty="0"/>
              <a:t>)</a:t>
            </a:r>
          </a:p>
          <a:p>
            <a:r>
              <a:rPr lang="ru-RU" sz="2400" dirty="0"/>
              <a:t>Промежуточный финансовый отчёт (ежемесячно)</a:t>
            </a:r>
            <a:endParaRPr lang="hu-HU" sz="2400" dirty="0"/>
          </a:p>
          <a:p>
            <a:pPr lvl="1"/>
            <a:endParaRPr lang="hu-HU" sz="20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41477" y="6381328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49322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с банками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085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Единый казначейский счёт (ЕКС) в ЦБ Венгрии </a:t>
            </a:r>
            <a:r>
              <a:rPr lang="en-GB" dirty="0"/>
              <a:t>(</a:t>
            </a:r>
            <a:r>
              <a:rPr lang="ru-RU" dirty="0"/>
              <a:t>обязательный и на усмотрение</a:t>
            </a:r>
            <a:r>
              <a:rPr lang="en-GB" dirty="0"/>
              <a:t>)</a:t>
            </a:r>
          </a:p>
          <a:p>
            <a:r>
              <a:rPr lang="ru-RU" dirty="0"/>
              <a:t>Предоставление средств для деятельности</a:t>
            </a:r>
            <a:r>
              <a:rPr lang="en-GB" dirty="0"/>
              <a:t> (</a:t>
            </a:r>
            <a:r>
              <a:rPr lang="ru-RU" dirty="0"/>
              <a:t>исходя из результатов или ежемесячно</a:t>
            </a:r>
            <a:r>
              <a:rPr lang="en-GB" dirty="0"/>
              <a:t>):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ru-RU" sz="2600" dirty="0"/>
              <a:t>валовые расходы</a:t>
            </a:r>
            <a:r>
              <a:rPr lang="en-GB" sz="2600" dirty="0"/>
              <a:t> – </a:t>
            </a:r>
            <a:r>
              <a:rPr lang="ru-RU" sz="2600" dirty="0"/>
              <a:t>собственный доход </a:t>
            </a:r>
            <a:r>
              <a:rPr lang="en-GB" sz="2600" dirty="0"/>
              <a:t>= </a:t>
            </a:r>
            <a:r>
              <a:rPr lang="ru-RU" sz="2600" dirty="0"/>
              <a:t> чистые расходы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r>
              <a:rPr lang="hu-HU" sz="2600" dirty="0"/>
              <a:t>	</a:t>
            </a:r>
            <a:r>
              <a:rPr lang="en-GB" sz="2600" dirty="0"/>
              <a:t>				</a:t>
            </a:r>
            <a:r>
              <a:rPr lang="ru-RU" sz="2600" dirty="0"/>
              <a:t>           </a:t>
            </a:r>
            <a:r>
              <a:rPr lang="en-GB" sz="2600" dirty="0"/>
              <a:t>(</a:t>
            </a:r>
            <a:r>
              <a:rPr lang="ru-RU" sz="2600" dirty="0"/>
              <a:t>вклад бюджета</a:t>
            </a:r>
            <a:r>
              <a:rPr lang="en-GB" sz="2600" dirty="0"/>
              <a:t>)</a:t>
            </a:r>
          </a:p>
          <a:p>
            <a:r>
              <a:rPr lang="ru-RU" dirty="0"/>
              <a:t>Управление ликвидностью</a:t>
            </a:r>
            <a:endParaRPr lang="en-GB" dirty="0"/>
          </a:p>
          <a:p>
            <a:pPr lvl="1"/>
            <a:r>
              <a:rPr lang="ru-RU" dirty="0"/>
              <a:t>посредством ЕКС</a:t>
            </a:r>
            <a:r>
              <a:rPr lang="en-GB" dirty="0"/>
              <a:t> (</a:t>
            </a:r>
            <a:r>
              <a:rPr lang="ru-RU" dirty="0"/>
              <a:t>центральное правительство</a:t>
            </a:r>
            <a:r>
              <a:rPr lang="en-GB" dirty="0"/>
              <a:t>)</a:t>
            </a:r>
          </a:p>
          <a:p>
            <a:pPr lvl="1"/>
            <a:r>
              <a:rPr lang="ru-RU" dirty="0"/>
              <a:t>муниципалитеты могут держать счета в коммерческих банках </a:t>
            </a:r>
            <a:endParaRPr lang="en-GB" dirty="0"/>
          </a:p>
          <a:p>
            <a:pPr lvl="1"/>
            <a:r>
              <a:rPr lang="ru-RU" dirty="0"/>
              <a:t>переходящий план движения денежных средств </a:t>
            </a:r>
            <a:r>
              <a:rPr lang="en-GB" dirty="0"/>
              <a:t>(T+2 </a:t>
            </a:r>
            <a:r>
              <a:rPr lang="ru-RU" dirty="0"/>
              <a:t>месяца</a:t>
            </a:r>
            <a:r>
              <a:rPr lang="en-GB" dirty="0"/>
              <a:t>)</a:t>
            </a:r>
          </a:p>
          <a:p>
            <a:pPr lvl="1"/>
            <a:r>
              <a:rPr lang="ru-RU" dirty="0"/>
              <a:t>обмен данными для подготовки операций «овернайт» </a:t>
            </a:r>
            <a:endParaRPr lang="en-GB" dirty="0"/>
          </a:p>
          <a:p>
            <a:r>
              <a:rPr lang="ru-RU" dirty="0"/>
              <a:t>новая Система управления счетами</a:t>
            </a:r>
            <a:r>
              <a:rPr lang="en-GB" dirty="0"/>
              <a:t> (</a:t>
            </a:r>
            <a:r>
              <a:rPr lang="ru-RU" dirty="0"/>
              <a:t>с</a:t>
            </a:r>
            <a:r>
              <a:rPr lang="en-GB" dirty="0"/>
              <a:t> 20</a:t>
            </a:r>
            <a:r>
              <a:rPr lang="hu-HU" dirty="0"/>
              <a:t>20</a:t>
            </a:r>
            <a:r>
              <a:rPr lang="ru-RU" dirty="0"/>
              <a:t> г.</a:t>
            </a:r>
            <a:r>
              <a:rPr lang="en-GB" dirty="0"/>
              <a:t>)</a:t>
            </a:r>
          </a:p>
          <a:p>
            <a:r>
              <a:rPr lang="ru-RU" dirty="0"/>
              <a:t>Прочие связанные с этим области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197710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ликвидностью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/>
          </a:bodyPr>
          <a:lstStyle/>
          <a:p>
            <a:r>
              <a:rPr lang="ru-RU" altLang="hu-HU" sz="2400" dirty="0"/>
              <a:t>Единый казначейский счёт</a:t>
            </a:r>
            <a:r>
              <a:rPr lang="hu-HU" altLang="hu-HU" sz="2400" dirty="0"/>
              <a:t>:</a:t>
            </a:r>
          </a:p>
          <a:p>
            <a:pPr lvl="1"/>
            <a:r>
              <a:rPr lang="ru-RU" altLang="hu-HU" sz="2000" dirty="0"/>
              <a:t>с</a:t>
            </a:r>
            <a:r>
              <a:rPr lang="hu-HU" altLang="hu-HU" sz="2000" dirty="0"/>
              <a:t> 1996</a:t>
            </a:r>
            <a:r>
              <a:rPr lang="ru-RU" altLang="hu-HU" sz="2000" dirty="0"/>
              <a:t> года</a:t>
            </a:r>
            <a:r>
              <a:rPr lang="hu-HU" altLang="hu-HU" sz="2000" dirty="0"/>
              <a:t> (</a:t>
            </a:r>
            <a:r>
              <a:rPr lang="ru-RU" altLang="hu-HU" sz="2000" dirty="0"/>
              <a:t>создание Государственного казначейства Венгрии</a:t>
            </a:r>
            <a:r>
              <a:rPr lang="hu-HU" altLang="hu-HU" sz="2000" dirty="0"/>
              <a:t>)</a:t>
            </a:r>
          </a:p>
          <a:p>
            <a:pPr lvl="1"/>
            <a:r>
              <a:rPr lang="ru-RU" altLang="hu-HU" sz="2000" dirty="0"/>
              <a:t>управляется Центральным банком</a:t>
            </a:r>
            <a:endParaRPr lang="hu-HU" altLang="hu-HU" sz="2000" dirty="0"/>
          </a:p>
          <a:p>
            <a:pPr lvl="1"/>
            <a:r>
              <a:rPr lang="ru-RU" altLang="hu-HU" sz="2000" dirty="0"/>
              <a:t>охватывает все структуры центрального правительства и их операции (организации, централизованные ассигнования, фонды соцобеспечения, внебюджетные фонды и т.д.)</a:t>
            </a:r>
            <a:endParaRPr lang="hu-HU" altLang="hu-HU" sz="2000" dirty="0"/>
          </a:p>
          <a:p>
            <a:pPr lvl="1"/>
            <a:r>
              <a:rPr lang="hu-HU" altLang="hu-HU" sz="2000" dirty="0"/>
              <a:t>Optimum </a:t>
            </a:r>
            <a:r>
              <a:rPr lang="ru-RU" altLang="hu-HU" sz="2000" dirty="0"/>
              <a:t>более 1,</a:t>
            </a:r>
            <a:r>
              <a:rPr lang="hu-HU" altLang="hu-HU" sz="2000" dirty="0"/>
              <a:t>5 </a:t>
            </a:r>
            <a:r>
              <a:rPr lang="ru-RU" altLang="hu-HU" sz="2000" dirty="0"/>
              <a:t>млрд евро в</a:t>
            </a:r>
            <a:r>
              <a:rPr lang="hu-HU" altLang="hu-HU" sz="2000" dirty="0"/>
              <a:t> 2017</a:t>
            </a:r>
            <a:r>
              <a:rPr lang="ru-RU" altLang="hu-HU" sz="2000" dirty="0"/>
              <a:t> г.</a:t>
            </a:r>
            <a:endParaRPr lang="hu-HU" altLang="hu-HU" sz="2000" dirty="0"/>
          </a:p>
          <a:p>
            <a:r>
              <a:rPr lang="ru-RU" altLang="hu-HU" sz="2400" dirty="0"/>
              <a:t>Управление ликвидностью</a:t>
            </a:r>
            <a:r>
              <a:rPr lang="hu-HU" altLang="hu-HU" sz="2400" dirty="0"/>
              <a:t>:</a:t>
            </a:r>
          </a:p>
          <a:p>
            <a:pPr lvl="1"/>
            <a:r>
              <a:rPr lang="ru-RU" altLang="hu-HU" sz="2000" dirty="0"/>
              <a:t>за управление ликвидностью отвечает Агентство по управлению государственным долгом </a:t>
            </a:r>
            <a:r>
              <a:rPr lang="hu-HU" altLang="hu-HU" sz="2000" dirty="0"/>
              <a:t>(ÁKK)  </a:t>
            </a:r>
          </a:p>
          <a:p>
            <a:pPr lvl="1"/>
            <a:r>
              <a:rPr lang="hu-HU" altLang="hu-HU" sz="2000" dirty="0"/>
              <a:t>ÁKK </a:t>
            </a:r>
            <a:r>
              <a:rPr lang="ru-RU" altLang="hu-HU" sz="2000" dirty="0"/>
              <a:t>обеспечивает финансирование дефицита бюджета центрального правительства и платежей в счёт погашения долга</a:t>
            </a:r>
            <a:endParaRPr lang="hu-HU" alt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394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Прогнозирование ликвидности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145435"/>
          </a:xfrm>
        </p:spPr>
        <p:txBody>
          <a:bodyPr>
            <a:noAutofit/>
          </a:bodyPr>
          <a:lstStyle/>
          <a:p>
            <a:r>
              <a:rPr lang="ru-RU" sz="2400" dirty="0"/>
              <a:t>Ежедневные прогнозы на три месяца</a:t>
            </a:r>
            <a:endParaRPr lang="hu-HU" sz="2400" dirty="0"/>
          </a:p>
          <a:p>
            <a:r>
              <a:rPr lang="ru-RU" sz="2400" dirty="0"/>
              <a:t>Источники информации</a:t>
            </a:r>
            <a:r>
              <a:rPr lang="hu-HU" sz="2400" dirty="0"/>
              <a:t>:</a:t>
            </a:r>
          </a:p>
          <a:p>
            <a:pPr lvl="1"/>
            <a:r>
              <a:rPr lang="ru-RU" sz="2000" dirty="0"/>
              <a:t>уведомления о крупных суммах</a:t>
            </a:r>
            <a:endParaRPr lang="hu-HU" sz="2000" dirty="0"/>
          </a:p>
          <a:p>
            <a:pPr lvl="1"/>
            <a:r>
              <a:rPr lang="ru-RU" sz="2000" dirty="0"/>
              <a:t>информация, поступающая «снизу вверх»: отчёты организаций, данные о резервировании средств, планы финансирования </a:t>
            </a:r>
            <a:endParaRPr lang="hu-HU" sz="2000" dirty="0"/>
          </a:p>
          <a:p>
            <a:pPr lvl="1"/>
            <a:r>
              <a:rPr lang="ru-RU" sz="2000" dirty="0"/>
              <a:t>информация, поступающая «сверху вниз»</a:t>
            </a:r>
            <a:r>
              <a:rPr lang="hu-HU" sz="2000" dirty="0"/>
              <a:t>:</a:t>
            </a:r>
            <a:r>
              <a:rPr lang="ru-RU" sz="2000" dirty="0"/>
              <a:t> планирование на основании данных предшествующих лет и</a:t>
            </a:r>
            <a:r>
              <a:rPr lang="hu-HU" sz="2000" dirty="0"/>
              <a:t> </a:t>
            </a:r>
            <a:r>
              <a:rPr lang="ru-RU" sz="2000" dirty="0"/>
              <a:t>основных массивов информации</a:t>
            </a:r>
            <a:endParaRPr lang="hu-HU" sz="2000" dirty="0"/>
          </a:p>
          <a:p>
            <a:pPr lvl="1"/>
            <a:r>
              <a:rPr lang="ru-RU" sz="2000" dirty="0"/>
              <a:t>данные, предоставляемые согласно положениям закона</a:t>
            </a:r>
            <a:endParaRPr lang="hu-HU" sz="2000" dirty="0"/>
          </a:p>
          <a:p>
            <a:r>
              <a:rPr lang="ru-RU" sz="2400" dirty="0"/>
              <a:t>Прогноз на ночь в 15:3</a:t>
            </a:r>
            <a:r>
              <a:rPr lang="hu-HU" sz="2400" dirty="0"/>
              <a:t>0 </a:t>
            </a:r>
            <a:r>
              <a:rPr lang="ru-RU" sz="2400" dirty="0"/>
              <a:t>(вероятный приход и расход)</a:t>
            </a:r>
            <a:endParaRPr lang="hu-HU" sz="2400" dirty="0"/>
          </a:p>
          <a:p>
            <a:r>
              <a:rPr lang="ru-RU" sz="2400" dirty="0"/>
              <a:t>Совет по ликвидности</a:t>
            </a:r>
            <a:endParaRPr lang="hu-HU" sz="2400" dirty="0"/>
          </a:p>
          <a:p>
            <a:pPr lvl="1"/>
            <a:endParaRPr lang="hu-HU" sz="2000" dirty="0"/>
          </a:p>
          <a:p>
            <a:endParaRPr lang="hu-HU" sz="2400" dirty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3100010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507288" cy="1512168"/>
          </a:xfrm>
        </p:spPr>
        <p:txBody>
          <a:bodyPr>
            <a:normAutofit/>
          </a:bodyPr>
          <a:lstStyle/>
          <a:p>
            <a:r>
              <a:rPr lang="ru-RU" dirty="0"/>
              <a:t>Прогнозирование ликвидности</a:t>
            </a:r>
            <a:endParaRPr lang="hu-HU" dirty="0"/>
          </a:p>
        </p:txBody>
      </p:sp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1419"/>
          </a:xfrm>
        </p:spPr>
        <p:txBody>
          <a:bodyPr>
            <a:normAutofit fontScale="70000" lnSpcReduction="20000"/>
          </a:bodyPr>
          <a:lstStyle/>
          <a:p>
            <a:r>
              <a:rPr lang="ru-RU" altLang="hu-HU" dirty="0"/>
              <a:t>Прочие источники</a:t>
            </a:r>
            <a:r>
              <a:rPr lang="hu-HU" altLang="hu-HU" dirty="0"/>
              <a:t>:</a:t>
            </a:r>
          </a:p>
          <a:p>
            <a:pPr lvl="1"/>
            <a:r>
              <a:rPr lang="ru-RU" altLang="hu-HU" dirty="0"/>
              <a:t>Постоянный обмен информацией с ЦБ, Минфином, налоговиками и прочими крупными структурами</a:t>
            </a:r>
            <a:endParaRPr lang="hu-HU" altLang="hu-HU" dirty="0"/>
          </a:p>
          <a:p>
            <a:r>
              <a:rPr lang="ru-RU" altLang="hu-HU" dirty="0"/>
              <a:t>Проблемы</a:t>
            </a:r>
            <a:r>
              <a:rPr lang="hu-HU" altLang="hu-HU" dirty="0"/>
              <a:t>:	</a:t>
            </a:r>
          </a:p>
          <a:p>
            <a:pPr lvl="1"/>
            <a:r>
              <a:rPr lang="ru-RU" altLang="hu-HU" dirty="0"/>
              <a:t>Значительные колебания размеров остатка средств в течение месяца </a:t>
            </a:r>
            <a:endParaRPr lang="hu-HU" altLang="hu-HU" dirty="0"/>
          </a:p>
          <a:p>
            <a:pPr lvl="1"/>
            <a:r>
              <a:rPr lang="ru-RU" altLang="hu-HU" dirty="0"/>
              <a:t>Масштабные выплаты в начале месяца (заработная плата, семейные пособия, пенсии, возврат НДС и т.д.) </a:t>
            </a:r>
            <a:endParaRPr lang="hu-HU" altLang="hu-HU" dirty="0"/>
          </a:p>
          <a:p>
            <a:pPr lvl="1"/>
            <a:r>
              <a:rPr lang="ru-RU" altLang="hu-HU" dirty="0"/>
              <a:t>Доходы: во второй половине месяца</a:t>
            </a:r>
            <a:endParaRPr lang="hu-HU" altLang="hu-HU" dirty="0"/>
          </a:p>
          <a:p>
            <a:pPr lvl="1"/>
            <a:r>
              <a:rPr lang="ru-RU" altLang="hu-HU" dirty="0"/>
              <a:t>Сложно планировать некоторые типы доходов (напр., средства, поступающие от Европейкой комиссии)</a:t>
            </a:r>
            <a:endParaRPr lang="hu-HU" altLang="hu-HU" dirty="0"/>
          </a:p>
          <a:p>
            <a:r>
              <a:rPr lang="ru-RU" altLang="hu-HU" dirty="0"/>
              <a:t>Эффективность</a:t>
            </a:r>
            <a:r>
              <a:rPr lang="hu-HU" altLang="hu-HU" dirty="0"/>
              <a:t>:</a:t>
            </a:r>
          </a:p>
          <a:p>
            <a:pPr lvl="1"/>
            <a:r>
              <a:rPr lang="ru-RU" altLang="hu-HU" dirty="0"/>
              <a:t>точность в 2017 году - </a:t>
            </a:r>
            <a:r>
              <a:rPr lang="hu-HU" altLang="hu-HU" dirty="0"/>
              <a:t>91</a:t>
            </a:r>
            <a:r>
              <a:rPr lang="ru-RU" altLang="hu-HU" dirty="0"/>
              <a:t>,</a:t>
            </a:r>
            <a:r>
              <a:rPr lang="hu-HU" altLang="hu-HU" dirty="0"/>
              <a:t>7 %</a:t>
            </a:r>
          </a:p>
          <a:p>
            <a:pPr lvl="1"/>
            <a:r>
              <a:rPr lang="ru-RU" altLang="hu-HU" dirty="0"/>
              <a:t>средний размер остатка средств на ЕКС в 2017 г. – </a:t>
            </a:r>
            <a:r>
              <a:rPr lang="hu-HU" altLang="hu-HU" dirty="0"/>
              <a:t>863</a:t>
            </a:r>
            <a:r>
              <a:rPr lang="ru-RU" altLang="hu-HU" dirty="0"/>
              <a:t> млрд форинтов</a:t>
            </a:r>
            <a:endParaRPr lang="hu-HU" altLang="hu-HU" dirty="0"/>
          </a:p>
          <a:p>
            <a:pPr lvl="1"/>
            <a:r>
              <a:rPr lang="ru-RU" altLang="hu-HU" dirty="0"/>
              <a:t>в среднем отклонение составляет </a:t>
            </a:r>
            <a:r>
              <a:rPr lang="hu-HU" altLang="hu-HU" dirty="0"/>
              <a:t>61</a:t>
            </a:r>
            <a:r>
              <a:rPr lang="ru-RU" altLang="hu-HU" dirty="0"/>
              <a:t> млрд форинтов</a:t>
            </a:r>
            <a:endParaRPr lang="hu-HU" alt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414878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29138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87026"/>
              </p:ext>
            </p:extLst>
          </p:nvPr>
        </p:nvGraphicFramePr>
        <p:xfrm>
          <a:off x="-1" y="1412775"/>
          <a:ext cx="9144001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ru-RU" dirty="0"/>
              <a:t>Остаток средств на ЕКС и ежедневный прогноз, </a:t>
            </a:r>
            <a:r>
              <a:rPr lang="en-US" dirty="0"/>
              <a:t>2017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41813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Обязательная отчётность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Прочие данные, передающиеся в электронном виде, ежемесячно</a:t>
            </a:r>
            <a:endParaRPr lang="hu-HU" sz="2400" dirty="0"/>
          </a:p>
          <a:p>
            <a:r>
              <a:rPr lang="ru-RU" sz="2400" dirty="0"/>
              <a:t>План ликвидности (ежемесячно)</a:t>
            </a:r>
            <a:endParaRPr lang="hu-HU" sz="2400" dirty="0"/>
          </a:p>
          <a:p>
            <a:pPr lvl="1"/>
            <a:r>
              <a:rPr lang="ru-RU" sz="2000" dirty="0"/>
              <a:t>включая доходы и расходы за текущий месяц и ожидаемые последующие периоды </a:t>
            </a:r>
            <a:endParaRPr lang="hu-HU" sz="2000" dirty="0"/>
          </a:p>
          <a:p>
            <a:r>
              <a:rPr lang="ru-RU" sz="2400" dirty="0"/>
              <a:t>Отчёты по обязательствам, связанным с уплатой отчислений в систему социального обеспечения </a:t>
            </a:r>
            <a:r>
              <a:rPr lang="hu-HU" sz="2400" dirty="0"/>
              <a:t>(</a:t>
            </a:r>
            <a:r>
              <a:rPr lang="ru-RU" sz="2400" dirty="0"/>
              <a:t>ежемесячно</a:t>
            </a:r>
            <a:r>
              <a:rPr lang="hu-HU" sz="2400" dirty="0"/>
              <a:t>) </a:t>
            </a:r>
          </a:p>
          <a:p>
            <a:pPr lvl="1"/>
            <a:r>
              <a:rPr lang="ru-RU" sz="2000" dirty="0"/>
              <a:t>суммы обязательств по уплате отчислений в систему соцобеспечения,</a:t>
            </a:r>
            <a:r>
              <a:rPr lang="hu-HU" sz="2000" dirty="0"/>
              <a:t> </a:t>
            </a:r>
            <a:r>
              <a:rPr lang="ru-RU" sz="2000" dirty="0"/>
              <a:t>переведённые Казначейством на счета</a:t>
            </a:r>
            <a:r>
              <a:rPr lang="hu-HU" sz="2000" dirty="0"/>
              <a:t> NAV</a:t>
            </a:r>
          </a:p>
          <a:p>
            <a:r>
              <a:rPr lang="ru-RU" sz="2400" dirty="0"/>
              <a:t>Отчётность по долгу (ежемесячно)</a:t>
            </a:r>
            <a:endParaRPr lang="hu-HU" sz="2400" dirty="0"/>
          </a:p>
          <a:p>
            <a:pPr lvl="1"/>
            <a:r>
              <a:rPr lang="ru-RU" sz="2000" dirty="0"/>
              <a:t>просроченные краткосрочные обязательства</a:t>
            </a:r>
            <a:endParaRPr lang="hu-HU" sz="2000" dirty="0"/>
          </a:p>
          <a:p>
            <a:pPr lvl="1"/>
            <a:endParaRPr lang="hu-HU" sz="2000" dirty="0"/>
          </a:p>
          <a:p>
            <a:endParaRPr lang="en-US" sz="24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624961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Информация, предоставляемая Казначейством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7"/>
            <a:ext cx="8147248" cy="3744417"/>
          </a:xfrm>
        </p:spPr>
        <p:txBody>
          <a:bodyPr>
            <a:normAutofit/>
          </a:bodyPr>
          <a:lstStyle/>
          <a:p>
            <a:r>
              <a:rPr lang="ru-RU" sz="2400" dirty="0"/>
              <a:t>Информация, которая размещается на интернет-сайте Казначейства, публикуется ежемесячно </a:t>
            </a:r>
            <a:endParaRPr lang="hu-HU" sz="2400" dirty="0"/>
          </a:p>
          <a:p>
            <a:r>
              <a:rPr lang="ru-RU" sz="2400" dirty="0"/>
              <a:t>С правом доступа</a:t>
            </a:r>
            <a:r>
              <a:rPr lang="hu-HU" sz="2400" dirty="0"/>
              <a:t>:</a:t>
            </a:r>
          </a:p>
          <a:p>
            <a:pPr lvl="1"/>
            <a:r>
              <a:rPr lang="ru-RU" sz="2000" dirty="0"/>
              <a:t>прочие данные</a:t>
            </a:r>
            <a:endParaRPr lang="hu-HU" sz="2000" dirty="0"/>
          </a:p>
          <a:p>
            <a:pPr lvl="2"/>
            <a:r>
              <a:rPr lang="ru-RU" sz="1800" dirty="0"/>
              <a:t>остаток средств на счетах на начало и конец отчётного периода</a:t>
            </a:r>
            <a:endParaRPr lang="hu-HU" sz="1800" dirty="0"/>
          </a:p>
          <a:p>
            <a:pPr lvl="2"/>
            <a:r>
              <a:rPr lang="ru-RU" sz="1800" dirty="0"/>
              <a:t>детальный отчёт о сборах, взимаемых Казначейством, и т.д. </a:t>
            </a:r>
            <a:endParaRPr lang="hu-HU" sz="18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41034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Информация, предоставляемая Казначейством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Публикация данных</a:t>
            </a:r>
            <a:r>
              <a:rPr lang="hu-HU" dirty="0"/>
              <a:t>:</a:t>
            </a:r>
          </a:p>
          <a:p>
            <a:pPr lvl="1"/>
            <a:r>
              <a:rPr lang="ru-RU" dirty="0"/>
              <a:t>Структура данных об исполнении бюджета в соответствии с разбивкой, предусмотренной в законе о бюджете </a:t>
            </a:r>
            <a:endParaRPr lang="hu-HU" dirty="0"/>
          </a:p>
          <a:p>
            <a:pPr lvl="1"/>
            <a:r>
              <a:rPr lang="ru-RU" dirty="0"/>
              <a:t>Сведения об обязательствах бюджетных организаций центральной подсистемы госфинансов</a:t>
            </a:r>
            <a:endParaRPr lang="hu-HU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148301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ПЛАТЕЖИ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34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278179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5416"/>
            <a:ext cx="9144000" cy="61721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41" y="549643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+mj-lt"/>
              </a:rPr>
              <a:t>81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точка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реализации</a:t>
            </a:r>
            <a:endParaRPr lang="hu-H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 rot="317908">
            <a:off x="1528080" y="3035975"/>
            <a:ext cx="332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+mj-lt"/>
              </a:rPr>
              <a:t>3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млрд евро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R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esident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tock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017796" y="549643"/>
            <a:ext cx="437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Интернет и мобильные приложения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96136" y="4238563"/>
            <a:ext cx="332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Мелкие облигации</a:t>
            </a:r>
            <a:endParaRPr lang="hu-HU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+mj-lt"/>
              </a:rPr>
              <a:t>150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000 клиентов</a:t>
            </a:r>
            <a:endParaRPr lang="hu-H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35</a:t>
            </a:fld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  <p:sp>
        <p:nvSpPr>
          <p:cNvPr id="14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87624" y="6136183"/>
            <a:ext cx="7956376" cy="3651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Казначейские облигации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258007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-108520" y="6136183"/>
            <a:ext cx="9252520" cy="3651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Управление счетами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-99392"/>
            <a:ext cx="9157525" cy="59766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47664" y="4869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latin typeface="+mj-lt"/>
              </a:rPr>
              <a:t>&gt;</a:t>
            </a:r>
            <a:r>
              <a:rPr lang="hu-HU" sz="2400" b="1" dirty="0">
                <a:solidFill>
                  <a:schemeClr val="bg1"/>
                </a:solidFill>
                <a:latin typeface="+mj-lt"/>
              </a:rPr>
              <a:t>12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000 счетов в управлении</a:t>
            </a:r>
            <a:endParaRPr lang="hu-H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692696"/>
            <a:ext cx="537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hu-HU" sz="2800" b="1" dirty="0">
                <a:solidFill>
                  <a:schemeClr val="bg1"/>
                </a:solidFill>
                <a:latin typeface="+mj-lt"/>
              </a:rPr>
              <a:t>85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млн операций в месяц</a:t>
            </a:r>
            <a:endParaRPr lang="hu-H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36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273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37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73579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9696"/>
            <a:ext cx="9144001" cy="6274496"/>
          </a:xfrm>
          <a:prstGeom prst="rect">
            <a:avLst/>
          </a:prstGeom>
        </p:spPr>
      </p:pic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-108520" y="6136183"/>
            <a:ext cx="9252520" cy="3651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Управление ФОТ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 rot="20534321">
            <a:off x="1548229" y="3197409"/>
            <a:ext cx="396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959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>
                <a:solidFill>
                  <a:schemeClr val="bg1"/>
                </a:solidFill>
              </a:rPr>
              <a:t>391</a:t>
            </a:r>
            <a:r>
              <a:rPr lang="ru-RU" sz="3600" b="1" dirty="0">
                <a:solidFill>
                  <a:schemeClr val="bg1"/>
                </a:solidFill>
              </a:rPr>
              <a:t> человек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94689" y="4365104"/>
            <a:ext cx="2503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 </a:t>
            </a:r>
            <a:r>
              <a:rPr lang="hu-HU" sz="3600" b="1" dirty="0">
                <a:solidFill>
                  <a:schemeClr val="bg1"/>
                </a:solidFill>
              </a:rPr>
              <a:t>1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hu-HU" sz="3600" b="1" dirty="0">
                <a:solidFill>
                  <a:schemeClr val="bg1"/>
                </a:solidFill>
              </a:rPr>
              <a:t>300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сотрудников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rot="20358110">
            <a:off x="5517019" y="1883284"/>
            <a:ext cx="367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r>
              <a:rPr lang="hu-HU" sz="2800" b="1" dirty="0">
                <a:solidFill>
                  <a:schemeClr val="bg1"/>
                </a:solidFill>
              </a:rPr>
              <a:t>8 </a:t>
            </a:r>
            <a:r>
              <a:rPr lang="ru-RU" sz="2800" b="1" dirty="0">
                <a:solidFill>
                  <a:schemeClr val="bg1"/>
                </a:solidFill>
              </a:rPr>
              <a:t>млрд евро ежемесячно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66849" y="4036949"/>
            <a:ext cx="368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13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304</a:t>
            </a:r>
            <a:r>
              <a:rPr lang="ru-RU" sz="2800" b="1" dirty="0">
                <a:solidFill>
                  <a:schemeClr val="bg1"/>
                </a:solidFill>
              </a:rPr>
              <a:t> организаций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 rot="20698731">
            <a:off x="991499" y="889302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KIR, KIR3, KIRA</a:t>
            </a:r>
          </a:p>
        </p:txBody>
      </p:sp>
      <p:sp>
        <p:nvSpPr>
          <p:cNvPr id="13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38</a:t>
            </a:fld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461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692"/>
            <a:ext cx="9143999" cy="6857999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3300" b="1" i="0" u="none" cap="all" baseline="0" dirty="0">
                <a:latin typeface="Georgia" panose="02040502050405020303" pitchFamily="18" charset="0"/>
              </a:rPr>
              <a:t>ЦЕНТРАЛИЗОВАННЫЙ УЧЁТ ФОТ</a:t>
            </a:r>
            <a:br>
              <a:rPr lang="en" sz="3200" b="1" dirty="0">
                <a:latin typeface="Georgia" pitchFamily="18" charset="0"/>
              </a:rPr>
            </a:br>
            <a:endParaRPr lang="en" sz="3200" b="1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8784976" cy="4464496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ru-RU" sz="2400" b="0" i="0" u="none" baseline="0" dirty="0">
                <a:latin typeface="Georgia" panose="02040502050405020303" pitchFamily="18" charset="0"/>
              </a:rPr>
              <a:t>Внедрение централизованной системы ФОТ </a:t>
            </a:r>
            <a:r>
              <a:rPr lang="en" sz="2400" b="0" i="0" u="none" baseline="0" dirty="0">
                <a:latin typeface="Georgia" panose="02040502050405020303" pitchFamily="18" charset="0"/>
              </a:rPr>
              <a:t>(‘KIR’) </a:t>
            </a:r>
            <a:r>
              <a:rPr lang="ru-RU" sz="2400" b="0" i="0" u="none" baseline="0" dirty="0">
                <a:latin typeface="Georgia" panose="02040502050405020303" pitchFamily="18" charset="0"/>
              </a:rPr>
              <a:t>в</a:t>
            </a:r>
            <a:r>
              <a:rPr lang="en" sz="2400" b="0" i="0" u="none" baseline="0" dirty="0">
                <a:latin typeface="Georgia" panose="02040502050405020303" pitchFamily="18" charset="0"/>
              </a:rPr>
              <a:t> 2002</a:t>
            </a:r>
          </a:p>
          <a:p>
            <a:pPr marL="0" indent="0" algn="just" rtl="0">
              <a:buNone/>
            </a:pPr>
            <a:endParaRPr lang="en" sz="2400" dirty="0">
              <a:latin typeface="Georgia" panose="02040502050405020303" pitchFamily="18" charset="0"/>
            </a:endParaRPr>
          </a:p>
          <a:p>
            <a:pPr algn="just" rtl="0"/>
            <a:endParaRPr lang="en" sz="2400" dirty="0">
              <a:latin typeface="Georgia" panose="02040502050405020303" pitchFamily="18" charset="0"/>
            </a:endParaRPr>
          </a:p>
          <a:p>
            <a:pPr algn="ctr" rtl="0">
              <a:buNone/>
            </a:pPr>
            <a:r>
              <a:rPr lang="ru-RU" sz="2400" b="0" i="0" u="none" baseline="0" dirty="0">
                <a:latin typeface="Georgia" panose="02040502050405020303" pitchFamily="18" charset="0"/>
              </a:rPr>
              <a:t>Постоянно меняющееся законодательство и профессиональные требования</a:t>
            </a:r>
            <a:endParaRPr lang="en" sz="2400" dirty="0">
              <a:latin typeface="Georgia" panose="02040502050405020303" pitchFamily="18" charset="0"/>
            </a:endParaRPr>
          </a:p>
          <a:p>
            <a:pPr algn="just" rtl="0"/>
            <a:endParaRPr lang="en" sz="2400" dirty="0">
              <a:latin typeface="Georgia" panose="02040502050405020303" pitchFamily="18" charset="0"/>
            </a:endParaRPr>
          </a:p>
          <a:p>
            <a:pPr algn="just" rtl="0"/>
            <a:endParaRPr lang="en" sz="2400" dirty="0">
              <a:latin typeface="Georgia" panose="02040502050405020303" pitchFamily="18" charset="0"/>
            </a:endParaRPr>
          </a:p>
          <a:p>
            <a:pPr algn="ctr" rtl="0">
              <a:buNone/>
            </a:pPr>
            <a:r>
              <a:rPr lang="ru-RU" sz="2400" b="0" i="0" u="none" baseline="0" dirty="0">
                <a:latin typeface="Georgia" panose="02040502050405020303" pitchFamily="18" charset="0"/>
              </a:rPr>
              <a:t>Необходимость разработки и внедрения новой системы </a:t>
            </a:r>
          </a:p>
          <a:p>
            <a:pPr algn="ctr" rtl="0">
              <a:buNone/>
            </a:pPr>
            <a:r>
              <a:rPr lang="ru-RU" sz="2400" b="0" i="0" u="none" baseline="0" dirty="0">
                <a:latin typeface="Georgia" panose="02040502050405020303" pitchFamily="18" charset="0"/>
              </a:rPr>
              <a:t>для работы с ФОТ </a:t>
            </a:r>
            <a:r>
              <a:rPr lang="en" sz="2400" b="0" i="0" u="none" baseline="0" dirty="0">
                <a:latin typeface="Georgia" panose="02040502050405020303" pitchFamily="18" charset="0"/>
              </a:rPr>
              <a:t>(2015)</a:t>
            </a:r>
            <a:endParaRPr lang="en" sz="2400" b="1" dirty="0">
              <a:latin typeface="Georgia" panose="02040502050405020303" pitchFamily="18" charset="0"/>
            </a:endParaRPr>
          </a:p>
          <a:p>
            <a:pPr marL="0" indent="0" algn="just" rtl="0">
              <a:buNone/>
            </a:pPr>
            <a:endParaRPr lang="en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C23BCD2-06B7-42BA-8C82-CB1C1E5C6D18}" type="slidenum">
              <a:rPr smtClean="0"/>
              <a:pPr algn="r" rtl="0"/>
              <a:t>39</a:t>
            </a:fld>
            <a:endParaRPr lang="en" dirty="0"/>
          </a:p>
        </p:txBody>
      </p:sp>
      <p:sp>
        <p:nvSpPr>
          <p:cNvPr id="2" name="Lefelé nyíl 1"/>
          <p:cNvSpPr/>
          <p:nvPr/>
        </p:nvSpPr>
        <p:spPr>
          <a:xfrm>
            <a:off x="4355976" y="2009631"/>
            <a:ext cx="484632" cy="9203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srgbClr val="FF0000"/>
              </a:solidFill>
            </a:endParaRPr>
          </a:p>
        </p:txBody>
      </p:sp>
      <p:sp>
        <p:nvSpPr>
          <p:cNvPr id="7" name="Lefelé nyíl 6"/>
          <p:cNvSpPr/>
          <p:nvPr/>
        </p:nvSpPr>
        <p:spPr>
          <a:xfrm>
            <a:off x="4352451" y="3645024"/>
            <a:ext cx="484632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114631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000" y="0"/>
            <a:ext cx="8686799" cy="54868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>Государственное казначейство Венгрии</a:t>
            </a:r>
            <a:endParaRPr lang="en-GB" sz="2800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540060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Создано 01.01.1</a:t>
            </a:r>
            <a:r>
              <a:rPr lang="en-GB" sz="1600" dirty="0"/>
              <a:t>996 </a:t>
            </a:r>
            <a:r>
              <a:rPr lang="ru-RU" sz="1600" dirty="0"/>
              <a:t>на базе Государственного агентства развития с включением в состав ряда департаментов Минфина и ЦБ Венгрии</a:t>
            </a:r>
            <a:endParaRPr lang="hu-HU" sz="1600" dirty="0"/>
          </a:p>
          <a:p>
            <a:pPr algn="just"/>
            <a:r>
              <a:rPr lang="ru-RU" sz="1600" dirty="0"/>
              <a:t>Государственное казначейство Венгрии выполняет более </a:t>
            </a:r>
            <a:r>
              <a:rPr lang="en-GB" sz="1600" dirty="0"/>
              <a:t>200 </a:t>
            </a:r>
            <a:r>
              <a:rPr lang="ru-RU" sz="1600" dirty="0"/>
              <a:t>государственных функций</a:t>
            </a:r>
            <a:r>
              <a:rPr lang="en-GB" sz="1600" dirty="0"/>
              <a:t>, </a:t>
            </a:r>
            <a:r>
              <a:rPr lang="ru-RU" sz="1600" dirty="0"/>
              <a:t>из которых формируется почти бесконечный список. В каждом из 19 медье (областей) представлено территориальным управлением. В управлениях присутствуют следующие структуры: казначейский отдел</a:t>
            </a:r>
            <a:r>
              <a:rPr lang="en-GB" sz="1600" dirty="0"/>
              <a:t>, </a:t>
            </a:r>
            <a:r>
              <a:rPr lang="ru-RU" sz="1600" dirty="0"/>
              <a:t>отдел расчёта ФОТ</a:t>
            </a:r>
            <a:r>
              <a:rPr lang="en-GB" sz="1600" dirty="0"/>
              <a:t>,</a:t>
            </a:r>
            <a:r>
              <a:rPr lang="ru-RU" sz="1600" dirty="0"/>
              <a:t> финансовый отдел и отдел координации, отдел государственного бюджета</a:t>
            </a:r>
            <a:r>
              <a:rPr lang="en-GB" sz="1600" dirty="0"/>
              <a:t>.</a:t>
            </a:r>
            <a:endParaRPr lang="hu-HU" sz="1600" dirty="0"/>
          </a:p>
          <a:p>
            <a:pPr algn="just"/>
            <a:endParaRPr lang="en-GB" sz="1200" dirty="0"/>
          </a:p>
          <a:p>
            <a:r>
              <a:rPr lang="ru-RU" sz="1600" dirty="0"/>
              <a:t>Среди прочих, Казначейство отвечает за следующие функции:</a:t>
            </a:r>
            <a:endParaRPr lang="hu-HU" sz="1600" dirty="0"/>
          </a:p>
          <a:p>
            <a:pPr lvl="1" algn="just"/>
            <a:r>
              <a:rPr lang="ru-RU" sz="1400" b="1" dirty="0"/>
              <a:t>Исполнение центрального бюджета</a:t>
            </a:r>
            <a:r>
              <a:rPr lang="en-US" sz="1400" dirty="0"/>
              <a:t>: </a:t>
            </a:r>
            <a:r>
              <a:rPr lang="ru-RU" sz="1400" dirty="0"/>
              <a:t>управление ассигнованиями, бухучёт и отчётность</a:t>
            </a:r>
            <a:endParaRPr lang="en-US" sz="1400" dirty="0"/>
          </a:p>
          <a:p>
            <a:pPr lvl="1" algn="just"/>
            <a:r>
              <a:rPr lang="ru-RU" sz="1400" dirty="0"/>
              <a:t>Управление </a:t>
            </a:r>
            <a:r>
              <a:rPr lang="ru-RU" sz="1400" b="1" dirty="0"/>
              <a:t>платежами</a:t>
            </a:r>
            <a:r>
              <a:rPr lang="ru-RU" sz="1400" dirty="0"/>
              <a:t> и поступлениями</a:t>
            </a:r>
            <a:r>
              <a:rPr lang="en-US" sz="1400" dirty="0"/>
              <a:t>, </a:t>
            </a:r>
            <a:r>
              <a:rPr lang="ru-RU" sz="1400" dirty="0"/>
              <a:t>управление банковским счётом</a:t>
            </a:r>
            <a:endParaRPr lang="en-US" sz="1400" dirty="0"/>
          </a:p>
          <a:p>
            <a:pPr lvl="1" algn="just"/>
            <a:r>
              <a:rPr lang="ru-RU" sz="1400" dirty="0"/>
              <a:t>Управление </a:t>
            </a:r>
            <a:r>
              <a:rPr lang="ru-RU" sz="1400" b="1" dirty="0"/>
              <a:t>ликвидностью</a:t>
            </a:r>
            <a:endParaRPr lang="en-US" sz="1400" dirty="0"/>
          </a:p>
          <a:p>
            <a:pPr lvl="1" algn="just"/>
            <a:r>
              <a:rPr lang="ru-RU" sz="1400" dirty="0"/>
              <a:t>Централизованный расчёт</a:t>
            </a:r>
            <a:r>
              <a:rPr lang="en-US" sz="1400" dirty="0"/>
              <a:t> </a:t>
            </a:r>
            <a:r>
              <a:rPr lang="ru-RU" sz="1400" b="1" dirty="0"/>
              <a:t>ФОТ</a:t>
            </a:r>
            <a:endParaRPr lang="en-US" sz="1400" dirty="0"/>
          </a:p>
          <a:p>
            <a:pPr lvl="1" algn="just"/>
            <a:r>
              <a:rPr lang="ru-RU" sz="1400" dirty="0"/>
              <a:t>Социальные пособия </a:t>
            </a:r>
            <a:r>
              <a:rPr lang="en-US" sz="1400" dirty="0"/>
              <a:t>(</a:t>
            </a:r>
            <a:r>
              <a:rPr lang="ru-RU" sz="1400" b="1" dirty="0"/>
              <a:t>пенсии</a:t>
            </a:r>
            <a:r>
              <a:rPr lang="en-US" sz="1400" dirty="0"/>
              <a:t>, </a:t>
            </a:r>
            <a:r>
              <a:rPr lang="ru-RU" sz="1400" dirty="0"/>
              <a:t>семейные пособия)</a:t>
            </a:r>
            <a:endParaRPr lang="en-US" sz="1400" dirty="0"/>
          </a:p>
          <a:p>
            <a:pPr lvl="1" algn="just"/>
            <a:r>
              <a:rPr lang="ru-RU" sz="1400" dirty="0"/>
              <a:t>Размещение государственных </a:t>
            </a:r>
            <a:r>
              <a:rPr lang="ru-RU" sz="1400" b="1" dirty="0"/>
              <a:t>ценных бумаг</a:t>
            </a:r>
            <a:endParaRPr lang="en-US" sz="1400" dirty="0"/>
          </a:p>
          <a:p>
            <a:pPr lvl="1" algn="just"/>
            <a:r>
              <a:rPr lang="ru-RU" sz="1400" b="1" dirty="0"/>
              <a:t>Фондирование и аудит </a:t>
            </a:r>
            <a:r>
              <a:rPr lang="ru-RU" sz="1400" dirty="0"/>
              <a:t>органов МСУ</a:t>
            </a:r>
            <a:endParaRPr lang="en-US" sz="1400" dirty="0"/>
          </a:p>
          <a:p>
            <a:pPr lvl="1" algn="just"/>
            <a:r>
              <a:rPr lang="ru-RU" sz="1400" dirty="0"/>
              <a:t>Работа с </a:t>
            </a:r>
            <a:r>
              <a:rPr lang="ru-RU" sz="1400" b="1" dirty="0"/>
              <a:t>фондами/дотациями/трансфертами </a:t>
            </a:r>
            <a:r>
              <a:rPr lang="ru-RU" sz="1400" dirty="0"/>
              <a:t>ЕС/бюджета (напр., на цели сельского и сельскохозяйственного развития) </a:t>
            </a:r>
            <a:endParaRPr lang="en-US" sz="1400" dirty="0"/>
          </a:p>
          <a:p>
            <a:pPr lvl="1" algn="just"/>
            <a:r>
              <a:rPr lang="ru-RU" sz="1400" dirty="0"/>
              <a:t>Финансирование и контроль негосударственных образовательных учреждений и поставщиков социальных услуг</a:t>
            </a:r>
            <a:endParaRPr lang="en-US" sz="1400" dirty="0"/>
          </a:p>
          <a:p>
            <a:pPr lvl="1" algn="just"/>
            <a:r>
              <a:rPr lang="ru-RU" sz="1400" b="1" dirty="0"/>
              <a:t>Реестр бюджетных организаций</a:t>
            </a:r>
            <a:endParaRPr lang="en-US" sz="1400" b="1" dirty="0"/>
          </a:p>
          <a:p>
            <a:pPr lvl="1" algn="just"/>
            <a:endParaRPr lang="en-GB" sz="1200" dirty="0"/>
          </a:p>
          <a:p>
            <a:pPr algn="just"/>
            <a:endParaRPr lang="hu-HU" sz="1600" dirty="0"/>
          </a:p>
          <a:p>
            <a:pPr algn="just"/>
            <a:endParaRPr lang="en-GB" sz="1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155667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0" y="3250337"/>
            <a:ext cx="9022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447675" indent="-447675" algn="ctr" rtl="0">
              <a:tabLst>
                <a:tab pos="685800" algn="l"/>
              </a:tabLst>
            </a:pPr>
            <a:endParaRPr lang="en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524328" y="956650"/>
            <a:ext cx="1584176" cy="1968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 rtl="0"/>
            <a:r>
              <a:rPr lang="ru-RU" sz="1050" b="1" i="0" u="sng" baseline="0" dirty="0">
                <a:solidFill>
                  <a:prstClr val="black"/>
                </a:solidFill>
              </a:rPr>
              <a:t>Представление данных</a:t>
            </a:r>
            <a:endParaRPr lang="en" sz="1050" b="1" u="sng" dirty="0">
              <a:solidFill>
                <a:prstClr val="black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53" y="2593032"/>
            <a:ext cx="4333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7350607" y="402250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 rot="20577260">
            <a:off x="7242111" y="1628800"/>
            <a:ext cx="570249" cy="172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 rot="21191521">
            <a:off x="7380312" y="1885557"/>
            <a:ext cx="432048" cy="17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 rot="20845270">
            <a:off x="7420650" y="4525536"/>
            <a:ext cx="489703" cy="202453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 rot="2268805">
            <a:off x="7353436" y="4758994"/>
            <a:ext cx="489703" cy="188285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7380312" y="335699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7350607" y="2276872"/>
            <a:ext cx="405907" cy="17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278527" y="1522878"/>
            <a:ext cx="6173793" cy="41383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1516342" y="1650073"/>
            <a:ext cx="2082638" cy="40596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sz="1200" b="1" dirty="0">
              <a:solidFill>
                <a:prstClr val="black"/>
              </a:solidFill>
            </a:endParaRPr>
          </a:p>
        </p:txBody>
      </p:sp>
      <p:sp>
        <p:nvSpPr>
          <p:cNvPr id="17" name="Lefelé nyíl 16"/>
          <p:cNvSpPr/>
          <p:nvPr/>
        </p:nvSpPr>
        <p:spPr>
          <a:xfrm rot="16200000">
            <a:off x="3491880" y="3429001"/>
            <a:ext cx="288032" cy="28803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452320" y="2895327"/>
            <a:ext cx="203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1000" b="1" i="0" u="sng" baseline="0" dirty="0">
                <a:solidFill>
                  <a:prstClr val="black"/>
                </a:solidFill>
              </a:rPr>
              <a:t>T</a:t>
            </a:r>
            <a:r>
              <a:rPr lang="ru-RU" sz="1000" b="1" i="0" u="sng" baseline="0" dirty="0" err="1">
                <a:solidFill>
                  <a:prstClr val="black"/>
                </a:solidFill>
              </a:rPr>
              <a:t>рансферты</a:t>
            </a:r>
            <a:r>
              <a:rPr lang="en" sz="1000" b="0" i="0" u="none" baseline="0" dirty="0">
                <a:solidFill>
                  <a:prstClr val="black"/>
                </a:solidFill>
              </a:rPr>
              <a:t> </a:t>
            </a:r>
          </a:p>
          <a:p>
            <a:pPr algn="l" rtl="0"/>
            <a:r>
              <a:rPr lang="en" sz="1000" b="0" i="0" u="none" baseline="0" dirty="0">
                <a:solidFill>
                  <a:prstClr val="black"/>
                </a:solidFill>
              </a:rPr>
              <a:t>(</a:t>
            </a:r>
            <a:r>
              <a:rPr lang="ru-RU" sz="900" b="0" i="0" u="none" baseline="0" dirty="0" err="1">
                <a:solidFill>
                  <a:prstClr val="black"/>
                </a:solidFill>
              </a:rPr>
              <a:t>вознагражд</a:t>
            </a:r>
            <a:r>
              <a:rPr lang="ru-RU" sz="900" b="0" i="0" u="none" baseline="0" dirty="0">
                <a:solidFill>
                  <a:prstClr val="black"/>
                </a:solidFill>
              </a:rPr>
              <a:t>-е, отчисления</a:t>
            </a:r>
            <a:r>
              <a:rPr lang="en" sz="1000" b="0" i="0" u="none" baseline="0" dirty="0">
                <a:solidFill>
                  <a:prstClr val="black"/>
                </a:solidFill>
              </a:rPr>
              <a:t>..)</a:t>
            </a:r>
            <a:endParaRPr lang="en" sz="1000" dirty="0">
              <a:solidFill>
                <a:prstClr val="black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288952" y="2215897"/>
            <a:ext cx="73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1200" b="1" i="0" u="none" baseline="0">
                <a:solidFill>
                  <a:prstClr val="black"/>
                </a:solidFill>
              </a:rPr>
              <a:t>CSO</a:t>
            </a:r>
            <a:endParaRPr lang="en" sz="1200" b="1" dirty="0">
              <a:solidFill>
                <a:prstClr val="black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1589262" y="1721326"/>
            <a:ext cx="1914051" cy="494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Основные данные организаций</a:t>
            </a:r>
            <a:endParaRPr lang="en" sz="1000" b="1" dirty="0">
              <a:solidFill>
                <a:prstClr val="black"/>
              </a:solidFill>
            </a:endParaRPr>
          </a:p>
        </p:txBody>
      </p:sp>
      <p:pic>
        <p:nvPicPr>
          <p:cNvPr id="21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88" y="2492896"/>
            <a:ext cx="557817" cy="569462"/>
          </a:xfrm>
          <a:prstGeom prst="rect">
            <a:avLst/>
          </a:prstGeom>
          <a:noFill/>
        </p:spPr>
      </p:pic>
      <p:pic>
        <p:nvPicPr>
          <p:cNvPr id="22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26" y="3501008"/>
            <a:ext cx="561580" cy="573303"/>
          </a:xfrm>
          <a:prstGeom prst="rect">
            <a:avLst/>
          </a:prstGeom>
          <a:noFill/>
        </p:spPr>
      </p:pic>
      <p:sp>
        <p:nvSpPr>
          <p:cNvPr id="23" name="Szövegdoboz 22"/>
          <p:cNvSpPr txBox="1"/>
          <p:nvPr/>
        </p:nvSpPr>
        <p:spPr>
          <a:xfrm>
            <a:off x="93307" y="889556"/>
            <a:ext cx="1423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50" b="1" i="0" u="sng" baseline="0" dirty="0">
                <a:solidFill>
                  <a:prstClr val="black"/>
                </a:solidFill>
              </a:rPr>
              <a:t>Пользователи в организациях</a:t>
            </a:r>
            <a:endParaRPr lang="en" sz="1050" b="1" u="sng" dirty="0">
              <a:solidFill>
                <a:prstClr val="black"/>
              </a:solidFill>
            </a:endParaRPr>
          </a:p>
        </p:txBody>
      </p:sp>
      <p:pic>
        <p:nvPicPr>
          <p:cNvPr id="24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4897" y="2162353"/>
            <a:ext cx="404585" cy="402551"/>
          </a:xfrm>
          <a:prstGeom prst="rect">
            <a:avLst/>
          </a:prstGeom>
          <a:noFill/>
        </p:spPr>
      </p:pic>
      <p:sp>
        <p:nvSpPr>
          <p:cNvPr id="25" name="Szövegdoboz 24"/>
          <p:cNvSpPr txBox="1"/>
          <p:nvPr/>
        </p:nvSpPr>
        <p:spPr>
          <a:xfrm>
            <a:off x="4031213" y="394791"/>
            <a:ext cx="320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i="0" u="sng" baseline="0" dirty="0">
                <a:solidFill>
                  <a:prstClr val="black"/>
                </a:solidFill>
              </a:rPr>
              <a:t>Администраторы Казначейства</a:t>
            </a:r>
            <a:endParaRPr lang="en" sz="1400" b="1" i="0" u="sng" baseline="0" dirty="0">
              <a:solidFill>
                <a:prstClr val="black"/>
              </a:solidFill>
            </a:endParaRPr>
          </a:p>
        </p:txBody>
      </p:sp>
      <p:pic>
        <p:nvPicPr>
          <p:cNvPr id="26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086" y="4906034"/>
            <a:ext cx="405314" cy="403276"/>
          </a:xfrm>
          <a:prstGeom prst="rect">
            <a:avLst/>
          </a:prstGeom>
          <a:noFill/>
        </p:spPr>
      </p:pic>
      <p:sp>
        <p:nvSpPr>
          <p:cNvPr id="27" name="Szövegdoboz 26"/>
          <p:cNvSpPr txBox="1"/>
          <p:nvPr/>
        </p:nvSpPr>
        <p:spPr>
          <a:xfrm>
            <a:off x="8028384" y="4582869"/>
            <a:ext cx="12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00" b="1" i="0" u="sng" baseline="0" dirty="0">
                <a:solidFill>
                  <a:prstClr val="black"/>
                </a:solidFill>
              </a:rPr>
              <a:t>ФОТ </a:t>
            </a:r>
            <a:r>
              <a:rPr lang="en" sz="1000" b="1" i="0" u="none" baseline="0" dirty="0">
                <a:solidFill>
                  <a:prstClr val="black"/>
                </a:solidFill>
              </a:rPr>
              <a:t> </a:t>
            </a:r>
            <a:endParaRPr lang="ru-RU" sz="1000" b="1" i="0" u="none" baseline="0" dirty="0">
              <a:solidFill>
                <a:prstClr val="black"/>
              </a:solidFill>
            </a:endParaRPr>
          </a:p>
          <a:p>
            <a:pPr algn="l" rtl="0"/>
            <a:r>
              <a:rPr lang="en" sz="1000" b="1" i="0" u="none" baseline="0" dirty="0">
                <a:solidFill>
                  <a:prstClr val="black"/>
                </a:solidFill>
              </a:rPr>
              <a:t>(</a:t>
            </a:r>
            <a:r>
              <a:rPr lang="ru-RU" sz="1000" b="1" i="0" u="none" baseline="0" dirty="0">
                <a:solidFill>
                  <a:prstClr val="black"/>
                </a:solidFill>
              </a:rPr>
              <a:t>в электронном и печатном виде</a:t>
            </a:r>
            <a:r>
              <a:rPr lang="en" sz="1000" b="1" i="0" u="none" baseline="0" dirty="0">
                <a:solidFill>
                  <a:prstClr val="black"/>
                </a:solidFill>
              </a:rPr>
              <a:t>)</a:t>
            </a:r>
            <a:endParaRPr lang="en" sz="1000" b="1" dirty="0">
              <a:solidFill>
                <a:prstClr val="black"/>
              </a:solidFill>
            </a:endParaRPr>
          </a:p>
        </p:txBody>
      </p:sp>
      <p:pic>
        <p:nvPicPr>
          <p:cNvPr id="28" name="Picture 7" descr="C:\Documents and Settings\jakobsg\Local Settings\Temporary Internet Files\Content.IE5\B4P5GS0D\MC90044145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365104"/>
            <a:ext cx="490324" cy="383464"/>
          </a:xfrm>
          <a:prstGeom prst="rect">
            <a:avLst/>
          </a:prstGeom>
          <a:noFill/>
        </p:spPr>
      </p:pic>
      <p:sp>
        <p:nvSpPr>
          <p:cNvPr id="29" name="Lekerekített téglalap 28"/>
          <p:cNvSpPr/>
          <p:nvPr/>
        </p:nvSpPr>
        <p:spPr>
          <a:xfrm>
            <a:off x="1115616" y="116632"/>
            <a:ext cx="100811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1" i="0" u="none" baseline="0">
                <a:solidFill>
                  <a:prstClr val="white"/>
                </a:solidFill>
              </a:rPr>
              <a:t>KTORZS</a:t>
            </a:r>
            <a:endParaRPr lang="en" sz="1400" b="1" dirty="0">
              <a:solidFill>
                <a:prstClr val="white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2214245" y="839285"/>
            <a:ext cx="53499" cy="23473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kerekített téglalap 30"/>
          <p:cNvSpPr/>
          <p:nvPr/>
        </p:nvSpPr>
        <p:spPr>
          <a:xfrm>
            <a:off x="1706567" y="764704"/>
            <a:ext cx="100811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1" i="0" u="none" baseline="0">
                <a:solidFill>
                  <a:prstClr val="white"/>
                </a:solidFill>
              </a:rPr>
              <a:t>MDM</a:t>
            </a:r>
            <a:endParaRPr lang="en" sz="1400" b="1" dirty="0">
              <a:solidFill>
                <a:prstClr val="white"/>
              </a:solidFill>
            </a:endParaRPr>
          </a:p>
        </p:txBody>
      </p:sp>
      <p:cxnSp>
        <p:nvCxnSpPr>
          <p:cNvPr id="32" name="Egyenes összekötő nyíllal 31"/>
          <p:cNvCxnSpPr>
            <a:stCxn id="33" idx="2"/>
            <a:endCxn id="31" idx="0"/>
          </p:cNvCxnSpPr>
          <p:nvPr/>
        </p:nvCxnSpPr>
        <p:spPr>
          <a:xfrm flipH="1">
            <a:off x="2210623" y="548680"/>
            <a:ext cx="561177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kerekített téglalap 32"/>
          <p:cNvSpPr/>
          <p:nvPr/>
        </p:nvSpPr>
        <p:spPr>
          <a:xfrm>
            <a:off x="2267744" y="116632"/>
            <a:ext cx="100811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1" i="0" u="none" baseline="0">
                <a:solidFill>
                  <a:prstClr val="white"/>
                </a:solidFill>
              </a:rPr>
              <a:t>K11</a:t>
            </a:r>
            <a:endParaRPr lang="en" sz="1400" b="1" dirty="0">
              <a:solidFill>
                <a:prstClr val="white"/>
              </a:solidFill>
            </a:endParaRPr>
          </a:p>
        </p:txBody>
      </p:sp>
      <p:cxnSp>
        <p:nvCxnSpPr>
          <p:cNvPr id="34" name="Egyenes összekötő nyíllal 33"/>
          <p:cNvCxnSpPr>
            <a:stCxn id="29" idx="2"/>
            <a:endCxn id="31" idx="0"/>
          </p:cNvCxnSpPr>
          <p:nvPr/>
        </p:nvCxnSpPr>
        <p:spPr>
          <a:xfrm>
            <a:off x="1619672" y="548680"/>
            <a:ext cx="590951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63394"/>
            <a:ext cx="557817" cy="569462"/>
          </a:xfrm>
          <a:prstGeom prst="rect">
            <a:avLst/>
          </a:prstGeom>
          <a:noFill/>
        </p:spPr>
      </p:pic>
      <p:pic>
        <p:nvPicPr>
          <p:cNvPr id="3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26" y="4725144"/>
            <a:ext cx="561580" cy="573303"/>
          </a:xfrm>
          <a:prstGeom prst="rect">
            <a:avLst/>
          </a:prstGeom>
          <a:noFill/>
        </p:spPr>
      </p:pic>
      <p:sp>
        <p:nvSpPr>
          <p:cNvPr id="38" name="Lekerekített téglalap 37"/>
          <p:cNvSpPr/>
          <p:nvPr/>
        </p:nvSpPr>
        <p:spPr>
          <a:xfrm>
            <a:off x="2771800" y="6053866"/>
            <a:ext cx="1868427" cy="77067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50" b="1" i="0" u="none" baseline="0" dirty="0">
                <a:solidFill>
                  <a:prstClr val="white"/>
                </a:solidFill>
              </a:rPr>
              <a:t>Соединение с кадровыми модулями</a:t>
            </a:r>
            <a:r>
              <a:rPr lang="en" sz="1050" b="1" i="0" u="none" baseline="0" dirty="0">
                <a:solidFill>
                  <a:prstClr val="white"/>
                </a:solidFill>
              </a:rPr>
              <a:t> </a:t>
            </a:r>
            <a:r>
              <a:rPr lang="ru-RU" sz="1050" b="1" i="0" u="none" baseline="0" dirty="0">
                <a:solidFill>
                  <a:prstClr val="white"/>
                </a:solidFill>
              </a:rPr>
              <a:t>на стандартных интерфейсах</a:t>
            </a:r>
            <a:endParaRPr lang="en" sz="1050" b="1" dirty="0">
              <a:solidFill>
                <a:prstClr val="white"/>
              </a:solidFill>
            </a:endParaRPr>
          </a:p>
        </p:txBody>
      </p:sp>
      <p:cxnSp>
        <p:nvCxnSpPr>
          <p:cNvPr id="39" name="Egyenes összekötő nyíllal 38"/>
          <p:cNvCxnSpPr>
            <a:endCxn id="47" idx="0"/>
          </p:cNvCxnSpPr>
          <p:nvPr/>
        </p:nvCxnSpPr>
        <p:spPr>
          <a:xfrm flipH="1" flipV="1">
            <a:off x="2831695" y="5880296"/>
            <a:ext cx="290239" cy="21921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kerekített téglalap 39"/>
          <p:cNvSpPr/>
          <p:nvPr/>
        </p:nvSpPr>
        <p:spPr>
          <a:xfrm>
            <a:off x="1619672" y="3789040"/>
            <a:ext cx="1896661" cy="556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Управление графиками работы, отпусков и </a:t>
            </a:r>
            <a:r>
              <a:rPr lang="ru-RU" sz="1000" b="1" i="0" u="none" baseline="0" dirty="0" err="1">
                <a:solidFill>
                  <a:prstClr val="black"/>
                </a:solidFill>
              </a:rPr>
              <a:t>дифференц</a:t>
            </a:r>
            <a:r>
              <a:rPr lang="ru-RU" sz="1000" b="1" i="0" u="none" baseline="0" dirty="0">
                <a:solidFill>
                  <a:prstClr val="black"/>
                </a:solidFill>
              </a:rPr>
              <a:t>. оплаты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1589262" y="2305000"/>
            <a:ext cx="1927071" cy="7639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900" b="1" i="0" u="none" baseline="0" dirty="0">
                <a:solidFill>
                  <a:prstClr val="black"/>
                </a:solidFill>
              </a:rPr>
              <a:t>Личны</a:t>
            </a:r>
            <a:r>
              <a:rPr lang="ru-RU" sz="900" b="1" dirty="0">
                <a:solidFill>
                  <a:prstClr val="black"/>
                </a:solidFill>
              </a:rPr>
              <a:t>е </a:t>
            </a:r>
            <a:r>
              <a:rPr lang="ru-RU" sz="900" b="1" i="0" u="none" baseline="0" dirty="0">
                <a:solidFill>
                  <a:prstClr val="black"/>
                </a:solidFill>
              </a:rPr>
              <a:t>данные, необходимые для учёта ФОТ </a:t>
            </a:r>
            <a:r>
              <a:rPr lang="en" sz="900" b="1" i="0" u="none" baseline="0" dirty="0">
                <a:solidFill>
                  <a:prstClr val="black"/>
                </a:solidFill>
              </a:rPr>
              <a:t> (</a:t>
            </a:r>
            <a:r>
              <a:rPr lang="ru-RU" sz="900" b="1" i="0" u="none" baseline="0" dirty="0">
                <a:solidFill>
                  <a:prstClr val="black"/>
                </a:solidFill>
              </a:rPr>
              <a:t>персональные данные, родственные отношения и т.д.</a:t>
            </a:r>
            <a:r>
              <a:rPr lang="en" sz="1000" b="1" i="0" u="none" baseline="0" dirty="0">
                <a:solidFill>
                  <a:prstClr val="black"/>
                </a:solidFill>
              </a:rPr>
              <a:t>)</a:t>
            </a:r>
            <a:endParaRPr lang="en" sz="1000" b="1" dirty="0">
              <a:solidFill>
                <a:prstClr val="black"/>
              </a:solidFill>
            </a:endParaRPr>
          </a:p>
        </p:txBody>
      </p:sp>
      <p:pic>
        <p:nvPicPr>
          <p:cNvPr id="42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284984"/>
            <a:ext cx="396916" cy="394920"/>
          </a:xfrm>
          <a:prstGeom prst="rect">
            <a:avLst/>
          </a:prstGeom>
          <a:noFill/>
        </p:spPr>
      </p:pic>
      <p:pic>
        <p:nvPicPr>
          <p:cNvPr id="43" name="Picture 6" descr="C:\Documents and Settings\jakobsg\Local Settings\Temporary Internet Files\Content.IE5\8JZJYX53\MM90036521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59905" y="2092171"/>
            <a:ext cx="400725" cy="400725"/>
          </a:xfrm>
          <a:prstGeom prst="rect">
            <a:avLst/>
          </a:prstGeom>
          <a:noFill/>
        </p:spPr>
      </p:pic>
      <p:sp>
        <p:nvSpPr>
          <p:cNvPr id="44" name="Lekerekített téglalap 43"/>
          <p:cNvSpPr/>
          <p:nvPr/>
        </p:nvSpPr>
        <p:spPr>
          <a:xfrm>
            <a:off x="3783452" y="1484784"/>
            <a:ext cx="3092804" cy="41383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 rtl="0"/>
            <a:r>
              <a:rPr lang="ru-RU" sz="1400" b="1" i="0" u="sng" baseline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Учёт персональных льгот</a:t>
            </a:r>
            <a:endParaRPr lang="en" sz="1400" b="1" u="sng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190" y="783410"/>
            <a:ext cx="453488" cy="489815"/>
          </a:xfrm>
          <a:prstGeom prst="rect">
            <a:avLst/>
          </a:prstGeom>
          <a:noFill/>
        </p:spPr>
      </p:pic>
      <p:sp>
        <p:nvSpPr>
          <p:cNvPr id="46" name="Lekerekített téglalap 45"/>
          <p:cNvSpPr/>
          <p:nvPr/>
        </p:nvSpPr>
        <p:spPr>
          <a:xfrm>
            <a:off x="1546208" y="4397106"/>
            <a:ext cx="2038957" cy="5485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 err="1">
                <a:solidFill>
                  <a:prstClr val="black"/>
                </a:solidFill>
              </a:rPr>
              <a:t>Управл</a:t>
            </a:r>
            <a:r>
              <a:rPr lang="ru-RU" sz="1000" b="1" i="0" u="none" baseline="0" dirty="0">
                <a:solidFill>
                  <a:prstClr val="black"/>
                </a:solidFill>
              </a:rPr>
              <a:t>-е прочими льготами</a:t>
            </a:r>
            <a:r>
              <a:rPr lang="en" sz="1000" b="1" i="0" u="none" baseline="0" dirty="0">
                <a:solidFill>
                  <a:prstClr val="black"/>
                </a:solidFill>
              </a:rPr>
              <a:t> (</a:t>
            </a:r>
            <a:r>
              <a:rPr lang="ru-RU" sz="1000" b="1" i="0" u="none" baseline="0" dirty="0">
                <a:solidFill>
                  <a:prstClr val="black"/>
                </a:solidFill>
              </a:rPr>
              <a:t>напр., дополнительными льготами</a:t>
            </a:r>
            <a:r>
              <a:rPr lang="en" sz="1000" b="1" i="0" u="none" baseline="0" dirty="0">
                <a:solidFill>
                  <a:prstClr val="black"/>
                </a:solidFill>
              </a:rPr>
              <a:t>)</a:t>
            </a:r>
            <a:endParaRPr lang="en" sz="1000" b="1" dirty="0">
              <a:solidFill>
                <a:prstClr val="black"/>
              </a:solidFill>
            </a:endParaRPr>
          </a:p>
        </p:txBody>
      </p:sp>
      <p:pic>
        <p:nvPicPr>
          <p:cNvPr id="47" name="Picture 6" descr="C:\Documents and Settings\jakobsg\Local Settings\Temporary Internet Files\Content.IE5\8JZJYX53\MM90036521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32835">
            <a:off x="2507838" y="5502894"/>
            <a:ext cx="413683" cy="413683"/>
          </a:xfrm>
          <a:prstGeom prst="rect">
            <a:avLst/>
          </a:prstGeom>
          <a:noFill/>
        </p:spPr>
      </p:pic>
      <p:sp>
        <p:nvSpPr>
          <p:cNvPr id="48" name="Lekerekített téglalap 47"/>
          <p:cNvSpPr/>
          <p:nvPr/>
        </p:nvSpPr>
        <p:spPr>
          <a:xfrm>
            <a:off x="3405228" y="782237"/>
            <a:ext cx="1697160" cy="4909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700" b="1" i="0" u="none" baseline="0" dirty="0">
                <a:solidFill>
                  <a:prstClr val="black"/>
                </a:solidFill>
              </a:rPr>
              <a:t>Ведение данных различных организаций</a:t>
            </a:r>
            <a:r>
              <a:rPr lang="en" sz="700" b="1" i="0" u="none" baseline="0" dirty="0">
                <a:solidFill>
                  <a:prstClr val="black"/>
                </a:solidFill>
              </a:rPr>
              <a:t> (</a:t>
            </a:r>
            <a:r>
              <a:rPr lang="ru-RU" sz="700" b="1" i="0" u="none" baseline="0" dirty="0">
                <a:solidFill>
                  <a:prstClr val="black"/>
                </a:solidFill>
              </a:rPr>
              <a:t>напр., страховых фондов,</a:t>
            </a:r>
            <a:r>
              <a:rPr lang="en" sz="700" b="1" i="0" u="none" baseline="0" dirty="0">
                <a:solidFill>
                  <a:prstClr val="black"/>
                </a:solidFill>
              </a:rPr>
              <a:t> blocking organisations </a:t>
            </a:r>
            <a:r>
              <a:rPr lang="ru-RU" sz="700" b="1" i="0" u="none" baseline="0" dirty="0">
                <a:solidFill>
                  <a:prstClr val="black"/>
                </a:solidFill>
              </a:rPr>
              <a:t>и т.д.</a:t>
            </a:r>
            <a:r>
              <a:rPr lang="en" sz="700" b="1" i="0" u="none" baseline="0" dirty="0">
                <a:solidFill>
                  <a:prstClr val="black"/>
                </a:solidFill>
              </a:rPr>
              <a:t>)</a:t>
            </a:r>
            <a:endParaRPr lang="en" sz="700" b="1" dirty="0">
              <a:solidFill>
                <a:prstClr val="black"/>
              </a:solidFill>
            </a:endParaRPr>
          </a:p>
        </p:txBody>
      </p:sp>
      <p:pic>
        <p:nvPicPr>
          <p:cNvPr id="49" name="Picture 6" descr="C:\Documents and Settings\jakobsg\Local Settings\Temporary Internet Files\Content.IE5\8JZJYX53\MM90036521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5166" y="1298208"/>
            <a:ext cx="410769" cy="410769"/>
          </a:xfrm>
          <a:prstGeom prst="rect">
            <a:avLst/>
          </a:prstGeom>
          <a:noFill/>
        </p:spPr>
      </p:pic>
      <p:pic>
        <p:nvPicPr>
          <p:cNvPr id="50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70529"/>
            <a:ext cx="453488" cy="502696"/>
          </a:xfrm>
          <a:prstGeom prst="rect">
            <a:avLst/>
          </a:prstGeom>
          <a:noFill/>
        </p:spPr>
      </p:pic>
      <p:sp>
        <p:nvSpPr>
          <p:cNvPr id="51" name="Lekerekített téglalap 50"/>
          <p:cNvSpPr/>
          <p:nvPr/>
        </p:nvSpPr>
        <p:spPr>
          <a:xfrm>
            <a:off x="5796136" y="770529"/>
            <a:ext cx="1728192" cy="502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700" b="1" i="0" u="none" baseline="0" dirty="0">
                <a:solidFill>
                  <a:prstClr val="black"/>
                </a:solidFill>
              </a:rPr>
              <a:t>Подготовка и осуществление учёта ФОТ, корректирующих и контрольных мероприятий</a:t>
            </a:r>
            <a:endParaRPr lang="en" sz="700" b="1" dirty="0">
              <a:solidFill>
                <a:prstClr val="black"/>
              </a:solidFill>
            </a:endParaRPr>
          </a:p>
        </p:txBody>
      </p:sp>
      <p:pic>
        <p:nvPicPr>
          <p:cNvPr id="52" name="Picture 6" descr="C:\Documents and Settings\jakobsg\Local Settings\Temporary Internet Files\Content.IE5\8JZJYX53\MM90036521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39072">
            <a:off x="4594883" y="1307566"/>
            <a:ext cx="435753" cy="435753"/>
          </a:xfrm>
          <a:prstGeom prst="rect">
            <a:avLst/>
          </a:prstGeom>
          <a:noFill/>
        </p:spPr>
      </p:pic>
      <p:sp>
        <p:nvSpPr>
          <p:cNvPr id="53" name="Lekerekített téglalap 52"/>
          <p:cNvSpPr/>
          <p:nvPr/>
        </p:nvSpPr>
        <p:spPr>
          <a:xfrm>
            <a:off x="3992922" y="2292533"/>
            <a:ext cx="2019237" cy="300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Учёт вознаграждений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54" name="Lekerekített téglalap 53"/>
          <p:cNvSpPr/>
          <p:nvPr/>
        </p:nvSpPr>
        <p:spPr>
          <a:xfrm>
            <a:off x="4031212" y="3068604"/>
            <a:ext cx="1980947" cy="2883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Учёт отпусков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55" name="Lekerekített téglalap 54"/>
          <p:cNvSpPr/>
          <p:nvPr/>
        </p:nvSpPr>
        <p:spPr>
          <a:xfrm>
            <a:off x="4070028" y="4005064"/>
            <a:ext cx="1942132" cy="4372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Управление и учёт льгот в системе </a:t>
            </a:r>
            <a:r>
              <a:rPr lang="ru-RU" sz="1000" b="1" dirty="0" err="1">
                <a:solidFill>
                  <a:prstClr val="black"/>
                </a:solidFill>
              </a:rPr>
              <a:t>М</a:t>
            </a:r>
            <a:r>
              <a:rPr lang="ru-RU" sz="1000" b="1" i="0" u="none" baseline="0" dirty="0" err="1">
                <a:solidFill>
                  <a:prstClr val="black"/>
                </a:solidFill>
              </a:rPr>
              <a:t>едстраха</a:t>
            </a:r>
            <a:r>
              <a:rPr lang="en" sz="1000" b="1" i="0" u="none" baseline="0" dirty="0">
                <a:solidFill>
                  <a:prstClr val="black"/>
                </a:solidFill>
              </a:rPr>
              <a:t>  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57" name="Lekerekített téglalap 56"/>
          <p:cNvSpPr/>
          <p:nvPr/>
        </p:nvSpPr>
        <p:spPr>
          <a:xfrm>
            <a:off x="4049114" y="3459880"/>
            <a:ext cx="1963045" cy="4400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Управление и учёт блокировок, вычетов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59" name="Lekerekített téglalap 58"/>
          <p:cNvSpPr/>
          <p:nvPr/>
        </p:nvSpPr>
        <p:spPr>
          <a:xfrm>
            <a:off x="1547664" y="3140968"/>
            <a:ext cx="1914051" cy="555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Декларации, сертификаты, формы</a:t>
            </a:r>
            <a:endParaRPr lang="en" sz="1000" b="1" u="sng" dirty="0">
              <a:solidFill>
                <a:prstClr val="black"/>
              </a:solidFill>
            </a:endParaRPr>
          </a:p>
        </p:txBody>
      </p:sp>
      <p:sp>
        <p:nvSpPr>
          <p:cNvPr id="60" name="Lekerekített téglalap 59"/>
          <p:cNvSpPr/>
          <p:nvPr/>
        </p:nvSpPr>
        <p:spPr>
          <a:xfrm>
            <a:off x="6962988" y="1988842"/>
            <a:ext cx="345316" cy="33123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ru-RU" sz="1050" b="1" i="0" u="none" baseline="0" dirty="0">
                <a:solidFill>
                  <a:prstClr val="black"/>
                </a:solidFill>
              </a:rPr>
              <a:t>Перечни, запросы на основе операций</a:t>
            </a:r>
            <a:endParaRPr lang="en" sz="1050" b="1" dirty="0">
              <a:solidFill>
                <a:prstClr val="black"/>
              </a:solidFill>
            </a:endParaRPr>
          </a:p>
        </p:txBody>
      </p:sp>
      <p:pic>
        <p:nvPicPr>
          <p:cNvPr id="61" name="Picture 2" descr="C:\Users\jakobsg.MAK\AppData\Local\Microsoft\Windows\Temporary Internet Files\Content.IE5\WQTHLL05\MC90035008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450">
            <a:off x="8407158" y="3249237"/>
            <a:ext cx="449214" cy="4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Lekerekített téglalap 63"/>
          <p:cNvSpPr/>
          <p:nvPr/>
        </p:nvSpPr>
        <p:spPr>
          <a:xfrm>
            <a:off x="1619673" y="5052643"/>
            <a:ext cx="1883640" cy="513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Каталоги кодов, файлы параметров</a:t>
            </a:r>
            <a:endParaRPr lang="en" sz="1000" b="1" dirty="0">
              <a:solidFill>
                <a:prstClr val="black"/>
              </a:solidFill>
            </a:endParaRPr>
          </a:p>
        </p:txBody>
      </p:sp>
      <p:pic>
        <p:nvPicPr>
          <p:cNvPr id="65" name="Picture 6" descr="C:\Documents and Settings\jakobsg\Local Settings\Temporary Internet Files\Content.IE5\8JZJYX53\MM90036521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73104" y="3068960"/>
            <a:ext cx="400725" cy="400725"/>
          </a:xfrm>
          <a:prstGeom prst="rect">
            <a:avLst/>
          </a:prstGeom>
          <a:noFill/>
        </p:spPr>
      </p:pic>
      <p:pic>
        <p:nvPicPr>
          <p:cNvPr id="66" name="Picture 6" descr="C:\Documents and Settings\jakobsg\Local Settings\Temporary Internet Files\Content.IE5\8JZJYX53\MM90036521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58907" y="4005064"/>
            <a:ext cx="400725" cy="400725"/>
          </a:xfrm>
          <a:prstGeom prst="rect">
            <a:avLst/>
          </a:prstGeom>
          <a:noFill/>
        </p:spPr>
      </p:pic>
      <p:cxnSp>
        <p:nvCxnSpPr>
          <p:cNvPr id="67" name="Egyenes összekötő nyíllal 66"/>
          <p:cNvCxnSpPr>
            <a:stCxn id="31" idx="2"/>
          </p:cNvCxnSpPr>
          <p:nvPr/>
        </p:nvCxnSpPr>
        <p:spPr>
          <a:xfrm>
            <a:off x="2210623" y="1196752"/>
            <a:ext cx="0" cy="4964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zövegdoboz 68"/>
          <p:cNvSpPr txBox="1"/>
          <p:nvPr/>
        </p:nvSpPr>
        <p:spPr>
          <a:xfrm>
            <a:off x="8275154" y="1783849"/>
            <a:ext cx="51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1200" b="1" i="0" u="none" baseline="0">
                <a:solidFill>
                  <a:prstClr val="black"/>
                </a:solidFill>
              </a:rPr>
              <a:t>NHIF</a:t>
            </a:r>
            <a:endParaRPr lang="en" sz="1200" b="1" dirty="0">
              <a:solidFill>
                <a:prstClr val="black"/>
              </a:solidFill>
            </a:endParaRPr>
          </a:p>
        </p:txBody>
      </p:sp>
      <p:pic>
        <p:nvPicPr>
          <p:cNvPr id="70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4897" y="1730305"/>
            <a:ext cx="404585" cy="402551"/>
          </a:xfrm>
          <a:prstGeom prst="rect">
            <a:avLst/>
          </a:prstGeom>
          <a:noFill/>
        </p:spPr>
      </p:pic>
      <p:sp>
        <p:nvSpPr>
          <p:cNvPr id="71" name="Szövegdoboz 70"/>
          <p:cNvSpPr txBox="1"/>
          <p:nvPr/>
        </p:nvSpPr>
        <p:spPr>
          <a:xfrm>
            <a:off x="8275154" y="1340768"/>
            <a:ext cx="58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1200" b="1" i="0" u="none" baseline="0">
                <a:solidFill>
                  <a:prstClr val="black"/>
                </a:solidFill>
              </a:rPr>
              <a:t>NTCA</a:t>
            </a:r>
            <a:endParaRPr lang="en" sz="1200" b="1" dirty="0">
              <a:solidFill>
                <a:prstClr val="black"/>
              </a:solidFill>
            </a:endParaRPr>
          </a:p>
        </p:txBody>
      </p:sp>
      <p:pic>
        <p:nvPicPr>
          <p:cNvPr id="72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4897" y="1340768"/>
            <a:ext cx="404585" cy="402551"/>
          </a:xfrm>
          <a:prstGeom prst="rect">
            <a:avLst/>
          </a:prstGeom>
          <a:noFill/>
        </p:spPr>
      </p:pic>
      <p:sp>
        <p:nvSpPr>
          <p:cNvPr id="73" name="Szövegdoboz 72"/>
          <p:cNvSpPr txBox="1"/>
          <p:nvPr/>
        </p:nvSpPr>
        <p:spPr>
          <a:xfrm>
            <a:off x="8045950" y="3717032"/>
            <a:ext cx="1062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000" b="1" i="0" u="sng" baseline="0" dirty="0">
                <a:solidFill>
                  <a:prstClr val="black"/>
                </a:solidFill>
              </a:rPr>
              <a:t>Бухучёт</a:t>
            </a:r>
            <a:endParaRPr lang="en" sz="1000" dirty="0">
              <a:solidFill>
                <a:prstClr val="black"/>
              </a:solidFill>
            </a:endParaRPr>
          </a:p>
        </p:txBody>
      </p:sp>
      <p:pic>
        <p:nvPicPr>
          <p:cNvPr id="74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492" y="3933056"/>
            <a:ext cx="396916" cy="394920"/>
          </a:xfrm>
          <a:prstGeom prst="rect">
            <a:avLst/>
          </a:prstGeom>
          <a:noFill/>
        </p:spPr>
      </p:pic>
      <p:sp>
        <p:nvSpPr>
          <p:cNvPr id="75" name="Lefelé nyíl 74"/>
          <p:cNvSpPr/>
          <p:nvPr/>
        </p:nvSpPr>
        <p:spPr>
          <a:xfrm rot="16200000">
            <a:off x="3502519" y="2378377"/>
            <a:ext cx="288032" cy="28803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96" y="4858592"/>
            <a:ext cx="3175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522393"/>
            <a:ext cx="404585" cy="402551"/>
          </a:xfrm>
          <a:prstGeom prst="rect">
            <a:avLst/>
          </a:prstGeom>
          <a:noFill/>
        </p:spPr>
      </p:pic>
      <p:sp>
        <p:nvSpPr>
          <p:cNvPr id="78" name="Szövegdoboz 77"/>
          <p:cNvSpPr txBox="1"/>
          <p:nvPr/>
        </p:nvSpPr>
        <p:spPr>
          <a:xfrm>
            <a:off x="7996464" y="2575937"/>
            <a:ext cx="123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dirty="0">
                <a:solidFill>
                  <a:prstClr val="black"/>
                </a:solidFill>
              </a:rPr>
              <a:t>Организации</a:t>
            </a:r>
            <a:endParaRPr lang="en" sz="1200" b="1" dirty="0">
              <a:solidFill>
                <a:prstClr val="black"/>
              </a:solidFill>
            </a:endParaRPr>
          </a:p>
        </p:txBody>
      </p:sp>
      <p:sp>
        <p:nvSpPr>
          <p:cNvPr id="79" name="Szalagnyíl balra 78"/>
          <p:cNvSpPr/>
          <p:nvPr/>
        </p:nvSpPr>
        <p:spPr>
          <a:xfrm>
            <a:off x="899592" y="3861048"/>
            <a:ext cx="496250" cy="77126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black"/>
              </a:solidFill>
            </a:endParaRPr>
          </a:p>
        </p:txBody>
      </p:sp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6" y="1916832"/>
            <a:ext cx="523875" cy="8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Szövegdoboz 81"/>
          <p:cNvSpPr txBox="1"/>
          <p:nvPr/>
        </p:nvSpPr>
        <p:spPr>
          <a:xfrm>
            <a:off x="4031212" y="13700"/>
            <a:ext cx="363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b="1" i="0" u="none" baseline="0">
                <a:solidFill>
                  <a:prstClr val="black"/>
                </a:solidFill>
              </a:rPr>
              <a:t>‘KIRA’ application model</a:t>
            </a:r>
            <a:endParaRPr lang="en" b="1" dirty="0">
              <a:solidFill>
                <a:prstClr val="black"/>
              </a:solidFill>
            </a:endParaRPr>
          </a:p>
        </p:txBody>
      </p:sp>
      <p:sp>
        <p:nvSpPr>
          <p:cNvPr id="84" name="Lekerekített téglalap 83"/>
          <p:cNvSpPr/>
          <p:nvPr/>
        </p:nvSpPr>
        <p:spPr>
          <a:xfrm>
            <a:off x="4058686" y="4556836"/>
            <a:ext cx="1925999" cy="349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Учёт прочи</a:t>
            </a:r>
            <a:r>
              <a:rPr lang="ru-RU" sz="1000" b="1" dirty="0">
                <a:solidFill>
                  <a:prstClr val="black"/>
                </a:solidFill>
              </a:rPr>
              <a:t>х льгот и пособий</a:t>
            </a:r>
            <a:r>
              <a:rPr lang="en" sz="1000" b="1" i="0" u="none" baseline="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83" name="Lekerekített téglalap 82"/>
          <p:cNvSpPr/>
          <p:nvPr/>
        </p:nvSpPr>
        <p:spPr>
          <a:xfrm>
            <a:off x="4012068" y="2681883"/>
            <a:ext cx="2000092" cy="2944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Учёт дифференцированной оплаты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85" name="Lekerekített téglalap 84"/>
          <p:cNvSpPr/>
          <p:nvPr/>
        </p:nvSpPr>
        <p:spPr>
          <a:xfrm>
            <a:off x="4049114" y="5085184"/>
            <a:ext cx="1925999" cy="4372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i="0" u="none" baseline="0" dirty="0">
                <a:solidFill>
                  <a:prstClr val="black"/>
                </a:solidFill>
              </a:rPr>
              <a:t>Контрольные обязанности</a:t>
            </a:r>
            <a:endParaRPr lang="en" sz="1000" b="1" dirty="0">
              <a:solidFill>
                <a:prstClr val="black"/>
              </a:solidFill>
            </a:endParaRPr>
          </a:p>
        </p:txBody>
      </p:sp>
      <p:sp>
        <p:nvSpPr>
          <p:cNvPr id="58" name="Lekerekített téglalap 57"/>
          <p:cNvSpPr/>
          <p:nvPr/>
        </p:nvSpPr>
        <p:spPr>
          <a:xfrm>
            <a:off x="5923403" y="2162353"/>
            <a:ext cx="952853" cy="2915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 rtl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</a:pPr>
            <a:r>
              <a:rPr lang="ru-RU" sz="1050" b="1" i="0" u="none" baseline="0" dirty="0">
                <a:solidFill>
                  <a:prstClr val="black"/>
                </a:solidFill>
              </a:rPr>
              <a:t>Учёт персональных льгот в отчётный период</a:t>
            </a:r>
            <a:endParaRPr lang="en" sz="105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0085">
            <a:off x="5900850" y="1226590"/>
            <a:ext cx="433387" cy="47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 rtl="0"/>
            <a:fld id="{EC23BCD2-06B7-42BA-8C82-CB1C1E5C6D18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40</a:t>
            </a:fld>
            <a:endParaRPr lang="e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74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ОРГАНЫ МЕСТНОГО САМОУПРАВЛЕНИЯ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41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18484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990570" y="6136183"/>
            <a:ext cx="8153430" cy="365125"/>
          </a:xfrm>
        </p:spPr>
        <p:txBody>
          <a:bodyPr/>
          <a:lstStyle/>
          <a:p>
            <a:pPr algn="ctr"/>
            <a:r>
              <a:rPr lang="hu-H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ASP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для муниципалитетов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-99392"/>
            <a:ext cx="9157525" cy="597666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0648"/>
            <a:ext cx="2441077" cy="86409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95536" y="2204864"/>
            <a:ext cx="330742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Финансовое управление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Местные налоги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Управление имуществом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Промышленность, коммерция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Документооборот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Реестр</a:t>
            </a:r>
            <a:r>
              <a:rPr lang="en-US" sz="1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+mj-lt"/>
              </a:rPr>
              <a:t>наследственных прав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Электронная администрация для граждан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</a:rPr>
              <a:t>Администрирование сайта</a:t>
            </a: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hu-HU" sz="1300" b="1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b="1" dirty="0">
                <a:solidFill>
                  <a:schemeClr val="bg1"/>
                </a:solidFill>
                <a:latin typeface="+mj-lt"/>
              </a:rPr>
              <a:t>+ DWH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39552" y="1681644"/>
            <a:ext cx="482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3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000</a:t>
            </a:r>
            <a:r>
              <a:rPr lang="ru-RU" sz="2800" b="1" dirty="0">
                <a:solidFill>
                  <a:schemeClr val="bg1"/>
                </a:solidFill>
              </a:rPr>
              <a:t> муниципалитетов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83968" y="4437112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Стандартная платформа и документооборот</a:t>
            </a:r>
            <a:endParaRPr lang="hu-HU" sz="2400" b="1" dirty="0"/>
          </a:p>
        </p:txBody>
      </p:sp>
      <p:sp>
        <p:nvSpPr>
          <p:cNvPr id="12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42</a:t>
            </a:fld>
            <a:endParaRPr lang="hu-HU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2747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09973"/>
          </a:xfrm>
        </p:spPr>
        <p:txBody>
          <a:bodyPr/>
          <a:lstStyle/>
          <a:p>
            <a:r>
              <a:rPr lang="hu-HU" dirty="0"/>
              <a:t>ASP 2.0</a:t>
            </a: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5054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Цель</a:t>
            </a:r>
            <a:r>
              <a:rPr lang="hu-HU" dirty="0"/>
              <a:t>:</a:t>
            </a:r>
          </a:p>
          <a:p>
            <a:pPr algn="just"/>
            <a:r>
              <a:rPr lang="ru-RU" dirty="0"/>
              <a:t>обеспечить </a:t>
            </a:r>
            <a:r>
              <a:rPr lang="ru-RU" b="1" dirty="0"/>
              <a:t>современные, интегрированные, экономически </a:t>
            </a:r>
            <a:r>
              <a:rPr lang="ru-RU" dirty="0"/>
              <a:t>эффективные ИКТ-решения </a:t>
            </a:r>
            <a:endParaRPr lang="hu-HU" dirty="0"/>
          </a:p>
          <a:p>
            <a:pPr algn="just"/>
            <a:r>
              <a:rPr lang="ru-RU" dirty="0"/>
              <a:t>в модели</a:t>
            </a:r>
            <a:r>
              <a:rPr lang="en-US" dirty="0"/>
              <a:t> SaaS </a:t>
            </a:r>
            <a:endParaRPr lang="hu-HU" dirty="0"/>
          </a:p>
          <a:p>
            <a:pPr algn="just"/>
            <a:r>
              <a:rPr lang="ru-RU" dirty="0"/>
              <a:t>для </a:t>
            </a:r>
            <a:r>
              <a:rPr lang="ru-RU" b="1" dirty="0"/>
              <a:t>органов МСУ</a:t>
            </a:r>
            <a:r>
              <a:rPr lang="en-US" b="1" dirty="0"/>
              <a:t> </a:t>
            </a:r>
            <a:endParaRPr lang="hu-HU" b="1" dirty="0"/>
          </a:p>
          <a:p>
            <a:pPr algn="just"/>
            <a:r>
              <a:rPr lang="ru-RU" dirty="0"/>
              <a:t>на основе центральных аппаратных средств и ПО поставщиков прикладных услуг</a:t>
            </a:r>
            <a:endParaRPr lang="hu-HU" dirty="0"/>
          </a:p>
          <a:p>
            <a:pPr algn="just"/>
            <a:r>
              <a:rPr lang="ru-RU" dirty="0"/>
              <a:t>способствует стандартизации внутренних операций</a:t>
            </a:r>
            <a:endParaRPr lang="hu-HU" dirty="0"/>
          </a:p>
          <a:p>
            <a:pPr algn="just"/>
            <a:r>
              <a:rPr lang="ru-RU" dirty="0"/>
              <a:t>единое предоставление местных </a:t>
            </a:r>
            <a:r>
              <a:rPr lang="ru-RU" b="1" dirty="0"/>
              <a:t>услуг «электронного правительства» </a:t>
            </a:r>
            <a:r>
              <a:rPr lang="ru-RU" dirty="0"/>
              <a:t>на базе платформы гражданами и компаниям</a:t>
            </a:r>
            <a:r>
              <a:rPr lang="en-US" dirty="0"/>
              <a:t>.</a:t>
            </a:r>
            <a:endParaRPr lang="hu-HU" dirty="0"/>
          </a:p>
          <a:p>
            <a:pPr algn="just"/>
            <a:endParaRPr lang="hu-HU" dirty="0"/>
          </a:p>
          <a:p>
            <a:pPr marL="0" indent="0" algn="just">
              <a:buNone/>
            </a:pPr>
            <a:r>
              <a:rPr lang="en-US" b="1" dirty="0"/>
              <a:t>2</a:t>
            </a:r>
            <a:r>
              <a:rPr lang="ru-RU" b="1" dirty="0"/>
              <a:t> </a:t>
            </a:r>
            <a:r>
              <a:rPr lang="en-US" b="1" dirty="0"/>
              <a:t>994</a:t>
            </a:r>
            <a:r>
              <a:rPr lang="en-US" dirty="0"/>
              <a:t> </a:t>
            </a:r>
            <a:r>
              <a:rPr lang="ru-RU" dirty="0"/>
              <a:t>подключённых муниципалитета </a:t>
            </a:r>
            <a:r>
              <a:rPr lang="hu-HU" dirty="0"/>
              <a:t>(</a:t>
            </a:r>
            <a:r>
              <a:rPr lang="ru-RU" dirty="0"/>
              <a:t>более</a:t>
            </a:r>
            <a:r>
              <a:rPr lang="en-US" dirty="0"/>
              <a:t> 93</a:t>
            </a:r>
            <a:r>
              <a:rPr lang="hu-HU" dirty="0"/>
              <a:t>% </a:t>
            </a:r>
            <a:r>
              <a:rPr lang="ru-RU" dirty="0"/>
              <a:t>органов МСУ Венгрии</a:t>
            </a:r>
            <a:r>
              <a:rPr lang="hu-HU" dirty="0"/>
              <a:t>)</a:t>
            </a:r>
          </a:p>
          <a:p>
            <a:pPr algn="just"/>
            <a:r>
              <a:rPr lang="ru-RU" dirty="0"/>
              <a:t>следующий этап</a:t>
            </a:r>
            <a:r>
              <a:rPr lang="hu-HU" dirty="0"/>
              <a:t>: (</a:t>
            </a:r>
            <a:r>
              <a:rPr lang="ru-RU" dirty="0"/>
              <a:t>01.01.</a:t>
            </a:r>
            <a:r>
              <a:rPr lang="en-US" dirty="0"/>
              <a:t>2019</a:t>
            </a:r>
            <a:r>
              <a:rPr lang="hu-HU" dirty="0"/>
              <a:t>)</a:t>
            </a:r>
            <a:r>
              <a:rPr lang="ru-RU" dirty="0"/>
              <a:t> охватить также и оставшиеся примерно 200 органов МСУ.</a:t>
            </a:r>
            <a:endParaRPr lang="hu-HU" dirty="0"/>
          </a:p>
          <a:p>
            <a:pPr algn="just"/>
            <a:endParaRPr lang="hu-HU" dirty="0"/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5736624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ASP 2.0</a:t>
            </a: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7085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Текущий портфель услуг</a:t>
            </a:r>
            <a:r>
              <a:rPr lang="en-US" dirty="0"/>
              <a:t> Municipality ASP </a:t>
            </a:r>
            <a:r>
              <a:rPr lang="ru-RU" dirty="0"/>
              <a:t>включает в себя следующие интегрированные системы</a:t>
            </a:r>
            <a:r>
              <a:rPr lang="en-US" dirty="0"/>
              <a:t>:</a:t>
            </a:r>
            <a:endParaRPr lang="hu-HU" dirty="0"/>
          </a:p>
          <a:p>
            <a:endParaRPr lang="hu-HU" dirty="0"/>
          </a:p>
          <a:p>
            <a:pPr marL="285750" lvl="0" indent="-285750"/>
            <a:r>
              <a:rPr lang="ru-RU" dirty="0"/>
              <a:t>Рамочная система и системы поддержки операций</a:t>
            </a:r>
            <a:endParaRPr lang="hu-HU" dirty="0"/>
          </a:p>
          <a:p>
            <a:pPr marL="285750" lvl="0" indent="-285750"/>
            <a:r>
              <a:rPr lang="ru-RU" dirty="0"/>
              <a:t>Система финансового управления</a:t>
            </a:r>
            <a:endParaRPr lang="hu-HU" dirty="0"/>
          </a:p>
          <a:p>
            <a:pPr marL="285750" lvl="0" indent="-285750"/>
            <a:r>
              <a:rPr lang="ru-RU" dirty="0"/>
              <a:t>Система управления местными налогами</a:t>
            </a:r>
            <a:endParaRPr lang="hu-HU" dirty="0"/>
          </a:p>
          <a:p>
            <a:pPr marL="285750" lvl="0" indent="-285750"/>
            <a:r>
              <a:rPr lang="ru-RU" dirty="0"/>
              <a:t>Система кадастра объектов недвижимости</a:t>
            </a:r>
          </a:p>
          <a:p>
            <a:pPr marL="285750" lvl="0" indent="-285750"/>
            <a:r>
              <a:rPr lang="ru-RU" dirty="0"/>
              <a:t>Система управления промышленной и коммерческой деятельностью</a:t>
            </a:r>
            <a:endParaRPr lang="hu-HU" dirty="0"/>
          </a:p>
          <a:p>
            <a:pPr marL="285750" lvl="0" indent="-285750"/>
            <a:r>
              <a:rPr lang="ru-RU" dirty="0"/>
              <a:t>Система документооборота</a:t>
            </a:r>
            <a:endParaRPr lang="hu-HU" dirty="0"/>
          </a:p>
          <a:p>
            <a:pPr marL="285750" lvl="0" indent="-285750"/>
            <a:r>
              <a:rPr lang="ru-RU" dirty="0"/>
              <a:t>Система регистрации наследственных прав</a:t>
            </a:r>
          </a:p>
          <a:p>
            <a:pPr marL="285750" lvl="0" indent="-285750"/>
            <a:r>
              <a:rPr lang="ru-RU" dirty="0"/>
              <a:t>Онлайн-инструмент для работы с формами</a:t>
            </a:r>
            <a:endParaRPr lang="hu-HU" dirty="0"/>
          </a:p>
          <a:p>
            <a:pPr marL="285750" lvl="0" indent="-285750"/>
            <a:r>
              <a:rPr lang="ru-RU" dirty="0"/>
              <a:t>Портал - «единая точка доступа» к органу МСУ в электронной форме</a:t>
            </a:r>
            <a:endParaRPr lang="hu-HU" u="sng" dirty="0"/>
          </a:p>
          <a:p>
            <a:pPr marL="285750" lvl="0" indent="-285750"/>
            <a:r>
              <a:rPr lang="ru-RU" dirty="0"/>
              <a:t>Услуга портала </a:t>
            </a:r>
            <a:r>
              <a:rPr lang="en-US" dirty="0"/>
              <a:t>Municipality</a:t>
            </a:r>
            <a:endParaRPr lang="hu-HU" dirty="0"/>
          </a:p>
          <a:p>
            <a:pPr marL="285750" lvl="0" indent="-285750"/>
            <a:endParaRPr lang="hu-HU" dirty="0"/>
          </a:p>
          <a:p>
            <a:pPr marL="0" lvl="0" indent="0">
              <a:buNone/>
            </a:pPr>
            <a:r>
              <a:rPr lang="ru-RU" dirty="0"/>
              <a:t>Хранилище данных </a:t>
            </a:r>
            <a:r>
              <a:rPr lang="hu-HU" dirty="0"/>
              <a:t>ASP</a:t>
            </a:r>
          </a:p>
          <a:p>
            <a:pPr marL="285750" lvl="0" indent="-285750"/>
            <a:endParaRPr lang="hu-HU" dirty="0"/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800324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Хранилище данных </a:t>
            </a:r>
            <a:r>
              <a:rPr lang="hu-HU" dirty="0"/>
              <a:t>ASP 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Clr>
                <a:srgbClr val="BF2026"/>
              </a:buClr>
              <a:buNone/>
              <a:defRPr/>
            </a:pPr>
            <a:r>
              <a:rPr lang="ru-RU" sz="3300" b="1" kern="0" dirty="0">
                <a:latin typeface="Arial" charset="0"/>
              </a:rPr>
              <a:t>Основные цели</a:t>
            </a:r>
            <a:endParaRPr lang="hu-HU" sz="3300" b="1" kern="0" dirty="0">
              <a:latin typeface="Arial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Clr>
                <a:srgbClr val="BF2026"/>
              </a:buClr>
              <a:defRPr/>
            </a:pPr>
            <a:endParaRPr lang="hu-HU" dirty="0"/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kern="0" dirty="0">
                <a:latin typeface="Arial" charset="0"/>
              </a:rPr>
              <a:t>Содействие принятию решений на уровне государства и муниципалитетов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ru-RU" kern="0" dirty="0">
                <a:latin typeface="Arial" charset="0"/>
              </a:rPr>
              <a:t> </a:t>
            </a:r>
            <a:r>
              <a:rPr lang="hu-HU" kern="0" dirty="0">
                <a:latin typeface="Arial" charset="0"/>
              </a:rPr>
              <a:t>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kern="0" dirty="0">
                <a:latin typeface="Arial" charset="0"/>
              </a:rPr>
              <a:t>Контроль за финансами/ управлением органов МСУ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hu-HU" kern="0" dirty="0">
              <a:latin typeface="Arial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kern="0" dirty="0">
                <a:latin typeface="Arial" charset="0"/>
              </a:rPr>
              <a:t>Содействие в работе с местными налогами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hu-HU" kern="0" dirty="0">
              <a:latin typeface="Arial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kern="0" dirty="0">
                <a:latin typeface="Arial" charset="0"/>
              </a:rPr>
              <a:t>Поддержка принятия решений на уровне органов МСУ</a:t>
            </a:r>
            <a:endParaRPr lang="hu-HU" kern="0" dirty="0">
              <a:latin typeface="Arial" charset="0"/>
            </a:endParaRPr>
          </a:p>
        </p:txBody>
      </p:sp>
      <p:sp>
        <p:nvSpPr>
          <p:cNvPr id="15" name="Tartalom helye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ru-RU" sz="3200" b="1" dirty="0"/>
              <a:t>Возможности, ожидаемые результаты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hu-HU" dirty="0"/>
          </a:p>
          <a:p>
            <a:pPr marL="285750" indent="-285750" algn="just"/>
            <a:r>
              <a:rPr lang="ru-RU" dirty="0"/>
              <a:t>Возможность предоставления экономических прогнозов, которые могут предупредить, например, чрезмерный уровень задолженности органов МСУ </a:t>
            </a:r>
          </a:p>
          <a:p>
            <a:pPr marL="0" indent="0" algn="just">
              <a:buNone/>
            </a:pPr>
            <a:endParaRPr lang="hu-HU" dirty="0"/>
          </a:p>
          <a:p>
            <a:pPr marL="285750" indent="-285750" algn="just"/>
            <a:r>
              <a:rPr lang="ru-RU" dirty="0"/>
              <a:t>Более рациональное предоставление данных органам МСУ</a:t>
            </a:r>
          </a:p>
          <a:p>
            <a:pPr marL="0" indent="0" algn="just">
              <a:buNone/>
            </a:pPr>
            <a:endParaRPr lang="hu-HU" dirty="0"/>
          </a:p>
          <a:p>
            <a:pPr marL="285750" indent="-285750" algn="just"/>
            <a:r>
              <a:rPr lang="ru-RU" dirty="0"/>
              <a:t>Содействие в планировании и анализе заданий; анализ «больших данных» 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297611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ПЕНСИИ И СОЦИАЛЬНЫЕ ПОСОБИЯ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46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67330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269514" y="6136183"/>
            <a:ext cx="8874486" cy="36512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Социальные трансферты</a:t>
            </a:r>
            <a:endParaRPr lang="hu-H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-171400"/>
            <a:ext cx="9157526" cy="604867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530710">
            <a:off x="893680" y="3737174"/>
            <a:ext cx="752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atin typeface="+mj-lt"/>
              </a:rPr>
              <a:t>10 </a:t>
            </a:r>
            <a:r>
              <a:rPr lang="ru-RU" sz="4800" b="1" dirty="0">
                <a:latin typeface="+mj-lt"/>
              </a:rPr>
              <a:t>млрд евро</a:t>
            </a:r>
            <a:endParaRPr lang="hu-HU" sz="4800" b="1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 rot="408474">
            <a:off x="4270358" y="-227246"/>
            <a:ext cx="3615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Пенсии</a:t>
            </a:r>
            <a:r>
              <a:rPr lang="hu-HU" sz="3600" b="1" dirty="0">
                <a:latin typeface="+mj-lt"/>
              </a:rPr>
              <a:t>:</a:t>
            </a:r>
          </a:p>
          <a:p>
            <a:r>
              <a:rPr lang="hu-HU" sz="3600" b="1" dirty="0">
                <a:latin typeface="+mj-lt"/>
              </a:rPr>
              <a:t>2</a:t>
            </a:r>
            <a:r>
              <a:rPr lang="ru-RU" sz="3600" b="1" dirty="0">
                <a:latin typeface="+mj-lt"/>
              </a:rPr>
              <a:t>,</a:t>
            </a:r>
            <a:r>
              <a:rPr lang="hu-HU" sz="3600" b="1" dirty="0">
                <a:latin typeface="+mj-lt"/>
              </a:rPr>
              <a:t>7 </a:t>
            </a:r>
            <a:r>
              <a:rPr lang="ru-RU" sz="3600" b="1" dirty="0">
                <a:latin typeface="+mj-lt"/>
              </a:rPr>
              <a:t>млн человек</a:t>
            </a:r>
            <a:endParaRPr lang="hu-HU" sz="3600" b="1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12341" y="324433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~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 rot="21165923">
            <a:off x="341076" y="70241"/>
            <a:ext cx="3930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Семейные пособия</a:t>
            </a:r>
            <a:r>
              <a:rPr lang="hu-HU" sz="2800" b="1" dirty="0">
                <a:latin typeface="+mj-lt"/>
              </a:rPr>
              <a:t>:</a:t>
            </a:r>
          </a:p>
          <a:p>
            <a:pPr algn="ctr"/>
            <a:r>
              <a:rPr lang="hu-HU" sz="2800" b="1" dirty="0">
                <a:latin typeface="+mj-lt"/>
              </a:rPr>
              <a:t>1</a:t>
            </a:r>
            <a:r>
              <a:rPr lang="ru-RU" sz="2800" b="1" dirty="0">
                <a:latin typeface="+mj-lt"/>
              </a:rPr>
              <a:t>,</a:t>
            </a:r>
            <a:r>
              <a:rPr lang="hu-HU" sz="2800" b="1" dirty="0">
                <a:latin typeface="+mj-lt"/>
              </a:rPr>
              <a:t>8 </a:t>
            </a:r>
            <a:r>
              <a:rPr lang="ru-RU" sz="2800" b="1" dirty="0">
                <a:latin typeface="+mj-lt"/>
              </a:rPr>
              <a:t>млрд евро</a:t>
            </a:r>
            <a:endParaRPr lang="hu-HU" sz="2800" b="1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43687" y="1916832"/>
            <a:ext cx="333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+mj-lt"/>
              </a:rPr>
              <a:t>1</a:t>
            </a:r>
            <a:r>
              <a:rPr lang="ru-RU" sz="3200" b="1" dirty="0">
                <a:latin typeface="+mj-lt"/>
              </a:rPr>
              <a:t>,</a:t>
            </a:r>
            <a:r>
              <a:rPr lang="hu-HU" sz="3200" b="1" dirty="0">
                <a:latin typeface="+mj-lt"/>
              </a:rPr>
              <a:t>3</a:t>
            </a:r>
            <a:r>
              <a:rPr lang="ru-RU" sz="3200" b="1" dirty="0">
                <a:latin typeface="+mj-lt"/>
              </a:rPr>
              <a:t> млн семей</a:t>
            </a:r>
            <a:endParaRPr lang="hu-HU" sz="3200" b="1" dirty="0">
              <a:latin typeface="+mj-lt"/>
            </a:endParaRPr>
          </a:p>
        </p:txBody>
      </p:sp>
      <p:sp>
        <p:nvSpPr>
          <p:cNvPr id="12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47</a:t>
            </a:fld>
            <a:endParaRPr lang="hu-HU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2346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Пенсионная система в Венгрии</a:t>
            </a:r>
            <a:endParaRPr lang="hu-HU" altLang="hu-HU" dirty="0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состоянию на </a:t>
            </a:r>
            <a:r>
              <a:rPr lang="hu-HU" dirty="0"/>
              <a:t>2010</a:t>
            </a:r>
            <a:r>
              <a:rPr lang="ru-RU" dirty="0"/>
              <a:t> г.</a:t>
            </a:r>
            <a:r>
              <a:rPr lang="hu-HU" dirty="0"/>
              <a:t>: </a:t>
            </a:r>
            <a:r>
              <a:rPr lang="ru-RU" dirty="0"/>
              <a:t>обязательная одноуровневая схема</a:t>
            </a:r>
            <a:endParaRPr lang="hu-HU" dirty="0"/>
          </a:p>
          <a:p>
            <a:r>
              <a:rPr lang="ru-RU" dirty="0"/>
              <a:t>Финансирование по распределительному «(солидарному») принципу</a:t>
            </a:r>
            <a:endParaRPr lang="hu-HU" dirty="0"/>
          </a:p>
          <a:p>
            <a:r>
              <a:rPr lang="ru-RU" dirty="0"/>
              <a:t>Пенсии по старости и потере кормильца</a:t>
            </a:r>
            <a:endParaRPr lang="hu-HU" dirty="0"/>
          </a:p>
          <a:p>
            <a:r>
              <a:rPr lang="ru-RU" dirty="0"/>
              <a:t>Досрочная</a:t>
            </a:r>
            <a:r>
              <a:rPr lang="hu-HU" dirty="0"/>
              <a:t>: </a:t>
            </a:r>
            <a:r>
              <a:rPr lang="ru-RU" dirty="0"/>
              <a:t>только для женщин, имеющих 40 лет страхового стажа </a:t>
            </a:r>
            <a:r>
              <a:rPr lang="hu-HU" dirty="0"/>
              <a:t> </a:t>
            </a:r>
          </a:p>
          <a:p>
            <a:r>
              <a:rPr lang="ru-RU" dirty="0"/>
              <a:t>По инвалидности</a:t>
            </a:r>
            <a:r>
              <a:rPr lang="hu-HU" dirty="0"/>
              <a:t>: </a:t>
            </a:r>
            <a:r>
              <a:rPr lang="ru-RU" dirty="0"/>
              <a:t>фонд медицинского страхования</a:t>
            </a:r>
            <a:endParaRPr lang="hu-HU" dirty="0"/>
          </a:p>
          <a:p>
            <a:r>
              <a:rPr lang="ru-RU" dirty="0"/>
              <a:t>Структура</a:t>
            </a:r>
            <a:r>
              <a:rPr lang="hu-HU" dirty="0"/>
              <a:t>:</a:t>
            </a:r>
          </a:p>
          <a:p>
            <a:pPr lvl="1"/>
            <a:r>
              <a:rPr lang="ru-RU" dirty="0"/>
              <a:t>реестр правомочных получателей - ГКВ</a:t>
            </a:r>
            <a:endParaRPr lang="hu-HU" dirty="0"/>
          </a:p>
          <a:p>
            <a:pPr lvl="1"/>
            <a:r>
              <a:rPr lang="ru-RU" dirty="0"/>
              <a:t>заверение</a:t>
            </a:r>
            <a:r>
              <a:rPr lang="hu-HU" dirty="0"/>
              <a:t> – </a:t>
            </a:r>
            <a:r>
              <a:rPr lang="ru-RU" dirty="0"/>
              <a:t>государственные управления</a:t>
            </a:r>
            <a:endParaRPr lang="hu-HU" dirty="0"/>
          </a:p>
          <a:p>
            <a:pPr lvl="1"/>
            <a:r>
              <a:rPr lang="ru-RU" dirty="0"/>
              <a:t>выплаты</a:t>
            </a:r>
            <a:r>
              <a:rPr lang="hu-HU" dirty="0"/>
              <a:t> – </a:t>
            </a:r>
            <a:r>
              <a:rPr lang="ru-RU" dirty="0"/>
              <a:t>ГКВ </a:t>
            </a:r>
            <a:r>
              <a:rPr lang="hu-HU" dirty="0"/>
              <a:t>(NYUFIG)</a:t>
            </a:r>
            <a:endParaRPr lang="hu-HU" alt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2773788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8964463"/>
              </p:ext>
            </p:extLst>
          </p:nvPr>
        </p:nvGraphicFramePr>
        <p:xfrm>
          <a:off x="435716" y="1528646"/>
          <a:ext cx="8240740" cy="328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0" name="Cím 1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Социальные трансферты</a:t>
            </a:r>
            <a:endParaRPr lang="hu-HU" dirty="0"/>
          </a:p>
        </p:txBody>
      </p:sp>
      <p:sp>
        <p:nvSpPr>
          <p:cNvPr id="37896" name="Szövegdoboz 9"/>
          <p:cNvSpPr txBox="1">
            <a:spLocks noChangeArrowheads="1"/>
          </p:cNvSpPr>
          <p:nvPr/>
        </p:nvSpPr>
        <p:spPr bwMode="auto">
          <a:xfrm>
            <a:off x="475750" y="2732246"/>
            <a:ext cx="172819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600" b="1" dirty="0">
                <a:latin typeface="+mn-lt"/>
              </a:rPr>
              <a:t>2,6 </a:t>
            </a:r>
            <a:r>
              <a:rPr lang="ru-RU" sz="1600" b="1" dirty="0">
                <a:latin typeface="+mn-lt"/>
              </a:rPr>
              <a:t>млн человек</a:t>
            </a:r>
            <a:endParaRPr lang="hu-HU" sz="1600" b="1" dirty="0">
              <a:latin typeface="+mn-lt"/>
            </a:endParaRPr>
          </a:p>
          <a:p>
            <a:pPr algn="ctr"/>
            <a:r>
              <a:rPr lang="hu-HU" sz="1600" b="1" dirty="0">
                <a:latin typeface="+mn-lt"/>
              </a:rPr>
              <a:t>3 000 </a:t>
            </a:r>
            <a:r>
              <a:rPr lang="ru-RU" sz="1600" b="1" dirty="0">
                <a:latin typeface="+mn-lt"/>
              </a:rPr>
              <a:t>млрд форинтов</a:t>
            </a:r>
            <a:endParaRPr lang="hu-HU" sz="1600" b="1" dirty="0">
              <a:latin typeface="+mn-lt"/>
            </a:endParaRPr>
          </a:p>
        </p:txBody>
      </p:sp>
      <p:sp>
        <p:nvSpPr>
          <p:cNvPr id="37897" name="Szövegdoboz 10"/>
          <p:cNvSpPr txBox="1">
            <a:spLocks noChangeArrowheads="1"/>
          </p:cNvSpPr>
          <p:nvPr/>
        </p:nvSpPr>
        <p:spPr bwMode="auto">
          <a:xfrm>
            <a:off x="2587815" y="2733536"/>
            <a:ext cx="186984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600" b="1" dirty="0">
                <a:latin typeface="+mn-lt"/>
              </a:rPr>
              <a:t>360 </a:t>
            </a:r>
            <a:r>
              <a:rPr lang="ru-RU" sz="1600" b="1" dirty="0">
                <a:latin typeface="+mn-lt"/>
              </a:rPr>
              <a:t>000 человек</a:t>
            </a:r>
            <a:endParaRPr lang="hu-HU" sz="1600" b="1" dirty="0">
              <a:latin typeface="+mn-lt"/>
            </a:endParaRPr>
          </a:p>
          <a:p>
            <a:pPr algn="ctr"/>
            <a:r>
              <a:rPr lang="hu-HU" sz="1600" b="1" dirty="0">
                <a:latin typeface="+mn-lt"/>
              </a:rPr>
              <a:t>300</a:t>
            </a:r>
            <a:r>
              <a:rPr lang="ru-RU" sz="1600" b="1" dirty="0">
                <a:latin typeface="+mn-lt"/>
              </a:rPr>
              <a:t> млрд форинтов</a:t>
            </a:r>
            <a:endParaRPr lang="hu-HU" sz="1600" b="1" dirty="0">
              <a:latin typeface="+mn-lt"/>
            </a:endParaRPr>
          </a:p>
        </p:txBody>
      </p:sp>
      <p:sp>
        <p:nvSpPr>
          <p:cNvPr id="37898" name="Szövegdoboz 11"/>
          <p:cNvSpPr txBox="1">
            <a:spLocks noChangeArrowheads="1"/>
          </p:cNvSpPr>
          <p:nvPr/>
        </p:nvSpPr>
        <p:spPr bwMode="auto">
          <a:xfrm>
            <a:off x="4676047" y="3193911"/>
            <a:ext cx="186984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600" b="1" dirty="0">
                <a:latin typeface="+mn-lt"/>
              </a:rPr>
              <a:t>2</a:t>
            </a:r>
            <a:r>
              <a:rPr lang="ru-RU" sz="1600" b="1" dirty="0">
                <a:latin typeface="+mn-lt"/>
              </a:rPr>
              <a:t>,</a:t>
            </a:r>
            <a:r>
              <a:rPr lang="hu-HU" sz="1600" b="1" dirty="0">
                <a:latin typeface="+mn-lt"/>
              </a:rPr>
              <a:t>2</a:t>
            </a:r>
            <a:r>
              <a:rPr lang="ru-RU" sz="1600" b="1" dirty="0">
                <a:latin typeface="+mn-lt"/>
              </a:rPr>
              <a:t> млн человек</a:t>
            </a:r>
            <a:endParaRPr lang="hu-HU" sz="1600" b="1" dirty="0">
              <a:latin typeface="+mn-lt"/>
            </a:endParaRPr>
          </a:p>
          <a:p>
            <a:pPr algn="ctr"/>
            <a:r>
              <a:rPr lang="hu-HU" sz="1600" b="1" dirty="0">
                <a:latin typeface="+mn-lt"/>
              </a:rPr>
              <a:t>400</a:t>
            </a:r>
            <a:r>
              <a:rPr lang="ru-RU" sz="1600" b="1" dirty="0">
                <a:latin typeface="+mn-lt"/>
              </a:rPr>
              <a:t> млрд форинтов</a:t>
            </a:r>
            <a:endParaRPr lang="hu-HU" sz="1600" b="1" dirty="0">
              <a:latin typeface="+mn-lt"/>
            </a:endParaRPr>
          </a:p>
        </p:txBody>
      </p:sp>
      <p:sp>
        <p:nvSpPr>
          <p:cNvPr id="37899" name="Szövegdoboz 12"/>
          <p:cNvSpPr txBox="1">
            <a:spLocks noChangeArrowheads="1"/>
          </p:cNvSpPr>
          <p:nvPr/>
        </p:nvSpPr>
        <p:spPr bwMode="auto">
          <a:xfrm>
            <a:off x="6929767" y="3356992"/>
            <a:ext cx="168894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1600" b="1" dirty="0">
                <a:latin typeface="+mn-lt"/>
              </a:rPr>
              <a:t>200 </a:t>
            </a:r>
            <a:r>
              <a:rPr lang="ru-RU" sz="1600" b="1" dirty="0">
                <a:latin typeface="+mn-lt"/>
              </a:rPr>
              <a:t>000 человек</a:t>
            </a:r>
            <a:endParaRPr lang="hu-HU" sz="1600" b="1" dirty="0">
              <a:latin typeface="+mn-lt"/>
            </a:endParaRPr>
          </a:p>
          <a:p>
            <a:pPr algn="ctr"/>
            <a:r>
              <a:rPr lang="hu-HU" sz="1600" b="1" dirty="0">
                <a:latin typeface="+mn-lt"/>
              </a:rPr>
              <a:t>340 </a:t>
            </a:r>
            <a:r>
              <a:rPr lang="ru-RU" sz="1600" b="1" dirty="0">
                <a:latin typeface="+mn-lt"/>
              </a:rPr>
              <a:t>млрд форинтов</a:t>
            </a:r>
            <a:endParaRPr lang="hu-HU" sz="1600" b="1" dirty="0">
              <a:latin typeface="+mn-lt"/>
            </a:endParaRPr>
          </a:p>
        </p:txBody>
      </p:sp>
      <p:pic>
        <p:nvPicPr>
          <p:cNvPr id="37900" name="Picture 2" descr="Képtalálat a következ&amp;odblac;re: „id&amp;odblac;s ember rajz”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4" y="5072063"/>
            <a:ext cx="7254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8" descr="Kapcsolódó ké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94" y="5186363"/>
            <a:ext cx="790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5" descr="P:\csalad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56" y="4919663"/>
            <a:ext cx="9874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56" y="53101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44" y="5127625"/>
            <a:ext cx="9731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49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14338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Историческая справка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512942"/>
              </p:ext>
            </p:extLst>
          </p:nvPr>
        </p:nvGraphicFramePr>
        <p:xfrm>
          <a:off x="18838" y="1268760"/>
          <a:ext cx="912516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36249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Модернизация документооборота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4425355"/>
          </a:xfrm>
        </p:spPr>
        <p:txBody>
          <a:bodyPr/>
          <a:lstStyle/>
          <a:p>
            <a:r>
              <a:rPr lang="ru-RU" dirty="0"/>
              <a:t>Централизованная оцифровка</a:t>
            </a:r>
            <a:endParaRPr lang="en-US" dirty="0"/>
          </a:p>
          <a:p>
            <a:r>
              <a:rPr lang="ru-RU" dirty="0"/>
              <a:t>Централизованный порядок получения</a:t>
            </a:r>
            <a:endParaRPr lang="en-US" dirty="0"/>
          </a:p>
          <a:p>
            <a:r>
              <a:rPr lang="ru-RU" dirty="0"/>
              <a:t>Централизованная регистрация</a:t>
            </a:r>
            <a:endParaRPr lang="en-US" dirty="0"/>
          </a:p>
          <a:p>
            <a:r>
              <a:rPr lang="ru-RU" dirty="0"/>
              <a:t>Централизованная печать</a:t>
            </a:r>
            <a:r>
              <a:rPr lang="en-US" dirty="0"/>
              <a:t> </a:t>
            </a:r>
          </a:p>
          <a:p>
            <a:r>
              <a:rPr lang="ru-RU" dirty="0"/>
              <a:t>Связь посредством электронных каналов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2280457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Централизованная оцифровка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3490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 01.01.</a:t>
            </a:r>
            <a:r>
              <a:rPr lang="en-US" dirty="0"/>
              <a:t>2015</a:t>
            </a:r>
            <a:r>
              <a:rPr lang="hu-HU" dirty="0"/>
              <a:t>: </a:t>
            </a:r>
            <a:r>
              <a:rPr lang="ru-RU" dirty="0"/>
              <a:t>централизованная оцифровка поступающих документов </a:t>
            </a:r>
            <a:endParaRPr lang="en-US" dirty="0"/>
          </a:p>
          <a:p>
            <a:pPr lvl="1"/>
            <a:r>
              <a:rPr lang="ru-RU" dirty="0"/>
              <a:t>сканирование</a:t>
            </a:r>
            <a:r>
              <a:rPr lang="en-US" dirty="0"/>
              <a:t> </a:t>
            </a:r>
            <a:endParaRPr lang="hu-HU" dirty="0"/>
          </a:p>
          <a:p>
            <a:pPr lvl="1"/>
            <a:r>
              <a:rPr lang="ru-RU" dirty="0"/>
              <a:t>заверение</a:t>
            </a:r>
            <a:r>
              <a:rPr lang="en-US" dirty="0"/>
              <a:t> </a:t>
            </a:r>
            <a:endParaRPr lang="hu-HU" dirty="0"/>
          </a:p>
          <a:p>
            <a:r>
              <a:rPr lang="ru-RU" dirty="0"/>
              <a:t>Заверенные</a:t>
            </a:r>
            <a:r>
              <a:rPr lang="en-US" dirty="0"/>
              <a:t> </a:t>
            </a:r>
            <a:r>
              <a:rPr lang="ru-RU" dirty="0"/>
              <a:t>электронные документы хранятся в центральном депозитарии </a:t>
            </a:r>
            <a:r>
              <a:rPr lang="en-US" dirty="0"/>
              <a:t> </a:t>
            </a:r>
            <a:endParaRPr lang="hu-HU" dirty="0"/>
          </a:p>
          <a:p>
            <a:pPr lvl="1"/>
            <a:r>
              <a:rPr lang="ru-RU" dirty="0"/>
              <a:t>доступны для администраторов через центральные системы </a:t>
            </a:r>
            <a:endParaRPr lang="en-US" dirty="0"/>
          </a:p>
          <a:p>
            <a:r>
              <a:rPr lang="ru-RU" dirty="0"/>
              <a:t>Оригиналы документов (направляются клиентами) возвращаются отправителю</a:t>
            </a:r>
            <a:r>
              <a:rPr lang="en-US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6618445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Централизованный порядок получения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 01.01.</a:t>
            </a:r>
            <a:r>
              <a:rPr lang="en-US" sz="2800" dirty="0"/>
              <a:t>2016</a:t>
            </a:r>
            <a:r>
              <a:rPr lang="hu-HU" sz="2800" dirty="0"/>
              <a:t>:</a:t>
            </a:r>
            <a:r>
              <a:rPr lang="en-US" sz="2800" dirty="0"/>
              <a:t> </a:t>
            </a:r>
            <a:r>
              <a:rPr lang="ru-RU" sz="2800" dirty="0"/>
              <a:t>после централизованной оцифровки </a:t>
            </a:r>
            <a:r>
              <a:rPr lang="en-US" sz="2800" dirty="0"/>
              <a:t>NYUFIG </a:t>
            </a:r>
            <a:r>
              <a:rPr lang="ru-RU" sz="2800" dirty="0"/>
              <a:t>предусмотрен централизованный порядок получения по единому адресу:</a:t>
            </a:r>
            <a:r>
              <a:rPr lang="en-US" sz="2800" dirty="0"/>
              <a:t> 1916 Budapest.</a:t>
            </a:r>
            <a:endParaRPr lang="hu-HU" sz="2800" dirty="0"/>
          </a:p>
          <a:p>
            <a:endParaRPr lang="en-US" sz="2800" dirty="0"/>
          </a:p>
          <a:p>
            <a:r>
              <a:rPr lang="ru-RU" sz="2800" dirty="0"/>
              <a:t>После централизованного получения заверенные электронные документы регистрируются в местных отделениях</a:t>
            </a:r>
            <a:r>
              <a:rPr lang="en-US" sz="2800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866831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Централизованная печать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Централизованная печать решений – важный элемент</a:t>
            </a:r>
            <a:r>
              <a:rPr lang="en-US" dirty="0"/>
              <a:t> </a:t>
            </a:r>
            <a:r>
              <a:rPr lang="ru-RU" dirty="0"/>
              <a:t>электронного документооборота, введённого в октябре 2013 года</a:t>
            </a:r>
            <a:r>
              <a:rPr lang="en-US" dirty="0"/>
              <a:t>.</a:t>
            </a:r>
            <a:endParaRPr lang="hu-HU" dirty="0"/>
          </a:p>
          <a:p>
            <a:endParaRPr lang="en-US" dirty="0"/>
          </a:p>
          <a:p>
            <a:r>
              <a:rPr lang="ru-RU" dirty="0"/>
              <a:t>Суть в том, что часть решений, которые принимаются органами пенсионного страхования, не распечатываются и не выдаются на месте; на их базе формируется электронный документ, который хранится в электронной системе</a:t>
            </a:r>
            <a:r>
              <a:rPr lang="en-US" dirty="0"/>
              <a:t>.</a:t>
            </a:r>
            <a:endParaRPr lang="hu-HU" dirty="0"/>
          </a:p>
          <a:p>
            <a:endParaRPr lang="en-US" dirty="0"/>
          </a:p>
          <a:p>
            <a:r>
              <a:rPr lang="ru-RU" dirty="0"/>
              <a:t>На базе этих заверенных электронных документов </a:t>
            </a:r>
            <a:r>
              <a:rPr lang="en-US" dirty="0"/>
              <a:t>NYUFIG</a:t>
            </a:r>
            <a:r>
              <a:rPr lang="ru-RU" dirty="0"/>
              <a:t> формирует заверенную печатную копию, которая направляется клиенту. Выплата пенсий или прочих пособий</a:t>
            </a:r>
            <a:r>
              <a:rPr lang="en-US" dirty="0"/>
              <a:t> </a:t>
            </a:r>
            <a:r>
              <a:rPr lang="ru-RU" dirty="0"/>
              <a:t>также основана на этих заверенных электронных документах.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253992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Электронные и интернет-услуги для клиентов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Хранилище форм</a:t>
            </a:r>
            <a:endParaRPr lang="en-US" sz="2800" dirty="0"/>
          </a:p>
          <a:p>
            <a:r>
              <a:rPr lang="ru-RU" sz="2800" dirty="0"/>
              <a:t>Электронные каналы связи</a:t>
            </a:r>
            <a:r>
              <a:rPr lang="en-US" sz="2800" dirty="0"/>
              <a:t> (Document Gate)</a:t>
            </a:r>
          </a:p>
          <a:p>
            <a:r>
              <a:rPr lang="ru-RU" sz="2800" dirty="0"/>
              <a:t>Сверка данных по пенсионному страхованию</a:t>
            </a:r>
            <a:endParaRPr lang="en-US" sz="2800" dirty="0"/>
          </a:p>
          <a:p>
            <a:r>
              <a:rPr lang="ru-RU" sz="2800" dirty="0"/>
              <a:t>Онлайн-приложение для планирования посещений </a:t>
            </a:r>
            <a:endParaRPr lang="en-US" sz="2800" dirty="0"/>
          </a:p>
          <a:p>
            <a:r>
              <a:rPr lang="ru-RU" sz="2800" dirty="0"/>
              <a:t>Пенсионный калькулятор в режиме онлайн</a:t>
            </a:r>
            <a:endParaRPr lang="en-US" sz="2800" dirty="0"/>
          </a:p>
          <a:p>
            <a:r>
              <a:rPr lang="ru-RU" sz="2800" dirty="0"/>
              <a:t>Возможность просмотра индивидуального счёта в системе соцобеспечения </a:t>
            </a:r>
            <a:endParaRPr lang="en-US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7029221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507286" cy="1362075"/>
          </a:xfrm>
        </p:spPr>
        <p:txBody>
          <a:bodyPr>
            <a:normAutofit/>
          </a:bodyPr>
          <a:lstStyle/>
          <a:p>
            <a:r>
              <a:rPr lang="ru-RU" dirty="0"/>
              <a:t>СЕЛЬСКОЕ ХОЗЯЙСТВО И СЕЛЬСКОЕ РАЗВИТИЕ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55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301472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-108520" y="6136183"/>
            <a:ext cx="9252520" cy="365125"/>
          </a:xfrm>
        </p:spPr>
        <p:txBody>
          <a:bodyPr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Сельскохозяйственные фонды</a:t>
            </a:r>
            <a:endParaRPr lang="hu-H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30" y="-581621"/>
            <a:ext cx="9433048" cy="641543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90568" y="1025733"/>
            <a:ext cx="2957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Платежи на</a:t>
            </a:r>
            <a:r>
              <a:rPr lang="hu-HU" sz="2800" b="1" dirty="0">
                <a:solidFill>
                  <a:schemeClr val="bg1"/>
                </a:solidFill>
                <a:latin typeface="+mj-lt"/>
              </a:rPr>
              <a:t> 2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млрд евро</a:t>
            </a:r>
            <a:endParaRPr lang="hu-H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55837" y="4518684"/>
            <a:ext cx="918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+mj-lt"/>
              </a:rPr>
              <a:t>184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000 клиентов</a:t>
            </a:r>
            <a:endParaRPr lang="hu-H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03316" y="19473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 200+ </a:t>
            </a:r>
            <a:r>
              <a:rPr lang="ru-RU" sz="2400" b="1" dirty="0">
                <a:solidFill>
                  <a:schemeClr val="bg1"/>
                </a:solidFill>
              </a:rPr>
              <a:t>программ субсидирования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29364" y="1979840"/>
            <a:ext cx="40451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>Стандартные процедуры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ГИС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Документооборот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ЭЦП</a:t>
            </a:r>
            <a:endParaRPr lang="hu-HU" sz="2000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1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56</a:t>
            </a:fld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9955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8" descr="MAK 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316288" cy="1174750"/>
          </a:xfrm>
          <a:prstGeom prst="rect">
            <a:avLst/>
          </a:prstGeom>
          <a:noFill/>
          <a:ln w="31750">
            <a:solidFill>
              <a:srgbClr val="70AC2E">
                <a:alpha val="34901"/>
              </a:srgbClr>
            </a:solidFill>
            <a:miter lim="800000"/>
            <a:headEnd/>
            <a:tailEnd/>
          </a:ln>
        </p:spPr>
      </p:pic>
      <p:sp>
        <p:nvSpPr>
          <p:cNvPr id="9" name="Jobbra nyíl 8"/>
          <p:cNvSpPr/>
          <p:nvPr/>
        </p:nvSpPr>
        <p:spPr>
          <a:xfrm>
            <a:off x="395536" y="2060848"/>
            <a:ext cx="4896544" cy="936104"/>
          </a:xfrm>
          <a:prstGeom prst="rightArrow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Kép 7" descr="1534466-8783-450x277-MVHlogo_hir20110125_OE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1831975" cy="114458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  <a:alpha val="44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</p:pic>
      <p:pic>
        <p:nvPicPr>
          <p:cNvPr id="10" name="Kép 11" descr="korm hivat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3430587" cy="1237233"/>
          </a:xfrm>
          <a:prstGeom prst="rect">
            <a:avLst/>
          </a:prstGeom>
          <a:noFill/>
          <a:ln w="31750">
            <a:solidFill>
              <a:srgbClr val="70AC2E">
                <a:alpha val="34901"/>
              </a:srgbClr>
            </a:solidFill>
            <a:miter lim="800000"/>
            <a:headEnd/>
            <a:tailEnd/>
          </a:ln>
        </p:spPr>
      </p:pic>
      <p:sp>
        <p:nvSpPr>
          <p:cNvPr id="12" name="Jobbra nyíl 11"/>
          <p:cNvSpPr/>
          <p:nvPr/>
        </p:nvSpPr>
        <p:spPr>
          <a:xfrm>
            <a:off x="467544" y="4437112"/>
            <a:ext cx="4680520" cy="1008112"/>
          </a:xfrm>
          <a:prstGeom prst="rightArrow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Kép 19" descr="Új ké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365104"/>
            <a:ext cx="18970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Интеграция в ГКВ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09600" y="3861048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Территориальные управления</a:t>
            </a:r>
            <a:r>
              <a:rPr lang="hu-HU" dirty="0"/>
              <a:t>: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09600" y="1385372"/>
            <a:ext cx="308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Центральное управление</a:t>
            </a:r>
            <a:r>
              <a:rPr lang="hu-HU" dirty="0"/>
              <a:t>:</a:t>
            </a:r>
          </a:p>
        </p:txBody>
      </p:sp>
      <p:sp>
        <p:nvSpPr>
          <p:cNvPr id="1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81251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Организационная среда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580" y="1289030"/>
            <a:ext cx="6912768" cy="453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4904180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Платежи в</a:t>
            </a:r>
            <a:r>
              <a:rPr lang="hu-HU" dirty="0"/>
              <a:t> 2017</a:t>
            </a:r>
            <a:r>
              <a:rPr lang="ru-RU" dirty="0"/>
              <a:t> г.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/>
              <a:t>Платежей на общую сумму</a:t>
            </a:r>
            <a:r>
              <a:rPr lang="hu-HU" sz="1800" dirty="0"/>
              <a:t> 563</a:t>
            </a:r>
            <a:r>
              <a:rPr lang="ru-RU" sz="1800" dirty="0"/>
              <a:t>,</a:t>
            </a:r>
            <a:r>
              <a:rPr lang="hu-HU" sz="1800" dirty="0"/>
              <a:t>21</a:t>
            </a:r>
            <a:r>
              <a:rPr lang="ru-RU" sz="1800" dirty="0"/>
              <a:t> млрд форинтов </a:t>
            </a:r>
            <a:r>
              <a:rPr lang="hu-HU" sz="1800" dirty="0"/>
              <a:t>193</a:t>
            </a:r>
            <a:r>
              <a:rPr lang="ru-RU" sz="1800" dirty="0"/>
              <a:t> </a:t>
            </a:r>
            <a:r>
              <a:rPr lang="hu-HU" sz="1800" dirty="0"/>
              <a:t>5</a:t>
            </a:r>
            <a:r>
              <a:rPr lang="ru-RU" sz="1800" dirty="0"/>
              <a:t>00 клиентам</a:t>
            </a:r>
            <a:endParaRPr lang="hu-HU" sz="1800" dirty="0"/>
          </a:p>
          <a:p>
            <a:pPr>
              <a:defRPr/>
            </a:pPr>
            <a:endParaRPr lang="hu-HU" sz="1800" dirty="0"/>
          </a:p>
          <a:p>
            <a:pPr>
              <a:defRPr/>
            </a:pPr>
            <a:r>
              <a:rPr lang="ru-RU" sz="1800" dirty="0"/>
              <a:t>Прямые субсидии</a:t>
            </a:r>
            <a:r>
              <a:rPr lang="hu-HU" sz="1800" dirty="0"/>
              <a:t>: 371</a:t>
            </a:r>
            <a:r>
              <a:rPr lang="ru-RU" sz="1800" dirty="0"/>
              <a:t>,</a:t>
            </a:r>
            <a:r>
              <a:rPr lang="hu-HU" sz="1800" dirty="0"/>
              <a:t>47</a:t>
            </a:r>
            <a:r>
              <a:rPr lang="ru-RU" sz="1800" dirty="0"/>
              <a:t> млрд форинтов</a:t>
            </a:r>
            <a:r>
              <a:rPr lang="hu-HU" sz="1800" dirty="0"/>
              <a:t> 181</a:t>
            </a:r>
            <a:r>
              <a:rPr lang="ru-RU" sz="1800" dirty="0"/>
              <a:t> </a:t>
            </a:r>
            <a:r>
              <a:rPr lang="hu-HU" sz="1800" dirty="0"/>
              <a:t>5</a:t>
            </a:r>
            <a:r>
              <a:rPr lang="ru-RU" sz="1800" dirty="0"/>
              <a:t>00 клиентам</a:t>
            </a:r>
            <a:r>
              <a:rPr lang="hu-HU" sz="1800" dirty="0"/>
              <a:t>, </a:t>
            </a:r>
            <a:br>
              <a:rPr lang="hu-HU" sz="1800" dirty="0"/>
            </a:br>
            <a:r>
              <a:rPr lang="hu-HU" sz="1800" dirty="0"/>
              <a:t>(</a:t>
            </a:r>
            <a:r>
              <a:rPr lang="ru-RU" sz="1800" dirty="0"/>
              <a:t>включая авансовые платежи в сумме</a:t>
            </a:r>
            <a:r>
              <a:rPr lang="hu-HU" sz="1800" dirty="0"/>
              <a:t> 204</a:t>
            </a:r>
            <a:r>
              <a:rPr lang="ru-RU" sz="1800" dirty="0"/>
              <a:t>,</a:t>
            </a:r>
            <a:r>
              <a:rPr lang="hu-HU" sz="1800" dirty="0"/>
              <a:t>16</a:t>
            </a:r>
            <a:r>
              <a:rPr lang="ru-RU" sz="1800" dirty="0"/>
              <a:t> млрд форинтов</a:t>
            </a:r>
            <a:r>
              <a:rPr lang="hu-HU" sz="1800" dirty="0"/>
              <a:t> 167</a:t>
            </a:r>
            <a:r>
              <a:rPr lang="ru-RU" sz="1800" dirty="0"/>
              <a:t> </a:t>
            </a:r>
            <a:r>
              <a:rPr lang="hu-HU" sz="1800" dirty="0"/>
              <a:t>83</a:t>
            </a:r>
            <a:r>
              <a:rPr lang="ru-RU" sz="1800" dirty="0"/>
              <a:t>0 клиентам</a:t>
            </a:r>
            <a:r>
              <a:rPr lang="hu-HU" sz="1800" dirty="0"/>
              <a:t>)</a:t>
            </a:r>
          </a:p>
          <a:p>
            <a:pPr lvl="1">
              <a:defRPr/>
            </a:pPr>
            <a:r>
              <a:rPr lang="ru-RU" sz="1600" dirty="0"/>
              <a:t>субсидии на цели «экологизации»</a:t>
            </a:r>
            <a:r>
              <a:rPr lang="hu-HU" sz="1600" dirty="0"/>
              <a:t>: 124</a:t>
            </a:r>
            <a:r>
              <a:rPr lang="ru-RU" sz="1600" dirty="0"/>
              <a:t>,</a:t>
            </a:r>
            <a:r>
              <a:rPr lang="hu-HU" sz="1600" dirty="0"/>
              <a:t>63 </a:t>
            </a:r>
            <a:r>
              <a:rPr lang="ru-RU" sz="1600" dirty="0"/>
              <a:t>млрд форинтов</a:t>
            </a:r>
            <a:r>
              <a:rPr lang="hu-HU" sz="1600" dirty="0"/>
              <a:t> 144</a:t>
            </a:r>
            <a:r>
              <a:rPr lang="ru-RU" sz="1600" dirty="0"/>
              <a:t>,1</a:t>
            </a:r>
            <a:r>
              <a:rPr lang="hu-HU" sz="1600" dirty="0"/>
              <a:t>9</a:t>
            </a:r>
            <a:r>
              <a:rPr lang="ru-RU" sz="1600" dirty="0"/>
              <a:t>0 клиентам</a:t>
            </a:r>
            <a:endParaRPr lang="hu-HU" sz="1600" dirty="0"/>
          </a:p>
          <a:p>
            <a:pPr lvl="1">
              <a:defRPr/>
            </a:pPr>
            <a:r>
              <a:rPr lang="ru-RU" sz="1600" dirty="0"/>
              <a:t>субсидии на основе единых погектарных ставок (</a:t>
            </a:r>
            <a:r>
              <a:rPr lang="hu-HU" sz="1600" dirty="0"/>
              <a:t>SAPS</a:t>
            </a:r>
            <a:r>
              <a:rPr lang="ru-RU" sz="1600" dirty="0"/>
              <a:t>)</a:t>
            </a:r>
            <a:r>
              <a:rPr lang="hu-HU" sz="1600" dirty="0"/>
              <a:t>: 159 </a:t>
            </a:r>
            <a:r>
              <a:rPr lang="ru-RU" sz="1600" dirty="0"/>
              <a:t>млрд форинтов</a:t>
            </a:r>
            <a:r>
              <a:rPr lang="hu-HU" sz="1600" dirty="0"/>
              <a:t> 144</a:t>
            </a:r>
            <a:r>
              <a:rPr lang="ru-RU" sz="1600" dirty="0"/>
              <a:t>,</a:t>
            </a:r>
            <a:r>
              <a:rPr lang="hu-HU" sz="1600" dirty="0"/>
              <a:t>55</a:t>
            </a:r>
            <a:r>
              <a:rPr lang="ru-RU" sz="1600" dirty="0"/>
              <a:t>0 клиентам</a:t>
            </a:r>
            <a:endParaRPr lang="hu-HU" sz="1600" dirty="0"/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ru-RU" sz="1800" dirty="0"/>
              <a:t>Внутренний рынок</a:t>
            </a:r>
            <a:r>
              <a:rPr lang="hu-HU" sz="1800" dirty="0"/>
              <a:t>: 28</a:t>
            </a:r>
            <a:r>
              <a:rPr lang="ru-RU" sz="1800" dirty="0"/>
              <a:t>,</a:t>
            </a:r>
            <a:r>
              <a:rPr lang="hu-HU" sz="1800" dirty="0"/>
              <a:t>23</a:t>
            </a:r>
            <a:r>
              <a:rPr lang="ru-RU" sz="1800" dirty="0"/>
              <a:t> млрд форинтов</a:t>
            </a:r>
            <a:r>
              <a:rPr lang="hu-HU" sz="1800" dirty="0"/>
              <a:t> 10</a:t>
            </a:r>
            <a:r>
              <a:rPr lang="ru-RU" sz="1800" dirty="0"/>
              <a:t> 000 клиентам</a:t>
            </a:r>
            <a:endParaRPr lang="hu-HU" sz="1800" dirty="0"/>
          </a:p>
          <a:p>
            <a:pPr>
              <a:defRPr/>
            </a:pPr>
            <a:endParaRPr lang="hu-HU" sz="1800" dirty="0"/>
          </a:p>
          <a:p>
            <a:pPr>
              <a:defRPr/>
            </a:pPr>
            <a:r>
              <a:rPr lang="ru-RU" sz="1800" dirty="0"/>
              <a:t>Национальные дотации</a:t>
            </a:r>
            <a:r>
              <a:rPr lang="hu-HU" sz="1800" dirty="0"/>
              <a:t>: 56</a:t>
            </a:r>
            <a:r>
              <a:rPr lang="ru-RU" sz="1800" dirty="0"/>
              <a:t>,</a:t>
            </a:r>
            <a:r>
              <a:rPr lang="hu-HU" sz="1800" dirty="0"/>
              <a:t>66</a:t>
            </a:r>
            <a:r>
              <a:rPr lang="ru-RU" sz="1800" dirty="0"/>
              <a:t> млрд форинтов</a:t>
            </a:r>
            <a:r>
              <a:rPr lang="hu-HU" sz="1800" dirty="0"/>
              <a:t>16</a:t>
            </a:r>
            <a:r>
              <a:rPr lang="ru-RU" sz="1800" dirty="0"/>
              <a:t> </a:t>
            </a:r>
            <a:r>
              <a:rPr lang="hu-HU" sz="1800" dirty="0"/>
              <a:t>42</a:t>
            </a:r>
            <a:r>
              <a:rPr lang="ru-RU" sz="1800" dirty="0"/>
              <a:t>0 клиентам</a:t>
            </a:r>
            <a:endParaRPr lang="hu-HU" sz="1800" dirty="0"/>
          </a:p>
          <a:p>
            <a:pPr>
              <a:defRPr/>
            </a:pPr>
            <a:endParaRPr lang="hu-HU" sz="1800" dirty="0"/>
          </a:p>
          <a:p>
            <a:pPr>
              <a:defRPr/>
            </a:pPr>
            <a:r>
              <a:rPr lang="ru-RU" sz="1800" dirty="0"/>
              <a:t>Сельское развитие</a:t>
            </a:r>
            <a:r>
              <a:rPr lang="hu-HU" sz="1800" dirty="0"/>
              <a:t>: 106</a:t>
            </a:r>
            <a:r>
              <a:rPr lang="ru-RU" sz="1800" dirty="0"/>
              <a:t>,</a:t>
            </a:r>
            <a:r>
              <a:rPr lang="hu-HU" sz="1800" dirty="0"/>
              <a:t>8</a:t>
            </a:r>
            <a:r>
              <a:rPr lang="ru-RU" sz="1800" dirty="0"/>
              <a:t> млрд форинтов </a:t>
            </a:r>
            <a:r>
              <a:rPr lang="hu-HU" sz="1800" dirty="0"/>
              <a:t>40</a:t>
            </a:r>
            <a:r>
              <a:rPr lang="ru-RU" sz="1800" dirty="0"/>
              <a:t> </a:t>
            </a:r>
            <a:r>
              <a:rPr lang="hu-HU" sz="1800" dirty="0"/>
              <a:t>88</a:t>
            </a:r>
            <a:r>
              <a:rPr lang="ru-RU" sz="1800" dirty="0"/>
              <a:t>0 клиентам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59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430312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99985924"/>
              </p:ext>
            </p:extLst>
          </p:nvPr>
        </p:nvGraphicFramePr>
        <p:xfrm>
          <a:off x="98825" y="1196752"/>
          <a:ext cx="902180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Организация и задачи</a:t>
            </a:r>
            <a:endParaRPr lang="hu-HU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032833591"/>
              </p:ext>
            </p:extLst>
          </p:nvPr>
        </p:nvGraphicFramePr>
        <p:xfrm>
          <a:off x="21238" y="4581128"/>
          <a:ext cx="9021805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0335135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60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43297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Отчёт по просроченной задолженности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  <a:p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61</a:t>
            </a:fld>
            <a:endParaRPr lang="hu-HU" dirty="0"/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26159"/>
              </p:ext>
            </p:extLst>
          </p:nvPr>
        </p:nvGraphicFramePr>
        <p:xfrm>
          <a:off x="0" y="908721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9683391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Отчёт по просроченной задолженности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  <a:p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62</a:t>
            </a:fld>
            <a:endParaRPr lang="hu-HU" dirty="0"/>
          </a:p>
        </p:txBody>
      </p:sp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15221"/>
              </p:ext>
            </p:extLst>
          </p:nvPr>
        </p:nvGraphicFramePr>
        <p:xfrm>
          <a:off x="-75959" y="908720"/>
          <a:ext cx="9295918" cy="555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21577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92450"/>
              </p:ext>
            </p:extLst>
          </p:nvPr>
        </p:nvGraphicFramePr>
        <p:xfrm>
          <a:off x="0" y="1268760"/>
          <a:ext cx="89644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Перенос по статьям</a:t>
            </a:r>
            <a:r>
              <a:rPr lang="hu-HU" dirty="0"/>
              <a:t> I-XXXV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51872" y="5949280"/>
            <a:ext cx="388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Перенос в</a:t>
            </a:r>
            <a:r>
              <a:rPr lang="hu-HU" sz="1200" dirty="0"/>
              <a:t> 2017 (</a:t>
            </a:r>
            <a:r>
              <a:rPr lang="ru-RU" sz="1200" dirty="0"/>
              <a:t>касается финансовых отчётов</a:t>
            </a:r>
            <a:r>
              <a:rPr lang="hu-HU" sz="1200" dirty="0"/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716937" y="4509120"/>
            <a:ext cx="4431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∑ 2</a:t>
            </a:r>
            <a:r>
              <a:rPr lang="ru-RU" dirty="0"/>
              <a:t>,</a:t>
            </a:r>
            <a:r>
              <a:rPr lang="hu-HU" dirty="0"/>
              <a:t>743 </a:t>
            </a:r>
            <a:r>
              <a:rPr lang="ru-RU" dirty="0"/>
              <a:t>млрд форинтов</a:t>
            </a:r>
            <a:endParaRPr lang="hu-HU" dirty="0"/>
          </a:p>
          <a:p>
            <a:pPr algn="r"/>
            <a:r>
              <a:rPr lang="ru-RU" sz="1400" dirty="0"/>
              <a:t>Всего  расходов</a:t>
            </a:r>
            <a:r>
              <a:rPr lang="hu-HU" sz="1400" dirty="0"/>
              <a:t>:  10</a:t>
            </a:r>
            <a:r>
              <a:rPr lang="ru-RU" sz="1400" dirty="0"/>
              <a:t>,</a:t>
            </a:r>
            <a:r>
              <a:rPr lang="hu-HU" sz="1400" dirty="0"/>
              <a:t>330</a:t>
            </a:r>
            <a:r>
              <a:rPr lang="ru-RU" sz="1400" dirty="0"/>
              <a:t> млрд форинтов</a:t>
            </a:r>
            <a:endParaRPr lang="hu-HU" sz="1400" dirty="0"/>
          </a:p>
          <a:p>
            <a:pPr algn="r"/>
            <a:r>
              <a:rPr lang="ru-RU" sz="1400" dirty="0"/>
              <a:t>Общий дефицит центрального правительства</a:t>
            </a:r>
            <a:r>
              <a:rPr lang="hu-HU" sz="1400" dirty="0"/>
              <a:t>: 1</a:t>
            </a:r>
            <a:r>
              <a:rPr lang="ru-RU" sz="1400" dirty="0"/>
              <a:t>,</a:t>
            </a:r>
            <a:r>
              <a:rPr lang="hu-HU" sz="1400" dirty="0"/>
              <a:t>974</a:t>
            </a:r>
            <a:r>
              <a:rPr lang="ru-RU" sz="1400" dirty="0"/>
              <a:t> млрд форинтов</a:t>
            </a:r>
            <a:endParaRPr lang="hu-HU" sz="1400" dirty="0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63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0177370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>Штрафы за несвоевременное представление отчётности</a:t>
            </a:r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957638"/>
              </p:ext>
            </p:extLst>
          </p:nvPr>
        </p:nvGraphicFramePr>
        <p:xfrm>
          <a:off x="0" y="1124744"/>
          <a:ext cx="90831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64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418425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Бухгалтерские кадры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Сдавали экзамен на бухгалтера</a:t>
            </a:r>
            <a:r>
              <a:rPr lang="hu-HU" sz="2400" dirty="0"/>
              <a:t> (2005-2018):</a:t>
            </a:r>
          </a:p>
          <a:p>
            <a:r>
              <a:rPr lang="ru-RU" sz="2400" dirty="0"/>
              <a:t>мужчин</a:t>
            </a:r>
            <a:r>
              <a:rPr lang="hu-HU" sz="2400" dirty="0"/>
              <a:t>: 1</a:t>
            </a:r>
            <a:r>
              <a:rPr lang="ru-RU" sz="2400" dirty="0"/>
              <a:t> </a:t>
            </a:r>
            <a:r>
              <a:rPr lang="hu-HU" sz="2400" dirty="0"/>
              <a:t>501 </a:t>
            </a:r>
          </a:p>
          <a:p>
            <a:r>
              <a:rPr lang="ru-RU" sz="2400" dirty="0"/>
              <a:t>женщин</a:t>
            </a:r>
            <a:r>
              <a:rPr lang="hu-HU" sz="2400" dirty="0"/>
              <a:t>: 10</a:t>
            </a:r>
            <a:r>
              <a:rPr lang="ru-RU" sz="2400" dirty="0"/>
              <a:t> </a:t>
            </a:r>
            <a:r>
              <a:rPr lang="hu-HU" sz="2400" dirty="0"/>
              <a:t>534 </a:t>
            </a:r>
          </a:p>
          <a:p>
            <a:pPr marL="0" indent="0">
              <a:buNone/>
            </a:pPr>
            <a:r>
              <a:rPr lang="ru-RU" sz="2400" dirty="0"/>
              <a:t>Аккредитации</a:t>
            </a:r>
            <a:r>
              <a:rPr lang="hu-HU" sz="2400" dirty="0"/>
              <a:t>:</a:t>
            </a:r>
          </a:p>
          <a:p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779396" y="2352898"/>
            <a:ext cx="346249" cy="44861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hu-HU"/>
            </a:defPPr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https://vny.nive.hu/statisztika/index.php?ok=1</a:t>
            </a:r>
            <a:r>
              <a:rPr lang="hu-HU" dirty="0"/>
              <a:t>; </a:t>
            </a:r>
            <a:r>
              <a:rPr lang="hu-HU" dirty="0" err="1"/>
              <a:t>www.kormany.hu</a:t>
            </a:r>
            <a:r>
              <a:rPr lang="hu-HU" dirty="0"/>
              <a:t>  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71366"/>
              </p:ext>
            </p:extLst>
          </p:nvPr>
        </p:nvGraphicFramePr>
        <p:xfrm>
          <a:off x="1547664" y="3717032"/>
          <a:ext cx="5422900" cy="1905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3354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Бюджетный, прочий, финансовый, корпоративный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прочий, корпоративный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МСФО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МСФО</a:t>
                      </a:r>
                      <a:r>
                        <a:rPr lang="hu-H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>
                          <a:effectLst/>
                        </a:rPr>
                        <a:t>финансовый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МСФО, корпоративный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финансовый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финансовый, корпоративный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Бюджетный, корпоративный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1123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ИТОГО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4531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65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2318677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66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94914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435280" cy="1733054"/>
          </a:xfrm>
        </p:spPr>
        <p:txBody>
          <a:bodyPr/>
          <a:lstStyle/>
          <a:p>
            <a:r>
              <a:rPr lang="ru-RU" dirty="0"/>
              <a:t>Как мы это видим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меньше бюрократии в </a:t>
            </a:r>
            <a:r>
              <a:rPr lang="ru-RU" dirty="0" err="1"/>
              <a:t>бэк</a:t>
            </a:r>
            <a:r>
              <a:rPr lang="ru-RU" dirty="0"/>
              <a:t>-офисе </a:t>
            </a:r>
            <a:endParaRPr lang="hu-HU" dirty="0"/>
          </a:p>
          <a:p>
            <a:r>
              <a:rPr lang="ru-RU" dirty="0"/>
              <a:t>централизованная модель бухучёта</a:t>
            </a:r>
            <a:endParaRPr lang="hu-HU" dirty="0"/>
          </a:p>
          <a:p>
            <a:r>
              <a:rPr lang="ru-RU" dirty="0"/>
              <a:t>типовые рабочие процессы</a:t>
            </a:r>
            <a:endParaRPr lang="hu-HU" dirty="0"/>
          </a:p>
          <a:p>
            <a:r>
              <a:rPr lang="ru-RU" dirty="0"/>
              <a:t>интеграция</a:t>
            </a:r>
            <a:endParaRPr lang="hu-HU" dirty="0"/>
          </a:p>
          <a:p>
            <a:pPr lvl="1"/>
            <a:r>
              <a:rPr lang="ru-RU" dirty="0"/>
              <a:t>функциональная</a:t>
            </a:r>
            <a:endParaRPr lang="hu-HU" dirty="0"/>
          </a:p>
          <a:p>
            <a:pPr lvl="1"/>
            <a:r>
              <a:rPr lang="ru-RU" dirty="0"/>
              <a:t>на уровне РБС</a:t>
            </a:r>
            <a:endParaRPr lang="hu-HU" dirty="0"/>
          </a:p>
          <a:p>
            <a:r>
              <a:rPr lang="ru-RU" dirty="0"/>
              <a:t>информация для лиц, принимающих решения</a:t>
            </a:r>
            <a:endParaRPr lang="hu-HU" dirty="0"/>
          </a:p>
          <a:p>
            <a:r>
              <a:rPr lang="ru-RU" dirty="0"/>
              <a:t>управление изменениями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67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711925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-108520" y="6136183"/>
            <a:ext cx="9252520" cy="533177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DWH + 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ИСУГФ</a:t>
            </a:r>
            <a:endParaRPr lang="hu-H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7" y="-306754"/>
            <a:ext cx="9330534" cy="609608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6834" y="904364"/>
            <a:ext cx="294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меньше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бюрократии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860033" y="0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решения </a:t>
            </a:r>
          </a:p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принимаются на </a:t>
            </a:r>
          </a:p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основе данных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64088" y="1981582"/>
            <a:ext cx="2969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бюджетный </a:t>
            </a:r>
          </a:p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контроль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82256" y="3784684"/>
            <a:ext cx="179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+mj-lt"/>
              </a:rPr>
              <a:t>online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03848" y="5204551"/>
            <a:ext cx="746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интегрированная система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5536" y="249289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типовой рабочий процесс</a:t>
            </a:r>
            <a:endParaRPr lang="hu-H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32352" y="3830850"/>
            <a:ext cx="181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автоматизация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948264" y="3676962"/>
            <a:ext cx="12437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РД</a:t>
            </a:r>
            <a:r>
              <a:rPr lang="hu-HU" sz="2000" b="1" dirty="0">
                <a:solidFill>
                  <a:schemeClr val="bg1"/>
                </a:solidFill>
                <a:latin typeface="+mj-lt"/>
              </a:rPr>
              <a:t>/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ДА</a:t>
            </a:r>
            <a:endParaRPr lang="hu-HU" sz="2000" b="1" dirty="0">
              <a:solidFill>
                <a:schemeClr val="bg1"/>
              </a:solidFill>
              <a:latin typeface="+mj-lt"/>
            </a:endParaRPr>
          </a:p>
          <a:p>
            <a:endParaRPr lang="hu-HU" dirty="0"/>
          </a:p>
        </p:txBody>
      </p:sp>
      <p:sp>
        <p:nvSpPr>
          <p:cNvPr id="15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68</a:t>
            </a:fld>
            <a:endParaRPr lang="hu-HU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047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и требования</a:t>
            </a:r>
            <a:br>
              <a:rPr lang="en-GB" dirty="0"/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416800" cy="52174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/>
              <a:t>Благодаря новой ИСУГФ заинтересованные стороны получат существенные выгоды </a:t>
            </a:r>
            <a:endParaRPr lang="en-US" sz="2000" dirty="0"/>
          </a:p>
          <a:p>
            <a:pPr lvl="0"/>
            <a:r>
              <a:rPr lang="ru-RU" sz="2000" dirty="0"/>
              <a:t>Улучшится </a:t>
            </a:r>
            <a:r>
              <a:rPr lang="ru-RU" sz="2000" b="1" dirty="0"/>
              <a:t>доступ</a:t>
            </a:r>
            <a:r>
              <a:rPr lang="ru-RU" sz="2000" dirty="0"/>
              <a:t> к информации</a:t>
            </a:r>
            <a:r>
              <a:rPr lang="en-GB" sz="2000" dirty="0"/>
              <a:t>: </a:t>
            </a:r>
            <a:r>
              <a:rPr lang="ru-RU" sz="2000" dirty="0"/>
              <a:t>нынешняя разрозненная система будет интегрирована в единую систему, охватывающую всю информацию о госфинансах и доступную для всех руководителей, которым необходимо принимать решения.</a:t>
            </a:r>
            <a:r>
              <a:rPr lang="en-GB" sz="2000" dirty="0"/>
              <a:t> </a:t>
            </a:r>
            <a:endParaRPr lang="hu-HU" sz="2000" dirty="0"/>
          </a:p>
          <a:p>
            <a:pPr lvl="0"/>
            <a:r>
              <a:rPr lang="ru-RU" sz="2000" dirty="0"/>
              <a:t>Более </a:t>
            </a:r>
            <a:r>
              <a:rPr lang="ru-RU" sz="2000" b="1" dirty="0"/>
              <a:t>качественная</a:t>
            </a:r>
            <a:r>
              <a:rPr lang="ru-RU" sz="2000" dirty="0"/>
              <a:t> информация для руководства всех уровней, что способствует улучшению бюджетного контроля, распределения ресурсов и управления ими, управления ликвидностью и контроля за расходами</a:t>
            </a:r>
            <a:r>
              <a:rPr lang="en-GB" sz="2000" dirty="0"/>
              <a:t>.</a:t>
            </a:r>
            <a:endParaRPr lang="hu-HU" sz="2000" dirty="0"/>
          </a:p>
          <a:p>
            <a:pPr lvl="0"/>
            <a:r>
              <a:rPr lang="ru-RU" sz="2000" dirty="0"/>
              <a:t>Повышение </a:t>
            </a:r>
            <a:r>
              <a:rPr lang="ru-RU" sz="2000" b="1" dirty="0"/>
              <a:t>эффективности</a:t>
            </a:r>
            <a:r>
              <a:rPr lang="ru-RU" sz="2000" dirty="0"/>
              <a:t> операций – меньше бумажной работы и дублирования мероприятий и отчётов.</a:t>
            </a:r>
            <a:endParaRPr lang="hu-HU" sz="2000" dirty="0"/>
          </a:p>
          <a:p>
            <a:pPr lvl="0"/>
            <a:r>
              <a:rPr lang="ru-RU" sz="2000" dirty="0"/>
              <a:t>Улучшение </a:t>
            </a:r>
            <a:r>
              <a:rPr lang="ru-RU" sz="2000" b="1" dirty="0"/>
              <a:t>контроля</a:t>
            </a:r>
            <a:r>
              <a:rPr lang="en-GB" sz="2000" dirty="0"/>
              <a:t>: </a:t>
            </a:r>
            <a:r>
              <a:rPr lang="ru-RU" sz="2000" dirty="0"/>
              <a:t>новая ИСУГФ позволит улучшить встроенные механизмы контроля за расходами и будет более доступной для внутренних и внешних аудиторов</a:t>
            </a:r>
            <a:r>
              <a:rPr lang="en-GB" sz="2000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9512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69</a:t>
            </a:fld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210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ИНФОРМАЦИОННЫЕ ТЕХНОЛОГИИ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799" y="2971799"/>
            <a:ext cx="685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5717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" y="698052"/>
            <a:ext cx="9039225" cy="5276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Нынешняя система</a:t>
            </a:r>
            <a:br>
              <a:rPr lang="en-GB" dirty="0"/>
            </a:b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70</a:t>
            </a:fld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980728"/>
            <a:ext cx="2520280" cy="153888"/>
          </a:xfrm>
          <a:prstGeom prst="rect">
            <a:avLst/>
          </a:prstGeom>
          <a:solidFill>
            <a:srgbClr val="C7E7C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/>
              <a:t>Управление ассигнованиями ГКВ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0151" y="2169978"/>
            <a:ext cx="1205468" cy="12311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Бюджетный план РБС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18046" y="2100206"/>
            <a:ext cx="1403253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Финансирование на основании завершения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43826" y="2199861"/>
            <a:ext cx="1403253" cy="12311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Изменения в ассигнованиях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30053" y="2108422"/>
            <a:ext cx="1205469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Операции без перевода средств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21943" y="2034068"/>
            <a:ext cx="1253890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Операции без перевода средств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761777" y="1971642"/>
            <a:ext cx="1477340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Обмен данными по ассигнованиям и переводу средств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582061" y="2140487"/>
            <a:ext cx="858454" cy="12311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Финансирование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7664" y="2276872"/>
            <a:ext cx="577765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Банковские счета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56376" y="2174490"/>
            <a:ext cx="484522" cy="153888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/>
              <a:t>ЕКС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59958" y="2709826"/>
            <a:ext cx="577765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Банковские счета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15781" y="3199482"/>
            <a:ext cx="2304219" cy="153888"/>
          </a:xfrm>
          <a:prstGeom prst="rect">
            <a:avLst/>
          </a:prstGeom>
          <a:solidFill>
            <a:srgbClr val="BADEF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/>
              <a:t>Управление банковскими счетами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3620566"/>
            <a:ext cx="999011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Отзывы от групповых переводах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378557" y="3604806"/>
            <a:ext cx="858951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Индивидуальное платёжное поручение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7953201" y="4244433"/>
            <a:ext cx="484522" cy="153888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b="1" dirty="0"/>
              <a:t>GIRO</a:t>
            </a:r>
            <a:endParaRPr lang="en-US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33716" y="4152118"/>
            <a:ext cx="942801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Сводные данные о групповых переводах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6933716" y="4679891"/>
            <a:ext cx="611706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Поручение о групповом переводе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5621786" y="3657874"/>
            <a:ext cx="826599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/>
              <a:t>Индивидуальное </a:t>
            </a:r>
            <a:r>
              <a:rPr lang="ru-RU" sz="800" dirty="0"/>
              <a:t>платёжное поручение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5883050" y="4251001"/>
            <a:ext cx="484522" cy="153888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b="1" dirty="0"/>
              <a:t>Electra</a:t>
            </a:r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11014" y="4870822"/>
            <a:ext cx="753482" cy="369332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Поручение о перечислении средств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600" y="4377366"/>
            <a:ext cx="706215" cy="12311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Отчётность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62587" y="4345657"/>
            <a:ext cx="706215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Бюджетный план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811969" y="4383554"/>
            <a:ext cx="1584176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Финансирование на основании завершения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1440438" y="4388487"/>
            <a:ext cx="1414298" cy="12311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Изменения в ассигнованиях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2132520" y="4313204"/>
            <a:ext cx="1225817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Операции без перевода средств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760220" y="4322101"/>
            <a:ext cx="1225817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Прогноз движения денежных средств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637470" y="4479891"/>
            <a:ext cx="1225817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Операции без перевода средств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167698" y="4455952"/>
            <a:ext cx="926805" cy="24622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/>
              <a:t>Eves </a:t>
            </a:r>
            <a:r>
              <a:rPr lang="en-US" sz="800" dirty="0" err="1"/>
              <a:t>finan</a:t>
            </a:r>
            <a:r>
              <a:rPr lang="en-US" sz="800" dirty="0"/>
              <a:t>-</a:t>
            </a:r>
            <a:br>
              <a:rPr lang="en-US" sz="800" dirty="0"/>
            </a:br>
            <a:r>
              <a:rPr lang="en-US" sz="800" dirty="0" err="1"/>
              <a:t>szírozási</a:t>
            </a:r>
            <a:r>
              <a:rPr lang="en-US" sz="800" dirty="0"/>
              <a:t> </a:t>
            </a:r>
            <a:r>
              <a:rPr lang="en-US" sz="800" dirty="0" err="1"/>
              <a:t>terv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4870639" y="4383655"/>
            <a:ext cx="1225817" cy="123111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Балансовый сертификат</a:t>
            </a:r>
            <a:r>
              <a:rPr lang="en-US" sz="800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8757" y="3092630"/>
            <a:ext cx="665453" cy="415498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/>
              <a:t>Данные на бумажных носителях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215270" y="3206108"/>
            <a:ext cx="484522" cy="153888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b="1" dirty="0"/>
              <a:t>eAdat</a:t>
            </a:r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24468" y="3219360"/>
            <a:ext cx="484522" cy="153888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b="1" dirty="0"/>
              <a:t>K11</a:t>
            </a:r>
            <a:endParaRPr lang="en-US" sz="1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699792" y="5562380"/>
            <a:ext cx="2722200" cy="153888"/>
          </a:xfrm>
          <a:prstGeom prst="rect">
            <a:avLst/>
          </a:prstGeom>
          <a:solidFill>
            <a:srgbClr val="E5E9E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i="1" dirty="0"/>
              <a:t>Распорядитель бюджетных средств (РБС)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22974217"/>
      </p:ext>
    </p:extLst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71</a:t>
            </a:fld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1250443"/>
              </p:ext>
            </p:extLst>
          </p:nvPr>
        </p:nvGraphicFramePr>
        <p:xfrm>
          <a:off x="0" y="0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 rot="17794726">
            <a:off x="1208491" y="2069921"/>
            <a:ext cx="3126619" cy="980728"/>
          </a:xfrm>
        </p:spPr>
        <p:txBody>
          <a:bodyPr>
            <a:noAutofit/>
          </a:bodyPr>
          <a:lstStyle/>
          <a:p>
            <a:r>
              <a:rPr lang="ru-RU" sz="2800" b="1" cap="all" dirty="0">
                <a:latin typeface="Georgia" pitchFamily="18" charset="0"/>
              </a:rPr>
              <a:t>УПРАВЛЕНИЕ</a:t>
            </a:r>
            <a:endParaRPr lang="en-GB" sz="2800" cap="all" dirty="0">
              <a:latin typeface="Georgia" pitchFamily="18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 rot="3782950">
            <a:off x="4574325" y="2196042"/>
            <a:ext cx="37198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>
                <a:latin typeface="Georgia" pitchFamily="18" charset="0"/>
              </a:rPr>
              <a:t>ИЗМЕНЕНИЯМИ</a:t>
            </a:r>
            <a:endParaRPr lang="en-GB" sz="2800" cap="all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10453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8957roly5ko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826" y="4236691"/>
            <a:ext cx="2426973" cy="1820230"/>
          </a:xfrm>
          <a:prstGeom prst="rect">
            <a:avLst/>
          </a:prstGeom>
        </p:spPr>
      </p:pic>
      <p:pic>
        <p:nvPicPr>
          <p:cNvPr id="15" name="Picture 14" descr="22025gps0dhzmq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8168" y="1588231"/>
            <a:ext cx="2592289" cy="1944217"/>
          </a:xfrm>
          <a:prstGeom prst="rect">
            <a:avLst/>
          </a:prstGeom>
        </p:spPr>
      </p:pic>
      <p:sp>
        <p:nvSpPr>
          <p:cNvPr id="4" name="Up-Down Arrow 3"/>
          <p:cNvSpPr/>
          <p:nvPr/>
        </p:nvSpPr>
        <p:spPr>
          <a:xfrm>
            <a:off x="7089992" y="3236985"/>
            <a:ext cx="548640" cy="1280160"/>
          </a:xfrm>
          <a:prstGeom prst="upDownArrow">
            <a:avLst>
              <a:gd name="adj1" fmla="val 50000"/>
              <a:gd name="adj2" fmla="val 35119"/>
            </a:avLst>
          </a:prstGeom>
          <a:solidFill>
            <a:srgbClr val="FFFF99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72</a:t>
            </a:fld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1240" y="1610543"/>
            <a:ext cx="2194560" cy="215444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</a:rPr>
              <a:t>Учреждения госсектора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1240" y="5921475"/>
            <a:ext cx="2194560" cy="169277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CC"/>
                </a:solidFill>
              </a:rPr>
              <a:t>Граждане, НПО, компании</a:t>
            </a:r>
            <a:endParaRPr lang="en-US" sz="1100" b="1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0511" y="3626928"/>
            <a:ext cx="324000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0000CC"/>
                </a:solidFill>
                <a:latin typeface="Comic Sans MS" pitchFamily="66" charset="0"/>
              </a:rPr>
              <a:t>ИСУГФ</a:t>
            </a:r>
            <a:r>
              <a:rPr lang="en-US" sz="1000" b="1" dirty="0">
                <a:solidFill>
                  <a:srgbClr val="0000CC"/>
                </a:solidFill>
                <a:latin typeface="Comic Sans MS" pitchFamily="66" charset="0"/>
              </a:rPr>
              <a:t> : </a:t>
            </a:r>
            <a:r>
              <a:rPr lang="ru-RU" sz="1000" b="1" dirty="0">
                <a:solidFill>
                  <a:srgbClr val="0000CC"/>
                </a:solidFill>
                <a:latin typeface="Comic Sans MS" pitchFamily="66" charset="0"/>
              </a:rPr>
              <a:t>сотрудничество и координация</a:t>
            </a:r>
            <a:endParaRPr lang="en-US" sz="1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19930" y="1666875"/>
            <a:ext cx="432000" cy="446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 rot="16200000">
            <a:off x="4235930" y="5105579"/>
            <a:ext cx="1800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00CC"/>
                </a:solidFill>
              </a:rPr>
              <a:t>Портал</a:t>
            </a:r>
            <a:r>
              <a:rPr lang="en-US" sz="1400" b="1" dirty="0">
                <a:solidFill>
                  <a:srgbClr val="0000CC"/>
                </a:solidFill>
              </a:rPr>
              <a:t> - </a:t>
            </a:r>
            <a:r>
              <a:rPr lang="ru-RU" sz="1400" b="1" dirty="0">
                <a:solidFill>
                  <a:srgbClr val="0000CC"/>
                </a:solidFill>
              </a:rPr>
              <a:t>Интернет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235930" y="2477149"/>
            <a:ext cx="1800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b="1" dirty="0">
                <a:solidFill>
                  <a:srgbClr val="0000CC"/>
                </a:solidFill>
              </a:rPr>
              <a:t>Портал</a:t>
            </a:r>
            <a:r>
              <a:rPr lang="en-US" sz="1400" b="1" dirty="0">
                <a:solidFill>
                  <a:srgbClr val="0000CC"/>
                </a:solidFill>
              </a:rPr>
              <a:t> - </a:t>
            </a:r>
            <a:r>
              <a:rPr lang="ru-RU" sz="1400" b="1" dirty="0">
                <a:solidFill>
                  <a:srgbClr val="0000CC"/>
                </a:solidFill>
              </a:rPr>
              <a:t>Интранет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930" y="3898101"/>
            <a:ext cx="4392000" cy="22320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7930" y="1674860"/>
            <a:ext cx="4392000" cy="22320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Magnetic Disk 35"/>
          <p:cNvSpPr/>
          <p:nvPr/>
        </p:nvSpPr>
        <p:spPr>
          <a:xfrm>
            <a:off x="888925" y="4508423"/>
            <a:ext cx="1360300" cy="109728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CC"/>
                </a:solidFill>
              </a:rPr>
              <a:t>Хранилище данных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851" y="3600730"/>
            <a:ext cx="421013" cy="246221"/>
          </a:xfrm>
          <a:prstGeom prst="rect">
            <a:avLst/>
          </a:prstGeom>
          <a:solidFill>
            <a:srgbClr val="FFFFCC"/>
          </a:solidFill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</a:rPr>
              <a:t>OLTP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319" y="3931915"/>
            <a:ext cx="460061" cy="246221"/>
          </a:xfrm>
          <a:prstGeom prst="rect">
            <a:avLst/>
          </a:prstGeom>
          <a:solidFill>
            <a:srgbClr val="CCFFFF"/>
          </a:solidFill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</a:rPr>
              <a:t>OLAP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1212925" y="3424235"/>
            <a:ext cx="648000" cy="1005840"/>
          </a:xfrm>
          <a:prstGeom prst="downArrow">
            <a:avLst>
              <a:gd name="adj1" fmla="val 48032"/>
              <a:gd name="adj2" fmla="val 31828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E</a:t>
            </a:r>
          </a:p>
          <a:p>
            <a:pPr algn="ctr"/>
            <a:r>
              <a:rPr lang="en-US" sz="1400" b="1" dirty="0">
                <a:solidFill>
                  <a:srgbClr val="0000CC"/>
                </a:solidFill>
              </a:rPr>
              <a:t>T</a:t>
            </a:r>
          </a:p>
          <a:p>
            <a:pPr algn="ctr"/>
            <a:r>
              <a:rPr lang="en-US" sz="1400" b="1" dirty="0">
                <a:solidFill>
                  <a:srgbClr val="0000CC"/>
                </a:solidFill>
              </a:rPr>
              <a:t>L</a:t>
            </a: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2642881" y="1926185"/>
          <a:ext cx="2124000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338667" y="2731526"/>
            <a:ext cx="730328" cy="307777"/>
          </a:xfrm>
          <a:prstGeom prst="rect">
            <a:avLst/>
          </a:prstGeom>
          <a:solidFill>
            <a:srgbClr val="FFFFCC"/>
          </a:solidFill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ИСУГФ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888925" y="1894503"/>
            <a:ext cx="1224000" cy="142821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Базы данных ИСУГФ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43" name="Group 59"/>
          <p:cNvGrpSpPr/>
          <p:nvPr/>
        </p:nvGrpSpPr>
        <p:grpSpPr>
          <a:xfrm>
            <a:off x="3035776" y="4105461"/>
            <a:ext cx="936060" cy="1733525"/>
            <a:chOff x="3312001" y="3953061"/>
            <a:chExt cx="936060" cy="1733525"/>
          </a:xfrm>
        </p:grpSpPr>
        <p:sp>
          <p:nvSpPr>
            <p:cNvPr id="52" name="Cube 51"/>
            <p:cNvSpPr/>
            <p:nvPr/>
          </p:nvSpPr>
          <p:spPr>
            <a:xfrm>
              <a:off x="3312001" y="3953061"/>
              <a:ext cx="396000" cy="36000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BI</a:t>
              </a:r>
            </a:p>
          </p:txBody>
        </p:sp>
        <p:sp>
          <p:nvSpPr>
            <p:cNvPr id="53" name="Cube 52"/>
            <p:cNvSpPr/>
            <p:nvPr/>
          </p:nvSpPr>
          <p:spPr>
            <a:xfrm>
              <a:off x="3852061" y="4133081"/>
              <a:ext cx="396000" cy="36000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BI</a:t>
              </a:r>
            </a:p>
          </p:txBody>
        </p:sp>
        <p:sp>
          <p:nvSpPr>
            <p:cNvPr id="54" name="Cube 53"/>
            <p:cNvSpPr/>
            <p:nvPr/>
          </p:nvSpPr>
          <p:spPr>
            <a:xfrm>
              <a:off x="3312001" y="4375624"/>
              <a:ext cx="396000" cy="36000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BI</a:t>
              </a:r>
            </a:p>
          </p:txBody>
        </p:sp>
        <p:sp>
          <p:nvSpPr>
            <p:cNvPr id="55" name="Flowchart: Magnetic Disk 54"/>
            <p:cNvSpPr/>
            <p:nvPr/>
          </p:nvSpPr>
          <p:spPr>
            <a:xfrm>
              <a:off x="3852061" y="4904063"/>
              <a:ext cx="396000" cy="36000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DM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3852061" y="5326586"/>
              <a:ext cx="396000" cy="36000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DM</a:t>
              </a:r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3312001" y="5120087"/>
              <a:ext cx="396000" cy="36000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DM</a:t>
              </a:r>
            </a:p>
          </p:txBody>
        </p:sp>
      </p:grpSp>
      <p:sp>
        <p:nvSpPr>
          <p:cNvPr id="44" name="Right Arrow 43"/>
          <p:cNvSpPr/>
          <p:nvPr/>
        </p:nvSpPr>
        <p:spPr>
          <a:xfrm flipH="1">
            <a:off x="2229643" y="2676736"/>
            <a:ext cx="504000" cy="432000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2334418" y="4841063"/>
            <a:ext cx="504000" cy="432000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28224" y="1733202"/>
            <a:ext cx="2144679" cy="184666"/>
          </a:xfrm>
          <a:prstGeom prst="rect">
            <a:avLst/>
          </a:prstGeom>
          <a:solidFill>
            <a:srgbClr val="FFFFCC"/>
          </a:solidFill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CC"/>
                </a:solidFill>
              </a:rPr>
              <a:t>Операционная система УГФ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7930" y="1379451"/>
            <a:ext cx="4824000" cy="4752000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73645" y="1396405"/>
            <a:ext cx="475488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Интегрированная ИСУГФ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12188" y="5904903"/>
            <a:ext cx="2276418" cy="323165"/>
          </a:xfrm>
          <a:prstGeom prst="rect">
            <a:avLst/>
          </a:prstGeom>
          <a:solidFill>
            <a:srgbClr val="CCFFFF"/>
          </a:solidFill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00CC"/>
                </a:solidFill>
              </a:rPr>
              <a:t>Многомерные </a:t>
            </a:r>
          </a:p>
          <a:p>
            <a:pPr algn="ctr"/>
            <a:r>
              <a:rPr lang="ru-RU" sz="1050" b="1" dirty="0">
                <a:solidFill>
                  <a:srgbClr val="0000CC"/>
                </a:solidFill>
              </a:rPr>
              <a:t>аналитические запросы</a:t>
            </a:r>
            <a:endParaRPr lang="en-US" sz="1050" b="1" dirty="0">
              <a:solidFill>
                <a:srgbClr val="0000C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318" y="5511070"/>
            <a:ext cx="2208099" cy="46935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050" dirty="0">
                <a:solidFill>
                  <a:srgbClr val="0000CC"/>
                </a:solidFill>
              </a:rPr>
              <a:t>  </a:t>
            </a:r>
            <a:r>
              <a:rPr lang="ru-RU" sz="1000" dirty="0">
                <a:solidFill>
                  <a:srgbClr val="0000CC"/>
                </a:solidFill>
              </a:rPr>
              <a:t>консолидация</a:t>
            </a:r>
            <a:r>
              <a:rPr lang="en-US" sz="1000" dirty="0">
                <a:solidFill>
                  <a:srgbClr val="0000CC"/>
                </a:solidFill>
              </a:rPr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solidFill>
                  <a:srgbClr val="0000CC"/>
                </a:solidFill>
              </a:rPr>
              <a:t>  </a:t>
            </a:r>
            <a:r>
              <a:rPr lang="ru-RU" sz="1000" dirty="0">
                <a:solidFill>
                  <a:srgbClr val="0000CC"/>
                </a:solidFill>
              </a:rPr>
              <a:t>«вдоль и поперёк»</a:t>
            </a:r>
            <a:endParaRPr lang="en-US" sz="1000" dirty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>
                <a:solidFill>
                  <a:srgbClr val="0000CC"/>
                </a:solidFill>
              </a:rPr>
              <a:t>  </a:t>
            </a:r>
            <a:r>
              <a:rPr lang="ru-RU" sz="1000" dirty="0">
                <a:solidFill>
                  <a:srgbClr val="0000CC"/>
                </a:solidFill>
              </a:rPr>
              <a:t>повышенный уровень детализации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96253" y="3467100"/>
            <a:ext cx="864000" cy="864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200" b="1" dirty="0">
                <a:solidFill>
                  <a:srgbClr val="0000CC"/>
                </a:solidFill>
              </a:rPr>
              <a:t>Интерфейсы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60511" y="4016474"/>
            <a:ext cx="3367790" cy="307777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0000CC"/>
                </a:solidFill>
                <a:latin typeface="Comic Sans MS" pitchFamily="66" charset="0"/>
              </a:rPr>
              <a:t>DW : </a:t>
            </a:r>
            <a:r>
              <a:rPr lang="ru-RU" sz="1000" b="1" dirty="0">
                <a:solidFill>
                  <a:srgbClr val="0000CC"/>
                </a:solidFill>
                <a:latin typeface="Comic Sans MS" pitchFamily="66" charset="0"/>
              </a:rPr>
              <a:t>ежемесячные обновления и опции динамических запросов</a:t>
            </a:r>
            <a:endParaRPr lang="en-US" sz="1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210176" y="4167186"/>
            <a:ext cx="648000" cy="180000"/>
          </a:xfrm>
          <a:custGeom>
            <a:avLst/>
            <a:gdLst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1619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276225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4787"/>
              <a:gd name="connsiteX1" fmla="*/ 276225 w 447675"/>
              <a:gd name="connsiteY1" fmla="*/ 3175 h 204787"/>
              <a:gd name="connsiteX2" fmla="*/ 276225 w 447675"/>
              <a:gd name="connsiteY2" fmla="*/ 184150 h 204787"/>
              <a:gd name="connsiteX3" fmla="*/ 447675 w 447675"/>
              <a:gd name="connsiteY3" fmla="*/ 127000 h 204787"/>
              <a:gd name="connsiteX0" fmla="*/ 0 w 536575"/>
              <a:gd name="connsiteY0" fmla="*/ 203200 h 204787"/>
              <a:gd name="connsiteX1" fmla="*/ 276225 w 536575"/>
              <a:gd name="connsiteY1" fmla="*/ 3175 h 204787"/>
              <a:gd name="connsiteX2" fmla="*/ 276225 w 536575"/>
              <a:gd name="connsiteY2" fmla="*/ 184150 h 204787"/>
              <a:gd name="connsiteX3" fmla="*/ 447675 w 536575"/>
              <a:gd name="connsiteY3" fmla="*/ 127000 h 204787"/>
              <a:gd name="connsiteX0" fmla="*/ 0 w 679450"/>
              <a:gd name="connsiteY0" fmla="*/ 233363 h 233363"/>
              <a:gd name="connsiteX1" fmla="*/ 276225 w 679450"/>
              <a:gd name="connsiteY1" fmla="*/ 33338 h 233363"/>
              <a:gd name="connsiteX2" fmla="*/ 276225 w 679450"/>
              <a:gd name="connsiteY2" fmla="*/ 214313 h 233363"/>
              <a:gd name="connsiteX3" fmla="*/ 590550 w 679450"/>
              <a:gd name="connsiteY3" fmla="*/ 33338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" h="233363">
                <a:moveTo>
                  <a:pt x="0" y="233363"/>
                </a:moveTo>
                <a:cubicBezTo>
                  <a:pt x="62706" y="134938"/>
                  <a:pt x="230188" y="36513"/>
                  <a:pt x="276225" y="33338"/>
                </a:cubicBezTo>
                <a:cubicBezTo>
                  <a:pt x="322262" y="30163"/>
                  <a:pt x="223838" y="214313"/>
                  <a:pt x="276225" y="214313"/>
                </a:cubicBezTo>
                <a:cubicBezTo>
                  <a:pt x="328612" y="214313"/>
                  <a:pt x="679450" y="0"/>
                  <a:pt x="590550" y="33338"/>
                </a:cubicBezTo>
              </a:path>
            </a:pathLst>
          </a:cu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V="1">
            <a:off x="5210176" y="3452811"/>
            <a:ext cx="648000" cy="180000"/>
          </a:xfrm>
          <a:custGeom>
            <a:avLst/>
            <a:gdLst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1619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276225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4787"/>
              <a:gd name="connsiteX1" fmla="*/ 276225 w 447675"/>
              <a:gd name="connsiteY1" fmla="*/ 3175 h 204787"/>
              <a:gd name="connsiteX2" fmla="*/ 276225 w 447675"/>
              <a:gd name="connsiteY2" fmla="*/ 184150 h 204787"/>
              <a:gd name="connsiteX3" fmla="*/ 447675 w 447675"/>
              <a:gd name="connsiteY3" fmla="*/ 127000 h 204787"/>
              <a:gd name="connsiteX0" fmla="*/ 0 w 536575"/>
              <a:gd name="connsiteY0" fmla="*/ 203200 h 204787"/>
              <a:gd name="connsiteX1" fmla="*/ 276225 w 536575"/>
              <a:gd name="connsiteY1" fmla="*/ 3175 h 204787"/>
              <a:gd name="connsiteX2" fmla="*/ 276225 w 536575"/>
              <a:gd name="connsiteY2" fmla="*/ 184150 h 204787"/>
              <a:gd name="connsiteX3" fmla="*/ 447675 w 536575"/>
              <a:gd name="connsiteY3" fmla="*/ 127000 h 204787"/>
              <a:gd name="connsiteX0" fmla="*/ 0 w 679450"/>
              <a:gd name="connsiteY0" fmla="*/ 233363 h 233363"/>
              <a:gd name="connsiteX1" fmla="*/ 276225 w 679450"/>
              <a:gd name="connsiteY1" fmla="*/ 33338 h 233363"/>
              <a:gd name="connsiteX2" fmla="*/ 276225 w 679450"/>
              <a:gd name="connsiteY2" fmla="*/ 214313 h 233363"/>
              <a:gd name="connsiteX3" fmla="*/ 590550 w 679450"/>
              <a:gd name="connsiteY3" fmla="*/ 33338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" h="233363">
                <a:moveTo>
                  <a:pt x="0" y="233363"/>
                </a:moveTo>
                <a:cubicBezTo>
                  <a:pt x="62706" y="134938"/>
                  <a:pt x="230188" y="36513"/>
                  <a:pt x="276225" y="33338"/>
                </a:cubicBezTo>
                <a:cubicBezTo>
                  <a:pt x="322262" y="30163"/>
                  <a:pt x="223838" y="214313"/>
                  <a:pt x="276225" y="214313"/>
                </a:cubicBezTo>
                <a:cubicBezTo>
                  <a:pt x="328612" y="214313"/>
                  <a:pt x="679450" y="0"/>
                  <a:pt x="590550" y="33338"/>
                </a:cubicBezTo>
              </a:path>
            </a:pathLst>
          </a:cu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398"/>
          <p:cNvSpPr txBox="1">
            <a:spLocks noChangeArrowheads="1"/>
          </p:cNvSpPr>
          <p:nvPr/>
        </p:nvSpPr>
        <p:spPr bwMode="auto">
          <a:xfrm>
            <a:off x="179512" y="102734"/>
            <a:ext cx="8870860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0"/>
          <a:lstStyle/>
          <a:p>
            <a:pPr algn="ctr">
              <a:spcBef>
                <a:spcPts val="20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ПРОЕКТ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OLTP </a:t>
            </a:r>
            <a:r>
              <a:rPr lang="en-US" sz="1200" dirty="0">
                <a:solidFill>
                  <a:srgbClr val="00B0F0"/>
                </a:solidFill>
              </a:rPr>
              <a:t>: </a:t>
            </a:r>
            <a:r>
              <a:rPr lang="ru-RU" sz="1200" dirty="0">
                <a:solidFill>
                  <a:srgbClr val="00B0F0"/>
                </a:solidFill>
              </a:rPr>
              <a:t>оперативная обработка транзакций</a:t>
            </a:r>
            <a:r>
              <a:rPr lang="en-US" sz="1200" dirty="0">
                <a:solidFill>
                  <a:srgbClr val="00B0F0"/>
                </a:solidFill>
              </a:rPr>
              <a:t>        </a:t>
            </a:r>
            <a:r>
              <a:rPr lang="en-US" sz="1200" b="1" dirty="0">
                <a:solidFill>
                  <a:srgbClr val="00B0F0"/>
                </a:solidFill>
              </a:rPr>
              <a:t>OLAP</a:t>
            </a:r>
            <a:r>
              <a:rPr lang="en-US" sz="1200" dirty="0">
                <a:solidFill>
                  <a:srgbClr val="00B0F0"/>
                </a:solidFill>
              </a:rPr>
              <a:t> : </a:t>
            </a:r>
            <a:r>
              <a:rPr lang="ru-RU" sz="1200" dirty="0">
                <a:solidFill>
                  <a:srgbClr val="00B0F0"/>
                </a:solidFill>
              </a:rPr>
              <a:t>оперативный анализ данных</a:t>
            </a:r>
            <a:r>
              <a:rPr lang="en-US" sz="1200" dirty="0">
                <a:solidFill>
                  <a:srgbClr val="00B0F0"/>
                </a:solidFill>
              </a:rPr>
              <a:t>     </a:t>
            </a:r>
            <a:r>
              <a:rPr lang="en-US" sz="1200" b="1" dirty="0">
                <a:solidFill>
                  <a:srgbClr val="00B0F0"/>
                </a:solidFill>
              </a:rPr>
              <a:t>DW: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  <a:r>
              <a:rPr lang="ru-RU" sz="1200" dirty="0">
                <a:solidFill>
                  <a:srgbClr val="00B0F0"/>
                </a:solidFill>
              </a:rPr>
              <a:t>хранилище данных</a:t>
            </a:r>
            <a:r>
              <a:rPr lang="en-US" sz="1200" dirty="0">
                <a:solidFill>
                  <a:srgbClr val="00B0F0"/>
                </a:solidFill>
              </a:rPr>
              <a:t>    </a:t>
            </a:r>
            <a:endParaRPr lang="ru-RU" sz="1200" dirty="0">
              <a:solidFill>
                <a:srgbClr val="00B0F0"/>
              </a:solidFill>
            </a:endParaRP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ETL </a:t>
            </a:r>
            <a:r>
              <a:rPr lang="en-US" sz="1200" dirty="0">
                <a:solidFill>
                  <a:srgbClr val="00B0F0"/>
                </a:solidFill>
              </a:rPr>
              <a:t>: </a:t>
            </a:r>
            <a:r>
              <a:rPr lang="ru-RU" sz="1200" dirty="0">
                <a:solidFill>
                  <a:srgbClr val="00B0F0"/>
                </a:solidFill>
              </a:rPr>
              <a:t>экспорт, передача, импорт</a:t>
            </a:r>
            <a:r>
              <a:rPr lang="en-US" sz="1200" dirty="0">
                <a:solidFill>
                  <a:srgbClr val="00B0F0"/>
                </a:solidFill>
              </a:rPr>
              <a:t>       </a:t>
            </a:r>
            <a:r>
              <a:rPr lang="en-US" sz="1200" b="1" dirty="0">
                <a:solidFill>
                  <a:srgbClr val="00B0F0"/>
                </a:solidFill>
              </a:rPr>
              <a:t>BI</a:t>
            </a:r>
            <a:r>
              <a:rPr lang="en-US" sz="1200" dirty="0">
                <a:solidFill>
                  <a:srgbClr val="00B0F0"/>
                </a:solidFill>
              </a:rPr>
              <a:t> : </a:t>
            </a:r>
            <a:r>
              <a:rPr lang="ru-RU" sz="1200" dirty="0">
                <a:solidFill>
                  <a:srgbClr val="00B0F0"/>
                </a:solidFill>
              </a:rPr>
              <a:t>бизнес-аналитика</a:t>
            </a:r>
            <a:r>
              <a:rPr lang="en-US" sz="1200" dirty="0">
                <a:solidFill>
                  <a:srgbClr val="00B0F0"/>
                </a:solidFill>
              </a:rPr>
              <a:t>     </a:t>
            </a:r>
            <a:r>
              <a:rPr lang="en-US" sz="1200" b="1" dirty="0">
                <a:solidFill>
                  <a:srgbClr val="00B0F0"/>
                </a:solidFill>
              </a:rPr>
              <a:t>DM </a:t>
            </a:r>
            <a:r>
              <a:rPr lang="en-US" sz="1200" dirty="0">
                <a:solidFill>
                  <a:srgbClr val="00B0F0"/>
                </a:solidFill>
              </a:rPr>
              <a:t>: </a:t>
            </a:r>
            <a:r>
              <a:rPr lang="ru-RU" sz="1200" dirty="0">
                <a:solidFill>
                  <a:srgbClr val="00B0F0"/>
                </a:solidFill>
              </a:rPr>
              <a:t>разработка данных</a:t>
            </a:r>
            <a:endParaRPr lang="ru-RU" sz="1200" b="1" dirty="0">
              <a:solidFill>
                <a:srgbClr val="C00000"/>
              </a:solidFill>
            </a:endParaRPr>
          </a:p>
          <a:p>
            <a:pPr algn="ctr">
              <a:spcBef>
                <a:spcPts val="20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000099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03848" y="4733898"/>
            <a:ext cx="921791" cy="553998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CC"/>
                </a:solidFill>
              </a:rPr>
              <a:t>Данные 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</a:rPr>
              <a:t>«открытого </a:t>
            </a:r>
          </a:p>
          <a:p>
            <a:pPr algn="ctr"/>
            <a:r>
              <a:rPr lang="ru-RU" sz="1200" b="1" dirty="0">
                <a:solidFill>
                  <a:srgbClr val="0000CC"/>
                </a:solidFill>
              </a:rPr>
              <a:t>бюджета»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flipH="1">
            <a:off x="4431282" y="3405718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6835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rot="10800000" flipH="1">
            <a:off x="4431283" y="3405718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7657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rot="16200000" flipH="1">
            <a:off x="4431282" y="3405719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6835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rot="5400000" flipH="1">
            <a:off x="4431282" y="3405718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7657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459449" y="2052265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-Right Arrow 75"/>
          <p:cNvSpPr/>
          <p:nvPr/>
        </p:nvSpPr>
        <p:spPr>
          <a:xfrm>
            <a:off x="5459449" y="2929666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-Right Arrow 76"/>
          <p:cNvSpPr/>
          <p:nvPr/>
        </p:nvSpPr>
        <p:spPr>
          <a:xfrm>
            <a:off x="5459449" y="4547944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-Right Arrow 77"/>
          <p:cNvSpPr/>
          <p:nvPr/>
        </p:nvSpPr>
        <p:spPr>
          <a:xfrm>
            <a:off x="5459449" y="5511070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Magnetic Disk 1"/>
          <p:cNvSpPr/>
          <p:nvPr/>
        </p:nvSpPr>
        <p:spPr>
          <a:xfrm>
            <a:off x="1318045" y="1964338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Magnetic Disk 63"/>
          <p:cNvSpPr/>
          <p:nvPr/>
        </p:nvSpPr>
        <p:spPr>
          <a:xfrm>
            <a:off x="1615839" y="2231038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agnetic Disk 78"/>
          <p:cNvSpPr/>
          <p:nvPr/>
        </p:nvSpPr>
        <p:spPr>
          <a:xfrm>
            <a:off x="1006239" y="2231038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Magnetic Disk 81"/>
          <p:cNvSpPr/>
          <p:nvPr/>
        </p:nvSpPr>
        <p:spPr>
          <a:xfrm>
            <a:off x="1043988" y="3020557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Magnetic Disk 82"/>
          <p:cNvSpPr/>
          <p:nvPr/>
        </p:nvSpPr>
        <p:spPr>
          <a:xfrm>
            <a:off x="1586913" y="3020557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Magnetic Disk 83"/>
          <p:cNvSpPr/>
          <p:nvPr/>
        </p:nvSpPr>
        <p:spPr>
          <a:xfrm>
            <a:off x="1072914" y="4592529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Magnetic Disk 84"/>
          <p:cNvSpPr/>
          <p:nvPr/>
        </p:nvSpPr>
        <p:spPr>
          <a:xfrm>
            <a:off x="1615839" y="4592529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Magnetic Disk 85"/>
          <p:cNvSpPr/>
          <p:nvPr/>
        </p:nvSpPr>
        <p:spPr>
          <a:xfrm>
            <a:off x="930039" y="4983054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Magnetic Disk 86"/>
          <p:cNvSpPr/>
          <p:nvPr/>
        </p:nvSpPr>
        <p:spPr>
          <a:xfrm>
            <a:off x="1768239" y="4983054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Magnetic Disk 87"/>
          <p:cNvSpPr/>
          <p:nvPr/>
        </p:nvSpPr>
        <p:spPr>
          <a:xfrm>
            <a:off x="1354045" y="5383104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1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Graphic spid="40" grpId="0">
        <p:bldAsOne/>
      </p:bldGraphic>
      <p:bldP spid="44" grpId="0" animBg="1"/>
      <p:bldP spid="4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Бизнес-аналитика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72816"/>
            <a:ext cx="9144000" cy="38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795526" y="6156526"/>
            <a:ext cx="346249" cy="7014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illustration</a:t>
            </a:r>
            <a:endParaRPr lang="hu-H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73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179979"/>
      </p:ext>
    </p:extLst>
  </p:cSld>
  <p:clrMapOvr>
    <a:masterClrMapping/>
  </p:clrMapOvr>
  <p:transition spd="slow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элементы процесса при расходах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63199"/>
              </p:ext>
            </p:extLst>
          </p:nvPr>
        </p:nvGraphicFramePr>
        <p:xfrm>
          <a:off x="457200" y="1600201"/>
          <a:ext cx="8229600" cy="4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74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1862540"/>
      </p:ext>
    </p:extLst>
  </p:cSld>
  <p:clrMapOvr>
    <a:masterClrMapping/>
  </p:clrMapOvr>
  <p:transition spd="slow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26412"/>
            <a:ext cx="9144000" cy="536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процесса при расходах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3BCD2-06B7-42BA-8C82-CB1C1E5C6D18}" type="slidenum">
              <a:rPr lang="hu-HU" smtClean="0"/>
              <a:pPr/>
              <a:t>75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3205132"/>
      </p:ext>
    </p:extLst>
  </p:cSld>
  <p:clrMapOvr>
    <a:masterClrMapping/>
  </p:clrMapOvr>
  <p:transition spd="slow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911" y="5658828"/>
            <a:ext cx="828092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Georgia" pitchFamily="18" charset="0"/>
              </a:rPr>
              <a:t>Спасибо за внимание</a:t>
            </a:r>
            <a:r>
              <a:rPr lang="hu-HU" sz="2800" b="1" dirty="0">
                <a:latin typeface="Georgia" pitchFamily="18" charset="0"/>
              </a:rPr>
              <a:t>!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392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948197"/>
            <a:ext cx="615696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-108520" y="6136183"/>
            <a:ext cx="9252520" cy="365125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IT</a:t>
            </a:r>
          </a:p>
          <a:p>
            <a:pPr algn="ctr"/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56"/>
            <a:ext cx="9144000" cy="597666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1094834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Центральный бюджет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 TSH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Отчётность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hu-HU" sz="1600" b="1" dirty="0">
                <a:solidFill>
                  <a:schemeClr val="bg1"/>
                </a:solidFill>
              </a:rPr>
              <a:t>K11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Управление платежами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T’20xx, </a:t>
            </a:r>
            <a:r>
              <a:rPr lang="hu-HU" sz="1600" b="1" dirty="0">
                <a:solidFill>
                  <a:schemeClr val="bg1"/>
                </a:solidFill>
              </a:rPr>
              <a:t>DSZR</a:t>
            </a:r>
            <a:endParaRPr lang="hu-HU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Ценные бумаги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Clavis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Органы МСУ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ASP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ФОТ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KIRA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Пенсии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Nyugdmeg, Nyufur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Социальные пособия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: TÉBA</a:t>
            </a:r>
          </a:p>
          <a:p>
            <a:pPr>
              <a:lnSpc>
                <a:spcPct val="200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Сельское хозяйство:</a:t>
            </a:r>
            <a:r>
              <a:rPr lang="hu-HU" sz="1600" b="1" dirty="0">
                <a:solidFill>
                  <a:schemeClr val="bg1"/>
                </a:solidFill>
                <a:latin typeface="+mj-lt"/>
              </a:rPr>
              <a:t> IIER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427984" y="332655"/>
            <a:ext cx="425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+mj-lt"/>
              </a:rPr>
              <a:t>380+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сотрудников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25793" y="3356992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+mj-lt"/>
              </a:rPr>
              <a:t>200+ 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систем</a:t>
            </a:r>
            <a:endParaRPr lang="hu-H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427984" y="472514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Стратегия в области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ИКТ на следующие 5 лет</a:t>
            </a:r>
            <a:endParaRPr lang="hu-H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ia számának hely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3BCD2-06B7-42BA-8C82-CB1C1E5C6D18}" type="slidenum">
              <a:rPr lang="hu-HU" smtClean="0"/>
              <a:pPr/>
              <a:t>8</a:t>
            </a:fld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5961732"/>
            <a:ext cx="2785325" cy="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51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Преобразования систем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5003"/>
            <a:ext cx="6871370" cy="449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5485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amkincsta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2949</Words>
  <Application>Microsoft Office PowerPoint</Application>
  <PresentationFormat>On-screen Show (4:3)</PresentationFormat>
  <Paragraphs>810</Paragraphs>
  <Slides>76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Calibri</vt:lpstr>
      <vt:lpstr>Century Gothic</vt:lpstr>
      <vt:lpstr>Comic Sans MS</vt:lpstr>
      <vt:lpstr>Georgia</vt:lpstr>
      <vt:lpstr>Symbol</vt:lpstr>
      <vt:lpstr>Times New Roman</vt:lpstr>
      <vt:lpstr>Verdana</vt:lpstr>
      <vt:lpstr>Office Theme</vt:lpstr>
      <vt:lpstr>Деятельность Казначейства и ИТ-системы</vt:lpstr>
      <vt:lpstr>PowerPoint Presentation</vt:lpstr>
      <vt:lpstr>ДЕЯТЕЛЬНОСТЬ</vt:lpstr>
      <vt:lpstr>Государственное казначейство Венгрии</vt:lpstr>
      <vt:lpstr>Историческая справка</vt:lpstr>
      <vt:lpstr>Организация и задачи</vt:lpstr>
      <vt:lpstr>ИНФОРМАЦИОННЫЕ ТЕХНОЛОГИИ</vt:lpstr>
      <vt:lpstr>PowerPoint Presentation</vt:lpstr>
      <vt:lpstr>Преобразования систем</vt:lpstr>
      <vt:lpstr>ИСПОЛНЕНИЕ БЮДЖЕТА ЦЕНТРАЛЬНОГО ПРАВИТЕЛЬСТВА</vt:lpstr>
      <vt:lpstr>PowerPoint Presentation</vt:lpstr>
      <vt:lpstr>PowerPoint Presentation</vt:lpstr>
      <vt:lpstr>Бюджетный цикл</vt:lpstr>
      <vt:lpstr>Роль Казначейства в контроле за государственными расходами</vt:lpstr>
      <vt:lpstr>Исполнение</vt:lpstr>
      <vt:lpstr>Бухучёт</vt:lpstr>
      <vt:lpstr>Принципы</vt:lpstr>
      <vt:lpstr>Механизмы контроля</vt:lpstr>
      <vt:lpstr>Работа с данными</vt:lpstr>
      <vt:lpstr>Бюджетные ассигнования</vt:lpstr>
      <vt:lpstr>Ассигнования</vt:lpstr>
      <vt:lpstr>Выделение средств</vt:lpstr>
      <vt:lpstr>Исполнение/реализация</vt:lpstr>
      <vt:lpstr>Контроль за исполнением бюджета</vt:lpstr>
      <vt:lpstr>Обязательное раскрытие информации</vt:lpstr>
      <vt:lpstr>Работа с банками</vt:lpstr>
      <vt:lpstr>Управление ликвидностью</vt:lpstr>
      <vt:lpstr>Прогнозирование ликвидности</vt:lpstr>
      <vt:lpstr>Прогнозирование ликвидности</vt:lpstr>
      <vt:lpstr>Остаток средств на ЕКС и ежедневный прогноз, 2017</vt:lpstr>
      <vt:lpstr>Обязательная отчётность</vt:lpstr>
      <vt:lpstr>Информация, предоставляемая Казначейством</vt:lpstr>
      <vt:lpstr>Информация, предоставляемая Казначейством</vt:lpstr>
      <vt:lpstr>ПЛАТЕЖИ</vt:lpstr>
      <vt:lpstr>PowerPoint Presentation</vt:lpstr>
      <vt:lpstr>PowerPoint Presentation</vt:lpstr>
      <vt:lpstr>ФОТ</vt:lpstr>
      <vt:lpstr>PowerPoint Presentation</vt:lpstr>
      <vt:lpstr>ЦЕНТРАЛИЗОВАННЫЙ УЧЁТ ФОТ </vt:lpstr>
      <vt:lpstr>PowerPoint Presentation</vt:lpstr>
      <vt:lpstr>ОРГАНЫ МЕСТНОГО САМОУПРАВЛЕНИЯ</vt:lpstr>
      <vt:lpstr>PowerPoint Presentation</vt:lpstr>
      <vt:lpstr>ASP 2.0</vt:lpstr>
      <vt:lpstr>ASP 2.0</vt:lpstr>
      <vt:lpstr>Хранилище данных ASP </vt:lpstr>
      <vt:lpstr>ПЕНСИИ И СОЦИАЛЬНЫЕ ПОСОБИЯ</vt:lpstr>
      <vt:lpstr>PowerPoint Presentation</vt:lpstr>
      <vt:lpstr>Пенсионная система в Венгрии</vt:lpstr>
      <vt:lpstr>Социальные трансферты</vt:lpstr>
      <vt:lpstr>Модернизация документооборота</vt:lpstr>
      <vt:lpstr>Централизованная оцифровка</vt:lpstr>
      <vt:lpstr>Централизованный порядок получения</vt:lpstr>
      <vt:lpstr>Централизованная печать</vt:lpstr>
      <vt:lpstr>Электронные и интернет-услуги для клиентов</vt:lpstr>
      <vt:lpstr>СЕЛЬСКОЕ ХОЗЯЙСТВО И СЕЛЬСКОЕ РАЗВИТИЕ</vt:lpstr>
      <vt:lpstr>PowerPoint Presentation</vt:lpstr>
      <vt:lpstr>PowerPoint Presentation</vt:lpstr>
      <vt:lpstr>Организационная среда</vt:lpstr>
      <vt:lpstr>Платежи в 2017 г.</vt:lpstr>
      <vt:lpstr>ДАННЫЕ</vt:lpstr>
      <vt:lpstr>Отчёт по просроченной задолженности</vt:lpstr>
      <vt:lpstr>Отчёт по просроченной задолженности</vt:lpstr>
      <vt:lpstr>Перенос по статьям I-XXXV</vt:lpstr>
      <vt:lpstr>Штрафы за несвоевременное представление отчётности</vt:lpstr>
      <vt:lpstr>Бухгалтерские кадры</vt:lpstr>
      <vt:lpstr>ПЕРСПЕКТИВЫ</vt:lpstr>
      <vt:lpstr>Как мы это видим</vt:lpstr>
      <vt:lpstr>PowerPoint Presentation</vt:lpstr>
      <vt:lpstr>Цели и требования </vt:lpstr>
      <vt:lpstr>Нынешняя система </vt:lpstr>
      <vt:lpstr>УПРАВЛЕНИЕ</vt:lpstr>
      <vt:lpstr>PowerPoint Presentation</vt:lpstr>
      <vt:lpstr>Бизнес-аналитика</vt:lpstr>
      <vt:lpstr>Основные элементы процесса при расходах</vt:lpstr>
      <vt:lpstr>Организация процесса при расходах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2018-06-26T12:34:23Z</dcterms:created>
  <dcterms:modified xsi:type="dcterms:W3CDTF">2018-06-28T16:36:17Z</dcterms:modified>
</cp:coreProperties>
</file>