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74" r:id="rId3"/>
    <p:sldId id="275" r:id="rId4"/>
    <p:sldId id="276" r:id="rId5"/>
    <p:sldId id="289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85" r:id="rId20"/>
    <p:sldId id="272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8A0000"/>
    <a:srgbClr val="FFFFFF"/>
    <a:srgbClr val="6C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5990" autoAdjust="0"/>
  </p:normalViewPr>
  <p:slideViewPr>
    <p:cSldViewPr snapToGrid="0">
      <p:cViewPr>
        <p:scale>
          <a:sx n="69" d="100"/>
          <a:sy n="69" d="100"/>
        </p:scale>
        <p:origin x="1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D0DCD-73F6-4821-9AA3-924A4C577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6E2DA-FA2B-4DF0-8D7A-3321E4C01D65}">
      <dgm:prSet phldrT="[Text]"/>
      <dgm:spPr>
        <a:solidFill>
          <a:schemeClr val="bg2"/>
        </a:solidFill>
      </dgm:spPr>
      <dgm:t>
        <a:bodyPr/>
        <a:lstStyle/>
        <a:p>
          <a:r>
            <a:rPr lang="ru-RU" dirty="0">
              <a:solidFill>
                <a:schemeClr val="accent3">
                  <a:lumMod val="50000"/>
                </a:schemeClr>
              </a:solidFill>
            </a:rPr>
            <a:t>Четкое понимание роли руководителя внутреннего аудита и функции внутреннего аудита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7E6B6552-EA81-434E-8C0E-B2E532CA5EDE}" type="parTrans" cxnId="{276FC7DF-E5AA-46CD-9419-DA26D7F0CCCB}">
      <dgm:prSet/>
      <dgm:spPr/>
      <dgm:t>
        <a:bodyPr/>
        <a:lstStyle/>
        <a:p>
          <a:endParaRPr lang="en-US"/>
        </a:p>
      </dgm:t>
    </dgm:pt>
    <dgm:pt modelId="{CFB5D5C4-DFBA-4840-B13A-E5BEE7F2BE24}" type="sibTrans" cxnId="{276FC7DF-E5AA-46CD-9419-DA26D7F0CCCB}">
      <dgm:prSet/>
      <dgm:spPr>
        <a:solidFill>
          <a:schemeClr val="bg2">
            <a:lumMod val="9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en-US"/>
        </a:p>
      </dgm:t>
    </dgm:pt>
    <dgm:pt modelId="{6D553250-B704-4D5A-9B7C-55A346C72A67}">
      <dgm:prSet phldrT="[Text]"/>
      <dgm:spPr>
        <a:solidFill>
          <a:schemeClr val="bg2"/>
        </a:solidFill>
      </dgm:spPr>
      <dgm:t>
        <a:bodyPr/>
        <a:lstStyle/>
        <a:p>
          <a:r>
            <a:rPr lang="ru-RU" dirty="0">
              <a:solidFill>
                <a:schemeClr val="accent3">
                  <a:lumMod val="50000"/>
                </a:schemeClr>
              </a:solidFill>
            </a:rPr>
            <a:t>Прочные знания о механизме государственной отчетности по вопросам финансов и эффективности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9D8707A0-5939-4806-9585-257D36DBFF53}" type="parTrans" cxnId="{EFF1AA1E-6C8D-4C14-B40E-C2CCC8231709}">
      <dgm:prSet/>
      <dgm:spPr/>
      <dgm:t>
        <a:bodyPr/>
        <a:lstStyle/>
        <a:p>
          <a:endParaRPr lang="en-US"/>
        </a:p>
      </dgm:t>
    </dgm:pt>
    <dgm:pt modelId="{709DE75E-91F8-4F0B-A751-C479D287935C}" type="sibTrans" cxnId="{EFF1AA1E-6C8D-4C14-B40E-C2CCC8231709}">
      <dgm:prSet/>
      <dgm:spPr/>
      <dgm:t>
        <a:bodyPr/>
        <a:lstStyle/>
        <a:p>
          <a:endParaRPr lang="en-US"/>
        </a:p>
      </dgm:t>
    </dgm:pt>
    <dgm:pt modelId="{D7F208B6-C2EF-49DC-B9FF-178F7FC81D2B}">
      <dgm:prSet/>
      <dgm:spPr>
        <a:solidFill>
          <a:schemeClr val="bg2"/>
        </a:solidFill>
      </dgm:spPr>
      <dgm:t>
        <a:bodyPr/>
        <a:lstStyle/>
        <a:p>
          <a:r>
            <a:rPr lang="ru-RU" dirty="0">
              <a:solidFill>
                <a:schemeClr val="accent3">
                  <a:lumMod val="50000"/>
                </a:schemeClr>
              </a:solidFill>
            </a:rPr>
            <a:t>Способность сохранять независимость и объективность в условиях политически зависимой среды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593FB527-FBF7-4A92-BA65-B2EA50CF751B}" type="parTrans" cxnId="{A97F394F-1D47-4425-A0FA-41CB086B1B39}">
      <dgm:prSet/>
      <dgm:spPr/>
      <dgm:t>
        <a:bodyPr/>
        <a:lstStyle/>
        <a:p>
          <a:endParaRPr lang="en-US"/>
        </a:p>
      </dgm:t>
    </dgm:pt>
    <dgm:pt modelId="{01AE956E-7CF1-4539-9A14-4B8E8C9FB311}" type="sibTrans" cxnId="{A97F394F-1D47-4425-A0FA-41CB086B1B39}">
      <dgm:prSet/>
      <dgm:spPr/>
      <dgm:t>
        <a:bodyPr/>
        <a:lstStyle/>
        <a:p>
          <a:endParaRPr lang="en-US"/>
        </a:p>
      </dgm:t>
    </dgm:pt>
    <dgm:pt modelId="{EDB78D71-1241-46C3-9617-45F8170D2BB9}" type="pres">
      <dgm:prSet presAssocID="{EB1D0DCD-73F6-4821-9AA3-924A4C57744C}" presName="Name0" presStyleCnt="0">
        <dgm:presLayoutVars>
          <dgm:chMax val="7"/>
          <dgm:chPref val="7"/>
          <dgm:dir/>
        </dgm:presLayoutVars>
      </dgm:prSet>
      <dgm:spPr/>
    </dgm:pt>
    <dgm:pt modelId="{0A7C7EBB-D53E-4F71-9637-316D4AE2D726}" type="pres">
      <dgm:prSet presAssocID="{EB1D0DCD-73F6-4821-9AA3-924A4C57744C}" presName="Name1" presStyleCnt="0"/>
      <dgm:spPr/>
    </dgm:pt>
    <dgm:pt modelId="{E145F48E-30E7-4430-A2F1-F6A1102A5E81}" type="pres">
      <dgm:prSet presAssocID="{EB1D0DCD-73F6-4821-9AA3-924A4C57744C}" presName="cycle" presStyleCnt="0"/>
      <dgm:spPr/>
    </dgm:pt>
    <dgm:pt modelId="{1C25F020-2461-4C06-BF0F-7799D439E3D5}" type="pres">
      <dgm:prSet presAssocID="{EB1D0DCD-73F6-4821-9AA3-924A4C57744C}" presName="srcNode" presStyleLbl="node1" presStyleIdx="0" presStyleCnt="3"/>
      <dgm:spPr/>
    </dgm:pt>
    <dgm:pt modelId="{0E9DC9CA-29DF-42C7-94C2-2E05D90FACE2}" type="pres">
      <dgm:prSet presAssocID="{EB1D0DCD-73F6-4821-9AA3-924A4C57744C}" presName="conn" presStyleLbl="parChTrans1D2" presStyleIdx="0" presStyleCnt="1"/>
      <dgm:spPr/>
    </dgm:pt>
    <dgm:pt modelId="{5C938E73-BBA3-4700-BA96-0563F889D779}" type="pres">
      <dgm:prSet presAssocID="{EB1D0DCD-73F6-4821-9AA3-924A4C57744C}" presName="extraNode" presStyleLbl="node1" presStyleIdx="0" presStyleCnt="3"/>
      <dgm:spPr/>
    </dgm:pt>
    <dgm:pt modelId="{391B736F-A1DA-4F14-8659-61817BC3A46D}" type="pres">
      <dgm:prSet presAssocID="{EB1D0DCD-73F6-4821-9AA3-924A4C57744C}" presName="dstNode" presStyleLbl="node1" presStyleIdx="0" presStyleCnt="3"/>
      <dgm:spPr/>
    </dgm:pt>
    <dgm:pt modelId="{FAFD4427-26A5-443A-AAB0-2565200DC5B0}" type="pres">
      <dgm:prSet presAssocID="{B616E2DA-FA2B-4DF0-8D7A-3321E4C01D65}" presName="text_1" presStyleLbl="node1" presStyleIdx="0" presStyleCnt="3">
        <dgm:presLayoutVars>
          <dgm:bulletEnabled val="1"/>
        </dgm:presLayoutVars>
      </dgm:prSet>
      <dgm:spPr/>
    </dgm:pt>
    <dgm:pt modelId="{0822AC48-53ED-4D91-BBEB-9173A69F9FC1}" type="pres">
      <dgm:prSet presAssocID="{B616E2DA-FA2B-4DF0-8D7A-3321E4C01D65}" presName="accent_1" presStyleCnt="0"/>
      <dgm:spPr/>
    </dgm:pt>
    <dgm:pt modelId="{95AFB25D-C465-4CDE-AEFE-202BB63588C0}" type="pres">
      <dgm:prSet presAssocID="{B616E2DA-FA2B-4DF0-8D7A-3321E4C01D65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96FAA7DB-324E-4E73-937F-18FCE200AF21}" type="pres">
      <dgm:prSet presAssocID="{D7F208B6-C2EF-49DC-B9FF-178F7FC81D2B}" presName="text_2" presStyleLbl="node1" presStyleIdx="1" presStyleCnt="3">
        <dgm:presLayoutVars>
          <dgm:bulletEnabled val="1"/>
        </dgm:presLayoutVars>
      </dgm:prSet>
      <dgm:spPr/>
    </dgm:pt>
    <dgm:pt modelId="{4DE3B3CC-469F-4224-AE83-4A2013511637}" type="pres">
      <dgm:prSet presAssocID="{D7F208B6-C2EF-49DC-B9FF-178F7FC81D2B}" presName="accent_2" presStyleCnt="0"/>
      <dgm:spPr/>
    </dgm:pt>
    <dgm:pt modelId="{93D0A64C-4D9F-4FFA-A2D1-D25D0EFE0DCE}" type="pres">
      <dgm:prSet presAssocID="{D7F208B6-C2EF-49DC-B9FF-178F7FC81D2B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C64ACC87-74D1-4560-8CDB-B80884CD83DF}" type="pres">
      <dgm:prSet presAssocID="{6D553250-B704-4D5A-9B7C-55A346C72A67}" presName="text_3" presStyleLbl="node1" presStyleIdx="2" presStyleCnt="3">
        <dgm:presLayoutVars>
          <dgm:bulletEnabled val="1"/>
        </dgm:presLayoutVars>
      </dgm:prSet>
      <dgm:spPr/>
    </dgm:pt>
    <dgm:pt modelId="{141F1DAC-B8E2-4C4E-B8E3-348A238CE59E}" type="pres">
      <dgm:prSet presAssocID="{6D553250-B704-4D5A-9B7C-55A346C72A67}" presName="accent_3" presStyleCnt="0"/>
      <dgm:spPr/>
    </dgm:pt>
    <dgm:pt modelId="{11C85155-9552-492D-8513-007421610CAD}" type="pres">
      <dgm:prSet presAssocID="{6D553250-B704-4D5A-9B7C-55A346C72A67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3">
              <a:lumMod val="20000"/>
              <a:lumOff val="80000"/>
            </a:schemeClr>
          </a:solidFill>
        </a:ln>
      </dgm:spPr>
    </dgm:pt>
  </dgm:ptLst>
  <dgm:cxnLst>
    <dgm:cxn modelId="{EFF1AA1E-6C8D-4C14-B40E-C2CCC8231709}" srcId="{EB1D0DCD-73F6-4821-9AA3-924A4C57744C}" destId="{6D553250-B704-4D5A-9B7C-55A346C72A67}" srcOrd="2" destOrd="0" parTransId="{9D8707A0-5939-4806-9585-257D36DBFF53}" sibTransId="{709DE75E-91F8-4F0B-A751-C479D287935C}"/>
    <dgm:cxn modelId="{77DB486A-4F81-4C29-8D6C-8AB2B32DC0BB}" type="presOf" srcId="{EB1D0DCD-73F6-4821-9AA3-924A4C57744C}" destId="{EDB78D71-1241-46C3-9617-45F8170D2BB9}" srcOrd="0" destOrd="0" presId="urn:microsoft.com/office/officeart/2008/layout/VerticalCurvedList"/>
    <dgm:cxn modelId="{A97F394F-1D47-4425-A0FA-41CB086B1B39}" srcId="{EB1D0DCD-73F6-4821-9AA3-924A4C57744C}" destId="{D7F208B6-C2EF-49DC-B9FF-178F7FC81D2B}" srcOrd="1" destOrd="0" parTransId="{593FB527-FBF7-4A92-BA65-B2EA50CF751B}" sibTransId="{01AE956E-7CF1-4539-9A14-4B8E8C9FB311}"/>
    <dgm:cxn modelId="{583DF656-FE7C-4F67-947A-AA80A4A43DAA}" type="presOf" srcId="{D7F208B6-C2EF-49DC-B9FF-178F7FC81D2B}" destId="{96FAA7DB-324E-4E73-937F-18FCE200AF21}" srcOrd="0" destOrd="0" presId="urn:microsoft.com/office/officeart/2008/layout/VerticalCurvedList"/>
    <dgm:cxn modelId="{CF9417CA-388F-4B40-A9E8-B6B38633C629}" type="presOf" srcId="{B616E2DA-FA2B-4DF0-8D7A-3321E4C01D65}" destId="{FAFD4427-26A5-443A-AAB0-2565200DC5B0}" srcOrd="0" destOrd="0" presId="urn:microsoft.com/office/officeart/2008/layout/VerticalCurvedList"/>
    <dgm:cxn modelId="{276FC7DF-E5AA-46CD-9419-DA26D7F0CCCB}" srcId="{EB1D0DCD-73F6-4821-9AA3-924A4C57744C}" destId="{B616E2DA-FA2B-4DF0-8D7A-3321E4C01D65}" srcOrd="0" destOrd="0" parTransId="{7E6B6552-EA81-434E-8C0E-B2E532CA5EDE}" sibTransId="{CFB5D5C4-DFBA-4840-B13A-E5BEE7F2BE24}"/>
    <dgm:cxn modelId="{1EEDB2E1-7C9C-48CC-88E2-7C409DEBC634}" type="presOf" srcId="{6D553250-B704-4D5A-9B7C-55A346C72A67}" destId="{C64ACC87-74D1-4560-8CDB-B80884CD83DF}" srcOrd="0" destOrd="0" presId="urn:microsoft.com/office/officeart/2008/layout/VerticalCurvedList"/>
    <dgm:cxn modelId="{A70E9DF1-3E1A-462C-886A-401FF427C183}" type="presOf" srcId="{CFB5D5C4-DFBA-4840-B13A-E5BEE7F2BE24}" destId="{0E9DC9CA-29DF-42C7-94C2-2E05D90FACE2}" srcOrd="0" destOrd="0" presId="urn:microsoft.com/office/officeart/2008/layout/VerticalCurvedList"/>
    <dgm:cxn modelId="{59EC368E-2121-4E66-883F-DF7CCEC27C89}" type="presParOf" srcId="{EDB78D71-1241-46C3-9617-45F8170D2BB9}" destId="{0A7C7EBB-D53E-4F71-9637-316D4AE2D726}" srcOrd="0" destOrd="0" presId="urn:microsoft.com/office/officeart/2008/layout/VerticalCurvedList"/>
    <dgm:cxn modelId="{AEF92F2D-3A8E-480D-852F-81473A8432BF}" type="presParOf" srcId="{0A7C7EBB-D53E-4F71-9637-316D4AE2D726}" destId="{E145F48E-30E7-4430-A2F1-F6A1102A5E81}" srcOrd="0" destOrd="0" presId="urn:microsoft.com/office/officeart/2008/layout/VerticalCurvedList"/>
    <dgm:cxn modelId="{D4BFDA7C-1F79-4C54-AB78-75768B0C0BBB}" type="presParOf" srcId="{E145F48E-30E7-4430-A2F1-F6A1102A5E81}" destId="{1C25F020-2461-4C06-BF0F-7799D439E3D5}" srcOrd="0" destOrd="0" presId="urn:microsoft.com/office/officeart/2008/layout/VerticalCurvedList"/>
    <dgm:cxn modelId="{4FEA2AC4-85F6-41C2-8EF7-080E37FA2748}" type="presParOf" srcId="{E145F48E-30E7-4430-A2F1-F6A1102A5E81}" destId="{0E9DC9CA-29DF-42C7-94C2-2E05D90FACE2}" srcOrd="1" destOrd="0" presId="urn:microsoft.com/office/officeart/2008/layout/VerticalCurvedList"/>
    <dgm:cxn modelId="{0AD2969A-6E25-49CA-A7C7-C98315A00A79}" type="presParOf" srcId="{E145F48E-30E7-4430-A2F1-F6A1102A5E81}" destId="{5C938E73-BBA3-4700-BA96-0563F889D779}" srcOrd="2" destOrd="0" presId="urn:microsoft.com/office/officeart/2008/layout/VerticalCurvedList"/>
    <dgm:cxn modelId="{D74299FA-03AA-4127-A064-42471CEB20DC}" type="presParOf" srcId="{E145F48E-30E7-4430-A2F1-F6A1102A5E81}" destId="{391B736F-A1DA-4F14-8659-61817BC3A46D}" srcOrd="3" destOrd="0" presId="urn:microsoft.com/office/officeart/2008/layout/VerticalCurvedList"/>
    <dgm:cxn modelId="{E2B0B1BC-936B-41CD-A8F6-9CAAD64D5B1D}" type="presParOf" srcId="{0A7C7EBB-D53E-4F71-9637-316D4AE2D726}" destId="{FAFD4427-26A5-443A-AAB0-2565200DC5B0}" srcOrd="1" destOrd="0" presId="urn:microsoft.com/office/officeart/2008/layout/VerticalCurvedList"/>
    <dgm:cxn modelId="{9C1E0288-A448-46F0-A965-34857E06589E}" type="presParOf" srcId="{0A7C7EBB-D53E-4F71-9637-316D4AE2D726}" destId="{0822AC48-53ED-4D91-BBEB-9173A69F9FC1}" srcOrd="2" destOrd="0" presId="urn:microsoft.com/office/officeart/2008/layout/VerticalCurvedList"/>
    <dgm:cxn modelId="{358CA0C1-2D1D-44D8-9180-65FCEA9404A2}" type="presParOf" srcId="{0822AC48-53ED-4D91-BBEB-9173A69F9FC1}" destId="{95AFB25D-C465-4CDE-AEFE-202BB63588C0}" srcOrd="0" destOrd="0" presId="urn:microsoft.com/office/officeart/2008/layout/VerticalCurvedList"/>
    <dgm:cxn modelId="{483529FF-B16C-4692-AE69-900BDC1C4348}" type="presParOf" srcId="{0A7C7EBB-D53E-4F71-9637-316D4AE2D726}" destId="{96FAA7DB-324E-4E73-937F-18FCE200AF21}" srcOrd="3" destOrd="0" presId="urn:microsoft.com/office/officeart/2008/layout/VerticalCurvedList"/>
    <dgm:cxn modelId="{C11703C1-325B-4058-AEA0-26FA249CB303}" type="presParOf" srcId="{0A7C7EBB-D53E-4F71-9637-316D4AE2D726}" destId="{4DE3B3CC-469F-4224-AE83-4A2013511637}" srcOrd="4" destOrd="0" presId="urn:microsoft.com/office/officeart/2008/layout/VerticalCurvedList"/>
    <dgm:cxn modelId="{B0D5B24B-7EC7-4D71-9C2F-E96C76F0C1AB}" type="presParOf" srcId="{4DE3B3CC-469F-4224-AE83-4A2013511637}" destId="{93D0A64C-4D9F-4FFA-A2D1-D25D0EFE0DCE}" srcOrd="0" destOrd="0" presId="urn:microsoft.com/office/officeart/2008/layout/VerticalCurvedList"/>
    <dgm:cxn modelId="{B66FDDD0-A157-4FDE-B567-431660533A32}" type="presParOf" srcId="{0A7C7EBB-D53E-4F71-9637-316D4AE2D726}" destId="{C64ACC87-74D1-4560-8CDB-B80884CD83DF}" srcOrd="5" destOrd="0" presId="urn:microsoft.com/office/officeart/2008/layout/VerticalCurvedList"/>
    <dgm:cxn modelId="{44C460D2-402D-406E-928B-E4B2A98CE482}" type="presParOf" srcId="{0A7C7EBB-D53E-4F71-9637-316D4AE2D726}" destId="{141F1DAC-B8E2-4C4E-B8E3-348A238CE59E}" srcOrd="6" destOrd="0" presId="urn:microsoft.com/office/officeart/2008/layout/VerticalCurvedList"/>
    <dgm:cxn modelId="{6C2B04C5-4009-4B74-BEEE-E33210321A4E}" type="presParOf" srcId="{141F1DAC-B8E2-4C4E-B8E3-348A238CE59E}" destId="{11C85155-9552-492D-8513-007421610C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DC9CA-29DF-42C7-94C2-2E05D90FACE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3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D4427-26A5-443A-AAB0-2565200DC5B0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accent3">
                  <a:lumMod val="50000"/>
                </a:schemeClr>
              </a:solidFill>
            </a:rPr>
            <a:t>Четкое понимание роли руководителя внутреннего аудита и функции внутреннего аудита</a:t>
          </a:r>
          <a:endParaRPr lang="en-US" sz="23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752110" y="541866"/>
        <a:ext cx="7301111" cy="1083733"/>
      </dsp:txXfrm>
    </dsp:sp>
    <dsp:sp modelId="{95AFB25D-C465-4CDE-AEFE-202BB63588C0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AA7DB-324E-4E73-937F-18FCE200AF2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accent3">
                  <a:lumMod val="50000"/>
                </a:schemeClr>
              </a:solidFill>
            </a:rPr>
            <a:t>Способность сохранять независимость и объективность в условиях политически зависимой среды</a:t>
          </a:r>
          <a:endParaRPr lang="en-US" sz="23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146048" y="2167466"/>
        <a:ext cx="6907174" cy="1083733"/>
      </dsp:txXfrm>
    </dsp:sp>
    <dsp:sp modelId="{93D0A64C-4D9F-4FFA-A2D1-D25D0EFE0DC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ACC87-74D1-4560-8CDB-B80884CD83DF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accent3">
                  <a:lumMod val="50000"/>
                </a:schemeClr>
              </a:solidFill>
            </a:rPr>
            <a:t>Прочные знания о механизме государственной отчетности по вопросам финансов и эффективности</a:t>
          </a:r>
          <a:endParaRPr lang="en-US" sz="23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752110" y="3793066"/>
        <a:ext cx="7301111" cy="1083733"/>
      </dsp:txXfrm>
    </dsp:sp>
    <dsp:sp modelId="{11C85155-9552-492D-8513-007421610CA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242D-FF6D-4B77-A2E5-64CAF06D3337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B16F3-9377-406D-A1DB-748DFC22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1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9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14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2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7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53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2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64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3C6E9-FDED-4FFE-A647-A97B1D34BC28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672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3C6E9-FDED-4FFE-A647-A97B1D34BC28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966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3C6E9-FDED-4FFE-A647-A97B1D34BC28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98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8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8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8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70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10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16F3-9377-406D-A1DB-748DFC22BC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C6C-1E18-49C0-ABA0-4288D62FFFC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B1C0-43F5-44DE-B112-AB6C9676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7" y="68241"/>
            <a:ext cx="10955866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67" y="1317624"/>
            <a:ext cx="10955866" cy="4878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EC6C-1E18-49C0-ABA0-4288D62FFFC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B1C0-43F5-44DE-B112-AB6C9676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6EC6C-1E18-49C0-ABA0-4288D62FFFC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B1C0-43F5-44DE-B112-AB6C9676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1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2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3495675"/>
          </a:xfrm>
          <a:prstGeom prst="rect">
            <a:avLst/>
          </a:prstGeom>
          <a:blipFill dpi="0" rotWithShape="1">
            <a:blip r:embed="rId2">
              <a:alphaModFix amt="6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350" y="3581302"/>
            <a:ext cx="9434460" cy="18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аудиту в государственном секторе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что за зверь?</a:t>
            </a:r>
            <a:endParaRPr lang="en-US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3491" y="5448719"/>
            <a:ext cx="633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Комитас Степанян</a:t>
            </a:r>
            <a:r>
              <a:rPr lang="en-US" b="1" i="1" dirty="0"/>
              <a:t>, </a:t>
            </a:r>
            <a:r>
              <a:rPr lang="en-US" b="1" i="1" dirty="0" err="1"/>
              <a:t>Ph.D</a:t>
            </a:r>
            <a:r>
              <a:rPr lang="en-US" b="1" i="1" dirty="0"/>
              <a:t>, CRMA, CRISC, </a:t>
            </a:r>
            <a:r>
              <a:rPr lang="en-US" b="1" i="1" dirty="0" err="1"/>
              <a:t>CobitF</a:t>
            </a:r>
            <a:endParaRPr lang="en-US" b="1" i="1" dirty="0"/>
          </a:p>
          <a:p>
            <a:r>
              <a:rPr lang="ru-RU" i="1" dirty="0"/>
              <a:t>Зам. руководителя службы внутреннего</a:t>
            </a:r>
          </a:p>
          <a:p>
            <a:r>
              <a:rPr lang="ru-RU" i="1" dirty="0"/>
              <a:t>аудита</a:t>
            </a:r>
            <a:r>
              <a:rPr lang="en-US" i="1" dirty="0"/>
              <a:t>, </a:t>
            </a:r>
            <a:r>
              <a:rPr lang="ru-RU" i="1" dirty="0"/>
              <a:t>Центральный банк Армении</a:t>
            </a:r>
            <a:endParaRPr lang="en-US" i="1" dirty="0"/>
          </a:p>
          <a:p>
            <a:r>
              <a:rPr lang="ru-RU" i="1" dirty="0"/>
              <a:t>Член Комитета по аудиту Министерства финансов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119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00" y="2577329"/>
            <a:ext cx="800218" cy="800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419" y="1803245"/>
            <a:ext cx="393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Министр финансов, председатель КА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41" y="983090"/>
            <a:ext cx="797190" cy="797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99" y="5103971"/>
            <a:ext cx="800218" cy="800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41" y="5098722"/>
            <a:ext cx="800218" cy="800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09" y="2676524"/>
            <a:ext cx="800218" cy="8002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80806" y="3491670"/>
            <a:ext cx="220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030921"/>
                </a:solidFill>
                <a:effectLst/>
                <a:latin typeface="GHEAGrapalat, Arial Unicode, tahoma, Sylfaen, sans-serif"/>
              </a:rPr>
              <a:t>Советник министра </a:t>
            </a:r>
            <a:r>
              <a:rPr lang="en-US" b="0" i="0" dirty="0">
                <a:solidFill>
                  <a:srgbClr val="030921"/>
                </a:solidFill>
                <a:effectLst/>
                <a:latin typeface="GHEAGrapalat, Arial Unicode, tahoma, Sylfaen, sans-serif"/>
              </a:rPr>
              <a:t> 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42260" y="3392475"/>
            <a:ext cx="2155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030921"/>
                </a:solidFill>
                <a:effectLst/>
                <a:latin typeface="GHEAGrapalat, Arial Unicode, tahoma, Sylfaen, sans-serif"/>
              </a:rPr>
              <a:t>Советник министра</a:t>
            </a:r>
            <a:r>
              <a:rPr lang="en-US" b="0" i="0" dirty="0">
                <a:solidFill>
                  <a:srgbClr val="030921"/>
                </a:solidFill>
                <a:effectLst/>
                <a:latin typeface="GHEAGrapalat, Arial Unicode, tahoma, Sylfaen, sans-serif"/>
              </a:rPr>
              <a:t> 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92156" y="6028220"/>
            <a:ext cx="265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30921"/>
                </a:solidFill>
                <a:latin typeface="GHEAGrapalat, Arial Unicode, tahoma, Sylfaen, sans-serif"/>
              </a:rPr>
              <a:t>Президент</a:t>
            </a:r>
            <a:r>
              <a:rPr lang="en-US" dirty="0">
                <a:solidFill>
                  <a:srgbClr val="030921"/>
                </a:solidFill>
                <a:latin typeface="GHEAGrapalat, Arial Unicode, tahoma, Sylfaen, sans-serif"/>
              </a:rPr>
              <a:t> </a:t>
            </a:r>
            <a:r>
              <a:rPr lang="ru-RU" dirty="0">
                <a:solidFill>
                  <a:srgbClr val="030921"/>
                </a:solidFill>
                <a:latin typeface="GHEAGrapalat, Arial Unicode, tahoma, Sylfaen, sans-serif"/>
              </a:rPr>
              <a:t>ИВА Армении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989924" y="5996487"/>
            <a:ext cx="2916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030921"/>
                </a:solidFill>
                <a:effectLst/>
                <a:latin typeface="GHEAGrapalat, Arial Unicode, tahoma, Sylfaen, sans-serif"/>
              </a:rPr>
              <a:t>Член управляющего совета </a:t>
            </a:r>
          </a:p>
          <a:p>
            <a:r>
              <a:rPr lang="ru-RU" b="0" i="0" dirty="0">
                <a:solidFill>
                  <a:srgbClr val="030921"/>
                </a:solidFill>
                <a:effectLst/>
                <a:latin typeface="GHEAGrapalat, Arial Unicode, tahoma, Sylfaen, sans-serif"/>
              </a:rPr>
              <a:t>ИВА Армении</a:t>
            </a:r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для изучения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аудиту в Министерстве финансов Армении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008993" y="2314575"/>
            <a:ext cx="10310648" cy="183832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019300" y="4688507"/>
            <a:ext cx="8258175" cy="183832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55083" y="2676524"/>
            <a:ext cx="1924050" cy="111442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Внутренний, независимый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55083" y="5103971"/>
            <a:ext cx="1924050" cy="111442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Внешний, независимый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79132" y="3214047"/>
            <a:ext cx="1598117" cy="16158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3431083" y="3212133"/>
            <a:ext cx="1524000" cy="1635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3905829" y="5603201"/>
            <a:ext cx="1103185" cy="22607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852167" y="5599545"/>
            <a:ext cx="1103185" cy="22607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3" grpId="0" animBg="1"/>
      <p:bldP spid="20" grpId="0" animBg="1"/>
      <p:bldP spid="4" grpId="0" animBg="1"/>
      <p:bldP spid="21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Реформирование системы ВА в рамках модели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P-D-C-A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04561" y="1045380"/>
            <a:ext cx="5711730" cy="5419090"/>
            <a:chOff x="3404561" y="1045380"/>
            <a:chExt cx="5711730" cy="5419090"/>
          </a:xfrm>
        </p:grpSpPr>
        <p:sp>
          <p:nvSpPr>
            <p:cNvPr id="6" name="Circular Arrow 5"/>
            <p:cNvSpPr/>
            <p:nvPr/>
          </p:nvSpPr>
          <p:spPr>
            <a:xfrm>
              <a:off x="3404561" y="1045380"/>
              <a:ext cx="5419090" cy="5419090"/>
            </a:xfrm>
            <a:prstGeom prst="circularArrow">
              <a:avLst>
                <a:gd name="adj1" fmla="val 6898"/>
                <a:gd name="adj2" fmla="val 465012"/>
                <a:gd name="adj3" fmla="val 550847"/>
                <a:gd name="adj4" fmla="val 20584141"/>
                <a:gd name="adj5" fmla="val 8047"/>
              </a:avLst>
            </a:prstGeom>
            <a:solidFill>
              <a:srgbClr val="1737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6785251" y="4426068"/>
              <a:ext cx="2331040" cy="1916906"/>
            </a:xfrm>
            <a:custGeom>
              <a:avLst/>
              <a:gdLst>
                <a:gd name="connsiteX0" fmla="*/ 0 w 1916906"/>
                <a:gd name="connsiteY0" fmla="*/ 0 h 1916906"/>
                <a:gd name="connsiteX1" fmla="*/ 1916906 w 1916906"/>
                <a:gd name="connsiteY1" fmla="*/ 0 h 1916906"/>
                <a:gd name="connsiteX2" fmla="*/ 1916906 w 1916906"/>
                <a:gd name="connsiteY2" fmla="*/ 1916906 h 1916906"/>
                <a:gd name="connsiteX3" fmla="*/ 0 w 1916906"/>
                <a:gd name="connsiteY3" fmla="*/ 1916906 h 1916906"/>
                <a:gd name="connsiteX4" fmla="*/ 0 w 1916906"/>
                <a:gd name="connsiteY4" fmla="*/ 0 h 191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906" h="1916906">
                  <a:moveTo>
                    <a:pt x="0" y="0"/>
                  </a:moveTo>
                  <a:lnTo>
                    <a:pt x="1916906" y="0"/>
                  </a:lnTo>
                  <a:lnTo>
                    <a:pt x="1916906" y="1916906"/>
                  </a:lnTo>
                  <a:lnTo>
                    <a:pt x="0" y="19169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/>
                <a:t>Делай (</a:t>
              </a:r>
              <a:r>
                <a:rPr lang="en-US" sz="5700" kern="1200" dirty="0"/>
                <a:t>Do</a:t>
              </a:r>
              <a:r>
                <a:rPr lang="ru-RU" sz="5700" kern="1200" dirty="0"/>
                <a:t>)</a:t>
              </a:r>
              <a:endParaRPr lang="en-US" sz="57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21527" y="1045380"/>
            <a:ext cx="6302124" cy="5419090"/>
            <a:chOff x="2521527" y="1045380"/>
            <a:chExt cx="6302124" cy="5419090"/>
          </a:xfrm>
        </p:grpSpPr>
        <p:sp>
          <p:nvSpPr>
            <p:cNvPr id="8" name="Circular Arrow 7"/>
            <p:cNvSpPr/>
            <p:nvPr/>
          </p:nvSpPr>
          <p:spPr>
            <a:xfrm>
              <a:off x="3404561" y="1045380"/>
              <a:ext cx="5419090" cy="5419090"/>
            </a:xfrm>
            <a:prstGeom prst="circularArrow">
              <a:avLst>
                <a:gd name="adj1" fmla="val 6898"/>
                <a:gd name="adj2" fmla="val 465012"/>
                <a:gd name="adj3" fmla="val 5950847"/>
                <a:gd name="adj4" fmla="val 4384141"/>
                <a:gd name="adj5" fmla="val 8047"/>
              </a:avLst>
            </a:prstGeom>
            <a:solidFill>
              <a:srgbClr val="1737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521527" y="4426068"/>
              <a:ext cx="2921435" cy="1916906"/>
            </a:xfrm>
            <a:custGeom>
              <a:avLst/>
              <a:gdLst>
                <a:gd name="connsiteX0" fmla="*/ 0 w 1916906"/>
                <a:gd name="connsiteY0" fmla="*/ 0 h 1916906"/>
                <a:gd name="connsiteX1" fmla="*/ 1916906 w 1916906"/>
                <a:gd name="connsiteY1" fmla="*/ 0 h 1916906"/>
                <a:gd name="connsiteX2" fmla="*/ 1916906 w 1916906"/>
                <a:gd name="connsiteY2" fmla="*/ 1916906 h 1916906"/>
                <a:gd name="connsiteX3" fmla="*/ 0 w 1916906"/>
                <a:gd name="connsiteY3" fmla="*/ 1916906 h 1916906"/>
                <a:gd name="connsiteX4" fmla="*/ 0 w 1916906"/>
                <a:gd name="connsiteY4" fmla="*/ 0 h 191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906" h="1916906">
                  <a:moveTo>
                    <a:pt x="0" y="0"/>
                  </a:moveTo>
                  <a:lnTo>
                    <a:pt x="1916906" y="0"/>
                  </a:lnTo>
                  <a:lnTo>
                    <a:pt x="1916906" y="1916906"/>
                  </a:lnTo>
                  <a:lnTo>
                    <a:pt x="0" y="19169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/>
                <a:t>Проверь (</a:t>
              </a:r>
              <a:r>
                <a:rPr lang="en-US" sz="5700" kern="1200" dirty="0"/>
                <a:t>Check</a:t>
              </a:r>
              <a:r>
                <a:rPr lang="ru-RU" sz="5700" kern="1200" dirty="0"/>
                <a:t>)</a:t>
              </a:r>
              <a:endParaRPr lang="en-US" sz="57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55273" y="1045380"/>
            <a:ext cx="6468378" cy="5419090"/>
            <a:chOff x="2355273" y="1045380"/>
            <a:chExt cx="6468378" cy="5419090"/>
          </a:xfrm>
        </p:grpSpPr>
        <p:sp>
          <p:nvSpPr>
            <p:cNvPr id="13" name="Circular Arrow 12"/>
            <p:cNvSpPr/>
            <p:nvPr/>
          </p:nvSpPr>
          <p:spPr>
            <a:xfrm>
              <a:off x="3404561" y="1045380"/>
              <a:ext cx="5419090" cy="5419090"/>
            </a:xfrm>
            <a:prstGeom prst="circularArrow">
              <a:avLst>
                <a:gd name="adj1" fmla="val 6898"/>
                <a:gd name="adj2" fmla="val 465012"/>
                <a:gd name="adj3" fmla="val 11350847"/>
                <a:gd name="adj4" fmla="val 9784141"/>
                <a:gd name="adj5" fmla="val 8047"/>
              </a:avLst>
            </a:prstGeom>
            <a:solidFill>
              <a:srgbClr val="1737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2355273" y="1166874"/>
              <a:ext cx="3087689" cy="1916906"/>
            </a:xfrm>
            <a:custGeom>
              <a:avLst/>
              <a:gdLst>
                <a:gd name="connsiteX0" fmla="*/ 0 w 1916906"/>
                <a:gd name="connsiteY0" fmla="*/ 0 h 1916906"/>
                <a:gd name="connsiteX1" fmla="*/ 1916906 w 1916906"/>
                <a:gd name="connsiteY1" fmla="*/ 0 h 1916906"/>
                <a:gd name="connsiteX2" fmla="*/ 1916906 w 1916906"/>
                <a:gd name="connsiteY2" fmla="*/ 1916906 h 1916906"/>
                <a:gd name="connsiteX3" fmla="*/ 0 w 1916906"/>
                <a:gd name="connsiteY3" fmla="*/ 1916906 h 1916906"/>
                <a:gd name="connsiteX4" fmla="*/ 0 w 1916906"/>
                <a:gd name="connsiteY4" fmla="*/ 0 h 191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906" h="1916906">
                  <a:moveTo>
                    <a:pt x="0" y="0"/>
                  </a:moveTo>
                  <a:lnTo>
                    <a:pt x="1916906" y="0"/>
                  </a:lnTo>
                  <a:lnTo>
                    <a:pt x="1916906" y="1916906"/>
                  </a:lnTo>
                  <a:lnTo>
                    <a:pt x="0" y="19169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/>
                <a:t>Действуй (</a:t>
              </a:r>
              <a:r>
                <a:rPr lang="en-US" sz="5700" kern="1200" dirty="0"/>
                <a:t>Act</a:t>
              </a:r>
              <a:r>
                <a:rPr lang="ru-RU" sz="5700" kern="1200" dirty="0"/>
                <a:t>)</a:t>
              </a:r>
              <a:endParaRPr lang="en-US" sz="57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04561" y="1045380"/>
            <a:ext cx="6626130" cy="5419090"/>
            <a:chOff x="3404561" y="1045380"/>
            <a:chExt cx="6626130" cy="5419090"/>
          </a:xfrm>
        </p:grpSpPr>
        <p:sp>
          <p:nvSpPr>
            <p:cNvPr id="5" name="Freeform 4"/>
            <p:cNvSpPr/>
            <p:nvPr/>
          </p:nvSpPr>
          <p:spPr>
            <a:xfrm>
              <a:off x="6785251" y="1166874"/>
              <a:ext cx="3245440" cy="1916906"/>
            </a:xfrm>
            <a:custGeom>
              <a:avLst/>
              <a:gdLst>
                <a:gd name="connsiteX0" fmla="*/ 0 w 1916906"/>
                <a:gd name="connsiteY0" fmla="*/ 0 h 1916906"/>
                <a:gd name="connsiteX1" fmla="*/ 1916906 w 1916906"/>
                <a:gd name="connsiteY1" fmla="*/ 0 h 1916906"/>
                <a:gd name="connsiteX2" fmla="*/ 1916906 w 1916906"/>
                <a:gd name="connsiteY2" fmla="*/ 1916906 h 1916906"/>
                <a:gd name="connsiteX3" fmla="*/ 0 w 1916906"/>
                <a:gd name="connsiteY3" fmla="*/ 1916906 h 1916906"/>
                <a:gd name="connsiteX4" fmla="*/ 0 w 1916906"/>
                <a:gd name="connsiteY4" fmla="*/ 0 h 191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906" h="1916906">
                  <a:moveTo>
                    <a:pt x="0" y="0"/>
                  </a:moveTo>
                  <a:lnTo>
                    <a:pt x="1916906" y="0"/>
                  </a:lnTo>
                  <a:lnTo>
                    <a:pt x="1916906" y="1916906"/>
                  </a:lnTo>
                  <a:lnTo>
                    <a:pt x="0" y="19169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700" kern="1200" dirty="0"/>
                <a:t>Планируй (</a:t>
              </a:r>
              <a:r>
                <a:rPr lang="en-US" sz="5700" kern="1200" dirty="0"/>
                <a:t>Plan</a:t>
              </a:r>
              <a:r>
                <a:rPr lang="ru-RU" sz="5700" kern="1200" dirty="0"/>
                <a:t>)</a:t>
              </a:r>
              <a:endParaRPr lang="en-US" sz="5700" kern="1200" dirty="0"/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3404561" y="1045380"/>
              <a:ext cx="5419090" cy="5419090"/>
            </a:xfrm>
            <a:prstGeom prst="circularArrow">
              <a:avLst>
                <a:gd name="adj1" fmla="val 6898"/>
                <a:gd name="adj2" fmla="val 465012"/>
                <a:gd name="adj3" fmla="val 16750847"/>
                <a:gd name="adj4" fmla="val 15184141"/>
                <a:gd name="adj5" fmla="val 8047"/>
              </a:avLst>
            </a:prstGeom>
            <a:solidFill>
              <a:srgbClr val="1737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9104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Реформирование системы ВА в рамках модели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P-D-C-A</a:t>
            </a:r>
          </a:p>
        </p:txBody>
      </p:sp>
      <p:pic>
        <p:nvPicPr>
          <p:cNvPr id="5122" name="Picture 2" descr="Image result for pd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2" y="2312661"/>
            <a:ext cx="11620073" cy="31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Реформирование системы ВА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5746" y="2592484"/>
            <a:ext cx="906544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1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итерация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3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для изучения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новая редакция закона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143 </a:t>
            </a:r>
            <a:r>
              <a:rPr lang="hy-A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Ն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73" y="1291550"/>
            <a:ext cx="8296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Упрощенный подход к миру внутреннего аудита</a:t>
            </a:r>
            <a:endParaRPr lang="hy-AM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373" y="3407418"/>
            <a:ext cx="10845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Упрощенный подход к оценке рисков при годовом планировании</a:t>
            </a:r>
            <a:endParaRPr lang="hy-AM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9297" y="1853633"/>
            <a:ext cx="11120160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Преимущественно процессно-ориентированный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это применимо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Любое подлежащее аудиту подразделение ДОЛЖНО быть связано с задачами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endParaRPr lang="hy-AM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373" y="4114838"/>
            <a:ext cx="10361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дневный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интенсивный тренинг для руководителей проверок</a:t>
            </a:r>
            <a:endParaRPr lang="hy-AM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373" y="4777384"/>
            <a:ext cx="796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Пилотная программа в 3 разных министерствах</a:t>
            </a:r>
            <a:endParaRPr lang="hy-AM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373" y="5555149"/>
            <a:ext cx="11105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Интенсивная учебная подготовка для не более чем 100  аудиторов,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работающих в государственном секторе</a:t>
            </a:r>
            <a:endParaRPr lang="hy-AM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8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аудита – </a:t>
            </a:r>
          </a:p>
          <a:p>
            <a:pPr marL="17145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744912" y="0"/>
          <a:ext cx="6980238" cy="684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12204899" imgH="11976146" progId="Excel.Sheet.12">
                  <p:embed/>
                </p:oleObj>
              </mc:Choice>
              <mc:Fallback>
                <p:oleObj name="Worksheet" r:id="rId4" imgW="12204899" imgH="11976146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4912" y="0"/>
                        <a:ext cx="6980238" cy="6849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6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Годовой план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=&gt;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аудиторского задания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0" y="874987"/>
          <a:ext cx="8143875" cy="5899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4" imgW="5943704" imgH="4305161" progId="Excel.Sheet.12">
                  <p:embed/>
                </p:oleObj>
              </mc:Choice>
              <mc:Fallback>
                <p:oleObj name="Worksheet" r:id="rId4" imgW="5943704" imgH="4305161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74987"/>
                        <a:ext cx="8143875" cy="5899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05238" y="3338622"/>
            <a:ext cx="1742662" cy="25547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7" name="Curved Down Arrow 6"/>
          <p:cNvSpPr/>
          <p:nvPr/>
        </p:nvSpPr>
        <p:spPr>
          <a:xfrm>
            <a:off x="2428875" y="1419225"/>
            <a:ext cx="8191500" cy="1847850"/>
          </a:xfrm>
          <a:prstGeom prst="curvedDownArrow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y-AM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553450" y="3075708"/>
            <a:ext cx="3430732" cy="804916"/>
            <a:chOff x="8401050" y="3338623"/>
            <a:chExt cx="3323998" cy="602091"/>
          </a:xfrm>
        </p:grpSpPr>
        <p:sp>
          <p:nvSpPr>
            <p:cNvPr id="8" name="Rounded Rectangle 7"/>
            <p:cNvSpPr/>
            <p:nvPr/>
          </p:nvSpPr>
          <p:spPr>
            <a:xfrm>
              <a:off x="8401050" y="3338623"/>
              <a:ext cx="3323998" cy="54757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10701" y="3411203"/>
              <a:ext cx="2984933" cy="529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Программа аудиторского </a:t>
              </a:r>
            </a:p>
            <a:p>
              <a:r>
                <a:rPr lang="ru-RU" sz="2000" b="1" dirty="0"/>
                <a:t>задания</a:t>
              </a:r>
              <a:endParaRPr lang="hy-AM" sz="20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663101" y="3957748"/>
            <a:ext cx="3104697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Подпроцесс</a:t>
            </a:r>
            <a:r>
              <a:rPr lang="en-US" dirty="0"/>
              <a:t> 1</a:t>
            </a:r>
            <a:endParaRPr lang="hy-AM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Риски</a:t>
            </a:r>
            <a:r>
              <a:rPr lang="en-US" dirty="0"/>
              <a:t> | </a:t>
            </a:r>
            <a:r>
              <a:rPr lang="ru-RU" dirty="0"/>
              <a:t>Контроли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Подпроцесс</a:t>
            </a:r>
            <a:r>
              <a:rPr lang="en-US" dirty="0"/>
              <a:t>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Риски </a:t>
            </a:r>
            <a:r>
              <a:rPr lang="en-US" dirty="0"/>
              <a:t>| </a:t>
            </a:r>
            <a:r>
              <a:rPr lang="ru-RU" dirty="0"/>
              <a:t>Контроли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Подпроцесс</a:t>
            </a:r>
            <a:r>
              <a:rPr lang="en-US" dirty="0"/>
              <a:t>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Риски</a:t>
            </a:r>
            <a:r>
              <a:rPr lang="en-US" dirty="0"/>
              <a:t> | </a:t>
            </a:r>
            <a:r>
              <a:rPr lang="ru-RU" dirty="0"/>
              <a:t>Контроли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простых шагов в выполнении задания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07975" y="876300"/>
          <a:ext cx="11328400" cy="62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4" imgW="9330923" imgH="5150870" progId="Word.Document.12">
                  <p:embed/>
                </p:oleObj>
              </mc:Choice>
              <mc:Fallback>
                <p:oleObj name="Document" r:id="rId4" imgW="9330923" imgH="5150870" progId="Word.Document.12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975" y="876300"/>
                        <a:ext cx="11328400" cy="625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7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аудиторского задания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135628" y="874987"/>
          <a:ext cx="7815262" cy="596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4" imgW="12299772" imgH="9391719" progId="Excel.Sheet.12">
                  <p:embed/>
                </p:oleObj>
              </mc:Choice>
              <mc:Fallback>
                <p:oleObj name="Worksheet" r:id="rId4" imgW="12299772" imgH="9391719" progId="Excel.Shee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5628" y="874987"/>
                        <a:ext cx="7815262" cy="596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3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482" y="4166441"/>
            <a:ext cx="1090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Реформа – это путь, а не пункт назначения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…</a:t>
            </a:r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599089" y="5780690"/>
            <a:ext cx="11445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УГФ и/или внутренний аудит в госсекторе -  не исключение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  <a:sym typeface="Wingdings" panose="05000000000000000000" pitchFamily="2" charset="2"/>
              </a:rPr>
              <a:t>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370786" y="4874327"/>
            <a:ext cx="1555531" cy="906363"/>
          </a:xfrm>
          <a:prstGeom prst="downArrow">
            <a:avLst/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06" y="1124400"/>
            <a:ext cx="9996608" cy="27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568" y="5502028"/>
            <a:ext cx="11499240" cy="1201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pPr marL="0" lvl="2" indent="0">
              <a:buNone/>
            </a:pPr>
            <a:r>
              <a:rPr lang="ru-RU" dirty="0"/>
              <a:t>Для реформирования внутреннего аудита сначала может потребоваться введение в действие соответствующей законодательной базы, а затем - выведение процедур управления рисками за пределы лишь учетной и финансовой функций</a:t>
            </a:r>
            <a:r>
              <a:rPr lang="en-US" dirty="0"/>
              <a:t>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центральной группы гармонизации </a:t>
            </a:r>
            <a:r>
              <a:rPr lang="ru-RU" dirty="0"/>
              <a:t>для введения стандартов и процедур</a:t>
            </a:r>
            <a:r>
              <a:rPr lang="en-US" dirty="0"/>
              <a:t>, </a:t>
            </a:r>
            <a:r>
              <a:rPr lang="ru-RU" dirty="0"/>
              <a:t>наём 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расширенная профессиональная подготовка не только сотрудников службы внутреннего аудита, </a:t>
            </a:r>
            <a:r>
              <a:rPr lang="ru-RU" dirty="0"/>
              <a:t>но также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руководящих </a:t>
            </a:r>
            <a:r>
              <a:rPr lang="ru-RU" dirty="0"/>
              <a:t>и других кадров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9215" y="945781"/>
            <a:ext cx="975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9215" y="1179191"/>
            <a:ext cx="1076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Внутренний аудит является 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неотъемлемой частью </a:t>
            </a:r>
            <a:r>
              <a:rPr lang="ru-RU" dirty="0"/>
              <a:t>целостной системы 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УГФ </a:t>
            </a:r>
            <a:r>
              <a:rPr lang="en-US" dirty="0"/>
              <a:t> </a:t>
            </a:r>
            <a:r>
              <a:rPr lang="ru-RU" dirty="0"/>
              <a:t>страны, и любые реформы внутреннего аудита должны планироваться как часть программы реформирования всей системы УГФ</a:t>
            </a:r>
            <a:r>
              <a:rPr lang="en-US" dirty="0"/>
              <a:t>. </a:t>
            </a:r>
            <a:r>
              <a:rPr lang="ru-RU" dirty="0"/>
              <a:t>Реформы внутреннего аудита, проводимые </a:t>
            </a:r>
            <a:r>
              <a:rPr lang="ru-RU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отрыве </a:t>
            </a:r>
            <a:r>
              <a:rPr lang="ru-RU" dirty="0"/>
              <a:t>от других реформ УГФ, </a:t>
            </a:r>
            <a:r>
              <a:rPr lang="ru-RU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вряд ли могут быть успешными </a:t>
            </a:r>
            <a:r>
              <a:rPr lang="en-US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3425" y="2925800"/>
            <a:ext cx="9210125" cy="1048345"/>
          </a:xfrm>
          <a:prstGeom prst="roundRect">
            <a:avLst>
              <a:gd name="adj" fmla="val 20663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1913" lvl="2"/>
            <a:r>
              <a:rPr lang="ru-RU" dirty="0"/>
              <a:t>Внутренний аудит не может действовать результативно в стране, где  </a:t>
            </a:r>
            <a:r>
              <a:rPr lang="ru-RU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внутреннего контроля чрезвычайно слабы, </a:t>
            </a:r>
            <a:r>
              <a:rPr lang="ru-RU" dirty="0"/>
              <a:t>или </a:t>
            </a:r>
            <a:r>
              <a:rPr lang="ru-RU" b="1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отсутствует управленческая подотчетность</a:t>
            </a:r>
            <a:r>
              <a:rPr lang="en-US" dirty="0"/>
              <a:t>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568" y="4164935"/>
            <a:ext cx="9213240" cy="1021556"/>
          </a:xfrm>
          <a:prstGeom prst="roundRect">
            <a:avLst/>
          </a:prstGeom>
          <a:ln>
            <a:solidFill>
              <a:srgbClr val="92D050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2"/>
            <a:r>
              <a:rPr lang="ru-RU" dirty="0"/>
              <a:t>Создание системы внутреннего аудита 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 осуществляться </a:t>
            </a:r>
            <a:r>
              <a:rPr lang="ru-RU" dirty="0"/>
              <a:t>постепенно и поэтапно</a:t>
            </a:r>
            <a:r>
              <a:rPr lang="en-US" dirty="0"/>
              <a:t>. </a:t>
            </a:r>
          </a:p>
          <a:p>
            <a:pPr marL="0" lvl="2"/>
            <a:r>
              <a:rPr lang="ru-RU" i="1" dirty="0"/>
              <a:t>Процесс становления системы внутреннего аудита даже в таких развитых странах, как Франция, идет постепенно и поступательно</a:t>
            </a:r>
            <a:r>
              <a:rPr lang="en-US" i="1" dirty="0"/>
              <a:t>. </a:t>
            </a:r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внутреннего аудита в странах с ограниченными возможностями</a:t>
            </a:r>
            <a:endParaRPr lang="en-US" sz="2400" dirty="0"/>
          </a:p>
        </p:txBody>
      </p:sp>
      <p:pic>
        <p:nvPicPr>
          <p:cNvPr id="1026" name="Picture 2" descr="Image result for importan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0" y="1441548"/>
            <a:ext cx="655737" cy="6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 rot="5400000">
            <a:off x="5435642" y="-4287932"/>
            <a:ext cx="1292695" cy="11877126"/>
          </a:xfrm>
          <a:prstGeom prst="round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538041" y="2303402"/>
            <a:ext cx="1123950" cy="61597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internal contr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33" y="2386765"/>
            <a:ext cx="2438403" cy="13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hases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9" b="22850"/>
          <a:stretch/>
        </p:blipFill>
        <p:spPr bwMode="auto">
          <a:xfrm>
            <a:off x="9582153" y="3895331"/>
            <a:ext cx="24384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6" grpId="0"/>
      <p:bldP spid="7" grpId="0" animBg="1"/>
      <p:bldP spid="9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cyber-111209042703-phpapp02/95/slide-18-728.jpg?cb=1323426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8645" y="1074240"/>
            <a:ext cx="7242648" cy="54319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12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471261" y="2116922"/>
            <a:ext cx="495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HEA Grapalat" panose="02000506050000020003" pitchFamily="50" charset="0"/>
              </a:rPr>
              <a:t>      </a:t>
            </a:r>
            <a:r>
              <a:rPr lang="ru-RU" sz="5400" b="1" dirty="0">
                <a:latin typeface="GHEA Grapalat" panose="02000506050000020003" pitchFamily="50" charset="0"/>
              </a:rPr>
              <a:t>Спасибо</a:t>
            </a:r>
            <a:r>
              <a:rPr lang="en-US" sz="5400" b="1" dirty="0">
                <a:latin typeface="GHEA Grapalat" panose="02000506050000020003" pitchFamily="50" charset="0"/>
              </a:rPr>
              <a:t>!</a:t>
            </a:r>
            <a:endParaRPr lang="en-GB" sz="5400" b="1" dirty="0">
              <a:latin typeface="GHEA Grapalat" panose="02000506050000020003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4923" y="3229201"/>
            <a:ext cx="2557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/>
              <a:t>Свяжитесь со мной</a:t>
            </a:r>
            <a:r>
              <a:rPr lang="en-US" sz="2400" b="1" dirty="0"/>
              <a:t>:</a:t>
            </a:r>
            <a:endParaRPr lang="hy-AM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51941" y="3949914"/>
            <a:ext cx="1678143" cy="2041188"/>
            <a:chOff x="1919536" y="4363699"/>
            <a:chExt cx="1380806" cy="16795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4917" y="5810542"/>
              <a:ext cx="642897" cy="2326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4363699"/>
              <a:ext cx="1380806" cy="13716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429943" y="3949914"/>
            <a:ext cx="1685354" cy="2041188"/>
            <a:chOff x="5207923" y="4363699"/>
            <a:chExt cx="1386739" cy="167952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0365" y="5810542"/>
              <a:ext cx="761853" cy="2326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923" y="4363699"/>
              <a:ext cx="1386739" cy="13716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318543" y="3950967"/>
            <a:ext cx="1670610" cy="2044232"/>
            <a:chOff x="8502243" y="4365104"/>
            <a:chExt cx="1374608" cy="168202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39307" y="5818533"/>
              <a:ext cx="700480" cy="228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2243" y="4365104"/>
              <a:ext cx="1374608" cy="1371600"/>
            </a:xfrm>
            <a:prstGeom prst="rect">
              <a:avLst/>
            </a:prstGeom>
          </p:spPr>
        </p:pic>
      </p:grpSp>
      <p:sp>
        <p:nvSpPr>
          <p:cNvPr id="23" name="Pentagon 22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ответы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01850" y="3797300"/>
            <a:ext cx="85598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4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261210" y="2199630"/>
            <a:ext cx="7143458" cy="36356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аудиту – важный компонент системы ВА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4097" y="1039773"/>
            <a:ext cx="11651958" cy="902071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ru-RU" sz="2400" dirty="0"/>
              <a:t>Совершенствование систем управления организаций как в государственном, так и в частном секторах</a:t>
            </a:r>
            <a:r>
              <a:rPr lang="en-US" sz="24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75377" y="2534092"/>
            <a:ext cx="6310842" cy="4801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400" dirty="0"/>
              <a:t>Подкомитет руководящего органа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775377" y="5020646"/>
            <a:ext cx="6310842" cy="4801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400" dirty="0"/>
              <a:t>С целью укрепления функции внутреннего аудита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775377" y="3659063"/>
            <a:ext cx="6310842" cy="7167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400" dirty="0"/>
              <a:t>Осуществляющий надзор за общим управлением, управлением рисками и практическими процедурами внутреннего контроля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660751" y="6223460"/>
            <a:ext cx="8838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Комитеты по аудиту также повышают уровень независимости аудиторской деятельности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образом?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556" t="7778" r="5111" b="7333"/>
          <a:stretch/>
        </p:blipFill>
        <p:spPr>
          <a:xfrm>
            <a:off x="1569527" y="2269872"/>
            <a:ext cx="1048781" cy="996603"/>
          </a:xfrm>
          <a:prstGeom prst="rect">
            <a:avLst/>
          </a:prstGeom>
        </p:spPr>
      </p:pic>
      <p:pic>
        <p:nvPicPr>
          <p:cNvPr id="2054" name="Picture 6" descr="Image result for gr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9" y="3374311"/>
            <a:ext cx="2957587" cy="12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nternal audi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7"/>
          <a:stretch/>
        </p:blipFill>
        <p:spPr bwMode="auto">
          <a:xfrm>
            <a:off x="1249429" y="4714475"/>
            <a:ext cx="1748049" cy="1153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0" dist="5000" dir="5400000" sy="-100000" algn="bl" rotWithShape="0"/>
          </a:effectLst>
          <a:extLst/>
        </p:spPr>
      </p:pic>
      <p:sp>
        <p:nvSpPr>
          <p:cNvPr id="13" name="Down Arrow 12"/>
          <p:cNvSpPr/>
          <p:nvPr/>
        </p:nvSpPr>
        <p:spPr>
          <a:xfrm>
            <a:off x="7526568" y="3075294"/>
            <a:ext cx="612743" cy="5096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526568" y="4459643"/>
            <a:ext cx="612743" cy="5096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3663" r="16570" b="7067"/>
          <a:stretch/>
        </p:blipFill>
        <p:spPr bwMode="auto">
          <a:xfrm>
            <a:off x="10415320" y="6184208"/>
            <a:ext cx="345961" cy="4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uiExpand="1" build="p" animBg="1"/>
      <p:bldP spid="6" grpId="0" animBg="1"/>
      <p:bldP spid="7" grpId="0" animBg="1"/>
      <p:bldP spid="8" grpId="0" animBg="1"/>
      <p:bldP spid="9" grpId="0"/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0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Вызовы, стоящие перед комитетом по ВА</a:t>
            </a:r>
            <a:endParaRPr lang="en-US" sz="2400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582121475"/>
              </p:ext>
            </p:extLst>
          </p:nvPr>
        </p:nvGraphicFramePr>
        <p:xfrm>
          <a:off x="3804239" y="11627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Image result for challen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12024" r="3570" b="17064"/>
          <a:stretch/>
        </p:blipFill>
        <p:spPr bwMode="auto">
          <a:xfrm>
            <a:off x="415388" y="2979117"/>
            <a:ext cx="3388851" cy="14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9DC9CA-29DF-42C7-94C2-2E05D90F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dgm id="{0E9DC9CA-29DF-42C7-94C2-2E05D90FA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0E9DC9CA-29DF-42C7-94C2-2E05D90F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graphicEl>
                                              <a:dgm id="{0E9DC9CA-29DF-42C7-94C2-2E05D90F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5AFB25D-C465-4CDE-AEFE-202BB6358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graphicEl>
                                              <a:dgm id="{95AFB25D-C465-4CDE-AEFE-202BB6358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graphicEl>
                                              <a:dgm id="{95AFB25D-C465-4CDE-AEFE-202BB6358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95AFB25D-C465-4CDE-AEFE-202BB6358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FD4427-26A5-443A-AAB0-2565200D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graphicEl>
                                              <a:dgm id="{FAFD4427-26A5-443A-AAB0-2565200DC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graphicEl>
                                              <a:dgm id="{FAFD4427-26A5-443A-AAB0-2565200D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graphicEl>
                                              <a:dgm id="{FAFD4427-26A5-443A-AAB0-2565200D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3D0A64C-4D9F-4FFA-A2D1-D25D0EFE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graphicEl>
                                              <a:dgm id="{93D0A64C-4D9F-4FFA-A2D1-D25D0EFE0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graphicEl>
                                              <a:dgm id="{93D0A64C-4D9F-4FFA-A2D1-D25D0EFE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93D0A64C-4D9F-4FFA-A2D1-D25D0EFE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6FAA7DB-324E-4E73-937F-18FCE200A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graphicEl>
                                              <a:dgm id="{96FAA7DB-324E-4E73-937F-18FCE200A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graphicEl>
                                              <a:dgm id="{96FAA7DB-324E-4E73-937F-18FCE200A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graphicEl>
                                              <a:dgm id="{96FAA7DB-324E-4E73-937F-18FCE200A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C85155-9552-492D-8513-007421610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graphicEl>
                                              <a:dgm id="{11C85155-9552-492D-8513-007421610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graphicEl>
                                              <a:dgm id="{11C85155-9552-492D-8513-007421610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graphicEl>
                                              <a:dgm id="{11C85155-9552-492D-8513-007421610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4ACC87-74D1-4560-8CDB-B80884CD8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graphicEl>
                                              <a:dgm id="{C64ACC87-74D1-4560-8CDB-B80884CD8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graphicEl>
                                              <a:dgm id="{C64ACC87-74D1-4560-8CDB-B80884CD8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graphicEl>
                                              <a:dgm id="{C64ACC87-74D1-4560-8CDB-B80884CD8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65370" y="1423447"/>
            <a:ext cx="9017236" cy="493964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Комитета по аудиту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19850" y="3494811"/>
            <a:ext cx="2612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Ключевые области надзора со стороны комитета по аудиту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849482" y="988080"/>
            <a:ext cx="2177143" cy="21762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Ценности и этические принципы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50353" y="4587799"/>
            <a:ext cx="2176272" cy="21762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Управление рисками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7158" y="2843201"/>
            <a:ext cx="2177143" cy="21762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Механизм внутреннего контроля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97971" y="2843200"/>
            <a:ext cx="2177143" cy="21762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Управленческие инициативы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631042" y="799209"/>
            <a:ext cx="3639776" cy="2554013"/>
          </a:xfrm>
          <a:prstGeom prst="wedgeRoundRectCallout">
            <a:avLst>
              <a:gd name="adj1" fmla="val -68040"/>
              <a:gd name="adj2" fmla="val 3336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Анализировать и осуществлять надзор за системами и практиками, внедряемыми руководством для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Установления и поддержания высоких этических норм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Осуществлять мониторинг исполнения законодательства, нормативных требований, политики и норм этического поведения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Выявлять и оперативно устранять любые нарушения правовых или этических норм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8124525" y="5590130"/>
            <a:ext cx="3639776" cy="867363"/>
          </a:xfrm>
          <a:prstGeom prst="wedgeRoundRectCallout">
            <a:avLst>
              <a:gd name="adj1" fmla="val 9634"/>
              <a:gd name="adj2" fmla="val -12252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Анализировать и осуществлять надзор за управленческими инициативами, выдвигаемыми управляющим советом и поддерживаемыми организацией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686489" y="5434553"/>
            <a:ext cx="3639776" cy="1129029"/>
          </a:xfrm>
          <a:prstGeom prst="wedgeRoundRectCallout">
            <a:avLst>
              <a:gd name="adj1" fmla="val 65006"/>
              <a:gd name="adj2" fmla="val -867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Анализировать и осуществлять надзор за формированием, внедрением и поддержанием практик оценки рисков, управления рисками и отчетности по рискам и обеспечения их эффективности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295687" y="988080"/>
            <a:ext cx="3639776" cy="1473022"/>
          </a:xfrm>
          <a:prstGeom prst="wedgeRoundRectCallout">
            <a:avLst>
              <a:gd name="adj1" fmla="val -16257"/>
              <a:gd name="adj2" fmla="val 7688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Анализировать работу механизма внутреннего контроля организации и обеспечивать надзор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Владеть актуальной информацией по всем значительным вопросам, возникающим в связи с работой органов общего управления, управления рисками и контроля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2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17" grpId="0" animBg="1"/>
      <p:bldP spid="18" grpId="0" animBg="1"/>
      <p:bldP spid="19" grpId="0" animBg="1"/>
      <p:bldP spid="20" grpId="0" animBg="1"/>
      <p:bldP spid="2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65370" y="1423447"/>
            <a:ext cx="9017236" cy="493964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Комитета по аудиту</a:t>
            </a:r>
            <a:endParaRPr lang="en-US" sz="2400" dirty="0"/>
          </a:p>
          <a:p>
            <a:pPr marL="17145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(продолжение)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19850" y="3494811"/>
            <a:ext cx="261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Основные области, в которых Комитет по аудиту осуществляет надзор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849482" y="988080"/>
            <a:ext cx="2177143" cy="21762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Аудиторская деятельность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79386" y="4587799"/>
            <a:ext cx="2347239" cy="21762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Контроль за выполнением планов действий руководства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19" name="Oval 18"/>
          <p:cNvSpPr/>
          <p:nvPr/>
        </p:nvSpPr>
        <p:spPr>
          <a:xfrm>
            <a:off x="457200" y="2331381"/>
            <a:ext cx="2763117" cy="21762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Финансовые отчеты и отчетность в рамках государственной подотчетности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20" name="Oval 19"/>
          <p:cNvSpPr/>
          <p:nvPr/>
        </p:nvSpPr>
        <p:spPr>
          <a:xfrm>
            <a:off x="8971684" y="2647238"/>
            <a:ext cx="2177143" cy="21762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Внешние гаранты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618342" y="946080"/>
            <a:ext cx="4389508" cy="1854270"/>
          </a:xfrm>
          <a:prstGeom prst="wedgeRoundRectCallout">
            <a:avLst>
              <a:gd name="adj1" fmla="val -63700"/>
              <a:gd name="adj2" fmla="val 2734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Утверждает и периодически пересматривает политику или устав департамента аудита. Пересматривает и утверждает план по внутреннему аудиту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План аудита должен быть ориентирован на возможные риски и опираться на оценки рисков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Осуществляет мониторинг и оценку эффективности аудиторской деятельности в деле выполнения утвержденного плана посредством составления периодических отчетов руководителя аудита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7512615" y="4695140"/>
            <a:ext cx="4495235" cy="2068931"/>
          </a:xfrm>
          <a:prstGeom prst="wedgeRoundRectCallout">
            <a:avLst>
              <a:gd name="adj1" fmla="val 15450"/>
              <a:gd name="adj2" fmla="val -6607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Комитет по аудиту должен ставиться в известность обо всей аудиторской работе, предпринимаемой внешними гарантами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в том числе о мерах реагирования со стороны руководства и воспоследовавших вопросах и приоритетах, связанных с аудитом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Во многих юрисдикциях организации госсектора подлежат аудиту со стороны генеральных аудиторов, имеющих независимый законодательно утвержденный мандат на проведение широкого круга проверок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724587" y="4587799"/>
            <a:ext cx="3639776" cy="2176272"/>
          </a:xfrm>
          <a:prstGeom prst="wedgeRoundRectCallout">
            <a:avLst>
              <a:gd name="adj1" fmla="val 64308"/>
              <a:gd name="adj2" fmla="val 667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Комитет по аудиту анализирует регулярные отчеты о ходе реализации утвержденных планов действий руководства, исходя из ранее выданных рекомендациях внутреннего аудита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Комитет по аудиту также должен анализировать регулярные отчеты о ходе реализации утвержденных планов действий руководства , исходя из работы, проведенной внешними гарантами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295687" y="874987"/>
            <a:ext cx="3639776" cy="1220513"/>
          </a:xfrm>
          <a:prstGeom prst="wedgeRoundRectCallout">
            <a:avLst>
              <a:gd name="adj1" fmla="val -16257"/>
              <a:gd name="adj2" fmla="val 7688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Комитет по аудиту проводит анализ и дает консультации управляющему совету в отношении основных отчетов по финансовому управлению и эффективности, а также раскрываемых для общественности материалов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0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17" grpId="0" animBg="1"/>
      <p:bldP spid="18" grpId="0" animBg="1"/>
      <p:bldP spid="19" grpId="0" animBg="1"/>
      <p:bldP spid="20" grpId="0" animBg="1"/>
      <p:bldP spid="2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Комитета по аудиту</a:t>
            </a:r>
            <a:endParaRPr lang="en-US" sz="2400" dirty="0"/>
          </a:p>
        </p:txBody>
      </p:sp>
      <p:pic>
        <p:nvPicPr>
          <p:cNvPr id="1026" name="Picture 2" descr="Image result for pers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5762"/>
          <a:stretch/>
        </p:blipFill>
        <p:spPr bwMode="auto">
          <a:xfrm>
            <a:off x="119390" y="2828925"/>
            <a:ext cx="52487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pers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5762"/>
          <a:stretch/>
        </p:blipFill>
        <p:spPr bwMode="auto">
          <a:xfrm>
            <a:off x="817472" y="2828925"/>
            <a:ext cx="52487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pers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5762"/>
          <a:stretch/>
        </p:blipFill>
        <p:spPr bwMode="auto">
          <a:xfrm>
            <a:off x="9612109" y="2828920"/>
            <a:ext cx="52487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pers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5762"/>
          <a:stretch/>
        </p:blipFill>
        <p:spPr bwMode="auto">
          <a:xfrm>
            <a:off x="8978603" y="2828920"/>
            <a:ext cx="52487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pers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5762"/>
          <a:stretch/>
        </p:blipFill>
        <p:spPr bwMode="auto">
          <a:xfrm>
            <a:off x="1515554" y="2838450"/>
            <a:ext cx="52487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pers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5762"/>
          <a:stretch/>
        </p:blipFill>
        <p:spPr bwMode="auto">
          <a:xfrm>
            <a:off x="7030771" y="2843202"/>
            <a:ext cx="52487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pers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5762"/>
          <a:stretch/>
        </p:blipFill>
        <p:spPr bwMode="auto">
          <a:xfrm>
            <a:off x="7704183" y="2838450"/>
            <a:ext cx="52487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pers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5762"/>
          <a:stretch/>
        </p:blipFill>
        <p:spPr bwMode="auto">
          <a:xfrm>
            <a:off x="8341393" y="2838450"/>
            <a:ext cx="52487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pers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5762"/>
          <a:stretch/>
        </p:blipFill>
        <p:spPr bwMode="auto">
          <a:xfrm>
            <a:off x="10922731" y="2828922"/>
            <a:ext cx="52487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pers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5762"/>
          <a:stretch/>
        </p:blipFill>
        <p:spPr bwMode="auto">
          <a:xfrm>
            <a:off x="10285521" y="2828920"/>
            <a:ext cx="52487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pers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" b="5762"/>
          <a:stretch/>
        </p:blipFill>
        <p:spPr bwMode="auto">
          <a:xfrm>
            <a:off x="11545283" y="2828922"/>
            <a:ext cx="52487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evron 3"/>
          <p:cNvSpPr/>
          <p:nvPr/>
        </p:nvSpPr>
        <p:spPr>
          <a:xfrm rot="10800000">
            <a:off x="2149060" y="2974179"/>
            <a:ext cx="863359" cy="342896"/>
          </a:xfrm>
          <a:prstGeom prst="chevron">
            <a:avLst>
              <a:gd name="adj" fmla="val 1678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6650" y="2828922"/>
            <a:ext cx="1748706" cy="63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Chevron 32"/>
          <p:cNvSpPr/>
          <p:nvPr/>
        </p:nvSpPr>
        <p:spPr>
          <a:xfrm rot="10800000">
            <a:off x="6055080" y="2974180"/>
            <a:ext cx="863359" cy="342896"/>
          </a:xfrm>
          <a:prstGeom prst="chevron">
            <a:avLst>
              <a:gd name="adj" fmla="val 1678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17101" y="2739256"/>
            <a:ext cx="2963712" cy="86821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Обычно в состав комитета по аудиту входит от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3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до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8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членов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5079" y="1339242"/>
            <a:ext cx="10298287" cy="4504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/>
              <a:t>Необходимая комбинация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навыков и опыта, </a:t>
            </a:r>
            <a:r>
              <a:rPr lang="ru-RU" sz="2000" dirty="0"/>
              <a:t>актуальных для выполнения организацией ее обязанностей</a:t>
            </a:r>
            <a:r>
              <a:rPr lang="en-US" sz="2000" dirty="0"/>
              <a:t>.</a:t>
            </a:r>
          </a:p>
        </p:txBody>
      </p:sp>
      <p:pic>
        <p:nvPicPr>
          <p:cNvPr id="1028" name="Picture 4" descr="Image result for skills icon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5001" r="5271" b="5999"/>
          <a:stretch/>
        </p:blipFill>
        <p:spPr bwMode="auto">
          <a:xfrm>
            <a:off x="246070" y="919151"/>
            <a:ext cx="1161854" cy="11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/>
          <p:cNvSpPr/>
          <p:nvPr/>
        </p:nvSpPr>
        <p:spPr>
          <a:xfrm rot="5400000">
            <a:off x="843152" y="2698303"/>
            <a:ext cx="496947" cy="1897613"/>
          </a:xfrm>
          <a:prstGeom prst="rightBrace">
            <a:avLst>
              <a:gd name="adj1" fmla="val 74368"/>
              <a:gd name="adj2" fmla="val 51037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691924" y="219600"/>
            <a:ext cx="1076934" cy="8222003"/>
          </a:xfrm>
          <a:prstGeom prst="leftBrace">
            <a:avLst>
              <a:gd name="adj1" fmla="val 123633"/>
              <a:gd name="adj2" fmla="val 50188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683" y="3339332"/>
            <a:ext cx="139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Минимальн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. численность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5723" y="3895583"/>
            <a:ext cx="4001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Типичный численный состав комитета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4-5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членов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" y="4889281"/>
            <a:ext cx="2129961" cy="11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272109" y="4936910"/>
            <a:ext cx="9811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Комитеты по аудиту, сохраняя коллективную память организации, добавляют к ней новые взгляды и свежие представления</a:t>
            </a:r>
            <a:r>
              <a:rPr lang="en-US" dirty="0"/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72109" y="5815251"/>
            <a:ext cx="9551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Сроки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 </a:t>
            </a:r>
            <a:r>
              <a:rPr lang="ru-RU" dirty="0"/>
              <a:t>слишком коротки</a:t>
            </a:r>
            <a:r>
              <a:rPr lang="en-US" dirty="0"/>
              <a:t>. </a:t>
            </a:r>
            <a:r>
              <a:rPr lang="ru-RU" dirty="0"/>
              <a:t>Сроки работы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свыше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лет, </a:t>
            </a:r>
            <a:r>
              <a:rPr lang="ru-RU"/>
              <a:t>возможно, слишком </a:t>
            </a:r>
            <a:r>
              <a:rPr lang="ru-RU" dirty="0"/>
              <a:t>длительны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7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 animBg="1"/>
      <p:bldP spid="6" grpId="0" animBg="1"/>
      <p:bldP spid="34" grpId="0" build="p"/>
      <p:bldP spid="7" grpId="0" animBg="1"/>
      <p:bldP spid="8" grpId="0" animBg="1"/>
      <p:bldP spid="9" grpId="0"/>
      <p:bldP spid="36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Независимость членов Комитета</a:t>
            </a:r>
            <a:endParaRPr lang="en-US" sz="2400" dirty="0"/>
          </a:p>
        </p:txBody>
      </p:sp>
      <p:pic>
        <p:nvPicPr>
          <p:cNvPr id="3074" name="Picture 2" descr="Image result for indepen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2" y="970259"/>
            <a:ext cx="2546350" cy="14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065884" y="1292319"/>
            <a:ext cx="8829480" cy="837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Исключительно важной характеристикой эффективного комитета по аудиту является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независимость от руководства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0652" y="2616012"/>
            <a:ext cx="8839201" cy="1075134"/>
          </a:xfrm>
          <a:prstGeom prst="roundRect">
            <a:avLst>
              <a:gd name="adj" fmla="val 24659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Независимым членом комитета по аудиту является лицо,</a:t>
            </a:r>
            <a:r>
              <a:rPr lang="en-US" dirty="0"/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нанятое организацией</a:t>
            </a:r>
            <a:r>
              <a:rPr lang="en-US" dirty="0"/>
              <a:t>, </a:t>
            </a:r>
            <a:r>
              <a:rPr lang="ru-RU" dirty="0"/>
              <a:t>или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предоставляющее каких-либо услуг </a:t>
            </a:r>
            <a:r>
              <a:rPr lang="ru-RU" dirty="0"/>
              <a:t>такой организации, выходящих за пределы круга его обязанностей как члена комитета по аудиту</a:t>
            </a:r>
            <a:r>
              <a:rPr lang="en-US" dirty="0"/>
              <a:t>.</a:t>
            </a:r>
          </a:p>
        </p:txBody>
      </p:sp>
      <p:pic>
        <p:nvPicPr>
          <p:cNvPr id="3076" name="Picture 4" descr="Image result for dut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384" y="2394725"/>
            <a:ext cx="2548980" cy="11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240652" y="3617022"/>
            <a:ext cx="11654712" cy="347329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u="sng" dirty="0"/>
              <a:t>Правительства различных стран выдвигают сходные требования по независимости</a:t>
            </a:r>
            <a:r>
              <a:rPr lang="en-US" b="1" u="sng" dirty="0"/>
              <a:t>. </a:t>
            </a:r>
          </a:p>
          <a:p>
            <a:endParaRPr lang="en-US" dirty="0"/>
          </a:p>
          <a:p>
            <a:pPr marL="574675"/>
            <a:r>
              <a:rPr lang="en-US" dirty="0"/>
              <a:t>	</a:t>
            </a:r>
            <a:r>
              <a:rPr lang="ru-RU" dirty="0"/>
              <a:t>Правительство австралийского штата Новый южный Уэллс требует, чтобы аудиторский комитет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большинстве своем состоял из независимых членов, </a:t>
            </a:r>
            <a:r>
              <a:rPr lang="ru-RU" dirty="0"/>
              <a:t>при этом такие независимые члены не должны иметь каких-либо должностей/обязанностей в государственном секторе штата</a:t>
            </a:r>
            <a:r>
              <a:rPr lang="en-US" dirty="0"/>
              <a:t>. </a:t>
            </a:r>
          </a:p>
          <a:p>
            <a:pPr marL="574675"/>
            <a:r>
              <a:rPr lang="en-US" dirty="0"/>
              <a:t>	</a:t>
            </a:r>
          </a:p>
          <a:p>
            <a:pPr marL="574675"/>
            <a:r>
              <a:rPr lang="en-US" dirty="0"/>
              <a:t>	</a:t>
            </a:r>
            <a:r>
              <a:rPr lang="ru-RU" dirty="0"/>
              <a:t>Генеральный аудитор Новой Зеландии и Международная бухгалтерская федерация рекомендуют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назначать большинство членов комитета извне</a:t>
            </a:r>
            <a:r>
              <a:rPr lang="en-US" dirty="0"/>
              <a:t>. </a:t>
            </a:r>
          </a:p>
          <a:p>
            <a:pPr marL="574675"/>
            <a:r>
              <a:rPr lang="en-US" dirty="0"/>
              <a:t>	</a:t>
            </a:r>
          </a:p>
          <a:p>
            <a:pPr marL="574675"/>
            <a:r>
              <a:rPr lang="en-US" dirty="0"/>
              <a:t>	</a:t>
            </a:r>
            <a:r>
              <a:rPr lang="ru-RU" dirty="0"/>
              <a:t>Согласно требованиям правительства Канады, большинство членов комитета по аудиту должно назначаться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неправительственных структур</a:t>
            </a:r>
            <a:r>
              <a:rPr lang="en-US" dirty="0"/>
              <a:t>.</a:t>
            </a:r>
          </a:p>
        </p:txBody>
      </p:sp>
      <p:pic>
        <p:nvPicPr>
          <p:cNvPr id="3078" name="Picture 6" descr="Image result for Australian state of New South Wales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4" y="4281353"/>
            <a:ext cx="831475" cy="4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new zealand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0" y="5430841"/>
            <a:ext cx="831475" cy="4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anada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1" y="6260577"/>
            <a:ext cx="831475" cy="4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6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>
            <a:off x="0" y="-1313"/>
            <a:ext cx="8553450" cy="876300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/>
            <a:r>
              <a:rPr lang="ru-RU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Вызовы, преимущества и недостатки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065884" y="1086785"/>
            <a:ext cx="8829480" cy="10764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Найти подходящих людей, не зависящих от организации и достаточно хорошо знающих организацию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механизм правительственной финансовой отчетности и умеющих выявлять, оценивать и урегулировать риски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63450" y="2311284"/>
            <a:ext cx="8829480" cy="6294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Иметь культуру позитивной поддержки сверху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063" y="3243054"/>
            <a:ext cx="5590775" cy="24225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81713" y="3243054"/>
            <a:ext cx="5813651" cy="24225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59184" y="3754256"/>
            <a:ext cx="5658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dirty="0"/>
              <a:t>Члены не имеют достаточных знаний об учреждении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839057" y="4364479"/>
            <a:ext cx="50315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ru-RU" altLang="en-US" sz="1600" dirty="0"/>
              <a:t>Члены уделяют недостаточно времени своим обязанностям</a:t>
            </a:r>
            <a:endParaRPr lang="en-US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404872" y="3243053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Внутренние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636209" y="3243053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Внешние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1927132" y="6052808"/>
            <a:ext cx="9440562" cy="369332"/>
          </a:xfrm>
          <a:prstGeom prst="rect">
            <a:avLst/>
          </a:prstGeom>
          <a:ln>
            <a:solidFill>
              <a:srgbClr val="8A0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НО</a:t>
            </a:r>
            <a:r>
              <a:rPr lang="en-US" dirty="0"/>
              <a:t> – </a:t>
            </a:r>
            <a:r>
              <a:rPr lang="ru-RU" dirty="0"/>
              <a:t>не во всех ситуациях комитет по аудиту необходим, нужен или даже приемлем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7788" y="3731361"/>
            <a:ext cx="5191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dirty="0"/>
              <a:t>Члены имеют достаточные знания об учреждении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6159185" y="5040771"/>
            <a:ext cx="56587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ru-RU" altLang="en-US" sz="1600" dirty="0"/>
              <a:t>Члены имеют глубокие профессиональные познания, навыки и опыт в сферах</a:t>
            </a:r>
            <a:r>
              <a:rPr lang="en-US" altLang="en-US" sz="1600" dirty="0"/>
              <a:t> </a:t>
            </a:r>
            <a:r>
              <a:rPr lang="ru-RU" altLang="en-US" sz="1600" dirty="0"/>
              <a:t>управления, рисков и нормативно-правового соответствия, а также внутреннего аудита</a:t>
            </a:r>
            <a:endParaRPr lang="en-US" alt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38152" y="3612385"/>
            <a:ext cx="98369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challeng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9" y="1158609"/>
            <a:ext cx="1750702" cy="18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nternal 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9" y="3246293"/>
            <a:ext cx="571466" cy="57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xternal 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027" y="3291028"/>
            <a:ext cx="556745" cy="55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importan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02" y="5915987"/>
            <a:ext cx="655737" cy="6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974428" y="4916606"/>
            <a:ext cx="3253117" cy="3853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32" y="4251368"/>
            <a:ext cx="973723" cy="127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4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3622</TotalTime>
  <Words>1108</Words>
  <Application>Microsoft Office PowerPoint</Application>
  <PresentationFormat>Widescreen</PresentationFormat>
  <Paragraphs>139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GHEA Grapalat</vt:lpstr>
      <vt:lpstr>GHEAGrapalat, Arial Unicode, tahoma, Sylfaen, sans-serif</vt:lpstr>
      <vt:lpstr>Wingdings</vt:lpstr>
      <vt:lpstr>Office Theme</vt:lpstr>
      <vt:lpstr>Worksheet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Andrei Nikolaevich Salnikov</cp:lastModifiedBy>
  <cp:revision>115</cp:revision>
  <dcterms:created xsi:type="dcterms:W3CDTF">2018-05-15T10:26:26Z</dcterms:created>
  <dcterms:modified xsi:type="dcterms:W3CDTF">2018-06-05T09:50:57Z</dcterms:modified>
</cp:coreProperties>
</file>