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3" r:id="rId2"/>
    <p:sldId id="274" r:id="rId3"/>
    <p:sldId id="275" r:id="rId4"/>
    <p:sldId id="276" r:id="rId5"/>
    <p:sldId id="264" r:id="rId6"/>
    <p:sldId id="278" r:id="rId7"/>
    <p:sldId id="280" r:id="rId8"/>
    <p:sldId id="281" r:id="rId9"/>
    <p:sldId id="282" r:id="rId10"/>
    <p:sldId id="270" r:id="rId11"/>
    <p:sldId id="291" r:id="rId12"/>
    <p:sldId id="292" r:id="rId13"/>
    <p:sldId id="293" r:id="rId14"/>
    <p:sldId id="283" r:id="rId15"/>
    <p:sldId id="286" r:id="rId16"/>
    <p:sldId id="287" r:id="rId17"/>
    <p:sldId id="288" r:id="rId18"/>
    <p:sldId id="290" r:id="rId19"/>
    <p:sldId id="285" r:id="rId20"/>
    <p:sldId id="272"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92D050"/>
    <a:srgbClr val="8A0000"/>
    <a:srgbClr val="FFFFFF"/>
    <a:srgbClr val="6C0000"/>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4361" autoAdjust="0"/>
  </p:normalViewPr>
  <p:slideViewPr>
    <p:cSldViewPr snapToGrid="0">
      <p:cViewPr varScale="1">
        <p:scale>
          <a:sx n="106" d="100"/>
          <a:sy n="106" d="100"/>
        </p:scale>
        <p:origin x="96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1D0DCD-73F6-4821-9AA3-924A4C57744C}"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616E2DA-FA2B-4DF0-8D7A-3321E4C01D65}">
      <dgm:prSet phldrT="[Text]"/>
      <dgm:spPr>
        <a:solidFill>
          <a:schemeClr val="bg2"/>
        </a:solidFill>
      </dgm:spPr>
      <dgm:t>
        <a:bodyPr/>
        <a:lstStyle/>
        <a:p>
          <a:r>
            <a:rPr lang="en-US" dirty="0" smtClean="0">
              <a:solidFill>
                <a:schemeClr val="accent3">
                  <a:lumMod val="50000"/>
                </a:schemeClr>
              </a:solidFill>
            </a:rPr>
            <a:t>a good understanding of the role of Chief Audit Executive and internal audit function </a:t>
          </a:r>
          <a:endParaRPr lang="en-US" dirty="0">
            <a:solidFill>
              <a:schemeClr val="accent3">
                <a:lumMod val="50000"/>
              </a:schemeClr>
            </a:solidFill>
          </a:endParaRPr>
        </a:p>
      </dgm:t>
    </dgm:pt>
    <dgm:pt modelId="{7E6B6552-EA81-434E-8C0E-B2E532CA5EDE}" type="parTrans" cxnId="{276FC7DF-E5AA-46CD-9419-DA26D7F0CCCB}">
      <dgm:prSet/>
      <dgm:spPr/>
      <dgm:t>
        <a:bodyPr/>
        <a:lstStyle/>
        <a:p>
          <a:endParaRPr lang="en-US"/>
        </a:p>
      </dgm:t>
    </dgm:pt>
    <dgm:pt modelId="{CFB5D5C4-DFBA-4840-B13A-E5BEE7F2BE24}" type="sibTrans" cxnId="{276FC7DF-E5AA-46CD-9419-DA26D7F0CCCB}">
      <dgm:prSet/>
      <dgm:spPr>
        <a:solidFill>
          <a:schemeClr val="bg2">
            <a:lumMod val="90000"/>
          </a:schemeClr>
        </a:solidFill>
        <a:ln>
          <a:solidFill>
            <a:schemeClr val="accent3">
              <a:lumMod val="20000"/>
              <a:lumOff val="80000"/>
            </a:schemeClr>
          </a:solidFill>
        </a:ln>
      </dgm:spPr>
      <dgm:t>
        <a:bodyPr/>
        <a:lstStyle/>
        <a:p>
          <a:endParaRPr lang="en-US"/>
        </a:p>
      </dgm:t>
    </dgm:pt>
    <dgm:pt modelId="{6D553250-B704-4D5A-9B7C-55A346C72A67}">
      <dgm:prSet phldrT="[Text]"/>
      <dgm:spPr>
        <a:solidFill>
          <a:schemeClr val="bg2"/>
        </a:solidFill>
      </dgm:spPr>
      <dgm:t>
        <a:bodyPr/>
        <a:lstStyle/>
        <a:p>
          <a:r>
            <a:rPr lang="en-US" dirty="0" smtClean="0">
              <a:solidFill>
                <a:schemeClr val="accent3">
                  <a:lumMod val="50000"/>
                </a:schemeClr>
              </a:solidFill>
            </a:rPr>
            <a:t>sound knowledge of the government financial and performance reporting framework</a:t>
          </a:r>
          <a:endParaRPr lang="en-US" dirty="0">
            <a:solidFill>
              <a:schemeClr val="accent3">
                <a:lumMod val="50000"/>
              </a:schemeClr>
            </a:solidFill>
          </a:endParaRPr>
        </a:p>
      </dgm:t>
    </dgm:pt>
    <dgm:pt modelId="{9D8707A0-5939-4806-9585-257D36DBFF53}" type="parTrans" cxnId="{EFF1AA1E-6C8D-4C14-B40E-C2CCC8231709}">
      <dgm:prSet/>
      <dgm:spPr/>
      <dgm:t>
        <a:bodyPr/>
        <a:lstStyle/>
        <a:p>
          <a:endParaRPr lang="en-US"/>
        </a:p>
      </dgm:t>
    </dgm:pt>
    <dgm:pt modelId="{709DE75E-91F8-4F0B-A751-C479D287935C}" type="sibTrans" cxnId="{EFF1AA1E-6C8D-4C14-B40E-C2CCC8231709}">
      <dgm:prSet/>
      <dgm:spPr/>
      <dgm:t>
        <a:bodyPr/>
        <a:lstStyle/>
        <a:p>
          <a:endParaRPr lang="en-US"/>
        </a:p>
      </dgm:t>
    </dgm:pt>
    <dgm:pt modelId="{D7F208B6-C2EF-49DC-B9FF-178F7FC81D2B}">
      <dgm:prSet/>
      <dgm:spPr>
        <a:solidFill>
          <a:schemeClr val="bg2"/>
        </a:solidFill>
      </dgm:spPr>
      <dgm:t>
        <a:bodyPr/>
        <a:lstStyle/>
        <a:p>
          <a:r>
            <a:rPr lang="en-US" dirty="0" smtClean="0">
              <a:solidFill>
                <a:schemeClr val="accent3">
                  <a:lumMod val="50000"/>
                </a:schemeClr>
              </a:solidFill>
            </a:rPr>
            <a:t>ability to maintain independence and objectivity in the context of a politically driven environment </a:t>
          </a:r>
          <a:endParaRPr lang="en-US" dirty="0">
            <a:solidFill>
              <a:schemeClr val="accent3">
                <a:lumMod val="50000"/>
              </a:schemeClr>
            </a:solidFill>
          </a:endParaRPr>
        </a:p>
      </dgm:t>
    </dgm:pt>
    <dgm:pt modelId="{593FB527-FBF7-4A92-BA65-B2EA50CF751B}" type="parTrans" cxnId="{A97F394F-1D47-4425-A0FA-41CB086B1B39}">
      <dgm:prSet/>
      <dgm:spPr/>
      <dgm:t>
        <a:bodyPr/>
        <a:lstStyle/>
        <a:p>
          <a:endParaRPr lang="en-US"/>
        </a:p>
      </dgm:t>
    </dgm:pt>
    <dgm:pt modelId="{01AE956E-7CF1-4539-9A14-4B8E8C9FB311}" type="sibTrans" cxnId="{A97F394F-1D47-4425-A0FA-41CB086B1B39}">
      <dgm:prSet/>
      <dgm:spPr/>
      <dgm:t>
        <a:bodyPr/>
        <a:lstStyle/>
        <a:p>
          <a:endParaRPr lang="en-US"/>
        </a:p>
      </dgm:t>
    </dgm:pt>
    <dgm:pt modelId="{EDB78D71-1241-46C3-9617-45F8170D2BB9}" type="pres">
      <dgm:prSet presAssocID="{EB1D0DCD-73F6-4821-9AA3-924A4C57744C}" presName="Name0" presStyleCnt="0">
        <dgm:presLayoutVars>
          <dgm:chMax val="7"/>
          <dgm:chPref val="7"/>
          <dgm:dir/>
        </dgm:presLayoutVars>
      </dgm:prSet>
      <dgm:spPr/>
      <dgm:t>
        <a:bodyPr/>
        <a:lstStyle/>
        <a:p>
          <a:endParaRPr lang="en-US"/>
        </a:p>
      </dgm:t>
    </dgm:pt>
    <dgm:pt modelId="{0A7C7EBB-D53E-4F71-9637-316D4AE2D726}" type="pres">
      <dgm:prSet presAssocID="{EB1D0DCD-73F6-4821-9AA3-924A4C57744C}" presName="Name1" presStyleCnt="0"/>
      <dgm:spPr/>
    </dgm:pt>
    <dgm:pt modelId="{E145F48E-30E7-4430-A2F1-F6A1102A5E81}" type="pres">
      <dgm:prSet presAssocID="{EB1D0DCD-73F6-4821-9AA3-924A4C57744C}" presName="cycle" presStyleCnt="0"/>
      <dgm:spPr/>
    </dgm:pt>
    <dgm:pt modelId="{1C25F020-2461-4C06-BF0F-7799D439E3D5}" type="pres">
      <dgm:prSet presAssocID="{EB1D0DCD-73F6-4821-9AA3-924A4C57744C}" presName="srcNode" presStyleLbl="node1" presStyleIdx="0" presStyleCnt="3"/>
      <dgm:spPr/>
    </dgm:pt>
    <dgm:pt modelId="{0E9DC9CA-29DF-42C7-94C2-2E05D90FACE2}" type="pres">
      <dgm:prSet presAssocID="{EB1D0DCD-73F6-4821-9AA3-924A4C57744C}" presName="conn" presStyleLbl="parChTrans1D2" presStyleIdx="0" presStyleCnt="1"/>
      <dgm:spPr/>
      <dgm:t>
        <a:bodyPr/>
        <a:lstStyle/>
        <a:p>
          <a:endParaRPr lang="en-US"/>
        </a:p>
      </dgm:t>
    </dgm:pt>
    <dgm:pt modelId="{5C938E73-BBA3-4700-BA96-0563F889D779}" type="pres">
      <dgm:prSet presAssocID="{EB1D0DCD-73F6-4821-9AA3-924A4C57744C}" presName="extraNode" presStyleLbl="node1" presStyleIdx="0" presStyleCnt="3"/>
      <dgm:spPr/>
    </dgm:pt>
    <dgm:pt modelId="{391B736F-A1DA-4F14-8659-61817BC3A46D}" type="pres">
      <dgm:prSet presAssocID="{EB1D0DCD-73F6-4821-9AA3-924A4C57744C}" presName="dstNode" presStyleLbl="node1" presStyleIdx="0" presStyleCnt="3"/>
      <dgm:spPr/>
    </dgm:pt>
    <dgm:pt modelId="{FAFD4427-26A5-443A-AAB0-2565200DC5B0}" type="pres">
      <dgm:prSet presAssocID="{B616E2DA-FA2B-4DF0-8D7A-3321E4C01D65}" presName="text_1" presStyleLbl="node1" presStyleIdx="0" presStyleCnt="3">
        <dgm:presLayoutVars>
          <dgm:bulletEnabled val="1"/>
        </dgm:presLayoutVars>
      </dgm:prSet>
      <dgm:spPr/>
      <dgm:t>
        <a:bodyPr/>
        <a:lstStyle/>
        <a:p>
          <a:endParaRPr lang="en-US"/>
        </a:p>
      </dgm:t>
    </dgm:pt>
    <dgm:pt modelId="{0822AC48-53ED-4D91-BBEB-9173A69F9FC1}" type="pres">
      <dgm:prSet presAssocID="{B616E2DA-FA2B-4DF0-8D7A-3321E4C01D65}" presName="accent_1" presStyleCnt="0"/>
      <dgm:spPr/>
    </dgm:pt>
    <dgm:pt modelId="{95AFB25D-C465-4CDE-AEFE-202BB63588C0}" type="pres">
      <dgm:prSet presAssocID="{B616E2DA-FA2B-4DF0-8D7A-3321E4C01D65}" presName="accentRepeatNode" presStyleLbl="solidFgAcc1" presStyleIdx="0" presStyleCnt="3"/>
      <dgm:spPr>
        <a:blipFill rotWithShape="0">
          <a:blip xmlns:r="http://schemas.openxmlformats.org/officeDocument/2006/relationships" r:embed="rId1"/>
          <a:stretch>
            <a:fillRect/>
          </a:stretch>
        </a:blipFill>
        <a:ln>
          <a:solidFill>
            <a:schemeClr val="accent3">
              <a:lumMod val="20000"/>
              <a:lumOff val="80000"/>
            </a:schemeClr>
          </a:solidFill>
        </a:ln>
      </dgm:spPr>
    </dgm:pt>
    <dgm:pt modelId="{96FAA7DB-324E-4E73-937F-18FCE200AF21}" type="pres">
      <dgm:prSet presAssocID="{D7F208B6-C2EF-49DC-B9FF-178F7FC81D2B}" presName="text_2" presStyleLbl="node1" presStyleIdx="1" presStyleCnt="3">
        <dgm:presLayoutVars>
          <dgm:bulletEnabled val="1"/>
        </dgm:presLayoutVars>
      </dgm:prSet>
      <dgm:spPr/>
      <dgm:t>
        <a:bodyPr/>
        <a:lstStyle/>
        <a:p>
          <a:endParaRPr lang="en-US"/>
        </a:p>
      </dgm:t>
    </dgm:pt>
    <dgm:pt modelId="{4DE3B3CC-469F-4224-AE83-4A2013511637}" type="pres">
      <dgm:prSet presAssocID="{D7F208B6-C2EF-49DC-B9FF-178F7FC81D2B}" presName="accent_2" presStyleCnt="0"/>
      <dgm:spPr/>
    </dgm:pt>
    <dgm:pt modelId="{93D0A64C-4D9F-4FFA-A2D1-D25D0EFE0DCE}" type="pres">
      <dgm:prSet presAssocID="{D7F208B6-C2EF-49DC-B9FF-178F7FC81D2B}" presName="accentRepeatNode" presStyleLbl="solidFgAcc1" presStyleIdx="1" presStyleCnt="3"/>
      <dgm:spPr>
        <a:blipFill rotWithShape="0">
          <a:blip xmlns:r="http://schemas.openxmlformats.org/officeDocument/2006/relationships" r:embed="rId2"/>
          <a:stretch>
            <a:fillRect/>
          </a:stretch>
        </a:blipFill>
        <a:ln>
          <a:solidFill>
            <a:schemeClr val="accent3">
              <a:lumMod val="20000"/>
              <a:lumOff val="80000"/>
            </a:schemeClr>
          </a:solidFill>
        </a:ln>
      </dgm:spPr>
    </dgm:pt>
    <dgm:pt modelId="{C64ACC87-74D1-4560-8CDB-B80884CD83DF}" type="pres">
      <dgm:prSet presAssocID="{6D553250-B704-4D5A-9B7C-55A346C72A67}" presName="text_3" presStyleLbl="node1" presStyleIdx="2" presStyleCnt="3">
        <dgm:presLayoutVars>
          <dgm:bulletEnabled val="1"/>
        </dgm:presLayoutVars>
      </dgm:prSet>
      <dgm:spPr/>
      <dgm:t>
        <a:bodyPr/>
        <a:lstStyle/>
        <a:p>
          <a:endParaRPr lang="en-US"/>
        </a:p>
      </dgm:t>
    </dgm:pt>
    <dgm:pt modelId="{141F1DAC-B8E2-4C4E-B8E3-348A238CE59E}" type="pres">
      <dgm:prSet presAssocID="{6D553250-B704-4D5A-9B7C-55A346C72A67}" presName="accent_3" presStyleCnt="0"/>
      <dgm:spPr/>
    </dgm:pt>
    <dgm:pt modelId="{11C85155-9552-492D-8513-007421610CAD}" type="pres">
      <dgm:prSet presAssocID="{6D553250-B704-4D5A-9B7C-55A346C72A67}" presName="accentRepeatNode" presStyleLbl="solidFgAcc1" presStyleIdx="2" presStyleCnt="3"/>
      <dgm:spPr>
        <a:blipFill rotWithShape="0">
          <a:blip xmlns:r="http://schemas.openxmlformats.org/officeDocument/2006/relationships" r:embed="rId3"/>
          <a:stretch>
            <a:fillRect/>
          </a:stretch>
        </a:blipFill>
        <a:ln>
          <a:solidFill>
            <a:schemeClr val="accent3">
              <a:lumMod val="20000"/>
              <a:lumOff val="80000"/>
            </a:schemeClr>
          </a:solidFill>
        </a:ln>
      </dgm:spPr>
    </dgm:pt>
  </dgm:ptLst>
  <dgm:cxnLst>
    <dgm:cxn modelId="{276FC7DF-E5AA-46CD-9419-DA26D7F0CCCB}" srcId="{EB1D0DCD-73F6-4821-9AA3-924A4C57744C}" destId="{B616E2DA-FA2B-4DF0-8D7A-3321E4C01D65}" srcOrd="0" destOrd="0" parTransId="{7E6B6552-EA81-434E-8C0E-B2E532CA5EDE}" sibTransId="{CFB5D5C4-DFBA-4840-B13A-E5BEE7F2BE24}"/>
    <dgm:cxn modelId="{77DB486A-4F81-4C29-8D6C-8AB2B32DC0BB}" type="presOf" srcId="{EB1D0DCD-73F6-4821-9AA3-924A4C57744C}" destId="{EDB78D71-1241-46C3-9617-45F8170D2BB9}" srcOrd="0" destOrd="0" presId="urn:microsoft.com/office/officeart/2008/layout/VerticalCurvedList"/>
    <dgm:cxn modelId="{1EEDB2E1-7C9C-48CC-88E2-7C409DEBC634}" type="presOf" srcId="{6D553250-B704-4D5A-9B7C-55A346C72A67}" destId="{C64ACC87-74D1-4560-8CDB-B80884CD83DF}" srcOrd="0" destOrd="0" presId="urn:microsoft.com/office/officeart/2008/layout/VerticalCurvedList"/>
    <dgm:cxn modelId="{A70E9DF1-3E1A-462C-886A-401FF427C183}" type="presOf" srcId="{CFB5D5C4-DFBA-4840-B13A-E5BEE7F2BE24}" destId="{0E9DC9CA-29DF-42C7-94C2-2E05D90FACE2}" srcOrd="0" destOrd="0" presId="urn:microsoft.com/office/officeart/2008/layout/VerticalCurvedList"/>
    <dgm:cxn modelId="{A97F394F-1D47-4425-A0FA-41CB086B1B39}" srcId="{EB1D0DCD-73F6-4821-9AA3-924A4C57744C}" destId="{D7F208B6-C2EF-49DC-B9FF-178F7FC81D2B}" srcOrd="1" destOrd="0" parTransId="{593FB527-FBF7-4A92-BA65-B2EA50CF751B}" sibTransId="{01AE956E-7CF1-4539-9A14-4B8E8C9FB311}"/>
    <dgm:cxn modelId="{EFF1AA1E-6C8D-4C14-B40E-C2CCC8231709}" srcId="{EB1D0DCD-73F6-4821-9AA3-924A4C57744C}" destId="{6D553250-B704-4D5A-9B7C-55A346C72A67}" srcOrd="2" destOrd="0" parTransId="{9D8707A0-5939-4806-9585-257D36DBFF53}" sibTransId="{709DE75E-91F8-4F0B-A751-C479D287935C}"/>
    <dgm:cxn modelId="{583DF656-FE7C-4F67-947A-AA80A4A43DAA}" type="presOf" srcId="{D7F208B6-C2EF-49DC-B9FF-178F7FC81D2B}" destId="{96FAA7DB-324E-4E73-937F-18FCE200AF21}" srcOrd="0" destOrd="0" presId="urn:microsoft.com/office/officeart/2008/layout/VerticalCurvedList"/>
    <dgm:cxn modelId="{CF9417CA-388F-4B40-A9E8-B6B38633C629}" type="presOf" srcId="{B616E2DA-FA2B-4DF0-8D7A-3321E4C01D65}" destId="{FAFD4427-26A5-443A-AAB0-2565200DC5B0}" srcOrd="0" destOrd="0" presId="urn:microsoft.com/office/officeart/2008/layout/VerticalCurvedList"/>
    <dgm:cxn modelId="{59EC368E-2121-4E66-883F-DF7CCEC27C89}" type="presParOf" srcId="{EDB78D71-1241-46C3-9617-45F8170D2BB9}" destId="{0A7C7EBB-D53E-4F71-9637-316D4AE2D726}" srcOrd="0" destOrd="0" presId="urn:microsoft.com/office/officeart/2008/layout/VerticalCurvedList"/>
    <dgm:cxn modelId="{AEF92F2D-3A8E-480D-852F-81473A8432BF}" type="presParOf" srcId="{0A7C7EBB-D53E-4F71-9637-316D4AE2D726}" destId="{E145F48E-30E7-4430-A2F1-F6A1102A5E81}" srcOrd="0" destOrd="0" presId="urn:microsoft.com/office/officeart/2008/layout/VerticalCurvedList"/>
    <dgm:cxn modelId="{D4BFDA7C-1F79-4C54-AB78-75768B0C0BBB}" type="presParOf" srcId="{E145F48E-30E7-4430-A2F1-F6A1102A5E81}" destId="{1C25F020-2461-4C06-BF0F-7799D439E3D5}" srcOrd="0" destOrd="0" presId="urn:microsoft.com/office/officeart/2008/layout/VerticalCurvedList"/>
    <dgm:cxn modelId="{4FEA2AC4-85F6-41C2-8EF7-080E37FA2748}" type="presParOf" srcId="{E145F48E-30E7-4430-A2F1-F6A1102A5E81}" destId="{0E9DC9CA-29DF-42C7-94C2-2E05D90FACE2}" srcOrd="1" destOrd="0" presId="urn:microsoft.com/office/officeart/2008/layout/VerticalCurvedList"/>
    <dgm:cxn modelId="{0AD2969A-6E25-49CA-A7C7-C98315A00A79}" type="presParOf" srcId="{E145F48E-30E7-4430-A2F1-F6A1102A5E81}" destId="{5C938E73-BBA3-4700-BA96-0563F889D779}" srcOrd="2" destOrd="0" presId="urn:microsoft.com/office/officeart/2008/layout/VerticalCurvedList"/>
    <dgm:cxn modelId="{D74299FA-03AA-4127-A064-42471CEB20DC}" type="presParOf" srcId="{E145F48E-30E7-4430-A2F1-F6A1102A5E81}" destId="{391B736F-A1DA-4F14-8659-61817BC3A46D}" srcOrd="3" destOrd="0" presId="urn:microsoft.com/office/officeart/2008/layout/VerticalCurvedList"/>
    <dgm:cxn modelId="{E2B0B1BC-936B-41CD-A8F6-9CAAD64D5B1D}" type="presParOf" srcId="{0A7C7EBB-D53E-4F71-9637-316D4AE2D726}" destId="{FAFD4427-26A5-443A-AAB0-2565200DC5B0}" srcOrd="1" destOrd="0" presId="urn:microsoft.com/office/officeart/2008/layout/VerticalCurvedList"/>
    <dgm:cxn modelId="{9C1E0288-A448-46F0-A965-34857E06589E}" type="presParOf" srcId="{0A7C7EBB-D53E-4F71-9637-316D4AE2D726}" destId="{0822AC48-53ED-4D91-BBEB-9173A69F9FC1}" srcOrd="2" destOrd="0" presId="urn:microsoft.com/office/officeart/2008/layout/VerticalCurvedList"/>
    <dgm:cxn modelId="{358CA0C1-2D1D-44D8-9180-65FCEA9404A2}" type="presParOf" srcId="{0822AC48-53ED-4D91-BBEB-9173A69F9FC1}" destId="{95AFB25D-C465-4CDE-AEFE-202BB63588C0}" srcOrd="0" destOrd="0" presId="urn:microsoft.com/office/officeart/2008/layout/VerticalCurvedList"/>
    <dgm:cxn modelId="{483529FF-B16C-4692-AE69-900BDC1C4348}" type="presParOf" srcId="{0A7C7EBB-D53E-4F71-9637-316D4AE2D726}" destId="{96FAA7DB-324E-4E73-937F-18FCE200AF21}" srcOrd="3" destOrd="0" presId="urn:microsoft.com/office/officeart/2008/layout/VerticalCurvedList"/>
    <dgm:cxn modelId="{C11703C1-325B-4058-AEA0-26FA249CB303}" type="presParOf" srcId="{0A7C7EBB-D53E-4F71-9637-316D4AE2D726}" destId="{4DE3B3CC-469F-4224-AE83-4A2013511637}" srcOrd="4" destOrd="0" presId="urn:microsoft.com/office/officeart/2008/layout/VerticalCurvedList"/>
    <dgm:cxn modelId="{B0D5B24B-7EC7-4D71-9C2F-E96C76F0C1AB}" type="presParOf" srcId="{4DE3B3CC-469F-4224-AE83-4A2013511637}" destId="{93D0A64C-4D9F-4FFA-A2D1-D25D0EFE0DCE}" srcOrd="0" destOrd="0" presId="urn:microsoft.com/office/officeart/2008/layout/VerticalCurvedList"/>
    <dgm:cxn modelId="{B66FDDD0-A157-4FDE-B567-431660533A32}" type="presParOf" srcId="{0A7C7EBB-D53E-4F71-9637-316D4AE2D726}" destId="{C64ACC87-74D1-4560-8CDB-B80884CD83DF}" srcOrd="5" destOrd="0" presId="urn:microsoft.com/office/officeart/2008/layout/VerticalCurvedList"/>
    <dgm:cxn modelId="{44C460D2-402D-406E-928B-E4B2A98CE482}" type="presParOf" srcId="{0A7C7EBB-D53E-4F71-9637-316D4AE2D726}" destId="{141F1DAC-B8E2-4C4E-B8E3-348A238CE59E}" srcOrd="6" destOrd="0" presId="urn:microsoft.com/office/officeart/2008/layout/VerticalCurvedList"/>
    <dgm:cxn modelId="{6C2B04C5-4009-4B74-BEEE-E33210321A4E}" type="presParOf" srcId="{141F1DAC-B8E2-4C4E-B8E3-348A238CE59E}" destId="{11C85155-9552-492D-8513-007421610CA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2242D-FF6D-4B77-A2E5-64CAF06D3337}" type="datetimeFigureOut">
              <a:rPr lang="en-US" smtClean="0"/>
              <a:t>6/4/2018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1B16F3-9377-406D-A1DB-748DFC22BC30}" type="slidenum">
              <a:rPr lang="en-US" smtClean="0"/>
              <a:t>‹#›</a:t>
            </a:fld>
            <a:endParaRPr lang="en-US"/>
          </a:p>
        </p:txBody>
      </p:sp>
    </p:spTree>
    <p:extLst>
      <p:ext uri="{BB962C8B-B14F-4D97-AF65-F5344CB8AC3E}">
        <p14:creationId xmlns:p14="http://schemas.microsoft.com/office/powerpoint/2010/main" val="4046516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B16F3-9377-406D-A1DB-748DFC22BC30}" type="slidenum">
              <a:rPr lang="en-US" smtClean="0"/>
              <a:t>2</a:t>
            </a:fld>
            <a:endParaRPr lang="en-US"/>
          </a:p>
        </p:txBody>
      </p:sp>
    </p:spTree>
    <p:extLst>
      <p:ext uri="{BB962C8B-B14F-4D97-AF65-F5344CB8AC3E}">
        <p14:creationId xmlns:p14="http://schemas.microsoft.com/office/powerpoint/2010/main" val="1616659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y-AM" dirty="0"/>
          </a:p>
        </p:txBody>
      </p:sp>
      <p:sp>
        <p:nvSpPr>
          <p:cNvPr id="4" name="Slide Number Placeholder 3"/>
          <p:cNvSpPr>
            <a:spLocks noGrp="1"/>
          </p:cNvSpPr>
          <p:nvPr>
            <p:ph type="sldNum" sz="quarter" idx="10"/>
          </p:nvPr>
        </p:nvSpPr>
        <p:spPr/>
        <p:txBody>
          <a:bodyPr/>
          <a:lstStyle/>
          <a:p>
            <a:fld id="{4E1B16F3-9377-406D-A1DB-748DFC22BC30}" type="slidenum">
              <a:rPr lang="en-US" smtClean="0"/>
              <a:t>12</a:t>
            </a:fld>
            <a:endParaRPr lang="en-US"/>
          </a:p>
        </p:txBody>
      </p:sp>
    </p:spTree>
    <p:extLst>
      <p:ext uri="{BB962C8B-B14F-4D97-AF65-F5344CB8AC3E}">
        <p14:creationId xmlns:p14="http://schemas.microsoft.com/office/powerpoint/2010/main" val="4094498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y-AM" dirty="0"/>
          </a:p>
        </p:txBody>
      </p:sp>
      <p:sp>
        <p:nvSpPr>
          <p:cNvPr id="4" name="Slide Number Placeholder 3"/>
          <p:cNvSpPr>
            <a:spLocks noGrp="1"/>
          </p:cNvSpPr>
          <p:nvPr>
            <p:ph type="sldNum" sz="quarter" idx="10"/>
          </p:nvPr>
        </p:nvSpPr>
        <p:spPr/>
        <p:txBody>
          <a:bodyPr/>
          <a:lstStyle/>
          <a:p>
            <a:fld id="{4E1B16F3-9377-406D-A1DB-748DFC22BC30}" type="slidenum">
              <a:rPr lang="en-US" smtClean="0"/>
              <a:t>13</a:t>
            </a:fld>
            <a:endParaRPr lang="en-US"/>
          </a:p>
        </p:txBody>
      </p:sp>
    </p:spTree>
    <p:extLst>
      <p:ext uri="{BB962C8B-B14F-4D97-AF65-F5344CB8AC3E}">
        <p14:creationId xmlns:p14="http://schemas.microsoft.com/office/powerpoint/2010/main" val="1308790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y-AM" dirty="0"/>
          </a:p>
        </p:txBody>
      </p:sp>
      <p:sp>
        <p:nvSpPr>
          <p:cNvPr id="4" name="Slide Number Placeholder 3"/>
          <p:cNvSpPr>
            <a:spLocks noGrp="1"/>
          </p:cNvSpPr>
          <p:nvPr>
            <p:ph type="sldNum" sz="quarter" idx="10"/>
          </p:nvPr>
        </p:nvSpPr>
        <p:spPr/>
        <p:txBody>
          <a:bodyPr/>
          <a:lstStyle/>
          <a:p>
            <a:fld id="{4E1B16F3-9377-406D-A1DB-748DFC22BC30}" type="slidenum">
              <a:rPr lang="en-US" smtClean="0"/>
              <a:t>14</a:t>
            </a:fld>
            <a:endParaRPr lang="en-US"/>
          </a:p>
        </p:txBody>
      </p:sp>
    </p:spTree>
    <p:extLst>
      <p:ext uri="{BB962C8B-B14F-4D97-AF65-F5344CB8AC3E}">
        <p14:creationId xmlns:p14="http://schemas.microsoft.com/office/powerpoint/2010/main" val="4253966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y-AM" dirty="0"/>
          </a:p>
        </p:txBody>
      </p:sp>
      <p:sp>
        <p:nvSpPr>
          <p:cNvPr id="4" name="Slide Number Placeholder 3"/>
          <p:cNvSpPr>
            <a:spLocks noGrp="1"/>
          </p:cNvSpPr>
          <p:nvPr>
            <p:ph type="sldNum" sz="quarter" idx="10"/>
          </p:nvPr>
        </p:nvSpPr>
        <p:spPr/>
        <p:txBody>
          <a:bodyPr/>
          <a:lstStyle/>
          <a:p>
            <a:fld id="{4E1B16F3-9377-406D-A1DB-748DFC22BC30}" type="slidenum">
              <a:rPr lang="en-US" smtClean="0"/>
              <a:t>15</a:t>
            </a:fld>
            <a:endParaRPr lang="en-US"/>
          </a:p>
        </p:txBody>
      </p:sp>
    </p:spTree>
    <p:extLst>
      <p:ext uri="{BB962C8B-B14F-4D97-AF65-F5344CB8AC3E}">
        <p14:creationId xmlns:p14="http://schemas.microsoft.com/office/powerpoint/2010/main" val="2035988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y-AM" dirty="0"/>
          </a:p>
        </p:txBody>
      </p:sp>
      <p:sp>
        <p:nvSpPr>
          <p:cNvPr id="4" name="Slide Number Placeholder 3"/>
          <p:cNvSpPr>
            <a:spLocks noGrp="1"/>
          </p:cNvSpPr>
          <p:nvPr>
            <p:ph type="sldNum" sz="quarter" idx="10"/>
          </p:nvPr>
        </p:nvSpPr>
        <p:spPr/>
        <p:txBody>
          <a:bodyPr/>
          <a:lstStyle/>
          <a:p>
            <a:fld id="{4E1B16F3-9377-406D-A1DB-748DFC22BC30}" type="slidenum">
              <a:rPr lang="en-US" smtClean="0"/>
              <a:t>16</a:t>
            </a:fld>
            <a:endParaRPr lang="en-US"/>
          </a:p>
        </p:txBody>
      </p:sp>
    </p:spTree>
    <p:extLst>
      <p:ext uri="{BB962C8B-B14F-4D97-AF65-F5344CB8AC3E}">
        <p14:creationId xmlns:p14="http://schemas.microsoft.com/office/powerpoint/2010/main" val="3827367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y-AM" dirty="0"/>
          </a:p>
        </p:txBody>
      </p:sp>
      <p:sp>
        <p:nvSpPr>
          <p:cNvPr id="4" name="Slide Number Placeholder 3"/>
          <p:cNvSpPr>
            <a:spLocks noGrp="1"/>
          </p:cNvSpPr>
          <p:nvPr>
            <p:ph type="sldNum" sz="quarter" idx="10"/>
          </p:nvPr>
        </p:nvSpPr>
        <p:spPr/>
        <p:txBody>
          <a:bodyPr/>
          <a:lstStyle/>
          <a:p>
            <a:fld id="{4E1B16F3-9377-406D-A1DB-748DFC22BC30}" type="slidenum">
              <a:rPr lang="en-US" smtClean="0"/>
              <a:t>17</a:t>
            </a:fld>
            <a:endParaRPr lang="en-US"/>
          </a:p>
        </p:txBody>
      </p:sp>
    </p:spTree>
    <p:extLst>
      <p:ext uri="{BB962C8B-B14F-4D97-AF65-F5344CB8AC3E}">
        <p14:creationId xmlns:p14="http://schemas.microsoft.com/office/powerpoint/2010/main" val="869918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y-AM" dirty="0"/>
          </a:p>
        </p:txBody>
      </p:sp>
      <p:sp>
        <p:nvSpPr>
          <p:cNvPr id="4" name="Slide Number Placeholder 3"/>
          <p:cNvSpPr>
            <a:spLocks noGrp="1"/>
          </p:cNvSpPr>
          <p:nvPr>
            <p:ph type="sldNum" sz="quarter" idx="10"/>
          </p:nvPr>
        </p:nvSpPr>
        <p:spPr/>
        <p:txBody>
          <a:bodyPr/>
          <a:lstStyle/>
          <a:p>
            <a:fld id="{4E1B16F3-9377-406D-A1DB-748DFC22BC30}" type="slidenum">
              <a:rPr lang="en-US" smtClean="0"/>
              <a:t>18</a:t>
            </a:fld>
            <a:endParaRPr lang="en-US"/>
          </a:p>
        </p:txBody>
      </p:sp>
    </p:spTree>
    <p:extLst>
      <p:ext uri="{BB962C8B-B14F-4D97-AF65-F5344CB8AC3E}">
        <p14:creationId xmlns:p14="http://schemas.microsoft.com/office/powerpoint/2010/main" val="3990346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y-AM" dirty="0"/>
          </a:p>
        </p:txBody>
      </p:sp>
      <p:sp>
        <p:nvSpPr>
          <p:cNvPr id="4" name="Slide Number Placeholder 3"/>
          <p:cNvSpPr>
            <a:spLocks noGrp="1"/>
          </p:cNvSpPr>
          <p:nvPr>
            <p:ph type="sldNum" sz="quarter" idx="10"/>
          </p:nvPr>
        </p:nvSpPr>
        <p:spPr/>
        <p:txBody>
          <a:bodyPr/>
          <a:lstStyle/>
          <a:p>
            <a:fld id="{3623C6E9-FDED-4FFE-A647-A97B1D34BC28}" type="slidenum">
              <a:rPr lang="en-GB" smtClean="0"/>
              <a:t>19</a:t>
            </a:fld>
            <a:endParaRPr lang="en-GB" dirty="0"/>
          </a:p>
        </p:txBody>
      </p:sp>
    </p:spTree>
    <p:extLst>
      <p:ext uri="{BB962C8B-B14F-4D97-AF65-F5344CB8AC3E}">
        <p14:creationId xmlns:p14="http://schemas.microsoft.com/office/powerpoint/2010/main" val="3242672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y-AM" dirty="0"/>
          </a:p>
        </p:txBody>
      </p:sp>
      <p:sp>
        <p:nvSpPr>
          <p:cNvPr id="4" name="Slide Number Placeholder 3"/>
          <p:cNvSpPr>
            <a:spLocks noGrp="1"/>
          </p:cNvSpPr>
          <p:nvPr>
            <p:ph type="sldNum" sz="quarter" idx="10"/>
          </p:nvPr>
        </p:nvSpPr>
        <p:spPr/>
        <p:txBody>
          <a:bodyPr/>
          <a:lstStyle/>
          <a:p>
            <a:fld id="{3623C6E9-FDED-4FFE-A647-A97B1D34BC28}" type="slidenum">
              <a:rPr lang="en-GB" smtClean="0"/>
              <a:t>20</a:t>
            </a:fld>
            <a:endParaRPr lang="en-GB" dirty="0"/>
          </a:p>
        </p:txBody>
      </p:sp>
    </p:spTree>
    <p:extLst>
      <p:ext uri="{BB962C8B-B14F-4D97-AF65-F5344CB8AC3E}">
        <p14:creationId xmlns:p14="http://schemas.microsoft.com/office/powerpoint/2010/main" val="797966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hy-AM" dirty="0"/>
          </a:p>
        </p:txBody>
      </p:sp>
      <p:sp>
        <p:nvSpPr>
          <p:cNvPr id="4" name="Slide Number Placeholder 3"/>
          <p:cNvSpPr>
            <a:spLocks noGrp="1"/>
          </p:cNvSpPr>
          <p:nvPr>
            <p:ph type="sldNum" sz="quarter" idx="10"/>
          </p:nvPr>
        </p:nvSpPr>
        <p:spPr/>
        <p:txBody>
          <a:bodyPr/>
          <a:lstStyle/>
          <a:p>
            <a:fld id="{3623C6E9-FDED-4FFE-A647-A97B1D34BC28}" type="slidenum">
              <a:rPr lang="en-GB" smtClean="0"/>
              <a:t>21</a:t>
            </a:fld>
            <a:endParaRPr lang="en-GB" dirty="0"/>
          </a:p>
        </p:txBody>
      </p:sp>
    </p:spTree>
    <p:extLst>
      <p:ext uri="{BB962C8B-B14F-4D97-AF65-F5344CB8AC3E}">
        <p14:creationId xmlns:p14="http://schemas.microsoft.com/office/powerpoint/2010/main" val="3582980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audit committee should play an independent oversight and advisory role. If the audit committee is involved in making decisions, its objectivity may be impaired, which, in turn, may negatively impact its ability to remain independent.</a:t>
            </a:r>
          </a:p>
          <a:p>
            <a:r>
              <a:rPr lang="en-US" dirty="0" smtClean="0"/>
              <a:t>The functional reporting of the CAE to the audit committee is the ultimate source of an audit activity’s organizational independence. The committee’s composition also is critical. It should include a majority of external members, and the chair and members should demonstrate inquisitiveness, outspokenness, and courageousness.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Independent audit committees are an important part of an organization’s governance structure. Establishing an audit committee — the majority of whose members are independent of the organization — supports the board in fulfilling its oversight responsibilities. These audit committees provide oversight by offering objective advice and recommendations to the board on whether the organization’s governance, risk management, and internal control processes are suitably designed and working as intended to achieve the objectives.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Audit committees help build trust and confidence in how the organization is managed.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audit committee should exercise due care in fulfilling its oversight responsibilities.</a:t>
            </a:r>
          </a:p>
        </p:txBody>
      </p:sp>
      <p:sp>
        <p:nvSpPr>
          <p:cNvPr id="4" name="Slide Number Placeholder 3"/>
          <p:cNvSpPr>
            <a:spLocks noGrp="1"/>
          </p:cNvSpPr>
          <p:nvPr>
            <p:ph type="sldNum" sz="quarter" idx="10"/>
          </p:nvPr>
        </p:nvSpPr>
        <p:spPr/>
        <p:txBody>
          <a:bodyPr/>
          <a:lstStyle/>
          <a:p>
            <a:fld id="{4E1B16F3-9377-406D-A1DB-748DFC22BC30}" type="slidenum">
              <a:rPr lang="en-US" smtClean="0"/>
              <a:t>3</a:t>
            </a:fld>
            <a:endParaRPr lang="en-US"/>
          </a:p>
        </p:txBody>
      </p:sp>
    </p:spTree>
    <p:extLst>
      <p:ext uri="{BB962C8B-B14F-4D97-AF65-F5344CB8AC3E}">
        <p14:creationId xmlns:p14="http://schemas.microsoft.com/office/powerpoint/2010/main" val="635772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audit committee should play an independent oversight and advisory role. If the audit committee is involved in making decisions, its objectivity may be impaired, which, in turn, may negatively impact its ability to remain independent.</a:t>
            </a:r>
          </a:p>
          <a:p>
            <a:r>
              <a:rPr lang="en-US" dirty="0" smtClean="0"/>
              <a:t>The functional reporting of the CAE to the audit committee is the ultimate source of an audit activity’s organizational independence. The committee’s composition also is critical. It should include a majority of external members, and the chair and members should demonstrate inquisitiveness, outspokenness, and courageousness.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Independent audit committees are an important part of an organization’s governance structure. Establishing an audit committee — the majority of whose members are independent of the organization — supports the board in fulfilling its oversight responsibilities. These audit committees provide oversight by offering objective advice and recommendations to the board on whether the organization’s governance, risk management, and internal control processes are suitably designed and working as intended to achieve the objectives.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Audit committees help build trust and confidence in how the organization is managed.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audit committee should exercise due care in fulfilling its oversight responsibilities.</a:t>
            </a:r>
          </a:p>
        </p:txBody>
      </p:sp>
      <p:sp>
        <p:nvSpPr>
          <p:cNvPr id="4" name="Slide Number Placeholder 3"/>
          <p:cNvSpPr>
            <a:spLocks noGrp="1"/>
          </p:cNvSpPr>
          <p:nvPr>
            <p:ph type="sldNum" sz="quarter" idx="10"/>
          </p:nvPr>
        </p:nvSpPr>
        <p:spPr/>
        <p:txBody>
          <a:bodyPr/>
          <a:lstStyle/>
          <a:p>
            <a:fld id="{4E1B16F3-9377-406D-A1DB-748DFC22BC30}" type="slidenum">
              <a:rPr lang="en-US" smtClean="0"/>
              <a:t>4</a:t>
            </a:fld>
            <a:endParaRPr lang="en-US"/>
          </a:p>
        </p:txBody>
      </p:sp>
    </p:spTree>
    <p:extLst>
      <p:ext uri="{BB962C8B-B14F-4D97-AF65-F5344CB8AC3E}">
        <p14:creationId xmlns:p14="http://schemas.microsoft.com/office/powerpoint/2010/main" val="2307781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External</a:t>
            </a:r>
            <a:r>
              <a:rPr lang="en-US" baseline="0" dirty="0" smtClean="0"/>
              <a:t> assurance providers- the last sentence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2">
                    <a:lumMod val="50000"/>
                  </a:schemeClr>
                </a:solidFill>
              </a:rPr>
              <a:t>It is a leading practice for auditors general to brief audit committees, as appropriate, on their annual audit plans. </a:t>
            </a:r>
          </a:p>
          <a:p>
            <a:endParaRPr lang="en-US" dirty="0"/>
          </a:p>
        </p:txBody>
      </p:sp>
      <p:sp>
        <p:nvSpPr>
          <p:cNvPr id="4" name="Slide Number Placeholder 3"/>
          <p:cNvSpPr>
            <a:spLocks noGrp="1"/>
          </p:cNvSpPr>
          <p:nvPr>
            <p:ph type="sldNum" sz="quarter" idx="10"/>
          </p:nvPr>
        </p:nvSpPr>
        <p:spPr/>
        <p:txBody>
          <a:bodyPr/>
          <a:lstStyle/>
          <a:p>
            <a:fld id="{4E1B16F3-9377-406D-A1DB-748DFC22BC30}" type="slidenum">
              <a:rPr lang="en-US" smtClean="0"/>
              <a:t>6</a:t>
            </a:fld>
            <a:endParaRPr lang="en-US"/>
          </a:p>
        </p:txBody>
      </p:sp>
    </p:spTree>
    <p:extLst>
      <p:ext uri="{BB962C8B-B14F-4D97-AF65-F5344CB8AC3E}">
        <p14:creationId xmlns:p14="http://schemas.microsoft.com/office/powerpoint/2010/main" val="1670352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B16F3-9377-406D-A1DB-748DFC22BC30}" type="slidenum">
              <a:rPr lang="en-US" smtClean="0"/>
              <a:t>7</a:t>
            </a:fld>
            <a:endParaRPr lang="en-US"/>
          </a:p>
        </p:txBody>
      </p:sp>
    </p:spTree>
    <p:extLst>
      <p:ext uri="{BB962C8B-B14F-4D97-AF65-F5344CB8AC3E}">
        <p14:creationId xmlns:p14="http://schemas.microsoft.com/office/powerpoint/2010/main" val="91631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 essential feature of an effective audit committee is independence from management. By providing an independent source of advice to the board, audit committees play a key role in an organization’s governance structure. To ensure the audit committee’s independence, it is a leading practice for the majority of its members to be independent from the organization. An independent audit committee member is a person who is not employed by, or providing any services to, the organization beyond his or her duties as a committee member. Various governments express similar independence requirements. The government in the Australian state of New South Wales mandates that an audit committee must have a majority of independent members and that these independent members must not be involved in any public sector roles in the state. The auditor general of New Zealand and the International Federation of Accountants, recommend most of the audit committee members should be external appointments. The Canadian government requires that a majority of the members be from outside government.</a:t>
            </a:r>
          </a:p>
          <a:p>
            <a:endParaRPr lang="en-US" dirty="0"/>
          </a:p>
        </p:txBody>
      </p:sp>
      <p:sp>
        <p:nvSpPr>
          <p:cNvPr id="4" name="Slide Number Placeholder 3"/>
          <p:cNvSpPr>
            <a:spLocks noGrp="1"/>
          </p:cNvSpPr>
          <p:nvPr>
            <p:ph type="sldNum" sz="quarter" idx="10"/>
          </p:nvPr>
        </p:nvSpPr>
        <p:spPr/>
        <p:txBody>
          <a:bodyPr/>
          <a:lstStyle/>
          <a:p>
            <a:fld id="{4E1B16F3-9377-406D-A1DB-748DFC22BC30}" type="slidenum">
              <a:rPr lang="en-US" smtClean="0"/>
              <a:t>8</a:t>
            </a:fld>
            <a:endParaRPr lang="en-US"/>
          </a:p>
        </p:txBody>
      </p:sp>
    </p:spTree>
    <p:extLst>
      <p:ext uri="{BB962C8B-B14F-4D97-AF65-F5344CB8AC3E}">
        <p14:creationId xmlns:p14="http://schemas.microsoft.com/office/powerpoint/2010/main" val="842070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B16F3-9377-406D-A1DB-748DFC22BC30}" type="slidenum">
              <a:rPr lang="en-US" smtClean="0"/>
              <a:t>9</a:t>
            </a:fld>
            <a:endParaRPr lang="en-US"/>
          </a:p>
        </p:txBody>
      </p:sp>
    </p:spTree>
    <p:extLst>
      <p:ext uri="{BB962C8B-B14F-4D97-AF65-F5344CB8AC3E}">
        <p14:creationId xmlns:p14="http://schemas.microsoft.com/office/powerpoint/2010/main" val="2572088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y-AM" dirty="0"/>
          </a:p>
        </p:txBody>
      </p:sp>
      <p:sp>
        <p:nvSpPr>
          <p:cNvPr id="4" name="Slide Number Placeholder 3"/>
          <p:cNvSpPr>
            <a:spLocks noGrp="1"/>
          </p:cNvSpPr>
          <p:nvPr>
            <p:ph type="sldNum" sz="quarter" idx="10"/>
          </p:nvPr>
        </p:nvSpPr>
        <p:spPr/>
        <p:txBody>
          <a:bodyPr/>
          <a:lstStyle/>
          <a:p>
            <a:fld id="{4E1B16F3-9377-406D-A1DB-748DFC22BC30}" type="slidenum">
              <a:rPr lang="en-US" smtClean="0"/>
              <a:t>10</a:t>
            </a:fld>
            <a:endParaRPr lang="en-US"/>
          </a:p>
        </p:txBody>
      </p:sp>
    </p:spTree>
    <p:extLst>
      <p:ext uri="{BB962C8B-B14F-4D97-AF65-F5344CB8AC3E}">
        <p14:creationId xmlns:p14="http://schemas.microsoft.com/office/powerpoint/2010/main" val="2350137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y-AM" dirty="0"/>
          </a:p>
        </p:txBody>
      </p:sp>
      <p:sp>
        <p:nvSpPr>
          <p:cNvPr id="4" name="Slide Number Placeholder 3"/>
          <p:cNvSpPr>
            <a:spLocks noGrp="1"/>
          </p:cNvSpPr>
          <p:nvPr>
            <p:ph type="sldNum" sz="quarter" idx="10"/>
          </p:nvPr>
        </p:nvSpPr>
        <p:spPr/>
        <p:txBody>
          <a:bodyPr/>
          <a:lstStyle/>
          <a:p>
            <a:fld id="{4E1B16F3-9377-406D-A1DB-748DFC22BC30}" type="slidenum">
              <a:rPr lang="en-US" smtClean="0"/>
              <a:t>11</a:t>
            </a:fld>
            <a:endParaRPr lang="en-US"/>
          </a:p>
        </p:txBody>
      </p:sp>
    </p:spTree>
    <p:extLst>
      <p:ext uri="{BB962C8B-B14F-4D97-AF65-F5344CB8AC3E}">
        <p14:creationId xmlns:p14="http://schemas.microsoft.com/office/powerpoint/2010/main" val="3854203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C6EC6C-1E18-49C0-ABA0-4288D62FFFCE}"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FB1C0-43F5-44DE-B112-AB6C9676597A}" type="slidenum">
              <a:rPr lang="en-US" smtClean="0"/>
              <a:t>‹#›</a:t>
            </a:fld>
            <a:endParaRPr lang="en-US"/>
          </a:p>
        </p:txBody>
      </p:sp>
    </p:spTree>
    <p:extLst>
      <p:ext uri="{BB962C8B-B14F-4D97-AF65-F5344CB8AC3E}">
        <p14:creationId xmlns:p14="http://schemas.microsoft.com/office/powerpoint/2010/main" val="203092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7267" y="68241"/>
            <a:ext cx="10955866"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567267" y="1317624"/>
            <a:ext cx="10955866" cy="48784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C6EC6C-1E18-49C0-ABA0-4288D62FFFCE}"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FB1C0-43F5-44DE-B112-AB6C9676597A}" type="slidenum">
              <a:rPr lang="en-US" smtClean="0"/>
              <a:t>‹#›</a:t>
            </a:fld>
            <a:endParaRPr lang="en-US"/>
          </a:p>
        </p:txBody>
      </p:sp>
    </p:spTree>
    <p:extLst>
      <p:ext uri="{BB962C8B-B14F-4D97-AF65-F5344CB8AC3E}">
        <p14:creationId xmlns:p14="http://schemas.microsoft.com/office/powerpoint/2010/main" val="15778414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6EC6C-1E18-49C0-ABA0-4288D62FFFCE}" type="datetimeFigureOut">
              <a:rPr lang="en-US" smtClean="0"/>
              <a:t>6/4/2018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FB1C0-43F5-44DE-B112-AB6C9676597A}" type="slidenum">
              <a:rPr lang="en-US" smtClean="0"/>
              <a:t>‹#›</a:t>
            </a:fld>
            <a:endParaRPr lang="en-US"/>
          </a:p>
        </p:txBody>
      </p:sp>
    </p:spTree>
    <p:extLst>
      <p:ext uri="{BB962C8B-B14F-4D97-AF65-F5344CB8AC3E}">
        <p14:creationId xmlns:p14="http://schemas.microsoft.com/office/powerpoint/2010/main" val="426070821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8.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9.emf"/><Relationship Id="rId5" Type="http://schemas.openxmlformats.org/officeDocument/2006/relationships/package" Target="../embeddings/Microsoft_Excel_Worksheet2.xlsx"/><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0.emf"/><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1.emf"/><Relationship Id="rId5" Type="http://schemas.openxmlformats.org/officeDocument/2006/relationships/package" Target="../embeddings/Microsoft_Excel_Worksheet4.xlsx"/><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 Id="rId9"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3495675"/>
          </a:xfrm>
          <a:prstGeom prst="rect">
            <a:avLst/>
          </a:prstGeom>
          <a:blipFill dpi="0" rotWithShape="1">
            <a:blip r:embed="rId2">
              <a:alphaModFix amt="6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542925" y="3190777"/>
            <a:ext cx="9434460" cy="18674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smtClean="0">
                <a:solidFill>
                  <a:schemeClr val="bg2">
                    <a:lumMod val="50000"/>
                  </a:schemeClr>
                </a:solidFill>
                <a:effectLst>
                  <a:outerShdw blurRad="38100" dist="38100" dir="2700000" algn="tl">
                    <a:srgbClr val="000000">
                      <a:alpha val="43137"/>
                    </a:srgbClr>
                  </a:outerShdw>
                </a:effectLst>
              </a:rPr>
              <a:t>IA Reform Progress…</a:t>
            </a:r>
          </a:p>
          <a:p>
            <a:r>
              <a:rPr lang="en-US" sz="5400" b="1" dirty="0" smtClean="0">
                <a:solidFill>
                  <a:srgbClr val="92D050"/>
                </a:solidFill>
                <a:effectLst>
                  <a:outerShdw blurRad="38100" dist="38100" dir="2700000" algn="tl">
                    <a:srgbClr val="000000">
                      <a:alpha val="43137"/>
                    </a:srgbClr>
                  </a:outerShdw>
                </a:effectLst>
              </a:rPr>
              <a:t>Where we now?</a:t>
            </a:r>
            <a:endParaRPr lang="en-US" sz="5400" b="1" dirty="0">
              <a:solidFill>
                <a:srgbClr val="92D050"/>
              </a:solidFill>
              <a:effectLst>
                <a:outerShdw blurRad="38100" dist="38100" dir="2700000" algn="tl">
                  <a:srgbClr val="000000">
                    <a:alpha val="43137"/>
                  </a:srgbClr>
                </a:outerShdw>
              </a:effectLst>
            </a:endParaRPr>
          </a:p>
        </p:txBody>
      </p:sp>
      <p:sp>
        <p:nvSpPr>
          <p:cNvPr id="7" name="TextBox 6"/>
          <p:cNvSpPr txBox="1"/>
          <p:nvPr/>
        </p:nvSpPr>
        <p:spPr>
          <a:xfrm>
            <a:off x="6615610" y="5188439"/>
            <a:ext cx="4661276" cy="1077218"/>
          </a:xfrm>
          <a:prstGeom prst="rect">
            <a:avLst/>
          </a:prstGeom>
          <a:noFill/>
        </p:spPr>
        <p:txBody>
          <a:bodyPr wrap="none" rtlCol="0">
            <a:spAutoFit/>
          </a:bodyPr>
          <a:lstStyle/>
          <a:p>
            <a:r>
              <a:rPr lang="en-US" b="1" i="1" dirty="0" err="1" smtClean="0"/>
              <a:t>Komitas</a:t>
            </a:r>
            <a:r>
              <a:rPr lang="en-US" b="1" i="1" dirty="0" smtClean="0"/>
              <a:t> </a:t>
            </a:r>
            <a:r>
              <a:rPr lang="en-US" b="1" i="1" dirty="0" err="1" smtClean="0"/>
              <a:t>Stepanyan</a:t>
            </a:r>
            <a:r>
              <a:rPr lang="en-US" b="1" i="1" dirty="0" smtClean="0"/>
              <a:t>, </a:t>
            </a:r>
            <a:r>
              <a:rPr lang="en-US" b="1" i="1" dirty="0" err="1" smtClean="0"/>
              <a:t>Ph.D</a:t>
            </a:r>
            <a:r>
              <a:rPr lang="en-US" b="1" i="1" dirty="0" smtClean="0"/>
              <a:t>, CRMA, CRISC, </a:t>
            </a:r>
            <a:r>
              <a:rPr lang="en-US" b="1" i="1" dirty="0" err="1" smtClean="0"/>
              <a:t>CobitF</a:t>
            </a:r>
            <a:endParaRPr lang="en-US" b="1" i="1" dirty="0" smtClean="0"/>
          </a:p>
          <a:p>
            <a:pPr>
              <a:spcBef>
                <a:spcPts val="1200"/>
              </a:spcBef>
            </a:pPr>
            <a:r>
              <a:rPr lang="en-US" i="1" dirty="0" smtClean="0"/>
              <a:t>Audit </a:t>
            </a:r>
            <a:r>
              <a:rPr lang="en-US" i="1" dirty="0" smtClean="0"/>
              <a:t>Committee member, Ministry of Finance</a:t>
            </a:r>
          </a:p>
          <a:p>
            <a:r>
              <a:rPr lang="en-US" i="1" dirty="0" smtClean="0"/>
              <a:t>Board member, IIA Armenia</a:t>
            </a:r>
            <a:endParaRPr lang="en-US" i="1" dirty="0"/>
          </a:p>
        </p:txBody>
      </p:sp>
    </p:spTree>
    <p:extLst>
      <p:ext uri="{BB962C8B-B14F-4D97-AF65-F5344CB8AC3E}">
        <p14:creationId xmlns:p14="http://schemas.microsoft.com/office/powerpoint/2010/main" val="1791199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8500" y="2577329"/>
            <a:ext cx="800218" cy="800218"/>
          </a:xfrm>
          <a:prstGeom prst="rect">
            <a:avLst/>
          </a:prstGeom>
        </p:spPr>
      </p:pic>
      <p:sp>
        <p:nvSpPr>
          <p:cNvPr id="6" name="TextBox 5"/>
          <p:cNvSpPr txBox="1"/>
          <p:nvPr/>
        </p:nvSpPr>
        <p:spPr>
          <a:xfrm>
            <a:off x="4055419" y="1803245"/>
            <a:ext cx="3618235"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Minister of Finance, Chairman of AC</a:t>
            </a:r>
            <a:endParaRPr lang="en-US" b="1"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5941" y="983090"/>
            <a:ext cx="797190" cy="79719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7099" y="5103971"/>
            <a:ext cx="800218" cy="800218"/>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7241" y="5098722"/>
            <a:ext cx="800218" cy="80021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7109" y="2676524"/>
            <a:ext cx="800218" cy="800218"/>
          </a:xfrm>
          <a:prstGeom prst="rect">
            <a:avLst/>
          </a:prstGeom>
        </p:spPr>
      </p:pic>
      <p:sp>
        <p:nvSpPr>
          <p:cNvPr id="13" name="Rectangle 12"/>
          <p:cNvSpPr/>
          <p:nvPr/>
        </p:nvSpPr>
        <p:spPr>
          <a:xfrm>
            <a:off x="1180806" y="3491670"/>
            <a:ext cx="2531462" cy="369332"/>
          </a:xfrm>
          <a:prstGeom prst="rect">
            <a:avLst/>
          </a:prstGeom>
        </p:spPr>
        <p:txBody>
          <a:bodyPr wrap="none">
            <a:spAutoFit/>
          </a:bodyPr>
          <a:lstStyle/>
          <a:p>
            <a:r>
              <a:rPr lang="en-US" b="0" i="0" dirty="0" smtClean="0">
                <a:solidFill>
                  <a:srgbClr val="030921"/>
                </a:solidFill>
                <a:effectLst/>
                <a:latin typeface="GHEAGrapalat, Arial Unicode, tahoma, Sylfaen, sans-serif"/>
              </a:rPr>
              <a:t>Adviser to the Minister </a:t>
            </a:r>
            <a:endParaRPr lang="en-US" dirty="0"/>
          </a:p>
        </p:txBody>
      </p:sp>
      <p:sp>
        <p:nvSpPr>
          <p:cNvPr id="14" name="Rectangle 13"/>
          <p:cNvSpPr/>
          <p:nvPr/>
        </p:nvSpPr>
        <p:spPr>
          <a:xfrm>
            <a:off x="8642260" y="3392475"/>
            <a:ext cx="2531462" cy="369332"/>
          </a:xfrm>
          <a:prstGeom prst="rect">
            <a:avLst/>
          </a:prstGeom>
        </p:spPr>
        <p:txBody>
          <a:bodyPr wrap="none">
            <a:spAutoFit/>
          </a:bodyPr>
          <a:lstStyle/>
          <a:p>
            <a:r>
              <a:rPr lang="en-US" b="0" i="0" dirty="0" smtClean="0">
                <a:solidFill>
                  <a:srgbClr val="030921"/>
                </a:solidFill>
                <a:effectLst/>
                <a:latin typeface="GHEAGrapalat, Arial Unicode, tahoma, Sylfaen, sans-serif"/>
              </a:rPr>
              <a:t>Adviser to the Minister </a:t>
            </a:r>
            <a:endParaRPr lang="en-US" dirty="0"/>
          </a:p>
        </p:txBody>
      </p:sp>
      <p:sp>
        <p:nvSpPr>
          <p:cNvPr id="15" name="Rectangle 14"/>
          <p:cNvSpPr/>
          <p:nvPr/>
        </p:nvSpPr>
        <p:spPr>
          <a:xfrm>
            <a:off x="2192156" y="6028220"/>
            <a:ext cx="2467470" cy="369332"/>
          </a:xfrm>
          <a:prstGeom prst="rect">
            <a:avLst/>
          </a:prstGeom>
        </p:spPr>
        <p:txBody>
          <a:bodyPr wrap="none">
            <a:spAutoFit/>
          </a:bodyPr>
          <a:lstStyle/>
          <a:p>
            <a:r>
              <a:rPr lang="en-US" dirty="0" smtClean="0">
                <a:solidFill>
                  <a:srgbClr val="030921"/>
                </a:solidFill>
                <a:latin typeface="GHEAGrapalat, Arial Unicode, tahoma, Sylfaen, sans-serif"/>
              </a:rPr>
              <a:t>President, IIA Armenia</a:t>
            </a:r>
            <a:endParaRPr lang="en-US" dirty="0"/>
          </a:p>
        </p:txBody>
      </p:sp>
      <p:sp>
        <p:nvSpPr>
          <p:cNvPr id="16" name="Rectangle 15"/>
          <p:cNvSpPr/>
          <p:nvPr/>
        </p:nvSpPr>
        <p:spPr>
          <a:xfrm>
            <a:off x="6975874" y="6051934"/>
            <a:ext cx="3006144" cy="369332"/>
          </a:xfrm>
          <a:prstGeom prst="rect">
            <a:avLst/>
          </a:prstGeom>
        </p:spPr>
        <p:txBody>
          <a:bodyPr wrap="none">
            <a:spAutoFit/>
          </a:bodyPr>
          <a:lstStyle/>
          <a:p>
            <a:r>
              <a:rPr lang="en-US" b="0" i="0" dirty="0" smtClean="0">
                <a:solidFill>
                  <a:srgbClr val="030921"/>
                </a:solidFill>
                <a:effectLst/>
                <a:latin typeface="GHEAGrapalat, Arial Unicode, tahoma, Sylfaen, sans-serif"/>
              </a:rPr>
              <a:t>Board member, IIA Armenia</a:t>
            </a:r>
            <a:endParaRPr lang="en-US" dirty="0"/>
          </a:p>
        </p:txBody>
      </p:sp>
      <p:sp>
        <p:nvSpPr>
          <p:cNvPr id="19" name="Pentagon 18"/>
          <p:cNvSpPr/>
          <p:nvPr/>
        </p:nvSpPr>
        <p:spPr>
          <a:xfrm>
            <a:off x="0" y="-1313"/>
            <a:ext cx="8553450" cy="8763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sz="2400" b="1" dirty="0" smtClean="0">
                <a:solidFill>
                  <a:schemeClr val="tx1"/>
                </a:solidFill>
                <a:effectLst>
                  <a:outerShdw blurRad="38100" dist="38100" dir="2700000" algn="tl">
                    <a:srgbClr val="000000">
                      <a:alpha val="43137"/>
                    </a:srgbClr>
                  </a:outerShdw>
                </a:effectLst>
              </a:rPr>
              <a:t>Case </a:t>
            </a:r>
            <a:r>
              <a:rPr lang="en-US" sz="2400" b="1" dirty="0">
                <a:solidFill>
                  <a:schemeClr val="tx1"/>
                </a:solidFill>
                <a:effectLst>
                  <a:outerShdw blurRad="38100" dist="38100" dir="2700000" algn="tl">
                    <a:srgbClr val="000000">
                      <a:alpha val="43137"/>
                    </a:srgbClr>
                  </a:outerShdw>
                </a:effectLst>
              </a:rPr>
              <a:t>study – Audit Committee in Ministry of Finance, Armenia</a:t>
            </a:r>
            <a:endParaRPr lang="en-US" sz="2400" dirty="0">
              <a:solidFill>
                <a:schemeClr val="tx1"/>
              </a:solidFill>
            </a:endParaRPr>
          </a:p>
        </p:txBody>
      </p:sp>
      <p:sp>
        <p:nvSpPr>
          <p:cNvPr id="3" name="Rounded Rectangle 2"/>
          <p:cNvSpPr/>
          <p:nvPr/>
        </p:nvSpPr>
        <p:spPr>
          <a:xfrm>
            <a:off x="1008993" y="2314575"/>
            <a:ext cx="10310648" cy="1838325"/>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019300" y="4688507"/>
            <a:ext cx="8258175" cy="1838325"/>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955083" y="2676524"/>
            <a:ext cx="1924050" cy="111442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25000"/>
                  </a:schemeClr>
                </a:solidFill>
              </a:rPr>
              <a:t>Internal and Independent</a:t>
            </a:r>
            <a:endParaRPr lang="en-US" dirty="0">
              <a:solidFill>
                <a:schemeClr val="bg2">
                  <a:lumMod val="25000"/>
                </a:schemeClr>
              </a:solidFill>
            </a:endParaRPr>
          </a:p>
        </p:txBody>
      </p:sp>
      <p:sp>
        <p:nvSpPr>
          <p:cNvPr id="21" name="Rounded Rectangle 20"/>
          <p:cNvSpPr/>
          <p:nvPr/>
        </p:nvSpPr>
        <p:spPr>
          <a:xfrm>
            <a:off x="4955083" y="5103971"/>
            <a:ext cx="1924050" cy="111442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25000"/>
                  </a:schemeClr>
                </a:solidFill>
              </a:rPr>
              <a:t>External and Independent</a:t>
            </a:r>
            <a:endParaRPr lang="en-US" dirty="0">
              <a:solidFill>
                <a:schemeClr val="bg2">
                  <a:lumMod val="25000"/>
                </a:schemeClr>
              </a:solidFill>
            </a:endParaRPr>
          </a:p>
        </p:txBody>
      </p:sp>
      <p:sp>
        <p:nvSpPr>
          <p:cNvPr id="7" name="Right Arrow 6"/>
          <p:cNvSpPr/>
          <p:nvPr/>
        </p:nvSpPr>
        <p:spPr>
          <a:xfrm>
            <a:off x="6879132" y="3214047"/>
            <a:ext cx="1598117" cy="161587"/>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Right Arrow 21"/>
          <p:cNvSpPr/>
          <p:nvPr/>
        </p:nvSpPr>
        <p:spPr>
          <a:xfrm rot="10800000">
            <a:off x="3431083" y="3212133"/>
            <a:ext cx="1524000" cy="163500"/>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Right Arrow 22"/>
          <p:cNvSpPr/>
          <p:nvPr/>
        </p:nvSpPr>
        <p:spPr>
          <a:xfrm rot="10800000">
            <a:off x="3905829" y="5603201"/>
            <a:ext cx="1103185" cy="226076"/>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Right Arrow 23"/>
          <p:cNvSpPr/>
          <p:nvPr/>
        </p:nvSpPr>
        <p:spPr>
          <a:xfrm>
            <a:off x="6852167" y="5599545"/>
            <a:ext cx="1103185" cy="226076"/>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Tree>
    <p:extLst>
      <p:ext uri="{BB962C8B-B14F-4D97-AF65-F5344CB8AC3E}">
        <p14:creationId xmlns:p14="http://schemas.microsoft.com/office/powerpoint/2010/main" val="34645836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par>
                                <p:cTn id="19" presetID="22" presetClass="entr" presetSubtype="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up)">
                                      <p:cBhvr>
                                        <p:cTn id="51" dur="500"/>
                                        <p:tgtEl>
                                          <p:spTgt spid="11"/>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up)">
                                      <p:cBhvr>
                                        <p:cTn id="54" dur="500"/>
                                        <p:tgtEl>
                                          <p:spTgt spid="15"/>
                                        </p:tgtEl>
                                      </p:cBhvr>
                                    </p:animEffect>
                                  </p:childTnLst>
                                </p:cTn>
                              </p:par>
                              <p:par>
                                <p:cTn id="55" presetID="22" presetClass="entr" presetSubtype="1"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500"/>
                                        <p:tgtEl>
                                          <p:spTgt spid="10"/>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up)">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p:cTn id="70" dur="500" fill="hold"/>
                                        <p:tgtEl>
                                          <p:spTgt spid="20"/>
                                        </p:tgtEl>
                                        <p:attrNameLst>
                                          <p:attrName>ppt_w</p:attrName>
                                        </p:attrNameLst>
                                      </p:cBhvr>
                                      <p:tavLst>
                                        <p:tav tm="0">
                                          <p:val>
                                            <p:fltVal val="0"/>
                                          </p:val>
                                        </p:tav>
                                        <p:tav tm="100000">
                                          <p:val>
                                            <p:strVal val="#ppt_w"/>
                                          </p:val>
                                        </p:tav>
                                      </p:tavLst>
                                    </p:anim>
                                    <p:anim calcmode="lin" valueType="num">
                                      <p:cBhvr>
                                        <p:cTn id="71" dur="500" fill="hold"/>
                                        <p:tgtEl>
                                          <p:spTgt spid="20"/>
                                        </p:tgtEl>
                                        <p:attrNameLst>
                                          <p:attrName>ppt_h</p:attrName>
                                        </p:attrNameLst>
                                      </p:cBhvr>
                                      <p:tavLst>
                                        <p:tav tm="0">
                                          <p:val>
                                            <p:fltVal val="0"/>
                                          </p:val>
                                        </p:tav>
                                        <p:tav tm="100000">
                                          <p:val>
                                            <p:strVal val="#ppt_h"/>
                                          </p:val>
                                        </p:tav>
                                      </p:tavLst>
                                    </p:anim>
                                    <p:animEffect transition="in" filter="fade">
                                      <p:cBhvr>
                                        <p:cTn id="72" dur="500"/>
                                        <p:tgtEl>
                                          <p:spTgt spid="2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500" fill="hold"/>
                                        <p:tgtEl>
                                          <p:spTgt spid="21"/>
                                        </p:tgtEl>
                                        <p:attrNameLst>
                                          <p:attrName>ppt_w</p:attrName>
                                        </p:attrNameLst>
                                      </p:cBhvr>
                                      <p:tavLst>
                                        <p:tav tm="0">
                                          <p:val>
                                            <p:fltVal val="0"/>
                                          </p:val>
                                        </p:tav>
                                        <p:tav tm="100000">
                                          <p:val>
                                            <p:strVal val="#ppt_w"/>
                                          </p:val>
                                        </p:tav>
                                      </p:tavLst>
                                    </p:anim>
                                    <p:anim calcmode="lin" valueType="num">
                                      <p:cBhvr>
                                        <p:cTn id="76" dur="500" fill="hold"/>
                                        <p:tgtEl>
                                          <p:spTgt spid="21"/>
                                        </p:tgtEl>
                                        <p:attrNameLst>
                                          <p:attrName>ppt_h</p:attrName>
                                        </p:attrNameLst>
                                      </p:cBhvr>
                                      <p:tavLst>
                                        <p:tav tm="0">
                                          <p:val>
                                            <p:fltVal val="0"/>
                                          </p:val>
                                        </p:tav>
                                        <p:tav tm="100000">
                                          <p:val>
                                            <p:strVal val="#ppt_h"/>
                                          </p:val>
                                        </p:tav>
                                      </p:tavLst>
                                    </p:anim>
                                    <p:animEffect transition="in" filter="fade">
                                      <p:cBhvr>
                                        <p:cTn id="77" dur="500"/>
                                        <p:tgtEl>
                                          <p:spTgt spid="21"/>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fill="hold"/>
                                        <p:tgtEl>
                                          <p:spTgt spid="24"/>
                                        </p:tgtEl>
                                        <p:attrNameLst>
                                          <p:attrName>ppt_w</p:attrName>
                                        </p:attrNameLst>
                                      </p:cBhvr>
                                      <p:tavLst>
                                        <p:tav tm="0">
                                          <p:val>
                                            <p:fltVal val="0"/>
                                          </p:val>
                                        </p:tav>
                                        <p:tav tm="100000">
                                          <p:val>
                                            <p:strVal val="#ppt_w"/>
                                          </p:val>
                                        </p:tav>
                                      </p:tavLst>
                                    </p:anim>
                                    <p:anim calcmode="lin" valueType="num">
                                      <p:cBhvr>
                                        <p:cTn id="81" dur="500" fill="hold"/>
                                        <p:tgtEl>
                                          <p:spTgt spid="24"/>
                                        </p:tgtEl>
                                        <p:attrNameLst>
                                          <p:attrName>ppt_h</p:attrName>
                                        </p:attrNameLst>
                                      </p:cBhvr>
                                      <p:tavLst>
                                        <p:tav tm="0">
                                          <p:val>
                                            <p:fltVal val="0"/>
                                          </p:val>
                                        </p:tav>
                                        <p:tav tm="100000">
                                          <p:val>
                                            <p:strVal val="#ppt_h"/>
                                          </p:val>
                                        </p:tav>
                                      </p:tavLst>
                                    </p:anim>
                                    <p:animEffect transition="in" filter="fade">
                                      <p:cBhvr>
                                        <p:cTn id="8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p:bldP spid="16" grpId="0"/>
      <p:bldP spid="3" grpId="0" animBg="1"/>
      <p:bldP spid="20" grpId="0" animBg="1"/>
      <p:bldP spid="4" grpId="0" animBg="1"/>
      <p:bldP spid="21" grpId="0" animBg="1"/>
      <p:bldP spid="7"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entagon 18"/>
          <p:cNvSpPr/>
          <p:nvPr/>
        </p:nvSpPr>
        <p:spPr>
          <a:xfrm>
            <a:off x="0" y="-1313"/>
            <a:ext cx="8553450" cy="8763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sz="2400" b="1" dirty="0" smtClean="0">
                <a:solidFill>
                  <a:schemeClr val="tx1"/>
                </a:solidFill>
                <a:effectLst>
                  <a:outerShdw blurRad="38100" dist="38100" dir="2700000" algn="tl">
                    <a:srgbClr val="000000">
                      <a:alpha val="43137"/>
                    </a:srgbClr>
                  </a:outerShdw>
                </a:effectLst>
              </a:rPr>
              <a:t>IA Reform under the P-D-C-A model</a:t>
            </a:r>
            <a:endParaRPr lang="en-US" sz="2400" b="1" dirty="0">
              <a:solidFill>
                <a:schemeClr val="tx1"/>
              </a:solidFill>
              <a:effectLst>
                <a:outerShdw blurRad="38100" dist="38100" dir="2700000" algn="tl">
                  <a:srgbClr val="000000">
                    <a:alpha val="43137"/>
                  </a:srgbClr>
                </a:outerShdw>
              </a:effectLst>
            </a:endParaRPr>
          </a:p>
        </p:txBody>
      </p:sp>
      <p:grpSp>
        <p:nvGrpSpPr>
          <p:cNvPr id="17" name="Group 16"/>
          <p:cNvGrpSpPr/>
          <p:nvPr/>
        </p:nvGrpSpPr>
        <p:grpSpPr>
          <a:xfrm>
            <a:off x="3404561" y="1045380"/>
            <a:ext cx="5419090" cy="5419090"/>
            <a:chOff x="3404561" y="1045380"/>
            <a:chExt cx="5419090" cy="5419090"/>
          </a:xfrm>
        </p:grpSpPr>
        <p:sp>
          <p:nvSpPr>
            <p:cNvPr id="6" name="Circular Arrow 5"/>
            <p:cNvSpPr/>
            <p:nvPr/>
          </p:nvSpPr>
          <p:spPr>
            <a:xfrm>
              <a:off x="3404561" y="1045380"/>
              <a:ext cx="5419090" cy="5419090"/>
            </a:xfrm>
            <a:prstGeom prst="circularArrow">
              <a:avLst>
                <a:gd name="adj1" fmla="val 6898"/>
                <a:gd name="adj2" fmla="val 465012"/>
                <a:gd name="adj3" fmla="val 550847"/>
                <a:gd name="adj4" fmla="val 20584141"/>
                <a:gd name="adj5" fmla="val 8047"/>
              </a:avLst>
            </a:prstGeom>
            <a:solidFill>
              <a:srgbClr val="17375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6"/>
            <p:cNvSpPr/>
            <p:nvPr/>
          </p:nvSpPr>
          <p:spPr>
            <a:xfrm>
              <a:off x="6785251" y="4426068"/>
              <a:ext cx="1916906" cy="1916906"/>
            </a:xfrm>
            <a:custGeom>
              <a:avLst/>
              <a:gdLst>
                <a:gd name="connsiteX0" fmla="*/ 0 w 1916906"/>
                <a:gd name="connsiteY0" fmla="*/ 0 h 1916906"/>
                <a:gd name="connsiteX1" fmla="*/ 1916906 w 1916906"/>
                <a:gd name="connsiteY1" fmla="*/ 0 h 1916906"/>
                <a:gd name="connsiteX2" fmla="*/ 1916906 w 1916906"/>
                <a:gd name="connsiteY2" fmla="*/ 1916906 h 1916906"/>
                <a:gd name="connsiteX3" fmla="*/ 0 w 1916906"/>
                <a:gd name="connsiteY3" fmla="*/ 1916906 h 1916906"/>
                <a:gd name="connsiteX4" fmla="*/ 0 w 1916906"/>
                <a:gd name="connsiteY4" fmla="*/ 0 h 1916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906" h="1916906">
                  <a:moveTo>
                    <a:pt x="0" y="0"/>
                  </a:moveTo>
                  <a:lnTo>
                    <a:pt x="1916906" y="0"/>
                  </a:lnTo>
                  <a:lnTo>
                    <a:pt x="1916906" y="1916906"/>
                  </a:lnTo>
                  <a:lnTo>
                    <a:pt x="0" y="19169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r>
                <a:rPr lang="en-US" sz="5700" kern="1200" dirty="0" smtClean="0"/>
                <a:t>Do</a:t>
              </a:r>
              <a:endParaRPr lang="en-US" sz="5700" kern="1200" dirty="0"/>
            </a:p>
          </p:txBody>
        </p:sp>
      </p:grpSp>
      <p:grpSp>
        <p:nvGrpSpPr>
          <p:cNvPr id="18" name="Group 17"/>
          <p:cNvGrpSpPr/>
          <p:nvPr/>
        </p:nvGrpSpPr>
        <p:grpSpPr>
          <a:xfrm>
            <a:off x="3404561" y="1045380"/>
            <a:ext cx="5419090" cy="5419090"/>
            <a:chOff x="3404561" y="1045380"/>
            <a:chExt cx="5419090" cy="5419090"/>
          </a:xfrm>
        </p:grpSpPr>
        <p:sp>
          <p:nvSpPr>
            <p:cNvPr id="8" name="Circular Arrow 7"/>
            <p:cNvSpPr/>
            <p:nvPr/>
          </p:nvSpPr>
          <p:spPr>
            <a:xfrm>
              <a:off x="3404561" y="1045380"/>
              <a:ext cx="5419090" cy="5419090"/>
            </a:xfrm>
            <a:prstGeom prst="circularArrow">
              <a:avLst>
                <a:gd name="adj1" fmla="val 6898"/>
                <a:gd name="adj2" fmla="val 465012"/>
                <a:gd name="adj3" fmla="val 5950847"/>
                <a:gd name="adj4" fmla="val 4384141"/>
                <a:gd name="adj5" fmla="val 8047"/>
              </a:avLst>
            </a:prstGeom>
            <a:solidFill>
              <a:srgbClr val="17375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11"/>
            <p:cNvSpPr/>
            <p:nvPr/>
          </p:nvSpPr>
          <p:spPr>
            <a:xfrm>
              <a:off x="3526056" y="4426068"/>
              <a:ext cx="1916906" cy="1916906"/>
            </a:xfrm>
            <a:custGeom>
              <a:avLst/>
              <a:gdLst>
                <a:gd name="connsiteX0" fmla="*/ 0 w 1916906"/>
                <a:gd name="connsiteY0" fmla="*/ 0 h 1916906"/>
                <a:gd name="connsiteX1" fmla="*/ 1916906 w 1916906"/>
                <a:gd name="connsiteY1" fmla="*/ 0 h 1916906"/>
                <a:gd name="connsiteX2" fmla="*/ 1916906 w 1916906"/>
                <a:gd name="connsiteY2" fmla="*/ 1916906 h 1916906"/>
                <a:gd name="connsiteX3" fmla="*/ 0 w 1916906"/>
                <a:gd name="connsiteY3" fmla="*/ 1916906 h 1916906"/>
                <a:gd name="connsiteX4" fmla="*/ 0 w 1916906"/>
                <a:gd name="connsiteY4" fmla="*/ 0 h 1916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906" h="1916906">
                  <a:moveTo>
                    <a:pt x="0" y="0"/>
                  </a:moveTo>
                  <a:lnTo>
                    <a:pt x="1916906" y="0"/>
                  </a:lnTo>
                  <a:lnTo>
                    <a:pt x="1916906" y="1916906"/>
                  </a:lnTo>
                  <a:lnTo>
                    <a:pt x="0" y="19169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r>
                <a:rPr lang="en-US" sz="5700" kern="1200" dirty="0" smtClean="0"/>
                <a:t>Check</a:t>
              </a:r>
              <a:endParaRPr lang="en-US" sz="5700" kern="1200" dirty="0"/>
            </a:p>
          </p:txBody>
        </p:sp>
      </p:grpSp>
      <p:grpSp>
        <p:nvGrpSpPr>
          <p:cNvPr id="20" name="Group 19"/>
          <p:cNvGrpSpPr/>
          <p:nvPr/>
        </p:nvGrpSpPr>
        <p:grpSpPr>
          <a:xfrm>
            <a:off x="3404561" y="1045380"/>
            <a:ext cx="5419090" cy="5419090"/>
            <a:chOff x="3404561" y="1045380"/>
            <a:chExt cx="5419090" cy="5419090"/>
          </a:xfrm>
        </p:grpSpPr>
        <p:sp>
          <p:nvSpPr>
            <p:cNvPr id="13" name="Circular Arrow 12"/>
            <p:cNvSpPr/>
            <p:nvPr/>
          </p:nvSpPr>
          <p:spPr>
            <a:xfrm>
              <a:off x="3404561" y="1045380"/>
              <a:ext cx="5419090" cy="5419090"/>
            </a:xfrm>
            <a:prstGeom prst="circularArrow">
              <a:avLst>
                <a:gd name="adj1" fmla="val 6898"/>
                <a:gd name="adj2" fmla="val 465012"/>
                <a:gd name="adj3" fmla="val 11350847"/>
                <a:gd name="adj4" fmla="val 9784141"/>
                <a:gd name="adj5" fmla="val 8047"/>
              </a:avLst>
            </a:prstGeom>
            <a:solidFill>
              <a:srgbClr val="17375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3526056" y="1166874"/>
              <a:ext cx="1916906" cy="1916906"/>
            </a:xfrm>
            <a:custGeom>
              <a:avLst/>
              <a:gdLst>
                <a:gd name="connsiteX0" fmla="*/ 0 w 1916906"/>
                <a:gd name="connsiteY0" fmla="*/ 0 h 1916906"/>
                <a:gd name="connsiteX1" fmla="*/ 1916906 w 1916906"/>
                <a:gd name="connsiteY1" fmla="*/ 0 h 1916906"/>
                <a:gd name="connsiteX2" fmla="*/ 1916906 w 1916906"/>
                <a:gd name="connsiteY2" fmla="*/ 1916906 h 1916906"/>
                <a:gd name="connsiteX3" fmla="*/ 0 w 1916906"/>
                <a:gd name="connsiteY3" fmla="*/ 1916906 h 1916906"/>
                <a:gd name="connsiteX4" fmla="*/ 0 w 1916906"/>
                <a:gd name="connsiteY4" fmla="*/ 0 h 1916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906" h="1916906">
                  <a:moveTo>
                    <a:pt x="0" y="0"/>
                  </a:moveTo>
                  <a:lnTo>
                    <a:pt x="1916906" y="0"/>
                  </a:lnTo>
                  <a:lnTo>
                    <a:pt x="1916906" y="1916906"/>
                  </a:lnTo>
                  <a:lnTo>
                    <a:pt x="0" y="19169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r>
                <a:rPr lang="en-US" sz="5700" kern="1200" dirty="0" smtClean="0"/>
                <a:t>Act</a:t>
              </a:r>
              <a:endParaRPr lang="en-US" sz="5700" kern="1200" dirty="0"/>
            </a:p>
          </p:txBody>
        </p:sp>
      </p:grpSp>
      <p:grpSp>
        <p:nvGrpSpPr>
          <p:cNvPr id="16" name="Group 15"/>
          <p:cNvGrpSpPr/>
          <p:nvPr/>
        </p:nvGrpSpPr>
        <p:grpSpPr>
          <a:xfrm>
            <a:off x="3404561" y="1045380"/>
            <a:ext cx="5419090" cy="5419090"/>
            <a:chOff x="3404561" y="1045380"/>
            <a:chExt cx="5419090" cy="5419090"/>
          </a:xfrm>
        </p:grpSpPr>
        <p:sp>
          <p:nvSpPr>
            <p:cNvPr id="5" name="Freeform 4"/>
            <p:cNvSpPr/>
            <p:nvPr/>
          </p:nvSpPr>
          <p:spPr>
            <a:xfrm>
              <a:off x="6785251" y="1166874"/>
              <a:ext cx="1916906" cy="1916906"/>
            </a:xfrm>
            <a:custGeom>
              <a:avLst/>
              <a:gdLst>
                <a:gd name="connsiteX0" fmla="*/ 0 w 1916906"/>
                <a:gd name="connsiteY0" fmla="*/ 0 h 1916906"/>
                <a:gd name="connsiteX1" fmla="*/ 1916906 w 1916906"/>
                <a:gd name="connsiteY1" fmla="*/ 0 h 1916906"/>
                <a:gd name="connsiteX2" fmla="*/ 1916906 w 1916906"/>
                <a:gd name="connsiteY2" fmla="*/ 1916906 h 1916906"/>
                <a:gd name="connsiteX3" fmla="*/ 0 w 1916906"/>
                <a:gd name="connsiteY3" fmla="*/ 1916906 h 1916906"/>
                <a:gd name="connsiteX4" fmla="*/ 0 w 1916906"/>
                <a:gd name="connsiteY4" fmla="*/ 0 h 1916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906" h="1916906">
                  <a:moveTo>
                    <a:pt x="0" y="0"/>
                  </a:moveTo>
                  <a:lnTo>
                    <a:pt x="1916906" y="0"/>
                  </a:lnTo>
                  <a:lnTo>
                    <a:pt x="1916906" y="1916906"/>
                  </a:lnTo>
                  <a:lnTo>
                    <a:pt x="0" y="191690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r>
                <a:rPr lang="en-US" sz="5700" kern="1200" dirty="0" smtClean="0"/>
                <a:t>Plan</a:t>
              </a:r>
              <a:endParaRPr lang="en-US" sz="5700" kern="1200" dirty="0"/>
            </a:p>
          </p:txBody>
        </p:sp>
        <p:sp>
          <p:nvSpPr>
            <p:cNvPr id="15" name="Circular Arrow 14"/>
            <p:cNvSpPr/>
            <p:nvPr/>
          </p:nvSpPr>
          <p:spPr>
            <a:xfrm>
              <a:off x="3404561" y="1045380"/>
              <a:ext cx="5419090" cy="5419090"/>
            </a:xfrm>
            <a:prstGeom prst="circularArrow">
              <a:avLst>
                <a:gd name="adj1" fmla="val 6898"/>
                <a:gd name="adj2" fmla="val 465012"/>
                <a:gd name="adj3" fmla="val 16750847"/>
                <a:gd name="adj4" fmla="val 15184141"/>
                <a:gd name="adj5" fmla="val 8047"/>
              </a:avLst>
            </a:prstGeom>
            <a:solidFill>
              <a:srgbClr val="17375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1910482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righ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entagon 18"/>
          <p:cNvSpPr/>
          <p:nvPr/>
        </p:nvSpPr>
        <p:spPr>
          <a:xfrm>
            <a:off x="0" y="-1313"/>
            <a:ext cx="8553450" cy="8763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sz="2400" b="1" dirty="0" smtClean="0">
                <a:solidFill>
                  <a:schemeClr val="tx1"/>
                </a:solidFill>
                <a:effectLst>
                  <a:outerShdw blurRad="38100" dist="38100" dir="2700000" algn="tl">
                    <a:srgbClr val="000000">
                      <a:alpha val="43137"/>
                    </a:srgbClr>
                  </a:outerShdw>
                </a:effectLst>
              </a:rPr>
              <a:t>IA Reform under the P-D-C-A model</a:t>
            </a:r>
            <a:endParaRPr lang="en-US" sz="2400" b="1" dirty="0">
              <a:solidFill>
                <a:schemeClr val="tx1"/>
              </a:solidFill>
              <a:effectLst>
                <a:outerShdw blurRad="38100" dist="38100" dir="2700000" algn="tl">
                  <a:srgbClr val="000000">
                    <a:alpha val="43137"/>
                  </a:srgbClr>
                </a:outerShdw>
              </a:effectLst>
            </a:endParaRPr>
          </a:p>
        </p:txBody>
      </p:sp>
      <p:pic>
        <p:nvPicPr>
          <p:cNvPr id="5122" name="Picture 2" descr="Image result for pd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22" y="2312661"/>
            <a:ext cx="11620073" cy="3164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805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175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entagon 18"/>
          <p:cNvSpPr/>
          <p:nvPr/>
        </p:nvSpPr>
        <p:spPr>
          <a:xfrm>
            <a:off x="0" y="-1313"/>
            <a:ext cx="8553450" cy="8763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sz="2400" b="1" dirty="0" smtClean="0">
                <a:solidFill>
                  <a:schemeClr val="tx1"/>
                </a:solidFill>
                <a:effectLst>
                  <a:outerShdw blurRad="38100" dist="38100" dir="2700000" algn="tl">
                    <a:srgbClr val="000000">
                      <a:alpha val="43137"/>
                    </a:srgbClr>
                  </a:outerShdw>
                </a:effectLst>
              </a:rPr>
              <a:t>IA Reform</a:t>
            </a:r>
            <a:endParaRPr lang="en-US" sz="2400" b="1" dirty="0">
              <a:solidFill>
                <a:schemeClr val="tx1"/>
              </a:solidFill>
              <a:effectLst>
                <a:outerShdw blurRad="38100" dist="38100" dir="2700000" algn="tl">
                  <a:srgbClr val="000000">
                    <a:alpha val="43137"/>
                  </a:srgbClr>
                </a:outerShdw>
              </a:effectLst>
            </a:endParaRPr>
          </a:p>
        </p:txBody>
      </p:sp>
      <p:sp>
        <p:nvSpPr>
          <p:cNvPr id="2" name="Rectangle 1"/>
          <p:cNvSpPr/>
          <p:nvPr/>
        </p:nvSpPr>
        <p:spPr>
          <a:xfrm>
            <a:off x="1635746" y="2592484"/>
            <a:ext cx="9065449" cy="1862048"/>
          </a:xfrm>
          <a:prstGeom prst="rect">
            <a:avLst/>
          </a:prstGeom>
        </p:spPr>
        <p:txBody>
          <a:bodyPr wrap="square">
            <a:spAutoFit/>
          </a:bodyPr>
          <a:lstStyle/>
          <a:p>
            <a:pPr marL="171450" algn="ctr"/>
            <a:r>
              <a:rPr lang="en-US" sz="11500" b="1" dirty="0">
                <a:effectLst>
                  <a:outerShdw blurRad="38100" dist="38100" dir="2700000" algn="tl">
                    <a:srgbClr val="000000">
                      <a:alpha val="43137"/>
                    </a:srgbClr>
                  </a:outerShdw>
                </a:effectLst>
              </a:rPr>
              <a:t>2</a:t>
            </a:r>
            <a:r>
              <a:rPr lang="en-US" sz="11500" b="1" baseline="30000" dirty="0">
                <a:effectLst>
                  <a:outerShdw blurRad="38100" dist="38100" dir="2700000" algn="tl">
                    <a:srgbClr val="000000">
                      <a:alpha val="43137"/>
                    </a:srgbClr>
                  </a:outerShdw>
                </a:effectLst>
              </a:rPr>
              <a:t>nd</a:t>
            </a:r>
            <a:r>
              <a:rPr lang="en-US" sz="11500" b="1" dirty="0">
                <a:effectLst>
                  <a:outerShdw blurRad="38100" dist="38100" dir="2700000" algn="tl">
                    <a:srgbClr val="000000">
                      <a:alpha val="43137"/>
                    </a:srgbClr>
                  </a:outerShdw>
                </a:effectLst>
              </a:rPr>
              <a:t> iteration</a:t>
            </a:r>
          </a:p>
        </p:txBody>
      </p:sp>
    </p:spTree>
    <p:extLst>
      <p:ext uri="{BB962C8B-B14F-4D97-AF65-F5344CB8AC3E}">
        <p14:creationId xmlns:p14="http://schemas.microsoft.com/office/powerpoint/2010/main" val="4267304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entagon 18"/>
          <p:cNvSpPr/>
          <p:nvPr/>
        </p:nvSpPr>
        <p:spPr>
          <a:xfrm>
            <a:off x="0" y="-1313"/>
            <a:ext cx="8553450" cy="8763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sz="2400" b="1" dirty="0" smtClean="0">
                <a:solidFill>
                  <a:schemeClr val="tx1"/>
                </a:solidFill>
                <a:effectLst>
                  <a:outerShdw blurRad="38100" dist="38100" dir="2700000" algn="tl">
                    <a:srgbClr val="000000">
                      <a:alpha val="43137"/>
                    </a:srgbClr>
                  </a:outerShdw>
                </a:effectLst>
              </a:rPr>
              <a:t>Case </a:t>
            </a:r>
            <a:r>
              <a:rPr lang="en-US" sz="2400" b="1" dirty="0">
                <a:solidFill>
                  <a:schemeClr val="tx1"/>
                </a:solidFill>
                <a:effectLst>
                  <a:outerShdw blurRad="38100" dist="38100" dir="2700000" algn="tl">
                    <a:srgbClr val="000000">
                      <a:alpha val="43137"/>
                    </a:srgbClr>
                  </a:outerShdw>
                </a:effectLst>
              </a:rPr>
              <a:t>study </a:t>
            </a:r>
            <a:r>
              <a:rPr lang="en-US" sz="2400" b="1" dirty="0" smtClean="0">
                <a:solidFill>
                  <a:schemeClr val="tx1"/>
                </a:solidFill>
                <a:effectLst>
                  <a:outerShdw blurRad="38100" dist="38100" dir="2700000" algn="tl">
                    <a:srgbClr val="000000">
                      <a:alpha val="43137"/>
                    </a:srgbClr>
                  </a:outerShdw>
                </a:effectLst>
              </a:rPr>
              <a:t>– What we have now!</a:t>
            </a:r>
            <a:endParaRPr lang="en-US" sz="2400" b="1" dirty="0">
              <a:solidFill>
                <a:schemeClr val="tx1"/>
              </a:solidFill>
              <a:effectLst>
                <a:outerShdw blurRad="38100" dist="38100" dir="2700000" algn="tl">
                  <a:srgbClr val="000000">
                    <a:alpha val="43137"/>
                  </a:srgbClr>
                </a:outerShdw>
              </a:effectLst>
            </a:endParaRPr>
          </a:p>
        </p:txBody>
      </p:sp>
      <p:sp>
        <p:nvSpPr>
          <p:cNvPr id="9" name="TextBox 8"/>
          <p:cNvSpPr txBox="1"/>
          <p:nvPr/>
        </p:nvSpPr>
        <p:spPr>
          <a:xfrm>
            <a:off x="745196" y="1169718"/>
            <a:ext cx="7504427" cy="523220"/>
          </a:xfrm>
          <a:prstGeom prst="rect">
            <a:avLst/>
          </a:prstGeom>
          <a:noFill/>
        </p:spPr>
        <p:txBody>
          <a:bodyPr wrap="none" rtlCol="0">
            <a:spAutoFit/>
          </a:bodyPr>
          <a:lstStyle/>
          <a:p>
            <a:pPr marL="285750" indent="-285750">
              <a:buFont typeface="Wingdings" panose="05000000000000000000" pitchFamily="2" charset="2"/>
              <a:buChar char="ü"/>
            </a:pPr>
            <a:r>
              <a:rPr lang="en-US" sz="2800" b="1" dirty="0" smtClean="0">
                <a:effectLst>
                  <a:outerShdw blurRad="38100" dist="38100" dir="2700000" algn="tl">
                    <a:srgbClr val="000000">
                      <a:alpha val="43137"/>
                    </a:srgbClr>
                  </a:outerShdw>
                </a:effectLst>
              </a:rPr>
              <a:t>Simplified approach for Internal Audit Universe</a:t>
            </a:r>
            <a:endParaRPr lang="hy-AM" sz="2800" b="1" dirty="0">
              <a:effectLst>
                <a:outerShdw blurRad="38100" dist="38100" dir="2700000" algn="tl">
                  <a:srgbClr val="000000">
                    <a:alpha val="43137"/>
                  </a:srgbClr>
                </a:outerShdw>
              </a:effectLst>
            </a:endParaRPr>
          </a:p>
        </p:txBody>
      </p:sp>
      <p:sp>
        <p:nvSpPr>
          <p:cNvPr id="25" name="TextBox 24"/>
          <p:cNvSpPr txBox="1"/>
          <p:nvPr/>
        </p:nvSpPr>
        <p:spPr>
          <a:xfrm>
            <a:off x="745196" y="3030837"/>
            <a:ext cx="9045746" cy="523220"/>
          </a:xfrm>
          <a:prstGeom prst="rect">
            <a:avLst/>
          </a:prstGeom>
          <a:noFill/>
        </p:spPr>
        <p:txBody>
          <a:bodyPr wrap="none" rtlCol="0">
            <a:spAutoFit/>
          </a:bodyPr>
          <a:lstStyle/>
          <a:p>
            <a:pPr marL="285750" indent="-285750">
              <a:buFont typeface="Wingdings" panose="05000000000000000000" pitchFamily="2" charset="2"/>
              <a:buChar char="ü"/>
            </a:pPr>
            <a:r>
              <a:rPr lang="en-US" sz="2800" b="1" dirty="0" smtClean="0">
                <a:effectLst>
                  <a:outerShdw blurRad="38100" dist="38100" dir="2700000" algn="tl">
                    <a:srgbClr val="000000">
                      <a:alpha val="43137"/>
                    </a:srgbClr>
                  </a:outerShdw>
                </a:effectLst>
              </a:rPr>
              <a:t>Simplified Risk Assessment approach for annual planning </a:t>
            </a:r>
            <a:endParaRPr lang="hy-AM" sz="2800" b="1" dirty="0">
              <a:effectLst>
                <a:outerShdw blurRad="38100" dist="38100" dir="2700000" algn="tl">
                  <a:srgbClr val="000000">
                    <a:alpha val="43137"/>
                  </a:srgbClr>
                </a:outerShdw>
              </a:effectLst>
            </a:endParaRPr>
          </a:p>
        </p:txBody>
      </p:sp>
      <p:sp>
        <p:nvSpPr>
          <p:cNvPr id="26" name="TextBox 25"/>
          <p:cNvSpPr txBox="1"/>
          <p:nvPr/>
        </p:nvSpPr>
        <p:spPr>
          <a:xfrm>
            <a:off x="1176120" y="1731801"/>
            <a:ext cx="10273197" cy="1200329"/>
          </a:xfrm>
          <a:prstGeom prst="rect">
            <a:avLst/>
          </a:prstGeom>
          <a:noFill/>
        </p:spPr>
        <p:txBody>
          <a:bodyPr wrap="none" rtlCol="0">
            <a:spAutoFit/>
          </a:bodyPr>
          <a:lstStyle/>
          <a:p>
            <a:pPr marL="342900" indent="-342900">
              <a:lnSpc>
                <a:spcPct val="150000"/>
              </a:lnSpc>
              <a:buFont typeface="Wingdings" panose="05000000000000000000" pitchFamily="2" charset="2"/>
              <a:buChar char="Ø"/>
            </a:pPr>
            <a:r>
              <a:rPr lang="en-US" sz="2400" b="1" dirty="0" smtClean="0">
                <a:effectLst>
                  <a:outerShdw blurRad="38100" dist="38100" dir="2700000" algn="tl">
                    <a:srgbClr val="000000">
                      <a:alpha val="43137"/>
                    </a:srgbClr>
                  </a:outerShdw>
                </a:effectLst>
              </a:rPr>
              <a:t>Mosely process-based, </a:t>
            </a:r>
            <a:r>
              <a:rPr lang="en-US" sz="2400" b="1" i="1" dirty="0" smtClean="0">
                <a:solidFill>
                  <a:schemeClr val="accent2">
                    <a:lumMod val="75000"/>
                  </a:schemeClr>
                </a:solidFill>
                <a:effectLst>
                  <a:outerShdw blurRad="38100" dist="38100" dir="2700000" algn="tl">
                    <a:srgbClr val="000000">
                      <a:alpha val="43137"/>
                    </a:srgbClr>
                  </a:outerShdw>
                </a:effectLst>
              </a:rPr>
              <a:t>when it is applicable</a:t>
            </a:r>
          </a:p>
          <a:p>
            <a:pPr marL="342900" indent="-342900">
              <a:lnSpc>
                <a:spcPct val="150000"/>
              </a:lnSpc>
              <a:buFont typeface="Wingdings" panose="05000000000000000000" pitchFamily="2" charset="2"/>
              <a:buChar char="Ø"/>
            </a:pPr>
            <a:r>
              <a:rPr lang="en-US" sz="2400" b="1" dirty="0" smtClean="0">
                <a:effectLst>
                  <a:outerShdw blurRad="38100" dist="38100" dir="2700000" algn="tl">
                    <a:srgbClr val="000000">
                      <a:alpha val="43137"/>
                    </a:srgbClr>
                  </a:outerShdw>
                </a:effectLst>
              </a:rPr>
              <a:t>Any auditable unit MUST be connected to organization’s high level objectives</a:t>
            </a:r>
            <a:endParaRPr lang="hy-AM" sz="2400" b="1" dirty="0">
              <a:effectLst>
                <a:outerShdw blurRad="38100" dist="38100" dir="2700000" algn="tl">
                  <a:srgbClr val="000000">
                    <a:alpha val="43137"/>
                  </a:srgbClr>
                </a:outerShdw>
              </a:effectLst>
            </a:endParaRPr>
          </a:p>
        </p:txBody>
      </p:sp>
      <p:sp>
        <p:nvSpPr>
          <p:cNvPr id="27" name="TextBox 26"/>
          <p:cNvSpPr txBox="1"/>
          <p:nvPr/>
        </p:nvSpPr>
        <p:spPr>
          <a:xfrm>
            <a:off x="745196" y="5378237"/>
            <a:ext cx="6698629" cy="523220"/>
          </a:xfrm>
          <a:prstGeom prst="rect">
            <a:avLst/>
          </a:prstGeom>
          <a:noFill/>
        </p:spPr>
        <p:txBody>
          <a:bodyPr wrap="none" rtlCol="0">
            <a:spAutoFit/>
          </a:bodyPr>
          <a:lstStyle/>
          <a:p>
            <a:pPr marL="285750" indent="-285750">
              <a:buFont typeface="Wingdings" panose="05000000000000000000" pitchFamily="2" charset="2"/>
              <a:buChar char="ü"/>
            </a:pPr>
            <a:r>
              <a:rPr lang="en-US" sz="2800" b="1" dirty="0" smtClean="0">
                <a:effectLst>
                  <a:outerShdw blurRad="38100" dist="38100" dir="2700000" algn="tl">
                    <a:srgbClr val="000000">
                      <a:alpha val="43137"/>
                    </a:srgbClr>
                  </a:outerShdw>
                </a:effectLst>
              </a:rPr>
              <a:t>3 days intensive training for audit leaders </a:t>
            </a:r>
            <a:endParaRPr lang="hy-AM" sz="2800" b="1" dirty="0">
              <a:effectLst>
                <a:outerShdw blurRad="38100" dist="38100" dir="2700000" algn="tl">
                  <a:srgbClr val="000000">
                    <a:alpha val="43137"/>
                  </a:srgbClr>
                </a:outerShdw>
              </a:effectLst>
            </a:endParaRPr>
          </a:p>
        </p:txBody>
      </p:sp>
      <p:sp>
        <p:nvSpPr>
          <p:cNvPr id="28" name="TextBox 27"/>
          <p:cNvSpPr txBox="1"/>
          <p:nvPr/>
        </p:nvSpPr>
        <p:spPr>
          <a:xfrm>
            <a:off x="745196" y="3617687"/>
            <a:ext cx="3842719" cy="523220"/>
          </a:xfrm>
          <a:prstGeom prst="rect">
            <a:avLst/>
          </a:prstGeom>
          <a:noFill/>
        </p:spPr>
        <p:txBody>
          <a:bodyPr wrap="none" rtlCol="0">
            <a:spAutoFit/>
          </a:bodyPr>
          <a:lstStyle/>
          <a:p>
            <a:pPr marL="285750" indent="-285750">
              <a:buFont typeface="Wingdings" panose="05000000000000000000" pitchFamily="2" charset="2"/>
              <a:buChar char="ü"/>
            </a:pPr>
            <a:r>
              <a:rPr lang="en-US" sz="2800" b="1" dirty="0" smtClean="0">
                <a:effectLst>
                  <a:outerShdw blurRad="38100" dist="38100" dir="2700000" algn="tl">
                    <a:srgbClr val="000000">
                      <a:alpha val="43137"/>
                    </a:srgbClr>
                  </a:outerShdw>
                </a:effectLst>
              </a:rPr>
              <a:t>Simplified Annual Plan</a:t>
            </a:r>
            <a:endParaRPr lang="hy-AM" sz="2800" b="1" dirty="0">
              <a:effectLst>
                <a:outerShdw blurRad="38100" dist="38100" dir="2700000" algn="tl">
                  <a:srgbClr val="000000">
                    <a:alpha val="43137"/>
                  </a:srgbClr>
                </a:outerShdw>
              </a:effectLst>
            </a:endParaRPr>
          </a:p>
        </p:txBody>
      </p:sp>
      <p:sp>
        <p:nvSpPr>
          <p:cNvPr id="29" name="TextBox 28"/>
          <p:cNvSpPr txBox="1"/>
          <p:nvPr/>
        </p:nvSpPr>
        <p:spPr>
          <a:xfrm>
            <a:off x="745196" y="5965089"/>
            <a:ext cx="8729441" cy="523220"/>
          </a:xfrm>
          <a:prstGeom prst="rect">
            <a:avLst/>
          </a:prstGeom>
          <a:noFill/>
        </p:spPr>
        <p:txBody>
          <a:bodyPr wrap="none" rtlCol="0">
            <a:spAutoFit/>
          </a:bodyPr>
          <a:lstStyle/>
          <a:p>
            <a:pPr marL="285750" indent="-285750">
              <a:buFont typeface="Wingdings" panose="05000000000000000000" pitchFamily="2" charset="2"/>
              <a:buChar char="ü"/>
            </a:pPr>
            <a:r>
              <a:rPr lang="en-US" sz="2800" b="1" dirty="0" smtClean="0">
                <a:effectLst>
                  <a:outerShdw blurRad="38100" dist="38100" dir="2700000" algn="tl">
                    <a:srgbClr val="000000">
                      <a:alpha val="43137"/>
                    </a:srgbClr>
                  </a:outerShdw>
                </a:effectLst>
              </a:rPr>
              <a:t>Intensive training for up to 100 auditors in public sector</a:t>
            </a:r>
            <a:endParaRPr lang="hy-AM" sz="2800" b="1" dirty="0">
              <a:effectLst>
                <a:outerShdw blurRad="38100" dist="38100" dir="2700000" algn="tl">
                  <a:srgbClr val="000000">
                    <a:alpha val="43137"/>
                  </a:srgbClr>
                </a:outerShdw>
              </a:effectLst>
            </a:endParaRPr>
          </a:p>
        </p:txBody>
      </p:sp>
      <p:sp>
        <p:nvSpPr>
          <p:cNvPr id="10" name="TextBox 9"/>
          <p:cNvSpPr txBox="1"/>
          <p:nvPr/>
        </p:nvSpPr>
        <p:spPr>
          <a:xfrm>
            <a:off x="745196" y="4204537"/>
            <a:ext cx="7653570" cy="523220"/>
          </a:xfrm>
          <a:prstGeom prst="rect">
            <a:avLst/>
          </a:prstGeom>
          <a:noFill/>
        </p:spPr>
        <p:txBody>
          <a:bodyPr wrap="none" rtlCol="0">
            <a:spAutoFit/>
          </a:bodyPr>
          <a:lstStyle/>
          <a:p>
            <a:pPr marL="285750" indent="-285750">
              <a:buFont typeface="Wingdings" panose="05000000000000000000" pitchFamily="2" charset="2"/>
              <a:buChar char="ü"/>
            </a:pPr>
            <a:r>
              <a:rPr lang="en-US" sz="2800" b="1" dirty="0">
                <a:effectLst>
                  <a:outerShdw blurRad="38100" dist="38100" dir="2700000" algn="tl">
                    <a:srgbClr val="000000">
                      <a:alpha val="43137"/>
                    </a:srgbClr>
                  </a:outerShdw>
                </a:effectLst>
              </a:rPr>
              <a:t>New </a:t>
            </a:r>
            <a:r>
              <a:rPr lang="en-US" sz="2800" b="1" dirty="0" smtClean="0">
                <a:effectLst>
                  <a:outerShdw blurRad="38100" dist="38100" dir="2700000" algn="tl">
                    <a:srgbClr val="000000">
                      <a:alpha val="43137"/>
                    </a:srgbClr>
                  </a:outerShdw>
                </a:effectLst>
              </a:rPr>
              <a:t>templates for engagement implementation</a:t>
            </a:r>
            <a:endParaRPr lang="hy-AM" sz="2800" b="1" dirty="0">
              <a:effectLst>
                <a:outerShdw blurRad="38100" dist="38100" dir="2700000" algn="tl">
                  <a:srgbClr val="000000">
                    <a:alpha val="43137"/>
                  </a:srgbClr>
                </a:outerShdw>
              </a:effectLst>
            </a:endParaRPr>
          </a:p>
        </p:txBody>
      </p:sp>
      <p:sp>
        <p:nvSpPr>
          <p:cNvPr id="11" name="TextBox 10"/>
          <p:cNvSpPr txBox="1"/>
          <p:nvPr/>
        </p:nvSpPr>
        <p:spPr>
          <a:xfrm>
            <a:off x="745196" y="4791387"/>
            <a:ext cx="5724644" cy="523220"/>
          </a:xfrm>
          <a:prstGeom prst="rect">
            <a:avLst/>
          </a:prstGeom>
          <a:noFill/>
        </p:spPr>
        <p:txBody>
          <a:bodyPr wrap="none" rtlCol="0">
            <a:spAutoFit/>
          </a:bodyPr>
          <a:lstStyle/>
          <a:p>
            <a:pPr marL="285750" indent="-285750">
              <a:buFont typeface="Wingdings" panose="05000000000000000000" pitchFamily="2" charset="2"/>
              <a:buChar char="ü"/>
            </a:pPr>
            <a:r>
              <a:rPr lang="en-US" sz="2800" b="1" dirty="0">
                <a:effectLst>
                  <a:outerShdw blurRad="38100" dist="38100" dir="2700000" algn="tl">
                    <a:srgbClr val="000000">
                      <a:alpha val="43137"/>
                    </a:srgbClr>
                  </a:outerShdw>
                </a:effectLst>
              </a:rPr>
              <a:t>New e</a:t>
            </a:r>
            <a:r>
              <a:rPr lang="en-US" sz="2800" b="1" dirty="0" smtClean="0">
                <a:effectLst>
                  <a:outerShdw blurRad="38100" dist="38100" dir="2700000" algn="tl">
                    <a:srgbClr val="000000">
                      <a:alpha val="43137"/>
                    </a:srgbClr>
                  </a:outerShdw>
                </a:effectLst>
              </a:rPr>
              <a:t>ngagement </a:t>
            </a:r>
            <a:r>
              <a:rPr lang="en-US" sz="2800" b="1" dirty="0">
                <a:effectLst>
                  <a:outerShdw blurRad="38100" dist="38100" dir="2700000" algn="tl">
                    <a:srgbClr val="000000">
                      <a:alpha val="43137"/>
                    </a:srgbClr>
                  </a:outerShdw>
                </a:effectLst>
              </a:rPr>
              <a:t>f</a:t>
            </a:r>
            <a:r>
              <a:rPr lang="en-US" sz="2800" b="1" dirty="0" smtClean="0">
                <a:effectLst>
                  <a:outerShdw blurRad="38100" dist="38100" dir="2700000" algn="tl">
                    <a:srgbClr val="000000">
                      <a:alpha val="43137"/>
                    </a:srgbClr>
                  </a:outerShdw>
                </a:effectLst>
              </a:rPr>
              <a:t>eedback </a:t>
            </a:r>
            <a:r>
              <a:rPr lang="en-US" sz="2800" b="1" dirty="0">
                <a:effectLst>
                  <a:outerShdw blurRad="38100" dist="38100" dir="2700000" algn="tl">
                    <a:srgbClr val="000000">
                      <a:alpha val="43137"/>
                    </a:srgbClr>
                  </a:outerShdw>
                </a:effectLst>
              </a:rPr>
              <a:t>f</a:t>
            </a:r>
            <a:r>
              <a:rPr lang="en-US" sz="2800" b="1" dirty="0" smtClean="0">
                <a:effectLst>
                  <a:outerShdw blurRad="38100" dist="38100" dir="2700000" algn="tl">
                    <a:srgbClr val="000000">
                      <a:alpha val="43137"/>
                    </a:srgbClr>
                  </a:outerShdw>
                </a:effectLst>
              </a:rPr>
              <a:t>orm</a:t>
            </a:r>
            <a:r>
              <a:rPr lang="en-US" sz="2800" b="1" dirty="0">
                <a:effectLst>
                  <a:outerShdw blurRad="38100" dist="38100" dir="2700000" algn="tl">
                    <a:srgbClr val="000000">
                      <a:alpha val="43137"/>
                    </a:srgbClr>
                  </a:outerShdw>
                </a:effectLst>
              </a:rPr>
              <a:t>	</a:t>
            </a:r>
            <a:endParaRPr lang="hy-AM"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4137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P spid="26" grpId="0"/>
      <p:bldP spid="27" grpId="0"/>
      <p:bldP spid="28" grpId="0"/>
      <p:bldP spid="2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entagon 18"/>
          <p:cNvSpPr/>
          <p:nvPr/>
        </p:nvSpPr>
        <p:spPr>
          <a:xfrm>
            <a:off x="0" y="-1313"/>
            <a:ext cx="8553450" cy="8763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sz="2400" b="1" dirty="0" smtClean="0">
                <a:solidFill>
                  <a:schemeClr val="tx1"/>
                </a:solidFill>
                <a:effectLst>
                  <a:outerShdw blurRad="38100" dist="38100" dir="2700000" algn="tl">
                    <a:srgbClr val="000000">
                      <a:alpha val="43137"/>
                    </a:srgbClr>
                  </a:outerShdw>
                </a:effectLst>
              </a:rPr>
              <a:t>Audit Universe - Template</a:t>
            </a:r>
            <a:endParaRPr lang="en-US" sz="2400" b="1" dirty="0">
              <a:solidFill>
                <a:schemeClr val="tx1"/>
              </a:solidFill>
              <a:effectLst>
                <a:outerShdw blurRad="38100" dist="38100" dir="2700000" algn="tl">
                  <a:srgbClr val="000000">
                    <a:alpha val="43137"/>
                  </a:srgbClr>
                </a:outerShdw>
              </a:effectLs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359442234"/>
              </p:ext>
            </p:extLst>
          </p:nvPr>
        </p:nvGraphicFramePr>
        <p:xfrm>
          <a:off x="3744912" y="0"/>
          <a:ext cx="6980238" cy="6849785"/>
        </p:xfrm>
        <a:graphic>
          <a:graphicData uri="http://schemas.openxmlformats.org/presentationml/2006/ole">
            <mc:AlternateContent xmlns:mc="http://schemas.openxmlformats.org/markup-compatibility/2006">
              <mc:Choice xmlns:v="urn:schemas-microsoft-com:vml" Requires="v">
                <p:oleObj spid="_x0000_s1045" name="Worksheet" r:id="rId5" imgW="12204899" imgH="11976146" progId="Excel.Sheet.12">
                  <p:embed/>
                </p:oleObj>
              </mc:Choice>
              <mc:Fallback>
                <p:oleObj name="Worksheet" r:id="rId5" imgW="12204899" imgH="11976146" progId="Excel.Sheet.12">
                  <p:embed/>
                  <p:pic>
                    <p:nvPicPr>
                      <p:cNvPr id="0" name=""/>
                      <p:cNvPicPr/>
                      <p:nvPr/>
                    </p:nvPicPr>
                    <p:blipFill>
                      <a:blip r:embed="rId6"/>
                      <a:stretch>
                        <a:fillRect/>
                      </a:stretch>
                    </p:blipFill>
                    <p:spPr>
                      <a:xfrm>
                        <a:off x="3744912" y="0"/>
                        <a:ext cx="6980238" cy="6849785"/>
                      </a:xfrm>
                      <a:prstGeom prst="rect">
                        <a:avLst/>
                      </a:prstGeom>
                    </p:spPr>
                  </p:pic>
                </p:oleObj>
              </mc:Fallback>
            </mc:AlternateContent>
          </a:graphicData>
        </a:graphic>
      </p:graphicFrame>
    </p:spTree>
    <p:extLst>
      <p:ext uri="{BB962C8B-B14F-4D97-AF65-F5344CB8AC3E}">
        <p14:creationId xmlns:p14="http://schemas.microsoft.com/office/powerpoint/2010/main" val="2815641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entagon 18"/>
          <p:cNvSpPr/>
          <p:nvPr/>
        </p:nvSpPr>
        <p:spPr>
          <a:xfrm>
            <a:off x="0" y="-1313"/>
            <a:ext cx="8553450" cy="8763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sz="2400" b="1" dirty="0" smtClean="0">
                <a:solidFill>
                  <a:schemeClr val="tx1"/>
                </a:solidFill>
                <a:effectLst>
                  <a:outerShdw blurRad="38100" dist="38100" dir="2700000" algn="tl">
                    <a:srgbClr val="000000">
                      <a:alpha val="43137"/>
                    </a:srgbClr>
                  </a:outerShdw>
                </a:effectLst>
              </a:rPr>
              <a:t>Annual Plan – Template =&gt; Audit engagement program</a:t>
            </a:r>
            <a:endParaRPr lang="en-US" sz="2400" b="1" dirty="0">
              <a:solidFill>
                <a:schemeClr val="tx1"/>
              </a:solidFill>
              <a:effectLst>
                <a:outerShdw blurRad="38100" dist="38100" dir="2700000" algn="tl">
                  <a:srgbClr val="000000">
                    <a:alpha val="43137"/>
                  </a:srgbClr>
                </a:outerShdw>
              </a:effectLs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965353141"/>
              </p:ext>
            </p:extLst>
          </p:nvPr>
        </p:nvGraphicFramePr>
        <p:xfrm>
          <a:off x="0" y="874987"/>
          <a:ext cx="8143875" cy="5899089"/>
        </p:xfrm>
        <a:graphic>
          <a:graphicData uri="http://schemas.openxmlformats.org/presentationml/2006/ole">
            <mc:AlternateContent xmlns:mc="http://schemas.openxmlformats.org/markup-compatibility/2006">
              <mc:Choice xmlns:v="urn:schemas-microsoft-com:vml" Requires="v">
                <p:oleObj spid="_x0000_s2070" name="Worksheet" r:id="rId5" imgW="5943704" imgH="4305161" progId="Excel.Sheet.12">
                  <p:embed/>
                </p:oleObj>
              </mc:Choice>
              <mc:Fallback>
                <p:oleObj name="Worksheet" r:id="rId5" imgW="5943704" imgH="4305161" progId="Excel.Sheet.12">
                  <p:embed/>
                  <p:pic>
                    <p:nvPicPr>
                      <p:cNvPr id="0" name=""/>
                      <p:cNvPicPr/>
                      <p:nvPr/>
                    </p:nvPicPr>
                    <p:blipFill>
                      <a:blip r:embed="rId6"/>
                      <a:stretch>
                        <a:fillRect/>
                      </a:stretch>
                    </p:blipFill>
                    <p:spPr>
                      <a:xfrm>
                        <a:off x="0" y="874987"/>
                        <a:ext cx="8143875" cy="5899089"/>
                      </a:xfrm>
                      <a:prstGeom prst="rect">
                        <a:avLst/>
                      </a:prstGeom>
                    </p:spPr>
                  </p:pic>
                </p:oleObj>
              </mc:Fallback>
            </mc:AlternateContent>
          </a:graphicData>
        </a:graphic>
      </p:graphicFrame>
      <p:sp>
        <p:nvSpPr>
          <p:cNvPr id="6" name="Rounded Rectangle 5"/>
          <p:cNvSpPr/>
          <p:nvPr/>
        </p:nvSpPr>
        <p:spPr>
          <a:xfrm>
            <a:off x="505238" y="3338622"/>
            <a:ext cx="1742662" cy="255477"/>
          </a:xfrm>
          <a:prstGeom prst="round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y-AM"/>
          </a:p>
        </p:txBody>
      </p:sp>
      <p:sp>
        <p:nvSpPr>
          <p:cNvPr id="7" name="Curved Down Arrow 6"/>
          <p:cNvSpPr/>
          <p:nvPr/>
        </p:nvSpPr>
        <p:spPr>
          <a:xfrm>
            <a:off x="2428875" y="1419225"/>
            <a:ext cx="8191500" cy="1847850"/>
          </a:xfrm>
          <a:prstGeom prst="curvedDownArrow">
            <a:avLst/>
          </a:prstGeom>
          <a:ln>
            <a:solidFill>
              <a:srgbClr val="FF0000"/>
            </a:solidFill>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hy-AM">
              <a:solidFill>
                <a:schemeClr val="tx1"/>
              </a:solidFill>
            </a:endParaRPr>
          </a:p>
        </p:txBody>
      </p:sp>
      <p:grpSp>
        <p:nvGrpSpPr>
          <p:cNvPr id="10" name="Group 9"/>
          <p:cNvGrpSpPr/>
          <p:nvPr/>
        </p:nvGrpSpPr>
        <p:grpSpPr>
          <a:xfrm>
            <a:off x="8553450" y="3338623"/>
            <a:ext cx="3323998" cy="547577"/>
            <a:chOff x="8401050" y="3338623"/>
            <a:chExt cx="3323998" cy="547577"/>
          </a:xfrm>
        </p:grpSpPr>
        <p:sp>
          <p:nvSpPr>
            <p:cNvPr id="8" name="Rounded Rectangle 7"/>
            <p:cNvSpPr/>
            <p:nvPr/>
          </p:nvSpPr>
          <p:spPr>
            <a:xfrm>
              <a:off x="8401050" y="3338623"/>
              <a:ext cx="3323998" cy="54757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hy-AM"/>
            </a:p>
          </p:txBody>
        </p:sp>
        <p:sp>
          <p:nvSpPr>
            <p:cNvPr id="9" name="TextBox 8"/>
            <p:cNvSpPr txBox="1"/>
            <p:nvPr/>
          </p:nvSpPr>
          <p:spPr>
            <a:xfrm>
              <a:off x="8510701" y="3411203"/>
              <a:ext cx="3104696" cy="400110"/>
            </a:xfrm>
            <a:prstGeom prst="rect">
              <a:avLst/>
            </a:prstGeom>
            <a:noFill/>
          </p:spPr>
          <p:txBody>
            <a:bodyPr wrap="none" rtlCol="0">
              <a:spAutoFit/>
            </a:bodyPr>
            <a:lstStyle/>
            <a:p>
              <a:r>
                <a:rPr lang="en-US" sz="2000" b="1" dirty="0" smtClean="0"/>
                <a:t>Audit Engagement Program</a:t>
              </a:r>
              <a:endParaRPr lang="hy-AM" sz="2000" b="1" dirty="0"/>
            </a:p>
          </p:txBody>
        </p:sp>
      </p:grpSp>
      <p:sp>
        <p:nvSpPr>
          <p:cNvPr id="11" name="TextBox 10"/>
          <p:cNvSpPr txBox="1"/>
          <p:nvPr/>
        </p:nvSpPr>
        <p:spPr>
          <a:xfrm>
            <a:off x="8663101" y="3957748"/>
            <a:ext cx="3104697"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171450" indent="-171450">
              <a:buFont typeface="Arial" panose="020B0604020202020204" pitchFamily="34" charset="0"/>
              <a:buChar char="•"/>
            </a:pPr>
            <a:r>
              <a:rPr lang="en-US" dirty="0" smtClean="0"/>
              <a:t>Sub process 1</a:t>
            </a:r>
            <a:endParaRPr lang="hy-AM" dirty="0" smtClean="0"/>
          </a:p>
          <a:p>
            <a:pPr marL="628650" lvl="1" indent="-171450">
              <a:buFont typeface="Arial" panose="020B0604020202020204" pitchFamily="34" charset="0"/>
              <a:buChar char="•"/>
            </a:pPr>
            <a:r>
              <a:rPr lang="en-US" dirty="0" smtClean="0"/>
              <a:t>Risks | Controls</a:t>
            </a:r>
          </a:p>
          <a:p>
            <a:pPr marL="171450" indent="-171450">
              <a:buFont typeface="Arial" panose="020B0604020202020204" pitchFamily="34" charset="0"/>
              <a:buChar char="•"/>
            </a:pPr>
            <a:r>
              <a:rPr lang="en-US" dirty="0"/>
              <a:t>Sub </a:t>
            </a:r>
            <a:r>
              <a:rPr lang="en-US" dirty="0" smtClean="0"/>
              <a:t>process 2</a:t>
            </a:r>
          </a:p>
          <a:p>
            <a:pPr marL="628650" lvl="1" indent="-171450">
              <a:buFont typeface="Arial" panose="020B0604020202020204" pitchFamily="34" charset="0"/>
              <a:buChar char="•"/>
            </a:pPr>
            <a:r>
              <a:rPr lang="en-US" dirty="0" smtClean="0"/>
              <a:t>Risks | </a:t>
            </a:r>
            <a:r>
              <a:rPr lang="en-US" dirty="0"/>
              <a:t>Controls</a:t>
            </a:r>
          </a:p>
          <a:p>
            <a:pPr marL="171450" indent="-171450">
              <a:buFont typeface="Arial" panose="020B0604020202020204" pitchFamily="34" charset="0"/>
              <a:buChar char="•"/>
            </a:pPr>
            <a:r>
              <a:rPr lang="en-US" dirty="0" smtClean="0"/>
              <a:t>Sub </a:t>
            </a:r>
            <a:r>
              <a:rPr lang="en-US" dirty="0"/>
              <a:t>process 3</a:t>
            </a:r>
          </a:p>
          <a:p>
            <a:pPr marL="628650" lvl="1" indent="-171450">
              <a:buFont typeface="Arial" panose="020B0604020202020204" pitchFamily="34" charset="0"/>
              <a:buChar char="•"/>
            </a:pPr>
            <a:r>
              <a:rPr lang="en-US" dirty="0" smtClean="0"/>
              <a:t>Risks | Controls</a:t>
            </a:r>
            <a:endParaRPr lang="en-US" dirty="0"/>
          </a:p>
        </p:txBody>
      </p:sp>
    </p:spTree>
    <p:extLst>
      <p:ext uri="{BB962C8B-B14F-4D97-AF65-F5344CB8AC3E}">
        <p14:creationId xmlns:p14="http://schemas.microsoft.com/office/powerpoint/2010/main" val="3788263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entagon 18"/>
          <p:cNvSpPr/>
          <p:nvPr/>
        </p:nvSpPr>
        <p:spPr>
          <a:xfrm>
            <a:off x="0" y="-1313"/>
            <a:ext cx="8553450" cy="8763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sz="2400" b="1" dirty="0">
                <a:solidFill>
                  <a:schemeClr val="tx1"/>
                </a:solidFill>
                <a:effectLst>
                  <a:outerShdw blurRad="38100" dist="38100" dir="2700000" algn="tl">
                    <a:srgbClr val="000000">
                      <a:alpha val="43137"/>
                    </a:srgbClr>
                  </a:outerShdw>
                </a:effectLst>
              </a:rPr>
              <a:t>20 simple steps for engagement implementation</a:t>
            </a:r>
          </a:p>
        </p:txBody>
      </p:sp>
      <p:graphicFrame>
        <p:nvGraphicFramePr>
          <p:cNvPr id="16" name="Object 15"/>
          <p:cNvGraphicFramePr>
            <a:graphicFrameLocks noChangeAspect="1"/>
          </p:cNvGraphicFramePr>
          <p:nvPr>
            <p:extLst>
              <p:ext uri="{D42A27DB-BD31-4B8C-83A1-F6EECF244321}">
                <p14:modId xmlns:p14="http://schemas.microsoft.com/office/powerpoint/2010/main" val="1419417873"/>
              </p:ext>
            </p:extLst>
          </p:nvPr>
        </p:nvGraphicFramePr>
        <p:xfrm>
          <a:off x="307975" y="876300"/>
          <a:ext cx="11328400" cy="6256338"/>
        </p:xfrm>
        <a:graphic>
          <a:graphicData uri="http://schemas.openxmlformats.org/presentationml/2006/ole">
            <mc:AlternateContent xmlns:mc="http://schemas.openxmlformats.org/markup-compatibility/2006">
              <mc:Choice xmlns:v="urn:schemas-microsoft-com:vml" Requires="v">
                <p:oleObj spid="_x0000_s3086" name="Document" r:id="rId5" imgW="9330923" imgH="5150870" progId="Word.Document.12">
                  <p:embed/>
                </p:oleObj>
              </mc:Choice>
              <mc:Fallback>
                <p:oleObj name="Document" r:id="rId5" imgW="9330923" imgH="5150870" progId="Word.Document.12">
                  <p:embed/>
                  <p:pic>
                    <p:nvPicPr>
                      <p:cNvPr id="0" name=""/>
                      <p:cNvPicPr/>
                      <p:nvPr/>
                    </p:nvPicPr>
                    <p:blipFill>
                      <a:blip r:embed="rId6"/>
                      <a:stretch>
                        <a:fillRect/>
                      </a:stretch>
                    </p:blipFill>
                    <p:spPr>
                      <a:xfrm>
                        <a:off x="307975" y="876300"/>
                        <a:ext cx="11328400" cy="6256338"/>
                      </a:xfrm>
                      <a:prstGeom prst="rect">
                        <a:avLst/>
                      </a:prstGeom>
                    </p:spPr>
                  </p:pic>
                </p:oleObj>
              </mc:Fallback>
            </mc:AlternateContent>
          </a:graphicData>
        </a:graphic>
      </p:graphicFrame>
    </p:spTree>
    <p:extLst>
      <p:ext uri="{BB962C8B-B14F-4D97-AF65-F5344CB8AC3E}">
        <p14:creationId xmlns:p14="http://schemas.microsoft.com/office/powerpoint/2010/main" val="1268734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entagon 18"/>
          <p:cNvSpPr/>
          <p:nvPr/>
        </p:nvSpPr>
        <p:spPr>
          <a:xfrm>
            <a:off x="0" y="-1313"/>
            <a:ext cx="8553450" cy="8763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sz="2400" b="1" dirty="0" smtClean="0">
                <a:solidFill>
                  <a:schemeClr val="tx1"/>
                </a:solidFill>
                <a:effectLst>
                  <a:outerShdw blurRad="38100" dist="38100" dir="2700000" algn="tl">
                    <a:srgbClr val="000000">
                      <a:alpha val="43137"/>
                    </a:srgbClr>
                  </a:outerShdw>
                </a:effectLst>
              </a:rPr>
              <a:t>Audit engagement program</a:t>
            </a:r>
            <a:endParaRPr lang="en-US" sz="2400" b="1" dirty="0">
              <a:solidFill>
                <a:schemeClr val="tx1"/>
              </a:solidFill>
              <a:effectLst>
                <a:outerShdw blurRad="38100" dist="38100" dir="2700000" algn="tl">
                  <a:srgbClr val="000000">
                    <a:alpha val="43137"/>
                  </a:srgbClr>
                </a:outerShdw>
              </a:effectLst>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802653242"/>
              </p:ext>
            </p:extLst>
          </p:nvPr>
        </p:nvGraphicFramePr>
        <p:xfrm>
          <a:off x="2135628" y="874987"/>
          <a:ext cx="7815262" cy="5967223"/>
        </p:xfrm>
        <a:graphic>
          <a:graphicData uri="http://schemas.openxmlformats.org/presentationml/2006/ole">
            <mc:AlternateContent xmlns:mc="http://schemas.openxmlformats.org/markup-compatibility/2006">
              <mc:Choice xmlns:v="urn:schemas-microsoft-com:vml" Requires="v">
                <p:oleObj spid="_x0000_s4109" name="Worksheet" r:id="rId5" imgW="12299772" imgH="9391719" progId="Excel.Sheet.12">
                  <p:embed/>
                </p:oleObj>
              </mc:Choice>
              <mc:Fallback>
                <p:oleObj name="Worksheet" r:id="rId5" imgW="12299772" imgH="9391719" progId="Excel.Sheet.12">
                  <p:embed/>
                  <p:pic>
                    <p:nvPicPr>
                      <p:cNvPr id="0" name=""/>
                      <p:cNvPicPr/>
                      <p:nvPr/>
                    </p:nvPicPr>
                    <p:blipFill>
                      <a:blip r:embed="rId6"/>
                      <a:stretch>
                        <a:fillRect/>
                      </a:stretch>
                    </p:blipFill>
                    <p:spPr>
                      <a:xfrm>
                        <a:off x="2135628" y="874987"/>
                        <a:ext cx="7815262" cy="5967223"/>
                      </a:xfrm>
                      <a:prstGeom prst="rect">
                        <a:avLst/>
                      </a:prstGeom>
                    </p:spPr>
                  </p:pic>
                </p:oleObj>
              </mc:Fallback>
            </mc:AlternateContent>
          </a:graphicData>
        </a:graphic>
      </p:graphicFrame>
    </p:spTree>
    <p:extLst>
      <p:ext uri="{BB962C8B-B14F-4D97-AF65-F5344CB8AC3E}">
        <p14:creationId xmlns:p14="http://schemas.microsoft.com/office/powerpoint/2010/main" val="2486367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50000">
              <a:schemeClr val="accent6">
                <a:lumMod val="20000"/>
                <a:lumOff val="80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4" name="TextBox 3"/>
          <p:cNvSpPr txBox="1"/>
          <p:nvPr/>
        </p:nvSpPr>
        <p:spPr>
          <a:xfrm>
            <a:off x="998482" y="4166441"/>
            <a:ext cx="10909738" cy="707886"/>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latin typeface="GHEA Grapalat" panose="02000506050000020003" pitchFamily="50" charset="0"/>
              </a:rPr>
              <a:t>Reform is a journey and not a destination…</a:t>
            </a:r>
            <a:endParaRPr lang="en-GB" sz="8000" b="1" dirty="0">
              <a:effectLst>
                <a:outerShdw blurRad="38100" dist="38100" dir="2700000" algn="tl">
                  <a:srgbClr val="000000">
                    <a:alpha val="43137"/>
                  </a:srgbClr>
                </a:outerShdw>
              </a:effectLst>
              <a:latin typeface="GHEA Grapalat" panose="02000506050000020003" pitchFamily="50" charset="0"/>
            </a:endParaRPr>
          </a:p>
        </p:txBody>
      </p:sp>
      <p:sp>
        <p:nvSpPr>
          <p:cNvPr id="23" name="Pentagon 22"/>
          <p:cNvSpPr/>
          <p:nvPr/>
        </p:nvSpPr>
        <p:spPr>
          <a:xfrm>
            <a:off x="0" y="-1313"/>
            <a:ext cx="8553450" cy="8763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sz="4800" b="1" dirty="0" smtClean="0">
                <a:solidFill>
                  <a:schemeClr val="tx1"/>
                </a:solidFill>
                <a:effectLst>
                  <a:outerShdw blurRad="38100" dist="38100" dir="2700000" algn="tl">
                    <a:srgbClr val="000000">
                      <a:alpha val="43137"/>
                    </a:srgbClr>
                  </a:outerShdw>
                </a:effectLst>
              </a:rPr>
              <a:t>C o n c l u s I o n</a:t>
            </a:r>
            <a:endParaRPr lang="en-US" sz="4800" dirty="0">
              <a:solidFill>
                <a:schemeClr val="tx1"/>
              </a:solidFill>
            </a:endParaRPr>
          </a:p>
        </p:txBody>
      </p:sp>
      <p:sp>
        <p:nvSpPr>
          <p:cNvPr id="17" name="TextBox 16"/>
          <p:cNvSpPr txBox="1"/>
          <p:nvPr/>
        </p:nvSpPr>
        <p:spPr>
          <a:xfrm>
            <a:off x="599089" y="5780690"/>
            <a:ext cx="11445766" cy="553998"/>
          </a:xfrm>
          <a:prstGeom prst="rect">
            <a:avLst/>
          </a:prstGeom>
          <a:noFill/>
        </p:spPr>
        <p:txBody>
          <a:bodyPr wrap="square" rtlCol="0">
            <a:spAutoFit/>
          </a:bodyPr>
          <a:lstStyle/>
          <a:p>
            <a:r>
              <a:rPr lang="en-US" sz="3000" b="1" dirty="0" smtClean="0">
                <a:effectLst>
                  <a:outerShdw blurRad="38100" dist="38100" dir="2700000" algn="tl">
                    <a:srgbClr val="000000">
                      <a:alpha val="43137"/>
                    </a:srgbClr>
                  </a:outerShdw>
                </a:effectLst>
                <a:latin typeface="GHEA Grapalat" panose="02000506050000020003" pitchFamily="50" charset="0"/>
              </a:rPr>
              <a:t>PFM and/or Public Sector Internal Audit is not an exception </a:t>
            </a:r>
            <a:r>
              <a:rPr lang="en-US" sz="3000" b="1" dirty="0" smtClean="0">
                <a:effectLst>
                  <a:outerShdw blurRad="38100" dist="38100" dir="2700000" algn="tl">
                    <a:srgbClr val="000000">
                      <a:alpha val="43137"/>
                    </a:srgbClr>
                  </a:outerShdw>
                </a:effectLst>
                <a:latin typeface="GHEA Grapalat" panose="02000506050000020003" pitchFamily="50" charset="0"/>
                <a:sym typeface="Wingdings" panose="05000000000000000000" pitchFamily="2" charset="2"/>
              </a:rPr>
              <a:t></a:t>
            </a:r>
            <a:endParaRPr lang="en-GB" sz="3000" b="1" dirty="0">
              <a:effectLst>
                <a:outerShdw blurRad="38100" dist="38100" dir="2700000" algn="tl">
                  <a:srgbClr val="000000">
                    <a:alpha val="43137"/>
                  </a:srgbClr>
                </a:outerShdw>
              </a:effectLst>
              <a:latin typeface="GHEA Grapalat" panose="02000506050000020003" pitchFamily="50" charset="0"/>
            </a:endParaRPr>
          </a:p>
        </p:txBody>
      </p:sp>
      <p:sp>
        <p:nvSpPr>
          <p:cNvPr id="14" name="Down Arrow 13"/>
          <p:cNvSpPr/>
          <p:nvPr/>
        </p:nvSpPr>
        <p:spPr>
          <a:xfrm>
            <a:off x="5370786" y="4874327"/>
            <a:ext cx="1555531" cy="906363"/>
          </a:xfrm>
          <a:prstGeom prst="downArrow">
            <a:avLst/>
          </a:prstGeom>
          <a:ln>
            <a:prstDash val="dash"/>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hy-AM"/>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806" y="1124400"/>
            <a:ext cx="9996608" cy="2792627"/>
          </a:xfrm>
          <a:prstGeom prst="rect">
            <a:avLst/>
          </a:prstGeom>
        </p:spPr>
      </p:pic>
    </p:spTree>
    <p:extLst>
      <p:ext uri="{BB962C8B-B14F-4D97-AF65-F5344CB8AC3E}">
        <p14:creationId xmlns:p14="http://schemas.microsoft.com/office/powerpoint/2010/main" val="203553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16" presetClass="entr" presetSubtype="21" fill="hold" grpId="0" nodeType="withEffect">
                                  <p:stCondLst>
                                    <p:cond delay="25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5568" y="5502028"/>
            <a:ext cx="11499240" cy="1201558"/>
          </a:xfrm>
          <a:prstGeom prst="roundRect">
            <a:avLst/>
          </a:prstGeom>
          <a:solidFill>
            <a:schemeClr val="accent6">
              <a:lumMod val="20000"/>
              <a:lumOff val="80000"/>
            </a:schemeClr>
          </a:solidFill>
          <a:ln>
            <a:noFill/>
          </a:ln>
        </p:spPr>
        <p:txBody>
          <a:bodyPr>
            <a:normAutofit lnSpcReduction="10000"/>
          </a:bodyPr>
          <a:lstStyle/>
          <a:p>
            <a:pPr marL="0" lvl="2" indent="0">
              <a:buNone/>
            </a:pPr>
            <a:r>
              <a:rPr lang="en-US" dirty="0" smtClean="0"/>
              <a:t>Internal audit reform may require first enacting a legal framework followed by extending risk management procedures beyond accounting and finance functions, </a:t>
            </a:r>
            <a:r>
              <a:rPr lang="en-US" b="1" dirty="0" smtClean="0">
                <a:solidFill>
                  <a:schemeClr val="accent6">
                    <a:lumMod val="50000"/>
                  </a:schemeClr>
                </a:solidFill>
                <a:effectLst>
                  <a:outerShdw blurRad="38100" dist="38100" dir="2700000" algn="tl">
                    <a:srgbClr val="000000">
                      <a:alpha val="43137"/>
                    </a:srgbClr>
                  </a:outerShdw>
                </a:effectLst>
              </a:rPr>
              <a:t>creation of central harmonization unit</a:t>
            </a:r>
            <a:r>
              <a:rPr lang="en-US" dirty="0" smtClean="0"/>
              <a:t> to establish standards and procedures, recruitment, and </a:t>
            </a:r>
            <a:r>
              <a:rPr lang="en-US" b="1" dirty="0" smtClean="0">
                <a:solidFill>
                  <a:schemeClr val="accent6">
                    <a:lumMod val="50000"/>
                  </a:schemeClr>
                </a:solidFill>
                <a:effectLst>
                  <a:outerShdw blurRad="38100" dist="38100" dir="2700000" algn="tl">
                    <a:srgbClr val="000000">
                      <a:alpha val="43137"/>
                    </a:srgbClr>
                  </a:outerShdw>
                </a:effectLst>
              </a:rPr>
              <a:t>extensive training</a:t>
            </a:r>
            <a:r>
              <a:rPr lang="en-US" b="1" dirty="0" smtClean="0">
                <a:effectLst>
                  <a:outerShdw blurRad="38100" dist="38100" dir="2700000" algn="tl">
                    <a:srgbClr val="000000">
                      <a:alpha val="43137"/>
                    </a:srgbClr>
                  </a:outerShdw>
                </a:effectLst>
              </a:rPr>
              <a:t> </a:t>
            </a:r>
            <a:r>
              <a:rPr lang="en-US" b="1" dirty="0" smtClean="0">
                <a:solidFill>
                  <a:srgbClr val="8A0000"/>
                </a:solidFill>
                <a:effectLst>
                  <a:outerShdw blurRad="38100" dist="38100" dir="2700000" algn="tl">
                    <a:srgbClr val="000000">
                      <a:alpha val="43137"/>
                    </a:srgbClr>
                  </a:outerShdw>
                </a:effectLst>
              </a:rPr>
              <a:t>not just internal audit staff</a:t>
            </a:r>
            <a:r>
              <a:rPr lang="en-US" dirty="0" smtClean="0">
                <a:solidFill>
                  <a:srgbClr val="8A0000"/>
                </a:solidFill>
              </a:rPr>
              <a:t> </a:t>
            </a:r>
            <a:r>
              <a:rPr lang="en-US" dirty="0" smtClean="0"/>
              <a:t>but also </a:t>
            </a:r>
            <a:r>
              <a:rPr lang="en-US" b="1" dirty="0">
                <a:solidFill>
                  <a:schemeClr val="accent6">
                    <a:lumMod val="50000"/>
                  </a:schemeClr>
                </a:solidFill>
                <a:effectLst>
                  <a:outerShdw blurRad="38100" dist="38100" dir="2700000" algn="tl">
                    <a:srgbClr val="000000">
                      <a:alpha val="43137"/>
                    </a:srgbClr>
                  </a:outerShdw>
                </a:effectLst>
              </a:rPr>
              <a:t>management</a:t>
            </a:r>
            <a:r>
              <a:rPr lang="en-US" dirty="0" smtClean="0"/>
              <a:t> and other personnel. </a:t>
            </a:r>
          </a:p>
        </p:txBody>
      </p:sp>
      <p:sp>
        <p:nvSpPr>
          <p:cNvPr id="5" name="Rectangle 4"/>
          <p:cNvSpPr/>
          <p:nvPr/>
        </p:nvSpPr>
        <p:spPr>
          <a:xfrm>
            <a:off x="1099215" y="1032798"/>
            <a:ext cx="1207831" cy="369332"/>
          </a:xfrm>
          <a:prstGeom prst="rect">
            <a:avLst/>
          </a:prstGeom>
        </p:spPr>
        <p:txBody>
          <a:bodyPr wrap="none">
            <a:spAutoFit/>
          </a:bodyPr>
          <a:lstStyle/>
          <a:p>
            <a:pPr marL="0" lvl="1" indent="0">
              <a:buNone/>
            </a:pPr>
            <a:r>
              <a:rPr lang="en-US" b="1" dirty="0" smtClean="0">
                <a:effectLst>
                  <a:outerShdw blurRad="38100" dist="38100" dir="2700000" algn="tl">
                    <a:srgbClr val="000000">
                      <a:alpha val="43137"/>
                    </a:srgbClr>
                  </a:outerShdw>
                </a:effectLst>
              </a:rPr>
              <a:t>Important </a:t>
            </a:r>
          </a:p>
        </p:txBody>
      </p:sp>
      <p:sp>
        <p:nvSpPr>
          <p:cNvPr id="6" name="Rectangle 5"/>
          <p:cNvSpPr/>
          <p:nvPr/>
        </p:nvSpPr>
        <p:spPr>
          <a:xfrm>
            <a:off x="1099215" y="1380072"/>
            <a:ext cx="10763250" cy="923330"/>
          </a:xfrm>
          <a:prstGeom prst="rect">
            <a:avLst/>
          </a:prstGeom>
        </p:spPr>
        <p:txBody>
          <a:bodyPr wrap="square">
            <a:spAutoFit/>
          </a:bodyPr>
          <a:lstStyle/>
          <a:p>
            <a:r>
              <a:rPr lang="en-US" dirty="0" smtClean="0"/>
              <a:t>Internal audit is an </a:t>
            </a:r>
            <a:r>
              <a:rPr lang="en-US" b="1" dirty="0" smtClean="0">
                <a:solidFill>
                  <a:srgbClr val="92D050"/>
                </a:solidFill>
                <a:effectLst>
                  <a:outerShdw blurRad="38100" dist="38100" dir="2700000" algn="tl">
                    <a:srgbClr val="000000">
                      <a:alpha val="43137"/>
                    </a:srgbClr>
                  </a:outerShdw>
                </a:effectLst>
              </a:rPr>
              <a:t>integral part</a:t>
            </a:r>
            <a:r>
              <a:rPr lang="en-US" dirty="0" smtClean="0"/>
              <a:t> of the overall </a:t>
            </a:r>
            <a:r>
              <a:rPr lang="en-US" b="1" dirty="0" smtClean="0">
                <a:solidFill>
                  <a:srgbClr val="92D050"/>
                </a:solidFill>
                <a:effectLst>
                  <a:outerShdw blurRad="38100" dist="38100" dir="2700000" algn="tl">
                    <a:srgbClr val="000000">
                      <a:alpha val="43137"/>
                    </a:srgbClr>
                  </a:outerShdw>
                </a:effectLst>
              </a:rPr>
              <a:t>PFM</a:t>
            </a:r>
            <a:r>
              <a:rPr lang="en-US" dirty="0" smtClean="0"/>
              <a:t> in a country and any reforms in internal audit should be designed as part of the overall PFM reform program. Internal audit reforms </a:t>
            </a:r>
            <a:r>
              <a:rPr lang="en-US" b="1" dirty="0" smtClean="0">
                <a:solidFill>
                  <a:srgbClr val="8A0000"/>
                </a:solidFill>
                <a:effectLst>
                  <a:outerShdw blurRad="38100" dist="38100" dir="2700000" algn="tl">
                    <a:srgbClr val="000000">
                      <a:alpha val="43137"/>
                    </a:srgbClr>
                  </a:outerShdw>
                </a:effectLst>
              </a:rPr>
              <a:t>in isolation </a:t>
            </a:r>
            <a:r>
              <a:rPr lang="en-US" dirty="0" smtClean="0"/>
              <a:t>of other PFM reforms are </a:t>
            </a:r>
            <a:r>
              <a:rPr lang="en-US" b="1" dirty="0" smtClean="0">
                <a:solidFill>
                  <a:srgbClr val="8A0000"/>
                </a:solidFill>
                <a:effectLst>
                  <a:outerShdw blurRad="38100" dist="38100" dir="2700000" algn="tl">
                    <a:srgbClr val="000000">
                      <a:alpha val="43137"/>
                    </a:srgbClr>
                  </a:outerShdw>
                </a:effectLst>
              </a:rPr>
              <a:t>unlikely to succeed</a:t>
            </a:r>
            <a:r>
              <a:rPr lang="en-US" dirty="0" smtClean="0"/>
              <a:t>.</a:t>
            </a:r>
            <a:endParaRPr lang="en-US" dirty="0"/>
          </a:p>
        </p:txBody>
      </p:sp>
      <p:sp>
        <p:nvSpPr>
          <p:cNvPr id="7" name="Rounded Rectangle 6"/>
          <p:cNvSpPr/>
          <p:nvPr/>
        </p:nvSpPr>
        <p:spPr>
          <a:xfrm>
            <a:off x="143425" y="2925800"/>
            <a:ext cx="9210125" cy="715089"/>
          </a:xfrm>
          <a:prstGeom prst="roundRect">
            <a:avLst>
              <a:gd name="adj" fmla="val 20663"/>
            </a:avLst>
          </a:prstGeom>
          <a:solidFill>
            <a:schemeClr val="accent3">
              <a:lumMod val="20000"/>
              <a:lumOff val="80000"/>
            </a:schemeClr>
          </a:solidFill>
        </p:spPr>
        <p:txBody>
          <a:bodyPr wrap="square">
            <a:spAutoFit/>
          </a:bodyPr>
          <a:lstStyle/>
          <a:p>
            <a:pPr marL="61913" lvl="2"/>
            <a:r>
              <a:rPr lang="en-US" dirty="0" smtClean="0"/>
              <a:t>Internal audit will not be effective in a country with </a:t>
            </a:r>
            <a:r>
              <a:rPr lang="en-US" b="1" dirty="0" smtClean="0">
                <a:solidFill>
                  <a:srgbClr val="8A0000"/>
                </a:solidFill>
                <a:effectLst>
                  <a:outerShdw blurRad="38100" dist="38100" dir="2700000" algn="tl">
                    <a:srgbClr val="000000">
                      <a:alpha val="43137"/>
                    </a:srgbClr>
                  </a:outerShdw>
                </a:effectLst>
              </a:rPr>
              <a:t>extremely weak internal controls</a:t>
            </a:r>
            <a:r>
              <a:rPr lang="en-US" dirty="0" smtClean="0"/>
              <a:t> or where </a:t>
            </a:r>
            <a:r>
              <a:rPr lang="en-US" b="1" dirty="0" smtClean="0">
                <a:solidFill>
                  <a:srgbClr val="8A0000"/>
                </a:solidFill>
                <a:effectLst>
                  <a:outerShdw blurRad="38100" dist="38100" dir="2700000" algn="tl">
                    <a:srgbClr val="000000">
                      <a:alpha val="43137"/>
                    </a:srgbClr>
                  </a:outerShdw>
                </a:effectLst>
              </a:rPr>
              <a:t>managerial accountability is absent</a:t>
            </a:r>
            <a:r>
              <a:rPr lang="en-US" dirty="0" smtClean="0"/>
              <a:t>. </a:t>
            </a:r>
          </a:p>
        </p:txBody>
      </p:sp>
      <p:sp>
        <p:nvSpPr>
          <p:cNvPr id="9" name="Rounded Rectangle 8"/>
          <p:cNvSpPr/>
          <p:nvPr/>
        </p:nvSpPr>
        <p:spPr>
          <a:xfrm>
            <a:off x="175568" y="4164935"/>
            <a:ext cx="9213240" cy="1021556"/>
          </a:xfrm>
          <a:prstGeom prst="roundRect">
            <a:avLst/>
          </a:prstGeom>
          <a:ln>
            <a:solidFill>
              <a:srgbClr val="92D050"/>
            </a:solidFill>
            <a:prstDash val="dash"/>
          </a:ln>
        </p:spPr>
        <p:txBody>
          <a:bodyPr wrap="square">
            <a:spAutoFit/>
          </a:bodyPr>
          <a:lstStyle/>
          <a:p>
            <a:pPr marL="0" lvl="2"/>
            <a:r>
              <a:rPr lang="en-US" dirty="0" smtClean="0"/>
              <a:t>The establishment of internal audit </a:t>
            </a:r>
            <a:r>
              <a:rPr lang="en-US" b="1" dirty="0" smtClean="0">
                <a:solidFill>
                  <a:srgbClr val="92D050"/>
                </a:solidFill>
                <a:effectLst>
                  <a:outerShdw blurRad="38100" dist="38100" dir="2700000" algn="tl">
                    <a:srgbClr val="000000">
                      <a:alpha val="43137"/>
                    </a:srgbClr>
                  </a:outerShdw>
                </a:effectLst>
              </a:rPr>
              <a:t>should be done</a:t>
            </a:r>
            <a:r>
              <a:rPr lang="en-US" b="1" dirty="0" smtClean="0">
                <a:effectLst>
                  <a:outerShdw blurRad="38100" dist="38100" dir="2700000" algn="tl">
                    <a:srgbClr val="000000">
                      <a:alpha val="43137"/>
                    </a:srgbClr>
                  </a:outerShdw>
                </a:effectLst>
              </a:rPr>
              <a:t> </a:t>
            </a:r>
            <a:r>
              <a:rPr lang="en-US" dirty="0" smtClean="0"/>
              <a:t>in a gradual and phased manner. </a:t>
            </a:r>
          </a:p>
          <a:p>
            <a:pPr marL="0" lvl="2"/>
            <a:r>
              <a:rPr lang="en-US" i="1" dirty="0" smtClean="0"/>
              <a:t>Even advanced countries such as France are implementing internal audit system in a gradual and progressive manner. </a:t>
            </a:r>
          </a:p>
        </p:txBody>
      </p:sp>
      <p:sp>
        <p:nvSpPr>
          <p:cNvPr id="4" name="Pentagon 3"/>
          <p:cNvSpPr/>
          <p:nvPr/>
        </p:nvSpPr>
        <p:spPr>
          <a:xfrm>
            <a:off x="0" y="0"/>
            <a:ext cx="8553450" cy="8763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rPr>
              <a:t>Challenges: Internal Audit Function in low capacity countries</a:t>
            </a:r>
            <a:endParaRPr lang="en-US" sz="2400" dirty="0">
              <a:solidFill>
                <a:schemeClr val="tx1"/>
              </a:solidFill>
            </a:endParaRPr>
          </a:p>
        </p:txBody>
      </p:sp>
      <p:pic>
        <p:nvPicPr>
          <p:cNvPr id="1026" name="Picture 2" descr="Image result for important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870" y="1441548"/>
            <a:ext cx="655737" cy="642973"/>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rot="5400000">
            <a:off x="5435642" y="-4287932"/>
            <a:ext cx="1292695" cy="11877126"/>
          </a:xfrm>
          <a:prstGeom prst="roundRect">
            <a:avLst/>
          </a:prstGeom>
          <a:noFill/>
          <a:ln>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5538041" y="2303402"/>
            <a:ext cx="1123950" cy="615975"/>
          </a:xfrm>
          <a:prstGeom prst="down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internal contro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96333" y="2386765"/>
            <a:ext cx="2438403" cy="13944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hases icon"/>
          <p:cNvPicPr>
            <a:picLocks noChangeAspect="1" noChangeArrowheads="1"/>
          </p:cNvPicPr>
          <p:nvPr/>
        </p:nvPicPr>
        <p:blipFill rotWithShape="1">
          <a:blip r:embed="rId5">
            <a:extLst>
              <a:ext uri="{28A0092B-C50C-407E-A947-70E740481C1C}">
                <a14:useLocalDpi xmlns:a14="http://schemas.microsoft.com/office/drawing/2010/main" val="0"/>
              </a:ext>
            </a:extLst>
          </a:blip>
          <a:srcRect t="14259" b="22850"/>
          <a:stretch/>
        </p:blipFill>
        <p:spPr bwMode="auto">
          <a:xfrm>
            <a:off x="9582153" y="3895331"/>
            <a:ext cx="2438400"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05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028"/>
                                        </p:tgtEl>
                                        <p:attrNameLst>
                                          <p:attrName>style.visibility</p:attrName>
                                        </p:attrNameLst>
                                      </p:cBhvr>
                                      <p:to>
                                        <p:strVal val="visible"/>
                                      </p:to>
                                    </p:set>
                                    <p:animEffect transition="in" filter="fade">
                                      <p:cBhvr>
                                        <p:cTn id="39" dur="1000"/>
                                        <p:tgtEl>
                                          <p:spTgt spid="1028"/>
                                        </p:tgtEl>
                                      </p:cBhvr>
                                    </p:animEffect>
                                    <p:anim calcmode="lin" valueType="num">
                                      <p:cBhvr>
                                        <p:cTn id="40" dur="1000" fill="hold"/>
                                        <p:tgtEl>
                                          <p:spTgt spid="1028"/>
                                        </p:tgtEl>
                                        <p:attrNameLst>
                                          <p:attrName>ppt_x</p:attrName>
                                        </p:attrNameLst>
                                      </p:cBhvr>
                                      <p:tavLst>
                                        <p:tav tm="0">
                                          <p:val>
                                            <p:strVal val="#ppt_x"/>
                                          </p:val>
                                        </p:tav>
                                        <p:tav tm="100000">
                                          <p:val>
                                            <p:strVal val="#ppt_x"/>
                                          </p:val>
                                        </p:tav>
                                      </p:tavLst>
                                    </p:anim>
                                    <p:anim calcmode="lin" valueType="num">
                                      <p:cBhvr>
                                        <p:cTn id="4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par>
                                <p:cTn id="49" presetID="53" presetClass="entr" presetSubtype="16" fill="hold" nodeType="withEffect">
                                  <p:stCondLst>
                                    <p:cond delay="0"/>
                                  </p:stCondLst>
                                  <p:childTnLst>
                                    <p:set>
                                      <p:cBhvr>
                                        <p:cTn id="50" dur="1" fill="hold">
                                          <p:stCondLst>
                                            <p:cond delay="0"/>
                                          </p:stCondLst>
                                        </p:cTn>
                                        <p:tgtEl>
                                          <p:spTgt spid="1030"/>
                                        </p:tgtEl>
                                        <p:attrNameLst>
                                          <p:attrName>style.visibility</p:attrName>
                                        </p:attrNameLst>
                                      </p:cBhvr>
                                      <p:to>
                                        <p:strVal val="visible"/>
                                      </p:to>
                                    </p:set>
                                    <p:anim calcmode="lin" valueType="num">
                                      <p:cBhvr>
                                        <p:cTn id="51" dur="500" fill="hold"/>
                                        <p:tgtEl>
                                          <p:spTgt spid="1030"/>
                                        </p:tgtEl>
                                        <p:attrNameLst>
                                          <p:attrName>ppt_w</p:attrName>
                                        </p:attrNameLst>
                                      </p:cBhvr>
                                      <p:tavLst>
                                        <p:tav tm="0">
                                          <p:val>
                                            <p:fltVal val="0"/>
                                          </p:val>
                                        </p:tav>
                                        <p:tav tm="100000">
                                          <p:val>
                                            <p:strVal val="#ppt_w"/>
                                          </p:val>
                                        </p:tav>
                                      </p:tavLst>
                                    </p:anim>
                                    <p:anim calcmode="lin" valueType="num">
                                      <p:cBhvr>
                                        <p:cTn id="52" dur="500" fill="hold"/>
                                        <p:tgtEl>
                                          <p:spTgt spid="1030"/>
                                        </p:tgtEl>
                                        <p:attrNameLst>
                                          <p:attrName>ppt_h</p:attrName>
                                        </p:attrNameLst>
                                      </p:cBhvr>
                                      <p:tavLst>
                                        <p:tav tm="0">
                                          <p:val>
                                            <p:fltVal val="0"/>
                                          </p:val>
                                        </p:tav>
                                        <p:tav tm="100000">
                                          <p:val>
                                            <p:strVal val="#ppt_h"/>
                                          </p:val>
                                        </p:tav>
                                      </p:tavLst>
                                    </p:anim>
                                    <p:animEffect transition="in" filter="fade">
                                      <p:cBhvr>
                                        <p:cTn id="53" dur="500"/>
                                        <p:tgtEl>
                                          <p:spTgt spid="1030"/>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3">
                                            <p:bg/>
                                          </p:spTgt>
                                        </p:tgtEl>
                                        <p:attrNameLst>
                                          <p:attrName>style.visibility</p:attrName>
                                        </p:attrNameLst>
                                      </p:cBhvr>
                                      <p:to>
                                        <p:strVal val="visible"/>
                                      </p:to>
                                    </p:set>
                                    <p:anim calcmode="lin" valueType="num">
                                      <p:cBhvr>
                                        <p:cTn id="58" dur="500" fill="hold"/>
                                        <p:tgtEl>
                                          <p:spTgt spid="3">
                                            <p:bg/>
                                          </p:spTgt>
                                        </p:tgtEl>
                                        <p:attrNameLst>
                                          <p:attrName>ppt_w</p:attrName>
                                        </p:attrNameLst>
                                      </p:cBhvr>
                                      <p:tavLst>
                                        <p:tav tm="0">
                                          <p:val>
                                            <p:fltVal val="0"/>
                                          </p:val>
                                        </p:tav>
                                        <p:tav tm="100000">
                                          <p:val>
                                            <p:strVal val="#ppt_w"/>
                                          </p:val>
                                        </p:tav>
                                      </p:tavLst>
                                    </p:anim>
                                    <p:anim calcmode="lin" valueType="num">
                                      <p:cBhvr>
                                        <p:cTn id="59" dur="500" fill="hold"/>
                                        <p:tgtEl>
                                          <p:spTgt spid="3">
                                            <p:bg/>
                                          </p:spTgt>
                                        </p:tgtEl>
                                        <p:attrNameLst>
                                          <p:attrName>ppt_h</p:attrName>
                                        </p:attrNameLst>
                                      </p:cBhvr>
                                      <p:tavLst>
                                        <p:tav tm="0">
                                          <p:val>
                                            <p:fltVal val="0"/>
                                          </p:val>
                                        </p:tav>
                                        <p:tav tm="100000">
                                          <p:val>
                                            <p:strVal val="#ppt_h"/>
                                          </p:val>
                                        </p:tav>
                                      </p:tavLst>
                                    </p:anim>
                                    <p:animEffect transition="in" filter="fade">
                                      <p:cBhvr>
                                        <p:cTn id="60" dur="500"/>
                                        <p:tgtEl>
                                          <p:spTgt spid="3">
                                            <p:bg/>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
                                            <p:txEl>
                                              <p:pRg st="0" end="0"/>
                                            </p:txEl>
                                          </p:spTgt>
                                        </p:tgtEl>
                                        <p:attrNameLst>
                                          <p:attrName>style.visibility</p:attrName>
                                        </p:attrNameLst>
                                      </p:cBhvr>
                                      <p:to>
                                        <p:strVal val="visible"/>
                                      </p:to>
                                    </p:set>
                                    <p:anim calcmode="lin" valueType="num">
                                      <p:cBhvr>
                                        <p:cTn id="6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6" grpId="0"/>
      <p:bldP spid="7" grpId="0" animBg="1"/>
      <p:bldP spid="9"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50000">
              <a:schemeClr val="accent6">
                <a:lumMod val="20000"/>
                <a:lumOff val="8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704526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50000">
              <a:schemeClr val="accent6">
                <a:lumMod val="20000"/>
                <a:lumOff val="8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2" name="Picture 2" descr="http://image.slidesharecdn.com/cyber-111209042703-phpapp02/95/slide-18-728.jpg?cb=132342660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28645" y="1074240"/>
            <a:ext cx="7242648" cy="5431986"/>
          </a:xfrm>
          <a:prstGeom prst="ellipse">
            <a:avLst/>
          </a:prstGeom>
          <a:solidFill>
            <a:schemeClr val="tx1"/>
          </a:solidFill>
          <a:ln>
            <a:solidFill>
              <a:schemeClr val="tx1"/>
            </a:solidFill>
          </a:ln>
          <a:effectLst>
            <a:softEdge rad="112500"/>
          </a:effectLst>
          <a:extLst/>
        </p:spPr>
      </p:pic>
      <p:sp>
        <p:nvSpPr>
          <p:cNvPr id="4" name="TextBox 3"/>
          <p:cNvSpPr txBox="1"/>
          <p:nvPr/>
        </p:nvSpPr>
        <p:spPr>
          <a:xfrm>
            <a:off x="3471261" y="2116922"/>
            <a:ext cx="4957415" cy="923330"/>
          </a:xfrm>
          <a:prstGeom prst="rect">
            <a:avLst/>
          </a:prstGeom>
          <a:noFill/>
        </p:spPr>
        <p:txBody>
          <a:bodyPr wrap="square" rtlCol="0">
            <a:spAutoFit/>
          </a:bodyPr>
          <a:lstStyle/>
          <a:p>
            <a:r>
              <a:rPr lang="en-GB" sz="2400" b="1" dirty="0">
                <a:latin typeface="GHEA Grapalat" panose="02000506050000020003" pitchFamily="50" charset="0"/>
              </a:rPr>
              <a:t>      </a:t>
            </a:r>
            <a:r>
              <a:rPr lang="en-US" sz="5400" b="1" dirty="0">
                <a:latin typeface="GHEA Grapalat" panose="02000506050000020003" pitchFamily="50" charset="0"/>
              </a:rPr>
              <a:t>Thank You !</a:t>
            </a:r>
            <a:endParaRPr lang="en-GB" sz="5400" b="1" dirty="0">
              <a:latin typeface="GHEA Grapalat" panose="02000506050000020003" pitchFamily="50" charset="0"/>
            </a:endParaRPr>
          </a:p>
        </p:txBody>
      </p:sp>
      <p:sp>
        <p:nvSpPr>
          <p:cNvPr id="3" name="TextBox 2"/>
          <p:cNvSpPr txBox="1"/>
          <p:nvPr/>
        </p:nvSpPr>
        <p:spPr>
          <a:xfrm>
            <a:off x="5044923" y="3229201"/>
            <a:ext cx="1609287" cy="461665"/>
          </a:xfrm>
          <a:prstGeom prst="rect">
            <a:avLst/>
          </a:prstGeom>
          <a:noFill/>
        </p:spPr>
        <p:txBody>
          <a:bodyPr wrap="none" rtlCol="0">
            <a:spAutoFit/>
          </a:bodyPr>
          <a:lstStyle/>
          <a:p>
            <a:r>
              <a:rPr lang="en-US" sz="2133" b="1" dirty="0"/>
              <a:t>Contact </a:t>
            </a:r>
            <a:r>
              <a:rPr lang="en-US" sz="2400" b="1" dirty="0"/>
              <a:t>me:</a:t>
            </a:r>
            <a:endParaRPr lang="hy-AM" sz="2400" b="1" dirty="0"/>
          </a:p>
        </p:txBody>
      </p:sp>
      <p:grpSp>
        <p:nvGrpSpPr>
          <p:cNvPr id="6" name="Group 5"/>
          <p:cNvGrpSpPr/>
          <p:nvPr/>
        </p:nvGrpSpPr>
        <p:grpSpPr>
          <a:xfrm>
            <a:off x="1551941" y="3949914"/>
            <a:ext cx="1678143" cy="2041188"/>
            <a:chOff x="1919536" y="4363699"/>
            <a:chExt cx="1380806" cy="1679527"/>
          </a:xfrm>
        </p:grpSpPr>
        <p:pic>
          <p:nvPicPr>
            <p:cNvPr id="9" name="Picture 8"/>
            <p:cNvPicPr>
              <a:picLocks noChangeAspect="1"/>
            </p:cNvPicPr>
            <p:nvPr/>
          </p:nvPicPr>
          <p:blipFill>
            <a:blip r:embed="rId4"/>
            <a:stretch>
              <a:fillRect/>
            </a:stretch>
          </p:blipFill>
          <p:spPr>
            <a:xfrm>
              <a:off x="2294917" y="5810542"/>
              <a:ext cx="642897" cy="232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9536" y="4363699"/>
              <a:ext cx="1380806" cy="1371600"/>
            </a:xfrm>
            <a:prstGeom prst="rect">
              <a:avLst/>
            </a:prstGeom>
          </p:spPr>
        </p:pic>
      </p:grpSp>
      <p:grpSp>
        <p:nvGrpSpPr>
          <p:cNvPr id="7" name="Group 6"/>
          <p:cNvGrpSpPr/>
          <p:nvPr/>
        </p:nvGrpSpPr>
        <p:grpSpPr>
          <a:xfrm>
            <a:off x="5429943" y="3949914"/>
            <a:ext cx="1685354" cy="2041188"/>
            <a:chOff x="5207923" y="4363699"/>
            <a:chExt cx="1386739" cy="1679527"/>
          </a:xfrm>
        </p:grpSpPr>
        <p:pic>
          <p:nvPicPr>
            <p:cNvPr id="11" name="Picture 10"/>
            <p:cNvPicPr>
              <a:picLocks noChangeAspect="1"/>
            </p:cNvPicPr>
            <p:nvPr/>
          </p:nvPicPr>
          <p:blipFill>
            <a:blip r:embed="rId6"/>
            <a:stretch>
              <a:fillRect/>
            </a:stretch>
          </p:blipFill>
          <p:spPr>
            <a:xfrm>
              <a:off x="5520365" y="5810542"/>
              <a:ext cx="761853" cy="232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7923" y="4363699"/>
              <a:ext cx="1386739" cy="1371600"/>
            </a:xfrm>
            <a:prstGeom prst="rect">
              <a:avLst/>
            </a:prstGeom>
          </p:spPr>
        </p:pic>
      </p:grpSp>
      <p:grpSp>
        <p:nvGrpSpPr>
          <p:cNvPr id="8" name="Group 7"/>
          <p:cNvGrpSpPr/>
          <p:nvPr/>
        </p:nvGrpSpPr>
        <p:grpSpPr>
          <a:xfrm>
            <a:off x="9318543" y="3950967"/>
            <a:ext cx="1670610" cy="2044232"/>
            <a:chOff x="8502243" y="4365104"/>
            <a:chExt cx="1374608" cy="1682029"/>
          </a:xfrm>
        </p:grpSpPr>
        <p:pic>
          <p:nvPicPr>
            <p:cNvPr id="13" name="Picture 12"/>
            <p:cNvPicPr>
              <a:picLocks noChangeAspect="1"/>
            </p:cNvPicPr>
            <p:nvPr/>
          </p:nvPicPr>
          <p:blipFill>
            <a:blip r:embed="rId8"/>
            <a:stretch>
              <a:fillRect/>
            </a:stretch>
          </p:blipFill>
          <p:spPr>
            <a:xfrm>
              <a:off x="8839307" y="5818533"/>
              <a:ext cx="700480" cy="22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02243" y="4365104"/>
              <a:ext cx="1374608" cy="1371600"/>
            </a:xfrm>
            <a:prstGeom prst="rect">
              <a:avLst/>
            </a:prstGeom>
          </p:spPr>
        </p:pic>
      </p:grpSp>
      <p:sp>
        <p:nvSpPr>
          <p:cNvPr id="23" name="Pentagon 22"/>
          <p:cNvSpPr/>
          <p:nvPr/>
        </p:nvSpPr>
        <p:spPr>
          <a:xfrm>
            <a:off x="0" y="-1313"/>
            <a:ext cx="8553450" cy="8763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sz="2400" b="1" dirty="0">
                <a:solidFill>
                  <a:schemeClr val="tx1"/>
                </a:solidFill>
                <a:effectLst>
                  <a:outerShdw blurRad="38100" dist="38100" dir="2700000" algn="tl">
                    <a:srgbClr val="000000">
                      <a:alpha val="43137"/>
                    </a:srgbClr>
                  </a:outerShdw>
                </a:effectLst>
              </a:rPr>
              <a:t>Q&amp;A</a:t>
            </a:r>
            <a:endParaRPr lang="en-US" sz="2400" dirty="0">
              <a:solidFill>
                <a:schemeClr val="tx1"/>
              </a:solidFill>
            </a:endParaRPr>
          </a:p>
        </p:txBody>
      </p:sp>
      <p:cxnSp>
        <p:nvCxnSpPr>
          <p:cNvPr id="12" name="Straight Connector 11"/>
          <p:cNvCxnSpPr/>
          <p:nvPr/>
        </p:nvCxnSpPr>
        <p:spPr>
          <a:xfrm>
            <a:off x="2101850" y="3797300"/>
            <a:ext cx="8559800"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4135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37" fill="hold" grpId="0"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500"/>
                                        <p:tgtEl>
                                          <p:spTgt spid="3"/>
                                        </p:tgtEl>
                                      </p:cBhvr>
                                    </p:animEffect>
                                  </p:childTnLst>
                                </p:cTn>
                              </p:par>
                              <p:par>
                                <p:cTn id="16" presetID="22" presetClass="entr" presetSubtype="8" fill="hold" nodeType="with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2000"/>
                            </p:stCondLst>
                            <p:childTnLst>
                              <p:par>
                                <p:cTn id="20" presetID="22" presetClass="entr" presetSubtype="1" fill="hold" nodeType="afterEffect">
                                  <p:stCondLst>
                                    <p:cond delay="25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par>
                          <p:cTn id="23" fill="hold">
                            <p:stCondLst>
                              <p:cond delay="2750"/>
                            </p:stCondLst>
                            <p:childTnLst>
                              <p:par>
                                <p:cTn id="24" presetID="22" presetClass="entr" presetSubtype="4" fill="hold" nodeType="afterEffect">
                                  <p:stCondLst>
                                    <p:cond delay="15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childTnLst>
                          </p:cTn>
                        </p:par>
                        <p:par>
                          <p:cTn id="27" fill="hold">
                            <p:stCondLst>
                              <p:cond delay="3400"/>
                            </p:stCondLst>
                            <p:childTnLst>
                              <p:par>
                                <p:cTn id="28" presetID="22" presetClass="entr" presetSubtype="1" fill="hold" nodeType="afterEffect">
                                  <p:stCondLst>
                                    <p:cond delay="15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261210" y="2199630"/>
            <a:ext cx="7143458" cy="3635607"/>
          </a:xfrm>
          <a:prstGeom prst="roundRect">
            <a:avLst/>
          </a:prstGeom>
          <a:solidFill>
            <a:schemeClr val="bg1">
              <a:lumMod val="95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p:cNvSpPr/>
          <p:nvPr/>
        </p:nvSpPr>
        <p:spPr>
          <a:xfrm>
            <a:off x="0" y="0"/>
            <a:ext cx="8553450" cy="8763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sz="2400" b="1" dirty="0" smtClean="0">
                <a:solidFill>
                  <a:schemeClr val="tx1"/>
                </a:solidFill>
                <a:effectLst>
                  <a:outerShdw blurRad="38100" dist="38100" dir="2700000" algn="tl">
                    <a:srgbClr val="000000">
                      <a:alpha val="43137"/>
                    </a:srgbClr>
                  </a:outerShdw>
                </a:effectLst>
              </a:rPr>
              <a:t>Audit committee – Important component for IA</a:t>
            </a:r>
            <a:endParaRPr lang="en-US" sz="2400" dirty="0">
              <a:solidFill>
                <a:schemeClr val="tx1"/>
              </a:solidFill>
            </a:endParaRPr>
          </a:p>
        </p:txBody>
      </p:sp>
      <p:sp>
        <p:nvSpPr>
          <p:cNvPr id="5" name="Content Placeholder 2"/>
          <p:cNvSpPr>
            <a:spLocks noGrp="1"/>
          </p:cNvSpPr>
          <p:nvPr>
            <p:ph idx="1"/>
          </p:nvPr>
        </p:nvSpPr>
        <p:spPr>
          <a:xfrm>
            <a:off x="254097" y="1039773"/>
            <a:ext cx="11651958" cy="902071"/>
          </a:xfrm>
          <a:prstGeom prst="roundRect">
            <a:avLst/>
          </a:prstGeom>
          <a:ln>
            <a:solidFill>
              <a:schemeClr val="bg2">
                <a:lumMod val="75000"/>
              </a:schemeClr>
            </a:solidFill>
            <a:prstDash val="dash"/>
          </a:ln>
        </p:spPr>
        <p:txBody>
          <a:bodyPr>
            <a:normAutofit/>
          </a:bodyPr>
          <a:lstStyle/>
          <a:p>
            <a:pPr marL="57150" indent="0" algn="ctr">
              <a:buNone/>
            </a:pPr>
            <a:r>
              <a:rPr lang="en-US" sz="2400" dirty="0" smtClean="0"/>
              <a:t>Improve organizational </a:t>
            </a:r>
            <a:r>
              <a:rPr lang="en-US" sz="2400" dirty="0"/>
              <a:t>governance, </a:t>
            </a:r>
            <a:r>
              <a:rPr lang="en-US" sz="2400" dirty="0" smtClean="0"/>
              <a:t>regardless </a:t>
            </a:r>
            <a:r>
              <a:rPr lang="en-US" sz="2400" dirty="0"/>
              <a:t>of whether the </a:t>
            </a:r>
            <a:r>
              <a:rPr lang="en-US" sz="2400" dirty="0" smtClean="0"/>
              <a:t>organization </a:t>
            </a:r>
            <a:r>
              <a:rPr lang="en-US" sz="2400" dirty="0"/>
              <a:t>is in the private or the public sector</a:t>
            </a:r>
            <a:r>
              <a:rPr lang="en-US" sz="2400" dirty="0" smtClean="0"/>
              <a:t>.</a:t>
            </a:r>
            <a:endParaRPr lang="en-US" sz="2400" dirty="0"/>
          </a:p>
        </p:txBody>
      </p:sp>
      <p:sp>
        <p:nvSpPr>
          <p:cNvPr id="6" name="Rounded Rectangle 5"/>
          <p:cNvSpPr/>
          <p:nvPr/>
        </p:nvSpPr>
        <p:spPr>
          <a:xfrm>
            <a:off x="4775377" y="2534092"/>
            <a:ext cx="6310842" cy="480131"/>
          </a:xfrm>
          <a:prstGeom prst="roundRect">
            <a:avLst/>
          </a:prstGeom>
          <a:solidFill>
            <a:schemeClr val="accent3">
              <a:lumMod val="40000"/>
              <a:lumOff val="60000"/>
            </a:schemeClr>
          </a:solidFill>
        </p:spPr>
        <p:txBody>
          <a:bodyPr vert="horz" lIns="91440" tIns="45720" rIns="91440" bIns="45720" rtlCol="0">
            <a:normAutofit/>
          </a:bodyPr>
          <a:lstStyle/>
          <a:p>
            <a:pPr>
              <a:lnSpc>
                <a:spcPct val="90000"/>
              </a:lnSpc>
              <a:spcBef>
                <a:spcPts val="1000"/>
              </a:spcBef>
              <a:buFont typeface="Arial" panose="020B0604020202020204" pitchFamily="34" charset="0"/>
              <a:buNone/>
            </a:pPr>
            <a:r>
              <a:rPr lang="en-US" sz="2400" dirty="0"/>
              <a:t>A subcommittee of the governing </a:t>
            </a:r>
            <a:r>
              <a:rPr lang="en-US" sz="2400" dirty="0" smtClean="0"/>
              <a:t>body</a:t>
            </a:r>
            <a:endParaRPr lang="en-US" sz="2400" dirty="0"/>
          </a:p>
        </p:txBody>
      </p:sp>
      <p:sp>
        <p:nvSpPr>
          <p:cNvPr id="7" name="Rounded Rectangle 6"/>
          <p:cNvSpPr/>
          <p:nvPr/>
        </p:nvSpPr>
        <p:spPr>
          <a:xfrm>
            <a:off x="4775377" y="5020646"/>
            <a:ext cx="6310842" cy="480131"/>
          </a:xfrm>
          <a:prstGeom prst="roundRect">
            <a:avLst/>
          </a:prstGeom>
          <a:solidFill>
            <a:schemeClr val="accent3">
              <a:lumMod val="40000"/>
              <a:lumOff val="60000"/>
            </a:schemeClr>
          </a:solidFill>
        </p:spPr>
        <p:txBody>
          <a:bodyPr vert="horz" lIns="91440" tIns="45720" rIns="91440" bIns="45720" rtlCol="0">
            <a:normAutofit/>
          </a:bodyPr>
          <a:lstStyle/>
          <a:p>
            <a:pPr>
              <a:lnSpc>
                <a:spcPct val="90000"/>
              </a:lnSpc>
              <a:spcBef>
                <a:spcPts val="1000"/>
              </a:spcBef>
              <a:buFont typeface="Arial" panose="020B0604020202020204" pitchFamily="34" charset="0"/>
              <a:buNone/>
            </a:pPr>
            <a:r>
              <a:rPr lang="en-US" sz="2400" dirty="0"/>
              <a:t>to strengthen the internal audit function</a:t>
            </a:r>
          </a:p>
        </p:txBody>
      </p:sp>
      <p:sp>
        <p:nvSpPr>
          <p:cNvPr id="8" name="Rounded Rectangle 7"/>
          <p:cNvSpPr/>
          <p:nvPr/>
        </p:nvSpPr>
        <p:spPr>
          <a:xfrm>
            <a:off x="4775377" y="3659063"/>
            <a:ext cx="6310842" cy="716743"/>
          </a:xfrm>
          <a:prstGeom prst="roundRect">
            <a:avLst/>
          </a:prstGeom>
          <a:solidFill>
            <a:schemeClr val="accent3">
              <a:lumMod val="40000"/>
              <a:lumOff val="60000"/>
            </a:schemeClr>
          </a:solidFill>
        </p:spPr>
        <p:txBody>
          <a:bodyPr vert="horz" lIns="91440" tIns="45720" rIns="91440" bIns="45720" rtlCol="0">
            <a:normAutofit fontScale="92500" lnSpcReduction="10000"/>
          </a:bodyPr>
          <a:lstStyle/>
          <a:p>
            <a:pPr>
              <a:lnSpc>
                <a:spcPct val="90000"/>
              </a:lnSpc>
              <a:spcBef>
                <a:spcPts val="1000"/>
              </a:spcBef>
              <a:buFont typeface="Arial" panose="020B0604020202020204" pitchFamily="34" charset="0"/>
              <a:buNone/>
            </a:pPr>
            <a:r>
              <a:rPr lang="en-US" sz="2400" dirty="0"/>
              <a:t>providing oversight of governance, risk management, and internal control practices.</a:t>
            </a:r>
          </a:p>
        </p:txBody>
      </p:sp>
      <p:sp>
        <p:nvSpPr>
          <p:cNvPr id="9" name="Rectangle 8"/>
          <p:cNvSpPr/>
          <p:nvPr/>
        </p:nvSpPr>
        <p:spPr>
          <a:xfrm>
            <a:off x="1660751" y="6223460"/>
            <a:ext cx="8838649" cy="400110"/>
          </a:xfrm>
          <a:prstGeom prst="rect">
            <a:avLst/>
          </a:prstGeom>
        </p:spPr>
        <p:txBody>
          <a:bodyPr wrap="square">
            <a:spAutoFit/>
          </a:bodyPr>
          <a:lstStyle/>
          <a:p>
            <a:pPr algn="ctr"/>
            <a:r>
              <a:rPr lang="en-US" sz="2000" b="1" dirty="0" smtClean="0">
                <a:effectLst>
                  <a:outerShdw blurRad="38100" dist="38100" dir="2700000" algn="tl">
                    <a:srgbClr val="000000">
                      <a:alpha val="43137"/>
                    </a:srgbClr>
                  </a:outerShdw>
                </a:effectLst>
              </a:rPr>
              <a:t>Audit committees also strengthen the independence of the audit activity – How </a:t>
            </a:r>
            <a:endParaRPr lang="en-US" sz="2000" b="1" dirty="0">
              <a:effectLst>
                <a:outerShdw blurRad="38100" dist="38100" dir="2700000" algn="tl">
                  <a:srgbClr val="000000">
                    <a:alpha val="43137"/>
                  </a:srgbClr>
                </a:outerShdw>
              </a:effectLst>
            </a:endParaRPr>
          </a:p>
        </p:txBody>
      </p:sp>
      <p:pic>
        <p:nvPicPr>
          <p:cNvPr id="11" name="Picture 10"/>
          <p:cNvPicPr>
            <a:picLocks noChangeAspect="1"/>
          </p:cNvPicPr>
          <p:nvPr/>
        </p:nvPicPr>
        <p:blipFill rotWithShape="1">
          <a:blip r:embed="rId3"/>
          <a:srcRect l="5556" t="7778" r="5111" b="7333"/>
          <a:stretch/>
        </p:blipFill>
        <p:spPr>
          <a:xfrm>
            <a:off x="1569527" y="2269872"/>
            <a:ext cx="1048781" cy="996603"/>
          </a:xfrm>
          <a:prstGeom prst="rect">
            <a:avLst/>
          </a:prstGeom>
        </p:spPr>
      </p:pic>
      <p:pic>
        <p:nvPicPr>
          <p:cNvPr id="2054" name="Picture 6" descr="Image result for gr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659" y="3374311"/>
            <a:ext cx="2957587" cy="123232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nternal audi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587"/>
          <a:stretch/>
        </p:blipFill>
        <p:spPr bwMode="auto">
          <a:xfrm>
            <a:off x="1249429" y="4714475"/>
            <a:ext cx="1748049" cy="1153864"/>
          </a:xfrm>
          <a:prstGeom prst="roundRect">
            <a:avLst>
              <a:gd name="adj" fmla="val 8594"/>
            </a:avLst>
          </a:prstGeom>
          <a:solidFill>
            <a:srgbClr val="FFFFFF">
              <a:shade val="85000"/>
            </a:srgbClr>
          </a:solidFill>
          <a:ln>
            <a:noFill/>
          </a:ln>
          <a:effectLst>
            <a:reflection blurRad="12700" stA="0" endPos="0" dist="5000" dir="5400000" sy="-100000" algn="bl" rotWithShape="0"/>
          </a:effectLst>
          <a:extLst/>
        </p:spPr>
      </p:pic>
      <p:sp>
        <p:nvSpPr>
          <p:cNvPr id="13" name="Down Arrow 12"/>
          <p:cNvSpPr/>
          <p:nvPr/>
        </p:nvSpPr>
        <p:spPr>
          <a:xfrm>
            <a:off x="7526568" y="3075294"/>
            <a:ext cx="612743" cy="509664"/>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7526568" y="4459643"/>
            <a:ext cx="612743" cy="509664"/>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 name="Picture 10" descr="Related imag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902" t="3663" r="16570" b="7067"/>
          <a:stretch/>
        </p:blipFill>
        <p:spPr bwMode="auto">
          <a:xfrm>
            <a:off x="10415320" y="6184208"/>
            <a:ext cx="345961" cy="478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33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heel(1)">
                                      <p:cBhvr>
                                        <p:cTn id="7" dur="10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75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fade">
                                      <p:cBhvr>
                                        <p:cTn id="32" dur="1000"/>
                                        <p:tgtEl>
                                          <p:spTgt spid="2054"/>
                                        </p:tgtEl>
                                      </p:cBhvr>
                                    </p:animEffect>
                                    <p:anim calcmode="lin" valueType="num">
                                      <p:cBhvr>
                                        <p:cTn id="33" dur="1000" fill="hold"/>
                                        <p:tgtEl>
                                          <p:spTgt spid="2054"/>
                                        </p:tgtEl>
                                        <p:attrNameLst>
                                          <p:attrName>ppt_x</p:attrName>
                                        </p:attrNameLst>
                                      </p:cBhvr>
                                      <p:tavLst>
                                        <p:tav tm="0">
                                          <p:val>
                                            <p:strVal val="#ppt_x"/>
                                          </p:val>
                                        </p:tav>
                                        <p:tav tm="100000">
                                          <p:val>
                                            <p:strVal val="#ppt_x"/>
                                          </p:val>
                                        </p:tav>
                                      </p:tavLst>
                                    </p:anim>
                                    <p:anim calcmode="lin" valueType="num">
                                      <p:cBhvr>
                                        <p:cTn id="34" dur="1000" fill="hold"/>
                                        <p:tgtEl>
                                          <p:spTgt spid="2054"/>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2056"/>
                                        </p:tgtEl>
                                        <p:attrNameLst>
                                          <p:attrName>style.visibility</p:attrName>
                                        </p:attrNameLst>
                                      </p:cBhvr>
                                      <p:to>
                                        <p:strVal val="visible"/>
                                      </p:to>
                                    </p:set>
                                    <p:animEffect transition="in" filter="fade">
                                      <p:cBhvr>
                                        <p:cTn id="49" dur="1000"/>
                                        <p:tgtEl>
                                          <p:spTgt spid="2056"/>
                                        </p:tgtEl>
                                      </p:cBhvr>
                                    </p:animEffect>
                                    <p:anim calcmode="lin" valueType="num">
                                      <p:cBhvr>
                                        <p:cTn id="50" dur="1000" fill="hold"/>
                                        <p:tgtEl>
                                          <p:spTgt spid="2056"/>
                                        </p:tgtEl>
                                        <p:attrNameLst>
                                          <p:attrName>ppt_x</p:attrName>
                                        </p:attrNameLst>
                                      </p:cBhvr>
                                      <p:tavLst>
                                        <p:tav tm="0">
                                          <p:val>
                                            <p:strVal val="#ppt_x"/>
                                          </p:val>
                                        </p:tav>
                                        <p:tav tm="100000">
                                          <p:val>
                                            <p:strVal val="#ppt_x"/>
                                          </p:val>
                                        </p:tav>
                                      </p:tavLst>
                                    </p:anim>
                                    <p:anim calcmode="lin" valueType="num">
                                      <p:cBhvr>
                                        <p:cTn id="51" dur="1000" fill="hold"/>
                                        <p:tgtEl>
                                          <p:spTgt spid="2056"/>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barn(inVertical)">
                                      <p:cBhvr>
                                        <p:cTn id="66" dur="500"/>
                                        <p:tgtEl>
                                          <p:spTgt spid="9"/>
                                        </p:tgtEl>
                                      </p:cBhvr>
                                    </p:animEffect>
                                  </p:childTnLst>
                                </p:cTn>
                              </p:par>
                              <p:par>
                                <p:cTn id="67" presetID="16" presetClass="entr" presetSubtype="21" fill="hold" nodeType="withEffect">
                                  <p:stCondLst>
                                    <p:cond delay="0"/>
                                  </p:stCondLst>
                                  <p:childTnLst>
                                    <p:set>
                                      <p:cBhvr>
                                        <p:cTn id="68" dur="1" fill="hold">
                                          <p:stCondLst>
                                            <p:cond delay="0"/>
                                          </p:stCondLst>
                                        </p:cTn>
                                        <p:tgtEl>
                                          <p:spTgt spid="2058"/>
                                        </p:tgtEl>
                                        <p:attrNameLst>
                                          <p:attrName>style.visibility</p:attrName>
                                        </p:attrNameLst>
                                      </p:cBhvr>
                                      <p:to>
                                        <p:strVal val="visible"/>
                                      </p:to>
                                    </p:set>
                                    <p:animEffect transition="in" filter="barn(inVertical)">
                                      <p:cBhvr>
                                        <p:cTn id="69"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uiExpand="1" build="p" animBg="1"/>
      <p:bldP spid="6" grpId="0" animBg="1"/>
      <p:bldP spid="7" grpId="0" animBg="1"/>
      <p:bldP spid="8" grpId="0" animBg="1"/>
      <p:bldP spid="9" grpId="0"/>
      <p:bldP spid="13"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0" y="0"/>
            <a:ext cx="8553450" cy="8763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sz="2400" b="1" dirty="0" smtClean="0">
                <a:solidFill>
                  <a:schemeClr val="tx1"/>
                </a:solidFill>
                <a:effectLst>
                  <a:outerShdw blurRad="38100" dist="38100" dir="2700000" algn="tl">
                    <a:srgbClr val="000000">
                      <a:alpha val="43137"/>
                    </a:srgbClr>
                  </a:outerShdw>
                </a:effectLst>
              </a:rPr>
              <a:t>Challenges </a:t>
            </a:r>
            <a:r>
              <a:rPr lang="en-US" sz="2400" b="1" dirty="0">
                <a:solidFill>
                  <a:schemeClr val="tx1"/>
                </a:solidFill>
                <a:effectLst>
                  <a:outerShdw blurRad="38100" dist="38100" dir="2700000" algn="tl">
                    <a:srgbClr val="000000">
                      <a:alpha val="43137"/>
                    </a:srgbClr>
                  </a:outerShdw>
                </a:effectLst>
              </a:rPr>
              <a:t>for IA committee</a:t>
            </a:r>
            <a:endParaRPr lang="en-US" sz="2400" dirty="0">
              <a:solidFill>
                <a:schemeClr val="tx1"/>
              </a:solidFill>
            </a:endParaRPr>
          </a:p>
        </p:txBody>
      </p:sp>
      <p:graphicFrame>
        <p:nvGraphicFramePr>
          <p:cNvPr id="14" name="Diagram 13"/>
          <p:cNvGraphicFramePr/>
          <p:nvPr>
            <p:extLst>
              <p:ext uri="{D42A27DB-BD31-4B8C-83A1-F6EECF244321}">
                <p14:modId xmlns:p14="http://schemas.microsoft.com/office/powerpoint/2010/main" val="4164168633"/>
              </p:ext>
            </p:extLst>
          </p:nvPr>
        </p:nvGraphicFramePr>
        <p:xfrm>
          <a:off x="3804239" y="116272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Image result for challeng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691" t="12024" r="3570" b="17064"/>
          <a:stretch/>
        </p:blipFill>
        <p:spPr bwMode="auto">
          <a:xfrm>
            <a:off x="415388" y="2979117"/>
            <a:ext cx="3388851" cy="149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23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graphicEl>
                                              <a:dgm id="{0E9DC9CA-29DF-42C7-94C2-2E05D90FACE2}"/>
                                            </p:graphicEl>
                                          </p:spTgt>
                                        </p:tgtEl>
                                        <p:attrNameLst>
                                          <p:attrName>style.visibility</p:attrName>
                                        </p:attrNameLst>
                                      </p:cBhvr>
                                      <p:to>
                                        <p:strVal val="visible"/>
                                      </p:to>
                                    </p:set>
                                    <p:animEffect transition="in" filter="fade">
                                      <p:cBhvr>
                                        <p:cTn id="7" dur="1000"/>
                                        <p:tgtEl>
                                          <p:spTgt spid="14">
                                            <p:graphicEl>
                                              <a:dgm id="{0E9DC9CA-29DF-42C7-94C2-2E05D90FACE2}"/>
                                            </p:graphicEl>
                                          </p:spTgt>
                                        </p:tgtEl>
                                      </p:cBhvr>
                                    </p:animEffect>
                                    <p:anim calcmode="lin" valueType="num">
                                      <p:cBhvr>
                                        <p:cTn id="8" dur="1000" fill="hold"/>
                                        <p:tgtEl>
                                          <p:spTgt spid="14">
                                            <p:graphicEl>
                                              <a:dgm id="{0E9DC9CA-29DF-42C7-94C2-2E05D90FACE2}"/>
                                            </p:graphicEl>
                                          </p:spTgt>
                                        </p:tgtEl>
                                        <p:attrNameLst>
                                          <p:attrName>ppt_x</p:attrName>
                                        </p:attrNameLst>
                                      </p:cBhvr>
                                      <p:tavLst>
                                        <p:tav tm="0">
                                          <p:val>
                                            <p:strVal val="#ppt_x"/>
                                          </p:val>
                                        </p:tav>
                                        <p:tav tm="100000">
                                          <p:val>
                                            <p:strVal val="#ppt_x"/>
                                          </p:val>
                                        </p:tav>
                                      </p:tavLst>
                                    </p:anim>
                                    <p:anim calcmode="lin" valueType="num">
                                      <p:cBhvr>
                                        <p:cTn id="9" dur="1000" fill="hold"/>
                                        <p:tgtEl>
                                          <p:spTgt spid="14">
                                            <p:graphicEl>
                                              <a:dgm id="{0E9DC9CA-29DF-42C7-94C2-2E05D90FACE2}"/>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graphicEl>
                                              <a:dgm id="{95AFB25D-C465-4CDE-AEFE-202BB63588C0}"/>
                                            </p:graphicEl>
                                          </p:spTgt>
                                        </p:tgtEl>
                                        <p:attrNameLst>
                                          <p:attrName>style.visibility</p:attrName>
                                        </p:attrNameLst>
                                      </p:cBhvr>
                                      <p:to>
                                        <p:strVal val="visible"/>
                                      </p:to>
                                    </p:set>
                                    <p:animEffect transition="in" filter="fade">
                                      <p:cBhvr>
                                        <p:cTn id="12" dur="1000"/>
                                        <p:tgtEl>
                                          <p:spTgt spid="14">
                                            <p:graphicEl>
                                              <a:dgm id="{95AFB25D-C465-4CDE-AEFE-202BB63588C0}"/>
                                            </p:graphicEl>
                                          </p:spTgt>
                                        </p:tgtEl>
                                      </p:cBhvr>
                                    </p:animEffect>
                                    <p:anim calcmode="lin" valueType="num">
                                      <p:cBhvr>
                                        <p:cTn id="13" dur="1000" fill="hold"/>
                                        <p:tgtEl>
                                          <p:spTgt spid="14">
                                            <p:graphicEl>
                                              <a:dgm id="{95AFB25D-C465-4CDE-AEFE-202BB63588C0}"/>
                                            </p:graphicEl>
                                          </p:spTgt>
                                        </p:tgtEl>
                                        <p:attrNameLst>
                                          <p:attrName>ppt_x</p:attrName>
                                        </p:attrNameLst>
                                      </p:cBhvr>
                                      <p:tavLst>
                                        <p:tav tm="0">
                                          <p:val>
                                            <p:strVal val="#ppt_x"/>
                                          </p:val>
                                        </p:tav>
                                        <p:tav tm="100000">
                                          <p:val>
                                            <p:strVal val="#ppt_x"/>
                                          </p:val>
                                        </p:tav>
                                      </p:tavLst>
                                    </p:anim>
                                    <p:anim calcmode="lin" valueType="num">
                                      <p:cBhvr>
                                        <p:cTn id="14" dur="1000" fill="hold"/>
                                        <p:tgtEl>
                                          <p:spTgt spid="14">
                                            <p:graphicEl>
                                              <a:dgm id="{95AFB25D-C465-4CDE-AEFE-202BB63588C0}"/>
                                            </p:graphic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4">
                                            <p:graphicEl>
                                              <a:dgm id="{FAFD4427-26A5-443A-AAB0-2565200DC5B0}"/>
                                            </p:graphicEl>
                                          </p:spTgt>
                                        </p:tgtEl>
                                        <p:attrNameLst>
                                          <p:attrName>style.visibility</p:attrName>
                                        </p:attrNameLst>
                                      </p:cBhvr>
                                      <p:to>
                                        <p:strVal val="visible"/>
                                      </p:to>
                                    </p:set>
                                    <p:animEffect transition="in" filter="fade">
                                      <p:cBhvr>
                                        <p:cTn id="17" dur="1000"/>
                                        <p:tgtEl>
                                          <p:spTgt spid="14">
                                            <p:graphicEl>
                                              <a:dgm id="{FAFD4427-26A5-443A-AAB0-2565200DC5B0}"/>
                                            </p:graphicEl>
                                          </p:spTgt>
                                        </p:tgtEl>
                                      </p:cBhvr>
                                    </p:animEffect>
                                    <p:anim calcmode="lin" valueType="num">
                                      <p:cBhvr>
                                        <p:cTn id="18" dur="1000" fill="hold"/>
                                        <p:tgtEl>
                                          <p:spTgt spid="14">
                                            <p:graphicEl>
                                              <a:dgm id="{FAFD4427-26A5-443A-AAB0-2565200DC5B0}"/>
                                            </p:graphicEl>
                                          </p:spTgt>
                                        </p:tgtEl>
                                        <p:attrNameLst>
                                          <p:attrName>ppt_x</p:attrName>
                                        </p:attrNameLst>
                                      </p:cBhvr>
                                      <p:tavLst>
                                        <p:tav tm="0">
                                          <p:val>
                                            <p:strVal val="#ppt_x"/>
                                          </p:val>
                                        </p:tav>
                                        <p:tav tm="100000">
                                          <p:val>
                                            <p:strVal val="#ppt_x"/>
                                          </p:val>
                                        </p:tav>
                                      </p:tavLst>
                                    </p:anim>
                                    <p:anim calcmode="lin" valueType="num">
                                      <p:cBhvr>
                                        <p:cTn id="19" dur="1000" fill="hold"/>
                                        <p:tgtEl>
                                          <p:spTgt spid="14">
                                            <p:graphicEl>
                                              <a:dgm id="{FAFD4427-26A5-443A-AAB0-2565200DC5B0}"/>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4">
                                            <p:graphicEl>
                                              <a:dgm id="{93D0A64C-4D9F-4FFA-A2D1-D25D0EFE0DCE}"/>
                                            </p:graphicEl>
                                          </p:spTgt>
                                        </p:tgtEl>
                                        <p:attrNameLst>
                                          <p:attrName>style.visibility</p:attrName>
                                        </p:attrNameLst>
                                      </p:cBhvr>
                                      <p:to>
                                        <p:strVal val="visible"/>
                                      </p:to>
                                    </p:set>
                                    <p:animEffect transition="in" filter="fade">
                                      <p:cBhvr>
                                        <p:cTn id="24" dur="1000"/>
                                        <p:tgtEl>
                                          <p:spTgt spid="14">
                                            <p:graphicEl>
                                              <a:dgm id="{93D0A64C-4D9F-4FFA-A2D1-D25D0EFE0DCE}"/>
                                            </p:graphicEl>
                                          </p:spTgt>
                                        </p:tgtEl>
                                      </p:cBhvr>
                                    </p:animEffect>
                                    <p:anim calcmode="lin" valueType="num">
                                      <p:cBhvr>
                                        <p:cTn id="25" dur="1000" fill="hold"/>
                                        <p:tgtEl>
                                          <p:spTgt spid="14">
                                            <p:graphicEl>
                                              <a:dgm id="{93D0A64C-4D9F-4FFA-A2D1-D25D0EFE0DCE}"/>
                                            </p:graphicEl>
                                          </p:spTgt>
                                        </p:tgtEl>
                                        <p:attrNameLst>
                                          <p:attrName>ppt_x</p:attrName>
                                        </p:attrNameLst>
                                      </p:cBhvr>
                                      <p:tavLst>
                                        <p:tav tm="0">
                                          <p:val>
                                            <p:strVal val="#ppt_x"/>
                                          </p:val>
                                        </p:tav>
                                        <p:tav tm="100000">
                                          <p:val>
                                            <p:strVal val="#ppt_x"/>
                                          </p:val>
                                        </p:tav>
                                      </p:tavLst>
                                    </p:anim>
                                    <p:anim calcmode="lin" valueType="num">
                                      <p:cBhvr>
                                        <p:cTn id="26" dur="1000" fill="hold"/>
                                        <p:tgtEl>
                                          <p:spTgt spid="14">
                                            <p:graphicEl>
                                              <a:dgm id="{93D0A64C-4D9F-4FFA-A2D1-D25D0EFE0DCE}"/>
                                            </p:graphic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4">
                                            <p:graphicEl>
                                              <a:dgm id="{96FAA7DB-324E-4E73-937F-18FCE200AF21}"/>
                                            </p:graphicEl>
                                          </p:spTgt>
                                        </p:tgtEl>
                                        <p:attrNameLst>
                                          <p:attrName>style.visibility</p:attrName>
                                        </p:attrNameLst>
                                      </p:cBhvr>
                                      <p:to>
                                        <p:strVal val="visible"/>
                                      </p:to>
                                    </p:set>
                                    <p:animEffect transition="in" filter="fade">
                                      <p:cBhvr>
                                        <p:cTn id="29" dur="1000"/>
                                        <p:tgtEl>
                                          <p:spTgt spid="14">
                                            <p:graphicEl>
                                              <a:dgm id="{96FAA7DB-324E-4E73-937F-18FCE200AF21}"/>
                                            </p:graphicEl>
                                          </p:spTgt>
                                        </p:tgtEl>
                                      </p:cBhvr>
                                    </p:animEffect>
                                    <p:anim calcmode="lin" valueType="num">
                                      <p:cBhvr>
                                        <p:cTn id="30" dur="1000" fill="hold"/>
                                        <p:tgtEl>
                                          <p:spTgt spid="14">
                                            <p:graphicEl>
                                              <a:dgm id="{96FAA7DB-324E-4E73-937F-18FCE200AF21}"/>
                                            </p:graphicEl>
                                          </p:spTgt>
                                        </p:tgtEl>
                                        <p:attrNameLst>
                                          <p:attrName>ppt_x</p:attrName>
                                        </p:attrNameLst>
                                      </p:cBhvr>
                                      <p:tavLst>
                                        <p:tav tm="0">
                                          <p:val>
                                            <p:strVal val="#ppt_x"/>
                                          </p:val>
                                        </p:tav>
                                        <p:tav tm="100000">
                                          <p:val>
                                            <p:strVal val="#ppt_x"/>
                                          </p:val>
                                        </p:tav>
                                      </p:tavLst>
                                    </p:anim>
                                    <p:anim calcmode="lin" valueType="num">
                                      <p:cBhvr>
                                        <p:cTn id="31" dur="1000" fill="hold"/>
                                        <p:tgtEl>
                                          <p:spTgt spid="14">
                                            <p:graphicEl>
                                              <a:dgm id="{96FAA7DB-324E-4E73-937F-18FCE200AF21}"/>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4">
                                            <p:graphicEl>
                                              <a:dgm id="{11C85155-9552-492D-8513-007421610CAD}"/>
                                            </p:graphicEl>
                                          </p:spTgt>
                                        </p:tgtEl>
                                        <p:attrNameLst>
                                          <p:attrName>style.visibility</p:attrName>
                                        </p:attrNameLst>
                                      </p:cBhvr>
                                      <p:to>
                                        <p:strVal val="visible"/>
                                      </p:to>
                                    </p:set>
                                    <p:animEffect transition="in" filter="fade">
                                      <p:cBhvr>
                                        <p:cTn id="36" dur="1000"/>
                                        <p:tgtEl>
                                          <p:spTgt spid="14">
                                            <p:graphicEl>
                                              <a:dgm id="{11C85155-9552-492D-8513-007421610CAD}"/>
                                            </p:graphicEl>
                                          </p:spTgt>
                                        </p:tgtEl>
                                      </p:cBhvr>
                                    </p:animEffect>
                                    <p:anim calcmode="lin" valueType="num">
                                      <p:cBhvr>
                                        <p:cTn id="37" dur="1000" fill="hold"/>
                                        <p:tgtEl>
                                          <p:spTgt spid="14">
                                            <p:graphicEl>
                                              <a:dgm id="{11C85155-9552-492D-8513-007421610CAD}"/>
                                            </p:graphicEl>
                                          </p:spTgt>
                                        </p:tgtEl>
                                        <p:attrNameLst>
                                          <p:attrName>ppt_x</p:attrName>
                                        </p:attrNameLst>
                                      </p:cBhvr>
                                      <p:tavLst>
                                        <p:tav tm="0">
                                          <p:val>
                                            <p:strVal val="#ppt_x"/>
                                          </p:val>
                                        </p:tav>
                                        <p:tav tm="100000">
                                          <p:val>
                                            <p:strVal val="#ppt_x"/>
                                          </p:val>
                                        </p:tav>
                                      </p:tavLst>
                                    </p:anim>
                                    <p:anim calcmode="lin" valueType="num">
                                      <p:cBhvr>
                                        <p:cTn id="38" dur="1000" fill="hold"/>
                                        <p:tgtEl>
                                          <p:spTgt spid="14">
                                            <p:graphicEl>
                                              <a:dgm id="{11C85155-9552-492D-8513-007421610CAD}"/>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4">
                                            <p:graphicEl>
                                              <a:dgm id="{C64ACC87-74D1-4560-8CDB-B80884CD83DF}"/>
                                            </p:graphicEl>
                                          </p:spTgt>
                                        </p:tgtEl>
                                        <p:attrNameLst>
                                          <p:attrName>style.visibility</p:attrName>
                                        </p:attrNameLst>
                                      </p:cBhvr>
                                      <p:to>
                                        <p:strVal val="visible"/>
                                      </p:to>
                                    </p:set>
                                    <p:animEffect transition="in" filter="fade">
                                      <p:cBhvr>
                                        <p:cTn id="41" dur="1000"/>
                                        <p:tgtEl>
                                          <p:spTgt spid="14">
                                            <p:graphicEl>
                                              <a:dgm id="{C64ACC87-74D1-4560-8CDB-B80884CD83DF}"/>
                                            </p:graphicEl>
                                          </p:spTgt>
                                        </p:tgtEl>
                                      </p:cBhvr>
                                    </p:animEffect>
                                    <p:anim calcmode="lin" valueType="num">
                                      <p:cBhvr>
                                        <p:cTn id="42" dur="1000" fill="hold"/>
                                        <p:tgtEl>
                                          <p:spTgt spid="14">
                                            <p:graphicEl>
                                              <a:dgm id="{C64ACC87-74D1-4560-8CDB-B80884CD83DF}"/>
                                            </p:graphicEl>
                                          </p:spTgt>
                                        </p:tgtEl>
                                        <p:attrNameLst>
                                          <p:attrName>ppt_x</p:attrName>
                                        </p:attrNameLst>
                                      </p:cBhvr>
                                      <p:tavLst>
                                        <p:tav tm="0">
                                          <p:val>
                                            <p:strVal val="#ppt_x"/>
                                          </p:val>
                                        </p:tav>
                                        <p:tav tm="100000">
                                          <p:val>
                                            <p:strVal val="#ppt_x"/>
                                          </p:val>
                                        </p:tav>
                                      </p:tavLst>
                                    </p:anim>
                                    <p:anim calcmode="lin" valueType="num">
                                      <p:cBhvr>
                                        <p:cTn id="43" dur="1000" fill="hold"/>
                                        <p:tgtEl>
                                          <p:spTgt spid="14">
                                            <p:graphicEl>
                                              <a:dgm id="{C64ACC87-74D1-4560-8CDB-B80884CD83D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1465370" y="1423447"/>
            <a:ext cx="9017236" cy="4939646"/>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a:off x="0" y="-1313"/>
            <a:ext cx="8553450" cy="8763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sz="2400" b="1" dirty="0" smtClean="0">
                <a:solidFill>
                  <a:schemeClr val="tx1"/>
                </a:solidFill>
                <a:effectLst>
                  <a:outerShdw blurRad="38100" dist="38100" dir="2700000" algn="tl">
                    <a:srgbClr val="000000">
                      <a:alpha val="43137"/>
                    </a:srgbClr>
                  </a:outerShdw>
                </a:effectLst>
              </a:rPr>
              <a:t>Audit </a:t>
            </a:r>
            <a:r>
              <a:rPr lang="en-US" sz="2400" b="1" dirty="0">
                <a:solidFill>
                  <a:schemeClr val="tx1"/>
                </a:solidFill>
                <a:effectLst>
                  <a:outerShdw blurRad="38100" dist="38100" dir="2700000" algn="tl">
                    <a:srgbClr val="000000">
                      <a:alpha val="43137"/>
                    </a:srgbClr>
                  </a:outerShdw>
                </a:effectLst>
              </a:rPr>
              <a:t>Committee Responsibilities</a:t>
            </a:r>
            <a:endParaRPr lang="en-US" sz="2400" dirty="0">
              <a:solidFill>
                <a:schemeClr val="tx1"/>
              </a:solidFill>
            </a:endParaRPr>
          </a:p>
        </p:txBody>
      </p:sp>
      <p:sp>
        <p:nvSpPr>
          <p:cNvPr id="14" name="TextBox 13"/>
          <p:cNvSpPr txBox="1"/>
          <p:nvPr/>
        </p:nvSpPr>
        <p:spPr>
          <a:xfrm>
            <a:off x="4619850" y="3494811"/>
            <a:ext cx="2612572" cy="646331"/>
          </a:xfrm>
          <a:prstGeom prst="rect">
            <a:avLst/>
          </a:prstGeom>
          <a:noFill/>
        </p:spPr>
        <p:txBody>
          <a:bodyPr wrap="square" rtlCol="0">
            <a:spAutoFit/>
          </a:bodyPr>
          <a:lstStyle/>
          <a:p>
            <a:pPr algn="ctr"/>
            <a:r>
              <a:rPr lang="en-US" dirty="0" smtClean="0"/>
              <a:t>Key areas of audit committee oversight</a:t>
            </a:r>
            <a:endParaRPr lang="en-US" dirty="0"/>
          </a:p>
        </p:txBody>
      </p:sp>
      <p:sp>
        <p:nvSpPr>
          <p:cNvPr id="17" name="Oval 16"/>
          <p:cNvSpPr/>
          <p:nvPr/>
        </p:nvSpPr>
        <p:spPr>
          <a:xfrm>
            <a:off x="4849482" y="988080"/>
            <a:ext cx="2177143" cy="217627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25000"/>
                  </a:schemeClr>
                </a:solidFill>
              </a:rPr>
              <a:t>Values and </a:t>
            </a:r>
            <a:r>
              <a:rPr lang="en-US" b="1" dirty="0" smtClean="0">
                <a:solidFill>
                  <a:schemeClr val="bg2">
                    <a:lumMod val="25000"/>
                  </a:schemeClr>
                </a:solidFill>
              </a:rPr>
              <a:t>ethics </a:t>
            </a:r>
            <a:endParaRPr lang="en-US" b="1" dirty="0">
              <a:solidFill>
                <a:schemeClr val="bg2">
                  <a:lumMod val="25000"/>
                </a:schemeClr>
              </a:solidFill>
            </a:endParaRPr>
          </a:p>
        </p:txBody>
      </p:sp>
      <p:sp>
        <p:nvSpPr>
          <p:cNvPr id="18" name="Oval 17"/>
          <p:cNvSpPr/>
          <p:nvPr/>
        </p:nvSpPr>
        <p:spPr>
          <a:xfrm>
            <a:off x="4850353" y="4587799"/>
            <a:ext cx="2176272" cy="217627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25000"/>
                  </a:schemeClr>
                </a:solidFill>
              </a:rPr>
              <a:t>Risk </a:t>
            </a:r>
            <a:r>
              <a:rPr lang="en-US" b="1" dirty="0" smtClean="0">
                <a:solidFill>
                  <a:schemeClr val="bg2">
                    <a:lumMod val="25000"/>
                  </a:schemeClr>
                </a:solidFill>
              </a:rPr>
              <a:t>management</a:t>
            </a:r>
            <a:endParaRPr lang="en-US" b="1" dirty="0">
              <a:solidFill>
                <a:schemeClr val="bg2">
                  <a:lumMod val="25000"/>
                </a:schemeClr>
              </a:solidFill>
            </a:endParaRPr>
          </a:p>
        </p:txBody>
      </p:sp>
      <p:sp>
        <p:nvSpPr>
          <p:cNvPr id="19" name="Oval 18"/>
          <p:cNvSpPr/>
          <p:nvPr/>
        </p:nvSpPr>
        <p:spPr>
          <a:xfrm>
            <a:off x="677158" y="2843201"/>
            <a:ext cx="2177143" cy="217627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25000"/>
                  </a:schemeClr>
                </a:solidFill>
              </a:rPr>
              <a:t>Internal control </a:t>
            </a:r>
            <a:r>
              <a:rPr lang="en-US" b="1" dirty="0" smtClean="0">
                <a:solidFill>
                  <a:schemeClr val="bg2">
                    <a:lumMod val="25000"/>
                  </a:schemeClr>
                </a:solidFill>
              </a:rPr>
              <a:t>framework</a:t>
            </a:r>
            <a:endParaRPr lang="en-US" b="1" dirty="0">
              <a:solidFill>
                <a:schemeClr val="bg2">
                  <a:lumMod val="25000"/>
                </a:schemeClr>
              </a:solidFill>
            </a:endParaRPr>
          </a:p>
        </p:txBody>
      </p:sp>
      <p:sp>
        <p:nvSpPr>
          <p:cNvPr id="20" name="Oval 19"/>
          <p:cNvSpPr/>
          <p:nvPr/>
        </p:nvSpPr>
        <p:spPr>
          <a:xfrm>
            <a:off x="8997971" y="2843200"/>
            <a:ext cx="2177143" cy="217627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25000"/>
                  </a:schemeClr>
                </a:solidFill>
              </a:rPr>
              <a:t>Governance </a:t>
            </a:r>
            <a:r>
              <a:rPr lang="en-US" b="1" dirty="0" smtClean="0">
                <a:solidFill>
                  <a:schemeClr val="bg2">
                    <a:lumMod val="25000"/>
                  </a:schemeClr>
                </a:solidFill>
              </a:rPr>
              <a:t>initiatives</a:t>
            </a:r>
            <a:endParaRPr lang="en-US" b="1" dirty="0">
              <a:solidFill>
                <a:schemeClr val="bg2">
                  <a:lumMod val="25000"/>
                </a:schemeClr>
              </a:solidFill>
            </a:endParaRPr>
          </a:p>
        </p:txBody>
      </p:sp>
      <p:sp>
        <p:nvSpPr>
          <p:cNvPr id="2" name="Rounded Rectangular Callout 1"/>
          <p:cNvSpPr/>
          <p:nvPr/>
        </p:nvSpPr>
        <p:spPr>
          <a:xfrm>
            <a:off x="7631042" y="961121"/>
            <a:ext cx="3639776" cy="1787679"/>
          </a:xfrm>
          <a:prstGeom prst="wedgeRoundRectCallout">
            <a:avLst>
              <a:gd name="adj1" fmla="val -68040"/>
              <a:gd name="adj2" fmla="val 33366"/>
              <a:gd name="adj3" fmla="val 16667"/>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2">
                    <a:lumMod val="50000"/>
                  </a:schemeClr>
                </a:solidFill>
              </a:rPr>
              <a:t>Review and provide oversight on the systems and practices management establishes to: </a:t>
            </a:r>
          </a:p>
          <a:p>
            <a:r>
              <a:rPr lang="en-US" sz="1400" dirty="0">
                <a:solidFill>
                  <a:schemeClr val="bg2">
                    <a:lumMod val="50000"/>
                  </a:schemeClr>
                </a:solidFill>
              </a:rPr>
              <a:t>Set and sustain high ethical standards. </a:t>
            </a:r>
          </a:p>
          <a:p>
            <a:r>
              <a:rPr lang="en-US" sz="1400" dirty="0">
                <a:solidFill>
                  <a:schemeClr val="bg2">
                    <a:lumMod val="50000"/>
                  </a:schemeClr>
                </a:solidFill>
              </a:rPr>
              <a:t>Monitor compliance with laws, regulations, policies, and standards of ethical conduct. </a:t>
            </a:r>
          </a:p>
          <a:p>
            <a:r>
              <a:rPr lang="en-US" sz="1400" dirty="0">
                <a:solidFill>
                  <a:schemeClr val="bg2">
                    <a:lumMod val="50000"/>
                  </a:schemeClr>
                </a:solidFill>
              </a:rPr>
              <a:t>Identify and quickly address any legal or ethical violations. </a:t>
            </a:r>
          </a:p>
        </p:txBody>
      </p:sp>
      <p:sp>
        <p:nvSpPr>
          <p:cNvPr id="22" name="Rounded Rectangular Callout 21"/>
          <p:cNvSpPr/>
          <p:nvPr/>
        </p:nvSpPr>
        <p:spPr>
          <a:xfrm>
            <a:off x="8124525" y="5590130"/>
            <a:ext cx="3639776" cy="867363"/>
          </a:xfrm>
          <a:prstGeom prst="wedgeRoundRectCallout">
            <a:avLst>
              <a:gd name="adj1" fmla="val 9634"/>
              <a:gd name="adj2" fmla="val -122526"/>
              <a:gd name="adj3" fmla="val 16667"/>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2">
                    <a:lumMod val="50000"/>
                  </a:schemeClr>
                </a:solidFill>
              </a:rPr>
              <a:t>Review and provide oversight on governance initiatives established by the board and maintained by the organization.</a:t>
            </a:r>
          </a:p>
        </p:txBody>
      </p:sp>
      <p:sp>
        <p:nvSpPr>
          <p:cNvPr id="24" name="Rounded Rectangular Callout 23"/>
          <p:cNvSpPr/>
          <p:nvPr/>
        </p:nvSpPr>
        <p:spPr>
          <a:xfrm>
            <a:off x="686489" y="5661435"/>
            <a:ext cx="3639776" cy="902147"/>
          </a:xfrm>
          <a:prstGeom prst="wedgeRoundRectCallout">
            <a:avLst>
              <a:gd name="adj1" fmla="val 65006"/>
              <a:gd name="adj2" fmla="val -8679"/>
              <a:gd name="adj3" fmla="val 16667"/>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2">
                    <a:lumMod val="50000"/>
                  </a:schemeClr>
                </a:solidFill>
              </a:rPr>
              <a:t>Review and provide oversight on the establishment, implementation, maintenance, and effectiveness of risk assessment, risk management, and risk reporting practices.</a:t>
            </a:r>
          </a:p>
        </p:txBody>
      </p:sp>
      <p:sp>
        <p:nvSpPr>
          <p:cNvPr id="25" name="Rounded Rectangular Callout 24"/>
          <p:cNvSpPr/>
          <p:nvPr/>
        </p:nvSpPr>
        <p:spPr>
          <a:xfrm>
            <a:off x="295687" y="988080"/>
            <a:ext cx="3639776" cy="1473022"/>
          </a:xfrm>
          <a:prstGeom prst="wedgeRoundRectCallout">
            <a:avLst>
              <a:gd name="adj1" fmla="val -16257"/>
              <a:gd name="adj2" fmla="val 76885"/>
              <a:gd name="adj3" fmla="val 16667"/>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2">
                    <a:lumMod val="50000"/>
                  </a:schemeClr>
                </a:solidFill>
              </a:rPr>
              <a:t>Review and provide oversight on the organization’s internal control framework. Keep informed on all significant matters arising from work performed by any governance, risk, and control assurance providers.</a:t>
            </a:r>
          </a:p>
        </p:txBody>
      </p:sp>
    </p:spTree>
    <p:extLst>
      <p:ext uri="{BB962C8B-B14F-4D97-AF65-F5344CB8AC3E}">
        <p14:creationId xmlns:p14="http://schemas.microsoft.com/office/powerpoint/2010/main" val="155872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fltVal val="0"/>
                                          </p:val>
                                        </p:tav>
                                        <p:tav tm="100000">
                                          <p:val>
                                            <p:strVal val="#ppt_w"/>
                                          </p:val>
                                        </p:tav>
                                      </p:tavLst>
                                    </p:anim>
                                    <p:anim calcmode="lin" valueType="num">
                                      <p:cBhvr>
                                        <p:cTn id="49" dur="500" fill="hold"/>
                                        <p:tgtEl>
                                          <p:spTgt spid="24"/>
                                        </p:tgtEl>
                                        <p:attrNameLst>
                                          <p:attrName>ppt_h</p:attrName>
                                        </p:attrNameLst>
                                      </p:cBhvr>
                                      <p:tavLst>
                                        <p:tav tm="0">
                                          <p:val>
                                            <p:fltVal val="0"/>
                                          </p:val>
                                        </p:tav>
                                        <p:tav tm="100000">
                                          <p:val>
                                            <p:strVal val="#ppt_h"/>
                                          </p:val>
                                        </p:tav>
                                      </p:tavLst>
                                    </p:anim>
                                    <p:animEffect transition="in" filter="fad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p:bldP spid="17" grpId="0" animBg="1"/>
      <p:bldP spid="18" grpId="0" animBg="1"/>
      <p:bldP spid="19" grpId="0" animBg="1"/>
      <p:bldP spid="20" grpId="0" animBg="1"/>
      <p:bldP spid="2" grpId="0" animBg="1"/>
      <p:bldP spid="22"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1465370" y="1423447"/>
            <a:ext cx="9017236" cy="4939646"/>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a:off x="0" y="-1313"/>
            <a:ext cx="8553450" cy="8763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sz="2400" b="1" dirty="0" smtClean="0">
                <a:solidFill>
                  <a:schemeClr val="tx1"/>
                </a:solidFill>
                <a:effectLst>
                  <a:outerShdw blurRad="38100" dist="38100" dir="2700000" algn="tl">
                    <a:srgbClr val="000000">
                      <a:alpha val="43137"/>
                    </a:srgbClr>
                  </a:outerShdw>
                </a:effectLst>
              </a:rPr>
              <a:t>Audit </a:t>
            </a:r>
            <a:r>
              <a:rPr lang="en-US" sz="2400" b="1" dirty="0">
                <a:solidFill>
                  <a:schemeClr val="tx1"/>
                </a:solidFill>
                <a:effectLst>
                  <a:outerShdw blurRad="38100" dist="38100" dir="2700000" algn="tl">
                    <a:srgbClr val="000000">
                      <a:alpha val="43137"/>
                    </a:srgbClr>
                  </a:outerShdw>
                </a:effectLst>
              </a:rPr>
              <a:t>Committee </a:t>
            </a:r>
            <a:r>
              <a:rPr lang="en-US" sz="2400" b="1" dirty="0" smtClean="0">
                <a:solidFill>
                  <a:schemeClr val="tx1"/>
                </a:solidFill>
                <a:effectLst>
                  <a:outerShdw blurRad="38100" dist="38100" dir="2700000" algn="tl">
                    <a:srgbClr val="000000">
                      <a:alpha val="43137"/>
                    </a:srgbClr>
                  </a:outerShdw>
                </a:effectLst>
              </a:rPr>
              <a:t>Responsibilities, cont.</a:t>
            </a:r>
            <a:endParaRPr lang="en-US" sz="2400" dirty="0">
              <a:solidFill>
                <a:schemeClr val="tx1"/>
              </a:solidFill>
            </a:endParaRPr>
          </a:p>
        </p:txBody>
      </p:sp>
      <p:sp>
        <p:nvSpPr>
          <p:cNvPr id="14" name="TextBox 13"/>
          <p:cNvSpPr txBox="1"/>
          <p:nvPr/>
        </p:nvSpPr>
        <p:spPr>
          <a:xfrm>
            <a:off x="4619850" y="3494811"/>
            <a:ext cx="2612572" cy="646331"/>
          </a:xfrm>
          <a:prstGeom prst="rect">
            <a:avLst/>
          </a:prstGeom>
          <a:noFill/>
        </p:spPr>
        <p:txBody>
          <a:bodyPr wrap="square" rtlCol="0">
            <a:spAutoFit/>
          </a:bodyPr>
          <a:lstStyle/>
          <a:p>
            <a:pPr algn="ctr"/>
            <a:r>
              <a:rPr lang="en-US" dirty="0" smtClean="0"/>
              <a:t>Key areas of audit committee oversight</a:t>
            </a:r>
            <a:endParaRPr lang="en-US" dirty="0"/>
          </a:p>
        </p:txBody>
      </p:sp>
      <p:sp>
        <p:nvSpPr>
          <p:cNvPr id="17" name="Oval 16"/>
          <p:cNvSpPr/>
          <p:nvPr/>
        </p:nvSpPr>
        <p:spPr>
          <a:xfrm>
            <a:off x="4849482" y="988080"/>
            <a:ext cx="2177143" cy="217627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25000"/>
                  </a:schemeClr>
                </a:solidFill>
              </a:rPr>
              <a:t>Audit activity</a:t>
            </a:r>
          </a:p>
        </p:txBody>
      </p:sp>
      <p:sp>
        <p:nvSpPr>
          <p:cNvPr id="18" name="Oval 17"/>
          <p:cNvSpPr/>
          <p:nvPr/>
        </p:nvSpPr>
        <p:spPr>
          <a:xfrm>
            <a:off x="4850353" y="4587799"/>
            <a:ext cx="2176272" cy="217627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25000"/>
                  </a:schemeClr>
                </a:solidFill>
              </a:rPr>
              <a:t>Follow up on management action plans:</a:t>
            </a:r>
          </a:p>
        </p:txBody>
      </p:sp>
      <p:sp>
        <p:nvSpPr>
          <p:cNvPr id="19" name="Oval 18"/>
          <p:cNvSpPr/>
          <p:nvPr/>
        </p:nvSpPr>
        <p:spPr>
          <a:xfrm>
            <a:off x="799149" y="2331381"/>
            <a:ext cx="2177143" cy="217627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25000"/>
                  </a:schemeClr>
                </a:solidFill>
              </a:rPr>
              <a:t>Financial statements and public accountability reporting:</a:t>
            </a:r>
          </a:p>
        </p:txBody>
      </p:sp>
      <p:sp>
        <p:nvSpPr>
          <p:cNvPr id="20" name="Oval 19"/>
          <p:cNvSpPr/>
          <p:nvPr/>
        </p:nvSpPr>
        <p:spPr>
          <a:xfrm>
            <a:off x="8971684" y="2647238"/>
            <a:ext cx="2177143" cy="217627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25000"/>
                  </a:schemeClr>
                </a:solidFill>
              </a:rPr>
              <a:t>External assurance providers</a:t>
            </a:r>
          </a:p>
        </p:txBody>
      </p:sp>
      <p:sp>
        <p:nvSpPr>
          <p:cNvPr id="2" name="Rounded Rectangular Callout 1"/>
          <p:cNvSpPr/>
          <p:nvPr/>
        </p:nvSpPr>
        <p:spPr>
          <a:xfrm>
            <a:off x="7618342" y="946080"/>
            <a:ext cx="4389508" cy="1582054"/>
          </a:xfrm>
          <a:prstGeom prst="wedgeRoundRectCallout">
            <a:avLst>
              <a:gd name="adj1" fmla="val -63700"/>
              <a:gd name="adj2" fmla="val 27345"/>
              <a:gd name="adj3" fmla="val 16667"/>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2">
                    <a:lumMod val="50000"/>
                  </a:schemeClr>
                </a:solidFill>
              </a:rPr>
              <a:t>Approve and periodically review a departmental audit policy or charter. Review and approve an internal audit plan. The audit plan should be risk-based and supported by appropriate risk assessments. Monitor and assess the audit activity’s performance in accomplishing the approved plan through periodic reports by the CAE.</a:t>
            </a:r>
          </a:p>
        </p:txBody>
      </p:sp>
      <p:sp>
        <p:nvSpPr>
          <p:cNvPr id="22" name="Rounded Rectangular Callout 21"/>
          <p:cNvSpPr/>
          <p:nvPr/>
        </p:nvSpPr>
        <p:spPr>
          <a:xfrm>
            <a:off x="7512615" y="5029011"/>
            <a:ext cx="4495235" cy="1735060"/>
          </a:xfrm>
          <a:prstGeom prst="wedgeRoundRectCallout">
            <a:avLst>
              <a:gd name="adj1" fmla="val 15450"/>
              <a:gd name="adj2" fmla="val -66078"/>
              <a:gd name="adj3" fmla="val 16667"/>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2">
                    <a:lumMod val="50000"/>
                  </a:schemeClr>
                </a:solidFill>
              </a:rPr>
              <a:t>The audit committee should be advised of all audit work to be undertaken by external assurance providers, including management’s response and subsequent audit-related issues and priorities. In many jurisdictions, public sector entities are subject to audit by auditors general who have an independent legislative mandate to conduct a broad range of audits. </a:t>
            </a:r>
          </a:p>
        </p:txBody>
      </p:sp>
      <p:sp>
        <p:nvSpPr>
          <p:cNvPr id="24" name="Rounded Rectangular Callout 23"/>
          <p:cNvSpPr/>
          <p:nvPr/>
        </p:nvSpPr>
        <p:spPr>
          <a:xfrm>
            <a:off x="724587" y="4944023"/>
            <a:ext cx="3639776" cy="1820048"/>
          </a:xfrm>
          <a:prstGeom prst="wedgeRoundRectCallout">
            <a:avLst>
              <a:gd name="adj1" fmla="val 64308"/>
              <a:gd name="adj2" fmla="val 6672"/>
              <a:gd name="adj3" fmla="val 16667"/>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2">
                    <a:lumMod val="50000"/>
                  </a:schemeClr>
                </a:solidFill>
              </a:rPr>
              <a:t>The audit committee should review regular reports on implementation status of approved management action plans resulting from prior internal audit recommendations. The audit committee also should review management action plans resulting from the work of external assurance providers.</a:t>
            </a:r>
          </a:p>
        </p:txBody>
      </p:sp>
      <p:sp>
        <p:nvSpPr>
          <p:cNvPr id="25" name="Rounded Rectangular Callout 24"/>
          <p:cNvSpPr/>
          <p:nvPr/>
        </p:nvSpPr>
        <p:spPr>
          <a:xfrm>
            <a:off x="295687" y="988080"/>
            <a:ext cx="3639776" cy="1107420"/>
          </a:xfrm>
          <a:prstGeom prst="wedgeRoundRectCallout">
            <a:avLst>
              <a:gd name="adj1" fmla="val -16257"/>
              <a:gd name="adj2" fmla="val 76885"/>
              <a:gd name="adj3" fmla="val 16667"/>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2">
                    <a:lumMod val="50000"/>
                  </a:schemeClr>
                </a:solidFill>
              </a:rPr>
              <a:t>The audit committee should review and provide advice to the board on the key financial management and performance reports and disclosures issued to the public.</a:t>
            </a:r>
          </a:p>
        </p:txBody>
      </p:sp>
    </p:spTree>
    <p:extLst>
      <p:ext uri="{BB962C8B-B14F-4D97-AF65-F5344CB8AC3E}">
        <p14:creationId xmlns:p14="http://schemas.microsoft.com/office/powerpoint/2010/main" val="334778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4" grpId="0"/>
      <p:bldP spid="17" grpId="0" animBg="1"/>
      <p:bldP spid="18" grpId="0" animBg="1"/>
      <p:bldP spid="19" grpId="0" animBg="1"/>
      <p:bldP spid="20" grpId="0" animBg="1"/>
      <p:bldP spid="2" grpId="0" animBg="1"/>
      <p:bldP spid="22"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entagon 12"/>
          <p:cNvSpPr/>
          <p:nvPr/>
        </p:nvSpPr>
        <p:spPr>
          <a:xfrm>
            <a:off x="0" y="-1313"/>
            <a:ext cx="8553450" cy="8763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sz="2400" b="1" dirty="0" smtClean="0">
                <a:solidFill>
                  <a:schemeClr val="tx1"/>
                </a:solidFill>
                <a:effectLst>
                  <a:outerShdw blurRad="38100" dist="38100" dir="2700000" algn="tl">
                    <a:srgbClr val="000000">
                      <a:alpha val="43137"/>
                    </a:srgbClr>
                  </a:outerShdw>
                </a:effectLst>
              </a:rPr>
              <a:t>Audit </a:t>
            </a:r>
            <a:r>
              <a:rPr lang="en-US" sz="2400" b="1" dirty="0">
                <a:solidFill>
                  <a:schemeClr val="tx1"/>
                </a:solidFill>
                <a:effectLst>
                  <a:outerShdw blurRad="38100" dist="38100" dir="2700000" algn="tl">
                    <a:srgbClr val="000000">
                      <a:alpha val="43137"/>
                    </a:srgbClr>
                  </a:outerShdw>
                </a:effectLst>
              </a:rPr>
              <a:t>Committee </a:t>
            </a:r>
            <a:r>
              <a:rPr lang="en-US" sz="2400" b="1" dirty="0" smtClean="0">
                <a:solidFill>
                  <a:schemeClr val="tx1"/>
                </a:solidFill>
                <a:effectLst>
                  <a:outerShdw blurRad="38100" dist="38100" dir="2700000" algn="tl">
                    <a:srgbClr val="000000">
                      <a:alpha val="43137"/>
                    </a:srgbClr>
                  </a:outerShdw>
                </a:effectLst>
              </a:rPr>
              <a:t>Composition</a:t>
            </a:r>
            <a:endParaRPr lang="en-US" sz="2400" dirty="0">
              <a:solidFill>
                <a:schemeClr val="tx1"/>
              </a:solidFill>
            </a:endParaRPr>
          </a:p>
        </p:txBody>
      </p:sp>
      <p:pic>
        <p:nvPicPr>
          <p:cNvPr id="1026" name="Picture 2" descr="Image result for person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18" b="5762"/>
          <a:stretch/>
        </p:blipFill>
        <p:spPr bwMode="auto">
          <a:xfrm>
            <a:off x="119390" y="2828925"/>
            <a:ext cx="524878" cy="5048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person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18" b="5762"/>
          <a:stretch/>
        </p:blipFill>
        <p:spPr bwMode="auto">
          <a:xfrm>
            <a:off x="817472" y="2828925"/>
            <a:ext cx="524878" cy="5048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person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18" b="5762"/>
          <a:stretch/>
        </p:blipFill>
        <p:spPr bwMode="auto">
          <a:xfrm>
            <a:off x="9612109" y="2828920"/>
            <a:ext cx="524878" cy="5048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person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18" b="5762"/>
          <a:stretch/>
        </p:blipFill>
        <p:spPr bwMode="auto">
          <a:xfrm>
            <a:off x="8978603" y="2828920"/>
            <a:ext cx="524878" cy="5048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person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18" b="5762"/>
          <a:stretch/>
        </p:blipFill>
        <p:spPr bwMode="auto">
          <a:xfrm>
            <a:off x="1515554" y="2838450"/>
            <a:ext cx="524878" cy="5048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person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18" b="5762"/>
          <a:stretch/>
        </p:blipFill>
        <p:spPr bwMode="auto">
          <a:xfrm>
            <a:off x="7030771" y="2843202"/>
            <a:ext cx="524878" cy="5048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person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18" b="5762"/>
          <a:stretch/>
        </p:blipFill>
        <p:spPr bwMode="auto">
          <a:xfrm>
            <a:off x="7704183" y="2838450"/>
            <a:ext cx="524878" cy="5048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person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18" b="5762"/>
          <a:stretch/>
        </p:blipFill>
        <p:spPr bwMode="auto">
          <a:xfrm>
            <a:off x="8341393" y="2838450"/>
            <a:ext cx="524878" cy="5048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person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18" b="5762"/>
          <a:stretch/>
        </p:blipFill>
        <p:spPr bwMode="auto">
          <a:xfrm>
            <a:off x="10922731" y="2828922"/>
            <a:ext cx="524878" cy="5048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person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18" b="5762"/>
          <a:stretch/>
        </p:blipFill>
        <p:spPr bwMode="auto">
          <a:xfrm>
            <a:off x="10285521" y="2828920"/>
            <a:ext cx="524878" cy="50482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person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18" b="5762"/>
          <a:stretch/>
        </p:blipFill>
        <p:spPr bwMode="auto">
          <a:xfrm>
            <a:off x="11545283" y="2828922"/>
            <a:ext cx="524878" cy="504825"/>
          </a:xfrm>
          <a:prstGeom prst="rect">
            <a:avLst/>
          </a:prstGeom>
          <a:noFill/>
          <a:extLst>
            <a:ext uri="{909E8E84-426E-40DD-AFC4-6F175D3DCCD1}">
              <a14:hiddenFill xmlns:a14="http://schemas.microsoft.com/office/drawing/2010/main">
                <a:solidFill>
                  <a:srgbClr val="FFFFFF"/>
                </a:solidFill>
              </a14:hiddenFill>
            </a:ext>
          </a:extLst>
        </p:spPr>
      </p:pic>
      <p:sp>
        <p:nvSpPr>
          <p:cNvPr id="4" name="Chevron 3"/>
          <p:cNvSpPr/>
          <p:nvPr/>
        </p:nvSpPr>
        <p:spPr>
          <a:xfrm rot="10800000">
            <a:off x="2149060" y="2974179"/>
            <a:ext cx="863359" cy="342896"/>
          </a:xfrm>
          <a:prstGeom prst="chevron">
            <a:avLst>
              <a:gd name="adj" fmla="val 16783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676650" y="2828922"/>
            <a:ext cx="1748706" cy="633415"/>
          </a:xfrm>
          <a:prstGeom prst="rect">
            <a:avLst/>
          </a:prstGeom>
          <a:noFill/>
        </p:spPr>
        <p:txBody>
          <a:bodyPr wrap="square" rtlCol="0">
            <a:spAutoFit/>
          </a:bodyPr>
          <a:lstStyle/>
          <a:p>
            <a:endParaRPr lang="en-US" dirty="0"/>
          </a:p>
        </p:txBody>
      </p:sp>
      <p:sp>
        <p:nvSpPr>
          <p:cNvPr id="33" name="Chevron 32"/>
          <p:cNvSpPr/>
          <p:nvPr/>
        </p:nvSpPr>
        <p:spPr>
          <a:xfrm rot="10800000">
            <a:off x="6055080" y="2974180"/>
            <a:ext cx="863359" cy="342896"/>
          </a:xfrm>
          <a:prstGeom prst="chevron">
            <a:avLst>
              <a:gd name="adj" fmla="val 16783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3017101" y="2739256"/>
            <a:ext cx="2963712" cy="86821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2">
                    <a:lumMod val="50000"/>
                  </a:schemeClr>
                </a:solidFill>
              </a:rPr>
              <a:t>Generally, audit committees have between </a:t>
            </a:r>
            <a:r>
              <a:rPr lang="en-US" sz="1600" b="1" dirty="0" smtClean="0">
                <a:solidFill>
                  <a:schemeClr val="bg2">
                    <a:lumMod val="50000"/>
                  </a:schemeClr>
                </a:solidFill>
              </a:rPr>
              <a:t>3 and 8 </a:t>
            </a:r>
            <a:r>
              <a:rPr lang="en-US" sz="1600" dirty="0" smtClean="0">
                <a:solidFill>
                  <a:schemeClr val="bg2">
                    <a:lumMod val="50000"/>
                  </a:schemeClr>
                </a:solidFill>
              </a:rPr>
              <a:t>members</a:t>
            </a:r>
            <a:endParaRPr lang="en-US" sz="1600" dirty="0">
              <a:solidFill>
                <a:schemeClr val="bg2">
                  <a:lumMod val="50000"/>
                </a:schemeClr>
              </a:solidFill>
            </a:endParaRPr>
          </a:p>
        </p:txBody>
      </p:sp>
      <p:sp>
        <p:nvSpPr>
          <p:cNvPr id="34" name="Content Placeholder 2"/>
          <p:cNvSpPr>
            <a:spLocks noGrp="1"/>
          </p:cNvSpPr>
          <p:nvPr>
            <p:ph idx="1"/>
          </p:nvPr>
        </p:nvSpPr>
        <p:spPr>
          <a:xfrm>
            <a:off x="1525079" y="1339242"/>
            <a:ext cx="10298287" cy="450430"/>
          </a:xfrm>
        </p:spPr>
        <p:txBody>
          <a:bodyPr>
            <a:normAutofit/>
          </a:bodyPr>
          <a:lstStyle/>
          <a:p>
            <a:pPr marL="0" indent="0">
              <a:buNone/>
            </a:pPr>
            <a:r>
              <a:rPr lang="en-US" sz="2000" dirty="0" smtClean="0"/>
              <a:t>Appropriate mix of </a:t>
            </a:r>
            <a:r>
              <a:rPr lang="en-US" sz="2000" b="1" dirty="0" smtClean="0">
                <a:solidFill>
                  <a:schemeClr val="accent6">
                    <a:lumMod val="75000"/>
                  </a:schemeClr>
                </a:solidFill>
                <a:effectLst>
                  <a:outerShdw blurRad="38100" dist="38100" dir="2700000" algn="tl">
                    <a:srgbClr val="000000">
                      <a:alpha val="43137"/>
                    </a:srgbClr>
                  </a:outerShdw>
                </a:effectLst>
              </a:rPr>
              <a:t>skills</a:t>
            </a:r>
            <a:r>
              <a:rPr lang="en-US" sz="2000" dirty="0" smtClean="0"/>
              <a:t> and </a:t>
            </a:r>
            <a:r>
              <a:rPr lang="en-US" sz="2000" b="1" dirty="0" smtClean="0">
                <a:solidFill>
                  <a:schemeClr val="accent6">
                    <a:lumMod val="75000"/>
                  </a:schemeClr>
                </a:solidFill>
                <a:effectLst>
                  <a:outerShdw blurRad="38100" dist="38100" dir="2700000" algn="tl">
                    <a:srgbClr val="000000">
                      <a:alpha val="43137"/>
                    </a:srgbClr>
                  </a:outerShdw>
                </a:effectLst>
              </a:rPr>
              <a:t>experience</a:t>
            </a:r>
            <a:r>
              <a:rPr lang="en-US" sz="2000" dirty="0" smtClean="0">
                <a:effectLst>
                  <a:outerShdw blurRad="38100" dist="38100" dir="2700000" algn="tl">
                    <a:srgbClr val="000000">
                      <a:alpha val="43137"/>
                    </a:srgbClr>
                  </a:outerShdw>
                </a:effectLst>
              </a:rPr>
              <a:t> </a:t>
            </a:r>
            <a:r>
              <a:rPr lang="en-US" sz="2000" dirty="0" smtClean="0"/>
              <a:t>relevant to the organization’s responsibilities.</a:t>
            </a:r>
            <a:endParaRPr lang="en-US" sz="2000" dirty="0"/>
          </a:p>
        </p:txBody>
      </p:sp>
      <p:pic>
        <p:nvPicPr>
          <p:cNvPr id="1028" name="Picture 4" descr="Image result for skills icon"/>
          <p:cNvPicPr>
            <a:picLocks noChangeAspect="1" noChangeArrowheads="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5229" t="5001" r="5271" b="5999"/>
          <a:stretch/>
        </p:blipFill>
        <p:spPr bwMode="auto">
          <a:xfrm>
            <a:off x="246070" y="919151"/>
            <a:ext cx="1161854" cy="1155363"/>
          </a:xfrm>
          <a:prstGeom prst="rect">
            <a:avLst/>
          </a:prstGeom>
          <a:noFill/>
          <a:extLst>
            <a:ext uri="{909E8E84-426E-40DD-AFC4-6F175D3DCCD1}">
              <a14:hiddenFill xmlns:a14="http://schemas.microsoft.com/office/drawing/2010/main">
                <a:solidFill>
                  <a:srgbClr val="FFFFFF"/>
                </a:solidFill>
              </a14:hiddenFill>
            </a:ext>
          </a:extLst>
        </p:spPr>
      </p:pic>
      <p:sp>
        <p:nvSpPr>
          <p:cNvPr id="7" name="Right Brace 6"/>
          <p:cNvSpPr/>
          <p:nvPr/>
        </p:nvSpPr>
        <p:spPr>
          <a:xfrm rot="5400000">
            <a:off x="843152" y="2698303"/>
            <a:ext cx="496947" cy="1897613"/>
          </a:xfrm>
          <a:prstGeom prst="rightBrace">
            <a:avLst>
              <a:gd name="adj1" fmla="val 74368"/>
              <a:gd name="adj2" fmla="val 51037"/>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rot="16200000">
            <a:off x="3691924" y="219600"/>
            <a:ext cx="1076934" cy="8222003"/>
          </a:xfrm>
          <a:prstGeom prst="leftBrace">
            <a:avLst>
              <a:gd name="adj1" fmla="val 123633"/>
              <a:gd name="adj2" fmla="val 50188"/>
            </a:avLst>
          </a:prstGeom>
          <a:ln>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25683" y="3339332"/>
            <a:ext cx="1394460" cy="307777"/>
          </a:xfrm>
          <a:prstGeom prst="rect">
            <a:avLst/>
          </a:prstGeom>
          <a:noFill/>
        </p:spPr>
        <p:txBody>
          <a:bodyPr wrap="square" rtlCol="0">
            <a:spAutoFit/>
          </a:bodyPr>
          <a:lstStyle/>
          <a:p>
            <a:r>
              <a:rPr lang="en-US" sz="1400" dirty="0" smtClean="0">
                <a:solidFill>
                  <a:schemeClr val="bg2">
                    <a:lumMod val="25000"/>
                  </a:schemeClr>
                </a:solidFill>
              </a:rPr>
              <a:t>Min number</a:t>
            </a:r>
            <a:endParaRPr lang="en-US" sz="1400" dirty="0">
              <a:solidFill>
                <a:schemeClr val="bg2">
                  <a:lumMod val="25000"/>
                </a:schemeClr>
              </a:solidFill>
            </a:endParaRPr>
          </a:p>
        </p:txBody>
      </p:sp>
      <p:sp>
        <p:nvSpPr>
          <p:cNvPr id="36" name="TextBox 35"/>
          <p:cNvSpPr txBox="1"/>
          <p:nvPr/>
        </p:nvSpPr>
        <p:spPr>
          <a:xfrm>
            <a:off x="2485723" y="3895583"/>
            <a:ext cx="4001036" cy="307777"/>
          </a:xfrm>
          <a:prstGeom prst="rect">
            <a:avLst/>
          </a:prstGeom>
          <a:noFill/>
        </p:spPr>
        <p:txBody>
          <a:bodyPr wrap="square" rtlCol="0">
            <a:spAutoFit/>
          </a:bodyPr>
          <a:lstStyle/>
          <a:p>
            <a:r>
              <a:rPr lang="en-US" sz="1400" dirty="0" smtClean="0">
                <a:solidFill>
                  <a:schemeClr val="bg2">
                    <a:lumMod val="50000"/>
                  </a:schemeClr>
                </a:solidFill>
              </a:rPr>
              <a:t>Typical </a:t>
            </a:r>
            <a:r>
              <a:rPr lang="en-US" sz="1400" dirty="0">
                <a:solidFill>
                  <a:schemeClr val="bg2">
                    <a:lumMod val="50000"/>
                  </a:schemeClr>
                </a:solidFill>
              </a:rPr>
              <a:t>audit committee </a:t>
            </a:r>
            <a:r>
              <a:rPr lang="en-US" sz="1400" dirty="0" smtClean="0">
                <a:solidFill>
                  <a:schemeClr val="bg2">
                    <a:lumMod val="50000"/>
                  </a:schemeClr>
                </a:solidFill>
              </a:rPr>
              <a:t>has </a:t>
            </a:r>
            <a:r>
              <a:rPr lang="en-US" sz="1400" b="1" dirty="0" smtClean="0">
                <a:solidFill>
                  <a:schemeClr val="accent6">
                    <a:lumMod val="75000"/>
                  </a:schemeClr>
                </a:solidFill>
                <a:effectLst>
                  <a:outerShdw blurRad="38100" dist="38100" dir="2700000" algn="tl">
                    <a:srgbClr val="000000">
                      <a:alpha val="43137"/>
                    </a:srgbClr>
                  </a:outerShdw>
                </a:effectLst>
              </a:rPr>
              <a:t>4-5 members</a:t>
            </a:r>
            <a:endParaRPr lang="en-US" sz="1400" dirty="0">
              <a:solidFill>
                <a:schemeClr val="bg2">
                  <a:lumMod val="50000"/>
                </a:schemeClr>
              </a:solidFill>
            </a:endParaRPr>
          </a:p>
        </p:txBody>
      </p:sp>
      <p:pic>
        <p:nvPicPr>
          <p:cNvPr id="1032"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44" y="4889281"/>
            <a:ext cx="2129961" cy="1156502"/>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2272108" y="5261254"/>
            <a:ext cx="9811892" cy="369332"/>
          </a:xfrm>
          <a:prstGeom prst="rect">
            <a:avLst/>
          </a:prstGeom>
        </p:spPr>
        <p:txBody>
          <a:bodyPr wrap="square">
            <a:spAutoFit/>
          </a:bodyPr>
          <a:lstStyle/>
          <a:p>
            <a:r>
              <a:rPr lang="en-US" dirty="0"/>
              <a:t>A</a:t>
            </a:r>
            <a:r>
              <a:rPr lang="en-US" dirty="0" smtClean="0"/>
              <a:t>udit committees maintain institutional memory while providing new perspectives and fresh insights.</a:t>
            </a:r>
            <a:endParaRPr lang="en-US" dirty="0"/>
          </a:p>
        </p:txBody>
      </p:sp>
      <p:sp>
        <p:nvSpPr>
          <p:cNvPr id="40" name="Rectangle 39"/>
          <p:cNvSpPr/>
          <p:nvPr/>
        </p:nvSpPr>
        <p:spPr>
          <a:xfrm>
            <a:off x="2272109" y="5815251"/>
            <a:ext cx="9551258" cy="369332"/>
          </a:xfrm>
          <a:prstGeom prst="rect">
            <a:avLst/>
          </a:prstGeom>
        </p:spPr>
        <p:txBody>
          <a:bodyPr wrap="square">
            <a:spAutoFit/>
          </a:bodyPr>
          <a:lstStyle/>
          <a:p>
            <a:r>
              <a:rPr lang="en-US" dirty="0" smtClean="0"/>
              <a:t>Generally, terms </a:t>
            </a:r>
            <a:r>
              <a:rPr lang="en-US" b="1" dirty="0" smtClean="0">
                <a:solidFill>
                  <a:srgbClr val="FF0000"/>
                </a:solidFill>
                <a:effectLst>
                  <a:outerShdw blurRad="38100" dist="38100" dir="2700000" algn="tl">
                    <a:srgbClr val="000000">
                      <a:alpha val="43137"/>
                    </a:srgbClr>
                  </a:outerShdw>
                </a:effectLst>
              </a:rPr>
              <a:t>less than 2 years </a:t>
            </a:r>
            <a:r>
              <a:rPr lang="en-US" dirty="0" smtClean="0"/>
              <a:t>are too short. Terms of </a:t>
            </a:r>
            <a:r>
              <a:rPr lang="en-US" b="1" dirty="0" smtClean="0">
                <a:solidFill>
                  <a:srgbClr val="FF0000"/>
                </a:solidFill>
                <a:effectLst>
                  <a:outerShdw blurRad="38100" dist="38100" dir="2700000" algn="tl">
                    <a:srgbClr val="000000">
                      <a:alpha val="43137"/>
                    </a:srgbClr>
                  </a:outerShdw>
                </a:effectLst>
              </a:rPr>
              <a:t>greater than 8 </a:t>
            </a:r>
            <a:r>
              <a:rPr lang="en-US" b="1" dirty="0">
                <a:solidFill>
                  <a:srgbClr val="FF0000"/>
                </a:solidFill>
                <a:effectLst>
                  <a:outerShdw blurRad="38100" dist="38100" dir="2700000" algn="tl">
                    <a:srgbClr val="000000">
                      <a:alpha val="43137"/>
                    </a:srgbClr>
                  </a:outerShdw>
                </a:effectLst>
              </a:rPr>
              <a:t>years</a:t>
            </a:r>
            <a:r>
              <a:rPr lang="en-US" dirty="0" smtClean="0"/>
              <a:t> may be too long. </a:t>
            </a:r>
            <a:endParaRPr lang="en-US" dirty="0"/>
          </a:p>
        </p:txBody>
      </p:sp>
    </p:spTree>
    <p:extLst>
      <p:ext uri="{BB962C8B-B14F-4D97-AF65-F5344CB8AC3E}">
        <p14:creationId xmlns:p14="http://schemas.microsoft.com/office/powerpoint/2010/main" val="375169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fade">
                                      <p:cBhvr>
                                        <p:cTn id="12" dur="1000"/>
                                        <p:tgtEl>
                                          <p:spTgt spid="34">
                                            <p:txEl>
                                              <p:pRg st="0" end="0"/>
                                            </p:txEl>
                                          </p:spTgt>
                                        </p:tgtEl>
                                      </p:cBhvr>
                                    </p:animEffect>
                                    <p:anim calcmode="lin" valueType="num">
                                      <p:cBhvr>
                                        <p:cTn id="13"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par>
                                <p:cTn id="22" presetID="53" presetClass="entr" presetSubtype="16"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par>
                                <p:cTn id="27" presetID="53" presetClass="entr" presetSubtype="16"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par>
                                <p:cTn id="37" presetID="53" presetClass="entr" presetSubtype="16"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par>
                                <p:cTn id="42" presetID="53" presetClass="entr" presetSubtype="16"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par>
                                <p:cTn id="47" presetID="53" presetClass="entr" presetSubtype="16"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par>
                                <p:cTn id="52" presetID="53" presetClass="entr" presetSubtype="16"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par>
                                <p:cTn id="57" presetID="53" presetClass="entr" presetSubtype="16"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par>
                                <p:cTn id="62" presetID="53" presetClass="entr" presetSubtype="16"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par>
                                <p:cTn id="67" presetID="53" presetClass="entr" presetSubtype="16"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par>
                                <p:cTn id="77" presetID="53" presetClass="entr" presetSubtype="16" fill="hold" grpId="0" nodeType="withEffect" nodePh="1">
                                  <p:stCondLst>
                                    <p:cond delay="0"/>
                                  </p:stCondLst>
                                  <p:endCondLst>
                                    <p:cond evt="begin" delay="0">
                                      <p:tn val="77"/>
                                    </p:cond>
                                  </p:endCondLst>
                                  <p:childTnLst>
                                    <p:set>
                                      <p:cBhvr>
                                        <p:cTn id="78" dur="1" fill="hold">
                                          <p:stCondLst>
                                            <p:cond delay="0"/>
                                          </p:stCondLst>
                                        </p:cTn>
                                        <p:tgtEl>
                                          <p:spTgt spid="5"/>
                                        </p:tgtEl>
                                        <p:attrNameLst>
                                          <p:attrName>style.visibility</p:attrName>
                                        </p:attrNameLst>
                                      </p:cBhvr>
                                      <p:to>
                                        <p:strVal val="visible"/>
                                      </p:to>
                                    </p:set>
                                    <p:anim calcmode="lin" valueType="num">
                                      <p:cBhvr>
                                        <p:cTn id="79" dur="500" fill="hold"/>
                                        <p:tgtEl>
                                          <p:spTgt spid="5"/>
                                        </p:tgtEl>
                                        <p:attrNameLst>
                                          <p:attrName>ppt_w</p:attrName>
                                        </p:attrNameLst>
                                      </p:cBhvr>
                                      <p:tavLst>
                                        <p:tav tm="0">
                                          <p:val>
                                            <p:fltVal val="0"/>
                                          </p:val>
                                        </p:tav>
                                        <p:tav tm="100000">
                                          <p:val>
                                            <p:strVal val="#ppt_w"/>
                                          </p:val>
                                        </p:tav>
                                      </p:tavLst>
                                    </p:anim>
                                    <p:anim calcmode="lin" valueType="num">
                                      <p:cBhvr>
                                        <p:cTn id="80" dur="500" fill="hold"/>
                                        <p:tgtEl>
                                          <p:spTgt spid="5"/>
                                        </p:tgtEl>
                                        <p:attrNameLst>
                                          <p:attrName>ppt_h</p:attrName>
                                        </p:attrNameLst>
                                      </p:cBhvr>
                                      <p:tavLst>
                                        <p:tav tm="0">
                                          <p:val>
                                            <p:fltVal val="0"/>
                                          </p:val>
                                        </p:tav>
                                        <p:tav tm="100000">
                                          <p:val>
                                            <p:strVal val="#ppt_h"/>
                                          </p:val>
                                        </p:tav>
                                      </p:tavLst>
                                    </p:anim>
                                    <p:animEffect transition="in" filter="fade">
                                      <p:cBhvr>
                                        <p:cTn id="81" dur="500"/>
                                        <p:tgtEl>
                                          <p:spTgt spid="5"/>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p:cTn id="84" dur="500" fill="hold"/>
                                        <p:tgtEl>
                                          <p:spTgt spid="9"/>
                                        </p:tgtEl>
                                        <p:attrNameLst>
                                          <p:attrName>ppt_w</p:attrName>
                                        </p:attrNameLst>
                                      </p:cBhvr>
                                      <p:tavLst>
                                        <p:tav tm="0">
                                          <p:val>
                                            <p:fltVal val="0"/>
                                          </p:val>
                                        </p:tav>
                                        <p:tav tm="100000">
                                          <p:val>
                                            <p:strVal val="#ppt_w"/>
                                          </p:val>
                                        </p:tav>
                                      </p:tavLst>
                                    </p:anim>
                                    <p:anim calcmode="lin" valueType="num">
                                      <p:cBhvr>
                                        <p:cTn id="85" dur="500" fill="hold"/>
                                        <p:tgtEl>
                                          <p:spTgt spid="9"/>
                                        </p:tgtEl>
                                        <p:attrNameLst>
                                          <p:attrName>ppt_h</p:attrName>
                                        </p:attrNameLst>
                                      </p:cBhvr>
                                      <p:tavLst>
                                        <p:tav tm="0">
                                          <p:val>
                                            <p:fltVal val="0"/>
                                          </p:val>
                                        </p:tav>
                                        <p:tav tm="100000">
                                          <p:val>
                                            <p:strVal val="#ppt_h"/>
                                          </p:val>
                                        </p:tav>
                                      </p:tavLst>
                                    </p:anim>
                                    <p:animEffect transition="in" filter="fade">
                                      <p:cBhvr>
                                        <p:cTn id="86" dur="500"/>
                                        <p:tgtEl>
                                          <p:spTgt spid="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
                                        </p:tgtEl>
                                        <p:attrNameLst>
                                          <p:attrName>style.visibility</p:attrName>
                                        </p:attrNameLst>
                                      </p:cBhvr>
                                      <p:to>
                                        <p:strVal val="visible"/>
                                      </p:to>
                                    </p:set>
                                    <p:anim calcmode="lin" valueType="num">
                                      <p:cBhvr>
                                        <p:cTn id="94" dur="500" fill="hold"/>
                                        <p:tgtEl>
                                          <p:spTgt spid="6"/>
                                        </p:tgtEl>
                                        <p:attrNameLst>
                                          <p:attrName>ppt_w</p:attrName>
                                        </p:attrNameLst>
                                      </p:cBhvr>
                                      <p:tavLst>
                                        <p:tav tm="0">
                                          <p:val>
                                            <p:fltVal val="0"/>
                                          </p:val>
                                        </p:tav>
                                        <p:tav tm="100000">
                                          <p:val>
                                            <p:strVal val="#ppt_w"/>
                                          </p:val>
                                        </p:tav>
                                      </p:tavLst>
                                    </p:anim>
                                    <p:anim calcmode="lin" valueType="num">
                                      <p:cBhvr>
                                        <p:cTn id="95" dur="500" fill="hold"/>
                                        <p:tgtEl>
                                          <p:spTgt spid="6"/>
                                        </p:tgtEl>
                                        <p:attrNameLst>
                                          <p:attrName>ppt_h</p:attrName>
                                        </p:attrNameLst>
                                      </p:cBhvr>
                                      <p:tavLst>
                                        <p:tav tm="0">
                                          <p:val>
                                            <p:fltVal val="0"/>
                                          </p:val>
                                        </p:tav>
                                        <p:tav tm="100000">
                                          <p:val>
                                            <p:strVal val="#ppt_h"/>
                                          </p:val>
                                        </p:tav>
                                      </p:tavLst>
                                    </p:anim>
                                    <p:animEffect transition="in" filter="fade">
                                      <p:cBhvr>
                                        <p:cTn id="96" dur="500"/>
                                        <p:tgtEl>
                                          <p:spTgt spid="6"/>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
                                        </p:tgtEl>
                                        <p:attrNameLst>
                                          <p:attrName>style.visibility</p:attrName>
                                        </p:attrNameLst>
                                      </p:cBhvr>
                                      <p:to>
                                        <p:strVal val="visible"/>
                                      </p:to>
                                    </p:set>
                                    <p:anim calcmode="lin" valueType="num">
                                      <p:cBhvr>
                                        <p:cTn id="99" dur="500" fill="hold"/>
                                        <p:tgtEl>
                                          <p:spTgt spid="7"/>
                                        </p:tgtEl>
                                        <p:attrNameLst>
                                          <p:attrName>ppt_w</p:attrName>
                                        </p:attrNameLst>
                                      </p:cBhvr>
                                      <p:tavLst>
                                        <p:tav tm="0">
                                          <p:val>
                                            <p:fltVal val="0"/>
                                          </p:val>
                                        </p:tav>
                                        <p:tav tm="100000">
                                          <p:val>
                                            <p:strVal val="#ppt_w"/>
                                          </p:val>
                                        </p:tav>
                                      </p:tavLst>
                                    </p:anim>
                                    <p:anim calcmode="lin" valueType="num">
                                      <p:cBhvr>
                                        <p:cTn id="100" dur="500" fill="hold"/>
                                        <p:tgtEl>
                                          <p:spTgt spid="7"/>
                                        </p:tgtEl>
                                        <p:attrNameLst>
                                          <p:attrName>ppt_h</p:attrName>
                                        </p:attrNameLst>
                                      </p:cBhvr>
                                      <p:tavLst>
                                        <p:tav tm="0">
                                          <p:val>
                                            <p:fltVal val="0"/>
                                          </p:val>
                                        </p:tav>
                                        <p:tav tm="100000">
                                          <p:val>
                                            <p:strVal val="#ppt_h"/>
                                          </p:val>
                                        </p:tav>
                                      </p:tavLst>
                                    </p:anim>
                                    <p:animEffect transition="in" filter="fade">
                                      <p:cBhvr>
                                        <p:cTn id="101" dur="500"/>
                                        <p:tgtEl>
                                          <p:spTgt spid="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wipe(left)">
                                      <p:cBhvr>
                                        <p:cTn id="106" dur="500"/>
                                        <p:tgtEl>
                                          <p:spTgt spid="8"/>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wipe(left)">
                                      <p:cBhvr>
                                        <p:cTn id="109" dur="500"/>
                                        <p:tgtEl>
                                          <p:spTgt spid="36"/>
                                        </p:tgtEl>
                                      </p:cBhvr>
                                    </p:animEffect>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nodeType="clickEffect">
                                  <p:stCondLst>
                                    <p:cond delay="0"/>
                                  </p:stCondLst>
                                  <p:childTnLst>
                                    <p:set>
                                      <p:cBhvr>
                                        <p:cTn id="113" dur="1" fill="hold">
                                          <p:stCondLst>
                                            <p:cond delay="0"/>
                                          </p:stCondLst>
                                        </p:cTn>
                                        <p:tgtEl>
                                          <p:spTgt spid="1032"/>
                                        </p:tgtEl>
                                        <p:attrNameLst>
                                          <p:attrName>style.visibility</p:attrName>
                                        </p:attrNameLst>
                                      </p:cBhvr>
                                      <p:to>
                                        <p:strVal val="visible"/>
                                      </p:to>
                                    </p:set>
                                    <p:animEffect transition="in" filter="fade">
                                      <p:cBhvr>
                                        <p:cTn id="114" dur="1000"/>
                                        <p:tgtEl>
                                          <p:spTgt spid="1032"/>
                                        </p:tgtEl>
                                      </p:cBhvr>
                                    </p:animEffect>
                                    <p:anim calcmode="lin" valueType="num">
                                      <p:cBhvr>
                                        <p:cTn id="115" dur="1000" fill="hold"/>
                                        <p:tgtEl>
                                          <p:spTgt spid="1032"/>
                                        </p:tgtEl>
                                        <p:attrNameLst>
                                          <p:attrName>ppt_x</p:attrName>
                                        </p:attrNameLst>
                                      </p:cBhvr>
                                      <p:tavLst>
                                        <p:tav tm="0">
                                          <p:val>
                                            <p:strVal val="#ppt_x"/>
                                          </p:val>
                                        </p:tav>
                                        <p:tav tm="100000">
                                          <p:val>
                                            <p:strVal val="#ppt_x"/>
                                          </p:val>
                                        </p:tav>
                                      </p:tavLst>
                                    </p:anim>
                                    <p:anim calcmode="lin" valueType="num">
                                      <p:cBhvr>
                                        <p:cTn id="116" dur="1000" fill="hold"/>
                                        <p:tgtEl>
                                          <p:spTgt spid="1032"/>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1000"/>
                                        <p:tgtEl>
                                          <p:spTgt spid="39"/>
                                        </p:tgtEl>
                                      </p:cBhvr>
                                    </p:animEffect>
                                    <p:anim calcmode="lin" valueType="num">
                                      <p:cBhvr>
                                        <p:cTn id="120" dur="1000" fill="hold"/>
                                        <p:tgtEl>
                                          <p:spTgt spid="39"/>
                                        </p:tgtEl>
                                        <p:attrNameLst>
                                          <p:attrName>ppt_x</p:attrName>
                                        </p:attrNameLst>
                                      </p:cBhvr>
                                      <p:tavLst>
                                        <p:tav tm="0">
                                          <p:val>
                                            <p:strVal val="#ppt_x"/>
                                          </p:val>
                                        </p:tav>
                                        <p:tav tm="100000">
                                          <p:val>
                                            <p:strVal val="#ppt_x"/>
                                          </p:val>
                                        </p:tav>
                                      </p:tavLst>
                                    </p:anim>
                                    <p:anim calcmode="lin" valueType="num">
                                      <p:cBhvr>
                                        <p:cTn id="12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33" grpId="0" animBg="1"/>
      <p:bldP spid="6" grpId="0" animBg="1"/>
      <p:bldP spid="34" grpId="0" build="p"/>
      <p:bldP spid="7" grpId="0" animBg="1"/>
      <p:bldP spid="8" grpId="0" animBg="1"/>
      <p:bldP spid="9" grpId="0"/>
      <p:bldP spid="36"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entagon 12"/>
          <p:cNvSpPr/>
          <p:nvPr/>
        </p:nvSpPr>
        <p:spPr>
          <a:xfrm>
            <a:off x="0" y="-1313"/>
            <a:ext cx="8553450" cy="8763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sz="2400" b="1" dirty="0" smtClean="0">
                <a:solidFill>
                  <a:schemeClr val="tx1"/>
                </a:solidFill>
                <a:effectLst>
                  <a:outerShdw blurRad="38100" dist="38100" dir="2700000" algn="tl">
                    <a:srgbClr val="000000">
                      <a:alpha val="43137"/>
                    </a:srgbClr>
                  </a:outerShdw>
                </a:effectLst>
              </a:rPr>
              <a:t>Committee Member Independence</a:t>
            </a:r>
            <a:endParaRPr lang="en-US" sz="2400" dirty="0">
              <a:solidFill>
                <a:schemeClr val="tx1"/>
              </a:solidFill>
            </a:endParaRPr>
          </a:p>
        </p:txBody>
      </p:sp>
      <p:pic>
        <p:nvPicPr>
          <p:cNvPr id="3074" name="Picture 2" descr="Image result for independ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52" y="970259"/>
            <a:ext cx="2546350" cy="1481127"/>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3065884" y="1292319"/>
            <a:ext cx="8829480" cy="83700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chemeClr val="bg2">
                    <a:lumMod val="25000"/>
                  </a:schemeClr>
                </a:solidFill>
              </a:rPr>
              <a:t>An essential feature of an effective audit committee is </a:t>
            </a:r>
            <a:r>
              <a:rPr lang="en-US" sz="2200" b="1" dirty="0">
                <a:solidFill>
                  <a:schemeClr val="accent6">
                    <a:lumMod val="75000"/>
                  </a:schemeClr>
                </a:solidFill>
                <a:effectLst>
                  <a:outerShdw blurRad="38100" dist="38100" dir="2700000" algn="tl">
                    <a:srgbClr val="000000">
                      <a:alpha val="43137"/>
                    </a:srgbClr>
                  </a:outerShdw>
                </a:effectLst>
              </a:rPr>
              <a:t>independence from management. </a:t>
            </a:r>
          </a:p>
        </p:txBody>
      </p:sp>
      <p:sp>
        <p:nvSpPr>
          <p:cNvPr id="37" name="Rounded Rectangle 36"/>
          <p:cNvSpPr/>
          <p:nvPr/>
        </p:nvSpPr>
        <p:spPr>
          <a:xfrm>
            <a:off x="240652" y="2616012"/>
            <a:ext cx="8839201" cy="752594"/>
          </a:xfrm>
          <a:prstGeom prst="roundRect">
            <a:avLst>
              <a:gd name="adj" fmla="val 24659"/>
            </a:avLst>
          </a:prstGeom>
          <a:solidFill>
            <a:schemeClr val="accent6">
              <a:lumMod val="20000"/>
              <a:lumOff val="80000"/>
            </a:schemeClr>
          </a:solidFill>
        </p:spPr>
        <p:txBody>
          <a:bodyPr wrap="square">
            <a:spAutoFit/>
          </a:bodyPr>
          <a:lstStyle/>
          <a:p>
            <a:r>
              <a:rPr lang="en-US" dirty="0" smtClean="0"/>
              <a:t>An independent audit committee member is a person who is </a:t>
            </a:r>
            <a:r>
              <a:rPr lang="en-US" b="1" dirty="0" smtClean="0">
                <a:solidFill>
                  <a:srgbClr val="FF0000"/>
                </a:solidFill>
                <a:effectLst>
                  <a:outerShdw blurRad="38100" dist="38100" dir="2700000" algn="tl">
                    <a:srgbClr val="000000">
                      <a:alpha val="43137"/>
                    </a:srgbClr>
                  </a:outerShdw>
                </a:effectLst>
              </a:rPr>
              <a:t>not employed by</a:t>
            </a:r>
            <a:r>
              <a:rPr lang="en-US" dirty="0" smtClean="0"/>
              <a:t>, or </a:t>
            </a:r>
            <a:r>
              <a:rPr lang="en-US" b="1" dirty="0" smtClean="0">
                <a:solidFill>
                  <a:srgbClr val="FF0000"/>
                </a:solidFill>
                <a:effectLst>
                  <a:outerShdw blurRad="38100" dist="38100" dir="2700000" algn="tl">
                    <a:srgbClr val="000000">
                      <a:alpha val="43137"/>
                    </a:srgbClr>
                  </a:outerShdw>
                </a:effectLst>
              </a:rPr>
              <a:t>providing any services to</a:t>
            </a:r>
            <a:r>
              <a:rPr lang="en-US" dirty="0" smtClean="0"/>
              <a:t>, the organization beyond his or her duties as a committee member.</a:t>
            </a:r>
            <a:endParaRPr lang="en-US" dirty="0"/>
          </a:p>
        </p:txBody>
      </p:sp>
      <p:pic>
        <p:nvPicPr>
          <p:cNvPr id="3076" name="Picture 4" descr="Image result for duti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46384" y="2394725"/>
            <a:ext cx="2548980" cy="1157662"/>
          </a:xfrm>
          <a:prstGeom prst="rect">
            <a:avLst/>
          </a:prstGeom>
          <a:noFill/>
          <a:extLst>
            <a:ext uri="{909E8E84-426E-40DD-AFC4-6F175D3DCCD1}">
              <a14:hiddenFill xmlns:a14="http://schemas.microsoft.com/office/drawing/2010/main">
                <a:solidFill>
                  <a:srgbClr val="FFFFFF"/>
                </a:solidFill>
              </a14:hiddenFill>
            </a:ext>
          </a:extLst>
        </p:spPr>
      </p:pic>
      <p:sp>
        <p:nvSpPr>
          <p:cNvPr id="38" name="Rounded Rectangle 37"/>
          <p:cNvSpPr/>
          <p:nvPr/>
        </p:nvSpPr>
        <p:spPr>
          <a:xfrm>
            <a:off x="240652" y="3617022"/>
            <a:ext cx="11654712" cy="3166824"/>
          </a:xfrm>
          <a:prstGeom prst="roundRect">
            <a:avLst/>
          </a:prstGeom>
          <a:noFill/>
          <a:ln>
            <a:solidFill>
              <a:schemeClr val="bg1">
                <a:lumMod val="65000"/>
              </a:schemeClr>
            </a:solidFill>
            <a:prstDash val="dash"/>
          </a:ln>
        </p:spPr>
        <p:txBody>
          <a:bodyPr wrap="square">
            <a:spAutoFit/>
          </a:bodyPr>
          <a:lstStyle/>
          <a:p>
            <a:r>
              <a:rPr lang="en-US" b="1" u="sng" dirty="0" smtClean="0"/>
              <a:t>Various governments express similar independence requirements. </a:t>
            </a:r>
          </a:p>
          <a:p>
            <a:endParaRPr lang="en-US" dirty="0" smtClean="0"/>
          </a:p>
          <a:p>
            <a:pPr marL="574675"/>
            <a:r>
              <a:rPr lang="en-US" dirty="0" smtClean="0"/>
              <a:t>	The government in the Australian state of New South Wales mandates that an audit committee </a:t>
            </a:r>
            <a:r>
              <a:rPr lang="en-US" b="1" dirty="0" smtClean="0">
                <a:solidFill>
                  <a:srgbClr val="FF0000"/>
                </a:solidFill>
                <a:effectLst>
                  <a:outerShdw blurRad="38100" dist="38100" dir="2700000" algn="tl">
                    <a:srgbClr val="000000">
                      <a:alpha val="43137"/>
                    </a:srgbClr>
                  </a:outerShdw>
                </a:effectLst>
              </a:rPr>
              <a:t>must have a 	majority of independent members</a:t>
            </a:r>
            <a:r>
              <a:rPr lang="en-US" dirty="0" smtClean="0"/>
              <a:t> and that these independent members must not be involved in any public 	sector roles in the state. </a:t>
            </a:r>
          </a:p>
          <a:p>
            <a:pPr marL="574675"/>
            <a:r>
              <a:rPr lang="en-US" dirty="0" smtClean="0"/>
              <a:t>	</a:t>
            </a:r>
          </a:p>
          <a:p>
            <a:pPr marL="574675"/>
            <a:r>
              <a:rPr lang="en-US" dirty="0"/>
              <a:t>	</a:t>
            </a:r>
            <a:r>
              <a:rPr lang="en-US" dirty="0" smtClean="0"/>
              <a:t>The auditor general of New Zealand and the International Federation of Accountants, recommend most of 	the audit committee members </a:t>
            </a:r>
            <a:r>
              <a:rPr lang="en-US" b="1" dirty="0" smtClean="0">
                <a:solidFill>
                  <a:srgbClr val="FF0000"/>
                </a:solidFill>
                <a:effectLst>
                  <a:outerShdw blurRad="38100" dist="38100" dir="2700000" algn="tl">
                    <a:srgbClr val="000000">
                      <a:alpha val="43137"/>
                    </a:srgbClr>
                  </a:outerShdw>
                </a:effectLst>
              </a:rPr>
              <a:t>should be external appointments</a:t>
            </a:r>
            <a:r>
              <a:rPr lang="en-US" dirty="0" smtClean="0"/>
              <a:t>. </a:t>
            </a:r>
          </a:p>
          <a:p>
            <a:pPr marL="574675"/>
            <a:r>
              <a:rPr lang="en-US" dirty="0" smtClean="0"/>
              <a:t>	</a:t>
            </a:r>
          </a:p>
          <a:p>
            <a:pPr marL="574675"/>
            <a:r>
              <a:rPr lang="en-US" dirty="0"/>
              <a:t>	</a:t>
            </a:r>
            <a:r>
              <a:rPr lang="en-US" dirty="0" smtClean="0"/>
              <a:t>The Canadian government requires that a majority of the members be from </a:t>
            </a:r>
            <a:r>
              <a:rPr lang="en-US" b="1" dirty="0" smtClean="0">
                <a:solidFill>
                  <a:srgbClr val="FF0000"/>
                </a:solidFill>
                <a:effectLst>
                  <a:outerShdw blurRad="38100" dist="38100" dir="2700000" algn="tl">
                    <a:srgbClr val="000000">
                      <a:alpha val="43137"/>
                    </a:srgbClr>
                  </a:outerShdw>
                </a:effectLst>
              </a:rPr>
              <a:t>outside government</a:t>
            </a:r>
            <a:r>
              <a:rPr lang="en-US" dirty="0" smtClean="0"/>
              <a:t>.</a:t>
            </a:r>
            <a:endParaRPr lang="en-US" dirty="0"/>
          </a:p>
        </p:txBody>
      </p:sp>
      <p:pic>
        <p:nvPicPr>
          <p:cNvPr id="3078" name="Picture 6" descr="Image result for Australian state of New South Wales f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150" y="4586031"/>
            <a:ext cx="831475" cy="41080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new zealand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151" y="5573316"/>
            <a:ext cx="831475" cy="41080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canada fla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1151" y="6260577"/>
            <a:ext cx="831475" cy="41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8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500"/>
                                        <p:tgtEl>
                                          <p:spTgt spid="307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par>
                                <p:cTn id="16" presetID="22" presetClass="entr" presetSubtype="1"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wipe(up)">
                                      <p:cBhvr>
                                        <p:cTn id="18" dur="500"/>
                                        <p:tgtEl>
                                          <p:spTgt spid="307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up)">
                                      <p:cBhvr>
                                        <p:cTn id="23" dur="500"/>
                                        <p:tgtEl>
                                          <p:spTgt spid="38"/>
                                        </p:tgtEl>
                                      </p:cBhvr>
                                    </p:animEffect>
                                  </p:childTnLst>
                                </p:cTn>
                              </p:par>
                              <p:par>
                                <p:cTn id="24" presetID="22" presetClass="entr" presetSubtype="1" fill="hold" nodeType="withEffect">
                                  <p:stCondLst>
                                    <p:cond delay="0"/>
                                  </p:stCondLst>
                                  <p:childTnLst>
                                    <p:set>
                                      <p:cBhvr>
                                        <p:cTn id="25" dur="1" fill="hold">
                                          <p:stCondLst>
                                            <p:cond delay="0"/>
                                          </p:stCondLst>
                                        </p:cTn>
                                        <p:tgtEl>
                                          <p:spTgt spid="3078"/>
                                        </p:tgtEl>
                                        <p:attrNameLst>
                                          <p:attrName>style.visibility</p:attrName>
                                        </p:attrNameLst>
                                      </p:cBhvr>
                                      <p:to>
                                        <p:strVal val="visible"/>
                                      </p:to>
                                    </p:set>
                                    <p:animEffect transition="in" filter="wipe(up)">
                                      <p:cBhvr>
                                        <p:cTn id="26" dur="500"/>
                                        <p:tgtEl>
                                          <p:spTgt spid="3078"/>
                                        </p:tgtEl>
                                      </p:cBhvr>
                                    </p:animEffect>
                                  </p:childTnLst>
                                </p:cTn>
                              </p:par>
                              <p:par>
                                <p:cTn id="27" presetID="22" presetClass="entr" presetSubtype="1" fill="hold" nodeType="withEffect">
                                  <p:stCondLst>
                                    <p:cond delay="0"/>
                                  </p:stCondLst>
                                  <p:childTnLst>
                                    <p:set>
                                      <p:cBhvr>
                                        <p:cTn id="28" dur="1" fill="hold">
                                          <p:stCondLst>
                                            <p:cond delay="0"/>
                                          </p:stCondLst>
                                        </p:cTn>
                                        <p:tgtEl>
                                          <p:spTgt spid="3080"/>
                                        </p:tgtEl>
                                        <p:attrNameLst>
                                          <p:attrName>style.visibility</p:attrName>
                                        </p:attrNameLst>
                                      </p:cBhvr>
                                      <p:to>
                                        <p:strVal val="visible"/>
                                      </p:to>
                                    </p:set>
                                    <p:animEffect transition="in" filter="wipe(up)">
                                      <p:cBhvr>
                                        <p:cTn id="29" dur="500"/>
                                        <p:tgtEl>
                                          <p:spTgt spid="3080"/>
                                        </p:tgtEl>
                                      </p:cBhvr>
                                    </p:animEffect>
                                  </p:childTnLst>
                                </p:cTn>
                              </p:par>
                              <p:par>
                                <p:cTn id="30" presetID="22" presetClass="entr" presetSubtype="1" fill="hold" nodeType="withEffect">
                                  <p:stCondLst>
                                    <p:cond delay="0"/>
                                  </p:stCondLst>
                                  <p:childTnLst>
                                    <p:set>
                                      <p:cBhvr>
                                        <p:cTn id="31" dur="1" fill="hold">
                                          <p:stCondLst>
                                            <p:cond delay="0"/>
                                          </p:stCondLst>
                                        </p:cTn>
                                        <p:tgtEl>
                                          <p:spTgt spid="3082"/>
                                        </p:tgtEl>
                                        <p:attrNameLst>
                                          <p:attrName>style.visibility</p:attrName>
                                        </p:attrNameLst>
                                      </p:cBhvr>
                                      <p:to>
                                        <p:strVal val="visible"/>
                                      </p:to>
                                    </p:set>
                                    <p:animEffect transition="in" filter="wipe(up)">
                                      <p:cBhvr>
                                        <p:cTn id="32"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entagon 12"/>
          <p:cNvSpPr/>
          <p:nvPr/>
        </p:nvSpPr>
        <p:spPr>
          <a:xfrm>
            <a:off x="0" y="-1313"/>
            <a:ext cx="8553450" cy="876300"/>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a:r>
              <a:rPr lang="en-US" altLang="en-US" sz="2400" b="1" dirty="0" smtClean="0">
                <a:solidFill>
                  <a:schemeClr val="tx1"/>
                </a:solidFill>
                <a:effectLst>
                  <a:outerShdw blurRad="38100" dist="38100" dir="2700000" algn="tl">
                    <a:srgbClr val="000000">
                      <a:alpha val="43137"/>
                    </a:srgbClr>
                  </a:outerShdw>
                </a:effectLst>
              </a:rPr>
              <a:t>Challenges</a:t>
            </a:r>
            <a:r>
              <a:rPr lang="en-US" altLang="en-US" sz="2400" b="1" dirty="0">
                <a:solidFill>
                  <a:schemeClr val="tx1"/>
                </a:solidFill>
                <a:effectLst>
                  <a:outerShdw blurRad="38100" dist="38100" dir="2700000" algn="tl">
                    <a:srgbClr val="000000">
                      <a:alpha val="43137"/>
                    </a:srgbClr>
                  </a:outerShdw>
                </a:effectLst>
              </a:rPr>
              <a:t>, Pros and Cons</a:t>
            </a:r>
            <a:endParaRPr lang="en-US" sz="2400" dirty="0">
              <a:solidFill>
                <a:schemeClr val="tx1"/>
              </a:solidFill>
            </a:endParaRPr>
          </a:p>
        </p:txBody>
      </p:sp>
      <p:sp>
        <p:nvSpPr>
          <p:cNvPr id="10" name="Rounded Rectangle 9"/>
          <p:cNvSpPr/>
          <p:nvPr/>
        </p:nvSpPr>
        <p:spPr>
          <a:xfrm>
            <a:off x="3065884" y="1086785"/>
            <a:ext cx="8829480" cy="107641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2">
                    <a:lumMod val="25000"/>
                  </a:schemeClr>
                </a:solidFill>
              </a:rPr>
              <a:t>To find appropriate people who are independent of the organization with sufficient knowledge of the organization, government financial reporting framework and an ability to identify, evaluate and resolve the </a:t>
            </a:r>
            <a:r>
              <a:rPr lang="en-US" sz="2000" dirty="0" smtClean="0">
                <a:solidFill>
                  <a:schemeClr val="bg2">
                    <a:lumMod val="25000"/>
                  </a:schemeClr>
                </a:solidFill>
              </a:rPr>
              <a:t>risks.</a:t>
            </a:r>
            <a:endParaRPr lang="en-US" sz="2000" dirty="0">
              <a:solidFill>
                <a:schemeClr val="bg2">
                  <a:lumMod val="25000"/>
                </a:schemeClr>
              </a:solidFill>
            </a:endParaRPr>
          </a:p>
        </p:txBody>
      </p:sp>
      <p:sp>
        <p:nvSpPr>
          <p:cNvPr id="11" name="Rounded Rectangle 10"/>
          <p:cNvSpPr/>
          <p:nvPr/>
        </p:nvSpPr>
        <p:spPr>
          <a:xfrm>
            <a:off x="3063450" y="2311284"/>
            <a:ext cx="8829480" cy="62941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2">
                    <a:lumMod val="25000"/>
                  </a:schemeClr>
                </a:solidFill>
              </a:rPr>
              <a:t>T</a:t>
            </a:r>
            <a:r>
              <a:rPr lang="en-US" sz="2000" dirty="0" smtClean="0">
                <a:solidFill>
                  <a:schemeClr val="bg2">
                    <a:lumMod val="25000"/>
                  </a:schemeClr>
                </a:solidFill>
              </a:rPr>
              <a:t>o </a:t>
            </a:r>
            <a:r>
              <a:rPr lang="en-US" sz="2000" dirty="0">
                <a:solidFill>
                  <a:schemeClr val="bg2">
                    <a:lumMod val="25000"/>
                  </a:schemeClr>
                </a:solidFill>
              </a:rPr>
              <a:t>have a supportive and positive culture from the top</a:t>
            </a:r>
          </a:p>
        </p:txBody>
      </p:sp>
      <p:sp>
        <p:nvSpPr>
          <p:cNvPr id="14" name="Rounded Rectangle 13"/>
          <p:cNvSpPr/>
          <p:nvPr/>
        </p:nvSpPr>
        <p:spPr>
          <a:xfrm>
            <a:off x="268063" y="3243054"/>
            <a:ext cx="5590775" cy="2422576"/>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081713" y="3243054"/>
            <a:ext cx="5813651" cy="2422576"/>
          </a:xfrm>
          <a:prstGeom prst="round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59184" y="3754256"/>
            <a:ext cx="5658705" cy="338554"/>
          </a:xfrm>
          <a:prstGeom prst="rect">
            <a:avLst/>
          </a:prstGeom>
        </p:spPr>
        <p:txBody>
          <a:bodyPr wrap="square">
            <a:spAutoFit/>
          </a:bodyPr>
          <a:lstStyle/>
          <a:p>
            <a:r>
              <a:rPr lang="en-US" altLang="en-US" sz="1600" dirty="0" smtClean="0"/>
              <a:t>Members does not have sufficient knowledge of the institution</a:t>
            </a:r>
            <a:endParaRPr lang="en-US" sz="1600" dirty="0"/>
          </a:p>
        </p:txBody>
      </p:sp>
      <p:sp>
        <p:nvSpPr>
          <p:cNvPr id="17" name="Rectangle 16"/>
          <p:cNvSpPr/>
          <p:nvPr/>
        </p:nvSpPr>
        <p:spPr>
          <a:xfrm>
            <a:off x="3839057" y="4364479"/>
            <a:ext cx="5031508" cy="313932"/>
          </a:xfrm>
          <a:prstGeom prst="rect">
            <a:avLst/>
          </a:prstGeom>
        </p:spPr>
        <p:txBody>
          <a:bodyPr wrap="square">
            <a:spAutoFit/>
          </a:bodyPr>
          <a:lstStyle/>
          <a:p>
            <a:pPr algn="just">
              <a:lnSpc>
                <a:spcPct val="90000"/>
              </a:lnSpc>
              <a:buClr>
                <a:schemeClr val="tx1"/>
              </a:buClr>
            </a:pPr>
            <a:r>
              <a:rPr lang="en-US" altLang="en-US" sz="1600" dirty="0" smtClean="0"/>
              <a:t>Members not devoting enough time to their duties</a:t>
            </a:r>
            <a:endParaRPr lang="en-US" altLang="en-US" sz="1600" dirty="0"/>
          </a:p>
        </p:txBody>
      </p:sp>
      <p:sp>
        <p:nvSpPr>
          <p:cNvPr id="18" name="TextBox 17"/>
          <p:cNvSpPr txBox="1"/>
          <p:nvPr/>
        </p:nvSpPr>
        <p:spPr>
          <a:xfrm>
            <a:off x="2404872" y="3243053"/>
            <a:ext cx="1022331" cy="400110"/>
          </a:xfrm>
          <a:prstGeom prst="rect">
            <a:avLst/>
          </a:prstGeom>
          <a:noFill/>
        </p:spPr>
        <p:txBody>
          <a:bodyPr wrap="none" rtlCol="0">
            <a:spAutoFit/>
          </a:bodyPr>
          <a:lstStyle/>
          <a:p>
            <a:r>
              <a:rPr lang="en-US" sz="2000" b="1" dirty="0" smtClean="0"/>
              <a:t>Internal</a:t>
            </a:r>
            <a:endParaRPr lang="en-US" sz="2000" b="1" dirty="0"/>
          </a:p>
        </p:txBody>
      </p:sp>
      <p:sp>
        <p:nvSpPr>
          <p:cNvPr id="19" name="TextBox 18"/>
          <p:cNvSpPr txBox="1"/>
          <p:nvPr/>
        </p:nvSpPr>
        <p:spPr>
          <a:xfrm>
            <a:off x="8636209" y="3243053"/>
            <a:ext cx="1061573" cy="400110"/>
          </a:xfrm>
          <a:prstGeom prst="rect">
            <a:avLst/>
          </a:prstGeom>
          <a:noFill/>
        </p:spPr>
        <p:txBody>
          <a:bodyPr wrap="none" rtlCol="0">
            <a:spAutoFit/>
          </a:bodyPr>
          <a:lstStyle/>
          <a:p>
            <a:r>
              <a:rPr lang="en-US" sz="2000" b="1" dirty="0" smtClean="0"/>
              <a:t>External</a:t>
            </a:r>
            <a:endParaRPr lang="en-US" b="1" dirty="0"/>
          </a:p>
        </p:txBody>
      </p:sp>
      <p:sp>
        <p:nvSpPr>
          <p:cNvPr id="20" name="Rectangle 19"/>
          <p:cNvSpPr/>
          <p:nvPr/>
        </p:nvSpPr>
        <p:spPr>
          <a:xfrm>
            <a:off x="1927132" y="6052808"/>
            <a:ext cx="9440562" cy="369332"/>
          </a:xfrm>
          <a:prstGeom prst="rect">
            <a:avLst/>
          </a:prstGeom>
          <a:ln>
            <a:solidFill>
              <a:srgbClr val="8A0000"/>
            </a:solidFill>
          </a:ln>
        </p:spPr>
        <p:txBody>
          <a:bodyPr wrap="square">
            <a:spAutoFit/>
          </a:bodyPr>
          <a:lstStyle/>
          <a:p>
            <a:r>
              <a:rPr lang="en-US" dirty="0" smtClean="0"/>
              <a:t>BUT – an audit committee is not always required, necessary or even appropriate in all situations</a:t>
            </a:r>
            <a:endParaRPr lang="en-US" dirty="0"/>
          </a:p>
        </p:txBody>
      </p:sp>
      <p:sp>
        <p:nvSpPr>
          <p:cNvPr id="21" name="Rectangle 20"/>
          <p:cNvSpPr/>
          <p:nvPr/>
        </p:nvSpPr>
        <p:spPr>
          <a:xfrm>
            <a:off x="667788" y="3731361"/>
            <a:ext cx="5191050" cy="338554"/>
          </a:xfrm>
          <a:prstGeom prst="rect">
            <a:avLst/>
          </a:prstGeom>
        </p:spPr>
        <p:txBody>
          <a:bodyPr wrap="square">
            <a:spAutoFit/>
          </a:bodyPr>
          <a:lstStyle/>
          <a:p>
            <a:r>
              <a:rPr lang="en-US" altLang="en-US" sz="1600" dirty="0" smtClean="0"/>
              <a:t>Members have sufficient knowledge of the institution</a:t>
            </a:r>
            <a:endParaRPr lang="en-US" sz="1600" dirty="0"/>
          </a:p>
        </p:txBody>
      </p:sp>
      <p:sp>
        <p:nvSpPr>
          <p:cNvPr id="22" name="Rectangle 21"/>
          <p:cNvSpPr/>
          <p:nvPr/>
        </p:nvSpPr>
        <p:spPr>
          <a:xfrm>
            <a:off x="6159185" y="5040771"/>
            <a:ext cx="5658705" cy="535531"/>
          </a:xfrm>
          <a:prstGeom prst="rect">
            <a:avLst/>
          </a:prstGeom>
        </p:spPr>
        <p:txBody>
          <a:bodyPr wrap="square">
            <a:spAutoFit/>
          </a:bodyPr>
          <a:lstStyle/>
          <a:p>
            <a:pPr algn="just">
              <a:lnSpc>
                <a:spcPct val="90000"/>
              </a:lnSpc>
              <a:buClr>
                <a:schemeClr val="tx1"/>
              </a:buClr>
            </a:pPr>
            <a:r>
              <a:rPr lang="en-US" altLang="en-US" sz="1600" dirty="0" smtClean="0"/>
              <a:t>Members have deep professional knowledge, skills and experience on GRC domains &amp; Internal Audit </a:t>
            </a:r>
            <a:endParaRPr lang="en-US" altLang="en-US" sz="1600" dirty="0"/>
          </a:p>
        </p:txBody>
      </p:sp>
      <p:cxnSp>
        <p:nvCxnSpPr>
          <p:cNvPr id="23" name="Straight Connector 22"/>
          <p:cNvCxnSpPr/>
          <p:nvPr/>
        </p:nvCxnSpPr>
        <p:spPr>
          <a:xfrm>
            <a:off x="1238152" y="3612385"/>
            <a:ext cx="98369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Image result for challeng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79" y="1158609"/>
            <a:ext cx="1750702" cy="18033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internal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219" y="3246293"/>
            <a:ext cx="571466" cy="57146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external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88027" y="3291028"/>
            <a:ext cx="556745" cy="55674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important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8802" y="5915987"/>
            <a:ext cx="655737" cy="64297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flipV="1">
            <a:off x="2974428" y="4916606"/>
            <a:ext cx="3253117" cy="38534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132" y="4251368"/>
            <a:ext cx="973723" cy="1279751"/>
          </a:xfrm>
          <a:prstGeom prst="rect">
            <a:avLst/>
          </a:prstGeom>
        </p:spPr>
      </p:pic>
    </p:spTree>
    <p:extLst>
      <p:ext uri="{BB962C8B-B14F-4D97-AF65-F5344CB8AC3E}">
        <p14:creationId xmlns:p14="http://schemas.microsoft.com/office/powerpoint/2010/main" val="246283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100"/>
                                        </p:tgtEl>
                                        <p:attrNameLst>
                                          <p:attrName>style.visibility</p:attrName>
                                        </p:attrNameLst>
                                      </p:cBhvr>
                                      <p:to>
                                        <p:strVal val="visible"/>
                                      </p:to>
                                    </p:set>
                                    <p:animEffect transition="in" filter="fade">
                                      <p:cBhvr>
                                        <p:cTn id="69" dur="1000"/>
                                        <p:tgtEl>
                                          <p:spTgt spid="4100"/>
                                        </p:tgtEl>
                                      </p:cBhvr>
                                    </p:animEffect>
                                    <p:anim calcmode="lin" valueType="num">
                                      <p:cBhvr>
                                        <p:cTn id="70" dur="1000" fill="hold"/>
                                        <p:tgtEl>
                                          <p:spTgt spid="4100"/>
                                        </p:tgtEl>
                                        <p:attrNameLst>
                                          <p:attrName>ppt_x</p:attrName>
                                        </p:attrNameLst>
                                      </p:cBhvr>
                                      <p:tavLst>
                                        <p:tav tm="0">
                                          <p:val>
                                            <p:strVal val="#ppt_x"/>
                                          </p:val>
                                        </p:tav>
                                        <p:tav tm="100000">
                                          <p:val>
                                            <p:strVal val="#ppt_x"/>
                                          </p:val>
                                        </p:tav>
                                      </p:tavLst>
                                    </p:anim>
                                    <p:anim calcmode="lin" valueType="num">
                                      <p:cBhvr>
                                        <p:cTn id="71" dur="1000" fill="hold"/>
                                        <p:tgtEl>
                                          <p:spTgt spid="4100"/>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102"/>
                                        </p:tgtEl>
                                        <p:attrNameLst>
                                          <p:attrName>style.visibility</p:attrName>
                                        </p:attrNameLst>
                                      </p:cBhvr>
                                      <p:to>
                                        <p:strVal val="visible"/>
                                      </p:to>
                                    </p:set>
                                    <p:animEffect transition="in" filter="fade">
                                      <p:cBhvr>
                                        <p:cTn id="74" dur="1000"/>
                                        <p:tgtEl>
                                          <p:spTgt spid="4102"/>
                                        </p:tgtEl>
                                      </p:cBhvr>
                                    </p:animEffect>
                                    <p:anim calcmode="lin" valueType="num">
                                      <p:cBhvr>
                                        <p:cTn id="75" dur="1000" fill="hold"/>
                                        <p:tgtEl>
                                          <p:spTgt spid="4102"/>
                                        </p:tgtEl>
                                        <p:attrNameLst>
                                          <p:attrName>ppt_x</p:attrName>
                                        </p:attrNameLst>
                                      </p:cBhvr>
                                      <p:tavLst>
                                        <p:tav tm="0">
                                          <p:val>
                                            <p:strVal val="#ppt_x"/>
                                          </p:val>
                                        </p:tav>
                                        <p:tav tm="100000">
                                          <p:val>
                                            <p:strVal val="#ppt_x"/>
                                          </p:val>
                                        </p:tav>
                                      </p:tavLst>
                                    </p:anim>
                                    <p:anim calcmode="lin" valueType="num">
                                      <p:cBhvr>
                                        <p:cTn id="76"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2" fill="hold" nodeType="click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right)">
                                      <p:cBhvr>
                                        <p:cTn id="81" dur="500"/>
                                        <p:tgtEl>
                                          <p:spTgt spid="3"/>
                                        </p:tgtEl>
                                      </p:cBhvr>
                                    </p:animEffect>
                                  </p:childTnLst>
                                </p:cTn>
                              </p:par>
                              <p:par>
                                <p:cTn id="82" presetID="22" presetClass="entr" presetSubtype="2" fill="hold" nodeType="with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wipe(right)">
                                      <p:cBhvr>
                                        <p:cTn id="84" dur="500"/>
                                        <p:tgtEl>
                                          <p:spTgt spid="4"/>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par>
                                <p:cTn id="92" presetID="53" presetClass="entr" presetSubtype="16" fill="hold" nodeType="with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P spid="16" grpId="0"/>
      <p:bldP spid="17" grpId="0"/>
      <p:bldP spid="18" grpId="0"/>
      <p:bldP spid="19" grpId="0"/>
      <p:bldP spid="20" grpId="0" animBg="1"/>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9797</TotalTime>
  <Words>1695</Words>
  <Application>Microsoft Office PowerPoint</Application>
  <PresentationFormat>Widescreen</PresentationFormat>
  <Paragraphs>149</Paragraphs>
  <Slides>21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0" baseType="lpstr">
      <vt:lpstr>Arial</vt:lpstr>
      <vt:lpstr>Calibri</vt:lpstr>
      <vt:lpstr>Calibri Light</vt:lpstr>
      <vt:lpstr>GHEA Grapalat</vt:lpstr>
      <vt:lpstr>GHEAGrapalat, Arial Unicode, tahoma, Sylfaen, sans-serif</vt:lpstr>
      <vt:lpstr>Wingdings</vt:lpstr>
      <vt:lpstr>Office Theme</vt:lpstr>
      <vt:lpstr>Worksheet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97</cp:revision>
  <dcterms:created xsi:type="dcterms:W3CDTF">2018-05-15T10:26:26Z</dcterms:created>
  <dcterms:modified xsi:type="dcterms:W3CDTF">2018-06-04T05:44:18Z</dcterms:modified>
</cp:coreProperties>
</file>