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78" r:id="rId5"/>
    <p:sldId id="258" r:id="rId6"/>
    <p:sldId id="277" r:id="rId7"/>
    <p:sldId id="279" r:id="rId8"/>
    <p:sldId id="283" r:id="rId9"/>
    <p:sldId id="284" r:id="rId10"/>
    <p:sldId id="285" r:id="rId11"/>
    <p:sldId id="286" r:id="rId12"/>
    <p:sldId id="281" r:id="rId13"/>
    <p:sldId id="282" r:id="rId14"/>
    <p:sldId id="287" r:id="rId15"/>
    <p:sldId id="269" r:id="rId16"/>
    <p:sldId id="262" r:id="rId17"/>
    <p:sldId id="288" r:id="rId18"/>
    <p:sldId id="263" r:id="rId19"/>
    <p:sldId id="264" r:id="rId20"/>
    <p:sldId id="265" r:id="rId21"/>
    <p:sldId id="266" r:id="rId22"/>
    <p:sldId id="267" r:id="rId23"/>
    <p:sldId id="275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0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0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25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63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25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6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99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56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16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11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4C00-8F56-4019-A077-D4CF4CFF9075}" type="datetimeFigureOut">
              <a:rPr lang="hu-HU" smtClean="0"/>
              <a:t>2018.06.25.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46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332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145824"/>
          </a:xfrm>
        </p:spPr>
        <p:txBody>
          <a:bodyPr>
            <a:normAutofit fontScale="90000"/>
          </a:bodyPr>
          <a:lstStyle/>
          <a:p>
            <a:r>
              <a:rPr lang="hu-HU" altLang="hu-HU" sz="4400" dirty="0" smtClean="0"/>
              <a:t/>
            </a:r>
            <a:br>
              <a:rPr lang="hu-HU" altLang="hu-HU" sz="4400" dirty="0" smtClean="0"/>
            </a:b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4400" b="1" dirty="0" err="1" smtClean="0"/>
              <a:t>Hungarian</a:t>
            </a:r>
            <a:r>
              <a:rPr lang="hu-HU" altLang="hu-HU" sz="4400" b="1" dirty="0" smtClean="0"/>
              <a:t> </a:t>
            </a:r>
            <a:r>
              <a:rPr lang="hu-HU" altLang="hu-HU" sz="4400" b="1" dirty="0" err="1" smtClean="0"/>
              <a:t>Integrity</a:t>
            </a:r>
            <a:r>
              <a:rPr lang="hu-HU" altLang="hu-HU" sz="4400" b="1" dirty="0" smtClean="0"/>
              <a:t> Management </a:t>
            </a:r>
            <a:r>
              <a:rPr lang="hu-HU" altLang="hu-HU" sz="4400" b="1" dirty="0" err="1" smtClean="0"/>
              <a:t>Development</a:t>
            </a:r>
            <a:endParaRPr lang="en-IE" sz="4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312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sz="2800" dirty="0" smtClean="0"/>
              <a:t>Budapest 04  </a:t>
            </a:r>
            <a:r>
              <a:rPr lang="hu-HU" sz="2800" dirty="0" err="1" smtClean="0"/>
              <a:t>July</a:t>
            </a:r>
            <a:r>
              <a:rPr lang="hu-HU" sz="2800" dirty="0" smtClean="0"/>
              <a:t> 2018</a:t>
            </a:r>
          </a:p>
          <a:p>
            <a:pPr algn="l"/>
            <a:r>
              <a:rPr lang="hu-HU" sz="2800" dirty="0" smtClean="0"/>
              <a:t>Marianna dr. Szabóné dr. Gál, </a:t>
            </a:r>
            <a:r>
              <a:rPr lang="hu-HU" sz="2800" dirty="0" err="1"/>
              <a:t>D</a:t>
            </a:r>
            <a:r>
              <a:rPr lang="hu-HU" sz="2800" dirty="0" err="1" smtClean="0"/>
              <a:t>eputy</a:t>
            </a:r>
            <a:r>
              <a:rPr lang="hu-HU" sz="2800" dirty="0" smtClean="0"/>
              <a:t> Head of </a:t>
            </a:r>
            <a:r>
              <a:rPr lang="hu-HU" sz="2800" dirty="0" err="1" smtClean="0"/>
              <a:t>Department</a:t>
            </a:r>
            <a:endParaRPr lang="hu-HU" sz="2800" dirty="0" smtClean="0"/>
          </a:p>
          <a:p>
            <a:pPr algn="l"/>
            <a:r>
              <a:rPr lang="hu-HU" sz="2800" dirty="0" smtClean="0"/>
              <a:t>National </a:t>
            </a:r>
            <a:r>
              <a:rPr lang="hu-HU" sz="2800" dirty="0" err="1" smtClean="0"/>
              <a:t>Protective</a:t>
            </a:r>
            <a:r>
              <a:rPr lang="hu-HU" sz="2800" dirty="0" smtClean="0"/>
              <a:t> Service, </a:t>
            </a:r>
            <a:r>
              <a:rPr lang="hu-HU" sz="2800" dirty="0" err="1" smtClean="0"/>
              <a:t>Corruption</a:t>
            </a:r>
            <a:r>
              <a:rPr lang="hu-HU" sz="2800" dirty="0" smtClean="0"/>
              <a:t> </a:t>
            </a:r>
            <a:r>
              <a:rPr lang="hu-HU" sz="2800" dirty="0" err="1" smtClean="0"/>
              <a:t>Prevention</a:t>
            </a:r>
            <a:r>
              <a:rPr lang="hu-HU" sz="2800" dirty="0" smtClean="0"/>
              <a:t> </a:t>
            </a:r>
            <a:r>
              <a:rPr lang="hu-HU" sz="2800" dirty="0" err="1"/>
              <a:t>D</a:t>
            </a:r>
            <a:r>
              <a:rPr lang="hu-HU" sz="2800" dirty="0" err="1" smtClean="0"/>
              <a:t>epartment</a:t>
            </a:r>
            <a:endParaRPr lang="hu-HU" sz="2800" dirty="0" smtClean="0"/>
          </a:p>
          <a:p>
            <a:pPr algn="l"/>
            <a:endParaRPr lang="hu-HU" sz="2800" dirty="0" smtClean="0"/>
          </a:p>
          <a:p>
            <a:pPr algn="l"/>
            <a:endParaRPr lang="hu-HU" sz="2800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33257"/>
            <a:ext cx="1889980" cy="2024743"/>
          </a:xfr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talom hely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smtClean="0"/>
              <a:t> </a:t>
            </a:r>
            <a:r>
              <a:rPr lang="hu-HU" b="1" dirty="0" err="1" smtClean="0"/>
              <a:t>Tasks</a:t>
            </a:r>
            <a:r>
              <a:rPr lang="hu-HU" b="1" dirty="0" smtClean="0"/>
              <a:t> of </a:t>
            </a:r>
            <a:r>
              <a:rPr lang="hu-HU" b="1" dirty="0" err="1" smtClean="0"/>
              <a:t>integrity</a:t>
            </a:r>
            <a:r>
              <a:rPr lang="hu-HU" b="1" dirty="0" smtClean="0"/>
              <a:t> </a:t>
            </a:r>
            <a:r>
              <a:rPr lang="hu-HU" b="1" dirty="0" err="1" smtClean="0"/>
              <a:t>advisors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u-HU" sz="3000" b="1" dirty="0" smtClean="0"/>
          </a:p>
          <a:p>
            <a:pPr>
              <a:tabLst>
                <a:tab pos="8339138" algn="l"/>
              </a:tabLst>
              <a:defRPr/>
            </a:pPr>
            <a:r>
              <a:rPr lang="en-US" dirty="0" smtClean="0"/>
              <a:t>receiving </a:t>
            </a:r>
            <a:r>
              <a:rPr lang="en-US" dirty="0"/>
              <a:t>and investigating reports </a:t>
            </a:r>
            <a:r>
              <a:rPr lang="en-US" dirty="0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events</a:t>
            </a:r>
            <a:r>
              <a:rPr lang="hu-HU" dirty="0" smtClean="0"/>
              <a:t> </a:t>
            </a:r>
            <a:r>
              <a:rPr lang="hu-HU" dirty="0" err="1" smtClean="0"/>
              <a:t>violating</a:t>
            </a:r>
            <a:r>
              <a:rPr lang="hu-HU" dirty="0" smtClean="0"/>
              <a:t> </a:t>
            </a:r>
            <a:r>
              <a:rPr lang="hu-HU" dirty="0" err="1" smtClean="0"/>
              <a:t>integrity</a:t>
            </a:r>
            <a:endParaRPr lang="hu-HU" dirty="0" smtClean="0"/>
          </a:p>
          <a:p>
            <a:pPr>
              <a:tabLst>
                <a:tab pos="8339138" algn="l"/>
              </a:tabLst>
              <a:defRPr/>
            </a:pPr>
            <a:r>
              <a:rPr lang="en-US" dirty="0"/>
              <a:t>informing the managers and staff about ethical conduct </a:t>
            </a:r>
            <a:endParaRPr lang="hu-HU" dirty="0"/>
          </a:p>
          <a:p>
            <a:pPr>
              <a:tabLst>
                <a:tab pos="8339138" algn="l"/>
              </a:tabLst>
              <a:defRPr/>
            </a:pPr>
            <a:r>
              <a:rPr lang="en-US" dirty="0" err="1" smtClean="0"/>
              <a:t>giv</a:t>
            </a:r>
            <a:r>
              <a:rPr lang="hu-HU" dirty="0" smtClean="0"/>
              <a:t>ing</a:t>
            </a:r>
            <a:r>
              <a:rPr lang="en-US" dirty="0" smtClean="0"/>
              <a:t>  </a:t>
            </a:r>
            <a:r>
              <a:rPr lang="hu-HU" dirty="0" err="1" smtClean="0"/>
              <a:t>advice</a:t>
            </a:r>
            <a:r>
              <a:rPr lang="hu-HU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questions concerning professional ethics </a:t>
            </a:r>
            <a:endParaRPr lang="hu-HU" dirty="0" smtClean="0"/>
          </a:p>
          <a:p>
            <a:pPr>
              <a:tabLst>
                <a:tab pos="8339138" algn="l"/>
              </a:tabLst>
              <a:defRPr/>
            </a:pPr>
            <a:r>
              <a:rPr lang="hu-HU" dirty="0" err="1"/>
              <a:t>f</a:t>
            </a:r>
            <a:r>
              <a:rPr lang="hu-HU" dirty="0" err="1" smtClean="0"/>
              <a:t>rom</a:t>
            </a:r>
            <a:r>
              <a:rPr lang="hu-HU" dirty="0" smtClean="0"/>
              <a:t> 2016 : </a:t>
            </a:r>
            <a:r>
              <a:rPr lang="hu-HU" dirty="0" err="1" smtClean="0"/>
              <a:t>coordination</a:t>
            </a:r>
            <a:r>
              <a:rPr lang="hu-HU" dirty="0" smtClean="0"/>
              <a:t> of </a:t>
            </a:r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management </a:t>
            </a:r>
            <a:r>
              <a:rPr lang="hu-HU" dirty="0" err="1" smtClean="0"/>
              <a:t>system</a:t>
            </a:r>
            <a:r>
              <a:rPr lang="en-US" dirty="0"/>
              <a:t/>
            </a:r>
            <a:br>
              <a:rPr lang="en-US" dirty="0"/>
            </a:br>
            <a:endParaRPr lang="hu-HU" dirty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 smtClean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/>
          </a:p>
          <a:p>
            <a:pPr lvl="0"/>
            <a:endParaRPr lang="hu-HU" b="1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/>
              <a:t>I</a:t>
            </a:r>
            <a:r>
              <a:rPr lang="en-US" b="1" dirty="0" err="1" smtClean="0"/>
              <a:t>ntegrity</a:t>
            </a:r>
            <a:r>
              <a:rPr lang="en-US" b="1" dirty="0" smtClean="0"/>
              <a:t> advisor</a:t>
            </a:r>
            <a:r>
              <a:rPr lang="hu-HU" b="1" dirty="0" smtClean="0"/>
              <a:t>s</a:t>
            </a:r>
            <a:r>
              <a:rPr lang="en-US" b="1" dirty="0" smtClean="0"/>
              <a:t> </a:t>
            </a:r>
            <a:r>
              <a:rPr lang="hu-HU" b="1" dirty="0" err="1" smtClean="0"/>
              <a:t>training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u-HU" sz="3000" b="1" dirty="0" smtClean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 smtClean="0"/>
          </a:p>
          <a:p>
            <a:pPr>
              <a:tabLst>
                <a:tab pos="8339138" algn="l"/>
              </a:tabLst>
              <a:defRPr/>
            </a:pPr>
            <a:r>
              <a:rPr lang="hu-HU" dirty="0" smtClean="0"/>
              <a:t>350 </a:t>
            </a:r>
            <a:r>
              <a:rPr lang="hu-HU" dirty="0" err="1" smtClean="0"/>
              <a:t>qualified</a:t>
            </a:r>
            <a:r>
              <a:rPr lang="hu-HU" dirty="0" smtClean="0"/>
              <a:t> </a:t>
            </a:r>
            <a:r>
              <a:rPr lang="hu-HU" dirty="0" err="1" smtClean="0"/>
              <a:t>integrity</a:t>
            </a:r>
            <a:r>
              <a:rPr lang="hu-HU" dirty="0" smtClean="0"/>
              <a:t> </a:t>
            </a:r>
            <a:r>
              <a:rPr lang="hu-HU" dirty="0" err="1" smtClean="0"/>
              <a:t>advisors</a:t>
            </a:r>
            <a:r>
              <a:rPr lang="hu-HU" dirty="0" smtClean="0"/>
              <a:t>  </a:t>
            </a:r>
          </a:p>
          <a:p>
            <a:pPr>
              <a:tabLst>
                <a:tab pos="8339138" algn="l"/>
              </a:tabLst>
              <a:defRPr/>
            </a:pPr>
            <a:r>
              <a:rPr lang="hu-HU" dirty="0" smtClean="0"/>
              <a:t>National </a:t>
            </a:r>
            <a:r>
              <a:rPr lang="hu-HU" dirty="0" err="1" smtClean="0"/>
              <a:t>Protective</a:t>
            </a:r>
            <a:r>
              <a:rPr lang="hu-HU" dirty="0" smtClean="0"/>
              <a:t> Service, </a:t>
            </a:r>
            <a:r>
              <a:rPr lang="en-US" dirty="0"/>
              <a:t>National University of Public Service</a:t>
            </a:r>
            <a:endParaRPr lang="hu-HU" dirty="0"/>
          </a:p>
          <a:p>
            <a:pPr>
              <a:tabLst>
                <a:tab pos="8339138" algn="l"/>
              </a:tabLst>
              <a:defRPr/>
            </a:pP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materials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management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assiastance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Ministry</a:t>
            </a:r>
            <a:r>
              <a:rPr lang="hu-HU" dirty="0" smtClean="0"/>
              <a:t> of </a:t>
            </a:r>
            <a:r>
              <a:rPr lang="hu-HU" dirty="0" err="1" smtClean="0"/>
              <a:t>Finance</a:t>
            </a:r>
            <a:endParaRPr lang="hu-HU" dirty="0"/>
          </a:p>
          <a:p>
            <a:pPr lvl="0"/>
            <a:endParaRPr lang="hu-HU" b="1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2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smtClean="0"/>
              <a:t>The </a:t>
            </a:r>
            <a:r>
              <a:rPr lang="hu-HU" b="1" dirty="0" err="1" smtClean="0"/>
              <a:t>role</a:t>
            </a:r>
            <a:r>
              <a:rPr lang="hu-HU" b="1" dirty="0" smtClean="0"/>
              <a:t> of National </a:t>
            </a:r>
            <a:r>
              <a:rPr lang="hu-HU" b="1" dirty="0" err="1" smtClean="0"/>
              <a:t>Protective</a:t>
            </a:r>
            <a:r>
              <a:rPr lang="hu-HU" b="1" dirty="0" smtClean="0"/>
              <a:t> Service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hu-HU" altLang="hu-HU" sz="3200" dirty="0" smtClean="0"/>
          </a:p>
          <a:p>
            <a:pPr marL="0" lvl="0" indent="0" algn="ctr">
              <a:buNone/>
            </a:pPr>
            <a:r>
              <a:rPr lang="en-GB" altLang="hu-HU" sz="3200" dirty="0" smtClean="0"/>
              <a:t>From </a:t>
            </a:r>
            <a:r>
              <a:rPr lang="en-GB" altLang="hu-HU" sz="3200" dirty="0"/>
              <a:t>2014 the Ministry of Interior fulfils the task</a:t>
            </a:r>
            <a:r>
              <a:rPr lang="hu-HU" altLang="hu-HU" sz="3200" dirty="0"/>
              <a:t>s</a:t>
            </a:r>
            <a:r>
              <a:rPr lang="en-GB" altLang="hu-HU" sz="3200" dirty="0"/>
              <a:t> of corruption</a:t>
            </a:r>
            <a:r>
              <a:rPr lang="hu-HU" altLang="hu-HU" sz="3200" dirty="0"/>
              <a:t> </a:t>
            </a:r>
            <a:r>
              <a:rPr lang="en-GB" altLang="hu-HU" sz="3200" dirty="0"/>
              <a:t>prevention </a:t>
            </a:r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en-GB" altLang="hu-HU" sz="3200" dirty="0"/>
              <a:t>by the National Protective Service</a:t>
            </a:r>
            <a:br>
              <a:rPr lang="en-GB" altLang="hu-HU" sz="3200" dirty="0"/>
            </a:br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en-GB" altLang="hu-HU" sz="3200" dirty="0"/>
              <a:t>October 1st 2014 establishing the</a:t>
            </a:r>
            <a:br>
              <a:rPr lang="en-GB" altLang="hu-HU" sz="3200" dirty="0"/>
            </a:br>
            <a:r>
              <a:rPr lang="en-GB" altLang="hu-HU" sz="3200" b="1" dirty="0">
                <a:solidFill>
                  <a:srgbClr val="000000"/>
                </a:solidFill>
              </a:rPr>
              <a:t>Corruption Prevention </a:t>
            </a:r>
            <a:r>
              <a:rPr lang="hu-HU" altLang="hu-HU" sz="3200" b="1" dirty="0" err="1">
                <a:solidFill>
                  <a:srgbClr val="000000"/>
                </a:solidFill>
              </a:rPr>
              <a:t>Department</a:t>
            </a:r>
            <a:endParaRPr lang="hu-HU" sz="3000" b="1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Corruption</a:t>
            </a:r>
            <a:r>
              <a:rPr lang="hu-HU" b="1" dirty="0" smtClean="0"/>
              <a:t> </a:t>
            </a:r>
            <a:r>
              <a:rPr lang="hu-HU" b="1" dirty="0" err="1" smtClean="0"/>
              <a:t>Prevention</a:t>
            </a:r>
            <a:r>
              <a:rPr lang="hu-HU" b="1" dirty="0" smtClean="0"/>
              <a:t> </a:t>
            </a:r>
            <a:r>
              <a:rPr lang="hu-HU" b="1" dirty="0" err="1" smtClean="0"/>
              <a:t>Department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lvl="0"/>
            <a:r>
              <a:rPr lang="hu-HU" dirty="0" err="1" smtClean="0"/>
              <a:t>Strategical</a:t>
            </a:r>
            <a:r>
              <a:rPr lang="hu-HU" dirty="0" smtClean="0"/>
              <a:t> </a:t>
            </a:r>
            <a:r>
              <a:rPr lang="hu-HU" dirty="0" err="1" smtClean="0"/>
              <a:t>planning</a:t>
            </a:r>
            <a:endParaRPr lang="hu-HU" dirty="0" smtClean="0"/>
          </a:p>
          <a:p>
            <a:pPr lvl="0"/>
            <a:r>
              <a:rPr lang="hu-HU" dirty="0" err="1" smtClean="0"/>
              <a:t>Methodological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, </a:t>
            </a:r>
            <a:r>
              <a:rPr lang="hu-HU" dirty="0" err="1" smtClean="0"/>
              <a:t>integrity</a:t>
            </a:r>
            <a:r>
              <a:rPr lang="hu-HU" dirty="0" smtClean="0"/>
              <a:t> management </a:t>
            </a:r>
            <a:r>
              <a:rPr lang="hu-HU" dirty="0" err="1" smtClean="0"/>
              <a:t>development</a:t>
            </a:r>
            <a:endParaRPr lang="hu-HU" dirty="0" smtClean="0"/>
          </a:p>
          <a:p>
            <a:pPr lvl="0"/>
            <a:r>
              <a:rPr lang="hu-HU" altLang="hu-HU" dirty="0" smtClean="0"/>
              <a:t>E</a:t>
            </a:r>
            <a:r>
              <a:rPr lang="en-GB" altLang="hu-HU" dirty="0" err="1" smtClean="0"/>
              <a:t>nsuring</a:t>
            </a:r>
            <a:r>
              <a:rPr lang="en-GB" altLang="hu-HU" dirty="0" smtClean="0"/>
              <a:t> </a:t>
            </a:r>
            <a:r>
              <a:rPr lang="en-GB" altLang="hu-HU" dirty="0"/>
              <a:t>the continuous evaluation of the corruption situation and the governmental anti-corruption</a:t>
            </a:r>
            <a:r>
              <a:rPr lang="hu-HU" altLang="hu-HU" dirty="0"/>
              <a:t> </a:t>
            </a:r>
            <a:r>
              <a:rPr lang="en-GB" altLang="hu-HU" dirty="0"/>
              <a:t>actions and </a:t>
            </a:r>
            <a:r>
              <a:rPr lang="en-GB" altLang="hu-HU" dirty="0" smtClean="0"/>
              <a:t>provisions</a:t>
            </a:r>
            <a:endParaRPr lang="hu-HU" altLang="hu-HU" dirty="0" smtClean="0"/>
          </a:p>
          <a:p>
            <a:pPr lvl="0"/>
            <a:r>
              <a:rPr lang="hu-HU" altLang="hu-HU" dirty="0" err="1" smtClean="0"/>
              <a:t>Case-studies</a:t>
            </a:r>
            <a:r>
              <a:rPr lang="hu-HU" altLang="hu-HU" dirty="0" smtClean="0"/>
              <a:t>, </a:t>
            </a:r>
            <a:r>
              <a:rPr lang="en-GB" altLang="hu-HU" dirty="0">
                <a:solidFill>
                  <a:srgbClr val="000000"/>
                </a:solidFill>
              </a:rPr>
              <a:t>integrity </a:t>
            </a:r>
            <a:r>
              <a:rPr lang="en-GB" altLang="hu-HU" dirty="0" smtClean="0">
                <a:solidFill>
                  <a:srgbClr val="000000"/>
                </a:solidFill>
              </a:rPr>
              <a:t>advisors </a:t>
            </a:r>
            <a:r>
              <a:rPr lang="en-GB" altLang="hu-HU" dirty="0">
                <a:solidFill>
                  <a:srgbClr val="000000"/>
                </a:solidFill>
              </a:rPr>
              <a:t>network </a:t>
            </a:r>
            <a:r>
              <a:rPr lang="en-GB" altLang="hu-HU" dirty="0" smtClean="0">
                <a:solidFill>
                  <a:srgbClr val="000000"/>
                </a:solidFill>
              </a:rPr>
              <a:t>development</a:t>
            </a:r>
            <a:endParaRPr lang="hu-HU" altLang="hu-HU" dirty="0" smtClean="0">
              <a:solidFill>
                <a:srgbClr val="000000"/>
              </a:solidFill>
            </a:endParaRPr>
          </a:p>
          <a:p>
            <a:pPr lvl="0"/>
            <a:r>
              <a:rPr lang="hu-HU" altLang="hu-HU" dirty="0" err="1" smtClean="0">
                <a:solidFill>
                  <a:srgbClr val="000000"/>
                </a:solidFill>
              </a:rPr>
              <a:t>Thematical</a:t>
            </a:r>
            <a:r>
              <a:rPr lang="hu-HU" altLang="hu-HU" dirty="0" smtClean="0">
                <a:solidFill>
                  <a:srgbClr val="000000"/>
                </a:solidFill>
              </a:rPr>
              <a:t> website </a:t>
            </a:r>
            <a:r>
              <a:rPr lang="hu-HU" altLang="hu-HU" dirty="0" err="1" smtClean="0">
                <a:solidFill>
                  <a:srgbClr val="000000"/>
                </a:solidFill>
              </a:rPr>
              <a:t>operation</a:t>
            </a:r>
            <a:endParaRPr lang="hu-HU" altLang="hu-HU" dirty="0" smtClean="0">
              <a:solidFill>
                <a:srgbClr val="000000"/>
              </a:solidFill>
            </a:endParaRPr>
          </a:p>
          <a:p>
            <a:pPr lvl="0"/>
            <a:r>
              <a:rPr lang="hu-HU" altLang="hu-HU" dirty="0" smtClean="0">
                <a:solidFill>
                  <a:srgbClr val="000000"/>
                </a:solidFill>
              </a:rPr>
              <a:t>International </a:t>
            </a:r>
            <a:r>
              <a:rPr lang="hu-HU" altLang="hu-HU" dirty="0" err="1" smtClean="0">
                <a:solidFill>
                  <a:srgbClr val="000000"/>
                </a:solidFill>
              </a:rPr>
              <a:t>cooperation</a:t>
            </a:r>
            <a:r>
              <a:rPr lang="hu-HU" altLang="hu-HU" dirty="0" smtClean="0">
                <a:solidFill>
                  <a:srgbClr val="000000"/>
                </a:solidFill>
              </a:rPr>
              <a:t> (OECD-SPIO, EPAC/EACN, B.A.K.)</a:t>
            </a:r>
          </a:p>
          <a:p>
            <a:pPr lvl="0"/>
            <a:r>
              <a:rPr lang="hu-HU" altLang="hu-HU" dirty="0"/>
              <a:t/>
            </a:r>
            <a:br>
              <a:rPr lang="hu-HU" altLang="hu-HU" dirty="0"/>
            </a:b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sz="3000" b="1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Results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altLang="hu-HU" dirty="0" smtClean="0"/>
          </a:p>
          <a:p>
            <a:pPr lvl="0"/>
            <a:endParaRPr lang="hu-HU" altLang="hu-HU" dirty="0"/>
          </a:p>
          <a:p>
            <a:pPr lvl="0"/>
            <a:r>
              <a:rPr lang="hu-HU" altLang="hu-HU" dirty="0" smtClean="0"/>
              <a:t>62 </a:t>
            </a:r>
            <a:r>
              <a:rPr lang="hu-HU" altLang="hu-HU" dirty="0" err="1" smtClean="0"/>
              <a:t>events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workshops</a:t>
            </a:r>
            <a:r>
              <a:rPr lang="hu-HU" altLang="hu-HU" dirty="0" smtClean="0"/>
              <a:t>, conferences, </a:t>
            </a:r>
            <a:r>
              <a:rPr lang="hu-HU" altLang="hu-HU" dirty="0" err="1" smtClean="0"/>
              <a:t>professional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days</a:t>
            </a:r>
            <a:r>
              <a:rPr lang="hu-HU" altLang="hu-HU" dirty="0" smtClean="0"/>
              <a:t>)</a:t>
            </a:r>
          </a:p>
          <a:p>
            <a:pPr lvl="0"/>
            <a:r>
              <a:rPr lang="hu-HU" altLang="hu-HU" dirty="0" smtClean="0"/>
              <a:t>1800  </a:t>
            </a:r>
            <a:r>
              <a:rPr lang="hu-HU" altLang="hu-HU" dirty="0" err="1" smtClean="0"/>
              <a:t>participants</a:t>
            </a:r>
            <a:r>
              <a:rPr lang="hu-HU" altLang="hu-HU" dirty="0" smtClean="0"/>
              <a:t> </a:t>
            </a:r>
          </a:p>
          <a:p>
            <a:pPr lvl="0"/>
            <a:r>
              <a:rPr lang="hu-HU" altLang="hu-HU" dirty="0" smtClean="0"/>
              <a:t>7 </a:t>
            </a:r>
            <a:r>
              <a:rPr lang="hu-HU" altLang="hu-HU" dirty="0" err="1" smtClean="0"/>
              <a:t>methodological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guidelines</a:t>
            </a:r>
            <a:r>
              <a:rPr lang="hu-HU" altLang="hu-HU" dirty="0" smtClean="0"/>
              <a:t> (local </a:t>
            </a:r>
            <a:r>
              <a:rPr lang="hu-HU" altLang="hu-HU" dirty="0" err="1" smtClean="0"/>
              <a:t>governments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state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administration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organisations</a:t>
            </a:r>
            <a:r>
              <a:rPr lang="hu-HU" altLang="hu-HU" dirty="0" smtClean="0"/>
              <a:t>)</a:t>
            </a:r>
          </a:p>
          <a:p>
            <a:pPr lvl="0"/>
            <a:endParaRPr lang="hu-HU" altLang="hu-HU" dirty="0" smtClean="0"/>
          </a:p>
          <a:p>
            <a:pPr marL="0" lvl="0" indent="0">
              <a:buNone/>
            </a:pPr>
            <a:r>
              <a:rPr lang="hu-HU" altLang="hu-HU" dirty="0"/>
              <a:t/>
            </a:r>
            <a:br>
              <a:rPr lang="hu-HU" altLang="hu-HU" dirty="0"/>
            </a:b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sz="3000" b="1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8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en-IE" b="1" dirty="0" smtClean="0"/>
              <a:t>Training programmes in numbers 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3051958" y="1983179"/>
            <a:ext cx="8301842" cy="403364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Training programmes at NUPS: 10 000 persons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Trainings and workshops for public officials: 500 persons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 Integrity advisor specialised training programme: 50 + 100 persons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Trainings for law enforcement and public prosecutors: 200 persons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In-house trainers of NPS: 10 persons</a:t>
            </a:r>
          </a:p>
          <a:p>
            <a:pPr lvl="1"/>
            <a:endParaRPr lang="hu-HU" sz="2600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Aims, target groups and themes of trainings  </a:t>
            </a:r>
            <a:endParaRPr lang="en-IE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141689"/>
          </a:xfrm>
        </p:spPr>
        <p:txBody>
          <a:bodyPr>
            <a:normAutofit/>
          </a:bodyPr>
          <a:lstStyle/>
          <a:p>
            <a:endParaRPr lang="hu-HU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800" b="0" dirty="0" smtClean="0"/>
              <a:t>Capacity building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800" b="0" dirty="0" smtClean="0"/>
              <a:t>Awareness raising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800" b="0" dirty="0" smtClean="0"/>
              <a:t>Sensitisation</a:t>
            </a:r>
          </a:p>
          <a:p>
            <a:endParaRPr lang="hu-HU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852"/>
            <a:ext cx="1900052" cy="2035148"/>
          </a:xfrm>
        </p:spPr>
      </p:pic>
      <p:sp>
        <p:nvSpPr>
          <p:cNvPr id="4" name="Szöveg hely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3716977" y="1494927"/>
            <a:ext cx="7638411" cy="4828865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Specific skills for public servants to become integrity advisors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I</a:t>
            </a:r>
            <a:r>
              <a:rPr lang="en-IE" dirty="0" err="1" smtClean="0"/>
              <a:t>ntegrity</a:t>
            </a:r>
            <a:r>
              <a:rPr lang="en-IE" dirty="0" smtClean="0"/>
              <a:t> management for local and county level executives 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Information on integrated </a:t>
            </a:r>
            <a:r>
              <a:rPr lang="hu-HU" dirty="0" err="1" smtClean="0"/>
              <a:t>risk</a:t>
            </a:r>
            <a:r>
              <a:rPr lang="hu-HU" dirty="0" smtClean="0"/>
              <a:t> management </a:t>
            </a:r>
            <a:r>
              <a:rPr lang="en-IE" dirty="0" smtClean="0"/>
              <a:t>system  for county-level public officials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Capacity building of police and </a:t>
            </a:r>
            <a:r>
              <a:rPr lang="hu-HU" dirty="0" err="1" smtClean="0"/>
              <a:t>prosecutors</a:t>
            </a:r>
            <a:endParaRPr lang="hu-HU" dirty="0" smtClean="0"/>
          </a:p>
          <a:p>
            <a:pPr marL="0" lvl="0" indent="0">
              <a:buNone/>
            </a:pPr>
            <a:endParaRPr lang="hu-HU" sz="3000" dirty="0" smtClean="0"/>
          </a:p>
        </p:txBody>
      </p:sp>
    </p:spTree>
    <p:extLst>
      <p:ext uri="{BB962C8B-B14F-4D97-AF65-F5344CB8AC3E}">
        <p14:creationId xmlns:p14="http://schemas.microsoft.com/office/powerpoint/2010/main" val="4717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Cooperation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Ministry</a:t>
            </a:r>
            <a:r>
              <a:rPr lang="hu-HU" b="1" dirty="0" smtClean="0"/>
              <a:t> of  </a:t>
            </a:r>
            <a:r>
              <a:rPr lang="hu-HU" b="1" dirty="0" err="1" smtClean="0"/>
              <a:t>Finance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141689"/>
          </a:xfrm>
        </p:spPr>
        <p:txBody>
          <a:bodyPr>
            <a:normAutofit/>
          </a:bodyPr>
          <a:lstStyle/>
          <a:p>
            <a:endParaRPr lang="hu-HU" b="0" dirty="0" smtClean="0"/>
          </a:p>
          <a:p>
            <a:endParaRPr lang="hu-HU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852"/>
            <a:ext cx="1900052" cy="2035148"/>
          </a:xfrm>
        </p:spPr>
      </p:pic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1727201" y="1681163"/>
            <a:ext cx="9628188" cy="4642629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Amendment of  </a:t>
            </a:r>
            <a:r>
              <a:rPr lang="hu-HU" dirty="0" err="1" smtClean="0"/>
              <a:t>laws</a:t>
            </a:r>
            <a:r>
              <a:rPr lang="hu-HU" dirty="0" smtClean="0"/>
              <a:t> (</a:t>
            </a:r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management </a:t>
            </a:r>
            <a:r>
              <a:rPr lang="hu-HU" dirty="0" err="1" smtClean="0"/>
              <a:t>system</a:t>
            </a:r>
            <a:r>
              <a:rPr lang="hu-HU" dirty="0" smtClean="0"/>
              <a:t>)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3 </a:t>
            </a:r>
            <a:r>
              <a:rPr lang="hu-HU" dirty="0" err="1" smtClean="0"/>
              <a:t>Guidances</a:t>
            </a:r>
            <a:r>
              <a:rPr lang="en-IE" dirty="0" smtClean="0"/>
              <a:t> on integrated </a:t>
            </a:r>
            <a:r>
              <a:rPr lang="hu-HU" dirty="0" err="1" smtClean="0"/>
              <a:t>risk</a:t>
            </a:r>
            <a:r>
              <a:rPr lang="hu-HU" dirty="0" smtClean="0"/>
              <a:t> management </a:t>
            </a:r>
            <a:r>
              <a:rPr lang="en-IE" dirty="0" smtClean="0"/>
              <a:t>system</a:t>
            </a:r>
            <a:endParaRPr lang="hu-HU" dirty="0" smtClean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 </a:t>
            </a:r>
            <a:r>
              <a:rPr lang="hu-HU" dirty="0" err="1" smtClean="0"/>
              <a:t>Workshops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management </a:t>
            </a:r>
            <a:r>
              <a:rPr lang="hu-HU" dirty="0" err="1" smtClean="0"/>
              <a:t>system</a:t>
            </a:r>
            <a:endParaRPr lang="hu-HU" dirty="0"/>
          </a:p>
          <a:p>
            <a:r>
              <a:rPr lang="hu-HU" dirty="0" smtClean="0"/>
              <a:t>T</a:t>
            </a:r>
            <a:r>
              <a:rPr lang="en-GB" dirty="0" err="1" smtClean="0"/>
              <a:t>ailor</a:t>
            </a:r>
            <a:r>
              <a:rPr lang="en-GB" dirty="0" smtClean="0"/>
              <a:t>-made </a:t>
            </a:r>
            <a:r>
              <a:rPr lang="en-GB" dirty="0"/>
              <a:t>recommendations for budgetary organisations volunteering to introduce and integrity management </a:t>
            </a:r>
            <a:r>
              <a:rPr lang="en-GB" dirty="0" smtClean="0"/>
              <a:t>system</a:t>
            </a:r>
            <a:endParaRPr lang="hu-HU" dirty="0" smtClean="0"/>
          </a:p>
          <a:p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materials</a:t>
            </a:r>
            <a:endParaRPr lang="hu-HU" dirty="0" smtClean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dirty="0" smtClean="0"/>
          </a:p>
          <a:p>
            <a:pPr marL="0" lvl="0" indent="0">
              <a:buNone/>
            </a:pPr>
            <a:endParaRPr lang="hu-HU" sz="3000" dirty="0" smtClean="0"/>
          </a:p>
        </p:txBody>
      </p:sp>
    </p:spTree>
    <p:extLst>
      <p:ext uri="{BB962C8B-B14F-4D97-AF65-F5344CB8AC3E}">
        <p14:creationId xmlns:p14="http://schemas.microsoft.com/office/powerpoint/2010/main" val="16821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Snapshots</a:t>
            </a:r>
            <a:r>
              <a:rPr lang="hu-HU" b="1" dirty="0" smtClean="0"/>
              <a:t> </a:t>
            </a:r>
            <a:endParaRPr lang="hu-HU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3" name="Szöveg helye 2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3141662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16" name="Tartalom helye 15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527">
            <a:off x="6741996" y="4019410"/>
            <a:ext cx="3442492" cy="249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685">
            <a:off x="8333438" y="588122"/>
            <a:ext cx="3564441" cy="2669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631">
            <a:off x="3691843" y="94706"/>
            <a:ext cx="3463013" cy="2593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495">
            <a:off x="2139812" y="4138984"/>
            <a:ext cx="3549379" cy="2256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191">
            <a:off x="-68527" y="1477155"/>
            <a:ext cx="3934108" cy="2482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18" y="2234794"/>
            <a:ext cx="3794360" cy="2134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98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539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2187" y="2513900"/>
            <a:ext cx="10515600" cy="1325563"/>
          </a:xfrm>
        </p:spPr>
        <p:txBody>
          <a:bodyPr>
            <a:normAutofit/>
          </a:bodyPr>
          <a:lstStyle/>
          <a:p>
            <a:r>
              <a:rPr lang="en-IE" b="1" dirty="0" smtClean="0"/>
              <a:t>Integrated risk management system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3574473" y="1690688"/>
            <a:ext cx="7779327" cy="4486275"/>
          </a:xfrm>
        </p:spPr>
        <p:txBody>
          <a:bodyPr>
            <a:normAutofit/>
          </a:bodyPr>
          <a:lstStyle/>
          <a:p>
            <a:pPr lvl="0"/>
            <a:endParaRPr lang="hu-HU" sz="30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Topics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2206336" y="1780840"/>
            <a:ext cx="7779327" cy="448627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err="1" smtClean="0"/>
              <a:t>Summary</a:t>
            </a:r>
            <a:r>
              <a:rPr lang="hu-HU" dirty="0" smtClean="0"/>
              <a:t> of </a:t>
            </a:r>
            <a:r>
              <a:rPr lang="hu-HU" dirty="0" err="1" smtClean="0"/>
              <a:t>measures</a:t>
            </a:r>
            <a:r>
              <a:rPr lang="hu-HU" dirty="0" smtClean="0"/>
              <a:t> </a:t>
            </a:r>
            <a:r>
              <a:rPr lang="hu-HU" dirty="0" err="1" smtClean="0"/>
              <a:t>taken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r>
              <a:rPr lang="hu-HU" dirty="0" smtClean="0"/>
              <a:t> of </a:t>
            </a:r>
            <a:r>
              <a:rPr lang="hu-HU" dirty="0" err="1" smtClean="0"/>
              <a:t>fighting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orruption</a:t>
            </a:r>
            <a:r>
              <a:rPr lang="hu-HU" dirty="0" smtClean="0"/>
              <a:t>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Role of NPS in education and training of professional ethics and anti-corruption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Joint </a:t>
            </a:r>
            <a:r>
              <a:rPr lang="hu-HU" dirty="0" smtClean="0"/>
              <a:t>work with </a:t>
            </a:r>
            <a:r>
              <a:rPr lang="hu-HU" dirty="0" err="1"/>
              <a:t>M</a:t>
            </a:r>
            <a:r>
              <a:rPr lang="hu-HU" dirty="0" err="1" smtClean="0"/>
              <a:t>inistry</a:t>
            </a:r>
            <a:r>
              <a:rPr lang="hu-HU" dirty="0" smtClean="0"/>
              <a:t> of </a:t>
            </a:r>
            <a:r>
              <a:rPr lang="hu-HU" dirty="0" err="1" smtClean="0"/>
              <a:t>Finance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Integrated risk management system</a:t>
            </a:r>
            <a:endParaRPr lang="hu-HU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en-IE" b="1" dirty="0" smtClean="0"/>
              <a:t>Previously…..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5818909" y="1735543"/>
            <a:ext cx="6373091" cy="428128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800" dirty="0" smtClean="0"/>
              <a:t>Shortcomings: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sz="2800" dirty="0" smtClean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800" dirty="0" smtClean="0"/>
              <a:t>Limited scope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sz="2800" dirty="0" smtClean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800" dirty="0" smtClean="0"/>
              <a:t>Duplications with risk management within internal control system</a:t>
            </a:r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 smtClean="0"/>
          </a:p>
          <a:p>
            <a:pPr marL="457200" lvl="1" indent="0">
              <a:buNone/>
            </a:pPr>
            <a:endParaRPr lang="hu-HU" sz="2600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9"/>
          <p:cNvSpPr txBox="1">
            <a:spLocks/>
          </p:cNvSpPr>
          <p:nvPr/>
        </p:nvSpPr>
        <p:spPr>
          <a:xfrm>
            <a:off x="1680358" y="1823044"/>
            <a:ext cx="3883232" cy="41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C</a:t>
            </a:r>
            <a:r>
              <a:rPr lang="en-IE" dirty="0" err="1" smtClean="0"/>
              <a:t>entral</a:t>
            </a:r>
            <a:r>
              <a:rPr lang="en-IE" dirty="0" smtClean="0"/>
              <a:t> organisations supervised by  government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Definition of integrity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Main elements of the integrity management </a:t>
            </a:r>
            <a:r>
              <a:rPr lang="en-IE" dirty="0" err="1" smtClean="0"/>
              <a:t>sy</a:t>
            </a:r>
            <a:r>
              <a:rPr lang="hu-HU" dirty="0" smtClean="0"/>
              <a:t>s</a:t>
            </a:r>
            <a:r>
              <a:rPr lang="en-IE" dirty="0" smtClean="0"/>
              <a:t>tem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Integrity advisor</a:t>
            </a:r>
          </a:p>
          <a:p>
            <a:pPr marL="914400" lvl="2" indent="0">
              <a:buNone/>
            </a:pPr>
            <a:r>
              <a:rPr lang="hu-HU" sz="2600" dirty="0" smtClean="0"/>
              <a:t>	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9526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en-IE" b="1" dirty="0" smtClean="0"/>
              <a:t>Novelty of  risk management 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5170674" y="1779293"/>
            <a:ext cx="6561471" cy="428128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800" dirty="0" smtClean="0">
                <a:solidFill>
                  <a:schemeClr val="tx1"/>
                </a:solidFill>
              </a:rPr>
              <a:t>Covers all budgetary organisations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altLang="hu-HU" sz="2800" dirty="0" smtClean="0">
                <a:solidFill>
                  <a:srgbClr val="000000"/>
                </a:solidFill>
              </a:rPr>
              <a:t>Risk management includes organisational values and goals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800" dirty="0" smtClean="0">
                <a:solidFill>
                  <a:srgbClr val="000000"/>
                </a:solidFill>
              </a:rPr>
              <a:t>Emphasis on processes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800" dirty="0" smtClean="0">
                <a:solidFill>
                  <a:srgbClr val="000000"/>
                </a:solidFill>
              </a:rPr>
              <a:t>All processes covered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800" dirty="0" smtClean="0">
                <a:solidFill>
                  <a:schemeClr val="tx1"/>
                </a:solidFill>
              </a:rPr>
              <a:t>Coordinated team effort</a:t>
            </a:r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 smtClean="0"/>
          </a:p>
          <a:p>
            <a:pPr marL="457200" lvl="1" indent="0">
              <a:buNone/>
            </a:pPr>
            <a:endParaRPr lang="hu-HU" sz="2600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9"/>
          <p:cNvSpPr txBox="1">
            <a:spLocks/>
          </p:cNvSpPr>
          <p:nvPr/>
        </p:nvSpPr>
        <p:spPr>
          <a:xfrm>
            <a:off x="1448789" y="1823044"/>
            <a:ext cx="3883232" cy="41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hu-HU" sz="2600" dirty="0" smtClean="0"/>
              <a:t>	</a:t>
            </a:r>
            <a:endParaRPr lang="hu-HU" sz="2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058" y="1698591"/>
            <a:ext cx="2904931" cy="21786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375" y="4295970"/>
            <a:ext cx="3366299" cy="16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From fragmented to global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" y="4757090"/>
            <a:ext cx="1961448" cy="2100909"/>
          </a:xfrm>
        </p:spPr>
      </p:pic>
      <p:sp>
        <p:nvSpPr>
          <p:cNvPr id="10" name="Tartalom helye 9"/>
          <p:cNvSpPr>
            <a:spLocks noGrp="1"/>
          </p:cNvSpPr>
          <p:nvPr>
            <p:ph sz="half" idx="4294967295"/>
          </p:nvPr>
        </p:nvSpPr>
        <p:spPr>
          <a:xfrm>
            <a:off x="8534400" y="1582738"/>
            <a:ext cx="3657600" cy="42814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 smtClean="0"/>
          </a:p>
          <a:p>
            <a:pPr marL="457200" lvl="1" indent="0">
              <a:buNone/>
            </a:pPr>
            <a:endParaRPr lang="hu-HU" sz="2600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9"/>
          <p:cNvSpPr txBox="1">
            <a:spLocks/>
          </p:cNvSpPr>
          <p:nvPr/>
        </p:nvSpPr>
        <p:spPr>
          <a:xfrm>
            <a:off x="3345858" y="1823044"/>
            <a:ext cx="3883232" cy="41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hu-HU" sz="2600" dirty="0" smtClean="0"/>
              <a:t>	</a:t>
            </a:r>
            <a:endParaRPr lang="hu-HU" sz="2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1828"/>
            <a:ext cx="3811272" cy="30990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771" y="1582738"/>
            <a:ext cx="3531226" cy="295316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30732" y="1528807"/>
            <a:ext cx="463503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en-IE" sz="2800" dirty="0" smtClean="0"/>
              <a:t>General aim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en-IE" sz="2800" dirty="0" smtClean="0"/>
              <a:t>Strategic aim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en-IE" sz="2800" dirty="0" smtClean="0"/>
              <a:t>Main processes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en-IE" sz="2800" dirty="0" smtClean="0"/>
              <a:t>Sub-processes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3987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332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1471"/>
          </a:xfrm>
        </p:spPr>
        <p:txBody>
          <a:bodyPr>
            <a:normAutofit/>
          </a:bodyPr>
          <a:lstStyle/>
          <a:p>
            <a:pPr algn="l"/>
            <a:r>
              <a:rPr lang="en-IE" sz="4400" b="1" dirty="0" smtClean="0"/>
              <a:t>Thank you for your attention!</a:t>
            </a:r>
            <a:endParaRPr lang="en-IE" sz="4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31219"/>
          </a:xfrm>
        </p:spPr>
        <p:txBody>
          <a:bodyPr/>
          <a:lstStyle/>
          <a:p>
            <a:pPr algn="l"/>
            <a:r>
              <a:rPr lang="hu-HU" dirty="0" smtClean="0"/>
              <a:t>szabonegm@nvsz.police.hu</a:t>
            </a:r>
            <a:endParaRPr lang="hu-HU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33257"/>
            <a:ext cx="1889980" cy="2024743"/>
          </a:xfr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talom hely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539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2187" y="25139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Government measures taken to strengthen integrity 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3574473" y="1690688"/>
            <a:ext cx="7779327" cy="4486275"/>
          </a:xfrm>
        </p:spPr>
        <p:txBody>
          <a:bodyPr>
            <a:normAutofit/>
          </a:bodyPr>
          <a:lstStyle/>
          <a:p>
            <a:pPr lvl="0"/>
            <a:endParaRPr lang="hu-HU" sz="30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smtClean="0"/>
              <a:t>New </a:t>
            </a:r>
            <a:r>
              <a:rPr lang="hu-HU" b="1" dirty="0" err="1" smtClean="0"/>
              <a:t>approach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spreading</a:t>
            </a:r>
            <a:r>
              <a:rPr lang="hu-HU" b="1" dirty="0" smtClean="0"/>
              <a:t> </a:t>
            </a:r>
            <a:r>
              <a:rPr lang="hu-HU" b="1" dirty="0" err="1" smtClean="0"/>
              <a:t>integrity</a:t>
            </a:r>
            <a:r>
              <a:rPr lang="hu-HU" b="1" dirty="0" smtClean="0"/>
              <a:t> </a:t>
            </a:r>
            <a:r>
              <a:rPr lang="hu-HU" b="1" dirty="0" err="1" smtClean="0"/>
              <a:t>culture</a:t>
            </a:r>
            <a:r>
              <a:rPr lang="hu-HU" b="1" dirty="0" smtClean="0"/>
              <a:t>  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2398816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sz="3000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2007-2008 </a:t>
            </a:r>
            <a:r>
              <a:rPr lang="en-US" dirty="0" smtClean="0"/>
              <a:t>“Twinning Light” project of the State Audit Office and the Dutch Audit Office </a:t>
            </a:r>
            <a:endParaRPr lang="en-IE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State </a:t>
            </a:r>
            <a:r>
              <a:rPr lang="en-US" dirty="0"/>
              <a:t>Audit Office launched its ÁROP-1.2.4 “Mapping Corruption Risks - Strengthening Integrity Based Administration” priority project 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err="1" smtClean="0"/>
              <a:t>SAO’s</a:t>
            </a:r>
            <a:r>
              <a:rPr lang="hu-HU" dirty="0" smtClean="0"/>
              <a:t> </a:t>
            </a:r>
            <a:r>
              <a:rPr lang="hu-HU" dirty="0" err="1" smtClean="0"/>
              <a:t>Integrity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r>
              <a:rPr lang="hu-HU" dirty="0" smtClean="0"/>
              <a:t> (2011-2017)</a:t>
            </a:r>
            <a:endParaRPr lang="hu-HU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SAO’s</a:t>
            </a:r>
            <a:r>
              <a:rPr lang="hu-HU" b="1" dirty="0" smtClean="0"/>
              <a:t> </a:t>
            </a:r>
            <a:r>
              <a:rPr lang="hu-HU" b="1" dirty="0" err="1" smtClean="0"/>
              <a:t>Integity</a:t>
            </a:r>
            <a:r>
              <a:rPr lang="hu-HU" b="1" dirty="0" smtClean="0"/>
              <a:t> </a:t>
            </a:r>
            <a:r>
              <a:rPr lang="hu-HU" b="1" dirty="0" err="1" smtClean="0"/>
              <a:t>Survey</a:t>
            </a:r>
            <a:r>
              <a:rPr lang="hu-HU" b="1" dirty="0" smtClean="0"/>
              <a:t> (2011-2017)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2398816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sz="3000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 2011: 1095 </a:t>
            </a:r>
            <a:r>
              <a:rPr lang="hu-HU" dirty="0" err="1" smtClean="0"/>
              <a:t>organisations</a:t>
            </a:r>
            <a:r>
              <a:rPr lang="hu-HU" dirty="0" smtClean="0"/>
              <a:t> </a:t>
            </a:r>
            <a:r>
              <a:rPr lang="hu-HU" dirty="0" err="1" smtClean="0"/>
              <a:t>completed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r>
              <a:rPr lang="hu-HU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 2017: </a:t>
            </a:r>
            <a:r>
              <a:rPr lang="en-GB" dirty="0" smtClean="0"/>
              <a:t>3346 </a:t>
            </a:r>
            <a:r>
              <a:rPr lang="en-GB" dirty="0"/>
              <a:t>organisations </a:t>
            </a:r>
            <a:r>
              <a:rPr lang="hu-HU" dirty="0" err="1" smtClean="0"/>
              <a:t>completed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 standard </a:t>
            </a:r>
            <a:r>
              <a:rPr lang="hu-HU" dirty="0" err="1"/>
              <a:t>questionnaire</a:t>
            </a:r>
            <a:r>
              <a:rPr lang="hu-HU" dirty="0"/>
              <a:t> </a:t>
            </a:r>
            <a:r>
              <a:rPr lang="hu-HU" dirty="0" err="1" smtClean="0"/>
              <a:t>method</a:t>
            </a:r>
            <a:r>
              <a:rPr lang="hu-HU" dirty="0" smtClean="0"/>
              <a:t> (155 </a:t>
            </a:r>
            <a:r>
              <a:rPr lang="hu-HU" dirty="0" err="1" smtClean="0"/>
              <a:t>questions</a:t>
            </a:r>
            <a:r>
              <a:rPr lang="hu-HU" dirty="0"/>
              <a:t>, 16 </a:t>
            </a:r>
            <a:r>
              <a:rPr lang="hu-HU" dirty="0" smtClean="0"/>
              <a:t>  </a:t>
            </a:r>
            <a:r>
              <a:rPr lang="hu-HU" dirty="0" err="1" smtClean="0"/>
              <a:t>topics</a:t>
            </a:r>
            <a:r>
              <a:rPr lang="hu-HU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err="1" smtClean="0"/>
              <a:t>NPS’s</a:t>
            </a:r>
            <a:r>
              <a:rPr lang="hu-HU" dirty="0" smtClean="0"/>
              <a:t> </a:t>
            </a:r>
            <a:r>
              <a:rPr lang="hu-HU" dirty="0" err="1" smtClean="0"/>
              <a:t>contribution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promoting</a:t>
            </a:r>
            <a:r>
              <a:rPr lang="hu-HU" dirty="0" smtClean="0"/>
              <a:t> </a:t>
            </a:r>
            <a:r>
              <a:rPr lang="hu-HU" dirty="0" err="1" smtClean="0"/>
              <a:t>SAO’s</a:t>
            </a:r>
            <a:r>
              <a:rPr lang="hu-HU" dirty="0" smtClean="0"/>
              <a:t> </a:t>
            </a:r>
            <a:r>
              <a:rPr lang="hu-HU" dirty="0" err="1" smtClean="0"/>
              <a:t>Integrity</a:t>
            </a:r>
            <a:r>
              <a:rPr lang="hu-HU" dirty="0" smtClean="0"/>
              <a:t> </a:t>
            </a:r>
            <a:r>
              <a:rPr lang="hu-HU" dirty="0" err="1" smtClean="0"/>
              <a:t>Survey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Conclusions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2017 </a:t>
            </a:r>
            <a:r>
              <a:rPr lang="hu-HU" b="1" dirty="0" err="1" smtClean="0"/>
              <a:t>Survey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2398816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sz="3000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integrity awareness has been strengthened </a:t>
            </a:r>
            <a:r>
              <a:rPr lang="en-GB" dirty="0"/>
              <a:t>since 2011 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the notion of integrity reached the majority of the public sphere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i</a:t>
            </a:r>
            <a:r>
              <a:rPr lang="en-GB" dirty="0" smtClean="0"/>
              <a:t>n</a:t>
            </a:r>
            <a:r>
              <a:rPr lang="hu-HU" dirty="0" err="1" smtClean="0"/>
              <a:t>herent</a:t>
            </a:r>
            <a:r>
              <a:rPr lang="hu-HU" dirty="0" smtClean="0"/>
              <a:t> </a:t>
            </a:r>
            <a:r>
              <a:rPr lang="en-GB" dirty="0" smtClean="0"/>
              <a:t> </a:t>
            </a:r>
            <a:r>
              <a:rPr lang="hu-HU" dirty="0" err="1" smtClean="0"/>
              <a:t>vulnerability</a:t>
            </a:r>
            <a:r>
              <a:rPr lang="hu-HU" dirty="0" smtClean="0"/>
              <a:t> </a:t>
            </a:r>
            <a:r>
              <a:rPr lang="en-GB" dirty="0" smtClean="0"/>
              <a:t>risk </a:t>
            </a:r>
            <a:r>
              <a:rPr lang="en-GB" dirty="0"/>
              <a:t>factors and risk factors increasing vulnerability of public organisation have </a:t>
            </a:r>
            <a:r>
              <a:rPr lang="en-GB" dirty="0" smtClean="0"/>
              <a:t>decreased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the level of controls remained the same</a:t>
            </a:r>
            <a:endParaRPr lang="en-IE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E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Measures</a:t>
            </a:r>
            <a:r>
              <a:rPr lang="hu-HU" b="1" dirty="0" smtClean="0"/>
              <a:t>, </a:t>
            </a:r>
            <a:r>
              <a:rPr lang="hu-HU" b="1" dirty="0" err="1" smtClean="0"/>
              <a:t>initiatives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sz="3000" b="1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IACA, GRECO, OECD</a:t>
            </a:r>
            <a:endParaRPr lang="en-IE" dirty="0" smtClean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kern="0" dirty="0" err="1">
                <a:solidFill>
                  <a:srgbClr val="000000"/>
                </a:solidFill>
                <a:cs typeface="Arial"/>
              </a:rPr>
              <a:t>Joint</a:t>
            </a:r>
            <a:r>
              <a:rPr lang="hu-HU" b="1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hu-HU" b="1" kern="0" dirty="0" err="1">
                <a:solidFill>
                  <a:srgbClr val="000000"/>
                </a:solidFill>
                <a:cs typeface="Arial"/>
              </a:rPr>
              <a:t>declaration</a:t>
            </a:r>
            <a:r>
              <a:rPr lang="hu-HU" b="1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hu-HU" b="1" kern="0" dirty="0" err="1">
                <a:solidFill>
                  <a:srgbClr val="000000"/>
                </a:solidFill>
                <a:cs typeface="Arial"/>
              </a:rPr>
              <a:t>on</a:t>
            </a:r>
            <a:r>
              <a:rPr lang="hu-HU" b="1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hu-HU" b="1" kern="0" dirty="0" err="1" smtClean="0">
                <a:solidFill>
                  <a:srgbClr val="000000"/>
                </a:solidFill>
                <a:cs typeface="Arial"/>
              </a:rPr>
              <a:t>co-operation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 (SAO,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Supreme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Court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Ministry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 of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Interior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en-US" kern="0" dirty="0">
                <a:solidFill>
                  <a:srgbClr val="000000"/>
                </a:solidFill>
                <a:cs typeface="Arial"/>
              </a:rPr>
              <a:t>Prosecutor </a:t>
            </a:r>
            <a:r>
              <a:rPr lang="en-US" kern="0" dirty="0" smtClean="0">
                <a:solidFill>
                  <a:srgbClr val="000000"/>
                </a:solidFill>
                <a:cs typeface="Arial"/>
              </a:rPr>
              <a:t>General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, Public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Procurement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Authority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Hungarian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Competition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hu-HU" kern="0" dirty="0" err="1" smtClean="0">
                <a:solidFill>
                  <a:srgbClr val="000000"/>
                </a:solidFill>
                <a:cs typeface="Arial"/>
              </a:rPr>
              <a:t>Authority</a:t>
            </a:r>
            <a:r>
              <a:rPr lang="hu-HU" kern="0" dirty="0" smtClean="0">
                <a:solidFill>
                  <a:srgbClr val="000000"/>
                </a:solidFill>
                <a:cs typeface="Arial"/>
              </a:rPr>
              <a:t>)</a:t>
            </a:r>
            <a:endParaRPr lang="en-GB" kern="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National Anti-</a:t>
            </a:r>
            <a:r>
              <a:rPr lang="hu-HU" dirty="0" err="1" smtClean="0"/>
              <a:t>Corruption</a:t>
            </a:r>
            <a:r>
              <a:rPr lang="hu-HU" dirty="0" smtClean="0"/>
              <a:t> Programme 2015-2018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dirty="0" smtClean="0"/>
              <a:t>   (2 Action </a:t>
            </a:r>
            <a:r>
              <a:rPr lang="hu-HU" dirty="0" err="1" smtClean="0"/>
              <a:t>Plans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implementation</a:t>
            </a:r>
            <a:r>
              <a:rPr lang="hu-HU" dirty="0" smtClean="0"/>
              <a:t>)</a:t>
            </a:r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Integrity</a:t>
            </a:r>
            <a:r>
              <a:rPr lang="hu-HU" b="1" dirty="0" smtClean="0"/>
              <a:t> Management System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sz="3000" b="1" dirty="0" smtClean="0"/>
          </a:p>
          <a:p>
            <a:pPr lvl="0" algn="just"/>
            <a:r>
              <a:rPr lang="hu-HU" dirty="0">
                <a:solidFill>
                  <a:srgbClr val="000000"/>
                </a:solidFill>
              </a:rPr>
              <a:t>G</a:t>
            </a:r>
            <a:r>
              <a:rPr lang="en-US" dirty="0" err="1">
                <a:solidFill>
                  <a:srgbClr val="000000"/>
                </a:solidFill>
              </a:rPr>
              <a:t>overnment</a:t>
            </a:r>
            <a:r>
              <a:rPr lang="en-US" dirty="0">
                <a:solidFill>
                  <a:srgbClr val="000000"/>
                </a:solidFill>
              </a:rPr>
              <a:t> Decree No. 50/2013 (</a:t>
            </a:r>
            <a:r>
              <a:rPr lang="en-US" dirty="0" smtClean="0">
                <a:solidFill>
                  <a:srgbClr val="000000"/>
                </a:solidFill>
              </a:rPr>
              <a:t>II.25</a:t>
            </a:r>
            <a:r>
              <a:rPr lang="hu-HU" dirty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on </a:t>
            </a:r>
            <a:r>
              <a:rPr lang="en-US" dirty="0">
                <a:solidFill>
                  <a:srgbClr val="000000"/>
                </a:solidFill>
              </a:rPr>
              <a:t>the system of integrity management at public administration bodies and the procedural rules of receiving third parties representing private </a:t>
            </a:r>
            <a:r>
              <a:rPr lang="en-US" dirty="0" smtClean="0">
                <a:solidFill>
                  <a:srgbClr val="000000"/>
                </a:solidFill>
              </a:rPr>
              <a:t>interest</a:t>
            </a:r>
            <a:endParaRPr lang="hu-HU" dirty="0" smtClean="0">
              <a:solidFill>
                <a:srgbClr val="000000"/>
              </a:solidFill>
            </a:endParaRPr>
          </a:p>
          <a:p>
            <a:pPr algn="just">
              <a:tabLst>
                <a:tab pos="8339138" algn="l"/>
              </a:tabLst>
              <a:defRPr/>
            </a:pPr>
            <a:r>
              <a:rPr lang="en-US" dirty="0"/>
              <a:t>Definition:</a:t>
            </a:r>
            <a:r>
              <a:rPr lang="hu-HU" dirty="0"/>
              <a:t> </a:t>
            </a:r>
            <a:r>
              <a:rPr lang="en-US" dirty="0"/>
              <a:t>“operation of an </a:t>
            </a:r>
            <a:r>
              <a:rPr lang="en-US" dirty="0" err="1"/>
              <a:t>organisation</a:t>
            </a:r>
            <a:r>
              <a:rPr lang="en-US" dirty="0"/>
              <a:t> in compliance with the applicable rules, the objectives, values and principles defined by the head of the official </a:t>
            </a:r>
            <a:r>
              <a:rPr lang="en-US" dirty="0" err="1"/>
              <a:t>organisation</a:t>
            </a:r>
            <a:r>
              <a:rPr lang="en-US" dirty="0"/>
              <a:t> and the body governing it.” </a:t>
            </a:r>
            <a:br>
              <a:rPr lang="en-US" dirty="0"/>
            </a:br>
            <a:endParaRPr lang="hu-HU" dirty="0"/>
          </a:p>
          <a:p>
            <a:pPr marL="0" lvl="0" indent="0">
              <a:buNone/>
            </a:pPr>
            <a:endParaRPr lang="hu-HU" b="1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Integrity</a:t>
            </a:r>
            <a:r>
              <a:rPr lang="hu-HU" b="1" dirty="0" smtClean="0"/>
              <a:t> Management System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u-HU" sz="3000" b="1" dirty="0" smtClean="0"/>
          </a:p>
          <a:p>
            <a:pPr algn="just">
              <a:defRPr/>
            </a:pPr>
            <a:r>
              <a:rPr lang="en-US" dirty="0" smtClean="0"/>
              <a:t>the </a:t>
            </a:r>
            <a:r>
              <a:rPr lang="en-US" dirty="0"/>
              <a:t>operation of the integrity management system </a:t>
            </a:r>
            <a:r>
              <a:rPr lang="hu-HU" dirty="0" smtClean="0"/>
              <a:t>-</a:t>
            </a:r>
            <a:r>
              <a:rPr lang="en-US" dirty="0" smtClean="0"/>
              <a:t>responsibility </a:t>
            </a:r>
            <a:r>
              <a:rPr lang="en-US" dirty="0"/>
              <a:t>of the head of the </a:t>
            </a:r>
            <a:r>
              <a:rPr lang="en-US" dirty="0" err="1"/>
              <a:t>organi</a:t>
            </a:r>
            <a:r>
              <a:rPr lang="hu-HU" dirty="0"/>
              <a:t>z</a:t>
            </a:r>
            <a:r>
              <a:rPr lang="en-US" dirty="0" err="1" smtClean="0"/>
              <a:t>ation</a:t>
            </a:r>
            <a:endParaRPr lang="hu-HU" dirty="0" smtClean="0"/>
          </a:p>
          <a:p>
            <a:pPr algn="just">
              <a:defRPr/>
            </a:pPr>
            <a:r>
              <a:rPr lang="en-US" dirty="0" smtClean="0"/>
              <a:t> assisted </a:t>
            </a:r>
            <a:r>
              <a:rPr lang="en-US" dirty="0"/>
              <a:t>by an integrity advisor in this work</a:t>
            </a:r>
            <a:r>
              <a:rPr lang="en-US" dirty="0" smtClean="0"/>
              <a:t>.</a:t>
            </a:r>
            <a:endParaRPr lang="hu-HU" dirty="0" smtClean="0"/>
          </a:p>
          <a:p>
            <a:pPr>
              <a:tabLst>
                <a:tab pos="8339138" algn="l"/>
              </a:tabLst>
              <a:defRPr/>
            </a:pPr>
            <a:r>
              <a:rPr lang="hu-HU" dirty="0"/>
              <a:t>it</a:t>
            </a:r>
            <a:r>
              <a:rPr lang="en-US" dirty="0"/>
              <a:t> </a:t>
            </a:r>
            <a:r>
              <a:rPr lang="hu-HU" dirty="0"/>
              <a:t>is</a:t>
            </a:r>
            <a:r>
              <a:rPr lang="en-US" dirty="0"/>
              <a:t> </a:t>
            </a:r>
            <a:r>
              <a:rPr lang="en-US" b="1" dirty="0"/>
              <a:t>compulsory</a:t>
            </a:r>
            <a:r>
              <a:rPr lang="en-US" dirty="0"/>
              <a:t> for every public administration </a:t>
            </a:r>
            <a:r>
              <a:rPr lang="hu-HU" dirty="0" err="1"/>
              <a:t>institution</a:t>
            </a:r>
            <a:r>
              <a:rPr lang="en-US" dirty="0"/>
              <a:t> operating with a staff </a:t>
            </a:r>
            <a:r>
              <a:rPr lang="en-US" b="1" dirty="0" err="1" smtClean="0"/>
              <a:t>exc</a:t>
            </a:r>
            <a:r>
              <a:rPr lang="hu-HU" b="1" dirty="0" err="1" smtClean="0"/>
              <a:t>ee</a:t>
            </a:r>
            <a:r>
              <a:rPr lang="en-US" b="1" dirty="0" smtClean="0"/>
              <a:t>ding </a:t>
            </a:r>
            <a:r>
              <a:rPr lang="hu-HU" b="1" dirty="0" smtClean="0"/>
              <a:t>10</a:t>
            </a:r>
            <a:r>
              <a:rPr lang="en-US" b="1" dirty="0" smtClean="0"/>
              <a:t>0 </a:t>
            </a:r>
            <a:r>
              <a:rPr lang="en-US" b="1" dirty="0"/>
              <a:t>people </a:t>
            </a:r>
            <a:r>
              <a:rPr lang="en-US" dirty="0"/>
              <a:t>to appoint an </a:t>
            </a:r>
            <a:r>
              <a:rPr lang="en-US" dirty="0" smtClean="0"/>
              <a:t>advisor</a:t>
            </a:r>
            <a:endParaRPr lang="hu-HU" dirty="0" smtClean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/>
          </a:p>
          <a:p>
            <a:pPr lvl="0"/>
            <a:endParaRPr lang="hu-HU" b="1" dirty="0" smtClean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739</Words>
  <Application>Microsoft Office PowerPoint</Application>
  <PresentationFormat>Szélesvásznú</PresentationFormat>
  <Paragraphs>127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Office-téma</vt:lpstr>
      <vt:lpstr>  Hungarian Integrity Management Development</vt:lpstr>
      <vt:lpstr>Topics</vt:lpstr>
      <vt:lpstr>Government measures taken to strengthen integrity </vt:lpstr>
      <vt:lpstr>New approach for spreading integrity culture  </vt:lpstr>
      <vt:lpstr>SAO’s Integity Survey (2011-2017)</vt:lpstr>
      <vt:lpstr>Conclusions of the 2017 Survey</vt:lpstr>
      <vt:lpstr>Measures, initiatives</vt:lpstr>
      <vt:lpstr>Integrity Management System</vt:lpstr>
      <vt:lpstr>Integrity Management System</vt:lpstr>
      <vt:lpstr> Tasks of integrity advisors</vt:lpstr>
      <vt:lpstr>Integrity advisors training</vt:lpstr>
      <vt:lpstr>The role of National Protective Service</vt:lpstr>
      <vt:lpstr>Corruption Prevention Department</vt:lpstr>
      <vt:lpstr>Results</vt:lpstr>
      <vt:lpstr>Training programmes in numbers </vt:lpstr>
      <vt:lpstr>Aims, target groups and themes of trainings  </vt:lpstr>
      <vt:lpstr>Cooperation with Ministry of  Finance </vt:lpstr>
      <vt:lpstr>Snapshots </vt:lpstr>
      <vt:lpstr>Integrated risk management system</vt:lpstr>
      <vt:lpstr>Previously…..</vt:lpstr>
      <vt:lpstr>Novelty of  risk management </vt:lpstr>
      <vt:lpstr>From fragmented to global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for developing integrity</dc:title>
  <dc:creator>nvsz</dc:creator>
  <cp:lastModifiedBy>dr. Szabóné dr. Gál Marianna</cp:lastModifiedBy>
  <cp:revision>44</cp:revision>
  <dcterms:created xsi:type="dcterms:W3CDTF">2017-11-22T12:56:11Z</dcterms:created>
  <dcterms:modified xsi:type="dcterms:W3CDTF">2018-06-25T08:27:22Z</dcterms:modified>
</cp:coreProperties>
</file>