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60" r:id="rId4"/>
    <p:sldId id="278" r:id="rId5"/>
    <p:sldId id="258" r:id="rId6"/>
    <p:sldId id="277" r:id="rId7"/>
    <p:sldId id="279" r:id="rId8"/>
    <p:sldId id="283" r:id="rId9"/>
    <p:sldId id="284" r:id="rId10"/>
    <p:sldId id="285" r:id="rId11"/>
    <p:sldId id="286" r:id="rId12"/>
    <p:sldId id="281" r:id="rId13"/>
    <p:sldId id="282" r:id="rId14"/>
    <p:sldId id="287" r:id="rId15"/>
    <p:sldId id="269" r:id="rId16"/>
    <p:sldId id="262" r:id="rId17"/>
    <p:sldId id="288" r:id="rId18"/>
    <p:sldId id="263" r:id="rId19"/>
    <p:sldId id="264" r:id="rId20"/>
    <p:sldId id="265" r:id="rId21"/>
    <p:sldId id="266" r:id="rId22"/>
    <p:sldId id="267" r:id="rId23"/>
    <p:sldId id="275" r:id="rId2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0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4C00-8F56-4019-A077-D4CF4CFF9075}" type="datetimeFigureOut">
              <a:rPr lang="hu-HU" smtClean="0"/>
              <a:t>2018. 06. 26.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050A-DA14-4C2C-AE7F-3761DFBBA4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3051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4C00-8F56-4019-A077-D4CF4CFF9075}" type="datetimeFigureOut">
              <a:rPr lang="hu-HU" smtClean="0"/>
              <a:t>2018. 06. 26.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050A-DA14-4C2C-AE7F-3761DFBBA4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7093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4C00-8F56-4019-A077-D4CF4CFF9075}" type="datetimeFigureOut">
              <a:rPr lang="hu-HU" smtClean="0"/>
              <a:t>2018. 06. 26.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050A-DA14-4C2C-AE7F-3761DFBBA4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5251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4C00-8F56-4019-A077-D4CF4CFF9075}" type="datetimeFigureOut">
              <a:rPr lang="hu-HU" smtClean="0"/>
              <a:t>2018. 06. 26.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050A-DA14-4C2C-AE7F-3761DFBBA4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7639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4C00-8F56-4019-A077-D4CF4CFF9075}" type="datetimeFigureOut">
              <a:rPr lang="hu-HU" smtClean="0"/>
              <a:t>2018. 06. 26.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050A-DA14-4C2C-AE7F-3761DFBBA4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8257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4C00-8F56-4019-A077-D4CF4CFF9075}" type="datetimeFigureOut">
              <a:rPr lang="hu-HU" smtClean="0"/>
              <a:t>2018. 06. 26.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050A-DA14-4C2C-AE7F-3761DFBBA4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1611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4C00-8F56-4019-A077-D4CF4CFF9075}" type="datetimeFigureOut">
              <a:rPr lang="hu-HU" smtClean="0"/>
              <a:t>2018. 06. 26.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050A-DA14-4C2C-AE7F-3761DFBBA4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4998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4C00-8F56-4019-A077-D4CF4CFF9075}" type="datetimeFigureOut">
              <a:rPr lang="hu-HU" smtClean="0"/>
              <a:t>2018. 06. 26.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050A-DA14-4C2C-AE7F-3761DFBBA4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799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4C00-8F56-4019-A077-D4CF4CFF9075}" type="datetimeFigureOut">
              <a:rPr lang="hu-HU" smtClean="0"/>
              <a:t>2018. 06. 26.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050A-DA14-4C2C-AE7F-3761DFBBA4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6568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4C00-8F56-4019-A077-D4CF4CFF9075}" type="datetimeFigureOut">
              <a:rPr lang="hu-HU" smtClean="0"/>
              <a:t>2018. 06. 26.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050A-DA14-4C2C-AE7F-3761DFBBA4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7168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4C00-8F56-4019-A077-D4CF4CFF9075}" type="datetimeFigureOut">
              <a:rPr lang="hu-HU" smtClean="0"/>
              <a:t>2018. 06. 26.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050A-DA14-4C2C-AE7F-3761DFBBA4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5117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74C00-8F56-4019-A077-D4CF4CFF9075}" type="datetimeFigureOut">
              <a:rPr lang="hu-HU" smtClean="0"/>
              <a:t>2018. 06. 26.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8050A-DA14-4C2C-AE7F-3761DFBBA4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0467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10" Type="http://schemas.openxmlformats.org/officeDocument/2006/relationships/image" Target="../media/image10.jpeg"/><Relationship Id="rId4" Type="http://schemas.openxmlformats.org/officeDocument/2006/relationships/image" Target="../media/image2.png"/><Relationship Id="rId9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833257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1145824"/>
          </a:xfrm>
        </p:spPr>
        <p:txBody>
          <a:bodyPr>
            <a:normAutofit fontScale="90000"/>
          </a:bodyPr>
          <a:lstStyle/>
          <a:p>
            <a:br>
              <a:rPr lang="hu-HU" altLang="hu-HU" sz="4400" dirty="0"/>
            </a:br>
            <a:br>
              <a:rPr lang="hu-HU" altLang="hu-HU" sz="4400" dirty="0"/>
            </a:br>
            <a:r>
              <a:rPr lang="ru-RU" altLang="hu-HU" sz="4400" b="1" dirty="0"/>
              <a:t>Развитие системы управления целостностью в Венгрии</a:t>
            </a:r>
            <a:endParaRPr lang="en-IE" sz="4400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331354" cy="1231219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sz="2800" dirty="0"/>
              <a:t>Будапешт, </a:t>
            </a:r>
            <a:r>
              <a:rPr lang="hu-HU" sz="2800" dirty="0"/>
              <a:t>4</a:t>
            </a:r>
            <a:r>
              <a:rPr lang="ru-RU" sz="2800" dirty="0"/>
              <a:t> июля</a:t>
            </a:r>
            <a:r>
              <a:rPr lang="hu-HU" sz="2800" dirty="0"/>
              <a:t> 2018</a:t>
            </a:r>
            <a:r>
              <a:rPr lang="ru-RU" sz="2800" dirty="0"/>
              <a:t> г.</a:t>
            </a:r>
            <a:endParaRPr lang="hu-HU" sz="2800" dirty="0"/>
          </a:p>
          <a:p>
            <a:pPr algn="l"/>
            <a:r>
              <a:rPr lang="hu-HU" sz="2800" dirty="0"/>
              <a:t>M</a:t>
            </a:r>
            <a:r>
              <a:rPr lang="ru-RU" sz="2800" dirty="0" err="1"/>
              <a:t>арианна</a:t>
            </a:r>
            <a:r>
              <a:rPr lang="ru-RU" sz="2800" dirty="0"/>
              <a:t> </a:t>
            </a:r>
            <a:r>
              <a:rPr lang="ru-RU" sz="2800" dirty="0" err="1"/>
              <a:t>Сабоне</a:t>
            </a:r>
            <a:r>
              <a:rPr lang="ru-RU" sz="2800" dirty="0"/>
              <a:t> </a:t>
            </a:r>
            <a:r>
              <a:rPr lang="ru-RU" sz="2800" dirty="0" err="1"/>
              <a:t>Гал</a:t>
            </a:r>
            <a:r>
              <a:rPr lang="hu-HU" sz="2800" dirty="0"/>
              <a:t>, </a:t>
            </a:r>
            <a:r>
              <a:rPr lang="ru-RU" sz="2800" dirty="0"/>
              <a:t>заместитель начальника</a:t>
            </a:r>
            <a:endParaRPr lang="hu-HU" sz="2800" dirty="0"/>
          </a:p>
          <a:p>
            <a:pPr algn="l"/>
            <a:r>
              <a:rPr lang="ru-RU" sz="2800" dirty="0"/>
              <a:t>Департамент по предупреждению коррупции, Служба национальной охраны (СНО)</a:t>
            </a:r>
            <a:endParaRPr lang="hu-HU" sz="2800" dirty="0"/>
          </a:p>
          <a:p>
            <a:pPr algn="l"/>
            <a:endParaRPr lang="hu-HU" sz="2800" dirty="0"/>
          </a:p>
          <a:p>
            <a:pPr algn="l"/>
            <a:endParaRPr lang="hu-HU" sz="2800" dirty="0"/>
          </a:p>
        </p:txBody>
      </p:sp>
      <p:pic>
        <p:nvPicPr>
          <p:cNvPr id="7" name="Tartalom helye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833257"/>
            <a:ext cx="1889980" cy="2024743"/>
          </a:xfrm>
        </p:spPr>
      </p:pic>
      <p:pic>
        <p:nvPicPr>
          <p:cNvPr id="8" name="Picture 13" descr="nagy_átlátsz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779" y="4925332"/>
            <a:ext cx="1884218" cy="187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Tartalom hely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5332"/>
            <a:ext cx="1804375" cy="193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268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1428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204990"/>
            <a:ext cx="10515600" cy="1325563"/>
          </a:xfrm>
        </p:spPr>
        <p:txBody>
          <a:bodyPr>
            <a:normAutofit/>
          </a:bodyPr>
          <a:lstStyle/>
          <a:p>
            <a:r>
              <a:rPr lang="hu-HU" b="1" dirty="0"/>
              <a:t> </a:t>
            </a:r>
            <a:r>
              <a:rPr lang="ru-RU" b="1" dirty="0"/>
              <a:t>Советник по вопросам сохранения целостности: задачи</a:t>
            </a:r>
            <a:endParaRPr lang="en-IE" b="1" dirty="0"/>
          </a:p>
        </p:txBody>
      </p:sp>
      <p:pic>
        <p:nvPicPr>
          <p:cNvPr id="7" name="Tartalom helye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5332"/>
            <a:ext cx="1804375" cy="1932668"/>
          </a:xfrm>
        </p:spPr>
      </p:pic>
      <p:sp>
        <p:nvSpPr>
          <p:cNvPr id="10" name="Tartalom helye 9"/>
          <p:cNvSpPr>
            <a:spLocks noGrp="1"/>
          </p:cNvSpPr>
          <p:nvPr>
            <p:ph sz="half" idx="2"/>
          </p:nvPr>
        </p:nvSpPr>
        <p:spPr>
          <a:xfrm>
            <a:off x="1804375" y="1530553"/>
            <a:ext cx="8301842" cy="4763369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hu-HU" sz="3000" b="1" dirty="0"/>
          </a:p>
          <a:p>
            <a:pPr>
              <a:tabLst>
                <a:tab pos="8339138" algn="l"/>
              </a:tabLst>
              <a:defRPr/>
            </a:pPr>
            <a:r>
              <a:rPr lang="ru-RU" dirty="0"/>
              <a:t>получение и расследование сообщений о событиях, которые приводят к нарушению целостности </a:t>
            </a:r>
          </a:p>
          <a:p>
            <a:pPr>
              <a:tabLst>
                <a:tab pos="8339138" algn="l"/>
              </a:tabLst>
              <a:defRPr/>
            </a:pPr>
            <a:r>
              <a:rPr lang="ru-RU" dirty="0"/>
              <a:t>информирование руководства и персонала о нормах этического поведения</a:t>
            </a:r>
            <a:endParaRPr lang="hu-HU" dirty="0"/>
          </a:p>
          <a:p>
            <a:pPr>
              <a:tabLst>
                <a:tab pos="8339138" algn="l"/>
              </a:tabLst>
              <a:defRPr/>
            </a:pPr>
            <a:r>
              <a:rPr lang="ru-RU" dirty="0"/>
              <a:t>консультирование по вопросам, касающимся профессиональной этики </a:t>
            </a:r>
            <a:r>
              <a:rPr lang="en-US" dirty="0"/>
              <a:t> </a:t>
            </a:r>
            <a:endParaRPr lang="hu-HU" dirty="0"/>
          </a:p>
          <a:p>
            <a:pPr>
              <a:tabLst>
                <a:tab pos="8339138" algn="l"/>
              </a:tabLst>
              <a:defRPr/>
            </a:pPr>
            <a:r>
              <a:rPr lang="ru-RU" dirty="0"/>
              <a:t>начиная с</a:t>
            </a:r>
            <a:r>
              <a:rPr lang="hu-HU" dirty="0"/>
              <a:t> 2016 </a:t>
            </a:r>
            <a:r>
              <a:rPr lang="ru-RU" dirty="0"/>
              <a:t>г.</a:t>
            </a:r>
            <a:r>
              <a:rPr lang="hu-HU" dirty="0"/>
              <a:t>: </a:t>
            </a:r>
            <a:r>
              <a:rPr lang="ru-RU" dirty="0"/>
              <a:t>координация работы системы комплексного управления риском </a:t>
            </a:r>
            <a:br>
              <a:rPr lang="en-US" dirty="0"/>
            </a:br>
            <a:endParaRPr lang="hu-HU" dirty="0"/>
          </a:p>
          <a:p>
            <a:pPr marL="0" indent="0">
              <a:buNone/>
              <a:tabLst>
                <a:tab pos="8339138" algn="l"/>
              </a:tabLst>
              <a:defRPr/>
            </a:pPr>
            <a:endParaRPr lang="hu-HU" dirty="0"/>
          </a:p>
          <a:p>
            <a:pPr marL="0" indent="0">
              <a:buNone/>
              <a:tabLst>
                <a:tab pos="8339138" algn="l"/>
              </a:tabLst>
              <a:defRPr/>
            </a:pPr>
            <a:endParaRPr lang="hu-HU" dirty="0"/>
          </a:p>
          <a:p>
            <a:pPr lvl="0"/>
            <a:endParaRPr lang="hu-HU" b="1" dirty="0"/>
          </a:p>
        </p:txBody>
      </p:sp>
      <p:pic>
        <p:nvPicPr>
          <p:cNvPr id="8" name="Picture 13" descr="nagy_átlátsz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779" y="4925332"/>
            <a:ext cx="1884218" cy="187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5011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1428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204990"/>
            <a:ext cx="10515600" cy="1325563"/>
          </a:xfrm>
        </p:spPr>
        <p:txBody>
          <a:bodyPr>
            <a:normAutofit/>
          </a:bodyPr>
          <a:lstStyle/>
          <a:p>
            <a:r>
              <a:rPr lang="ru-RU" b="1" dirty="0"/>
              <a:t>Обучение советников по вопросам сохранения целостности</a:t>
            </a:r>
            <a:endParaRPr lang="en-IE" b="1" dirty="0"/>
          </a:p>
        </p:txBody>
      </p:sp>
      <p:pic>
        <p:nvPicPr>
          <p:cNvPr id="7" name="Tartalom helye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5332"/>
            <a:ext cx="1804375" cy="1932668"/>
          </a:xfrm>
        </p:spPr>
      </p:pic>
      <p:sp>
        <p:nvSpPr>
          <p:cNvPr id="10" name="Tartalom helye 9"/>
          <p:cNvSpPr>
            <a:spLocks noGrp="1"/>
          </p:cNvSpPr>
          <p:nvPr>
            <p:ph sz="half" idx="2"/>
          </p:nvPr>
        </p:nvSpPr>
        <p:spPr>
          <a:xfrm>
            <a:off x="1804375" y="1530553"/>
            <a:ext cx="8301842" cy="4763369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hu-HU" sz="3000" b="1" dirty="0"/>
          </a:p>
          <a:p>
            <a:pPr marL="0" indent="0">
              <a:buNone/>
              <a:tabLst>
                <a:tab pos="8339138" algn="l"/>
              </a:tabLst>
              <a:defRPr/>
            </a:pPr>
            <a:endParaRPr lang="hu-HU" dirty="0"/>
          </a:p>
          <a:p>
            <a:pPr>
              <a:tabLst>
                <a:tab pos="8339138" algn="l"/>
              </a:tabLst>
              <a:defRPr/>
            </a:pPr>
            <a:r>
              <a:rPr lang="hu-HU" dirty="0"/>
              <a:t>350 </a:t>
            </a:r>
            <a:r>
              <a:rPr lang="ru-RU" dirty="0"/>
              <a:t>квалифицированных советников по вопросам сохранения целостности</a:t>
            </a:r>
            <a:r>
              <a:rPr lang="hu-HU" dirty="0"/>
              <a:t>  </a:t>
            </a:r>
          </a:p>
          <a:p>
            <a:pPr>
              <a:tabLst>
                <a:tab pos="8339138" algn="l"/>
              </a:tabLst>
              <a:defRPr/>
            </a:pPr>
            <a:r>
              <a:rPr lang="ru-RU" dirty="0"/>
              <a:t>Служба национальной охраны</a:t>
            </a:r>
            <a:r>
              <a:rPr lang="hu-HU" dirty="0"/>
              <a:t>, </a:t>
            </a:r>
            <a:r>
              <a:rPr lang="ru-RU" dirty="0"/>
              <a:t>Национальный университет государственной службы</a:t>
            </a:r>
            <a:endParaRPr lang="hu-HU" dirty="0"/>
          </a:p>
          <a:p>
            <a:pPr>
              <a:tabLst>
                <a:tab pos="8339138" algn="l"/>
              </a:tabLst>
              <a:defRPr/>
            </a:pPr>
            <a:r>
              <a:rPr lang="ru-RU" dirty="0"/>
              <a:t>Обучающие материалы по системе комплексного управления рисками, подготовленные при содействии Минфина</a:t>
            </a:r>
            <a:endParaRPr lang="hu-HU" dirty="0"/>
          </a:p>
          <a:p>
            <a:pPr lvl="0"/>
            <a:endParaRPr lang="hu-HU" b="1" dirty="0"/>
          </a:p>
        </p:txBody>
      </p:sp>
      <p:pic>
        <p:nvPicPr>
          <p:cNvPr id="8" name="Picture 13" descr="nagy_átlátsz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779" y="4925332"/>
            <a:ext cx="1884218" cy="187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0201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1428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204990"/>
            <a:ext cx="10515600" cy="1325563"/>
          </a:xfrm>
        </p:spPr>
        <p:txBody>
          <a:bodyPr>
            <a:normAutofit/>
          </a:bodyPr>
          <a:lstStyle/>
          <a:p>
            <a:r>
              <a:rPr lang="ru-RU" b="1" dirty="0"/>
              <a:t>Роль Национальной службы охраны</a:t>
            </a:r>
            <a:endParaRPr lang="en-IE" b="1" dirty="0"/>
          </a:p>
        </p:txBody>
      </p:sp>
      <p:pic>
        <p:nvPicPr>
          <p:cNvPr id="7" name="Tartalom helye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5332"/>
            <a:ext cx="1804375" cy="1932668"/>
          </a:xfrm>
        </p:spPr>
      </p:pic>
      <p:sp>
        <p:nvSpPr>
          <p:cNvPr id="10" name="Tartalom helye 9"/>
          <p:cNvSpPr>
            <a:spLocks noGrp="1"/>
          </p:cNvSpPr>
          <p:nvPr>
            <p:ph sz="half" idx="2"/>
          </p:nvPr>
        </p:nvSpPr>
        <p:spPr>
          <a:xfrm>
            <a:off x="1804375" y="1530553"/>
            <a:ext cx="8301842" cy="4763369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endParaRPr lang="hu-HU" altLang="hu-HU" sz="3200" dirty="0"/>
          </a:p>
          <a:p>
            <a:pPr marL="0" lvl="0" indent="0" algn="ctr">
              <a:buNone/>
            </a:pPr>
            <a:r>
              <a:rPr lang="ru-RU" altLang="hu-HU" sz="3200" dirty="0"/>
              <a:t>Начиная с</a:t>
            </a:r>
            <a:r>
              <a:rPr lang="en-GB" altLang="hu-HU" sz="3200" dirty="0"/>
              <a:t> 2014</a:t>
            </a:r>
            <a:r>
              <a:rPr lang="ru-RU" altLang="hu-HU" sz="3200" dirty="0"/>
              <a:t> года МВД решает задачу предупреждения коррупции силами Службы национальной охраны</a:t>
            </a:r>
            <a:br>
              <a:rPr lang="en-GB" altLang="hu-HU" sz="3200" dirty="0"/>
            </a:br>
            <a:br>
              <a:rPr lang="hu-HU" altLang="hu-HU" sz="3200" dirty="0"/>
            </a:br>
            <a:r>
              <a:rPr lang="ru-RU" altLang="hu-HU" sz="3200" dirty="0"/>
              <a:t>1 октября</a:t>
            </a:r>
            <a:r>
              <a:rPr lang="en-GB" altLang="hu-HU" sz="3200" dirty="0"/>
              <a:t> 2014</a:t>
            </a:r>
            <a:r>
              <a:rPr lang="ru-RU" altLang="hu-HU" sz="3200" dirty="0"/>
              <a:t> года сформирован </a:t>
            </a:r>
            <a:r>
              <a:rPr lang="ru-RU" altLang="hu-HU" sz="3200" b="1" dirty="0"/>
              <a:t>Департамент по предупреждению коррупции</a:t>
            </a:r>
            <a:endParaRPr lang="hu-HU" sz="3000" b="1" dirty="0"/>
          </a:p>
        </p:txBody>
      </p:sp>
      <p:pic>
        <p:nvPicPr>
          <p:cNvPr id="8" name="Picture 13" descr="nagy_átlátsz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779" y="4925332"/>
            <a:ext cx="1884218" cy="187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693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1428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204990"/>
            <a:ext cx="10515600" cy="1325563"/>
          </a:xfrm>
        </p:spPr>
        <p:txBody>
          <a:bodyPr>
            <a:normAutofit/>
          </a:bodyPr>
          <a:lstStyle/>
          <a:p>
            <a:r>
              <a:rPr lang="ru-RU" b="1" dirty="0"/>
              <a:t>Департамент по предупреждению коррупции</a:t>
            </a:r>
            <a:endParaRPr lang="en-IE" b="1" dirty="0"/>
          </a:p>
        </p:txBody>
      </p:sp>
      <p:pic>
        <p:nvPicPr>
          <p:cNvPr id="7" name="Tartalom helye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5332"/>
            <a:ext cx="1804375" cy="1932668"/>
          </a:xfrm>
        </p:spPr>
      </p:pic>
      <p:sp>
        <p:nvSpPr>
          <p:cNvPr id="10" name="Tartalom helye 9"/>
          <p:cNvSpPr>
            <a:spLocks noGrp="1"/>
          </p:cNvSpPr>
          <p:nvPr>
            <p:ph sz="half" idx="2"/>
          </p:nvPr>
        </p:nvSpPr>
        <p:spPr>
          <a:xfrm>
            <a:off x="1804375" y="1530553"/>
            <a:ext cx="8301842" cy="476336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Стратегическое планирование</a:t>
            </a:r>
            <a:endParaRPr lang="hu-HU" dirty="0"/>
          </a:p>
          <a:p>
            <a:pPr lvl="0"/>
            <a:r>
              <a:rPr lang="ru-RU" dirty="0"/>
              <a:t>Методическая поддержка,</a:t>
            </a:r>
            <a:r>
              <a:rPr lang="hu-HU" dirty="0"/>
              <a:t> </a:t>
            </a:r>
            <a:r>
              <a:rPr lang="ru-RU" dirty="0"/>
              <a:t>развитие системы управления целостностью</a:t>
            </a:r>
            <a:endParaRPr lang="hu-HU" dirty="0"/>
          </a:p>
          <a:p>
            <a:pPr lvl="0"/>
            <a:r>
              <a:rPr lang="ru-RU" altLang="hu-HU" dirty="0"/>
              <a:t>Непрерывная оценка ситуации с коррупцией, действий и положений государства, направленных на борьбу с коррупцией </a:t>
            </a:r>
            <a:endParaRPr lang="hu-HU" altLang="hu-HU" dirty="0"/>
          </a:p>
          <a:p>
            <a:pPr lvl="0"/>
            <a:r>
              <a:rPr lang="ru-RU" altLang="hu-HU" dirty="0"/>
              <a:t>Учебные примеры</a:t>
            </a:r>
            <a:r>
              <a:rPr lang="hu-HU" altLang="hu-HU" dirty="0"/>
              <a:t>,</a:t>
            </a:r>
            <a:r>
              <a:rPr lang="ru-RU" altLang="hu-HU" dirty="0"/>
              <a:t> подготовка советников по вопросам сохранения целостности</a:t>
            </a:r>
            <a:endParaRPr lang="hu-HU" altLang="hu-HU" dirty="0">
              <a:solidFill>
                <a:srgbClr val="000000"/>
              </a:solidFill>
            </a:endParaRPr>
          </a:p>
          <a:p>
            <a:pPr lvl="0"/>
            <a:r>
              <a:rPr lang="ru-RU" altLang="hu-HU" dirty="0">
                <a:solidFill>
                  <a:srgbClr val="000000"/>
                </a:solidFill>
              </a:rPr>
              <a:t>Поддержка тематического интернет-сайта</a:t>
            </a:r>
            <a:endParaRPr lang="hu-HU" altLang="hu-HU" dirty="0">
              <a:solidFill>
                <a:srgbClr val="000000"/>
              </a:solidFill>
            </a:endParaRPr>
          </a:p>
          <a:p>
            <a:pPr lvl="0"/>
            <a:r>
              <a:rPr lang="ru-RU" altLang="hu-HU" dirty="0">
                <a:solidFill>
                  <a:srgbClr val="000000"/>
                </a:solidFill>
              </a:rPr>
              <a:t>Международное сотрудничество</a:t>
            </a:r>
            <a:r>
              <a:rPr lang="hu-HU" altLang="hu-HU" dirty="0">
                <a:solidFill>
                  <a:srgbClr val="000000"/>
                </a:solidFill>
              </a:rPr>
              <a:t> (OECD-SPIO, EPAC/EACN, B.A.K.)</a:t>
            </a:r>
          </a:p>
          <a:p>
            <a:pPr lvl="0"/>
            <a:br>
              <a:rPr lang="hu-HU" altLang="hu-HU" dirty="0"/>
            </a:br>
            <a:endParaRPr lang="hu-HU" dirty="0"/>
          </a:p>
          <a:p>
            <a:pPr lvl="0"/>
            <a:endParaRPr lang="hu-HU" dirty="0"/>
          </a:p>
          <a:p>
            <a:pPr lvl="0"/>
            <a:endParaRPr lang="hu-HU" sz="3000" b="1" dirty="0"/>
          </a:p>
        </p:txBody>
      </p:sp>
      <p:pic>
        <p:nvPicPr>
          <p:cNvPr id="8" name="Picture 13" descr="nagy_átlátsz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779" y="4925332"/>
            <a:ext cx="1884218" cy="187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2538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1428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204990"/>
            <a:ext cx="10515600" cy="1325563"/>
          </a:xfrm>
        </p:spPr>
        <p:txBody>
          <a:bodyPr/>
          <a:lstStyle/>
          <a:p>
            <a:r>
              <a:rPr lang="ru-RU" b="1" dirty="0"/>
              <a:t>Результаты </a:t>
            </a:r>
            <a:endParaRPr lang="en-IE" b="1" dirty="0"/>
          </a:p>
        </p:txBody>
      </p:sp>
      <p:pic>
        <p:nvPicPr>
          <p:cNvPr id="7" name="Tartalom helye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5332"/>
            <a:ext cx="1804375" cy="1932668"/>
          </a:xfrm>
        </p:spPr>
      </p:pic>
      <p:sp>
        <p:nvSpPr>
          <p:cNvPr id="10" name="Tartalom helye 9"/>
          <p:cNvSpPr>
            <a:spLocks noGrp="1"/>
          </p:cNvSpPr>
          <p:nvPr>
            <p:ph sz="half" idx="2"/>
          </p:nvPr>
        </p:nvSpPr>
        <p:spPr>
          <a:xfrm>
            <a:off x="1644243" y="1530553"/>
            <a:ext cx="8447714" cy="4763369"/>
          </a:xfrm>
        </p:spPr>
        <p:txBody>
          <a:bodyPr>
            <a:noAutofit/>
          </a:bodyPr>
          <a:lstStyle/>
          <a:p>
            <a:pPr lvl="0"/>
            <a:endParaRPr lang="hu-HU" altLang="hu-HU" dirty="0"/>
          </a:p>
          <a:p>
            <a:pPr lvl="0"/>
            <a:endParaRPr lang="hu-HU" altLang="hu-HU" dirty="0"/>
          </a:p>
          <a:p>
            <a:pPr lvl="0"/>
            <a:r>
              <a:rPr lang="hu-HU" altLang="hu-HU" dirty="0"/>
              <a:t>62 </a:t>
            </a:r>
            <a:r>
              <a:rPr lang="ru-RU" altLang="hu-HU" dirty="0"/>
              <a:t>мероприятия </a:t>
            </a:r>
            <a:r>
              <a:rPr lang="hu-HU" altLang="hu-HU" dirty="0"/>
              <a:t>(</a:t>
            </a:r>
            <a:r>
              <a:rPr lang="ru-RU" altLang="hu-HU" dirty="0"/>
              <a:t>семинары, конференции, </a:t>
            </a:r>
            <a:r>
              <a:rPr lang="hu-HU" altLang="hu-HU" dirty="0"/>
              <a:t> </a:t>
            </a:r>
            <a:r>
              <a:rPr lang="ru-RU" altLang="hu-HU" dirty="0"/>
              <a:t>профессиональные дни</a:t>
            </a:r>
            <a:r>
              <a:rPr lang="hu-HU" altLang="hu-HU" dirty="0"/>
              <a:t>)</a:t>
            </a:r>
          </a:p>
          <a:p>
            <a:pPr lvl="0"/>
            <a:r>
              <a:rPr lang="hu-HU" altLang="hu-HU" dirty="0"/>
              <a:t>1800  </a:t>
            </a:r>
            <a:r>
              <a:rPr lang="ru-RU" altLang="hu-HU" dirty="0"/>
              <a:t>участников</a:t>
            </a:r>
            <a:r>
              <a:rPr lang="hu-HU" altLang="hu-HU" dirty="0"/>
              <a:t> </a:t>
            </a:r>
          </a:p>
          <a:p>
            <a:pPr lvl="0"/>
            <a:r>
              <a:rPr lang="hu-HU" altLang="hu-HU" dirty="0"/>
              <a:t>7 </a:t>
            </a:r>
            <a:r>
              <a:rPr lang="ru-RU" altLang="hu-HU" dirty="0"/>
              <a:t>методических руководств</a:t>
            </a:r>
            <a:r>
              <a:rPr lang="hu-HU" altLang="hu-HU" dirty="0"/>
              <a:t> (</a:t>
            </a:r>
            <a:r>
              <a:rPr lang="ru-RU" altLang="hu-HU" dirty="0"/>
              <a:t>органы МСУ, структуры государственного управления</a:t>
            </a:r>
            <a:r>
              <a:rPr lang="hu-HU" altLang="hu-HU" dirty="0"/>
              <a:t>)</a:t>
            </a:r>
          </a:p>
          <a:p>
            <a:pPr lvl="0"/>
            <a:endParaRPr lang="hu-HU" altLang="hu-HU" dirty="0"/>
          </a:p>
          <a:p>
            <a:pPr marL="0" lvl="0" indent="0">
              <a:buNone/>
            </a:pPr>
            <a:br>
              <a:rPr lang="hu-HU" altLang="hu-HU" dirty="0"/>
            </a:br>
            <a:endParaRPr lang="hu-HU" dirty="0"/>
          </a:p>
          <a:p>
            <a:pPr lvl="0"/>
            <a:endParaRPr lang="hu-HU" dirty="0"/>
          </a:p>
          <a:p>
            <a:pPr lvl="0"/>
            <a:endParaRPr lang="hu-HU" sz="3000" b="1" dirty="0"/>
          </a:p>
        </p:txBody>
      </p:sp>
      <p:pic>
        <p:nvPicPr>
          <p:cNvPr id="8" name="Picture 13" descr="nagy_átlátsz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779" y="4925332"/>
            <a:ext cx="1884218" cy="187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7875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1428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204990"/>
            <a:ext cx="10515600" cy="1325563"/>
          </a:xfrm>
        </p:spPr>
        <p:txBody>
          <a:bodyPr/>
          <a:lstStyle/>
          <a:p>
            <a:r>
              <a:rPr lang="ru-RU" b="1" dirty="0"/>
              <a:t>Обучающие программы: некоторые цифры</a:t>
            </a:r>
            <a:endParaRPr lang="en-IE" b="1" dirty="0"/>
          </a:p>
        </p:txBody>
      </p:sp>
      <p:pic>
        <p:nvPicPr>
          <p:cNvPr id="7" name="Tartalom helye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5332"/>
            <a:ext cx="1804375" cy="1932668"/>
          </a:xfrm>
        </p:spPr>
      </p:pic>
      <p:sp>
        <p:nvSpPr>
          <p:cNvPr id="10" name="Tartalom helye 9"/>
          <p:cNvSpPr>
            <a:spLocks noGrp="1"/>
          </p:cNvSpPr>
          <p:nvPr>
            <p:ph sz="half" idx="2"/>
          </p:nvPr>
        </p:nvSpPr>
        <p:spPr>
          <a:xfrm>
            <a:off x="1996581" y="1983179"/>
            <a:ext cx="9357220" cy="4033649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/>
              <a:t>Обучающие программы в</a:t>
            </a:r>
            <a:r>
              <a:rPr lang="en-IE" dirty="0"/>
              <a:t> </a:t>
            </a:r>
            <a:r>
              <a:rPr lang="ru-RU" dirty="0"/>
              <a:t>СНО</a:t>
            </a:r>
            <a:r>
              <a:rPr lang="en-IE" dirty="0"/>
              <a:t>: 10 000</a:t>
            </a:r>
            <a:r>
              <a:rPr lang="ru-RU" dirty="0"/>
              <a:t> человек</a:t>
            </a:r>
            <a:endParaRPr lang="en-IE" dirty="0"/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/>
              <a:t>Тренинги и семинары для госслужащих</a:t>
            </a:r>
            <a:r>
              <a:rPr lang="en-IE" dirty="0"/>
              <a:t>: 500 </a:t>
            </a:r>
            <a:r>
              <a:rPr lang="ru-RU" dirty="0"/>
              <a:t>человек</a:t>
            </a:r>
            <a:endParaRPr lang="en-IE" dirty="0"/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E" dirty="0"/>
              <a:t> </a:t>
            </a:r>
            <a:r>
              <a:rPr lang="ru-RU" dirty="0"/>
              <a:t>Специальная программа подготовки советников по вопросам сохранения целостности</a:t>
            </a:r>
            <a:r>
              <a:rPr lang="en-IE" dirty="0"/>
              <a:t>: 50 + 100 </a:t>
            </a:r>
            <a:r>
              <a:rPr lang="ru-RU" dirty="0"/>
              <a:t>человек</a:t>
            </a:r>
            <a:endParaRPr lang="en-IE" dirty="0"/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/>
              <a:t>Обучение сотрудников правоохранительных органов и  работников</a:t>
            </a:r>
            <a:r>
              <a:rPr lang="en-US" dirty="0"/>
              <a:t> </a:t>
            </a:r>
            <a:r>
              <a:rPr lang="ru-RU" dirty="0"/>
              <a:t>прокуратуры: </a:t>
            </a:r>
            <a:r>
              <a:rPr lang="en-IE" dirty="0"/>
              <a:t>200</a:t>
            </a:r>
            <a:r>
              <a:rPr lang="ru-RU" dirty="0"/>
              <a:t> человек</a:t>
            </a:r>
            <a:r>
              <a:rPr lang="en-IE" dirty="0"/>
              <a:t> 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/>
              <a:t>Штат собственных инструкторов в СНО</a:t>
            </a:r>
            <a:r>
              <a:rPr lang="en-IE" dirty="0"/>
              <a:t>: 10</a:t>
            </a:r>
          </a:p>
          <a:p>
            <a:pPr lvl="1"/>
            <a:endParaRPr lang="hu-HU" sz="2600" dirty="0"/>
          </a:p>
        </p:txBody>
      </p:sp>
      <p:pic>
        <p:nvPicPr>
          <p:cNvPr id="8" name="Picture 13" descr="nagy_átlátsz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779" y="4925332"/>
            <a:ext cx="1884218" cy="187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3617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14286"/>
          </a:xfrm>
          <a:prstGeom prst="rect">
            <a:avLst/>
          </a:prstGeom>
        </p:spPr>
      </p:pic>
      <p:pic>
        <p:nvPicPr>
          <p:cNvPr id="8" name="Picture 13" descr="nagy_átlátsz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779" y="4925332"/>
            <a:ext cx="1884218" cy="187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86561" y="180223"/>
            <a:ext cx="10868827" cy="1510465"/>
          </a:xfrm>
        </p:spPr>
        <p:txBody>
          <a:bodyPr>
            <a:normAutofit/>
          </a:bodyPr>
          <a:lstStyle/>
          <a:p>
            <a:r>
              <a:rPr lang="ru-RU" b="1" dirty="0"/>
              <a:t>Задачи, целевая аудитория и темы тренингов</a:t>
            </a:r>
            <a:r>
              <a:rPr lang="en-IE" b="1" dirty="0"/>
              <a:t>  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68448" y="1681163"/>
            <a:ext cx="3095537" cy="3141689"/>
          </a:xfrm>
        </p:spPr>
        <p:txBody>
          <a:bodyPr>
            <a:normAutofit/>
          </a:bodyPr>
          <a:lstStyle/>
          <a:p>
            <a:endParaRPr lang="hu-HU" b="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b="0" dirty="0"/>
              <a:t>Формирование потенциала</a:t>
            </a:r>
            <a:endParaRPr lang="en-IE" b="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b="0" dirty="0"/>
              <a:t>Повышение уровня информированности</a:t>
            </a:r>
            <a:endParaRPr lang="en-IE" b="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b="0" dirty="0"/>
              <a:t>Разъяснительная работа</a:t>
            </a:r>
            <a:endParaRPr lang="en-IE" b="0" dirty="0"/>
          </a:p>
          <a:p>
            <a:endParaRPr lang="hu-HU" dirty="0"/>
          </a:p>
        </p:txBody>
      </p:sp>
      <p:pic>
        <p:nvPicPr>
          <p:cNvPr id="7" name="Tartalom helye 2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2852"/>
            <a:ext cx="1900052" cy="2035148"/>
          </a:xfrm>
        </p:spPr>
      </p:pic>
      <p:sp>
        <p:nvSpPr>
          <p:cNvPr id="4" name="Szöveg helye 3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45719"/>
          </a:xfrm>
        </p:spPr>
        <p:txBody>
          <a:bodyPr>
            <a:normAutofit fontScale="25000" lnSpcReduction="20000"/>
          </a:bodyPr>
          <a:lstStyle/>
          <a:p>
            <a:endParaRPr lang="hu-HU" dirty="0"/>
          </a:p>
        </p:txBody>
      </p:sp>
      <p:sp>
        <p:nvSpPr>
          <p:cNvPr id="10" name="Tartalom helye 9"/>
          <p:cNvSpPr>
            <a:spLocks noGrp="1"/>
          </p:cNvSpPr>
          <p:nvPr>
            <p:ph sz="quarter" idx="4"/>
          </p:nvPr>
        </p:nvSpPr>
        <p:spPr>
          <a:xfrm>
            <a:off x="3540155" y="1857565"/>
            <a:ext cx="7815234" cy="4466227"/>
          </a:xfrm>
        </p:spPr>
        <p:txBody>
          <a:bodyPr>
            <a:noAutofit/>
          </a:bodyPr>
          <a:lstStyle/>
          <a:p>
            <a:pPr lvl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dirty="0"/>
              <a:t>Конкретные навыки, позволяющие госслужащим стать советниками по вопросам сохранения целостности  </a:t>
            </a:r>
            <a:endParaRPr lang="en-IE" sz="2400" dirty="0"/>
          </a:p>
          <a:p>
            <a:pPr lvl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dirty="0"/>
              <a:t>Управление целостностью для ОИВ местного и областного уровня</a:t>
            </a:r>
            <a:endParaRPr lang="en-IE" sz="2400" dirty="0"/>
          </a:p>
          <a:p>
            <a:pPr lvl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dirty="0"/>
              <a:t>Информация о системе комплексного управления риском для госслужащих национального уровня </a:t>
            </a:r>
            <a:endParaRPr lang="en-IE" sz="2400" dirty="0"/>
          </a:p>
          <a:p>
            <a:pPr lvl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dirty="0"/>
              <a:t>Обучение сотрудников правоохранительных органов и работников прокуратуры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471785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14286"/>
          </a:xfrm>
          <a:prstGeom prst="rect">
            <a:avLst/>
          </a:prstGeom>
        </p:spPr>
      </p:pic>
      <p:pic>
        <p:nvPicPr>
          <p:cNvPr id="8" name="Picture 13" descr="nagy_átlátsz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779" y="4925332"/>
            <a:ext cx="1884218" cy="187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Сотрудничество с Минфином </a:t>
            </a:r>
            <a:endParaRPr lang="en-IE" b="1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3141689"/>
          </a:xfrm>
        </p:spPr>
        <p:txBody>
          <a:bodyPr>
            <a:normAutofit/>
          </a:bodyPr>
          <a:lstStyle/>
          <a:p>
            <a:endParaRPr lang="hu-HU" b="0" dirty="0"/>
          </a:p>
          <a:p>
            <a:endParaRPr lang="hu-HU" dirty="0"/>
          </a:p>
        </p:txBody>
      </p:sp>
      <p:pic>
        <p:nvPicPr>
          <p:cNvPr id="7" name="Tartalom helye 2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2852"/>
            <a:ext cx="1900052" cy="2035148"/>
          </a:xfrm>
        </p:spPr>
      </p:pic>
      <p:sp>
        <p:nvSpPr>
          <p:cNvPr id="10" name="Tartalom helye 9"/>
          <p:cNvSpPr>
            <a:spLocks noGrp="1"/>
          </p:cNvSpPr>
          <p:nvPr>
            <p:ph sz="quarter" idx="4"/>
          </p:nvPr>
        </p:nvSpPr>
        <p:spPr>
          <a:xfrm>
            <a:off x="1543575" y="1681163"/>
            <a:ext cx="9580228" cy="4642629"/>
          </a:xfrm>
        </p:spPr>
        <p:txBody>
          <a:bodyPr>
            <a:noAutofit/>
          </a:bodyPr>
          <a:lstStyle/>
          <a:p>
            <a:pPr lvl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/>
              <a:t>Пересмотр законов</a:t>
            </a:r>
            <a:r>
              <a:rPr lang="hu-HU" dirty="0"/>
              <a:t> (</a:t>
            </a:r>
            <a:r>
              <a:rPr lang="ru-RU" dirty="0"/>
              <a:t>система комплексного управления риском</a:t>
            </a:r>
            <a:r>
              <a:rPr lang="hu-HU" dirty="0"/>
              <a:t>)</a:t>
            </a:r>
          </a:p>
          <a:p>
            <a:pPr lvl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dirty="0"/>
              <a:t>3 </a:t>
            </a:r>
            <a:r>
              <a:rPr lang="ru-RU" dirty="0"/>
              <a:t>Руководства по комплексному управлению риском</a:t>
            </a:r>
            <a:endParaRPr lang="hu-HU" dirty="0"/>
          </a:p>
          <a:p>
            <a:pPr lvl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E" dirty="0"/>
              <a:t> </a:t>
            </a:r>
            <a:r>
              <a:rPr lang="ru-RU" dirty="0"/>
              <a:t>Семинары, посвящённые системе комплексного управления риском</a:t>
            </a:r>
            <a:endParaRPr lang="hu-HU" dirty="0"/>
          </a:p>
          <a:p>
            <a:r>
              <a:rPr lang="ru-RU" dirty="0"/>
              <a:t>Специальные рекомендации для БО, готовых в добровольном порядке внедрить у себя системы управления целостностью</a:t>
            </a:r>
            <a:endParaRPr lang="hu-HU" dirty="0"/>
          </a:p>
          <a:p>
            <a:r>
              <a:rPr lang="ru-RU" dirty="0"/>
              <a:t>Обучающие материалы</a:t>
            </a:r>
            <a:endParaRPr lang="hu-HU" dirty="0"/>
          </a:p>
          <a:p>
            <a:pPr lvl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hu-HU" dirty="0"/>
          </a:p>
          <a:p>
            <a:pPr marL="0" lvl="0" indent="0">
              <a:buNone/>
            </a:pPr>
            <a:endParaRPr lang="hu-HU" sz="3000" dirty="0"/>
          </a:p>
        </p:txBody>
      </p:sp>
    </p:spTree>
    <p:extLst>
      <p:ext uri="{BB962C8B-B14F-4D97-AF65-F5344CB8AC3E}">
        <p14:creationId xmlns:p14="http://schemas.microsoft.com/office/powerpoint/2010/main" val="16821194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14286"/>
          </a:xfrm>
          <a:prstGeom prst="rect">
            <a:avLst/>
          </a:prstGeom>
        </p:spPr>
      </p:pic>
      <p:pic>
        <p:nvPicPr>
          <p:cNvPr id="8" name="Picture 13" descr="nagy_átlátsz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779" y="4925332"/>
            <a:ext cx="1884218" cy="187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365125"/>
            <a:ext cx="11353800" cy="1325563"/>
          </a:xfrm>
        </p:spPr>
        <p:txBody>
          <a:bodyPr/>
          <a:lstStyle/>
          <a:p>
            <a:r>
              <a:rPr lang="ru-RU" b="1" dirty="0"/>
              <a:t>Примеры</a:t>
            </a:r>
            <a:endParaRPr lang="hu-HU" b="1" dirty="0"/>
          </a:p>
        </p:txBody>
      </p:sp>
      <p:pic>
        <p:nvPicPr>
          <p:cNvPr id="7" name="Tartalom helye 2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5332"/>
            <a:ext cx="1804375" cy="1932668"/>
          </a:xfrm>
        </p:spPr>
      </p:pic>
      <p:sp>
        <p:nvSpPr>
          <p:cNvPr id="3" name="Szöveg helye 2"/>
          <p:cNvSpPr>
            <a:spLocks noGrp="1"/>
          </p:cNvSpPr>
          <p:nvPr>
            <p:ph type="body" idx="4294967295"/>
          </p:nvPr>
        </p:nvSpPr>
        <p:spPr>
          <a:xfrm>
            <a:off x="0" y="1681163"/>
            <a:ext cx="5157788" cy="3141662"/>
          </a:xfrm>
        </p:spPr>
        <p:txBody>
          <a:bodyPr>
            <a:normAutofit/>
          </a:bodyPr>
          <a:lstStyle/>
          <a:p>
            <a:endParaRPr lang="hu-HU" dirty="0"/>
          </a:p>
        </p:txBody>
      </p:sp>
      <p:pic>
        <p:nvPicPr>
          <p:cNvPr id="16" name="Tartalom helye 15"/>
          <p:cNvPicPr>
            <a:picLocks noGrp="1" noChangeAspect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0527">
            <a:off x="6741996" y="4019410"/>
            <a:ext cx="3442492" cy="24954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24685">
            <a:off x="8333438" y="588122"/>
            <a:ext cx="3564441" cy="26697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9631">
            <a:off x="3691843" y="94706"/>
            <a:ext cx="3463013" cy="25937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3495">
            <a:off x="2139812" y="4138984"/>
            <a:ext cx="3549379" cy="22563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Kép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6191">
            <a:off x="-68527" y="1477155"/>
            <a:ext cx="3934108" cy="24826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Kép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118" y="2234794"/>
            <a:ext cx="3794360" cy="21343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7987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9539"/>
            <a:ext cx="12192000" cy="151428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02187" y="2513900"/>
            <a:ext cx="10515600" cy="1325563"/>
          </a:xfrm>
        </p:spPr>
        <p:txBody>
          <a:bodyPr>
            <a:normAutofit/>
          </a:bodyPr>
          <a:lstStyle/>
          <a:p>
            <a:r>
              <a:rPr lang="ru-RU" b="1" dirty="0"/>
              <a:t>Система комплексного управления риском</a:t>
            </a:r>
            <a:endParaRPr lang="en-IE" b="1" dirty="0"/>
          </a:p>
        </p:txBody>
      </p:sp>
      <p:pic>
        <p:nvPicPr>
          <p:cNvPr id="7" name="Tartalom helye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5332"/>
            <a:ext cx="1804375" cy="1932668"/>
          </a:xfrm>
        </p:spPr>
      </p:pic>
      <p:sp>
        <p:nvSpPr>
          <p:cNvPr id="10" name="Tartalom helye 9"/>
          <p:cNvSpPr>
            <a:spLocks noGrp="1"/>
          </p:cNvSpPr>
          <p:nvPr>
            <p:ph sz="half" idx="2"/>
          </p:nvPr>
        </p:nvSpPr>
        <p:spPr>
          <a:xfrm>
            <a:off x="3574473" y="1690688"/>
            <a:ext cx="7779327" cy="4486275"/>
          </a:xfrm>
        </p:spPr>
        <p:txBody>
          <a:bodyPr>
            <a:normAutofit/>
          </a:bodyPr>
          <a:lstStyle/>
          <a:p>
            <a:pPr lvl="0"/>
            <a:endParaRPr lang="hu-HU" sz="3000" dirty="0"/>
          </a:p>
        </p:txBody>
      </p:sp>
      <p:pic>
        <p:nvPicPr>
          <p:cNvPr id="8" name="Picture 13" descr="nagy_átlátsz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779" y="4925332"/>
            <a:ext cx="1884218" cy="187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978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1428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Содержание</a:t>
            </a:r>
            <a:endParaRPr lang="en-IE" b="1" dirty="0"/>
          </a:p>
        </p:txBody>
      </p:sp>
      <p:pic>
        <p:nvPicPr>
          <p:cNvPr id="7" name="Tartalom helye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5332"/>
            <a:ext cx="1804375" cy="1932668"/>
          </a:xfrm>
        </p:spPr>
      </p:pic>
      <p:sp>
        <p:nvSpPr>
          <p:cNvPr id="10" name="Tartalom helye 9"/>
          <p:cNvSpPr>
            <a:spLocks noGrp="1"/>
          </p:cNvSpPr>
          <p:nvPr>
            <p:ph sz="half" idx="2"/>
          </p:nvPr>
        </p:nvSpPr>
        <p:spPr>
          <a:xfrm>
            <a:off x="2206336" y="1780840"/>
            <a:ext cx="7779327" cy="4486275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hu-HU" dirty="0"/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/>
              <a:t>Краткий обзор предпринятых мер по борьбе с коррупцией</a:t>
            </a:r>
            <a:endParaRPr lang="hu-HU" dirty="0"/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/>
              <a:t>Роль СНО в обучении и подготовке в области профессиональной этики и борьбы с коррупцией </a:t>
            </a:r>
            <a:endParaRPr lang="en-IE" dirty="0"/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/>
              <a:t>Совместная работа с Министерством финансов</a:t>
            </a:r>
            <a:endParaRPr lang="hu-HU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/>
              <a:t>Система комплексного управления рисками</a:t>
            </a:r>
            <a:endParaRPr lang="en-IE" dirty="0"/>
          </a:p>
        </p:txBody>
      </p:sp>
      <p:pic>
        <p:nvPicPr>
          <p:cNvPr id="8" name="Picture 13" descr="nagy_átlátsz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779" y="4925332"/>
            <a:ext cx="1884218" cy="187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6270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1428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204990"/>
            <a:ext cx="10515600" cy="1325563"/>
          </a:xfrm>
        </p:spPr>
        <p:txBody>
          <a:bodyPr/>
          <a:lstStyle/>
          <a:p>
            <a:r>
              <a:rPr lang="ru-RU" b="1" dirty="0"/>
              <a:t>Прежде</a:t>
            </a:r>
            <a:r>
              <a:rPr lang="en-IE" b="1" dirty="0"/>
              <a:t>…..</a:t>
            </a:r>
          </a:p>
        </p:txBody>
      </p:sp>
      <p:pic>
        <p:nvPicPr>
          <p:cNvPr id="7" name="Tartalom helye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5332"/>
            <a:ext cx="1804375" cy="1932668"/>
          </a:xfrm>
        </p:spPr>
      </p:pic>
      <p:sp>
        <p:nvSpPr>
          <p:cNvPr id="10" name="Tartalom helye 9"/>
          <p:cNvSpPr>
            <a:spLocks noGrp="1"/>
          </p:cNvSpPr>
          <p:nvPr>
            <p:ph sz="half" idx="2"/>
          </p:nvPr>
        </p:nvSpPr>
        <p:spPr>
          <a:xfrm>
            <a:off x="5818909" y="1735543"/>
            <a:ext cx="5732731" cy="4281285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500" dirty="0"/>
              <a:t>Недостатки</a:t>
            </a:r>
            <a:r>
              <a:rPr lang="en-IE" sz="2500" dirty="0"/>
              <a:t>:</a:t>
            </a:r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IE" sz="2500" dirty="0"/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500" dirty="0"/>
              <a:t>Ограниченный охват</a:t>
            </a:r>
            <a:endParaRPr lang="en-IE" sz="2500" dirty="0"/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IE" sz="2500" dirty="0"/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500" dirty="0"/>
              <a:t>Дублирование с управлением риском в системе ВК</a:t>
            </a:r>
            <a:endParaRPr lang="hu-HU" sz="2500" dirty="0"/>
          </a:p>
          <a:p>
            <a:pPr marL="457200" lvl="1" indent="0">
              <a:buNone/>
            </a:pPr>
            <a:endParaRPr lang="hu-HU" sz="2600" dirty="0"/>
          </a:p>
          <a:p>
            <a:pPr marL="457200" lvl="1" indent="0">
              <a:buNone/>
            </a:pPr>
            <a:endParaRPr lang="hu-HU" sz="2600" dirty="0"/>
          </a:p>
        </p:txBody>
      </p:sp>
      <p:pic>
        <p:nvPicPr>
          <p:cNvPr id="8" name="Picture 13" descr="nagy_átlátsz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779" y="4925332"/>
            <a:ext cx="1884218" cy="187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9"/>
          <p:cNvSpPr txBox="1">
            <a:spLocks/>
          </p:cNvSpPr>
          <p:nvPr/>
        </p:nvSpPr>
        <p:spPr>
          <a:xfrm>
            <a:off x="1325461" y="1823044"/>
            <a:ext cx="4756557" cy="4193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dirty="0"/>
              <a:t>Центральные организации, надзор за которыми осуществляло правительство</a:t>
            </a:r>
            <a:r>
              <a:rPr lang="en-IE" sz="2400" dirty="0"/>
              <a:t> 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dirty="0"/>
              <a:t>Определение «управления целостностью»</a:t>
            </a:r>
            <a:endParaRPr lang="en-IE" sz="24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dirty="0"/>
              <a:t>Основные элементы системы управления целостностью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dirty="0"/>
              <a:t>Советник по вопросам сохранения целостности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9526891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1428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204990"/>
            <a:ext cx="10515600" cy="1325563"/>
          </a:xfrm>
        </p:spPr>
        <p:txBody>
          <a:bodyPr/>
          <a:lstStyle/>
          <a:p>
            <a:r>
              <a:rPr lang="ru-RU" b="1" dirty="0"/>
              <a:t>Управление риском: новизна</a:t>
            </a:r>
            <a:r>
              <a:rPr lang="en-IE" b="1" dirty="0"/>
              <a:t> </a:t>
            </a:r>
          </a:p>
        </p:txBody>
      </p:sp>
      <p:pic>
        <p:nvPicPr>
          <p:cNvPr id="7" name="Tartalom helye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5332"/>
            <a:ext cx="1804375" cy="1932668"/>
          </a:xfrm>
        </p:spPr>
      </p:pic>
      <p:sp>
        <p:nvSpPr>
          <p:cNvPr id="10" name="Tartalom helye 9"/>
          <p:cNvSpPr>
            <a:spLocks noGrp="1"/>
          </p:cNvSpPr>
          <p:nvPr>
            <p:ph sz="half" idx="2"/>
          </p:nvPr>
        </p:nvSpPr>
        <p:spPr>
          <a:xfrm>
            <a:off x="5170674" y="1779293"/>
            <a:ext cx="6561471" cy="4281285"/>
          </a:xfrm>
        </p:spPr>
        <p:txBody>
          <a:bodyPr>
            <a:noAutofit/>
          </a:bodyPr>
          <a:lstStyle/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800" dirty="0">
                <a:solidFill>
                  <a:schemeClr val="tx1"/>
                </a:solidFill>
              </a:rPr>
              <a:t>Охватывает все бюджетные организации</a:t>
            </a:r>
            <a:endParaRPr lang="en-IE" sz="2800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hu-HU" sz="2800" dirty="0">
                <a:solidFill>
                  <a:srgbClr val="000000"/>
                </a:solidFill>
              </a:rPr>
              <a:t>Управление риском включает ценности и цели организации </a:t>
            </a:r>
            <a:endParaRPr lang="en-IE" altLang="hu-HU" sz="2800" dirty="0">
              <a:solidFill>
                <a:srgbClr val="000000"/>
              </a:solidFill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800" dirty="0">
                <a:solidFill>
                  <a:srgbClr val="000000"/>
                </a:solidFill>
              </a:rPr>
              <a:t>Акцент на процессы</a:t>
            </a:r>
            <a:r>
              <a:rPr lang="en-IE" sz="2800" dirty="0">
                <a:solidFill>
                  <a:srgbClr val="000000"/>
                </a:solidFill>
              </a:rPr>
              <a:t>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800" dirty="0">
                <a:solidFill>
                  <a:srgbClr val="000000"/>
                </a:solidFill>
              </a:rPr>
              <a:t>Охвачены все процессы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800" dirty="0">
                <a:solidFill>
                  <a:srgbClr val="000000"/>
                </a:solidFill>
              </a:rPr>
              <a:t>Координированная работа коллектива</a:t>
            </a:r>
            <a:endParaRPr lang="en-IE" sz="28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hu-HU" sz="2600" dirty="0"/>
          </a:p>
          <a:p>
            <a:pPr marL="457200" lvl="1" indent="0">
              <a:buNone/>
            </a:pPr>
            <a:endParaRPr lang="hu-HU" sz="2600" dirty="0"/>
          </a:p>
          <a:p>
            <a:pPr marL="457200" lvl="1" indent="0">
              <a:buNone/>
            </a:pPr>
            <a:endParaRPr lang="hu-HU" sz="2600" dirty="0"/>
          </a:p>
        </p:txBody>
      </p:sp>
      <p:pic>
        <p:nvPicPr>
          <p:cNvPr id="8" name="Picture 13" descr="nagy_átlátsz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779" y="4925332"/>
            <a:ext cx="1884218" cy="187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9"/>
          <p:cNvSpPr txBox="1">
            <a:spLocks/>
          </p:cNvSpPr>
          <p:nvPr/>
        </p:nvSpPr>
        <p:spPr>
          <a:xfrm>
            <a:off x="1448789" y="1823044"/>
            <a:ext cx="3883232" cy="4193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buNone/>
            </a:pPr>
            <a:r>
              <a:rPr lang="hu-HU" sz="2600" dirty="0"/>
              <a:t>	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5058" y="1698591"/>
            <a:ext cx="2904931" cy="2178699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4375" y="4295970"/>
            <a:ext cx="3366299" cy="162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2983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1428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От фрагментации – к глобальной картине</a:t>
            </a:r>
            <a:endParaRPr lang="en-IE" b="1" dirty="0"/>
          </a:p>
        </p:txBody>
      </p:sp>
      <p:pic>
        <p:nvPicPr>
          <p:cNvPr id="7" name="Tartalom helye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1" y="4757090"/>
            <a:ext cx="1961448" cy="2100909"/>
          </a:xfrm>
        </p:spPr>
      </p:pic>
      <p:sp>
        <p:nvSpPr>
          <p:cNvPr id="10" name="Tartalom helye 9"/>
          <p:cNvSpPr>
            <a:spLocks noGrp="1"/>
          </p:cNvSpPr>
          <p:nvPr>
            <p:ph sz="half" idx="4294967295"/>
          </p:nvPr>
        </p:nvSpPr>
        <p:spPr>
          <a:xfrm>
            <a:off x="8534400" y="1582738"/>
            <a:ext cx="3657600" cy="4281487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hu-HU" sz="2600" dirty="0"/>
          </a:p>
          <a:p>
            <a:pPr marL="457200" lvl="1" indent="0">
              <a:buNone/>
            </a:pPr>
            <a:endParaRPr lang="hu-HU" sz="2600" dirty="0"/>
          </a:p>
          <a:p>
            <a:pPr marL="457200" lvl="1" indent="0">
              <a:buNone/>
            </a:pPr>
            <a:endParaRPr lang="hu-HU" sz="2600" dirty="0"/>
          </a:p>
        </p:txBody>
      </p:sp>
      <p:pic>
        <p:nvPicPr>
          <p:cNvPr id="8" name="Picture 13" descr="nagy_átlátsz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779" y="4925332"/>
            <a:ext cx="1884218" cy="187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9"/>
          <p:cNvSpPr txBox="1">
            <a:spLocks/>
          </p:cNvSpPr>
          <p:nvPr/>
        </p:nvSpPr>
        <p:spPr>
          <a:xfrm>
            <a:off x="3345858" y="1823044"/>
            <a:ext cx="3883232" cy="4193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buNone/>
            </a:pPr>
            <a:r>
              <a:rPr lang="hu-HU" sz="2600" dirty="0"/>
              <a:t>	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91828"/>
            <a:ext cx="3811272" cy="3099084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5771" y="1582738"/>
            <a:ext cx="3531226" cy="2953160"/>
          </a:xfrm>
          <a:prstGeom prst="rect">
            <a:avLst/>
          </a:prstGeom>
        </p:spPr>
      </p:pic>
      <p:sp>
        <p:nvSpPr>
          <p:cNvPr id="13" name="Szövegdoboz 12"/>
          <p:cNvSpPr txBox="1"/>
          <p:nvPr/>
        </p:nvSpPr>
        <p:spPr>
          <a:xfrm>
            <a:off x="3930732" y="1528807"/>
            <a:ext cx="4635039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400"/>
              </a:spcBef>
              <a:spcAft>
                <a:spcPts val="600"/>
              </a:spcAft>
            </a:pPr>
            <a:r>
              <a:rPr lang="ru-RU" sz="2800" dirty="0"/>
              <a:t>Общая цель</a:t>
            </a:r>
            <a:endParaRPr lang="en-IE" sz="2800" dirty="0"/>
          </a:p>
          <a:p>
            <a:pPr algn="ctr">
              <a:spcBef>
                <a:spcPts val="2400"/>
              </a:spcBef>
              <a:spcAft>
                <a:spcPts val="600"/>
              </a:spcAft>
            </a:pPr>
            <a:r>
              <a:rPr lang="ru-RU" sz="2800" dirty="0"/>
              <a:t>Стратегическая цель</a:t>
            </a:r>
            <a:endParaRPr lang="en-IE" sz="2800" dirty="0"/>
          </a:p>
          <a:p>
            <a:pPr algn="ctr">
              <a:spcBef>
                <a:spcPts val="2400"/>
              </a:spcBef>
              <a:spcAft>
                <a:spcPts val="600"/>
              </a:spcAft>
            </a:pPr>
            <a:r>
              <a:rPr lang="ru-RU" sz="2800" dirty="0"/>
              <a:t>Основные процессы</a:t>
            </a:r>
            <a:endParaRPr lang="en-IE" sz="2800" dirty="0"/>
          </a:p>
          <a:p>
            <a:pPr algn="ctr">
              <a:spcBef>
                <a:spcPts val="2400"/>
              </a:spcBef>
              <a:spcAft>
                <a:spcPts val="600"/>
              </a:spcAft>
            </a:pPr>
            <a:r>
              <a:rPr lang="ru-RU" sz="2800" dirty="0"/>
              <a:t>Подпроцессы</a:t>
            </a:r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23987679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833257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41471"/>
          </a:xfrm>
        </p:spPr>
        <p:txBody>
          <a:bodyPr>
            <a:normAutofit/>
          </a:bodyPr>
          <a:lstStyle/>
          <a:p>
            <a:pPr algn="l"/>
            <a:r>
              <a:rPr lang="ru-RU" sz="4400" b="1" dirty="0"/>
              <a:t>Благодарю за внимание</a:t>
            </a:r>
            <a:r>
              <a:rPr lang="en-IE" sz="4400" b="1" dirty="0"/>
              <a:t>!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231219"/>
          </a:xfrm>
        </p:spPr>
        <p:txBody>
          <a:bodyPr/>
          <a:lstStyle/>
          <a:p>
            <a:pPr algn="l"/>
            <a:r>
              <a:rPr lang="hu-HU" dirty="0"/>
              <a:t>szabonegm@nvsz.police.hu</a:t>
            </a:r>
          </a:p>
        </p:txBody>
      </p:sp>
      <p:pic>
        <p:nvPicPr>
          <p:cNvPr id="7" name="Tartalom helye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833257"/>
            <a:ext cx="1889980" cy="2024743"/>
          </a:xfrm>
        </p:spPr>
      </p:pic>
      <p:pic>
        <p:nvPicPr>
          <p:cNvPr id="8" name="Picture 13" descr="nagy_átlátsz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779" y="4925332"/>
            <a:ext cx="1884218" cy="187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Tartalom hely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5332"/>
            <a:ext cx="1804375" cy="193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637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9539"/>
            <a:ext cx="12192000" cy="151428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02187" y="2513900"/>
            <a:ext cx="10515600" cy="132556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0000"/>
                </a:solidFill>
              </a:rPr>
              <a:t>Укрепление целостности: </a:t>
            </a:r>
            <a:br>
              <a:rPr lang="ru-RU" b="1" dirty="0">
                <a:solidFill>
                  <a:srgbClr val="000000"/>
                </a:solidFill>
              </a:rPr>
            </a:br>
            <a:r>
              <a:rPr lang="ru-RU" b="1" dirty="0">
                <a:solidFill>
                  <a:srgbClr val="000000"/>
                </a:solidFill>
              </a:rPr>
              <a:t>меры, предпринятые государством</a:t>
            </a:r>
            <a:endParaRPr lang="en-IE" b="1" dirty="0"/>
          </a:p>
        </p:txBody>
      </p:sp>
      <p:pic>
        <p:nvPicPr>
          <p:cNvPr id="7" name="Tartalom helye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5332"/>
            <a:ext cx="1804375" cy="1932668"/>
          </a:xfrm>
        </p:spPr>
      </p:pic>
      <p:sp>
        <p:nvSpPr>
          <p:cNvPr id="10" name="Tartalom helye 9"/>
          <p:cNvSpPr>
            <a:spLocks noGrp="1"/>
          </p:cNvSpPr>
          <p:nvPr>
            <p:ph sz="half" idx="2"/>
          </p:nvPr>
        </p:nvSpPr>
        <p:spPr>
          <a:xfrm>
            <a:off x="3574473" y="1690688"/>
            <a:ext cx="7779327" cy="4486275"/>
          </a:xfrm>
        </p:spPr>
        <p:txBody>
          <a:bodyPr>
            <a:normAutofit/>
          </a:bodyPr>
          <a:lstStyle/>
          <a:p>
            <a:pPr lvl="0"/>
            <a:endParaRPr lang="hu-HU" sz="3000" dirty="0"/>
          </a:p>
        </p:txBody>
      </p:sp>
      <p:pic>
        <p:nvPicPr>
          <p:cNvPr id="8" name="Picture 13" descr="nagy_átlátsz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779" y="4925332"/>
            <a:ext cx="1884218" cy="187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9512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1428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204990"/>
            <a:ext cx="10515600" cy="1325563"/>
          </a:xfrm>
        </p:spPr>
        <p:txBody>
          <a:bodyPr>
            <a:normAutofit/>
          </a:bodyPr>
          <a:lstStyle/>
          <a:p>
            <a:r>
              <a:rPr lang="ru-RU" b="1" dirty="0"/>
              <a:t>Новый подход к распространению культуры целостности </a:t>
            </a:r>
            <a:r>
              <a:rPr lang="hu-HU" b="1" dirty="0"/>
              <a:t>  </a:t>
            </a:r>
            <a:endParaRPr lang="en-IE" b="1" dirty="0"/>
          </a:p>
        </p:txBody>
      </p:sp>
      <p:pic>
        <p:nvPicPr>
          <p:cNvPr id="7" name="Tartalom helye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5332"/>
            <a:ext cx="1804375" cy="1932668"/>
          </a:xfrm>
        </p:spPr>
      </p:pic>
      <p:sp>
        <p:nvSpPr>
          <p:cNvPr id="10" name="Tartalom helye 9"/>
          <p:cNvSpPr>
            <a:spLocks noGrp="1"/>
          </p:cNvSpPr>
          <p:nvPr>
            <p:ph sz="half" idx="2"/>
          </p:nvPr>
        </p:nvSpPr>
        <p:spPr>
          <a:xfrm>
            <a:off x="2398816" y="1530553"/>
            <a:ext cx="8301842" cy="4763369"/>
          </a:xfrm>
        </p:spPr>
        <p:txBody>
          <a:bodyPr>
            <a:noAutofit/>
          </a:bodyPr>
          <a:lstStyle/>
          <a:p>
            <a:pPr lvl="0"/>
            <a:endParaRPr lang="hu-HU" sz="3000" b="1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dirty="0"/>
              <a:t>2007-2008 </a:t>
            </a:r>
            <a:r>
              <a:rPr lang="ru-RU" dirty="0"/>
              <a:t>проект </a:t>
            </a:r>
            <a:r>
              <a:rPr lang="en-US" dirty="0"/>
              <a:t>“Twinning Light” </a:t>
            </a:r>
            <a:r>
              <a:rPr lang="ru-RU" dirty="0"/>
              <a:t>Управления государственного контроля (УГК) и Управления аудита Голландии</a:t>
            </a:r>
            <a:endParaRPr lang="en-IE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/>
              <a:t>УГК приступило к реализации своего приоритетного проекта </a:t>
            </a:r>
            <a:r>
              <a:rPr lang="en-US" dirty="0"/>
              <a:t>ÁROP-1.2.4 </a:t>
            </a:r>
            <a:r>
              <a:rPr lang="ru-RU" dirty="0"/>
              <a:t>«Картирование рисков коррупции – совершенствование управления, основанного на целостности»</a:t>
            </a:r>
            <a:endParaRPr lang="hu-HU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/>
              <a:t>Обследование УГК в области целостности </a:t>
            </a:r>
            <a:r>
              <a:rPr lang="hu-HU" dirty="0"/>
              <a:t>(2011-2017)</a:t>
            </a:r>
          </a:p>
        </p:txBody>
      </p:sp>
      <p:pic>
        <p:nvPicPr>
          <p:cNvPr id="8" name="Picture 13" descr="nagy_átlátsz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779" y="4925332"/>
            <a:ext cx="1884218" cy="187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3632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1428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204990"/>
            <a:ext cx="10515600" cy="1325563"/>
          </a:xfrm>
        </p:spPr>
        <p:txBody>
          <a:bodyPr/>
          <a:lstStyle/>
          <a:p>
            <a:r>
              <a:rPr lang="ru-RU" b="1" dirty="0"/>
              <a:t>Обследование УГК в области целостности </a:t>
            </a:r>
            <a:r>
              <a:rPr lang="hu-HU" b="1" dirty="0"/>
              <a:t>(2011-2017)</a:t>
            </a:r>
            <a:endParaRPr lang="en-IE" b="1" dirty="0"/>
          </a:p>
        </p:txBody>
      </p:sp>
      <p:pic>
        <p:nvPicPr>
          <p:cNvPr id="7" name="Tartalom helye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5332"/>
            <a:ext cx="1804375" cy="1932668"/>
          </a:xfrm>
        </p:spPr>
      </p:pic>
      <p:sp>
        <p:nvSpPr>
          <p:cNvPr id="10" name="Tartalom helye 9"/>
          <p:cNvSpPr>
            <a:spLocks noGrp="1"/>
          </p:cNvSpPr>
          <p:nvPr>
            <p:ph sz="half" idx="2"/>
          </p:nvPr>
        </p:nvSpPr>
        <p:spPr>
          <a:xfrm>
            <a:off x="1736521" y="1530553"/>
            <a:ext cx="8964137" cy="4763369"/>
          </a:xfrm>
        </p:spPr>
        <p:txBody>
          <a:bodyPr>
            <a:noAutofit/>
          </a:bodyPr>
          <a:lstStyle/>
          <a:p>
            <a:pPr lvl="0"/>
            <a:endParaRPr lang="hu-HU" sz="3000" b="1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dirty="0"/>
              <a:t> 2011: </a:t>
            </a:r>
            <a:r>
              <a:rPr lang="ru-RU" dirty="0"/>
              <a:t>в Обследовании приняли участие </a:t>
            </a:r>
            <a:r>
              <a:rPr lang="hu-HU" dirty="0"/>
              <a:t>1095 </a:t>
            </a:r>
            <a:r>
              <a:rPr lang="ru-RU" dirty="0"/>
              <a:t>организаций</a:t>
            </a:r>
            <a:r>
              <a:rPr lang="hu-HU" dirty="0"/>
              <a:t>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dirty="0"/>
              <a:t> 2017: </a:t>
            </a:r>
            <a:r>
              <a:rPr lang="ru-RU" dirty="0"/>
              <a:t>в Обследовании приняли участие </a:t>
            </a:r>
            <a:r>
              <a:rPr lang="en-GB" dirty="0"/>
              <a:t>3346</a:t>
            </a:r>
            <a:r>
              <a:rPr lang="ru-RU" dirty="0"/>
              <a:t> организаций</a:t>
            </a:r>
            <a:endParaRPr lang="hu-HU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/>
              <a:t> стандартный опросник</a:t>
            </a:r>
            <a:r>
              <a:rPr lang="hu-HU" dirty="0"/>
              <a:t> (155 </a:t>
            </a:r>
            <a:r>
              <a:rPr lang="ru-RU" dirty="0"/>
              <a:t>вопросов</a:t>
            </a:r>
            <a:r>
              <a:rPr lang="hu-HU" dirty="0"/>
              <a:t>, 16</a:t>
            </a:r>
            <a:r>
              <a:rPr lang="ru-RU" dirty="0"/>
              <a:t> разделов</a:t>
            </a:r>
            <a:r>
              <a:rPr lang="hu-HU" dirty="0"/>
              <a:t>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/>
              <a:t>участие СНО в популяризации Обследования УКГ</a:t>
            </a:r>
            <a:endParaRPr lang="hu-HU" dirty="0"/>
          </a:p>
        </p:txBody>
      </p:sp>
      <p:pic>
        <p:nvPicPr>
          <p:cNvPr id="8" name="Picture 13" descr="nagy_átlátsz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779" y="4925332"/>
            <a:ext cx="1884218" cy="187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7439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1428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204990"/>
            <a:ext cx="10515600" cy="1325563"/>
          </a:xfrm>
        </p:spPr>
        <p:txBody>
          <a:bodyPr/>
          <a:lstStyle/>
          <a:p>
            <a:r>
              <a:rPr lang="ru-RU" b="1" dirty="0"/>
              <a:t>Результаты Обследования</a:t>
            </a:r>
            <a:r>
              <a:rPr lang="hu-HU" b="1" dirty="0"/>
              <a:t> 2017</a:t>
            </a:r>
            <a:r>
              <a:rPr lang="ru-RU" b="1" dirty="0"/>
              <a:t> г.</a:t>
            </a:r>
            <a:endParaRPr lang="en-IE" b="1" dirty="0"/>
          </a:p>
        </p:txBody>
      </p:sp>
      <p:pic>
        <p:nvPicPr>
          <p:cNvPr id="7" name="Tartalom helye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5332"/>
            <a:ext cx="1804375" cy="1932668"/>
          </a:xfrm>
        </p:spPr>
      </p:pic>
      <p:sp>
        <p:nvSpPr>
          <p:cNvPr id="10" name="Tartalom helye 9"/>
          <p:cNvSpPr>
            <a:spLocks noGrp="1"/>
          </p:cNvSpPr>
          <p:nvPr>
            <p:ph sz="half" idx="2"/>
          </p:nvPr>
        </p:nvSpPr>
        <p:spPr>
          <a:xfrm>
            <a:off x="1736522" y="1325461"/>
            <a:ext cx="8476258" cy="4968461"/>
          </a:xfrm>
        </p:spPr>
        <p:txBody>
          <a:bodyPr>
            <a:noAutofit/>
          </a:bodyPr>
          <a:lstStyle/>
          <a:p>
            <a:pPr lvl="0"/>
            <a:endParaRPr lang="hu-HU" sz="3000" b="1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/>
              <a:t>За время, прошедшее с 2011 года, </a:t>
            </a:r>
            <a:r>
              <a:rPr lang="ru-RU" b="1" dirty="0"/>
              <a:t>уровень информированности о целостности вырос</a:t>
            </a:r>
            <a:endParaRPr lang="hu-HU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/>
              <a:t>понятие «целостность» нашло широкое распространение в общественной сфере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/>
              <a:t>факторов риска, связанные в внутренне присущей уязвимостью, а также факторов, повышающие уязвимость государственных организаций стало меньше </a:t>
            </a:r>
            <a:endParaRPr lang="hu-HU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/>
              <a:t>уровень механизмов контроля не изменился</a:t>
            </a:r>
            <a:endParaRPr lang="en-IE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IE" dirty="0"/>
          </a:p>
        </p:txBody>
      </p:sp>
      <p:pic>
        <p:nvPicPr>
          <p:cNvPr id="8" name="Picture 13" descr="nagy_átlátsz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779" y="4925332"/>
            <a:ext cx="1884218" cy="187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8926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1428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204990"/>
            <a:ext cx="10515600" cy="1325563"/>
          </a:xfrm>
        </p:spPr>
        <p:txBody>
          <a:bodyPr/>
          <a:lstStyle/>
          <a:p>
            <a:r>
              <a:rPr lang="hu-HU" b="1" dirty="0"/>
              <a:t>M</a:t>
            </a:r>
            <a:r>
              <a:rPr lang="ru-RU" b="1" dirty="0"/>
              <a:t>еры, инициативы</a:t>
            </a:r>
            <a:endParaRPr lang="en-IE" b="1" dirty="0"/>
          </a:p>
        </p:txBody>
      </p:sp>
      <p:pic>
        <p:nvPicPr>
          <p:cNvPr id="7" name="Tartalom helye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5332"/>
            <a:ext cx="1804375" cy="1932668"/>
          </a:xfrm>
        </p:spPr>
      </p:pic>
      <p:sp>
        <p:nvSpPr>
          <p:cNvPr id="10" name="Tartalom helye 9"/>
          <p:cNvSpPr>
            <a:spLocks noGrp="1"/>
          </p:cNvSpPr>
          <p:nvPr>
            <p:ph sz="half" idx="2"/>
          </p:nvPr>
        </p:nvSpPr>
        <p:spPr>
          <a:xfrm>
            <a:off x="1468073" y="1174459"/>
            <a:ext cx="8638144" cy="5119463"/>
          </a:xfrm>
        </p:spPr>
        <p:txBody>
          <a:bodyPr>
            <a:noAutofit/>
          </a:bodyPr>
          <a:lstStyle/>
          <a:p>
            <a:pPr lvl="0"/>
            <a:endParaRPr lang="hu-HU" sz="3000" b="1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dirty="0"/>
              <a:t>IACA, GRECO, OECD</a:t>
            </a:r>
            <a:endParaRPr lang="en-IE" dirty="0"/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b="1" kern="0" dirty="0">
                <a:solidFill>
                  <a:srgbClr val="000000"/>
                </a:solidFill>
                <a:cs typeface="Arial"/>
              </a:rPr>
              <a:t>Совместное заявление о сотрудничестве</a:t>
            </a:r>
            <a:r>
              <a:rPr lang="hu-HU" kern="0" dirty="0">
                <a:solidFill>
                  <a:srgbClr val="000000"/>
                </a:solidFill>
                <a:cs typeface="Arial"/>
              </a:rPr>
              <a:t> (</a:t>
            </a:r>
            <a:r>
              <a:rPr lang="ru-RU" kern="0" dirty="0">
                <a:solidFill>
                  <a:srgbClr val="000000"/>
                </a:solidFill>
                <a:cs typeface="Arial"/>
              </a:rPr>
              <a:t>ВОА, Верховный суд, Министерство внутренних дел, Генеральный прокурор, Управление по госзакупкам, Национальное управление по развитию конкуренции</a:t>
            </a:r>
            <a:r>
              <a:rPr lang="hu-HU" kern="0" dirty="0">
                <a:solidFill>
                  <a:srgbClr val="000000"/>
                </a:solidFill>
                <a:cs typeface="Arial"/>
              </a:rPr>
              <a:t>)</a:t>
            </a:r>
            <a:endParaRPr lang="en-GB" kern="0" dirty="0">
              <a:solidFill>
                <a:srgbClr val="000000"/>
              </a:solidFill>
              <a:cs typeface="Arial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/>
              <a:t>Национальная программа борьбы с коррупцией,</a:t>
            </a:r>
            <a:r>
              <a:rPr lang="hu-HU" dirty="0"/>
              <a:t> 2015-2018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hu-HU" dirty="0"/>
              <a:t>   (2 </a:t>
            </a:r>
            <a:r>
              <a:rPr lang="ru-RU" dirty="0"/>
              <a:t>Плана действий для реализации)</a:t>
            </a:r>
            <a:endParaRPr lang="hu-HU" dirty="0"/>
          </a:p>
        </p:txBody>
      </p:sp>
      <p:pic>
        <p:nvPicPr>
          <p:cNvPr id="8" name="Picture 13" descr="nagy_átlátsz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779" y="4925332"/>
            <a:ext cx="1884218" cy="187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7308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1428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204990"/>
            <a:ext cx="10515600" cy="1325563"/>
          </a:xfrm>
        </p:spPr>
        <p:txBody>
          <a:bodyPr/>
          <a:lstStyle/>
          <a:p>
            <a:r>
              <a:rPr lang="ru-RU" b="1" dirty="0"/>
              <a:t>Система управления целостностью</a:t>
            </a:r>
            <a:endParaRPr lang="en-IE" b="1" dirty="0"/>
          </a:p>
        </p:txBody>
      </p:sp>
      <p:pic>
        <p:nvPicPr>
          <p:cNvPr id="7" name="Tartalom helye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5332"/>
            <a:ext cx="1804375" cy="1932668"/>
          </a:xfrm>
        </p:spPr>
      </p:pic>
      <p:sp>
        <p:nvSpPr>
          <p:cNvPr id="10" name="Tartalom helye 9"/>
          <p:cNvSpPr>
            <a:spLocks noGrp="1"/>
          </p:cNvSpPr>
          <p:nvPr>
            <p:ph sz="half" idx="2"/>
          </p:nvPr>
        </p:nvSpPr>
        <p:spPr>
          <a:xfrm>
            <a:off x="1804375" y="1530553"/>
            <a:ext cx="8301842" cy="4763369"/>
          </a:xfrm>
        </p:spPr>
        <p:txBody>
          <a:bodyPr>
            <a:noAutofit/>
          </a:bodyPr>
          <a:lstStyle/>
          <a:p>
            <a:pPr lvl="0"/>
            <a:endParaRPr lang="hu-HU" sz="3000" b="1" dirty="0"/>
          </a:p>
          <a:p>
            <a:pPr lvl="0" algn="just"/>
            <a:r>
              <a:rPr lang="ru-RU" dirty="0">
                <a:solidFill>
                  <a:srgbClr val="000000"/>
                </a:solidFill>
              </a:rPr>
              <a:t>Постановление Правительства №</a:t>
            </a:r>
            <a:r>
              <a:rPr lang="en-US" dirty="0">
                <a:solidFill>
                  <a:srgbClr val="000000"/>
                </a:solidFill>
              </a:rPr>
              <a:t> 50/2013 (II.25</a:t>
            </a:r>
            <a:r>
              <a:rPr lang="hu-HU" dirty="0">
                <a:solidFill>
                  <a:srgbClr val="000000"/>
                </a:solidFill>
              </a:rPr>
              <a:t>.</a:t>
            </a:r>
            <a:r>
              <a:rPr lang="en-US" dirty="0">
                <a:solidFill>
                  <a:srgbClr val="000000"/>
                </a:solidFill>
              </a:rPr>
              <a:t>)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ru-RU" dirty="0">
                <a:solidFill>
                  <a:srgbClr val="000000"/>
                </a:solidFill>
              </a:rPr>
              <a:t>о системе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ru-RU" dirty="0">
                <a:solidFill>
                  <a:srgbClr val="000000"/>
                </a:solidFill>
              </a:rPr>
              <a:t>управления целостностью в органах государственного управления и порядок приёма третьих лиц, представляющих частные интересы</a:t>
            </a:r>
            <a:endParaRPr lang="hu-HU" dirty="0">
              <a:solidFill>
                <a:srgbClr val="000000"/>
              </a:solidFill>
            </a:endParaRPr>
          </a:p>
          <a:p>
            <a:pPr algn="just">
              <a:tabLst>
                <a:tab pos="8339138" algn="l"/>
              </a:tabLst>
              <a:defRPr/>
            </a:pPr>
            <a:r>
              <a:rPr lang="ru-RU" dirty="0"/>
              <a:t>Определение</a:t>
            </a:r>
            <a:r>
              <a:rPr lang="en-US" dirty="0"/>
              <a:t>:</a:t>
            </a:r>
            <a:r>
              <a:rPr lang="hu-HU" dirty="0"/>
              <a:t> </a:t>
            </a:r>
            <a:r>
              <a:rPr lang="ru-RU" dirty="0"/>
              <a:t>«деятельность организации в соответствии с применимыми правилам, целями, ценностями и принципами, определёнными главой официальной организации и её руководящим органом».</a:t>
            </a:r>
          </a:p>
          <a:p>
            <a:pPr marL="0" indent="0" algn="just">
              <a:buNone/>
              <a:tabLst>
                <a:tab pos="8339138" algn="l"/>
              </a:tabLst>
              <a:defRPr/>
            </a:pPr>
            <a:r>
              <a:rPr lang="ru-RU" dirty="0"/>
              <a:t> </a:t>
            </a:r>
            <a:r>
              <a:rPr lang="en-US" dirty="0"/>
              <a:t> </a:t>
            </a:r>
            <a:br>
              <a:rPr lang="en-US" dirty="0"/>
            </a:br>
            <a:endParaRPr lang="hu-HU" dirty="0"/>
          </a:p>
          <a:p>
            <a:pPr marL="0" lvl="0" indent="0">
              <a:buNone/>
            </a:pPr>
            <a:endParaRPr lang="hu-HU" b="1" dirty="0"/>
          </a:p>
        </p:txBody>
      </p:sp>
      <p:pic>
        <p:nvPicPr>
          <p:cNvPr id="8" name="Picture 13" descr="nagy_átlátsz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779" y="4925332"/>
            <a:ext cx="1884218" cy="187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5315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1428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204990"/>
            <a:ext cx="10515600" cy="1325563"/>
          </a:xfrm>
        </p:spPr>
        <p:txBody>
          <a:bodyPr/>
          <a:lstStyle/>
          <a:p>
            <a:r>
              <a:rPr lang="ru-RU" b="1" dirty="0"/>
              <a:t>Система управления целостностью</a:t>
            </a:r>
            <a:endParaRPr lang="en-IE" b="1" dirty="0"/>
          </a:p>
        </p:txBody>
      </p:sp>
      <p:pic>
        <p:nvPicPr>
          <p:cNvPr id="7" name="Tartalom helye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5332"/>
            <a:ext cx="1804375" cy="1932668"/>
          </a:xfrm>
        </p:spPr>
      </p:pic>
      <p:sp>
        <p:nvSpPr>
          <p:cNvPr id="10" name="Tartalom helye 9"/>
          <p:cNvSpPr>
            <a:spLocks noGrp="1"/>
          </p:cNvSpPr>
          <p:nvPr>
            <p:ph sz="half" idx="2"/>
          </p:nvPr>
        </p:nvSpPr>
        <p:spPr>
          <a:xfrm>
            <a:off x="1804375" y="1530553"/>
            <a:ext cx="8547640" cy="4763369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hu-HU" sz="3000" b="1" dirty="0"/>
          </a:p>
          <a:p>
            <a:pPr algn="just">
              <a:defRPr/>
            </a:pPr>
            <a:r>
              <a:rPr lang="ru-RU" dirty="0"/>
              <a:t>за функционирование системы управления целостностью отвечает руководитель организации </a:t>
            </a:r>
            <a:endParaRPr lang="hu-HU" dirty="0"/>
          </a:p>
          <a:p>
            <a:pPr algn="just">
              <a:defRPr/>
            </a:pPr>
            <a:r>
              <a:rPr lang="ru-RU" dirty="0"/>
              <a:t>в этом руководителю помогает советник по вопросам сохранения целостности</a:t>
            </a:r>
            <a:r>
              <a:rPr lang="en-US" dirty="0"/>
              <a:t> </a:t>
            </a:r>
            <a:endParaRPr lang="hu-HU" dirty="0"/>
          </a:p>
          <a:p>
            <a:pPr>
              <a:tabLst>
                <a:tab pos="8339138" algn="l"/>
              </a:tabLst>
              <a:defRPr/>
            </a:pPr>
            <a:r>
              <a:rPr lang="ru-RU" dirty="0"/>
              <a:t>такой советник в </a:t>
            </a:r>
            <a:r>
              <a:rPr lang="ru-RU" b="1" dirty="0"/>
              <a:t>обязательном порядке </a:t>
            </a:r>
            <a:r>
              <a:rPr lang="ru-RU" dirty="0"/>
              <a:t>назначается в любом органе государственного управления со штатной численностью, </a:t>
            </a:r>
            <a:r>
              <a:rPr lang="ru-RU" b="1" dirty="0"/>
              <a:t>превышающей 100 человек</a:t>
            </a:r>
            <a:endParaRPr lang="hu-HU" dirty="0"/>
          </a:p>
          <a:p>
            <a:pPr marL="0" indent="0">
              <a:buNone/>
              <a:tabLst>
                <a:tab pos="8339138" algn="l"/>
              </a:tabLst>
              <a:defRPr/>
            </a:pPr>
            <a:endParaRPr lang="hu-HU" dirty="0"/>
          </a:p>
          <a:p>
            <a:pPr lvl="0"/>
            <a:endParaRPr lang="hu-HU" b="1" dirty="0"/>
          </a:p>
        </p:txBody>
      </p:sp>
      <p:pic>
        <p:nvPicPr>
          <p:cNvPr id="8" name="Picture 13" descr="nagy_átlátsz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779" y="4925332"/>
            <a:ext cx="1884218" cy="187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2199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760</Words>
  <Application>Microsoft Office PowerPoint</Application>
  <PresentationFormat>Widescreen</PresentationFormat>
  <Paragraphs>126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Office-téma</vt:lpstr>
      <vt:lpstr>  Развитие системы управления целостностью в Венгрии</vt:lpstr>
      <vt:lpstr>Содержание</vt:lpstr>
      <vt:lpstr>Укрепление целостности:  меры, предпринятые государством</vt:lpstr>
      <vt:lpstr>Новый подход к распространению культуры целостности   </vt:lpstr>
      <vt:lpstr>Обследование УГК в области целостности (2011-2017)</vt:lpstr>
      <vt:lpstr>Результаты Обследования 2017 г.</vt:lpstr>
      <vt:lpstr>Mеры, инициативы</vt:lpstr>
      <vt:lpstr>Система управления целостностью</vt:lpstr>
      <vt:lpstr>Система управления целостностью</vt:lpstr>
      <vt:lpstr> Советник по вопросам сохранения целостности: задачи</vt:lpstr>
      <vt:lpstr>Обучение советников по вопросам сохранения целостности</vt:lpstr>
      <vt:lpstr>Роль Национальной службы охраны</vt:lpstr>
      <vt:lpstr>Департамент по предупреждению коррупции</vt:lpstr>
      <vt:lpstr>Результаты </vt:lpstr>
      <vt:lpstr>Обучающие программы: некоторые цифры</vt:lpstr>
      <vt:lpstr>Задачи, целевая аудитория и темы тренингов  </vt:lpstr>
      <vt:lpstr>Сотрудничество с Минфином </vt:lpstr>
      <vt:lpstr>Примеры</vt:lpstr>
      <vt:lpstr>Система комплексного управления риском</vt:lpstr>
      <vt:lpstr>Прежде…..</vt:lpstr>
      <vt:lpstr>Управление риском: новизна </vt:lpstr>
      <vt:lpstr>От фрагментации – к глобальной картине</vt:lpstr>
      <vt:lpstr>Благодарю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Measures for developing integrity</dc:title>
  <dc:creator>nvsz</dc:creator>
  <cp:lastModifiedBy>Andrei Nikolaevich Salnikov</cp:lastModifiedBy>
  <cp:revision>67</cp:revision>
  <dcterms:created xsi:type="dcterms:W3CDTF">2017-11-22T12:56:11Z</dcterms:created>
  <dcterms:modified xsi:type="dcterms:W3CDTF">2018-06-26T12:53:33Z</dcterms:modified>
</cp:coreProperties>
</file>