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921" r:id="rId2"/>
    <p:sldId id="1056" r:id="rId3"/>
    <p:sldId id="1057" r:id="rId4"/>
    <p:sldId id="1053" r:id="rId5"/>
    <p:sldId id="1054" r:id="rId6"/>
    <p:sldId id="1055" r:id="rId7"/>
    <p:sldId id="1059" r:id="rId8"/>
    <p:sldId id="1058" r:id="rId9"/>
    <p:sldId id="1052" r:id="rId10"/>
  </p:sldIdLst>
  <p:sldSz cx="9144000" cy="6858000" type="screen4x3"/>
  <p:notesSz cx="6808788" cy="9940925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5613" indent="1588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2813" indent="1588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0013" indent="1588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7213" indent="1588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F2F"/>
    <a:srgbClr val="EC40BF"/>
    <a:srgbClr val="FFFF57"/>
    <a:srgbClr val="990099"/>
    <a:srgbClr val="FF3300"/>
    <a:srgbClr val="FF0066"/>
    <a:srgbClr val="335885"/>
    <a:srgbClr val="F68D36"/>
    <a:srgbClr val="FFDD4B"/>
    <a:srgbClr val="FFCF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Világos stílus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9" autoAdjust="0"/>
    <p:restoredTop sz="94718" autoAdjust="0"/>
  </p:normalViewPr>
  <p:slideViewPr>
    <p:cSldViewPr>
      <p:cViewPr varScale="1">
        <p:scale>
          <a:sx n="108" d="100"/>
          <a:sy n="108" d="100"/>
        </p:scale>
        <p:origin x="172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835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50796" cy="496966"/>
          </a:xfrm>
          <a:prstGeom prst="rect">
            <a:avLst/>
          </a:prstGeom>
        </p:spPr>
        <p:txBody>
          <a:bodyPr vert="horz" lIns="92141" tIns="46070" rIns="92141" bIns="4607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6390" y="3"/>
            <a:ext cx="2950796" cy="496966"/>
          </a:xfrm>
          <a:prstGeom prst="rect">
            <a:avLst/>
          </a:prstGeom>
        </p:spPr>
        <p:txBody>
          <a:bodyPr vert="horz" lIns="92141" tIns="46070" rIns="92141" bIns="4607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fld id="{1774F815-48BE-4E1B-94E2-F205BFB2AF11}" type="datetimeFigureOut">
              <a:rPr lang="hu-HU"/>
              <a:pPr>
                <a:defRPr/>
              </a:pPr>
              <a:t>2018. 06. 26.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1" y="9442361"/>
            <a:ext cx="2950796" cy="496965"/>
          </a:xfrm>
          <a:prstGeom prst="rect">
            <a:avLst/>
          </a:prstGeom>
        </p:spPr>
        <p:txBody>
          <a:bodyPr vert="horz" lIns="92141" tIns="46070" rIns="92141" bIns="4607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6390" y="9442361"/>
            <a:ext cx="2950796" cy="496965"/>
          </a:xfrm>
          <a:prstGeom prst="rect">
            <a:avLst/>
          </a:prstGeom>
        </p:spPr>
        <p:txBody>
          <a:bodyPr vert="horz" lIns="92141" tIns="46070" rIns="92141" bIns="4607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fld id="{8FE6F64D-A696-4CD4-AD90-F867EC0EAC9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949095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50796" cy="496966"/>
          </a:xfrm>
          <a:prstGeom prst="rect">
            <a:avLst/>
          </a:prstGeom>
        </p:spPr>
        <p:txBody>
          <a:bodyPr vert="horz" lIns="92141" tIns="46070" rIns="92141" bIns="46070" rtlCol="0"/>
          <a:lstStyle>
            <a:lvl1pPr algn="l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6390" y="3"/>
            <a:ext cx="2950796" cy="496966"/>
          </a:xfrm>
          <a:prstGeom prst="rect">
            <a:avLst/>
          </a:prstGeom>
        </p:spPr>
        <p:txBody>
          <a:bodyPr vert="horz" lIns="92141" tIns="46070" rIns="92141" bIns="46070" rtlCol="0"/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66E72B61-2B80-4C66-B177-D96BD3C6F00D}" type="datetimeFigureOut">
              <a:rPr lang="hu-HU"/>
              <a:pPr>
                <a:defRPr/>
              </a:pPr>
              <a:t>2018. 06. 25.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41" tIns="46070" rIns="92141" bIns="4607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1202" y="4721981"/>
            <a:ext cx="5446388" cy="4472696"/>
          </a:xfrm>
          <a:prstGeom prst="rect">
            <a:avLst/>
          </a:prstGeom>
        </p:spPr>
        <p:txBody>
          <a:bodyPr vert="horz" lIns="92141" tIns="46070" rIns="92141" bIns="46070" rtlCol="0">
            <a:normAutofit/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1" y="9442361"/>
            <a:ext cx="2950796" cy="496965"/>
          </a:xfrm>
          <a:prstGeom prst="rect">
            <a:avLst/>
          </a:prstGeom>
        </p:spPr>
        <p:txBody>
          <a:bodyPr vert="horz" lIns="92141" tIns="46070" rIns="92141" bIns="46070" rtlCol="0" anchor="b"/>
          <a:lstStyle>
            <a:lvl1pPr algn="l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6390" y="9442361"/>
            <a:ext cx="2950796" cy="496965"/>
          </a:xfrm>
          <a:prstGeom prst="rect">
            <a:avLst/>
          </a:prstGeom>
        </p:spPr>
        <p:txBody>
          <a:bodyPr vert="horz" lIns="92141" tIns="46070" rIns="92141" bIns="46070" rtlCol="0" anchor="b"/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25D4694D-56FC-44CB-83F7-F3BC3944BC7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193882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DFF42DF-DB5C-49D7-BB8C-7D34EAF93512}" type="slidenum">
              <a:rPr lang="hu-HU" smtClean="0"/>
              <a:pPr>
                <a:defRPr/>
              </a:pPr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14632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DFF42DF-DB5C-49D7-BB8C-7D34EAF93512}" type="slidenum">
              <a:rPr lang="hu-HU" smtClean="0"/>
              <a:pPr>
                <a:defRPr/>
              </a:pPr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03481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EE999-2A9A-40DE-AA4A-4838B99198F1}" type="datetimeFigureOut">
              <a:rPr lang="hu-HU"/>
              <a:pPr>
                <a:defRPr/>
              </a:pPr>
              <a:t>2018. 06. 25.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EE5B1-E2FD-4339-B755-31AFF3919EB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F2919-7EAC-4B4D-90A2-1861F049371E}" type="datetimeFigureOut">
              <a:rPr lang="hu-HU"/>
              <a:pPr>
                <a:defRPr/>
              </a:pPr>
              <a:t>2018. 06. 25.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FFC79-D7BA-4445-8DC0-0348C84C1B8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E5311-D4F5-473B-BAF9-5B8A28915EF8}" type="datetimeFigureOut">
              <a:rPr lang="hu-HU"/>
              <a:pPr>
                <a:defRPr/>
              </a:pPr>
              <a:t>2018. 06. 25.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D589D-DF1A-48B7-891E-CBC8EE6146D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lső old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1285884"/>
          </a:xfrm>
        </p:spPr>
        <p:txBody>
          <a:bodyPr anchor="t"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71438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3571876"/>
            <a:ext cx="7572428" cy="114300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9" name="Content Placeholder 4"/>
          <p:cNvSpPr>
            <a:spLocks noGrp="1"/>
          </p:cNvSpPr>
          <p:nvPr>
            <p:ph idx="14"/>
          </p:nvPr>
        </p:nvSpPr>
        <p:spPr bwMode="auto">
          <a:xfrm>
            <a:off x="785786" y="4786322"/>
            <a:ext cx="7572428" cy="1000132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>
              <a:buFont typeface="+mj-lt"/>
              <a:buAutoNum type="arabicPeriod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757F3-96E5-447B-8EA5-3453584BE83B}" type="datetime1">
              <a:rPr lang="hu-HU"/>
              <a:pPr>
                <a:defRPr/>
              </a:pPr>
              <a:t>2018. 06. 25.</a:t>
            </a:fld>
            <a:endParaRPr lang="hu-H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AZ UNIÓS TÁMOGATÁSOK KONTROLLRENDSZERÉNEK AKTUÁLIS KÉRDÉSEI </a:t>
            </a:r>
          </a:p>
        </p:txBody>
      </p:sp>
    </p:spTree>
    <p:extLst>
      <p:ext uri="{BB962C8B-B14F-4D97-AF65-F5344CB8AC3E}">
        <p14:creationId xmlns:p14="http://schemas.microsoft.com/office/powerpoint/2010/main" val="2039739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7E7C0-2373-4D8C-9B97-35C8B5B20AA1}" type="datetimeFigureOut">
              <a:rPr lang="hu-HU"/>
              <a:pPr>
                <a:defRPr/>
              </a:pPr>
              <a:t>2018. 06. 25.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26A58-BCF8-455D-80CD-EDDB24FFBF3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B007B-9F16-4A3D-88F9-435E4DC63D29}" type="datetimeFigureOut">
              <a:rPr lang="hu-HU"/>
              <a:pPr>
                <a:defRPr/>
              </a:pPr>
              <a:t>2018. 06. 25.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3E216-FA82-4F11-8D22-B3F0878FA0D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A480B-2277-4EFE-9E29-71700AE662D7}" type="datetimeFigureOut">
              <a:rPr lang="hu-HU"/>
              <a:pPr>
                <a:defRPr/>
              </a:pPr>
              <a:t>2018. 06. 25.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3E160-3729-44A6-8BAA-08F5207F912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6566C-87BE-4F27-ACF2-B9F71E033FC0}" type="datetimeFigureOut">
              <a:rPr lang="hu-HU"/>
              <a:pPr>
                <a:defRPr/>
              </a:pPr>
              <a:t>2018. 06. 25.</a:t>
            </a:fld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59C89-F0A1-44F0-BB6B-F2DF1E73FB5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672C5-6D4C-46D5-B74B-23BCC061602A}" type="datetimeFigureOut">
              <a:rPr lang="hu-HU"/>
              <a:pPr>
                <a:defRPr/>
              </a:pPr>
              <a:t>2018. 06. 25.</a:t>
            </a:fld>
            <a:endParaRPr lang="hu-HU"/>
          </a:p>
        </p:txBody>
      </p:sp>
      <p:sp>
        <p:nvSpPr>
          <p:cNvPr id="4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E6349-50AD-4877-A9D0-ECD316DC941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165A9-BA19-4D7D-8BAC-342011D6F8C3}" type="datetimeFigureOut">
              <a:rPr lang="hu-HU"/>
              <a:pPr>
                <a:defRPr/>
              </a:pPr>
              <a:t>2018. 06. 25.</a:t>
            </a:fld>
            <a:endParaRPr lang="hu-HU"/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099BE-C8F3-455E-B899-0E84480413C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973E4-7E34-4AF8-A1D8-575FD93E0638}" type="datetimeFigureOut">
              <a:rPr lang="hu-HU"/>
              <a:pPr>
                <a:defRPr/>
              </a:pPr>
              <a:t>2018. 06. 25.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0D970-4F68-4CC8-8B1D-DE0502D73EC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B5131-D4FF-4FD9-B17C-07B6032C0A60}" type="datetimeFigureOut">
              <a:rPr lang="hu-HU"/>
              <a:pPr>
                <a:defRPr/>
              </a:pPr>
              <a:t>2018. 06. 25.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8BB5B0-B7BE-4913-AB01-25134E33BF8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ím hely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Mintacím szerkesztése</a:t>
            </a:r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2E15F9AA-B2A6-42DF-B23E-F725A0269A09}" type="datetimeFigureOut">
              <a:rPr lang="hu-HU"/>
              <a:pPr>
                <a:defRPr/>
              </a:pPr>
              <a:t>2018. 06. 25.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b="0"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D673B146-BF26-4B12-90CD-A230414D20F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3403602"/>
            <a:ext cx="7772400" cy="1470025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 good practice of harmoni</a:t>
            </a:r>
            <a:r>
              <a:rPr lang="hu-HU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</a:t>
            </a:r>
            <a:r>
              <a:rPr lang="en-US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ation between reforms: public internal control and anti-corruption</a:t>
            </a:r>
            <a:br>
              <a:rPr lang="hu-HU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hu-HU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hu-HU" sz="2800" b="1" dirty="0">
                <a:latin typeface="Cambria" panose="02040503050406030204" pitchFamily="18" charset="0"/>
                <a:ea typeface="Cambria" panose="02040503050406030204" pitchFamily="18" charset="0"/>
              </a:rPr>
              <a:t>Edit Németh, Head of CHU</a:t>
            </a:r>
            <a:br>
              <a:rPr lang="hu-HU" sz="28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hu-HU" sz="2800" b="1" dirty="0">
                <a:latin typeface="Cambria" panose="02040503050406030204" pitchFamily="18" charset="0"/>
                <a:ea typeface="Cambria" panose="02040503050406030204" pitchFamily="18" charset="0"/>
              </a:rPr>
              <a:t>Ministry of Finance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9645EE4A-0BC0-4C39-A7E9-AB6807024D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548680"/>
            <a:ext cx="1575816" cy="93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487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>
            <a:extLst>
              <a:ext uri="{FF2B5EF4-FFF2-40B4-BE49-F238E27FC236}">
                <a16:creationId xmlns:a16="http://schemas.microsoft.com/office/drawing/2014/main" id="{6237C6FC-C825-477B-94A6-0669711A2CBE}"/>
              </a:ext>
            </a:extLst>
          </p:cNvPr>
          <p:cNvSpPr/>
          <p:nvPr/>
        </p:nvSpPr>
        <p:spPr>
          <a:xfrm>
            <a:off x="611560" y="1916832"/>
            <a:ext cx="806489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GB" altLang="hu-HU" sz="1600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Parliamentary level 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GB" altLang="hu-HU" sz="1600" b="0" i="1" dirty="0">
                <a:latin typeface="Cambria" panose="02040503050406030204" pitchFamily="18" charset="0"/>
                <a:ea typeface="Cambria" panose="02040503050406030204" pitchFamily="18" charset="0"/>
              </a:rPr>
              <a:t>External audit – </a:t>
            </a:r>
            <a:r>
              <a:rPr lang="en-GB" altLang="hu-HU" sz="1600" b="0" dirty="0">
                <a:latin typeface="Cambria" panose="02040503050406030204" pitchFamily="18" charset="0"/>
                <a:ea typeface="Cambria" panose="02040503050406030204" pitchFamily="18" charset="0"/>
              </a:rPr>
              <a:t>State Audit Office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GB" altLang="hu-HU" sz="1600" b="0" i="1" dirty="0">
                <a:latin typeface="Cambria" panose="02040503050406030204" pitchFamily="18" charset="0"/>
                <a:ea typeface="Cambria" panose="02040503050406030204" pitchFamily="18" charset="0"/>
              </a:rPr>
              <a:t>Financial audit of local governments </a:t>
            </a:r>
            <a:r>
              <a:rPr lang="en-GB" altLang="hu-HU" sz="1600" b="0" dirty="0">
                <a:latin typeface="Cambria" panose="02040503050406030204" pitchFamily="18" charset="0"/>
                <a:ea typeface="Cambria" panose="02040503050406030204" pitchFamily="18" charset="0"/>
              </a:rPr>
              <a:t>- Treasury</a:t>
            </a:r>
          </a:p>
          <a:p>
            <a:pPr algn="just" eaLnBrk="1" hangingPunct="1">
              <a:spcBef>
                <a:spcPct val="50000"/>
              </a:spcBef>
            </a:pPr>
            <a:endParaRPr lang="en-GB" altLang="hu-HU" sz="1600" i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GB" altLang="hu-HU" sz="1600" i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Governmental level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GB" altLang="hu-HU" sz="1600" b="0" i="1" dirty="0">
                <a:latin typeface="Cambria" panose="02040503050406030204" pitchFamily="18" charset="0"/>
                <a:ea typeface="Cambria" panose="02040503050406030204" pitchFamily="18" charset="0"/>
              </a:rPr>
              <a:t>Financial Inspection </a:t>
            </a:r>
            <a:r>
              <a:rPr lang="en-GB" altLang="hu-HU" sz="1600" b="0" dirty="0">
                <a:latin typeface="Cambria" panose="02040503050406030204" pitchFamily="18" charset="0"/>
                <a:ea typeface="Cambria" panose="02040503050406030204" pitchFamily="18" charset="0"/>
              </a:rPr>
              <a:t>– Government Control Office</a:t>
            </a:r>
            <a:endParaRPr lang="en-GB" altLang="hu-HU" sz="1600" b="0" i="1" u="sng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GB" altLang="hu-HU" sz="1600" b="0" i="1" dirty="0">
                <a:latin typeface="Cambria" panose="02040503050406030204" pitchFamily="18" charset="0"/>
                <a:ea typeface="Cambria" panose="02040503050406030204" pitchFamily="18" charset="0"/>
              </a:rPr>
              <a:t>Financial implementation of the budget, first level control activities and ex-post controls of certain subsidies –</a:t>
            </a:r>
            <a:r>
              <a:rPr lang="en-GB" altLang="hu-HU" sz="1600" b="0" dirty="0">
                <a:latin typeface="Cambria" panose="02040503050406030204" pitchFamily="18" charset="0"/>
                <a:ea typeface="Cambria" panose="02040503050406030204" pitchFamily="18" charset="0"/>
              </a:rPr>
              <a:t>Treasury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GB" altLang="hu-HU" sz="1600" b="0" i="1" dirty="0">
                <a:latin typeface="Cambria" panose="02040503050406030204" pitchFamily="18" charset="0"/>
                <a:ea typeface="Cambria" panose="02040503050406030204" pitchFamily="18" charset="0"/>
              </a:rPr>
              <a:t>Audit of EU Funds – Directorate General for Audit of European Funds</a:t>
            </a:r>
            <a:r>
              <a:rPr lang="hu-HU" altLang="hu-HU" sz="1600" b="0" i="1" dirty="0">
                <a:latin typeface="Cambria" panose="02040503050406030204" pitchFamily="18" charset="0"/>
                <a:ea typeface="Cambria" panose="02040503050406030204" pitchFamily="18" charset="0"/>
              </a:rPr>
              <a:t> (EUTAF)</a:t>
            </a:r>
            <a:endParaRPr lang="en-GB" altLang="hu-HU" sz="1600" b="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n-GB" altLang="hu-HU" sz="1600" i="1" dirty="0">
              <a:solidFill>
                <a:srgbClr val="00B05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GB" altLang="hu-HU" sz="1600" i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Organisational level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GB" altLang="hu-HU" sz="1600" b="0" i="1" dirty="0">
                <a:latin typeface="Cambria" panose="02040503050406030204" pitchFamily="18" charset="0"/>
                <a:ea typeface="Cambria" panose="02040503050406030204" pitchFamily="18" charset="0"/>
              </a:rPr>
              <a:t>Internal control system which includes an internal audit function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A8188213-0E89-44D1-8407-1C90542DF0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92846"/>
            <a:ext cx="9137094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defRPr/>
            </a:pPr>
            <a:r>
              <a:rPr lang="hu-HU" sz="3000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SETUP OF PUBLIC INTERNAL CONTROL SYSTEM OF HUNGARY</a:t>
            </a:r>
            <a:endParaRPr lang="en-US" sz="3000" dirty="0"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7ED85349-B7D4-4E5C-A100-110E1895E4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116632"/>
            <a:ext cx="715920" cy="423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20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Nemeth_Ed\Desktop\ÁKR4.jpg">
            <a:extLst>
              <a:ext uri="{FF2B5EF4-FFF2-40B4-BE49-F238E27FC236}">
                <a16:creationId xmlns:a16="http://schemas.microsoft.com/office/drawing/2014/main" id="{6C4A6029-BB6D-4EE5-A3A8-3AF482BB7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140" y="597347"/>
            <a:ext cx="8777860" cy="5663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zövegdoboz 3">
            <a:extLst>
              <a:ext uri="{FF2B5EF4-FFF2-40B4-BE49-F238E27FC236}">
                <a16:creationId xmlns:a16="http://schemas.microsoft.com/office/drawing/2014/main" id="{486F6328-680C-4446-A539-19CCAC985A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5987" y="724694"/>
            <a:ext cx="2232025" cy="4000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u-HU" altLang="hu-HU" sz="2000" b="1" dirty="0">
                <a:solidFill>
                  <a:srgbClr val="FF0000"/>
                </a:solidFill>
                <a:latin typeface="Garamond" panose="02020404030301010803" pitchFamily="18" charset="0"/>
              </a:rPr>
              <a:t>State Audit Office</a:t>
            </a:r>
          </a:p>
        </p:txBody>
      </p:sp>
      <p:sp>
        <p:nvSpPr>
          <p:cNvPr id="4" name="Szövegdoboz 9">
            <a:extLst>
              <a:ext uri="{FF2B5EF4-FFF2-40B4-BE49-F238E27FC236}">
                <a16:creationId xmlns:a16="http://schemas.microsoft.com/office/drawing/2014/main" id="{1277277D-76D6-42B3-8770-B4147CEDB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696" y="1340768"/>
            <a:ext cx="12239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u-HU" altLang="hu-HU" sz="2000" b="1" dirty="0">
                <a:solidFill>
                  <a:srgbClr val="FF0000"/>
                </a:solidFill>
                <a:latin typeface="Garamond" panose="02020404030301010803" pitchFamily="18" charset="0"/>
              </a:rPr>
              <a:t>Chapter</a:t>
            </a:r>
          </a:p>
        </p:txBody>
      </p:sp>
      <p:sp>
        <p:nvSpPr>
          <p:cNvPr id="5" name="Szövegdoboz 8">
            <a:extLst>
              <a:ext uri="{FF2B5EF4-FFF2-40B4-BE49-F238E27FC236}">
                <a16:creationId xmlns:a16="http://schemas.microsoft.com/office/drawing/2014/main" id="{AF400CC6-475A-485A-B199-B7FF7690B3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7233" y="1374547"/>
            <a:ext cx="12239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u-HU" altLang="hu-HU" sz="2000" b="1" dirty="0">
                <a:solidFill>
                  <a:srgbClr val="FF0000"/>
                </a:solidFill>
                <a:latin typeface="Garamond" panose="02020404030301010803" pitchFamily="18" charset="0"/>
              </a:rPr>
              <a:t>Treasury</a:t>
            </a:r>
          </a:p>
        </p:txBody>
      </p:sp>
      <p:sp>
        <p:nvSpPr>
          <p:cNvPr id="6" name="Szövegdoboz 7">
            <a:extLst>
              <a:ext uri="{FF2B5EF4-FFF2-40B4-BE49-F238E27FC236}">
                <a16:creationId xmlns:a16="http://schemas.microsoft.com/office/drawing/2014/main" id="{252F1859-E540-4153-ADA9-BF83818197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104" y="1412776"/>
            <a:ext cx="24482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u-HU" altLang="hu-HU" sz="2000" b="1" dirty="0">
                <a:solidFill>
                  <a:srgbClr val="FF0000"/>
                </a:solidFill>
                <a:latin typeface="Garamond" panose="02020404030301010803" pitchFamily="18" charset="0"/>
              </a:rPr>
              <a:t>Ministry of Finance</a:t>
            </a:r>
          </a:p>
        </p:txBody>
      </p:sp>
      <p:sp>
        <p:nvSpPr>
          <p:cNvPr id="7" name="Szövegdoboz 11">
            <a:extLst>
              <a:ext uri="{FF2B5EF4-FFF2-40B4-BE49-F238E27FC236}">
                <a16:creationId xmlns:a16="http://schemas.microsoft.com/office/drawing/2014/main" id="{DEB701BA-2F3E-4540-BB90-F1E30A8A49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0312" y="2276872"/>
            <a:ext cx="1439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u-HU" altLang="hu-HU" sz="2000" b="1" dirty="0">
                <a:solidFill>
                  <a:srgbClr val="FF0000"/>
                </a:solidFill>
                <a:latin typeface="Garamond" panose="02020404030301010803" pitchFamily="18" charset="0"/>
              </a:rPr>
              <a:t>EU Funds</a:t>
            </a:r>
          </a:p>
        </p:txBody>
      </p:sp>
      <p:sp>
        <p:nvSpPr>
          <p:cNvPr id="8" name="Szövegdoboz 10">
            <a:extLst>
              <a:ext uri="{FF2B5EF4-FFF2-40B4-BE49-F238E27FC236}">
                <a16:creationId xmlns:a16="http://schemas.microsoft.com/office/drawing/2014/main" id="{C156C6CE-6D82-47D3-A888-45530B545D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9632" y="3817600"/>
            <a:ext cx="27368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u-HU" altLang="hu-HU" sz="2000" b="1" dirty="0">
                <a:solidFill>
                  <a:srgbClr val="FF0000"/>
                </a:solidFill>
                <a:latin typeface="Garamond" panose="02020404030301010803" pitchFamily="18" charset="0"/>
              </a:rPr>
              <a:t>Local governments</a:t>
            </a:r>
          </a:p>
        </p:txBody>
      </p:sp>
      <p:sp>
        <p:nvSpPr>
          <p:cNvPr id="9" name="Szövegdoboz 6">
            <a:extLst>
              <a:ext uri="{FF2B5EF4-FFF2-40B4-BE49-F238E27FC236}">
                <a16:creationId xmlns:a16="http://schemas.microsoft.com/office/drawing/2014/main" id="{78F8BA8F-44ED-4A85-9F47-2F8C780E8600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7050707" y="4838725"/>
            <a:ext cx="2519363" cy="7080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2000" b="1" dirty="0">
                <a:solidFill>
                  <a:schemeClr val="bg1"/>
                </a:solidFill>
                <a:latin typeface="Garamond" panose="02020404030301010803" pitchFamily="18" charset="0"/>
              </a:rPr>
              <a:t>Chartered</a:t>
            </a:r>
          </a:p>
          <a:p>
            <a:pPr algn="ctr" eaLnBrk="1" hangingPunct="1"/>
            <a:r>
              <a:rPr lang="hu-HU" altLang="hu-HU" sz="2000" b="1" dirty="0">
                <a:solidFill>
                  <a:schemeClr val="bg1"/>
                </a:solidFill>
                <a:latin typeface="Garamond" panose="02020404030301010803" pitchFamily="18" charset="0"/>
              </a:rPr>
              <a:t>Auditors</a:t>
            </a:r>
          </a:p>
        </p:txBody>
      </p:sp>
      <p:sp>
        <p:nvSpPr>
          <p:cNvPr id="10" name="Szövegdoboz 4">
            <a:extLst>
              <a:ext uri="{FF2B5EF4-FFF2-40B4-BE49-F238E27FC236}">
                <a16:creationId xmlns:a16="http://schemas.microsoft.com/office/drawing/2014/main" id="{7F4522AF-A026-4640-9E95-C6D48FF77FB6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534182" y="1923220"/>
            <a:ext cx="2088234" cy="92333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1800" b="1" dirty="0">
                <a:solidFill>
                  <a:srgbClr val="FF0000"/>
                </a:solidFill>
                <a:latin typeface="Garamond" panose="02020404030301010803" pitchFamily="18" charset="0"/>
              </a:rPr>
              <a:t>Government Control</a:t>
            </a:r>
          </a:p>
          <a:p>
            <a:pPr algn="ctr" eaLnBrk="1" hangingPunct="1"/>
            <a:r>
              <a:rPr lang="hu-HU" altLang="hu-HU" sz="1800" b="1" dirty="0">
                <a:solidFill>
                  <a:srgbClr val="FF0000"/>
                </a:solidFill>
                <a:latin typeface="Garamond" panose="02020404030301010803" pitchFamily="18" charset="0"/>
              </a:rPr>
              <a:t> Office</a:t>
            </a:r>
          </a:p>
        </p:txBody>
      </p:sp>
      <p:sp>
        <p:nvSpPr>
          <p:cNvPr id="11" name="Szövegdoboz 5">
            <a:extLst>
              <a:ext uri="{FF2B5EF4-FFF2-40B4-BE49-F238E27FC236}">
                <a16:creationId xmlns:a16="http://schemas.microsoft.com/office/drawing/2014/main" id="{D1FEB11E-D5E3-4485-B6F7-E1B3E975EAAC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498538" y="4623159"/>
            <a:ext cx="2088235" cy="7080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2000" b="1" dirty="0">
                <a:solidFill>
                  <a:srgbClr val="FF0000"/>
                </a:solidFill>
                <a:latin typeface="Garamond" panose="02020404030301010803" pitchFamily="18" charset="0"/>
              </a:rPr>
              <a:t>Government</a:t>
            </a:r>
          </a:p>
          <a:p>
            <a:pPr algn="ctr" eaLnBrk="1" hangingPunct="1"/>
            <a:r>
              <a:rPr lang="hu-HU" altLang="hu-HU" sz="2000" b="1" dirty="0">
                <a:solidFill>
                  <a:srgbClr val="FF0000"/>
                </a:solidFill>
                <a:latin typeface="Garamond" panose="02020404030301010803" pitchFamily="18" charset="0"/>
              </a:rPr>
              <a:t> Offices</a:t>
            </a:r>
          </a:p>
        </p:txBody>
      </p:sp>
    </p:spTree>
    <p:extLst>
      <p:ext uri="{BB962C8B-B14F-4D97-AF65-F5344CB8AC3E}">
        <p14:creationId xmlns:p14="http://schemas.microsoft.com/office/powerpoint/2010/main" val="3919864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>
            <a:extLst>
              <a:ext uri="{FF2B5EF4-FFF2-40B4-BE49-F238E27FC236}">
                <a16:creationId xmlns:a16="http://schemas.microsoft.com/office/drawing/2014/main" id="{2BF02992-D4C6-4DFB-AB0C-804F86926A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92846"/>
            <a:ext cx="9137094" cy="1016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defRPr/>
            </a:pPr>
            <a:r>
              <a:rPr lang="hu-HU" sz="3000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A SHORT OVERVIEW ON THE DEVELOPMENT OF THE HUNGARIAN PIC SYSTEM</a:t>
            </a:r>
            <a:endParaRPr lang="en-US" sz="3000" dirty="0"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CA4DAACE-78D6-4BCD-8E19-07D115733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578" y="2060848"/>
            <a:ext cx="8135938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GB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The roots of the Hungarian regulation of the public control system go back to </a:t>
            </a:r>
            <a:r>
              <a:rPr lang="en-GB" altLang="hu-HU" sz="2000" i="1" dirty="0">
                <a:latin typeface="Cambria" panose="02040503050406030204" pitchFamily="18" charset="0"/>
                <a:ea typeface="Cambria" panose="02040503050406030204" pitchFamily="18" charset="0"/>
              </a:rPr>
              <a:t>1989</a:t>
            </a:r>
            <a:r>
              <a:rPr lang="hu-HU" altLang="hu-H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hu-HU" altLang="hu-HU" sz="2000" b="0" i="1" dirty="0"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hu-HU" altLang="hu-HU" sz="2000" b="0" dirty="0" err="1">
                <a:latin typeface="Cambria" panose="02040503050406030204" pitchFamily="18" charset="0"/>
                <a:ea typeface="Cambria" panose="02040503050406030204" pitchFamily="18" charset="0"/>
              </a:rPr>
              <a:t>this</a:t>
            </a:r>
            <a:r>
              <a:rPr lang="hu-H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hu-HU" altLang="hu-HU" sz="2000" b="0" dirty="0" err="1">
                <a:latin typeface="Cambria" panose="02040503050406030204" pitchFamily="18" charset="0"/>
                <a:ea typeface="Cambria" panose="02040503050406030204" pitchFamily="18" charset="0"/>
              </a:rPr>
              <a:t>was</a:t>
            </a:r>
            <a:r>
              <a:rPr lang="hu-H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hu-HU" altLang="hu-HU" sz="2000" b="0" dirty="0" err="1">
                <a:latin typeface="Cambria" panose="02040503050406030204" pitchFamily="18" charset="0"/>
                <a:ea typeface="Cambria" panose="02040503050406030204" pitchFamily="18" charset="0"/>
              </a:rPr>
              <a:t>the</a:t>
            </a:r>
            <a:r>
              <a:rPr lang="hu-H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hu-HU" altLang="hu-HU" sz="2000" b="0" dirty="0" err="1">
                <a:latin typeface="Cambria" panose="02040503050406030204" pitchFamily="18" charset="0"/>
                <a:ea typeface="Cambria" panose="02040503050406030204" pitchFamily="18" charset="0"/>
              </a:rPr>
              <a:t>date</a:t>
            </a:r>
            <a:r>
              <a:rPr lang="hu-H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of establishment of </a:t>
            </a:r>
            <a:r>
              <a:rPr lang="hu-HU" altLang="hu-HU" sz="2000" b="0" dirty="0" err="1">
                <a:latin typeface="Cambria" panose="02040503050406030204" pitchFamily="18" charset="0"/>
                <a:ea typeface="Cambria" panose="02040503050406030204" pitchFamily="18" charset="0"/>
              </a:rPr>
              <a:t>the</a:t>
            </a:r>
            <a:r>
              <a:rPr lang="hu-H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State Audit Office (SAO) – </a:t>
            </a:r>
            <a:r>
              <a:rPr lang="hu-HU" altLang="hu-HU" sz="2000" b="0" dirty="0" err="1">
                <a:latin typeface="Cambria" panose="02040503050406030204" pitchFamily="18" charset="0"/>
                <a:ea typeface="Cambria" panose="02040503050406030204" pitchFamily="18" charset="0"/>
              </a:rPr>
              <a:t>the</a:t>
            </a:r>
            <a:r>
              <a:rPr lang="hu-H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hu-HU" altLang="hu-HU" sz="2000" b="0" dirty="0" err="1">
                <a:latin typeface="Cambria" panose="02040503050406030204" pitchFamily="18" charset="0"/>
                <a:ea typeface="Cambria" panose="02040503050406030204" pitchFamily="18" charset="0"/>
              </a:rPr>
              <a:t>Hungarian</a:t>
            </a:r>
            <a:r>
              <a:rPr lang="hu-H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hu-HU" altLang="hu-HU" sz="2000" b="0" dirty="0" err="1">
                <a:latin typeface="Cambria" panose="02040503050406030204" pitchFamily="18" charset="0"/>
                <a:ea typeface="Cambria" panose="02040503050406030204" pitchFamily="18" charset="0"/>
              </a:rPr>
              <a:t>Supreme</a:t>
            </a:r>
            <a:r>
              <a:rPr lang="hu-H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Audit </a:t>
            </a:r>
            <a:r>
              <a:rPr lang="hu-HU" altLang="hu-HU" sz="2000" b="0" dirty="0" err="1">
                <a:latin typeface="Cambria" panose="02040503050406030204" pitchFamily="18" charset="0"/>
                <a:ea typeface="Cambria" panose="02040503050406030204" pitchFamily="18" charset="0"/>
              </a:rPr>
              <a:t>Institution</a:t>
            </a:r>
            <a:endParaRPr lang="hu-HU" altLang="hu-HU" sz="2000" b="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hu-HU" altLang="hu-HU" sz="2000" i="1" dirty="0">
                <a:latin typeface="Cambria" panose="02040503050406030204" pitchFamily="18" charset="0"/>
                <a:ea typeface="Cambria" panose="02040503050406030204" pitchFamily="18" charset="0"/>
              </a:rPr>
              <a:t>1992 </a:t>
            </a:r>
            <a:r>
              <a:rPr lang="hu-HU" altLang="hu-HU" sz="2000" b="0" i="1" dirty="0"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hu-HU" altLang="hu-HU" sz="2000" b="0" dirty="0" err="1">
                <a:latin typeface="Cambria" panose="02040503050406030204" pitchFamily="18" charset="0"/>
                <a:ea typeface="Cambria" panose="02040503050406030204" pitchFamily="18" charset="0"/>
              </a:rPr>
              <a:t>the</a:t>
            </a:r>
            <a:r>
              <a:rPr lang="hu-HU" altLang="hu-HU" sz="2000" b="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hu-HU" altLang="hu-HU" sz="2000" b="0" dirty="0" err="1">
                <a:latin typeface="Cambria" panose="02040503050406030204" pitchFamily="18" charset="0"/>
                <a:ea typeface="Cambria" panose="02040503050406030204" pitchFamily="18" charset="0"/>
              </a:rPr>
              <a:t>Parliament</a:t>
            </a:r>
            <a:r>
              <a:rPr lang="hu-H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hu-HU" altLang="hu-HU" sz="2000" b="0" dirty="0" err="1">
                <a:latin typeface="Cambria" panose="02040503050406030204" pitchFamily="18" charset="0"/>
                <a:ea typeface="Cambria" panose="02040503050406030204" pitchFamily="18" charset="0"/>
              </a:rPr>
              <a:t>accepted</a:t>
            </a:r>
            <a:r>
              <a:rPr lang="hu-H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hu-HU" altLang="hu-HU" sz="2000" b="0" dirty="0" err="1">
                <a:latin typeface="Cambria" panose="02040503050406030204" pitchFamily="18" charset="0"/>
                <a:ea typeface="Cambria" panose="02040503050406030204" pitchFamily="18" charset="0"/>
              </a:rPr>
              <a:t>the</a:t>
            </a:r>
            <a:r>
              <a:rPr lang="hu-H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hu-HU" altLang="hu-HU" sz="2000" b="0" dirty="0" err="1">
                <a:latin typeface="Cambria" panose="02040503050406030204" pitchFamily="18" charset="0"/>
                <a:ea typeface="Cambria" panose="02040503050406030204" pitchFamily="18" charset="0"/>
              </a:rPr>
              <a:t>Act</a:t>
            </a:r>
            <a:r>
              <a:rPr lang="hu-H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no. XXXVIII of 1992 </a:t>
            </a:r>
            <a:r>
              <a:rPr lang="hu-HU" altLang="hu-HU" sz="2000" b="0" dirty="0" err="1">
                <a:latin typeface="Cambria" panose="02040503050406030204" pitchFamily="18" charset="0"/>
                <a:ea typeface="Cambria" panose="02040503050406030204" pitchFamily="18" charset="0"/>
              </a:rPr>
              <a:t>on</a:t>
            </a:r>
            <a:r>
              <a:rPr lang="hu-H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hu-HU" altLang="hu-HU" sz="2000" b="0" dirty="0" err="1">
                <a:latin typeface="Cambria" panose="02040503050406030204" pitchFamily="18" charset="0"/>
                <a:ea typeface="Cambria" panose="02040503050406030204" pitchFamily="18" charset="0"/>
              </a:rPr>
              <a:t>public</a:t>
            </a:r>
            <a:r>
              <a:rPr lang="hu-H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hu-HU" altLang="hu-HU" sz="2000" b="0" dirty="0" err="1">
                <a:latin typeface="Cambria" panose="02040503050406030204" pitchFamily="18" charset="0"/>
                <a:ea typeface="Cambria" panose="02040503050406030204" pitchFamily="18" charset="0"/>
              </a:rPr>
              <a:t>finances</a:t>
            </a:r>
            <a:r>
              <a:rPr lang="hu-H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(PFA)</a:t>
            </a:r>
          </a:p>
          <a:p>
            <a:pPr algn="just" eaLnBrk="1" hangingPunct="1">
              <a:spcBef>
                <a:spcPct val="50000"/>
              </a:spcBef>
            </a:pPr>
            <a:r>
              <a:rPr lang="hu-HU" altLang="hu-HU" sz="2000" i="1" dirty="0">
                <a:latin typeface="Cambria" panose="02040503050406030204" pitchFamily="18" charset="0"/>
                <a:ea typeface="Cambria" panose="02040503050406030204" pitchFamily="18" charset="0"/>
              </a:rPr>
              <a:t>1995</a:t>
            </a:r>
            <a:r>
              <a:rPr lang="hu-HU" altLang="hu-HU" sz="2000" b="0" i="1" dirty="0">
                <a:latin typeface="Cambria" panose="02040503050406030204" pitchFamily="18" charset="0"/>
                <a:ea typeface="Cambria" panose="02040503050406030204" pitchFamily="18" charset="0"/>
              </a:rPr>
              <a:t> – </a:t>
            </a:r>
            <a:r>
              <a:rPr lang="hu-H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establishment of </a:t>
            </a:r>
            <a:r>
              <a:rPr lang="hu-HU" altLang="hu-HU" sz="2000" b="0" dirty="0" err="1">
                <a:latin typeface="Cambria" panose="02040503050406030204" pitchFamily="18" charset="0"/>
                <a:ea typeface="Cambria" panose="02040503050406030204" pitchFamily="18" charset="0"/>
              </a:rPr>
              <a:t>the</a:t>
            </a:r>
            <a:r>
              <a:rPr lang="hu-H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hu-HU" altLang="hu-HU" sz="2000" b="0" dirty="0" err="1">
                <a:latin typeface="Cambria" panose="02040503050406030204" pitchFamily="18" charset="0"/>
                <a:ea typeface="Cambria" panose="02040503050406030204" pitchFamily="18" charset="0"/>
              </a:rPr>
              <a:t>Hungarian</a:t>
            </a:r>
            <a:r>
              <a:rPr lang="hu-H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State Treasury</a:t>
            </a:r>
          </a:p>
          <a:p>
            <a:pPr algn="just" eaLnBrk="1" hangingPunct="1">
              <a:spcBef>
                <a:spcPct val="50000"/>
              </a:spcBef>
            </a:pPr>
            <a:r>
              <a:rPr lang="hu-HU" altLang="hu-HU" sz="2000" i="1" dirty="0">
                <a:latin typeface="Cambria" panose="02040503050406030204" pitchFamily="18" charset="0"/>
                <a:ea typeface="Cambria" panose="02040503050406030204" pitchFamily="18" charset="0"/>
              </a:rPr>
              <a:t>2000</a:t>
            </a:r>
            <a:r>
              <a:rPr lang="hu-HU" altLang="hu-HU" sz="2000" b="0" i="1" dirty="0">
                <a:latin typeface="Cambria" panose="02040503050406030204" pitchFamily="18" charset="0"/>
                <a:ea typeface="Cambria" panose="02040503050406030204" pitchFamily="18" charset="0"/>
              </a:rPr>
              <a:t> – </a:t>
            </a:r>
            <a:r>
              <a:rPr lang="hu-H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Financial Audit </a:t>
            </a:r>
            <a:r>
              <a:rPr lang="hu-HU" altLang="hu-HU" sz="2000" b="0" dirty="0" err="1">
                <a:latin typeface="Cambria" panose="02040503050406030204" pitchFamily="18" charset="0"/>
                <a:ea typeface="Cambria" panose="02040503050406030204" pitchFamily="18" charset="0"/>
              </a:rPr>
              <a:t>Department</a:t>
            </a:r>
            <a:r>
              <a:rPr lang="hu-H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hu-HU" altLang="hu-HU" sz="2000" b="0" dirty="0" err="1">
                <a:latin typeface="Cambria" panose="02040503050406030204" pitchFamily="18" charset="0"/>
                <a:ea typeface="Cambria" panose="02040503050406030204" pitchFamily="18" charset="0"/>
              </a:rPr>
              <a:t>within</a:t>
            </a:r>
            <a:r>
              <a:rPr lang="hu-H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hu-HU" altLang="hu-HU" sz="2000" b="0" dirty="0" err="1">
                <a:latin typeface="Cambria" panose="02040503050406030204" pitchFamily="18" charset="0"/>
                <a:ea typeface="Cambria" panose="02040503050406030204" pitchFamily="18" charset="0"/>
              </a:rPr>
              <a:t>the</a:t>
            </a:r>
            <a:r>
              <a:rPr lang="hu-H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Ministry of Finance – </a:t>
            </a:r>
            <a:r>
              <a:rPr lang="hu-HU" altLang="hu-HU" sz="2000" b="0" dirty="0" err="1">
                <a:latin typeface="Cambria" panose="02040503050406030204" pitchFamily="18" charset="0"/>
                <a:ea typeface="Cambria" panose="02040503050406030204" pitchFamily="18" charset="0"/>
              </a:rPr>
              <a:t>ancestor</a:t>
            </a:r>
            <a:r>
              <a:rPr lang="hu-H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of </a:t>
            </a:r>
            <a:r>
              <a:rPr lang="hu-HU" altLang="hu-HU" sz="2000" b="0" dirty="0" err="1">
                <a:latin typeface="Cambria" panose="02040503050406030204" pitchFamily="18" charset="0"/>
                <a:ea typeface="Cambria" panose="02040503050406030204" pitchFamily="18" charset="0"/>
              </a:rPr>
              <a:t>the</a:t>
            </a:r>
            <a:r>
              <a:rPr lang="hu-H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hu-HU" altLang="hu-HU" sz="2000" b="0" dirty="0" err="1">
                <a:latin typeface="Cambria" panose="02040503050406030204" pitchFamily="18" charset="0"/>
                <a:ea typeface="Cambria" panose="02040503050406030204" pitchFamily="18" charset="0"/>
              </a:rPr>
              <a:t>latter</a:t>
            </a:r>
            <a:r>
              <a:rPr lang="hu-H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hu-HU" altLang="hu-HU" sz="2000" b="0" dirty="0" err="1">
                <a:latin typeface="Cambria" panose="02040503050406030204" pitchFamily="18" charset="0"/>
                <a:ea typeface="Cambria" panose="02040503050406030204" pitchFamily="18" charset="0"/>
              </a:rPr>
              <a:t>Central</a:t>
            </a:r>
            <a:r>
              <a:rPr lang="hu-H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hu-HU" altLang="hu-HU" sz="2000" b="0" dirty="0" err="1">
                <a:latin typeface="Cambria" panose="02040503050406030204" pitchFamily="18" charset="0"/>
                <a:ea typeface="Cambria" panose="02040503050406030204" pitchFamily="18" charset="0"/>
              </a:rPr>
              <a:t>Harmonisation</a:t>
            </a:r>
            <a:r>
              <a:rPr lang="hu-H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Unit </a:t>
            </a:r>
            <a:endParaRPr lang="hu-HU" altLang="hu-HU" sz="2000" b="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hu-HU" altLang="hu-HU" sz="2000" i="1" dirty="0">
                <a:latin typeface="Cambria" panose="02040503050406030204" pitchFamily="18" charset="0"/>
                <a:ea typeface="Cambria" panose="02040503050406030204" pitchFamily="18" charset="0"/>
              </a:rPr>
              <a:t>2003</a:t>
            </a:r>
            <a:r>
              <a:rPr lang="hu-HU" altLang="hu-H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hu-H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hu-HU" altLang="hu-HU" sz="2000" b="0" dirty="0" err="1">
                <a:latin typeface="Cambria" panose="02040503050406030204" pitchFamily="18" charset="0"/>
                <a:ea typeface="Cambria" panose="02040503050406030204" pitchFamily="18" charset="0"/>
              </a:rPr>
              <a:t>the</a:t>
            </a:r>
            <a:r>
              <a:rPr lang="hu-H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Government </a:t>
            </a:r>
            <a:r>
              <a:rPr lang="hu-HU" altLang="hu-HU" sz="2000" b="0" dirty="0" err="1">
                <a:latin typeface="Cambria" panose="02040503050406030204" pitchFamily="18" charset="0"/>
                <a:ea typeface="Cambria" panose="02040503050406030204" pitchFamily="18" charset="0"/>
              </a:rPr>
              <a:t>accepted</a:t>
            </a:r>
            <a:r>
              <a:rPr lang="hu-H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hu-HU" altLang="hu-HU" sz="2000" b="0" dirty="0" err="1">
                <a:latin typeface="Cambria" panose="02040503050406030204" pitchFamily="18" charset="0"/>
                <a:ea typeface="Cambria" panose="02040503050406030204" pitchFamily="18" charset="0"/>
              </a:rPr>
              <a:t>the</a:t>
            </a:r>
            <a:r>
              <a:rPr lang="hu-H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hu-HU" altLang="hu-HU" sz="2000" b="0" dirty="0" err="1">
                <a:latin typeface="Cambria" panose="02040503050406030204" pitchFamily="18" charset="0"/>
                <a:ea typeface="Cambria" panose="02040503050406030204" pitchFamily="18" charset="0"/>
              </a:rPr>
              <a:t>Hungarian</a:t>
            </a:r>
            <a:r>
              <a:rPr lang="hu-H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Public </a:t>
            </a:r>
            <a:r>
              <a:rPr lang="hu-HU" altLang="hu-HU" sz="2000" b="0" dirty="0" err="1">
                <a:latin typeface="Cambria" panose="02040503050406030204" pitchFamily="18" charset="0"/>
                <a:ea typeface="Cambria" panose="02040503050406030204" pitchFamily="18" charset="0"/>
              </a:rPr>
              <a:t>Internal</a:t>
            </a:r>
            <a:r>
              <a:rPr lang="hu-H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Financial Control (PIFC) </a:t>
            </a:r>
            <a:r>
              <a:rPr lang="hu-HU" altLang="hu-HU" sz="2000" b="0" dirty="0" err="1">
                <a:latin typeface="Cambria" panose="02040503050406030204" pitchFamily="18" charset="0"/>
                <a:ea typeface="Cambria" panose="02040503050406030204" pitchFamily="18" charset="0"/>
              </a:rPr>
              <a:t>Development</a:t>
            </a:r>
            <a:r>
              <a:rPr lang="hu-H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hu-HU" altLang="hu-HU" sz="2000" b="0" dirty="0" err="1">
                <a:latin typeface="Cambria" panose="02040503050406030204" pitchFamily="18" charset="0"/>
                <a:ea typeface="Cambria" panose="02040503050406030204" pitchFamily="18" charset="0"/>
              </a:rPr>
              <a:t>Strategy</a:t>
            </a:r>
            <a:r>
              <a:rPr lang="hu-H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(Policy </a:t>
            </a:r>
            <a:r>
              <a:rPr lang="hu-HU" altLang="hu-HU" sz="2000" b="0" dirty="0" err="1">
                <a:latin typeface="Cambria" panose="02040503050406030204" pitchFamily="18" charset="0"/>
                <a:ea typeface="Cambria" panose="02040503050406030204" pitchFamily="18" charset="0"/>
              </a:rPr>
              <a:t>Paper</a:t>
            </a:r>
            <a:r>
              <a:rPr lang="hu-H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algn="just" eaLnBrk="1" hangingPunct="1">
              <a:spcBef>
                <a:spcPct val="50000"/>
              </a:spcBef>
            </a:pPr>
            <a:endParaRPr lang="hu-HU" altLang="hu-HU" sz="2000" b="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DA5B214C-6BD4-41FD-8AAB-DEACEE05DBA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116632"/>
            <a:ext cx="715920" cy="423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485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>
            <a:extLst>
              <a:ext uri="{FF2B5EF4-FFF2-40B4-BE49-F238E27FC236}">
                <a16:creationId xmlns:a16="http://schemas.microsoft.com/office/drawing/2014/main" id="{6689B2B5-7966-42ED-89CA-042D66FBB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368" y="1268760"/>
            <a:ext cx="7561263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GB" altLang="hu-HU" sz="2000" i="1" dirty="0">
                <a:latin typeface="Cambria" panose="02040503050406030204" pitchFamily="18" charset="0"/>
                <a:ea typeface="Cambria" panose="02040503050406030204" pitchFamily="18" charset="0"/>
              </a:rPr>
              <a:t>2003</a:t>
            </a:r>
            <a:r>
              <a:rPr lang="en-GB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– the establishment of the new Public Internal Financial Control System (PIFC) – as the part of the accession negotiations to EU</a:t>
            </a:r>
          </a:p>
          <a:p>
            <a:pPr algn="just" eaLnBrk="1" hangingPunct="1"/>
            <a:endParaRPr lang="en-GB" altLang="hu-HU" sz="2000" b="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eaLnBrk="1" hangingPunct="1"/>
            <a:r>
              <a:rPr lang="en-GB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- </a:t>
            </a:r>
            <a:r>
              <a:rPr lang="en-GB" altLang="hu-HU" sz="2000" b="0" dirty="0" err="1">
                <a:latin typeface="Cambria" panose="02040503050406030204" pitchFamily="18" charset="0"/>
                <a:ea typeface="Cambria" panose="02040503050406030204" pitchFamily="18" charset="0"/>
              </a:rPr>
              <a:t>MoF</a:t>
            </a:r>
            <a:r>
              <a:rPr lang="en-GB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adopted the IIA standards for use by the public sector</a:t>
            </a:r>
          </a:p>
          <a:p>
            <a:pPr algn="just" eaLnBrk="1" hangingPunct="1"/>
            <a:endParaRPr lang="en-GB" altLang="hu-HU" sz="2000" b="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eaLnBrk="1" hangingPunct="1"/>
            <a:r>
              <a:rPr lang="en-GB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- </a:t>
            </a:r>
            <a:r>
              <a:rPr lang="en-GB" altLang="hu-HU" sz="2000" b="0" dirty="0" err="1">
                <a:latin typeface="Cambria" panose="02040503050406030204" pitchFamily="18" charset="0"/>
                <a:ea typeface="Cambria" panose="02040503050406030204" pitchFamily="18" charset="0"/>
              </a:rPr>
              <a:t>MoF</a:t>
            </a:r>
            <a:r>
              <a:rPr lang="en-GB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elaborated the new government decree on internal audit of public organisations</a:t>
            </a:r>
          </a:p>
          <a:p>
            <a:pPr algn="just" eaLnBrk="1" hangingPunct="1"/>
            <a:endParaRPr lang="en-GB" altLang="hu-HU" sz="2000" b="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eaLnBrk="1" hangingPunct="1"/>
            <a:r>
              <a:rPr lang="en-GB" altLang="hu-HU" sz="2000" i="1" dirty="0">
                <a:latin typeface="Cambria" panose="02040503050406030204" pitchFamily="18" charset="0"/>
                <a:ea typeface="Cambria" panose="02040503050406030204" pitchFamily="18" charset="0"/>
              </a:rPr>
              <a:t>2004</a:t>
            </a:r>
            <a:r>
              <a:rPr lang="en-GB" altLang="hu-HU" sz="2000" b="0" i="1" dirty="0">
                <a:latin typeface="Cambria" panose="02040503050406030204" pitchFamily="18" charset="0"/>
                <a:ea typeface="Cambria" panose="02040503050406030204" pitchFamily="18" charset="0"/>
              </a:rPr>
              <a:t> – </a:t>
            </a:r>
            <a:r>
              <a:rPr lang="en-GB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first Annual Report on PIC </a:t>
            </a:r>
            <a:endParaRPr lang="en-GB" altLang="hu-HU" sz="2000" b="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eaLnBrk="1" hangingPunct="1"/>
            <a:endParaRPr lang="en-GB" altLang="hu-HU" sz="2000" b="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eaLnBrk="1" hangingPunct="1"/>
            <a:r>
              <a:rPr lang="en-GB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- First version of IA Manual was published</a:t>
            </a:r>
          </a:p>
          <a:p>
            <a:pPr algn="just" eaLnBrk="1" hangingPunct="1"/>
            <a:endParaRPr lang="en-GB" altLang="hu-HU" sz="2000" b="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eaLnBrk="1" hangingPunct="1"/>
            <a:r>
              <a:rPr lang="en-GB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- As a result of the continuous improving work the IA Manual was revised twice (2006, 2009, 2013)</a:t>
            </a:r>
          </a:p>
          <a:p>
            <a:pPr algn="just" eaLnBrk="1" hangingPunct="1"/>
            <a:endParaRPr lang="en-GB" altLang="hu-HU" sz="2000" b="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75AE8D69-C22F-4BD3-9FE3-A034F25EFA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116632"/>
            <a:ext cx="715920" cy="423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83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>
            <a:extLst>
              <a:ext uri="{FF2B5EF4-FFF2-40B4-BE49-F238E27FC236}">
                <a16:creationId xmlns:a16="http://schemas.microsoft.com/office/drawing/2014/main" id="{4FD7DDCD-0E48-4319-A15F-CDD56C28AC1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116632"/>
            <a:ext cx="715920" cy="423736"/>
          </a:xfrm>
          <a:prstGeom prst="rect">
            <a:avLst/>
          </a:prstGeom>
        </p:spPr>
      </p:pic>
      <p:sp>
        <p:nvSpPr>
          <p:cNvPr id="3" name="Text Box 6">
            <a:extLst>
              <a:ext uri="{FF2B5EF4-FFF2-40B4-BE49-F238E27FC236}">
                <a16:creationId xmlns:a16="http://schemas.microsoft.com/office/drawing/2014/main" id="{62FA79EC-844F-4609-A529-17A9662297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7" y="802530"/>
            <a:ext cx="8353425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GB" altLang="hu-HU" sz="2000" i="1" dirty="0">
                <a:latin typeface="Cambria" panose="02040503050406030204" pitchFamily="18" charset="0"/>
                <a:ea typeface="Cambria" panose="02040503050406030204" pitchFamily="18" charset="0"/>
              </a:rPr>
              <a:t>2009</a:t>
            </a:r>
            <a:r>
              <a:rPr lang="en-GB" altLang="hu-HU" sz="2000" b="0" i="1" dirty="0">
                <a:latin typeface="Cambria" panose="02040503050406030204" pitchFamily="18" charset="0"/>
                <a:ea typeface="Cambria" panose="02040503050406030204" pitchFamily="18" charset="0"/>
              </a:rPr>
              <a:t> – </a:t>
            </a:r>
            <a:r>
              <a:rPr lang="en-GB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PIFC system reviewed – COSO model integrated – the 5 well known components: control environment, risk management, control activities, information and communication, monitoring</a:t>
            </a:r>
          </a:p>
          <a:p>
            <a:pPr marL="342900" indent="-342900" algn="just" eaLnBrk="1" hangingPunct="1">
              <a:spcBef>
                <a:spcPct val="50000"/>
              </a:spcBef>
              <a:buFontTx/>
              <a:buChar char="-"/>
            </a:pPr>
            <a:r>
              <a:rPr lang="en-GB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National IA and IC Standards issued by </a:t>
            </a:r>
            <a:r>
              <a:rPr lang="en-GB" altLang="hu-HU" sz="2000" b="0" dirty="0" err="1">
                <a:latin typeface="Cambria" panose="02040503050406030204" pitchFamily="18" charset="0"/>
                <a:ea typeface="Cambria" panose="02040503050406030204" pitchFamily="18" charset="0"/>
              </a:rPr>
              <a:t>MoF</a:t>
            </a:r>
            <a:endParaRPr lang="en-GB" altLang="hu-HU" sz="2000" b="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 algn="just" eaLnBrk="1" hangingPunct="1">
              <a:spcBef>
                <a:spcPct val="50000"/>
              </a:spcBef>
              <a:buFontTx/>
              <a:buChar char="-"/>
            </a:pPr>
            <a:r>
              <a:rPr lang="en-GB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Internal Control Manual issued by </a:t>
            </a:r>
            <a:r>
              <a:rPr lang="en-GB" altLang="hu-HU" sz="2000" b="0" dirty="0" err="1">
                <a:latin typeface="Cambria" panose="02040503050406030204" pitchFamily="18" charset="0"/>
                <a:ea typeface="Cambria" panose="02040503050406030204" pitchFamily="18" charset="0"/>
              </a:rPr>
              <a:t>MoF</a:t>
            </a:r>
            <a:endParaRPr lang="en-GB" altLang="hu-HU" sz="2000" b="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n-GB" altLang="hu-HU" sz="1600" b="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GB" altLang="hu-HU" sz="2000" i="1" dirty="0">
                <a:latin typeface="Cambria" panose="02040503050406030204" pitchFamily="18" charset="0"/>
                <a:ea typeface="Cambria" panose="02040503050406030204" pitchFamily="18" charset="0"/>
              </a:rPr>
              <a:t>2010</a:t>
            </a:r>
            <a:r>
              <a:rPr lang="hu-HU" altLang="hu-H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-</a:t>
            </a:r>
            <a:r>
              <a:rPr lang="en-GB" altLang="hu-H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201</a:t>
            </a:r>
            <a:r>
              <a:rPr lang="hu-HU" altLang="hu-HU" sz="2000" i="1" dirty="0">
                <a:latin typeface="Cambria" panose="02040503050406030204" pitchFamily="18" charset="0"/>
                <a:ea typeface="Cambria" panose="02040503050406030204" pitchFamily="18" charset="0"/>
              </a:rPr>
              <a:t>4</a:t>
            </a:r>
            <a:r>
              <a:rPr lang="en-GB" altLang="hu-H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– New government structure – amendment of the whole legislation of PIC of Hungary</a:t>
            </a:r>
          </a:p>
          <a:p>
            <a:pPr marL="342900" indent="-342900" algn="just" eaLnBrk="1" hangingPunct="1">
              <a:spcBef>
                <a:spcPct val="50000"/>
              </a:spcBef>
              <a:buFontTx/>
              <a:buChar char="-"/>
            </a:pPr>
            <a:r>
              <a:rPr lang="en-GB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New law on Public Finances</a:t>
            </a:r>
          </a:p>
          <a:p>
            <a:pPr marL="342900" indent="-342900" algn="just" eaLnBrk="1" hangingPunct="1">
              <a:spcBef>
                <a:spcPct val="50000"/>
              </a:spcBef>
              <a:buFontTx/>
              <a:buChar char="-"/>
            </a:pPr>
            <a:r>
              <a:rPr lang="en-GB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New government decree on internal control and internal audit of budgetary organisation</a:t>
            </a:r>
          </a:p>
          <a:p>
            <a:pPr marL="342900" indent="-342900" algn="just" eaLnBrk="1" hangingPunct="1">
              <a:spcBef>
                <a:spcPct val="50000"/>
              </a:spcBef>
              <a:buFontTx/>
              <a:buChar char="-"/>
            </a:pPr>
            <a:r>
              <a:rPr lang="en-GB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New ministerial decree on the registration and </a:t>
            </a:r>
            <a:r>
              <a:rPr lang="en-GB" altLang="hu-HU" sz="2000" b="0" dirty="0" err="1">
                <a:latin typeface="Cambria" panose="02040503050406030204" pitchFamily="18" charset="0"/>
                <a:ea typeface="Cambria" panose="02040503050406030204" pitchFamily="18" charset="0"/>
              </a:rPr>
              <a:t>traning</a:t>
            </a:r>
            <a:r>
              <a:rPr lang="en-GB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system of internal auditors</a:t>
            </a:r>
          </a:p>
          <a:p>
            <a:pPr marL="342900" indent="-342900" algn="just" eaLnBrk="1" hangingPunct="1">
              <a:spcBef>
                <a:spcPct val="50000"/>
              </a:spcBef>
              <a:buFontTx/>
              <a:buChar char="-"/>
            </a:pPr>
            <a:r>
              <a:rPr lang="en-GB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Updated versions of old guidelines</a:t>
            </a:r>
          </a:p>
          <a:p>
            <a:pPr algn="just" eaLnBrk="1" hangingPunct="1">
              <a:spcBef>
                <a:spcPct val="50000"/>
              </a:spcBef>
            </a:pPr>
            <a:endParaRPr lang="en-GB" altLang="hu-HU" sz="2000" b="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01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3"/>
          <p:cNvSpPr>
            <a:spLocks noGrp="1"/>
          </p:cNvSpPr>
          <p:nvPr>
            <p:ph type="ctrTitle"/>
          </p:nvPr>
        </p:nvSpPr>
        <p:spPr>
          <a:xfrm>
            <a:off x="683568" y="582976"/>
            <a:ext cx="7776864" cy="996950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hu-HU" sz="2400" b="1" dirty="0">
                <a:solidFill>
                  <a:srgbClr val="FF0000"/>
                </a:solidFill>
                <a:latin typeface="Cambria" panose="02040503050406030204" pitchFamily="18" charset="0"/>
              </a:rPr>
              <a:t>The challenges we face</a:t>
            </a:r>
            <a:r>
              <a:rPr lang="hu-HU" altLang="hu-HU" sz="2400" b="1" dirty="0">
                <a:solidFill>
                  <a:srgbClr val="FF0000"/>
                </a:solidFill>
                <a:latin typeface="Cambria" panose="02040503050406030204" pitchFamily="18" charset="0"/>
              </a:rPr>
              <a:t>d</a:t>
            </a:r>
            <a:r>
              <a:rPr lang="en-GB" altLang="hu-HU" sz="2400" b="1" dirty="0">
                <a:solidFill>
                  <a:srgbClr val="FF0000"/>
                </a:solidFill>
                <a:latin typeface="Cambria" panose="02040503050406030204" pitchFamily="18" charset="0"/>
              </a:rPr>
              <a:t> before the good cooperation between PIC and anti-</a:t>
            </a:r>
            <a:r>
              <a:rPr lang="en-GB" altLang="hu-HU" sz="24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cor</a:t>
            </a:r>
            <a:r>
              <a:rPr lang="hu-HU" altLang="hu-HU" sz="24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ru</a:t>
            </a:r>
            <a:r>
              <a:rPr lang="en-GB" altLang="hu-HU" sz="24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ption</a:t>
            </a:r>
            <a:r>
              <a:rPr lang="en-GB" altLang="hu-HU" sz="2400" b="1" dirty="0">
                <a:solidFill>
                  <a:srgbClr val="FF0000"/>
                </a:solidFill>
                <a:latin typeface="Cambria" panose="02040503050406030204" pitchFamily="18" charset="0"/>
              </a:rPr>
              <a:t> reforms</a:t>
            </a:r>
          </a:p>
        </p:txBody>
      </p:sp>
      <p:sp>
        <p:nvSpPr>
          <p:cNvPr id="8195" name="Content Placeholder 6"/>
          <p:cNvSpPr>
            <a:spLocks noGrp="1"/>
          </p:cNvSpPr>
          <p:nvPr>
            <p:ph idx="14"/>
          </p:nvPr>
        </p:nvSpPr>
        <p:spPr>
          <a:xfrm>
            <a:off x="251520" y="1484784"/>
            <a:ext cx="8352928" cy="4105275"/>
          </a:xfrm>
        </p:spPr>
        <p:txBody>
          <a:bodyPr>
            <a:noAutofit/>
          </a:bodyPr>
          <a:lstStyle/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en-US" altLang="hu-HU" sz="2000" dirty="0">
                <a:latin typeface="Cambria" panose="02040503050406030204" pitchFamily="18" charset="0"/>
                <a:cs typeface="Times New Roman" pitchFamily="18" charset="0"/>
              </a:rPr>
              <a:t>Parallel and not clear legislation on risk manag</a:t>
            </a:r>
            <a:r>
              <a:rPr lang="hu-HU" altLang="hu-HU" sz="2000" dirty="0">
                <a:latin typeface="Cambria" panose="02040503050406030204" pitchFamily="18" charset="0"/>
                <a:cs typeface="Times New Roman" pitchFamily="18" charset="0"/>
              </a:rPr>
              <a:t>e</a:t>
            </a:r>
            <a:r>
              <a:rPr lang="en-US" altLang="hu-HU" sz="2000" dirty="0" err="1">
                <a:latin typeface="Cambria" panose="02040503050406030204" pitchFamily="18" charset="0"/>
                <a:cs typeface="Times New Roman" pitchFamily="18" charset="0"/>
              </a:rPr>
              <a:t>ment</a:t>
            </a:r>
            <a:r>
              <a:rPr lang="hu-HU" altLang="hu-HU" sz="2000" dirty="0">
                <a:latin typeface="Cambria" panose="02040503050406030204" pitchFamily="18" charset="0"/>
                <a:cs typeface="Times New Roman" pitchFamily="18" charset="0"/>
              </a:rPr>
              <a:t>, </a:t>
            </a:r>
            <a:r>
              <a:rPr lang="hu-HU" altLang="hu-HU" sz="2000" dirty="0" err="1">
                <a:latin typeface="Cambria" panose="02040503050406030204" pitchFamily="18" charset="0"/>
                <a:cs typeface="Times New Roman" pitchFamily="18" charset="0"/>
              </a:rPr>
              <a:t>handling</a:t>
            </a:r>
            <a:r>
              <a:rPr lang="hu-HU" altLang="hu-HU" sz="2000" dirty="0">
                <a:latin typeface="Cambria" panose="02040503050406030204" pitchFamily="18" charset="0"/>
                <a:cs typeface="Times New Roman" pitchFamily="18" charset="0"/>
              </a:rPr>
              <a:t> of </a:t>
            </a:r>
            <a:r>
              <a:rPr lang="hu-HU" altLang="hu-HU" sz="2000" dirty="0" err="1">
                <a:latin typeface="Cambria" panose="02040503050406030204" pitchFamily="18" charset="0"/>
                <a:cs typeface="Times New Roman" pitchFamily="18" charset="0"/>
              </a:rPr>
              <a:t>fraud</a:t>
            </a:r>
            <a:r>
              <a:rPr lang="en-US" altLang="hu-HU" sz="2000" dirty="0">
                <a:latin typeface="Cambria" panose="02040503050406030204" pitchFamily="18" charset="0"/>
                <a:cs typeface="Times New Roman" pitchFamily="18" charset="0"/>
              </a:rPr>
              <a:t> and internal control system</a:t>
            </a:r>
            <a:r>
              <a:rPr lang="hu-HU" altLang="hu-HU" sz="2000" dirty="0">
                <a:latin typeface="Cambria" panose="02040503050406030204" pitchFamily="18" charset="0"/>
                <a:cs typeface="Times New Roman" pitchFamily="18" charset="0"/>
              </a:rPr>
              <a:t> </a:t>
            </a:r>
            <a:endParaRPr lang="en-US" altLang="hu-HU" sz="2000" dirty="0">
              <a:latin typeface="Cambria" panose="02040503050406030204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en-US" altLang="hu-HU" sz="2000" dirty="0">
                <a:latin typeface="Cambria" panose="02040503050406030204" pitchFamily="18" charset="0"/>
                <a:cs typeface="Times New Roman" pitchFamily="18" charset="0"/>
              </a:rPr>
              <a:t>Lack of inside „agent of change” at the </a:t>
            </a:r>
            <a:r>
              <a:rPr lang="en-US" altLang="hu-HU" sz="2000" dirty="0" err="1">
                <a:latin typeface="Cambria" panose="02040503050406030204" pitchFamily="18" charset="0"/>
                <a:cs typeface="Times New Roman" pitchFamily="18" charset="0"/>
              </a:rPr>
              <a:t>organisations</a:t>
            </a:r>
            <a:r>
              <a:rPr lang="en-US" altLang="hu-HU" sz="2000" dirty="0">
                <a:latin typeface="Cambria" panose="02040503050406030204" pitchFamily="18" charset="0"/>
                <a:cs typeface="Times New Roman" pitchFamily="18" charset="0"/>
              </a:rPr>
              <a:t> – only internal auditors understood the </a:t>
            </a:r>
            <a:r>
              <a:rPr lang="hu-HU" altLang="hu-HU" sz="2000" dirty="0" err="1">
                <a:latin typeface="Cambria" panose="02040503050406030204" pitchFamily="18" charset="0"/>
                <a:cs typeface="Times New Roman" pitchFamily="18" charset="0"/>
              </a:rPr>
              <a:t>concept</a:t>
            </a:r>
            <a:r>
              <a:rPr lang="hu-HU" altLang="hu-HU" sz="2000" dirty="0"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altLang="hu-HU" sz="2000" dirty="0">
                <a:latin typeface="Cambria" panose="02040503050406030204" pitchFamily="18" charset="0"/>
                <a:cs typeface="Times New Roman" pitchFamily="18" charset="0"/>
              </a:rPr>
              <a:t>of internal control</a:t>
            </a:r>
            <a:r>
              <a:rPr lang="hu-HU" altLang="hu-HU" sz="2000" dirty="0"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hu-HU" altLang="hu-HU" sz="2000" dirty="0" err="1">
                <a:latin typeface="Cambria" panose="02040503050406030204" pitchFamily="18" charset="0"/>
                <a:cs typeface="Times New Roman" pitchFamily="18" charset="0"/>
              </a:rPr>
              <a:t>system</a:t>
            </a:r>
            <a:r>
              <a:rPr lang="en-US" altLang="hu-HU" sz="2000" dirty="0">
                <a:latin typeface="Cambria" panose="02040503050406030204" pitchFamily="18" charset="0"/>
                <a:cs typeface="Times New Roman" pitchFamily="18" charset="0"/>
              </a:rPr>
              <a:t> but they couldn’t be responsible of the implementation of it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en-US" altLang="hu-HU" sz="2000" dirty="0">
                <a:latin typeface="Cambria" panose="02040503050406030204" pitchFamily="18" charset="0"/>
                <a:cs typeface="Times New Roman" pitchFamily="18" charset="0"/>
              </a:rPr>
              <a:t>Lack of knowledge and practice of internal control at the </a:t>
            </a:r>
            <a:r>
              <a:rPr lang="en-US" altLang="hu-HU" sz="2000" dirty="0" err="1">
                <a:latin typeface="Cambria" panose="02040503050406030204" pitchFamily="18" charset="0"/>
                <a:cs typeface="Times New Roman" pitchFamily="18" charset="0"/>
              </a:rPr>
              <a:t>organisations</a:t>
            </a:r>
            <a:endParaRPr lang="en-US" altLang="hu-HU" sz="2000" dirty="0">
              <a:latin typeface="Cambria" panose="02040503050406030204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en-US" altLang="hu-HU" sz="2000" dirty="0">
                <a:latin typeface="Cambria" panose="02040503050406030204" pitchFamily="18" charset="0"/>
                <a:cs typeface="Times New Roman" pitchFamily="18" charset="0"/>
              </a:rPr>
              <a:t>Lack of processed based and system based approach in the activity of the </a:t>
            </a:r>
            <a:r>
              <a:rPr lang="en-US" altLang="hu-HU" sz="2000" dirty="0" err="1">
                <a:latin typeface="Cambria" panose="02040503050406030204" pitchFamily="18" charset="0"/>
                <a:cs typeface="Times New Roman" pitchFamily="18" charset="0"/>
              </a:rPr>
              <a:t>organisations</a:t>
            </a:r>
            <a:endParaRPr lang="en-US" altLang="hu-HU" sz="2000" dirty="0">
              <a:latin typeface="Cambria" panose="02040503050406030204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en-US" altLang="hu-HU" sz="2000" dirty="0">
                <a:latin typeface="Cambria" panose="02040503050406030204" pitchFamily="18" charset="0"/>
                <a:cs typeface="Times New Roman" pitchFamily="18" charset="0"/>
              </a:rPr>
              <a:t>Very financial oriented approach towards internal control at the </a:t>
            </a:r>
            <a:r>
              <a:rPr lang="en-US" altLang="hu-HU" sz="2000" dirty="0" err="1">
                <a:latin typeface="Cambria" panose="02040503050406030204" pitchFamily="18" charset="0"/>
                <a:cs typeface="Times New Roman" pitchFamily="18" charset="0"/>
              </a:rPr>
              <a:t>organisations</a:t>
            </a:r>
            <a:endParaRPr lang="en-US" altLang="hu-HU" sz="2000" dirty="0">
              <a:latin typeface="Cambria" panose="02040503050406030204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en-US" altLang="hu-HU" sz="2000" dirty="0">
                <a:latin typeface="Cambria" panose="02040503050406030204" pitchFamily="18" charset="0"/>
                <a:cs typeface="Times New Roman" pitchFamily="18" charset="0"/>
              </a:rPr>
              <a:t>Integrity management was introduced as a separate system, not part of internal control system / legislation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en-US" altLang="hu-HU" sz="2000" dirty="0">
                <a:latin typeface="Cambria" panose="02040503050406030204" pitchFamily="18" charset="0"/>
                <a:cs typeface="Times New Roman" pitchFamily="18" charset="0"/>
              </a:rPr>
              <a:t>Lack of cooperation with the Integrity Project of SAO and later Ministry of Public Administration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en-US" altLang="hu-HU" sz="2000" dirty="0">
                <a:latin typeface="Cambria" panose="02040503050406030204" pitchFamily="18" charset="0"/>
                <a:cs typeface="Times New Roman" pitchFamily="18" charset="0"/>
              </a:rPr>
              <a:t>Lack of trainings on internal control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endParaRPr lang="en-US" altLang="hu-HU" sz="2000" dirty="0">
              <a:latin typeface="Cambria" panose="02040503050406030204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endParaRPr lang="en-US" altLang="hu-HU" sz="2000" dirty="0">
              <a:latin typeface="Cambria" panose="02040503050406030204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endParaRPr lang="en-US" altLang="hu-HU" sz="2000" dirty="0">
              <a:latin typeface="Cambria" panose="02040503050406030204" pitchFamily="18" charset="0"/>
              <a:cs typeface="Times New Roman" pitchFamily="18" charset="0"/>
            </a:endParaRP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B4F94F9D-9D23-47CF-B1D3-A1AED8C53D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116632"/>
            <a:ext cx="715920" cy="423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645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3"/>
          <p:cNvSpPr>
            <a:spLocks noGrp="1"/>
          </p:cNvSpPr>
          <p:nvPr>
            <p:ph type="ctrTitle"/>
          </p:nvPr>
        </p:nvSpPr>
        <p:spPr>
          <a:xfrm>
            <a:off x="683568" y="582976"/>
            <a:ext cx="7776864" cy="996950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hu-HU" sz="2400" b="1">
                <a:solidFill>
                  <a:srgbClr val="FF0000"/>
                </a:solidFill>
                <a:latin typeface="Cambria" panose="02040503050406030204" pitchFamily="18" charset="0"/>
              </a:rPr>
              <a:t>The results of the cooperation with anti-corruption reform from 2016 to nowdays</a:t>
            </a:r>
          </a:p>
        </p:txBody>
      </p:sp>
      <p:sp>
        <p:nvSpPr>
          <p:cNvPr id="8195" name="Content Placeholder 6"/>
          <p:cNvSpPr>
            <a:spLocks noGrp="1"/>
          </p:cNvSpPr>
          <p:nvPr>
            <p:ph idx="14"/>
          </p:nvPr>
        </p:nvSpPr>
        <p:spPr>
          <a:xfrm>
            <a:off x="395536" y="1412776"/>
            <a:ext cx="8352928" cy="4105275"/>
          </a:xfrm>
        </p:spPr>
        <p:txBody>
          <a:bodyPr>
            <a:noAutofit/>
          </a:bodyPr>
          <a:lstStyle/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en-GB" altLang="hu-HU" sz="2000" dirty="0">
                <a:latin typeface="Cambria" panose="02040503050406030204" pitchFamily="18" charset="0"/>
                <a:cs typeface="Times New Roman" pitchFamily="18" charset="0"/>
              </a:rPr>
              <a:t>Modified legislation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en-GB" altLang="hu-HU" sz="2000" dirty="0">
                <a:latin typeface="Cambria" panose="02040503050406030204" pitchFamily="18" charset="0"/>
                <a:cs typeface="Times New Roman" pitchFamily="18" charset="0"/>
              </a:rPr>
              <a:t>New definition – instead of fraud we use the term of violation of integrity of the organisation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en-GB" altLang="hu-HU" sz="2000" dirty="0">
                <a:latin typeface="Cambria" panose="02040503050406030204" pitchFamily="18" charset="0"/>
                <a:cs typeface="Times New Roman" pitchFamily="18" charset="0"/>
              </a:rPr>
              <a:t>New value based approach – emphasis</a:t>
            </a:r>
            <a:r>
              <a:rPr lang="hu-HU" altLang="hu-HU" sz="2000" dirty="0"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hu-HU" altLang="hu-HU" sz="2000" dirty="0" err="1">
                <a:latin typeface="Cambria" panose="02040503050406030204" pitchFamily="18" charset="0"/>
                <a:cs typeface="Times New Roman" pitchFamily="18" charset="0"/>
              </a:rPr>
              <a:t>on</a:t>
            </a:r>
            <a:r>
              <a:rPr lang="hu-HU" altLang="hu-HU" sz="2000" dirty="0"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en-GB" altLang="hu-HU" sz="2000" dirty="0">
                <a:latin typeface="Cambria" panose="02040503050406030204" pitchFamily="18" charset="0"/>
                <a:cs typeface="Times New Roman" pitchFamily="18" charset="0"/>
              </a:rPr>
              <a:t>integrity and ethic</a:t>
            </a:r>
            <a:r>
              <a:rPr lang="hu-HU" altLang="hu-HU" sz="2000" dirty="0">
                <a:latin typeface="Cambria" panose="02040503050406030204" pitchFamily="18" charset="0"/>
                <a:cs typeface="Times New Roman" pitchFamily="18" charset="0"/>
              </a:rPr>
              <a:t>s</a:t>
            </a:r>
            <a:endParaRPr lang="en-GB" altLang="hu-HU" sz="2000" dirty="0">
              <a:latin typeface="Cambria" panose="02040503050406030204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en-GB" altLang="hu-HU" sz="2000" dirty="0">
                <a:latin typeface="Cambria" panose="02040503050406030204" pitchFamily="18" charset="0"/>
                <a:cs typeface="Times New Roman" pitchFamily="18" charset="0"/>
              </a:rPr>
              <a:t>Integrated risk management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en-GB" altLang="hu-HU" sz="2000" dirty="0">
                <a:latin typeface="Cambria" panose="02040503050406030204" pitchFamily="18" charset="0"/>
                <a:cs typeface="Times New Roman" pitchFamily="18" charset="0"/>
              </a:rPr>
              <a:t>Role of integrity advisor in internal control system – coordination of implementation of control environment and integrated risk management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en-GB" altLang="hu-HU" sz="2000" dirty="0">
                <a:latin typeface="Cambria" panose="02040503050406030204" pitchFamily="18" charset="0"/>
                <a:cs typeface="Times New Roman" pitchFamily="18" charset="0"/>
              </a:rPr>
              <a:t>Process based approach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en-GB" altLang="hu-HU" sz="2000" dirty="0">
                <a:latin typeface="Cambria" panose="02040503050406030204" pitchFamily="18" charset="0"/>
                <a:cs typeface="Times New Roman" pitchFamily="18" charset="0"/>
              </a:rPr>
              <a:t>Appointment of process owners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en-GB" altLang="hu-HU" sz="2000" dirty="0">
                <a:latin typeface="Cambria" panose="02040503050406030204" pitchFamily="18" charset="0"/>
                <a:cs typeface="Times New Roman" pitchFamily="18" charset="0"/>
              </a:rPr>
              <a:t>Emphasis on the fact that internal control must be applied for all activities, not only for financial processes</a:t>
            </a:r>
            <a:endParaRPr lang="hu-HU" altLang="hu-HU" sz="2000" dirty="0">
              <a:latin typeface="Cambria" panose="02040503050406030204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hu-HU" altLang="hu-HU" sz="2000" dirty="0">
                <a:latin typeface="Cambria" panose="02040503050406030204" pitchFamily="18" charset="0"/>
                <a:cs typeface="Times New Roman" pitchFamily="18" charset="0"/>
              </a:rPr>
              <a:t>New </a:t>
            </a:r>
            <a:r>
              <a:rPr lang="hu-HU" altLang="hu-HU" sz="2000" dirty="0" err="1">
                <a:latin typeface="Cambria" panose="02040503050406030204" pitchFamily="18" charset="0"/>
                <a:cs typeface="Times New Roman" pitchFamily="18" charset="0"/>
              </a:rPr>
              <a:t>guidelines</a:t>
            </a:r>
            <a:r>
              <a:rPr lang="hu-HU" altLang="hu-HU" sz="2000" dirty="0"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hu-HU" altLang="hu-HU" sz="2000" dirty="0" err="1">
                <a:latin typeface="Cambria" panose="02040503050406030204" pitchFamily="18" charset="0"/>
                <a:cs typeface="Times New Roman" pitchFamily="18" charset="0"/>
              </a:rPr>
              <a:t>on</a:t>
            </a:r>
            <a:r>
              <a:rPr lang="hu-HU" altLang="hu-HU" sz="2000" dirty="0"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hu-HU" altLang="hu-HU" sz="2000" dirty="0" err="1">
                <a:latin typeface="Cambria" panose="02040503050406030204" pitchFamily="18" charset="0"/>
                <a:cs typeface="Times New Roman" pitchFamily="18" charset="0"/>
              </a:rPr>
              <a:t>internal</a:t>
            </a:r>
            <a:r>
              <a:rPr lang="hu-HU" altLang="hu-HU" sz="2000" dirty="0"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hu-HU" altLang="hu-HU" sz="2000" dirty="0" err="1">
                <a:latin typeface="Cambria" panose="02040503050406030204" pitchFamily="18" charset="0"/>
                <a:cs typeface="Times New Roman" pitchFamily="18" charset="0"/>
              </a:rPr>
              <a:t>control</a:t>
            </a:r>
            <a:endParaRPr lang="hu-HU" altLang="hu-HU" sz="2000" dirty="0">
              <a:latin typeface="Cambria" panose="02040503050406030204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hu-HU" altLang="hu-HU" sz="2000" dirty="0">
                <a:latin typeface="Cambria" panose="02040503050406030204" pitchFamily="18" charset="0"/>
                <a:cs typeface="Times New Roman" pitchFamily="18" charset="0"/>
              </a:rPr>
              <a:t>New </a:t>
            </a:r>
            <a:r>
              <a:rPr lang="hu-HU" altLang="hu-HU" sz="2000" dirty="0" err="1">
                <a:latin typeface="Cambria" panose="02040503050406030204" pitchFamily="18" charset="0"/>
                <a:cs typeface="Times New Roman" pitchFamily="18" charset="0"/>
              </a:rPr>
              <a:t>training</a:t>
            </a:r>
            <a:r>
              <a:rPr lang="hu-HU" altLang="hu-HU" sz="2000" dirty="0"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hu-HU" altLang="hu-HU" sz="2000" dirty="0" err="1">
                <a:latin typeface="Cambria" panose="02040503050406030204" pitchFamily="18" charset="0"/>
                <a:cs typeface="Times New Roman" pitchFamily="18" charset="0"/>
              </a:rPr>
              <a:t>materials</a:t>
            </a:r>
            <a:r>
              <a:rPr lang="hu-HU" altLang="hu-HU" sz="2000" dirty="0">
                <a:latin typeface="Cambria" panose="02040503050406030204" pitchFamily="18" charset="0"/>
                <a:cs typeface="Times New Roman" pitchFamily="18" charset="0"/>
              </a:rPr>
              <a:t> and </a:t>
            </a:r>
            <a:r>
              <a:rPr lang="hu-HU" altLang="hu-HU" sz="2000" dirty="0" err="1">
                <a:latin typeface="Cambria" panose="02040503050406030204" pitchFamily="18" charset="0"/>
                <a:cs typeface="Times New Roman" pitchFamily="18" charset="0"/>
              </a:rPr>
              <a:t>lots</a:t>
            </a:r>
            <a:r>
              <a:rPr lang="hu-HU" altLang="hu-HU" sz="2000" dirty="0">
                <a:latin typeface="Cambria" panose="02040503050406030204" pitchFamily="18" charset="0"/>
                <a:cs typeface="Times New Roman" pitchFamily="18" charset="0"/>
              </a:rPr>
              <a:t> of </a:t>
            </a:r>
            <a:r>
              <a:rPr lang="hu-HU" altLang="hu-HU" sz="2000" dirty="0" err="1">
                <a:latin typeface="Cambria" panose="02040503050406030204" pitchFamily="18" charset="0"/>
                <a:cs typeface="Times New Roman" pitchFamily="18" charset="0"/>
              </a:rPr>
              <a:t>new</a:t>
            </a:r>
            <a:r>
              <a:rPr lang="hu-HU" altLang="hu-HU" sz="2000" dirty="0"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hu-HU" altLang="hu-HU" sz="2000" dirty="0" err="1">
                <a:latin typeface="Cambria" panose="02040503050406030204" pitchFamily="18" charset="0"/>
                <a:cs typeface="Times New Roman" pitchFamily="18" charset="0"/>
              </a:rPr>
              <a:t>trainings</a:t>
            </a:r>
            <a:endParaRPr lang="hu-HU" altLang="hu-HU" sz="2000" dirty="0">
              <a:latin typeface="Cambria" panose="02040503050406030204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hu-HU" altLang="hu-HU" sz="2000" dirty="0" err="1">
                <a:latin typeface="Cambria" panose="02040503050406030204" pitchFamily="18" charset="0"/>
                <a:cs typeface="Times New Roman" pitchFamily="18" charset="0"/>
              </a:rPr>
              <a:t>Integrated</a:t>
            </a:r>
            <a:r>
              <a:rPr lang="hu-HU" altLang="hu-HU" sz="2000" dirty="0"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hu-HU" altLang="hu-HU" sz="2000" dirty="0" err="1">
                <a:latin typeface="Cambria" panose="02040503050406030204" pitchFamily="18" charset="0"/>
                <a:cs typeface="Times New Roman" pitchFamily="18" charset="0"/>
              </a:rPr>
              <a:t>risk</a:t>
            </a:r>
            <a:r>
              <a:rPr lang="hu-HU" altLang="hu-HU" sz="2000" dirty="0">
                <a:latin typeface="Cambria" panose="02040503050406030204" pitchFamily="18" charset="0"/>
                <a:cs typeface="Times New Roman" pitchFamily="18" charset="0"/>
              </a:rPr>
              <a:t> management </a:t>
            </a:r>
            <a:r>
              <a:rPr lang="hu-HU" altLang="hu-HU" sz="2000" dirty="0" err="1">
                <a:latin typeface="Cambria" panose="02040503050406030204" pitchFamily="18" charset="0"/>
                <a:cs typeface="Times New Roman" pitchFamily="18" charset="0"/>
              </a:rPr>
              <a:t>training</a:t>
            </a:r>
            <a:r>
              <a:rPr lang="hu-HU" altLang="hu-HU" sz="2000" dirty="0"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hu-HU" altLang="hu-HU" sz="2000" dirty="0" err="1">
                <a:latin typeface="Cambria" panose="02040503050406030204" pitchFamily="18" charset="0"/>
                <a:cs typeface="Times New Roman" pitchFamily="18" charset="0"/>
              </a:rPr>
              <a:t>as</a:t>
            </a:r>
            <a:r>
              <a:rPr lang="hu-HU" altLang="hu-HU" sz="2000" dirty="0">
                <a:latin typeface="Cambria" panose="02040503050406030204" pitchFamily="18" charset="0"/>
                <a:cs typeface="Times New Roman" pitchFamily="18" charset="0"/>
              </a:rPr>
              <a:t> part of </a:t>
            </a:r>
            <a:r>
              <a:rPr lang="hu-HU" altLang="hu-HU" sz="2000" dirty="0" err="1">
                <a:latin typeface="Cambria" panose="02040503050406030204" pitchFamily="18" charset="0"/>
                <a:cs typeface="Times New Roman" pitchFamily="18" charset="0"/>
              </a:rPr>
              <a:t>the</a:t>
            </a:r>
            <a:r>
              <a:rPr lang="hu-HU" altLang="hu-HU" sz="2000" dirty="0"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hu-HU" altLang="hu-HU" sz="2000" dirty="0" err="1">
                <a:latin typeface="Cambria" panose="02040503050406030204" pitchFamily="18" charset="0"/>
                <a:cs typeface="Times New Roman" pitchFamily="18" charset="0"/>
              </a:rPr>
              <a:t>education</a:t>
            </a:r>
            <a:r>
              <a:rPr lang="hu-HU" altLang="hu-HU" sz="2000" dirty="0">
                <a:latin typeface="Cambria" panose="02040503050406030204" pitchFamily="18" charset="0"/>
                <a:cs typeface="Times New Roman" pitchFamily="18" charset="0"/>
              </a:rPr>
              <a:t> program </a:t>
            </a:r>
            <a:r>
              <a:rPr lang="hu-HU" altLang="hu-HU" sz="2000" dirty="0" err="1">
                <a:latin typeface="Cambria" panose="02040503050406030204" pitchFamily="18" charset="0"/>
                <a:cs typeface="Times New Roman" pitchFamily="18" charset="0"/>
              </a:rPr>
              <a:t>for</a:t>
            </a:r>
            <a:r>
              <a:rPr lang="hu-HU" altLang="hu-HU" sz="2000" dirty="0"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hu-HU" altLang="hu-HU" sz="2000" dirty="0" err="1">
                <a:latin typeface="Cambria" panose="02040503050406030204" pitchFamily="18" charset="0"/>
                <a:cs typeface="Times New Roman" pitchFamily="18" charset="0"/>
              </a:rPr>
              <a:t>integrity</a:t>
            </a:r>
            <a:r>
              <a:rPr lang="hu-HU" altLang="hu-HU" sz="2000" dirty="0"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hu-HU" altLang="hu-HU" sz="2000" dirty="0" err="1">
                <a:latin typeface="Cambria" panose="02040503050406030204" pitchFamily="18" charset="0"/>
                <a:cs typeface="Times New Roman" pitchFamily="18" charset="0"/>
              </a:rPr>
              <a:t>advisors</a:t>
            </a:r>
            <a:endParaRPr lang="en-GB" altLang="hu-HU" sz="2000" dirty="0">
              <a:latin typeface="Cambria" panose="02040503050406030204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endParaRPr lang="en-GB" altLang="hu-HU" sz="2000" dirty="0">
              <a:latin typeface="Cambria" panose="02040503050406030204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endParaRPr lang="en-GB" altLang="hu-HU" sz="2000" dirty="0">
              <a:latin typeface="Cambria" panose="02040503050406030204" pitchFamily="18" charset="0"/>
              <a:cs typeface="Times New Roman" pitchFamily="18" charset="0"/>
            </a:endParaRP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B4F94F9D-9D23-47CF-B1D3-A1AED8C53D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116632"/>
            <a:ext cx="715920" cy="423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908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>
            <a:extLst>
              <a:ext uri="{FF2B5EF4-FFF2-40B4-BE49-F238E27FC236}">
                <a16:creationId xmlns:a16="http://schemas.microsoft.com/office/drawing/2014/main" id="{28EDED17-8CB7-4C05-8383-1521D51A1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3789040"/>
            <a:ext cx="7772400" cy="1500187"/>
          </a:xfrm>
        </p:spPr>
        <p:txBody>
          <a:bodyPr/>
          <a:lstStyle/>
          <a:p>
            <a:pPr algn="ctr"/>
            <a:r>
              <a:rPr lang="hu-HU" sz="6000" b="1" dirty="0">
                <a:solidFill>
                  <a:srgbClr val="FF2F2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THANKS!</a:t>
            </a:r>
          </a:p>
          <a:p>
            <a:pPr algn="ctr"/>
            <a:endParaRPr lang="hu-HU" sz="6000" b="1" dirty="0">
              <a:solidFill>
                <a:srgbClr val="FF2F2F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hu-HU" sz="8800" b="1" dirty="0">
                <a:solidFill>
                  <a:srgbClr val="FF2F2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Q&amp;A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3E258D80-D041-4405-A1FD-778877DE2D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040" y="116632"/>
            <a:ext cx="715920" cy="423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314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lasszikus Office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8336</TotalTime>
  <Words>667</Words>
  <Application>Microsoft Office PowerPoint</Application>
  <PresentationFormat>Diavetítés a képernyőre (4:3 oldalarány)</PresentationFormat>
  <Paragraphs>78</Paragraphs>
  <Slides>9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6" baseType="lpstr">
      <vt:lpstr>Arial</vt:lpstr>
      <vt:lpstr>Calibri</vt:lpstr>
      <vt:lpstr>Cambria</vt:lpstr>
      <vt:lpstr>Garamond</vt:lpstr>
      <vt:lpstr>Times New Roman</vt:lpstr>
      <vt:lpstr>Wingdings</vt:lpstr>
      <vt:lpstr>Office-téma</vt:lpstr>
      <vt:lpstr>A good practice of harmonisation between reforms: public internal control and anti-corruption  Edit Németh, Head of CHU Ministry of Finance</vt:lpstr>
      <vt:lpstr>PowerPoint-bemutató</vt:lpstr>
      <vt:lpstr>PowerPoint-bemutató</vt:lpstr>
      <vt:lpstr>PowerPoint-bemutató</vt:lpstr>
      <vt:lpstr>PowerPoint-bemutató</vt:lpstr>
      <vt:lpstr>PowerPoint-bemutató</vt:lpstr>
      <vt:lpstr>The challenges we faced before the good cooperation between PIC and anti-corruption reforms</vt:lpstr>
      <vt:lpstr>The results of the cooperation with anti-corruption reform from 2016 to nowdays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HATÉKONYSÁGVIZSGÁLATI MÓDSZEREK</dc:title>
  <dc:creator>a</dc:creator>
  <cp:lastModifiedBy>Edit Németh</cp:lastModifiedBy>
  <cp:revision>770</cp:revision>
  <cp:lastPrinted>2017-04-28T10:18:28Z</cp:lastPrinted>
  <dcterms:created xsi:type="dcterms:W3CDTF">2009-03-18T17:04:18Z</dcterms:created>
  <dcterms:modified xsi:type="dcterms:W3CDTF">2018-06-25T22:10:54Z</dcterms:modified>
</cp:coreProperties>
</file>