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921" r:id="rId2"/>
    <p:sldId id="1056" r:id="rId3"/>
    <p:sldId id="1057" r:id="rId4"/>
    <p:sldId id="1053" r:id="rId5"/>
    <p:sldId id="1054" r:id="rId6"/>
    <p:sldId id="1055" r:id="rId7"/>
    <p:sldId id="1059" r:id="rId8"/>
    <p:sldId id="1058" r:id="rId9"/>
    <p:sldId id="1052" r:id="rId10"/>
  </p:sldIdLst>
  <p:sldSz cx="9144000" cy="6858000" type="screen4x3"/>
  <p:notesSz cx="6808788" cy="99409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2F"/>
    <a:srgbClr val="EC40BF"/>
    <a:srgbClr val="FFFF57"/>
    <a:srgbClr val="990099"/>
    <a:srgbClr val="FF3300"/>
    <a:srgbClr val="FF0066"/>
    <a:srgbClr val="335885"/>
    <a:srgbClr val="F68D36"/>
    <a:srgbClr val="FFDD4B"/>
    <a:srgbClr val="FFC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718" autoAdjust="0"/>
  </p:normalViewPr>
  <p:slideViewPr>
    <p:cSldViewPr>
      <p:cViewPr varScale="1">
        <p:scale>
          <a:sx n="108" d="100"/>
          <a:sy n="108" d="100"/>
        </p:scale>
        <p:origin x="172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83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796" cy="496966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390" y="3"/>
            <a:ext cx="2950796" cy="496966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1774F815-48BE-4E1B-94E2-F205BFB2AF11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42361"/>
            <a:ext cx="2950796" cy="49696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390" y="9442361"/>
            <a:ext cx="2950796" cy="49696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8FE6F64D-A696-4CD4-AD90-F867EC0EAC9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4909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796" cy="496966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390" y="3"/>
            <a:ext cx="2950796" cy="496966"/>
          </a:xfrm>
          <a:prstGeom prst="rect">
            <a:avLst/>
          </a:prstGeom>
        </p:spPr>
        <p:txBody>
          <a:bodyPr vert="horz" lIns="92141" tIns="46070" rIns="92141" bIns="46070" rtlCol="0"/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66E72B61-2B80-4C66-B177-D96BD3C6F00D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41" tIns="46070" rIns="92141" bIns="4607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1202" y="4721981"/>
            <a:ext cx="5446388" cy="4472696"/>
          </a:xfrm>
          <a:prstGeom prst="rect">
            <a:avLst/>
          </a:prstGeom>
        </p:spPr>
        <p:txBody>
          <a:bodyPr vert="horz" lIns="92141" tIns="46070" rIns="92141" bIns="4607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42361"/>
            <a:ext cx="2950796" cy="49696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390" y="9442361"/>
            <a:ext cx="2950796" cy="496965"/>
          </a:xfrm>
          <a:prstGeom prst="rect">
            <a:avLst/>
          </a:prstGeom>
        </p:spPr>
        <p:txBody>
          <a:bodyPr vert="horz" lIns="92141" tIns="46070" rIns="92141" bIns="46070" rtlCol="0" anchor="b"/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25D4694D-56FC-44CB-83F7-F3BC3944B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9388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FF42DF-DB5C-49D7-BB8C-7D34EAF93512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4632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FF42DF-DB5C-49D7-BB8C-7D34EAF93512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348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EE999-2A9A-40DE-AA4A-4838B99198F1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EE5B1-E2FD-4339-B755-31AFF3919EB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F2919-7EAC-4B4D-90A2-1861F049371E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FFC79-D7BA-4445-8DC0-0348C84C1B8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5311-D4F5-473B-BAF9-5B8A28915EF8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D589D-DF1A-48B7-891E-CBC8EE6146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757F3-96E5-447B-8EA5-3453584BE83B}" type="datetime1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AZ UNIÓS TÁMOGATÁSOK KONTROLLRENDSZERÉNEK AKTUÁLIS KÉRDÉSEI </a:t>
            </a:r>
          </a:p>
        </p:txBody>
      </p:sp>
    </p:spTree>
    <p:extLst>
      <p:ext uri="{BB962C8B-B14F-4D97-AF65-F5344CB8AC3E}">
        <p14:creationId xmlns:p14="http://schemas.microsoft.com/office/powerpoint/2010/main" val="203973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7E7C0-2373-4D8C-9B97-35C8B5B20AA1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26A58-BCF8-455D-80CD-EDDB24FFBF3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B007B-9F16-4A3D-88F9-435E4DC63D29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3E216-FA82-4F11-8D22-B3F0878FA0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A480B-2277-4EFE-9E29-71700AE662D7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3E160-3729-44A6-8BAA-08F5207F912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6566C-87BE-4F27-ACF2-B9F71E033FC0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59C89-F0A1-44F0-BB6B-F2DF1E73FB5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672C5-6D4C-46D5-B74B-23BCC061602A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E6349-50AD-4877-A9D0-ECD316DC94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165A9-BA19-4D7D-8BAC-342011D6F8C3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099BE-C8F3-455E-B899-0E84480413C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973E4-7E34-4AF8-A1D8-575FD93E0638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0D970-4F68-4CC8-8B1D-DE0502D73EC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5131-D4FF-4FD9-B17C-07B6032C0A60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BB5B0-B7BE-4913-AB01-25134E33BF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E15F9AA-B2A6-42DF-B23E-F725A0269A09}" type="datetimeFigureOut">
              <a:rPr lang="hu-HU"/>
              <a:pPr>
                <a:defRPr/>
              </a:pPr>
              <a:t>2018. 06. 26.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673B146-BF26-4B12-90CD-A230414D20F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7774632" cy="1732659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Надлежащая практика гармонизации реформ: государственный внутренний контроль и борьба с коррупцией</a:t>
            </a:r>
            <a:br>
              <a:rPr lang="hu-HU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hu-HU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Эдит </a:t>
            </a:r>
            <a:r>
              <a:rPr lang="ru-RU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Немет</a:t>
            </a:r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, руководитель ЦПГ Министерство финансов</a:t>
            </a:r>
            <a:endParaRPr lang="hu-HU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9645EE4A-0BC0-4C39-A7E9-AB6807024D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48680"/>
            <a:ext cx="1575816" cy="9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487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6237C6FC-C825-477B-94A6-0669711A2CBE}"/>
              </a:ext>
            </a:extLst>
          </p:cNvPr>
          <p:cNvSpPr/>
          <p:nvPr/>
        </p:nvSpPr>
        <p:spPr>
          <a:xfrm>
            <a:off x="611560" y="1916832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ru-RU" altLang="hu-HU" sz="16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Уровень Парламента</a:t>
            </a:r>
            <a:r>
              <a:rPr lang="en-GB" altLang="hu-HU" sz="16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Внешний аудит</a:t>
            </a: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Государственная счётная палата</a:t>
            </a:r>
            <a:endParaRPr lang="en-GB" altLang="hu-HU" sz="16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ru-RU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Финансовый аудит органов МСУ</a:t>
            </a: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ru-RU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Казначейство</a:t>
            </a:r>
            <a:endParaRPr lang="en-GB" altLang="hu-HU" sz="16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GB" altLang="hu-HU" sz="16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ru-RU" altLang="hu-HU" sz="16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Уровень Правительства</a:t>
            </a:r>
            <a:endParaRPr lang="en-GB" altLang="hu-HU" sz="160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ru-RU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Финансовая инспекция</a:t>
            </a: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Управление государственного контроля</a:t>
            </a:r>
            <a:endParaRPr lang="en-GB" altLang="hu-HU" sz="1600" b="0" i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ru-RU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Финансовое исполнение бюджета, контрольные мероприятия первого уровня и ретроспективный контроль некоторых субсидий</a:t>
            </a: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</a:t>
            </a:r>
            <a:r>
              <a:rPr lang="ru-RU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Казначейство</a:t>
            </a:r>
            <a:endParaRPr lang="en-GB" altLang="hu-HU" sz="16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ru-RU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удит Фондов ЕС</a:t>
            </a:r>
            <a:r>
              <a:rPr lang="en-GB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Генеральный директорат по аудиту фондов ЕС </a:t>
            </a:r>
            <a:r>
              <a:rPr lang="hu-HU" altLang="hu-HU" sz="1600" b="0" dirty="0">
                <a:latin typeface="Cambria" panose="02040503050406030204" pitchFamily="18" charset="0"/>
                <a:ea typeface="Cambria" panose="02040503050406030204" pitchFamily="18" charset="0"/>
              </a:rPr>
              <a:t> (EUTAF)</a:t>
            </a:r>
            <a:endParaRPr lang="en-GB" altLang="hu-HU" sz="16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ru-RU" altLang="hu-HU" sz="1600" i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ru-RU" altLang="hu-HU" sz="1600" i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Уровень организаций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hu-HU" sz="1600" b="0" i="1" dirty="0">
                <a:latin typeface="Cambria" panose="02040503050406030204" pitchFamily="18" charset="0"/>
                <a:ea typeface="Cambria" panose="02040503050406030204" pitchFamily="18" charset="0"/>
              </a:rPr>
              <a:t>Система внутреннего контроля, в которую включена функция внутреннего аудита</a:t>
            </a:r>
            <a:endParaRPr lang="en-GB" altLang="hu-HU" sz="1600" b="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A8188213-0E89-44D1-8407-1C90542DF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2846"/>
            <a:ext cx="9137094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ru-RU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ВЕНГРИЯ: СИСТЕМА ГОСУДАРСТВЕННОГО ВНУТРЕННЕГО КОНТРОЛЯ</a:t>
            </a:r>
            <a:endParaRPr lang="en-US" sz="3000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ED85349-B7D4-4E5C-A100-110E1895E4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2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emeth_Ed\Desktop\ÁKR4.jpg">
            <a:extLst>
              <a:ext uri="{FF2B5EF4-FFF2-40B4-BE49-F238E27FC236}">
                <a16:creationId xmlns:a16="http://schemas.microsoft.com/office/drawing/2014/main" id="{6C4A6029-BB6D-4EE5-A3A8-3AF482BB7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40" y="597347"/>
            <a:ext cx="8777860" cy="5663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zövegdoboz 3">
            <a:extLst>
              <a:ext uri="{FF2B5EF4-FFF2-40B4-BE49-F238E27FC236}">
                <a16:creationId xmlns:a16="http://schemas.microsoft.com/office/drawing/2014/main" id="{486F6328-680C-4446-A539-19CCAC985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724694"/>
            <a:ext cx="4392487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Государственная счётная палата</a:t>
            </a:r>
            <a:endParaRPr lang="hu-HU" altLang="hu-HU" sz="2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Szövegdoboz 9">
            <a:extLst>
              <a:ext uri="{FF2B5EF4-FFF2-40B4-BE49-F238E27FC236}">
                <a16:creationId xmlns:a16="http://schemas.microsoft.com/office/drawing/2014/main" id="{1277277D-76D6-42B3-8770-B4147CEDB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1340768"/>
            <a:ext cx="12239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C</a:t>
            </a:r>
            <a:r>
              <a:rPr lang="ru-RU" altLang="hu-HU" sz="2000" b="1" dirty="0" err="1">
                <a:solidFill>
                  <a:srgbClr val="FF0000"/>
                </a:solidFill>
                <a:latin typeface="Garamond" panose="02020404030301010803" pitchFamily="18" charset="0"/>
              </a:rPr>
              <a:t>татья</a:t>
            </a:r>
            <a:endParaRPr lang="hu-HU" altLang="hu-HU" sz="2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Szövegdoboz 8">
            <a:extLst>
              <a:ext uri="{FF2B5EF4-FFF2-40B4-BE49-F238E27FC236}">
                <a16:creationId xmlns:a16="http://schemas.microsoft.com/office/drawing/2014/main" id="{AF400CC6-475A-485A-B199-B7FF7690B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046" y="1374547"/>
            <a:ext cx="19440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Казначейство</a:t>
            </a:r>
            <a:endParaRPr lang="hu-HU" altLang="hu-HU" sz="2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Szövegdoboz 7">
            <a:extLst>
              <a:ext uri="{FF2B5EF4-FFF2-40B4-BE49-F238E27FC236}">
                <a16:creationId xmlns:a16="http://schemas.microsoft.com/office/drawing/2014/main" id="{252F1859-E540-4153-ADA9-BF8381819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1412776"/>
            <a:ext cx="2448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u-H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M</a:t>
            </a:r>
            <a:r>
              <a:rPr lang="ru-RU" altLang="hu-HU" sz="2000" b="1" dirty="0" err="1">
                <a:solidFill>
                  <a:srgbClr val="FF0000"/>
                </a:solidFill>
                <a:latin typeface="Garamond" panose="02020404030301010803" pitchFamily="18" charset="0"/>
              </a:rPr>
              <a:t>инфин</a:t>
            </a:r>
            <a:endParaRPr lang="hu-HU" altLang="hu-HU" sz="2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Szövegdoboz 11">
            <a:extLst>
              <a:ext uri="{FF2B5EF4-FFF2-40B4-BE49-F238E27FC236}">
                <a16:creationId xmlns:a16="http://schemas.microsoft.com/office/drawing/2014/main" id="{DEB701BA-2F3E-4540-BB90-F1E30A8A4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0312" y="2276872"/>
            <a:ext cx="14398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Фонды ЕС</a:t>
            </a:r>
            <a:endParaRPr lang="hu-HU" altLang="hu-HU" sz="2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8" name="Szövegdoboz 10">
            <a:extLst>
              <a:ext uri="{FF2B5EF4-FFF2-40B4-BE49-F238E27FC236}">
                <a16:creationId xmlns:a16="http://schemas.microsoft.com/office/drawing/2014/main" id="{C156C6CE-6D82-47D3-A888-45530B545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3817600"/>
            <a:ext cx="2736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Органы МСУ</a:t>
            </a:r>
            <a:endParaRPr lang="hu-HU" altLang="hu-HU" sz="2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Szövegdoboz 6">
            <a:extLst>
              <a:ext uri="{FF2B5EF4-FFF2-40B4-BE49-F238E27FC236}">
                <a16:creationId xmlns:a16="http://schemas.microsoft.com/office/drawing/2014/main" id="{78F8BA8F-44ED-4A85-9F47-2F8C780E860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50707" y="4838725"/>
            <a:ext cx="2519363" cy="708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u-HU" altLang="hu-HU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Chartered</a:t>
            </a:r>
          </a:p>
          <a:p>
            <a:pPr algn="ctr" eaLnBrk="1" hangingPunct="1"/>
            <a:r>
              <a:rPr lang="hu-HU" altLang="hu-HU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Auditors</a:t>
            </a:r>
          </a:p>
        </p:txBody>
      </p:sp>
      <p:sp>
        <p:nvSpPr>
          <p:cNvPr id="10" name="Szövegdoboz 4">
            <a:extLst>
              <a:ext uri="{FF2B5EF4-FFF2-40B4-BE49-F238E27FC236}">
                <a16:creationId xmlns:a16="http://schemas.microsoft.com/office/drawing/2014/main" id="{7F4522AF-A026-4640-9E95-C6D48FF77FB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534182" y="1923220"/>
            <a:ext cx="2088234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hu-HU" sz="1800" b="1" dirty="0">
                <a:solidFill>
                  <a:srgbClr val="FF0000"/>
                </a:solidFill>
                <a:latin typeface="Garamond" panose="02020404030301010803" pitchFamily="18" charset="0"/>
              </a:rPr>
              <a:t>Управление государственного контроля</a:t>
            </a:r>
            <a:endParaRPr lang="hu-HU" altLang="hu-HU" sz="18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Szövegdoboz 5">
            <a:extLst>
              <a:ext uri="{FF2B5EF4-FFF2-40B4-BE49-F238E27FC236}">
                <a16:creationId xmlns:a16="http://schemas.microsoft.com/office/drawing/2014/main" id="{D1FEB11E-D5E3-4485-B6F7-E1B3E975EAA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606549" y="4515217"/>
            <a:ext cx="2304257" cy="7078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hu-HU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Государственные ведомства</a:t>
            </a:r>
            <a:endParaRPr lang="hu-HU" altLang="hu-HU" sz="20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86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2BF02992-D4C6-4DFB-AB0C-804F86926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2846"/>
            <a:ext cx="9137094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ru-RU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КРАТКИЙ ОБЗОР РАЗВИТИЯ </a:t>
            </a:r>
          </a:p>
          <a:p>
            <a:pPr marL="342900" indent="-342900" algn="ctr">
              <a:defRPr/>
            </a:pPr>
            <a:r>
              <a:rPr lang="ru-RU" sz="3000" dirty="0"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СИСТЕМЫ ГВК В ВЕНГРИИ</a:t>
            </a:r>
            <a:endParaRPr lang="en-US" sz="3000" dirty="0"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CA4DAACE-78D6-4BCD-8E19-07D115733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2060987"/>
            <a:ext cx="8240980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Истоки системы ГВК в Венгрии относятся к 1989 году: в этот год была создана Государственная счетная палата – высший орган аудита Венгрии</a:t>
            </a:r>
            <a:endParaRPr lang="hu-HU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1992 </a:t>
            </a:r>
            <a:r>
              <a:rPr lang="hu-HU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Парламент принял Закон №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XXXVIII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от 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1992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г. «О государственных финансах»</a:t>
            </a:r>
            <a:endParaRPr lang="hu-HU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1995</a:t>
            </a:r>
            <a:r>
              <a:rPr lang="hu-HU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создано Государственное казначейство Венгрии</a:t>
            </a:r>
            <a:endParaRPr lang="hu-HU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2000</a:t>
            </a:r>
            <a:r>
              <a:rPr lang="hu-HU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Департамент финансового аудита в Министерстве финансов – предшественник Центрального подразделения по гармонизации 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hu-HU" altLang="hu-HU" sz="2000" b="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2003</a:t>
            </a:r>
            <a:r>
              <a:rPr lang="hu-HU" altLang="hu-H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hu-H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Правительство приняло Стратегию развития государственного внутреннего финансового контроля (ГВФК) в Венгрии (директивный документ)</a:t>
            </a:r>
            <a:endParaRPr lang="hu-HU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hu-HU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DA5B214C-6BD4-41FD-8AAB-DEACEE05DB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48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6689B2B5-7966-42ED-89CA-042D66FBB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764704"/>
            <a:ext cx="7813079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2003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создание новой системы государственного внутреннего финансового контроля (ГВФК) – как элемент переговоров о вступлении в ЕС 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- M</a:t>
            </a:r>
            <a:r>
              <a:rPr lang="ru-R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инфин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принял стандарты ИВА для использования в государственном секторе 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- M</a:t>
            </a:r>
            <a:r>
              <a:rPr lang="ru-RU" altLang="hu-HU" sz="2000" b="0" dirty="0" err="1">
                <a:latin typeface="Cambria" panose="02040503050406030204" pitchFamily="18" charset="0"/>
                <a:ea typeface="Cambria" panose="02040503050406030204" pitchFamily="18" charset="0"/>
              </a:rPr>
              <a:t>инфин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разработал новое постановление правительства о внутреннем аудите государственных организаций 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2004</a:t>
            </a:r>
            <a:r>
              <a:rPr lang="en-GB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первый Годовой отчёт по ГВК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GB" altLang="hu-HU" sz="2000" b="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опубликована первая версия Руководства по внутреннему аудиту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/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-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в результате непрерывной работы по совершенствованию Руководство по ВА трижды пересматривалось 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(2006, 2009, 2013)</a:t>
            </a:r>
          </a:p>
          <a:p>
            <a:pPr algn="just" eaLnBrk="1" hangingPunct="1"/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75AE8D69-C22F-4BD3-9FE3-A034F25EFA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3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4FD7DDCD-0E48-4319-A15F-CDD56C28AC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  <p:sp>
        <p:nvSpPr>
          <p:cNvPr id="3" name="Text Box 6">
            <a:extLst>
              <a:ext uri="{FF2B5EF4-FFF2-40B4-BE49-F238E27FC236}">
                <a16:creationId xmlns:a16="http://schemas.microsoft.com/office/drawing/2014/main" id="{62FA79EC-844F-4609-A529-17A966229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7" y="802530"/>
            <a:ext cx="8353425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2009</a:t>
            </a:r>
            <a:r>
              <a:rPr lang="en-GB" altLang="hu-HU" sz="2000" b="0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пересмотрена система ГВФК 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интегрирована модель 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COSO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– 5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общеизвестных компонентов: контрольная среда, управление риском, контрольные мероприятия,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информация и коммуникация 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Минфин издаёт Национальные стандарты ВА и ВК 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Минфин издаёт Руководство по внутреннему контролю 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GB" altLang="hu-HU" sz="1600" b="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2010</a:t>
            </a: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-</a:t>
            </a:r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201</a:t>
            </a:r>
            <a:r>
              <a:rPr lang="hu-HU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en-GB" altLang="hu-H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Новая структура правительства</a:t>
            </a:r>
            <a:r>
              <a:rPr lang="en-GB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пересмотр всей законодательной базы применительно к ГВК в Венгрии 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Новый закон о государственных финансах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Новое постановление правительства о внутреннем контроле и внутреннем аудите бюджетных организаций 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Новое распоряжение министерства о системе регистрации и подготовки внутренних аудиторов 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ru-RU" altLang="hu-HU" sz="2000" b="0" dirty="0">
                <a:latin typeface="Cambria" panose="02040503050406030204" pitchFamily="18" charset="0"/>
                <a:ea typeface="Cambria" panose="02040503050406030204" pitchFamily="18" charset="0"/>
              </a:rPr>
              <a:t>Обновлённая редакция прежних руководств </a:t>
            </a: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GB" altLang="hu-HU" sz="2000" b="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01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ctrTitle"/>
          </p:nvPr>
        </p:nvSpPr>
        <p:spPr>
          <a:xfrm>
            <a:off x="0" y="476672"/>
            <a:ext cx="8964488" cy="110325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hu-HU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Проблемы, с которыми мы сталкивались до того, как было налажено эффективное взаимодействие между реформами </a:t>
            </a:r>
            <a:br>
              <a:rPr lang="ru-RU" altLang="hu-HU" sz="2400" b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altLang="hu-HU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в области ГВК и мерами по борьбе с коррупцией </a:t>
            </a:r>
            <a:endParaRPr lang="en-GB" altLang="hu-HU" sz="2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8195" name="Content Placeholder 6"/>
          <p:cNvSpPr>
            <a:spLocks noGrp="1"/>
          </p:cNvSpPr>
          <p:nvPr>
            <p:ph idx="14"/>
          </p:nvPr>
        </p:nvSpPr>
        <p:spPr>
          <a:xfrm>
            <a:off x="251520" y="1772816"/>
            <a:ext cx="8424936" cy="3817243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800" dirty="0">
                <a:latin typeface="Cambria" panose="02040503050406030204" pitchFamily="18" charset="0"/>
                <a:cs typeface="Times New Roman" pitchFamily="18" charset="0"/>
              </a:rPr>
              <a:t>Положения законов в части управления риском, борьбы с мошенничеством и системы внутреннего контроля дублируются и не отличаются ясностью </a:t>
            </a:r>
            <a:r>
              <a:rPr lang="hu-HU" altLang="hu-HU" sz="1800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endParaRPr lang="en-US" altLang="hu-HU" sz="18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800" dirty="0">
                <a:latin typeface="Cambria" panose="02040503050406030204" pitchFamily="18" charset="0"/>
                <a:cs typeface="Times New Roman" pitchFamily="18" charset="0"/>
              </a:rPr>
              <a:t>Отсутствие «агентов влияния» в организациях: только внутренние аудиторы понимали концепцию системы ВК, но они не отвечали за её внедрение </a:t>
            </a:r>
            <a:endParaRPr lang="en-US" altLang="hu-HU" sz="18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800" dirty="0">
                <a:latin typeface="Cambria" panose="02040503050406030204" pitchFamily="18" charset="0"/>
                <a:cs typeface="Times New Roman" pitchFamily="18" charset="0"/>
              </a:rPr>
              <a:t>Отсутствие знаний и практики ВК в организациях</a:t>
            </a:r>
            <a:endParaRPr lang="en-US" altLang="hu-HU" sz="18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800" dirty="0">
                <a:latin typeface="Cambria" panose="02040503050406030204" pitchFamily="18" charset="0"/>
                <a:cs typeface="Times New Roman" pitchFamily="18" charset="0"/>
              </a:rPr>
              <a:t>Деятельность организаций не была построена на процессах и системном подходе</a:t>
            </a:r>
            <a:endParaRPr lang="en-US" altLang="hu-HU" sz="18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800" dirty="0">
                <a:latin typeface="Cambria" panose="02040503050406030204" pitchFamily="18" charset="0"/>
                <a:cs typeface="Times New Roman" pitchFamily="18" charset="0"/>
              </a:rPr>
              <a:t>Слишком большое внимание финансовому аспекту применительно к ВК в организациях </a:t>
            </a:r>
            <a:endParaRPr lang="en-US" altLang="hu-HU" sz="18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800" dirty="0">
                <a:latin typeface="Cambria" panose="02040503050406030204" pitchFamily="18" charset="0"/>
                <a:cs typeface="Times New Roman" pitchFamily="18" charset="0"/>
              </a:rPr>
              <a:t>Меры по борьбе с коррупцией внедрялись как отдельная система, а не как элемент системы ВК/законодательства </a:t>
            </a:r>
            <a:endParaRPr lang="en-US" altLang="hu-HU" sz="18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800" dirty="0">
                <a:latin typeface="Cambria" panose="02040503050406030204" pitchFamily="18" charset="0"/>
                <a:cs typeface="Times New Roman" pitchFamily="18" charset="0"/>
              </a:rPr>
              <a:t>Отсутствие сотрудничества с проектом по борьбе с коррупцией, который курировало УГК, а впоследствии - Министерство государственного управления</a:t>
            </a:r>
            <a:endParaRPr lang="en-US" altLang="hu-HU" sz="18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800" dirty="0">
                <a:latin typeface="Cambria" panose="02040503050406030204" pitchFamily="18" charset="0"/>
                <a:cs typeface="Times New Roman" pitchFamily="18" charset="0"/>
              </a:rPr>
              <a:t>Отсутствие подготовки в области ВК</a:t>
            </a:r>
            <a:endParaRPr lang="en-US" altLang="hu-HU" sz="18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altLang="hu-HU" sz="18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US" altLang="hu-HU" sz="2000" dirty="0">
              <a:latin typeface="Cambria" panose="02040503050406030204" pitchFamily="18" charset="0"/>
              <a:cs typeface="Times New Roman" pitchFamily="18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4F94F9D-9D23-47CF-B1D3-A1AED8C53D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645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ctrTitle"/>
          </p:nvPr>
        </p:nvSpPr>
        <p:spPr>
          <a:xfrm>
            <a:off x="683568" y="582976"/>
            <a:ext cx="7776864" cy="99695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hu-HU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Итоги сотрудничества с ответственными за борьбу с коррупцией: 2016 – настоящее время</a:t>
            </a:r>
            <a:endParaRPr lang="en-GB" altLang="hu-HU" sz="2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8195" name="Content Placeholder 6"/>
          <p:cNvSpPr>
            <a:spLocks noGrp="1"/>
          </p:cNvSpPr>
          <p:nvPr>
            <p:ph idx="14"/>
          </p:nvPr>
        </p:nvSpPr>
        <p:spPr>
          <a:xfrm>
            <a:off x="251520" y="1412776"/>
            <a:ext cx="8496944" cy="4105275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Пересмотренное законодательство</a:t>
            </a:r>
            <a:endParaRPr lang="en-GB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Новое определение: вместо термина «мошенничество» используется формулировка «нарушение целостности организации» </a:t>
            </a:r>
            <a:endParaRPr lang="en-GB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Новый ценностный подход: акцент на добросовестность и этические нормы </a:t>
            </a:r>
            <a:endParaRPr lang="en-GB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Комплексное управление рисками</a:t>
            </a:r>
            <a:endParaRPr lang="en-GB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Роль советника по вопросам сохранения целостности в системе ВК: координация действий при внедрении контрольной среды и комплексного управления рисками</a:t>
            </a:r>
            <a:endParaRPr lang="en-GB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Подход, в основе которого лежит процесс</a:t>
            </a:r>
            <a:endParaRPr lang="en-GB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Назначены ответственные за процесс</a:t>
            </a:r>
            <a:endParaRPr lang="en-GB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Акцент на том, что ВК в обязательном порядке должен применяться ко всем видам деятельности, а не только к финансовым процессам </a:t>
            </a:r>
            <a:endParaRPr lang="hu-HU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Новые руководства по внутреннему контролю</a:t>
            </a:r>
            <a:endParaRPr lang="hu-HU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Новые учебные материалы; большое количество новых тренингов и обучающих мероприятий</a:t>
            </a:r>
            <a:endParaRPr lang="hu-HU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altLang="hu-HU" sz="1700" dirty="0">
                <a:latin typeface="Cambria" panose="02040503050406030204" pitchFamily="18" charset="0"/>
                <a:cs typeface="Times New Roman" pitchFamily="18" charset="0"/>
              </a:rPr>
              <a:t>Обучение комплексному управлению рисками как элемент программы подготовки советников по вопросам сохранения целостности</a:t>
            </a:r>
            <a:endParaRPr lang="en-GB" altLang="hu-HU" sz="17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GB" altLang="hu-HU" sz="2000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en-GB" altLang="hu-HU" sz="2000" dirty="0">
              <a:latin typeface="Cambria" panose="02040503050406030204" pitchFamily="18" charset="0"/>
              <a:cs typeface="Times New Roman" pitchFamily="18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4F94F9D-9D23-47CF-B1D3-A1AED8C53D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08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8EDED17-8CB7-4C05-8383-1521D51A1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3789040"/>
            <a:ext cx="7772400" cy="1500187"/>
          </a:xfrm>
        </p:spPr>
        <p:txBody>
          <a:bodyPr/>
          <a:lstStyle/>
          <a:p>
            <a:pPr algn="ctr"/>
            <a:r>
              <a:rPr lang="ru-RU" sz="6000" b="1" dirty="0">
                <a:solidFill>
                  <a:srgbClr val="FF2F2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СПАСИБО ЗА ВНИМАНИЕ!</a:t>
            </a:r>
            <a:endParaRPr lang="hu-HU" sz="6000" b="1" dirty="0">
              <a:solidFill>
                <a:srgbClr val="FF2F2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hu-HU" sz="6000" b="1" dirty="0">
              <a:solidFill>
                <a:srgbClr val="FF2F2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u-RU" sz="8800" b="1" dirty="0">
                <a:solidFill>
                  <a:srgbClr val="FF2F2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Вопросы?</a:t>
            </a:r>
            <a:endParaRPr lang="hu-HU" sz="8800" b="1" dirty="0">
              <a:solidFill>
                <a:srgbClr val="FF2F2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3E258D80-D041-4405-A1FD-778877DE2D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040" y="116632"/>
            <a:ext cx="715920" cy="4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14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lasszikus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8398</TotalTime>
  <Words>609</Words>
  <Application>Microsoft Office PowerPoint</Application>
  <PresentationFormat>On-screen Show (4:3)</PresentationFormat>
  <Paragraphs>77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Garamond</vt:lpstr>
      <vt:lpstr>Times New Roman</vt:lpstr>
      <vt:lpstr>Wingdings</vt:lpstr>
      <vt:lpstr>Office-téma</vt:lpstr>
      <vt:lpstr>Надлежащая практика гармонизации реформ: государственный внутренний контроль и борьба с коррупцией  Эдит Немет, руководитель ЦПГ Министерство финансов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Проблемы, с которыми мы сталкивались до того, как было налажено эффективное взаимодействие между реформами  в области ГВК и мерами по борьбе с коррупцией </vt:lpstr>
      <vt:lpstr>Итоги сотрудничества с ответственными за борьбу с коррупцией: 2016 – настоящее время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HATÉKONYSÁGVIZSGÁLATI MÓDSZEREK</dc:title>
  <dc:creator>a</dc:creator>
  <cp:lastModifiedBy>Andrei Nikolaevich Salnikov</cp:lastModifiedBy>
  <cp:revision>785</cp:revision>
  <cp:lastPrinted>2017-04-28T10:18:28Z</cp:lastPrinted>
  <dcterms:created xsi:type="dcterms:W3CDTF">2009-03-18T17:04:18Z</dcterms:created>
  <dcterms:modified xsi:type="dcterms:W3CDTF">2018-06-26T12:50:05Z</dcterms:modified>
</cp:coreProperties>
</file>