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3" r:id="rId2"/>
    <p:sldId id="285" r:id="rId3"/>
    <p:sldId id="282" r:id="rId4"/>
    <p:sldId id="283" r:id="rId5"/>
    <p:sldId id="269" r:id="rId6"/>
    <p:sldId id="272" r:id="rId7"/>
    <p:sldId id="274" r:id="rId8"/>
    <p:sldId id="270" r:id="rId9"/>
    <p:sldId id="271" r:id="rId10"/>
    <p:sldId id="286" r:id="rId11"/>
    <p:sldId id="287" r:id="rId12"/>
    <p:sldId id="273" r:id="rId13"/>
    <p:sldId id="275" r:id="rId14"/>
    <p:sldId id="279" r:id="rId15"/>
    <p:sldId id="289" r:id="rId16"/>
    <p:sldId id="280" r:id="rId17"/>
    <p:sldId id="281" r:id="rId18"/>
  </p:sldIdLst>
  <p:sldSz cx="9144000" cy="6858000" type="screen4x3"/>
  <p:notesSz cx="6858000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5494"/>
    <a:srgbClr val="3166CF"/>
    <a:srgbClr val="2D5EC1"/>
    <a:srgbClr val="FFD624"/>
    <a:srgbClr val="3E6FD2"/>
    <a:srgbClr val="BDDEFF"/>
    <a:srgbClr val="99CCFF"/>
    <a:srgbClr val="808080"/>
    <a:srgbClr val="009F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3384" y="-13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72" y="-90"/>
      </p:cViewPr>
      <p:guideLst>
        <p:guide orient="horz" pos="3126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254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852" y="0"/>
            <a:ext cx="297254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4"/>
            <a:ext cx="297254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852" y="9428164"/>
            <a:ext cx="297254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EC7A9CE-B5D3-4830-AA57-DD8049CE9F26}" type="slidenum">
              <a:rPr lang="en-GB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367662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254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852" y="0"/>
            <a:ext cx="297254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77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480" y="4714876"/>
            <a:ext cx="5487041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4"/>
            <a:ext cx="297254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852" y="9428164"/>
            <a:ext cx="297254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36441B25-C4D1-47DB-817D-B9C4FC5392FB}" type="slidenum">
              <a:rPr lang="en-GB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299238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96947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 txBox="1">
            <a:spLocks noGrp="1" noChangeArrowheads="1"/>
          </p:cNvSpPr>
          <p:nvPr/>
        </p:nvSpPr>
        <p:spPr bwMode="auto">
          <a:xfrm>
            <a:off x="3882927" y="9427770"/>
            <a:ext cx="2973538" cy="497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073" tIns="44536" rIns="89073" bIns="44536" anchor="b"/>
          <a:lstStyle>
            <a:lvl1pPr defTabSz="947738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defTabSz="947738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defTabSz="947738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defTabSz="947738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defTabSz="947738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r" eaLnBrk="1" hangingPunct="1"/>
            <a:fld id="{31A3D4DE-F175-4F4B-B21D-C1897154B210}" type="slidenum">
              <a:rPr lang="en-GB" altLang="en-US" sz="1200">
                <a:latin typeface="Arial" pitchFamily="34" charset="0"/>
              </a:rPr>
              <a:pPr algn="r" eaLnBrk="1" hangingPunct="1"/>
              <a:t>3</a:t>
            </a:fld>
            <a:endParaRPr lang="hr-HR" altLang="en-US" sz="1200" dirty="0">
              <a:latin typeface="Arial" pitchFamily="34" charset="0"/>
            </a:endParaRPr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7738" y="744538"/>
            <a:ext cx="4965700" cy="3724275"/>
          </a:xfrm>
          <a:ln/>
        </p:spPr>
      </p:sp>
      <p:sp>
        <p:nvSpPr>
          <p:cNvPr id="155652" name="Notes Placeholder 4"/>
          <p:cNvSpPr>
            <a:spLocks noGrp="1"/>
          </p:cNvSpPr>
          <p:nvPr/>
        </p:nvSpPr>
        <p:spPr bwMode="auto">
          <a:xfrm>
            <a:off x="685496" y="4714655"/>
            <a:ext cx="5487013" cy="4466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073" tIns="44536" rIns="89073" bIns="44536"/>
          <a:lstStyle>
            <a:lvl1pPr defTabSz="947738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defTabSz="947738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defTabSz="947738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defTabSz="947738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defTabSz="947738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fr-FR" altLang="en-US" sz="1200" dirty="0">
              <a:latin typeface="Arial" pitchFamily="34" charset="0"/>
            </a:endParaRPr>
          </a:p>
        </p:txBody>
      </p:sp>
      <p:sp>
        <p:nvSpPr>
          <p:cNvPr id="155653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r-HR" alt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90867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698367" indent="-268603" defTabSz="890867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074411" indent="-214883" defTabSz="890867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504177" indent="-214883" defTabSz="890867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1933941" indent="-214883" defTabSz="890867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363705" indent="-214883" defTabSz="8908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793471" indent="-214883" defTabSz="8908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223235" indent="-214883" defTabSz="8908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653000" indent="-214883" defTabSz="8908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8E5487F5-5B68-40F7-9BDE-B205FF7A209E}" type="slidenum">
              <a:rPr lang="en-GB" altLang="en-US" smtClean="0">
                <a:latin typeface="Arial" pitchFamily="34" charset="0"/>
              </a:rPr>
              <a:pPr eaLnBrk="1" hangingPunct="1"/>
              <a:t>4</a:t>
            </a:fld>
            <a:endParaRPr lang="hr-HR" altLang="en-US" dirty="0" smtClean="0">
              <a:latin typeface="Arial" pitchFamily="34" charset="0"/>
            </a:endParaRPr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7738" y="744538"/>
            <a:ext cx="4965700" cy="3724275"/>
          </a:xfrm>
          <a:ln/>
        </p:spPr>
      </p:sp>
      <p:sp>
        <p:nvSpPr>
          <p:cNvPr id="157700" name="Notes Placeholder 4"/>
          <p:cNvSpPr>
            <a:spLocks noGrp="1"/>
          </p:cNvSpPr>
          <p:nvPr/>
        </p:nvSpPr>
        <p:spPr bwMode="auto">
          <a:xfrm>
            <a:off x="685495" y="4714654"/>
            <a:ext cx="5487013" cy="4466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073" tIns="44536" rIns="89073" bIns="44536"/>
          <a:lstStyle>
            <a:lvl1pPr defTabSz="947738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defTabSz="947738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defTabSz="947738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defTabSz="947738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defTabSz="947738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fr-FR" altLang="en-US" sz="1200" dirty="0">
              <a:latin typeface="Arial" pitchFamily="34" charset="0"/>
            </a:endParaRPr>
          </a:p>
        </p:txBody>
      </p:sp>
      <p:sp>
        <p:nvSpPr>
          <p:cNvPr id="157701" name="Notes Placeholder 1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r-HR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1125538"/>
            <a:ext cx="9144000" cy="5732462"/>
          </a:xfrm>
          <a:prstGeom prst="rect">
            <a:avLst/>
          </a:prstGeom>
          <a:solidFill>
            <a:srgbClr val="0F5494"/>
          </a:solidFill>
          <a:ln w="73025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06000" y="309600"/>
            <a:ext cx="1584325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 userDrawn="1"/>
        </p:nvSpPr>
        <p:spPr>
          <a:xfrm>
            <a:off x="4230000" y="6669360"/>
            <a:ext cx="684213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39952" y="1700808"/>
            <a:ext cx="4536504" cy="2016224"/>
          </a:xfrm>
        </p:spPr>
        <p:txBody>
          <a:bodyPr/>
          <a:lstStyle>
            <a:lvl1pPr indent="0">
              <a:defRPr sz="4800">
                <a:solidFill>
                  <a:srgbClr val="FFD624"/>
                </a:solidFill>
              </a:defRPr>
            </a:lvl1pPr>
          </a:lstStyle>
          <a:p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7544" y="3933056"/>
            <a:ext cx="3744416" cy="1872208"/>
          </a:xfrm>
        </p:spPr>
        <p:txBody>
          <a:bodyPr/>
          <a:lstStyle>
            <a:lvl1pPr marL="0" indent="0">
              <a:buNone/>
              <a:defRPr sz="3000" b="1" i="0">
                <a:solidFill>
                  <a:schemeClr val="bg1"/>
                </a:solidFill>
              </a:defRPr>
            </a:lvl1pPr>
            <a:lvl3pPr marL="228600" indent="-228600" algn="l">
              <a:defRPr sz="3000" b="1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BB59E6E-B967-488E-B209-8B7FA0D7AF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98375-5C84-4176-84A5-B6A3E0825F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123950"/>
            <a:ext cx="2058988" cy="48974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23950"/>
            <a:ext cx="6029325" cy="4897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C7773-6390-40B5-8F3A-46FD9E5B70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7013" y="6145213"/>
            <a:ext cx="2243137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980728"/>
            <a:ext cx="8229600" cy="936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577013" y="116632"/>
            <a:ext cx="2133600" cy="47625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37126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67544" y="6297439"/>
            <a:ext cx="2133600" cy="47625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633788"/>
          </a:xfrm>
        </p:spPr>
        <p:txBody>
          <a:bodyPr/>
          <a:lstStyle>
            <a:lvl1pPr marL="342900" indent="-342900">
              <a:buClr>
                <a:srgbClr val="0F5494"/>
              </a:buClr>
              <a:buFont typeface="Arial" pitchFamily="34" charset="0"/>
              <a:buChar char="•"/>
              <a:defRPr/>
            </a:lvl1pPr>
            <a:lvl2pPr>
              <a:buClr>
                <a:srgbClr val="0F5494"/>
              </a:buClr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88F9B-71EE-4D5C-B44E-012EF44E92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CDD1B-50E0-44E8-82B7-F85F69F6D4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177A-0CE3-43B6-B11B-ED2E8AEAD8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55DDF-6655-40F2-8D9E-CA15739A7E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BFC62-E3CF-4012-8A8B-ABF1C18EA0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800BF-55FD-4017-8F82-94A8DE4F57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47253-C9BC-4251-8AE3-8910CE9253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3950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Lorem ipsum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387600"/>
            <a:ext cx="8229600" cy="363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dirty="0" smtClean="0"/>
              <a:t>Et dolor fragum</a:t>
            </a:r>
            <a:endParaRPr lang="en-GB" dirty="0" smtClean="0"/>
          </a:p>
          <a:p>
            <a:pPr lvl="1"/>
            <a:r>
              <a:rPr lang="en-GB" dirty="0" smtClean="0"/>
              <a:t>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  <a:p>
            <a:pPr lvl="2"/>
            <a:r>
              <a:rPr lang="en-GB" dirty="0" smtClean="0"/>
              <a:t>- 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lang="en-GB" sz="1400" b="0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9C8D21B7-B314-438C-91E9-7FF9087DC07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2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sldNum="0" hdr="0" ftr="0" dt="0"/>
  <p:txStyles>
    <p:titleStyle>
      <a:lvl1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1700808"/>
            <a:ext cx="7776864" cy="2016224"/>
          </a:xfrm>
        </p:spPr>
        <p:txBody>
          <a:bodyPr/>
          <a:lstStyle/>
          <a:p>
            <a:r>
              <a:rPr lang="hr-HR" smtClean="0"/>
              <a:t>Služba za unutarnju reviziju Planiranje revizije: prakse EZ-a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221088"/>
            <a:ext cx="7632848" cy="1872208"/>
          </a:xfrm>
        </p:spPr>
        <p:txBody>
          <a:bodyPr/>
          <a:lstStyle/>
          <a:p>
            <a:r>
              <a:rPr lang="hr-HR" smtClean="0"/>
              <a:t>Odabir trenutačnih praksi koje primjenjuju metodologiju IAS-a EZ-a od revizijskog angažmana do inicijalnog sastanka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Praksa 6.: uvodni sastanak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000" dirty="0"/>
              <a:t>Uvodni sastanak organizira se s osobom za kontakt i/ili drugim predstavnicima glavnog direktora radi:</a:t>
            </a:r>
          </a:p>
          <a:p>
            <a:pPr lvl="1"/>
            <a:r>
              <a:rPr lang="hr-HR" sz="1600" dirty="0"/>
              <a:t>pružanja više podataka o ciljevima, obuhvatu i metodologiji revizije koja će se primjenjivati; </a:t>
            </a:r>
          </a:p>
          <a:p>
            <a:pPr lvl="1"/>
            <a:r>
              <a:rPr lang="hr-HR" sz="1600" dirty="0"/>
              <a:t>razmjene mišljenja o reviziji i vremenu njezine provedbe, pitanjima od interesa i očekivanjima uprave ili jedinice; </a:t>
            </a:r>
          </a:p>
          <a:p>
            <a:pPr lvl="1"/>
            <a:r>
              <a:rPr lang="hr-HR" sz="1600" dirty="0"/>
              <a:t>utvrđivanja glavnih kontaktnih točaka i tko će te na koji način validirati nalaze revizije tijekom terenskog rada;</a:t>
            </a:r>
          </a:p>
          <a:p>
            <a:pPr lvl="1"/>
            <a:r>
              <a:rPr lang="hr-HR" sz="1600" dirty="0"/>
              <a:t>iznošenja dvaju važnih dokumenata: dokumenta o međusobnim očekivanjima / dokumenta o obvezama povezanima sa zaštitom podataka;</a:t>
            </a:r>
          </a:p>
          <a:p>
            <a:pPr lvl="1"/>
            <a:r>
              <a:rPr lang="hr-HR" sz="1600" dirty="0"/>
              <a:t>rasprave o logistici i rasporedu.</a:t>
            </a:r>
            <a:r>
              <a:rPr lang="en-US" sz="1600" dirty="0"/>
              <a:t>	</a:t>
            </a:r>
          </a:p>
          <a:p>
            <a:endParaRPr lang="hr-HR" sz="2000" dirty="0" smtClean="0"/>
          </a:p>
          <a:p>
            <a:pPr lvl="1"/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2309263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Preliminarno ispitivanje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Cilj mu je bolje razumijevanje postupka nad kojim se provodi revizija i povezanih rizika radi boljeg utvrđivanja ciljeva i obuhvata angažmana:</a:t>
            </a:r>
          </a:p>
          <a:p>
            <a:pPr lvl="1"/>
            <a:r>
              <a:rPr lang="hr-HR" smtClean="0"/>
              <a:t>pregledom odgovarajuće dokumentacije</a:t>
            </a:r>
          </a:p>
          <a:p>
            <a:pPr lvl="1"/>
            <a:r>
              <a:rPr lang="hr-HR" smtClean="0"/>
              <a:t>razgovorima</a:t>
            </a:r>
          </a:p>
          <a:p>
            <a:pPr lvl="1"/>
            <a:r>
              <a:rPr lang="hr-HR" smtClean="0"/>
              <a:t>analizom podataka</a:t>
            </a:r>
          </a:p>
          <a:p>
            <a:pPr lvl="1"/>
            <a:r>
              <a:rPr lang="hr-HR" smtClean="0"/>
              <a:t>…</a:t>
            </a:r>
          </a:p>
          <a:p>
            <a:r>
              <a:rPr lang="hr-HR" smtClean="0"/>
              <a:t>bilježi se u revizijskom softverskom alatu</a:t>
            </a:r>
          </a:p>
          <a:p>
            <a:r>
              <a:rPr lang="hr-HR" smtClean="0"/>
              <a:t>izlazni rezultat: memorandum o planiranju angažmana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55833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548680"/>
            <a:ext cx="8229600" cy="936625"/>
          </a:xfrm>
        </p:spPr>
        <p:txBody>
          <a:bodyPr/>
          <a:lstStyle/>
          <a:p>
            <a:r>
              <a:rPr lang="hr-HR" smtClean="0"/>
              <a:t>Praksa 7.: memorandum o planiranju angažmana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3633788"/>
          </a:xfrm>
        </p:spPr>
        <p:txBody>
          <a:bodyPr/>
          <a:lstStyle/>
          <a:p>
            <a:r>
              <a:rPr lang="hr-HR" sz="2000" dirty="0" smtClean="0"/>
              <a:t>glavni je izlazni rezultat preliminarnog ispitivanja memorandum o planiranju angažmana (vidi </a:t>
            </a:r>
            <a:r>
              <a:rPr lang="hr-HR" sz="2000" b="1" dirty="0" smtClean="0"/>
              <a:t>primjer 6.</a:t>
            </a:r>
            <a:r>
              <a:rPr lang="hr-HR" sz="2000" dirty="0" smtClean="0"/>
              <a:t>)</a:t>
            </a:r>
          </a:p>
          <a:p>
            <a:r>
              <a:rPr lang="hr-HR" sz="2000" dirty="0" smtClean="0"/>
              <a:t>memorandum o planiranju angažmana predstavlja stvarni plan revizije</a:t>
            </a:r>
          </a:p>
          <a:p>
            <a:r>
              <a:rPr lang="hr-HR" sz="2000" dirty="0" smtClean="0"/>
              <a:t>sadržava:</a:t>
            </a:r>
          </a:p>
          <a:p>
            <a:pPr lvl="1"/>
            <a:r>
              <a:rPr lang="hr-HR" sz="1800" dirty="0" smtClean="0"/>
              <a:t>cilj revizije</a:t>
            </a:r>
          </a:p>
          <a:p>
            <a:pPr lvl="1"/>
            <a:r>
              <a:rPr lang="hr-HR" sz="1800" dirty="0" smtClean="0"/>
              <a:t>obuhvat revizije</a:t>
            </a:r>
          </a:p>
          <a:p>
            <a:pPr lvl="1"/>
            <a:r>
              <a:rPr lang="hr-HR" sz="1800" dirty="0" smtClean="0"/>
              <a:t>raspored</a:t>
            </a:r>
          </a:p>
          <a:p>
            <a:pPr lvl="1"/>
            <a:r>
              <a:rPr lang="hr-HR" sz="1800" dirty="0" smtClean="0"/>
              <a:t>ljudske potencijale za angažman</a:t>
            </a:r>
          </a:p>
          <a:p>
            <a:pPr lvl="1"/>
            <a:r>
              <a:rPr lang="hr-HR" sz="1800" dirty="0" smtClean="0"/>
              <a:t>program revizije</a:t>
            </a:r>
          </a:p>
          <a:p>
            <a:pPr lvl="1"/>
            <a:r>
              <a:rPr lang="hr-HR" sz="1800" dirty="0" smtClean="0"/>
              <a:t>zajedno s opisom postupka, pozadinskim informacijama, glavnim brojkama, sažetkom prethodnih povezanih revizija, metodologijom revizije itd.</a:t>
            </a:r>
          </a:p>
          <a:p>
            <a:r>
              <a:rPr lang="hr-HR" sz="2000" dirty="0" smtClean="0"/>
              <a:t>pregledavaju ga rukovodstvo i osiguranje kvalitete, a odobrava ga rukovodstvo</a:t>
            </a:r>
          </a:p>
          <a:p>
            <a:endParaRPr lang="hr-HR" sz="2000" dirty="0" smtClean="0"/>
          </a:p>
          <a:p>
            <a:pPr lvl="1"/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3078363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Praksa 8.: detaljni program revizije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smtClean="0"/>
              <a:t>ili</a:t>
            </a:r>
          </a:p>
          <a:p>
            <a:r>
              <a:rPr lang="hr-HR" b="1" dirty="0" smtClean="0"/>
              <a:t>matrica rizika i kontrola</a:t>
            </a:r>
          </a:p>
          <a:p>
            <a:pPr lvl="1"/>
            <a:r>
              <a:rPr lang="hr-HR" smtClean="0"/>
              <a:t>koristi se za financijske revizije / revizije usklađenosti</a:t>
            </a:r>
          </a:p>
          <a:p>
            <a:pPr lvl="1"/>
            <a:r>
              <a:rPr lang="hr-HR" smtClean="0"/>
              <a:t>vidi primjer 7.</a:t>
            </a:r>
          </a:p>
          <a:p>
            <a:pPr marL="57150" indent="0">
              <a:buNone/>
            </a:pPr>
            <a:r>
              <a:rPr lang="hr-HR" smtClean="0"/>
              <a:t>ili</a:t>
            </a:r>
            <a:endParaRPr lang="hr-HR" dirty="0" smtClean="0"/>
          </a:p>
          <a:p>
            <a:r>
              <a:rPr lang="hr-HR" b="1" dirty="0" smtClean="0"/>
              <a:t>matrica revizije učinka</a:t>
            </a:r>
          </a:p>
          <a:p>
            <a:pPr lvl="1"/>
            <a:r>
              <a:rPr lang="hr-HR" smtClean="0"/>
              <a:t>koristi se za revizije učinka / sveobuhvatne revizije</a:t>
            </a:r>
          </a:p>
          <a:p>
            <a:pPr lvl="1"/>
            <a:r>
              <a:rPr lang="hr-HR" smtClean="0"/>
              <a:t>vidi primjer 8.</a:t>
            </a:r>
          </a:p>
          <a:p>
            <a:endParaRPr lang="hr-HR" b="1" dirty="0" smtClean="0"/>
          </a:p>
          <a:p>
            <a:endParaRPr lang="hr-HR" dirty="0" smtClean="0"/>
          </a:p>
          <a:p>
            <a:pPr lvl="1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800431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Praksa 9.: priopćenje subjektima revizije: memorandum o obuhvatu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memorandum o obuhvatu izvadak je iz memoranduma o planiranju angažmana koji se subjektima revizije šalje kao ulazni podatak za inicijalni sastanak</a:t>
            </a:r>
          </a:p>
          <a:p>
            <a:r>
              <a:rPr lang="hr-HR" dirty="0" smtClean="0"/>
              <a:t>vidi </a:t>
            </a:r>
            <a:r>
              <a:rPr lang="hr-HR" b="1" dirty="0" smtClean="0"/>
              <a:t>primjer 9.</a:t>
            </a:r>
          </a:p>
          <a:p>
            <a:endParaRPr lang="hr-HR" dirty="0" smtClean="0"/>
          </a:p>
          <a:p>
            <a:pPr lvl="1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756246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36625"/>
          </a:xfrm>
        </p:spPr>
        <p:txBody>
          <a:bodyPr/>
          <a:lstStyle/>
          <a:p>
            <a:r>
              <a:rPr lang="hr-HR" smtClean="0"/>
              <a:t>Inicijalni sastanak</a:t>
            </a:r>
            <a:r>
              <a:t/>
            </a:r>
            <a:br/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3633788"/>
          </a:xfrm>
        </p:spPr>
        <p:txBody>
          <a:bodyPr/>
          <a:lstStyle/>
          <a:p>
            <a:r>
              <a:rPr lang="hr-HR" sz="2000" dirty="0"/>
              <a:t>sastanak koji IAS održava s glavnim direktorom(ima) ili voditeljem(ima) predmetne(ih) službe(i) </a:t>
            </a:r>
          </a:p>
          <a:p>
            <a:r>
              <a:rPr lang="hr-HR" sz="2000" dirty="0"/>
              <a:t>IAS će predstavljati voditelj jedinice za reviziju i, prema potrebi, direktor postupka revizije i/ili glavni direktor</a:t>
            </a:r>
          </a:p>
          <a:p>
            <a:r>
              <a:rPr lang="hr-HR" sz="2000" dirty="0"/>
              <a:t>svrha:</a:t>
            </a:r>
          </a:p>
          <a:p>
            <a:pPr lvl="1"/>
            <a:r>
              <a:rPr lang="hr-HR" sz="1600" dirty="0"/>
              <a:t>uspostaviti otvoren i konstruktivan dijalog s rukovodećim timom </a:t>
            </a:r>
            <a:r>
              <a:rPr lang="hr-HR" sz="1600" dirty="0" smtClean="0"/>
              <a:t>GU-a ili službe</a:t>
            </a:r>
            <a:endParaRPr lang="hr-HR" sz="1600" dirty="0"/>
          </a:p>
          <a:p>
            <a:pPr lvl="1"/>
            <a:r>
              <a:rPr lang="hr-HR" sz="1600" dirty="0" smtClean="0"/>
              <a:t>iznijeti memorandum o obuhvatu</a:t>
            </a:r>
            <a:endParaRPr lang="hr-HR" sz="1600" dirty="0"/>
          </a:p>
          <a:p>
            <a:pPr lvl="1"/>
            <a:r>
              <a:rPr lang="hr-HR" sz="1600" dirty="0" smtClean="0"/>
              <a:t>pružiti više podataka o </a:t>
            </a:r>
          </a:p>
          <a:p>
            <a:pPr lvl="2"/>
            <a:r>
              <a:rPr lang="hr-HR" sz="1200" dirty="0"/>
              <a:t>ciljevima revizije i planiranom obuhvatu </a:t>
            </a:r>
          </a:p>
          <a:p>
            <a:pPr lvl="2"/>
            <a:r>
              <a:rPr lang="hr-HR" sz="1200" dirty="0"/>
              <a:t>metodologiji revizije koja će se primjenjivati</a:t>
            </a:r>
          </a:p>
          <a:p>
            <a:pPr lvl="2"/>
            <a:r>
              <a:rPr lang="hr-HR" sz="1200" dirty="0"/>
              <a:t>stranama koje će biti subjekti revizije</a:t>
            </a:r>
          </a:p>
          <a:p>
            <a:pPr lvl="2"/>
            <a:r>
              <a:rPr lang="hr-HR" sz="1200" dirty="0"/>
              <a:t>posebnim sigurnosnim mjerama, ako postoje</a:t>
            </a:r>
          </a:p>
          <a:p>
            <a:pPr lvl="1"/>
            <a:r>
              <a:rPr lang="hr-HR" sz="1600" dirty="0" smtClean="0"/>
              <a:t>upitati subjekt revizije koja su njegova očekivanja (i prema potrebi prilagoditi memorandum o planiranju angažmana)</a:t>
            </a:r>
          </a:p>
          <a:p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37814979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/>
            </a:r>
            <a:br/>
            <a:endParaRPr lang="hr-HR" dirty="0"/>
          </a:p>
        </p:txBody>
      </p:sp>
      <p:sp>
        <p:nvSpPr>
          <p:cNvPr id="4" name="Rectangle 3"/>
          <p:cNvSpPr/>
          <p:nvPr/>
        </p:nvSpPr>
        <p:spPr>
          <a:xfrm>
            <a:off x="333500" y="2967335"/>
            <a:ext cx="84770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r-HR" sz="54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Pitanja i odgovori</a:t>
            </a:r>
            <a:endParaRPr lang="hr-H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23843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18020" y="2967335"/>
            <a:ext cx="45079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r-HR" sz="5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Hvala!</a:t>
            </a:r>
            <a:endParaRPr lang="hr-H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5419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Misija Službe za unutarnju reviziju (IAS-a)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Iz Povelje o reviziji IAS-a:</a:t>
            </a:r>
          </a:p>
          <a:p>
            <a:pPr marL="0" indent="0">
              <a:buNone/>
            </a:pPr>
            <a:r>
              <a:rPr lang="hr-HR" dirty="0" smtClean="0"/>
              <a:t>„</a:t>
            </a:r>
            <a:r>
              <a:rPr lang="hr-HR" b="1" dirty="0" smtClean="0"/>
              <a:t>Misija</a:t>
            </a:r>
            <a:r>
              <a:rPr lang="hr-HR" dirty="0" smtClean="0"/>
              <a:t> je Službe za unutarnju reviziju unaprijediti i </a:t>
            </a:r>
            <a:r>
              <a:rPr lang="hr-HR" smtClean="0"/>
              <a:t>zaštititi </a:t>
            </a:r>
            <a:r>
              <a:rPr lang="hr-HR"/>
              <a:t>vrijednost organizacije pružanjem objektivnog osiguranja, savjeta i uvida utemeljenih na </a:t>
            </a:r>
            <a:r>
              <a:rPr lang="hr-HR" smtClean="0"/>
              <a:t>rizicima.</a:t>
            </a:r>
            <a:r>
              <a:rPr lang="hr-HR" i="0" smtClean="0"/>
              <a:t> </a:t>
            </a:r>
            <a:r>
              <a:rPr lang="hr-HR" dirty="0" smtClean="0"/>
              <a:t>Služba za unutarnju reviziju (IAS) Komisiji pomaže u postizanju njezinih ciljeva osiguravanjem sustavnog, discipliniranog pristupa radi evaluacije i poboljšanja učinkovitosti postupaka upravljanja rizicima, kontrole i upravljanja.”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02653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 txBox="1">
            <a:spLocks noGrp="1"/>
          </p:cNvSpPr>
          <p:nvPr/>
        </p:nvSpPr>
        <p:spPr bwMode="auto">
          <a:xfrm>
            <a:off x="6697663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r" eaLnBrk="1" hangingPunct="1"/>
            <a:fld id="{4CF8AF21-5AE8-4A09-8849-0E0952482F20}" type="slidenum">
              <a:rPr lang="nl-BE" altLang="en-US" sz="1200">
                <a:solidFill>
                  <a:srgbClr val="898989"/>
                </a:solidFill>
                <a:latin typeface="Tahoma" pitchFamily="34" charset="0"/>
              </a:rPr>
              <a:pPr algn="r" eaLnBrk="1" hangingPunct="1"/>
              <a:t>3</a:t>
            </a:fld>
            <a:endParaRPr lang="hr-HR" altLang="en-US" sz="1200" dirty="0">
              <a:solidFill>
                <a:srgbClr val="898989"/>
              </a:solidFill>
              <a:latin typeface="Tahoma" pitchFamily="34" charset="0"/>
            </a:endParaRPr>
          </a:p>
        </p:txBody>
      </p:sp>
      <p:sp>
        <p:nvSpPr>
          <p:cNvPr id="25603" name="Flowchart: Process 7"/>
          <p:cNvSpPr>
            <a:spLocks noChangeArrowheads="1"/>
          </p:cNvSpPr>
          <p:nvPr/>
        </p:nvSpPr>
        <p:spPr bwMode="auto">
          <a:xfrm>
            <a:off x="466725" y="3213100"/>
            <a:ext cx="2449513" cy="642938"/>
          </a:xfrm>
          <a:prstGeom prst="flowChartProcess">
            <a:avLst/>
          </a:prstGeom>
          <a:solidFill>
            <a:srgbClr val="00B050"/>
          </a:solidFill>
          <a:ln w="25400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anchor="ctr"/>
          <a:lstStyle/>
          <a:p>
            <a:pPr algn="ctr"/>
            <a:r>
              <a:rPr lang="hr-HR" altLang="en-US" sz="1600" dirty="0">
                <a:solidFill>
                  <a:srgbClr val="FFFFFF"/>
                </a:solidFill>
                <a:latin typeface="Calibri" pitchFamily="34" charset="0"/>
              </a:rPr>
              <a:t>GU</a:t>
            </a:r>
          </a:p>
        </p:txBody>
      </p:sp>
      <p:sp>
        <p:nvSpPr>
          <p:cNvPr id="25604" name="Flowchart: Process 4"/>
          <p:cNvSpPr>
            <a:spLocks noChangeArrowheads="1"/>
          </p:cNvSpPr>
          <p:nvPr/>
        </p:nvSpPr>
        <p:spPr bwMode="auto">
          <a:xfrm>
            <a:off x="395288" y="1196975"/>
            <a:ext cx="3500437" cy="500063"/>
          </a:xfrm>
          <a:prstGeom prst="flowChartProcess">
            <a:avLst/>
          </a:prstGeom>
          <a:solidFill>
            <a:schemeClr val="accent5">
              <a:lumMod val="75000"/>
            </a:schemeClr>
          </a:solidFill>
          <a:ln w="25400">
            <a:solidFill>
              <a:srgbClr val="385D8A"/>
            </a:solidFill>
            <a:miter lim="800000"/>
            <a:headEnd/>
            <a:tailEnd/>
          </a:ln>
          <a:effectLst>
            <a:outerShdw blurRad="63500" sy="50000" kx="-2453608" rotWithShape="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hr-HR" sz="1600" dirty="0">
                <a:solidFill>
                  <a:srgbClr val="FFFFFF"/>
                </a:solidFill>
                <a:latin typeface="Arial (body)"/>
              </a:rPr>
              <a:t>Kolegij povjerenika</a:t>
            </a:r>
            <a:endParaRPr lang="hr-HR" sz="1600" dirty="0">
              <a:solidFill>
                <a:srgbClr val="FFFFFF"/>
              </a:solidFill>
              <a:latin typeface="Arial (body)"/>
              <a:ea typeface="ＭＳ Ｐゴシック" charset="0"/>
              <a:cs typeface="Arial" charset="0"/>
            </a:endParaRPr>
          </a:p>
        </p:txBody>
      </p:sp>
      <p:sp>
        <p:nvSpPr>
          <p:cNvPr id="25605" name="Flowchart: Alternate Process 5"/>
          <p:cNvSpPr>
            <a:spLocks noChangeArrowheads="1"/>
          </p:cNvSpPr>
          <p:nvPr/>
        </p:nvSpPr>
        <p:spPr bwMode="auto">
          <a:xfrm>
            <a:off x="5004048" y="1268413"/>
            <a:ext cx="1512168" cy="777875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anchor="ctr"/>
          <a:lstStyle/>
          <a:p>
            <a:pPr algn="ctr"/>
            <a:r>
              <a:rPr lang="hr-HR" sz="1600" dirty="0">
                <a:solidFill>
                  <a:srgbClr val="FFFFFF"/>
                </a:solidFill>
                <a:latin typeface="Calibri" pitchFamily="34" charset="0"/>
              </a:rPr>
              <a:t>Odbor za praćenje tijeka revizije (APC)</a:t>
            </a:r>
          </a:p>
        </p:txBody>
      </p:sp>
      <p:sp>
        <p:nvSpPr>
          <p:cNvPr id="25606" name="Flowchart: Process 6"/>
          <p:cNvSpPr>
            <a:spLocks noChangeArrowheads="1"/>
          </p:cNvSpPr>
          <p:nvPr/>
        </p:nvSpPr>
        <p:spPr bwMode="auto">
          <a:xfrm>
            <a:off x="5003800" y="3213100"/>
            <a:ext cx="2143125" cy="1008063"/>
          </a:xfrm>
          <a:prstGeom prst="flowChartProcess">
            <a:avLst/>
          </a:prstGeom>
          <a:solidFill>
            <a:schemeClr val="tx2">
              <a:lumMod val="60000"/>
              <a:lumOff val="40000"/>
            </a:schemeClr>
          </a:solidFill>
          <a:ln w="25400">
            <a:solidFill>
              <a:srgbClr val="385D8A"/>
            </a:solidFill>
            <a:miter lim="800000"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anchor="ctr"/>
          <a:lstStyle/>
          <a:p>
            <a:pPr algn="ctr"/>
            <a:r>
              <a:rPr lang="hr-HR" sz="1600" dirty="0">
                <a:solidFill>
                  <a:srgbClr val="FFFFFF"/>
                </a:solidFill>
                <a:latin typeface="Calibri" pitchFamily="34" charset="0"/>
              </a:rPr>
              <a:t>Služba za unutarnju reviziju</a:t>
            </a:r>
          </a:p>
        </p:txBody>
      </p:sp>
      <p:sp>
        <p:nvSpPr>
          <p:cNvPr id="25608" name="Flowchart: Process 10"/>
          <p:cNvSpPr>
            <a:spLocks noChangeArrowheads="1"/>
          </p:cNvSpPr>
          <p:nvPr/>
        </p:nvSpPr>
        <p:spPr bwMode="auto">
          <a:xfrm>
            <a:off x="2700338" y="5157788"/>
            <a:ext cx="1500187" cy="500062"/>
          </a:xfrm>
          <a:prstGeom prst="flowChartProcess">
            <a:avLst/>
          </a:prstGeom>
          <a:solidFill>
            <a:schemeClr val="bg2">
              <a:lumMod val="50000"/>
            </a:schemeClr>
          </a:solidFill>
          <a:ln w="25400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anchor="ctr"/>
          <a:lstStyle/>
          <a:p>
            <a:pPr algn="ctr"/>
            <a:r>
              <a:rPr lang="hr-HR" altLang="en-US" sz="1600" dirty="0">
                <a:solidFill>
                  <a:srgbClr val="FFFFFF"/>
                </a:solidFill>
                <a:latin typeface="Calibri" pitchFamily="34" charset="0"/>
              </a:rPr>
              <a:t>Izvršne agencije</a:t>
            </a:r>
          </a:p>
        </p:txBody>
      </p:sp>
      <p:sp>
        <p:nvSpPr>
          <p:cNvPr id="25609" name="Flowchart: Process 11"/>
          <p:cNvSpPr>
            <a:spLocks noChangeArrowheads="1"/>
          </p:cNvSpPr>
          <p:nvPr/>
        </p:nvSpPr>
        <p:spPr bwMode="auto">
          <a:xfrm>
            <a:off x="6156325" y="5229225"/>
            <a:ext cx="2376488" cy="428625"/>
          </a:xfrm>
          <a:prstGeom prst="flowChartProcess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anchor="ctr"/>
          <a:lstStyle/>
          <a:p>
            <a:pPr algn="ctr"/>
            <a:r>
              <a:rPr lang="hr-HR" altLang="en-US" sz="1600" dirty="0">
                <a:solidFill>
                  <a:schemeClr val="accent4">
                    <a:lumMod val="50000"/>
                    <a:lumOff val="50000"/>
                  </a:schemeClr>
                </a:solidFill>
                <a:latin typeface="Calibri" pitchFamily="34" charset="0"/>
              </a:rPr>
              <a:t>Agencije Zajednice</a:t>
            </a:r>
          </a:p>
        </p:txBody>
      </p:sp>
      <p:sp>
        <p:nvSpPr>
          <p:cNvPr id="25610" name="Rectangle 2"/>
          <p:cNvSpPr>
            <a:spLocks noChangeArrowheads="1"/>
          </p:cNvSpPr>
          <p:nvPr/>
        </p:nvSpPr>
        <p:spPr bwMode="auto">
          <a:xfrm>
            <a:off x="456704" y="221377"/>
            <a:ext cx="7859712" cy="722313"/>
          </a:xfrm>
          <a:prstGeom prst="rect">
            <a:avLst/>
          </a:prstGeom>
          <a:ln w="12700">
            <a:solidFill>
              <a:schemeClr val="accent5"/>
            </a:solidFill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hr-HR" altLang="en-US" sz="2600" b="1" dirty="0">
                <a:latin typeface="Arial (headings)"/>
              </a:rPr>
              <a:t>UpravljanjeKomisijom i njezino okruženje unutarnje revizije</a:t>
            </a:r>
          </a:p>
        </p:txBody>
      </p:sp>
      <p:sp>
        <p:nvSpPr>
          <p:cNvPr id="25611" name="Flowchart: Process 7"/>
          <p:cNvSpPr>
            <a:spLocks noChangeArrowheads="1"/>
          </p:cNvSpPr>
          <p:nvPr/>
        </p:nvSpPr>
        <p:spPr bwMode="auto">
          <a:xfrm>
            <a:off x="682625" y="3429000"/>
            <a:ext cx="2449513" cy="642938"/>
          </a:xfrm>
          <a:prstGeom prst="flowChartProcess">
            <a:avLst/>
          </a:prstGeom>
          <a:solidFill>
            <a:srgbClr val="00B050"/>
          </a:solidFill>
          <a:ln w="25400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anchor="ctr"/>
          <a:lstStyle/>
          <a:p>
            <a:pPr algn="ctr"/>
            <a:r>
              <a:rPr lang="hr-HR" altLang="en-US" sz="1600" dirty="0">
                <a:solidFill>
                  <a:srgbClr val="FFFFFF"/>
                </a:solidFill>
                <a:latin typeface="Calibri" pitchFamily="34" charset="0"/>
              </a:rPr>
              <a:t>GU</a:t>
            </a:r>
          </a:p>
        </p:txBody>
      </p:sp>
      <p:sp>
        <p:nvSpPr>
          <p:cNvPr id="25612" name="Flowchart: Process 7"/>
          <p:cNvSpPr>
            <a:spLocks noChangeArrowheads="1"/>
          </p:cNvSpPr>
          <p:nvPr/>
        </p:nvSpPr>
        <p:spPr bwMode="auto">
          <a:xfrm>
            <a:off x="898525" y="3644900"/>
            <a:ext cx="2449513" cy="642938"/>
          </a:xfrm>
          <a:prstGeom prst="flowChartProcess">
            <a:avLst/>
          </a:prstGeom>
          <a:solidFill>
            <a:srgbClr val="00B050"/>
          </a:solidFill>
          <a:ln w="25400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anchor="ctr"/>
          <a:lstStyle/>
          <a:p>
            <a:pPr algn="ctr"/>
            <a:r>
              <a:rPr lang="hr-HR" altLang="en-US" sz="1600" dirty="0">
                <a:solidFill>
                  <a:srgbClr val="FFFFFF"/>
                </a:solidFill>
                <a:latin typeface="Calibri" pitchFamily="34" charset="0"/>
              </a:rPr>
              <a:t>Glavna uprava</a:t>
            </a:r>
          </a:p>
        </p:txBody>
      </p:sp>
      <p:sp>
        <p:nvSpPr>
          <p:cNvPr id="25618" name="Flowchart: Process 10"/>
          <p:cNvSpPr>
            <a:spLocks noChangeArrowheads="1"/>
          </p:cNvSpPr>
          <p:nvPr/>
        </p:nvSpPr>
        <p:spPr bwMode="auto">
          <a:xfrm>
            <a:off x="2916238" y="5373688"/>
            <a:ext cx="1500187" cy="500062"/>
          </a:xfrm>
          <a:prstGeom prst="flowChartProcess">
            <a:avLst/>
          </a:prstGeom>
          <a:solidFill>
            <a:schemeClr val="bg2">
              <a:lumMod val="50000"/>
            </a:schemeClr>
          </a:solidFill>
          <a:ln w="25400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anchor="ctr"/>
          <a:lstStyle/>
          <a:p>
            <a:pPr algn="ctr"/>
            <a:r>
              <a:rPr lang="hr-HR" altLang="en-US" sz="1600" dirty="0">
                <a:solidFill>
                  <a:srgbClr val="FFFFFF"/>
                </a:solidFill>
                <a:latin typeface="Calibri" pitchFamily="34" charset="0"/>
              </a:rPr>
              <a:t>Izvršne agencije</a:t>
            </a:r>
          </a:p>
        </p:txBody>
      </p:sp>
      <p:sp>
        <p:nvSpPr>
          <p:cNvPr id="25619" name="Flowchart: Process 10"/>
          <p:cNvSpPr>
            <a:spLocks noChangeArrowheads="1"/>
          </p:cNvSpPr>
          <p:nvPr/>
        </p:nvSpPr>
        <p:spPr bwMode="auto">
          <a:xfrm>
            <a:off x="3132138" y="5589588"/>
            <a:ext cx="1500187" cy="500062"/>
          </a:xfrm>
          <a:prstGeom prst="flowChartProcess">
            <a:avLst/>
          </a:prstGeom>
          <a:solidFill>
            <a:schemeClr val="bg2">
              <a:lumMod val="50000"/>
            </a:schemeClr>
          </a:solidFill>
          <a:ln w="25400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anchor="ctr"/>
          <a:lstStyle/>
          <a:p>
            <a:pPr algn="ctr"/>
            <a:r>
              <a:rPr lang="hr-HR" altLang="en-US" sz="1600" dirty="0">
                <a:solidFill>
                  <a:srgbClr val="FFFFFF"/>
                </a:solidFill>
                <a:latin typeface="Calibri" pitchFamily="34" charset="0"/>
              </a:rPr>
              <a:t>Izvršne agencije</a:t>
            </a:r>
          </a:p>
        </p:txBody>
      </p:sp>
      <p:sp>
        <p:nvSpPr>
          <p:cNvPr id="25620" name="Flowchart: Process 11"/>
          <p:cNvSpPr>
            <a:spLocks noChangeArrowheads="1"/>
          </p:cNvSpPr>
          <p:nvPr/>
        </p:nvSpPr>
        <p:spPr bwMode="auto">
          <a:xfrm>
            <a:off x="6372225" y="5445125"/>
            <a:ext cx="2376488" cy="428625"/>
          </a:xfrm>
          <a:prstGeom prst="flowChartProcess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anchor="ctr"/>
          <a:lstStyle/>
          <a:p>
            <a:pPr algn="ctr"/>
            <a:r>
              <a:rPr lang="hr-HR" altLang="en-US" sz="1600" dirty="0">
                <a:solidFill>
                  <a:schemeClr val="accent4">
                    <a:lumMod val="50000"/>
                    <a:lumOff val="50000"/>
                  </a:schemeClr>
                </a:solidFill>
                <a:latin typeface="Calibri" pitchFamily="34" charset="0"/>
              </a:rPr>
              <a:t>Agencije Zajednice</a:t>
            </a:r>
          </a:p>
        </p:txBody>
      </p:sp>
      <p:sp>
        <p:nvSpPr>
          <p:cNvPr id="25621" name="Flowchart: Process 11"/>
          <p:cNvSpPr>
            <a:spLocks noChangeArrowheads="1"/>
          </p:cNvSpPr>
          <p:nvPr/>
        </p:nvSpPr>
        <p:spPr bwMode="auto">
          <a:xfrm>
            <a:off x="6588125" y="5661025"/>
            <a:ext cx="2376488" cy="504279"/>
          </a:xfrm>
          <a:prstGeom prst="flowChartProcess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anchor="ctr"/>
          <a:lstStyle/>
          <a:p>
            <a:pPr algn="ctr"/>
            <a:r>
              <a:rPr lang="hr-HR" altLang="en-US" sz="1600" dirty="0">
                <a:solidFill>
                  <a:schemeClr val="accent4">
                    <a:lumMod val="50000"/>
                    <a:lumOff val="50000"/>
                  </a:schemeClr>
                </a:solidFill>
                <a:latin typeface="Calibri" pitchFamily="34" charset="0"/>
              </a:rPr>
              <a:t>Nezavisno tijelo / agencija Zajednice</a:t>
            </a:r>
          </a:p>
        </p:txBody>
      </p:sp>
      <p:sp>
        <p:nvSpPr>
          <p:cNvPr id="25622" name="Line 135"/>
          <p:cNvSpPr>
            <a:spLocks noChangeShapeType="1"/>
          </p:cNvSpPr>
          <p:nvPr/>
        </p:nvSpPr>
        <p:spPr bwMode="auto">
          <a:xfrm>
            <a:off x="2771775" y="4292600"/>
            <a:ext cx="0" cy="865188"/>
          </a:xfrm>
          <a:prstGeom prst="line">
            <a:avLst/>
          </a:prstGeom>
          <a:noFill/>
          <a:ln w="25400">
            <a:solidFill>
              <a:srgbClr val="385D8A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fr-FR" dirty="0"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25623" name="Line 136"/>
          <p:cNvSpPr>
            <a:spLocks noChangeShapeType="1"/>
          </p:cNvSpPr>
          <p:nvPr/>
        </p:nvSpPr>
        <p:spPr bwMode="auto">
          <a:xfrm>
            <a:off x="2987675" y="4292600"/>
            <a:ext cx="0" cy="1081088"/>
          </a:xfrm>
          <a:prstGeom prst="line">
            <a:avLst/>
          </a:prstGeom>
          <a:noFill/>
          <a:ln w="25400">
            <a:solidFill>
              <a:srgbClr val="385D8A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fr-FR" dirty="0"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25624" name="Line 137"/>
          <p:cNvSpPr>
            <a:spLocks noChangeShapeType="1"/>
          </p:cNvSpPr>
          <p:nvPr/>
        </p:nvSpPr>
        <p:spPr bwMode="auto">
          <a:xfrm>
            <a:off x="3203575" y="4292600"/>
            <a:ext cx="0" cy="1296988"/>
          </a:xfrm>
          <a:prstGeom prst="line">
            <a:avLst/>
          </a:prstGeom>
          <a:noFill/>
          <a:ln w="25400">
            <a:solidFill>
              <a:srgbClr val="385D8A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fr-FR" dirty="0">
              <a:latin typeface="Calibri" charset="0"/>
              <a:ea typeface="ＭＳ Ｐゴシック" charset="0"/>
              <a:cs typeface="Arial" charset="0"/>
            </a:endParaRPr>
          </a:p>
        </p:txBody>
      </p:sp>
      <p:cxnSp>
        <p:nvCxnSpPr>
          <p:cNvPr id="25625" name="AutoShape 138"/>
          <p:cNvCxnSpPr>
            <a:cxnSpLocks noChangeShapeType="1"/>
          </p:cNvCxnSpPr>
          <p:nvPr/>
        </p:nvCxnSpPr>
        <p:spPr bwMode="auto">
          <a:xfrm rot="5400000">
            <a:off x="4237038" y="4640263"/>
            <a:ext cx="1619250" cy="781050"/>
          </a:xfrm>
          <a:prstGeom prst="bentConnector2">
            <a:avLst/>
          </a:prstGeom>
          <a:noFill/>
          <a:ln w="19050">
            <a:solidFill>
              <a:srgbClr val="7030A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25626" name="Line 139"/>
          <p:cNvSpPr>
            <a:spLocks noChangeShapeType="1"/>
          </p:cNvSpPr>
          <p:nvPr/>
        </p:nvSpPr>
        <p:spPr bwMode="auto">
          <a:xfrm flipH="1">
            <a:off x="4429125" y="5445125"/>
            <a:ext cx="1008063" cy="0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fr-FR" dirty="0"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25627" name="Line 140"/>
          <p:cNvSpPr>
            <a:spLocks noChangeShapeType="1"/>
          </p:cNvSpPr>
          <p:nvPr/>
        </p:nvSpPr>
        <p:spPr bwMode="auto">
          <a:xfrm flipH="1">
            <a:off x="4213225" y="5213350"/>
            <a:ext cx="1223963" cy="0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fr-FR" dirty="0"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25628" name="Line 141"/>
          <p:cNvSpPr>
            <a:spLocks noChangeShapeType="1"/>
          </p:cNvSpPr>
          <p:nvPr/>
        </p:nvSpPr>
        <p:spPr bwMode="auto">
          <a:xfrm flipH="1">
            <a:off x="2916238" y="3284538"/>
            <a:ext cx="2087562" cy="0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fr-FR" dirty="0"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25629" name="Line 142"/>
          <p:cNvSpPr>
            <a:spLocks noChangeShapeType="1"/>
          </p:cNvSpPr>
          <p:nvPr/>
        </p:nvSpPr>
        <p:spPr bwMode="auto">
          <a:xfrm flipH="1">
            <a:off x="3132138" y="3500438"/>
            <a:ext cx="1871662" cy="0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fr-FR" dirty="0"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25630" name="Line 143"/>
          <p:cNvSpPr>
            <a:spLocks noChangeShapeType="1"/>
          </p:cNvSpPr>
          <p:nvPr/>
        </p:nvSpPr>
        <p:spPr bwMode="auto">
          <a:xfrm flipH="1">
            <a:off x="3348038" y="3716338"/>
            <a:ext cx="1655762" cy="0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fr-FR" dirty="0"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25631" name="Line 144"/>
          <p:cNvSpPr>
            <a:spLocks noChangeShapeType="1"/>
          </p:cNvSpPr>
          <p:nvPr/>
        </p:nvSpPr>
        <p:spPr bwMode="auto">
          <a:xfrm>
            <a:off x="6373813" y="4221163"/>
            <a:ext cx="0" cy="1009650"/>
          </a:xfrm>
          <a:prstGeom prst="line">
            <a:avLst/>
          </a:prstGeom>
          <a:noFill/>
          <a:ln w="19050" cap="flat">
            <a:solidFill>
              <a:srgbClr val="00B0F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fr-FR" dirty="0">
              <a:solidFill>
                <a:schemeClr val="accent4">
                  <a:lumMod val="50000"/>
                  <a:lumOff val="50000"/>
                </a:schemeClr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25632" name="Line 145"/>
          <p:cNvSpPr>
            <a:spLocks noChangeShapeType="1"/>
          </p:cNvSpPr>
          <p:nvPr/>
        </p:nvSpPr>
        <p:spPr bwMode="auto">
          <a:xfrm>
            <a:off x="6589713" y="4221163"/>
            <a:ext cx="0" cy="1223962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fr-FR" dirty="0">
              <a:solidFill>
                <a:schemeClr val="accent4">
                  <a:lumMod val="50000"/>
                  <a:lumOff val="50000"/>
                </a:schemeClr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25633" name="Line 146"/>
          <p:cNvSpPr>
            <a:spLocks noChangeShapeType="1"/>
          </p:cNvSpPr>
          <p:nvPr/>
        </p:nvSpPr>
        <p:spPr bwMode="auto">
          <a:xfrm>
            <a:off x="6877050" y="4221163"/>
            <a:ext cx="0" cy="1439862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fr-FR" dirty="0">
              <a:solidFill>
                <a:schemeClr val="accent4">
                  <a:lumMod val="50000"/>
                  <a:lumOff val="50000"/>
                </a:schemeClr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25638" name="Line 153"/>
          <p:cNvSpPr>
            <a:spLocks noChangeShapeType="1"/>
          </p:cNvSpPr>
          <p:nvPr/>
        </p:nvSpPr>
        <p:spPr bwMode="auto">
          <a:xfrm flipV="1">
            <a:off x="5868144" y="2060575"/>
            <a:ext cx="0" cy="1152525"/>
          </a:xfrm>
          <a:prstGeom prst="line">
            <a:avLst/>
          </a:prstGeom>
          <a:noFill/>
          <a:ln w="25400">
            <a:solidFill>
              <a:srgbClr val="385D8A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fr-FR" dirty="0"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25639" name="Line 154"/>
          <p:cNvSpPr>
            <a:spLocks noChangeShapeType="1"/>
          </p:cNvSpPr>
          <p:nvPr/>
        </p:nvSpPr>
        <p:spPr bwMode="auto">
          <a:xfrm flipH="1">
            <a:off x="3924300" y="1557338"/>
            <a:ext cx="1079500" cy="0"/>
          </a:xfrm>
          <a:prstGeom prst="line">
            <a:avLst/>
          </a:prstGeom>
          <a:noFill/>
          <a:ln w="25400">
            <a:solidFill>
              <a:srgbClr val="385D8A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fr-FR" dirty="0"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25640" name="Line 155"/>
          <p:cNvSpPr>
            <a:spLocks noChangeShapeType="1"/>
          </p:cNvSpPr>
          <p:nvPr/>
        </p:nvSpPr>
        <p:spPr bwMode="auto">
          <a:xfrm flipV="1">
            <a:off x="900113" y="1700213"/>
            <a:ext cx="0" cy="1512887"/>
          </a:xfrm>
          <a:prstGeom prst="line">
            <a:avLst/>
          </a:prstGeom>
          <a:noFill/>
          <a:ln w="25400">
            <a:solidFill>
              <a:srgbClr val="385D8A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fr-FR" dirty="0"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25641" name="Line 156"/>
          <p:cNvSpPr>
            <a:spLocks noChangeShapeType="1"/>
          </p:cNvSpPr>
          <p:nvPr/>
        </p:nvSpPr>
        <p:spPr bwMode="auto">
          <a:xfrm flipV="1">
            <a:off x="1116013" y="1700213"/>
            <a:ext cx="0" cy="1728787"/>
          </a:xfrm>
          <a:prstGeom prst="line">
            <a:avLst/>
          </a:prstGeom>
          <a:noFill/>
          <a:ln w="25400">
            <a:solidFill>
              <a:srgbClr val="385D8A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fr-FR" dirty="0"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25642" name="Line 157"/>
          <p:cNvSpPr>
            <a:spLocks noChangeShapeType="1"/>
          </p:cNvSpPr>
          <p:nvPr/>
        </p:nvSpPr>
        <p:spPr bwMode="auto">
          <a:xfrm flipV="1">
            <a:off x="1331913" y="1700213"/>
            <a:ext cx="0" cy="1944687"/>
          </a:xfrm>
          <a:prstGeom prst="line">
            <a:avLst/>
          </a:prstGeom>
          <a:noFill/>
          <a:ln w="25400">
            <a:solidFill>
              <a:srgbClr val="385D8A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fr-FR" dirty="0"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25643" name="Flowchart: Process 9"/>
          <p:cNvSpPr>
            <a:spLocks noChangeArrowheads="1"/>
          </p:cNvSpPr>
          <p:nvPr/>
        </p:nvSpPr>
        <p:spPr bwMode="auto">
          <a:xfrm>
            <a:off x="3924300" y="4724400"/>
            <a:ext cx="1655763" cy="288925"/>
          </a:xfrm>
          <a:prstGeom prst="flowChartProces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CC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385D8A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sy="50000" kx="-2453608" rotWithShape="0">
                    <a:srgbClr val="00000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hr-HR" sz="1600" dirty="0">
                <a:latin typeface="Calibri" charset="0"/>
              </a:rPr>
              <a:t>Unutarnja revizija</a:t>
            </a:r>
          </a:p>
        </p:txBody>
      </p:sp>
      <p:sp>
        <p:nvSpPr>
          <p:cNvPr id="25644" name="Flowchart: Process 9"/>
          <p:cNvSpPr>
            <a:spLocks noChangeArrowheads="1"/>
          </p:cNvSpPr>
          <p:nvPr/>
        </p:nvSpPr>
        <p:spPr bwMode="auto">
          <a:xfrm>
            <a:off x="5436096" y="4741863"/>
            <a:ext cx="1655762" cy="288925"/>
          </a:xfrm>
          <a:prstGeom prst="flowChartProces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CC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385D8A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sy="50000" kx="-2453608" rotWithShape="0">
                    <a:srgbClr val="00000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hr-HR" sz="1600" dirty="0">
                <a:latin typeface="Calibri" charset="0"/>
              </a:rPr>
              <a:t>Unutarnja revizija</a:t>
            </a:r>
          </a:p>
        </p:txBody>
      </p:sp>
      <p:sp>
        <p:nvSpPr>
          <p:cNvPr id="46" name="Flowchart: Process 4"/>
          <p:cNvSpPr>
            <a:spLocks noChangeArrowheads="1"/>
          </p:cNvSpPr>
          <p:nvPr/>
        </p:nvSpPr>
        <p:spPr bwMode="auto">
          <a:xfrm>
            <a:off x="1814512" y="1697038"/>
            <a:ext cx="2067719" cy="500063"/>
          </a:xfrm>
          <a:prstGeom prst="flowChartProcess">
            <a:avLst/>
          </a:prstGeom>
          <a:solidFill>
            <a:schemeClr val="accent5">
              <a:lumMod val="75000"/>
            </a:schemeClr>
          </a:solidFill>
          <a:ln w="25400">
            <a:solidFill>
              <a:srgbClr val="385D8A"/>
            </a:solidFill>
            <a:miter lim="800000"/>
            <a:headEnd/>
            <a:tailEnd/>
          </a:ln>
          <a:effectLst>
            <a:outerShdw blurRad="63500" sy="50000" kx="-2453608" rotWithShape="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 algn="ctr"/>
            <a:r>
              <a:rPr lang="hr-HR" sz="1400" dirty="0">
                <a:solidFill>
                  <a:srgbClr val="FFFFFF"/>
                </a:solidFill>
                <a:latin typeface="Arial (body)"/>
              </a:rPr>
              <a:t>Prvi potpredsjednik Timmermans</a:t>
            </a:r>
          </a:p>
        </p:txBody>
      </p:sp>
      <p:sp>
        <p:nvSpPr>
          <p:cNvPr id="47" name="Line 154"/>
          <p:cNvSpPr>
            <a:spLocks noChangeShapeType="1"/>
          </p:cNvSpPr>
          <p:nvPr/>
        </p:nvSpPr>
        <p:spPr bwMode="auto">
          <a:xfrm flipH="1" flipV="1">
            <a:off x="3882229" y="2197099"/>
            <a:ext cx="1985915" cy="1337470"/>
          </a:xfrm>
          <a:prstGeom prst="line">
            <a:avLst/>
          </a:prstGeom>
          <a:noFill/>
          <a:ln w="25400" cmpd="dbl">
            <a:solidFill>
              <a:srgbClr val="385D8A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fr-FR" dirty="0"/>
          </a:p>
        </p:txBody>
      </p:sp>
      <p:sp>
        <p:nvSpPr>
          <p:cNvPr id="40" name="Line 146"/>
          <p:cNvSpPr>
            <a:spLocks noChangeShapeType="1"/>
          </p:cNvSpPr>
          <p:nvPr/>
        </p:nvSpPr>
        <p:spPr bwMode="auto">
          <a:xfrm>
            <a:off x="7146925" y="3500438"/>
            <a:ext cx="1028997" cy="1241424"/>
          </a:xfrm>
          <a:prstGeom prst="line">
            <a:avLst/>
          </a:prstGeom>
          <a:noFill/>
          <a:ln w="25400">
            <a:solidFill>
              <a:srgbClr val="00B0F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fr-FR" dirty="0"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6245157" y="3210128"/>
            <a:ext cx="898689" cy="1021404"/>
          </a:xfrm>
          <a:custGeom>
            <a:avLst/>
            <a:gdLst>
              <a:gd name="connsiteX0" fmla="*/ 894945 w 898689"/>
              <a:gd name="connsiteY0" fmla="*/ 9727 h 1021404"/>
              <a:gd name="connsiteX1" fmla="*/ 428017 w 898689"/>
              <a:gd name="connsiteY1" fmla="*/ 0 h 1021404"/>
              <a:gd name="connsiteX2" fmla="*/ 0 w 898689"/>
              <a:gd name="connsiteY2" fmla="*/ 1021404 h 1021404"/>
              <a:gd name="connsiteX3" fmla="*/ 894945 w 898689"/>
              <a:gd name="connsiteY3" fmla="*/ 1001949 h 1021404"/>
              <a:gd name="connsiteX4" fmla="*/ 894945 w 898689"/>
              <a:gd name="connsiteY4" fmla="*/ 9727 h 1021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98689" h="1021404">
                <a:moveTo>
                  <a:pt x="894945" y="9727"/>
                </a:moveTo>
                <a:lnTo>
                  <a:pt x="428017" y="0"/>
                </a:lnTo>
                <a:lnTo>
                  <a:pt x="0" y="1021404"/>
                </a:lnTo>
                <a:lnTo>
                  <a:pt x="894945" y="1001949"/>
                </a:lnTo>
                <a:cubicBezTo>
                  <a:pt x="898188" y="667966"/>
                  <a:pt x="901430" y="333983"/>
                  <a:pt x="894945" y="9727"/>
                </a:cubicBezTo>
                <a:close/>
              </a:path>
            </a:pathLst>
          </a:custGeom>
          <a:solidFill>
            <a:schemeClr val="accent1">
              <a:alpha val="28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Flowchart: Process 9"/>
          <p:cNvSpPr>
            <a:spLocks noChangeArrowheads="1"/>
          </p:cNvSpPr>
          <p:nvPr/>
        </p:nvSpPr>
        <p:spPr bwMode="auto">
          <a:xfrm rot="1988002">
            <a:off x="3996377" y="2492783"/>
            <a:ext cx="1785401" cy="288925"/>
          </a:xfrm>
          <a:prstGeom prst="flowChartProces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CC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385D8A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sy="50000" kx="-2453608" rotWithShape="0">
                    <a:srgbClr val="00000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hr-HR" sz="1200" dirty="0" smtClean="0">
                <a:latin typeface="Arial (body)"/>
              </a:rPr>
              <a:t>Upravno izvješćivanje</a:t>
            </a:r>
            <a:endParaRPr lang="hr-HR" sz="1200" dirty="0">
              <a:latin typeface="Arial (body)"/>
              <a:ea typeface="ＭＳ Ｐゴシック" charset="0"/>
              <a:cs typeface="Arial" charset="0"/>
            </a:endParaRPr>
          </a:p>
        </p:txBody>
      </p:sp>
      <p:sp>
        <p:nvSpPr>
          <p:cNvPr id="45" name="Flowchart: Process 11"/>
          <p:cNvSpPr>
            <a:spLocks noChangeArrowheads="1"/>
          </p:cNvSpPr>
          <p:nvPr/>
        </p:nvSpPr>
        <p:spPr bwMode="auto">
          <a:xfrm>
            <a:off x="7740352" y="4725144"/>
            <a:ext cx="871141" cy="522288"/>
          </a:xfrm>
          <a:prstGeom prst="flowChartProcess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anchor="ctr"/>
          <a:lstStyle/>
          <a:p>
            <a:pPr algn="ctr"/>
            <a:r>
              <a:rPr lang="hr-HR" altLang="en-US" sz="1600" dirty="0">
                <a:solidFill>
                  <a:schemeClr val="accent4">
                    <a:lumMod val="50000"/>
                    <a:lumOff val="50000"/>
                  </a:schemeClr>
                </a:solidFill>
                <a:latin typeface="Calibri" pitchFamily="34" charset="0"/>
              </a:rPr>
              <a:t>Upravni odbor</a:t>
            </a:r>
          </a:p>
        </p:txBody>
      </p:sp>
      <p:sp>
        <p:nvSpPr>
          <p:cNvPr id="48" name="Flowchart: Process 11"/>
          <p:cNvSpPr>
            <a:spLocks noChangeArrowheads="1"/>
          </p:cNvSpPr>
          <p:nvPr/>
        </p:nvSpPr>
        <p:spPr bwMode="auto">
          <a:xfrm>
            <a:off x="7892752" y="4941168"/>
            <a:ext cx="871141" cy="522288"/>
          </a:xfrm>
          <a:prstGeom prst="flowChartProcess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anchor="ctr"/>
          <a:lstStyle/>
          <a:p>
            <a:pPr algn="ctr"/>
            <a:r>
              <a:rPr lang="hr-HR" altLang="en-US" sz="1600" dirty="0">
                <a:solidFill>
                  <a:schemeClr val="accent4">
                    <a:lumMod val="50000"/>
                    <a:lumOff val="50000"/>
                  </a:schemeClr>
                </a:solidFill>
                <a:latin typeface="Calibri" pitchFamily="34" charset="0"/>
              </a:rPr>
              <a:t>Upravni odbor</a:t>
            </a:r>
          </a:p>
        </p:txBody>
      </p:sp>
      <p:sp>
        <p:nvSpPr>
          <p:cNvPr id="49" name="Flowchart: Process 11"/>
          <p:cNvSpPr>
            <a:spLocks noChangeArrowheads="1"/>
          </p:cNvSpPr>
          <p:nvPr/>
        </p:nvSpPr>
        <p:spPr bwMode="auto">
          <a:xfrm>
            <a:off x="8045152" y="5138960"/>
            <a:ext cx="871141" cy="522288"/>
          </a:xfrm>
          <a:prstGeom prst="flowChartProcess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anchor="ctr"/>
          <a:lstStyle/>
          <a:p>
            <a:pPr algn="ctr"/>
            <a:r>
              <a:rPr lang="hr-HR" altLang="en-US" sz="1600" dirty="0">
                <a:solidFill>
                  <a:schemeClr val="accent4">
                    <a:lumMod val="50000"/>
                    <a:lumOff val="50000"/>
                  </a:schemeClr>
                </a:solidFill>
                <a:latin typeface="Calibri" pitchFamily="34" charset="0"/>
              </a:rPr>
              <a:t>Upravni odbor</a:t>
            </a:r>
          </a:p>
        </p:txBody>
      </p:sp>
      <p:sp>
        <p:nvSpPr>
          <p:cNvPr id="50" name="Flowchart: Process 9"/>
          <p:cNvSpPr>
            <a:spLocks noChangeArrowheads="1"/>
          </p:cNvSpPr>
          <p:nvPr/>
        </p:nvSpPr>
        <p:spPr bwMode="auto">
          <a:xfrm>
            <a:off x="3131840" y="2996952"/>
            <a:ext cx="1655763" cy="288925"/>
          </a:xfrm>
          <a:prstGeom prst="flowChartProces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CC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385D8A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sy="50000" kx="-2453608" rotWithShape="0">
                    <a:srgbClr val="00000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hr-HR" sz="1600" dirty="0">
                <a:latin typeface="Calibri" charset="0"/>
              </a:rPr>
              <a:t>Unutarnja revizija</a:t>
            </a:r>
          </a:p>
        </p:txBody>
      </p:sp>
      <p:sp>
        <p:nvSpPr>
          <p:cNvPr id="51" name="Line 146"/>
          <p:cNvSpPr>
            <a:spLocks noChangeShapeType="1"/>
          </p:cNvSpPr>
          <p:nvPr/>
        </p:nvSpPr>
        <p:spPr bwMode="auto">
          <a:xfrm>
            <a:off x="7164288" y="3699744"/>
            <a:ext cx="1028997" cy="1241424"/>
          </a:xfrm>
          <a:prstGeom prst="line">
            <a:avLst/>
          </a:prstGeom>
          <a:noFill/>
          <a:ln w="25400">
            <a:solidFill>
              <a:srgbClr val="00B0F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fr-FR" dirty="0"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52" name="Line 146"/>
          <p:cNvSpPr>
            <a:spLocks noChangeShapeType="1"/>
          </p:cNvSpPr>
          <p:nvPr/>
        </p:nvSpPr>
        <p:spPr bwMode="auto">
          <a:xfrm>
            <a:off x="7164288" y="3915768"/>
            <a:ext cx="1028997" cy="1241424"/>
          </a:xfrm>
          <a:prstGeom prst="line">
            <a:avLst/>
          </a:prstGeom>
          <a:noFill/>
          <a:ln w="25400">
            <a:solidFill>
              <a:srgbClr val="00B0F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fr-FR" dirty="0">
              <a:latin typeface="Calibri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47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E2A3D809-C52F-48CA-AB34-902CE0FFBFFA}" type="slidenum">
              <a:rPr lang="nl-BE" altLang="en-US" smtClean="0">
                <a:solidFill>
                  <a:srgbClr val="898989"/>
                </a:solidFill>
                <a:latin typeface="Tahoma" pitchFamily="34" charset="0"/>
              </a:rPr>
              <a:pPr eaLnBrk="1" hangingPunct="1"/>
              <a:t>4</a:t>
            </a:fld>
            <a:endParaRPr lang="hr-HR" altLang="en-US" dirty="0" smtClean="0">
              <a:solidFill>
                <a:srgbClr val="898989"/>
              </a:solidFill>
              <a:latin typeface="Tahoma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849225" cy="855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355976" y="0"/>
            <a:ext cx="5184576" cy="477054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hr-HR" sz="2500" dirty="0" smtClean="0">
                <a:solidFill>
                  <a:schemeClr val="tx1"/>
                </a:solidFill>
              </a:rPr>
              <a:t>Služba unutarnje revizije</a:t>
            </a:r>
            <a:endParaRPr lang="de-DE" sz="2500" dirty="0" err="1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12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Praksa 1.: od plana revizije do revizijskog angažmana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000" dirty="0" smtClean="0"/>
              <a:t>godišnji je plan dio višegodišnjeg strateškog plana na temelju dubinske procjene rizika koja se ažurira svake godine</a:t>
            </a:r>
          </a:p>
          <a:p>
            <a:r>
              <a:rPr lang="hr-HR" sz="2000" dirty="0" smtClean="0"/>
              <a:t>godišnji plan revizije sadržava okvirni naziv revizije, opći cilj, proračun revizije, godinu dovršetka revizije, odgovornu jedinicu – vidi </a:t>
            </a:r>
            <a:r>
              <a:rPr lang="hr-HR" sz="2000" b="1" dirty="0" smtClean="0"/>
              <a:t>primjer 1.</a:t>
            </a:r>
          </a:p>
          <a:p>
            <a:r>
              <a:rPr lang="hr-HR" sz="2000" dirty="0" smtClean="0"/>
              <a:t>jedinica navodi svoje planiranje kapaciteta i usklađuje dostupnost revizora s potrebnim vještinama i interesima revizora</a:t>
            </a:r>
          </a:p>
          <a:p>
            <a:r>
              <a:rPr lang="hr-HR" sz="2000" dirty="0" smtClean="0"/>
              <a:t>timovi od 2 do 3 revizora, proračun revizije obično obuhvaća razdoblje od 90 do 200 dana ovisno o obuhvatu</a:t>
            </a:r>
          </a:p>
        </p:txBody>
      </p:sp>
    </p:spTree>
    <p:extLst>
      <p:ext uri="{BB962C8B-B14F-4D97-AF65-F5344CB8AC3E}">
        <p14:creationId xmlns:p14="http://schemas.microsoft.com/office/powerpoint/2010/main" val="1819388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936625"/>
          </a:xfrm>
        </p:spPr>
        <p:txBody>
          <a:bodyPr/>
          <a:lstStyle/>
          <a:p>
            <a:r>
              <a:rPr lang="hr-HR" dirty="0" smtClean="0"/>
              <a:t>Praksa 2.: planiranje revizije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3633788"/>
          </a:xfrm>
        </p:spPr>
        <p:txBody>
          <a:bodyPr/>
          <a:lstStyle/>
          <a:p>
            <a:r>
              <a:rPr lang="hr-HR" dirty="0" smtClean="0"/>
              <a:t>Okvirne prekretnice dogovorene s voditeljem jedinice na obrascu izrade revizije (vidi </a:t>
            </a:r>
            <a:r>
              <a:rPr lang="hr-HR" b="1" dirty="0" smtClean="0"/>
              <a:t>primjer 2.</a:t>
            </a:r>
            <a:r>
              <a:rPr lang="hr-HR" dirty="0" smtClean="0"/>
              <a:t>)</a:t>
            </a:r>
          </a:p>
          <a:p>
            <a:r>
              <a:rPr lang="hr-HR" dirty="0" smtClean="0"/>
              <a:t>Uzmite u obzir:</a:t>
            </a:r>
          </a:p>
          <a:p>
            <a:pPr lvl="1"/>
            <a:r>
              <a:rPr lang="hr-HR" dirty="0" smtClean="0"/>
              <a:t>prosječno vrijeme posvećeno revizijama</a:t>
            </a:r>
          </a:p>
          <a:p>
            <a:pPr lvl="1"/>
            <a:r>
              <a:rPr lang="hr-HR" dirty="0" smtClean="0"/>
              <a:t>timovi od 2 – 3 iskusna/nova revizora</a:t>
            </a:r>
          </a:p>
          <a:p>
            <a:pPr lvl="1"/>
            <a:r>
              <a:rPr lang="hr-HR" dirty="0" smtClean="0"/>
              <a:t>općenito 25 – 40 % za preliminarno ispitivanje, 40 – 65 % za terenski rad, 20 % za izvješćivanje</a:t>
            </a:r>
          </a:p>
          <a:p>
            <a:pPr lvl="1"/>
            <a:r>
              <a:rPr lang="hr-HR" dirty="0" smtClean="0"/>
              <a:t>potrebno je znanje u području IT-a ili drugo stručno znanje</a:t>
            </a:r>
          </a:p>
          <a:p>
            <a:pPr lvl="1"/>
            <a:r>
              <a:rPr lang="hr-HR" dirty="0" smtClean="0"/>
              <a:t>preklapanje s drugim aktivnostima koje se provode svake godine (procjena rizika, SAP, OO, izvješćivanje Odbora za praćenje tijeka revizije)</a:t>
            </a:r>
          </a:p>
        </p:txBody>
      </p:sp>
    </p:spTree>
    <p:extLst>
      <p:ext uri="{BB962C8B-B14F-4D97-AF65-F5344CB8AC3E}">
        <p14:creationId xmlns:p14="http://schemas.microsoft.com/office/powerpoint/2010/main" val="1002025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Praksa 3.: izrada revizije u revizijskom softveru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revizija se izrađuje u revizijskom softveru (TeamMate) te se u njemu utvrđuju uloge, vremenski proračun, prekretnice </a:t>
            </a:r>
          </a:p>
          <a:p>
            <a:r>
              <a:rPr lang="hr-HR" smtClean="0"/>
              <a:t>time nastaje mogućnost obračuna sati revizije za predmetni angažmana u evidenciji sati (vidi </a:t>
            </a:r>
            <a:r>
              <a:rPr lang="hr-HR" b="1" smtClean="0"/>
              <a:t>primjer 3.a</a:t>
            </a:r>
            <a:r>
              <a:rPr lang="hr-HR" smtClean="0"/>
              <a:t>)</a:t>
            </a:r>
          </a:p>
          <a:p>
            <a:r>
              <a:rPr lang="hr-HR" smtClean="0"/>
              <a:t>rukovodstvo posljedično prati potrošnju proračuna revizije (vidi </a:t>
            </a:r>
            <a:r>
              <a:rPr lang="hr-HR" b="1" smtClean="0"/>
              <a:t>primjer 3.b</a:t>
            </a:r>
            <a:r>
              <a:rPr lang="hr-HR" smtClean="0"/>
              <a:t>) i prekretnice (na zaslonu radara)</a:t>
            </a:r>
          </a:p>
          <a:p>
            <a:r>
              <a:rPr lang="hr-HR" smtClean="0"/>
              <a:t>revizijski softver ključan je za dokumentiranje i nadiranje revizijskog rada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51473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Praksa 4.: pismo najave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službeno pismo najave šalje se najmanje jedan mjesec prije uvodnog sastanka (vidi </a:t>
            </a:r>
            <a:r>
              <a:rPr lang="hr-HR" b="1" smtClean="0"/>
              <a:t>primjer 4.</a:t>
            </a:r>
            <a:r>
              <a:rPr lang="hr-HR" smtClean="0"/>
              <a:t>)</a:t>
            </a:r>
          </a:p>
          <a:p>
            <a:r>
              <a:rPr lang="hr-HR" smtClean="0"/>
              <a:t>zahtjev za </a:t>
            </a:r>
            <a:r>
              <a:rPr lang="hr-HR" u="sng" smtClean="0"/>
              <a:t>osobu za kontakt</a:t>
            </a:r>
            <a:r>
              <a:rPr lang="hr-HR" smtClean="0"/>
              <a:t> u subjektu revizije koja će djelovati kao ulazna točka i pomagač</a:t>
            </a:r>
            <a:endParaRPr lang="hr-HR" dirty="0" smtClean="0"/>
          </a:p>
          <a:p>
            <a:r>
              <a:rPr lang="hr-HR" smtClean="0"/>
              <a:t>šalje se zajedno s dokumentom o međusobnim očekivanjima (vidi sljedeću praksu) i prilogom o osobnim podacima u kojem IAS od rukovodstva GU-a zahtijeva da odgovarajućem osoblju pošalje obavijest o mogućoj upotrebi njihovih osobnih podataka tijekom revizije</a:t>
            </a:r>
            <a:endParaRPr lang="hr-HR" dirty="0" smtClean="0"/>
          </a:p>
          <a:p>
            <a:pPr lvl="1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46216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Praksa 5.: dokument o međusobnim očekivanjima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„Što očekivati od IAS-a, što IAS očekuje od vas” </a:t>
            </a:r>
          </a:p>
          <a:p>
            <a:r>
              <a:rPr lang="hr-HR" smtClean="0"/>
              <a:t>vidi </a:t>
            </a:r>
            <a:r>
              <a:rPr lang="hr-HR" b="1" smtClean="0"/>
              <a:t>primjer 5.</a:t>
            </a:r>
            <a:r>
              <a:rPr lang="hr-HR" smtClean="0"/>
              <a:t> – sadržava, između ostalog: </a:t>
            </a:r>
          </a:p>
          <a:p>
            <a:pPr lvl="1"/>
            <a:r>
              <a:rPr lang="hr-HR" smtClean="0"/>
              <a:t>očekivano vrijeme glavnog priopćenja o reviziji / koraka revizije:</a:t>
            </a:r>
          </a:p>
          <a:p>
            <a:pPr lvl="1"/>
            <a:r>
              <a:rPr lang="hr-HR" smtClean="0"/>
              <a:t>prava i obveze revizora i subjekata revizije</a:t>
            </a:r>
            <a:endParaRPr lang="hr-HR" dirty="0" smtClean="0"/>
          </a:p>
          <a:p>
            <a:endParaRPr lang="hr-HR" dirty="0" smtClean="0"/>
          </a:p>
          <a:p>
            <a:pPr lvl="1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3256764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33176"/>
        </a:solidFill>
        <a:ln>
          <a:solidFill>
            <a:srgbClr val="133176"/>
          </a:solidFill>
        </a:ln>
      </a:spPr>
      <a:bodyPr anchor="ctr"/>
      <a:lstStyle>
        <a:defPPr algn="ctr" defTabSz="457200" fontAlgn="auto">
          <a:spcBef>
            <a:spcPts val="0"/>
          </a:spcBef>
          <a:spcAft>
            <a:spcPts val="0"/>
          </a:spcAft>
          <a:defRPr sz="1800" b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2400" b="0" dirty="0" err="1" smtClean="0">
            <a:solidFill>
              <a:srgbClr val="0F5494"/>
            </a:solidFill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5397</TotalTime>
  <Words>566</Words>
  <Application>Microsoft Office PowerPoint</Application>
  <PresentationFormat>On-screen Show (4:3)</PresentationFormat>
  <Paragraphs>113</Paragraphs>
  <Slides>17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Blank</vt:lpstr>
      <vt:lpstr>Služba za unutarnju reviziju Planiranje revizije: prakse EZ-a</vt:lpstr>
      <vt:lpstr>Misija Službe za unutarnju reviziju (IAS-a)</vt:lpstr>
      <vt:lpstr>PowerPoint Presentation</vt:lpstr>
      <vt:lpstr>PowerPoint Presentation</vt:lpstr>
      <vt:lpstr>Praksa 1.: od plana revizije do revizijskog angažmana</vt:lpstr>
      <vt:lpstr>Praksa 2.: planiranje revizije</vt:lpstr>
      <vt:lpstr>Praksa 3.: izrada revizije u revizijskom softveru</vt:lpstr>
      <vt:lpstr>Praksa 4.: pismo najave</vt:lpstr>
      <vt:lpstr>Praksa 5.: dokument o međusobnim očekivanjima</vt:lpstr>
      <vt:lpstr>Praksa 6.: uvodni sastanak</vt:lpstr>
      <vt:lpstr>Preliminarno ispitivanje</vt:lpstr>
      <vt:lpstr>Praksa 7.: memorandum o planiranju angažmana</vt:lpstr>
      <vt:lpstr>Praksa 8.: detaljni program revizije</vt:lpstr>
      <vt:lpstr>Praksa 9.: priopćenje subjektima revizije: memorandum o obuhvatu</vt:lpstr>
      <vt:lpstr>Inicijalni sastanak </vt:lpstr>
      <vt:lpstr> </vt:lpstr>
      <vt:lpstr>PowerPoint Presentation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BARBERO Mirco (IAS)</dc:creator>
  <cp:lastModifiedBy>Assia Barić</cp:lastModifiedBy>
  <cp:revision>69</cp:revision>
  <cp:lastPrinted>2018-04-23T12:44:56Z</cp:lastPrinted>
  <dcterms:created xsi:type="dcterms:W3CDTF">2018-04-12T07:05:40Z</dcterms:created>
  <dcterms:modified xsi:type="dcterms:W3CDTF">2018-05-29T11:06:29Z</dcterms:modified>
</cp:coreProperties>
</file>