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63" r:id="rId2"/>
    <p:sldId id="285" r:id="rId3"/>
    <p:sldId id="282" r:id="rId4"/>
    <p:sldId id="283" r:id="rId5"/>
    <p:sldId id="269" r:id="rId6"/>
    <p:sldId id="272" r:id="rId7"/>
    <p:sldId id="274" r:id="rId8"/>
    <p:sldId id="270" r:id="rId9"/>
    <p:sldId id="271" r:id="rId10"/>
    <p:sldId id="286" r:id="rId11"/>
    <p:sldId id="287" r:id="rId12"/>
    <p:sldId id="273" r:id="rId13"/>
    <p:sldId id="275" r:id="rId14"/>
    <p:sldId id="279" r:id="rId15"/>
    <p:sldId id="289" r:id="rId16"/>
    <p:sldId id="280" r:id="rId17"/>
    <p:sldId id="281" r:id="rId18"/>
  </p:sldIdLst>
  <p:sldSz cx="9144000" cy="6858000" type="screen4x3"/>
  <p:notesSz cx="6858000" cy="9926638"/>
  <p:defaultTextStyle>
    <a:defPPr>
      <a:defRPr lang="en-GB"/>
    </a:defPPr>
    <a:lvl1pPr algn="l" rtl="0" fontAlgn="base">
      <a:spcBef>
        <a:spcPct val="0"/>
      </a:spcBef>
      <a:spcAft>
        <a:spcPct val="0"/>
      </a:spcAft>
      <a:defRPr sz="7600" b="1" kern="1200">
        <a:solidFill>
          <a:srgbClr val="FFD624"/>
        </a:solidFill>
        <a:latin typeface="Verdana" pitchFamily="34" charset="0"/>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3166CF"/>
    <a:srgbClr val="2D5EC1"/>
    <a:srgbClr val="FFD624"/>
    <a:srgbClr val="3E6FD2"/>
    <a:srgbClr val="BDDEFF"/>
    <a:srgbClr val="99CCFF"/>
    <a:srgbClr val="808080"/>
    <a:srgbClr val="009F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956" y="-4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72" y="-90"/>
      </p:cViewPr>
      <p:guideLst>
        <p:guide orient="horz" pos="3126"/>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254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83852" y="0"/>
            <a:ext cx="297254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28164"/>
            <a:ext cx="297254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83852" y="9428164"/>
            <a:ext cx="297254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pPr>
              <a:defRPr/>
            </a:pPr>
            <a:fld id="{5EC7A9CE-B5D3-4830-AA57-DD8049CE9F26}" type="slidenum">
              <a:rPr lang="en-GB"/>
              <a:pPr>
                <a:defRPr/>
              </a:pPr>
              <a:t>‹#›</a:t>
            </a:fld>
            <a:endParaRPr lang="en-GB"/>
          </a:p>
        </p:txBody>
      </p:sp>
    </p:spTree>
    <p:extLst>
      <p:ext uri="{BB962C8B-B14F-4D97-AF65-F5344CB8AC3E}">
        <p14:creationId xmlns:p14="http://schemas.microsoft.com/office/powerpoint/2010/main" val="3536766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254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83852" y="0"/>
            <a:ext cx="297254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8196" name="Rectangle 4"/>
          <p:cNvSpPr>
            <a:spLocks noGrp="1" noRot="1" noChangeAspect="1" noChangeArrowheads="1" noTextEdit="1"/>
          </p:cNvSpPr>
          <p:nvPr>
            <p:ph type="sldImg" idx="2"/>
          </p:nvPr>
        </p:nvSpPr>
        <p:spPr bwMode="auto">
          <a:xfrm>
            <a:off x="947738" y="744538"/>
            <a:ext cx="4964112" cy="3722687"/>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480" y="4714876"/>
            <a:ext cx="5487041"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28164"/>
            <a:ext cx="297254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83852" y="9428164"/>
            <a:ext cx="297254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pPr>
              <a:defRPr/>
            </a:pPr>
            <a:fld id="{36441B25-C4D1-47DB-817D-B9C4FC5392FB}" type="slidenum">
              <a:rPr lang="en-GB"/>
              <a:pPr>
                <a:defRPr/>
              </a:pPr>
              <a:t>‹#›</a:t>
            </a:fld>
            <a:endParaRPr lang="en-GB"/>
          </a:p>
        </p:txBody>
      </p:sp>
    </p:spTree>
    <p:extLst>
      <p:ext uri="{BB962C8B-B14F-4D97-AF65-F5344CB8AC3E}">
        <p14:creationId xmlns:p14="http://schemas.microsoft.com/office/powerpoint/2010/main" val="31299238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36441B25-C4D1-47DB-817D-B9C4FC5392FB}" type="slidenum">
              <a:rPr lang="en-GB" smtClean="0"/>
              <a:pPr>
                <a:defRPr/>
              </a:pPr>
              <a:t>1</a:t>
            </a:fld>
            <a:endParaRPr lang="en-GB" dirty="0"/>
          </a:p>
        </p:txBody>
      </p:sp>
    </p:spTree>
    <p:extLst>
      <p:ext uri="{BB962C8B-B14F-4D97-AF65-F5344CB8AC3E}">
        <p14:creationId xmlns:p14="http://schemas.microsoft.com/office/powerpoint/2010/main" val="3996947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txBox="1">
            <a:spLocks noGrp="1" noChangeArrowheads="1"/>
          </p:cNvSpPr>
          <p:nvPr/>
        </p:nvSpPr>
        <p:spPr bwMode="auto">
          <a:xfrm>
            <a:off x="3882927" y="9427770"/>
            <a:ext cx="2973538" cy="497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073" tIns="44536" rIns="89073" bIns="44536" anchor="b"/>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algn="r" eaLnBrk="1" hangingPunct="1"/>
            <a:fld id="{31A3D4DE-F175-4F4B-B21D-C1897154B210}" type="slidenum">
              <a:rPr lang="en-GB" altLang="en-US" sz="1200">
                <a:latin typeface="Arial" pitchFamily="34" charset="0"/>
              </a:rPr>
              <a:pPr algn="r" eaLnBrk="1" hangingPunct="1"/>
              <a:t>3</a:t>
            </a:fld>
            <a:endParaRPr lang="en-GB" altLang="en-US" sz="1200" dirty="0">
              <a:latin typeface="Arial" pitchFamily="34" charset="0"/>
            </a:endParaRPr>
          </a:p>
        </p:txBody>
      </p:sp>
      <p:sp>
        <p:nvSpPr>
          <p:cNvPr id="155651" name="Rectangle 2"/>
          <p:cNvSpPr>
            <a:spLocks noGrp="1" noRot="1" noChangeAspect="1" noChangeArrowheads="1" noTextEdit="1"/>
          </p:cNvSpPr>
          <p:nvPr>
            <p:ph type="sldImg"/>
          </p:nvPr>
        </p:nvSpPr>
        <p:spPr>
          <a:xfrm>
            <a:off x="947738" y="744538"/>
            <a:ext cx="4965700" cy="3724275"/>
          </a:xfrm>
          <a:ln/>
        </p:spPr>
      </p:sp>
      <p:sp>
        <p:nvSpPr>
          <p:cNvPr id="155652" name="Notes Placeholder 4"/>
          <p:cNvSpPr>
            <a:spLocks noGrp="1"/>
          </p:cNvSpPr>
          <p:nvPr/>
        </p:nvSpPr>
        <p:spPr bwMode="auto">
          <a:xfrm>
            <a:off x="685496" y="4714655"/>
            <a:ext cx="5487013" cy="4466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073" tIns="44536" rIns="89073" bIns="445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a:spcBef>
                <a:spcPct val="30000"/>
              </a:spcBef>
            </a:pPr>
            <a:endParaRPr lang="fr-FR" altLang="en-US" sz="1200" dirty="0">
              <a:latin typeface="Arial" pitchFamily="34" charset="0"/>
            </a:endParaRPr>
          </a:p>
        </p:txBody>
      </p:sp>
      <p:sp>
        <p:nvSpPr>
          <p:cNvPr id="155653" name="Rectangle 5"/>
          <p:cNvSpPr>
            <a:spLocks noGrp="1" noChangeArrowheads="1"/>
          </p:cNvSpPr>
          <p:nvPr>
            <p:ph type="body" idx="1"/>
          </p:nvPr>
        </p:nvSpPr>
        <p:spPr>
          <a:noFill/>
        </p:spPr>
        <p:txBody>
          <a:bodyPr/>
          <a:lstStyle/>
          <a:p>
            <a:endParaRPr lang="fr-BE" altLang="en-US" dirty="0" smtClean="0"/>
          </a:p>
          <a:p>
            <a:pPr defTabSz="931134">
              <a:defRPr/>
            </a:pPr>
            <a:r>
              <a:rPr lang="en-GB" altLang="en-US" dirty="0" smtClean="0"/>
              <a:t>Purple lines are internal audits inside the Commission</a:t>
            </a:r>
          </a:p>
          <a:p>
            <a:pPr defTabSz="931134">
              <a:defRPr/>
            </a:pPr>
            <a:r>
              <a:rPr lang="fr-BE" altLang="en-US" dirty="0" smtClean="0"/>
              <a:t>Light </a:t>
            </a:r>
            <a:r>
              <a:rPr lang="fr-BE" altLang="en-US" dirty="0" err="1" smtClean="0"/>
              <a:t>blue</a:t>
            </a:r>
            <a:r>
              <a:rPr lang="fr-BE" altLang="en-US" dirty="0" smtClean="0"/>
              <a:t> </a:t>
            </a:r>
            <a:r>
              <a:rPr lang="fr-BE" altLang="en-US" dirty="0" err="1" smtClean="0"/>
              <a:t>lines</a:t>
            </a:r>
            <a:r>
              <a:rPr lang="fr-BE" altLang="en-US" dirty="0" smtClean="0"/>
              <a:t> </a:t>
            </a:r>
            <a:r>
              <a:rPr lang="fr-BE" altLang="en-US" dirty="0" err="1" smtClean="0"/>
              <a:t>refer</a:t>
            </a:r>
            <a:r>
              <a:rPr lang="fr-BE" altLang="en-US" dirty="0" smtClean="0"/>
              <a:t> to audits and </a:t>
            </a:r>
            <a:r>
              <a:rPr lang="fr-BE" altLang="en-US" dirty="0" err="1" smtClean="0"/>
              <a:t>reporting</a:t>
            </a:r>
            <a:r>
              <a:rPr lang="fr-BE" altLang="en-US" dirty="0" smtClean="0"/>
              <a:t> to </a:t>
            </a:r>
            <a:r>
              <a:rPr lang="fr-BE" altLang="en-US" dirty="0" err="1" smtClean="0"/>
              <a:t>Community</a:t>
            </a:r>
            <a:r>
              <a:rPr lang="fr-BE" altLang="en-US" dirty="0" smtClean="0"/>
              <a:t> </a:t>
            </a:r>
            <a:r>
              <a:rPr lang="fr-BE" altLang="en-US" dirty="0" err="1" smtClean="0"/>
              <a:t>Agencies</a:t>
            </a:r>
            <a:endParaRPr lang="fr-BE" altLang="en-US" dirty="0" smtClean="0"/>
          </a:p>
          <a:p>
            <a:r>
              <a:rPr lang="en-GB" altLang="en-US" dirty="0" smtClean="0"/>
              <a:t>Mention</a:t>
            </a:r>
            <a:r>
              <a:rPr lang="en-GB" altLang="en-US" baseline="0" dirty="0" smtClean="0"/>
              <a:t> the respective analogies within a private sector company – shareholders (parliament) – board of directors (college) – audit committee (APC) – executive management / divisions (DGs/EAs) </a:t>
            </a:r>
            <a:endParaRPr lang="en-GB" altLang="en-US" dirty="0" smtClean="0"/>
          </a:p>
          <a:p>
            <a:endParaRPr lang="en-GB"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lvl1pPr defTabSz="890867" eaLnBrk="0" hangingPunct="0">
              <a:defRPr>
                <a:solidFill>
                  <a:schemeClr val="tx1"/>
                </a:solidFill>
                <a:latin typeface="Calibri" pitchFamily="34" charset="0"/>
                <a:ea typeface="MS PGothic" pitchFamily="34" charset="-128"/>
              </a:defRPr>
            </a:lvl1pPr>
            <a:lvl2pPr marL="698367" indent="-268603" defTabSz="890867" eaLnBrk="0" hangingPunct="0">
              <a:defRPr>
                <a:solidFill>
                  <a:schemeClr val="tx1"/>
                </a:solidFill>
                <a:latin typeface="Calibri" pitchFamily="34" charset="0"/>
                <a:ea typeface="MS PGothic" pitchFamily="34" charset="-128"/>
              </a:defRPr>
            </a:lvl2pPr>
            <a:lvl3pPr marL="1074411" indent="-214883" defTabSz="890867" eaLnBrk="0" hangingPunct="0">
              <a:defRPr>
                <a:solidFill>
                  <a:schemeClr val="tx1"/>
                </a:solidFill>
                <a:latin typeface="Calibri" pitchFamily="34" charset="0"/>
                <a:ea typeface="MS PGothic" pitchFamily="34" charset="-128"/>
              </a:defRPr>
            </a:lvl3pPr>
            <a:lvl4pPr marL="1504177" indent="-214883" defTabSz="890867" eaLnBrk="0" hangingPunct="0">
              <a:defRPr>
                <a:solidFill>
                  <a:schemeClr val="tx1"/>
                </a:solidFill>
                <a:latin typeface="Calibri" pitchFamily="34" charset="0"/>
                <a:ea typeface="MS PGothic" pitchFamily="34" charset="-128"/>
              </a:defRPr>
            </a:lvl4pPr>
            <a:lvl5pPr marL="1933941" indent="-214883" defTabSz="890867" eaLnBrk="0" hangingPunct="0">
              <a:defRPr>
                <a:solidFill>
                  <a:schemeClr val="tx1"/>
                </a:solidFill>
                <a:latin typeface="Calibri" pitchFamily="34" charset="0"/>
                <a:ea typeface="MS PGothic" pitchFamily="34" charset="-128"/>
              </a:defRPr>
            </a:lvl5pPr>
            <a:lvl6pPr marL="2363705" indent="-214883" defTabSz="890867" eaLnBrk="0" fontAlgn="base" hangingPunct="0">
              <a:spcBef>
                <a:spcPct val="0"/>
              </a:spcBef>
              <a:spcAft>
                <a:spcPct val="0"/>
              </a:spcAft>
              <a:defRPr>
                <a:solidFill>
                  <a:schemeClr val="tx1"/>
                </a:solidFill>
                <a:latin typeface="Calibri" pitchFamily="34" charset="0"/>
                <a:ea typeface="MS PGothic" pitchFamily="34" charset="-128"/>
              </a:defRPr>
            </a:lvl6pPr>
            <a:lvl7pPr marL="2793471" indent="-214883" defTabSz="890867" eaLnBrk="0" fontAlgn="base" hangingPunct="0">
              <a:spcBef>
                <a:spcPct val="0"/>
              </a:spcBef>
              <a:spcAft>
                <a:spcPct val="0"/>
              </a:spcAft>
              <a:defRPr>
                <a:solidFill>
                  <a:schemeClr val="tx1"/>
                </a:solidFill>
                <a:latin typeface="Calibri" pitchFamily="34" charset="0"/>
                <a:ea typeface="MS PGothic" pitchFamily="34" charset="-128"/>
              </a:defRPr>
            </a:lvl7pPr>
            <a:lvl8pPr marL="3223235" indent="-214883" defTabSz="890867" eaLnBrk="0" fontAlgn="base" hangingPunct="0">
              <a:spcBef>
                <a:spcPct val="0"/>
              </a:spcBef>
              <a:spcAft>
                <a:spcPct val="0"/>
              </a:spcAft>
              <a:defRPr>
                <a:solidFill>
                  <a:schemeClr val="tx1"/>
                </a:solidFill>
                <a:latin typeface="Calibri" pitchFamily="34" charset="0"/>
                <a:ea typeface="MS PGothic" pitchFamily="34" charset="-128"/>
              </a:defRPr>
            </a:lvl8pPr>
            <a:lvl9pPr marL="3653000" indent="-214883" defTabSz="890867"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8E5487F5-5B68-40F7-9BDE-B205FF7A209E}" type="slidenum">
              <a:rPr lang="en-GB" altLang="en-US" smtClean="0">
                <a:latin typeface="Arial" pitchFamily="34" charset="0"/>
              </a:rPr>
              <a:pPr eaLnBrk="1" hangingPunct="1"/>
              <a:t>4</a:t>
            </a:fld>
            <a:endParaRPr lang="en-GB" altLang="en-US" dirty="0" smtClean="0">
              <a:latin typeface="Arial" pitchFamily="34" charset="0"/>
            </a:endParaRPr>
          </a:p>
        </p:txBody>
      </p:sp>
      <p:sp>
        <p:nvSpPr>
          <p:cNvPr id="157699" name="Rectangle 2"/>
          <p:cNvSpPr>
            <a:spLocks noGrp="1" noRot="1" noChangeAspect="1" noChangeArrowheads="1" noTextEdit="1"/>
          </p:cNvSpPr>
          <p:nvPr>
            <p:ph type="sldImg"/>
          </p:nvPr>
        </p:nvSpPr>
        <p:spPr>
          <a:xfrm>
            <a:off x="947738" y="744538"/>
            <a:ext cx="4965700" cy="3724275"/>
          </a:xfrm>
          <a:ln/>
        </p:spPr>
      </p:sp>
      <p:sp>
        <p:nvSpPr>
          <p:cNvPr id="157700" name="Notes Placeholder 4"/>
          <p:cNvSpPr>
            <a:spLocks noGrp="1"/>
          </p:cNvSpPr>
          <p:nvPr/>
        </p:nvSpPr>
        <p:spPr bwMode="auto">
          <a:xfrm>
            <a:off x="685495" y="4714654"/>
            <a:ext cx="5487013" cy="4466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073" tIns="44536" rIns="89073" bIns="445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a:spcBef>
                <a:spcPct val="30000"/>
              </a:spcBef>
            </a:pPr>
            <a:endParaRPr lang="fr-FR" altLang="en-US" sz="1200" dirty="0">
              <a:latin typeface="Arial" pitchFamily="34" charset="0"/>
            </a:endParaRPr>
          </a:p>
        </p:txBody>
      </p:sp>
      <p:sp>
        <p:nvSpPr>
          <p:cNvPr id="157701" name="Notes Placeholder 1"/>
          <p:cNvSpPr>
            <a:spLocks noGrp="1"/>
          </p:cNvSpPr>
          <p:nvPr>
            <p:ph type="body" idx="1"/>
          </p:nvPr>
        </p:nvSpPr>
        <p:spPr>
          <a:noFill/>
        </p:spPr>
        <p:txBody>
          <a:bodyPr/>
          <a:lstStyle/>
          <a:p>
            <a:r>
              <a:rPr lang="en-GB" altLang="en-US" dirty="0" smtClean="0"/>
              <a:t>Co-trainer to talk through the new structure.</a:t>
            </a:r>
          </a:p>
          <a:p>
            <a:r>
              <a:rPr lang="en-GB" altLang="en-US" dirty="0" smtClean="0"/>
              <a:t>Confirm the centralisation of the internal audit function</a:t>
            </a:r>
            <a:r>
              <a:rPr lang="en-GB" altLang="en-US" baseline="0" dirty="0" smtClean="0"/>
              <a:t> of the Commission from February 2015 involving for the Commission DGs the loss of IACs and the increase in staff /revision of structure of the IAS.</a:t>
            </a:r>
          </a:p>
          <a:p>
            <a:r>
              <a:rPr lang="en-GB" altLang="en-US" baseline="0" dirty="0" smtClean="0"/>
              <a:t>The reorganisation has also had an impact on the planning and reporting of the IAS –  A number of changes that can be summarised but perhaps principally the issuing for the first time by the IAS in February 2016 a conclusion on the state of internal control to every DG and service to contribute to their 2015 AARs. This replaced the former IAC opinion on the state of control which is one of the key building blocks in the Director Generals statement of assurance. ( see also comments </a:t>
            </a:r>
            <a:r>
              <a:rPr lang="en-GB" altLang="en-US" baseline="0" smtClean="0"/>
              <a:t>on slide 23)</a:t>
            </a:r>
            <a:endParaRPr lang="en-GB"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125538"/>
            <a:ext cx="9144000" cy="5732462"/>
          </a:xfrm>
          <a:prstGeom prst="rect">
            <a:avLst/>
          </a:prstGeom>
          <a:solidFill>
            <a:srgbClr val="0F5494"/>
          </a:solidFill>
          <a:ln w="73025"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b="0">
              <a:solidFill>
                <a:schemeClr val="lt1"/>
              </a:solidFill>
              <a:latin typeface="+mn-lt"/>
            </a:endParaRPr>
          </a:p>
        </p:txBody>
      </p:sp>
      <p:pic>
        <p:nvPicPr>
          <p:cNvPr id="5" name="Picture 6" descr="LOGO CE-EN-quadri.eps"/>
          <p:cNvPicPr>
            <a:picLocks noChangeAspect="1"/>
          </p:cNvPicPr>
          <p:nvPr userDrawn="1"/>
        </p:nvPicPr>
        <p:blipFill>
          <a:blip r:embed="rId2" cstate="print"/>
          <a:srcRect/>
          <a:stretch>
            <a:fillRect/>
          </a:stretch>
        </p:blipFill>
        <p:spPr bwMode="auto">
          <a:xfrm>
            <a:off x="3906000" y="309600"/>
            <a:ext cx="1584325" cy="1100138"/>
          </a:xfrm>
          <a:prstGeom prst="rect">
            <a:avLst/>
          </a:prstGeom>
          <a:noFill/>
          <a:ln w="9525">
            <a:noFill/>
            <a:miter lim="800000"/>
            <a:headEnd/>
            <a:tailEnd/>
          </a:ln>
        </p:spPr>
      </p:pic>
      <p:sp>
        <p:nvSpPr>
          <p:cNvPr id="6" name="Rectangle 5"/>
          <p:cNvSpPr/>
          <p:nvPr userDrawn="1"/>
        </p:nvSpPr>
        <p:spPr>
          <a:xfrm>
            <a:off x="4230000" y="6669360"/>
            <a:ext cx="684213"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sp>
        <p:nvSpPr>
          <p:cNvPr id="2" name="Title 1"/>
          <p:cNvSpPr>
            <a:spLocks noGrp="1"/>
          </p:cNvSpPr>
          <p:nvPr>
            <p:ph type="title" hasCustomPrompt="1"/>
          </p:nvPr>
        </p:nvSpPr>
        <p:spPr>
          <a:xfrm>
            <a:off x="4139952" y="1700808"/>
            <a:ext cx="4536504" cy="2016224"/>
          </a:xfrm>
        </p:spPr>
        <p:txBody>
          <a:bodyPr/>
          <a:lstStyle>
            <a:lvl1pPr indent="0">
              <a:defRPr sz="4800">
                <a:solidFill>
                  <a:srgbClr val="FFD624"/>
                </a:solidFill>
              </a:defRPr>
            </a:lvl1pPr>
          </a:lstStyle>
          <a:p>
            <a:r>
              <a:rPr lang="en-GB" dirty="0" smtClean="0"/>
              <a:t>Title</a:t>
            </a:r>
            <a:endParaRPr lang="en-GB" dirty="0"/>
          </a:p>
        </p:txBody>
      </p:sp>
      <p:sp>
        <p:nvSpPr>
          <p:cNvPr id="3" name="Content Placeholder 2"/>
          <p:cNvSpPr>
            <a:spLocks noGrp="1"/>
          </p:cNvSpPr>
          <p:nvPr>
            <p:ph idx="1" hasCustomPrompt="1"/>
          </p:nvPr>
        </p:nvSpPr>
        <p:spPr>
          <a:xfrm>
            <a:off x="467544" y="3933056"/>
            <a:ext cx="3744416" cy="1872208"/>
          </a:xfrm>
        </p:spPr>
        <p:txBody>
          <a:bodyPr/>
          <a:lstStyle>
            <a:lvl1pPr marL="0" indent="0">
              <a:buNone/>
              <a:defRPr sz="3000" b="1" i="0">
                <a:solidFill>
                  <a:schemeClr val="bg1"/>
                </a:solidFill>
              </a:defRPr>
            </a:lvl1pPr>
            <a:lvl3pPr marL="228600" indent="-228600" algn="l">
              <a:defRPr sz="3000" b="1">
                <a:solidFill>
                  <a:schemeClr val="bg1"/>
                </a:solidFill>
              </a:defRPr>
            </a:lvl3pPr>
          </a:lstStyle>
          <a:p>
            <a:pPr lvl="0"/>
            <a:r>
              <a:rPr lang="en-US" dirty="0" smtClean="0"/>
              <a:t>Subtitle</a:t>
            </a:r>
          </a:p>
        </p:txBody>
      </p:sp>
      <p:sp>
        <p:nvSpPr>
          <p:cNvPr id="7" name="Rectangle 4"/>
          <p:cNvSpPr>
            <a:spLocks noGrp="1" noChangeArrowheads="1"/>
          </p:cNvSpPr>
          <p:nvPr>
            <p:ph type="dt" sz="half" idx="10"/>
          </p:nvPr>
        </p:nvSpPr>
        <p:spPr/>
        <p:txBody>
          <a:bodyPr/>
          <a:lstStyle>
            <a:lvl1pPr>
              <a:defRPr dirty="0">
                <a:solidFill>
                  <a:schemeClr val="bg1"/>
                </a:solidFill>
              </a:defRPr>
            </a:lvl1pPr>
          </a:lstStyle>
          <a:p>
            <a:pPr>
              <a:defRPr/>
            </a:pPr>
            <a:endParaRPr lang="en-GB" dirty="0"/>
          </a:p>
        </p:txBody>
      </p:sp>
      <p:sp>
        <p:nvSpPr>
          <p:cNvPr id="8" name="Rectangle 5"/>
          <p:cNvSpPr>
            <a:spLocks noGrp="1" noChangeArrowheads="1"/>
          </p:cNvSpPr>
          <p:nvPr>
            <p:ph type="ftr" sz="quarter" idx="11"/>
          </p:nvPr>
        </p:nvSpPr>
        <p:spPr/>
        <p:txBody>
          <a:bodyPr/>
          <a:lstStyle>
            <a:lvl1pPr>
              <a:defRPr dirty="0">
                <a:solidFill>
                  <a:schemeClr val="bg1"/>
                </a:solidFill>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smtClean="0">
                <a:solidFill>
                  <a:schemeClr val="bg1"/>
                </a:solidFill>
              </a:defRPr>
            </a:lvl1pPr>
          </a:lstStyle>
          <a:p>
            <a:pPr>
              <a:defRPr/>
            </a:pPr>
            <a:fld id="{2BB59E6E-B967-488E-B209-8B7FA0D7AF99}" type="slidenum">
              <a:rPr lang="en-GB"/>
              <a:pPr>
                <a:defRPr/>
              </a:pPr>
              <a:t>‹#›</a:t>
            </a:fld>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DE98375-5C84-4176-84A5-B6A3E0825F02}"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123950"/>
            <a:ext cx="2058988" cy="48974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123950"/>
            <a:ext cx="6029325" cy="4897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77C7773-6390-40B5-8F3A-46FD9E5B7090}"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srcRect/>
          <a:stretch>
            <a:fillRect/>
          </a:stretch>
        </p:blipFill>
        <p:spPr bwMode="auto">
          <a:xfrm>
            <a:off x="6577013" y="6145213"/>
            <a:ext cx="2243137" cy="596900"/>
          </a:xfrm>
          <a:prstGeom prst="rect">
            <a:avLst/>
          </a:prstGeom>
          <a:noFill/>
          <a:ln w="9525">
            <a:noFill/>
            <a:miter lim="800000"/>
            <a:headEnd/>
            <a:tailEnd/>
          </a:ln>
        </p:spPr>
      </p:pic>
      <p:sp>
        <p:nvSpPr>
          <p:cNvPr id="2" name="Title 1"/>
          <p:cNvSpPr>
            <a:spLocks noGrp="1"/>
          </p:cNvSpPr>
          <p:nvPr>
            <p:ph type="title"/>
          </p:nvPr>
        </p:nvSpPr>
        <p:spPr>
          <a:xfrm>
            <a:off x="468313" y="980728"/>
            <a:ext cx="8229600" cy="936625"/>
          </a:xfrm>
        </p:spPr>
        <p:txBody>
          <a:bodyPr/>
          <a:lstStyle/>
          <a:p>
            <a:r>
              <a:rPr lang="en-US" smtClean="0"/>
              <a:t>Click to edit Master title style</a:t>
            </a:r>
            <a:endParaRPr lang="en-GB" dirty="0"/>
          </a:p>
        </p:txBody>
      </p:sp>
      <p:sp>
        <p:nvSpPr>
          <p:cNvPr id="5" name="Rectangle 4"/>
          <p:cNvSpPr>
            <a:spLocks noGrp="1" noChangeArrowheads="1"/>
          </p:cNvSpPr>
          <p:nvPr>
            <p:ph type="dt" sz="half" idx="10"/>
          </p:nvPr>
        </p:nvSpPr>
        <p:spPr>
          <a:xfrm>
            <a:off x="6577013" y="116632"/>
            <a:ext cx="2133600" cy="476250"/>
          </a:xfrm>
        </p:spPr>
        <p:txBody>
          <a:bodyPr/>
          <a:lstStyle>
            <a:lvl1pPr>
              <a:defRPr sz="1200"/>
            </a:lvl1pPr>
          </a:lstStyle>
          <a:p>
            <a:pPr>
              <a:defRPr/>
            </a:pPr>
            <a:endParaRPr lang="en-GB" dirty="0"/>
          </a:p>
        </p:txBody>
      </p:sp>
      <p:sp>
        <p:nvSpPr>
          <p:cNvPr id="6" name="Rectangle 5"/>
          <p:cNvSpPr>
            <a:spLocks noGrp="1" noChangeArrowheads="1"/>
          </p:cNvSpPr>
          <p:nvPr>
            <p:ph type="ftr" sz="quarter" idx="11"/>
          </p:nvPr>
        </p:nvSpPr>
        <p:spPr>
          <a:xfrm>
            <a:off x="3124200" y="6337126"/>
            <a:ext cx="2895600" cy="476250"/>
          </a:xfrm>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xfrm>
            <a:off x="467544" y="6297439"/>
            <a:ext cx="2133600" cy="476250"/>
          </a:xfrm>
        </p:spPr>
        <p:txBody>
          <a:bodyPr/>
          <a:lstStyle>
            <a:lvl1pPr algn="l">
              <a:defRPr/>
            </a:lvl1pPr>
          </a:lstStyle>
          <a:p>
            <a:pPr>
              <a:defRPr/>
            </a:pPr>
            <a:fld id="{37EC8A20-BA03-4FF7-8742-03D8AD4CA4F4}" type="slidenum">
              <a:rPr lang="en-GB" smtClean="0"/>
              <a:pPr>
                <a:defRPr/>
              </a:pPr>
              <a:t>‹#›</a:t>
            </a:fld>
            <a:endParaRPr lang="en-GB" dirty="0"/>
          </a:p>
        </p:txBody>
      </p:sp>
      <p:sp>
        <p:nvSpPr>
          <p:cNvPr id="9" name="Content Placeholder 2"/>
          <p:cNvSpPr>
            <a:spLocks noGrp="1"/>
          </p:cNvSpPr>
          <p:nvPr>
            <p:ph idx="1"/>
          </p:nvPr>
        </p:nvSpPr>
        <p:spPr>
          <a:xfrm>
            <a:off x="457200" y="2276872"/>
            <a:ext cx="8229600" cy="3633788"/>
          </a:xfrm>
        </p:spPr>
        <p:txBody>
          <a:bodyPr/>
          <a:lstStyle>
            <a:lvl1pPr marL="342900" indent="-342900">
              <a:buClr>
                <a:srgbClr val="0F5494"/>
              </a:buClr>
              <a:buFont typeface="Arial" pitchFamily="34" charset="0"/>
              <a:buChar char="•"/>
              <a:defRPr/>
            </a:lvl1pPr>
            <a:lvl2pPr>
              <a:buClr>
                <a:srgbClr val="0F5494"/>
              </a:buClr>
              <a:defRPr/>
            </a:lvl2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5E88F9B-71EE-4D5C-B44E-012EF44E925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96CDD1B-50E0-44E8-82B7-F85F69F6D40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30E8177A-0CE3-43B6-B11B-ED2E8AEAD8D3}"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D855DDF-6655-40F2-8D9E-CA15739A7ECF}"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1DEBFC62-E3CF-4012-8A8B-ABF1C18EA022}"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88800BF-55FD-4017-8F82-94A8DE4F5750}"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4747253-C9BC-4251-8AE3-8910CE9253F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BE" dirty="0" smtClean="0"/>
              <a:t>Et dolor fragum</a:t>
            </a:r>
            <a:endParaRPr lang="en-GB" dirty="0" smtClean="0"/>
          </a:p>
          <a:p>
            <a:pPr lvl="1"/>
            <a:r>
              <a:rPr lang="en-GB" dirty="0" smtClean="0"/>
              <a:t>Et </a:t>
            </a:r>
            <a:r>
              <a:rPr lang="en-GB" dirty="0" err="1" smtClean="0"/>
              <a:t>dolor</a:t>
            </a:r>
            <a:r>
              <a:rPr lang="en-GB" dirty="0" smtClean="0"/>
              <a:t> </a:t>
            </a:r>
            <a:r>
              <a:rPr lang="en-GB" dirty="0" err="1" smtClean="0"/>
              <a:t>fragum</a:t>
            </a:r>
            <a:endParaRPr lang="en-GB" dirty="0" smtClean="0"/>
          </a:p>
          <a:p>
            <a:pPr lvl="2"/>
            <a:r>
              <a:rPr lang="en-GB" dirty="0" smtClean="0"/>
              <a:t>- Et </a:t>
            </a:r>
            <a:r>
              <a:rPr lang="en-GB" dirty="0" err="1" smtClean="0"/>
              <a:t>dolor</a:t>
            </a:r>
            <a:r>
              <a:rPr lang="en-GB" dirty="0" smtClean="0"/>
              <a:t> </a:t>
            </a:r>
            <a:r>
              <a:rPr lang="en-GB" dirty="0" err="1" smtClean="0"/>
              <a:t>fragum</a:t>
            </a:r>
            <a:endParaRPr lang="en-GB" dirty="0"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tx1"/>
                </a:solidFill>
                <a:latin typeface="+mj-lt"/>
                <a:ea typeface="+mn-ea"/>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defRPr>
            </a:lvl1pPr>
          </a:lstStyle>
          <a:p>
            <a:pPr>
              <a:defRPr/>
            </a:pPr>
            <a:fld id="{9C8D21B7-B314-438C-91E9-7FF9087DC07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753" r:id="rId1"/>
    <p:sldLayoutId id="2147483752"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sldNum="0" hdr="0" ftr="0" dt="0"/>
  <p:txStyles>
    <p:titleStyle>
      <a:lvl1pPr marL="358775" indent="-358775" algn="l" rtl="0" eaLnBrk="1" fontAlgn="base" hangingPunct="1">
        <a:spcBef>
          <a:spcPct val="0"/>
        </a:spcBef>
        <a:spcAft>
          <a:spcPct val="0"/>
        </a:spcAft>
        <a:defRPr sz="3000" b="1">
          <a:solidFill>
            <a:srgbClr val="0F5494"/>
          </a:solidFill>
          <a:latin typeface="+mj-lt"/>
          <a:ea typeface="+mj-ea"/>
          <a:cs typeface="+mj-cs"/>
        </a:defRPr>
      </a:lvl1pPr>
      <a:lvl2pPr marL="358775" indent="-358775" algn="l" rtl="0" eaLnBrk="1" fontAlgn="base" hangingPunct="1">
        <a:spcBef>
          <a:spcPct val="0"/>
        </a:spcBef>
        <a:spcAft>
          <a:spcPct val="0"/>
        </a:spcAft>
        <a:defRPr sz="3000" b="1">
          <a:solidFill>
            <a:srgbClr val="0F5494"/>
          </a:solidFill>
          <a:latin typeface="Verdana" pitchFamily="34" charset="0"/>
        </a:defRPr>
      </a:lvl2pPr>
      <a:lvl3pPr marL="358775" indent="-358775" algn="l" rtl="0" eaLnBrk="1" fontAlgn="base" hangingPunct="1">
        <a:spcBef>
          <a:spcPct val="0"/>
        </a:spcBef>
        <a:spcAft>
          <a:spcPct val="0"/>
        </a:spcAft>
        <a:defRPr sz="3000" b="1">
          <a:solidFill>
            <a:srgbClr val="0F5494"/>
          </a:solidFill>
          <a:latin typeface="Verdana" pitchFamily="34" charset="0"/>
        </a:defRPr>
      </a:lvl3pPr>
      <a:lvl4pPr marL="358775" indent="-358775" algn="l" rtl="0" eaLnBrk="1" fontAlgn="base" hangingPunct="1">
        <a:spcBef>
          <a:spcPct val="0"/>
        </a:spcBef>
        <a:spcAft>
          <a:spcPct val="0"/>
        </a:spcAft>
        <a:defRPr sz="3000" b="1">
          <a:solidFill>
            <a:srgbClr val="0F5494"/>
          </a:solidFill>
          <a:latin typeface="Verdana" pitchFamily="34" charset="0"/>
        </a:defRPr>
      </a:lvl4pPr>
      <a:lvl5pPr marL="358775" indent="-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1700808"/>
            <a:ext cx="7776864" cy="2016224"/>
          </a:xfrm>
        </p:spPr>
        <p:txBody>
          <a:bodyPr/>
          <a:lstStyle/>
          <a:p>
            <a:r>
              <a:rPr lang="fr-BE" dirty="0" smtClean="0"/>
              <a:t>Internal Audit planning of an audit: EC practices</a:t>
            </a:r>
            <a:endParaRPr lang="en-GB" dirty="0"/>
          </a:p>
        </p:txBody>
      </p:sp>
      <p:sp>
        <p:nvSpPr>
          <p:cNvPr id="3" name="Content Placeholder 2"/>
          <p:cNvSpPr>
            <a:spLocks noGrp="1"/>
          </p:cNvSpPr>
          <p:nvPr>
            <p:ph idx="1"/>
          </p:nvPr>
        </p:nvSpPr>
        <p:spPr>
          <a:xfrm>
            <a:off x="467544" y="4221088"/>
            <a:ext cx="7632848" cy="1872208"/>
          </a:xfrm>
        </p:spPr>
        <p:txBody>
          <a:bodyPr/>
          <a:lstStyle/>
          <a:p>
            <a:r>
              <a:rPr lang="en-GB" dirty="0" smtClean="0"/>
              <a:t>Selection of current practices following EC IAS methodology from audit engagement to kick-off</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Practice 6: Opening Meeting</a:t>
            </a:r>
          </a:p>
        </p:txBody>
      </p:sp>
      <p:sp>
        <p:nvSpPr>
          <p:cNvPr id="3" name="Content Placeholder 2"/>
          <p:cNvSpPr>
            <a:spLocks noGrp="1"/>
          </p:cNvSpPr>
          <p:nvPr>
            <p:ph idx="1"/>
          </p:nvPr>
        </p:nvSpPr>
        <p:spPr/>
        <p:txBody>
          <a:bodyPr/>
          <a:lstStyle/>
          <a:p>
            <a:r>
              <a:rPr lang="en-GB" sz="2000" dirty="0"/>
              <a:t>The opening meeting is organised with the contact person and/or other representatives of the Director General to:</a:t>
            </a:r>
          </a:p>
          <a:p>
            <a:pPr lvl="1"/>
            <a:r>
              <a:rPr lang="en-GB" sz="1600" dirty="0"/>
              <a:t>Provide more details about the audit objectives, the scope, and the audit methodology to be followed; </a:t>
            </a:r>
          </a:p>
          <a:p>
            <a:pPr lvl="1"/>
            <a:r>
              <a:rPr lang="en-GB" sz="1600" dirty="0"/>
              <a:t>Have an exchange of views on the audit and its timing and the issues of interest </a:t>
            </a:r>
            <a:r>
              <a:rPr lang="en-GB" sz="1600" dirty="0" smtClean="0"/>
              <a:t>and expectations of </a:t>
            </a:r>
            <a:r>
              <a:rPr lang="en-GB" sz="1600" dirty="0"/>
              <a:t>the Directorate or </a:t>
            </a:r>
            <a:r>
              <a:rPr lang="en-GB" sz="1600" dirty="0" smtClean="0"/>
              <a:t>Unit; </a:t>
            </a:r>
            <a:endParaRPr lang="en-GB" sz="1600" dirty="0"/>
          </a:p>
          <a:p>
            <a:pPr lvl="1"/>
            <a:r>
              <a:rPr lang="en-GB" sz="1600" dirty="0"/>
              <a:t>Identify the main contact points and how and with whom the audit findings will be validated during the fieldwork;</a:t>
            </a:r>
          </a:p>
          <a:p>
            <a:pPr lvl="1"/>
            <a:r>
              <a:rPr lang="en-GB" sz="1600" dirty="0"/>
              <a:t>Present two important documents : Mutual Expectation Paper / Obligations related to Data protection;</a:t>
            </a:r>
          </a:p>
          <a:p>
            <a:pPr lvl="1"/>
            <a:r>
              <a:rPr lang="en-GB" sz="1600" dirty="0"/>
              <a:t>Discuss logistics and timelines.	</a:t>
            </a:r>
          </a:p>
          <a:p>
            <a:endParaRPr lang="en-GB" sz="2000" dirty="0" smtClean="0"/>
          </a:p>
          <a:p>
            <a:pPr lvl="1"/>
            <a:endParaRPr lang="en-GB" sz="1800" dirty="0"/>
          </a:p>
        </p:txBody>
      </p:sp>
    </p:spTree>
    <p:extLst>
      <p:ext uri="{BB962C8B-B14F-4D97-AF65-F5344CB8AC3E}">
        <p14:creationId xmlns:p14="http://schemas.microsoft.com/office/powerpoint/2010/main" val="2309263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Preliminary</a:t>
            </a:r>
            <a:r>
              <a:rPr lang="fr-BE" dirty="0" smtClean="0"/>
              <a:t> </a:t>
            </a:r>
            <a:r>
              <a:rPr lang="fr-BE" dirty="0" smtClean="0"/>
              <a:t>Survey</a:t>
            </a:r>
            <a:endParaRPr lang="en-GB" dirty="0"/>
          </a:p>
        </p:txBody>
      </p:sp>
      <p:sp>
        <p:nvSpPr>
          <p:cNvPr id="3" name="Content Placeholder 2"/>
          <p:cNvSpPr>
            <a:spLocks noGrp="1"/>
          </p:cNvSpPr>
          <p:nvPr>
            <p:ph idx="1"/>
          </p:nvPr>
        </p:nvSpPr>
        <p:spPr/>
        <p:txBody>
          <a:bodyPr/>
          <a:lstStyle/>
          <a:p>
            <a:r>
              <a:rPr lang="en-GB" dirty="0" smtClean="0"/>
              <a:t>Aims to obtain a better understanding of the audited process and of the related risks to better define the objectives and scope of the engagement, by:</a:t>
            </a:r>
          </a:p>
          <a:p>
            <a:pPr lvl="1"/>
            <a:r>
              <a:rPr lang="en-GB" dirty="0" smtClean="0"/>
              <a:t>Review of relevant documentation</a:t>
            </a:r>
          </a:p>
          <a:p>
            <a:pPr lvl="1"/>
            <a:r>
              <a:rPr lang="en-GB" dirty="0" smtClean="0"/>
              <a:t>Interviews</a:t>
            </a:r>
          </a:p>
          <a:p>
            <a:pPr lvl="1"/>
            <a:r>
              <a:rPr lang="en-GB" dirty="0" smtClean="0"/>
              <a:t>Data analysis</a:t>
            </a:r>
          </a:p>
          <a:p>
            <a:pPr lvl="1"/>
            <a:r>
              <a:rPr lang="en-GB" dirty="0" smtClean="0"/>
              <a:t>…</a:t>
            </a:r>
          </a:p>
          <a:p>
            <a:r>
              <a:rPr lang="en-GB" dirty="0" smtClean="0"/>
              <a:t>Documented in the audit software tool</a:t>
            </a:r>
          </a:p>
          <a:p>
            <a:r>
              <a:rPr lang="en-GB" dirty="0" smtClean="0"/>
              <a:t>Output: Engagement Planning Memorandum</a:t>
            </a:r>
            <a:endParaRPr lang="en-GB" dirty="0"/>
          </a:p>
        </p:txBody>
      </p:sp>
    </p:spTree>
    <p:extLst>
      <p:ext uri="{BB962C8B-B14F-4D97-AF65-F5344CB8AC3E}">
        <p14:creationId xmlns:p14="http://schemas.microsoft.com/office/powerpoint/2010/main" val="1055833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548680"/>
            <a:ext cx="8229600" cy="936625"/>
          </a:xfrm>
        </p:spPr>
        <p:txBody>
          <a:bodyPr/>
          <a:lstStyle/>
          <a:p>
            <a:r>
              <a:rPr lang="en-GB" dirty="0" smtClean="0"/>
              <a:t>Practice 7: Engagement Planning Memorandum (EPM)</a:t>
            </a:r>
            <a:endParaRPr lang="en-GB" dirty="0"/>
          </a:p>
        </p:txBody>
      </p:sp>
      <p:sp>
        <p:nvSpPr>
          <p:cNvPr id="3" name="Content Placeholder 2"/>
          <p:cNvSpPr>
            <a:spLocks noGrp="1"/>
          </p:cNvSpPr>
          <p:nvPr>
            <p:ph idx="1"/>
          </p:nvPr>
        </p:nvSpPr>
        <p:spPr>
          <a:xfrm>
            <a:off x="457200" y="1700808"/>
            <a:ext cx="8229600" cy="3633788"/>
          </a:xfrm>
        </p:spPr>
        <p:txBody>
          <a:bodyPr/>
          <a:lstStyle/>
          <a:p>
            <a:r>
              <a:rPr lang="en-GB" sz="2000" dirty="0" smtClean="0"/>
              <a:t>The main output of the preliminary survey is the EPM (see </a:t>
            </a:r>
            <a:r>
              <a:rPr lang="en-GB" sz="2000" b="1" dirty="0" smtClean="0"/>
              <a:t>example 6</a:t>
            </a:r>
            <a:r>
              <a:rPr lang="en-GB" sz="2000" dirty="0" smtClean="0"/>
              <a:t>)</a:t>
            </a:r>
          </a:p>
          <a:p>
            <a:r>
              <a:rPr lang="en-GB" sz="2000" dirty="0" smtClean="0"/>
              <a:t>The EPM represents the actual planning of the audit</a:t>
            </a:r>
          </a:p>
          <a:p>
            <a:r>
              <a:rPr lang="en-GB" sz="2000" dirty="0" smtClean="0"/>
              <a:t>It contains:</a:t>
            </a:r>
          </a:p>
          <a:p>
            <a:pPr lvl="1"/>
            <a:r>
              <a:rPr lang="en-GB" sz="1800" dirty="0" smtClean="0"/>
              <a:t>The objective of the audit</a:t>
            </a:r>
          </a:p>
          <a:p>
            <a:pPr lvl="1"/>
            <a:r>
              <a:rPr lang="en-GB" sz="1800" dirty="0" smtClean="0"/>
              <a:t>The audit scope</a:t>
            </a:r>
          </a:p>
          <a:p>
            <a:pPr lvl="1"/>
            <a:r>
              <a:rPr lang="en-GB" sz="1800" dirty="0" smtClean="0"/>
              <a:t>The timeline</a:t>
            </a:r>
          </a:p>
          <a:p>
            <a:pPr lvl="1"/>
            <a:r>
              <a:rPr lang="en-GB" sz="1800" dirty="0" smtClean="0"/>
              <a:t>The human resources for the engagement</a:t>
            </a:r>
          </a:p>
          <a:p>
            <a:pPr lvl="1"/>
            <a:r>
              <a:rPr lang="en-GB" sz="1800" dirty="0" smtClean="0"/>
              <a:t>The audit programme</a:t>
            </a:r>
          </a:p>
          <a:p>
            <a:pPr lvl="1"/>
            <a:r>
              <a:rPr lang="en-GB" sz="1800" dirty="0" smtClean="0"/>
              <a:t>together with process description, background information, main figures, summary of previous related audits, audit methodology, etc.</a:t>
            </a:r>
          </a:p>
          <a:p>
            <a:r>
              <a:rPr lang="en-GB" sz="2000" dirty="0" smtClean="0"/>
              <a:t>Reviewed by management and QA and approved by management</a:t>
            </a:r>
          </a:p>
          <a:p>
            <a:endParaRPr lang="en-GB" sz="2000" dirty="0" smtClean="0"/>
          </a:p>
          <a:p>
            <a:pPr lvl="1"/>
            <a:endParaRPr lang="en-GB" sz="1800" dirty="0"/>
          </a:p>
        </p:txBody>
      </p:sp>
    </p:spTree>
    <p:extLst>
      <p:ext uri="{BB962C8B-B14F-4D97-AF65-F5344CB8AC3E}">
        <p14:creationId xmlns:p14="http://schemas.microsoft.com/office/powerpoint/2010/main" val="3078363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8: Detailed audit programme</a:t>
            </a:r>
            <a:endParaRPr lang="en-GB" dirty="0"/>
          </a:p>
        </p:txBody>
      </p:sp>
      <p:sp>
        <p:nvSpPr>
          <p:cNvPr id="3" name="Content Placeholder 2"/>
          <p:cNvSpPr>
            <a:spLocks noGrp="1"/>
          </p:cNvSpPr>
          <p:nvPr>
            <p:ph idx="1"/>
          </p:nvPr>
        </p:nvSpPr>
        <p:spPr/>
        <p:txBody>
          <a:bodyPr/>
          <a:lstStyle/>
          <a:p>
            <a:pPr marL="0" indent="0">
              <a:buNone/>
            </a:pPr>
            <a:r>
              <a:rPr lang="en-GB" dirty="0" smtClean="0"/>
              <a:t>Either:</a:t>
            </a:r>
          </a:p>
          <a:p>
            <a:r>
              <a:rPr lang="en-GB" b="1" dirty="0" smtClean="0"/>
              <a:t>RCM (Risk and Control Matrix)</a:t>
            </a:r>
          </a:p>
          <a:p>
            <a:pPr lvl="1"/>
            <a:r>
              <a:rPr lang="en-GB" dirty="0" smtClean="0"/>
              <a:t>Used for financial/compliance audits</a:t>
            </a:r>
          </a:p>
          <a:p>
            <a:pPr lvl="1"/>
            <a:r>
              <a:rPr lang="en-GB" dirty="0" smtClean="0"/>
              <a:t>See example 7</a:t>
            </a:r>
          </a:p>
          <a:p>
            <a:pPr marL="57150" indent="0">
              <a:buNone/>
            </a:pPr>
            <a:r>
              <a:rPr lang="fr-BE" dirty="0" smtClean="0"/>
              <a:t>or</a:t>
            </a:r>
            <a:endParaRPr lang="en-GB" dirty="0" smtClean="0"/>
          </a:p>
          <a:p>
            <a:r>
              <a:rPr lang="en-GB" b="1" dirty="0" smtClean="0"/>
              <a:t>PAM (Performance Audit Matrix)</a:t>
            </a:r>
          </a:p>
          <a:p>
            <a:pPr lvl="1"/>
            <a:r>
              <a:rPr lang="en-GB" dirty="0" smtClean="0"/>
              <a:t>Used for performance/comprehensive audits</a:t>
            </a:r>
          </a:p>
          <a:p>
            <a:pPr lvl="1"/>
            <a:r>
              <a:rPr lang="en-GB" dirty="0" smtClean="0"/>
              <a:t>See example 8</a:t>
            </a:r>
          </a:p>
          <a:p>
            <a:endParaRPr lang="en-GB" b="1" dirty="0" smtClean="0"/>
          </a:p>
          <a:p>
            <a:endParaRPr lang="en-GB" dirty="0" smtClean="0"/>
          </a:p>
          <a:p>
            <a:pPr lvl="1"/>
            <a:endParaRPr lang="en-GB" dirty="0"/>
          </a:p>
        </p:txBody>
      </p:sp>
    </p:spTree>
    <p:extLst>
      <p:ext uri="{BB962C8B-B14F-4D97-AF65-F5344CB8AC3E}">
        <p14:creationId xmlns:p14="http://schemas.microsoft.com/office/powerpoint/2010/main" val="880043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9: Communication to auditees: Scoping Memo</a:t>
            </a:r>
            <a:endParaRPr lang="en-GB" dirty="0"/>
          </a:p>
        </p:txBody>
      </p:sp>
      <p:sp>
        <p:nvSpPr>
          <p:cNvPr id="3" name="Content Placeholder 2"/>
          <p:cNvSpPr>
            <a:spLocks noGrp="1"/>
          </p:cNvSpPr>
          <p:nvPr>
            <p:ph idx="1"/>
          </p:nvPr>
        </p:nvSpPr>
        <p:spPr/>
        <p:txBody>
          <a:bodyPr/>
          <a:lstStyle/>
          <a:p>
            <a:r>
              <a:rPr lang="en-GB" dirty="0" smtClean="0"/>
              <a:t>The Scoping Memo is an extract of the EPM sent to the auditees as input for the kick-off meeting</a:t>
            </a:r>
          </a:p>
          <a:p>
            <a:r>
              <a:rPr lang="en-GB" dirty="0" smtClean="0"/>
              <a:t>See </a:t>
            </a:r>
            <a:r>
              <a:rPr lang="en-GB" b="1" dirty="0" smtClean="0"/>
              <a:t>example 9</a:t>
            </a:r>
          </a:p>
          <a:p>
            <a:endParaRPr lang="en-GB" dirty="0" smtClean="0"/>
          </a:p>
          <a:p>
            <a:pPr lvl="1"/>
            <a:endParaRPr lang="en-GB" dirty="0"/>
          </a:p>
        </p:txBody>
      </p:sp>
    </p:spTree>
    <p:extLst>
      <p:ext uri="{BB962C8B-B14F-4D97-AF65-F5344CB8AC3E}">
        <p14:creationId xmlns:p14="http://schemas.microsoft.com/office/powerpoint/2010/main" val="3675624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936625"/>
          </a:xfrm>
        </p:spPr>
        <p:txBody>
          <a:bodyPr/>
          <a:lstStyle/>
          <a:p>
            <a:r>
              <a:rPr lang="en-GB" dirty="0"/>
              <a:t>Kick-off Meeting</a:t>
            </a:r>
            <a:br>
              <a:rPr lang="en-GB" dirty="0"/>
            </a:br>
            <a:endParaRPr lang="en-GB" dirty="0"/>
          </a:p>
        </p:txBody>
      </p:sp>
      <p:sp>
        <p:nvSpPr>
          <p:cNvPr id="3" name="Content Placeholder 2"/>
          <p:cNvSpPr>
            <a:spLocks noGrp="1"/>
          </p:cNvSpPr>
          <p:nvPr>
            <p:ph idx="1"/>
          </p:nvPr>
        </p:nvSpPr>
        <p:spPr>
          <a:xfrm>
            <a:off x="395536" y="1484784"/>
            <a:ext cx="8229600" cy="3633788"/>
          </a:xfrm>
        </p:spPr>
        <p:txBody>
          <a:bodyPr/>
          <a:lstStyle/>
          <a:p>
            <a:r>
              <a:rPr lang="en-GB" sz="2000" dirty="0"/>
              <a:t>Meeting to be held by the IAS with the Director(s)-General or Head(s) of Service(s) concerned. </a:t>
            </a:r>
          </a:p>
          <a:p>
            <a:r>
              <a:rPr lang="en-GB" sz="2000" dirty="0"/>
              <a:t>The IAS will be represented by the Audit Head of Unit and, when appropriate, the Audit Process Director and/or Director-General</a:t>
            </a:r>
          </a:p>
          <a:p>
            <a:r>
              <a:rPr lang="en-GB" sz="2000" dirty="0"/>
              <a:t>Purpose:</a:t>
            </a:r>
          </a:p>
          <a:p>
            <a:pPr lvl="1"/>
            <a:r>
              <a:rPr lang="en-GB" sz="1600" dirty="0"/>
              <a:t>Establish an open and constructive dialogue with the management team of the DG(s) or Service(s)</a:t>
            </a:r>
          </a:p>
          <a:p>
            <a:pPr lvl="1"/>
            <a:r>
              <a:rPr lang="en-GB" sz="1600" dirty="0" smtClean="0"/>
              <a:t>Present </a:t>
            </a:r>
            <a:r>
              <a:rPr lang="en-GB" sz="1600" dirty="0"/>
              <a:t>Scoping </a:t>
            </a:r>
            <a:r>
              <a:rPr lang="en-GB" sz="1600" dirty="0" smtClean="0"/>
              <a:t>Memo</a:t>
            </a:r>
            <a:endParaRPr lang="en-GB" sz="1600" dirty="0"/>
          </a:p>
          <a:p>
            <a:pPr lvl="1"/>
            <a:r>
              <a:rPr lang="en-GB" sz="1600" dirty="0" smtClean="0"/>
              <a:t>Provide </a:t>
            </a:r>
            <a:r>
              <a:rPr lang="en-GB" sz="1600" dirty="0"/>
              <a:t>more details about </a:t>
            </a:r>
          </a:p>
          <a:p>
            <a:pPr lvl="2"/>
            <a:r>
              <a:rPr lang="en-GB" sz="1200" dirty="0"/>
              <a:t>The audit objectives and planned scope, </a:t>
            </a:r>
          </a:p>
          <a:p>
            <a:pPr lvl="2"/>
            <a:r>
              <a:rPr lang="en-GB" sz="1200" dirty="0"/>
              <a:t>The audit methodology to be followed</a:t>
            </a:r>
          </a:p>
          <a:p>
            <a:pPr lvl="2"/>
            <a:r>
              <a:rPr lang="en-GB" sz="1200" dirty="0"/>
              <a:t>The parties that will be audited</a:t>
            </a:r>
          </a:p>
          <a:p>
            <a:pPr lvl="2"/>
            <a:r>
              <a:rPr lang="en-GB" sz="1200" dirty="0"/>
              <a:t>The special security measures, if any</a:t>
            </a:r>
          </a:p>
          <a:p>
            <a:pPr lvl="1"/>
            <a:r>
              <a:rPr lang="en-GB" sz="1600" dirty="0" smtClean="0"/>
              <a:t>Ask </a:t>
            </a:r>
            <a:r>
              <a:rPr lang="en-GB" sz="1600" dirty="0"/>
              <a:t>the auditee what their expectations are (and refine EPM if necessary)</a:t>
            </a:r>
          </a:p>
          <a:p>
            <a:endParaRPr lang="en-GB" sz="2000" dirty="0"/>
          </a:p>
        </p:txBody>
      </p:sp>
    </p:spTree>
    <p:extLst>
      <p:ext uri="{BB962C8B-B14F-4D97-AF65-F5344CB8AC3E}">
        <p14:creationId xmlns:p14="http://schemas.microsoft.com/office/powerpoint/2010/main" val="3781497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r>
            <a:br>
              <a:rPr lang="it-IT" dirty="0"/>
            </a:br>
            <a:endParaRPr lang="it-IT" dirty="0"/>
          </a:p>
        </p:txBody>
      </p:sp>
      <p:sp>
        <p:nvSpPr>
          <p:cNvPr id="4" name="Rectangle 3"/>
          <p:cNvSpPr/>
          <p:nvPr/>
        </p:nvSpPr>
        <p:spPr>
          <a:xfrm>
            <a:off x="333500" y="2967335"/>
            <a:ext cx="8477001"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Questions &amp; Answers</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692384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18020" y="2967335"/>
            <a:ext cx="450796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545419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IAS mission</a:t>
            </a:r>
            <a:endParaRPr lang="en-GB" dirty="0"/>
          </a:p>
        </p:txBody>
      </p:sp>
      <p:sp>
        <p:nvSpPr>
          <p:cNvPr id="3" name="Content Placeholder 2"/>
          <p:cNvSpPr>
            <a:spLocks noGrp="1"/>
          </p:cNvSpPr>
          <p:nvPr>
            <p:ph idx="1"/>
          </p:nvPr>
        </p:nvSpPr>
        <p:spPr/>
        <p:txBody>
          <a:bodyPr/>
          <a:lstStyle/>
          <a:p>
            <a:r>
              <a:rPr lang="en-GB" b="1" dirty="0" smtClean="0"/>
              <a:t>From IAS audit Charter:</a:t>
            </a:r>
          </a:p>
          <a:p>
            <a:pPr marL="0" indent="0">
              <a:buNone/>
            </a:pPr>
            <a:r>
              <a:rPr lang="en-GB" b="1" dirty="0" smtClean="0"/>
              <a:t>"</a:t>
            </a:r>
            <a:r>
              <a:rPr lang="en-GB" i="0" dirty="0"/>
              <a:t>The </a:t>
            </a:r>
            <a:r>
              <a:rPr lang="en-GB" b="1" i="0" dirty="0"/>
              <a:t>mission </a:t>
            </a:r>
            <a:r>
              <a:rPr lang="en-GB" i="0" dirty="0"/>
              <a:t>of the Internal Audit Service is to enhance and protect organisational value by providing risk-based and objective assurance, advice and insight. The IAS helps the Commission accomplish its objectives by bringing a systematic, disciplined approach in order to evaluate and improve the effectiveness of risk management, control and governance processes</a:t>
            </a:r>
            <a:r>
              <a:rPr lang="en-GB" i="0" dirty="0" smtClean="0"/>
              <a:t>.</a:t>
            </a:r>
            <a:r>
              <a:rPr lang="en-GB" b="1" dirty="0" smtClean="0"/>
              <a:t>"</a:t>
            </a:r>
            <a:endParaRPr lang="en-GB" dirty="0"/>
          </a:p>
        </p:txBody>
      </p:sp>
    </p:spTree>
    <p:extLst>
      <p:ext uri="{BB962C8B-B14F-4D97-AF65-F5344CB8AC3E}">
        <p14:creationId xmlns:p14="http://schemas.microsoft.com/office/powerpoint/2010/main" val="100265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txBox="1">
            <a:spLocks noGrp="1"/>
          </p:cNvSpPr>
          <p:nvPr/>
        </p:nvSpPr>
        <p:spPr bwMode="auto">
          <a:xfrm>
            <a:off x="6697663"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r" eaLnBrk="1" hangingPunct="1"/>
            <a:fld id="{4CF8AF21-5AE8-4A09-8849-0E0952482F20}" type="slidenum">
              <a:rPr lang="nl-BE" altLang="en-US" sz="1200">
                <a:solidFill>
                  <a:srgbClr val="898989"/>
                </a:solidFill>
                <a:latin typeface="Tahoma" pitchFamily="34" charset="0"/>
              </a:rPr>
              <a:pPr algn="r" eaLnBrk="1" hangingPunct="1"/>
              <a:t>3</a:t>
            </a:fld>
            <a:endParaRPr lang="nl-BE" altLang="en-US" sz="1200" dirty="0">
              <a:solidFill>
                <a:srgbClr val="898989"/>
              </a:solidFill>
              <a:latin typeface="Tahoma" pitchFamily="34" charset="0"/>
            </a:endParaRPr>
          </a:p>
        </p:txBody>
      </p:sp>
      <p:sp>
        <p:nvSpPr>
          <p:cNvPr id="25603" name="Flowchart: Process 7"/>
          <p:cNvSpPr>
            <a:spLocks noChangeArrowheads="1"/>
          </p:cNvSpPr>
          <p:nvPr/>
        </p:nvSpPr>
        <p:spPr bwMode="auto">
          <a:xfrm>
            <a:off x="466725" y="3213100"/>
            <a:ext cx="2449513" cy="642938"/>
          </a:xfrm>
          <a:prstGeom prst="flowChartProcess">
            <a:avLst/>
          </a:prstGeom>
          <a:solidFill>
            <a:srgbClr val="00B050"/>
          </a:solidFill>
          <a:ln w="25400">
            <a:solidFill>
              <a:schemeClr val="accent3">
                <a:lumMod val="50000"/>
              </a:schemeClr>
            </a:solidFill>
            <a:miter lim="800000"/>
            <a:headEnd/>
            <a:tailEnd/>
          </a:ln>
          <a:effectLst>
            <a:prstShdw prst="shdw13" dist="53882" dir="13500000">
              <a:srgbClr val="808080">
                <a:alpha val="50000"/>
              </a:srgbClr>
            </a:prstShdw>
          </a:effectLst>
        </p:spPr>
        <p:txBody>
          <a:bodyPr anchor="ctr"/>
          <a:lstStyle/>
          <a:p>
            <a:pPr algn="ctr"/>
            <a:r>
              <a:rPr lang="en-GB" altLang="en-US" sz="1600" dirty="0">
                <a:solidFill>
                  <a:srgbClr val="FFFFFF"/>
                </a:solidFill>
                <a:latin typeface="Calibri" pitchFamily="34" charset="0"/>
                <a:ea typeface="MS PGothic" pitchFamily="34" charset="-128"/>
              </a:rPr>
              <a:t>DG</a:t>
            </a:r>
          </a:p>
        </p:txBody>
      </p:sp>
      <p:sp>
        <p:nvSpPr>
          <p:cNvPr id="25604" name="Flowchart: Process 4"/>
          <p:cNvSpPr>
            <a:spLocks noChangeArrowheads="1"/>
          </p:cNvSpPr>
          <p:nvPr/>
        </p:nvSpPr>
        <p:spPr bwMode="auto">
          <a:xfrm>
            <a:off x="395288" y="1196975"/>
            <a:ext cx="3500437" cy="500063"/>
          </a:xfrm>
          <a:prstGeom prst="flowChartProcess">
            <a:avLst/>
          </a:prstGeom>
          <a:solidFill>
            <a:schemeClr val="accent5">
              <a:lumMod val="75000"/>
            </a:schemeClr>
          </a:solidFill>
          <a:ln w="25400">
            <a:solidFill>
              <a:srgbClr val="385D8A"/>
            </a:solidFill>
            <a:miter lim="800000"/>
            <a:headEnd/>
            <a:tailEnd/>
          </a:ln>
          <a:effectLst>
            <a:outerShdw blurRad="63500" sy="50000" kx="-2453608" rotWithShape="0">
              <a:srgbClr val="000000">
                <a:alpha val="50000"/>
              </a:srgbClr>
            </a:outerShdw>
          </a:effectLst>
        </p:spPr>
        <p:txBody>
          <a:bodyPr anchor="ctr"/>
          <a:lstStyle/>
          <a:p>
            <a:pPr algn="ctr">
              <a:defRPr/>
            </a:pPr>
            <a:r>
              <a:rPr lang="en-GB" sz="1600" dirty="0">
                <a:solidFill>
                  <a:srgbClr val="FFFFFF"/>
                </a:solidFill>
                <a:latin typeface="Arial (body)"/>
                <a:ea typeface="ＭＳ Ｐゴシック" charset="0"/>
                <a:cs typeface="Arial" charset="0"/>
              </a:rPr>
              <a:t>College of </a:t>
            </a:r>
            <a:r>
              <a:rPr lang="en-GB" sz="1400" dirty="0">
                <a:solidFill>
                  <a:srgbClr val="FFFFFF"/>
                </a:solidFill>
                <a:latin typeface="Arial (body)"/>
                <a:ea typeface="ＭＳ Ｐゴシック" charset="0"/>
                <a:cs typeface="Arial" charset="0"/>
              </a:rPr>
              <a:t>Commissioners</a:t>
            </a:r>
            <a:endParaRPr lang="en-GB" sz="1600" dirty="0">
              <a:solidFill>
                <a:srgbClr val="FFFFFF"/>
              </a:solidFill>
              <a:latin typeface="Arial (body)"/>
              <a:ea typeface="ＭＳ Ｐゴシック" charset="0"/>
              <a:cs typeface="Arial" charset="0"/>
            </a:endParaRPr>
          </a:p>
        </p:txBody>
      </p:sp>
      <p:sp>
        <p:nvSpPr>
          <p:cNvPr id="25605" name="Flowchart: Alternate Process 5"/>
          <p:cNvSpPr>
            <a:spLocks noChangeArrowheads="1"/>
          </p:cNvSpPr>
          <p:nvPr/>
        </p:nvSpPr>
        <p:spPr bwMode="auto">
          <a:xfrm>
            <a:off x="5004048" y="1268413"/>
            <a:ext cx="1512168" cy="777875"/>
          </a:xfrm>
          <a:prstGeom prst="flowChartAlternateProcess">
            <a:avLst/>
          </a:prstGeom>
          <a:solidFill>
            <a:schemeClr val="accent2">
              <a:lumMod val="60000"/>
              <a:lumOff val="40000"/>
            </a:schemeClr>
          </a:solidFill>
          <a:ln w="25400">
            <a:solidFill>
              <a:schemeClr val="accent2">
                <a:lumMod val="75000"/>
              </a:schemeClr>
            </a:solidFill>
            <a:miter lim="800000"/>
            <a:headEnd/>
            <a:tailEnd/>
          </a:ln>
          <a:effectLst>
            <a:prstShdw prst="shdw13" dist="53882" dir="13500000">
              <a:srgbClr val="808080">
                <a:alpha val="50000"/>
              </a:srgbClr>
            </a:prstShdw>
          </a:effectLst>
        </p:spPr>
        <p:txBody>
          <a:bodyPr anchor="ctr"/>
          <a:lstStyle/>
          <a:p>
            <a:pPr algn="ctr"/>
            <a:r>
              <a:rPr lang="en-GB" sz="1600" dirty="0">
                <a:solidFill>
                  <a:srgbClr val="FFFFFF"/>
                </a:solidFill>
                <a:latin typeface="Calibri" pitchFamily="34" charset="0"/>
                <a:ea typeface="MS PGothic" pitchFamily="34" charset="-128"/>
              </a:rPr>
              <a:t>Audit Progress Committee (APC)</a:t>
            </a:r>
          </a:p>
        </p:txBody>
      </p:sp>
      <p:sp>
        <p:nvSpPr>
          <p:cNvPr id="25606" name="Flowchart: Process 6"/>
          <p:cNvSpPr>
            <a:spLocks noChangeArrowheads="1"/>
          </p:cNvSpPr>
          <p:nvPr/>
        </p:nvSpPr>
        <p:spPr bwMode="auto">
          <a:xfrm>
            <a:off x="5003800" y="3213100"/>
            <a:ext cx="2143125" cy="1008063"/>
          </a:xfrm>
          <a:prstGeom prst="flowChartProcess">
            <a:avLst/>
          </a:prstGeom>
          <a:solidFill>
            <a:schemeClr val="tx2">
              <a:lumMod val="60000"/>
              <a:lumOff val="40000"/>
            </a:schemeClr>
          </a:solidFill>
          <a:ln w="25400">
            <a:solidFill>
              <a:srgbClr val="385D8A"/>
            </a:solidFill>
            <a:miter lim="800000"/>
            <a:headEnd/>
            <a:tailEnd/>
          </a:ln>
          <a:effectLst>
            <a:prstShdw prst="shdw13" dist="53882" dir="13500000">
              <a:srgbClr val="808080">
                <a:alpha val="50000"/>
              </a:srgbClr>
            </a:prstShdw>
          </a:effectLst>
        </p:spPr>
        <p:txBody>
          <a:bodyPr anchor="ctr"/>
          <a:lstStyle/>
          <a:p>
            <a:pPr algn="ctr"/>
            <a:r>
              <a:rPr lang="en-GB" sz="1600" dirty="0">
                <a:solidFill>
                  <a:srgbClr val="FFFFFF"/>
                </a:solidFill>
                <a:latin typeface="Calibri" pitchFamily="34" charset="0"/>
                <a:ea typeface="MS PGothic" pitchFamily="34" charset="-128"/>
              </a:rPr>
              <a:t>Internal Audit Service</a:t>
            </a:r>
          </a:p>
        </p:txBody>
      </p:sp>
      <p:sp>
        <p:nvSpPr>
          <p:cNvPr id="25608" name="Flowchart: Process 10"/>
          <p:cNvSpPr>
            <a:spLocks noChangeArrowheads="1"/>
          </p:cNvSpPr>
          <p:nvPr/>
        </p:nvSpPr>
        <p:spPr bwMode="auto">
          <a:xfrm>
            <a:off x="2700338" y="5157788"/>
            <a:ext cx="1500187" cy="500062"/>
          </a:xfrm>
          <a:prstGeom prst="flowChartProcess">
            <a:avLst/>
          </a:prstGeom>
          <a:solidFill>
            <a:schemeClr val="bg2">
              <a:lumMod val="50000"/>
            </a:schemeClr>
          </a:solidFill>
          <a:ln w="25400">
            <a:solidFill>
              <a:schemeClr val="bg2">
                <a:lumMod val="25000"/>
              </a:schemeClr>
            </a:solidFill>
            <a:miter lim="800000"/>
            <a:headEnd/>
            <a:tailEnd/>
          </a:ln>
          <a:effectLst>
            <a:prstShdw prst="shdw13" dist="53882" dir="13500000">
              <a:srgbClr val="808080">
                <a:alpha val="50000"/>
              </a:srgbClr>
            </a:prstShdw>
          </a:effectLst>
        </p:spPr>
        <p:txBody>
          <a:bodyPr anchor="ctr"/>
          <a:lstStyle/>
          <a:p>
            <a:pPr algn="ctr"/>
            <a:r>
              <a:rPr lang="en-GB" altLang="en-US" sz="1600" dirty="0">
                <a:solidFill>
                  <a:srgbClr val="FFFFFF"/>
                </a:solidFill>
                <a:latin typeface="Calibri" pitchFamily="34" charset="0"/>
                <a:ea typeface="MS PGothic" pitchFamily="34" charset="-128"/>
              </a:rPr>
              <a:t>Executive Agencies</a:t>
            </a:r>
          </a:p>
        </p:txBody>
      </p:sp>
      <p:sp>
        <p:nvSpPr>
          <p:cNvPr id="25609" name="Flowchart: Process 11"/>
          <p:cNvSpPr>
            <a:spLocks noChangeArrowheads="1"/>
          </p:cNvSpPr>
          <p:nvPr/>
        </p:nvSpPr>
        <p:spPr bwMode="auto">
          <a:xfrm>
            <a:off x="6156325" y="5229225"/>
            <a:ext cx="2376488" cy="428625"/>
          </a:xfrm>
          <a:prstGeom prst="flowChartProcess">
            <a:avLst/>
          </a:prstGeom>
          <a:solidFill>
            <a:schemeClr val="accent5">
              <a:lumMod val="60000"/>
              <a:lumOff val="40000"/>
            </a:schemeClr>
          </a:solidFill>
          <a:ln w="25400">
            <a:solidFill>
              <a:schemeClr val="accent5">
                <a:lumMod val="75000"/>
              </a:schemeClr>
            </a:solidFill>
            <a:miter lim="800000"/>
            <a:headEnd/>
            <a:tailEnd/>
          </a:ln>
          <a:effectLst>
            <a:prstShdw prst="shdw13" dist="53882" dir="13500000">
              <a:srgbClr val="808080">
                <a:alpha val="50000"/>
              </a:srgbClr>
            </a:prstShdw>
          </a:effectLst>
        </p:spPr>
        <p:txBody>
          <a:bodyPr anchor="ctr"/>
          <a:lstStyle/>
          <a:p>
            <a:pPr algn="ctr"/>
            <a:r>
              <a:rPr lang="en-GB" altLang="en-US" sz="1600" dirty="0">
                <a:solidFill>
                  <a:schemeClr val="accent4">
                    <a:lumMod val="50000"/>
                    <a:lumOff val="50000"/>
                  </a:schemeClr>
                </a:solidFill>
                <a:latin typeface="Calibri" pitchFamily="34" charset="0"/>
                <a:ea typeface="MS PGothic" pitchFamily="34" charset="-128"/>
              </a:rPr>
              <a:t>Community Agencies</a:t>
            </a:r>
          </a:p>
        </p:txBody>
      </p:sp>
      <p:sp>
        <p:nvSpPr>
          <p:cNvPr id="25610" name="Rectangle 2"/>
          <p:cNvSpPr>
            <a:spLocks noChangeArrowheads="1"/>
          </p:cNvSpPr>
          <p:nvPr/>
        </p:nvSpPr>
        <p:spPr bwMode="auto">
          <a:xfrm>
            <a:off x="456704" y="221377"/>
            <a:ext cx="7859712" cy="722313"/>
          </a:xfrm>
          <a:prstGeom prst="rect">
            <a:avLst/>
          </a:prstGeom>
          <a:ln w="12700">
            <a:solidFill>
              <a:schemeClr val="accent5"/>
            </a:solidFill>
          </a:ln>
          <a:extLst/>
        </p:spPr>
        <p:style>
          <a:lnRef idx="2">
            <a:schemeClr val="accent1"/>
          </a:lnRef>
          <a:fillRef idx="1">
            <a:schemeClr val="lt1"/>
          </a:fillRef>
          <a:effectRef idx="0">
            <a:schemeClr val="accent1"/>
          </a:effectRef>
          <a:fontRef idx="minor">
            <a:schemeClr val="dk1"/>
          </a:fontRef>
        </p:style>
        <p:txBody>
          <a:bodyPr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en-US" altLang="en-US" sz="2600" b="1" dirty="0">
                <a:latin typeface="Arial (headings)"/>
              </a:rPr>
              <a:t>The Commission</a:t>
            </a:r>
            <a:r>
              <a:rPr lang="en-US" altLang="fr-FR" sz="2600" b="1" dirty="0">
                <a:latin typeface="Arial (headings)"/>
              </a:rPr>
              <a:t>’</a:t>
            </a:r>
            <a:r>
              <a:rPr lang="en-US" altLang="en-US" sz="2600" b="1" dirty="0">
                <a:latin typeface="Arial (headings)"/>
              </a:rPr>
              <a:t>s </a:t>
            </a:r>
            <a:r>
              <a:rPr lang="en-US" altLang="en-US" sz="2600" b="1" dirty="0" smtClean="0">
                <a:latin typeface="Arial (headings)"/>
              </a:rPr>
              <a:t>governance </a:t>
            </a:r>
            <a:r>
              <a:rPr lang="en-US" altLang="en-US" sz="2600" b="1" dirty="0">
                <a:latin typeface="Arial (headings)"/>
              </a:rPr>
              <a:t>and </a:t>
            </a:r>
            <a:r>
              <a:rPr lang="en-US" altLang="en-US" sz="2600" b="1" dirty="0" smtClean="0">
                <a:latin typeface="Arial (headings)"/>
              </a:rPr>
              <a:t>internal audit </a:t>
            </a:r>
            <a:r>
              <a:rPr lang="en-US" altLang="en-US" sz="2600" b="1" dirty="0">
                <a:latin typeface="Arial (headings)"/>
              </a:rPr>
              <a:t>environment</a:t>
            </a:r>
          </a:p>
        </p:txBody>
      </p:sp>
      <p:sp>
        <p:nvSpPr>
          <p:cNvPr id="25611" name="Flowchart: Process 7"/>
          <p:cNvSpPr>
            <a:spLocks noChangeArrowheads="1"/>
          </p:cNvSpPr>
          <p:nvPr/>
        </p:nvSpPr>
        <p:spPr bwMode="auto">
          <a:xfrm>
            <a:off x="682625" y="3429000"/>
            <a:ext cx="2449513" cy="642938"/>
          </a:xfrm>
          <a:prstGeom prst="flowChartProcess">
            <a:avLst/>
          </a:prstGeom>
          <a:solidFill>
            <a:srgbClr val="00B050"/>
          </a:solidFill>
          <a:ln w="25400">
            <a:solidFill>
              <a:schemeClr val="accent3">
                <a:lumMod val="50000"/>
              </a:schemeClr>
            </a:solidFill>
            <a:miter lim="800000"/>
            <a:headEnd/>
            <a:tailEnd/>
          </a:ln>
          <a:effectLst>
            <a:prstShdw prst="shdw13" dist="53882" dir="13500000">
              <a:srgbClr val="808080">
                <a:alpha val="50000"/>
              </a:srgbClr>
            </a:prstShdw>
          </a:effectLst>
        </p:spPr>
        <p:txBody>
          <a:bodyPr anchor="ctr"/>
          <a:lstStyle/>
          <a:p>
            <a:pPr algn="ctr"/>
            <a:r>
              <a:rPr lang="en-GB" altLang="en-US" sz="1600" dirty="0">
                <a:solidFill>
                  <a:srgbClr val="FFFFFF"/>
                </a:solidFill>
                <a:latin typeface="Calibri" pitchFamily="34" charset="0"/>
                <a:ea typeface="MS PGothic" pitchFamily="34" charset="-128"/>
              </a:rPr>
              <a:t>DG</a:t>
            </a:r>
          </a:p>
        </p:txBody>
      </p:sp>
      <p:sp>
        <p:nvSpPr>
          <p:cNvPr id="25612" name="Flowchart: Process 7"/>
          <p:cNvSpPr>
            <a:spLocks noChangeArrowheads="1"/>
          </p:cNvSpPr>
          <p:nvPr/>
        </p:nvSpPr>
        <p:spPr bwMode="auto">
          <a:xfrm>
            <a:off x="898525" y="3644900"/>
            <a:ext cx="2449513" cy="642938"/>
          </a:xfrm>
          <a:prstGeom prst="flowChartProcess">
            <a:avLst/>
          </a:prstGeom>
          <a:solidFill>
            <a:srgbClr val="00B050"/>
          </a:solidFill>
          <a:ln w="25400">
            <a:solidFill>
              <a:schemeClr val="accent3">
                <a:lumMod val="50000"/>
              </a:schemeClr>
            </a:solidFill>
            <a:miter lim="800000"/>
            <a:headEnd/>
            <a:tailEnd/>
          </a:ln>
          <a:effectLst>
            <a:prstShdw prst="shdw13" dist="53882" dir="13500000">
              <a:srgbClr val="808080">
                <a:alpha val="50000"/>
              </a:srgbClr>
            </a:prstShdw>
          </a:effectLst>
        </p:spPr>
        <p:txBody>
          <a:bodyPr anchor="ctr"/>
          <a:lstStyle/>
          <a:p>
            <a:pPr algn="ctr"/>
            <a:r>
              <a:rPr lang="en-GB" altLang="en-US" sz="1600" dirty="0">
                <a:solidFill>
                  <a:srgbClr val="FFFFFF"/>
                </a:solidFill>
                <a:latin typeface="Calibri" pitchFamily="34" charset="0"/>
                <a:ea typeface="MS PGothic" pitchFamily="34" charset="-128"/>
              </a:rPr>
              <a:t>Directorate-General</a:t>
            </a:r>
          </a:p>
        </p:txBody>
      </p:sp>
      <p:sp>
        <p:nvSpPr>
          <p:cNvPr id="25618" name="Flowchart: Process 10"/>
          <p:cNvSpPr>
            <a:spLocks noChangeArrowheads="1"/>
          </p:cNvSpPr>
          <p:nvPr/>
        </p:nvSpPr>
        <p:spPr bwMode="auto">
          <a:xfrm>
            <a:off x="2916238" y="5373688"/>
            <a:ext cx="1500187" cy="500062"/>
          </a:xfrm>
          <a:prstGeom prst="flowChartProcess">
            <a:avLst/>
          </a:prstGeom>
          <a:solidFill>
            <a:schemeClr val="bg2">
              <a:lumMod val="50000"/>
            </a:schemeClr>
          </a:solidFill>
          <a:ln w="25400">
            <a:solidFill>
              <a:schemeClr val="bg2">
                <a:lumMod val="25000"/>
              </a:schemeClr>
            </a:solidFill>
            <a:miter lim="800000"/>
            <a:headEnd/>
            <a:tailEnd/>
          </a:ln>
          <a:effectLst>
            <a:prstShdw prst="shdw13" dist="53882" dir="13500000">
              <a:srgbClr val="808080">
                <a:alpha val="50000"/>
              </a:srgbClr>
            </a:prstShdw>
          </a:effectLst>
        </p:spPr>
        <p:txBody>
          <a:bodyPr anchor="ctr"/>
          <a:lstStyle/>
          <a:p>
            <a:pPr algn="ctr"/>
            <a:r>
              <a:rPr lang="en-GB" altLang="en-US" sz="1600" dirty="0">
                <a:solidFill>
                  <a:srgbClr val="FFFFFF"/>
                </a:solidFill>
                <a:latin typeface="Calibri" pitchFamily="34" charset="0"/>
                <a:ea typeface="MS PGothic" pitchFamily="34" charset="-128"/>
              </a:rPr>
              <a:t>Executive Agencies</a:t>
            </a:r>
          </a:p>
        </p:txBody>
      </p:sp>
      <p:sp>
        <p:nvSpPr>
          <p:cNvPr id="25619" name="Flowchart: Process 10"/>
          <p:cNvSpPr>
            <a:spLocks noChangeArrowheads="1"/>
          </p:cNvSpPr>
          <p:nvPr/>
        </p:nvSpPr>
        <p:spPr bwMode="auto">
          <a:xfrm>
            <a:off x="3132138" y="5589588"/>
            <a:ext cx="1500187" cy="500062"/>
          </a:xfrm>
          <a:prstGeom prst="flowChartProcess">
            <a:avLst/>
          </a:prstGeom>
          <a:solidFill>
            <a:schemeClr val="bg2">
              <a:lumMod val="50000"/>
            </a:schemeClr>
          </a:solidFill>
          <a:ln w="25400">
            <a:solidFill>
              <a:schemeClr val="bg2">
                <a:lumMod val="25000"/>
              </a:schemeClr>
            </a:solidFill>
            <a:miter lim="800000"/>
            <a:headEnd/>
            <a:tailEnd/>
          </a:ln>
          <a:effectLst>
            <a:prstShdw prst="shdw13" dist="53882" dir="13500000">
              <a:srgbClr val="808080">
                <a:alpha val="50000"/>
              </a:srgbClr>
            </a:prstShdw>
          </a:effectLst>
        </p:spPr>
        <p:txBody>
          <a:bodyPr anchor="ctr"/>
          <a:lstStyle/>
          <a:p>
            <a:pPr algn="ctr"/>
            <a:r>
              <a:rPr lang="en-GB" altLang="en-US" sz="1600" dirty="0">
                <a:solidFill>
                  <a:srgbClr val="FFFFFF"/>
                </a:solidFill>
                <a:latin typeface="Calibri" pitchFamily="34" charset="0"/>
                <a:ea typeface="MS PGothic" pitchFamily="34" charset="-128"/>
              </a:rPr>
              <a:t>Executive Agencies</a:t>
            </a:r>
          </a:p>
        </p:txBody>
      </p:sp>
      <p:sp>
        <p:nvSpPr>
          <p:cNvPr id="25620" name="Flowchart: Process 11"/>
          <p:cNvSpPr>
            <a:spLocks noChangeArrowheads="1"/>
          </p:cNvSpPr>
          <p:nvPr/>
        </p:nvSpPr>
        <p:spPr bwMode="auto">
          <a:xfrm>
            <a:off x="6372225" y="5445125"/>
            <a:ext cx="2376488" cy="428625"/>
          </a:xfrm>
          <a:prstGeom prst="flowChartProcess">
            <a:avLst/>
          </a:prstGeom>
          <a:solidFill>
            <a:schemeClr val="accent5">
              <a:lumMod val="60000"/>
              <a:lumOff val="40000"/>
            </a:schemeClr>
          </a:solidFill>
          <a:ln w="25400">
            <a:solidFill>
              <a:schemeClr val="accent5">
                <a:lumMod val="75000"/>
              </a:schemeClr>
            </a:solidFill>
            <a:miter lim="800000"/>
            <a:headEnd/>
            <a:tailEnd/>
          </a:ln>
          <a:effectLst>
            <a:prstShdw prst="shdw13" dist="53882" dir="13500000">
              <a:srgbClr val="808080">
                <a:alpha val="50000"/>
              </a:srgbClr>
            </a:prstShdw>
          </a:effectLst>
        </p:spPr>
        <p:txBody>
          <a:bodyPr anchor="ctr"/>
          <a:lstStyle/>
          <a:p>
            <a:pPr algn="ctr"/>
            <a:r>
              <a:rPr lang="en-GB" altLang="en-US" sz="1600" dirty="0">
                <a:solidFill>
                  <a:schemeClr val="accent4">
                    <a:lumMod val="50000"/>
                    <a:lumOff val="50000"/>
                  </a:schemeClr>
                </a:solidFill>
                <a:latin typeface="Calibri" pitchFamily="34" charset="0"/>
                <a:ea typeface="MS PGothic" pitchFamily="34" charset="-128"/>
              </a:rPr>
              <a:t>Community Agencies</a:t>
            </a:r>
          </a:p>
        </p:txBody>
      </p:sp>
      <p:sp>
        <p:nvSpPr>
          <p:cNvPr id="25621" name="Flowchart: Process 11"/>
          <p:cNvSpPr>
            <a:spLocks noChangeArrowheads="1"/>
          </p:cNvSpPr>
          <p:nvPr/>
        </p:nvSpPr>
        <p:spPr bwMode="auto">
          <a:xfrm>
            <a:off x="6588125" y="5661025"/>
            <a:ext cx="2376488" cy="504279"/>
          </a:xfrm>
          <a:prstGeom prst="flowChartProcess">
            <a:avLst/>
          </a:prstGeom>
          <a:solidFill>
            <a:schemeClr val="accent5">
              <a:lumMod val="60000"/>
              <a:lumOff val="40000"/>
            </a:schemeClr>
          </a:solidFill>
          <a:ln w="25400">
            <a:solidFill>
              <a:schemeClr val="accent5">
                <a:lumMod val="75000"/>
              </a:schemeClr>
            </a:solidFill>
            <a:miter lim="800000"/>
            <a:headEnd/>
            <a:tailEnd/>
          </a:ln>
          <a:effectLst>
            <a:prstShdw prst="shdw13" dist="53882" dir="13500000">
              <a:srgbClr val="808080">
                <a:alpha val="50000"/>
              </a:srgbClr>
            </a:prstShdw>
          </a:effectLst>
        </p:spPr>
        <p:txBody>
          <a:bodyPr anchor="ctr"/>
          <a:lstStyle/>
          <a:p>
            <a:pPr algn="ctr"/>
            <a:r>
              <a:rPr lang="en-GB" altLang="en-US" sz="1600" dirty="0">
                <a:solidFill>
                  <a:schemeClr val="accent4">
                    <a:lumMod val="50000"/>
                    <a:lumOff val="50000"/>
                  </a:schemeClr>
                </a:solidFill>
                <a:latin typeface="Calibri" pitchFamily="34" charset="0"/>
                <a:ea typeface="MS PGothic" pitchFamily="34" charset="-128"/>
              </a:rPr>
              <a:t>Autonomous Body/ Community Agency</a:t>
            </a:r>
          </a:p>
        </p:txBody>
      </p:sp>
      <p:sp>
        <p:nvSpPr>
          <p:cNvPr id="25622" name="Line 135"/>
          <p:cNvSpPr>
            <a:spLocks noChangeShapeType="1"/>
          </p:cNvSpPr>
          <p:nvPr/>
        </p:nvSpPr>
        <p:spPr bwMode="auto">
          <a:xfrm>
            <a:off x="2771775" y="4292600"/>
            <a:ext cx="0" cy="865188"/>
          </a:xfrm>
          <a:prstGeom prst="line">
            <a:avLst/>
          </a:prstGeom>
          <a:noFill/>
          <a:ln w="25400">
            <a:solidFill>
              <a:srgbClr val="385D8A"/>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25623" name="Line 136"/>
          <p:cNvSpPr>
            <a:spLocks noChangeShapeType="1"/>
          </p:cNvSpPr>
          <p:nvPr/>
        </p:nvSpPr>
        <p:spPr bwMode="auto">
          <a:xfrm>
            <a:off x="2987675" y="4292600"/>
            <a:ext cx="0" cy="1081088"/>
          </a:xfrm>
          <a:prstGeom prst="line">
            <a:avLst/>
          </a:prstGeom>
          <a:noFill/>
          <a:ln w="25400">
            <a:solidFill>
              <a:srgbClr val="385D8A"/>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25624" name="Line 137"/>
          <p:cNvSpPr>
            <a:spLocks noChangeShapeType="1"/>
          </p:cNvSpPr>
          <p:nvPr/>
        </p:nvSpPr>
        <p:spPr bwMode="auto">
          <a:xfrm>
            <a:off x="3203575" y="4292600"/>
            <a:ext cx="0" cy="1296988"/>
          </a:xfrm>
          <a:prstGeom prst="line">
            <a:avLst/>
          </a:prstGeom>
          <a:noFill/>
          <a:ln w="25400">
            <a:solidFill>
              <a:srgbClr val="385D8A"/>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cxnSp>
        <p:nvCxnSpPr>
          <p:cNvPr id="25625" name="AutoShape 138"/>
          <p:cNvCxnSpPr>
            <a:cxnSpLocks noChangeShapeType="1"/>
          </p:cNvCxnSpPr>
          <p:nvPr/>
        </p:nvCxnSpPr>
        <p:spPr bwMode="auto">
          <a:xfrm rot="5400000">
            <a:off x="4237038" y="4640263"/>
            <a:ext cx="1619250" cy="781050"/>
          </a:xfrm>
          <a:prstGeom prst="bentConnector2">
            <a:avLst/>
          </a:prstGeom>
          <a:noFill/>
          <a:ln w="19050">
            <a:solidFill>
              <a:srgbClr val="7030A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25626" name="Line 139"/>
          <p:cNvSpPr>
            <a:spLocks noChangeShapeType="1"/>
          </p:cNvSpPr>
          <p:nvPr/>
        </p:nvSpPr>
        <p:spPr bwMode="auto">
          <a:xfrm flipH="1">
            <a:off x="4429125" y="5445125"/>
            <a:ext cx="1008063" cy="0"/>
          </a:xfrm>
          <a:prstGeom prst="line">
            <a:avLst/>
          </a:prstGeom>
          <a:noFill/>
          <a:ln w="19050">
            <a:solidFill>
              <a:srgbClr val="7030A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25627" name="Line 140"/>
          <p:cNvSpPr>
            <a:spLocks noChangeShapeType="1"/>
          </p:cNvSpPr>
          <p:nvPr/>
        </p:nvSpPr>
        <p:spPr bwMode="auto">
          <a:xfrm flipH="1">
            <a:off x="4213225" y="5213350"/>
            <a:ext cx="1223963" cy="0"/>
          </a:xfrm>
          <a:prstGeom prst="line">
            <a:avLst/>
          </a:prstGeom>
          <a:noFill/>
          <a:ln w="19050">
            <a:solidFill>
              <a:srgbClr val="7030A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25628" name="Line 141"/>
          <p:cNvSpPr>
            <a:spLocks noChangeShapeType="1"/>
          </p:cNvSpPr>
          <p:nvPr/>
        </p:nvSpPr>
        <p:spPr bwMode="auto">
          <a:xfrm flipH="1">
            <a:off x="2916238" y="3284538"/>
            <a:ext cx="2087562" cy="0"/>
          </a:xfrm>
          <a:prstGeom prst="line">
            <a:avLst/>
          </a:prstGeom>
          <a:noFill/>
          <a:ln w="19050">
            <a:solidFill>
              <a:srgbClr val="7030A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25629" name="Line 142"/>
          <p:cNvSpPr>
            <a:spLocks noChangeShapeType="1"/>
          </p:cNvSpPr>
          <p:nvPr/>
        </p:nvSpPr>
        <p:spPr bwMode="auto">
          <a:xfrm flipH="1">
            <a:off x="3132138" y="3500438"/>
            <a:ext cx="1871662" cy="0"/>
          </a:xfrm>
          <a:prstGeom prst="line">
            <a:avLst/>
          </a:prstGeom>
          <a:noFill/>
          <a:ln w="19050">
            <a:solidFill>
              <a:srgbClr val="7030A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25630" name="Line 143"/>
          <p:cNvSpPr>
            <a:spLocks noChangeShapeType="1"/>
          </p:cNvSpPr>
          <p:nvPr/>
        </p:nvSpPr>
        <p:spPr bwMode="auto">
          <a:xfrm flipH="1">
            <a:off x="3348038" y="3716338"/>
            <a:ext cx="1655762" cy="0"/>
          </a:xfrm>
          <a:prstGeom prst="line">
            <a:avLst/>
          </a:prstGeom>
          <a:noFill/>
          <a:ln w="19050">
            <a:solidFill>
              <a:srgbClr val="7030A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25631" name="Line 144"/>
          <p:cNvSpPr>
            <a:spLocks noChangeShapeType="1"/>
          </p:cNvSpPr>
          <p:nvPr/>
        </p:nvSpPr>
        <p:spPr bwMode="auto">
          <a:xfrm>
            <a:off x="6373813" y="4221163"/>
            <a:ext cx="0" cy="1009650"/>
          </a:xfrm>
          <a:prstGeom prst="line">
            <a:avLst/>
          </a:prstGeom>
          <a:noFill/>
          <a:ln w="19050" cap="flat">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solidFill>
                <a:schemeClr val="accent4">
                  <a:lumMod val="50000"/>
                  <a:lumOff val="50000"/>
                </a:schemeClr>
              </a:solidFill>
              <a:latin typeface="Calibri" charset="0"/>
              <a:ea typeface="ＭＳ Ｐゴシック" charset="0"/>
              <a:cs typeface="Arial" charset="0"/>
            </a:endParaRPr>
          </a:p>
        </p:txBody>
      </p:sp>
      <p:sp>
        <p:nvSpPr>
          <p:cNvPr id="25632" name="Line 145"/>
          <p:cNvSpPr>
            <a:spLocks noChangeShapeType="1"/>
          </p:cNvSpPr>
          <p:nvPr/>
        </p:nvSpPr>
        <p:spPr bwMode="auto">
          <a:xfrm>
            <a:off x="6589713" y="4221163"/>
            <a:ext cx="0" cy="1223962"/>
          </a:xfrm>
          <a:prstGeom prst="line">
            <a:avLst/>
          </a:prstGeom>
          <a:noFill/>
          <a:ln w="1905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solidFill>
                <a:schemeClr val="accent4">
                  <a:lumMod val="50000"/>
                  <a:lumOff val="50000"/>
                </a:schemeClr>
              </a:solidFill>
              <a:latin typeface="Calibri" charset="0"/>
              <a:ea typeface="ＭＳ Ｐゴシック" charset="0"/>
              <a:cs typeface="Arial" charset="0"/>
            </a:endParaRPr>
          </a:p>
        </p:txBody>
      </p:sp>
      <p:sp>
        <p:nvSpPr>
          <p:cNvPr id="25633" name="Line 146"/>
          <p:cNvSpPr>
            <a:spLocks noChangeShapeType="1"/>
          </p:cNvSpPr>
          <p:nvPr/>
        </p:nvSpPr>
        <p:spPr bwMode="auto">
          <a:xfrm>
            <a:off x="6877050" y="4221163"/>
            <a:ext cx="0" cy="1439862"/>
          </a:xfrm>
          <a:prstGeom prst="line">
            <a:avLst/>
          </a:prstGeom>
          <a:noFill/>
          <a:ln w="1905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solidFill>
                <a:schemeClr val="accent4">
                  <a:lumMod val="50000"/>
                  <a:lumOff val="50000"/>
                </a:schemeClr>
              </a:solidFill>
              <a:latin typeface="Calibri" charset="0"/>
              <a:ea typeface="ＭＳ Ｐゴシック" charset="0"/>
              <a:cs typeface="Arial" charset="0"/>
            </a:endParaRPr>
          </a:p>
        </p:txBody>
      </p:sp>
      <p:sp>
        <p:nvSpPr>
          <p:cNvPr id="25638" name="Line 153"/>
          <p:cNvSpPr>
            <a:spLocks noChangeShapeType="1"/>
          </p:cNvSpPr>
          <p:nvPr/>
        </p:nvSpPr>
        <p:spPr bwMode="auto">
          <a:xfrm flipV="1">
            <a:off x="5868144" y="2060575"/>
            <a:ext cx="0" cy="1152525"/>
          </a:xfrm>
          <a:prstGeom prst="line">
            <a:avLst/>
          </a:prstGeom>
          <a:noFill/>
          <a:ln w="25400">
            <a:solidFill>
              <a:srgbClr val="385D8A"/>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25639" name="Line 154"/>
          <p:cNvSpPr>
            <a:spLocks noChangeShapeType="1"/>
          </p:cNvSpPr>
          <p:nvPr/>
        </p:nvSpPr>
        <p:spPr bwMode="auto">
          <a:xfrm flipH="1">
            <a:off x="3924300" y="1557338"/>
            <a:ext cx="1079500" cy="0"/>
          </a:xfrm>
          <a:prstGeom prst="line">
            <a:avLst/>
          </a:prstGeom>
          <a:noFill/>
          <a:ln w="25400">
            <a:solidFill>
              <a:srgbClr val="385D8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25640" name="Line 155"/>
          <p:cNvSpPr>
            <a:spLocks noChangeShapeType="1"/>
          </p:cNvSpPr>
          <p:nvPr/>
        </p:nvSpPr>
        <p:spPr bwMode="auto">
          <a:xfrm flipV="1">
            <a:off x="900113" y="1700213"/>
            <a:ext cx="0" cy="1512887"/>
          </a:xfrm>
          <a:prstGeom prst="line">
            <a:avLst/>
          </a:prstGeom>
          <a:noFill/>
          <a:ln w="25400">
            <a:solidFill>
              <a:srgbClr val="385D8A"/>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25641" name="Line 156"/>
          <p:cNvSpPr>
            <a:spLocks noChangeShapeType="1"/>
          </p:cNvSpPr>
          <p:nvPr/>
        </p:nvSpPr>
        <p:spPr bwMode="auto">
          <a:xfrm flipV="1">
            <a:off x="1116013" y="1700213"/>
            <a:ext cx="0" cy="1728787"/>
          </a:xfrm>
          <a:prstGeom prst="line">
            <a:avLst/>
          </a:prstGeom>
          <a:noFill/>
          <a:ln w="25400">
            <a:solidFill>
              <a:srgbClr val="385D8A"/>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25642" name="Line 157"/>
          <p:cNvSpPr>
            <a:spLocks noChangeShapeType="1"/>
          </p:cNvSpPr>
          <p:nvPr/>
        </p:nvSpPr>
        <p:spPr bwMode="auto">
          <a:xfrm flipV="1">
            <a:off x="1331913" y="1700213"/>
            <a:ext cx="0" cy="1944687"/>
          </a:xfrm>
          <a:prstGeom prst="line">
            <a:avLst/>
          </a:prstGeom>
          <a:noFill/>
          <a:ln w="25400">
            <a:solidFill>
              <a:srgbClr val="385D8A"/>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25643" name="Flowchart: Process 9"/>
          <p:cNvSpPr>
            <a:spLocks noChangeArrowheads="1"/>
          </p:cNvSpPr>
          <p:nvPr/>
        </p:nvSpPr>
        <p:spPr bwMode="auto">
          <a:xfrm>
            <a:off x="3924300" y="4724400"/>
            <a:ext cx="1655763" cy="288925"/>
          </a:xfrm>
          <a:prstGeom prst="flowChartProcess">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25400">
                <a:solidFill>
                  <a:srgbClr val="385D8A"/>
                </a:solidFill>
                <a:miter lim="800000"/>
                <a:headEnd/>
                <a:tailEnd/>
              </a14:hiddenLine>
            </a:ext>
            <a:ext uri="{AF507438-7753-43E0-B8FC-AC1667EBCBE1}">
              <a14:hiddenEffects xmlns:a14="http://schemas.microsoft.com/office/drawing/2010/main">
                <a:effectLst>
                  <a:outerShdw blurRad="63500" sy="50000" kx="-2453608" rotWithShape="0">
                    <a:srgbClr val="000000">
                      <a:alpha val="50000"/>
                    </a:srgbClr>
                  </a:outerShdw>
                </a:effectLst>
              </a14:hiddenEffects>
            </a:ext>
          </a:extLst>
        </p:spPr>
        <p:txBody>
          <a:bodyPr anchor="ctr"/>
          <a:lstStyle/>
          <a:p>
            <a:pPr algn="ctr">
              <a:defRPr/>
            </a:pPr>
            <a:r>
              <a:rPr lang="en-GB" sz="1600" dirty="0">
                <a:latin typeface="Calibri" charset="0"/>
                <a:ea typeface="ＭＳ Ｐゴシック" charset="0"/>
                <a:cs typeface="Arial" charset="0"/>
              </a:rPr>
              <a:t>Internal Audit</a:t>
            </a:r>
          </a:p>
        </p:txBody>
      </p:sp>
      <p:sp>
        <p:nvSpPr>
          <p:cNvPr id="25644" name="Flowchart: Process 9"/>
          <p:cNvSpPr>
            <a:spLocks noChangeArrowheads="1"/>
          </p:cNvSpPr>
          <p:nvPr/>
        </p:nvSpPr>
        <p:spPr bwMode="auto">
          <a:xfrm>
            <a:off x="5436096" y="4741863"/>
            <a:ext cx="1655762" cy="288925"/>
          </a:xfrm>
          <a:prstGeom prst="flowChartProcess">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25400">
                <a:solidFill>
                  <a:srgbClr val="385D8A"/>
                </a:solidFill>
                <a:miter lim="800000"/>
                <a:headEnd/>
                <a:tailEnd/>
              </a14:hiddenLine>
            </a:ext>
            <a:ext uri="{AF507438-7753-43E0-B8FC-AC1667EBCBE1}">
              <a14:hiddenEffects xmlns:a14="http://schemas.microsoft.com/office/drawing/2010/main">
                <a:effectLst>
                  <a:outerShdw blurRad="63500" sy="50000" kx="-2453608" rotWithShape="0">
                    <a:srgbClr val="000000">
                      <a:alpha val="50000"/>
                    </a:srgbClr>
                  </a:outerShdw>
                </a:effectLst>
              </a14:hiddenEffects>
            </a:ext>
          </a:extLst>
        </p:spPr>
        <p:txBody>
          <a:bodyPr anchor="ctr"/>
          <a:lstStyle/>
          <a:p>
            <a:pPr algn="ctr">
              <a:defRPr/>
            </a:pPr>
            <a:r>
              <a:rPr lang="en-GB" sz="1600" dirty="0">
                <a:latin typeface="Calibri" charset="0"/>
                <a:ea typeface="ＭＳ Ｐゴシック" charset="0"/>
                <a:cs typeface="Arial" charset="0"/>
              </a:rPr>
              <a:t>Internal Audit</a:t>
            </a:r>
          </a:p>
        </p:txBody>
      </p:sp>
      <p:sp>
        <p:nvSpPr>
          <p:cNvPr id="46" name="Flowchart: Process 4"/>
          <p:cNvSpPr>
            <a:spLocks noChangeArrowheads="1"/>
          </p:cNvSpPr>
          <p:nvPr/>
        </p:nvSpPr>
        <p:spPr bwMode="auto">
          <a:xfrm>
            <a:off x="1814512" y="1697038"/>
            <a:ext cx="2067719" cy="500063"/>
          </a:xfrm>
          <a:prstGeom prst="flowChartProcess">
            <a:avLst/>
          </a:prstGeom>
          <a:solidFill>
            <a:schemeClr val="accent5">
              <a:lumMod val="75000"/>
            </a:schemeClr>
          </a:solidFill>
          <a:ln w="25400">
            <a:solidFill>
              <a:srgbClr val="385D8A"/>
            </a:solidFill>
            <a:miter lim="800000"/>
            <a:headEnd/>
            <a:tailEnd/>
          </a:ln>
          <a:effectLst>
            <a:outerShdw blurRad="63500" sy="50000" kx="-2453608" rotWithShape="0">
              <a:srgbClr val="000000">
                <a:alpha val="50000"/>
              </a:srgbClr>
            </a:outerShdw>
          </a:effectLst>
        </p:spPr>
        <p:txBody>
          <a:bodyPr anchor="ctr"/>
          <a:lstStyle/>
          <a:p>
            <a:pPr algn="ctr"/>
            <a:r>
              <a:rPr lang="en-GB" sz="1400" dirty="0">
                <a:solidFill>
                  <a:srgbClr val="FFFFFF"/>
                </a:solidFill>
                <a:latin typeface="Arial (body)"/>
                <a:ea typeface="ＭＳ Ｐゴシック" charset="0"/>
                <a:cs typeface="Arial" charset="0"/>
              </a:rPr>
              <a:t>First Vice-President Timmermans</a:t>
            </a:r>
          </a:p>
        </p:txBody>
      </p:sp>
      <p:sp>
        <p:nvSpPr>
          <p:cNvPr id="47" name="Line 154"/>
          <p:cNvSpPr>
            <a:spLocks noChangeShapeType="1"/>
          </p:cNvSpPr>
          <p:nvPr/>
        </p:nvSpPr>
        <p:spPr bwMode="auto">
          <a:xfrm flipH="1" flipV="1">
            <a:off x="3882229" y="2197099"/>
            <a:ext cx="1985915" cy="1337470"/>
          </a:xfrm>
          <a:prstGeom prst="line">
            <a:avLst/>
          </a:prstGeom>
          <a:noFill/>
          <a:ln w="25400" cmpd="dbl">
            <a:solidFill>
              <a:srgbClr val="385D8A"/>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p>
        </p:txBody>
      </p:sp>
      <p:sp>
        <p:nvSpPr>
          <p:cNvPr id="40" name="Line 146"/>
          <p:cNvSpPr>
            <a:spLocks noChangeShapeType="1"/>
          </p:cNvSpPr>
          <p:nvPr/>
        </p:nvSpPr>
        <p:spPr bwMode="auto">
          <a:xfrm>
            <a:off x="7146925" y="3500438"/>
            <a:ext cx="1028997" cy="1241424"/>
          </a:xfrm>
          <a:prstGeom prst="line">
            <a:avLst/>
          </a:prstGeom>
          <a:noFill/>
          <a:ln w="254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3" name="Freeform 2"/>
          <p:cNvSpPr/>
          <p:nvPr/>
        </p:nvSpPr>
        <p:spPr>
          <a:xfrm>
            <a:off x="6245157" y="3210128"/>
            <a:ext cx="898689" cy="1021404"/>
          </a:xfrm>
          <a:custGeom>
            <a:avLst/>
            <a:gdLst>
              <a:gd name="connsiteX0" fmla="*/ 894945 w 898689"/>
              <a:gd name="connsiteY0" fmla="*/ 9727 h 1021404"/>
              <a:gd name="connsiteX1" fmla="*/ 428017 w 898689"/>
              <a:gd name="connsiteY1" fmla="*/ 0 h 1021404"/>
              <a:gd name="connsiteX2" fmla="*/ 0 w 898689"/>
              <a:gd name="connsiteY2" fmla="*/ 1021404 h 1021404"/>
              <a:gd name="connsiteX3" fmla="*/ 894945 w 898689"/>
              <a:gd name="connsiteY3" fmla="*/ 1001949 h 1021404"/>
              <a:gd name="connsiteX4" fmla="*/ 894945 w 898689"/>
              <a:gd name="connsiteY4" fmla="*/ 9727 h 10214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8689" h="1021404">
                <a:moveTo>
                  <a:pt x="894945" y="9727"/>
                </a:moveTo>
                <a:lnTo>
                  <a:pt x="428017" y="0"/>
                </a:lnTo>
                <a:lnTo>
                  <a:pt x="0" y="1021404"/>
                </a:lnTo>
                <a:lnTo>
                  <a:pt x="894945" y="1001949"/>
                </a:lnTo>
                <a:cubicBezTo>
                  <a:pt x="898188" y="667966"/>
                  <a:pt x="901430" y="333983"/>
                  <a:pt x="894945" y="9727"/>
                </a:cubicBezTo>
                <a:close/>
              </a:path>
            </a:pathLst>
          </a:custGeom>
          <a:solidFill>
            <a:schemeClr val="accent1">
              <a:alpha val="28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3" name="Flowchart: Process 9"/>
          <p:cNvSpPr>
            <a:spLocks noChangeArrowheads="1"/>
          </p:cNvSpPr>
          <p:nvPr/>
        </p:nvSpPr>
        <p:spPr bwMode="auto">
          <a:xfrm rot="1988002">
            <a:off x="3996377" y="2492783"/>
            <a:ext cx="1785401" cy="288925"/>
          </a:xfrm>
          <a:prstGeom prst="flowChartProcess">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25400">
                <a:solidFill>
                  <a:srgbClr val="385D8A"/>
                </a:solidFill>
                <a:miter lim="800000"/>
                <a:headEnd/>
                <a:tailEnd/>
              </a14:hiddenLine>
            </a:ext>
            <a:ext uri="{AF507438-7753-43E0-B8FC-AC1667EBCBE1}">
              <a14:hiddenEffects xmlns:a14="http://schemas.microsoft.com/office/drawing/2010/main">
                <a:effectLst>
                  <a:outerShdw blurRad="63500" sy="50000" kx="-2453608" rotWithShape="0">
                    <a:srgbClr val="000000">
                      <a:alpha val="50000"/>
                    </a:srgbClr>
                  </a:outerShdw>
                </a:effectLst>
              </a14:hiddenEffects>
            </a:ext>
          </a:extLst>
        </p:spPr>
        <p:txBody>
          <a:bodyPr anchor="ctr"/>
          <a:lstStyle/>
          <a:p>
            <a:pPr algn="ctr">
              <a:defRPr/>
            </a:pPr>
            <a:r>
              <a:rPr lang="fr-BE" sz="1200" dirty="0" smtClean="0">
                <a:latin typeface="Arial (body)"/>
                <a:ea typeface="ＭＳ Ｐゴシック" charset="0"/>
                <a:cs typeface="Arial" charset="0"/>
              </a:rPr>
              <a:t>Administrative reporting</a:t>
            </a:r>
            <a:endParaRPr lang="en-GB" sz="1200" dirty="0">
              <a:latin typeface="Arial (body)"/>
              <a:ea typeface="ＭＳ Ｐゴシック" charset="0"/>
              <a:cs typeface="Arial" charset="0"/>
            </a:endParaRPr>
          </a:p>
        </p:txBody>
      </p:sp>
      <p:sp>
        <p:nvSpPr>
          <p:cNvPr id="45" name="Flowchart: Process 11"/>
          <p:cNvSpPr>
            <a:spLocks noChangeArrowheads="1"/>
          </p:cNvSpPr>
          <p:nvPr/>
        </p:nvSpPr>
        <p:spPr bwMode="auto">
          <a:xfrm>
            <a:off x="7740352" y="4725144"/>
            <a:ext cx="871141" cy="522288"/>
          </a:xfrm>
          <a:prstGeom prst="flowChartProcess">
            <a:avLst/>
          </a:prstGeom>
          <a:solidFill>
            <a:schemeClr val="accent5">
              <a:lumMod val="60000"/>
              <a:lumOff val="40000"/>
            </a:schemeClr>
          </a:solidFill>
          <a:ln w="25400">
            <a:solidFill>
              <a:schemeClr val="accent5">
                <a:lumMod val="75000"/>
              </a:schemeClr>
            </a:solidFill>
            <a:miter lim="800000"/>
            <a:headEnd/>
            <a:tailEnd/>
          </a:ln>
          <a:effectLst>
            <a:prstShdw prst="shdw13" dist="53882" dir="13500000">
              <a:srgbClr val="808080">
                <a:alpha val="50000"/>
              </a:srgbClr>
            </a:prstShdw>
          </a:effectLst>
        </p:spPr>
        <p:txBody>
          <a:bodyPr anchor="ctr"/>
          <a:lstStyle/>
          <a:p>
            <a:pPr algn="ctr"/>
            <a:r>
              <a:rPr lang="en-GB" altLang="en-US" sz="1600" dirty="0">
                <a:solidFill>
                  <a:schemeClr val="accent4">
                    <a:lumMod val="50000"/>
                    <a:lumOff val="50000"/>
                  </a:schemeClr>
                </a:solidFill>
                <a:latin typeface="Calibri" pitchFamily="34" charset="0"/>
                <a:ea typeface="MS PGothic" pitchFamily="34" charset="-128"/>
              </a:rPr>
              <a:t>A.B. Board</a:t>
            </a:r>
          </a:p>
        </p:txBody>
      </p:sp>
      <p:sp>
        <p:nvSpPr>
          <p:cNvPr id="48" name="Flowchart: Process 11"/>
          <p:cNvSpPr>
            <a:spLocks noChangeArrowheads="1"/>
          </p:cNvSpPr>
          <p:nvPr/>
        </p:nvSpPr>
        <p:spPr bwMode="auto">
          <a:xfrm>
            <a:off x="7892752" y="4941168"/>
            <a:ext cx="871141" cy="522288"/>
          </a:xfrm>
          <a:prstGeom prst="flowChartProcess">
            <a:avLst/>
          </a:prstGeom>
          <a:solidFill>
            <a:schemeClr val="accent5">
              <a:lumMod val="60000"/>
              <a:lumOff val="40000"/>
            </a:schemeClr>
          </a:solidFill>
          <a:ln w="25400">
            <a:solidFill>
              <a:schemeClr val="accent5">
                <a:lumMod val="75000"/>
              </a:schemeClr>
            </a:solidFill>
            <a:miter lim="800000"/>
            <a:headEnd/>
            <a:tailEnd/>
          </a:ln>
          <a:effectLst>
            <a:prstShdw prst="shdw13" dist="53882" dir="13500000">
              <a:srgbClr val="808080">
                <a:alpha val="50000"/>
              </a:srgbClr>
            </a:prstShdw>
          </a:effectLst>
        </p:spPr>
        <p:txBody>
          <a:bodyPr anchor="ctr"/>
          <a:lstStyle/>
          <a:p>
            <a:pPr algn="ctr"/>
            <a:r>
              <a:rPr lang="en-GB" altLang="en-US" sz="1600" dirty="0">
                <a:solidFill>
                  <a:schemeClr val="accent4">
                    <a:lumMod val="50000"/>
                    <a:lumOff val="50000"/>
                  </a:schemeClr>
                </a:solidFill>
                <a:latin typeface="Calibri" pitchFamily="34" charset="0"/>
                <a:ea typeface="MS PGothic" pitchFamily="34" charset="-128"/>
              </a:rPr>
              <a:t>A.B. Board</a:t>
            </a:r>
          </a:p>
        </p:txBody>
      </p:sp>
      <p:sp>
        <p:nvSpPr>
          <p:cNvPr id="49" name="Flowchart: Process 11"/>
          <p:cNvSpPr>
            <a:spLocks noChangeArrowheads="1"/>
          </p:cNvSpPr>
          <p:nvPr/>
        </p:nvSpPr>
        <p:spPr bwMode="auto">
          <a:xfrm>
            <a:off x="8045152" y="5138960"/>
            <a:ext cx="871141" cy="522288"/>
          </a:xfrm>
          <a:prstGeom prst="flowChartProcess">
            <a:avLst/>
          </a:prstGeom>
          <a:solidFill>
            <a:schemeClr val="accent5">
              <a:lumMod val="60000"/>
              <a:lumOff val="40000"/>
            </a:schemeClr>
          </a:solidFill>
          <a:ln w="25400">
            <a:solidFill>
              <a:schemeClr val="accent5">
                <a:lumMod val="75000"/>
              </a:schemeClr>
            </a:solidFill>
            <a:miter lim="800000"/>
            <a:headEnd/>
            <a:tailEnd/>
          </a:ln>
          <a:effectLst>
            <a:prstShdw prst="shdw13" dist="53882" dir="13500000">
              <a:srgbClr val="808080">
                <a:alpha val="50000"/>
              </a:srgbClr>
            </a:prstShdw>
          </a:effectLst>
        </p:spPr>
        <p:txBody>
          <a:bodyPr anchor="ctr"/>
          <a:lstStyle/>
          <a:p>
            <a:pPr algn="ctr"/>
            <a:r>
              <a:rPr lang="en-GB" altLang="en-US" sz="1600" dirty="0">
                <a:solidFill>
                  <a:schemeClr val="accent4">
                    <a:lumMod val="50000"/>
                    <a:lumOff val="50000"/>
                  </a:schemeClr>
                </a:solidFill>
                <a:latin typeface="Calibri" pitchFamily="34" charset="0"/>
                <a:ea typeface="MS PGothic" pitchFamily="34" charset="-128"/>
              </a:rPr>
              <a:t>A.B. Board</a:t>
            </a:r>
          </a:p>
        </p:txBody>
      </p:sp>
      <p:sp>
        <p:nvSpPr>
          <p:cNvPr id="50" name="Flowchart: Process 9"/>
          <p:cNvSpPr>
            <a:spLocks noChangeArrowheads="1"/>
          </p:cNvSpPr>
          <p:nvPr/>
        </p:nvSpPr>
        <p:spPr bwMode="auto">
          <a:xfrm>
            <a:off x="3131840" y="2996952"/>
            <a:ext cx="1655763" cy="288925"/>
          </a:xfrm>
          <a:prstGeom prst="flowChartProcess">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25400">
                <a:solidFill>
                  <a:srgbClr val="385D8A"/>
                </a:solidFill>
                <a:miter lim="800000"/>
                <a:headEnd/>
                <a:tailEnd/>
              </a14:hiddenLine>
            </a:ext>
            <a:ext uri="{AF507438-7753-43E0-B8FC-AC1667EBCBE1}">
              <a14:hiddenEffects xmlns:a14="http://schemas.microsoft.com/office/drawing/2010/main">
                <a:effectLst>
                  <a:outerShdw blurRad="63500" sy="50000" kx="-2453608" rotWithShape="0">
                    <a:srgbClr val="000000">
                      <a:alpha val="50000"/>
                    </a:srgbClr>
                  </a:outerShdw>
                </a:effectLst>
              </a14:hiddenEffects>
            </a:ext>
          </a:extLst>
        </p:spPr>
        <p:txBody>
          <a:bodyPr anchor="ctr"/>
          <a:lstStyle/>
          <a:p>
            <a:pPr algn="ctr">
              <a:defRPr/>
            </a:pPr>
            <a:r>
              <a:rPr lang="en-GB" sz="1600" dirty="0">
                <a:latin typeface="Calibri" charset="0"/>
                <a:ea typeface="ＭＳ Ｐゴシック" charset="0"/>
                <a:cs typeface="Arial" charset="0"/>
              </a:rPr>
              <a:t>Internal Audit</a:t>
            </a:r>
          </a:p>
        </p:txBody>
      </p:sp>
      <p:sp>
        <p:nvSpPr>
          <p:cNvPr id="51" name="Line 146"/>
          <p:cNvSpPr>
            <a:spLocks noChangeShapeType="1"/>
          </p:cNvSpPr>
          <p:nvPr/>
        </p:nvSpPr>
        <p:spPr bwMode="auto">
          <a:xfrm>
            <a:off x="7164288" y="3699744"/>
            <a:ext cx="1028997" cy="1241424"/>
          </a:xfrm>
          <a:prstGeom prst="line">
            <a:avLst/>
          </a:prstGeom>
          <a:noFill/>
          <a:ln w="254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
        <p:nvSpPr>
          <p:cNvPr id="52" name="Line 146"/>
          <p:cNvSpPr>
            <a:spLocks noChangeShapeType="1"/>
          </p:cNvSpPr>
          <p:nvPr/>
        </p:nvSpPr>
        <p:spPr bwMode="auto">
          <a:xfrm>
            <a:off x="7164288" y="3915768"/>
            <a:ext cx="1028997" cy="1241424"/>
          </a:xfrm>
          <a:prstGeom prst="line">
            <a:avLst/>
          </a:prstGeom>
          <a:noFill/>
          <a:ln w="254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latin typeface="Calibri" charset="0"/>
              <a:ea typeface="ＭＳ Ｐゴシック" charset="0"/>
              <a:cs typeface="Arial" charset="0"/>
            </a:endParaRPr>
          </a:p>
        </p:txBody>
      </p:sp>
    </p:spTree>
    <p:extLst>
      <p:ext uri="{BB962C8B-B14F-4D97-AF65-F5344CB8AC3E}">
        <p14:creationId xmlns:p14="http://schemas.microsoft.com/office/powerpoint/2010/main" val="2431476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E2A3D809-C52F-48CA-AB34-902CE0FFBFFA}" type="slidenum">
              <a:rPr lang="nl-BE" altLang="en-US" smtClean="0">
                <a:solidFill>
                  <a:srgbClr val="898989"/>
                </a:solidFill>
                <a:latin typeface="Tahoma" pitchFamily="34" charset="0"/>
              </a:rPr>
              <a:pPr eaLnBrk="1" hangingPunct="1"/>
              <a:t>4</a:t>
            </a:fld>
            <a:endParaRPr lang="nl-BE" altLang="en-US" dirty="0" smtClean="0">
              <a:solidFill>
                <a:srgbClr val="898989"/>
              </a:solidFill>
              <a:latin typeface="Tahoma" pitchFamily="34"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849225" cy="8553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6129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1: from Audit Plan to Audit Engagement</a:t>
            </a:r>
            <a:endParaRPr lang="en-GB" dirty="0"/>
          </a:p>
        </p:txBody>
      </p:sp>
      <p:sp>
        <p:nvSpPr>
          <p:cNvPr id="3" name="Content Placeholder 2"/>
          <p:cNvSpPr>
            <a:spLocks noGrp="1"/>
          </p:cNvSpPr>
          <p:nvPr>
            <p:ph idx="1"/>
          </p:nvPr>
        </p:nvSpPr>
        <p:spPr/>
        <p:txBody>
          <a:bodyPr/>
          <a:lstStyle/>
          <a:p>
            <a:r>
              <a:rPr lang="en-GB" sz="2000" dirty="0" smtClean="0"/>
              <a:t>The Annual Plan is part of a multi-annual strategic plan, based on an in-depth risk assessment updated annually</a:t>
            </a:r>
          </a:p>
          <a:p>
            <a:r>
              <a:rPr lang="en-GB" sz="2000" dirty="0" smtClean="0"/>
              <a:t>Annual audit plan contains indicative audit title, general objective, audit budget, year of completion, Unit responsible – see </a:t>
            </a:r>
            <a:r>
              <a:rPr lang="en-GB" sz="2000" b="1" dirty="0" smtClean="0"/>
              <a:t>example 1</a:t>
            </a:r>
          </a:p>
          <a:p>
            <a:r>
              <a:rPr lang="en-GB" sz="2000" dirty="0" smtClean="0"/>
              <a:t>The Unit refer to its capacity planning and matches the availability of auditors with the needed skills and auditors’ interest</a:t>
            </a:r>
          </a:p>
          <a:p>
            <a:r>
              <a:rPr lang="en-GB" sz="2000" dirty="0" smtClean="0"/>
              <a:t>Teams of 2-3 auditors, audit budget generally in the range of 90-200 days depending on the scope</a:t>
            </a:r>
            <a:endParaRPr lang="en-GB" sz="2000" dirty="0" smtClean="0"/>
          </a:p>
        </p:txBody>
      </p:sp>
    </p:spTree>
    <p:extLst>
      <p:ext uri="{BB962C8B-B14F-4D97-AF65-F5344CB8AC3E}">
        <p14:creationId xmlns:p14="http://schemas.microsoft.com/office/powerpoint/2010/main" val="1819388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2: audit scheduling</a:t>
            </a:r>
            <a:endParaRPr lang="en-GB" dirty="0"/>
          </a:p>
        </p:txBody>
      </p:sp>
      <p:sp>
        <p:nvSpPr>
          <p:cNvPr id="3" name="Content Placeholder 2"/>
          <p:cNvSpPr>
            <a:spLocks noGrp="1"/>
          </p:cNvSpPr>
          <p:nvPr>
            <p:ph idx="1"/>
          </p:nvPr>
        </p:nvSpPr>
        <p:spPr/>
        <p:txBody>
          <a:bodyPr/>
          <a:lstStyle/>
          <a:p>
            <a:r>
              <a:rPr lang="en-GB" dirty="0" smtClean="0"/>
              <a:t>Indicative milestones agreed with HoU in the audit creation form (see </a:t>
            </a:r>
            <a:r>
              <a:rPr lang="en-GB" b="1" dirty="0" smtClean="0"/>
              <a:t>example 2</a:t>
            </a:r>
            <a:r>
              <a:rPr lang="en-GB" dirty="0" smtClean="0"/>
              <a:t>)</a:t>
            </a:r>
          </a:p>
          <a:p>
            <a:r>
              <a:rPr lang="en-GB" dirty="0" smtClean="0"/>
              <a:t>Take into account:</a:t>
            </a:r>
          </a:p>
          <a:p>
            <a:pPr lvl="1"/>
            <a:r>
              <a:rPr lang="en-GB" dirty="0" smtClean="0"/>
              <a:t>Average time dedicated to audits</a:t>
            </a:r>
          </a:p>
          <a:p>
            <a:pPr lvl="1"/>
            <a:r>
              <a:rPr lang="en-GB" dirty="0" smtClean="0"/>
              <a:t>Team or 2/3, experienced/newcomers</a:t>
            </a:r>
          </a:p>
          <a:p>
            <a:pPr lvl="1"/>
            <a:r>
              <a:rPr lang="en-GB" dirty="0" smtClean="0"/>
              <a:t>In general 25-40% for preliminary survey, 40-65% for fieldwork, 20% for reporting</a:t>
            </a:r>
          </a:p>
          <a:p>
            <a:pPr lvl="1"/>
            <a:r>
              <a:rPr lang="en-GB" dirty="0" smtClean="0"/>
              <a:t>IT or other specific expertise needed</a:t>
            </a:r>
          </a:p>
          <a:p>
            <a:pPr lvl="1"/>
            <a:r>
              <a:rPr lang="en-GB" dirty="0" smtClean="0"/>
              <a:t>Overlapping with other annually recurring activities (RA, SAP, OO, APC reporting)</a:t>
            </a:r>
          </a:p>
        </p:txBody>
      </p:sp>
    </p:spTree>
    <p:extLst>
      <p:ext uri="{BB962C8B-B14F-4D97-AF65-F5344CB8AC3E}">
        <p14:creationId xmlns:p14="http://schemas.microsoft.com/office/powerpoint/2010/main" val="1002025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3: audit creation in audit software</a:t>
            </a:r>
            <a:endParaRPr lang="en-GB" dirty="0"/>
          </a:p>
        </p:txBody>
      </p:sp>
      <p:sp>
        <p:nvSpPr>
          <p:cNvPr id="3" name="Content Placeholder 2"/>
          <p:cNvSpPr>
            <a:spLocks noGrp="1"/>
          </p:cNvSpPr>
          <p:nvPr>
            <p:ph idx="1"/>
          </p:nvPr>
        </p:nvSpPr>
        <p:spPr/>
        <p:txBody>
          <a:bodyPr/>
          <a:lstStyle/>
          <a:p>
            <a:r>
              <a:rPr lang="en-GB" dirty="0" smtClean="0"/>
              <a:t>Audit created in audit software (</a:t>
            </a:r>
            <a:r>
              <a:rPr lang="en-GB" dirty="0" err="1" smtClean="0"/>
              <a:t>TeamMate</a:t>
            </a:r>
            <a:r>
              <a:rPr lang="en-GB" dirty="0" smtClean="0"/>
              <a:t>) defining roles, time budget, milestones </a:t>
            </a:r>
          </a:p>
          <a:p>
            <a:r>
              <a:rPr lang="en-GB" dirty="0" smtClean="0"/>
              <a:t>This activates the possibility to charge audit hours to this engagement in timesheets (see </a:t>
            </a:r>
            <a:r>
              <a:rPr lang="en-GB" b="1" dirty="0" smtClean="0"/>
              <a:t>example 3a</a:t>
            </a:r>
            <a:r>
              <a:rPr lang="en-GB" dirty="0" smtClean="0"/>
              <a:t>)</a:t>
            </a:r>
          </a:p>
          <a:p>
            <a:r>
              <a:rPr lang="en-GB" dirty="0" smtClean="0"/>
              <a:t>Consequent monitoring of consumption of audit budget (see </a:t>
            </a:r>
            <a:r>
              <a:rPr lang="en-GB" b="1" dirty="0" smtClean="0"/>
              <a:t>example 3b</a:t>
            </a:r>
            <a:r>
              <a:rPr lang="en-GB" dirty="0" smtClean="0"/>
              <a:t>) and of milestones by management (radar screen)</a:t>
            </a:r>
          </a:p>
          <a:p>
            <a:r>
              <a:rPr lang="en-GB" dirty="0" smtClean="0"/>
              <a:t>The audit software is key to document and to supervise the audit work </a:t>
            </a:r>
          </a:p>
          <a:p>
            <a:endParaRPr lang="en-GB" dirty="0"/>
          </a:p>
        </p:txBody>
      </p:sp>
    </p:spTree>
    <p:extLst>
      <p:ext uri="{BB962C8B-B14F-4D97-AF65-F5344CB8AC3E}">
        <p14:creationId xmlns:p14="http://schemas.microsoft.com/office/powerpoint/2010/main" val="3051473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4: Announcement Letter</a:t>
            </a:r>
            <a:endParaRPr lang="en-GB" dirty="0"/>
          </a:p>
        </p:txBody>
      </p:sp>
      <p:sp>
        <p:nvSpPr>
          <p:cNvPr id="3" name="Content Placeholder 2"/>
          <p:cNvSpPr>
            <a:spLocks noGrp="1"/>
          </p:cNvSpPr>
          <p:nvPr>
            <p:ph idx="1"/>
          </p:nvPr>
        </p:nvSpPr>
        <p:spPr/>
        <p:txBody>
          <a:bodyPr/>
          <a:lstStyle/>
          <a:p>
            <a:r>
              <a:rPr lang="en-GB" dirty="0" smtClean="0"/>
              <a:t>Official announcement letter sent at least 1 month in advance of the opening meeting (see </a:t>
            </a:r>
            <a:r>
              <a:rPr lang="en-GB" b="1" dirty="0" smtClean="0"/>
              <a:t>example 4</a:t>
            </a:r>
            <a:r>
              <a:rPr lang="en-GB" dirty="0" smtClean="0"/>
              <a:t>)</a:t>
            </a:r>
          </a:p>
          <a:p>
            <a:r>
              <a:rPr lang="en-GB" dirty="0" smtClean="0"/>
              <a:t>Request for </a:t>
            </a:r>
            <a:r>
              <a:rPr lang="en-GB" u="sng" dirty="0" smtClean="0"/>
              <a:t>contact person </a:t>
            </a:r>
            <a:r>
              <a:rPr lang="en-GB" dirty="0" smtClean="0"/>
              <a:t>in the audited entity, who </a:t>
            </a:r>
            <a:r>
              <a:rPr lang="en-GB" dirty="0"/>
              <a:t>will </a:t>
            </a:r>
            <a:r>
              <a:rPr lang="en-GB" dirty="0" smtClean="0"/>
              <a:t>act </a:t>
            </a:r>
            <a:r>
              <a:rPr lang="en-GB" dirty="0"/>
              <a:t>as an entry point and facilitator</a:t>
            </a:r>
            <a:endParaRPr lang="en-GB" dirty="0" smtClean="0"/>
          </a:p>
          <a:p>
            <a:r>
              <a:rPr lang="en-GB" dirty="0" smtClean="0"/>
              <a:t>Sent together with Mutual Expectation paper (see next practice) + annex on personal data, where the </a:t>
            </a:r>
            <a:r>
              <a:rPr lang="en-GB" dirty="0"/>
              <a:t>IAS </a:t>
            </a:r>
            <a:r>
              <a:rPr lang="en-GB" dirty="0" smtClean="0"/>
              <a:t>asks </a:t>
            </a:r>
            <a:r>
              <a:rPr lang="en-GB" dirty="0"/>
              <a:t>the DG Management to send to all staff concerned a notification of the possible use of "personal data" during the audit</a:t>
            </a:r>
            <a:endParaRPr lang="en-GB" dirty="0" smtClean="0"/>
          </a:p>
          <a:p>
            <a:pPr lvl="1"/>
            <a:endParaRPr lang="en-GB" dirty="0"/>
          </a:p>
        </p:txBody>
      </p:sp>
    </p:spTree>
    <p:extLst>
      <p:ext uri="{BB962C8B-B14F-4D97-AF65-F5344CB8AC3E}">
        <p14:creationId xmlns:p14="http://schemas.microsoft.com/office/powerpoint/2010/main" val="2946216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5: Mutual Expectations paper</a:t>
            </a:r>
            <a:endParaRPr lang="en-GB" dirty="0"/>
          </a:p>
        </p:txBody>
      </p:sp>
      <p:sp>
        <p:nvSpPr>
          <p:cNvPr id="3" name="Content Placeholder 2"/>
          <p:cNvSpPr>
            <a:spLocks noGrp="1"/>
          </p:cNvSpPr>
          <p:nvPr>
            <p:ph idx="1"/>
          </p:nvPr>
        </p:nvSpPr>
        <p:spPr/>
        <p:txBody>
          <a:bodyPr/>
          <a:lstStyle/>
          <a:p>
            <a:r>
              <a:rPr lang="en-GB" dirty="0"/>
              <a:t>“What you should expect from the </a:t>
            </a:r>
            <a:r>
              <a:rPr lang="en-GB" dirty="0" smtClean="0"/>
              <a:t>IAS, What </a:t>
            </a:r>
            <a:r>
              <a:rPr lang="en-GB" dirty="0"/>
              <a:t>the IAS expects from you” </a:t>
            </a:r>
          </a:p>
          <a:p>
            <a:r>
              <a:rPr lang="en-GB" dirty="0" smtClean="0"/>
              <a:t>See </a:t>
            </a:r>
            <a:r>
              <a:rPr lang="en-GB" b="1" dirty="0"/>
              <a:t>example 5</a:t>
            </a:r>
            <a:r>
              <a:rPr lang="en-GB" dirty="0" smtClean="0"/>
              <a:t>– it contains </a:t>
            </a:r>
            <a:r>
              <a:rPr lang="en-GB" dirty="0" err="1" smtClean="0"/>
              <a:t>a.o.</a:t>
            </a:r>
            <a:r>
              <a:rPr lang="en-GB" dirty="0" smtClean="0"/>
              <a:t>: </a:t>
            </a:r>
          </a:p>
          <a:p>
            <a:pPr lvl="1"/>
            <a:r>
              <a:rPr lang="en-GB" dirty="0" smtClean="0"/>
              <a:t>timing to be expected for main audit communication/steps</a:t>
            </a:r>
          </a:p>
          <a:p>
            <a:pPr lvl="1"/>
            <a:r>
              <a:rPr lang="en-GB" dirty="0" smtClean="0"/>
              <a:t>Rights and obligations of auditors and </a:t>
            </a:r>
            <a:r>
              <a:rPr lang="en-GB" dirty="0" err="1" smtClean="0"/>
              <a:t>auditees</a:t>
            </a:r>
            <a:endParaRPr lang="en-GB" dirty="0" smtClean="0"/>
          </a:p>
          <a:p>
            <a:endParaRPr lang="en-GB" dirty="0" smtClean="0"/>
          </a:p>
          <a:p>
            <a:pPr lvl="1"/>
            <a:endParaRPr lang="en-GB" dirty="0"/>
          </a:p>
        </p:txBody>
      </p:sp>
    </p:spTree>
    <p:extLst>
      <p:ext uri="{BB962C8B-B14F-4D97-AF65-F5344CB8AC3E}">
        <p14:creationId xmlns:p14="http://schemas.microsoft.com/office/powerpoint/2010/main" val="4132567641"/>
      </p:ext>
    </p:extLst>
  </p:cSld>
  <p:clrMapOvr>
    <a:masterClrMapping/>
  </p:clrMapOvr>
</p:sld>
</file>

<file path=ppt/theme/theme1.xml><?xml version="1.0" encoding="utf-8"?>
<a:theme xmlns:a="http://schemas.openxmlformats.org/drawingml/2006/main" name="Blank">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5386</TotalTime>
  <Words>1135</Words>
  <Application>Microsoft Office PowerPoint</Application>
  <PresentationFormat>On-screen Show (4:3)</PresentationFormat>
  <Paragraphs>119</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Blank</vt:lpstr>
      <vt:lpstr>Internal Audit planning of an audit: EC practices</vt:lpstr>
      <vt:lpstr>IAS mission</vt:lpstr>
      <vt:lpstr>PowerPoint Presentation</vt:lpstr>
      <vt:lpstr>PowerPoint Presentation</vt:lpstr>
      <vt:lpstr>Practice 1: from Audit Plan to Audit Engagement</vt:lpstr>
      <vt:lpstr>Practice 2: audit scheduling</vt:lpstr>
      <vt:lpstr>Practice 3: audit creation in audit software</vt:lpstr>
      <vt:lpstr>Practice 4: Announcement Letter</vt:lpstr>
      <vt:lpstr>Practice 5: Mutual Expectations paper</vt:lpstr>
      <vt:lpstr>Practice 6: Opening Meeting</vt:lpstr>
      <vt:lpstr>Preliminary Survey</vt:lpstr>
      <vt:lpstr>Practice 7: Engagement Planning Memorandum (EPM)</vt:lpstr>
      <vt:lpstr>Practice 8: Detailed audit programme</vt:lpstr>
      <vt:lpstr>Practice 9: Communication to auditees: Scoping Memo</vt:lpstr>
      <vt:lpstr>Kick-off Meeting </vt:lpstr>
      <vt:lpstr> </vt:lpstr>
      <vt:lpstr>PowerPoint Presentation</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BARBERO Mirco (IAS)</dc:creator>
  <cp:lastModifiedBy>BARBERO Mirco (IAS)</cp:lastModifiedBy>
  <cp:revision>63</cp:revision>
  <cp:lastPrinted>2018-04-23T12:44:56Z</cp:lastPrinted>
  <dcterms:created xsi:type="dcterms:W3CDTF">2018-04-12T07:05:40Z</dcterms:created>
  <dcterms:modified xsi:type="dcterms:W3CDTF">2018-05-16T15:41:37Z</dcterms:modified>
</cp:coreProperties>
</file>