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3" r:id="rId2"/>
    <p:sldId id="285" r:id="rId3"/>
    <p:sldId id="282" r:id="rId4"/>
    <p:sldId id="283" r:id="rId5"/>
    <p:sldId id="269" r:id="rId6"/>
    <p:sldId id="272" r:id="rId7"/>
    <p:sldId id="274" r:id="rId8"/>
    <p:sldId id="270" r:id="rId9"/>
    <p:sldId id="271" r:id="rId10"/>
    <p:sldId id="286" r:id="rId11"/>
    <p:sldId id="287" r:id="rId12"/>
    <p:sldId id="273" r:id="rId13"/>
    <p:sldId id="275" r:id="rId14"/>
    <p:sldId id="279" r:id="rId15"/>
    <p:sldId id="289" r:id="rId16"/>
    <p:sldId id="280" r:id="rId17"/>
    <p:sldId id="281" r:id="rId18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100" autoAdjust="0"/>
  </p:normalViewPr>
  <p:slideViewPr>
    <p:cSldViewPr>
      <p:cViewPr varScale="1">
        <p:scale>
          <a:sx n="38" d="100"/>
          <a:sy n="38" d="100"/>
        </p:scale>
        <p:origin x="138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14876"/>
            <a:ext cx="5487041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94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 txBox="1">
            <a:spLocks noGrp="1" noChangeArrowheads="1"/>
          </p:cNvSpPr>
          <p:nvPr/>
        </p:nvSpPr>
        <p:spPr bwMode="auto">
          <a:xfrm>
            <a:off x="3882927" y="9427770"/>
            <a:ext cx="2973538" cy="49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73" tIns="44536" rIns="89073" bIns="44536" anchor="b"/>
          <a:lstStyle>
            <a:lvl1pPr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31A3D4DE-F175-4F4B-B21D-C1897154B210}" type="slidenum">
              <a:rPr lang="en-GB" altLang="en-US" sz="1200">
                <a:latin typeface="Arial" pitchFamily="34" charset="0"/>
              </a:rPr>
              <a:pPr algn="r" eaLnBrk="1" hangingPunct="1"/>
              <a:t>3</a:t>
            </a:fld>
            <a:endParaRPr lang="en-GB" altLang="en-US" sz="1200" dirty="0">
              <a:latin typeface="Arial" pitchFamily="34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4538"/>
            <a:ext cx="4965700" cy="3724275"/>
          </a:xfrm>
          <a:ln/>
        </p:spPr>
      </p:sp>
      <p:sp>
        <p:nvSpPr>
          <p:cNvPr id="155652" name="Notes Placeholder 4"/>
          <p:cNvSpPr>
            <a:spLocks noGrp="1"/>
          </p:cNvSpPr>
          <p:nvPr/>
        </p:nvSpPr>
        <p:spPr bwMode="auto">
          <a:xfrm>
            <a:off x="685496" y="4714655"/>
            <a:ext cx="5487013" cy="446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73" tIns="44536" rIns="89073" bIns="44536"/>
          <a:lstStyle>
            <a:lvl1pPr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fr-FR" altLang="en-US" sz="1200" dirty="0">
              <a:latin typeface="Arial" pitchFamily="34" charset="0"/>
            </a:endParaRP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BE" altLang="en-US" dirty="0" smtClean="0"/>
          </a:p>
          <a:p>
            <a:pPr defTabSz="931134">
              <a:defRPr/>
            </a:pPr>
            <a:r>
              <a:rPr lang="ru-RU" altLang="en-US" dirty="0" smtClean="0"/>
              <a:t>Фиолетовые линии – это внутренние</a:t>
            </a:r>
            <a:r>
              <a:rPr lang="ru-RU" altLang="en-US" baseline="0" dirty="0" smtClean="0"/>
              <a:t> аудиторские проверки внутри Комиссии</a:t>
            </a:r>
            <a:endParaRPr lang="en-GB" altLang="en-US" dirty="0" smtClean="0"/>
          </a:p>
          <a:p>
            <a:pPr defTabSz="931134">
              <a:defRPr/>
            </a:pPr>
            <a:r>
              <a:rPr lang="ru-RU" altLang="en-US" dirty="0" smtClean="0"/>
              <a:t>Голубые линии относятся к аудиторским проверкам и отчетности Агентствам сообщества</a:t>
            </a:r>
            <a:endParaRPr lang="fr-BE" altLang="en-US" dirty="0" smtClean="0"/>
          </a:p>
          <a:p>
            <a:r>
              <a:rPr lang="ru-RU" altLang="en-US" dirty="0" smtClean="0"/>
              <a:t>Упомяните соответствующие аналогии в рамках компании частного сектора – акционеры (парламент) – совет директоров (коллегия)</a:t>
            </a:r>
            <a:r>
              <a:rPr lang="ru-RU" altLang="en-US" baseline="0" dirty="0" smtClean="0"/>
              <a:t> </a:t>
            </a:r>
            <a:r>
              <a:rPr lang="en-GB" altLang="en-US" baseline="0" dirty="0" smtClean="0"/>
              <a:t>– </a:t>
            </a:r>
            <a:r>
              <a:rPr lang="ru-RU" altLang="en-US" baseline="0" dirty="0" smtClean="0"/>
              <a:t>аудиторский комитет</a:t>
            </a:r>
            <a:r>
              <a:rPr lang="en-GB" altLang="en-US" baseline="0" dirty="0" smtClean="0"/>
              <a:t> </a:t>
            </a:r>
            <a:r>
              <a:rPr lang="en-GB" altLang="en-US" baseline="0" dirty="0" smtClean="0"/>
              <a:t>(APC) – </a:t>
            </a:r>
            <a:r>
              <a:rPr lang="ru-RU" altLang="en-US" baseline="0" dirty="0" smtClean="0"/>
              <a:t>исполнительное руководство </a:t>
            </a:r>
            <a:r>
              <a:rPr lang="en-GB" altLang="en-US" baseline="0" dirty="0" smtClean="0"/>
              <a:t>/ </a:t>
            </a:r>
            <a:r>
              <a:rPr lang="ru-RU" altLang="en-US" baseline="0" dirty="0" smtClean="0"/>
              <a:t>подразделения</a:t>
            </a:r>
            <a:r>
              <a:rPr lang="en-GB" altLang="en-US" baseline="0" dirty="0" smtClean="0"/>
              <a:t> (</a:t>
            </a:r>
            <a:r>
              <a:rPr lang="ru-RU" altLang="en-US" baseline="0" dirty="0" smtClean="0"/>
              <a:t>ГД</a:t>
            </a:r>
            <a:r>
              <a:rPr lang="en-GB" altLang="en-US" baseline="0" dirty="0" smtClean="0"/>
              <a:t>/EAs</a:t>
            </a:r>
            <a:r>
              <a:rPr lang="en-GB" altLang="en-US" baseline="0" dirty="0" smtClean="0"/>
              <a:t>) </a:t>
            </a:r>
            <a:endParaRPr lang="en-GB" altLang="en-US" dirty="0" smtClean="0"/>
          </a:p>
          <a:p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30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698367" indent="-268603"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074411" indent="-214883"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04177" indent="-214883"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1933941" indent="-214883" defTabSz="890867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363705" indent="-214883" defTabSz="890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793471" indent="-214883" defTabSz="890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223235" indent="-214883" defTabSz="890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653000" indent="-214883" defTabSz="890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8E5487F5-5B68-40F7-9BDE-B205FF7A209E}" type="slidenum">
              <a:rPr lang="en-GB" altLang="en-US" smtClean="0">
                <a:latin typeface="Arial" pitchFamily="34" charset="0"/>
              </a:rPr>
              <a:pPr eaLnBrk="1" hangingPunct="1"/>
              <a:t>4</a:t>
            </a:fld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4538"/>
            <a:ext cx="4965700" cy="3724275"/>
          </a:xfrm>
          <a:ln/>
        </p:spPr>
      </p:sp>
      <p:sp>
        <p:nvSpPr>
          <p:cNvPr id="157700" name="Notes Placeholder 4"/>
          <p:cNvSpPr>
            <a:spLocks noGrp="1"/>
          </p:cNvSpPr>
          <p:nvPr/>
        </p:nvSpPr>
        <p:spPr bwMode="auto">
          <a:xfrm>
            <a:off x="685495" y="4714654"/>
            <a:ext cx="5487013" cy="446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73" tIns="44536" rIns="89073" bIns="44536"/>
          <a:lstStyle>
            <a:lvl1pPr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947738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30000"/>
              </a:spcBef>
            </a:pPr>
            <a:endParaRPr lang="fr-FR" altLang="en-US" sz="1200" dirty="0">
              <a:latin typeface="Arial" pitchFamily="34" charset="0"/>
            </a:endParaRPr>
          </a:p>
        </p:txBody>
      </p:sp>
      <p:sp>
        <p:nvSpPr>
          <p:cNvPr id="157701" name="Notes Placeholder 1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dirty="0" smtClean="0"/>
              <a:t>Второй</a:t>
            </a:r>
            <a:r>
              <a:rPr lang="ru-RU" altLang="en-US" baseline="0" dirty="0" smtClean="0"/>
              <a:t> преподаватель для представления новой структуры</a:t>
            </a:r>
            <a:r>
              <a:rPr lang="en-GB" altLang="en-US" dirty="0" smtClean="0"/>
              <a:t>.</a:t>
            </a:r>
          </a:p>
          <a:p>
            <a:r>
              <a:rPr lang="ru-RU" altLang="en-US" dirty="0" smtClean="0"/>
              <a:t>Подтвердить централизацию функции внутреннего</a:t>
            </a:r>
            <a:r>
              <a:rPr lang="ru-RU" altLang="en-US" baseline="0" dirty="0" smtClean="0"/>
              <a:t> аудита с февраля </a:t>
            </a:r>
            <a:r>
              <a:rPr lang="en-GB" altLang="en-US" baseline="0" dirty="0" smtClean="0"/>
              <a:t>2015 </a:t>
            </a:r>
            <a:r>
              <a:rPr lang="ru-RU" altLang="en-US" baseline="0" dirty="0" smtClean="0"/>
              <a:t>года, что подразумевает для ГД Комиссии потерю </a:t>
            </a:r>
            <a:r>
              <a:rPr lang="en-GB" altLang="en-US" baseline="0" dirty="0" smtClean="0"/>
              <a:t>IACs </a:t>
            </a:r>
            <a:r>
              <a:rPr lang="ru-RU" altLang="en-US" baseline="0" dirty="0" smtClean="0"/>
              <a:t>и увеличение персонала</a:t>
            </a:r>
            <a:r>
              <a:rPr lang="en-GB" altLang="en-US" baseline="0" dirty="0" smtClean="0"/>
              <a:t>/</a:t>
            </a:r>
            <a:r>
              <a:rPr lang="ru-RU" altLang="en-US" baseline="0" dirty="0" smtClean="0"/>
              <a:t>пересмотр структуры </a:t>
            </a:r>
            <a:r>
              <a:rPr lang="en-GB" altLang="en-US" baseline="0" dirty="0" smtClean="0"/>
              <a:t>IAS</a:t>
            </a:r>
            <a:r>
              <a:rPr lang="en-GB" altLang="en-US" baseline="0" dirty="0" smtClean="0"/>
              <a:t>.</a:t>
            </a:r>
          </a:p>
          <a:p>
            <a:r>
              <a:rPr lang="ru-RU" altLang="en-US" baseline="0" dirty="0" smtClean="0"/>
              <a:t>Реорганизация также оказала воздействие на планирование и отчетность </a:t>
            </a:r>
            <a:r>
              <a:rPr lang="en-GB" altLang="en-US" baseline="0" dirty="0" smtClean="0"/>
              <a:t>IAS </a:t>
            </a:r>
            <a:r>
              <a:rPr lang="en-GB" altLang="en-US" baseline="0" dirty="0" smtClean="0"/>
              <a:t>–  </a:t>
            </a:r>
            <a:r>
              <a:rPr lang="ru-RU" altLang="en-US" baseline="0" dirty="0" smtClean="0"/>
              <a:t>Количество изменений, которые можно обобщить, но, наверное, в основном, выдача впервые </a:t>
            </a:r>
            <a:r>
              <a:rPr lang="en-GB" altLang="en-US" baseline="0" dirty="0" smtClean="0"/>
              <a:t>IAS </a:t>
            </a:r>
            <a:r>
              <a:rPr lang="ru-RU" altLang="en-US" baseline="0" dirty="0" smtClean="0"/>
              <a:t>в феврале </a:t>
            </a:r>
            <a:r>
              <a:rPr lang="en-GB" altLang="en-US" baseline="0" dirty="0" smtClean="0"/>
              <a:t>2016 </a:t>
            </a:r>
            <a:r>
              <a:rPr lang="ru-RU" altLang="en-US" baseline="0" dirty="0" smtClean="0"/>
              <a:t>года вывода о состоянии внутреннего контроля каждой ГД и службе, способствуя их </a:t>
            </a:r>
            <a:r>
              <a:rPr lang="en-GB" altLang="en-US" baseline="0" dirty="0" smtClean="0"/>
              <a:t>2015 </a:t>
            </a:r>
            <a:r>
              <a:rPr lang="en-GB" altLang="en-US" baseline="0" dirty="0" smtClean="0"/>
              <a:t>AARs. </a:t>
            </a:r>
            <a:r>
              <a:rPr lang="ru-RU" altLang="en-US" baseline="0" dirty="0" smtClean="0"/>
              <a:t> Это заменило предыдущее заключение </a:t>
            </a:r>
            <a:r>
              <a:rPr lang="en-GB" altLang="en-US" baseline="0" dirty="0" smtClean="0"/>
              <a:t>IAC </a:t>
            </a:r>
            <a:r>
              <a:rPr lang="ru-RU" altLang="en-US" baseline="0" dirty="0" smtClean="0"/>
              <a:t>о состоянии контроля, что представляет собой  один из основных структурных элементов в заявлении генерального директора о гарантиях</a:t>
            </a:r>
            <a:r>
              <a:rPr lang="en-GB" altLang="en-US" baseline="0" dirty="0" smtClean="0"/>
              <a:t>. </a:t>
            </a:r>
            <a:r>
              <a:rPr lang="en-GB" altLang="en-US" baseline="0" dirty="0" smtClean="0"/>
              <a:t>( </a:t>
            </a:r>
            <a:r>
              <a:rPr lang="ru-RU" altLang="en-US" baseline="0" dirty="0" smtClean="0"/>
              <a:t>см. также комментарии на слайде </a:t>
            </a:r>
            <a:r>
              <a:rPr lang="en-GB" altLang="en-US" baseline="0" dirty="0" smtClean="0"/>
              <a:t>23</a:t>
            </a:r>
            <a:r>
              <a:rPr lang="en-GB" altLang="en-US" baseline="0" dirty="0" smtClean="0"/>
              <a:t>)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184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933056"/>
            <a:ext cx="8352928" cy="2520280"/>
          </a:xfrm>
        </p:spPr>
        <p:txBody>
          <a:bodyPr/>
          <a:lstStyle/>
          <a:p>
            <a:r>
              <a:rPr lang="x-none" sz="2800" dirty="0" smtClean="0"/>
              <a:t>Выбор</a:t>
            </a:r>
            <a:r>
              <a:rPr lang="ro-RO" sz="2800" dirty="0" smtClean="0"/>
              <a:t> </a:t>
            </a:r>
            <a:r>
              <a:rPr lang="ru-RU" sz="2800" dirty="0" smtClean="0"/>
              <a:t>действующих </a:t>
            </a:r>
            <a:r>
              <a:rPr lang="x-none" sz="2800" dirty="0" smtClean="0"/>
              <a:t>практик</a:t>
            </a:r>
            <a:r>
              <a:rPr lang="en-US" sz="2800" dirty="0" smtClean="0"/>
              <a:t> </a:t>
            </a:r>
            <a:r>
              <a:rPr lang="ru-RU" sz="2800" dirty="0" smtClean="0"/>
              <a:t>в соответствии с </a:t>
            </a:r>
            <a:r>
              <a:rPr lang="x-none" sz="2800" dirty="0" smtClean="0"/>
              <a:t>методологи</a:t>
            </a:r>
            <a:r>
              <a:rPr lang="ru-RU" sz="2800" dirty="0" smtClean="0"/>
              <a:t>ей</a:t>
            </a:r>
            <a:r>
              <a:rPr lang="x-none" sz="2800" dirty="0" smtClean="0"/>
              <a:t> </a:t>
            </a:r>
            <a:r>
              <a:rPr lang="x-none" sz="2800" dirty="0" smtClean="0"/>
              <a:t>Службы внутреннего аудита Европейской комиссии (</a:t>
            </a:r>
            <a:r>
              <a:rPr lang="en-GB" sz="2800" dirty="0" smtClean="0"/>
              <a:t>EC IAS</a:t>
            </a:r>
            <a:r>
              <a:rPr lang="x-none" sz="2800" dirty="0" smtClean="0"/>
              <a:t>) от постановки </a:t>
            </a:r>
            <a:r>
              <a:rPr lang="ru-RU" sz="2800" dirty="0" smtClean="0"/>
              <a:t>аудиторского </a:t>
            </a:r>
            <a:r>
              <a:rPr lang="x-none" sz="2800" dirty="0" smtClean="0"/>
              <a:t>задания до </a:t>
            </a:r>
            <a:r>
              <a:rPr lang="ru-RU" sz="2800" dirty="0" smtClean="0"/>
              <a:t>установки</a:t>
            </a: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568952" cy="2016224"/>
          </a:xfrm>
        </p:spPr>
        <p:txBody>
          <a:bodyPr/>
          <a:lstStyle/>
          <a:p>
            <a:r>
              <a:rPr lang="x-none" dirty="0" smtClean="0"/>
              <a:t>Внутренний аудит</a:t>
            </a:r>
            <a:br>
              <a:rPr lang="x-none" dirty="0" smtClean="0"/>
            </a:br>
            <a:r>
              <a:rPr lang="x-none" dirty="0" smtClean="0"/>
              <a:t>планирование аудита</a:t>
            </a:r>
            <a:r>
              <a:rPr lang="fr-BE" dirty="0" smtClean="0"/>
              <a:t>: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>практики ЕС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Практика 6: Стартовое заседание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76464"/>
          </a:xfrm>
        </p:spPr>
        <p:txBody>
          <a:bodyPr/>
          <a:lstStyle/>
          <a:p>
            <a:r>
              <a:rPr lang="ru-RU" sz="2000" dirty="0" smtClean="0"/>
              <a:t>Стартовое заседание организуется с участием контактного лица и (или) представителей генерального директора, чтобы:</a:t>
            </a:r>
          </a:p>
          <a:p>
            <a:pPr lvl="1"/>
            <a:r>
              <a:rPr lang="ru-RU" sz="1600" dirty="0" smtClean="0"/>
              <a:t>Предоставить более подробную информацию о целях, масштабе и методологии аудита, которая будет использоваться;</a:t>
            </a:r>
          </a:p>
          <a:p>
            <a:pPr lvl="1"/>
            <a:r>
              <a:rPr lang="ru-RU" sz="1600" dirty="0" smtClean="0"/>
              <a:t>Провести обмен мнениями по аудиту и его срокам, а также по интересующим вопросам  и ожиданиям Дирекции или подразделения;</a:t>
            </a:r>
          </a:p>
          <a:p>
            <a:pPr lvl="1"/>
            <a:r>
              <a:rPr lang="ru-RU" sz="1600" dirty="0" smtClean="0"/>
              <a:t>Определить основные контактные пункты и то, каким образом и кем будут проверяться результаты аудита во время сбора </a:t>
            </a:r>
            <a:r>
              <a:rPr lang="ru-RU" sz="1600" dirty="0" smtClean="0"/>
              <a:t>данных у клиента</a:t>
            </a:r>
            <a:r>
              <a:rPr lang="ru-RU" sz="1600" dirty="0" smtClean="0"/>
              <a:t>;</a:t>
            </a:r>
          </a:p>
          <a:p>
            <a:pPr lvl="1"/>
            <a:r>
              <a:rPr lang="ru-RU" sz="1600" dirty="0" smtClean="0"/>
              <a:t>Представить два важных документа: Документ о взаимных ожиданиях / Обязательства по защите данных;</a:t>
            </a:r>
          </a:p>
          <a:p>
            <a:pPr lvl="1"/>
            <a:r>
              <a:rPr lang="ru-RU" sz="1600" dirty="0" smtClean="0"/>
              <a:t>Обсудить организационные моменты и сроки.</a:t>
            </a:r>
            <a:endParaRPr lang="ru-RU" sz="2000" dirty="0" smtClean="0"/>
          </a:p>
          <a:p>
            <a:pPr lvl="1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09263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936625"/>
          </a:xfrm>
        </p:spPr>
        <p:txBody>
          <a:bodyPr/>
          <a:lstStyle/>
          <a:p>
            <a:r>
              <a:rPr lang="ru-RU" dirty="0" smtClean="0"/>
              <a:t>Предварительное обследование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0480"/>
          </a:xfrm>
        </p:spPr>
        <p:txBody>
          <a:bodyPr/>
          <a:lstStyle/>
          <a:p>
            <a:r>
              <a:rPr lang="ru-RU" sz="2300" dirty="0" smtClean="0"/>
              <a:t>Цель состоит в том, чтобы лучше понять процесс проведения аудита и связанные с ним риски для лучшего определения целей и масштаба задания путем:</a:t>
            </a:r>
            <a:endParaRPr lang="ru-RU" sz="1800" dirty="0" smtClean="0"/>
          </a:p>
          <a:p>
            <a:pPr lvl="1"/>
            <a:r>
              <a:rPr lang="ru-RU" sz="1800" dirty="0" smtClean="0"/>
              <a:t>Обзора соответствующей документации</a:t>
            </a:r>
          </a:p>
          <a:p>
            <a:pPr lvl="1"/>
            <a:r>
              <a:rPr lang="ru-RU" sz="1800" dirty="0" smtClean="0"/>
              <a:t>Интервью </a:t>
            </a:r>
          </a:p>
          <a:p>
            <a:pPr lvl="1"/>
            <a:r>
              <a:rPr lang="ru-RU" sz="1800" dirty="0" smtClean="0"/>
              <a:t>Анализа информации</a:t>
            </a:r>
          </a:p>
          <a:p>
            <a:pPr lvl="1"/>
            <a:r>
              <a:rPr lang="ru-RU" sz="1800" dirty="0" smtClean="0"/>
              <a:t>…</a:t>
            </a:r>
          </a:p>
          <a:p>
            <a:r>
              <a:rPr lang="ru-RU" sz="2300" dirty="0" smtClean="0"/>
              <a:t>Документируется в программном инструменте аудита</a:t>
            </a:r>
          </a:p>
          <a:p>
            <a:r>
              <a:rPr lang="ru-RU" sz="2300" dirty="0" smtClean="0"/>
              <a:t>Результат: Меморандум планирования аудиторского задания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833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8680"/>
            <a:ext cx="8229600" cy="936625"/>
          </a:xfrm>
        </p:spPr>
        <p:txBody>
          <a:bodyPr/>
          <a:lstStyle/>
          <a:p>
            <a:r>
              <a:rPr lang="ru-RU" sz="2600" dirty="0" smtClean="0"/>
              <a:t>Практика 7: Меморандум планирования аудиторского задания (EPM)</a:t>
            </a:r>
            <a:endParaRPr lang="ru-RU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92488"/>
          </a:xfrm>
        </p:spPr>
        <p:txBody>
          <a:bodyPr/>
          <a:lstStyle/>
          <a:p>
            <a:r>
              <a:rPr lang="ru-RU" sz="2000" dirty="0" smtClean="0"/>
              <a:t>Основным результатом предварительного обследования является EPM (см. </a:t>
            </a:r>
            <a:r>
              <a:rPr lang="ru-RU" sz="2000" b="1" dirty="0" smtClean="0"/>
              <a:t>пример 6</a:t>
            </a:r>
            <a:r>
              <a:rPr lang="ru-RU" sz="2000" dirty="0" smtClean="0"/>
              <a:t>)</a:t>
            </a:r>
          </a:p>
          <a:p>
            <a:r>
              <a:rPr lang="ru-RU" sz="2000" dirty="0" smtClean="0"/>
              <a:t>EPM представляет собой фактический план аудита</a:t>
            </a:r>
          </a:p>
          <a:p>
            <a:r>
              <a:rPr lang="ru-RU" sz="2000" dirty="0" smtClean="0"/>
              <a:t>Он содержит:</a:t>
            </a:r>
          </a:p>
          <a:p>
            <a:pPr lvl="1"/>
            <a:r>
              <a:rPr lang="ru-RU" sz="1800" dirty="0" smtClean="0"/>
              <a:t>Цель аудита</a:t>
            </a:r>
          </a:p>
          <a:p>
            <a:pPr lvl="1"/>
            <a:r>
              <a:rPr lang="ru-RU" sz="1800" dirty="0" smtClean="0"/>
              <a:t>Сферу охвата (масштаб) аудита</a:t>
            </a:r>
          </a:p>
          <a:p>
            <a:pPr lvl="1"/>
            <a:r>
              <a:rPr lang="ru-RU" sz="1800" dirty="0" smtClean="0"/>
              <a:t>Срок</a:t>
            </a:r>
          </a:p>
          <a:p>
            <a:pPr lvl="1"/>
            <a:r>
              <a:rPr lang="ru-RU" sz="1800" dirty="0" smtClean="0"/>
              <a:t>Кадровые ресурсы, необходимые для выполнения задания</a:t>
            </a:r>
          </a:p>
          <a:p>
            <a:pPr lvl="1"/>
            <a:r>
              <a:rPr lang="ru-RU" sz="1800" dirty="0" smtClean="0"/>
              <a:t>Программу аудита</a:t>
            </a:r>
          </a:p>
          <a:p>
            <a:pPr lvl="1"/>
            <a:r>
              <a:rPr lang="ru-RU" sz="1800" dirty="0" smtClean="0"/>
              <a:t>вместе с описанием процесса, справочной информацией, основными данными, итогами предыдущих аудитов, методологией аудита и т. д.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b="0" i="1" dirty="0" smtClean="0">
                <a:ea typeface="+mn-ea"/>
                <a:cs typeface="+mn-cs"/>
              </a:rPr>
              <a:t>Проверяется руководством и отделом обеспечения качества и утверждается руководством</a:t>
            </a:r>
            <a:endParaRPr lang="ru-RU" sz="2000" dirty="0" smtClean="0"/>
          </a:p>
          <a:p>
            <a:pPr lvl="1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78363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625"/>
          </a:xfrm>
        </p:spPr>
        <p:txBody>
          <a:bodyPr/>
          <a:lstStyle/>
          <a:p>
            <a:r>
              <a:rPr lang="ru-RU" dirty="0" smtClean="0"/>
              <a:t>Практика 8: Подробная программа аудита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1764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Либо:</a:t>
            </a:r>
          </a:p>
          <a:p>
            <a:r>
              <a:rPr lang="ru-RU" b="1" dirty="0" smtClean="0"/>
              <a:t>RCM (Матрица рисков и контрольных процедур)</a:t>
            </a:r>
          </a:p>
          <a:p>
            <a:pPr lvl="1"/>
            <a:r>
              <a:rPr lang="ru-RU" dirty="0" smtClean="0"/>
              <a:t>используется для  финансового аудита/аудита соответствия</a:t>
            </a:r>
          </a:p>
          <a:p>
            <a:pPr lvl="1"/>
            <a:r>
              <a:rPr lang="ru-RU" dirty="0" smtClean="0"/>
              <a:t>См. пример 7</a:t>
            </a:r>
          </a:p>
          <a:p>
            <a:pPr marL="57150" indent="0">
              <a:buNone/>
            </a:pPr>
            <a:r>
              <a:rPr lang="ru-RU" dirty="0" smtClean="0"/>
              <a:t>либо:</a:t>
            </a:r>
          </a:p>
          <a:p>
            <a:r>
              <a:rPr lang="ru-RU" b="1" dirty="0" smtClean="0"/>
              <a:t>PAM (Матрица аудита эффективности)</a:t>
            </a:r>
          </a:p>
          <a:p>
            <a:pPr lvl="1"/>
            <a:r>
              <a:rPr lang="ru-RU" dirty="0" smtClean="0"/>
              <a:t>Используется для аудита эффективности / комплексного аудита</a:t>
            </a:r>
          </a:p>
          <a:p>
            <a:pPr lvl="1"/>
            <a:r>
              <a:rPr lang="ru-RU" dirty="0" smtClean="0"/>
              <a:t>См. пример 8</a:t>
            </a:r>
          </a:p>
          <a:p>
            <a:endParaRPr lang="ru-RU" b="1" dirty="0" smtClean="0"/>
          </a:p>
          <a:p>
            <a:endParaRPr lang="ru-RU" dirty="0" smtClean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04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1296144"/>
          </a:xfrm>
        </p:spPr>
        <p:txBody>
          <a:bodyPr/>
          <a:lstStyle/>
          <a:p>
            <a:r>
              <a:rPr lang="ru-RU" dirty="0" smtClean="0"/>
              <a:t>Практика 9: Взаимодействие с объектами аудиторской проверки: Меморандум об объеме работ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2808312"/>
          </a:xfrm>
        </p:spPr>
        <p:txBody>
          <a:bodyPr/>
          <a:lstStyle/>
          <a:p>
            <a:r>
              <a:rPr lang="ru-RU" dirty="0" smtClean="0"/>
              <a:t>Меморандум об объеме работ является выпиской из EPM и высылается объектам аудиторской проверки в качестве вводной информации для установочного заседания</a:t>
            </a:r>
          </a:p>
          <a:p>
            <a:r>
              <a:rPr lang="ru-RU" dirty="0" smtClean="0"/>
              <a:t>См. </a:t>
            </a:r>
            <a:r>
              <a:rPr lang="ru-RU" b="1" dirty="0" smtClean="0"/>
              <a:t>пример 9</a:t>
            </a:r>
          </a:p>
          <a:p>
            <a:endParaRPr lang="ru-RU" dirty="0" smtClean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624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7"/>
          </a:xfrm>
        </p:spPr>
        <p:txBody>
          <a:bodyPr/>
          <a:lstStyle/>
          <a:p>
            <a:r>
              <a:rPr lang="ru-RU" dirty="0" smtClean="0"/>
              <a:t>Установочное заседание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84576"/>
          </a:xfrm>
        </p:spPr>
        <p:txBody>
          <a:bodyPr/>
          <a:lstStyle/>
          <a:p>
            <a:r>
              <a:rPr lang="ru-RU" sz="2000" dirty="0" smtClean="0"/>
              <a:t>Заседание должно проводиться IAS с генеральным директором (директорами) или руководителем (руководителями)  соответствующей службы (служб).</a:t>
            </a:r>
          </a:p>
          <a:p>
            <a:r>
              <a:rPr lang="ru-RU" sz="2000" dirty="0" smtClean="0"/>
              <a:t>IAS будет представлена руководителем подразделения аудита а, при необходимости, директором по проведению аудита и (или) генеральным директором.</a:t>
            </a:r>
          </a:p>
          <a:p>
            <a:r>
              <a:rPr lang="ru-RU" sz="2000" dirty="0" smtClean="0"/>
              <a:t>Цель:</a:t>
            </a:r>
          </a:p>
          <a:p>
            <a:pPr lvl="1"/>
            <a:r>
              <a:rPr lang="ru-RU" sz="1600" dirty="0" smtClean="0"/>
              <a:t>Наладить открытый и конструктивный диалог с  руководящим составом ГД или службы (служб) </a:t>
            </a:r>
          </a:p>
          <a:p>
            <a:pPr lvl="1"/>
            <a:r>
              <a:rPr lang="ru-RU" sz="1600" dirty="0" smtClean="0"/>
              <a:t>Представить Меморандум об объеме работ</a:t>
            </a:r>
          </a:p>
          <a:p>
            <a:pPr lvl="1"/>
            <a:r>
              <a:rPr lang="ru-RU" sz="1600" dirty="0" smtClean="0"/>
              <a:t>Предоставить более подробную информацию о</a:t>
            </a:r>
          </a:p>
          <a:p>
            <a:pPr lvl="2"/>
            <a:r>
              <a:rPr lang="ru-RU" sz="1200" dirty="0" smtClean="0"/>
              <a:t>Целях и запланированном масштабе аудита , </a:t>
            </a:r>
          </a:p>
          <a:p>
            <a:pPr lvl="2"/>
            <a:r>
              <a:rPr lang="ru-RU" sz="1200" dirty="0" smtClean="0"/>
              <a:t>Используемой методологии аудита</a:t>
            </a:r>
          </a:p>
          <a:p>
            <a:pPr lvl="2"/>
            <a:r>
              <a:rPr lang="ru-RU" sz="1200" dirty="0" smtClean="0"/>
              <a:t>Сторонах, которые будут подвержены проверке</a:t>
            </a:r>
          </a:p>
          <a:p>
            <a:pPr lvl="2"/>
            <a:r>
              <a:rPr lang="ru-RU" sz="1200" dirty="0" smtClean="0"/>
              <a:t>Специальных мерах безопасности, если таковые имеются</a:t>
            </a:r>
          </a:p>
          <a:p>
            <a:pPr lvl="1"/>
            <a:r>
              <a:rPr lang="ru-RU" sz="1600" dirty="0" smtClean="0"/>
              <a:t>Узнать об ожиданиях объектов аудиторской проверки (и, при необходимости, улучшить EPM)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81497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832835" y="2967335"/>
            <a:ext cx="74783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Вопросы и ответы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2384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73085" y="2967335"/>
            <a:ext cx="37978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541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08720"/>
            <a:ext cx="8229600" cy="936625"/>
          </a:xfrm>
        </p:spPr>
        <p:txBody>
          <a:bodyPr/>
          <a:lstStyle/>
          <a:p>
            <a:r>
              <a:rPr lang="ru-RU" dirty="0" smtClean="0"/>
              <a:t>Миссия IAS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988840"/>
            <a:ext cx="8229600" cy="3633788"/>
          </a:xfrm>
        </p:spPr>
        <p:txBody>
          <a:bodyPr/>
          <a:lstStyle/>
          <a:p>
            <a:r>
              <a:rPr lang="ru-RU" b="1" dirty="0" smtClean="0"/>
              <a:t>Из устава аудита IAS :</a:t>
            </a:r>
          </a:p>
          <a:p>
            <a:pPr marL="0" indent="0">
              <a:buNone/>
            </a:pPr>
            <a:r>
              <a:rPr lang="ru-RU" b="1" dirty="0" smtClean="0"/>
              <a:t>«</a:t>
            </a:r>
            <a:r>
              <a:rPr lang="ru-RU" b="1" i="0" dirty="0" smtClean="0"/>
              <a:t>Миссия </a:t>
            </a:r>
            <a:r>
              <a:rPr lang="ru-RU" i="0" dirty="0" smtClean="0"/>
              <a:t>Службы внутреннего аудита заключается в повышении и сохранении организационной ценности путем предоставления объективных гарантий с учетом рисков, рекомендаций и специальных знаний.  IAS помогает Комиссии достичь своих целей, применяя систематический, взвешенный подход для оценки и повышения эффективности процессов управления рисками, контроля и управления». </a:t>
            </a:r>
            <a:endParaRPr lang="ru-RU" i="0" dirty="0" smtClean="0"/>
          </a:p>
        </p:txBody>
      </p:sp>
    </p:spTree>
    <p:extLst>
      <p:ext uri="{BB962C8B-B14F-4D97-AF65-F5344CB8AC3E}">
        <p14:creationId xmlns:p14="http://schemas.microsoft.com/office/powerpoint/2010/main" val="100265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lowchart: Process 11"/>
          <p:cNvSpPr>
            <a:spLocks noChangeArrowheads="1"/>
          </p:cNvSpPr>
          <p:nvPr/>
        </p:nvSpPr>
        <p:spPr bwMode="auto">
          <a:xfrm>
            <a:off x="7740352" y="4725144"/>
            <a:ext cx="871141" cy="522288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Совет А.О.</a:t>
            </a:r>
            <a:endParaRPr lang="en-GB" altLang="en-US" sz="1600" dirty="0">
              <a:solidFill>
                <a:schemeClr val="accent4">
                  <a:lumMod val="50000"/>
                  <a:lumOff val="50000"/>
                </a:schemeClr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09" name="Flowchart: Process 11"/>
          <p:cNvSpPr>
            <a:spLocks noChangeArrowheads="1"/>
          </p:cNvSpPr>
          <p:nvPr/>
        </p:nvSpPr>
        <p:spPr bwMode="auto">
          <a:xfrm>
            <a:off x="5724525" y="5229225"/>
            <a:ext cx="2808288" cy="428625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6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Общественная организация</a:t>
            </a:r>
            <a:endParaRPr lang="en-GB" altLang="en-US" sz="1600" dirty="0">
              <a:solidFill>
                <a:schemeClr val="accent4">
                  <a:lumMod val="50000"/>
                  <a:lumOff val="50000"/>
                </a:schemeClr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8" name="Flowchart: Process 11"/>
          <p:cNvSpPr>
            <a:spLocks noChangeArrowheads="1"/>
          </p:cNvSpPr>
          <p:nvPr/>
        </p:nvSpPr>
        <p:spPr bwMode="auto">
          <a:xfrm>
            <a:off x="7892752" y="4941168"/>
            <a:ext cx="871141" cy="522288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Совет А.О.</a:t>
            </a:r>
            <a:endParaRPr lang="en-GB" altLang="en-US" sz="1600" dirty="0">
              <a:solidFill>
                <a:schemeClr val="accent4">
                  <a:lumMod val="50000"/>
                  <a:lumOff val="50000"/>
                </a:schemeClr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20" name="Flowchart: Process 11"/>
          <p:cNvSpPr>
            <a:spLocks noChangeArrowheads="1"/>
          </p:cNvSpPr>
          <p:nvPr/>
        </p:nvSpPr>
        <p:spPr bwMode="auto">
          <a:xfrm>
            <a:off x="5944889" y="5445125"/>
            <a:ext cx="2803824" cy="428625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6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Общественная организация</a:t>
            </a:r>
            <a:endParaRPr lang="en-GB" altLang="en-US" sz="1600" dirty="0">
              <a:solidFill>
                <a:schemeClr val="accent4">
                  <a:lumMod val="50000"/>
                  <a:lumOff val="50000"/>
                </a:schemeClr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08" name="Flowchart: Process 10"/>
          <p:cNvSpPr>
            <a:spLocks noChangeArrowheads="1"/>
          </p:cNvSpPr>
          <p:nvPr/>
        </p:nvSpPr>
        <p:spPr bwMode="auto">
          <a:xfrm>
            <a:off x="2589016" y="5157788"/>
            <a:ext cx="1611509" cy="500062"/>
          </a:xfrm>
          <a:prstGeom prst="flowChartProcess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500" dirty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Исполнительные органы</a:t>
            </a:r>
            <a:endParaRPr lang="en-GB" altLang="en-US" sz="1500" dirty="0">
              <a:solidFill>
                <a:srgbClr val="FFFFFF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18" name="Flowchart: Process 10"/>
          <p:cNvSpPr>
            <a:spLocks noChangeArrowheads="1"/>
          </p:cNvSpPr>
          <p:nvPr/>
        </p:nvSpPr>
        <p:spPr bwMode="auto">
          <a:xfrm>
            <a:off x="2756596" y="5373688"/>
            <a:ext cx="1659829" cy="500062"/>
          </a:xfrm>
          <a:prstGeom prst="flowChartProcess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500" dirty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Исполнительные органы</a:t>
            </a:r>
            <a:endParaRPr lang="en-GB" altLang="en-US" sz="1500" dirty="0">
              <a:solidFill>
                <a:srgbClr val="FFFFFF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03" name="Flowchart: Process 7"/>
          <p:cNvSpPr>
            <a:spLocks noChangeArrowheads="1"/>
          </p:cNvSpPr>
          <p:nvPr/>
        </p:nvSpPr>
        <p:spPr bwMode="auto">
          <a:xfrm>
            <a:off x="466725" y="3213100"/>
            <a:ext cx="2449513" cy="642938"/>
          </a:xfrm>
          <a:prstGeom prst="flowChartProcess">
            <a:avLst/>
          </a:prstGeom>
          <a:solidFill>
            <a:srgbClr val="00B050"/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en-GB" altLang="en-US" sz="1600" dirty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DG</a:t>
            </a:r>
          </a:p>
        </p:txBody>
      </p:sp>
      <p:sp>
        <p:nvSpPr>
          <p:cNvPr id="25604" name="Flowchart: Process 4"/>
          <p:cNvSpPr>
            <a:spLocks noChangeArrowheads="1"/>
          </p:cNvSpPr>
          <p:nvPr/>
        </p:nvSpPr>
        <p:spPr bwMode="auto">
          <a:xfrm>
            <a:off x="395288" y="1196975"/>
            <a:ext cx="3500437" cy="500063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385D8A"/>
            </a:solidFill>
            <a:miter lim="800000"/>
            <a:headEnd/>
            <a:tailEnd/>
          </a:ln>
          <a:effectLst>
            <a:outerShdw blurRad="63500" sy="50000" kx="-2453608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x-none" sz="1600" dirty="0" smtClean="0">
                <a:solidFill>
                  <a:srgbClr val="FFFFFF"/>
                </a:solidFill>
                <a:latin typeface="Arial (body)"/>
                <a:ea typeface="ＭＳ Ｐゴシック" charset="0"/>
                <a:cs typeface="Arial" charset="0"/>
              </a:rPr>
              <a:t>Коллегия </a:t>
            </a:r>
            <a:r>
              <a:rPr lang="ru-RU" sz="1600" dirty="0" smtClean="0">
                <a:solidFill>
                  <a:srgbClr val="FFFFFF"/>
                </a:solidFill>
                <a:latin typeface="Arial (body)"/>
                <a:ea typeface="ＭＳ Ｐゴシック" charset="0"/>
                <a:cs typeface="Arial" charset="0"/>
              </a:rPr>
              <a:t>членов Комиссии</a:t>
            </a:r>
            <a:endParaRPr lang="en-GB" sz="1600" dirty="0">
              <a:solidFill>
                <a:srgbClr val="FFFFFF"/>
              </a:solidFill>
              <a:latin typeface="Arial (body)"/>
              <a:ea typeface="ＭＳ Ｐゴシック" charset="0"/>
              <a:cs typeface="Arial" charset="0"/>
            </a:endParaRPr>
          </a:p>
        </p:txBody>
      </p:sp>
      <p:sp>
        <p:nvSpPr>
          <p:cNvPr id="25605" name="Flowchart: Alternate Process 5"/>
          <p:cNvSpPr>
            <a:spLocks noChangeArrowheads="1"/>
          </p:cNvSpPr>
          <p:nvPr/>
        </p:nvSpPr>
        <p:spPr bwMode="auto">
          <a:xfrm>
            <a:off x="5004048" y="1268413"/>
            <a:ext cx="1873002" cy="777875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sz="1600" dirty="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Комитет по продвижению аудита </a:t>
            </a:r>
            <a:r>
              <a:rPr lang="en-GB" sz="1600" dirty="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(APC</a:t>
            </a:r>
            <a:r>
              <a:rPr lang="en-GB" sz="1600" dirty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)</a:t>
            </a:r>
          </a:p>
        </p:txBody>
      </p:sp>
      <p:sp>
        <p:nvSpPr>
          <p:cNvPr id="25606" name="Flowchart: Process 6"/>
          <p:cNvSpPr>
            <a:spLocks noChangeArrowheads="1"/>
          </p:cNvSpPr>
          <p:nvPr/>
        </p:nvSpPr>
        <p:spPr bwMode="auto">
          <a:xfrm>
            <a:off x="5003800" y="3213100"/>
            <a:ext cx="2143125" cy="1008063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rgbClr val="385D8A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sz="1600" dirty="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Служба внутреннего аудита</a:t>
            </a:r>
            <a:endParaRPr lang="en-GB" sz="1600" dirty="0">
              <a:solidFill>
                <a:srgbClr val="FFFFFF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10" name="Rectangle 2"/>
          <p:cNvSpPr>
            <a:spLocks noChangeArrowheads="1"/>
          </p:cNvSpPr>
          <p:nvPr/>
        </p:nvSpPr>
        <p:spPr bwMode="auto">
          <a:xfrm>
            <a:off x="456704" y="221377"/>
            <a:ext cx="7859712" cy="722313"/>
          </a:xfrm>
          <a:prstGeom prst="rect">
            <a:avLst/>
          </a:prstGeom>
          <a:ln w="12700">
            <a:solidFill>
              <a:schemeClr val="accent5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ru-RU" altLang="en-US" sz="2600" b="1" dirty="0" smtClean="0">
                <a:latin typeface="Arial (headings)"/>
              </a:rPr>
              <a:t>Управление и среда </a:t>
            </a:r>
            <a:r>
              <a:rPr lang="x-none" altLang="en-US" sz="2600" b="1" dirty="0" smtClean="0">
                <a:latin typeface="Arial (headings)"/>
              </a:rPr>
              <a:t>внутреннего </a:t>
            </a:r>
            <a:r>
              <a:rPr lang="x-none" altLang="en-US" sz="2600" b="1" dirty="0" smtClean="0">
                <a:latin typeface="Arial (headings)"/>
              </a:rPr>
              <a:t>аудита Комиссии</a:t>
            </a:r>
            <a:endParaRPr lang="en-US" altLang="en-US" sz="2600" b="1" dirty="0">
              <a:latin typeface="Arial (headings)"/>
            </a:endParaRPr>
          </a:p>
        </p:txBody>
      </p:sp>
      <p:sp>
        <p:nvSpPr>
          <p:cNvPr id="25611" name="Flowchart: Process 7"/>
          <p:cNvSpPr>
            <a:spLocks noChangeArrowheads="1"/>
          </p:cNvSpPr>
          <p:nvPr/>
        </p:nvSpPr>
        <p:spPr bwMode="auto">
          <a:xfrm>
            <a:off x="682625" y="3429000"/>
            <a:ext cx="2449513" cy="642938"/>
          </a:xfrm>
          <a:prstGeom prst="flowChartProcess">
            <a:avLst/>
          </a:prstGeom>
          <a:solidFill>
            <a:srgbClr val="00B050"/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en-GB" altLang="en-US" sz="1600" dirty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DG</a:t>
            </a:r>
          </a:p>
        </p:txBody>
      </p:sp>
      <p:sp>
        <p:nvSpPr>
          <p:cNvPr id="25612" name="Flowchart: Process 7"/>
          <p:cNvSpPr>
            <a:spLocks noChangeArrowheads="1"/>
          </p:cNvSpPr>
          <p:nvPr/>
        </p:nvSpPr>
        <p:spPr bwMode="auto">
          <a:xfrm>
            <a:off x="898525" y="3644900"/>
            <a:ext cx="2449513" cy="642938"/>
          </a:xfrm>
          <a:prstGeom prst="flowChartProcess">
            <a:avLst/>
          </a:prstGeom>
          <a:solidFill>
            <a:srgbClr val="00B050"/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600" dirty="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Генеральная дирекция</a:t>
            </a:r>
            <a:endParaRPr lang="en-GB" altLang="en-US" sz="1600" dirty="0">
              <a:solidFill>
                <a:srgbClr val="FFFFFF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19" name="Flowchart: Process 10"/>
          <p:cNvSpPr>
            <a:spLocks noChangeArrowheads="1"/>
          </p:cNvSpPr>
          <p:nvPr/>
        </p:nvSpPr>
        <p:spPr bwMode="auto">
          <a:xfrm>
            <a:off x="2987676" y="5589588"/>
            <a:ext cx="1625890" cy="500062"/>
          </a:xfrm>
          <a:prstGeom prst="flowChartProcess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500" dirty="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rPr>
              <a:t>Исполнительные органы</a:t>
            </a:r>
            <a:endParaRPr lang="en-GB" altLang="en-US" sz="1500" dirty="0">
              <a:solidFill>
                <a:srgbClr val="FFFFFF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21" name="Flowchart: Process 11"/>
          <p:cNvSpPr>
            <a:spLocks noChangeArrowheads="1"/>
          </p:cNvSpPr>
          <p:nvPr/>
        </p:nvSpPr>
        <p:spPr bwMode="auto">
          <a:xfrm>
            <a:off x="6300788" y="5661025"/>
            <a:ext cx="2663826" cy="504279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5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Автономный орган</a:t>
            </a:r>
            <a:r>
              <a:rPr lang="ru-RU" altLang="en-US" sz="15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 (А.О.)</a:t>
            </a:r>
            <a:r>
              <a:rPr lang="en-GB" altLang="en-US" sz="15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/ </a:t>
            </a:r>
            <a:r>
              <a:rPr lang="ru-RU" altLang="en-US" sz="15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Агентство сообщества</a:t>
            </a:r>
            <a:endParaRPr lang="en-GB" altLang="en-US" sz="1500" dirty="0">
              <a:solidFill>
                <a:schemeClr val="accent4">
                  <a:lumMod val="50000"/>
                  <a:lumOff val="50000"/>
                </a:schemeClr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22" name="Line 135"/>
          <p:cNvSpPr>
            <a:spLocks noChangeShapeType="1"/>
          </p:cNvSpPr>
          <p:nvPr/>
        </p:nvSpPr>
        <p:spPr bwMode="auto">
          <a:xfrm>
            <a:off x="2771775" y="4292600"/>
            <a:ext cx="0" cy="865188"/>
          </a:xfrm>
          <a:prstGeom prst="line">
            <a:avLst/>
          </a:prstGeom>
          <a:noFill/>
          <a:ln w="25400">
            <a:solidFill>
              <a:srgbClr val="385D8A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3" name="Line 136"/>
          <p:cNvSpPr>
            <a:spLocks noChangeShapeType="1"/>
          </p:cNvSpPr>
          <p:nvPr/>
        </p:nvSpPr>
        <p:spPr bwMode="auto">
          <a:xfrm>
            <a:off x="2987675" y="4292600"/>
            <a:ext cx="0" cy="1081088"/>
          </a:xfrm>
          <a:prstGeom prst="line">
            <a:avLst/>
          </a:prstGeom>
          <a:noFill/>
          <a:ln w="25400">
            <a:solidFill>
              <a:srgbClr val="385D8A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4" name="Line 137"/>
          <p:cNvSpPr>
            <a:spLocks noChangeShapeType="1"/>
          </p:cNvSpPr>
          <p:nvPr/>
        </p:nvSpPr>
        <p:spPr bwMode="auto">
          <a:xfrm>
            <a:off x="3203575" y="4292600"/>
            <a:ext cx="0" cy="1296988"/>
          </a:xfrm>
          <a:prstGeom prst="line">
            <a:avLst/>
          </a:prstGeom>
          <a:noFill/>
          <a:ln w="25400">
            <a:solidFill>
              <a:srgbClr val="385D8A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25625" name="AutoShape 138"/>
          <p:cNvCxnSpPr>
            <a:cxnSpLocks noChangeShapeType="1"/>
          </p:cNvCxnSpPr>
          <p:nvPr/>
        </p:nvCxnSpPr>
        <p:spPr bwMode="auto">
          <a:xfrm rot="5400000">
            <a:off x="4237038" y="4640263"/>
            <a:ext cx="1619250" cy="781050"/>
          </a:xfrm>
          <a:prstGeom prst="bentConnector2">
            <a:avLst/>
          </a:prstGeom>
          <a:noFill/>
          <a:ln w="19050">
            <a:solidFill>
              <a:srgbClr val="7030A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5626" name="Line 139"/>
          <p:cNvSpPr>
            <a:spLocks noChangeShapeType="1"/>
          </p:cNvSpPr>
          <p:nvPr/>
        </p:nvSpPr>
        <p:spPr bwMode="auto">
          <a:xfrm flipH="1">
            <a:off x="4429125" y="5445125"/>
            <a:ext cx="1008063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7" name="Line 140"/>
          <p:cNvSpPr>
            <a:spLocks noChangeShapeType="1"/>
          </p:cNvSpPr>
          <p:nvPr/>
        </p:nvSpPr>
        <p:spPr bwMode="auto">
          <a:xfrm flipH="1">
            <a:off x="4213225" y="5213350"/>
            <a:ext cx="1223963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8" name="Line 141"/>
          <p:cNvSpPr>
            <a:spLocks noChangeShapeType="1"/>
          </p:cNvSpPr>
          <p:nvPr/>
        </p:nvSpPr>
        <p:spPr bwMode="auto">
          <a:xfrm flipH="1">
            <a:off x="2916238" y="3284538"/>
            <a:ext cx="2087562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29" name="Line 142"/>
          <p:cNvSpPr>
            <a:spLocks noChangeShapeType="1"/>
          </p:cNvSpPr>
          <p:nvPr/>
        </p:nvSpPr>
        <p:spPr bwMode="auto">
          <a:xfrm flipH="1">
            <a:off x="3132138" y="3500438"/>
            <a:ext cx="1871662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0" name="Line 143"/>
          <p:cNvSpPr>
            <a:spLocks noChangeShapeType="1"/>
          </p:cNvSpPr>
          <p:nvPr/>
        </p:nvSpPr>
        <p:spPr bwMode="auto">
          <a:xfrm flipH="1">
            <a:off x="3348038" y="3716338"/>
            <a:ext cx="1655762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1" name="Line 144"/>
          <p:cNvSpPr>
            <a:spLocks noChangeShapeType="1"/>
          </p:cNvSpPr>
          <p:nvPr/>
        </p:nvSpPr>
        <p:spPr bwMode="auto">
          <a:xfrm>
            <a:off x="6373813" y="4221163"/>
            <a:ext cx="0" cy="1009650"/>
          </a:xfrm>
          <a:prstGeom prst="line">
            <a:avLst/>
          </a:prstGeom>
          <a:noFill/>
          <a:ln w="19050" cap="flat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2" name="Line 145"/>
          <p:cNvSpPr>
            <a:spLocks noChangeShapeType="1"/>
          </p:cNvSpPr>
          <p:nvPr/>
        </p:nvSpPr>
        <p:spPr bwMode="auto">
          <a:xfrm>
            <a:off x="6589713" y="4221163"/>
            <a:ext cx="0" cy="1223962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3" name="Line 146"/>
          <p:cNvSpPr>
            <a:spLocks noChangeShapeType="1"/>
          </p:cNvSpPr>
          <p:nvPr/>
        </p:nvSpPr>
        <p:spPr bwMode="auto">
          <a:xfrm>
            <a:off x="6877050" y="4221163"/>
            <a:ext cx="0" cy="1439862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8" name="Line 153"/>
          <p:cNvSpPr>
            <a:spLocks noChangeShapeType="1"/>
          </p:cNvSpPr>
          <p:nvPr/>
        </p:nvSpPr>
        <p:spPr bwMode="auto">
          <a:xfrm flipV="1">
            <a:off x="5868144" y="2060575"/>
            <a:ext cx="0" cy="1152525"/>
          </a:xfrm>
          <a:prstGeom prst="line">
            <a:avLst/>
          </a:prstGeom>
          <a:noFill/>
          <a:ln w="25400">
            <a:solidFill>
              <a:srgbClr val="385D8A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39" name="Line 154"/>
          <p:cNvSpPr>
            <a:spLocks noChangeShapeType="1"/>
          </p:cNvSpPr>
          <p:nvPr/>
        </p:nvSpPr>
        <p:spPr bwMode="auto">
          <a:xfrm flipH="1">
            <a:off x="3924300" y="1557338"/>
            <a:ext cx="1079500" cy="0"/>
          </a:xfrm>
          <a:prstGeom prst="line">
            <a:avLst/>
          </a:prstGeom>
          <a:noFill/>
          <a:ln w="25400">
            <a:solidFill>
              <a:srgbClr val="385D8A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0" name="Line 155"/>
          <p:cNvSpPr>
            <a:spLocks noChangeShapeType="1"/>
          </p:cNvSpPr>
          <p:nvPr/>
        </p:nvSpPr>
        <p:spPr bwMode="auto">
          <a:xfrm flipV="1">
            <a:off x="900113" y="1700213"/>
            <a:ext cx="0" cy="1512887"/>
          </a:xfrm>
          <a:prstGeom prst="line">
            <a:avLst/>
          </a:prstGeom>
          <a:noFill/>
          <a:ln w="25400">
            <a:solidFill>
              <a:srgbClr val="385D8A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1" name="Line 156"/>
          <p:cNvSpPr>
            <a:spLocks noChangeShapeType="1"/>
          </p:cNvSpPr>
          <p:nvPr/>
        </p:nvSpPr>
        <p:spPr bwMode="auto">
          <a:xfrm flipV="1">
            <a:off x="1116013" y="1700213"/>
            <a:ext cx="0" cy="1728787"/>
          </a:xfrm>
          <a:prstGeom prst="line">
            <a:avLst/>
          </a:prstGeom>
          <a:noFill/>
          <a:ln w="25400">
            <a:solidFill>
              <a:srgbClr val="385D8A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2" name="Line 157"/>
          <p:cNvSpPr>
            <a:spLocks noChangeShapeType="1"/>
          </p:cNvSpPr>
          <p:nvPr/>
        </p:nvSpPr>
        <p:spPr bwMode="auto">
          <a:xfrm flipV="1">
            <a:off x="1331913" y="1700213"/>
            <a:ext cx="0" cy="1944687"/>
          </a:xfrm>
          <a:prstGeom prst="line">
            <a:avLst/>
          </a:prstGeom>
          <a:noFill/>
          <a:ln w="25400">
            <a:solidFill>
              <a:srgbClr val="385D8A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3" name="Flowchart: Process 9"/>
          <p:cNvSpPr>
            <a:spLocks noChangeArrowheads="1"/>
          </p:cNvSpPr>
          <p:nvPr/>
        </p:nvSpPr>
        <p:spPr bwMode="auto">
          <a:xfrm>
            <a:off x="3703938" y="4762501"/>
            <a:ext cx="1876126" cy="250824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85D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sy="50000" kx="-2453608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x-none" sz="1600" dirty="0" smtClean="0">
                <a:latin typeface="Calibri" charset="0"/>
                <a:ea typeface="ＭＳ Ｐゴシック" charset="0"/>
                <a:cs typeface="Arial" charset="0"/>
              </a:rPr>
              <a:t>Внутренний аудит</a:t>
            </a:r>
            <a:endParaRPr lang="en-GB" sz="1600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5644" name="Flowchart: Process 9"/>
          <p:cNvSpPr>
            <a:spLocks noChangeArrowheads="1"/>
          </p:cNvSpPr>
          <p:nvPr/>
        </p:nvSpPr>
        <p:spPr bwMode="auto">
          <a:xfrm>
            <a:off x="5436096" y="4741863"/>
            <a:ext cx="2028330" cy="287337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85D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sy="50000" kx="-2453608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x-none" sz="1600" dirty="0" smtClean="0">
                <a:latin typeface="Calibri" charset="0"/>
                <a:ea typeface="ＭＳ Ｐゴシック" charset="0"/>
                <a:cs typeface="Arial" charset="0"/>
              </a:rPr>
              <a:t>Внутренний аудит</a:t>
            </a:r>
            <a:endParaRPr lang="en-GB" sz="1600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46" name="Flowchart: Process 4"/>
          <p:cNvSpPr>
            <a:spLocks noChangeArrowheads="1"/>
          </p:cNvSpPr>
          <p:nvPr/>
        </p:nvSpPr>
        <p:spPr bwMode="auto">
          <a:xfrm>
            <a:off x="1765302" y="1697038"/>
            <a:ext cx="2346322" cy="500063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385D8A"/>
            </a:solidFill>
            <a:miter lim="800000"/>
            <a:headEnd/>
            <a:tailEnd/>
          </a:ln>
          <a:effectLst>
            <a:outerShdw blurRad="63500" sy="50000" kx="-2453608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/>
            <a:r>
              <a:rPr lang="x-none" sz="1400" dirty="0" smtClean="0">
                <a:solidFill>
                  <a:srgbClr val="FFFFFF"/>
                </a:solidFill>
                <a:latin typeface="Arial (body)"/>
                <a:ea typeface="ＭＳ Ｐゴシック" charset="0"/>
                <a:cs typeface="Arial" charset="0"/>
              </a:rPr>
              <a:t>Первый </a:t>
            </a:r>
            <a:r>
              <a:rPr lang="x-none" sz="1400" smtClean="0">
                <a:solidFill>
                  <a:srgbClr val="FFFFFF"/>
                </a:solidFill>
                <a:latin typeface="Arial (body)"/>
                <a:ea typeface="ＭＳ Ｐゴシック" charset="0"/>
                <a:cs typeface="Arial" charset="0"/>
              </a:rPr>
              <a:t>вице-президент </a:t>
            </a:r>
            <a:r>
              <a:rPr lang="ru-RU" sz="1400" dirty="0" smtClean="0">
                <a:solidFill>
                  <a:srgbClr val="FFFFFF"/>
                </a:solidFill>
                <a:latin typeface="Arial (body)"/>
                <a:ea typeface="ＭＳ Ｐゴシック" charset="0"/>
                <a:cs typeface="Arial" charset="0"/>
              </a:rPr>
              <a:t>г-н </a:t>
            </a:r>
            <a:r>
              <a:rPr lang="x-none" sz="1400" smtClean="0">
                <a:solidFill>
                  <a:srgbClr val="FFFFFF"/>
                </a:solidFill>
                <a:latin typeface="Arial (body)"/>
                <a:ea typeface="ＭＳ Ｐゴシック" charset="0"/>
                <a:cs typeface="Arial" charset="0"/>
              </a:rPr>
              <a:t>Тиммерманс</a:t>
            </a:r>
            <a:endParaRPr lang="en-GB" sz="1400" dirty="0">
              <a:solidFill>
                <a:srgbClr val="FFFFFF"/>
              </a:solidFill>
              <a:latin typeface="Arial (body)"/>
              <a:ea typeface="ＭＳ Ｐゴシック" charset="0"/>
              <a:cs typeface="Arial" charset="0"/>
            </a:endParaRPr>
          </a:p>
        </p:txBody>
      </p:sp>
      <p:sp>
        <p:nvSpPr>
          <p:cNvPr id="47" name="Line 154"/>
          <p:cNvSpPr>
            <a:spLocks noChangeShapeType="1"/>
          </p:cNvSpPr>
          <p:nvPr/>
        </p:nvSpPr>
        <p:spPr bwMode="auto">
          <a:xfrm flipH="1" flipV="1">
            <a:off x="3882229" y="2197099"/>
            <a:ext cx="1985915" cy="1337470"/>
          </a:xfrm>
          <a:prstGeom prst="line">
            <a:avLst/>
          </a:prstGeom>
          <a:noFill/>
          <a:ln w="25400" cmpd="dbl">
            <a:solidFill>
              <a:srgbClr val="385D8A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40" name="Line 146"/>
          <p:cNvSpPr>
            <a:spLocks noChangeShapeType="1"/>
          </p:cNvSpPr>
          <p:nvPr/>
        </p:nvSpPr>
        <p:spPr bwMode="auto">
          <a:xfrm>
            <a:off x="7146925" y="3500438"/>
            <a:ext cx="1028997" cy="1241424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245157" y="3210128"/>
            <a:ext cx="898689" cy="1021404"/>
          </a:xfrm>
          <a:custGeom>
            <a:avLst/>
            <a:gdLst>
              <a:gd name="connsiteX0" fmla="*/ 894945 w 898689"/>
              <a:gd name="connsiteY0" fmla="*/ 9727 h 1021404"/>
              <a:gd name="connsiteX1" fmla="*/ 428017 w 898689"/>
              <a:gd name="connsiteY1" fmla="*/ 0 h 1021404"/>
              <a:gd name="connsiteX2" fmla="*/ 0 w 898689"/>
              <a:gd name="connsiteY2" fmla="*/ 1021404 h 1021404"/>
              <a:gd name="connsiteX3" fmla="*/ 894945 w 898689"/>
              <a:gd name="connsiteY3" fmla="*/ 1001949 h 1021404"/>
              <a:gd name="connsiteX4" fmla="*/ 894945 w 898689"/>
              <a:gd name="connsiteY4" fmla="*/ 9727 h 1021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8689" h="1021404">
                <a:moveTo>
                  <a:pt x="894945" y="9727"/>
                </a:moveTo>
                <a:lnTo>
                  <a:pt x="428017" y="0"/>
                </a:lnTo>
                <a:lnTo>
                  <a:pt x="0" y="1021404"/>
                </a:lnTo>
                <a:lnTo>
                  <a:pt x="894945" y="1001949"/>
                </a:lnTo>
                <a:cubicBezTo>
                  <a:pt x="898188" y="667966"/>
                  <a:pt x="901430" y="333983"/>
                  <a:pt x="894945" y="9727"/>
                </a:cubicBezTo>
                <a:close/>
              </a:path>
            </a:pathLst>
          </a:custGeom>
          <a:solidFill>
            <a:schemeClr val="accent1">
              <a:alpha val="28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Flowchart: Process 9"/>
          <p:cNvSpPr>
            <a:spLocks noChangeArrowheads="1"/>
          </p:cNvSpPr>
          <p:nvPr/>
        </p:nvSpPr>
        <p:spPr bwMode="auto">
          <a:xfrm rot="1988002">
            <a:off x="3996377" y="2492783"/>
            <a:ext cx="1785401" cy="288925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85D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sy="50000" kx="-2453608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x-none" sz="1200" dirty="0" smtClean="0">
                <a:latin typeface="Arial (body)"/>
                <a:ea typeface="ＭＳ Ｐゴシック" charset="0"/>
                <a:cs typeface="Arial" charset="0"/>
              </a:rPr>
              <a:t>Административная отчетность </a:t>
            </a:r>
            <a:endParaRPr lang="en-GB" sz="1200" dirty="0">
              <a:latin typeface="Arial (body)"/>
              <a:ea typeface="ＭＳ Ｐゴシック" charset="0"/>
              <a:cs typeface="Arial" charset="0"/>
            </a:endParaRPr>
          </a:p>
        </p:txBody>
      </p:sp>
      <p:sp>
        <p:nvSpPr>
          <p:cNvPr id="49" name="Flowchart: Process 11"/>
          <p:cNvSpPr>
            <a:spLocks noChangeArrowheads="1"/>
          </p:cNvSpPr>
          <p:nvPr/>
        </p:nvSpPr>
        <p:spPr bwMode="auto">
          <a:xfrm>
            <a:off x="8045152" y="5138960"/>
            <a:ext cx="871141" cy="522288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anchor="ctr"/>
          <a:lstStyle/>
          <a:p>
            <a:pPr algn="ctr"/>
            <a:r>
              <a:rPr lang="x-none" altLang="en-US" sz="16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alibri" pitchFamily="34" charset="0"/>
                <a:ea typeface="MS PGothic" pitchFamily="34" charset="-128"/>
              </a:rPr>
              <a:t>Совет А.О.</a:t>
            </a:r>
            <a:endParaRPr lang="en-GB" altLang="en-US" sz="1600" dirty="0">
              <a:solidFill>
                <a:schemeClr val="accent4">
                  <a:lumMod val="50000"/>
                  <a:lumOff val="50000"/>
                </a:schemeClr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0" name="Flowchart: Process 9"/>
          <p:cNvSpPr>
            <a:spLocks noChangeArrowheads="1"/>
          </p:cNvSpPr>
          <p:nvPr/>
        </p:nvSpPr>
        <p:spPr bwMode="auto">
          <a:xfrm>
            <a:off x="2987676" y="2995614"/>
            <a:ext cx="1799928" cy="290263"/>
          </a:xfrm>
          <a:prstGeom prst="flowChart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85D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sy="50000" kx="-2453608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x-none" sz="1600" dirty="0" smtClean="0">
                <a:latin typeface="Calibri" charset="0"/>
                <a:ea typeface="ＭＳ Ｐゴシック" charset="0"/>
                <a:cs typeface="Arial" charset="0"/>
              </a:rPr>
              <a:t>Внутренний аудит</a:t>
            </a:r>
            <a:endParaRPr lang="en-GB" sz="1600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1" name="Line 146"/>
          <p:cNvSpPr>
            <a:spLocks noChangeShapeType="1"/>
          </p:cNvSpPr>
          <p:nvPr/>
        </p:nvSpPr>
        <p:spPr bwMode="auto">
          <a:xfrm>
            <a:off x="7164288" y="3699744"/>
            <a:ext cx="1028997" cy="1241424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2" name="Line 146"/>
          <p:cNvSpPr>
            <a:spLocks noChangeShapeType="1"/>
          </p:cNvSpPr>
          <p:nvPr/>
        </p:nvSpPr>
        <p:spPr bwMode="auto">
          <a:xfrm>
            <a:off x="7164288" y="3915768"/>
            <a:ext cx="1028997" cy="1241424"/>
          </a:xfrm>
          <a:prstGeom prst="line">
            <a:avLst/>
          </a:prstGeom>
          <a:noFill/>
          <a:ln w="25400">
            <a:solidFill>
              <a:srgbClr val="00B0F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fr-FR" dirty="0"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47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E2A3D809-C52F-48CA-AB34-902CE0FFBFFA}" type="slidenum">
              <a:rPr lang="nl-BE" altLang="en-US" smtClean="0">
                <a:solidFill>
                  <a:srgbClr val="898989"/>
                </a:solidFill>
                <a:latin typeface="Tahoma" pitchFamily="34" charset="0"/>
              </a:rPr>
              <a:pPr eaLnBrk="1" hangingPunct="1"/>
              <a:t>4</a:t>
            </a:fld>
            <a:endParaRPr lang="nl-BE" altLang="en-US" dirty="0" smtClean="0">
              <a:solidFill>
                <a:srgbClr val="898989"/>
              </a:solidFill>
              <a:latin typeface="Tahom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49225" cy="855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1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19348"/>
            <a:ext cx="8229600" cy="936625"/>
          </a:xfrm>
        </p:spPr>
        <p:txBody>
          <a:bodyPr/>
          <a:lstStyle/>
          <a:p>
            <a:r>
              <a:rPr lang="ru-RU" dirty="0" smtClean="0"/>
              <a:t>Практика 1: от плана аудита к аудиторскому заданию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5492"/>
            <a:ext cx="8229600" cy="3633788"/>
          </a:xfrm>
        </p:spPr>
        <p:txBody>
          <a:bodyPr/>
          <a:lstStyle/>
          <a:p>
            <a:r>
              <a:rPr lang="ru-RU" sz="1900" dirty="0" smtClean="0"/>
              <a:t>Годовой план является частью многолетнего стратегического плана, основанного на ежегодно обновляемой углубленной оценке рисков</a:t>
            </a:r>
          </a:p>
          <a:p>
            <a:r>
              <a:rPr lang="ru-RU" sz="1900" dirty="0" smtClean="0"/>
              <a:t>Годовой план аудита содержит ориентировочное название аудита, общую цель, бюджет аудита, год завершения, ответственное подразделение – см. </a:t>
            </a:r>
            <a:r>
              <a:rPr lang="ru-RU" sz="1900" b="1" dirty="0" smtClean="0"/>
              <a:t>пример 1</a:t>
            </a:r>
          </a:p>
          <a:p>
            <a:r>
              <a:rPr lang="ru-RU" sz="1900" dirty="0" smtClean="0"/>
              <a:t>Подразделение ссылается на планирование своей нагрузки и обеспечивает соответствие наличия аудиторов с необходимыми навыками и интересов аудиторов</a:t>
            </a:r>
          </a:p>
          <a:p>
            <a:r>
              <a:rPr lang="ru-RU" sz="1900" dirty="0" smtClean="0"/>
              <a:t>Группы из 2-3 аудиторов, бюджет аудита обычно в диапазоне 90-200 дней в зависимости от масштаба</a:t>
            </a:r>
            <a:endParaRPr lang="ru-RU" sz="1900" dirty="0" smtClean="0"/>
          </a:p>
        </p:txBody>
      </p:sp>
    </p:spTree>
    <p:extLst>
      <p:ext uri="{BB962C8B-B14F-4D97-AF65-F5344CB8AC3E}">
        <p14:creationId xmlns:p14="http://schemas.microsoft.com/office/powerpoint/2010/main" val="181938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625"/>
          </a:xfrm>
        </p:spPr>
        <p:txBody>
          <a:bodyPr/>
          <a:lstStyle/>
          <a:p>
            <a:r>
              <a:rPr lang="ru-RU" dirty="0" smtClean="0"/>
              <a:t>Практика 2: составление графика проведения аудита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536504"/>
          </a:xfrm>
        </p:spPr>
        <p:txBody>
          <a:bodyPr/>
          <a:lstStyle/>
          <a:p>
            <a:r>
              <a:rPr lang="ru-RU" sz="2200" dirty="0" smtClean="0"/>
              <a:t>Ориентировочные вехи, утвержденные руководителем подразделения в форме разработки аудита (см. </a:t>
            </a:r>
            <a:r>
              <a:rPr lang="ru-RU" sz="2200" b="1" dirty="0" smtClean="0"/>
              <a:t>пример 2</a:t>
            </a:r>
            <a:r>
              <a:rPr lang="ru-RU" sz="2200" dirty="0" smtClean="0"/>
              <a:t>)</a:t>
            </a:r>
          </a:p>
          <a:p>
            <a:r>
              <a:rPr lang="ru-RU" sz="2200" dirty="0" smtClean="0"/>
              <a:t>Необходимо учесть:</a:t>
            </a:r>
          </a:p>
          <a:p>
            <a:pPr lvl="1"/>
            <a:r>
              <a:rPr lang="ru-RU" sz="1900" dirty="0" smtClean="0"/>
              <a:t>Среднее время, затрачиваемое на проведение аудиторских проверок</a:t>
            </a:r>
          </a:p>
          <a:p>
            <a:pPr lvl="1"/>
            <a:r>
              <a:rPr lang="ru-RU" sz="1900" dirty="0" smtClean="0"/>
              <a:t>Группа  или 2/3 человека, опытные/новички</a:t>
            </a:r>
          </a:p>
          <a:p>
            <a:pPr lvl="1"/>
            <a:r>
              <a:rPr lang="ru-RU" sz="1900" dirty="0" smtClean="0"/>
              <a:t>Как правило, 25-40% для предварительного обследования, 40-65% для сбора информации, 20% для составления отчета</a:t>
            </a:r>
          </a:p>
          <a:p>
            <a:pPr lvl="1"/>
            <a:r>
              <a:rPr lang="ru-RU" sz="1900" dirty="0" smtClean="0"/>
              <a:t>Необходимые ИТ или другие специальные знания</a:t>
            </a:r>
          </a:p>
          <a:p>
            <a:pPr lvl="1"/>
            <a:r>
              <a:rPr lang="ru-RU" sz="1900" dirty="0" smtClean="0"/>
              <a:t>Дублирование других ежегодно повторяющихся действий (</a:t>
            </a:r>
            <a:r>
              <a:rPr lang="ru-RU" sz="1900" dirty="0" smtClean="0">
                <a:solidFill>
                  <a:schemeClr val="accent2"/>
                </a:solidFill>
              </a:rPr>
              <a:t>RA, SAP, OO,</a:t>
            </a:r>
            <a:r>
              <a:rPr lang="ru-RU" sz="1900" dirty="0" smtClean="0">
                <a:solidFill>
                  <a:srgbClr val="FF0000"/>
                </a:solidFill>
              </a:rPr>
              <a:t> </a:t>
            </a:r>
            <a:r>
              <a:rPr lang="ru-RU" sz="1900" dirty="0" smtClean="0"/>
              <a:t>отчетность Комитета по продвижению аудита)</a:t>
            </a:r>
            <a:endParaRPr lang="ru-RU" sz="1900" dirty="0" smtClean="0"/>
          </a:p>
        </p:txBody>
      </p:sp>
    </p:spTree>
    <p:extLst>
      <p:ext uri="{BB962C8B-B14F-4D97-AF65-F5344CB8AC3E}">
        <p14:creationId xmlns:p14="http://schemas.microsoft.com/office/powerpoint/2010/main" val="100202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68152"/>
          </a:xfrm>
        </p:spPr>
        <p:txBody>
          <a:bodyPr/>
          <a:lstStyle/>
          <a:p>
            <a:r>
              <a:rPr lang="ru-RU" dirty="0" smtClean="0"/>
              <a:t>Практика 3: разработка аудита с применением программного обеспечения по аудиту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960440"/>
          </a:xfrm>
        </p:spPr>
        <p:txBody>
          <a:bodyPr/>
          <a:lstStyle/>
          <a:p>
            <a:r>
              <a:rPr lang="ru-RU" sz="2000" dirty="0" smtClean="0"/>
              <a:t>Аудит, разработанный с помощью программного обеспечения по аудиту (TeamMate), определяющего роли, временной бюджет, контрольные точки</a:t>
            </a:r>
          </a:p>
          <a:p>
            <a:r>
              <a:rPr lang="ru-RU" sz="2000" dirty="0" smtClean="0"/>
              <a:t>Это активизирует возможность </a:t>
            </a:r>
            <a:r>
              <a:rPr lang="ru-RU" sz="2000" dirty="0" smtClean="0">
                <a:solidFill>
                  <a:schemeClr val="accent2"/>
                </a:solidFill>
              </a:rPr>
              <a:t>отражать в</a:t>
            </a:r>
            <a:r>
              <a:rPr lang="ru-RU" sz="2000" dirty="0" smtClean="0"/>
              <a:t> ведомости часы за проведение аудита по этому заданию (см. </a:t>
            </a:r>
            <a:r>
              <a:rPr lang="ru-RU" sz="2000" b="1" dirty="0" smtClean="0"/>
              <a:t>пример 3а</a:t>
            </a:r>
            <a:r>
              <a:rPr lang="ru-RU" sz="2000" dirty="0" smtClean="0"/>
              <a:t>) </a:t>
            </a:r>
          </a:p>
          <a:p>
            <a:r>
              <a:rPr lang="ru-RU" sz="2000" dirty="0" smtClean="0"/>
              <a:t>Последующий мониторинг расходования бюджета (см. </a:t>
            </a:r>
            <a:r>
              <a:rPr lang="ru-RU" sz="2000" b="1" dirty="0" smtClean="0"/>
              <a:t>пример</a:t>
            </a:r>
            <a:r>
              <a:rPr lang="ru-RU" sz="2000" dirty="0" smtClean="0"/>
              <a:t> </a:t>
            </a:r>
            <a:r>
              <a:rPr lang="ru-RU" sz="2000" b="1" dirty="0" smtClean="0"/>
              <a:t>3b</a:t>
            </a:r>
            <a:r>
              <a:rPr lang="ru-RU" sz="2000" dirty="0" smtClean="0"/>
              <a:t>)  и контрольных вех руководством (экран радара)</a:t>
            </a:r>
          </a:p>
          <a:p>
            <a:r>
              <a:rPr lang="ru-RU" sz="2000" dirty="0" smtClean="0"/>
              <a:t>Программное обеспечение по аудиту является ключевым для документирования и контроля за аудиторской деятельностью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051473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625"/>
          </a:xfrm>
        </p:spPr>
        <p:txBody>
          <a:bodyPr/>
          <a:lstStyle/>
          <a:p>
            <a:r>
              <a:rPr lang="ru-RU" dirty="0" smtClean="0"/>
              <a:t>Практика 4: Письмо - уведомление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824536"/>
          </a:xfrm>
        </p:spPr>
        <p:txBody>
          <a:bodyPr/>
          <a:lstStyle/>
          <a:p>
            <a:r>
              <a:rPr lang="ru-RU" sz="2300" dirty="0" smtClean="0"/>
              <a:t>Официальное уведомляющее письмо отправляется по меньшей меря за 1 месяц до стартового заседания (см. </a:t>
            </a:r>
            <a:r>
              <a:rPr lang="ru-RU" sz="2300" b="1" dirty="0" smtClean="0"/>
              <a:t>пример 4</a:t>
            </a:r>
            <a:r>
              <a:rPr lang="ru-RU" sz="2300" dirty="0" smtClean="0"/>
              <a:t>)</a:t>
            </a:r>
          </a:p>
          <a:p>
            <a:r>
              <a:rPr lang="ru-RU" sz="2300" dirty="0" smtClean="0"/>
              <a:t>Запрос о </a:t>
            </a:r>
            <a:r>
              <a:rPr lang="ru-RU" sz="2300" dirty="0" smtClean="0"/>
              <a:t>назначении </a:t>
            </a:r>
            <a:r>
              <a:rPr lang="ru-RU" sz="2300" u="sng" dirty="0" smtClean="0"/>
              <a:t>контактного лица</a:t>
            </a:r>
            <a:r>
              <a:rPr lang="ru-RU" sz="2300" dirty="0" smtClean="0"/>
              <a:t> в проверяемой организации, которое будет выступать в роли точки входа и фасилитатора</a:t>
            </a:r>
          </a:p>
          <a:p>
            <a:r>
              <a:rPr lang="ru-RU" sz="2300" dirty="0" smtClean="0"/>
              <a:t>Отправляется вместе с Документом о взаимных ожиданиях (см. следующую практику) и приложением о персональных данных, в котором IAS просит руководство ГД направить всем задействованным сотрудникам уведомление о возможном использовании «персональных данных» во время аудита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21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Практика 5: Документ о взаимных ожиданиях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«Что Вам следует ожидать от IAS, что IAS ожидает от вас»</a:t>
            </a:r>
          </a:p>
          <a:p>
            <a:r>
              <a:rPr lang="ru-RU" dirty="0" smtClean="0"/>
              <a:t>См. пример 5 – он содержит, помимо прочего:</a:t>
            </a:r>
          </a:p>
          <a:p>
            <a:pPr lvl="1"/>
            <a:r>
              <a:rPr lang="ru-RU" dirty="0" smtClean="0"/>
              <a:t>Ожидаемое время для взаимодействия в процессе проведения аудита / этапов</a:t>
            </a:r>
          </a:p>
          <a:p>
            <a:pPr lvl="1"/>
            <a:r>
              <a:rPr lang="ru-RU" dirty="0" smtClean="0"/>
              <a:t>Права и обязанности аудиторов и объектов аудиторской проверки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56764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6973</TotalTime>
  <Words>1110</Words>
  <Application>Microsoft Office PowerPoint</Application>
  <PresentationFormat>On-screen Show (4:3)</PresentationFormat>
  <Paragraphs>118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ＭＳ Ｐゴシック</vt:lpstr>
      <vt:lpstr>Arial</vt:lpstr>
      <vt:lpstr>Arial (body)</vt:lpstr>
      <vt:lpstr>Arial (headings)</vt:lpstr>
      <vt:lpstr>Calibri</vt:lpstr>
      <vt:lpstr>Tahoma</vt:lpstr>
      <vt:lpstr>Verdana</vt:lpstr>
      <vt:lpstr>Blank</vt:lpstr>
      <vt:lpstr>Внутренний аудит планирование аудита:  практики ЕС</vt:lpstr>
      <vt:lpstr>Миссия IAS</vt:lpstr>
      <vt:lpstr>PowerPoint Presentation</vt:lpstr>
      <vt:lpstr>PowerPoint Presentation</vt:lpstr>
      <vt:lpstr>Практика 1: от плана аудита к аудиторскому заданию</vt:lpstr>
      <vt:lpstr>Практика 2: составление графика проведения аудита</vt:lpstr>
      <vt:lpstr>Практика 3: разработка аудита с применением программного обеспечения по аудиту</vt:lpstr>
      <vt:lpstr>Практика 4: Письмо - уведомление</vt:lpstr>
      <vt:lpstr>Практика 5: Документ о взаимных ожиданиях</vt:lpstr>
      <vt:lpstr>Практика 6: Стартовое заседание</vt:lpstr>
      <vt:lpstr>Предварительное обследование</vt:lpstr>
      <vt:lpstr>Практика 7: Меморандум планирования аудиторского задания (EPM)</vt:lpstr>
      <vt:lpstr>Практика 8: Подробная программа аудита</vt:lpstr>
      <vt:lpstr>Практика 9: Взаимодействие с объектами аудиторской проверки: Меморандум об объеме работ</vt:lpstr>
      <vt:lpstr>Установочное заседание </vt:lpstr>
      <vt:lpstr> </vt:lpstr>
      <vt:lpstr>PowerPoint Presentation</vt:lpstr>
    </vt:vector>
  </TitlesOfParts>
  <Company>European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BARBERO Mirco (IAS)</dc:creator>
  <cp:lastModifiedBy>Marina Lazo</cp:lastModifiedBy>
  <cp:revision>107</cp:revision>
  <cp:lastPrinted>2018-04-23T12:44:56Z</cp:lastPrinted>
  <dcterms:created xsi:type="dcterms:W3CDTF">2018-04-12T07:05:40Z</dcterms:created>
  <dcterms:modified xsi:type="dcterms:W3CDTF">2018-05-24T16:38:26Z</dcterms:modified>
</cp:coreProperties>
</file>