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3" r:id="rId3"/>
  </p:sldMasterIdLst>
  <p:notesMasterIdLst>
    <p:notesMasterId r:id="rId17"/>
  </p:notesMasterIdLst>
  <p:sldIdLst>
    <p:sldId id="301" r:id="rId4"/>
    <p:sldId id="376" r:id="rId5"/>
    <p:sldId id="358" r:id="rId6"/>
    <p:sldId id="302" r:id="rId7"/>
    <p:sldId id="386" r:id="rId8"/>
    <p:sldId id="381" r:id="rId9"/>
    <p:sldId id="364" r:id="rId10"/>
    <p:sldId id="365" r:id="rId11"/>
    <p:sldId id="366" r:id="rId12"/>
    <p:sldId id="382" r:id="rId13"/>
    <p:sldId id="383" r:id="rId14"/>
    <p:sldId id="384" r:id="rId15"/>
    <p:sldId id="385" r:id="rId16"/>
  </p:sldIdLst>
  <p:sldSz cx="24384000" cy="13716000"/>
  <p:notesSz cx="6797675" cy="9926638"/>
  <p:custDataLst>
    <p:tags r:id="rId18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  <a:srgbClr val="9B9B9B"/>
    <a:srgbClr val="848484"/>
    <a:srgbClr val="717171"/>
    <a:srgbClr val="01DEE9"/>
    <a:srgbClr val="01C7D1"/>
    <a:srgbClr val="01B6BF"/>
    <a:srgbClr val="019BA3"/>
    <a:srgbClr val="019299"/>
    <a:srgbClr val="01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91" autoAdjust="0"/>
    <p:restoredTop sz="95857" autoAdjust="0"/>
  </p:normalViewPr>
  <p:slideViewPr>
    <p:cSldViewPr showGuides="1">
      <p:cViewPr varScale="1">
        <p:scale>
          <a:sx n="38" d="100"/>
          <a:sy n="38" d="100"/>
        </p:scale>
        <p:origin x="-144" y="-1122"/>
      </p:cViewPr>
      <p:guideLst>
        <p:guide orient="horz" pos="4320"/>
        <p:guide pos="76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2674087285995"/>
          <c:y val="1.8605286255478859E-2"/>
          <c:w val="0.78279876708984375"/>
          <c:h val="0.965890288352966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16E7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FD-4D27-B6E4-12A3F7A65388}"/>
              </c:ext>
            </c:extLst>
          </c:dPt>
          <c:dPt>
            <c:idx val="1"/>
            <c:bubble3D val="0"/>
            <c:spPr>
              <a:solidFill>
                <a:srgbClr val="016E7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FD-4D27-B6E4-12A3F7A65388}"/>
              </c:ext>
            </c:extLst>
          </c:dPt>
          <c:dPt>
            <c:idx val="2"/>
            <c:bubble3D val="0"/>
            <c:spPr>
              <a:solidFill>
                <a:srgbClr val="018389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FD-4D27-B6E4-12A3F7A65388}"/>
              </c:ext>
            </c:extLst>
          </c:dPt>
          <c:dPt>
            <c:idx val="3"/>
            <c:bubble3D val="0"/>
            <c:spPr>
              <a:solidFill>
                <a:srgbClr val="018E95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FD-4D27-B6E4-12A3F7A65388}"/>
              </c:ext>
            </c:extLst>
          </c:dPt>
          <c:dPt>
            <c:idx val="4"/>
            <c:bubble3D val="0"/>
            <c:spPr>
              <a:solidFill>
                <a:srgbClr val="019BA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FD-4D27-B6E4-12A3F7A65388}"/>
              </c:ext>
            </c:extLst>
          </c:dPt>
          <c:dPt>
            <c:idx val="5"/>
            <c:bubble3D val="0"/>
            <c:spPr>
              <a:solidFill>
                <a:srgbClr val="01B6BF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7FD-4D27-B6E4-12A3F7A65388}"/>
              </c:ext>
            </c:extLst>
          </c:dPt>
          <c:dPt>
            <c:idx val="6"/>
            <c:bubble3D val="0"/>
            <c:spPr>
              <a:solidFill>
                <a:srgbClr val="01C7D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7FD-4D27-B6E4-12A3F7A65388}"/>
              </c:ext>
            </c:extLst>
          </c:dPt>
          <c:dPt>
            <c:idx val="7"/>
            <c:bubble3D val="0"/>
            <c:spPr>
              <a:solidFill>
                <a:srgbClr val="01DEE9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7FD-4D27-B6E4-12A3F7A65388}"/>
              </c:ext>
            </c:extLst>
          </c:dPt>
          <c:dPt>
            <c:idx val="8"/>
            <c:bubble3D val="0"/>
            <c:spPr>
              <a:solidFill>
                <a:srgbClr val="B4B4B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7FD-4D27-B6E4-12A3F7A65388}"/>
              </c:ext>
            </c:extLst>
          </c:dPt>
          <c:dPt>
            <c:idx val="9"/>
            <c:bubble3D val="0"/>
            <c:spPr>
              <a:solidFill>
                <a:srgbClr val="9B9B9B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7FD-4D27-B6E4-12A3F7A65388}"/>
              </c:ext>
            </c:extLst>
          </c:dPt>
          <c:dPt>
            <c:idx val="10"/>
            <c:bubble3D val="0"/>
            <c:spPr>
              <a:solidFill>
                <a:srgbClr val="84848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7FD-4D27-B6E4-12A3F7A65388}"/>
              </c:ext>
            </c:extLst>
          </c:dPt>
          <c:dPt>
            <c:idx val="11"/>
            <c:bubble3D val="0"/>
            <c:spPr>
              <a:solidFill>
                <a:srgbClr val="71717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7FD-4D27-B6E4-12A3F7A65388}"/>
              </c:ext>
            </c:extLst>
          </c:dPt>
          <c:dPt>
            <c:idx val="12"/>
            <c:bubble3D val="0"/>
            <c:spPr>
              <a:solidFill>
                <a:schemeClr val="tx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7FD-4D27-B6E4-12A3F7A65388}"/>
              </c:ext>
            </c:extLst>
          </c:dPt>
          <c:cat>
            <c:strRef>
              <c:f>Лист1!$F$31:$F$43</c:f>
              <c:strCache>
                <c:ptCount val="13"/>
                <c:pt idx="0">
                  <c:v>Кассовые поступления</c:v>
                </c:pt>
                <c:pt idx="1">
                  <c:v>Доходы</c:v>
                </c:pt>
                <c:pt idx="2">
                  <c:v>БО ДО</c:v>
                </c:pt>
                <c:pt idx="3">
                  <c:v>кадровые документы ФКУ</c:v>
                </c:pt>
                <c:pt idx="4">
                  <c:v>расчет зарплаты</c:v>
                </c:pt>
                <c:pt idx="5">
                  <c:v>ЗКР</c:v>
                </c:pt>
                <c:pt idx="6">
                  <c:v>Кассовое выбытие</c:v>
                </c:pt>
                <c:pt idx="7">
                  <c:v>Остальные</c:v>
                </c:pt>
                <c:pt idx="8">
                  <c:v>ЕИСУКС</c:v>
                </c:pt>
                <c:pt idx="9">
                  <c:v>аванс отчеты</c:v>
                </c:pt>
                <c:pt idx="10">
                  <c:v>Свуедения об исполнении госконтрактов</c:v>
                </c:pt>
                <c:pt idx="11">
                  <c:v>управленч отчетность</c:v>
                </c:pt>
                <c:pt idx="12">
                  <c:v>бумага</c:v>
                </c:pt>
              </c:strCache>
            </c:strRef>
          </c:cat>
          <c:val>
            <c:numRef>
              <c:f>Лист1!$G$31:$G$43</c:f>
              <c:numCache>
                <c:formatCode>General</c:formatCode>
                <c:ptCount val="13"/>
                <c:pt idx="0">
                  <c:v>36.085417792456496</c:v>
                </c:pt>
                <c:pt idx="1">
                  <c:v>0.18042708896228299</c:v>
                </c:pt>
                <c:pt idx="2">
                  <c:v>2.5319934817707002</c:v>
                </c:pt>
                <c:pt idx="3">
                  <c:v>1.5388626417593101</c:v>
                </c:pt>
                <c:pt idx="4">
                  <c:v>6.8261581990730296</c:v>
                </c:pt>
                <c:pt idx="5">
                  <c:v>5.0407419402467601</c:v>
                </c:pt>
                <c:pt idx="6">
                  <c:v>3.3418705417594001</c:v>
                </c:pt>
                <c:pt idx="7">
                  <c:v>16.454528313971998</c:v>
                </c:pt>
                <c:pt idx="8">
                  <c:v>8.6905714516832795</c:v>
                </c:pt>
                <c:pt idx="9">
                  <c:v>0.65254463841358901</c:v>
                </c:pt>
                <c:pt idx="10">
                  <c:v>3.60854177924565</c:v>
                </c:pt>
                <c:pt idx="11">
                  <c:v>6</c:v>
                </c:pt>
                <c:pt idx="1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7FD-4D27-B6E4-12A3F7A65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0.43713</cdr:x>
      <cdr:y>0.51152</cdr:y>
    </cdr:from>
    <cdr:to>
      <cdr:x>0.68214</cdr:x>
      <cdr:y>0.6447</cdr:y>
    </cdr:to>
    <cdr:sp macro="" textlink="">
      <cdr:nvSpPr>
        <cdr:cNvPr id="2" name="Rectangle 35"/>
        <cdr:cNvSpPr/>
      </cdr:nvSpPr>
      <cdr:spPr>
        <a:xfrm xmlns:a="http://schemas.openxmlformats.org/drawingml/2006/main">
          <a:off x="4418114" y="4189973"/>
          <a:ext cx="2476339" cy="1090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8800" b="1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72</a:t>
          </a:r>
          <a:r>
            <a:rPr lang="ru-RU" sz="4000" b="1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0.41073</cdr:x>
      <cdr:y>0.65131</cdr:y>
    </cdr:from>
    <cdr:to>
      <cdr:x>0.71469</cdr:x>
      <cdr:y>0.78449</cdr:y>
    </cdr:to>
    <cdr:sp macro="" textlink="">
      <cdr:nvSpPr>
        <cdr:cNvPr id="3" name="Rectangle 23"/>
        <cdr:cNvSpPr/>
      </cdr:nvSpPr>
      <cdr:spPr>
        <a:xfrm xmlns:a="http://schemas.openxmlformats.org/drawingml/2006/main">
          <a:off x="4151287" y="5335024"/>
          <a:ext cx="3072152" cy="1090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72000" tIns="180000" rIns="180000" bIns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 kumimoji="0" sz="3000" b="1" i="0" u="none" strike="noStrike" cap="none" spc="0" normalizeH="0" baseline="0">
              <a:ln>
                <a:noFill/>
              </a:ln>
              <a:solidFill>
                <a:schemeClr val="lt1"/>
              </a:solidFill>
              <a:effectLst/>
              <a:uFillTx/>
              <a:latin typeface="+mn-lt"/>
              <a:ea typeface="+mn-ea"/>
              <a:cs typeface="+mn-cs"/>
              <a:sym typeface="Helvetica Neue"/>
            </a:defRPr>
          </a:lvl9pPr>
        </a:lstStyle>
        <a:p xmlns:a="http://schemas.openxmlformats.org/drawingml/2006/main">
          <a:pPr>
            <a:lnSpc>
              <a:spcPct val="90000"/>
            </a:lnSpc>
            <a:spcBef>
              <a:spcPts val="600"/>
            </a:spcBef>
          </a:pPr>
          <a:r>
            <a:rPr lang="hr-HR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Podsustavi </a:t>
          </a:r>
          <a:r>
            <a: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SIIS </a:t>
          </a:r>
          <a:r>
            <a: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EB</a:t>
          </a:r>
          <a:r>
            <a:rPr lang="ru-RU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, </a:t>
          </a:r>
          <a:r>
            <a: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FTAS</a:t>
          </a:r>
          <a:r>
            <a:rPr lang="ru-RU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, </a:t>
          </a:r>
          <a:r>
            <a:rPr lang="hr-HR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kreditne institucije</a:t>
          </a:r>
          <a:r>
            <a: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, </a:t>
          </a:r>
          <a:r>
            <a:rPr lang="hr-HR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izvještaji regulatornim tijelima</a:t>
          </a:r>
          <a:endParaRPr lang="ru-RU" sz="200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0.17395</cdr:x>
      <cdr:y>0.31286</cdr:y>
    </cdr:from>
    <cdr:to>
      <cdr:x>0.47791</cdr:x>
      <cdr:y>0.44604</cdr:y>
    </cdr:to>
    <cdr:sp macro="" textlink="">
      <cdr:nvSpPr>
        <cdr:cNvPr id="4" name="Rectangle 23"/>
        <cdr:cNvSpPr/>
      </cdr:nvSpPr>
      <cdr:spPr>
        <a:xfrm xmlns:a="http://schemas.openxmlformats.org/drawingml/2006/main">
          <a:off x="1758129" y="2562705"/>
          <a:ext cx="3072152" cy="1090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72000" tIns="180000" rIns="180000" bIns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  <a:spcBef>
              <a:spcPts val="600"/>
            </a:spcBef>
          </a:pPr>
          <a:r>
            <a:rPr lang="hr-HR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Podsustavi S</a:t>
          </a:r>
          <a:r>
            <a:rPr lang="en-US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IIS </a:t>
          </a:r>
          <a:r>
            <a:rPr lang="en-US" sz="2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EB,</a:t>
          </a:r>
          <a:r>
            <a:rPr lang="ru-RU" sz="2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en-US" sz="2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FTAS</a:t>
          </a:r>
          <a:r>
            <a:rPr lang="ru-RU" sz="2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, </a:t>
          </a:r>
          <a:r>
            <a:rPr lang="en-US" sz="2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UIS, UIS PD</a:t>
          </a:r>
          <a:endParaRPr lang="ru-RU" sz="2000" b="1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effectLst/>
        </p:spPr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effectLst/>
        </p:spPr>
        <p:txBody>
          <a:bodyPr/>
          <a:lstStyle/>
          <a:p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564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344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0148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014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0148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014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151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81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275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014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610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60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5820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572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2" cy="87376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effectLst/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1pPr>
            <a:lvl2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2pPr>
            <a:lvl3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3pPr>
            <a:lvl4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4pPr>
            <a:lvl5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effectLst/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1pPr>
            <a:lvl2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2pPr>
            <a:lvl3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3pPr>
            <a:lvl4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4pPr>
            <a:lvl5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62336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9" y="673100"/>
            <a:ext cx="18135602" cy="87376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effectLst/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1pPr>
            <a:lvl2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2pPr>
            <a:lvl3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3pPr>
            <a:lvl4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4pPr>
            <a:lvl5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29033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824618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1" y="952500"/>
            <a:ext cx="9525002" cy="114681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effectLst/>
        </p:spPr>
        <p:txBody>
          <a:bodyPr anchor="b"/>
          <a:lstStyle>
            <a:lvl1pPr>
              <a:defRPr sz="8400">
                <a:effectLst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1pPr>
            <a:lvl2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2pPr>
            <a:lvl3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3pPr>
            <a:lvl4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4pPr>
            <a:lvl5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00566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578158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/>
        </p:spPr>
        <p:txBody>
          <a:bodyPr/>
          <a:lstStyle>
            <a:lvl1pPr>
              <a:defRPr sz="4800">
                <a:effectLst/>
              </a:defRPr>
            </a:lvl1pPr>
            <a:lvl2pPr>
              <a:defRPr sz="4800">
                <a:effectLst/>
              </a:defRPr>
            </a:lvl2pPr>
            <a:lvl3pPr>
              <a:defRPr sz="4800">
                <a:effectLst/>
              </a:defRPr>
            </a:lvl3pPr>
            <a:lvl4pPr>
              <a:defRPr sz="4800">
                <a:effectLst/>
              </a:defRPr>
            </a:lvl4pPr>
            <a:lvl5pPr>
              <a:defRPr sz="4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45221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effectLst/>
        </p:spPr>
        <p:txBody>
          <a:bodyPr/>
          <a:lstStyle>
            <a:lvl1pPr marL="558800" indent="-558800">
              <a:spcBef>
                <a:spcPts val="4500"/>
              </a:spcBef>
              <a:defRPr sz="3800">
                <a:effectLst/>
              </a:defRPr>
            </a:lvl1pPr>
            <a:lvl2pPr marL="1117600" indent="-558800">
              <a:spcBef>
                <a:spcPts val="4500"/>
              </a:spcBef>
              <a:defRPr sz="3800">
                <a:effectLst/>
              </a:defRPr>
            </a:lvl2pPr>
            <a:lvl3pPr marL="1676400" indent="-558800">
              <a:spcBef>
                <a:spcPts val="4500"/>
              </a:spcBef>
              <a:defRPr sz="3800">
                <a:effectLst/>
              </a:defRPr>
            </a:lvl3pPr>
            <a:lvl4pPr marL="2235200" indent="-558800">
              <a:spcBef>
                <a:spcPts val="4500"/>
              </a:spcBef>
              <a:defRPr sz="3800">
                <a:effectLst/>
              </a:defRPr>
            </a:lvl4pPr>
            <a:lvl5pPr marL="2794000" indent="-558800">
              <a:spcBef>
                <a:spcPts val="4500"/>
              </a:spcBef>
              <a:defRPr sz="3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35687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effectLst/>
        </p:spPr>
        <p:txBody>
          <a:bodyPr/>
          <a:lstStyle>
            <a:lvl1pPr>
              <a:defRPr sz="4800">
                <a:effectLst/>
              </a:defRPr>
            </a:lvl1pPr>
            <a:lvl2pPr>
              <a:defRPr sz="4800">
                <a:effectLst/>
              </a:defRPr>
            </a:lvl2pPr>
            <a:lvl3pPr>
              <a:defRPr sz="4800">
                <a:effectLst/>
              </a:defRPr>
            </a:lvl3pPr>
            <a:lvl4pPr>
              <a:defRPr sz="4800">
                <a:effectLst/>
              </a:defRPr>
            </a:lvl4pPr>
            <a:lvl5pPr>
              <a:defRPr sz="4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35915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86618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1"/>
            <a:ext cx="19621500" cy="595035"/>
          </a:xfrm>
          <a:prstGeom prst="rect">
            <a:avLst/>
          </a:prstGeom>
          <a:effectLst/>
        </p:spPr>
        <p:txBody>
          <a:bodyPr anchor="t">
            <a:spAutoFit/>
          </a:bodyPr>
          <a:lstStyle>
            <a:lvl1pPr marL="0" indent="0" algn="ctr">
              <a:spcBef>
                <a:spcPct val="0"/>
              </a:spcBef>
              <a:buSzTx/>
              <a:buNone/>
              <a:defRPr sz="3200" i="1">
                <a:effectLst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69072"/>
            <a:ext cx="19621500" cy="841256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0" indent="0" algn="ctr">
              <a:spcBef>
                <a:spcPct val="0"/>
              </a:spcBef>
              <a:buSzTx/>
              <a:buNone/>
              <a:defRPr sz="4800">
                <a:effectLst/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286593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727782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184565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effectLst/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1pPr>
            <a:lvl2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2pPr>
            <a:lvl3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3pPr>
            <a:lvl4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4pPr>
            <a:lvl5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8491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9" y="673100"/>
            <a:ext cx="18135602" cy="87376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effectLst/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1pPr>
            <a:lvl2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2pPr>
            <a:lvl3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3pPr>
            <a:lvl4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4pPr>
            <a:lvl5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329567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74613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1" y="952500"/>
            <a:ext cx="9525002" cy="114681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effectLst/>
        </p:spPr>
        <p:txBody>
          <a:bodyPr anchor="b"/>
          <a:lstStyle>
            <a:lvl1pPr>
              <a:defRPr sz="8400">
                <a:effectLst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1pPr>
            <a:lvl2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2pPr>
            <a:lvl3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3pPr>
            <a:lvl4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4pPr>
            <a:lvl5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426725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806115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/>
        </p:spPr>
        <p:txBody>
          <a:bodyPr/>
          <a:lstStyle>
            <a:lvl1pPr>
              <a:defRPr sz="4800">
                <a:effectLst/>
              </a:defRPr>
            </a:lvl1pPr>
            <a:lvl2pPr>
              <a:defRPr sz="4800">
                <a:effectLst/>
              </a:defRPr>
            </a:lvl2pPr>
            <a:lvl3pPr>
              <a:defRPr sz="4800">
                <a:effectLst/>
              </a:defRPr>
            </a:lvl3pPr>
            <a:lvl4pPr>
              <a:defRPr sz="4800">
                <a:effectLst/>
              </a:defRPr>
            </a:lvl4pPr>
            <a:lvl5pPr>
              <a:defRPr sz="4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6972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1" cy="114681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effectLst/>
        </p:spPr>
        <p:txBody>
          <a:bodyPr anchor="b"/>
          <a:lstStyle>
            <a:lvl1pPr>
              <a:defRPr sz="8400">
                <a:effectLst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1pPr>
            <a:lvl2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2pPr>
            <a:lvl3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3pPr>
            <a:lvl4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4pPr>
            <a:lvl5pPr marL="0" indent="0" algn="ctr">
              <a:spcBef>
                <a:spcPct val="0"/>
              </a:spcBef>
              <a:buSzTx/>
              <a:buNone/>
              <a:defRPr sz="54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effectLst/>
        </p:spPr>
        <p:txBody>
          <a:bodyPr/>
          <a:lstStyle>
            <a:lvl1pPr marL="558800" indent="-558800">
              <a:spcBef>
                <a:spcPts val="4500"/>
              </a:spcBef>
              <a:defRPr sz="3800">
                <a:effectLst/>
              </a:defRPr>
            </a:lvl1pPr>
            <a:lvl2pPr marL="1117600" indent="-558800">
              <a:spcBef>
                <a:spcPts val="4500"/>
              </a:spcBef>
              <a:defRPr sz="3800">
                <a:effectLst/>
              </a:defRPr>
            </a:lvl2pPr>
            <a:lvl3pPr marL="1676400" indent="-558800">
              <a:spcBef>
                <a:spcPts val="4500"/>
              </a:spcBef>
              <a:defRPr sz="3800">
                <a:effectLst/>
              </a:defRPr>
            </a:lvl3pPr>
            <a:lvl4pPr marL="2235200" indent="-558800">
              <a:spcBef>
                <a:spcPts val="4500"/>
              </a:spcBef>
              <a:defRPr sz="3800">
                <a:effectLst/>
              </a:defRPr>
            </a:lvl4pPr>
            <a:lvl5pPr marL="2794000" indent="-558800">
              <a:spcBef>
                <a:spcPts val="4500"/>
              </a:spcBef>
              <a:defRPr sz="3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708084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effectLst/>
        </p:spPr>
        <p:txBody>
          <a:bodyPr/>
          <a:lstStyle>
            <a:lvl1pPr>
              <a:defRPr sz="4800">
                <a:effectLst/>
              </a:defRPr>
            </a:lvl1pPr>
            <a:lvl2pPr>
              <a:defRPr sz="4800">
                <a:effectLst/>
              </a:defRPr>
            </a:lvl2pPr>
            <a:lvl3pPr>
              <a:defRPr sz="4800">
                <a:effectLst/>
              </a:defRPr>
            </a:lvl3pPr>
            <a:lvl4pPr>
              <a:defRPr sz="4800">
                <a:effectLst/>
              </a:defRPr>
            </a:lvl4pPr>
            <a:lvl5pPr>
              <a:defRPr sz="4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404020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697868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1"/>
            <a:ext cx="19621500" cy="595035"/>
          </a:xfrm>
          <a:prstGeom prst="rect">
            <a:avLst/>
          </a:prstGeom>
          <a:effectLst/>
        </p:spPr>
        <p:txBody>
          <a:bodyPr anchor="t">
            <a:spAutoFit/>
          </a:bodyPr>
          <a:lstStyle>
            <a:lvl1pPr marL="0" indent="0" algn="ctr">
              <a:spcBef>
                <a:spcPct val="0"/>
              </a:spcBef>
              <a:buSzTx/>
              <a:buNone/>
              <a:defRPr sz="3200" i="1">
                <a:effectLst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69072"/>
            <a:ext cx="19621500" cy="841256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0" indent="0" algn="ctr">
              <a:spcBef>
                <a:spcPct val="0"/>
              </a:spcBef>
              <a:buSzTx/>
              <a:buNone/>
              <a:defRPr sz="4800">
                <a:effectLst/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162429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887885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rPr>
                <a:effectLst/>
              </a:r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72248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/>
        </p:spPr>
        <p:txBody>
          <a:bodyPr/>
          <a:lstStyle>
            <a:lvl1pPr>
              <a:defRPr sz="4800">
                <a:effectLst/>
              </a:defRPr>
            </a:lvl1pPr>
            <a:lvl2pPr>
              <a:defRPr sz="4800">
                <a:effectLst/>
              </a:defRPr>
            </a:lvl2pPr>
            <a:lvl3pPr>
              <a:defRPr sz="4800">
                <a:effectLst/>
              </a:defRPr>
            </a:lvl3pPr>
            <a:lvl4pPr>
              <a:defRPr sz="4800">
                <a:effectLst/>
              </a:defRPr>
            </a:lvl4pPr>
            <a:lvl5pPr>
              <a:defRPr sz="4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effectLst/>
        </p:spPr>
        <p:txBody>
          <a:bodyPr/>
          <a:lstStyle>
            <a:lvl1pPr marL="558800" indent="-558800">
              <a:spcBef>
                <a:spcPts val="4500"/>
              </a:spcBef>
              <a:defRPr sz="3800">
                <a:effectLst/>
              </a:defRPr>
            </a:lvl1pPr>
            <a:lvl2pPr marL="1117600" indent="-558800">
              <a:spcBef>
                <a:spcPts val="4500"/>
              </a:spcBef>
              <a:defRPr sz="3800">
                <a:effectLst/>
              </a:defRPr>
            </a:lvl2pPr>
            <a:lvl3pPr marL="1676400" indent="-558800">
              <a:spcBef>
                <a:spcPts val="4500"/>
              </a:spcBef>
              <a:defRPr sz="3800">
                <a:effectLst/>
              </a:defRPr>
            </a:lvl3pPr>
            <a:lvl4pPr marL="2235200" indent="-558800">
              <a:spcBef>
                <a:spcPts val="4500"/>
              </a:spcBef>
              <a:defRPr sz="3800">
                <a:effectLst/>
              </a:defRPr>
            </a:lvl4pPr>
            <a:lvl5pPr marL="2794000" indent="-558800">
              <a:spcBef>
                <a:spcPts val="4500"/>
              </a:spcBef>
              <a:defRPr sz="3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effectLst/>
        </p:spPr>
        <p:txBody>
          <a:bodyPr/>
          <a:lstStyle>
            <a:lvl1pPr>
              <a:defRPr sz="4800">
                <a:effectLst/>
              </a:defRPr>
            </a:lvl1pPr>
            <a:lvl2pPr>
              <a:defRPr sz="4800">
                <a:effectLst/>
              </a:defRPr>
            </a:lvl2pPr>
            <a:lvl3pPr>
              <a:defRPr sz="4800">
                <a:effectLst/>
              </a:defRPr>
            </a:lvl3pPr>
            <a:lvl4pPr>
              <a:defRPr sz="4800">
                <a:effectLst/>
              </a:defRPr>
            </a:lvl4pPr>
            <a:lvl5pPr>
              <a:defRPr sz="4800">
                <a:effectLst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effectLst/>
        </p:spPr>
        <p:txBody>
          <a:bodyPr lIns="91439" tIns="45719" rIns="91439" bIns="45719" anchor="t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effectLst/>
        </p:spPr>
        <p:txBody>
          <a:bodyPr anchor="t">
            <a:spAutoFit/>
          </a:bodyPr>
          <a:lstStyle>
            <a:lvl1pPr marL="0" indent="0" algn="ctr">
              <a:spcBef>
                <a:spcPct val="0"/>
              </a:spcBef>
              <a:buSzTx/>
              <a:buNone/>
              <a:defRPr sz="3200" i="1">
                <a:effectLst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0" indent="0" algn="ctr">
              <a:spcBef>
                <a:spcPct val="0"/>
              </a:spcBef>
              <a:buSzTx/>
              <a:buNone/>
              <a:defRPr sz="4800">
                <a:effectLst/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29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9" r:id="rId12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effectLst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 lang="ru-RU" smtClean="0">
                <a:effectLst/>
              </a:r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255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effectLst/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9" name="Line"/>
          <p:cNvSpPr/>
          <p:nvPr/>
        </p:nvSpPr>
        <p:spPr>
          <a:xfrm>
            <a:off x="-256713" y="1728859"/>
            <a:ext cx="19037022" cy="2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effectLst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124" name="Group"/>
          <p:cNvGrpSpPr/>
          <p:nvPr/>
        </p:nvGrpSpPr>
        <p:grpSpPr>
          <a:xfrm>
            <a:off x="260445" y="171627"/>
            <a:ext cx="1409278" cy="1337590"/>
            <a:chOff x="0" y="0"/>
            <a:chExt cx="1409276" cy="1337589"/>
          </a:xfrm>
          <a:effectLst/>
        </p:grpSpPr>
        <p:pic>
          <p:nvPicPr>
            <p:cNvPr id="120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  <a:effectLst/>
          </p:grpSpPr>
          <p:sp>
            <p:nvSpPr>
              <p:cNvPr id="121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effectLst/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effectLst/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22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5" name="Казначейство России"/>
          <p:cNvSpPr txBox="1"/>
          <p:nvPr/>
        </p:nvSpPr>
        <p:spPr>
          <a:xfrm>
            <a:off x="1796723" y="534464"/>
            <a:ext cx="6020879" cy="76431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26" name="Итоги деятельности Казначейства России за 2018 год…"/>
          <p:cNvSpPr/>
          <p:nvPr/>
        </p:nvSpPr>
        <p:spPr>
          <a:xfrm>
            <a:off x="152585" y="4697760"/>
            <a:ext cx="20896399" cy="3888432"/>
          </a:xfrm>
          <a:prstGeom prst="roundRect">
            <a:avLst>
              <a:gd name="adj" fmla="val 11676"/>
            </a:avLst>
          </a:prstGeom>
          <a:solidFill>
            <a:srgbClr val="003859"/>
          </a:solidFill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/>
          <a:p>
            <a:pPr lvl="6" indent="720000" algn="l" rtl="0">
              <a:defRPr sz="53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40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Helvetica"/>
                <a:ea typeface="Helvetica"/>
                <a:cs typeface="Calibri"/>
                <a:sym typeface="Helvetica"/>
              </a:rPr>
              <a:t>DRŽAVNI INTEGRIRANI INFORMACIJSKI SUSTAV (SIIS) „E-PRORAČUN” KAO </a:t>
            </a:r>
            <a:r>
              <a:rPr lang="hr-HR" sz="4000" b="1" i="0" u="none" strike="noStrike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Helvetica"/>
                <a:ea typeface="Helvetica"/>
                <a:cs typeface="Calibri"/>
                <a:sym typeface="Helvetica"/>
              </a:rPr>
              <a:t>  </a:t>
            </a:r>
          </a:p>
          <a:p>
            <a:pPr lvl="6" indent="720000" algn="l" rtl="0">
              <a:defRPr sz="53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4000" b="1" i="0" u="none" strike="noStrike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Helvetica"/>
                <a:ea typeface="Helvetica"/>
                <a:cs typeface="Calibri"/>
                <a:sym typeface="Helvetica"/>
              </a:rPr>
              <a:t>ALAT </a:t>
            </a:r>
            <a:r>
              <a:rPr lang="hr-HR" sz="40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Helvetica"/>
                <a:ea typeface="Helvetica"/>
                <a:cs typeface="Calibri"/>
                <a:sym typeface="Helvetica"/>
              </a:rPr>
              <a:t>ZA NOVI MODEL PRORAČUNSKOG RAČUNOVODSTVA </a:t>
            </a:r>
          </a:p>
        </p:txBody>
      </p:sp>
      <p:sp>
        <p:nvSpPr>
          <p:cNvPr id="128" name="Line"/>
          <p:cNvSpPr/>
          <p:nvPr/>
        </p:nvSpPr>
        <p:spPr>
          <a:xfrm>
            <a:off x="1" y="12930601"/>
            <a:ext cx="24384002" cy="2"/>
          </a:xfrm>
          <a:prstGeom prst="line">
            <a:avLst/>
          </a:prstGeom>
          <a:ln w="88900">
            <a:solidFill>
              <a:srgbClr val="D5D5D5"/>
            </a:solidFill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effectLst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9" name="www.roskazna.ru"/>
          <p:cNvSpPr txBox="1"/>
          <p:nvPr/>
        </p:nvSpPr>
        <p:spPr>
          <a:xfrm>
            <a:off x="260445" y="13063910"/>
            <a:ext cx="11931558" cy="53347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lvl="2" indent="0" algn="l" rtl="0">
              <a:defRPr b="0">
                <a:solidFill>
                  <a:srgbClr val="212121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2800" b="0" i="0" u="none" strike="noStrike">
                <a:solidFill>
                  <a:srgbClr val="212121"/>
                </a:solidFill>
                <a:highlight>
                  <a:srgbClr val="000000">
                    <a:alpha val="0"/>
                  </a:srgbClr>
                </a:highlight>
                <a:latin typeface="Helvetica"/>
                <a:ea typeface="Helvetica"/>
                <a:cs typeface="Helvetica"/>
                <a:sym typeface="Helvetica"/>
              </a:rPr>
              <a:t>www.roskazna.ru</a:t>
            </a:r>
          </a:p>
        </p:txBody>
      </p:sp>
      <p:sp>
        <p:nvSpPr>
          <p:cNvPr id="130" name="Москва, 2019 год"/>
          <p:cNvSpPr txBox="1"/>
          <p:nvPr/>
        </p:nvSpPr>
        <p:spPr>
          <a:xfrm>
            <a:off x="12192000" y="13063910"/>
            <a:ext cx="11931556" cy="53347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lvl="2" indent="0" algn="r" rtl="0">
              <a:defRPr b="0">
                <a:solidFill>
                  <a:srgbClr val="212121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2800" b="0" i="0" u="none" strike="noStrike">
                <a:solidFill>
                  <a:srgbClr val="212121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ea typeface="Helvetica"/>
                <a:cs typeface="Helvetica"/>
                <a:sym typeface="Helvetica"/>
              </a:rPr>
              <a:t>Moskva, listopad 2019.</a:t>
            </a:r>
          </a:p>
        </p:txBody>
      </p:sp>
      <p:pic>
        <p:nvPicPr>
          <p:cNvPr id="131" name="Курица контур.png" descr="Курица контур.png"/>
          <p:cNvPicPr>
            <a:picLocks noChangeAspect="1"/>
          </p:cNvPicPr>
          <p:nvPr/>
        </p:nvPicPr>
        <p:blipFill>
          <a:blip r:embed="rId5">
            <a:alphaModFix amt="17535"/>
            <a:extLst/>
          </a:blip>
          <a:stretch>
            <a:fillRect/>
          </a:stretch>
        </p:blipFill>
        <p:spPr>
          <a:xfrm>
            <a:off x="19095231" y="949557"/>
            <a:ext cx="10433826" cy="11727532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15" name="Руководитель…"/>
          <p:cNvSpPr txBox="1"/>
          <p:nvPr/>
        </p:nvSpPr>
        <p:spPr>
          <a:xfrm>
            <a:off x="260444" y="10602416"/>
            <a:ext cx="12921457" cy="96436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lvl="2" indent="0" algn="l" rtl="0">
              <a:defRPr sz="3500">
                <a:solidFill>
                  <a:srgbClr val="212121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3200" b="1" i="0" u="none" strike="noStrike">
                <a:solidFill>
                  <a:srgbClr val="212121"/>
                </a:solidFill>
                <a:highlight>
                  <a:srgbClr val="000000">
                    <a:alpha val="0"/>
                  </a:srgbClr>
                </a:highlight>
                <a:latin typeface="Helvetica"/>
                <a:cs typeface="Helvetica"/>
                <a:sym typeface="Helvetica"/>
              </a:rPr>
              <a:t>Aleksandr Sergeevich Albychev</a:t>
            </a:r>
          </a:p>
          <a:p>
            <a:pPr lvl="2" indent="0" algn="l" rtl="0">
              <a:defRPr sz="3500">
                <a:solidFill>
                  <a:srgbClr val="212121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rPr lang="hr-HR" sz="2400" b="1" i="0" u="none" strike="noStrike">
                <a:solidFill>
                  <a:srgbClr val="212121"/>
                </a:solidFill>
                <a:highlight>
                  <a:srgbClr val="000000">
                    <a:alpha val="0"/>
                  </a:srgbClr>
                </a:highlight>
                <a:latin typeface="Helvetica"/>
                <a:cs typeface="Helvetica"/>
                <a:sym typeface="Helvetica"/>
              </a:rPr>
              <a:t>Zamjenik glavnog rizničara Federalne riznice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0444" y="11682536"/>
            <a:ext cx="9001354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987167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33" name="Снимок экрана 2018-06-05 в 12.52.22.jpg" descr="Снимок экрана 2018-06-05 в 12.52.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444" y="171626"/>
            <a:ext cx="1409280" cy="13375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36" name="Group"/>
          <p:cNvGrpSpPr/>
          <p:nvPr/>
        </p:nvGrpSpPr>
        <p:grpSpPr>
          <a:xfrm>
            <a:off x="455066" y="321972"/>
            <a:ext cx="1019892" cy="1138348"/>
            <a:chOff x="-134" y="0"/>
            <a:chExt cx="1019888" cy="1138344"/>
          </a:xfrm>
          <a:effectLst/>
        </p:grpSpPr>
        <p:sp>
          <p:nvSpPr>
            <p:cNvPr id="134" name="Circle"/>
            <p:cNvSpPr/>
            <p:nvPr/>
          </p:nvSpPr>
          <p:spPr>
            <a:xfrm>
              <a:off x="314787" y="450342"/>
              <a:ext cx="390199" cy="390199"/>
            </a:xfrm>
            <a:prstGeom prst="ellipse">
              <a:avLst/>
            </a:prstGeom>
            <a:solidFill>
              <a:srgbClr val="013B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effectLst/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effectLst/>
              </a:endParaRPr>
            </a:p>
          </p:txBody>
        </p:sp>
        <p:pic>
          <p:nvPicPr>
            <p:cNvPr id="135" name="30688_html_m284ef2b5.png" descr="30688_html_m284ef2b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24" t="717" r="564" b="407"/>
            <a:stretch>
              <a:fillRect/>
            </a:stretch>
          </p:blipFill>
          <p:spPr>
            <a:xfrm>
              <a:off x="-135" y="0"/>
              <a:ext cx="1019889" cy="113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88" y="0"/>
                  </a:moveTo>
                  <a:cubicBezTo>
                    <a:pt x="10759" y="0"/>
                    <a:pt x="10737" y="39"/>
                    <a:pt x="10737" y="83"/>
                  </a:cubicBezTo>
                  <a:cubicBezTo>
                    <a:pt x="10737" y="127"/>
                    <a:pt x="10684" y="185"/>
                    <a:pt x="10612" y="211"/>
                  </a:cubicBezTo>
                  <a:cubicBezTo>
                    <a:pt x="10509" y="248"/>
                    <a:pt x="10497" y="253"/>
                    <a:pt x="10578" y="256"/>
                  </a:cubicBezTo>
                  <a:cubicBezTo>
                    <a:pt x="10728" y="261"/>
                    <a:pt x="10764" y="390"/>
                    <a:pt x="10654" y="542"/>
                  </a:cubicBezTo>
                  <a:cubicBezTo>
                    <a:pt x="10576" y="649"/>
                    <a:pt x="10572" y="695"/>
                    <a:pt x="10629" y="790"/>
                  </a:cubicBezTo>
                  <a:cubicBezTo>
                    <a:pt x="10687" y="889"/>
                    <a:pt x="10679" y="914"/>
                    <a:pt x="10587" y="971"/>
                  </a:cubicBezTo>
                  <a:cubicBezTo>
                    <a:pt x="10527" y="1007"/>
                    <a:pt x="10432" y="1081"/>
                    <a:pt x="10377" y="1129"/>
                  </a:cubicBezTo>
                  <a:cubicBezTo>
                    <a:pt x="10306" y="1191"/>
                    <a:pt x="10234" y="1200"/>
                    <a:pt x="10117" y="1174"/>
                  </a:cubicBezTo>
                  <a:cubicBezTo>
                    <a:pt x="9832" y="1108"/>
                    <a:pt x="9308" y="1139"/>
                    <a:pt x="9120" y="1226"/>
                  </a:cubicBezTo>
                  <a:cubicBezTo>
                    <a:pt x="8900" y="1329"/>
                    <a:pt x="8818" y="1448"/>
                    <a:pt x="8818" y="1693"/>
                  </a:cubicBezTo>
                  <a:cubicBezTo>
                    <a:pt x="8818" y="1964"/>
                    <a:pt x="8952" y="2208"/>
                    <a:pt x="9254" y="2498"/>
                  </a:cubicBezTo>
                  <a:cubicBezTo>
                    <a:pt x="9482" y="2717"/>
                    <a:pt x="9518" y="2774"/>
                    <a:pt x="9497" y="2927"/>
                  </a:cubicBezTo>
                  <a:cubicBezTo>
                    <a:pt x="9451" y="3270"/>
                    <a:pt x="9508" y="3386"/>
                    <a:pt x="9757" y="3424"/>
                  </a:cubicBezTo>
                  <a:cubicBezTo>
                    <a:pt x="9881" y="3442"/>
                    <a:pt x="9994" y="3471"/>
                    <a:pt x="10008" y="3491"/>
                  </a:cubicBezTo>
                  <a:cubicBezTo>
                    <a:pt x="10064" y="3572"/>
                    <a:pt x="9813" y="3950"/>
                    <a:pt x="9581" y="4138"/>
                  </a:cubicBezTo>
                  <a:cubicBezTo>
                    <a:pt x="9313" y="4356"/>
                    <a:pt x="9209" y="4370"/>
                    <a:pt x="9179" y="4176"/>
                  </a:cubicBezTo>
                  <a:cubicBezTo>
                    <a:pt x="9150" y="3995"/>
                    <a:pt x="9012" y="3868"/>
                    <a:pt x="8785" y="3830"/>
                  </a:cubicBezTo>
                  <a:cubicBezTo>
                    <a:pt x="8677" y="3812"/>
                    <a:pt x="8561" y="3764"/>
                    <a:pt x="8533" y="3717"/>
                  </a:cubicBezTo>
                  <a:cubicBezTo>
                    <a:pt x="8478" y="3621"/>
                    <a:pt x="8490" y="3418"/>
                    <a:pt x="8550" y="3363"/>
                  </a:cubicBezTo>
                  <a:cubicBezTo>
                    <a:pt x="8609" y="3310"/>
                    <a:pt x="8600" y="3235"/>
                    <a:pt x="8533" y="3235"/>
                  </a:cubicBezTo>
                  <a:cubicBezTo>
                    <a:pt x="8502" y="3235"/>
                    <a:pt x="8478" y="3251"/>
                    <a:pt x="8483" y="3273"/>
                  </a:cubicBezTo>
                  <a:cubicBezTo>
                    <a:pt x="8488" y="3295"/>
                    <a:pt x="8460" y="3377"/>
                    <a:pt x="8425" y="3454"/>
                  </a:cubicBezTo>
                  <a:cubicBezTo>
                    <a:pt x="8354" y="3607"/>
                    <a:pt x="8157" y="3689"/>
                    <a:pt x="8047" y="3612"/>
                  </a:cubicBezTo>
                  <a:cubicBezTo>
                    <a:pt x="7924" y="3525"/>
                    <a:pt x="7663" y="3494"/>
                    <a:pt x="7545" y="3551"/>
                  </a:cubicBezTo>
                  <a:cubicBezTo>
                    <a:pt x="7460" y="3592"/>
                    <a:pt x="7427" y="3657"/>
                    <a:pt x="7427" y="3807"/>
                  </a:cubicBezTo>
                  <a:cubicBezTo>
                    <a:pt x="7427" y="3919"/>
                    <a:pt x="7400" y="4030"/>
                    <a:pt x="7369" y="4048"/>
                  </a:cubicBezTo>
                  <a:cubicBezTo>
                    <a:pt x="7264" y="4106"/>
                    <a:pt x="6974" y="3598"/>
                    <a:pt x="6874" y="3190"/>
                  </a:cubicBezTo>
                  <a:cubicBezTo>
                    <a:pt x="6758" y="2715"/>
                    <a:pt x="6663" y="2535"/>
                    <a:pt x="6472" y="2423"/>
                  </a:cubicBezTo>
                  <a:cubicBezTo>
                    <a:pt x="5949" y="2115"/>
                    <a:pt x="5145" y="2336"/>
                    <a:pt x="5248" y="2761"/>
                  </a:cubicBezTo>
                  <a:cubicBezTo>
                    <a:pt x="5283" y="2905"/>
                    <a:pt x="5264" y="2936"/>
                    <a:pt x="5098" y="3017"/>
                  </a:cubicBezTo>
                  <a:cubicBezTo>
                    <a:pt x="4995" y="3067"/>
                    <a:pt x="4852" y="3153"/>
                    <a:pt x="4771" y="3213"/>
                  </a:cubicBezTo>
                  <a:lnTo>
                    <a:pt x="4620" y="3326"/>
                  </a:lnTo>
                  <a:lnTo>
                    <a:pt x="4762" y="3318"/>
                  </a:lnTo>
                  <a:cubicBezTo>
                    <a:pt x="4910" y="3313"/>
                    <a:pt x="4913" y="3329"/>
                    <a:pt x="4838" y="3627"/>
                  </a:cubicBezTo>
                  <a:cubicBezTo>
                    <a:pt x="4800" y="3779"/>
                    <a:pt x="4801" y="3783"/>
                    <a:pt x="4913" y="3694"/>
                  </a:cubicBezTo>
                  <a:cubicBezTo>
                    <a:pt x="4982" y="3640"/>
                    <a:pt x="5119" y="3604"/>
                    <a:pt x="5257" y="3604"/>
                  </a:cubicBezTo>
                  <a:cubicBezTo>
                    <a:pt x="5592" y="3604"/>
                    <a:pt x="5681" y="3520"/>
                    <a:pt x="5701" y="3183"/>
                  </a:cubicBezTo>
                  <a:cubicBezTo>
                    <a:pt x="5715" y="2936"/>
                    <a:pt x="5730" y="2895"/>
                    <a:pt x="5835" y="2882"/>
                  </a:cubicBezTo>
                  <a:cubicBezTo>
                    <a:pt x="5903" y="2873"/>
                    <a:pt x="6041" y="2922"/>
                    <a:pt x="6137" y="2995"/>
                  </a:cubicBezTo>
                  <a:cubicBezTo>
                    <a:pt x="6285" y="3107"/>
                    <a:pt x="6311" y="3175"/>
                    <a:pt x="6338" y="3446"/>
                  </a:cubicBezTo>
                  <a:cubicBezTo>
                    <a:pt x="6381" y="3870"/>
                    <a:pt x="6545" y="4098"/>
                    <a:pt x="7075" y="4477"/>
                  </a:cubicBezTo>
                  <a:lnTo>
                    <a:pt x="7218" y="4582"/>
                  </a:lnTo>
                  <a:lnTo>
                    <a:pt x="7033" y="4665"/>
                  </a:lnTo>
                  <a:cubicBezTo>
                    <a:pt x="6933" y="4712"/>
                    <a:pt x="6809" y="4736"/>
                    <a:pt x="6757" y="4718"/>
                  </a:cubicBezTo>
                  <a:cubicBezTo>
                    <a:pt x="6705" y="4700"/>
                    <a:pt x="6609" y="4711"/>
                    <a:pt x="6539" y="4740"/>
                  </a:cubicBezTo>
                  <a:cubicBezTo>
                    <a:pt x="6469" y="4770"/>
                    <a:pt x="6326" y="4825"/>
                    <a:pt x="6221" y="4861"/>
                  </a:cubicBezTo>
                  <a:cubicBezTo>
                    <a:pt x="6016" y="4930"/>
                    <a:pt x="5860" y="5089"/>
                    <a:pt x="5860" y="5229"/>
                  </a:cubicBezTo>
                  <a:cubicBezTo>
                    <a:pt x="5860" y="5296"/>
                    <a:pt x="5909" y="5309"/>
                    <a:pt x="6086" y="5305"/>
                  </a:cubicBezTo>
                  <a:cubicBezTo>
                    <a:pt x="6272" y="5300"/>
                    <a:pt x="6358" y="5334"/>
                    <a:pt x="6514" y="5470"/>
                  </a:cubicBezTo>
                  <a:cubicBezTo>
                    <a:pt x="6620" y="5563"/>
                    <a:pt x="6761" y="5643"/>
                    <a:pt x="6824" y="5643"/>
                  </a:cubicBezTo>
                  <a:cubicBezTo>
                    <a:pt x="6975" y="5643"/>
                    <a:pt x="7205" y="5787"/>
                    <a:pt x="7159" y="5854"/>
                  </a:cubicBezTo>
                  <a:cubicBezTo>
                    <a:pt x="7139" y="5883"/>
                    <a:pt x="7086" y="5889"/>
                    <a:pt x="7033" y="5869"/>
                  </a:cubicBezTo>
                  <a:cubicBezTo>
                    <a:pt x="6981" y="5849"/>
                    <a:pt x="6703" y="5816"/>
                    <a:pt x="6422" y="5794"/>
                  </a:cubicBezTo>
                  <a:cubicBezTo>
                    <a:pt x="6016" y="5761"/>
                    <a:pt x="5866" y="5729"/>
                    <a:pt x="5684" y="5621"/>
                  </a:cubicBezTo>
                  <a:cubicBezTo>
                    <a:pt x="5537" y="5533"/>
                    <a:pt x="5450" y="5502"/>
                    <a:pt x="5450" y="5545"/>
                  </a:cubicBezTo>
                  <a:cubicBezTo>
                    <a:pt x="5450" y="5731"/>
                    <a:pt x="5828" y="6004"/>
                    <a:pt x="6086" y="6004"/>
                  </a:cubicBezTo>
                  <a:cubicBezTo>
                    <a:pt x="6152" y="6004"/>
                    <a:pt x="6254" y="6049"/>
                    <a:pt x="6313" y="6102"/>
                  </a:cubicBezTo>
                  <a:cubicBezTo>
                    <a:pt x="6372" y="6155"/>
                    <a:pt x="6537" y="6214"/>
                    <a:pt x="6673" y="6230"/>
                  </a:cubicBezTo>
                  <a:cubicBezTo>
                    <a:pt x="6826" y="6248"/>
                    <a:pt x="7005" y="6319"/>
                    <a:pt x="7142" y="6418"/>
                  </a:cubicBezTo>
                  <a:cubicBezTo>
                    <a:pt x="7265" y="6507"/>
                    <a:pt x="7388" y="6576"/>
                    <a:pt x="7419" y="6576"/>
                  </a:cubicBezTo>
                  <a:cubicBezTo>
                    <a:pt x="7450" y="6576"/>
                    <a:pt x="7603" y="6637"/>
                    <a:pt x="7763" y="6712"/>
                  </a:cubicBezTo>
                  <a:cubicBezTo>
                    <a:pt x="7984" y="6815"/>
                    <a:pt x="8093" y="6910"/>
                    <a:pt x="8215" y="7110"/>
                  </a:cubicBezTo>
                  <a:cubicBezTo>
                    <a:pt x="8400" y="7416"/>
                    <a:pt x="8472" y="7949"/>
                    <a:pt x="8357" y="8141"/>
                  </a:cubicBezTo>
                  <a:cubicBezTo>
                    <a:pt x="8309" y="8223"/>
                    <a:pt x="8307" y="8277"/>
                    <a:pt x="8349" y="8314"/>
                  </a:cubicBezTo>
                  <a:cubicBezTo>
                    <a:pt x="8442" y="8398"/>
                    <a:pt x="8212" y="8750"/>
                    <a:pt x="7905" y="8999"/>
                  </a:cubicBezTo>
                  <a:cubicBezTo>
                    <a:pt x="7759" y="9117"/>
                    <a:pt x="7519" y="9325"/>
                    <a:pt x="7369" y="9458"/>
                  </a:cubicBezTo>
                  <a:lnTo>
                    <a:pt x="7092" y="9699"/>
                  </a:lnTo>
                  <a:lnTo>
                    <a:pt x="6866" y="9631"/>
                  </a:lnTo>
                  <a:cubicBezTo>
                    <a:pt x="6728" y="9589"/>
                    <a:pt x="6539" y="9461"/>
                    <a:pt x="6380" y="9300"/>
                  </a:cubicBezTo>
                  <a:cubicBezTo>
                    <a:pt x="6216" y="9135"/>
                    <a:pt x="6039" y="9005"/>
                    <a:pt x="5894" y="8961"/>
                  </a:cubicBezTo>
                  <a:cubicBezTo>
                    <a:pt x="5670" y="8893"/>
                    <a:pt x="5657" y="8883"/>
                    <a:pt x="5600" y="8585"/>
                  </a:cubicBezTo>
                  <a:lnTo>
                    <a:pt x="5542" y="8277"/>
                  </a:lnTo>
                  <a:lnTo>
                    <a:pt x="5760" y="8089"/>
                  </a:lnTo>
                  <a:cubicBezTo>
                    <a:pt x="5948" y="7927"/>
                    <a:pt x="5979" y="7873"/>
                    <a:pt x="5978" y="7675"/>
                  </a:cubicBezTo>
                  <a:cubicBezTo>
                    <a:pt x="5976" y="7384"/>
                    <a:pt x="5842" y="7139"/>
                    <a:pt x="5374" y="6569"/>
                  </a:cubicBezTo>
                  <a:cubicBezTo>
                    <a:pt x="5169" y="6318"/>
                    <a:pt x="4986" y="6086"/>
                    <a:pt x="4972" y="6049"/>
                  </a:cubicBezTo>
                  <a:cubicBezTo>
                    <a:pt x="4952" y="5995"/>
                    <a:pt x="4937" y="5995"/>
                    <a:pt x="4863" y="6049"/>
                  </a:cubicBezTo>
                  <a:cubicBezTo>
                    <a:pt x="4784" y="6108"/>
                    <a:pt x="4722" y="6036"/>
                    <a:pt x="4419" y="5523"/>
                  </a:cubicBezTo>
                  <a:cubicBezTo>
                    <a:pt x="4056" y="4909"/>
                    <a:pt x="3942" y="4630"/>
                    <a:pt x="3941" y="4349"/>
                  </a:cubicBezTo>
                  <a:cubicBezTo>
                    <a:pt x="3941" y="4257"/>
                    <a:pt x="3918" y="4168"/>
                    <a:pt x="3891" y="4153"/>
                  </a:cubicBezTo>
                  <a:cubicBezTo>
                    <a:pt x="3864" y="4138"/>
                    <a:pt x="3826" y="3978"/>
                    <a:pt x="3807" y="3792"/>
                  </a:cubicBezTo>
                  <a:cubicBezTo>
                    <a:pt x="3788" y="3607"/>
                    <a:pt x="3717" y="3190"/>
                    <a:pt x="3648" y="2867"/>
                  </a:cubicBezTo>
                  <a:cubicBezTo>
                    <a:pt x="3571" y="2504"/>
                    <a:pt x="3535" y="2193"/>
                    <a:pt x="3556" y="2054"/>
                  </a:cubicBezTo>
                  <a:cubicBezTo>
                    <a:pt x="3597" y="1785"/>
                    <a:pt x="3543" y="1767"/>
                    <a:pt x="3329" y="1994"/>
                  </a:cubicBezTo>
                  <a:cubicBezTo>
                    <a:pt x="3045" y="2296"/>
                    <a:pt x="2785" y="2972"/>
                    <a:pt x="2785" y="3393"/>
                  </a:cubicBezTo>
                  <a:cubicBezTo>
                    <a:pt x="2785" y="3476"/>
                    <a:pt x="2762" y="3559"/>
                    <a:pt x="2734" y="3574"/>
                  </a:cubicBezTo>
                  <a:cubicBezTo>
                    <a:pt x="2682" y="3603"/>
                    <a:pt x="2198" y="3060"/>
                    <a:pt x="2198" y="2972"/>
                  </a:cubicBezTo>
                  <a:cubicBezTo>
                    <a:pt x="2198" y="2945"/>
                    <a:pt x="2175" y="2927"/>
                    <a:pt x="2148" y="2927"/>
                  </a:cubicBezTo>
                  <a:cubicBezTo>
                    <a:pt x="2059" y="2927"/>
                    <a:pt x="1972" y="3505"/>
                    <a:pt x="1972" y="4056"/>
                  </a:cubicBezTo>
                  <a:cubicBezTo>
                    <a:pt x="1972" y="4351"/>
                    <a:pt x="1946" y="4599"/>
                    <a:pt x="1922" y="4612"/>
                  </a:cubicBezTo>
                  <a:cubicBezTo>
                    <a:pt x="1897" y="4626"/>
                    <a:pt x="1727" y="4496"/>
                    <a:pt x="1536" y="4326"/>
                  </a:cubicBezTo>
                  <a:cubicBezTo>
                    <a:pt x="1345" y="4157"/>
                    <a:pt x="1163" y="4018"/>
                    <a:pt x="1134" y="4018"/>
                  </a:cubicBezTo>
                  <a:cubicBezTo>
                    <a:pt x="1055" y="4018"/>
                    <a:pt x="1134" y="5248"/>
                    <a:pt x="1234" y="5583"/>
                  </a:cubicBezTo>
                  <a:cubicBezTo>
                    <a:pt x="1282" y="5740"/>
                    <a:pt x="1309" y="5891"/>
                    <a:pt x="1293" y="5914"/>
                  </a:cubicBezTo>
                  <a:cubicBezTo>
                    <a:pt x="1277" y="5937"/>
                    <a:pt x="1173" y="5889"/>
                    <a:pt x="1067" y="5809"/>
                  </a:cubicBezTo>
                  <a:cubicBezTo>
                    <a:pt x="414" y="5317"/>
                    <a:pt x="404" y="5309"/>
                    <a:pt x="405" y="5440"/>
                  </a:cubicBezTo>
                  <a:cubicBezTo>
                    <a:pt x="406" y="5898"/>
                    <a:pt x="655" y="6708"/>
                    <a:pt x="908" y="7065"/>
                  </a:cubicBezTo>
                  <a:cubicBezTo>
                    <a:pt x="999" y="7195"/>
                    <a:pt x="1066" y="7376"/>
                    <a:pt x="1075" y="7509"/>
                  </a:cubicBezTo>
                  <a:cubicBezTo>
                    <a:pt x="1084" y="7633"/>
                    <a:pt x="1143" y="7811"/>
                    <a:pt x="1209" y="7908"/>
                  </a:cubicBezTo>
                  <a:cubicBezTo>
                    <a:pt x="1342" y="8102"/>
                    <a:pt x="1296" y="8190"/>
                    <a:pt x="1100" y="8096"/>
                  </a:cubicBezTo>
                  <a:cubicBezTo>
                    <a:pt x="1035" y="8064"/>
                    <a:pt x="804" y="7981"/>
                    <a:pt x="589" y="7915"/>
                  </a:cubicBezTo>
                  <a:cubicBezTo>
                    <a:pt x="375" y="7850"/>
                    <a:pt x="146" y="7781"/>
                    <a:pt x="86" y="7757"/>
                  </a:cubicBezTo>
                  <a:cubicBezTo>
                    <a:pt x="-7" y="7721"/>
                    <a:pt x="-17" y="7732"/>
                    <a:pt x="19" y="7840"/>
                  </a:cubicBezTo>
                  <a:cubicBezTo>
                    <a:pt x="106" y="8100"/>
                    <a:pt x="412" y="8599"/>
                    <a:pt x="631" y="8848"/>
                  </a:cubicBezTo>
                  <a:cubicBezTo>
                    <a:pt x="756" y="8991"/>
                    <a:pt x="848" y="9127"/>
                    <a:pt x="832" y="9149"/>
                  </a:cubicBezTo>
                  <a:cubicBezTo>
                    <a:pt x="816" y="9172"/>
                    <a:pt x="674" y="9187"/>
                    <a:pt x="522" y="9187"/>
                  </a:cubicBezTo>
                  <a:cubicBezTo>
                    <a:pt x="370" y="9187"/>
                    <a:pt x="201" y="9218"/>
                    <a:pt x="145" y="9255"/>
                  </a:cubicBezTo>
                  <a:cubicBezTo>
                    <a:pt x="52" y="9316"/>
                    <a:pt x="79" y="9357"/>
                    <a:pt x="405" y="9676"/>
                  </a:cubicBezTo>
                  <a:cubicBezTo>
                    <a:pt x="601" y="9869"/>
                    <a:pt x="921" y="10121"/>
                    <a:pt x="1125" y="10240"/>
                  </a:cubicBezTo>
                  <a:cubicBezTo>
                    <a:pt x="1330" y="10359"/>
                    <a:pt x="1489" y="10483"/>
                    <a:pt x="1469" y="10511"/>
                  </a:cubicBezTo>
                  <a:cubicBezTo>
                    <a:pt x="1449" y="10541"/>
                    <a:pt x="1286" y="10548"/>
                    <a:pt x="1100" y="10534"/>
                  </a:cubicBezTo>
                  <a:cubicBezTo>
                    <a:pt x="921" y="10521"/>
                    <a:pt x="721" y="10524"/>
                    <a:pt x="648" y="10541"/>
                  </a:cubicBezTo>
                  <a:lnTo>
                    <a:pt x="522" y="10572"/>
                  </a:lnTo>
                  <a:cubicBezTo>
                    <a:pt x="521" y="10573"/>
                    <a:pt x="522" y="10577"/>
                    <a:pt x="522" y="10579"/>
                  </a:cubicBezTo>
                  <a:cubicBezTo>
                    <a:pt x="522" y="10581"/>
                    <a:pt x="522" y="10584"/>
                    <a:pt x="522" y="10587"/>
                  </a:cubicBezTo>
                  <a:lnTo>
                    <a:pt x="665" y="10752"/>
                  </a:lnTo>
                  <a:cubicBezTo>
                    <a:pt x="986" y="11143"/>
                    <a:pt x="1619" y="11405"/>
                    <a:pt x="2491" y="11505"/>
                  </a:cubicBezTo>
                  <a:cubicBezTo>
                    <a:pt x="2795" y="11539"/>
                    <a:pt x="3046" y="11590"/>
                    <a:pt x="3044" y="11617"/>
                  </a:cubicBezTo>
                  <a:cubicBezTo>
                    <a:pt x="3043" y="11645"/>
                    <a:pt x="2976" y="11844"/>
                    <a:pt x="2902" y="12054"/>
                  </a:cubicBezTo>
                  <a:cubicBezTo>
                    <a:pt x="2774" y="12417"/>
                    <a:pt x="2754" y="12936"/>
                    <a:pt x="2860" y="13032"/>
                  </a:cubicBezTo>
                  <a:cubicBezTo>
                    <a:pt x="2880" y="13050"/>
                    <a:pt x="3064" y="12962"/>
                    <a:pt x="3271" y="12829"/>
                  </a:cubicBezTo>
                  <a:cubicBezTo>
                    <a:pt x="3478" y="12696"/>
                    <a:pt x="3663" y="12607"/>
                    <a:pt x="3681" y="12633"/>
                  </a:cubicBezTo>
                  <a:cubicBezTo>
                    <a:pt x="3700" y="12660"/>
                    <a:pt x="3687" y="12837"/>
                    <a:pt x="3656" y="13032"/>
                  </a:cubicBezTo>
                  <a:cubicBezTo>
                    <a:pt x="3626" y="13227"/>
                    <a:pt x="3611" y="13398"/>
                    <a:pt x="3623" y="13408"/>
                  </a:cubicBezTo>
                  <a:cubicBezTo>
                    <a:pt x="3653" y="13435"/>
                    <a:pt x="3936" y="13293"/>
                    <a:pt x="4167" y="13137"/>
                  </a:cubicBezTo>
                  <a:cubicBezTo>
                    <a:pt x="4276" y="13064"/>
                    <a:pt x="4392" y="13017"/>
                    <a:pt x="4419" y="13032"/>
                  </a:cubicBezTo>
                  <a:cubicBezTo>
                    <a:pt x="4446" y="13047"/>
                    <a:pt x="4469" y="13200"/>
                    <a:pt x="4469" y="13371"/>
                  </a:cubicBezTo>
                  <a:cubicBezTo>
                    <a:pt x="4469" y="13538"/>
                    <a:pt x="4475" y="13674"/>
                    <a:pt x="4486" y="13679"/>
                  </a:cubicBezTo>
                  <a:cubicBezTo>
                    <a:pt x="4572" y="13677"/>
                    <a:pt x="4935" y="13542"/>
                    <a:pt x="5064" y="13461"/>
                  </a:cubicBezTo>
                  <a:cubicBezTo>
                    <a:pt x="5152" y="13406"/>
                    <a:pt x="5227" y="13377"/>
                    <a:pt x="5232" y="13401"/>
                  </a:cubicBezTo>
                  <a:cubicBezTo>
                    <a:pt x="5237" y="13424"/>
                    <a:pt x="5241" y="13470"/>
                    <a:pt x="5248" y="13498"/>
                  </a:cubicBezTo>
                  <a:cubicBezTo>
                    <a:pt x="5256" y="13527"/>
                    <a:pt x="5269" y="13599"/>
                    <a:pt x="5274" y="13656"/>
                  </a:cubicBezTo>
                  <a:cubicBezTo>
                    <a:pt x="5291" y="13892"/>
                    <a:pt x="5368" y="13914"/>
                    <a:pt x="5642" y="13769"/>
                  </a:cubicBezTo>
                  <a:cubicBezTo>
                    <a:pt x="5784" y="13695"/>
                    <a:pt x="5928" y="13596"/>
                    <a:pt x="5969" y="13551"/>
                  </a:cubicBezTo>
                  <a:cubicBezTo>
                    <a:pt x="6070" y="13442"/>
                    <a:pt x="6154" y="13498"/>
                    <a:pt x="6154" y="13679"/>
                  </a:cubicBezTo>
                  <a:cubicBezTo>
                    <a:pt x="6154" y="14037"/>
                    <a:pt x="6337" y="14089"/>
                    <a:pt x="6723" y="13837"/>
                  </a:cubicBezTo>
                  <a:cubicBezTo>
                    <a:pt x="6856" y="13751"/>
                    <a:pt x="6970" y="13679"/>
                    <a:pt x="6983" y="13679"/>
                  </a:cubicBezTo>
                  <a:cubicBezTo>
                    <a:pt x="6992" y="13679"/>
                    <a:pt x="7029" y="13718"/>
                    <a:pt x="7067" y="13769"/>
                  </a:cubicBezTo>
                  <a:cubicBezTo>
                    <a:pt x="6830" y="13318"/>
                    <a:pt x="6740" y="12846"/>
                    <a:pt x="6740" y="12189"/>
                  </a:cubicBezTo>
                  <a:cubicBezTo>
                    <a:pt x="6740" y="11457"/>
                    <a:pt x="6793" y="11169"/>
                    <a:pt x="6992" y="10782"/>
                  </a:cubicBezTo>
                  <a:cubicBezTo>
                    <a:pt x="7341" y="10103"/>
                    <a:pt x="8304" y="9223"/>
                    <a:pt x="9070" y="8886"/>
                  </a:cubicBezTo>
                  <a:cubicBezTo>
                    <a:pt x="9620" y="8644"/>
                    <a:pt x="9846" y="8605"/>
                    <a:pt x="10679" y="8608"/>
                  </a:cubicBezTo>
                  <a:cubicBezTo>
                    <a:pt x="11795" y="8611"/>
                    <a:pt x="11956" y="8642"/>
                    <a:pt x="12749" y="9029"/>
                  </a:cubicBezTo>
                  <a:cubicBezTo>
                    <a:pt x="14546" y="9906"/>
                    <a:pt x="15346" y="11990"/>
                    <a:pt x="14517" y="13641"/>
                  </a:cubicBezTo>
                  <a:cubicBezTo>
                    <a:pt x="14166" y="14341"/>
                    <a:pt x="13752" y="14761"/>
                    <a:pt x="13495" y="14672"/>
                  </a:cubicBezTo>
                  <a:cubicBezTo>
                    <a:pt x="13402" y="14640"/>
                    <a:pt x="13297" y="14683"/>
                    <a:pt x="13260" y="14770"/>
                  </a:cubicBezTo>
                  <a:cubicBezTo>
                    <a:pt x="13223" y="14857"/>
                    <a:pt x="13121" y="14906"/>
                    <a:pt x="13034" y="14875"/>
                  </a:cubicBezTo>
                  <a:cubicBezTo>
                    <a:pt x="12937" y="14842"/>
                    <a:pt x="12853" y="14906"/>
                    <a:pt x="12816" y="15033"/>
                  </a:cubicBezTo>
                  <a:cubicBezTo>
                    <a:pt x="12771" y="15185"/>
                    <a:pt x="12687" y="15230"/>
                    <a:pt x="12522" y="15191"/>
                  </a:cubicBezTo>
                  <a:cubicBezTo>
                    <a:pt x="12352" y="15151"/>
                    <a:pt x="12289" y="15187"/>
                    <a:pt x="12263" y="15349"/>
                  </a:cubicBezTo>
                  <a:cubicBezTo>
                    <a:pt x="12243" y="15470"/>
                    <a:pt x="12093" y="15628"/>
                    <a:pt x="11936" y="15696"/>
                  </a:cubicBezTo>
                  <a:cubicBezTo>
                    <a:pt x="11486" y="15888"/>
                    <a:pt x="10569" y="15935"/>
                    <a:pt x="9883" y="15801"/>
                  </a:cubicBezTo>
                  <a:cubicBezTo>
                    <a:pt x="9315" y="15690"/>
                    <a:pt x="9250" y="15650"/>
                    <a:pt x="9196" y="15372"/>
                  </a:cubicBezTo>
                  <a:cubicBezTo>
                    <a:pt x="9155" y="15167"/>
                    <a:pt x="9106" y="15105"/>
                    <a:pt x="9045" y="15191"/>
                  </a:cubicBezTo>
                  <a:cubicBezTo>
                    <a:pt x="8921" y="15368"/>
                    <a:pt x="8735" y="15253"/>
                    <a:pt x="8735" y="14996"/>
                  </a:cubicBezTo>
                  <a:cubicBezTo>
                    <a:pt x="8735" y="14846"/>
                    <a:pt x="8689" y="14801"/>
                    <a:pt x="8559" y="14845"/>
                  </a:cubicBezTo>
                  <a:cubicBezTo>
                    <a:pt x="8436" y="14887"/>
                    <a:pt x="8357" y="14835"/>
                    <a:pt x="8316" y="14695"/>
                  </a:cubicBezTo>
                  <a:cubicBezTo>
                    <a:pt x="8259" y="14501"/>
                    <a:pt x="8235" y="14505"/>
                    <a:pt x="8047" y="14657"/>
                  </a:cubicBezTo>
                  <a:cubicBezTo>
                    <a:pt x="7859" y="14810"/>
                    <a:pt x="7826" y="14790"/>
                    <a:pt x="7553" y="14469"/>
                  </a:cubicBezTo>
                  <a:cubicBezTo>
                    <a:pt x="7423" y="14316"/>
                    <a:pt x="7313" y="14171"/>
                    <a:pt x="7218" y="14025"/>
                  </a:cubicBezTo>
                  <a:cubicBezTo>
                    <a:pt x="7219" y="14054"/>
                    <a:pt x="7195" y="14072"/>
                    <a:pt x="7151" y="14093"/>
                  </a:cubicBezTo>
                  <a:cubicBezTo>
                    <a:pt x="7096" y="14119"/>
                    <a:pt x="6964" y="14155"/>
                    <a:pt x="6857" y="14176"/>
                  </a:cubicBezTo>
                  <a:cubicBezTo>
                    <a:pt x="6604" y="14225"/>
                    <a:pt x="6277" y="14486"/>
                    <a:pt x="6145" y="14747"/>
                  </a:cubicBezTo>
                  <a:cubicBezTo>
                    <a:pt x="5977" y="15080"/>
                    <a:pt x="5999" y="15574"/>
                    <a:pt x="6204" y="15944"/>
                  </a:cubicBezTo>
                  <a:lnTo>
                    <a:pt x="6371" y="16245"/>
                  </a:lnTo>
                  <a:lnTo>
                    <a:pt x="6547" y="16109"/>
                  </a:lnTo>
                  <a:cubicBezTo>
                    <a:pt x="6735" y="15968"/>
                    <a:pt x="6792" y="15989"/>
                    <a:pt x="6874" y="16230"/>
                  </a:cubicBezTo>
                  <a:cubicBezTo>
                    <a:pt x="6897" y="16297"/>
                    <a:pt x="7040" y="16477"/>
                    <a:pt x="7193" y="16629"/>
                  </a:cubicBezTo>
                  <a:cubicBezTo>
                    <a:pt x="7345" y="16780"/>
                    <a:pt x="7480" y="16937"/>
                    <a:pt x="7494" y="16975"/>
                  </a:cubicBezTo>
                  <a:cubicBezTo>
                    <a:pt x="7531" y="17074"/>
                    <a:pt x="7635" y="16996"/>
                    <a:pt x="7746" y="16787"/>
                  </a:cubicBezTo>
                  <a:cubicBezTo>
                    <a:pt x="7799" y="16686"/>
                    <a:pt x="7861" y="16606"/>
                    <a:pt x="7888" y="16606"/>
                  </a:cubicBezTo>
                  <a:cubicBezTo>
                    <a:pt x="7916" y="16606"/>
                    <a:pt x="7990" y="16686"/>
                    <a:pt x="8056" y="16787"/>
                  </a:cubicBezTo>
                  <a:cubicBezTo>
                    <a:pt x="8185" y="16983"/>
                    <a:pt x="8301" y="17016"/>
                    <a:pt x="8416" y="16892"/>
                  </a:cubicBezTo>
                  <a:cubicBezTo>
                    <a:pt x="8617" y="16674"/>
                    <a:pt x="8646" y="17071"/>
                    <a:pt x="8475" y="17674"/>
                  </a:cubicBezTo>
                  <a:cubicBezTo>
                    <a:pt x="8260" y="18431"/>
                    <a:pt x="7782" y="19223"/>
                    <a:pt x="7126" y="19909"/>
                  </a:cubicBezTo>
                  <a:lnTo>
                    <a:pt x="6832" y="20210"/>
                  </a:lnTo>
                  <a:lnTo>
                    <a:pt x="7126" y="20210"/>
                  </a:lnTo>
                  <a:cubicBezTo>
                    <a:pt x="7312" y="20210"/>
                    <a:pt x="7502" y="20163"/>
                    <a:pt x="7679" y="20082"/>
                  </a:cubicBezTo>
                  <a:cubicBezTo>
                    <a:pt x="7828" y="20014"/>
                    <a:pt x="7965" y="19977"/>
                    <a:pt x="7980" y="19999"/>
                  </a:cubicBezTo>
                  <a:cubicBezTo>
                    <a:pt x="7996" y="20022"/>
                    <a:pt x="7976" y="20162"/>
                    <a:pt x="7938" y="20308"/>
                  </a:cubicBezTo>
                  <a:cubicBezTo>
                    <a:pt x="7901" y="20454"/>
                    <a:pt x="7892" y="20590"/>
                    <a:pt x="7913" y="20609"/>
                  </a:cubicBezTo>
                  <a:cubicBezTo>
                    <a:pt x="7934" y="20628"/>
                    <a:pt x="8108" y="20569"/>
                    <a:pt x="8307" y="20481"/>
                  </a:cubicBezTo>
                  <a:cubicBezTo>
                    <a:pt x="8506" y="20392"/>
                    <a:pt x="8695" y="20333"/>
                    <a:pt x="8718" y="20345"/>
                  </a:cubicBezTo>
                  <a:cubicBezTo>
                    <a:pt x="8741" y="20358"/>
                    <a:pt x="8744" y="20496"/>
                    <a:pt x="8726" y="20654"/>
                  </a:cubicBezTo>
                  <a:cubicBezTo>
                    <a:pt x="8697" y="20911"/>
                    <a:pt x="8703" y="20940"/>
                    <a:pt x="8802" y="20940"/>
                  </a:cubicBezTo>
                  <a:cubicBezTo>
                    <a:pt x="9008" y="20939"/>
                    <a:pt x="9317" y="20839"/>
                    <a:pt x="9589" y="20684"/>
                  </a:cubicBezTo>
                  <a:cubicBezTo>
                    <a:pt x="9739" y="20599"/>
                    <a:pt x="9871" y="20543"/>
                    <a:pt x="9883" y="20564"/>
                  </a:cubicBezTo>
                  <a:cubicBezTo>
                    <a:pt x="9895" y="20584"/>
                    <a:pt x="9943" y="20709"/>
                    <a:pt x="9983" y="20842"/>
                  </a:cubicBezTo>
                  <a:cubicBezTo>
                    <a:pt x="10070" y="21132"/>
                    <a:pt x="10341" y="21449"/>
                    <a:pt x="10587" y="21542"/>
                  </a:cubicBezTo>
                  <a:cubicBezTo>
                    <a:pt x="10740" y="21600"/>
                    <a:pt x="10793" y="21598"/>
                    <a:pt x="10980" y="21512"/>
                  </a:cubicBezTo>
                  <a:cubicBezTo>
                    <a:pt x="11239" y="21393"/>
                    <a:pt x="11455" y="21149"/>
                    <a:pt x="11550" y="20865"/>
                  </a:cubicBezTo>
                  <a:cubicBezTo>
                    <a:pt x="11589" y="20750"/>
                    <a:pt x="11629" y="20624"/>
                    <a:pt x="11643" y="20586"/>
                  </a:cubicBezTo>
                  <a:cubicBezTo>
                    <a:pt x="11660" y="20537"/>
                    <a:pt x="11721" y="20551"/>
                    <a:pt x="11860" y="20646"/>
                  </a:cubicBezTo>
                  <a:cubicBezTo>
                    <a:pt x="12078" y="20795"/>
                    <a:pt x="12482" y="20940"/>
                    <a:pt x="12690" y="20940"/>
                  </a:cubicBezTo>
                  <a:cubicBezTo>
                    <a:pt x="12804" y="20940"/>
                    <a:pt x="12832" y="20916"/>
                    <a:pt x="12832" y="20789"/>
                  </a:cubicBezTo>
                  <a:cubicBezTo>
                    <a:pt x="12832" y="20705"/>
                    <a:pt x="12806" y="20572"/>
                    <a:pt x="12774" y="20496"/>
                  </a:cubicBezTo>
                  <a:cubicBezTo>
                    <a:pt x="12742" y="20420"/>
                    <a:pt x="12724" y="20339"/>
                    <a:pt x="12740" y="20315"/>
                  </a:cubicBezTo>
                  <a:cubicBezTo>
                    <a:pt x="12757" y="20291"/>
                    <a:pt x="12947" y="20351"/>
                    <a:pt x="13159" y="20451"/>
                  </a:cubicBezTo>
                  <a:cubicBezTo>
                    <a:pt x="13383" y="20556"/>
                    <a:pt x="13565" y="20613"/>
                    <a:pt x="13595" y="20586"/>
                  </a:cubicBezTo>
                  <a:cubicBezTo>
                    <a:pt x="13625" y="20559"/>
                    <a:pt x="13620" y="20441"/>
                    <a:pt x="13587" y="20308"/>
                  </a:cubicBezTo>
                  <a:cubicBezTo>
                    <a:pt x="13555" y="20181"/>
                    <a:pt x="13553" y="20059"/>
                    <a:pt x="13578" y="20037"/>
                  </a:cubicBezTo>
                  <a:cubicBezTo>
                    <a:pt x="13603" y="20015"/>
                    <a:pt x="13739" y="20047"/>
                    <a:pt x="13880" y="20105"/>
                  </a:cubicBezTo>
                  <a:cubicBezTo>
                    <a:pt x="14021" y="20162"/>
                    <a:pt x="14261" y="20209"/>
                    <a:pt x="14416" y="20210"/>
                  </a:cubicBezTo>
                  <a:lnTo>
                    <a:pt x="14693" y="20210"/>
                  </a:lnTo>
                  <a:lnTo>
                    <a:pt x="14425" y="19932"/>
                  </a:lnTo>
                  <a:cubicBezTo>
                    <a:pt x="13686" y="19193"/>
                    <a:pt x="13089" y="18119"/>
                    <a:pt x="12967" y="17291"/>
                  </a:cubicBezTo>
                  <a:cubicBezTo>
                    <a:pt x="12936" y="17081"/>
                    <a:pt x="12938" y="16964"/>
                    <a:pt x="12983" y="16922"/>
                  </a:cubicBezTo>
                  <a:cubicBezTo>
                    <a:pt x="12984" y="16920"/>
                    <a:pt x="12983" y="16916"/>
                    <a:pt x="12983" y="16914"/>
                  </a:cubicBezTo>
                  <a:cubicBezTo>
                    <a:pt x="12986" y="16907"/>
                    <a:pt x="12996" y="16904"/>
                    <a:pt x="13000" y="16899"/>
                  </a:cubicBezTo>
                  <a:cubicBezTo>
                    <a:pt x="13012" y="16885"/>
                    <a:pt x="13022" y="16877"/>
                    <a:pt x="13042" y="16884"/>
                  </a:cubicBezTo>
                  <a:cubicBezTo>
                    <a:pt x="13049" y="16887"/>
                    <a:pt x="13059" y="16894"/>
                    <a:pt x="13067" y="16899"/>
                  </a:cubicBezTo>
                  <a:cubicBezTo>
                    <a:pt x="13070" y="16901"/>
                    <a:pt x="13072" y="16905"/>
                    <a:pt x="13076" y="16907"/>
                  </a:cubicBezTo>
                  <a:cubicBezTo>
                    <a:pt x="13098" y="16911"/>
                    <a:pt x="13121" y="16917"/>
                    <a:pt x="13151" y="16929"/>
                  </a:cubicBezTo>
                  <a:cubicBezTo>
                    <a:pt x="13312" y="16996"/>
                    <a:pt x="13377" y="16962"/>
                    <a:pt x="13562" y="16681"/>
                  </a:cubicBezTo>
                  <a:cubicBezTo>
                    <a:pt x="13619" y="16594"/>
                    <a:pt x="13638" y="16600"/>
                    <a:pt x="13779" y="16802"/>
                  </a:cubicBezTo>
                  <a:lnTo>
                    <a:pt x="13939" y="17027"/>
                  </a:lnTo>
                  <a:lnTo>
                    <a:pt x="14232" y="16749"/>
                  </a:lnTo>
                  <a:cubicBezTo>
                    <a:pt x="14392" y="16597"/>
                    <a:pt x="14571" y="16374"/>
                    <a:pt x="14634" y="16252"/>
                  </a:cubicBezTo>
                  <a:cubicBezTo>
                    <a:pt x="14698" y="16130"/>
                    <a:pt x="14763" y="16034"/>
                    <a:pt x="14777" y="16034"/>
                  </a:cubicBezTo>
                  <a:cubicBezTo>
                    <a:pt x="14790" y="16034"/>
                    <a:pt x="14885" y="16076"/>
                    <a:pt x="14986" y="16132"/>
                  </a:cubicBezTo>
                  <a:lnTo>
                    <a:pt x="15171" y="16230"/>
                  </a:lnTo>
                  <a:lnTo>
                    <a:pt x="15338" y="15921"/>
                  </a:lnTo>
                  <a:cubicBezTo>
                    <a:pt x="15597" y="15429"/>
                    <a:pt x="15535" y="14804"/>
                    <a:pt x="15196" y="14477"/>
                  </a:cubicBezTo>
                  <a:cubicBezTo>
                    <a:pt x="15043" y="14330"/>
                    <a:pt x="14676" y="14153"/>
                    <a:pt x="14525" y="14153"/>
                  </a:cubicBezTo>
                  <a:cubicBezTo>
                    <a:pt x="14322" y="14153"/>
                    <a:pt x="14283" y="14051"/>
                    <a:pt x="14408" y="13860"/>
                  </a:cubicBezTo>
                  <a:cubicBezTo>
                    <a:pt x="14544" y="13652"/>
                    <a:pt x="14579" y="13643"/>
                    <a:pt x="14726" y="13792"/>
                  </a:cubicBezTo>
                  <a:cubicBezTo>
                    <a:pt x="14837" y="13903"/>
                    <a:pt x="15028" y="13999"/>
                    <a:pt x="15162" y="14018"/>
                  </a:cubicBezTo>
                  <a:cubicBezTo>
                    <a:pt x="15196" y="14018"/>
                    <a:pt x="15231" y="14012"/>
                    <a:pt x="15254" y="14010"/>
                  </a:cubicBezTo>
                  <a:cubicBezTo>
                    <a:pt x="15268" y="14007"/>
                    <a:pt x="15280" y="14003"/>
                    <a:pt x="15288" y="13995"/>
                  </a:cubicBezTo>
                  <a:cubicBezTo>
                    <a:pt x="15322" y="13964"/>
                    <a:pt x="15350" y="13839"/>
                    <a:pt x="15355" y="13717"/>
                  </a:cubicBezTo>
                  <a:cubicBezTo>
                    <a:pt x="15359" y="13595"/>
                    <a:pt x="15375" y="13478"/>
                    <a:pt x="15380" y="13453"/>
                  </a:cubicBezTo>
                  <a:cubicBezTo>
                    <a:pt x="15385" y="13428"/>
                    <a:pt x="15494" y="13491"/>
                    <a:pt x="15623" y="13596"/>
                  </a:cubicBezTo>
                  <a:cubicBezTo>
                    <a:pt x="15940" y="13853"/>
                    <a:pt x="16131" y="13937"/>
                    <a:pt x="16201" y="13837"/>
                  </a:cubicBezTo>
                  <a:cubicBezTo>
                    <a:pt x="16230" y="13796"/>
                    <a:pt x="16259" y="13688"/>
                    <a:pt x="16260" y="13596"/>
                  </a:cubicBezTo>
                  <a:cubicBezTo>
                    <a:pt x="16261" y="13420"/>
                    <a:pt x="16335" y="13325"/>
                    <a:pt x="16402" y="13423"/>
                  </a:cubicBezTo>
                  <a:cubicBezTo>
                    <a:pt x="16448" y="13489"/>
                    <a:pt x="16886" y="13677"/>
                    <a:pt x="16997" y="13679"/>
                  </a:cubicBezTo>
                  <a:cubicBezTo>
                    <a:pt x="17047" y="13680"/>
                    <a:pt x="17073" y="13588"/>
                    <a:pt x="17073" y="13378"/>
                  </a:cubicBezTo>
                  <a:cubicBezTo>
                    <a:pt x="17073" y="13211"/>
                    <a:pt x="17086" y="13057"/>
                    <a:pt x="17106" y="13039"/>
                  </a:cubicBezTo>
                  <a:cubicBezTo>
                    <a:pt x="17126" y="13022"/>
                    <a:pt x="17224" y="13063"/>
                    <a:pt x="17324" y="13130"/>
                  </a:cubicBezTo>
                  <a:cubicBezTo>
                    <a:pt x="17424" y="13197"/>
                    <a:pt x="17589" y="13293"/>
                    <a:pt x="17693" y="13340"/>
                  </a:cubicBezTo>
                  <a:lnTo>
                    <a:pt x="17886" y="13423"/>
                  </a:lnTo>
                  <a:lnTo>
                    <a:pt x="17886" y="13197"/>
                  </a:lnTo>
                  <a:cubicBezTo>
                    <a:pt x="17886" y="13074"/>
                    <a:pt x="17857" y="12899"/>
                    <a:pt x="17827" y="12806"/>
                  </a:cubicBezTo>
                  <a:cubicBezTo>
                    <a:pt x="17796" y="12710"/>
                    <a:pt x="17798" y="12627"/>
                    <a:pt x="17827" y="12611"/>
                  </a:cubicBezTo>
                  <a:cubicBezTo>
                    <a:pt x="17855" y="12595"/>
                    <a:pt x="18041" y="12691"/>
                    <a:pt x="18238" y="12821"/>
                  </a:cubicBezTo>
                  <a:cubicBezTo>
                    <a:pt x="18434" y="12951"/>
                    <a:pt x="18614" y="13055"/>
                    <a:pt x="18640" y="13055"/>
                  </a:cubicBezTo>
                  <a:cubicBezTo>
                    <a:pt x="18716" y="13055"/>
                    <a:pt x="18767" y="12643"/>
                    <a:pt x="18724" y="12385"/>
                  </a:cubicBezTo>
                  <a:cubicBezTo>
                    <a:pt x="18702" y="12252"/>
                    <a:pt x="18634" y="12028"/>
                    <a:pt x="18573" y="11888"/>
                  </a:cubicBezTo>
                  <a:cubicBezTo>
                    <a:pt x="18511" y="11748"/>
                    <a:pt x="18479" y="11614"/>
                    <a:pt x="18497" y="11587"/>
                  </a:cubicBezTo>
                  <a:cubicBezTo>
                    <a:pt x="18516" y="11561"/>
                    <a:pt x="18630" y="11542"/>
                    <a:pt x="18757" y="11542"/>
                  </a:cubicBezTo>
                  <a:cubicBezTo>
                    <a:pt x="19140" y="11542"/>
                    <a:pt x="19856" y="11386"/>
                    <a:pt x="20207" y="11226"/>
                  </a:cubicBezTo>
                  <a:cubicBezTo>
                    <a:pt x="20484" y="11101"/>
                    <a:pt x="20991" y="10684"/>
                    <a:pt x="21003" y="10579"/>
                  </a:cubicBezTo>
                  <a:cubicBezTo>
                    <a:pt x="20998" y="10572"/>
                    <a:pt x="20985" y="10563"/>
                    <a:pt x="20970" y="10556"/>
                  </a:cubicBezTo>
                  <a:cubicBezTo>
                    <a:pt x="20964" y="10554"/>
                    <a:pt x="20951" y="10551"/>
                    <a:pt x="20944" y="10549"/>
                  </a:cubicBezTo>
                  <a:cubicBezTo>
                    <a:pt x="20868" y="10541"/>
                    <a:pt x="20712" y="10539"/>
                    <a:pt x="20534" y="10541"/>
                  </a:cubicBezTo>
                  <a:cubicBezTo>
                    <a:pt x="20294" y="10545"/>
                    <a:pt x="20082" y="10529"/>
                    <a:pt x="20065" y="10504"/>
                  </a:cubicBezTo>
                  <a:cubicBezTo>
                    <a:pt x="20047" y="10479"/>
                    <a:pt x="20197" y="10359"/>
                    <a:pt x="20400" y="10240"/>
                  </a:cubicBezTo>
                  <a:cubicBezTo>
                    <a:pt x="20783" y="10018"/>
                    <a:pt x="21422" y="9444"/>
                    <a:pt x="21422" y="9323"/>
                  </a:cubicBezTo>
                  <a:cubicBezTo>
                    <a:pt x="21422" y="9241"/>
                    <a:pt x="21250" y="9196"/>
                    <a:pt x="20953" y="9195"/>
                  </a:cubicBezTo>
                  <a:cubicBezTo>
                    <a:pt x="20836" y="9194"/>
                    <a:pt x="20721" y="9167"/>
                    <a:pt x="20701" y="9142"/>
                  </a:cubicBezTo>
                  <a:cubicBezTo>
                    <a:pt x="20699" y="9142"/>
                    <a:pt x="20677" y="9142"/>
                    <a:pt x="20676" y="9142"/>
                  </a:cubicBezTo>
                  <a:cubicBezTo>
                    <a:pt x="20672" y="9141"/>
                    <a:pt x="20695" y="9125"/>
                    <a:pt x="20718" y="9097"/>
                  </a:cubicBezTo>
                  <a:cubicBezTo>
                    <a:pt x="20743" y="9044"/>
                    <a:pt x="20804" y="8958"/>
                    <a:pt x="20886" y="8871"/>
                  </a:cubicBezTo>
                  <a:cubicBezTo>
                    <a:pt x="21095" y="8647"/>
                    <a:pt x="21583" y="7797"/>
                    <a:pt x="21531" y="7750"/>
                  </a:cubicBezTo>
                  <a:cubicBezTo>
                    <a:pt x="21516" y="7737"/>
                    <a:pt x="21370" y="7776"/>
                    <a:pt x="21204" y="7833"/>
                  </a:cubicBezTo>
                  <a:cubicBezTo>
                    <a:pt x="21039" y="7890"/>
                    <a:pt x="20765" y="7987"/>
                    <a:pt x="20601" y="8043"/>
                  </a:cubicBezTo>
                  <a:cubicBezTo>
                    <a:pt x="20437" y="8100"/>
                    <a:pt x="20285" y="8134"/>
                    <a:pt x="20257" y="8119"/>
                  </a:cubicBezTo>
                  <a:cubicBezTo>
                    <a:pt x="20230" y="8103"/>
                    <a:pt x="20261" y="7998"/>
                    <a:pt x="20324" y="7885"/>
                  </a:cubicBezTo>
                  <a:cubicBezTo>
                    <a:pt x="20388" y="7773"/>
                    <a:pt x="20442" y="7612"/>
                    <a:pt x="20442" y="7532"/>
                  </a:cubicBezTo>
                  <a:cubicBezTo>
                    <a:pt x="20442" y="7452"/>
                    <a:pt x="20540" y="7205"/>
                    <a:pt x="20668" y="6975"/>
                  </a:cubicBezTo>
                  <a:cubicBezTo>
                    <a:pt x="20911" y="6539"/>
                    <a:pt x="21038" y="6140"/>
                    <a:pt x="21104" y="5621"/>
                  </a:cubicBezTo>
                  <a:lnTo>
                    <a:pt x="21146" y="5312"/>
                  </a:lnTo>
                  <a:lnTo>
                    <a:pt x="20861" y="5515"/>
                  </a:lnTo>
                  <a:cubicBezTo>
                    <a:pt x="20706" y="5625"/>
                    <a:pt x="20518" y="5770"/>
                    <a:pt x="20433" y="5839"/>
                  </a:cubicBezTo>
                  <a:cubicBezTo>
                    <a:pt x="20229" y="6005"/>
                    <a:pt x="20186" y="5923"/>
                    <a:pt x="20291" y="5560"/>
                  </a:cubicBezTo>
                  <a:cubicBezTo>
                    <a:pt x="20356" y="5336"/>
                    <a:pt x="20407" y="4954"/>
                    <a:pt x="20425" y="4635"/>
                  </a:cubicBezTo>
                  <a:lnTo>
                    <a:pt x="20433" y="4432"/>
                  </a:lnTo>
                  <a:cubicBezTo>
                    <a:pt x="20434" y="4320"/>
                    <a:pt x="20429" y="4229"/>
                    <a:pt x="20416" y="4168"/>
                  </a:cubicBezTo>
                  <a:lnTo>
                    <a:pt x="20375" y="3988"/>
                  </a:lnTo>
                  <a:lnTo>
                    <a:pt x="20006" y="4311"/>
                  </a:lnTo>
                  <a:cubicBezTo>
                    <a:pt x="19802" y="4492"/>
                    <a:pt x="19623" y="4630"/>
                    <a:pt x="19604" y="4612"/>
                  </a:cubicBezTo>
                  <a:cubicBezTo>
                    <a:pt x="19584" y="4595"/>
                    <a:pt x="19570" y="4363"/>
                    <a:pt x="19570" y="4101"/>
                  </a:cubicBezTo>
                  <a:cubicBezTo>
                    <a:pt x="19570" y="3666"/>
                    <a:pt x="19486" y="3066"/>
                    <a:pt x="19411" y="2957"/>
                  </a:cubicBezTo>
                  <a:cubicBezTo>
                    <a:pt x="19394" y="2933"/>
                    <a:pt x="19338" y="2969"/>
                    <a:pt x="19285" y="3040"/>
                  </a:cubicBezTo>
                  <a:cubicBezTo>
                    <a:pt x="19233" y="3110"/>
                    <a:pt x="19116" y="3271"/>
                    <a:pt x="19025" y="3393"/>
                  </a:cubicBezTo>
                  <a:cubicBezTo>
                    <a:pt x="18935" y="3515"/>
                    <a:pt x="18841" y="3591"/>
                    <a:pt x="18816" y="3566"/>
                  </a:cubicBezTo>
                  <a:cubicBezTo>
                    <a:pt x="18808" y="3559"/>
                    <a:pt x="18794" y="3536"/>
                    <a:pt x="18782" y="3499"/>
                  </a:cubicBezTo>
                  <a:cubicBezTo>
                    <a:pt x="18782" y="3497"/>
                    <a:pt x="18783" y="3493"/>
                    <a:pt x="18782" y="3491"/>
                  </a:cubicBezTo>
                  <a:cubicBezTo>
                    <a:pt x="18780" y="3485"/>
                    <a:pt x="18776" y="3476"/>
                    <a:pt x="18774" y="3469"/>
                  </a:cubicBezTo>
                  <a:cubicBezTo>
                    <a:pt x="18750" y="3386"/>
                    <a:pt x="18722" y="3262"/>
                    <a:pt x="18699" y="3130"/>
                  </a:cubicBezTo>
                  <a:cubicBezTo>
                    <a:pt x="18605" y="2596"/>
                    <a:pt x="18350" y="2119"/>
                    <a:pt x="18020" y="1866"/>
                  </a:cubicBezTo>
                  <a:lnTo>
                    <a:pt x="17894" y="1768"/>
                  </a:lnTo>
                  <a:lnTo>
                    <a:pt x="17944" y="1986"/>
                  </a:lnTo>
                  <a:cubicBezTo>
                    <a:pt x="18001" y="2214"/>
                    <a:pt x="17999" y="2249"/>
                    <a:pt x="17819" y="3123"/>
                  </a:cubicBezTo>
                  <a:cubicBezTo>
                    <a:pt x="17757" y="3418"/>
                    <a:pt x="17710" y="3754"/>
                    <a:pt x="17710" y="3867"/>
                  </a:cubicBezTo>
                  <a:cubicBezTo>
                    <a:pt x="17710" y="3981"/>
                    <a:pt x="17688" y="4119"/>
                    <a:pt x="17659" y="4168"/>
                  </a:cubicBezTo>
                  <a:cubicBezTo>
                    <a:pt x="17631" y="4218"/>
                    <a:pt x="17578" y="4395"/>
                    <a:pt x="17542" y="4567"/>
                  </a:cubicBezTo>
                  <a:cubicBezTo>
                    <a:pt x="17507" y="4740"/>
                    <a:pt x="17416" y="4987"/>
                    <a:pt x="17341" y="5116"/>
                  </a:cubicBezTo>
                  <a:cubicBezTo>
                    <a:pt x="17266" y="5246"/>
                    <a:pt x="17109" y="5525"/>
                    <a:pt x="16989" y="5733"/>
                  </a:cubicBezTo>
                  <a:cubicBezTo>
                    <a:pt x="16775" y="6106"/>
                    <a:pt x="16703" y="6165"/>
                    <a:pt x="16629" y="6057"/>
                  </a:cubicBezTo>
                  <a:cubicBezTo>
                    <a:pt x="16608" y="6027"/>
                    <a:pt x="16480" y="6163"/>
                    <a:pt x="16335" y="6358"/>
                  </a:cubicBezTo>
                  <a:cubicBezTo>
                    <a:pt x="16191" y="6553"/>
                    <a:pt x="15982" y="6811"/>
                    <a:pt x="15874" y="6930"/>
                  </a:cubicBezTo>
                  <a:cubicBezTo>
                    <a:pt x="15635" y="7195"/>
                    <a:pt x="15556" y="7357"/>
                    <a:pt x="15556" y="7630"/>
                  </a:cubicBezTo>
                  <a:cubicBezTo>
                    <a:pt x="15556" y="7873"/>
                    <a:pt x="15638" y="8026"/>
                    <a:pt x="15833" y="8171"/>
                  </a:cubicBezTo>
                  <a:cubicBezTo>
                    <a:pt x="15962" y="8268"/>
                    <a:pt x="15970" y="8304"/>
                    <a:pt x="15933" y="8585"/>
                  </a:cubicBezTo>
                  <a:cubicBezTo>
                    <a:pt x="15905" y="8798"/>
                    <a:pt x="15864" y="8892"/>
                    <a:pt x="15799" y="8909"/>
                  </a:cubicBezTo>
                  <a:cubicBezTo>
                    <a:pt x="15537" y="8977"/>
                    <a:pt x="15224" y="9159"/>
                    <a:pt x="15120" y="9307"/>
                  </a:cubicBezTo>
                  <a:cubicBezTo>
                    <a:pt x="15056" y="9401"/>
                    <a:pt x="14883" y="9531"/>
                    <a:pt x="14726" y="9601"/>
                  </a:cubicBezTo>
                  <a:lnTo>
                    <a:pt x="14441" y="9729"/>
                  </a:lnTo>
                  <a:lnTo>
                    <a:pt x="14232" y="9518"/>
                  </a:lnTo>
                  <a:cubicBezTo>
                    <a:pt x="14115" y="9403"/>
                    <a:pt x="13902" y="9223"/>
                    <a:pt x="13754" y="9119"/>
                  </a:cubicBezTo>
                  <a:cubicBezTo>
                    <a:pt x="13426" y="8889"/>
                    <a:pt x="13084" y="8439"/>
                    <a:pt x="13168" y="8344"/>
                  </a:cubicBezTo>
                  <a:cubicBezTo>
                    <a:pt x="13200" y="8308"/>
                    <a:pt x="13203" y="8231"/>
                    <a:pt x="13176" y="8171"/>
                  </a:cubicBezTo>
                  <a:cubicBezTo>
                    <a:pt x="13069" y="7933"/>
                    <a:pt x="13116" y="7500"/>
                    <a:pt x="13285" y="7178"/>
                  </a:cubicBezTo>
                  <a:cubicBezTo>
                    <a:pt x="13428" y="6906"/>
                    <a:pt x="13492" y="6841"/>
                    <a:pt x="13754" y="6719"/>
                  </a:cubicBezTo>
                  <a:cubicBezTo>
                    <a:pt x="13922" y="6641"/>
                    <a:pt x="14084" y="6576"/>
                    <a:pt x="14115" y="6576"/>
                  </a:cubicBezTo>
                  <a:cubicBezTo>
                    <a:pt x="14146" y="6576"/>
                    <a:pt x="14276" y="6508"/>
                    <a:pt x="14400" y="6418"/>
                  </a:cubicBezTo>
                  <a:cubicBezTo>
                    <a:pt x="14551" y="6309"/>
                    <a:pt x="14709" y="6248"/>
                    <a:pt x="14886" y="6230"/>
                  </a:cubicBezTo>
                  <a:cubicBezTo>
                    <a:pt x="15030" y="6215"/>
                    <a:pt x="15144" y="6178"/>
                    <a:pt x="15137" y="6147"/>
                  </a:cubicBezTo>
                  <a:cubicBezTo>
                    <a:pt x="15130" y="6116"/>
                    <a:pt x="15251" y="6062"/>
                    <a:pt x="15405" y="6027"/>
                  </a:cubicBezTo>
                  <a:cubicBezTo>
                    <a:pt x="15760" y="5945"/>
                    <a:pt x="15954" y="5826"/>
                    <a:pt x="16025" y="5658"/>
                  </a:cubicBezTo>
                  <a:cubicBezTo>
                    <a:pt x="16106" y="5467"/>
                    <a:pt x="16108" y="5467"/>
                    <a:pt x="15849" y="5621"/>
                  </a:cubicBezTo>
                  <a:cubicBezTo>
                    <a:pt x="15657" y="5735"/>
                    <a:pt x="15512" y="5772"/>
                    <a:pt x="15103" y="5801"/>
                  </a:cubicBezTo>
                  <a:cubicBezTo>
                    <a:pt x="14826" y="5821"/>
                    <a:pt x="14561" y="5849"/>
                    <a:pt x="14509" y="5869"/>
                  </a:cubicBezTo>
                  <a:cubicBezTo>
                    <a:pt x="14456" y="5889"/>
                    <a:pt x="14394" y="5883"/>
                    <a:pt x="14374" y="5854"/>
                  </a:cubicBezTo>
                  <a:cubicBezTo>
                    <a:pt x="14328" y="5786"/>
                    <a:pt x="14562" y="5643"/>
                    <a:pt x="14718" y="5643"/>
                  </a:cubicBezTo>
                  <a:cubicBezTo>
                    <a:pt x="14785" y="5643"/>
                    <a:pt x="14914" y="5569"/>
                    <a:pt x="15003" y="5485"/>
                  </a:cubicBezTo>
                  <a:cubicBezTo>
                    <a:pt x="15193" y="5307"/>
                    <a:pt x="15403" y="5250"/>
                    <a:pt x="15564" y="5327"/>
                  </a:cubicBezTo>
                  <a:cubicBezTo>
                    <a:pt x="15655" y="5371"/>
                    <a:pt x="15673" y="5365"/>
                    <a:pt x="15673" y="5305"/>
                  </a:cubicBezTo>
                  <a:cubicBezTo>
                    <a:pt x="15673" y="5112"/>
                    <a:pt x="15546" y="4950"/>
                    <a:pt x="15338" y="4876"/>
                  </a:cubicBezTo>
                  <a:cubicBezTo>
                    <a:pt x="15218" y="4833"/>
                    <a:pt x="15071" y="4778"/>
                    <a:pt x="15003" y="4748"/>
                  </a:cubicBezTo>
                  <a:cubicBezTo>
                    <a:pt x="14935" y="4718"/>
                    <a:pt x="14828" y="4698"/>
                    <a:pt x="14768" y="4710"/>
                  </a:cubicBezTo>
                  <a:cubicBezTo>
                    <a:pt x="14708" y="4722"/>
                    <a:pt x="14584" y="4698"/>
                    <a:pt x="14492" y="4657"/>
                  </a:cubicBezTo>
                  <a:lnTo>
                    <a:pt x="14324" y="4582"/>
                  </a:lnTo>
                  <a:lnTo>
                    <a:pt x="14626" y="4349"/>
                  </a:lnTo>
                  <a:cubicBezTo>
                    <a:pt x="14986" y="4066"/>
                    <a:pt x="15136" y="3816"/>
                    <a:pt x="15187" y="3424"/>
                  </a:cubicBezTo>
                  <a:cubicBezTo>
                    <a:pt x="15218" y="3185"/>
                    <a:pt x="15263" y="3102"/>
                    <a:pt x="15405" y="2995"/>
                  </a:cubicBezTo>
                  <a:cubicBezTo>
                    <a:pt x="15409" y="2991"/>
                    <a:pt x="15409" y="2990"/>
                    <a:pt x="15414" y="2987"/>
                  </a:cubicBezTo>
                  <a:cubicBezTo>
                    <a:pt x="15425" y="2979"/>
                    <a:pt x="15435" y="2971"/>
                    <a:pt x="15447" y="2965"/>
                  </a:cubicBezTo>
                  <a:cubicBezTo>
                    <a:pt x="15538" y="2909"/>
                    <a:pt x="15642" y="2875"/>
                    <a:pt x="15698" y="2882"/>
                  </a:cubicBezTo>
                  <a:cubicBezTo>
                    <a:pt x="15805" y="2895"/>
                    <a:pt x="15825" y="2941"/>
                    <a:pt x="15841" y="3213"/>
                  </a:cubicBezTo>
                  <a:cubicBezTo>
                    <a:pt x="15851" y="3384"/>
                    <a:pt x="15887" y="3537"/>
                    <a:pt x="15925" y="3559"/>
                  </a:cubicBezTo>
                  <a:cubicBezTo>
                    <a:pt x="15963" y="3581"/>
                    <a:pt x="16110" y="3604"/>
                    <a:pt x="16252" y="3604"/>
                  </a:cubicBezTo>
                  <a:cubicBezTo>
                    <a:pt x="16412" y="3605"/>
                    <a:pt x="16548" y="3637"/>
                    <a:pt x="16620" y="3694"/>
                  </a:cubicBezTo>
                  <a:cubicBezTo>
                    <a:pt x="16732" y="3783"/>
                    <a:pt x="16738" y="3783"/>
                    <a:pt x="16696" y="3657"/>
                  </a:cubicBezTo>
                  <a:cubicBezTo>
                    <a:pt x="16609" y="3394"/>
                    <a:pt x="16623" y="3312"/>
                    <a:pt x="16763" y="3326"/>
                  </a:cubicBezTo>
                  <a:cubicBezTo>
                    <a:pt x="16959" y="3344"/>
                    <a:pt x="16931" y="3310"/>
                    <a:pt x="16578" y="3108"/>
                  </a:cubicBezTo>
                  <a:cubicBezTo>
                    <a:pt x="16279" y="2935"/>
                    <a:pt x="16255" y="2905"/>
                    <a:pt x="16268" y="2731"/>
                  </a:cubicBezTo>
                  <a:cubicBezTo>
                    <a:pt x="16289" y="2454"/>
                    <a:pt x="16066" y="2295"/>
                    <a:pt x="15648" y="2295"/>
                  </a:cubicBezTo>
                  <a:cubicBezTo>
                    <a:pt x="15250" y="2295"/>
                    <a:pt x="14950" y="2425"/>
                    <a:pt x="14835" y="2641"/>
                  </a:cubicBezTo>
                  <a:cubicBezTo>
                    <a:pt x="14787" y="2733"/>
                    <a:pt x="14709" y="2980"/>
                    <a:pt x="14659" y="3190"/>
                  </a:cubicBezTo>
                  <a:cubicBezTo>
                    <a:pt x="14526" y="3762"/>
                    <a:pt x="14302" y="4052"/>
                    <a:pt x="14224" y="3755"/>
                  </a:cubicBezTo>
                  <a:cubicBezTo>
                    <a:pt x="14174" y="3566"/>
                    <a:pt x="14030" y="3517"/>
                    <a:pt x="13729" y="3589"/>
                  </a:cubicBezTo>
                  <a:cubicBezTo>
                    <a:pt x="13357" y="3678"/>
                    <a:pt x="13297" y="3669"/>
                    <a:pt x="13235" y="3521"/>
                  </a:cubicBezTo>
                  <a:cubicBezTo>
                    <a:pt x="13161" y="3347"/>
                    <a:pt x="13118" y="3358"/>
                    <a:pt x="13134" y="3544"/>
                  </a:cubicBezTo>
                  <a:cubicBezTo>
                    <a:pt x="13151" y="3748"/>
                    <a:pt x="13050" y="3843"/>
                    <a:pt x="12774" y="3882"/>
                  </a:cubicBezTo>
                  <a:cubicBezTo>
                    <a:pt x="12592" y="3909"/>
                    <a:pt x="12534" y="3945"/>
                    <a:pt x="12506" y="4048"/>
                  </a:cubicBezTo>
                  <a:cubicBezTo>
                    <a:pt x="12486" y="4120"/>
                    <a:pt x="12486" y="4213"/>
                    <a:pt x="12506" y="4259"/>
                  </a:cubicBezTo>
                  <a:cubicBezTo>
                    <a:pt x="12605" y="4491"/>
                    <a:pt x="12291" y="4434"/>
                    <a:pt x="11969" y="4161"/>
                  </a:cubicBezTo>
                  <a:cubicBezTo>
                    <a:pt x="11765" y="3988"/>
                    <a:pt x="11517" y="3566"/>
                    <a:pt x="11584" y="3506"/>
                  </a:cubicBezTo>
                  <a:cubicBezTo>
                    <a:pt x="11605" y="3487"/>
                    <a:pt x="11727" y="3452"/>
                    <a:pt x="11860" y="3424"/>
                  </a:cubicBezTo>
                  <a:lnTo>
                    <a:pt x="12103" y="3371"/>
                  </a:lnTo>
                  <a:lnTo>
                    <a:pt x="12103" y="3040"/>
                  </a:lnTo>
                  <a:cubicBezTo>
                    <a:pt x="12103" y="2729"/>
                    <a:pt x="12113" y="2700"/>
                    <a:pt x="12296" y="2566"/>
                  </a:cubicBezTo>
                  <a:cubicBezTo>
                    <a:pt x="12529" y="2395"/>
                    <a:pt x="12773" y="1970"/>
                    <a:pt x="12774" y="1731"/>
                  </a:cubicBezTo>
                  <a:cubicBezTo>
                    <a:pt x="12775" y="1469"/>
                    <a:pt x="12629" y="1273"/>
                    <a:pt x="12380" y="1189"/>
                  </a:cubicBezTo>
                  <a:cubicBezTo>
                    <a:pt x="12154" y="1113"/>
                    <a:pt x="11736" y="1102"/>
                    <a:pt x="11517" y="1166"/>
                  </a:cubicBezTo>
                  <a:cubicBezTo>
                    <a:pt x="11432" y="1191"/>
                    <a:pt x="11318" y="1164"/>
                    <a:pt x="11156" y="1068"/>
                  </a:cubicBezTo>
                  <a:cubicBezTo>
                    <a:pt x="10945" y="944"/>
                    <a:pt x="10928" y="913"/>
                    <a:pt x="10955" y="760"/>
                  </a:cubicBezTo>
                  <a:cubicBezTo>
                    <a:pt x="10973" y="662"/>
                    <a:pt x="10959" y="570"/>
                    <a:pt x="10922" y="549"/>
                  </a:cubicBezTo>
                  <a:cubicBezTo>
                    <a:pt x="10806" y="485"/>
                    <a:pt x="10850" y="304"/>
                    <a:pt x="10989" y="271"/>
                  </a:cubicBezTo>
                  <a:cubicBezTo>
                    <a:pt x="11119" y="240"/>
                    <a:pt x="11117" y="243"/>
                    <a:pt x="10972" y="211"/>
                  </a:cubicBezTo>
                  <a:cubicBezTo>
                    <a:pt x="10884" y="191"/>
                    <a:pt x="10833" y="144"/>
                    <a:pt x="10838" y="90"/>
                  </a:cubicBezTo>
                  <a:cubicBezTo>
                    <a:pt x="10842" y="42"/>
                    <a:pt x="10816" y="0"/>
                    <a:pt x="10788" y="0"/>
                  </a:cubicBezTo>
                  <a:close/>
                  <a:moveTo>
                    <a:pt x="10813" y="3604"/>
                  </a:moveTo>
                  <a:cubicBezTo>
                    <a:pt x="10819" y="3600"/>
                    <a:pt x="10826" y="3604"/>
                    <a:pt x="10830" y="3604"/>
                  </a:cubicBezTo>
                  <a:cubicBezTo>
                    <a:pt x="10862" y="3609"/>
                    <a:pt x="10923" y="3724"/>
                    <a:pt x="10972" y="3860"/>
                  </a:cubicBezTo>
                  <a:cubicBezTo>
                    <a:pt x="10987" y="3900"/>
                    <a:pt x="11002" y="3939"/>
                    <a:pt x="11022" y="3980"/>
                  </a:cubicBezTo>
                  <a:cubicBezTo>
                    <a:pt x="11082" y="4104"/>
                    <a:pt x="11171" y="4232"/>
                    <a:pt x="11265" y="4349"/>
                  </a:cubicBezTo>
                  <a:cubicBezTo>
                    <a:pt x="11297" y="4388"/>
                    <a:pt x="11324" y="4426"/>
                    <a:pt x="11358" y="4462"/>
                  </a:cubicBezTo>
                  <a:cubicBezTo>
                    <a:pt x="11391" y="4498"/>
                    <a:pt x="11432" y="4535"/>
                    <a:pt x="11467" y="4567"/>
                  </a:cubicBezTo>
                  <a:cubicBezTo>
                    <a:pt x="11501" y="4600"/>
                    <a:pt x="11532" y="4630"/>
                    <a:pt x="11567" y="4657"/>
                  </a:cubicBezTo>
                  <a:cubicBezTo>
                    <a:pt x="11603" y="4685"/>
                    <a:pt x="11641" y="4711"/>
                    <a:pt x="11676" y="4733"/>
                  </a:cubicBezTo>
                  <a:cubicBezTo>
                    <a:pt x="11798" y="4809"/>
                    <a:pt x="11963" y="4945"/>
                    <a:pt x="12045" y="5041"/>
                  </a:cubicBezTo>
                  <a:cubicBezTo>
                    <a:pt x="12082" y="5085"/>
                    <a:pt x="12120" y="5124"/>
                    <a:pt x="12162" y="5154"/>
                  </a:cubicBezTo>
                  <a:cubicBezTo>
                    <a:pt x="12190" y="5175"/>
                    <a:pt x="12224" y="5192"/>
                    <a:pt x="12254" y="5207"/>
                  </a:cubicBezTo>
                  <a:cubicBezTo>
                    <a:pt x="12285" y="5221"/>
                    <a:pt x="12314" y="5236"/>
                    <a:pt x="12346" y="5244"/>
                  </a:cubicBezTo>
                  <a:cubicBezTo>
                    <a:pt x="12363" y="5249"/>
                    <a:pt x="12380" y="5249"/>
                    <a:pt x="12397" y="5252"/>
                  </a:cubicBezTo>
                  <a:cubicBezTo>
                    <a:pt x="12431" y="5258"/>
                    <a:pt x="12463" y="5261"/>
                    <a:pt x="12489" y="5267"/>
                  </a:cubicBezTo>
                  <a:cubicBezTo>
                    <a:pt x="12515" y="5273"/>
                    <a:pt x="12537" y="5283"/>
                    <a:pt x="12556" y="5290"/>
                  </a:cubicBezTo>
                  <a:cubicBezTo>
                    <a:pt x="12584" y="5300"/>
                    <a:pt x="12603" y="5308"/>
                    <a:pt x="12615" y="5320"/>
                  </a:cubicBezTo>
                  <a:cubicBezTo>
                    <a:pt x="12618" y="5324"/>
                    <a:pt x="12621" y="5331"/>
                    <a:pt x="12623" y="5335"/>
                  </a:cubicBezTo>
                  <a:cubicBezTo>
                    <a:pt x="12639" y="5367"/>
                    <a:pt x="12592" y="5407"/>
                    <a:pt x="12489" y="5455"/>
                  </a:cubicBezTo>
                  <a:cubicBezTo>
                    <a:pt x="12465" y="5466"/>
                    <a:pt x="12440" y="5476"/>
                    <a:pt x="12413" y="5493"/>
                  </a:cubicBezTo>
                  <a:cubicBezTo>
                    <a:pt x="12387" y="5509"/>
                    <a:pt x="12359" y="5531"/>
                    <a:pt x="12330" y="5553"/>
                  </a:cubicBezTo>
                  <a:cubicBezTo>
                    <a:pt x="12271" y="5596"/>
                    <a:pt x="12203" y="5651"/>
                    <a:pt x="12137" y="5711"/>
                  </a:cubicBezTo>
                  <a:cubicBezTo>
                    <a:pt x="12071" y="5771"/>
                    <a:pt x="12005" y="5835"/>
                    <a:pt x="11936" y="5907"/>
                  </a:cubicBezTo>
                  <a:cubicBezTo>
                    <a:pt x="11798" y="6049"/>
                    <a:pt x="11660" y="6211"/>
                    <a:pt x="11534" y="6373"/>
                  </a:cubicBezTo>
                  <a:cubicBezTo>
                    <a:pt x="11471" y="6454"/>
                    <a:pt x="11412" y="6535"/>
                    <a:pt x="11358" y="6614"/>
                  </a:cubicBezTo>
                  <a:cubicBezTo>
                    <a:pt x="11277" y="6732"/>
                    <a:pt x="11206" y="6845"/>
                    <a:pt x="11156" y="6945"/>
                  </a:cubicBezTo>
                  <a:cubicBezTo>
                    <a:pt x="11140" y="6978"/>
                    <a:pt x="11126" y="7013"/>
                    <a:pt x="11115" y="7043"/>
                  </a:cubicBezTo>
                  <a:cubicBezTo>
                    <a:pt x="11062" y="7177"/>
                    <a:pt x="10972" y="7379"/>
                    <a:pt x="10922" y="7494"/>
                  </a:cubicBezTo>
                  <a:cubicBezTo>
                    <a:pt x="10871" y="7609"/>
                    <a:pt x="10818" y="7719"/>
                    <a:pt x="10796" y="7742"/>
                  </a:cubicBezTo>
                  <a:cubicBezTo>
                    <a:pt x="10784" y="7755"/>
                    <a:pt x="10764" y="7743"/>
                    <a:pt x="10737" y="7712"/>
                  </a:cubicBezTo>
                  <a:cubicBezTo>
                    <a:pt x="10724" y="7697"/>
                    <a:pt x="10711" y="7677"/>
                    <a:pt x="10696" y="7652"/>
                  </a:cubicBezTo>
                  <a:cubicBezTo>
                    <a:pt x="10664" y="7603"/>
                    <a:pt x="10623" y="7540"/>
                    <a:pt x="10587" y="7464"/>
                  </a:cubicBezTo>
                  <a:cubicBezTo>
                    <a:pt x="10531" y="7350"/>
                    <a:pt x="10479" y="7217"/>
                    <a:pt x="10427" y="7073"/>
                  </a:cubicBezTo>
                  <a:cubicBezTo>
                    <a:pt x="10414" y="7036"/>
                    <a:pt x="10397" y="6989"/>
                    <a:pt x="10377" y="6945"/>
                  </a:cubicBezTo>
                  <a:cubicBezTo>
                    <a:pt x="10338" y="6858"/>
                    <a:pt x="10283" y="6764"/>
                    <a:pt x="10235" y="6682"/>
                  </a:cubicBezTo>
                  <a:cubicBezTo>
                    <a:pt x="10210" y="6640"/>
                    <a:pt x="10190" y="6601"/>
                    <a:pt x="10168" y="6569"/>
                  </a:cubicBezTo>
                  <a:cubicBezTo>
                    <a:pt x="9915" y="6210"/>
                    <a:pt x="9316" y="5613"/>
                    <a:pt x="9087" y="5485"/>
                  </a:cubicBezTo>
                  <a:cubicBezTo>
                    <a:pt x="9057" y="5469"/>
                    <a:pt x="9033" y="5454"/>
                    <a:pt x="9011" y="5440"/>
                  </a:cubicBezTo>
                  <a:cubicBezTo>
                    <a:pt x="8989" y="5426"/>
                    <a:pt x="8967" y="5414"/>
                    <a:pt x="8952" y="5402"/>
                  </a:cubicBezTo>
                  <a:cubicBezTo>
                    <a:pt x="8938" y="5390"/>
                    <a:pt x="8934" y="5375"/>
                    <a:pt x="8927" y="5365"/>
                  </a:cubicBezTo>
                  <a:cubicBezTo>
                    <a:pt x="8921" y="5355"/>
                    <a:pt x="8918" y="5343"/>
                    <a:pt x="8919" y="5335"/>
                  </a:cubicBezTo>
                  <a:cubicBezTo>
                    <a:pt x="8919" y="5330"/>
                    <a:pt x="8917" y="5331"/>
                    <a:pt x="8919" y="5327"/>
                  </a:cubicBezTo>
                  <a:cubicBezTo>
                    <a:pt x="8921" y="5323"/>
                    <a:pt x="8923" y="5316"/>
                    <a:pt x="8927" y="5312"/>
                  </a:cubicBezTo>
                  <a:cubicBezTo>
                    <a:pt x="8936" y="5304"/>
                    <a:pt x="8953" y="5296"/>
                    <a:pt x="8969" y="5290"/>
                  </a:cubicBezTo>
                  <a:cubicBezTo>
                    <a:pt x="9002" y="5276"/>
                    <a:pt x="9048" y="5271"/>
                    <a:pt x="9112" y="5259"/>
                  </a:cubicBezTo>
                  <a:cubicBezTo>
                    <a:pt x="9136" y="5255"/>
                    <a:pt x="9170" y="5244"/>
                    <a:pt x="9204" y="5229"/>
                  </a:cubicBezTo>
                  <a:cubicBezTo>
                    <a:pt x="9306" y="5184"/>
                    <a:pt x="9435" y="5096"/>
                    <a:pt x="9539" y="5004"/>
                  </a:cubicBezTo>
                  <a:cubicBezTo>
                    <a:pt x="9678" y="4881"/>
                    <a:pt x="9925" y="4671"/>
                    <a:pt x="10084" y="4537"/>
                  </a:cubicBezTo>
                  <a:cubicBezTo>
                    <a:pt x="10211" y="4430"/>
                    <a:pt x="10356" y="4263"/>
                    <a:pt x="10469" y="4101"/>
                  </a:cubicBezTo>
                  <a:cubicBezTo>
                    <a:pt x="10488" y="4074"/>
                    <a:pt x="10511" y="4045"/>
                    <a:pt x="10528" y="4018"/>
                  </a:cubicBezTo>
                  <a:cubicBezTo>
                    <a:pt x="10545" y="3991"/>
                    <a:pt x="10555" y="3968"/>
                    <a:pt x="10570" y="3943"/>
                  </a:cubicBezTo>
                  <a:cubicBezTo>
                    <a:pt x="10624" y="3846"/>
                    <a:pt x="10683" y="3756"/>
                    <a:pt x="10729" y="3694"/>
                  </a:cubicBezTo>
                  <a:cubicBezTo>
                    <a:pt x="10752" y="3663"/>
                    <a:pt x="10771" y="3643"/>
                    <a:pt x="10788" y="3627"/>
                  </a:cubicBezTo>
                  <a:cubicBezTo>
                    <a:pt x="10796" y="3618"/>
                    <a:pt x="10807" y="3608"/>
                    <a:pt x="10813" y="3604"/>
                  </a:cubicBezTo>
                  <a:close/>
                  <a:moveTo>
                    <a:pt x="10771" y="8096"/>
                  </a:moveTo>
                  <a:cubicBezTo>
                    <a:pt x="10816" y="8096"/>
                    <a:pt x="10971" y="8473"/>
                    <a:pt x="10939" y="8502"/>
                  </a:cubicBezTo>
                  <a:cubicBezTo>
                    <a:pt x="10893" y="8544"/>
                    <a:pt x="10614" y="8543"/>
                    <a:pt x="10587" y="8502"/>
                  </a:cubicBezTo>
                  <a:cubicBezTo>
                    <a:pt x="10581" y="8494"/>
                    <a:pt x="10587" y="8474"/>
                    <a:pt x="10595" y="8442"/>
                  </a:cubicBezTo>
                  <a:cubicBezTo>
                    <a:pt x="10597" y="8419"/>
                    <a:pt x="10604" y="8389"/>
                    <a:pt x="10620" y="8359"/>
                  </a:cubicBezTo>
                  <a:cubicBezTo>
                    <a:pt x="10630" y="8330"/>
                    <a:pt x="10644" y="8293"/>
                    <a:pt x="10662" y="8254"/>
                  </a:cubicBezTo>
                  <a:cubicBezTo>
                    <a:pt x="10674" y="8229"/>
                    <a:pt x="10684" y="8212"/>
                    <a:pt x="10696" y="8194"/>
                  </a:cubicBezTo>
                  <a:cubicBezTo>
                    <a:pt x="10724" y="8139"/>
                    <a:pt x="10757" y="8096"/>
                    <a:pt x="10771" y="8096"/>
                  </a:cubicBezTo>
                  <a:close/>
                  <a:moveTo>
                    <a:pt x="10796" y="8864"/>
                  </a:moveTo>
                  <a:cubicBezTo>
                    <a:pt x="10728" y="8864"/>
                    <a:pt x="10660" y="8888"/>
                    <a:pt x="10570" y="8939"/>
                  </a:cubicBezTo>
                  <a:cubicBezTo>
                    <a:pt x="10445" y="9009"/>
                    <a:pt x="10202" y="9067"/>
                    <a:pt x="10034" y="9067"/>
                  </a:cubicBezTo>
                  <a:cubicBezTo>
                    <a:pt x="9410" y="9067"/>
                    <a:pt x="9043" y="9747"/>
                    <a:pt x="9539" y="9985"/>
                  </a:cubicBezTo>
                  <a:cubicBezTo>
                    <a:pt x="9871" y="10144"/>
                    <a:pt x="9821" y="10283"/>
                    <a:pt x="9371" y="10451"/>
                  </a:cubicBezTo>
                  <a:cubicBezTo>
                    <a:pt x="9064" y="10566"/>
                    <a:pt x="8912" y="10578"/>
                    <a:pt x="8693" y="10489"/>
                  </a:cubicBezTo>
                  <a:cubicBezTo>
                    <a:pt x="8537" y="10425"/>
                    <a:pt x="8330" y="10402"/>
                    <a:pt x="8232" y="10436"/>
                  </a:cubicBezTo>
                  <a:cubicBezTo>
                    <a:pt x="7973" y="10525"/>
                    <a:pt x="8015" y="10776"/>
                    <a:pt x="8299" y="10842"/>
                  </a:cubicBezTo>
                  <a:cubicBezTo>
                    <a:pt x="8438" y="10875"/>
                    <a:pt x="8516" y="10954"/>
                    <a:pt x="8483" y="11031"/>
                  </a:cubicBezTo>
                  <a:cubicBezTo>
                    <a:pt x="8452" y="11104"/>
                    <a:pt x="8340" y="11626"/>
                    <a:pt x="8232" y="12189"/>
                  </a:cubicBezTo>
                  <a:cubicBezTo>
                    <a:pt x="8075" y="13002"/>
                    <a:pt x="7971" y="13260"/>
                    <a:pt x="7754" y="13438"/>
                  </a:cubicBezTo>
                  <a:lnTo>
                    <a:pt x="7486" y="13664"/>
                  </a:lnTo>
                  <a:lnTo>
                    <a:pt x="7779" y="13875"/>
                  </a:lnTo>
                  <a:cubicBezTo>
                    <a:pt x="8183" y="14159"/>
                    <a:pt x="8950" y="14160"/>
                    <a:pt x="9355" y="13875"/>
                  </a:cubicBezTo>
                  <a:cubicBezTo>
                    <a:pt x="9656" y="13663"/>
                    <a:pt x="9651" y="13661"/>
                    <a:pt x="9422" y="13491"/>
                  </a:cubicBezTo>
                  <a:cubicBezTo>
                    <a:pt x="9252" y="13365"/>
                    <a:pt x="9122" y="13003"/>
                    <a:pt x="8927" y="12114"/>
                  </a:cubicBezTo>
                  <a:cubicBezTo>
                    <a:pt x="8782" y="11451"/>
                    <a:pt x="8687" y="10885"/>
                    <a:pt x="8718" y="10857"/>
                  </a:cubicBezTo>
                  <a:cubicBezTo>
                    <a:pt x="8821" y="10765"/>
                    <a:pt x="10209" y="10805"/>
                    <a:pt x="10277" y="10903"/>
                  </a:cubicBezTo>
                  <a:cubicBezTo>
                    <a:pt x="10313" y="10956"/>
                    <a:pt x="10195" y="11103"/>
                    <a:pt x="10008" y="11226"/>
                  </a:cubicBezTo>
                  <a:cubicBezTo>
                    <a:pt x="9705" y="11427"/>
                    <a:pt x="9575" y="11621"/>
                    <a:pt x="9388" y="12152"/>
                  </a:cubicBezTo>
                  <a:cubicBezTo>
                    <a:pt x="9284" y="12447"/>
                    <a:pt x="9716" y="13121"/>
                    <a:pt x="10159" y="13355"/>
                  </a:cubicBezTo>
                  <a:cubicBezTo>
                    <a:pt x="10552" y="13563"/>
                    <a:pt x="10578" y="13604"/>
                    <a:pt x="10545" y="14010"/>
                  </a:cubicBezTo>
                  <a:cubicBezTo>
                    <a:pt x="10510" y="14436"/>
                    <a:pt x="10502" y="14442"/>
                    <a:pt x="10134" y="14409"/>
                  </a:cubicBezTo>
                  <a:cubicBezTo>
                    <a:pt x="9760" y="14375"/>
                    <a:pt x="9755" y="14377"/>
                    <a:pt x="9782" y="14793"/>
                  </a:cubicBezTo>
                  <a:cubicBezTo>
                    <a:pt x="9805" y="15137"/>
                    <a:pt x="9857" y="15219"/>
                    <a:pt x="10050" y="15221"/>
                  </a:cubicBezTo>
                  <a:cubicBezTo>
                    <a:pt x="10179" y="15223"/>
                    <a:pt x="10376" y="15284"/>
                    <a:pt x="10494" y="15364"/>
                  </a:cubicBezTo>
                  <a:cubicBezTo>
                    <a:pt x="10681" y="15491"/>
                    <a:pt x="10752" y="15494"/>
                    <a:pt x="11031" y="15364"/>
                  </a:cubicBezTo>
                  <a:cubicBezTo>
                    <a:pt x="11208" y="15282"/>
                    <a:pt x="11450" y="15214"/>
                    <a:pt x="11567" y="15214"/>
                  </a:cubicBezTo>
                  <a:cubicBezTo>
                    <a:pt x="11738" y="15214"/>
                    <a:pt x="11786" y="15135"/>
                    <a:pt x="11793" y="14800"/>
                  </a:cubicBezTo>
                  <a:cubicBezTo>
                    <a:pt x="11802" y="14394"/>
                    <a:pt x="11791" y="14385"/>
                    <a:pt x="11441" y="14416"/>
                  </a:cubicBezTo>
                  <a:cubicBezTo>
                    <a:pt x="11095" y="14447"/>
                    <a:pt x="11081" y="14433"/>
                    <a:pt x="11048" y="14018"/>
                  </a:cubicBezTo>
                  <a:cubicBezTo>
                    <a:pt x="11015" y="13614"/>
                    <a:pt x="11042" y="13565"/>
                    <a:pt x="11467" y="13325"/>
                  </a:cubicBezTo>
                  <a:cubicBezTo>
                    <a:pt x="12294" y="12857"/>
                    <a:pt x="12377" y="11922"/>
                    <a:pt x="11651" y="11309"/>
                  </a:cubicBezTo>
                  <a:cubicBezTo>
                    <a:pt x="11436" y="11127"/>
                    <a:pt x="11292" y="10942"/>
                    <a:pt x="11324" y="10895"/>
                  </a:cubicBezTo>
                  <a:cubicBezTo>
                    <a:pt x="11418" y="10759"/>
                    <a:pt x="12582" y="10796"/>
                    <a:pt x="12715" y="10940"/>
                  </a:cubicBezTo>
                  <a:cubicBezTo>
                    <a:pt x="12917" y="11158"/>
                    <a:pt x="12430" y="13277"/>
                    <a:pt x="12129" y="13491"/>
                  </a:cubicBezTo>
                  <a:cubicBezTo>
                    <a:pt x="11995" y="13586"/>
                    <a:pt x="11914" y="13679"/>
                    <a:pt x="11944" y="13702"/>
                  </a:cubicBezTo>
                  <a:cubicBezTo>
                    <a:pt x="12545" y="14146"/>
                    <a:pt x="13223" y="14212"/>
                    <a:pt x="13712" y="13867"/>
                  </a:cubicBezTo>
                  <a:cubicBezTo>
                    <a:pt x="14024" y="13648"/>
                    <a:pt x="14017" y="13645"/>
                    <a:pt x="13788" y="13483"/>
                  </a:cubicBezTo>
                  <a:cubicBezTo>
                    <a:pt x="13614" y="13361"/>
                    <a:pt x="13495" y="13025"/>
                    <a:pt x="13310" y="12144"/>
                  </a:cubicBezTo>
                  <a:lnTo>
                    <a:pt x="13067" y="10970"/>
                  </a:lnTo>
                  <a:lnTo>
                    <a:pt x="13335" y="10790"/>
                  </a:lnTo>
                  <a:cubicBezTo>
                    <a:pt x="13561" y="10633"/>
                    <a:pt x="13574" y="10590"/>
                    <a:pt x="13427" y="10504"/>
                  </a:cubicBezTo>
                  <a:cubicBezTo>
                    <a:pt x="13219" y="10380"/>
                    <a:pt x="12964" y="10376"/>
                    <a:pt x="12765" y="10489"/>
                  </a:cubicBezTo>
                  <a:cubicBezTo>
                    <a:pt x="12621" y="10571"/>
                    <a:pt x="11682" y="10403"/>
                    <a:pt x="11534" y="10271"/>
                  </a:cubicBezTo>
                  <a:cubicBezTo>
                    <a:pt x="11492" y="10234"/>
                    <a:pt x="11642" y="10137"/>
                    <a:pt x="11869" y="10052"/>
                  </a:cubicBezTo>
                  <a:cubicBezTo>
                    <a:pt x="12167" y="9941"/>
                    <a:pt x="12279" y="9833"/>
                    <a:pt x="12279" y="9669"/>
                  </a:cubicBezTo>
                  <a:cubicBezTo>
                    <a:pt x="12279" y="9343"/>
                    <a:pt x="11956" y="9067"/>
                    <a:pt x="11575" y="9067"/>
                  </a:cubicBezTo>
                  <a:cubicBezTo>
                    <a:pt x="11396" y="9067"/>
                    <a:pt x="11147" y="9009"/>
                    <a:pt x="11022" y="8939"/>
                  </a:cubicBezTo>
                  <a:cubicBezTo>
                    <a:pt x="10932" y="8888"/>
                    <a:pt x="10864" y="8864"/>
                    <a:pt x="10796" y="8864"/>
                  </a:cubicBezTo>
                  <a:close/>
                  <a:moveTo>
                    <a:pt x="11425" y="9172"/>
                  </a:moveTo>
                  <a:cubicBezTo>
                    <a:pt x="11444" y="9171"/>
                    <a:pt x="11456" y="9171"/>
                    <a:pt x="11475" y="9172"/>
                  </a:cubicBezTo>
                  <a:cubicBezTo>
                    <a:pt x="11729" y="9185"/>
                    <a:pt x="11936" y="9363"/>
                    <a:pt x="11936" y="9654"/>
                  </a:cubicBezTo>
                  <a:cubicBezTo>
                    <a:pt x="11936" y="10005"/>
                    <a:pt x="11470" y="10173"/>
                    <a:pt x="11098" y="9955"/>
                  </a:cubicBezTo>
                  <a:cubicBezTo>
                    <a:pt x="10846" y="9807"/>
                    <a:pt x="10773" y="9805"/>
                    <a:pt x="10486" y="9939"/>
                  </a:cubicBezTo>
                  <a:cubicBezTo>
                    <a:pt x="10069" y="10134"/>
                    <a:pt x="10039" y="10132"/>
                    <a:pt x="9757" y="9879"/>
                  </a:cubicBezTo>
                  <a:cubicBezTo>
                    <a:pt x="9544" y="9688"/>
                    <a:pt x="9542" y="9643"/>
                    <a:pt x="9690" y="9443"/>
                  </a:cubicBezTo>
                  <a:cubicBezTo>
                    <a:pt x="9902" y="9155"/>
                    <a:pt x="10300" y="9104"/>
                    <a:pt x="10578" y="9330"/>
                  </a:cubicBezTo>
                  <a:cubicBezTo>
                    <a:pt x="10782" y="9496"/>
                    <a:pt x="10811" y="9496"/>
                    <a:pt x="11006" y="9338"/>
                  </a:cubicBezTo>
                  <a:cubicBezTo>
                    <a:pt x="11139" y="9230"/>
                    <a:pt x="11288" y="9179"/>
                    <a:pt x="11425" y="9172"/>
                  </a:cubicBezTo>
                  <a:close/>
                  <a:moveTo>
                    <a:pt x="8316" y="12460"/>
                  </a:moveTo>
                  <a:cubicBezTo>
                    <a:pt x="8320" y="12459"/>
                    <a:pt x="8328" y="12460"/>
                    <a:pt x="8332" y="12460"/>
                  </a:cubicBezTo>
                  <a:cubicBezTo>
                    <a:pt x="8401" y="12466"/>
                    <a:pt x="8450" y="12624"/>
                    <a:pt x="8450" y="12927"/>
                  </a:cubicBezTo>
                  <a:cubicBezTo>
                    <a:pt x="8450" y="13218"/>
                    <a:pt x="8394" y="13420"/>
                    <a:pt x="8307" y="13446"/>
                  </a:cubicBezTo>
                  <a:cubicBezTo>
                    <a:pt x="8100" y="13508"/>
                    <a:pt x="8029" y="13260"/>
                    <a:pt x="8131" y="12821"/>
                  </a:cubicBezTo>
                  <a:cubicBezTo>
                    <a:pt x="8185" y="12587"/>
                    <a:pt x="8257" y="12473"/>
                    <a:pt x="8316" y="12460"/>
                  </a:cubicBezTo>
                  <a:close/>
                  <a:moveTo>
                    <a:pt x="8785" y="12483"/>
                  </a:moveTo>
                  <a:cubicBezTo>
                    <a:pt x="8893" y="12469"/>
                    <a:pt x="8959" y="12647"/>
                    <a:pt x="8994" y="13055"/>
                  </a:cubicBezTo>
                  <a:cubicBezTo>
                    <a:pt x="9023" y="13383"/>
                    <a:pt x="8873" y="13562"/>
                    <a:pt x="8701" y="13408"/>
                  </a:cubicBezTo>
                  <a:cubicBezTo>
                    <a:pt x="8579" y="13299"/>
                    <a:pt x="8605" y="12569"/>
                    <a:pt x="8735" y="12498"/>
                  </a:cubicBezTo>
                  <a:cubicBezTo>
                    <a:pt x="8752" y="12488"/>
                    <a:pt x="8769" y="12485"/>
                    <a:pt x="8785" y="12483"/>
                  </a:cubicBezTo>
                  <a:close/>
                  <a:moveTo>
                    <a:pt x="12682" y="12754"/>
                  </a:moveTo>
                  <a:cubicBezTo>
                    <a:pt x="12745" y="12756"/>
                    <a:pt x="12799" y="12899"/>
                    <a:pt x="12799" y="13077"/>
                  </a:cubicBezTo>
                  <a:cubicBezTo>
                    <a:pt x="12799" y="13377"/>
                    <a:pt x="12638" y="13557"/>
                    <a:pt x="12489" y="13423"/>
                  </a:cubicBezTo>
                  <a:cubicBezTo>
                    <a:pt x="12387" y="13332"/>
                    <a:pt x="12556" y="12748"/>
                    <a:pt x="12682" y="12754"/>
                  </a:cubicBezTo>
                  <a:close/>
                  <a:moveTo>
                    <a:pt x="13251" y="12829"/>
                  </a:moveTo>
                  <a:cubicBezTo>
                    <a:pt x="13314" y="12818"/>
                    <a:pt x="13390" y="12914"/>
                    <a:pt x="13411" y="13047"/>
                  </a:cubicBezTo>
                  <a:cubicBezTo>
                    <a:pt x="13458" y="13348"/>
                    <a:pt x="13237" y="13582"/>
                    <a:pt x="13134" y="13340"/>
                  </a:cubicBezTo>
                  <a:cubicBezTo>
                    <a:pt x="13043" y="13128"/>
                    <a:pt x="13105" y="12855"/>
                    <a:pt x="13251" y="1282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39" name="Rectangle"/>
          <p:cNvSpPr/>
          <p:nvPr/>
        </p:nvSpPr>
        <p:spPr>
          <a:xfrm>
            <a:off x="9671721" y="0"/>
            <a:ext cx="14712279" cy="1989845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sz="3200">
              <a:effectLst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10140134" y="296232"/>
            <a:ext cx="14063484" cy="1764586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40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ANALIZA UČINAKA RAČUNOVODSTVA U UPRAVLJANJU INFORMACIJAMA I PODSUSTAV ZA ANALIZU E-PRORAČUNA</a:t>
            </a:r>
          </a:p>
        </p:txBody>
      </p:sp>
      <p:sp>
        <p:nvSpPr>
          <p:cNvPr id="153" name="Казначейство России"/>
          <p:cNvSpPr txBox="1"/>
          <p:nvPr/>
        </p:nvSpPr>
        <p:spPr>
          <a:xfrm>
            <a:off x="1796723" y="534464"/>
            <a:ext cx="6020879" cy="76431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51" name="Номер слайда 2"/>
          <p:cNvSpPr txBox="1"/>
          <p:nvPr/>
        </p:nvSpPr>
        <p:spPr>
          <a:xfrm>
            <a:off x="23696614" y="13081000"/>
            <a:ext cx="274114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9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524" y="2131791"/>
            <a:ext cx="19512052" cy="109755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37" name="Прямоугольник 36"/>
          <p:cNvSpPr/>
          <p:nvPr/>
        </p:nvSpPr>
        <p:spPr>
          <a:xfrm>
            <a:off x="260444" y="4769768"/>
            <a:ext cx="4802764" cy="5973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endParaRPr lang="ru-RU" sz="2600" dirty="0">
              <a:solidFill>
                <a:schemeClr val="tx1"/>
              </a:solidFill>
              <a:effectLst/>
              <a:latin typeface="Helvetica Neue Medium (Основной текст)"/>
              <a:ea typeface="Roboto" pitchFamily="2" charset="0"/>
              <a:cs typeface="Arial" pitchFamily="34" charset="0"/>
            </a:endParaRPr>
          </a:p>
          <a:p>
            <a:pPr algn="l"/>
            <a:endParaRPr lang="ru-RU" sz="2600" dirty="0">
              <a:solidFill>
                <a:schemeClr val="tx1"/>
              </a:solidFill>
              <a:effectLst/>
              <a:latin typeface="Helvetica Neue Medium (Основной текст)"/>
              <a:ea typeface="Roboto" pitchFamily="2" charset="0"/>
              <a:cs typeface="Arial" pitchFamily="34" charset="0"/>
            </a:endParaRPr>
          </a:p>
          <a:p>
            <a:pPr algn="l" rtl="0"/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elvetica Neue Medium (Основной текст)"/>
                <a:ea typeface="Roboto"/>
                <a:cs typeface="Arial"/>
              </a:rPr>
              <a:t>Ključni pokazatelji učinaka pomažu pri operativnoj procjeni financijskoj stanja entiteta i evaluaciji dinamike izvršenja novčanog proračuna. </a:t>
            </a:r>
          </a:p>
          <a:p>
            <a:pPr algn="l" rtl="0"/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Helvetica Neue Medium (Основной текст)"/>
                <a:ea typeface="Roboto"/>
                <a:cs typeface="Arial"/>
              </a:rPr>
              <a:t>Pokazatelji se računaju na temelju neobrađenih podataka. </a:t>
            </a:r>
          </a:p>
        </p:txBody>
      </p:sp>
    </p:spTree>
    <p:extLst>
      <p:ext uri="{BB962C8B-B14F-4D97-AF65-F5344CB8AC3E}">
        <p14:creationId xmlns:p14="http://schemas.microsoft.com/office/powerpoint/2010/main" val="5555979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33" name="Снимок экрана 2018-06-05 в 12.52.22.jpg" descr="Снимок экрана 2018-06-05 в 12.52.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444" y="171626"/>
            <a:ext cx="1409280" cy="13375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36" name="Group"/>
          <p:cNvGrpSpPr/>
          <p:nvPr/>
        </p:nvGrpSpPr>
        <p:grpSpPr>
          <a:xfrm>
            <a:off x="455066" y="321972"/>
            <a:ext cx="1019892" cy="1138348"/>
            <a:chOff x="-134" y="0"/>
            <a:chExt cx="1019888" cy="1138344"/>
          </a:xfrm>
          <a:effectLst/>
        </p:grpSpPr>
        <p:sp>
          <p:nvSpPr>
            <p:cNvPr id="134" name="Circle"/>
            <p:cNvSpPr/>
            <p:nvPr/>
          </p:nvSpPr>
          <p:spPr>
            <a:xfrm>
              <a:off x="314787" y="450342"/>
              <a:ext cx="390199" cy="390199"/>
            </a:xfrm>
            <a:prstGeom prst="ellipse">
              <a:avLst/>
            </a:prstGeom>
            <a:solidFill>
              <a:srgbClr val="013B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effectLst/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effectLst/>
              </a:endParaRPr>
            </a:p>
          </p:txBody>
        </p:sp>
        <p:pic>
          <p:nvPicPr>
            <p:cNvPr id="135" name="30688_html_m284ef2b5.png" descr="30688_html_m284ef2b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24" t="717" r="564" b="407"/>
            <a:stretch>
              <a:fillRect/>
            </a:stretch>
          </p:blipFill>
          <p:spPr>
            <a:xfrm>
              <a:off x="-135" y="0"/>
              <a:ext cx="1019889" cy="113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88" y="0"/>
                  </a:moveTo>
                  <a:cubicBezTo>
                    <a:pt x="10759" y="0"/>
                    <a:pt x="10737" y="39"/>
                    <a:pt x="10737" y="83"/>
                  </a:cubicBezTo>
                  <a:cubicBezTo>
                    <a:pt x="10737" y="127"/>
                    <a:pt x="10684" y="185"/>
                    <a:pt x="10612" y="211"/>
                  </a:cubicBezTo>
                  <a:cubicBezTo>
                    <a:pt x="10509" y="248"/>
                    <a:pt x="10497" y="253"/>
                    <a:pt x="10578" y="256"/>
                  </a:cubicBezTo>
                  <a:cubicBezTo>
                    <a:pt x="10728" y="261"/>
                    <a:pt x="10764" y="390"/>
                    <a:pt x="10654" y="542"/>
                  </a:cubicBezTo>
                  <a:cubicBezTo>
                    <a:pt x="10576" y="649"/>
                    <a:pt x="10572" y="695"/>
                    <a:pt x="10629" y="790"/>
                  </a:cubicBezTo>
                  <a:cubicBezTo>
                    <a:pt x="10687" y="889"/>
                    <a:pt x="10679" y="914"/>
                    <a:pt x="10587" y="971"/>
                  </a:cubicBezTo>
                  <a:cubicBezTo>
                    <a:pt x="10527" y="1007"/>
                    <a:pt x="10432" y="1081"/>
                    <a:pt x="10377" y="1129"/>
                  </a:cubicBezTo>
                  <a:cubicBezTo>
                    <a:pt x="10306" y="1191"/>
                    <a:pt x="10234" y="1200"/>
                    <a:pt x="10117" y="1174"/>
                  </a:cubicBezTo>
                  <a:cubicBezTo>
                    <a:pt x="9832" y="1108"/>
                    <a:pt x="9308" y="1139"/>
                    <a:pt x="9120" y="1226"/>
                  </a:cubicBezTo>
                  <a:cubicBezTo>
                    <a:pt x="8900" y="1329"/>
                    <a:pt x="8818" y="1448"/>
                    <a:pt x="8818" y="1693"/>
                  </a:cubicBezTo>
                  <a:cubicBezTo>
                    <a:pt x="8818" y="1964"/>
                    <a:pt x="8952" y="2208"/>
                    <a:pt x="9254" y="2498"/>
                  </a:cubicBezTo>
                  <a:cubicBezTo>
                    <a:pt x="9482" y="2717"/>
                    <a:pt x="9518" y="2774"/>
                    <a:pt x="9497" y="2927"/>
                  </a:cubicBezTo>
                  <a:cubicBezTo>
                    <a:pt x="9451" y="3270"/>
                    <a:pt x="9508" y="3386"/>
                    <a:pt x="9757" y="3424"/>
                  </a:cubicBezTo>
                  <a:cubicBezTo>
                    <a:pt x="9881" y="3442"/>
                    <a:pt x="9994" y="3471"/>
                    <a:pt x="10008" y="3491"/>
                  </a:cubicBezTo>
                  <a:cubicBezTo>
                    <a:pt x="10064" y="3572"/>
                    <a:pt x="9813" y="3950"/>
                    <a:pt x="9581" y="4138"/>
                  </a:cubicBezTo>
                  <a:cubicBezTo>
                    <a:pt x="9313" y="4356"/>
                    <a:pt x="9209" y="4370"/>
                    <a:pt x="9179" y="4176"/>
                  </a:cubicBezTo>
                  <a:cubicBezTo>
                    <a:pt x="9150" y="3995"/>
                    <a:pt x="9012" y="3868"/>
                    <a:pt x="8785" y="3830"/>
                  </a:cubicBezTo>
                  <a:cubicBezTo>
                    <a:pt x="8677" y="3812"/>
                    <a:pt x="8561" y="3764"/>
                    <a:pt x="8533" y="3717"/>
                  </a:cubicBezTo>
                  <a:cubicBezTo>
                    <a:pt x="8478" y="3621"/>
                    <a:pt x="8490" y="3418"/>
                    <a:pt x="8550" y="3363"/>
                  </a:cubicBezTo>
                  <a:cubicBezTo>
                    <a:pt x="8609" y="3310"/>
                    <a:pt x="8600" y="3235"/>
                    <a:pt x="8533" y="3235"/>
                  </a:cubicBezTo>
                  <a:cubicBezTo>
                    <a:pt x="8502" y="3235"/>
                    <a:pt x="8478" y="3251"/>
                    <a:pt x="8483" y="3273"/>
                  </a:cubicBezTo>
                  <a:cubicBezTo>
                    <a:pt x="8488" y="3295"/>
                    <a:pt x="8460" y="3377"/>
                    <a:pt x="8425" y="3454"/>
                  </a:cubicBezTo>
                  <a:cubicBezTo>
                    <a:pt x="8354" y="3607"/>
                    <a:pt x="8157" y="3689"/>
                    <a:pt x="8047" y="3612"/>
                  </a:cubicBezTo>
                  <a:cubicBezTo>
                    <a:pt x="7924" y="3525"/>
                    <a:pt x="7663" y="3494"/>
                    <a:pt x="7545" y="3551"/>
                  </a:cubicBezTo>
                  <a:cubicBezTo>
                    <a:pt x="7460" y="3592"/>
                    <a:pt x="7427" y="3657"/>
                    <a:pt x="7427" y="3807"/>
                  </a:cubicBezTo>
                  <a:cubicBezTo>
                    <a:pt x="7427" y="3919"/>
                    <a:pt x="7400" y="4030"/>
                    <a:pt x="7369" y="4048"/>
                  </a:cubicBezTo>
                  <a:cubicBezTo>
                    <a:pt x="7264" y="4106"/>
                    <a:pt x="6974" y="3598"/>
                    <a:pt x="6874" y="3190"/>
                  </a:cubicBezTo>
                  <a:cubicBezTo>
                    <a:pt x="6758" y="2715"/>
                    <a:pt x="6663" y="2535"/>
                    <a:pt x="6472" y="2423"/>
                  </a:cubicBezTo>
                  <a:cubicBezTo>
                    <a:pt x="5949" y="2115"/>
                    <a:pt x="5145" y="2336"/>
                    <a:pt x="5248" y="2761"/>
                  </a:cubicBezTo>
                  <a:cubicBezTo>
                    <a:pt x="5283" y="2905"/>
                    <a:pt x="5264" y="2936"/>
                    <a:pt x="5098" y="3017"/>
                  </a:cubicBezTo>
                  <a:cubicBezTo>
                    <a:pt x="4995" y="3067"/>
                    <a:pt x="4852" y="3153"/>
                    <a:pt x="4771" y="3213"/>
                  </a:cubicBezTo>
                  <a:lnTo>
                    <a:pt x="4620" y="3326"/>
                  </a:lnTo>
                  <a:lnTo>
                    <a:pt x="4762" y="3318"/>
                  </a:lnTo>
                  <a:cubicBezTo>
                    <a:pt x="4910" y="3313"/>
                    <a:pt x="4913" y="3329"/>
                    <a:pt x="4838" y="3627"/>
                  </a:cubicBezTo>
                  <a:cubicBezTo>
                    <a:pt x="4800" y="3779"/>
                    <a:pt x="4801" y="3783"/>
                    <a:pt x="4913" y="3694"/>
                  </a:cubicBezTo>
                  <a:cubicBezTo>
                    <a:pt x="4982" y="3640"/>
                    <a:pt x="5119" y="3604"/>
                    <a:pt x="5257" y="3604"/>
                  </a:cubicBezTo>
                  <a:cubicBezTo>
                    <a:pt x="5592" y="3604"/>
                    <a:pt x="5681" y="3520"/>
                    <a:pt x="5701" y="3183"/>
                  </a:cubicBezTo>
                  <a:cubicBezTo>
                    <a:pt x="5715" y="2936"/>
                    <a:pt x="5730" y="2895"/>
                    <a:pt x="5835" y="2882"/>
                  </a:cubicBezTo>
                  <a:cubicBezTo>
                    <a:pt x="5903" y="2873"/>
                    <a:pt x="6041" y="2922"/>
                    <a:pt x="6137" y="2995"/>
                  </a:cubicBezTo>
                  <a:cubicBezTo>
                    <a:pt x="6285" y="3107"/>
                    <a:pt x="6311" y="3175"/>
                    <a:pt x="6338" y="3446"/>
                  </a:cubicBezTo>
                  <a:cubicBezTo>
                    <a:pt x="6381" y="3870"/>
                    <a:pt x="6545" y="4098"/>
                    <a:pt x="7075" y="4477"/>
                  </a:cubicBezTo>
                  <a:lnTo>
                    <a:pt x="7218" y="4582"/>
                  </a:lnTo>
                  <a:lnTo>
                    <a:pt x="7033" y="4665"/>
                  </a:lnTo>
                  <a:cubicBezTo>
                    <a:pt x="6933" y="4712"/>
                    <a:pt x="6809" y="4736"/>
                    <a:pt x="6757" y="4718"/>
                  </a:cubicBezTo>
                  <a:cubicBezTo>
                    <a:pt x="6705" y="4700"/>
                    <a:pt x="6609" y="4711"/>
                    <a:pt x="6539" y="4740"/>
                  </a:cubicBezTo>
                  <a:cubicBezTo>
                    <a:pt x="6469" y="4770"/>
                    <a:pt x="6326" y="4825"/>
                    <a:pt x="6221" y="4861"/>
                  </a:cubicBezTo>
                  <a:cubicBezTo>
                    <a:pt x="6016" y="4930"/>
                    <a:pt x="5860" y="5089"/>
                    <a:pt x="5860" y="5229"/>
                  </a:cubicBezTo>
                  <a:cubicBezTo>
                    <a:pt x="5860" y="5296"/>
                    <a:pt x="5909" y="5309"/>
                    <a:pt x="6086" y="5305"/>
                  </a:cubicBezTo>
                  <a:cubicBezTo>
                    <a:pt x="6272" y="5300"/>
                    <a:pt x="6358" y="5334"/>
                    <a:pt x="6514" y="5470"/>
                  </a:cubicBezTo>
                  <a:cubicBezTo>
                    <a:pt x="6620" y="5563"/>
                    <a:pt x="6761" y="5643"/>
                    <a:pt x="6824" y="5643"/>
                  </a:cubicBezTo>
                  <a:cubicBezTo>
                    <a:pt x="6975" y="5643"/>
                    <a:pt x="7205" y="5787"/>
                    <a:pt x="7159" y="5854"/>
                  </a:cubicBezTo>
                  <a:cubicBezTo>
                    <a:pt x="7139" y="5883"/>
                    <a:pt x="7086" y="5889"/>
                    <a:pt x="7033" y="5869"/>
                  </a:cubicBezTo>
                  <a:cubicBezTo>
                    <a:pt x="6981" y="5849"/>
                    <a:pt x="6703" y="5816"/>
                    <a:pt x="6422" y="5794"/>
                  </a:cubicBezTo>
                  <a:cubicBezTo>
                    <a:pt x="6016" y="5761"/>
                    <a:pt x="5866" y="5729"/>
                    <a:pt x="5684" y="5621"/>
                  </a:cubicBezTo>
                  <a:cubicBezTo>
                    <a:pt x="5537" y="5533"/>
                    <a:pt x="5450" y="5502"/>
                    <a:pt x="5450" y="5545"/>
                  </a:cubicBezTo>
                  <a:cubicBezTo>
                    <a:pt x="5450" y="5731"/>
                    <a:pt x="5828" y="6004"/>
                    <a:pt x="6086" y="6004"/>
                  </a:cubicBezTo>
                  <a:cubicBezTo>
                    <a:pt x="6152" y="6004"/>
                    <a:pt x="6254" y="6049"/>
                    <a:pt x="6313" y="6102"/>
                  </a:cubicBezTo>
                  <a:cubicBezTo>
                    <a:pt x="6372" y="6155"/>
                    <a:pt x="6537" y="6214"/>
                    <a:pt x="6673" y="6230"/>
                  </a:cubicBezTo>
                  <a:cubicBezTo>
                    <a:pt x="6826" y="6248"/>
                    <a:pt x="7005" y="6319"/>
                    <a:pt x="7142" y="6418"/>
                  </a:cubicBezTo>
                  <a:cubicBezTo>
                    <a:pt x="7265" y="6507"/>
                    <a:pt x="7388" y="6576"/>
                    <a:pt x="7419" y="6576"/>
                  </a:cubicBezTo>
                  <a:cubicBezTo>
                    <a:pt x="7450" y="6576"/>
                    <a:pt x="7603" y="6637"/>
                    <a:pt x="7763" y="6712"/>
                  </a:cubicBezTo>
                  <a:cubicBezTo>
                    <a:pt x="7984" y="6815"/>
                    <a:pt x="8093" y="6910"/>
                    <a:pt x="8215" y="7110"/>
                  </a:cubicBezTo>
                  <a:cubicBezTo>
                    <a:pt x="8400" y="7416"/>
                    <a:pt x="8472" y="7949"/>
                    <a:pt x="8357" y="8141"/>
                  </a:cubicBezTo>
                  <a:cubicBezTo>
                    <a:pt x="8309" y="8223"/>
                    <a:pt x="8307" y="8277"/>
                    <a:pt x="8349" y="8314"/>
                  </a:cubicBezTo>
                  <a:cubicBezTo>
                    <a:pt x="8442" y="8398"/>
                    <a:pt x="8212" y="8750"/>
                    <a:pt x="7905" y="8999"/>
                  </a:cubicBezTo>
                  <a:cubicBezTo>
                    <a:pt x="7759" y="9117"/>
                    <a:pt x="7519" y="9325"/>
                    <a:pt x="7369" y="9458"/>
                  </a:cubicBezTo>
                  <a:lnTo>
                    <a:pt x="7092" y="9699"/>
                  </a:lnTo>
                  <a:lnTo>
                    <a:pt x="6866" y="9631"/>
                  </a:lnTo>
                  <a:cubicBezTo>
                    <a:pt x="6728" y="9589"/>
                    <a:pt x="6539" y="9461"/>
                    <a:pt x="6380" y="9300"/>
                  </a:cubicBezTo>
                  <a:cubicBezTo>
                    <a:pt x="6216" y="9135"/>
                    <a:pt x="6039" y="9005"/>
                    <a:pt x="5894" y="8961"/>
                  </a:cubicBezTo>
                  <a:cubicBezTo>
                    <a:pt x="5670" y="8893"/>
                    <a:pt x="5657" y="8883"/>
                    <a:pt x="5600" y="8585"/>
                  </a:cubicBezTo>
                  <a:lnTo>
                    <a:pt x="5542" y="8277"/>
                  </a:lnTo>
                  <a:lnTo>
                    <a:pt x="5760" y="8089"/>
                  </a:lnTo>
                  <a:cubicBezTo>
                    <a:pt x="5948" y="7927"/>
                    <a:pt x="5979" y="7873"/>
                    <a:pt x="5978" y="7675"/>
                  </a:cubicBezTo>
                  <a:cubicBezTo>
                    <a:pt x="5976" y="7384"/>
                    <a:pt x="5842" y="7139"/>
                    <a:pt x="5374" y="6569"/>
                  </a:cubicBezTo>
                  <a:cubicBezTo>
                    <a:pt x="5169" y="6318"/>
                    <a:pt x="4986" y="6086"/>
                    <a:pt x="4972" y="6049"/>
                  </a:cubicBezTo>
                  <a:cubicBezTo>
                    <a:pt x="4952" y="5995"/>
                    <a:pt x="4937" y="5995"/>
                    <a:pt x="4863" y="6049"/>
                  </a:cubicBezTo>
                  <a:cubicBezTo>
                    <a:pt x="4784" y="6108"/>
                    <a:pt x="4722" y="6036"/>
                    <a:pt x="4419" y="5523"/>
                  </a:cubicBezTo>
                  <a:cubicBezTo>
                    <a:pt x="4056" y="4909"/>
                    <a:pt x="3942" y="4630"/>
                    <a:pt x="3941" y="4349"/>
                  </a:cubicBezTo>
                  <a:cubicBezTo>
                    <a:pt x="3941" y="4257"/>
                    <a:pt x="3918" y="4168"/>
                    <a:pt x="3891" y="4153"/>
                  </a:cubicBezTo>
                  <a:cubicBezTo>
                    <a:pt x="3864" y="4138"/>
                    <a:pt x="3826" y="3978"/>
                    <a:pt x="3807" y="3792"/>
                  </a:cubicBezTo>
                  <a:cubicBezTo>
                    <a:pt x="3788" y="3607"/>
                    <a:pt x="3717" y="3190"/>
                    <a:pt x="3648" y="2867"/>
                  </a:cubicBezTo>
                  <a:cubicBezTo>
                    <a:pt x="3571" y="2504"/>
                    <a:pt x="3535" y="2193"/>
                    <a:pt x="3556" y="2054"/>
                  </a:cubicBezTo>
                  <a:cubicBezTo>
                    <a:pt x="3597" y="1785"/>
                    <a:pt x="3543" y="1767"/>
                    <a:pt x="3329" y="1994"/>
                  </a:cubicBezTo>
                  <a:cubicBezTo>
                    <a:pt x="3045" y="2296"/>
                    <a:pt x="2785" y="2972"/>
                    <a:pt x="2785" y="3393"/>
                  </a:cubicBezTo>
                  <a:cubicBezTo>
                    <a:pt x="2785" y="3476"/>
                    <a:pt x="2762" y="3559"/>
                    <a:pt x="2734" y="3574"/>
                  </a:cubicBezTo>
                  <a:cubicBezTo>
                    <a:pt x="2682" y="3603"/>
                    <a:pt x="2198" y="3060"/>
                    <a:pt x="2198" y="2972"/>
                  </a:cubicBezTo>
                  <a:cubicBezTo>
                    <a:pt x="2198" y="2945"/>
                    <a:pt x="2175" y="2927"/>
                    <a:pt x="2148" y="2927"/>
                  </a:cubicBezTo>
                  <a:cubicBezTo>
                    <a:pt x="2059" y="2927"/>
                    <a:pt x="1972" y="3505"/>
                    <a:pt x="1972" y="4056"/>
                  </a:cubicBezTo>
                  <a:cubicBezTo>
                    <a:pt x="1972" y="4351"/>
                    <a:pt x="1946" y="4599"/>
                    <a:pt x="1922" y="4612"/>
                  </a:cubicBezTo>
                  <a:cubicBezTo>
                    <a:pt x="1897" y="4626"/>
                    <a:pt x="1727" y="4496"/>
                    <a:pt x="1536" y="4326"/>
                  </a:cubicBezTo>
                  <a:cubicBezTo>
                    <a:pt x="1345" y="4157"/>
                    <a:pt x="1163" y="4018"/>
                    <a:pt x="1134" y="4018"/>
                  </a:cubicBezTo>
                  <a:cubicBezTo>
                    <a:pt x="1055" y="4018"/>
                    <a:pt x="1134" y="5248"/>
                    <a:pt x="1234" y="5583"/>
                  </a:cubicBezTo>
                  <a:cubicBezTo>
                    <a:pt x="1282" y="5740"/>
                    <a:pt x="1309" y="5891"/>
                    <a:pt x="1293" y="5914"/>
                  </a:cubicBezTo>
                  <a:cubicBezTo>
                    <a:pt x="1277" y="5937"/>
                    <a:pt x="1173" y="5889"/>
                    <a:pt x="1067" y="5809"/>
                  </a:cubicBezTo>
                  <a:cubicBezTo>
                    <a:pt x="414" y="5317"/>
                    <a:pt x="404" y="5309"/>
                    <a:pt x="405" y="5440"/>
                  </a:cubicBezTo>
                  <a:cubicBezTo>
                    <a:pt x="406" y="5898"/>
                    <a:pt x="655" y="6708"/>
                    <a:pt x="908" y="7065"/>
                  </a:cubicBezTo>
                  <a:cubicBezTo>
                    <a:pt x="999" y="7195"/>
                    <a:pt x="1066" y="7376"/>
                    <a:pt x="1075" y="7509"/>
                  </a:cubicBezTo>
                  <a:cubicBezTo>
                    <a:pt x="1084" y="7633"/>
                    <a:pt x="1143" y="7811"/>
                    <a:pt x="1209" y="7908"/>
                  </a:cubicBezTo>
                  <a:cubicBezTo>
                    <a:pt x="1342" y="8102"/>
                    <a:pt x="1296" y="8190"/>
                    <a:pt x="1100" y="8096"/>
                  </a:cubicBezTo>
                  <a:cubicBezTo>
                    <a:pt x="1035" y="8064"/>
                    <a:pt x="804" y="7981"/>
                    <a:pt x="589" y="7915"/>
                  </a:cubicBezTo>
                  <a:cubicBezTo>
                    <a:pt x="375" y="7850"/>
                    <a:pt x="146" y="7781"/>
                    <a:pt x="86" y="7757"/>
                  </a:cubicBezTo>
                  <a:cubicBezTo>
                    <a:pt x="-7" y="7721"/>
                    <a:pt x="-17" y="7732"/>
                    <a:pt x="19" y="7840"/>
                  </a:cubicBezTo>
                  <a:cubicBezTo>
                    <a:pt x="106" y="8100"/>
                    <a:pt x="412" y="8599"/>
                    <a:pt x="631" y="8848"/>
                  </a:cubicBezTo>
                  <a:cubicBezTo>
                    <a:pt x="756" y="8991"/>
                    <a:pt x="848" y="9127"/>
                    <a:pt x="832" y="9149"/>
                  </a:cubicBezTo>
                  <a:cubicBezTo>
                    <a:pt x="816" y="9172"/>
                    <a:pt x="674" y="9187"/>
                    <a:pt x="522" y="9187"/>
                  </a:cubicBezTo>
                  <a:cubicBezTo>
                    <a:pt x="370" y="9187"/>
                    <a:pt x="201" y="9218"/>
                    <a:pt x="145" y="9255"/>
                  </a:cubicBezTo>
                  <a:cubicBezTo>
                    <a:pt x="52" y="9316"/>
                    <a:pt x="79" y="9357"/>
                    <a:pt x="405" y="9676"/>
                  </a:cubicBezTo>
                  <a:cubicBezTo>
                    <a:pt x="601" y="9869"/>
                    <a:pt x="921" y="10121"/>
                    <a:pt x="1125" y="10240"/>
                  </a:cubicBezTo>
                  <a:cubicBezTo>
                    <a:pt x="1330" y="10359"/>
                    <a:pt x="1489" y="10483"/>
                    <a:pt x="1469" y="10511"/>
                  </a:cubicBezTo>
                  <a:cubicBezTo>
                    <a:pt x="1449" y="10541"/>
                    <a:pt x="1286" y="10548"/>
                    <a:pt x="1100" y="10534"/>
                  </a:cubicBezTo>
                  <a:cubicBezTo>
                    <a:pt x="921" y="10521"/>
                    <a:pt x="721" y="10524"/>
                    <a:pt x="648" y="10541"/>
                  </a:cubicBezTo>
                  <a:lnTo>
                    <a:pt x="522" y="10572"/>
                  </a:lnTo>
                  <a:cubicBezTo>
                    <a:pt x="521" y="10573"/>
                    <a:pt x="522" y="10577"/>
                    <a:pt x="522" y="10579"/>
                  </a:cubicBezTo>
                  <a:cubicBezTo>
                    <a:pt x="522" y="10581"/>
                    <a:pt x="522" y="10584"/>
                    <a:pt x="522" y="10587"/>
                  </a:cubicBezTo>
                  <a:lnTo>
                    <a:pt x="665" y="10752"/>
                  </a:lnTo>
                  <a:cubicBezTo>
                    <a:pt x="986" y="11143"/>
                    <a:pt x="1619" y="11405"/>
                    <a:pt x="2491" y="11505"/>
                  </a:cubicBezTo>
                  <a:cubicBezTo>
                    <a:pt x="2795" y="11539"/>
                    <a:pt x="3046" y="11590"/>
                    <a:pt x="3044" y="11617"/>
                  </a:cubicBezTo>
                  <a:cubicBezTo>
                    <a:pt x="3043" y="11645"/>
                    <a:pt x="2976" y="11844"/>
                    <a:pt x="2902" y="12054"/>
                  </a:cubicBezTo>
                  <a:cubicBezTo>
                    <a:pt x="2774" y="12417"/>
                    <a:pt x="2754" y="12936"/>
                    <a:pt x="2860" y="13032"/>
                  </a:cubicBezTo>
                  <a:cubicBezTo>
                    <a:pt x="2880" y="13050"/>
                    <a:pt x="3064" y="12962"/>
                    <a:pt x="3271" y="12829"/>
                  </a:cubicBezTo>
                  <a:cubicBezTo>
                    <a:pt x="3478" y="12696"/>
                    <a:pt x="3663" y="12607"/>
                    <a:pt x="3681" y="12633"/>
                  </a:cubicBezTo>
                  <a:cubicBezTo>
                    <a:pt x="3700" y="12660"/>
                    <a:pt x="3687" y="12837"/>
                    <a:pt x="3656" y="13032"/>
                  </a:cubicBezTo>
                  <a:cubicBezTo>
                    <a:pt x="3626" y="13227"/>
                    <a:pt x="3611" y="13398"/>
                    <a:pt x="3623" y="13408"/>
                  </a:cubicBezTo>
                  <a:cubicBezTo>
                    <a:pt x="3653" y="13435"/>
                    <a:pt x="3936" y="13293"/>
                    <a:pt x="4167" y="13137"/>
                  </a:cubicBezTo>
                  <a:cubicBezTo>
                    <a:pt x="4276" y="13064"/>
                    <a:pt x="4392" y="13017"/>
                    <a:pt x="4419" y="13032"/>
                  </a:cubicBezTo>
                  <a:cubicBezTo>
                    <a:pt x="4446" y="13047"/>
                    <a:pt x="4469" y="13200"/>
                    <a:pt x="4469" y="13371"/>
                  </a:cubicBezTo>
                  <a:cubicBezTo>
                    <a:pt x="4469" y="13538"/>
                    <a:pt x="4475" y="13674"/>
                    <a:pt x="4486" y="13679"/>
                  </a:cubicBezTo>
                  <a:cubicBezTo>
                    <a:pt x="4572" y="13677"/>
                    <a:pt x="4935" y="13542"/>
                    <a:pt x="5064" y="13461"/>
                  </a:cubicBezTo>
                  <a:cubicBezTo>
                    <a:pt x="5152" y="13406"/>
                    <a:pt x="5227" y="13377"/>
                    <a:pt x="5232" y="13401"/>
                  </a:cubicBezTo>
                  <a:cubicBezTo>
                    <a:pt x="5237" y="13424"/>
                    <a:pt x="5241" y="13470"/>
                    <a:pt x="5248" y="13498"/>
                  </a:cubicBezTo>
                  <a:cubicBezTo>
                    <a:pt x="5256" y="13527"/>
                    <a:pt x="5269" y="13599"/>
                    <a:pt x="5274" y="13656"/>
                  </a:cubicBezTo>
                  <a:cubicBezTo>
                    <a:pt x="5291" y="13892"/>
                    <a:pt x="5368" y="13914"/>
                    <a:pt x="5642" y="13769"/>
                  </a:cubicBezTo>
                  <a:cubicBezTo>
                    <a:pt x="5784" y="13695"/>
                    <a:pt x="5928" y="13596"/>
                    <a:pt x="5969" y="13551"/>
                  </a:cubicBezTo>
                  <a:cubicBezTo>
                    <a:pt x="6070" y="13442"/>
                    <a:pt x="6154" y="13498"/>
                    <a:pt x="6154" y="13679"/>
                  </a:cubicBezTo>
                  <a:cubicBezTo>
                    <a:pt x="6154" y="14037"/>
                    <a:pt x="6337" y="14089"/>
                    <a:pt x="6723" y="13837"/>
                  </a:cubicBezTo>
                  <a:cubicBezTo>
                    <a:pt x="6856" y="13751"/>
                    <a:pt x="6970" y="13679"/>
                    <a:pt x="6983" y="13679"/>
                  </a:cubicBezTo>
                  <a:cubicBezTo>
                    <a:pt x="6992" y="13679"/>
                    <a:pt x="7029" y="13718"/>
                    <a:pt x="7067" y="13769"/>
                  </a:cubicBezTo>
                  <a:cubicBezTo>
                    <a:pt x="6830" y="13318"/>
                    <a:pt x="6740" y="12846"/>
                    <a:pt x="6740" y="12189"/>
                  </a:cubicBezTo>
                  <a:cubicBezTo>
                    <a:pt x="6740" y="11457"/>
                    <a:pt x="6793" y="11169"/>
                    <a:pt x="6992" y="10782"/>
                  </a:cubicBezTo>
                  <a:cubicBezTo>
                    <a:pt x="7341" y="10103"/>
                    <a:pt x="8304" y="9223"/>
                    <a:pt x="9070" y="8886"/>
                  </a:cubicBezTo>
                  <a:cubicBezTo>
                    <a:pt x="9620" y="8644"/>
                    <a:pt x="9846" y="8605"/>
                    <a:pt x="10679" y="8608"/>
                  </a:cubicBezTo>
                  <a:cubicBezTo>
                    <a:pt x="11795" y="8611"/>
                    <a:pt x="11956" y="8642"/>
                    <a:pt x="12749" y="9029"/>
                  </a:cubicBezTo>
                  <a:cubicBezTo>
                    <a:pt x="14546" y="9906"/>
                    <a:pt x="15346" y="11990"/>
                    <a:pt x="14517" y="13641"/>
                  </a:cubicBezTo>
                  <a:cubicBezTo>
                    <a:pt x="14166" y="14341"/>
                    <a:pt x="13752" y="14761"/>
                    <a:pt x="13495" y="14672"/>
                  </a:cubicBezTo>
                  <a:cubicBezTo>
                    <a:pt x="13402" y="14640"/>
                    <a:pt x="13297" y="14683"/>
                    <a:pt x="13260" y="14770"/>
                  </a:cubicBezTo>
                  <a:cubicBezTo>
                    <a:pt x="13223" y="14857"/>
                    <a:pt x="13121" y="14906"/>
                    <a:pt x="13034" y="14875"/>
                  </a:cubicBezTo>
                  <a:cubicBezTo>
                    <a:pt x="12937" y="14842"/>
                    <a:pt x="12853" y="14906"/>
                    <a:pt x="12816" y="15033"/>
                  </a:cubicBezTo>
                  <a:cubicBezTo>
                    <a:pt x="12771" y="15185"/>
                    <a:pt x="12687" y="15230"/>
                    <a:pt x="12522" y="15191"/>
                  </a:cubicBezTo>
                  <a:cubicBezTo>
                    <a:pt x="12352" y="15151"/>
                    <a:pt x="12289" y="15187"/>
                    <a:pt x="12263" y="15349"/>
                  </a:cubicBezTo>
                  <a:cubicBezTo>
                    <a:pt x="12243" y="15470"/>
                    <a:pt x="12093" y="15628"/>
                    <a:pt x="11936" y="15696"/>
                  </a:cubicBezTo>
                  <a:cubicBezTo>
                    <a:pt x="11486" y="15888"/>
                    <a:pt x="10569" y="15935"/>
                    <a:pt x="9883" y="15801"/>
                  </a:cubicBezTo>
                  <a:cubicBezTo>
                    <a:pt x="9315" y="15690"/>
                    <a:pt x="9250" y="15650"/>
                    <a:pt x="9196" y="15372"/>
                  </a:cubicBezTo>
                  <a:cubicBezTo>
                    <a:pt x="9155" y="15167"/>
                    <a:pt x="9106" y="15105"/>
                    <a:pt x="9045" y="15191"/>
                  </a:cubicBezTo>
                  <a:cubicBezTo>
                    <a:pt x="8921" y="15368"/>
                    <a:pt x="8735" y="15253"/>
                    <a:pt x="8735" y="14996"/>
                  </a:cubicBezTo>
                  <a:cubicBezTo>
                    <a:pt x="8735" y="14846"/>
                    <a:pt x="8689" y="14801"/>
                    <a:pt x="8559" y="14845"/>
                  </a:cubicBezTo>
                  <a:cubicBezTo>
                    <a:pt x="8436" y="14887"/>
                    <a:pt x="8357" y="14835"/>
                    <a:pt x="8316" y="14695"/>
                  </a:cubicBezTo>
                  <a:cubicBezTo>
                    <a:pt x="8259" y="14501"/>
                    <a:pt x="8235" y="14505"/>
                    <a:pt x="8047" y="14657"/>
                  </a:cubicBezTo>
                  <a:cubicBezTo>
                    <a:pt x="7859" y="14810"/>
                    <a:pt x="7826" y="14790"/>
                    <a:pt x="7553" y="14469"/>
                  </a:cubicBezTo>
                  <a:cubicBezTo>
                    <a:pt x="7423" y="14316"/>
                    <a:pt x="7313" y="14171"/>
                    <a:pt x="7218" y="14025"/>
                  </a:cubicBezTo>
                  <a:cubicBezTo>
                    <a:pt x="7219" y="14054"/>
                    <a:pt x="7195" y="14072"/>
                    <a:pt x="7151" y="14093"/>
                  </a:cubicBezTo>
                  <a:cubicBezTo>
                    <a:pt x="7096" y="14119"/>
                    <a:pt x="6964" y="14155"/>
                    <a:pt x="6857" y="14176"/>
                  </a:cubicBezTo>
                  <a:cubicBezTo>
                    <a:pt x="6604" y="14225"/>
                    <a:pt x="6277" y="14486"/>
                    <a:pt x="6145" y="14747"/>
                  </a:cubicBezTo>
                  <a:cubicBezTo>
                    <a:pt x="5977" y="15080"/>
                    <a:pt x="5999" y="15574"/>
                    <a:pt x="6204" y="15944"/>
                  </a:cubicBezTo>
                  <a:lnTo>
                    <a:pt x="6371" y="16245"/>
                  </a:lnTo>
                  <a:lnTo>
                    <a:pt x="6547" y="16109"/>
                  </a:lnTo>
                  <a:cubicBezTo>
                    <a:pt x="6735" y="15968"/>
                    <a:pt x="6792" y="15989"/>
                    <a:pt x="6874" y="16230"/>
                  </a:cubicBezTo>
                  <a:cubicBezTo>
                    <a:pt x="6897" y="16297"/>
                    <a:pt x="7040" y="16477"/>
                    <a:pt x="7193" y="16629"/>
                  </a:cubicBezTo>
                  <a:cubicBezTo>
                    <a:pt x="7345" y="16780"/>
                    <a:pt x="7480" y="16937"/>
                    <a:pt x="7494" y="16975"/>
                  </a:cubicBezTo>
                  <a:cubicBezTo>
                    <a:pt x="7531" y="17074"/>
                    <a:pt x="7635" y="16996"/>
                    <a:pt x="7746" y="16787"/>
                  </a:cubicBezTo>
                  <a:cubicBezTo>
                    <a:pt x="7799" y="16686"/>
                    <a:pt x="7861" y="16606"/>
                    <a:pt x="7888" y="16606"/>
                  </a:cubicBezTo>
                  <a:cubicBezTo>
                    <a:pt x="7916" y="16606"/>
                    <a:pt x="7990" y="16686"/>
                    <a:pt x="8056" y="16787"/>
                  </a:cubicBezTo>
                  <a:cubicBezTo>
                    <a:pt x="8185" y="16983"/>
                    <a:pt x="8301" y="17016"/>
                    <a:pt x="8416" y="16892"/>
                  </a:cubicBezTo>
                  <a:cubicBezTo>
                    <a:pt x="8617" y="16674"/>
                    <a:pt x="8646" y="17071"/>
                    <a:pt x="8475" y="17674"/>
                  </a:cubicBezTo>
                  <a:cubicBezTo>
                    <a:pt x="8260" y="18431"/>
                    <a:pt x="7782" y="19223"/>
                    <a:pt x="7126" y="19909"/>
                  </a:cubicBezTo>
                  <a:lnTo>
                    <a:pt x="6832" y="20210"/>
                  </a:lnTo>
                  <a:lnTo>
                    <a:pt x="7126" y="20210"/>
                  </a:lnTo>
                  <a:cubicBezTo>
                    <a:pt x="7312" y="20210"/>
                    <a:pt x="7502" y="20163"/>
                    <a:pt x="7679" y="20082"/>
                  </a:cubicBezTo>
                  <a:cubicBezTo>
                    <a:pt x="7828" y="20014"/>
                    <a:pt x="7965" y="19977"/>
                    <a:pt x="7980" y="19999"/>
                  </a:cubicBezTo>
                  <a:cubicBezTo>
                    <a:pt x="7996" y="20022"/>
                    <a:pt x="7976" y="20162"/>
                    <a:pt x="7938" y="20308"/>
                  </a:cubicBezTo>
                  <a:cubicBezTo>
                    <a:pt x="7901" y="20454"/>
                    <a:pt x="7892" y="20590"/>
                    <a:pt x="7913" y="20609"/>
                  </a:cubicBezTo>
                  <a:cubicBezTo>
                    <a:pt x="7934" y="20628"/>
                    <a:pt x="8108" y="20569"/>
                    <a:pt x="8307" y="20481"/>
                  </a:cubicBezTo>
                  <a:cubicBezTo>
                    <a:pt x="8506" y="20392"/>
                    <a:pt x="8695" y="20333"/>
                    <a:pt x="8718" y="20345"/>
                  </a:cubicBezTo>
                  <a:cubicBezTo>
                    <a:pt x="8741" y="20358"/>
                    <a:pt x="8744" y="20496"/>
                    <a:pt x="8726" y="20654"/>
                  </a:cubicBezTo>
                  <a:cubicBezTo>
                    <a:pt x="8697" y="20911"/>
                    <a:pt x="8703" y="20940"/>
                    <a:pt x="8802" y="20940"/>
                  </a:cubicBezTo>
                  <a:cubicBezTo>
                    <a:pt x="9008" y="20939"/>
                    <a:pt x="9317" y="20839"/>
                    <a:pt x="9589" y="20684"/>
                  </a:cubicBezTo>
                  <a:cubicBezTo>
                    <a:pt x="9739" y="20599"/>
                    <a:pt x="9871" y="20543"/>
                    <a:pt x="9883" y="20564"/>
                  </a:cubicBezTo>
                  <a:cubicBezTo>
                    <a:pt x="9895" y="20584"/>
                    <a:pt x="9943" y="20709"/>
                    <a:pt x="9983" y="20842"/>
                  </a:cubicBezTo>
                  <a:cubicBezTo>
                    <a:pt x="10070" y="21132"/>
                    <a:pt x="10341" y="21449"/>
                    <a:pt x="10587" y="21542"/>
                  </a:cubicBezTo>
                  <a:cubicBezTo>
                    <a:pt x="10740" y="21600"/>
                    <a:pt x="10793" y="21598"/>
                    <a:pt x="10980" y="21512"/>
                  </a:cubicBezTo>
                  <a:cubicBezTo>
                    <a:pt x="11239" y="21393"/>
                    <a:pt x="11455" y="21149"/>
                    <a:pt x="11550" y="20865"/>
                  </a:cubicBezTo>
                  <a:cubicBezTo>
                    <a:pt x="11589" y="20750"/>
                    <a:pt x="11629" y="20624"/>
                    <a:pt x="11643" y="20586"/>
                  </a:cubicBezTo>
                  <a:cubicBezTo>
                    <a:pt x="11660" y="20537"/>
                    <a:pt x="11721" y="20551"/>
                    <a:pt x="11860" y="20646"/>
                  </a:cubicBezTo>
                  <a:cubicBezTo>
                    <a:pt x="12078" y="20795"/>
                    <a:pt x="12482" y="20940"/>
                    <a:pt x="12690" y="20940"/>
                  </a:cubicBezTo>
                  <a:cubicBezTo>
                    <a:pt x="12804" y="20940"/>
                    <a:pt x="12832" y="20916"/>
                    <a:pt x="12832" y="20789"/>
                  </a:cubicBezTo>
                  <a:cubicBezTo>
                    <a:pt x="12832" y="20705"/>
                    <a:pt x="12806" y="20572"/>
                    <a:pt x="12774" y="20496"/>
                  </a:cubicBezTo>
                  <a:cubicBezTo>
                    <a:pt x="12742" y="20420"/>
                    <a:pt x="12724" y="20339"/>
                    <a:pt x="12740" y="20315"/>
                  </a:cubicBezTo>
                  <a:cubicBezTo>
                    <a:pt x="12757" y="20291"/>
                    <a:pt x="12947" y="20351"/>
                    <a:pt x="13159" y="20451"/>
                  </a:cubicBezTo>
                  <a:cubicBezTo>
                    <a:pt x="13383" y="20556"/>
                    <a:pt x="13565" y="20613"/>
                    <a:pt x="13595" y="20586"/>
                  </a:cubicBezTo>
                  <a:cubicBezTo>
                    <a:pt x="13625" y="20559"/>
                    <a:pt x="13620" y="20441"/>
                    <a:pt x="13587" y="20308"/>
                  </a:cubicBezTo>
                  <a:cubicBezTo>
                    <a:pt x="13555" y="20181"/>
                    <a:pt x="13553" y="20059"/>
                    <a:pt x="13578" y="20037"/>
                  </a:cubicBezTo>
                  <a:cubicBezTo>
                    <a:pt x="13603" y="20015"/>
                    <a:pt x="13739" y="20047"/>
                    <a:pt x="13880" y="20105"/>
                  </a:cubicBezTo>
                  <a:cubicBezTo>
                    <a:pt x="14021" y="20162"/>
                    <a:pt x="14261" y="20209"/>
                    <a:pt x="14416" y="20210"/>
                  </a:cubicBezTo>
                  <a:lnTo>
                    <a:pt x="14693" y="20210"/>
                  </a:lnTo>
                  <a:lnTo>
                    <a:pt x="14425" y="19932"/>
                  </a:lnTo>
                  <a:cubicBezTo>
                    <a:pt x="13686" y="19193"/>
                    <a:pt x="13089" y="18119"/>
                    <a:pt x="12967" y="17291"/>
                  </a:cubicBezTo>
                  <a:cubicBezTo>
                    <a:pt x="12936" y="17081"/>
                    <a:pt x="12938" y="16964"/>
                    <a:pt x="12983" y="16922"/>
                  </a:cubicBezTo>
                  <a:cubicBezTo>
                    <a:pt x="12984" y="16920"/>
                    <a:pt x="12983" y="16916"/>
                    <a:pt x="12983" y="16914"/>
                  </a:cubicBezTo>
                  <a:cubicBezTo>
                    <a:pt x="12986" y="16907"/>
                    <a:pt x="12996" y="16904"/>
                    <a:pt x="13000" y="16899"/>
                  </a:cubicBezTo>
                  <a:cubicBezTo>
                    <a:pt x="13012" y="16885"/>
                    <a:pt x="13022" y="16877"/>
                    <a:pt x="13042" y="16884"/>
                  </a:cubicBezTo>
                  <a:cubicBezTo>
                    <a:pt x="13049" y="16887"/>
                    <a:pt x="13059" y="16894"/>
                    <a:pt x="13067" y="16899"/>
                  </a:cubicBezTo>
                  <a:cubicBezTo>
                    <a:pt x="13070" y="16901"/>
                    <a:pt x="13072" y="16905"/>
                    <a:pt x="13076" y="16907"/>
                  </a:cubicBezTo>
                  <a:cubicBezTo>
                    <a:pt x="13098" y="16911"/>
                    <a:pt x="13121" y="16917"/>
                    <a:pt x="13151" y="16929"/>
                  </a:cubicBezTo>
                  <a:cubicBezTo>
                    <a:pt x="13312" y="16996"/>
                    <a:pt x="13377" y="16962"/>
                    <a:pt x="13562" y="16681"/>
                  </a:cubicBezTo>
                  <a:cubicBezTo>
                    <a:pt x="13619" y="16594"/>
                    <a:pt x="13638" y="16600"/>
                    <a:pt x="13779" y="16802"/>
                  </a:cubicBezTo>
                  <a:lnTo>
                    <a:pt x="13939" y="17027"/>
                  </a:lnTo>
                  <a:lnTo>
                    <a:pt x="14232" y="16749"/>
                  </a:lnTo>
                  <a:cubicBezTo>
                    <a:pt x="14392" y="16597"/>
                    <a:pt x="14571" y="16374"/>
                    <a:pt x="14634" y="16252"/>
                  </a:cubicBezTo>
                  <a:cubicBezTo>
                    <a:pt x="14698" y="16130"/>
                    <a:pt x="14763" y="16034"/>
                    <a:pt x="14777" y="16034"/>
                  </a:cubicBezTo>
                  <a:cubicBezTo>
                    <a:pt x="14790" y="16034"/>
                    <a:pt x="14885" y="16076"/>
                    <a:pt x="14986" y="16132"/>
                  </a:cubicBezTo>
                  <a:lnTo>
                    <a:pt x="15171" y="16230"/>
                  </a:lnTo>
                  <a:lnTo>
                    <a:pt x="15338" y="15921"/>
                  </a:lnTo>
                  <a:cubicBezTo>
                    <a:pt x="15597" y="15429"/>
                    <a:pt x="15535" y="14804"/>
                    <a:pt x="15196" y="14477"/>
                  </a:cubicBezTo>
                  <a:cubicBezTo>
                    <a:pt x="15043" y="14330"/>
                    <a:pt x="14676" y="14153"/>
                    <a:pt x="14525" y="14153"/>
                  </a:cubicBezTo>
                  <a:cubicBezTo>
                    <a:pt x="14322" y="14153"/>
                    <a:pt x="14283" y="14051"/>
                    <a:pt x="14408" y="13860"/>
                  </a:cubicBezTo>
                  <a:cubicBezTo>
                    <a:pt x="14544" y="13652"/>
                    <a:pt x="14579" y="13643"/>
                    <a:pt x="14726" y="13792"/>
                  </a:cubicBezTo>
                  <a:cubicBezTo>
                    <a:pt x="14837" y="13903"/>
                    <a:pt x="15028" y="13999"/>
                    <a:pt x="15162" y="14018"/>
                  </a:cubicBezTo>
                  <a:cubicBezTo>
                    <a:pt x="15196" y="14018"/>
                    <a:pt x="15231" y="14012"/>
                    <a:pt x="15254" y="14010"/>
                  </a:cubicBezTo>
                  <a:cubicBezTo>
                    <a:pt x="15268" y="14007"/>
                    <a:pt x="15280" y="14003"/>
                    <a:pt x="15288" y="13995"/>
                  </a:cubicBezTo>
                  <a:cubicBezTo>
                    <a:pt x="15322" y="13964"/>
                    <a:pt x="15350" y="13839"/>
                    <a:pt x="15355" y="13717"/>
                  </a:cubicBezTo>
                  <a:cubicBezTo>
                    <a:pt x="15359" y="13595"/>
                    <a:pt x="15375" y="13478"/>
                    <a:pt x="15380" y="13453"/>
                  </a:cubicBezTo>
                  <a:cubicBezTo>
                    <a:pt x="15385" y="13428"/>
                    <a:pt x="15494" y="13491"/>
                    <a:pt x="15623" y="13596"/>
                  </a:cubicBezTo>
                  <a:cubicBezTo>
                    <a:pt x="15940" y="13853"/>
                    <a:pt x="16131" y="13937"/>
                    <a:pt x="16201" y="13837"/>
                  </a:cubicBezTo>
                  <a:cubicBezTo>
                    <a:pt x="16230" y="13796"/>
                    <a:pt x="16259" y="13688"/>
                    <a:pt x="16260" y="13596"/>
                  </a:cubicBezTo>
                  <a:cubicBezTo>
                    <a:pt x="16261" y="13420"/>
                    <a:pt x="16335" y="13325"/>
                    <a:pt x="16402" y="13423"/>
                  </a:cubicBezTo>
                  <a:cubicBezTo>
                    <a:pt x="16448" y="13489"/>
                    <a:pt x="16886" y="13677"/>
                    <a:pt x="16997" y="13679"/>
                  </a:cubicBezTo>
                  <a:cubicBezTo>
                    <a:pt x="17047" y="13680"/>
                    <a:pt x="17073" y="13588"/>
                    <a:pt x="17073" y="13378"/>
                  </a:cubicBezTo>
                  <a:cubicBezTo>
                    <a:pt x="17073" y="13211"/>
                    <a:pt x="17086" y="13057"/>
                    <a:pt x="17106" y="13039"/>
                  </a:cubicBezTo>
                  <a:cubicBezTo>
                    <a:pt x="17126" y="13022"/>
                    <a:pt x="17224" y="13063"/>
                    <a:pt x="17324" y="13130"/>
                  </a:cubicBezTo>
                  <a:cubicBezTo>
                    <a:pt x="17424" y="13197"/>
                    <a:pt x="17589" y="13293"/>
                    <a:pt x="17693" y="13340"/>
                  </a:cubicBezTo>
                  <a:lnTo>
                    <a:pt x="17886" y="13423"/>
                  </a:lnTo>
                  <a:lnTo>
                    <a:pt x="17886" y="13197"/>
                  </a:lnTo>
                  <a:cubicBezTo>
                    <a:pt x="17886" y="13074"/>
                    <a:pt x="17857" y="12899"/>
                    <a:pt x="17827" y="12806"/>
                  </a:cubicBezTo>
                  <a:cubicBezTo>
                    <a:pt x="17796" y="12710"/>
                    <a:pt x="17798" y="12627"/>
                    <a:pt x="17827" y="12611"/>
                  </a:cubicBezTo>
                  <a:cubicBezTo>
                    <a:pt x="17855" y="12595"/>
                    <a:pt x="18041" y="12691"/>
                    <a:pt x="18238" y="12821"/>
                  </a:cubicBezTo>
                  <a:cubicBezTo>
                    <a:pt x="18434" y="12951"/>
                    <a:pt x="18614" y="13055"/>
                    <a:pt x="18640" y="13055"/>
                  </a:cubicBezTo>
                  <a:cubicBezTo>
                    <a:pt x="18716" y="13055"/>
                    <a:pt x="18767" y="12643"/>
                    <a:pt x="18724" y="12385"/>
                  </a:cubicBezTo>
                  <a:cubicBezTo>
                    <a:pt x="18702" y="12252"/>
                    <a:pt x="18634" y="12028"/>
                    <a:pt x="18573" y="11888"/>
                  </a:cubicBezTo>
                  <a:cubicBezTo>
                    <a:pt x="18511" y="11748"/>
                    <a:pt x="18479" y="11614"/>
                    <a:pt x="18497" y="11587"/>
                  </a:cubicBezTo>
                  <a:cubicBezTo>
                    <a:pt x="18516" y="11561"/>
                    <a:pt x="18630" y="11542"/>
                    <a:pt x="18757" y="11542"/>
                  </a:cubicBezTo>
                  <a:cubicBezTo>
                    <a:pt x="19140" y="11542"/>
                    <a:pt x="19856" y="11386"/>
                    <a:pt x="20207" y="11226"/>
                  </a:cubicBezTo>
                  <a:cubicBezTo>
                    <a:pt x="20484" y="11101"/>
                    <a:pt x="20991" y="10684"/>
                    <a:pt x="21003" y="10579"/>
                  </a:cubicBezTo>
                  <a:cubicBezTo>
                    <a:pt x="20998" y="10572"/>
                    <a:pt x="20985" y="10563"/>
                    <a:pt x="20970" y="10556"/>
                  </a:cubicBezTo>
                  <a:cubicBezTo>
                    <a:pt x="20964" y="10554"/>
                    <a:pt x="20951" y="10551"/>
                    <a:pt x="20944" y="10549"/>
                  </a:cubicBezTo>
                  <a:cubicBezTo>
                    <a:pt x="20868" y="10541"/>
                    <a:pt x="20712" y="10539"/>
                    <a:pt x="20534" y="10541"/>
                  </a:cubicBezTo>
                  <a:cubicBezTo>
                    <a:pt x="20294" y="10545"/>
                    <a:pt x="20082" y="10529"/>
                    <a:pt x="20065" y="10504"/>
                  </a:cubicBezTo>
                  <a:cubicBezTo>
                    <a:pt x="20047" y="10479"/>
                    <a:pt x="20197" y="10359"/>
                    <a:pt x="20400" y="10240"/>
                  </a:cubicBezTo>
                  <a:cubicBezTo>
                    <a:pt x="20783" y="10018"/>
                    <a:pt x="21422" y="9444"/>
                    <a:pt x="21422" y="9323"/>
                  </a:cubicBezTo>
                  <a:cubicBezTo>
                    <a:pt x="21422" y="9241"/>
                    <a:pt x="21250" y="9196"/>
                    <a:pt x="20953" y="9195"/>
                  </a:cubicBezTo>
                  <a:cubicBezTo>
                    <a:pt x="20836" y="9194"/>
                    <a:pt x="20721" y="9167"/>
                    <a:pt x="20701" y="9142"/>
                  </a:cubicBezTo>
                  <a:cubicBezTo>
                    <a:pt x="20699" y="9142"/>
                    <a:pt x="20677" y="9142"/>
                    <a:pt x="20676" y="9142"/>
                  </a:cubicBezTo>
                  <a:cubicBezTo>
                    <a:pt x="20672" y="9141"/>
                    <a:pt x="20695" y="9125"/>
                    <a:pt x="20718" y="9097"/>
                  </a:cubicBezTo>
                  <a:cubicBezTo>
                    <a:pt x="20743" y="9044"/>
                    <a:pt x="20804" y="8958"/>
                    <a:pt x="20886" y="8871"/>
                  </a:cubicBezTo>
                  <a:cubicBezTo>
                    <a:pt x="21095" y="8647"/>
                    <a:pt x="21583" y="7797"/>
                    <a:pt x="21531" y="7750"/>
                  </a:cubicBezTo>
                  <a:cubicBezTo>
                    <a:pt x="21516" y="7737"/>
                    <a:pt x="21370" y="7776"/>
                    <a:pt x="21204" y="7833"/>
                  </a:cubicBezTo>
                  <a:cubicBezTo>
                    <a:pt x="21039" y="7890"/>
                    <a:pt x="20765" y="7987"/>
                    <a:pt x="20601" y="8043"/>
                  </a:cubicBezTo>
                  <a:cubicBezTo>
                    <a:pt x="20437" y="8100"/>
                    <a:pt x="20285" y="8134"/>
                    <a:pt x="20257" y="8119"/>
                  </a:cubicBezTo>
                  <a:cubicBezTo>
                    <a:pt x="20230" y="8103"/>
                    <a:pt x="20261" y="7998"/>
                    <a:pt x="20324" y="7885"/>
                  </a:cubicBezTo>
                  <a:cubicBezTo>
                    <a:pt x="20388" y="7773"/>
                    <a:pt x="20442" y="7612"/>
                    <a:pt x="20442" y="7532"/>
                  </a:cubicBezTo>
                  <a:cubicBezTo>
                    <a:pt x="20442" y="7452"/>
                    <a:pt x="20540" y="7205"/>
                    <a:pt x="20668" y="6975"/>
                  </a:cubicBezTo>
                  <a:cubicBezTo>
                    <a:pt x="20911" y="6539"/>
                    <a:pt x="21038" y="6140"/>
                    <a:pt x="21104" y="5621"/>
                  </a:cubicBezTo>
                  <a:lnTo>
                    <a:pt x="21146" y="5312"/>
                  </a:lnTo>
                  <a:lnTo>
                    <a:pt x="20861" y="5515"/>
                  </a:lnTo>
                  <a:cubicBezTo>
                    <a:pt x="20706" y="5625"/>
                    <a:pt x="20518" y="5770"/>
                    <a:pt x="20433" y="5839"/>
                  </a:cubicBezTo>
                  <a:cubicBezTo>
                    <a:pt x="20229" y="6005"/>
                    <a:pt x="20186" y="5923"/>
                    <a:pt x="20291" y="5560"/>
                  </a:cubicBezTo>
                  <a:cubicBezTo>
                    <a:pt x="20356" y="5336"/>
                    <a:pt x="20407" y="4954"/>
                    <a:pt x="20425" y="4635"/>
                  </a:cubicBezTo>
                  <a:lnTo>
                    <a:pt x="20433" y="4432"/>
                  </a:lnTo>
                  <a:cubicBezTo>
                    <a:pt x="20434" y="4320"/>
                    <a:pt x="20429" y="4229"/>
                    <a:pt x="20416" y="4168"/>
                  </a:cubicBezTo>
                  <a:lnTo>
                    <a:pt x="20375" y="3988"/>
                  </a:lnTo>
                  <a:lnTo>
                    <a:pt x="20006" y="4311"/>
                  </a:lnTo>
                  <a:cubicBezTo>
                    <a:pt x="19802" y="4492"/>
                    <a:pt x="19623" y="4630"/>
                    <a:pt x="19604" y="4612"/>
                  </a:cubicBezTo>
                  <a:cubicBezTo>
                    <a:pt x="19584" y="4595"/>
                    <a:pt x="19570" y="4363"/>
                    <a:pt x="19570" y="4101"/>
                  </a:cubicBezTo>
                  <a:cubicBezTo>
                    <a:pt x="19570" y="3666"/>
                    <a:pt x="19486" y="3066"/>
                    <a:pt x="19411" y="2957"/>
                  </a:cubicBezTo>
                  <a:cubicBezTo>
                    <a:pt x="19394" y="2933"/>
                    <a:pt x="19338" y="2969"/>
                    <a:pt x="19285" y="3040"/>
                  </a:cubicBezTo>
                  <a:cubicBezTo>
                    <a:pt x="19233" y="3110"/>
                    <a:pt x="19116" y="3271"/>
                    <a:pt x="19025" y="3393"/>
                  </a:cubicBezTo>
                  <a:cubicBezTo>
                    <a:pt x="18935" y="3515"/>
                    <a:pt x="18841" y="3591"/>
                    <a:pt x="18816" y="3566"/>
                  </a:cubicBezTo>
                  <a:cubicBezTo>
                    <a:pt x="18808" y="3559"/>
                    <a:pt x="18794" y="3536"/>
                    <a:pt x="18782" y="3499"/>
                  </a:cubicBezTo>
                  <a:cubicBezTo>
                    <a:pt x="18782" y="3497"/>
                    <a:pt x="18783" y="3493"/>
                    <a:pt x="18782" y="3491"/>
                  </a:cubicBezTo>
                  <a:cubicBezTo>
                    <a:pt x="18780" y="3485"/>
                    <a:pt x="18776" y="3476"/>
                    <a:pt x="18774" y="3469"/>
                  </a:cubicBezTo>
                  <a:cubicBezTo>
                    <a:pt x="18750" y="3386"/>
                    <a:pt x="18722" y="3262"/>
                    <a:pt x="18699" y="3130"/>
                  </a:cubicBezTo>
                  <a:cubicBezTo>
                    <a:pt x="18605" y="2596"/>
                    <a:pt x="18350" y="2119"/>
                    <a:pt x="18020" y="1866"/>
                  </a:cubicBezTo>
                  <a:lnTo>
                    <a:pt x="17894" y="1768"/>
                  </a:lnTo>
                  <a:lnTo>
                    <a:pt x="17944" y="1986"/>
                  </a:lnTo>
                  <a:cubicBezTo>
                    <a:pt x="18001" y="2214"/>
                    <a:pt x="17999" y="2249"/>
                    <a:pt x="17819" y="3123"/>
                  </a:cubicBezTo>
                  <a:cubicBezTo>
                    <a:pt x="17757" y="3418"/>
                    <a:pt x="17710" y="3754"/>
                    <a:pt x="17710" y="3867"/>
                  </a:cubicBezTo>
                  <a:cubicBezTo>
                    <a:pt x="17710" y="3981"/>
                    <a:pt x="17688" y="4119"/>
                    <a:pt x="17659" y="4168"/>
                  </a:cubicBezTo>
                  <a:cubicBezTo>
                    <a:pt x="17631" y="4218"/>
                    <a:pt x="17578" y="4395"/>
                    <a:pt x="17542" y="4567"/>
                  </a:cubicBezTo>
                  <a:cubicBezTo>
                    <a:pt x="17507" y="4740"/>
                    <a:pt x="17416" y="4987"/>
                    <a:pt x="17341" y="5116"/>
                  </a:cubicBezTo>
                  <a:cubicBezTo>
                    <a:pt x="17266" y="5246"/>
                    <a:pt x="17109" y="5525"/>
                    <a:pt x="16989" y="5733"/>
                  </a:cubicBezTo>
                  <a:cubicBezTo>
                    <a:pt x="16775" y="6106"/>
                    <a:pt x="16703" y="6165"/>
                    <a:pt x="16629" y="6057"/>
                  </a:cubicBezTo>
                  <a:cubicBezTo>
                    <a:pt x="16608" y="6027"/>
                    <a:pt x="16480" y="6163"/>
                    <a:pt x="16335" y="6358"/>
                  </a:cubicBezTo>
                  <a:cubicBezTo>
                    <a:pt x="16191" y="6553"/>
                    <a:pt x="15982" y="6811"/>
                    <a:pt x="15874" y="6930"/>
                  </a:cubicBezTo>
                  <a:cubicBezTo>
                    <a:pt x="15635" y="7195"/>
                    <a:pt x="15556" y="7357"/>
                    <a:pt x="15556" y="7630"/>
                  </a:cubicBezTo>
                  <a:cubicBezTo>
                    <a:pt x="15556" y="7873"/>
                    <a:pt x="15638" y="8026"/>
                    <a:pt x="15833" y="8171"/>
                  </a:cubicBezTo>
                  <a:cubicBezTo>
                    <a:pt x="15962" y="8268"/>
                    <a:pt x="15970" y="8304"/>
                    <a:pt x="15933" y="8585"/>
                  </a:cubicBezTo>
                  <a:cubicBezTo>
                    <a:pt x="15905" y="8798"/>
                    <a:pt x="15864" y="8892"/>
                    <a:pt x="15799" y="8909"/>
                  </a:cubicBezTo>
                  <a:cubicBezTo>
                    <a:pt x="15537" y="8977"/>
                    <a:pt x="15224" y="9159"/>
                    <a:pt x="15120" y="9307"/>
                  </a:cubicBezTo>
                  <a:cubicBezTo>
                    <a:pt x="15056" y="9401"/>
                    <a:pt x="14883" y="9531"/>
                    <a:pt x="14726" y="9601"/>
                  </a:cubicBezTo>
                  <a:lnTo>
                    <a:pt x="14441" y="9729"/>
                  </a:lnTo>
                  <a:lnTo>
                    <a:pt x="14232" y="9518"/>
                  </a:lnTo>
                  <a:cubicBezTo>
                    <a:pt x="14115" y="9403"/>
                    <a:pt x="13902" y="9223"/>
                    <a:pt x="13754" y="9119"/>
                  </a:cubicBezTo>
                  <a:cubicBezTo>
                    <a:pt x="13426" y="8889"/>
                    <a:pt x="13084" y="8439"/>
                    <a:pt x="13168" y="8344"/>
                  </a:cubicBezTo>
                  <a:cubicBezTo>
                    <a:pt x="13200" y="8308"/>
                    <a:pt x="13203" y="8231"/>
                    <a:pt x="13176" y="8171"/>
                  </a:cubicBezTo>
                  <a:cubicBezTo>
                    <a:pt x="13069" y="7933"/>
                    <a:pt x="13116" y="7500"/>
                    <a:pt x="13285" y="7178"/>
                  </a:cubicBezTo>
                  <a:cubicBezTo>
                    <a:pt x="13428" y="6906"/>
                    <a:pt x="13492" y="6841"/>
                    <a:pt x="13754" y="6719"/>
                  </a:cubicBezTo>
                  <a:cubicBezTo>
                    <a:pt x="13922" y="6641"/>
                    <a:pt x="14084" y="6576"/>
                    <a:pt x="14115" y="6576"/>
                  </a:cubicBezTo>
                  <a:cubicBezTo>
                    <a:pt x="14146" y="6576"/>
                    <a:pt x="14276" y="6508"/>
                    <a:pt x="14400" y="6418"/>
                  </a:cubicBezTo>
                  <a:cubicBezTo>
                    <a:pt x="14551" y="6309"/>
                    <a:pt x="14709" y="6248"/>
                    <a:pt x="14886" y="6230"/>
                  </a:cubicBezTo>
                  <a:cubicBezTo>
                    <a:pt x="15030" y="6215"/>
                    <a:pt x="15144" y="6178"/>
                    <a:pt x="15137" y="6147"/>
                  </a:cubicBezTo>
                  <a:cubicBezTo>
                    <a:pt x="15130" y="6116"/>
                    <a:pt x="15251" y="6062"/>
                    <a:pt x="15405" y="6027"/>
                  </a:cubicBezTo>
                  <a:cubicBezTo>
                    <a:pt x="15760" y="5945"/>
                    <a:pt x="15954" y="5826"/>
                    <a:pt x="16025" y="5658"/>
                  </a:cubicBezTo>
                  <a:cubicBezTo>
                    <a:pt x="16106" y="5467"/>
                    <a:pt x="16108" y="5467"/>
                    <a:pt x="15849" y="5621"/>
                  </a:cubicBezTo>
                  <a:cubicBezTo>
                    <a:pt x="15657" y="5735"/>
                    <a:pt x="15512" y="5772"/>
                    <a:pt x="15103" y="5801"/>
                  </a:cubicBezTo>
                  <a:cubicBezTo>
                    <a:pt x="14826" y="5821"/>
                    <a:pt x="14561" y="5849"/>
                    <a:pt x="14509" y="5869"/>
                  </a:cubicBezTo>
                  <a:cubicBezTo>
                    <a:pt x="14456" y="5889"/>
                    <a:pt x="14394" y="5883"/>
                    <a:pt x="14374" y="5854"/>
                  </a:cubicBezTo>
                  <a:cubicBezTo>
                    <a:pt x="14328" y="5786"/>
                    <a:pt x="14562" y="5643"/>
                    <a:pt x="14718" y="5643"/>
                  </a:cubicBezTo>
                  <a:cubicBezTo>
                    <a:pt x="14785" y="5643"/>
                    <a:pt x="14914" y="5569"/>
                    <a:pt x="15003" y="5485"/>
                  </a:cubicBezTo>
                  <a:cubicBezTo>
                    <a:pt x="15193" y="5307"/>
                    <a:pt x="15403" y="5250"/>
                    <a:pt x="15564" y="5327"/>
                  </a:cubicBezTo>
                  <a:cubicBezTo>
                    <a:pt x="15655" y="5371"/>
                    <a:pt x="15673" y="5365"/>
                    <a:pt x="15673" y="5305"/>
                  </a:cubicBezTo>
                  <a:cubicBezTo>
                    <a:pt x="15673" y="5112"/>
                    <a:pt x="15546" y="4950"/>
                    <a:pt x="15338" y="4876"/>
                  </a:cubicBezTo>
                  <a:cubicBezTo>
                    <a:pt x="15218" y="4833"/>
                    <a:pt x="15071" y="4778"/>
                    <a:pt x="15003" y="4748"/>
                  </a:cubicBezTo>
                  <a:cubicBezTo>
                    <a:pt x="14935" y="4718"/>
                    <a:pt x="14828" y="4698"/>
                    <a:pt x="14768" y="4710"/>
                  </a:cubicBezTo>
                  <a:cubicBezTo>
                    <a:pt x="14708" y="4722"/>
                    <a:pt x="14584" y="4698"/>
                    <a:pt x="14492" y="4657"/>
                  </a:cubicBezTo>
                  <a:lnTo>
                    <a:pt x="14324" y="4582"/>
                  </a:lnTo>
                  <a:lnTo>
                    <a:pt x="14626" y="4349"/>
                  </a:lnTo>
                  <a:cubicBezTo>
                    <a:pt x="14986" y="4066"/>
                    <a:pt x="15136" y="3816"/>
                    <a:pt x="15187" y="3424"/>
                  </a:cubicBezTo>
                  <a:cubicBezTo>
                    <a:pt x="15218" y="3185"/>
                    <a:pt x="15263" y="3102"/>
                    <a:pt x="15405" y="2995"/>
                  </a:cubicBezTo>
                  <a:cubicBezTo>
                    <a:pt x="15409" y="2991"/>
                    <a:pt x="15409" y="2990"/>
                    <a:pt x="15414" y="2987"/>
                  </a:cubicBezTo>
                  <a:cubicBezTo>
                    <a:pt x="15425" y="2979"/>
                    <a:pt x="15435" y="2971"/>
                    <a:pt x="15447" y="2965"/>
                  </a:cubicBezTo>
                  <a:cubicBezTo>
                    <a:pt x="15538" y="2909"/>
                    <a:pt x="15642" y="2875"/>
                    <a:pt x="15698" y="2882"/>
                  </a:cubicBezTo>
                  <a:cubicBezTo>
                    <a:pt x="15805" y="2895"/>
                    <a:pt x="15825" y="2941"/>
                    <a:pt x="15841" y="3213"/>
                  </a:cubicBezTo>
                  <a:cubicBezTo>
                    <a:pt x="15851" y="3384"/>
                    <a:pt x="15887" y="3537"/>
                    <a:pt x="15925" y="3559"/>
                  </a:cubicBezTo>
                  <a:cubicBezTo>
                    <a:pt x="15963" y="3581"/>
                    <a:pt x="16110" y="3604"/>
                    <a:pt x="16252" y="3604"/>
                  </a:cubicBezTo>
                  <a:cubicBezTo>
                    <a:pt x="16412" y="3605"/>
                    <a:pt x="16548" y="3637"/>
                    <a:pt x="16620" y="3694"/>
                  </a:cubicBezTo>
                  <a:cubicBezTo>
                    <a:pt x="16732" y="3783"/>
                    <a:pt x="16738" y="3783"/>
                    <a:pt x="16696" y="3657"/>
                  </a:cubicBezTo>
                  <a:cubicBezTo>
                    <a:pt x="16609" y="3394"/>
                    <a:pt x="16623" y="3312"/>
                    <a:pt x="16763" y="3326"/>
                  </a:cubicBezTo>
                  <a:cubicBezTo>
                    <a:pt x="16959" y="3344"/>
                    <a:pt x="16931" y="3310"/>
                    <a:pt x="16578" y="3108"/>
                  </a:cubicBezTo>
                  <a:cubicBezTo>
                    <a:pt x="16279" y="2935"/>
                    <a:pt x="16255" y="2905"/>
                    <a:pt x="16268" y="2731"/>
                  </a:cubicBezTo>
                  <a:cubicBezTo>
                    <a:pt x="16289" y="2454"/>
                    <a:pt x="16066" y="2295"/>
                    <a:pt x="15648" y="2295"/>
                  </a:cubicBezTo>
                  <a:cubicBezTo>
                    <a:pt x="15250" y="2295"/>
                    <a:pt x="14950" y="2425"/>
                    <a:pt x="14835" y="2641"/>
                  </a:cubicBezTo>
                  <a:cubicBezTo>
                    <a:pt x="14787" y="2733"/>
                    <a:pt x="14709" y="2980"/>
                    <a:pt x="14659" y="3190"/>
                  </a:cubicBezTo>
                  <a:cubicBezTo>
                    <a:pt x="14526" y="3762"/>
                    <a:pt x="14302" y="4052"/>
                    <a:pt x="14224" y="3755"/>
                  </a:cubicBezTo>
                  <a:cubicBezTo>
                    <a:pt x="14174" y="3566"/>
                    <a:pt x="14030" y="3517"/>
                    <a:pt x="13729" y="3589"/>
                  </a:cubicBezTo>
                  <a:cubicBezTo>
                    <a:pt x="13357" y="3678"/>
                    <a:pt x="13297" y="3669"/>
                    <a:pt x="13235" y="3521"/>
                  </a:cubicBezTo>
                  <a:cubicBezTo>
                    <a:pt x="13161" y="3347"/>
                    <a:pt x="13118" y="3358"/>
                    <a:pt x="13134" y="3544"/>
                  </a:cubicBezTo>
                  <a:cubicBezTo>
                    <a:pt x="13151" y="3748"/>
                    <a:pt x="13050" y="3843"/>
                    <a:pt x="12774" y="3882"/>
                  </a:cubicBezTo>
                  <a:cubicBezTo>
                    <a:pt x="12592" y="3909"/>
                    <a:pt x="12534" y="3945"/>
                    <a:pt x="12506" y="4048"/>
                  </a:cubicBezTo>
                  <a:cubicBezTo>
                    <a:pt x="12486" y="4120"/>
                    <a:pt x="12486" y="4213"/>
                    <a:pt x="12506" y="4259"/>
                  </a:cubicBezTo>
                  <a:cubicBezTo>
                    <a:pt x="12605" y="4491"/>
                    <a:pt x="12291" y="4434"/>
                    <a:pt x="11969" y="4161"/>
                  </a:cubicBezTo>
                  <a:cubicBezTo>
                    <a:pt x="11765" y="3988"/>
                    <a:pt x="11517" y="3566"/>
                    <a:pt x="11584" y="3506"/>
                  </a:cubicBezTo>
                  <a:cubicBezTo>
                    <a:pt x="11605" y="3487"/>
                    <a:pt x="11727" y="3452"/>
                    <a:pt x="11860" y="3424"/>
                  </a:cubicBezTo>
                  <a:lnTo>
                    <a:pt x="12103" y="3371"/>
                  </a:lnTo>
                  <a:lnTo>
                    <a:pt x="12103" y="3040"/>
                  </a:lnTo>
                  <a:cubicBezTo>
                    <a:pt x="12103" y="2729"/>
                    <a:pt x="12113" y="2700"/>
                    <a:pt x="12296" y="2566"/>
                  </a:cubicBezTo>
                  <a:cubicBezTo>
                    <a:pt x="12529" y="2395"/>
                    <a:pt x="12773" y="1970"/>
                    <a:pt x="12774" y="1731"/>
                  </a:cubicBezTo>
                  <a:cubicBezTo>
                    <a:pt x="12775" y="1469"/>
                    <a:pt x="12629" y="1273"/>
                    <a:pt x="12380" y="1189"/>
                  </a:cubicBezTo>
                  <a:cubicBezTo>
                    <a:pt x="12154" y="1113"/>
                    <a:pt x="11736" y="1102"/>
                    <a:pt x="11517" y="1166"/>
                  </a:cubicBezTo>
                  <a:cubicBezTo>
                    <a:pt x="11432" y="1191"/>
                    <a:pt x="11318" y="1164"/>
                    <a:pt x="11156" y="1068"/>
                  </a:cubicBezTo>
                  <a:cubicBezTo>
                    <a:pt x="10945" y="944"/>
                    <a:pt x="10928" y="913"/>
                    <a:pt x="10955" y="760"/>
                  </a:cubicBezTo>
                  <a:cubicBezTo>
                    <a:pt x="10973" y="662"/>
                    <a:pt x="10959" y="570"/>
                    <a:pt x="10922" y="549"/>
                  </a:cubicBezTo>
                  <a:cubicBezTo>
                    <a:pt x="10806" y="485"/>
                    <a:pt x="10850" y="304"/>
                    <a:pt x="10989" y="271"/>
                  </a:cubicBezTo>
                  <a:cubicBezTo>
                    <a:pt x="11119" y="240"/>
                    <a:pt x="11117" y="243"/>
                    <a:pt x="10972" y="211"/>
                  </a:cubicBezTo>
                  <a:cubicBezTo>
                    <a:pt x="10884" y="191"/>
                    <a:pt x="10833" y="144"/>
                    <a:pt x="10838" y="90"/>
                  </a:cubicBezTo>
                  <a:cubicBezTo>
                    <a:pt x="10842" y="42"/>
                    <a:pt x="10816" y="0"/>
                    <a:pt x="10788" y="0"/>
                  </a:cubicBezTo>
                  <a:close/>
                  <a:moveTo>
                    <a:pt x="10813" y="3604"/>
                  </a:moveTo>
                  <a:cubicBezTo>
                    <a:pt x="10819" y="3600"/>
                    <a:pt x="10826" y="3604"/>
                    <a:pt x="10830" y="3604"/>
                  </a:cubicBezTo>
                  <a:cubicBezTo>
                    <a:pt x="10862" y="3609"/>
                    <a:pt x="10923" y="3724"/>
                    <a:pt x="10972" y="3860"/>
                  </a:cubicBezTo>
                  <a:cubicBezTo>
                    <a:pt x="10987" y="3900"/>
                    <a:pt x="11002" y="3939"/>
                    <a:pt x="11022" y="3980"/>
                  </a:cubicBezTo>
                  <a:cubicBezTo>
                    <a:pt x="11082" y="4104"/>
                    <a:pt x="11171" y="4232"/>
                    <a:pt x="11265" y="4349"/>
                  </a:cubicBezTo>
                  <a:cubicBezTo>
                    <a:pt x="11297" y="4388"/>
                    <a:pt x="11324" y="4426"/>
                    <a:pt x="11358" y="4462"/>
                  </a:cubicBezTo>
                  <a:cubicBezTo>
                    <a:pt x="11391" y="4498"/>
                    <a:pt x="11432" y="4535"/>
                    <a:pt x="11467" y="4567"/>
                  </a:cubicBezTo>
                  <a:cubicBezTo>
                    <a:pt x="11501" y="4600"/>
                    <a:pt x="11532" y="4630"/>
                    <a:pt x="11567" y="4657"/>
                  </a:cubicBezTo>
                  <a:cubicBezTo>
                    <a:pt x="11603" y="4685"/>
                    <a:pt x="11641" y="4711"/>
                    <a:pt x="11676" y="4733"/>
                  </a:cubicBezTo>
                  <a:cubicBezTo>
                    <a:pt x="11798" y="4809"/>
                    <a:pt x="11963" y="4945"/>
                    <a:pt x="12045" y="5041"/>
                  </a:cubicBezTo>
                  <a:cubicBezTo>
                    <a:pt x="12082" y="5085"/>
                    <a:pt x="12120" y="5124"/>
                    <a:pt x="12162" y="5154"/>
                  </a:cubicBezTo>
                  <a:cubicBezTo>
                    <a:pt x="12190" y="5175"/>
                    <a:pt x="12224" y="5192"/>
                    <a:pt x="12254" y="5207"/>
                  </a:cubicBezTo>
                  <a:cubicBezTo>
                    <a:pt x="12285" y="5221"/>
                    <a:pt x="12314" y="5236"/>
                    <a:pt x="12346" y="5244"/>
                  </a:cubicBezTo>
                  <a:cubicBezTo>
                    <a:pt x="12363" y="5249"/>
                    <a:pt x="12380" y="5249"/>
                    <a:pt x="12397" y="5252"/>
                  </a:cubicBezTo>
                  <a:cubicBezTo>
                    <a:pt x="12431" y="5258"/>
                    <a:pt x="12463" y="5261"/>
                    <a:pt x="12489" y="5267"/>
                  </a:cubicBezTo>
                  <a:cubicBezTo>
                    <a:pt x="12515" y="5273"/>
                    <a:pt x="12537" y="5283"/>
                    <a:pt x="12556" y="5290"/>
                  </a:cubicBezTo>
                  <a:cubicBezTo>
                    <a:pt x="12584" y="5300"/>
                    <a:pt x="12603" y="5308"/>
                    <a:pt x="12615" y="5320"/>
                  </a:cubicBezTo>
                  <a:cubicBezTo>
                    <a:pt x="12618" y="5324"/>
                    <a:pt x="12621" y="5331"/>
                    <a:pt x="12623" y="5335"/>
                  </a:cubicBezTo>
                  <a:cubicBezTo>
                    <a:pt x="12639" y="5367"/>
                    <a:pt x="12592" y="5407"/>
                    <a:pt x="12489" y="5455"/>
                  </a:cubicBezTo>
                  <a:cubicBezTo>
                    <a:pt x="12465" y="5466"/>
                    <a:pt x="12440" y="5476"/>
                    <a:pt x="12413" y="5493"/>
                  </a:cubicBezTo>
                  <a:cubicBezTo>
                    <a:pt x="12387" y="5509"/>
                    <a:pt x="12359" y="5531"/>
                    <a:pt x="12330" y="5553"/>
                  </a:cubicBezTo>
                  <a:cubicBezTo>
                    <a:pt x="12271" y="5596"/>
                    <a:pt x="12203" y="5651"/>
                    <a:pt x="12137" y="5711"/>
                  </a:cubicBezTo>
                  <a:cubicBezTo>
                    <a:pt x="12071" y="5771"/>
                    <a:pt x="12005" y="5835"/>
                    <a:pt x="11936" y="5907"/>
                  </a:cubicBezTo>
                  <a:cubicBezTo>
                    <a:pt x="11798" y="6049"/>
                    <a:pt x="11660" y="6211"/>
                    <a:pt x="11534" y="6373"/>
                  </a:cubicBezTo>
                  <a:cubicBezTo>
                    <a:pt x="11471" y="6454"/>
                    <a:pt x="11412" y="6535"/>
                    <a:pt x="11358" y="6614"/>
                  </a:cubicBezTo>
                  <a:cubicBezTo>
                    <a:pt x="11277" y="6732"/>
                    <a:pt x="11206" y="6845"/>
                    <a:pt x="11156" y="6945"/>
                  </a:cubicBezTo>
                  <a:cubicBezTo>
                    <a:pt x="11140" y="6978"/>
                    <a:pt x="11126" y="7013"/>
                    <a:pt x="11115" y="7043"/>
                  </a:cubicBezTo>
                  <a:cubicBezTo>
                    <a:pt x="11062" y="7177"/>
                    <a:pt x="10972" y="7379"/>
                    <a:pt x="10922" y="7494"/>
                  </a:cubicBezTo>
                  <a:cubicBezTo>
                    <a:pt x="10871" y="7609"/>
                    <a:pt x="10818" y="7719"/>
                    <a:pt x="10796" y="7742"/>
                  </a:cubicBezTo>
                  <a:cubicBezTo>
                    <a:pt x="10784" y="7755"/>
                    <a:pt x="10764" y="7743"/>
                    <a:pt x="10737" y="7712"/>
                  </a:cubicBezTo>
                  <a:cubicBezTo>
                    <a:pt x="10724" y="7697"/>
                    <a:pt x="10711" y="7677"/>
                    <a:pt x="10696" y="7652"/>
                  </a:cubicBezTo>
                  <a:cubicBezTo>
                    <a:pt x="10664" y="7603"/>
                    <a:pt x="10623" y="7540"/>
                    <a:pt x="10587" y="7464"/>
                  </a:cubicBezTo>
                  <a:cubicBezTo>
                    <a:pt x="10531" y="7350"/>
                    <a:pt x="10479" y="7217"/>
                    <a:pt x="10427" y="7073"/>
                  </a:cubicBezTo>
                  <a:cubicBezTo>
                    <a:pt x="10414" y="7036"/>
                    <a:pt x="10397" y="6989"/>
                    <a:pt x="10377" y="6945"/>
                  </a:cubicBezTo>
                  <a:cubicBezTo>
                    <a:pt x="10338" y="6858"/>
                    <a:pt x="10283" y="6764"/>
                    <a:pt x="10235" y="6682"/>
                  </a:cubicBezTo>
                  <a:cubicBezTo>
                    <a:pt x="10210" y="6640"/>
                    <a:pt x="10190" y="6601"/>
                    <a:pt x="10168" y="6569"/>
                  </a:cubicBezTo>
                  <a:cubicBezTo>
                    <a:pt x="9915" y="6210"/>
                    <a:pt x="9316" y="5613"/>
                    <a:pt x="9087" y="5485"/>
                  </a:cubicBezTo>
                  <a:cubicBezTo>
                    <a:pt x="9057" y="5469"/>
                    <a:pt x="9033" y="5454"/>
                    <a:pt x="9011" y="5440"/>
                  </a:cubicBezTo>
                  <a:cubicBezTo>
                    <a:pt x="8989" y="5426"/>
                    <a:pt x="8967" y="5414"/>
                    <a:pt x="8952" y="5402"/>
                  </a:cubicBezTo>
                  <a:cubicBezTo>
                    <a:pt x="8938" y="5390"/>
                    <a:pt x="8934" y="5375"/>
                    <a:pt x="8927" y="5365"/>
                  </a:cubicBezTo>
                  <a:cubicBezTo>
                    <a:pt x="8921" y="5355"/>
                    <a:pt x="8918" y="5343"/>
                    <a:pt x="8919" y="5335"/>
                  </a:cubicBezTo>
                  <a:cubicBezTo>
                    <a:pt x="8919" y="5330"/>
                    <a:pt x="8917" y="5331"/>
                    <a:pt x="8919" y="5327"/>
                  </a:cubicBezTo>
                  <a:cubicBezTo>
                    <a:pt x="8921" y="5323"/>
                    <a:pt x="8923" y="5316"/>
                    <a:pt x="8927" y="5312"/>
                  </a:cubicBezTo>
                  <a:cubicBezTo>
                    <a:pt x="8936" y="5304"/>
                    <a:pt x="8953" y="5296"/>
                    <a:pt x="8969" y="5290"/>
                  </a:cubicBezTo>
                  <a:cubicBezTo>
                    <a:pt x="9002" y="5276"/>
                    <a:pt x="9048" y="5271"/>
                    <a:pt x="9112" y="5259"/>
                  </a:cubicBezTo>
                  <a:cubicBezTo>
                    <a:pt x="9136" y="5255"/>
                    <a:pt x="9170" y="5244"/>
                    <a:pt x="9204" y="5229"/>
                  </a:cubicBezTo>
                  <a:cubicBezTo>
                    <a:pt x="9306" y="5184"/>
                    <a:pt x="9435" y="5096"/>
                    <a:pt x="9539" y="5004"/>
                  </a:cubicBezTo>
                  <a:cubicBezTo>
                    <a:pt x="9678" y="4881"/>
                    <a:pt x="9925" y="4671"/>
                    <a:pt x="10084" y="4537"/>
                  </a:cubicBezTo>
                  <a:cubicBezTo>
                    <a:pt x="10211" y="4430"/>
                    <a:pt x="10356" y="4263"/>
                    <a:pt x="10469" y="4101"/>
                  </a:cubicBezTo>
                  <a:cubicBezTo>
                    <a:pt x="10488" y="4074"/>
                    <a:pt x="10511" y="4045"/>
                    <a:pt x="10528" y="4018"/>
                  </a:cubicBezTo>
                  <a:cubicBezTo>
                    <a:pt x="10545" y="3991"/>
                    <a:pt x="10555" y="3968"/>
                    <a:pt x="10570" y="3943"/>
                  </a:cubicBezTo>
                  <a:cubicBezTo>
                    <a:pt x="10624" y="3846"/>
                    <a:pt x="10683" y="3756"/>
                    <a:pt x="10729" y="3694"/>
                  </a:cubicBezTo>
                  <a:cubicBezTo>
                    <a:pt x="10752" y="3663"/>
                    <a:pt x="10771" y="3643"/>
                    <a:pt x="10788" y="3627"/>
                  </a:cubicBezTo>
                  <a:cubicBezTo>
                    <a:pt x="10796" y="3618"/>
                    <a:pt x="10807" y="3608"/>
                    <a:pt x="10813" y="3604"/>
                  </a:cubicBezTo>
                  <a:close/>
                  <a:moveTo>
                    <a:pt x="10771" y="8096"/>
                  </a:moveTo>
                  <a:cubicBezTo>
                    <a:pt x="10816" y="8096"/>
                    <a:pt x="10971" y="8473"/>
                    <a:pt x="10939" y="8502"/>
                  </a:cubicBezTo>
                  <a:cubicBezTo>
                    <a:pt x="10893" y="8544"/>
                    <a:pt x="10614" y="8543"/>
                    <a:pt x="10587" y="8502"/>
                  </a:cubicBezTo>
                  <a:cubicBezTo>
                    <a:pt x="10581" y="8494"/>
                    <a:pt x="10587" y="8474"/>
                    <a:pt x="10595" y="8442"/>
                  </a:cubicBezTo>
                  <a:cubicBezTo>
                    <a:pt x="10597" y="8419"/>
                    <a:pt x="10604" y="8389"/>
                    <a:pt x="10620" y="8359"/>
                  </a:cubicBezTo>
                  <a:cubicBezTo>
                    <a:pt x="10630" y="8330"/>
                    <a:pt x="10644" y="8293"/>
                    <a:pt x="10662" y="8254"/>
                  </a:cubicBezTo>
                  <a:cubicBezTo>
                    <a:pt x="10674" y="8229"/>
                    <a:pt x="10684" y="8212"/>
                    <a:pt x="10696" y="8194"/>
                  </a:cubicBezTo>
                  <a:cubicBezTo>
                    <a:pt x="10724" y="8139"/>
                    <a:pt x="10757" y="8096"/>
                    <a:pt x="10771" y="8096"/>
                  </a:cubicBezTo>
                  <a:close/>
                  <a:moveTo>
                    <a:pt x="10796" y="8864"/>
                  </a:moveTo>
                  <a:cubicBezTo>
                    <a:pt x="10728" y="8864"/>
                    <a:pt x="10660" y="8888"/>
                    <a:pt x="10570" y="8939"/>
                  </a:cubicBezTo>
                  <a:cubicBezTo>
                    <a:pt x="10445" y="9009"/>
                    <a:pt x="10202" y="9067"/>
                    <a:pt x="10034" y="9067"/>
                  </a:cubicBezTo>
                  <a:cubicBezTo>
                    <a:pt x="9410" y="9067"/>
                    <a:pt x="9043" y="9747"/>
                    <a:pt x="9539" y="9985"/>
                  </a:cubicBezTo>
                  <a:cubicBezTo>
                    <a:pt x="9871" y="10144"/>
                    <a:pt x="9821" y="10283"/>
                    <a:pt x="9371" y="10451"/>
                  </a:cubicBezTo>
                  <a:cubicBezTo>
                    <a:pt x="9064" y="10566"/>
                    <a:pt x="8912" y="10578"/>
                    <a:pt x="8693" y="10489"/>
                  </a:cubicBezTo>
                  <a:cubicBezTo>
                    <a:pt x="8537" y="10425"/>
                    <a:pt x="8330" y="10402"/>
                    <a:pt x="8232" y="10436"/>
                  </a:cubicBezTo>
                  <a:cubicBezTo>
                    <a:pt x="7973" y="10525"/>
                    <a:pt x="8015" y="10776"/>
                    <a:pt x="8299" y="10842"/>
                  </a:cubicBezTo>
                  <a:cubicBezTo>
                    <a:pt x="8438" y="10875"/>
                    <a:pt x="8516" y="10954"/>
                    <a:pt x="8483" y="11031"/>
                  </a:cubicBezTo>
                  <a:cubicBezTo>
                    <a:pt x="8452" y="11104"/>
                    <a:pt x="8340" y="11626"/>
                    <a:pt x="8232" y="12189"/>
                  </a:cubicBezTo>
                  <a:cubicBezTo>
                    <a:pt x="8075" y="13002"/>
                    <a:pt x="7971" y="13260"/>
                    <a:pt x="7754" y="13438"/>
                  </a:cubicBezTo>
                  <a:lnTo>
                    <a:pt x="7486" y="13664"/>
                  </a:lnTo>
                  <a:lnTo>
                    <a:pt x="7779" y="13875"/>
                  </a:lnTo>
                  <a:cubicBezTo>
                    <a:pt x="8183" y="14159"/>
                    <a:pt x="8950" y="14160"/>
                    <a:pt x="9355" y="13875"/>
                  </a:cubicBezTo>
                  <a:cubicBezTo>
                    <a:pt x="9656" y="13663"/>
                    <a:pt x="9651" y="13661"/>
                    <a:pt x="9422" y="13491"/>
                  </a:cubicBezTo>
                  <a:cubicBezTo>
                    <a:pt x="9252" y="13365"/>
                    <a:pt x="9122" y="13003"/>
                    <a:pt x="8927" y="12114"/>
                  </a:cubicBezTo>
                  <a:cubicBezTo>
                    <a:pt x="8782" y="11451"/>
                    <a:pt x="8687" y="10885"/>
                    <a:pt x="8718" y="10857"/>
                  </a:cubicBezTo>
                  <a:cubicBezTo>
                    <a:pt x="8821" y="10765"/>
                    <a:pt x="10209" y="10805"/>
                    <a:pt x="10277" y="10903"/>
                  </a:cubicBezTo>
                  <a:cubicBezTo>
                    <a:pt x="10313" y="10956"/>
                    <a:pt x="10195" y="11103"/>
                    <a:pt x="10008" y="11226"/>
                  </a:cubicBezTo>
                  <a:cubicBezTo>
                    <a:pt x="9705" y="11427"/>
                    <a:pt x="9575" y="11621"/>
                    <a:pt x="9388" y="12152"/>
                  </a:cubicBezTo>
                  <a:cubicBezTo>
                    <a:pt x="9284" y="12447"/>
                    <a:pt x="9716" y="13121"/>
                    <a:pt x="10159" y="13355"/>
                  </a:cubicBezTo>
                  <a:cubicBezTo>
                    <a:pt x="10552" y="13563"/>
                    <a:pt x="10578" y="13604"/>
                    <a:pt x="10545" y="14010"/>
                  </a:cubicBezTo>
                  <a:cubicBezTo>
                    <a:pt x="10510" y="14436"/>
                    <a:pt x="10502" y="14442"/>
                    <a:pt x="10134" y="14409"/>
                  </a:cubicBezTo>
                  <a:cubicBezTo>
                    <a:pt x="9760" y="14375"/>
                    <a:pt x="9755" y="14377"/>
                    <a:pt x="9782" y="14793"/>
                  </a:cubicBezTo>
                  <a:cubicBezTo>
                    <a:pt x="9805" y="15137"/>
                    <a:pt x="9857" y="15219"/>
                    <a:pt x="10050" y="15221"/>
                  </a:cubicBezTo>
                  <a:cubicBezTo>
                    <a:pt x="10179" y="15223"/>
                    <a:pt x="10376" y="15284"/>
                    <a:pt x="10494" y="15364"/>
                  </a:cubicBezTo>
                  <a:cubicBezTo>
                    <a:pt x="10681" y="15491"/>
                    <a:pt x="10752" y="15494"/>
                    <a:pt x="11031" y="15364"/>
                  </a:cubicBezTo>
                  <a:cubicBezTo>
                    <a:pt x="11208" y="15282"/>
                    <a:pt x="11450" y="15214"/>
                    <a:pt x="11567" y="15214"/>
                  </a:cubicBezTo>
                  <a:cubicBezTo>
                    <a:pt x="11738" y="15214"/>
                    <a:pt x="11786" y="15135"/>
                    <a:pt x="11793" y="14800"/>
                  </a:cubicBezTo>
                  <a:cubicBezTo>
                    <a:pt x="11802" y="14394"/>
                    <a:pt x="11791" y="14385"/>
                    <a:pt x="11441" y="14416"/>
                  </a:cubicBezTo>
                  <a:cubicBezTo>
                    <a:pt x="11095" y="14447"/>
                    <a:pt x="11081" y="14433"/>
                    <a:pt x="11048" y="14018"/>
                  </a:cubicBezTo>
                  <a:cubicBezTo>
                    <a:pt x="11015" y="13614"/>
                    <a:pt x="11042" y="13565"/>
                    <a:pt x="11467" y="13325"/>
                  </a:cubicBezTo>
                  <a:cubicBezTo>
                    <a:pt x="12294" y="12857"/>
                    <a:pt x="12377" y="11922"/>
                    <a:pt x="11651" y="11309"/>
                  </a:cubicBezTo>
                  <a:cubicBezTo>
                    <a:pt x="11436" y="11127"/>
                    <a:pt x="11292" y="10942"/>
                    <a:pt x="11324" y="10895"/>
                  </a:cubicBezTo>
                  <a:cubicBezTo>
                    <a:pt x="11418" y="10759"/>
                    <a:pt x="12582" y="10796"/>
                    <a:pt x="12715" y="10940"/>
                  </a:cubicBezTo>
                  <a:cubicBezTo>
                    <a:pt x="12917" y="11158"/>
                    <a:pt x="12430" y="13277"/>
                    <a:pt x="12129" y="13491"/>
                  </a:cubicBezTo>
                  <a:cubicBezTo>
                    <a:pt x="11995" y="13586"/>
                    <a:pt x="11914" y="13679"/>
                    <a:pt x="11944" y="13702"/>
                  </a:cubicBezTo>
                  <a:cubicBezTo>
                    <a:pt x="12545" y="14146"/>
                    <a:pt x="13223" y="14212"/>
                    <a:pt x="13712" y="13867"/>
                  </a:cubicBezTo>
                  <a:cubicBezTo>
                    <a:pt x="14024" y="13648"/>
                    <a:pt x="14017" y="13645"/>
                    <a:pt x="13788" y="13483"/>
                  </a:cubicBezTo>
                  <a:cubicBezTo>
                    <a:pt x="13614" y="13361"/>
                    <a:pt x="13495" y="13025"/>
                    <a:pt x="13310" y="12144"/>
                  </a:cubicBezTo>
                  <a:lnTo>
                    <a:pt x="13067" y="10970"/>
                  </a:lnTo>
                  <a:lnTo>
                    <a:pt x="13335" y="10790"/>
                  </a:lnTo>
                  <a:cubicBezTo>
                    <a:pt x="13561" y="10633"/>
                    <a:pt x="13574" y="10590"/>
                    <a:pt x="13427" y="10504"/>
                  </a:cubicBezTo>
                  <a:cubicBezTo>
                    <a:pt x="13219" y="10380"/>
                    <a:pt x="12964" y="10376"/>
                    <a:pt x="12765" y="10489"/>
                  </a:cubicBezTo>
                  <a:cubicBezTo>
                    <a:pt x="12621" y="10571"/>
                    <a:pt x="11682" y="10403"/>
                    <a:pt x="11534" y="10271"/>
                  </a:cubicBezTo>
                  <a:cubicBezTo>
                    <a:pt x="11492" y="10234"/>
                    <a:pt x="11642" y="10137"/>
                    <a:pt x="11869" y="10052"/>
                  </a:cubicBezTo>
                  <a:cubicBezTo>
                    <a:pt x="12167" y="9941"/>
                    <a:pt x="12279" y="9833"/>
                    <a:pt x="12279" y="9669"/>
                  </a:cubicBezTo>
                  <a:cubicBezTo>
                    <a:pt x="12279" y="9343"/>
                    <a:pt x="11956" y="9067"/>
                    <a:pt x="11575" y="9067"/>
                  </a:cubicBezTo>
                  <a:cubicBezTo>
                    <a:pt x="11396" y="9067"/>
                    <a:pt x="11147" y="9009"/>
                    <a:pt x="11022" y="8939"/>
                  </a:cubicBezTo>
                  <a:cubicBezTo>
                    <a:pt x="10932" y="8888"/>
                    <a:pt x="10864" y="8864"/>
                    <a:pt x="10796" y="8864"/>
                  </a:cubicBezTo>
                  <a:close/>
                  <a:moveTo>
                    <a:pt x="11425" y="9172"/>
                  </a:moveTo>
                  <a:cubicBezTo>
                    <a:pt x="11444" y="9171"/>
                    <a:pt x="11456" y="9171"/>
                    <a:pt x="11475" y="9172"/>
                  </a:cubicBezTo>
                  <a:cubicBezTo>
                    <a:pt x="11729" y="9185"/>
                    <a:pt x="11936" y="9363"/>
                    <a:pt x="11936" y="9654"/>
                  </a:cubicBezTo>
                  <a:cubicBezTo>
                    <a:pt x="11936" y="10005"/>
                    <a:pt x="11470" y="10173"/>
                    <a:pt x="11098" y="9955"/>
                  </a:cubicBezTo>
                  <a:cubicBezTo>
                    <a:pt x="10846" y="9807"/>
                    <a:pt x="10773" y="9805"/>
                    <a:pt x="10486" y="9939"/>
                  </a:cubicBezTo>
                  <a:cubicBezTo>
                    <a:pt x="10069" y="10134"/>
                    <a:pt x="10039" y="10132"/>
                    <a:pt x="9757" y="9879"/>
                  </a:cubicBezTo>
                  <a:cubicBezTo>
                    <a:pt x="9544" y="9688"/>
                    <a:pt x="9542" y="9643"/>
                    <a:pt x="9690" y="9443"/>
                  </a:cubicBezTo>
                  <a:cubicBezTo>
                    <a:pt x="9902" y="9155"/>
                    <a:pt x="10300" y="9104"/>
                    <a:pt x="10578" y="9330"/>
                  </a:cubicBezTo>
                  <a:cubicBezTo>
                    <a:pt x="10782" y="9496"/>
                    <a:pt x="10811" y="9496"/>
                    <a:pt x="11006" y="9338"/>
                  </a:cubicBezTo>
                  <a:cubicBezTo>
                    <a:pt x="11139" y="9230"/>
                    <a:pt x="11288" y="9179"/>
                    <a:pt x="11425" y="9172"/>
                  </a:cubicBezTo>
                  <a:close/>
                  <a:moveTo>
                    <a:pt x="8316" y="12460"/>
                  </a:moveTo>
                  <a:cubicBezTo>
                    <a:pt x="8320" y="12459"/>
                    <a:pt x="8328" y="12460"/>
                    <a:pt x="8332" y="12460"/>
                  </a:cubicBezTo>
                  <a:cubicBezTo>
                    <a:pt x="8401" y="12466"/>
                    <a:pt x="8450" y="12624"/>
                    <a:pt x="8450" y="12927"/>
                  </a:cubicBezTo>
                  <a:cubicBezTo>
                    <a:pt x="8450" y="13218"/>
                    <a:pt x="8394" y="13420"/>
                    <a:pt x="8307" y="13446"/>
                  </a:cubicBezTo>
                  <a:cubicBezTo>
                    <a:pt x="8100" y="13508"/>
                    <a:pt x="8029" y="13260"/>
                    <a:pt x="8131" y="12821"/>
                  </a:cubicBezTo>
                  <a:cubicBezTo>
                    <a:pt x="8185" y="12587"/>
                    <a:pt x="8257" y="12473"/>
                    <a:pt x="8316" y="12460"/>
                  </a:cubicBezTo>
                  <a:close/>
                  <a:moveTo>
                    <a:pt x="8785" y="12483"/>
                  </a:moveTo>
                  <a:cubicBezTo>
                    <a:pt x="8893" y="12469"/>
                    <a:pt x="8959" y="12647"/>
                    <a:pt x="8994" y="13055"/>
                  </a:cubicBezTo>
                  <a:cubicBezTo>
                    <a:pt x="9023" y="13383"/>
                    <a:pt x="8873" y="13562"/>
                    <a:pt x="8701" y="13408"/>
                  </a:cubicBezTo>
                  <a:cubicBezTo>
                    <a:pt x="8579" y="13299"/>
                    <a:pt x="8605" y="12569"/>
                    <a:pt x="8735" y="12498"/>
                  </a:cubicBezTo>
                  <a:cubicBezTo>
                    <a:pt x="8752" y="12488"/>
                    <a:pt x="8769" y="12485"/>
                    <a:pt x="8785" y="12483"/>
                  </a:cubicBezTo>
                  <a:close/>
                  <a:moveTo>
                    <a:pt x="12682" y="12754"/>
                  </a:moveTo>
                  <a:cubicBezTo>
                    <a:pt x="12745" y="12756"/>
                    <a:pt x="12799" y="12899"/>
                    <a:pt x="12799" y="13077"/>
                  </a:cubicBezTo>
                  <a:cubicBezTo>
                    <a:pt x="12799" y="13377"/>
                    <a:pt x="12638" y="13557"/>
                    <a:pt x="12489" y="13423"/>
                  </a:cubicBezTo>
                  <a:cubicBezTo>
                    <a:pt x="12387" y="13332"/>
                    <a:pt x="12556" y="12748"/>
                    <a:pt x="12682" y="12754"/>
                  </a:cubicBezTo>
                  <a:close/>
                  <a:moveTo>
                    <a:pt x="13251" y="12829"/>
                  </a:moveTo>
                  <a:cubicBezTo>
                    <a:pt x="13314" y="12818"/>
                    <a:pt x="13390" y="12914"/>
                    <a:pt x="13411" y="13047"/>
                  </a:cubicBezTo>
                  <a:cubicBezTo>
                    <a:pt x="13458" y="13348"/>
                    <a:pt x="13237" y="13582"/>
                    <a:pt x="13134" y="13340"/>
                  </a:cubicBezTo>
                  <a:cubicBezTo>
                    <a:pt x="13043" y="13128"/>
                    <a:pt x="13105" y="12855"/>
                    <a:pt x="13251" y="1282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39" name="Rectangle"/>
          <p:cNvSpPr/>
          <p:nvPr/>
        </p:nvSpPr>
        <p:spPr>
          <a:xfrm>
            <a:off x="9693500" y="0"/>
            <a:ext cx="14690500" cy="1806026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sz="3400">
              <a:effectLst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815736" y="178420"/>
            <a:ext cx="14159386" cy="154482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3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ANALIZA UČINAKA RAČUNOVODSTVA U UPRAVLJANJU INFORMACIJAMA I PODSUSTAV ZA ANALIZU E-PRORAČUNA. NEFINANCIJSKA IMOVINA</a:t>
            </a:r>
          </a:p>
        </p:txBody>
      </p:sp>
      <p:sp>
        <p:nvSpPr>
          <p:cNvPr id="153" name="Казначейство России"/>
          <p:cNvSpPr txBox="1"/>
          <p:nvPr/>
        </p:nvSpPr>
        <p:spPr>
          <a:xfrm>
            <a:off x="1796723" y="534464"/>
            <a:ext cx="6020879" cy="76431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51" name="Номер слайда 2"/>
          <p:cNvSpPr txBox="1"/>
          <p:nvPr/>
        </p:nvSpPr>
        <p:spPr>
          <a:xfrm>
            <a:off x="23610853" y="13081000"/>
            <a:ext cx="445636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10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b="3057"/>
          <a:stretch>
            <a:fillRect/>
          </a:stretch>
        </p:blipFill>
        <p:spPr>
          <a:xfrm>
            <a:off x="279966" y="2414612"/>
            <a:ext cx="12636661" cy="689082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 t="6423" b="3579"/>
          <a:stretch>
            <a:fillRect/>
          </a:stretch>
        </p:blipFill>
        <p:spPr>
          <a:xfrm>
            <a:off x="7034325" y="4715959"/>
            <a:ext cx="16576529" cy="839168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69989" y="9305439"/>
            <a:ext cx="5828308" cy="3507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0"/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Višerazinska specifikacija nefinancijske imovine dostupna je za:</a:t>
            </a:r>
          </a:p>
          <a:p>
            <a:pPr algn="just" rtl="0">
              <a:buFont typeface="Arial" pitchFamily="34" charset="0"/>
              <a:buChar char="•"/>
            </a:pPr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 CCBF i računovodstva subjekata</a:t>
            </a:r>
          </a:p>
          <a:p>
            <a:pPr algn="just" rtl="0">
              <a:buFont typeface="Arial" pitchFamily="34" charset="0"/>
              <a:buChar char="•"/>
            </a:pPr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 račune</a:t>
            </a:r>
          </a:p>
          <a:p>
            <a:pPr algn="just" rtl="0">
              <a:buFont typeface="Arial" pitchFamily="34" charset="0"/>
              <a:buChar char="•"/>
            </a:pPr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 kategorije imovine</a:t>
            </a:r>
          </a:p>
          <a:p>
            <a:pPr algn="just" rtl="0">
              <a:buFont typeface="Arial" pitchFamily="34" charset="0"/>
              <a:buChar char="•"/>
            </a:pPr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 </a:t>
            </a:r>
            <a:r>
              <a:rPr lang="hr-HR" sz="26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pojedinačne stavke.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76032" y="2369979"/>
            <a:ext cx="6307256" cy="261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Pokazatelji se mogu kontrolirati za cijelu mrežu odjela federalnih izvršnih tijela kao i za svaki pojedinačni entitet.</a:t>
            </a:r>
          </a:p>
        </p:txBody>
      </p:sp>
    </p:spTree>
    <p:extLst>
      <p:ext uri="{BB962C8B-B14F-4D97-AF65-F5344CB8AC3E}">
        <p14:creationId xmlns:p14="http://schemas.microsoft.com/office/powerpoint/2010/main" val="36427758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33" name="Снимок экрана 2018-06-05 в 12.52.22.jpg" descr="Снимок экрана 2018-06-05 в 12.52.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444" y="171626"/>
            <a:ext cx="1409280" cy="13375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36" name="Group"/>
          <p:cNvGrpSpPr/>
          <p:nvPr/>
        </p:nvGrpSpPr>
        <p:grpSpPr>
          <a:xfrm>
            <a:off x="455066" y="321972"/>
            <a:ext cx="1019892" cy="1138348"/>
            <a:chOff x="-134" y="0"/>
            <a:chExt cx="1019888" cy="1138344"/>
          </a:xfrm>
          <a:effectLst/>
        </p:grpSpPr>
        <p:sp>
          <p:nvSpPr>
            <p:cNvPr id="134" name="Circle"/>
            <p:cNvSpPr/>
            <p:nvPr/>
          </p:nvSpPr>
          <p:spPr>
            <a:xfrm>
              <a:off x="314787" y="450342"/>
              <a:ext cx="390199" cy="390199"/>
            </a:xfrm>
            <a:prstGeom prst="ellipse">
              <a:avLst/>
            </a:prstGeom>
            <a:solidFill>
              <a:srgbClr val="013B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effectLst/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effectLst/>
              </a:endParaRPr>
            </a:p>
          </p:txBody>
        </p:sp>
        <p:pic>
          <p:nvPicPr>
            <p:cNvPr id="135" name="30688_html_m284ef2b5.png" descr="30688_html_m284ef2b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24" t="717" r="564" b="407"/>
            <a:stretch>
              <a:fillRect/>
            </a:stretch>
          </p:blipFill>
          <p:spPr>
            <a:xfrm>
              <a:off x="-135" y="0"/>
              <a:ext cx="1019889" cy="113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88" y="0"/>
                  </a:moveTo>
                  <a:cubicBezTo>
                    <a:pt x="10759" y="0"/>
                    <a:pt x="10737" y="39"/>
                    <a:pt x="10737" y="83"/>
                  </a:cubicBezTo>
                  <a:cubicBezTo>
                    <a:pt x="10737" y="127"/>
                    <a:pt x="10684" y="185"/>
                    <a:pt x="10612" y="211"/>
                  </a:cubicBezTo>
                  <a:cubicBezTo>
                    <a:pt x="10509" y="248"/>
                    <a:pt x="10497" y="253"/>
                    <a:pt x="10578" y="256"/>
                  </a:cubicBezTo>
                  <a:cubicBezTo>
                    <a:pt x="10728" y="261"/>
                    <a:pt x="10764" y="390"/>
                    <a:pt x="10654" y="542"/>
                  </a:cubicBezTo>
                  <a:cubicBezTo>
                    <a:pt x="10576" y="649"/>
                    <a:pt x="10572" y="695"/>
                    <a:pt x="10629" y="790"/>
                  </a:cubicBezTo>
                  <a:cubicBezTo>
                    <a:pt x="10687" y="889"/>
                    <a:pt x="10679" y="914"/>
                    <a:pt x="10587" y="971"/>
                  </a:cubicBezTo>
                  <a:cubicBezTo>
                    <a:pt x="10527" y="1007"/>
                    <a:pt x="10432" y="1081"/>
                    <a:pt x="10377" y="1129"/>
                  </a:cubicBezTo>
                  <a:cubicBezTo>
                    <a:pt x="10306" y="1191"/>
                    <a:pt x="10234" y="1200"/>
                    <a:pt x="10117" y="1174"/>
                  </a:cubicBezTo>
                  <a:cubicBezTo>
                    <a:pt x="9832" y="1108"/>
                    <a:pt x="9308" y="1139"/>
                    <a:pt x="9120" y="1226"/>
                  </a:cubicBezTo>
                  <a:cubicBezTo>
                    <a:pt x="8900" y="1329"/>
                    <a:pt x="8818" y="1448"/>
                    <a:pt x="8818" y="1693"/>
                  </a:cubicBezTo>
                  <a:cubicBezTo>
                    <a:pt x="8818" y="1964"/>
                    <a:pt x="8952" y="2208"/>
                    <a:pt x="9254" y="2498"/>
                  </a:cubicBezTo>
                  <a:cubicBezTo>
                    <a:pt x="9482" y="2717"/>
                    <a:pt x="9518" y="2774"/>
                    <a:pt x="9497" y="2927"/>
                  </a:cubicBezTo>
                  <a:cubicBezTo>
                    <a:pt x="9451" y="3270"/>
                    <a:pt x="9508" y="3386"/>
                    <a:pt x="9757" y="3424"/>
                  </a:cubicBezTo>
                  <a:cubicBezTo>
                    <a:pt x="9881" y="3442"/>
                    <a:pt x="9994" y="3471"/>
                    <a:pt x="10008" y="3491"/>
                  </a:cubicBezTo>
                  <a:cubicBezTo>
                    <a:pt x="10064" y="3572"/>
                    <a:pt x="9813" y="3950"/>
                    <a:pt x="9581" y="4138"/>
                  </a:cubicBezTo>
                  <a:cubicBezTo>
                    <a:pt x="9313" y="4356"/>
                    <a:pt x="9209" y="4370"/>
                    <a:pt x="9179" y="4176"/>
                  </a:cubicBezTo>
                  <a:cubicBezTo>
                    <a:pt x="9150" y="3995"/>
                    <a:pt x="9012" y="3868"/>
                    <a:pt x="8785" y="3830"/>
                  </a:cubicBezTo>
                  <a:cubicBezTo>
                    <a:pt x="8677" y="3812"/>
                    <a:pt x="8561" y="3764"/>
                    <a:pt x="8533" y="3717"/>
                  </a:cubicBezTo>
                  <a:cubicBezTo>
                    <a:pt x="8478" y="3621"/>
                    <a:pt x="8490" y="3418"/>
                    <a:pt x="8550" y="3363"/>
                  </a:cubicBezTo>
                  <a:cubicBezTo>
                    <a:pt x="8609" y="3310"/>
                    <a:pt x="8600" y="3235"/>
                    <a:pt x="8533" y="3235"/>
                  </a:cubicBezTo>
                  <a:cubicBezTo>
                    <a:pt x="8502" y="3235"/>
                    <a:pt x="8478" y="3251"/>
                    <a:pt x="8483" y="3273"/>
                  </a:cubicBezTo>
                  <a:cubicBezTo>
                    <a:pt x="8488" y="3295"/>
                    <a:pt x="8460" y="3377"/>
                    <a:pt x="8425" y="3454"/>
                  </a:cubicBezTo>
                  <a:cubicBezTo>
                    <a:pt x="8354" y="3607"/>
                    <a:pt x="8157" y="3689"/>
                    <a:pt x="8047" y="3612"/>
                  </a:cubicBezTo>
                  <a:cubicBezTo>
                    <a:pt x="7924" y="3525"/>
                    <a:pt x="7663" y="3494"/>
                    <a:pt x="7545" y="3551"/>
                  </a:cubicBezTo>
                  <a:cubicBezTo>
                    <a:pt x="7460" y="3592"/>
                    <a:pt x="7427" y="3657"/>
                    <a:pt x="7427" y="3807"/>
                  </a:cubicBezTo>
                  <a:cubicBezTo>
                    <a:pt x="7427" y="3919"/>
                    <a:pt x="7400" y="4030"/>
                    <a:pt x="7369" y="4048"/>
                  </a:cubicBezTo>
                  <a:cubicBezTo>
                    <a:pt x="7264" y="4106"/>
                    <a:pt x="6974" y="3598"/>
                    <a:pt x="6874" y="3190"/>
                  </a:cubicBezTo>
                  <a:cubicBezTo>
                    <a:pt x="6758" y="2715"/>
                    <a:pt x="6663" y="2535"/>
                    <a:pt x="6472" y="2423"/>
                  </a:cubicBezTo>
                  <a:cubicBezTo>
                    <a:pt x="5949" y="2115"/>
                    <a:pt x="5145" y="2336"/>
                    <a:pt x="5248" y="2761"/>
                  </a:cubicBezTo>
                  <a:cubicBezTo>
                    <a:pt x="5283" y="2905"/>
                    <a:pt x="5264" y="2936"/>
                    <a:pt x="5098" y="3017"/>
                  </a:cubicBezTo>
                  <a:cubicBezTo>
                    <a:pt x="4995" y="3067"/>
                    <a:pt x="4852" y="3153"/>
                    <a:pt x="4771" y="3213"/>
                  </a:cubicBezTo>
                  <a:lnTo>
                    <a:pt x="4620" y="3326"/>
                  </a:lnTo>
                  <a:lnTo>
                    <a:pt x="4762" y="3318"/>
                  </a:lnTo>
                  <a:cubicBezTo>
                    <a:pt x="4910" y="3313"/>
                    <a:pt x="4913" y="3329"/>
                    <a:pt x="4838" y="3627"/>
                  </a:cubicBezTo>
                  <a:cubicBezTo>
                    <a:pt x="4800" y="3779"/>
                    <a:pt x="4801" y="3783"/>
                    <a:pt x="4913" y="3694"/>
                  </a:cubicBezTo>
                  <a:cubicBezTo>
                    <a:pt x="4982" y="3640"/>
                    <a:pt x="5119" y="3604"/>
                    <a:pt x="5257" y="3604"/>
                  </a:cubicBezTo>
                  <a:cubicBezTo>
                    <a:pt x="5592" y="3604"/>
                    <a:pt x="5681" y="3520"/>
                    <a:pt x="5701" y="3183"/>
                  </a:cubicBezTo>
                  <a:cubicBezTo>
                    <a:pt x="5715" y="2936"/>
                    <a:pt x="5730" y="2895"/>
                    <a:pt x="5835" y="2882"/>
                  </a:cubicBezTo>
                  <a:cubicBezTo>
                    <a:pt x="5903" y="2873"/>
                    <a:pt x="6041" y="2922"/>
                    <a:pt x="6137" y="2995"/>
                  </a:cubicBezTo>
                  <a:cubicBezTo>
                    <a:pt x="6285" y="3107"/>
                    <a:pt x="6311" y="3175"/>
                    <a:pt x="6338" y="3446"/>
                  </a:cubicBezTo>
                  <a:cubicBezTo>
                    <a:pt x="6381" y="3870"/>
                    <a:pt x="6545" y="4098"/>
                    <a:pt x="7075" y="4477"/>
                  </a:cubicBezTo>
                  <a:lnTo>
                    <a:pt x="7218" y="4582"/>
                  </a:lnTo>
                  <a:lnTo>
                    <a:pt x="7033" y="4665"/>
                  </a:lnTo>
                  <a:cubicBezTo>
                    <a:pt x="6933" y="4712"/>
                    <a:pt x="6809" y="4736"/>
                    <a:pt x="6757" y="4718"/>
                  </a:cubicBezTo>
                  <a:cubicBezTo>
                    <a:pt x="6705" y="4700"/>
                    <a:pt x="6609" y="4711"/>
                    <a:pt x="6539" y="4740"/>
                  </a:cubicBezTo>
                  <a:cubicBezTo>
                    <a:pt x="6469" y="4770"/>
                    <a:pt x="6326" y="4825"/>
                    <a:pt x="6221" y="4861"/>
                  </a:cubicBezTo>
                  <a:cubicBezTo>
                    <a:pt x="6016" y="4930"/>
                    <a:pt x="5860" y="5089"/>
                    <a:pt x="5860" y="5229"/>
                  </a:cubicBezTo>
                  <a:cubicBezTo>
                    <a:pt x="5860" y="5296"/>
                    <a:pt x="5909" y="5309"/>
                    <a:pt x="6086" y="5305"/>
                  </a:cubicBezTo>
                  <a:cubicBezTo>
                    <a:pt x="6272" y="5300"/>
                    <a:pt x="6358" y="5334"/>
                    <a:pt x="6514" y="5470"/>
                  </a:cubicBezTo>
                  <a:cubicBezTo>
                    <a:pt x="6620" y="5563"/>
                    <a:pt x="6761" y="5643"/>
                    <a:pt x="6824" y="5643"/>
                  </a:cubicBezTo>
                  <a:cubicBezTo>
                    <a:pt x="6975" y="5643"/>
                    <a:pt x="7205" y="5787"/>
                    <a:pt x="7159" y="5854"/>
                  </a:cubicBezTo>
                  <a:cubicBezTo>
                    <a:pt x="7139" y="5883"/>
                    <a:pt x="7086" y="5889"/>
                    <a:pt x="7033" y="5869"/>
                  </a:cubicBezTo>
                  <a:cubicBezTo>
                    <a:pt x="6981" y="5849"/>
                    <a:pt x="6703" y="5816"/>
                    <a:pt x="6422" y="5794"/>
                  </a:cubicBezTo>
                  <a:cubicBezTo>
                    <a:pt x="6016" y="5761"/>
                    <a:pt x="5866" y="5729"/>
                    <a:pt x="5684" y="5621"/>
                  </a:cubicBezTo>
                  <a:cubicBezTo>
                    <a:pt x="5537" y="5533"/>
                    <a:pt x="5450" y="5502"/>
                    <a:pt x="5450" y="5545"/>
                  </a:cubicBezTo>
                  <a:cubicBezTo>
                    <a:pt x="5450" y="5731"/>
                    <a:pt x="5828" y="6004"/>
                    <a:pt x="6086" y="6004"/>
                  </a:cubicBezTo>
                  <a:cubicBezTo>
                    <a:pt x="6152" y="6004"/>
                    <a:pt x="6254" y="6049"/>
                    <a:pt x="6313" y="6102"/>
                  </a:cubicBezTo>
                  <a:cubicBezTo>
                    <a:pt x="6372" y="6155"/>
                    <a:pt x="6537" y="6214"/>
                    <a:pt x="6673" y="6230"/>
                  </a:cubicBezTo>
                  <a:cubicBezTo>
                    <a:pt x="6826" y="6248"/>
                    <a:pt x="7005" y="6319"/>
                    <a:pt x="7142" y="6418"/>
                  </a:cubicBezTo>
                  <a:cubicBezTo>
                    <a:pt x="7265" y="6507"/>
                    <a:pt x="7388" y="6576"/>
                    <a:pt x="7419" y="6576"/>
                  </a:cubicBezTo>
                  <a:cubicBezTo>
                    <a:pt x="7450" y="6576"/>
                    <a:pt x="7603" y="6637"/>
                    <a:pt x="7763" y="6712"/>
                  </a:cubicBezTo>
                  <a:cubicBezTo>
                    <a:pt x="7984" y="6815"/>
                    <a:pt x="8093" y="6910"/>
                    <a:pt x="8215" y="7110"/>
                  </a:cubicBezTo>
                  <a:cubicBezTo>
                    <a:pt x="8400" y="7416"/>
                    <a:pt x="8472" y="7949"/>
                    <a:pt x="8357" y="8141"/>
                  </a:cubicBezTo>
                  <a:cubicBezTo>
                    <a:pt x="8309" y="8223"/>
                    <a:pt x="8307" y="8277"/>
                    <a:pt x="8349" y="8314"/>
                  </a:cubicBezTo>
                  <a:cubicBezTo>
                    <a:pt x="8442" y="8398"/>
                    <a:pt x="8212" y="8750"/>
                    <a:pt x="7905" y="8999"/>
                  </a:cubicBezTo>
                  <a:cubicBezTo>
                    <a:pt x="7759" y="9117"/>
                    <a:pt x="7519" y="9325"/>
                    <a:pt x="7369" y="9458"/>
                  </a:cubicBezTo>
                  <a:lnTo>
                    <a:pt x="7092" y="9699"/>
                  </a:lnTo>
                  <a:lnTo>
                    <a:pt x="6866" y="9631"/>
                  </a:lnTo>
                  <a:cubicBezTo>
                    <a:pt x="6728" y="9589"/>
                    <a:pt x="6539" y="9461"/>
                    <a:pt x="6380" y="9300"/>
                  </a:cubicBezTo>
                  <a:cubicBezTo>
                    <a:pt x="6216" y="9135"/>
                    <a:pt x="6039" y="9005"/>
                    <a:pt x="5894" y="8961"/>
                  </a:cubicBezTo>
                  <a:cubicBezTo>
                    <a:pt x="5670" y="8893"/>
                    <a:pt x="5657" y="8883"/>
                    <a:pt x="5600" y="8585"/>
                  </a:cubicBezTo>
                  <a:lnTo>
                    <a:pt x="5542" y="8277"/>
                  </a:lnTo>
                  <a:lnTo>
                    <a:pt x="5760" y="8089"/>
                  </a:lnTo>
                  <a:cubicBezTo>
                    <a:pt x="5948" y="7927"/>
                    <a:pt x="5979" y="7873"/>
                    <a:pt x="5978" y="7675"/>
                  </a:cubicBezTo>
                  <a:cubicBezTo>
                    <a:pt x="5976" y="7384"/>
                    <a:pt x="5842" y="7139"/>
                    <a:pt x="5374" y="6569"/>
                  </a:cubicBezTo>
                  <a:cubicBezTo>
                    <a:pt x="5169" y="6318"/>
                    <a:pt x="4986" y="6086"/>
                    <a:pt x="4972" y="6049"/>
                  </a:cubicBezTo>
                  <a:cubicBezTo>
                    <a:pt x="4952" y="5995"/>
                    <a:pt x="4937" y="5995"/>
                    <a:pt x="4863" y="6049"/>
                  </a:cubicBezTo>
                  <a:cubicBezTo>
                    <a:pt x="4784" y="6108"/>
                    <a:pt x="4722" y="6036"/>
                    <a:pt x="4419" y="5523"/>
                  </a:cubicBezTo>
                  <a:cubicBezTo>
                    <a:pt x="4056" y="4909"/>
                    <a:pt x="3942" y="4630"/>
                    <a:pt x="3941" y="4349"/>
                  </a:cubicBezTo>
                  <a:cubicBezTo>
                    <a:pt x="3941" y="4257"/>
                    <a:pt x="3918" y="4168"/>
                    <a:pt x="3891" y="4153"/>
                  </a:cubicBezTo>
                  <a:cubicBezTo>
                    <a:pt x="3864" y="4138"/>
                    <a:pt x="3826" y="3978"/>
                    <a:pt x="3807" y="3792"/>
                  </a:cubicBezTo>
                  <a:cubicBezTo>
                    <a:pt x="3788" y="3607"/>
                    <a:pt x="3717" y="3190"/>
                    <a:pt x="3648" y="2867"/>
                  </a:cubicBezTo>
                  <a:cubicBezTo>
                    <a:pt x="3571" y="2504"/>
                    <a:pt x="3535" y="2193"/>
                    <a:pt x="3556" y="2054"/>
                  </a:cubicBezTo>
                  <a:cubicBezTo>
                    <a:pt x="3597" y="1785"/>
                    <a:pt x="3543" y="1767"/>
                    <a:pt x="3329" y="1994"/>
                  </a:cubicBezTo>
                  <a:cubicBezTo>
                    <a:pt x="3045" y="2296"/>
                    <a:pt x="2785" y="2972"/>
                    <a:pt x="2785" y="3393"/>
                  </a:cubicBezTo>
                  <a:cubicBezTo>
                    <a:pt x="2785" y="3476"/>
                    <a:pt x="2762" y="3559"/>
                    <a:pt x="2734" y="3574"/>
                  </a:cubicBezTo>
                  <a:cubicBezTo>
                    <a:pt x="2682" y="3603"/>
                    <a:pt x="2198" y="3060"/>
                    <a:pt x="2198" y="2972"/>
                  </a:cubicBezTo>
                  <a:cubicBezTo>
                    <a:pt x="2198" y="2945"/>
                    <a:pt x="2175" y="2927"/>
                    <a:pt x="2148" y="2927"/>
                  </a:cubicBezTo>
                  <a:cubicBezTo>
                    <a:pt x="2059" y="2927"/>
                    <a:pt x="1972" y="3505"/>
                    <a:pt x="1972" y="4056"/>
                  </a:cubicBezTo>
                  <a:cubicBezTo>
                    <a:pt x="1972" y="4351"/>
                    <a:pt x="1946" y="4599"/>
                    <a:pt x="1922" y="4612"/>
                  </a:cubicBezTo>
                  <a:cubicBezTo>
                    <a:pt x="1897" y="4626"/>
                    <a:pt x="1727" y="4496"/>
                    <a:pt x="1536" y="4326"/>
                  </a:cubicBezTo>
                  <a:cubicBezTo>
                    <a:pt x="1345" y="4157"/>
                    <a:pt x="1163" y="4018"/>
                    <a:pt x="1134" y="4018"/>
                  </a:cubicBezTo>
                  <a:cubicBezTo>
                    <a:pt x="1055" y="4018"/>
                    <a:pt x="1134" y="5248"/>
                    <a:pt x="1234" y="5583"/>
                  </a:cubicBezTo>
                  <a:cubicBezTo>
                    <a:pt x="1282" y="5740"/>
                    <a:pt x="1309" y="5891"/>
                    <a:pt x="1293" y="5914"/>
                  </a:cubicBezTo>
                  <a:cubicBezTo>
                    <a:pt x="1277" y="5937"/>
                    <a:pt x="1173" y="5889"/>
                    <a:pt x="1067" y="5809"/>
                  </a:cubicBezTo>
                  <a:cubicBezTo>
                    <a:pt x="414" y="5317"/>
                    <a:pt x="404" y="5309"/>
                    <a:pt x="405" y="5440"/>
                  </a:cubicBezTo>
                  <a:cubicBezTo>
                    <a:pt x="406" y="5898"/>
                    <a:pt x="655" y="6708"/>
                    <a:pt x="908" y="7065"/>
                  </a:cubicBezTo>
                  <a:cubicBezTo>
                    <a:pt x="999" y="7195"/>
                    <a:pt x="1066" y="7376"/>
                    <a:pt x="1075" y="7509"/>
                  </a:cubicBezTo>
                  <a:cubicBezTo>
                    <a:pt x="1084" y="7633"/>
                    <a:pt x="1143" y="7811"/>
                    <a:pt x="1209" y="7908"/>
                  </a:cubicBezTo>
                  <a:cubicBezTo>
                    <a:pt x="1342" y="8102"/>
                    <a:pt x="1296" y="8190"/>
                    <a:pt x="1100" y="8096"/>
                  </a:cubicBezTo>
                  <a:cubicBezTo>
                    <a:pt x="1035" y="8064"/>
                    <a:pt x="804" y="7981"/>
                    <a:pt x="589" y="7915"/>
                  </a:cubicBezTo>
                  <a:cubicBezTo>
                    <a:pt x="375" y="7850"/>
                    <a:pt x="146" y="7781"/>
                    <a:pt x="86" y="7757"/>
                  </a:cubicBezTo>
                  <a:cubicBezTo>
                    <a:pt x="-7" y="7721"/>
                    <a:pt x="-17" y="7732"/>
                    <a:pt x="19" y="7840"/>
                  </a:cubicBezTo>
                  <a:cubicBezTo>
                    <a:pt x="106" y="8100"/>
                    <a:pt x="412" y="8599"/>
                    <a:pt x="631" y="8848"/>
                  </a:cubicBezTo>
                  <a:cubicBezTo>
                    <a:pt x="756" y="8991"/>
                    <a:pt x="848" y="9127"/>
                    <a:pt x="832" y="9149"/>
                  </a:cubicBezTo>
                  <a:cubicBezTo>
                    <a:pt x="816" y="9172"/>
                    <a:pt x="674" y="9187"/>
                    <a:pt x="522" y="9187"/>
                  </a:cubicBezTo>
                  <a:cubicBezTo>
                    <a:pt x="370" y="9187"/>
                    <a:pt x="201" y="9218"/>
                    <a:pt x="145" y="9255"/>
                  </a:cubicBezTo>
                  <a:cubicBezTo>
                    <a:pt x="52" y="9316"/>
                    <a:pt x="79" y="9357"/>
                    <a:pt x="405" y="9676"/>
                  </a:cubicBezTo>
                  <a:cubicBezTo>
                    <a:pt x="601" y="9869"/>
                    <a:pt x="921" y="10121"/>
                    <a:pt x="1125" y="10240"/>
                  </a:cubicBezTo>
                  <a:cubicBezTo>
                    <a:pt x="1330" y="10359"/>
                    <a:pt x="1489" y="10483"/>
                    <a:pt x="1469" y="10511"/>
                  </a:cubicBezTo>
                  <a:cubicBezTo>
                    <a:pt x="1449" y="10541"/>
                    <a:pt x="1286" y="10548"/>
                    <a:pt x="1100" y="10534"/>
                  </a:cubicBezTo>
                  <a:cubicBezTo>
                    <a:pt x="921" y="10521"/>
                    <a:pt x="721" y="10524"/>
                    <a:pt x="648" y="10541"/>
                  </a:cubicBezTo>
                  <a:lnTo>
                    <a:pt x="522" y="10572"/>
                  </a:lnTo>
                  <a:cubicBezTo>
                    <a:pt x="521" y="10573"/>
                    <a:pt x="522" y="10577"/>
                    <a:pt x="522" y="10579"/>
                  </a:cubicBezTo>
                  <a:cubicBezTo>
                    <a:pt x="522" y="10581"/>
                    <a:pt x="522" y="10584"/>
                    <a:pt x="522" y="10587"/>
                  </a:cubicBezTo>
                  <a:lnTo>
                    <a:pt x="665" y="10752"/>
                  </a:lnTo>
                  <a:cubicBezTo>
                    <a:pt x="986" y="11143"/>
                    <a:pt x="1619" y="11405"/>
                    <a:pt x="2491" y="11505"/>
                  </a:cubicBezTo>
                  <a:cubicBezTo>
                    <a:pt x="2795" y="11539"/>
                    <a:pt x="3046" y="11590"/>
                    <a:pt x="3044" y="11617"/>
                  </a:cubicBezTo>
                  <a:cubicBezTo>
                    <a:pt x="3043" y="11645"/>
                    <a:pt x="2976" y="11844"/>
                    <a:pt x="2902" y="12054"/>
                  </a:cubicBezTo>
                  <a:cubicBezTo>
                    <a:pt x="2774" y="12417"/>
                    <a:pt x="2754" y="12936"/>
                    <a:pt x="2860" y="13032"/>
                  </a:cubicBezTo>
                  <a:cubicBezTo>
                    <a:pt x="2880" y="13050"/>
                    <a:pt x="3064" y="12962"/>
                    <a:pt x="3271" y="12829"/>
                  </a:cubicBezTo>
                  <a:cubicBezTo>
                    <a:pt x="3478" y="12696"/>
                    <a:pt x="3663" y="12607"/>
                    <a:pt x="3681" y="12633"/>
                  </a:cubicBezTo>
                  <a:cubicBezTo>
                    <a:pt x="3700" y="12660"/>
                    <a:pt x="3687" y="12837"/>
                    <a:pt x="3656" y="13032"/>
                  </a:cubicBezTo>
                  <a:cubicBezTo>
                    <a:pt x="3626" y="13227"/>
                    <a:pt x="3611" y="13398"/>
                    <a:pt x="3623" y="13408"/>
                  </a:cubicBezTo>
                  <a:cubicBezTo>
                    <a:pt x="3653" y="13435"/>
                    <a:pt x="3936" y="13293"/>
                    <a:pt x="4167" y="13137"/>
                  </a:cubicBezTo>
                  <a:cubicBezTo>
                    <a:pt x="4276" y="13064"/>
                    <a:pt x="4392" y="13017"/>
                    <a:pt x="4419" y="13032"/>
                  </a:cubicBezTo>
                  <a:cubicBezTo>
                    <a:pt x="4446" y="13047"/>
                    <a:pt x="4469" y="13200"/>
                    <a:pt x="4469" y="13371"/>
                  </a:cubicBezTo>
                  <a:cubicBezTo>
                    <a:pt x="4469" y="13538"/>
                    <a:pt x="4475" y="13674"/>
                    <a:pt x="4486" y="13679"/>
                  </a:cubicBezTo>
                  <a:cubicBezTo>
                    <a:pt x="4572" y="13677"/>
                    <a:pt x="4935" y="13542"/>
                    <a:pt x="5064" y="13461"/>
                  </a:cubicBezTo>
                  <a:cubicBezTo>
                    <a:pt x="5152" y="13406"/>
                    <a:pt x="5227" y="13377"/>
                    <a:pt x="5232" y="13401"/>
                  </a:cubicBezTo>
                  <a:cubicBezTo>
                    <a:pt x="5237" y="13424"/>
                    <a:pt x="5241" y="13470"/>
                    <a:pt x="5248" y="13498"/>
                  </a:cubicBezTo>
                  <a:cubicBezTo>
                    <a:pt x="5256" y="13527"/>
                    <a:pt x="5269" y="13599"/>
                    <a:pt x="5274" y="13656"/>
                  </a:cubicBezTo>
                  <a:cubicBezTo>
                    <a:pt x="5291" y="13892"/>
                    <a:pt x="5368" y="13914"/>
                    <a:pt x="5642" y="13769"/>
                  </a:cubicBezTo>
                  <a:cubicBezTo>
                    <a:pt x="5784" y="13695"/>
                    <a:pt x="5928" y="13596"/>
                    <a:pt x="5969" y="13551"/>
                  </a:cubicBezTo>
                  <a:cubicBezTo>
                    <a:pt x="6070" y="13442"/>
                    <a:pt x="6154" y="13498"/>
                    <a:pt x="6154" y="13679"/>
                  </a:cubicBezTo>
                  <a:cubicBezTo>
                    <a:pt x="6154" y="14037"/>
                    <a:pt x="6337" y="14089"/>
                    <a:pt x="6723" y="13837"/>
                  </a:cubicBezTo>
                  <a:cubicBezTo>
                    <a:pt x="6856" y="13751"/>
                    <a:pt x="6970" y="13679"/>
                    <a:pt x="6983" y="13679"/>
                  </a:cubicBezTo>
                  <a:cubicBezTo>
                    <a:pt x="6992" y="13679"/>
                    <a:pt x="7029" y="13718"/>
                    <a:pt x="7067" y="13769"/>
                  </a:cubicBezTo>
                  <a:cubicBezTo>
                    <a:pt x="6830" y="13318"/>
                    <a:pt x="6740" y="12846"/>
                    <a:pt x="6740" y="12189"/>
                  </a:cubicBezTo>
                  <a:cubicBezTo>
                    <a:pt x="6740" y="11457"/>
                    <a:pt x="6793" y="11169"/>
                    <a:pt x="6992" y="10782"/>
                  </a:cubicBezTo>
                  <a:cubicBezTo>
                    <a:pt x="7341" y="10103"/>
                    <a:pt x="8304" y="9223"/>
                    <a:pt x="9070" y="8886"/>
                  </a:cubicBezTo>
                  <a:cubicBezTo>
                    <a:pt x="9620" y="8644"/>
                    <a:pt x="9846" y="8605"/>
                    <a:pt x="10679" y="8608"/>
                  </a:cubicBezTo>
                  <a:cubicBezTo>
                    <a:pt x="11795" y="8611"/>
                    <a:pt x="11956" y="8642"/>
                    <a:pt x="12749" y="9029"/>
                  </a:cubicBezTo>
                  <a:cubicBezTo>
                    <a:pt x="14546" y="9906"/>
                    <a:pt x="15346" y="11990"/>
                    <a:pt x="14517" y="13641"/>
                  </a:cubicBezTo>
                  <a:cubicBezTo>
                    <a:pt x="14166" y="14341"/>
                    <a:pt x="13752" y="14761"/>
                    <a:pt x="13495" y="14672"/>
                  </a:cubicBezTo>
                  <a:cubicBezTo>
                    <a:pt x="13402" y="14640"/>
                    <a:pt x="13297" y="14683"/>
                    <a:pt x="13260" y="14770"/>
                  </a:cubicBezTo>
                  <a:cubicBezTo>
                    <a:pt x="13223" y="14857"/>
                    <a:pt x="13121" y="14906"/>
                    <a:pt x="13034" y="14875"/>
                  </a:cubicBezTo>
                  <a:cubicBezTo>
                    <a:pt x="12937" y="14842"/>
                    <a:pt x="12853" y="14906"/>
                    <a:pt x="12816" y="15033"/>
                  </a:cubicBezTo>
                  <a:cubicBezTo>
                    <a:pt x="12771" y="15185"/>
                    <a:pt x="12687" y="15230"/>
                    <a:pt x="12522" y="15191"/>
                  </a:cubicBezTo>
                  <a:cubicBezTo>
                    <a:pt x="12352" y="15151"/>
                    <a:pt x="12289" y="15187"/>
                    <a:pt x="12263" y="15349"/>
                  </a:cubicBezTo>
                  <a:cubicBezTo>
                    <a:pt x="12243" y="15470"/>
                    <a:pt x="12093" y="15628"/>
                    <a:pt x="11936" y="15696"/>
                  </a:cubicBezTo>
                  <a:cubicBezTo>
                    <a:pt x="11486" y="15888"/>
                    <a:pt x="10569" y="15935"/>
                    <a:pt x="9883" y="15801"/>
                  </a:cubicBezTo>
                  <a:cubicBezTo>
                    <a:pt x="9315" y="15690"/>
                    <a:pt x="9250" y="15650"/>
                    <a:pt x="9196" y="15372"/>
                  </a:cubicBezTo>
                  <a:cubicBezTo>
                    <a:pt x="9155" y="15167"/>
                    <a:pt x="9106" y="15105"/>
                    <a:pt x="9045" y="15191"/>
                  </a:cubicBezTo>
                  <a:cubicBezTo>
                    <a:pt x="8921" y="15368"/>
                    <a:pt x="8735" y="15253"/>
                    <a:pt x="8735" y="14996"/>
                  </a:cubicBezTo>
                  <a:cubicBezTo>
                    <a:pt x="8735" y="14846"/>
                    <a:pt x="8689" y="14801"/>
                    <a:pt x="8559" y="14845"/>
                  </a:cubicBezTo>
                  <a:cubicBezTo>
                    <a:pt x="8436" y="14887"/>
                    <a:pt x="8357" y="14835"/>
                    <a:pt x="8316" y="14695"/>
                  </a:cubicBezTo>
                  <a:cubicBezTo>
                    <a:pt x="8259" y="14501"/>
                    <a:pt x="8235" y="14505"/>
                    <a:pt x="8047" y="14657"/>
                  </a:cubicBezTo>
                  <a:cubicBezTo>
                    <a:pt x="7859" y="14810"/>
                    <a:pt x="7826" y="14790"/>
                    <a:pt x="7553" y="14469"/>
                  </a:cubicBezTo>
                  <a:cubicBezTo>
                    <a:pt x="7423" y="14316"/>
                    <a:pt x="7313" y="14171"/>
                    <a:pt x="7218" y="14025"/>
                  </a:cubicBezTo>
                  <a:cubicBezTo>
                    <a:pt x="7219" y="14054"/>
                    <a:pt x="7195" y="14072"/>
                    <a:pt x="7151" y="14093"/>
                  </a:cubicBezTo>
                  <a:cubicBezTo>
                    <a:pt x="7096" y="14119"/>
                    <a:pt x="6964" y="14155"/>
                    <a:pt x="6857" y="14176"/>
                  </a:cubicBezTo>
                  <a:cubicBezTo>
                    <a:pt x="6604" y="14225"/>
                    <a:pt x="6277" y="14486"/>
                    <a:pt x="6145" y="14747"/>
                  </a:cubicBezTo>
                  <a:cubicBezTo>
                    <a:pt x="5977" y="15080"/>
                    <a:pt x="5999" y="15574"/>
                    <a:pt x="6204" y="15944"/>
                  </a:cubicBezTo>
                  <a:lnTo>
                    <a:pt x="6371" y="16245"/>
                  </a:lnTo>
                  <a:lnTo>
                    <a:pt x="6547" y="16109"/>
                  </a:lnTo>
                  <a:cubicBezTo>
                    <a:pt x="6735" y="15968"/>
                    <a:pt x="6792" y="15989"/>
                    <a:pt x="6874" y="16230"/>
                  </a:cubicBezTo>
                  <a:cubicBezTo>
                    <a:pt x="6897" y="16297"/>
                    <a:pt x="7040" y="16477"/>
                    <a:pt x="7193" y="16629"/>
                  </a:cubicBezTo>
                  <a:cubicBezTo>
                    <a:pt x="7345" y="16780"/>
                    <a:pt x="7480" y="16937"/>
                    <a:pt x="7494" y="16975"/>
                  </a:cubicBezTo>
                  <a:cubicBezTo>
                    <a:pt x="7531" y="17074"/>
                    <a:pt x="7635" y="16996"/>
                    <a:pt x="7746" y="16787"/>
                  </a:cubicBezTo>
                  <a:cubicBezTo>
                    <a:pt x="7799" y="16686"/>
                    <a:pt x="7861" y="16606"/>
                    <a:pt x="7888" y="16606"/>
                  </a:cubicBezTo>
                  <a:cubicBezTo>
                    <a:pt x="7916" y="16606"/>
                    <a:pt x="7990" y="16686"/>
                    <a:pt x="8056" y="16787"/>
                  </a:cubicBezTo>
                  <a:cubicBezTo>
                    <a:pt x="8185" y="16983"/>
                    <a:pt x="8301" y="17016"/>
                    <a:pt x="8416" y="16892"/>
                  </a:cubicBezTo>
                  <a:cubicBezTo>
                    <a:pt x="8617" y="16674"/>
                    <a:pt x="8646" y="17071"/>
                    <a:pt x="8475" y="17674"/>
                  </a:cubicBezTo>
                  <a:cubicBezTo>
                    <a:pt x="8260" y="18431"/>
                    <a:pt x="7782" y="19223"/>
                    <a:pt x="7126" y="19909"/>
                  </a:cubicBezTo>
                  <a:lnTo>
                    <a:pt x="6832" y="20210"/>
                  </a:lnTo>
                  <a:lnTo>
                    <a:pt x="7126" y="20210"/>
                  </a:lnTo>
                  <a:cubicBezTo>
                    <a:pt x="7312" y="20210"/>
                    <a:pt x="7502" y="20163"/>
                    <a:pt x="7679" y="20082"/>
                  </a:cubicBezTo>
                  <a:cubicBezTo>
                    <a:pt x="7828" y="20014"/>
                    <a:pt x="7965" y="19977"/>
                    <a:pt x="7980" y="19999"/>
                  </a:cubicBezTo>
                  <a:cubicBezTo>
                    <a:pt x="7996" y="20022"/>
                    <a:pt x="7976" y="20162"/>
                    <a:pt x="7938" y="20308"/>
                  </a:cubicBezTo>
                  <a:cubicBezTo>
                    <a:pt x="7901" y="20454"/>
                    <a:pt x="7892" y="20590"/>
                    <a:pt x="7913" y="20609"/>
                  </a:cubicBezTo>
                  <a:cubicBezTo>
                    <a:pt x="7934" y="20628"/>
                    <a:pt x="8108" y="20569"/>
                    <a:pt x="8307" y="20481"/>
                  </a:cubicBezTo>
                  <a:cubicBezTo>
                    <a:pt x="8506" y="20392"/>
                    <a:pt x="8695" y="20333"/>
                    <a:pt x="8718" y="20345"/>
                  </a:cubicBezTo>
                  <a:cubicBezTo>
                    <a:pt x="8741" y="20358"/>
                    <a:pt x="8744" y="20496"/>
                    <a:pt x="8726" y="20654"/>
                  </a:cubicBezTo>
                  <a:cubicBezTo>
                    <a:pt x="8697" y="20911"/>
                    <a:pt x="8703" y="20940"/>
                    <a:pt x="8802" y="20940"/>
                  </a:cubicBezTo>
                  <a:cubicBezTo>
                    <a:pt x="9008" y="20939"/>
                    <a:pt x="9317" y="20839"/>
                    <a:pt x="9589" y="20684"/>
                  </a:cubicBezTo>
                  <a:cubicBezTo>
                    <a:pt x="9739" y="20599"/>
                    <a:pt x="9871" y="20543"/>
                    <a:pt x="9883" y="20564"/>
                  </a:cubicBezTo>
                  <a:cubicBezTo>
                    <a:pt x="9895" y="20584"/>
                    <a:pt x="9943" y="20709"/>
                    <a:pt x="9983" y="20842"/>
                  </a:cubicBezTo>
                  <a:cubicBezTo>
                    <a:pt x="10070" y="21132"/>
                    <a:pt x="10341" y="21449"/>
                    <a:pt x="10587" y="21542"/>
                  </a:cubicBezTo>
                  <a:cubicBezTo>
                    <a:pt x="10740" y="21600"/>
                    <a:pt x="10793" y="21598"/>
                    <a:pt x="10980" y="21512"/>
                  </a:cubicBezTo>
                  <a:cubicBezTo>
                    <a:pt x="11239" y="21393"/>
                    <a:pt x="11455" y="21149"/>
                    <a:pt x="11550" y="20865"/>
                  </a:cubicBezTo>
                  <a:cubicBezTo>
                    <a:pt x="11589" y="20750"/>
                    <a:pt x="11629" y="20624"/>
                    <a:pt x="11643" y="20586"/>
                  </a:cubicBezTo>
                  <a:cubicBezTo>
                    <a:pt x="11660" y="20537"/>
                    <a:pt x="11721" y="20551"/>
                    <a:pt x="11860" y="20646"/>
                  </a:cubicBezTo>
                  <a:cubicBezTo>
                    <a:pt x="12078" y="20795"/>
                    <a:pt x="12482" y="20940"/>
                    <a:pt x="12690" y="20940"/>
                  </a:cubicBezTo>
                  <a:cubicBezTo>
                    <a:pt x="12804" y="20940"/>
                    <a:pt x="12832" y="20916"/>
                    <a:pt x="12832" y="20789"/>
                  </a:cubicBezTo>
                  <a:cubicBezTo>
                    <a:pt x="12832" y="20705"/>
                    <a:pt x="12806" y="20572"/>
                    <a:pt x="12774" y="20496"/>
                  </a:cubicBezTo>
                  <a:cubicBezTo>
                    <a:pt x="12742" y="20420"/>
                    <a:pt x="12724" y="20339"/>
                    <a:pt x="12740" y="20315"/>
                  </a:cubicBezTo>
                  <a:cubicBezTo>
                    <a:pt x="12757" y="20291"/>
                    <a:pt x="12947" y="20351"/>
                    <a:pt x="13159" y="20451"/>
                  </a:cubicBezTo>
                  <a:cubicBezTo>
                    <a:pt x="13383" y="20556"/>
                    <a:pt x="13565" y="20613"/>
                    <a:pt x="13595" y="20586"/>
                  </a:cubicBezTo>
                  <a:cubicBezTo>
                    <a:pt x="13625" y="20559"/>
                    <a:pt x="13620" y="20441"/>
                    <a:pt x="13587" y="20308"/>
                  </a:cubicBezTo>
                  <a:cubicBezTo>
                    <a:pt x="13555" y="20181"/>
                    <a:pt x="13553" y="20059"/>
                    <a:pt x="13578" y="20037"/>
                  </a:cubicBezTo>
                  <a:cubicBezTo>
                    <a:pt x="13603" y="20015"/>
                    <a:pt x="13739" y="20047"/>
                    <a:pt x="13880" y="20105"/>
                  </a:cubicBezTo>
                  <a:cubicBezTo>
                    <a:pt x="14021" y="20162"/>
                    <a:pt x="14261" y="20209"/>
                    <a:pt x="14416" y="20210"/>
                  </a:cubicBezTo>
                  <a:lnTo>
                    <a:pt x="14693" y="20210"/>
                  </a:lnTo>
                  <a:lnTo>
                    <a:pt x="14425" y="19932"/>
                  </a:lnTo>
                  <a:cubicBezTo>
                    <a:pt x="13686" y="19193"/>
                    <a:pt x="13089" y="18119"/>
                    <a:pt x="12967" y="17291"/>
                  </a:cubicBezTo>
                  <a:cubicBezTo>
                    <a:pt x="12936" y="17081"/>
                    <a:pt x="12938" y="16964"/>
                    <a:pt x="12983" y="16922"/>
                  </a:cubicBezTo>
                  <a:cubicBezTo>
                    <a:pt x="12984" y="16920"/>
                    <a:pt x="12983" y="16916"/>
                    <a:pt x="12983" y="16914"/>
                  </a:cubicBezTo>
                  <a:cubicBezTo>
                    <a:pt x="12986" y="16907"/>
                    <a:pt x="12996" y="16904"/>
                    <a:pt x="13000" y="16899"/>
                  </a:cubicBezTo>
                  <a:cubicBezTo>
                    <a:pt x="13012" y="16885"/>
                    <a:pt x="13022" y="16877"/>
                    <a:pt x="13042" y="16884"/>
                  </a:cubicBezTo>
                  <a:cubicBezTo>
                    <a:pt x="13049" y="16887"/>
                    <a:pt x="13059" y="16894"/>
                    <a:pt x="13067" y="16899"/>
                  </a:cubicBezTo>
                  <a:cubicBezTo>
                    <a:pt x="13070" y="16901"/>
                    <a:pt x="13072" y="16905"/>
                    <a:pt x="13076" y="16907"/>
                  </a:cubicBezTo>
                  <a:cubicBezTo>
                    <a:pt x="13098" y="16911"/>
                    <a:pt x="13121" y="16917"/>
                    <a:pt x="13151" y="16929"/>
                  </a:cubicBezTo>
                  <a:cubicBezTo>
                    <a:pt x="13312" y="16996"/>
                    <a:pt x="13377" y="16962"/>
                    <a:pt x="13562" y="16681"/>
                  </a:cubicBezTo>
                  <a:cubicBezTo>
                    <a:pt x="13619" y="16594"/>
                    <a:pt x="13638" y="16600"/>
                    <a:pt x="13779" y="16802"/>
                  </a:cubicBezTo>
                  <a:lnTo>
                    <a:pt x="13939" y="17027"/>
                  </a:lnTo>
                  <a:lnTo>
                    <a:pt x="14232" y="16749"/>
                  </a:lnTo>
                  <a:cubicBezTo>
                    <a:pt x="14392" y="16597"/>
                    <a:pt x="14571" y="16374"/>
                    <a:pt x="14634" y="16252"/>
                  </a:cubicBezTo>
                  <a:cubicBezTo>
                    <a:pt x="14698" y="16130"/>
                    <a:pt x="14763" y="16034"/>
                    <a:pt x="14777" y="16034"/>
                  </a:cubicBezTo>
                  <a:cubicBezTo>
                    <a:pt x="14790" y="16034"/>
                    <a:pt x="14885" y="16076"/>
                    <a:pt x="14986" y="16132"/>
                  </a:cubicBezTo>
                  <a:lnTo>
                    <a:pt x="15171" y="16230"/>
                  </a:lnTo>
                  <a:lnTo>
                    <a:pt x="15338" y="15921"/>
                  </a:lnTo>
                  <a:cubicBezTo>
                    <a:pt x="15597" y="15429"/>
                    <a:pt x="15535" y="14804"/>
                    <a:pt x="15196" y="14477"/>
                  </a:cubicBezTo>
                  <a:cubicBezTo>
                    <a:pt x="15043" y="14330"/>
                    <a:pt x="14676" y="14153"/>
                    <a:pt x="14525" y="14153"/>
                  </a:cubicBezTo>
                  <a:cubicBezTo>
                    <a:pt x="14322" y="14153"/>
                    <a:pt x="14283" y="14051"/>
                    <a:pt x="14408" y="13860"/>
                  </a:cubicBezTo>
                  <a:cubicBezTo>
                    <a:pt x="14544" y="13652"/>
                    <a:pt x="14579" y="13643"/>
                    <a:pt x="14726" y="13792"/>
                  </a:cubicBezTo>
                  <a:cubicBezTo>
                    <a:pt x="14837" y="13903"/>
                    <a:pt x="15028" y="13999"/>
                    <a:pt x="15162" y="14018"/>
                  </a:cubicBezTo>
                  <a:cubicBezTo>
                    <a:pt x="15196" y="14018"/>
                    <a:pt x="15231" y="14012"/>
                    <a:pt x="15254" y="14010"/>
                  </a:cubicBezTo>
                  <a:cubicBezTo>
                    <a:pt x="15268" y="14007"/>
                    <a:pt x="15280" y="14003"/>
                    <a:pt x="15288" y="13995"/>
                  </a:cubicBezTo>
                  <a:cubicBezTo>
                    <a:pt x="15322" y="13964"/>
                    <a:pt x="15350" y="13839"/>
                    <a:pt x="15355" y="13717"/>
                  </a:cubicBezTo>
                  <a:cubicBezTo>
                    <a:pt x="15359" y="13595"/>
                    <a:pt x="15375" y="13478"/>
                    <a:pt x="15380" y="13453"/>
                  </a:cubicBezTo>
                  <a:cubicBezTo>
                    <a:pt x="15385" y="13428"/>
                    <a:pt x="15494" y="13491"/>
                    <a:pt x="15623" y="13596"/>
                  </a:cubicBezTo>
                  <a:cubicBezTo>
                    <a:pt x="15940" y="13853"/>
                    <a:pt x="16131" y="13937"/>
                    <a:pt x="16201" y="13837"/>
                  </a:cubicBezTo>
                  <a:cubicBezTo>
                    <a:pt x="16230" y="13796"/>
                    <a:pt x="16259" y="13688"/>
                    <a:pt x="16260" y="13596"/>
                  </a:cubicBezTo>
                  <a:cubicBezTo>
                    <a:pt x="16261" y="13420"/>
                    <a:pt x="16335" y="13325"/>
                    <a:pt x="16402" y="13423"/>
                  </a:cubicBezTo>
                  <a:cubicBezTo>
                    <a:pt x="16448" y="13489"/>
                    <a:pt x="16886" y="13677"/>
                    <a:pt x="16997" y="13679"/>
                  </a:cubicBezTo>
                  <a:cubicBezTo>
                    <a:pt x="17047" y="13680"/>
                    <a:pt x="17073" y="13588"/>
                    <a:pt x="17073" y="13378"/>
                  </a:cubicBezTo>
                  <a:cubicBezTo>
                    <a:pt x="17073" y="13211"/>
                    <a:pt x="17086" y="13057"/>
                    <a:pt x="17106" y="13039"/>
                  </a:cubicBezTo>
                  <a:cubicBezTo>
                    <a:pt x="17126" y="13022"/>
                    <a:pt x="17224" y="13063"/>
                    <a:pt x="17324" y="13130"/>
                  </a:cubicBezTo>
                  <a:cubicBezTo>
                    <a:pt x="17424" y="13197"/>
                    <a:pt x="17589" y="13293"/>
                    <a:pt x="17693" y="13340"/>
                  </a:cubicBezTo>
                  <a:lnTo>
                    <a:pt x="17886" y="13423"/>
                  </a:lnTo>
                  <a:lnTo>
                    <a:pt x="17886" y="13197"/>
                  </a:lnTo>
                  <a:cubicBezTo>
                    <a:pt x="17886" y="13074"/>
                    <a:pt x="17857" y="12899"/>
                    <a:pt x="17827" y="12806"/>
                  </a:cubicBezTo>
                  <a:cubicBezTo>
                    <a:pt x="17796" y="12710"/>
                    <a:pt x="17798" y="12627"/>
                    <a:pt x="17827" y="12611"/>
                  </a:cubicBezTo>
                  <a:cubicBezTo>
                    <a:pt x="17855" y="12595"/>
                    <a:pt x="18041" y="12691"/>
                    <a:pt x="18238" y="12821"/>
                  </a:cubicBezTo>
                  <a:cubicBezTo>
                    <a:pt x="18434" y="12951"/>
                    <a:pt x="18614" y="13055"/>
                    <a:pt x="18640" y="13055"/>
                  </a:cubicBezTo>
                  <a:cubicBezTo>
                    <a:pt x="18716" y="13055"/>
                    <a:pt x="18767" y="12643"/>
                    <a:pt x="18724" y="12385"/>
                  </a:cubicBezTo>
                  <a:cubicBezTo>
                    <a:pt x="18702" y="12252"/>
                    <a:pt x="18634" y="12028"/>
                    <a:pt x="18573" y="11888"/>
                  </a:cubicBezTo>
                  <a:cubicBezTo>
                    <a:pt x="18511" y="11748"/>
                    <a:pt x="18479" y="11614"/>
                    <a:pt x="18497" y="11587"/>
                  </a:cubicBezTo>
                  <a:cubicBezTo>
                    <a:pt x="18516" y="11561"/>
                    <a:pt x="18630" y="11542"/>
                    <a:pt x="18757" y="11542"/>
                  </a:cubicBezTo>
                  <a:cubicBezTo>
                    <a:pt x="19140" y="11542"/>
                    <a:pt x="19856" y="11386"/>
                    <a:pt x="20207" y="11226"/>
                  </a:cubicBezTo>
                  <a:cubicBezTo>
                    <a:pt x="20484" y="11101"/>
                    <a:pt x="20991" y="10684"/>
                    <a:pt x="21003" y="10579"/>
                  </a:cubicBezTo>
                  <a:cubicBezTo>
                    <a:pt x="20998" y="10572"/>
                    <a:pt x="20985" y="10563"/>
                    <a:pt x="20970" y="10556"/>
                  </a:cubicBezTo>
                  <a:cubicBezTo>
                    <a:pt x="20964" y="10554"/>
                    <a:pt x="20951" y="10551"/>
                    <a:pt x="20944" y="10549"/>
                  </a:cubicBezTo>
                  <a:cubicBezTo>
                    <a:pt x="20868" y="10541"/>
                    <a:pt x="20712" y="10539"/>
                    <a:pt x="20534" y="10541"/>
                  </a:cubicBezTo>
                  <a:cubicBezTo>
                    <a:pt x="20294" y="10545"/>
                    <a:pt x="20082" y="10529"/>
                    <a:pt x="20065" y="10504"/>
                  </a:cubicBezTo>
                  <a:cubicBezTo>
                    <a:pt x="20047" y="10479"/>
                    <a:pt x="20197" y="10359"/>
                    <a:pt x="20400" y="10240"/>
                  </a:cubicBezTo>
                  <a:cubicBezTo>
                    <a:pt x="20783" y="10018"/>
                    <a:pt x="21422" y="9444"/>
                    <a:pt x="21422" y="9323"/>
                  </a:cubicBezTo>
                  <a:cubicBezTo>
                    <a:pt x="21422" y="9241"/>
                    <a:pt x="21250" y="9196"/>
                    <a:pt x="20953" y="9195"/>
                  </a:cubicBezTo>
                  <a:cubicBezTo>
                    <a:pt x="20836" y="9194"/>
                    <a:pt x="20721" y="9167"/>
                    <a:pt x="20701" y="9142"/>
                  </a:cubicBezTo>
                  <a:cubicBezTo>
                    <a:pt x="20699" y="9142"/>
                    <a:pt x="20677" y="9142"/>
                    <a:pt x="20676" y="9142"/>
                  </a:cubicBezTo>
                  <a:cubicBezTo>
                    <a:pt x="20672" y="9141"/>
                    <a:pt x="20695" y="9125"/>
                    <a:pt x="20718" y="9097"/>
                  </a:cubicBezTo>
                  <a:cubicBezTo>
                    <a:pt x="20743" y="9044"/>
                    <a:pt x="20804" y="8958"/>
                    <a:pt x="20886" y="8871"/>
                  </a:cubicBezTo>
                  <a:cubicBezTo>
                    <a:pt x="21095" y="8647"/>
                    <a:pt x="21583" y="7797"/>
                    <a:pt x="21531" y="7750"/>
                  </a:cubicBezTo>
                  <a:cubicBezTo>
                    <a:pt x="21516" y="7737"/>
                    <a:pt x="21370" y="7776"/>
                    <a:pt x="21204" y="7833"/>
                  </a:cubicBezTo>
                  <a:cubicBezTo>
                    <a:pt x="21039" y="7890"/>
                    <a:pt x="20765" y="7987"/>
                    <a:pt x="20601" y="8043"/>
                  </a:cubicBezTo>
                  <a:cubicBezTo>
                    <a:pt x="20437" y="8100"/>
                    <a:pt x="20285" y="8134"/>
                    <a:pt x="20257" y="8119"/>
                  </a:cubicBezTo>
                  <a:cubicBezTo>
                    <a:pt x="20230" y="8103"/>
                    <a:pt x="20261" y="7998"/>
                    <a:pt x="20324" y="7885"/>
                  </a:cubicBezTo>
                  <a:cubicBezTo>
                    <a:pt x="20388" y="7773"/>
                    <a:pt x="20442" y="7612"/>
                    <a:pt x="20442" y="7532"/>
                  </a:cubicBezTo>
                  <a:cubicBezTo>
                    <a:pt x="20442" y="7452"/>
                    <a:pt x="20540" y="7205"/>
                    <a:pt x="20668" y="6975"/>
                  </a:cubicBezTo>
                  <a:cubicBezTo>
                    <a:pt x="20911" y="6539"/>
                    <a:pt x="21038" y="6140"/>
                    <a:pt x="21104" y="5621"/>
                  </a:cubicBezTo>
                  <a:lnTo>
                    <a:pt x="21146" y="5312"/>
                  </a:lnTo>
                  <a:lnTo>
                    <a:pt x="20861" y="5515"/>
                  </a:lnTo>
                  <a:cubicBezTo>
                    <a:pt x="20706" y="5625"/>
                    <a:pt x="20518" y="5770"/>
                    <a:pt x="20433" y="5839"/>
                  </a:cubicBezTo>
                  <a:cubicBezTo>
                    <a:pt x="20229" y="6005"/>
                    <a:pt x="20186" y="5923"/>
                    <a:pt x="20291" y="5560"/>
                  </a:cubicBezTo>
                  <a:cubicBezTo>
                    <a:pt x="20356" y="5336"/>
                    <a:pt x="20407" y="4954"/>
                    <a:pt x="20425" y="4635"/>
                  </a:cubicBezTo>
                  <a:lnTo>
                    <a:pt x="20433" y="4432"/>
                  </a:lnTo>
                  <a:cubicBezTo>
                    <a:pt x="20434" y="4320"/>
                    <a:pt x="20429" y="4229"/>
                    <a:pt x="20416" y="4168"/>
                  </a:cubicBezTo>
                  <a:lnTo>
                    <a:pt x="20375" y="3988"/>
                  </a:lnTo>
                  <a:lnTo>
                    <a:pt x="20006" y="4311"/>
                  </a:lnTo>
                  <a:cubicBezTo>
                    <a:pt x="19802" y="4492"/>
                    <a:pt x="19623" y="4630"/>
                    <a:pt x="19604" y="4612"/>
                  </a:cubicBezTo>
                  <a:cubicBezTo>
                    <a:pt x="19584" y="4595"/>
                    <a:pt x="19570" y="4363"/>
                    <a:pt x="19570" y="4101"/>
                  </a:cubicBezTo>
                  <a:cubicBezTo>
                    <a:pt x="19570" y="3666"/>
                    <a:pt x="19486" y="3066"/>
                    <a:pt x="19411" y="2957"/>
                  </a:cubicBezTo>
                  <a:cubicBezTo>
                    <a:pt x="19394" y="2933"/>
                    <a:pt x="19338" y="2969"/>
                    <a:pt x="19285" y="3040"/>
                  </a:cubicBezTo>
                  <a:cubicBezTo>
                    <a:pt x="19233" y="3110"/>
                    <a:pt x="19116" y="3271"/>
                    <a:pt x="19025" y="3393"/>
                  </a:cubicBezTo>
                  <a:cubicBezTo>
                    <a:pt x="18935" y="3515"/>
                    <a:pt x="18841" y="3591"/>
                    <a:pt x="18816" y="3566"/>
                  </a:cubicBezTo>
                  <a:cubicBezTo>
                    <a:pt x="18808" y="3559"/>
                    <a:pt x="18794" y="3536"/>
                    <a:pt x="18782" y="3499"/>
                  </a:cubicBezTo>
                  <a:cubicBezTo>
                    <a:pt x="18782" y="3497"/>
                    <a:pt x="18783" y="3493"/>
                    <a:pt x="18782" y="3491"/>
                  </a:cubicBezTo>
                  <a:cubicBezTo>
                    <a:pt x="18780" y="3485"/>
                    <a:pt x="18776" y="3476"/>
                    <a:pt x="18774" y="3469"/>
                  </a:cubicBezTo>
                  <a:cubicBezTo>
                    <a:pt x="18750" y="3386"/>
                    <a:pt x="18722" y="3262"/>
                    <a:pt x="18699" y="3130"/>
                  </a:cubicBezTo>
                  <a:cubicBezTo>
                    <a:pt x="18605" y="2596"/>
                    <a:pt x="18350" y="2119"/>
                    <a:pt x="18020" y="1866"/>
                  </a:cubicBezTo>
                  <a:lnTo>
                    <a:pt x="17894" y="1768"/>
                  </a:lnTo>
                  <a:lnTo>
                    <a:pt x="17944" y="1986"/>
                  </a:lnTo>
                  <a:cubicBezTo>
                    <a:pt x="18001" y="2214"/>
                    <a:pt x="17999" y="2249"/>
                    <a:pt x="17819" y="3123"/>
                  </a:cubicBezTo>
                  <a:cubicBezTo>
                    <a:pt x="17757" y="3418"/>
                    <a:pt x="17710" y="3754"/>
                    <a:pt x="17710" y="3867"/>
                  </a:cubicBezTo>
                  <a:cubicBezTo>
                    <a:pt x="17710" y="3981"/>
                    <a:pt x="17688" y="4119"/>
                    <a:pt x="17659" y="4168"/>
                  </a:cubicBezTo>
                  <a:cubicBezTo>
                    <a:pt x="17631" y="4218"/>
                    <a:pt x="17578" y="4395"/>
                    <a:pt x="17542" y="4567"/>
                  </a:cubicBezTo>
                  <a:cubicBezTo>
                    <a:pt x="17507" y="4740"/>
                    <a:pt x="17416" y="4987"/>
                    <a:pt x="17341" y="5116"/>
                  </a:cubicBezTo>
                  <a:cubicBezTo>
                    <a:pt x="17266" y="5246"/>
                    <a:pt x="17109" y="5525"/>
                    <a:pt x="16989" y="5733"/>
                  </a:cubicBezTo>
                  <a:cubicBezTo>
                    <a:pt x="16775" y="6106"/>
                    <a:pt x="16703" y="6165"/>
                    <a:pt x="16629" y="6057"/>
                  </a:cubicBezTo>
                  <a:cubicBezTo>
                    <a:pt x="16608" y="6027"/>
                    <a:pt x="16480" y="6163"/>
                    <a:pt x="16335" y="6358"/>
                  </a:cubicBezTo>
                  <a:cubicBezTo>
                    <a:pt x="16191" y="6553"/>
                    <a:pt x="15982" y="6811"/>
                    <a:pt x="15874" y="6930"/>
                  </a:cubicBezTo>
                  <a:cubicBezTo>
                    <a:pt x="15635" y="7195"/>
                    <a:pt x="15556" y="7357"/>
                    <a:pt x="15556" y="7630"/>
                  </a:cubicBezTo>
                  <a:cubicBezTo>
                    <a:pt x="15556" y="7873"/>
                    <a:pt x="15638" y="8026"/>
                    <a:pt x="15833" y="8171"/>
                  </a:cubicBezTo>
                  <a:cubicBezTo>
                    <a:pt x="15962" y="8268"/>
                    <a:pt x="15970" y="8304"/>
                    <a:pt x="15933" y="8585"/>
                  </a:cubicBezTo>
                  <a:cubicBezTo>
                    <a:pt x="15905" y="8798"/>
                    <a:pt x="15864" y="8892"/>
                    <a:pt x="15799" y="8909"/>
                  </a:cubicBezTo>
                  <a:cubicBezTo>
                    <a:pt x="15537" y="8977"/>
                    <a:pt x="15224" y="9159"/>
                    <a:pt x="15120" y="9307"/>
                  </a:cubicBezTo>
                  <a:cubicBezTo>
                    <a:pt x="15056" y="9401"/>
                    <a:pt x="14883" y="9531"/>
                    <a:pt x="14726" y="9601"/>
                  </a:cubicBezTo>
                  <a:lnTo>
                    <a:pt x="14441" y="9729"/>
                  </a:lnTo>
                  <a:lnTo>
                    <a:pt x="14232" y="9518"/>
                  </a:lnTo>
                  <a:cubicBezTo>
                    <a:pt x="14115" y="9403"/>
                    <a:pt x="13902" y="9223"/>
                    <a:pt x="13754" y="9119"/>
                  </a:cubicBezTo>
                  <a:cubicBezTo>
                    <a:pt x="13426" y="8889"/>
                    <a:pt x="13084" y="8439"/>
                    <a:pt x="13168" y="8344"/>
                  </a:cubicBezTo>
                  <a:cubicBezTo>
                    <a:pt x="13200" y="8308"/>
                    <a:pt x="13203" y="8231"/>
                    <a:pt x="13176" y="8171"/>
                  </a:cubicBezTo>
                  <a:cubicBezTo>
                    <a:pt x="13069" y="7933"/>
                    <a:pt x="13116" y="7500"/>
                    <a:pt x="13285" y="7178"/>
                  </a:cubicBezTo>
                  <a:cubicBezTo>
                    <a:pt x="13428" y="6906"/>
                    <a:pt x="13492" y="6841"/>
                    <a:pt x="13754" y="6719"/>
                  </a:cubicBezTo>
                  <a:cubicBezTo>
                    <a:pt x="13922" y="6641"/>
                    <a:pt x="14084" y="6576"/>
                    <a:pt x="14115" y="6576"/>
                  </a:cubicBezTo>
                  <a:cubicBezTo>
                    <a:pt x="14146" y="6576"/>
                    <a:pt x="14276" y="6508"/>
                    <a:pt x="14400" y="6418"/>
                  </a:cubicBezTo>
                  <a:cubicBezTo>
                    <a:pt x="14551" y="6309"/>
                    <a:pt x="14709" y="6248"/>
                    <a:pt x="14886" y="6230"/>
                  </a:cubicBezTo>
                  <a:cubicBezTo>
                    <a:pt x="15030" y="6215"/>
                    <a:pt x="15144" y="6178"/>
                    <a:pt x="15137" y="6147"/>
                  </a:cubicBezTo>
                  <a:cubicBezTo>
                    <a:pt x="15130" y="6116"/>
                    <a:pt x="15251" y="6062"/>
                    <a:pt x="15405" y="6027"/>
                  </a:cubicBezTo>
                  <a:cubicBezTo>
                    <a:pt x="15760" y="5945"/>
                    <a:pt x="15954" y="5826"/>
                    <a:pt x="16025" y="5658"/>
                  </a:cubicBezTo>
                  <a:cubicBezTo>
                    <a:pt x="16106" y="5467"/>
                    <a:pt x="16108" y="5467"/>
                    <a:pt x="15849" y="5621"/>
                  </a:cubicBezTo>
                  <a:cubicBezTo>
                    <a:pt x="15657" y="5735"/>
                    <a:pt x="15512" y="5772"/>
                    <a:pt x="15103" y="5801"/>
                  </a:cubicBezTo>
                  <a:cubicBezTo>
                    <a:pt x="14826" y="5821"/>
                    <a:pt x="14561" y="5849"/>
                    <a:pt x="14509" y="5869"/>
                  </a:cubicBezTo>
                  <a:cubicBezTo>
                    <a:pt x="14456" y="5889"/>
                    <a:pt x="14394" y="5883"/>
                    <a:pt x="14374" y="5854"/>
                  </a:cubicBezTo>
                  <a:cubicBezTo>
                    <a:pt x="14328" y="5786"/>
                    <a:pt x="14562" y="5643"/>
                    <a:pt x="14718" y="5643"/>
                  </a:cubicBezTo>
                  <a:cubicBezTo>
                    <a:pt x="14785" y="5643"/>
                    <a:pt x="14914" y="5569"/>
                    <a:pt x="15003" y="5485"/>
                  </a:cubicBezTo>
                  <a:cubicBezTo>
                    <a:pt x="15193" y="5307"/>
                    <a:pt x="15403" y="5250"/>
                    <a:pt x="15564" y="5327"/>
                  </a:cubicBezTo>
                  <a:cubicBezTo>
                    <a:pt x="15655" y="5371"/>
                    <a:pt x="15673" y="5365"/>
                    <a:pt x="15673" y="5305"/>
                  </a:cubicBezTo>
                  <a:cubicBezTo>
                    <a:pt x="15673" y="5112"/>
                    <a:pt x="15546" y="4950"/>
                    <a:pt x="15338" y="4876"/>
                  </a:cubicBezTo>
                  <a:cubicBezTo>
                    <a:pt x="15218" y="4833"/>
                    <a:pt x="15071" y="4778"/>
                    <a:pt x="15003" y="4748"/>
                  </a:cubicBezTo>
                  <a:cubicBezTo>
                    <a:pt x="14935" y="4718"/>
                    <a:pt x="14828" y="4698"/>
                    <a:pt x="14768" y="4710"/>
                  </a:cubicBezTo>
                  <a:cubicBezTo>
                    <a:pt x="14708" y="4722"/>
                    <a:pt x="14584" y="4698"/>
                    <a:pt x="14492" y="4657"/>
                  </a:cubicBezTo>
                  <a:lnTo>
                    <a:pt x="14324" y="4582"/>
                  </a:lnTo>
                  <a:lnTo>
                    <a:pt x="14626" y="4349"/>
                  </a:lnTo>
                  <a:cubicBezTo>
                    <a:pt x="14986" y="4066"/>
                    <a:pt x="15136" y="3816"/>
                    <a:pt x="15187" y="3424"/>
                  </a:cubicBezTo>
                  <a:cubicBezTo>
                    <a:pt x="15218" y="3185"/>
                    <a:pt x="15263" y="3102"/>
                    <a:pt x="15405" y="2995"/>
                  </a:cubicBezTo>
                  <a:cubicBezTo>
                    <a:pt x="15409" y="2991"/>
                    <a:pt x="15409" y="2990"/>
                    <a:pt x="15414" y="2987"/>
                  </a:cubicBezTo>
                  <a:cubicBezTo>
                    <a:pt x="15425" y="2979"/>
                    <a:pt x="15435" y="2971"/>
                    <a:pt x="15447" y="2965"/>
                  </a:cubicBezTo>
                  <a:cubicBezTo>
                    <a:pt x="15538" y="2909"/>
                    <a:pt x="15642" y="2875"/>
                    <a:pt x="15698" y="2882"/>
                  </a:cubicBezTo>
                  <a:cubicBezTo>
                    <a:pt x="15805" y="2895"/>
                    <a:pt x="15825" y="2941"/>
                    <a:pt x="15841" y="3213"/>
                  </a:cubicBezTo>
                  <a:cubicBezTo>
                    <a:pt x="15851" y="3384"/>
                    <a:pt x="15887" y="3537"/>
                    <a:pt x="15925" y="3559"/>
                  </a:cubicBezTo>
                  <a:cubicBezTo>
                    <a:pt x="15963" y="3581"/>
                    <a:pt x="16110" y="3604"/>
                    <a:pt x="16252" y="3604"/>
                  </a:cubicBezTo>
                  <a:cubicBezTo>
                    <a:pt x="16412" y="3605"/>
                    <a:pt x="16548" y="3637"/>
                    <a:pt x="16620" y="3694"/>
                  </a:cubicBezTo>
                  <a:cubicBezTo>
                    <a:pt x="16732" y="3783"/>
                    <a:pt x="16738" y="3783"/>
                    <a:pt x="16696" y="3657"/>
                  </a:cubicBezTo>
                  <a:cubicBezTo>
                    <a:pt x="16609" y="3394"/>
                    <a:pt x="16623" y="3312"/>
                    <a:pt x="16763" y="3326"/>
                  </a:cubicBezTo>
                  <a:cubicBezTo>
                    <a:pt x="16959" y="3344"/>
                    <a:pt x="16931" y="3310"/>
                    <a:pt x="16578" y="3108"/>
                  </a:cubicBezTo>
                  <a:cubicBezTo>
                    <a:pt x="16279" y="2935"/>
                    <a:pt x="16255" y="2905"/>
                    <a:pt x="16268" y="2731"/>
                  </a:cubicBezTo>
                  <a:cubicBezTo>
                    <a:pt x="16289" y="2454"/>
                    <a:pt x="16066" y="2295"/>
                    <a:pt x="15648" y="2295"/>
                  </a:cubicBezTo>
                  <a:cubicBezTo>
                    <a:pt x="15250" y="2295"/>
                    <a:pt x="14950" y="2425"/>
                    <a:pt x="14835" y="2641"/>
                  </a:cubicBezTo>
                  <a:cubicBezTo>
                    <a:pt x="14787" y="2733"/>
                    <a:pt x="14709" y="2980"/>
                    <a:pt x="14659" y="3190"/>
                  </a:cubicBezTo>
                  <a:cubicBezTo>
                    <a:pt x="14526" y="3762"/>
                    <a:pt x="14302" y="4052"/>
                    <a:pt x="14224" y="3755"/>
                  </a:cubicBezTo>
                  <a:cubicBezTo>
                    <a:pt x="14174" y="3566"/>
                    <a:pt x="14030" y="3517"/>
                    <a:pt x="13729" y="3589"/>
                  </a:cubicBezTo>
                  <a:cubicBezTo>
                    <a:pt x="13357" y="3678"/>
                    <a:pt x="13297" y="3669"/>
                    <a:pt x="13235" y="3521"/>
                  </a:cubicBezTo>
                  <a:cubicBezTo>
                    <a:pt x="13161" y="3347"/>
                    <a:pt x="13118" y="3358"/>
                    <a:pt x="13134" y="3544"/>
                  </a:cubicBezTo>
                  <a:cubicBezTo>
                    <a:pt x="13151" y="3748"/>
                    <a:pt x="13050" y="3843"/>
                    <a:pt x="12774" y="3882"/>
                  </a:cubicBezTo>
                  <a:cubicBezTo>
                    <a:pt x="12592" y="3909"/>
                    <a:pt x="12534" y="3945"/>
                    <a:pt x="12506" y="4048"/>
                  </a:cubicBezTo>
                  <a:cubicBezTo>
                    <a:pt x="12486" y="4120"/>
                    <a:pt x="12486" y="4213"/>
                    <a:pt x="12506" y="4259"/>
                  </a:cubicBezTo>
                  <a:cubicBezTo>
                    <a:pt x="12605" y="4491"/>
                    <a:pt x="12291" y="4434"/>
                    <a:pt x="11969" y="4161"/>
                  </a:cubicBezTo>
                  <a:cubicBezTo>
                    <a:pt x="11765" y="3988"/>
                    <a:pt x="11517" y="3566"/>
                    <a:pt x="11584" y="3506"/>
                  </a:cubicBezTo>
                  <a:cubicBezTo>
                    <a:pt x="11605" y="3487"/>
                    <a:pt x="11727" y="3452"/>
                    <a:pt x="11860" y="3424"/>
                  </a:cubicBezTo>
                  <a:lnTo>
                    <a:pt x="12103" y="3371"/>
                  </a:lnTo>
                  <a:lnTo>
                    <a:pt x="12103" y="3040"/>
                  </a:lnTo>
                  <a:cubicBezTo>
                    <a:pt x="12103" y="2729"/>
                    <a:pt x="12113" y="2700"/>
                    <a:pt x="12296" y="2566"/>
                  </a:cubicBezTo>
                  <a:cubicBezTo>
                    <a:pt x="12529" y="2395"/>
                    <a:pt x="12773" y="1970"/>
                    <a:pt x="12774" y="1731"/>
                  </a:cubicBezTo>
                  <a:cubicBezTo>
                    <a:pt x="12775" y="1469"/>
                    <a:pt x="12629" y="1273"/>
                    <a:pt x="12380" y="1189"/>
                  </a:cubicBezTo>
                  <a:cubicBezTo>
                    <a:pt x="12154" y="1113"/>
                    <a:pt x="11736" y="1102"/>
                    <a:pt x="11517" y="1166"/>
                  </a:cubicBezTo>
                  <a:cubicBezTo>
                    <a:pt x="11432" y="1191"/>
                    <a:pt x="11318" y="1164"/>
                    <a:pt x="11156" y="1068"/>
                  </a:cubicBezTo>
                  <a:cubicBezTo>
                    <a:pt x="10945" y="944"/>
                    <a:pt x="10928" y="913"/>
                    <a:pt x="10955" y="760"/>
                  </a:cubicBezTo>
                  <a:cubicBezTo>
                    <a:pt x="10973" y="662"/>
                    <a:pt x="10959" y="570"/>
                    <a:pt x="10922" y="549"/>
                  </a:cubicBezTo>
                  <a:cubicBezTo>
                    <a:pt x="10806" y="485"/>
                    <a:pt x="10850" y="304"/>
                    <a:pt x="10989" y="271"/>
                  </a:cubicBezTo>
                  <a:cubicBezTo>
                    <a:pt x="11119" y="240"/>
                    <a:pt x="11117" y="243"/>
                    <a:pt x="10972" y="211"/>
                  </a:cubicBezTo>
                  <a:cubicBezTo>
                    <a:pt x="10884" y="191"/>
                    <a:pt x="10833" y="144"/>
                    <a:pt x="10838" y="90"/>
                  </a:cubicBezTo>
                  <a:cubicBezTo>
                    <a:pt x="10842" y="42"/>
                    <a:pt x="10816" y="0"/>
                    <a:pt x="10788" y="0"/>
                  </a:cubicBezTo>
                  <a:close/>
                  <a:moveTo>
                    <a:pt x="10813" y="3604"/>
                  </a:moveTo>
                  <a:cubicBezTo>
                    <a:pt x="10819" y="3600"/>
                    <a:pt x="10826" y="3604"/>
                    <a:pt x="10830" y="3604"/>
                  </a:cubicBezTo>
                  <a:cubicBezTo>
                    <a:pt x="10862" y="3609"/>
                    <a:pt x="10923" y="3724"/>
                    <a:pt x="10972" y="3860"/>
                  </a:cubicBezTo>
                  <a:cubicBezTo>
                    <a:pt x="10987" y="3900"/>
                    <a:pt x="11002" y="3939"/>
                    <a:pt x="11022" y="3980"/>
                  </a:cubicBezTo>
                  <a:cubicBezTo>
                    <a:pt x="11082" y="4104"/>
                    <a:pt x="11171" y="4232"/>
                    <a:pt x="11265" y="4349"/>
                  </a:cubicBezTo>
                  <a:cubicBezTo>
                    <a:pt x="11297" y="4388"/>
                    <a:pt x="11324" y="4426"/>
                    <a:pt x="11358" y="4462"/>
                  </a:cubicBezTo>
                  <a:cubicBezTo>
                    <a:pt x="11391" y="4498"/>
                    <a:pt x="11432" y="4535"/>
                    <a:pt x="11467" y="4567"/>
                  </a:cubicBezTo>
                  <a:cubicBezTo>
                    <a:pt x="11501" y="4600"/>
                    <a:pt x="11532" y="4630"/>
                    <a:pt x="11567" y="4657"/>
                  </a:cubicBezTo>
                  <a:cubicBezTo>
                    <a:pt x="11603" y="4685"/>
                    <a:pt x="11641" y="4711"/>
                    <a:pt x="11676" y="4733"/>
                  </a:cubicBezTo>
                  <a:cubicBezTo>
                    <a:pt x="11798" y="4809"/>
                    <a:pt x="11963" y="4945"/>
                    <a:pt x="12045" y="5041"/>
                  </a:cubicBezTo>
                  <a:cubicBezTo>
                    <a:pt x="12082" y="5085"/>
                    <a:pt x="12120" y="5124"/>
                    <a:pt x="12162" y="5154"/>
                  </a:cubicBezTo>
                  <a:cubicBezTo>
                    <a:pt x="12190" y="5175"/>
                    <a:pt x="12224" y="5192"/>
                    <a:pt x="12254" y="5207"/>
                  </a:cubicBezTo>
                  <a:cubicBezTo>
                    <a:pt x="12285" y="5221"/>
                    <a:pt x="12314" y="5236"/>
                    <a:pt x="12346" y="5244"/>
                  </a:cubicBezTo>
                  <a:cubicBezTo>
                    <a:pt x="12363" y="5249"/>
                    <a:pt x="12380" y="5249"/>
                    <a:pt x="12397" y="5252"/>
                  </a:cubicBezTo>
                  <a:cubicBezTo>
                    <a:pt x="12431" y="5258"/>
                    <a:pt x="12463" y="5261"/>
                    <a:pt x="12489" y="5267"/>
                  </a:cubicBezTo>
                  <a:cubicBezTo>
                    <a:pt x="12515" y="5273"/>
                    <a:pt x="12537" y="5283"/>
                    <a:pt x="12556" y="5290"/>
                  </a:cubicBezTo>
                  <a:cubicBezTo>
                    <a:pt x="12584" y="5300"/>
                    <a:pt x="12603" y="5308"/>
                    <a:pt x="12615" y="5320"/>
                  </a:cubicBezTo>
                  <a:cubicBezTo>
                    <a:pt x="12618" y="5324"/>
                    <a:pt x="12621" y="5331"/>
                    <a:pt x="12623" y="5335"/>
                  </a:cubicBezTo>
                  <a:cubicBezTo>
                    <a:pt x="12639" y="5367"/>
                    <a:pt x="12592" y="5407"/>
                    <a:pt x="12489" y="5455"/>
                  </a:cubicBezTo>
                  <a:cubicBezTo>
                    <a:pt x="12465" y="5466"/>
                    <a:pt x="12440" y="5476"/>
                    <a:pt x="12413" y="5493"/>
                  </a:cubicBezTo>
                  <a:cubicBezTo>
                    <a:pt x="12387" y="5509"/>
                    <a:pt x="12359" y="5531"/>
                    <a:pt x="12330" y="5553"/>
                  </a:cubicBezTo>
                  <a:cubicBezTo>
                    <a:pt x="12271" y="5596"/>
                    <a:pt x="12203" y="5651"/>
                    <a:pt x="12137" y="5711"/>
                  </a:cubicBezTo>
                  <a:cubicBezTo>
                    <a:pt x="12071" y="5771"/>
                    <a:pt x="12005" y="5835"/>
                    <a:pt x="11936" y="5907"/>
                  </a:cubicBezTo>
                  <a:cubicBezTo>
                    <a:pt x="11798" y="6049"/>
                    <a:pt x="11660" y="6211"/>
                    <a:pt x="11534" y="6373"/>
                  </a:cubicBezTo>
                  <a:cubicBezTo>
                    <a:pt x="11471" y="6454"/>
                    <a:pt x="11412" y="6535"/>
                    <a:pt x="11358" y="6614"/>
                  </a:cubicBezTo>
                  <a:cubicBezTo>
                    <a:pt x="11277" y="6732"/>
                    <a:pt x="11206" y="6845"/>
                    <a:pt x="11156" y="6945"/>
                  </a:cubicBezTo>
                  <a:cubicBezTo>
                    <a:pt x="11140" y="6978"/>
                    <a:pt x="11126" y="7013"/>
                    <a:pt x="11115" y="7043"/>
                  </a:cubicBezTo>
                  <a:cubicBezTo>
                    <a:pt x="11062" y="7177"/>
                    <a:pt x="10972" y="7379"/>
                    <a:pt x="10922" y="7494"/>
                  </a:cubicBezTo>
                  <a:cubicBezTo>
                    <a:pt x="10871" y="7609"/>
                    <a:pt x="10818" y="7719"/>
                    <a:pt x="10796" y="7742"/>
                  </a:cubicBezTo>
                  <a:cubicBezTo>
                    <a:pt x="10784" y="7755"/>
                    <a:pt x="10764" y="7743"/>
                    <a:pt x="10737" y="7712"/>
                  </a:cubicBezTo>
                  <a:cubicBezTo>
                    <a:pt x="10724" y="7697"/>
                    <a:pt x="10711" y="7677"/>
                    <a:pt x="10696" y="7652"/>
                  </a:cubicBezTo>
                  <a:cubicBezTo>
                    <a:pt x="10664" y="7603"/>
                    <a:pt x="10623" y="7540"/>
                    <a:pt x="10587" y="7464"/>
                  </a:cubicBezTo>
                  <a:cubicBezTo>
                    <a:pt x="10531" y="7350"/>
                    <a:pt x="10479" y="7217"/>
                    <a:pt x="10427" y="7073"/>
                  </a:cubicBezTo>
                  <a:cubicBezTo>
                    <a:pt x="10414" y="7036"/>
                    <a:pt x="10397" y="6989"/>
                    <a:pt x="10377" y="6945"/>
                  </a:cubicBezTo>
                  <a:cubicBezTo>
                    <a:pt x="10338" y="6858"/>
                    <a:pt x="10283" y="6764"/>
                    <a:pt x="10235" y="6682"/>
                  </a:cubicBezTo>
                  <a:cubicBezTo>
                    <a:pt x="10210" y="6640"/>
                    <a:pt x="10190" y="6601"/>
                    <a:pt x="10168" y="6569"/>
                  </a:cubicBezTo>
                  <a:cubicBezTo>
                    <a:pt x="9915" y="6210"/>
                    <a:pt x="9316" y="5613"/>
                    <a:pt x="9087" y="5485"/>
                  </a:cubicBezTo>
                  <a:cubicBezTo>
                    <a:pt x="9057" y="5469"/>
                    <a:pt x="9033" y="5454"/>
                    <a:pt x="9011" y="5440"/>
                  </a:cubicBezTo>
                  <a:cubicBezTo>
                    <a:pt x="8989" y="5426"/>
                    <a:pt x="8967" y="5414"/>
                    <a:pt x="8952" y="5402"/>
                  </a:cubicBezTo>
                  <a:cubicBezTo>
                    <a:pt x="8938" y="5390"/>
                    <a:pt x="8934" y="5375"/>
                    <a:pt x="8927" y="5365"/>
                  </a:cubicBezTo>
                  <a:cubicBezTo>
                    <a:pt x="8921" y="5355"/>
                    <a:pt x="8918" y="5343"/>
                    <a:pt x="8919" y="5335"/>
                  </a:cubicBezTo>
                  <a:cubicBezTo>
                    <a:pt x="8919" y="5330"/>
                    <a:pt x="8917" y="5331"/>
                    <a:pt x="8919" y="5327"/>
                  </a:cubicBezTo>
                  <a:cubicBezTo>
                    <a:pt x="8921" y="5323"/>
                    <a:pt x="8923" y="5316"/>
                    <a:pt x="8927" y="5312"/>
                  </a:cubicBezTo>
                  <a:cubicBezTo>
                    <a:pt x="8936" y="5304"/>
                    <a:pt x="8953" y="5296"/>
                    <a:pt x="8969" y="5290"/>
                  </a:cubicBezTo>
                  <a:cubicBezTo>
                    <a:pt x="9002" y="5276"/>
                    <a:pt x="9048" y="5271"/>
                    <a:pt x="9112" y="5259"/>
                  </a:cubicBezTo>
                  <a:cubicBezTo>
                    <a:pt x="9136" y="5255"/>
                    <a:pt x="9170" y="5244"/>
                    <a:pt x="9204" y="5229"/>
                  </a:cubicBezTo>
                  <a:cubicBezTo>
                    <a:pt x="9306" y="5184"/>
                    <a:pt x="9435" y="5096"/>
                    <a:pt x="9539" y="5004"/>
                  </a:cubicBezTo>
                  <a:cubicBezTo>
                    <a:pt x="9678" y="4881"/>
                    <a:pt x="9925" y="4671"/>
                    <a:pt x="10084" y="4537"/>
                  </a:cubicBezTo>
                  <a:cubicBezTo>
                    <a:pt x="10211" y="4430"/>
                    <a:pt x="10356" y="4263"/>
                    <a:pt x="10469" y="4101"/>
                  </a:cubicBezTo>
                  <a:cubicBezTo>
                    <a:pt x="10488" y="4074"/>
                    <a:pt x="10511" y="4045"/>
                    <a:pt x="10528" y="4018"/>
                  </a:cubicBezTo>
                  <a:cubicBezTo>
                    <a:pt x="10545" y="3991"/>
                    <a:pt x="10555" y="3968"/>
                    <a:pt x="10570" y="3943"/>
                  </a:cubicBezTo>
                  <a:cubicBezTo>
                    <a:pt x="10624" y="3846"/>
                    <a:pt x="10683" y="3756"/>
                    <a:pt x="10729" y="3694"/>
                  </a:cubicBezTo>
                  <a:cubicBezTo>
                    <a:pt x="10752" y="3663"/>
                    <a:pt x="10771" y="3643"/>
                    <a:pt x="10788" y="3627"/>
                  </a:cubicBezTo>
                  <a:cubicBezTo>
                    <a:pt x="10796" y="3618"/>
                    <a:pt x="10807" y="3608"/>
                    <a:pt x="10813" y="3604"/>
                  </a:cubicBezTo>
                  <a:close/>
                  <a:moveTo>
                    <a:pt x="10771" y="8096"/>
                  </a:moveTo>
                  <a:cubicBezTo>
                    <a:pt x="10816" y="8096"/>
                    <a:pt x="10971" y="8473"/>
                    <a:pt x="10939" y="8502"/>
                  </a:cubicBezTo>
                  <a:cubicBezTo>
                    <a:pt x="10893" y="8544"/>
                    <a:pt x="10614" y="8543"/>
                    <a:pt x="10587" y="8502"/>
                  </a:cubicBezTo>
                  <a:cubicBezTo>
                    <a:pt x="10581" y="8494"/>
                    <a:pt x="10587" y="8474"/>
                    <a:pt x="10595" y="8442"/>
                  </a:cubicBezTo>
                  <a:cubicBezTo>
                    <a:pt x="10597" y="8419"/>
                    <a:pt x="10604" y="8389"/>
                    <a:pt x="10620" y="8359"/>
                  </a:cubicBezTo>
                  <a:cubicBezTo>
                    <a:pt x="10630" y="8330"/>
                    <a:pt x="10644" y="8293"/>
                    <a:pt x="10662" y="8254"/>
                  </a:cubicBezTo>
                  <a:cubicBezTo>
                    <a:pt x="10674" y="8229"/>
                    <a:pt x="10684" y="8212"/>
                    <a:pt x="10696" y="8194"/>
                  </a:cubicBezTo>
                  <a:cubicBezTo>
                    <a:pt x="10724" y="8139"/>
                    <a:pt x="10757" y="8096"/>
                    <a:pt x="10771" y="8096"/>
                  </a:cubicBezTo>
                  <a:close/>
                  <a:moveTo>
                    <a:pt x="10796" y="8864"/>
                  </a:moveTo>
                  <a:cubicBezTo>
                    <a:pt x="10728" y="8864"/>
                    <a:pt x="10660" y="8888"/>
                    <a:pt x="10570" y="8939"/>
                  </a:cubicBezTo>
                  <a:cubicBezTo>
                    <a:pt x="10445" y="9009"/>
                    <a:pt x="10202" y="9067"/>
                    <a:pt x="10034" y="9067"/>
                  </a:cubicBezTo>
                  <a:cubicBezTo>
                    <a:pt x="9410" y="9067"/>
                    <a:pt x="9043" y="9747"/>
                    <a:pt x="9539" y="9985"/>
                  </a:cubicBezTo>
                  <a:cubicBezTo>
                    <a:pt x="9871" y="10144"/>
                    <a:pt x="9821" y="10283"/>
                    <a:pt x="9371" y="10451"/>
                  </a:cubicBezTo>
                  <a:cubicBezTo>
                    <a:pt x="9064" y="10566"/>
                    <a:pt x="8912" y="10578"/>
                    <a:pt x="8693" y="10489"/>
                  </a:cubicBezTo>
                  <a:cubicBezTo>
                    <a:pt x="8537" y="10425"/>
                    <a:pt x="8330" y="10402"/>
                    <a:pt x="8232" y="10436"/>
                  </a:cubicBezTo>
                  <a:cubicBezTo>
                    <a:pt x="7973" y="10525"/>
                    <a:pt x="8015" y="10776"/>
                    <a:pt x="8299" y="10842"/>
                  </a:cubicBezTo>
                  <a:cubicBezTo>
                    <a:pt x="8438" y="10875"/>
                    <a:pt x="8516" y="10954"/>
                    <a:pt x="8483" y="11031"/>
                  </a:cubicBezTo>
                  <a:cubicBezTo>
                    <a:pt x="8452" y="11104"/>
                    <a:pt x="8340" y="11626"/>
                    <a:pt x="8232" y="12189"/>
                  </a:cubicBezTo>
                  <a:cubicBezTo>
                    <a:pt x="8075" y="13002"/>
                    <a:pt x="7971" y="13260"/>
                    <a:pt x="7754" y="13438"/>
                  </a:cubicBezTo>
                  <a:lnTo>
                    <a:pt x="7486" y="13664"/>
                  </a:lnTo>
                  <a:lnTo>
                    <a:pt x="7779" y="13875"/>
                  </a:lnTo>
                  <a:cubicBezTo>
                    <a:pt x="8183" y="14159"/>
                    <a:pt x="8950" y="14160"/>
                    <a:pt x="9355" y="13875"/>
                  </a:cubicBezTo>
                  <a:cubicBezTo>
                    <a:pt x="9656" y="13663"/>
                    <a:pt x="9651" y="13661"/>
                    <a:pt x="9422" y="13491"/>
                  </a:cubicBezTo>
                  <a:cubicBezTo>
                    <a:pt x="9252" y="13365"/>
                    <a:pt x="9122" y="13003"/>
                    <a:pt x="8927" y="12114"/>
                  </a:cubicBezTo>
                  <a:cubicBezTo>
                    <a:pt x="8782" y="11451"/>
                    <a:pt x="8687" y="10885"/>
                    <a:pt x="8718" y="10857"/>
                  </a:cubicBezTo>
                  <a:cubicBezTo>
                    <a:pt x="8821" y="10765"/>
                    <a:pt x="10209" y="10805"/>
                    <a:pt x="10277" y="10903"/>
                  </a:cubicBezTo>
                  <a:cubicBezTo>
                    <a:pt x="10313" y="10956"/>
                    <a:pt x="10195" y="11103"/>
                    <a:pt x="10008" y="11226"/>
                  </a:cubicBezTo>
                  <a:cubicBezTo>
                    <a:pt x="9705" y="11427"/>
                    <a:pt x="9575" y="11621"/>
                    <a:pt x="9388" y="12152"/>
                  </a:cubicBezTo>
                  <a:cubicBezTo>
                    <a:pt x="9284" y="12447"/>
                    <a:pt x="9716" y="13121"/>
                    <a:pt x="10159" y="13355"/>
                  </a:cubicBezTo>
                  <a:cubicBezTo>
                    <a:pt x="10552" y="13563"/>
                    <a:pt x="10578" y="13604"/>
                    <a:pt x="10545" y="14010"/>
                  </a:cubicBezTo>
                  <a:cubicBezTo>
                    <a:pt x="10510" y="14436"/>
                    <a:pt x="10502" y="14442"/>
                    <a:pt x="10134" y="14409"/>
                  </a:cubicBezTo>
                  <a:cubicBezTo>
                    <a:pt x="9760" y="14375"/>
                    <a:pt x="9755" y="14377"/>
                    <a:pt x="9782" y="14793"/>
                  </a:cubicBezTo>
                  <a:cubicBezTo>
                    <a:pt x="9805" y="15137"/>
                    <a:pt x="9857" y="15219"/>
                    <a:pt x="10050" y="15221"/>
                  </a:cubicBezTo>
                  <a:cubicBezTo>
                    <a:pt x="10179" y="15223"/>
                    <a:pt x="10376" y="15284"/>
                    <a:pt x="10494" y="15364"/>
                  </a:cubicBezTo>
                  <a:cubicBezTo>
                    <a:pt x="10681" y="15491"/>
                    <a:pt x="10752" y="15494"/>
                    <a:pt x="11031" y="15364"/>
                  </a:cubicBezTo>
                  <a:cubicBezTo>
                    <a:pt x="11208" y="15282"/>
                    <a:pt x="11450" y="15214"/>
                    <a:pt x="11567" y="15214"/>
                  </a:cubicBezTo>
                  <a:cubicBezTo>
                    <a:pt x="11738" y="15214"/>
                    <a:pt x="11786" y="15135"/>
                    <a:pt x="11793" y="14800"/>
                  </a:cubicBezTo>
                  <a:cubicBezTo>
                    <a:pt x="11802" y="14394"/>
                    <a:pt x="11791" y="14385"/>
                    <a:pt x="11441" y="14416"/>
                  </a:cubicBezTo>
                  <a:cubicBezTo>
                    <a:pt x="11095" y="14447"/>
                    <a:pt x="11081" y="14433"/>
                    <a:pt x="11048" y="14018"/>
                  </a:cubicBezTo>
                  <a:cubicBezTo>
                    <a:pt x="11015" y="13614"/>
                    <a:pt x="11042" y="13565"/>
                    <a:pt x="11467" y="13325"/>
                  </a:cubicBezTo>
                  <a:cubicBezTo>
                    <a:pt x="12294" y="12857"/>
                    <a:pt x="12377" y="11922"/>
                    <a:pt x="11651" y="11309"/>
                  </a:cubicBezTo>
                  <a:cubicBezTo>
                    <a:pt x="11436" y="11127"/>
                    <a:pt x="11292" y="10942"/>
                    <a:pt x="11324" y="10895"/>
                  </a:cubicBezTo>
                  <a:cubicBezTo>
                    <a:pt x="11418" y="10759"/>
                    <a:pt x="12582" y="10796"/>
                    <a:pt x="12715" y="10940"/>
                  </a:cubicBezTo>
                  <a:cubicBezTo>
                    <a:pt x="12917" y="11158"/>
                    <a:pt x="12430" y="13277"/>
                    <a:pt x="12129" y="13491"/>
                  </a:cubicBezTo>
                  <a:cubicBezTo>
                    <a:pt x="11995" y="13586"/>
                    <a:pt x="11914" y="13679"/>
                    <a:pt x="11944" y="13702"/>
                  </a:cubicBezTo>
                  <a:cubicBezTo>
                    <a:pt x="12545" y="14146"/>
                    <a:pt x="13223" y="14212"/>
                    <a:pt x="13712" y="13867"/>
                  </a:cubicBezTo>
                  <a:cubicBezTo>
                    <a:pt x="14024" y="13648"/>
                    <a:pt x="14017" y="13645"/>
                    <a:pt x="13788" y="13483"/>
                  </a:cubicBezTo>
                  <a:cubicBezTo>
                    <a:pt x="13614" y="13361"/>
                    <a:pt x="13495" y="13025"/>
                    <a:pt x="13310" y="12144"/>
                  </a:cubicBezTo>
                  <a:lnTo>
                    <a:pt x="13067" y="10970"/>
                  </a:lnTo>
                  <a:lnTo>
                    <a:pt x="13335" y="10790"/>
                  </a:lnTo>
                  <a:cubicBezTo>
                    <a:pt x="13561" y="10633"/>
                    <a:pt x="13574" y="10590"/>
                    <a:pt x="13427" y="10504"/>
                  </a:cubicBezTo>
                  <a:cubicBezTo>
                    <a:pt x="13219" y="10380"/>
                    <a:pt x="12964" y="10376"/>
                    <a:pt x="12765" y="10489"/>
                  </a:cubicBezTo>
                  <a:cubicBezTo>
                    <a:pt x="12621" y="10571"/>
                    <a:pt x="11682" y="10403"/>
                    <a:pt x="11534" y="10271"/>
                  </a:cubicBezTo>
                  <a:cubicBezTo>
                    <a:pt x="11492" y="10234"/>
                    <a:pt x="11642" y="10137"/>
                    <a:pt x="11869" y="10052"/>
                  </a:cubicBezTo>
                  <a:cubicBezTo>
                    <a:pt x="12167" y="9941"/>
                    <a:pt x="12279" y="9833"/>
                    <a:pt x="12279" y="9669"/>
                  </a:cubicBezTo>
                  <a:cubicBezTo>
                    <a:pt x="12279" y="9343"/>
                    <a:pt x="11956" y="9067"/>
                    <a:pt x="11575" y="9067"/>
                  </a:cubicBezTo>
                  <a:cubicBezTo>
                    <a:pt x="11396" y="9067"/>
                    <a:pt x="11147" y="9009"/>
                    <a:pt x="11022" y="8939"/>
                  </a:cubicBezTo>
                  <a:cubicBezTo>
                    <a:pt x="10932" y="8888"/>
                    <a:pt x="10864" y="8864"/>
                    <a:pt x="10796" y="8864"/>
                  </a:cubicBezTo>
                  <a:close/>
                  <a:moveTo>
                    <a:pt x="11425" y="9172"/>
                  </a:moveTo>
                  <a:cubicBezTo>
                    <a:pt x="11444" y="9171"/>
                    <a:pt x="11456" y="9171"/>
                    <a:pt x="11475" y="9172"/>
                  </a:cubicBezTo>
                  <a:cubicBezTo>
                    <a:pt x="11729" y="9185"/>
                    <a:pt x="11936" y="9363"/>
                    <a:pt x="11936" y="9654"/>
                  </a:cubicBezTo>
                  <a:cubicBezTo>
                    <a:pt x="11936" y="10005"/>
                    <a:pt x="11470" y="10173"/>
                    <a:pt x="11098" y="9955"/>
                  </a:cubicBezTo>
                  <a:cubicBezTo>
                    <a:pt x="10846" y="9807"/>
                    <a:pt x="10773" y="9805"/>
                    <a:pt x="10486" y="9939"/>
                  </a:cubicBezTo>
                  <a:cubicBezTo>
                    <a:pt x="10069" y="10134"/>
                    <a:pt x="10039" y="10132"/>
                    <a:pt x="9757" y="9879"/>
                  </a:cubicBezTo>
                  <a:cubicBezTo>
                    <a:pt x="9544" y="9688"/>
                    <a:pt x="9542" y="9643"/>
                    <a:pt x="9690" y="9443"/>
                  </a:cubicBezTo>
                  <a:cubicBezTo>
                    <a:pt x="9902" y="9155"/>
                    <a:pt x="10300" y="9104"/>
                    <a:pt x="10578" y="9330"/>
                  </a:cubicBezTo>
                  <a:cubicBezTo>
                    <a:pt x="10782" y="9496"/>
                    <a:pt x="10811" y="9496"/>
                    <a:pt x="11006" y="9338"/>
                  </a:cubicBezTo>
                  <a:cubicBezTo>
                    <a:pt x="11139" y="9230"/>
                    <a:pt x="11288" y="9179"/>
                    <a:pt x="11425" y="9172"/>
                  </a:cubicBezTo>
                  <a:close/>
                  <a:moveTo>
                    <a:pt x="8316" y="12460"/>
                  </a:moveTo>
                  <a:cubicBezTo>
                    <a:pt x="8320" y="12459"/>
                    <a:pt x="8328" y="12460"/>
                    <a:pt x="8332" y="12460"/>
                  </a:cubicBezTo>
                  <a:cubicBezTo>
                    <a:pt x="8401" y="12466"/>
                    <a:pt x="8450" y="12624"/>
                    <a:pt x="8450" y="12927"/>
                  </a:cubicBezTo>
                  <a:cubicBezTo>
                    <a:pt x="8450" y="13218"/>
                    <a:pt x="8394" y="13420"/>
                    <a:pt x="8307" y="13446"/>
                  </a:cubicBezTo>
                  <a:cubicBezTo>
                    <a:pt x="8100" y="13508"/>
                    <a:pt x="8029" y="13260"/>
                    <a:pt x="8131" y="12821"/>
                  </a:cubicBezTo>
                  <a:cubicBezTo>
                    <a:pt x="8185" y="12587"/>
                    <a:pt x="8257" y="12473"/>
                    <a:pt x="8316" y="12460"/>
                  </a:cubicBezTo>
                  <a:close/>
                  <a:moveTo>
                    <a:pt x="8785" y="12483"/>
                  </a:moveTo>
                  <a:cubicBezTo>
                    <a:pt x="8893" y="12469"/>
                    <a:pt x="8959" y="12647"/>
                    <a:pt x="8994" y="13055"/>
                  </a:cubicBezTo>
                  <a:cubicBezTo>
                    <a:pt x="9023" y="13383"/>
                    <a:pt x="8873" y="13562"/>
                    <a:pt x="8701" y="13408"/>
                  </a:cubicBezTo>
                  <a:cubicBezTo>
                    <a:pt x="8579" y="13299"/>
                    <a:pt x="8605" y="12569"/>
                    <a:pt x="8735" y="12498"/>
                  </a:cubicBezTo>
                  <a:cubicBezTo>
                    <a:pt x="8752" y="12488"/>
                    <a:pt x="8769" y="12485"/>
                    <a:pt x="8785" y="12483"/>
                  </a:cubicBezTo>
                  <a:close/>
                  <a:moveTo>
                    <a:pt x="12682" y="12754"/>
                  </a:moveTo>
                  <a:cubicBezTo>
                    <a:pt x="12745" y="12756"/>
                    <a:pt x="12799" y="12899"/>
                    <a:pt x="12799" y="13077"/>
                  </a:cubicBezTo>
                  <a:cubicBezTo>
                    <a:pt x="12799" y="13377"/>
                    <a:pt x="12638" y="13557"/>
                    <a:pt x="12489" y="13423"/>
                  </a:cubicBezTo>
                  <a:cubicBezTo>
                    <a:pt x="12387" y="13332"/>
                    <a:pt x="12556" y="12748"/>
                    <a:pt x="12682" y="12754"/>
                  </a:cubicBezTo>
                  <a:close/>
                  <a:moveTo>
                    <a:pt x="13251" y="12829"/>
                  </a:moveTo>
                  <a:cubicBezTo>
                    <a:pt x="13314" y="12818"/>
                    <a:pt x="13390" y="12914"/>
                    <a:pt x="13411" y="13047"/>
                  </a:cubicBezTo>
                  <a:cubicBezTo>
                    <a:pt x="13458" y="13348"/>
                    <a:pt x="13237" y="13582"/>
                    <a:pt x="13134" y="13340"/>
                  </a:cubicBezTo>
                  <a:cubicBezTo>
                    <a:pt x="13043" y="13128"/>
                    <a:pt x="13105" y="12855"/>
                    <a:pt x="13251" y="1282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39" name="Rectangle"/>
          <p:cNvSpPr/>
          <p:nvPr/>
        </p:nvSpPr>
        <p:spPr>
          <a:xfrm>
            <a:off x="9743729" y="0"/>
            <a:ext cx="14640272" cy="1958698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sz="3200">
              <a:effectLst/>
            </a:endParaRPr>
          </a:p>
        </p:txBody>
      </p:sp>
      <p:sp>
        <p:nvSpPr>
          <p:cNvPr id="153" name="Казначейство России"/>
          <p:cNvSpPr txBox="1"/>
          <p:nvPr/>
        </p:nvSpPr>
        <p:spPr>
          <a:xfrm>
            <a:off x="1796723" y="534464"/>
            <a:ext cx="6020879" cy="76431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51" name="Номер слайда 2"/>
          <p:cNvSpPr txBox="1"/>
          <p:nvPr/>
        </p:nvSpPr>
        <p:spPr>
          <a:xfrm>
            <a:off x="23610853" y="13081000"/>
            <a:ext cx="445635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11</a:t>
            </a:r>
          </a:p>
        </p:txBody>
      </p:sp>
      <p:sp>
        <p:nvSpPr>
          <p:cNvPr id="12" name="Казначейская платежная система в 2018 году"/>
          <p:cNvSpPr txBox="1"/>
          <p:nvPr/>
        </p:nvSpPr>
        <p:spPr>
          <a:xfrm>
            <a:off x="9887744" y="89248"/>
            <a:ext cx="14063484" cy="198618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3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ANALIZA UČINAKA RAČUNOVODSTVA U UPRAVLJANJU INFORMACIJAMA I PODSUSTAV ZA ANALIZU E-PRORAČUNA. POTRAŽIVANJA I OBVEZE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 t="8837"/>
          <a:stretch>
            <a:fillRect/>
          </a:stretch>
        </p:blipFill>
        <p:spPr>
          <a:xfrm>
            <a:off x="260444" y="2465512"/>
            <a:ext cx="14426205" cy="719215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846593" y="9378280"/>
            <a:ext cx="5728783" cy="4113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0"/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Specifikacija potraživanja i obveza dostupna je za:</a:t>
            </a:r>
          </a:p>
          <a:p>
            <a:pPr algn="just" rtl="0">
              <a:buFont typeface="Arial" pitchFamily="34" charset="0"/>
              <a:buChar char="•"/>
            </a:pPr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 CCBF i računovodstva subjekata</a:t>
            </a:r>
          </a:p>
          <a:p>
            <a:pPr algn="just" rtl="0">
              <a:buFont typeface="Arial" pitchFamily="34" charset="0"/>
              <a:buChar char="•"/>
            </a:pPr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 račune</a:t>
            </a:r>
          </a:p>
          <a:p>
            <a:pPr algn="just" rtl="0">
              <a:buFont typeface="Arial" pitchFamily="34" charset="0"/>
              <a:buChar char="•"/>
            </a:pPr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 izvođače</a:t>
            </a:r>
          </a:p>
          <a:p>
            <a:pPr algn="just" rtl="0">
              <a:buFont typeface="Arial" pitchFamily="34" charset="0"/>
              <a:buChar char="•"/>
            </a:pPr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 ugovore</a:t>
            </a:r>
          </a:p>
          <a:p>
            <a:pPr algn="just" rtl="0"/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sve do financijskih računa i pojedinih izvođača i ugovora.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 t="8833"/>
          <a:stretch>
            <a:fillRect/>
          </a:stretch>
        </p:blipFill>
        <p:spPr>
          <a:xfrm>
            <a:off x="7007423" y="5345832"/>
            <a:ext cx="16461279" cy="820709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648384" y="2393504"/>
            <a:ext cx="5850008" cy="3452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ru-RU" sz="2600">
              <a:solidFill>
                <a:schemeClr val="tx1"/>
              </a:solidFill>
              <a:effectLst/>
              <a:latin typeface="Arial" pitchFamily="34" charset="0"/>
              <a:ea typeface="Roboto" pitchFamily="2" charset="0"/>
              <a:cs typeface="Arial" pitchFamily="34" charset="0"/>
            </a:endParaRPr>
          </a:p>
          <a:p>
            <a:pPr algn="just" rtl="0"/>
            <a:r>
              <a:rPr lang="hr-HR" sz="2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Roboto"/>
                <a:cs typeface="Arial"/>
              </a:rPr>
              <a:t>Moguće je izvođače uključiti u crnu listu izvođača i u Federalni registar stečajnih podataka.</a:t>
            </a:r>
          </a:p>
          <a:p>
            <a:pPr algn="just"/>
            <a:endParaRPr lang="ru-RU" sz="2600">
              <a:solidFill>
                <a:schemeClr val="tx1"/>
              </a:solidFill>
              <a:effectLst/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485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33" name="Снимок экрана 2018-06-05 в 12.52.22.jpg" descr="Снимок экрана 2018-06-05 в 12.52.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444" y="171626"/>
            <a:ext cx="1409280" cy="13375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36" name="Group"/>
          <p:cNvGrpSpPr/>
          <p:nvPr/>
        </p:nvGrpSpPr>
        <p:grpSpPr>
          <a:xfrm>
            <a:off x="455066" y="321972"/>
            <a:ext cx="1019892" cy="1138348"/>
            <a:chOff x="-134" y="0"/>
            <a:chExt cx="1019888" cy="1138344"/>
          </a:xfrm>
          <a:effectLst/>
        </p:grpSpPr>
        <p:sp>
          <p:nvSpPr>
            <p:cNvPr id="134" name="Circle"/>
            <p:cNvSpPr/>
            <p:nvPr/>
          </p:nvSpPr>
          <p:spPr>
            <a:xfrm>
              <a:off x="314787" y="450342"/>
              <a:ext cx="390199" cy="390199"/>
            </a:xfrm>
            <a:prstGeom prst="ellipse">
              <a:avLst/>
            </a:prstGeom>
            <a:solidFill>
              <a:srgbClr val="013B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effectLst/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effectLst/>
              </a:endParaRPr>
            </a:p>
          </p:txBody>
        </p:sp>
        <p:pic>
          <p:nvPicPr>
            <p:cNvPr id="135" name="30688_html_m284ef2b5.png" descr="30688_html_m284ef2b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24" t="717" r="564" b="407"/>
            <a:stretch>
              <a:fillRect/>
            </a:stretch>
          </p:blipFill>
          <p:spPr>
            <a:xfrm>
              <a:off x="-135" y="0"/>
              <a:ext cx="1019889" cy="113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88" y="0"/>
                  </a:moveTo>
                  <a:cubicBezTo>
                    <a:pt x="10759" y="0"/>
                    <a:pt x="10737" y="39"/>
                    <a:pt x="10737" y="83"/>
                  </a:cubicBezTo>
                  <a:cubicBezTo>
                    <a:pt x="10737" y="127"/>
                    <a:pt x="10684" y="185"/>
                    <a:pt x="10612" y="211"/>
                  </a:cubicBezTo>
                  <a:cubicBezTo>
                    <a:pt x="10509" y="248"/>
                    <a:pt x="10497" y="253"/>
                    <a:pt x="10578" y="256"/>
                  </a:cubicBezTo>
                  <a:cubicBezTo>
                    <a:pt x="10728" y="261"/>
                    <a:pt x="10764" y="390"/>
                    <a:pt x="10654" y="542"/>
                  </a:cubicBezTo>
                  <a:cubicBezTo>
                    <a:pt x="10576" y="649"/>
                    <a:pt x="10572" y="695"/>
                    <a:pt x="10629" y="790"/>
                  </a:cubicBezTo>
                  <a:cubicBezTo>
                    <a:pt x="10687" y="889"/>
                    <a:pt x="10679" y="914"/>
                    <a:pt x="10587" y="971"/>
                  </a:cubicBezTo>
                  <a:cubicBezTo>
                    <a:pt x="10527" y="1007"/>
                    <a:pt x="10432" y="1081"/>
                    <a:pt x="10377" y="1129"/>
                  </a:cubicBezTo>
                  <a:cubicBezTo>
                    <a:pt x="10306" y="1191"/>
                    <a:pt x="10234" y="1200"/>
                    <a:pt x="10117" y="1174"/>
                  </a:cubicBezTo>
                  <a:cubicBezTo>
                    <a:pt x="9832" y="1108"/>
                    <a:pt x="9308" y="1139"/>
                    <a:pt x="9120" y="1226"/>
                  </a:cubicBezTo>
                  <a:cubicBezTo>
                    <a:pt x="8900" y="1329"/>
                    <a:pt x="8818" y="1448"/>
                    <a:pt x="8818" y="1693"/>
                  </a:cubicBezTo>
                  <a:cubicBezTo>
                    <a:pt x="8818" y="1964"/>
                    <a:pt x="8952" y="2208"/>
                    <a:pt x="9254" y="2498"/>
                  </a:cubicBezTo>
                  <a:cubicBezTo>
                    <a:pt x="9482" y="2717"/>
                    <a:pt x="9518" y="2774"/>
                    <a:pt x="9497" y="2927"/>
                  </a:cubicBezTo>
                  <a:cubicBezTo>
                    <a:pt x="9451" y="3270"/>
                    <a:pt x="9508" y="3386"/>
                    <a:pt x="9757" y="3424"/>
                  </a:cubicBezTo>
                  <a:cubicBezTo>
                    <a:pt x="9881" y="3442"/>
                    <a:pt x="9994" y="3471"/>
                    <a:pt x="10008" y="3491"/>
                  </a:cubicBezTo>
                  <a:cubicBezTo>
                    <a:pt x="10064" y="3572"/>
                    <a:pt x="9813" y="3950"/>
                    <a:pt x="9581" y="4138"/>
                  </a:cubicBezTo>
                  <a:cubicBezTo>
                    <a:pt x="9313" y="4356"/>
                    <a:pt x="9209" y="4370"/>
                    <a:pt x="9179" y="4176"/>
                  </a:cubicBezTo>
                  <a:cubicBezTo>
                    <a:pt x="9150" y="3995"/>
                    <a:pt x="9012" y="3868"/>
                    <a:pt x="8785" y="3830"/>
                  </a:cubicBezTo>
                  <a:cubicBezTo>
                    <a:pt x="8677" y="3812"/>
                    <a:pt x="8561" y="3764"/>
                    <a:pt x="8533" y="3717"/>
                  </a:cubicBezTo>
                  <a:cubicBezTo>
                    <a:pt x="8478" y="3621"/>
                    <a:pt x="8490" y="3418"/>
                    <a:pt x="8550" y="3363"/>
                  </a:cubicBezTo>
                  <a:cubicBezTo>
                    <a:pt x="8609" y="3310"/>
                    <a:pt x="8600" y="3235"/>
                    <a:pt x="8533" y="3235"/>
                  </a:cubicBezTo>
                  <a:cubicBezTo>
                    <a:pt x="8502" y="3235"/>
                    <a:pt x="8478" y="3251"/>
                    <a:pt x="8483" y="3273"/>
                  </a:cubicBezTo>
                  <a:cubicBezTo>
                    <a:pt x="8488" y="3295"/>
                    <a:pt x="8460" y="3377"/>
                    <a:pt x="8425" y="3454"/>
                  </a:cubicBezTo>
                  <a:cubicBezTo>
                    <a:pt x="8354" y="3607"/>
                    <a:pt x="8157" y="3689"/>
                    <a:pt x="8047" y="3612"/>
                  </a:cubicBezTo>
                  <a:cubicBezTo>
                    <a:pt x="7924" y="3525"/>
                    <a:pt x="7663" y="3494"/>
                    <a:pt x="7545" y="3551"/>
                  </a:cubicBezTo>
                  <a:cubicBezTo>
                    <a:pt x="7460" y="3592"/>
                    <a:pt x="7427" y="3657"/>
                    <a:pt x="7427" y="3807"/>
                  </a:cubicBezTo>
                  <a:cubicBezTo>
                    <a:pt x="7427" y="3919"/>
                    <a:pt x="7400" y="4030"/>
                    <a:pt x="7369" y="4048"/>
                  </a:cubicBezTo>
                  <a:cubicBezTo>
                    <a:pt x="7264" y="4106"/>
                    <a:pt x="6974" y="3598"/>
                    <a:pt x="6874" y="3190"/>
                  </a:cubicBezTo>
                  <a:cubicBezTo>
                    <a:pt x="6758" y="2715"/>
                    <a:pt x="6663" y="2535"/>
                    <a:pt x="6472" y="2423"/>
                  </a:cubicBezTo>
                  <a:cubicBezTo>
                    <a:pt x="5949" y="2115"/>
                    <a:pt x="5145" y="2336"/>
                    <a:pt x="5248" y="2761"/>
                  </a:cubicBezTo>
                  <a:cubicBezTo>
                    <a:pt x="5283" y="2905"/>
                    <a:pt x="5264" y="2936"/>
                    <a:pt x="5098" y="3017"/>
                  </a:cubicBezTo>
                  <a:cubicBezTo>
                    <a:pt x="4995" y="3067"/>
                    <a:pt x="4852" y="3153"/>
                    <a:pt x="4771" y="3213"/>
                  </a:cubicBezTo>
                  <a:lnTo>
                    <a:pt x="4620" y="3326"/>
                  </a:lnTo>
                  <a:lnTo>
                    <a:pt x="4762" y="3318"/>
                  </a:lnTo>
                  <a:cubicBezTo>
                    <a:pt x="4910" y="3313"/>
                    <a:pt x="4913" y="3329"/>
                    <a:pt x="4838" y="3627"/>
                  </a:cubicBezTo>
                  <a:cubicBezTo>
                    <a:pt x="4800" y="3779"/>
                    <a:pt x="4801" y="3783"/>
                    <a:pt x="4913" y="3694"/>
                  </a:cubicBezTo>
                  <a:cubicBezTo>
                    <a:pt x="4982" y="3640"/>
                    <a:pt x="5119" y="3604"/>
                    <a:pt x="5257" y="3604"/>
                  </a:cubicBezTo>
                  <a:cubicBezTo>
                    <a:pt x="5592" y="3604"/>
                    <a:pt x="5681" y="3520"/>
                    <a:pt x="5701" y="3183"/>
                  </a:cubicBezTo>
                  <a:cubicBezTo>
                    <a:pt x="5715" y="2936"/>
                    <a:pt x="5730" y="2895"/>
                    <a:pt x="5835" y="2882"/>
                  </a:cubicBezTo>
                  <a:cubicBezTo>
                    <a:pt x="5903" y="2873"/>
                    <a:pt x="6041" y="2922"/>
                    <a:pt x="6137" y="2995"/>
                  </a:cubicBezTo>
                  <a:cubicBezTo>
                    <a:pt x="6285" y="3107"/>
                    <a:pt x="6311" y="3175"/>
                    <a:pt x="6338" y="3446"/>
                  </a:cubicBezTo>
                  <a:cubicBezTo>
                    <a:pt x="6381" y="3870"/>
                    <a:pt x="6545" y="4098"/>
                    <a:pt x="7075" y="4477"/>
                  </a:cubicBezTo>
                  <a:lnTo>
                    <a:pt x="7218" y="4582"/>
                  </a:lnTo>
                  <a:lnTo>
                    <a:pt x="7033" y="4665"/>
                  </a:lnTo>
                  <a:cubicBezTo>
                    <a:pt x="6933" y="4712"/>
                    <a:pt x="6809" y="4736"/>
                    <a:pt x="6757" y="4718"/>
                  </a:cubicBezTo>
                  <a:cubicBezTo>
                    <a:pt x="6705" y="4700"/>
                    <a:pt x="6609" y="4711"/>
                    <a:pt x="6539" y="4740"/>
                  </a:cubicBezTo>
                  <a:cubicBezTo>
                    <a:pt x="6469" y="4770"/>
                    <a:pt x="6326" y="4825"/>
                    <a:pt x="6221" y="4861"/>
                  </a:cubicBezTo>
                  <a:cubicBezTo>
                    <a:pt x="6016" y="4930"/>
                    <a:pt x="5860" y="5089"/>
                    <a:pt x="5860" y="5229"/>
                  </a:cubicBezTo>
                  <a:cubicBezTo>
                    <a:pt x="5860" y="5296"/>
                    <a:pt x="5909" y="5309"/>
                    <a:pt x="6086" y="5305"/>
                  </a:cubicBezTo>
                  <a:cubicBezTo>
                    <a:pt x="6272" y="5300"/>
                    <a:pt x="6358" y="5334"/>
                    <a:pt x="6514" y="5470"/>
                  </a:cubicBezTo>
                  <a:cubicBezTo>
                    <a:pt x="6620" y="5563"/>
                    <a:pt x="6761" y="5643"/>
                    <a:pt x="6824" y="5643"/>
                  </a:cubicBezTo>
                  <a:cubicBezTo>
                    <a:pt x="6975" y="5643"/>
                    <a:pt x="7205" y="5787"/>
                    <a:pt x="7159" y="5854"/>
                  </a:cubicBezTo>
                  <a:cubicBezTo>
                    <a:pt x="7139" y="5883"/>
                    <a:pt x="7086" y="5889"/>
                    <a:pt x="7033" y="5869"/>
                  </a:cubicBezTo>
                  <a:cubicBezTo>
                    <a:pt x="6981" y="5849"/>
                    <a:pt x="6703" y="5816"/>
                    <a:pt x="6422" y="5794"/>
                  </a:cubicBezTo>
                  <a:cubicBezTo>
                    <a:pt x="6016" y="5761"/>
                    <a:pt x="5866" y="5729"/>
                    <a:pt x="5684" y="5621"/>
                  </a:cubicBezTo>
                  <a:cubicBezTo>
                    <a:pt x="5537" y="5533"/>
                    <a:pt x="5450" y="5502"/>
                    <a:pt x="5450" y="5545"/>
                  </a:cubicBezTo>
                  <a:cubicBezTo>
                    <a:pt x="5450" y="5731"/>
                    <a:pt x="5828" y="6004"/>
                    <a:pt x="6086" y="6004"/>
                  </a:cubicBezTo>
                  <a:cubicBezTo>
                    <a:pt x="6152" y="6004"/>
                    <a:pt x="6254" y="6049"/>
                    <a:pt x="6313" y="6102"/>
                  </a:cubicBezTo>
                  <a:cubicBezTo>
                    <a:pt x="6372" y="6155"/>
                    <a:pt x="6537" y="6214"/>
                    <a:pt x="6673" y="6230"/>
                  </a:cubicBezTo>
                  <a:cubicBezTo>
                    <a:pt x="6826" y="6248"/>
                    <a:pt x="7005" y="6319"/>
                    <a:pt x="7142" y="6418"/>
                  </a:cubicBezTo>
                  <a:cubicBezTo>
                    <a:pt x="7265" y="6507"/>
                    <a:pt x="7388" y="6576"/>
                    <a:pt x="7419" y="6576"/>
                  </a:cubicBezTo>
                  <a:cubicBezTo>
                    <a:pt x="7450" y="6576"/>
                    <a:pt x="7603" y="6637"/>
                    <a:pt x="7763" y="6712"/>
                  </a:cubicBezTo>
                  <a:cubicBezTo>
                    <a:pt x="7984" y="6815"/>
                    <a:pt x="8093" y="6910"/>
                    <a:pt x="8215" y="7110"/>
                  </a:cubicBezTo>
                  <a:cubicBezTo>
                    <a:pt x="8400" y="7416"/>
                    <a:pt x="8472" y="7949"/>
                    <a:pt x="8357" y="8141"/>
                  </a:cubicBezTo>
                  <a:cubicBezTo>
                    <a:pt x="8309" y="8223"/>
                    <a:pt x="8307" y="8277"/>
                    <a:pt x="8349" y="8314"/>
                  </a:cubicBezTo>
                  <a:cubicBezTo>
                    <a:pt x="8442" y="8398"/>
                    <a:pt x="8212" y="8750"/>
                    <a:pt x="7905" y="8999"/>
                  </a:cubicBezTo>
                  <a:cubicBezTo>
                    <a:pt x="7759" y="9117"/>
                    <a:pt x="7519" y="9325"/>
                    <a:pt x="7369" y="9458"/>
                  </a:cubicBezTo>
                  <a:lnTo>
                    <a:pt x="7092" y="9699"/>
                  </a:lnTo>
                  <a:lnTo>
                    <a:pt x="6866" y="9631"/>
                  </a:lnTo>
                  <a:cubicBezTo>
                    <a:pt x="6728" y="9589"/>
                    <a:pt x="6539" y="9461"/>
                    <a:pt x="6380" y="9300"/>
                  </a:cubicBezTo>
                  <a:cubicBezTo>
                    <a:pt x="6216" y="9135"/>
                    <a:pt x="6039" y="9005"/>
                    <a:pt x="5894" y="8961"/>
                  </a:cubicBezTo>
                  <a:cubicBezTo>
                    <a:pt x="5670" y="8893"/>
                    <a:pt x="5657" y="8883"/>
                    <a:pt x="5600" y="8585"/>
                  </a:cubicBezTo>
                  <a:lnTo>
                    <a:pt x="5542" y="8277"/>
                  </a:lnTo>
                  <a:lnTo>
                    <a:pt x="5760" y="8089"/>
                  </a:lnTo>
                  <a:cubicBezTo>
                    <a:pt x="5948" y="7927"/>
                    <a:pt x="5979" y="7873"/>
                    <a:pt x="5978" y="7675"/>
                  </a:cubicBezTo>
                  <a:cubicBezTo>
                    <a:pt x="5976" y="7384"/>
                    <a:pt x="5842" y="7139"/>
                    <a:pt x="5374" y="6569"/>
                  </a:cubicBezTo>
                  <a:cubicBezTo>
                    <a:pt x="5169" y="6318"/>
                    <a:pt x="4986" y="6086"/>
                    <a:pt x="4972" y="6049"/>
                  </a:cubicBezTo>
                  <a:cubicBezTo>
                    <a:pt x="4952" y="5995"/>
                    <a:pt x="4937" y="5995"/>
                    <a:pt x="4863" y="6049"/>
                  </a:cubicBezTo>
                  <a:cubicBezTo>
                    <a:pt x="4784" y="6108"/>
                    <a:pt x="4722" y="6036"/>
                    <a:pt x="4419" y="5523"/>
                  </a:cubicBezTo>
                  <a:cubicBezTo>
                    <a:pt x="4056" y="4909"/>
                    <a:pt x="3942" y="4630"/>
                    <a:pt x="3941" y="4349"/>
                  </a:cubicBezTo>
                  <a:cubicBezTo>
                    <a:pt x="3941" y="4257"/>
                    <a:pt x="3918" y="4168"/>
                    <a:pt x="3891" y="4153"/>
                  </a:cubicBezTo>
                  <a:cubicBezTo>
                    <a:pt x="3864" y="4138"/>
                    <a:pt x="3826" y="3978"/>
                    <a:pt x="3807" y="3792"/>
                  </a:cubicBezTo>
                  <a:cubicBezTo>
                    <a:pt x="3788" y="3607"/>
                    <a:pt x="3717" y="3190"/>
                    <a:pt x="3648" y="2867"/>
                  </a:cubicBezTo>
                  <a:cubicBezTo>
                    <a:pt x="3571" y="2504"/>
                    <a:pt x="3535" y="2193"/>
                    <a:pt x="3556" y="2054"/>
                  </a:cubicBezTo>
                  <a:cubicBezTo>
                    <a:pt x="3597" y="1785"/>
                    <a:pt x="3543" y="1767"/>
                    <a:pt x="3329" y="1994"/>
                  </a:cubicBezTo>
                  <a:cubicBezTo>
                    <a:pt x="3045" y="2296"/>
                    <a:pt x="2785" y="2972"/>
                    <a:pt x="2785" y="3393"/>
                  </a:cubicBezTo>
                  <a:cubicBezTo>
                    <a:pt x="2785" y="3476"/>
                    <a:pt x="2762" y="3559"/>
                    <a:pt x="2734" y="3574"/>
                  </a:cubicBezTo>
                  <a:cubicBezTo>
                    <a:pt x="2682" y="3603"/>
                    <a:pt x="2198" y="3060"/>
                    <a:pt x="2198" y="2972"/>
                  </a:cubicBezTo>
                  <a:cubicBezTo>
                    <a:pt x="2198" y="2945"/>
                    <a:pt x="2175" y="2927"/>
                    <a:pt x="2148" y="2927"/>
                  </a:cubicBezTo>
                  <a:cubicBezTo>
                    <a:pt x="2059" y="2927"/>
                    <a:pt x="1972" y="3505"/>
                    <a:pt x="1972" y="4056"/>
                  </a:cubicBezTo>
                  <a:cubicBezTo>
                    <a:pt x="1972" y="4351"/>
                    <a:pt x="1946" y="4599"/>
                    <a:pt x="1922" y="4612"/>
                  </a:cubicBezTo>
                  <a:cubicBezTo>
                    <a:pt x="1897" y="4626"/>
                    <a:pt x="1727" y="4496"/>
                    <a:pt x="1536" y="4326"/>
                  </a:cubicBezTo>
                  <a:cubicBezTo>
                    <a:pt x="1345" y="4157"/>
                    <a:pt x="1163" y="4018"/>
                    <a:pt x="1134" y="4018"/>
                  </a:cubicBezTo>
                  <a:cubicBezTo>
                    <a:pt x="1055" y="4018"/>
                    <a:pt x="1134" y="5248"/>
                    <a:pt x="1234" y="5583"/>
                  </a:cubicBezTo>
                  <a:cubicBezTo>
                    <a:pt x="1282" y="5740"/>
                    <a:pt x="1309" y="5891"/>
                    <a:pt x="1293" y="5914"/>
                  </a:cubicBezTo>
                  <a:cubicBezTo>
                    <a:pt x="1277" y="5937"/>
                    <a:pt x="1173" y="5889"/>
                    <a:pt x="1067" y="5809"/>
                  </a:cubicBezTo>
                  <a:cubicBezTo>
                    <a:pt x="414" y="5317"/>
                    <a:pt x="404" y="5309"/>
                    <a:pt x="405" y="5440"/>
                  </a:cubicBezTo>
                  <a:cubicBezTo>
                    <a:pt x="406" y="5898"/>
                    <a:pt x="655" y="6708"/>
                    <a:pt x="908" y="7065"/>
                  </a:cubicBezTo>
                  <a:cubicBezTo>
                    <a:pt x="999" y="7195"/>
                    <a:pt x="1066" y="7376"/>
                    <a:pt x="1075" y="7509"/>
                  </a:cubicBezTo>
                  <a:cubicBezTo>
                    <a:pt x="1084" y="7633"/>
                    <a:pt x="1143" y="7811"/>
                    <a:pt x="1209" y="7908"/>
                  </a:cubicBezTo>
                  <a:cubicBezTo>
                    <a:pt x="1342" y="8102"/>
                    <a:pt x="1296" y="8190"/>
                    <a:pt x="1100" y="8096"/>
                  </a:cubicBezTo>
                  <a:cubicBezTo>
                    <a:pt x="1035" y="8064"/>
                    <a:pt x="804" y="7981"/>
                    <a:pt x="589" y="7915"/>
                  </a:cubicBezTo>
                  <a:cubicBezTo>
                    <a:pt x="375" y="7850"/>
                    <a:pt x="146" y="7781"/>
                    <a:pt x="86" y="7757"/>
                  </a:cubicBezTo>
                  <a:cubicBezTo>
                    <a:pt x="-7" y="7721"/>
                    <a:pt x="-17" y="7732"/>
                    <a:pt x="19" y="7840"/>
                  </a:cubicBezTo>
                  <a:cubicBezTo>
                    <a:pt x="106" y="8100"/>
                    <a:pt x="412" y="8599"/>
                    <a:pt x="631" y="8848"/>
                  </a:cubicBezTo>
                  <a:cubicBezTo>
                    <a:pt x="756" y="8991"/>
                    <a:pt x="848" y="9127"/>
                    <a:pt x="832" y="9149"/>
                  </a:cubicBezTo>
                  <a:cubicBezTo>
                    <a:pt x="816" y="9172"/>
                    <a:pt x="674" y="9187"/>
                    <a:pt x="522" y="9187"/>
                  </a:cubicBezTo>
                  <a:cubicBezTo>
                    <a:pt x="370" y="9187"/>
                    <a:pt x="201" y="9218"/>
                    <a:pt x="145" y="9255"/>
                  </a:cubicBezTo>
                  <a:cubicBezTo>
                    <a:pt x="52" y="9316"/>
                    <a:pt x="79" y="9357"/>
                    <a:pt x="405" y="9676"/>
                  </a:cubicBezTo>
                  <a:cubicBezTo>
                    <a:pt x="601" y="9869"/>
                    <a:pt x="921" y="10121"/>
                    <a:pt x="1125" y="10240"/>
                  </a:cubicBezTo>
                  <a:cubicBezTo>
                    <a:pt x="1330" y="10359"/>
                    <a:pt x="1489" y="10483"/>
                    <a:pt x="1469" y="10511"/>
                  </a:cubicBezTo>
                  <a:cubicBezTo>
                    <a:pt x="1449" y="10541"/>
                    <a:pt x="1286" y="10548"/>
                    <a:pt x="1100" y="10534"/>
                  </a:cubicBezTo>
                  <a:cubicBezTo>
                    <a:pt x="921" y="10521"/>
                    <a:pt x="721" y="10524"/>
                    <a:pt x="648" y="10541"/>
                  </a:cubicBezTo>
                  <a:lnTo>
                    <a:pt x="522" y="10572"/>
                  </a:lnTo>
                  <a:cubicBezTo>
                    <a:pt x="521" y="10573"/>
                    <a:pt x="522" y="10577"/>
                    <a:pt x="522" y="10579"/>
                  </a:cubicBezTo>
                  <a:cubicBezTo>
                    <a:pt x="522" y="10581"/>
                    <a:pt x="522" y="10584"/>
                    <a:pt x="522" y="10587"/>
                  </a:cubicBezTo>
                  <a:lnTo>
                    <a:pt x="665" y="10752"/>
                  </a:lnTo>
                  <a:cubicBezTo>
                    <a:pt x="986" y="11143"/>
                    <a:pt x="1619" y="11405"/>
                    <a:pt x="2491" y="11505"/>
                  </a:cubicBezTo>
                  <a:cubicBezTo>
                    <a:pt x="2795" y="11539"/>
                    <a:pt x="3046" y="11590"/>
                    <a:pt x="3044" y="11617"/>
                  </a:cubicBezTo>
                  <a:cubicBezTo>
                    <a:pt x="3043" y="11645"/>
                    <a:pt x="2976" y="11844"/>
                    <a:pt x="2902" y="12054"/>
                  </a:cubicBezTo>
                  <a:cubicBezTo>
                    <a:pt x="2774" y="12417"/>
                    <a:pt x="2754" y="12936"/>
                    <a:pt x="2860" y="13032"/>
                  </a:cubicBezTo>
                  <a:cubicBezTo>
                    <a:pt x="2880" y="13050"/>
                    <a:pt x="3064" y="12962"/>
                    <a:pt x="3271" y="12829"/>
                  </a:cubicBezTo>
                  <a:cubicBezTo>
                    <a:pt x="3478" y="12696"/>
                    <a:pt x="3663" y="12607"/>
                    <a:pt x="3681" y="12633"/>
                  </a:cubicBezTo>
                  <a:cubicBezTo>
                    <a:pt x="3700" y="12660"/>
                    <a:pt x="3687" y="12837"/>
                    <a:pt x="3656" y="13032"/>
                  </a:cubicBezTo>
                  <a:cubicBezTo>
                    <a:pt x="3626" y="13227"/>
                    <a:pt x="3611" y="13398"/>
                    <a:pt x="3623" y="13408"/>
                  </a:cubicBezTo>
                  <a:cubicBezTo>
                    <a:pt x="3653" y="13435"/>
                    <a:pt x="3936" y="13293"/>
                    <a:pt x="4167" y="13137"/>
                  </a:cubicBezTo>
                  <a:cubicBezTo>
                    <a:pt x="4276" y="13064"/>
                    <a:pt x="4392" y="13017"/>
                    <a:pt x="4419" y="13032"/>
                  </a:cubicBezTo>
                  <a:cubicBezTo>
                    <a:pt x="4446" y="13047"/>
                    <a:pt x="4469" y="13200"/>
                    <a:pt x="4469" y="13371"/>
                  </a:cubicBezTo>
                  <a:cubicBezTo>
                    <a:pt x="4469" y="13538"/>
                    <a:pt x="4475" y="13674"/>
                    <a:pt x="4486" y="13679"/>
                  </a:cubicBezTo>
                  <a:cubicBezTo>
                    <a:pt x="4572" y="13677"/>
                    <a:pt x="4935" y="13542"/>
                    <a:pt x="5064" y="13461"/>
                  </a:cubicBezTo>
                  <a:cubicBezTo>
                    <a:pt x="5152" y="13406"/>
                    <a:pt x="5227" y="13377"/>
                    <a:pt x="5232" y="13401"/>
                  </a:cubicBezTo>
                  <a:cubicBezTo>
                    <a:pt x="5237" y="13424"/>
                    <a:pt x="5241" y="13470"/>
                    <a:pt x="5248" y="13498"/>
                  </a:cubicBezTo>
                  <a:cubicBezTo>
                    <a:pt x="5256" y="13527"/>
                    <a:pt x="5269" y="13599"/>
                    <a:pt x="5274" y="13656"/>
                  </a:cubicBezTo>
                  <a:cubicBezTo>
                    <a:pt x="5291" y="13892"/>
                    <a:pt x="5368" y="13914"/>
                    <a:pt x="5642" y="13769"/>
                  </a:cubicBezTo>
                  <a:cubicBezTo>
                    <a:pt x="5784" y="13695"/>
                    <a:pt x="5928" y="13596"/>
                    <a:pt x="5969" y="13551"/>
                  </a:cubicBezTo>
                  <a:cubicBezTo>
                    <a:pt x="6070" y="13442"/>
                    <a:pt x="6154" y="13498"/>
                    <a:pt x="6154" y="13679"/>
                  </a:cubicBezTo>
                  <a:cubicBezTo>
                    <a:pt x="6154" y="14037"/>
                    <a:pt x="6337" y="14089"/>
                    <a:pt x="6723" y="13837"/>
                  </a:cubicBezTo>
                  <a:cubicBezTo>
                    <a:pt x="6856" y="13751"/>
                    <a:pt x="6970" y="13679"/>
                    <a:pt x="6983" y="13679"/>
                  </a:cubicBezTo>
                  <a:cubicBezTo>
                    <a:pt x="6992" y="13679"/>
                    <a:pt x="7029" y="13718"/>
                    <a:pt x="7067" y="13769"/>
                  </a:cubicBezTo>
                  <a:cubicBezTo>
                    <a:pt x="6830" y="13318"/>
                    <a:pt x="6740" y="12846"/>
                    <a:pt x="6740" y="12189"/>
                  </a:cubicBezTo>
                  <a:cubicBezTo>
                    <a:pt x="6740" y="11457"/>
                    <a:pt x="6793" y="11169"/>
                    <a:pt x="6992" y="10782"/>
                  </a:cubicBezTo>
                  <a:cubicBezTo>
                    <a:pt x="7341" y="10103"/>
                    <a:pt x="8304" y="9223"/>
                    <a:pt x="9070" y="8886"/>
                  </a:cubicBezTo>
                  <a:cubicBezTo>
                    <a:pt x="9620" y="8644"/>
                    <a:pt x="9846" y="8605"/>
                    <a:pt x="10679" y="8608"/>
                  </a:cubicBezTo>
                  <a:cubicBezTo>
                    <a:pt x="11795" y="8611"/>
                    <a:pt x="11956" y="8642"/>
                    <a:pt x="12749" y="9029"/>
                  </a:cubicBezTo>
                  <a:cubicBezTo>
                    <a:pt x="14546" y="9906"/>
                    <a:pt x="15346" y="11990"/>
                    <a:pt x="14517" y="13641"/>
                  </a:cubicBezTo>
                  <a:cubicBezTo>
                    <a:pt x="14166" y="14341"/>
                    <a:pt x="13752" y="14761"/>
                    <a:pt x="13495" y="14672"/>
                  </a:cubicBezTo>
                  <a:cubicBezTo>
                    <a:pt x="13402" y="14640"/>
                    <a:pt x="13297" y="14683"/>
                    <a:pt x="13260" y="14770"/>
                  </a:cubicBezTo>
                  <a:cubicBezTo>
                    <a:pt x="13223" y="14857"/>
                    <a:pt x="13121" y="14906"/>
                    <a:pt x="13034" y="14875"/>
                  </a:cubicBezTo>
                  <a:cubicBezTo>
                    <a:pt x="12937" y="14842"/>
                    <a:pt x="12853" y="14906"/>
                    <a:pt x="12816" y="15033"/>
                  </a:cubicBezTo>
                  <a:cubicBezTo>
                    <a:pt x="12771" y="15185"/>
                    <a:pt x="12687" y="15230"/>
                    <a:pt x="12522" y="15191"/>
                  </a:cubicBezTo>
                  <a:cubicBezTo>
                    <a:pt x="12352" y="15151"/>
                    <a:pt x="12289" y="15187"/>
                    <a:pt x="12263" y="15349"/>
                  </a:cubicBezTo>
                  <a:cubicBezTo>
                    <a:pt x="12243" y="15470"/>
                    <a:pt x="12093" y="15628"/>
                    <a:pt x="11936" y="15696"/>
                  </a:cubicBezTo>
                  <a:cubicBezTo>
                    <a:pt x="11486" y="15888"/>
                    <a:pt x="10569" y="15935"/>
                    <a:pt x="9883" y="15801"/>
                  </a:cubicBezTo>
                  <a:cubicBezTo>
                    <a:pt x="9315" y="15690"/>
                    <a:pt x="9250" y="15650"/>
                    <a:pt x="9196" y="15372"/>
                  </a:cubicBezTo>
                  <a:cubicBezTo>
                    <a:pt x="9155" y="15167"/>
                    <a:pt x="9106" y="15105"/>
                    <a:pt x="9045" y="15191"/>
                  </a:cubicBezTo>
                  <a:cubicBezTo>
                    <a:pt x="8921" y="15368"/>
                    <a:pt x="8735" y="15253"/>
                    <a:pt x="8735" y="14996"/>
                  </a:cubicBezTo>
                  <a:cubicBezTo>
                    <a:pt x="8735" y="14846"/>
                    <a:pt x="8689" y="14801"/>
                    <a:pt x="8559" y="14845"/>
                  </a:cubicBezTo>
                  <a:cubicBezTo>
                    <a:pt x="8436" y="14887"/>
                    <a:pt x="8357" y="14835"/>
                    <a:pt x="8316" y="14695"/>
                  </a:cubicBezTo>
                  <a:cubicBezTo>
                    <a:pt x="8259" y="14501"/>
                    <a:pt x="8235" y="14505"/>
                    <a:pt x="8047" y="14657"/>
                  </a:cubicBezTo>
                  <a:cubicBezTo>
                    <a:pt x="7859" y="14810"/>
                    <a:pt x="7826" y="14790"/>
                    <a:pt x="7553" y="14469"/>
                  </a:cubicBezTo>
                  <a:cubicBezTo>
                    <a:pt x="7423" y="14316"/>
                    <a:pt x="7313" y="14171"/>
                    <a:pt x="7218" y="14025"/>
                  </a:cubicBezTo>
                  <a:cubicBezTo>
                    <a:pt x="7219" y="14054"/>
                    <a:pt x="7195" y="14072"/>
                    <a:pt x="7151" y="14093"/>
                  </a:cubicBezTo>
                  <a:cubicBezTo>
                    <a:pt x="7096" y="14119"/>
                    <a:pt x="6964" y="14155"/>
                    <a:pt x="6857" y="14176"/>
                  </a:cubicBezTo>
                  <a:cubicBezTo>
                    <a:pt x="6604" y="14225"/>
                    <a:pt x="6277" y="14486"/>
                    <a:pt x="6145" y="14747"/>
                  </a:cubicBezTo>
                  <a:cubicBezTo>
                    <a:pt x="5977" y="15080"/>
                    <a:pt x="5999" y="15574"/>
                    <a:pt x="6204" y="15944"/>
                  </a:cubicBezTo>
                  <a:lnTo>
                    <a:pt x="6371" y="16245"/>
                  </a:lnTo>
                  <a:lnTo>
                    <a:pt x="6547" y="16109"/>
                  </a:lnTo>
                  <a:cubicBezTo>
                    <a:pt x="6735" y="15968"/>
                    <a:pt x="6792" y="15989"/>
                    <a:pt x="6874" y="16230"/>
                  </a:cubicBezTo>
                  <a:cubicBezTo>
                    <a:pt x="6897" y="16297"/>
                    <a:pt x="7040" y="16477"/>
                    <a:pt x="7193" y="16629"/>
                  </a:cubicBezTo>
                  <a:cubicBezTo>
                    <a:pt x="7345" y="16780"/>
                    <a:pt x="7480" y="16937"/>
                    <a:pt x="7494" y="16975"/>
                  </a:cubicBezTo>
                  <a:cubicBezTo>
                    <a:pt x="7531" y="17074"/>
                    <a:pt x="7635" y="16996"/>
                    <a:pt x="7746" y="16787"/>
                  </a:cubicBezTo>
                  <a:cubicBezTo>
                    <a:pt x="7799" y="16686"/>
                    <a:pt x="7861" y="16606"/>
                    <a:pt x="7888" y="16606"/>
                  </a:cubicBezTo>
                  <a:cubicBezTo>
                    <a:pt x="7916" y="16606"/>
                    <a:pt x="7990" y="16686"/>
                    <a:pt x="8056" y="16787"/>
                  </a:cubicBezTo>
                  <a:cubicBezTo>
                    <a:pt x="8185" y="16983"/>
                    <a:pt x="8301" y="17016"/>
                    <a:pt x="8416" y="16892"/>
                  </a:cubicBezTo>
                  <a:cubicBezTo>
                    <a:pt x="8617" y="16674"/>
                    <a:pt x="8646" y="17071"/>
                    <a:pt x="8475" y="17674"/>
                  </a:cubicBezTo>
                  <a:cubicBezTo>
                    <a:pt x="8260" y="18431"/>
                    <a:pt x="7782" y="19223"/>
                    <a:pt x="7126" y="19909"/>
                  </a:cubicBezTo>
                  <a:lnTo>
                    <a:pt x="6832" y="20210"/>
                  </a:lnTo>
                  <a:lnTo>
                    <a:pt x="7126" y="20210"/>
                  </a:lnTo>
                  <a:cubicBezTo>
                    <a:pt x="7312" y="20210"/>
                    <a:pt x="7502" y="20163"/>
                    <a:pt x="7679" y="20082"/>
                  </a:cubicBezTo>
                  <a:cubicBezTo>
                    <a:pt x="7828" y="20014"/>
                    <a:pt x="7965" y="19977"/>
                    <a:pt x="7980" y="19999"/>
                  </a:cubicBezTo>
                  <a:cubicBezTo>
                    <a:pt x="7996" y="20022"/>
                    <a:pt x="7976" y="20162"/>
                    <a:pt x="7938" y="20308"/>
                  </a:cubicBezTo>
                  <a:cubicBezTo>
                    <a:pt x="7901" y="20454"/>
                    <a:pt x="7892" y="20590"/>
                    <a:pt x="7913" y="20609"/>
                  </a:cubicBezTo>
                  <a:cubicBezTo>
                    <a:pt x="7934" y="20628"/>
                    <a:pt x="8108" y="20569"/>
                    <a:pt x="8307" y="20481"/>
                  </a:cubicBezTo>
                  <a:cubicBezTo>
                    <a:pt x="8506" y="20392"/>
                    <a:pt x="8695" y="20333"/>
                    <a:pt x="8718" y="20345"/>
                  </a:cubicBezTo>
                  <a:cubicBezTo>
                    <a:pt x="8741" y="20358"/>
                    <a:pt x="8744" y="20496"/>
                    <a:pt x="8726" y="20654"/>
                  </a:cubicBezTo>
                  <a:cubicBezTo>
                    <a:pt x="8697" y="20911"/>
                    <a:pt x="8703" y="20940"/>
                    <a:pt x="8802" y="20940"/>
                  </a:cubicBezTo>
                  <a:cubicBezTo>
                    <a:pt x="9008" y="20939"/>
                    <a:pt x="9317" y="20839"/>
                    <a:pt x="9589" y="20684"/>
                  </a:cubicBezTo>
                  <a:cubicBezTo>
                    <a:pt x="9739" y="20599"/>
                    <a:pt x="9871" y="20543"/>
                    <a:pt x="9883" y="20564"/>
                  </a:cubicBezTo>
                  <a:cubicBezTo>
                    <a:pt x="9895" y="20584"/>
                    <a:pt x="9943" y="20709"/>
                    <a:pt x="9983" y="20842"/>
                  </a:cubicBezTo>
                  <a:cubicBezTo>
                    <a:pt x="10070" y="21132"/>
                    <a:pt x="10341" y="21449"/>
                    <a:pt x="10587" y="21542"/>
                  </a:cubicBezTo>
                  <a:cubicBezTo>
                    <a:pt x="10740" y="21600"/>
                    <a:pt x="10793" y="21598"/>
                    <a:pt x="10980" y="21512"/>
                  </a:cubicBezTo>
                  <a:cubicBezTo>
                    <a:pt x="11239" y="21393"/>
                    <a:pt x="11455" y="21149"/>
                    <a:pt x="11550" y="20865"/>
                  </a:cubicBezTo>
                  <a:cubicBezTo>
                    <a:pt x="11589" y="20750"/>
                    <a:pt x="11629" y="20624"/>
                    <a:pt x="11643" y="20586"/>
                  </a:cubicBezTo>
                  <a:cubicBezTo>
                    <a:pt x="11660" y="20537"/>
                    <a:pt x="11721" y="20551"/>
                    <a:pt x="11860" y="20646"/>
                  </a:cubicBezTo>
                  <a:cubicBezTo>
                    <a:pt x="12078" y="20795"/>
                    <a:pt x="12482" y="20940"/>
                    <a:pt x="12690" y="20940"/>
                  </a:cubicBezTo>
                  <a:cubicBezTo>
                    <a:pt x="12804" y="20940"/>
                    <a:pt x="12832" y="20916"/>
                    <a:pt x="12832" y="20789"/>
                  </a:cubicBezTo>
                  <a:cubicBezTo>
                    <a:pt x="12832" y="20705"/>
                    <a:pt x="12806" y="20572"/>
                    <a:pt x="12774" y="20496"/>
                  </a:cubicBezTo>
                  <a:cubicBezTo>
                    <a:pt x="12742" y="20420"/>
                    <a:pt x="12724" y="20339"/>
                    <a:pt x="12740" y="20315"/>
                  </a:cubicBezTo>
                  <a:cubicBezTo>
                    <a:pt x="12757" y="20291"/>
                    <a:pt x="12947" y="20351"/>
                    <a:pt x="13159" y="20451"/>
                  </a:cubicBezTo>
                  <a:cubicBezTo>
                    <a:pt x="13383" y="20556"/>
                    <a:pt x="13565" y="20613"/>
                    <a:pt x="13595" y="20586"/>
                  </a:cubicBezTo>
                  <a:cubicBezTo>
                    <a:pt x="13625" y="20559"/>
                    <a:pt x="13620" y="20441"/>
                    <a:pt x="13587" y="20308"/>
                  </a:cubicBezTo>
                  <a:cubicBezTo>
                    <a:pt x="13555" y="20181"/>
                    <a:pt x="13553" y="20059"/>
                    <a:pt x="13578" y="20037"/>
                  </a:cubicBezTo>
                  <a:cubicBezTo>
                    <a:pt x="13603" y="20015"/>
                    <a:pt x="13739" y="20047"/>
                    <a:pt x="13880" y="20105"/>
                  </a:cubicBezTo>
                  <a:cubicBezTo>
                    <a:pt x="14021" y="20162"/>
                    <a:pt x="14261" y="20209"/>
                    <a:pt x="14416" y="20210"/>
                  </a:cubicBezTo>
                  <a:lnTo>
                    <a:pt x="14693" y="20210"/>
                  </a:lnTo>
                  <a:lnTo>
                    <a:pt x="14425" y="19932"/>
                  </a:lnTo>
                  <a:cubicBezTo>
                    <a:pt x="13686" y="19193"/>
                    <a:pt x="13089" y="18119"/>
                    <a:pt x="12967" y="17291"/>
                  </a:cubicBezTo>
                  <a:cubicBezTo>
                    <a:pt x="12936" y="17081"/>
                    <a:pt x="12938" y="16964"/>
                    <a:pt x="12983" y="16922"/>
                  </a:cubicBezTo>
                  <a:cubicBezTo>
                    <a:pt x="12984" y="16920"/>
                    <a:pt x="12983" y="16916"/>
                    <a:pt x="12983" y="16914"/>
                  </a:cubicBezTo>
                  <a:cubicBezTo>
                    <a:pt x="12986" y="16907"/>
                    <a:pt x="12996" y="16904"/>
                    <a:pt x="13000" y="16899"/>
                  </a:cubicBezTo>
                  <a:cubicBezTo>
                    <a:pt x="13012" y="16885"/>
                    <a:pt x="13022" y="16877"/>
                    <a:pt x="13042" y="16884"/>
                  </a:cubicBezTo>
                  <a:cubicBezTo>
                    <a:pt x="13049" y="16887"/>
                    <a:pt x="13059" y="16894"/>
                    <a:pt x="13067" y="16899"/>
                  </a:cubicBezTo>
                  <a:cubicBezTo>
                    <a:pt x="13070" y="16901"/>
                    <a:pt x="13072" y="16905"/>
                    <a:pt x="13076" y="16907"/>
                  </a:cubicBezTo>
                  <a:cubicBezTo>
                    <a:pt x="13098" y="16911"/>
                    <a:pt x="13121" y="16917"/>
                    <a:pt x="13151" y="16929"/>
                  </a:cubicBezTo>
                  <a:cubicBezTo>
                    <a:pt x="13312" y="16996"/>
                    <a:pt x="13377" y="16962"/>
                    <a:pt x="13562" y="16681"/>
                  </a:cubicBezTo>
                  <a:cubicBezTo>
                    <a:pt x="13619" y="16594"/>
                    <a:pt x="13638" y="16600"/>
                    <a:pt x="13779" y="16802"/>
                  </a:cubicBezTo>
                  <a:lnTo>
                    <a:pt x="13939" y="17027"/>
                  </a:lnTo>
                  <a:lnTo>
                    <a:pt x="14232" y="16749"/>
                  </a:lnTo>
                  <a:cubicBezTo>
                    <a:pt x="14392" y="16597"/>
                    <a:pt x="14571" y="16374"/>
                    <a:pt x="14634" y="16252"/>
                  </a:cubicBezTo>
                  <a:cubicBezTo>
                    <a:pt x="14698" y="16130"/>
                    <a:pt x="14763" y="16034"/>
                    <a:pt x="14777" y="16034"/>
                  </a:cubicBezTo>
                  <a:cubicBezTo>
                    <a:pt x="14790" y="16034"/>
                    <a:pt x="14885" y="16076"/>
                    <a:pt x="14986" y="16132"/>
                  </a:cubicBezTo>
                  <a:lnTo>
                    <a:pt x="15171" y="16230"/>
                  </a:lnTo>
                  <a:lnTo>
                    <a:pt x="15338" y="15921"/>
                  </a:lnTo>
                  <a:cubicBezTo>
                    <a:pt x="15597" y="15429"/>
                    <a:pt x="15535" y="14804"/>
                    <a:pt x="15196" y="14477"/>
                  </a:cubicBezTo>
                  <a:cubicBezTo>
                    <a:pt x="15043" y="14330"/>
                    <a:pt x="14676" y="14153"/>
                    <a:pt x="14525" y="14153"/>
                  </a:cubicBezTo>
                  <a:cubicBezTo>
                    <a:pt x="14322" y="14153"/>
                    <a:pt x="14283" y="14051"/>
                    <a:pt x="14408" y="13860"/>
                  </a:cubicBezTo>
                  <a:cubicBezTo>
                    <a:pt x="14544" y="13652"/>
                    <a:pt x="14579" y="13643"/>
                    <a:pt x="14726" y="13792"/>
                  </a:cubicBezTo>
                  <a:cubicBezTo>
                    <a:pt x="14837" y="13903"/>
                    <a:pt x="15028" y="13999"/>
                    <a:pt x="15162" y="14018"/>
                  </a:cubicBezTo>
                  <a:cubicBezTo>
                    <a:pt x="15196" y="14018"/>
                    <a:pt x="15231" y="14012"/>
                    <a:pt x="15254" y="14010"/>
                  </a:cubicBezTo>
                  <a:cubicBezTo>
                    <a:pt x="15268" y="14007"/>
                    <a:pt x="15280" y="14003"/>
                    <a:pt x="15288" y="13995"/>
                  </a:cubicBezTo>
                  <a:cubicBezTo>
                    <a:pt x="15322" y="13964"/>
                    <a:pt x="15350" y="13839"/>
                    <a:pt x="15355" y="13717"/>
                  </a:cubicBezTo>
                  <a:cubicBezTo>
                    <a:pt x="15359" y="13595"/>
                    <a:pt x="15375" y="13478"/>
                    <a:pt x="15380" y="13453"/>
                  </a:cubicBezTo>
                  <a:cubicBezTo>
                    <a:pt x="15385" y="13428"/>
                    <a:pt x="15494" y="13491"/>
                    <a:pt x="15623" y="13596"/>
                  </a:cubicBezTo>
                  <a:cubicBezTo>
                    <a:pt x="15940" y="13853"/>
                    <a:pt x="16131" y="13937"/>
                    <a:pt x="16201" y="13837"/>
                  </a:cubicBezTo>
                  <a:cubicBezTo>
                    <a:pt x="16230" y="13796"/>
                    <a:pt x="16259" y="13688"/>
                    <a:pt x="16260" y="13596"/>
                  </a:cubicBezTo>
                  <a:cubicBezTo>
                    <a:pt x="16261" y="13420"/>
                    <a:pt x="16335" y="13325"/>
                    <a:pt x="16402" y="13423"/>
                  </a:cubicBezTo>
                  <a:cubicBezTo>
                    <a:pt x="16448" y="13489"/>
                    <a:pt x="16886" y="13677"/>
                    <a:pt x="16997" y="13679"/>
                  </a:cubicBezTo>
                  <a:cubicBezTo>
                    <a:pt x="17047" y="13680"/>
                    <a:pt x="17073" y="13588"/>
                    <a:pt x="17073" y="13378"/>
                  </a:cubicBezTo>
                  <a:cubicBezTo>
                    <a:pt x="17073" y="13211"/>
                    <a:pt x="17086" y="13057"/>
                    <a:pt x="17106" y="13039"/>
                  </a:cubicBezTo>
                  <a:cubicBezTo>
                    <a:pt x="17126" y="13022"/>
                    <a:pt x="17224" y="13063"/>
                    <a:pt x="17324" y="13130"/>
                  </a:cubicBezTo>
                  <a:cubicBezTo>
                    <a:pt x="17424" y="13197"/>
                    <a:pt x="17589" y="13293"/>
                    <a:pt x="17693" y="13340"/>
                  </a:cubicBezTo>
                  <a:lnTo>
                    <a:pt x="17886" y="13423"/>
                  </a:lnTo>
                  <a:lnTo>
                    <a:pt x="17886" y="13197"/>
                  </a:lnTo>
                  <a:cubicBezTo>
                    <a:pt x="17886" y="13074"/>
                    <a:pt x="17857" y="12899"/>
                    <a:pt x="17827" y="12806"/>
                  </a:cubicBezTo>
                  <a:cubicBezTo>
                    <a:pt x="17796" y="12710"/>
                    <a:pt x="17798" y="12627"/>
                    <a:pt x="17827" y="12611"/>
                  </a:cubicBezTo>
                  <a:cubicBezTo>
                    <a:pt x="17855" y="12595"/>
                    <a:pt x="18041" y="12691"/>
                    <a:pt x="18238" y="12821"/>
                  </a:cubicBezTo>
                  <a:cubicBezTo>
                    <a:pt x="18434" y="12951"/>
                    <a:pt x="18614" y="13055"/>
                    <a:pt x="18640" y="13055"/>
                  </a:cubicBezTo>
                  <a:cubicBezTo>
                    <a:pt x="18716" y="13055"/>
                    <a:pt x="18767" y="12643"/>
                    <a:pt x="18724" y="12385"/>
                  </a:cubicBezTo>
                  <a:cubicBezTo>
                    <a:pt x="18702" y="12252"/>
                    <a:pt x="18634" y="12028"/>
                    <a:pt x="18573" y="11888"/>
                  </a:cubicBezTo>
                  <a:cubicBezTo>
                    <a:pt x="18511" y="11748"/>
                    <a:pt x="18479" y="11614"/>
                    <a:pt x="18497" y="11587"/>
                  </a:cubicBezTo>
                  <a:cubicBezTo>
                    <a:pt x="18516" y="11561"/>
                    <a:pt x="18630" y="11542"/>
                    <a:pt x="18757" y="11542"/>
                  </a:cubicBezTo>
                  <a:cubicBezTo>
                    <a:pt x="19140" y="11542"/>
                    <a:pt x="19856" y="11386"/>
                    <a:pt x="20207" y="11226"/>
                  </a:cubicBezTo>
                  <a:cubicBezTo>
                    <a:pt x="20484" y="11101"/>
                    <a:pt x="20991" y="10684"/>
                    <a:pt x="21003" y="10579"/>
                  </a:cubicBezTo>
                  <a:cubicBezTo>
                    <a:pt x="20998" y="10572"/>
                    <a:pt x="20985" y="10563"/>
                    <a:pt x="20970" y="10556"/>
                  </a:cubicBezTo>
                  <a:cubicBezTo>
                    <a:pt x="20964" y="10554"/>
                    <a:pt x="20951" y="10551"/>
                    <a:pt x="20944" y="10549"/>
                  </a:cubicBezTo>
                  <a:cubicBezTo>
                    <a:pt x="20868" y="10541"/>
                    <a:pt x="20712" y="10539"/>
                    <a:pt x="20534" y="10541"/>
                  </a:cubicBezTo>
                  <a:cubicBezTo>
                    <a:pt x="20294" y="10545"/>
                    <a:pt x="20082" y="10529"/>
                    <a:pt x="20065" y="10504"/>
                  </a:cubicBezTo>
                  <a:cubicBezTo>
                    <a:pt x="20047" y="10479"/>
                    <a:pt x="20197" y="10359"/>
                    <a:pt x="20400" y="10240"/>
                  </a:cubicBezTo>
                  <a:cubicBezTo>
                    <a:pt x="20783" y="10018"/>
                    <a:pt x="21422" y="9444"/>
                    <a:pt x="21422" y="9323"/>
                  </a:cubicBezTo>
                  <a:cubicBezTo>
                    <a:pt x="21422" y="9241"/>
                    <a:pt x="21250" y="9196"/>
                    <a:pt x="20953" y="9195"/>
                  </a:cubicBezTo>
                  <a:cubicBezTo>
                    <a:pt x="20836" y="9194"/>
                    <a:pt x="20721" y="9167"/>
                    <a:pt x="20701" y="9142"/>
                  </a:cubicBezTo>
                  <a:cubicBezTo>
                    <a:pt x="20699" y="9142"/>
                    <a:pt x="20677" y="9142"/>
                    <a:pt x="20676" y="9142"/>
                  </a:cubicBezTo>
                  <a:cubicBezTo>
                    <a:pt x="20672" y="9141"/>
                    <a:pt x="20695" y="9125"/>
                    <a:pt x="20718" y="9097"/>
                  </a:cubicBezTo>
                  <a:cubicBezTo>
                    <a:pt x="20743" y="9044"/>
                    <a:pt x="20804" y="8958"/>
                    <a:pt x="20886" y="8871"/>
                  </a:cubicBezTo>
                  <a:cubicBezTo>
                    <a:pt x="21095" y="8647"/>
                    <a:pt x="21583" y="7797"/>
                    <a:pt x="21531" y="7750"/>
                  </a:cubicBezTo>
                  <a:cubicBezTo>
                    <a:pt x="21516" y="7737"/>
                    <a:pt x="21370" y="7776"/>
                    <a:pt x="21204" y="7833"/>
                  </a:cubicBezTo>
                  <a:cubicBezTo>
                    <a:pt x="21039" y="7890"/>
                    <a:pt x="20765" y="7987"/>
                    <a:pt x="20601" y="8043"/>
                  </a:cubicBezTo>
                  <a:cubicBezTo>
                    <a:pt x="20437" y="8100"/>
                    <a:pt x="20285" y="8134"/>
                    <a:pt x="20257" y="8119"/>
                  </a:cubicBezTo>
                  <a:cubicBezTo>
                    <a:pt x="20230" y="8103"/>
                    <a:pt x="20261" y="7998"/>
                    <a:pt x="20324" y="7885"/>
                  </a:cubicBezTo>
                  <a:cubicBezTo>
                    <a:pt x="20388" y="7773"/>
                    <a:pt x="20442" y="7612"/>
                    <a:pt x="20442" y="7532"/>
                  </a:cubicBezTo>
                  <a:cubicBezTo>
                    <a:pt x="20442" y="7452"/>
                    <a:pt x="20540" y="7205"/>
                    <a:pt x="20668" y="6975"/>
                  </a:cubicBezTo>
                  <a:cubicBezTo>
                    <a:pt x="20911" y="6539"/>
                    <a:pt x="21038" y="6140"/>
                    <a:pt x="21104" y="5621"/>
                  </a:cubicBezTo>
                  <a:lnTo>
                    <a:pt x="21146" y="5312"/>
                  </a:lnTo>
                  <a:lnTo>
                    <a:pt x="20861" y="5515"/>
                  </a:lnTo>
                  <a:cubicBezTo>
                    <a:pt x="20706" y="5625"/>
                    <a:pt x="20518" y="5770"/>
                    <a:pt x="20433" y="5839"/>
                  </a:cubicBezTo>
                  <a:cubicBezTo>
                    <a:pt x="20229" y="6005"/>
                    <a:pt x="20186" y="5923"/>
                    <a:pt x="20291" y="5560"/>
                  </a:cubicBezTo>
                  <a:cubicBezTo>
                    <a:pt x="20356" y="5336"/>
                    <a:pt x="20407" y="4954"/>
                    <a:pt x="20425" y="4635"/>
                  </a:cubicBezTo>
                  <a:lnTo>
                    <a:pt x="20433" y="4432"/>
                  </a:lnTo>
                  <a:cubicBezTo>
                    <a:pt x="20434" y="4320"/>
                    <a:pt x="20429" y="4229"/>
                    <a:pt x="20416" y="4168"/>
                  </a:cubicBezTo>
                  <a:lnTo>
                    <a:pt x="20375" y="3988"/>
                  </a:lnTo>
                  <a:lnTo>
                    <a:pt x="20006" y="4311"/>
                  </a:lnTo>
                  <a:cubicBezTo>
                    <a:pt x="19802" y="4492"/>
                    <a:pt x="19623" y="4630"/>
                    <a:pt x="19604" y="4612"/>
                  </a:cubicBezTo>
                  <a:cubicBezTo>
                    <a:pt x="19584" y="4595"/>
                    <a:pt x="19570" y="4363"/>
                    <a:pt x="19570" y="4101"/>
                  </a:cubicBezTo>
                  <a:cubicBezTo>
                    <a:pt x="19570" y="3666"/>
                    <a:pt x="19486" y="3066"/>
                    <a:pt x="19411" y="2957"/>
                  </a:cubicBezTo>
                  <a:cubicBezTo>
                    <a:pt x="19394" y="2933"/>
                    <a:pt x="19338" y="2969"/>
                    <a:pt x="19285" y="3040"/>
                  </a:cubicBezTo>
                  <a:cubicBezTo>
                    <a:pt x="19233" y="3110"/>
                    <a:pt x="19116" y="3271"/>
                    <a:pt x="19025" y="3393"/>
                  </a:cubicBezTo>
                  <a:cubicBezTo>
                    <a:pt x="18935" y="3515"/>
                    <a:pt x="18841" y="3591"/>
                    <a:pt x="18816" y="3566"/>
                  </a:cubicBezTo>
                  <a:cubicBezTo>
                    <a:pt x="18808" y="3559"/>
                    <a:pt x="18794" y="3536"/>
                    <a:pt x="18782" y="3499"/>
                  </a:cubicBezTo>
                  <a:cubicBezTo>
                    <a:pt x="18782" y="3497"/>
                    <a:pt x="18783" y="3493"/>
                    <a:pt x="18782" y="3491"/>
                  </a:cubicBezTo>
                  <a:cubicBezTo>
                    <a:pt x="18780" y="3485"/>
                    <a:pt x="18776" y="3476"/>
                    <a:pt x="18774" y="3469"/>
                  </a:cubicBezTo>
                  <a:cubicBezTo>
                    <a:pt x="18750" y="3386"/>
                    <a:pt x="18722" y="3262"/>
                    <a:pt x="18699" y="3130"/>
                  </a:cubicBezTo>
                  <a:cubicBezTo>
                    <a:pt x="18605" y="2596"/>
                    <a:pt x="18350" y="2119"/>
                    <a:pt x="18020" y="1866"/>
                  </a:cubicBezTo>
                  <a:lnTo>
                    <a:pt x="17894" y="1768"/>
                  </a:lnTo>
                  <a:lnTo>
                    <a:pt x="17944" y="1986"/>
                  </a:lnTo>
                  <a:cubicBezTo>
                    <a:pt x="18001" y="2214"/>
                    <a:pt x="17999" y="2249"/>
                    <a:pt x="17819" y="3123"/>
                  </a:cubicBezTo>
                  <a:cubicBezTo>
                    <a:pt x="17757" y="3418"/>
                    <a:pt x="17710" y="3754"/>
                    <a:pt x="17710" y="3867"/>
                  </a:cubicBezTo>
                  <a:cubicBezTo>
                    <a:pt x="17710" y="3981"/>
                    <a:pt x="17688" y="4119"/>
                    <a:pt x="17659" y="4168"/>
                  </a:cubicBezTo>
                  <a:cubicBezTo>
                    <a:pt x="17631" y="4218"/>
                    <a:pt x="17578" y="4395"/>
                    <a:pt x="17542" y="4567"/>
                  </a:cubicBezTo>
                  <a:cubicBezTo>
                    <a:pt x="17507" y="4740"/>
                    <a:pt x="17416" y="4987"/>
                    <a:pt x="17341" y="5116"/>
                  </a:cubicBezTo>
                  <a:cubicBezTo>
                    <a:pt x="17266" y="5246"/>
                    <a:pt x="17109" y="5525"/>
                    <a:pt x="16989" y="5733"/>
                  </a:cubicBezTo>
                  <a:cubicBezTo>
                    <a:pt x="16775" y="6106"/>
                    <a:pt x="16703" y="6165"/>
                    <a:pt x="16629" y="6057"/>
                  </a:cubicBezTo>
                  <a:cubicBezTo>
                    <a:pt x="16608" y="6027"/>
                    <a:pt x="16480" y="6163"/>
                    <a:pt x="16335" y="6358"/>
                  </a:cubicBezTo>
                  <a:cubicBezTo>
                    <a:pt x="16191" y="6553"/>
                    <a:pt x="15982" y="6811"/>
                    <a:pt x="15874" y="6930"/>
                  </a:cubicBezTo>
                  <a:cubicBezTo>
                    <a:pt x="15635" y="7195"/>
                    <a:pt x="15556" y="7357"/>
                    <a:pt x="15556" y="7630"/>
                  </a:cubicBezTo>
                  <a:cubicBezTo>
                    <a:pt x="15556" y="7873"/>
                    <a:pt x="15638" y="8026"/>
                    <a:pt x="15833" y="8171"/>
                  </a:cubicBezTo>
                  <a:cubicBezTo>
                    <a:pt x="15962" y="8268"/>
                    <a:pt x="15970" y="8304"/>
                    <a:pt x="15933" y="8585"/>
                  </a:cubicBezTo>
                  <a:cubicBezTo>
                    <a:pt x="15905" y="8798"/>
                    <a:pt x="15864" y="8892"/>
                    <a:pt x="15799" y="8909"/>
                  </a:cubicBezTo>
                  <a:cubicBezTo>
                    <a:pt x="15537" y="8977"/>
                    <a:pt x="15224" y="9159"/>
                    <a:pt x="15120" y="9307"/>
                  </a:cubicBezTo>
                  <a:cubicBezTo>
                    <a:pt x="15056" y="9401"/>
                    <a:pt x="14883" y="9531"/>
                    <a:pt x="14726" y="9601"/>
                  </a:cubicBezTo>
                  <a:lnTo>
                    <a:pt x="14441" y="9729"/>
                  </a:lnTo>
                  <a:lnTo>
                    <a:pt x="14232" y="9518"/>
                  </a:lnTo>
                  <a:cubicBezTo>
                    <a:pt x="14115" y="9403"/>
                    <a:pt x="13902" y="9223"/>
                    <a:pt x="13754" y="9119"/>
                  </a:cubicBezTo>
                  <a:cubicBezTo>
                    <a:pt x="13426" y="8889"/>
                    <a:pt x="13084" y="8439"/>
                    <a:pt x="13168" y="8344"/>
                  </a:cubicBezTo>
                  <a:cubicBezTo>
                    <a:pt x="13200" y="8308"/>
                    <a:pt x="13203" y="8231"/>
                    <a:pt x="13176" y="8171"/>
                  </a:cubicBezTo>
                  <a:cubicBezTo>
                    <a:pt x="13069" y="7933"/>
                    <a:pt x="13116" y="7500"/>
                    <a:pt x="13285" y="7178"/>
                  </a:cubicBezTo>
                  <a:cubicBezTo>
                    <a:pt x="13428" y="6906"/>
                    <a:pt x="13492" y="6841"/>
                    <a:pt x="13754" y="6719"/>
                  </a:cubicBezTo>
                  <a:cubicBezTo>
                    <a:pt x="13922" y="6641"/>
                    <a:pt x="14084" y="6576"/>
                    <a:pt x="14115" y="6576"/>
                  </a:cubicBezTo>
                  <a:cubicBezTo>
                    <a:pt x="14146" y="6576"/>
                    <a:pt x="14276" y="6508"/>
                    <a:pt x="14400" y="6418"/>
                  </a:cubicBezTo>
                  <a:cubicBezTo>
                    <a:pt x="14551" y="6309"/>
                    <a:pt x="14709" y="6248"/>
                    <a:pt x="14886" y="6230"/>
                  </a:cubicBezTo>
                  <a:cubicBezTo>
                    <a:pt x="15030" y="6215"/>
                    <a:pt x="15144" y="6178"/>
                    <a:pt x="15137" y="6147"/>
                  </a:cubicBezTo>
                  <a:cubicBezTo>
                    <a:pt x="15130" y="6116"/>
                    <a:pt x="15251" y="6062"/>
                    <a:pt x="15405" y="6027"/>
                  </a:cubicBezTo>
                  <a:cubicBezTo>
                    <a:pt x="15760" y="5945"/>
                    <a:pt x="15954" y="5826"/>
                    <a:pt x="16025" y="5658"/>
                  </a:cubicBezTo>
                  <a:cubicBezTo>
                    <a:pt x="16106" y="5467"/>
                    <a:pt x="16108" y="5467"/>
                    <a:pt x="15849" y="5621"/>
                  </a:cubicBezTo>
                  <a:cubicBezTo>
                    <a:pt x="15657" y="5735"/>
                    <a:pt x="15512" y="5772"/>
                    <a:pt x="15103" y="5801"/>
                  </a:cubicBezTo>
                  <a:cubicBezTo>
                    <a:pt x="14826" y="5821"/>
                    <a:pt x="14561" y="5849"/>
                    <a:pt x="14509" y="5869"/>
                  </a:cubicBezTo>
                  <a:cubicBezTo>
                    <a:pt x="14456" y="5889"/>
                    <a:pt x="14394" y="5883"/>
                    <a:pt x="14374" y="5854"/>
                  </a:cubicBezTo>
                  <a:cubicBezTo>
                    <a:pt x="14328" y="5786"/>
                    <a:pt x="14562" y="5643"/>
                    <a:pt x="14718" y="5643"/>
                  </a:cubicBezTo>
                  <a:cubicBezTo>
                    <a:pt x="14785" y="5643"/>
                    <a:pt x="14914" y="5569"/>
                    <a:pt x="15003" y="5485"/>
                  </a:cubicBezTo>
                  <a:cubicBezTo>
                    <a:pt x="15193" y="5307"/>
                    <a:pt x="15403" y="5250"/>
                    <a:pt x="15564" y="5327"/>
                  </a:cubicBezTo>
                  <a:cubicBezTo>
                    <a:pt x="15655" y="5371"/>
                    <a:pt x="15673" y="5365"/>
                    <a:pt x="15673" y="5305"/>
                  </a:cubicBezTo>
                  <a:cubicBezTo>
                    <a:pt x="15673" y="5112"/>
                    <a:pt x="15546" y="4950"/>
                    <a:pt x="15338" y="4876"/>
                  </a:cubicBezTo>
                  <a:cubicBezTo>
                    <a:pt x="15218" y="4833"/>
                    <a:pt x="15071" y="4778"/>
                    <a:pt x="15003" y="4748"/>
                  </a:cubicBezTo>
                  <a:cubicBezTo>
                    <a:pt x="14935" y="4718"/>
                    <a:pt x="14828" y="4698"/>
                    <a:pt x="14768" y="4710"/>
                  </a:cubicBezTo>
                  <a:cubicBezTo>
                    <a:pt x="14708" y="4722"/>
                    <a:pt x="14584" y="4698"/>
                    <a:pt x="14492" y="4657"/>
                  </a:cubicBezTo>
                  <a:lnTo>
                    <a:pt x="14324" y="4582"/>
                  </a:lnTo>
                  <a:lnTo>
                    <a:pt x="14626" y="4349"/>
                  </a:lnTo>
                  <a:cubicBezTo>
                    <a:pt x="14986" y="4066"/>
                    <a:pt x="15136" y="3816"/>
                    <a:pt x="15187" y="3424"/>
                  </a:cubicBezTo>
                  <a:cubicBezTo>
                    <a:pt x="15218" y="3185"/>
                    <a:pt x="15263" y="3102"/>
                    <a:pt x="15405" y="2995"/>
                  </a:cubicBezTo>
                  <a:cubicBezTo>
                    <a:pt x="15409" y="2991"/>
                    <a:pt x="15409" y="2990"/>
                    <a:pt x="15414" y="2987"/>
                  </a:cubicBezTo>
                  <a:cubicBezTo>
                    <a:pt x="15425" y="2979"/>
                    <a:pt x="15435" y="2971"/>
                    <a:pt x="15447" y="2965"/>
                  </a:cubicBezTo>
                  <a:cubicBezTo>
                    <a:pt x="15538" y="2909"/>
                    <a:pt x="15642" y="2875"/>
                    <a:pt x="15698" y="2882"/>
                  </a:cubicBezTo>
                  <a:cubicBezTo>
                    <a:pt x="15805" y="2895"/>
                    <a:pt x="15825" y="2941"/>
                    <a:pt x="15841" y="3213"/>
                  </a:cubicBezTo>
                  <a:cubicBezTo>
                    <a:pt x="15851" y="3384"/>
                    <a:pt x="15887" y="3537"/>
                    <a:pt x="15925" y="3559"/>
                  </a:cubicBezTo>
                  <a:cubicBezTo>
                    <a:pt x="15963" y="3581"/>
                    <a:pt x="16110" y="3604"/>
                    <a:pt x="16252" y="3604"/>
                  </a:cubicBezTo>
                  <a:cubicBezTo>
                    <a:pt x="16412" y="3605"/>
                    <a:pt x="16548" y="3637"/>
                    <a:pt x="16620" y="3694"/>
                  </a:cubicBezTo>
                  <a:cubicBezTo>
                    <a:pt x="16732" y="3783"/>
                    <a:pt x="16738" y="3783"/>
                    <a:pt x="16696" y="3657"/>
                  </a:cubicBezTo>
                  <a:cubicBezTo>
                    <a:pt x="16609" y="3394"/>
                    <a:pt x="16623" y="3312"/>
                    <a:pt x="16763" y="3326"/>
                  </a:cubicBezTo>
                  <a:cubicBezTo>
                    <a:pt x="16959" y="3344"/>
                    <a:pt x="16931" y="3310"/>
                    <a:pt x="16578" y="3108"/>
                  </a:cubicBezTo>
                  <a:cubicBezTo>
                    <a:pt x="16279" y="2935"/>
                    <a:pt x="16255" y="2905"/>
                    <a:pt x="16268" y="2731"/>
                  </a:cubicBezTo>
                  <a:cubicBezTo>
                    <a:pt x="16289" y="2454"/>
                    <a:pt x="16066" y="2295"/>
                    <a:pt x="15648" y="2295"/>
                  </a:cubicBezTo>
                  <a:cubicBezTo>
                    <a:pt x="15250" y="2295"/>
                    <a:pt x="14950" y="2425"/>
                    <a:pt x="14835" y="2641"/>
                  </a:cubicBezTo>
                  <a:cubicBezTo>
                    <a:pt x="14787" y="2733"/>
                    <a:pt x="14709" y="2980"/>
                    <a:pt x="14659" y="3190"/>
                  </a:cubicBezTo>
                  <a:cubicBezTo>
                    <a:pt x="14526" y="3762"/>
                    <a:pt x="14302" y="4052"/>
                    <a:pt x="14224" y="3755"/>
                  </a:cubicBezTo>
                  <a:cubicBezTo>
                    <a:pt x="14174" y="3566"/>
                    <a:pt x="14030" y="3517"/>
                    <a:pt x="13729" y="3589"/>
                  </a:cubicBezTo>
                  <a:cubicBezTo>
                    <a:pt x="13357" y="3678"/>
                    <a:pt x="13297" y="3669"/>
                    <a:pt x="13235" y="3521"/>
                  </a:cubicBezTo>
                  <a:cubicBezTo>
                    <a:pt x="13161" y="3347"/>
                    <a:pt x="13118" y="3358"/>
                    <a:pt x="13134" y="3544"/>
                  </a:cubicBezTo>
                  <a:cubicBezTo>
                    <a:pt x="13151" y="3748"/>
                    <a:pt x="13050" y="3843"/>
                    <a:pt x="12774" y="3882"/>
                  </a:cubicBezTo>
                  <a:cubicBezTo>
                    <a:pt x="12592" y="3909"/>
                    <a:pt x="12534" y="3945"/>
                    <a:pt x="12506" y="4048"/>
                  </a:cubicBezTo>
                  <a:cubicBezTo>
                    <a:pt x="12486" y="4120"/>
                    <a:pt x="12486" y="4213"/>
                    <a:pt x="12506" y="4259"/>
                  </a:cubicBezTo>
                  <a:cubicBezTo>
                    <a:pt x="12605" y="4491"/>
                    <a:pt x="12291" y="4434"/>
                    <a:pt x="11969" y="4161"/>
                  </a:cubicBezTo>
                  <a:cubicBezTo>
                    <a:pt x="11765" y="3988"/>
                    <a:pt x="11517" y="3566"/>
                    <a:pt x="11584" y="3506"/>
                  </a:cubicBezTo>
                  <a:cubicBezTo>
                    <a:pt x="11605" y="3487"/>
                    <a:pt x="11727" y="3452"/>
                    <a:pt x="11860" y="3424"/>
                  </a:cubicBezTo>
                  <a:lnTo>
                    <a:pt x="12103" y="3371"/>
                  </a:lnTo>
                  <a:lnTo>
                    <a:pt x="12103" y="3040"/>
                  </a:lnTo>
                  <a:cubicBezTo>
                    <a:pt x="12103" y="2729"/>
                    <a:pt x="12113" y="2700"/>
                    <a:pt x="12296" y="2566"/>
                  </a:cubicBezTo>
                  <a:cubicBezTo>
                    <a:pt x="12529" y="2395"/>
                    <a:pt x="12773" y="1970"/>
                    <a:pt x="12774" y="1731"/>
                  </a:cubicBezTo>
                  <a:cubicBezTo>
                    <a:pt x="12775" y="1469"/>
                    <a:pt x="12629" y="1273"/>
                    <a:pt x="12380" y="1189"/>
                  </a:cubicBezTo>
                  <a:cubicBezTo>
                    <a:pt x="12154" y="1113"/>
                    <a:pt x="11736" y="1102"/>
                    <a:pt x="11517" y="1166"/>
                  </a:cubicBezTo>
                  <a:cubicBezTo>
                    <a:pt x="11432" y="1191"/>
                    <a:pt x="11318" y="1164"/>
                    <a:pt x="11156" y="1068"/>
                  </a:cubicBezTo>
                  <a:cubicBezTo>
                    <a:pt x="10945" y="944"/>
                    <a:pt x="10928" y="913"/>
                    <a:pt x="10955" y="760"/>
                  </a:cubicBezTo>
                  <a:cubicBezTo>
                    <a:pt x="10973" y="662"/>
                    <a:pt x="10959" y="570"/>
                    <a:pt x="10922" y="549"/>
                  </a:cubicBezTo>
                  <a:cubicBezTo>
                    <a:pt x="10806" y="485"/>
                    <a:pt x="10850" y="304"/>
                    <a:pt x="10989" y="271"/>
                  </a:cubicBezTo>
                  <a:cubicBezTo>
                    <a:pt x="11119" y="240"/>
                    <a:pt x="11117" y="243"/>
                    <a:pt x="10972" y="211"/>
                  </a:cubicBezTo>
                  <a:cubicBezTo>
                    <a:pt x="10884" y="191"/>
                    <a:pt x="10833" y="144"/>
                    <a:pt x="10838" y="90"/>
                  </a:cubicBezTo>
                  <a:cubicBezTo>
                    <a:pt x="10842" y="42"/>
                    <a:pt x="10816" y="0"/>
                    <a:pt x="10788" y="0"/>
                  </a:cubicBezTo>
                  <a:close/>
                  <a:moveTo>
                    <a:pt x="10813" y="3604"/>
                  </a:moveTo>
                  <a:cubicBezTo>
                    <a:pt x="10819" y="3600"/>
                    <a:pt x="10826" y="3604"/>
                    <a:pt x="10830" y="3604"/>
                  </a:cubicBezTo>
                  <a:cubicBezTo>
                    <a:pt x="10862" y="3609"/>
                    <a:pt x="10923" y="3724"/>
                    <a:pt x="10972" y="3860"/>
                  </a:cubicBezTo>
                  <a:cubicBezTo>
                    <a:pt x="10987" y="3900"/>
                    <a:pt x="11002" y="3939"/>
                    <a:pt x="11022" y="3980"/>
                  </a:cubicBezTo>
                  <a:cubicBezTo>
                    <a:pt x="11082" y="4104"/>
                    <a:pt x="11171" y="4232"/>
                    <a:pt x="11265" y="4349"/>
                  </a:cubicBezTo>
                  <a:cubicBezTo>
                    <a:pt x="11297" y="4388"/>
                    <a:pt x="11324" y="4426"/>
                    <a:pt x="11358" y="4462"/>
                  </a:cubicBezTo>
                  <a:cubicBezTo>
                    <a:pt x="11391" y="4498"/>
                    <a:pt x="11432" y="4535"/>
                    <a:pt x="11467" y="4567"/>
                  </a:cubicBezTo>
                  <a:cubicBezTo>
                    <a:pt x="11501" y="4600"/>
                    <a:pt x="11532" y="4630"/>
                    <a:pt x="11567" y="4657"/>
                  </a:cubicBezTo>
                  <a:cubicBezTo>
                    <a:pt x="11603" y="4685"/>
                    <a:pt x="11641" y="4711"/>
                    <a:pt x="11676" y="4733"/>
                  </a:cubicBezTo>
                  <a:cubicBezTo>
                    <a:pt x="11798" y="4809"/>
                    <a:pt x="11963" y="4945"/>
                    <a:pt x="12045" y="5041"/>
                  </a:cubicBezTo>
                  <a:cubicBezTo>
                    <a:pt x="12082" y="5085"/>
                    <a:pt x="12120" y="5124"/>
                    <a:pt x="12162" y="5154"/>
                  </a:cubicBezTo>
                  <a:cubicBezTo>
                    <a:pt x="12190" y="5175"/>
                    <a:pt x="12224" y="5192"/>
                    <a:pt x="12254" y="5207"/>
                  </a:cubicBezTo>
                  <a:cubicBezTo>
                    <a:pt x="12285" y="5221"/>
                    <a:pt x="12314" y="5236"/>
                    <a:pt x="12346" y="5244"/>
                  </a:cubicBezTo>
                  <a:cubicBezTo>
                    <a:pt x="12363" y="5249"/>
                    <a:pt x="12380" y="5249"/>
                    <a:pt x="12397" y="5252"/>
                  </a:cubicBezTo>
                  <a:cubicBezTo>
                    <a:pt x="12431" y="5258"/>
                    <a:pt x="12463" y="5261"/>
                    <a:pt x="12489" y="5267"/>
                  </a:cubicBezTo>
                  <a:cubicBezTo>
                    <a:pt x="12515" y="5273"/>
                    <a:pt x="12537" y="5283"/>
                    <a:pt x="12556" y="5290"/>
                  </a:cubicBezTo>
                  <a:cubicBezTo>
                    <a:pt x="12584" y="5300"/>
                    <a:pt x="12603" y="5308"/>
                    <a:pt x="12615" y="5320"/>
                  </a:cubicBezTo>
                  <a:cubicBezTo>
                    <a:pt x="12618" y="5324"/>
                    <a:pt x="12621" y="5331"/>
                    <a:pt x="12623" y="5335"/>
                  </a:cubicBezTo>
                  <a:cubicBezTo>
                    <a:pt x="12639" y="5367"/>
                    <a:pt x="12592" y="5407"/>
                    <a:pt x="12489" y="5455"/>
                  </a:cubicBezTo>
                  <a:cubicBezTo>
                    <a:pt x="12465" y="5466"/>
                    <a:pt x="12440" y="5476"/>
                    <a:pt x="12413" y="5493"/>
                  </a:cubicBezTo>
                  <a:cubicBezTo>
                    <a:pt x="12387" y="5509"/>
                    <a:pt x="12359" y="5531"/>
                    <a:pt x="12330" y="5553"/>
                  </a:cubicBezTo>
                  <a:cubicBezTo>
                    <a:pt x="12271" y="5596"/>
                    <a:pt x="12203" y="5651"/>
                    <a:pt x="12137" y="5711"/>
                  </a:cubicBezTo>
                  <a:cubicBezTo>
                    <a:pt x="12071" y="5771"/>
                    <a:pt x="12005" y="5835"/>
                    <a:pt x="11936" y="5907"/>
                  </a:cubicBezTo>
                  <a:cubicBezTo>
                    <a:pt x="11798" y="6049"/>
                    <a:pt x="11660" y="6211"/>
                    <a:pt x="11534" y="6373"/>
                  </a:cubicBezTo>
                  <a:cubicBezTo>
                    <a:pt x="11471" y="6454"/>
                    <a:pt x="11412" y="6535"/>
                    <a:pt x="11358" y="6614"/>
                  </a:cubicBezTo>
                  <a:cubicBezTo>
                    <a:pt x="11277" y="6732"/>
                    <a:pt x="11206" y="6845"/>
                    <a:pt x="11156" y="6945"/>
                  </a:cubicBezTo>
                  <a:cubicBezTo>
                    <a:pt x="11140" y="6978"/>
                    <a:pt x="11126" y="7013"/>
                    <a:pt x="11115" y="7043"/>
                  </a:cubicBezTo>
                  <a:cubicBezTo>
                    <a:pt x="11062" y="7177"/>
                    <a:pt x="10972" y="7379"/>
                    <a:pt x="10922" y="7494"/>
                  </a:cubicBezTo>
                  <a:cubicBezTo>
                    <a:pt x="10871" y="7609"/>
                    <a:pt x="10818" y="7719"/>
                    <a:pt x="10796" y="7742"/>
                  </a:cubicBezTo>
                  <a:cubicBezTo>
                    <a:pt x="10784" y="7755"/>
                    <a:pt x="10764" y="7743"/>
                    <a:pt x="10737" y="7712"/>
                  </a:cubicBezTo>
                  <a:cubicBezTo>
                    <a:pt x="10724" y="7697"/>
                    <a:pt x="10711" y="7677"/>
                    <a:pt x="10696" y="7652"/>
                  </a:cubicBezTo>
                  <a:cubicBezTo>
                    <a:pt x="10664" y="7603"/>
                    <a:pt x="10623" y="7540"/>
                    <a:pt x="10587" y="7464"/>
                  </a:cubicBezTo>
                  <a:cubicBezTo>
                    <a:pt x="10531" y="7350"/>
                    <a:pt x="10479" y="7217"/>
                    <a:pt x="10427" y="7073"/>
                  </a:cubicBezTo>
                  <a:cubicBezTo>
                    <a:pt x="10414" y="7036"/>
                    <a:pt x="10397" y="6989"/>
                    <a:pt x="10377" y="6945"/>
                  </a:cubicBezTo>
                  <a:cubicBezTo>
                    <a:pt x="10338" y="6858"/>
                    <a:pt x="10283" y="6764"/>
                    <a:pt x="10235" y="6682"/>
                  </a:cubicBezTo>
                  <a:cubicBezTo>
                    <a:pt x="10210" y="6640"/>
                    <a:pt x="10190" y="6601"/>
                    <a:pt x="10168" y="6569"/>
                  </a:cubicBezTo>
                  <a:cubicBezTo>
                    <a:pt x="9915" y="6210"/>
                    <a:pt x="9316" y="5613"/>
                    <a:pt x="9087" y="5485"/>
                  </a:cubicBezTo>
                  <a:cubicBezTo>
                    <a:pt x="9057" y="5469"/>
                    <a:pt x="9033" y="5454"/>
                    <a:pt x="9011" y="5440"/>
                  </a:cubicBezTo>
                  <a:cubicBezTo>
                    <a:pt x="8989" y="5426"/>
                    <a:pt x="8967" y="5414"/>
                    <a:pt x="8952" y="5402"/>
                  </a:cubicBezTo>
                  <a:cubicBezTo>
                    <a:pt x="8938" y="5390"/>
                    <a:pt x="8934" y="5375"/>
                    <a:pt x="8927" y="5365"/>
                  </a:cubicBezTo>
                  <a:cubicBezTo>
                    <a:pt x="8921" y="5355"/>
                    <a:pt x="8918" y="5343"/>
                    <a:pt x="8919" y="5335"/>
                  </a:cubicBezTo>
                  <a:cubicBezTo>
                    <a:pt x="8919" y="5330"/>
                    <a:pt x="8917" y="5331"/>
                    <a:pt x="8919" y="5327"/>
                  </a:cubicBezTo>
                  <a:cubicBezTo>
                    <a:pt x="8921" y="5323"/>
                    <a:pt x="8923" y="5316"/>
                    <a:pt x="8927" y="5312"/>
                  </a:cubicBezTo>
                  <a:cubicBezTo>
                    <a:pt x="8936" y="5304"/>
                    <a:pt x="8953" y="5296"/>
                    <a:pt x="8969" y="5290"/>
                  </a:cubicBezTo>
                  <a:cubicBezTo>
                    <a:pt x="9002" y="5276"/>
                    <a:pt x="9048" y="5271"/>
                    <a:pt x="9112" y="5259"/>
                  </a:cubicBezTo>
                  <a:cubicBezTo>
                    <a:pt x="9136" y="5255"/>
                    <a:pt x="9170" y="5244"/>
                    <a:pt x="9204" y="5229"/>
                  </a:cubicBezTo>
                  <a:cubicBezTo>
                    <a:pt x="9306" y="5184"/>
                    <a:pt x="9435" y="5096"/>
                    <a:pt x="9539" y="5004"/>
                  </a:cubicBezTo>
                  <a:cubicBezTo>
                    <a:pt x="9678" y="4881"/>
                    <a:pt x="9925" y="4671"/>
                    <a:pt x="10084" y="4537"/>
                  </a:cubicBezTo>
                  <a:cubicBezTo>
                    <a:pt x="10211" y="4430"/>
                    <a:pt x="10356" y="4263"/>
                    <a:pt x="10469" y="4101"/>
                  </a:cubicBezTo>
                  <a:cubicBezTo>
                    <a:pt x="10488" y="4074"/>
                    <a:pt x="10511" y="4045"/>
                    <a:pt x="10528" y="4018"/>
                  </a:cubicBezTo>
                  <a:cubicBezTo>
                    <a:pt x="10545" y="3991"/>
                    <a:pt x="10555" y="3968"/>
                    <a:pt x="10570" y="3943"/>
                  </a:cubicBezTo>
                  <a:cubicBezTo>
                    <a:pt x="10624" y="3846"/>
                    <a:pt x="10683" y="3756"/>
                    <a:pt x="10729" y="3694"/>
                  </a:cubicBezTo>
                  <a:cubicBezTo>
                    <a:pt x="10752" y="3663"/>
                    <a:pt x="10771" y="3643"/>
                    <a:pt x="10788" y="3627"/>
                  </a:cubicBezTo>
                  <a:cubicBezTo>
                    <a:pt x="10796" y="3618"/>
                    <a:pt x="10807" y="3608"/>
                    <a:pt x="10813" y="3604"/>
                  </a:cubicBezTo>
                  <a:close/>
                  <a:moveTo>
                    <a:pt x="10771" y="8096"/>
                  </a:moveTo>
                  <a:cubicBezTo>
                    <a:pt x="10816" y="8096"/>
                    <a:pt x="10971" y="8473"/>
                    <a:pt x="10939" y="8502"/>
                  </a:cubicBezTo>
                  <a:cubicBezTo>
                    <a:pt x="10893" y="8544"/>
                    <a:pt x="10614" y="8543"/>
                    <a:pt x="10587" y="8502"/>
                  </a:cubicBezTo>
                  <a:cubicBezTo>
                    <a:pt x="10581" y="8494"/>
                    <a:pt x="10587" y="8474"/>
                    <a:pt x="10595" y="8442"/>
                  </a:cubicBezTo>
                  <a:cubicBezTo>
                    <a:pt x="10597" y="8419"/>
                    <a:pt x="10604" y="8389"/>
                    <a:pt x="10620" y="8359"/>
                  </a:cubicBezTo>
                  <a:cubicBezTo>
                    <a:pt x="10630" y="8330"/>
                    <a:pt x="10644" y="8293"/>
                    <a:pt x="10662" y="8254"/>
                  </a:cubicBezTo>
                  <a:cubicBezTo>
                    <a:pt x="10674" y="8229"/>
                    <a:pt x="10684" y="8212"/>
                    <a:pt x="10696" y="8194"/>
                  </a:cubicBezTo>
                  <a:cubicBezTo>
                    <a:pt x="10724" y="8139"/>
                    <a:pt x="10757" y="8096"/>
                    <a:pt x="10771" y="8096"/>
                  </a:cubicBezTo>
                  <a:close/>
                  <a:moveTo>
                    <a:pt x="10796" y="8864"/>
                  </a:moveTo>
                  <a:cubicBezTo>
                    <a:pt x="10728" y="8864"/>
                    <a:pt x="10660" y="8888"/>
                    <a:pt x="10570" y="8939"/>
                  </a:cubicBezTo>
                  <a:cubicBezTo>
                    <a:pt x="10445" y="9009"/>
                    <a:pt x="10202" y="9067"/>
                    <a:pt x="10034" y="9067"/>
                  </a:cubicBezTo>
                  <a:cubicBezTo>
                    <a:pt x="9410" y="9067"/>
                    <a:pt x="9043" y="9747"/>
                    <a:pt x="9539" y="9985"/>
                  </a:cubicBezTo>
                  <a:cubicBezTo>
                    <a:pt x="9871" y="10144"/>
                    <a:pt x="9821" y="10283"/>
                    <a:pt x="9371" y="10451"/>
                  </a:cubicBezTo>
                  <a:cubicBezTo>
                    <a:pt x="9064" y="10566"/>
                    <a:pt x="8912" y="10578"/>
                    <a:pt x="8693" y="10489"/>
                  </a:cubicBezTo>
                  <a:cubicBezTo>
                    <a:pt x="8537" y="10425"/>
                    <a:pt x="8330" y="10402"/>
                    <a:pt x="8232" y="10436"/>
                  </a:cubicBezTo>
                  <a:cubicBezTo>
                    <a:pt x="7973" y="10525"/>
                    <a:pt x="8015" y="10776"/>
                    <a:pt x="8299" y="10842"/>
                  </a:cubicBezTo>
                  <a:cubicBezTo>
                    <a:pt x="8438" y="10875"/>
                    <a:pt x="8516" y="10954"/>
                    <a:pt x="8483" y="11031"/>
                  </a:cubicBezTo>
                  <a:cubicBezTo>
                    <a:pt x="8452" y="11104"/>
                    <a:pt x="8340" y="11626"/>
                    <a:pt x="8232" y="12189"/>
                  </a:cubicBezTo>
                  <a:cubicBezTo>
                    <a:pt x="8075" y="13002"/>
                    <a:pt x="7971" y="13260"/>
                    <a:pt x="7754" y="13438"/>
                  </a:cubicBezTo>
                  <a:lnTo>
                    <a:pt x="7486" y="13664"/>
                  </a:lnTo>
                  <a:lnTo>
                    <a:pt x="7779" y="13875"/>
                  </a:lnTo>
                  <a:cubicBezTo>
                    <a:pt x="8183" y="14159"/>
                    <a:pt x="8950" y="14160"/>
                    <a:pt x="9355" y="13875"/>
                  </a:cubicBezTo>
                  <a:cubicBezTo>
                    <a:pt x="9656" y="13663"/>
                    <a:pt x="9651" y="13661"/>
                    <a:pt x="9422" y="13491"/>
                  </a:cubicBezTo>
                  <a:cubicBezTo>
                    <a:pt x="9252" y="13365"/>
                    <a:pt x="9122" y="13003"/>
                    <a:pt x="8927" y="12114"/>
                  </a:cubicBezTo>
                  <a:cubicBezTo>
                    <a:pt x="8782" y="11451"/>
                    <a:pt x="8687" y="10885"/>
                    <a:pt x="8718" y="10857"/>
                  </a:cubicBezTo>
                  <a:cubicBezTo>
                    <a:pt x="8821" y="10765"/>
                    <a:pt x="10209" y="10805"/>
                    <a:pt x="10277" y="10903"/>
                  </a:cubicBezTo>
                  <a:cubicBezTo>
                    <a:pt x="10313" y="10956"/>
                    <a:pt x="10195" y="11103"/>
                    <a:pt x="10008" y="11226"/>
                  </a:cubicBezTo>
                  <a:cubicBezTo>
                    <a:pt x="9705" y="11427"/>
                    <a:pt x="9575" y="11621"/>
                    <a:pt x="9388" y="12152"/>
                  </a:cubicBezTo>
                  <a:cubicBezTo>
                    <a:pt x="9284" y="12447"/>
                    <a:pt x="9716" y="13121"/>
                    <a:pt x="10159" y="13355"/>
                  </a:cubicBezTo>
                  <a:cubicBezTo>
                    <a:pt x="10552" y="13563"/>
                    <a:pt x="10578" y="13604"/>
                    <a:pt x="10545" y="14010"/>
                  </a:cubicBezTo>
                  <a:cubicBezTo>
                    <a:pt x="10510" y="14436"/>
                    <a:pt x="10502" y="14442"/>
                    <a:pt x="10134" y="14409"/>
                  </a:cubicBezTo>
                  <a:cubicBezTo>
                    <a:pt x="9760" y="14375"/>
                    <a:pt x="9755" y="14377"/>
                    <a:pt x="9782" y="14793"/>
                  </a:cubicBezTo>
                  <a:cubicBezTo>
                    <a:pt x="9805" y="15137"/>
                    <a:pt x="9857" y="15219"/>
                    <a:pt x="10050" y="15221"/>
                  </a:cubicBezTo>
                  <a:cubicBezTo>
                    <a:pt x="10179" y="15223"/>
                    <a:pt x="10376" y="15284"/>
                    <a:pt x="10494" y="15364"/>
                  </a:cubicBezTo>
                  <a:cubicBezTo>
                    <a:pt x="10681" y="15491"/>
                    <a:pt x="10752" y="15494"/>
                    <a:pt x="11031" y="15364"/>
                  </a:cubicBezTo>
                  <a:cubicBezTo>
                    <a:pt x="11208" y="15282"/>
                    <a:pt x="11450" y="15214"/>
                    <a:pt x="11567" y="15214"/>
                  </a:cubicBezTo>
                  <a:cubicBezTo>
                    <a:pt x="11738" y="15214"/>
                    <a:pt x="11786" y="15135"/>
                    <a:pt x="11793" y="14800"/>
                  </a:cubicBezTo>
                  <a:cubicBezTo>
                    <a:pt x="11802" y="14394"/>
                    <a:pt x="11791" y="14385"/>
                    <a:pt x="11441" y="14416"/>
                  </a:cubicBezTo>
                  <a:cubicBezTo>
                    <a:pt x="11095" y="14447"/>
                    <a:pt x="11081" y="14433"/>
                    <a:pt x="11048" y="14018"/>
                  </a:cubicBezTo>
                  <a:cubicBezTo>
                    <a:pt x="11015" y="13614"/>
                    <a:pt x="11042" y="13565"/>
                    <a:pt x="11467" y="13325"/>
                  </a:cubicBezTo>
                  <a:cubicBezTo>
                    <a:pt x="12294" y="12857"/>
                    <a:pt x="12377" y="11922"/>
                    <a:pt x="11651" y="11309"/>
                  </a:cubicBezTo>
                  <a:cubicBezTo>
                    <a:pt x="11436" y="11127"/>
                    <a:pt x="11292" y="10942"/>
                    <a:pt x="11324" y="10895"/>
                  </a:cubicBezTo>
                  <a:cubicBezTo>
                    <a:pt x="11418" y="10759"/>
                    <a:pt x="12582" y="10796"/>
                    <a:pt x="12715" y="10940"/>
                  </a:cubicBezTo>
                  <a:cubicBezTo>
                    <a:pt x="12917" y="11158"/>
                    <a:pt x="12430" y="13277"/>
                    <a:pt x="12129" y="13491"/>
                  </a:cubicBezTo>
                  <a:cubicBezTo>
                    <a:pt x="11995" y="13586"/>
                    <a:pt x="11914" y="13679"/>
                    <a:pt x="11944" y="13702"/>
                  </a:cubicBezTo>
                  <a:cubicBezTo>
                    <a:pt x="12545" y="14146"/>
                    <a:pt x="13223" y="14212"/>
                    <a:pt x="13712" y="13867"/>
                  </a:cubicBezTo>
                  <a:cubicBezTo>
                    <a:pt x="14024" y="13648"/>
                    <a:pt x="14017" y="13645"/>
                    <a:pt x="13788" y="13483"/>
                  </a:cubicBezTo>
                  <a:cubicBezTo>
                    <a:pt x="13614" y="13361"/>
                    <a:pt x="13495" y="13025"/>
                    <a:pt x="13310" y="12144"/>
                  </a:cubicBezTo>
                  <a:lnTo>
                    <a:pt x="13067" y="10970"/>
                  </a:lnTo>
                  <a:lnTo>
                    <a:pt x="13335" y="10790"/>
                  </a:lnTo>
                  <a:cubicBezTo>
                    <a:pt x="13561" y="10633"/>
                    <a:pt x="13574" y="10590"/>
                    <a:pt x="13427" y="10504"/>
                  </a:cubicBezTo>
                  <a:cubicBezTo>
                    <a:pt x="13219" y="10380"/>
                    <a:pt x="12964" y="10376"/>
                    <a:pt x="12765" y="10489"/>
                  </a:cubicBezTo>
                  <a:cubicBezTo>
                    <a:pt x="12621" y="10571"/>
                    <a:pt x="11682" y="10403"/>
                    <a:pt x="11534" y="10271"/>
                  </a:cubicBezTo>
                  <a:cubicBezTo>
                    <a:pt x="11492" y="10234"/>
                    <a:pt x="11642" y="10137"/>
                    <a:pt x="11869" y="10052"/>
                  </a:cubicBezTo>
                  <a:cubicBezTo>
                    <a:pt x="12167" y="9941"/>
                    <a:pt x="12279" y="9833"/>
                    <a:pt x="12279" y="9669"/>
                  </a:cubicBezTo>
                  <a:cubicBezTo>
                    <a:pt x="12279" y="9343"/>
                    <a:pt x="11956" y="9067"/>
                    <a:pt x="11575" y="9067"/>
                  </a:cubicBezTo>
                  <a:cubicBezTo>
                    <a:pt x="11396" y="9067"/>
                    <a:pt x="11147" y="9009"/>
                    <a:pt x="11022" y="8939"/>
                  </a:cubicBezTo>
                  <a:cubicBezTo>
                    <a:pt x="10932" y="8888"/>
                    <a:pt x="10864" y="8864"/>
                    <a:pt x="10796" y="8864"/>
                  </a:cubicBezTo>
                  <a:close/>
                  <a:moveTo>
                    <a:pt x="11425" y="9172"/>
                  </a:moveTo>
                  <a:cubicBezTo>
                    <a:pt x="11444" y="9171"/>
                    <a:pt x="11456" y="9171"/>
                    <a:pt x="11475" y="9172"/>
                  </a:cubicBezTo>
                  <a:cubicBezTo>
                    <a:pt x="11729" y="9185"/>
                    <a:pt x="11936" y="9363"/>
                    <a:pt x="11936" y="9654"/>
                  </a:cubicBezTo>
                  <a:cubicBezTo>
                    <a:pt x="11936" y="10005"/>
                    <a:pt x="11470" y="10173"/>
                    <a:pt x="11098" y="9955"/>
                  </a:cubicBezTo>
                  <a:cubicBezTo>
                    <a:pt x="10846" y="9807"/>
                    <a:pt x="10773" y="9805"/>
                    <a:pt x="10486" y="9939"/>
                  </a:cubicBezTo>
                  <a:cubicBezTo>
                    <a:pt x="10069" y="10134"/>
                    <a:pt x="10039" y="10132"/>
                    <a:pt x="9757" y="9879"/>
                  </a:cubicBezTo>
                  <a:cubicBezTo>
                    <a:pt x="9544" y="9688"/>
                    <a:pt x="9542" y="9643"/>
                    <a:pt x="9690" y="9443"/>
                  </a:cubicBezTo>
                  <a:cubicBezTo>
                    <a:pt x="9902" y="9155"/>
                    <a:pt x="10300" y="9104"/>
                    <a:pt x="10578" y="9330"/>
                  </a:cubicBezTo>
                  <a:cubicBezTo>
                    <a:pt x="10782" y="9496"/>
                    <a:pt x="10811" y="9496"/>
                    <a:pt x="11006" y="9338"/>
                  </a:cubicBezTo>
                  <a:cubicBezTo>
                    <a:pt x="11139" y="9230"/>
                    <a:pt x="11288" y="9179"/>
                    <a:pt x="11425" y="9172"/>
                  </a:cubicBezTo>
                  <a:close/>
                  <a:moveTo>
                    <a:pt x="8316" y="12460"/>
                  </a:moveTo>
                  <a:cubicBezTo>
                    <a:pt x="8320" y="12459"/>
                    <a:pt x="8328" y="12460"/>
                    <a:pt x="8332" y="12460"/>
                  </a:cubicBezTo>
                  <a:cubicBezTo>
                    <a:pt x="8401" y="12466"/>
                    <a:pt x="8450" y="12624"/>
                    <a:pt x="8450" y="12927"/>
                  </a:cubicBezTo>
                  <a:cubicBezTo>
                    <a:pt x="8450" y="13218"/>
                    <a:pt x="8394" y="13420"/>
                    <a:pt x="8307" y="13446"/>
                  </a:cubicBezTo>
                  <a:cubicBezTo>
                    <a:pt x="8100" y="13508"/>
                    <a:pt x="8029" y="13260"/>
                    <a:pt x="8131" y="12821"/>
                  </a:cubicBezTo>
                  <a:cubicBezTo>
                    <a:pt x="8185" y="12587"/>
                    <a:pt x="8257" y="12473"/>
                    <a:pt x="8316" y="12460"/>
                  </a:cubicBezTo>
                  <a:close/>
                  <a:moveTo>
                    <a:pt x="8785" y="12483"/>
                  </a:moveTo>
                  <a:cubicBezTo>
                    <a:pt x="8893" y="12469"/>
                    <a:pt x="8959" y="12647"/>
                    <a:pt x="8994" y="13055"/>
                  </a:cubicBezTo>
                  <a:cubicBezTo>
                    <a:pt x="9023" y="13383"/>
                    <a:pt x="8873" y="13562"/>
                    <a:pt x="8701" y="13408"/>
                  </a:cubicBezTo>
                  <a:cubicBezTo>
                    <a:pt x="8579" y="13299"/>
                    <a:pt x="8605" y="12569"/>
                    <a:pt x="8735" y="12498"/>
                  </a:cubicBezTo>
                  <a:cubicBezTo>
                    <a:pt x="8752" y="12488"/>
                    <a:pt x="8769" y="12485"/>
                    <a:pt x="8785" y="12483"/>
                  </a:cubicBezTo>
                  <a:close/>
                  <a:moveTo>
                    <a:pt x="12682" y="12754"/>
                  </a:moveTo>
                  <a:cubicBezTo>
                    <a:pt x="12745" y="12756"/>
                    <a:pt x="12799" y="12899"/>
                    <a:pt x="12799" y="13077"/>
                  </a:cubicBezTo>
                  <a:cubicBezTo>
                    <a:pt x="12799" y="13377"/>
                    <a:pt x="12638" y="13557"/>
                    <a:pt x="12489" y="13423"/>
                  </a:cubicBezTo>
                  <a:cubicBezTo>
                    <a:pt x="12387" y="13332"/>
                    <a:pt x="12556" y="12748"/>
                    <a:pt x="12682" y="12754"/>
                  </a:cubicBezTo>
                  <a:close/>
                  <a:moveTo>
                    <a:pt x="13251" y="12829"/>
                  </a:moveTo>
                  <a:cubicBezTo>
                    <a:pt x="13314" y="12818"/>
                    <a:pt x="13390" y="12914"/>
                    <a:pt x="13411" y="13047"/>
                  </a:cubicBezTo>
                  <a:cubicBezTo>
                    <a:pt x="13458" y="13348"/>
                    <a:pt x="13237" y="13582"/>
                    <a:pt x="13134" y="13340"/>
                  </a:cubicBezTo>
                  <a:cubicBezTo>
                    <a:pt x="13043" y="13128"/>
                    <a:pt x="13105" y="12855"/>
                    <a:pt x="13251" y="1282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53" name="Казначейство России"/>
          <p:cNvSpPr txBox="1"/>
          <p:nvPr/>
        </p:nvSpPr>
        <p:spPr>
          <a:xfrm>
            <a:off x="1796723" y="534464"/>
            <a:ext cx="6020879" cy="76431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51" name="Номер слайда 2"/>
          <p:cNvSpPr txBox="1"/>
          <p:nvPr/>
        </p:nvSpPr>
        <p:spPr>
          <a:xfrm>
            <a:off x="23610853" y="13081000"/>
            <a:ext cx="445635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11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43328" y="5691507"/>
            <a:ext cx="11665296" cy="1631212"/>
          </a:xfrm>
          <a:prstGeom prst="rect">
            <a:avLst/>
          </a:prstGeom>
          <a:noFill/>
          <a:effectLst/>
        </p:spPr>
        <p:txBody>
          <a:bodyPr wrap="square" lIns="91424" tIns="45718" rIns="91424" bIns="45718">
            <a:noAutofit/>
          </a:bodyPr>
          <a:lstStyle/>
          <a:p>
            <a:pPr algn="ctr" rtl="0">
              <a:defRPr>
                <a:effectLst/>
              </a:defRPr>
            </a:pPr>
            <a:r>
              <a:rPr lang="hr-HR" sz="10000" b="1" i="0" u="none" strike="noStrike">
                <a:solidFill>
                  <a:srgbClr val="464646"/>
                </a:solidFill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www.roskazna.ru</a:t>
            </a:r>
          </a:p>
        </p:txBody>
      </p:sp>
    </p:spTree>
    <p:extLst>
      <p:ext uri="{BB962C8B-B14F-4D97-AF65-F5344CB8AC3E}">
        <p14:creationId xmlns:p14="http://schemas.microsoft.com/office/powerpoint/2010/main" val="10691211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5" name="Прямоугольник 74"/>
          <p:cNvSpPr/>
          <p:nvPr/>
        </p:nvSpPr>
        <p:spPr>
          <a:xfrm>
            <a:off x="12210" y="2787891"/>
            <a:ext cx="9835537" cy="464617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16000"/>
                </a:schemeClr>
              </a:gs>
              <a:gs pos="100000">
                <a:schemeClr val="accent5">
                  <a:alpha val="8000"/>
                </a:scheme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>
              <a:solidFill>
                <a:schemeClr val="tx1"/>
              </a:solidFill>
              <a:effectLst/>
              <a:sym typeface="Helvetica Neue Medium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614935" y="9184875"/>
            <a:ext cx="19778545" cy="4369869"/>
          </a:xfrm>
          <a:prstGeom prst="rect">
            <a:avLst/>
          </a:prstGeom>
          <a:gradFill>
            <a:gsLst>
              <a:gs pos="0">
                <a:schemeClr val="accent1">
                  <a:alpha val="15000"/>
                </a:schemeClr>
              </a:gs>
              <a:gs pos="100000">
                <a:srgbClr val="3CA2F3">
                  <a:alpha val="19000"/>
                </a:srgb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 sz="2200">
              <a:solidFill>
                <a:schemeClr val="bg2">
                  <a:lumMod val="25000"/>
                </a:schemeClr>
              </a:solidFill>
              <a:effectLst/>
              <a:sym typeface="Helvetica Neue Medium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4279043" y="2681536"/>
            <a:ext cx="10104956" cy="4646173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  <a:tileRect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>
              <a:solidFill>
                <a:schemeClr val="tx1"/>
              </a:solidFill>
              <a:effectLst/>
              <a:sym typeface="Helvetica Neue Medium"/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51960" y="202478"/>
            <a:ext cx="1409278" cy="1337590"/>
            <a:chOff x="0" y="0"/>
            <a:chExt cx="1409276" cy="1337589"/>
          </a:xfrm>
          <a:effectLst/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  <a:effectLst/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effectLst/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effectLst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531845" y="531370"/>
            <a:ext cx="6024874" cy="762001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9284042" y="1"/>
            <a:ext cx="15099957" cy="1712540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lang="ru-RU">
              <a:effectLst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302313" y="210579"/>
            <a:ext cx="15081687" cy="132138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algn="just" rtl="0"/>
            <a:r>
              <a:rPr lang="hr-HR" sz="4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OPERATORI PODSUSTAVA E-PRORAČUNA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71356" y="2969568"/>
            <a:ext cx="8254091" cy="83099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3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Objedinjeni portal proračunskog sustava Ruske </a:t>
            </a:r>
          </a:p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3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Federacije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62251" y="3938771"/>
            <a:ext cx="7986237" cy="83099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3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Informatički i analitički podsustav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41594" y="5763072"/>
            <a:ext cx="7433669" cy="461665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3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Podsustav za upravljanje ljudskim potencijalima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36606" y="4936431"/>
            <a:ext cx="6954525" cy="83099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3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Podsustav za kontrolu nefinancijske imovine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3189" y="11131031"/>
            <a:ext cx="11567060" cy="461665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Podsustav za upravljanje nabavom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71356" y="6471720"/>
            <a:ext cx="8255275" cy="461665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3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Podsustav za financijsku kontrolu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52988" y="9896073"/>
            <a:ext cx="8255275" cy="461665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l" rtl="0"/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Podsustav za kontrolu prihoda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9607" y="10519882"/>
            <a:ext cx="8255275" cy="461665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l" rtl="0"/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Podsustav za računovodstvo i izvještavanje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98189" y="11726264"/>
            <a:ext cx="7255997" cy="830997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r" rtl="0"/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Podsustav za upravljanje novčanim sredstvima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48216" y="9267508"/>
            <a:ext cx="6767578" cy="461665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l" rtl="0"/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Podsustav za upravljanje rashodima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3213293" y="11786536"/>
            <a:ext cx="9180189" cy="830997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l" rtl="0"/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Podsustav za upućivanje na regulatorne informacije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4290324" y="11012989"/>
            <a:ext cx="9206932" cy="461665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l" rtl="0"/>
            <a:r>
              <a:rPr lang="hr-HR" sz="2400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Podsustav za održavanje integriranosti podsustava</a:t>
            </a:r>
          </a:p>
        </p:txBody>
      </p:sp>
      <p:sp>
        <p:nvSpPr>
          <p:cNvPr id="87" name="Rectangle 25"/>
          <p:cNvSpPr/>
          <p:nvPr/>
        </p:nvSpPr>
        <p:spPr>
          <a:xfrm>
            <a:off x="7473269" y="2760854"/>
            <a:ext cx="4646723" cy="464617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254000" dist="139700" dir="7020000" sx="102000" sy="102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480032" y="2681537"/>
            <a:ext cx="4779776" cy="4646173"/>
            <a:chOff x="12883079" y="5224349"/>
            <a:chExt cx="4779776" cy="4646173"/>
          </a:xfrm>
          <a:effectLst/>
        </p:grpSpPr>
        <p:sp>
          <p:nvSpPr>
            <p:cNvPr id="85" name="Rectangle 25"/>
            <p:cNvSpPr/>
            <p:nvPr/>
          </p:nvSpPr>
          <p:spPr>
            <a:xfrm>
              <a:off x="12883079" y="5224349"/>
              <a:ext cx="4779776" cy="464617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4874"/>
              </a:solidFill>
              <a:prstDash val="sysDot"/>
            </a:ln>
            <a:effectLst>
              <a:outerShdw blurRad="457200" dist="101600" dir="3660000" sx="98000" sy="98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96" name="Рисунок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8137" y="5824959"/>
              <a:ext cx="1360287" cy="151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" name="TextBox 55"/>
          <p:cNvSpPr txBox="1">
            <a:spLocks noChangeArrowheads="1"/>
          </p:cNvSpPr>
          <p:nvPr/>
        </p:nvSpPr>
        <p:spPr>
          <a:xfrm>
            <a:off x="11988994" y="5092139"/>
            <a:ext cx="5951980" cy="13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40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defTabSz="44450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marL="0" indent="0" rtl="0">
              <a:buNone/>
            </a:pPr>
            <a:r>
              <a:rPr lang="hr-HR" sz="4000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Federalna </a:t>
            </a:r>
          </a:p>
          <a:p>
            <a:pPr marL="0" indent="0" rtl="0">
              <a:buNone/>
            </a:pPr>
            <a:r>
              <a:rPr lang="hr-HR" sz="4000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riznica   </a:t>
            </a:r>
          </a:p>
        </p:txBody>
      </p:sp>
      <p:sp>
        <p:nvSpPr>
          <p:cNvPr id="98" name="Прямоугольник 50"/>
          <p:cNvSpPr>
            <a:spLocks noChangeArrowheads="1"/>
          </p:cNvSpPr>
          <p:nvPr/>
        </p:nvSpPr>
        <p:spPr>
          <a:xfrm>
            <a:off x="7501042" y="5231442"/>
            <a:ext cx="434495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42900" indent="-342900" defTabSz="444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 defTabSz="444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defTabSz="444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marL="0" lvl="1" algn="ctr" rtl="0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hr-HR" sz="4000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Ministarstvo </a:t>
            </a:r>
          </a:p>
          <a:p>
            <a:pPr marL="0" lvl="1" algn="ctr" rtl="0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hr-HR" sz="4000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financija RF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61497" y="4192002"/>
            <a:ext cx="6273385" cy="461665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algn="r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Podsustav za planiranje proračuna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312" y="5066295"/>
            <a:ext cx="7017562" cy="83099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r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Tahoma"/>
              </a:rPr>
              <a:t>Podsustav za upravljanje dugom i financijskom imovinom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0084902" y="7181912"/>
            <a:ext cx="6104380" cy="4646173"/>
            <a:chOff x="9990017" y="7055772"/>
            <a:chExt cx="6104380" cy="4646173"/>
          </a:xfrm>
          <a:effectLst/>
        </p:grpSpPr>
        <p:sp>
          <p:nvSpPr>
            <p:cNvPr id="101" name="Rectangle 25"/>
            <p:cNvSpPr/>
            <p:nvPr/>
          </p:nvSpPr>
          <p:spPr>
            <a:xfrm>
              <a:off x="9990017" y="7055772"/>
              <a:ext cx="4646723" cy="464617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4874"/>
              </a:solidFill>
              <a:prstDash val="sysDot"/>
            </a:ln>
            <a:effectLst>
              <a:outerShdw blurRad="381000" dist="101600" dir="5880000" sx="99000" sy="99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Прямоугольник 50"/>
            <p:cNvSpPr>
              <a:spLocks noChangeArrowheads="1"/>
            </p:cNvSpPr>
            <p:nvPr/>
          </p:nvSpPr>
          <p:spPr>
            <a:xfrm>
              <a:off x="10870570" y="8309934"/>
              <a:ext cx="4344957" cy="93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marL="342900" indent="-342900" defTabSz="4445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defTabSz="4445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 defTabSz="4445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 defTabSz="4445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 defTabSz="4445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defTabSz="444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defTabSz="444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defTabSz="444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defTabSz="444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marL="0" lvl="1" algn="ctr" rtl="0"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hr-HR" sz="2800" b="1" i="0" u="none" strike="noStrike">
                  <a:solidFill>
                    <a:srgbClr val="5E5E5E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Ministarstvo </a:t>
              </a:r>
            </a:p>
            <a:p>
              <a:pPr marL="0" lvl="1" algn="ctr" rtl="0"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hr-HR" sz="2800" b="1" i="0" u="none" strike="noStrike">
                  <a:solidFill>
                    <a:srgbClr val="5E5E5E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financija RF </a:t>
              </a:r>
            </a:p>
          </p:txBody>
        </p:sp>
        <p:pic>
          <p:nvPicPr>
            <p:cNvPr id="104" name="Рисунок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9726" y="9440377"/>
              <a:ext cx="1194383" cy="1328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TextBox 55"/>
            <p:cNvSpPr txBox="1">
              <a:spLocks noChangeArrowheads="1"/>
            </p:cNvSpPr>
            <p:nvPr/>
          </p:nvSpPr>
          <p:spPr>
            <a:xfrm>
              <a:off x="10142417" y="9726788"/>
              <a:ext cx="5951980" cy="996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342900" indent="-342900" defTabSz="4445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lvl="1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 sz="40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 defTabSz="4445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 defTabSz="4445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 defTabSz="4445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defTabSz="444500" eaLnBrk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defTabSz="444500" eaLnBrk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defTabSz="444500" eaLnBrk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defTabSz="444500" eaLnBrk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marL="0" indent="0" rtl="0">
                <a:buNone/>
              </a:pPr>
              <a:r>
                <a:rPr lang="hr-HR" sz="2800" b="1" i="0" u="none" strike="noStrike">
                  <a:solidFill>
                    <a:srgbClr val="5E5E5E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Federalna </a:t>
              </a:r>
            </a:p>
            <a:p>
              <a:pPr marL="0" indent="0" rtl="0">
                <a:buNone/>
              </a:pPr>
              <a:r>
                <a:rPr lang="hr-HR" sz="2800" b="1" i="0" u="none" strike="noStrike">
                  <a:solidFill>
                    <a:srgbClr val="5E5E5E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riznica   </a:t>
              </a: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14910225" y="10237648"/>
            <a:ext cx="8587031" cy="830997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l" rtl="0"/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 </a:t>
            </a:r>
            <a:r>
              <a:rPr lang="hr-HR" sz="2400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Podsustav za informacijsku sigurnost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968781" y="9276224"/>
            <a:ext cx="7880404" cy="830997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/>
          <a:p>
            <a:pPr algn="l" rtl="0"/>
            <a:r>
              <a:rPr lang="hr-HR" sz="2400" b="1" i="0" u="none" strike="noStrike">
                <a:solidFill>
                  <a:srgbClr val="353535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Podsustav za osiguravanje zakonske valjanosti</a:t>
            </a:r>
          </a:p>
        </p:txBody>
      </p:sp>
      <p:sp>
        <p:nvSpPr>
          <p:cNvPr id="107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696614" y="13081000"/>
            <a:ext cx="274113" cy="471924"/>
          </a:xfrm>
          <a:effectLst/>
        </p:spPr>
        <p:txBody>
          <a:bodyPr>
            <a:noAutofit/>
          </a:bodyPr>
          <a:lstStyle/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2</a:t>
            </a:r>
          </a:p>
        </p:txBody>
      </p:sp>
      <p:sp>
        <p:nvSpPr>
          <p:cNvPr id="109" name="Прямоугольник 5"/>
          <p:cNvSpPr>
            <a:spLocks noChangeArrowheads="1"/>
          </p:cNvSpPr>
          <p:nvPr/>
        </p:nvSpPr>
        <p:spPr>
          <a:xfrm>
            <a:off x="16116860" y="1876431"/>
            <a:ext cx="9020886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rtl="0" eaLnBrk="0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i="0" u="none" strike="noStrike">
                <a:solidFill>
                  <a:srgbClr val="016064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</a:rPr>
              <a:t>Odluka ruskog Ministarstva financija br. 110n </a:t>
            </a:r>
          </a:p>
          <a:p>
            <a:pPr defTabSz="1828800" rtl="0" eaLnBrk="0" fontAlgn="base">
              <a:spcBef>
                <a:spcPct val="0"/>
              </a:spcBef>
              <a:spcAft>
                <a:spcPct val="0"/>
              </a:spcAft>
            </a:pPr>
            <a:r>
              <a:rPr lang="hr-HR" sz="2400">
                <a:solidFill>
                  <a:srgbClr val="016064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</a:rPr>
              <a:t>od 7. srpnja 2016.</a:t>
            </a:r>
          </a:p>
          <a:p>
            <a:pPr defTabSz="1828800" eaLnBrk="0" fontAlgn="base">
              <a:spcBef>
                <a:spcPct val="0"/>
              </a:spcBef>
              <a:spcAft>
                <a:spcPct val="0"/>
              </a:spcAft>
            </a:pPr>
            <a:endParaRPr lang="ru-RU" altLang="ru-RU" sz="3600" kern="1200" dirty="0">
              <a:solidFill>
                <a:srgbClr val="016064"/>
              </a:solidFill>
              <a:effectLst/>
              <a:ea typeface="+mn-ea"/>
            </a:endParaRPr>
          </a:p>
        </p:txBody>
      </p:sp>
      <p:pic>
        <p:nvPicPr>
          <p:cNvPr id="1026" name="Picture 2" descr="Картинки по запросу &quot;министерство финансов логотип вектор&quot;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719" y="3449782"/>
            <a:ext cx="1562113" cy="15621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артинки по запросу &quot;министерство финансов логотип вектор&quot;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8101920"/>
            <a:ext cx="1348368" cy="13483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304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  <a:effectLst/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  <a:effectLst/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effectLst/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effectLst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0020020" y="-1"/>
            <a:ext cx="14363981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lang="ru-RU">
              <a:effectLst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10020020" y="217353"/>
            <a:ext cx="14342209" cy="132138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4000" b="1" i="0" u="none" strike="noStrike" dirty="0">
                <a:highlight>
                  <a:srgbClr val="000000">
                    <a:alpha val="0"/>
                  </a:srgbClr>
                </a:highlight>
                <a:latin typeface="Helvetica"/>
              </a:rPr>
              <a:t>RASPORED PREBACIVANJA FEDERALNIH IZVRŠNIH TIJELA (FEA) NA CENTRALIZIRANI SOFTVER </a:t>
            </a:r>
          </a:p>
        </p:txBody>
      </p:sp>
      <p:sp>
        <p:nvSpPr>
          <p:cNvPr id="59" name="Rectangle 15"/>
          <p:cNvSpPr/>
          <p:nvPr/>
        </p:nvSpPr>
        <p:spPr>
          <a:xfrm>
            <a:off x="1917468" y="2319082"/>
            <a:ext cx="9564915" cy="10625089"/>
          </a:xfrm>
          <a:prstGeom prst="rect">
            <a:avLst/>
          </a:prstGeom>
          <a:solidFill>
            <a:srgbClr val="F2F8FC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>
              <a:solidFill>
                <a:schemeClr val="tx1"/>
              </a:solidFill>
              <a:effectLst/>
            </a:endParaRPr>
          </a:p>
        </p:txBody>
      </p:sp>
      <p:sp>
        <p:nvSpPr>
          <p:cNvPr id="61" name="Rectangle 19"/>
          <p:cNvSpPr/>
          <p:nvPr/>
        </p:nvSpPr>
        <p:spPr>
          <a:xfrm>
            <a:off x="1917468" y="2382312"/>
            <a:ext cx="9564915" cy="1868647"/>
          </a:xfrm>
          <a:prstGeom prst="rect">
            <a:avLst/>
          </a:prstGeom>
          <a:solidFill>
            <a:srgbClr val="016064"/>
          </a:solidFill>
          <a:ln>
            <a:noFill/>
          </a:ln>
          <a:effectLst>
            <a:reflection endPos="0" dist="50800" dir="5400000" sy="-100000" algn="bl" rotWithShape="0"/>
            <a:softEdge rad="368300"/>
          </a:effectLst>
          <a:scene3d>
            <a:camera prst="orthographicFront"/>
            <a:lightRig rig="threePt" dir="t"/>
          </a:scene3d>
          <a:sp3d>
            <a:bevelT/>
            <a:extrusionClr>
              <a:prstClr val="black"/>
            </a:extrusionClr>
            <a:contourClr>
              <a:prstClr val="black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4000" rIns="91399" bIns="144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>
              <a:spcBef>
                <a:spcPts val="600"/>
              </a:spcBef>
            </a:pPr>
            <a:r>
              <a:rPr lang="hr-HR" sz="3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cs typeface="Arial"/>
              </a:rPr>
              <a:t>Održavanje softvera za proračunsko računovodstvo i tehnička podrška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3431" y="11758653"/>
            <a:ext cx="7704856" cy="0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Полилиния 6"/>
          <p:cNvSpPr/>
          <p:nvPr/>
        </p:nvSpPr>
        <p:spPr>
          <a:xfrm>
            <a:off x="2613164" y="8411411"/>
            <a:ext cx="3530164" cy="2000866"/>
          </a:xfrm>
          <a:custGeom>
            <a:avLst/>
            <a:gdLst>
              <a:gd name="connsiteX0" fmla="*/ 0 w 7543800"/>
              <a:gd name="connsiteY0" fmla="*/ 4191000 h 4191000"/>
              <a:gd name="connsiteX1" fmla="*/ 3200400 w 7543800"/>
              <a:gd name="connsiteY1" fmla="*/ 2286000 h 4191000"/>
              <a:gd name="connsiteX2" fmla="*/ 5994400 w 7543800"/>
              <a:gd name="connsiteY2" fmla="*/ 1701800 h 4191000"/>
              <a:gd name="connsiteX3" fmla="*/ 7543800 w 7543800"/>
              <a:gd name="connsiteY3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800" h="4191000">
                <a:moveTo>
                  <a:pt x="0" y="4191000"/>
                </a:moveTo>
                <a:cubicBezTo>
                  <a:pt x="1100666" y="3445933"/>
                  <a:pt x="2201333" y="2700867"/>
                  <a:pt x="3200400" y="2286000"/>
                </a:cubicBezTo>
                <a:cubicBezTo>
                  <a:pt x="4199467" y="1871133"/>
                  <a:pt x="5270500" y="2082800"/>
                  <a:pt x="5994400" y="1701800"/>
                </a:cubicBezTo>
                <a:cubicBezTo>
                  <a:pt x="6718300" y="1320800"/>
                  <a:pt x="7302500" y="283633"/>
                  <a:pt x="7543800" y="0"/>
                </a:cubicBezTo>
              </a:path>
            </a:pathLst>
          </a:custGeom>
          <a:ln w="152400">
            <a:solidFill>
              <a:srgbClr val="016064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60106" y="9596928"/>
            <a:ext cx="1262942" cy="1262554"/>
          </a:xfrm>
          <a:prstGeom prst="ellipse">
            <a:avLst/>
          </a:prstGeom>
          <a:ln w="152400">
            <a:solidFill>
              <a:srgbClr val="016064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sz="3600" b="1" i="0" u="none" strike="noStrike" cap="none" normalizeH="0" baseline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  <a:sym typeface="Helvetica Neue Medium"/>
              </a:rPr>
              <a:t>31</a:t>
            </a:r>
          </a:p>
        </p:txBody>
      </p:sp>
      <p:sp>
        <p:nvSpPr>
          <p:cNvPr id="72" name="Овал 71"/>
          <p:cNvSpPr/>
          <p:nvPr/>
        </p:nvSpPr>
        <p:spPr>
          <a:xfrm>
            <a:off x="5960507" y="7813143"/>
            <a:ext cx="1311458" cy="1311055"/>
          </a:xfrm>
          <a:prstGeom prst="ellipse">
            <a:avLst/>
          </a:prstGeom>
          <a:ln w="152400">
            <a:solidFill>
              <a:srgbClr val="016064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sz="4400" b="1" i="0" u="none" strike="noStrike" cap="none" normalizeH="0" baseline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  <a:sym typeface="Helvetica Neue Medium"/>
              </a:rPr>
              <a:t>31</a:t>
            </a:r>
          </a:p>
        </p:txBody>
      </p:sp>
      <p:sp>
        <p:nvSpPr>
          <p:cNvPr id="73" name="Овал 72"/>
          <p:cNvSpPr/>
          <p:nvPr/>
        </p:nvSpPr>
        <p:spPr>
          <a:xfrm>
            <a:off x="5700110" y="7601411"/>
            <a:ext cx="1735050" cy="1734517"/>
          </a:xfrm>
          <a:prstGeom prst="ellipse">
            <a:avLst/>
          </a:prstGeom>
          <a:ln w="152400">
            <a:solidFill>
              <a:srgbClr val="016064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sz="5400" b="1" i="0" u="none" strike="noStrike" cap="none" normalizeH="0" baseline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  <a:sym typeface="Helvetica Neue Medium"/>
              </a:rPr>
              <a:t>51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2458679" y="12017679"/>
          <a:ext cx="8614395" cy="3708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871465">
                  <a:extLst>
                    <a:ext uri="{9D8B030D-6E8A-4147-A177-3AD203B41FA5}">
                      <a16:colId xmlns:a16="http://schemas.microsoft.com/office/drawing/2014/main" xmlns="" val="4042603513"/>
                    </a:ext>
                  </a:extLst>
                </a:gridCol>
                <a:gridCol w="2871465">
                  <a:extLst>
                    <a:ext uri="{9D8B030D-6E8A-4147-A177-3AD203B41FA5}">
                      <a16:colId xmlns:a16="http://schemas.microsoft.com/office/drawing/2014/main" xmlns="" val="1410296387"/>
                    </a:ext>
                  </a:extLst>
                </a:gridCol>
                <a:gridCol w="2871465">
                  <a:extLst>
                    <a:ext uri="{9D8B030D-6E8A-4147-A177-3AD203B41FA5}">
                      <a16:colId xmlns:a16="http://schemas.microsoft.com/office/drawing/2014/main" xmlns="" val="2249842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r-HR" sz="1800" b="1" i="0" u="none" strike="noStrike">
                          <a:solidFill>
                            <a:srgbClr val="5E5E5E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sz="1800" b="1" i="0" u="none" strike="noStrike">
                          <a:solidFill>
                            <a:srgbClr val="5E5E5E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r-HR" sz="1800" b="1" i="0" u="none" strike="noStrike">
                          <a:solidFill>
                            <a:srgbClr val="5E5E5E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9263951"/>
                  </a:ext>
                </a:extLst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13068246" y="2319082"/>
            <a:ext cx="9564915" cy="10625089"/>
            <a:chOff x="12804553" y="2319082"/>
            <a:chExt cx="9564915" cy="10625089"/>
          </a:xfrm>
          <a:effectLst/>
        </p:grpSpPr>
        <p:sp>
          <p:nvSpPr>
            <p:cNvPr id="125" name="Rectangle 15"/>
            <p:cNvSpPr/>
            <p:nvPr/>
          </p:nvSpPr>
          <p:spPr>
            <a:xfrm>
              <a:off x="12804553" y="2319082"/>
              <a:ext cx="9564915" cy="1062508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63500">
              <a:noFill/>
            </a:ln>
            <a:effectLst>
              <a:outerShdw blurRad="228600" dist="1016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6" name="Rectangle 19"/>
            <p:cNvSpPr/>
            <p:nvPr/>
          </p:nvSpPr>
          <p:spPr>
            <a:xfrm>
              <a:off x="12804554" y="2319082"/>
              <a:ext cx="9564914" cy="1929344"/>
            </a:xfrm>
            <a:prstGeom prst="rect">
              <a:avLst/>
            </a:prstGeom>
            <a:solidFill>
              <a:srgbClr val="003859"/>
            </a:solidFill>
            <a:ln>
              <a:noFill/>
            </a:ln>
            <a:effectLst>
              <a:softEdge rad="406400"/>
            </a:effectLst>
            <a:scene3d>
              <a:camera prst="orthographicFront"/>
              <a:lightRig rig="threePt" dir="t"/>
            </a:scene3d>
            <a:sp3d>
              <a:bevelT/>
              <a:extrusionClr>
                <a:prstClr val="black"/>
              </a:extrusionClr>
              <a:contourClr>
                <a:prstClr val="black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91399" bIns="1440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>
                <a:spcBef>
                  <a:spcPts val="600"/>
                </a:spcBef>
              </a:pPr>
              <a:r>
                <a:rPr lang="hr-HR" sz="32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Helvetica Neue Medium"/>
                  <a:cs typeface="Arial"/>
                </a:rPr>
                <a:t>Prijelaz tijela za proračunsko </a:t>
              </a:r>
            </a:p>
            <a:p>
              <a:pPr rtl="0">
                <a:spcBef>
                  <a:spcPts val="600"/>
                </a:spcBef>
              </a:pPr>
              <a:r>
                <a:rPr lang="hr-HR" sz="32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Helvetica Neue Medium"/>
                  <a:cs typeface="Arial"/>
                </a:rPr>
                <a:t>računovodstvo</a:t>
              </a:r>
            </a:p>
          </p:txBody>
        </p: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13800516" y="11758653"/>
              <a:ext cx="7704856" cy="0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8" name="Полилиния 127"/>
            <p:cNvSpPr/>
            <p:nvPr/>
          </p:nvSpPr>
          <p:spPr>
            <a:xfrm>
              <a:off x="13500249" y="6602276"/>
              <a:ext cx="7543800" cy="3810001"/>
            </a:xfrm>
            <a:custGeom>
              <a:avLst/>
              <a:gdLst>
                <a:gd name="connsiteX0" fmla="*/ 0 w 7543800"/>
                <a:gd name="connsiteY0" fmla="*/ 4191000 h 4191000"/>
                <a:gd name="connsiteX1" fmla="*/ 3200400 w 7543800"/>
                <a:gd name="connsiteY1" fmla="*/ 2286000 h 4191000"/>
                <a:gd name="connsiteX2" fmla="*/ 5994400 w 7543800"/>
                <a:gd name="connsiteY2" fmla="*/ 1701800 h 4191000"/>
                <a:gd name="connsiteX3" fmla="*/ 7543800 w 7543800"/>
                <a:gd name="connsiteY3" fmla="*/ 0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3800" h="4191000">
                  <a:moveTo>
                    <a:pt x="0" y="4191000"/>
                  </a:moveTo>
                  <a:cubicBezTo>
                    <a:pt x="1100666" y="3445933"/>
                    <a:pt x="2201333" y="2700867"/>
                    <a:pt x="3200400" y="2286000"/>
                  </a:cubicBezTo>
                  <a:cubicBezTo>
                    <a:pt x="4199467" y="1871133"/>
                    <a:pt x="5270500" y="2082800"/>
                    <a:pt x="5994400" y="1701800"/>
                  </a:cubicBezTo>
                  <a:cubicBezTo>
                    <a:pt x="6718300" y="1320800"/>
                    <a:pt x="7302500" y="283633"/>
                    <a:pt x="7543800" y="0"/>
                  </a:cubicBezTo>
                </a:path>
              </a:pathLst>
            </a:custGeom>
            <a:ln w="152400">
              <a:solidFill>
                <a:srgbClr val="02579A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3247191" y="9826758"/>
              <a:ext cx="1033041" cy="1032724"/>
            </a:xfrm>
            <a:prstGeom prst="ellipse">
              <a:avLst/>
            </a:prstGeom>
            <a:ln w="152400">
              <a:solidFill>
                <a:srgbClr val="02579A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hr-HR" sz="3200" b="1" i="0" u="none" strike="noStrike" cap="none" normalizeH="0" baseline="0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uFillTx/>
                  <a:latin typeface="Arial"/>
                  <a:cs typeface="Arial"/>
                  <a:sym typeface="Helvetica Neue Medium"/>
                </a:rPr>
                <a:t>12</a:t>
              </a: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4961839" y="8692463"/>
              <a:ext cx="1146885" cy="1146533"/>
            </a:xfrm>
            <a:prstGeom prst="ellipse">
              <a:avLst/>
            </a:prstGeom>
            <a:ln w="152400">
              <a:solidFill>
                <a:srgbClr val="02579A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hr-HR" sz="3600" b="1" i="0" u="none" strike="noStrike" cap="none" normalizeH="0" baseline="0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uFillTx/>
                  <a:latin typeface="Arial"/>
                  <a:cs typeface="Arial"/>
                  <a:sym typeface="Helvetica Neue Medium"/>
                </a:rPr>
                <a:t>14</a:t>
              </a:r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0184887" y="5594802"/>
              <a:ext cx="1679269" cy="1678753"/>
            </a:xfrm>
            <a:prstGeom prst="ellipse">
              <a:avLst/>
            </a:prstGeom>
            <a:ln w="152400">
              <a:solidFill>
                <a:srgbClr val="02579A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0" tIns="0" rIns="0" bIns="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hr-HR" sz="5400" b="1" i="0" u="none" strike="noStrike" cap="none" normalizeH="0" baseline="0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uFillTx/>
                  <a:latin typeface="Arial"/>
                  <a:cs typeface="Arial"/>
                  <a:sym typeface="Helvetica Neue Medium"/>
                </a:rPr>
                <a:t>51</a:t>
              </a:r>
            </a:p>
          </p:txBody>
        </p:sp>
      </p:grpSp>
      <p:graphicFrame>
        <p:nvGraphicFramePr>
          <p:cNvPr id="132" name="Таблица 131"/>
          <p:cNvGraphicFramePr>
            <a:graphicFrameLocks noGrp="1"/>
          </p:cNvGraphicFramePr>
          <p:nvPr>
            <p:extLst/>
          </p:nvPr>
        </p:nvGraphicFramePr>
        <p:xfrm>
          <a:off x="13609456" y="12017679"/>
          <a:ext cx="8614395" cy="3708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871465">
                  <a:extLst>
                    <a:ext uri="{9D8B030D-6E8A-4147-A177-3AD203B41FA5}">
                      <a16:colId xmlns:a16="http://schemas.microsoft.com/office/drawing/2014/main" xmlns="" val="4042603513"/>
                    </a:ext>
                  </a:extLst>
                </a:gridCol>
                <a:gridCol w="2871465">
                  <a:extLst>
                    <a:ext uri="{9D8B030D-6E8A-4147-A177-3AD203B41FA5}">
                      <a16:colId xmlns:a16="http://schemas.microsoft.com/office/drawing/2014/main" xmlns="" val="1410296387"/>
                    </a:ext>
                  </a:extLst>
                </a:gridCol>
                <a:gridCol w="2871465">
                  <a:extLst>
                    <a:ext uri="{9D8B030D-6E8A-4147-A177-3AD203B41FA5}">
                      <a16:colId xmlns:a16="http://schemas.microsoft.com/office/drawing/2014/main" xmlns="" val="2249842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r-HR" sz="1800" b="1" i="0" u="none" strike="noStrike">
                          <a:solidFill>
                            <a:srgbClr val="5E5E5E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r-HR" sz="1800" b="1" i="0" u="none" strike="noStrike">
                          <a:solidFill>
                            <a:srgbClr val="5E5E5E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r-HR" sz="1800" b="1" i="0" u="none" strike="noStrike">
                          <a:solidFill>
                            <a:srgbClr val="5E5E5E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9263951"/>
                  </a:ext>
                </a:extLst>
              </a:tr>
            </a:tbl>
          </a:graphicData>
        </a:graphic>
      </p:graphicFrame>
      <p:sp>
        <p:nvSpPr>
          <p:cNvPr id="141" name="Овал 140"/>
          <p:cNvSpPr/>
          <p:nvPr/>
        </p:nvSpPr>
        <p:spPr>
          <a:xfrm>
            <a:off x="16985858" y="7706878"/>
            <a:ext cx="1326822" cy="1326414"/>
          </a:xfrm>
          <a:prstGeom prst="ellipse">
            <a:avLst/>
          </a:prstGeom>
          <a:ln w="152400">
            <a:solidFill>
              <a:srgbClr val="02579A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sz="4400" b="1" i="0" u="none" strike="noStrike" cap="none" normalizeH="0" baseline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  <a:sym typeface="Helvetica Neue Medium"/>
              </a:rPr>
              <a:t>35</a:t>
            </a:r>
          </a:p>
        </p:txBody>
      </p:sp>
      <p:sp>
        <p:nvSpPr>
          <p:cNvPr id="142" name="Прямоугольник 141"/>
          <p:cNvSpPr/>
          <p:nvPr/>
        </p:nvSpPr>
        <p:spPr>
          <a:xfrm rot="16200000">
            <a:off x="6070190" y="8937194"/>
            <a:ext cx="8346204" cy="17791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Autofit/>
          </a:bodyPr>
          <a:lstStyle/>
          <a:p>
            <a:pPr rtl="0">
              <a:defRPr>
                <a:effectLst/>
              </a:defRPr>
            </a:pPr>
            <a:r>
              <a:rPr lang="hr-HR" sz="2400" b="0" i="0" u="none" strike="noStrike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ea typeface="Tahoma"/>
                <a:cs typeface="Calibri"/>
              </a:rPr>
              <a:t>Broj FEA</a:t>
            </a:r>
          </a:p>
        </p:txBody>
      </p:sp>
      <p:sp>
        <p:nvSpPr>
          <p:cNvPr id="143" name="Прямоугольник 142"/>
          <p:cNvSpPr/>
          <p:nvPr/>
        </p:nvSpPr>
        <p:spPr>
          <a:xfrm rot="16200000">
            <a:off x="17402914" y="9058430"/>
            <a:ext cx="8346204" cy="17791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Autofit/>
          </a:bodyPr>
          <a:lstStyle/>
          <a:p>
            <a:pPr rtl="0">
              <a:defRPr>
                <a:effectLst/>
              </a:defRPr>
            </a:pPr>
            <a:r>
              <a:rPr lang="hr-HR" sz="2400" b="0" i="0" u="none" strike="noStrike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  <a:ea typeface="Tahoma"/>
                <a:cs typeface="Calibri"/>
              </a:rPr>
              <a:t>Broj FEA</a:t>
            </a:r>
          </a:p>
        </p:txBody>
      </p:sp>
      <p:sp>
        <p:nvSpPr>
          <p:cNvPr id="33" name="Номер слайда 2"/>
          <p:cNvSpPr txBox="1"/>
          <p:nvPr/>
        </p:nvSpPr>
        <p:spPr>
          <a:xfrm>
            <a:off x="23696614" y="13081000"/>
            <a:ext cx="274114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89319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37" name="Group"/>
          <p:cNvGrpSpPr/>
          <p:nvPr/>
        </p:nvGrpSpPr>
        <p:grpSpPr>
          <a:xfrm>
            <a:off x="260445" y="171627"/>
            <a:ext cx="1409278" cy="1337590"/>
            <a:chOff x="0" y="0"/>
            <a:chExt cx="1409276" cy="1337589"/>
          </a:xfrm>
          <a:effectLst/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  <a:effectLst/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effectLst/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200" b="0">
                  <a:solidFill>
                    <a:srgbClr val="FFFFFF"/>
                  </a:solidFill>
                  <a:effectLst/>
                  <a:latin typeface="Helvetica Neue Medium"/>
                  <a:ea typeface="+mn-ea"/>
                  <a:cs typeface="+mn-cs"/>
                  <a:sym typeface="Helvetica Neue Medium"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3" y="534464"/>
            <a:ext cx="6020879" cy="76431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9993153" y="0"/>
            <a:ext cx="14390848" cy="1875142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lang="ru-RU" sz="3200" b="0">
              <a:solidFill>
                <a:srgbClr val="FFFFFF"/>
              </a:solidFill>
              <a:effectLst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10354877" y="374532"/>
            <a:ext cx="13753531" cy="132138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4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TRENUTAČNI REZULTATI CENTRALIZIRANOG PRORAČUNSKOG RAČUNOVODSTVA</a:t>
            </a:r>
          </a:p>
        </p:txBody>
      </p:sp>
      <p:sp>
        <p:nvSpPr>
          <p:cNvPr id="31" name="Прямоугольник 71"/>
          <p:cNvSpPr>
            <a:spLocks noChangeArrowheads="1"/>
          </p:cNvSpPr>
          <p:nvPr/>
        </p:nvSpPr>
        <p:spPr>
          <a:xfrm>
            <a:off x="5185478" y="2838082"/>
            <a:ext cx="149957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r-HR" sz="40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Opseg centralizacije – </a:t>
            </a:r>
            <a:r>
              <a:rPr lang="hr-HR" sz="4000" b="1" i="0" u="none" strike="noStrike">
                <a:solidFill>
                  <a:srgbClr val="02579A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subjekti i objekti za računovodstvo i izvještavanje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47568" y="3782920"/>
            <a:ext cx="18018123" cy="0"/>
          </a:xfrm>
          <a:prstGeom prst="line">
            <a:avLst/>
          </a:prstGeom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2323\AppData\Local\Temp\teamwor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92" y="2248479"/>
            <a:ext cx="14414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2"/>
          <p:cNvSpPr txBox="1">
            <a:spLocks noChangeArrowheads="1"/>
          </p:cNvSpPr>
          <p:nvPr/>
        </p:nvSpPr>
        <p:spPr>
          <a:xfrm>
            <a:off x="3396763" y="4595227"/>
            <a:ext cx="69230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r-HR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13</a:t>
            </a:r>
            <a:r>
              <a:rPr lang="hr-HR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</a:t>
            </a:r>
            <a:r>
              <a:rPr lang="hr-H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FEA </a:t>
            </a:r>
          </a:p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r-H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(</a:t>
            </a:r>
            <a:r>
              <a:rPr lang="hr-HR" sz="3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162</a:t>
            </a:r>
            <a:r>
              <a:rPr lang="hr-H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teritorijalna tijela, </a:t>
            </a:r>
          </a:p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r-HR" sz="3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42</a:t>
            </a:r>
            <a:r>
              <a:rPr lang="hr-H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javne institucije)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>
          <a:xfrm>
            <a:off x="3332359" y="7653375"/>
            <a:ext cx="44447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r-HR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23.089 </a:t>
            </a:r>
            <a:r>
              <a:rPr lang="hr-H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zaposlenih</a:t>
            </a:r>
            <a:r>
              <a:rPr lang="hr-HR" sz="3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</a:t>
            </a: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>
          <a:xfrm>
            <a:off x="3332359" y="9982005"/>
            <a:ext cx="58972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r-H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Odobrena sredstva</a:t>
            </a:r>
          </a:p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r-HR" sz="3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- </a:t>
            </a:r>
            <a:r>
              <a:rPr lang="hr-HR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2.800,0</a:t>
            </a:r>
            <a:r>
              <a:rPr lang="hr-HR" sz="3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mlrd. rubalja</a:t>
            </a: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>
          <a:xfrm>
            <a:off x="15200306" y="4706353"/>
            <a:ext cx="69230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19.166.375.111 rubalja</a:t>
            </a:r>
          </a:p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obračunane plaće (od siječnja do listopada 2019.)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>
          <a:xfrm>
            <a:off x="15135902" y="7764501"/>
            <a:ext cx="874431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4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3.325.443 </a:t>
            </a:r>
            <a:r>
              <a:rPr lang="hr-HR" sz="36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ukupan broj </a:t>
            </a:r>
          </a:p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6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izrađenih elektroničkih dokumenata</a:t>
            </a:r>
          </a:p>
          <a:p>
            <a:pPr algn="l" defTabSz="18288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3600" kern="120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4" name="Freeform 251"/>
          <p:cNvSpPr>
            <a:spLocks noEditPoints="1"/>
          </p:cNvSpPr>
          <p:nvPr/>
        </p:nvSpPr>
        <p:spPr>
          <a:xfrm>
            <a:off x="1268604" y="4714110"/>
            <a:ext cx="1697682" cy="1612791"/>
          </a:xfrm>
          <a:custGeom>
            <a:avLst/>
            <a:gdLst>
              <a:gd name="T0" fmla="*/ 51 w 51"/>
              <a:gd name="T1" fmla="*/ 10 h 48"/>
              <a:gd name="T2" fmla="*/ 51 w 51"/>
              <a:gd name="T3" fmla="*/ 14 h 48"/>
              <a:gd name="T4" fmla="*/ 48 w 51"/>
              <a:gd name="T5" fmla="*/ 14 h 48"/>
              <a:gd name="T6" fmla="*/ 46 w 51"/>
              <a:gd name="T7" fmla="*/ 15 h 48"/>
              <a:gd name="T8" fmla="*/ 5 w 51"/>
              <a:gd name="T9" fmla="*/ 15 h 48"/>
              <a:gd name="T10" fmla="*/ 3 w 51"/>
              <a:gd name="T11" fmla="*/ 14 h 48"/>
              <a:gd name="T12" fmla="*/ 0 w 51"/>
              <a:gd name="T13" fmla="*/ 14 h 48"/>
              <a:gd name="T14" fmla="*/ 0 w 51"/>
              <a:gd name="T15" fmla="*/ 10 h 48"/>
              <a:gd name="T16" fmla="*/ 26 w 51"/>
              <a:gd name="T17" fmla="*/ 0 h 48"/>
              <a:gd name="T18" fmla="*/ 51 w 51"/>
              <a:gd name="T19" fmla="*/ 10 h 48"/>
              <a:gd name="T20" fmla="*/ 51 w 51"/>
              <a:gd name="T21" fmla="*/ 44 h 48"/>
              <a:gd name="T22" fmla="*/ 51 w 51"/>
              <a:gd name="T23" fmla="*/ 48 h 48"/>
              <a:gd name="T24" fmla="*/ 0 w 51"/>
              <a:gd name="T25" fmla="*/ 48 h 48"/>
              <a:gd name="T26" fmla="*/ 0 w 51"/>
              <a:gd name="T27" fmla="*/ 44 h 48"/>
              <a:gd name="T28" fmla="*/ 2 w 51"/>
              <a:gd name="T29" fmla="*/ 43 h 48"/>
              <a:gd name="T30" fmla="*/ 50 w 51"/>
              <a:gd name="T31" fmla="*/ 43 h 48"/>
              <a:gd name="T32" fmla="*/ 51 w 51"/>
              <a:gd name="T33" fmla="*/ 44 h 48"/>
              <a:gd name="T34" fmla="*/ 14 w 51"/>
              <a:gd name="T35" fmla="*/ 17 h 48"/>
              <a:gd name="T36" fmla="*/ 14 w 51"/>
              <a:gd name="T37" fmla="*/ 38 h 48"/>
              <a:gd name="T38" fmla="*/ 17 w 51"/>
              <a:gd name="T39" fmla="*/ 38 h 48"/>
              <a:gd name="T40" fmla="*/ 17 w 51"/>
              <a:gd name="T41" fmla="*/ 17 h 48"/>
              <a:gd name="T42" fmla="*/ 24 w 51"/>
              <a:gd name="T43" fmla="*/ 17 h 48"/>
              <a:gd name="T44" fmla="*/ 24 w 51"/>
              <a:gd name="T45" fmla="*/ 38 h 48"/>
              <a:gd name="T46" fmla="*/ 27 w 51"/>
              <a:gd name="T47" fmla="*/ 38 h 48"/>
              <a:gd name="T48" fmla="*/ 27 w 51"/>
              <a:gd name="T49" fmla="*/ 17 h 48"/>
              <a:gd name="T50" fmla="*/ 34 w 51"/>
              <a:gd name="T51" fmla="*/ 17 h 48"/>
              <a:gd name="T52" fmla="*/ 34 w 51"/>
              <a:gd name="T53" fmla="*/ 38 h 48"/>
              <a:gd name="T54" fmla="*/ 38 w 51"/>
              <a:gd name="T55" fmla="*/ 38 h 48"/>
              <a:gd name="T56" fmla="*/ 38 w 51"/>
              <a:gd name="T57" fmla="*/ 17 h 48"/>
              <a:gd name="T58" fmla="*/ 45 w 51"/>
              <a:gd name="T59" fmla="*/ 17 h 48"/>
              <a:gd name="T60" fmla="*/ 45 w 51"/>
              <a:gd name="T61" fmla="*/ 38 h 48"/>
              <a:gd name="T62" fmla="*/ 46 w 51"/>
              <a:gd name="T63" fmla="*/ 38 h 48"/>
              <a:gd name="T64" fmla="*/ 48 w 51"/>
              <a:gd name="T65" fmla="*/ 39 h 48"/>
              <a:gd name="T66" fmla="*/ 48 w 51"/>
              <a:gd name="T67" fmla="*/ 41 h 48"/>
              <a:gd name="T68" fmla="*/ 3 w 51"/>
              <a:gd name="T69" fmla="*/ 41 h 48"/>
              <a:gd name="T70" fmla="*/ 3 w 51"/>
              <a:gd name="T71" fmla="*/ 39 h 48"/>
              <a:gd name="T72" fmla="*/ 5 w 51"/>
              <a:gd name="T73" fmla="*/ 38 h 48"/>
              <a:gd name="T74" fmla="*/ 7 w 51"/>
              <a:gd name="T75" fmla="*/ 38 h 48"/>
              <a:gd name="T76" fmla="*/ 7 w 51"/>
              <a:gd name="T77" fmla="*/ 17 h 48"/>
              <a:gd name="T78" fmla="*/ 14 w 51"/>
              <a:gd name="T79" fmla="*/ 1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48">
                <a:moveTo>
                  <a:pt x="51" y="10"/>
                </a:moveTo>
                <a:cubicBezTo>
                  <a:pt x="51" y="14"/>
                  <a:pt x="51" y="14"/>
                  <a:pt x="51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5"/>
                  <a:pt x="47" y="15"/>
                  <a:pt x="4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0" y="10"/>
                  <a:pt x="0" y="10"/>
                </a:cubicBezTo>
                <a:cubicBezTo>
                  <a:pt x="26" y="0"/>
                  <a:pt x="26" y="0"/>
                  <a:pt x="26" y="0"/>
                </a:cubicBezTo>
                <a:lnTo>
                  <a:pt x="51" y="10"/>
                </a:lnTo>
                <a:close/>
                <a:moveTo>
                  <a:pt x="51" y="44"/>
                </a:moveTo>
                <a:cubicBezTo>
                  <a:pt x="51" y="48"/>
                  <a:pt x="51" y="48"/>
                  <a:pt x="5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3"/>
                  <a:pt x="1" y="43"/>
                  <a:pt x="2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3"/>
                  <a:pt x="51" y="43"/>
                  <a:pt x="51" y="44"/>
                </a:cubicBezTo>
                <a:close/>
                <a:moveTo>
                  <a:pt x="14" y="17"/>
                </a:moveTo>
                <a:cubicBezTo>
                  <a:pt x="14" y="38"/>
                  <a:pt x="14" y="38"/>
                  <a:pt x="14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17"/>
                  <a:pt x="17" y="17"/>
                  <a:pt x="17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38"/>
                  <a:pt x="24" y="38"/>
                  <a:pt x="24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17"/>
                  <a:pt x="27" y="17"/>
                  <a:pt x="27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38"/>
                  <a:pt x="34" y="38"/>
                  <a:pt x="34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17"/>
                  <a:pt x="38" y="17"/>
                  <a:pt x="38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38"/>
                  <a:pt x="45" y="38"/>
                  <a:pt x="45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7" y="38"/>
                  <a:pt x="48" y="38"/>
                  <a:pt x="48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8"/>
                  <a:pt x="5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17"/>
                  <a:pt x="7" y="17"/>
                  <a:pt x="7" y="17"/>
                </a:cubicBezTo>
                <a:lnTo>
                  <a:pt x="14" y="17"/>
                </a:lnTo>
                <a:close/>
              </a:path>
            </a:pathLst>
          </a:custGeom>
          <a:solidFill>
            <a:srgbClr val="4C9C9C"/>
          </a:solidFill>
          <a:ln>
            <a:noFill/>
          </a:ln>
          <a:effectLst/>
          <a:extLst/>
        </p:spPr>
        <p:txBody>
          <a:bodyPr vert="horz" wrap="square" lIns="104235" tIns="52118" rIns="104235" bIns="52118" anchor="t" anchorCtr="0" compatLnSpc="1">
            <a:prstTxWarp prst="textNoShape">
              <a:avLst/>
            </a:prstTxWarp>
            <a:noAutofit/>
          </a:bodyPr>
          <a:lstStyle/>
          <a:p>
            <a:endParaRPr lang="id-ID">
              <a:effectLst/>
            </a:endParaRPr>
          </a:p>
        </p:txBody>
      </p:sp>
      <p:sp>
        <p:nvSpPr>
          <p:cNvPr id="48" name="Freeform 133"/>
          <p:cNvSpPr>
            <a:spLocks noEditPoints="1"/>
          </p:cNvSpPr>
          <p:nvPr/>
        </p:nvSpPr>
        <p:spPr>
          <a:xfrm>
            <a:off x="13210174" y="4820885"/>
            <a:ext cx="1327539" cy="1528668"/>
          </a:xfrm>
          <a:custGeom>
            <a:avLst/>
            <a:gdLst>
              <a:gd name="T0" fmla="*/ 42 w 42"/>
              <a:gd name="T1" fmla="*/ 7 h 48"/>
              <a:gd name="T2" fmla="*/ 42 w 42"/>
              <a:gd name="T3" fmla="*/ 10 h 48"/>
              <a:gd name="T4" fmla="*/ 21 w 42"/>
              <a:gd name="T5" fmla="*/ 17 h 48"/>
              <a:gd name="T6" fmla="*/ 0 w 42"/>
              <a:gd name="T7" fmla="*/ 10 h 48"/>
              <a:gd name="T8" fmla="*/ 0 w 42"/>
              <a:gd name="T9" fmla="*/ 7 h 48"/>
              <a:gd name="T10" fmla="*/ 21 w 42"/>
              <a:gd name="T11" fmla="*/ 0 h 48"/>
              <a:gd name="T12" fmla="*/ 42 w 42"/>
              <a:gd name="T13" fmla="*/ 7 h 48"/>
              <a:gd name="T14" fmla="*/ 42 w 42"/>
              <a:gd name="T15" fmla="*/ 16 h 48"/>
              <a:gd name="T16" fmla="*/ 42 w 42"/>
              <a:gd name="T17" fmla="*/ 21 h 48"/>
              <a:gd name="T18" fmla="*/ 21 w 42"/>
              <a:gd name="T19" fmla="*/ 27 h 48"/>
              <a:gd name="T20" fmla="*/ 0 w 42"/>
              <a:gd name="T21" fmla="*/ 21 h 48"/>
              <a:gd name="T22" fmla="*/ 0 w 42"/>
              <a:gd name="T23" fmla="*/ 16 h 48"/>
              <a:gd name="T24" fmla="*/ 21 w 42"/>
              <a:gd name="T25" fmla="*/ 21 h 48"/>
              <a:gd name="T26" fmla="*/ 42 w 42"/>
              <a:gd name="T27" fmla="*/ 16 h 48"/>
              <a:gd name="T28" fmla="*/ 42 w 42"/>
              <a:gd name="T29" fmla="*/ 26 h 48"/>
              <a:gd name="T30" fmla="*/ 42 w 42"/>
              <a:gd name="T31" fmla="*/ 31 h 48"/>
              <a:gd name="T32" fmla="*/ 21 w 42"/>
              <a:gd name="T33" fmla="*/ 38 h 48"/>
              <a:gd name="T34" fmla="*/ 0 w 42"/>
              <a:gd name="T35" fmla="*/ 31 h 48"/>
              <a:gd name="T36" fmla="*/ 0 w 42"/>
              <a:gd name="T37" fmla="*/ 26 h 48"/>
              <a:gd name="T38" fmla="*/ 21 w 42"/>
              <a:gd name="T39" fmla="*/ 31 h 48"/>
              <a:gd name="T40" fmla="*/ 42 w 42"/>
              <a:gd name="T41" fmla="*/ 26 h 48"/>
              <a:gd name="T42" fmla="*/ 42 w 42"/>
              <a:gd name="T43" fmla="*/ 37 h 48"/>
              <a:gd name="T44" fmla="*/ 42 w 42"/>
              <a:gd name="T45" fmla="*/ 41 h 48"/>
              <a:gd name="T46" fmla="*/ 21 w 42"/>
              <a:gd name="T47" fmla="*/ 48 h 48"/>
              <a:gd name="T48" fmla="*/ 0 w 42"/>
              <a:gd name="T49" fmla="*/ 41 h 48"/>
              <a:gd name="T50" fmla="*/ 0 w 42"/>
              <a:gd name="T51" fmla="*/ 37 h 48"/>
              <a:gd name="T52" fmla="*/ 21 w 42"/>
              <a:gd name="T53" fmla="*/ 41 h 48"/>
              <a:gd name="T54" fmla="*/ 42 w 42"/>
              <a:gd name="T55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48">
                <a:moveTo>
                  <a:pt x="42" y="7"/>
                </a:moveTo>
                <a:cubicBezTo>
                  <a:pt x="42" y="10"/>
                  <a:pt x="42" y="10"/>
                  <a:pt x="42" y="10"/>
                </a:cubicBezTo>
                <a:cubicBezTo>
                  <a:pt x="42" y="14"/>
                  <a:pt x="32" y="17"/>
                  <a:pt x="21" y="17"/>
                </a:cubicBezTo>
                <a:cubicBezTo>
                  <a:pt x="10" y="17"/>
                  <a:pt x="0" y="14"/>
                  <a:pt x="0" y="1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10" y="0"/>
                  <a:pt x="21" y="0"/>
                </a:cubicBezTo>
                <a:cubicBezTo>
                  <a:pt x="32" y="0"/>
                  <a:pt x="42" y="3"/>
                  <a:pt x="42" y="7"/>
                </a:cubicBezTo>
                <a:close/>
                <a:moveTo>
                  <a:pt x="42" y="16"/>
                </a:moveTo>
                <a:cubicBezTo>
                  <a:pt x="42" y="21"/>
                  <a:pt x="42" y="21"/>
                  <a:pt x="42" y="21"/>
                </a:cubicBezTo>
                <a:cubicBezTo>
                  <a:pt x="42" y="24"/>
                  <a:pt x="32" y="27"/>
                  <a:pt x="21" y="27"/>
                </a:cubicBezTo>
                <a:cubicBezTo>
                  <a:pt x="10" y="27"/>
                  <a:pt x="0" y="24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5" y="19"/>
                  <a:pt x="13" y="21"/>
                  <a:pt x="21" y="21"/>
                </a:cubicBezTo>
                <a:cubicBezTo>
                  <a:pt x="29" y="21"/>
                  <a:pt x="37" y="19"/>
                  <a:pt x="42" y="16"/>
                </a:cubicBezTo>
                <a:close/>
                <a:moveTo>
                  <a:pt x="42" y="26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5"/>
                  <a:pt x="32" y="38"/>
                  <a:pt x="21" y="38"/>
                </a:cubicBezTo>
                <a:cubicBezTo>
                  <a:pt x="10" y="38"/>
                  <a:pt x="0" y="35"/>
                  <a:pt x="0" y="31"/>
                </a:cubicBezTo>
                <a:cubicBezTo>
                  <a:pt x="0" y="26"/>
                  <a:pt x="0" y="26"/>
                  <a:pt x="0" y="26"/>
                </a:cubicBezTo>
                <a:cubicBezTo>
                  <a:pt x="5" y="29"/>
                  <a:pt x="13" y="31"/>
                  <a:pt x="21" y="31"/>
                </a:cubicBezTo>
                <a:cubicBezTo>
                  <a:pt x="29" y="31"/>
                  <a:pt x="37" y="29"/>
                  <a:pt x="42" y="26"/>
                </a:cubicBezTo>
                <a:close/>
                <a:moveTo>
                  <a:pt x="42" y="37"/>
                </a:moveTo>
                <a:cubicBezTo>
                  <a:pt x="42" y="41"/>
                  <a:pt x="42" y="41"/>
                  <a:pt x="42" y="41"/>
                </a:cubicBezTo>
                <a:cubicBezTo>
                  <a:pt x="42" y="45"/>
                  <a:pt x="32" y="48"/>
                  <a:pt x="21" y="48"/>
                </a:cubicBezTo>
                <a:cubicBezTo>
                  <a:pt x="10" y="48"/>
                  <a:pt x="0" y="45"/>
                  <a:pt x="0" y="41"/>
                </a:cubicBezTo>
                <a:cubicBezTo>
                  <a:pt x="0" y="37"/>
                  <a:pt x="0" y="37"/>
                  <a:pt x="0" y="37"/>
                </a:cubicBezTo>
                <a:cubicBezTo>
                  <a:pt x="5" y="40"/>
                  <a:pt x="13" y="41"/>
                  <a:pt x="21" y="41"/>
                </a:cubicBezTo>
                <a:cubicBezTo>
                  <a:pt x="29" y="41"/>
                  <a:pt x="37" y="40"/>
                  <a:pt x="42" y="37"/>
                </a:cubicBezTo>
                <a:close/>
              </a:path>
            </a:pathLst>
          </a:custGeom>
          <a:solidFill>
            <a:srgbClr val="4C9C9C"/>
          </a:solidFill>
          <a:ln>
            <a:noFill/>
          </a:ln>
          <a:effectLst/>
          <a:extLst/>
        </p:spPr>
        <p:txBody>
          <a:bodyPr vert="horz" wrap="square" lIns="104235" tIns="52118" rIns="104235" bIns="52118" anchor="t" anchorCtr="0" compatLnSpc="1">
            <a:prstTxWarp prst="textNoShape">
              <a:avLst/>
            </a:prstTxWarp>
            <a:noAutofit/>
          </a:bodyPr>
          <a:lstStyle/>
          <a:p>
            <a:endParaRPr lang="id-ID">
              <a:effectLst/>
            </a:endParaRPr>
          </a:p>
        </p:txBody>
      </p:sp>
      <p:sp>
        <p:nvSpPr>
          <p:cNvPr id="50" name="Freeform 190"/>
          <p:cNvSpPr>
            <a:spLocks noEditPoints="1"/>
          </p:cNvSpPr>
          <p:nvPr/>
        </p:nvSpPr>
        <p:spPr>
          <a:xfrm>
            <a:off x="1288620" y="9966235"/>
            <a:ext cx="1677666" cy="1423029"/>
          </a:xfrm>
          <a:custGeom>
            <a:avLst/>
            <a:gdLst>
              <a:gd name="T0" fmla="*/ 22 w 47"/>
              <a:gd name="T1" fmla="*/ 21 h 40"/>
              <a:gd name="T2" fmla="*/ 26 w 47"/>
              <a:gd name="T3" fmla="*/ 21 h 40"/>
              <a:gd name="T4" fmla="*/ 26 w 47"/>
              <a:gd name="T5" fmla="*/ 25 h 40"/>
              <a:gd name="T6" fmla="*/ 47 w 47"/>
              <a:gd name="T7" fmla="*/ 25 h 40"/>
              <a:gd name="T8" fmla="*/ 47 w 47"/>
              <a:gd name="T9" fmla="*/ 12 h 40"/>
              <a:gd name="T10" fmla="*/ 42 w 47"/>
              <a:gd name="T11" fmla="*/ 7 h 40"/>
              <a:gd name="T12" fmla="*/ 34 w 47"/>
              <a:gd name="T13" fmla="*/ 7 h 40"/>
              <a:gd name="T14" fmla="*/ 32 w 47"/>
              <a:gd name="T15" fmla="*/ 1 h 40"/>
              <a:gd name="T16" fmla="*/ 29 w 47"/>
              <a:gd name="T17" fmla="*/ 0 h 40"/>
              <a:gd name="T18" fmla="*/ 18 w 47"/>
              <a:gd name="T19" fmla="*/ 0 h 40"/>
              <a:gd name="T20" fmla="*/ 16 w 47"/>
              <a:gd name="T21" fmla="*/ 1 h 40"/>
              <a:gd name="T22" fmla="*/ 13 w 47"/>
              <a:gd name="T23" fmla="*/ 7 h 40"/>
              <a:gd name="T24" fmla="*/ 5 w 47"/>
              <a:gd name="T25" fmla="*/ 7 h 40"/>
              <a:gd name="T26" fmla="*/ 1 w 47"/>
              <a:gd name="T27" fmla="*/ 12 h 40"/>
              <a:gd name="T28" fmla="*/ 0 w 47"/>
              <a:gd name="T29" fmla="*/ 25 h 40"/>
              <a:gd name="T30" fmla="*/ 22 w 47"/>
              <a:gd name="T31" fmla="*/ 25 h 40"/>
              <a:gd name="T32" fmla="*/ 22 w 47"/>
              <a:gd name="T33" fmla="*/ 21 h 40"/>
              <a:gd name="T34" fmla="*/ 18 w 47"/>
              <a:gd name="T35" fmla="*/ 4 h 40"/>
              <a:gd name="T36" fmla="*/ 20 w 47"/>
              <a:gd name="T37" fmla="*/ 3 h 40"/>
              <a:gd name="T38" fmla="*/ 27 w 47"/>
              <a:gd name="T39" fmla="*/ 3 h 40"/>
              <a:gd name="T40" fmla="*/ 29 w 47"/>
              <a:gd name="T41" fmla="*/ 4 h 40"/>
              <a:gd name="T42" fmla="*/ 31 w 47"/>
              <a:gd name="T43" fmla="*/ 7 h 40"/>
              <a:gd name="T44" fmla="*/ 17 w 47"/>
              <a:gd name="T45" fmla="*/ 7 h 40"/>
              <a:gd name="T46" fmla="*/ 18 w 47"/>
              <a:gd name="T47" fmla="*/ 4 h 40"/>
              <a:gd name="T48" fmla="*/ 26 w 47"/>
              <a:gd name="T49" fmla="*/ 32 h 40"/>
              <a:gd name="T50" fmla="*/ 22 w 47"/>
              <a:gd name="T51" fmla="*/ 32 h 40"/>
              <a:gd name="T52" fmla="*/ 22 w 47"/>
              <a:gd name="T53" fmla="*/ 28 h 40"/>
              <a:gd name="T54" fmla="*/ 1 w 47"/>
              <a:gd name="T55" fmla="*/ 28 h 40"/>
              <a:gd name="T56" fmla="*/ 2 w 47"/>
              <a:gd name="T57" fmla="*/ 36 h 40"/>
              <a:gd name="T58" fmla="*/ 6 w 47"/>
              <a:gd name="T59" fmla="*/ 40 h 40"/>
              <a:gd name="T60" fmla="*/ 41 w 47"/>
              <a:gd name="T61" fmla="*/ 40 h 40"/>
              <a:gd name="T62" fmla="*/ 45 w 47"/>
              <a:gd name="T63" fmla="*/ 36 h 40"/>
              <a:gd name="T64" fmla="*/ 46 w 47"/>
              <a:gd name="T65" fmla="*/ 28 h 40"/>
              <a:gd name="T66" fmla="*/ 26 w 47"/>
              <a:gd name="T67" fmla="*/ 28 h 40"/>
              <a:gd name="T68" fmla="*/ 26 w 47"/>
              <a:gd name="T69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" h="40">
                <a:moveTo>
                  <a:pt x="22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6" y="25"/>
                  <a:pt x="26" y="25"/>
                  <a:pt x="26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47" y="15"/>
                  <a:pt x="47" y="12"/>
                </a:cubicBezTo>
                <a:cubicBezTo>
                  <a:pt x="47" y="9"/>
                  <a:pt x="45" y="7"/>
                  <a:pt x="4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4"/>
                  <a:pt x="32" y="2"/>
                  <a:pt x="32" y="1"/>
                </a:cubicBezTo>
                <a:cubicBezTo>
                  <a:pt x="31" y="0"/>
                  <a:pt x="31" y="0"/>
                  <a:pt x="2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6" y="0"/>
                  <a:pt x="16" y="1"/>
                </a:cubicBezTo>
                <a:cubicBezTo>
                  <a:pt x="15" y="2"/>
                  <a:pt x="14" y="4"/>
                  <a:pt x="13" y="7"/>
                </a:cubicBezTo>
                <a:cubicBezTo>
                  <a:pt x="5" y="7"/>
                  <a:pt x="5" y="7"/>
                  <a:pt x="5" y="7"/>
                </a:cubicBezTo>
                <a:cubicBezTo>
                  <a:pt x="2" y="7"/>
                  <a:pt x="1" y="9"/>
                  <a:pt x="1" y="12"/>
                </a:cubicBezTo>
                <a:cubicBezTo>
                  <a:pt x="1" y="15"/>
                  <a:pt x="0" y="25"/>
                  <a:pt x="0" y="25"/>
                </a:cubicBezTo>
                <a:cubicBezTo>
                  <a:pt x="22" y="25"/>
                  <a:pt x="22" y="25"/>
                  <a:pt x="22" y="25"/>
                </a:cubicBezTo>
                <a:lnTo>
                  <a:pt x="22" y="21"/>
                </a:lnTo>
                <a:close/>
                <a:moveTo>
                  <a:pt x="18" y="4"/>
                </a:moveTo>
                <a:cubicBezTo>
                  <a:pt x="19" y="3"/>
                  <a:pt x="19" y="3"/>
                  <a:pt x="20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3"/>
                  <a:pt x="29" y="3"/>
                  <a:pt x="29" y="4"/>
                </a:cubicBezTo>
                <a:cubicBezTo>
                  <a:pt x="29" y="5"/>
                  <a:pt x="30" y="6"/>
                  <a:pt x="31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8" y="5"/>
                  <a:pt x="18" y="4"/>
                </a:cubicBezTo>
                <a:close/>
                <a:moveTo>
                  <a:pt x="26" y="32"/>
                </a:moveTo>
                <a:cubicBezTo>
                  <a:pt x="22" y="32"/>
                  <a:pt x="22" y="32"/>
                  <a:pt x="22" y="32"/>
                </a:cubicBezTo>
                <a:cubicBezTo>
                  <a:pt x="22" y="28"/>
                  <a:pt x="22" y="28"/>
                  <a:pt x="22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2" y="32"/>
                  <a:pt x="2" y="36"/>
                </a:cubicBezTo>
                <a:cubicBezTo>
                  <a:pt x="2" y="37"/>
                  <a:pt x="2" y="40"/>
                  <a:pt x="6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5" y="40"/>
                  <a:pt x="45" y="37"/>
                  <a:pt x="45" y="36"/>
                </a:cubicBezTo>
                <a:cubicBezTo>
                  <a:pt x="46" y="32"/>
                  <a:pt x="46" y="28"/>
                  <a:pt x="46" y="28"/>
                </a:cubicBezTo>
                <a:cubicBezTo>
                  <a:pt x="26" y="28"/>
                  <a:pt x="26" y="28"/>
                  <a:pt x="26" y="28"/>
                </a:cubicBezTo>
                <a:lnTo>
                  <a:pt x="26" y="32"/>
                </a:lnTo>
                <a:close/>
              </a:path>
            </a:pathLst>
          </a:custGeom>
          <a:solidFill>
            <a:srgbClr val="4C9C9C"/>
          </a:solidFill>
          <a:ln>
            <a:noFill/>
          </a:ln>
          <a:effectLst/>
          <a:extLst/>
        </p:spPr>
        <p:txBody>
          <a:bodyPr vert="horz" wrap="square" lIns="104235" tIns="52118" rIns="104235" bIns="52118" anchor="t" anchorCtr="0" compatLnSpc="1">
            <a:prstTxWarp prst="textNoShape">
              <a:avLst/>
            </a:prstTxWarp>
            <a:noAutofit/>
          </a:bodyPr>
          <a:lstStyle/>
          <a:p>
            <a:endParaRPr lang="id-ID">
              <a:effectLst/>
            </a:endParaRPr>
          </a:p>
        </p:txBody>
      </p:sp>
      <p:grpSp>
        <p:nvGrpSpPr>
          <p:cNvPr id="51" name="Group 384"/>
          <p:cNvGrpSpPr/>
          <p:nvPr/>
        </p:nvGrpSpPr>
        <p:grpSpPr>
          <a:xfrm>
            <a:off x="13056096" y="7521175"/>
            <a:ext cx="1659040" cy="1659040"/>
            <a:chOff x="1851026" y="2820988"/>
            <a:chExt cx="255588" cy="255588"/>
          </a:xfrm>
          <a:solidFill>
            <a:srgbClr val="4C9C9C"/>
          </a:solidFill>
          <a:effectLst/>
        </p:grpSpPr>
        <p:sp>
          <p:nvSpPr>
            <p:cNvPr id="52" name="Freeform 35"/>
            <p:cNvSpPr>
              <a:spLocks noEditPoints="1"/>
            </p:cNvSpPr>
            <p:nvPr/>
          </p:nvSpPr>
          <p:spPr>
            <a:xfrm>
              <a:off x="1851026" y="2820988"/>
              <a:ext cx="255588" cy="255588"/>
            </a:xfrm>
            <a:custGeom>
              <a:avLst/>
              <a:gdLst>
                <a:gd name="T0" fmla="*/ 156 w 176"/>
                <a:gd name="T1" fmla="*/ 71 h 176"/>
                <a:gd name="T2" fmla="*/ 148 w 176"/>
                <a:gd name="T3" fmla="*/ 59 h 176"/>
                <a:gd name="T4" fmla="*/ 155 w 176"/>
                <a:gd name="T5" fmla="*/ 36 h 176"/>
                <a:gd name="T6" fmla="*/ 146 w 176"/>
                <a:gd name="T7" fmla="*/ 22 h 176"/>
                <a:gd name="T8" fmla="*/ 124 w 176"/>
                <a:gd name="T9" fmla="*/ 28 h 176"/>
                <a:gd name="T10" fmla="*/ 110 w 176"/>
                <a:gd name="T11" fmla="*/ 26 h 176"/>
                <a:gd name="T12" fmla="*/ 99 w 176"/>
                <a:gd name="T13" fmla="*/ 4 h 176"/>
                <a:gd name="T14" fmla="*/ 88 w 176"/>
                <a:gd name="T15" fmla="*/ 0 h 176"/>
                <a:gd name="T16" fmla="*/ 77 w 176"/>
                <a:gd name="T17" fmla="*/ 4 h 176"/>
                <a:gd name="T18" fmla="*/ 66 w 176"/>
                <a:gd name="T19" fmla="*/ 26 h 176"/>
                <a:gd name="T20" fmla="*/ 53 w 176"/>
                <a:gd name="T21" fmla="*/ 28 h 176"/>
                <a:gd name="T22" fmla="*/ 30 w 176"/>
                <a:gd name="T23" fmla="*/ 22 h 176"/>
                <a:gd name="T24" fmla="*/ 21 w 176"/>
                <a:gd name="T25" fmla="*/ 36 h 176"/>
                <a:gd name="T26" fmla="*/ 29 w 176"/>
                <a:gd name="T27" fmla="*/ 59 h 176"/>
                <a:gd name="T28" fmla="*/ 21 w 176"/>
                <a:gd name="T29" fmla="*/ 71 h 176"/>
                <a:gd name="T30" fmla="*/ 1 w 176"/>
                <a:gd name="T31" fmla="*/ 82 h 176"/>
                <a:gd name="T32" fmla="*/ 1 w 176"/>
                <a:gd name="T33" fmla="*/ 94 h 176"/>
                <a:gd name="T34" fmla="*/ 21 w 176"/>
                <a:gd name="T35" fmla="*/ 105 h 176"/>
                <a:gd name="T36" fmla="*/ 29 w 176"/>
                <a:gd name="T37" fmla="*/ 116 h 176"/>
                <a:gd name="T38" fmla="*/ 21 w 176"/>
                <a:gd name="T39" fmla="*/ 139 h 176"/>
                <a:gd name="T40" fmla="*/ 30 w 176"/>
                <a:gd name="T41" fmla="*/ 154 h 176"/>
                <a:gd name="T42" fmla="*/ 53 w 176"/>
                <a:gd name="T43" fmla="*/ 147 h 176"/>
                <a:gd name="T44" fmla="*/ 66 w 176"/>
                <a:gd name="T45" fmla="*/ 150 h 176"/>
                <a:gd name="T46" fmla="*/ 77 w 176"/>
                <a:gd name="T47" fmla="*/ 172 h 176"/>
                <a:gd name="T48" fmla="*/ 88 w 176"/>
                <a:gd name="T49" fmla="*/ 176 h 176"/>
                <a:gd name="T50" fmla="*/ 99 w 176"/>
                <a:gd name="T51" fmla="*/ 172 h 176"/>
                <a:gd name="T52" fmla="*/ 110 w 176"/>
                <a:gd name="T53" fmla="*/ 150 h 176"/>
                <a:gd name="T54" fmla="*/ 124 w 176"/>
                <a:gd name="T55" fmla="*/ 147 h 176"/>
                <a:gd name="T56" fmla="*/ 146 w 176"/>
                <a:gd name="T57" fmla="*/ 154 h 176"/>
                <a:gd name="T58" fmla="*/ 155 w 176"/>
                <a:gd name="T59" fmla="*/ 139 h 176"/>
                <a:gd name="T60" fmla="*/ 148 w 176"/>
                <a:gd name="T61" fmla="*/ 116 h 176"/>
                <a:gd name="T62" fmla="*/ 156 w 176"/>
                <a:gd name="T63" fmla="*/ 105 h 176"/>
                <a:gd name="T64" fmla="*/ 176 w 176"/>
                <a:gd name="T65" fmla="*/ 94 h 176"/>
                <a:gd name="T66" fmla="*/ 176 w 176"/>
                <a:gd name="T67" fmla="*/ 82 h 176"/>
                <a:gd name="T68" fmla="*/ 88 w 176"/>
                <a:gd name="T69" fmla="*/ 128 h 176"/>
                <a:gd name="T70" fmla="*/ 88 w 176"/>
                <a:gd name="T71" fmla="*/ 48 h 176"/>
                <a:gd name="T72" fmla="*/ 88 w 176"/>
                <a:gd name="T73" fmla="*/ 12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6">
                  <a:moveTo>
                    <a:pt x="172" y="77"/>
                  </a:moveTo>
                  <a:cubicBezTo>
                    <a:pt x="156" y="71"/>
                    <a:pt x="156" y="71"/>
                    <a:pt x="156" y="71"/>
                  </a:cubicBezTo>
                  <a:cubicBezTo>
                    <a:pt x="153" y="70"/>
                    <a:pt x="151" y="68"/>
                    <a:pt x="150" y="66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7" y="58"/>
                    <a:pt x="147" y="54"/>
                    <a:pt x="148" y="52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6" y="35"/>
                    <a:pt x="156" y="32"/>
                    <a:pt x="154" y="30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0"/>
                    <a:pt x="142" y="20"/>
                    <a:pt x="140" y="21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2" y="29"/>
                    <a:pt x="119" y="29"/>
                    <a:pt x="117" y="28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8" y="25"/>
                    <a:pt x="106" y="23"/>
                    <a:pt x="105" y="21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2"/>
                    <a:pt x="96" y="0"/>
                    <a:pt x="94" y="0"/>
                  </a:cubicBezTo>
                  <a:cubicBezTo>
                    <a:pt x="94" y="0"/>
                    <a:pt x="92" y="0"/>
                    <a:pt x="88" y="0"/>
                  </a:cubicBezTo>
                  <a:cubicBezTo>
                    <a:pt x="85" y="0"/>
                    <a:pt x="83" y="0"/>
                    <a:pt x="83" y="0"/>
                  </a:cubicBezTo>
                  <a:cubicBezTo>
                    <a:pt x="80" y="0"/>
                    <a:pt x="78" y="2"/>
                    <a:pt x="77" y="4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3"/>
                    <a:pt x="68" y="25"/>
                    <a:pt x="66" y="2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8" y="29"/>
                    <a:pt x="55" y="29"/>
                    <a:pt x="53" y="2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0"/>
                    <a:pt x="32" y="20"/>
                    <a:pt x="30" y="2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2"/>
                    <a:pt x="20" y="35"/>
                    <a:pt x="21" y="36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4"/>
                    <a:pt x="30" y="58"/>
                    <a:pt x="29" y="59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8"/>
                    <a:pt x="23" y="70"/>
                    <a:pt x="21" y="7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3" y="78"/>
                    <a:pt x="1" y="80"/>
                    <a:pt x="1" y="82"/>
                  </a:cubicBezTo>
                  <a:cubicBezTo>
                    <a:pt x="1" y="82"/>
                    <a:pt x="0" y="85"/>
                    <a:pt x="0" y="88"/>
                  </a:cubicBezTo>
                  <a:cubicBezTo>
                    <a:pt x="0" y="91"/>
                    <a:pt x="1" y="94"/>
                    <a:pt x="1" y="94"/>
                  </a:cubicBezTo>
                  <a:cubicBezTo>
                    <a:pt x="1" y="96"/>
                    <a:pt x="3" y="98"/>
                    <a:pt x="5" y="99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3" y="105"/>
                    <a:pt x="26" y="108"/>
                    <a:pt x="26" y="110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30" y="118"/>
                    <a:pt x="30" y="121"/>
                    <a:pt x="29" y="123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0" y="141"/>
                    <a:pt x="21" y="144"/>
                    <a:pt x="22" y="146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2" y="155"/>
                    <a:pt x="35" y="156"/>
                    <a:pt x="37" y="155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5" y="146"/>
                    <a:pt x="58" y="146"/>
                    <a:pt x="60" y="147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8" y="151"/>
                    <a:pt x="71" y="153"/>
                    <a:pt x="71" y="155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8" y="174"/>
                    <a:pt x="80" y="175"/>
                    <a:pt x="83" y="176"/>
                  </a:cubicBezTo>
                  <a:cubicBezTo>
                    <a:pt x="83" y="176"/>
                    <a:pt x="85" y="176"/>
                    <a:pt x="88" y="176"/>
                  </a:cubicBezTo>
                  <a:cubicBezTo>
                    <a:pt x="92" y="176"/>
                    <a:pt x="94" y="176"/>
                    <a:pt x="94" y="176"/>
                  </a:cubicBezTo>
                  <a:cubicBezTo>
                    <a:pt x="96" y="175"/>
                    <a:pt x="99" y="174"/>
                    <a:pt x="99" y="172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6" y="153"/>
                    <a:pt x="108" y="151"/>
                    <a:pt x="110" y="150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19" y="146"/>
                    <a:pt x="122" y="146"/>
                    <a:pt x="124" y="147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42" y="156"/>
                    <a:pt x="145" y="155"/>
                    <a:pt x="146" y="154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6" y="144"/>
                    <a:pt x="156" y="141"/>
                    <a:pt x="155" y="139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7" y="121"/>
                    <a:pt x="147" y="118"/>
                    <a:pt x="148" y="116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1" y="108"/>
                    <a:pt x="153" y="105"/>
                    <a:pt x="156" y="105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4" y="98"/>
                    <a:pt x="176" y="96"/>
                    <a:pt x="176" y="94"/>
                  </a:cubicBezTo>
                  <a:cubicBezTo>
                    <a:pt x="176" y="94"/>
                    <a:pt x="176" y="91"/>
                    <a:pt x="176" y="88"/>
                  </a:cubicBezTo>
                  <a:cubicBezTo>
                    <a:pt x="176" y="85"/>
                    <a:pt x="176" y="82"/>
                    <a:pt x="176" y="82"/>
                  </a:cubicBezTo>
                  <a:cubicBezTo>
                    <a:pt x="176" y="80"/>
                    <a:pt x="174" y="78"/>
                    <a:pt x="172" y="77"/>
                  </a:cubicBezTo>
                  <a:close/>
                  <a:moveTo>
                    <a:pt x="88" y="128"/>
                  </a:moveTo>
                  <a:cubicBezTo>
                    <a:pt x="66" y="128"/>
                    <a:pt x="48" y="110"/>
                    <a:pt x="48" y="88"/>
                  </a:cubicBezTo>
                  <a:cubicBezTo>
                    <a:pt x="48" y="66"/>
                    <a:pt x="66" y="48"/>
                    <a:pt x="88" y="48"/>
                  </a:cubicBezTo>
                  <a:cubicBezTo>
                    <a:pt x="110" y="48"/>
                    <a:pt x="128" y="66"/>
                    <a:pt x="128" y="88"/>
                  </a:cubicBezTo>
                  <a:cubicBezTo>
                    <a:pt x="128" y="110"/>
                    <a:pt x="110" y="128"/>
                    <a:pt x="88" y="1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ffectLst/>
              </a:endParaRPr>
            </a:p>
          </p:txBody>
        </p:sp>
        <p:sp>
          <p:nvSpPr>
            <p:cNvPr id="53" name="Oval 36"/>
            <p:cNvSpPr>
              <a:spLocks noChangeArrowheads="1"/>
            </p:cNvSpPr>
            <p:nvPr/>
          </p:nvSpPr>
          <p:spPr>
            <a:xfrm>
              <a:off x="1952626" y="2922588"/>
              <a:ext cx="52388" cy="5238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ffectLst/>
              </a:endParaRPr>
            </a:p>
          </p:txBody>
        </p:sp>
      </p:grpSp>
      <p:sp>
        <p:nvSpPr>
          <p:cNvPr id="54" name="Freeform 228"/>
          <p:cNvSpPr>
            <a:spLocks noEditPoints="1"/>
          </p:cNvSpPr>
          <p:nvPr/>
        </p:nvSpPr>
        <p:spPr>
          <a:xfrm>
            <a:off x="1268604" y="7456747"/>
            <a:ext cx="1526804" cy="1415083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4 h 48"/>
              <a:gd name="T6" fmla="*/ 3 w 52"/>
              <a:gd name="T7" fmla="*/ 14 h 48"/>
              <a:gd name="T8" fmla="*/ 10 w 52"/>
              <a:gd name="T9" fmla="*/ 16 h 48"/>
              <a:gd name="T10" fmla="*/ 14 w 52"/>
              <a:gd name="T11" fmla="*/ 16 h 48"/>
              <a:gd name="T12" fmla="*/ 14 w 52"/>
              <a:gd name="T13" fmla="*/ 18 h 48"/>
              <a:gd name="T14" fmla="*/ 16 w 52"/>
              <a:gd name="T15" fmla="*/ 24 h 48"/>
              <a:gd name="T16" fmla="*/ 9 w 52"/>
              <a:gd name="T17" fmla="*/ 28 h 48"/>
              <a:gd name="T18" fmla="*/ 10 w 52"/>
              <a:gd name="T19" fmla="*/ 14 h 48"/>
              <a:gd name="T20" fmla="*/ 4 w 52"/>
              <a:gd name="T21" fmla="*/ 7 h 48"/>
              <a:gd name="T22" fmla="*/ 10 w 52"/>
              <a:gd name="T23" fmla="*/ 0 h 48"/>
              <a:gd name="T24" fmla="*/ 17 w 52"/>
              <a:gd name="T25" fmla="*/ 7 h 48"/>
              <a:gd name="T26" fmla="*/ 10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2 h 48"/>
              <a:gd name="T34" fmla="*/ 16 w 52"/>
              <a:gd name="T35" fmla="*/ 26 h 48"/>
              <a:gd name="T36" fmla="*/ 26 w 52"/>
              <a:gd name="T37" fmla="*/ 30 h 48"/>
              <a:gd name="T38" fmla="*/ 35 w 52"/>
              <a:gd name="T39" fmla="*/ 26 h 48"/>
              <a:gd name="T40" fmla="*/ 45 w 52"/>
              <a:gd name="T41" fmla="*/ 42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8 h 48"/>
              <a:gd name="T48" fmla="*/ 26 w 52"/>
              <a:gd name="T49" fmla="*/ 7 h 48"/>
              <a:gd name="T50" fmla="*/ 36 w 52"/>
              <a:gd name="T51" fmla="*/ 18 h 48"/>
              <a:gd name="T52" fmla="*/ 26 w 52"/>
              <a:gd name="T53" fmla="*/ 28 h 48"/>
              <a:gd name="T54" fmla="*/ 41 w 52"/>
              <a:gd name="T55" fmla="*/ 14 h 48"/>
              <a:gd name="T56" fmla="*/ 34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8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4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rgbClr val="4C9C9C"/>
          </a:solidFill>
          <a:ln>
            <a:noFill/>
          </a:ln>
          <a:effectLst/>
          <a:extLst/>
        </p:spPr>
        <p:txBody>
          <a:bodyPr vert="horz" wrap="square" lIns="104235" tIns="52118" rIns="104235" bIns="52118" anchor="t" anchorCtr="0" compatLnSpc="1">
            <a:prstTxWarp prst="textNoShape">
              <a:avLst/>
            </a:prstTxWarp>
            <a:noAutofit/>
          </a:bodyPr>
          <a:lstStyle/>
          <a:p>
            <a:endParaRPr lang="id-ID">
              <a:effectLst/>
            </a:endParaRPr>
          </a:p>
        </p:txBody>
      </p:sp>
      <p:sp>
        <p:nvSpPr>
          <p:cNvPr id="34" name="Номер слайда 2"/>
          <p:cNvSpPr txBox="1"/>
          <p:nvPr/>
        </p:nvSpPr>
        <p:spPr>
          <a:xfrm>
            <a:off x="23696614" y="13081000"/>
            <a:ext cx="274114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29428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33" name="Снимок экрана 2018-06-05 в 12.52.22.jpg" descr="Снимок экрана 2018-06-05 в 12.52.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444" y="171626"/>
            <a:ext cx="1409280" cy="13375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36" name="Group"/>
          <p:cNvGrpSpPr/>
          <p:nvPr/>
        </p:nvGrpSpPr>
        <p:grpSpPr>
          <a:xfrm>
            <a:off x="455066" y="321972"/>
            <a:ext cx="1019892" cy="1138348"/>
            <a:chOff x="-134" y="0"/>
            <a:chExt cx="1019888" cy="1138344"/>
          </a:xfrm>
          <a:effectLst/>
        </p:grpSpPr>
        <p:sp>
          <p:nvSpPr>
            <p:cNvPr id="134" name="Circle"/>
            <p:cNvSpPr/>
            <p:nvPr/>
          </p:nvSpPr>
          <p:spPr>
            <a:xfrm>
              <a:off x="314787" y="450342"/>
              <a:ext cx="390199" cy="390199"/>
            </a:xfrm>
            <a:prstGeom prst="ellipse">
              <a:avLst/>
            </a:prstGeom>
            <a:solidFill>
              <a:srgbClr val="013B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effectLst/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>
                <a:effectLst/>
              </a:endParaRPr>
            </a:p>
          </p:txBody>
        </p:sp>
        <p:pic>
          <p:nvPicPr>
            <p:cNvPr id="135" name="30688_html_m284ef2b5.png" descr="30688_html_m284ef2b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24" t="717" r="564" b="407"/>
            <a:stretch>
              <a:fillRect/>
            </a:stretch>
          </p:blipFill>
          <p:spPr>
            <a:xfrm>
              <a:off x="-135" y="0"/>
              <a:ext cx="1019889" cy="113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1" extrusionOk="0">
                  <a:moveTo>
                    <a:pt x="10788" y="0"/>
                  </a:moveTo>
                  <a:cubicBezTo>
                    <a:pt x="10759" y="0"/>
                    <a:pt x="10737" y="39"/>
                    <a:pt x="10737" y="83"/>
                  </a:cubicBezTo>
                  <a:cubicBezTo>
                    <a:pt x="10737" y="127"/>
                    <a:pt x="10684" y="185"/>
                    <a:pt x="10612" y="211"/>
                  </a:cubicBezTo>
                  <a:cubicBezTo>
                    <a:pt x="10509" y="248"/>
                    <a:pt x="10497" y="253"/>
                    <a:pt x="10578" y="256"/>
                  </a:cubicBezTo>
                  <a:cubicBezTo>
                    <a:pt x="10728" y="261"/>
                    <a:pt x="10764" y="390"/>
                    <a:pt x="10654" y="542"/>
                  </a:cubicBezTo>
                  <a:cubicBezTo>
                    <a:pt x="10576" y="649"/>
                    <a:pt x="10572" y="695"/>
                    <a:pt x="10629" y="790"/>
                  </a:cubicBezTo>
                  <a:cubicBezTo>
                    <a:pt x="10687" y="889"/>
                    <a:pt x="10679" y="914"/>
                    <a:pt x="10587" y="971"/>
                  </a:cubicBezTo>
                  <a:cubicBezTo>
                    <a:pt x="10527" y="1007"/>
                    <a:pt x="10432" y="1081"/>
                    <a:pt x="10377" y="1129"/>
                  </a:cubicBezTo>
                  <a:cubicBezTo>
                    <a:pt x="10306" y="1191"/>
                    <a:pt x="10234" y="1200"/>
                    <a:pt x="10117" y="1174"/>
                  </a:cubicBezTo>
                  <a:cubicBezTo>
                    <a:pt x="9832" y="1108"/>
                    <a:pt x="9308" y="1139"/>
                    <a:pt x="9120" y="1226"/>
                  </a:cubicBezTo>
                  <a:cubicBezTo>
                    <a:pt x="8900" y="1329"/>
                    <a:pt x="8818" y="1448"/>
                    <a:pt x="8818" y="1693"/>
                  </a:cubicBezTo>
                  <a:cubicBezTo>
                    <a:pt x="8818" y="1964"/>
                    <a:pt x="8952" y="2208"/>
                    <a:pt x="9254" y="2498"/>
                  </a:cubicBezTo>
                  <a:cubicBezTo>
                    <a:pt x="9482" y="2717"/>
                    <a:pt x="9518" y="2774"/>
                    <a:pt x="9497" y="2927"/>
                  </a:cubicBezTo>
                  <a:cubicBezTo>
                    <a:pt x="9451" y="3270"/>
                    <a:pt x="9508" y="3386"/>
                    <a:pt x="9757" y="3424"/>
                  </a:cubicBezTo>
                  <a:cubicBezTo>
                    <a:pt x="9881" y="3442"/>
                    <a:pt x="9994" y="3471"/>
                    <a:pt x="10008" y="3491"/>
                  </a:cubicBezTo>
                  <a:cubicBezTo>
                    <a:pt x="10064" y="3572"/>
                    <a:pt x="9813" y="3950"/>
                    <a:pt x="9581" y="4138"/>
                  </a:cubicBezTo>
                  <a:cubicBezTo>
                    <a:pt x="9313" y="4356"/>
                    <a:pt x="9209" y="4370"/>
                    <a:pt x="9179" y="4176"/>
                  </a:cubicBezTo>
                  <a:cubicBezTo>
                    <a:pt x="9150" y="3995"/>
                    <a:pt x="9012" y="3868"/>
                    <a:pt x="8785" y="3830"/>
                  </a:cubicBezTo>
                  <a:cubicBezTo>
                    <a:pt x="8677" y="3812"/>
                    <a:pt x="8561" y="3764"/>
                    <a:pt x="8533" y="3717"/>
                  </a:cubicBezTo>
                  <a:cubicBezTo>
                    <a:pt x="8478" y="3621"/>
                    <a:pt x="8490" y="3418"/>
                    <a:pt x="8550" y="3363"/>
                  </a:cubicBezTo>
                  <a:cubicBezTo>
                    <a:pt x="8609" y="3310"/>
                    <a:pt x="8600" y="3235"/>
                    <a:pt x="8533" y="3235"/>
                  </a:cubicBezTo>
                  <a:cubicBezTo>
                    <a:pt x="8502" y="3235"/>
                    <a:pt x="8478" y="3251"/>
                    <a:pt x="8483" y="3273"/>
                  </a:cubicBezTo>
                  <a:cubicBezTo>
                    <a:pt x="8488" y="3295"/>
                    <a:pt x="8460" y="3377"/>
                    <a:pt x="8425" y="3454"/>
                  </a:cubicBezTo>
                  <a:cubicBezTo>
                    <a:pt x="8354" y="3607"/>
                    <a:pt x="8157" y="3689"/>
                    <a:pt x="8047" y="3612"/>
                  </a:cubicBezTo>
                  <a:cubicBezTo>
                    <a:pt x="7924" y="3525"/>
                    <a:pt x="7663" y="3494"/>
                    <a:pt x="7545" y="3551"/>
                  </a:cubicBezTo>
                  <a:cubicBezTo>
                    <a:pt x="7460" y="3592"/>
                    <a:pt x="7427" y="3657"/>
                    <a:pt x="7427" y="3807"/>
                  </a:cubicBezTo>
                  <a:cubicBezTo>
                    <a:pt x="7427" y="3919"/>
                    <a:pt x="7400" y="4030"/>
                    <a:pt x="7369" y="4048"/>
                  </a:cubicBezTo>
                  <a:cubicBezTo>
                    <a:pt x="7264" y="4106"/>
                    <a:pt x="6974" y="3598"/>
                    <a:pt x="6874" y="3190"/>
                  </a:cubicBezTo>
                  <a:cubicBezTo>
                    <a:pt x="6758" y="2715"/>
                    <a:pt x="6663" y="2535"/>
                    <a:pt x="6472" y="2423"/>
                  </a:cubicBezTo>
                  <a:cubicBezTo>
                    <a:pt x="5949" y="2115"/>
                    <a:pt x="5145" y="2336"/>
                    <a:pt x="5248" y="2761"/>
                  </a:cubicBezTo>
                  <a:cubicBezTo>
                    <a:pt x="5283" y="2905"/>
                    <a:pt x="5264" y="2936"/>
                    <a:pt x="5098" y="3017"/>
                  </a:cubicBezTo>
                  <a:cubicBezTo>
                    <a:pt x="4995" y="3067"/>
                    <a:pt x="4852" y="3153"/>
                    <a:pt x="4771" y="3213"/>
                  </a:cubicBezTo>
                  <a:lnTo>
                    <a:pt x="4620" y="3326"/>
                  </a:lnTo>
                  <a:lnTo>
                    <a:pt x="4762" y="3318"/>
                  </a:lnTo>
                  <a:cubicBezTo>
                    <a:pt x="4910" y="3313"/>
                    <a:pt x="4913" y="3329"/>
                    <a:pt x="4838" y="3627"/>
                  </a:cubicBezTo>
                  <a:cubicBezTo>
                    <a:pt x="4800" y="3779"/>
                    <a:pt x="4801" y="3783"/>
                    <a:pt x="4913" y="3694"/>
                  </a:cubicBezTo>
                  <a:cubicBezTo>
                    <a:pt x="4982" y="3640"/>
                    <a:pt x="5119" y="3604"/>
                    <a:pt x="5257" y="3604"/>
                  </a:cubicBezTo>
                  <a:cubicBezTo>
                    <a:pt x="5592" y="3604"/>
                    <a:pt x="5681" y="3520"/>
                    <a:pt x="5701" y="3183"/>
                  </a:cubicBezTo>
                  <a:cubicBezTo>
                    <a:pt x="5715" y="2936"/>
                    <a:pt x="5730" y="2895"/>
                    <a:pt x="5835" y="2882"/>
                  </a:cubicBezTo>
                  <a:cubicBezTo>
                    <a:pt x="5903" y="2873"/>
                    <a:pt x="6041" y="2922"/>
                    <a:pt x="6137" y="2995"/>
                  </a:cubicBezTo>
                  <a:cubicBezTo>
                    <a:pt x="6285" y="3107"/>
                    <a:pt x="6311" y="3175"/>
                    <a:pt x="6338" y="3446"/>
                  </a:cubicBezTo>
                  <a:cubicBezTo>
                    <a:pt x="6381" y="3870"/>
                    <a:pt x="6545" y="4098"/>
                    <a:pt x="7075" y="4477"/>
                  </a:cubicBezTo>
                  <a:lnTo>
                    <a:pt x="7218" y="4582"/>
                  </a:lnTo>
                  <a:lnTo>
                    <a:pt x="7033" y="4665"/>
                  </a:lnTo>
                  <a:cubicBezTo>
                    <a:pt x="6933" y="4712"/>
                    <a:pt x="6809" y="4736"/>
                    <a:pt x="6757" y="4718"/>
                  </a:cubicBezTo>
                  <a:cubicBezTo>
                    <a:pt x="6705" y="4700"/>
                    <a:pt x="6609" y="4711"/>
                    <a:pt x="6539" y="4740"/>
                  </a:cubicBezTo>
                  <a:cubicBezTo>
                    <a:pt x="6469" y="4770"/>
                    <a:pt x="6326" y="4825"/>
                    <a:pt x="6221" y="4861"/>
                  </a:cubicBezTo>
                  <a:cubicBezTo>
                    <a:pt x="6016" y="4930"/>
                    <a:pt x="5860" y="5089"/>
                    <a:pt x="5860" y="5229"/>
                  </a:cubicBezTo>
                  <a:cubicBezTo>
                    <a:pt x="5860" y="5296"/>
                    <a:pt x="5909" y="5309"/>
                    <a:pt x="6086" y="5305"/>
                  </a:cubicBezTo>
                  <a:cubicBezTo>
                    <a:pt x="6272" y="5300"/>
                    <a:pt x="6358" y="5334"/>
                    <a:pt x="6514" y="5470"/>
                  </a:cubicBezTo>
                  <a:cubicBezTo>
                    <a:pt x="6620" y="5563"/>
                    <a:pt x="6761" y="5643"/>
                    <a:pt x="6824" y="5643"/>
                  </a:cubicBezTo>
                  <a:cubicBezTo>
                    <a:pt x="6975" y="5643"/>
                    <a:pt x="7205" y="5787"/>
                    <a:pt x="7159" y="5854"/>
                  </a:cubicBezTo>
                  <a:cubicBezTo>
                    <a:pt x="7139" y="5883"/>
                    <a:pt x="7086" y="5889"/>
                    <a:pt x="7033" y="5869"/>
                  </a:cubicBezTo>
                  <a:cubicBezTo>
                    <a:pt x="6981" y="5849"/>
                    <a:pt x="6703" y="5816"/>
                    <a:pt x="6422" y="5794"/>
                  </a:cubicBezTo>
                  <a:cubicBezTo>
                    <a:pt x="6016" y="5761"/>
                    <a:pt x="5866" y="5729"/>
                    <a:pt x="5684" y="5621"/>
                  </a:cubicBezTo>
                  <a:cubicBezTo>
                    <a:pt x="5537" y="5533"/>
                    <a:pt x="5450" y="5502"/>
                    <a:pt x="5450" y="5545"/>
                  </a:cubicBezTo>
                  <a:cubicBezTo>
                    <a:pt x="5450" y="5731"/>
                    <a:pt x="5828" y="6004"/>
                    <a:pt x="6086" y="6004"/>
                  </a:cubicBezTo>
                  <a:cubicBezTo>
                    <a:pt x="6152" y="6004"/>
                    <a:pt x="6254" y="6049"/>
                    <a:pt x="6313" y="6102"/>
                  </a:cubicBezTo>
                  <a:cubicBezTo>
                    <a:pt x="6372" y="6155"/>
                    <a:pt x="6537" y="6214"/>
                    <a:pt x="6673" y="6230"/>
                  </a:cubicBezTo>
                  <a:cubicBezTo>
                    <a:pt x="6826" y="6248"/>
                    <a:pt x="7005" y="6319"/>
                    <a:pt x="7142" y="6418"/>
                  </a:cubicBezTo>
                  <a:cubicBezTo>
                    <a:pt x="7265" y="6507"/>
                    <a:pt x="7388" y="6576"/>
                    <a:pt x="7419" y="6576"/>
                  </a:cubicBezTo>
                  <a:cubicBezTo>
                    <a:pt x="7450" y="6576"/>
                    <a:pt x="7603" y="6637"/>
                    <a:pt x="7763" y="6712"/>
                  </a:cubicBezTo>
                  <a:cubicBezTo>
                    <a:pt x="7984" y="6815"/>
                    <a:pt x="8093" y="6910"/>
                    <a:pt x="8215" y="7110"/>
                  </a:cubicBezTo>
                  <a:cubicBezTo>
                    <a:pt x="8400" y="7416"/>
                    <a:pt x="8472" y="7949"/>
                    <a:pt x="8357" y="8141"/>
                  </a:cubicBezTo>
                  <a:cubicBezTo>
                    <a:pt x="8309" y="8223"/>
                    <a:pt x="8307" y="8277"/>
                    <a:pt x="8349" y="8314"/>
                  </a:cubicBezTo>
                  <a:cubicBezTo>
                    <a:pt x="8442" y="8398"/>
                    <a:pt x="8212" y="8750"/>
                    <a:pt x="7905" y="8999"/>
                  </a:cubicBezTo>
                  <a:cubicBezTo>
                    <a:pt x="7759" y="9117"/>
                    <a:pt x="7519" y="9325"/>
                    <a:pt x="7369" y="9458"/>
                  </a:cubicBezTo>
                  <a:lnTo>
                    <a:pt x="7092" y="9699"/>
                  </a:lnTo>
                  <a:lnTo>
                    <a:pt x="6866" y="9631"/>
                  </a:lnTo>
                  <a:cubicBezTo>
                    <a:pt x="6728" y="9589"/>
                    <a:pt x="6539" y="9461"/>
                    <a:pt x="6380" y="9300"/>
                  </a:cubicBezTo>
                  <a:cubicBezTo>
                    <a:pt x="6216" y="9135"/>
                    <a:pt x="6039" y="9005"/>
                    <a:pt x="5894" y="8961"/>
                  </a:cubicBezTo>
                  <a:cubicBezTo>
                    <a:pt x="5670" y="8893"/>
                    <a:pt x="5657" y="8883"/>
                    <a:pt x="5600" y="8585"/>
                  </a:cubicBezTo>
                  <a:lnTo>
                    <a:pt x="5542" y="8277"/>
                  </a:lnTo>
                  <a:lnTo>
                    <a:pt x="5760" y="8089"/>
                  </a:lnTo>
                  <a:cubicBezTo>
                    <a:pt x="5948" y="7927"/>
                    <a:pt x="5979" y="7873"/>
                    <a:pt x="5978" y="7675"/>
                  </a:cubicBezTo>
                  <a:cubicBezTo>
                    <a:pt x="5976" y="7384"/>
                    <a:pt x="5842" y="7139"/>
                    <a:pt x="5374" y="6569"/>
                  </a:cubicBezTo>
                  <a:cubicBezTo>
                    <a:pt x="5169" y="6318"/>
                    <a:pt x="4986" y="6086"/>
                    <a:pt x="4972" y="6049"/>
                  </a:cubicBezTo>
                  <a:cubicBezTo>
                    <a:pt x="4952" y="5995"/>
                    <a:pt x="4937" y="5995"/>
                    <a:pt x="4863" y="6049"/>
                  </a:cubicBezTo>
                  <a:cubicBezTo>
                    <a:pt x="4784" y="6108"/>
                    <a:pt x="4722" y="6036"/>
                    <a:pt x="4419" y="5523"/>
                  </a:cubicBezTo>
                  <a:cubicBezTo>
                    <a:pt x="4056" y="4909"/>
                    <a:pt x="3942" y="4630"/>
                    <a:pt x="3941" y="4349"/>
                  </a:cubicBezTo>
                  <a:cubicBezTo>
                    <a:pt x="3941" y="4257"/>
                    <a:pt x="3918" y="4168"/>
                    <a:pt x="3891" y="4153"/>
                  </a:cubicBezTo>
                  <a:cubicBezTo>
                    <a:pt x="3864" y="4138"/>
                    <a:pt x="3826" y="3978"/>
                    <a:pt x="3807" y="3792"/>
                  </a:cubicBezTo>
                  <a:cubicBezTo>
                    <a:pt x="3788" y="3607"/>
                    <a:pt x="3717" y="3190"/>
                    <a:pt x="3648" y="2867"/>
                  </a:cubicBezTo>
                  <a:cubicBezTo>
                    <a:pt x="3571" y="2504"/>
                    <a:pt x="3535" y="2193"/>
                    <a:pt x="3556" y="2054"/>
                  </a:cubicBezTo>
                  <a:cubicBezTo>
                    <a:pt x="3597" y="1785"/>
                    <a:pt x="3543" y="1767"/>
                    <a:pt x="3329" y="1994"/>
                  </a:cubicBezTo>
                  <a:cubicBezTo>
                    <a:pt x="3045" y="2296"/>
                    <a:pt x="2785" y="2972"/>
                    <a:pt x="2785" y="3393"/>
                  </a:cubicBezTo>
                  <a:cubicBezTo>
                    <a:pt x="2785" y="3476"/>
                    <a:pt x="2762" y="3559"/>
                    <a:pt x="2734" y="3574"/>
                  </a:cubicBezTo>
                  <a:cubicBezTo>
                    <a:pt x="2682" y="3603"/>
                    <a:pt x="2198" y="3060"/>
                    <a:pt x="2198" y="2972"/>
                  </a:cubicBezTo>
                  <a:cubicBezTo>
                    <a:pt x="2198" y="2945"/>
                    <a:pt x="2175" y="2927"/>
                    <a:pt x="2148" y="2927"/>
                  </a:cubicBezTo>
                  <a:cubicBezTo>
                    <a:pt x="2059" y="2927"/>
                    <a:pt x="1972" y="3505"/>
                    <a:pt x="1972" y="4056"/>
                  </a:cubicBezTo>
                  <a:cubicBezTo>
                    <a:pt x="1972" y="4351"/>
                    <a:pt x="1946" y="4599"/>
                    <a:pt x="1922" y="4612"/>
                  </a:cubicBezTo>
                  <a:cubicBezTo>
                    <a:pt x="1897" y="4626"/>
                    <a:pt x="1727" y="4496"/>
                    <a:pt x="1536" y="4326"/>
                  </a:cubicBezTo>
                  <a:cubicBezTo>
                    <a:pt x="1345" y="4157"/>
                    <a:pt x="1163" y="4018"/>
                    <a:pt x="1134" y="4018"/>
                  </a:cubicBezTo>
                  <a:cubicBezTo>
                    <a:pt x="1055" y="4018"/>
                    <a:pt x="1134" y="5248"/>
                    <a:pt x="1234" y="5583"/>
                  </a:cubicBezTo>
                  <a:cubicBezTo>
                    <a:pt x="1282" y="5740"/>
                    <a:pt x="1309" y="5891"/>
                    <a:pt x="1293" y="5914"/>
                  </a:cubicBezTo>
                  <a:cubicBezTo>
                    <a:pt x="1277" y="5937"/>
                    <a:pt x="1173" y="5889"/>
                    <a:pt x="1067" y="5809"/>
                  </a:cubicBezTo>
                  <a:cubicBezTo>
                    <a:pt x="414" y="5317"/>
                    <a:pt x="404" y="5309"/>
                    <a:pt x="405" y="5440"/>
                  </a:cubicBezTo>
                  <a:cubicBezTo>
                    <a:pt x="406" y="5898"/>
                    <a:pt x="655" y="6708"/>
                    <a:pt x="908" y="7065"/>
                  </a:cubicBezTo>
                  <a:cubicBezTo>
                    <a:pt x="999" y="7195"/>
                    <a:pt x="1066" y="7376"/>
                    <a:pt x="1075" y="7509"/>
                  </a:cubicBezTo>
                  <a:cubicBezTo>
                    <a:pt x="1084" y="7633"/>
                    <a:pt x="1143" y="7811"/>
                    <a:pt x="1209" y="7908"/>
                  </a:cubicBezTo>
                  <a:cubicBezTo>
                    <a:pt x="1342" y="8102"/>
                    <a:pt x="1296" y="8190"/>
                    <a:pt x="1100" y="8096"/>
                  </a:cubicBezTo>
                  <a:cubicBezTo>
                    <a:pt x="1035" y="8064"/>
                    <a:pt x="804" y="7981"/>
                    <a:pt x="589" y="7915"/>
                  </a:cubicBezTo>
                  <a:cubicBezTo>
                    <a:pt x="375" y="7850"/>
                    <a:pt x="146" y="7781"/>
                    <a:pt x="86" y="7757"/>
                  </a:cubicBezTo>
                  <a:cubicBezTo>
                    <a:pt x="-7" y="7721"/>
                    <a:pt x="-17" y="7732"/>
                    <a:pt x="19" y="7840"/>
                  </a:cubicBezTo>
                  <a:cubicBezTo>
                    <a:pt x="106" y="8100"/>
                    <a:pt x="412" y="8599"/>
                    <a:pt x="631" y="8848"/>
                  </a:cubicBezTo>
                  <a:cubicBezTo>
                    <a:pt x="756" y="8991"/>
                    <a:pt x="848" y="9127"/>
                    <a:pt x="832" y="9149"/>
                  </a:cubicBezTo>
                  <a:cubicBezTo>
                    <a:pt x="816" y="9172"/>
                    <a:pt x="674" y="9187"/>
                    <a:pt x="522" y="9187"/>
                  </a:cubicBezTo>
                  <a:cubicBezTo>
                    <a:pt x="370" y="9187"/>
                    <a:pt x="201" y="9218"/>
                    <a:pt x="145" y="9255"/>
                  </a:cubicBezTo>
                  <a:cubicBezTo>
                    <a:pt x="52" y="9316"/>
                    <a:pt x="79" y="9357"/>
                    <a:pt x="405" y="9676"/>
                  </a:cubicBezTo>
                  <a:cubicBezTo>
                    <a:pt x="601" y="9869"/>
                    <a:pt x="921" y="10121"/>
                    <a:pt x="1125" y="10240"/>
                  </a:cubicBezTo>
                  <a:cubicBezTo>
                    <a:pt x="1330" y="10359"/>
                    <a:pt x="1489" y="10483"/>
                    <a:pt x="1469" y="10511"/>
                  </a:cubicBezTo>
                  <a:cubicBezTo>
                    <a:pt x="1449" y="10541"/>
                    <a:pt x="1286" y="10548"/>
                    <a:pt x="1100" y="10534"/>
                  </a:cubicBezTo>
                  <a:cubicBezTo>
                    <a:pt x="921" y="10521"/>
                    <a:pt x="721" y="10524"/>
                    <a:pt x="648" y="10541"/>
                  </a:cubicBezTo>
                  <a:lnTo>
                    <a:pt x="522" y="10572"/>
                  </a:lnTo>
                  <a:cubicBezTo>
                    <a:pt x="521" y="10573"/>
                    <a:pt x="522" y="10577"/>
                    <a:pt x="522" y="10579"/>
                  </a:cubicBezTo>
                  <a:cubicBezTo>
                    <a:pt x="522" y="10581"/>
                    <a:pt x="522" y="10584"/>
                    <a:pt x="522" y="10587"/>
                  </a:cubicBezTo>
                  <a:lnTo>
                    <a:pt x="665" y="10752"/>
                  </a:lnTo>
                  <a:cubicBezTo>
                    <a:pt x="986" y="11143"/>
                    <a:pt x="1619" y="11405"/>
                    <a:pt x="2491" y="11505"/>
                  </a:cubicBezTo>
                  <a:cubicBezTo>
                    <a:pt x="2795" y="11539"/>
                    <a:pt x="3046" y="11590"/>
                    <a:pt x="3044" y="11617"/>
                  </a:cubicBezTo>
                  <a:cubicBezTo>
                    <a:pt x="3043" y="11645"/>
                    <a:pt x="2976" y="11844"/>
                    <a:pt x="2902" y="12054"/>
                  </a:cubicBezTo>
                  <a:cubicBezTo>
                    <a:pt x="2774" y="12417"/>
                    <a:pt x="2754" y="12936"/>
                    <a:pt x="2860" y="13032"/>
                  </a:cubicBezTo>
                  <a:cubicBezTo>
                    <a:pt x="2880" y="13050"/>
                    <a:pt x="3064" y="12962"/>
                    <a:pt x="3271" y="12829"/>
                  </a:cubicBezTo>
                  <a:cubicBezTo>
                    <a:pt x="3478" y="12696"/>
                    <a:pt x="3663" y="12607"/>
                    <a:pt x="3681" y="12633"/>
                  </a:cubicBezTo>
                  <a:cubicBezTo>
                    <a:pt x="3700" y="12660"/>
                    <a:pt x="3687" y="12837"/>
                    <a:pt x="3656" y="13032"/>
                  </a:cubicBezTo>
                  <a:cubicBezTo>
                    <a:pt x="3626" y="13227"/>
                    <a:pt x="3611" y="13398"/>
                    <a:pt x="3623" y="13408"/>
                  </a:cubicBezTo>
                  <a:cubicBezTo>
                    <a:pt x="3653" y="13435"/>
                    <a:pt x="3936" y="13293"/>
                    <a:pt x="4167" y="13137"/>
                  </a:cubicBezTo>
                  <a:cubicBezTo>
                    <a:pt x="4276" y="13064"/>
                    <a:pt x="4392" y="13017"/>
                    <a:pt x="4419" y="13032"/>
                  </a:cubicBezTo>
                  <a:cubicBezTo>
                    <a:pt x="4446" y="13047"/>
                    <a:pt x="4469" y="13200"/>
                    <a:pt x="4469" y="13371"/>
                  </a:cubicBezTo>
                  <a:cubicBezTo>
                    <a:pt x="4469" y="13538"/>
                    <a:pt x="4475" y="13674"/>
                    <a:pt x="4486" y="13679"/>
                  </a:cubicBezTo>
                  <a:cubicBezTo>
                    <a:pt x="4572" y="13677"/>
                    <a:pt x="4935" y="13542"/>
                    <a:pt x="5064" y="13461"/>
                  </a:cubicBezTo>
                  <a:cubicBezTo>
                    <a:pt x="5152" y="13406"/>
                    <a:pt x="5227" y="13377"/>
                    <a:pt x="5232" y="13401"/>
                  </a:cubicBezTo>
                  <a:cubicBezTo>
                    <a:pt x="5237" y="13424"/>
                    <a:pt x="5241" y="13470"/>
                    <a:pt x="5248" y="13498"/>
                  </a:cubicBezTo>
                  <a:cubicBezTo>
                    <a:pt x="5256" y="13527"/>
                    <a:pt x="5269" y="13599"/>
                    <a:pt x="5274" y="13656"/>
                  </a:cubicBezTo>
                  <a:cubicBezTo>
                    <a:pt x="5291" y="13892"/>
                    <a:pt x="5368" y="13914"/>
                    <a:pt x="5642" y="13769"/>
                  </a:cubicBezTo>
                  <a:cubicBezTo>
                    <a:pt x="5784" y="13695"/>
                    <a:pt x="5928" y="13596"/>
                    <a:pt x="5969" y="13551"/>
                  </a:cubicBezTo>
                  <a:cubicBezTo>
                    <a:pt x="6070" y="13442"/>
                    <a:pt x="6154" y="13498"/>
                    <a:pt x="6154" y="13679"/>
                  </a:cubicBezTo>
                  <a:cubicBezTo>
                    <a:pt x="6154" y="14037"/>
                    <a:pt x="6337" y="14089"/>
                    <a:pt x="6723" y="13837"/>
                  </a:cubicBezTo>
                  <a:cubicBezTo>
                    <a:pt x="6856" y="13751"/>
                    <a:pt x="6970" y="13679"/>
                    <a:pt x="6983" y="13679"/>
                  </a:cubicBezTo>
                  <a:cubicBezTo>
                    <a:pt x="6992" y="13679"/>
                    <a:pt x="7029" y="13718"/>
                    <a:pt x="7067" y="13769"/>
                  </a:cubicBezTo>
                  <a:cubicBezTo>
                    <a:pt x="6830" y="13318"/>
                    <a:pt x="6740" y="12846"/>
                    <a:pt x="6740" y="12189"/>
                  </a:cubicBezTo>
                  <a:cubicBezTo>
                    <a:pt x="6740" y="11457"/>
                    <a:pt x="6793" y="11169"/>
                    <a:pt x="6992" y="10782"/>
                  </a:cubicBezTo>
                  <a:cubicBezTo>
                    <a:pt x="7341" y="10103"/>
                    <a:pt x="8304" y="9223"/>
                    <a:pt x="9070" y="8886"/>
                  </a:cubicBezTo>
                  <a:cubicBezTo>
                    <a:pt x="9620" y="8644"/>
                    <a:pt x="9846" y="8605"/>
                    <a:pt x="10679" y="8608"/>
                  </a:cubicBezTo>
                  <a:cubicBezTo>
                    <a:pt x="11795" y="8611"/>
                    <a:pt x="11956" y="8642"/>
                    <a:pt x="12749" y="9029"/>
                  </a:cubicBezTo>
                  <a:cubicBezTo>
                    <a:pt x="14546" y="9906"/>
                    <a:pt x="15346" y="11990"/>
                    <a:pt x="14517" y="13641"/>
                  </a:cubicBezTo>
                  <a:cubicBezTo>
                    <a:pt x="14166" y="14341"/>
                    <a:pt x="13752" y="14761"/>
                    <a:pt x="13495" y="14672"/>
                  </a:cubicBezTo>
                  <a:cubicBezTo>
                    <a:pt x="13402" y="14640"/>
                    <a:pt x="13297" y="14683"/>
                    <a:pt x="13260" y="14770"/>
                  </a:cubicBezTo>
                  <a:cubicBezTo>
                    <a:pt x="13223" y="14857"/>
                    <a:pt x="13121" y="14906"/>
                    <a:pt x="13034" y="14875"/>
                  </a:cubicBezTo>
                  <a:cubicBezTo>
                    <a:pt x="12937" y="14842"/>
                    <a:pt x="12853" y="14906"/>
                    <a:pt x="12816" y="15033"/>
                  </a:cubicBezTo>
                  <a:cubicBezTo>
                    <a:pt x="12771" y="15185"/>
                    <a:pt x="12687" y="15230"/>
                    <a:pt x="12522" y="15191"/>
                  </a:cubicBezTo>
                  <a:cubicBezTo>
                    <a:pt x="12352" y="15151"/>
                    <a:pt x="12289" y="15187"/>
                    <a:pt x="12263" y="15349"/>
                  </a:cubicBezTo>
                  <a:cubicBezTo>
                    <a:pt x="12243" y="15470"/>
                    <a:pt x="12093" y="15628"/>
                    <a:pt x="11936" y="15696"/>
                  </a:cubicBezTo>
                  <a:cubicBezTo>
                    <a:pt x="11486" y="15888"/>
                    <a:pt x="10569" y="15935"/>
                    <a:pt x="9883" y="15801"/>
                  </a:cubicBezTo>
                  <a:cubicBezTo>
                    <a:pt x="9315" y="15690"/>
                    <a:pt x="9250" y="15650"/>
                    <a:pt x="9196" y="15372"/>
                  </a:cubicBezTo>
                  <a:cubicBezTo>
                    <a:pt x="9155" y="15167"/>
                    <a:pt x="9106" y="15105"/>
                    <a:pt x="9045" y="15191"/>
                  </a:cubicBezTo>
                  <a:cubicBezTo>
                    <a:pt x="8921" y="15368"/>
                    <a:pt x="8735" y="15253"/>
                    <a:pt x="8735" y="14996"/>
                  </a:cubicBezTo>
                  <a:cubicBezTo>
                    <a:pt x="8735" y="14846"/>
                    <a:pt x="8689" y="14801"/>
                    <a:pt x="8559" y="14845"/>
                  </a:cubicBezTo>
                  <a:cubicBezTo>
                    <a:pt x="8436" y="14887"/>
                    <a:pt x="8357" y="14835"/>
                    <a:pt x="8316" y="14695"/>
                  </a:cubicBezTo>
                  <a:cubicBezTo>
                    <a:pt x="8259" y="14501"/>
                    <a:pt x="8235" y="14505"/>
                    <a:pt x="8047" y="14657"/>
                  </a:cubicBezTo>
                  <a:cubicBezTo>
                    <a:pt x="7859" y="14810"/>
                    <a:pt x="7826" y="14790"/>
                    <a:pt x="7553" y="14469"/>
                  </a:cubicBezTo>
                  <a:cubicBezTo>
                    <a:pt x="7423" y="14316"/>
                    <a:pt x="7313" y="14171"/>
                    <a:pt x="7218" y="14025"/>
                  </a:cubicBezTo>
                  <a:cubicBezTo>
                    <a:pt x="7219" y="14054"/>
                    <a:pt x="7195" y="14072"/>
                    <a:pt x="7151" y="14093"/>
                  </a:cubicBezTo>
                  <a:cubicBezTo>
                    <a:pt x="7096" y="14119"/>
                    <a:pt x="6964" y="14155"/>
                    <a:pt x="6857" y="14176"/>
                  </a:cubicBezTo>
                  <a:cubicBezTo>
                    <a:pt x="6604" y="14225"/>
                    <a:pt x="6277" y="14486"/>
                    <a:pt x="6145" y="14747"/>
                  </a:cubicBezTo>
                  <a:cubicBezTo>
                    <a:pt x="5977" y="15080"/>
                    <a:pt x="5999" y="15574"/>
                    <a:pt x="6204" y="15944"/>
                  </a:cubicBezTo>
                  <a:lnTo>
                    <a:pt x="6371" y="16245"/>
                  </a:lnTo>
                  <a:lnTo>
                    <a:pt x="6547" y="16109"/>
                  </a:lnTo>
                  <a:cubicBezTo>
                    <a:pt x="6735" y="15968"/>
                    <a:pt x="6792" y="15989"/>
                    <a:pt x="6874" y="16230"/>
                  </a:cubicBezTo>
                  <a:cubicBezTo>
                    <a:pt x="6897" y="16297"/>
                    <a:pt x="7040" y="16477"/>
                    <a:pt x="7193" y="16629"/>
                  </a:cubicBezTo>
                  <a:cubicBezTo>
                    <a:pt x="7345" y="16780"/>
                    <a:pt x="7480" y="16937"/>
                    <a:pt x="7494" y="16975"/>
                  </a:cubicBezTo>
                  <a:cubicBezTo>
                    <a:pt x="7531" y="17074"/>
                    <a:pt x="7635" y="16996"/>
                    <a:pt x="7746" y="16787"/>
                  </a:cubicBezTo>
                  <a:cubicBezTo>
                    <a:pt x="7799" y="16686"/>
                    <a:pt x="7861" y="16606"/>
                    <a:pt x="7888" y="16606"/>
                  </a:cubicBezTo>
                  <a:cubicBezTo>
                    <a:pt x="7916" y="16606"/>
                    <a:pt x="7990" y="16686"/>
                    <a:pt x="8056" y="16787"/>
                  </a:cubicBezTo>
                  <a:cubicBezTo>
                    <a:pt x="8185" y="16983"/>
                    <a:pt x="8301" y="17016"/>
                    <a:pt x="8416" y="16892"/>
                  </a:cubicBezTo>
                  <a:cubicBezTo>
                    <a:pt x="8617" y="16674"/>
                    <a:pt x="8646" y="17071"/>
                    <a:pt x="8475" y="17674"/>
                  </a:cubicBezTo>
                  <a:cubicBezTo>
                    <a:pt x="8260" y="18431"/>
                    <a:pt x="7782" y="19223"/>
                    <a:pt x="7126" y="19909"/>
                  </a:cubicBezTo>
                  <a:lnTo>
                    <a:pt x="6832" y="20210"/>
                  </a:lnTo>
                  <a:lnTo>
                    <a:pt x="7126" y="20210"/>
                  </a:lnTo>
                  <a:cubicBezTo>
                    <a:pt x="7312" y="20210"/>
                    <a:pt x="7502" y="20163"/>
                    <a:pt x="7679" y="20082"/>
                  </a:cubicBezTo>
                  <a:cubicBezTo>
                    <a:pt x="7828" y="20014"/>
                    <a:pt x="7965" y="19977"/>
                    <a:pt x="7980" y="19999"/>
                  </a:cubicBezTo>
                  <a:cubicBezTo>
                    <a:pt x="7996" y="20022"/>
                    <a:pt x="7976" y="20162"/>
                    <a:pt x="7938" y="20308"/>
                  </a:cubicBezTo>
                  <a:cubicBezTo>
                    <a:pt x="7901" y="20454"/>
                    <a:pt x="7892" y="20590"/>
                    <a:pt x="7913" y="20609"/>
                  </a:cubicBezTo>
                  <a:cubicBezTo>
                    <a:pt x="7934" y="20628"/>
                    <a:pt x="8108" y="20569"/>
                    <a:pt x="8307" y="20481"/>
                  </a:cubicBezTo>
                  <a:cubicBezTo>
                    <a:pt x="8506" y="20392"/>
                    <a:pt x="8695" y="20333"/>
                    <a:pt x="8718" y="20345"/>
                  </a:cubicBezTo>
                  <a:cubicBezTo>
                    <a:pt x="8741" y="20358"/>
                    <a:pt x="8744" y="20496"/>
                    <a:pt x="8726" y="20654"/>
                  </a:cubicBezTo>
                  <a:cubicBezTo>
                    <a:pt x="8697" y="20911"/>
                    <a:pt x="8703" y="20940"/>
                    <a:pt x="8802" y="20940"/>
                  </a:cubicBezTo>
                  <a:cubicBezTo>
                    <a:pt x="9008" y="20939"/>
                    <a:pt x="9317" y="20839"/>
                    <a:pt x="9589" y="20684"/>
                  </a:cubicBezTo>
                  <a:cubicBezTo>
                    <a:pt x="9739" y="20599"/>
                    <a:pt x="9871" y="20543"/>
                    <a:pt x="9883" y="20564"/>
                  </a:cubicBezTo>
                  <a:cubicBezTo>
                    <a:pt x="9895" y="20584"/>
                    <a:pt x="9943" y="20709"/>
                    <a:pt x="9983" y="20842"/>
                  </a:cubicBezTo>
                  <a:cubicBezTo>
                    <a:pt x="10070" y="21132"/>
                    <a:pt x="10341" y="21449"/>
                    <a:pt x="10587" y="21542"/>
                  </a:cubicBezTo>
                  <a:cubicBezTo>
                    <a:pt x="10740" y="21600"/>
                    <a:pt x="10793" y="21598"/>
                    <a:pt x="10980" y="21512"/>
                  </a:cubicBezTo>
                  <a:cubicBezTo>
                    <a:pt x="11239" y="21393"/>
                    <a:pt x="11455" y="21149"/>
                    <a:pt x="11550" y="20865"/>
                  </a:cubicBezTo>
                  <a:cubicBezTo>
                    <a:pt x="11589" y="20750"/>
                    <a:pt x="11629" y="20624"/>
                    <a:pt x="11643" y="20586"/>
                  </a:cubicBezTo>
                  <a:cubicBezTo>
                    <a:pt x="11660" y="20537"/>
                    <a:pt x="11721" y="20551"/>
                    <a:pt x="11860" y="20646"/>
                  </a:cubicBezTo>
                  <a:cubicBezTo>
                    <a:pt x="12078" y="20795"/>
                    <a:pt x="12482" y="20940"/>
                    <a:pt x="12690" y="20940"/>
                  </a:cubicBezTo>
                  <a:cubicBezTo>
                    <a:pt x="12804" y="20940"/>
                    <a:pt x="12832" y="20916"/>
                    <a:pt x="12832" y="20789"/>
                  </a:cubicBezTo>
                  <a:cubicBezTo>
                    <a:pt x="12832" y="20705"/>
                    <a:pt x="12806" y="20572"/>
                    <a:pt x="12774" y="20496"/>
                  </a:cubicBezTo>
                  <a:cubicBezTo>
                    <a:pt x="12742" y="20420"/>
                    <a:pt x="12724" y="20339"/>
                    <a:pt x="12740" y="20315"/>
                  </a:cubicBezTo>
                  <a:cubicBezTo>
                    <a:pt x="12757" y="20291"/>
                    <a:pt x="12947" y="20351"/>
                    <a:pt x="13159" y="20451"/>
                  </a:cubicBezTo>
                  <a:cubicBezTo>
                    <a:pt x="13383" y="20556"/>
                    <a:pt x="13565" y="20613"/>
                    <a:pt x="13595" y="20586"/>
                  </a:cubicBezTo>
                  <a:cubicBezTo>
                    <a:pt x="13625" y="20559"/>
                    <a:pt x="13620" y="20441"/>
                    <a:pt x="13587" y="20308"/>
                  </a:cubicBezTo>
                  <a:cubicBezTo>
                    <a:pt x="13555" y="20181"/>
                    <a:pt x="13553" y="20059"/>
                    <a:pt x="13578" y="20037"/>
                  </a:cubicBezTo>
                  <a:cubicBezTo>
                    <a:pt x="13603" y="20015"/>
                    <a:pt x="13739" y="20047"/>
                    <a:pt x="13880" y="20105"/>
                  </a:cubicBezTo>
                  <a:cubicBezTo>
                    <a:pt x="14021" y="20162"/>
                    <a:pt x="14261" y="20209"/>
                    <a:pt x="14416" y="20210"/>
                  </a:cubicBezTo>
                  <a:lnTo>
                    <a:pt x="14693" y="20210"/>
                  </a:lnTo>
                  <a:lnTo>
                    <a:pt x="14425" y="19932"/>
                  </a:lnTo>
                  <a:cubicBezTo>
                    <a:pt x="13686" y="19193"/>
                    <a:pt x="13089" y="18119"/>
                    <a:pt x="12967" y="17291"/>
                  </a:cubicBezTo>
                  <a:cubicBezTo>
                    <a:pt x="12936" y="17081"/>
                    <a:pt x="12938" y="16964"/>
                    <a:pt x="12983" y="16922"/>
                  </a:cubicBezTo>
                  <a:cubicBezTo>
                    <a:pt x="12984" y="16920"/>
                    <a:pt x="12983" y="16916"/>
                    <a:pt x="12983" y="16914"/>
                  </a:cubicBezTo>
                  <a:cubicBezTo>
                    <a:pt x="12986" y="16907"/>
                    <a:pt x="12996" y="16904"/>
                    <a:pt x="13000" y="16899"/>
                  </a:cubicBezTo>
                  <a:cubicBezTo>
                    <a:pt x="13012" y="16885"/>
                    <a:pt x="13022" y="16877"/>
                    <a:pt x="13042" y="16884"/>
                  </a:cubicBezTo>
                  <a:cubicBezTo>
                    <a:pt x="13049" y="16887"/>
                    <a:pt x="13059" y="16894"/>
                    <a:pt x="13067" y="16899"/>
                  </a:cubicBezTo>
                  <a:cubicBezTo>
                    <a:pt x="13070" y="16901"/>
                    <a:pt x="13072" y="16905"/>
                    <a:pt x="13076" y="16907"/>
                  </a:cubicBezTo>
                  <a:cubicBezTo>
                    <a:pt x="13098" y="16911"/>
                    <a:pt x="13121" y="16917"/>
                    <a:pt x="13151" y="16929"/>
                  </a:cubicBezTo>
                  <a:cubicBezTo>
                    <a:pt x="13312" y="16996"/>
                    <a:pt x="13377" y="16962"/>
                    <a:pt x="13562" y="16681"/>
                  </a:cubicBezTo>
                  <a:cubicBezTo>
                    <a:pt x="13619" y="16594"/>
                    <a:pt x="13638" y="16600"/>
                    <a:pt x="13779" y="16802"/>
                  </a:cubicBezTo>
                  <a:lnTo>
                    <a:pt x="13939" y="17027"/>
                  </a:lnTo>
                  <a:lnTo>
                    <a:pt x="14232" y="16749"/>
                  </a:lnTo>
                  <a:cubicBezTo>
                    <a:pt x="14392" y="16597"/>
                    <a:pt x="14571" y="16374"/>
                    <a:pt x="14634" y="16252"/>
                  </a:cubicBezTo>
                  <a:cubicBezTo>
                    <a:pt x="14698" y="16130"/>
                    <a:pt x="14763" y="16034"/>
                    <a:pt x="14777" y="16034"/>
                  </a:cubicBezTo>
                  <a:cubicBezTo>
                    <a:pt x="14790" y="16034"/>
                    <a:pt x="14885" y="16076"/>
                    <a:pt x="14986" y="16132"/>
                  </a:cubicBezTo>
                  <a:lnTo>
                    <a:pt x="15171" y="16230"/>
                  </a:lnTo>
                  <a:lnTo>
                    <a:pt x="15338" y="15921"/>
                  </a:lnTo>
                  <a:cubicBezTo>
                    <a:pt x="15597" y="15429"/>
                    <a:pt x="15535" y="14804"/>
                    <a:pt x="15196" y="14477"/>
                  </a:cubicBezTo>
                  <a:cubicBezTo>
                    <a:pt x="15043" y="14330"/>
                    <a:pt x="14676" y="14153"/>
                    <a:pt x="14525" y="14153"/>
                  </a:cubicBezTo>
                  <a:cubicBezTo>
                    <a:pt x="14322" y="14153"/>
                    <a:pt x="14283" y="14051"/>
                    <a:pt x="14408" y="13860"/>
                  </a:cubicBezTo>
                  <a:cubicBezTo>
                    <a:pt x="14544" y="13652"/>
                    <a:pt x="14579" y="13643"/>
                    <a:pt x="14726" y="13792"/>
                  </a:cubicBezTo>
                  <a:cubicBezTo>
                    <a:pt x="14837" y="13903"/>
                    <a:pt x="15028" y="13999"/>
                    <a:pt x="15162" y="14018"/>
                  </a:cubicBezTo>
                  <a:cubicBezTo>
                    <a:pt x="15196" y="14018"/>
                    <a:pt x="15231" y="14012"/>
                    <a:pt x="15254" y="14010"/>
                  </a:cubicBezTo>
                  <a:cubicBezTo>
                    <a:pt x="15268" y="14007"/>
                    <a:pt x="15280" y="14003"/>
                    <a:pt x="15288" y="13995"/>
                  </a:cubicBezTo>
                  <a:cubicBezTo>
                    <a:pt x="15322" y="13964"/>
                    <a:pt x="15350" y="13839"/>
                    <a:pt x="15355" y="13717"/>
                  </a:cubicBezTo>
                  <a:cubicBezTo>
                    <a:pt x="15359" y="13595"/>
                    <a:pt x="15375" y="13478"/>
                    <a:pt x="15380" y="13453"/>
                  </a:cubicBezTo>
                  <a:cubicBezTo>
                    <a:pt x="15385" y="13428"/>
                    <a:pt x="15494" y="13491"/>
                    <a:pt x="15623" y="13596"/>
                  </a:cubicBezTo>
                  <a:cubicBezTo>
                    <a:pt x="15940" y="13853"/>
                    <a:pt x="16131" y="13937"/>
                    <a:pt x="16201" y="13837"/>
                  </a:cubicBezTo>
                  <a:cubicBezTo>
                    <a:pt x="16230" y="13796"/>
                    <a:pt x="16259" y="13688"/>
                    <a:pt x="16260" y="13596"/>
                  </a:cubicBezTo>
                  <a:cubicBezTo>
                    <a:pt x="16261" y="13420"/>
                    <a:pt x="16335" y="13325"/>
                    <a:pt x="16402" y="13423"/>
                  </a:cubicBezTo>
                  <a:cubicBezTo>
                    <a:pt x="16448" y="13489"/>
                    <a:pt x="16886" y="13677"/>
                    <a:pt x="16997" y="13679"/>
                  </a:cubicBezTo>
                  <a:cubicBezTo>
                    <a:pt x="17047" y="13680"/>
                    <a:pt x="17073" y="13588"/>
                    <a:pt x="17073" y="13378"/>
                  </a:cubicBezTo>
                  <a:cubicBezTo>
                    <a:pt x="17073" y="13211"/>
                    <a:pt x="17086" y="13057"/>
                    <a:pt x="17106" y="13039"/>
                  </a:cubicBezTo>
                  <a:cubicBezTo>
                    <a:pt x="17126" y="13022"/>
                    <a:pt x="17224" y="13063"/>
                    <a:pt x="17324" y="13130"/>
                  </a:cubicBezTo>
                  <a:cubicBezTo>
                    <a:pt x="17424" y="13197"/>
                    <a:pt x="17589" y="13293"/>
                    <a:pt x="17693" y="13340"/>
                  </a:cubicBezTo>
                  <a:lnTo>
                    <a:pt x="17886" y="13423"/>
                  </a:lnTo>
                  <a:lnTo>
                    <a:pt x="17886" y="13197"/>
                  </a:lnTo>
                  <a:cubicBezTo>
                    <a:pt x="17886" y="13074"/>
                    <a:pt x="17857" y="12899"/>
                    <a:pt x="17827" y="12806"/>
                  </a:cubicBezTo>
                  <a:cubicBezTo>
                    <a:pt x="17796" y="12710"/>
                    <a:pt x="17798" y="12627"/>
                    <a:pt x="17827" y="12611"/>
                  </a:cubicBezTo>
                  <a:cubicBezTo>
                    <a:pt x="17855" y="12595"/>
                    <a:pt x="18041" y="12691"/>
                    <a:pt x="18238" y="12821"/>
                  </a:cubicBezTo>
                  <a:cubicBezTo>
                    <a:pt x="18434" y="12951"/>
                    <a:pt x="18614" y="13055"/>
                    <a:pt x="18640" y="13055"/>
                  </a:cubicBezTo>
                  <a:cubicBezTo>
                    <a:pt x="18716" y="13055"/>
                    <a:pt x="18767" y="12643"/>
                    <a:pt x="18724" y="12385"/>
                  </a:cubicBezTo>
                  <a:cubicBezTo>
                    <a:pt x="18702" y="12252"/>
                    <a:pt x="18634" y="12028"/>
                    <a:pt x="18573" y="11888"/>
                  </a:cubicBezTo>
                  <a:cubicBezTo>
                    <a:pt x="18511" y="11748"/>
                    <a:pt x="18479" y="11614"/>
                    <a:pt x="18497" y="11587"/>
                  </a:cubicBezTo>
                  <a:cubicBezTo>
                    <a:pt x="18516" y="11561"/>
                    <a:pt x="18630" y="11542"/>
                    <a:pt x="18757" y="11542"/>
                  </a:cubicBezTo>
                  <a:cubicBezTo>
                    <a:pt x="19140" y="11542"/>
                    <a:pt x="19856" y="11386"/>
                    <a:pt x="20207" y="11226"/>
                  </a:cubicBezTo>
                  <a:cubicBezTo>
                    <a:pt x="20484" y="11101"/>
                    <a:pt x="20991" y="10684"/>
                    <a:pt x="21003" y="10579"/>
                  </a:cubicBezTo>
                  <a:cubicBezTo>
                    <a:pt x="20998" y="10572"/>
                    <a:pt x="20985" y="10563"/>
                    <a:pt x="20970" y="10556"/>
                  </a:cubicBezTo>
                  <a:cubicBezTo>
                    <a:pt x="20964" y="10554"/>
                    <a:pt x="20951" y="10551"/>
                    <a:pt x="20944" y="10549"/>
                  </a:cubicBezTo>
                  <a:cubicBezTo>
                    <a:pt x="20868" y="10541"/>
                    <a:pt x="20712" y="10539"/>
                    <a:pt x="20534" y="10541"/>
                  </a:cubicBezTo>
                  <a:cubicBezTo>
                    <a:pt x="20294" y="10545"/>
                    <a:pt x="20082" y="10529"/>
                    <a:pt x="20065" y="10504"/>
                  </a:cubicBezTo>
                  <a:cubicBezTo>
                    <a:pt x="20047" y="10479"/>
                    <a:pt x="20197" y="10359"/>
                    <a:pt x="20400" y="10240"/>
                  </a:cubicBezTo>
                  <a:cubicBezTo>
                    <a:pt x="20783" y="10018"/>
                    <a:pt x="21422" y="9444"/>
                    <a:pt x="21422" y="9323"/>
                  </a:cubicBezTo>
                  <a:cubicBezTo>
                    <a:pt x="21422" y="9241"/>
                    <a:pt x="21250" y="9196"/>
                    <a:pt x="20953" y="9195"/>
                  </a:cubicBezTo>
                  <a:cubicBezTo>
                    <a:pt x="20836" y="9194"/>
                    <a:pt x="20721" y="9167"/>
                    <a:pt x="20701" y="9142"/>
                  </a:cubicBezTo>
                  <a:cubicBezTo>
                    <a:pt x="20699" y="9142"/>
                    <a:pt x="20677" y="9142"/>
                    <a:pt x="20676" y="9142"/>
                  </a:cubicBezTo>
                  <a:cubicBezTo>
                    <a:pt x="20672" y="9141"/>
                    <a:pt x="20695" y="9125"/>
                    <a:pt x="20718" y="9097"/>
                  </a:cubicBezTo>
                  <a:cubicBezTo>
                    <a:pt x="20743" y="9044"/>
                    <a:pt x="20804" y="8958"/>
                    <a:pt x="20886" y="8871"/>
                  </a:cubicBezTo>
                  <a:cubicBezTo>
                    <a:pt x="21095" y="8647"/>
                    <a:pt x="21583" y="7797"/>
                    <a:pt x="21531" y="7750"/>
                  </a:cubicBezTo>
                  <a:cubicBezTo>
                    <a:pt x="21516" y="7737"/>
                    <a:pt x="21370" y="7776"/>
                    <a:pt x="21204" y="7833"/>
                  </a:cubicBezTo>
                  <a:cubicBezTo>
                    <a:pt x="21039" y="7890"/>
                    <a:pt x="20765" y="7987"/>
                    <a:pt x="20601" y="8043"/>
                  </a:cubicBezTo>
                  <a:cubicBezTo>
                    <a:pt x="20437" y="8100"/>
                    <a:pt x="20285" y="8134"/>
                    <a:pt x="20257" y="8119"/>
                  </a:cubicBezTo>
                  <a:cubicBezTo>
                    <a:pt x="20230" y="8103"/>
                    <a:pt x="20261" y="7998"/>
                    <a:pt x="20324" y="7885"/>
                  </a:cubicBezTo>
                  <a:cubicBezTo>
                    <a:pt x="20388" y="7773"/>
                    <a:pt x="20442" y="7612"/>
                    <a:pt x="20442" y="7532"/>
                  </a:cubicBezTo>
                  <a:cubicBezTo>
                    <a:pt x="20442" y="7452"/>
                    <a:pt x="20540" y="7205"/>
                    <a:pt x="20668" y="6975"/>
                  </a:cubicBezTo>
                  <a:cubicBezTo>
                    <a:pt x="20911" y="6539"/>
                    <a:pt x="21038" y="6140"/>
                    <a:pt x="21104" y="5621"/>
                  </a:cubicBezTo>
                  <a:lnTo>
                    <a:pt x="21146" y="5312"/>
                  </a:lnTo>
                  <a:lnTo>
                    <a:pt x="20861" y="5515"/>
                  </a:lnTo>
                  <a:cubicBezTo>
                    <a:pt x="20706" y="5625"/>
                    <a:pt x="20518" y="5770"/>
                    <a:pt x="20433" y="5839"/>
                  </a:cubicBezTo>
                  <a:cubicBezTo>
                    <a:pt x="20229" y="6005"/>
                    <a:pt x="20186" y="5923"/>
                    <a:pt x="20291" y="5560"/>
                  </a:cubicBezTo>
                  <a:cubicBezTo>
                    <a:pt x="20356" y="5336"/>
                    <a:pt x="20407" y="4954"/>
                    <a:pt x="20425" y="4635"/>
                  </a:cubicBezTo>
                  <a:lnTo>
                    <a:pt x="20433" y="4432"/>
                  </a:lnTo>
                  <a:cubicBezTo>
                    <a:pt x="20434" y="4320"/>
                    <a:pt x="20429" y="4229"/>
                    <a:pt x="20416" y="4168"/>
                  </a:cubicBezTo>
                  <a:lnTo>
                    <a:pt x="20375" y="3988"/>
                  </a:lnTo>
                  <a:lnTo>
                    <a:pt x="20006" y="4311"/>
                  </a:lnTo>
                  <a:cubicBezTo>
                    <a:pt x="19802" y="4492"/>
                    <a:pt x="19623" y="4630"/>
                    <a:pt x="19604" y="4612"/>
                  </a:cubicBezTo>
                  <a:cubicBezTo>
                    <a:pt x="19584" y="4595"/>
                    <a:pt x="19570" y="4363"/>
                    <a:pt x="19570" y="4101"/>
                  </a:cubicBezTo>
                  <a:cubicBezTo>
                    <a:pt x="19570" y="3666"/>
                    <a:pt x="19486" y="3066"/>
                    <a:pt x="19411" y="2957"/>
                  </a:cubicBezTo>
                  <a:cubicBezTo>
                    <a:pt x="19394" y="2933"/>
                    <a:pt x="19338" y="2969"/>
                    <a:pt x="19285" y="3040"/>
                  </a:cubicBezTo>
                  <a:cubicBezTo>
                    <a:pt x="19233" y="3110"/>
                    <a:pt x="19116" y="3271"/>
                    <a:pt x="19025" y="3393"/>
                  </a:cubicBezTo>
                  <a:cubicBezTo>
                    <a:pt x="18935" y="3515"/>
                    <a:pt x="18841" y="3591"/>
                    <a:pt x="18816" y="3566"/>
                  </a:cubicBezTo>
                  <a:cubicBezTo>
                    <a:pt x="18808" y="3559"/>
                    <a:pt x="18794" y="3536"/>
                    <a:pt x="18782" y="3499"/>
                  </a:cubicBezTo>
                  <a:cubicBezTo>
                    <a:pt x="18782" y="3497"/>
                    <a:pt x="18783" y="3493"/>
                    <a:pt x="18782" y="3491"/>
                  </a:cubicBezTo>
                  <a:cubicBezTo>
                    <a:pt x="18780" y="3485"/>
                    <a:pt x="18776" y="3476"/>
                    <a:pt x="18774" y="3469"/>
                  </a:cubicBezTo>
                  <a:cubicBezTo>
                    <a:pt x="18750" y="3386"/>
                    <a:pt x="18722" y="3262"/>
                    <a:pt x="18699" y="3130"/>
                  </a:cubicBezTo>
                  <a:cubicBezTo>
                    <a:pt x="18605" y="2596"/>
                    <a:pt x="18350" y="2119"/>
                    <a:pt x="18020" y="1866"/>
                  </a:cubicBezTo>
                  <a:lnTo>
                    <a:pt x="17894" y="1768"/>
                  </a:lnTo>
                  <a:lnTo>
                    <a:pt x="17944" y="1986"/>
                  </a:lnTo>
                  <a:cubicBezTo>
                    <a:pt x="18001" y="2214"/>
                    <a:pt x="17999" y="2249"/>
                    <a:pt x="17819" y="3123"/>
                  </a:cubicBezTo>
                  <a:cubicBezTo>
                    <a:pt x="17757" y="3418"/>
                    <a:pt x="17710" y="3754"/>
                    <a:pt x="17710" y="3867"/>
                  </a:cubicBezTo>
                  <a:cubicBezTo>
                    <a:pt x="17710" y="3981"/>
                    <a:pt x="17688" y="4119"/>
                    <a:pt x="17659" y="4168"/>
                  </a:cubicBezTo>
                  <a:cubicBezTo>
                    <a:pt x="17631" y="4218"/>
                    <a:pt x="17578" y="4395"/>
                    <a:pt x="17542" y="4567"/>
                  </a:cubicBezTo>
                  <a:cubicBezTo>
                    <a:pt x="17507" y="4740"/>
                    <a:pt x="17416" y="4987"/>
                    <a:pt x="17341" y="5116"/>
                  </a:cubicBezTo>
                  <a:cubicBezTo>
                    <a:pt x="17266" y="5246"/>
                    <a:pt x="17109" y="5525"/>
                    <a:pt x="16989" y="5733"/>
                  </a:cubicBezTo>
                  <a:cubicBezTo>
                    <a:pt x="16775" y="6106"/>
                    <a:pt x="16703" y="6165"/>
                    <a:pt x="16629" y="6057"/>
                  </a:cubicBezTo>
                  <a:cubicBezTo>
                    <a:pt x="16608" y="6027"/>
                    <a:pt x="16480" y="6163"/>
                    <a:pt x="16335" y="6358"/>
                  </a:cubicBezTo>
                  <a:cubicBezTo>
                    <a:pt x="16191" y="6553"/>
                    <a:pt x="15982" y="6811"/>
                    <a:pt x="15874" y="6930"/>
                  </a:cubicBezTo>
                  <a:cubicBezTo>
                    <a:pt x="15635" y="7195"/>
                    <a:pt x="15556" y="7357"/>
                    <a:pt x="15556" y="7630"/>
                  </a:cubicBezTo>
                  <a:cubicBezTo>
                    <a:pt x="15556" y="7873"/>
                    <a:pt x="15638" y="8026"/>
                    <a:pt x="15833" y="8171"/>
                  </a:cubicBezTo>
                  <a:cubicBezTo>
                    <a:pt x="15962" y="8268"/>
                    <a:pt x="15970" y="8304"/>
                    <a:pt x="15933" y="8585"/>
                  </a:cubicBezTo>
                  <a:cubicBezTo>
                    <a:pt x="15905" y="8798"/>
                    <a:pt x="15864" y="8892"/>
                    <a:pt x="15799" y="8909"/>
                  </a:cubicBezTo>
                  <a:cubicBezTo>
                    <a:pt x="15537" y="8977"/>
                    <a:pt x="15224" y="9159"/>
                    <a:pt x="15120" y="9307"/>
                  </a:cubicBezTo>
                  <a:cubicBezTo>
                    <a:pt x="15056" y="9401"/>
                    <a:pt x="14883" y="9531"/>
                    <a:pt x="14726" y="9601"/>
                  </a:cubicBezTo>
                  <a:lnTo>
                    <a:pt x="14441" y="9729"/>
                  </a:lnTo>
                  <a:lnTo>
                    <a:pt x="14232" y="9518"/>
                  </a:lnTo>
                  <a:cubicBezTo>
                    <a:pt x="14115" y="9403"/>
                    <a:pt x="13902" y="9223"/>
                    <a:pt x="13754" y="9119"/>
                  </a:cubicBezTo>
                  <a:cubicBezTo>
                    <a:pt x="13426" y="8889"/>
                    <a:pt x="13084" y="8439"/>
                    <a:pt x="13168" y="8344"/>
                  </a:cubicBezTo>
                  <a:cubicBezTo>
                    <a:pt x="13200" y="8308"/>
                    <a:pt x="13203" y="8231"/>
                    <a:pt x="13176" y="8171"/>
                  </a:cubicBezTo>
                  <a:cubicBezTo>
                    <a:pt x="13069" y="7933"/>
                    <a:pt x="13116" y="7500"/>
                    <a:pt x="13285" y="7178"/>
                  </a:cubicBezTo>
                  <a:cubicBezTo>
                    <a:pt x="13428" y="6906"/>
                    <a:pt x="13492" y="6841"/>
                    <a:pt x="13754" y="6719"/>
                  </a:cubicBezTo>
                  <a:cubicBezTo>
                    <a:pt x="13922" y="6641"/>
                    <a:pt x="14084" y="6576"/>
                    <a:pt x="14115" y="6576"/>
                  </a:cubicBezTo>
                  <a:cubicBezTo>
                    <a:pt x="14146" y="6576"/>
                    <a:pt x="14276" y="6508"/>
                    <a:pt x="14400" y="6418"/>
                  </a:cubicBezTo>
                  <a:cubicBezTo>
                    <a:pt x="14551" y="6309"/>
                    <a:pt x="14709" y="6248"/>
                    <a:pt x="14886" y="6230"/>
                  </a:cubicBezTo>
                  <a:cubicBezTo>
                    <a:pt x="15030" y="6215"/>
                    <a:pt x="15144" y="6178"/>
                    <a:pt x="15137" y="6147"/>
                  </a:cubicBezTo>
                  <a:cubicBezTo>
                    <a:pt x="15130" y="6116"/>
                    <a:pt x="15251" y="6062"/>
                    <a:pt x="15405" y="6027"/>
                  </a:cubicBezTo>
                  <a:cubicBezTo>
                    <a:pt x="15760" y="5945"/>
                    <a:pt x="15954" y="5826"/>
                    <a:pt x="16025" y="5658"/>
                  </a:cubicBezTo>
                  <a:cubicBezTo>
                    <a:pt x="16106" y="5467"/>
                    <a:pt x="16108" y="5467"/>
                    <a:pt x="15849" y="5621"/>
                  </a:cubicBezTo>
                  <a:cubicBezTo>
                    <a:pt x="15657" y="5735"/>
                    <a:pt x="15512" y="5772"/>
                    <a:pt x="15103" y="5801"/>
                  </a:cubicBezTo>
                  <a:cubicBezTo>
                    <a:pt x="14826" y="5821"/>
                    <a:pt x="14561" y="5849"/>
                    <a:pt x="14509" y="5869"/>
                  </a:cubicBezTo>
                  <a:cubicBezTo>
                    <a:pt x="14456" y="5889"/>
                    <a:pt x="14394" y="5883"/>
                    <a:pt x="14374" y="5854"/>
                  </a:cubicBezTo>
                  <a:cubicBezTo>
                    <a:pt x="14328" y="5786"/>
                    <a:pt x="14562" y="5643"/>
                    <a:pt x="14718" y="5643"/>
                  </a:cubicBezTo>
                  <a:cubicBezTo>
                    <a:pt x="14785" y="5643"/>
                    <a:pt x="14914" y="5569"/>
                    <a:pt x="15003" y="5485"/>
                  </a:cubicBezTo>
                  <a:cubicBezTo>
                    <a:pt x="15193" y="5307"/>
                    <a:pt x="15403" y="5250"/>
                    <a:pt x="15564" y="5327"/>
                  </a:cubicBezTo>
                  <a:cubicBezTo>
                    <a:pt x="15655" y="5371"/>
                    <a:pt x="15673" y="5365"/>
                    <a:pt x="15673" y="5305"/>
                  </a:cubicBezTo>
                  <a:cubicBezTo>
                    <a:pt x="15673" y="5112"/>
                    <a:pt x="15546" y="4950"/>
                    <a:pt x="15338" y="4876"/>
                  </a:cubicBezTo>
                  <a:cubicBezTo>
                    <a:pt x="15218" y="4833"/>
                    <a:pt x="15071" y="4778"/>
                    <a:pt x="15003" y="4748"/>
                  </a:cubicBezTo>
                  <a:cubicBezTo>
                    <a:pt x="14935" y="4718"/>
                    <a:pt x="14828" y="4698"/>
                    <a:pt x="14768" y="4710"/>
                  </a:cubicBezTo>
                  <a:cubicBezTo>
                    <a:pt x="14708" y="4722"/>
                    <a:pt x="14584" y="4698"/>
                    <a:pt x="14492" y="4657"/>
                  </a:cubicBezTo>
                  <a:lnTo>
                    <a:pt x="14324" y="4582"/>
                  </a:lnTo>
                  <a:lnTo>
                    <a:pt x="14626" y="4349"/>
                  </a:lnTo>
                  <a:cubicBezTo>
                    <a:pt x="14986" y="4066"/>
                    <a:pt x="15136" y="3816"/>
                    <a:pt x="15187" y="3424"/>
                  </a:cubicBezTo>
                  <a:cubicBezTo>
                    <a:pt x="15218" y="3185"/>
                    <a:pt x="15263" y="3102"/>
                    <a:pt x="15405" y="2995"/>
                  </a:cubicBezTo>
                  <a:cubicBezTo>
                    <a:pt x="15409" y="2991"/>
                    <a:pt x="15409" y="2990"/>
                    <a:pt x="15414" y="2987"/>
                  </a:cubicBezTo>
                  <a:cubicBezTo>
                    <a:pt x="15425" y="2979"/>
                    <a:pt x="15435" y="2971"/>
                    <a:pt x="15447" y="2965"/>
                  </a:cubicBezTo>
                  <a:cubicBezTo>
                    <a:pt x="15538" y="2909"/>
                    <a:pt x="15642" y="2875"/>
                    <a:pt x="15698" y="2882"/>
                  </a:cubicBezTo>
                  <a:cubicBezTo>
                    <a:pt x="15805" y="2895"/>
                    <a:pt x="15825" y="2941"/>
                    <a:pt x="15841" y="3213"/>
                  </a:cubicBezTo>
                  <a:cubicBezTo>
                    <a:pt x="15851" y="3384"/>
                    <a:pt x="15887" y="3537"/>
                    <a:pt x="15925" y="3559"/>
                  </a:cubicBezTo>
                  <a:cubicBezTo>
                    <a:pt x="15963" y="3581"/>
                    <a:pt x="16110" y="3604"/>
                    <a:pt x="16252" y="3604"/>
                  </a:cubicBezTo>
                  <a:cubicBezTo>
                    <a:pt x="16412" y="3605"/>
                    <a:pt x="16548" y="3637"/>
                    <a:pt x="16620" y="3694"/>
                  </a:cubicBezTo>
                  <a:cubicBezTo>
                    <a:pt x="16732" y="3783"/>
                    <a:pt x="16738" y="3783"/>
                    <a:pt x="16696" y="3657"/>
                  </a:cubicBezTo>
                  <a:cubicBezTo>
                    <a:pt x="16609" y="3394"/>
                    <a:pt x="16623" y="3312"/>
                    <a:pt x="16763" y="3326"/>
                  </a:cubicBezTo>
                  <a:cubicBezTo>
                    <a:pt x="16959" y="3344"/>
                    <a:pt x="16931" y="3310"/>
                    <a:pt x="16578" y="3108"/>
                  </a:cubicBezTo>
                  <a:cubicBezTo>
                    <a:pt x="16279" y="2935"/>
                    <a:pt x="16255" y="2905"/>
                    <a:pt x="16268" y="2731"/>
                  </a:cubicBezTo>
                  <a:cubicBezTo>
                    <a:pt x="16289" y="2454"/>
                    <a:pt x="16066" y="2295"/>
                    <a:pt x="15648" y="2295"/>
                  </a:cubicBezTo>
                  <a:cubicBezTo>
                    <a:pt x="15250" y="2295"/>
                    <a:pt x="14950" y="2425"/>
                    <a:pt x="14835" y="2641"/>
                  </a:cubicBezTo>
                  <a:cubicBezTo>
                    <a:pt x="14787" y="2733"/>
                    <a:pt x="14709" y="2980"/>
                    <a:pt x="14659" y="3190"/>
                  </a:cubicBezTo>
                  <a:cubicBezTo>
                    <a:pt x="14526" y="3762"/>
                    <a:pt x="14302" y="4052"/>
                    <a:pt x="14224" y="3755"/>
                  </a:cubicBezTo>
                  <a:cubicBezTo>
                    <a:pt x="14174" y="3566"/>
                    <a:pt x="14030" y="3517"/>
                    <a:pt x="13729" y="3589"/>
                  </a:cubicBezTo>
                  <a:cubicBezTo>
                    <a:pt x="13357" y="3678"/>
                    <a:pt x="13297" y="3669"/>
                    <a:pt x="13235" y="3521"/>
                  </a:cubicBezTo>
                  <a:cubicBezTo>
                    <a:pt x="13161" y="3347"/>
                    <a:pt x="13118" y="3358"/>
                    <a:pt x="13134" y="3544"/>
                  </a:cubicBezTo>
                  <a:cubicBezTo>
                    <a:pt x="13151" y="3748"/>
                    <a:pt x="13050" y="3843"/>
                    <a:pt x="12774" y="3882"/>
                  </a:cubicBezTo>
                  <a:cubicBezTo>
                    <a:pt x="12592" y="3909"/>
                    <a:pt x="12534" y="3945"/>
                    <a:pt x="12506" y="4048"/>
                  </a:cubicBezTo>
                  <a:cubicBezTo>
                    <a:pt x="12486" y="4120"/>
                    <a:pt x="12486" y="4213"/>
                    <a:pt x="12506" y="4259"/>
                  </a:cubicBezTo>
                  <a:cubicBezTo>
                    <a:pt x="12605" y="4491"/>
                    <a:pt x="12291" y="4434"/>
                    <a:pt x="11969" y="4161"/>
                  </a:cubicBezTo>
                  <a:cubicBezTo>
                    <a:pt x="11765" y="3988"/>
                    <a:pt x="11517" y="3566"/>
                    <a:pt x="11584" y="3506"/>
                  </a:cubicBezTo>
                  <a:cubicBezTo>
                    <a:pt x="11605" y="3487"/>
                    <a:pt x="11727" y="3452"/>
                    <a:pt x="11860" y="3424"/>
                  </a:cubicBezTo>
                  <a:lnTo>
                    <a:pt x="12103" y="3371"/>
                  </a:lnTo>
                  <a:lnTo>
                    <a:pt x="12103" y="3040"/>
                  </a:lnTo>
                  <a:cubicBezTo>
                    <a:pt x="12103" y="2729"/>
                    <a:pt x="12113" y="2700"/>
                    <a:pt x="12296" y="2566"/>
                  </a:cubicBezTo>
                  <a:cubicBezTo>
                    <a:pt x="12529" y="2395"/>
                    <a:pt x="12773" y="1970"/>
                    <a:pt x="12774" y="1731"/>
                  </a:cubicBezTo>
                  <a:cubicBezTo>
                    <a:pt x="12775" y="1469"/>
                    <a:pt x="12629" y="1273"/>
                    <a:pt x="12380" y="1189"/>
                  </a:cubicBezTo>
                  <a:cubicBezTo>
                    <a:pt x="12154" y="1113"/>
                    <a:pt x="11736" y="1102"/>
                    <a:pt x="11517" y="1166"/>
                  </a:cubicBezTo>
                  <a:cubicBezTo>
                    <a:pt x="11432" y="1191"/>
                    <a:pt x="11318" y="1164"/>
                    <a:pt x="11156" y="1068"/>
                  </a:cubicBezTo>
                  <a:cubicBezTo>
                    <a:pt x="10945" y="944"/>
                    <a:pt x="10928" y="913"/>
                    <a:pt x="10955" y="760"/>
                  </a:cubicBezTo>
                  <a:cubicBezTo>
                    <a:pt x="10973" y="662"/>
                    <a:pt x="10959" y="570"/>
                    <a:pt x="10922" y="549"/>
                  </a:cubicBezTo>
                  <a:cubicBezTo>
                    <a:pt x="10806" y="485"/>
                    <a:pt x="10850" y="304"/>
                    <a:pt x="10989" y="271"/>
                  </a:cubicBezTo>
                  <a:cubicBezTo>
                    <a:pt x="11119" y="240"/>
                    <a:pt x="11117" y="243"/>
                    <a:pt x="10972" y="211"/>
                  </a:cubicBezTo>
                  <a:cubicBezTo>
                    <a:pt x="10884" y="191"/>
                    <a:pt x="10833" y="144"/>
                    <a:pt x="10838" y="90"/>
                  </a:cubicBezTo>
                  <a:cubicBezTo>
                    <a:pt x="10842" y="42"/>
                    <a:pt x="10816" y="0"/>
                    <a:pt x="10788" y="0"/>
                  </a:cubicBezTo>
                  <a:close/>
                  <a:moveTo>
                    <a:pt x="10813" y="3604"/>
                  </a:moveTo>
                  <a:cubicBezTo>
                    <a:pt x="10819" y="3600"/>
                    <a:pt x="10826" y="3604"/>
                    <a:pt x="10830" y="3604"/>
                  </a:cubicBezTo>
                  <a:cubicBezTo>
                    <a:pt x="10862" y="3609"/>
                    <a:pt x="10923" y="3724"/>
                    <a:pt x="10972" y="3860"/>
                  </a:cubicBezTo>
                  <a:cubicBezTo>
                    <a:pt x="10987" y="3900"/>
                    <a:pt x="11002" y="3939"/>
                    <a:pt x="11022" y="3980"/>
                  </a:cubicBezTo>
                  <a:cubicBezTo>
                    <a:pt x="11082" y="4104"/>
                    <a:pt x="11171" y="4232"/>
                    <a:pt x="11265" y="4349"/>
                  </a:cubicBezTo>
                  <a:cubicBezTo>
                    <a:pt x="11297" y="4388"/>
                    <a:pt x="11324" y="4426"/>
                    <a:pt x="11358" y="4462"/>
                  </a:cubicBezTo>
                  <a:cubicBezTo>
                    <a:pt x="11391" y="4498"/>
                    <a:pt x="11432" y="4535"/>
                    <a:pt x="11467" y="4567"/>
                  </a:cubicBezTo>
                  <a:cubicBezTo>
                    <a:pt x="11501" y="4600"/>
                    <a:pt x="11532" y="4630"/>
                    <a:pt x="11567" y="4657"/>
                  </a:cubicBezTo>
                  <a:cubicBezTo>
                    <a:pt x="11603" y="4685"/>
                    <a:pt x="11641" y="4711"/>
                    <a:pt x="11676" y="4733"/>
                  </a:cubicBezTo>
                  <a:cubicBezTo>
                    <a:pt x="11798" y="4809"/>
                    <a:pt x="11963" y="4945"/>
                    <a:pt x="12045" y="5041"/>
                  </a:cubicBezTo>
                  <a:cubicBezTo>
                    <a:pt x="12082" y="5085"/>
                    <a:pt x="12120" y="5124"/>
                    <a:pt x="12162" y="5154"/>
                  </a:cubicBezTo>
                  <a:cubicBezTo>
                    <a:pt x="12190" y="5175"/>
                    <a:pt x="12224" y="5192"/>
                    <a:pt x="12254" y="5207"/>
                  </a:cubicBezTo>
                  <a:cubicBezTo>
                    <a:pt x="12285" y="5221"/>
                    <a:pt x="12314" y="5236"/>
                    <a:pt x="12346" y="5244"/>
                  </a:cubicBezTo>
                  <a:cubicBezTo>
                    <a:pt x="12363" y="5249"/>
                    <a:pt x="12380" y="5249"/>
                    <a:pt x="12397" y="5252"/>
                  </a:cubicBezTo>
                  <a:cubicBezTo>
                    <a:pt x="12431" y="5258"/>
                    <a:pt x="12463" y="5261"/>
                    <a:pt x="12489" y="5267"/>
                  </a:cubicBezTo>
                  <a:cubicBezTo>
                    <a:pt x="12515" y="5273"/>
                    <a:pt x="12537" y="5283"/>
                    <a:pt x="12556" y="5290"/>
                  </a:cubicBezTo>
                  <a:cubicBezTo>
                    <a:pt x="12584" y="5300"/>
                    <a:pt x="12603" y="5308"/>
                    <a:pt x="12615" y="5320"/>
                  </a:cubicBezTo>
                  <a:cubicBezTo>
                    <a:pt x="12618" y="5324"/>
                    <a:pt x="12621" y="5331"/>
                    <a:pt x="12623" y="5335"/>
                  </a:cubicBezTo>
                  <a:cubicBezTo>
                    <a:pt x="12639" y="5367"/>
                    <a:pt x="12592" y="5407"/>
                    <a:pt x="12489" y="5455"/>
                  </a:cubicBezTo>
                  <a:cubicBezTo>
                    <a:pt x="12465" y="5466"/>
                    <a:pt x="12440" y="5476"/>
                    <a:pt x="12413" y="5493"/>
                  </a:cubicBezTo>
                  <a:cubicBezTo>
                    <a:pt x="12387" y="5509"/>
                    <a:pt x="12359" y="5531"/>
                    <a:pt x="12330" y="5553"/>
                  </a:cubicBezTo>
                  <a:cubicBezTo>
                    <a:pt x="12271" y="5596"/>
                    <a:pt x="12203" y="5651"/>
                    <a:pt x="12137" y="5711"/>
                  </a:cubicBezTo>
                  <a:cubicBezTo>
                    <a:pt x="12071" y="5771"/>
                    <a:pt x="12005" y="5835"/>
                    <a:pt x="11936" y="5907"/>
                  </a:cubicBezTo>
                  <a:cubicBezTo>
                    <a:pt x="11798" y="6049"/>
                    <a:pt x="11660" y="6211"/>
                    <a:pt x="11534" y="6373"/>
                  </a:cubicBezTo>
                  <a:cubicBezTo>
                    <a:pt x="11471" y="6454"/>
                    <a:pt x="11412" y="6535"/>
                    <a:pt x="11358" y="6614"/>
                  </a:cubicBezTo>
                  <a:cubicBezTo>
                    <a:pt x="11277" y="6732"/>
                    <a:pt x="11206" y="6845"/>
                    <a:pt x="11156" y="6945"/>
                  </a:cubicBezTo>
                  <a:cubicBezTo>
                    <a:pt x="11140" y="6978"/>
                    <a:pt x="11126" y="7013"/>
                    <a:pt x="11115" y="7043"/>
                  </a:cubicBezTo>
                  <a:cubicBezTo>
                    <a:pt x="11062" y="7177"/>
                    <a:pt x="10972" y="7379"/>
                    <a:pt x="10922" y="7494"/>
                  </a:cubicBezTo>
                  <a:cubicBezTo>
                    <a:pt x="10871" y="7609"/>
                    <a:pt x="10818" y="7719"/>
                    <a:pt x="10796" y="7742"/>
                  </a:cubicBezTo>
                  <a:cubicBezTo>
                    <a:pt x="10784" y="7755"/>
                    <a:pt x="10764" y="7743"/>
                    <a:pt x="10737" y="7712"/>
                  </a:cubicBezTo>
                  <a:cubicBezTo>
                    <a:pt x="10724" y="7697"/>
                    <a:pt x="10711" y="7677"/>
                    <a:pt x="10696" y="7652"/>
                  </a:cubicBezTo>
                  <a:cubicBezTo>
                    <a:pt x="10664" y="7603"/>
                    <a:pt x="10623" y="7540"/>
                    <a:pt x="10587" y="7464"/>
                  </a:cubicBezTo>
                  <a:cubicBezTo>
                    <a:pt x="10531" y="7350"/>
                    <a:pt x="10479" y="7217"/>
                    <a:pt x="10427" y="7073"/>
                  </a:cubicBezTo>
                  <a:cubicBezTo>
                    <a:pt x="10414" y="7036"/>
                    <a:pt x="10397" y="6989"/>
                    <a:pt x="10377" y="6945"/>
                  </a:cubicBezTo>
                  <a:cubicBezTo>
                    <a:pt x="10338" y="6858"/>
                    <a:pt x="10283" y="6764"/>
                    <a:pt x="10235" y="6682"/>
                  </a:cubicBezTo>
                  <a:cubicBezTo>
                    <a:pt x="10210" y="6640"/>
                    <a:pt x="10190" y="6601"/>
                    <a:pt x="10168" y="6569"/>
                  </a:cubicBezTo>
                  <a:cubicBezTo>
                    <a:pt x="9915" y="6210"/>
                    <a:pt x="9316" y="5613"/>
                    <a:pt x="9087" y="5485"/>
                  </a:cubicBezTo>
                  <a:cubicBezTo>
                    <a:pt x="9057" y="5469"/>
                    <a:pt x="9033" y="5454"/>
                    <a:pt x="9011" y="5440"/>
                  </a:cubicBezTo>
                  <a:cubicBezTo>
                    <a:pt x="8989" y="5426"/>
                    <a:pt x="8967" y="5414"/>
                    <a:pt x="8952" y="5402"/>
                  </a:cubicBezTo>
                  <a:cubicBezTo>
                    <a:pt x="8938" y="5390"/>
                    <a:pt x="8934" y="5375"/>
                    <a:pt x="8927" y="5365"/>
                  </a:cubicBezTo>
                  <a:cubicBezTo>
                    <a:pt x="8921" y="5355"/>
                    <a:pt x="8918" y="5343"/>
                    <a:pt x="8919" y="5335"/>
                  </a:cubicBezTo>
                  <a:cubicBezTo>
                    <a:pt x="8919" y="5330"/>
                    <a:pt x="8917" y="5331"/>
                    <a:pt x="8919" y="5327"/>
                  </a:cubicBezTo>
                  <a:cubicBezTo>
                    <a:pt x="8921" y="5323"/>
                    <a:pt x="8923" y="5316"/>
                    <a:pt x="8927" y="5312"/>
                  </a:cubicBezTo>
                  <a:cubicBezTo>
                    <a:pt x="8936" y="5304"/>
                    <a:pt x="8953" y="5296"/>
                    <a:pt x="8969" y="5290"/>
                  </a:cubicBezTo>
                  <a:cubicBezTo>
                    <a:pt x="9002" y="5276"/>
                    <a:pt x="9048" y="5271"/>
                    <a:pt x="9112" y="5259"/>
                  </a:cubicBezTo>
                  <a:cubicBezTo>
                    <a:pt x="9136" y="5255"/>
                    <a:pt x="9170" y="5244"/>
                    <a:pt x="9204" y="5229"/>
                  </a:cubicBezTo>
                  <a:cubicBezTo>
                    <a:pt x="9306" y="5184"/>
                    <a:pt x="9435" y="5096"/>
                    <a:pt x="9539" y="5004"/>
                  </a:cubicBezTo>
                  <a:cubicBezTo>
                    <a:pt x="9678" y="4881"/>
                    <a:pt x="9925" y="4671"/>
                    <a:pt x="10084" y="4537"/>
                  </a:cubicBezTo>
                  <a:cubicBezTo>
                    <a:pt x="10211" y="4430"/>
                    <a:pt x="10356" y="4263"/>
                    <a:pt x="10469" y="4101"/>
                  </a:cubicBezTo>
                  <a:cubicBezTo>
                    <a:pt x="10488" y="4074"/>
                    <a:pt x="10511" y="4045"/>
                    <a:pt x="10528" y="4018"/>
                  </a:cubicBezTo>
                  <a:cubicBezTo>
                    <a:pt x="10545" y="3991"/>
                    <a:pt x="10555" y="3968"/>
                    <a:pt x="10570" y="3943"/>
                  </a:cubicBezTo>
                  <a:cubicBezTo>
                    <a:pt x="10624" y="3846"/>
                    <a:pt x="10683" y="3756"/>
                    <a:pt x="10729" y="3694"/>
                  </a:cubicBezTo>
                  <a:cubicBezTo>
                    <a:pt x="10752" y="3663"/>
                    <a:pt x="10771" y="3643"/>
                    <a:pt x="10788" y="3627"/>
                  </a:cubicBezTo>
                  <a:cubicBezTo>
                    <a:pt x="10796" y="3618"/>
                    <a:pt x="10807" y="3608"/>
                    <a:pt x="10813" y="3604"/>
                  </a:cubicBezTo>
                  <a:close/>
                  <a:moveTo>
                    <a:pt x="10771" y="8096"/>
                  </a:moveTo>
                  <a:cubicBezTo>
                    <a:pt x="10816" y="8096"/>
                    <a:pt x="10971" y="8473"/>
                    <a:pt x="10939" y="8502"/>
                  </a:cubicBezTo>
                  <a:cubicBezTo>
                    <a:pt x="10893" y="8544"/>
                    <a:pt x="10614" y="8543"/>
                    <a:pt x="10587" y="8502"/>
                  </a:cubicBezTo>
                  <a:cubicBezTo>
                    <a:pt x="10581" y="8494"/>
                    <a:pt x="10587" y="8474"/>
                    <a:pt x="10595" y="8442"/>
                  </a:cubicBezTo>
                  <a:cubicBezTo>
                    <a:pt x="10597" y="8419"/>
                    <a:pt x="10604" y="8389"/>
                    <a:pt x="10620" y="8359"/>
                  </a:cubicBezTo>
                  <a:cubicBezTo>
                    <a:pt x="10630" y="8330"/>
                    <a:pt x="10644" y="8293"/>
                    <a:pt x="10662" y="8254"/>
                  </a:cubicBezTo>
                  <a:cubicBezTo>
                    <a:pt x="10674" y="8229"/>
                    <a:pt x="10684" y="8212"/>
                    <a:pt x="10696" y="8194"/>
                  </a:cubicBezTo>
                  <a:cubicBezTo>
                    <a:pt x="10724" y="8139"/>
                    <a:pt x="10757" y="8096"/>
                    <a:pt x="10771" y="8096"/>
                  </a:cubicBezTo>
                  <a:close/>
                  <a:moveTo>
                    <a:pt x="10796" y="8864"/>
                  </a:moveTo>
                  <a:cubicBezTo>
                    <a:pt x="10728" y="8864"/>
                    <a:pt x="10660" y="8888"/>
                    <a:pt x="10570" y="8939"/>
                  </a:cubicBezTo>
                  <a:cubicBezTo>
                    <a:pt x="10445" y="9009"/>
                    <a:pt x="10202" y="9067"/>
                    <a:pt x="10034" y="9067"/>
                  </a:cubicBezTo>
                  <a:cubicBezTo>
                    <a:pt x="9410" y="9067"/>
                    <a:pt x="9043" y="9747"/>
                    <a:pt x="9539" y="9985"/>
                  </a:cubicBezTo>
                  <a:cubicBezTo>
                    <a:pt x="9871" y="10144"/>
                    <a:pt x="9821" y="10283"/>
                    <a:pt x="9371" y="10451"/>
                  </a:cubicBezTo>
                  <a:cubicBezTo>
                    <a:pt x="9064" y="10566"/>
                    <a:pt x="8912" y="10578"/>
                    <a:pt x="8693" y="10489"/>
                  </a:cubicBezTo>
                  <a:cubicBezTo>
                    <a:pt x="8537" y="10425"/>
                    <a:pt x="8330" y="10402"/>
                    <a:pt x="8232" y="10436"/>
                  </a:cubicBezTo>
                  <a:cubicBezTo>
                    <a:pt x="7973" y="10525"/>
                    <a:pt x="8015" y="10776"/>
                    <a:pt x="8299" y="10842"/>
                  </a:cubicBezTo>
                  <a:cubicBezTo>
                    <a:pt x="8438" y="10875"/>
                    <a:pt x="8516" y="10954"/>
                    <a:pt x="8483" y="11031"/>
                  </a:cubicBezTo>
                  <a:cubicBezTo>
                    <a:pt x="8452" y="11104"/>
                    <a:pt x="8340" y="11626"/>
                    <a:pt x="8232" y="12189"/>
                  </a:cubicBezTo>
                  <a:cubicBezTo>
                    <a:pt x="8075" y="13002"/>
                    <a:pt x="7971" y="13260"/>
                    <a:pt x="7754" y="13438"/>
                  </a:cubicBezTo>
                  <a:lnTo>
                    <a:pt x="7486" y="13664"/>
                  </a:lnTo>
                  <a:lnTo>
                    <a:pt x="7779" y="13875"/>
                  </a:lnTo>
                  <a:cubicBezTo>
                    <a:pt x="8183" y="14159"/>
                    <a:pt x="8950" y="14160"/>
                    <a:pt x="9355" y="13875"/>
                  </a:cubicBezTo>
                  <a:cubicBezTo>
                    <a:pt x="9656" y="13663"/>
                    <a:pt x="9651" y="13661"/>
                    <a:pt x="9422" y="13491"/>
                  </a:cubicBezTo>
                  <a:cubicBezTo>
                    <a:pt x="9252" y="13365"/>
                    <a:pt x="9122" y="13003"/>
                    <a:pt x="8927" y="12114"/>
                  </a:cubicBezTo>
                  <a:cubicBezTo>
                    <a:pt x="8782" y="11451"/>
                    <a:pt x="8687" y="10885"/>
                    <a:pt x="8718" y="10857"/>
                  </a:cubicBezTo>
                  <a:cubicBezTo>
                    <a:pt x="8821" y="10765"/>
                    <a:pt x="10209" y="10805"/>
                    <a:pt x="10277" y="10903"/>
                  </a:cubicBezTo>
                  <a:cubicBezTo>
                    <a:pt x="10313" y="10956"/>
                    <a:pt x="10195" y="11103"/>
                    <a:pt x="10008" y="11226"/>
                  </a:cubicBezTo>
                  <a:cubicBezTo>
                    <a:pt x="9705" y="11427"/>
                    <a:pt x="9575" y="11621"/>
                    <a:pt x="9388" y="12152"/>
                  </a:cubicBezTo>
                  <a:cubicBezTo>
                    <a:pt x="9284" y="12447"/>
                    <a:pt x="9716" y="13121"/>
                    <a:pt x="10159" y="13355"/>
                  </a:cubicBezTo>
                  <a:cubicBezTo>
                    <a:pt x="10552" y="13563"/>
                    <a:pt x="10578" y="13604"/>
                    <a:pt x="10545" y="14010"/>
                  </a:cubicBezTo>
                  <a:cubicBezTo>
                    <a:pt x="10510" y="14436"/>
                    <a:pt x="10502" y="14442"/>
                    <a:pt x="10134" y="14409"/>
                  </a:cubicBezTo>
                  <a:cubicBezTo>
                    <a:pt x="9760" y="14375"/>
                    <a:pt x="9755" y="14377"/>
                    <a:pt x="9782" y="14793"/>
                  </a:cubicBezTo>
                  <a:cubicBezTo>
                    <a:pt x="9805" y="15137"/>
                    <a:pt x="9857" y="15219"/>
                    <a:pt x="10050" y="15221"/>
                  </a:cubicBezTo>
                  <a:cubicBezTo>
                    <a:pt x="10179" y="15223"/>
                    <a:pt x="10376" y="15284"/>
                    <a:pt x="10494" y="15364"/>
                  </a:cubicBezTo>
                  <a:cubicBezTo>
                    <a:pt x="10681" y="15491"/>
                    <a:pt x="10752" y="15494"/>
                    <a:pt x="11031" y="15364"/>
                  </a:cubicBezTo>
                  <a:cubicBezTo>
                    <a:pt x="11208" y="15282"/>
                    <a:pt x="11450" y="15214"/>
                    <a:pt x="11567" y="15214"/>
                  </a:cubicBezTo>
                  <a:cubicBezTo>
                    <a:pt x="11738" y="15214"/>
                    <a:pt x="11786" y="15135"/>
                    <a:pt x="11793" y="14800"/>
                  </a:cubicBezTo>
                  <a:cubicBezTo>
                    <a:pt x="11802" y="14394"/>
                    <a:pt x="11791" y="14385"/>
                    <a:pt x="11441" y="14416"/>
                  </a:cubicBezTo>
                  <a:cubicBezTo>
                    <a:pt x="11095" y="14447"/>
                    <a:pt x="11081" y="14433"/>
                    <a:pt x="11048" y="14018"/>
                  </a:cubicBezTo>
                  <a:cubicBezTo>
                    <a:pt x="11015" y="13614"/>
                    <a:pt x="11042" y="13565"/>
                    <a:pt x="11467" y="13325"/>
                  </a:cubicBezTo>
                  <a:cubicBezTo>
                    <a:pt x="12294" y="12857"/>
                    <a:pt x="12377" y="11922"/>
                    <a:pt x="11651" y="11309"/>
                  </a:cubicBezTo>
                  <a:cubicBezTo>
                    <a:pt x="11436" y="11127"/>
                    <a:pt x="11292" y="10942"/>
                    <a:pt x="11324" y="10895"/>
                  </a:cubicBezTo>
                  <a:cubicBezTo>
                    <a:pt x="11418" y="10759"/>
                    <a:pt x="12582" y="10796"/>
                    <a:pt x="12715" y="10940"/>
                  </a:cubicBezTo>
                  <a:cubicBezTo>
                    <a:pt x="12917" y="11158"/>
                    <a:pt x="12430" y="13277"/>
                    <a:pt x="12129" y="13491"/>
                  </a:cubicBezTo>
                  <a:cubicBezTo>
                    <a:pt x="11995" y="13586"/>
                    <a:pt x="11914" y="13679"/>
                    <a:pt x="11944" y="13702"/>
                  </a:cubicBezTo>
                  <a:cubicBezTo>
                    <a:pt x="12545" y="14146"/>
                    <a:pt x="13223" y="14212"/>
                    <a:pt x="13712" y="13867"/>
                  </a:cubicBezTo>
                  <a:cubicBezTo>
                    <a:pt x="14024" y="13648"/>
                    <a:pt x="14017" y="13645"/>
                    <a:pt x="13788" y="13483"/>
                  </a:cubicBezTo>
                  <a:cubicBezTo>
                    <a:pt x="13614" y="13361"/>
                    <a:pt x="13495" y="13025"/>
                    <a:pt x="13310" y="12144"/>
                  </a:cubicBezTo>
                  <a:lnTo>
                    <a:pt x="13067" y="10970"/>
                  </a:lnTo>
                  <a:lnTo>
                    <a:pt x="13335" y="10790"/>
                  </a:lnTo>
                  <a:cubicBezTo>
                    <a:pt x="13561" y="10633"/>
                    <a:pt x="13574" y="10590"/>
                    <a:pt x="13427" y="10504"/>
                  </a:cubicBezTo>
                  <a:cubicBezTo>
                    <a:pt x="13219" y="10380"/>
                    <a:pt x="12964" y="10376"/>
                    <a:pt x="12765" y="10489"/>
                  </a:cubicBezTo>
                  <a:cubicBezTo>
                    <a:pt x="12621" y="10571"/>
                    <a:pt x="11682" y="10403"/>
                    <a:pt x="11534" y="10271"/>
                  </a:cubicBezTo>
                  <a:cubicBezTo>
                    <a:pt x="11492" y="10234"/>
                    <a:pt x="11642" y="10137"/>
                    <a:pt x="11869" y="10052"/>
                  </a:cubicBezTo>
                  <a:cubicBezTo>
                    <a:pt x="12167" y="9941"/>
                    <a:pt x="12279" y="9833"/>
                    <a:pt x="12279" y="9669"/>
                  </a:cubicBezTo>
                  <a:cubicBezTo>
                    <a:pt x="12279" y="9343"/>
                    <a:pt x="11956" y="9067"/>
                    <a:pt x="11575" y="9067"/>
                  </a:cubicBezTo>
                  <a:cubicBezTo>
                    <a:pt x="11396" y="9067"/>
                    <a:pt x="11147" y="9009"/>
                    <a:pt x="11022" y="8939"/>
                  </a:cubicBezTo>
                  <a:cubicBezTo>
                    <a:pt x="10932" y="8888"/>
                    <a:pt x="10864" y="8864"/>
                    <a:pt x="10796" y="8864"/>
                  </a:cubicBezTo>
                  <a:close/>
                  <a:moveTo>
                    <a:pt x="11425" y="9172"/>
                  </a:moveTo>
                  <a:cubicBezTo>
                    <a:pt x="11444" y="9171"/>
                    <a:pt x="11456" y="9171"/>
                    <a:pt x="11475" y="9172"/>
                  </a:cubicBezTo>
                  <a:cubicBezTo>
                    <a:pt x="11729" y="9185"/>
                    <a:pt x="11936" y="9363"/>
                    <a:pt x="11936" y="9654"/>
                  </a:cubicBezTo>
                  <a:cubicBezTo>
                    <a:pt x="11936" y="10005"/>
                    <a:pt x="11470" y="10173"/>
                    <a:pt x="11098" y="9955"/>
                  </a:cubicBezTo>
                  <a:cubicBezTo>
                    <a:pt x="10846" y="9807"/>
                    <a:pt x="10773" y="9805"/>
                    <a:pt x="10486" y="9939"/>
                  </a:cubicBezTo>
                  <a:cubicBezTo>
                    <a:pt x="10069" y="10134"/>
                    <a:pt x="10039" y="10132"/>
                    <a:pt x="9757" y="9879"/>
                  </a:cubicBezTo>
                  <a:cubicBezTo>
                    <a:pt x="9544" y="9688"/>
                    <a:pt x="9542" y="9643"/>
                    <a:pt x="9690" y="9443"/>
                  </a:cubicBezTo>
                  <a:cubicBezTo>
                    <a:pt x="9902" y="9155"/>
                    <a:pt x="10300" y="9104"/>
                    <a:pt x="10578" y="9330"/>
                  </a:cubicBezTo>
                  <a:cubicBezTo>
                    <a:pt x="10782" y="9496"/>
                    <a:pt x="10811" y="9496"/>
                    <a:pt x="11006" y="9338"/>
                  </a:cubicBezTo>
                  <a:cubicBezTo>
                    <a:pt x="11139" y="9230"/>
                    <a:pt x="11288" y="9179"/>
                    <a:pt x="11425" y="9172"/>
                  </a:cubicBezTo>
                  <a:close/>
                  <a:moveTo>
                    <a:pt x="8316" y="12460"/>
                  </a:moveTo>
                  <a:cubicBezTo>
                    <a:pt x="8320" y="12459"/>
                    <a:pt x="8328" y="12460"/>
                    <a:pt x="8332" y="12460"/>
                  </a:cubicBezTo>
                  <a:cubicBezTo>
                    <a:pt x="8401" y="12466"/>
                    <a:pt x="8450" y="12624"/>
                    <a:pt x="8450" y="12927"/>
                  </a:cubicBezTo>
                  <a:cubicBezTo>
                    <a:pt x="8450" y="13218"/>
                    <a:pt x="8394" y="13420"/>
                    <a:pt x="8307" y="13446"/>
                  </a:cubicBezTo>
                  <a:cubicBezTo>
                    <a:pt x="8100" y="13508"/>
                    <a:pt x="8029" y="13260"/>
                    <a:pt x="8131" y="12821"/>
                  </a:cubicBezTo>
                  <a:cubicBezTo>
                    <a:pt x="8185" y="12587"/>
                    <a:pt x="8257" y="12473"/>
                    <a:pt x="8316" y="12460"/>
                  </a:cubicBezTo>
                  <a:close/>
                  <a:moveTo>
                    <a:pt x="8785" y="12483"/>
                  </a:moveTo>
                  <a:cubicBezTo>
                    <a:pt x="8893" y="12469"/>
                    <a:pt x="8959" y="12647"/>
                    <a:pt x="8994" y="13055"/>
                  </a:cubicBezTo>
                  <a:cubicBezTo>
                    <a:pt x="9023" y="13383"/>
                    <a:pt x="8873" y="13562"/>
                    <a:pt x="8701" y="13408"/>
                  </a:cubicBezTo>
                  <a:cubicBezTo>
                    <a:pt x="8579" y="13299"/>
                    <a:pt x="8605" y="12569"/>
                    <a:pt x="8735" y="12498"/>
                  </a:cubicBezTo>
                  <a:cubicBezTo>
                    <a:pt x="8752" y="12488"/>
                    <a:pt x="8769" y="12485"/>
                    <a:pt x="8785" y="12483"/>
                  </a:cubicBezTo>
                  <a:close/>
                  <a:moveTo>
                    <a:pt x="12682" y="12754"/>
                  </a:moveTo>
                  <a:cubicBezTo>
                    <a:pt x="12745" y="12756"/>
                    <a:pt x="12799" y="12899"/>
                    <a:pt x="12799" y="13077"/>
                  </a:cubicBezTo>
                  <a:cubicBezTo>
                    <a:pt x="12799" y="13377"/>
                    <a:pt x="12638" y="13557"/>
                    <a:pt x="12489" y="13423"/>
                  </a:cubicBezTo>
                  <a:cubicBezTo>
                    <a:pt x="12387" y="13332"/>
                    <a:pt x="12556" y="12748"/>
                    <a:pt x="12682" y="12754"/>
                  </a:cubicBezTo>
                  <a:close/>
                  <a:moveTo>
                    <a:pt x="13251" y="12829"/>
                  </a:moveTo>
                  <a:cubicBezTo>
                    <a:pt x="13314" y="12818"/>
                    <a:pt x="13390" y="12914"/>
                    <a:pt x="13411" y="13047"/>
                  </a:cubicBezTo>
                  <a:cubicBezTo>
                    <a:pt x="13458" y="13348"/>
                    <a:pt x="13237" y="13582"/>
                    <a:pt x="13134" y="13340"/>
                  </a:cubicBezTo>
                  <a:cubicBezTo>
                    <a:pt x="13043" y="13128"/>
                    <a:pt x="13105" y="12855"/>
                    <a:pt x="13251" y="1282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39" name="Rectangle"/>
          <p:cNvSpPr/>
          <p:nvPr/>
        </p:nvSpPr>
        <p:spPr>
          <a:xfrm>
            <a:off x="9496377" y="0"/>
            <a:ext cx="14887624" cy="1958698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 sz="3200">
              <a:effectLst/>
            </a:endParaRPr>
          </a:p>
        </p:txBody>
      </p:sp>
      <p:sp>
        <p:nvSpPr>
          <p:cNvPr id="153" name="Казначейство России"/>
          <p:cNvSpPr txBox="1"/>
          <p:nvPr/>
        </p:nvSpPr>
        <p:spPr>
          <a:xfrm>
            <a:off x="1796723" y="534464"/>
            <a:ext cx="6020879" cy="76431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51" name="Номер слайда 2"/>
          <p:cNvSpPr txBox="1"/>
          <p:nvPr/>
        </p:nvSpPr>
        <p:spPr>
          <a:xfrm>
            <a:off x="23610853" y="13081000"/>
            <a:ext cx="445635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11</a:t>
            </a:r>
          </a:p>
        </p:txBody>
      </p:sp>
      <p:sp>
        <p:nvSpPr>
          <p:cNvPr id="12" name="Казначейская платежная система в 2018 году"/>
          <p:cNvSpPr txBox="1"/>
          <p:nvPr/>
        </p:nvSpPr>
        <p:spPr>
          <a:xfrm>
            <a:off x="9772267" y="560146"/>
            <a:ext cx="14178960" cy="104438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3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FUNKCIONALNA STRUKTURA E-PRORAČUNA U RAČUNOVODSTVU I FINANCIJSKOM IZVJEŠTAVANJU</a:t>
            </a:r>
          </a:p>
        </p:txBody>
      </p:sp>
      <p:grpSp>
        <p:nvGrpSpPr>
          <p:cNvPr id="18" name="Группа 132"/>
          <p:cNvGrpSpPr/>
          <p:nvPr/>
        </p:nvGrpSpPr>
        <p:grpSpPr>
          <a:xfrm>
            <a:off x="10103408" y="1961456"/>
            <a:ext cx="3705712" cy="1889374"/>
            <a:chOff x="5000625" y="3429000"/>
            <a:chExt cx="1909628" cy="875978"/>
          </a:xfrm>
          <a:effectLst/>
        </p:grpSpPr>
        <p:sp>
          <p:nvSpPr>
            <p:cNvPr id="20" name="Облако 19"/>
            <p:cNvSpPr/>
            <p:nvPr/>
          </p:nvSpPr>
          <p:spPr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21" name="TextBox 45"/>
            <p:cNvSpPr txBox="1">
              <a:spLocks noChangeArrowheads="1"/>
            </p:cNvSpPr>
            <p:nvPr/>
          </p:nvSpPr>
          <p:spPr>
            <a:xfrm>
              <a:off x="5747004" y="3495171"/>
              <a:ext cx="731586" cy="171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8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RD</a:t>
              </a:r>
            </a:p>
          </p:txBody>
        </p:sp>
      </p:grpSp>
      <p:grpSp>
        <p:nvGrpSpPr>
          <p:cNvPr id="23" name="Группа 132"/>
          <p:cNvGrpSpPr/>
          <p:nvPr/>
        </p:nvGrpSpPr>
        <p:grpSpPr>
          <a:xfrm>
            <a:off x="1553734" y="1783742"/>
            <a:ext cx="4926697" cy="3495009"/>
            <a:chOff x="5000625" y="3429000"/>
            <a:chExt cx="1909628" cy="875978"/>
          </a:xfrm>
          <a:effectLst/>
        </p:grpSpPr>
        <p:sp>
          <p:nvSpPr>
            <p:cNvPr id="25" name="Облако 24"/>
            <p:cNvSpPr/>
            <p:nvPr/>
          </p:nvSpPr>
          <p:spPr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26" name="TextBox 45"/>
            <p:cNvSpPr txBox="1">
              <a:spLocks noChangeArrowheads="1"/>
            </p:cNvSpPr>
            <p:nvPr/>
          </p:nvSpPr>
          <p:spPr>
            <a:xfrm>
              <a:off x="5667380" y="3516290"/>
              <a:ext cx="947367" cy="92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8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EMSS (FTAS)</a:t>
              </a:r>
            </a:p>
          </p:txBody>
        </p:sp>
      </p:grpSp>
      <p:sp>
        <p:nvSpPr>
          <p:cNvPr id="27" name="Облако 26"/>
          <p:cNvSpPr/>
          <p:nvPr/>
        </p:nvSpPr>
        <p:spPr>
          <a:xfrm>
            <a:off x="15711346" y="2075631"/>
            <a:ext cx="4512284" cy="2218680"/>
          </a:xfrm>
          <a:prstGeom prst="cloud">
            <a:avLst/>
          </a:prstGeom>
          <a:solidFill>
            <a:srgbClr val="DDF7F4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>
                <a:effectLst/>
              </a:defRPr>
            </a:pPr>
            <a:endParaRPr lang="ru-RU" sz="1600">
              <a:effectLst/>
            </a:endParaRPr>
          </a:p>
        </p:txBody>
      </p:sp>
      <p:grpSp>
        <p:nvGrpSpPr>
          <p:cNvPr id="30" name="Группа 132"/>
          <p:cNvGrpSpPr/>
          <p:nvPr/>
        </p:nvGrpSpPr>
        <p:grpSpPr>
          <a:xfrm>
            <a:off x="962893" y="5690761"/>
            <a:ext cx="4100315" cy="2777451"/>
            <a:chOff x="5000625" y="3429000"/>
            <a:chExt cx="1909628" cy="875978"/>
          </a:xfrm>
          <a:effectLst/>
        </p:grpSpPr>
        <p:sp>
          <p:nvSpPr>
            <p:cNvPr id="32" name="Облако 31"/>
            <p:cNvSpPr/>
            <p:nvPr/>
          </p:nvSpPr>
          <p:spPr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33" name="TextBox 45"/>
            <p:cNvSpPr txBox="1">
              <a:spLocks noChangeArrowheads="1"/>
            </p:cNvSpPr>
            <p:nvPr/>
          </p:nvSpPr>
          <p:spPr>
            <a:xfrm>
              <a:off x="5800521" y="3506676"/>
              <a:ext cx="871403" cy="11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8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MRS</a:t>
              </a:r>
            </a:p>
          </p:txBody>
        </p:sp>
      </p:grpSp>
      <p:grpSp>
        <p:nvGrpSpPr>
          <p:cNvPr id="34" name="Группа 132"/>
          <p:cNvGrpSpPr/>
          <p:nvPr/>
        </p:nvGrpSpPr>
        <p:grpSpPr>
          <a:xfrm>
            <a:off x="18030127" y="4622942"/>
            <a:ext cx="4819056" cy="2744095"/>
            <a:chOff x="5000624" y="3312745"/>
            <a:chExt cx="2304354" cy="1050940"/>
          </a:xfrm>
          <a:effectLst/>
        </p:grpSpPr>
        <p:sp>
          <p:nvSpPr>
            <p:cNvPr id="35" name="Облако 34"/>
            <p:cNvSpPr/>
            <p:nvPr/>
          </p:nvSpPr>
          <p:spPr>
            <a:xfrm>
              <a:off x="5000624" y="3312745"/>
              <a:ext cx="2304354" cy="1050940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36" name="TextBox 45"/>
            <p:cNvSpPr txBox="1">
              <a:spLocks noChangeArrowheads="1"/>
            </p:cNvSpPr>
            <p:nvPr/>
          </p:nvSpPr>
          <p:spPr>
            <a:xfrm>
              <a:off x="5445626" y="3456602"/>
              <a:ext cx="1651735" cy="353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6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Modul za potvrdu plaćanja primarnim računovodstvenim dokumentima i naplatu pristojbi</a:t>
              </a:r>
            </a:p>
          </p:txBody>
        </p:sp>
      </p:grpSp>
      <p:pic>
        <p:nvPicPr>
          <p:cNvPr id="37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0713" y="4983436"/>
            <a:ext cx="515455" cy="5064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132"/>
          <p:cNvGrpSpPr/>
          <p:nvPr/>
        </p:nvGrpSpPr>
        <p:grpSpPr>
          <a:xfrm>
            <a:off x="1561428" y="8700996"/>
            <a:ext cx="3456391" cy="2525589"/>
            <a:chOff x="5000625" y="3429000"/>
            <a:chExt cx="1909628" cy="875978"/>
          </a:xfrm>
          <a:effectLst/>
        </p:grpSpPr>
        <p:sp>
          <p:nvSpPr>
            <p:cNvPr id="39" name="Облако 38"/>
            <p:cNvSpPr/>
            <p:nvPr/>
          </p:nvSpPr>
          <p:spPr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40" name="TextBox 45"/>
            <p:cNvSpPr txBox="1">
              <a:spLocks noChangeArrowheads="1"/>
            </p:cNvSpPr>
            <p:nvPr/>
          </p:nvSpPr>
          <p:spPr>
            <a:xfrm>
              <a:off x="5523438" y="3540257"/>
              <a:ext cx="1026444" cy="12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8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UIS PD</a:t>
              </a:r>
            </a:p>
          </p:txBody>
        </p:sp>
      </p:grpSp>
      <p:grpSp>
        <p:nvGrpSpPr>
          <p:cNvPr id="41" name="Группа 132"/>
          <p:cNvGrpSpPr/>
          <p:nvPr/>
        </p:nvGrpSpPr>
        <p:grpSpPr>
          <a:xfrm>
            <a:off x="18960753" y="11015183"/>
            <a:ext cx="3563907" cy="2300763"/>
            <a:chOff x="5000625" y="3429000"/>
            <a:chExt cx="1909628" cy="875978"/>
          </a:xfrm>
          <a:effectLst/>
        </p:grpSpPr>
        <p:sp>
          <p:nvSpPr>
            <p:cNvPr id="42" name="Облако 41"/>
            <p:cNvSpPr/>
            <p:nvPr/>
          </p:nvSpPr>
          <p:spPr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400">
                <a:effectLst/>
              </a:endParaRPr>
            </a:p>
          </p:txBody>
        </p:sp>
        <p:sp>
          <p:nvSpPr>
            <p:cNvPr id="43" name="TextBox 48"/>
            <p:cNvSpPr txBox="1">
              <a:spLocks noChangeArrowheads="1"/>
            </p:cNvSpPr>
            <p:nvPr/>
          </p:nvSpPr>
          <p:spPr>
            <a:xfrm>
              <a:off x="5482659" y="3536558"/>
              <a:ext cx="1374643" cy="24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4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Fond za socijalno osiguranje (SIF), Mirovinski fond RF-a (PFRF), Federalna porezna služba (FTS), Federalna služba za državnu statistiku (Rosstat)</a:t>
              </a:r>
            </a:p>
          </p:txBody>
        </p:sp>
      </p:grpSp>
      <p:pic>
        <p:nvPicPr>
          <p:cNvPr id="44" name="Рисунок 1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289" y="11388618"/>
            <a:ext cx="362732" cy="3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 стрелкой 120"/>
          <p:cNvCxnSpPr/>
          <p:nvPr/>
        </p:nvCxnSpPr>
        <p:spPr>
          <a:xfrm flipH="1">
            <a:off x="5159334" y="9296312"/>
            <a:ext cx="902447" cy="216985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non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 стрелкой 120"/>
          <p:cNvCxnSpPr/>
          <p:nvPr/>
        </p:nvCxnSpPr>
        <p:spPr>
          <a:xfrm flipH="1" flipV="1">
            <a:off x="5106393" y="7046247"/>
            <a:ext cx="955388" cy="17462"/>
          </a:xfrm>
          <a:prstGeom prst="straightConnector1">
            <a:avLst/>
          </a:prstGeom>
          <a:ln w="57150">
            <a:solidFill>
              <a:srgbClr val="47B0FF"/>
            </a:solidFill>
            <a:headEnd type="non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 стрелкой 120"/>
          <p:cNvCxnSpPr/>
          <p:nvPr/>
        </p:nvCxnSpPr>
        <p:spPr>
          <a:xfrm flipH="1" flipV="1">
            <a:off x="11759952" y="3946339"/>
            <a:ext cx="15666" cy="463389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non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TextBox 45"/>
          <p:cNvSpPr txBox="1">
            <a:spLocks noChangeArrowheads="1"/>
          </p:cNvSpPr>
          <p:nvPr/>
        </p:nvSpPr>
        <p:spPr>
          <a:xfrm>
            <a:off x="10819432" y="2490644"/>
            <a:ext cx="2243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Vodiči, registri, klasifikatori</a:t>
            </a:r>
          </a:p>
        </p:txBody>
      </p:sp>
      <p:sp>
        <p:nvSpPr>
          <p:cNvPr id="50" name="TextBox 45"/>
          <p:cNvSpPr txBox="1">
            <a:spLocks noChangeArrowheads="1"/>
          </p:cNvSpPr>
          <p:nvPr/>
        </p:nvSpPr>
        <p:spPr>
          <a:xfrm>
            <a:off x="16153809" y="3103151"/>
            <a:ext cx="3386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Prikupljanje, konsolidacija, prikaz reguliranog izvještavanja</a:t>
            </a:r>
          </a:p>
        </p:txBody>
      </p:sp>
      <p:sp>
        <p:nvSpPr>
          <p:cNvPr id="51" name="TextBox 45"/>
          <p:cNvSpPr txBox="1">
            <a:spLocks noChangeArrowheads="1"/>
          </p:cNvSpPr>
          <p:nvPr/>
        </p:nvSpPr>
        <p:spPr>
          <a:xfrm>
            <a:off x="19115729" y="6075990"/>
            <a:ext cx="26478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Prijenos podataka o obračunanim prihodima pod rukovodstvom</a:t>
            </a:r>
          </a:p>
        </p:txBody>
      </p:sp>
      <p:sp>
        <p:nvSpPr>
          <p:cNvPr id="52" name="TextBox 45"/>
          <p:cNvSpPr txBox="1">
            <a:spLocks noChangeArrowheads="1"/>
          </p:cNvSpPr>
          <p:nvPr/>
        </p:nvSpPr>
        <p:spPr>
          <a:xfrm>
            <a:off x="1335334" y="6569968"/>
            <a:ext cx="34718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Informacije za rukovoditeljsko izvještavanje</a:t>
            </a:r>
          </a:p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(Glavna knjiga)</a:t>
            </a:r>
          </a:p>
        </p:txBody>
      </p:sp>
      <p:sp>
        <p:nvSpPr>
          <p:cNvPr id="53" name="TextBox 45"/>
          <p:cNvSpPr txBox="1">
            <a:spLocks noChangeArrowheads="1"/>
          </p:cNvSpPr>
          <p:nvPr/>
        </p:nvSpPr>
        <p:spPr>
          <a:xfrm>
            <a:off x="2334547" y="9648850"/>
            <a:ext cx="20310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Informacije o zaposlenicima</a:t>
            </a:r>
          </a:p>
        </p:txBody>
      </p:sp>
      <p:sp>
        <p:nvSpPr>
          <p:cNvPr id="54" name="TextBox 45"/>
          <p:cNvSpPr txBox="1">
            <a:spLocks noChangeArrowheads="1"/>
          </p:cNvSpPr>
          <p:nvPr/>
        </p:nvSpPr>
        <p:spPr>
          <a:xfrm>
            <a:off x="19665406" y="12387856"/>
            <a:ext cx="2319681" cy="5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Podnošenje izvještaja nadzornim tijelima</a:t>
            </a:r>
          </a:p>
        </p:txBody>
      </p:sp>
      <p:sp>
        <p:nvSpPr>
          <p:cNvPr id="55" name="TextBox 45"/>
          <p:cNvSpPr txBox="1">
            <a:spLocks noChangeArrowheads="1"/>
          </p:cNvSpPr>
          <p:nvPr/>
        </p:nvSpPr>
        <p:spPr>
          <a:xfrm>
            <a:off x="1750840" y="2984084"/>
            <a:ext cx="39566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- Pružanje proračunskih podataka;</a:t>
            </a:r>
          </a:p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- Informacije o proračunskoj pismenosti i potencijalnim obvezama;</a:t>
            </a:r>
          </a:p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- Operacije u pogledu aktivnosti na računu;</a:t>
            </a:r>
          </a:p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- Izvršenje dokumenta o aktivnostima na računu.</a:t>
            </a:r>
          </a:p>
        </p:txBody>
      </p:sp>
      <p:grpSp>
        <p:nvGrpSpPr>
          <p:cNvPr id="56" name="Группа 132"/>
          <p:cNvGrpSpPr/>
          <p:nvPr/>
        </p:nvGrpSpPr>
        <p:grpSpPr>
          <a:xfrm>
            <a:off x="14488912" y="11055972"/>
            <a:ext cx="3385648" cy="2430426"/>
            <a:chOff x="5000625" y="3429000"/>
            <a:chExt cx="1909628" cy="875978"/>
          </a:xfrm>
          <a:effectLst/>
        </p:grpSpPr>
        <p:sp>
          <p:nvSpPr>
            <p:cNvPr id="57" name="Облако 56"/>
            <p:cNvSpPr/>
            <p:nvPr/>
          </p:nvSpPr>
          <p:spPr>
            <a:xfrm>
              <a:off x="5000625" y="3429000"/>
              <a:ext cx="1909628" cy="875978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58" name="TextBox 48"/>
            <p:cNvSpPr txBox="1">
              <a:spLocks noChangeArrowheads="1"/>
            </p:cNvSpPr>
            <p:nvPr/>
          </p:nvSpPr>
          <p:spPr>
            <a:xfrm>
              <a:off x="5473788" y="3581249"/>
              <a:ext cx="1374643" cy="232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8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Kreditne organizacije</a:t>
              </a:r>
            </a:p>
          </p:txBody>
        </p:sp>
      </p:grpSp>
      <p:sp>
        <p:nvSpPr>
          <p:cNvPr id="60" name="TextBox 45"/>
          <p:cNvSpPr txBox="1">
            <a:spLocks noChangeArrowheads="1"/>
          </p:cNvSpPr>
          <p:nvPr/>
        </p:nvSpPr>
        <p:spPr>
          <a:xfrm>
            <a:off x="14429149" y="12016814"/>
            <a:ext cx="30681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 Osiguravanje registara za isplatu plaća</a:t>
            </a:r>
          </a:p>
        </p:txBody>
      </p:sp>
      <p:cxnSp>
        <p:nvCxnSpPr>
          <p:cNvPr id="61" name="Прямая со стрелкой 120"/>
          <p:cNvCxnSpPr/>
          <p:nvPr/>
        </p:nvCxnSpPr>
        <p:spPr>
          <a:xfrm flipH="1">
            <a:off x="15923189" y="4034755"/>
            <a:ext cx="470078" cy="464790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non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 стрелкой 120"/>
          <p:cNvCxnSpPr/>
          <p:nvPr/>
        </p:nvCxnSpPr>
        <p:spPr>
          <a:xfrm flipH="1" flipV="1">
            <a:off x="15483680" y="10530159"/>
            <a:ext cx="439509" cy="415144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non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 стрелкой 120"/>
          <p:cNvCxnSpPr/>
          <p:nvPr/>
        </p:nvCxnSpPr>
        <p:spPr>
          <a:xfrm flipH="1" flipV="1">
            <a:off x="17088545" y="9162256"/>
            <a:ext cx="2141734" cy="1932502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non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TextBox 45"/>
          <p:cNvSpPr txBox="1">
            <a:spLocks noChangeArrowheads="1"/>
          </p:cNvSpPr>
          <p:nvPr/>
        </p:nvSpPr>
        <p:spPr>
          <a:xfrm>
            <a:off x="7052087" y="11975976"/>
            <a:ext cx="26721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800" b="1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Informacijski sustavi entiteta po odjelima</a:t>
            </a:r>
          </a:p>
        </p:txBody>
      </p:sp>
      <p:grpSp>
        <p:nvGrpSpPr>
          <p:cNvPr id="65" name="Группа 1"/>
          <p:cNvGrpSpPr/>
          <p:nvPr/>
        </p:nvGrpSpPr>
        <p:grpSpPr>
          <a:xfrm>
            <a:off x="9496377" y="12173910"/>
            <a:ext cx="1557157" cy="1274762"/>
            <a:chOff x="2786063" y="4954588"/>
            <a:chExt cx="2133600" cy="1816100"/>
          </a:xfrm>
          <a:effectLst/>
        </p:grpSpPr>
        <p:pic>
          <p:nvPicPr>
            <p:cNvPr id="66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063" y="4954588"/>
              <a:ext cx="1828800" cy="151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463" y="5106988"/>
              <a:ext cx="1828800" cy="151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863" y="5259388"/>
              <a:ext cx="1828800" cy="151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45"/>
          <p:cNvSpPr txBox="1">
            <a:spLocks noChangeArrowheads="1"/>
          </p:cNvSpPr>
          <p:nvPr/>
        </p:nvSpPr>
        <p:spPr>
          <a:xfrm>
            <a:off x="16426218" y="2290738"/>
            <a:ext cx="34018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800" b="1" i="0" u="none" strike="noStrike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Proračunski (računovodstveni) modul za izvještavanje Sustava zajedničkog standarda izvještavanja</a:t>
            </a:r>
          </a:p>
        </p:txBody>
      </p:sp>
      <p:cxnSp>
        <p:nvCxnSpPr>
          <p:cNvPr id="70" name="Прямая со стрелкой 120"/>
          <p:cNvCxnSpPr/>
          <p:nvPr/>
        </p:nvCxnSpPr>
        <p:spPr>
          <a:xfrm flipH="1" flipV="1">
            <a:off x="6202178" y="4586312"/>
            <a:ext cx="1021271" cy="692439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non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 стрелкой 120"/>
          <p:cNvCxnSpPr/>
          <p:nvPr/>
        </p:nvCxnSpPr>
        <p:spPr>
          <a:xfrm flipV="1">
            <a:off x="10163730" y="11534765"/>
            <a:ext cx="0" cy="541522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5898312" y="4038168"/>
            <a:ext cx="11334249" cy="7923000"/>
            <a:chOff x="2010527" y="2311380"/>
            <a:chExt cx="7950023" cy="5989326"/>
          </a:xfrm>
          <a:effectLst/>
        </p:grpSpPr>
        <p:sp>
          <p:nvSpPr>
            <p:cNvPr id="73" name="Облако 72"/>
            <p:cNvSpPr/>
            <p:nvPr/>
          </p:nvSpPr>
          <p:spPr>
            <a:xfrm>
              <a:off x="2010527" y="2311380"/>
              <a:ext cx="7950023" cy="5989326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75" name="Облако 74"/>
            <p:cNvSpPr/>
            <p:nvPr/>
          </p:nvSpPr>
          <p:spPr>
            <a:xfrm>
              <a:off x="6172482" y="2894509"/>
              <a:ext cx="3202721" cy="221571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  <a:latin typeface="Calibri" pitchFamily="34" charset="0"/>
              </a:endParaRPr>
            </a:p>
          </p:txBody>
        </p:sp>
        <p:sp>
          <p:nvSpPr>
            <p:cNvPr id="76" name="TextBox 45"/>
            <p:cNvSpPr txBox="1">
              <a:spLocks noChangeArrowheads="1"/>
            </p:cNvSpPr>
            <p:nvPr/>
          </p:nvSpPr>
          <p:spPr>
            <a:xfrm>
              <a:off x="6426323" y="3275538"/>
              <a:ext cx="2322045" cy="1628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8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Podsustav za upravljanje nefinancijskom imovinom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ru-RU" sz="1800" b="1" dirty="0">
                <a:solidFill>
                  <a:srgbClr val="0070C0"/>
                </a:solidFill>
                <a:effectLst/>
                <a:latin typeface="Arial" pitchFamily="34" charset="0"/>
              </a:endParaRP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6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održavanje ažurnosti i cjelovitosti informacija o državnoj imovini i radnjama povezanim s njezinim izmjenama</a:t>
              </a:r>
            </a:p>
          </p:txBody>
        </p:sp>
        <p:sp>
          <p:nvSpPr>
            <p:cNvPr id="77" name="Облако 76"/>
            <p:cNvSpPr/>
            <p:nvPr/>
          </p:nvSpPr>
          <p:spPr>
            <a:xfrm>
              <a:off x="4727781" y="5071863"/>
              <a:ext cx="3212466" cy="272169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78" name="TextBox 45"/>
            <p:cNvSpPr txBox="1">
              <a:spLocks noChangeArrowheads="1"/>
            </p:cNvSpPr>
            <p:nvPr/>
          </p:nvSpPr>
          <p:spPr>
            <a:xfrm>
              <a:off x="5028431" y="5455066"/>
              <a:ext cx="2323348" cy="2163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8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Podsustav za upravljanje radom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600" b="1" dirty="0">
                <a:solidFill>
                  <a:srgbClr val="0070C0"/>
                </a:solidFill>
                <a:effectLst/>
                <a:latin typeface="Arial" pitchFamily="34" charset="0"/>
              </a:endParaRP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600" b="0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provedba formalnih postupaka za planiranje i čuvanje evidencije o zaposlenicima, bilježenje vremena, uključujući tijekom suradnje s UIS PD-om, obračun plaća i odgovarajuće pristojbe</a:t>
              </a:r>
            </a:p>
          </p:txBody>
        </p:sp>
        <p:sp>
          <p:nvSpPr>
            <p:cNvPr id="79" name="Облако 78"/>
            <p:cNvSpPr/>
            <p:nvPr/>
          </p:nvSpPr>
          <p:spPr>
            <a:xfrm>
              <a:off x="2733835" y="3047435"/>
              <a:ext cx="3039028" cy="26475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>
                  <a:effectLst/>
                </a:defRPr>
              </a:pPr>
              <a:endParaRPr lang="ru-RU" sz="1600">
                <a:effectLst/>
              </a:endParaRPr>
            </a:p>
          </p:txBody>
        </p:sp>
        <p:sp>
          <p:nvSpPr>
            <p:cNvPr id="80" name="TextBox 45"/>
            <p:cNvSpPr txBox="1">
              <a:spLocks noChangeArrowheads="1"/>
            </p:cNvSpPr>
            <p:nvPr/>
          </p:nvSpPr>
          <p:spPr>
            <a:xfrm>
              <a:off x="2791274" y="3430503"/>
              <a:ext cx="2730693" cy="211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effectLst/>
                  <a:latin typeface="Calibri" pitchFamily="34" charset="0"/>
                </a:defRPr>
              </a:lvl9pPr>
            </a:lstStyle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6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Proračun entiteta  </a:t>
              </a: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6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(knjigovodstvo) </a:t>
              </a: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600" b="1" i="0" u="none" strike="noStrike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računovodstveni modul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600" b="1" dirty="0">
                <a:solidFill>
                  <a:srgbClr val="0070C0"/>
                </a:solidFill>
                <a:effectLst/>
                <a:latin typeface="Arial" pitchFamily="34" charset="0"/>
              </a:endParaRP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6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proračunsko računovodstvo učinaka GGO-a, kao i računovodstveni tretmani, analitika, regulirani proračun, porez i statistika </a:t>
              </a:r>
            </a:p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sz="16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izvještavanje</a:t>
              </a:r>
            </a:p>
          </p:txBody>
        </p:sp>
      </p:grpSp>
      <p:cxnSp>
        <p:nvCxnSpPr>
          <p:cNvPr id="81" name="Прямая со стрелкой 120"/>
          <p:cNvCxnSpPr/>
          <p:nvPr/>
        </p:nvCxnSpPr>
        <p:spPr>
          <a:xfrm>
            <a:off x="10895493" y="7664704"/>
            <a:ext cx="313853" cy="240677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non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Прямая со стрелкой 120"/>
          <p:cNvCxnSpPr/>
          <p:nvPr/>
        </p:nvCxnSpPr>
        <p:spPr>
          <a:xfrm flipV="1">
            <a:off x="11262227" y="6561465"/>
            <a:ext cx="694037" cy="62401"/>
          </a:xfrm>
          <a:prstGeom prst="straightConnector1">
            <a:avLst/>
          </a:prstGeom>
          <a:ln w="57150">
            <a:solidFill>
              <a:srgbClr val="47B0FF"/>
            </a:solidFill>
            <a:headEnd type="triangle"/>
            <a:tailEnd type="non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Прямая со стрелкой 120"/>
          <p:cNvCxnSpPr/>
          <p:nvPr/>
        </p:nvCxnSpPr>
        <p:spPr>
          <a:xfrm flipH="1">
            <a:off x="17232561" y="6181801"/>
            <a:ext cx="797567" cy="93291"/>
          </a:xfrm>
          <a:prstGeom prst="straightConnector1">
            <a:avLst/>
          </a:prstGeom>
          <a:ln w="57150">
            <a:solidFill>
              <a:srgbClr val="47B0FF"/>
            </a:solidFill>
            <a:headEnd type="non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3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267" y="2490644"/>
            <a:ext cx="515455" cy="5064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4015" y="2220304"/>
            <a:ext cx="515455" cy="5064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253" y="2220304"/>
            <a:ext cx="515455" cy="5064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958" y="6005019"/>
            <a:ext cx="515455" cy="5064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730" y="4333106"/>
            <a:ext cx="515455" cy="5064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Рисунок 1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251" y="11444941"/>
            <a:ext cx="362732" cy="3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Рисунок 1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56" y="9079471"/>
            <a:ext cx="362732" cy="3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20" y="11932937"/>
            <a:ext cx="515455" cy="506412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45"/>
          <p:cNvSpPr txBox="1">
            <a:spLocks noChangeArrowheads="1"/>
          </p:cNvSpPr>
          <p:nvPr/>
        </p:nvSpPr>
        <p:spPr>
          <a:xfrm>
            <a:off x="591369" y="11970568"/>
            <a:ext cx="45438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- Podsustavi E-proračuna (komponente, moduli)</a:t>
            </a:r>
          </a:p>
        </p:txBody>
      </p:sp>
      <p:pic>
        <p:nvPicPr>
          <p:cNvPr id="85" name="Рисунок 1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1" y="12913168"/>
            <a:ext cx="362732" cy="3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45"/>
          <p:cNvSpPr txBox="1">
            <a:spLocks noChangeArrowheads="1"/>
          </p:cNvSpPr>
          <p:nvPr/>
        </p:nvSpPr>
        <p:spPr>
          <a:xfrm>
            <a:off x="382688" y="12906672"/>
            <a:ext cx="45438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ctr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- vanjski informacijski sustavi</a:t>
            </a:r>
          </a:p>
        </p:txBody>
      </p:sp>
    </p:spTree>
    <p:extLst>
      <p:ext uri="{BB962C8B-B14F-4D97-AF65-F5344CB8AC3E}">
        <p14:creationId xmlns:p14="http://schemas.microsoft.com/office/powerpoint/2010/main" val="40770695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  <a:effectLst/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  <a:effectLst/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effectLst/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effectLst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9383688" y="-1"/>
            <a:ext cx="15000313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effectLst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9959752" y="179727"/>
            <a:ext cx="14113568" cy="132138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4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STATUS PRETVORBE ELEKTRONIČKE DOKUMENTACIJE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534816" y="1961456"/>
            <a:ext cx="21362360" cy="11112156"/>
            <a:chOff x="1126784" y="1516117"/>
            <a:chExt cx="22154448" cy="11524180"/>
          </a:xfrm>
          <a:effectLst/>
        </p:grpSpPr>
        <p:sp>
          <p:nvSpPr>
            <p:cNvPr id="68" name="Rectangle 25"/>
            <p:cNvSpPr/>
            <p:nvPr/>
          </p:nvSpPr>
          <p:spPr>
            <a:xfrm>
              <a:off x="1160188" y="1516117"/>
              <a:ext cx="22121044" cy="1152418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63500">
              <a:noFill/>
            </a:ln>
            <a:effectLst>
              <a:outerShdw blurRad="228600" dist="1016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07" name="Group 2"/>
            <p:cNvGrpSpPr/>
            <p:nvPr/>
          </p:nvGrpSpPr>
          <p:grpSpPr>
            <a:xfrm>
              <a:off x="1126784" y="1520143"/>
              <a:ext cx="7245540" cy="1713567"/>
              <a:chOff x="5330395" y="1958346"/>
              <a:chExt cx="2421815" cy="495301"/>
            </a:xfrm>
            <a:solidFill>
              <a:srgbClr val="016064"/>
            </a:solidFill>
            <a:effectLst>
              <a:outerShdw blurRad="101600" dist="381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109" name="Rectangle 35"/>
              <p:cNvSpPr/>
              <p:nvPr/>
            </p:nvSpPr>
            <p:spPr>
              <a:xfrm>
                <a:off x="5330395" y="1958346"/>
                <a:ext cx="986561" cy="4953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>
                  <a:spcBef>
                    <a:spcPts val="600"/>
                  </a:spcBef>
                </a:pPr>
                <a:r>
                  <a:rPr lang="hr-HR" sz="88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28 </a:t>
                </a:r>
                <a:r>
                  <a:rPr lang="hr-HR" sz="40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%</a:t>
                </a:r>
              </a:p>
            </p:txBody>
          </p:sp>
          <p:sp>
            <p:nvSpPr>
              <p:cNvPr id="110" name="Rectangle 23"/>
              <p:cNvSpPr/>
              <p:nvPr/>
            </p:nvSpPr>
            <p:spPr>
              <a:xfrm>
                <a:off x="6222146" y="1958347"/>
                <a:ext cx="1530064" cy="4953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180000" rIns="180000" bIns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>
                  <a:lnSpc>
                    <a:spcPct val="70000"/>
                  </a:lnSpc>
                  <a:spcBef>
                    <a:spcPts val="600"/>
                  </a:spcBef>
                </a:pPr>
                <a:r>
                  <a:rPr lang="hr-HR" sz="32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Fizički</a:t>
                </a:r>
                <a:br>
                  <a:rPr lang="hr-HR" sz="32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</a:br>
                <a:r>
                  <a:rPr lang="hr-HR" sz="32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primjerci</a:t>
                </a:r>
                <a:br>
                  <a:rPr lang="hr-HR" sz="32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</a:br>
                <a:endParaRPr lang="hr-HR" sz="32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endParaRPr>
              </a:p>
            </p:txBody>
          </p:sp>
        </p:grp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864105" y="12100133"/>
              <a:ext cx="1242269" cy="692339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83" name="Group 2"/>
            <p:cNvGrpSpPr/>
            <p:nvPr/>
          </p:nvGrpSpPr>
          <p:grpSpPr>
            <a:xfrm>
              <a:off x="16008424" y="1532495"/>
              <a:ext cx="7245540" cy="1713563"/>
              <a:chOff x="5330395" y="1967004"/>
              <a:chExt cx="2421815" cy="495300"/>
            </a:xfrm>
            <a:solidFill>
              <a:srgbClr val="016064"/>
            </a:solidFill>
            <a:effectLst>
              <a:outerShdw blurRad="101600" dist="381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84" name="Rectangle 35"/>
              <p:cNvSpPr/>
              <p:nvPr/>
            </p:nvSpPr>
            <p:spPr>
              <a:xfrm>
                <a:off x="5330395" y="1967004"/>
                <a:ext cx="986561" cy="495300"/>
              </a:xfrm>
              <a:prstGeom prst="rect">
                <a:avLst/>
              </a:prstGeom>
              <a:solidFill>
                <a:srgbClr val="01606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>
                  <a:spcBef>
                    <a:spcPts val="600"/>
                  </a:spcBef>
                </a:pPr>
                <a:r>
                  <a:rPr lang="hr-HR" sz="100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72 </a:t>
                </a:r>
                <a:r>
                  <a:rPr lang="hr-HR" sz="40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%</a:t>
                </a:r>
              </a:p>
            </p:txBody>
          </p:sp>
          <p:sp>
            <p:nvSpPr>
              <p:cNvPr id="85" name="Rectangle 23"/>
              <p:cNvSpPr/>
              <p:nvPr/>
            </p:nvSpPr>
            <p:spPr>
              <a:xfrm>
                <a:off x="6222146" y="1967004"/>
                <a:ext cx="1530064" cy="495300"/>
              </a:xfrm>
              <a:prstGeom prst="rect">
                <a:avLst/>
              </a:prstGeom>
              <a:solidFill>
                <a:srgbClr val="01606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180000" rIns="180000" bIns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>
                  <a:lnSpc>
                    <a:spcPct val="70000"/>
                  </a:lnSpc>
                  <a:spcBef>
                    <a:spcPts val="600"/>
                  </a:spcBef>
                </a:pPr>
                <a:r>
                  <a:rPr lang="hr-HR" sz="3200" b="1" i="0" u="none" strike="noStrike">
                    <a:solidFill>
                      <a:srgbClr val="FFFFFF"/>
                    </a:solidFill>
                    <a:highlight>
                      <a:srgbClr val="000000">
                        <a:alpha val="0"/>
                      </a:srgbClr>
                    </a:highlight>
                    <a:latin typeface="Arial"/>
                    <a:cs typeface="Arial"/>
                  </a:rPr>
                  <a:t>Tijek rada s elektroničkom dokumentacijom</a:t>
                </a: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07588" y="3279478"/>
              <a:ext cx="4442373" cy="1149079"/>
            </a:xfrm>
            <a:prstGeom prst="rect">
              <a:avLst/>
            </a:prstGeom>
            <a:noFill/>
            <a:effectLst/>
          </p:spPr>
          <p:txBody>
            <a:bodyPr wrap="none">
              <a:noAutofit/>
            </a:bodyPr>
            <a:lstStyle/>
            <a:p>
              <a:pPr rtl="0"/>
              <a:r>
                <a:rPr lang="hr-HR" sz="6600" b="1" i="0" u="none" strike="noStrike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latin typeface="Helvetica Neue Medium"/>
                </a:rPr>
                <a:t>2.403.147</a:t>
              </a:r>
              <a:r>
                <a:rPr lang="hr-HR" sz="6600" b="0" i="0" u="none" strike="noStrike">
                  <a:solidFill>
                    <a:srgbClr val="6A6A6A"/>
                  </a:solidFill>
                  <a:highlight>
                    <a:srgbClr val="000000">
                      <a:alpha val="0"/>
                    </a:srgbClr>
                  </a:highlight>
                  <a:latin typeface="Helvetica Neue Medium"/>
                </a:rPr>
                <a:t>*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276140" y="3204801"/>
              <a:ext cx="3709236" cy="1149079"/>
            </a:xfrm>
            <a:prstGeom prst="rect">
              <a:avLst/>
            </a:prstGeom>
            <a:effectLst/>
          </p:spPr>
          <p:txBody>
            <a:bodyPr wrap="none">
              <a:noAutofit/>
            </a:bodyPr>
            <a:lstStyle/>
            <a:p>
              <a:pPr rtl="0"/>
              <a:r>
                <a:rPr lang="hr-HR" sz="6600" b="1" i="0" u="none" strike="noStrike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latin typeface="Helvetica Neue Medium"/>
                </a:rPr>
                <a:t>922.296</a:t>
              </a:r>
              <a:r>
                <a:rPr lang="hr-HR" sz="6600" b="0" i="0" u="none" strike="noStrike">
                  <a:solidFill>
                    <a:srgbClr val="6A6A6A"/>
                  </a:solidFill>
                  <a:highlight>
                    <a:srgbClr val="000000">
                      <a:alpha val="0"/>
                    </a:srgbClr>
                  </a:highlight>
                  <a:latin typeface="Helvetica Neue Medium"/>
                </a:rPr>
                <a:t>*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482316" y="4793574"/>
              <a:ext cx="3961194" cy="489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24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10378153" y="1889448"/>
            <a:ext cx="4519187" cy="1107996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rtl="0"/>
            <a:r>
              <a:rPr lang="hr-HR" sz="6600" b="1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3.325.443</a:t>
            </a:r>
            <a:r>
              <a:rPr lang="hr-HR" sz="6600" b="0" i="0" u="none" strike="noStrike">
                <a:solidFill>
                  <a:srgbClr val="6A6A6A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*</a:t>
            </a:r>
            <a:r>
              <a:rPr lang="hr-HR" sz="6600" b="1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Helvetica Neue Medium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41162" y="2834335"/>
            <a:ext cx="4931158" cy="461665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rtl="0"/>
            <a:r>
              <a:rPr lang="hr-HR" sz="2400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ukupan broj dokumenata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50069" y="12316189"/>
            <a:ext cx="3299301" cy="523220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rtl="0"/>
            <a:r>
              <a:rPr lang="hr-HR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Novčani izdatci (3 %)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7568356" y="8581331"/>
            <a:ext cx="599327" cy="875833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1226" y="9457164"/>
            <a:ext cx="4799017" cy="0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2" name="Группа 51"/>
          <p:cNvGrpSpPr/>
          <p:nvPr/>
        </p:nvGrpSpPr>
        <p:grpSpPr>
          <a:xfrm flipH="1">
            <a:off x="14519456" y="11421693"/>
            <a:ext cx="7344814" cy="259102"/>
            <a:chOff x="18487031" y="7661481"/>
            <a:chExt cx="5725104" cy="259102"/>
          </a:xfrm>
          <a:effectLst/>
        </p:grpSpPr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23500550" y="7661481"/>
              <a:ext cx="711585" cy="259102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8487031" y="7920583"/>
              <a:ext cx="5013519" cy="0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5" name="Прямоугольник 54"/>
          <p:cNvSpPr/>
          <p:nvPr/>
        </p:nvSpPr>
        <p:spPr>
          <a:xfrm>
            <a:off x="15477960" y="10710186"/>
            <a:ext cx="6386310" cy="800219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sz="2800" b="1" i="0" u="none" strike="noStrike" dirty="0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Dokumenti o zapošljavanju agencija federalne vlade (2 %)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109738" y="7290048"/>
            <a:ext cx="5419793" cy="523220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Izvještaji o predujmovima (1 %)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470920" y="5777880"/>
            <a:ext cx="5315879" cy="523220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rtl="0"/>
            <a:r>
              <a:rPr lang="hr-HR" b="1" i="0" u="none" strike="noStrike" dirty="0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Informacije o izvršenju ugovora (4 %)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69278" y="13251324"/>
            <a:ext cx="15521518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hr-HR" sz="2200" b="1" i="0" u="none" strike="noStrike" cap="none" normalizeH="0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FillTx/>
                <a:latin typeface="Helvetica Neue"/>
                <a:ea typeface="Helvetica Neue"/>
                <a:cs typeface="Helvetica Neue"/>
                <a:sym typeface="Helvetica Neue"/>
              </a:rPr>
              <a:t>*Broj dokumenata u razdoblju između </a:t>
            </a:r>
            <a:r>
              <a:rPr lang="hr-HR" sz="2200">
                <a:highlight>
                  <a:srgbClr val="000000">
                    <a:alpha val="0"/>
                  </a:srgbClr>
                </a:highlight>
              </a:rPr>
              <a:t>1. </a:t>
            </a:r>
            <a:r>
              <a:rPr kumimoji="0" lang="hr-HR" sz="2200" b="1" i="0" u="none" strike="noStrike" cap="none" normalizeH="0" baseline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FillTx/>
                <a:latin typeface="Helvetica Neue"/>
                <a:ea typeface="Helvetica Neue"/>
                <a:cs typeface="Helvetica Neue"/>
                <a:sym typeface="Helvetica Neue"/>
              </a:rPr>
              <a:t>siječnja i listopada 2019.</a:t>
            </a:r>
          </a:p>
        </p:txBody>
      </p:sp>
      <p:sp>
        <p:nvSpPr>
          <p:cNvPr id="58" name="Номер слайда 2"/>
          <p:cNvSpPr txBox="1"/>
          <p:nvPr/>
        </p:nvSpPr>
        <p:spPr>
          <a:xfrm>
            <a:off x="23696614" y="13081000"/>
            <a:ext cx="274114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5</a:t>
            </a: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517945299"/>
              </p:ext>
            </p:extLst>
          </p:nvPr>
        </p:nvGraphicFramePr>
        <p:xfrm>
          <a:off x="6924236" y="4349862"/>
          <a:ext cx="10107093" cy="819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9" name="Группа 68"/>
          <p:cNvGrpSpPr/>
          <p:nvPr/>
        </p:nvGrpSpPr>
        <p:grpSpPr>
          <a:xfrm flipH="1">
            <a:off x="15626955" y="6671635"/>
            <a:ext cx="5659951" cy="875833"/>
            <a:chOff x="17603019" y="8126611"/>
            <a:chExt cx="4045292" cy="875833"/>
          </a:xfrm>
          <a:effectLst/>
        </p:grpSpPr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21048983" y="8126611"/>
              <a:ext cx="599327" cy="875833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7603019" y="9002444"/>
              <a:ext cx="3445964" cy="0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Прямоугольник 72"/>
          <p:cNvSpPr/>
          <p:nvPr/>
        </p:nvSpPr>
        <p:spPr>
          <a:xfrm>
            <a:off x="16465500" y="7074024"/>
            <a:ext cx="5111849" cy="523220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Novčani primitci (36 %)</a:t>
            </a:r>
          </a:p>
        </p:txBody>
      </p:sp>
      <p:grpSp>
        <p:nvGrpSpPr>
          <p:cNvPr id="89" name="Группа 88"/>
          <p:cNvGrpSpPr/>
          <p:nvPr/>
        </p:nvGrpSpPr>
        <p:grpSpPr>
          <a:xfrm flipH="1">
            <a:off x="14897340" y="10313271"/>
            <a:ext cx="6356084" cy="792088"/>
            <a:chOff x="17453646" y="8390477"/>
            <a:chExt cx="4542834" cy="792088"/>
          </a:xfrm>
          <a:effectLst/>
        </p:grpSpPr>
        <p:cxnSp>
          <p:nvCxnSpPr>
            <p:cNvPr id="90" name="Прямая соединительная линия 89"/>
            <p:cNvCxnSpPr/>
            <p:nvPr/>
          </p:nvCxnSpPr>
          <p:spPr>
            <a:xfrm flipH="1" flipV="1">
              <a:off x="20901848" y="8392219"/>
              <a:ext cx="1094632" cy="790346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7453646" y="8390477"/>
              <a:ext cx="3445964" cy="0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3" name="Прямоугольник 92"/>
          <p:cNvSpPr/>
          <p:nvPr/>
        </p:nvSpPr>
        <p:spPr>
          <a:xfrm>
            <a:off x="16429606" y="9522296"/>
            <a:ext cx="5699498" cy="800219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sz="2400" b="1" i="0" u="none" strike="noStrike" dirty="0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Informacije o proračunskim i monetarnim odgovornostima (3 %)</a:t>
            </a:r>
          </a:p>
        </p:txBody>
      </p:sp>
      <p:grpSp>
        <p:nvGrpSpPr>
          <p:cNvPr id="94" name="Группа 93"/>
          <p:cNvGrpSpPr/>
          <p:nvPr/>
        </p:nvGrpSpPr>
        <p:grpSpPr>
          <a:xfrm flipH="1">
            <a:off x="14136216" y="11657277"/>
            <a:ext cx="5659951" cy="875833"/>
            <a:chOff x="17603019" y="8126611"/>
            <a:chExt cx="4045292" cy="875833"/>
          </a:xfrm>
          <a:effectLst/>
        </p:grpSpPr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21048983" y="8126611"/>
              <a:ext cx="599327" cy="875833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17603019" y="9002444"/>
              <a:ext cx="3445964" cy="0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7" name="Прямоугольник 96"/>
          <p:cNvSpPr/>
          <p:nvPr/>
        </p:nvSpPr>
        <p:spPr>
          <a:xfrm>
            <a:off x="14974762" y="12059666"/>
            <a:ext cx="5111849" cy="523220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sz="2800" b="1" i="0" u="none" strike="noStrike" dirty="0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Obračun plaća (7 %)</a:t>
            </a:r>
          </a:p>
        </p:txBody>
      </p:sp>
      <p:grpSp>
        <p:nvGrpSpPr>
          <p:cNvPr id="98" name="Группа 97"/>
          <p:cNvGrpSpPr/>
          <p:nvPr/>
        </p:nvGrpSpPr>
        <p:grpSpPr>
          <a:xfrm flipH="1">
            <a:off x="12508808" y="12247593"/>
            <a:ext cx="5659951" cy="875833"/>
            <a:chOff x="17603019" y="8126611"/>
            <a:chExt cx="4045292" cy="875833"/>
          </a:xfrm>
          <a:effectLst/>
        </p:grpSpPr>
        <p:cxnSp>
          <p:nvCxnSpPr>
            <p:cNvPr id="100" name="Прямая соединительная линия 99"/>
            <p:cNvCxnSpPr/>
            <p:nvPr/>
          </p:nvCxnSpPr>
          <p:spPr>
            <a:xfrm flipH="1">
              <a:off x="21048983" y="8126611"/>
              <a:ext cx="599327" cy="875833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7603019" y="9002444"/>
              <a:ext cx="3445964" cy="0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13347354" y="12649982"/>
            <a:ext cx="5932001" cy="473444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sz="2800" b="1" i="0" u="none" strike="noStrike" dirty="0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Zahtjevi za isplatu novca (5 %)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5160735" y="12845222"/>
            <a:ext cx="4799017" cy="0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1" name="Прямоугольник 160"/>
          <p:cNvSpPr/>
          <p:nvPr/>
        </p:nvSpPr>
        <p:spPr>
          <a:xfrm>
            <a:off x="4350898" y="11237739"/>
            <a:ext cx="3220754" cy="523220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rtl="0"/>
            <a:r>
              <a:rPr lang="hr-HR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Ostali dokumenti (16 %)</a:t>
            </a: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3722289" y="11766772"/>
            <a:ext cx="4799017" cy="0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Прямая соединительная линия 162"/>
          <p:cNvCxnSpPr/>
          <p:nvPr/>
        </p:nvCxnSpPr>
        <p:spPr>
          <a:xfrm flipH="1">
            <a:off x="8521306" y="10919712"/>
            <a:ext cx="599327" cy="875833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4" name="Прямоугольник 163"/>
          <p:cNvSpPr/>
          <p:nvPr/>
        </p:nvSpPr>
        <p:spPr>
          <a:xfrm>
            <a:off x="1892766" y="8940715"/>
            <a:ext cx="4987264" cy="523220"/>
          </a:xfrm>
          <a:prstGeom prst="rect">
            <a:avLst/>
          </a:prstGeom>
          <a:effectLst/>
        </p:spPr>
        <p:txBody>
          <a:bodyPr wrap="none">
            <a:noAutofit/>
          </a:bodyPr>
          <a:lstStyle/>
          <a:p>
            <a:pPr rtl="0"/>
            <a:r>
              <a:rPr lang="hr-HR" sz="2400" b="1" i="0" u="none" strike="noStrike" dirty="0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Informacije o zaposlenicima UIS PD-a (9 %)</a:t>
            </a: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 flipH="1">
            <a:off x="7821597" y="6913023"/>
            <a:ext cx="599327" cy="875833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3109738" y="7794104"/>
            <a:ext cx="4711857" cy="0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8" name="Rectangle 35"/>
          <p:cNvSpPr/>
          <p:nvPr/>
        </p:nvSpPr>
        <p:spPr>
          <a:xfrm>
            <a:off x="8991633" y="5502786"/>
            <a:ext cx="2846047" cy="16522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</a:pPr>
            <a:r>
              <a:rPr lang="hr-HR" sz="8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28 </a:t>
            </a:r>
            <a:r>
              <a:rPr lang="hr-HR" sz="4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%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 flipH="1" flipV="1">
            <a:off x="7610844" y="6298961"/>
            <a:ext cx="980756" cy="263979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2589123" y="6298961"/>
            <a:ext cx="5021717" cy="5248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Прямая соединительная линия 170"/>
          <p:cNvCxnSpPr/>
          <p:nvPr/>
        </p:nvCxnSpPr>
        <p:spPr>
          <a:xfrm flipH="1" flipV="1">
            <a:off x="8053137" y="5590994"/>
            <a:ext cx="960245" cy="308387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3341277" y="5596241"/>
            <a:ext cx="4711857" cy="0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3" name="Прямая соединительная линия 172"/>
          <p:cNvCxnSpPr/>
          <p:nvPr/>
        </p:nvCxnSpPr>
        <p:spPr>
          <a:xfrm flipV="1">
            <a:off x="11844898" y="4215118"/>
            <a:ext cx="981150" cy="213601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12826047" y="4215116"/>
            <a:ext cx="4711857" cy="0"/>
          </a:xfrm>
          <a:prstGeom prst="line">
            <a:avLst/>
          </a:prstGeom>
          <a:noFill/>
          <a:ln w="38100" cap="flat">
            <a:solidFill>
              <a:schemeClr val="bg2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5" name="Прямоугольник 174"/>
          <p:cNvSpPr/>
          <p:nvPr/>
        </p:nvSpPr>
        <p:spPr>
          <a:xfrm>
            <a:off x="2110880" y="5057800"/>
            <a:ext cx="6643930" cy="444986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sz="2800" b="1" i="0" u="none" strike="noStrike" dirty="0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Rukovoditeljsko izvještavanje (5 %)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12768064" y="3689648"/>
            <a:ext cx="5419793" cy="523220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hr-HR" b="1" i="0" u="none" strike="noStrike">
                <a:solidFill>
                  <a:srgbClr val="5E5E5E"/>
                </a:solidFill>
                <a:highlight>
                  <a:srgbClr val="000000">
                    <a:alpha val="0"/>
                  </a:srgbClr>
                </a:highlight>
                <a:latin typeface="Helvetica Neue"/>
              </a:rPr>
              <a:t>Fizički primjerci (9 %)</a:t>
            </a:r>
          </a:p>
        </p:txBody>
      </p:sp>
    </p:spTree>
    <p:extLst>
      <p:ext uri="{BB962C8B-B14F-4D97-AF65-F5344CB8AC3E}">
        <p14:creationId xmlns:p14="http://schemas.microsoft.com/office/powerpoint/2010/main" val="12988043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6" name="Овал 65"/>
          <p:cNvSpPr/>
          <p:nvPr/>
        </p:nvSpPr>
        <p:spPr>
          <a:xfrm>
            <a:off x="4990816" y="8700213"/>
            <a:ext cx="371476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966518" y="8650887"/>
            <a:ext cx="479256" cy="369332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7</a:t>
            </a:r>
          </a:p>
        </p:txBody>
      </p:sp>
      <p:sp>
        <p:nvSpPr>
          <p:cNvPr id="126" name="Овал 125"/>
          <p:cNvSpPr/>
          <p:nvPr/>
        </p:nvSpPr>
        <p:spPr>
          <a:xfrm>
            <a:off x="5061843" y="5879770"/>
            <a:ext cx="378872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996526" y="5859041"/>
            <a:ext cx="479256" cy="369331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6</a:t>
            </a: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  <a:effectLst/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  <a:effectLst/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effectLst/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effectLst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094118" y="0"/>
            <a:ext cx="13295044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effectLst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11830548" y="503469"/>
            <a:ext cx="13978791" cy="71199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4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POTVRDA (BA, MI, RADOVI I USLUGE)</a:t>
            </a:r>
          </a:p>
        </p:txBody>
      </p:sp>
      <p:sp>
        <p:nvSpPr>
          <p:cNvPr id="58" name="Прямоугольник 34"/>
          <p:cNvSpPr>
            <a:spLocks noChangeArrowheads="1"/>
          </p:cNvSpPr>
          <p:nvPr/>
        </p:nvSpPr>
        <p:spPr>
          <a:xfrm>
            <a:off x="15106768" y="2775778"/>
            <a:ext cx="4567000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CRSS AM</a:t>
            </a:r>
          </a:p>
        </p:txBody>
      </p:sp>
      <p:grpSp>
        <p:nvGrpSpPr>
          <p:cNvPr id="59" name="Группа 105"/>
          <p:cNvGrpSpPr/>
          <p:nvPr/>
        </p:nvGrpSpPr>
        <p:grpSpPr>
          <a:xfrm>
            <a:off x="3861200" y="3819901"/>
            <a:ext cx="479256" cy="424569"/>
            <a:chOff x="504255" y="1929322"/>
            <a:chExt cx="287954" cy="258109"/>
          </a:xfrm>
          <a:effectLst/>
        </p:grpSpPr>
        <p:sp>
          <p:nvSpPr>
            <p:cNvPr id="61" name="Овал 60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4255" y="1929322"/>
              <a:ext cx="287954" cy="224528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2</a:t>
              </a:r>
            </a:p>
          </p:txBody>
        </p:sp>
      </p:grpSp>
      <p:pic>
        <p:nvPicPr>
          <p:cNvPr id="63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8" y="13008325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31"/>
          <p:cNvSpPr>
            <a:spLocks noChangeArrowheads="1"/>
          </p:cNvSpPr>
          <p:nvPr/>
        </p:nvSpPr>
        <p:spPr>
          <a:xfrm>
            <a:off x="545553" y="12909901"/>
            <a:ext cx="4278994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>
                <a:effectLst/>
              </a:defRPr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Arial"/>
              </a:rPr>
              <a:t>- automatizirani proces</a:t>
            </a:r>
          </a:p>
        </p:txBody>
      </p:sp>
      <p:pic>
        <p:nvPicPr>
          <p:cNvPr id="65" name="Рисунок 58" descr="business_user.pn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5160892" y="6209340"/>
            <a:ext cx="1247200" cy="111907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34"/>
          <p:cNvSpPr>
            <a:spLocks noChangeArrowheads="1"/>
          </p:cNvSpPr>
          <p:nvPr/>
        </p:nvSpPr>
        <p:spPr>
          <a:xfrm>
            <a:off x="5797967" y="8957451"/>
            <a:ext cx="3436630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Potpisivanje IDN-a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561602" y="3588378"/>
            <a:ext cx="21043199" cy="906"/>
          </a:xfrm>
          <a:prstGeom prst="line">
            <a:avLst/>
          </a:prstGeom>
          <a:ln w="19050">
            <a:solidFill>
              <a:srgbClr val="02579A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9807771" y="1850242"/>
            <a:ext cx="32038" cy="11206726"/>
          </a:xfrm>
          <a:prstGeom prst="line">
            <a:avLst/>
          </a:prstGeom>
          <a:ln>
            <a:solidFill>
              <a:srgbClr val="4C9C9C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5025043" y="2696799"/>
            <a:ext cx="81726" cy="10360168"/>
          </a:xfrm>
          <a:prstGeom prst="line">
            <a:avLst/>
          </a:prstGeom>
          <a:ln>
            <a:solidFill>
              <a:srgbClr val="4C9C9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34"/>
          <p:cNvSpPr>
            <a:spLocks noChangeArrowheads="1"/>
          </p:cNvSpPr>
          <p:nvPr/>
        </p:nvSpPr>
        <p:spPr>
          <a:xfrm>
            <a:off x="10189140" y="2761872"/>
            <a:ext cx="3810020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EMSS</a:t>
            </a:r>
          </a:p>
        </p:txBody>
      </p:sp>
      <p:sp>
        <p:nvSpPr>
          <p:cNvPr id="75" name="Прямоугольник 34"/>
          <p:cNvSpPr>
            <a:spLocks noChangeArrowheads="1"/>
          </p:cNvSpPr>
          <p:nvPr/>
        </p:nvSpPr>
        <p:spPr>
          <a:xfrm>
            <a:off x="6236334" y="6361634"/>
            <a:ext cx="2678200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Preuzimanje i potpisivanje IDN-a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3012393" y="4644981"/>
            <a:ext cx="1219758" cy="259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34"/>
          <p:cNvSpPr>
            <a:spLocks noChangeArrowheads="1"/>
          </p:cNvSpPr>
          <p:nvPr/>
        </p:nvSpPr>
        <p:spPr>
          <a:xfrm>
            <a:off x="10898136" y="6783723"/>
            <a:ext cx="2678200" cy="147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8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CL</a:t>
            </a:r>
          </a:p>
          <a:p>
            <a:pPr defTabSz="18288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kern="120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8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IDN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11779070" y="7545523"/>
            <a:ext cx="1034308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34"/>
          <p:cNvSpPr>
            <a:spLocks noChangeArrowheads="1"/>
          </p:cNvSpPr>
          <p:nvPr/>
        </p:nvSpPr>
        <p:spPr>
          <a:xfrm>
            <a:off x="20611805" y="6210173"/>
            <a:ext cx="3284982" cy="264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 dokumenata i registracija BA-a, MI, dovršetak radova, pružanje usluga u računovodstvu u pogledu podataka o potencijalnim obvezama </a:t>
            </a:r>
          </a:p>
        </p:txBody>
      </p:sp>
      <p:sp>
        <p:nvSpPr>
          <p:cNvPr id="90" name="Прямоугольник 31"/>
          <p:cNvSpPr>
            <a:spLocks noChangeArrowheads="1"/>
          </p:cNvSpPr>
          <p:nvPr/>
        </p:nvSpPr>
        <p:spPr>
          <a:xfrm>
            <a:off x="5927811" y="5631274"/>
            <a:ext cx="2305126" cy="5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4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Dobavljač</a:t>
            </a:r>
          </a:p>
        </p:txBody>
      </p:sp>
      <p:grpSp>
        <p:nvGrpSpPr>
          <p:cNvPr id="92" name="Группа 1"/>
          <p:cNvGrpSpPr/>
          <p:nvPr/>
        </p:nvGrpSpPr>
        <p:grpSpPr>
          <a:xfrm>
            <a:off x="4603884" y="12927977"/>
            <a:ext cx="441324" cy="422276"/>
            <a:chOff x="7646988" y="6511925"/>
            <a:chExt cx="220662" cy="211138"/>
          </a:xfrm>
          <a:effectLst/>
        </p:grpSpPr>
        <p:pic>
          <p:nvPicPr>
            <p:cNvPr id="93" name="Рисунок 92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" name="Прямоугольник 31"/>
          <p:cNvSpPr>
            <a:spLocks noChangeArrowheads="1"/>
          </p:cNvSpPr>
          <p:nvPr/>
        </p:nvSpPr>
        <p:spPr>
          <a:xfrm>
            <a:off x="5051096" y="12918294"/>
            <a:ext cx="4976140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>
                <a:effectLst/>
              </a:defRPr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Arial"/>
              </a:rPr>
              <a:t>- automatizirani proces</a:t>
            </a:r>
          </a:p>
        </p:txBody>
      </p:sp>
      <p:grpSp>
        <p:nvGrpSpPr>
          <p:cNvPr id="96" name="Группа 1"/>
          <p:cNvGrpSpPr/>
          <p:nvPr/>
        </p:nvGrpSpPr>
        <p:grpSpPr>
          <a:xfrm>
            <a:off x="6015672" y="7367913"/>
            <a:ext cx="441324" cy="422276"/>
            <a:chOff x="7646988" y="6511925"/>
            <a:chExt cx="220662" cy="211138"/>
          </a:xfrm>
          <a:effectLst/>
        </p:grpSpPr>
        <p:pic>
          <p:nvPicPr>
            <p:cNvPr id="97" name="Рисунок 96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0" name="Рисунок 58" descr="business_user.pn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5091481" y="9004920"/>
            <a:ext cx="1199946" cy="105565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Группа 1"/>
          <p:cNvGrpSpPr/>
          <p:nvPr/>
        </p:nvGrpSpPr>
        <p:grpSpPr>
          <a:xfrm>
            <a:off x="6334394" y="9590745"/>
            <a:ext cx="450112" cy="422276"/>
            <a:chOff x="7646988" y="6511925"/>
            <a:chExt cx="220662" cy="211138"/>
          </a:xfrm>
          <a:effectLst/>
        </p:grpSpPr>
        <p:pic>
          <p:nvPicPr>
            <p:cNvPr id="102" name="Рисунок 101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4" name="Прямая соединительная линия 103"/>
          <p:cNvCxnSpPr/>
          <p:nvPr/>
        </p:nvCxnSpPr>
        <p:spPr>
          <a:xfrm>
            <a:off x="4279593" y="2675552"/>
            <a:ext cx="19325210" cy="44102"/>
          </a:xfrm>
          <a:prstGeom prst="line">
            <a:avLst/>
          </a:prstGeom>
          <a:ln w="19050">
            <a:solidFill>
              <a:srgbClr val="02579A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34"/>
          <p:cNvSpPr>
            <a:spLocks noChangeArrowheads="1"/>
          </p:cNvSpPr>
          <p:nvPr/>
        </p:nvSpPr>
        <p:spPr>
          <a:xfrm>
            <a:off x="11830549" y="1721369"/>
            <a:ext cx="8521670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40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SIIS E-proračun</a:t>
            </a:r>
          </a:p>
        </p:txBody>
      </p:sp>
      <p:sp>
        <p:nvSpPr>
          <p:cNvPr id="106" name="Прямоугольник 34"/>
          <p:cNvSpPr>
            <a:spLocks noChangeArrowheads="1"/>
          </p:cNvSpPr>
          <p:nvPr/>
        </p:nvSpPr>
        <p:spPr>
          <a:xfrm>
            <a:off x="1032878" y="4083164"/>
            <a:ext cx="2113836" cy="14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Dodjela rasporeda nabave</a:t>
            </a:r>
          </a:p>
        </p:txBody>
      </p:sp>
      <p:sp>
        <p:nvSpPr>
          <p:cNvPr id="108" name="Прямоугольник 34"/>
          <p:cNvSpPr>
            <a:spLocks noChangeArrowheads="1"/>
          </p:cNvSpPr>
          <p:nvPr/>
        </p:nvSpPr>
        <p:spPr>
          <a:xfrm>
            <a:off x="7234883" y="4142167"/>
            <a:ext cx="2859646" cy="11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 pojedinosti ugovora, BLI</a:t>
            </a:r>
          </a:p>
        </p:txBody>
      </p:sp>
      <p:sp>
        <p:nvSpPr>
          <p:cNvPr id="111" name="Прямоугольник 34"/>
          <p:cNvSpPr>
            <a:spLocks noChangeArrowheads="1"/>
          </p:cNvSpPr>
          <p:nvPr/>
        </p:nvSpPr>
        <p:spPr>
          <a:xfrm>
            <a:off x="11995126" y="4110576"/>
            <a:ext cx="2568752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Uključivanje na popis BL-a</a:t>
            </a:r>
          </a:p>
        </p:txBody>
      </p:sp>
      <p:sp>
        <p:nvSpPr>
          <p:cNvPr id="114" name="Прямоугольник 34"/>
          <p:cNvSpPr>
            <a:spLocks noChangeArrowheads="1"/>
          </p:cNvSpPr>
          <p:nvPr/>
        </p:nvSpPr>
        <p:spPr>
          <a:xfrm>
            <a:off x="5397907" y="2781278"/>
            <a:ext cx="3852154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UIS</a:t>
            </a:r>
          </a:p>
        </p:txBody>
      </p:sp>
      <p:sp>
        <p:nvSpPr>
          <p:cNvPr id="117" name="Прямоугольник 34"/>
          <p:cNvSpPr>
            <a:spLocks noChangeArrowheads="1"/>
          </p:cNvSpPr>
          <p:nvPr/>
        </p:nvSpPr>
        <p:spPr>
          <a:xfrm>
            <a:off x="4075731" y="4176985"/>
            <a:ext cx="2418898" cy="11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 </a:t>
            </a:r>
            <a:r>
              <a:rPr lang="hr-HR" sz="200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obavijesti o nabavi</a:t>
            </a:r>
          </a:p>
        </p:txBody>
      </p:sp>
      <p:sp>
        <p:nvSpPr>
          <p:cNvPr id="118" name="Прямоугольник 34"/>
          <p:cNvSpPr>
            <a:spLocks noChangeArrowheads="1"/>
          </p:cNvSpPr>
          <p:nvPr/>
        </p:nvSpPr>
        <p:spPr>
          <a:xfrm>
            <a:off x="16169941" y="4111327"/>
            <a:ext cx="3042382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Izlaganje o BL-u 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u računovodstvu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795982" y="3860887"/>
            <a:ext cx="378872" cy="365123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51584" y="3801441"/>
            <a:ext cx="479256" cy="369331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1</a:t>
            </a:r>
          </a:p>
        </p:txBody>
      </p:sp>
      <p:cxnSp>
        <p:nvCxnSpPr>
          <p:cNvPr id="124" name="Прямая со стрелкой 123"/>
          <p:cNvCxnSpPr/>
          <p:nvPr/>
        </p:nvCxnSpPr>
        <p:spPr>
          <a:xfrm flipV="1">
            <a:off x="6245259" y="4639441"/>
            <a:ext cx="1219758" cy="259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Группа 105"/>
          <p:cNvGrpSpPr/>
          <p:nvPr/>
        </p:nvGrpSpPr>
        <p:grpSpPr>
          <a:xfrm>
            <a:off x="7260878" y="3800807"/>
            <a:ext cx="479256" cy="424569"/>
            <a:chOff x="504255" y="1929322"/>
            <a:chExt cx="287954" cy="258109"/>
          </a:xfrm>
          <a:effectLst/>
        </p:grpSpPr>
        <p:sp>
          <p:nvSpPr>
            <p:cNvPr id="129" name="Овал 128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4255" y="1929322"/>
              <a:ext cx="287954" cy="224528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3</a:t>
              </a:r>
            </a:p>
          </p:txBody>
        </p:sp>
      </p:grpSp>
      <p:grpSp>
        <p:nvGrpSpPr>
          <p:cNvPr id="131" name="Группа 105"/>
          <p:cNvGrpSpPr/>
          <p:nvPr/>
        </p:nvGrpSpPr>
        <p:grpSpPr>
          <a:xfrm>
            <a:off x="11094118" y="3850981"/>
            <a:ext cx="479256" cy="424569"/>
            <a:chOff x="504255" y="1929322"/>
            <a:chExt cx="287954" cy="258109"/>
          </a:xfrm>
          <a:effectLst/>
        </p:grpSpPr>
        <p:sp>
          <p:nvSpPr>
            <p:cNvPr id="132" name="Овал 131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04255" y="1929322"/>
              <a:ext cx="287954" cy="224528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4</a:t>
              </a:r>
            </a:p>
          </p:txBody>
        </p:sp>
      </p:grpSp>
      <p:grpSp>
        <p:nvGrpSpPr>
          <p:cNvPr id="142" name="Группа 105"/>
          <p:cNvGrpSpPr/>
          <p:nvPr/>
        </p:nvGrpSpPr>
        <p:grpSpPr>
          <a:xfrm>
            <a:off x="15471125" y="3893125"/>
            <a:ext cx="479256" cy="424569"/>
            <a:chOff x="504255" y="1929322"/>
            <a:chExt cx="287954" cy="258109"/>
          </a:xfrm>
          <a:effectLst/>
        </p:grpSpPr>
        <p:sp>
          <p:nvSpPr>
            <p:cNvPr id="143" name="Овал 142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04255" y="1929322"/>
              <a:ext cx="287954" cy="224528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5</a:t>
              </a:r>
            </a:p>
          </p:txBody>
        </p:sp>
      </p:grpSp>
      <p:cxnSp>
        <p:nvCxnSpPr>
          <p:cNvPr id="146" name="Прямая со стрелкой 145"/>
          <p:cNvCxnSpPr>
            <a:stCxn id="75" idx="2"/>
          </p:cNvCxnSpPr>
          <p:nvPr/>
        </p:nvCxnSpPr>
        <p:spPr>
          <a:xfrm flipH="1">
            <a:off x="7574458" y="7161845"/>
            <a:ext cx="976" cy="12140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Группа 105"/>
          <p:cNvGrpSpPr/>
          <p:nvPr/>
        </p:nvGrpSpPr>
        <p:grpSpPr>
          <a:xfrm>
            <a:off x="11351292" y="6462903"/>
            <a:ext cx="479256" cy="424569"/>
            <a:chOff x="504255" y="1929322"/>
            <a:chExt cx="287954" cy="258109"/>
          </a:xfrm>
          <a:effectLst/>
        </p:grpSpPr>
        <p:sp>
          <p:nvSpPr>
            <p:cNvPr id="148" name="Овал 147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04255" y="1929322"/>
              <a:ext cx="287954" cy="224528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8</a:t>
              </a:r>
            </a:p>
          </p:txBody>
        </p:sp>
      </p:grpSp>
      <p:grpSp>
        <p:nvGrpSpPr>
          <p:cNvPr id="150" name="Группа 105"/>
          <p:cNvGrpSpPr/>
          <p:nvPr/>
        </p:nvGrpSpPr>
        <p:grpSpPr>
          <a:xfrm>
            <a:off x="19462668" y="6344321"/>
            <a:ext cx="479256" cy="424569"/>
            <a:chOff x="504255" y="1929322"/>
            <a:chExt cx="287954" cy="258109"/>
          </a:xfrm>
          <a:effectLst/>
        </p:grpSpPr>
        <p:sp>
          <p:nvSpPr>
            <p:cNvPr id="151" name="Овал 150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04255" y="1929322"/>
              <a:ext cx="287954" cy="224528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9</a:t>
              </a:r>
            </a:p>
          </p:txBody>
        </p:sp>
      </p:grpSp>
      <p:pic>
        <p:nvPicPr>
          <p:cNvPr id="153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859" y="7923031"/>
            <a:ext cx="364070" cy="36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263" y="4107396"/>
            <a:ext cx="1169390" cy="1169390"/>
          </a:xfrm>
          <a:prstGeom prst="rect">
            <a:avLst/>
          </a:prstGeom>
          <a:effectLst/>
        </p:spPr>
      </p:pic>
      <p:cxnSp>
        <p:nvCxnSpPr>
          <p:cNvPr id="155" name="Прямая со стрелкой 154"/>
          <p:cNvCxnSpPr/>
          <p:nvPr/>
        </p:nvCxnSpPr>
        <p:spPr>
          <a:xfrm>
            <a:off x="9737017" y="4652427"/>
            <a:ext cx="1521298" cy="28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Группа 1"/>
          <p:cNvGrpSpPr/>
          <p:nvPr/>
        </p:nvGrpSpPr>
        <p:grpSpPr>
          <a:xfrm>
            <a:off x="12497652" y="5018599"/>
            <a:ext cx="450112" cy="422276"/>
            <a:chOff x="7646988" y="6511925"/>
            <a:chExt cx="220662" cy="211138"/>
          </a:xfrm>
          <a:effectLst/>
        </p:grpSpPr>
        <p:pic>
          <p:nvPicPr>
            <p:cNvPr id="157" name="Рисунок 156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9" name="Прямая со стрелкой 158"/>
          <p:cNvCxnSpPr/>
          <p:nvPr/>
        </p:nvCxnSpPr>
        <p:spPr>
          <a:xfrm flipV="1">
            <a:off x="14237666" y="4601105"/>
            <a:ext cx="1439432" cy="103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Рисунок 1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640" y="4203544"/>
            <a:ext cx="1140646" cy="1140646"/>
          </a:xfrm>
          <a:prstGeom prst="rect">
            <a:avLst/>
          </a:prstGeom>
          <a:effectLst/>
        </p:spPr>
      </p:pic>
      <p:pic>
        <p:nvPicPr>
          <p:cNvPr id="161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010" y="4945117"/>
            <a:ext cx="349706" cy="3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971" y="6582454"/>
            <a:ext cx="1133590" cy="1133590"/>
          </a:xfrm>
          <a:prstGeom prst="rect">
            <a:avLst/>
          </a:prstGeom>
          <a:effectLst/>
        </p:spPr>
      </p:pic>
      <p:sp>
        <p:nvSpPr>
          <p:cNvPr id="163" name="Прямоугольник 34"/>
          <p:cNvSpPr>
            <a:spLocks noChangeArrowheads="1"/>
          </p:cNvSpPr>
          <p:nvPr/>
        </p:nvSpPr>
        <p:spPr>
          <a:xfrm>
            <a:off x="16649368" y="9667530"/>
            <a:ext cx="2678200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 CD-a</a:t>
            </a: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256" y="9716897"/>
            <a:ext cx="1165500" cy="1165500"/>
          </a:xfrm>
          <a:prstGeom prst="rect">
            <a:avLst/>
          </a:prstGeom>
          <a:effectLst/>
        </p:spPr>
      </p:pic>
      <p:grpSp>
        <p:nvGrpSpPr>
          <p:cNvPr id="165" name="Группа 1"/>
          <p:cNvGrpSpPr/>
          <p:nvPr/>
        </p:nvGrpSpPr>
        <p:grpSpPr>
          <a:xfrm>
            <a:off x="17114565" y="10370543"/>
            <a:ext cx="450112" cy="422276"/>
            <a:chOff x="7646988" y="6511925"/>
            <a:chExt cx="220662" cy="211138"/>
          </a:xfrm>
          <a:effectLst/>
        </p:grpSpPr>
        <p:pic>
          <p:nvPicPr>
            <p:cNvPr id="166" name="Рисунок 165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8" name="Соединительная линия уступом 167"/>
          <p:cNvCxnSpPr/>
          <p:nvPr/>
        </p:nvCxnSpPr>
        <p:spPr>
          <a:xfrm flipV="1">
            <a:off x="8784141" y="7415840"/>
            <a:ext cx="2568614" cy="1711298"/>
          </a:xfrm>
          <a:prstGeom prst="bentConnector3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>
            <a:off x="13131848" y="7381089"/>
            <a:ext cx="6541920" cy="101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Группа 105"/>
          <p:cNvGrpSpPr/>
          <p:nvPr/>
        </p:nvGrpSpPr>
        <p:grpSpPr>
          <a:xfrm>
            <a:off x="15632281" y="9403933"/>
            <a:ext cx="756860" cy="424569"/>
            <a:chOff x="504255" y="1929322"/>
            <a:chExt cx="345793" cy="258109"/>
          </a:xfrm>
          <a:effectLst/>
        </p:grpSpPr>
        <p:sp>
          <p:nvSpPr>
            <p:cNvPr id="171" name="Овал 170"/>
            <p:cNvSpPr/>
            <p:nvPr/>
          </p:nvSpPr>
          <p:spPr>
            <a:xfrm>
              <a:off x="530932" y="1965461"/>
              <a:ext cx="186759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04255" y="1929322"/>
              <a:ext cx="345793" cy="224529"/>
            </a:xfrm>
            <a:prstGeom prst="rect">
              <a:avLst/>
            </a:prstGeom>
            <a:noFill/>
            <a:effectLst/>
          </p:spPr>
          <p:txBody>
            <a:bodyPr wrap="square"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10</a:t>
              </a:r>
            </a:p>
          </p:txBody>
        </p:sp>
      </p:grpSp>
      <p:sp>
        <p:nvSpPr>
          <p:cNvPr id="173" name="Прямоугольник 34"/>
          <p:cNvSpPr>
            <a:spLocks noChangeArrowheads="1"/>
          </p:cNvSpPr>
          <p:nvPr/>
        </p:nvSpPr>
        <p:spPr>
          <a:xfrm>
            <a:off x="11677060" y="9816549"/>
            <a:ext cx="1878264" cy="11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Podizanje sredstava s računa klijenta</a:t>
            </a:r>
          </a:p>
        </p:txBody>
      </p:sp>
      <p:pic>
        <p:nvPicPr>
          <p:cNvPr id="17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850" y="10716721"/>
            <a:ext cx="319254" cy="31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5" name="Прямая со стрелкой 174"/>
          <p:cNvCxnSpPr/>
          <p:nvPr/>
        </p:nvCxnSpPr>
        <p:spPr>
          <a:xfrm flipH="1">
            <a:off x="13697595" y="10319921"/>
            <a:ext cx="229366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Группа 105"/>
          <p:cNvGrpSpPr/>
          <p:nvPr/>
        </p:nvGrpSpPr>
        <p:grpSpPr>
          <a:xfrm>
            <a:off x="11224485" y="9391977"/>
            <a:ext cx="530930" cy="424569"/>
            <a:chOff x="504255" y="1929322"/>
            <a:chExt cx="242570" cy="258109"/>
          </a:xfrm>
          <a:effectLst/>
        </p:grpSpPr>
        <p:sp>
          <p:nvSpPr>
            <p:cNvPr id="177" name="Овал 176"/>
            <p:cNvSpPr/>
            <p:nvPr/>
          </p:nvSpPr>
          <p:spPr>
            <a:xfrm>
              <a:off x="530931" y="1965461"/>
              <a:ext cx="193283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04255" y="1929322"/>
              <a:ext cx="242570" cy="224529"/>
            </a:xfrm>
            <a:prstGeom prst="rect">
              <a:avLst/>
            </a:prstGeom>
            <a:noFill/>
            <a:effectLst/>
          </p:spPr>
          <p:txBody>
            <a:bodyPr wrap="square"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11</a:t>
              </a:r>
            </a:p>
          </p:txBody>
        </p:sp>
      </p:grpSp>
      <p:sp>
        <p:nvSpPr>
          <p:cNvPr id="179" name="Прямоугольник 34"/>
          <p:cNvSpPr>
            <a:spLocks noChangeArrowheads="1"/>
          </p:cNvSpPr>
          <p:nvPr/>
        </p:nvSpPr>
        <p:spPr>
          <a:xfrm>
            <a:off x="16160730" y="11845691"/>
            <a:ext cx="1878264" cy="11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Izvadak računa</a:t>
            </a:r>
          </a:p>
        </p:txBody>
      </p:sp>
      <p:grpSp>
        <p:nvGrpSpPr>
          <p:cNvPr id="180" name="Группа 105"/>
          <p:cNvGrpSpPr/>
          <p:nvPr/>
        </p:nvGrpSpPr>
        <p:grpSpPr>
          <a:xfrm>
            <a:off x="15677099" y="11402095"/>
            <a:ext cx="697762" cy="415963"/>
            <a:chOff x="8183315" y="3757644"/>
            <a:chExt cx="287954" cy="252877"/>
          </a:xfrm>
          <a:effectLst/>
        </p:grpSpPr>
        <p:sp>
          <p:nvSpPr>
            <p:cNvPr id="181" name="Овал 180"/>
            <p:cNvSpPr/>
            <p:nvPr/>
          </p:nvSpPr>
          <p:spPr>
            <a:xfrm>
              <a:off x="8207093" y="3788551"/>
              <a:ext cx="175808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183315" y="3757644"/>
              <a:ext cx="287954" cy="224529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12</a:t>
              </a:r>
            </a:p>
          </p:txBody>
        </p:sp>
      </p:grpSp>
      <p:pic>
        <p:nvPicPr>
          <p:cNvPr id="183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508" y="12622298"/>
            <a:ext cx="359018" cy="35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" name="Соединительная линия уступом 183"/>
          <p:cNvCxnSpPr/>
          <p:nvPr/>
        </p:nvCxnSpPr>
        <p:spPr>
          <a:xfrm rot="16200000" flipH="1">
            <a:off x="13625645" y="10124058"/>
            <a:ext cx="1395068" cy="3375064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Прямоугольник 31"/>
          <p:cNvSpPr>
            <a:spLocks noChangeArrowheads="1"/>
          </p:cNvSpPr>
          <p:nvPr/>
        </p:nvSpPr>
        <p:spPr>
          <a:xfrm>
            <a:off x="5913165" y="8443388"/>
            <a:ext cx="2305126" cy="5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4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Klijent</a:t>
            </a:r>
          </a:p>
        </p:txBody>
      </p:sp>
      <p:pic>
        <p:nvPicPr>
          <p:cNvPr id="18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253" y="8375915"/>
            <a:ext cx="389734" cy="38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8" name="Прямая соединительная линия 187"/>
          <p:cNvCxnSpPr/>
          <p:nvPr/>
        </p:nvCxnSpPr>
        <p:spPr>
          <a:xfrm>
            <a:off x="19190322" y="2678105"/>
            <a:ext cx="81726" cy="10360168"/>
          </a:xfrm>
          <a:prstGeom prst="line">
            <a:avLst/>
          </a:prstGeom>
          <a:ln>
            <a:solidFill>
              <a:srgbClr val="4C9C9C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Соединительная линия уступом 188"/>
          <p:cNvCxnSpPr>
            <a:stCxn id="89" idx="2"/>
          </p:cNvCxnSpPr>
          <p:nvPr/>
        </p:nvCxnSpPr>
        <p:spPr>
          <a:xfrm rot="5400000">
            <a:off x="19785239" y="7850864"/>
            <a:ext cx="1462879" cy="3475237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Прямоугольник 34"/>
          <p:cNvSpPr>
            <a:spLocks noChangeArrowheads="1"/>
          </p:cNvSpPr>
          <p:nvPr/>
        </p:nvSpPr>
        <p:spPr>
          <a:xfrm>
            <a:off x="19545578" y="2796524"/>
            <a:ext cx="3810020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NFACSS</a:t>
            </a:r>
          </a:p>
        </p:txBody>
      </p:sp>
      <p:sp>
        <p:nvSpPr>
          <p:cNvPr id="191" name="Номер слайда 2"/>
          <p:cNvSpPr txBox="1"/>
          <p:nvPr/>
        </p:nvSpPr>
        <p:spPr>
          <a:xfrm>
            <a:off x="23696614" y="13081000"/>
            <a:ext cx="274114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568760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8" name="Скругленный прямоугольник 57"/>
          <p:cNvSpPr/>
          <p:nvPr/>
        </p:nvSpPr>
        <p:spPr>
          <a:xfrm>
            <a:off x="9375824" y="8954598"/>
            <a:ext cx="13689385" cy="4206700"/>
          </a:xfrm>
          <a:prstGeom prst="roundRect">
            <a:avLst/>
          </a:prstGeom>
          <a:solidFill>
            <a:srgbClr val="F2F8FC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3689327" y="9298268"/>
            <a:ext cx="371476" cy="365123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3638526" y="9242704"/>
            <a:ext cx="469900" cy="369331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4</a:t>
            </a:r>
          </a:p>
        </p:txBody>
      </p:sp>
      <p:sp>
        <p:nvSpPr>
          <p:cNvPr id="90" name="Овал 89"/>
          <p:cNvSpPr/>
          <p:nvPr/>
        </p:nvSpPr>
        <p:spPr>
          <a:xfrm>
            <a:off x="19232759" y="9224304"/>
            <a:ext cx="371476" cy="365123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181956" y="9168740"/>
            <a:ext cx="469900" cy="369331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5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8017567" y="6036048"/>
            <a:ext cx="371476" cy="365123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pic>
        <p:nvPicPr>
          <p:cNvPr id="118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7970340" y="6369510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17966764" y="5980484"/>
            <a:ext cx="469900" cy="369331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5</a:t>
            </a:r>
          </a:p>
        </p:txBody>
      </p:sp>
      <p:sp>
        <p:nvSpPr>
          <p:cNvPr id="98" name="Овал 97"/>
          <p:cNvSpPr/>
          <p:nvPr/>
        </p:nvSpPr>
        <p:spPr>
          <a:xfrm>
            <a:off x="4012973" y="2793636"/>
            <a:ext cx="371476" cy="365123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45236" y="2738072"/>
            <a:ext cx="469900" cy="369331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1</a:t>
            </a: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  <a:effectLst/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  <a:effectLst/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effectLst/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effectLst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11255896" y="-1"/>
            <a:ext cx="13128105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effectLst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12388991" y="238270"/>
            <a:ext cx="13687535" cy="1321387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4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IZVJEŠTAJ O PREDUJMU ZA PUTOVANJE </a:t>
            </a:r>
          </a:p>
          <a:p>
            <a:pPr indent="0" rtl="0"/>
            <a:r>
              <a:rPr lang="hr-HR" sz="4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ZAPOSLENIKA</a:t>
            </a:r>
          </a:p>
          <a:p>
            <a:pPr indent="0" rtl="0"/>
            <a:endParaRPr lang="en-US" sz="44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Helvetica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575103" y="9546073"/>
            <a:ext cx="7048774" cy="2975458"/>
          </a:xfrm>
          <a:prstGeom prst="roundRect">
            <a:avLst/>
          </a:prstGeom>
          <a:solidFill>
            <a:srgbClr val="F2F8FC"/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>
              <a:solidFill>
                <a:schemeClr val="tx1"/>
              </a:solidFill>
              <a:effectLst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3856806" y="1889448"/>
            <a:ext cx="18805768" cy="35216"/>
          </a:xfrm>
          <a:prstGeom prst="line">
            <a:avLst/>
          </a:prstGeom>
          <a:ln w="19050">
            <a:solidFill>
              <a:srgbClr val="4C9C9C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3638952" y="2662126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34"/>
          <p:cNvSpPr>
            <a:spLocks noChangeArrowheads="1"/>
          </p:cNvSpPr>
          <p:nvPr/>
        </p:nvSpPr>
        <p:spPr>
          <a:xfrm>
            <a:off x="14688175" y="2820515"/>
            <a:ext cx="3935408" cy="14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Odobrenje papirnatog obrasca: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kontrole</a:t>
            </a:r>
          </a:p>
          <a:p>
            <a:pPr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potpisivanje jednostavnim elektroničkim potpisom</a:t>
            </a:r>
          </a:p>
        </p:txBody>
      </p:sp>
      <p:sp>
        <p:nvSpPr>
          <p:cNvPr id="65" name="Прямоугольник 31"/>
          <p:cNvSpPr>
            <a:spLocks noChangeArrowheads="1"/>
          </p:cNvSpPr>
          <p:nvPr/>
        </p:nvSpPr>
        <p:spPr>
          <a:xfrm>
            <a:off x="13469931" y="2126082"/>
            <a:ext cx="4708988" cy="7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Rukovoditelj jedinice </a:t>
            </a:r>
          </a:p>
        </p:txBody>
      </p:sp>
      <p:sp>
        <p:nvSpPr>
          <p:cNvPr id="67" name="Овал 66"/>
          <p:cNvSpPr/>
          <p:nvPr/>
        </p:nvSpPr>
        <p:spPr>
          <a:xfrm>
            <a:off x="13686179" y="2328664"/>
            <a:ext cx="371476" cy="365123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635375" y="2273100"/>
            <a:ext cx="469900" cy="369331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3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1957028" y="8739978"/>
            <a:ext cx="20561300" cy="0"/>
          </a:xfrm>
          <a:prstGeom prst="straightConnector1">
            <a:avLst/>
          </a:prstGeom>
          <a:ln w="19050">
            <a:solidFill>
              <a:srgbClr val="4C9C9C"/>
            </a:solidFill>
            <a:prstDash val="das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31"/>
          <p:cNvSpPr>
            <a:spLocks noChangeArrowheads="1"/>
          </p:cNvSpPr>
          <p:nvPr/>
        </p:nvSpPr>
        <p:spPr>
          <a:xfrm>
            <a:off x="1564609" y="5833251"/>
            <a:ext cx="3172858" cy="5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400" b="1" i="0" u="sng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UIS PD</a:t>
            </a:r>
          </a:p>
        </p:txBody>
      </p:sp>
      <p:sp>
        <p:nvSpPr>
          <p:cNvPr id="73" name="Прямоугольник 31"/>
          <p:cNvSpPr>
            <a:spLocks noChangeArrowheads="1"/>
          </p:cNvSpPr>
          <p:nvPr/>
        </p:nvSpPr>
        <p:spPr>
          <a:xfrm>
            <a:off x="1465886" y="8691235"/>
            <a:ext cx="6543160" cy="5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400" b="1" i="0" u="sng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SIIS E-proračun</a:t>
            </a:r>
          </a:p>
        </p:txBody>
      </p:sp>
      <p:sp>
        <p:nvSpPr>
          <p:cNvPr id="75" name="Прямоугольник 31"/>
          <p:cNvSpPr>
            <a:spLocks noChangeArrowheads="1"/>
          </p:cNvSpPr>
          <p:nvPr/>
        </p:nvSpPr>
        <p:spPr>
          <a:xfrm>
            <a:off x="15917092" y="10138002"/>
            <a:ext cx="352672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400" b="0" i="0" u="none" strike="noStrike">
                <a:solidFill>
                  <a:srgbClr val="016064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Dostava u centralizirani odjel za računovodstvo za potrebe knjigovodstva</a:t>
            </a:r>
          </a:p>
        </p:txBody>
      </p:sp>
      <p:pic>
        <p:nvPicPr>
          <p:cNvPr id="76" name="Рисунок 75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9651856" y="9614002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34"/>
          <p:cNvSpPr>
            <a:spLocks noChangeArrowheads="1"/>
          </p:cNvSpPr>
          <p:nvPr/>
        </p:nvSpPr>
        <p:spPr>
          <a:xfrm>
            <a:off x="17443714" y="11106472"/>
            <a:ext cx="5600630" cy="184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Priznavanje:</a:t>
            </a:r>
          </a:p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stanje papirnatog obrasca postaje „Priznato”;</a:t>
            </a:r>
          </a:p>
          <a:p>
            <a:pPr algn="l"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potpisivanje naprednim elektroničkim potpisom;</a:t>
            </a:r>
          </a:p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automatski računovodstveni tretman</a:t>
            </a:r>
          </a:p>
        </p:txBody>
      </p:sp>
      <p:sp>
        <p:nvSpPr>
          <p:cNvPr id="78" name="Прямоугольник 31"/>
          <p:cNvSpPr>
            <a:spLocks noChangeArrowheads="1"/>
          </p:cNvSpPr>
          <p:nvPr/>
        </p:nvSpPr>
        <p:spPr>
          <a:xfrm>
            <a:off x="19796092" y="9097155"/>
            <a:ext cx="1812726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016064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Računovođa</a:t>
            </a:r>
          </a:p>
        </p:txBody>
      </p:sp>
      <p:pic>
        <p:nvPicPr>
          <p:cNvPr id="93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20" y="12819297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Прямоугольник 31"/>
          <p:cNvSpPr>
            <a:spLocks noChangeArrowheads="1"/>
          </p:cNvSpPr>
          <p:nvPr/>
        </p:nvSpPr>
        <p:spPr>
          <a:xfrm>
            <a:off x="2300966" y="12710605"/>
            <a:ext cx="3441700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>
                <a:effectLst/>
              </a:defRPr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Arial"/>
              </a:rPr>
              <a:t>- automatizirani proces</a:t>
            </a:r>
          </a:p>
        </p:txBody>
      </p:sp>
      <p:pic>
        <p:nvPicPr>
          <p:cNvPr id="95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00" y="6401213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075144" y="2774638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Прямоугольник 31"/>
          <p:cNvSpPr>
            <a:spLocks noChangeArrowheads="1"/>
          </p:cNvSpPr>
          <p:nvPr/>
        </p:nvSpPr>
        <p:spPr>
          <a:xfrm>
            <a:off x="2143806" y="3039150"/>
            <a:ext cx="2440084" cy="7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Odgovorna osoba</a:t>
            </a:r>
          </a:p>
        </p:txBody>
      </p:sp>
      <p:sp>
        <p:nvSpPr>
          <p:cNvPr id="102" name="Прямоугольник 34"/>
          <p:cNvSpPr>
            <a:spLocks noChangeArrowheads="1"/>
          </p:cNvSpPr>
          <p:nvPr/>
        </p:nvSpPr>
        <p:spPr>
          <a:xfrm>
            <a:off x="4959850" y="2738495"/>
            <a:ext cx="5186730" cy="295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 papirnatog obrasca „Odobrenje putovanja”: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popunjavanje podataka papirnatog obrasca (uključuje odredište, uvjete i razloge);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automatska kontrola usklađenosti sa standardima;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potpisivanje jednostavnim elektroničkim potpisom</a:t>
            </a:r>
          </a:p>
        </p:txBody>
      </p:sp>
      <p:sp>
        <p:nvSpPr>
          <p:cNvPr id="103" name="Прямоугольник 31"/>
          <p:cNvSpPr>
            <a:spLocks noChangeArrowheads="1"/>
          </p:cNvSpPr>
          <p:nvPr/>
        </p:nvSpPr>
        <p:spPr>
          <a:xfrm>
            <a:off x="9736080" y="2746023"/>
            <a:ext cx="2940860" cy="7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0" i="0" u="none" strike="noStrike">
                <a:solidFill>
                  <a:srgbClr val="016064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Slanje na odobrenje</a:t>
            </a:r>
          </a:p>
        </p:txBody>
      </p:sp>
      <p:pic>
        <p:nvPicPr>
          <p:cNvPr id="104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648" y="3189616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74" y="9741007"/>
            <a:ext cx="1990508" cy="164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Прямоугольник 34"/>
          <p:cNvSpPr>
            <a:spLocks noChangeArrowheads="1"/>
          </p:cNvSpPr>
          <p:nvPr/>
        </p:nvSpPr>
        <p:spPr>
          <a:xfrm>
            <a:off x="9278578" y="11544950"/>
            <a:ext cx="3927184" cy="12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Automatska kontrola: 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neprelaženja ograničenja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- nepostojanja nepodmirenih dugovanja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9982509" y="9595176"/>
            <a:ext cx="371476" cy="365123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931706" y="9539612"/>
            <a:ext cx="469900" cy="369331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2</a:t>
            </a:r>
          </a:p>
        </p:txBody>
      </p:sp>
      <p:pic>
        <p:nvPicPr>
          <p:cNvPr id="117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18" y="10121431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Прямоугольник 31"/>
          <p:cNvSpPr>
            <a:spLocks noChangeArrowheads="1"/>
          </p:cNvSpPr>
          <p:nvPr/>
        </p:nvSpPr>
        <p:spPr>
          <a:xfrm>
            <a:off x="18579550" y="5859575"/>
            <a:ext cx="2305126" cy="7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 dirty="0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Službenik u odjelu za upravljanje ljudskim potencijalima</a:t>
            </a:r>
          </a:p>
        </p:txBody>
      </p:sp>
      <p:sp>
        <p:nvSpPr>
          <p:cNvPr id="125" name="Прямоугольник 34"/>
          <p:cNvSpPr>
            <a:spLocks noChangeArrowheads="1"/>
          </p:cNvSpPr>
          <p:nvPr/>
        </p:nvSpPr>
        <p:spPr>
          <a:xfrm>
            <a:off x="20244029" y="6762816"/>
            <a:ext cx="2678200" cy="14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Izlaganje o odstupanjima u evidenciji o radnom vremenu</a:t>
            </a:r>
          </a:p>
        </p:txBody>
      </p:sp>
      <p:sp>
        <p:nvSpPr>
          <p:cNvPr id="126" name="Прямоугольник 31"/>
          <p:cNvSpPr>
            <a:spLocks noChangeArrowheads="1"/>
          </p:cNvSpPr>
          <p:nvPr/>
        </p:nvSpPr>
        <p:spPr>
          <a:xfrm>
            <a:off x="13853416" y="9050837"/>
            <a:ext cx="2305126" cy="7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016064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Rukovoditelj za entitet</a:t>
            </a:r>
          </a:p>
        </p:txBody>
      </p:sp>
      <p:cxnSp>
        <p:nvCxnSpPr>
          <p:cNvPr id="130" name="Прямая со стрелкой 120"/>
          <p:cNvCxnSpPr/>
          <p:nvPr/>
        </p:nvCxnSpPr>
        <p:spPr>
          <a:xfrm>
            <a:off x="14425719" y="4148228"/>
            <a:ext cx="32302" cy="48110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1" name="Прямоугольник 34"/>
          <p:cNvSpPr>
            <a:spLocks noChangeArrowheads="1"/>
          </p:cNvSpPr>
          <p:nvPr/>
        </p:nvSpPr>
        <p:spPr>
          <a:xfrm>
            <a:off x="13840733" y="11402296"/>
            <a:ext cx="2678200" cy="10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Potpisivanje „odobrenja putovanja”</a:t>
            </a:r>
          </a:p>
        </p:txBody>
      </p:sp>
      <p:pic>
        <p:nvPicPr>
          <p:cNvPr id="13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860" y="5118439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1" name="Соединительная линия уступом 140"/>
          <p:cNvCxnSpPr/>
          <p:nvPr/>
        </p:nvCxnSpPr>
        <p:spPr>
          <a:xfrm rot="16200000" flipH="1">
            <a:off x="5018959" y="3937860"/>
            <a:ext cx="5569274" cy="6037012"/>
          </a:xfrm>
          <a:prstGeom prst="bentConnector3">
            <a:avLst>
              <a:gd name="adj1" fmla="val 39830"/>
            </a:avLst>
          </a:prstGeom>
          <a:ln w="381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Группа 141"/>
          <p:cNvGrpSpPr/>
          <p:nvPr/>
        </p:nvGrpSpPr>
        <p:grpSpPr>
          <a:xfrm>
            <a:off x="2982330" y="9813936"/>
            <a:ext cx="469900" cy="420688"/>
            <a:chOff x="774778" y="5238542"/>
            <a:chExt cx="234950" cy="210344"/>
          </a:xfrm>
          <a:effectLst/>
        </p:grpSpPr>
        <p:sp>
          <p:nvSpPr>
            <p:cNvPr id="143" name="Овал 142"/>
            <p:cNvSpPr/>
            <p:nvPr/>
          </p:nvSpPr>
          <p:spPr>
            <a:xfrm>
              <a:off x="815419" y="5266324"/>
              <a:ext cx="185738" cy="18256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74778" y="5238542"/>
              <a:ext cx="234950" cy="184666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1</a:t>
              </a:r>
            </a:p>
          </p:txBody>
        </p:sp>
      </p:grpSp>
      <p:sp>
        <p:nvSpPr>
          <p:cNvPr id="145" name="Прямоугольник 34"/>
          <p:cNvSpPr>
            <a:spLocks noChangeArrowheads="1"/>
          </p:cNvSpPr>
          <p:nvPr/>
        </p:nvSpPr>
        <p:spPr>
          <a:xfrm>
            <a:off x="1989191" y="11234935"/>
            <a:ext cx="3165722" cy="7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 BAJ-a o putovanju</a:t>
            </a:r>
          </a:p>
        </p:txBody>
      </p:sp>
      <p:sp>
        <p:nvSpPr>
          <p:cNvPr id="146" name="Прямоугольник 34"/>
          <p:cNvSpPr>
            <a:spLocks noChangeArrowheads="1"/>
          </p:cNvSpPr>
          <p:nvPr/>
        </p:nvSpPr>
        <p:spPr>
          <a:xfrm>
            <a:off x="5500159" y="11186509"/>
            <a:ext cx="3165722" cy="12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 BLL-a o putovanju, kao i Rasporeda poslovnog putovanja</a:t>
            </a:r>
          </a:p>
        </p:txBody>
      </p:sp>
      <p:pic>
        <p:nvPicPr>
          <p:cNvPr id="147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6158492" y="9832030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" name="Группа 147"/>
          <p:cNvGrpSpPr/>
          <p:nvPr/>
        </p:nvGrpSpPr>
        <p:grpSpPr>
          <a:xfrm>
            <a:off x="6087218" y="9796374"/>
            <a:ext cx="469900" cy="420688"/>
            <a:chOff x="774778" y="5238542"/>
            <a:chExt cx="234950" cy="210344"/>
          </a:xfrm>
          <a:effectLst/>
        </p:grpSpPr>
        <p:sp>
          <p:nvSpPr>
            <p:cNvPr id="149" name="Овал 148"/>
            <p:cNvSpPr/>
            <p:nvPr/>
          </p:nvSpPr>
          <p:spPr>
            <a:xfrm>
              <a:off x="815419" y="5266324"/>
              <a:ext cx="185738" cy="18256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74778" y="5238542"/>
              <a:ext cx="234950" cy="184666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2</a:t>
              </a:r>
            </a:p>
          </p:txBody>
        </p:sp>
      </p:grpSp>
      <p:cxnSp>
        <p:nvCxnSpPr>
          <p:cNvPr id="151" name="Прямая со стрелкой 120"/>
          <p:cNvCxnSpPr/>
          <p:nvPr/>
        </p:nvCxnSpPr>
        <p:spPr>
          <a:xfrm>
            <a:off x="4707218" y="10596832"/>
            <a:ext cx="1322176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45" y="9399381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" name="Прямая со стрелкой 120"/>
          <p:cNvCxnSpPr/>
          <p:nvPr/>
        </p:nvCxnSpPr>
        <p:spPr>
          <a:xfrm>
            <a:off x="8285296" y="10596832"/>
            <a:ext cx="1697212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4" name="Рисунок 1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754" y="9789492"/>
            <a:ext cx="1359232" cy="1359232"/>
          </a:xfrm>
          <a:prstGeom prst="rect">
            <a:avLst/>
          </a:prstGeom>
          <a:effectLst/>
        </p:spPr>
      </p:pic>
      <p:pic>
        <p:nvPicPr>
          <p:cNvPr id="155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3354658" y="9800058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6" name="Прямая со стрелкой 155"/>
          <p:cNvCxnSpPr/>
          <p:nvPr/>
        </p:nvCxnSpPr>
        <p:spPr>
          <a:xfrm>
            <a:off x="2101274" y="5692720"/>
            <a:ext cx="20561300" cy="0"/>
          </a:xfrm>
          <a:prstGeom prst="straightConnector1">
            <a:avLst/>
          </a:prstGeom>
          <a:ln w="19050">
            <a:solidFill>
              <a:srgbClr val="4C9C9C"/>
            </a:solidFill>
            <a:prstDash val="das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Прямоугольник 31"/>
          <p:cNvSpPr>
            <a:spLocks noChangeArrowheads="1"/>
          </p:cNvSpPr>
          <p:nvPr/>
        </p:nvSpPr>
        <p:spPr>
          <a:xfrm>
            <a:off x="735634" y="2183035"/>
            <a:ext cx="7345660" cy="5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400" b="1" i="0" u="sng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Rješenje 1C Portal</a:t>
            </a:r>
          </a:p>
        </p:txBody>
      </p:sp>
      <p:cxnSp>
        <p:nvCxnSpPr>
          <p:cNvPr id="158" name="Прямая со стрелкой 120"/>
          <p:cNvCxnSpPr/>
          <p:nvPr/>
        </p:nvCxnSpPr>
        <p:spPr>
          <a:xfrm>
            <a:off x="10440884" y="3631093"/>
            <a:ext cx="220749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9" name="Прямоугольник 31"/>
          <p:cNvSpPr>
            <a:spLocks noChangeArrowheads="1"/>
          </p:cNvSpPr>
          <p:nvPr/>
        </p:nvSpPr>
        <p:spPr>
          <a:xfrm>
            <a:off x="15280371" y="7396367"/>
            <a:ext cx="2473050" cy="12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400" b="0" i="0" u="none" strike="noStrike">
                <a:solidFill>
                  <a:srgbClr val="016064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Dostava u centralizirani odjel za upravljanje ljudskim potencijalima za evidenciju o zaposlenicima</a:t>
            </a:r>
          </a:p>
        </p:txBody>
      </p:sp>
      <p:cxnSp>
        <p:nvCxnSpPr>
          <p:cNvPr id="160" name="Прямая со стрелкой 120"/>
          <p:cNvCxnSpPr/>
          <p:nvPr/>
        </p:nvCxnSpPr>
        <p:spPr>
          <a:xfrm>
            <a:off x="16518934" y="9960299"/>
            <a:ext cx="210464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1" name="Соединительная линия уступом 160"/>
          <p:cNvCxnSpPr/>
          <p:nvPr/>
        </p:nvCxnSpPr>
        <p:spPr>
          <a:xfrm rot="10800000" flipV="1">
            <a:off x="15280370" y="7113949"/>
            <a:ext cx="2755100" cy="1814122"/>
          </a:xfrm>
          <a:prstGeom prst="bentConnector3">
            <a:avLst>
              <a:gd name="adj1" fmla="val 100422"/>
            </a:avLst>
          </a:prstGeom>
          <a:ln w="38100">
            <a:solidFill>
              <a:srgbClr val="C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Прямоугольник 31"/>
          <p:cNvSpPr>
            <a:spLocks noChangeArrowheads="1"/>
          </p:cNvSpPr>
          <p:nvPr/>
        </p:nvSpPr>
        <p:spPr>
          <a:xfrm>
            <a:off x="729103" y="9638319"/>
            <a:ext cx="3172858" cy="73865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600" b="1" i="0" u="none" strike="noStrike">
                <a:solidFill>
                  <a:srgbClr val="003859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BP</a:t>
            </a:r>
          </a:p>
        </p:txBody>
      </p:sp>
      <p:sp>
        <p:nvSpPr>
          <p:cNvPr id="163" name="Прямоугольник 31"/>
          <p:cNvSpPr>
            <a:spLocks noChangeArrowheads="1"/>
          </p:cNvSpPr>
          <p:nvPr/>
        </p:nvSpPr>
        <p:spPr>
          <a:xfrm>
            <a:off x="11061308" y="9168743"/>
            <a:ext cx="3174148" cy="12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600" b="1" i="0" u="none" strike="noStrike">
                <a:solidFill>
                  <a:srgbClr val="003859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CRSS 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600" b="1" i="0" u="none" strike="noStrike">
                <a:solidFill>
                  <a:srgbClr val="003859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AM</a:t>
            </a:r>
          </a:p>
        </p:txBody>
      </p:sp>
      <p:sp>
        <p:nvSpPr>
          <p:cNvPr id="164" name="Номер слайда 2"/>
          <p:cNvSpPr txBox="1"/>
          <p:nvPr/>
        </p:nvSpPr>
        <p:spPr>
          <a:xfrm>
            <a:off x="23696614" y="13081000"/>
            <a:ext cx="274114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664573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5" name="Овал 64"/>
          <p:cNvSpPr/>
          <p:nvPr/>
        </p:nvSpPr>
        <p:spPr>
          <a:xfrm>
            <a:off x="11620102" y="4358121"/>
            <a:ext cx="371476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altLang="ru-RU" sz="2200" kern="120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615936" y="4324205"/>
            <a:ext cx="469900" cy="400110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3</a:t>
            </a:r>
          </a:p>
        </p:txBody>
      </p:sp>
      <p:grpSp>
        <p:nvGrpSpPr>
          <p:cNvPr id="137" name="Group"/>
          <p:cNvGrpSpPr/>
          <p:nvPr/>
        </p:nvGrpSpPr>
        <p:grpSpPr>
          <a:xfrm>
            <a:off x="260444" y="171625"/>
            <a:ext cx="1409278" cy="1337590"/>
            <a:chOff x="0" y="0"/>
            <a:chExt cx="1409276" cy="1337589"/>
          </a:xfrm>
          <a:effectLst/>
        </p:grpSpPr>
        <p:pic>
          <p:nvPicPr>
            <p:cNvPr id="133" name="Снимок экрана 2018-06-05 в 12.52.22.jpg" descr="Снимок экрана 2018-06-05 в 12.52.2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277" cy="1337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Group"/>
            <p:cNvGrpSpPr/>
            <p:nvPr/>
          </p:nvGrpSpPr>
          <p:grpSpPr>
            <a:xfrm>
              <a:off x="194622" y="150347"/>
              <a:ext cx="1019890" cy="1138346"/>
              <a:chOff x="-134" y="0"/>
              <a:chExt cx="1019888" cy="1138344"/>
            </a:xfrm>
            <a:effectLst/>
          </p:grpSpPr>
          <p:sp>
            <p:nvSpPr>
              <p:cNvPr id="134" name="Circle"/>
              <p:cNvSpPr/>
              <p:nvPr/>
            </p:nvSpPr>
            <p:spPr>
              <a:xfrm>
                <a:off x="314787" y="450342"/>
                <a:ext cx="390199" cy="390199"/>
              </a:xfrm>
              <a:prstGeom prst="ellipse">
                <a:avLst/>
              </a:prstGeom>
              <a:solidFill>
                <a:srgbClr val="013B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effectLst/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effectLst/>
                </a:endParaRPr>
              </a:p>
            </p:txBody>
          </p:sp>
          <p:pic>
            <p:nvPicPr>
              <p:cNvPr id="135" name="30688_html_m284ef2b5.png" descr="30688_html_m284ef2b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824" t="717" r="564" b="407"/>
              <a:stretch>
                <a:fillRect/>
              </a:stretch>
            </p:blipFill>
            <p:spPr>
              <a:xfrm>
                <a:off x="-135" y="0"/>
                <a:ext cx="1019889" cy="1138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581" extrusionOk="0">
                    <a:moveTo>
                      <a:pt x="10788" y="0"/>
                    </a:moveTo>
                    <a:cubicBezTo>
                      <a:pt x="10759" y="0"/>
                      <a:pt x="10737" y="39"/>
                      <a:pt x="10737" y="83"/>
                    </a:cubicBezTo>
                    <a:cubicBezTo>
                      <a:pt x="10737" y="127"/>
                      <a:pt x="10684" y="185"/>
                      <a:pt x="10612" y="211"/>
                    </a:cubicBezTo>
                    <a:cubicBezTo>
                      <a:pt x="10509" y="248"/>
                      <a:pt x="10497" y="253"/>
                      <a:pt x="10578" y="256"/>
                    </a:cubicBezTo>
                    <a:cubicBezTo>
                      <a:pt x="10728" y="261"/>
                      <a:pt x="10764" y="390"/>
                      <a:pt x="10654" y="542"/>
                    </a:cubicBezTo>
                    <a:cubicBezTo>
                      <a:pt x="10576" y="649"/>
                      <a:pt x="10572" y="695"/>
                      <a:pt x="10629" y="790"/>
                    </a:cubicBezTo>
                    <a:cubicBezTo>
                      <a:pt x="10687" y="889"/>
                      <a:pt x="10679" y="914"/>
                      <a:pt x="10587" y="971"/>
                    </a:cubicBezTo>
                    <a:cubicBezTo>
                      <a:pt x="10527" y="1007"/>
                      <a:pt x="10432" y="1081"/>
                      <a:pt x="10377" y="1129"/>
                    </a:cubicBezTo>
                    <a:cubicBezTo>
                      <a:pt x="10306" y="1191"/>
                      <a:pt x="10234" y="1200"/>
                      <a:pt x="10117" y="1174"/>
                    </a:cubicBezTo>
                    <a:cubicBezTo>
                      <a:pt x="9832" y="1108"/>
                      <a:pt x="9308" y="1139"/>
                      <a:pt x="9120" y="1226"/>
                    </a:cubicBezTo>
                    <a:cubicBezTo>
                      <a:pt x="8900" y="1329"/>
                      <a:pt x="8818" y="1448"/>
                      <a:pt x="8818" y="1693"/>
                    </a:cubicBezTo>
                    <a:cubicBezTo>
                      <a:pt x="8818" y="1964"/>
                      <a:pt x="8952" y="2208"/>
                      <a:pt x="9254" y="2498"/>
                    </a:cubicBezTo>
                    <a:cubicBezTo>
                      <a:pt x="9482" y="2717"/>
                      <a:pt x="9518" y="2774"/>
                      <a:pt x="9497" y="2927"/>
                    </a:cubicBezTo>
                    <a:cubicBezTo>
                      <a:pt x="9451" y="3270"/>
                      <a:pt x="9508" y="3386"/>
                      <a:pt x="9757" y="3424"/>
                    </a:cubicBezTo>
                    <a:cubicBezTo>
                      <a:pt x="9881" y="3442"/>
                      <a:pt x="9994" y="3471"/>
                      <a:pt x="10008" y="3491"/>
                    </a:cubicBezTo>
                    <a:cubicBezTo>
                      <a:pt x="10064" y="3572"/>
                      <a:pt x="9813" y="3950"/>
                      <a:pt x="9581" y="4138"/>
                    </a:cubicBezTo>
                    <a:cubicBezTo>
                      <a:pt x="9313" y="4356"/>
                      <a:pt x="9209" y="4370"/>
                      <a:pt x="9179" y="4176"/>
                    </a:cubicBezTo>
                    <a:cubicBezTo>
                      <a:pt x="9150" y="3995"/>
                      <a:pt x="9012" y="3868"/>
                      <a:pt x="8785" y="3830"/>
                    </a:cubicBezTo>
                    <a:cubicBezTo>
                      <a:pt x="8677" y="3812"/>
                      <a:pt x="8561" y="3764"/>
                      <a:pt x="8533" y="3717"/>
                    </a:cubicBezTo>
                    <a:cubicBezTo>
                      <a:pt x="8478" y="3621"/>
                      <a:pt x="8490" y="3418"/>
                      <a:pt x="8550" y="3363"/>
                    </a:cubicBezTo>
                    <a:cubicBezTo>
                      <a:pt x="8609" y="3310"/>
                      <a:pt x="8600" y="3235"/>
                      <a:pt x="8533" y="3235"/>
                    </a:cubicBezTo>
                    <a:cubicBezTo>
                      <a:pt x="8502" y="3235"/>
                      <a:pt x="8478" y="3251"/>
                      <a:pt x="8483" y="3273"/>
                    </a:cubicBezTo>
                    <a:cubicBezTo>
                      <a:pt x="8488" y="3295"/>
                      <a:pt x="8460" y="3377"/>
                      <a:pt x="8425" y="3454"/>
                    </a:cubicBezTo>
                    <a:cubicBezTo>
                      <a:pt x="8354" y="3607"/>
                      <a:pt x="8157" y="3689"/>
                      <a:pt x="8047" y="3612"/>
                    </a:cubicBezTo>
                    <a:cubicBezTo>
                      <a:pt x="7924" y="3525"/>
                      <a:pt x="7663" y="3494"/>
                      <a:pt x="7545" y="3551"/>
                    </a:cubicBezTo>
                    <a:cubicBezTo>
                      <a:pt x="7460" y="3592"/>
                      <a:pt x="7427" y="3657"/>
                      <a:pt x="7427" y="3807"/>
                    </a:cubicBezTo>
                    <a:cubicBezTo>
                      <a:pt x="7427" y="3919"/>
                      <a:pt x="7400" y="4030"/>
                      <a:pt x="7369" y="4048"/>
                    </a:cubicBezTo>
                    <a:cubicBezTo>
                      <a:pt x="7264" y="4106"/>
                      <a:pt x="6974" y="3598"/>
                      <a:pt x="6874" y="3190"/>
                    </a:cubicBezTo>
                    <a:cubicBezTo>
                      <a:pt x="6758" y="2715"/>
                      <a:pt x="6663" y="2535"/>
                      <a:pt x="6472" y="2423"/>
                    </a:cubicBezTo>
                    <a:cubicBezTo>
                      <a:pt x="5949" y="2115"/>
                      <a:pt x="5145" y="2336"/>
                      <a:pt x="5248" y="2761"/>
                    </a:cubicBezTo>
                    <a:cubicBezTo>
                      <a:pt x="5283" y="2905"/>
                      <a:pt x="5264" y="2936"/>
                      <a:pt x="5098" y="3017"/>
                    </a:cubicBezTo>
                    <a:cubicBezTo>
                      <a:pt x="4995" y="3067"/>
                      <a:pt x="4852" y="3153"/>
                      <a:pt x="4771" y="3213"/>
                    </a:cubicBezTo>
                    <a:lnTo>
                      <a:pt x="4620" y="3326"/>
                    </a:lnTo>
                    <a:lnTo>
                      <a:pt x="4762" y="3318"/>
                    </a:lnTo>
                    <a:cubicBezTo>
                      <a:pt x="4910" y="3313"/>
                      <a:pt x="4913" y="3329"/>
                      <a:pt x="4838" y="3627"/>
                    </a:cubicBezTo>
                    <a:cubicBezTo>
                      <a:pt x="4800" y="3779"/>
                      <a:pt x="4801" y="3783"/>
                      <a:pt x="4913" y="3694"/>
                    </a:cubicBezTo>
                    <a:cubicBezTo>
                      <a:pt x="4982" y="3640"/>
                      <a:pt x="5119" y="3604"/>
                      <a:pt x="5257" y="3604"/>
                    </a:cubicBezTo>
                    <a:cubicBezTo>
                      <a:pt x="5592" y="3604"/>
                      <a:pt x="5681" y="3520"/>
                      <a:pt x="5701" y="3183"/>
                    </a:cubicBezTo>
                    <a:cubicBezTo>
                      <a:pt x="5715" y="2936"/>
                      <a:pt x="5730" y="2895"/>
                      <a:pt x="5835" y="2882"/>
                    </a:cubicBezTo>
                    <a:cubicBezTo>
                      <a:pt x="5903" y="2873"/>
                      <a:pt x="6041" y="2922"/>
                      <a:pt x="6137" y="2995"/>
                    </a:cubicBezTo>
                    <a:cubicBezTo>
                      <a:pt x="6285" y="3107"/>
                      <a:pt x="6311" y="3175"/>
                      <a:pt x="6338" y="3446"/>
                    </a:cubicBezTo>
                    <a:cubicBezTo>
                      <a:pt x="6381" y="3870"/>
                      <a:pt x="6545" y="4098"/>
                      <a:pt x="7075" y="4477"/>
                    </a:cubicBezTo>
                    <a:lnTo>
                      <a:pt x="7218" y="4582"/>
                    </a:lnTo>
                    <a:lnTo>
                      <a:pt x="7033" y="4665"/>
                    </a:lnTo>
                    <a:cubicBezTo>
                      <a:pt x="6933" y="4712"/>
                      <a:pt x="6809" y="4736"/>
                      <a:pt x="6757" y="4718"/>
                    </a:cubicBezTo>
                    <a:cubicBezTo>
                      <a:pt x="6705" y="4700"/>
                      <a:pt x="6609" y="4711"/>
                      <a:pt x="6539" y="4740"/>
                    </a:cubicBezTo>
                    <a:cubicBezTo>
                      <a:pt x="6469" y="4770"/>
                      <a:pt x="6326" y="4825"/>
                      <a:pt x="6221" y="4861"/>
                    </a:cubicBezTo>
                    <a:cubicBezTo>
                      <a:pt x="6016" y="4930"/>
                      <a:pt x="5860" y="5089"/>
                      <a:pt x="5860" y="5229"/>
                    </a:cubicBezTo>
                    <a:cubicBezTo>
                      <a:pt x="5860" y="5296"/>
                      <a:pt x="5909" y="5309"/>
                      <a:pt x="6086" y="5305"/>
                    </a:cubicBezTo>
                    <a:cubicBezTo>
                      <a:pt x="6272" y="5300"/>
                      <a:pt x="6358" y="5334"/>
                      <a:pt x="6514" y="5470"/>
                    </a:cubicBezTo>
                    <a:cubicBezTo>
                      <a:pt x="6620" y="5563"/>
                      <a:pt x="6761" y="5643"/>
                      <a:pt x="6824" y="5643"/>
                    </a:cubicBezTo>
                    <a:cubicBezTo>
                      <a:pt x="6975" y="5643"/>
                      <a:pt x="7205" y="5787"/>
                      <a:pt x="7159" y="5854"/>
                    </a:cubicBezTo>
                    <a:cubicBezTo>
                      <a:pt x="7139" y="5883"/>
                      <a:pt x="7086" y="5889"/>
                      <a:pt x="7033" y="5869"/>
                    </a:cubicBezTo>
                    <a:cubicBezTo>
                      <a:pt x="6981" y="5849"/>
                      <a:pt x="6703" y="5816"/>
                      <a:pt x="6422" y="5794"/>
                    </a:cubicBezTo>
                    <a:cubicBezTo>
                      <a:pt x="6016" y="5761"/>
                      <a:pt x="5866" y="5729"/>
                      <a:pt x="5684" y="5621"/>
                    </a:cubicBezTo>
                    <a:cubicBezTo>
                      <a:pt x="5537" y="5533"/>
                      <a:pt x="5450" y="5502"/>
                      <a:pt x="5450" y="5545"/>
                    </a:cubicBezTo>
                    <a:cubicBezTo>
                      <a:pt x="5450" y="5731"/>
                      <a:pt x="5828" y="6004"/>
                      <a:pt x="6086" y="6004"/>
                    </a:cubicBezTo>
                    <a:cubicBezTo>
                      <a:pt x="6152" y="6004"/>
                      <a:pt x="6254" y="6049"/>
                      <a:pt x="6313" y="6102"/>
                    </a:cubicBezTo>
                    <a:cubicBezTo>
                      <a:pt x="6372" y="6155"/>
                      <a:pt x="6537" y="6214"/>
                      <a:pt x="6673" y="6230"/>
                    </a:cubicBezTo>
                    <a:cubicBezTo>
                      <a:pt x="6826" y="6248"/>
                      <a:pt x="7005" y="6319"/>
                      <a:pt x="7142" y="6418"/>
                    </a:cubicBezTo>
                    <a:cubicBezTo>
                      <a:pt x="7265" y="6507"/>
                      <a:pt x="7388" y="6576"/>
                      <a:pt x="7419" y="6576"/>
                    </a:cubicBezTo>
                    <a:cubicBezTo>
                      <a:pt x="7450" y="6576"/>
                      <a:pt x="7603" y="6637"/>
                      <a:pt x="7763" y="6712"/>
                    </a:cubicBezTo>
                    <a:cubicBezTo>
                      <a:pt x="7984" y="6815"/>
                      <a:pt x="8093" y="6910"/>
                      <a:pt x="8215" y="7110"/>
                    </a:cubicBezTo>
                    <a:cubicBezTo>
                      <a:pt x="8400" y="7416"/>
                      <a:pt x="8472" y="7949"/>
                      <a:pt x="8357" y="8141"/>
                    </a:cubicBezTo>
                    <a:cubicBezTo>
                      <a:pt x="8309" y="8223"/>
                      <a:pt x="8307" y="8277"/>
                      <a:pt x="8349" y="8314"/>
                    </a:cubicBezTo>
                    <a:cubicBezTo>
                      <a:pt x="8442" y="8398"/>
                      <a:pt x="8212" y="8750"/>
                      <a:pt x="7905" y="8999"/>
                    </a:cubicBezTo>
                    <a:cubicBezTo>
                      <a:pt x="7759" y="9117"/>
                      <a:pt x="7519" y="9325"/>
                      <a:pt x="7369" y="9458"/>
                    </a:cubicBezTo>
                    <a:lnTo>
                      <a:pt x="7092" y="9699"/>
                    </a:lnTo>
                    <a:lnTo>
                      <a:pt x="6866" y="9631"/>
                    </a:lnTo>
                    <a:cubicBezTo>
                      <a:pt x="6728" y="9589"/>
                      <a:pt x="6539" y="9461"/>
                      <a:pt x="6380" y="9300"/>
                    </a:cubicBezTo>
                    <a:cubicBezTo>
                      <a:pt x="6216" y="9135"/>
                      <a:pt x="6039" y="9005"/>
                      <a:pt x="5894" y="8961"/>
                    </a:cubicBezTo>
                    <a:cubicBezTo>
                      <a:pt x="5670" y="8893"/>
                      <a:pt x="5657" y="8883"/>
                      <a:pt x="5600" y="8585"/>
                    </a:cubicBezTo>
                    <a:lnTo>
                      <a:pt x="5542" y="8277"/>
                    </a:lnTo>
                    <a:lnTo>
                      <a:pt x="5760" y="8089"/>
                    </a:lnTo>
                    <a:cubicBezTo>
                      <a:pt x="5948" y="7927"/>
                      <a:pt x="5979" y="7873"/>
                      <a:pt x="5978" y="7675"/>
                    </a:cubicBezTo>
                    <a:cubicBezTo>
                      <a:pt x="5976" y="7384"/>
                      <a:pt x="5842" y="7139"/>
                      <a:pt x="5374" y="6569"/>
                    </a:cubicBezTo>
                    <a:cubicBezTo>
                      <a:pt x="5169" y="6318"/>
                      <a:pt x="4986" y="6086"/>
                      <a:pt x="4972" y="6049"/>
                    </a:cubicBezTo>
                    <a:cubicBezTo>
                      <a:pt x="4952" y="5995"/>
                      <a:pt x="4937" y="5995"/>
                      <a:pt x="4863" y="6049"/>
                    </a:cubicBezTo>
                    <a:cubicBezTo>
                      <a:pt x="4784" y="6108"/>
                      <a:pt x="4722" y="6036"/>
                      <a:pt x="4419" y="5523"/>
                    </a:cubicBezTo>
                    <a:cubicBezTo>
                      <a:pt x="4056" y="4909"/>
                      <a:pt x="3942" y="4630"/>
                      <a:pt x="3941" y="4349"/>
                    </a:cubicBezTo>
                    <a:cubicBezTo>
                      <a:pt x="3941" y="4257"/>
                      <a:pt x="3918" y="4168"/>
                      <a:pt x="3891" y="4153"/>
                    </a:cubicBezTo>
                    <a:cubicBezTo>
                      <a:pt x="3864" y="4138"/>
                      <a:pt x="3826" y="3978"/>
                      <a:pt x="3807" y="3792"/>
                    </a:cubicBezTo>
                    <a:cubicBezTo>
                      <a:pt x="3788" y="3607"/>
                      <a:pt x="3717" y="3190"/>
                      <a:pt x="3648" y="2867"/>
                    </a:cubicBezTo>
                    <a:cubicBezTo>
                      <a:pt x="3571" y="2504"/>
                      <a:pt x="3535" y="2193"/>
                      <a:pt x="3556" y="2054"/>
                    </a:cubicBezTo>
                    <a:cubicBezTo>
                      <a:pt x="3597" y="1785"/>
                      <a:pt x="3543" y="1767"/>
                      <a:pt x="3329" y="1994"/>
                    </a:cubicBezTo>
                    <a:cubicBezTo>
                      <a:pt x="3045" y="2296"/>
                      <a:pt x="2785" y="2972"/>
                      <a:pt x="2785" y="3393"/>
                    </a:cubicBezTo>
                    <a:cubicBezTo>
                      <a:pt x="2785" y="3476"/>
                      <a:pt x="2762" y="3559"/>
                      <a:pt x="2734" y="3574"/>
                    </a:cubicBezTo>
                    <a:cubicBezTo>
                      <a:pt x="2682" y="3603"/>
                      <a:pt x="2198" y="3060"/>
                      <a:pt x="2198" y="2972"/>
                    </a:cubicBezTo>
                    <a:cubicBezTo>
                      <a:pt x="2198" y="2945"/>
                      <a:pt x="2175" y="2927"/>
                      <a:pt x="2148" y="2927"/>
                    </a:cubicBezTo>
                    <a:cubicBezTo>
                      <a:pt x="2059" y="2927"/>
                      <a:pt x="1972" y="3505"/>
                      <a:pt x="1972" y="4056"/>
                    </a:cubicBezTo>
                    <a:cubicBezTo>
                      <a:pt x="1972" y="4351"/>
                      <a:pt x="1946" y="4599"/>
                      <a:pt x="1922" y="4612"/>
                    </a:cubicBezTo>
                    <a:cubicBezTo>
                      <a:pt x="1897" y="4626"/>
                      <a:pt x="1727" y="4496"/>
                      <a:pt x="1536" y="4326"/>
                    </a:cubicBezTo>
                    <a:cubicBezTo>
                      <a:pt x="1345" y="4157"/>
                      <a:pt x="1163" y="4018"/>
                      <a:pt x="1134" y="4018"/>
                    </a:cubicBezTo>
                    <a:cubicBezTo>
                      <a:pt x="1055" y="4018"/>
                      <a:pt x="1134" y="5248"/>
                      <a:pt x="1234" y="5583"/>
                    </a:cubicBezTo>
                    <a:cubicBezTo>
                      <a:pt x="1282" y="5740"/>
                      <a:pt x="1309" y="5891"/>
                      <a:pt x="1293" y="5914"/>
                    </a:cubicBezTo>
                    <a:cubicBezTo>
                      <a:pt x="1277" y="5937"/>
                      <a:pt x="1173" y="5889"/>
                      <a:pt x="1067" y="5809"/>
                    </a:cubicBezTo>
                    <a:cubicBezTo>
                      <a:pt x="414" y="5317"/>
                      <a:pt x="404" y="5309"/>
                      <a:pt x="405" y="5440"/>
                    </a:cubicBezTo>
                    <a:cubicBezTo>
                      <a:pt x="406" y="5898"/>
                      <a:pt x="655" y="6708"/>
                      <a:pt x="908" y="7065"/>
                    </a:cubicBezTo>
                    <a:cubicBezTo>
                      <a:pt x="999" y="7195"/>
                      <a:pt x="1066" y="7376"/>
                      <a:pt x="1075" y="7509"/>
                    </a:cubicBezTo>
                    <a:cubicBezTo>
                      <a:pt x="1084" y="7633"/>
                      <a:pt x="1143" y="7811"/>
                      <a:pt x="1209" y="7908"/>
                    </a:cubicBezTo>
                    <a:cubicBezTo>
                      <a:pt x="1342" y="8102"/>
                      <a:pt x="1296" y="8190"/>
                      <a:pt x="1100" y="8096"/>
                    </a:cubicBezTo>
                    <a:cubicBezTo>
                      <a:pt x="1035" y="8064"/>
                      <a:pt x="804" y="7981"/>
                      <a:pt x="589" y="7915"/>
                    </a:cubicBezTo>
                    <a:cubicBezTo>
                      <a:pt x="375" y="7850"/>
                      <a:pt x="146" y="7781"/>
                      <a:pt x="86" y="7757"/>
                    </a:cubicBezTo>
                    <a:cubicBezTo>
                      <a:pt x="-7" y="7721"/>
                      <a:pt x="-17" y="7732"/>
                      <a:pt x="19" y="7840"/>
                    </a:cubicBezTo>
                    <a:cubicBezTo>
                      <a:pt x="106" y="8100"/>
                      <a:pt x="412" y="8599"/>
                      <a:pt x="631" y="8848"/>
                    </a:cubicBezTo>
                    <a:cubicBezTo>
                      <a:pt x="756" y="8991"/>
                      <a:pt x="848" y="9127"/>
                      <a:pt x="832" y="9149"/>
                    </a:cubicBezTo>
                    <a:cubicBezTo>
                      <a:pt x="816" y="9172"/>
                      <a:pt x="674" y="9187"/>
                      <a:pt x="522" y="9187"/>
                    </a:cubicBezTo>
                    <a:cubicBezTo>
                      <a:pt x="370" y="9187"/>
                      <a:pt x="201" y="9218"/>
                      <a:pt x="145" y="9255"/>
                    </a:cubicBezTo>
                    <a:cubicBezTo>
                      <a:pt x="52" y="9316"/>
                      <a:pt x="79" y="9357"/>
                      <a:pt x="405" y="9676"/>
                    </a:cubicBezTo>
                    <a:cubicBezTo>
                      <a:pt x="601" y="9869"/>
                      <a:pt x="921" y="10121"/>
                      <a:pt x="1125" y="10240"/>
                    </a:cubicBezTo>
                    <a:cubicBezTo>
                      <a:pt x="1330" y="10359"/>
                      <a:pt x="1489" y="10483"/>
                      <a:pt x="1469" y="10511"/>
                    </a:cubicBezTo>
                    <a:cubicBezTo>
                      <a:pt x="1449" y="10541"/>
                      <a:pt x="1286" y="10548"/>
                      <a:pt x="1100" y="10534"/>
                    </a:cubicBezTo>
                    <a:cubicBezTo>
                      <a:pt x="921" y="10521"/>
                      <a:pt x="721" y="10524"/>
                      <a:pt x="648" y="10541"/>
                    </a:cubicBezTo>
                    <a:lnTo>
                      <a:pt x="522" y="10572"/>
                    </a:lnTo>
                    <a:cubicBezTo>
                      <a:pt x="521" y="10573"/>
                      <a:pt x="522" y="10577"/>
                      <a:pt x="522" y="10579"/>
                    </a:cubicBezTo>
                    <a:cubicBezTo>
                      <a:pt x="522" y="10581"/>
                      <a:pt x="522" y="10584"/>
                      <a:pt x="522" y="10587"/>
                    </a:cubicBezTo>
                    <a:lnTo>
                      <a:pt x="665" y="10752"/>
                    </a:lnTo>
                    <a:cubicBezTo>
                      <a:pt x="986" y="11143"/>
                      <a:pt x="1619" y="11405"/>
                      <a:pt x="2491" y="11505"/>
                    </a:cubicBezTo>
                    <a:cubicBezTo>
                      <a:pt x="2795" y="11539"/>
                      <a:pt x="3046" y="11590"/>
                      <a:pt x="3044" y="11617"/>
                    </a:cubicBezTo>
                    <a:cubicBezTo>
                      <a:pt x="3043" y="11645"/>
                      <a:pt x="2976" y="11844"/>
                      <a:pt x="2902" y="12054"/>
                    </a:cubicBezTo>
                    <a:cubicBezTo>
                      <a:pt x="2774" y="12417"/>
                      <a:pt x="2754" y="12936"/>
                      <a:pt x="2860" y="13032"/>
                    </a:cubicBezTo>
                    <a:cubicBezTo>
                      <a:pt x="2880" y="13050"/>
                      <a:pt x="3064" y="12962"/>
                      <a:pt x="3271" y="12829"/>
                    </a:cubicBezTo>
                    <a:cubicBezTo>
                      <a:pt x="3478" y="12696"/>
                      <a:pt x="3663" y="12607"/>
                      <a:pt x="3681" y="12633"/>
                    </a:cubicBezTo>
                    <a:cubicBezTo>
                      <a:pt x="3700" y="12660"/>
                      <a:pt x="3687" y="12837"/>
                      <a:pt x="3656" y="13032"/>
                    </a:cubicBezTo>
                    <a:cubicBezTo>
                      <a:pt x="3626" y="13227"/>
                      <a:pt x="3611" y="13398"/>
                      <a:pt x="3623" y="13408"/>
                    </a:cubicBezTo>
                    <a:cubicBezTo>
                      <a:pt x="3653" y="13435"/>
                      <a:pt x="3936" y="13293"/>
                      <a:pt x="4167" y="13137"/>
                    </a:cubicBezTo>
                    <a:cubicBezTo>
                      <a:pt x="4276" y="13064"/>
                      <a:pt x="4392" y="13017"/>
                      <a:pt x="4419" y="13032"/>
                    </a:cubicBezTo>
                    <a:cubicBezTo>
                      <a:pt x="4446" y="13047"/>
                      <a:pt x="4469" y="13200"/>
                      <a:pt x="4469" y="13371"/>
                    </a:cubicBezTo>
                    <a:cubicBezTo>
                      <a:pt x="4469" y="13538"/>
                      <a:pt x="4475" y="13674"/>
                      <a:pt x="4486" y="13679"/>
                    </a:cubicBezTo>
                    <a:cubicBezTo>
                      <a:pt x="4572" y="13677"/>
                      <a:pt x="4935" y="13542"/>
                      <a:pt x="5064" y="13461"/>
                    </a:cubicBezTo>
                    <a:cubicBezTo>
                      <a:pt x="5152" y="13406"/>
                      <a:pt x="5227" y="13377"/>
                      <a:pt x="5232" y="13401"/>
                    </a:cubicBezTo>
                    <a:cubicBezTo>
                      <a:pt x="5237" y="13424"/>
                      <a:pt x="5241" y="13470"/>
                      <a:pt x="5248" y="13498"/>
                    </a:cubicBezTo>
                    <a:cubicBezTo>
                      <a:pt x="5256" y="13527"/>
                      <a:pt x="5269" y="13599"/>
                      <a:pt x="5274" y="13656"/>
                    </a:cubicBezTo>
                    <a:cubicBezTo>
                      <a:pt x="5291" y="13892"/>
                      <a:pt x="5368" y="13914"/>
                      <a:pt x="5642" y="13769"/>
                    </a:cubicBezTo>
                    <a:cubicBezTo>
                      <a:pt x="5784" y="13695"/>
                      <a:pt x="5928" y="13596"/>
                      <a:pt x="5969" y="13551"/>
                    </a:cubicBezTo>
                    <a:cubicBezTo>
                      <a:pt x="6070" y="13442"/>
                      <a:pt x="6154" y="13498"/>
                      <a:pt x="6154" y="13679"/>
                    </a:cubicBezTo>
                    <a:cubicBezTo>
                      <a:pt x="6154" y="14037"/>
                      <a:pt x="6337" y="14089"/>
                      <a:pt x="6723" y="13837"/>
                    </a:cubicBezTo>
                    <a:cubicBezTo>
                      <a:pt x="6856" y="13751"/>
                      <a:pt x="6970" y="13679"/>
                      <a:pt x="6983" y="13679"/>
                    </a:cubicBezTo>
                    <a:cubicBezTo>
                      <a:pt x="6992" y="13679"/>
                      <a:pt x="7029" y="13718"/>
                      <a:pt x="7067" y="13769"/>
                    </a:cubicBezTo>
                    <a:cubicBezTo>
                      <a:pt x="6830" y="13318"/>
                      <a:pt x="6740" y="12846"/>
                      <a:pt x="6740" y="12189"/>
                    </a:cubicBezTo>
                    <a:cubicBezTo>
                      <a:pt x="6740" y="11457"/>
                      <a:pt x="6793" y="11169"/>
                      <a:pt x="6992" y="10782"/>
                    </a:cubicBezTo>
                    <a:cubicBezTo>
                      <a:pt x="7341" y="10103"/>
                      <a:pt x="8304" y="9223"/>
                      <a:pt x="9070" y="8886"/>
                    </a:cubicBezTo>
                    <a:cubicBezTo>
                      <a:pt x="9620" y="8644"/>
                      <a:pt x="9846" y="8605"/>
                      <a:pt x="10679" y="8608"/>
                    </a:cubicBezTo>
                    <a:cubicBezTo>
                      <a:pt x="11795" y="8611"/>
                      <a:pt x="11956" y="8642"/>
                      <a:pt x="12749" y="9029"/>
                    </a:cubicBezTo>
                    <a:cubicBezTo>
                      <a:pt x="14546" y="9906"/>
                      <a:pt x="15346" y="11990"/>
                      <a:pt x="14517" y="13641"/>
                    </a:cubicBezTo>
                    <a:cubicBezTo>
                      <a:pt x="14166" y="14341"/>
                      <a:pt x="13752" y="14761"/>
                      <a:pt x="13495" y="14672"/>
                    </a:cubicBezTo>
                    <a:cubicBezTo>
                      <a:pt x="13402" y="14640"/>
                      <a:pt x="13297" y="14683"/>
                      <a:pt x="13260" y="14770"/>
                    </a:cubicBezTo>
                    <a:cubicBezTo>
                      <a:pt x="13223" y="14857"/>
                      <a:pt x="13121" y="14906"/>
                      <a:pt x="13034" y="14875"/>
                    </a:cubicBezTo>
                    <a:cubicBezTo>
                      <a:pt x="12937" y="14842"/>
                      <a:pt x="12853" y="14906"/>
                      <a:pt x="12816" y="15033"/>
                    </a:cubicBezTo>
                    <a:cubicBezTo>
                      <a:pt x="12771" y="15185"/>
                      <a:pt x="12687" y="15230"/>
                      <a:pt x="12522" y="15191"/>
                    </a:cubicBezTo>
                    <a:cubicBezTo>
                      <a:pt x="12352" y="15151"/>
                      <a:pt x="12289" y="15187"/>
                      <a:pt x="12263" y="15349"/>
                    </a:cubicBezTo>
                    <a:cubicBezTo>
                      <a:pt x="12243" y="15470"/>
                      <a:pt x="12093" y="15628"/>
                      <a:pt x="11936" y="15696"/>
                    </a:cubicBezTo>
                    <a:cubicBezTo>
                      <a:pt x="11486" y="15888"/>
                      <a:pt x="10569" y="15935"/>
                      <a:pt x="9883" y="15801"/>
                    </a:cubicBezTo>
                    <a:cubicBezTo>
                      <a:pt x="9315" y="15690"/>
                      <a:pt x="9250" y="15650"/>
                      <a:pt x="9196" y="15372"/>
                    </a:cubicBezTo>
                    <a:cubicBezTo>
                      <a:pt x="9155" y="15167"/>
                      <a:pt x="9106" y="15105"/>
                      <a:pt x="9045" y="15191"/>
                    </a:cubicBezTo>
                    <a:cubicBezTo>
                      <a:pt x="8921" y="15368"/>
                      <a:pt x="8735" y="15253"/>
                      <a:pt x="8735" y="14996"/>
                    </a:cubicBezTo>
                    <a:cubicBezTo>
                      <a:pt x="8735" y="14846"/>
                      <a:pt x="8689" y="14801"/>
                      <a:pt x="8559" y="14845"/>
                    </a:cubicBezTo>
                    <a:cubicBezTo>
                      <a:pt x="8436" y="14887"/>
                      <a:pt x="8357" y="14835"/>
                      <a:pt x="8316" y="14695"/>
                    </a:cubicBezTo>
                    <a:cubicBezTo>
                      <a:pt x="8259" y="14501"/>
                      <a:pt x="8235" y="14505"/>
                      <a:pt x="8047" y="14657"/>
                    </a:cubicBezTo>
                    <a:cubicBezTo>
                      <a:pt x="7859" y="14810"/>
                      <a:pt x="7826" y="14790"/>
                      <a:pt x="7553" y="14469"/>
                    </a:cubicBezTo>
                    <a:cubicBezTo>
                      <a:pt x="7423" y="14316"/>
                      <a:pt x="7313" y="14171"/>
                      <a:pt x="7218" y="14025"/>
                    </a:cubicBezTo>
                    <a:cubicBezTo>
                      <a:pt x="7219" y="14054"/>
                      <a:pt x="7195" y="14072"/>
                      <a:pt x="7151" y="14093"/>
                    </a:cubicBezTo>
                    <a:cubicBezTo>
                      <a:pt x="7096" y="14119"/>
                      <a:pt x="6964" y="14155"/>
                      <a:pt x="6857" y="14176"/>
                    </a:cubicBezTo>
                    <a:cubicBezTo>
                      <a:pt x="6604" y="14225"/>
                      <a:pt x="6277" y="14486"/>
                      <a:pt x="6145" y="14747"/>
                    </a:cubicBezTo>
                    <a:cubicBezTo>
                      <a:pt x="5977" y="15080"/>
                      <a:pt x="5999" y="15574"/>
                      <a:pt x="6204" y="15944"/>
                    </a:cubicBezTo>
                    <a:lnTo>
                      <a:pt x="6371" y="16245"/>
                    </a:lnTo>
                    <a:lnTo>
                      <a:pt x="6547" y="16109"/>
                    </a:lnTo>
                    <a:cubicBezTo>
                      <a:pt x="6735" y="15968"/>
                      <a:pt x="6792" y="15989"/>
                      <a:pt x="6874" y="16230"/>
                    </a:cubicBezTo>
                    <a:cubicBezTo>
                      <a:pt x="6897" y="16297"/>
                      <a:pt x="7040" y="16477"/>
                      <a:pt x="7193" y="16629"/>
                    </a:cubicBezTo>
                    <a:cubicBezTo>
                      <a:pt x="7345" y="16780"/>
                      <a:pt x="7480" y="16937"/>
                      <a:pt x="7494" y="16975"/>
                    </a:cubicBezTo>
                    <a:cubicBezTo>
                      <a:pt x="7531" y="17074"/>
                      <a:pt x="7635" y="16996"/>
                      <a:pt x="7746" y="16787"/>
                    </a:cubicBezTo>
                    <a:cubicBezTo>
                      <a:pt x="7799" y="16686"/>
                      <a:pt x="7861" y="16606"/>
                      <a:pt x="7888" y="16606"/>
                    </a:cubicBezTo>
                    <a:cubicBezTo>
                      <a:pt x="7916" y="16606"/>
                      <a:pt x="7990" y="16686"/>
                      <a:pt x="8056" y="16787"/>
                    </a:cubicBezTo>
                    <a:cubicBezTo>
                      <a:pt x="8185" y="16983"/>
                      <a:pt x="8301" y="17016"/>
                      <a:pt x="8416" y="16892"/>
                    </a:cubicBezTo>
                    <a:cubicBezTo>
                      <a:pt x="8617" y="16674"/>
                      <a:pt x="8646" y="17071"/>
                      <a:pt x="8475" y="17674"/>
                    </a:cubicBezTo>
                    <a:cubicBezTo>
                      <a:pt x="8260" y="18431"/>
                      <a:pt x="7782" y="19223"/>
                      <a:pt x="7126" y="19909"/>
                    </a:cubicBezTo>
                    <a:lnTo>
                      <a:pt x="6832" y="20210"/>
                    </a:lnTo>
                    <a:lnTo>
                      <a:pt x="7126" y="20210"/>
                    </a:lnTo>
                    <a:cubicBezTo>
                      <a:pt x="7312" y="20210"/>
                      <a:pt x="7502" y="20163"/>
                      <a:pt x="7679" y="20082"/>
                    </a:cubicBezTo>
                    <a:cubicBezTo>
                      <a:pt x="7828" y="20014"/>
                      <a:pt x="7965" y="19977"/>
                      <a:pt x="7980" y="19999"/>
                    </a:cubicBezTo>
                    <a:cubicBezTo>
                      <a:pt x="7996" y="20022"/>
                      <a:pt x="7976" y="20162"/>
                      <a:pt x="7938" y="20308"/>
                    </a:cubicBezTo>
                    <a:cubicBezTo>
                      <a:pt x="7901" y="20454"/>
                      <a:pt x="7892" y="20590"/>
                      <a:pt x="7913" y="20609"/>
                    </a:cubicBezTo>
                    <a:cubicBezTo>
                      <a:pt x="7934" y="20628"/>
                      <a:pt x="8108" y="20569"/>
                      <a:pt x="8307" y="20481"/>
                    </a:cubicBezTo>
                    <a:cubicBezTo>
                      <a:pt x="8506" y="20392"/>
                      <a:pt x="8695" y="20333"/>
                      <a:pt x="8718" y="20345"/>
                    </a:cubicBezTo>
                    <a:cubicBezTo>
                      <a:pt x="8741" y="20358"/>
                      <a:pt x="8744" y="20496"/>
                      <a:pt x="8726" y="20654"/>
                    </a:cubicBezTo>
                    <a:cubicBezTo>
                      <a:pt x="8697" y="20911"/>
                      <a:pt x="8703" y="20940"/>
                      <a:pt x="8802" y="20940"/>
                    </a:cubicBezTo>
                    <a:cubicBezTo>
                      <a:pt x="9008" y="20939"/>
                      <a:pt x="9317" y="20839"/>
                      <a:pt x="9589" y="20684"/>
                    </a:cubicBezTo>
                    <a:cubicBezTo>
                      <a:pt x="9739" y="20599"/>
                      <a:pt x="9871" y="20543"/>
                      <a:pt x="9883" y="20564"/>
                    </a:cubicBezTo>
                    <a:cubicBezTo>
                      <a:pt x="9895" y="20584"/>
                      <a:pt x="9943" y="20709"/>
                      <a:pt x="9983" y="20842"/>
                    </a:cubicBezTo>
                    <a:cubicBezTo>
                      <a:pt x="10070" y="21132"/>
                      <a:pt x="10341" y="21449"/>
                      <a:pt x="10587" y="21542"/>
                    </a:cubicBezTo>
                    <a:cubicBezTo>
                      <a:pt x="10740" y="21600"/>
                      <a:pt x="10793" y="21598"/>
                      <a:pt x="10980" y="21512"/>
                    </a:cubicBezTo>
                    <a:cubicBezTo>
                      <a:pt x="11239" y="21393"/>
                      <a:pt x="11455" y="21149"/>
                      <a:pt x="11550" y="20865"/>
                    </a:cubicBezTo>
                    <a:cubicBezTo>
                      <a:pt x="11589" y="20750"/>
                      <a:pt x="11629" y="20624"/>
                      <a:pt x="11643" y="20586"/>
                    </a:cubicBezTo>
                    <a:cubicBezTo>
                      <a:pt x="11660" y="20537"/>
                      <a:pt x="11721" y="20551"/>
                      <a:pt x="11860" y="20646"/>
                    </a:cubicBezTo>
                    <a:cubicBezTo>
                      <a:pt x="12078" y="20795"/>
                      <a:pt x="12482" y="20940"/>
                      <a:pt x="12690" y="20940"/>
                    </a:cubicBezTo>
                    <a:cubicBezTo>
                      <a:pt x="12804" y="20940"/>
                      <a:pt x="12832" y="20916"/>
                      <a:pt x="12832" y="20789"/>
                    </a:cubicBezTo>
                    <a:cubicBezTo>
                      <a:pt x="12832" y="20705"/>
                      <a:pt x="12806" y="20572"/>
                      <a:pt x="12774" y="20496"/>
                    </a:cubicBezTo>
                    <a:cubicBezTo>
                      <a:pt x="12742" y="20420"/>
                      <a:pt x="12724" y="20339"/>
                      <a:pt x="12740" y="20315"/>
                    </a:cubicBezTo>
                    <a:cubicBezTo>
                      <a:pt x="12757" y="20291"/>
                      <a:pt x="12947" y="20351"/>
                      <a:pt x="13159" y="20451"/>
                    </a:cubicBezTo>
                    <a:cubicBezTo>
                      <a:pt x="13383" y="20556"/>
                      <a:pt x="13565" y="20613"/>
                      <a:pt x="13595" y="20586"/>
                    </a:cubicBezTo>
                    <a:cubicBezTo>
                      <a:pt x="13625" y="20559"/>
                      <a:pt x="13620" y="20441"/>
                      <a:pt x="13587" y="20308"/>
                    </a:cubicBezTo>
                    <a:cubicBezTo>
                      <a:pt x="13555" y="20181"/>
                      <a:pt x="13553" y="20059"/>
                      <a:pt x="13578" y="20037"/>
                    </a:cubicBezTo>
                    <a:cubicBezTo>
                      <a:pt x="13603" y="20015"/>
                      <a:pt x="13739" y="20047"/>
                      <a:pt x="13880" y="20105"/>
                    </a:cubicBezTo>
                    <a:cubicBezTo>
                      <a:pt x="14021" y="20162"/>
                      <a:pt x="14261" y="20209"/>
                      <a:pt x="14416" y="20210"/>
                    </a:cubicBezTo>
                    <a:lnTo>
                      <a:pt x="14693" y="20210"/>
                    </a:lnTo>
                    <a:lnTo>
                      <a:pt x="14425" y="19932"/>
                    </a:lnTo>
                    <a:cubicBezTo>
                      <a:pt x="13686" y="19193"/>
                      <a:pt x="13089" y="18119"/>
                      <a:pt x="12967" y="17291"/>
                    </a:cubicBezTo>
                    <a:cubicBezTo>
                      <a:pt x="12936" y="17081"/>
                      <a:pt x="12938" y="16964"/>
                      <a:pt x="12983" y="16922"/>
                    </a:cubicBezTo>
                    <a:cubicBezTo>
                      <a:pt x="12984" y="16920"/>
                      <a:pt x="12983" y="16916"/>
                      <a:pt x="12983" y="16914"/>
                    </a:cubicBezTo>
                    <a:cubicBezTo>
                      <a:pt x="12986" y="16907"/>
                      <a:pt x="12996" y="16904"/>
                      <a:pt x="13000" y="16899"/>
                    </a:cubicBezTo>
                    <a:cubicBezTo>
                      <a:pt x="13012" y="16885"/>
                      <a:pt x="13022" y="16877"/>
                      <a:pt x="13042" y="16884"/>
                    </a:cubicBezTo>
                    <a:cubicBezTo>
                      <a:pt x="13049" y="16887"/>
                      <a:pt x="13059" y="16894"/>
                      <a:pt x="13067" y="16899"/>
                    </a:cubicBezTo>
                    <a:cubicBezTo>
                      <a:pt x="13070" y="16901"/>
                      <a:pt x="13072" y="16905"/>
                      <a:pt x="13076" y="16907"/>
                    </a:cubicBezTo>
                    <a:cubicBezTo>
                      <a:pt x="13098" y="16911"/>
                      <a:pt x="13121" y="16917"/>
                      <a:pt x="13151" y="16929"/>
                    </a:cubicBezTo>
                    <a:cubicBezTo>
                      <a:pt x="13312" y="16996"/>
                      <a:pt x="13377" y="16962"/>
                      <a:pt x="13562" y="16681"/>
                    </a:cubicBezTo>
                    <a:cubicBezTo>
                      <a:pt x="13619" y="16594"/>
                      <a:pt x="13638" y="16600"/>
                      <a:pt x="13779" y="16802"/>
                    </a:cubicBezTo>
                    <a:lnTo>
                      <a:pt x="13939" y="17027"/>
                    </a:lnTo>
                    <a:lnTo>
                      <a:pt x="14232" y="16749"/>
                    </a:lnTo>
                    <a:cubicBezTo>
                      <a:pt x="14392" y="16597"/>
                      <a:pt x="14571" y="16374"/>
                      <a:pt x="14634" y="16252"/>
                    </a:cubicBezTo>
                    <a:cubicBezTo>
                      <a:pt x="14698" y="16130"/>
                      <a:pt x="14763" y="16034"/>
                      <a:pt x="14777" y="16034"/>
                    </a:cubicBezTo>
                    <a:cubicBezTo>
                      <a:pt x="14790" y="16034"/>
                      <a:pt x="14885" y="16076"/>
                      <a:pt x="14986" y="16132"/>
                    </a:cubicBezTo>
                    <a:lnTo>
                      <a:pt x="15171" y="16230"/>
                    </a:lnTo>
                    <a:lnTo>
                      <a:pt x="15338" y="15921"/>
                    </a:lnTo>
                    <a:cubicBezTo>
                      <a:pt x="15597" y="15429"/>
                      <a:pt x="15535" y="14804"/>
                      <a:pt x="15196" y="14477"/>
                    </a:cubicBezTo>
                    <a:cubicBezTo>
                      <a:pt x="15043" y="14330"/>
                      <a:pt x="14676" y="14153"/>
                      <a:pt x="14525" y="14153"/>
                    </a:cubicBezTo>
                    <a:cubicBezTo>
                      <a:pt x="14322" y="14153"/>
                      <a:pt x="14283" y="14051"/>
                      <a:pt x="14408" y="13860"/>
                    </a:cubicBezTo>
                    <a:cubicBezTo>
                      <a:pt x="14544" y="13652"/>
                      <a:pt x="14579" y="13643"/>
                      <a:pt x="14726" y="13792"/>
                    </a:cubicBezTo>
                    <a:cubicBezTo>
                      <a:pt x="14837" y="13903"/>
                      <a:pt x="15028" y="13999"/>
                      <a:pt x="15162" y="14018"/>
                    </a:cubicBezTo>
                    <a:cubicBezTo>
                      <a:pt x="15196" y="14018"/>
                      <a:pt x="15231" y="14012"/>
                      <a:pt x="15254" y="14010"/>
                    </a:cubicBezTo>
                    <a:cubicBezTo>
                      <a:pt x="15268" y="14007"/>
                      <a:pt x="15280" y="14003"/>
                      <a:pt x="15288" y="13995"/>
                    </a:cubicBezTo>
                    <a:cubicBezTo>
                      <a:pt x="15322" y="13964"/>
                      <a:pt x="15350" y="13839"/>
                      <a:pt x="15355" y="13717"/>
                    </a:cubicBezTo>
                    <a:cubicBezTo>
                      <a:pt x="15359" y="13595"/>
                      <a:pt x="15375" y="13478"/>
                      <a:pt x="15380" y="13453"/>
                    </a:cubicBezTo>
                    <a:cubicBezTo>
                      <a:pt x="15385" y="13428"/>
                      <a:pt x="15494" y="13491"/>
                      <a:pt x="15623" y="13596"/>
                    </a:cubicBezTo>
                    <a:cubicBezTo>
                      <a:pt x="15940" y="13853"/>
                      <a:pt x="16131" y="13937"/>
                      <a:pt x="16201" y="13837"/>
                    </a:cubicBezTo>
                    <a:cubicBezTo>
                      <a:pt x="16230" y="13796"/>
                      <a:pt x="16259" y="13688"/>
                      <a:pt x="16260" y="13596"/>
                    </a:cubicBezTo>
                    <a:cubicBezTo>
                      <a:pt x="16261" y="13420"/>
                      <a:pt x="16335" y="13325"/>
                      <a:pt x="16402" y="13423"/>
                    </a:cubicBezTo>
                    <a:cubicBezTo>
                      <a:pt x="16448" y="13489"/>
                      <a:pt x="16886" y="13677"/>
                      <a:pt x="16997" y="13679"/>
                    </a:cubicBezTo>
                    <a:cubicBezTo>
                      <a:pt x="17047" y="13680"/>
                      <a:pt x="17073" y="13588"/>
                      <a:pt x="17073" y="13378"/>
                    </a:cubicBezTo>
                    <a:cubicBezTo>
                      <a:pt x="17073" y="13211"/>
                      <a:pt x="17086" y="13057"/>
                      <a:pt x="17106" y="13039"/>
                    </a:cubicBezTo>
                    <a:cubicBezTo>
                      <a:pt x="17126" y="13022"/>
                      <a:pt x="17224" y="13063"/>
                      <a:pt x="17324" y="13130"/>
                    </a:cubicBezTo>
                    <a:cubicBezTo>
                      <a:pt x="17424" y="13197"/>
                      <a:pt x="17589" y="13293"/>
                      <a:pt x="17693" y="13340"/>
                    </a:cubicBezTo>
                    <a:lnTo>
                      <a:pt x="17886" y="13423"/>
                    </a:lnTo>
                    <a:lnTo>
                      <a:pt x="17886" y="13197"/>
                    </a:lnTo>
                    <a:cubicBezTo>
                      <a:pt x="17886" y="13074"/>
                      <a:pt x="17857" y="12899"/>
                      <a:pt x="17827" y="12806"/>
                    </a:cubicBezTo>
                    <a:cubicBezTo>
                      <a:pt x="17796" y="12710"/>
                      <a:pt x="17798" y="12627"/>
                      <a:pt x="17827" y="12611"/>
                    </a:cubicBezTo>
                    <a:cubicBezTo>
                      <a:pt x="17855" y="12595"/>
                      <a:pt x="18041" y="12691"/>
                      <a:pt x="18238" y="12821"/>
                    </a:cubicBezTo>
                    <a:cubicBezTo>
                      <a:pt x="18434" y="12951"/>
                      <a:pt x="18614" y="13055"/>
                      <a:pt x="18640" y="13055"/>
                    </a:cubicBezTo>
                    <a:cubicBezTo>
                      <a:pt x="18716" y="13055"/>
                      <a:pt x="18767" y="12643"/>
                      <a:pt x="18724" y="12385"/>
                    </a:cubicBezTo>
                    <a:cubicBezTo>
                      <a:pt x="18702" y="12252"/>
                      <a:pt x="18634" y="12028"/>
                      <a:pt x="18573" y="11888"/>
                    </a:cubicBezTo>
                    <a:cubicBezTo>
                      <a:pt x="18511" y="11748"/>
                      <a:pt x="18479" y="11614"/>
                      <a:pt x="18497" y="11587"/>
                    </a:cubicBezTo>
                    <a:cubicBezTo>
                      <a:pt x="18516" y="11561"/>
                      <a:pt x="18630" y="11542"/>
                      <a:pt x="18757" y="11542"/>
                    </a:cubicBezTo>
                    <a:cubicBezTo>
                      <a:pt x="19140" y="11542"/>
                      <a:pt x="19856" y="11386"/>
                      <a:pt x="20207" y="11226"/>
                    </a:cubicBezTo>
                    <a:cubicBezTo>
                      <a:pt x="20484" y="11101"/>
                      <a:pt x="20991" y="10684"/>
                      <a:pt x="21003" y="10579"/>
                    </a:cubicBezTo>
                    <a:cubicBezTo>
                      <a:pt x="20998" y="10572"/>
                      <a:pt x="20985" y="10563"/>
                      <a:pt x="20970" y="10556"/>
                    </a:cubicBezTo>
                    <a:cubicBezTo>
                      <a:pt x="20964" y="10554"/>
                      <a:pt x="20951" y="10551"/>
                      <a:pt x="20944" y="10549"/>
                    </a:cubicBezTo>
                    <a:cubicBezTo>
                      <a:pt x="20868" y="10541"/>
                      <a:pt x="20712" y="10539"/>
                      <a:pt x="20534" y="10541"/>
                    </a:cubicBezTo>
                    <a:cubicBezTo>
                      <a:pt x="20294" y="10545"/>
                      <a:pt x="20082" y="10529"/>
                      <a:pt x="20065" y="10504"/>
                    </a:cubicBezTo>
                    <a:cubicBezTo>
                      <a:pt x="20047" y="10479"/>
                      <a:pt x="20197" y="10359"/>
                      <a:pt x="20400" y="10240"/>
                    </a:cubicBezTo>
                    <a:cubicBezTo>
                      <a:pt x="20783" y="10018"/>
                      <a:pt x="21422" y="9444"/>
                      <a:pt x="21422" y="9323"/>
                    </a:cubicBezTo>
                    <a:cubicBezTo>
                      <a:pt x="21422" y="9241"/>
                      <a:pt x="21250" y="9196"/>
                      <a:pt x="20953" y="9195"/>
                    </a:cubicBezTo>
                    <a:cubicBezTo>
                      <a:pt x="20836" y="9194"/>
                      <a:pt x="20721" y="9167"/>
                      <a:pt x="20701" y="9142"/>
                    </a:cubicBezTo>
                    <a:cubicBezTo>
                      <a:pt x="20699" y="9142"/>
                      <a:pt x="20677" y="9142"/>
                      <a:pt x="20676" y="9142"/>
                    </a:cubicBezTo>
                    <a:cubicBezTo>
                      <a:pt x="20672" y="9141"/>
                      <a:pt x="20695" y="9125"/>
                      <a:pt x="20718" y="9097"/>
                    </a:cubicBezTo>
                    <a:cubicBezTo>
                      <a:pt x="20743" y="9044"/>
                      <a:pt x="20804" y="8958"/>
                      <a:pt x="20886" y="8871"/>
                    </a:cubicBezTo>
                    <a:cubicBezTo>
                      <a:pt x="21095" y="8647"/>
                      <a:pt x="21583" y="7797"/>
                      <a:pt x="21531" y="7750"/>
                    </a:cubicBezTo>
                    <a:cubicBezTo>
                      <a:pt x="21516" y="7737"/>
                      <a:pt x="21370" y="7776"/>
                      <a:pt x="21204" y="7833"/>
                    </a:cubicBezTo>
                    <a:cubicBezTo>
                      <a:pt x="21039" y="7890"/>
                      <a:pt x="20765" y="7987"/>
                      <a:pt x="20601" y="8043"/>
                    </a:cubicBezTo>
                    <a:cubicBezTo>
                      <a:pt x="20437" y="8100"/>
                      <a:pt x="20285" y="8134"/>
                      <a:pt x="20257" y="8119"/>
                    </a:cubicBezTo>
                    <a:cubicBezTo>
                      <a:pt x="20230" y="8103"/>
                      <a:pt x="20261" y="7998"/>
                      <a:pt x="20324" y="7885"/>
                    </a:cubicBezTo>
                    <a:cubicBezTo>
                      <a:pt x="20388" y="7773"/>
                      <a:pt x="20442" y="7612"/>
                      <a:pt x="20442" y="7532"/>
                    </a:cubicBezTo>
                    <a:cubicBezTo>
                      <a:pt x="20442" y="7452"/>
                      <a:pt x="20540" y="7205"/>
                      <a:pt x="20668" y="6975"/>
                    </a:cubicBezTo>
                    <a:cubicBezTo>
                      <a:pt x="20911" y="6539"/>
                      <a:pt x="21038" y="6140"/>
                      <a:pt x="21104" y="5621"/>
                    </a:cubicBezTo>
                    <a:lnTo>
                      <a:pt x="21146" y="5312"/>
                    </a:lnTo>
                    <a:lnTo>
                      <a:pt x="20861" y="5515"/>
                    </a:lnTo>
                    <a:cubicBezTo>
                      <a:pt x="20706" y="5625"/>
                      <a:pt x="20518" y="5770"/>
                      <a:pt x="20433" y="5839"/>
                    </a:cubicBezTo>
                    <a:cubicBezTo>
                      <a:pt x="20229" y="6005"/>
                      <a:pt x="20186" y="5923"/>
                      <a:pt x="20291" y="5560"/>
                    </a:cubicBezTo>
                    <a:cubicBezTo>
                      <a:pt x="20356" y="5336"/>
                      <a:pt x="20407" y="4954"/>
                      <a:pt x="20425" y="4635"/>
                    </a:cubicBezTo>
                    <a:lnTo>
                      <a:pt x="20433" y="4432"/>
                    </a:lnTo>
                    <a:cubicBezTo>
                      <a:pt x="20434" y="4320"/>
                      <a:pt x="20429" y="4229"/>
                      <a:pt x="20416" y="4168"/>
                    </a:cubicBezTo>
                    <a:lnTo>
                      <a:pt x="20375" y="3988"/>
                    </a:lnTo>
                    <a:lnTo>
                      <a:pt x="20006" y="4311"/>
                    </a:lnTo>
                    <a:cubicBezTo>
                      <a:pt x="19802" y="4492"/>
                      <a:pt x="19623" y="4630"/>
                      <a:pt x="19604" y="4612"/>
                    </a:cubicBezTo>
                    <a:cubicBezTo>
                      <a:pt x="19584" y="4595"/>
                      <a:pt x="19570" y="4363"/>
                      <a:pt x="19570" y="4101"/>
                    </a:cubicBezTo>
                    <a:cubicBezTo>
                      <a:pt x="19570" y="3666"/>
                      <a:pt x="19486" y="3066"/>
                      <a:pt x="19411" y="2957"/>
                    </a:cubicBezTo>
                    <a:cubicBezTo>
                      <a:pt x="19394" y="2933"/>
                      <a:pt x="19338" y="2969"/>
                      <a:pt x="19285" y="3040"/>
                    </a:cubicBezTo>
                    <a:cubicBezTo>
                      <a:pt x="19233" y="3110"/>
                      <a:pt x="19116" y="3271"/>
                      <a:pt x="19025" y="3393"/>
                    </a:cubicBezTo>
                    <a:cubicBezTo>
                      <a:pt x="18935" y="3515"/>
                      <a:pt x="18841" y="3591"/>
                      <a:pt x="18816" y="3566"/>
                    </a:cubicBezTo>
                    <a:cubicBezTo>
                      <a:pt x="18808" y="3559"/>
                      <a:pt x="18794" y="3536"/>
                      <a:pt x="18782" y="3499"/>
                    </a:cubicBezTo>
                    <a:cubicBezTo>
                      <a:pt x="18782" y="3497"/>
                      <a:pt x="18783" y="3493"/>
                      <a:pt x="18782" y="3491"/>
                    </a:cubicBezTo>
                    <a:cubicBezTo>
                      <a:pt x="18780" y="3485"/>
                      <a:pt x="18776" y="3476"/>
                      <a:pt x="18774" y="3469"/>
                    </a:cubicBezTo>
                    <a:cubicBezTo>
                      <a:pt x="18750" y="3386"/>
                      <a:pt x="18722" y="3262"/>
                      <a:pt x="18699" y="3130"/>
                    </a:cubicBezTo>
                    <a:cubicBezTo>
                      <a:pt x="18605" y="2596"/>
                      <a:pt x="18350" y="2119"/>
                      <a:pt x="18020" y="1866"/>
                    </a:cubicBezTo>
                    <a:lnTo>
                      <a:pt x="17894" y="1768"/>
                    </a:lnTo>
                    <a:lnTo>
                      <a:pt x="17944" y="1986"/>
                    </a:lnTo>
                    <a:cubicBezTo>
                      <a:pt x="18001" y="2214"/>
                      <a:pt x="17999" y="2249"/>
                      <a:pt x="17819" y="3123"/>
                    </a:cubicBezTo>
                    <a:cubicBezTo>
                      <a:pt x="17757" y="3418"/>
                      <a:pt x="17710" y="3754"/>
                      <a:pt x="17710" y="3867"/>
                    </a:cubicBezTo>
                    <a:cubicBezTo>
                      <a:pt x="17710" y="3981"/>
                      <a:pt x="17688" y="4119"/>
                      <a:pt x="17659" y="4168"/>
                    </a:cubicBezTo>
                    <a:cubicBezTo>
                      <a:pt x="17631" y="4218"/>
                      <a:pt x="17578" y="4395"/>
                      <a:pt x="17542" y="4567"/>
                    </a:cubicBezTo>
                    <a:cubicBezTo>
                      <a:pt x="17507" y="4740"/>
                      <a:pt x="17416" y="4987"/>
                      <a:pt x="17341" y="5116"/>
                    </a:cubicBezTo>
                    <a:cubicBezTo>
                      <a:pt x="17266" y="5246"/>
                      <a:pt x="17109" y="5525"/>
                      <a:pt x="16989" y="5733"/>
                    </a:cubicBezTo>
                    <a:cubicBezTo>
                      <a:pt x="16775" y="6106"/>
                      <a:pt x="16703" y="6165"/>
                      <a:pt x="16629" y="6057"/>
                    </a:cubicBezTo>
                    <a:cubicBezTo>
                      <a:pt x="16608" y="6027"/>
                      <a:pt x="16480" y="6163"/>
                      <a:pt x="16335" y="6358"/>
                    </a:cubicBezTo>
                    <a:cubicBezTo>
                      <a:pt x="16191" y="6553"/>
                      <a:pt x="15982" y="6811"/>
                      <a:pt x="15874" y="6930"/>
                    </a:cubicBezTo>
                    <a:cubicBezTo>
                      <a:pt x="15635" y="7195"/>
                      <a:pt x="15556" y="7357"/>
                      <a:pt x="15556" y="7630"/>
                    </a:cubicBezTo>
                    <a:cubicBezTo>
                      <a:pt x="15556" y="7873"/>
                      <a:pt x="15638" y="8026"/>
                      <a:pt x="15833" y="8171"/>
                    </a:cubicBezTo>
                    <a:cubicBezTo>
                      <a:pt x="15962" y="8268"/>
                      <a:pt x="15970" y="8304"/>
                      <a:pt x="15933" y="8585"/>
                    </a:cubicBezTo>
                    <a:cubicBezTo>
                      <a:pt x="15905" y="8798"/>
                      <a:pt x="15864" y="8892"/>
                      <a:pt x="15799" y="8909"/>
                    </a:cubicBezTo>
                    <a:cubicBezTo>
                      <a:pt x="15537" y="8977"/>
                      <a:pt x="15224" y="9159"/>
                      <a:pt x="15120" y="9307"/>
                    </a:cubicBezTo>
                    <a:cubicBezTo>
                      <a:pt x="15056" y="9401"/>
                      <a:pt x="14883" y="9531"/>
                      <a:pt x="14726" y="9601"/>
                    </a:cubicBezTo>
                    <a:lnTo>
                      <a:pt x="14441" y="9729"/>
                    </a:lnTo>
                    <a:lnTo>
                      <a:pt x="14232" y="9518"/>
                    </a:lnTo>
                    <a:cubicBezTo>
                      <a:pt x="14115" y="9403"/>
                      <a:pt x="13902" y="9223"/>
                      <a:pt x="13754" y="9119"/>
                    </a:cubicBezTo>
                    <a:cubicBezTo>
                      <a:pt x="13426" y="8889"/>
                      <a:pt x="13084" y="8439"/>
                      <a:pt x="13168" y="8344"/>
                    </a:cubicBezTo>
                    <a:cubicBezTo>
                      <a:pt x="13200" y="8308"/>
                      <a:pt x="13203" y="8231"/>
                      <a:pt x="13176" y="8171"/>
                    </a:cubicBezTo>
                    <a:cubicBezTo>
                      <a:pt x="13069" y="7933"/>
                      <a:pt x="13116" y="7500"/>
                      <a:pt x="13285" y="7178"/>
                    </a:cubicBezTo>
                    <a:cubicBezTo>
                      <a:pt x="13428" y="6906"/>
                      <a:pt x="13492" y="6841"/>
                      <a:pt x="13754" y="6719"/>
                    </a:cubicBezTo>
                    <a:cubicBezTo>
                      <a:pt x="13922" y="6641"/>
                      <a:pt x="14084" y="6576"/>
                      <a:pt x="14115" y="6576"/>
                    </a:cubicBezTo>
                    <a:cubicBezTo>
                      <a:pt x="14146" y="6576"/>
                      <a:pt x="14276" y="6508"/>
                      <a:pt x="14400" y="6418"/>
                    </a:cubicBezTo>
                    <a:cubicBezTo>
                      <a:pt x="14551" y="6309"/>
                      <a:pt x="14709" y="6248"/>
                      <a:pt x="14886" y="6230"/>
                    </a:cubicBezTo>
                    <a:cubicBezTo>
                      <a:pt x="15030" y="6215"/>
                      <a:pt x="15144" y="6178"/>
                      <a:pt x="15137" y="6147"/>
                    </a:cubicBezTo>
                    <a:cubicBezTo>
                      <a:pt x="15130" y="6116"/>
                      <a:pt x="15251" y="6062"/>
                      <a:pt x="15405" y="6027"/>
                    </a:cubicBezTo>
                    <a:cubicBezTo>
                      <a:pt x="15760" y="5945"/>
                      <a:pt x="15954" y="5826"/>
                      <a:pt x="16025" y="5658"/>
                    </a:cubicBezTo>
                    <a:cubicBezTo>
                      <a:pt x="16106" y="5467"/>
                      <a:pt x="16108" y="5467"/>
                      <a:pt x="15849" y="5621"/>
                    </a:cubicBezTo>
                    <a:cubicBezTo>
                      <a:pt x="15657" y="5735"/>
                      <a:pt x="15512" y="5772"/>
                      <a:pt x="15103" y="5801"/>
                    </a:cubicBezTo>
                    <a:cubicBezTo>
                      <a:pt x="14826" y="5821"/>
                      <a:pt x="14561" y="5849"/>
                      <a:pt x="14509" y="5869"/>
                    </a:cubicBezTo>
                    <a:cubicBezTo>
                      <a:pt x="14456" y="5889"/>
                      <a:pt x="14394" y="5883"/>
                      <a:pt x="14374" y="5854"/>
                    </a:cubicBezTo>
                    <a:cubicBezTo>
                      <a:pt x="14328" y="5786"/>
                      <a:pt x="14562" y="5643"/>
                      <a:pt x="14718" y="5643"/>
                    </a:cubicBezTo>
                    <a:cubicBezTo>
                      <a:pt x="14785" y="5643"/>
                      <a:pt x="14914" y="5569"/>
                      <a:pt x="15003" y="5485"/>
                    </a:cubicBezTo>
                    <a:cubicBezTo>
                      <a:pt x="15193" y="5307"/>
                      <a:pt x="15403" y="5250"/>
                      <a:pt x="15564" y="5327"/>
                    </a:cubicBezTo>
                    <a:cubicBezTo>
                      <a:pt x="15655" y="5371"/>
                      <a:pt x="15673" y="5365"/>
                      <a:pt x="15673" y="5305"/>
                    </a:cubicBezTo>
                    <a:cubicBezTo>
                      <a:pt x="15673" y="5112"/>
                      <a:pt x="15546" y="4950"/>
                      <a:pt x="15338" y="4876"/>
                    </a:cubicBezTo>
                    <a:cubicBezTo>
                      <a:pt x="15218" y="4833"/>
                      <a:pt x="15071" y="4778"/>
                      <a:pt x="15003" y="4748"/>
                    </a:cubicBezTo>
                    <a:cubicBezTo>
                      <a:pt x="14935" y="4718"/>
                      <a:pt x="14828" y="4698"/>
                      <a:pt x="14768" y="4710"/>
                    </a:cubicBezTo>
                    <a:cubicBezTo>
                      <a:pt x="14708" y="4722"/>
                      <a:pt x="14584" y="4698"/>
                      <a:pt x="14492" y="4657"/>
                    </a:cubicBezTo>
                    <a:lnTo>
                      <a:pt x="14324" y="4582"/>
                    </a:lnTo>
                    <a:lnTo>
                      <a:pt x="14626" y="4349"/>
                    </a:lnTo>
                    <a:cubicBezTo>
                      <a:pt x="14986" y="4066"/>
                      <a:pt x="15136" y="3816"/>
                      <a:pt x="15187" y="3424"/>
                    </a:cubicBezTo>
                    <a:cubicBezTo>
                      <a:pt x="15218" y="3185"/>
                      <a:pt x="15263" y="3102"/>
                      <a:pt x="15405" y="2995"/>
                    </a:cubicBezTo>
                    <a:cubicBezTo>
                      <a:pt x="15409" y="2991"/>
                      <a:pt x="15409" y="2990"/>
                      <a:pt x="15414" y="2987"/>
                    </a:cubicBezTo>
                    <a:cubicBezTo>
                      <a:pt x="15425" y="2979"/>
                      <a:pt x="15435" y="2971"/>
                      <a:pt x="15447" y="2965"/>
                    </a:cubicBezTo>
                    <a:cubicBezTo>
                      <a:pt x="15538" y="2909"/>
                      <a:pt x="15642" y="2875"/>
                      <a:pt x="15698" y="2882"/>
                    </a:cubicBezTo>
                    <a:cubicBezTo>
                      <a:pt x="15805" y="2895"/>
                      <a:pt x="15825" y="2941"/>
                      <a:pt x="15841" y="3213"/>
                    </a:cubicBezTo>
                    <a:cubicBezTo>
                      <a:pt x="15851" y="3384"/>
                      <a:pt x="15887" y="3537"/>
                      <a:pt x="15925" y="3559"/>
                    </a:cubicBezTo>
                    <a:cubicBezTo>
                      <a:pt x="15963" y="3581"/>
                      <a:pt x="16110" y="3604"/>
                      <a:pt x="16252" y="3604"/>
                    </a:cubicBezTo>
                    <a:cubicBezTo>
                      <a:pt x="16412" y="3605"/>
                      <a:pt x="16548" y="3637"/>
                      <a:pt x="16620" y="3694"/>
                    </a:cubicBezTo>
                    <a:cubicBezTo>
                      <a:pt x="16732" y="3783"/>
                      <a:pt x="16738" y="3783"/>
                      <a:pt x="16696" y="3657"/>
                    </a:cubicBezTo>
                    <a:cubicBezTo>
                      <a:pt x="16609" y="3394"/>
                      <a:pt x="16623" y="3312"/>
                      <a:pt x="16763" y="3326"/>
                    </a:cubicBezTo>
                    <a:cubicBezTo>
                      <a:pt x="16959" y="3344"/>
                      <a:pt x="16931" y="3310"/>
                      <a:pt x="16578" y="3108"/>
                    </a:cubicBezTo>
                    <a:cubicBezTo>
                      <a:pt x="16279" y="2935"/>
                      <a:pt x="16255" y="2905"/>
                      <a:pt x="16268" y="2731"/>
                    </a:cubicBezTo>
                    <a:cubicBezTo>
                      <a:pt x="16289" y="2454"/>
                      <a:pt x="16066" y="2295"/>
                      <a:pt x="15648" y="2295"/>
                    </a:cubicBezTo>
                    <a:cubicBezTo>
                      <a:pt x="15250" y="2295"/>
                      <a:pt x="14950" y="2425"/>
                      <a:pt x="14835" y="2641"/>
                    </a:cubicBezTo>
                    <a:cubicBezTo>
                      <a:pt x="14787" y="2733"/>
                      <a:pt x="14709" y="2980"/>
                      <a:pt x="14659" y="3190"/>
                    </a:cubicBezTo>
                    <a:cubicBezTo>
                      <a:pt x="14526" y="3762"/>
                      <a:pt x="14302" y="4052"/>
                      <a:pt x="14224" y="3755"/>
                    </a:cubicBezTo>
                    <a:cubicBezTo>
                      <a:pt x="14174" y="3566"/>
                      <a:pt x="14030" y="3517"/>
                      <a:pt x="13729" y="3589"/>
                    </a:cubicBezTo>
                    <a:cubicBezTo>
                      <a:pt x="13357" y="3678"/>
                      <a:pt x="13297" y="3669"/>
                      <a:pt x="13235" y="3521"/>
                    </a:cubicBezTo>
                    <a:cubicBezTo>
                      <a:pt x="13161" y="3347"/>
                      <a:pt x="13118" y="3358"/>
                      <a:pt x="13134" y="3544"/>
                    </a:cubicBezTo>
                    <a:cubicBezTo>
                      <a:pt x="13151" y="3748"/>
                      <a:pt x="13050" y="3843"/>
                      <a:pt x="12774" y="3882"/>
                    </a:cubicBezTo>
                    <a:cubicBezTo>
                      <a:pt x="12592" y="3909"/>
                      <a:pt x="12534" y="3945"/>
                      <a:pt x="12506" y="4048"/>
                    </a:cubicBezTo>
                    <a:cubicBezTo>
                      <a:pt x="12486" y="4120"/>
                      <a:pt x="12486" y="4213"/>
                      <a:pt x="12506" y="4259"/>
                    </a:cubicBezTo>
                    <a:cubicBezTo>
                      <a:pt x="12605" y="4491"/>
                      <a:pt x="12291" y="4434"/>
                      <a:pt x="11969" y="4161"/>
                    </a:cubicBezTo>
                    <a:cubicBezTo>
                      <a:pt x="11765" y="3988"/>
                      <a:pt x="11517" y="3566"/>
                      <a:pt x="11584" y="3506"/>
                    </a:cubicBezTo>
                    <a:cubicBezTo>
                      <a:pt x="11605" y="3487"/>
                      <a:pt x="11727" y="3452"/>
                      <a:pt x="11860" y="3424"/>
                    </a:cubicBezTo>
                    <a:lnTo>
                      <a:pt x="12103" y="3371"/>
                    </a:lnTo>
                    <a:lnTo>
                      <a:pt x="12103" y="3040"/>
                    </a:lnTo>
                    <a:cubicBezTo>
                      <a:pt x="12103" y="2729"/>
                      <a:pt x="12113" y="2700"/>
                      <a:pt x="12296" y="2566"/>
                    </a:cubicBezTo>
                    <a:cubicBezTo>
                      <a:pt x="12529" y="2395"/>
                      <a:pt x="12773" y="1970"/>
                      <a:pt x="12774" y="1731"/>
                    </a:cubicBezTo>
                    <a:cubicBezTo>
                      <a:pt x="12775" y="1469"/>
                      <a:pt x="12629" y="1273"/>
                      <a:pt x="12380" y="1189"/>
                    </a:cubicBezTo>
                    <a:cubicBezTo>
                      <a:pt x="12154" y="1113"/>
                      <a:pt x="11736" y="1102"/>
                      <a:pt x="11517" y="1166"/>
                    </a:cubicBezTo>
                    <a:cubicBezTo>
                      <a:pt x="11432" y="1191"/>
                      <a:pt x="11318" y="1164"/>
                      <a:pt x="11156" y="1068"/>
                    </a:cubicBezTo>
                    <a:cubicBezTo>
                      <a:pt x="10945" y="944"/>
                      <a:pt x="10928" y="913"/>
                      <a:pt x="10955" y="760"/>
                    </a:cubicBezTo>
                    <a:cubicBezTo>
                      <a:pt x="10973" y="662"/>
                      <a:pt x="10959" y="570"/>
                      <a:pt x="10922" y="549"/>
                    </a:cubicBezTo>
                    <a:cubicBezTo>
                      <a:pt x="10806" y="485"/>
                      <a:pt x="10850" y="304"/>
                      <a:pt x="10989" y="271"/>
                    </a:cubicBezTo>
                    <a:cubicBezTo>
                      <a:pt x="11119" y="240"/>
                      <a:pt x="11117" y="243"/>
                      <a:pt x="10972" y="211"/>
                    </a:cubicBezTo>
                    <a:cubicBezTo>
                      <a:pt x="10884" y="191"/>
                      <a:pt x="10833" y="144"/>
                      <a:pt x="10838" y="90"/>
                    </a:cubicBezTo>
                    <a:cubicBezTo>
                      <a:pt x="10842" y="42"/>
                      <a:pt x="10816" y="0"/>
                      <a:pt x="10788" y="0"/>
                    </a:cubicBezTo>
                    <a:close/>
                    <a:moveTo>
                      <a:pt x="10813" y="3604"/>
                    </a:moveTo>
                    <a:cubicBezTo>
                      <a:pt x="10819" y="3600"/>
                      <a:pt x="10826" y="3604"/>
                      <a:pt x="10830" y="3604"/>
                    </a:cubicBezTo>
                    <a:cubicBezTo>
                      <a:pt x="10862" y="3609"/>
                      <a:pt x="10923" y="3724"/>
                      <a:pt x="10972" y="3860"/>
                    </a:cubicBezTo>
                    <a:cubicBezTo>
                      <a:pt x="10987" y="3900"/>
                      <a:pt x="11002" y="3939"/>
                      <a:pt x="11022" y="3980"/>
                    </a:cubicBezTo>
                    <a:cubicBezTo>
                      <a:pt x="11082" y="4104"/>
                      <a:pt x="11171" y="4232"/>
                      <a:pt x="11265" y="4349"/>
                    </a:cubicBezTo>
                    <a:cubicBezTo>
                      <a:pt x="11297" y="4388"/>
                      <a:pt x="11324" y="4426"/>
                      <a:pt x="11358" y="4462"/>
                    </a:cubicBezTo>
                    <a:cubicBezTo>
                      <a:pt x="11391" y="4498"/>
                      <a:pt x="11432" y="4535"/>
                      <a:pt x="11467" y="4567"/>
                    </a:cubicBezTo>
                    <a:cubicBezTo>
                      <a:pt x="11501" y="4600"/>
                      <a:pt x="11532" y="4630"/>
                      <a:pt x="11567" y="4657"/>
                    </a:cubicBezTo>
                    <a:cubicBezTo>
                      <a:pt x="11603" y="4685"/>
                      <a:pt x="11641" y="4711"/>
                      <a:pt x="11676" y="4733"/>
                    </a:cubicBezTo>
                    <a:cubicBezTo>
                      <a:pt x="11798" y="4809"/>
                      <a:pt x="11963" y="4945"/>
                      <a:pt x="12045" y="5041"/>
                    </a:cubicBezTo>
                    <a:cubicBezTo>
                      <a:pt x="12082" y="5085"/>
                      <a:pt x="12120" y="5124"/>
                      <a:pt x="12162" y="5154"/>
                    </a:cubicBezTo>
                    <a:cubicBezTo>
                      <a:pt x="12190" y="5175"/>
                      <a:pt x="12224" y="5192"/>
                      <a:pt x="12254" y="5207"/>
                    </a:cubicBezTo>
                    <a:cubicBezTo>
                      <a:pt x="12285" y="5221"/>
                      <a:pt x="12314" y="5236"/>
                      <a:pt x="12346" y="5244"/>
                    </a:cubicBezTo>
                    <a:cubicBezTo>
                      <a:pt x="12363" y="5249"/>
                      <a:pt x="12380" y="5249"/>
                      <a:pt x="12397" y="5252"/>
                    </a:cubicBezTo>
                    <a:cubicBezTo>
                      <a:pt x="12431" y="5258"/>
                      <a:pt x="12463" y="5261"/>
                      <a:pt x="12489" y="5267"/>
                    </a:cubicBezTo>
                    <a:cubicBezTo>
                      <a:pt x="12515" y="5273"/>
                      <a:pt x="12537" y="5283"/>
                      <a:pt x="12556" y="5290"/>
                    </a:cubicBezTo>
                    <a:cubicBezTo>
                      <a:pt x="12584" y="5300"/>
                      <a:pt x="12603" y="5308"/>
                      <a:pt x="12615" y="5320"/>
                    </a:cubicBezTo>
                    <a:cubicBezTo>
                      <a:pt x="12618" y="5324"/>
                      <a:pt x="12621" y="5331"/>
                      <a:pt x="12623" y="5335"/>
                    </a:cubicBezTo>
                    <a:cubicBezTo>
                      <a:pt x="12639" y="5367"/>
                      <a:pt x="12592" y="5407"/>
                      <a:pt x="12489" y="5455"/>
                    </a:cubicBezTo>
                    <a:cubicBezTo>
                      <a:pt x="12465" y="5466"/>
                      <a:pt x="12440" y="5476"/>
                      <a:pt x="12413" y="5493"/>
                    </a:cubicBezTo>
                    <a:cubicBezTo>
                      <a:pt x="12387" y="5509"/>
                      <a:pt x="12359" y="5531"/>
                      <a:pt x="12330" y="5553"/>
                    </a:cubicBezTo>
                    <a:cubicBezTo>
                      <a:pt x="12271" y="5596"/>
                      <a:pt x="12203" y="5651"/>
                      <a:pt x="12137" y="5711"/>
                    </a:cubicBezTo>
                    <a:cubicBezTo>
                      <a:pt x="12071" y="5771"/>
                      <a:pt x="12005" y="5835"/>
                      <a:pt x="11936" y="5907"/>
                    </a:cubicBezTo>
                    <a:cubicBezTo>
                      <a:pt x="11798" y="6049"/>
                      <a:pt x="11660" y="6211"/>
                      <a:pt x="11534" y="6373"/>
                    </a:cubicBezTo>
                    <a:cubicBezTo>
                      <a:pt x="11471" y="6454"/>
                      <a:pt x="11412" y="6535"/>
                      <a:pt x="11358" y="6614"/>
                    </a:cubicBezTo>
                    <a:cubicBezTo>
                      <a:pt x="11277" y="6732"/>
                      <a:pt x="11206" y="6845"/>
                      <a:pt x="11156" y="6945"/>
                    </a:cubicBezTo>
                    <a:cubicBezTo>
                      <a:pt x="11140" y="6978"/>
                      <a:pt x="11126" y="7013"/>
                      <a:pt x="11115" y="7043"/>
                    </a:cubicBezTo>
                    <a:cubicBezTo>
                      <a:pt x="11062" y="7177"/>
                      <a:pt x="10972" y="7379"/>
                      <a:pt x="10922" y="7494"/>
                    </a:cubicBezTo>
                    <a:cubicBezTo>
                      <a:pt x="10871" y="7609"/>
                      <a:pt x="10818" y="7719"/>
                      <a:pt x="10796" y="7742"/>
                    </a:cubicBezTo>
                    <a:cubicBezTo>
                      <a:pt x="10784" y="7755"/>
                      <a:pt x="10764" y="7743"/>
                      <a:pt x="10737" y="7712"/>
                    </a:cubicBezTo>
                    <a:cubicBezTo>
                      <a:pt x="10724" y="7697"/>
                      <a:pt x="10711" y="7677"/>
                      <a:pt x="10696" y="7652"/>
                    </a:cubicBezTo>
                    <a:cubicBezTo>
                      <a:pt x="10664" y="7603"/>
                      <a:pt x="10623" y="7540"/>
                      <a:pt x="10587" y="7464"/>
                    </a:cubicBezTo>
                    <a:cubicBezTo>
                      <a:pt x="10531" y="7350"/>
                      <a:pt x="10479" y="7217"/>
                      <a:pt x="10427" y="7073"/>
                    </a:cubicBezTo>
                    <a:cubicBezTo>
                      <a:pt x="10414" y="7036"/>
                      <a:pt x="10397" y="6989"/>
                      <a:pt x="10377" y="6945"/>
                    </a:cubicBezTo>
                    <a:cubicBezTo>
                      <a:pt x="10338" y="6858"/>
                      <a:pt x="10283" y="6764"/>
                      <a:pt x="10235" y="6682"/>
                    </a:cubicBezTo>
                    <a:cubicBezTo>
                      <a:pt x="10210" y="6640"/>
                      <a:pt x="10190" y="6601"/>
                      <a:pt x="10168" y="6569"/>
                    </a:cubicBezTo>
                    <a:cubicBezTo>
                      <a:pt x="9915" y="6210"/>
                      <a:pt x="9316" y="5613"/>
                      <a:pt x="9087" y="5485"/>
                    </a:cubicBezTo>
                    <a:cubicBezTo>
                      <a:pt x="9057" y="5469"/>
                      <a:pt x="9033" y="5454"/>
                      <a:pt x="9011" y="5440"/>
                    </a:cubicBezTo>
                    <a:cubicBezTo>
                      <a:pt x="8989" y="5426"/>
                      <a:pt x="8967" y="5414"/>
                      <a:pt x="8952" y="5402"/>
                    </a:cubicBezTo>
                    <a:cubicBezTo>
                      <a:pt x="8938" y="5390"/>
                      <a:pt x="8934" y="5375"/>
                      <a:pt x="8927" y="5365"/>
                    </a:cubicBezTo>
                    <a:cubicBezTo>
                      <a:pt x="8921" y="5355"/>
                      <a:pt x="8918" y="5343"/>
                      <a:pt x="8919" y="5335"/>
                    </a:cubicBezTo>
                    <a:cubicBezTo>
                      <a:pt x="8919" y="5330"/>
                      <a:pt x="8917" y="5331"/>
                      <a:pt x="8919" y="5327"/>
                    </a:cubicBezTo>
                    <a:cubicBezTo>
                      <a:pt x="8921" y="5323"/>
                      <a:pt x="8923" y="5316"/>
                      <a:pt x="8927" y="5312"/>
                    </a:cubicBezTo>
                    <a:cubicBezTo>
                      <a:pt x="8936" y="5304"/>
                      <a:pt x="8953" y="5296"/>
                      <a:pt x="8969" y="5290"/>
                    </a:cubicBezTo>
                    <a:cubicBezTo>
                      <a:pt x="9002" y="5276"/>
                      <a:pt x="9048" y="5271"/>
                      <a:pt x="9112" y="5259"/>
                    </a:cubicBezTo>
                    <a:cubicBezTo>
                      <a:pt x="9136" y="5255"/>
                      <a:pt x="9170" y="5244"/>
                      <a:pt x="9204" y="5229"/>
                    </a:cubicBezTo>
                    <a:cubicBezTo>
                      <a:pt x="9306" y="5184"/>
                      <a:pt x="9435" y="5096"/>
                      <a:pt x="9539" y="5004"/>
                    </a:cubicBezTo>
                    <a:cubicBezTo>
                      <a:pt x="9678" y="4881"/>
                      <a:pt x="9925" y="4671"/>
                      <a:pt x="10084" y="4537"/>
                    </a:cubicBezTo>
                    <a:cubicBezTo>
                      <a:pt x="10211" y="4430"/>
                      <a:pt x="10356" y="4263"/>
                      <a:pt x="10469" y="4101"/>
                    </a:cubicBezTo>
                    <a:cubicBezTo>
                      <a:pt x="10488" y="4074"/>
                      <a:pt x="10511" y="4045"/>
                      <a:pt x="10528" y="4018"/>
                    </a:cubicBezTo>
                    <a:cubicBezTo>
                      <a:pt x="10545" y="3991"/>
                      <a:pt x="10555" y="3968"/>
                      <a:pt x="10570" y="3943"/>
                    </a:cubicBezTo>
                    <a:cubicBezTo>
                      <a:pt x="10624" y="3846"/>
                      <a:pt x="10683" y="3756"/>
                      <a:pt x="10729" y="3694"/>
                    </a:cubicBezTo>
                    <a:cubicBezTo>
                      <a:pt x="10752" y="3663"/>
                      <a:pt x="10771" y="3643"/>
                      <a:pt x="10788" y="3627"/>
                    </a:cubicBezTo>
                    <a:cubicBezTo>
                      <a:pt x="10796" y="3618"/>
                      <a:pt x="10807" y="3608"/>
                      <a:pt x="10813" y="3604"/>
                    </a:cubicBezTo>
                    <a:close/>
                    <a:moveTo>
                      <a:pt x="10771" y="8096"/>
                    </a:moveTo>
                    <a:cubicBezTo>
                      <a:pt x="10816" y="8096"/>
                      <a:pt x="10971" y="8473"/>
                      <a:pt x="10939" y="8502"/>
                    </a:cubicBezTo>
                    <a:cubicBezTo>
                      <a:pt x="10893" y="8544"/>
                      <a:pt x="10614" y="8543"/>
                      <a:pt x="10587" y="8502"/>
                    </a:cubicBezTo>
                    <a:cubicBezTo>
                      <a:pt x="10581" y="8494"/>
                      <a:pt x="10587" y="8474"/>
                      <a:pt x="10595" y="8442"/>
                    </a:cubicBezTo>
                    <a:cubicBezTo>
                      <a:pt x="10597" y="8419"/>
                      <a:pt x="10604" y="8389"/>
                      <a:pt x="10620" y="8359"/>
                    </a:cubicBezTo>
                    <a:cubicBezTo>
                      <a:pt x="10630" y="8330"/>
                      <a:pt x="10644" y="8293"/>
                      <a:pt x="10662" y="8254"/>
                    </a:cubicBezTo>
                    <a:cubicBezTo>
                      <a:pt x="10674" y="8229"/>
                      <a:pt x="10684" y="8212"/>
                      <a:pt x="10696" y="8194"/>
                    </a:cubicBezTo>
                    <a:cubicBezTo>
                      <a:pt x="10724" y="8139"/>
                      <a:pt x="10757" y="8096"/>
                      <a:pt x="10771" y="8096"/>
                    </a:cubicBezTo>
                    <a:close/>
                    <a:moveTo>
                      <a:pt x="10796" y="8864"/>
                    </a:moveTo>
                    <a:cubicBezTo>
                      <a:pt x="10728" y="8864"/>
                      <a:pt x="10660" y="8888"/>
                      <a:pt x="10570" y="8939"/>
                    </a:cubicBezTo>
                    <a:cubicBezTo>
                      <a:pt x="10445" y="9009"/>
                      <a:pt x="10202" y="9067"/>
                      <a:pt x="10034" y="9067"/>
                    </a:cubicBezTo>
                    <a:cubicBezTo>
                      <a:pt x="9410" y="9067"/>
                      <a:pt x="9043" y="9747"/>
                      <a:pt x="9539" y="9985"/>
                    </a:cubicBezTo>
                    <a:cubicBezTo>
                      <a:pt x="9871" y="10144"/>
                      <a:pt x="9821" y="10283"/>
                      <a:pt x="9371" y="10451"/>
                    </a:cubicBezTo>
                    <a:cubicBezTo>
                      <a:pt x="9064" y="10566"/>
                      <a:pt x="8912" y="10578"/>
                      <a:pt x="8693" y="10489"/>
                    </a:cubicBezTo>
                    <a:cubicBezTo>
                      <a:pt x="8537" y="10425"/>
                      <a:pt x="8330" y="10402"/>
                      <a:pt x="8232" y="10436"/>
                    </a:cubicBezTo>
                    <a:cubicBezTo>
                      <a:pt x="7973" y="10525"/>
                      <a:pt x="8015" y="10776"/>
                      <a:pt x="8299" y="10842"/>
                    </a:cubicBezTo>
                    <a:cubicBezTo>
                      <a:pt x="8438" y="10875"/>
                      <a:pt x="8516" y="10954"/>
                      <a:pt x="8483" y="11031"/>
                    </a:cubicBezTo>
                    <a:cubicBezTo>
                      <a:pt x="8452" y="11104"/>
                      <a:pt x="8340" y="11626"/>
                      <a:pt x="8232" y="12189"/>
                    </a:cubicBezTo>
                    <a:cubicBezTo>
                      <a:pt x="8075" y="13002"/>
                      <a:pt x="7971" y="13260"/>
                      <a:pt x="7754" y="13438"/>
                    </a:cubicBezTo>
                    <a:lnTo>
                      <a:pt x="7486" y="13664"/>
                    </a:lnTo>
                    <a:lnTo>
                      <a:pt x="7779" y="13875"/>
                    </a:lnTo>
                    <a:cubicBezTo>
                      <a:pt x="8183" y="14159"/>
                      <a:pt x="8950" y="14160"/>
                      <a:pt x="9355" y="13875"/>
                    </a:cubicBezTo>
                    <a:cubicBezTo>
                      <a:pt x="9656" y="13663"/>
                      <a:pt x="9651" y="13661"/>
                      <a:pt x="9422" y="13491"/>
                    </a:cubicBezTo>
                    <a:cubicBezTo>
                      <a:pt x="9252" y="13365"/>
                      <a:pt x="9122" y="13003"/>
                      <a:pt x="8927" y="12114"/>
                    </a:cubicBezTo>
                    <a:cubicBezTo>
                      <a:pt x="8782" y="11451"/>
                      <a:pt x="8687" y="10885"/>
                      <a:pt x="8718" y="10857"/>
                    </a:cubicBezTo>
                    <a:cubicBezTo>
                      <a:pt x="8821" y="10765"/>
                      <a:pt x="10209" y="10805"/>
                      <a:pt x="10277" y="10903"/>
                    </a:cubicBezTo>
                    <a:cubicBezTo>
                      <a:pt x="10313" y="10956"/>
                      <a:pt x="10195" y="11103"/>
                      <a:pt x="10008" y="11226"/>
                    </a:cubicBezTo>
                    <a:cubicBezTo>
                      <a:pt x="9705" y="11427"/>
                      <a:pt x="9575" y="11621"/>
                      <a:pt x="9388" y="12152"/>
                    </a:cubicBezTo>
                    <a:cubicBezTo>
                      <a:pt x="9284" y="12447"/>
                      <a:pt x="9716" y="13121"/>
                      <a:pt x="10159" y="13355"/>
                    </a:cubicBezTo>
                    <a:cubicBezTo>
                      <a:pt x="10552" y="13563"/>
                      <a:pt x="10578" y="13604"/>
                      <a:pt x="10545" y="14010"/>
                    </a:cubicBezTo>
                    <a:cubicBezTo>
                      <a:pt x="10510" y="14436"/>
                      <a:pt x="10502" y="14442"/>
                      <a:pt x="10134" y="14409"/>
                    </a:cubicBezTo>
                    <a:cubicBezTo>
                      <a:pt x="9760" y="14375"/>
                      <a:pt x="9755" y="14377"/>
                      <a:pt x="9782" y="14793"/>
                    </a:cubicBezTo>
                    <a:cubicBezTo>
                      <a:pt x="9805" y="15137"/>
                      <a:pt x="9857" y="15219"/>
                      <a:pt x="10050" y="15221"/>
                    </a:cubicBezTo>
                    <a:cubicBezTo>
                      <a:pt x="10179" y="15223"/>
                      <a:pt x="10376" y="15284"/>
                      <a:pt x="10494" y="15364"/>
                    </a:cubicBezTo>
                    <a:cubicBezTo>
                      <a:pt x="10681" y="15491"/>
                      <a:pt x="10752" y="15494"/>
                      <a:pt x="11031" y="15364"/>
                    </a:cubicBezTo>
                    <a:cubicBezTo>
                      <a:pt x="11208" y="15282"/>
                      <a:pt x="11450" y="15214"/>
                      <a:pt x="11567" y="15214"/>
                    </a:cubicBezTo>
                    <a:cubicBezTo>
                      <a:pt x="11738" y="15214"/>
                      <a:pt x="11786" y="15135"/>
                      <a:pt x="11793" y="14800"/>
                    </a:cubicBezTo>
                    <a:cubicBezTo>
                      <a:pt x="11802" y="14394"/>
                      <a:pt x="11791" y="14385"/>
                      <a:pt x="11441" y="14416"/>
                    </a:cubicBezTo>
                    <a:cubicBezTo>
                      <a:pt x="11095" y="14447"/>
                      <a:pt x="11081" y="14433"/>
                      <a:pt x="11048" y="14018"/>
                    </a:cubicBezTo>
                    <a:cubicBezTo>
                      <a:pt x="11015" y="13614"/>
                      <a:pt x="11042" y="13565"/>
                      <a:pt x="11467" y="13325"/>
                    </a:cubicBezTo>
                    <a:cubicBezTo>
                      <a:pt x="12294" y="12857"/>
                      <a:pt x="12377" y="11922"/>
                      <a:pt x="11651" y="11309"/>
                    </a:cubicBezTo>
                    <a:cubicBezTo>
                      <a:pt x="11436" y="11127"/>
                      <a:pt x="11292" y="10942"/>
                      <a:pt x="11324" y="10895"/>
                    </a:cubicBezTo>
                    <a:cubicBezTo>
                      <a:pt x="11418" y="10759"/>
                      <a:pt x="12582" y="10796"/>
                      <a:pt x="12715" y="10940"/>
                    </a:cubicBezTo>
                    <a:cubicBezTo>
                      <a:pt x="12917" y="11158"/>
                      <a:pt x="12430" y="13277"/>
                      <a:pt x="12129" y="13491"/>
                    </a:cubicBezTo>
                    <a:cubicBezTo>
                      <a:pt x="11995" y="13586"/>
                      <a:pt x="11914" y="13679"/>
                      <a:pt x="11944" y="13702"/>
                    </a:cubicBezTo>
                    <a:cubicBezTo>
                      <a:pt x="12545" y="14146"/>
                      <a:pt x="13223" y="14212"/>
                      <a:pt x="13712" y="13867"/>
                    </a:cubicBezTo>
                    <a:cubicBezTo>
                      <a:pt x="14024" y="13648"/>
                      <a:pt x="14017" y="13645"/>
                      <a:pt x="13788" y="13483"/>
                    </a:cubicBezTo>
                    <a:cubicBezTo>
                      <a:pt x="13614" y="13361"/>
                      <a:pt x="13495" y="13025"/>
                      <a:pt x="13310" y="12144"/>
                    </a:cubicBezTo>
                    <a:lnTo>
                      <a:pt x="13067" y="10970"/>
                    </a:lnTo>
                    <a:lnTo>
                      <a:pt x="13335" y="10790"/>
                    </a:lnTo>
                    <a:cubicBezTo>
                      <a:pt x="13561" y="10633"/>
                      <a:pt x="13574" y="10590"/>
                      <a:pt x="13427" y="10504"/>
                    </a:cubicBezTo>
                    <a:cubicBezTo>
                      <a:pt x="13219" y="10380"/>
                      <a:pt x="12964" y="10376"/>
                      <a:pt x="12765" y="10489"/>
                    </a:cubicBezTo>
                    <a:cubicBezTo>
                      <a:pt x="12621" y="10571"/>
                      <a:pt x="11682" y="10403"/>
                      <a:pt x="11534" y="10271"/>
                    </a:cubicBezTo>
                    <a:cubicBezTo>
                      <a:pt x="11492" y="10234"/>
                      <a:pt x="11642" y="10137"/>
                      <a:pt x="11869" y="10052"/>
                    </a:cubicBezTo>
                    <a:cubicBezTo>
                      <a:pt x="12167" y="9941"/>
                      <a:pt x="12279" y="9833"/>
                      <a:pt x="12279" y="9669"/>
                    </a:cubicBezTo>
                    <a:cubicBezTo>
                      <a:pt x="12279" y="9343"/>
                      <a:pt x="11956" y="9067"/>
                      <a:pt x="11575" y="9067"/>
                    </a:cubicBezTo>
                    <a:cubicBezTo>
                      <a:pt x="11396" y="9067"/>
                      <a:pt x="11147" y="9009"/>
                      <a:pt x="11022" y="8939"/>
                    </a:cubicBezTo>
                    <a:cubicBezTo>
                      <a:pt x="10932" y="8888"/>
                      <a:pt x="10864" y="8864"/>
                      <a:pt x="10796" y="8864"/>
                    </a:cubicBezTo>
                    <a:close/>
                    <a:moveTo>
                      <a:pt x="11425" y="9172"/>
                    </a:moveTo>
                    <a:cubicBezTo>
                      <a:pt x="11444" y="9171"/>
                      <a:pt x="11456" y="9171"/>
                      <a:pt x="11475" y="9172"/>
                    </a:cubicBezTo>
                    <a:cubicBezTo>
                      <a:pt x="11729" y="9185"/>
                      <a:pt x="11936" y="9363"/>
                      <a:pt x="11936" y="9654"/>
                    </a:cubicBezTo>
                    <a:cubicBezTo>
                      <a:pt x="11936" y="10005"/>
                      <a:pt x="11470" y="10173"/>
                      <a:pt x="11098" y="9955"/>
                    </a:cubicBezTo>
                    <a:cubicBezTo>
                      <a:pt x="10846" y="9807"/>
                      <a:pt x="10773" y="9805"/>
                      <a:pt x="10486" y="9939"/>
                    </a:cubicBezTo>
                    <a:cubicBezTo>
                      <a:pt x="10069" y="10134"/>
                      <a:pt x="10039" y="10132"/>
                      <a:pt x="9757" y="9879"/>
                    </a:cubicBezTo>
                    <a:cubicBezTo>
                      <a:pt x="9544" y="9688"/>
                      <a:pt x="9542" y="9643"/>
                      <a:pt x="9690" y="9443"/>
                    </a:cubicBezTo>
                    <a:cubicBezTo>
                      <a:pt x="9902" y="9155"/>
                      <a:pt x="10300" y="9104"/>
                      <a:pt x="10578" y="9330"/>
                    </a:cubicBezTo>
                    <a:cubicBezTo>
                      <a:pt x="10782" y="9496"/>
                      <a:pt x="10811" y="9496"/>
                      <a:pt x="11006" y="9338"/>
                    </a:cubicBezTo>
                    <a:cubicBezTo>
                      <a:pt x="11139" y="9230"/>
                      <a:pt x="11288" y="9179"/>
                      <a:pt x="11425" y="9172"/>
                    </a:cubicBezTo>
                    <a:close/>
                    <a:moveTo>
                      <a:pt x="8316" y="12460"/>
                    </a:moveTo>
                    <a:cubicBezTo>
                      <a:pt x="8320" y="12459"/>
                      <a:pt x="8328" y="12460"/>
                      <a:pt x="8332" y="12460"/>
                    </a:cubicBezTo>
                    <a:cubicBezTo>
                      <a:pt x="8401" y="12466"/>
                      <a:pt x="8450" y="12624"/>
                      <a:pt x="8450" y="12927"/>
                    </a:cubicBezTo>
                    <a:cubicBezTo>
                      <a:pt x="8450" y="13218"/>
                      <a:pt x="8394" y="13420"/>
                      <a:pt x="8307" y="13446"/>
                    </a:cubicBezTo>
                    <a:cubicBezTo>
                      <a:pt x="8100" y="13508"/>
                      <a:pt x="8029" y="13260"/>
                      <a:pt x="8131" y="12821"/>
                    </a:cubicBezTo>
                    <a:cubicBezTo>
                      <a:pt x="8185" y="12587"/>
                      <a:pt x="8257" y="12473"/>
                      <a:pt x="8316" y="12460"/>
                    </a:cubicBezTo>
                    <a:close/>
                    <a:moveTo>
                      <a:pt x="8785" y="12483"/>
                    </a:moveTo>
                    <a:cubicBezTo>
                      <a:pt x="8893" y="12469"/>
                      <a:pt x="8959" y="12647"/>
                      <a:pt x="8994" y="13055"/>
                    </a:cubicBezTo>
                    <a:cubicBezTo>
                      <a:pt x="9023" y="13383"/>
                      <a:pt x="8873" y="13562"/>
                      <a:pt x="8701" y="13408"/>
                    </a:cubicBezTo>
                    <a:cubicBezTo>
                      <a:pt x="8579" y="13299"/>
                      <a:pt x="8605" y="12569"/>
                      <a:pt x="8735" y="12498"/>
                    </a:cubicBezTo>
                    <a:cubicBezTo>
                      <a:pt x="8752" y="12488"/>
                      <a:pt x="8769" y="12485"/>
                      <a:pt x="8785" y="12483"/>
                    </a:cubicBezTo>
                    <a:close/>
                    <a:moveTo>
                      <a:pt x="12682" y="12754"/>
                    </a:moveTo>
                    <a:cubicBezTo>
                      <a:pt x="12745" y="12756"/>
                      <a:pt x="12799" y="12899"/>
                      <a:pt x="12799" y="13077"/>
                    </a:cubicBezTo>
                    <a:cubicBezTo>
                      <a:pt x="12799" y="13377"/>
                      <a:pt x="12638" y="13557"/>
                      <a:pt x="12489" y="13423"/>
                    </a:cubicBezTo>
                    <a:cubicBezTo>
                      <a:pt x="12387" y="13332"/>
                      <a:pt x="12556" y="12748"/>
                      <a:pt x="12682" y="12754"/>
                    </a:cubicBezTo>
                    <a:close/>
                    <a:moveTo>
                      <a:pt x="13251" y="12829"/>
                    </a:moveTo>
                    <a:cubicBezTo>
                      <a:pt x="13314" y="12818"/>
                      <a:pt x="13390" y="12914"/>
                      <a:pt x="13411" y="13047"/>
                    </a:cubicBezTo>
                    <a:cubicBezTo>
                      <a:pt x="13458" y="13348"/>
                      <a:pt x="13237" y="13582"/>
                      <a:pt x="13134" y="13340"/>
                    </a:cubicBezTo>
                    <a:cubicBezTo>
                      <a:pt x="13043" y="13128"/>
                      <a:pt x="13105" y="12855"/>
                      <a:pt x="13251" y="1282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38" name="Казначейство России"/>
          <p:cNvSpPr txBox="1"/>
          <p:nvPr/>
        </p:nvSpPr>
        <p:spPr>
          <a:xfrm>
            <a:off x="1796721" y="535619"/>
            <a:ext cx="6024874" cy="762001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 algn="l">
              <a:defRPr sz="4300">
                <a:solidFill>
                  <a:srgbClr val="003859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/>
            <a:r>
              <a:rPr lang="hr-HR" sz="43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Riznica Ruske Federacije</a:t>
            </a:r>
          </a:p>
        </p:txBody>
      </p:sp>
      <p:sp>
        <p:nvSpPr>
          <p:cNvPr id="139" name="Rectangle"/>
          <p:cNvSpPr/>
          <p:nvPr/>
        </p:nvSpPr>
        <p:spPr>
          <a:xfrm>
            <a:off x="9480892" y="-1"/>
            <a:ext cx="14903109" cy="1680841"/>
          </a:xfrm>
          <a:prstGeom prst="rect">
            <a:avLst/>
          </a:prstGeom>
          <a:solidFill>
            <a:srgbClr val="003859"/>
          </a:solidFill>
          <a:ln w="12700">
            <a:miter lim="400000"/>
          </a:ln>
          <a:effectLst/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effectLst/>
            </a:endParaRPr>
          </a:p>
        </p:txBody>
      </p:sp>
      <p:sp>
        <p:nvSpPr>
          <p:cNvPr id="140" name="Казначейская платежная система в 2018 году"/>
          <p:cNvSpPr txBox="1"/>
          <p:nvPr/>
        </p:nvSpPr>
        <p:spPr>
          <a:xfrm>
            <a:off x="10027236" y="484425"/>
            <a:ext cx="14046084" cy="71199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 rtl="0"/>
            <a:r>
              <a:rPr lang="hr-HR" sz="4400" b="1" i="0" u="none" strike="noStrike">
                <a:highlight>
                  <a:srgbClr val="000000">
                    <a:alpha val="0"/>
                  </a:srgbClr>
                </a:highlight>
                <a:latin typeface="Helvetica"/>
              </a:rPr>
              <a:t>OBRAČUN PLAĆA</a:t>
            </a:r>
          </a:p>
        </p:txBody>
      </p:sp>
      <p:sp>
        <p:nvSpPr>
          <p:cNvPr id="58" name="Прямоугольник 34"/>
          <p:cNvSpPr>
            <a:spLocks noChangeArrowheads="1"/>
          </p:cNvSpPr>
          <p:nvPr/>
        </p:nvSpPr>
        <p:spPr>
          <a:xfrm>
            <a:off x="11875780" y="2873529"/>
            <a:ext cx="4852928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CRSS (računovodstvo)</a:t>
            </a:r>
          </a:p>
        </p:txBody>
      </p:sp>
      <p:grpSp>
        <p:nvGrpSpPr>
          <p:cNvPr id="59" name="Группа 105"/>
          <p:cNvGrpSpPr/>
          <p:nvPr/>
        </p:nvGrpSpPr>
        <p:grpSpPr>
          <a:xfrm>
            <a:off x="1618818" y="4256422"/>
            <a:ext cx="469900" cy="415926"/>
            <a:chOff x="-84622" y="2276189"/>
            <a:chExt cx="287954" cy="252854"/>
          </a:xfrm>
          <a:effectLst/>
        </p:grpSpPr>
        <p:sp>
          <p:nvSpPr>
            <p:cNvPr id="61" name="Овал 60"/>
            <p:cNvSpPr/>
            <p:nvPr/>
          </p:nvSpPr>
          <p:spPr>
            <a:xfrm>
              <a:off x="-48224" y="2307073"/>
              <a:ext cx="227640" cy="221970"/>
            </a:xfrm>
            <a:prstGeom prst="ellipse">
              <a:avLst/>
            </a:prstGeom>
            <a:solidFill>
              <a:srgbClr val="01606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defRPr>
              </a:lvl9pPr>
            </a:lstStyle>
            <a:p>
              <a:pPr defTabSz="182880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ru-RU" altLang="ru-RU" sz="2200" kern="1200">
                <a:solidFill>
                  <a:srgbClr val="FF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84622" y="2276189"/>
              <a:ext cx="287954" cy="224528"/>
            </a:xfrm>
            <a:prstGeom prst="rect">
              <a:avLst/>
            </a:prstGeom>
            <a:noFill/>
            <a:effectLst/>
          </p:spPr>
          <p:txBody>
            <a:bodyPr>
              <a:noAutofit/>
            </a:bodyPr>
            <a:lstStyle/>
            <a:p>
              <a:pPr algn="l" defTabSz="1828800" rtl="0" eaLnBrk="0" fontAlgn="base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r>
                <a:rPr lang="hr-HR" sz="18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+mn-ea"/>
                  <a:cs typeface="Arial"/>
                </a:rPr>
                <a:t>1</a:t>
              </a:r>
            </a:p>
          </p:txBody>
        </p:sp>
      </p:grpSp>
      <p:pic>
        <p:nvPicPr>
          <p:cNvPr id="63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8" y="12762530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31"/>
          <p:cNvSpPr>
            <a:spLocks noChangeArrowheads="1"/>
          </p:cNvSpPr>
          <p:nvPr/>
        </p:nvSpPr>
        <p:spPr>
          <a:xfrm>
            <a:off x="545553" y="12664105"/>
            <a:ext cx="4278994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>
                <a:effectLst/>
              </a:defRPr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Arial"/>
              </a:rPr>
              <a:t>- automatizirani proces</a:t>
            </a:r>
          </a:p>
        </p:txBody>
      </p:sp>
      <p:sp>
        <p:nvSpPr>
          <p:cNvPr id="66" name="Прямоугольник 34"/>
          <p:cNvSpPr>
            <a:spLocks noChangeArrowheads="1"/>
          </p:cNvSpPr>
          <p:nvPr/>
        </p:nvSpPr>
        <p:spPr>
          <a:xfrm>
            <a:off x="905165" y="5717816"/>
            <a:ext cx="3059262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 naloga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1438053" y="3612127"/>
            <a:ext cx="22105342" cy="59476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184560" y="2243511"/>
            <a:ext cx="13084" cy="10189884"/>
          </a:xfrm>
          <a:prstGeom prst="line">
            <a:avLst/>
          </a:prstGeom>
          <a:ln w="12700">
            <a:solidFill>
              <a:srgbClr val="016064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0622095" y="2913255"/>
            <a:ext cx="43058" cy="9520140"/>
          </a:xfrm>
          <a:prstGeom prst="line">
            <a:avLst/>
          </a:prstGeom>
          <a:ln>
            <a:solidFill>
              <a:srgbClr val="016064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34"/>
          <p:cNvSpPr>
            <a:spLocks noChangeArrowheads="1"/>
          </p:cNvSpPr>
          <p:nvPr/>
        </p:nvSpPr>
        <p:spPr>
          <a:xfrm>
            <a:off x="1970989" y="2913255"/>
            <a:ext cx="3852154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UIS PD</a:t>
            </a:r>
          </a:p>
        </p:txBody>
      </p:sp>
      <p:sp>
        <p:nvSpPr>
          <p:cNvPr id="75" name="Прямоугольник 34"/>
          <p:cNvSpPr>
            <a:spLocks noChangeArrowheads="1"/>
          </p:cNvSpPr>
          <p:nvPr/>
        </p:nvSpPr>
        <p:spPr>
          <a:xfrm>
            <a:off x="5636260" y="2913256"/>
            <a:ext cx="3810020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LCCSS</a:t>
            </a:r>
          </a:p>
        </p:txBody>
      </p:sp>
      <p:sp>
        <p:nvSpPr>
          <p:cNvPr id="76" name="Прямоугольник 34"/>
          <p:cNvSpPr>
            <a:spLocks noChangeArrowheads="1"/>
          </p:cNvSpPr>
          <p:nvPr/>
        </p:nvSpPr>
        <p:spPr>
          <a:xfrm>
            <a:off x="5503506" y="5794495"/>
            <a:ext cx="2678200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Obračun plaće</a:t>
            </a:r>
          </a:p>
        </p:txBody>
      </p:sp>
      <p:sp>
        <p:nvSpPr>
          <p:cNvPr id="77" name="Прямоугольник 34"/>
          <p:cNvSpPr>
            <a:spLocks noChangeArrowheads="1"/>
          </p:cNvSpPr>
          <p:nvPr/>
        </p:nvSpPr>
        <p:spPr>
          <a:xfrm>
            <a:off x="20686910" y="8205438"/>
            <a:ext cx="2979592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Potpisivanje isplate novca</a:t>
            </a:r>
          </a:p>
        </p:txBody>
      </p:sp>
      <p:sp>
        <p:nvSpPr>
          <p:cNvPr id="78" name="Овал 77"/>
          <p:cNvSpPr/>
          <p:nvPr/>
        </p:nvSpPr>
        <p:spPr>
          <a:xfrm>
            <a:off x="5987876" y="4349823"/>
            <a:ext cx="371476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algn="l"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603712" y="6891165"/>
            <a:ext cx="371476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5</a:t>
            </a:r>
          </a:p>
        </p:txBody>
      </p:sp>
      <p:sp>
        <p:nvSpPr>
          <p:cNvPr id="90" name="Прямоугольник 31"/>
          <p:cNvSpPr>
            <a:spLocks noChangeArrowheads="1"/>
          </p:cNvSpPr>
          <p:nvPr/>
        </p:nvSpPr>
        <p:spPr>
          <a:xfrm>
            <a:off x="2320291" y="4024016"/>
            <a:ext cx="2305126" cy="7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Zaposlenici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6661485" y="2913256"/>
            <a:ext cx="69704" cy="9531362"/>
          </a:xfrm>
          <a:prstGeom prst="line">
            <a:avLst/>
          </a:prstGeom>
          <a:ln>
            <a:solidFill>
              <a:srgbClr val="016064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>
            <a:spLocks noChangeArrowheads="1"/>
          </p:cNvSpPr>
          <p:nvPr/>
        </p:nvSpPr>
        <p:spPr>
          <a:xfrm>
            <a:off x="16539406" y="2893107"/>
            <a:ext cx="4147504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CRSS (izvještavanje)</a:t>
            </a:r>
          </a:p>
        </p:txBody>
      </p:sp>
      <p:pic>
        <p:nvPicPr>
          <p:cNvPr id="94" name="Рисунок 58" descr="business_user.pn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6091634" y="4465343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Прямоугольник 34"/>
          <p:cNvSpPr>
            <a:spLocks noChangeArrowheads="1"/>
          </p:cNvSpPr>
          <p:nvPr/>
        </p:nvSpPr>
        <p:spPr>
          <a:xfrm>
            <a:off x="12932544" y="5084106"/>
            <a:ext cx="2678200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Izdavanje CD-a</a:t>
            </a:r>
          </a:p>
        </p:txBody>
      </p:sp>
      <p:pic>
        <p:nvPicPr>
          <p:cNvPr id="96" name="Рисунок 58" descr="business_user.pn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11679886" y="7023791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Прямоугольник 31"/>
          <p:cNvSpPr>
            <a:spLocks noChangeArrowheads="1"/>
          </p:cNvSpPr>
          <p:nvPr/>
        </p:nvSpPr>
        <p:spPr>
          <a:xfrm>
            <a:off x="12689109" y="6983672"/>
            <a:ext cx="2305126" cy="73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Glavni računovođa</a:t>
            </a:r>
          </a:p>
        </p:txBody>
      </p:sp>
      <p:cxnSp>
        <p:nvCxnSpPr>
          <p:cNvPr id="98" name="Прямая со стрелкой 120"/>
          <p:cNvCxnSpPr/>
          <p:nvPr/>
        </p:nvCxnSpPr>
        <p:spPr>
          <a:xfrm>
            <a:off x="12443627" y="6040714"/>
            <a:ext cx="4662" cy="8965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0" name="Прямоугольник 34"/>
          <p:cNvSpPr>
            <a:spLocks noChangeArrowheads="1"/>
          </p:cNvSpPr>
          <p:nvPr/>
        </p:nvSpPr>
        <p:spPr>
          <a:xfrm>
            <a:off x="12974800" y="7761561"/>
            <a:ext cx="2678200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Potpisivanje isplate novca</a:t>
            </a:r>
          </a:p>
        </p:txBody>
      </p:sp>
      <p:pic>
        <p:nvPicPr>
          <p:cNvPr id="101" name="Рисунок 58" descr="business_user.pn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21442806" y="6955708"/>
            <a:ext cx="1557044" cy="13970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Овал 101"/>
          <p:cNvSpPr/>
          <p:nvPr/>
        </p:nvSpPr>
        <p:spPr>
          <a:xfrm>
            <a:off x="21318565" y="6861307"/>
            <a:ext cx="371476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6</a:t>
            </a:r>
          </a:p>
        </p:txBody>
      </p:sp>
      <p:sp>
        <p:nvSpPr>
          <p:cNvPr id="103" name="Прямоугольник 31"/>
          <p:cNvSpPr>
            <a:spLocks noChangeArrowheads="1"/>
          </p:cNvSpPr>
          <p:nvPr/>
        </p:nvSpPr>
        <p:spPr>
          <a:xfrm>
            <a:off x="21976650" y="6714622"/>
            <a:ext cx="2305126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Rukovoditelj</a:t>
            </a:r>
          </a:p>
        </p:txBody>
      </p:sp>
      <p:cxnSp>
        <p:nvCxnSpPr>
          <p:cNvPr id="104" name="Прямая со стрелкой 103"/>
          <p:cNvCxnSpPr>
            <a:stCxn id="100" idx="3"/>
          </p:cNvCxnSpPr>
          <p:nvPr/>
        </p:nvCxnSpPr>
        <p:spPr>
          <a:xfrm>
            <a:off x="15653000" y="8007778"/>
            <a:ext cx="527031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31"/>
          <p:cNvSpPr>
            <a:spLocks noChangeArrowheads="1"/>
          </p:cNvSpPr>
          <p:nvPr/>
        </p:nvSpPr>
        <p:spPr>
          <a:xfrm>
            <a:off x="12699607" y="8907560"/>
            <a:ext cx="2305126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Računovođa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603712" y="8916519"/>
            <a:ext cx="371476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7</a:t>
            </a:r>
          </a:p>
        </p:txBody>
      </p:sp>
      <p:sp>
        <p:nvSpPr>
          <p:cNvPr id="108" name="Прямоугольник 34"/>
          <p:cNvSpPr>
            <a:spLocks noChangeArrowheads="1"/>
          </p:cNvSpPr>
          <p:nvPr/>
        </p:nvSpPr>
        <p:spPr>
          <a:xfrm>
            <a:off x="12830762" y="9483156"/>
            <a:ext cx="2678200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Slanje CD-a </a:t>
            </a:r>
          </a:p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EMSS-u</a:t>
            </a:r>
          </a:p>
        </p:txBody>
      </p:sp>
      <p:cxnSp>
        <p:nvCxnSpPr>
          <p:cNvPr id="111" name="Соединительная линия уступом 110"/>
          <p:cNvCxnSpPr/>
          <p:nvPr/>
        </p:nvCxnSpPr>
        <p:spPr>
          <a:xfrm rot="5400000">
            <a:off x="18109515" y="6147914"/>
            <a:ext cx="1185390" cy="6667744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31"/>
          <p:cNvSpPr>
            <a:spLocks noChangeArrowheads="1"/>
          </p:cNvSpPr>
          <p:nvPr/>
        </p:nvSpPr>
        <p:spPr>
          <a:xfrm>
            <a:off x="12784755" y="4645054"/>
            <a:ext cx="2305126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8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Računovođa</a:t>
            </a:r>
          </a:p>
        </p:txBody>
      </p:sp>
      <p:grpSp>
        <p:nvGrpSpPr>
          <p:cNvPr id="117" name="Группа 1"/>
          <p:cNvGrpSpPr/>
          <p:nvPr/>
        </p:nvGrpSpPr>
        <p:grpSpPr>
          <a:xfrm>
            <a:off x="4603884" y="12682181"/>
            <a:ext cx="441324" cy="422276"/>
            <a:chOff x="7646988" y="6511925"/>
            <a:chExt cx="220662" cy="211138"/>
          </a:xfrm>
          <a:effectLst/>
        </p:grpSpPr>
        <p:pic>
          <p:nvPicPr>
            <p:cNvPr id="118" name="Рисунок 117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Прямоугольник 31"/>
          <p:cNvSpPr>
            <a:spLocks noChangeArrowheads="1"/>
          </p:cNvSpPr>
          <p:nvPr/>
        </p:nvSpPr>
        <p:spPr>
          <a:xfrm>
            <a:off x="5051096" y="12672498"/>
            <a:ext cx="4976140" cy="4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algn="l"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>
                <a:effectLst/>
              </a:defRPr>
            </a:pPr>
            <a:r>
              <a:rPr lang="hr-HR" sz="2000" b="0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Arial"/>
              </a:rPr>
              <a:t>- automatizirani proces</a:t>
            </a:r>
          </a:p>
        </p:txBody>
      </p:sp>
      <p:grpSp>
        <p:nvGrpSpPr>
          <p:cNvPr id="123" name="Группа 1"/>
          <p:cNvGrpSpPr/>
          <p:nvPr/>
        </p:nvGrpSpPr>
        <p:grpSpPr>
          <a:xfrm>
            <a:off x="3106838" y="6333917"/>
            <a:ext cx="441324" cy="422276"/>
            <a:chOff x="7646988" y="6511925"/>
            <a:chExt cx="220662" cy="211138"/>
          </a:xfrm>
          <a:effectLst/>
        </p:grpSpPr>
        <p:pic>
          <p:nvPicPr>
            <p:cNvPr id="124" name="Рисунок 123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16" y="4580608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431" y="5637558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" name="Группа 1"/>
          <p:cNvGrpSpPr/>
          <p:nvPr/>
        </p:nvGrpSpPr>
        <p:grpSpPr>
          <a:xfrm>
            <a:off x="22248769" y="9122893"/>
            <a:ext cx="441324" cy="422276"/>
            <a:chOff x="7646988" y="6511925"/>
            <a:chExt cx="220662" cy="211138"/>
          </a:xfrm>
          <a:effectLst/>
        </p:grpSpPr>
        <p:pic>
          <p:nvPicPr>
            <p:cNvPr id="129" name="Рисунок 128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1" name="Рисунок 1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72" y="4559237"/>
            <a:ext cx="1359232" cy="1359232"/>
          </a:xfrm>
          <a:prstGeom prst="rect">
            <a:avLst/>
          </a:prstGeom>
          <a:effectLst/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94" y="9066325"/>
            <a:ext cx="1359232" cy="1359232"/>
          </a:xfrm>
          <a:prstGeom prst="rect">
            <a:avLst/>
          </a:prstGeom>
          <a:effectLst/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40" y="4427093"/>
            <a:ext cx="1359232" cy="1359232"/>
          </a:xfrm>
          <a:prstGeom prst="rect">
            <a:avLst/>
          </a:prstGeom>
          <a:effectLst/>
        </p:spPr>
      </p:pic>
      <p:cxnSp>
        <p:nvCxnSpPr>
          <p:cNvPr id="142" name="Прямая со стрелкой 141"/>
          <p:cNvCxnSpPr/>
          <p:nvPr/>
        </p:nvCxnSpPr>
        <p:spPr>
          <a:xfrm>
            <a:off x="7679044" y="5038209"/>
            <a:ext cx="37268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34"/>
          <p:cNvSpPr>
            <a:spLocks noChangeArrowheads="1"/>
          </p:cNvSpPr>
          <p:nvPr/>
        </p:nvSpPr>
        <p:spPr>
          <a:xfrm>
            <a:off x="7869425" y="5118259"/>
            <a:ext cx="3059262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16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Prijenos informacija o bruto plaći</a:t>
            </a:r>
          </a:p>
        </p:txBody>
      </p:sp>
      <p:cxnSp>
        <p:nvCxnSpPr>
          <p:cNvPr id="144" name="Прямая со стрелкой 143"/>
          <p:cNvCxnSpPr/>
          <p:nvPr/>
        </p:nvCxnSpPr>
        <p:spPr>
          <a:xfrm>
            <a:off x="3559349" y="5080541"/>
            <a:ext cx="2263794" cy="7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"/>
          <p:cNvGrpSpPr/>
          <p:nvPr/>
        </p:nvGrpSpPr>
        <p:grpSpPr>
          <a:xfrm>
            <a:off x="13111938" y="8342249"/>
            <a:ext cx="441324" cy="422276"/>
            <a:chOff x="7646988" y="6511925"/>
            <a:chExt cx="220662" cy="211138"/>
          </a:xfrm>
          <a:effectLst/>
        </p:grpSpPr>
        <p:pic>
          <p:nvPicPr>
            <p:cNvPr id="146" name="Рисунок 145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8" name="Группа 1"/>
          <p:cNvGrpSpPr/>
          <p:nvPr/>
        </p:nvGrpSpPr>
        <p:grpSpPr>
          <a:xfrm>
            <a:off x="13254752" y="10264065"/>
            <a:ext cx="441324" cy="422276"/>
            <a:chOff x="7646988" y="6511925"/>
            <a:chExt cx="220662" cy="211138"/>
          </a:xfrm>
          <a:effectLst/>
        </p:grpSpPr>
        <p:pic>
          <p:nvPicPr>
            <p:cNvPr id="149" name="Рисунок 148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1" name="Прямая соединительная линия 150"/>
          <p:cNvCxnSpPr/>
          <p:nvPr/>
        </p:nvCxnSpPr>
        <p:spPr>
          <a:xfrm>
            <a:off x="20693535" y="2913256"/>
            <a:ext cx="62234" cy="9610362"/>
          </a:xfrm>
          <a:prstGeom prst="line">
            <a:avLst/>
          </a:prstGeom>
          <a:ln>
            <a:solidFill>
              <a:srgbClr val="016064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34"/>
          <p:cNvSpPr>
            <a:spLocks noChangeArrowheads="1"/>
          </p:cNvSpPr>
          <p:nvPr/>
        </p:nvSpPr>
        <p:spPr>
          <a:xfrm>
            <a:off x="20131072" y="2855745"/>
            <a:ext cx="3810020" cy="6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EMSS/FTAS</a:t>
            </a:r>
          </a:p>
        </p:txBody>
      </p:sp>
      <p:sp>
        <p:nvSpPr>
          <p:cNvPr id="153" name="Прямоугольник 34"/>
          <p:cNvSpPr>
            <a:spLocks noChangeArrowheads="1"/>
          </p:cNvSpPr>
          <p:nvPr/>
        </p:nvSpPr>
        <p:spPr>
          <a:xfrm>
            <a:off x="21263386" y="10937109"/>
            <a:ext cx="2678200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Podizanje sredstava s računa klijenta</a:t>
            </a:r>
          </a:p>
        </p:txBody>
      </p:sp>
      <p:pic>
        <p:nvPicPr>
          <p:cNvPr id="15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584" y="11848770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Соединительная линия уступом 154"/>
          <p:cNvCxnSpPr>
            <a:stCxn id="132" idx="2"/>
          </p:cNvCxnSpPr>
          <p:nvPr/>
        </p:nvCxnSpPr>
        <p:spPr>
          <a:xfrm rot="16200000" flipH="1">
            <a:off x="16492621" y="6476946"/>
            <a:ext cx="1023106" cy="8920326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ик 34"/>
          <p:cNvSpPr>
            <a:spLocks noChangeArrowheads="1"/>
          </p:cNvSpPr>
          <p:nvPr/>
        </p:nvSpPr>
        <p:spPr>
          <a:xfrm>
            <a:off x="12579098" y="11863894"/>
            <a:ext cx="2678200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i="0" u="none" strike="noStrike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Izvadak računa</a:t>
            </a:r>
          </a:p>
        </p:txBody>
      </p:sp>
      <p:cxnSp>
        <p:nvCxnSpPr>
          <p:cNvPr id="157" name="Соединительная линия уступом 156"/>
          <p:cNvCxnSpPr/>
          <p:nvPr/>
        </p:nvCxnSpPr>
        <p:spPr>
          <a:xfrm rot="5400000">
            <a:off x="18699424" y="8542896"/>
            <a:ext cx="430618" cy="7375504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Овал 157"/>
          <p:cNvSpPr/>
          <p:nvPr/>
        </p:nvSpPr>
        <p:spPr>
          <a:xfrm>
            <a:off x="21394731" y="10793007"/>
            <a:ext cx="371476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8</a:t>
            </a:r>
          </a:p>
        </p:txBody>
      </p:sp>
      <p:sp>
        <p:nvSpPr>
          <p:cNvPr id="159" name="Овал 158"/>
          <p:cNvSpPr/>
          <p:nvPr/>
        </p:nvSpPr>
        <p:spPr>
          <a:xfrm>
            <a:off x="12974284" y="11595671"/>
            <a:ext cx="371476" cy="365124"/>
          </a:xfrm>
          <a:prstGeom prst="ellipse">
            <a:avLst/>
          </a:prstGeom>
          <a:solidFill>
            <a:srgbClr val="0160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defRPr>
            </a:lvl9pPr>
          </a:lstStyle>
          <a:p>
            <a:pPr defTabSz="1828800" rtl="0" eaLnBrk="0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hr-HR" sz="2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9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 flipV="1">
            <a:off x="2424679" y="2858607"/>
            <a:ext cx="22105342" cy="59476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34"/>
          <p:cNvSpPr>
            <a:spLocks noChangeArrowheads="1"/>
          </p:cNvSpPr>
          <p:nvPr/>
        </p:nvSpPr>
        <p:spPr>
          <a:xfrm>
            <a:off x="9216513" y="1919657"/>
            <a:ext cx="8521670" cy="8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8" tIns="91436" rIns="182868" bIns="91436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effectLst/>
                <a:latin typeface="Calibri" pitchFamily="34" charset="0"/>
              </a:defRPr>
            </a:lvl9pPr>
          </a:lstStyle>
          <a:p>
            <a:pPr defTabSz="18288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4000" b="1" i="0" u="none" strike="noStrike">
                <a:solidFill>
                  <a:srgbClr val="4C9C9C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Arial"/>
              </a:rPr>
              <a:t>SIIS E-proračun</a:t>
            </a:r>
          </a:p>
        </p:txBody>
      </p:sp>
      <p:pic>
        <p:nvPicPr>
          <p:cNvPr id="16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596" y="12516468"/>
            <a:ext cx="295276" cy="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" name="Группа 1"/>
          <p:cNvGrpSpPr/>
          <p:nvPr/>
        </p:nvGrpSpPr>
        <p:grpSpPr>
          <a:xfrm>
            <a:off x="7256156" y="6333917"/>
            <a:ext cx="441324" cy="422276"/>
            <a:chOff x="7646988" y="6511925"/>
            <a:chExt cx="220662" cy="211138"/>
          </a:xfrm>
          <a:effectLst/>
        </p:grpSpPr>
        <p:pic>
          <p:nvPicPr>
            <p:cNvPr id="164" name="Рисунок 163" descr="male_user.png"/>
            <p:cNvPicPr>
              <a:picLocks noChangeAspect="1"/>
            </p:cNvPicPr>
            <p:nvPr/>
          </p:nvPicPr>
          <p:blipFill>
            <a:blip r:embed="rId7">
              <a:lum bright="10000"/>
            </a:blip>
            <a:stretch>
              <a:fillRect/>
            </a:stretch>
          </p:blipFill>
          <p:spPr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7" name="Номер слайда 2"/>
          <p:cNvSpPr txBox="1"/>
          <p:nvPr/>
        </p:nvSpPr>
        <p:spPr>
          <a:xfrm>
            <a:off x="23696612" y="13081000"/>
            <a:ext cx="274114" cy="471924"/>
          </a:xfrm>
          <a:prstGeom prst="rect">
            <a:avLst/>
          </a:prstGeom>
          <a:ln w="12700">
            <a:miter lim="400000"/>
          </a:ln>
          <a:effectLst/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r>
              <a:rPr lang="hr-HR" sz="2400" b="1" i="0" u="none" strike="noStrike">
                <a:highlight>
                  <a:srgbClr val="000000">
                    <a:alpha val="0"/>
                  </a:srgbClr>
                </a:highlight>
                <a:latin typeface="Helvetica Neue Ligh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9887955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4911</TotalTime>
  <Words>1099</Words>
  <Application>Microsoft Office PowerPoint</Application>
  <PresentationFormat>Custom</PresentationFormat>
  <Paragraphs>287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White</vt:lpstr>
      <vt:lpstr>1_White</vt:lpstr>
      <vt:lpstr>2_White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Алина Захировна</dc:creator>
  <cp:lastModifiedBy>Željka</cp:lastModifiedBy>
  <cp:revision>320</cp:revision>
  <cp:lastPrinted>2019-05-27T06:12:44Z</cp:lastPrinted>
  <dcterms:modified xsi:type="dcterms:W3CDTF">2019-10-23T14:32:33Z</dcterms:modified>
</cp:coreProperties>
</file>