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 id="2147483686" r:id="rId3"/>
  </p:sldMasterIdLst>
  <p:notesMasterIdLst>
    <p:notesMasterId r:id="rId22"/>
  </p:notesMasterIdLst>
  <p:sldIdLst>
    <p:sldId id="275" r:id="rId4"/>
    <p:sldId id="290" r:id="rId5"/>
    <p:sldId id="480" r:id="rId6"/>
    <p:sldId id="289" r:id="rId7"/>
    <p:sldId id="349" r:id="rId8"/>
    <p:sldId id="481" r:id="rId9"/>
    <p:sldId id="350" r:id="rId10"/>
    <p:sldId id="482" r:id="rId11"/>
    <p:sldId id="449" r:id="rId12"/>
    <p:sldId id="476" r:id="rId13"/>
    <p:sldId id="352" r:id="rId14"/>
    <p:sldId id="353" r:id="rId15"/>
    <p:sldId id="354" r:id="rId16"/>
    <p:sldId id="450" r:id="rId17"/>
    <p:sldId id="477" r:id="rId18"/>
    <p:sldId id="355" r:id="rId19"/>
    <p:sldId id="356" r:id="rId20"/>
    <p:sldId id="357"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97B0D3-88FC-44DD-8116-A63AE3D9EC56}"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8A596F-2F25-4C9D-AA70-D84FA02F5211}" type="slidenum">
              <a:rPr lang="en-US" smtClean="0"/>
              <a:t>‹#›</a:t>
            </a:fld>
            <a:endParaRPr lang="en-US"/>
          </a:p>
        </p:txBody>
      </p:sp>
    </p:spTree>
    <p:extLst>
      <p:ext uri="{BB962C8B-B14F-4D97-AF65-F5344CB8AC3E}">
        <p14:creationId xmlns:p14="http://schemas.microsoft.com/office/powerpoint/2010/main" val="389020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2</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BECD9F30-8E67-4B00-93DC-FF647D079A4B}"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11</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59"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73B390CB-9798-4AA1-8120-7DFC7B2BC948}"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11</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60" name="Rectangle 2"/>
          <p:cNvSpPr>
            <a:spLocks noGrp="1" noRot="1" noChangeAspect="1" noChangeArrowheads="1" noTextEdit="1"/>
          </p:cNvSpPr>
          <p:nvPr>
            <p:ph type="sldImg"/>
          </p:nvPr>
        </p:nvSpPr>
        <p:spPr>
          <a:xfrm>
            <a:off x="382588" y="685800"/>
            <a:ext cx="6096000" cy="3429000"/>
          </a:xfrm>
          <a:ln/>
        </p:spPr>
      </p:sp>
      <p:sp>
        <p:nvSpPr>
          <p:cNvPr id="224261"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62" name="Notes Placeholder 6"/>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4263" name="Notes Placeholder 1"/>
          <p:cNvSpPr>
            <a:spLocks noGrp="1"/>
          </p:cNvSpPr>
          <p:nvPr>
            <p:ph type="body" idx="1"/>
          </p:nvPr>
        </p:nvSpPr>
        <p:spPr>
          <a:noFill/>
        </p:spPr>
        <p:txBody>
          <a:bodyPr/>
          <a:lstStyle/>
          <a:p>
            <a:r>
              <a:rPr lang="en-GB" altLang="en-US" dirty="0"/>
              <a:t>These distinctions are used at the Commission</a:t>
            </a:r>
          </a:p>
          <a:p>
            <a:r>
              <a:rPr lang="en-GB" altLang="en-US" dirty="0"/>
              <a:t>Final visible product</a:t>
            </a:r>
            <a:r>
              <a:rPr lang="en-GB" altLang="en-US" baseline="0" dirty="0"/>
              <a:t> for the outside world. Therefore quality is key to maintain reputation</a:t>
            </a:r>
          </a:p>
          <a:p>
            <a:r>
              <a:rPr lang="en-GB" altLang="en-US" baseline="0" dirty="0"/>
              <a:t>Overall opinion is linked to prioritised recommendations</a:t>
            </a:r>
          </a:p>
          <a:p>
            <a:r>
              <a:rPr lang="en-GB" altLang="en-US" baseline="0" dirty="0"/>
              <a:t>If unsatisfactory, mean a letter from the CFO to ask for a detailed action plan</a:t>
            </a:r>
          </a:p>
          <a:p>
            <a:endParaRPr lang="fr-BE" altLang="en-US" baseline="0" dirty="0"/>
          </a:p>
          <a:p>
            <a:endParaRPr lang="en-GB" alt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B0BD68D0-7C88-45EF-A28B-55DE8AC449E6}"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12</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5283" name="Rectangle 2"/>
          <p:cNvSpPr>
            <a:spLocks noGrp="1" noRot="1" noChangeAspect="1" noChangeArrowheads="1" noTextEdit="1"/>
          </p:cNvSpPr>
          <p:nvPr>
            <p:ph type="sldImg"/>
          </p:nvPr>
        </p:nvSpPr>
        <p:spPr>
          <a:xfrm>
            <a:off x="381000" y="685800"/>
            <a:ext cx="6096000" cy="3429000"/>
          </a:xfrm>
          <a:ln/>
        </p:spPr>
      </p:sp>
      <p:sp>
        <p:nvSpPr>
          <p:cNvPr id="225284" name="Rectangle 3"/>
          <p:cNvSpPr>
            <a:spLocks noGrp="1" noChangeArrowheads="1"/>
          </p:cNvSpPr>
          <p:nvPr>
            <p:ph type="body" idx="1"/>
          </p:nvPr>
        </p:nvSpPr>
        <p:spPr>
          <a:noFill/>
        </p:spPr>
        <p:txBody>
          <a:bodyPr/>
          <a:lstStyle/>
          <a:p>
            <a:pPr eaLnBrk="1" hangingPunct="1"/>
            <a:r>
              <a:rPr lang="en-GB" altLang="en-US" dirty="0"/>
              <a:t>To</a:t>
            </a:r>
            <a:r>
              <a:rPr lang="en-GB" altLang="en-US" baseline="0" dirty="0"/>
              <a:t> the appropriate parties</a:t>
            </a:r>
          </a:p>
          <a:p>
            <a:pPr eaLnBrk="1" hangingPunct="1"/>
            <a:endParaRPr lang="en-GB" altLang="en-US" baseline="0" dirty="0"/>
          </a:p>
          <a:p>
            <a:pPr eaLnBrk="1" hangingPunct="1"/>
            <a:r>
              <a:rPr lang="en-GB" altLang="en-US" baseline="0" dirty="0"/>
              <a:t>No surprises</a:t>
            </a:r>
          </a:p>
          <a:p>
            <a:pPr eaLnBrk="1" hangingPunct="1"/>
            <a:r>
              <a:rPr lang="en-GB" altLang="en-US" baseline="0" dirty="0"/>
              <a:t>Problem with confidentiality of audit reports and access requests. Might need to temper what is said</a:t>
            </a:r>
            <a:endParaRPr lang="en-GB" alt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96562C7E-449D-4C4C-B4BF-1166F22A8BD2}"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13</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6307" name="Rectangle 2"/>
          <p:cNvSpPr>
            <a:spLocks noGrp="1" noRot="1" noChangeAspect="1" noChangeArrowheads="1" noTextEdit="1"/>
          </p:cNvSpPr>
          <p:nvPr>
            <p:ph type="sldImg"/>
          </p:nvPr>
        </p:nvSpPr>
        <p:spPr>
          <a:xfrm>
            <a:off x="381000" y="685800"/>
            <a:ext cx="6096000" cy="3429000"/>
          </a:xfrm>
          <a:ln/>
        </p:spPr>
      </p:sp>
      <p:sp>
        <p:nvSpPr>
          <p:cNvPr id="226308" name="Rectangle 3"/>
          <p:cNvSpPr>
            <a:spLocks noGrp="1" noChangeArrowheads="1"/>
          </p:cNvSpPr>
          <p:nvPr>
            <p:ph type="body" idx="1"/>
          </p:nvPr>
        </p:nvSpPr>
        <p:spPr>
          <a:xfrm>
            <a:off x="685494" y="4344357"/>
            <a:ext cx="5487013" cy="4113169"/>
          </a:xfrm>
          <a:noFill/>
        </p:spPr>
        <p:txBody>
          <a:bodyPr/>
          <a:lstStyle/>
          <a:p>
            <a:pPr eaLnBrk="1" hangingPunct="1"/>
            <a:r>
              <a:rPr lang="fr-FR" altLang="en-US" dirty="0"/>
              <a:t>Roughly – no major delays</a:t>
            </a:r>
          </a:p>
          <a:p>
            <a:pPr eaLnBrk="1" hangingPunct="1"/>
            <a:r>
              <a:rPr lang="fr-FR" altLang="en-US" dirty="0"/>
              <a:t>Do things in the right order</a:t>
            </a:r>
          </a:p>
          <a:p>
            <a:pPr eaLnBrk="1" hangingPunct="1"/>
            <a:r>
              <a:rPr lang="fr-FR" altLang="en-US" dirty="0"/>
              <a:t>No surprises</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8F25D248-5A89-43AC-95E8-718E0FFC4A7D}"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14</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19139" name="Rectangle 2"/>
          <p:cNvSpPr>
            <a:spLocks noGrp="1" noRot="1" noChangeAspect="1" noChangeArrowheads="1" noTextEdit="1"/>
          </p:cNvSpPr>
          <p:nvPr>
            <p:ph type="sldImg"/>
          </p:nvPr>
        </p:nvSpPr>
        <p:spPr>
          <a:xfrm>
            <a:off x="382588" y="685800"/>
            <a:ext cx="6096000" cy="3430588"/>
          </a:xfrm>
          <a:ln/>
        </p:spPr>
      </p:sp>
      <p:sp>
        <p:nvSpPr>
          <p:cNvPr id="219140"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19141"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 name="Notes Placeholder 1"/>
          <p:cNvSpPr>
            <a:spLocks noGrp="1"/>
          </p:cNvSpPr>
          <p:nvPr>
            <p:ph type="body" idx="1"/>
          </p:nvPr>
        </p:nvSpPr>
        <p:spPr/>
        <p:txBody>
          <a:bodyPr/>
          <a:lstStyle/>
          <a:p>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C32EB729-B4FD-4AF0-B962-98B6A34F13B2}"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6611" name="Rectangle 2"/>
          <p:cNvSpPr>
            <a:spLocks noGrp="1" noRot="1" noChangeAspect="1" noChangeArrowheads="1" noTextEdit="1"/>
          </p:cNvSpPr>
          <p:nvPr>
            <p:ph type="sldImg"/>
          </p:nvPr>
        </p:nvSpPr>
        <p:spPr>
          <a:xfrm>
            <a:off x="381000" y="685800"/>
            <a:ext cx="6096000" cy="3429000"/>
          </a:xfrm>
          <a:ln/>
        </p:spPr>
      </p:sp>
      <p:sp>
        <p:nvSpPr>
          <p:cNvPr id="196612" name="Rectangle 3"/>
          <p:cNvSpPr>
            <a:spLocks noGrp="1" noChangeArrowheads="1"/>
          </p:cNvSpPr>
          <p:nvPr>
            <p:ph type="body" idx="1"/>
          </p:nvPr>
        </p:nvSpPr>
        <p:spPr>
          <a:noFill/>
        </p:spPr>
        <p:txBody>
          <a:bodyPr/>
          <a:lstStyle/>
          <a:p>
            <a:pPr eaLnBrk="1" hangingPunct="1">
              <a:lnSpc>
                <a:spcPct val="90000"/>
              </a:lnSpc>
            </a:pPr>
            <a:endParaRPr lang="en-GB" sz="1000"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57C50CC5-984D-4D73-9750-1521F8C27AF8}"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16</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7331"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8047E3ED-8CB1-4784-A262-07EA4D47E95F}"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16</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7332" name="Rectangle 2"/>
          <p:cNvSpPr>
            <a:spLocks noGrp="1" noRot="1" noChangeAspect="1" noChangeArrowheads="1" noTextEdit="1"/>
          </p:cNvSpPr>
          <p:nvPr>
            <p:ph type="sldImg"/>
          </p:nvPr>
        </p:nvSpPr>
        <p:spPr>
          <a:xfrm>
            <a:off x="382588" y="685800"/>
            <a:ext cx="6096000" cy="3429000"/>
          </a:xfrm>
          <a:ln/>
        </p:spPr>
      </p:sp>
      <p:sp>
        <p:nvSpPr>
          <p:cNvPr id="227333"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7334" name="Rectangle 7"/>
          <p:cNvSpPr>
            <a:spLocks noGrp="1" noChangeArrowheads="1"/>
          </p:cNvSpPr>
          <p:nvPr>
            <p:ph type="body" idx="1"/>
          </p:nvPr>
        </p:nvSpPr>
        <p:spPr>
          <a:noFill/>
        </p:spPr>
        <p:txBody>
          <a:bodyPr/>
          <a:lstStyle/>
          <a:p>
            <a:r>
              <a:rPr lang="en-GB" altLang="en-US" dirty="0"/>
              <a:t>Discussion point for groups?</a:t>
            </a:r>
          </a:p>
          <a:p>
            <a:r>
              <a:rPr lang="en-GB" altLang="en-US" dirty="0"/>
              <a:t>What is the point of a quality satisfaction activity?</a:t>
            </a:r>
          </a:p>
          <a:p>
            <a:r>
              <a:rPr lang="en-GB" altLang="en-US" dirty="0"/>
              <a:t>What would it contain?</a:t>
            </a:r>
          </a:p>
          <a:p>
            <a:r>
              <a:rPr lang="en-GB" altLang="en-US" dirty="0"/>
              <a:t>8-10 questions and space to explain –ve responses</a:t>
            </a:r>
          </a:p>
          <a:p>
            <a:r>
              <a:rPr lang="en-GB" altLang="en-US" dirty="0"/>
              <a:t>Response rates likely to be low</a:t>
            </a:r>
          </a:p>
          <a:p>
            <a:r>
              <a:rPr lang="en-GB" altLang="en-US" dirty="0"/>
              <a:t>Treat with caution</a:t>
            </a:r>
          </a:p>
          <a:p>
            <a:endParaRPr lang="en-GB" alt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FA17A321-D1AB-4431-976C-E8DEC09C5928}"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17</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8355" name="Rectangle 2"/>
          <p:cNvSpPr>
            <a:spLocks noGrp="1" noRot="1" noChangeAspect="1" noChangeArrowheads="1" noTextEdit="1"/>
          </p:cNvSpPr>
          <p:nvPr>
            <p:ph type="sldImg"/>
          </p:nvPr>
        </p:nvSpPr>
        <p:spPr>
          <a:xfrm>
            <a:off x="382588" y="685800"/>
            <a:ext cx="6096000" cy="3430588"/>
          </a:xfrm>
          <a:ln/>
        </p:spPr>
      </p:sp>
      <p:sp>
        <p:nvSpPr>
          <p:cNvPr id="228356"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 name="Notes Placeholder 1"/>
          <p:cNvSpPr>
            <a:spLocks noGrp="1"/>
          </p:cNvSpPr>
          <p:nvPr>
            <p:ph type="body" idx="1"/>
          </p:nvPr>
        </p:nvSpPr>
        <p:spPr/>
        <p:txBody>
          <a:bodyPr/>
          <a:lstStyle/>
          <a:p>
            <a:r>
              <a:rPr lang="en-GB" dirty="0"/>
              <a:t>Who makes the recommendations?</a:t>
            </a:r>
          </a:p>
          <a:p>
            <a:r>
              <a:rPr lang="en-GB" dirty="0"/>
              <a:t>Assuming auditors do here</a:t>
            </a:r>
          </a:p>
          <a:p>
            <a:r>
              <a:rPr lang="en-GB" dirty="0"/>
              <a:t>Might need to challenge deadlines – too optimistic/pessimistic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71C8BA72-B290-4CF4-87EA-457D670279B3}"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18</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9379"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4C759854-0266-4ED5-9C73-17AD0091D860}"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18</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9380" name="Rectangle 2"/>
          <p:cNvSpPr>
            <a:spLocks noGrp="1" noRot="1" noChangeAspect="1" noChangeArrowheads="1" noTextEdit="1"/>
          </p:cNvSpPr>
          <p:nvPr>
            <p:ph type="sldImg"/>
          </p:nvPr>
        </p:nvSpPr>
        <p:spPr>
          <a:xfrm>
            <a:off x="382588" y="685800"/>
            <a:ext cx="6096000" cy="3429000"/>
          </a:xfrm>
          <a:ln/>
        </p:spPr>
      </p:sp>
      <p:sp>
        <p:nvSpPr>
          <p:cNvPr id="229381"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9382" name="Rectangle 7"/>
          <p:cNvSpPr>
            <a:spLocks noGrp="1" noChangeArrowheads="1"/>
          </p:cNvSpPr>
          <p:nvPr>
            <p:ph type="body" idx="1"/>
          </p:nvPr>
        </p:nvSpPr>
        <p:spPr>
          <a:noFill/>
        </p:spPr>
        <p:txBody>
          <a:bodyPr/>
          <a:lstStyle/>
          <a:p>
            <a:pPr marL="0" lvl="1" algn="just">
              <a:lnSpc>
                <a:spcPts val="1846"/>
              </a:lnSpc>
              <a:spcAft>
                <a:spcPts val="185"/>
              </a:spcAft>
            </a:pPr>
            <a:r>
              <a:rPr lang="en-US" altLang="en-US" sz="800" b="1" dirty="0"/>
              <a:t>The action plan of the auditee is:</a:t>
            </a:r>
          </a:p>
          <a:p>
            <a:pPr marL="0" lvl="2" algn="just">
              <a:lnSpc>
                <a:spcPts val="1846"/>
              </a:lnSpc>
              <a:spcAft>
                <a:spcPts val="185"/>
              </a:spcAft>
            </a:pPr>
            <a:r>
              <a:rPr lang="en-US" altLang="en-US" sz="900" dirty="0"/>
              <a:t>drafted by the audited parties based on the auditors</a:t>
            </a:r>
            <a:r>
              <a:rPr lang="en-US" altLang="fr-FR" sz="900" dirty="0"/>
              <a:t>’</a:t>
            </a:r>
            <a:r>
              <a:rPr lang="en-US" altLang="en-US" sz="900" dirty="0"/>
              <a:t> recommendations</a:t>
            </a:r>
          </a:p>
          <a:p>
            <a:pPr marL="0" lvl="2" algn="just">
              <a:lnSpc>
                <a:spcPts val="1846"/>
              </a:lnSpc>
              <a:spcAft>
                <a:spcPts val="185"/>
              </a:spcAft>
            </a:pPr>
            <a:r>
              <a:rPr lang="en-US" altLang="en-US" sz="900" dirty="0"/>
              <a:t>endorsed by their superiors</a:t>
            </a:r>
          </a:p>
          <a:p>
            <a:pPr marL="0" lvl="2" algn="just">
              <a:lnSpc>
                <a:spcPts val="1846"/>
              </a:lnSpc>
              <a:spcAft>
                <a:spcPts val="185"/>
              </a:spcAft>
            </a:pPr>
            <a:r>
              <a:rPr lang="en-US" altLang="en-US" sz="900" dirty="0"/>
              <a:t>transmitted to IAS for validation</a:t>
            </a:r>
          </a:p>
          <a:p>
            <a:pPr marL="0" lvl="2" algn="just">
              <a:lnSpc>
                <a:spcPts val="1846"/>
              </a:lnSpc>
              <a:spcAft>
                <a:spcPts val="185"/>
              </a:spcAft>
            </a:pPr>
            <a:r>
              <a:rPr lang="en-US" altLang="en-US" sz="900" b="1" dirty="0"/>
              <a:t>Seen but not approved</a:t>
            </a:r>
            <a:r>
              <a:rPr lang="en-US" altLang="en-US" sz="900" b="0" dirty="0"/>
              <a:t> by the DG</a:t>
            </a:r>
            <a:endParaRPr lang="en-US" altLang="en-US" sz="900" b="1" dirty="0"/>
          </a:p>
          <a:p>
            <a:pPr marL="0" lvl="2" algn="just">
              <a:lnSpc>
                <a:spcPts val="1846"/>
              </a:lnSpc>
              <a:spcAft>
                <a:spcPts val="185"/>
              </a:spcAft>
            </a:pPr>
            <a:r>
              <a:rPr lang="en-US" altLang="en-US" sz="900" dirty="0"/>
              <a:t>ICC is focal</a:t>
            </a:r>
            <a:r>
              <a:rPr lang="en-US" altLang="en-US" sz="900" baseline="0" dirty="0"/>
              <a:t> point</a:t>
            </a:r>
            <a:endParaRPr lang="en-US" altLang="en-US" sz="900" dirty="0"/>
          </a:p>
          <a:p>
            <a:pPr marL="0" lvl="1" algn="just">
              <a:lnSpc>
                <a:spcPts val="1846"/>
              </a:lnSpc>
              <a:spcAft>
                <a:spcPts val="185"/>
              </a:spcAft>
            </a:pPr>
            <a:r>
              <a:rPr lang="en-US" altLang="en-US" sz="800" b="1" dirty="0"/>
              <a:t>For each recommendation issued:</a:t>
            </a:r>
          </a:p>
          <a:p>
            <a:pPr marL="0" lvl="2" algn="just">
              <a:lnSpc>
                <a:spcPts val="1846"/>
              </a:lnSpc>
              <a:spcAft>
                <a:spcPts val="185"/>
              </a:spcAft>
            </a:pPr>
            <a:r>
              <a:rPr lang="en-US" altLang="en-US" sz="900" dirty="0"/>
              <a:t>An issue coordinator (not necessarily the ICC) is appointed and is required to monitor the implementation of actions and </a:t>
            </a:r>
            <a:r>
              <a:rPr lang="en-US" altLang="en-US" sz="900" b="1" dirty="0">
                <a:solidFill>
                  <a:srgbClr val="FF6600"/>
                </a:solidFill>
              </a:rPr>
              <a:t>notify</a:t>
            </a:r>
            <a:r>
              <a:rPr lang="en-US" altLang="en-US" sz="900" dirty="0">
                <a:solidFill>
                  <a:srgbClr val="FF6600"/>
                </a:solidFill>
              </a:rPr>
              <a:t> </a:t>
            </a:r>
            <a:r>
              <a:rPr lang="en-US" altLang="en-US" sz="900" dirty="0"/>
              <a:t>the audit department if the timetable is not met or the recommendation is not easily applicable</a:t>
            </a:r>
          </a:p>
          <a:p>
            <a:pPr marL="0" lvl="2" algn="just">
              <a:lnSpc>
                <a:spcPts val="1846"/>
              </a:lnSpc>
              <a:spcAft>
                <a:spcPts val="185"/>
              </a:spcAft>
            </a:pPr>
            <a:r>
              <a:rPr lang="en-US" altLang="en-US" sz="900" dirty="0"/>
              <a:t>A </a:t>
            </a:r>
            <a:r>
              <a:rPr lang="en-US" altLang="fr-FR" sz="900" dirty="0"/>
              <a:t>“</a:t>
            </a:r>
            <a:r>
              <a:rPr lang="en-US" altLang="en-US" sz="900" dirty="0"/>
              <a:t>no later than</a:t>
            </a:r>
            <a:r>
              <a:rPr lang="en-US" altLang="fr-FR" sz="900" dirty="0"/>
              <a:t>”</a:t>
            </a:r>
            <a:r>
              <a:rPr lang="en-US" altLang="en-US" sz="900" dirty="0"/>
              <a:t>  date for implementation is confirmed (avoid continuous and ongoing)</a:t>
            </a:r>
          </a:p>
          <a:p>
            <a:pPr marL="0" lvl="1" algn="just">
              <a:lnSpc>
                <a:spcPts val="1846"/>
              </a:lnSpc>
              <a:spcAft>
                <a:spcPts val="185"/>
              </a:spcAft>
            </a:pPr>
            <a:r>
              <a:rPr lang="en-US" altLang="en-US" sz="800" b="1" dirty="0"/>
              <a:t>In case of GRC: Auditee nominates an issue track coordinator</a:t>
            </a:r>
            <a:endParaRPr lang="en-US" altLang="en-US" sz="800" dirty="0"/>
          </a:p>
          <a:p>
            <a:pPr marL="0" lvl="1" algn="just">
              <a:lnSpc>
                <a:spcPts val="1846"/>
              </a:lnSpc>
              <a:spcAft>
                <a:spcPts val="185"/>
              </a:spcAft>
            </a:pPr>
            <a:r>
              <a:rPr lang="en-US" altLang="en-US" sz="800" b="1" dirty="0"/>
              <a:t>Issue track coordinator updates the status of the Action Plan in Issue Track</a:t>
            </a:r>
          </a:p>
          <a:p>
            <a:pPr marL="0" lvl="1" algn="just">
              <a:lnSpc>
                <a:spcPts val="1846"/>
              </a:lnSpc>
              <a:spcAft>
                <a:spcPts val="185"/>
              </a:spcAft>
            </a:pPr>
            <a:r>
              <a:rPr lang="en-US" altLang="en-US" sz="800" b="1" dirty="0"/>
              <a:t>When updated as </a:t>
            </a:r>
            <a:r>
              <a:rPr lang="en-US" altLang="fr-FR" sz="800" b="1" dirty="0"/>
              <a:t>“</a:t>
            </a:r>
            <a:r>
              <a:rPr lang="en-US" altLang="en-US" sz="800" b="1" dirty="0"/>
              <a:t>ready for review</a:t>
            </a:r>
            <a:r>
              <a:rPr lang="en-US" altLang="fr-FR" sz="800" b="1" dirty="0"/>
              <a:t>”</a:t>
            </a:r>
            <a:r>
              <a:rPr lang="en-US" altLang="en-US" sz="800" b="1" dirty="0"/>
              <a:t>, Internal Auditor prepares follow-up audit for review (max. 1 year after the issuing of the final report) - see next page.</a:t>
            </a:r>
          </a:p>
          <a:p>
            <a:pPr lvl="1" eaLnBrk="1" hangingPunct="1">
              <a:lnSpc>
                <a:spcPct val="90000"/>
              </a:lnSpc>
              <a:buFont typeface="Wingdings" pitchFamily="2" charset="2"/>
              <a:buNone/>
            </a:pPr>
            <a:endParaRPr lang="en-US" altLang="en-US" sz="800" dirty="0"/>
          </a:p>
          <a:p>
            <a:pPr>
              <a:lnSpc>
                <a:spcPct val="90000"/>
              </a:lnSpc>
            </a:pPr>
            <a:endParaRPr lang="en-GB" altLang="en-US" sz="8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eaLnBrk="1" hangingPunct="1"/>
            <a:fld id="{7E8ED445-7E21-4E7E-B9CF-1F4B792C7B21}" type="slidenum">
              <a:rPr lang="en-GB" sz="1200">
                <a:latin typeface="Arial" pitchFamily="34" charset="0"/>
              </a:rPr>
              <a:pPr eaLnBrk="1" hangingPunct="1"/>
              <a:t>3</a:t>
            </a:fld>
            <a:endParaRPr lang="en-GB" sz="1200" dirty="0">
              <a:latin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31095746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CCEFFDE-B094-4688-80B1-B6AE1701474E}"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4</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195587" name="Rectangle 2"/>
          <p:cNvSpPr>
            <a:spLocks noGrp="1" noRot="1" noChangeAspect="1" noChangeArrowheads="1" noTextEdit="1"/>
          </p:cNvSpPr>
          <p:nvPr>
            <p:ph type="sldImg"/>
          </p:nvPr>
        </p:nvSpPr>
        <p:spPr>
          <a:xfrm>
            <a:off x="382588" y="685800"/>
            <a:ext cx="6096000" cy="3430588"/>
          </a:xfrm>
          <a:ln/>
        </p:spPr>
      </p:sp>
      <p:sp>
        <p:nvSpPr>
          <p:cNvPr id="195588"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195589"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195590" name="Rectangle 7"/>
          <p:cNvSpPr>
            <a:spLocks noGrp="1" noChangeArrowheads="1"/>
          </p:cNvSpPr>
          <p:nvPr>
            <p:ph type="body" idx="1"/>
          </p:nvPr>
        </p:nvSpPr>
        <p:spPr>
          <a:noFill/>
        </p:spPr>
        <p:txBody>
          <a:bodyPr/>
          <a:lstStyle/>
          <a:p>
            <a:endParaRPr lang="en-GB"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81E9BAC-437E-4468-B060-CA05EAE54E0A}"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5</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1187" name="Rectangle 2"/>
          <p:cNvSpPr>
            <a:spLocks noGrp="1" noRot="1" noChangeAspect="1" noChangeArrowheads="1" noTextEdit="1"/>
          </p:cNvSpPr>
          <p:nvPr>
            <p:ph type="sldImg"/>
          </p:nvPr>
        </p:nvSpPr>
        <p:spPr>
          <a:xfrm>
            <a:off x="382588" y="685800"/>
            <a:ext cx="6096000" cy="3430588"/>
          </a:xfrm>
          <a:ln/>
        </p:spPr>
      </p:sp>
      <p:sp>
        <p:nvSpPr>
          <p:cNvPr id="221188" name="Notes Placeholder 4"/>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 name="Notes Placeholder 1"/>
          <p:cNvSpPr>
            <a:spLocks noGrp="1"/>
          </p:cNvSpPr>
          <p:nvPr>
            <p:ph type="body" idx="1"/>
          </p:nvPr>
        </p:nvSpPr>
        <p:spPr/>
        <p:txBody>
          <a:bodyPr/>
          <a:lstStyle/>
          <a:p>
            <a:r>
              <a:rPr lang="en-GB" dirty="0"/>
              <a:t>Structure of an audit report:</a:t>
            </a:r>
          </a:p>
          <a:p>
            <a:r>
              <a:rPr lang="en-GB" dirty="0"/>
              <a:t>Objectives</a:t>
            </a:r>
          </a:p>
          <a:p>
            <a:r>
              <a:rPr lang="en-GB" dirty="0"/>
              <a:t>Scope</a:t>
            </a:r>
          </a:p>
          <a:p>
            <a:r>
              <a:rPr lang="en-GB" dirty="0"/>
              <a:t>Exclusions</a:t>
            </a:r>
          </a:p>
          <a:p>
            <a:r>
              <a:rPr lang="en-GB" dirty="0"/>
              <a:t>Limitations</a:t>
            </a:r>
          </a:p>
          <a:p>
            <a:r>
              <a:rPr lang="en-GB" dirty="0"/>
              <a:t>After drafting, internal review then to auditee for comments (2-3 weeks)</a:t>
            </a:r>
          </a:p>
          <a:p>
            <a:r>
              <a:rPr lang="en-GB" dirty="0"/>
              <a:t>Consider partial reports for</a:t>
            </a:r>
            <a:r>
              <a:rPr lang="en-GB" baseline="0" dirty="0"/>
              <a:t> delayed response or if the audit covers more than one section (separate reports and composite report)</a:t>
            </a:r>
          </a:p>
          <a:p>
            <a:r>
              <a:rPr lang="en-GB" baseline="0" dirty="0"/>
              <a:t>Auditee satisfaction – informal or formal</a:t>
            </a:r>
          </a:p>
          <a:p>
            <a:r>
              <a:rPr lang="en-GB" baseline="0" dirty="0"/>
              <a:t>Needed to improve and a standard requirement</a:t>
            </a:r>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7E8ED445-7E21-4E7E-B9CF-1F4B792C7B21}"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518638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0"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AC62127-903A-4CB5-930A-0C5890756791}"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7</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2211" name="Rectangle 2"/>
          <p:cNvSpPr>
            <a:spLocks noGrp="1" noRot="1" noChangeAspect="1" noChangeArrowheads="1" noTextEdit="1"/>
          </p:cNvSpPr>
          <p:nvPr>
            <p:ph type="sldImg"/>
          </p:nvPr>
        </p:nvSpPr>
        <p:spPr>
          <a:xfrm>
            <a:off x="381000" y="685800"/>
            <a:ext cx="6096000" cy="3429000"/>
          </a:xfrm>
          <a:ln/>
        </p:spPr>
      </p:sp>
      <p:sp>
        <p:nvSpPr>
          <p:cNvPr id="222212" name="Rectangle 3"/>
          <p:cNvSpPr>
            <a:spLocks noGrp="1" noChangeArrowheads="1"/>
          </p:cNvSpPr>
          <p:nvPr>
            <p:ph type="body" idx="1"/>
          </p:nvPr>
        </p:nvSpPr>
        <p:spPr>
          <a:noFill/>
        </p:spPr>
        <p:txBody>
          <a:bodyPr/>
          <a:lstStyle/>
          <a:p>
            <a:pPr eaLnBrk="1" hangingPunct="1"/>
            <a:r>
              <a:rPr lang="fr-FR" altLang="en-US" dirty="0"/>
              <a:t>Post audit:</a:t>
            </a:r>
          </a:p>
          <a:p>
            <a:pPr marL="171450" indent="-171450" eaLnBrk="1" hangingPunct="1">
              <a:buFontTx/>
              <a:buChar char="-"/>
            </a:pPr>
            <a:r>
              <a:rPr lang="fr-FR" altLang="en-US" dirty="0"/>
              <a:t>Evaluation of performance after each audit to pick up problems early</a:t>
            </a:r>
            <a:r>
              <a:rPr lang="fr-FR" altLang="en-US" baseline="0" dirty="0"/>
              <a:t> = « closing engagement meeting »</a:t>
            </a:r>
            <a:endParaRPr lang="fr-FR"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p:cNvSpPr>
            <a:spLocks noGrp="1" noChangeArrowheads="1"/>
          </p:cNvSpPr>
          <p:nvPr>
            <p:ph type="sldNum" sz="quarter" idx="5"/>
          </p:nvPr>
        </p:nvSpPr>
        <p:spPr>
          <a:noFill/>
        </p:spPr>
        <p:txBody>
          <a:bodyPr/>
          <a:lstStyle>
            <a:lvl1pPr defTabSz="871926" eaLnBrk="0" hangingPunct="0">
              <a:defRPr sz="1300">
                <a:solidFill>
                  <a:schemeClr val="tx1"/>
                </a:solidFill>
                <a:latin typeface="Tahoma" pitchFamily="34" charset="0"/>
                <a:cs typeface="Arial" pitchFamily="34" charset="0"/>
              </a:defRPr>
            </a:lvl1pPr>
            <a:lvl2pPr marL="685817" indent="-263776" defTabSz="871926" eaLnBrk="0" hangingPunct="0">
              <a:defRPr sz="1300">
                <a:solidFill>
                  <a:schemeClr val="tx1"/>
                </a:solidFill>
                <a:latin typeface="Tahoma" pitchFamily="34" charset="0"/>
                <a:cs typeface="Arial" pitchFamily="34" charset="0"/>
              </a:defRPr>
            </a:lvl2pPr>
            <a:lvl3pPr marL="1055103" indent="-211021" defTabSz="871926" eaLnBrk="0" hangingPunct="0">
              <a:defRPr sz="1300">
                <a:solidFill>
                  <a:schemeClr val="tx1"/>
                </a:solidFill>
                <a:latin typeface="Tahoma" pitchFamily="34" charset="0"/>
                <a:cs typeface="Arial" pitchFamily="34" charset="0"/>
              </a:defRPr>
            </a:lvl3pPr>
            <a:lvl4pPr marL="1477145" indent="-211021" defTabSz="871926" eaLnBrk="0" hangingPunct="0">
              <a:defRPr sz="1300">
                <a:solidFill>
                  <a:schemeClr val="tx1"/>
                </a:solidFill>
                <a:latin typeface="Tahoma" pitchFamily="34" charset="0"/>
                <a:cs typeface="Arial" pitchFamily="34" charset="0"/>
              </a:defRPr>
            </a:lvl4pPr>
            <a:lvl5pPr marL="1899186" indent="-211021" defTabSz="871926" eaLnBrk="0" hangingPunct="0">
              <a:defRPr sz="1300">
                <a:solidFill>
                  <a:schemeClr val="tx1"/>
                </a:solidFill>
                <a:latin typeface="Tahoma" pitchFamily="34" charset="0"/>
                <a:cs typeface="Arial" pitchFamily="34" charset="0"/>
              </a:defRPr>
            </a:lvl5pPr>
            <a:lvl6pPr marL="2321227" indent="-211021" defTabSz="871926" eaLnBrk="0" fontAlgn="base" hangingPunct="0">
              <a:spcBef>
                <a:spcPct val="0"/>
              </a:spcBef>
              <a:spcAft>
                <a:spcPct val="0"/>
              </a:spcAft>
              <a:defRPr sz="1300">
                <a:solidFill>
                  <a:schemeClr val="tx1"/>
                </a:solidFill>
                <a:latin typeface="Tahoma" pitchFamily="34" charset="0"/>
                <a:cs typeface="Arial" pitchFamily="34" charset="0"/>
              </a:defRPr>
            </a:lvl6pPr>
            <a:lvl7pPr marL="2743269" indent="-211021" defTabSz="871926" eaLnBrk="0" fontAlgn="base" hangingPunct="0">
              <a:spcBef>
                <a:spcPct val="0"/>
              </a:spcBef>
              <a:spcAft>
                <a:spcPct val="0"/>
              </a:spcAft>
              <a:defRPr sz="1300">
                <a:solidFill>
                  <a:schemeClr val="tx1"/>
                </a:solidFill>
                <a:latin typeface="Tahoma" pitchFamily="34" charset="0"/>
                <a:cs typeface="Arial" pitchFamily="34" charset="0"/>
              </a:defRPr>
            </a:lvl7pPr>
            <a:lvl8pPr marL="3165310" indent="-211021" defTabSz="871926" eaLnBrk="0" fontAlgn="base" hangingPunct="0">
              <a:spcBef>
                <a:spcPct val="0"/>
              </a:spcBef>
              <a:spcAft>
                <a:spcPct val="0"/>
              </a:spcAft>
              <a:defRPr sz="1300">
                <a:solidFill>
                  <a:schemeClr val="tx1"/>
                </a:solidFill>
                <a:latin typeface="Tahoma" pitchFamily="34" charset="0"/>
                <a:cs typeface="Arial" pitchFamily="34" charset="0"/>
              </a:defRPr>
            </a:lvl8pPr>
            <a:lvl9pPr marL="3587351" indent="-211021" defTabSz="871926" eaLnBrk="0" fontAlgn="base" hangingPunct="0">
              <a:spcBef>
                <a:spcPct val="0"/>
              </a:spcBef>
              <a:spcAft>
                <a:spcPct val="0"/>
              </a:spcAft>
              <a:defRPr sz="1300">
                <a:solidFill>
                  <a:schemeClr val="tx1"/>
                </a:solidFill>
                <a:latin typeface="Tahoma" pitchFamily="34" charset="0"/>
                <a:cs typeface="Arial" pitchFamily="34" charset="0"/>
              </a:defRPr>
            </a:lvl9pPr>
          </a:lstStyle>
          <a:p>
            <a:pPr marL="0" marR="0" lvl="0" indent="0" algn="r" defTabSz="871926" rtl="0" eaLnBrk="1" fontAlgn="auto" latinLnBrk="0" hangingPunct="1">
              <a:lnSpc>
                <a:spcPct val="100000"/>
              </a:lnSpc>
              <a:spcBef>
                <a:spcPts val="0"/>
              </a:spcBef>
              <a:spcAft>
                <a:spcPts val="0"/>
              </a:spcAft>
              <a:buClrTx/>
              <a:buSzTx/>
              <a:buFontTx/>
              <a:buNone/>
              <a:tabLst/>
              <a:defRPr/>
            </a:pPr>
            <a:fld id="{7E8ED445-7E21-4E7E-B9CF-1F4B792C7B21}" type="slidenum">
              <a:rPr kumimoji="0" lang="en-GB" sz="1200" b="0" i="0" u="none" strike="noStrike" kern="1200" cap="none" spc="0" normalizeH="0" baseline="0" noProof="0">
                <a:ln>
                  <a:noFill/>
                </a:ln>
                <a:solidFill>
                  <a:prstClr val="black"/>
                </a:solidFill>
                <a:effectLst/>
                <a:uLnTx/>
                <a:uFillTx/>
                <a:latin typeface="Arial" pitchFamily="34" charset="0"/>
                <a:ea typeface="+mn-ea"/>
                <a:cs typeface="Arial" pitchFamily="34" charset="0"/>
              </a:rPr>
              <a:pPr marL="0" marR="0" lvl="0" indent="0" algn="r" defTabSz="871926"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dirty="0">
              <a:ln>
                <a:noFill/>
              </a:ln>
              <a:solidFill>
                <a:prstClr val="black"/>
              </a:solidFill>
              <a:effectLst/>
              <a:uLnTx/>
              <a:uFillTx/>
              <a:latin typeface="Arial" pitchFamily="34" charset="0"/>
              <a:ea typeface="+mn-ea"/>
              <a:cs typeface="Arial" pitchFamily="34" charset="0"/>
            </a:endParaRPr>
          </a:p>
        </p:txBody>
      </p:sp>
      <p:sp>
        <p:nvSpPr>
          <p:cNvPr id="195587" name="Rectangle 2"/>
          <p:cNvSpPr>
            <a:spLocks noGrp="1" noRot="1" noChangeAspect="1" noChangeArrowheads="1" noTextEdit="1"/>
          </p:cNvSpPr>
          <p:nvPr>
            <p:ph type="sldImg"/>
          </p:nvPr>
        </p:nvSpPr>
        <p:spPr>
          <a:xfrm>
            <a:off x="382588" y="685800"/>
            <a:ext cx="6097587" cy="3430588"/>
          </a:xfrm>
          <a:ln/>
        </p:spPr>
      </p:sp>
      <p:sp>
        <p:nvSpPr>
          <p:cNvPr id="195588" name="Rectangle 3"/>
          <p:cNvSpPr>
            <a:spLocks noGrp="1" noChangeArrowheads="1"/>
          </p:cNvSpPr>
          <p:nvPr>
            <p:ph type="body" idx="1"/>
          </p:nvPr>
        </p:nvSpPr>
        <p:spPr>
          <a:xfrm>
            <a:off x="685494" y="4344357"/>
            <a:ext cx="5488546" cy="4113169"/>
          </a:xfrm>
          <a:noFill/>
        </p:spPr>
        <p:txBody>
          <a:bodyPr/>
          <a:lstStyle/>
          <a:p>
            <a:pPr eaLnBrk="1" hangingPunct="1"/>
            <a:endParaRPr lang="en-GB" dirty="0"/>
          </a:p>
        </p:txBody>
      </p:sp>
    </p:spTree>
    <p:extLst>
      <p:ext uri="{BB962C8B-B14F-4D97-AF65-F5344CB8AC3E}">
        <p14:creationId xmlns:p14="http://schemas.microsoft.com/office/powerpoint/2010/main" val="18513732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51E8F0E-0733-4DB9-A86A-F1ABB1B070A0}"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9</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5"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9FC24FF2-726E-4890-BF2B-9A40FD15589A}"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9</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6" name="Rectangle 2"/>
          <p:cNvSpPr>
            <a:spLocks noGrp="1" noRot="1" noChangeAspect="1" noChangeArrowheads="1" noTextEdit="1"/>
          </p:cNvSpPr>
          <p:nvPr>
            <p:ph type="sldImg"/>
          </p:nvPr>
        </p:nvSpPr>
        <p:spPr>
          <a:xfrm>
            <a:off x="382588" y="685800"/>
            <a:ext cx="6096000" cy="3429000"/>
          </a:xfrm>
          <a:ln/>
        </p:spPr>
      </p:sp>
      <p:sp>
        <p:nvSpPr>
          <p:cNvPr id="223237"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8" name="Rectangle 3"/>
          <p:cNvSpPr>
            <a:spLocks noGrp="1" noChangeArrowheads="1"/>
          </p:cNvSpPr>
          <p:nvPr>
            <p:ph type="body" idx="1"/>
          </p:nvPr>
        </p:nvSpPr>
        <p:spPr>
          <a:xfrm>
            <a:off x="903257" y="4542924"/>
            <a:ext cx="5487013" cy="4113169"/>
          </a:xfrm>
          <a:noFill/>
        </p:spPr>
        <p:txBody>
          <a:bodyPr/>
          <a:lstStyle/>
          <a:p>
            <a:r>
              <a:rPr lang="nl-BE" altLang="en-US" dirty="0"/>
              <a:t>Discussion point:  For whom is the report intended? - The DG as well as the auditee </a:t>
            </a:r>
          </a:p>
          <a:p>
            <a:endParaRPr lang="nl-BE" altLang="en-US" dirty="0"/>
          </a:p>
          <a:p>
            <a:r>
              <a:rPr lang="nl-BE" altLang="en-US" b="1" dirty="0"/>
              <a:t>Full report:</a:t>
            </a:r>
          </a:p>
          <a:p>
            <a:r>
              <a:rPr lang="nl-BE" altLang="en-US" dirty="0"/>
              <a:t>Contents page</a:t>
            </a:r>
          </a:p>
          <a:p>
            <a:r>
              <a:rPr lang="en-US" altLang="en-US" dirty="0"/>
              <a:t>Objectives and scope (maximum 2 pages)</a:t>
            </a:r>
          </a:p>
          <a:p>
            <a:r>
              <a:rPr lang="en-US" altLang="en-US" dirty="0"/>
              <a:t>Key figures + methods, etc. (from the EPM)</a:t>
            </a:r>
          </a:p>
          <a:p>
            <a:r>
              <a:rPr lang="en-US" altLang="en-US" dirty="0"/>
              <a:t>Observations and recommendations</a:t>
            </a:r>
          </a:p>
          <a:p>
            <a:endParaRPr lang="nl-BE" altLang="en-US" b="1" dirty="0"/>
          </a:p>
          <a:p>
            <a:r>
              <a:rPr lang="nl-BE" altLang="en-US" b="1" dirty="0"/>
              <a:t>Content – </a:t>
            </a:r>
            <a:r>
              <a:rPr lang="nl-BE" altLang="en-US" dirty="0"/>
              <a:t>it is not personal – we audit systems and processes, not people.</a:t>
            </a:r>
          </a:p>
          <a:p>
            <a:r>
              <a:rPr lang="nl-BE" altLang="en-US" dirty="0"/>
              <a:t>Also – Standard 2420 – accurate, objective, clear, concise, constructive, complete and timely.</a:t>
            </a:r>
          </a:p>
          <a:p>
            <a:endParaRPr lang="nl-BE" altLang="en-US" dirty="0"/>
          </a:p>
          <a:p>
            <a:pPr marL="0" marR="0" indent="0" algn="l" defTabSz="914400" rtl="0" eaLnBrk="1" fontAlgn="auto" latinLnBrk="0" hangingPunct="1">
              <a:lnSpc>
                <a:spcPct val="100000"/>
              </a:lnSpc>
              <a:spcBef>
                <a:spcPts val="0"/>
              </a:spcBef>
              <a:spcAft>
                <a:spcPts val="0"/>
              </a:spcAft>
              <a:buClrTx/>
              <a:buSzTx/>
              <a:buFontTx/>
              <a:buNone/>
              <a:tabLst/>
              <a:defRPr/>
            </a:pPr>
            <a:r>
              <a:rPr lang="nl-BE" altLang="en-US" b="1" dirty="0"/>
              <a:t>Draft report </a:t>
            </a:r>
            <a:r>
              <a:rPr lang="nl-BE" altLang="en-US" dirty="0"/>
              <a:t>– goes to the auditees for agreement or dissent, depending on issues raised &amp; solutions proposed. Acceptance - or not - of recommendations.</a:t>
            </a:r>
          </a:p>
          <a:p>
            <a:pPr marL="0" marR="0" indent="0" algn="l" defTabSz="914400" rtl="0" eaLnBrk="1" fontAlgn="auto" latinLnBrk="0" hangingPunct="1">
              <a:lnSpc>
                <a:spcPct val="100000"/>
              </a:lnSpc>
              <a:spcBef>
                <a:spcPts val="0"/>
              </a:spcBef>
              <a:spcAft>
                <a:spcPts val="0"/>
              </a:spcAft>
              <a:buClrTx/>
              <a:buSzTx/>
              <a:buFontTx/>
              <a:buNone/>
              <a:tabLst/>
              <a:defRPr/>
            </a:pPr>
            <a:r>
              <a:rPr lang="nl-BE" altLang="en-US" dirty="0"/>
              <a:t>Working out the distribution list can be difficult</a:t>
            </a:r>
          </a:p>
          <a:p>
            <a:endParaRPr lang="nl-BE" altLang="en-US" b="1" dirty="0"/>
          </a:p>
          <a:p>
            <a:r>
              <a:rPr lang="nl-BE" altLang="en-US" b="1" dirty="0"/>
              <a:t>When do you issue the report</a:t>
            </a:r>
            <a:r>
              <a:rPr lang="nl-BE" altLang="en-US" dirty="0"/>
              <a:t>? After fieldwork, only after validating the findings/observations.</a:t>
            </a:r>
            <a:r>
              <a:rPr lang="nl-BE" altLang="en-US" baseline="0" dirty="0"/>
              <a:t> Formally, in the EC context, a validation meeting is not always mandatory and might not always precede the issuance of the draft report. However the Contractditory procedure, during which Management is given the opportunity to review the report and respond to findinds and recommendations, is mandatory before the issuance of the final report.</a:t>
            </a:r>
            <a:endParaRPr lang="nl-BE" altLang="en-US" dirty="0"/>
          </a:p>
          <a:p>
            <a:endParaRPr lang="nl-BE" altLang="en-US" dirty="0"/>
          </a:p>
          <a:p>
            <a:endParaRPr lang="nl-BE" altLang="en-US" dirty="0"/>
          </a:p>
          <a:p>
            <a:endParaRPr lang="nl-BE" altLang="en-US" dirty="0"/>
          </a:p>
          <a:p>
            <a:endParaRPr lang="nl-BE" alt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7"/>
          <p:cNvSpPr>
            <a:spLocks noGrp="1" noChangeArrowheads="1"/>
          </p:cNvSpPr>
          <p:nvPr>
            <p:ph type="sldNum" sz="quarter" idx="5"/>
          </p:nvPr>
        </p:nvSpPr>
        <p:spPr>
          <a:noFill/>
        </p:spPr>
        <p:txBody>
          <a:bodyPr/>
          <a:lstStyle>
            <a:lvl1pPr defTabSz="874857" eaLnBrk="0" hangingPunct="0">
              <a:defRPr>
                <a:solidFill>
                  <a:schemeClr val="tx1"/>
                </a:solidFill>
                <a:latin typeface="Calibri" pitchFamily="34" charset="0"/>
                <a:ea typeface="MS PGothic" pitchFamily="34" charset="-128"/>
              </a:defRPr>
            </a:lvl1pPr>
            <a:lvl2pPr marL="685817" indent="-263776" defTabSz="874857" eaLnBrk="0" hangingPunct="0">
              <a:defRPr>
                <a:solidFill>
                  <a:schemeClr val="tx1"/>
                </a:solidFill>
                <a:latin typeface="Calibri" pitchFamily="34" charset="0"/>
                <a:ea typeface="MS PGothic" pitchFamily="34" charset="-128"/>
              </a:defRPr>
            </a:lvl2pPr>
            <a:lvl3pPr marL="1055103" indent="-211021" defTabSz="874857" eaLnBrk="0" hangingPunct="0">
              <a:defRPr>
                <a:solidFill>
                  <a:schemeClr val="tx1"/>
                </a:solidFill>
                <a:latin typeface="Calibri" pitchFamily="34" charset="0"/>
                <a:ea typeface="MS PGothic" pitchFamily="34" charset="-128"/>
              </a:defRPr>
            </a:lvl3pPr>
            <a:lvl4pPr marL="1477145" indent="-211021" defTabSz="874857" eaLnBrk="0" hangingPunct="0">
              <a:defRPr>
                <a:solidFill>
                  <a:schemeClr val="tx1"/>
                </a:solidFill>
                <a:latin typeface="Calibri" pitchFamily="34" charset="0"/>
                <a:ea typeface="MS PGothic" pitchFamily="34" charset="-128"/>
              </a:defRPr>
            </a:lvl4pPr>
            <a:lvl5pPr marL="1899186" indent="-211021" defTabSz="874857" eaLnBrk="0" hangingPunct="0">
              <a:defRPr>
                <a:solidFill>
                  <a:schemeClr val="tx1"/>
                </a:solidFill>
                <a:latin typeface="Calibri" pitchFamily="34" charset="0"/>
                <a:ea typeface="MS PGothic" pitchFamily="34" charset="-128"/>
              </a:defRPr>
            </a:lvl5pPr>
            <a:lvl6pPr marL="2321227" indent="-211021" defTabSz="874857" eaLnBrk="0" fontAlgn="base" hangingPunct="0">
              <a:spcBef>
                <a:spcPct val="0"/>
              </a:spcBef>
              <a:spcAft>
                <a:spcPct val="0"/>
              </a:spcAft>
              <a:defRPr>
                <a:solidFill>
                  <a:schemeClr val="tx1"/>
                </a:solidFill>
                <a:latin typeface="Calibri" pitchFamily="34" charset="0"/>
                <a:ea typeface="MS PGothic" pitchFamily="34" charset="-128"/>
              </a:defRPr>
            </a:lvl6pPr>
            <a:lvl7pPr marL="2743269" indent="-211021" defTabSz="874857" eaLnBrk="0" fontAlgn="base" hangingPunct="0">
              <a:spcBef>
                <a:spcPct val="0"/>
              </a:spcBef>
              <a:spcAft>
                <a:spcPct val="0"/>
              </a:spcAft>
              <a:defRPr>
                <a:solidFill>
                  <a:schemeClr val="tx1"/>
                </a:solidFill>
                <a:latin typeface="Calibri" pitchFamily="34" charset="0"/>
                <a:ea typeface="MS PGothic" pitchFamily="34" charset="-128"/>
              </a:defRPr>
            </a:lvl7pPr>
            <a:lvl8pPr marL="3165310" indent="-211021" defTabSz="874857" eaLnBrk="0" fontAlgn="base" hangingPunct="0">
              <a:spcBef>
                <a:spcPct val="0"/>
              </a:spcBef>
              <a:spcAft>
                <a:spcPct val="0"/>
              </a:spcAft>
              <a:defRPr>
                <a:solidFill>
                  <a:schemeClr val="tx1"/>
                </a:solidFill>
                <a:latin typeface="Calibri" pitchFamily="34" charset="0"/>
                <a:ea typeface="MS PGothic" pitchFamily="34" charset="-128"/>
              </a:defRPr>
            </a:lvl8pPr>
            <a:lvl9pPr marL="3587351" indent="-211021" defTabSz="874857"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874857" rtl="0" eaLnBrk="1" fontAlgn="auto" latinLnBrk="0" hangingPunct="1">
              <a:lnSpc>
                <a:spcPct val="100000"/>
              </a:lnSpc>
              <a:spcBef>
                <a:spcPts val="0"/>
              </a:spcBef>
              <a:spcAft>
                <a:spcPts val="0"/>
              </a:spcAft>
              <a:buClrTx/>
              <a:buSzTx/>
              <a:buFontTx/>
              <a:buNone/>
              <a:tabLst/>
              <a:defRPr/>
            </a:pPr>
            <a:fld id="{651E8F0E-0733-4DB9-A86A-F1ABB1B070A0}" type="slidenum">
              <a:rPr kumimoji="0" lang="en-GB" altLang="en-US" sz="1200" b="0" i="0" u="none" strike="noStrike" kern="1200" cap="none" spc="0" normalizeH="0" baseline="0" noProof="0" smtClean="0">
                <a:ln>
                  <a:noFill/>
                </a:ln>
                <a:solidFill>
                  <a:prstClr val="black"/>
                </a:solidFill>
                <a:effectLst/>
                <a:uLnTx/>
                <a:uFillTx/>
                <a:latin typeface="Arial" pitchFamily="34" charset="0"/>
                <a:ea typeface="MS PGothic" pitchFamily="34" charset="-128"/>
                <a:cs typeface="+mn-cs"/>
              </a:rPr>
              <a:pPr marL="0" marR="0" lvl="0" indent="0" algn="r" defTabSz="874857" rtl="0" eaLnBrk="1" fontAlgn="auto" latinLnBrk="0" hangingPunct="1">
                <a:lnSpc>
                  <a:spcPct val="100000"/>
                </a:lnSpc>
                <a:spcBef>
                  <a:spcPts val="0"/>
                </a:spcBef>
                <a:spcAft>
                  <a:spcPts val="0"/>
                </a:spcAft>
                <a:buClrTx/>
                <a:buSzTx/>
                <a:buFontTx/>
                <a:buNone/>
                <a:tabLst/>
                <a:defRPr/>
              </a:pPr>
              <a:t>10</a:t>
            </a:fld>
            <a:endParaRPr kumimoji="0" lang="en-GB"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5" name="Rectangle 7"/>
          <p:cNvSpPr txBox="1">
            <a:spLocks noGrp="1" noChangeArrowheads="1"/>
          </p:cNvSpPr>
          <p:nvPr/>
        </p:nvSpPr>
        <p:spPr bwMode="auto">
          <a:xfrm>
            <a:off x="3882929" y="8684460"/>
            <a:ext cx="2973538" cy="4581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41" tIns="43719" rIns="87441" bIns="43719" anchor="b"/>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r" defTabSz="947738" rtl="0" eaLnBrk="1" fontAlgn="auto" latinLnBrk="0" hangingPunct="1">
              <a:lnSpc>
                <a:spcPct val="100000"/>
              </a:lnSpc>
              <a:spcBef>
                <a:spcPts val="0"/>
              </a:spcBef>
              <a:spcAft>
                <a:spcPts val="0"/>
              </a:spcAft>
              <a:buClrTx/>
              <a:buSzTx/>
              <a:buFontTx/>
              <a:buNone/>
              <a:tabLst/>
              <a:defRPr/>
            </a:pPr>
            <a:fld id="{9FC24FF2-726E-4890-BF2B-9A40FD15589A}" type="slidenum">
              <a:rPr kumimoji="0" lang="fr-FR" altLang="en-US" sz="1200" b="0" i="0" u="none" strike="noStrike" kern="1200" cap="none" spc="0" normalizeH="0" baseline="0" noProof="0">
                <a:ln>
                  <a:noFill/>
                </a:ln>
                <a:solidFill>
                  <a:prstClr val="black"/>
                </a:solidFill>
                <a:effectLst/>
                <a:uLnTx/>
                <a:uFillTx/>
                <a:latin typeface="Arial" pitchFamily="34" charset="0"/>
                <a:ea typeface="MS PGothic" pitchFamily="34" charset="-128"/>
                <a:cs typeface="+mn-cs"/>
              </a:rPr>
              <a:pPr marL="0" marR="0" lvl="0" indent="0" algn="r" defTabSz="947738" rtl="0" eaLnBrk="1" fontAlgn="auto" latinLnBrk="0" hangingPunct="1">
                <a:lnSpc>
                  <a:spcPct val="100000"/>
                </a:lnSpc>
                <a:spcBef>
                  <a:spcPts val="0"/>
                </a:spcBef>
                <a:spcAft>
                  <a:spcPts val="0"/>
                </a:spcAft>
                <a:buClrTx/>
                <a:buSzTx/>
                <a:buFontTx/>
                <a:buNone/>
                <a:tabLst/>
                <a:defRPr/>
              </a:pPr>
              <a:t>10</a:t>
            </a:fld>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6" name="Rectangle 2"/>
          <p:cNvSpPr>
            <a:spLocks noGrp="1" noRot="1" noChangeAspect="1" noChangeArrowheads="1" noTextEdit="1"/>
          </p:cNvSpPr>
          <p:nvPr>
            <p:ph type="sldImg"/>
          </p:nvPr>
        </p:nvSpPr>
        <p:spPr>
          <a:xfrm>
            <a:off x="382588" y="685800"/>
            <a:ext cx="6096000" cy="3429000"/>
          </a:xfrm>
          <a:ln/>
        </p:spPr>
      </p:sp>
      <p:sp>
        <p:nvSpPr>
          <p:cNvPr id="223237" name="Notes Placeholder 5"/>
          <p:cNvSpPr>
            <a:spLocks noGrp="1"/>
          </p:cNvSpPr>
          <p:nvPr/>
        </p:nvSpPr>
        <p:spPr bwMode="auto">
          <a:xfrm>
            <a:off x="685494" y="4342939"/>
            <a:ext cx="5487013" cy="4114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7472" tIns="43736" rIns="87472" bIns="43736"/>
          <a:lstStyle>
            <a:lvl1pPr defTabSz="947738" eaLnBrk="0" hangingPunct="0">
              <a:defRPr>
                <a:solidFill>
                  <a:schemeClr val="tx1"/>
                </a:solidFill>
                <a:latin typeface="Calibri" pitchFamily="34" charset="0"/>
                <a:ea typeface="MS PGothic" pitchFamily="34" charset="-128"/>
              </a:defRPr>
            </a:lvl1pPr>
            <a:lvl2pPr marL="742950" indent="-285750" defTabSz="947738" eaLnBrk="0" hangingPunct="0">
              <a:defRPr>
                <a:solidFill>
                  <a:schemeClr val="tx1"/>
                </a:solidFill>
                <a:latin typeface="Calibri" pitchFamily="34" charset="0"/>
                <a:ea typeface="MS PGothic" pitchFamily="34" charset="-128"/>
              </a:defRPr>
            </a:lvl2pPr>
            <a:lvl3pPr marL="1143000" indent="-228600" defTabSz="947738" eaLnBrk="0" hangingPunct="0">
              <a:defRPr>
                <a:solidFill>
                  <a:schemeClr val="tx1"/>
                </a:solidFill>
                <a:latin typeface="Calibri" pitchFamily="34" charset="0"/>
                <a:ea typeface="MS PGothic" pitchFamily="34" charset="-128"/>
              </a:defRPr>
            </a:lvl3pPr>
            <a:lvl4pPr marL="1600200" indent="-228600" defTabSz="947738" eaLnBrk="0" hangingPunct="0">
              <a:defRPr>
                <a:solidFill>
                  <a:schemeClr val="tx1"/>
                </a:solidFill>
                <a:latin typeface="Calibri" pitchFamily="34" charset="0"/>
                <a:ea typeface="MS PGothic" pitchFamily="34" charset="-128"/>
              </a:defRPr>
            </a:lvl4pPr>
            <a:lvl5pPr marL="2057400" indent="-228600" defTabSz="947738" eaLnBrk="0" hangingPunct="0">
              <a:defRPr>
                <a:solidFill>
                  <a:schemeClr val="tx1"/>
                </a:solidFill>
                <a:latin typeface="Calibri" pitchFamily="34" charset="0"/>
                <a:ea typeface="MS PGothic" pitchFamily="34" charset="-128"/>
              </a:defRPr>
            </a:lvl5pPr>
            <a:lvl6pPr marL="2514600" indent="-228600" defTabSz="947738"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defTabSz="947738"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defTabSz="947738"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defTabSz="947738" eaLnBrk="0" fontAlgn="base" hangingPunct="0">
              <a:spcBef>
                <a:spcPct val="0"/>
              </a:spcBef>
              <a:spcAft>
                <a:spcPct val="0"/>
              </a:spcAft>
              <a:defRPr>
                <a:solidFill>
                  <a:schemeClr val="tx1"/>
                </a:solidFill>
                <a:latin typeface="Calibri" pitchFamily="34" charset="0"/>
                <a:ea typeface="MS PGothic" pitchFamily="34" charset="-128"/>
              </a:defRPr>
            </a:lvl9pPr>
          </a:lstStyle>
          <a:p>
            <a:pPr marL="0" marR="0" lvl="0" indent="0" algn="l" defTabSz="947738" rtl="0" eaLnBrk="0" fontAlgn="auto" latinLnBrk="0" hangingPunct="0">
              <a:lnSpc>
                <a:spcPct val="100000"/>
              </a:lnSpc>
              <a:spcBef>
                <a:spcPct val="30000"/>
              </a:spcBef>
              <a:spcAft>
                <a:spcPts val="0"/>
              </a:spcAft>
              <a:buClrTx/>
              <a:buSzTx/>
              <a:buFontTx/>
              <a:buNone/>
              <a:tabLst/>
              <a:defRPr/>
            </a:pPr>
            <a:endParaRPr kumimoji="0" lang="fr-FR" altLang="en-US" sz="1200" b="0" i="0" u="none" strike="noStrike" kern="1200" cap="none" spc="0" normalizeH="0" baseline="0" noProof="0" dirty="0">
              <a:ln>
                <a:noFill/>
              </a:ln>
              <a:solidFill>
                <a:prstClr val="black"/>
              </a:solidFill>
              <a:effectLst/>
              <a:uLnTx/>
              <a:uFillTx/>
              <a:latin typeface="Arial" pitchFamily="34" charset="0"/>
              <a:ea typeface="MS PGothic" pitchFamily="34" charset="-128"/>
              <a:cs typeface="+mn-cs"/>
            </a:endParaRPr>
          </a:p>
        </p:txBody>
      </p:sp>
      <p:sp>
        <p:nvSpPr>
          <p:cNvPr id="223238" name="Rectangle 3"/>
          <p:cNvSpPr>
            <a:spLocks noGrp="1" noChangeArrowheads="1"/>
          </p:cNvSpPr>
          <p:nvPr>
            <p:ph type="body" idx="1"/>
          </p:nvPr>
        </p:nvSpPr>
        <p:spPr>
          <a:xfrm>
            <a:off x="903257" y="4542924"/>
            <a:ext cx="5487013" cy="4113169"/>
          </a:xfrm>
          <a:noFill/>
        </p:spPr>
        <p:txBody>
          <a:bodyPr/>
          <a:lstStyle/>
          <a:p>
            <a:endParaRPr lang="nl-BE"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2035155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249645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32998013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endParaRPr lang="fr-FR"/>
          </a:p>
        </p:txBody>
      </p:sp>
      <p:sp>
        <p:nvSpPr>
          <p:cNvPr id="3" name="Content Placeholder 2"/>
          <p:cNvSpPr>
            <a:spLocks noGrp="1"/>
          </p:cNvSpPr>
          <p:nvPr>
            <p:ph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endParaRPr lang="nl-BE" dirty="0"/>
          </a:p>
        </p:txBody>
      </p:sp>
      <p:sp>
        <p:nvSpPr>
          <p:cNvPr id="6" name="Rectangle 5"/>
          <p:cNvSpPr>
            <a:spLocks noGrp="1" noChangeArrowheads="1"/>
          </p:cNvSpPr>
          <p:nvPr>
            <p:ph type="ftr" sz="quarter" idx="11"/>
          </p:nvPr>
        </p:nvSpPr>
        <p:spPr>
          <a:ln/>
        </p:spPr>
        <p:txBody>
          <a:bodyPr/>
          <a:lstStyle>
            <a:lvl1pPr>
              <a:defRPr/>
            </a:lvl1pPr>
          </a:lstStyle>
          <a:p>
            <a:pPr>
              <a:defRPr/>
            </a:pPr>
            <a:endParaRPr lang="nl-BE" dirty="0"/>
          </a:p>
        </p:txBody>
      </p:sp>
      <p:sp>
        <p:nvSpPr>
          <p:cNvPr id="7" name="Rectangle 6"/>
          <p:cNvSpPr>
            <a:spLocks noGrp="1" noChangeArrowheads="1"/>
          </p:cNvSpPr>
          <p:nvPr>
            <p:ph type="sldNum" sz="quarter" idx="12"/>
          </p:nvPr>
        </p:nvSpPr>
        <p:spPr>
          <a:ln/>
        </p:spPr>
        <p:txBody>
          <a:bodyPr/>
          <a:lstStyle>
            <a:lvl1pPr>
              <a:defRPr/>
            </a:lvl1pPr>
          </a:lstStyle>
          <a:p>
            <a:pPr>
              <a:defRPr/>
            </a:pPr>
            <a:fld id="{1AA4BCC4-B93F-4B59-9F26-1F0EFB794DDD}" type="slidenum">
              <a:rPr lang="nl-BE"/>
              <a:pPr>
                <a:defRPr/>
              </a:pPr>
              <a:t>‹#›</a:t>
            </a:fld>
            <a:endParaRPr lang="nl-BE" dirty="0"/>
          </a:p>
        </p:txBody>
      </p:sp>
    </p:spTree>
    <p:extLst>
      <p:ext uri="{BB962C8B-B14F-4D97-AF65-F5344CB8AC3E}">
        <p14:creationId xmlns:p14="http://schemas.microsoft.com/office/powerpoint/2010/main" val="438852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pic>
        <p:nvPicPr>
          <p:cNvPr id="4" name="Picture 7"/>
          <p:cNvPicPr>
            <a:picLocks noChangeAspect="1" noChangeArrowheads="1"/>
          </p:cNvPicPr>
          <p:nvPr userDrawn="1"/>
        </p:nvPicPr>
        <p:blipFill>
          <a:blip r:embed="rId2" cstate="print"/>
          <a:srcRect b="42664"/>
          <a:stretch>
            <a:fillRect/>
          </a:stretch>
        </p:blipFill>
        <p:spPr bwMode="auto">
          <a:xfrm>
            <a:off x="0" y="6119814"/>
            <a:ext cx="12192000" cy="738187"/>
          </a:xfrm>
          <a:prstGeom prst="rect">
            <a:avLst/>
          </a:prstGeom>
          <a:noFill/>
          <a:ln w="9525">
            <a:noFill/>
            <a:miter lim="800000"/>
            <a:headEnd/>
            <a:tailEnd/>
          </a:ln>
        </p:spPr>
      </p:pic>
      <p:pic>
        <p:nvPicPr>
          <p:cNvPr id="5" name="Picture 9"/>
          <p:cNvPicPr>
            <a:picLocks noChangeAspect="1" noChangeArrowheads="1"/>
          </p:cNvPicPr>
          <p:nvPr userDrawn="1"/>
        </p:nvPicPr>
        <p:blipFill>
          <a:blip r:embed="rId3" cstate="print"/>
          <a:srcRect/>
          <a:stretch>
            <a:fillRect/>
          </a:stretch>
        </p:blipFill>
        <p:spPr bwMode="auto">
          <a:xfrm>
            <a:off x="5327651" y="1125539"/>
            <a:ext cx="1507067" cy="1412875"/>
          </a:xfrm>
          <a:prstGeom prst="rect">
            <a:avLst/>
          </a:prstGeom>
          <a:noFill/>
          <a:ln w="9525">
            <a:noFill/>
            <a:miter lim="800000"/>
            <a:headEnd/>
            <a:tailEnd/>
          </a:ln>
        </p:spPr>
      </p:pic>
      <p:sp>
        <p:nvSpPr>
          <p:cNvPr id="22530" name="Rectangle 2"/>
          <p:cNvSpPr>
            <a:spLocks noGrp="1" noChangeArrowheads="1"/>
          </p:cNvSpPr>
          <p:nvPr>
            <p:ph type="ctrTitle"/>
          </p:nvPr>
        </p:nvSpPr>
        <p:spPr>
          <a:xfrm>
            <a:off x="914400" y="2130426"/>
            <a:ext cx="10363200" cy="1470025"/>
          </a:xfrm>
        </p:spPr>
        <p:txBody>
          <a:bodyPr/>
          <a:lstStyle>
            <a:lvl1pPr>
              <a:defRPr smtClean="0"/>
            </a:lvl1pPr>
          </a:lstStyle>
          <a:p>
            <a:r>
              <a:rPr lang="en-US"/>
              <a:t>Kliknite da biste uredili stil naslova matrice</a:t>
            </a:r>
          </a:p>
        </p:txBody>
      </p:sp>
      <p:sp>
        <p:nvSpPr>
          <p:cNvPr id="22531" name="Rectangle 3"/>
          <p:cNvSpPr>
            <a:spLocks noGrp="1" noChangeArrowheads="1"/>
          </p:cNvSpPr>
          <p:nvPr>
            <p:ph type="subTitle" idx="1"/>
          </p:nvPr>
        </p:nvSpPr>
        <p:spPr>
          <a:xfrm>
            <a:off x="1828800" y="3886200"/>
            <a:ext cx="8534400" cy="1752600"/>
          </a:xfrm>
        </p:spPr>
        <p:txBody>
          <a:bodyPr/>
          <a:lstStyle>
            <a:lvl1pPr marL="0" indent="0" algn="ctr">
              <a:buFontTx/>
              <a:buNone/>
              <a:defRPr smtClean="0"/>
            </a:lvl1pPr>
          </a:lstStyle>
          <a:p>
            <a:r>
              <a:rPr lang="en-US"/>
              <a:t>Kliknite da biste uredili stil podnaslova matrice</a:t>
            </a:r>
          </a:p>
        </p:txBody>
      </p:sp>
      <p:sp>
        <p:nvSpPr>
          <p:cNvPr id="6" name="Rectangle 4"/>
          <p:cNvSpPr>
            <a:spLocks noGrp="1" noChangeArrowheads="1"/>
          </p:cNvSpPr>
          <p:nvPr>
            <p:ph type="dt" sz="half" idx="10"/>
          </p:nvPr>
        </p:nvSpPr>
        <p:spPr/>
        <p:txBody>
          <a:bodyPr/>
          <a:lstStyle>
            <a:lvl1pPr>
              <a:defRPr sz="1400"/>
            </a:lvl1pPr>
          </a:lstStyle>
          <a:p>
            <a:pPr>
              <a:defRPr/>
            </a:pPr>
            <a:fld id="{E87F1F1C-8616-4F6C-972C-11CAF6E5A898}" type="datetime1">
              <a:rPr lang="en-GB" smtClean="0">
                <a:solidFill>
                  <a:srgbClr val="000000"/>
                </a:solidFill>
              </a:rPr>
              <a:pPr>
                <a:defRPr/>
              </a:pPr>
              <a:t>18/09/2019</a:t>
            </a:fld>
            <a:endParaRPr lang="hr-HR">
              <a:solidFill>
                <a:srgbClr val="000000"/>
              </a:solidFill>
            </a:endParaRPr>
          </a:p>
        </p:txBody>
      </p:sp>
      <p:sp>
        <p:nvSpPr>
          <p:cNvPr id="7" name="Rectangle 5"/>
          <p:cNvSpPr>
            <a:spLocks noGrp="1" noChangeArrowheads="1"/>
          </p:cNvSpPr>
          <p:nvPr>
            <p:ph type="ftr" sz="quarter" idx="11"/>
          </p:nvPr>
        </p:nvSpPr>
        <p:spPr/>
        <p:txBody>
          <a:bodyPr/>
          <a:lstStyle>
            <a:lvl1pPr algn="ctr">
              <a:defRPr sz="1400"/>
            </a:lvl1pPr>
          </a:lstStyle>
          <a:p>
            <a:pPr>
              <a:defRPr/>
            </a:pPr>
            <a:endParaRPr lang="hr-HR">
              <a:solidFill>
                <a:srgbClr val="000000"/>
              </a:solidFill>
            </a:endParaRPr>
          </a:p>
        </p:txBody>
      </p:sp>
      <p:sp>
        <p:nvSpPr>
          <p:cNvPr id="8" name="Rectangle 6"/>
          <p:cNvSpPr>
            <a:spLocks noGrp="1" noChangeArrowheads="1"/>
          </p:cNvSpPr>
          <p:nvPr>
            <p:ph type="sldNum" sz="quarter" idx="12"/>
          </p:nvPr>
        </p:nvSpPr>
        <p:spPr/>
        <p:txBody>
          <a:bodyPr/>
          <a:lstStyle>
            <a:lvl1pPr algn="r">
              <a:defRPr sz="1400"/>
            </a:lvl1pPr>
          </a:lstStyle>
          <a:p>
            <a:pPr>
              <a:defRPr/>
            </a:pPr>
            <a:fld id="{1D863950-445B-48D6-AAF6-8862BB6FEF5D}"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93522252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058DBF3E-51F4-462B-A245-B07FD24E6966}" type="datetime1">
              <a:rPr lang="en-GB" smtClean="0">
                <a:solidFill>
                  <a:srgbClr val="000000"/>
                </a:solidFill>
              </a:rPr>
              <a:pPr>
                <a:defRPr/>
              </a:pPr>
              <a:t>18/09/2019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053ACC7-35E3-4F1C-8635-F4741B100A81}"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1232018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F51572CE-A30E-4866-AD20-DD1D2568A5F7}" type="datetime1">
              <a:rPr lang="en-GB" smtClean="0">
                <a:solidFill>
                  <a:srgbClr val="000000"/>
                </a:solidFill>
              </a:rPr>
              <a:pPr>
                <a:defRPr/>
              </a:pPr>
              <a:t>18/09/2019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743FCE1-1495-4B6B-BF09-E8837ABD9656}"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12849370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C891BCA-5D29-4104-82B2-7E4E9BE7FCA2}" type="datetime1">
              <a:rPr lang="en-GB" smtClean="0">
                <a:solidFill>
                  <a:srgbClr val="000000"/>
                </a:solidFill>
              </a:rPr>
              <a:pPr>
                <a:defRPr/>
              </a:pPr>
              <a:t>18/09/2019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81B391D-04AC-44FC-8F43-AE3684D06054}"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4141940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Rectangle 4"/>
          <p:cNvSpPr>
            <a:spLocks noGrp="1" noChangeArrowheads="1"/>
          </p:cNvSpPr>
          <p:nvPr>
            <p:ph type="dt" sz="half" idx="10"/>
          </p:nvPr>
        </p:nvSpPr>
        <p:spPr>
          <a:ln/>
        </p:spPr>
        <p:txBody>
          <a:bodyPr/>
          <a:lstStyle>
            <a:lvl1pPr>
              <a:defRPr/>
            </a:lvl1pPr>
          </a:lstStyle>
          <a:p>
            <a:pPr>
              <a:defRPr/>
            </a:pPr>
            <a:fld id="{C62E8C1D-3BB4-4F49-9C8D-900C39926DA3}" type="datetime1">
              <a:rPr lang="en-GB" smtClean="0">
                <a:solidFill>
                  <a:srgbClr val="000000"/>
                </a:solidFill>
              </a:rPr>
              <a:pPr>
                <a:defRPr/>
              </a:pPr>
              <a:t>18/09/2019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3B1C556-62FD-42CB-9E2A-9218060EDE94}"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9479823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Rectangle 4"/>
          <p:cNvSpPr>
            <a:spLocks noGrp="1" noChangeArrowheads="1"/>
          </p:cNvSpPr>
          <p:nvPr>
            <p:ph type="dt" sz="half" idx="10"/>
          </p:nvPr>
        </p:nvSpPr>
        <p:spPr>
          <a:ln/>
        </p:spPr>
        <p:txBody>
          <a:bodyPr/>
          <a:lstStyle>
            <a:lvl1pPr>
              <a:defRPr/>
            </a:lvl1pPr>
          </a:lstStyle>
          <a:p>
            <a:pPr>
              <a:defRPr/>
            </a:pPr>
            <a:fld id="{DBC64309-4178-451B-8AD9-30FDE8A8BD0F}" type="datetime1">
              <a:rPr lang="en-GB" smtClean="0">
                <a:solidFill>
                  <a:srgbClr val="000000"/>
                </a:solidFill>
              </a:rPr>
              <a:pPr>
                <a:defRPr/>
              </a:pPr>
              <a:t>18/09/2019</a:t>
            </a:fld>
            <a:endParaRPr lang="hr-HR">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DC37AA6-D36D-4730-84F2-52CA20FA50B3}"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8690586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Rectangle 4"/>
          <p:cNvSpPr>
            <a:spLocks noGrp="1" noChangeArrowheads="1"/>
          </p:cNvSpPr>
          <p:nvPr>
            <p:ph type="dt" sz="half" idx="10"/>
          </p:nvPr>
        </p:nvSpPr>
        <p:spPr>
          <a:ln/>
        </p:spPr>
        <p:txBody>
          <a:bodyPr/>
          <a:lstStyle>
            <a:lvl1pPr>
              <a:defRPr/>
            </a:lvl1pPr>
          </a:lstStyle>
          <a:p>
            <a:pPr>
              <a:defRPr/>
            </a:pPr>
            <a:fld id="{7351E006-3B16-4AA7-BB8A-D87587525A7C}" type="datetime1">
              <a:rPr lang="en-GB" smtClean="0">
                <a:solidFill>
                  <a:srgbClr val="000000"/>
                </a:solidFill>
              </a:rPr>
              <a:pPr>
                <a:defRPr/>
              </a:pPr>
              <a:t>18/09/2019</a:t>
            </a:fld>
            <a:endParaRPr lang="hr-HR">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F591B61-4603-426B-B42A-893652C2022A}"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6634888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7739758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E050405B-19F2-44ED-BCC4-AC6ED2BB1301}" type="datetime1">
              <a:rPr lang="en-GB" smtClean="0">
                <a:solidFill>
                  <a:srgbClr val="000000"/>
                </a:solidFill>
              </a:rPr>
              <a:pPr>
                <a:defRPr/>
              </a:pPr>
              <a:t>18/09/2019</a:t>
            </a:fld>
            <a:endParaRPr lang="hr-HR">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4690AD56-0360-4753-A784-729CE3B17EB1}"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394008883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10A9CE9-491E-47D0-BCCD-AEF036E2F80B}" type="datetime1">
              <a:rPr lang="en-GB" smtClean="0">
                <a:solidFill>
                  <a:srgbClr val="000000"/>
                </a:solidFill>
              </a:rPr>
              <a:pPr>
                <a:defRPr/>
              </a:pPr>
              <a:t>18/09/2019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77977A2-A856-4BF2-B586-43EAB76345D3}"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425322929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sl-SI"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0220969E-DAF4-4D62-AEE6-352932CC5736}" type="datetime1">
              <a:rPr lang="en-GB" smtClean="0">
                <a:solidFill>
                  <a:srgbClr val="000000"/>
                </a:solidFill>
              </a:rPr>
              <a:pPr>
                <a:defRPr/>
              </a:pPr>
              <a:t>18/09/2019</a:t>
            </a:fld>
            <a:endParaRPr lang="hr-HR">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48C03802-C601-4CC9-9987-F265BD3E6B20}"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360688483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4FF64221-AC1A-4F12-8E90-30BEDED188A6}" type="datetime1">
              <a:rPr lang="en-GB" smtClean="0">
                <a:solidFill>
                  <a:srgbClr val="000000"/>
                </a:solidFill>
              </a:rPr>
              <a:pPr>
                <a:defRPr/>
              </a:pPr>
              <a:t>18/09/2019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1A0AA3BF-DBFD-42B4-AE86-F43A11F5BC52}"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268161126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Rectangle 4"/>
          <p:cNvSpPr>
            <a:spLocks noGrp="1" noChangeArrowheads="1"/>
          </p:cNvSpPr>
          <p:nvPr>
            <p:ph type="dt" sz="half" idx="10"/>
          </p:nvPr>
        </p:nvSpPr>
        <p:spPr>
          <a:ln/>
        </p:spPr>
        <p:txBody>
          <a:bodyPr/>
          <a:lstStyle>
            <a:lvl1pPr>
              <a:defRPr/>
            </a:lvl1pPr>
          </a:lstStyle>
          <a:p>
            <a:pPr>
              <a:defRPr/>
            </a:pPr>
            <a:fld id="{655353E6-F533-49B7-87A0-B6E1914B85FB}" type="datetime1">
              <a:rPr lang="en-GB" smtClean="0">
                <a:solidFill>
                  <a:srgbClr val="000000"/>
                </a:solidFill>
              </a:rPr>
              <a:pPr>
                <a:defRPr/>
              </a:pPr>
              <a:t>18/09/2019</a:t>
            </a:fld>
            <a:endParaRPr lang="hr-HR">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hr-HR">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F34BC8F-B593-429B-B1DC-636D244B08A5}" type="slidenum">
              <a:rPr lang="hr-HR">
                <a:solidFill>
                  <a:srgbClr val="000000"/>
                </a:solidFill>
              </a:rPr>
              <a:pPr>
                <a:defRPr/>
              </a:pPr>
              <a:t>‹#›</a:t>
            </a:fld>
            <a:endParaRPr lang="hr-HR">
              <a:solidFill>
                <a:srgbClr val="000000"/>
              </a:solidFill>
            </a:endParaRPr>
          </a:p>
        </p:txBody>
      </p:sp>
    </p:spTree>
    <p:extLst>
      <p:ext uri="{BB962C8B-B14F-4D97-AF65-F5344CB8AC3E}">
        <p14:creationId xmlns:p14="http://schemas.microsoft.com/office/powerpoint/2010/main" val="98925196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16BF977-5D84-433D-95ED-A94C4211AD08}" type="datetime1">
              <a:rPr lang="en-GB" smtClean="0">
                <a:solidFill>
                  <a:prstClr val="black">
                    <a:tint val="75000"/>
                  </a:prstClr>
                </a:solidFill>
              </a:rPr>
              <a:pPr/>
              <a:t>18/09/2019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34839725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2941480-BA54-452A-A904-270558B03005}" type="datetime1">
              <a:rPr lang="en-GB" smtClean="0">
                <a:solidFill>
                  <a:prstClr val="black">
                    <a:tint val="75000"/>
                  </a:prstClr>
                </a:solidFill>
              </a:rPr>
              <a:pPr/>
              <a:t>18/09/2019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63863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9ED96B-E6F8-4D90-B48C-0FD375D25E77}" type="datetime1">
              <a:rPr lang="en-GB" smtClean="0">
                <a:solidFill>
                  <a:prstClr val="black">
                    <a:tint val="75000"/>
                  </a:prstClr>
                </a:solidFill>
              </a:rPr>
              <a:pPr/>
              <a:t>18/09/2019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389163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6CCA83E-97F3-4389-9D1B-962AC49E2997}" type="datetime1">
              <a:rPr lang="en-GB" smtClean="0">
                <a:solidFill>
                  <a:prstClr val="black">
                    <a:tint val="75000"/>
                  </a:prstClr>
                </a:solidFill>
              </a:rPr>
              <a:pPr/>
              <a:t>18/09/2019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5582754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3E18856E-83EB-4FB4-8894-3562E798072B}" type="datetime1">
              <a:rPr lang="en-GB" smtClean="0">
                <a:solidFill>
                  <a:prstClr val="black">
                    <a:tint val="75000"/>
                  </a:prstClr>
                </a:solidFill>
              </a:rPr>
              <a:pPr/>
              <a:t>18/09/2019</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36780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0645579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F263157-2F85-416A-8C9F-E756DDE1F161}" type="datetime1">
              <a:rPr lang="en-GB" smtClean="0">
                <a:solidFill>
                  <a:prstClr val="black">
                    <a:tint val="75000"/>
                  </a:prstClr>
                </a:solidFill>
              </a:rPr>
              <a:pPr/>
              <a:t>18/09/2019</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58088407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A99F68-E4CB-46D9-A5FA-CA2BA1368CCA}" type="datetime1">
              <a:rPr lang="en-GB" smtClean="0">
                <a:solidFill>
                  <a:prstClr val="black">
                    <a:tint val="75000"/>
                  </a:prstClr>
                </a:solidFill>
              </a:rPr>
              <a:pPr/>
              <a:t>18/09/2019</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43809427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6A3995F-C3DE-4CD3-AC82-AD9B99B1C87D}" type="datetime1">
              <a:rPr lang="en-GB" smtClean="0">
                <a:solidFill>
                  <a:prstClr val="black">
                    <a:tint val="75000"/>
                  </a:prstClr>
                </a:solidFill>
              </a:rPr>
              <a:pPr/>
              <a:t>18/09/2019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5496571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C45B46-80C8-4B90-8529-FBE968EA070B}" type="datetime1">
              <a:rPr lang="en-GB" smtClean="0">
                <a:solidFill>
                  <a:prstClr val="black">
                    <a:tint val="75000"/>
                  </a:prstClr>
                </a:solidFill>
              </a:rPr>
              <a:pPr/>
              <a:t>18/09/2019</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2161997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6AB6D3E-EE18-4CE1-860C-7AD67618650D}" type="datetime1">
              <a:rPr lang="en-GB" smtClean="0">
                <a:solidFill>
                  <a:prstClr val="black">
                    <a:tint val="75000"/>
                  </a:prstClr>
                </a:solidFill>
              </a:rPr>
              <a:pPr/>
              <a:t>18/09/2019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1712381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C7C78A-A172-4F5F-84DC-914D403B4DF6}" type="datetime1">
              <a:rPr lang="en-GB" smtClean="0">
                <a:solidFill>
                  <a:prstClr val="black">
                    <a:tint val="75000"/>
                  </a:prstClr>
                </a:solidFill>
              </a:rPr>
              <a:pPr/>
              <a:t>18/09/2019</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5565617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1371600"/>
          </a:xfrm>
        </p:spPr>
        <p:txBody>
          <a:bodyPr/>
          <a:lstStyle/>
          <a:p>
            <a:r>
              <a:rPr lang="en-US"/>
              <a:t>Click to edit Master title style</a:t>
            </a:r>
            <a:endParaRPr lang="fr-FR"/>
          </a:p>
        </p:txBody>
      </p:sp>
      <p:sp>
        <p:nvSpPr>
          <p:cNvPr id="3" name="Content Placeholder 2"/>
          <p:cNvSpPr>
            <a:spLocks noGrp="1"/>
          </p:cNvSpPr>
          <p:nvPr>
            <p:ph sz="half" idx="1"/>
          </p:nvPr>
        </p:nvSpPr>
        <p:spPr>
          <a:xfrm>
            <a:off x="609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Text Placeholder 3"/>
          <p:cNvSpPr>
            <a:spLocks noGrp="1"/>
          </p:cNvSpPr>
          <p:nvPr>
            <p:ph type="body" sz="half" idx="2"/>
          </p:nvPr>
        </p:nvSpPr>
        <p:spPr>
          <a:xfrm>
            <a:off x="6197600" y="1981200"/>
            <a:ext cx="538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5" name="Rectangle 4"/>
          <p:cNvSpPr>
            <a:spLocks noGrp="1" noChangeArrowheads="1"/>
          </p:cNvSpPr>
          <p:nvPr>
            <p:ph type="dt" sz="half" idx="10"/>
          </p:nvPr>
        </p:nvSpPr>
        <p:spPr>
          <a:ln/>
        </p:spPr>
        <p:txBody>
          <a:bodyPr/>
          <a:lstStyle>
            <a:lvl1pPr>
              <a:defRPr/>
            </a:lvl1pPr>
          </a:lstStyle>
          <a:p>
            <a:pPr>
              <a:defRPr/>
            </a:pPr>
            <a:fld id="{8B4E06A8-5534-4518-9361-A88E2E874EF8}" type="datetime1">
              <a:rPr lang="en-GB" smtClean="0">
                <a:solidFill>
                  <a:prstClr val="black">
                    <a:tint val="75000"/>
                  </a:prstClr>
                </a:solidFill>
              </a:rPr>
              <a:pPr>
                <a:defRPr/>
              </a:pPr>
              <a:t>18/09/2019</a:t>
            </a:fld>
            <a:endParaRPr lang="nl-BE">
              <a:solidFill>
                <a:prstClr val="black">
                  <a:tint val="75000"/>
                </a:prstClr>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nl-BE">
              <a:solidFill>
                <a:prstClr val="black">
                  <a:tint val="75000"/>
                </a:prstClr>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AA4BCC4-B93F-4B59-9F26-1F0EFB794DDD}" type="slidenum">
              <a:rPr lang="nl-BE">
                <a:solidFill>
                  <a:prstClr val="black">
                    <a:tint val="75000"/>
                  </a:prstClr>
                </a:solidFill>
              </a:rPr>
              <a:pPr>
                <a:defRPr/>
              </a:pPr>
              <a:t>‹#›</a:t>
            </a:fld>
            <a:endParaRPr lang="nl-BE">
              <a:solidFill>
                <a:prstClr val="black">
                  <a:tint val="75000"/>
                </a:prstClr>
              </a:solidFill>
            </a:endParaRPr>
          </a:p>
        </p:txBody>
      </p:sp>
    </p:spTree>
    <p:extLst>
      <p:ext uri="{BB962C8B-B14F-4D97-AF65-F5344CB8AC3E}">
        <p14:creationId xmlns:p14="http://schemas.microsoft.com/office/powerpoint/2010/main" val="11253483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71737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423496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3728382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559837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549980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250BDDC-D326-4DF9-A692-21C81757728D}" type="datetimeFigureOut">
              <a:rPr lang="en-GB" smtClean="0"/>
              <a:t>18/09/2019</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F1D87862-FBA1-410E-A333-3E5F640F472E}" type="slidenum">
              <a:rPr lang="en-GB" smtClean="0"/>
              <a:t>‹#›</a:t>
            </a:fld>
            <a:endParaRPr lang="en-GB" dirty="0"/>
          </a:p>
        </p:txBody>
      </p:sp>
    </p:spTree>
    <p:extLst>
      <p:ext uri="{BB962C8B-B14F-4D97-AF65-F5344CB8AC3E}">
        <p14:creationId xmlns:p14="http://schemas.microsoft.com/office/powerpoint/2010/main" val="1384036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0BDDC-D326-4DF9-A692-21C81757728D}" type="datetimeFigureOut">
              <a:rPr lang="en-GB" smtClean="0"/>
              <a:t>18/09/2019</a:t>
            </a:fld>
            <a:endParaRPr lang="en-GB"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7862-FBA1-410E-A333-3E5F640F472E}" type="slidenum">
              <a:rPr lang="en-GB" smtClean="0"/>
              <a:t>‹#›</a:t>
            </a:fld>
            <a:endParaRPr lang="en-GB" dirty="0"/>
          </a:p>
        </p:txBody>
      </p:sp>
    </p:spTree>
    <p:extLst>
      <p:ext uri="{BB962C8B-B14F-4D97-AF65-F5344CB8AC3E}">
        <p14:creationId xmlns:p14="http://schemas.microsoft.com/office/powerpoint/2010/main" val="116330371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09600" y="274638"/>
            <a:ext cx="10094384"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hr-HR" altLang="en-US"/>
              <a:t>Kliknite da biste uredili stil naslova matrice</a:t>
            </a:r>
          </a:p>
        </p:txBody>
      </p:sp>
      <p:sp>
        <p:nvSpPr>
          <p:cNvPr id="1027"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r-HR" altLang="en-US"/>
              <a:t>Kliknite da biste uredili stilove teksta matrice</a:t>
            </a:r>
          </a:p>
          <a:p>
            <a:pPr lvl="1"/>
            <a:r>
              <a:rPr lang="hr-HR" altLang="en-US"/>
              <a:t>Druga razina</a:t>
            </a:r>
          </a:p>
          <a:p>
            <a:pPr lvl="2"/>
            <a:r>
              <a:rPr lang="hr-HR" altLang="en-US"/>
              <a:t>Treća razina</a:t>
            </a:r>
          </a:p>
          <a:p>
            <a:pPr lvl="3"/>
            <a:r>
              <a:rPr lang="hr-HR" altLang="en-US"/>
              <a:t>Četvrta razina</a:t>
            </a:r>
          </a:p>
          <a:p>
            <a:pPr lvl="4"/>
            <a:r>
              <a:rPr lang="hr-HR" altLang="en-US"/>
              <a:t>Peta razina</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fontAlgn="base">
              <a:spcBef>
                <a:spcPct val="0"/>
              </a:spcBef>
              <a:spcAft>
                <a:spcPct val="0"/>
              </a:spcAft>
              <a:defRPr/>
            </a:pPr>
            <a:fld id="{2E9AD1BA-5525-4AA0-B6FB-98C552E0B704}" type="datetime1">
              <a:rPr lang="en-GB" smtClean="0">
                <a:solidFill>
                  <a:srgbClr val="000000"/>
                </a:solidFill>
              </a:rPr>
              <a:pPr fontAlgn="base">
                <a:spcBef>
                  <a:spcPct val="0"/>
                </a:spcBef>
                <a:spcAft>
                  <a:spcPct val="0"/>
                </a:spcAft>
                <a:defRPr/>
              </a:pPr>
              <a:t>18/09/2019</a:t>
            </a:fld>
            <a:endParaRPr lang="hr-HR">
              <a:solidFill>
                <a:srgbClr val="000000"/>
              </a:solidFill>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fontAlgn="base">
              <a:spcBef>
                <a:spcPct val="0"/>
              </a:spcBef>
              <a:spcAft>
                <a:spcPct val="0"/>
              </a:spcAft>
              <a:defRPr/>
            </a:pPr>
            <a:endParaRPr lang="hr-HR">
              <a:solidFill>
                <a:srgbClr val="000000"/>
              </a:solidFill>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fontAlgn="base">
              <a:spcBef>
                <a:spcPct val="0"/>
              </a:spcBef>
              <a:spcAft>
                <a:spcPct val="0"/>
              </a:spcAft>
              <a:defRPr/>
            </a:pPr>
            <a:fld id="{26BACAD3-A4E0-4EF3-BB11-AD327052D3E2}" type="slidenum">
              <a:rPr lang="hr-HR">
                <a:solidFill>
                  <a:srgbClr val="000000"/>
                </a:solidFill>
              </a:rPr>
              <a:pPr fontAlgn="base">
                <a:spcBef>
                  <a:spcPct val="0"/>
                </a:spcBef>
                <a:spcAft>
                  <a:spcPct val="0"/>
                </a:spcAft>
                <a:defRPr/>
              </a:pPr>
              <a:t>‹#›</a:t>
            </a:fld>
            <a:endParaRPr lang="hr-HR">
              <a:solidFill>
                <a:srgbClr val="000000"/>
              </a:solidFill>
            </a:endParaRPr>
          </a:p>
        </p:txBody>
      </p:sp>
      <p:pic>
        <p:nvPicPr>
          <p:cNvPr id="1031" name="Picture 7"/>
          <p:cNvPicPr>
            <a:picLocks noChangeAspect="1" noChangeArrowheads="1"/>
          </p:cNvPicPr>
          <p:nvPr userDrawn="1"/>
        </p:nvPicPr>
        <p:blipFill>
          <a:blip r:embed="rId14" cstate="print"/>
          <a:srcRect b="42664"/>
          <a:stretch>
            <a:fillRect/>
          </a:stretch>
        </p:blipFill>
        <p:spPr bwMode="auto">
          <a:xfrm>
            <a:off x="0" y="6119814"/>
            <a:ext cx="12192000" cy="738187"/>
          </a:xfrm>
          <a:prstGeom prst="rect">
            <a:avLst/>
          </a:prstGeom>
          <a:noFill/>
          <a:ln w="9525">
            <a:noFill/>
            <a:miter lim="800000"/>
            <a:headEnd/>
            <a:tailEnd/>
          </a:ln>
        </p:spPr>
      </p:pic>
    </p:spTree>
    <p:extLst>
      <p:ext uri="{BB962C8B-B14F-4D97-AF65-F5344CB8AC3E}">
        <p14:creationId xmlns:p14="http://schemas.microsoft.com/office/powerpoint/2010/main" val="138888583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charset="0"/>
        </a:defRPr>
      </a:lvl2pPr>
      <a:lvl3pPr algn="l" rtl="0" eaLnBrk="0" fontAlgn="base" hangingPunct="0">
        <a:spcBef>
          <a:spcPct val="0"/>
        </a:spcBef>
        <a:spcAft>
          <a:spcPct val="0"/>
        </a:spcAft>
        <a:defRPr sz="4000">
          <a:solidFill>
            <a:schemeClr val="tx2"/>
          </a:solidFill>
          <a:latin typeface="Arial" charset="0"/>
        </a:defRPr>
      </a:lvl3pPr>
      <a:lvl4pPr algn="l" rtl="0" eaLnBrk="0" fontAlgn="base" hangingPunct="0">
        <a:spcBef>
          <a:spcPct val="0"/>
        </a:spcBef>
        <a:spcAft>
          <a:spcPct val="0"/>
        </a:spcAft>
        <a:defRPr sz="4000">
          <a:solidFill>
            <a:schemeClr val="tx2"/>
          </a:solidFill>
          <a:latin typeface="Arial" charset="0"/>
        </a:defRPr>
      </a:lvl4pPr>
      <a:lvl5pPr algn="l" rtl="0" eaLnBrk="0" fontAlgn="base" hangingPunct="0">
        <a:spcBef>
          <a:spcPct val="0"/>
        </a:spcBef>
        <a:spcAft>
          <a:spcPct val="0"/>
        </a:spcAft>
        <a:defRPr sz="4000">
          <a:solidFill>
            <a:schemeClr val="tx2"/>
          </a:solidFill>
          <a:latin typeface="Arial" charset="0"/>
        </a:defRPr>
      </a:lvl5pPr>
      <a:lvl6pPr marL="457200" algn="l" rtl="0" fontAlgn="base">
        <a:spcBef>
          <a:spcPct val="0"/>
        </a:spcBef>
        <a:spcAft>
          <a:spcPct val="0"/>
        </a:spcAft>
        <a:defRPr sz="4000">
          <a:solidFill>
            <a:schemeClr val="tx2"/>
          </a:solidFill>
          <a:latin typeface="Arial" charset="0"/>
        </a:defRPr>
      </a:lvl6pPr>
      <a:lvl7pPr marL="914400" algn="l" rtl="0" fontAlgn="base">
        <a:spcBef>
          <a:spcPct val="0"/>
        </a:spcBef>
        <a:spcAft>
          <a:spcPct val="0"/>
        </a:spcAft>
        <a:defRPr sz="4000">
          <a:solidFill>
            <a:schemeClr val="tx2"/>
          </a:solidFill>
          <a:latin typeface="Arial" charset="0"/>
        </a:defRPr>
      </a:lvl7pPr>
      <a:lvl8pPr marL="1371600" algn="l" rtl="0" fontAlgn="base">
        <a:spcBef>
          <a:spcPct val="0"/>
        </a:spcBef>
        <a:spcAft>
          <a:spcPct val="0"/>
        </a:spcAft>
        <a:defRPr sz="4000">
          <a:solidFill>
            <a:schemeClr val="tx2"/>
          </a:solidFill>
          <a:latin typeface="Arial" charset="0"/>
        </a:defRPr>
      </a:lvl8pPr>
      <a:lvl9pPr marL="1828800" algn="l" rtl="0" fontAlgn="base">
        <a:spcBef>
          <a:spcPct val="0"/>
        </a:spcBef>
        <a:spcAft>
          <a:spcPct val="0"/>
        </a:spcAft>
        <a:defRPr sz="40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A992D-E957-4914-8F84-8494931E7B1D}" type="datetime1">
              <a:rPr lang="en-GB" smtClean="0">
                <a:solidFill>
                  <a:prstClr val="black">
                    <a:tint val="75000"/>
                  </a:prstClr>
                </a:solidFill>
              </a:rPr>
              <a:pPr/>
              <a:t>18/09/2019</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D87862-FBA1-410E-A333-3E5F640F472E}"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62873170"/>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2279650" y="2349501"/>
            <a:ext cx="7772400" cy="1685925"/>
          </a:xfrm>
        </p:spPr>
        <p:txBody>
          <a:bodyPr/>
          <a:lstStyle/>
          <a:p>
            <a:pPr algn="ctr"/>
            <a:r>
              <a:rPr lang="nl-BE" altLang="en-US" dirty="0"/>
              <a:t>PEM PAL </a:t>
            </a:r>
            <a:br>
              <a:rPr lang="nl-BE" altLang="en-US" dirty="0"/>
            </a:br>
            <a:r>
              <a:rPr lang="nl-BE" altLang="en-US" dirty="0"/>
              <a:t>IA COP</a:t>
            </a:r>
            <a:br>
              <a:rPr lang="nl-BE" altLang="en-US" dirty="0"/>
            </a:br>
            <a:r>
              <a:rPr lang="nl-BE" altLang="en-US" dirty="0"/>
              <a:t>Audit in Practice Working Group </a:t>
            </a:r>
            <a:br>
              <a:rPr lang="en-US" altLang="en-US" dirty="0"/>
            </a:br>
            <a:br>
              <a:rPr lang="hr-HR" altLang="en-US" dirty="0"/>
            </a:br>
            <a:r>
              <a:rPr lang="en-US" sz="3600" b="1" dirty="0">
                <a:solidFill>
                  <a:schemeClr val="tx1"/>
                </a:solidFill>
                <a:latin typeface="Times New Roman" pitchFamily="18" charset="0"/>
                <a:cs typeface="Arial" pitchFamily="34" charset="0"/>
              </a:rPr>
              <a:t>Introduction to audit reporting</a:t>
            </a:r>
            <a:br>
              <a:rPr lang="en-US" sz="3600" b="1" dirty="0">
                <a:solidFill>
                  <a:schemeClr val="tx1"/>
                </a:solidFill>
                <a:latin typeface="MyriadPro-Bold"/>
                <a:cs typeface="Arial" pitchFamily="34" charset="0"/>
              </a:rPr>
            </a:br>
            <a:br>
              <a:rPr lang="hr-HR" altLang="en-US" b="1" dirty="0"/>
            </a:br>
            <a:br>
              <a:rPr lang="en-US" altLang="en-US" dirty="0"/>
            </a:br>
            <a:endParaRPr lang="hr-HR" altLang="en-US" dirty="0"/>
          </a:p>
        </p:txBody>
      </p:sp>
      <p:sp>
        <p:nvSpPr>
          <p:cNvPr id="3075" name="Rectangle 3"/>
          <p:cNvSpPr>
            <a:spLocks noGrp="1" noChangeArrowheads="1"/>
          </p:cNvSpPr>
          <p:nvPr>
            <p:ph type="subTitle" idx="1"/>
          </p:nvPr>
        </p:nvSpPr>
        <p:spPr>
          <a:xfrm>
            <a:off x="2855913" y="3933825"/>
            <a:ext cx="6400800" cy="2230438"/>
          </a:xfrm>
        </p:spPr>
        <p:txBody>
          <a:bodyPr/>
          <a:lstStyle/>
          <a:p>
            <a:pPr>
              <a:lnSpc>
                <a:spcPct val="90000"/>
              </a:lnSpc>
            </a:pPr>
            <a:endParaRPr lang="en-US" altLang="en-US" sz="2000" dirty="0"/>
          </a:p>
          <a:p>
            <a:pPr>
              <a:lnSpc>
                <a:spcPct val="90000"/>
              </a:lnSpc>
            </a:pPr>
            <a:endParaRPr lang="en-US" altLang="en-US" sz="2000" dirty="0"/>
          </a:p>
          <a:p>
            <a:pPr>
              <a:lnSpc>
                <a:spcPct val="90000"/>
              </a:lnSpc>
            </a:pPr>
            <a:r>
              <a:rPr lang="en-US" altLang="en-US" sz="2000" dirty="0"/>
              <a:t>Jean-Pierre </a:t>
            </a:r>
            <a:r>
              <a:rPr lang="en-US" altLang="en-US" sz="2000" dirty="0" err="1"/>
              <a:t>Garitte</a:t>
            </a:r>
            <a:endParaRPr lang="hr-HR" altLang="en-US" sz="2000" dirty="0"/>
          </a:p>
          <a:p>
            <a:pPr>
              <a:lnSpc>
                <a:spcPct val="90000"/>
              </a:lnSpc>
            </a:pPr>
            <a:endParaRPr lang="hr-HR" altLang="en-US" sz="2400" b="1" dirty="0"/>
          </a:p>
          <a:p>
            <a:pPr>
              <a:lnSpc>
                <a:spcPct val="90000"/>
              </a:lnSpc>
            </a:pPr>
            <a:r>
              <a:rPr lang="nl-BE" altLang="en-US" sz="1600" b="1" dirty="0" err="1"/>
              <a:t>Sochi</a:t>
            </a:r>
            <a:endParaRPr lang="nl-BE" altLang="en-US" sz="1600" b="1" dirty="0"/>
          </a:p>
          <a:p>
            <a:pPr>
              <a:lnSpc>
                <a:spcPct val="90000"/>
              </a:lnSpc>
            </a:pPr>
            <a:r>
              <a:rPr lang="nl-BE" altLang="en-US" sz="1600" b="1" dirty="0"/>
              <a:t>28-29 </a:t>
            </a:r>
            <a:r>
              <a:rPr lang="nl-BE" altLang="en-US" sz="1600" b="1" dirty="0" err="1"/>
              <a:t>October</a:t>
            </a:r>
            <a:r>
              <a:rPr lang="nl-BE" altLang="en-US" sz="1600" b="1" dirty="0"/>
              <a:t> 2019</a:t>
            </a:r>
            <a:endParaRPr lang="hr-HR" altLang="en-US" sz="1600" b="1" dirty="0"/>
          </a:p>
        </p:txBody>
      </p:sp>
      <p:pic>
        <p:nvPicPr>
          <p:cNvPr id="3076" name="Picture 3" descr="logo_for_noew.jpg"/>
          <p:cNvPicPr>
            <a:picLocks noChangeAspect="1" noChangeArrowheads="1"/>
          </p:cNvPicPr>
          <p:nvPr/>
        </p:nvPicPr>
        <p:blipFill>
          <a:blip r:embed="rId2" cstate="print"/>
          <a:srcRect/>
          <a:stretch>
            <a:fillRect/>
          </a:stretch>
        </p:blipFill>
        <p:spPr bwMode="auto">
          <a:xfrm>
            <a:off x="9744213" y="131902"/>
            <a:ext cx="2222500" cy="14128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6053ACC7-35E3-4F1C-8635-F4741B100A81}" type="slidenum">
              <a:rPr lang="hr-HR">
                <a:solidFill>
                  <a:srgbClr val="000000"/>
                </a:solidFill>
              </a:rPr>
              <a:pPr>
                <a:defRPr/>
              </a:pPr>
              <a:t>1</a:t>
            </a:fld>
            <a:endParaRPr lang="hr-HR">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38C457CA-6657-47AD-9471-48474AD306E2}" type="slidenum">
              <a:rPr lang="nl-BE" altLang="en-US">
                <a:solidFill>
                  <a:srgbClr val="898989"/>
                </a:solidFill>
                <a:latin typeface="Tahoma" pitchFamily="34" charset="0"/>
              </a:rPr>
              <a:pPr eaLnBrk="1" hangingPunct="1"/>
              <a:t>10</a:t>
            </a:fld>
            <a:endParaRPr lang="nl-BE" altLang="en-US" dirty="0">
              <a:solidFill>
                <a:srgbClr val="898989"/>
              </a:solidFill>
              <a:latin typeface="Tahoma" pitchFamily="34" charset="0"/>
            </a:endParaRPr>
          </a:p>
        </p:txBody>
      </p:sp>
      <p:sp>
        <p:nvSpPr>
          <p:cNvPr id="95236" name="Rectangle 3"/>
          <p:cNvSpPr>
            <a:spLocks noGrp="1" noChangeArrowheads="1"/>
          </p:cNvSpPr>
          <p:nvPr>
            <p:ph type="body" idx="4294967295"/>
          </p:nvPr>
        </p:nvSpPr>
        <p:spPr>
          <a:xfrm>
            <a:off x="2001934" y="1701800"/>
            <a:ext cx="8188282" cy="4679528"/>
          </a:xfrm>
        </p:spPr>
        <p:txBody>
          <a:bodyPr vert="horz" lIns="0" tIns="0" rIns="0" bIns="0" rtlCol="0">
            <a:normAutofit fontScale="47500" lnSpcReduction="20000"/>
          </a:bodyPr>
          <a:lstStyle/>
          <a:p>
            <a:pPr marL="457200" indent="-457200">
              <a:buAutoNum type="arabicPeriod"/>
            </a:pPr>
            <a:r>
              <a:rPr lang="en-GB" sz="3100" b="1" cap="all" dirty="0">
                <a:latin typeface="Arial" pitchFamily="34" charset="0"/>
                <a:cs typeface="Arial" pitchFamily="34" charset="0"/>
              </a:rPr>
              <a:t>Executive Summary and Conclusions	</a:t>
            </a:r>
          </a:p>
          <a:p>
            <a:pPr marL="457200" indent="-457200">
              <a:buAutoNum type="arabicPeriod"/>
            </a:pPr>
            <a:endParaRPr lang="en-GB" sz="3100" b="1" cap="all" dirty="0">
              <a:latin typeface="Arial" pitchFamily="34" charset="0"/>
              <a:cs typeface="Arial" pitchFamily="34" charset="0"/>
            </a:endParaRPr>
          </a:p>
          <a:p>
            <a:pPr marL="0" indent="0">
              <a:buNone/>
            </a:pPr>
            <a:r>
              <a:rPr lang="en-GB" sz="3100" dirty="0">
                <a:latin typeface="Arial" pitchFamily="34" charset="0"/>
                <a:cs typeface="Arial" pitchFamily="34" charset="0"/>
              </a:rPr>
              <a:t>1.1.	Background	</a:t>
            </a:r>
          </a:p>
          <a:p>
            <a:pPr marL="0" indent="0">
              <a:buNone/>
            </a:pPr>
            <a:r>
              <a:rPr lang="en-GB" sz="3100" dirty="0">
                <a:latin typeface="Arial" pitchFamily="34" charset="0"/>
                <a:cs typeface="Arial" pitchFamily="34" charset="0"/>
              </a:rPr>
              <a:t>1.2.	Audit Objectives	</a:t>
            </a:r>
          </a:p>
          <a:p>
            <a:pPr marL="0" indent="0">
              <a:buNone/>
            </a:pPr>
            <a:r>
              <a:rPr lang="en-GB" sz="3100" dirty="0">
                <a:latin typeface="Arial" pitchFamily="34" charset="0"/>
                <a:cs typeface="Arial" pitchFamily="34" charset="0"/>
              </a:rPr>
              <a:t>1.3.	Audit Scope</a:t>
            </a:r>
          </a:p>
          <a:p>
            <a:pPr marL="0" indent="0">
              <a:buNone/>
            </a:pPr>
            <a:r>
              <a:rPr lang="en-GB" sz="3100" dirty="0">
                <a:latin typeface="Arial" pitchFamily="34" charset="0"/>
                <a:cs typeface="Arial" pitchFamily="34" charset="0"/>
              </a:rPr>
              <a:t>1.4.	Strengths </a:t>
            </a:r>
          </a:p>
          <a:p>
            <a:pPr marL="0" indent="0">
              <a:buNone/>
            </a:pPr>
            <a:r>
              <a:rPr lang="en-GB" sz="3100" dirty="0">
                <a:latin typeface="Arial" pitchFamily="34" charset="0"/>
                <a:cs typeface="Arial" pitchFamily="34" charset="0"/>
              </a:rPr>
              <a:t>1.5.	Audit Opinion/Conclusion and Major Audit Findings	</a:t>
            </a:r>
          </a:p>
          <a:p>
            <a:pPr marL="0" indent="0">
              <a:buNone/>
            </a:pPr>
            <a:r>
              <a:rPr lang="en-GB" sz="3100" dirty="0">
                <a:latin typeface="Arial" pitchFamily="34" charset="0"/>
                <a:cs typeface="Arial" pitchFamily="34" charset="0"/>
              </a:rPr>
              <a:t>1.6.	Risks and Audit Recommendations	</a:t>
            </a:r>
          </a:p>
          <a:p>
            <a:pPr marL="0" indent="0">
              <a:buNone/>
            </a:pPr>
            <a:r>
              <a:rPr lang="fr-BE" sz="3100" dirty="0">
                <a:latin typeface="Arial" pitchFamily="34" charset="0"/>
                <a:cs typeface="Arial" pitchFamily="34" charset="0"/>
              </a:rPr>
              <a:t>1.7.	</a:t>
            </a:r>
            <a:r>
              <a:rPr lang="fr-BE" sz="3100" dirty="0" err="1">
                <a:latin typeface="Arial" pitchFamily="34" charset="0"/>
                <a:cs typeface="Arial" pitchFamily="34" charset="0"/>
              </a:rPr>
              <a:t>Comments</a:t>
            </a:r>
            <a:r>
              <a:rPr lang="fr-BE" sz="3100" dirty="0">
                <a:latin typeface="Arial" pitchFamily="34" charset="0"/>
                <a:cs typeface="Arial" pitchFamily="34" charset="0"/>
              </a:rPr>
              <a:t> </a:t>
            </a:r>
            <a:r>
              <a:rPr lang="fr-BE" sz="3100" dirty="0" err="1">
                <a:latin typeface="Arial" pitchFamily="34" charset="0"/>
                <a:cs typeface="Arial" pitchFamily="34" charset="0"/>
              </a:rPr>
              <a:t>from</a:t>
            </a:r>
            <a:r>
              <a:rPr lang="fr-BE" sz="3100" dirty="0">
                <a:latin typeface="Arial" pitchFamily="34" charset="0"/>
                <a:cs typeface="Arial" pitchFamily="34" charset="0"/>
              </a:rPr>
              <a:t> </a:t>
            </a:r>
            <a:r>
              <a:rPr lang="fr-BE" sz="3100" dirty="0" err="1">
                <a:latin typeface="Arial" pitchFamily="34" charset="0"/>
                <a:cs typeface="Arial" pitchFamily="34" charset="0"/>
              </a:rPr>
              <a:t>auditee</a:t>
            </a:r>
            <a:endParaRPr lang="en-GB" sz="3100" dirty="0">
              <a:latin typeface="Arial" pitchFamily="34" charset="0"/>
              <a:cs typeface="Arial" pitchFamily="34" charset="0"/>
            </a:endParaRPr>
          </a:p>
          <a:p>
            <a:pPr marL="0" indent="0">
              <a:buNone/>
            </a:pPr>
            <a:endParaRPr lang="en-GB" sz="3100" cap="small" dirty="0">
              <a:latin typeface="Arial" pitchFamily="34" charset="0"/>
              <a:cs typeface="Arial" pitchFamily="34" charset="0"/>
            </a:endParaRPr>
          </a:p>
          <a:p>
            <a:pPr marL="514350" indent="-514350">
              <a:buAutoNum type="arabicPeriod" startAt="2"/>
            </a:pPr>
            <a:r>
              <a:rPr lang="en-GB" sz="3100" b="1" cap="all" dirty="0">
                <a:latin typeface="Arial" pitchFamily="34" charset="0"/>
                <a:cs typeface="Arial" pitchFamily="34" charset="0"/>
              </a:rPr>
              <a:t>Full Report</a:t>
            </a:r>
          </a:p>
          <a:p>
            <a:pPr marL="0" indent="0">
              <a:buNone/>
            </a:pPr>
            <a:r>
              <a:rPr lang="en-GB" sz="3100" b="1" cap="all" dirty="0">
                <a:latin typeface="Arial" pitchFamily="34" charset="0"/>
                <a:cs typeface="Arial" pitchFamily="34" charset="0"/>
              </a:rPr>
              <a:t>	</a:t>
            </a:r>
          </a:p>
          <a:p>
            <a:pPr marL="0" indent="0">
              <a:buNone/>
            </a:pPr>
            <a:r>
              <a:rPr lang="en-GB" sz="3100" cap="small" dirty="0">
                <a:latin typeface="Arial" pitchFamily="34" charset="0"/>
                <a:cs typeface="Arial" pitchFamily="34" charset="0"/>
              </a:rPr>
              <a:t>2.1.	</a:t>
            </a:r>
            <a:r>
              <a:rPr lang="en-GB" sz="3100" dirty="0">
                <a:latin typeface="Arial" pitchFamily="34" charset="0"/>
                <a:cs typeface="Arial" pitchFamily="34" charset="0"/>
              </a:rPr>
              <a:t>Introduction	</a:t>
            </a:r>
          </a:p>
          <a:p>
            <a:pPr marL="0" indent="0">
              <a:buNone/>
            </a:pPr>
            <a:r>
              <a:rPr lang="en-GB" sz="3100" dirty="0">
                <a:latin typeface="Arial" pitchFamily="34" charset="0"/>
                <a:cs typeface="Arial" pitchFamily="34" charset="0"/>
              </a:rPr>
              <a:t>2.1.1.	Reason for the Engagement	</a:t>
            </a:r>
          </a:p>
          <a:p>
            <a:pPr marL="0" indent="0">
              <a:buNone/>
            </a:pPr>
            <a:r>
              <a:rPr lang="en-GB" sz="3100" dirty="0">
                <a:latin typeface="Arial" pitchFamily="34" charset="0"/>
                <a:cs typeface="Arial" pitchFamily="34" charset="0"/>
              </a:rPr>
              <a:t>2.1.2.	Description of the Audited Activity/Process	</a:t>
            </a:r>
          </a:p>
          <a:p>
            <a:pPr marL="0" indent="0">
              <a:buNone/>
            </a:pPr>
            <a:r>
              <a:rPr lang="en-GB" sz="3100" dirty="0">
                <a:latin typeface="Arial" pitchFamily="34" charset="0"/>
                <a:cs typeface="Arial" pitchFamily="34" charset="0"/>
              </a:rPr>
              <a:t>2.1.3.	Key Figures	</a:t>
            </a:r>
          </a:p>
          <a:p>
            <a:pPr marL="0" indent="0">
              <a:buNone/>
            </a:pPr>
            <a:r>
              <a:rPr lang="en-GB" sz="3100" cap="small" dirty="0">
                <a:latin typeface="Arial" pitchFamily="34" charset="0"/>
                <a:cs typeface="Arial" pitchFamily="34" charset="0"/>
              </a:rPr>
              <a:t>2.2.	</a:t>
            </a:r>
            <a:r>
              <a:rPr lang="en-GB" sz="3100" dirty="0">
                <a:latin typeface="Arial" pitchFamily="34" charset="0"/>
                <a:cs typeface="Arial" pitchFamily="34" charset="0"/>
              </a:rPr>
              <a:t>Audit Findings and Recommendations</a:t>
            </a:r>
          </a:p>
          <a:p>
            <a:pPr marL="0" indent="0">
              <a:buNone/>
            </a:pPr>
            <a:endParaRPr lang="en-GB" sz="3100" cap="small" dirty="0">
              <a:latin typeface="Arial" pitchFamily="34" charset="0"/>
              <a:cs typeface="Arial" pitchFamily="34" charset="0"/>
            </a:endParaRPr>
          </a:p>
          <a:p>
            <a:pPr marL="0" indent="0">
              <a:buNone/>
            </a:pPr>
            <a:r>
              <a:rPr lang="en-GB" sz="3100" cap="small" dirty="0">
                <a:latin typeface="Arial" pitchFamily="34" charset="0"/>
                <a:cs typeface="Arial" pitchFamily="34" charset="0"/>
              </a:rPr>
              <a:t>Annex     </a:t>
            </a:r>
            <a:r>
              <a:rPr lang="en-GB" sz="3100" dirty="0">
                <a:latin typeface="Arial" pitchFamily="34" charset="0"/>
                <a:cs typeface="Arial" pitchFamily="34" charset="0"/>
              </a:rPr>
              <a:t>Audit methodology and Follow-up	</a:t>
            </a:r>
            <a:r>
              <a:rPr lang="en-GB" sz="2400" i="1" dirty="0"/>
              <a:t>	</a:t>
            </a:r>
          </a:p>
          <a:p>
            <a:endParaRPr lang="en-GB" sz="2400" b="1" cap="all" dirty="0"/>
          </a:p>
          <a:p>
            <a:pPr algn="just" eaLnBrk="1" hangingPunct="1">
              <a:lnSpc>
                <a:spcPct val="90000"/>
              </a:lnSpc>
            </a:pPr>
            <a:endParaRPr lang="en-US" altLang="en-US" sz="2400" dirty="0">
              <a:latin typeface="Arial (body)"/>
            </a:endParaRPr>
          </a:p>
        </p:txBody>
      </p:sp>
      <p:sp>
        <p:nvSpPr>
          <p:cNvPr id="95238" name="Rectangle 3"/>
          <p:cNvSpPr>
            <a:spLocks noChangeArrowheads="1"/>
          </p:cNvSpPr>
          <p:nvPr/>
        </p:nvSpPr>
        <p:spPr bwMode="auto">
          <a:xfrm>
            <a:off x="2798838" y="3573463"/>
            <a:ext cx="4537075"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400" dirty="0">
              <a:solidFill>
                <a:prstClr val="black"/>
              </a:solidFill>
              <a:latin typeface="Arial (body)"/>
            </a:endParaRPr>
          </a:p>
        </p:txBody>
      </p:sp>
      <p:sp>
        <p:nvSpPr>
          <p:cNvPr id="95239" name="Rectangle 3"/>
          <p:cNvSpPr>
            <a:spLocks noChangeArrowheads="1"/>
          </p:cNvSpPr>
          <p:nvPr/>
        </p:nvSpPr>
        <p:spPr bwMode="auto">
          <a:xfrm>
            <a:off x="2782889" y="2997200"/>
            <a:ext cx="453707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800" dirty="0">
              <a:solidFill>
                <a:prstClr val="black"/>
              </a:solidFill>
              <a:latin typeface="Arial (body)"/>
            </a:endParaRPr>
          </a:p>
        </p:txBody>
      </p:sp>
      <p:sp>
        <p:nvSpPr>
          <p:cNvPr id="95240" name="Rectangle 3"/>
          <p:cNvSpPr>
            <a:spLocks noChangeArrowheads="1"/>
          </p:cNvSpPr>
          <p:nvPr/>
        </p:nvSpPr>
        <p:spPr bwMode="auto">
          <a:xfrm>
            <a:off x="2782889" y="4079876"/>
            <a:ext cx="7407327"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400" dirty="0">
              <a:solidFill>
                <a:prstClr val="black"/>
              </a:solidFill>
              <a:latin typeface="Arial (body)"/>
            </a:endParaRPr>
          </a:p>
        </p:txBody>
      </p:sp>
      <p:sp>
        <p:nvSpPr>
          <p:cNvPr id="95241" name="Rectangle 3"/>
          <p:cNvSpPr>
            <a:spLocks noChangeArrowheads="1"/>
          </p:cNvSpPr>
          <p:nvPr/>
        </p:nvSpPr>
        <p:spPr bwMode="auto">
          <a:xfrm>
            <a:off x="2782889" y="4654551"/>
            <a:ext cx="4537075"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342900" indent="-342900"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Font typeface="Arial" pitchFamily="34" charset="0"/>
              <a:buChar char="•"/>
            </a:pPr>
            <a:endParaRPr lang="en-US" altLang="en-US" sz="2400" dirty="0">
              <a:solidFill>
                <a:prstClr val="black"/>
              </a:solidFill>
              <a:latin typeface="Arial (body)"/>
            </a:endParaRPr>
          </a:p>
        </p:txBody>
      </p:sp>
      <p:grpSp>
        <p:nvGrpSpPr>
          <p:cNvPr id="95243" name="Group 18"/>
          <p:cNvGrpSpPr>
            <a:grpSpLocks/>
          </p:cNvGrpSpPr>
          <p:nvPr/>
        </p:nvGrpSpPr>
        <p:grpSpPr bwMode="auto">
          <a:xfrm>
            <a:off x="1703389" y="77788"/>
            <a:ext cx="1944687" cy="290512"/>
            <a:chOff x="179388" y="77788"/>
            <a:chExt cx="1944687" cy="290512"/>
          </a:xfrm>
        </p:grpSpPr>
        <p:grpSp>
          <p:nvGrpSpPr>
            <p:cNvPr id="95244" name="Group 9"/>
            <p:cNvGrpSpPr>
              <a:grpSpLocks/>
            </p:cNvGrpSpPr>
            <p:nvPr/>
          </p:nvGrpSpPr>
          <p:grpSpPr bwMode="auto">
            <a:xfrm>
              <a:off x="179388" y="115888"/>
              <a:ext cx="1944687" cy="217487"/>
              <a:chOff x="110" y="890"/>
              <a:chExt cx="5628" cy="1094"/>
            </a:xfrm>
          </p:grpSpPr>
          <p:sp>
            <p:nvSpPr>
              <p:cNvPr id="2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5245"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9"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Structure of the audit report</a:t>
            </a:r>
            <a:endParaRPr lang="en-GB" sz="2600" b="1" dirty="0">
              <a:solidFill>
                <a:srgbClr val="000000"/>
              </a:solidFill>
              <a:latin typeface="Arial (headings)"/>
            </a:endParaRPr>
          </a:p>
        </p:txBody>
      </p:sp>
    </p:spTree>
    <p:extLst>
      <p:ext uri="{BB962C8B-B14F-4D97-AF65-F5344CB8AC3E}">
        <p14:creationId xmlns:p14="http://schemas.microsoft.com/office/powerpoint/2010/main" val="3740358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506DBEF7-4E50-44C9-BCF6-9057CD128343}" type="slidenum">
              <a:rPr lang="nl-BE" altLang="en-US">
                <a:solidFill>
                  <a:srgbClr val="898989"/>
                </a:solidFill>
                <a:latin typeface="Tahoma" pitchFamily="34" charset="0"/>
              </a:rPr>
              <a:pPr eaLnBrk="1" hangingPunct="1"/>
              <a:t>11</a:t>
            </a:fld>
            <a:endParaRPr lang="nl-BE" altLang="en-US" dirty="0">
              <a:solidFill>
                <a:srgbClr val="898989"/>
              </a:solidFill>
              <a:latin typeface="Tahoma" pitchFamily="34" charset="0"/>
            </a:endParaRPr>
          </a:p>
        </p:txBody>
      </p:sp>
      <p:sp>
        <p:nvSpPr>
          <p:cNvPr id="96260" name="Rectangle 14"/>
          <p:cNvSpPr>
            <a:spLocks noChangeArrowheads="1"/>
          </p:cNvSpPr>
          <p:nvPr/>
        </p:nvSpPr>
        <p:spPr bwMode="auto">
          <a:xfrm>
            <a:off x="1809750" y="3429001"/>
            <a:ext cx="8572500" cy="24560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339850" indent="-42545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just" eaLnBrk="1" hangingPunct="1">
              <a:lnSpc>
                <a:spcPct val="90000"/>
              </a:lnSpc>
              <a:spcBef>
                <a:spcPct val="20000"/>
              </a:spcBef>
              <a:buClr>
                <a:srgbClr val="00B0F0"/>
              </a:buClr>
              <a:buSzPct val="65000"/>
            </a:pPr>
            <a:r>
              <a:rPr lang="en-GB" altLang="en-US" sz="2400" b="1" dirty="0">
                <a:solidFill>
                  <a:srgbClr val="4BACC6"/>
                </a:solidFill>
                <a:latin typeface="Arial (body)"/>
              </a:rPr>
              <a:t>Types of opinion:</a:t>
            </a:r>
          </a:p>
          <a:p>
            <a:pPr lvl="2" eaLnBrk="1" hangingPunct="1">
              <a:buClr>
                <a:srgbClr val="4BACC6"/>
              </a:buClr>
              <a:buSzPct val="80000"/>
              <a:buFontTx/>
              <a:buChar char="•"/>
            </a:pPr>
            <a:r>
              <a:rPr lang="en-GB" altLang="en-US" sz="2200" dirty="0">
                <a:solidFill>
                  <a:prstClr val="black"/>
                </a:solidFill>
                <a:latin typeface="Arial (body)"/>
              </a:rPr>
              <a:t>No opinion (consulting engagements, desk reviews, risk   assessments)</a:t>
            </a:r>
          </a:p>
          <a:p>
            <a:pPr lvl="2" eaLnBrk="1" hangingPunct="1">
              <a:buClr>
                <a:srgbClr val="4BACC6"/>
              </a:buClr>
              <a:buSzPct val="80000"/>
              <a:buFontTx/>
              <a:buChar char="•"/>
            </a:pPr>
            <a:r>
              <a:rPr lang="en-GB" altLang="en-US" sz="2200" dirty="0">
                <a:solidFill>
                  <a:prstClr val="black"/>
                </a:solidFill>
                <a:latin typeface="Arial (body)"/>
              </a:rPr>
              <a:t>Disclaimer of opinion (scope limitation)</a:t>
            </a:r>
          </a:p>
          <a:p>
            <a:pPr lvl="2" eaLnBrk="1" hangingPunct="1">
              <a:buClr>
                <a:srgbClr val="4BACC6"/>
              </a:buClr>
              <a:buSzPct val="80000"/>
              <a:buFontTx/>
              <a:buChar char="•"/>
            </a:pPr>
            <a:r>
              <a:rPr lang="en-GB" altLang="en-US" sz="2200" dirty="0">
                <a:solidFill>
                  <a:prstClr val="black"/>
                </a:solidFill>
                <a:latin typeface="Arial (body)"/>
              </a:rPr>
              <a:t>Satisfactory</a:t>
            </a:r>
          </a:p>
          <a:p>
            <a:pPr lvl="2" eaLnBrk="1" hangingPunct="1">
              <a:buClr>
                <a:srgbClr val="4BACC6"/>
              </a:buClr>
              <a:buSzPct val="80000"/>
              <a:buFontTx/>
              <a:buChar char="•"/>
            </a:pPr>
            <a:r>
              <a:rPr lang="en-GB" altLang="en-US" sz="2200" dirty="0">
                <a:solidFill>
                  <a:prstClr val="black"/>
                </a:solidFill>
                <a:latin typeface="Arial (body)"/>
              </a:rPr>
              <a:t>Qualified (satisfactory except for …)</a:t>
            </a:r>
          </a:p>
          <a:p>
            <a:pPr lvl="2" eaLnBrk="1" hangingPunct="1">
              <a:buClr>
                <a:srgbClr val="4BACC6"/>
              </a:buClr>
              <a:buSzPct val="80000"/>
              <a:buFontTx/>
              <a:buChar char="•"/>
            </a:pPr>
            <a:r>
              <a:rPr lang="en-GB" altLang="en-US" sz="2200" dirty="0">
                <a:solidFill>
                  <a:prstClr val="black"/>
                </a:solidFill>
                <a:latin typeface="Arial (body)"/>
              </a:rPr>
              <a:t>Unsatisfactory/negative/adverse</a:t>
            </a:r>
          </a:p>
        </p:txBody>
      </p:sp>
      <p:sp>
        <p:nvSpPr>
          <p:cNvPr id="96261" name="Rectangle 2"/>
          <p:cNvSpPr>
            <a:spLocks noChangeArrowheads="1"/>
          </p:cNvSpPr>
          <p:nvPr/>
        </p:nvSpPr>
        <p:spPr bwMode="auto">
          <a:xfrm>
            <a:off x="1919288" y="1628775"/>
            <a:ext cx="8229600" cy="1511300"/>
          </a:xfrm>
          <a:prstGeom prst="rect">
            <a:avLst/>
          </a:prstGeom>
          <a:solidFill>
            <a:schemeClr val="bg2"/>
          </a:solidFill>
          <a:ln>
            <a:noFill/>
          </a:ln>
          <a:effectLst>
            <a:prstShdw prst="shdw13" dist="53882" dir="13500000">
              <a:srgbClr val="808080">
                <a:alpha val="50000"/>
              </a:srgbClr>
            </a:prst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en-US" altLang="en-US" sz="2000" b="1" u="sng" dirty="0">
                <a:solidFill>
                  <a:prstClr val="black"/>
                </a:solidFill>
                <a:latin typeface="Arial (body)"/>
              </a:rPr>
              <a:t>Standard 2410.A1 – Communicating Results</a:t>
            </a:r>
            <a:r>
              <a:rPr lang="en-US" altLang="en-US" sz="2000" b="1" i="1" dirty="0">
                <a:solidFill>
                  <a:prstClr val="black"/>
                </a:solidFill>
                <a:latin typeface="Arial (body)"/>
              </a:rPr>
              <a:t> </a:t>
            </a:r>
            <a:br>
              <a:rPr lang="en-US" altLang="en-US" sz="2000" b="1" i="1" dirty="0">
                <a:solidFill>
                  <a:prstClr val="black"/>
                </a:solidFill>
                <a:latin typeface="Arial (body)"/>
              </a:rPr>
            </a:br>
            <a:br>
              <a:rPr lang="en-US" altLang="en-US" sz="2000" b="1" i="1" dirty="0">
                <a:solidFill>
                  <a:prstClr val="black"/>
                </a:solidFill>
                <a:latin typeface="Arial (body)"/>
              </a:rPr>
            </a:br>
            <a:r>
              <a:rPr lang="en-US" altLang="fr-FR" sz="2000" b="1" i="1" dirty="0">
                <a:solidFill>
                  <a:prstClr val="black"/>
                </a:solidFill>
                <a:latin typeface="Arial (body)"/>
              </a:rPr>
              <a:t>“</a:t>
            </a:r>
            <a:r>
              <a:rPr lang="en-GB" altLang="ja-JP" sz="2000" i="1" dirty="0">
                <a:solidFill>
                  <a:prstClr val="black"/>
                </a:solidFill>
                <a:latin typeface="Arial (body)"/>
              </a:rPr>
              <a:t>Final communication of engagement results must, where appropriate, contain the internal auditor</a:t>
            </a:r>
            <a:r>
              <a:rPr lang="en-GB" altLang="fr-FR" sz="2000" i="1" dirty="0">
                <a:solidFill>
                  <a:prstClr val="black"/>
                </a:solidFill>
                <a:latin typeface="Arial (body)"/>
              </a:rPr>
              <a:t>’</a:t>
            </a:r>
            <a:r>
              <a:rPr lang="en-GB" altLang="ja-JP" sz="2000" i="1" dirty="0">
                <a:solidFill>
                  <a:prstClr val="black"/>
                </a:solidFill>
                <a:latin typeface="Arial (body)"/>
              </a:rPr>
              <a:t>s overall opinion and/or conclusions.</a:t>
            </a:r>
            <a:r>
              <a:rPr lang="en-US" altLang="fr-FR" sz="2000" b="1" i="1" dirty="0">
                <a:solidFill>
                  <a:prstClr val="black"/>
                </a:solidFill>
                <a:latin typeface="Arial (body)"/>
              </a:rPr>
              <a:t>”</a:t>
            </a:r>
            <a:endParaRPr lang="en-US" altLang="en-US" sz="2000" b="1" i="1" dirty="0">
              <a:solidFill>
                <a:prstClr val="black"/>
              </a:solidFill>
              <a:latin typeface="Arial (body)"/>
            </a:endParaRPr>
          </a:p>
        </p:txBody>
      </p:sp>
      <p:grpSp>
        <p:nvGrpSpPr>
          <p:cNvPr id="96263" name="Group 15"/>
          <p:cNvGrpSpPr>
            <a:grpSpLocks/>
          </p:cNvGrpSpPr>
          <p:nvPr/>
        </p:nvGrpSpPr>
        <p:grpSpPr bwMode="auto">
          <a:xfrm>
            <a:off x="1703389" y="77788"/>
            <a:ext cx="1944687" cy="290512"/>
            <a:chOff x="179388" y="77788"/>
            <a:chExt cx="1944687" cy="290512"/>
          </a:xfrm>
        </p:grpSpPr>
        <p:grpSp>
          <p:nvGrpSpPr>
            <p:cNvPr id="96265" name="Group 9"/>
            <p:cNvGrpSpPr>
              <a:grpSpLocks/>
            </p:cNvGrpSpPr>
            <p:nvPr/>
          </p:nvGrpSpPr>
          <p:grpSpPr bwMode="auto">
            <a:xfrm>
              <a:off x="179388" y="115888"/>
              <a:ext cx="1944687" cy="217487"/>
              <a:chOff x="110" y="890"/>
              <a:chExt cx="5628" cy="1094"/>
            </a:xfrm>
          </p:grpSpPr>
          <p:sp>
            <p:nvSpPr>
              <p:cNvPr id="19"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0"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1"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2"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4"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6266"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5"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Reporting</a:t>
            </a:r>
            <a:endParaRPr lang="en-GB" sz="2600" b="1" dirty="0">
              <a:solidFill>
                <a:srgbClr val="000000"/>
              </a:solidFill>
              <a:latin typeface="Arial (headings)"/>
            </a:endParaRPr>
          </a:p>
        </p:txBody>
      </p:sp>
    </p:spTree>
    <p:extLst>
      <p:ext uri="{BB962C8B-B14F-4D97-AF65-F5344CB8AC3E}">
        <p14:creationId xmlns:p14="http://schemas.microsoft.com/office/powerpoint/2010/main" val="31199163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84A4FD17-FC6E-4947-A0FB-612FE78FA41F}" type="slidenum">
              <a:rPr lang="nl-BE" altLang="en-US">
                <a:solidFill>
                  <a:srgbClr val="898989"/>
                </a:solidFill>
                <a:latin typeface="Tahoma" pitchFamily="34" charset="0"/>
              </a:rPr>
              <a:pPr eaLnBrk="1" hangingPunct="1"/>
              <a:t>12</a:t>
            </a:fld>
            <a:endParaRPr lang="nl-BE" altLang="en-US" dirty="0">
              <a:solidFill>
                <a:srgbClr val="898989"/>
              </a:solidFill>
              <a:latin typeface="Tahoma" pitchFamily="34" charset="0"/>
            </a:endParaRPr>
          </a:p>
        </p:txBody>
      </p:sp>
      <p:sp>
        <p:nvSpPr>
          <p:cNvPr id="97283" name="Rectangle 2"/>
          <p:cNvSpPr>
            <a:spLocks noChangeArrowheads="1"/>
          </p:cNvSpPr>
          <p:nvPr/>
        </p:nvSpPr>
        <p:spPr bwMode="auto">
          <a:xfrm>
            <a:off x="1919288" y="1412875"/>
            <a:ext cx="8374062" cy="1803400"/>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r>
              <a:rPr lang="en-US" sz="2000" b="1" u="sng" dirty="0">
                <a:solidFill>
                  <a:prstClr val="black"/>
                </a:solidFill>
                <a:latin typeface="Arial (body)"/>
              </a:rPr>
              <a:t>Standard 2440 – Disseminating Results</a:t>
            </a:r>
            <a:br>
              <a:rPr lang="en-US" sz="2000" b="1" u="sng" dirty="0">
                <a:solidFill>
                  <a:prstClr val="black"/>
                </a:solidFill>
                <a:latin typeface="Arial (body)"/>
              </a:rPr>
            </a:br>
            <a:endParaRPr lang="en-US" sz="2000" u="sng" dirty="0">
              <a:solidFill>
                <a:prstClr val="black"/>
              </a:solidFill>
              <a:latin typeface="Arial (body)"/>
            </a:endParaRPr>
          </a:p>
          <a:p>
            <a:pPr algn="just">
              <a:defRPr/>
            </a:pPr>
            <a:r>
              <a:rPr lang="en-US" altLang="fr-FR" sz="2000" i="1" dirty="0">
                <a:solidFill>
                  <a:prstClr val="black"/>
                </a:solidFill>
                <a:latin typeface="Arial (body)"/>
              </a:rPr>
              <a:t>“</a:t>
            </a:r>
            <a:r>
              <a:rPr lang="en-US" sz="2000" i="1" dirty="0">
                <a:solidFill>
                  <a:prstClr val="black"/>
                </a:solidFill>
                <a:latin typeface="Arial (body)"/>
              </a:rPr>
              <a:t>The chief audit executive must communicate results to the appropriate parties</a:t>
            </a:r>
            <a:r>
              <a:rPr lang="en-US" sz="2200" i="1" dirty="0">
                <a:solidFill>
                  <a:prstClr val="black"/>
                </a:solidFill>
                <a:latin typeface="Arial (body)"/>
              </a:rPr>
              <a:t>.</a:t>
            </a:r>
            <a:r>
              <a:rPr lang="en-US" altLang="fr-FR" sz="2200" i="1" dirty="0">
                <a:solidFill>
                  <a:prstClr val="black"/>
                </a:solidFill>
                <a:latin typeface="Arial (body)"/>
              </a:rPr>
              <a:t>”</a:t>
            </a:r>
            <a:endParaRPr lang="en-US" sz="2200" i="1" dirty="0">
              <a:solidFill>
                <a:prstClr val="black"/>
              </a:solidFill>
              <a:latin typeface="Arial (body)"/>
            </a:endParaRPr>
          </a:p>
        </p:txBody>
      </p:sp>
      <p:sp>
        <p:nvSpPr>
          <p:cNvPr id="97288" name="AutoShape 34"/>
          <p:cNvSpPr>
            <a:spLocks noChangeArrowheads="1"/>
          </p:cNvSpPr>
          <p:nvPr/>
        </p:nvSpPr>
        <p:spPr bwMode="auto">
          <a:xfrm>
            <a:off x="2424114" y="3573463"/>
            <a:ext cx="1152525" cy="1295400"/>
          </a:xfrm>
          <a:prstGeom prst="foldedCorner">
            <a:avLst>
              <a:gd name="adj" fmla="val 12500"/>
            </a:avLst>
          </a:prstGeom>
          <a:solidFill>
            <a:srgbClr val="CCFFFF"/>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en-GB" dirty="0">
                <a:solidFill>
                  <a:prstClr val="black"/>
                </a:solidFill>
                <a:latin typeface="Calibri" charset="0"/>
                <a:ea typeface="ＭＳ Ｐゴシック" charset="0"/>
                <a:cs typeface="Arial" charset="0"/>
              </a:rPr>
              <a:t>Draft report</a:t>
            </a:r>
          </a:p>
        </p:txBody>
      </p:sp>
      <p:sp>
        <p:nvSpPr>
          <p:cNvPr id="97289" name="AutoShape 35"/>
          <p:cNvSpPr>
            <a:spLocks noChangeArrowheads="1"/>
          </p:cNvSpPr>
          <p:nvPr/>
        </p:nvSpPr>
        <p:spPr bwMode="auto">
          <a:xfrm>
            <a:off x="3216276" y="5157788"/>
            <a:ext cx="1152525" cy="1295400"/>
          </a:xfrm>
          <a:prstGeom prst="foldedCorner">
            <a:avLst>
              <a:gd name="adj" fmla="val 12500"/>
            </a:avLst>
          </a:prstGeom>
          <a:solidFill>
            <a:srgbClr val="D2DFEE"/>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en-GB" dirty="0">
                <a:solidFill>
                  <a:prstClr val="black"/>
                </a:solidFill>
                <a:latin typeface="Arial (body)"/>
                <a:ea typeface="ＭＳ Ｐゴシック" charset="0"/>
                <a:cs typeface="Arial" charset="0"/>
              </a:rPr>
              <a:t>Final report</a:t>
            </a:r>
          </a:p>
        </p:txBody>
      </p:sp>
      <p:sp>
        <p:nvSpPr>
          <p:cNvPr id="97290" name="Line 36"/>
          <p:cNvSpPr>
            <a:spLocks noChangeShapeType="1"/>
          </p:cNvSpPr>
          <p:nvPr/>
        </p:nvSpPr>
        <p:spPr bwMode="auto">
          <a:xfrm>
            <a:off x="3648075" y="4076700"/>
            <a:ext cx="2952750" cy="0"/>
          </a:xfrm>
          <a:prstGeom prst="line">
            <a:avLst/>
          </a:prstGeom>
          <a:noFill/>
          <a:ln w="25400">
            <a:solidFill>
              <a:srgbClr val="385D8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prstClr val="black"/>
              </a:solidFill>
              <a:latin typeface="Calibri" charset="0"/>
              <a:ea typeface="ＭＳ Ｐゴシック" charset="0"/>
              <a:cs typeface="Arial" charset="0"/>
            </a:endParaRPr>
          </a:p>
        </p:txBody>
      </p:sp>
      <p:sp>
        <p:nvSpPr>
          <p:cNvPr id="97291" name="Line 37"/>
          <p:cNvSpPr>
            <a:spLocks noChangeShapeType="1"/>
          </p:cNvSpPr>
          <p:nvPr/>
        </p:nvSpPr>
        <p:spPr bwMode="auto">
          <a:xfrm>
            <a:off x="4583113" y="5516563"/>
            <a:ext cx="2089150" cy="0"/>
          </a:xfrm>
          <a:prstGeom prst="line">
            <a:avLst/>
          </a:prstGeom>
          <a:noFill/>
          <a:ln w="25400">
            <a:solidFill>
              <a:srgbClr val="385D8A"/>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defRPr/>
            </a:pPr>
            <a:endParaRPr lang="fr-FR" dirty="0">
              <a:solidFill>
                <a:prstClr val="black"/>
              </a:solidFill>
              <a:latin typeface="Calibri" charset="0"/>
              <a:ea typeface="ＭＳ Ｐゴシック" charset="0"/>
              <a:cs typeface="Arial" charset="0"/>
            </a:endParaRPr>
          </a:p>
        </p:txBody>
      </p:sp>
      <p:sp>
        <p:nvSpPr>
          <p:cNvPr id="97292" name="AutoShape 38"/>
          <p:cNvSpPr>
            <a:spLocks noChangeArrowheads="1"/>
          </p:cNvSpPr>
          <p:nvPr/>
        </p:nvSpPr>
        <p:spPr bwMode="auto">
          <a:xfrm>
            <a:off x="7104064" y="3500438"/>
            <a:ext cx="2016125" cy="1439862"/>
          </a:xfrm>
          <a:prstGeom prst="bevel">
            <a:avLst>
              <a:gd name="adj" fmla="val 12500"/>
            </a:avLst>
          </a:prstGeom>
          <a:solidFill>
            <a:srgbClr val="99FF66"/>
          </a:soli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en-GB" dirty="0">
                <a:solidFill>
                  <a:prstClr val="black"/>
                </a:solidFill>
                <a:latin typeface="Arial (body)"/>
                <a:cs typeface="Arial" pitchFamily="34" charset="0"/>
              </a:rPr>
              <a:t>Auditees</a:t>
            </a:r>
            <a:r>
              <a:rPr lang="en-GB" altLang="fr-FR" dirty="0">
                <a:solidFill>
                  <a:prstClr val="black"/>
                </a:solidFill>
                <a:latin typeface="Arial (body)"/>
                <a:cs typeface="Arial" pitchFamily="34" charset="0"/>
              </a:rPr>
              <a:t>’</a:t>
            </a:r>
            <a:r>
              <a:rPr lang="en-GB" dirty="0">
                <a:solidFill>
                  <a:prstClr val="black"/>
                </a:solidFill>
                <a:latin typeface="Arial (body)"/>
                <a:cs typeface="Arial" pitchFamily="34" charset="0"/>
              </a:rPr>
              <a:t> senior management</a:t>
            </a:r>
          </a:p>
        </p:txBody>
      </p:sp>
      <p:sp>
        <p:nvSpPr>
          <p:cNvPr id="97293" name="AutoShape 39"/>
          <p:cNvSpPr>
            <a:spLocks noChangeArrowheads="1"/>
          </p:cNvSpPr>
          <p:nvPr/>
        </p:nvSpPr>
        <p:spPr bwMode="auto">
          <a:xfrm>
            <a:off x="7104064" y="5157788"/>
            <a:ext cx="2016125" cy="1439862"/>
          </a:xfrm>
          <a:prstGeom prst="bevel">
            <a:avLst>
              <a:gd name="adj" fmla="val 12500"/>
            </a:avLst>
          </a:prstGeom>
          <a:solidFill>
            <a:srgbClr val="99FF66"/>
          </a:solidFill>
          <a:ln w="25400">
            <a:solidFill>
              <a:srgbClr val="385D8A"/>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en-GB" dirty="0">
                <a:solidFill>
                  <a:prstClr val="black"/>
                </a:solidFill>
                <a:latin typeface="Arial (body)"/>
                <a:cs typeface="Arial" pitchFamily="34" charset="0"/>
              </a:rPr>
              <a:t>Head of the Institution, Audit Committee</a:t>
            </a:r>
          </a:p>
        </p:txBody>
      </p:sp>
      <p:grpSp>
        <p:nvGrpSpPr>
          <p:cNvPr id="3" name="Group 20"/>
          <p:cNvGrpSpPr>
            <a:grpSpLocks/>
          </p:cNvGrpSpPr>
          <p:nvPr/>
        </p:nvGrpSpPr>
        <p:grpSpPr bwMode="auto">
          <a:xfrm>
            <a:off x="1703389" y="77788"/>
            <a:ext cx="1944687" cy="290512"/>
            <a:chOff x="179388" y="77788"/>
            <a:chExt cx="1944687" cy="290512"/>
          </a:xfrm>
        </p:grpSpPr>
        <p:grpSp>
          <p:nvGrpSpPr>
            <p:cNvPr id="97294" name="Group 9"/>
            <p:cNvGrpSpPr>
              <a:grpSpLocks/>
            </p:cNvGrpSpPr>
            <p:nvPr/>
          </p:nvGrpSpPr>
          <p:grpSpPr bwMode="auto">
            <a:xfrm>
              <a:off x="179388" y="115888"/>
              <a:ext cx="1944687" cy="217487"/>
              <a:chOff x="110" y="890"/>
              <a:chExt cx="5628" cy="1094"/>
            </a:xfrm>
          </p:grpSpPr>
          <p:sp>
            <p:nvSpPr>
              <p:cNvPr id="24"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5"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6"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7"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8"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9"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7295"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20"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Reporting</a:t>
            </a:r>
            <a:endParaRPr lang="en-GB" sz="2600" b="1" dirty="0">
              <a:solidFill>
                <a:srgbClr val="000000"/>
              </a:solidFill>
              <a:latin typeface="Arial (headings)"/>
            </a:endParaRPr>
          </a:p>
        </p:txBody>
      </p:sp>
    </p:spTree>
    <p:extLst>
      <p:ext uri="{BB962C8B-B14F-4D97-AF65-F5344CB8AC3E}">
        <p14:creationId xmlns:p14="http://schemas.microsoft.com/office/powerpoint/2010/main" val="41794234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Number Placeholder 4"/>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92E8D3C9-86EF-431F-B853-C7C7203ED507}" type="slidenum">
              <a:rPr lang="nl-BE" altLang="en-US">
                <a:solidFill>
                  <a:srgbClr val="898989"/>
                </a:solidFill>
                <a:latin typeface="Tahoma" pitchFamily="34" charset="0"/>
              </a:rPr>
              <a:pPr eaLnBrk="1" hangingPunct="1"/>
              <a:t>13</a:t>
            </a:fld>
            <a:endParaRPr lang="nl-BE" altLang="en-US" dirty="0">
              <a:solidFill>
                <a:srgbClr val="898989"/>
              </a:solidFill>
              <a:latin typeface="Tahoma" pitchFamily="34" charset="0"/>
            </a:endParaRPr>
          </a:p>
        </p:txBody>
      </p:sp>
      <p:sp>
        <p:nvSpPr>
          <p:cNvPr id="98307" name="Text Box 6"/>
          <p:cNvSpPr txBox="1">
            <a:spLocks noChangeArrowheads="1"/>
          </p:cNvSpPr>
          <p:nvPr/>
        </p:nvSpPr>
        <p:spPr bwMode="auto">
          <a:xfrm>
            <a:off x="1713859" y="1669316"/>
            <a:ext cx="1985253"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400" dirty="0">
                <a:solidFill>
                  <a:prstClr val="black"/>
                </a:solidFill>
                <a:latin typeface="Arial (body)"/>
              </a:rPr>
              <a:t>Should be </a:t>
            </a:r>
            <a:r>
              <a:rPr lang="fr-FR" altLang="en-US" sz="2400" dirty="0" err="1">
                <a:solidFill>
                  <a:prstClr val="black"/>
                </a:solidFill>
                <a:latin typeface="Arial (body)"/>
              </a:rPr>
              <a:t>timely</a:t>
            </a:r>
            <a:r>
              <a:rPr lang="fr-FR" altLang="en-US" sz="2400" dirty="0">
                <a:solidFill>
                  <a:prstClr val="black"/>
                </a:solidFill>
              </a:rPr>
              <a:t>:</a:t>
            </a:r>
          </a:p>
          <a:p>
            <a:pPr eaLnBrk="1" hangingPunct="1"/>
            <a:endParaRPr lang="fr-FR" altLang="en-US" sz="2400" dirty="0">
              <a:solidFill>
                <a:prstClr val="black"/>
              </a:solidFill>
            </a:endParaRPr>
          </a:p>
        </p:txBody>
      </p:sp>
      <p:sp>
        <p:nvSpPr>
          <p:cNvPr id="23" name="Rounded Rectangle 22"/>
          <p:cNvSpPr>
            <a:spLocks noChangeArrowheads="1"/>
          </p:cNvSpPr>
          <p:nvPr/>
        </p:nvSpPr>
        <p:spPr bwMode="auto">
          <a:xfrm>
            <a:off x="3595688" y="6027564"/>
            <a:ext cx="164306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en-GB" sz="1400" b="1" dirty="0">
                <a:solidFill>
                  <a:prstClr val="white"/>
                </a:solidFill>
                <a:latin typeface="Arial (body)"/>
              </a:rPr>
              <a:t>Final Report Issued</a:t>
            </a:r>
          </a:p>
        </p:txBody>
      </p:sp>
      <p:cxnSp>
        <p:nvCxnSpPr>
          <p:cNvPr id="98316" name="Elbow Connector 29"/>
          <p:cNvCxnSpPr>
            <a:cxnSpLocks noChangeShapeType="1"/>
          </p:cNvCxnSpPr>
          <p:nvPr/>
        </p:nvCxnSpPr>
        <p:spPr bwMode="auto">
          <a:xfrm>
            <a:off x="5238750" y="3002210"/>
            <a:ext cx="1588" cy="858838"/>
          </a:xfrm>
          <a:prstGeom prst="bentConnector3">
            <a:avLst>
              <a:gd name="adj1" fmla="val 47420431"/>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17" name="Straight Connector 41"/>
          <p:cNvCxnSpPr>
            <a:cxnSpLocks noChangeShapeType="1"/>
          </p:cNvCxnSpPr>
          <p:nvPr/>
        </p:nvCxnSpPr>
        <p:spPr bwMode="auto">
          <a:xfrm>
            <a:off x="6026846" y="2563316"/>
            <a:ext cx="357187" cy="1588"/>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cxnSp>
        <p:nvCxnSpPr>
          <p:cNvPr id="98318" name="Straight Connector 43"/>
          <p:cNvCxnSpPr>
            <a:cxnSpLocks noChangeShapeType="1"/>
          </p:cNvCxnSpPr>
          <p:nvPr/>
        </p:nvCxnSpPr>
        <p:spPr bwMode="auto">
          <a:xfrm>
            <a:off x="6024564" y="3356993"/>
            <a:ext cx="357187" cy="1587"/>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19" name="TextBox 47"/>
          <p:cNvSpPr txBox="1">
            <a:spLocks noChangeArrowheads="1"/>
          </p:cNvSpPr>
          <p:nvPr/>
        </p:nvSpPr>
        <p:spPr bwMode="auto">
          <a:xfrm>
            <a:off x="6453189" y="2370366"/>
            <a:ext cx="12121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1600" b="1" dirty="0">
                <a:solidFill>
                  <a:prstClr val="black"/>
                </a:solidFill>
                <a:latin typeface="Arial (body)"/>
              </a:rPr>
              <a:t>Right after</a:t>
            </a:r>
          </a:p>
        </p:txBody>
      </p:sp>
      <p:sp>
        <p:nvSpPr>
          <p:cNvPr id="98320" name="TextBox 48"/>
          <p:cNvSpPr txBox="1">
            <a:spLocks noChangeArrowheads="1"/>
          </p:cNvSpPr>
          <p:nvPr/>
        </p:nvSpPr>
        <p:spPr bwMode="auto">
          <a:xfrm>
            <a:off x="6453188" y="3212976"/>
            <a:ext cx="11432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1600" b="1" dirty="0">
                <a:solidFill>
                  <a:prstClr val="black"/>
                </a:solidFill>
                <a:latin typeface="Arial (body)"/>
              </a:rPr>
              <a:t>One week</a:t>
            </a:r>
          </a:p>
        </p:txBody>
      </p:sp>
      <p:sp>
        <p:nvSpPr>
          <p:cNvPr id="98321" name="TextBox 49"/>
          <p:cNvSpPr txBox="1">
            <a:spLocks noChangeArrowheads="1"/>
          </p:cNvSpPr>
          <p:nvPr/>
        </p:nvSpPr>
        <p:spPr bwMode="auto">
          <a:xfrm>
            <a:off x="8556626" y="4773614"/>
            <a:ext cx="1427806"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600" b="1" dirty="0">
                <a:solidFill>
                  <a:prstClr val="black"/>
                </a:solidFill>
                <a:latin typeface="Arial (body)"/>
              </a:rPr>
              <a:t>One month maximum</a:t>
            </a:r>
          </a:p>
        </p:txBody>
      </p:sp>
      <p:cxnSp>
        <p:nvCxnSpPr>
          <p:cNvPr id="98322" name="Elbow Connector 51"/>
          <p:cNvCxnSpPr>
            <a:cxnSpLocks noChangeShapeType="1"/>
          </p:cNvCxnSpPr>
          <p:nvPr/>
        </p:nvCxnSpPr>
        <p:spPr bwMode="auto">
          <a:xfrm>
            <a:off x="5238750" y="3881586"/>
            <a:ext cx="1588" cy="2571750"/>
          </a:xfrm>
          <a:prstGeom prst="bentConnector3">
            <a:avLst>
              <a:gd name="adj1" fmla="val 182907199"/>
            </a:avLst>
          </a:prstGeom>
          <a:noFill/>
          <a:ln w="25400">
            <a:solidFill>
              <a:srgbClr val="00CC00"/>
            </a:solidFill>
            <a:miter lim="800000"/>
            <a:headEnd/>
            <a:tailEnd/>
          </a:ln>
          <a:extLst>
            <a:ext uri="{909E8E84-426E-40DD-AFC4-6F175D3DCCD1}">
              <a14:hiddenFill xmlns:a14="http://schemas.microsoft.com/office/drawing/2010/main">
                <a:noFill/>
              </a14:hiddenFill>
            </a:ext>
          </a:extLst>
        </p:spPr>
      </p:cxnSp>
      <p:cxnSp>
        <p:nvCxnSpPr>
          <p:cNvPr id="98323" name="Straight Connector 53"/>
          <p:cNvCxnSpPr>
            <a:cxnSpLocks noChangeShapeType="1"/>
          </p:cNvCxnSpPr>
          <p:nvPr/>
        </p:nvCxnSpPr>
        <p:spPr bwMode="auto">
          <a:xfrm>
            <a:off x="8183564" y="5085185"/>
            <a:ext cx="357187" cy="1587"/>
          </a:xfrm>
          <a:prstGeom prst="line">
            <a:avLst/>
          </a:prstGeom>
          <a:noFill/>
          <a:ln w="25400">
            <a:solidFill>
              <a:srgbClr val="00CC00"/>
            </a:solidFill>
            <a:round/>
            <a:headEnd/>
            <a:tailEnd/>
          </a:ln>
          <a:extLst>
            <a:ext uri="{909E8E84-426E-40DD-AFC4-6F175D3DCCD1}">
              <a14:hiddenFill xmlns:a14="http://schemas.microsoft.com/office/drawing/2010/main">
                <a:noFill/>
              </a14:hiddenFill>
            </a:ext>
          </a:extLst>
        </p:spPr>
      </p:cxnSp>
      <p:cxnSp>
        <p:nvCxnSpPr>
          <p:cNvPr id="98324" name="Elbow Connector 56"/>
          <p:cNvCxnSpPr>
            <a:cxnSpLocks noChangeShapeType="1"/>
          </p:cNvCxnSpPr>
          <p:nvPr/>
        </p:nvCxnSpPr>
        <p:spPr bwMode="auto">
          <a:xfrm>
            <a:off x="5238750" y="3867894"/>
            <a:ext cx="1588" cy="857250"/>
          </a:xfrm>
          <a:prstGeom prst="bentConnector3">
            <a:avLst>
              <a:gd name="adj1" fmla="val 47420431"/>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25" name="Straight Connector 58"/>
          <p:cNvCxnSpPr>
            <a:cxnSpLocks noChangeShapeType="1"/>
          </p:cNvCxnSpPr>
          <p:nvPr/>
        </p:nvCxnSpPr>
        <p:spPr bwMode="auto">
          <a:xfrm>
            <a:off x="6024564" y="4291508"/>
            <a:ext cx="357187" cy="1588"/>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26" name="TextBox 60"/>
          <p:cNvSpPr txBox="1">
            <a:spLocks noChangeArrowheads="1"/>
          </p:cNvSpPr>
          <p:nvPr/>
        </p:nvSpPr>
        <p:spPr bwMode="auto">
          <a:xfrm>
            <a:off x="6456040" y="4098558"/>
            <a:ext cx="141577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1600" b="1" dirty="0">
                <a:solidFill>
                  <a:prstClr val="black"/>
                </a:solidFill>
                <a:latin typeface="Arial (body)"/>
              </a:rPr>
              <a:t>Three weeks</a:t>
            </a:r>
          </a:p>
        </p:txBody>
      </p:sp>
      <p:cxnSp>
        <p:nvCxnSpPr>
          <p:cNvPr id="98327" name="Elbow Connector 62"/>
          <p:cNvCxnSpPr>
            <a:cxnSpLocks noChangeShapeType="1"/>
          </p:cNvCxnSpPr>
          <p:nvPr/>
        </p:nvCxnSpPr>
        <p:spPr bwMode="auto">
          <a:xfrm>
            <a:off x="5238750" y="4731990"/>
            <a:ext cx="1588" cy="857250"/>
          </a:xfrm>
          <a:prstGeom prst="bentConnector3">
            <a:avLst>
              <a:gd name="adj1" fmla="val 47420366"/>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28" name="Straight Connector 64"/>
          <p:cNvCxnSpPr>
            <a:cxnSpLocks noChangeShapeType="1"/>
          </p:cNvCxnSpPr>
          <p:nvPr/>
        </p:nvCxnSpPr>
        <p:spPr bwMode="auto">
          <a:xfrm>
            <a:off x="6024564" y="5155604"/>
            <a:ext cx="357187" cy="1588"/>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29" name="TextBox 65"/>
          <p:cNvSpPr txBox="1">
            <a:spLocks noChangeArrowheads="1"/>
          </p:cNvSpPr>
          <p:nvPr/>
        </p:nvSpPr>
        <p:spPr bwMode="auto">
          <a:xfrm>
            <a:off x="6453189" y="4962654"/>
            <a:ext cx="121219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1600" b="1" dirty="0">
                <a:solidFill>
                  <a:prstClr val="black"/>
                </a:solidFill>
                <a:latin typeface="Arial (body)"/>
              </a:rPr>
              <a:t>Right after</a:t>
            </a:r>
          </a:p>
        </p:txBody>
      </p:sp>
      <p:cxnSp>
        <p:nvCxnSpPr>
          <p:cNvPr id="98330" name="Elbow Connector 67"/>
          <p:cNvCxnSpPr>
            <a:cxnSpLocks noChangeShapeType="1"/>
          </p:cNvCxnSpPr>
          <p:nvPr/>
        </p:nvCxnSpPr>
        <p:spPr bwMode="auto">
          <a:xfrm>
            <a:off x="5238750" y="5596086"/>
            <a:ext cx="1588" cy="857250"/>
          </a:xfrm>
          <a:prstGeom prst="bentConnector3">
            <a:avLst>
              <a:gd name="adj1" fmla="val 47420366"/>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cxnSp>
        <p:nvCxnSpPr>
          <p:cNvPr id="98331" name="Straight Connector 70"/>
          <p:cNvCxnSpPr>
            <a:cxnSpLocks noChangeShapeType="1"/>
          </p:cNvCxnSpPr>
          <p:nvPr/>
        </p:nvCxnSpPr>
        <p:spPr bwMode="auto">
          <a:xfrm>
            <a:off x="6024564" y="5949281"/>
            <a:ext cx="357187" cy="1587"/>
          </a:xfrm>
          <a:prstGeom prst="line">
            <a:avLst/>
          </a:prstGeom>
          <a:noFill/>
          <a:ln w="25400">
            <a:solidFill>
              <a:schemeClr val="tx2"/>
            </a:solidFill>
            <a:round/>
            <a:headEnd/>
            <a:tailEnd/>
          </a:ln>
          <a:extLst>
            <a:ext uri="{909E8E84-426E-40DD-AFC4-6F175D3DCCD1}">
              <a14:hiddenFill xmlns:a14="http://schemas.microsoft.com/office/drawing/2010/main">
                <a:noFill/>
              </a14:hiddenFill>
            </a:ext>
          </a:extLst>
        </p:spPr>
      </p:cxnSp>
      <p:sp>
        <p:nvSpPr>
          <p:cNvPr id="98332" name="TextBox 71"/>
          <p:cNvSpPr txBox="1">
            <a:spLocks noChangeArrowheads="1"/>
          </p:cNvSpPr>
          <p:nvPr/>
        </p:nvSpPr>
        <p:spPr bwMode="auto">
          <a:xfrm>
            <a:off x="6453188" y="5754742"/>
            <a:ext cx="114326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1600" b="1" dirty="0">
                <a:solidFill>
                  <a:prstClr val="black"/>
                </a:solidFill>
                <a:latin typeface="Arial (body)"/>
              </a:rPr>
              <a:t>One week</a:t>
            </a:r>
          </a:p>
        </p:txBody>
      </p:sp>
      <p:grpSp>
        <p:nvGrpSpPr>
          <p:cNvPr id="98335" name="Group 38"/>
          <p:cNvGrpSpPr>
            <a:grpSpLocks/>
          </p:cNvGrpSpPr>
          <p:nvPr/>
        </p:nvGrpSpPr>
        <p:grpSpPr bwMode="auto">
          <a:xfrm>
            <a:off x="1703389" y="77788"/>
            <a:ext cx="1944687" cy="290512"/>
            <a:chOff x="179388" y="77788"/>
            <a:chExt cx="1944687" cy="290512"/>
          </a:xfrm>
        </p:grpSpPr>
        <p:grpSp>
          <p:nvGrpSpPr>
            <p:cNvPr id="98336" name="Group 9"/>
            <p:cNvGrpSpPr>
              <a:grpSpLocks/>
            </p:cNvGrpSpPr>
            <p:nvPr/>
          </p:nvGrpSpPr>
          <p:grpSpPr bwMode="auto">
            <a:xfrm>
              <a:off x="179388" y="115888"/>
              <a:ext cx="1944687" cy="217487"/>
              <a:chOff x="110" y="890"/>
              <a:chExt cx="5628" cy="1094"/>
            </a:xfrm>
          </p:grpSpPr>
          <p:sp>
            <p:nvSpPr>
              <p:cNvPr id="4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4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4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4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4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4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8337"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49" name="Rounded Rectangle 48"/>
          <p:cNvSpPr>
            <a:spLocks noChangeArrowheads="1"/>
          </p:cNvSpPr>
          <p:nvPr/>
        </p:nvSpPr>
        <p:spPr bwMode="auto">
          <a:xfrm>
            <a:off x="3595688" y="2571751"/>
            <a:ext cx="164306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fr-FR" sz="1400" b="1" dirty="0">
                <a:solidFill>
                  <a:prstClr val="white"/>
                </a:solidFill>
                <a:latin typeface="Arial (body)"/>
              </a:rPr>
              <a:t>Validation Meeting</a:t>
            </a:r>
          </a:p>
        </p:txBody>
      </p:sp>
      <p:sp>
        <p:nvSpPr>
          <p:cNvPr id="50" name="Rounded Rectangle 49"/>
          <p:cNvSpPr>
            <a:spLocks noChangeArrowheads="1"/>
          </p:cNvSpPr>
          <p:nvPr/>
        </p:nvSpPr>
        <p:spPr bwMode="auto">
          <a:xfrm>
            <a:off x="3595688" y="3429001"/>
            <a:ext cx="164306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en-GB" sz="1400" b="1" dirty="0">
                <a:solidFill>
                  <a:prstClr val="white"/>
                </a:solidFill>
                <a:latin typeface="Arial (body)"/>
              </a:rPr>
              <a:t>Draft Report Issued</a:t>
            </a:r>
          </a:p>
        </p:txBody>
      </p:sp>
      <p:sp>
        <p:nvSpPr>
          <p:cNvPr id="51" name="Rounded Rectangle 50"/>
          <p:cNvSpPr>
            <a:spLocks noChangeArrowheads="1"/>
          </p:cNvSpPr>
          <p:nvPr/>
        </p:nvSpPr>
        <p:spPr bwMode="auto">
          <a:xfrm>
            <a:off x="3595688" y="4286251"/>
            <a:ext cx="164306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fr-FR" sz="1400" b="1" dirty="0">
                <a:solidFill>
                  <a:srgbClr val="FFFFFF"/>
                </a:solidFill>
                <a:latin typeface="Arial (body)"/>
                <a:cs typeface="Arial" pitchFamily="34" charset="0"/>
              </a:rPr>
              <a:t>Auditee</a:t>
            </a:r>
            <a:r>
              <a:rPr lang="fr-FR" altLang="fr-FR" sz="1400" b="1" dirty="0">
                <a:solidFill>
                  <a:srgbClr val="FFFFFF"/>
                </a:solidFill>
                <a:latin typeface="Arial (body)"/>
                <a:cs typeface="Arial" pitchFamily="34" charset="0"/>
              </a:rPr>
              <a:t>’</a:t>
            </a:r>
            <a:r>
              <a:rPr lang="fr-FR" sz="1400" b="1" dirty="0">
                <a:solidFill>
                  <a:srgbClr val="FFFFFF"/>
                </a:solidFill>
                <a:latin typeface="Arial (body)"/>
                <a:cs typeface="Arial" pitchFamily="34" charset="0"/>
              </a:rPr>
              <a:t>s Responses</a:t>
            </a:r>
          </a:p>
        </p:txBody>
      </p:sp>
      <p:sp>
        <p:nvSpPr>
          <p:cNvPr id="52" name="Rounded Rectangle 51"/>
          <p:cNvSpPr>
            <a:spLocks noChangeArrowheads="1"/>
          </p:cNvSpPr>
          <p:nvPr/>
        </p:nvSpPr>
        <p:spPr bwMode="auto">
          <a:xfrm>
            <a:off x="3595688" y="5143501"/>
            <a:ext cx="164306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fr-FR" sz="1400" b="1" dirty="0">
                <a:solidFill>
                  <a:prstClr val="white"/>
                </a:solidFill>
                <a:latin typeface="Arial (body)"/>
              </a:rPr>
              <a:t>Exit Meeting</a:t>
            </a:r>
          </a:p>
        </p:txBody>
      </p:sp>
      <p:sp>
        <p:nvSpPr>
          <p:cNvPr id="53" name="Rounded Rectangle 52"/>
          <p:cNvSpPr>
            <a:spLocks noChangeArrowheads="1"/>
          </p:cNvSpPr>
          <p:nvPr/>
        </p:nvSpPr>
        <p:spPr bwMode="auto">
          <a:xfrm>
            <a:off x="3575720" y="1700808"/>
            <a:ext cx="1643062" cy="785812"/>
          </a:xfrm>
          <a:prstGeom prst="roundRect">
            <a:avLst>
              <a:gd name="adj" fmla="val 16667"/>
            </a:avLst>
          </a:prstGeom>
          <a:gradFill rotWithShape="1">
            <a:gsLst>
              <a:gs pos="0">
                <a:srgbClr val="FFFFFF"/>
              </a:gs>
              <a:gs pos="50000">
                <a:schemeClr val="accent1"/>
              </a:gs>
              <a:gs pos="100000">
                <a:srgbClr val="FFFFFF"/>
              </a:gs>
            </a:gsLst>
            <a:lin ang="5400000" scaled="1"/>
          </a:gradFill>
          <a:ln w="25400" algn="ctr">
            <a:solidFill>
              <a:srgbClr val="385D8A"/>
            </a:solidFill>
            <a:round/>
            <a:headEnd/>
            <a:tailEnd/>
          </a:ln>
        </p:spPr>
        <p:txBody>
          <a:bodyPr anchor="ctr"/>
          <a:lstStyle/>
          <a:p>
            <a:pPr algn="ctr">
              <a:defRPr/>
            </a:pPr>
            <a:r>
              <a:rPr lang="fr-FR" sz="1400" b="1" dirty="0">
                <a:solidFill>
                  <a:prstClr val="white"/>
                </a:solidFill>
                <a:latin typeface="Arial (body)"/>
              </a:rPr>
              <a:t>Fieldwork Completion</a:t>
            </a:r>
          </a:p>
        </p:txBody>
      </p:sp>
      <p:cxnSp>
        <p:nvCxnSpPr>
          <p:cNvPr id="54" name="Elbow Connector 29"/>
          <p:cNvCxnSpPr>
            <a:cxnSpLocks noChangeShapeType="1"/>
          </p:cNvCxnSpPr>
          <p:nvPr/>
        </p:nvCxnSpPr>
        <p:spPr bwMode="auto">
          <a:xfrm>
            <a:off x="5231904" y="2138114"/>
            <a:ext cx="1588" cy="858838"/>
          </a:xfrm>
          <a:prstGeom prst="bentConnector3">
            <a:avLst>
              <a:gd name="adj1" fmla="val 47420431"/>
            </a:avLst>
          </a:prstGeom>
          <a:noFill/>
          <a:ln w="25400">
            <a:solidFill>
              <a:schemeClr val="tx2"/>
            </a:solidFill>
            <a:miter lim="800000"/>
            <a:headEnd/>
            <a:tailEnd/>
          </a:ln>
          <a:extLst>
            <a:ext uri="{909E8E84-426E-40DD-AFC4-6F175D3DCCD1}">
              <a14:hiddenFill xmlns:a14="http://schemas.microsoft.com/office/drawing/2010/main">
                <a:noFill/>
              </a14:hiddenFill>
            </a:ext>
          </a:extLst>
        </p:spPr>
      </p:cxnSp>
      <p:sp>
        <p:nvSpPr>
          <p:cNvPr id="39"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Reporting</a:t>
            </a:r>
            <a:endParaRPr lang="en-GB" sz="2600" b="1" dirty="0">
              <a:solidFill>
                <a:srgbClr val="000000"/>
              </a:solidFill>
              <a:latin typeface="Arial (headings)"/>
            </a:endParaRPr>
          </a:p>
        </p:txBody>
      </p:sp>
    </p:spTree>
    <p:extLst>
      <p:ext uri="{BB962C8B-B14F-4D97-AF65-F5344CB8AC3E}">
        <p14:creationId xmlns:p14="http://schemas.microsoft.com/office/powerpoint/2010/main" val="1782176269"/>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72911291"/>
              </p:ext>
            </p:extLst>
          </p:nvPr>
        </p:nvGraphicFramePr>
        <p:xfrm>
          <a:off x="1703391" y="1801624"/>
          <a:ext cx="8857105" cy="5034280"/>
        </p:xfrm>
        <a:graphic>
          <a:graphicData uri="http://schemas.openxmlformats.org/drawingml/2006/table">
            <a:tbl>
              <a:tblPr firstRow="1" bandRow="1">
                <a:tableStyleId>{5940675A-B579-460E-94D1-54222C63F5DA}</a:tableStyleId>
              </a:tblPr>
              <a:tblGrid>
                <a:gridCol w="1771421">
                  <a:extLst>
                    <a:ext uri="{9D8B030D-6E8A-4147-A177-3AD203B41FA5}">
                      <a16:colId xmlns:a16="http://schemas.microsoft.com/office/drawing/2014/main" val="20000"/>
                    </a:ext>
                  </a:extLst>
                </a:gridCol>
                <a:gridCol w="1771421">
                  <a:extLst>
                    <a:ext uri="{9D8B030D-6E8A-4147-A177-3AD203B41FA5}">
                      <a16:colId xmlns:a16="http://schemas.microsoft.com/office/drawing/2014/main" val="20001"/>
                    </a:ext>
                  </a:extLst>
                </a:gridCol>
                <a:gridCol w="1771421">
                  <a:extLst>
                    <a:ext uri="{9D8B030D-6E8A-4147-A177-3AD203B41FA5}">
                      <a16:colId xmlns:a16="http://schemas.microsoft.com/office/drawing/2014/main" val="20002"/>
                    </a:ext>
                  </a:extLst>
                </a:gridCol>
                <a:gridCol w="1771421">
                  <a:extLst>
                    <a:ext uri="{9D8B030D-6E8A-4147-A177-3AD203B41FA5}">
                      <a16:colId xmlns:a16="http://schemas.microsoft.com/office/drawing/2014/main" val="20003"/>
                    </a:ext>
                  </a:extLst>
                </a:gridCol>
                <a:gridCol w="1771421">
                  <a:extLst>
                    <a:ext uri="{9D8B030D-6E8A-4147-A177-3AD203B41FA5}">
                      <a16:colId xmlns:a16="http://schemas.microsoft.com/office/drawing/2014/main" val="20004"/>
                    </a:ext>
                  </a:extLst>
                </a:gridCol>
              </a:tblGrid>
              <a:tr h="370840">
                <a:tc>
                  <a:txBody>
                    <a:bodyPr/>
                    <a:lstStyle/>
                    <a:p>
                      <a:endParaRPr lang="en-GB" sz="1600" dirty="0">
                        <a:latin typeface="Arial" panose="020B0604020202020204" pitchFamily="34" charset="0"/>
                        <a:cs typeface="Arial" panose="020B0604020202020204" pitchFamily="34" charset="0"/>
                      </a:endParaRPr>
                    </a:p>
                  </a:txBody>
                  <a:tcPr>
                    <a:solidFill>
                      <a:schemeClr val="bg1">
                        <a:lumMod val="85000"/>
                      </a:schemeClr>
                    </a:solidFill>
                  </a:tcPr>
                </a:tc>
                <a:tc>
                  <a:txBody>
                    <a:bodyPr/>
                    <a:lstStyle/>
                    <a:p>
                      <a:pPr marL="342900" indent="-342900">
                        <a:buAutoNum type="arabicPeriod"/>
                      </a:pPr>
                      <a:r>
                        <a:rPr lang="en-GB" sz="1600" dirty="0">
                          <a:latin typeface="Arial" panose="020B0604020202020204" pitchFamily="34" charset="0"/>
                          <a:cs typeface="Arial" panose="020B0604020202020204" pitchFamily="34" charset="0"/>
                        </a:rPr>
                        <a:t>Critical</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2. Very important</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3. Important</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4. Desirable</a:t>
                      </a: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r>
                        <a:rPr lang="en-GB" sz="1600" dirty="0">
                          <a:latin typeface="Arial" panose="020B0604020202020204" pitchFamily="34" charset="0"/>
                          <a:cs typeface="Arial" panose="020B0604020202020204" pitchFamily="34" charset="0"/>
                        </a:rPr>
                        <a:t>Typology</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Fundamental weakness in the audited process that is detrimental at the Institution level</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Fundamental weakness in the audited process that is detrimental to</a:t>
                      </a:r>
                      <a:r>
                        <a:rPr lang="en-GB" sz="1600" baseline="0" dirty="0">
                          <a:latin typeface="Arial" panose="020B0604020202020204" pitchFamily="34" charset="0"/>
                          <a:cs typeface="Arial" panose="020B0604020202020204" pitchFamily="34" charset="0"/>
                        </a:rPr>
                        <a:t> the whole process</a:t>
                      </a:r>
                      <a:endParaRPr lang="en-GB" sz="1600" dirty="0">
                        <a:latin typeface="Arial" panose="020B0604020202020204" pitchFamily="34" charset="0"/>
                        <a:cs typeface="Arial" panose="020B0604020202020204" pitchFamily="34" charset="0"/>
                      </a:endParaRPr>
                    </a:p>
                  </a:txBody>
                  <a:tcPr/>
                </a:tc>
                <a:tc>
                  <a:txBody>
                    <a:bodyPr/>
                    <a:lstStyle/>
                    <a:p>
                      <a:r>
                        <a:rPr lang="en-GB" sz="1600" dirty="0">
                          <a:latin typeface="Arial" panose="020B0604020202020204" pitchFamily="34" charset="0"/>
                          <a:cs typeface="Arial" panose="020B0604020202020204" pitchFamily="34" charset="0"/>
                        </a:rPr>
                        <a:t>Significant weakness in the whole audited process or fundamental weakness in a significant part of the audited process</a:t>
                      </a:r>
                    </a:p>
                  </a:txBody>
                  <a:tcPr/>
                </a:tc>
                <a:tc>
                  <a:txBody>
                    <a:bodyPr/>
                    <a:lstStyle/>
                    <a:p>
                      <a:r>
                        <a:rPr lang="en-GB" sz="1600" dirty="0">
                          <a:latin typeface="Arial" panose="020B0604020202020204" pitchFamily="34" charset="0"/>
                          <a:cs typeface="Arial" panose="020B0604020202020204" pitchFamily="34" charset="0"/>
                        </a:rPr>
                        <a:t>No fundamental or significant weaknesses to</a:t>
                      </a:r>
                      <a:r>
                        <a:rPr lang="en-GB" sz="1600" baseline="0" dirty="0">
                          <a:latin typeface="Arial" panose="020B0604020202020204" pitchFamily="34" charset="0"/>
                          <a:cs typeface="Arial" panose="020B0604020202020204" pitchFamily="34" charset="0"/>
                        </a:rPr>
                        <a:t> the whole or significant part of the audited process</a:t>
                      </a:r>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r>
                        <a:rPr lang="en-GB" sz="1600" dirty="0">
                          <a:latin typeface="Arial" panose="020B0604020202020204" pitchFamily="34" charset="0"/>
                          <a:cs typeface="Arial" panose="020B0604020202020204" pitchFamily="34" charset="0"/>
                        </a:rPr>
                        <a:t>Reservation in the management report</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Could lead to a reservation in the management report</a:t>
                      </a:r>
                    </a:p>
                  </a:txBody>
                  <a:tcPr/>
                </a:tc>
                <a:tc>
                  <a:txBody>
                    <a:bodyPr/>
                    <a:lstStyle/>
                    <a:p>
                      <a:endParaRPr lang="en-GB" sz="1600" dirty="0">
                        <a:latin typeface="Arial" panose="020B0604020202020204" pitchFamily="34" charset="0"/>
                        <a:cs typeface="Arial" panose="020B0604020202020204" pitchFamily="34" charset="0"/>
                      </a:endParaRPr>
                    </a:p>
                  </a:txBody>
                  <a:tcPr/>
                </a:tc>
                <a:tc>
                  <a:txBody>
                    <a:bodyPr/>
                    <a:lstStyle/>
                    <a:p>
                      <a:endParaRPr lang="en-GB" sz="1600" dirty="0">
                        <a:latin typeface="Arial" panose="020B0604020202020204" pitchFamily="34" charset="0"/>
                        <a:cs typeface="Arial" panose="020B0604020202020204" pitchFamily="34" charset="0"/>
                      </a:endParaRPr>
                    </a:p>
                  </a:txBody>
                  <a:tcPr/>
                </a:tc>
                <a:tc>
                  <a:txBody>
                    <a:bodyPr/>
                    <a:lstStyle/>
                    <a:p>
                      <a:endParaRPr lang="en-GB" sz="1600"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r>
                        <a:rPr lang="en-GB" sz="1600" dirty="0">
                          <a:latin typeface="Arial" panose="020B0604020202020204" pitchFamily="34" charset="0"/>
                          <a:cs typeface="Arial" panose="020B0604020202020204" pitchFamily="34" charset="0"/>
                        </a:rPr>
                        <a:t>Way of reporting</a:t>
                      </a:r>
                    </a:p>
                  </a:txBody>
                  <a:tcPr>
                    <a:solidFill>
                      <a:schemeClr val="bg1">
                        <a:lumMod val="85000"/>
                      </a:schemeClr>
                    </a:solidFill>
                  </a:tcPr>
                </a:tc>
                <a:tc>
                  <a:txBody>
                    <a:bodyPr/>
                    <a:lstStyle/>
                    <a:p>
                      <a:r>
                        <a:rPr lang="en-GB" sz="1600" dirty="0">
                          <a:latin typeface="Arial" panose="020B0604020202020204" pitchFamily="34" charset="0"/>
                          <a:cs typeface="Arial" panose="020B0604020202020204" pitchFamily="34" charset="0"/>
                        </a:rPr>
                        <a:t>Must be included in the Executive Summary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Must be included in the Executive Summary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Can be included in the Executive Summary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dirty="0">
                          <a:latin typeface="Arial" panose="020B0604020202020204" pitchFamily="34" charset="0"/>
                          <a:cs typeface="Arial" panose="020B0604020202020204" pitchFamily="34" charset="0"/>
                        </a:rPr>
                        <a:t>Not included in the Executive Summary but in the body of the audit report only </a:t>
                      </a:r>
                    </a:p>
                  </a:txBody>
                  <a:tcPr/>
                </a:tc>
                <a:extLst>
                  <a:ext uri="{0D108BD9-81ED-4DB2-BD59-A6C34878D82A}">
                    <a16:rowId xmlns:a16="http://schemas.microsoft.com/office/drawing/2014/main" val="10003"/>
                  </a:ext>
                </a:extLst>
              </a:tr>
            </a:tbl>
          </a:graphicData>
        </a:graphic>
      </p:graphicFrame>
      <p:sp>
        <p:nvSpPr>
          <p:cNvPr id="91138"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70F570C2-E1D8-44AA-BF70-B19A144A9E1F}" type="slidenum">
              <a:rPr lang="nl-BE" altLang="en-US">
                <a:solidFill>
                  <a:srgbClr val="898989"/>
                </a:solidFill>
                <a:latin typeface="Tahoma" pitchFamily="34" charset="0"/>
              </a:rPr>
              <a:pPr eaLnBrk="1" hangingPunct="1"/>
              <a:t>14</a:t>
            </a:fld>
            <a:endParaRPr lang="nl-BE" altLang="en-US" dirty="0">
              <a:solidFill>
                <a:srgbClr val="898989"/>
              </a:solidFill>
              <a:latin typeface="Tahoma" pitchFamily="34" charset="0"/>
            </a:endParaRPr>
          </a:p>
        </p:txBody>
      </p:sp>
      <p:sp>
        <p:nvSpPr>
          <p:cNvPr id="91141" name="TextBox 18"/>
          <p:cNvSpPr txBox="1">
            <a:spLocks noChangeArrowheads="1"/>
          </p:cNvSpPr>
          <p:nvPr/>
        </p:nvSpPr>
        <p:spPr bwMode="auto">
          <a:xfrm>
            <a:off x="1919289" y="1372706"/>
            <a:ext cx="52453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000" dirty="0">
                <a:solidFill>
                  <a:prstClr val="black"/>
                </a:solidFill>
                <a:latin typeface="Arial (body)"/>
              </a:rPr>
              <a:t>Findings/observations: levels of significance</a:t>
            </a:r>
          </a:p>
        </p:txBody>
      </p:sp>
      <p:sp>
        <p:nvSpPr>
          <p:cNvPr id="17"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Reporting</a:t>
            </a:r>
            <a:endParaRPr lang="en-GB" sz="2600" b="1" dirty="0">
              <a:solidFill>
                <a:srgbClr val="000000"/>
              </a:solidFill>
              <a:latin typeface="Arial (headings)"/>
            </a:endParaRPr>
          </a:p>
        </p:txBody>
      </p:sp>
      <p:grpSp>
        <p:nvGrpSpPr>
          <p:cNvPr id="18" name="Group 38"/>
          <p:cNvGrpSpPr>
            <a:grpSpLocks/>
          </p:cNvGrpSpPr>
          <p:nvPr/>
        </p:nvGrpSpPr>
        <p:grpSpPr bwMode="auto">
          <a:xfrm>
            <a:off x="1703389" y="77788"/>
            <a:ext cx="1944687" cy="290512"/>
            <a:chOff x="179388" y="77788"/>
            <a:chExt cx="1944687" cy="290512"/>
          </a:xfrm>
        </p:grpSpPr>
        <p:grpSp>
          <p:nvGrpSpPr>
            <p:cNvPr id="25" name="Group 9"/>
            <p:cNvGrpSpPr>
              <a:grpSpLocks/>
            </p:cNvGrpSpPr>
            <p:nvPr/>
          </p:nvGrpSpPr>
          <p:grpSpPr bwMode="auto">
            <a:xfrm>
              <a:off x="179388" y="115888"/>
              <a:ext cx="1944687" cy="217487"/>
              <a:chOff x="110" y="890"/>
              <a:chExt cx="5628" cy="1094"/>
            </a:xfrm>
          </p:grpSpPr>
          <p:sp>
            <p:nvSpPr>
              <p:cNvPr id="27"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8"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9"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30"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31"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32"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26"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Tree>
    <p:extLst>
      <p:ext uri="{BB962C8B-B14F-4D97-AF65-F5344CB8AC3E}">
        <p14:creationId xmlns:p14="http://schemas.microsoft.com/office/powerpoint/2010/main" val="33656170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A859E1F1-583E-4479-8D6A-133E064264E1}" type="slidenum">
              <a:rPr lang="nl-BE">
                <a:solidFill>
                  <a:srgbClr val="000000"/>
                </a:solidFill>
                <a:latin typeface="Arial" pitchFamily="34" charset="0"/>
              </a:rPr>
              <a:pPr eaLnBrk="1" hangingPunct="1"/>
              <a:t>15</a:t>
            </a:fld>
            <a:endParaRPr lang="nl-BE" dirty="0">
              <a:solidFill>
                <a:srgbClr val="000000"/>
              </a:solidFill>
              <a:latin typeface="Arial" pitchFamily="34" charset="0"/>
            </a:endParaRPr>
          </a:p>
        </p:txBody>
      </p:sp>
      <p:graphicFrame>
        <p:nvGraphicFramePr>
          <p:cNvPr id="2" name="Content Placeholder 1"/>
          <p:cNvGraphicFramePr>
            <a:graphicFrameLocks noGrp="1"/>
          </p:cNvGraphicFramePr>
          <p:nvPr>
            <p:ph idx="1"/>
          </p:nvPr>
        </p:nvGraphicFramePr>
        <p:xfrm>
          <a:off x="1992314" y="1484784"/>
          <a:ext cx="8208143" cy="3941101"/>
        </p:xfrm>
        <a:graphic>
          <a:graphicData uri="http://schemas.openxmlformats.org/drawingml/2006/table">
            <a:tbl>
              <a:tblPr bandRow="1">
                <a:tableStyleId>{5C22544A-7EE6-4342-B048-85BDC9FD1C3A}</a:tableStyleId>
              </a:tblPr>
              <a:tblGrid>
                <a:gridCol w="2303487">
                  <a:extLst>
                    <a:ext uri="{9D8B030D-6E8A-4147-A177-3AD203B41FA5}">
                      <a16:colId xmlns:a16="http://schemas.microsoft.com/office/drawing/2014/main" val="20000"/>
                    </a:ext>
                  </a:extLst>
                </a:gridCol>
                <a:gridCol w="5904656">
                  <a:extLst>
                    <a:ext uri="{9D8B030D-6E8A-4147-A177-3AD203B41FA5}">
                      <a16:colId xmlns:a16="http://schemas.microsoft.com/office/drawing/2014/main" val="20001"/>
                    </a:ext>
                  </a:extLst>
                </a:gridCol>
              </a:tblGrid>
              <a:tr h="613060">
                <a:tc>
                  <a:txBody>
                    <a:bodyPr/>
                    <a:lstStyle/>
                    <a:p>
                      <a:pPr algn="l"/>
                      <a:r>
                        <a:rPr lang="fr-FR" sz="1600" b="1" dirty="0">
                          <a:solidFill>
                            <a:srgbClr val="000000"/>
                          </a:solidFill>
                          <a:effectLst/>
                          <a:latin typeface="Arial (body)"/>
                        </a:rPr>
                        <a:t>Criteria</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What should exist </a:t>
                      </a:r>
                      <a:r>
                        <a:rPr lang="en-US" sz="1600" dirty="0">
                          <a:solidFill>
                            <a:srgbClr val="000000"/>
                          </a:solidFill>
                          <a:effectLst/>
                          <a:latin typeface="Arial (body)"/>
                        </a:rPr>
                        <a:t>- </a:t>
                      </a:r>
                      <a:r>
                        <a:rPr lang="en-US" sz="1600" dirty="0">
                          <a:solidFill>
                            <a:srgbClr val="000000"/>
                          </a:solidFill>
                          <a:effectLst/>
                          <a:latin typeface="Arial (body)"/>
                          <a:ea typeface="ＭＳ 明朝"/>
                        </a:rPr>
                        <a:t>The standards, measures, or expectations used in making an evaluation and/or verification</a:t>
                      </a:r>
                      <a:endParaRPr lang="en-GB" sz="1600" dirty="0"/>
                    </a:p>
                  </a:txBody>
                  <a:tcPr/>
                </a:tc>
                <a:extLst>
                  <a:ext uri="{0D108BD9-81ED-4DB2-BD59-A6C34878D82A}">
                    <a16:rowId xmlns:a16="http://schemas.microsoft.com/office/drawing/2014/main" val="10000"/>
                  </a:ext>
                </a:extLst>
              </a:tr>
              <a:tr h="613060">
                <a:tc>
                  <a:txBody>
                    <a:bodyPr/>
                    <a:lstStyle/>
                    <a:p>
                      <a:pPr algn="l"/>
                      <a:r>
                        <a:rPr lang="fr-FR" sz="1600" b="1" dirty="0">
                          <a:solidFill>
                            <a:srgbClr val="000000"/>
                          </a:solidFill>
                          <a:latin typeface="Arial (body)"/>
                        </a:rPr>
                        <a:t>Condition</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What does exist </a:t>
                      </a:r>
                      <a:r>
                        <a:rPr lang="en-US" sz="1600" dirty="0">
                          <a:solidFill>
                            <a:srgbClr val="000000"/>
                          </a:solidFill>
                          <a:effectLst/>
                          <a:latin typeface="Arial (body)"/>
                        </a:rPr>
                        <a:t>- The factual evidence that the auditor found in the course of the examination</a:t>
                      </a:r>
                      <a:endParaRPr lang="en-GB" sz="1600" dirty="0"/>
                    </a:p>
                  </a:txBody>
                  <a:tcPr/>
                </a:tc>
                <a:extLst>
                  <a:ext uri="{0D108BD9-81ED-4DB2-BD59-A6C34878D82A}">
                    <a16:rowId xmlns:a16="http://schemas.microsoft.com/office/drawing/2014/main" val="10001"/>
                  </a:ext>
                </a:extLst>
              </a:tr>
              <a:tr h="613060">
                <a:tc>
                  <a:txBody>
                    <a:bodyPr/>
                    <a:lstStyle/>
                    <a:p>
                      <a:pPr algn="l"/>
                      <a:r>
                        <a:rPr lang="fr-FR" sz="1600" b="1" dirty="0">
                          <a:solidFill>
                            <a:srgbClr val="000000"/>
                          </a:solidFill>
                          <a:latin typeface="Arial (body)"/>
                        </a:rPr>
                        <a:t>Cause (Root)</a:t>
                      </a:r>
                      <a:r>
                        <a:rPr lang="en-US" sz="1600" b="1" dirty="0">
                          <a:solidFill>
                            <a:srgbClr val="000000"/>
                          </a:solidFill>
                          <a:latin typeface="Arial (body)"/>
                        </a:rPr>
                        <a:t>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Why the difference exists </a:t>
                      </a:r>
                      <a:r>
                        <a:rPr lang="en-US" sz="1600" dirty="0">
                          <a:solidFill>
                            <a:srgbClr val="000000"/>
                          </a:solidFill>
                          <a:effectLst/>
                          <a:latin typeface="Arial (body)"/>
                        </a:rPr>
                        <a:t>- The (real) reason for the difference between the expected and actual conditions</a:t>
                      </a:r>
                      <a:endParaRPr lang="en-GB" sz="1600" dirty="0"/>
                    </a:p>
                  </a:txBody>
                  <a:tcPr/>
                </a:tc>
                <a:extLst>
                  <a:ext uri="{0D108BD9-81ED-4DB2-BD59-A6C34878D82A}">
                    <a16:rowId xmlns:a16="http://schemas.microsoft.com/office/drawing/2014/main" val="10002"/>
                  </a:ext>
                </a:extLst>
              </a:tr>
              <a:tr h="875801">
                <a:tc>
                  <a:txBody>
                    <a:bodyPr/>
                    <a:lstStyle/>
                    <a:p>
                      <a:pPr algn="l"/>
                      <a:r>
                        <a:rPr lang="fr-FR" sz="1600" b="1" dirty="0">
                          <a:solidFill>
                            <a:srgbClr val="000000"/>
                          </a:solidFill>
                          <a:latin typeface="Arial (body)"/>
                        </a:rPr>
                        <a:t>Consequence (Effect) </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accent5"/>
                          </a:solidFill>
                          <a:effectLst/>
                          <a:latin typeface="Arial (body)"/>
                        </a:rPr>
                        <a:t>The impact of the difference </a:t>
                      </a:r>
                      <a:r>
                        <a:rPr lang="en-US" sz="1600" dirty="0">
                          <a:solidFill>
                            <a:srgbClr val="000000"/>
                          </a:solidFill>
                          <a:effectLst/>
                          <a:latin typeface="Arial (body)"/>
                        </a:rPr>
                        <a:t>- The risk or exposure the organisation and/or others encounter because the condition is not consistent with the criteria</a:t>
                      </a:r>
                      <a:endParaRPr lang="en-GB" sz="1600" dirty="0"/>
                    </a:p>
                  </a:txBody>
                  <a:tcPr/>
                </a:tc>
                <a:extLst>
                  <a:ext uri="{0D108BD9-81ED-4DB2-BD59-A6C34878D82A}">
                    <a16:rowId xmlns:a16="http://schemas.microsoft.com/office/drawing/2014/main" val="10003"/>
                  </a:ext>
                </a:extLst>
              </a:tr>
              <a:tr h="613060">
                <a:tc>
                  <a:txBody>
                    <a:bodyPr/>
                    <a:lstStyle/>
                    <a:p>
                      <a:pPr algn="l"/>
                      <a:r>
                        <a:rPr lang="fr-FR" sz="1600" b="1" dirty="0">
                          <a:solidFill>
                            <a:srgbClr val="000000"/>
                          </a:solidFill>
                          <a:latin typeface="Arial (body)"/>
                        </a:rPr>
                        <a:t>Recommendation</a:t>
                      </a:r>
                      <a:endParaRPr lang="en-GB" sz="1600" b="1"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600" b="1" dirty="0">
                          <a:solidFill>
                            <a:schemeClr val="accent5"/>
                          </a:solidFill>
                          <a:effectLst/>
                          <a:latin typeface="Arial (body)"/>
                        </a:rPr>
                        <a:t>What,</a:t>
                      </a:r>
                      <a:r>
                        <a:rPr lang="fr-FR" sz="1600" b="1" baseline="0" dirty="0">
                          <a:solidFill>
                            <a:schemeClr val="accent5"/>
                          </a:solidFill>
                          <a:effectLst/>
                          <a:latin typeface="Arial (body)"/>
                        </a:rPr>
                        <a:t> </a:t>
                      </a:r>
                      <a:r>
                        <a:rPr lang="fr-FR" sz="1600" b="1" dirty="0">
                          <a:solidFill>
                            <a:schemeClr val="accent5"/>
                          </a:solidFill>
                          <a:effectLst/>
                          <a:latin typeface="Arial (body)"/>
                        </a:rPr>
                        <a:t>Who and When ? </a:t>
                      </a:r>
                      <a:r>
                        <a:rPr lang="fr-FR" sz="1600" dirty="0">
                          <a:solidFill>
                            <a:srgbClr val="000000"/>
                          </a:solidFill>
                          <a:effectLst/>
                          <a:latin typeface="Arial (body)"/>
                        </a:rPr>
                        <a:t>- Action linked to responsible, date/timing, priority, and severity</a:t>
                      </a:r>
                      <a:endParaRPr lang="en-GB" sz="1600" dirty="0"/>
                    </a:p>
                  </a:txBody>
                  <a:tcPr/>
                </a:tc>
                <a:extLst>
                  <a:ext uri="{0D108BD9-81ED-4DB2-BD59-A6C34878D82A}">
                    <a16:rowId xmlns:a16="http://schemas.microsoft.com/office/drawing/2014/main" val="10004"/>
                  </a:ext>
                </a:extLst>
              </a:tr>
              <a:tr h="613060">
                <a:tc>
                  <a:txBody>
                    <a:bodyPr/>
                    <a:lstStyle/>
                    <a:p>
                      <a:pPr algn="l"/>
                      <a:r>
                        <a:rPr lang="en-US" sz="1600" b="1" dirty="0">
                          <a:solidFill>
                            <a:srgbClr val="000000"/>
                          </a:solidFill>
                          <a:latin typeface="Arial (body)"/>
                        </a:rPr>
                        <a:t>Management</a:t>
                      </a:r>
                      <a:r>
                        <a:rPr lang="en-US" sz="1600" b="1" baseline="0" dirty="0">
                          <a:solidFill>
                            <a:srgbClr val="000000"/>
                          </a:solidFill>
                          <a:latin typeface="Arial (body)"/>
                        </a:rPr>
                        <a:t> </a:t>
                      </a:r>
                      <a:r>
                        <a:rPr lang="en-US" sz="1600" b="1" dirty="0">
                          <a:solidFill>
                            <a:srgbClr val="000000"/>
                          </a:solidFill>
                          <a:latin typeface="Arial (body)"/>
                        </a:rPr>
                        <a:t>Response </a:t>
                      </a:r>
                      <a:endParaRPr lang="en-GB" sz="1600" b="1" dirty="0"/>
                    </a:p>
                  </a:txBody>
                  <a:tcPr/>
                </a:tc>
                <a:tc>
                  <a:txBody>
                    <a:bodyPr/>
                    <a:lstStyle/>
                    <a:p>
                      <a:pPr marL="0" indent="0" algn="l">
                        <a:buFont typeface="Wingdings" charset="0"/>
                        <a:buNone/>
                        <a:defRPr/>
                      </a:pPr>
                      <a:r>
                        <a:rPr lang="en-US" sz="1600" dirty="0">
                          <a:solidFill>
                            <a:srgbClr val="000000"/>
                          </a:solidFill>
                          <a:effectLst/>
                          <a:latin typeface="Arial (body)"/>
                        </a:rPr>
                        <a:t>Yes, agree/Yes, but alternative/No, </a:t>
                      </a:r>
                      <a:r>
                        <a:rPr lang="fr-FR" sz="1600" dirty="0" err="1">
                          <a:solidFill>
                            <a:srgbClr val="000000"/>
                          </a:solidFill>
                          <a:effectLst/>
                          <a:latin typeface="Arial (body)"/>
                        </a:rPr>
                        <a:t>disagree</a:t>
                      </a:r>
                      <a:endParaRPr lang="fr-FR" sz="1600" dirty="0">
                        <a:solidFill>
                          <a:srgbClr val="000000"/>
                        </a:solidFill>
                        <a:effectLst/>
                        <a:latin typeface="Arial (body)"/>
                      </a:endParaRPr>
                    </a:p>
                  </a:txBody>
                  <a:tcPr/>
                </a:tc>
                <a:extLst>
                  <a:ext uri="{0D108BD9-81ED-4DB2-BD59-A6C34878D82A}">
                    <a16:rowId xmlns:a16="http://schemas.microsoft.com/office/drawing/2014/main" val="10005"/>
                  </a:ext>
                </a:extLst>
              </a:tr>
            </a:tbl>
          </a:graphicData>
        </a:graphic>
      </p:graphicFrame>
      <p:sp>
        <p:nvSpPr>
          <p:cNvPr id="3" name="TextBox 2"/>
          <p:cNvSpPr txBox="1"/>
          <p:nvPr/>
        </p:nvSpPr>
        <p:spPr>
          <a:xfrm>
            <a:off x="1775520" y="5733257"/>
            <a:ext cx="8496944" cy="646331"/>
          </a:xfrm>
          <a:prstGeom prst="rect">
            <a:avLst/>
          </a:prstGeom>
          <a:noFill/>
        </p:spPr>
        <p:txBody>
          <a:bodyPr wrap="square" rtlCol="0">
            <a:spAutoFit/>
          </a:bodyPr>
          <a:lstStyle/>
          <a:p>
            <a:r>
              <a:rPr lang="en-US" dirty="0">
                <a:solidFill>
                  <a:srgbClr val="000000"/>
                </a:solidFill>
                <a:latin typeface="Arial (body)"/>
              </a:rPr>
              <a:t>Action Plan designed by Management  </a:t>
            </a:r>
            <a:r>
              <a:rPr lang="en-US" dirty="0">
                <a:solidFill>
                  <a:srgbClr val="000000"/>
                </a:solidFill>
                <a:latin typeface="Arial (body)"/>
                <a:sym typeface="Wingdings"/>
              </a:rPr>
              <a:t> 	       </a:t>
            </a:r>
            <a:r>
              <a:rPr lang="en-US" dirty="0">
                <a:solidFill>
                  <a:srgbClr val="000000"/>
                </a:solidFill>
                <a:latin typeface="Arial (body)"/>
              </a:rPr>
              <a:t>Follow-Up by Internal Audit</a:t>
            </a:r>
          </a:p>
          <a:p>
            <a:endParaRPr lang="en-GB" dirty="0">
              <a:solidFill>
                <a:prstClr val="black"/>
              </a:solidFill>
              <a:latin typeface="Calibri"/>
            </a:endParaRPr>
          </a:p>
        </p:txBody>
      </p:sp>
      <p:sp>
        <p:nvSpPr>
          <p:cNvPr id="4" name="Right Arrow 3"/>
          <p:cNvSpPr/>
          <p:nvPr/>
        </p:nvSpPr>
        <p:spPr>
          <a:xfrm>
            <a:off x="5879976" y="5877272"/>
            <a:ext cx="864096" cy="179149"/>
          </a:xfrm>
          <a:prstGeom prst="rightArrow">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latin typeface="Calibri"/>
            </a:endParaRPr>
          </a:p>
        </p:txBody>
      </p:sp>
      <p:grpSp>
        <p:nvGrpSpPr>
          <p:cNvPr id="7" name="Group 14"/>
          <p:cNvGrpSpPr>
            <a:grpSpLocks/>
          </p:cNvGrpSpPr>
          <p:nvPr/>
        </p:nvGrpSpPr>
        <p:grpSpPr bwMode="auto">
          <a:xfrm>
            <a:off x="1703389" y="77788"/>
            <a:ext cx="1944687" cy="290512"/>
            <a:chOff x="179388" y="77788"/>
            <a:chExt cx="1944687" cy="290512"/>
          </a:xfrm>
        </p:grpSpPr>
        <p:grpSp>
          <p:nvGrpSpPr>
            <p:cNvPr id="8" name="Group 9"/>
            <p:cNvGrpSpPr>
              <a:grpSpLocks/>
            </p:cNvGrpSpPr>
            <p:nvPr/>
          </p:nvGrpSpPr>
          <p:grpSpPr bwMode="auto">
            <a:xfrm>
              <a:off x="179388" y="115888"/>
              <a:ext cx="1944687" cy="217487"/>
              <a:chOff x="110" y="890"/>
              <a:chExt cx="5628" cy="1094"/>
            </a:xfrm>
          </p:grpSpPr>
          <p:sp>
            <p:nvSpPr>
              <p:cNvPr id="10"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2"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3"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4"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5"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7"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The reasoning behind a recommendation</a:t>
            </a:r>
            <a:endParaRPr lang="en-GB" sz="2600" b="1" dirty="0">
              <a:solidFill>
                <a:srgbClr val="000000"/>
              </a:solidFill>
              <a:latin typeface="Arial (headings)"/>
            </a:endParaRPr>
          </a:p>
        </p:txBody>
      </p:sp>
    </p:spTree>
    <p:extLst>
      <p:ext uri="{BB962C8B-B14F-4D97-AF65-F5344CB8AC3E}">
        <p14:creationId xmlns:p14="http://schemas.microsoft.com/office/powerpoint/2010/main" val="21062536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06B3EB3E-537A-4C4F-B20A-2B59083F0A85}" type="slidenum">
              <a:rPr lang="nl-BE" altLang="en-US">
                <a:solidFill>
                  <a:srgbClr val="898989"/>
                </a:solidFill>
                <a:latin typeface="Tahoma" pitchFamily="34" charset="0"/>
              </a:rPr>
              <a:pPr eaLnBrk="1" hangingPunct="1"/>
              <a:t>16</a:t>
            </a:fld>
            <a:endParaRPr lang="nl-BE" altLang="en-US" dirty="0">
              <a:solidFill>
                <a:srgbClr val="898989"/>
              </a:solidFill>
              <a:latin typeface="Tahoma" pitchFamily="34" charset="0"/>
            </a:endParaRPr>
          </a:p>
        </p:txBody>
      </p:sp>
      <p:sp>
        <p:nvSpPr>
          <p:cNvPr id="99331" name="Rectangle 3"/>
          <p:cNvSpPr>
            <a:spLocks noGrp="1" noChangeArrowheads="1"/>
          </p:cNvSpPr>
          <p:nvPr>
            <p:ph type="body" idx="4294967295"/>
          </p:nvPr>
        </p:nvSpPr>
        <p:spPr>
          <a:xfrm>
            <a:off x="1919288" y="1484784"/>
            <a:ext cx="8280400" cy="4465166"/>
          </a:xfrm>
        </p:spPr>
        <p:txBody>
          <a:bodyPr vert="horz" lIns="0" tIns="0" rIns="0" bIns="0" rtlCol="0">
            <a:normAutofit lnSpcReduction="10000"/>
          </a:bodyPr>
          <a:lstStyle/>
          <a:p>
            <a:pPr eaLnBrk="1" hangingPunct="1">
              <a:buFont typeface="Wingdings" pitchFamily="2" charset="2"/>
              <a:buNone/>
            </a:pPr>
            <a:r>
              <a:rPr lang="en-US" altLang="en-US" sz="2400" b="1" dirty="0">
                <a:solidFill>
                  <a:schemeClr val="accent5"/>
                </a:solidFill>
                <a:latin typeface="Arial (body)"/>
              </a:rPr>
              <a:t>Quality satisfaction survey</a:t>
            </a:r>
          </a:p>
          <a:p>
            <a:pPr eaLnBrk="1" hangingPunct="1">
              <a:buFont typeface="Wingdings" pitchFamily="2" charset="2"/>
              <a:buNone/>
            </a:pPr>
            <a:endParaRPr lang="en-US" altLang="en-US" sz="2400" b="1" u="sng" dirty="0">
              <a:latin typeface="Arial (body)"/>
            </a:endParaRPr>
          </a:p>
          <a:p>
            <a:pPr>
              <a:buClr>
                <a:schemeClr val="accent5"/>
              </a:buClr>
            </a:pPr>
            <a:r>
              <a:rPr lang="en-US" altLang="en-US" sz="2400" dirty="0">
                <a:latin typeface="Arial (body)"/>
              </a:rPr>
              <a:t>Continuous improvement of internal audit activities</a:t>
            </a:r>
          </a:p>
          <a:p>
            <a:pPr eaLnBrk="1" hangingPunct="1">
              <a:buClr>
                <a:schemeClr val="accent5"/>
              </a:buClr>
            </a:pPr>
            <a:endParaRPr lang="en-US" altLang="en-US" sz="2400" dirty="0">
              <a:latin typeface="Arial (body)"/>
            </a:endParaRPr>
          </a:p>
          <a:p>
            <a:pPr eaLnBrk="1" hangingPunct="1">
              <a:buClr>
                <a:schemeClr val="accent5"/>
              </a:buClr>
            </a:pPr>
            <a:r>
              <a:rPr lang="en-US" altLang="en-US" sz="2400" dirty="0">
                <a:latin typeface="Arial (body)"/>
              </a:rPr>
              <a:t>Questionnaire/survey is sent to the auditee after the audit asking, e.g.:</a:t>
            </a:r>
          </a:p>
          <a:p>
            <a:pPr lvl="1" eaLnBrk="1" hangingPunct="1">
              <a:buClr>
                <a:schemeClr val="accent5"/>
              </a:buClr>
              <a:buSzPct val="80000"/>
              <a:buFont typeface="Arial" pitchFamily="34" charset="0"/>
              <a:buChar char="•"/>
            </a:pPr>
            <a:r>
              <a:rPr lang="en-US" altLang="en-US" sz="1800" i="1" dirty="0">
                <a:latin typeface="Arial (body)"/>
              </a:rPr>
              <a:t>The team</a:t>
            </a:r>
            <a:r>
              <a:rPr lang="en-US" altLang="fr-FR" sz="1800" i="1" dirty="0">
                <a:latin typeface="Arial (body)"/>
              </a:rPr>
              <a:t>’</a:t>
            </a:r>
            <a:r>
              <a:rPr lang="en-US" altLang="en-US" sz="1800" i="1" dirty="0">
                <a:latin typeface="Arial (body)"/>
              </a:rPr>
              <a:t>s understanding of the business specificities and risks specific to the activity</a:t>
            </a:r>
          </a:p>
          <a:p>
            <a:pPr lvl="1" eaLnBrk="1" hangingPunct="1">
              <a:buClr>
                <a:schemeClr val="accent5"/>
              </a:buClr>
              <a:buSzPct val="80000"/>
              <a:buFont typeface="Arial" pitchFamily="34" charset="0"/>
              <a:buChar char="•"/>
            </a:pPr>
            <a:r>
              <a:rPr lang="en-US" altLang="en-US" sz="1800" i="1" dirty="0">
                <a:latin typeface="Arial (body)"/>
              </a:rPr>
              <a:t>The relevance of observations and recommendations made</a:t>
            </a:r>
          </a:p>
          <a:p>
            <a:pPr lvl="1" eaLnBrk="1" hangingPunct="1">
              <a:buClr>
                <a:schemeClr val="accent5"/>
              </a:buClr>
              <a:buFont typeface="Arial" pitchFamily="34" charset="0"/>
              <a:buChar char="•"/>
            </a:pPr>
            <a:endParaRPr lang="en-US" altLang="en-US" sz="1800" i="1" dirty="0">
              <a:latin typeface="Arial (body)"/>
            </a:endParaRPr>
          </a:p>
          <a:p>
            <a:pPr eaLnBrk="1" hangingPunct="1">
              <a:buClr>
                <a:schemeClr val="accent5"/>
              </a:buClr>
            </a:pPr>
            <a:r>
              <a:rPr lang="en-US" altLang="en-US" sz="2400" dirty="0">
                <a:latin typeface="Arial (body)"/>
              </a:rPr>
              <a:t>Satisfaction survey is usually sent very shortly after issuing the final report </a:t>
            </a:r>
            <a:endParaRPr lang="en-US" altLang="en-US" sz="2800" dirty="0">
              <a:latin typeface="Arial (body)"/>
            </a:endParaRPr>
          </a:p>
        </p:txBody>
      </p:sp>
      <p:grpSp>
        <p:nvGrpSpPr>
          <p:cNvPr id="99334" name="Group 14"/>
          <p:cNvGrpSpPr>
            <a:grpSpLocks/>
          </p:cNvGrpSpPr>
          <p:nvPr/>
        </p:nvGrpSpPr>
        <p:grpSpPr bwMode="auto">
          <a:xfrm>
            <a:off x="1703389" y="77788"/>
            <a:ext cx="1944687" cy="290512"/>
            <a:chOff x="179388" y="77788"/>
            <a:chExt cx="1944687" cy="290512"/>
          </a:xfrm>
        </p:grpSpPr>
        <p:grpSp>
          <p:nvGrpSpPr>
            <p:cNvPr id="99336" name="Group 9"/>
            <p:cNvGrpSpPr>
              <a:grpSpLocks/>
            </p:cNvGrpSpPr>
            <p:nvPr/>
          </p:nvGrpSpPr>
          <p:grpSpPr bwMode="auto">
            <a:xfrm>
              <a:off x="179388" y="115888"/>
              <a:ext cx="1944687" cy="217487"/>
              <a:chOff x="110" y="890"/>
              <a:chExt cx="5628" cy="1094"/>
            </a:xfrm>
          </p:grpSpPr>
          <p:sp>
            <p:nvSpPr>
              <p:cNvPr id="18"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9"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0"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1"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2"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9337"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4"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Reporting</a:t>
            </a:r>
            <a:endParaRPr lang="en-GB" sz="2600" b="1" dirty="0">
              <a:solidFill>
                <a:srgbClr val="000000"/>
              </a:solidFill>
              <a:latin typeface="Arial (headings)"/>
            </a:endParaRPr>
          </a:p>
        </p:txBody>
      </p:sp>
    </p:spTree>
    <p:extLst>
      <p:ext uri="{BB962C8B-B14F-4D97-AF65-F5344CB8AC3E}">
        <p14:creationId xmlns:p14="http://schemas.microsoft.com/office/powerpoint/2010/main" val="16060718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B0A76ACE-781C-4661-9181-E434FC3A86C2}" type="slidenum">
              <a:rPr lang="nl-BE" altLang="en-US">
                <a:solidFill>
                  <a:srgbClr val="898989"/>
                </a:solidFill>
                <a:latin typeface="Tahoma" pitchFamily="34" charset="0"/>
              </a:rPr>
              <a:pPr eaLnBrk="1" hangingPunct="1"/>
              <a:t>17</a:t>
            </a:fld>
            <a:endParaRPr lang="nl-BE" altLang="en-US" dirty="0">
              <a:solidFill>
                <a:srgbClr val="898989"/>
              </a:solidFill>
              <a:latin typeface="Tahoma" pitchFamily="34" charset="0"/>
            </a:endParaRPr>
          </a:p>
        </p:txBody>
      </p:sp>
      <p:sp>
        <p:nvSpPr>
          <p:cNvPr id="1327109" name="AutoShape 5"/>
          <p:cNvSpPr>
            <a:spLocks noChangeArrowheads="1"/>
          </p:cNvSpPr>
          <p:nvPr/>
        </p:nvSpPr>
        <p:spPr bwMode="auto">
          <a:xfrm>
            <a:off x="1631950" y="1425576"/>
            <a:ext cx="1733550" cy="1724025"/>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7110" name="AutoShape 6"/>
          <p:cNvSpPr>
            <a:spLocks noChangeArrowheads="1"/>
          </p:cNvSpPr>
          <p:nvPr/>
        </p:nvSpPr>
        <p:spPr bwMode="auto">
          <a:xfrm>
            <a:off x="4440238" y="1425576"/>
            <a:ext cx="1795462" cy="1724025"/>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Arial (body)"/>
              </a:rPr>
              <a:t>  </a:t>
            </a:r>
          </a:p>
          <a:p>
            <a:pPr algn="ctr">
              <a:defRPr/>
            </a:pPr>
            <a:endParaRPr lang="en-US" sz="1600" b="1" dirty="0">
              <a:solidFill>
                <a:prstClr val="black"/>
              </a:solidFill>
              <a:effectLst>
                <a:outerShdw blurRad="38100" dist="38100" dir="2700000" algn="tl">
                  <a:srgbClr val="FFFFFF"/>
                </a:outerShdw>
              </a:effectLst>
              <a:latin typeface="Arial (body)"/>
            </a:endParaRP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1327111" name="AutoShape 7"/>
          <p:cNvSpPr>
            <a:spLocks noChangeArrowheads="1"/>
          </p:cNvSpPr>
          <p:nvPr/>
        </p:nvSpPr>
        <p:spPr bwMode="auto">
          <a:xfrm>
            <a:off x="5884714" y="1420813"/>
            <a:ext cx="1795463" cy="1727200"/>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prstClr val="black"/>
              </a:solidFill>
              <a:effectLst>
                <a:outerShdw blurRad="38100" dist="38100" dir="2700000" algn="tl">
                  <a:srgbClr val="FFFFFF"/>
                </a:outerShdw>
              </a:effectLst>
              <a:latin typeface="Arial (body)"/>
            </a:endParaRPr>
          </a:p>
          <a:p>
            <a:pPr algn="ctr">
              <a:defRPr/>
            </a:pPr>
            <a:endParaRPr lang="en-US" sz="1600" b="1" dirty="0">
              <a:solidFill>
                <a:prstClr val="black"/>
              </a:solidFill>
              <a:effectLst>
                <a:outerShdw blurRad="38100" dist="38100" dir="2700000" algn="tl">
                  <a:srgbClr val="FFFFFF"/>
                </a:outerShdw>
              </a:effectLst>
              <a:latin typeface="Arial (body)"/>
            </a:endParaRP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1327112" name="AutoShape 8"/>
          <p:cNvSpPr>
            <a:spLocks noChangeArrowheads="1"/>
          </p:cNvSpPr>
          <p:nvPr/>
        </p:nvSpPr>
        <p:spPr bwMode="auto">
          <a:xfrm>
            <a:off x="8765034" y="1422401"/>
            <a:ext cx="1795463" cy="1730375"/>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7113" name="AutoShape 9"/>
          <p:cNvSpPr>
            <a:spLocks noChangeArrowheads="1"/>
          </p:cNvSpPr>
          <p:nvPr/>
        </p:nvSpPr>
        <p:spPr bwMode="auto">
          <a:xfrm>
            <a:off x="7324874" y="1420813"/>
            <a:ext cx="1795462" cy="1731962"/>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7114" name="AutoShape 10"/>
          <p:cNvSpPr>
            <a:spLocks noChangeArrowheads="1"/>
          </p:cNvSpPr>
          <p:nvPr/>
        </p:nvSpPr>
        <p:spPr bwMode="auto">
          <a:xfrm>
            <a:off x="2999657" y="1425576"/>
            <a:ext cx="1795463" cy="1724025"/>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Arial (body)"/>
              </a:rPr>
              <a:t>  </a:t>
            </a: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100363" name="Rectangle 11"/>
          <p:cNvSpPr>
            <a:spLocks noChangeArrowheads="1"/>
          </p:cNvSpPr>
          <p:nvPr/>
        </p:nvSpPr>
        <p:spPr bwMode="auto">
          <a:xfrm>
            <a:off x="3000375" y="3298826"/>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Preliminary </a:t>
            </a:r>
          </a:p>
          <a:p>
            <a:pPr algn="ctr" eaLnBrk="1" hangingPunct="1"/>
            <a:r>
              <a:rPr lang="fr-FR" altLang="en-US" sz="1400" b="1" dirty="0">
                <a:solidFill>
                  <a:prstClr val="black"/>
                </a:solidFill>
                <a:latin typeface="Arial (body)"/>
              </a:rPr>
              <a:t>Survey</a:t>
            </a:r>
          </a:p>
        </p:txBody>
      </p:sp>
      <p:sp>
        <p:nvSpPr>
          <p:cNvPr id="100364" name="Rectangle 12"/>
          <p:cNvSpPr>
            <a:spLocks noChangeArrowheads="1"/>
          </p:cNvSpPr>
          <p:nvPr/>
        </p:nvSpPr>
        <p:spPr bwMode="auto">
          <a:xfrm>
            <a:off x="4440239" y="3298826"/>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Fieldwork</a:t>
            </a:r>
          </a:p>
        </p:txBody>
      </p:sp>
      <p:sp>
        <p:nvSpPr>
          <p:cNvPr id="100365" name="Rectangle 13"/>
          <p:cNvSpPr>
            <a:spLocks noChangeArrowheads="1"/>
          </p:cNvSpPr>
          <p:nvPr/>
        </p:nvSpPr>
        <p:spPr bwMode="auto">
          <a:xfrm>
            <a:off x="5880100" y="3298826"/>
            <a:ext cx="1296988"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Reporting</a:t>
            </a:r>
          </a:p>
        </p:txBody>
      </p:sp>
      <p:sp>
        <p:nvSpPr>
          <p:cNvPr id="100366" name="Rectangle 14"/>
          <p:cNvSpPr>
            <a:spLocks noChangeArrowheads="1"/>
          </p:cNvSpPr>
          <p:nvPr/>
        </p:nvSpPr>
        <p:spPr bwMode="auto">
          <a:xfrm>
            <a:off x="7319964" y="3298826"/>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Action Plan</a:t>
            </a:r>
          </a:p>
        </p:txBody>
      </p:sp>
      <p:sp>
        <p:nvSpPr>
          <p:cNvPr id="100367" name="Rectangle 15"/>
          <p:cNvSpPr>
            <a:spLocks noChangeArrowheads="1"/>
          </p:cNvSpPr>
          <p:nvPr/>
        </p:nvSpPr>
        <p:spPr bwMode="auto">
          <a:xfrm>
            <a:off x="8836025" y="3298826"/>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Follow-Up</a:t>
            </a:r>
          </a:p>
        </p:txBody>
      </p:sp>
      <p:sp>
        <p:nvSpPr>
          <p:cNvPr id="100368" name="Rectangle 16"/>
          <p:cNvSpPr>
            <a:spLocks noChangeArrowheads="1"/>
          </p:cNvSpPr>
          <p:nvPr/>
        </p:nvSpPr>
        <p:spPr bwMode="auto">
          <a:xfrm>
            <a:off x="1631951" y="3298826"/>
            <a:ext cx="1230313"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Planning</a:t>
            </a:r>
          </a:p>
        </p:txBody>
      </p:sp>
      <p:sp>
        <p:nvSpPr>
          <p:cNvPr id="100369" name="Text Box 17"/>
          <p:cNvSpPr txBox="1">
            <a:spLocks noChangeArrowheads="1"/>
          </p:cNvSpPr>
          <p:nvPr/>
        </p:nvSpPr>
        <p:spPr bwMode="auto">
          <a:xfrm>
            <a:off x="213518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1</a:t>
            </a:r>
          </a:p>
        </p:txBody>
      </p:sp>
      <p:sp>
        <p:nvSpPr>
          <p:cNvPr id="100370" name="Text Box 18"/>
          <p:cNvSpPr txBox="1">
            <a:spLocks noChangeArrowheads="1"/>
          </p:cNvSpPr>
          <p:nvPr/>
        </p:nvSpPr>
        <p:spPr bwMode="auto">
          <a:xfrm>
            <a:off x="3813176" y="2001838"/>
            <a:ext cx="411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2</a:t>
            </a:r>
          </a:p>
        </p:txBody>
      </p:sp>
      <p:sp>
        <p:nvSpPr>
          <p:cNvPr id="100371" name="Text Box 19"/>
          <p:cNvSpPr txBox="1">
            <a:spLocks noChangeArrowheads="1"/>
          </p:cNvSpPr>
          <p:nvPr/>
        </p:nvSpPr>
        <p:spPr bwMode="auto">
          <a:xfrm>
            <a:off x="53038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3</a:t>
            </a:r>
          </a:p>
        </p:txBody>
      </p:sp>
      <p:sp>
        <p:nvSpPr>
          <p:cNvPr id="100372" name="Text Box 20"/>
          <p:cNvSpPr txBox="1">
            <a:spLocks noChangeArrowheads="1"/>
          </p:cNvSpPr>
          <p:nvPr/>
        </p:nvSpPr>
        <p:spPr bwMode="auto">
          <a:xfrm>
            <a:off x="676433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4</a:t>
            </a:r>
          </a:p>
        </p:txBody>
      </p:sp>
      <p:sp>
        <p:nvSpPr>
          <p:cNvPr id="100373" name="Text Box 21"/>
          <p:cNvSpPr txBox="1">
            <a:spLocks noChangeArrowheads="1"/>
          </p:cNvSpPr>
          <p:nvPr/>
        </p:nvSpPr>
        <p:spPr bwMode="auto">
          <a:xfrm>
            <a:off x="818356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5</a:t>
            </a:r>
          </a:p>
        </p:txBody>
      </p:sp>
      <p:sp>
        <p:nvSpPr>
          <p:cNvPr id="100374" name="Text Box 22"/>
          <p:cNvSpPr txBox="1">
            <a:spLocks noChangeArrowheads="1"/>
          </p:cNvSpPr>
          <p:nvPr/>
        </p:nvSpPr>
        <p:spPr bwMode="auto">
          <a:xfrm>
            <a:off x="962501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6</a:t>
            </a:r>
          </a:p>
        </p:txBody>
      </p:sp>
      <p:sp>
        <p:nvSpPr>
          <p:cNvPr id="100375" name="Text Box 23"/>
          <p:cNvSpPr txBox="1">
            <a:spLocks noChangeArrowheads="1"/>
          </p:cNvSpPr>
          <p:nvPr/>
        </p:nvSpPr>
        <p:spPr bwMode="auto">
          <a:xfrm>
            <a:off x="3478214" y="5146676"/>
            <a:ext cx="515397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buFontTx/>
              <a:buChar char="•"/>
            </a:pPr>
            <a:r>
              <a:rPr lang="en-US" altLang="en-US" sz="2000" dirty="0">
                <a:solidFill>
                  <a:prstClr val="black"/>
                </a:solidFill>
                <a:latin typeface="Arial (body)"/>
              </a:rPr>
              <a:t> Drafting the action plan</a:t>
            </a:r>
          </a:p>
          <a:p>
            <a:pPr eaLnBrk="1" hangingPunct="1">
              <a:buFontTx/>
              <a:buChar char="•"/>
            </a:pPr>
            <a:r>
              <a:rPr lang="en-US" altLang="en-US" sz="2000" dirty="0">
                <a:solidFill>
                  <a:prstClr val="black"/>
                </a:solidFill>
                <a:latin typeface="Arial (body)"/>
              </a:rPr>
              <a:t> Establishing responsibilities and deadlines</a:t>
            </a:r>
          </a:p>
          <a:p>
            <a:pPr eaLnBrk="1" hangingPunct="1"/>
            <a:endParaRPr lang="en-US" altLang="en-US" sz="2000" dirty="0">
              <a:solidFill>
                <a:prstClr val="black"/>
              </a:solidFill>
              <a:latin typeface="Arial (body)"/>
            </a:endParaRPr>
          </a:p>
        </p:txBody>
      </p:sp>
      <p:sp>
        <p:nvSpPr>
          <p:cNvPr id="100376" name="Rectangle 24"/>
          <p:cNvSpPr>
            <a:spLocks noChangeArrowheads="1"/>
          </p:cNvSpPr>
          <p:nvPr/>
        </p:nvSpPr>
        <p:spPr bwMode="auto">
          <a:xfrm>
            <a:off x="7175501" y="3213101"/>
            <a:ext cx="1584325"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sp>
        <p:nvSpPr>
          <p:cNvPr id="100377" name="Rectangle 25"/>
          <p:cNvSpPr>
            <a:spLocks noChangeArrowheads="1"/>
          </p:cNvSpPr>
          <p:nvPr/>
        </p:nvSpPr>
        <p:spPr bwMode="auto">
          <a:xfrm>
            <a:off x="3282951" y="5086351"/>
            <a:ext cx="5400675" cy="842963"/>
          </a:xfrm>
          <a:prstGeom prst="rect">
            <a:avLst/>
          </a:prstGeom>
          <a:noFill/>
          <a:ln w="57150">
            <a:solidFill>
              <a:srgbClr val="FF99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Arial (body)"/>
            </a:endParaRPr>
          </a:p>
        </p:txBody>
      </p:sp>
      <p:cxnSp>
        <p:nvCxnSpPr>
          <p:cNvPr id="100378" name="AutoShape 26"/>
          <p:cNvCxnSpPr>
            <a:cxnSpLocks noChangeShapeType="1"/>
            <a:stCxn id="100376" idx="2"/>
            <a:endCxn id="100377" idx="0"/>
          </p:cNvCxnSpPr>
          <p:nvPr/>
        </p:nvCxnSpPr>
        <p:spPr bwMode="auto">
          <a:xfrm rot="5400000">
            <a:off x="6507164" y="3625851"/>
            <a:ext cx="936625" cy="1984375"/>
          </a:xfrm>
          <a:prstGeom prst="bentConnector3">
            <a:avLst>
              <a:gd name="adj1" fmla="val 50000"/>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6" name="Rectangle 2"/>
          <p:cNvSpPr txBox="1">
            <a:spLocks noChangeArrowheads="1"/>
          </p:cNvSpPr>
          <p:nvPr/>
        </p:nvSpPr>
        <p:spPr>
          <a:xfrm>
            <a:off x="1903413" y="375147"/>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startAt="5"/>
            </a:pPr>
            <a:r>
              <a:rPr lang="en-US" altLang="en-US" sz="2600" b="1" dirty="0">
                <a:solidFill>
                  <a:prstClr val="black"/>
                </a:solidFill>
                <a:latin typeface="Arial (headings)"/>
              </a:rPr>
              <a:t>Action plan</a:t>
            </a:r>
            <a:endParaRPr lang="en-GB" sz="2600" b="1" dirty="0">
              <a:solidFill>
                <a:srgbClr val="000000"/>
              </a:solidFill>
              <a:latin typeface="Arial (headings)"/>
            </a:endParaRPr>
          </a:p>
        </p:txBody>
      </p:sp>
    </p:spTree>
    <p:extLst>
      <p:ext uri="{BB962C8B-B14F-4D97-AF65-F5344CB8AC3E}">
        <p14:creationId xmlns:p14="http://schemas.microsoft.com/office/powerpoint/2010/main" val="13494528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904A516F-B298-42DB-8724-CC60DE1FC9BB}" type="slidenum">
              <a:rPr lang="nl-BE" altLang="en-US">
                <a:solidFill>
                  <a:srgbClr val="898989"/>
                </a:solidFill>
                <a:latin typeface="Tahoma" pitchFamily="34" charset="0"/>
              </a:rPr>
              <a:pPr eaLnBrk="1" hangingPunct="1"/>
              <a:t>18</a:t>
            </a:fld>
            <a:endParaRPr lang="nl-BE" altLang="en-US" dirty="0">
              <a:solidFill>
                <a:srgbClr val="898989"/>
              </a:solidFill>
              <a:latin typeface="Tahoma" pitchFamily="34" charset="0"/>
            </a:endParaRPr>
          </a:p>
        </p:txBody>
      </p:sp>
      <p:grpSp>
        <p:nvGrpSpPr>
          <p:cNvPr id="101381" name="Group 8"/>
          <p:cNvGrpSpPr>
            <a:grpSpLocks/>
          </p:cNvGrpSpPr>
          <p:nvPr/>
        </p:nvGrpSpPr>
        <p:grpSpPr bwMode="auto">
          <a:xfrm>
            <a:off x="1703388" y="115889"/>
            <a:ext cx="1871662" cy="217487"/>
            <a:chOff x="110" y="890"/>
            <a:chExt cx="5628" cy="1094"/>
          </a:xfrm>
        </p:grpSpPr>
        <p:sp>
          <p:nvSpPr>
            <p:cNvPr id="1220617" name="AutoShape 9"/>
            <p:cNvSpPr>
              <a:spLocks noChangeArrowheads="1"/>
            </p:cNvSpPr>
            <p:nvPr/>
          </p:nvSpPr>
          <p:spPr bwMode="auto">
            <a:xfrm>
              <a:off x="110" y="898"/>
              <a:ext cx="1093"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18" name="AutoShape 10"/>
            <p:cNvSpPr>
              <a:spLocks noChangeArrowheads="1"/>
            </p:cNvSpPr>
            <p:nvPr/>
          </p:nvSpPr>
          <p:spPr bwMode="auto">
            <a:xfrm>
              <a:off x="1886" y="898"/>
              <a:ext cx="1127"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19" name="AutoShape 11"/>
            <p:cNvSpPr>
              <a:spLocks noChangeArrowheads="1"/>
            </p:cNvSpPr>
            <p:nvPr/>
          </p:nvSpPr>
          <p:spPr bwMode="auto">
            <a:xfrm>
              <a:off x="2793" y="898"/>
              <a:ext cx="1131"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20" name="AutoShape 12"/>
            <p:cNvSpPr>
              <a:spLocks noChangeArrowheads="1"/>
            </p:cNvSpPr>
            <p:nvPr/>
          </p:nvSpPr>
          <p:spPr bwMode="auto">
            <a:xfrm>
              <a:off x="4607" y="898"/>
              <a:ext cx="1131"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21" name="AutoShape 13"/>
            <p:cNvSpPr>
              <a:spLocks noChangeArrowheads="1"/>
            </p:cNvSpPr>
            <p:nvPr/>
          </p:nvSpPr>
          <p:spPr bwMode="auto">
            <a:xfrm>
              <a:off x="3700" y="890"/>
              <a:ext cx="1131"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220622" name="AutoShape 14"/>
            <p:cNvSpPr>
              <a:spLocks noChangeArrowheads="1"/>
            </p:cNvSpPr>
            <p:nvPr/>
          </p:nvSpPr>
          <p:spPr bwMode="auto">
            <a:xfrm>
              <a:off x="974" y="890"/>
              <a:ext cx="1136"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101382" name="Rectangle 15"/>
          <p:cNvSpPr>
            <a:spLocks noChangeArrowheads="1"/>
          </p:cNvSpPr>
          <p:nvPr/>
        </p:nvSpPr>
        <p:spPr bwMode="auto">
          <a:xfrm>
            <a:off x="2855914" y="0"/>
            <a:ext cx="465137" cy="406400"/>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sp>
        <p:nvSpPr>
          <p:cNvPr id="101383" name="AutoShape 17"/>
          <p:cNvSpPr>
            <a:spLocks noChangeArrowheads="1"/>
          </p:cNvSpPr>
          <p:nvPr/>
        </p:nvSpPr>
        <p:spPr bwMode="auto">
          <a:xfrm>
            <a:off x="2711450" y="1665287"/>
            <a:ext cx="1081088" cy="1511300"/>
          </a:xfrm>
          <a:prstGeom prst="foldedCorner">
            <a:avLst>
              <a:gd name="adj" fmla="val 12500"/>
            </a:avLst>
          </a:prstGeom>
          <a:solidFill>
            <a:srgbClr val="99CCFF"/>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en-GB" dirty="0">
                <a:solidFill>
                  <a:prstClr val="black"/>
                </a:solidFill>
                <a:latin typeface="Arial (body)"/>
                <a:ea typeface="ＭＳ Ｐゴシック" charset="0"/>
                <a:cs typeface="Arial" charset="0"/>
              </a:rPr>
              <a:t>Final report</a:t>
            </a:r>
          </a:p>
        </p:txBody>
      </p:sp>
      <p:sp>
        <p:nvSpPr>
          <p:cNvPr id="101384" name="Line 19"/>
          <p:cNvSpPr>
            <a:spLocks noChangeShapeType="1"/>
          </p:cNvSpPr>
          <p:nvPr/>
        </p:nvSpPr>
        <p:spPr bwMode="auto">
          <a:xfrm flipV="1">
            <a:off x="3935413" y="2349500"/>
            <a:ext cx="2089150"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nchor="ctr"/>
          <a:lstStyle/>
          <a:p>
            <a:pPr>
              <a:defRPr/>
            </a:pPr>
            <a:endParaRPr lang="fr-FR" dirty="0">
              <a:solidFill>
                <a:prstClr val="black"/>
              </a:solidFill>
              <a:latin typeface="Calibri" charset="0"/>
              <a:ea typeface="ＭＳ Ｐゴシック" charset="0"/>
              <a:cs typeface="Arial" charset="0"/>
            </a:endParaRPr>
          </a:p>
        </p:txBody>
      </p:sp>
      <p:sp>
        <p:nvSpPr>
          <p:cNvPr id="101385" name="AutoShape 20"/>
          <p:cNvSpPr>
            <a:spLocks noChangeArrowheads="1"/>
          </p:cNvSpPr>
          <p:nvPr/>
        </p:nvSpPr>
        <p:spPr bwMode="auto">
          <a:xfrm>
            <a:off x="6240463" y="1844676"/>
            <a:ext cx="2519362" cy="1152525"/>
          </a:xfrm>
          <a:prstGeom prst="foldedCorner">
            <a:avLst>
              <a:gd name="adj" fmla="val 12500"/>
            </a:avLst>
          </a:prstGeom>
          <a:solidFill>
            <a:srgbClr val="CCFFCC"/>
          </a:solidFill>
          <a:ln w="25400">
            <a:solidFill>
              <a:srgbClr val="385D8A"/>
            </a:solidFill>
            <a:round/>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anchor="ctr"/>
          <a:lstStyle/>
          <a:p>
            <a:pPr algn="ctr">
              <a:defRPr/>
            </a:pPr>
            <a:r>
              <a:rPr lang="en-GB" dirty="0">
                <a:solidFill>
                  <a:prstClr val="black"/>
                </a:solidFill>
                <a:latin typeface="Arial (body)"/>
                <a:ea typeface="ＭＳ Ｐゴシック" charset="0"/>
                <a:cs typeface="Arial" charset="0"/>
              </a:rPr>
              <a:t>Action Plan</a:t>
            </a:r>
          </a:p>
        </p:txBody>
      </p:sp>
      <p:sp>
        <p:nvSpPr>
          <p:cNvPr id="101386" name="Line 21"/>
          <p:cNvSpPr>
            <a:spLocks noChangeShapeType="1"/>
          </p:cNvSpPr>
          <p:nvPr/>
        </p:nvSpPr>
        <p:spPr bwMode="auto">
          <a:xfrm flipV="1">
            <a:off x="3935413" y="2781300"/>
            <a:ext cx="2089150" cy="0"/>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anchor="ctr"/>
          <a:lstStyle/>
          <a:p>
            <a:pPr>
              <a:defRPr/>
            </a:pPr>
            <a:endParaRPr lang="fr-FR" dirty="0">
              <a:solidFill>
                <a:prstClr val="black"/>
              </a:solidFill>
              <a:latin typeface="Calibri" charset="0"/>
              <a:ea typeface="ＭＳ Ｐゴシック" charset="0"/>
              <a:cs typeface="Arial" charset="0"/>
            </a:endParaRPr>
          </a:p>
        </p:txBody>
      </p:sp>
      <p:sp>
        <p:nvSpPr>
          <p:cNvPr id="101388" name="Text Box 23"/>
          <p:cNvSpPr txBox="1">
            <a:spLocks noChangeArrowheads="1"/>
          </p:cNvSpPr>
          <p:nvPr/>
        </p:nvSpPr>
        <p:spPr bwMode="auto">
          <a:xfrm>
            <a:off x="6167438" y="3213100"/>
            <a:ext cx="4022777" cy="2585323"/>
          </a:xfrm>
          <a:prstGeom prst="rect">
            <a:avLst/>
          </a:prstGeom>
          <a:noFill/>
          <a:ln>
            <a:noFill/>
          </a:ln>
          <a:effectLst/>
          <a:extLst>
            <a:ext uri="{909E8E84-426E-40DD-AFC4-6F175D3DCCD1}">
              <a14:hiddenFill xmlns:a14="http://schemas.microsoft.com/office/drawing/2010/main">
                <a:gradFill rotWithShape="1">
                  <a:gsLst>
                    <a:gs pos="0">
                      <a:srgbClr val="66FF33"/>
                    </a:gs>
                    <a:gs pos="100000">
                      <a:srgbClr val="FFFFFF"/>
                    </a:gs>
                  </a:gsLst>
                  <a:lin ang="5400000" scaled="1"/>
                </a:gra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lvl1pPr marL="361950" indent="-361950" eaLnBrk="0" hangingPunct="0">
              <a:defRPr>
                <a:solidFill>
                  <a:schemeClr val="tx1"/>
                </a:solidFill>
                <a:latin typeface="Calibri" charset="0"/>
                <a:ea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spcBef>
                <a:spcPct val="50000"/>
              </a:spcBef>
              <a:buFontTx/>
              <a:buChar char="•"/>
              <a:defRPr/>
            </a:pPr>
            <a:r>
              <a:rPr lang="en-GB" dirty="0">
                <a:solidFill>
                  <a:prstClr val="black"/>
                </a:solidFill>
                <a:latin typeface="Arial (body)"/>
                <a:cs typeface="Arial" charset="0"/>
              </a:rPr>
              <a:t>Developed by the auditee</a:t>
            </a:r>
          </a:p>
          <a:p>
            <a:pPr eaLnBrk="1" hangingPunct="1">
              <a:spcBef>
                <a:spcPct val="50000"/>
              </a:spcBef>
              <a:buFontTx/>
              <a:buChar char="•"/>
              <a:defRPr/>
            </a:pPr>
            <a:r>
              <a:rPr lang="en-GB" dirty="0">
                <a:solidFill>
                  <a:prstClr val="black"/>
                </a:solidFill>
                <a:latin typeface="Arial (body)"/>
                <a:cs typeface="Arial" charset="0"/>
              </a:rPr>
              <a:t>Approved by the entity/reviewed by internal audit</a:t>
            </a:r>
          </a:p>
          <a:p>
            <a:pPr eaLnBrk="1" hangingPunct="1">
              <a:spcBef>
                <a:spcPct val="50000"/>
              </a:spcBef>
              <a:buFontTx/>
              <a:buChar char="•"/>
              <a:defRPr/>
            </a:pPr>
            <a:r>
              <a:rPr lang="en-GB" dirty="0">
                <a:solidFill>
                  <a:prstClr val="black"/>
                </a:solidFill>
                <a:latin typeface="Arial (body)"/>
                <a:cs typeface="Arial" charset="0"/>
              </a:rPr>
              <a:t>Coordinated by the 2</a:t>
            </a:r>
            <a:r>
              <a:rPr lang="en-GB" baseline="30000" dirty="0">
                <a:solidFill>
                  <a:prstClr val="black"/>
                </a:solidFill>
                <a:latin typeface="Arial (body)"/>
                <a:cs typeface="Arial" charset="0"/>
              </a:rPr>
              <a:t>nd</a:t>
            </a:r>
            <a:r>
              <a:rPr lang="en-GB" dirty="0">
                <a:solidFill>
                  <a:prstClr val="black"/>
                </a:solidFill>
                <a:latin typeface="Arial (body)"/>
                <a:cs typeface="Arial" charset="0"/>
              </a:rPr>
              <a:t> line of </a:t>
            </a:r>
            <a:r>
              <a:rPr lang="en-GB" dirty="0" err="1">
                <a:solidFill>
                  <a:prstClr val="black"/>
                </a:solidFill>
                <a:latin typeface="Arial (body)"/>
                <a:cs typeface="Arial" charset="0"/>
              </a:rPr>
              <a:t>defense</a:t>
            </a:r>
            <a:r>
              <a:rPr lang="en-GB" dirty="0">
                <a:solidFill>
                  <a:prstClr val="black"/>
                </a:solidFill>
                <a:latin typeface="Arial (body)"/>
                <a:cs typeface="Arial" charset="0"/>
              </a:rPr>
              <a:t> </a:t>
            </a:r>
          </a:p>
          <a:p>
            <a:pPr eaLnBrk="1" hangingPunct="1">
              <a:spcBef>
                <a:spcPct val="50000"/>
              </a:spcBef>
              <a:buFontTx/>
              <a:buChar char="•"/>
              <a:defRPr/>
            </a:pPr>
            <a:r>
              <a:rPr lang="en-GB" dirty="0">
                <a:solidFill>
                  <a:prstClr val="black"/>
                </a:solidFill>
                <a:latin typeface="Arial (body)"/>
                <a:cs typeface="Arial" charset="0"/>
              </a:rPr>
              <a:t>Deadline for implementation </a:t>
            </a:r>
          </a:p>
          <a:p>
            <a:pPr eaLnBrk="1" hangingPunct="1">
              <a:spcBef>
                <a:spcPct val="50000"/>
              </a:spcBef>
              <a:buFontTx/>
              <a:buChar char="•"/>
              <a:defRPr/>
            </a:pPr>
            <a:r>
              <a:rPr lang="en-GB" dirty="0">
                <a:solidFill>
                  <a:prstClr val="black"/>
                </a:solidFill>
                <a:latin typeface="Arial (body)"/>
                <a:cs typeface="Arial" charset="0"/>
              </a:rPr>
              <a:t>Monitoring by management</a:t>
            </a:r>
          </a:p>
        </p:txBody>
      </p:sp>
      <p:sp>
        <p:nvSpPr>
          <p:cNvPr id="101389" name="Text Box 24"/>
          <p:cNvSpPr txBox="1">
            <a:spLocks noChangeArrowheads="1"/>
          </p:cNvSpPr>
          <p:nvPr/>
        </p:nvSpPr>
        <p:spPr bwMode="auto">
          <a:xfrm>
            <a:off x="3935413" y="2349500"/>
            <a:ext cx="2140002" cy="369332"/>
          </a:xfrm>
          <a:prstGeom prst="rect">
            <a:avLst/>
          </a:prstGeom>
          <a:noFill/>
          <a:ln>
            <a:noFill/>
          </a:ln>
          <a:effectLst/>
          <a:extLst>
            <a:ext uri="{909E8E84-426E-40DD-AFC4-6F175D3DCCD1}">
              <a14:hiddenFill xmlns:a14="http://schemas.microsoft.com/office/drawing/2010/main">
                <a:gradFill rotWithShape="1">
                  <a:gsLst>
                    <a:gs pos="0">
                      <a:srgbClr val="66FF33"/>
                    </a:gs>
                    <a:gs pos="100000">
                      <a:srgbClr val="FFFFFF"/>
                    </a:gs>
                  </a:gsLst>
                  <a:lin ang="5400000" scaled="1"/>
                </a:gradFill>
              </a14:hiddenFill>
            </a:ext>
            <a:ext uri="{91240B29-F687-4F45-9708-019B960494DF}">
              <a14:hiddenLine xmlns:a14="http://schemas.microsoft.com/office/drawing/2010/main" w="25400">
                <a:solidFill>
                  <a:srgbClr val="385D8A"/>
                </a:solidFill>
                <a:miter lim="80000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square">
            <a:spAutoFit/>
          </a:bodyPr>
          <a:lstStyle>
            <a:lvl1pPr eaLnBrk="0" hangingPunct="0">
              <a:defRPr>
                <a:solidFill>
                  <a:schemeClr val="tx1"/>
                </a:solidFill>
                <a:latin typeface="Calibri" charset="0"/>
                <a:ea typeface="ＭＳ Ｐゴシック" charset="0"/>
              </a:defRPr>
            </a:lvl1pPr>
            <a:lvl2pPr marL="742950" indent="-285750" eaLnBrk="0" hangingPunct="0">
              <a:defRPr>
                <a:solidFill>
                  <a:schemeClr val="tx1"/>
                </a:solidFill>
                <a:latin typeface="Calibri" charset="0"/>
                <a:ea typeface="ＭＳ Ｐゴシック" charset="0"/>
              </a:defRPr>
            </a:lvl2pPr>
            <a:lvl3pPr marL="1143000" indent="-228600" eaLnBrk="0" hangingPunct="0">
              <a:defRPr>
                <a:solidFill>
                  <a:schemeClr val="tx1"/>
                </a:solidFill>
                <a:latin typeface="Calibri" charset="0"/>
                <a:ea typeface="ＭＳ Ｐゴシック" charset="0"/>
              </a:defRPr>
            </a:lvl3pPr>
            <a:lvl4pPr marL="1600200" indent="-228600" eaLnBrk="0" hangingPunct="0">
              <a:defRPr>
                <a:solidFill>
                  <a:schemeClr val="tx1"/>
                </a:solidFill>
                <a:latin typeface="Calibri" charset="0"/>
                <a:ea typeface="ＭＳ Ｐゴシック" charset="0"/>
              </a:defRPr>
            </a:lvl4pPr>
            <a:lvl5pPr marL="2057400" indent="-228600" eaLnBrk="0" hangingPunct="0">
              <a:defRPr>
                <a:solidFill>
                  <a:schemeClr val="tx1"/>
                </a:solidFill>
                <a:latin typeface="Calibri" charset="0"/>
                <a:ea typeface="ＭＳ Ｐゴシック" charset="0"/>
              </a:defRPr>
            </a:lvl5pPr>
            <a:lvl6pPr marL="2514600" indent="-228600" eaLnBrk="0" fontAlgn="base" hangingPunct="0">
              <a:spcBef>
                <a:spcPct val="0"/>
              </a:spcBef>
              <a:spcAft>
                <a:spcPct val="0"/>
              </a:spcAft>
              <a:defRPr>
                <a:solidFill>
                  <a:schemeClr val="tx1"/>
                </a:solidFill>
                <a:latin typeface="Calibri" charset="0"/>
                <a:ea typeface="ＭＳ Ｐゴシック" charset="0"/>
              </a:defRPr>
            </a:lvl6pPr>
            <a:lvl7pPr marL="2971800" indent="-228600" eaLnBrk="0" fontAlgn="base" hangingPunct="0">
              <a:spcBef>
                <a:spcPct val="0"/>
              </a:spcBef>
              <a:spcAft>
                <a:spcPct val="0"/>
              </a:spcAft>
              <a:defRPr>
                <a:solidFill>
                  <a:schemeClr val="tx1"/>
                </a:solidFill>
                <a:latin typeface="Calibri" charset="0"/>
                <a:ea typeface="ＭＳ Ｐゴシック" charset="0"/>
              </a:defRPr>
            </a:lvl7pPr>
            <a:lvl8pPr marL="3429000" indent="-228600" eaLnBrk="0" fontAlgn="base" hangingPunct="0">
              <a:spcBef>
                <a:spcPct val="0"/>
              </a:spcBef>
              <a:spcAft>
                <a:spcPct val="0"/>
              </a:spcAft>
              <a:defRPr>
                <a:solidFill>
                  <a:schemeClr val="tx1"/>
                </a:solidFill>
                <a:latin typeface="Calibri" charset="0"/>
                <a:ea typeface="ＭＳ Ｐゴシック" charset="0"/>
              </a:defRPr>
            </a:lvl8pPr>
            <a:lvl9pPr marL="3886200" indent="-228600" eaLnBrk="0" fontAlgn="base" hangingPunct="0">
              <a:spcBef>
                <a:spcPct val="0"/>
              </a:spcBef>
              <a:spcAft>
                <a:spcPct val="0"/>
              </a:spcAft>
              <a:defRPr>
                <a:solidFill>
                  <a:schemeClr val="tx1"/>
                </a:solidFill>
                <a:latin typeface="Calibri" charset="0"/>
                <a:ea typeface="ＭＳ Ｐゴシック" charset="0"/>
              </a:defRPr>
            </a:lvl9pPr>
          </a:lstStyle>
          <a:p>
            <a:pPr eaLnBrk="1" hangingPunct="1">
              <a:spcBef>
                <a:spcPct val="50000"/>
              </a:spcBef>
              <a:defRPr/>
            </a:pPr>
            <a:r>
              <a:rPr lang="en-GB" dirty="0">
                <a:solidFill>
                  <a:prstClr val="black"/>
                </a:solidFill>
                <a:latin typeface="Arial (body)"/>
                <a:cs typeface="Arial" charset="0"/>
              </a:rPr>
              <a:t>Recommendations</a:t>
            </a:r>
            <a:r>
              <a:rPr lang="en-GB" dirty="0">
                <a:solidFill>
                  <a:prstClr val="black"/>
                </a:solidFill>
                <a:cs typeface="Arial" charset="0"/>
              </a:rPr>
              <a:t> </a:t>
            </a:r>
          </a:p>
        </p:txBody>
      </p:sp>
      <p:sp>
        <p:nvSpPr>
          <p:cNvPr id="19"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Action plan</a:t>
            </a:r>
            <a:endParaRPr lang="en-GB" sz="2600" b="1" dirty="0">
              <a:solidFill>
                <a:srgbClr val="000000"/>
              </a:solidFill>
              <a:latin typeface="Arial (headings)"/>
            </a:endParaRPr>
          </a:p>
        </p:txBody>
      </p:sp>
    </p:spTree>
    <p:extLst>
      <p:ext uri="{BB962C8B-B14F-4D97-AF65-F5344CB8AC3E}">
        <p14:creationId xmlns:p14="http://schemas.microsoft.com/office/powerpoint/2010/main" val="3502946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2</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latin typeface="Arial (headings)"/>
              </a:rPr>
              <a:t>Agenda</a:t>
            </a: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2: Reference to the ISPPIA</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3: The components of the reporting phase</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42699239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eaLnBrk="1" hangingPunct="1"/>
            <a:fld id="{2CECB95B-6775-4490-AD5A-FA7925036C61}" type="slidenum">
              <a:rPr lang="nl-BE" smtClean="0">
                <a:solidFill>
                  <a:srgbClr val="000000"/>
                </a:solidFill>
                <a:effectLst/>
                <a:latin typeface="Arial" pitchFamily="34" charset="0"/>
              </a:rPr>
              <a:pPr eaLnBrk="1" hangingPunct="1"/>
              <a:t>3</a:t>
            </a:fld>
            <a:endParaRPr lang="nl-BE" dirty="0">
              <a:solidFill>
                <a:srgbClr val="000000"/>
              </a:solidFill>
              <a:effectLst/>
              <a:latin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latin typeface="Arial (headings)"/>
              </a:rPr>
              <a:t>Agenda</a:t>
            </a: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highlight>
                  <a:srgbClr val="FFFF00"/>
                </a:highlight>
                <a:latin typeface="Arial (body)"/>
                <a:cs typeface="Arial" pitchFamily="34" charset="0"/>
              </a:rPr>
              <a:t>Part 1: Review on where we are</a:t>
            </a: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2: Reference to the ISPPIA</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3: The components of the reporting phase</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472379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24F5D316-F8DF-4DE2-B07B-B3F9A84A70FF}" type="slidenum">
              <a:rPr lang="nl-BE" altLang="en-US">
                <a:solidFill>
                  <a:srgbClr val="898989"/>
                </a:solidFill>
                <a:latin typeface="Tahoma" pitchFamily="34" charset="0"/>
              </a:rPr>
              <a:pPr eaLnBrk="1" hangingPunct="1"/>
              <a:t>4</a:t>
            </a:fld>
            <a:endParaRPr lang="nl-BE" altLang="en-US" dirty="0">
              <a:solidFill>
                <a:srgbClr val="898989"/>
              </a:solidFill>
              <a:latin typeface="Tahoma" pitchFamily="34" charset="0"/>
            </a:endParaRPr>
          </a:p>
        </p:txBody>
      </p:sp>
      <p:sp>
        <p:nvSpPr>
          <p:cNvPr id="1306631" name="AutoShape 7"/>
          <p:cNvSpPr>
            <a:spLocks noChangeArrowheads="1"/>
          </p:cNvSpPr>
          <p:nvPr/>
        </p:nvSpPr>
        <p:spPr bwMode="auto">
          <a:xfrm>
            <a:off x="1631951" y="1870075"/>
            <a:ext cx="1655763" cy="1417638"/>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Tahoma" pitchFamily="34" charset="0"/>
            </a:endParaRPr>
          </a:p>
          <a:p>
            <a:pPr algn="ctr">
              <a:defRPr/>
            </a:pPr>
            <a:endParaRPr lang="en-US" sz="1600" dirty="0">
              <a:solidFill>
                <a:prstClr val="black"/>
              </a:solidFill>
              <a:effectLst>
                <a:outerShdw blurRad="38100" dist="38100" dir="2700000" algn="tl">
                  <a:srgbClr val="FFFFFF"/>
                </a:outerShdw>
              </a:effectLst>
              <a:latin typeface="Tahoma" pitchFamily="34" charset="0"/>
            </a:endParaRPr>
          </a:p>
          <a:p>
            <a:pPr algn="ctr">
              <a:defRPr/>
            </a:pPr>
            <a:endParaRPr lang="en-US" sz="1600" dirty="0">
              <a:solidFill>
                <a:prstClr val="black"/>
              </a:solidFill>
              <a:effectLst>
                <a:outerShdw blurRad="38100" dist="38100" dir="2700000" algn="tl">
                  <a:srgbClr val="FFFFFF"/>
                </a:outerShdw>
              </a:effectLst>
              <a:latin typeface="Tahoma" pitchFamily="34" charset="0"/>
            </a:endParaRPr>
          </a:p>
        </p:txBody>
      </p:sp>
      <p:sp>
        <p:nvSpPr>
          <p:cNvPr id="1306633" name="AutoShape 9"/>
          <p:cNvSpPr>
            <a:spLocks noChangeArrowheads="1"/>
          </p:cNvSpPr>
          <p:nvPr/>
        </p:nvSpPr>
        <p:spPr bwMode="auto">
          <a:xfrm>
            <a:off x="4449764" y="1870075"/>
            <a:ext cx="1717675" cy="1417638"/>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Tahoma" pitchFamily="34" charset="0"/>
              </a:rPr>
              <a:t>  </a:t>
            </a:r>
          </a:p>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1306634" name="AutoShape 10"/>
          <p:cNvSpPr>
            <a:spLocks noChangeArrowheads="1"/>
          </p:cNvSpPr>
          <p:nvPr/>
        </p:nvSpPr>
        <p:spPr bwMode="auto">
          <a:xfrm>
            <a:off x="5891214" y="1865313"/>
            <a:ext cx="1717675" cy="1420812"/>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1306635" name="AutoShape 11"/>
          <p:cNvSpPr>
            <a:spLocks noChangeArrowheads="1"/>
          </p:cNvSpPr>
          <p:nvPr/>
        </p:nvSpPr>
        <p:spPr bwMode="auto">
          <a:xfrm>
            <a:off x="8770939" y="1866900"/>
            <a:ext cx="1646237" cy="1417638"/>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Tahoma" pitchFamily="34" charset="0"/>
            </a:endParaRPr>
          </a:p>
        </p:txBody>
      </p:sp>
      <p:sp>
        <p:nvSpPr>
          <p:cNvPr id="1306637" name="AutoShape 13"/>
          <p:cNvSpPr>
            <a:spLocks noChangeArrowheads="1"/>
          </p:cNvSpPr>
          <p:nvPr/>
        </p:nvSpPr>
        <p:spPr bwMode="auto">
          <a:xfrm>
            <a:off x="7331076" y="1857376"/>
            <a:ext cx="1717675" cy="1420813"/>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Tahoma" pitchFamily="34" charset="0"/>
            </a:endParaRPr>
          </a:p>
        </p:txBody>
      </p:sp>
      <p:sp>
        <p:nvSpPr>
          <p:cNvPr id="1306638" name="AutoShape 14"/>
          <p:cNvSpPr>
            <a:spLocks noChangeArrowheads="1"/>
          </p:cNvSpPr>
          <p:nvPr/>
        </p:nvSpPr>
        <p:spPr bwMode="auto">
          <a:xfrm>
            <a:off x="3010174" y="1870075"/>
            <a:ext cx="1717675" cy="1417638"/>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Tahoma" pitchFamily="34" charset="0"/>
              </a:rPr>
              <a:t>  </a:t>
            </a: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67595" name="Rectangle 16"/>
          <p:cNvSpPr>
            <a:spLocks noChangeArrowheads="1"/>
          </p:cNvSpPr>
          <p:nvPr/>
        </p:nvSpPr>
        <p:spPr bwMode="auto">
          <a:xfrm>
            <a:off x="3000375" y="3716339"/>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solidFill>
                  <a:prstClr val="black"/>
                </a:solidFill>
                <a:latin typeface="Arial (body)"/>
              </a:rPr>
              <a:t>Preliminary </a:t>
            </a:r>
          </a:p>
          <a:p>
            <a:pPr algn="ctr" eaLnBrk="1" hangingPunct="1"/>
            <a:r>
              <a:rPr lang="fr-FR" altLang="en-US" sz="1200" b="1" dirty="0">
                <a:solidFill>
                  <a:prstClr val="black"/>
                </a:solidFill>
                <a:latin typeface="Arial (body)"/>
              </a:rPr>
              <a:t>Survey </a:t>
            </a:r>
          </a:p>
        </p:txBody>
      </p:sp>
      <p:sp>
        <p:nvSpPr>
          <p:cNvPr id="67596" name="Rectangle 17"/>
          <p:cNvSpPr>
            <a:spLocks noChangeArrowheads="1"/>
          </p:cNvSpPr>
          <p:nvPr/>
        </p:nvSpPr>
        <p:spPr bwMode="auto">
          <a:xfrm>
            <a:off x="4440239" y="3716339"/>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solidFill>
                  <a:prstClr val="black"/>
                </a:solidFill>
                <a:latin typeface="Arial (body)"/>
              </a:rPr>
              <a:t>Fieldwork</a:t>
            </a:r>
          </a:p>
        </p:txBody>
      </p:sp>
      <p:sp>
        <p:nvSpPr>
          <p:cNvPr id="67597" name="Rectangle 20"/>
          <p:cNvSpPr>
            <a:spLocks noChangeArrowheads="1"/>
          </p:cNvSpPr>
          <p:nvPr/>
        </p:nvSpPr>
        <p:spPr bwMode="auto">
          <a:xfrm>
            <a:off x="5878514" y="3716339"/>
            <a:ext cx="1296987"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solidFill>
                  <a:prstClr val="black"/>
                </a:solidFill>
                <a:latin typeface="Arial (body)"/>
              </a:rPr>
              <a:t>Reporting</a:t>
            </a:r>
          </a:p>
        </p:txBody>
      </p:sp>
      <p:sp>
        <p:nvSpPr>
          <p:cNvPr id="67598" name="Rectangle 21"/>
          <p:cNvSpPr>
            <a:spLocks noChangeArrowheads="1"/>
          </p:cNvSpPr>
          <p:nvPr/>
        </p:nvSpPr>
        <p:spPr bwMode="auto">
          <a:xfrm>
            <a:off x="7319964" y="3716339"/>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solidFill>
                  <a:prstClr val="black"/>
                </a:solidFill>
                <a:latin typeface="Arial (body)"/>
              </a:rPr>
              <a:t>Action Plan</a:t>
            </a:r>
          </a:p>
          <a:p>
            <a:pPr algn="ctr" eaLnBrk="1" hangingPunct="1"/>
            <a:r>
              <a:rPr lang="fr-FR" altLang="en-US" sz="1200" b="1" dirty="0">
                <a:solidFill>
                  <a:prstClr val="black"/>
                </a:solidFill>
                <a:latin typeface="Arial (body)"/>
              </a:rPr>
              <a:t>(includes quality </a:t>
            </a:r>
          </a:p>
          <a:p>
            <a:pPr algn="ctr" eaLnBrk="1" hangingPunct="1"/>
            <a:r>
              <a:rPr lang="fr-FR" altLang="en-US" sz="1200" b="1" dirty="0">
                <a:solidFill>
                  <a:prstClr val="black"/>
                </a:solidFill>
                <a:latin typeface="Arial (body)"/>
              </a:rPr>
              <a:t>satisfaction)</a:t>
            </a:r>
          </a:p>
        </p:txBody>
      </p:sp>
      <p:sp>
        <p:nvSpPr>
          <p:cNvPr id="67599" name="Rectangle 22"/>
          <p:cNvSpPr>
            <a:spLocks noChangeArrowheads="1"/>
          </p:cNvSpPr>
          <p:nvPr/>
        </p:nvSpPr>
        <p:spPr bwMode="auto">
          <a:xfrm>
            <a:off x="8759825" y="3716339"/>
            <a:ext cx="12207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solidFill>
                  <a:prstClr val="black"/>
                </a:solidFill>
                <a:latin typeface="Arial (body)"/>
              </a:rPr>
              <a:t>Follow-Up</a:t>
            </a:r>
          </a:p>
        </p:txBody>
      </p:sp>
      <p:sp>
        <p:nvSpPr>
          <p:cNvPr id="67600" name="Rectangle 23"/>
          <p:cNvSpPr>
            <a:spLocks noChangeArrowheads="1"/>
          </p:cNvSpPr>
          <p:nvPr/>
        </p:nvSpPr>
        <p:spPr bwMode="auto">
          <a:xfrm>
            <a:off x="1631951" y="3716339"/>
            <a:ext cx="1230313"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200" b="1" dirty="0">
                <a:solidFill>
                  <a:prstClr val="black"/>
                </a:solidFill>
                <a:latin typeface="Arial (body)"/>
              </a:rPr>
              <a:t>Planning</a:t>
            </a:r>
          </a:p>
        </p:txBody>
      </p:sp>
      <p:sp>
        <p:nvSpPr>
          <p:cNvPr id="67601" name="Text Box 24"/>
          <p:cNvSpPr txBox="1">
            <a:spLocks noChangeArrowheads="1"/>
          </p:cNvSpPr>
          <p:nvPr/>
        </p:nvSpPr>
        <p:spPr bwMode="auto">
          <a:xfrm>
            <a:off x="2012951"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1</a:t>
            </a:r>
          </a:p>
        </p:txBody>
      </p:sp>
      <p:sp>
        <p:nvSpPr>
          <p:cNvPr id="67602" name="Text Box 25"/>
          <p:cNvSpPr txBox="1">
            <a:spLocks noChangeArrowheads="1"/>
          </p:cNvSpPr>
          <p:nvPr/>
        </p:nvSpPr>
        <p:spPr bwMode="auto">
          <a:xfrm>
            <a:off x="3525838" y="2276476"/>
            <a:ext cx="411162"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2</a:t>
            </a:r>
          </a:p>
        </p:txBody>
      </p:sp>
      <p:sp>
        <p:nvSpPr>
          <p:cNvPr id="67603" name="Text Box 26"/>
          <p:cNvSpPr txBox="1">
            <a:spLocks noChangeArrowheads="1"/>
          </p:cNvSpPr>
          <p:nvPr/>
        </p:nvSpPr>
        <p:spPr bwMode="auto">
          <a:xfrm>
            <a:off x="5016501"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3</a:t>
            </a:r>
          </a:p>
        </p:txBody>
      </p:sp>
      <p:sp>
        <p:nvSpPr>
          <p:cNvPr id="67604" name="Text Box 27"/>
          <p:cNvSpPr txBox="1">
            <a:spLocks noChangeArrowheads="1"/>
          </p:cNvSpPr>
          <p:nvPr/>
        </p:nvSpPr>
        <p:spPr bwMode="auto">
          <a:xfrm>
            <a:off x="6477001"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4</a:t>
            </a:r>
          </a:p>
        </p:txBody>
      </p:sp>
      <p:sp>
        <p:nvSpPr>
          <p:cNvPr id="67605" name="Text Box 28"/>
          <p:cNvSpPr txBox="1">
            <a:spLocks noChangeArrowheads="1"/>
          </p:cNvSpPr>
          <p:nvPr/>
        </p:nvSpPr>
        <p:spPr bwMode="auto">
          <a:xfrm>
            <a:off x="7896226"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5</a:t>
            </a:r>
          </a:p>
        </p:txBody>
      </p:sp>
      <p:sp>
        <p:nvSpPr>
          <p:cNvPr id="67606" name="Text Box 29"/>
          <p:cNvSpPr txBox="1">
            <a:spLocks noChangeArrowheads="1"/>
          </p:cNvSpPr>
          <p:nvPr/>
        </p:nvSpPr>
        <p:spPr bwMode="auto">
          <a:xfrm>
            <a:off x="9337676" y="2276476"/>
            <a:ext cx="411163"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6</a:t>
            </a:r>
          </a:p>
        </p:txBody>
      </p:sp>
      <p:sp>
        <p:nvSpPr>
          <p:cNvPr id="25" name="Rectangle 2"/>
          <p:cNvSpPr txBox="1">
            <a:spLocks noChangeArrowheads="1"/>
          </p:cNvSpPr>
          <p:nvPr/>
        </p:nvSpPr>
        <p:spPr>
          <a:xfrm>
            <a:off x="1981200" y="260350"/>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r>
              <a:rPr lang="en-GB" sz="2600" b="1" dirty="0">
                <a:solidFill>
                  <a:srgbClr val="000000"/>
                </a:solidFill>
                <a:latin typeface="Arial (headings)"/>
              </a:rPr>
              <a:t>Audit cycle is a rather generic process</a:t>
            </a:r>
          </a:p>
        </p:txBody>
      </p:sp>
      <p:cxnSp>
        <p:nvCxnSpPr>
          <p:cNvPr id="23" name="Straight Connector 22"/>
          <p:cNvCxnSpPr/>
          <p:nvPr/>
        </p:nvCxnSpPr>
        <p:spPr>
          <a:xfrm>
            <a:off x="4079776" y="1556792"/>
            <a:ext cx="0" cy="3528392"/>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40016" y="1556792"/>
            <a:ext cx="0" cy="3528392"/>
          </a:xfrm>
          <a:prstGeom prst="line">
            <a:avLst/>
          </a:prstGeom>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1775520" y="4725144"/>
            <a:ext cx="1728192" cy="369332"/>
          </a:xfrm>
          <a:prstGeom prst="rect">
            <a:avLst/>
          </a:prstGeom>
          <a:noFill/>
        </p:spPr>
        <p:txBody>
          <a:bodyPr wrap="square" rtlCol="0">
            <a:spAutoFit/>
          </a:bodyPr>
          <a:lstStyle/>
          <a:p>
            <a:pPr algn="ctr"/>
            <a:r>
              <a:rPr lang="nl-BE" b="1" dirty="0">
                <a:solidFill>
                  <a:prstClr val="black"/>
                </a:solidFill>
                <a:latin typeface="Calibri"/>
              </a:rPr>
              <a:t>Planning</a:t>
            </a:r>
          </a:p>
        </p:txBody>
      </p:sp>
      <p:sp>
        <p:nvSpPr>
          <p:cNvPr id="32" name="TextBox 31"/>
          <p:cNvSpPr txBox="1"/>
          <p:nvPr/>
        </p:nvSpPr>
        <p:spPr>
          <a:xfrm>
            <a:off x="3935760" y="4725144"/>
            <a:ext cx="1728192" cy="369332"/>
          </a:xfrm>
          <a:prstGeom prst="rect">
            <a:avLst/>
          </a:prstGeom>
          <a:noFill/>
        </p:spPr>
        <p:txBody>
          <a:bodyPr wrap="square" rtlCol="0">
            <a:spAutoFit/>
          </a:bodyPr>
          <a:lstStyle/>
          <a:p>
            <a:pPr algn="ctr"/>
            <a:r>
              <a:rPr lang="nl-BE" b="1" dirty="0">
                <a:solidFill>
                  <a:prstClr val="black"/>
                </a:solidFill>
                <a:latin typeface="Calibri"/>
              </a:rPr>
              <a:t>Execution</a:t>
            </a:r>
          </a:p>
        </p:txBody>
      </p:sp>
      <p:sp>
        <p:nvSpPr>
          <p:cNvPr id="33" name="TextBox 32"/>
          <p:cNvSpPr txBox="1"/>
          <p:nvPr/>
        </p:nvSpPr>
        <p:spPr>
          <a:xfrm>
            <a:off x="6888088" y="4725144"/>
            <a:ext cx="1728192" cy="369332"/>
          </a:xfrm>
          <a:prstGeom prst="rect">
            <a:avLst/>
          </a:prstGeom>
          <a:noFill/>
        </p:spPr>
        <p:txBody>
          <a:bodyPr wrap="square" rtlCol="0">
            <a:spAutoFit/>
          </a:bodyPr>
          <a:lstStyle/>
          <a:p>
            <a:pPr algn="ctr"/>
            <a:r>
              <a:rPr lang="nl-BE" b="1" dirty="0">
                <a:solidFill>
                  <a:prstClr val="black"/>
                </a:solidFill>
                <a:latin typeface="Calibri"/>
              </a:rPr>
              <a:t>Reporting</a:t>
            </a:r>
          </a:p>
        </p:txBody>
      </p:sp>
      <p:sp>
        <p:nvSpPr>
          <p:cNvPr id="34" name="TextBox 23"/>
          <p:cNvSpPr txBox="1">
            <a:spLocks noChangeArrowheads="1"/>
          </p:cNvSpPr>
          <p:nvPr/>
        </p:nvSpPr>
        <p:spPr bwMode="auto">
          <a:xfrm>
            <a:off x="1703513" y="5157192"/>
            <a:ext cx="8715375" cy="1477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endParaRPr lang="nl-BE" altLang="en-US" b="1" i="1" u="sng" dirty="0">
              <a:solidFill>
                <a:prstClr val="black"/>
              </a:solidFill>
            </a:endParaRPr>
          </a:p>
          <a:p>
            <a:pPr algn="ctr" eaLnBrk="1" hangingPunct="1"/>
            <a:r>
              <a:rPr lang="nl-BE" altLang="en-US" b="1" i="1" u="sng" dirty="0">
                <a:solidFill>
                  <a:prstClr val="black"/>
                </a:solidFill>
              </a:rPr>
              <a:t>Rule of thumb</a:t>
            </a:r>
            <a:r>
              <a:rPr lang="nl-BE" altLang="en-US" b="1" i="1" dirty="0">
                <a:solidFill>
                  <a:prstClr val="black"/>
                </a:solidFill>
              </a:rPr>
              <a:t>:</a:t>
            </a:r>
            <a:r>
              <a:rPr lang="nl-BE" altLang="en-US" b="1" i="1" u="sng" dirty="0">
                <a:solidFill>
                  <a:prstClr val="black"/>
                </a:solidFill>
              </a:rPr>
              <a:t> </a:t>
            </a:r>
          </a:p>
          <a:p>
            <a:pPr algn="ctr" eaLnBrk="1" hangingPunct="1"/>
            <a:r>
              <a:rPr lang="nl-BE" altLang="en-US" b="1" dirty="0">
                <a:solidFill>
                  <a:prstClr val="black"/>
                </a:solidFill>
              </a:rPr>
              <a:t>20% for planning and preliminary survey (1, 2)</a:t>
            </a:r>
          </a:p>
          <a:p>
            <a:pPr algn="ctr" eaLnBrk="1" hangingPunct="1"/>
            <a:r>
              <a:rPr lang="nl-BE" altLang="en-US" b="1" dirty="0">
                <a:solidFill>
                  <a:prstClr val="black"/>
                </a:solidFill>
              </a:rPr>
              <a:t>60% for fieldwork (3)</a:t>
            </a:r>
          </a:p>
          <a:p>
            <a:pPr algn="ctr" eaLnBrk="1" hangingPunct="1"/>
            <a:r>
              <a:rPr lang="nl-BE" altLang="en-US" b="1" dirty="0">
                <a:solidFill>
                  <a:prstClr val="black"/>
                </a:solidFill>
              </a:rPr>
              <a:t>20% for reporting (4)</a:t>
            </a:r>
            <a:endParaRPr lang="fr-FR" altLang="en-US" dirty="0">
              <a:solidFill>
                <a:prstClr val="black"/>
              </a:solidFill>
            </a:endParaRPr>
          </a:p>
        </p:txBody>
      </p:sp>
    </p:spTree>
    <p:extLst>
      <p:ext uri="{BB962C8B-B14F-4D97-AF65-F5344CB8AC3E}">
        <p14:creationId xmlns:p14="http://schemas.microsoft.com/office/powerpoint/2010/main" val="2544166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7" name="Slide Number Placeholder 6"/>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2FE95116-B09B-480D-9B1C-170795EFCEBC}" type="slidenum">
              <a:rPr lang="nl-BE" altLang="en-US">
                <a:solidFill>
                  <a:srgbClr val="898989"/>
                </a:solidFill>
                <a:latin typeface="Tahoma" pitchFamily="34" charset="0"/>
              </a:rPr>
              <a:pPr eaLnBrk="1" hangingPunct="1"/>
              <a:t>5</a:t>
            </a:fld>
            <a:endParaRPr lang="nl-BE" altLang="en-US" dirty="0">
              <a:solidFill>
                <a:srgbClr val="898989"/>
              </a:solidFill>
              <a:latin typeface="Tahoma" pitchFamily="34" charset="0"/>
            </a:endParaRPr>
          </a:p>
        </p:txBody>
      </p:sp>
      <p:sp>
        <p:nvSpPr>
          <p:cNvPr id="1323013" name="AutoShape 5"/>
          <p:cNvSpPr>
            <a:spLocks noChangeArrowheads="1"/>
          </p:cNvSpPr>
          <p:nvPr/>
        </p:nvSpPr>
        <p:spPr bwMode="auto">
          <a:xfrm>
            <a:off x="1631950" y="1425576"/>
            <a:ext cx="1733550" cy="1724025"/>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3014" name="AutoShape 6"/>
          <p:cNvSpPr>
            <a:spLocks noChangeArrowheads="1"/>
          </p:cNvSpPr>
          <p:nvPr/>
        </p:nvSpPr>
        <p:spPr bwMode="auto">
          <a:xfrm>
            <a:off x="4440238" y="1425576"/>
            <a:ext cx="1795462" cy="1724025"/>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Tahoma" pitchFamily="34" charset="0"/>
              </a:rPr>
              <a:t>  </a:t>
            </a:r>
          </a:p>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1323015" name="AutoShape 7"/>
          <p:cNvSpPr>
            <a:spLocks noChangeArrowheads="1"/>
          </p:cNvSpPr>
          <p:nvPr/>
        </p:nvSpPr>
        <p:spPr bwMode="auto">
          <a:xfrm>
            <a:off x="5880101" y="1420813"/>
            <a:ext cx="1795463" cy="1727200"/>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endParaRPr lang="en-US" sz="1600" b="1" dirty="0">
              <a:solidFill>
                <a:prstClr val="black"/>
              </a:solidFill>
              <a:effectLst>
                <a:outerShdw blurRad="38100" dist="38100" dir="2700000" algn="tl">
                  <a:srgbClr val="FFFFFF"/>
                </a:outerShdw>
              </a:effectLst>
              <a:latin typeface="Tahoma" pitchFamily="34" charset="0"/>
            </a:endParaRPr>
          </a:p>
          <a:p>
            <a:pPr algn="ctr">
              <a:defRPr/>
            </a:pPr>
            <a:r>
              <a:rPr lang="en-US" sz="1600" b="1" dirty="0">
                <a:solidFill>
                  <a:prstClr val="black"/>
                </a:solidFill>
                <a:effectLst>
                  <a:outerShdw blurRad="38100" dist="38100" dir="2700000" algn="tl">
                    <a:srgbClr val="FFFFFF"/>
                  </a:outerShdw>
                </a:effectLst>
                <a:latin typeface="Tahoma" pitchFamily="34" charset="0"/>
              </a:rPr>
              <a:t>      </a:t>
            </a:r>
            <a:endParaRPr lang="en-US" sz="1600" dirty="0">
              <a:solidFill>
                <a:prstClr val="black"/>
              </a:solidFill>
              <a:effectLst>
                <a:outerShdw blurRad="38100" dist="38100" dir="2700000" algn="tl">
                  <a:srgbClr val="FFFFFF"/>
                </a:outerShdw>
              </a:effectLst>
              <a:latin typeface="Tahoma" pitchFamily="34" charset="0"/>
            </a:endParaRPr>
          </a:p>
        </p:txBody>
      </p:sp>
      <p:sp>
        <p:nvSpPr>
          <p:cNvPr id="1323016" name="AutoShape 8"/>
          <p:cNvSpPr>
            <a:spLocks noChangeArrowheads="1"/>
          </p:cNvSpPr>
          <p:nvPr/>
        </p:nvSpPr>
        <p:spPr bwMode="auto">
          <a:xfrm>
            <a:off x="8765034" y="1422401"/>
            <a:ext cx="1795463" cy="1731909"/>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Tahoma" pitchFamily="34" charset="0"/>
            </a:endParaRPr>
          </a:p>
        </p:txBody>
      </p:sp>
      <p:sp>
        <p:nvSpPr>
          <p:cNvPr id="1323017" name="AutoShape 9"/>
          <p:cNvSpPr>
            <a:spLocks noChangeArrowheads="1"/>
          </p:cNvSpPr>
          <p:nvPr/>
        </p:nvSpPr>
        <p:spPr bwMode="auto">
          <a:xfrm>
            <a:off x="7324874" y="1420813"/>
            <a:ext cx="1795462" cy="173349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prstClr val="black"/>
              </a:solidFill>
              <a:effectLst>
                <a:outerShdw blurRad="38100" dist="38100" dir="2700000" algn="tl">
                  <a:srgbClr val="FFFFFF"/>
                </a:outerShdw>
              </a:effectLst>
              <a:latin typeface="Arial (body)"/>
            </a:endParaRPr>
          </a:p>
        </p:txBody>
      </p:sp>
      <p:sp>
        <p:nvSpPr>
          <p:cNvPr id="1323018" name="AutoShape 10"/>
          <p:cNvSpPr>
            <a:spLocks noChangeArrowheads="1"/>
          </p:cNvSpPr>
          <p:nvPr/>
        </p:nvSpPr>
        <p:spPr bwMode="auto">
          <a:xfrm>
            <a:off x="2999657" y="1427110"/>
            <a:ext cx="1795463" cy="1724025"/>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prstClr val="black"/>
                </a:solidFill>
                <a:effectLst>
                  <a:outerShdw blurRad="38100" dist="38100" dir="2700000" algn="tl">
                    <a:srgbClr val="FFFFFF"/>
                  </a:outerShdw>
                </a:effectLst>
                <a:latin typeface="Arial (body)"/>
              </a:rPr>
              <a:t>  </a:t>
            </a:r>
          </a:p>
          <a:p>
            <a:pPr algn="ctr">
              <a:defRPr/>
            </a:pPr>
            <a:r>
              <a:rPr lang="en-US" sz="1600" b="1" dirty="0">
                <a:solidFill>
                  <a:prstClr val="black"/>
                </a:solidFill>
                <a:effectLst>
                  <a:outerShdw blurRad="38100" dist="38100" dir="2700000" algn="tl">
                    <a:srgbClr val="FFFFFF"/>
                  </a:outerShdw>
                </a:effectLst>
                <a:latin typeface="Arial (body)"/>
              </a:rPr>
              <a:t>   </a:t>
            </a:r>
            <a:endParaRPr lang="en-US" sz="1600" dirty="0">
              <a:solidFill>
                <a:prstClr val="black"/>
              </a:solidFill>
              <a:effectLst>
                <a:outerShdw blurRad="38100" dist="38100" dir="2700000" algn="tl">
                  <a:srgbClr val="FFFFFF"/>
                </a:outerShdw>
              </a:effectLst>
              <a:latin typeface="Arial (body)"/>
            </a:endParaRPr>
          </a:p>
        </p:txBody>
      </p:sp>
      <p:sp>
        <p:nvSpPr>
          <p:cNvPr id="93195" name="Rectangle 11"/>
          <p:cNvSpPr>
            <a:spLocks noChangeArrowheads="1"/>
          </p:cNvSpPr>
          <p:nvPr/>
        </p:nvSpPr>
        <p:spPr bwMode="auto">
          <a:xfrm>
            <a:off x="3000375" y="3298826"/>
            <a:ext cx="1296988" cy="720725"/>
          </a:xfrm>
          <a:prstGeom prst="rect">
            <a:avLst/>
          </a:prstGeom>
          <a:solidFill>
            <a:srgbClr val="FFFF66"/>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Preliminary </a:t>
            </a:r>
          </a:p>
          <a:p>
            <a:pPr algn="ctr" eaLnBrk="1" hangingPunct="1"/>
            <a:r>
              <a:rPr lang="fr-FR" altLang="en-US" sz="1400" b="1" dirty="0">
                <a:solidFill>
                  <a:prstClr val="black"/>
                </a:solidFill>
                <a:latin typeface="Arial (body)"/>
              </a:rPr>
              <a:t>Survey</a:t>
            </a:r>
          </a:p>
        </p:txBody>
      </p:sp>
      <p:sp>
        <p:nvSpPr>
          <p:cNvPr id="93196" name="Rectangle 12"/>
          <p:cNvSpPr>
            <a:spLocks noChangeArrowheads="1"/>
          </p:cNvSpPr>
          <p:nvPr/>
        </p:nvSpPr>
        <p:spPr bwMode="auto">
          <a:xfrm>
            <a:off x="4440239" y="3298826"/>
            <a:ext cx="1296987" cy="720725"/>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Fieldwork</a:t>
            </a:r>
          </a:p>
        </p:txBody>
      </p:sp>
      <p:sp>
        <p:nvSpPr>
          <p:cNvPr id="93197" name="Rectangle 13"/>
          <p:cNvSpPr>
            <a:spLocks noChangeArrowheads="1"/>
          </p:cNvSpPr>
          <p:nvPr/>
        </p:nvSpPr>
        <p:spPr bwMode="auto">
          <a:xfrm>
            <a:off x="5880100" y="3298826"/>
            <a:ext cx="1296988" cy="720725"/>
          </a:xfrm>
          <a:prstGeom prst="rect">
            <a:avLst/>
          </a:prstGeom>
          <a:solidFill>
            <a:srgbClr val="FFCC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Reporting</a:t>
            </a:r>
          </a:p>
        </p:txBody>
      </p:sp>
      <p:sp>
        <p:nvSpPr>
          <p:cNvPr id="93198" name="Rectangle 14"/>
          <p:cNvSpPr>
            <a:spLocks noChangeArrowheads="1"/>
          </p:cNvSpPr>
          <p:nvPr/>
        </p:nvSpPr>
        <p:spPr bwMode="auto">
          <a:xfrm>
            <a:off x="7319964" y="3298826"/>
            <a:ext cx="1296987" cy="720725"/>
          </a:xfrm>
          <a:prstGeom prst="rect">
            <a:avLst/>
          </a:prstGeom>
          <a:solidFill>
            <a:srgbClr val="FF9933"/>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Action Plan</a:t>
            </a:r>
          </a:p>
        </p:txBody>
      </p:sp>
      <p:sp>
        <p:nvSpPr>
          <p:cNvPr id="93199" name="Rectangle 15"/>
          <p:cNvSpPr>
            <a:spLocks noChangeArrowheads="1"/>
          </p:cNvSpPr>
          <p:nvPr/>
        </p:nvSpPr>
        <p:spPr bwMode="auto">
          <a:xfrm>
            <a:off x="8759825" y="3298826"/>
            <a:ext cx="1296988" cy="720725"/>
          </a:xfrm>
          <a:prstGeom prst="rect">
            <a:avLst/>
          </a:prstGeom>
          <a:solidFill>
            <a:srgbClr val="FF6600"/>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Follow-Up</a:t>
            </a:r>
          </a:p>
        </p:txBody>
      </p:sp>
      <p:sp>
        <p:nvSpPr>
          <p:cNvPr id="93200" name="Rectangle 16"/>
          <p:cNvSpPr>
            <a:spLocks noChangeArrowheads="1"/>
          </p:cNvSpPr>
          <p:nvPr/>
        </p:nvSpPr>
        <p:spPr bwMode="auto">
          <a:xfrm>
            <a:off x="1631951" y="3298826"/>
            <a:ext cx="1230313" cy="720725"/>
          </a:xfrm>
          <a:prstGeom prst="rect">
            <a:avLst/>
          </a:prstGeom>
          <a:solidFill>
            <a:srgbClr val="FFFF99"/>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algn="ctr" eaLnBrk="1" hangingPunct="1"/>
            <a:r>
              <a:rPr lang="fr-FR" altLang="en-US" sz="1400" b="1" dirty="0">
                <a:solidFill>
                  <a:prstClr val="black"/>
                </a:solidFill>
                <a:latin typeface="Arial (body)"/>
              </a:rPr>
              <a:t>Planning</a:t>
            </a:r>
          </a:p>
        </p:txBody>
      </p:sp>
      <p:sp>
        <p:nvSpPr>
          <p:cNvPr id="93201" name="Text Box 17"/>
          <p:cNvSpPr txBox="1">
            <a:spLocks noChangeArrowheads="1"/>
          </p:cNvSpPr>
          <p:nvPr/>
        </p:nvSpPr>
        <p:spPr bwMode="auto">
          <a:xfrm>
            <a:off x="2135188"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1</a:t>
            </a:r>
          </a:p>
        </p:txBody>
      </p:sp>
      <p:sp>
        <p:nvSpPr>
          <p:cNvPr id="93202" name="Text Box 18"/>
          <p:cNvSpPr txBox="1">
            <a:spLocks noChangeArrowheads="1"/>
          </p:cNvSpPr>
          <p:nvPr/>
        </p:nvSpPr>
        <p:spPr bwMode="auto">
          <a:xfrm>
            <a:off x="3813176" y="2001838"/>
            <a:ext cx="411163"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2</a:t>
            </a:r>
          </a:p>
        </p:txBody>
      </p:sp>
      <p:sp>
        <p:nvSpPr>
          <p:cNvPr id="93203" name="Text Box 19"/>
          <p:cNvSpPr txBox="1">
            <a:spLocks noChangeArrowheads="1"/>
          </p:cNvSpPr>
          <p:nvPr/>
        </p:nvSpPr>
        <p:spPr bwMode="auto">
          <a:xfrm>
            <a:off x="5303838" y="20018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Arial (body)"/>
              </a:rPr>
              <a:t>3</a:t>
            </a:r>
          </a:p>
        </p:txBody>
      </p:sp>
      <p:sp>
        <p:nvSpPr>
          <p:cNvPr id="93204" name="Text Box 20"/>
          <p:cNvSpPr txBox="1">
            <a:spLocks noChangeArrowheads="1"/>
          </p:cNvSpPr>
          <p:nvPr/>
        </p:nvSpPr>
        <p:spPr bwMode="auto">
          <a:xfrm>
            <a:off x="6764338" y="20018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Arial (body)"/>
              </a:rPr>
              <a:t>4</a:t>
            </a:r>
          </a:p>
        </p:txBody>
      </p:sp>
      <p:sp>
        <p:nvSpPr>
          <p:cNvPr id="93205" name="Text Box 21"/>
          <p:cNvSpPr txBox="1">
            <a:spLocks noChangeArrowheads="1"/>
          </p:cNvSpPr>
          <p:nvPr/>
        </p:nvSpPr>
        <p:spPr bwMode="auto">
          <a:xfrm>
            <a:off x="8183563" y="2001838"/>
            <a:ext cx="411162"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Tahoma" pitchFamily="34" charset="0"/>
              </a:rPr>
              <a:t>5</a:t>
            </a:r>
          </a:p>
        </p:txBody>
      </p:sp>
      <p:sp>
        <p:nvSpPr>
          <p:cNvPr id="93206" name="Text Box 22"/>
          <p:cNvSpPr txBox="1">
            <a:spLocks noChangeArrowheads="1"/>
          </p:cNvSpPr>
          <p:nvPr/>
        </p:nvSpPr>
        <p:spPr bwMode="auto">
          <a:xfrm>
            <a:off x="9625013" y="2001838"/>
            <a:ext cx="385042"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r>
              <a:rPr lang="fr-FR" altLang="en-US" sz="2800" b="1" dirty="0">
                <a:solidFill>
                  <a:prstClr val="black"/>
                </a:solidFill>
                <a:latin typeface="Arial (body)"/>
              </a:rPr>
              <a:t>6</a:t>
            </a:r>
          </a:p>
        </p:txBody>
      </p:sp>
      <p:sp>
        <p:nvSpPr>
          <p:cNvPr id="93207" name="Text Box 23"/>
          <p:cNvSpPr txBox="1">
            <a:spLocks noChangeArrowheads="1"/>
          </p:cNvSpPr>
          <p:nvPr/>
        </p:nvSpPr>
        <p:spPr bwMode="auto">
          <a:xfrm>
            <a:off x="3478213" y="5002213"/>
            <a:ext cx="4275786"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buFontTx/>
              <a:buChar char="•"/>
            </a:pPr>
            <a:r>
              <a:rPr lang="en-US" altLang="en-US" sz="2000" dirty="0">
                <a:solidFill>
                  <a:prstClr val="black"/>
                </a:solidFill>
                <a:latin typeface="Arial (body)"/>
              </a:rPr>
              <a:t> Drafting the audit report </a:t>
            </a:r>
          </a:p>
          <a:p>
            <a:pPr eaLnBrk="1" hangingPunct="1">
              <a:buFontTx/>
              <a:buChar char="•"/>
            </a:pPr>
            <a:r>
              <a:rPr lang="en-US" altLang="en-US" sz="2000" dirty="0">
                <a:solidFill>
                  <a:prstClr val="black"/>
                </a:solidFill>
                <a:latin typeface="Arial (body)"/>
              </a:rPr>
              <a:t> The two steps of reporting </a:t>
            </a:r>
          </a:p>
          <a:p>
            <a:pPr eaLnBrk="1" hangingPunct="1">
              <a:buFontTx/>
              <a:buChar char="•"/>
            </a:pPr>
            <a:r>
              <a:rPr lang="en-US" altLang="en-US" sz="2000" dirty="0">
                <a:solidFill>
                  <a:prstClr val="black"/>
                </a:solidFill>
                <a:latin typeface="Arial (body)"/>
              </a:rPr>
              <a:t> Suggested reporting timeline</a:t>
            </a:r>
          </a:p>
          <a:p>
            <a:pPr eaLnBrk="1" hangingPunct="1">
              <a:buFontTx/>
              <a:buChar char="•"/>
            </a:pPr>
            <a:r>
              <a:rPr lang="en-US" altLang="en-US" sz="2000" dirty="0">
                <a:solidFill>
                  <a:prstClr val="black"/>
                </a:solidFill>
                <a:latin typeface="Arial (body)"/>
              </a:rPr>
              <a:t> Assessment of auditee satisfaction</a:t>
            </a:r>
          </a:p>
          <a:p>
            <a:pPr eaLnBrk="1" hangingPunct="1"/>
            <a:endParaRPr lang="en-US" altLang="en-US" sz="2000" dirty="0">
              <a:solidFill>
                <a:prstClr val="black"/>
              </a:solidFill>
              <a:latin typeface="Tahoma" pitchFamily="34" charset="0"/>
            </a:endParaRPr>
          </a:p>
        </p:txBody>
      </p:sp>
      <p:sp>
        <p:nvSpPr>
          <p:cNvPr id="93208" name="Rectangle 24"/>
          <p:cNvSpPr>
            <a:spLocks noChangeArrowheads="1"/>
          </p:cNvSpPr>
          <p:nvPr/>
        </p:nvSpPr>
        <p:spPr bwMode="auto">
          <a:xfrm>
            <a:off x="5735639" y="3213101"/>
            <a:ext cx="1584325" cy="936625"/>
          </a:xfrm>
          <a:prstGeom prst="rect">
            <a:avLst/>
          </a:prstGeom>
          <a:noFill/>
          <a:ln w="57150">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sp>
        <p:nvSpPr>
          <p:cNvPr id="93209" name="Rectangle 25"/>
          <p:cNvSpPr>
            <a:spLocks noChangeArrowheads="1"/>
          </p:cNvSpPr>
          <p:nvPr/>
        </p:nvSpPr>
        <p:spPr bwMode="auto">
          <a:xfrm>
            <a:off x="3282951" y="4941888"/>
            <a:ext cx="5400675" cy="1416050"/>
          </a:xfrm>
          <a:prstGeom prst="rect">
            <a:avLst/>
          </a:prstGeom>
          <a:noFill/>
          <a:ln w="57150">
            <a:solidFill>
              <a:srgbClr val="FFCC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cxnSp>
        <p:nvCxnSpPr>
          <p:cNvPr id="93210" name="AutoShape 26"/>
          <p:cNvCxnSpPr>
            <a:cxnSpLocks noChangeShapeType="1"/>
            <a:stCxn id="93208" idx="2"/>
            <a:endCxn id="93209" idx="0"/>
          </p:cNvCxnSpPr>
          <p:nvPr/>
        </p:nvCxnSpPr>
        <p:spPr bwMode="auto">
          <a:xfrm rot="5400000">
            <a:off x="5859463" y="4273551"/>
            <a:ext cx="792163" cy="544512"/>
          </a:xfrm>
          <a:prstGeom prst="bentConnector3">
            <a:avLst>
              <a:gd name="adj1" fmla="val 50000"/>
            </a:avLst>
          </a:prstGeom>
          <a:noFill/>
          <a:ln w="57150">
            <a:solidFill>
              <a:srgbClr val="FF0000"/>
            </a:solidFill>
            <a:miter lim="800000"/>
            <a:headEnd/>
            <a:tailEnd type="triangle" w="med" len="med"/>
          </a:ln>
          <a:extLst>
            <a:ext uri="{909E8E84-426E-40DD-AFC4-6F175D3DCCD1}">
              <a14:hiddenFill xmlns:a14="http://schemas.microsoft.com/office/drawing/2010/main">
                <a:noFill/>
              </a14:hiddenFill>
            </a:ext>
          </a:extLst>
        </p:spPr>
      </p:cxnSp>
      <p:sp>
        <p:nvSpPr>
          <p:cNvPr id="27"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marL="514350" indent="-514350" algn="l">
              <a:buFont typeface="+mj-lt"/>
              <a:buAutoNum type="arabicPeriod" startAt="4"/>
            </a:pPr>
            <a:r>
              <a:rPr lang="en-US" altLang="en-US" sz="2600" b="1" dirty="0">
                <a:solidFill>
                  <a:prstClr val="black"/>
                </a:solidFill>
                <a:latin typeface="Arial (body)"/>
              </a:rPr>
              <a:t>Reportin</a:t>
            </a:r>
            <a:r>
              <a:rPr lang="en-US" altLang="en-US" sz="2600" b="1" dirty="0">
                <a:solidFill>
                  <a:prstClr val="black"/>
                </a:solidFill>
                <a:latin typeface="Calibri"/>
              </a:rPr>
              <a:t>g</a:t>
            </a:r>
            <a:endParaRPr lang="en-GB" sz="2600" b="1" dirty="0">
              <a:solidFill>
                <a:srgbClr val="000000"/>
              </a:solidFill>
              <a:latin typeface="Arial (headings)"/>
            </a:endParaRPr>
          </a:p>
        </p:txBody>
      </p:sp>
    </p:spTree>
    <p:extLst>
      <p:ext uri="{BB962C8B-B14F-4D97-AF65-F5344CB8AC3E}">
        <p14:creationId xmlns:p14="http://schemas.microsoft.com/office/powerpoint/2010/main" val="21895749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CECB95B-6775-4490-AD5A-FA7925036C61}"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BE"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latin typeface="Arial (headings)"/>
              </a:rPr>
              <a:t>Agenda</a:t>
            </a: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en-US" sz="2200" dirty="0">
                <a:solidFill>
                  <a:srgbClr val="000000"/>
                </a:solidFill>
                <a:highlight>
                  <a:srgbClr val="FFFF00"/>
                </a:highlight>
                <a:latin typeface="Arial (body)"/>
                <a:cs typeface="Arial" pitchFamily="34" charset="0"/>
              </a:rPr>
              <a:t>Part 2: Reference to the ISPPIA</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3: The components of the reporting phase</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31323301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18"/>
          <p:cNvSpPr>
            <a:spLocks noChangeArrowheads="1"/>
          </p:cNvSpPr>
          <p:nvPr/>
        </p:nvSpPr>
        <p:spPr bwMode="auto">
          <a:xfrm>
            <a:off x="2112962" y="4308478"/>
            <a:ext cx="8303418" cy="1477328"/>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en-US" b="1" u="sng" dirty="0">
                <a:solidFill>
                  <a:prstClr val="black"/>
                </a:solidFill>
                <a:latin typeface="Arial (body)"/>
              </a:rPr>
              <a:t>Standard 2430 – Use of “Conducted in conformance with the International Standards for the Professional Practice of Internal Auditing”</a:t>
            </a:r>
            <a:br>
              <a:rPr lang="en-US" b="1" u="sng" dirty="0">
                <a:solidFill>
                  <a:prstClr val="black"/>
                </a:solidFill>
                <a:latin typeface="Arial (body)"/>
              </a:rPr>
            </a:br>
            <a:r>
              <a:rPr lang="en-US" altLang="fr-FR" i="1" dirty="0">
                <a:solidFill>
                  <a:prstClr val="black"/>
                </a:solidFill>
                <a:latin typeface="Arial (body)"/>
              </a:rPr>
              <a:t>“</a:t>
            </a:r>
            <a:r>
              <a:rPr lang="en-US" i="1" dirty="0">
                <a:solidFill>
                  <a:prstClr val="black"/>
                </a:solidFill>
                <a:latin typeface="Times"/>
                <a:ea typeface="Times New Roman"/>
                <a:cs typeface="Arial" pitchFamily="34" charset="0"/>
              </a:rPr>
              <a:t>Indicating that engagements are “conducted in conformance with the International Standards for the Professional Practice of Internal Auditing” is appropriate only if supported by the results of the quality assurance and improvement program.</a:t>
            </a:r>
            <a:r>
              <a:rPr lang="en-US" i="1" dirty="0">
                <a:solidFill>
                  <a:srgbClr val="000000"/>
                </a:solidFill>
                <a:latin typeface="Times" pitchFamily="18" charset="0"/>
                <a:cs typeface="Times New Roman" pitchFamily="18" charset="0"/>
              </a:rPr>
              <a:t>”</a:t>
            </a:r>
            <a:endParaRPr lang="en-US" sz="1200" i="1" dirty="0">
              <a:solidFill>
                <a:srgbClr val="000000"/>
              </a:solidFill>
              <a:latin typeface="Times New Roman" pitchFamily="18" charset="0"/>
              <a:cs typeface="Times New Roman" pitchFamily="18" charset="0"/>
            </a:endParaRPr>
          </a:p>
        </p:txBody>
      </p:sp>
      <p:sp>
        <p:nvSpPr>
          <p:cNvPr id="94212" name="Rectangle 17"/>
          <p:cNvSpPr>
            <a:spLocks noChangeArrowheads="1"/>
          </p:cNvSpPr>
          <p:nvPr/>
        </p:nvSpPr>
        <p:spPr bwMode="auto">
          <a:xfrm>
            <a:off x="2062956" y="2310722"/>
            <a:ext cx="8353424" cy="915988"/>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en-US" b="1" u="sng" dirty="0">
                <a:solidFill>
                  <a:prstClr val="black"/>
                </a:solidFill>
                <a:latin typeface="Arial (body)"/>
              </a:rPr>
              <a:t>Standard 2410 – Criteria for communicating</a:t>
            </a:r>
            <a:br>
              <a:rPr lang="en-US" b="1" u="sng" dirty="0">
                <a:solidFill>
                  <a:prstClr val="black"/>
                </a:solidFill>
                <a:latin typeface="Arial (body)"/>
              </a:rPr>
            </a:br>
            <a:r>
              <a:rPr lang="en-US" altLang="fr-FR" i="1" dirty="0">
                <a:solidFill>
                  <a:prstClr val="black"/>
                </a:solidFill>
                <a:latin typeface="Arial (body)"/>
              </a:rPr>
              <a:t>“</a:t>
            </a:r>
            <a:r>
              <a:rPr lang="en-US" i="1" dirty="0">
                <a:solidFill>
                  <a:prstClr val="black"/>
                </a:solidFill>
                <a:latin typeface="Arial (body)"/>
              </a:rPr>
              <a:t>Communication must include the engagement</a:t>
            </a:r>
            <a:r>
              <a:rPr lang="en-US" altLang="fr-FR" i="1" dirty="0">
                <a:solidFill>
                  <a:prstClr val="black"/>
                </a:solidFill>
                <a:latin typeface="Arial (body)"/>
              </a:rPr>
              <a:t>’</a:t>
            </a:r>
            <a:r>
              <a:rPr lang="en-US" i="1" dirty="0">
                <a:solidFill>
                  <a:prstClr val="black"/>
                </a:solidFill>
                <a:latin typeface="Arial (body)"/>
              </a:rPr>
              <a:t>s objectives and scope as well as applicable conclusions, recommendations, and action plans.</a:t>
            </a:r>
            <a:r>
              <a:rPr lang="en-US" altLang="fr-FR" i="1" dirty="0">
                <a:solidFill>
                  <a:prstClr val="black"/>
                </a:solidFill>
                <a:latin typeface="Arial (body)"/>
              </a:rPr>
              <a:t>”</a:t>
            </a:r>
            <a:endParaRPr lang="en-US" i="1" dirty="0">
              <a:solidFill>
                <a:prstClr val="black"/>
              </a:solidFill>
              <a:latin typeface="Arial (body)"/>
            </a:endParaRPr>
          </a:p>
        </p:txBody>
      </p:sp>
      <p:sp>
        <p:nvSpPr>
          <p:cNvPr id="94213"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3E9060F7-7A30-4B63-A974-0B3FF17FFF67}" type="slidenum">
              <a:rPr lang="nl-BE" altLang="en-US">
                <a:solidFill>
                  <a:srgbClr val="898989"/>
                </a:solidFill>
                <a:latin typeface="Tahoma" pitchFamily="34" charset="0"/>
              </a:rPr>
              <a:pPr eaLnBrk="1" hangingPunct="1"/>
              <a:t>7</a:t>
            </a:fld>
            <a:endParaRPr lang="nl-BE" altLang="en-US" dirty="0">
              <a:solidFill>
                <a:srgbClr val="898989"/>
              </a:solidFill>
              <a:latin typeface="Tahoma" pitchFamily="34" charset="0"/>
            </a:endParaRPr>
          </a:p>
        </p:txBody>
      </p:sp>
      <p:sp>
        <p:nvSpPr>
          <p:cNvPr id="94214" name="Rectangle 2"/>
          <p:cNvSpPr>
            <a:spLocks noChangeArrowheads="1"/>
          </p:cNvSpPr>
          <p:nvPr/>
        </p:nvSpPr>
        <p:spPr bwMode="auto">
          <a:xfrm>
            <a:off x="2062956" y="445294"/>
            <a:ext cx="8353425" cy="1724025"/>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p>
            <a:pPr>
              <a:defRPr/>
            </a:pPr>
            <a:r>
              <a:rPr lang="en-US" sz="2400" b="1" u="sng" dirty="0">
                <a:solidFill>
                  <a:prstClr val="black"/>
                </a:solidFill>
                <a:latin typeface="Arial (body)"/>
              </a:rPr>
              <a:t>Standard 2400 – Communicating Results</a:t>
            </a:r>
            <a:r>
              <a:rPr lang="en-US" sz="2400" b="1" i="1" dirty="0">
                <a:solidFill>
                  <a:prstClr val="black"/>
                </a:solidFill>
                <a:latin typeface="Arial (body)"/>
              </a:rPr>
              <a:t> </a:t>
            </a:r>
            <a:br>
              <a:rPr lang="en-US" sz="2400" b="1" i="1" dirty="0">
                <a:solidFill>
                  <a:prstClr val="black"/>
                </a:solidFill>
                <a:latin typeface="Arial (body)"/>
              </a:rPr>
            </a:br>
            <a:br>
              <a:rPr lang="en-US" sz="2400" b="1" i="1" dirty="0">
                <a:solidFill>
                  <a:prstClr val="black"/>
                </a:solidFill>
                <a:latin typeface="Arial (body)"/>
              </a:rPr>
            </a:br>
            <a:r>
              <a:rPr lang="en-US" altLang="fr-FR" sz="2400" i="1" dirty="0">
                <a:solidFill>
                  <a:prstClr val="black"/>
                </a:solidFill>
                <a:latin typeface="Arial (body)"/>
              </a:rPr>
              <a:t>“</a:t>
            </a:r>
            <a:r>
              <a:rPr lang="en-US" sz="2400" i="1" dirty="0">
                <a:solidFill>
                  <a:prstClr val="black"/>
                </a:solidFill>
                <a:latin typeface="Arial (body)"/>
              </a:rPr>
              <a:t>Internal auditors must communicate the results of engagements.</a:t>
            </a:r>
            <a:r>
              <a:rPr lang="en-US" altLang="fr-FR" sz="2400" i="1" dirty="0">
                <a:solidFill>
                  <a:prstClr val="black"/>
                </a:solidFill>
                <a:latin typeface="Arial (body)"/>
              </a:rPr>
              <a:t>”</a:t>
            </a:r>
            <a:endParaRPr lang="en-US" sz="2400" i="1" dirty="0">
              <a:solidFill>
                <a:prstClr val="black"/>
              </a:solidFill>
              <a:latin typeface="Arial (body)"/>
            </a:endParaRPr>
          </a:p>
          <a:p>
            <a:pPr>
              <a:defRPr/>
            </a:pPr>
            <a:endParaRPr lang="en-US" sz="2400" i="1" dirty="0">
              <a:solidFill>
                <a:prstClr val="black"/>
              </a:solidFill>
              <a:latin typeface="Arial (body)"/>
            </a:endParaRPr>
          </a:p>
        </p:txBody>
      </p:sp>
      <p:sp>
        <p:nvSpPr>
          <p:cNvPr id="94215" name="AutoShape 3"/>
          <p:cNvSpPr>
            <a:spLocks noChangeArrowheads="1"/>
          </p:cNvSpPr>
          <p:nvPr/>
        </p:nvSpPr>
        <p:spPr bwMode="auto">
          <a:xfrm>
            <a:off x="1470025" y="1984166"/>
            <a:ext cx="611187" cy="935038"/>
          </a:xfrm>
          <a:prstGeom prst="curvedRightArrow">
            <a:avLst>
              <a:gd name="adj1" fmla="val 13146"/>
              <a:gd name="adj2" fmla="val 61195"/>
              <a:gd name="adj3" fmla="val 27968"/>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nvGrpSpPr>
          <p:cNvPr id="94217" name="Group 1"/>
          <p:cNvGrpSpPr>
            <a:grpSpLocks/>
          </p:cNvGrpSpPr>
          <p:nvPr/>
        </p:nvGrpSpPr>
        <p:grpSpPr bwMode="auto">
          <a:xfrm>
            <a:off x="1703389" y="77788"/>
            <a:ext cx="1944687" cy="290512"/>
            <a:chOff x="179388" y="77788"/>
            <a:chExt cx="1944687" cy="290512"/>
          </a:xfrm>
        </p:grpSpPr>
        <p:grpSp>
          <p:nvGrpSpPr>
            <p:cNvPr id="94219" name="Group 9"/>
            <p:cNvGrpSpPr>
              <a:grpSpLocks/>
            </p:cNvGrpSpPr>
            <p:nvPr/>
          </p:nvGrpSpPr>
          <p:grpSpPr bwMode="auto">
            <a:xfrm>
              <a:off x="179388" y="115888"/>
              <a:ext cx="1944687" cy="217487"/>
              <a:chOff x="110" y="890"/>
              <a:chExt cx="5628" cy="1094"/>
            </a:xfrm>
          </p:grpSpPr>
          <p:sp>
            <p:nvSpPr>
              <p:cNvPr id="1168394"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5"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6"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7"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8"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1168399"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4220"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7" name="Rectangle 17">
            <a:extLst>
              <a:ext uri="{FF2B5EF4-FFF2-40B4-BE49-F238E27FC236}">
                <a16:creationId xmlns:a16="http://schemas.microsoft.com/office/drawing/2014/main" id="{2A3CE1A4-F8C5-4AAA-846F-8190FE5D08BE}"/>
              </a:ext>
            </a:extLst>
          </p:cNvPr>
          <p:cNvSpPr>
            <a:spLocks noChangeArrowheads="1"/>
          </p:cNvSpPr>
          <p:nvPr/>
        </p:nvSpPr>
        <p:spPr bwMode="auto">
          <a:xfrm>
            <a:off x="2096321" y="3316678"/>
            <a:ext cx="8336700" cy="915988"/>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en-US" b="1" u="sng" dirty="0">
                <a:solidFill>
                  <a:prstClr val="black"/>
                </a:solidFill>
                <a:latin typeface="Arial (body)"/>
              </a:rPr>
              <a:t>Standard 2420 – Quality of communications</a:t>
            </a:r>
            <a:br>
              <a:rPr lang="en-US" b="1" u="sng" dirty="0">
                <a:solidFill>
                  <a:prstClr val="black"/>
                </a:solidFill>
                <a:latin typeface="Arial (body)"/>
              </a:rPr>
            </a:br>
            <a:r>
              <a:rPr lang="en-US" altLang="fr-FR" i="1" dirty="0">
                <a:solidFill>
                  <a:prstClr val="black"/>
                </a:solidFill>
                <a:latin typeface="Arial (body)"/>
              </a:rPr>
              <a:t>“</a:t>
            </a:r>
            <a:r>
              <a:rPr lang="en-US" i="1" dirty="0">
                <a:solidFill>
                  <a:prstClr val="black"/>
                </a:solidFill>
                <a:latin typeface="Arial (body)"/>
              </a:rPr>
              <a:t>Communications must be accurate, objective, clear, concise, constructive, complete, and timely.</a:t>
            </a:r>
            <a:r>
              <a:rPr lang="en-US" altLang="fr-FR" i="1" dirty="0">
                <a:solidFill>
                  <a:prstClr val="black"/>
                </a:solidFill>
                <a:latin typeface="Arial (body)"/>
              </a:rPr>
              <a:t>”</a:t>
            </a:r>
            <a:endParaRPr lang="en-US" i="1" dirty="0">
              <a:solidFill>
                <a:prstClr val="black"/>
              </a:solidFill>
              <a:latin typeface="Arial (body)"/>
            </a:endParaRPr>
          </a:p>
        </p:txBody>
      </p:sp>
      <p:sp>
        <p:nvSpPr>
          <p:cNvPr id="18" name="Rectangle 17">
            <a:extLst>
              <a:ext uri="{FF2B5EF4-FFF2-40B4-BE49-F238E27FC236}">
                <a16:creationId xmlns:a16="http://schemas.microsoft.com/office/drawing/2014/main" id="{3B5C795E-4429-416F-BCCC-C27BAF4E7318}"/>
              </a:ext>
            </a:extLst>
          </p:cNvPr>
          <p:cNvSpPr>
            <a:spLocks noChangeArrowheads="1"/>
          </p:cNvSpPr>
          <p:nvPr/>
        </p:nvSpPr>
        <p:spPr bwMode="auto">
          <a:xfrm>
            <a:off x="2096321" y="5864224"/>
            <a:ext cx="8336700" cy="646331"/>
          </a:xfrm>
          <a:prstGeom prst="rect">
            <a:avLst/>
          </a:prstGeom>
          <a:solidFill>
            <a:schemeClr val="bg2"/>
          </a:solidFill>
          <a:ln>
            <a:noFill/>
          </a:ln>
          <a:effectLst>
            <a:outerShdw blurRad="63500" dist="107950" dir="2700000" algn="tl" rotWithShape="0">
              <a:prstClr val="black">
                <a:alpha val="50000"/>
              </a:prstClr>
            </a:outerShdw>
          </a:effectLst>
          <a:extLst>
            <a:ext uri="{91240B29-F687-4F45-9708-019B960494DF}">
              <a14:hiddenLine xmlns:a14="http://schemas.microsoft.com/office/drawing/2010/main" w="25400">
                <a:solidFill>
                  <a:srgbClr val="385D8A"/>
                </a:solidFill>
                <a:miter lim="800000"/>
                <a:headEnd/>
                <a:tailEnd/>
              </a14:hiddenLine>
            </a:ext>
          </a:extLst>
        </p:spPr>
        <p:txBody>
          <a:bodyPr wrap="square">
            <a:spAutoFit/>
          </a:bodyPr>
          <a:lstStyle/>
          <a:p>
            <a:pPr>
              <a:defRPr/>
            </a:pPr>
            <a:r>
              <a:rPr lang="en-US" b="1" u="sng" dirty="0">
                <a:solidFill>
                  <a:prstClr val="black"/>
                </a:solidFill>
                <a:latin typeface="Arial (body)"/>
              </a:rPr>
              <a:t>Standard 2440 – Disseminating results</a:t>
            </a:r>
            <a:br>
              <a:rPr lang="en-US" b="1" u="sng" dirty="0">
                <a:solidFill>
                  <a:prstClr val="black"/>
                </a:solidFill>
                <a:latin typeface="Arial (body)"/>
              </a:rPr>
            </a:br>
            <a:r>
              <a:rPr lang="en-US" altLang="fr-FR" i="1" dirty="0">
                <a:solidFill>
                  <a:prstClr val="black"/>
                </a:solidFill>
                <a:latin typeface="Arial (body)"/>
              </a:rPr>
              <a:t>“</a:t>
            </a:r>
            <a:r>
              <a:rPr lang="en-US" i="1" dirty="0">
                <a:solidFill>
                  <a:prstClr val="black"/>
                </a:solidFill>
                <a:latin typeface="Arial (body)"/>
              </a:rPr>
              <a:t>The chief audit executive must communicate results to the appropriate parties.</a:t>
            </a:r>
            <a:r>
              <a:rPr lang="en-US" altLang="fr-FR" i="1" dirty="0">
                <a:solidFill>
                  <a:prstClr val="black"/>
                </a:solidFill>
                <a:latin typeface="Arial (body)"/>
              </a:rPr>
              <a:t>”</a:t>
            </a:r>
            <a:endParaRPr lang="en-US" i="1" dirty="0">
              <a:solidFill>
                <a:prstClr val="black"/>
              </a:solidFill>
              <a:latin typeface="Arial (body)"/>
            </a:endParaRPr>
          </a:p>
        </p:txBody>
      </p:sp>
    </p:spTree>
    <p:extLst>
      <p:ext uri="{BB962C8B-B14F-4D97-AF65-F5344CB8AC3E}">
        <p14:creationId xmlns:p14="http://schemas.microsoft.com/office/powerpoint/2010/main" val="21389097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400">
                <a:solidFill>
                  <a:schemeClr val="tx1"/>
                </a:solidFill>
                <a:latin typeface="Tahoma" pitchFamily="34" charset="0"/>
                <a:cs typeface="Arial" pitchFamily="34" charset="0"/>
              </a:defRPr>
            </a:lvl1pPr>
            <a:lvl2pPr marL="742950" indent="-285750" eaLnBrk="0" hangingPunct="0">
              <a:defRPr sz="1400">
                <a:solidFill>
                  <a:schemeClr val="tx1"/>
                </a:solidFill>
                <a:latin typeface="Tahoma" pitchFamily="34" charset="0"/>
                <a:cs typeface="Arial" pitchFamily="34" charset="0"/>
              </a:defRPr>
            </a:lvl2pPr>
            <a:lvl3pPr marL="1143000" indent="-228600" eaLnBrk="0" hangingPunct="0">
              <a:defRPr sz="1400">
                <a:solidFill>
                  <a:schemeClr val="tx1"/>
                </a:solidFill>
                <a:latin typeface="Tahoma" pitchFamily="34" charset="0"/>
                <a:cs typeface="Arial" pitchFamily="34" charset="0"/>
              </a:defRPr>
            </a:lvl3pPr>
            <a:lvl4pPr marL="1600200" indent="-228600" eaLnBrk="0" hangingPunct="0">
              <a:defRPr sz="1400">
                <a:solidFill>
                  <a:schemeClr val="tx1"/>
                </a:solidFill>
                <a:latin typeface="Tahoma" pitchFamily="34" charset="0"/>
                <a:cs typeface="Arial" pitchFamily="34" charset="0"/>
              </a:defRPr>
            </a:lvl4pPr>
            <a:lvl5pPr marL="2057400" indent="-228600" eaLnBrk="0" hangingPunct="0">
              <a:defRPr sz="1400">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sz="1400">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sz="1400">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sz="1400">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sz="1400">
                <a:solidFill>
                  <a:schemeClr val="tx1"/>
                </a:solidFill>
                <a:latin typeface="Tahoma" pitchFamily="34" charset="0"/>
                <a:cs typeface="Arial" pitchFamily="34" charset="0"/>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CECB95B-6775-4490-AD5A-FA7925036C61}" type="slidenum">
              <a:rPr kumimoji="0" lang="nl-BE" sz="1400" b="0" i="0" u="none" strike="noStrike" kern="1200" cap="none" spc="0" normalizeH="0" baseline="0" noProof="0" smtClean="0">
                <a:ln>
                  <a:noFill/>
                </a:ln>
                <a:solidFill>
                  <a:srgbClr val="000000"/>
                </a:solidFill>
                <a:effectLst/>
                <a:uLnTx/>
                <a:uFillTx/>
                <a:latin typeface="Arial" pitchFamily="34" charset="0"/>
                <a:ea typeface="+mn-ea"/>
                <a:cs typeface="Arial" pitchFamily="34" charset="0"/>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nl-BE" sz="1400" b="0" i="0" u="none" strike="noStrike" kern="1200" cap="none" spc="0" normalizeH="0" baseline="0" noProof="0" dirty="0">
              <a:ln>
                <a:noFill/>
              </a:ln>
              <a:solidFill>
                <a:srgbClr val="000000"/>
              </a:solidFill>
              <a:effectLst/>
              <a:uLnTx/>
              <a:uFillTx/>
              <a:latin typeface="Arial" pitchFamily="34" charset="0"/>
              <a:ea typeface="+mn-ea"/>
              <a:cs typeface="Arial" pitchFamily="34" charset="0"/>
            </a:endParaRPr>
          </a:p>
        </p:txBody>
      </p:sp>
      <p:sp>
        <p:nvSpPr>
          <p:cNvPr id="9219" name="Rectangle 2"/>
          <p:cNvSpPr>
            <a:spLocks noGrp="1" noChangeArrowheads="1"/>
          </p:cNvSpPr>
          <p:nvPr>
            <p:ph type="title"/>
          </p:nvPr>
        </p:nvSpPr>
        <p:spPr>
          <a:xfrm>
            <a:off x="2279576" y="692696"/>
            <a:ext cx="6480720" cy="1143000"/>
          </a:xfrm>
          <a:ln w="19050">
            <a:solidFill>
              <a:schemeClr val="accent5"/>
            </a:solidFill>
          </a:ln>
        </p:spPr>
        <p:style>
          <a:lnRef idx="2">
            <a:schemeClr val="accent1"/>
          </a:lnRef>
          <a:fillRef idx="1">
            <a:schemeClr val="lt1"/>
          </a:fillRef>
          <a:effectRef idx="0">
            <a:schemeClr val="accent1"/>
          </a:effectRef>
          <a:fontRef idx="minor">
            <a:schemeClr val="dk1"/>
          </a:fontRef>
        </p:style>
        <p:txBody>
          <a:bodyPr>
            <a:normAutofit/>
          </a:bodyPr>
          <a:lstStyle/>
          <a:p>
            <a:pPr algn="ctr" eaLnBrk="1" hangingPunct="1"/>
            <a:r>
              <a:rPr lang="en-US" sz="2600" b="1" dirty="0">
                <a:solidFill>
                  <a:srgbClr val="000000"/>
                </a:solidFill>
                <a:latin typeface="Arial (headings)"/>
              </a:rPr>
              <a:t>Agenda</a:t>
            </a:r>
          </a:p>
        </p:txBody>
      </p:sp>
      <p:sp>
        <p:nvSpPr>
          <p:cNvPr id="9220" name="Rectangle 3"/>
          <p:cNvSpPr>
            <a:spLocks noGrp="1" noChangeArrowheads="1"/>
          </p:cNvSpPr>
          <p:nvPr>
            <p:ph type="body" idx="1"/>
          </p:nvPr>
        </p:nvSpPr>
        <p:spPr>
          <a:xfrm>
            <a:off x="1992313" y="1989138"/>
            <a:ext cx="8229600" cy="4114800"/>
          </a:xfrm>
        </p:spPr>
        <p:txBody>
          <a:bodyPr>
            <a:normAutofit/>
          </a:bodyPr>
          <a:lstStyle/>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latin typeface="Arial (body)"/>
                <a:cs typeface="Arial" pitchFamily="34" charset="0"/>
              </a:rPr>
              <a:t>Part 1: Review on where we are</a:t>
            </a:r>
          </a:p>
          <a:p>
            <a:pPr eaLnBrk="1" hangingPunct="1">
              <a:buClr>
                <a:schemeClr val="accent5"/>
              </a:buClr>
              <a:buSzPct val="85000"/>
            </a:pPr>
            <a:endParaRPr lang="en-US" sz="2200" dirty="0">
              <a:solidFill>
                <a:srgbClr val="000000"/>
              </a:solidFill>
              <a:latin typeface="Arial (body)"/>
              <a:cs typeface="Arial" pitchFamily="34" charset="0"/>
            </a:endParaRPr>
          </a:p>
          <a:p>
            <a:pPr eaLnBrk="1" hangingPunct="1">
              <a:buClr>
                <a:schemeClr val="accent5"/>
              </a:buClr>
              <a:buSzPct val="85000"/>
            </a:pPr>
            <a:r>
              <a:rPr lang="en-US" sz="2200" dirty="0">
                <a:solidFill>
                  <a:srgbClr val="000000"/>
                </a:solidFill>
                <a:latin typeface="Arial (body)"/>
                <a:cs typeface="Arial" pitchFamily="34" charset="0"/>
              </a:rPr>
              <a:t>Part 2: Reference to the ISPPIA</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chemeClr val="accent5"/>
              </a:buClr>
              <a:buSzPct val="85000"/>
              <a:buFontTx/>
              <a:buChar char="•"/>
            </a:pPr>
            <a:r>
              <a:rPr lang="en-US" sz="2200" dirty="0">
                <a:solidFill>
                  <a:srgbClr val="000000"/>
                </a:solidFill>
                <a:highlight>
                  <a:srgbClr val="FFFF00"/>
                </a:highlight>
                <a:latin typeface="Arial (body)"/>
                <a:cs typeface="Arial" pitchFamily="34" charset="0"/>
              </a:rPr>
              <a:t>Part 3: The components of the reporting phase</a:t>
            </a:r>
          </a:p>
          <a:p>
            <a:pPr eaLnBrk="1" hangingPunct="1">
              <a:buClr>
                <a:schemeClr val="accent5"/>
              </a:buClr>
              <a:buSzPct val="85000"/>
              <a:buFontTx/>
              <a:buChar char="•"/>
            </a:pPr>
            <a:endParaRPr lang="en-US" sz="2200" dirty="0">
              <a:solidFill>
                <a:srgbClr val="000000"/>
              </a:solidFill>
              <a:latin typeface="Arial (body)"/>
              <a:cs typeface="Arial" pitchFamily="34" charset="0"/>
            </a:endParaRPr>
          </a:p>
          <a:p>
            <a:pPr eaLnBrk="1" hangingPunct="1">
              <a:buClr>
                <a:srgbClr val="000000"/>
              </a:buClr>
              <a:buSzPct val="85000"/>
              <a:buFontTx/>
              <a:buChar char="•"/>
            </a:pPr>
            <a:endParaRPr lang="en-US" sz="2200" b="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732043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91534" y="2214559"/>
            <a:ext cx="10972800" cy="4525963"/>
          </a:xfrm>
        </p:spPr>
        <p:txBody>
          <a:bodyPr>
            <a:normAutofit/>
          </a:bodyPr>
          <a:lstStyle/>
          <a:p>
            <a:pPr>
              <a:buClr>
                <a:srgbClr val="00B0F0"/>
              </a:buClr>
            </a:pPr>
            <a:r>
              <a:rPr lang="en-GB" sz="2400" dirty="0">
                <a:latin typeface="Arial" panose="020B0604020202020204" pitchFamily="34" charset="0"/>
                <a:cs typeface="Arial" panose="020B0604020202020204" pitchFamily="34" charset="0"/>
              </a:rPr>
              <a:t>Structure</a:t>
            </a:r>
          </a:p>
          <a:p>
            <a:pPr lvl="1">
              <a:buClr>
                <a:srgbClr val="00B0F0"/>
              </a:buClr>
              <a:buFont typeface="Arial" panose="020B0604020202020204" pitchFamily="34" charset="0"/>
              <a:buChar char="•"/>
            </a:pPr>
            <a:r>
              <a:rPr lang="en-GB" sz="2200" dirty="0">
                <a:latin typeface="Arial" panose="020B0604020202020204" pitchFamily="34" charset="0"/>
                <a:cs typeface="Arial" panose="020B0604020202020204" pitchFamily="34" charset="0"/>
              </a:rPr>
              <a:t>Executive summary</a:t>
            </a:r>
          </a:p>
          <a:p>
            <a:pPr lvl="1">
              <a:buClr>
                <a:srgbClr val="00B0F0"/>
              </a:buClr>
              <a:buFont typeface="Arial" panose="020B0604020202020204" pitchFamily="34" charset="0"/>
              <a:buChar char="•"/>
            </a:pPr>
            <a:r>
              <a:rPr lang="en-GB" sz="2200" dirty="0">
                <a:latin typeface="Arial" panose="020B0604020202020204" pitchFamily="34" charset="0"/>
                <a:cs typeface="Arial" panose="020B0604020202020204" pitchFamily="34" charset="0"/>
              </a:rPr>
              <a:t>Full report</a:t>
            </a:r>
          </a:p>
          <a:p>
            <a:pPr>
              <a:buClr>
                <a:srgbClr val="00B0F0"/>
              </a:buClr>
            </a:pPr>
            <a:r>
              <a:rPr lang="en-GB" sz="2400" dirty="0">
                <a:latin typeface="Arial" panose="020B0604020202020204" pitchFamily="34" charset="0"/>
                <a:cs typeface="Arial" panose="020B0604020202020204" pitchFamily="34" charset="0"/>
              </a:rPr>
              <a:t>Content</a:t>
            </a:r>
          </a:p>
          <a:p>
            <a:pPr>
              <a:buClr>
                <a:srgbClr val="00B0F0"/>
              </a:buClr>
            </a:pPr>
            <a:r>
              <a:rPr lang="en-GB" sz="2400" dirty="0">
                <a:latin typeface="Arial" panose="020B0604020202020204" pitchFamily="34" charset="0"/>
                <a:cs typeface="Arial" panose="020B0604020202020204" pitchFamily="34" charset="0"/>
              </a:rPr>
              <a:t>Timing</a:t>
            </a:r>
          </a:p>
          <a:p>
            <a:pPr>
              <a:buClr>
                <a:srgbClr val="00B0F0"/>
              </a:buClr>
            </a:pPr>
            <a:r>
              <a:rPr lang="en-GB" sz="2400" dirty="0">
                <a:latin typeface="Arial" panose="020B0604020202020204" pitchFamily="34" charset="0"/>
                <a:cs typeface="Arial" panose="020B0604020202020204" pitchFamily="34" charset="0"/>
              </a:rPr>
              <a:t>Validation of draft report (</a:t>
            </a:r>
            <a:r>
              <a:rPr lang="en-GB" sz="2400" u="sng" dirty="0">
                <a:latin typeface="Arial" panose="020B0604020202020204" pitchFamily="34" charset="0"/>
                <a:cs typeface="Arial" panose="020B0604020202020204" pitchFamily="34" charset="0"/>
              </a:rPr>
              <a:t>contradictory procedure</a:t>
            </a:r>
            <a:r>
              <a:rPr lang="en-GB" sz="2400" dirty="0">
                <a:latin typeface="Arial" panose="020B0604020202020204" pitchFamily="34" charset="0"/>
                <a:cs typeface="Arial" panose="020B0604020202020204" pitchFamily="34" charset="0"/>
              </a:rPr>
              <a:t>)</a:t>
            </a:r>
          </a:p>
          <a:p>
            <a:pPr>
              <a:buClr>
                <a:srgbClr val="00B0F0"/>
              </a:buClr>
            </a:pPr>
            <a:r>
              <a:rPr lang="en-GB" sz="2400" dirty="0">
                <a:latin typeface="Arial" panose="020B0604020202020204" pitchFamily="34" charset="0"/>
                <a:cs typeface="Arial" panose="020B0604020202020204" pitchFamily="34" charset="0"/>
              </a:rPr>
              <a:t>Final report</a:t>
            </a:r>
          </a:p>
        </p:txBody>
      </p:sp>
      <p:sp>
        <p:nvSpPr>
          <p:cNvPr id="95234" name="Slide Number Placeholder 3"/>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fld id="{38C457CA-6657-47AD-9471-48474AD306E2}" type="slidenum">
              <a:rPr lang="nl-BE" altLang="en-US">
                <a:solidFill>
                  <a:srgbClr val="898989"/>
                </a:solidFill>
                <a:latin typeface="Tahoma" pitchFamily="34" charset="0"/>
              </a:rPr>
              <a:pPr eaLnBrk="1" hangingPunct="1"/>
              <a:t>9</a:t>
            </a:fld>
            <a:endParaRPr lang="nl-BE" altLang="en-US" dirty="0">
              <a:solidFill>
                <a:srgbClr val="898989"/>
              </a:solidFill>
              <a:latin typeface="Tahoma" pitchFamily="34" charset="0"/>
            </a:endParaRPr>
          </a:p>
        </p:txBody>
      </p:sp>
      <p:grpSp>
        <p:nvGrpSpPr>
          <p:cNvPr id="95243" name="Group 18"/>
          <p:cNvGrpSpPr>
            <a:grpSpLocks/>
          </p:cNvGrpSpPr>
          <p:nvPr/>
        </p:nvGrpSpPr>
        <p:grpSpPr bwMode="auto">
          <a:xfrm>
            <a:off x="1703389" y="77788"/>
            <a:ext cx="1944687" cy="290512"/>
            <a:chOff x="179388" y="77788"/>
            <a:chExt cx="1944687" cy="290512"/>
          </a:xfrm>
        </p:grpSpPr>
        <p:grpSp>
          <p:nvGrpSpPr>
            <p:cNvPr id="95244" name="Group 9"/>
            <p:cNvGrpSpPr>
              <a:grpSpLocks/>
            </p:cNvGrpSpPr>
            <p:nvPr/>
          </p:nvGrpSpPr>
          <p:grpSpPr bwMode="auto">
            <a:xfrm>
              <a:off x="179388" y="115888"/>
              <a:ext cx="1944687" cy="217487"/>
              <a:chOff x="110" y="890"/>
              <a:chExt cx="5628" cy="1094"/>
            </a:xfrm>
          </p:grpSpPr>
          <p:sp>
            <p:nvSpPr>
              <p:cNvPr id="22" name="AutoShape 10"/>
              <p:cNvSpPr>
                <a:spLocks noChangeArrowheads="1"/>
              </p:cNvSpPr>
              <p:nvPr/>
            </p:nvSpPr>
            <p:spPr bwMode="auto">
              <a:xfrm>
                <a:off x="110" y="898"/>
                <a:ext cx="1089" cy="1086"/>
              </a:xfrm>
              <a:prstGeom prst="homePlate">
                <a:avLst>
                  <a:gd name="adj" fmla="val 25138"/>
                </a:avLst>
              </a:prstGeom>
              <a:solidFill>
                <a:srgbClr val="FFFF99"/>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3" name="AutoShape 11"/>
              <p:cNvSpPr>
                <a:spLocks noChangeArrowheads="1"/>
              </p:cNvSpPr>
              <p:nvPr/>
            </p:nvSpPr>
            <p:spPr bwMode="auto">
              <a:xfrm>
                <a:off x="1883" y="898"/>
                <a:ext cx="1130" cy="1086"/>
              </a:xfrm>
              <a:prstGeom prst="chevron">
                <a:avLst>
                  <a:gd name="adj" fmla="val 26036"/>
                </a:avLst>
              </a:prstGeom>
              <a:solidFill>
                <a:srgbClr val="FFFF00"/>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4" name="AutoShape 12"/>
              <p:cNvSpPr>
                <a:spLocks noChangeArrowheads="1"/>
              </p:cNvSpPr>
              <p:nvPr/>
            </p:nvSpPr>
            <p:spPr bwMode="auto">
              <a:xfrm>
                <a:off x="2793" y="898"/>
                <a:ext cx="1130" cy="1086"/>
              </a:xfrm>
              <a:prstGeom prst="chevron">
                <a:avLst>
                  <a:gd name="adj" fmla="val 25988"/>
                </a:avLst>
              </a:prstGeom>
              <a:solidFill>
                <a:srgbClr val="FFCC00"/>
              </a:solidFill>
              <a:ln w="9525" algn="ctr">
                <a:solidFill>
                  <a:schemeClr val="tx1"/>
                </a:solidFill>
                <a:miter lim="800000"/>
                <a:headEnd/>
                <a:tailEnd/>
              </a:ln>
              <a:effectLst/>
            </p:spPr>
            <p:txBody>
              <a:bodyPr/>
              <a:lstStyle/>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endParaRPr lang="en-US" sz="1600" b="1" dirty="0">
                  <a:solidFill>
                    <a:srgbClr val="000000"/>
                  </a:solidFill>
                  <a:effectLst>
                    <a:outerShdw blurRad="38100" dist="38100" dir="2700000" algn="tl">
                      <a:srgbClr val="FFFFFF"/>
                    </a:outerShdw>
                  </a:effectLst>
                  <a:latin typeface="Tahoma" pitchFamily="34" charset="0"/>
                </a:endParaRP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sp>
            <p:nvSpPr>
              <p:cNvPr id="25" name="AutoShape 13"/>
              <p:cNvSpPr>
                <a:spLocks noChangeArrowheads="1"/>
              </p:cNvSpPr>
              <p:nvPr/>
            </p:nvSpPr>
            <p:spPr bwMode="auto">
              <a:xfrm>
                <a:off x="4608" y="898"/>
                <a:ext cx="1130" cy="1086"/>
              </a:xfrm>
              <a:prstGeom prst="chevron">
                <a:avLst>
                  <a:gd name="adj" fmla="val 26036"/>
                </a:avLst>
              </a:prstGeom>
              <a:solidFill>
                <a:srgbClr val="FF6600"/>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6" name="AutoShape 14"/>
              <p:cNvSpPr>
                <a:spLocks noChangeArrowheads="1"/>
              </p:cNvSpPr>
              <p:nvPr/>
            </p:nvSpPr>
            <p:spPr bwMode="auto">
              <a:xfrm>
                <a:off x="3698" y="890"/>
                <a:ext cx="1135" cy="1086"/>
              </a:xfrm>
              <a:prstGeom prst="chevron">
                <a:avLst>
                  <a:gd name="adj" fmla="val 25988"/>
                </a:avLst>
              </a:prstGeom>
              <a:solidFill>
                <a:srgbClr val="FF9933"/>
              </a:solidFill>
              <a:ln w="9525" algn="ctr">
                <a:solidFill>
                  <a:schemeClr val="tx1"/>
                </a:solidFill>
                <a:miter lim="800000"/>
                <a:headEnd/>
                <a:tailEnd/>
              </a:ln>
              <a:effectLst/>
            </p:spPr>
            <p:txBody>
              <a:bodyPr/>
              <a:lstStyle/>
              <a:p>
                <a:pPr algn="ctr">
                  <a:defRPr/>
                </a:pPr>
                <a:endParaRPr lang="en-US" sz="1600" dirty="0">
                  <a:solidFill>
                    <a:srgbClr val="000000"/>
                  </a:solidFill>
                  <a:effectLst>
                    <a:outerShdw blurRad="38100" dist="38100" dir="2700000" algn="tl">
                      <a:srgbClr val="FFFFFF"/>
                    </a:outerShdw>
                  </a:effectLst>
                  <a:latin typeface="Tahoma" pitchFamily="34" charset="0"/>
                </a:endParaRPr>
              </a:p>
            </p:txBody>
          </p:sp>
          <p:sp>
            <p:nvSpPr>
              <p:cNvPr id="27" name="AutoShape 15"/>
              <p:cNvSpPr>
                <a:spLocks noChangeArrowheads="1"/>
              </p:cNvSpPr>
              <p:nvPr/>
            </p:nvSpPr>
            <p:spPr bwMode="auto">
              <a:xfrm>
                <a:off x="974" y="890"/>
                <a:ext cx="1135" cy="1086"/>
              </a:xfrm>
              <a:prstGeom prst="chevron">
                <a:avLst>
                  <a:gd name="adj" fmla="val 26036"/>
                </a:avLst>
              </a:prstGeom>
              <a:solidFill>
                <a:srgbClr val="FFFF66"/>
              </a:solidFill>
              <a:ln w="9525" algn="ctr">
                <a:solidFill>
                  <a:schemeClr val="tx1"/>
                </a:solidFill>
                <a:miter lim="800000"/>
                <a:headEnd/>
                <a:tailEnd/>
              </a:ln>
              <a:effectLst/>
            </p:spPr>
            <p:txBody>
              <a:bodyPr/>
              <a:lstStyle/>
              <a:p>
                <a:pPr algn="ctr">
                  <a:defRPr/>
                </a:pPr>
                <a:r>
                  <a:rPr lang="en-US" sz="1600" b="1" dirty="0">
                    <a:solidFill>
                      <a:srgbClr val="000000"/>
                    </a:solidFill>
                    <a:effectLst>
                      <a:outerShdw blurRad="38100" dist="38100" dir="2700000" algn="tl">
                        <a:srgbClr val="FFFFFF"/>
                      </a:outerShdw>
                    </a:effectLst>
                    <a:latin typeface="Tahoma" pitchFamily="34" charset="0"/>
                  </a:rPr>
                  <a:t>  </a:t>
                </a:r>
              </a:p>
              <a:p>
                <a:pPr algn="ctr">
                  <a:defRPr/>
                </a:pPr>
                <a:r>
                  <a:rPr lang="en-US" sz="1600" b="1" dirty="0">
                    <a:solidFill>
                      <a:srgbClr val="000000"/>
                    </a:solidFill>
                    <a:effectLst>
                      <a:outerShdw blurRad="38100" dist="38100" dir="2700000" algn="tl">
                        <a:srgbClr val="FFFFFF"/>
                      </a:outerShdw>
                    </a:effectLst>
                    <a:latin typeface="Tahoma" pitchFamily="34" charset="0"/>
                  </a:rPr>
                  <a:t>   </a:t>
                </a:r>
                <a:endParaRPr lang="en-US" sz="1600" dirty="0">
                  <a:solidFill>
                    <a:srgbClr val="000000"/>
                  </a:solidFill>
                  <a:effectLst>
                    <a:outerShdw blurRad="38100" dist="38100" dir="2700000" algn="tl">
                      <a:srgbClr val="FFFFFF"/>
                    </a:outerShdw>
                  </a:effectLst>
                  <a:latin typeface="Tahoma" pitchFamily="34" charset="0"/>
                </a:endParaRPr>
              </a:p>
            </p:txBody>
          </p:sp>
        </p:grpSp>
        <p:sp>
          <p:nvSpPr>
            <p:cNvPr id="95245" name="Rectangle 16"/>
            <p:cNvSpPr>
              <a:spLocks noChangeArrowheads="1"/>
            </p:cNvSpPr>
            <p:nvPr/>
          </p:nvSpPr>
          <p:spPr bwMode="auto">
            <a:xfrm>
              <a:off x="1054100" y="77788"/>
              <a:ext cx="484188" cy="290512"/>
            </a:xfrm>
            <a:prstGeom prst="rect">
              <a:avLst/>
            </a:prstGeom>
            <a:noFill/>
            <a:ln w="285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Calibri" pitchFamily="34" charset="0"/>
                  <a:ea typeface="MS PGothic" pitchFamily="34" charset="-128"/>
                </a:defRPr>
              </a:lvl1pPr>
              <a:lvl2pPr marL="742950" indent="-285750" eaLnBrk="0" hangingPunct="0">
                <a:defRPr>
                  <a:solidFill>
                    <a:schemeClr val="tx1"/>
                  </a:solidFill>
                  <a:latin typeface="Calibri" pitchFamily="34" charset="0"/>
                  <a:ea typeface="MS PGothic" pitchFamily="34" charset="-128"/>
                </a:defRPr>
              </a:lvl2pPr>
              <a:lvl3pPr marL="1143000" indent="-228600" eaLnBrk="0" hangingPunct="0">
                <a:defRPr>
                  <a:solidFill>
                    <a:schemeClr val="tx1"/>
                  </a:solidFill>
                  <a:latin typeface="Calibri" pitchFamily="34" charset="0"/>
                  <a:ea typeface="MS PGothic" pitchFamily="34" charset="-128"/>
                </a:defRPr>
              </a:lvl3pPr>
              <a:lvl4pPr marL="1600200" indent="-228600" eaLnBrk="0" hangingPunct="0">
                <a:defRPr>
                  <a:solidFill>
                    <a:schemeClr val="tx1"/>
                  </a:solidFill>
                  <a:latin typeface="Calibri" pitchFamily="34" charset="0"/>
                  <a:ea typeface="MS PGothic" pitchFamily="34" charset="-128"/>
                </a:defRPr>
              </a:lvl4pPr>
              <a:lvl5pPr marL="2057400" indent="-228600" eaLnBrk="0" hangingPunct="0">
                <a:defRPr>
                  <a:solidFill>
                    <a:schemeClr val="tx1"/>
                  </a:solidFill>
                  <a:latin typeface="Calibri" pitchFamily="34" charset="0"/>
                  <a:ea typeface="MS PGothic" pitchFamily="34" charset="-128"/>
                </a:defRPr>
              </a:lvl5pPr>
              <a:lvl6pPr marL="2514600" indent="-228600" eaLnBrk="0" fontAlgn="base" hangingPunct="0">
                <a:spcBef>
                  <a:spcPct val="0"/>
                </a:spcBef>
                <a:spcAft>
                  <a:spcPct val="0"/>
                </a:spcAft>
                <a:defRPr>
                  <a:solidFill>
                    <a:schemeClr val="tx1"/>
                  </a:solidFill>
                  <a:latin typeface="Calibri" pitchFamily="34" charset="0"/>
                  <a:ea typeface="MS PGothic" pitchFamily="34" charset="-128"/>
                </a:defRPr>
              </a:lvl6pPr>
              <a:lvl7pPr marL="2971800" indent="-228600" eaLnBrk="0" fontAlgn="base" hangingPunct="0">
                <a:spcBef>
                  <a:spcPct val="0"/>
                </a:spcBef>
                <a:spcAft>
                  <a:spcPct val="0"/>
                </a:spcAft>
                <a:defRPr>
                  <a:solidFill>
                    <a:schemeClr val="tx1"/>
                  </a:solidFill>
                  <a:latin typeface="Calibri" pitchFamily="34" charset="0"/>
                  <a:ea typeface="MS PGothic" pitchFamily="34" charset="-128"/>
                </a:defRPr>
              </a:lvl7pPr>
              <a:lvl8pPr marL="3429000" indent="-228600" eaLnBrk="0" fontAlgn="base" hangingPunct="0">
                <a:spcBef>
                  <a:spcPct val="0"/>
                </a:spcBef>
                <a:spcAft>
                  <a:spcPct val="0"/>
                </a:spcAft>
                <a:defRPr>
                  <a:solidFill>
                    <a:schemeClr val="tx1"/>
                  </a:solidFill>
                  <a:latin typeface="Calibri" pitchFamily="34" charset="0"/>
                  <a:ea typeface="MS PGothic" pitchFamily="34" charset="-128"/>
                </a:defRPr>
              </a:lvl8pPr>
              <a:lvl9pPr marL="3886200" indent="-228600" eaLnBrk="0" fontAlgn="base" hangingPunct="0">
                <a:spcBef>
                  <a:spcPct val="0"/>
                </a:spcBef>
                <a:spcAft>
                  <a:spcPct val="0"/>
                </a:spcAft>
                <a:defRPr>
                  <a:solidFill>
                    <a:schemeClr val="tx1"/>
                  </a:solidFill>
                  <a:latin typeface="Calibri" pitchFamily="34" charset="0"/>
                  <a:ea typeface="MS PGothic" pitchFamily="34" charset="-128"/>
                </a:defRPr>
              </a:lvl9pPr>
            </a:lstStyle>
            <a:p>
              <a:pPr eaLnBrk="1" hangingPunct="1"/>
              <a:endParaRPr lang="fr-FR" altLang="en-US" sz="1400" dirty="0">
                <a:solidFill>
                  <a:prstClr val="black"/>
                </a:solidFill>
                <a:latin typeface="Tahoma" pitchFamily="34" charset="0"/>
              </a:endParaRPr>
            </a:p>
          </p:txBody>
        </p:sp>
      </p:grpSp>
      <p:sp>
        <p:nvSpPr>
          <p:cNvPr id="18" name="Rectangle 2"/>
          <p:cNvSpPr txBox="1">
            <a:spLocks noChangeArrowheads="1"/>
          </p:cNvSpPr>
          <p:nvPr/>
        </p:nvSpPr>
        <p:spPr>
          <a:xfrm>
            <a:off x="1960615" y="404664"/>
            <a:ext cx="8229600" cy="960438"/>
          </a:xfrm>
          <a:prstGeom prst="rect">
            <a:avLst/>
          </a:prstGeom>
          <a:ln w="25400" cap="flat" cmpd="sng" algn="ctr">
            <a:solidFill>
              <a:schemeClr val="accent5"/>
            </a:solidFill>
            <a:prstDash val="solid"/>
          </a:ln>
        </p:spPr>
        <p:style>
          <a:lnRef idx="2">
            <a:schemeClr val="accent1"/>
          </a:lnRef>
          <a:fillRef idx="1">
            <a:schemeClr val="lt1"/>
          </a:fillRef>
          <a:effectRef idx="0">
            <a:schemeClr val="accent1"/>
          </a:effectRef>
          <a:fontRef idx="minor">
            <a:schemeClr val="dk1"/>
          </a:fontRef>
        </p:style>
        <p:txBody>
          <a:bodyPr anchor="ctr">
            <a:normAutofit/>
          </a:bodyPr>
          <a:lstStyle>
            <a:lvl1pPr algn="ctr" defTabSz="914400" rtl="0" eaLnBrk="1" latinLnBrk="0" hangingPunct="1">
              <a:spcBef>
                <a:spcPct val="0"/>
              </a:spcBef>
              <a:buNone/>
              <a:defRPr sz="4400" kern="1200">
                <a:solidFill>
                  <a:schemeClr val="dk1"/>
                </a:solidFill>
                <a:latin typeface="+mn-lt"/>
                <a:ea typeface="+mn-ea"/>
                <a:cs typeface="+mn-cs"/>
              </a:defRPr>
            </a:lvl1pPr>
            <a:lvl2pPr>
              <a:defRPr>
                <a:solidFill>
                  <a:schemeClr val="dk1"/>
                </a:solidFill>
                <a:latin typeface="+mn-lt"/>
                <a:ea typeface="+mn-ea"/>
                <a:cs typeface="+mn-cs"/>
              </a:defRPr>
            </a:lvl2pPr>
            <a:lvl3pPr>
              <a:defRPr>
                <a:solidFill>
                  <a:schemeClr val="dk1"/>
                </a:solidFill>
                <a:latin typeface="+mn-lt"/>
                <a:ea typeface="+mn-ea"/>
                <a:cs typeface="+mn-cs"/>
              </a:defRPr>
            </a:lvl3pPr>
            <a:lvl4pPr>
              <a:defRPr>
                <a:solidFill>
                  <a:schemeClr val="dk1"/>
                </a:solidFill>
                <a:latin typeface="+mn-lt"/>
                <a:ea typeface="+mn-ea"/>
                <a:cs typeface="+mn-cs"/>
              </a:defRPr>
            </a:lvl4pPr>
            <a:lvl5pPr>
              <a:defRPr>
                <a:solidFill>
                  <a:schemeClr val="dk1"/>
                </a:solidFill>
                <a:latin typeface="+mn-lt"/>
                <a:ea typeface="+mn-ea"/>
                <a:cs typeface="+mn-cs"/>
              </a:defRPr>
            </a:lvl5pPr>
            <a:lvl6pPr>
              <a:defRPr>
                <a:solidFill>
                  <a:schemeClr val="dk1"/>
                </a:solidFill>
                <a:latin typeface="+mn-lt"/>
                <a:ea typeface="+mn-ea"/>
                <a:cs typeface="+mn-cs"/>
              </a:defRPr>
            </a:lvl6pPr>
            <a:lvl7pPr>
              <a:defRPr>
                <a:solidFill>
                  <a:schemeClr val="dk1"/>
                </a:solidFill>
                <a:latin typeface="+mn-lt"/>
                <a:ea typeface="+mn-ea"/>
                <a:cs typeface="+mn-cs"/>
              </a:defRPr>
            </a:lvl7pPr>
            <a:lvl8pPr>
              <a:defRPr>
                <a:solidFill>
                  <a:schemeClr val="dk1"/>
                </a:solidFill>
                <a:latin typeface="+mn-lt"/>
                <a:ea typeface="+mn-ea"/>
                <a:cs typeface="+mn-cs"/>
              </a:defRPr>
            </a:lvl8pPr>
            <a:lvl9pPr>
              <a:defRPr>
                <a:solidFill>
                  <a:schemeClr val="dk1"/>
                </a:solidFill>
                <a:latin typeface="+mn-lt"/>
                <a:ea typeface="+mn-ea"/>
                <a:cs typeface="+mn-cs"/>
              </a:defRPr>
            </a:lvl9pPr>
          </a:lstStyle>
          <a:p>
            <a:pPr algn="l"/>
            <a:r>
              <a:rPr lang="en-US" altLang="en-US" sz="2600" b="1" dirty="0">
                <a:solidFill>
                  <a:prstClr val="black"/>
                </a:solidFill>
                <a:latin typeface="Arial (headings)"/>
              </a:rPr>
              <a:t>Reporting</a:t>
            </a:r>
            <a:endParaRPr lang="en-GB" sz="2600" b="1" dirty="0">
              <a:solidFill>
                <a:srgbClr val="000000"/>
              </a:solidFill>
              <a:latin typeface="Arial (headings)"/>
            </a:endParaRPr>
          </a:p>
        </p:txBody>
      </p:sp>
    </p:spTree>
    <p:extLst>
      <p:ext uri="{BB962C8B-B14F-4D97-AF65-F5344CB8AC3E}">
        <p14:creationId xmlns:p14="http://schemas.microsoft.com/office/powerpoint/2010/main" val="301639032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Zadani dizajn">
  <a:themeElements>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Zadani dizaj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Zadani dizaj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Zadani dizaj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Zadani dizaj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Zadani dizaj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Zadani dizaj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Zadani dizaj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Zadani dizaj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Zadani dizaj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Zadani dizaj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Zadani dizaj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Zadani dizaj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Zadani dizaj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TotalTime>
  <Words>1423</Words>
  <Application>Microsoft Office PowerPoint</Application>
  <PresentationFormat>Widescreen</PresentationFormat>
  <Paragraphs>423</Paragraphs>
  <Slides>18</Slides>
  <Notes>17</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18</vt:i4>
      </vt:variant>
    </vt:vector>
  </HeadingPairs>
  <TitlesOfParts>
    <vt:vector size="30" baseType="lpstr">
      <vt:lpstr>Arial</vt:lpstr>
      <vt:lpstr>Arial (body)</vt:lpstr>
      <vt:lpstr>Arial (headings)</vt:lpstr>
      <vt:lpstr>Calibri</vt:lpstr>
      <vt:lpstr>MyriadPro-Bold</vt:lpstr>
      <vt:lpstr>Tahoma</vt:lpstr>
      <vt:lpstr>Times</vt:lpstr>
      <vt:lpstr>Times New Roman</vt:lpstr>
      <vt:lpstr>Wingdings</vt:lpstr>
      <vt:lpstr>1_Office Theme</vt:lpstr>
      <vt:lpstr>Zadani dizajn</vt:lpstr>
      <vt:lpstr>2_Office Theme</vt:lpstr>
      <vt:lpstr>PEM PAL  IA COP Audit in Practice Working Group   Introduction to audit reporting   </vt:lpstr>
      <vt:lpstr>Agenda</vt:lpstr>
      <vt:lpstr>Agenda</vt:lpstr>
      <vt:lpstr>PowerPoint Presentation</vt:lpstr>
      <vt:lpstr>PowerPoint Presentation</vt:lpstr>
      <vt:lpstr>Agenda</vt:lpstr>
      <vt:lpstr>PowerPoint Presentation</vt:lpstr>
      <vt:lpstr>Agenda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Jean-Pierre</dc:creator>
  <cp:lastModifiedBy>Jean-Pierre</cp:lastModifiedBy>
  <cp:revision>7</cp:revision>
  <dcterms:created xsi:type="dcterms:W3CDTF">2019-08-25T12:46:47Z</dcterms:created>
  <dcterms:modified xsi:type="dcterms:W3CDTF">2019-09-18T07:38:51Z</dcterms:modified>
</cp:coreProperties>
</file>