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8" r:id="rId2"/>
    <p:sldMasterId id="2147483700" r:id="rId3"/>
  </p:sldMasterIdLst>
  <p:notesMasterIdLst>
    <p:notesMasterId r:id="rId18"/>
  </p:notesMasterIdLst>
  <p:sldIdLst>
    <p:sldId id="299" r:id="rId4"/>
    <p:sldId id="308" r:id="rId5"/>
    <p:sldId id="311" r:id="rId6"/>
    <p:sldId id="309" r:id="rId7"/>
    <p:sldId id="310" r:id="rId8"/>
    <p:sldId id="312" r:id="rId9"/>
    <p:sldId id="313" r:id="rId10"/>
    <p:sldId id="314" r:id="rId11"/>
    <p:sldId id="315" r:id="rId12"/>
    <p:sldId id="317" r:id="rId13"/>
    <p:sldId id="318" r:id="rId14"/>
    <p:sldId id="319" r:id="rId15"/>
    <p:sldId id="320" r:id="rId16"/>
    <p:sldId id="321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14/05/2018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one bullet</a:t>
            </a:r>
          </a:p>
          <a:p>
            <a:pPr lvl="1"/>
            <a:r>
              <a:rPr lang="en-US"/>
              <a:t>Level two bullet</a:t>
            </a:r>
          </a:p>
          <a:p>
            <a:pPr lvl="2"/>
            <a:r>
              <a:rPr lang="en-US"/>
              <a:t>Level three bullet</a:t>
            </a:r>
          </a:p>
          <a:p>
            <a:pPr lvl="3"/>
            <a:r>
              <a:rPr lang="en-US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14/05/2018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/>
              <a:t>PEM PAL </a:t>
            </a:r>
            <a:br>
              <a:rPr lang="nl-BE" altLang="en-US" dirty="0"/>
            </a:br>
            <a:r>
              <a:rPr lang="nl-BE" altLang="en-US" dirty="0"/>
              <a:t>IA COP</a:t>
            </a:r>
            <a:br>
              <a:rPr lang="nl-BE" altLang="en-US" dirty="0"/>
            </a:br>
            <a:r>
              <a:rPr lang="nl-BE" altLang="en-US" dirty="0" err="1"/>
              <a:t>AiP</a:t>
            </a:r>
            <a:r>
              <a:rPr lang="nl-BE" altLang="en-US" dirty="0"/>
              <a:t> </a:t>
            </a:r>
            <a:r>
              <a:rPr lang="nl-BE" altLang="en-US" dirty="0" err="1"/>
              <a:t>Working</a:t>
            </a:r>
            <a:r>
              <a:rPr lang="nl-BE" altLang="en-US" dirty="0"/>
              <a:t> Group</a:t>
            </a:r>
            <a:br>
              <a:rPr lang="en-US" altLang="en-US" dirty="0"/>
            </a:br>
            <a:br>
              <a:rPr lang="hr-HR" altLang="en-US" dirty="0"/>
            </a:b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Guidance to Audit Engagement Planning</a:t>
            </a:r>
            <a:b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br>
              <a:rPr lang="hr-HR" altLang="en-US" b="1" dirty="0"/>
            </a:br>
            <a:br>
              <a:rPr lang="en-US" altLang="en-US" dirty="0"/>
            </a:br>
            <a:endParaRPr lang="hr-H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Jean-Pierre </a:t>
            </a:r>
            <a:r>
              <a:rPr lang="en-US" altLang="en-US" sz="2000" dirty="0" err="1"/>
              <a:t>Garitte</a:t>
            </a:r>
            <a:endParaRPr lang="hr-HR" altLang="en-US" sz="2000" dirty="0"/>
          </a:p>
          <a:p>
            <a:pPr>
              <a:lnSpc>
                <a:spcPct val="90000"/>
              </a:lnSpc>
            </a:pPr>
            <a:endParaRPr lang="hr-HR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1600" b="1" dirty="0"/>
              <a:t>Yerevan</a:t>
            </a:r>
            <a:endParaRPr lang="nl-BE" altLang="en-US" sz="1600" b="1" dirty="0"/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11-13 </a:t>
            </a:r>
            <a:r>
              <a:rPr lang="nl-BE" altLang="en-US" sz="1600" b="1" dirty="0" err="1"/>
              <a:t>June</a:t>
            </a:r>
            <a:r>
              <a:rPr lang="nl-BE" altLang="en-US" sz="1600" b="1" dirty="0"/>
              <a:t> 2018</a:t>
            </a:r>
            <a:endParaRPr lang="hr-HR" altLang="en-US" sz="1600" b="1" dirty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3ACC7-35E3-4F1C-8635-F4741B100A81}" type="slidenum"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r-H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13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Reporting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Organize a closing meeting with auditees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Prepare a draft report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Submit the draft report for review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Integrate comments from auditees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Prepare final report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Attach action plan to report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2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Risk / control matrix (1)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23DE5-FE1F-4E55-8E87-350E4EB7B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204"/>
            <a:ext cx="9144000" cy="29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25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Risk / control matrix (2)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23DE5-FE1F-4E55-8E87-350E4EB7B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052" y="312198"/>
            <a:ext cx="2766584" cy="884554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3DF48C9F-6BA4-43F6-8345-67F9BEA9E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5" y="1484784"/>
            <a:ext cx="8286255" cy="309634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Name of (sub)process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Inherent risk(s) to (sub)process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Risk rating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Expected mitigating controls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Tests of control design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Conclusion on control adequacy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Tests of control implementation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Conclusion on control effectiveness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Overall conclusion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91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Task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F48C9F-6BA4-43F6-8345-67F9BEA9E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5" y="1484784"/>
            <a:ext cx="8286255" cy="309634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Agree on the suggested approach: general audit plan plus risk / control matrix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Review the various chapters/topics of the planned guide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Are they complete?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What items need to be developed in detail?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58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/>
              <a:t>PEM PAL </a:t>
            </a:r>
            <a:br>
              <a:rPr lang="nl-BE" altLang="en-US" dirty="0"/>
            </a:br>
            <a:r>
              <a:rPr lang="nl-BE" altLang="en-US" dirty="0"/>
              <a:t>IA COP</a:t>
            </a:r>
            <a:br>
              <a:rPr lang="nl-BE" altLang="en-US" dirty="0"/>
            </a:br>
            <a:r>
              <a:rPr lang="nl-BE" altLang="en-US" dirty="0" err="1"/>
              <a:t>AiP</a:t>
            </a:r>
            <a:r>
              <a:rPr lang="nl-BE" altLang="en-US" dirty="0"/>
              <a:t> </a:t>
            </a:r>
            <a:r>
              <a:rPr lang="nl-BE" altLang="en-US" dirty="0" err="1"/>
              <a:t>Working</a:t>
            </a:r>
            <a:r>
              <a:rPr lang="nl-BE" altLang="en-US" dirty="0"/>
              <a:t> Group</a:t>
            </a:r>
            <a:br>
              <a:rPr lang="en-US" altLang="en-US" dirty="0"/>
            </a:br>
            <a:br>
              <a:rPr lang="hr-HR" altLang="en-US" dirty="0"/>
            </a:b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Guidance to Audit Engagement Planning</a:t>
            </a:r>
            <a:b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br>
              <a:rPr lang="hr-HR" altLang="en-US" b="1" dirty="0"/>
            </a:br>
            <a:br>
              <a:rPr lang="en-US" altLang="en-US" dirty="0"/>
            </a:br>
            <a:endParaRPr lang="hr-H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Jean-Pierre </a:t>
            </a:r>
            <a:r>
              <a:rPr lang="en-US" altLang="en-US" sz="2000" dirty="0" err="1"/>
              <a:t>Garitte</a:t>
            </a:r>
            <a:endParaRPr lang="hr-HR" altLang="en-US" sz="2000" dirty="0"/>
          </a:p>
          <a:p>
            <a:pPr>
              <a:lnSpc>
                <a:spcPct val="90000"/>
              </a:lnSpc>
            </a:pPr>
            <a:endParaRPr lang="hr-HR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1600" b="1" dirty="0"/>
              <a:t>Yerevan</a:t>
            </a:r>
            <a:endParaRPr lang="nl-BE" altLang="en-US" sz="1600" b="1" dirty="0"/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11-13 </a:t>
            </a:r>
            <a:r>
              <a:rPr lang="nl-BE" altLang="en-US" sz="1600" b="1" dirty="0" err="1"/>
              <a:t>June</a:t>
            </a:r>
            <a:r>
              <a:rPr lang="nl-BE" altLang="en-US" sz="1600" b="1" dirty="0"/>
              <a:t> 2018</a:t>
            </a:r>
            <a:endParaRPr lang="hr-HR" altLang="en-US" sz="1600" b="1" dirty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3ACC7-35E3-4F1C-8635-F4741B100A81}" type="slidenum"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r-H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516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One or two planning documents?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Audit plan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Audit work program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Risk / control matrix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Suggestion: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Structured and general audit plan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Risk / control matrix as addendum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65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General audit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algn="l"/>
            <a:r>
              <a:rPr lang="en-US" dirty="0"/>
              <a:t>Four phases / chapters:</a:t>
            </a:r>
          </a:p>
          <a:p>
            <a:pPr algn="l"/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Initial planning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Preliminary survey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Field work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Reporting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4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Initial planning (1)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Define audit objective(s)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Define engagement scope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Define required skills and expertise to perform the audit engagement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Identify team members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Identify technical support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06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Initial planning (2)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Prepare time budget for engagement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Identify reference framework (criteria)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Identify relevant information needed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Prepare engagement memorandum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Plan kick-off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4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Preliminary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Gain knowledge of audit area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Describe process under review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Prepare risk / control matrix with inherent risks and expected controls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Prepare working papers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7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Field work (1)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Develop necessary steps to assess the design of controls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Execute the steps to assess the design of controls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Discuss the observations on the design of controls with auditees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Conclude on the adequacy of controls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Submit working papers for review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Field work (2)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Develop tests to assess the effective implementation of controls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Execute the tests to assess the effectiveness of controls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Discuss the observations resulting from the tests of controls with auditees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Conclude on the effectiveness of controls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Submit working papers for review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9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Field work (3)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BB814-9575-495B-A759-1137E1E1A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44" y="1484784"/>
            <a:ext cx="8286255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Prepare overall conclusions with regard to adequacy and effectiveness of controls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Submit working papers for review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22718"/>
      </p:ext>
    </p:extLst>
  </p:cSld>
  <p:clrMapOvr>
    <a:masterClrMapping/>
  </p:clrMapOvr>
</p:sld>
</file>

<file path=ppt/theme/theme1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385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MyriadPro-Bold</vt:lpstr>
      <vt:lpstr>Times New Roman</vt:lpstr>
      <vt:lpstr>Verdana</vt:lpstr>
      <vt:lpstr>13_Custom Design</vt:lpstr>
      <vt:lpstr>Deloitte report</vt:lpstr>
      <vt:lpstr>Zadani dizajn</vt:lpstr>
      <vt:lpstr>PEM PAL  IA COP AiP Working Group  Guidance to Audit Engagement Planning   </vt:lpstr>
      <vt:lpstr>One or two planning documents?</vt:lpstr>
      <vt:lpstr>General audit plan</vt:lpstr>
      <vt:lpstr>Initial planning (1)</vt:lpstr>
      <vt:lpstr>Initial planning (2)</vt:lpstr>
      <vt:lpstr>Preliminary survey</vt:lpstr>
      <vt:lpstr>Field work (1)</vt:lpstr>
      <vt:lpstr>Field work (2)</vt:lpstr>
      <vt:lpstr>Field work (3)</vt:lpstr>
      <vt:lpstr>Reporting </vt:lpstr>
      <vt:lpstr>Risk / control matrix (1) </vt:lpstr>
      <vt:lpstr>Risk / control matrix (2) </vt:lpstr>
      <vt:lpstr>Task </vt:lpstr>
      <vt:lpstr>PEM PAL  IA COP AiP Working Group  Guidance to Audit Engagement Planning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Jean-Pierre Garitte</cp:lastModifiedBy>
  <cp:revision>50</cp:revision>
  <dcterms:created xsi:type="dcterms:W3CDTF">2016-03-14T08:03:30Z</dcterms:created>
  <dcterms:modified xsi:type="dcterms:W3CDTF">2018-05-14T12:43:26Z</dcterms:modified>
</cp:coreProperties>
</file>