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  <p:sldMasterId id="2147483688" r:id="rId2"/>
    <p:sldMasterId id="2147483700" r:id="rId3"/>
  </p:sldMasterIdLst>
  <p:notesMasterIdLst>
    <p:notesMasterId r:id="rId18"/>
  </p:notesMasterIdLst>
  <p:sldIdLst>
    <p:sldId id="299" r:id="rId4"/>
    <p:sldId id="308" r:id="rId5"/>
    <p:sldId id="311" r:id="rId6"/>
    <p:sldId id="309" r:id="rId7"/>
    <p:sldId id="310" r:id="rId8"/>
    <p:sldId id="312" r:id="rId9"/>
    <p:sldId id="313" r:id="rId10"/>
    <p:sldId id="314" r:id="rId11"/>
    <p:sldId id="315" r:id="rId12"/>
    <p:sldId id="317" r:id="rId13"/>
    <p:sldId id="318" r:id="rId14"/>
    <p:sldId id="319" r:id="rId15"/>
    <p:sldId id="320" r:id="rId16"/>
    <p:sldId id="321" r:id="rId17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B1387-AA99-406F-84B6-F5BCABFF072F}" type="datetimeFigureOut">
              <a:rPr lang="nl-BE" smtClean="0"/>
              <a:pPr/>
              <a:t>14/05/2018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6BE33-2819-4C01-A3AB-68CC8C0BCD39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341313"/>
            <a:ext cx="2087563" cy="5784850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41313"/>
            <a:ext cx="6113462" cy="578485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6700" y="4572000"/>
            <a:ext cx="8624888" cy="304800"/>
          </a:xfrm>
        </p:spPr>
        <p:txBody>
          <a:bodyPr/>
          <a:lstStyle>
            <a:lvl1pPr marL="0" indent="0">
              <a:buClr>
                <a:schemeClr val="bg2"/>
              </a:buClr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66700" y="1390650"/>
            <a:ext cx="8624888" cy="709613"/>
          </a:xfrm>
        </p:spPr>
        <p:txBody>
          <a:bodyPr lIns="45713" rIns="45713">
            <a:spAutoFit/>
          </a:bodyPr>
          <a:lstStyle>
            <a:lvl1pPr>
              <a:lnSpc>
                <a:spcPct val="90000"/>
              </a:lnSpc>
              <a:defRPr sz="4500">
                <a:latin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371600"/>
            <a:ext cx="4235450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371600"/>
            <a:ext cx="4237038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4675" y="152400"/>
            <a:ext cx="2219325" cy="2476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" y="152400"/>
            <a:ext cx="6505575" cy="2476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87F1F1C-8616-4F6C-972C-11CAF6E5A898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14/05/2018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1D863950-445B-48D6-AAF6-8862BB6FEF5D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BF3E-51F4-462B-A245-B07FD24E696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14/05/2018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3ACC7-35E3-4F1C-8635-F4741B100A8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72CE-A30E-4866-AD20-DD1D2568A5F7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14/05/2018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3FCE1-1495-4B6B-BF09-E8837ABD9656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91BCA-5D29-4104-82B2-7E4E9BE7FCA2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14/05/2018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B391D-04AC-44FC-8F43-AE3684D0605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8C1D-3BB4-4F49-9C8D-900C39926DA3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14/05/2018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C556-62FD-42CB-9E2A-9218060EDE9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64309-4178-451B-8AD9-30FDE8A8BD0F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14/05/2018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37AA6-D36D-4730-84F2-52CA20FA50B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E006-3B16-4AA7-BB8A-D87587525A7C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14/05/2018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1B61-4603-426B-B42A-893652C2022A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0405B-19F2-44ED-BCC4-AC6ED2BB130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14/05/2018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AD56-0360-4753-A784-729CE3B17EB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9CE9-491E-47D0-BCCD-AEF036E2F80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14/05/2018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77A2-A856-4BF2-B586-43EAB76345D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969E-DAF4-4D62-AEE6-352932CC573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14/05/2018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3802-C601-4CC9-9987-F265BD3E6B20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64221-AC1A-4F12-8E90-30BEDED188A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14/05/2018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AA3BF-DBFD-42B4-AE86-F43A11F5BC52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353E6-F533-49B7-87A0-B6E1914B85F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14/05/2018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BC8F-B593-429B-B1DC-636D244B08A5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41313"/>
            <a:ext cx="8353425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black">
          <a:xfrm>
            <a:off x="7859713" y="6624638"/>
            <a:ext cx="91281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fld id="{353B236D-DFFE-442F-A25E-49BE06AAF5B4}" type="slidenum">
              <a:rPr lang="en-GB" sz="800">
                <a:solidFill>
                  <a:srgbClr val="091D5D"/>
                </a:solidFill>
                <a:latin typeface="Verdana" pitchFamily="34" charset="0"/>
              </a:rPr>
              <a:pPr algn="r">
                <a:defRPr/>
              </a:pPr>
              <a:t>‹#›</a:t>
            </a:fld>
            <a:endParaRPr lang="en-GB" sz="800" dirty="0">
              <a:solidFill>
                <a:srgbClr val="091D5D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hdr="0" ftr="0" dt="0"/>
  <p:txStyles>
    <p:titleStyle>
      <a:lvl1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2pPr>
      <a:lvl3pPr marL="1144588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black">
          <a:xfrm>
            <a:off x="266700" y="1371600"/>
            <a:ext cx="8624888" cy="1257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Level one bullet</a:t>
            </a:r>
          </a:p>
          <a:p>
            <a:pPr lvl="1"/>
            <a:r>
              <a:rPr lang="en-US"/>
              <a:t>Level two bullet</a:t>
            </a:r>
          </a:p>
          <a:p>
            <a:pPr lvl="2"/>
            <a:r>
              <a:rPr lang="en-US"/>
              <a:t>Level three bullet</a:t>
            </a:r>
          </a:p>
          <a:p>
            <a:pPr lvl="3"/>
            <a:r>
              <a:rPr lang="en-US"/>
              <a:t>Level four bullet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266700" y="152400"/>
            <a:ext cx="8877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9pPr>
    </p:titleStyle>
    <p:bodyStyle>
      <a:lvl1pPr marL="2317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2000">
          <a:solidFill>
            <a:srgbClr val="000099"/>
          </a:solidFill>
          <a:latin typeface="+mn-lt"/>
          <a:ea typeface="+mn-ea"/>
          <a:cs typeface="+mn-cs"/>
        </a:defRPr>
      </a:lvl1pPr>
      <a:lvl2pPr marL="577850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600">
          <a:solidFill>
            <a:srgbClr val="000099"/>
          </a:solidFill>
          <a:latin typeface="+mn-lt"/>
        </a:defRPr>
      </a:lvl2pPr>
      <a:lvl3pPr marL="914400" indent="-222250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rgbClr val="000099"/>
          </a:solidFill>
          <a:latin typeface="+mn-lt"/>
        </a:defRPr>
      </a:lvl3pPr>
      <a:lvl4pPr marL="12604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rgbClr val="000099"/>
          </a:solidFill>
          <a:latin typeface="+mn-lt"/>
        </a:defRPr>
      </a:lvl4pPr>
      <a:lvl5pPr marL="1778000" indent="-2825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5pPr>
      <a:lvl6pPr marL="22352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6924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1496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6068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stilove teksta matrice</a:t>
            </a:r>
          </a:p>
          <a:p>
            <a:pPr lvl="1"/>
            <a:r>
              <a:rPr lang="hr-HR" altLang="en-US"/>
              <a:t>Druga razina</a:t>
            </a:r>
          </a:p>
          <a:p>
            <a:pPr lvl="2"/>
            <a:r>
              <a:rPr lang="hr-HR" altLang="en-US"/>
              <a:t>Treća razina</a:t>
            </a:r>
          </a:p>
          <a:p>
            <a:pPr lvl="3"/>
            <a:r>
              <a:rPr lang="hr-HR" altLang="en-US"/>
              <a:t>Četvrta razina</a:t>
            </a:r>
          </a:p>
          <a:p>
            <a:pPr lvl="4"/>
            <a:r>
              <a:rPr lang="hr-HR" altLang="en-US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AD1BA-5525-4AA0-B6FB-98C552E0B704}" type="datetime1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14/05/2018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ACAD3-A4E0-4EF3-BB11-AD327052D3E2}" type="slidenum">
              <a:rPr lang="hr-H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349500"/>
            <a:ext cx="7772400" cy="1685925"/>
          </a:xfrm>
        </p:spPr>
        <p:txBody>
          <a:bodyPr/>
          <a:lstStyle/>
          <a:p>
            <a:pPr algn="ctr"/>
            <a:r>
              <a:rPr lang="nl-BE" altLang="en-US" dirty="0"/>
              <a:t>PEM PAL </a:t>
            </a:r>
            <a:br>
              <a:rPr lang="nl-BE" altLang="en-US" dirty="0"/>
            </a:br>
            <a:r>
              <a:rPr lang="nl-BE" altLang="en-US" dirty="0"/>
              <a:t>IA COP</a:t>
            </a:r>
            <a:br>
              <a:rPr lang="nl-BE" altLang="en-US" dirty="0"/>
            </a:br>
            <a:r>
              <a:rPr lang="nl-BE" altLang="en-US" dirty="0" err="1"/>
              <a:t>AiP</a:t>
            </a:r>
            <a:r>
              <a:rPr lang="nl-BE" altLang="en-US" dirty="0"/>
              <a:t> </a:t>
            </a:r>
            <a:r>
              <a:rPr lang="nl-BE" altLang="en-US" dirty="0" err="1"/>
              <a:t>Working</a:t>
            </a:r>
            <a:r>
              <a:rPr lang="nl-BE" altLang="en-US" dirty="0"/>
              <a:t> Group</a:t>
            </a:r>
            <a:br>
              <a:rPr lang="en-US" altLang="en-US" dirty="0"/>
            </a:br>
            <a:br>
              <a:rPr lang="hr-HR" altLang="en-US" dirty="0"/>
            </a:b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Guidance to Audit Engagement Planning</a:t>
            </a:r>
            <a:br>
              <a:rPr lang="en-US" sz="3600" b="1" dirty="0">
                <a:solidFill>
                  <a:schemeClr val="tx1"/>
                </a:solidFill>
                <a:latin typeface="MyriadPro-Bold"/>
                <a:cs typeface="Arial" pitchFamily="34" charset="0"/>
              </a:rPr>
            </a:br>
            <a:br>
              <a:rPr lang="hr-HR" altLang="en-US" b="1" dirty="0"/>
            </a:br>
            <a:br>
              <a:rPr lang="en-US" altLang="en-US" dirty="0"/>
            </a:br>
            <a:endParaRPr lang="hr-HR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933825"/>
            <a:ext cx="6400800" cy="22304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altLang="en-US" sz="2000" dirty="0"/>
              <a:t>Jean-Pierre </a:t>
            </a:r>
            <a:r>
              <a:rPr lang="en-US" altLang="en-US" sz="2000" dirty="0" err="1"/>
              <a:t>Garitte</a:t>
            </a:r>
            <a:endParaRPr lang="hr-HR" altLang="en-US" sz="2000" dirty="0"/>
          </a:p>
          <a:p>
            <a:pPr>
              <a:lnSpc>
                <a:spcPct val="90000"/>
              </a:lnSpc>
            </a:pPr>
            <a:endParaRPr lang="hr-HR" altLang="en-US" sz="2400" b="1" dirty="0"/>
          </a:p>
          <a:p>
            <a:pPr>
              <a:lnSpc>
                <a:spcPct val="90000"/>
              </a:lnSpc>
            </a:pPr>
            <a:r>
              <a:rPr lang="en-US" altLang="en-US" sz="1600" b="1" dirty="0"/>
              <a:t>Yerevan</a:t>
            </a:r>
            <a:endParaRPr lang="nl-BE" altLang="en-US" sz="1600" b="1" dirty="0"/>
          </a:p>
          <a:p>
            <a:pPr>
              <a:lnSpc>
                <a:spcPct val="90000"/>
              </a:lnSpc>
            </a:pPr>
            <a:r>
              <a:rPr lang="nl-BE" altLang="en-US" sz="1600" b="1" dirty="0"/>
              <a:t>11-13 </a:t>
            </a:r>
            <a:r>
              <a:rPr lang="nl-BE" altLang="en-US" sz="1600" b="1" dirty="0" err="1"/>
              <a:t>June</a:t>
            </a:r>
            <a:r>
              <a:rPr lang="nl-BE" altLang="en-US" sz="1600" b="1" dirty="0"/>
              <a:t> 2018</a:t>
            </a:r>
            <a:endParaRPr lang="hr-HR" altLang="en-US" sz="1600" b="1" dirty="0"/>
          </a:p>
        </p:txBody>
      </p:sp>
      <p:pic>
        <p:nvPicPr>
          <p:cNvPr id="3076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1500" y="0"/>
            <a:ext cx="2222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53ACC7-35E3-4F1C-8635-F4741B100A81}" type="slidenum">
              <a:rPr kumimoji="0" lang="hr-H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r-H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1131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en-US" dirty="0"/>
              <a:t>Reporting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44" y="1484784"/>
            <a:ext cx="8286255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Organize a closing meeting with auditees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Prepare a draft report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Submit the draft report for review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Integrate comments from auditees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Prepare final report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Attach action plan to report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529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en-US" dirty="0"/>
              <a:t>Risk / control matrix (1)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023DE5-FE1F-4E55-8E87-350E4EB7B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204"/>
            <a:ext cx="9144000" cy="292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525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en-US" dirty="0"/>
              <a:t>Risk / control matrix (2)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023DE5-FE1F-4E55-8E87-350E4EB7B2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052" y="312198"/>
            <a:ext cx="2766584" cy="884554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3DF48C9F-6BA4-43F6-8345-67F9BEA9E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45" y="1484784"/>
            <a:ext cx="8286255" cy="309634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Name of (sub)process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Inherent risk(s) to (sub)process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Risk rating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Expected mitigating controls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Tests of control design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Conclusion on control adequacy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Tests of control implementation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Conclusion on control effectiveness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Overall conclusion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191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en-US" dirty="0"/>
              <a:t>Task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DF48C9F-6BA4-43F6-8345-67F9BEA9E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45" y="1484784"/>
            <a:ext cx="8286255" cy="309634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Agree on the suggested approach: general audit plan plus risk / control matrix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Review the various chapters/topics of the planned guide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Are they complete?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What items need to be developed in detail?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558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349500"/>
            <a:ext cx="7772400" cy="1685925"/>
          </a:xfrm>
        </p:spPr>
        <p:txBody>
          <a:bodyPr/>
          <a:lstStyle/>
          <a:p>
            <a:pPr algn="ctr"/>
            <a:r>
              <a:rPr lang="nl-BE" altLang="en-US" dirty="0"/>
              <a:t>PEM PAL </a:t>
            </a:r>
            <a:br>
              <a:rPr lang="nl-BE" altLang="en-US" dirty="0"/>
            </a:br>
            <a:r>
              <a:rPr lang="nl-BE" altLang="en-US" dirty="0"/>
              <a:t>IA COP</a:t>
            </a:r>
            <a:br>
              <a:rPr lang="nl-BE" altLang="en-US" dirty="0"/>
            </a:br>
            <a:r>
              <a:rPr lang="nl-BE" altLang="en-US" dirty="0" err="1"/>
              <a:t>AiP</a:t>
            </a:r>
            <a:r>
              <a:rPr lang="nl-BE" altLang="en-US" dirty="0"/>
              <a:t> </a:t>
            </a:r>
            <a:r>
              <a:rPr lang="nl-BE" altLang="en-US" dirty="0" err="1"/>
              <a:t>Working</a:t>
            </a:r>
            <a:r>
              <a:rPr lang="nl-BE" altLang="en-US" dirty="0"/>
              <a:t> Group</a:t>
            </a:r>
            <a:br>
              <a:rPr lang="en-US" altLang="en-US" dirty="0"/>
            </a:br>
            <a:br>
              <a:rPr lang="hr-HR" altLang="en-US" dirty="0"/>
            </a:b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Guidance to Audit Engagement Planning</a:t>
            </a:r>
            <a:br>
              <a:rPr lang="en-US" sz="3600" b="1" dirty="0">
                <a:solidFill>
                  <a:schemeClr val="tx1"/>
                </a:solidFill>
                <a:latin typeface="MyriadPro-Bold"/>
                <a:cs typeface="Arial" pitchFamily="34" charset="0"/>
              </a:rPr>
            </a:br>
            <a:br>
              <a:rPr lang="hr-HR" altLang="en-US" b="1" dirty="0"/>
            </a:br>
            <a:br>
              <a:rPr lang="en-US" altLang="en-US" dirty="0"/>
            </a:br>
            <a:endParaRPr lang="hr-HR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933825"/>
            <a:ext cx="6400800" cy="22304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altLang="en-US" sz="2000" dirty="0"/>
              <a:t>Jean-Pierre </a:t>
            </a:r>
            <a:r>
              <a:rPr lang="en-US" altLang="en-US" sz="2000" dirty="0" err="1"/>
              <a:t>Garitte</a:t>
            </a:r>
            <a:endParaRPr lang="hr-HR" altLang="en-US" sz="2000" dirty="0"/>
          </a:p>
          <a:p>
            <a:pPr>
              <a:lnSpc>
                <a:spcPct val="90000"/>
              </a:lnSpc>
            </a:pPr>
            <a:endParaRPr lang="hr-HR" altLang="en-US" sz="2400" b="1" dirty="0"/>
          </a:p>
          <a:p>
            <a:pPr>
              <a:lnSpc>
                <a:spcPct val="90000"/>
              </a:lnSpc>
            </a:pPr>
            <a:r>
              <a:rPr lang="en-US" altLang="en-US" sz="1600" b="1" dirty="0"/>
              <a:t>Yerevan</a:t>
            </a:r>
            <a:endParaRPr lang="nl-BE" altLang="en-US" sz="1600" b="1" dirty="0"/>
          </a:p>
          <a:p>
            <a:pPr>
              <a:lnSpc>
                <a:spcPct val="90000"/>
              </a:lnSpc>
            </a:pPr>
            <a:r>
              <a:rPr lang="nl-BE" altLang="en-US" sz="1600" b="1" dirty="0"/>
              <a:t>11-13 </a:t>
            </a:r>
            <a:r>
              <a:rPr lang="nl-BE" altLang="en-US" sz="1600" b="1" dirty="0" err="1"/>
              <a:t>June</a:t>
            </a:r>
            <a:r>
              <a:rPr lang="nl-BE" altLang="en-US" sz="1600" b="1" dirty="0"/>
              <a:t> 2018</a:t>
            </a:r>
            <a:endParaRPr lang="hr-HR" altLang="en-US" sz="1600" b="1" dirty="0"/>
          </a:p>
        </p:txBody>
      </p:sp>
      <p:pic>
        <p:nvPicPr>
          <p:cNvPr id="3076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1500" y="0"/>
            <a:ext cx="2222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53ACC7-35E3-4F1C-8635-F4741B100A81}" type="slidenum">
              <a:rPr kumimoji="0" lang="hr-H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hr-H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0516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en-US" dirty="0"/>
              <a:t>One or two planning documents?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44" y="1484784"/>
            <a:ext cx="8286255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Audit plan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Audit work program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Risk / control matrix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Suggestion: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Structured and general audit plan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Risk / control matrix as addendum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651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en-US" dirty="0"/>
              <a:t>General audit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44" y="1484784"/>
            <a:ext cx="8286255" cy="4176464"/>
          </a:xfrm>
        </p:spPr>
        <p:txBody>
          <a:bodyPr/>
          <a:lstStyle/>
          <a:p>
            <a:pPr algn="l"/>
            <a:r>
              <a:rPr lang="en-US" dirty="0"/>
              <a:t>Four phases / chapters:</a:t>
            </a:r>
          </a:p>
          <a:p>
            <a:pPr algn="l"/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Initial planning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Preliminary survey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Field work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Reporting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hr-H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84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en-US" dirty="0"/>
              <a:t>Initial planning (1)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44" y="1484784"/>
            <a:ext cx="8286255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Define audit objective(s)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Define engagement scope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Define required skills and expertise to perform the audit engagement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Identify team members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Identify technical support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060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en-US" dirty="0"/>
              <a:t>Initial planning (2)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44" y="1484784"/>
            <a:ext cx="8286255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Prepare time budget for engagement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Identify reference framework (criteria)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Identify relevant information needed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Prepare engagement memorandum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Plan kick-off meeting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049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en-US" dirty="0"/>
              <a:t>Preliminary survey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44" y="1484784"/>
            <a:ext cx="8286255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Gain knowledge of audit area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Describe process under review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Prepare risk / control matrix with inherent risks and expected controls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Prepare working papers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378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en-US" dirty="0"/>
              <a:t>Field work (1)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44" y="1484784"/>
            <a:ext cx="8286255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Develop necessary steps to assess the design of controls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Execute the steps to assess the design of controls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Discuss the observations on the design of controls with auditees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Conclude on the adequacy of controls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Submit working papers for review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8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en-US" dirty="0"/>
              <a:t>Field work (2)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44" y="1484784"/>
            <a:ext cx="8286255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Develop tests to assess the effective implementation of controls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Execute the tests to assess the effectiveness of controls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Discuss the observations resulting from the tests of controls with auditees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Conclude on the effectiveness of controls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Submit working papers for review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394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en-US" dirty="0"/>
              <a:t>Field work (3)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44" y="1484784"/>
            <a:ext cx="8286255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Prepare overall conclusions with regard to adequacy and effectiveness of controls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Submit working papers for review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422718"/>
      </p:ext>
    </p:extLst>
  </p:cSld>
  <p:clrMapOvr>
    <a:masterClrMapping/>
  </p:clrMapOvr>
</p:sld>
</file>

<file path=ppt/theme/theme1.xml><?xml version="1.0" encoding="utf-8"?>
<a:theme xmlns:a="http://schemas.openxmlformats.org/drawingml/2006/main" name="1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C3D0E4"/>
        </a:dk2>
        <a:lt2>
          <a:srgbClr val="00AEEF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5">
        <a:dk1>
          <a:srgbClr val="000000"/>
        </a:dk1>
        <a:lt1>
          <a:srgbClr val="FFFFFF"/>
        </a:lt1>
        <a:dk2>
          <a:srgbClr val="00AEE4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6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E5B53B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CFA435"/>
        </a:accent6>
        <a:hlink>
          <a:srgbClr val="00928F"/>
        </a:hlink>
        <a:folHlink>
          <a:srgbClr val="6052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loitte report">
  <a:themeElements>
    <a:clrScheme name="Deloitte report 11">
      <a:dk1>
        <a:srgbClr val="091D5D"/>
      </a:dk1>
      <a:lt1>
        <a:srgbClr val="FFFFFF"/>
      </a:lt1>
      <a:dk2>
        <a:srgbClr val="800080"/>
      </a:dk2>
      <a:lt2>
        <a:srgbClr val="CC3300"/>
      </a:lt2>
      <a:accent1>
        <a:srgbClr val="9966FF"/>
      </a:accent1>
      <a:accent2>
        <a:srgbClr val="FF9900"/>
      </a:accent2>
      <a:accent3>
        <a:srgbClr val="FFFFFF"/>
      </a:accent3>
      <a:accent4>
        <a:srgbClr val="06174E"/>
      </a:accent4>
      <a:accent5>
        <a:srgbClr val="CAB8FF"/>
      </a:accent5>
      <a:accent6>
        <a:srgbClr val="E78A00"/>
      </a:accent6>
      <a:hlink>
        <a:srgbClr val="3399FF"/>
      </a:hlink>
      <a:folHlink>
        <a:srgbClr val="336600"/>
      </a:folHlink>
    </a:clrScheme>
    <a:fontScheme name="Deloitte repo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loitte report 1">
        <a:dk1>
          <a:srgbClr val="4D4D4D"/>
        </a:dk1>
        <a:lt1>
          <a:srgbClr val="FFFFFF"/>
        </a:lt1>
        <a:dk2>
          <a:srgbClr val="000066"/>
        </a:dk2>
        <a:lt2>
          <a:srgbClr val="C0C0C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0404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2">
        <a:dk1>
          <a:srgbClr val="000000"/>
        </a:dk1>
        <a:lt1>
          <a:srgbClr val="FFFFFF"/>
        </a:lt1>
        <a:dk2>
          <a:srgbClr val="091D5D"/>
        </a:dk2>
        <a:lt2>
          <a:srgbClr val="336699"/>
        </a:lt2>
        <a:accent1>
          <a:srgbClr val="99CC33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3">
        <a:dk1>
          <a:srgbClr val="336699"/>
        </a:dk1>
        <a:lt1>
          <a:srgbClr val="FFFFFF"/>
        </a:lt1>
        <a:dk2>
          <a:srgbClr val="000066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AB8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4">
        <a:dk1>
          <a:srgbClr val="336699"/>
        </a:dk1>
        <a:lt1>
          <a:srgbClr val="FFFFFF"/>
        </a:lt1>
        <a:dk2>
          <a:srgbClr val="091D5D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BB6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5">
        <a:dk1>
          <a:srgbClr val="667DD1"/>
        </a:dk1>
        <a:lt1>
          <a:srgbClr val="FFFFFF"/>
        </a:lt1>
        <a:dk2>
          <a:srgbClr val="091D5D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BB6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6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7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667DB6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8">
        <a:dk1>
          <a:srgbClr val="CC3300"/>
        </a:dk1>
        <a:lt1>
          <a:srgbClr val="FFFFFF"/>
        </a:lt1>
        <a:dk2>
          <a:srgbClr val="0C2678"/>
        </a:dk2>
        <a:lt2>
          <a:srgbClr val="5F5F5F"/>
        </a:lt2>
        <a:accent1>
          <a:srgbClr val="9966FF"/>
        </a:accent1>
        <a:accent2>
          <a:srgbClr val="CC6600"/>
        </a:accent2>
        <a:accent3>
          <a:srgbClr val="AAACBE"/>
        </a:accent3>
        <a:accent4>
          <a:srgbClr val="DADADA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9">
        <a:dk1>
          <a:srgbClr val="000066"/>
        </a:dk1>
        <a:lt1>
          <a:srgbClr val="FFFFFF"/>
        </a:lt1>
        <a:dk2>
          <a:srgbClr val="5F5F5F"/>
        </a:dk2>
        <a:lt2>
          <a:srgbClr val="CC3300"/>
        </a:lt2>
        <a:accent1>
          <a:srgbClr val="9966FF"/>
        </a:accent1>
        <a:accent2>
          <a:srgbClr val="CC66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0">
        <a:dk1>
          <a:srgbClr val="000066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1">
        <a:dk1>
          <a:srgbClr val="091D5D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6174E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385</Words>
  <Application>Microsoft Office PowerPoint</Application>
  <PresentationFormat>On-screen Show (4:3)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ＭＳ Ｐゴシック</vt:lpstr>
      <vt:lpstr>Arial</vt:lpstr>
      <vt:lpstr>Calibri</vt:lpstr>
      <vt:lpstr>MyriadPro-Bold</vt:lpstr>
      <vt:lpstr>Times New Roman</vt:lpstr>
      <vt:lpstr>Verdana</vt:lpstr>
      <vt:lpstr>13_Custom Design</vt:lpstr>
      <vt:lpstr>Deloitte report</vt:lpstr>
      <vt:lpstr>Zadani dizajn</vt:lpstr>
      <vt:lpstr>PEM PAL  IA COP AiP Working Group  Guidance to Audit Engagement Planning   </vt:lpstr>
      <vt:lpstr>One or two planning documents?</vt:lpstr>
      <vt:lpstr>General audit plan</vt:lpstr>
      <vt:lpstr>Initial planning (1)</vt:lpstr>
      <vt:lpstr>Initial planning (2)</vt:lpstr>
      <vt:lpstr>Preliminary survey</vt:lpstr>
      <vt:lpstr>Field work (1)</vt:lpstr>
      <vt:lpstr>Field work (2)</vt:lpstr>
      <vt:lpstr>Field work (3)</vt:lpstr>
      <vt:lpstr>Reporting </vt:lpstr>
      <vt:lpstr>Risk / control matrix (1) </vt:lpstr>
      <vt:lpstr>Risk / control matrix (2) </vt:lpstr>
      <vt:lpstr>Task </vt:lpstr>
      <vt:lpstr>PEM PAL  IA COP AiP Working Group  Guidance to Audit Engagement Planning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Jean-Pierre</dc:creator>
  <cp:lastModifiedBy>Jean-Pierre Garitte</cp:lastModifiedBy>
  <cp:revision>50</cp:revision>
  <dcterms:created xsi:type="dcterms:W3CDTF">2016-03-14T08:03:30Z</dcterms:created>
  <dcterms:modified xsi:type="dcterms:W3CDTF">2018-05-14T12:43:26Z</dcterms:modified>
</cp:coreProperties>
</file>