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  <p:sldMasterId id="2147483688" r:id="rId2"/>
    <p:sldMasterId id="2147483700" r:id="rId3"/>
  </p:sldMasterIdLst>
  <p:notesMasterIdLst>
    <p:notesMasterId r:id="rId18"/>
  </p:notesMasterIdLst>
  <p:sldIdLst>
    <p:sldId id="299" r:id="rId4"/>
    <p:sldId id="308" r:id="rId5"/>
    <p:sldId id="311" r:id="rId6"/>
    <p:sldId id="309" r:id="rId7"/>
    <p:sldId id="310" r:id="rId8"/>
    <p:sldId id="312" r:id="rId9"/>
    <p:sldId id="313" r:id="rId10"/>
    <p:sldId id="314" r:id="rId11"/>
    <p:sldId id="315" r:id="rId12"/>
    <p:sldId id="317" r:id="rId13"/>
    <p:sldId id="318" r:id="rId14"/>
    <p:sldId id="319" r:id="rId15"/>
    <p:sldId id="320" r:id="rId16"/>
    <p:sldId id="321" r:id="rId17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B1387-AA99-406F-84B6-F5BCABFF072F}" type="datetimeFigureOut">
              <a:rPr lang="nl-BE" smtClean="0"/>
              <a:pPr/>
              <a:t>5/06/2018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6BE33-2819-4C01-A3AB-68CC8C0BCD39}" type="slidenum">
              <a:rPr lang="nl-BE" smtClean="0"/>
              <a:pPr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1150" y="341313"/>
            <a:ext cx="2087563" cy="5784850"/>
          </a:xfrm>
        </p:spPr>
        <p:txBody>
          <a:bodyPr vert="eaVert"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341313"/>
            <a:ext cx="6113462" cy="578485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6700" y="4572000"/>
            <a:ext cx="8624888" cy="304800"/>
          </a:xfrm>
        </p:spPr>
        <p:txBody>
          <a:bodyPr/>
          <a:lstStyle>
            <a:lvl1pPr marL="0" indent="0">
              <a:buClr>
                <a:schemeClr val="bg2"/>
              </a:buClr>
              <a:buFontTx/>
              <a:buNone/>
              <a:defRPr sz="1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18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66700" y="1390650"/>
            <a:ext cx="8624888" cy="709613"/>
          </a:xfrm>
        </p:spPr>
        <p:txBody>
          <a:bodyPr lIns="45713" rIns="45713">
            <a:spAutoFit/>
          </a:bodyPr>
          <a:lstStyle>
            <a:lvl1pPr>
              <a:lnSpc>
                <a:spcPct val="90000"/>
              </a:lnSpc>
              <a:defRPr sz="4500">
                <a:latin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6700" y="1371600"/>
            <a:ext cx="4235450" cy="125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371600"/>
            <a:ext cx="4237038" cy="125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4675" y="152400"/>
            <a:ext cx="2219325" cy="24765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6700" y="152400"/>
            <a:ext cx="6505575" cy="24765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738" y="1125538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Kliknite da biste uredili stil naslova matrice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/>
              <a:t>Kliknite da biste uredili stil podnaslova matrice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E87F1F1C-8616-4F6C-972C-11CAF6E5A898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05/06/2018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1D863950-445B-48D6-AAF6-8862BB6FEF5D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DBF3E-51F4-462B-A245-B07FD24E696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05/06/2018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3ACC7-35E3-4F1C-8635-F4741B100A81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572CE-A30E-4866-AD20-DD1D2568A5F7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05/06/2018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3FCE1-1495-4B6B-BF09-E8837ABD9656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91BCA-5D29-4104-82B2-7E4E9BE7FCA2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05/06/2018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B391D-04AC-44FC-8F43-AE3684D06054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E8C1D-3BB4-4F49-9C8D-900C39926DA3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05/06/2018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1C556-62FD-42CB-9E2A-9218060EDE94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64309-4178-451B-8AD9-30FDE8A8BD0F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05/06/2018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37AA6-D36D-4730-84F2-52CA20FA50B3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1E006-3B16-4AA7-BB8A-D87587525A7C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05/06/2018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91B61-4603-426B-B42A-893652C2022A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0405B-19F2-44ED-BCC4-AC6ED2BB1301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05/06/2018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0AD56-0360-4753-A784-729CE3B17EB1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A9CE9-491E-47D0-BCCD-AEF036E2F80B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05/06/2018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77A2-A856-4BF2-B586-43EAB76345D3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969E-DAF4-4D62-AEE6-352932CC573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05/06/2018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03802-C601-4CC9-9987-F265BD3E6B20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64221-AC1A-4F12-8E90-30BEDED188A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05/06/2018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AA3BF-DBFD-42B4-AE86-F43A11F5BC52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353E6-F533-49B7-87A0-B6E1914B85FB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05/06/2018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4BC8F-B593-429B-B1DC-636D244B08A5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341313"/>
            <a:ext cx="8353425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307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 userDrawn="1"/>
        </p:nvSpPr>
        <p:spPr bwMode="black">
          <a:xfrm>
            <a:off x="7859713" y="6624638"/>
            <a:ext cx="912812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fld id="{353B236D-DFFE-442F-A25E-49BE06AAF5B4}" type="slidenum">
              <a:rPr lang="en-GB" sz="800">
                <a:solidFill>
                  <a:srgbClr val="091D5D"/>
                </a:solidFill>
                <a:latin typeface="Verdana" pitchFamily="34" charset="0"/>
              </a:rPr>
              <a:pPr algn="r">
                <a:defRPr/>
              </a:pPr>
              <a:t>‹#›</a:t>
            </a:fld>
            <a:endParaRPr lang="en-GB" sz="800" dirty="0">
              <a:solidFill>
                <a:srgbClr val="091D5D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</p:sldLayoutIdLst>
  <p:hf hdr="0" ftr="0" dt="0"/>
  <p:txStyles>
    <p:titleStyle>
      <a:lvl1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200">
          <a:solidFill>
            <a:srgbClr val="0066CC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2pPr>
      <a:lvl3pPr marL="1144588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black">
          <a:xfrm>
            <a:off x="266700" y="1371600"/>
            <a:ext cx="8624888" cy="1257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Level one bullet</a:t>
            </a:r>
          </a:p>
          <a:p>
            <a:pPr lvl="1"/>
            <a:r>
              <a:rPr lang="en-US"/>
              <a:t>Level two bullet</a:t>
            </a:r>
          </a:p>
          <a:p>
            <a:pPr lvl="2"/>
            <a:r>
              <a:rPr lang="en-US"/>
              <a:t>Level three bullet</a:t>
            </a:r>
          </a:p>
          <a:p>
            <a:pPr lvl="3"/>
            <a:r>
              <a:rPr lang="en-US"/>
              <a:t>Level four bullet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black">
          <a:xfrm>
            <a:off x="266700" y="152400"/>
            <a:ext cx="88773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9pPr>
    </p:titleStyle>
    <p:bodyStyle>
      <a:lvl1pPr marL="231775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Char char="•"/>
        <a:defRPr sz="2000">
          <a:solidFill>
            <a:srgbClr val="000099"/>
          </a:solidFill>
          <a:latin typeface="+mn-lt"/>
          <a:ea typeface="+mn-ea"/>
          <a:cs typeface="+mn-cs"/>
        </a:defRPr>
      </a:lvl1pPr>
      <a:lvl2pPr marL="577850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600">
          <a:solidFill>
            <a:srgbClr val="000099"/>
          </a:solidFill>
          <a:latin typeface="+mn-lt"/>
        </a:defRPr>
      </a:lvl2pPr>
      <a:lvl3pPr marL="914400" indent="-222250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Char char="•"/>
        <a:defRPr sz="1600">
          <a:solidFill>
            <a:srgbClr val="000099"/>
          </a:solidFill>
          <a:latin typeface="+mn-lt"/>
        </a:defRPr>
      </a:lvl3pPr>
      <a:lvl4pPr marL="1260475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rgbClr val="000099"/>
          </a:solidFill>
          <a:latin typeface="+mn-lt"/>
        </a:defRPr>
      </a:lvl4pPr>
      <a:lvl5pPr marL="1778000" indent="-2825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5pPr>
      <a:lvl6pPr marL="22352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6pPr>
      <a:lvl7pPr marL="26924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7pPr>
      <a:lvl8pPr marL="31496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8pPr>
      <a:lvl9pPr marL="36068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570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Kliknite da biste uredili stilove teksta matrice</a:t>
            </a:r>
          </a:p>
          <a:p>
            <a:pPr lvl="1"/>
            <a:r>
              <a:rPr lang="hr-HR" altLang="en-US"/>
              <a:t>Druga razina</a:t>
            </a:r>
          </a:p>
          <a:p>
            <a:pPr lvl="2"/>
            <a:r>
              <a:rPr lang="hr-HR" altLang="en-US"/>
              <a:t>Treća razina</a:t>
            </a:r>
          </a:p>
          <a:p>
            <a:pPr lvl="3"/>
            <a:r>
              <a:rPr lang="hr-HR" altLang="en-US"/>
              <a:t>Četvrta razina</a:t>
            </a:r>
          </a:p>
          <a:p>
            <a:pPr lvl="4"/>
            <a:r>
              <a:rPr lang="hr-HR" altLang="en-US"/>
              <a:t>Peta razina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9AD1BA-5525-4AA0-B6FB-98C552E0B704}" type="datetime1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05/06/2018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BACAD3-A4E0-4EF3-BB11-AD327052D3E2}" type="slidenum">
              <a:rPr lang="hr-H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349500"/>
            <a:ext cx="7772400" cy="2015604"/>
          </a:xfrm>
        </p:spPr>
        <p:txBody>
          <a:bodyPr/>
          <a:lstStyle/>
          <a:p>
            <a:pPr algn="ctr"/>
            <a:r>
              <a:rPr lang="nl-BE" altLang="en-US" dirty="0"/>
              <a:t>PEM PAL </a:t>
            </a:r>
            <a:br>
              <a:rPr lang="nl-BE" altLang="en-US" dirty="0"/>
            </a:br>
            <a:r>
              <a:rPr lang="ru-RU" altLang="en-US" dirty="0" smtClean="0"/>
              <a:t>Рабочая группа </a:t>
            </a:r>
            <a:r>
              <a:rPr lang="ru-RU" altLang="en-US" dirty="0" err="1" smtClean="0"/>
              <a:t>СВА</a:t>
            </a:r>
            <a:r>
              <a:rPr lang="nl-BE" altLang="en-US" dirty="0"/>
              <a:t/>
            </a:r>
            <a:br>
              <a:rPr lang="nl-BE" altLang="en-US" dirty="0"/>
            </a:br>
            <a:r>
              <a:rPr lang="ru-RU" altLang="en-US" dirty="0" smtClean="0"/>
              <a:t>«Аудит на практике»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hr-HR" altLang="en-US" sz="2000" dirty="0" smtClean="0"/>
              <a:t/>
            </a:r>
            <a:br>
              <a:rPr lang="hr-HR" altLang="en-US" sz="2000" dirty="0" smtClean="0"/>
            </a:br>
            <a:r>
              <a:rPr lang="ru-RU" altLang="en-US" sz="3600" b="1" dirty="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Руководство по планированию выполнения аудиторского задания</a:t>
            </a:r>
            <a:r>
              <a:rPr lang="en-US" sz="3600" b="1" dirty="0">
                <a:solidFill>
                  <a:schemeClr val="tx1"/>
                </a:solidFill>
                <a:latin typeface="MyriadPro-Bold"/>
                <a:cs typeface="Arial" pitchFamily="34" charset="0"/>
              </a:rPr>
              <a:t/>
            </a:r>
            <a:br>
              <a:rPr lang="en-US" sz="3600" b="1" dirty="0">
                <a:solidFill>
                  <a:schemeClr val="tx1"/>
                </a:solidFill>
                <a:latin typeface="MyriadPro-Bold"/>
                <a:cs typeface="Arial" pitchFamily="34" charset="0"/>
              </a:rPr>
            </a:br>
            <a:r>
              <a:rPr lang="hr-HR" altLang="en-US" b="1" dirty="0"/>
              <a:t/>
            </a:r>
            <a:br>
              <a:rPr lang="hr-HR" altLang="en-US" b="1" dirty="0"/>
            </a:br>
            <a:r>
              <a:rPr lang="en-US" altLang="en-US" dirty="0"/>
              <a:t/>
            </a:r>
            <a:br>
              <a:rPr lang="en-US" altLang="en-US" dirty="0"/>
            </a:br>
            <a:endParaRPr lang="hr-HR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933825"/>
            <a:ext cx="6400800" cy="2230438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lnSpc>
                <a:spcPct val="90000"/>
              </a:lnSpc>
            </a:pPr>
            <a:r>
              <a:rPr lang="ru-RU" altLang="en-US" sz="2000" dirty="0" smtClean="0"/>
              <a:t>Жан-Пьер </a:t>
            </a:r>
            <a:r>
              <a:rPr lang="ru-RU" altLang="en-US" sz="2000" dirty="0" err="1" smtClean="0"/>
              <a:t>Гаритт</a:t>
            </a:r>
            <a:r>
              <a:rPr lang="ru-RU" altLang="en-US" sz="2000" dirty="0" smtClean="0"/>
              <a:t> </a:t>
            </a:r>
            <a:endParaRPr lang="hr-HR" altLang="en-US" sz="2000" dirty="0"/>
          </a:p>
          <a:p>
            <a:pPr>
              <a:lnSpc>
                <a:spcPct val="90000"/>
              </a:lnSpc>
            </a:pPr>
            <a:endParaRPr lang="hr-HR" altLang="en-US" sz="2400" b="1" dirty="0"/>
          </a:p>
          <a:p>
            <a:pPr>
              <a:lnSpc>
                <a:spcPct val="90000"/>
              </a:lnSpc>
            </a:pPr>
            <a:r>
              <a:rPr lang="ru-RU" altLang="en-US" sz="1600" b="1" dirty="0" smtClean="0"/>
              <a:t>Ереван</a:t>
            </a:r>
            <a:endParaRPr lang="nl-BE" altLang="en-US" sz="1600" b="1" dirty="0"/>
          </a:p>
          <a:p>
            <a:pPr>
              <a:lnSpc>
                <a:spcPct val="90000"/>
              </a:lnSpc>
            </a:pPr>
            <a:r>
              <a:rPr lang="nl-BE" altLang="en-US" sz="1600" b="1" dirty="0"/>
              <a:t>11-13 </a:t>
            </a:r>
            <a:r>
              <a:rPr lang="ru-RU" altLang="en-US" sz="1600" b="1" dirty="0" smtClean="0"/>
              <a:t>июня </a:t>
            </a:r>
            <a:r>
              <a:rPr lang="nl-BE" altLang="en-US" sz="1600" b="1" dirty="0" smtClean="0"/>
              <a:t>2018</a:t>
            </a:r>
            <a:r>
              <a:rPr lang="ru-RU" altLang="en-US" sz="1600" b="1" dirty="0" smtClean="0"/>
              <a:t> года</a:t>
            </a:r>
            <a:endParaRPr lang="hr-HR" altLang="en-US" sz="1600" b="1" dirty="0"/>
          </a:p>
        </p:txBody>
      </p:sp>
      <p:pic>
        <p:nvPicPr>
          <p:cNvPr id="3076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1500" y="0"/>
            <a:ext cx="22225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53ACC7-35E3-4F1C-8635-F4741B100A81}" type="slidenum">
              <a:rPr kumimoji="0" lang="hr-H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r-H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11131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1EEA46-B134-410E-B836-D5E57C2C8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291264" cy="864096"/>
          </a:xfrm>
        </p:spPr>
        <p:txBody>
          <a:bodyPr/>
          <a:lstStyle/>
          <a:p>
            <a:r>
              <a:rPr lang="ru-RU" dirty="0" smtClean="0"/>
              <a:t>Отчетность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F5BB814-9575-495B-A759-1137E1E1A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520" y="980728"/>
            <a:ext cx="8640960" cy="417646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000" dirty="0" smtClean="0"/>
              <a:t>Организация заключительного совещания с </a:t>
            </a:r>
            <a:r>
              <a:rPr lang="ru-RU" sz="3000" dirty="0" err="1" smtClean="0"/>
              <a:t>аудируемым</a:t>
            </a:r>
            <a:r>
              <a:rPr lang="ru-RU" sz="3000" dirty="0" smtClean="0"/>
              <a:t> лицом</a:t>
            </a:r>
            <a:endParaRPr lang="en-US" sz="30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000" dirty="0" smtClean="0"/>
              <a:t>Подготовка проекта отчета</a:t>
            </a:r>
            <a:endParaRPr lang="en-US" sz="30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000" dirty="0" smtClean="0"/>
              <a:t>Представление проекта отчета на рассмотрение</a:t>
            </a:r>
            <a:endParaRPr lang="en-US" sz="30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000" dirty="0" smtClean="0"/>
              <a:t>Включение к отчет комментариев </a:t>
            </a:r>
            <a:r>
              <a:rPr lang="ru-RU" sz="3000" dirty="0" err="1" smtClean="0"/>
              <a:t>аудируемого</a:t>
            </a:r>
            <a:r>
              <a:rPr lang="ru-RU" sz="3000" dirty="0" smtClean="0"/>
              <a:t> лица</a:t>
            </a:r>
            <a:endParaRPr lang="en-US" sz="30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000" dirty="0" smtClean="0"/>
              <a:t>Подготовка окончательного отчета</a:t>
            </a:r>
            <a:endParaRPr lang="en-US" sz="30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000" dirty="0" smtClean="0"/>
              <a:t>Включение в отчет плана корректирующих действий в виде приложения</a:t>
            </a:r>
            <a:endParaRPr lang="en-US" sz="3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7AF1498-3804-4DFD-BF32-206A73C0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5529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1EEA46-B134-410E-B836-D5E57C2C8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91264" cy="864096"/>
          </a:xfrm>
        </p:spPr>
        <p:txBody>
          <a:bodyPr/>
          <a:lstStyle/>
          <a:p>
            <a:r>
              <a:rPr lang="ru-RU" dirty="0" smtClean="0"/>
              <a:t>Матрица рисков</a:t>
            </a:r>
            <a:r>
              <a:rPr lang="en-US" dirty="0" smtClean="0"/>
              <a:t>/ </a:t>
            </a:r>
            <a:r>
              <a:rPr lang="ru-RU" dirty="0" smtClean="0"/>
              <a:t>средств контроля </a:t>
            </a:r>
            <a:r>
              <a:rPr lang="en-US" dirty="0" smtClean="0"/>
              <a:t>(</a:t>
            </a:r>
            <a:r>
              <a:rPr lang="en-US" dirty="0"/>
              <a:t>1)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7AF1498-3804-4DFD-BF32-206A73C0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hr-HR">
              <a:solidFill>
                <a:srgbClr val="00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28023DE5-FE1F-4E55-8E87-350E4EB7B2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204"/>
            <a:ext cx="9144000" cy="29235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6525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1EEA46-B134-410E-B836-D5E57C2C8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91264" cy="864096"/>
          </a:xfrm>
        </p:spPr>
        <p:txBody>
          <a:bodyPr/>
          <a:lstStyle/>
          <a:p>
            <a:r>
              <a:rPr lang="ru-RU" sz="3600" dirty="0" smtClean="0"/>
              <a:t>Матрица рисков</a:t>
            </a:r>
            <a:r>
              <a:rPr lang="en-US" sz="3600" dirty="0" smtClean="0"/>
              <a:t>/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средств контроля </a:t>
            </a:r>
            <a:r>
              <a:rPr lang="en-US" sz="3600" dirty="0" smtClean="0"/>
              <a:t>(2</a:t>
            </a:r>
            <a:r>
              <a:rPr lang="en-US" sz="3600" dirty="0"/>
              <a:t>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7AF1498-3804-4DFD-BF32-206A73C0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hr-HR">
              <a:solidFill>
                <a:srgbClr val="00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28023DE5-FE1F-4E55-8E87-350E4EB7B2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9052" y="312198"/>
            <a:ext cx="2766584" cy="884554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="" xmlns:a16="http://schemas.microsoft.com/office/drawing/2014/main" id="{3DF48C9F-6BA4-43F6-8345-67F9BEA9EE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545" y="1484784"/>
            <a:ext cx="8286255" cy="309634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400" dirty="0" smtClean="0"/>
              <a:t>Наименование (под)процесса</a:t>
            </a:r>
            <a:endParaRPr lang="en-US" sz="24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400" dirty="0" smtClean="0"/>
              <a:t>Неотъемлемый риск (риски), присущий (присущие) (под)процессу</a:t>
            </a:r>
            <a:endParaRPr lang="en-US" sz="24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400" dirty="0" smtClean="0"/>
              <a:t>Категория риска</a:t>
            </a:r>
            <a:endParaRPr lang="en-US" sz="24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400" dirty="0" smtClean="0"/>
              <a:t>Ожидаемые средства контроля, ориентированные на снижение рисков</a:t>
            </a:r>
            <a:endParaRPr lang="en-US" sz="24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400" dirty="0" smtClean="0"/>
              <a:t>Тестирование дизайна средств контроля</a:t>
            </a:r>
            <a:endParaRPr lang="en-US" sz="24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400" dirty="0" smtClean="0"/>
              <a:t>Вывод об адекватности средств контроля</a:t>
            </a:r>
            <a:endParaRPr lang="en-US" sz="24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400" dirty="0" smtClean="0"/>
              <a:t>Тестирование функционирования средств контроля</a:t>
            </a:r>
            <a:endParaRPr lang="en-US" sz="24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400" dirty="0" smtClean="0"/>
              <a:t>Вывод об эффективности контроля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400" dirty="0" smtClean="0"/>
              <a:t>Общий вывод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454191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1EEA46-B134-410E-B836-D5E57C2C8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91264" cy="864096"/>
          </a:xfrm>
        </p:spPr>
        <p:txBody>
          <a:bodyPr/>
          <a:lstStyle/>
          <a:p>
            <a:r>
              <a:rPr lang="ru-RU" dirty="0" smtClean="0"/>
              <a:t>Задача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7AF1498-3804-4DFD-BF32-206A73C0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="" xmlns:a16="http://schemas.microsoft.com/office/drawing/2014/main" id="{3DF48C9F-6BA4-43F6-8345-67F9BEA9EE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286255" cy="460851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/>
              <a:t>Согласование предложенного подхода</a:t>
            </a:r>
            <a:r>
              <a:rPr lang="en-US" dirty="0" smtClean="0"/>
              <a:t>: </a:t>
            </a:r>
            <a:r>
              <a:rPr lang="ru-RU" dirty="0" smtClean="0"/>
              <a:t>общий план проведения аудита плюс матрица рисков</a:t>
            </a:r>
            <a:r>
              <a:rPr lang="en-US" dirty="0" smtClean="0"/>
              <a:t> </a:t>
            </a:r>
            <a:r>
              <a:rPr lang="en-US" dirty="0"/>
              <a:t>/ </a:t>
            </a:r>
            <a:r>
              <a:rPr lang="ru-RU" dirty="0" smtClean="0"/>
              <a:t>средств контроля</a:t>
            </a: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/>
              <a:t>Рассмотрение различных глав и тем руководства, запланированного к разработке</a:t>
            </a:r>
            <a:endParaRPr lang="en-US" dirty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dirty="0" smtClean="0"/>
              <a:t>Полностью ли раскрыты темы</a:t>
            </a:r>
            <a:r>
              <a:rPr lang="en-US" dirty="0" smtClean="0"/>
              <a:t>?</a:t>
            </a:r>
            <a:endParaRPr lang="en-US" dirty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dirty="0" smtClean="0"/>
              <a:t>Какие аспекты требуют детальной  проработки</a:t>
            </a:r>
            <a:r>
              <a:rPr lang="en-US" dirty="0" smtClean="0"/>
              <a:t>?</a:t>
            </a: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30558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349500"/>
            <a:ext cx="7772400" cy="1685925"/>
          </a:xfrm>
        </p:spPr>
        <p:txBody>
          <a:bodyPr/>
          <a:lstStyle/>
          <a:p>
            <a:pPr algn="ctr"/>
            <a:r>
              <a:rPr lang="nl-BE" altLang="en-US" dirty="0"/>
              <a:t>PEM PAL </a:t>
            </a:r>
            <a:br>
              <a:rPr lang="nl-BE" altLang="en-US" dirty="0"/>
            </a:br>
            <a:r>
              <a:rPr lang="ru-RU" altLang="en-US" dirty="0" smtClean="0"/>
              <a:t>Рабочая группа </a:t>
            </a:r>
            <a:r>
              <a:rPr lang="ru-RU" altLang="en-US" dirty="0" err="1" smtClean="0"/>
              <a:t>СВА</a:t>
            </a:r>
            <a:r>
              <a:rPr lang="ru-RU" altLang="en-US" dirty="0" smtClean="0"/>
              <a:t/>
            </a:r>
            <a:br>
              <a:rPr lang="ru-RU" altLang="en-US" dirty="0" smtClean="0"/>
            </a:br>
            <a:r>
              <a:rPr lang="ru-RU" altLang="en-US" dirty="0" smtClean="0"/>
              <a:t>«Аудит на практике»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hr-HR" altLang="en-US" dirty="0"/>
              <a:t/>
            </a:r>
            <a:br>
              <a:rPr lang="hr-HR" altLang="en-US" dirty="0"/>
            </a:br>
            <a:r>
              <a:rPr lang="ru-RU" altLang="en-US" sz="3600" b="1" dirty="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Руководство по планированию выполнения аудиторского задания</a:t>
            </a:r>
            <a:r>
              <a:rPr lang="en-US" sz="3600" b="1" dirty="0">
                <a:solidFill>
                  <a:schemeClr val="tx1"/>
                </a:solidFill>
                <a:latin typeface="MyriadPro-Bold"/>
                <a:cs typeface="Arial" pitchFamily="34" charset="0"/>
              </a:rPr>
              <a:t/>
            </a:r>
            <a:br>
              <a:rPr lang="en-US" sz="3600" b="1" dirty="0">
                <a:solidFill>
                  <a:schemeClr val="tx1"/>
                </a:solidFill>
                <a:latin typeface="MyriadPro-Bold"/>
                <a:cs typeface="Arial" pitchFamily="34" charset="0"/>
              </a:rPr>
            </a:br>
            <a:r>
              <a:rPr lang="hr-HR" altLang="en-US" b="1" dirty="0"/>
              <a:t/>
            </a:r>
            <a:br>
              <a:rPr lang="hr-HR" altLang="en-US" b="1" dirty="0"/>
            </a:br>
            <a:r>
              <a:rPr lang="en-US" altLang="en-US" dirty="0"/>
              <a:t/>
            </a:r>
            <a:br>
              <a:rPr lang="en-US" altLang="en-US" dirty="0"/>
            </a:br>
            <a:endParaRPr lang="hr-HR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933825"/>
            <a:ext cx="6400800" cy="2230438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lnSpc>
                <a:spcPct val="90000"/>
              </a:lnSpc>
            </a:pPr>
            <a:r>
              <a:rPr lang="ru-RU" altLang="en-US" sz="2000" dirty="0" smtClean="0"/>
              <a:t>Жан-Пьер </a:t>
            </a:r>
            <a:r>
              <a:rPr lang="ru-RU" altLang="en-US" sz="2000" dirty="0" err="1" smtClean="0"/>
              <a:t>Гаритт</a:t>
            </a:r>
            <a:endParaRPr lang="hr-HR" altLang="en-US" sz="2000" dirty="0"/>
          </a:p>
          <a:p>
            <a:pPr>
              <a:lnSpc>
                <a:spcPct val="90000"/>
              </a:lnSpc>
            </a:pPr>
            <a:endParaRPr lang="hr-HR" altLang="en-US" sz="2400" b="1" dirty="0"/>
          </a:p>
          <a:p>
            <a:pPr>
              <a:lnSpc>
                <a:spcPct val="90000"/>
              </a:lnSpc>
            </a:pPr>
            <a:r>
              <a:rPr lang="ru-RU" altLang="en-US" sz="1600" b="1" dirty="0" smtClean="0"/>
              <a:t>Ереван</a:t>
            </a:r>
            <a:endParaRPr lang="nl-BE" altLang="en-US" sz="1600" b="1" dirty="0"/>
          </a:p>
          <a:p>
            <a:pPr>
              <a:lnSpc>
                <a:spcPct val="90000"/>
              </a:lnSpc>
            </a:pPr>
            <a:r>
              <a:rPr lang="nl-BE" altLang="en-US" sz="1600" b="1" dirty="0"/>
              <a:t>11-13 </a:t>
            </a:r>
            <a:r>
              <a:rPr lang="ru-RU" altLang="en-US" sz="1600" b="1" dirty="0" smtClean="0"/>
              <a:t>июня </a:t>
            </a:r>
            <a:r>
              <a:rPr lang="nl-BE" altLang="en-US" sz="1600" b="1" dirty="0" smtClean="0"/>
              <a:t>2018</a:t>
            </a:r>
            <a:r>
              <a:rPr lang="ru-RU" altLang="en-US" sz="1600" b="1" dirty="0" smtClean="0"/>
              <a:t> года</a:t>
            </a:r>
            <a:endParaRPr lang="hr-HR" altLang="en-US" sz="1600" b="1" dirty="0"/>
          </a:p>
        </p:txBody>
      </p:sp>
      <p:pic>
        <p:nvPicPr>
          <p:cNvPr id="3076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1500" y="0"/>
            <a:ext cx="22225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53ACC7-35E3-4F1C-8635-F4741B100A81}" type="slidenum">
              <a:rPr kumimoji="0" lang="hr-H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hr-H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0516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1EEA46-B134-410E-B836-D5E57C2C8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520" y="332657"/>
            <a:ext cx="8712968" cy="864096"/>
          </a:xfrm>
        </p:spPr>
        <p:txBody>
          <a:bodyPr/>
          <a:lstStyle/>
          <a:p>
            <a:r>
              <a:rPr lang="ru-RU" sz="3800" dirty="0" smtClean="0"/>
              <a:t>Один или два плановых документа</a:t>
            </a:r>
            <a:r>
              <a:rPr lang="en-US" sz="3800" dirty="0" smtClean="0"/>
              <a:t>?</a:t>
            </a:r>
            <a:endParaRPr lang="en-US" sz="3800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F5BB814-9575-495B-A759-1137E1E1A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286255" cy="417646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/>
              <a:t>План аудиторской проверки</a:t>
            </a: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/>
              <a:t>Программа проведения аудита</a:t>
            </a: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/>
              <a:t>Матрица рисков</a:t>
            </a:r>
            <a:r>
              <a:rPr lang="en-US" dirty="0" smtClean="0"/>
              <a:t>/ </a:t>
            </a:r>
            <a:r>
              <a:rPr lang="ru-RU" dirty="0" smtClean="0"/>
              <a:t>средств контроля</a:t>
            </a: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/>
              <a:t>Предложение</a:t>
            </a:r>
            <a:r>
              <a:rPr lang="en-US" dirty="0" smtClean="0"/>
              <a:t>:</a:t>
            </a:r>
            <a:endParaRPr lang="en-US" dirty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dirty="0" smtClean="0"/>
              <a:t>Структурированный общий план аудита</a:t>
            </a:r>
            <a:endParaRPr lang="en-US" dirty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ru-RU" dirty="0" smtClean="0"/>
              <a:t>Включение матрицы рисков</a:t>
            </a:r>
            <a:r>
              <a:rPr lang="en-US" dirty="0" smtClean="0"/>
              <a:t> </a:t>
            </a:r>
            <a:r>
              <a:rPr lang="en-US" dirty="0"/>
              <a:t>/ </a:t>
            </a:r>
            <a:r>
              <a:rPr lang="ru-RU" dirty="0" smtClean="0"/>
              <a:t>средств контроля в виде приложения к плану аудита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7AF1498-3804-4DFD-BF32-206A73C0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8651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1EEA46-B134-410E-B836-D5E57C2C8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91264" cy="864096"/>
          </a:xfrm>
        </p:spPr>
        <p:txBody>
          <a:bodyPr/>
          <a:lstStyle/>
          <a:p>
            <a:r>
              <a:rPr lang="ru-RU" dirty="0" smtClean="0"/>
              <a:t>Общий план аудита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F5BB814-9575-495B-A759-1137E1E1A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544" y="1484784"/>
            <a:ext cx="8286255" cy="4176464"/>
          </a:xfrm>
        </p:spPr>
        <p:txBody>
          <a:bodyPr/>
          <a:lstStyle/>
          <a:p>
            <a:pPr algn="l"/>
            <a:r>
              <a:rPr lang="ru-RU" dirty="0" smtClean="0"/>
              <a:t>Четыре этапа </a:t>
            </a:r>
            <a:r>
              <a:rPr lang="en-US" dirty="0" smtClean="0"/>
              <a:t>/ </a:t>
            </a:r>
            <a:r>
              <a:rPr lang="ru-RU" dirty="0" smtClean="0"/>
              <a:t>главы</a:t>
            </a:r>
            <a:r>
              <a:rPr lang="en-US" dirty="0" smtClean="0"/>
              <a:t>:</a:t>
            </a:r>
            <a:endParaRPr lang="en-US" dirty="0"/>
          </a:p>
          <a:p>
            <a:pPr algn="l"/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/>
              <a:t>Первоначальное планирование</a:t>
            </a: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/>
              <a:t>Предварительное изучение</a:t>
            </a: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/>
              <a:t>Полевые работы</a:t>
            </a: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/>
              <a:t>Отчетность </a:t>
            </a: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7AF1498-3804-4DFD-BF32-206A73C0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hr-H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5842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1EEA46-B134-410E-B836-D5E57C2C8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496944" cy="864096"/>
          </a:xfrm>
        </p:spPr>
        <p:txBody>
          <a:bodyPr/>
          <a:lstStyle/>
          <a:p>
            <a:r>
              <a:rPr lang="ru-RU" dirty="0" smtClean="0"/>
              <a:t>Первоначальное планирование</a:t>
            </a:r>
            <a:r>
              <a:rPr lang="en-US" dirty="0" smtClean="0"/>
              <a:t> </a:t>
            </a:r>
            <a:r>
              <a:rPr lang="en-US" dirty="0"/>
              <a:t>(1)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F5BB814-9575-495B-A759-1137E1E1A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286255" cy="417646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000" dirty="0" smtClean="0"/>
              <a:t>Определение цели (целей) аудита </a:t>
            </a:r>
            <a:endParaRPr lang="en-US" sz="30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000" dirty="0" smtClean="0"/>
              <a:t>Определение объема аудита</a:t>
            </a:r>
            <a:endParaRPr lang="en-US" sz="30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000" dirty="0" smtClean="0"/>
              <a:t>Определение навыков и специальных знаний, требующихся для выполнения аудиторского задания</a:t>
            </a:r>
            <a:endParaRPr lang="en-US" sz="30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000" dirty="0" smtClean="0"/>
              <a:t>Определение состава аудиторской группы</a:t>
            </a:r>
            <a:endParaRPr lang="en-US" sz="30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000" dirty="0" smtClean="0"/>
              <a:t>Определение необходимой технической поддержки</a:t>
            </a:r>
            <a:endParaRPr lang="en-US" sz="3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7AF1498-3804-4DFD-BF32-206A73C0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29060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1EEA46-B134-410E-B836-D5E57C2C8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496944" cy="864096"/>
          </a:xfrm>
        </p:spPr>
        <p:txBody>
          <a:bodyPr/>
          <a:lstStyle/>
          <a:p>
            <a:r>
              <a:rPr lang="ru-RU" dirty="0" smtClean="0"/>
              <a:t>Первоначальное планирование </a:t>
            </a:r>
            <a:r>
              <a:rPr lang="en-US" dirty="0" smtClean="0"/>
              <a:t>(2</a:t>
            </a:r>
            <a:r>
              <a:rPr lang="en-US" dirty="0"/>
              <a:t>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F5BB814-9575-495B-A759-1137E1E1A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286255" cy="468052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Подготовка плана-графика выполнения аудиторского задания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Определение </a:t>
            </a:r>
            <a:r>
              <a:rPr lang="ru-RU" sz="2800" dirty="0" err="1" smtClean="0"/>
              <a:t>референтных</a:t>
            </a:r>
            <a:r>
              <a:rPr lang="ru-RU" sz="2800" dirty="0" smtClean="0"/>
              <a:t> рамок (критериев)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Определение актуальных видов информации, требующейся для проведения аудита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Подготовка меморандума об аудиторском задании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Планирование установочной </a:t>
            </a:r>
            <a:r>
              <a:rPr lang="ru-RU" sz="2800" dirty="0" smtClean="0"/>
              <a:t>встречи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7AF1498-3804-4DFD-BF32-206A73C0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3049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1EEA46-B134-410E-B836-D5E57C2C8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91264" cy="864096"/>
          </a:xfrm>
        </p:spPr>
        <p:txBody>
          <a:bodyPr/>
          <a:lstStyle/>
          <a:p>
            <a:r>
              <a:rPr lang="ru-RU" dirty="0" smtClean="0"/>
              <a:t>Предварительное изучение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F5BB814-9575-495B-A759-1137E1E1A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544" y="1484784"/>
            <a:ext cx="8286255" cy="417646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/>
              <a:t>Изучение сферы, подлежащей аудиту</a:t>
            </a: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/>
              <a:t>Описание проверяемого процесса</a:t>
            </a: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/>
              <a:t>Подготовка матрицы рисков</a:t>
            </a:r>
            <a:r>
              <a:rPr lang="en-US" dirty="0" smtClean="0"/>
              <a:t> </a:t>
            </a:r>
            <a:r>
              <a:rPr lang="en-US" dirty="0"/>
              <a:t>/ </a:t>
            </a:r>
            <a:r>
              <a:rPr lang="ru-RU" dirty="0" smtClean="0"/>
              <a:t>средств контроля с описанием неотъемлемых рисков и ожидаемых средств контроля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/>
              <a:t>Подготовка рабочих документов</a:t>
            </a: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7AF1498-3804-4DFD-BF32-206A73C0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8378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1EEA46-B134-410E-B836-D5E57C2C8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91264" cy="864096"/>
          </a:xfrm>
        </p:spPr>
        <p:txBody>
          <a:bodyPr/>
          <a:lstStyle/>
          <a:p>
            <a:r>
              <a:rPr lang="ru-RU" dirty="0" smtClean="0"/>
              <a:t>Полевые работы</a:t>
            </a:r>
            <a:r>
              <a:rPr lang="en-US" dirty="0" smtClean="0"/>
              <a:t> </a:t>
            </a:r>
            <a:r>
              <a:rPr lang="en-US" dirty="0"/>
              <a:t>(1)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F5BB814-9575-495B-A759-1137E1E1A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544" y="1268760"/>
            <a:ext cx="8286255" cy="4392488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Определение шагов, необходимых для оценки дизайна средств контроля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Осуществление шагов, необходимых для оценки дизайна средств контроля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Обсуждение наблюдений относительно дизайна средств контроля с </a:t>
            </a:r>
            <a:r>
              <a:rPr lang="ru-RU" sz="2800" dirty="0" err="1" smtClean="0"/>
              <a:t>аудируемым</a:t>
            </a:r>
            <a:r>
              <a:rPr lang="ru-RU" sz="2800" dirty="0" smtClean="0"/>
              <a:t> лицом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Вывод об адекватности средств контроля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Представление рабочих документов на рассмотрение</a:t>
            </a:r>
            <a:endParaRPr lang="en-US" sz="2800" dirty="0"/>
          </a:p>
          <a:p>
            <a:pPr algn="l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7AF1498-3804-4DFD-BF32-206A73C0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98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1EEA46-B134-410E-B836-D5E57C2C8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291264" cy="864096"/>
          </a:xfrm>
        </p:spPr>
        <p:txBody>
          <a:bodyPr/>
          <a:lstStyle/>
          <a:p>
            <a:r>
              <a:rPr lang="ru-RU" dirty="0" smtClean="0"/>
              <a:t>Полевые работы</a:t>
            </a:r>
            <a:r>
              <a:rPr lang="en-US" dirty="0" smtClean="0"/>
              <a:t> </a:t>
            </a:r>
            <a:r>
              <a:rPr lang="en-US" dirty="0"/>
              <a:t>(2)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F5BB814-9575-495B-A759-1137E1E1A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528" y="1052736"/>
            <a:ext cx="8568952" cy="417646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Разработка тестов для оценки эффективности средств контроля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Проведение тестирования для оценки эффективности средств контроля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Обсуждение наблюдений по результатам тестирования средств контроля с </a:t>
            </a:r>
            <a:r>
              <a:rPr lang="ru-RU" sz="2800" dirty="0" err="1" smtClean="0"/>
              <a:t>аудируемым</a:t>
            </a:r>
            <a:r>
              <a:rPr lang="ru-RU" sz="2800" dirty="0" smtClean="0"/>
              <a:t> лицом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Выводы об эффективности средств контроля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 smtClean="0"/>
              <a:t>Представление рабочих документов на рассмотрение</a:t>
            </a:r>
            <a:endParaRPr lang="en-US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7AF1498-3804-4DFD-BF32-206A73C0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4394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1EEA46-B134-410E-B836-D5E57C2C8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91264" cy="864096"/>
          </a:xfrm>
        </p:spPr>
        <p:txBody>
          <a:bodyPr/>
          <a:lstStyle/>
          <a:p>
            <a:r>
              <a:rPr lang="ru-RU" dirty="0" smtClean="0"/>
              <a:t>Полевые работы</a:t>
            </a:r>
            <a:r>
              <a:rPr lang="en-US" dirty="0" smtClean="0"/>
              <a:t> </a:t>
            </a:r>
            <a:r>
              <a:rPr lang="en-US" dirty="0"/>
              <a:t>(3)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F5BB814-9575-495B-A759-1137E1E1A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544" y="1484784"/>
            <a:ext cx="8286255" cy="417646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/>
              <a:t>Подготовка общих выводов относительно адекватности и эффективности средств контроля</a:t>
            </a: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 smtClean="0"/>
              <a:t>Представление рабочих документов на рассмотрение</a:t>
            </a:r>
            <a:endParaRPr lang="en-US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7AF1498-3804-4DFD-BF32-206A73C0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1422718"/>
      </p:ext>
    </p:extLst>
  </p:cSld>
  <p:clrMapOvr>
    <a:masterClrMapping/>
  </p:clrMapOvr>
</p:sld>
</file>

<file path=ppt/theme/theme1.xml><?xml version="1.0" encoding="utf-8"?>
<a:theme xmlns:a="http://schemas.openxmlformats.org/drawingml/2006/main" name="1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C3D0E4"/>
        </a:dk2>
        <a:lt2>
          <a:srgbClr val="00AEEF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AEEF"/>
        </a:dk2>
        <a:lt2>
          <a:srgbClr val="C3D0E4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5">
        <a:dk1>
          <a:srgbClr val="000000"/>
        </a:dk1>
        <a:lt1>
          <a:srgbClr val="FFFFFF"/>
        </a:lt1>
        <a:dk2>
          <a:srgbClr val="00AEE4"/>
        </a:dk2>
        <a:lt2>
          <a:srgbClr val="C3D0E4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6">
        <a:dk1>
          <a:srgbClr val="000000"/>
        </a:dk1>
        <a:lt1>
          <a:srgbClr val="FFFFFF"/>
        </a:lt1>
        <a:dk2>
          <a:srgbClr val="00AEEF"/>
        </a:dk2>
        <a:lt2>
          <a:srgbClr val="C3D0E4"/>
        </a:lt2>
        <a:accent1>
          <a:srgbClr val="711471"/>
        </a:accent1>
        <a:accent2>
          <a:srgbClr val="E5B53B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CFA435"/>
        </a:accent6>
        <a:hlink>
          <a:srgbClr val="00928F"/>
        </a:hlink>
        <a:folHlink>
          <a:srgbClr val="60527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loitte report">
  <a:themeElements>
    <a:clrScheme name="Deloitte report 11">
      <a:dk1>
        <a:srgbClr val="091D5D"/>
      </a:dk1>
      <a:lt1>
        <a:srgbClr val="FFFFFF"/>
      </a:lt1>
      <a:dk2>
        <a:srgbClr val="800080"/>
      </a:dk2>
      <a:lt2>
        <a:srgbClr val="CC3300"/>
      </a:lt2>
      <a:accent1>
        <a:srgbClr val="9966FF"/>
      </a:accent1>
      <a:accent2>
        <a:srgbClr val="FF9900"/>
      </a:accent2>
      <a:accent3>
        <a:srgbClr val="FFFFFF"/>
      </a:accent3>
      <a:accent4>
        <a:srgbClr val="06174E"/>
      </a:accent4>
      <a:accent5>
        <a:srgbClr val="CAB8FF"/>
      </a:accent5>
      <a:accent6>
        <a:srgbClr val="E78A00"/>
      </a:accent6>
      <a:hlink>
        <a:srgbClr val="3399FF"/>
      </a:hlink>
      <a:folHlink>
        <a:srgbClr val="336600"/>
      </a:folHlink>
    </a:clrScheme>
    <a:fontScheme name="Deloitte repor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loitte report 1">
        <a:dk1>
          <a:srgbClr val="4D4D4D"/>
        </a:dk1>
        <a:lt1>
          <a:srgbClr val="FFFFFF"/>
        </a:lt1>
        <a:dk2>
          <a:srgbClr val="000066"/>
        </a:dk2>
        <a:lt2>
          <a:srgbClr val="C0C0C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40404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2">
        <a:dk1>
          <a:srgbClr val="000000"/>
        </a:dk1>
        <a:lt1>
          <a:srgbClr val="FFFFFF"/>
        </a:lt1>
        <a:dk2>
          <a:srgbClr val="091D5D"/>
        </a:dk2>
        <a:lt2>
          <a:srgbClr val="336699"/>
        </a:lt2>
        <a:accent1>
          <a:srgbClr val="99CC33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3">
        <a:dk1>
          <a:srgbClr val="336699"/>
        </a:dk1>
        <a:lt1>
          <a:srgbClr val="FFFFFF"/>
        </a:lt1>
        <a:dk2>
          <a:srgbClr val="000066"/>
        </a:dk2>
        <a:lt2>
          <a:srgbClr val="091D5D"/>
        </a:lt2>
        <a:accent1>
          <a:srgbClr val="99CC33"/>
        </a:accent1>
        <a:accent2>
          <a:srgbClr val="FFCC00"/>
        </a:accent2>
        <a:accent3>
          <a:srgbClr val="AAAAB8"/>
        </a:accent3>
        <a:accent4>
          <a:srgbClr val="DADADA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4">
        <a:dk1>
          <a:srgbClr val="336699"/>
        </a:dk1>
        <a:lt1>
          <a:srgbClr val="FFFFFF"/>
        </a:lt1>
        <a:dk2>
          <a:srgbClr val="091D5D"/>
        </a:dk2>
        <a:lt2>
          <a:srgbClr val="091D5D"/>
        </a:lt2>
        <a:accent1>
          <a:srgbClr val="99CC33"/>
        </a:accent1>
        <a:accent2>
          <a:srgbClr val="FFCC00"/>
        </a:accent2>
        <a:accent3>
          <a:srgbClr val="AAABB6"/>
        </a:accent3>
        <a:accent4>
          <a:srgbClr val="DADADA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5">
        <a:dk1>
          <a:srgbClr val="667DD1"/>
        </a:dk1>
        <a:lt1>
          <a:srgbClr val="FFFFFF"/>
        </a:lt1>
        <a:dk2>
          <a:srgbClr val="091D5D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BB6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A13D3A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6">
        <a:dk1>
          <a:srgbClr val="667DD1"/>
        </a:dk1>
        <a:lt1>
          <a:srgbClr val="FFFFFF"/>
        </a:lt1>
        <a:dk2>
          <a:srgbClr val="0C2678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CBE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A13D3A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7">
        <a:dk1>
          <a:srgbClr val="667DD1"/>
        </a:dk1>
        <a:lt1>
          <a:srgbClr val="FFFFFF"/>
        </a:lt1>
        <a:dk2>
          <a:srgbClr val="0C2678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CBE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667DB6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8">
        <a:dk1>
          <a:srgbClr val="CC3300"/>
        </a:dk1>
        <a:lt1>
          <a:srgbClr val="FFFFFF"/>
        </a:lt1>
        <a:dk2>
          <a:srgbClr val="0C2678"/>
        </a:dk2>
        <a:lt2>
          <a:srgbClr val="5F5F5F"/>
        </a:lt2>
        <a:accent1>
          <a:srgbClr val="9966FF"/>
        </a:accent1>
        <a:accent2>
          <a:srgbClr val="CC6600"/>
        </a:accent2>
        <a:accent3>
          <a:srgbClr val="AAACBE"/>
        </a:accent3>
        <a:accent4>
          <a:srgbClr val="DADADA"/>
        </a:accent4>
        <a:accent5>
          <a:srgbClr val="CAB8FF"/>
        </a:accent5>
        <a:accent6>
          <a:srgbClr val="B95C00"/>
        </a:accent6>
        <a:hlink>
          <a:srgbClr val="33660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9">
        <a:dk1>
          <a:srgbClr val="000066"/>
        </a:dk1>
        <a:lt1>
          <a:srgbClr val="FFFFFF"/>
        </a:lt1>
        <a:dk2>
          <a:srgbClr val="5F5F5F"/>
        </a:dk2>
        <a:lt2>
          <a:srgbClr val="CC3300"/>
        </a:lt2>
        <a:accent1>
          <a:srgbClr val="9966FF"/>
        </a:accent1>
        <a:accent2>
          <a:srgbClr val="CC6600"/>
        </a:accent2>
        <a:accent3>
          <a:srgbClr val="FFFFFF"/>
        </a:accent3>
        <a:accent4>
          <a:srgbClr val="000056"/>
        </a:accent4>
        <a:accent5>
          <a:srgbClr val="CAB8FF"/>
        </a:accent5>
        <a:accent6>
          <a:srgbClr val="B95C00"/>
        </a:accent6>
        <a:hlink>
          <a:srgbClr val="33660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10">
        <a:dk1>
          <a:srgbClr val="000066"/>
        </a:dk1>
        <a:lt1>
          <a:srgbClr val="FFFFFF"/>
        </a:lt1>
        <a:dk2>
          <a:srgbClr val="800080"/>
        </a:dk2>
        <a:lt2>
          <a:srgbClr val="CC3300"/>
        </a:lt2>
        <a:accent1>
          <a:srgbClr val="9966FF"/>
        </a:accent1>
        <a:accent2>
          <a:srgbClr val="FF9900"/>
        </a:accent2>
        <a:accent3>
          <a:srgbClr val="FFFFFF"/>
        </a:accent3>
        <a:accent4>
          <a:srgbClr val="000056"/>
        </a:accent4>
        <a:accent5>
          <a:srgbClr val="CAB8FF"/>
        </a:accent5>
        <a:accent6>
          <a:srgbClr val="E78A00"/>
        </a:accent6>
        <a:hlink>
          <a:srgbClr val="3399FF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11">
        <a:dk1>
          <a:srgbClr val="091D5D"/>
        </a:dk1>
        <a:lt1>
          <a:srgbClr val="FFFFFF"/>
        </a:lt1>
        <a:dk2>
          <a:srgbClr val="800080"/>
        </a:dk2>
        <a:lt2>
          <a:srgbClr val="CC3300"/>
        </a:lt2>
        <a:accent1>
          <a:srgbClr val="9966FF"/>
        </a:accent1>
        <a:accent2>
          <a:srgbClr val="FF9900"/>
        </a:accent2>
        <a:accent3>
          <a:srgbClr val="FFFFFF"/>
        </a:accent3>
        <a:accent4>
          <a:srgbClr val="06174E"/>
        </a:accent4>
        <a:accent5>
          <a:srgbClr val="CAB8FF"/>
        </a:accent5>
        <a:accent6>
          <a:srgbClr val="E78A00"/>
        </a:accent6>
        <a:hlink>
          <a:srgbClr val="3399FF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1304</TotalTime>
  <Words>398</Words>
  <Application>Microsoft Office PowerPoint</Application>
  <PresentationFormat>Экран (4:3)</PresentationFormat>
  <Paragraphs>100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13_Custom Design</vt:lpstr>
      <vt:lpstr>Deloitte report</vt:lpstr>
      <vt:lpstr>Zadani dizajn</vt:lpstr>
      <vt:lpstr>PEM PAL  Рабочая группа СВА «Аудит на практике»  Руководство по планированию выполнения аудиторского задания   </vt:lpstr>
      <vt:lpstr>Один или два плановых документа?</vt:lpstr>
      <vt:lpstr>Общий план аудита</vt:lpstr>
      <vt:lpstr>Первоначальное планирование (1)</vt:lpstr>
      <vt:lpstr>Первоначальное планирование (2)</vt:lpstr>
      <vt:lpstr>Предварительное изучение</vt:lpstr>
      <vt:lpstr>Полевые работы (1)</vt:lpstr>
      <vt:lpstr>Полевые работы (2)</vt:lpstr>
      <vt:lpstr>Полевые работы (3)</vt:lpstr>
      <vt:lpstr>Отчетность</vt:lpstr>
      <vt:lpstr>Матрица рисков/ средств контроля (1) </vt:lpstr>
      <vt:lpstr>Матрица рисков/  средств контроля (2) </vt:lpstr>
      <vt:lpstr>Задача </vt:lpstr>
      <vt:lpstr>PEM PAL  Рабочая группа СВА «Аудит на практике»  Руководство по планированию выполнения аудиторского задания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Jean-Pierre</dc:creator>
  <cp:lastModifiedBy>Lyudmila</cp:lastModifiedBy>
  <cp:revision>86</cp:revision>
  <dcterms:created xsi:type="dcterms:W3CDTF">2016-03-14T08:03:30Z</dcterms:created>
  <dcterms:modified xsi:type="dcterms:W3CDTF">2018-06-05T08:41:29Z</dcterms:modified>
</cp:coreProperties>
</file>