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9" r:id="rId3"/>
    <p:sldId id="284" r:id="rId4"/>
    <p:sldId id="275" r:id="rId5"/>
    <p:sldId id="276" r:id="rId6"/>
    <p:sldId id="287" r:id="rId7"/>
    <p:sldId id="278" r:id="rId8"/>
    <p:sldId id="279" r:id="rId9"/>
    <p:sldId id="285" r:id="rId10"/>
    <p:sldId id="286" r:id="rId11"/>
    <p:sldId id="288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peček Martin Bc." initials="K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2C200"/>
    <a:srgbClr val="00A0DE"/>
    <a:srgbClr val="009FD4"/>
    <a:srgbClr val="0070C0"/>
    <a:srgbClr val="E37625"/>
    <a:srgbClr val="F0F9EB"/>
    <a:srgbClr val="76C0D4"/>
    <a:srgbClr val="EDD900"/>
    <a:srgbClr val="FFF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73" autoAdjust="0"/>
  </p:normalViewPr>
  <p:slideViewPr>
    <p:cSldViewPr>
      <p:cViewPr varScale="1">
        <p:scale>
          <a:sx n="60" d="100"/>
          <a:sy n="60" d="100"/>
        </p:scale>
        <p:origin x="-96" y="-294"/>
      </p:cViewPr>
      <p:guideLst>
        <p:guide orient="horz" pos="1117"/>
        <p:guide orient="horz" pos="1389"/>
        <p:guide pos="204"/>
        <p:guide pos="54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712" cy="495937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376" y="1"/>
            <a:ext cx="2889163" cy="495937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040AA747-CBFF-4589-BDA5-DBAC3DB84897}" type="datetimeFigureOut">
              <a:rPr lang="cs-CZ" smtClean="0"/>
              <a:t>9.3.2016</a:t>
            </a:fld>
            <a:endParaRPr lang="hr-H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709"/>
            <a:ext cx="2890712" cy="495937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376" y="9430709"/>
            <a:ext cx="2889163" cy="495937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2D9F256D-DB76-4EFD-BEBA-A81060BD77D0}" type="slidenum">
              <a:rPr lang="cs-CZ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102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CC2F1A1E-A6E0-4F78-8A61-D669C01C3BFF}" type="datetimeFigureOut">
              <a:rPr lang="cs-CZ" smtClean="0"/>
              <a:t>9.3.2016</a:t>
            </a:fld>
            <a:endParaRPr lang="hr-H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0" tIns="45130" rIns="90260" bIns="4513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260" tIns="45130" rIns="90260" bIns="4513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1494B1DB-B5B9-458E-83E8-0E5DBCBCC5C9}" type="slidenum">
              <a:rPr lang="cs-CZ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535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dirty="0" smtClean="0"/>
              <a:t>Act on control of public finance</a:t>
            </a:r>
          </a:p>
          <a:p>
            <a:r>
              <a:rPr dirty="0" smtClean="0"/>
              <a:t>Current status: Interdepartmental comment procedure</a:t>
            </a:r>
            <a:endParaRPr lang="hr-HR" baseline="0" dirty="0" smtClean="0"/>
          </a:p>
          <a:p>
            <a:r>
              <a:rPr dirty="0" smtClean="0"/>
              <a:t>Ministry of treasury</a:t>
            </a:r>
            <a:endParaRPr lang="hr-HR" baseline="0" dirty="0" smtClean="0"/>
          </a:p>
          <a:p>
            <a:r>
              <a:rPr dirty="0" smtClean="0"/>
              <a:t>The Czech republic</a:t>
            </a:r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827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dirty="0" smtClean="0"/>
              <a:t>Content</a:t>
            </a:r>
            <a:endParaRPr lang="hr-HR" dirty="0" smtClean="0"/>
          </a:p>
          <a:p>
            <a:pPr defTabSz="902604">
              <a:defRPr/>
            </a:pPr>
            <a:r>
              <a:rPr dirty="0" smtClean="0"/>
              <a:t>Principles of act on control of public finance</a:t>
            </a:r>
          </a:p>
          <a:p>
            <a:pPr defTabSz="902604">
              <a:defRPr/>
            </a:pPr>
            <a:r>
              <a:rPr dirty="0" smtClean="0"/>
              <a:t>Instruments for managing and controling public finance</a:t>
            </a:r>
          </a:p>
          <a:p>
            <a:pPr defTabSz="902604">
              <a:defRPr/>
            </a:pPr>
            <a:r>
              <a:rPr dirty="0" smtClean="0"/>
              <a:t>How do the c</a:t>
            </a:r>
            <a:r>
              <a:rPr lang="en-US" dirty="0" smtClean="0">
                <a:effectLst/>
              </a:rPr>
              <a:t>ore principles for the professional</a:t>
            </a:r>
            <a:r>
              <a:rPr dirty="0" smtClean="0"/>
              <a:t> </a:t>
            </a:r>
            <a:r>
              <a:rPr lang="cs-CZ" dirty="0" smtClean="0">
                <a:effectLst/>
              </a:rPr>
              <a:t>practice of internal</a:t>
            </a:r>
            <a:r>
              <a:rPr dirty="0" smtClean="0"/>
              <a:t> </a:t>
            </a:r>
            <a:r>
              <a:rPr lang="cs-CZ" dirty="0" smtClean="0">
                <a:effectLst/>
              </a:rPr>
              <a:t>auditing</a:t>
            </a:r>
            <a:r>
              <a:rPr dirty="0" smtClean="0"/>
              <a:t> reflect on the bill?</a:t>
            </a:r>
          </a:p>
          <a:p>
            <a:pPr defTabSz="902604">
              <a:defRPr/>
            </a:pPr>
            <a:r>
              <a:rPr dirty="0" smtClean="0"/>
              <a:t>Current status and timetable of future actions</a:t>
            </a:r>
            <a:endParaRPr lang="hr-HR" baseline="0" dirty="0" smtClean="0"/>
          </a:p>
          <a:p>
            <a:pPr defTabSz="902604">
              <a:defRPr/>
            </a:pPr>
            <a:endParaRPr lang="hr-HR" baseline="0" dirty="0" smtClean="0"/>
          </a:p>
          <a:p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317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7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dirty="0" smtClean="0"/>
              <a:t>Principles of the Act on control of public finance</a:t>
            </a:r>
          </a:p>
          <a:p>
            <a:r>
              <a:rPr dirty="0" smtClean="0"/>
              <a:t>Objective: To protect public finance and ensure, that public finance will be handled according to 3E priniples.</a:t>
            </a:r>
          </a:p>
          <a:p>
            <a:r>
              <a:rPr lang="cs-CZ" u="sng" dirty="0"/>
              <a:t>Economy</a:t>
            </a:r>
            <a:r>
              <a:rPr dirty="0" smtClean="0"/>
              <a:t>- Resources are accesible in the right time, in sufficient amount, in adequate quality and for most favourable price</a:t>
            </a:r>
            <a:endParaRPr lang="hr-HR" baseline="0" dirty="0" smtClean="0"/>
          </a:p>
          <a:p>
            <a:r>
              <a:rPr lang="cs-CZ" u="sng" dirty="0"/>
              <a:t>Efficiency- </a:t>
            </a:r>
            <a:r>
              <a:rPr dirty="0" smtClean="0"/>
              <a:t>Reached results reflect the demand</a:t>
            </a:r>
            <a:endParaRPr lang="hr-HR" dirty="0"/>
          </a:p>
          <a:p>
            <a:r>
              <a:rPr lang="cs-CZ" u="sng" dirty="0"/>
              <a:t>Effectiveness-</a:t>
            </a:r>
            <a:r>
              <a:rPr dirty="0" smtClean="0"/>
              <a:t> Goal is to reach best relationship between expenditures spent and reached results</a:t>
            </a:r>
            <a:endParaRPr lang="hr-HR" dirty="0"/>
          </a:p>
          <a:p>
            <a:r>
              <a:rPr dirty="0" smtClean="0"/>
              <a:t>Handling public finance</a:t>
            </a:r>
            <a:endParaRPr lang="hr-HR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154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dirty="0" smtClean="0"/>
              <a:t>Instruments for managing and controling public finance</a:t>
            </a:r>
          </a:p>
          <a:p>
            <a:pPr marL="169238" indent="-169238">
              <a:buFontTx/>
              <a:buChar char="-"/>
            </a:pPr>
            <a:r>
              <a:rPr dirty="0" smtClean="0"/>
              <a:t>Risk control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Planning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Define responsibility of departments and individuals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Decisionmaking on the basis of relevant documents </a:t>
            </a:r>
          </a:p>
          <a:p>
            <a:pPr marL="169238" indent="-169238">
              <a:buFontTx/>
              <a:buChar char="-"/>
            </a:pPr>
            <a:r>
              <a:rPr dirty="0" smtClean="0"/>
              <a:t>Creating audit trail, which ensures that decisionmaking process can be checked retrospectively</a:t>
            </a: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Assurence, that risks are being recognized on time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Asuurence, that risks are being effectively controlled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Assurence, that system of internal control is reliable and effective:</a:t>
            </a:r>
          </a:p>
          <a:p>
            <a:pPr marL="620540" lvl="1" indent="-169238">
              <a:buFontTx/>
              <a:buChar char="-"/>
            </a:pPr>
            <a:r>
              <a:rPr dirty="0" smtClean="0"/>
              <a:t>Enables to make right decisions at the right time</a:t>
            </a:r>
            <a:endParaRPr lang="hr-HR" baseline="0" dirty="0" smtClean="0"/>
          </a:p>
          <a:p>
            <a:pPr marL="620540" lvl="1" indent="-169238">
              <a:buFontTx/>
              <a:buChar char="-"/>
            </a:pPr>
            <a:r>
              <a:rPr dirty="0" smtClean="0"/>
              <a:t>Manages to identify mistakes and ensures remedy</a:t>
            </a:r>
            <a:endParaRPr lang="hr-HR" baseline="0" dirty="0" smtClean="0"/>
          </a:p>
          <a:p>
            <a:pPr marL="451302" lvl="1"/>
            <a:endParaRPr lang="hr-HR" baseline="0" dirty="0" smtClean="0"/>
          </a:p>
          <a:p>
            <a:pPr marL="451302" lvl="1"/>
            <a:endParaRPr lang="hr-HR" baseline="0" dirty="0" smtClean="0"/>
          </a:p>
          <a:p>
            <a:pPr marL="451302" lvl="1"/>
            <a:r>
              <a:rPr dirty="0" smtClean="0"/>
              <a:t>- Methodical guidence for power structures, </a:t>
            </a:r>
          </a:p>
          <a:p>
            <a:pPr marL="620540" lvl="1" indent="-169238">
              <a:buFontTx/>
              <a:buChar char="-"/>
            </a:pPr>
            <a:r>
              <a:rPr dirty="0" smtClean="0"/>
              <a:t>Harmonising the performance of control and internal audit throughout the public sector:</a:t>
            </a:r>
          </a:p>
          <a:p>
            <a:pPr marL="1071843" lvl="2" indent="-169238">
              <a:buFontTx/>
              <a:buChar char="-"/>
            </a:pPr>
            <a:r>
              <a:rPr dirty="0" smtClean="0"/>
              <a:t>By forming environment for exchange of experiences</a:t>
            </a:r>
            <a:endParaRPr lang="hr-HR" baseline="0" dirty="0" smtClean="0"/>
          </a:p>
          <a:p>
            <a:pPr marL="1071843" lvl="2" indent="-169238">
              <a:buFontTx/>
              <a:buChar char="-"/>
            </a:pPr>
            <a:r>
              <a:rPr dirty="0" smtClean="0"/>
              <a:t>By unified methodological interpretation of the law</a:t>
            </a:r>
            <a:endParaRPr lang="hr-HR" baseline="0" dirty="0" smtClean="0"/>
          </a:p>
          <a:p>
            <a:pPr marL="1071843" lvl="2" indent="-169238">
              <a:buFontTx/>
              <a:buChar char="-"/>
            </a:pPr>
            <a:r>
              <a:rPr dirty="0" smtClean="0"/>
              <a:t>By continuous training</a:t>
            </a:r>
            <a:endParaRPr lang="hr-HR" baseline="0" dirty="0" smtClean="0"/>
          </a:p>
          <a:p>
            <a:pPr marL="451302" lvl="1"/>
            <a:r>
              <a:rPr lang="en-US" dirty="0" smtClean="0"/>
              <a:t>	</a:t>
            </a:r>
          </a:p>
          <a:p>
            <a:pPr marL="620540" lvl="1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431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dirty="0" smtClean="0"/>
              <a:t>Instruments for managing and controling public finance</a:t>
            </a:r>
          </a:p>
          <a:p>
            <a:pPr marL="169238" indent="-169238">
              <a:buFontTx/>
              <a:buChar char="-"/>
            </a:pPr>
            <a:r>
              <a:rPr dirty="0" smtClean="0"/>
              <a:t>Risk control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Planning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Define responsibility of departments and individuals</a:t>
            </a: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Decisionmaking on the basis of relevant documents </a:t>
            </a:r>
          </a:p>
          <a:p>
            <a:pPr marL="169238" indent="-169238">
              <a:buFontTx/>
              <a:buChar char="-"/>
            </a:pPr>
            <a:r>
              <a:rPr dirty="0" smtClean="0"/>
              <a:t>Creating audit trail, which ensures that decisionmaking process can be checked retrospectively</a:t>
            </a: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Assurence, that risks are being recognized on time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Asuurence, that risks are being effectively controlled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Assurence, that system of internal control is reliable and effective:</a:t>
            </a:r>
          </a:p>
          <a:p>
            <a:pPr marL="620540" lvl="1" indent="-169238">
              <a:buFontTx/>
              <a:buChar char="-"/>
            </a:pPr>
            <a:r>
              <a:rPr dirty="0" smtClean="0"/>
              <a:t>Enables to make right decisions at the right time</a:t>
            </a:r>
            <a:endParaRPr lang="hr-HR" baseline="0" dirty="0" smtClean="0"/>
          </a:p>
          <a:p>
            <a:pPr marL="620540" lvl="1" indent="-169238">
              <a:buFontTx/>
              <a:buChar char="-"/>
            </a:pPr>
            <a:r>
              <a:rPr dirty="0" smtClean="0"/>
              <a:t>Manages to identify mistakes and ensures remedy</a:t>
            </a:r>
            <a:endParaRPr lang="hr-HR" baseline="0" dirty="0" smtClean="0"/>
          </a:p>
          <a:p>
            <a:pPr marL="451302" lvl="1"/>
            <a:endParaRPr lang="hr-HR" baseline="0" dirty="0" smtClean="0"/>
          </a:p>
          <a:p>
            <a:pPr marL="451302" lvl="1"/>
            <a:endParaRPr lang="hr-HR" baseline="0" dirty="0" smtClean="0"/>
          </a:p>
          <a:p>
            <a:pPr marL="451302" lvl="1"/>
            <a:r>
              <a:rPr dirty="0" smtClean="0"/>
              <a:t>- Methodical guidence for power structures, </a:t>
            </a:r>
          </a:p>
          <a:p>
            <a:pPr marL="620540" lvl="1" indent="-169238">
              <a:buFontTx/>
              <a:buChar char="-"/>
            </a:pPr>
            <a:r>
              <a:rPr dirty="0" smtClean="0"/>
              <a:t>Harmonising the performance of control and internal audit throughout the public sector:</a:t>
            </a:r>
          </a:p>
          <a:p>
            <a:pPr marL="1071843" lvl="2" indent="-169238">
              <a:buFontTx/>
              <a:buChar char="-"/>
            </a:pPr>
            <a:r>
              <a:rPr dirty="0" smtClean="0"/>
              <a:t>By forming environment for exchange of experiences</a:t>
            </a:r>
            <a:endParaRPr lang="hr-HR" baseline="0" dirty="0" smtClean="0"/>
          </a:p>
          <a:p>
            <a:pPr marL="1071843" lvl="2" indent="-169238">
              <a:buFontTx/>
              <a:buChar char="-"/>
            </a:pPr>
            <a:r>
              <a:rPr dirty="0" smtClean="0"/>
              <a:t>By unified methodological interpretation of the law</a:t>
            </a:r>
            <a:endParaRPr lang="hr-HR" baseline="0" dirty="0" smtClean="0"/>
          </a:p>
          <a:p>
            <a:pPr marL="1071843" lvl="2" indent="-169238">
              <a:buFontTx/>
              <a:buChar char="-"/>
            </a:pPr>
            <a:r>
              <a:rPr dirty="0" smtClean="0"/>
              <a:t>By continuous training</a:t>
            </a:r>
            <a:endParaRPr lang="hr-HR" baseline="0" dirty="0" smtClean="0"/>
          </a:p>
          <a:p>
            <a:pPr marL="451302" lvl="1"/>
            <a:r>
              <a:rPr lang="en-US" dirty="0" smtClean="0"/>
              <a:t>	</a:t>
            </a:r>
          </a:p>
          <a:p>
            <a:pPr marL="620540" lvl="1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 smtClean="0"/>
          </a:p>
          <a:p>
            <a:pPr marL="169238" indent="-169238">
              <a:buFontTx/>
              <a:buChar char="-"/>
            </a:pPr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431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dirty="0" smtClean="0"/>
              <a:t>Setting up of audit committees</a:t>
            </a:r>
            <a:endParaRPr lang="hr-HR" dirty="0" smtClean="0"/>
          </a:p>
          <a:p>
            <a:endParaRPr lang="hr-HR" dirty="0" smtClean="0"/>
          </a:p>
          <a:p>
            <a:r>
              <a:rPr dirty="0" smtClean="0"/>
              <a:t>Objective is: </a:t>
            </a:r>
          </a:p>
          <a:p>
            <a:pPr marL="169238" indent="-169238">
              <a:buFontTx/>
              <a:buChar char="-"/>
            </a:pPr>
            <a:r>
              <a:rPr dirty="0" smtClean="0"/>
              <a:t>To strenghten quality and independence of internal audit within departments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To create platform for sharing experiences and good practice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Government audit committee deals with key risks and problems, wich are submitted by department audit committees</a:t>
            </a:r>
            <a:endParaRPr lang="hr-HR" baseline="0" dirty="0" smtClean="0"/>
          </a:p>
          <a:p>
            <a:pPr marL="169238" indent="-169238">
              <a:buFontTx/>
              <a:buChar char="-"/>
            </a:pPr>
            <a:r>
              <a:rPr dirty="0" smtClean="0"/>
              <a:t>All other problems will be solved on department level according to subsidiarity principle</a:t>
            </a:r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851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dirty="0" smtClean="0"/>
              <a:t>MMR – MRD ministry of regional developement</a:t>
            </a:r>
            <a:endParaRPr lang="hr-H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360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630616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432" y="3886200"/>
            <a:ext cx="7634999" cy="76693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827584" y="4869160"/>
            <a:ext cx="7488832" cy="0"/>
          </a:xfrm>
          <a:prstGeom prst="line">
            <a:avLst/>
          </a:prstGeom>
          <a:ln w="38100" cap="sq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159432"/>
            <a:ext cx="864096" cy="1050125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 userDrawn="1"/>
        </p:nvSpPr>
        <p:spPr>
          <a:xfrm>
            <a:off x="2195736" y="5247423"/>
            <a:ext cx="27363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n-US" sz="2000" b="1" noProof="0" dirty="0" smtClean="0"/>
              <a:t>Ministarstvo financija</a:t>
            </a:r>
          </a:p>
          <a:p>
            <a:pPr algn="l"/>
            <a:r>
              <a:rPr lang="en-US" sz="2000" b="1" noProof="0" dirty="0" smtClean="0">
                <a:solidFill>
                  <a:schemeClr val="bg2">
                    <a:lumMod val="50000"/>
                  </a:schemeClr>
                </a:solidFill>
              </a:rPr>
              <a:t>Češka Republika</a:t>
            </a:r>
            <a:endParaRPr lang="hr-HR" sz="1800" noProof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15B3-8E69-4339-8DAB-E484CB7428C3}" type="datetime1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7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6D3C-907E-4CFB-94D0-21E35504D76A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0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BE1A-EBD2-427C-9CE9-33BBAFDBD4EC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40D-FCE7-4F25-A8A3-D889A1E9E7B4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648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170C-44B4-4644-BF52-CCB08B3DA3EF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330785" y="1484784"/>
            <a:ext cx="8316000" cy="0"/>
          </a:xfrm>
          <a:prstGeom prst="line">
            <a:avLst/>
          </a:prstGeom>
          <a:ln w="38100" cap="sq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150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C6AE-3295-48AF-9B70-1BADA18A7099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0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54E3-88B5-47C2-B282-A004838FD1A2}" type="datetime1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6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23B1-618C-48BF-A12D-834BE9C0E452}" type="datetime1">
              <a:rPr lang="cs-CZ" smtClean="0"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78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44DF-10E6-477D-BB78-D7E53F0FB593}" type="datetime1">
              <a:rPr lang="cs-CZ" smtClean="0"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55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241F-A3BA-488D-9467-2F6E35BBE36A}" type="datetime1">
              <a:rPr lang="cs-CZ" smtClean="0"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7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3B5-F75F-4EB5-ADB8-E053EB5B97CE}" type="datetime1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0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D1C-6868-468E-8939-2B9285D1E4F9}" type="datetime1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4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lokajicek2@mfcr.cz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501008"/>
            <a:ext cx="7556376" cy="147002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Unutarnja kontrola u javnom sektoru - iskustvo Češke Republike 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Aktivnosti Središnje harmonizacijske jedinice u Češkoj Republici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en-GB" smtClean="0"/>
              <a:t>10</a:t>
            </a:fld>
            <a:endParaRPr lang="hr-HR" dirty="0"/>
          </a:p>
        </p:txBody>
      </p:sp>
      <p:sp>
        <p:nvSpPr>
          <p:cNvPr id="8" name="Obdélník 7"/>
          <p:cNvSpPr/>
          <p:nvPr/>
        </p:nvSpPr>
        <p:spPr>
          <a:xfrm>
            <a:off x="323850" y="1781946"/>
            <a:ext cx="4176000" cy="415786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smtClean="0"/>
              <a:t>Financijsko upravljanje i kontrola</a:t>
            </a:r>
            <a:endParaRPr lang="hr-HR" dirty="0"/>
          </a:p>
        </p:txBody>
      </p:sp>
      <p:sp>
        <p:nvSpPr>
          <p:cNvPr id="9" name="Obdélník 8"/>
          <p:cNvSpPr/>
          <p:nvPr/>
        </p:nvSpPr>
        <p:spPr>
          <a:xfrm>
            <a:off x="323850" y="2286002"/>
            <a:ext cx="4176000" cy="3735286"/>
          </a:xfrm>
          <a:prstGeom prst="rect">
            <a:avLst/>
          </a:prstGeom>
          <a:noFill/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t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Otvoreni podaci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Primjena načela 3E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Središnji sustav javne nabave</a:t>
            </a:r>
            <a:endParaRPr lang="hr-HR" sz="1600" dirty="0">
              <a:solidFill>
                <a:srgbClr val="00206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34955" y="1781946"/>
            <a:ext cx="4176000" cy="415786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smtClean="0"/>
              <a:t>Unutarnja revizija</a:t>
            </a:r>
            <a:endParaRPr lang="hr-HR" dirty="0"/>
          </a:p>
        </p:txBody>
      </p:sp>
      <p:sp>
        <p:nvSpPr>
          <p:cNvPr id="11" name="Obdélník 10"/>
          <p:cNvSpPr/>
          <p:nvPr/>
        </p:nvSpPr>
        <p:spPr>
          <a:xfrm>
            <a:off x="4634955" y="2286002"/>
            <a:ext cx="4176000" cy="3736800"/>
          </a:xfrm>
          <a:prstGeom prst="rect">
            <a:avLst/>
          </a:prstGeom>
          <a:noFill/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t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Bliska suradnja s češkom podružnicom IIA-a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Metodološko usmjeravanje putem: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primjernih dokumenata za unutarnju kontrolu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pozivnog centra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"Dana metodologije"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biltena</a:t>
            </a:r>
            <a:endParaRPr lang="hr-H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 txBox="1">
            <a:spLocks/>
          </p:cNvSpPr>
          <p:nvPr/>
        </p:nvSpPr>
        <p:spPr>
          <a:xfrm>
            <a:off x="325414" y="4919693"/>
            <a:ext cx="8072415" cy="1389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"/>
            </a:ext>
          </a:extLst>
        </p:spPr>
        <p:txBody>
          <a:bodyPr lIns="0" tIns="0" rIns="0" bIns="0" anchor="b">
            <a:normAutofit lnSpcReduction="10000"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Calibri"/>
                <a:ea typeface="Calibri"/>
                <a:cs typeface="Calibri"/>
                <a:sym typeface="Calibri"/>
              </a:defRPr>
            </a:lvl5pPr>
            <a:lvl6pPr marL="26517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6pPr>
            <a:lvl7pPr marL="31089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7pPr>
            <a:lvl8pPr marL="35661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8pPr>
            <a:lvl9pPr marL="40233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r">
              <a:spcBef>
                <a:spcPts val="400"/>
              </a:spcBef>
              <a:defRPr sz="1800"/>
            </a:pPr>
            <a:r>
              <a:rPr lang="en-GB" sz="1800" dirty="0" smtClean="0">
                <a:solidFill>
                  <a:srgbClr val="002060"/>
                </a:solidFill>
                <a:latin typeface="+mn-lt"/>
                <a:sym typeface="Open Sans Semibold"/>
              </a:rPr>
              <a:t>Ing. Jan Lokajíček</a:t>
            </a:r>
          </a:p>
          <a:p>
            <a:pPr algn="r">
              <a:spcBef>
                <a:spcPts val="400"/>
              </a:spcBef>
              <a:defRPr sz="1800"/>
            </a:pPr>
            <a:r>
              <a:rPr lang="en-GB" sz="1400" b="0" dirty="0" smtClean="0">
                <a:solidFill>
                  <a:srgbClr val="002060"/>
                </a:solidFill>
                <a:latin typeface="+mn-lt"/>
                <a:sym typeface="Open Sans"/>
              </a:rPr>
              <a:t>Središnja harmonizacijska jedinica</a:t>
            </a:r>
          </a:p>
          <a:p>
            <a:pPr algn="r">
              <a:spcBef>
                <a:spcPts val="400"/>
              </a:spcBef>
              <a:defRPr sz="1800"/>
            </a:pPr>
            <a:r>
              <a:rPr lang="en-GB" sz="1400" b="0" dirty="0" smtClean="0">
                <a:solidFill>
                  <a:srgbClr val="002060"/>
                </a:solidFill>
                <a:latin typeface="+mn-lt"/>
                <a:sym typeface="Open Sans"/>
              </a:rPr>
              <a:t>Harmonizacija unutarnje revizije </a:t>
            </a:r>
          </a:p>
          <a:p>
            <a:pPr algn="r">
              <a:spcBef>
                <a:spcPts val="400"/>
              </a:spcBef>
              <a:defRPr sz="1800"/>
            </a:pPr>
            <a:endParaRPr lang="hr-H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Open Sans"/>
            </a:endParaRPr>
          </a:p>
          <a:p>
            <a:pPr algn="r">
              <a:spcBef>
                <a:spcPts val="400"/>
              </a:spcBef>
              <a:defRPr sz="1800"/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sym typeface="Open Sans"/>
                <a:hlinkClick r:id="rId2"/>
              </a:rPr>
              <a:t>jan.lokajicek2@mfcr.cz</a:t>
            </a:r>
            <a:r>
              <a:rPr dirty="0" smtClean="0"/>
              <a:t> </a:t>
            </a:r>
            <a:endParaRPr lang="hr-HR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6" name="Shape 183"/>
          <p:cNvSpPr/>
          <p:nvPr/>
        </p:nvSpPr>
        <p:spPr>
          <a:xfrm>
            <a:off x="482600" y="6449673"/>
            <a:ext cx="7915228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"/>
            </a:ext>
          </a:extLst>
        </p:spPr>
        <p:txBody>
          <a:bodyPr lIns="45719" rIns="45719">
            <a:spAutoFit/>
          </a:bodyPr>
          <a:lstStyle>
            <a:lvl1pPr>
              <a:defRPr sz="900" i="1"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 lvl="0">
              <a:defRPr sz="1800" i="0"/>
            </a:pPr>
            <a:endParaRPr lang="en-GB" sz="900" i="1" dirty="0">
              <a:solidFill>
                <a:srgbClr val="002060"/>
              </a:solidFill>
            </a:endParaRPr>
          </a:p>
        </p:txBody>
      </p:sp>
      <p:sp>
        <p:nvSpPr>
          <p:cNvPr id="4" name="Shape 51"/>
          <p:cNvSpPr/>
          <p:nvPr/>
        </p:nvSpPr>
        <p:spPr>
          <a:xfrm>
            <a:off x="683569" y="4797153"/>
            <a:ext cx="7704857" cy="1"/>
          </a:xfrm>
          <a:prstGeom prst="line">
            <a:avLst/>
          </a:prstGeom>
          <a:ln w="38100">
            <a:solidFill>
              <a:srgbClr val="00206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lang="en-GB" dirty="0"/>
          </a:p>
        </p:txBody>
      </p:sp>
      <p:sp>
        <p:nvSpPr>
          <p:cNvPr id="7" name="Shape 50"/>
          <p:cNvSpPr txBox="1">
            <a:spLocks/>
          </p:cNvSpPr>
          <p:nvPr/>
        </p:nvSpPr>
        <p:spPr>
          <a:xfrm>
            <a:off x="404007" y="1799559"/>
            <a:ext cx="7993822" cy="2901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"/>
            </a:ext>
          </a:extLst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Calibri"/>
                <a:ea typeface="Calibri"/>
                <a:cs typeface="Calibri"/>
                <a:sym typeface="Calibri"/>
              </a:defRPr>
            </a:lvl5pPr>
            <a:lvl6pPr marL="26517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6pPr>
            <a:lvl7pPr marL="31089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7pPr>
            <a:lvl8pPr marL="35661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8pPr>
            <a:lvl9pPr marL="40233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r">
              <a:spcBef>
                <a:spcPts val="400"/>
              </a:spcBef>
              <a:defRPr sz="1800"/>
            </a:pPr>
            <a:r>
              <a:rPr lang="en-GB" sz="6600" b="0" dirty="0" smtClean="0">
                <a:solidFill>
                  <a:srgbClr val="002060"/>
                </a:solidFill>
                <a:latin typeface="Segoe UI Light" panose="020B0502040204020203" pitchFamily="34" charset="0"/>
                <a:sym typeface="Open Sans Semibold"/>
              </a:rPr>
              <a:t>Kontakt:</a:t>
            </a:r>
            <a:endParaRPr lang="hr-HR" sz="6600" b="0" dirty="0">
              <a:solidFill>
                <a:srgbClr val="002060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Open Sans Semibold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901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Sadržaj</a:t>
            </a:r>
            <a:endParaRPr lang="hr-HR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7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3888432"/>
          </a:xfrm>
        </p:spPr>
        <p:txBody>
          <a:bodyPr wrap="square" lIns="108000" rIns="0" numCol="1" anchor="t">
            <a:noAutofit/>
          </a:bodyPr>
          <a:lstStyle/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Trenutačni okvir  unutarnje kontrole u javnom sektoru - glavni problemi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Načela novog Zakona o kontroli javnih financija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Instrumenti kontrole javnih financija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Kako se temeljna načela profesionalne prakse unutarnje revizije odražavaju na Zakon?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Trenutačno stanje i povezanost s drugim zakonima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Izazovi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Aktivnosti Središnje harmonizacijske jedinice u Češkoj Republici:</a:t>
            </a:r>
            <a:endParaRPr lang="hr-HR" sz="2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24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Trenutačni okvir unutarnje kontrole u javnom sektoru - glavni problemi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405" y="1772208"/>
            <a:ext cx="8363272" cy="460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Zakon o financijskoj kontroli - na snazi od 2001.</a:t>
            </a:r>
          </a:p>
          <a:p>
            <a:pPr marL="0" indent="0">
              <a:buNone/>
            </a:pPr>
            <a:endParaRPr lang="hr-HR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7" name="Obdélník 6"/>
          <p:cNvSpPr/>
          <p:nvPr/>
        </p:nvSpPr>
        <p:spPr>
          <a:xfrm>
            <a:off x="1394595" y="2636912"/>
            <a:ext cx="3096344" cy="415786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Unutarnja revizija</a:t>
            </a:r>
            <a:endParaRPr lang="hr-HR" sz="1600" dirty="0"/>
          </a:p>
        </p:txBody>
      </p:sp>
      <p:sp>
        <p:nvSpPr>
          <p:cNvPr id="9" name="Obdélník 8"/>
          <p:cNvSpPr/>
          <p:nvPr/>
        </p:nvSpPr>
        <p:spPr>
          <a:xfrm>
            <a:off x="1394595" y="3140968"/>
            <a:ext cx="3096344" cy="1512168"/>
          </a:xfrm>
          <a:prstGeom prst="rect">
            <a:avLst/>
          </a:prstGeom>
          <a:noFill/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Standardi Instituta internih revizora (IIA) nisu zakonski obvezujući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Često je zamijenjena kontrolom javne uprave</a:t>
            </a:r>
            <a:endParaRPr lang="hr-HR" sz="1600" dirty="0">
              <a:solidFill>
                <a:srgbClr val="00206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34955" y="2636912"/>
            <a:ext cx="3096344" cy="415786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Kontrola financijskog upravljanja</a:t>
            </a:r>
            <a:endParaRPr lang="hr-HR" sz="1600" dirty="0"/>
          </a:p>
        </p:txBody>
      </p:sp>
      <p:sp>
        <p:nvSpPr>
          <p:cNvPr id="11" name="Obdélník 10"/>
          <p:cNvSpPr/>
          <p:nvPr/>
        </p:nvSpPr>
        <p:spPr>
          <a:xfrm>
            <a:off x="4634955" y="3140968"/>
            <a:ext cx="3096344" cy="1512168"/>
          </a:xfrm>
          <a:prstGeom prst="rect">
            <a:avLst/>
          </a:prstGeom>
          <a:noFill/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Rigidan i nejasan postupak odobrenja</a:t>
            </a:r>
            <a:endParaRPr lang="hr-HR" sz="1600" dirty="0">
              <a:solidFill>
                <a:srgbClr val="00206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53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Načela novog Zakona o kontroli javnih financija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1" y="1772816"/>
            <a:ext cx="8351838" cy="820225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Cilj </a:t>
            </a:r>
          </a:p>
          <a:p>
            <a:pPr marL="715963" indent="-354013">
              <a:spcBef>
                <a:spcPct val="20000"/>
              </a:spcBef>
              <a:spcAft>
                <a:spcPts val="300"/>
              </a:spcAft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Zaštititi javne financije i osigurati da se s njima postupa prema </a:t>
            </a:r>
            <a:r>
              <a:t/>
            </a:r>
            <a:br/>
            <a:r>
              <a:rPr lang="en-GB" sz="1400" b="1" dirty="0" smtClean="0">
                <a:solidFill>
                  <a:srgbClr val="002060"/>
                </a:solidFill>
              </a:rPr>
              <a:t>načelu 3E.</a:t>
            </a:r>
            <a:endParaRPr lang="hr-HR" sz="1400" b="1" dirty="0">
              <a:solidFill>
                <a:srgbClr val="002060"/>
              </a:solidFill>
            </a:endParaRPr>
          </a:p>
        </p:txBody>
      </p:sp>
      <p:grpSp>
        <p:nvGrpSpPr>
          <p:cNvPr id="296" name="Skupina 295"/>
          <p:cNvGrpSpPr/>
          <p:nvPr/>
        </p:nvGrpSpPr>
        <p:grpSpPr>
          <a:xfrm>
            <a:off x="487731" y="2683259"/>
            <a:ext cx="8252097" cy="2756028"/>
            <a:chOff x="459740" y="2239146"/>
            <a:chExt cx="8252097" cy="2756028"/>
          </a:xfrm>
        </p:grpSpPr>
        <p:sp>
          <p:nvSpPr>
            <p:cNvPr id="297" name="Freeform 2"/>
            <p:cNvSpPr>
              <a:spLocks/>
            </p:cNvSpPr>
            <p:nvPr/>
          </p:nvSpPr>
          <p:spPr bwMode="blackWhite">
            <a:xfrm>
              <a:off x="2028338" y="3613733"/>
              <a:ext cx="1738313" cy="1236663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8" name="Freeform 3"/>
            <p:cNvSpPr>
              <a:spLocks/>
            </p:cNvSpPr>
            <p:nvPr/>
          </p:nvSpPr>
          <p:spPr bwMode="blackWhite">
            <a:xfrm>
              <a:off x="3472963" y="2900946"/>
              <a:ext cx="1739900" cy="1238250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6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6"/>
                  </a:lnTo>
                  <a:lnTo>
                    <a:pt x="224" y="0"/>
                  </a:lnTo>
                </a:path>
              </a:pathLst>
            </a:custGeom>
            <a:solidFill>
              <a:srgbClr val="F2C20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9" name="Freeform 4"/>
            <p:cNvSpPr>
              <a:spLocks/>
            </p:cNvSpPr>
            <p:nvPr/>
          </p:nvSpPr>
          <p:spPr bwMode="blackWhite">
            <a:xfrm>
              <a:off x="4919176" y="3613733"/>
              <a:ext cx="1736725" cy="1236663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0" name="Text Box 10"/>
            <p:cNvSpPr txBox="1">
              <a:spLocks noChangeArrowheads="1"/>
            </p:cNvSpPr>
            <p:nvPr/>
          </p:nvSpPr>
          <p:spPr bwMode="gray">
            <a:xfrm>
              <a:off x="3828354" y="3299786"/>
              <a:ext cx="1029128" cy="440570"/>
            </a:xfrm>
            <a:prstGeom prst="rect">
              <a:avLst/>
            </a:prstGeom>
            <a:solidFill>
              <a:srgbClr val="F2C2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Economy </a:t>
              </a:r>
              <a:endParaRPr lang="hr-HR" sz="1400" b="1" kern="0" dirty="0" smtClean="0">
                <a:solidFill>
                  <a:srgbClr val="FFFFFF"/>
                </a:solidFill>
              </a:endParaRPr>
            </a:p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(</a:t>
              </a:r>
              <a:r>
                <a:rPr lang="en-GB" sz="1400" b="1" kern="0" dirty="0" smtClean="0">
                  <a:solidFill>
                    <a:srgbClr val="FFFFFF"/>
                  </a:solidFill>
                </a:rPr>
                <a:t>ekonomija)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01" name="Text Box 12"/>
            <p:cNvSpPr txBox="1">
              <a:spLocks noChangeArrowheads="1"/>
            </p:cNvSpPr>
            <p:nvPr/>
          </p:nvSpPr>
          <p:spPr bwMode="gray">
            <a:xfrm>
              <a:off x="3753344" y="4538382"/>
              <a:ext cx="1165832" cy="4567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Font typeface="Wingdings 2" pitchFamily="18" charset="2"/>
                <a:buNone/>
                <a:defRPr/>
              </a:pPr>
              <a:r>
                <a:rPr lang="en-GB" sz="1400" b="1" dirty="0" smtClean="0">
                  <a:solidFill>
                    <a:srgbClr val="002776"/>
                  </a:solidFill>
                </a:rPr>
                <a:t>Postupanje </a:t>
              </a:r>
            </a:p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Font typeface="Wingdings 2" pitchFamily="18" charset="2"/>
                <a:buNone/>
                <a:defRPr/>
              </a:pPr>
              <a:r>
                <a:rPr lang="en-GB" sz="1400" b="1" dirty="0" smtClean="0">
                  <a:solidFill>
                    <a:srgbClr val="002776"/>
                  </a:solidFill>
                </a:rPr>
                <a:t>s javnim financijama</a:t>
              </a:r>
              <a:endParaRPr lang="hr-HR" sz="1400" b="1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2" name="Text Box 13"/>
            <p:cNvSpPr txBox="1">
              <a:spLocks noChangeArrowheads="1"/>
            </p:cNvSpPr>
            <p:nvPr/>
          </p:nvSpPr>
          <p:spPr bwMode="gray">
            <a:xfrm>
              <a:off x="2307596" y="4011780"/>
              <a:ext cx="1179810" cy="440570"/>
            </a:xfrm>
            <a:prstGeom prst="rect">
              <a:avLst/>
            </a:prstGeom>
            <a:solidFill>
              <a:srgbClr val="00A1DE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Effectiveness </a:t>
              </a:r>
              <a:endParaRPr lang="hr-HR" sz="1400" b="1" kern="0" dirty="0" smtClean="0">
                <a:solidFill>
                  <a:srgbClr val="FFFFFF"/>
                </a:solidFill>
              </a:endParaRPr>
            </a:p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(</a:t>
              </a:r>
              <a:r>
                <a:rPr lang="en-GB" sz="1400" b="1" kern="0" dirty="0" smtClean="0">
                  <a:solidFill>
                    <a:srgbClr val="FFFFFF"/>
                  </a:solidFill>
                </a:rPr>
                <a:t>učinkovitost)</a:t>
              </a:r>
              <a:endParaRPr lang="hr-HR" sz="1400" b="1" kern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3" name="Text Box 15"/>
            <p:cNvSpPr txBox="1">
              <a:spLocks noChangeArrowheads="1"/>
            </p:cNvSpPr>
            <p:nvPr/>
          </p:nvSpPr>
          <p:spPr bwMode="gray">
            <a:xfrm>
              <a:off x="5153551" y="4011779"/>
              <a:ext cx="1267976" cy="440570"/>
            </a:xfrm>
            <a:prstGeom prst="rect">
              <a:avLst/>
            </a:prstGeom>
            <a:solidFill>
              <a:srgbClr val="00206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Efficiency </a:t>
              </a:r>
              <a:endParaRPr lang="hr-HR" sz="1400" b="1" kern="0" dirty="0" smtClean="0">
                <a:solidFill>
                  <a:srgbClr val="FFFFFF"/>
                </a:solidFill>
              </a:endParaRPr>
            </a:p>
            <a:p>
              <a:pPr marL="0" marR="0" lvl="0" indent="0" algn="ctr" defTabSz="914400" eaLnBrk="1" fontAlgn="base" latinLnBrk="0" hangingPunct="1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</a:rPr>
                <a:t>(</a:t>
              </a:r>
              <a:r>
                <a:rPr lang="en-GB" sz="1400" b="1" kern="0" dirty="0" smtClean="0">
                  <a:solidFill>
                    <a:srgbClr val="FFFFFF"/>
                  </a:solidFill>
                </a:rPr>
                <a:t>djelotvornost)</a:t>
              </a:r>
              <a:endParaRPr kumimoji="0" lang="hr-HR" sz="14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04" name="Text Box 12"/>
            <p:cNvSpPr txBox="1">
              <a:spLocks noChangeArrowheads="1"/>
            </p:cNvSpPr>
            <p:nvPr/>
          </p:nvSpPr>
          <p:spPr bwMode="gray">
            <a:xfrm>
              <a:off x="459740" y="4056071"/>
              <a:ext cx="1440160" cy="3915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</a:rPr>
                <a:t>Postignutim rezultatima odražava se potražnja</a:t>
              </a:r>
              <a:endParaRPr lang="hr-HR" sz="1200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5" name="Text Box 12"/>
            <p:cNvSpPr txBox="1">
              <a:spLocks noChangeArrowheads="1"/>
            </p:cNvSpPr>
            <p:nvPr/>
          </p:nvSpPr>
          <p:spPr bwMode="gray">
            <a:xfrm>
              <a:off x="6625695" y="3832966"/>
              <a:ext cx="2086142" cy="7830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</a:rPr>
                <a:t>Cilj je ostvariti najbolji odnos između utrošenih rashoda i postignutih rezultata</a:t>
              </a:r>
              <a:endParaRPr lang="hr-HR" sz="1200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6" name="Text Box 12"/>
            <p:cNvSpPr txBox="1">
              <a:spLocks noChangeArrowheads="1"/>
            </p:cNvSpPr>
            <p:nvPr/>
          </p:nvSpPr>
          <p:spPr bwMode="gray">
            <a:xfrm>
              <a:off x="3015183" y="2239146"/>
              <a:ext cx="2755221" cy="587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</a:rPr>
                <a:t>Resursi su dostupni u pravo vrijeme, u dovoljnoj količini, odgovarajuće su kvalitete i po najboljoj cijeni</a:t>
              </a:r>
              <a:endParaRPr lang="hr-HR" sz="1200" dirty="0">
                <a:solidFill>
                  <a:srgbClr val="002776"/>
                </a:solidFill>
                <a:cs typeface="Arial" charset="0"/>
              </a:endParaRPr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29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b="1" dirty="0" smtClean="0">
                <a:solidFill>
                  <a:srgbClr val="002060"/>
                </a:solidFill>
              </a:rPr>
              <a:t>Instrumenti kontrole javnih financija</a:t>
            </a:r>
            <a:endParaRPr lang="hr-HR" sz="2400" b="1" dirty="0">
              <a:solidFill>
                <a:srgbClr val="002060"/>
              </a:solidFill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539552" y="1737970"/>
            <a:ext cx="7920880" cy="4690105"/>
            <a:chOff x="539552" y="1491848"/>
            <a:chExt cx="7920880" cy="4690105"/>
          </a:xfrm>
        </p:grpSpPr>
        <p:sp>
          <p:nvSpPr>
            <p:cNvPr id="17" name="Obdélník 16"/>
            <p:cNvSpPr/>
            <p:nvPr/>
          </p:nvSpPr>
          <p:spPr>
            <a:xfrm>
              <a:off x="539552" y="1491848"/>
              <a:ext cx="3096344" cy="2339102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Kontrola rizika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Planiranje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Utvrđivanje odgovornosti odjela i osoba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Odlučivanje na temelju relevantnih dokumenata 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Stvaranje revizijskog traga kojim se osigurava mogućnost retrospektivne provjere procesa odlučivanja 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Poduzimanje mjera za pravodobno ispravljanje nedostataka</a:t>
              </a:r>
              <a:endParaRPr lang="hr-HR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5579415" y="1491848"/>
              <a:ext cx="2881017" cy="2092881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Osiguranje pravodobnog prepoznavanja rizika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Osiguranje pravodobne kontrole rizika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Osiguravanje pouzdanosti i učinkovitosti sustava unutarnje kontrole: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Mogućnost donošenja pravih odluka u pravom trenutku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Mogućnost utvrđivanja pogrešaka i osiguranja njihovog ispravljanja</a:t>
              </a:r>
              <a:endParaRPr lang="hr-HR" sz="1100" dirty="0">
                <a:solidFill>
                  <a:srgbClr val="002060"/>
                </a:solidFill>
              </a:endParaRP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2889489" y="4596904"/>
              <a:ext cx="3888432" cy="1585049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Metodološko usmjeravanje struktura vlasti</a:t>
              </a:r>
            </a:p>
            <a:p>
              <a:pPr marL="171450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Harmonizacija uspješnosti kontrole i unutarnje revizije u cijelom javnom sektoru: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stvaranjem okruženja za razmjenu iskustva</a:t>
              </a:r>
              <a:endParaRPr lang="hr-HR" sz="1100" dirty="0" smtClean="0">
                <a:solidFill>
                  <a:srgbClr val="002060"/>
                </a:solidFill>
              </a:endParaRP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jednoobraznim metodološkim tumačenjem zakona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kontinuiranom izobrazbom</a:t>
              </a:r>
              <a:endParaRPr lang="hr-HR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4" name="Freeform 2"/>
          <p:cNvSpPr>
            <a:spLocks/>
          </p:cNvSpPr>
          <p:nvPr/>
        </p:nvSpPr>
        <p:spPr bwMode="blackWhite">
          <a:xfrm>
            <a:off x="2988543" y="1514882"/>
            <a:ext cx="1808162" cy="3262312"/>
          </a:xfrm>
          <a:custGeom>
            <a:avLst/>
            <a:gdLst>
              <a:gd name="T0" fmla="*/ 0 w 760"/>
              <a:gd name="T1" fmla="*/ 2147483647 h 1516"/>
              <a:gd name="T2" fmla="*/ 2147483647 w 760"/>
              <a:gd name="T3" fmla="*/ 2147483647 h 1516"/>
              <a:gd name="T4" fmla="*/ 2147483647 w 760"/>
              <a:gd name="T5" fmla="*/ 0 h 1516"/>
              <a:gd name="T6" fmla="*/ 0 w 760"/>
              <a:gd name="T7" fmla="*/ 2147483647 h 1516"/>
              <a:gd name="T8" fmla="*/ 0 60000 65536"/>
              <a:gd name="T9" fmla="*/ 0 60000 65536"/>
              <a:gd name="T10" fmla="*/ 0 60000 65536"/>
              <a:gd name="T11" fmla="*/ 0 60000 65536"/>
              <a:gd name="T12" fmla="*/ 0 w 760"/>
              <a:gd name="T13" fmla="*/ 0 h 1516"/>
              <a:gd name="T14" fmla="*/ 760 w 760"/>
              <a:gd name="T15" fmla="*/ 1516 h 15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0" h="1516">
                <a:moveTo>
                  <a:pt x="0" y="1516"/>
                </a:moveTo>
                <a:lnTo>
                  <a:pt x="760" y="960"/>
                </a:lnTo>
                <a:lnTo>
                  <a:pt x="760" y="0"/>
                </a:lnTo>
                <a:lnTo>
                  <a:pt x="0" y="1516"/>
                </a:lnTo>
                <a:close/>
              </a:path>
            </a:pathLst>
          </a:custGeom>
          <a:solidFill>
            <a:srgbClr val="002060"/>
          </a:solidFill>
          <a:ln w="1905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smtClean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" name="Freeform 3"/>
          <p:cNvSpPr>
            <a:spLocks/>
          </p:cNvSpPr>
          <p:nvPr/>
        </p:nvSpPr>
        <p:spPr bwMode="blackWhite">
          <a:xfrm flipH="1">
            <a:off x="4771305" y="1531028"/>
            <a:ext cx="1836738" cy="3267075"/>
          </a:xfrm>
          <a:custGeom>
            <a:avLst/>
            <a:gdLst>
              <a:gd name="T0" fmla="*/ 0 w 764"/>
              <a:gd name="T1" fmla="*/ 2147483647 h 1516"/>
              <a:gd name="T2" fmla="*/ 2147483647 w 764"/>
              <a:gd name="T3" fmla="*/ 2147483647 h 1516"/>
              <a:gd name="T4" fmla="*/ 2147483647 w 764"/>
              <a:gd name="T5" fmla="*/ 0 h 1516"/>
              <a:gd name="T6" fmla="*/ 0 w 764"/>
              <a:gd name="T7" fmla="*/ 2147483647 h 1516"/>
              <a:gd name="T8" fmla="*/ 0 60000 65536"/>
              <a:gd name="T9" fmla="*/ 0 60000 65536"/>
              <a:gd name="T10" fmla="*/ 0 60000 65536"/>
              <a:gd name="T11" fmla="*/ 0 60000 65536"/>
              <a:gd name="T12" fmla="*/ 0 w 764"/>
              <a:gd name="T13" fmla="*/ 0 h 1516"/>
              <a:gd name="T14" fmla="*/ 764 w 764"/>
              <a:gd name="T15" fmla="*/ 1516 h 15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4" h="1516">
                <a:moveTo>
                  <a:pt x="0" y="1516"/>
                </a:moveTo>
                <a:lnTo>
                  <a:pt x="764" y="960"/>
                </a:lnTo>
                <a:lnTo>
                  <a:pt x="764" y="0"/>
                </a:lnTo>
                <a:lnTo>
                  <a:pt x="0" y="1516"/>
                </a:lnTo>
                <a:close/>
              </a:path>
            </a:pathLst>
          </a:custGeom>
          <a:solidFill>
            <a:srgbClr val="00A0DE"/>
          </a:solidFill>
          <a:ln w="19050">
            <a:solidFill>
              <a:srgbClr val="FFFFFF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18007150">
            <a:off x="3408366" y="3168563"/>
            <a:ext cx="1581822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lvl="0" algn="ctr" defTabSz="787400" fontAlgn="base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defRPr/>
            </a:pPr>
            <a:r>
              <a:rPr lang="en-GB" sz="1200" b="1" kern="0" dirty="0" smtClean="0">
                <a:solidFill>
                  <a:srgbClr val="FFFFFF"/>
                </a:solidFill>
                <a:latin typeface="Arial" charset="0"/>
              </a:rPr>
              <a:t>Mehanizmi kontrole</a:t>
            </a:r>
            <a:endParaRPr lang="hr-HR" sz="1200" b="1" kern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3624919">
            <a:off x="4476136" y="3088279"/>
            <a:ext cx="1759651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marL="0" marR="0" lvl="0" indent="0" algn="ctr" defTabSz="787400" eaLnBrk="1" fontAlgn="base" latinLnBrk="0" hangingPunct="1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GB" sz="12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Unutarnja revizija</a:t>
            </a: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blackWhite">
          <a:xfrm>
            <a:off x="2988543" y="3610653"/>
            <a:ext cx="3619500" cy="1187450"/>
          </a:xfrm>
          <a:prstGeom prst="triangle">
            <a:avLst>
              <a:gd name="adj" fmla="val 49495"/>
            </a:avLst>
          </a:prstGeom>
          <a:solidFill>
            <a:srgbClr val="F2C200"/>
          </a:solidFill>
          <a:ln w="1905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76200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1" i="0" u="none" strike="noStrike" kern="0" cap="none" spc="0" normalizeH="0" baseline="0" noProof="0" smtClean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" name="Rectangle 2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rot="10800000" flipV="1">
            <a:off x="4092176" y="4211972"/>
            <a:ext cx="1576387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marL="0" marR="0" lvl="0" indent="0" defTabSz="787400" eaLnBrk="1" fontAlgn="base" latinLnBrk="0" hangingPunct="1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GB" sz="12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Harmonizacija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87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b="1" dirty="0" smtClean="0">
                <a:solidFill>
                  <a:srgbClr val="002060"/>
                </a:solidFill>
              </a:rPr>
              <a:t>Kako se temeljna načela profesionalne prakse unutarnje revizije odražavaju na Zakon?</a:t>
            </a:r>
            <a:endParaRPr lang="hr-HR" sz="2400" b="1" dirty="0">
              <a:solidFill>
                <a:srgbClr val="00206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6161" y="1773237"/>
            <a:ext cx="3960000" cy="431801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Temeljna načela profesionalne prakse unutarnje revizije</a:t>
            </a:r>
            <a:endParaRPr lang="hr-HR" sz="1400" dirty="0"/>
          </a:p>
        </p:txBody>
      </p:sp>
      <p:sp>
        <p:nvSpPr>
          <p:cNvPr id="21" name="Obdélník 20"/>
          <p:cNvSpPr/>
          <p:nvPr/>
        </p:nvSpPr>
        <p:spPr>
          <a:xfrm>
            <a:off x="206161" y="2252876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Pokazuje integritet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786840" y="1773038"/>
            <a:ext cx="3960000" cy="432000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Zakon o kontroli javnih financija</a:t>
            </a:r>
            <a:endParaRPr lang="hr-HR" sz="1600" dirty="0"/>
          </a:p>
        </p:txBody>
      </p:sp>
      <p:sp>
        <p:nvSpPr>
          <p:cNvPr id="23" name="Obdélník 22"/>
          <p:cNvSpPr/>
          <p:nvPr/>
        </p:nvSpPr>
        <p:spPr>
          <a:xfrm>
            <a:off x="4786840" y="2252876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Revizorsko izvješće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5400000">
            <a:off x="2492613" y="4014331"/>
            <a:ext cx="3960018" cy="522156"/>
          </a:xfrm>
          <a:prstGeom prst="triangle">
            <a:avLst/>
          </a:prstGeom>
          <a:solidFill>
            <a:srgbClr val="F2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bdélník 23"/>
          <p:cNvSpPr/>
          <p:nvPr/>
        </p:nvSpPr>
        <p:spPr>
          <a:xfrm>
            <a:off x="206161" y="2624714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Pokazuje kompetenciju i dužnu pažnju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4786840" y="2624714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Ovlaštenje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06161" y="2996552"/>
            <a:ext cx="3960000" cy="540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Objektivna je i bez nezakonitog utjecaja (neovisna)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4786840" y="2996552"/>
            <a:ext cx="3960000" cy="540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Neovisnost unutarnje revizije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Prepreka neovisnosti unutarnje revizije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Revizorski odbor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206161" y="3584390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U skladu je sa strategijama, ciljevima i rizicima organizacije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86840" y="3584390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Definiranje službe unutarnje revizije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Opseg rada službe unutarnje revizije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206161" y="4028228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Odgovarajuće je pozicionirana i ima odgovarajuće resurse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786840" y="4028228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Kriterij obvezne uspostave unutarnje revizije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Neovisnost unutarnje revizije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206161" y="4472066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Pokazuje kvalitetu i neprestano poboljšanje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4786840" y="4472066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Vanjska ocjena kvalitete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206161" y="4843904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Učinkovito komunicira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4786840" y="4843904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Revizorsko izvješće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206161" y="5215742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Pruža osiguranje temeljeno na riziku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4786840" y="5215742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Planiranje unutarnje revizije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206161" y="5587580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Pronicljiva je, proaktivna i usmjerena na budućnost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4786840" y="5587580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Definiranje unutarnje revizije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Vrste revizije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206161" y="6031417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Potiče organizacijsko poboljšanje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4786840" y="6031417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Definiranje unutarnje revizije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96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Osnivanje revizorskih odbora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0" y="1772816"/>
            <a:ext cx="8568627" cy="8925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060"/>
                </a:solidFill>
              </a:rPr>
              <a:t>Cilj: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Ojačati kvalitetu i neovisnost unutarnje revizije unutar odjela.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Stvoriti platformu za razmjenu iskustava i dobre prakse.</a:t>
            </a:r>
            <a:endParaRPr lang="hr-HR" sz="1400" b="1" dirty="0">
              <a:solidFill>
                <a:srgbClr val="00206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323851" y="2741134"/>
            <a:ext cx="8496621" cy="2920114"/>
            <a:chOff x="177641" y="1400609"/>
            <a:chExt cx="8842634" cy="3638556"/>
          </a:xfrm>
        </p:grpSpPr>
        <p:grpSp>
          <p:nvGrpSpPr>
            <p:cNvPr id="5" name="Skupina 4"/>
            <p:cNvGrpSpPr/>
            <p:nvPr/>
          </p:nvGrpSpPr>
          <p:grpSpPr>
            <a:xfrm>
              <a:off x="177641" y="1400609"/>
              <a:ext cx="6632253" cy="3638556"/>
              <a:chOff x="177641" y="472975"/>
              <a:chExt cx="6632253" cy="3638556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251520" y="472975"/>
                <a:ext cx="6558374" cy="1358490"/>
              </a:xfrm>
              <a:prstGeom prst="rect">
                <a:avLst/>
              </a:prstGeom>
              <a:solidFill>
                <a:srgbClr val="00A0DE"/>
              </a:solidFill>
              <a:ln w="19050" algn="ctr">
                <a:solidFill>
                  <a:srgbClr val="009FD4"/>
                </a:solidFill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1400" b="1" dirty="0" smtClean="0">
                    <a:solidFill>
                      <a:schemeClr val="bg1"/>
                    </a:solidFill>
                  </a:rPr>
                  <a:t>Vladin revizorski odbor</a:t>
                </a:r>
              </a:p>
              <a:p>
                <a:pPr algn="ctr">
                  <a:defRPr/>
                </a:pPr>
                <a:r>
                  <a:rPr lang="en-GB" altLang="ja-JP" sz="1200" b="1" dirty="0" smtClean="0">
                    <a:solidFill>
                      <a:schemeClr val="bg1"/>
                    </a:solidFill>
                  </a:rPr>
                  <a:t>(9 članova)</a:t>
                </a:r>
                <a:endParaRPr lang="hr-HR" altLang="ja-JP" sz="1200" b="1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51520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8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206107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9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160694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10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 rot="16200000">
                <a:off x="3362291" y="-1011095"/>
                <a:ext cx="336550" cy="6220058"/>
              </a:xfrm>
              <a:prstGeom prst="homePlate">
                <a:avLst>
                  <a:gd name="adj" fmla="val 100000"/>
                </a:avLst>
              </a:prstGeom>
              <a:solidFill>
                <a:srgbClr val="F2C200"/>
              </a:solidFill>
              <a:ln w="25400" algn="ctr">
                <a:solidFill>
                  <a:srgbClr val="F2C200"/>
                </a:solidFill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3118124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11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4069868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12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5024455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13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5979042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14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77641" y="2365207"/>
                <a:ext cx="90473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</a:t>
                </a:r>
                <a:r>
                  <a:rPr lang="en-GB" altLang="ja-JP" sz="900" dirty="0" smtClean="0">
                    <a:solidFill>
                      <a:schemeClr val="bg1"/>
                    </a:solidFill>
                  </a:rPr>
                  <a:t> odbor</a:t>
                </a:r>
              </a:p>
              <a:p>
                <a:pPr algn="ctr">
                  <a:defRPr/>
                </a:pPr>
                <a:r>
                  <a:rPr lang="cs-CZ" altLang="ja-JP" sz="900" b="1" dirty="0" smtClean="0">
                    <a:solidFill>
                      <a:schemeClr val="bg1"/>
                    </a:solidFill>
                  </a:rPr>
                  <a:t>Ministarstva 1</a:t>
                </a:r>
                <a:endParaRPr lang="hr-HR" altLang="ja-JP" sz="900" b="1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1206107" y="2365207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2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2160694" y="2365207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3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3115281" y="2356049"/>
                <a:ext cx="833695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800" dirty="0" smtClean="0">
                    <a:solidFill>
                      <a:srgbClr val="FFFFFF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4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1" name="Rectangle 10"/>
              <p:cNvSpPr>
                <a:spLocks noChangeArrowheads="1"/>
              </p:cNvSpPr>
              <p:nvPr/>
            </p:nvSpPr>
            <p:spPr bwMode="auto">
              <a:xfrm>
                <a:off x="4069868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800" dirty="0" smtClean="0">
                    <a:solidFill>
                      <a:srgbClr val="FFFFFF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5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2" name="Rectangle 10"/>
              <p:cNvSpPr>
                <a:spLocks noChangeArrowheads="1"/>
              </p:cNvSpPr>
              <p:nvPr/>
            </p:nvSpPr>
            <p:spPr bwMode="auto">
              <a:xfrm>
                <a:off x="5024455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800" dirty="0" smtClean="0">
                    <a:solidFill>
                      <a:srgbClr val="FFFFFF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6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3" name="Rectangle 10"/>
              <p:cNvSpPr>
                <a:spLocks noChangeArrowheads="1"/>
              </p:cNvSpPr>
              <p:nvPr/>
            </p:nvSpPr>
            <p:spPr bwMode="auto">
              <a:xfrm>
                <a:off x="5979042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800" dirty="0" smtClean="0">
                    <a:solidFill>
                      <a:schemeClr val="bg1"/>
                    </a:solidFill>
                  </a:rPr>
                  <a:t>Revizorski odbor</a:t>
                </a:r>
              </a:p>
              <a:p>
                <a:pPr lvl="0" algn="ctr">
                  <a:defRPr/>
                </a:pPr>
                <a:r>
                  <a:rPr lang="cs-CZ" altLang="ja-JP" sz="800" b="1" dirty="0">
                    <a:solidFill>
                      <a:srgbClr val="FFFFFF"/>
                    </a:solidFill>
                  </a:rPr>
                  <a:t>Ministarstva 7</a:t>
                </a:r>
                <a:endParaRPr lang="hr-HR" altLang="ja-JP" sz="8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6921943" y="3283683"/>
              <a:ext cx="2098332" cy="1746324"/>
            </a:xfrm>
            <a:prstGeom prst="rect">
              <a:avLst/>
            </a:prstGeom>
            <a:noFill/>
            <a:ln w="12700" algn="ctr">
              <a:solidFill>
                <a:srgbClr val="002060"/>
              </a:solidFill>
              <a:prstDash val="sysDot"/>
              <a:miter lim="800000"/>
              <a:headEnd/>
              <a:tailEnd/>
            </a:ln>
          </p:spPr>
          <p:txBody>
            <a:bodyPr wrap="square" tIns="91440" bIns="91440" anchor="ctr"/>
            <a:lstStyle/>
            <a:p>
              <a:pPr>
                <a:spcBef>
                  <a:spcPts val="100"/>
                </a:spcBef>
                <a:spcAft>
                  <a:spcPts val="100"/>
                </a:spcAft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14: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trenutačno 1 zaposlenik odjela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trenutačno 1 zaposlenik Ministarstva financija (hadrmonizacija državne revizorske službe)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1 neovisan stručnjak</a:t>
              </a:r>
              <a:r>
                <a:t/>
              </a:r>
              <a:br/>
              <a:r>
                <a:rPr lang="en-GB" sz="900" dirty="0" smtClean="0">
                  <a:solidFill>
                    <a:srgbClr val="002060"/>
                  </a:solidFill>
                </a:rPr>
                <a:t>(s praktičnim iskustvom u unutarnjoj reviziji)</a:t>
              </a:r>
              <a:endParaRPr lang="hr-HR" sz="1050" dirty="0">
                <a:solidFill>
                  <a:srgbClr val="002060"/>
                </a:solidFill>
                <a:ea typeface="ＭＳ Ｐゴシック" pitchFamily="50" charset="-128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6921943" y="1400609"/>
              <a:ext cx="2098332" cy="1358490"/>
            </a:xfrm>
            <a:prstGeom prst="rect">
              <a:avLst/>
            </a:prstGeom>
            <a:noFill/>
            <a:ln w="12700" algn="ctr">
              <a:solidFill>
                <a:srgbClr val="00A0DE"/>
              </a:solidFill>
              <a:prstDash val="sysDot"/>
              <a:miter lim="800000"/>
              <a:headEnd/>
              <a:tailEnd/>
            </a:ln>
          </p:spPr>
          <p:txBody>
            <a:bodyPr wrap="square" tIns="91440" bIns="91440" anchor="ctr"/>
            <a:lstStyle/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3 predstavnika vlade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3 predstavnika Ministarstva financija (usklađivanje državne revizorske službe)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</a:rPr>
                <a:t>3 neovisna stručnjaka</a:t>
              </a:r>
              <a:r>
                <a:t/>
              </a:r>
              <a:br/>
              <a:r>
                <a:rPr lang="en-GB" sz="900" dirty="0" smtClean="0">
                  <a:solidFill>
                    <a:srgbClr val="002060"/>
                  </a:solidFill>
                </a:rPr>
                <a:t>(s praktičnim iskustvom u unutarnjoj reviziji)</a:t>
              </a:r>
              <a:endParaRPr lang="hr-HR" sz="1050" dirty="0">
                <a:solidFill>
                  <a:srgbClr val="00206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24" name="Obdélník 23"/>
          <p:cNvSpPr/>
          <p:nvPr/>
        </p:nvSpPr>
        <p:spPr>
          <a:xfrm>
            <a:off x="395288" y="5754169"/>
            <a:ext cx="8641655" cy="81560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2060"/>
                </a:solidFill>
              </a:rPr>
              <a:t>Vladin revizorski odbor bavi se ključnim rizicima i problemima </a:t>
            </a:r>
            <a:r>
              <a:rPr lang="en-GB" sz="1400" dirty="0" smtClean="0">
                <a:solidFill>
                  <a:srgbClr val="002060"/>
                </a:solidFill>
              </a:rPr>
              <a:t>na koje ga upute odjelni revizorski odbori.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2060"/>
                </a:solidFill>
              </a:rPr>
              <a:t>Svi se ostali problemi rješavaju na odjelnoj razini prema načelu supsidijarnosti.</a:t>
            </a:r>
            <a:endParaRPr lang="hr-HR" sz="1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Trenutačno stanje i poveznica s drugim zakonima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0" y="1772816"/>
            <a:ext cx="8351838" cy="1538883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060"/>
                </a:solidFill>
              </a:rPr>
              <a:t>Cilj: </a:t>
            </a:r>
          </a:p>
          <a:p>
            <a:pPr marL="715963" lvl="1" indent="-354013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Vremenska i logička veza sa Zakonom o javnoj nabavi </a:t>
            </a:r>
            <a:r>
              <a:rPr lang="en-GB" sz="1400" dirty="0" smtClean="0">
                <a:solidFill>
                  <a:srgbClr val="002060"/>
                </a:solidFill>
              </a:rPr>
              <a:t>- povezuje </a:t>
            </a:r>
            <a:r>
              <a:rPr lang="en-GB" sz="1400" u="sng" dirty="0" smtClean="0">
                <a:solidFill>
                  <a:srgbClr val="002060"/>
                </a:solidFill>
              </a:rPr>
              <a:t>načelo 3E </a:t>
            </a:r>
            <a:r>
              <a:rPr lang="en-GB" sz="1400" dirty="0" smtClean="0">
                <a:solidFill>
                  <a:srgbClr val="002060"/>
                </a:solidFill>
              </a:rPr>
              <a:t>(Zakon o kontroli javnih financija) s načelima</a:t>
            </a:r>
            <a:r>
              <a:rPr lang="en-GB" sz="1400" u="sng" dirty="0" smtClean="0">
                <a:solidFill>
                  <a:srgbClr val="002060"/>
                </a:solidFill>
              </a:rPr>
              <a:t> transparentnosti, adekvatnosti, jednakog postupanja i nediskriminacije</a:t>
            </a:r>
            <a:r>
              <a:rPr lang="en-GB" sz="1400" dirty="0" smtClean="0">
                <a:solidFill>
                  <a:srgbClr val="002060"/>
                </a:solidFill>
              </a:rPr>
              <a:t> (Zakon o javnoj nabavi)</a:t>
            </a:r>
            <a:endParaRPr lang="hr-HR" sz="1400" b="1" dirty="0" smtClean="0">
              <a:solidFill>
                <a:srgbClr val="002060"/>
              </a:solidFill>
            </a:endParaRPr>
          </a:p>
          <a:p>
            <a:pPr marL="715963" lvl="1" indent="-354013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Kolektivna metodologija za javne rashode (MF + MRR)  </a:t>
            </a:r>
            <a:r>
              <a:rPr lang="en-GB" sz="1400" dirty="0" smtClean="0">
                <a:solidFill>
                  <a:srgbClr val="002060"/>
                </a:solidFill>
              </a:rPr>
              <a:t>- prenijeti svih 7 načela u praksu</a:t>
            </a:r>
            <a:endParaRPr lang="hr-HR" sz="1400" dirty="0">
              <a:solidFill>
                <a:srgbClr val="002060"/>
              </a:solidFill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71600" y="3501008"/>
            <a:ext cx="3030247" cy="2664330"/>
            <a:chOff x="4716016" y="2636912"/>
            <a:chExt cx="3816424" cy="3355572"/>
          </a:xfrm>
        </p:grpSpPr>
        <p:sp>
          <p:nvSpPr>
            <p:cNvPr id="11" name="Freeform 18"/>
            <p:cNvSpPr>
              <a:spLocks/>
            </p:cNvSpPr>
            <p:nvPr/>
          </p:nvSpPr>
          <p:spPr bwMode="blackWhite">
            <a:xfrm>
              <a:off x="4716016" y="3224759"/>
              <a:ext cx="1433614" cy="1019895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2" name="Freeform 19"/>
            <p:cNvSpPr>
              <a:spLocks/>
            </p:cNvSpPr>
            <p:nvPr/>
          </p:nvSpPr>
          <p:spPr bwMode="blackWhite">
            <a:xfrm>
              <a:off x="5907421" y="2636912"/>
              <a:ext cx="1434923" cy="1021204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6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6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blackWhite">
            <a:xfrm>
              <a:off x="7100136" y="3224759"/>
              <a:ext cx="1432304" cy="1019895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blackWhite">
            <a:xfrm>
              <a:off x="4716016" y="4397834"/>
              <a:ext cx="1433614" cy="1006803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blackWhite">
            <a:xfrm>
              <a:off x="5907421" y="3809988"/>
              <a:ext cx="1434923" cy="1022513"/>
            </a:xfrm>
            <a:custGeom>
              <a:avLst/>
              <a:gdLst>
                <a:gd name="T0" fmla="*/ 2147483647 w 857"/>
                <a:gd name="T1" fmla="*/ 0 h 585"/>
                <a:gd name="T2" fmla="*/ 2147483647 w 857"/>
                <a:gd name="T3" fmla="*/ 0 h 585"/>
                <a:gd name="T4" fmla="*/ 2147483647 w 857"/>
                <a:gd name="T5" fmla="*/ 2147483647 h 585"/>
                <a:gd name="T6" fmla="*/ 2147483647 w 857"/>
                <a:gd name="T7" fmla="*/ 2147483647 h 585"/>
                <a:gd name="T8" fmla="*/ 2147483647 w 857"/>
                <a:gd name="T9" fmla="*/ 2147483647 h 585"/>
                <a:gd name="T10" fmla="*/ 0 w 857"/>
                <a:gd name="T11" fmla="*/ 2147483647 h 585"/>
                <a:gd name="T12" fmla="*/ 2147483647 w 857"/>
                <a:gd name="T13" fmla="*/ 0 h 5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5"/>
                <a:gd name="T23" fmla="*/ 857 w 857"/>
                <a:gd name="T24" fmla="*/ 585 h 5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5">
                  <a:moveTo>
                    <a:pt x="224" y="0"/>
                  </a:moveTo>
                  <a:lnTo>
                    <a:pt x="648" y="0"/>
                  </a:lnTo>
                  <a:lnTo>
                    <a:pt x="856" y="288"/>
                  </a:lnTo>
                  <a:lnTo>
                    <a:pt x="648" y="584"/>
                  </a:lnTo>
                  <a:lnTo>
                    <a:pt x="224" y="584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gradFill>
              <a:gsLst>
                <a:gs pos="0">
                  <a:srgbClr val="00A0DE"/>
                </a:gs>
                <a:gs pos="100000">
                  <a:srgbClr val="00206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blackWhite">
            <a:xfrm>
              <a:off x="7100136" y="4397834"/>
              <a:ext cx="1432304" cy="1006803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blackWhite">
            <a:xfrm>
              <a:off x="5907421" y="4971280"/>
              <a:ext cx="1434923" cy="1021204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5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gray">
            <a:xfrm>
              <a:off x="6284707" y="3044793"/>
              <a:ext cx="680366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Ekonomija</a:t>
              </a: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gray">
            <a:xfrm>
              <a:off x="6189818" y="5283745"/>
              <a:ext cx="870142" cy="396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err="1" smtClean="0">
                  <a:solidFill>
                    <a:srgbClr val="FFFFFF"/>
                  </a:solidFill>
                </a:rPr>
                <a:t>Jednako</a:t>
              </a:r>
              <a:endParaRPr lang="hr-HR" sz="1000" b="1" dirty="0" smtClean="0">
                <a:solidFill>
                  <a:srgbClr val="FFFFFF"/>
                </a:solidFill>
              </a:endParaRPr>
            </a:p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 </a:t>
              </a:r>
              <a:r>
                <a:rPr lang="en-GB" sz="1000" b="1" dirty="0" smtClean="0">
                  <a:solidFill>
                    <a:srgbClr val="FFFFFF"/>
                  </a:solidFill>
                </a:rPr>
                <a:t>postupanje</a:t>
              </a:r>
              <a:endParaRPr lang="hr-HR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gray">
            <a:xfrm>
              <a:off x="6135158" y="4092891"/>
              <a:ext cx="991276" cy="4108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Prevencija + </a:t>
              </a:r>
              <a:r>
                <a:t/>
              </a:r>
              <a:br/>
              <a:r>
                <a:rPr lang="en-GB" sz="1000" b="1" dirty="0" smtClean="0">
                  <a:solidFill>
                    <a:srgbClr val="FFFFFF"/>
                  </a:solidFill>
                </a:rPr>
                <a:t>Adekvatnost</a:t>
              </a:r>
              <a:endParaRPr lang="hr-HR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gray">
            <a:xfrm>
              <a:off x="5073464" y="3631987"/>
              <a:ext cx="718725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Djelotvornost</a:t>
              </a:r>
              <a:endParaRPr lang="hr-HR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gray">
            <a:xfrm>
              <a:off x="4913970" y="4798514"/>
              <a:ext cx="1037711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Transparentnost</a:t>
              </a:r>
              <a:endParaRPr lang="hr-HR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gray">
            <a:xfrm>
              <a:off x="7331760" y="3631987"/>
              <a:ext cx="969067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Učinkovitost</a:t>
              </a:r>
              <a:endParaRPr lang="hr-HR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7156110" y="4808767"/>
              <a:ext cx="1320355" cy="184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900" b="1" dirty="0" smtClean="0">
                  <a:solidFill>
                    <a:srgbClr val="FFFFFF"/>
                  </a:solidFill>
                </a:rPr>
                <a:t>Nediskriminacija</a:t>
              </a:r>
              <a:endParaRPr lang="hr-HR" sz="9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4610398" y="4547677"/>
            <a:ext cx="360000" cy="540032"/>
            <a:chOff x="4716019" y="6236828"/>
            <a:chExt cx="1171744" cy="1757720"/>
          </a:xfrm>
        </p:grpSpPr>
        <p:sp>
          <p:nvSpPr>
            <p:cNvPr id="30" name="Freeform 18"/>
            <p:cNvSpPr>
              <a:spLocks/>
            </p:cNvSpPr>
            <p:nvPr/>
          </p:nvSpPr>
          <p:spPr bwMode="blackWhite">
            <a:xfrm>
              <a:off x="4716019" y="6236828"/>
              <a:ext cx="1171744" cy="820221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9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blackWhite">
            <a:xfrm>
              <a:off x="4716019" y="7174327"/>
              <a:ext cx="1171744" cy="820221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9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4970437" y="4563314"/>
            <a:ext cx="370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2060"/>
                </a:solidFill>
              </a:rPr>
              <a:t>Bilo kakvo postupanje s javnim financijama (MF: Zakon o kontroli javnih financija)</a:t>
            </a:r>
            <a:endParaRPr lang="hr-HR" sz="900" dirty="0">
              <a:solidFill>
                <a:srgbClr val="00206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466380" y="4295621"/>
            <a:ext cx="2368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smtClean="0">
                <a:solidFill>
                  <a:srgbClr val="002060"/>
                </a:solidFill>
              </a:rPr>
              <a:t>Legenda: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970437" y="4854357"/>
            <a:ext cx="370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2060"/>
                </a:solidFill>
              </a:rPr>
              <a:t>Javna nabava (MRR:  Zakon o javnoj nabavi)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Izazovi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52160" cy="406489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2060"/>
                </a:solidFill>
              </a:rPr>
              <a:t>Stalno metodološko usmjeravanje 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2060"/>
                </a:solidFill>
              </a:rPr>
              <a:t>Složeni pregled sustava kontrole</a:t>
            </a:r>
            <a:endParaRPr lang="hr-HR" sz="2000" dirty="0">
              <a:solidFill>
                <a:srgbClr val="00206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en-GB" smtClean="0"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22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heme/theme1.xml><?xml version="1.0" encoding="utf-8"?>
<a:theme xmlns:a="http://schemas.openxmlformats.org/drawingml/2006/main" name="Paleta 4703">
  <a:themeElements>
    <a:clrScheme name="Motiv4703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093D93"/>
      </a:accent1>
      <a:accent2>
        <a:srgbClr val="2DB9FF"/>
      </a:accent2>
      <a:accent3>
        <a:srgbClr val="FFF13F"/>
      </a:accent3>
      <a:accent4>
        <a:srgbClr val="FE8F3C"/>
      </a:accent4>
      <a:accent5>
        <a:srgbClr val="C00000"/>
      </a:accent5>
      <a:accent6>
        <a:srgbClr val="437326"/>
      </a:accent6>
      <a:hlink>
        <a:srgbClr val="009DEA"/>
      </a:hlink>
      <a:folHlink>
        <a:srgbClr val="A5A5A5"/>
      </a:folHlink>
    </a:clrScheme>
    <a:fontScheme name="Motiv 4703">
      <a:majorFont>
        <a:latin typeface="Segoe UI Semibold"/>
        <a:ea typeface=""/>
        <a:cs typeface=""/>
      </a:majorFont>
      <a:minorFont>
        <a:latin typeface="Cambria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7411</TotalTime>
  <Words>1158</Words>
  <Application>Microsoft Office PowerPoint</Application>
  <PresentationFormat>On-screen Show (4:3)</PresentationFormat>
  <Paragraphs>241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Paleta 4703</vt:lpstr>
      <vt:lpstr>Unutarnja kontrola u javnom sektoru - iskustvo Češke Republike </vt:lpstr>
      <vt:lpstr>Sadržaj</vt:lpstr>
      <vt:lpstr>Trenutačni okvir unutarnje kontrole u javnom sektoru - glavni problemi</vt:lpstr>
      <vt:lpstr>Načela novog Zakona o kontroli javnih financija</vt:lpstr>
      <vt:lpstr>Instrumenti kontrole javnih financija</vt:lpstr>
      <vt:lpstr>Kako se temeljna načela profesionalne prakse unutarnje revizije odražavaju na Zakon?</vt:lpstr>
      <vt:lpstr>Osnivanje revizorskih odbora</vt:lpstr>
      <vt:lpstr>Trenutačno stanje i poveznica s drugim zakonima</vt:lpstr>
      <vt:lpstr>Izazovi</vt:lpstr>
      <vt:lpstr>Aktivnosti Središnje harmonizacijske jedinice u Češkoj Republici</vt:lpstr>
      <vt:lpstr>PowerPoint Presentation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Janíčková Barbora Ing.</dc:creator>
  <cp:lastModifiedBy>RENATA</cp:lastModifiedBy>
  <cp:revision>440</cp:revision>
  <cp:lastPrinted>2016-02-24T12:20:24Z</cp:lastPrinted>
  <dcterms:created xsi:type="dcterms:W3CDTF">2014-08-27T06:54:22Z</dcterms:created>
  <dcterms:modified xsi:type="dcterms:W3CDTF">2016-03-09T07:05:58Z</dcterms:modified>
</cp:coreProperties>
</file>