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  <p:sldMasterId id="2147483843" r:id="rId2"/>
  </p:sldMasterIdLst>
  <p:notesMasterIdLst>
    <p:notesMasterId r:id="rId11"/>
  </p:notesMasterIdLst>
  <p:handoutMasterIdLst>
    <p:handoutMasterId r:id="rId12"/>
  </p:handoutMasterIdLst>
  <p:sldIdLst>
    <p:sldId id="339" r:id="rId3"/>
    <p:sldId id="571" r:id="rId4"/>
    <p:sldId id="572" r:id="rId5"/>
    <p:sldId id="503" r:id="rId6"/>
    <p:sldId id="587" r:id="rId7"/>
    <p:sldId id="585" r:id="rId8"/>
    <p:sldId id="586" r:id="rId9"/>
    <p:sldId id="583" r:id="rId10"/>
  </p:sldIdLst>
  <p:sldSz cx="9144000" cy="6985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00863D"/>
    <a:srgbClr val="FF0000"/>
    <a:srgbClr val="008000"/>
    <a:srgbClr val="0DE16D"/>
    <a:srgbClr val="EBF4FF"/>
    <a:srgbClr val="0099FF"/>
    <a:srgbClr val="8D8A00"/>
    <a:srgbClr val="4BD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77" autoAdjust="0"/>
  </p:normalViewPr>
  <p:slideViewPr>
    <p:cSldViewPr>
      <p:cViewPr>
        <p:scale>
          <a:sx n="100" d="100"/>
          <a:sy n="100" d="100"/>
        </p:scale>
        <p:origin x="-1266" y="-120"/>
      </p:cViewPr>
      <p:guideLst>
        <p:guide orient="horz" pos="2160"/>
        <p:guide orient="horz" pos="220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12"/>
    </p:cViewPr>
  </p:sorterViewPr>
  <p:notesViewPr>
    <p:cSldViewPr>
      <p:cViewPr varScale="1">
        <p:scale>
          <a:sx n="75" d="100"/>
          <a:sy n="75" d="100"/>
        </p:scale>
        <p:origin x="-2154" y="-84"/>
      </p:cViewPr>
      <p:guideLst>
        <p:guide orient="horz" pos="2895"/>
        <p:guide orient="horz" pos="3127"/>
        <p:guide pos="216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DC8613F-4877-4D0F-A0C4-F2C8A2EDA6EE}" type="datetimeFigureOut">
              <a:rPr lang="ru-RU" smtClean="0"/>
              <a:pPr/>
              <a:t>18.03.2016</a:t>
            </a:fld>
            <a:endParaRPr lang="hr-H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599A33A7-3A04-4B30-9EBD-A66BBDAC9541}" type="slidenum">
              <a:rPr lang="ru-RU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4093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126667F-BFEA-419B-95CC-C50664D4EFC7}" type="datetimeFigureOut">
              <a:rPr lang="ru-RU" smtClean="0"/>
              <a:pPr/>
              <a:t>18.03.2016</a:t>
            </a:fld>
            <a:endParaRPr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744538"/>
            <a:ext cx="4870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C88B010B-57A1-43EA-AAF2-273EBC1818B4}" type="slidenum">
              <a:rPr lang="ru-RU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04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3613" y="744538"/>
            <a:ext cx="48704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633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3613" y="744538"/>
            <a:ext cx="48704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633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7260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0329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6</a:t>
            </a:fld>
            <a:endParaRPr lang="hr-HR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46125"/>
            <a:ext cx="48768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dirty="0" smtClean="0"/>
              <a:t>Naslov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69890"/>
            <a:ext cx="7772400" cy="1497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58166"/>
            <a:ext cx="6400800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9736"/>
            <a:ext cx="2057400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9736"/>
            <a:ext cx="6019800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8792"/>
            <a:ext cx="5760640" cy="513390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B60B-B924-487F-8036-445BE5788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02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FB11-167F-4346-8351-6ADC27529D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24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88522"/>
            <a:ext cx="7772400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60554"/>
            <a:ext cx="7772400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3A820-498B-464F-AC3A-B8390F3504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59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F7C2-D44B-46FA-8C0E-F6F1B356A9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10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63541"/>
            <a:ext cx="4040188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15150"/>
            <a:ext cx="4040188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63541"/>
            <a:ext cx="4041775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215150"/>
            <a:ext cx="4041775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3A18-F480-480E-AE05-CB5EDA347AF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58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EAF6-73BA-4BDC-9AC6-4E6A914FED9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75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D29E-39BF-4A93-B752-AB2B9A3D15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4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78119"/>
            <a:ext cx="3008313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8109"/>
            <a:ext cx="5111750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461688"/>
            <a:ext cx="3008313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B181-C9CD-4843-905E-B59DEBF42D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3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89500"/>
            <a:ext cx="5486400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24123"/>
            <a:ext cx="5486400" cy="4191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466733"/>
            <a:ext cx="5486400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C6F3C-1D38-4CE0-965C-4B72DEDC9C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15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9A8C-B247-4567-9EC9-D3F73FB747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1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9736"/>
            <a:ext cx="2057400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9736"/>
            <a:ext cx="6019800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B0778-4C46-4552-8C7F-2D01A696D3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38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8047"/>
            <a:ext cx="8229600" cy="612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A490-0292-4AF8-8B6A-99584F9268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88522"/>
            <a:ext cx="7772400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60554"/>
            <a:ext cx="7772400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63541"/>
            <a:ext cx="4040188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15150"/>
            <a:ext cx="4040188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63541"/>
            <a:ext cx="4041775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215150"/>
            <a:ext cx="4041775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78119"/>
            <a:ext cx="3008313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8109"/>
            <a:ext cx="5111750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461688"/>
            <a:ext cx="3008313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89500"/>
            <a:ext cx="5486400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24123"/>
            <a:ext cx="54864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466733"/>
            <a:ext cx="5486400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9736"/>
            <a:ext cx="8229600" cy="1164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29846"/>
            <a:ext cx="8229600" cy="4609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54DA-516E-4EF3-B3F1-473152968EE9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74073"/>
            <a:ext cx="2895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8034"/>
            <a:ext cx="5759450" cy="51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29846"/>
            <a:ext cx="8229600" cy="4609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74073"/>
            <a:ext cx="2895600" cy="3718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17D4A-BD15-49E1-8C79-067D9A6C72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5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"/>
          <p:cNvSpPr txBox="1">
            <a:spLocks noChangeArrowheads="1"/>
          </p:cNvSpPr>
          <p:nvPr/>
        </p:nvSpPr>
        <p:spPr>
          <a:xfrm>
            <a:off x="467544" y="1116236"/>
            <a:ext cx="8352928" cy="244827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8013" eaLnBrk="1" hangingPunct="1">
              <a:lnSpc>
                <a:spcPct val="80000"/>
              </a:lnSpc>
              <a:spcBef>
                <a:spcPts val="1100"/>
              </a:spcBef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hr-HR" sz="2400" b="1" dirty="0" smtClean="0"/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dirty="0" smtClean="0"/>
              <a:t> </a:t>
            </a:r>
            <a:r>
              <a:t/>
            </a:r>
            <a:br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Praktična primjena međunarodnih standarda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u aktivnostima kontrole i revizije Državne riznice </a:t>
            </a:r>
            <a:endParaRPr lang="hr-HR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09600" indent="-608013" eaLnBrk="1" hangingPunct="1">
              <a:lnSpc>
                <a:spcPct val="80000"/>
              </a:lnSpc>
              <a:spcBef>
                <a:spcPts val="1100"/>
              </a:spcBef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hr-HR" sz="12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7722" y="5940772"/>
            <a:ext cx="2473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Prag, ožujak 2016.</a:t>
            </a:r>
            <a:endParaRPr lang="hr-HR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148955"/>
            <a:ext cx="545720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Voditelj Uprave za unutarnju kontrolu (reviziju) i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ocjenu rezultata rada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Državne riznice </a:t>
            </a:r>
            <a:endParaRPr lang="hr-HR" sz="20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ALEKSEY VICTOR SOLODOV</a:t>
            </a:r>
            <a:endParaRPr lang="hr-HR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flipH="1">
            <a:off x="5759064" y="1478427"/>
            <a:ext cx="1556" cy="1655271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658188" y="1059811"/>
            <a:ext cx="2907357" cy="220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1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Svrha kontrole, načelo neovisnosti </a:t>
            </a:r>
            <a:endParaRPr lang="hr-HR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56175" y="1019012"/>
            <a:ext cx="2507641" cy="60127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Politika unutarnje kontrole i revizije Državne riznice 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178498" y="3051052"/>
            <a:ext cx="2503304" cy="98770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Standardi unutarnje kontrole i revizije kojima se odjeli za kontrolu i reviziju koriste pri provedbi aktivnosti kontrole i revizije 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15074" y="4064004"/>
            <a:ext cx="2485318" cy="3491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Standard unutarnje kontrole saveznog ministarstva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78765" y="2036731"/>
            <a:ext cx="2487283" cy="907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 smtClean="0">
                <a:solidFill>
                  <a:srgbClr val="162387"/>
                </a:solidFill>
                <a:latin typeface="Times New Roman" pitchFamily="18" charset="0"/>
              </a:rPr>
              <a:t>Pravila profesionalne etike za državne službenike federalne razine Državne riznice koji provode aktivnosti kontrole i revizije </a:t>
            </a:r>
            <a:endParaRPr lang="hr-HR" sz="105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Номер слайда 5"/>
          <p:cNvSpPr txBox="1">
            <a:spLocks noGrp="1"/>
          </p:cNvSpPr>
          <p:nvPr/>
        </p:nvSpPr>
        <p:spPr bwMode="auto">
          <a:xfrm>
            <a:off x="8643938" y="6330641"/>
            <a:ext cx="4318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2</a:t>
            </a:fld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2493191" y="1294921"/>
            <a:ext cx="3694730" cy="92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79512" y="396156"/>
            <a:ext cx="241988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162387"/>
                </a:solidFill>
                <a:latin typeface="Times New Roman" pitchFamily="18" charset="0"/>
              </a:rPr>
              <a:t>Etički kodeks Instituta internih revizora (IIA)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95537" y="3349"/>
            <a:ext cx="835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Primjena odredbi međunarodnih standarda</a:t>
            </a:r>
            <a:r>
              <a:rPr dirty="0" smtClean="0"/>
              <a:t> </a:t>
            </a:r>
            <a:r>
              <a:t/>
            </a:r>
            <a:br/>
            <a:endParaRPr lang="hr-HR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-180528" y="828204"/>
            <a:ext cx="3081425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Međunarodni standardi za stručnu provedbu unutarnje revizije 1000 i 1200 (dalje u tekstu – standardi IPS)</a:t>
            </a:r>
          </a:p>
          <a:p>
            <a:pPr algn="ctr">
              <a:defRPr/>
            </a:pPr>
            <a:r>
              <a:rPr dirty="0" smtClean="0"/>
              <a:t>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ISSAI 30. Kodeks etike </a:t>
            </a: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Predložak stalnog stručnog usavršavanja i povezane dobre prakse (PEMPAL) </a:t>
            </a:r>
            <a:r>
              <a:t/>
            </a:r>
            <a:br/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(dalje u tekstu – predložak CPD)</a:t>
            </a: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ISSAI 1. Limska deklaracija</a:t>
            </a: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hr-HR" sz="12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3155264" y="2306062"/>
            <a:ext cx="302323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3335395" y="1791940"/>
            <a:ext cx="2010321" cy="2144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Etička načela, nužnost stalnog stručnog usavršavanja </a:t>
            </a:r>
            <a:endParaRPr lang="hr-HR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92693" y="2484389"/>
            <a:ext cx="2709770" cy="63679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Standardi IPS 2010, 2120</a:t>
            </a:r>
          </a:p>
          <a:p>
            <a:pPr algn="ctr"/>
            <a:r>
              <a:rPr dirty="0" smtClean="0"/>
              <a:t>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ISSAI 9100. Preporuke za standarde unutarnje kontrole u javnom sektoru 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2802463" y="3118164"/>
            <a:ext cx="3355944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3229525" y="2758953"/>
            <a:ext cx="2010321" cy="2920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endParaRPr lang="ru-RU" sz="1200" dirty="0">
              <a:solidFill>
                <a:srgbClr val="162387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3185685" y="2540005"/>
            <a:ext cx="2440729" cy="453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50" b="1" dirty="0" smtClean="0">
                <a:solidFill>
                  <a:srgbClr val="00863D"/>
                </a:solidFill>
                <a:latin typeface="Times New Roman" pitchFamily="18" charset="0"/>
              </a:rPr>
              <a:t>Definicija unutarnje kontrole, opće preporuke za organizaciju i provedbu revizija, procjena rizika itd. </a:t>
            </a:r>
            <a:endParaRPr lang="hr-HR" sz="1050" b="1" dirty="0">
              <a:solidFill>
                <a:srgbClr val="00863D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5982206" y="3137277"/>
            <a:ext cx="0" cy="1264028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6208663" y="5266066"/>
            <a:ext cx="2485510" cy="7089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rgbClr val="162387"/>
                </a:solidFill>
                <a:latin typeface="Times New Roman" pitchFamily="18" charset="0"/>
              </a:rPr>
              <a:t>Klasifikatori unutarnjih (operativnih) rizika prema smjerovima aktivnosti TBFT-a (popis pitanja uzorka testnih programa TBFT-a)</a:t>
            </a:r>
            <a:endParaRPr lang="hr-HR" sz="10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198957" y="6012780"/>
            <a:ext cx="2511558" cy="58921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dirty="0" smtClean="0"/>
              <a:t> </a:t>
            </a:r>
            <a:r>
              <a:rPr lang="en-US" sz="1050" dirty="0" smtClean="0">
                <a:solidFill>
                  <a:srgbClr val="162387"/>
                </a:solidFill>
                <a:latin typeface="Times New Roman" pitchFamily="18" charset="0"/>
              </a:rPr>
              <a:t>Procedure za provedbu potpune ocjene rezultata rada TBFT-a na temelju aktivnosti kontrole i revizije </a:t>
            </a:r>
            <a:endParaRPr lang="hr-HR" sz="105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5994026" y="4157978"/>
            <a:ext cx="226190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5982206" y="4315159"/>
            <a:ext cx="10576" cy="1337581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5988665" y="4572620"/>
            <a:ext cx="219998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flipV="1">
            <a:off x="6002089" y="5339127"/>
            <a:ext cx="228694" cy="2646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0" name="Прямоугольник 119"/>
          <p:cNvSpPr/>
          <p:nvPr/>
        </p:nvSpPr>
        <p:spPr>
          <a:xfrm>
            <a:off x="92693" y="3133698"/>
            <a:ext cx="2450160" cy="32575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Standardi IPS 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42844" y="3421062"/>
            <a:ext cx="2436293" cy="93610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Konceptualna osnova upravljanja rizicima institucije (Odbor pokroviteljskih organizacija </a:t>
            </a:r>
            <a:r>
              <a:rPr lang="en-US" sz="1100" i="1" dirty="0" smtClean="0">
                <a:solidFill>
                  <a:srgbClr val="162387"/>
                </a:solidFill>
                <a:latin typeface="Times New Roman" pitchFamily="18" charset="0"/>
              </a:rPr>
              <a:t>Treadway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 komisije (COSO), SAD), dodatne informacije o upravljanju rizicima institucije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Правая фигурная скобка 124"/>
          <p:cNvSpPr/>
          <p:nvPr/>
        </p:nvSpPr>
        <p:spPr>
          <a:xfrm>
            <a:off x="2528985" y="3327020"/>
            <a:ext cx="232301" cy="2155867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3072592" y="3961313"/>
            <a:ext cx="2492953" cy="331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Utvrđivanje rizika, svrha i ciljeva, komponente sustava upravljanja rizicima </a:t>
            </a:r>
            <a:endParaRPr lang="hr-HR" sz="11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3132941" y="4489747"/>
            <a:ext cx="2231147" cy="65893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162387"/>
                </a:solidFill>
                <a:latin typeface="Times New Roman" pitchFamily="18" charset="0"/>
              </a:rPr>
              <a:t>Koncept upravljanja rizicima za riznicu u Državnoj riznici </a:t>
            </a:r>
            <a:endParaRPr lang="hr-HR" sz="12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5" name="Прямая со стрелкой 134"/>
          <p:cNvCxnSpPr/>
          <p:nvPr/>
        </p:nvCxnSpPr>
        <p:spPr>
          <a:xfrm>
            <a:off x="5364088" y="4790411"/>
            <a:ext cx="826167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5772173" y="4666336"/>
            <a:ext cx="2" cy="698372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3" name="Прямоугольник 142"/>
          <p:cNvSpPr/>
          <p:nvPr/>
        </p:nvSpPr>
        <p:spPr>
          <a:xfrm>
            <a:off x="72501" y="5657221"/>
            <a:ext cx="2924327" cy="4664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srgbClr val="162387"/>
                </a:solidFill>
                <a:latin typeface="Times New Roman" pitchFamily="18" charset="0"/>
              </a:rPr>
              <a:t>Standardi IPS 1100, ISSAI 9140. Neovisnost unutarnje revizije u javnom sektoru</a:t>
            </a:r>
            <a:endParaRPr lang="hr-HR" sz="105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>
            <a:off x="3015182" y="6123661"/>
            <a:ext cx="25698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>
            <a:stCxn id="20" idx="3"/>
          </p:cNvCxnSpPr>
          <p:nvPr/>
        </p:nvCxnSpPr>
        <p:spPr>
          <a:xfrm>
            <a:off x="5565545" y="1170003"/>
            <a:ext cx="19527" cy="49536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>
            <a:stCxn id="20" idx="3"/>
          </p:cNvCxnSpPr>
          <p:nvPr/>
        </p:nvCxnSpPr>
        <p:spPr>
          <a:xfrm>
            <a:off x="5565545" y="1170003"/>
            <a:ext cx="61295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1" name="Прямоугольник 180"/>
          <p:cNvSpPr/>
          <p:nvPr/>
        </p:nvSpPr>
        <p:spPr>
          <a:xfrm>
            <a:off x="3163584" y="5514675"/>
            <a:ext cx="2296050" cy="2761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Pitanja neovisnosti i objektivnosti unutarnje revizije, uključujući definiciju unutarnje revizije, kriterija neovisnosti</a:t>
            </a:r>
            <a:endParaRPr lang="hr-HR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86" name="Прямая соединительная линия 185"/>
          <p:cNvCxnSpPr/>
          <p:nvPr/>
        </p:nvCxnSpPr>
        <p:spPr>
          <a:xfrm flipH="1">
            <a:off x="5765349" y="5341773"/>
            <a:ext cx="6826" cy="98886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7" name="Прямая со стрелкой 196"/>
          <p:cNvCxnSpPr/>
          <p:nvPr/>
        </p:nvCxnSpPr>
        <p:spPr>
          <a:xfrm>
            <a:off x="5765349" y="6330641"/>
            <a:ext cx="424906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6187921" y="4469681"/>
            <a:ext cx="2494149" cy="72343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Standard provedbe naknade operativne unutarnje automatizirane kontrole u teritorijalnim tijelima Državne riznice (TBFT)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flipV="1">
            <a:off x="2658188" y="4672463"/>
            <a:ext cx="474753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5982206" y="5482886"/>
            <a:ext cx="10576" cy="640775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6000614" y="6123661"/>
            <a:ext cx="208049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774660" y="3327018"/>
            <a:ext cx="0" cy="1423473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V="1">
            <a:off x="5765349" y="3327019"/>
            <a:ext cx="413149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759064" y="1478427"/>
            <a:ext cx="399343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5765349" y="4327776"/>
            <a:ext cx="454867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endCxn id="103" idx="1"/>
          </p:cNvCxnSpPr>
          <p:nvPr/>
        </p:nvCxnSpPr>
        <p:spPr>
          <a:xfrm>
            <a:off x="5760620" y="5620542"/>
            <a:ext cx="448043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158407" y="1476276"/>
            <a:ext cx="2507641" cy="64807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10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000" dirty="0" smtClean="0">
                <a:solidFill>
                  <a:srgbClr val="162387"/>
                </a:solidFill>
                <a:latin typeface="Times New Roman" pitchFamily="18" charset="0"/>
              </a:rPr>
              <a:t>Politika Uprave za unutarnju kontrolu (reviziju) i ocjenu rezultata rada </a:t>
            </a:r>
          </a:p>
          <a:p>
            <a:pPr algn="ctr">
              <a:defRPr/>
            </a:pP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5582463" y="1826111"/>
            <a:ext cx="57594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85759" y="4394367"/>
            <a:ext cx="2450159" cy="79208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ISSAI 9130. Preporuke za standarde unutarnje kontrole u javnom sektoru </a:t>
            </a:r>
            <a:endParaRPr lang="hr-HR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5759" y="5185720"/>
            <a:ext cx="2450160" cy="4715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Procjena rizika pri planiranju revizije (PEMPAL) (dalje u tekstu – model procjene rizika PEMPAL-a)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5861821" y="2306062"/>
            <a:ext cx="0" cy="14453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5861821" y="3743926"/>
            <a:ext cx="31694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-72631" y="6198640"/>
            <a:ext cx="39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+</a:t>
            </a:r>
            <a:endParaRPr lang="hr-HR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492795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47" y="6481544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665" y="6496424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15955" y="6161900"/>
            <a:ext cx="2029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Pitanja za ocjenu koju provodi SHJ </a:t>
            </a:r>
            <a:endParaRPr lang="hr-HR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361148" y="6133317"/>
            <a:ext cx="186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Vanjska kontrola kvalitete koju provodi Središnja harmonizacijska jedinica (SHJ)</a:t>
            </a:r>
            <a:endParaRPr lang="hr-HR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159117" y="6151600"/>
            <a:ext cx="1209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Sveukupno znanje o unutarnjoj reviziji</a:t>
            </a:r>
            <a:endParaRPr lang="hr-HR" sz="800" dirty="0"/>
          </a:p>
        </p:txBody>
      </p:sp>
    </p:spTree>
    <p:extLst>
      <p:ext uri="{BB962C8B-B14F-4D97-AF65-F5344CB8AC3E}">
        <p14:creationId xmlns:p14="http://schemas.microsoft.com/office/powerpoint/2010/main" val="23616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8128" y="79263"/>
            <a:ext cx="8353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Primjena odredbi standarda IPS 1100</a:t>
            </a:r>
          </a:p>
          <a:p>
            <a:pPr algn="ctr">
              <a:defRPr/>
            </a:pPr>
            <a:r>
              <a:rPr lang="en-US" sz="2000" b="1" kern="0" dirty="0" smtClean="0">
                <a:latin typeface="Times New Roman" panose="02020603050405020304" pitchFamily="18" charset="0"/>
              </a:rPr>
              <a:t>Neovisnost i objektivnost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,</a:t>
            </a:r>
            <a:endParaRPr lang="hr-HR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dirty="0" smtClean="0"/>
              <a:t> </a:t>
            </a:r>
            <a:r>
              <a:rPr lang="en-US" sz="20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ISSAI 9140. Neovisnost unutarnje revizije u javnom sektoru </a:t>
            </a:r>
            <a:endParaRPr lang="hr-HR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42910" y="3706814"/>
            <a:ext cx="3493256" cy="838676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Definicija standarda IPS i ISSAI 9140. Neovisnost unutarnje revizije u javnom sektoru </a:t>
            </a:r>
            <a:endParaRPr lang="hr-HR" sz="1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384826" y="1094926"/>
            <a:ext cx="4518335" cy="59406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</a:rPr>
              <a:t>Politika unutarnje kontrole i revizije u Državnoj riznici </a:t>
            </a:r>
            <a:endParaRPr lang="hr-H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62485" y="4709473"/>
            <a:ext cx="3935758" cy="943511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ru-RU" sz="1200" kern="0" dirty="0" smtClean="0">
                <a:latin typeface="Times New Roman" panose="02020603050405020304" pitchFamily="18" charset="0"/>
              </a:rPr>
              <a:t>Unutarnja je revizija neovisna objektivna aktivnost pružanja uvjerenja te savjetodavnih usluga ... ustanovljena radi unaprjeđenja efikasnosti i učinkovitosti rada institucije te pomaganja subjektima da ostvare svoje ciljeve </a:t>
            </a:r>
            <a:endParaRPr lang="hr-HR" altLang="ru-RU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481094" y="1872768"/>
            <a:ext cx="4426284" cy="1153180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ru-RU" sz="1200" b="1" kern="0" dirty="0" smtClean="0">
                <a:latin typeface="Times New Roman" panose="02020603050405020304" pitchFamily="18" charset="0"/>
              </a:rPr>
              <a:t>Unutarnja je revizija aktivnost odjela za kontrolu i reviziju s ciljem pružanja rukovodstvu neovisnih i objektivnih informacija o usklađenosti s dodijeljenim funkcijama i ovlastima, uključujući informacije o operativnoj pouzdanosti sustava unutarnje kontrole </a:t>
            </a:r>
            <a:endParaRPr lang="hr-HR" sz="12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960845" y="1494797"/>
            <a:ext cx="576064" cy="13236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75636" y="1693997"/>
            <a:ext cx="576064" cy="17877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667289" y="6339671"/>
            <a:ext cx="431800" cy="48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3</a:t>
            </a:fld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62485" y="6032333"/>
            <a:ext cx="5821683" cy="524173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200" kern="0" dirty="0" smtClean="0">
                <a:latin typeface="Times New Roman" panose="02020603050405020304" pitchFamily="18" charset="0"/>
              </a:rPr>
              <a:t>Kriteriji neovisnosti unutarnje revizije: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kern="0" dirty="0" smtClean="0">
                <a:latin typeface="Times New Roman" panose="02020603050405020304" pitchFamily="18" charset="0"/>
              </a:rPr>
              <a:t>odgovornost jedinice za unutarnju reviziju visokom rukovodstvu</a:t>
            </a:r>
            <a:endParaRPr lang="hr-HR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454982" y="3326338"/>
            <a:ext cx="4518335" cy="59406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</a:rPr>
              <a:t>Politika upravljanja unutarnjom kontrolom (revizijom) i ocjene rada Državne riznice </a:t>
            </a:r>
            <a:endParaRPr lang="hr-H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821708" y="4383377"/>
            <a:ext cx="4032852" cy="943511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b="1" kern="0" dirty="0" smtClean="0">
                <a:latin typeface="Times New Roman" panose="02020603050405020304" pitchFamily="18" charset="0"/>
              </a:rPr>
              <a:t>izravna i isključiva podložnost državnom rizničaru </a:t>
            </a:r>
            <a:endParaRPr lang="hr-HR" sz="1200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b="1" kern="0" dirty="0" smtClean="0">
                <a:latin typeface="Times New Roman" panose="02020603050405020304" pitchFamily="18" charset="0"/>
              </a:rPr>
              <a:t>nadzor i kontrola aktivnosti – zamjenik državnog rizničara </a:t>
            </a:r>
            <a:endParaRPr lang="hr-HR" sz="12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375636" y="4165014"/>
            <a:ext cx="576064" cy="21415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540"/>
            <a:ext cx="619686" cy="571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9" y="1028502"/>
            <a:ext cx="588858" cy="46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262485" y="1627164"/>
            <a:ext cx="4005515" cy="943511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200" kern="0" dirty="0" smtClean="0">
                <a:latin typeface="Times New Roman" panose="02020603050405020304" pitchFamily="18" charset="0"/>
              </a:rPr>
              <a:t>Unutarnja revizija mora biti neovisna, a unutarnji revizori moraju biti objektivni pri obavljanju svojih dužnosti. </a:t>
            </a:r>
            <a:r>
              <a:rPr dirty="0" smtClean="0"/>
              <a:t> </a:t>
            </a:r>
            <a:r>
              <a:rPr lang="en-US" sz="1200" kern="0" dirty="0" smtClean="0">
                <a:latin typeface="Times New Roman" panose="02020603050405020304" pitchFamily="18" charset="0"/>
              </a:rPr>
              <a:t>Unutarnja revizija organizacijama pomaže u održavanju pouzdanog sustava unutarnje kontrole ocjenom njegove efikasnosti i učinkovitosti. </a:t>
            </a:r>
            <a:endParaRPr lang="hr-HR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717523" y="1094926"/>
            <a:ext cx="3445249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Standardi IPS 1100 i 1200</a:t>
            </a:r>
            <a:endParaRPr lang="hr-HR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62485" y="2945690"/>
            <a:ext cx="4005515" cy="681424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100" kern="0" dirty="0" smtClean="0">
                <a:latin typeface="Times New Roman" panose="02020603050405020304" pitchFamily="18" charset="0"/>
              </a:rPr>
              <a:t>Kriteriji neovisnosti unutarnje revizije:</a:t>
            </a:r>
            <a:endParaRPr lang="hr-HR" sz="11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en-US" sz="1100" kern="0" dirty="0" smtClean="0">
                <a:latin typeface="Times New Roman" panose="02020603050405020304" pitchFamily="18" charset="0"/>
              </a:rPr>
              <a:t>Voditelj unutarnje revizije mora imati izravan i slobodan pristup visokom izvršnom rukovodstvu i Vijeću ...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1907454" y="4752307"/>
            <a:ext cx="576064" cy="12684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928662" y="3206748"/>
            <a:ext cx="3484189" cy="1224136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endParaRPr lang="hr-HR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</a:rPr>
              <a:t>Iskrenost </a:t>
            </a:r>
            <a:endParaRPr lang="hr-H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</a:rPr>
              <a:t>Povjerljivost </a:t>
            </a:r>
            <a:endParaRPr lang="hr-H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</a:rPr>
              <a:t>Neovisnost </a:t>
            </a:r>
            <a:endParaRPr lang="hr-H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</a:rPr>
              <a:t>Kompetencija </a:t>
            </a:r>
            <a:endParaRPr lang="hr-H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</a:rPr>
              <a:t>Objektivnost i nepristranost </a:t>
            </a:r>
            <a:endParaRPr lang="hr-H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dirty="0" smtClean="0"/>
              <a:t> </a:t>
            </a:r>
            <a:endParaRPr lang="hr-HR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5"/>
          <p:cNvSpPr txBox="1">
            <a:spLocks noGrp="1"/>
          </p:cNvSpPr>
          <p:nvPr/>
        </p:nvSpPr>
        <p:spPr bwMode="auto">
          <a:xfrm>
            <a:off x="8683947" y="6352793"/>
            <a:ext cx="431800" cy="48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4</a:t>
            </a:fld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E:\Фото 2\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106" y="2430045"/>
            <a:ext cx="1224385" cy="15561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788024" y="919896"/>
            <a:ext cx="3600400" cy="1258014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</a:rPr>
              <a:t>Pravila profesionalne etike za državne službenike federalne razine Državne riznice koji provode aktivnosti kontrole i revizije;</a:t>
            </a:r>
          </a:p>
          <a:p>
            <a:pPr algn="ctr">
              <a:defRPr/>
            </a:pPr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</a:rPr>
              <a:t>Standardi unutarnje kontrole i revizije koje odjeli za kontrolu i reviziju primjenjuju pri provedbi funkcija kontrole i revizije. </a:t>
            </a:r>
            <a:endParaRPr lang="hr-HR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5437" y="180132"/>
            <a:ext cx="835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Primjena odredbi standarda IPS, ISSAI 30. Kodeks etike, </a:t>
            </a:r>
            <a:endParaRPr lang="hr-HR" sz="2000" b="1" kern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predložak CPD </a:t>
            </a:r>
            <a:endParaRPr lang="hr-HR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2706682"/>
            <a:ext cx="3031579" cy="1451658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Iskrenost </a:t>
            </a:r>
            <a:endParaRPr lang="hr-H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Povjerljivost</a:t>
            </a:r>
            <a:endParaRPr lang="hr-H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Neovisnost </a:t>
            </a:r>
            <a:endParaRPr lang="hr-H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Kompetencija i postupanje s dužnom pažnjom </a:t>
            </a:r>
            <a:endParaRPr lang="hr-HR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Zakonitost </a:t>
            </a:r>
            <a:endParaRPr lang="hr-HR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</a:rPr>
              <a:t>Odgovornost </a:t>
            </a:r>
            <a:endParaRPr lang="hr-HR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792064" y="2760923"/>
            <a:ext cx="3173173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</a:rPr>
              <a:t>ISSAI 30. Kodeks etike </a:t>
            </a:r>
            <a:endParaRPr lang="hr-HR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331640" y="3132460"/>
            <a:ext cx="576064" cy="14401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700412"/>
            <a:ext cx="634922" cy="576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4" y="1081247"/>
            <a:ext cx="730622" cy="5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792064" y="941468"/>
            <a:ext cx="3173173" cy="66395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</a:rPr>
              <a:t>Kodeks etike </a:t>
            </a:r>
            <a:endParaRPr lang="hr-HR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Standardi IPS</a:t>
            </a:r>
            <a:endParaRPr lang="hr-HR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846572" y="1475177"/>
            <a:ext cx="576064" cy="9946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3993" y="1619702"/>
            <a:ext cx="4062173" cy="1059947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</a:rPr>
              <a:t>Profesionalnost</a:t>
            </a:r>
            <a:endParaRPr lang="hr-HR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</a:rPr>
              <a:t>Profesionalan odnos prema poslu </a:t>
            </a:r>
            <a:r>
              <a:rPr dirty="0" smtClean="0"/>
              <a:t> </a:t>
            </a:r>
          </a:p>
          <a:p>
            <a:pPr algn="ctr">
              <a:lnSpc>
                <a:spcPts val="1800"/>
              </a:lnSpc>
            </a:pP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</a:rPr>
              <a:t>Stalno stručno usavršavanje </a:t>
            </a:r>
            <a:endParaRPr lang="hr-HR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84588"/>
            <a:ext cx="864096" cy="45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773841" y="4769371"/>
            <a:ext cx="3139749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Predložak CPD </a:t>
            </a:r>
            <a:endParaRPr lang="hr-HR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2161" y="5316884"/>
            <a:ext cx="4636126" cy="1153180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1200" b="1" dirty="0" smtClean="0">
                <a:latin typeface="Times New Roman" pitchFamily="18" charset="0"/>
              </a:rPr>
              <a:t>Stalno stručno usavršavanje unutarnjim revizorima pomaže da stalno razvijaju svoje stručne vještine kako bi pružali visokokvalitetne usluge svojim klijentima istodobno povećavajući povjerenje u kvalitetu i pouzdanost svojega rada.</a:t>
            </a:r>
            <a:endParaRPr lang="hr-HR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4860032" y="4268539"/>
            <a:ext cx="4162634" cy="1991856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ru-RU" sz="1200" b="1" dirty="0" smtClean="0">
                <a:latin typeface="Times New Roman" pitchFamily="18" charset="0"/>
              </a:rPr>
              <a:t>Načelo kompetencije i postupanja s dužnom pažnjom odraženo je u tome da državni službenik osigurava da su njegova/njezina stručna znanja i vještine na razini, što omogućuje pružanje ovlaštenim osobama </a:t>
            </a:r>
            <a:r>
              <a:rPr lang="en-US" sz="1200" b="1" dirty="0" smtClean="0">
                <a:latin typeface="Times New Roman" pitchFamily="18" charset="0"/>
              </a:rPr>
              <a:t>pouzdanih, objektivnih i točnih informacija o aktivnosti revidiranog subjekta kao i pri provedbi funkcija kontrole i revizije u dobroj vjeri te u skladu sa standardima koji se u Državnoj riznici primjenjuju u području kontrole i revizije. </a:t>
            </a:r>
            <a:endParaRPr lang="hr-HR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22562" y="3585526"/>
            <a:ext cx="2197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50" b="1" kern="0" dirty="0" smtClean="0">
                <a:latin typeface="Times New Roman" panose="02020603050405020304" pitchFamily="18" charset="0"/>
              </a:rPr>
              <a:t>Kontrolori i revizori Državne riznice </a:t>
            </a:r>
            <a:endParaRPr lang="hr-HR" sz="105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362607" y="2844428"/>
            <a:ext cx="1174656" cy="750020"/>
            <a:chOff x="7668344" y="1058829"/>
            <a:chExt cx="1405390" cy="1309697"/>
          </a:xfrm>
        </p:grpSpPr>
        <p:sp>
          <p:nvSpPr>
            <p:cNvPr id="29" name="24-конечная звезда 28"/>
            <p:cNvSpPr/>
            <p:nvPr/>
          </p:nvSpPr>
          <p:spPr>
            <a:xfrm>
              <a:off x="7668344" y="1058829"/>
              <a:ext cx="1405390" cy="1309697"/>
            </a:xfrm>
            <a:prstGeom prst="star24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893206" y="1397717"/>
              <a:ext cx="1000132" cy="7524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Do 500 osoba</a:t>
              </a:r>
              <a:endParaRPr lang="hr-HR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Выгнутая вправо стрелка 1"/>
          <p:cNvSpPr/>
          <p:nvPr/>
        </p:nvSpPr>
        <p:spPr>
          <a:xfrm>
            <a:off x="8189118" y="1189686"/>
            <a:ext cx="799455" cy="1726750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4362607" y="1878932"/>
            <a:ext cx="587328" cy="1037504"/>
          </a:xfrm>
          <a:prstGeom prst="curv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1815994" y="5206500"/>
            <a:ext cx="576064" cy="14445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0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/>
          </p:cNvSpPr>
          <p:nvPr/>
        </p:nvSpPr>
        <p:spPr>
          <a:xfrm>
            <a:off x="214314" y="145521"/>
            <a:ext cx="8643937" cy="514174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ru-RU" dirty="0">
              <a:solidFill>
                <a:srgbClr val="00449E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4579" name="Text Box 32"/>
          <p:cNvSpPr txBox="1">
            <a:spLocks noChangeArrowheads="1"/>
          </p:cNvSpPr>
          <p:nvPr/>
        </p:nvSpPr>
        <p:spPr bwMode="auto">
          <a:xfrm>
            <a:off x="3995738" y="992170"/>
            <a:ext cx="5148262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Planiranje (godišnji plan unutarnje kontrole i unutarnje revizije, raspored provjera)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Text Box 39"/>
          <p:cNvSpPr txBox="1">
            <a:spLocks noChangeArrowheads="1"/>
          </p:cNvSpPr>
          <p:nvPr/>
        </p:nvSpPr>
        <p:spPr bwMode="auto">
          <a:xfrm>
            <a:off x="3848101" y="1458442"/>
            <a:ext cx="5184775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Priprema (uspostava skupine revizora, raspodjela dužnosti, bilježenje) 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Text Box 41"/>
          <p:cNvSpPr txBox="1">
            <a:spLocks noChangeArrowheads="1"/>
          </p:cNvSpPr>
          <p:nvPr/>
        </p:nvSpPr>
        <p:spPr bwMode="auto">
          <a:xfrm>
            <a:off x="4029075" y="2190898"/>
            <a:ext cx="5003800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Provedba (organizacija, zahtjevi, kontrola kvalitete) 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Text Box 43"/>
          <p:cNvSpPr txBox="1">
            <a:spLocks noChangeArrowheads="1"/>
          </p:cNvSpPr>
          <p:nvPr/>
        </p:nvSpPr>
        <p:spPr bwMode="auto">
          <a:xfrm>
            <a:off x="4244975" y="2924969"/>
            <a:ext cx="4699000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Bilježenje rezultata, dostupnost dokaza, izvještavanje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 Box 45"/>
          <p:cNvSpPr txBox="1">
            <a:spLocks noChangeArrowheads="1"/>
          </p:cNvSpPr>
          <p:nvPr/>
        </p:nvSpPr>
        <p:spPr bwMode="auto">
          <a:xfrm>
            <a:off x="4000496" y="3778252"/>
            <a:ext cx="4719637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46800" rIns="18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Informacije o povredama (nedostacima), preporukama, raspored radnji 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Text Box 47"/>
          <p:cNvSpPr txBox="1">
            <a:spLocks noChangeArrowheads="1"/>
          </p:cNvSpPr>
          <p:nvPr/>
        </p:nvSpPr>
        <p:spPr bwMode="auto">
          <a:xfrm>
            <a:off x="4154489" y="4333287"/>
            <a:ext cx="4770437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Kontrola eliminacije povreda (nedostataka)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5" name="Text Box 49"/>
          <p:cNvSpPr txBox="1">
            <a:spLocks noChangeArrowheads="1"/>
          </p:cNvSpPr>
          <p:nvPr/>
        </p:nvSpPr>
        <p:spPr bwMode="auto">
          <a:xfrm>
            <a:off x="4140200" y="4886266"/>
            <a:ext cx="4699000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Izrada i konsolidacija izvješća 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6" name="Rectangle 53"/>
          <p:cNvSpPr>
            <a:spLocks noChangeArrowheads="1"/>
          </p:cNvSpPr>
          <p:nvPr/>
        </p:nvSpPr>
        <p:spPr bwMode="auto">
          <a:xfrm>
            <a:off x="571501" y="1236928"/>
            <a:ext cx="3673475" cy="73245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/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PLANIRANJE I PRIPREMA </a:t>
            </a:r>
            <a:endParaRPr lang="hr-HR" sz="15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7" name="Rectangle 57"/>
          <p:cNvSpPr>
            <a:spLocks noChangeArrowheads="1"/>
          </p:cNvSpPr>
          <p:nvPr/>
        </p:nvSpPr>
        <p:spPr bwMode="auto">
          <a:xfrm>
            <a:off x="571501" y="2190898"/>
            <a:ext cx="3673475" cy="50951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PROVEDBA </a:t>
            </a:r>
            <a:endParaRPr lang="hr-HR" sz="1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8" name="Rectangle 58"/>
          <p:cNvSpPr>
            <a:spLocks noChangeArrowheads="1"/>
          </p:cNvSpPr>
          <p:nvPr/>
        </p:nvSpPr>
        <p:spPr bwMode="auto">
          <a:xfrm>
            <a:off x="611560" y="2916436"/>
            <a:ext cx="3673475" cy="73245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BILJEŽENJE REZULTATA </a:t>
            </a:r>
            <a:endParaRPr lang="hr-HR" sz="1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9" name="Rectangle 59"/>
          <p:cNvSpPr>
            <a:spLocks noChangeArrowheads="1"/>
          </p:cNvSpPr>
          <p:nvPr/>
        </p:nvSpPr>
        <p:spPr bwMode="auto">
          <a:xfrm>
            <a:off x="611560" y="3780532"/>
            <a:ext cx="3673475" cy="732455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PREISPITIVANJE REZULTATA</a:t>
            </a:r>
            <a:endParaRPr lang="hr-HR" sz="1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0" name="Rectangle 60"/>
          <p:cNvSpPr>
            <a:spLocks noChangeArrowheads="1"/>
          </p:cNvSpPr>
          <p:nvPr/>
        </p:nvSpPr>
        <p:spPr bwMode="auto">
          <a:xfrm>
            <a:off x="611560" y="4716637"/>
            <a:ext cx="3673475" cy="648072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IZRADA IZVJEŠĆA </a:t>
            </a:r>
            <a:endParaRPr lang="hr-HR" sz="1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591" name="AutoShape 64"/>
          <p:cNvCxnSpPr>
            <a:cxnSpLocks noChangeShapeType="1"/>
            <a:stCxn id="24586" idx="2"/>
            <a:endCxn id="24587" idx="0"/>
          </p:cNvCxnSpPr>
          <p:nvPr/>
        </p:nvCxnSpPr>
        <p:spPr bwMode="auto">
          <a:xfrm>
            <a:off x="2408239" y="1969382"/>
            <a:ext cx="0" cy="221516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2" name="AutoShape 65"/>
          <p:cNvCxnSpPr>
            <a:cxnSpLocks noChangeShapeType="1"/>
          </p:cNvCxnSpPr>
          <p:nvPr/>
        </p:nvCxnSpPr>
        <p:spPr bwMode="auto">
          <a:xfrm rot="5400000">
            <a:off x="2309881" y="2802291"/>
            <a:ext cx="205346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3" name="AutoShape 66"/>
          <p:cNvCxnSpPr>
            <a:cxnSpLocks noChangeShapeType="1"/>
          </p:cNvCxnSpPr>
          <p:nvPr/>
        </p:nvCxnSpPr>
        <p:spPr bwMode="auto">
          <a:xfrm rot="5400000">
            <a:off x="2309881" y="3738396"/>
            <a:ext cx="205347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4" name="AutoShape 67"/>
          <p:cNvCxnSpPr>
            <a:cxnSpLocks noChangeShapeType="1"/>
          </p:cNvCxnSpPr>
          <p:nvPr/>
        </p:nvCxnSpPr>
        <p:spPr bwMode="auto">
          <a:xfrm rot="5400000">
            <a:off x="2309880" y="4602492"/>
            <a:ext cx="205347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5" name="AutoShape 68"/>
          <p:cNvCxnSpPr>
            <a:cxnSpLocks noChangeShapeType="1"/>
            <a:endCxn id="24586" idx="1"/>
          </p:cNvCxnSpPr>
          <p:nvPr/>
        </p:nvCxnSpPr>
        <p:spPr bwMode="auto">
          <a:xfrm>
            <a:off x="214314" y="1600729"/>
            <a:ext cx="357187" cy="161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8" name="AutoShape 72"/>
          <p:cNvCxnSpPr>
            <a:cxnSpLocks noChangeShapeType="1"/>
          </p:cNvCxnSpPr>
          <p:nvPr/>
        </p:nvCxnSpPr>
        <p:spPr bwMode="auto">
          <a:xfrm flipV="1">
            <a:off x="214312" y="1600730"/>
            <a:ext cx="1" cy="425508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9" name="AutoShape 73"/>
          <p:cNvCxnSpPr>
            <a:cxnSpLocks noChangeShapeType="1"/>
          </p:cNvCxnSpPr>
          <p:nvPr/>
        </p:nvCxnSpPr>
        <p:spPr bwMode="auto">
          <a:xfrm rot="10800000">
            <a:off x="214314" y="4438387"/>
            <a:ext cx="357187" cy="1616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0" name="AutoShape 74"/>
          <p:cNvCxnSpPr>
            <a:cxnSpLocks noChangeShapeType="1"/>
          </p:cNvCxnSpPr>
          <p:nvPr/>
        </p:nvCxnSpPr>
        <p:spPr bwMode="auto">
          <a:xfrm>
            <a:off x="4244975" y="1458442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1" name="AutoShape 75"/>
          <p:cNvCxnSpPr>
            <a:cxnSpLocks noChangeShapeType="1"/>
          </p:cNvCxnSpPr>
          <p:nvPr/>
        </p:nvCxnSpPr>
        <p:spPr bwMode="auto">
          <a:xfrm>
            <a:off x="6477000" y="1458442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2" name="AutoShape 76"/>
          <p:cNvCxnSpPr>
            <a:cxnSpLocks noChangeShapeType="1"/>
          </p:cNvCxnSpPr>
          <p:nvPr/>
        </p:nvCxnSpPr>
        <p:spPr bwMode="auto">
          <a:xfrm>
            <a:off x="4244975" y="189823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3" name="AutoShape 77"/>
          <p:cNvCxnSpPr>
            <a:cxnSpLocks noChangeShapeType="1"/>
          </p:cNvCxnSpPr>
          <p:nvPr/>
        </p:nvCxnSpPr>
        <p:spPr bwMode="auto">
          <a:xfrm>
            <a:off x="6477000" y="189823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4" name="AutoShape 78"/>
          <p:cNvCxnSpPr>
            <a:cxnSpLocks noChangeShapeType="1"/>
          </p:cNvCxnSpPr>
          <p:nvPr/>
        </p:nvCxnSpPr>
        <p:spPr bwMode="auto">
          <a:xfrm>
            <a:off x="4244975" y="2485173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5" name="AutoShape 79"/>
          <p:cNvCxnSpPr>
            <a:cxnSpLocks noChangeShapeType="1"/>
          </p:cNvCxnSpPr>
          <p:nvPr/>
        </p:nvCxnSpPr>
        <p:spPr bwMode="auto">
          <a:xfrm>
            <a:off x="6477000" y="2485173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6" name="AutoShape 80"/>
          <p:cNvCxnSpPr>
            <a:cxnSpLocks noChangeShapeType="1"/>
          </p:cNvCxnSpPr>
          <p:nvPr/>
        </p:nvCxnSpPr>
        <p:spPr bwMode="auto">
          <a:xfrm>
            <a:off x="4244975" y="3364766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7" name="AutoShape 81"/>
          <p:cNvCxnSpPr>
            <a:cxnSpLocks noChangeShapeType="1"/>
          </p:cNvCxnSpPr>
          <p:nvPr/>
        </p:nvCxnSpPr>
        <p:spPr bwMode="auto">
          <a:xfrm>
            <a:off x="6477000" y="3364766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8" name="AutoShape 82"/>
          <p:cNvCxnSpPr>
            <a:cxnSpLocks noChangeShapeType="1"/>
          </p:cNvCxnSpPr>
          <p:nvPr/>
        </p:nvCxnSpPr>
        <p:spPr bwMode="auto">
          <a:xfrm>
            <a:off x="4244975" y="424435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9" name="AutoShape 83"/>
          <p:cNvCxnSpPr>
            <a:cxnSpLocks noChangeShapeType="1"/>
          </p:cNvCxnSpPr>
          <p:nvPr/>
        </p:nvCxnSpPr>
        <p:spPr bwMode="auto">
          <a:xfrm>
            <a:off x="6477000" y="424435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12" name="AutoShape 86"/>
          <p:cNvCxnSpPr>
            <a:cxnSpLocks noChangeShapeType="1"/>
          </p:cNvCxnSpPr>
          <p:nvPr/>
        </p:nvCxnSpPr>
        <p:spPr bwMode="auto">
          <a:xfrm>
            <a:off x="4244975" y="519832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13" name="AutoShape 87"/>
          <p:cNvCxnSpPr>
            <a:cxnSpLocks noChangeShapeType="1"/>
          </p:cNvCxnSpPr>
          <p:nvPr/>
        </p:nvCxnSpPr>
        <p:spPr bwMode="auto">
          <a:xfrm>
            <a:off x="6477000" y="519832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4616" name="Text Box 91"/>
          <p:cNvSpPr txBox="1">
            <a:spLocks noChangeArrowheads="1"/>
          </p:cNvSpPr>
          <p:nvPr/>
        </p:nvSpPr>
        <p:spPr bwMode="auto">
          <a:xfrm>
            <a:off x="4356101" y="5253303"/>
            <a:ext cx="4392613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</a:rPr>
              <a:t>Izrada i prezentacija analitičkih materijala na temelju rezultata kontrole (revizije) </a:t>
            </a:r>
            <a:endParaRPr lang="hr-HR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9976" y="0"/>
            <a:ext cx="835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Standardi unutarnje revizije koje jedinice za kontrolu i reviziju primjenjuju pri provedbi funkcija kontrole i revizije </a:t>
            </a:r>
            <a:endParaRPr lang="hr-HR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1043608" y="5296937"/>
            <a:ext cx="2232248" cy="1502628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Standardi IPS 2000, 2100, 2200, 2300, 2400, 2500</a:t>
            </a:r>
          </a:p>
          <a:p>
            <a:pPr algn="ctr">
              <a:defRPr/>
            </a:pPr>
            <a:endParaRPr lang="hr-HR" sz="1600" b="1" kern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dirty="0" smtClean="0"/>
              <a:t> </a:t>
            </a: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ISSAI 9100</a:t>
            </a:r>
            <a:r>
              <a:rPr dirty="0" smtClean="0"/>
              <a:t> </a:t>
            </a:r>
            <a:endParaRPr lang="hr-HR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3707904" y="6156796"/>
            <a:ext cx="393839" cy="28575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4460436" y="5965853"/>
            <a:ext cx="3799755" cy="59406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Složen pristup provedbi unutarnje kontrole, unutarnje revizije</a:t>
            </a:r>
            <a:endParaRPr lang="hr-HR" sz="1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Номер слайда 5"/>
          <p:cNvSpPr txBox="1">
            <a:spLocks noGrp="1"/>
          </p:cNvSpPr>
          <p:nvPr/>
        </p:nvSpPr>
        <p:spPr bwMode="auto">
          <a:xfrm>
            <a:off x="8712200" y="6350020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8244408" y="5887935"/>
            <a:ext cx="504306" cy="564759"/>
          </a:xfrm>
          <a:prstGeom prst="bentUpArrow">
            <a:avLst/>
          </a:prstGeom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84788"/>
            <a:ext cx="506685" cy="585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64708"/>
            <a:ext cx="646509" cy="5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6782"/>
            <a:ext cx="8208912" cy="58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b="1" dirty="0" smtClean="0">
                <a:solidFill>
                  <a:srgbClr val="162387"/>
                </a:solidFill>
                <a:latin typeface="Times New Roman" pitchFamily="18" charset="0"/>
              </a:rPr>
              <a:t>Standard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</a:rPr>
              <a:t>provedbe naknadne operativne unutarnje automatizirane kontrole u teritorijalnim tijelima Državne riznice</a:t>
            </a:r>
            <a:r>
              <a:rPr lang="en-US" b="1" dirty="0" smtClean="0">
                <a:solidFill>
                  <a:srgbClr val="162387"/>
                </a:solidFill>
                <a:latin typeface="Times New Roman" pitchFamily="18" charset="0"/>
              </a:rPr>
              <a:t> </a:t>
            </a:r>
            <a:endParaRPr lang="hr-HR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30" name="Номер слайда 2"/>
          <p:cNvSpPr txBox="1">
            <a:spLocks/>
          </p:cNvSpPr>
          <p:nvPr/>
        </p:nvSpPr>
        <p:spPr bwMode="auto">
          <a:xfrm>
            <a:off x="6516450" y="6537120"/>
            <a:ext cx="2133600" cy="3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02"/>
          <p:cNvSpPr>
            <a:spLocks noChangeArrowheads="1"/>
          </p:cNvSpPr>
          <p:nvPr/>
        </p:nvSpPr>
        <p:spPr bwMode="auto">
          <a:xfrm>
            <a:off x="0" y="908501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79512" y="1145573"/>
            <a:ext cx="8784976" cy="76275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SVRHA: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uspostava zajedničkih pravila, zahtjeva i procedura za organizaciju i provedbu naknadne operativne unutarnje automatizirane kontrole od strane jedinica za kontrolu i reviziju TBFT-a</a:t>
            </a:r>
            <a:endParaRPr lang="hr-H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179512" y="2172353"/>
            <a:ext cx="8784976" cy="5867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1.: organizirati operativnu unutarnju kontrolu nad najrizičnijim operacijama i radnjama (uključujući pripremu dokumenata) koje provode strukturne jedinice TBFT-a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79512" y="2832427"/>
            <a:ext cx="8784976" cy="66007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2.: ocijeniti efikasnost unutarnje kontrole koju provode strukturne jedinice TBFT-a u skladu sa zahtjevima Standarda unutarnje kontrole Državne riznice koji je odobren nalogom Državne riznice 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79512" y="3565842"/>
            <a:ext cx="8784976" cy="51339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3.: pružiti operativne informacije rukovodstvu TBFT-a o  utvrđenim povredama (nedostacima) u aktivnostima TBFT-a radi omogućavanja pravovremenog donošenja odluka rukovodstva 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42844" y="4135442"/>
            <a:ext cx="8784976" cy="5011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4.: osigurati operativnu provedbu mjera usmjerenih na najveće moguće smanjenje ili uklanjanje učinaka povreda (nedostataka) utvrđenih u aktivnostima TBFT-a 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79512" y="4751591"/>
            <a:ext cx="8784976" cy="5011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5.: u najvećoj mogućoj mjeri smanjiti rizike za riznicu u aktivnosti TBFT-a te povezane moguće negativne učinke 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79512" y="5338322"/>
            <a:ext cx="8784976" cy="79447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</a:rPr>
              <a:t>CILJ 6.: osigurati pribavljanje operativnih informacija o efikasnosti odluka koje je rukovodstvo donijelo te mjera provedenih radi sprječavanja pojave utvrđenih povreda (nedostataka) u budućim aktivnostima</a:t>
            </a:r>
            <a:endParaRPr lang="hr-HR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5"/>
          <p:cNvSpPr txBox="1">
            <a:spLocks noGrp="1"/>
          </p:cNvSpPr>
          <p:nvPr/>
        </p:nvSpPr>
        <p:spPr bwMode="auto">
          <a:xfrm>
            <a:off x="8708946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r-HR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0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482150" y="180132"/>
            <a:ext cx="8208912" cy="58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 b="1" dirty="0" smtClean="0">
                <a:solidFill>
                  <a:srgbClr val="162387"/>
                </a:solidFill>
                <a:latin typeface="Times New Roman" pitchFamily="18" charset="0"/>
              </a:rPr>
              <a:t>PEMPAL pomaže </a:t>
            </a:r>
            <a:endParaRPr lang="hr-HR" sz="3200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128" y="1070078"/>
            <a:ext cx="4612956" cy="44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51520" y="2276443"/>
            <a:ext cx="5962058" cy="3424595"/>
          </a:xfrm>
          <a:prstGeom prst="roundRect">
            <a:avLst>
              <a:gd name="adj" fmla="val 2175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228600" indent="-228600" algn="just" fontAlgn="base">
              <a:spcAft>
                <a:spcPts val="1200"/>
              </a:spcAft>
              <a:buFontTx/>
              <a:buAutoNum type="arabicPeriod"/>
            </a:pPr>
            <a:r>
              <a:rPr lang="en-US" sz="1600" b="1" kern="0" dirty="0" smtClean="0">
                <a:latin typeface="Times New Roman" panose="02020603050405020304" pitchFamily="18" charset="0"/>
              </a:rPr>
              <a:t>Sastati se sa specijalistima i stručnjacima iz udruga za unutarnju reviziju iz zemalja članica PEMPAL-a, </a:t>
            </a:r>
            <a:r>
              <a:rPr dirty="0" smtClean="0"/>
              <a:t> </a:t>
            </a:r>
            <a:r>
              <a:rPr lang="en-US" sz="1600" b="1" kern="0" dirty="0" smtClean="0">
                <a:latin typeface="Times New Roman" panose="02020603050405020304" pitchFamily="18" charset="0"/>
              </a:rPr>
              <a:t>uspostaviti neizravan kontakt i prijateljski odnos s kolegama.</a:t>
            </a:r>
            <a:endParaRPr lang="hr-HR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en-US" sz="1600" b="1" kern="0" dirty="0" smtClean="0">
                <a:latin typeface="Times New Roman" panose="02020603050405020304" pitchFamily="18" charset="0"/>
              </a:rPr>
              <a:t>Razmjenjivati znanje i iskustva u području unutarnje revizije, razgovarati o tendencijama kretanja u području unutarnje revizije.</a:t>
            </a:r>
            <a:endParaRPr lang="hr-HR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en-US" sz="1600" b="1" kern="0" dirty="0" smtClean="0">
                <a:latin typeface="Times New Roman" panose="02020603050405020304" pitchFamily="18" charset="0"/>
              </a:rPr>
              <a:t>Pristupiti bazi podataka unutarnje revizije</a:t>
            </a:r>
            <a:r>
              <a:rPr dirty="0" smtClean="0"/>
              <a:t> </a:t>
            </a:r>
            <a:r>
              <a:rPr lang="en-US" sz="1600" b="1" kern="0" dirty="0" smtClean="0">
                <a:latin typeface="Times New Roman" panose="02020603050405020304" pitchFamily="18" charset="0"/>
              </a:rPr>
              <a:t>PEMPAL-a.</a:t>
            </a:r>
            <a:endParaRPr lang="hr-HR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en-US" sz="1600" b="1" kern="0" dirty="0" smtClean="0">
                <a:latin typeface="Times New Roman" panose="02020603050405020304" pitchFamily="18" charset="0"/>
              </a:rPr>
              <a:t>Primjenjivati odredbe dokumenata u pogledu unutarnje revizije koje je PEMPAL izradio pri pripremi dokumenata u pogledu unutarnje kontrole i unutarnje revizije Državne riznice Ruske Federacije. </a:t>
            </a:r>
            <a:endParaRPr lang="hr-HR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V:\exch2\Отдел 6.3\Презентации\Картинки для слайдов\Соглашени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32322"/>
            <a:ext cx="1340371" cy="9645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2891\Desktop\img_0315_467-pr_15_06_2015(ver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563" y="3527028"/>
            <a:ext cx="2256637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C:\Users\2891\Desktop\131020150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243358"/>
            <a:ext cx="2267992" cy="13681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9" name="Picture 5" descr="F:\международное\pempal\pempal_2013_1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47456"/>
            <a:ext cx="2267992" cy="16240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Номер слайда 5"/>
          <p:cNvSpPr txBox="1">
            <a:spLocks noGrp="1"/>
          </p:cNvSpPr>
          <p:nvPr/>
        </p:nvSpPr>
        <p:spPr bwMode="auto">
          <a:xfrm>
            <a:off x="8712200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42844" y="1548284"/>
            <a:ext cx="8715436" cy="524173"/>
          </a:xfrm>
          <a:prstGeom prst="roundRect">
            <a:avLst>
              <a:gd name="adj" fmla="val 2175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Razmjena iskustava svima donosi korist </a:t>
            </a:r>
            <a:endParaRPr lang="hr-HR" sz="2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54" name="Picture 2" descr="http://russian-greens.ru/sites/default/files/styles/content_photo/public/6a00d8341c684553ef01675eb2dde3970b-800wi.jpg?itok=7Q8Tncq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680" y="2354228"/>
            <a:ext cx="2876605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4572620"/>
            <a:ext cx="83531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400" b="1" kern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HVALA NA POZORNOSTI!</a:t>
            </a:r>
            <a:endParaRPr lang="hr-HR" sz="4400" b="1" kern="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58" name="Picture 6" descr="http://svetich.info/images/photos/medium/article10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354228"/>
            <a:ext cx="1933562" cy="1933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642351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952D05-F32F-4F66-909A-EE5352426989}">
  <we:reference id="wa104198733" version="1.0.0.7" store="ru-RU" storeType="OMEX"/>
  <we:alternateReferences>
    <we:reference id="WA104198733" version="1.0.0.7" store="WA10419873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19270</TotalTime>
  <Words>1135</Words>
  <Application>Microsoft Office PowerPoint</Application>
  <PresentationFormat>Custom</PresentationFormat>
  <Paragraphs>134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Специальное оформление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bc_user</dc:creator>
  <cp:lastModifiedBy>Assia</cp:lastModifiedBy>
  <cp:revision>1774</cp:revision>
  <cp:lastPrinted>2016-03-03T11:43:18Z</cp:lastPrinted>
  <dcterms:created xsi:type="dcterms:W3CDTF">2014-10-03T18:46:21Z</dcterms:created>
  <dcterms:modified xsi:type="dcterms:W3CDTF">2016-03-18T10:55:09Z</dcterms:modified>
</cp:coreProperties>
</file>