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webextensions/taskpanes.xml" ContentType="application/vnd.ms-office.webextensiontaskpanes+xml"/>
  <Override PartName="/ppt/webextensions/webextension1.xml" ContentType="application/vnd.ms-office.webextension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11/relationships/webextensiontaskpanes" Target="ppt/webextensions/taskpanes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9" r:id="rId1"/>
    <p:sldMasterId id="2147483843" r:id="rId2"/>
  </p:sldMasterIdLst>
  <p:notesMasterIdLst>
    <p:notesMasterId r:id="rId11"/>
  </p:notesMasterIdLst>
  <p:handoutMasterIdLst>
    <p:handoutMasterId r:id="rId12"/>
  </p:handoutMasterIdLst>
  <p:sldIdLst>
    <p:sldId id="339" r:id="rId3"/>
    <p:sldId id="571" r:id="rId4"/>
    <p:sldId id="572" r:id="rId5"/>
    <p:sldId id="503" r:id="rId6"/>
    <p:sldId id="587" r:id="rId7"/>
    <p:sldId id="585" r:id="rId8"/>
    <p:sldId id="586" r:id="rId9"/>
    <p:sldId id="583" r:id="rId10"/>
  </p:sldIdLst>
  <p:sldSz cx="9144000" cy="6985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FF"/>
    <a:srgbClr val="00863D"/>
    <a:srgbClr val="FF0000"/>
    <a:srgbClr val="008000"/>
    <a:srgbClr val="0DE16D"/>
    <a:srgbClr val="EBF4FF"/>
    <a:srgbClr val="0099FF"/>
    <a:srgbClr val="8D8A00"/>
    <a:srgbClr val="4BD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377" autoAdjust="0"/>
  </p:normalViewPr>
  <p:slideViewPr>
    <p:cSldViewPr>
      <p:cViewPr>
        <p:scale>
          <a:sx n="100" d="100"/>
          <a:sy n="100" d="100"/>
        </p:scale>
        <p:origin x="-1266" y="-120"/>
      </p:cViewPr>
      <p:guideLst>
        <p:guide orient="horz" pos="2160"/>
        <p:guide orient="horz" pos="220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512"/>
    </p:cViewPr>
  </p:sorterViewPr>
  <p:notesViewPr>
    <p:cSldViewPr>
      <p:cViewPr varScale="1">
        <p:scale>
          <a:sx n="75" d="100"/>
          <a:sy n="75" d="100"/>
        </p:scale>
        <p:origin x="-2154" y="-84"/>
      </p:cViewPr>
      <p:guideLst>
        <p:guide orient="horz" pos="2895"/>
        <p:guide orient="horz" pos="3127"/>
        <p:guide pos="216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2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CDC8613F-4877-4D0F-A0C4-F2C8A2EDA6EE}" type="datetimeFigureOut">
              <a:rPr lang="ru-RU" smtClean="0"/>
              <a:pPr/>
              <a:t>18.03.2016</a:t>
            </a:fld>
            <a:endParaRPr lang="hr-HR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599A33A7-3A04-4B30-9EBD-A66BBDAC9541}" type="slidenum">
              <a:rPr lang="ru-RU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4093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C126667F-BFEA-419B-95CC-C50664D4EFC7}" type="datetimeFigureOut">
              <a:rPr lang="ru-RU" smtClean="0"/>
              <a:pPr/>
              <a:t>18.03.2016</a:t>
            </a:fld>
            <a:endParaRPr lang="hr-HR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744538"/>
            <a:ext cx="48704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8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C88B010B-57A1-43EA-AAF2-273EBC1818B4}" type="slidenum">
              <a:rPr lang="ru-RU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6043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63613" y="744538"/>
            <a:ext cx="4870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B010B-57A1-43EA-AAF2-273EBC1818B4}" type="slidenum">
              <a:rPr lang="ru-RU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6334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63613" y="744538"/>
            <a:ext cx="4870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B010B-57A1-43EA-AAF2-273EBC1818B4}" type="slidenum">
              <a:rPr lang="ru-RU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6334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B010B-57A1-43EA-AAF2-273EBC1818B4}" type="slidenum">
              <a:rPr lang="ru-RU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B010B-57A1-43EA-AAF2-273EBC1818B4}" type="slidenum">
              <a:rPr lang="ru-RU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7260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B010B-57A1-43EA-AAF2-273EBC1818B4}" type="slidenum">
              <a:rPr lang="ru-RU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0329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48100" y="9426576"/>
            <a:ext cx="29479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27" tIns="45015" rIns="90027" bIns="45015" anchor="b"/>
          <a:lstStyle/>
          <a:p>
            <a:pPr algn="r" defTabSz="895290"/>
            <a:fld id="{595D73CF-FA00-4920-8287-5DC31F9B2F0D}" type="slidenum">
              <a:rPr lang="ru-RU" sz="1200">
                <a:latin typeface="Calibri" pitchFamily="34" charset="0"/>
                <a:cs typeface="Times New Roman" pitchFamily="18" charset="0"/>
              </a:rPr>
              <a:pPr algn="r" defTabSz="895290"/>
              <a:t>6</a:t>
            </a:fld>
            <a:endParaRPr lang="hr-HR" sz="12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6788" y="746125"/>
            <a:ext cx="4876800" cy="372427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87925" cy="4464050"/>
          </a:xfrm>
          <a:noFill/>
          <a:ln/>
        </p:spPr>
        <p:txBody>
          <a:bodyPr lIns="90027" tIns="45015" rIns="90027" bIns="45015"/>
          <a:lstStyle/>
          <a:p>
            <a:pPr marL="234934" indent="-234934" eaLnBrk="1" hangingPunct="1">
              <a:lnSpc>
                <a:spcPct val="90000"/>
              </a:lnSpc>
            </a:pPr>
            <a:r>
              <a:rPr dirty="0" smtClean="0"/>
              <a:t>Naslov</a:t>
            </a:r>
          </a:p>
          <a:p>
            <a:pPr marL="234934" indent="-234934" eaLnBrk="1" hangingPunct="1">
              <a:lnSpc>
                <a:spcPct val="90000"/>
              </a:lnSpc>
            </a:pPr>
            <a:endParaRPr lang="hr-H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69890"/>
            <a:ext cx="7772400" cy="1497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58166"/>
            <a:ext cx="6400800" cy="17850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9736"/>
            <a:ext cx="2057400" cy="59598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9736"/>
            <a:ext cx="6019800" cy="59598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18792"/>
            <a:ext cx="5760640" cy="513390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DB60B-B924-487F-8036-445BE578896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602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BFB11-167F-4346-8351-6ADC27529D6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724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88522"/>
            <a:ext cx="7772400" cy="138729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60554"/>
            <a:ext cx="7772400" cy="152796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3A820-498B-464F-AC3A-B8390F3504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859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29846"/>
            <a:ext cx="4038600" cy="46097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29846"/>
            <a:ext cx="4038600" cy="46097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0F7C2-D44B-46FA-8C0E-F6F1B356A92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910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63541"/>
            <a:ext cx="4040188" cy="6516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215150"/>
            <a:ext cx="4040188" cy="40244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63541"/>
            <a:ext cx="4041775" cy="6516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215150"/>
            <a:ext cx="4041775" cy="40244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C3A18-F480-480E-AE05-CB5EDA347AF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9580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4EAF6-73BA-4BDC-9AC6-4E6A914FED9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75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9D29E-39BF-4A93-B752-AB2B9A3D152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34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78119"/>
            <a:ext cx="3008313" cy="11835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8109"/>
            <a:ext cx="5111750" cy="5961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461688"/>
            <a:ext cx="3008313" cy="47779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CB181-C9CD-4843-905E-B59DEBF42D9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133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89500"/>
            <a:ext cx="5486400" cy="5772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24123"/>
            <a:ext cx="5486400" cy="4191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466733"/>
            <a:ext cx="5486400" cy="8197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C6F3C-1D38-4CE0-965C-4B72DEDC9C9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3158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39A8C-B247-4567-9EC9-D3F73FB7472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418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9736"/>
            <a:ext cx="2057400" cy="59598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9736"/>
            <a:ext cx="6019800" cy="59598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B0778-4C46-4552-8C7F-2D01A696D3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3388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118047"/>
            <a:ext cx="8229600" cy="612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CA490-0292-4AF8-8B6A-99584F9268B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37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88522"/>
            <a:ext cx="7772400" cy="138729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60554"/>
            <a:ext cx="7772400" cy="152796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29846"/>
            <a:ext cx="4038600" cy="46097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29846"/>
            <a:ext cx="4038600" cy="46097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63541"/>
            <a:ext cx="4040188" cy="6516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215150"/>
            <a:ext cx="4040188" cy="40244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63541"/>
            <a:ext cx="4041775" cy="6516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215150"/>
            <a:ext cx="4041775" cy="40244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78119"/>
            <a:ext cx="3008313" cy="11835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8109"/>
            <a:ext cx="5111750" cy="5961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461688"/>
            <a:ext cx="3008313" cy="47779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89500"/>
            <a:ext cx="5486400" cy="5772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24123"/>
            <a:ext cx="5486400" cy="4191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466733"/>
            <a:ext cx="5486400" cy="8197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9736"/>
            <a:ext cx="8229600" cy="11641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29846"/>
            <a:ext cx="8229600" cy="4609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4073"/>
            <a:ext cx="2133600" cy="371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054DA-516E-4EF3-B3F1-473152968EE9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474073"/>
            <a:ext cx="2895600" cy="371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474073"/>
            <a:ext cx="2133600" cy="371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6" descr="Shablon.jp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8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 bwMode="auto">
          <a:xfrm>
            <a:off x="2268538" y="118034"/>
            <a:ext cx="5759450" cy="514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29846"/>
            <a:ext cx="8229600" cy="4609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4073"/>
            <a:ext cx="2133600" cy="371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474073"/>
            <a:ext cx="2895600" cy="3718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474073"/>
            <a:ext cx="2133600" cy="371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317D4A-BD15-49E1-8C79-067D9A6C726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5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400" b="1" kern="1200" dirty="0">
          <a:solidFill>
            <a:srgbClr val="00449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"/>
          <p:cNvSpPr txBox="1">
            <a:spLocks noChangeArrowheads="1"/>
          </p:cNvSpPr>
          <p:nvPr/>
        </p:nvSpPr>
        <p:spPr>
          <a:xfrm>
            <a:off x="467544" y="1116236"/>
            <a:ext cx="8352928" cy="2448272"/>
          </a:xfrm>
          <a:prstGeom prst="rect">
            <a:avLst/>
          </a:prstGeom>
        </p:spPr>
        <p:txBody>
          <a:bodyPr anchor="t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8013" eaLnBrk="1" hangingPunct="1">
              <a:lnSpc>
                <a:spcPct val="80000"/>
              </a:lnSpc>
              <a:spcBef>
                <a:spcPts val="1100"/>
              </a:spcBef>
              <a:buFontTx/>
              <a:buNone/>
              <a:tabLst>
                <a:tab pos="609600" algn="l"/>
                <a:tab pos="1524000" algn="l"/>
                <a:tab pos="2438400" algn="l"/>
                <a:tab pos="3352800" algn="l"/>
                <a:tab pos="4267200" algn="l"/>
                <a:tab pos="5181600" algn="l"/>
                <a:tab pos="6096000" algn="l"/>
                <a:tab pos="7010400" algn="l"/>
                <a:tab pos="7924800" algn="l"/>
                <a:tab pos="8839200" algn="l"/>
                <a:tab pos="9753600" algn="l"/>
                <a:tab pos="10668000" algn="l"/>
              </a:tabLst>
              <a:defRPr/>
            </a:pPr>
            <a:endParaRPr lang="hr-HR" sz="2400" b="1" dirty="0" smtClean="0"/>
          </a:p>
          <a:p>
            <a:pPr marL="0" indent="0" algn="ctr">
              <a:lnSpc>
                <a:spcPct val="130000"/>
              </a:lnSpc>
              <a:spcBef>
                <a:spcPts val="0"/>
              </a:spcBef>
              <a:buNone/>
            </a:pPr>
            <a:r>
              <a:rPr dirty="0" smtClean="0"/>
              <a:t> </a:t>
            </a:r>
            <a:r>
              <a:t/>
            </a:r>
            <a:br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Praktična primjena međunarodnih standarda</a:t>
            </a:r>
          </a:p>
          <a:p>
            <a:pPr marL="0" indent="0"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u aktivnostima kontrole i revizije Državne riznice </a:t>
            </a:r>
            <a:endParaRPr lang="hr-HR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609600" indent="-608013" eaLnBrk="1" hangingPunct="1">
              <a:lnSpc>
                <a:spcPct val="80000"/>
              </a:lnSpc>
              <a:spcBef>
                <a:spcPts val="1100"/>
              </a:spcBef>
              <a:buFontTx/>
              <a:buNone/>
              <a:tabLst>
                <a:tab pos="609600" algn="l"/>
                <a:tab pos="1524000" algn="l"/>
                <a:tab pos="2438400" algn="l"/>
                <a:tab pos="3352800" algn="l"/>
                <a:tab pos="4267200" algn="l"/>
                <a:tab pos="5181600" algn="l"/>
                <a:tab pos="6096000" algn="l"/>
                <a:tab pos="7010400" algn="l"/>
                <a:tab pos="7924800" algn="l"/>
                <a:tab pos="8839200" algn="l"/>
                <a:tab pos="9753600" algn="l"/>
                <a:tab pos="10668000" algn="l"/>
              </a:tabLst>
              <a:defRPr/>
            </a:pPr>
            <a:endParaRPr lang="hr-HR" sz="12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07722" y="5940772"/>
            <a:ext cx="24739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  <a:latin typeface="Times New Roman" panose="02020603050405020304" pitchFamily="18" charset="0"/>
              </a:rPr>
              <a:t>Prag, ožujak 2016.</a:t>
            </a:r>
            <a:endParaRPr lang="hr-HR" sz="20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4148955"/>
            <a:ext cx="545720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  <a:latin typeface="Times New Roman" panose="02020603050405020304" pitchFamily="18" charset="0"/>
              </a:rPr>
              <a:t>Voditelj Uprave za unutarnju kontrolu (reviziju) i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  <a:latin typeface="Times New Roman" panose="02020603050405020304" pitchFamily="18" charset="0"/>
              </a:rPr>
              <a:t>ocjenu rezultata rada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  <a:latin typeface="Times New Roman" panose="02020603050405020304" pitchFamily="18" charset="0"/>
              </a:rPr>
              <a:t>Državne riznice </a:t>
            </a:r>
            <a:endParaRPr lang="hr-HR" sz="2000" b="1" dirty="0" smtClean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  <a:latin typeface="Times New Roman" panose="02020603050405020304" pitchFamily="18" charset="0"/>
              </a:rPr>
              <a:t>ALEKSEY VICTOR SOLODOV</a:t>
            </a:r>
            <a:endParaRPr lang="hr-HR" sz="20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80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/>
          <p:nvPr/>
        </p:nvCxnSpPr>
        <p:spPr>
          <a:xfrm flipH="1">
            <a:off x="5759064" y="1478427"/>
            <a:ext cx="1556" cy="1655271"/>
          </a:xfrm>
          <a:prstGeom prst="line">
            <a:avLst/>
          </a:prstGeom>
          <a:ln>
            <a:solidFill>
              <a:srgbClr val="00863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658188" y="1059811"/>
            <a:ext cx="2907357" cy="220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600"/>
              </a:spcBef>
              <a:defRPr/>
            </a:pPr>
            <a:r>
              <a:rPr lang="en-US" sz="11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Svrha kontrole, načelo neovisnosti </a:t>
            </a:r>
            <a:endParaRPr lang="hr-HR" sz="11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156175" y="1019012"/>
            <a:ext cx="2507641" cy="601279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smtClean="0">
                <a:solidFill>
                  <a:srgbClr val="162387"/>
                </a:solidFill>
                <a:latin typeface="Times New Roman" pitchFamily="18" charset="0"/>
              </a:rPr>
              <a:t>Politika unutarnje kontrole i revizije Državne riznice </a:t>
            </a:r>
            <a:endParaRPr lang="hr-HR" sz="11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178498" y="3051052"/>
            <a:ext cx="2503304" cy="987702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smtClean="0">
                <a:solidFill>
                  <a:srgbClr val="162387"/>
                </a:solidFill>
                <a:latin typeface="Times New Roman" pitchFamily="18" charset="0"/>
              </a:rPr>
              <a:t>Standardi unutarnje kontrole i revizije kojima se odjeli za kontrolu i reviziju koriste pri provedbi aktivnosti kontrole i revizije </a:t>
            </a:r>
            <a:endParaRPr lang="hr-HR" sz="11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215074" y="4064004"/>
            <a:ext cx="2485318" cy="349177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smtClean="0">
                <a:solidFill>
                  <a:srgbClr val="162387"/>
                </a:solidFill>
                <a:latin typeface="Times New Roman" pitchFamily="18" charset="0"/>
              </a:rPr>
              <a:t>Standard unutarnje kontrole saveznog ministarstva</a:t>
            </a:r>
            <a:endParaRPr lang="hr-HR" sz="11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178765" y="2036731"/>
            <a:ext cx="2487283" cy="907551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dirty="0" smtClean="0">
                <a:solidFill>
                  <a:srgbClr val="162387"/>
                </a:solidFill>
                <a:latin typeface="Times New Roman" pitchFamily="18" charset="0"/>
              </a:rPr>
              <a:t>Pravila profesionalne etike za državne službenike federalne razine Državne riznice koji provode aktivnosti kontrole i revizije </a:t>
            </a:r>
            <a:endParaRPr lang="hr-HR" sz="105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Номер слайда 5"/>
          <p:cNvSpPr txBox="1">
            <a:spLocks noGrp="1"/>
          </p:cNvSpPr>
          <p:nvPr/>
        </p:nvSpPr>
        <p:spPr bwMode="auto">
          <a:xfrm>
            <a:off x="8643938" y="6330641"/>
            <a:ext cx="4318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6AB9B03-C524-4C32-AACD-7EBD990ED77B}" type="slidenum">
              <a:rPr lang="ru-RU" sz="1400">
                <a:latin typeface="Times New Roman" pitchFamily="18" charset="0"/>
                <a:cs typeface="Times New Roman" pitchFamily="18" charset="0"/>
              </a:rPr>
              <a:pPr algn="r"/>
              <a:t>2</a:t>
            </a:fld>
            <a:endParaRPr lang="hr-HR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2493191" y="1294921"/>
            <a:ext cx="3694730" cy="92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179512" y="396156"/>
            <a:ext cx="241988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rgbClr val="162387"/>
                </a:solidFill>
                <a:latin typeface="Times New Roman" pitchFamily="18" charset="0"/>
              </a:rPr>
              <a:t>Etički kodeks Instituta internih revizora (IIA)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95537" y="3349"/>
            <a:ext cx="8353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Primjena odredbi međunarodnih standarda</a:t>
            </a:r>
            <a:r>
              <a:rPr dirty="0" smtClean="0"/>
              <a:t> </a:t>
            </a:r>
            <a:r>
              <a:t/>
            </a:r>
            <a:br/>
            <a:endParaRPr lang="hr-HR" sz="2000" b="1" kern="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-180528" y="828204"/>
            <a:ext cx="3081425" cy="1656184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sz="1100" dirty="0" smtClean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hr-HR" sz="1100" dirty="0" smtClean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1100" dirty="0" smtClean="0">
                <a:solidFill>
                  <a:srgbClr val="162387"/>
                </a:solidFill>
                <a:latin typeface="Times New Roman" pitchFamily="18" charset="0"/>
              </a:rPr>
              <a:t>Međunarodni standardi za stručnu provedbu unutarnje revizije 1000 i 1200 (dalje u tekstu – standardi IPS)</a:t>
            </a:r>
          </a:p>
          <a:p>
            <a:pPr algn="ctr">
              <a:defRPr/>
            </a:pPr>
            <a:r>
              <a:rPr dirty="0" smtClean="0"/>
              <a:t> </a:t>
            </a:r>
            <a:r>
              <a:rPr lang="en-US" sz="1100" dirty="0" smtClean="0">
                <a:solidFill>
                  <a:srgbClr val="162387"/>
                </a:solidFill>
                <a:latin typeface="Times New Roman" pitchFamily="18" charset="0"/>
              </a:rPr>
              <a:t>ISSAI 30. Kodeks etike </a:t>
            </a:r>
            <a:endParaRPr lang="hr-HR" sz="1100" dirty="0" smtClean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1100" dirty="0" smtClean="0">
                <a:solidFill>
                  <a:srgbClr val="162387"/>
                </a:solidFill>
                <a:latin typeface="Times New Roman" pitchFamily="18" charset="0"/>
              </a:rPr>
              <a:t>Predložak stalnog stručnog usavršavanja i povezane dobre prakse (PEMPAL) </a:t>
            </a:r>
            <a:r>
              <a:t/>
            </a:r>
            <a:br/>
            <a:r>
              <a:rPr lang="en-US" sz="1100" dirty="0" smtClean="0">
                <a:solidFill>
                  <a:srgbClr val="162387"/>
                </a:solidFill>
                <a:latin typeface="Times New Roman" pitchFamily="18" charset="0"/>
              </a:rPr>
              <a:t>(dalje u tekstu – predložak CPD)</a:t>
            </a:r>
            <a:endParaRPr lang="hr-HR" sz="1100" dirty="0" smtClean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1100" dirty="0" smtClean="0">
                <a:solidFill>
                  <a:srgbClr val="162387"/>
                </a:solidFill>
                <a:latin typeface="Times New Roman" pitchFamily="18" charset="0"/>
              </a:rPr>
              <a:t>ISSAI 1. Limska deklaracija</a:t>
            </a:r>
            <a:endParaRPr lang="hr-HR" sz="1100" dirty="0" smtClean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hr-HR" sz="11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hr-HR" sz="12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6" name="Прямая со стрелкой 75"/>
          <p:cNvCxnSpPr/>
          <p:nvPr/>
        </p:nvCxnSpPr>
        <p:spPr>
          <a:xfrm>
            <a:off x="3155264" y="2306062"/>
            <a:ext cx="302323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3335395" y="1791940"/>
            <a:ext cx="2010321" cy="2144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Etička načela, nužnost stalnog stručnog usavršavanja </a:t>
            </a:r>
            <a:endParaRPr lang="hr-HR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92693" y="2484389"/>
            <a:ext cx="2709770" cy="636794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100" dirty="0" smtClean="0">
                <a:solidFill>
                  <a:srgbClr val="162387"/>
                </a:solidFill>
                <a:latin typeface="Times New Roman" pitchFamily="18" charset="0"/>
              </a:rPr>
              <a:t>Standardi IPS 2010, 2120</a:t>
            </a:r>
          </a:p>
          <a:p>
            <a:pPr algn="ctr"/>
            <a:r>
              <a:rPr dirty="0" smtClean="0"/>
              <a:t> </a:t>
            </a:r>
            <a:r>
              <a:rPr lang="en-US" sz="1100" dirty="0" smtClean="0">
                <a:solidFill>
                  <a:srgbClr val="162387"/>
                </a:solidFill>
                <a:latin typeface="Times New Roman" pitchFamily="18" charset="0"/>
              </a:rPr>
              <a:t>ISSAI 9100. Preporuke za standarde unutarnje kontrole u javnom sektoru </a:t>
            </a:r>
            <a:endParaRPr lang="hr-HR" sz="11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5" name="Прямая со стрелкой 84"/>
          <p:cNvCxnSpPr/>
          <p:nvPr/>
        </p:nvCxnSpPr>
        <p:spPr>
          <a:xfrm>
            <a:off x="2802463" y="3118164"/>
            <a:ext cx="3355944" cy="0"/>
          </a:xfrm>
          <a:prstGeom prst="straightConnector1">
            <a:avLst/>
          </a:prstGeom>
          <a:ln>
            <a:solidFill>
              <a:srgbClr val="00863D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6" name="Прямоугольник 85"/>
          <p:cNvSpPr/>
          <p:nvPr/>
        </p:nvSpPr>
        <p:spPr>
          <a:xfrm>
            <a:off x="3229525" y="2758953"/>
            <a:ext cx="2010321" cy="2920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endParaRPr lang="ru-RU" sz="1200" dirty="0">
              <a:solidFill>
                <a:srgbClr val="162387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3185685" y="2540005"/>
            <a:ext cx="2440729" cy="453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600"/>
              </a:spcBef>
              <a:defRPr/>
            </a:pPr>
            <a:r>
              <a:rPr lang="en-US" sz="1050" b="1" dirty="0" smtClean="0">
                <a:solidFill>
                  <a:srgbClr val="00863D"/>
                </a:solidFill>
                <a:latin typeface="Times New Roman" pitchFamily="18" charset="0"/>
              </a:rPr>
              <a:t>Definicija unutarnje kontrole, opće preporuke za organizaciju i provedbu revizija, procjena rizika itd. </a:t>
            </a:r>
            <a:endParaRPr lang="hr-HR" sz="1050" b="1" dirty="0">
              <a:solidFill>
                <a:srgbClr val="00863D"/>
              </a:solidFill>
            </a:endParaRP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>
            <a:off x="5982206" y="3137277"/>
            <a:ext cx="0" cy="1264028"/>
          </a:xfrm>
          <a:prstGeom prst="line">
            <a:avLst/>
          </a:prstGeom>
          <a:ln>
            <a:solidFill>
              <a:srgbClr val="00863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3" name="Прямоугольник 102"/>
          <p:cNvSpPr/>
          <p:nvPr/>
        </p:nvSpPr>
        <p:spPr>
          <a:xfrm>
            <a:off x="6208663" y="5266066"/>
            <a:ext cx="2485510" cy="708951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dirty="0" smtClean="0">
                <a:solidFill>
                  <a:srgbClr val="162387"/>
                </a:solidFill>
                <a:latin typeface="Times New Roman" pitchFamily="18" charset="0"/>
              </a:rPr>
              <a:t>Klasifikatori unutarnjih (operativnih) rizika prema smjerovima aktivnosti TBFT-a (popis pitanja uzorka testnih programa TBFT-a)</a:t>
            </a:r>
            <a:endParaRPr lang="hr-HR" sz="10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6198957" y="6012780"/>
            <a:ext cx="2511558" cy="58921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dirty="0" smtClean="0"/>
              <a:t> </a:t>
            </a:r>
            <a:r>
              <a:rPr lang="en-US" sz="1050" dirty="0" smtClean="0">
                <a:solidFill>
                  <a:srgbClr val="162387"/>
                </a:solidFill>
                <a:latin typeface="Times New Roman" pitchFamily="18" charset="0"/>
              </a:rPr>
              <a:t>Procedure za provedbu potpune ocjene rezultata rada TBFT-a na temelju aktivnosti kontrole i revizije </a:t>
            </a:r>
            <a:endParaRPr lang="hr-HR" sz="105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8" name="Прямая со стрелкой 107"/>
          <p:cNvCxnSpPr/>
          <p:nvPr/>
        </p:nvCxnSpPr>
        <p:spPr>
          <a:xfrm>
            <a:off x="5994026" y="4157978"/>
            <a:ext cx="226190" cy="0"/>
          </a:xfrm>
          <a:prstGeom prst="straightConnector1">
            <a:avLst/>
          </a:prstGeom>
          <a:ln>
            <a:solidFill>
              <a:srgbClr val="00863D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5982206" y="4315159"/>
            <a:ext cx="10576" cy="1337581"/>
          </a:xfrm>
          <a:prstGeom prst="line">
            <a:avLst/>
          </a:prstGeom>
          <a:ln>
            <a:solidFill>
              <a:srgbClr val="00863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>
            <a:off x="5988665" y="4572620"/>
            <a:ext cx="219998" cy="0"/>
          </a:xfrm>
          <a:prstGeom prst="straightConnector1">
            <a:avLst/>
          </a:prstGeom>
          <a:ln>
            <a:solidFill>
              <a:srgbClr val="00863D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/>
          <p:nvPr/>
        </p:nvCxnSpPr>
        <p:spPr>
          <a:xfrm flipV="1">
            <a:off x="6002089" y="5339127"/>
            <a:ext cx="228694" cy="2646"/>
          </a:xfrm>
          <a:prstGeom prst="straightConnector1">
            <a:avLst/>
          </a:prstGeom>
          <a:ln>
            <a:solidFill>
              <a:srgbClr val="00863D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0" name="Прямоугольник 119"/>
          <p:cNvSpPr/>
          <p:nvPr/>
        </p:nvSpPr>
        <p:spPr>
          <a:xfrm>
            <a:off x="92693" y="3133698"/>
            <a:ext cx="2450160" cy="325753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smtClean="0">
                <a:solidFill>
                  <a:srgbClr val="162387"/>
                </a:solidFill>
                <a:latin typeface="Times New Roman" pitchFamily="18" charset="0"/>
              </a:rPr>
              <a:t>Standardi IPS </a:t>
            </a:r>
            <a:endParaRPr lang="hr-HR" sz="11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142844" y="3421062"/>
            <a:ext cx="2436293" cy="936104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sz="1100" dirty="0" smtClean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1100" dirty="0" smtClean="0">
                <a:solidFill>
                  <a:srgbClr val="162387"/>
                </a:solidFill>
                <a:latin typeface="Times New Roman" pitchFamily="18" charset="0"/>
              </a:rPr>
              <a:t>Konceptualna osnova upravljanja rizicima institucije (Odbor pokroviteljskih organizacija </a:t>
            </a:r>
            <a:r>
              <a:rPr lang="en-US" sz="1100" i="1" dirty="0" smtClean="0">
                <a:solidFill>
                  <a:srgbClr val="162387"/>
                </a:solidFill>
                <a:latin typeface="Times New Roman" pitchFamily="18" charset="0"/>
              </a:rPr>
              <a:t>Treadway</a:t>
            </a:r>
            <a:r>
              <a:rPr lang="en-US" sz="1100" dirty="0" smtClean="0">
                <a:solidFill>
                  <a:srgbClr val="162387"/>
                </a:solidFill>
                <a:latin typeface="Times New Roman" pitchFamily="18" charset="0"/>
              </a:rPr>
              <a:t> komisije (COSO), SAD), dodatne informacije o upravljanju rizicima institucije</a:t>
            </a:r>
            <a:endParaRPr lang="hr-HR" sz="11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hr-HR" sz="11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Правая фигурная скобка 124"/>
          <p:cNvSpPr/>
          <p:nvPr/>
        </p:nvSpPr>
        <p:spPr>
          <a:xfrm>
            <a:off x="2528985" y="3327020"/>
            <a:ext cx="232301" cy="2155867"/>
          </a:xfrm>
          <a:prstGeom prst="rightBrac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27" name="Прямоугольник 126"/>
          <p:cNvSpPr/>
          <p:nvPr/>
        </p:nvSpPr>
        <p:spPr>
          <a:xfrm>
            <a:off x="3072592" y="3961313"/>
            <a:ext cx="2492953" cy="3311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Utvrđivanje rizika, svrha i ciljeva, komponente sustava upravljanja rizicima </a:t>
            </a:r>
            <a:endParaRPr lang="hr-HR" sz="11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3132941" y="4489747"/>
            <a:ext cx="2231147" cy="658937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rgbClr val="162387"/>
                </a:solidFill>
                <a:latin typeface="Times New Roman" pitchFamily="18" charset="0"/>
              </a:rPr>
              <a:t>Koncept upravljanja rizicima za riznicu u Državnoj riznici </a:t>
            </a:r>
            <a:endParaRPr lang="hr-HR" sz="12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5" name="Прямая со стрелкой 134"/>
          <p:cNvCxnSpPr/>
          <p:nvPr/>
        </p:nvCxnSpPr>
        <p:spPr>
          <a:xfrm>
            <a:off x="5364088" y="4790411"/>
            <a:ext cx="826167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>
            <a:off x="5772173" y="4666336"/>
            <a:ext cx="2" cy="698372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3" name="Прямоугольник 142"/>
          <p:cNvSpPr/>
          <p:nvPr/>
        </p:nvSpPr>
        <p:spPr>
          <a:xfrm>
            <a:off x="72501" y="5657221"/>
            <a:ext cx="2924327" cy="46644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050" dirty="0" smtClean="0">
                <a:solidFill>
                  <a:srgbClr val="162387"/>
                </a:solidFill>
                <a:latin typeface="Times New Roman" pitchFamily="18" charset="0"/>
              </a:rPr>
              <a:t>Standardi IPS 1100, ISSAI 9140. Neovisnost unutarnje revizije u javnom sektoru</a:t>
            </a:r>
            <a:endParaRPr lang="hr-HR" sz="105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1" name="Прямая соединительная линия 150"/>
          <p:cNvCxnSpPr/>
          <p:nvPr/>
        </p:nvCxnSpPr>
        <p:spPr>
          <a:xfrm>
            <a:off x="3015182" y="6123661"/>
            <a:ext cx="256989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>
            <a:stCxn id="20" idx="3"/>
          </p:cNvCxnSpPr>
          <p:nvPr/>
        </p:nvCxnSpPr>
        <p:spPr>
          <a:xfrm>
            <a:off x="5565545" y="1170003"/>
            <a:ext cx="19527" cy="495365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9" name="Прямая со стрелкой 168"/>
          <p:cNvCxnSpPr>
            <a:stCxn id="20" idx="3"/>
          </p:cNvCxnSpPr>
          <p:nvPr/>
        </p:nvCxnSpPr>
        <p:spPr>
          <a:xfrm>
            <a:off x="5565545" y="1170003"/>
            <a:ext cx="612953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1" name="Прямоугольник 180"/>
          <p:cNvSpPr/>
          <p:nvPr/>
        </p:nvSpPr>
        <p:spPr>
          <a:xfrm>
            <a:off x="3163584" y="5514675"/>
            <a:ext cx="2296050" cy="2761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Pitanja neovisnosti i objektivnosti unutarnje revizije, uključujući definiciju unutarnje revizije, kriterija neovisnosti</a:t>
            </a:r>
            <a:endParaRPr lang="hr-HR" sz="11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86" name="Прямая соединительная линия 185"/>
          <p:cNvCxnSpPr/>
          <p:nvPr/>
        </p:nvCxnSpPr>
        <p:spPr>
          <a:xfrm flipH="1">
            <a:off x="5765349" y="5341773"/>
            <a:ext cx="6826" cy="988868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7" name="Прямая со стрелкой 196"/>
          <p:cNvCxnSpPr/>
          <p:nvPr/>
        </p:nvCxnSpPr>
        <p:spPr>
          <a:xfrm>
            <a:off x="5765349" y="6330641"/>
            <a:ext cx="424906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1" name="Прямоугольник 80"/>
          <p:cNvSpPr/>
          <p:nvPr/>
        </p:nvSpPr>
        <p:spPr>
          <a:xfrm>
            <a:off x="6187921" y="4469681"/>
            <a:ext cx="2494149" cy="723431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smtClean="0">
                <a:solidFill>
                  <a:srgbClr val="162387"/>
                </a:solidFill>
                <a:latin typeface="Times New Roman" pitchFamily="18" charset="0"/>
              </a:rPr>
              <a:t>Standard provedbe naknade operativne unutarnje automatizirane kontrole u teritorijalnim tijelima Državne riznice (TBFT)</a:t>
            </a:r>
            <a:endParaRPr lang="hr-HR" sz="11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0" name="Прямая со стрелкой 69"/>
          <p:cNvCxnSpPr/>
          <p:nvPr/>
        </p:nvCxnSpPr>
        <p:spPr>
          <a:xfrm flipV="1">
            <a:off x="2658188" y="4672463"/>
            <a:ext cx="474753" cy="1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H="1">
            <a:off x="5982206" y="5482886"/>
            <a:ext cx="10576" cy="640775"/>
          </a:xfrm>
          <a:prstGeom prst="line">
            <a:avLst/>
          </a:prstGeom>
          <a:ln>
            <a:solidFill>
              <a:srgbClr val="00863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6000614" y="6123661"/>
            <a:ext cx="208049" cy="0"/>
          </a:xfrm>
          <a:prstGeom prst="straightConnector1">
            <a:avLst/>
          </a:prstGeom>
          <a:ln>
            <a:solidFill>
              <a:srgbClr val="00863D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5774660" y="3327018"/>
            <a:ext cx="0" cy="1423473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 flipV="1">
            <a:off x="5765349" y="3327019"/>
            <a:ext cx="413149" cy="1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/>
          <p:nvPr/>
        </p:nvCxnSpPr>
        <p:spPr>
          <a:xfrm>
            <a:off x="5759064" y="1478427"/>
            <a:ext cx="399343" cy="0"/>
          </a:xfrm>
          <a:prstGeom prst="straightConnector1">
            <a:avLst/>
          </a:prstGeom>
          <a:ln>
            <a:solidFill>
              <a:srgbClr val="00863D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5765349" y="4327776"/>
            <a:ext cx="454867" cy="1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>
            <a:endCxn id="103" idx="1"/>
          </p:cNvCxnSpPr>
          <p:nvPr/>
        </p:nvCxnSpPr>
        <p:spPr>
          <a:xfrm>
            <a:off x="5760620" y="5620542"/>
            <a:ext cx="448043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7" name="Прямоугольник 96"/>
          <p:cNvSpPr/>
          <p:nvPr/>
        </p:nvSpPr>
        <p:spPr>
          <a:xfrm>
            <a:off x="6158407" y="1476276"/>
            <a:ext cx="2507641" cy="648071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sz="1000" dirty="0" smtClean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rgbClr val="162387"/>
                </a:solidFill>
                <a:latin typeface="Times New Roman" pitchFamily="18" charset="0"/>
              </a:rPr>
              <a:t>Politika Uprave za unutarnju kontrolu (reviziju) i ocjenu rezultata rada </a:t>
            </a:r>
          </a:p>
          <a:p>
            <a:pPr algn="ctr">
              <a:defRPr/>
            </a:pPr>
            <a:endParaRPr lang="hr-HR" sz="11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8" name="Прямая со стрелкой 97"/>
          <p:cNvCxnSpPr/>
          <p:nvPr/>
        </p:nvCxnSpPr>
        <p:spPr>
          <a:xfrm>
            <a:off x="5582463" y="1826111"/>
            <a:ext cx="575944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85759" y="4394367"/>
            <a:ext cx="2450159" cy="79208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smtClean="0">
                <a:solidFill>
                  <a:srgbClr val="162387"/>
                </a:solidFill>
                <a:latin typeface="Times New Roman" pitchFamily="18" charset="0"/>
              </a:rPr>
              <a:t>ISSAI 9130. Preporuke za standarde unutarnje kontrole u javnom sektoru </a:t>
            </a:r>
            <a:endParaRPr lang="hr-HR" sz="11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85759" y="5185720"/>
            <a:ext cx="2450160" cy="4715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smtClean="0">
                <a:solidFill>
                  <a:srgbClr val="162387"/>
                </a:solidFill>
                <a:latin typeface="Times New Roman" pitchFamily="18" charset="0"/>
              </a:rPr>
              <a:t>Procjena rizika pri planiranju revizije (PEMPAL) (dalje u tekstu – model procjene rizika PEMPAL-a)</a:t>
            </a: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5861821" y="2306062"/>
            <a:ext cx="0" cy="1445337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5861821" y="3743926"/>
            <a:ext cx="31694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-72631" y="6198640"/>
            <a:ext cx="395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 kern="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+</a:t>
            </a:r>
            <a:endParaRPr lang="hr-HR" b="1" kern="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6492795"/>
            <a:ext cx="714287" cy="109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147" y="6481544"/>
            <a:ext cx="714287" cy="109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665" y="6496424"/>
            <a:ext cx="714287" cy="109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15955" y="6161900"/>
            <a:ext cx="20297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Pitanja za ocjenu koju provodi SHJ </a:t>
            </a:r>
            <a:endParaRPr lang="hr-HR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1361148" y="6133317"/>
            <a:ext cx="1868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Vanjska kontrola kvalitete koju provodi Središnja harmonizacijska jedinica (SHJ)</a:t>
            </a:r>
            <a:endParaRPr lang="hr-HR" sz="900" dirty="0"/>
          </a:p>
        </p:txBody>
      </p:sp>
      <p:sp>
        <p:nvSpPr>
          <p:cNvPr id="4" name="TextBox 3"/>
          <p:cNvSpPr txBox="1"/>
          <p:nvPr/>
        </p:nvSpPr>
        <p:spPr>
          <a:xfrm>
            <a:off x="159117" y="6151600"/>
            <a:ext cx="1209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Sveukupno znanje o unutarnjoj reviziji</a:t>
            </a:r>
            <a:endParaRPr lang="hr-HR" sz="800" dirty="0"/>
          </a:p>
        </p:txBody>
      </p:sp>
    </p:spTree>
    <p:extLst>
      <p:ext uri="{BB962C8B-B14F-4D97-AF65-F5344CB8AC3E}">
        <p14:creationId xmlns:p14="http://schemas.microsoft.com/office/powerpoint/2010/main" val="236160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8128" y="79263"/>
            <a:ext cx="8353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Primjena odredbi standarda IPS 1100</a:t>
            </a:r>
          </a:p>
          <a:p>
            <a:pPr algn="ctr">
              <a:defRPr/>
            </a:pPr>
            <a:r>
              <a:rPr lang="en-US" sz="2000" b="1" kern="0" dirty="0" smtClean="0">
                <a:latin typeface="Times New Roman" panose="02020603050405020304" pitchFamily="18" charset="0"/>
              </a:rPr>
              <a:t>Neovisnost i objektivnost</a:t>
            </a:r>
            <a:r>
              <a:rPr lang="ru-RU" sz="2000" b="1" kern="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,</a:t>
            </a:r>
            <a:endParaRPr lang="hr-HR" sz="2000" b="1" kern="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dirty="0" smtClean="0"/>
              <a:t> </a:t>
            </a:r>
            <a:r>
              <a:rPr lang="en-US" sz="2000" b="1" kern="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ISSAI 9140. Neovisnost unutarnje revizije u javnom sektoru </a:t>
            </a:r>
            <a:endParaRPr lang="hr-HR" sz="2000" b="1" kern="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42910" y="3706814"/>
            <a:ext cx="3493256" cy="838676"/>
          </a:xfrm>
          <a:prstGeom prst="roundRect">
            <a:avLst>
              <a:gd name="adj" fmla="val 21750"/>
            </a:avLst>
          </a:prstGeom>
          <a:solidFill>
            <a:schemeClr val="accent6">
              <a:lumMod val="75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400" b="1" kern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Definicija standarda IPS i ISSAI 9140. Neovisnost unutarnje revizije u javnom sektoru </a:t>
            </a:r>
            <a:endParaRPr lang="hr-HR" sz="1400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4384826" y="1094926"/>
            <a:ext cx="4518335" cy="594062"/>
          </a:xfrm>
          <a:prstGeom prst="roundRect">
            <a:avLst>
              <a:gd name="adj" fmla="val 21750"/>
            </a:avLst>
          </a:prstGeom>
          <a:solidFill>
            <a:schemeClr val="accent6">
              <a:lumMod val="75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</a:rPr>
              <a:t>Politika unutarnje kontrole i revizije u Državnoj riznici </a:t>
            </a:r>
            <a:endParaRPr lang="hr-HR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262485" y="4709473"/>
            <a:ext cx="3935758" cy="943511"/>
          </a:xfrm>
          <a:prstGeom prst="roundRect">
            <a:avLst>
              <a:gd name="adj" fmla="val 21750"/>
            </a:avLst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altLang="ru-RU" sz="1200" kern="0" dirty="0" smtClean="0">
                <a:latin typeface="Times New Roman" panose="02020603050405020304" pitchFamily="18" charset="0"/>
              </a:rPr>
              <a:t>Unutarnja je revizija neovisna objektivna aktivnost pružanja uvjerenja te savjetodavnih usluga ... ustanovljena radi unaprjeđenja efikasnosti i učinkovitosti rada institucije te pomaganja subjektima da ostvare svoje ciljeve </a:t>
            </a:r>
            <a:endParaRPr lang="hr-HR" altLang="ru-RU" sz="1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4481094" y="1872768"/>
            <a:ext cx="4426284" cy="1153180"/>
          </a:xfrm>
          <a:prstGeom prst="roundRect">
            <a:avLst>
              <a:gd name="adj" fmla="val 21750"/>
            </a:avLst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altLang="ru-RU" sz="1200" b="1" kern="0" dirty="0" smtClean="0">
                <a:latin typeface="Times New Roman" panose="02020603050405020304" pitchFamily="18" charset="0"/>
              </a:rPr>
              <a:t>Unutarnja je revizija aktivnost odjela za kontrolu i reviziju s ciljem pružanja rukovodstvu neovisnih i objektivnih informacija o usklađenosti s dodijeljenim funkcijama i ovlastima, uključujući informacije o operativnoj pouzdanosti sustava unutarnje kontrole </a:t>
            </a:r>
            <a:endParaRPr lang="hr-HR" sz="12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960845" y="1494797"/>
            <a:ext cx="576064" cy="132368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375636" y="1693997"/>
            <a:ext cx="576064" cy="178772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омер слайда 5"/>
          <p:cNvSpPr txBox="1">
            <a:spLocks noGrp="1"/>
          </p:cNvSpPr>
          <p:nvPr/>
        </p:nvSpPr>
        <p:spPr bwMode="auto">
          <a:xfrm>
            <a:off x="8667289" y="6339671"/>
            <a:ext cx="431800" cy="483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6AB9B03-C524-4C32-AACD-7EBD990ED77B}" type="slidenum">
              <a:rPr lang="ru-RU" sz="1400">
                <a:latin typeface="Times New Roman" pitchFamily="18" charset="0"/>
                <a:cs typeface="Times New Roman" pitchFamily="18" charset="0"/>
              </a:rPr>
              <a:pPr algn="r"/>
              <a:t>3</a:t>
            </a:fld>
            <a:endParaRPr lang="hr-H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262485" y="6032333"/>
            <a:ext cx="5821683" cy="524173"/>
          </a:xfrm>
          <a:prstGeom prst="roundRect">
            <a:avLst>
              <a:gd name="adj" fmla="val 21750"/>
            </a:avLst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200" kern="0" dirty="0" smtClean="0">
                <a:latin typeface="Times New Roman" panose="02020603050405020304" pitchFamily="18" charset="0"/>
              </a:rPr>
              <a:t>Kriteriji neovisnosti unutarnje revizije: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00" kern="0" dirty="0" smtClean="0">
                <a:latin typeface="Times New Roman" panose="02020603050405020304" pitchFamily="18" charset="0"/>
              </a:rPr>
              <a:t>odgovornost jedinice za unutarnju reviziju visokom rukovodstvu</a:t>
            </a:r>
            <a:endParaRPr lang="hr-HR" sz="1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4454982" y="3326338"/>
            <a:ext cx="4518335" cy="594062"/>
          </a:xfrm>
          <a:prstGeom prst="roundRect">
            <a:avLst>
              <a:gd name="adj" fmla="val 21750"/>
            </a:avLst>
          </a:prstGeom>
          <a:solidFill>
            <a:schemeClr val="accent6">
              <a:lumMod val="75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</a:rPr>
              <a:t>Politika upravljanja unutarnjom kontrolom (revizijom) i ocjene rada Državne riznice </a:t>
            </a:r>
            <a:endParaRPr lang="hr-HR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4821708" y="4383377"/>
            <a:ext cx="4032852" cy="943511"/>
          </a:xfrm>
          <a:prstGeom prst="roundRect">
            <a:avLst>
              <a:gd name="adj" fmla="val 21750"/>
            </a:avLst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00" b="1" kern="0" dirty="0" smtClean="0">
                <a:latin typeface="Times New Roman" panose="02020603050405020304" pitchFamily="18" charset="0"/>
              </a:rPr>
              <a:t>izravna i isključiva podložnost državnom rizničaru </a:t>
            </a:r>
            <a:endParaRPr lang="hr-HR" sz="1200" b="1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00" b="1" kern="0" dirty="0" smtClean="0">
                <a:latin typeface="Times New Roman" panose="02020603050405020304" pitchFamily="18" charset="0"/>
              </a:rPr>
              <a:t>nadzor i kontrola aktivnosti – zamjenik državnog rizničara </a:t>
            </a:r>
            <a:endParaRPr lang="hr-HR" sz="12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6375636" y="4165014"/>
            <a:ext cx="576064" cy="214157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12" descr="http://www.kommersant.ru/factbook/picture/577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52540"/>
            <a:ext cx="619686" cy="5717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9" y="1028502"/>
            <a:ext cx="588858" cy="466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262485" y="1627164"/>
            <a:ext cx="4005515" cy="943511"/>
          </a:xfrm>
          <a:prstGeom prst="roundRect">
            <a:avLst>
              <a:gd name="adj" fmla="val 21750"/>
            </a:avLst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200" kern="0" dirty="0" smtClean="0">
                <a:latin typeface="Times New Roman" panose="02020603050405020304" pitchFamily="18" charset="0"/>
              </a:rPr>
              <a:t>Unutarnja revizija mora biti neovisna, a unutarnji revizori moraju biti objektivni pri obavljanju svojih dužnosti. </a:t>
            </a:r>
            <a:r>
              <a:rPr dirty="0" smtClean="0"/>
              <a:t> </a:t>
            </a:r>
            <a:r>
              <a:rPr lang="en-US" sz="1200" kern="0" dirty="0" smtClean="0">
                <a:latin typeface="Times New Roman" panose="02020603050405020304" pitchFamily="18" charset="0"/>
              </a:rPr>
              <a:t>Unutarnja revizija organizacijama pomaže u održavanju pouzdanog sustava unutarnje kontrole ocjenom njegove efikasnosti i učinkovitosti. </a:t>
            </a:r>
            <a:endParaRPr lang="hr-HR" sz="1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AutoShape 7"/>
          <p:cNvSpPr>
            <a:spLocks noChangeArrowheads="1"/>
          </p:cNvSpPr>
          <p:nvPr/>
        </p:nvSpPr>
        <p:spPr bwMode="auto">
          <a:xfrm>
            <a:off x="717523" y="1094926"/>
            <a:ext cx="3445249" cy="384393"/>
          </a:xfrm>
          <a:prstGeom prst="roundRect">
            <a:avLst>
              <a:gd name="adj" fmla="val 21750"/>
            </a:avLst>
          </a:prstGeom>
          <a:solidFill>
            <a:schemeClr val="accent6">
              <a:lumMod val="75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600" b="1" kern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Standardi IPS 1100 i 1200</a:t>
            </a:r>
            <a:endParaRPr lang="hr-HR" sz="1600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262485" y="2945690"/>
            <a:ext cx="4005515" cy="681424"/>
          </a:xfrm>
          <a:prstGeom prst="roundRect">
            <a:avLst>
              <a:gd name="adj" fmla="val 21750"/>
            </a:avLst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100" kern="0" dirty="0" smtClean="0">
                <a:latin typeface="Times New Roman" panose="02020603050405020304" pitchFamily="18" charset="0"/>
              </a:rPr>
              <a:t>Kriteriji neovisnosti unutarnje revizije:</a:t>
            </a:r>
            <a:endParaRPr lang="hr-HR" sz="11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 typeface="Wingdings" panose="05000000000000000000" pitchFamily="2" charset="2"/>
              <a:buChar char="Ø"/>
            </a:pPr>
            <a:r>
              <a:rPr lang="en-US" sz="1100" kern="0" dirty="0" smtClean="0">
                <a:latin typeface="Times New Roman" panose="02020603050405020304" pitchFamily="18" charset="0"/>
              </a:rPr>
              <a:t>Voditelj unutarnje revizije mora imati izravan i slobodan pristup visokom izvršnom rukovodstvu i Vijeću ...</a:t>
            </a:r>
          </a:p>
        </p:txBody>
      </p:sp>
      <p:sp>
        <p:nvSpPr>
          <p:cNvPr id="22" name="Стрелка вниз 21"/>
          <p:cNvSpPr/>
          <p:nvPr/>
        </p:nvSpPr>
        <p:spPr>
          <a:xfrm>
            <a:off x="1907454" y="4752307"/>
            <a:ext cx="576064" cy="126846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50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928662" y="3206748"/>
            <a:ext cx="3484189" cy="1224136"/>
          </a:xfrm>
          <a:prstGeom prst="ellipse">
            <a:avLst/>
          </a:prstGeom>
          <a:solidFill>
            <a:schemeClr val="bg2"/>
          </a:solidFill>
          <a:ln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800"/>
              </a:lnSpc>
            </a:pPr>
            <a:endParaRPr lang="hr-HR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800"/>
              </a:lnSpc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</a:rPr>
              <a:t>Iskrenost </a:t>
            </a:r>
            <a:endParaRPr lang="hr-H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800"/>
              </a:lnSpc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</a:rPr>
              <a:t>Povjerljivost </a:t>
            </a:r>
            <a:endParaRPr lang="hr-H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800"/>
              </a:lnSpc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</a:rPr>
              <a:t>Neovisnost </a:t>
            </a:r>
            <a:endParaRPr lang="hr-H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800"/>
              </a:lnSpc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</a:rPr>
              <a:t>Kompetencija </a:t>
            </a:r>
            <a:endParaRPr lang="hr-HR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800"/>
              </a:lnSpc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</a:rPr>
              <a:t>Objektivnost i nepristranost </a:t>
            </a:r>
            <a:endParaRPr lang="hr-H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800"/>
              </a:lnSpc>
            </a:pPr>
            <a:r>
              <a:rPr dirty="0" smtClean="0"/>
              <a:t> </a:t>
            </a:r>
            <a:endParaRPr lang="hr-HR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омер слайда 5"/>
          <p:cNvSpPr txBox="1">
            <a:spLocks noGrp="1"/>
          </p:cNvSpPr>
          <p:nvPr/>
        </p:nvSpPr>
        <p:spPr bwMode="auto">
          <a:xfrm>
            <a:off x="8683947" y="6352793"/>
            <a:ext cx="431800" cy="483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6AB9B03-C524-4C32-AACD-7EBD990ED77B}" type="slidenum">
              <a:rPr lang="ru-RU" sz="1400">
                <a:latin typeface="Times New Roman" pitchFamily="18" charset="0"/>
                <a:cs typeface="Times New Roman" pitchFamily="18" charset="0"/>
              </a:rPr>
              <a:pPr algn="r"/>
              <a:t>4</a:t>
            </a:fld>
            <a:endParaRPr lang="hr-HR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E:\Фото 2\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106" y="2430045"/>
            <a:ext cx="1224385" cy="15561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4788024" y="919896"/>
            <a:ext cx="3600400" cy="1258014"/>
          </a:xfrm>
          <a:prstGeom prst="roundRect">
            <a:avLst>
              <a:gd name="adj" fmla="val 21750"/>
            </a:avLst>
          </a:prstGeom>
          <a:solidFill>
            <a:schemeClr val="accent6">
              <a:lumMod val="75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100" b="1" dirty="0" smtClean="0">
                <a:solidFill>
                  <a:schemeClr val="bg1"/>
                </a:solidFill>
                <a:latin typeface="Times New Roman" pitchFamily="18" charset="0"/>
              </a:rPr>
              <a:t>Pravila profesionalne etike za državne službenike federalne razine Državne riznice koji provode aktivnosti kontrole i revizije;</a:t>
            </a:r>
          </a:p>
          <a:p>
            <a:pPr algn="ctr">
              <a:defRPr/>
            </a:pPr>
            <a:r>
              <a:rPr lang="en-US" sz="1100" b="1" dirty="0" smtClean="0">
                <a:solidFill>
                  <a:schemeClr val="bg1"/>
                </a:solidFill>
                <a:latin typeface="Times New Roman" pitchFamily="18" charset="0"/>
              </a:rPr>
              <a:t>Standardi unutarnje kontrole i revizije koje odjeli za kontrolu i reviziju primjenjuju pri provedbi funkcija kontrole i revizije. </a:t>
            </a:r>
            <a:endParaRPr lang="hr-HR" sz="11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5437" y="180132"/>
            <a:ext cx="8353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Primjena odredbi standarda IPS, ISSAI 30. Kodeks etike, </a:t>
            </a:r>
            <a:endParaRPr lang="hr-HR" sz="2000" b="1" kern="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predložak CPD </a:t>
            </a:r>
            <a:endParaRPr lang="hr-HR" sz="2000" b="1" kern="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84168" y="2706682"/>
            <a:ext cx="3031579" cy="1451658"/>
          </a:xfrm>
          <a:prstGeom prst="ellipse">
            <a:avLst/>
          </a:prstGeom>
          <a:solidFill>
            <a:schemeClr val="bg2"/>
          </a:solidFill>
          <a:ln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300"/>
              </a:lnSpc>
            </a:pP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</a:rPr>
              <a:t>Iskrenost </a:t>
            </a:r>
            <a:endParaRPr lang="hr-HR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300"/>
              </a:lnSpc>
            </a:pP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</a:rPr>
              <a:t>Povjerljivost</a:t>
            </a:r>
            <a:endParaRPr lang="hr-HR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300"/>
              </a:lnSpc>
            </a:pP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</a:rPr>
              <a:t>Neovisnost </a:t>
            </a:r>
            <a:endParaRPr lang="hr-HR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300"/>
              </a:lnSpc>
            </a:pP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</a:rPr>
              <a:t>Kompetencija i postupanje s dužnom pažnjom </a:t>
            </a:r>
            <a:endParaRPr lang="hr-HR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300"/>
              </a:lnSpc>
            </a:pP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</a:rPr>
              <a:t>Zakonitost </a:t>
            </a:r>
            <a:endParaRPr lang="hr-HR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300"/>
              </a:lnSpc>
            </a:pP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</a:rPr>
              <a:t>Odgovornost </a:t>
            </a:r>
            <a:endParaRPr lang="hr-HR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792064" y="2760923"/>
            <a:ext cx="3173173" cy="384393"/>
          </a:xfrm>
          <a:prstGeom prst="roundRect">
            <a:avLst>
              <a:gd name="adj" fmla="val 21750"/>
            </a:avLst>
          </a:prstGeom>
          <a:solidFill>
            <a:schemeClr val="accent6">
              <a:lumMod val="75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</a:rPr>
              <a:t>ISSAI 30. Kodeks etike </a:t>
            </a:r>
            <a:endParaRPr lang="hr-HR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1331640" y="3132460"/>
            <a:ext cx="576064" cy="144016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12" descr="http://www.kommersant.ru/factbook/picture/577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700412"/>
            <a:ext cx="634922" cy="5760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4" y="1081247"/>
            <a:ext cx="730622" cy="51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792064" y="941468"/>
            <a:ext cx="3173173" cy="663952"/>
          </a:xfrm>
          <a:prstGeom prst="roundRect">
            <a:avLst>
              <a:gd name="adj" fmla="val 21750"/>
            </a:avLst>
          </a:prstGeom>
          <a:solidFill>
            <a:schemeClr val="accent6">
              <a:lumMod val="75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</a:rPr>
              <a:t>Kodeks etike </a:t>
            </a:r>
            <a:endParaRPr lang="hr-HR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1600" b="1" kern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Standardi IPS</a:t>
            </a:r>
            <a:endParaRPr lang="hr-HR" sz="1600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1846572" y="1475177"/>
            <a:ext cx="576064" cy="99469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73993" y="1619702"/>
            <a:ext cx="4062173" cy="1059947"/>
          </a:xfrm>
          <a:prstGeom prst="ellipse">
            <a:avLst/>
          </a:prstGeom>
          <a:solidFill>
            <a:schemeClr val="bg2"/>
          </a:solidFill>
          <a:ln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800"/>
              </a:lnSpc>
            </a:pPr>
            <a:r>
              <a:rPr lang="en-US" sz="1300" b="1" dirty="0" smtClean="0">
                <a:solidFill>
                  <a:schemeClr val="tx1"/>
                </a:solidFill>
                <a:latin typeface="Times New Roman" pitchFamily="18" charset="0"/>
              </a:rPr>
              <a:t>Profesionalnost</a:t>
            </a:r>
            <a:endParaRPr lang="hr-HR" sz="1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800"/>
              </a:lnSpc>
            </a:pPr>
            <a:r>
              <a:rPr lang="en-US" sz="1300" b="1" dirty="0" smtClean="0">
                <a:solidFill>
                  <a:schemeClr val="tx1"/>
                </a:solidFill>
                <a:latin typeface="Times New Roman" pitchFamily="18" charset="0"/>
              </a:rPr>
              <a:t>Profesionalan odnos prema poslu </a:t>
            </a:r>
            <a:r>
              <a:rPr dirty="0" smtClean="0"/>
              <a:t> </a:t>
            </a:r>
          </a:p>
          <a:p>
            <a:pPr algn="ctr">
              <a:lnSpc>
                <a:spcPts val="1800"/>
              </a:lnSpc>
            </a:pPr>
            <a:r>
              <a:rPr lang="en-US" sz="1300" b="1" dirty="0" smtClean="0">
                <a:solidFill>
                  <a:schemeClr val="tx1"/>
                </a:solidFill>
                <a:latin typeface="Times New Roman" pitchFamily="18" charset="0"/>
              </a:rPr>
              <a:t>Stalno stručno usavršavanje </a:t>
            </a:r>
            <a:endParaRPr lang="hr-HR" sz="1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84588"/>
            <a:ext cx="864096" cy="458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773841" y="4769371"/>
            <a:ext cx="3139749" cy="384393"/>
          </a:xfrm>
          <a:prstGeom prst="roundRect">
            <a:avLst>
              <a:gd name="adj" fmla="val 21750"/>
            </a:avLst>
          </a:prstGeom>
          <a:solidFill>
            <a:schemeClr val="accent6">
              <a:lumMod val="75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600" b="1" kern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Predložak CPD </a:t>
            </a:r>
            <a:endParaRPr lang="hr-HR" sz="1600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62161" y="5316884"/>
            <a:ext cx="4636126" cy="1153180"/>
          </a:xfrm>
          <a:prstGeom prst="roundRect">
            <a:avLst>
              <a:gd name="adj" fmla="val 21750"/>
            </a:avLst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sz="1200" b="1" dirty="0" smtClean="0">
                <a:latin typeface="Times New Roman" pitchFamily="18" charset="0"/>
              </a:rPr>
              <a:t>Stalno stručno usavršavanje unutarnjim revizorima pomaže da stalno razvijaju svoje stručne vještine kako bi pružali visokokvalitetne usluge svojim klijentima istodobno povećavajući povjerenje u kvalitetu i pouzdanost svojega rada.</a:t>
            </a:r>
            <a:endParaRPr lang="hr-HR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4860032" y="4268539"/>
            <a:ext cx="4162634" cy="1991856"/>
          </a:xfrm>
          <a:prstGeom prst="roundRect">
            <a:avLst>
              <a:gd name="adj" fmla="val 21750"/>
            </a:avLst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altLang="ru-RU" sz="1200" b="1" dirty="0" smtClean="0">
                <a:latin typeface="Times New Roman" pitchFamily="18" charset="0"/>
              </a:rPr>
              <a:t>Načelo kompetencije i postupanja s dužnom pažnjom odraženo je u tome da državni službenik osigurava da su njegova/njezina stručna znanja i vještine na razini, što omogućuje pružanje ovlaštenim osobama </a:t>
            </a:r>
            <a:r>
              <a:rPr lang="en-US" sz="1200" b="1" dirty="0" smtClean="0">
                <a:latin typeface="Times New Roman" pitchFamily="18" charset="0"/>
              </a:rPr>
              <a:t>pouzdanih, objektivnih i točnih informacija o aktivnosti revidiranog subjekta kao i pri provedbi funkcija kontrole i revizije u dobroj vjeri te u skladu sa standardima koji se u Državnoj riznici primjenjuju u području kontrole i revizije. </a:t>
            </a:r>
            <a:endParaRPr lang="hr-HR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22562" y="3585526"/>
            <a:ext cx="2197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050" b="1" kern="0" dirty="0" smtClean="0">
                <a:latin typeface="Times New Roman" panose="02020603050405020304" pitchFamily="18" charset="0"/>
              </a:rPr>
              <a:t>Kontrolori i revizori Državne riznice </a:t>
            </a:r>
            <a:endParaRPr lang="hr-HR" sz="105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4362607" y="2844428"/>
            <a:ext cx="1174656" cy="750020"/>
            <a:chOff x="7668344" y="1058829"/>
            <a:chExt cx="1405390" cy="1309697"/>
          </a:xfrm>
        </p:grpSpPr>
        <p:sp>
          <p:nvSpPr>
            <p:cNvPr id="29" name="24-конечная звезда 28"/>
            <p:cNvSpPr/>
            <p:nvPr/>
          </p:nvSpPr>
          <p:spPr>
            <a:xfrm>
              <a:off x="7668344" y="1058829"/>
              <a:ext cx="1405390" cy="1309697"/>
            </a:xfrm>
            <a:prstGeom prst="star24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893206" y="1397717"/>
              <a:ext cx="1000132" cy="75242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100" b="1" dirty="0" smtClean="0">
                  <a:solidFill>
                    <a:schemeClr val="bg1"/>
                  </a:solidFill>
                </a:rPr>
                <a:t>Do 500 osoba</a:t>
              </a:r>
              <a:endParaRPr lang="hr-HR" sz="11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Выгнутая вправо стрелка 1"/>
          <p:cNvSpPr/>
          <p:nvPr/>
        </p:nvSpPr>
        <p:spPr>
          <a:xfrm>
            <a:off x="8189118" y="1189686"/>
            <a:ext cx="799455" cy="1726750"/>
          </a:xfrm>
          <a:prstGeom prst="curved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Выгнутая влево стрелка 2"/>
          <p:cNvSpPr/>
          <p:nvPr/>
        </p:nvSpPr>
        <p:spPr>
          <a:xfrm>
            <a:off x="4362607" y="1878932"/>
            <a:ext cx="587328" cy="1037504"/>
          </a:xfrm>
          <a:prstGeom prst="curv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1815994" y="5206500"/>
            <a:ext cx="576064" cy="144458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02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 txBox="1">
            <a:spLocks/>
          </p:cNvSpPr>
          <p:nvPr/>
        </p:nvSpPr>
        <p:spPr>
          <a:xfrm>
            <a:off x="214314" y="145521"/>
            <a:ext cx="8643937" cy="514174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ru-RU" dirty="0">
              <a:solidFill>
                <a:srgbClr val="00449E"/>
              </a:solidFill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24579" name="Text Box 32"/>
          <p:cNvSpPr txBox="1">
            <a:spLocks noChangeArrowheads="1"/>
          </p:cNvSpPr>
          <p:nvPr/>
        </p:nvSpPr>
        <p:spPr bwMode="auto">
          <a:xfrm>
            <a:off x="3995738" y="992170"/>
            <a:ext cx="5148262" cy="4638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indent="363538" algn="ctr"/>
            <a:r>
              <a:rPr lang="en-US" sz="1200" dirty="0" smtClean="0">
                <a:solidFill>
                  <a:srgbClr val="000099"/>
                </a:solidFill>
                <a:latin typeface="Times New Roman" pitchFamily="18" charset="0"/>
              </a:rPr>
              <a:t>Planiranje (godišnji plan unutarnje kontrole i unutarnje revizije, raspored provjera)</a:t>
            </a:r>
            <a:endParaRPr lang="hr-HR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0" name="Text Box 39"/>
          <p:cNvSpPr txBox="1">
            <a:spLocks noChangeArrowheads="1"/>
          </p:cNvSpPr>
          <p:nvPr/>
        </p:nvSpPr>
        <p:spPr bwMode="auto">
          <a:xfrm>
            <a:off x="3848101" y="1458442"/>
            <a:ext cx="5184775" cy="4638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indent="363538" algn="ctr"/>
            <a:r>
              <a:rPr lang="en-US" sz="1200" dirty="0" smtClean="0">
                <a:solidFill>
                  <a:srgbClr val="000099"/>
                </a:solidFill>
                <a:latin typeface="Times New Roman" pitchFamily="18" charset="0"/>
              </a:rPr>
              <a:t>Priprema (uspostava skupine revizora, raspodjela dužnosti, bilježenje) </a:t>
            </a:r>
            <a:endParaRPr lang="hr-HR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1" name="Text Box 41"/>
          <p:cNvSpPr txBox="1">
            <a:spLocks noChangeArrowheads="1"/>
          </p:cNvSpPr>
          <p:nvPr/>
        </p:nvSpPr>
        <p:spPr bwMode="auto">
          <a:xfrm>
            <a:off x="4029075" y="2190898"/>
            <a:ext cx="5003800" cy="2791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indent="363538" algn="ctr"/>
            <a:r>
              <a:rPr lang="en-US" sz="1200" dirty="0" smtClean="0">
                <a:solidFill>
                  <a:srgbClr val="000099"/>
                </a:solidFill>
                <a:latin typeface="Times New Roman" pitchFamily="18" charset="0"/>
              </a:rPr>
              <a:t>Provedba (organizacija, zahtjevi, kontrola kvalitete) </a:t>
            </a:r>
            <a:endParaRPr lang="hr-HR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2" name="Text Box 43"/>
          <p:cNvSpPr txBox="1">
            <a:spLocks noChangeArrowheads="1"/>
          </p:cNvSpPr>
          <p:nvPr/>
        </p:nvSpPr>
        <p:spPr bwMode="auto">
          <a:xfrm>
            <a:off x="4244975" y="2924969"/>
            <a:ext cx="4699000" cy="2791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indent="363538" algn="ctr"/>
            <a:r>
              <a:rPr lang="en-US" sz="1200" dirty="0" smtClean="0">
                <a:solidFill>
                  <a:srgbClr val="000099"/>
                </a:solidFill>
                <a:latin typeface="Times New Roman" pitchFamily="18" charset="0"/>
              </a:rPr>
              <a:t>Bilježenje rezultata, dostupnost dokaza, izvještavanje</a:t>
            </a:r>
            <a:endParaRPr lang="hr-HR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3" name="Text Box 45"/>
          <p:cNvSpPr txBox="1">
            <a:spLocks noChangeArrowheads="1"/>
          </p:cNvSpPr>
          <p:nvPr/>
        </p:nvSpPr>
        <p:spPr bwMode="auto">
          <a:xfrm>
            <a:off x="4000496" y="3778252"/>
            <a:ext cx="4719637" cy="4638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tIns="46800" rIns="18000" bIns="46800">
            <a:spAutoFit/>
          </a:bodyPr>
          <a:lstStyle/>
          <a:p>
            <a:pPr indent="363538" algn="ctr"/>
            <a:r>
              <a:rPr lang="en-US" sz="1200" dirty="0" smtClean="0">
                <a:solidFill>
                  <a:srgbClr val="000099"/>
                </a:solidFill>
                <a:latin typeface="Times New Roman" pitchFamily="18" charset="0"/>
              </a:rPr>
              <a:t>Informacije o povredama (nedostacima), preporukama, raspored radnji </a:t>
            </a:r>
            <a:endParaRPr lang="hr-HR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4" name="Text Box 47"/>
          <p:cNvSpPr txBox="1">
            <a:spLocks noChangeArrowheads="1"/>
          </p:cNvSpPr>
          <p:nvPr/>
        </p:nvSpPr>
        <p:spPr bwMode="auto">
          <a:xfrm>
            <a:off x="4154489" y="4333287"/>
            <a:ext cx="4770437" cy="2791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indent="363538" algn="ctr"/>
            <a:r>
              <a:rPr lang="en-US" sz="1200" dirty="0" smtClean="0">
                <a:solidFill>
                  <a:srgbClr val="000099"/>
                </a:solidFill>
                <a:latin typeface="Times New Roman" pitchFamily="18" charset="0"/>
              </a:rPr>
              <a:t>Kontrola eliminacije povreda (nedostataka)</a:t>
            </a:r>
            <a:endParaRPr lang="hr-HR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5" name="Text Box 49"/>
          <p:cNvSpPr txBox="1">
            <a:spLocks noChangeArrowheads="1"/>
          </p:cNvSpPr>
          <p:nvPr/>
        </p:nvSpPr>
        <p:spPr bwMode="auto">
          <a:xfrm>
            <a:off x="4140200" y="4886266"/>
            <a:ext cx="4699000" cy="2791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indent="363538" algn="ctr"/>
            <a:r>
              <a:rPr lang="en-US" sz="1200" dirty="0" smtClean="0">
                <a:solidFill>
                  <a:srgbClr val="000099"/>
                </a:solidFill>
                <a:latin typeface="Times New Roman" pitchFamily="18" charset="0"/>
              </a:rPr>
              <a:t>Izrada i konsolidacija izvješća </a:t>
            </a:r>
            <a:endParaRPr lang="hr-HR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6" name="Rectangle 53"/>
          <p:cNvSpPr>
            <a:spLocks noChangeArrowheads="1"/>
          </p:cNvSpPr>
          <p:nvPr/>
        </p:nvSpPr>
        <p:spPr bwMode="auto">
          <a:xfrm>
            <a:off x="571501" y="1236928"/>
            <a:ext cx="3673475" cy="732454"/>
          </a:xfrm>
          <a:prstGeom prst="rect">
            <a:avLst/>
          </a:prstGeom>
          <a:solidFill>
            <a:srgbClr val="CCECFF"/>
          </a:solidFill>
          <a:ln w="1587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lIns="90000" tIns="46800" rIns="90000" bIns="46800" anchor="ctr" anchorCtr="1"/>
          <a:lstStyle/>
          <a:p>
            <a:pPr indent="363538"/>
            <a:r>
              <a:rPr lang="en-US" sz="15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PLANIRANJE I PRIPREMA </a:t>
            </a:r>
            <a:endParaRPr lang="hr-HR" sz="15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7" name="Rectangle 57"/>
          <p:cNvSpPr>
            <a:spLocks noChangeArrowheads="1"/>
          </p:cNvSpPr>
          <p:nvPr/>
        </p:nvSpPr>
        <p:spPr bwMode="auto">
          <a:xfrm>
            <a:off x="571501" y="2190898"/>
            <a:ext cx="3673475" cy="509514"/>
          </a:xfrm>
          <a:prstGeom prst="rect">
            <a:avLst/>
          </a:prstGeom>
          <a:solidFill>
            <a:srgbClr val="CCECFF"/>
          </a:solidFill>
          <a:ln w="1587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lIns="90000" tIns="46800" rIns="90000" bIns="46800" anchor="ctr" anchorCtr="1"/>
          <a:lstStyle/>
          <a:p>
            <a:pPr indent="363538" algn="ctr"/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PROVEDBA </a:t>
            </a:r>
            <a:endParaRPr lang="hr-HR" sz="1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8" name="Rectangle 58"/>
          <p:cNvSpPr>
            <a:spLocks noChangeArrowheads="1"/>
          </p:cNvSpPr>
          <p:nvPr/>
        </p:nvSpPr>
        <p:spPr bwMode="auto">
          <a:xfrm>
            <a:off x="611560" y="2916436"/>
            <a:ext cx="3673475" cy="732454"/>
          </a:xfrm>
          <a:prstGeom prst="rect">
            <a:avLst/>
          </a:prstGeom>
          <a:solidFill>
            <a:srgbClr val="CCECFF"/>
          </a:solidFill>
          <a:ln w="1587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lIns="90000" tIns="46800" rIns="90000" bIns="46800" anchor="ctr" anchorCtr="1"/>
          <a:lstStyle/>
          <a:p>
            <a:pPr indent="363538" algn="ctr"/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BILJEŽENJE REZULTATA </a:t>
            </a:r>
            <a:endParaRPr lang="hr-HR" sz="1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9" name="Rectangle 59"/>
          <p:cNvSpPr>
            <a:spLocks noChangeArrowheads="1"/>
          </p:cNvSpPr>
          <p:nvPr/>
        </p:nvSpPr>
        <p:spPr bwMode="auto">
          <a:xfrm>
            <a:off x="611560" y="3780532"/>
            <a:ext cx="3673475" cy="732455"/>
          </a:xfrm>
          <a:prstGeom prst="rect">
            <a:avLst/>
          </a:prstGeom>
          <a:solidFill>
            <a:srgbClr val="CCECFF"/>
          </a:solidFill>
          <a:ln w="1587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lIns="90000" tIns="46800" rIns="90000" bIns="46800" anchor="ctr" anchorCtr="1"/>
          <a:lstStyle/>
          <a:p>
            <a:pPr indent="363538" algn="ctr"/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PREISPITIVANJE REZULTATA</a:t>
            </a:r>
            <a:endParaRPr lang="hr-HR" sz="1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0" name="Rectangle 60"/>
          <p:cNvSpPr>
            <a:spLocks noChangeArrowheads="1"/>
          </p:cNvSpPr>
          <p:nvPr/>
        </p:nvSpPr>
        <p:spPr bwMode="auto">
          <a:xfrm>
            <a:off x="611560" y="4716637"/>
            <a:ext cx="3673475" cy="648072"/>
          </a:xfrm>
          <a:prstGeom prst="rect">
            <a:avLst/>
          </a:prstGeom>
          <a:solidFill>
            <a:srgbClr val="CCECFF"/>
          </a:solidFill>
          <a:ln w="1587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lIns="90000" tIns="46800" rIns="90000" bIns="46800" anchor="ctr" anchorCtr="1"/>
          <a:lstStyle/>
          <a:p>
            <a:pPr indent="363538" algn="ctr"/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IZRADA IZVJEŠĆA </a:t>
            </a:r>
            <a:endParaRPr lang="hr-HR" sz="1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591" name="AutoShape 64"/>
          <p:cNvCxnSpPr>
            <a:cxnSpLocks noChangeShapeType="1"/>
            <a:stCxn id="24586" idx="2"/>
            <a:endCxn id="24587" idx="0"/>
          </p:cNvCxnSpPr>
          <p:nvPr/>
        </p:nvCxnSpPr>
        <p:spPr bwMode="auto">
          <a:xfrm>
            <a:off x="2408239" y="1969382"/>
            <a:ext cx="0" cy="221516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592" name="AutoShape 65"/>
          <p:cNvCxnSpPr>
            <a:cxnSpLocks noChangeShapeType="1"/>
          </p:cNvCxnSpPr>
          <p:nvPr/>
        </p:nvCxnSpPr>
        <p:spPr bwMode="auto">
          <a:xfrm rot="5400000">
            <a:off x="2309881" y="2802291"/>
            <a:ext cx="205346" cy="1588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593" name="AutoShape 66"/>
          <p:cNvCxnSpPr>
            <a:cxnSpLocks noChangeShapeType="1"/>
          </p:cNvCxnSpPr>
          <p:nvPr/>
        </p:nvCxnSpPr>
        <p:spPr bwMode="auto">
          <a:xfrm rot="5400000">
            <a:off x="2309881" y="3738396"/>
            <a:ext cx="205347" cy="1588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594" name="AutoShape 67"/>
          <p:cNvCxnSpPr>
            <a:cxnSpLocks noChangeShapeType="1"/>
          </p:cNvCxnSpPr>
          <p:nvPr/>
        </p:nvCxnSpPr>
        <p:spPr bwMode="auto">
          <a:xfrm rot="5400000">
            <a:off x="2309880" y="4602492"/>
            <a:ext cx="205347" cy="1588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595" name="AutoShape 68"/>
          <p:cNvCxnSpPr>
            <a:cxnSpLocks noChangeShapeType="1"/>
            <a:endCxn id="24586" idx="1"/>
          </p:cNvCxnSpPr>
          <p:nvPr/>
        </p:nvCxnSpPr>
        <p:spPr bwMode="auto">
          <a:xfrm>
            <a:off x="214314" y="1600729"/>
            <a:ext cx="357187" cy="1617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598" name="AutoShape 72"/>
          <p:cNvCxnSpPr>
            <a:cxnSpLocks noChangeShapeType="1"/>
          </p:cNvCxnSpPr>
          <p:nvPr/>
        </p:nvCxnSpPr>
        <p:spPr bwMode="auto">
          <a:xfrm flipV="1">
            <a:off x="214312" y="1600730"/>
            <a:ext cx="1" cy="4255083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599" name="AutoShape 73"/>
          <p:cNvCxnSpPr>
            <a:cxnSpLocks noChangeShapeType="1"/>
          </p:cNvCxnSpPr>
          <p:nvPr/>
        </p:nvCxnSpPr>
        <p:spPr bwMode="auto">
          <a:xfrm rot="10800000">
            <a:off x="214314" y="4438387"/>
            <a:ext cx="357187" cy="1616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600" name="AutoShape 74"/>
          <p:cNvCxnSpPr>
            <a:cxnSpLocks noChangeShapeType="1"/>
          </p:cNvCxnSpPr>
          <p:nvPr/>
        </p:nvCxnSpPr>
        <p:spPr bwMode="auto">
          <a:xfrm>
            <a:off x="4244975" y="1458442"/>
            <a:ext cx="2224088" cy="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601" name="AutoShape 75"/>
          <p:cNvCxnSpPr>
            <a:cxnSpLocks noChangeShapeType="1"/>
          </p:cNvCxnSpPr>
          <p:nvPr/>
        </p:nvCxnSpPr>
        <p:spPr bwMode="auto">
          <a:xfrm>
            <a:off x="6477000" y="1458442"/>
            <a:ext cx="2224088" cy="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602" name="AutoShape 76"/>
          <p:cNvCxnSpPr>
            <a:cxnSpLocks noChangeShapeType="1"/>
          </p:cNvCxnSpPr>
          <p:nvPr/>
        </p:nvCxnSpPr>
        <p:spPr bwMode="auto">
          <a:xfrm>
            <a:off x="4244975" y="1898238"/>
            <a:ext cx="2224088" cy="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603" name="AutoShape 77"/>
          <p:cNvCxnSpPr>
            <a:cxnSpLocks noChangeShapeType="1"/>
          </p:cNvCxnSpPr>
          <p:nvPr/>
        </p:nvCxnSpPr>
        <p:spPr bwMode="auto">
          <a:xfrm>
            <a:off x="6477000" y="1898238"/>
            <a:ext cx="2224088" cy="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604" name="AutoShape 78"/>
          <p:cNvCxnSpPr>
            <a:cxnSpLocks noChangeShapeType="1"/>
          </p:cNvCxnSpPr>
          <p:nvPr/>
        </p:nvCxnSpPr>
        <p:spPr bwMode="auto">
          <a:xfrm>
            <a:off x="4244975" y="2485173"/>
            <a:ext cx="2224088" cy="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605" name="AutoShape 79"/>
          <p:cNvCxnSpPr>
            <a:cxnSpLocks noChangeShapeType="1"/>
          </p:cNvCxnSpPr>
          <p:nvPr/>
        </p:nvCxnSpPr>
        <p:spPr bwMode="auto">
          <a:xfrm>
            <a:off x="6477000" y="2485173"/>
            <a:ext cx="2224088" cy="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606" name="AutoShape 80"/>
          <p:cNvCxnSpPr>
            <a:cxnSpLocks noChangeShapeType="1"/>
          </p:cNvCxnSpPr>
          <p:nvPr/>
        </p:nvCxnSpPr>
        <p:spPr bwMode="auto">
          <a:xfrm>
            <a:off x="4244975" y="3364766"/>
            <a:ext cx="2224088" cy="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607" name="AutoShape 81"/>
          <p:cNvCxnSpPr>
            <a:cxnSpLocks noChangeShapeType="1"/>
          </p:cNvCxnSpPr>
          <p:nvPr/>
        </p:nvCxnSpPr>
        <p:spPr bwMode="auto">
          <a:xfrm>
            <a:off x="6477000" y="3364766"/>
            <a:ext cx="2224088" cy="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608" name="AutoShape 82"/>
          <p:cNvCxnSpPr>
            <a:cxnSpLocks noChangeShapeType="1"/>
          </p:cNvCxnSpPr>
          <p:nvPr/>
        </p:nvCxnSpPr>
        <p:spPr bwMode="auto">
          <a:xfrm>
            <a:off x="4244975" y="4244358"/>
            <a:ext cx="2224088" cy="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609" name="AutoShape 83"/>
          <p:cNvCxnSpPr>
            <a:cxnSpLocks noChangeShapeType="1"/>
          </p:cNvCxnSpPr>
          <p:nvPr/>
        </p:nvCxnSpPr>
        <p:spPr bwMode="auto">
          <a:xfrm>
            <a:off x="6477000" y="4244358"/>
            <a:ext cx="2224088" cy="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612" name="AutoShape 86"/>
          <p:cNvCxnSpPr>
            <a:cxnSpLocks noChangeShapeType="1"/>
          </p:cNvCxnSpPr>
          <p:nvPr/>
        </p:nvCxnSpPr>
        <p:spPr bwMode="auto">
          <a:xfrm>
            <a:off x="4244975" y="5198328"/>
            <a:ext cx="2224088" cy="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613" name="AutoShape 87"/>
          <p:cNvCxnSpPr>
            <a:cxnSpLocks noChangeShapeType="1"/>
          </p:cNvCxnSpPr>
          <p:nvPr/>
        </p:nvCxnSpPr>
        <p:spPr bwMode="auto">
          <a:xfrm>
            <a:off x="6477000" y="5198328"/>
            <a:ext cx="2224088" cy="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24616" name="Text Box 91"/>
          <p:cNvSpPr txBox="1">
            <a:spLocks noChangeArrowheads="1"/>
          </p:cNvSpPr>
          <p:nvPr/>
        </p:nvSpPr>
        <p:spPr bwMode="auto">
          <a:xfrm>
            <a:off x="4356101" y="5253303"/>
            <a:ext cx="4392613" cy="4638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indent="363538" algn="ctr"/>
            <a:r>
              <a:rPr lang="en-US" sz="1200" dirty="0" smtClean="0">
                <a:solidFill>
                  <a:srgbClr val="000099"/>
                </a:solidFill>
                <a:latin typeface="Times New Roman" pitchFamily="18" charset="0"/>
              </a:rPr>
              <a:t>Izrada i prezentacija analitičkih materijala na temelju rezultata kontrole (revizije) </a:t>
            </a:r>
            <a:endParaRPr lang="hr-HR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9976" y="0"/>
            <a:ext cx="8353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Standardi unutarnje revizije koje jedinice za kontrolu i reviziju primjenjuju pri provedbi funkcija kontrole i revizije </a:t>
            </a:r>
            <a:endParaRPr lang="hr-HR" sz="2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AutoShape 7"/>
          <p:cNvSpPr>
            <a:spLocks noChangeArrowheads="1"/>
          </p:cNvSpPr>
          <p:nvPr/>
        </p:nvSpPr>
        <p:spPr bwMode="auto">
          <a:xfrm>
            <a:off x="1043608" y="5296937"/>
            <a:ext cx="2232248" cy="1502628"/>
          </a:xfrm>
          <a:prstGeom prst="roundRect">
            <a:avLst>
              <a:gd name="adj" fmla="val 21750"/>
            </a:avLst>
          </a:prstGeom>
          <a:solidFill>
            <a:schemeClr val="accent6">
              <a:lumMod val="75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600" b="1" kern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Standardi IPS 2000, 2100, 2200, 2300, 2400, 2500</a:t>
            </a:r>
          </a:p>
          <a:p>
            <a:pPr algn="ctr">
              <a:defRPr/>
            </a:pPr>
            <a:endParaRPr lang="hr-HR" sz="1600" b="1" kern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dirty="0" smtClean="0"/>
              <a:t> </a:t>
            </a:r>
            <a:r>
              <a:rPr lang="en-US" sz="1600" b="1" kern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ISSAI 9100</a:t>
            </a:r>
            <a:r>
              <a:rPr dirty="0" smtClean="0"/>
              <a:t> </a:t>
            </a:r>
            <a:endParaRPr lang="hr-HR" sz="1600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Стрелка вправо 43"/>
          <p:cNvSpPr/>
          <p:nvPr/>
        </p:nvSpPr>
        <p:spPr>
          <a:xfrm>
            <a:off x="3707904" y="6156796"/>
            <a:ext cx="393839" cy="285752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AutoShape 7"/>
          <p:cNvSpPr>
            <a:spLocks noChangeArrowheads="1"/>
          </p:cNvSpPr>
          <p:nvPr/>
        </p:nvSpPr>
        <p:spPr bwMode="auto">
          <a:xfrm>
            <a:off x="4460436" y="5965853"/>
            <a:ext cx="3799755" cy="594062"/>
          </a:xfrm>
          <a:prstGeom prst="roundRect">
            <a:avLst>
              <a:gd name="adj" fmla="val 21750"/>
            </a:avLst>
          </a:prstGeom>
          <a:solidFill>
            <a:schemeClr val="accent6">
              <a:lumMod val="75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400" b="1" kern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Složen pristup provedbi unutarnje kontrole, unutarnje revizije</a:t>
            </a:r>
            <a:endParaRPr lang="hr-HR" sz="1400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Номер слайда 5"/>
          <p:cNvSpPr txBox="1">
            <a:spLocks noGrp="1"/>
          </p:cNvSpPr>
          <p:nvPr/>
        </p:nvSpPr>
        <p:spPr bwMode="auto">
          <a:xfrm>
            <a:off x="8712200" y="6350020"/>
            <a:ext cx="431800" cy="48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B9B1DA86-105C-4953-84E6-C8DE2218F8B0}" type="slidenum">
              <a:rPr lang="ru-RU" altLang="ru-RU" sz="1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hr-HR" alt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углом вверх 4"/>
          <p:cNvSpPr/>
          <p:nvPr/>
        </p:nvSpPr>
        <p:spPr>
          <a:xfrm>
            <a:off x="8244408" y="5887935"/>
            <a:ext cx="504306" cy="564759"/>
          </a:xfrm>
          <a:prstGeom prst="bentUpArrow">
            <a:avLst/>
          </a:prstGeom>
          <a:ln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7" name="Picture 12" descr="http://www.kommersant.ru/factbook/picture/577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84788"/>
            <a:ext cx="506685" cy="585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364708"/>
            <a:ext cx="646509" cy="51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/>
          </p:cNvSpPr>
          <p:nvPr/>
        </p:nvSpPr>
        <p:spPr bwMode="auto">
          <a:xfrm>
            <a:off x="500034" y="46782"/>
            <a:ext cx="8208912" cy="58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b="1" dirty="0" smtClean="0">
                <a:solidFill>
                  <a:srgbClr val="162387"/>
                </a:solidFill>
                <a:latin typeface="Times New Roman" pitchFamily="18" charset="0"/>
              </a:rPr>
              <a:t>Standard </a:t>
            </a:r>
            <a:r>
              <a:rPr lang="en-US" sz="1100" dirty="0" smtClean="0">
                <a:solidFill>
                  <a:srgbClr val="162387"/>
                </a:solidFill>
                <a:latin typeface="Times New Roman" pitchFamily="18" charset="0"/>
              </a:rPr>
              <a:t>provedbe naknadne operativne unutarnje automatizirane kontrole u teritorijalnim tijelima Državne riznice</a:t>
            </a:r>
            <a:r>
              <a:rPr lang="en-US" b="1" dirty="0" smtClean="0">
                <a:solidFill>
                  <a:srgbClr val="162387"/>
                </a:solidFill>
                <a:latin typeface="Times New Roman" pitchFamily="18" charset="0"/>
              </a:rPr>
              <a:t> </a:t>
            </a:r>
            <a:endParaRPr lang="hr-HR" b="1" dirty="0">
              <a:solidFill>
                <a:srgbClr val="162387"/>
              </a:solidFill>
              <a:latin typeface="Times New Roman" pitchFamily="18" charset="0"/>
            </a:endParaRPr>
          </a:p>
        </p:txBody>
      </p:sp>
      <p:sp>
        <p:nvSpPr>
          <p:cNvPr id="30" name="Номер слайда 2"/>
          <p:cNvSpPr txBox="1">
            <a:spLocks/>
          </p:cNvSpPr>
          <p:nvPr/>
        </p:nvSpPr>
        <p:spPr bwMode="auto">
          <a:xfrm>
            <a:off x="6516450" y="6537120"/>
            <a:ext cx="2133600" cy="37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200" dirty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02"/>
          <p:cNvSpPr>
            <a:spLocks noChangeArrowheads="1"/>
          </p:cNvSpPr>
          <p:nvPr/>
        </p:nvSpPr>
        <p:spPr bwMode="auto">
          <a:xfrm>
            <a:off x="0" y="908501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179512" y="1145573"/>
            <a:ext cx="8784976" cy="76275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SVRHA: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uspostava zajedničkih pravila, zahtjeva i procedura za organizaciju i provedbu naknadne operativne unutarnje automatizirane kontrole od strane jedinica za kontrolu i reviziju TBFT-a</a:t>
            </a:r>
            <a:endParaRPr lang="hr-H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179512" y="2172353"/>
            <a:ext cx="8784976" cy="58673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latin typeface="Times New Roman" panose="02020603050405020304" pitchFamily="18" charset="0"/>
              </a:rPr>
              <a:t>CILJ 1.: organizirati operativnu unutarnju kontrolu nad najrizičnijim operacijama i radnjama (uključujući pripremu dokumenata) koje provode strukturne jedinice TBFT-a</a:t>
            </a:r>
            <a:endParaRPr lang="hr-HR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179512" y="2832427"/>
            <a:ext cx="8784976" cy="66007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latin typeface="Times New Roman" panose="02020603050405020304" pitchFamily="18" charset="0"/>
              </a:rPr>
              <a:t>CILJ 2.: ocijeniti efikasnost unutarnje kontrole koju provode strukturne jedinice TBFT-a u skladu sa zahtjevima Standarda unutarnje kontrole Državne riznice koji je odobren nalogom Državne riznice </a:t>
            </a:r>
            <a:endParaRPr lang="hr-HR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179512" y="3565842"/>
            <a:ext cx="8784976" cy="51339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latin typeface="Times New Roman" panose="02020603050405020304" pitchFamily="18" charset="0"/>
              </a:rPr>
              <a:t>CILJ 3.: pružiti operativne informacije rukovodstvu TBFT-a o  utvrđenim povredama (nedostacima) u aktivnostima TBFT-a radi omogućavanja pravovremenog donošenja odluka rukovodstva </a:t>
            </a:r>
            <a:endParaRPr lang="hr-HR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142844" y="4135442"/>
            <a:ext cx="8784976" cy="50110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latin typeface="Times New Roman" panose="02020603050405020304" pitchFamily="18" charset="0"/>
              </a:rPr>
              <a:t>CILJ 4.: osigurati operativnu provedbu mjera usmjerenih na najveće moguće smanjenje ili uklanjanje učinaka povreda (nedostataka) utvrđenih u aktivnostima TBFT-a </a:t>
            </a:r>
            <a:endParaRPr lang="hr-HR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179512" y="4751591"/>
            <a:ext cx="8784976" cy="50110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latin typeface="Times New Roman" panose="02020603050405020304" pitchFamily="18" charset="0"/>
              </a:rPr>
              <a:t>CILJ 5.: u najvećoj mogućoj mjeri smanjiti rizike za riznicu u aktivnosti TBFT-a te povezane moguće negativne učinke </a:t>
            </a:r>
            <a:endParaRPr lang="hr-HR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179512" y="5338322"/>
            <a:ext cx="8784976" cy="794471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latin typeface="Times New Roman" panose="02020603050405020304" pitchFamily="18" charset="0"/>
              </a:rPr>
              <a:t>CILJ 6.: osigurati pribavljanje operativnih informacija o efikasnosti odluka koje je rukovodstvo donijelo te mjera provedenih radi sprječavanja pojave utvrđenih povreda (nedostataka) u budućim aktivnostima</a:t>
            </a:r>
            <a:endParaRPr lang="hr-HR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омер слайда 5"/>
          <p:cNvSpPr txBox="1">
            <a:spLocks noGrp="1"/>
          </p:cNvSpPr>
          <p:nvPr/>
        </p:nvSpPr>
        <p:spPr bwMode="auto">
          <a:xfrm>
            <a:off x="8708946" y="6352793"/>
            <a:ext cx="431800" cy="48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B9B1DA86-105C-4953-84E6-C8DE2218F8B0}" type="slidenum">
              <a:rPr lang="ru-RU" altLang="ru-RU" sz="1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hr-HR" alt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09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 bwMode="auto">
          <a:xfrm>
            <a:off x="482150" y="180132"/>
            <a:ext cx="8208912" cy="58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3200" b="1" dirty="0" smtClean="0">
                <a:solidFill>
                  <a:srgbClr val="162387"/>
                </a:solidFill>
                <a:latin typeface="Times New Roman" pitchFamily="18" charset="0"/>
              </a:rPr>
              <a:t>PEMPAL pomaže </a:t>
            </a:r>
            <a:endParaRPr lang="hr-HR" sz="3200" b="1" dirty="0">
              <a:solidFill>
                <a:srgbClr val="162387"/>
              </a:solidFill>
              <a:latin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128" y="1070078"/>
            <a:ext cx="4612956" cy="444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251520" y="2276443"/>
            <a:ext cx="5962058" cy="3424595"/>
          </a:xfrm>
          <a:prstGeom prst="roundRect">
            <a:avLst>
              <a:gd name="adj" fmla="val 21750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228600" indent="-228600" algn="just" fontAlgn="base">
              <a:spcAft>
                <a:spcPts val="1200"/>
              </a:spcAft>
              <a:buFontTx/>
              <a:buAutoNum type="arabicPeriod"/>
            </a:pPr>
            <a:r>
              <a:rPr lang="en-US" sz="1600" b="1" kern="0" dirty="0" smtClean="0">
                <a:latin typeface="Times New Roman" panose="02020603050405020304" pitchFamily="18" charset="0"/>
              </a:rPr>
              <a:t>Sastati se sa specijalistima i stručnjacima iz udruga za unutarnju reviziju iz zemalja članica PEMPAL-a, </a:t>
            </a:r>
            <a:r>
              <a:rPr dirty="0" smtClean="0"/>
              <a:t> </a:t>
            </a:r>
            <a:r>
              <a:rPr lang="en-US" sz="1600" b="1" kern="0" dirty="0" smtClean="0">
                <a:latin typeface="Times New Roman" panose="02020603050405020304" pitchFamily="18" charset="0"/>
              </a:rPr>
              <a:t>uspostaviti neizravan kontakt i prijateljski odnos s kolegama.</a:t>
            </a:r>
            <a:endParaRPr lang="hr-HR" sz="16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 fontAlgn="base">
              <a:spcAft>
                <a:spcPts val="1200"/>
              </a:spcAft>
              <a:buAutoNum type="arabicPeriod"/>
            </a:pPr>
            <a:r>
              <a:rPr lang="en-US" sz="1600" b="1" kern="0" dirty="0" smtClean="0">
                <a:latin typeface="Times New Roman" panose="02020603050405020304" pitchFamily="18" charset="0"/>
              </a:rPr>
              <a:t>Razmjenjivati znanje i iskustva u području unutarnje revizije, razgovarati o tendencijama kretanja u području unutarnje revizije.</a:t>
            </a:r>
            <a:endParaRPr lang="hr-HR" sz="16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 fontAlgn="base">
              <a:spcAft>
                <a:spcPts val="1200"/>
              </a:spcAft>
              <a:buAutoNum type="arabicPeriod"/>
            </a:pPr>
            <a:r>
              <a:rPr lang="en-US" sz="1600" b="1" kern="0" dirty="0" smtClean="0">
                <a:latin typeface="Times New Roman" panose="02020603050405020304" pitchFamily="18" charset="0"/>
              </a:rPr>
              <a:t>Pristupiti bazi podataka unutarnje revizije</a:t>
            </a:r>
            <a:r>
              <a:rPr dirty="0" smtClean="0"/>
              <a:t> </a:t>
            </a:r>
            <a:r>
              <a:rPr lang="en-US" sz="1600" b="1" kern="0" dirty="0" smtClean="0">
                <a:latin typeface="Times New Roman" panose="02020603050405020304" pitchFamily="18" charset="0"/>
              </a:rPr>
              <a:t>PEMPAL-a.</a:t>
            </a:r>
            <a:endParaRPr lang="hr-HR" sz="16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 fontAlgn="base">
              <a:spcAft>
                <a:spcPts val="1200"/>
              </a:spcAft>
              <a:buAutoNum type="arabicPeriod"/>
            </a:pPr>
            <a:r>
              <a:rPr lang="en-US" sz="1600" b="1" kern="0" dirty="0" smtClean="0">
                <a:latin typeface="Times New Roman" panose="02020603050405020304" pitchFamily="18" charset="0"/>
              </a:rPr>
              <a:t>Primjenjivati odredbe dokumenata u pogledu unutarnje revizije koje je PEMPAL izradio pri pripremi dokumenata u pogledu unutarnje kontrole i unutarnje revizije Državne riznice Ruske Federacije. </a:t>
            </a:r>
            <a:endParaRPr lang="hr-HR" sz="16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V:\exch2\Отдел 6.3\Презентации\Картинки для слайдов\Соглашение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32322"/>
            <a:ext cx="1340371" cy="9645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2891\Desktop\img_0315_467-pr_15_06_2015(ver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563" y="3527028"/>
            <a:ext cx="2256637" cy="15841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8" name="Picture 4" descr="C:\Users\2891\Desktop\131020150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243358"/>
            <a:ext cx="2267992" cy="13681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9" name="Picture 5" descr="F:\международное\pempal\pempal_2013_11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747456"/>
            <a:ext cx="2267992" cy="16240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9" name="Номер слайда 5"/>
          <p:cNvSpPr txBox="1">
            <a:spLocks noGrp="1"/>
          </p:cNvSpPr>
          <p:nvPr/>
        </p:nvSpPr>
        <p:spPr bwMode="auto">
          <a:xfrm>
            <a:off x="8712200" y="6352793"/>
            <a:ext cx="431800" cy="48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B9B1DA86-105C-4953-84E6-C8DE2218F8B0}" type="slidenum">
              <a:rPr lang="ru-RU" altLang="ru-RU" sz="1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hr-HR" alt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11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142844" y="1548284"/>
            <a:ext cx="8715436" cy="524173"/>
          </a:xfrm>
          <a:prstGeom prst="roundRect">
            <a:avLst>
              <a:gd name="adj" fmla="val 2175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2400" b="1" kern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Razmjena iskustava svima donosi korist </a:t>
            </a:r>
            <a:endParaRPr lang="hr-HR" sz="2400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9154" name="Picture 2" descr="http://russian-greens.ru/sites/default/files/styles/content_photo/public/6a00d8341c684553ef01675eb2dde3970b-800wi.jpg?itok=7Q8Tncq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2680" y="2354228"/>
            <a:ext cx="2876605" cy="1785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428596" y="4572620"/>
            <a:ext cx="83531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4400" b="1" kern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HVALA NA POZORNOSTI!</a:t>
            </a:r>
            <a:endParaRPr lang="hr-HR" sz="4400" b="1" kern="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9158" name="Picture 6" descr="http://svetich.info/images/photos/medium/article10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354228"/>
            <a:ext cx="1933562" cy="19335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8642351" y="6352793"/>
            <a:ext cx="431800" cy="48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B9B1DA86-105C-4953-84E6-C8DE2218F8B0}" type="slidenum">
              <a:rPr lang="ru-RU" altLang="ru-RU" sz="1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hr-HR" alt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1" width="525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F5952D05-F32F-4F66-909A-EE5352426989}">
  <we:reference id="wa104198733" version="1.0.0.7" store="ru-RU" storeType="OMEX"/>
  <we:alternateReferences>
    <we:reference id="WA104198733" version="1.0.0.7" store="WA104198733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19270</TotalTime>
  <Words>1135</Words>
  <Application>Microsoft Office PowerPoint</Application>
  <PresentationFormat>Custom</PresentationFormat>
  <Paragraphs>134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Специальное оформление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bc_user</dc:creator>
  <cp:lastModifiedBy>Assia</cp:lastModifiedBy>
  <cp:revision>1774</cp:revision>
  <cp:lastPrinted>2016-03-03T11:43:18Z</cp:lastPrinted>
  <dcterms:created xsi:type="dcterms:W3CDTF">2014-10-03T18:46:21Z</dcterms:created>
  <dcterms:modified xsi:type="dcterms:W3CDTF">2016-03-18T10:55:09Z</dcterms:modified>
</cp:coreProperties>
</file>