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0" r:id="rId2"/>
    <p:sldId id="292" r:id="rId3"/>
    <p:sldId id="291" r:id="rId4"/>
    <p:sldId id="282" r:id="rId5"/>
    <p:sldId id="288" r:id="rId6"/>
    <p:sldId id="293" r:id="rId7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a Muftic" initials="AM" lastIdx="0" clrIdx="0">
    <p:extLst>
      <p:ext uri="{19B8F6BF-5375-455C-9EA6-DF929625EA0E}">
        <p15:presenceInfo xmlns:p15="http://schemas.microsoft.com/office/powerpoint/2012/main" userId="S-1-5-21-1113995871-3089247095-3476697785-2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1F2F3-2A30-4A23-B94A-E8C35B9A8FD9}" type="datetimeFigureOut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F8729-BF94-4656-BA47-8C61CA5AFB3D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0837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9E2C-22FE-4215-809E-2ABBD9B3E622}" type="datetimeFigureOut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C514-6FB0-4D7A-86CA-25485FE318B6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6805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D9AE-4428-4B7C-9AF7-BE6B7E066D98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855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3842-1DE8-4739-B7D2-DDE82227A145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255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96FA-E50E-4CB5-9BD8-676E2ACE4B2D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593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FF03-9CA2-403C-A1B7-A623D6FA3168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5870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6F0D-680D-4BC0-9C82-CB179B1DFB30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3628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358F-B1F3-4050-BD36-9F14B028B96D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220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5DC-4F0B-4697-8251-B9103938B4F0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168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FB59-9B73-4701-9827-FA5B5E4A2C06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1327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430-65BD-49B7-81A3-5DD8FCC5E268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5296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81-3773-4256-BD07-F7DDC4D42BF7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295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70-D0C0-42D4-A536-FCD82EB26A85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4227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06F2-2EBE-4F9A-9560-C19731227577}" type="datetime1">
              <a:rPr lang="bs-Latn-BA" smtClean="0"/>
              <a:pPr/>
              <a:t>10.03.2017.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278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52401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1" y="322264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1662114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273301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1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9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51" y="5110597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34" y="4831064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6119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727076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54" y="3090072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087439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3719514" y="2166939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br>
              <a:rPr lang="hr-HR" altLang="en-US" sz="3600">
                <a:solidFill>
                  <a:schemeClr val="tx2"/>
                </a:solidFill>
              </a:rPr>
            </a:br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3683002" y="1929805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 dirty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Internal audit</a:t>
            </a:r>
          </a:p>
          <a:p>
            <a:pPr algn="ctr" eaLnBrk="1" hangingPunct="1"/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Community of practice</a:t>
            </a:r>
            <a:endParaRPr lang="hu-HU" altLang="en-US" sz="28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4362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1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3960419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152400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3621088" y="3256160"/>
            <a:ext cx="5143500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Audit-in-Practice (</a:t>
            </a:r>
            <a:r>
              <a:rPr lang="en-US" sz="28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AiP</a:t>
            </a:r>
            <a:r>
              <a:rPr 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Working Group</a:t>
            </a:r>
          </a:p>
          <a:p>
            <a:pPr>
              <a:defRPr/>
            </a:pPr>
            <a:r>
              <a:rPr 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1">
                      <a:lumMod val="50000"/>
                    </a:schemeClr>
                  </a:outerShdw>
                </a:effectLst>
              </a:rPr>
              <a:t>Budapest, March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77000" y="5913755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37388" y="592964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80639" y="5908100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80123" y="5933649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36870" y="5919017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07277" y="5914364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37185" y="5919018"/>
            <a:ext cx="563464" cy="3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2208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4551" y="750888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IA COP offer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support to its member countries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establishing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modern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effective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Internal Audit system that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meets international standards and best practices and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a key for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good governance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accountability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the public sector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84" y="342204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2208213" y="1622425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Core Values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14551" y="2236790"/>
            <a:ext cx="78597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Professionalism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dedication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to reforms, commitment to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sharing knowledge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experience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 the community (as professional family of peers),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trust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unity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respect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diversity of 23 member countries  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3727054" y="3017507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Strategic Priorities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1" y="31847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artalom helye 1"/>
          <p:cNvSpPr txBox="1">
            <a:spLocks/>
          </p:cNvSpPr>
          <p:nvPr/>
        </p:nvSpPr>
        <p:spPr>
          <a:xfrm>
            <a:off x="1929607" y="3671115"/>
            <a:ext cx="8229600" cy="2830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Internal Control WG </a:t>
            </a:r>
            <a:r>
              <a:rPr lang="en-US" sz="1600" dirty="0">
                <a:solidFill>
                  <a:srgbClr val="0070C0"/>
                </a:solidFill>
              </a:rPr>
              <a:t>- FMC implementation with emphasize on accountability and transparency (new WG)</a:t>
            </a:r>
            <a:endParaRPr lang="hu-HU" sz="16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RIFIX WG </a:t>
            </a:r>
            <a:r>
              <a:rPr lang="en-US" sz="1600" dirty="0">
                <a:solidFill>
                  <a:srgbClr val="0070C0"/>
                </a:solidFill>
              </a:rPr>
              <a:t>- Relationship of Internal Audit with Financial Inspection and External Audit (continuing working group)</a:t>
            </a:r>
            <a:endParaRPr lang="hu-HU" sz="16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Audit in Practice WG </a:t>
            </a:r>
            <a:r>
              <a:rPr lang="en-US" sz="1600" dirty="0">
                <a:solidFill>
                  <a:srgbClr val="0070C0"/>
                </a:solidFill>
              </a:rPr>
              <a:t>- Practical implementation of audit cycle, different type and models of audits, including IT solutions  (</a:t>
            </a:r>
            <a:r>
              <a:rPr lang="en-US" sz="1600" dirty="0" err="1">
                <a:solidFill>
                  <a:srgbClr val="0070C0"/>
                </a:solidFill>
              </a:rPr>
              <a:t>AiP</a:t>
            </a:r>
            <a:r>
              <a:rPr lang="en-US" sz="1600" dirty="0">
                <a:solidFill>
                  <a:srgbClr val="0070C0"/>
                </a:solidFill>
              </a:rPr>
              <a:t> - new WG)</a:t>
            </a:r>
            <a:endParaRPr lang="hu-HU" sz="16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Central Harmonization Units</a:t>
            </a:r>
            <a:r>
              <a:rPr lang="en-US" sz="1600" dirty="0">
                <a:solidFill>
                  <a:srgbClr val="0070C0"/>
                </a:solidFill>
              </a:rPr>
              <a:t>: challenges at different stages of reform</a:t>
            </a:r>
            <a:endParaRPr lang="hu-HU" sz="16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Promotion of IAC</a:t>
            </a:r>
            <a:r>
              <a:rPr lang="hu-HU" sz="1600" b="1" dirty="0">
                <a:solidFill>
                  <a:srgbClr val="C00000"/>
                </a:solidFill>
              </a:rPr>
              <a:t>O</a:t>
            </a:r>
            <a:r>
              <a:rPr lang="en-US" sz="1600" b="1" dirty="0">
                <a:solidFill>
                  <a:srgbClr val="C00000"/>
                </a:solidFill>
              </a:rPr>
              <a:t>P</a:t>
            </a:r>
            <a:r>
              <a:rPr lang="en-US" sz="1600" dirty="0">
                <a:solidFill>
                  <a:srgbClr val="0070C0"/>
                </a:solidFill>
              </a:rPr>
              <a:t>, including the existing knowledge products and experience gained in ongoing and previous working groups: T&amp;C, CPD, RA, QA, Body of knowledge</a:t>
            </a:r>
            <a:endParaRPr lang="hu-HU" sz="1600" dirty="0">
              <a:solidFill>
                <a:srgbClr val="0070C0"/>
              </a:solidFill>
            </a:endParaRPr>
          </a:p>
          <a:p>
            <a:pPr algn="just"/>
            <a:endParaRPr lang="hu-HU" sz="1000" b="1" dirty="0"/>
          </a:p>
          <a:p>
            <a:pPr algn="just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8186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2208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4551" y="750888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IA COP offer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support to its member countries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establishing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modern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effective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Internal Audit system that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meets international standards and best practices and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a key for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good governance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accountability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the public sector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84" y="342204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2208213" y="1622425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Core Values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14551" y="2236790"/>
            <a:ext cx="78597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Professionalism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dedication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to reforms, commitment to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sharing knowledge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experience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 the community (as professional family of peers),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trust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unity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respect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diversity of 23 member countries  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3727054" y="3067787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Strategic Priorities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1" y="31847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artalom helye 1"/>
          <p:cNvSpPr txBox="1">
            <a:spLocks/>
          </p:cNvSpPr>
          <p:nvPr/>
        </p:nvSpPr>
        <p:spPr>
          <a:xfrm>
            <a:off x="1035568" y="3493771"/>
            <a:ext cx="9596990" cy="2830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Audit in Practice WG </a:t>
            </a:r>
            <a:r>
              <a:rPr lang="en-US" sz="3200" dirty="0">
                <a:solidFill>
                  <a:srgbClr val="0070C0"/>
                </a:solidFill>
              </a:rPr>
              <a:t>- Practical implementation of audit cycle, different type and models of audits, including IT solutions  (</a:t>
            </a:r>
            <a:r>
              <a:rPr lang="en-US" sz="3200" dirty="0" err="1">
                <a:solidFill>
                  <a:srgbClr val="0070C0"/>
                </a:solidFill>
              </a:rPr>
              <a:t>AiP</a:t>
            </a:r>
            <a:r>
              <a:rPr lang="en-US" sz="3200" dirty="0">
                <a:solidFill>
                  <a:srgbClr val="0070C0"/>
                </a:solidFill>
              </a:rPr>
              <a:t> - new WG)</a:t>
            </a:r>
            <a:endParaRPr lang="hu-HU" sz="3200" dirty="0">
              <a:solidFill>
                <a:srgbClr val="0070C0"/>
              </a:solidFill>
            </a:endParaRPr>
          </a:p>
          <a:p>
            <a:pPr algn="just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520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1" y="837878"/>
            <a:ext cx="10515600" cy="5560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AiP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WG First Meeting</a:t>
            </a:r>
            <a:endParaRPr lang="bs-Latn-BA" sz="32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572956"/>
            <a:ext cx="5157787" cy="621412"/>
          </a:xfrm>
        </p:spPr>
        <p:txBody>
          <a:bodyPr/>
          <a:lstStyle/>
          <a:p>
            <a:r>
              <a:rPr lang="bs-Latn-BA" dirty="0">
                <a:solidFill>
                  <a:srgbClr val="0070C0"/>
                </a:solidFill>
              </a:rPr>
              <a:t>Objectives: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Review the complete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audit cycle</a:t>
            </a:r>
            <a:endParaRPr lang="bs-Latn-B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Discuss the experience in application of International Standard for the Professional Practice of Internal Auditing (ISPPIA) 2210 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Engagement Objectives </a:t>
            </a:r>
            <a:endParaRPr lang="bs-Latn-B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Understand the theory and practice in establishing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audit objectives</a:t>
            </a:r>
            <a:endParaRPr lang="bs-Latn-B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Agree on 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next steps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 the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AiP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WG</a:t>
            </a:r>
            <a:endParaRPr lang="bs-Latn-B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6458"/>
            <a:ext cx="5183188" cy="621411"/>
          </a:xfrm>
        </p:spPr>
        <p:txBody>
          <a:bodyPr>
            <a:normAutofit fontScale="25000" lnSpcReduction="20000"/>
          </a:bodyPr>
          <a:lstStyle/>
          <a:p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endParaRPr lang="bs-Latn-BA" sz="8600" dirty="0"/>
          </a:p>
          <a:p>
            <a:endParaRPr lang="bs-Latn-BA" sz="8600" dirty="0"/>
          </a:p>
          <a:p>
            <a:endParaRPr lang="bs-Latn-BA" sz="8600" dirty="0"/>
          </a:p>
          <a:p>
            <a:endParaRPr lang="bs-Latn-BA" sz="8600" dirty="0"/>
          </a:p>
          <a:p>
            <a:r>
              <a:rPr lang="bs-Latn-BA" sz="9600" dirty="0">
                <a:solidFill>
                  <a:srgbClr val="0070C0"/>
                </a:solidFill>
              </a:rPr>
              <a:t>Expected Outcomes:</a:t>
            </a:r>
          </a:p>
          <a:p>
            <a:endParaRPr lang="bs-Latn-B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1533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Solid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understanding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of the application of ISPPIA 2210 – Engagement Objectives</a:t>
            </a:r>
            <a:endParaRPr lang="bs-Latn-BA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Recognition of key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in establishing audit objectives</a:t>
            </a:r>
            <a:endParaRPr lang="bs-Latn-BA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Establish the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next steps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AiP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WG</a:t>
            </a:r>
            <a:endParaRPr lang="bs-Latn-BA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bs-Latn-B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4</a:t>
            </a:fld>
            <a:endParaRPr lang="bs-Latn-B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469" y="313427"/>
            <a:ext cx="1939061" cy="9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9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8473" y="2030821"/>
            <a:ext cx="3689498" cy="4295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A guide for auditors on how best to </a:t>
            </a:r>
            <a:r>
              <a:rPr lang="en-US" sz="2200" b="1" dirty="0">
                <a:solidFill>
                  <a:srgbClr val="0070C0"/>
                </a:solidFill>
              </a:rPr>
              <a:t>assess risks </a:t>
            </a:r>
            <a:r>
              <a:rPr lang="en-US" sz="2200" dirty="0">
                <a:solidFill>
                  <a:srgbClr val="0070C0"/>
                </a:solidFill>
              </a:rPr>
              <a:t>when planning audit work</a:t>
            </a:r>
          </a:p>
          <a:p>
            <a:r>
              <a:rPr lang="en-US" sz="2200" dirty="0">
                <a:solidFill>
                  <a:srgbClr val="0070C0"/>
                </a:solidFill>
              </a:rPr>
              <a:t>Gives </a:t>
            </a:r>
            <a:r>
              <a:rPr lang="en-US" sz="2200" b="1" dirty="0">
                <a:solidFill>
                  <a:srgbClr val="0070C0"/>
                </a:solidFill>
              </a:rPr>
              <a:t>preconditions</a:t>
            </a:r>
            <a:r>
              <a:rPr lang="en-US" sz="2200" dirty="0">
                <a:solidFill>
                  <a:srgbClr val="0070C0"/>
                </a:solidFill>
              </a:rPr>
              <a:t> for an effective internal audit - </a:t>
            </a:r>
            <a:r>
              <a:rPr lang="en-US" sz="2200" i="1" dirty="0">
                <a:solidFill>
                  <a:srgbClr val="0070C0"/>
                </a:solidFill>
              </a:rPr>
              <a:t>mainly developed for the purpose of strategic and annual planning</a:t>
            </a:r>
          </a:p>
          <a:p>
            <a:r>
              <a:rPr lang="en-US" sz="2200" b="1" i="1" dirty="0">
                <a:solidFill>
                  <a:srgbClr val="0070C0"/>
                </a:solidFill>
              </a:rPr>
              <a:t>principles of risk assessment can also be used for a specific audit 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87563" y="2020187"/>
            <a:ext cx="3053315" cy="433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200" dirty="0">
                <a:solidFill>
                  <a:srgbClr val="0070C0"/>
                </a:solidFill>
              </a:rPr>
              <a:t>3.</a:t>
            </a:r>
            <a:r>
              <a:rPr lang="en-US" sz="2200" dirty="0">
                <a:solidFill>
                  <a:srgbClr val="0070C0"/>
                </a:solidFill>
              </a:rPr>
              <a:t>INTERNAL AUDIT PROCEDURES</a:t>
            </a:r>
          </a:p>
          <a:p>
            <a:r>
              <a:rPr lang="en-US" sz="2200" dirty="0">
                <a:solidFill>
                  <a:srgbClr val="0070C0"/>
                </a:solidFill>
              </a:rPr>
              <a:t>3.2. Execution (include a </a:t>
            </a:r>
            <a:r>
              <a:rPr lang="en-US" sz="2200" i="1" dirty="0">
                <a:solidFill>
                  <a:srgbClr val="0070C0"/>
                </a:solidFill>
              </a:rPr>
              <a:t>flowchart of the execution process</a:t>
            </a:r>
            <a:r>
              <a:rPr lang="bs-Latn-BA" sz="2200" i="1" dirty="0">
                <a:solidFill>
                  <a:srgbClr val="0070C0"/>
                </a:solidFill>
              </a:rPr>
              <a:t> - audit cycle</a:t>
            </a:r>
            <a:r>
              <a:rPr lang="bs-Latn-BA" sz="2200" dirty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3.2.2. Audit Objectives and Audit Scope</a:t>
            </a:r>
            <a:r>
              <a:rPr lang="bs-Latn-BA" sz="2200" dirty="0">
                <a:solidFill>
                  <a:srgbClr val="0070C0"/>
                </a:solidFill>
              </a:rPr>
              <a:t> / </a:t>
            </a:r>
            <a:r>
              <a:rPr lang="en-US" sz="2200" b="1" i="1" dirty="0">
                <a:solidFill>
                  <a:srgbClr val="0070C0"/>
                </a:solidFill>
              </a:rPr>
              <a:t>engagement objectives is just one component of the audit cycle</a:t>
            </a:r>
            <a:endParaRPr lang="bs-Latn-BA" sz="22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bs-Latn-BA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5</a:t>
            </a:fld>
            <a:endParaRPr lang="bs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14" y="1197140"/>
            <a:ext cx="2129559" cy="3168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267" y="1197140"/>
            <a:ext cx="2193296" cy="32766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8914" y="318445"/>
            <a:ext cx="10515600" cy="5560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Building up on IACOP Knowledge products</a:t>
            </a:r>
            <a:endParaRPr lang="bs-Latn-B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619" y="1226363"/>
            <a:ext cx="574335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Let’s start our </a:t>
            </a:r>
            <a:r>
              <a:rPr lang="en-US" b="1" dirty="0" err="1">
                <a:solidFill>
                  <a:srgbClr val="0070C0"/>
                </a:solidFill>
              </a:rPr>
              <a:t>AiP</a:t>
            </a:r>
            <a:r>
              <a:rPr lang="en-US" b="1" dirty="0">
                <a:solidFill>
                  <a:srgbClr val="0070C0"/>
                </a:solidFill>
              </a:rPr>
              <a:t> WG journey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6</a:t>
            </a:fld>
            <a:endParaRPr lang="bs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63" y="2551926"/>
            <a:ext cx="5594064" cy="2966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387" y="422423"/>
            <a:ext cx="29337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480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AiP WG First Meeting</vt:lpstr>
      <vt:lpstr>Building up on IACOP Knowledge products</vt:lpstr>
      <vt:lpstr>Let’s start our AiP WG journey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Amela Muftic</dc:creator>
  <cp:lastModifiedBy>Arman Vatyan</cp:lastModifiedBy>
  <cp:revision>103</cp:revision>
  <cp:lastPrinted>2016-06-21T13:32:17Z</cp:lastPrinted>
  <dcterms:created xsi:type="dcterms:W3CDTF">2016-06-20T11:00:01Z</dcterms:created>
  <dcterms:modified xsi:type="dcterms:W3CDTF">2017-03-10T09:55:07Z</dcterms:modified>
</cp:coreProperties>
</file>