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90" r:id="rId2"/>
    <p:sldId id="292" r:id="rId3"/>
    <p:sldId id="291" r:id="rId4"/>
    <p:sldId id="282" r:id="rId5"/>
    <p:sldId id="288" r:id="rId6"/>
    <p:sldId id="293" r:id="rId7"/>
  </p:sldIdLst>
  <p:sldSz cx="12192000" cy="6858000"/>
  <p:notesSz cx="6797675" cy="9928225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ela Muftic" initials="AM" lastIdx="0" clrIdx="0">
    <p:extLst>
      <p:ext uri="{19B8F6BF-5375-455C-9EA6-DF929625EA0E}">
        <p15:presenceInfo xmlns:p15="http://schemas.microsoft.com/office/powerpoint/2012/main" userId="S-1-5-21-1113995871-3089247095-3476697785-21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1F2F3-2A30-4A23-B94A-E8C35B9A8FD9}" type="datetimeFigureOut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F8729-BF94-4656-BA47-8C61CA5AFB3D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0837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A9E2C-22FE-4215-809E-2ABBD9B3E622}" type="datetimeFigureOut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s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0C514-6FB0-4D7A-86CA-25485FE318B6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6805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DD9AE-4428-4B7C-9AF7-BE6B7E066D98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855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23842-1DE8-4739-B7D2-DDE82227A145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225533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96FA-E50E-4CB5-9BD8-676E2ACE4B2D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959332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2FF03-9CA2-403C-A1B7-A623D6FA3168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458706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6F0D-680D-4BC0-9C82-CB179B1DFB30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33628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2358F-B1F3-4050-BD36-9F14B028B96D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3220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5B5DC-4F0B-4697-8251-B9103938B4F0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616855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5FB59-9B73-4701-9827-FA5B5E4A2C06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1713272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72430-65BD-49B7-81A3-5DD8FCC5E268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215296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EC81-3773-4256-BD07-F7DDC4D42BF7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52954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s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50F70-D0C0-42D4-A536-FCD82EB26A85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24227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bs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s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F06F2-2EBE-4F9A-9560-C19731227577}" type="datetime1">
              <a:rPr lang="bs-Latn-BA" smtClean="0"/>
              <a:pPr/>
              <a:t>13.03.2017.</a:t>
            </a:fld>
            <a:endParaRPr lang="bs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s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53376-D609-4EC2-99EB-506BE9AC6BEE}" type="slidenum">
              <a:rPr lang="bs-Latn-BA" smtClean="0"/>
              <a:pPr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362784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152401"/>
            <a:ext cx="6477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1" y="322264"/>
            <a:ext cx="720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727075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662114"/>
            <a:ext cx="865187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2273301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1" y="2814638"/>
            <a:ext cx="719137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3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347066"/>
            <a:ext cx="86360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1" y="4613275"/>
            <a:ext cx="692150" cy="4634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3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9" y="4939278"/>
            <a:ext cx="737811" cy="49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451" y="5110597"/>
            <a:ext cx="718025" cy="47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869" y="5236369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719" y="5107382"/>
            <a:ext cx="647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34" y="4831064"/>
            <a:ext cx="7921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4307165"/>
            <a:ext cx="865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4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192" y="3687626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4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46119"/>
            <a:ext cx="824890" cy="413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4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904" y="1828800"/>
            <a:ext cx="9350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1230313"/>
            <a:ext cx="7207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4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727076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4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75" y="287338"/>
            <a:ext cx="7889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7" descr="Russia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354" y="3090072"/>
            <a:ext cx="800336" cy="433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8" descr="flag_hungary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087439"/>
            <a:ext cx="792163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60" name="Rectangle 2"/>
          <p:cNvSpPr txBox="1">
            <a:spLocks noChangeArrowheads="1"/>
          </p:cNvSpPr>
          <p:nvPr/>
        </p:nvSpPr>
        <p:spPr bwMode="auto">
          <a:xfrm>
            <a:off x="3719514" y="2166939"/>
            <a:ext cx="4897437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br>
              <a:rPr lang="hr-HR" altLang="en-US" sz="3600">
                <a:solidFill>
                  <a:schemeClr val="tx2"/>
                </a:solidFill>
              </a:rPr>
            </a:br>
            <a:endParaRPr lang="hr-HR" altLang="en-US" sz="3600">
              <a:solidFill>
                <a:schemeClr val="tx2"/>
              </a:solidFill>
            </a:endParaRPr>
          </a:p>
        </p:txBody>
      </p:sp>
      <p:sp>
        <p:nvSpPr>
          <p:cNvPr id="14361" name="Rectangle 2"/>
          <p:cNvSpPr txBox="1">
            <a:spLocks noChangeArrowheads="1"/>
          </p:cNvSpPr>
          <p:nvPr/>
        </p:nvSpPr>
        <p:spPr bwMode="auto">
          <a:xfrm>
            <a:off x="3683002" y="1929805"/>
            <a:ext cx="48974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hr-HR" altLang="en-US" sz="3600" dirty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ru-RU" altLang="en-US" sz="3600" b="1" dirty="0">
                <a:solidFill>
                  <a:srgbClr val="0070C0"/>
                </a:solidFill>
                <a:latin typeface="Algerian" pitchFamily="82" charset="0"/>
              </a:rPr>
              <a:t>Практикующее сообщество</a:t>
            </a:r>
            <a:r>
              <a:rPr lang="ru-RU" altLang="en-US" sz="3600" dirty="0">
                <a:solidFill>
                  <a:srgbClr val="0070C0"/>
                </a:solidFill>
                <a:latin typeface="Algerian" pitchFamily="82" charset="0"/>
              </a:rPr>
              <a:t> </a:t>
            </a:r>
            <a:r>
              <a:rPr lang="ru-RU" altLang="en-US" sz="3600" b="1" dirty="0">
                <a:solidFill>
                  <a:srgbClr val="0070C0"/>
                </a:solidFill>
                <a:latin typeface="Algerian" pitchFamily="82" charset="0"/>
              </a:rPr>
              <a:t>внутреннего аудита</a:t>
            </a:r>
            <a:endParaRPr lang="hu-HU" altLang="en-US" sz="3600" dirty="0">
              <a:solidFill>
                <a:srgbClr val="0070C0"/>
              </a:solidFill>
              <a:latin typeface="Algerian" pitchFamily="82" charset="0"/>
            </a:endParaRPr>
          </a:p>
        </p:txBody>
      </p:sp>
      <p:pic>
        <p:nvPicPr>
          <p:cNvPr id="14362" name="Picture 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51" y="42863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3" name="Picture 28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3960419"/>
            <a:ext cx="7413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518"/>
          <p:cNvPicPr/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1524000" y="6324600"/>
            <a:ext cx="91440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3621088" y="3256160"/>
            <a:ext cx="5143500" cy="762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Рабочая группа </a:t>
            </a:r>
          </a:p>
          <a:p>
            <a:pPr>
              <a:defRPr/>
            </a:pPr>
            <a:r>
              <a:rPr lang="ru-RU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«Аудит на практике» (АП)</a:t>
            </a:r>
            <a:endParaRPr lang="en-U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defRPr/>
            </a:pPr>
            <a:r>
              <a:rPr lang="ru-RU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1">
                      <a:lumMod val="50000"/>
                    </a:schemeClr>
                  </a:outerShdw>
                </a:effectLst>
              </a:rPr>
              <a:t>Будапешт, март</a:t>
            </a:r>
            <a:r>
              <a:rPr lang="en-US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1">
                      <a:lumMod val="50000"/>
                    </a:schemeClr>
                  </a:outerShdw>
                </a:effectLst>
              </a:rPr>
              <a:t> 2017</a:t>
            </a:r>
            <a:r>
              <a:rPr lang="ru-RU" sz="20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1">
                      <a:lumMod val="50000"/>
                    </a:schemeClr>
                  </a:outerShdw>
                </a:effectLst>
              </a:rPr>
              <a:t> г.</a:t>
            </a:r>
            <a:endParaRPr lang="en-US" sz="2000" b="1" i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477000" y="5913755"/>
            <a:ext cx="478480" cy="365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237388" y="5929646"/>
            <a:ext cx="547687" cy="363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80639" y="5908100"/>
            <a:ext cx="547687" cy="391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80123" y="5933649"/>
            <a:ext cx="528055" cy="3751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36870" y="5919017"/>
            <a:ext cx="591972" cy="3955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07277" y="5914364"/>
            <a:ext cx="544926" cy="3786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637185" y="5919018"/>
            <a:ext cx="563464" cy="37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00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2208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миссия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4777" y="750888"/>
            <a:ext cx="8609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ПС ВА предлагает странам-членам содействие в создании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современной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действенной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системы внутреннего аудита,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которая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отвечает международным стандартам и передовой практике и является важным компонентом обеспечения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эффективного управления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подотчётности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государственном секторе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84" y="342204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2208213" y="1622425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базовые ценности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4551" y="2236790"/>
            <a:ext cx="80446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Профессионализм, приверженность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реформам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заинтересованность 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обмене знаниями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опытом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 членами сообщества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как профессионального семейства коллег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),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доверие, единство и уважение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разнообразия, представленного 23 странами-членами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727054" y="3017507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Стратегические приоритеты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1" y="31847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Tartalom helye 1"/>
          <p:cNvSpPr txBox="1">
            <a:spLocks/>
          </p:cNvSpPr>
          <p:nvPr/>
        </p:nvSpPr>
        <p:spPr>
          <a:xfrm>
            <a:off x="1364777" y="3671115"/>
            <a:ext cx="9430602" cy="283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РГ по внутреннему контролю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– </a:t>
            </a:r>
            <a:r>
              <a:rPr lang="ru-RU" sz="1600" dirty="0">
                <a:solidFill>
                  <a:srgbClr val="0070C0"/>
                </a:solidFill>
              </a:rPr>
              <a:t>внедрение механизмов финансового управления и контроля (ФУК) с акцентом на подотчётность и прозрачность (новая РГ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РГ </a:t>
            </a:r>
            <a:r>
              <a:rPr lang="en-US" sz="1600" b="1" dirty="0">
                <a:solidFill>
                  <a:srgbClr val="C00000"/>
                </a:solidFill>
              </a:rPr>
              <a:t>RIFIX</a:t>
            </a:r>
            <a:r>
              <a:rPr lang="ru-RU" sz="1600" b="1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– </a:t>
            </a:r>
            <a:r>
              <a:rPr lang="ru-RU" sz="1600" dirty="0">
                <a:solidFill>
                  <a:srgbClr val="0070C0"/>
                </a:solidFill>
              </a:rPr>
              <a:t>Отношения между органами внутреннего аудита, финансовой инспекции и внешнего аудита </a:t>
            </a:r>
            <a:r>
              <a:rPr lang="en-US" sz="1600" dirty="0">
                <a:solidFill>
                  <a:srgbClr val="0070C0"/>
                </a:solidFill>
              </a:rPr>
              <a:t>(</a:t>
            </a:r>
            <a:r>
              <a:rPr lang="ru-RU" sz="1600" dirty="0">
                <a:solidFill>
                  <a:srgbClr val="0070C0"/>
                </a:solidFill>
              </a:rPr>
              <a:t>продолжает деятельность</a:t>
            </a:r>
            <a:r>
              <a:rPr lang="en-US" sz="1600" dirty="0">
                <a:solidFill>
                  <a:srgbClr val="0070C0"/>
                </a:solidFill>
              </a:rPr>
              <a:t>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РГ «Аудит на практике»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  <a:r>
              <a:rPr lang="en-US" sz="1600" dirty="0">
                <a:solidFill>
                  <a:srgbClr val="0070C0"/>
                </a:solidFill>
              </a:rPr>
              <a:t>- </a:t>
            </a:r>
            <a:r>
              <a:rPr lang="ru-RU" sz="1600" dirty="0">
                <a:solidFill>
                  <a:srgbClr val="0070C0"/>
                </a:solidFill>
              </a:rPr>
              <a:t>практическое осуществление цикла аудита, разные типы и модели аудита, включая ИКТ-решения </a:t>
            </a:r>
            <a:r>
              <a:rPr lang="en-US" sz="1600" dirty="0">
                <a:solidFill>
                  <a:srgbClr val="0070C0"/>
                </a:solidFill>
              </a:rPr>
              <a:t>(A</a:t>
            </a:r>
            <a:r>
              <a:rPr lang="ru-RU" sz="1600" dirty="0">
                <a:solidFill>
                  <a:srgbClr val="0070C0"/>
                </a:solidFill>
              </a:rPr>
              <a:t>П – новая РГ)</a:t>
            </a:r>
            <a:endParaRPr lang="hu-HU" sz="1600" dirty="0">
              <a:solidFill>
                <a:srgbClr val="0070C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Центральные подразделения гармонизации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ru-RU" sz="1600" dirty="0">
                <a:solidFill>
                  <a:srgbClr val="0070C0"/>
                </a:solidFill>
              </a:rPr>
              <a:t>проблемы на разных этапах осуществления реформы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Пропаганда ПС ВА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включая имеющиеся продукты знаний и опыт, полученный в ходе функционирования действующих и ранее существовавших рабочих групп</a:t>
            </a:r>
            <a:r>
              <a:rPr lang="en-US" sz="1600" dirty="0">
                <a:solidFill>
                  <a:srgbClr val="0070C0"/>
                </a:solidFill>
              </a:rPr>
              <a:t>: </a:t>
            </a:r>
            <a:r>
              <a:rPr lang="ru-RU" sz="1600" dirty="0" err="1">
                <a:solidFill>
                  <a:srgbClr val="0070C0"/>
                </a:solidFill>
              </a:rPr>
              <a:t>ОиС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НПК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ОР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ОК</a:t>
            </a:r>
            <a:r>
              <a:rPr lang="en-US" sz="1600" dirty="0">
                <a:solidFill>
                  <a:srgbClr val="0070C0"/>
                </a:solidFill>
              </a:rPr>
              <a:t>, </a:t>
            </a:r>
            <a:r>
              <a:rPr lang="ru-RU" sz="1600" dirty="0">
                <a:solidFill>
                  <a:srgbClr val="0070C0"/>
                </a:solidFill>
              </a:rPr>
              <a:t>Свод знаний</a:t>
            </a:r>
            <a:endParaRPr lang="hu-HU" sz="1600" dirty="0">
              <a:solidFill>
                <a:srgbClr val="0070C0"/>
              </a:solidFill>
            </a:endParaRPr>
          </a:p>
          <a:p>
            <a:pPr algn="just"/>
            <a:endParaRPr lang="hu-HU" sz="1000" b="1" dirty="0"/>
          </a:p>
          <a:p>
            <a:pPr algn="just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8186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1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16"/>
          <p:cNvSpPr txBox="1">
            <a:spLocks noChangeArrowheads="1"/>
          </p:cNvSpPr>
          <p:nvPr/>
        </p:nvSpPr>
        <p:spPr bwMode="auto">
          <a:xfrm>
            <a:off x="2208213" y="136524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Наша миссия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32764" y="750888"/>
            <a:ext cx="92804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 ВА предлагает странам-членам содействие в создании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современной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действенной</a:t>
            </a:r>
            <a:r>
              <a:rPr lang="en-US" sz="1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системы внутреннего аудита,</a:t>
            </a:r>
            <a:r>
              <a:rPr lang="en-US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которая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отвечает международным стандартам и передовой практике и является важным компонентом обеспечения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эффективного управления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подотчётности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государственном секторе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484" y="342204"/>
            <a:ext cx="1114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6"/>
          <p:cNvSpPr txBox="1">
            <a:spLocks noChangeArrowheads="1"/>
          </p:cNvSpPr>
          <p:nvPr/>
        </p:nvSpPr>
        <p:spPr bwMode="auto">
          <a:xfrm>
            <a:off x="2208213" y="1622425"/>
            <a:ext cx="7391400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Наши базовые ценности</a:t>
            </a:r>
            <a:endParaRPr lang="en-US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14551" y="2236790"/>
            <a:ext cx="81485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Профессионализм, приверженность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реформам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заинтересованность в </a:t>
            </a: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обмене знаниями</a:t>
            </a:r>
            <a:r>
              <a:rPr lang="en-GB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опытом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членами сообщества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профессионального семейства коллег</a:t>
            </a:r>
            <a:r>
              <a:rPr lang="en-GB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доверие, единство и уважение</a:t>
            </a:r>
            <a:r>
              <a:rPr lang="en-GB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разнообразия, представленного 23 странами-членами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" name="Rectangle 16"/>
          <p:cNvSpPr txBox="1">
            <a:spLocks noChangeArrowheads="1"/>
          </p:cNvSpPr>
          <p:nvPr/>
        </p:nvSpPr>
        <p:spPr bwMode="auto">
          <a:xfrm>
            <a:off x="3727054" y="3067787"/>
            <a:ext cx="4634706" cy="777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Стратегические приоритеты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7010401" y="318478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Tartalom helye 1"/>
          <p:cNvSpPr txBox="1">
            <a:spLocks/>
          </p:cNvSpPr>
          <p:nvPr/>
        </p:nvSpPr>
        <p:spPr>
          <a:xfrm>
            <a:off x="1035568" y="3493771"/>
            <a:ext cx="9596990" cy="28308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n-US" sz="1600" b="1" dirty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sz="3200" b="1" dirty="0">
                <a:solidFill>
                  <a:srgbClr val="C00000"/>
                </a:solidFill>
              </a:rPr>
              <a:t>A</a:t>
            </a:r>
            <a:r>
              <a:rPr lang="ru-RU" sz="3200" b="1" dirty="0">
                <a:solidFill>
                  <a:srgbClr val="C00000"/>
                </a:solidFill>
              </a:rPr>
              <a:t>удит на практике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0070C0"/>
                </a:solidFill>
              </a:rPr>
              <a:t>– </a:t>
            </a:r>
            <a:r>
              <a:rPr lang="ru-RU" sz="3200" dirty="0">
                <a:solidFill>
                  <a:srgbClr val="0070C0"/>
                </a:solidFill>
              </a:rPr>
              <a:t>практическое осуществление цикла аудита, разные типы и модели аудита, включая ИКТ-решения (АП - новая РГ)</a:t>
            </a:r>
            <a:endParaRPr lang="hu-HU" sz="3200" dirty="0">
              <a:solidFill>
                <a:srgbClr val="0070C0"/>
              </a:solidFill>
            </a:endParaRPr>
          </a:p>
          <a:p>
            <a:pPr algn="just"/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45207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221" y="837878"/>
            <a:ext cx="10515600" cy="5560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Первое заседание РГ АП</a:t>
            </a:r>
            <a:endParaRPr lang="bs-Latn-BA" sz="32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7" y="1572956"/>
            <a:ext cx="5157787" cy="621412"/>
          </a:xfrm>
        </p:spPr>
        <p:txBody>
          <a:bodyPr/>
          <a:lstStyle/>
          <a:p>
            <a:r>
              <a:rPr lang="ru-RU" dirty="0">
                <a:solidFill>
                  <a:srgbClr val="0070C0"/>
                </a:solidFill>
              </a:rPr>
              <a:t>Цели</a:t>
            </a:r>
            <a:r>
              <a:rPr lang="bs-Latn-BA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Проанализировать полный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аудиторский цикл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Обсудить опыт применения Международных стандартов профессиональной практики внутреннего аудита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(ISPPIA) 2210 –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цели аудиторского задания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Уяснить теорию и практику в части постановки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целей аудиторских проверок </a:t>
            </a:r>
            <a:endParaRPr lang="bs-Latn-BA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Согласовать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дальнейшие шаги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рамках работы РГ АП 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76458"/>
            <a:ext cx="5183188" cy="621411"/>
          </a:xfrm>
        </p:spPr>
        <p:txBody>
          <a:bodyPr>
            <a:normAutofit fontScale="25000" lnSpcReduction="20000"/>
          </a:bodyPr>
          <a:lstStyle/>
          <a:p>
            <a:endParaRPr lang="bs-Latn-BA" dirty="0"/>
          </a:p>
          <a:p>
            <a:endParaRPr lang="bs-Latn-BA" dirty="0"/>
          </a:p>
          <a:p>
            <a:endParaRPr lang="bs-Latn-BA" dirty="0"/>
          </a:p>
          <a:p>
            <a:endParaRPr lang="bs-Latn-BA" sz="8600" dirty="0"/>
          </a:p>
          <a:p>
            <a:endParaRPr lang="bs-Latn-BA" sz="8600" dirty="0"/>
          </a:p>
          <a:p>
            <a:endParaRPr lang="bs-Latn-BA" sz="8600" dirty="0"/>
          </a:p>
          <a:p>
            <a:endParaRPr lang="bs-Latn-BA" sz="8600" dirty="0"/>
          </a:p>
          <a:p>
            <a:r>
              <a:rPr lang="ru-RU" sz="9600" dirty="0">
                <a:solidFill>
                  <a:srgbClr val="0070C0"/>
                </a:solidFill>
              </a:rPr>
              <a:t>Ожидаемые результаты</a:t>
            </a:r>
            <a:r>
              <a:rPr lang="bs-Latn-BA" sz="9600" dirty="0">
                <a:solidFill>
                  <a:srgbClr val="0070C0"/>
                </a:solidFill>
              </a:rPr>
              <a:t>:</a:t>
            </a:r>
          </a:p>
          <a:p>
            <a:endParaRPr lang="bs-Latn-B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61533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Чёткое понимание того, как применяются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ISPPIA 2210 –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цели аудиторского задания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Понимание основных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проблем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при постановке целей аудиторской проверки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Сформулированы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дальнейшие шаги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рамках работы РГ АП </a:t>
            </a:r>
            <a:endParaRPr lang="bs-Latn-BA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bs-Latn-B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4</a:t>
            </a:fld>
            <a:endParaRPr lang="bs-Latn-B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3469" y="313427"/>
            <a:ext cx="1939061" cy="97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91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8473" y="2030821"/>
            <a:ext cx="3689498" cy="42955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200" dirty="0">
                <a:solidFill>
                  <a:srgbClr val="0070C0"/>
                </a:solidFill>
              </a:rPr>
              <a:t>Руководство для аудиторов по оптимальной практике </a:t>
            </a:r>
            <a:r>
              <a:rPr lang="ru-RU" sz="2200" b="1" dirty="0">
                <a:solidFill>
                  <a:srgbClr val="0070C0"/>
                </a:solidFill>
              </a:rPr>
              <a:t>оценки рисков </a:t>
            </a:r>
            <a:r>
              <a:rPr lang="ru-RU" sz="2200" dirty="0">
                <a:solidFill>
                  <a:srgbClr val="0070C0"/>
                </a:solidFill>
              </a:rPr>
              <a:t>при планировании аудиторской работы </a:t>
            </a:r>
            <a:r>
              <a:rPr lang="en-US" sz="2200" dirty="0">
                <a:solidFill>
                  <a:srgbClr val="0070C0"/>
                </a:solidFill>
              </a:rPr>
              <a:t> </a:t>
            </a:r>
          </a:p>
          <a:p>
            <a:r>
              <a:rPr lang="ru-RU" sz="2200" dirty="0">
                <a:solidFill>
                  <a:srgbClr val="0070C0"/>
                </a:solidFill>
              </a:rPr>
              <a:t>Создаёт </a:t>
            </a:r>
            <a:r>
              <a:rPr lang="ru-RU" sz="2200" b="1" dirty="0">
                <a:solidFill>
                  <a:srgbClr val="0070C0"/>
                </a:solidFill>
              </a:rPr>
              <a:t>предпосылки</a:t>
            </a:r>
            <a:r>
              <a:rPr lang="ru-RU" sz="2200" dirty="0">
                <a:solidFill>
                  <a:srgbClr val="0070C0"/>
                </a:solidFill>
              </a:rPr>
              <a:t> для эффективного внутреннего аудита </a:t>
            </a:r>
            <a:r>
              <a:rPr lang="en-US" sz="2200" dirty="0">
                <a:solidFill>
                  <a:srgbClr val="0070C0"/>
                </a:solidFill>
              </a:rPr>
              <a:t>– </a:t>
            </a:r>
            <a:r>
              <a:rPr lang="ru-RU" sz="2200" i="1" dirty="0">
                <a:solidFill>
                  <a:srgbClr val="0070C0"/>
                </a:solidFill>
              </a:rPr>
              <a:t>разработаны главным образом для целей стратегического и годового планирования</a:t>
            </a:r>
            <a:endParaRPr lang="en-US" sz="2200" i="1" dirty="0">
              <a:solidFill>
                <a:srgbClr val="0070C0"/>
              </a:solidFill>
            </a:endParaRPr>
          </a:p>
          <a:p>
            <a:r>
              <a:rPr lang="ru-RU" sz="2200" b="1" i="1" dirty="0">
                <a:solidFill>
                  <a:srgbClr val="0070C0"/>
                </a:solidFill>
              </a:rPr>
              <a:t>Принципы оценки рисков можно использовать и для планирования конкретных аудиторских проверок</a:t>
            </a:r>
            <a:endParaRPr lang="en-US" sz="2200" b="1" i="1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87563" y="2020187"/>
            <a:ext cx="3053315" cy="43361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s-Latn-BA" sz="2200" dirty="0">
                <a:solidFill>
                  <a:srgbClr val="0070C0"/>
                </a:solidFill>
              </a:rPr>
              <a:t>3.</a:t>
            </a:r>
            <a:r>
              <a:rPr lang="ru-RU" sz="2200" dirty="0">
                <a:solidFill>
                  <a:srgbClr val="0070C0"/>
                </a:solidFill>
              </a:rPr>
              <a:t>ПРОЦЕДУРЫ ВНУТРЕННЕГО АУДИТА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3.2. </a:t>
            </a:r>
            <a:r>
              <a:rPr lang="ru-RU" sz="2200" dirty="0">
                <a:solidFill>
                  <a:srgbClr val="0070C0"/>
                </a:solidFill>
              </a:rPr>
              <a:t>Исполнение</a:t>
            </a:r>
            <a:r>
              <a:rPr lang="en-US" sz="2200" dirty="0">
                <a:solidFill>
                  <a:srgbClr val="0070C0"/>
                </a:solidFill>
              </a:rPr>
              <a:t> (</a:t>
            </a:r>
            <a:r>
              <a:rPr lang="ru-RU" sz="2200" i="1" dirty="0">
                <a:solidFill>
                  <a:srgbClr val="0070C0"/>
                </a:solidFill>
              </a:rPr>
              <a:t>включить схему процесса исполнения аудита – цикл аудита</a:t>
            </a:r>
            <a:r>
              <a:rPr lang="ru-RU" sz="2200" dirty="0">
                <a:solidFill>
                  <a:srgbClr val="0070C0"/>
                </a:solidFill>
              </a:rPr>
              <a:t>)</a:t>
            </a:r>
            <a:endParaRPr lang="en-US" sz="2200" dirty="0">
              <a:solidFill>
                <a:srgbClr val="0070C0"/>
              </a:solidFill>
            </a:endParaRPr>
          </a:p>
          <a:p>
            <a:r>
              <a:rPr lang="en-US" sz="2200" dirty="0">
                <a:solidFill>
                  <a:srgbClr val="0070C0"/>
                </a:solidFill>
              </a:rPr>
              <a:t>3.2.2. </a:t>
            </a:r>
            <a:r>
              <a:rPr lang="ru-RU" sz="2200" dirty="0">
                <a:solidFill>
                  <a:srgbClr val="0070C0"/>
                </a:solidFill>
              </a:rPr>
              <a:t>Цели аудита и объём аудита</a:t>
            </a:r>
            <a:r>
              <a:rPr lang="bs-Latn-BA" sz="2200" dirty="0">
                <a:solidFill>
                  <a:srgbClr val="0070C0"/>
                </a:solidFill>
              </a:rPr>
              <a:t> / </a:t>
            </a:r>
            <a:r>
              <a:rPr lang="ru-RU" sz="2200" b="1" i="1" dirty="0">
                <a:solidFill>
                  <a:srgbClr val="0070C0"/>
                </a:solidFill>
              </a:rPr>
              <a:t>цели аудиторского задания – только один из компонентов цикла аудита</a:t>
            </a:r>
            <a:endParaRPr lang="bs-Latn-BA" sz="22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bs-Latn-BA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5</a:t>
            </a:fld>
            <a:endParaRPr lang="bs-Latn-B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14" y="1197140"/>
            <a:ext cx="2129559" cy="31683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267" y="1197140"/>
            <a:ext cx="2193296" cy="32766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88914" y="318445"/>
            <a:ext cx="10515600" cy="55604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 опорой на продукты знаний СВА</a:t>
            </a:r>
            <a:endParaRPr lang="bs-Latn-BA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16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619" y="1226363"/>
            <a:ext cx="574335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В путь с РГ АП!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53376-D609-4EC2-99EB-506BE9AC6BEE}" type="slidenum">
              <a:rPr lang="bs-Latn-BA" smtClean="0"/>
              <a:pPr/>
              <a:t>6</a:t>
            </a:fld>
            <a:endParaRPr lang="bs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263" y="2551926"/>
            <a:ext cx="5594064" cy="2966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387" y="422423"/>
            <a:ext cx="29337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97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462</Words>
  <Application>Microsoft Office PowerPoint</Application>
  <PresentationFormat>Widescreen</PresentationFormat>
  <Paragraphs>61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Первое заседание РГ АП</vt:lpstr>
      <vt:lpstr>С опорой на продукты знаний СВА</vt:lpstr>
      <vt:lpstr>В путь с РГ АП!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Amela Muftic</dc:creator>
  <cp:lastModifiedBy>Andrei Nikolaevich Salnikov</cp:lastModifiedBy>
  <cp:revision>109</cp:revision>
  <cp:lastPrinted>2016-06-21T13:32:17Z</cp:lastPrinted>
  <dcterms:created xsi:type="dcterms:W3CDTF">2016-06-20T11:00:01Z</dcterms:created>
  <dcterms:modified xsi:type="dcterms:W3CDTF">2017-03-13T11:01:13Z</dcterms:modified>
</cp:coreProperties>
</file>