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3" r:id="rId2"/>
    <p:sldId id="264" r:id="rId3"/>
    <p:sldId id="266" r:id="rId4"/>
    <p:sldId id="276" r:id="rId5"/>
    <p:sldId id="267" r:id="rId6"/>
    <p:sldId id="268" r:id="rId7"/>
    <p:sldId id="269" r:id="rId8"/>
    <p:sldId id="273" r:id="rId9"/>
    <p:sldId id="271" r:id="rId10"/>
    <p:sldId id="272" r:id="rId11"/>
    <p:sldId id="274" r:id="rId12"/>
    <p:sldId id="275" r:id="rId13"/>
    <p:sldId id="277" r:id="rId1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029" autoAdjust="0"/>
  </p:normalViewPr>
  <p:slideViewPr>
    <p:cSldViewPr>
      <p:cViewPr>
        <p:scale>
          <a:sx n="75" d="100"/>
          <a:sy n="75" d="100"/>
        </p:scale>
        <p:origin x="-2580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07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44824"/>
            <a:ext cx="8229600" cy="4065836"/>
          </a:xfrm>
        </p:spPr>
        <p:txBody>
          <a:bodyPr/>
          <a:lstStyle>
            <a:lvl1pPr marL="342900" indent="-342900">
              <a:spcAft>
                <a:spcPts val="1200"/>
              </a:spcAft>
              <a:buClr>
                <a:srgbClr val="0F5494"/>
              </a:buClr>
              <a:buFont typeface="Arial" pitchFamily="34" charset="0"/>
              <a:buChar char="•"/>
              <a:defRPr b="0" i="0"/>
            </a:lvl1pPr>
            <a:lvl2pPr>
              <a:spcAft>
                <a:spcPts val="1200"/>
              </a:spcAft>
              <a:buClr>
                <a:srgbClr val="0F5494"/>
              </a:buClr>
              <a:buSzPct val="90000"/>
              <a:defRPr b="0"/>
            </a:lvl2pPr>
            <a:lvl3pPr marL="1200150" indent="-285750">
              <a:spcAft>
                <a:spcPts val="1200"/>
              </a:spcAft>
              <a:buFont typeface="Verdana" panose="020B0604030504040204" pitchFamily="34" charset="0"/>
              <a:buChar char="-"/>
              <a:defRPr sz="1600" b="0"/>
            </a:lvl3pPr>
          </a:lstStyle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54868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824"/>
            <a:ext cx="8229600" cy="417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FF0000"/>
                </a:solidFill>
                <a:latin typeface="Arial" charset="0"/>
              </a:defRPr>
            </a:lvl1pPr>
          </a:lstStyle>
          <a:p>
            <a:pPr>
              <a:defRPr/>
            </a:pPr>
            <a:fld id="{8FB19B9A-B81C-426F-8204-36A8874B36F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1200"/>
        </a:spcAft>
        <a:buClr>
          <a:srgbClr val="3166CF"/>
        </a:buClr>
        <a:buChar char="•"/>
        <a:defRPr sz="2400" i="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900"/>
        </a:spcAft>
        <a:buClr>
          <a:srgbClr val="3166CF"/>
        </a:buClr>
        <a:buFont typeface="Wingdings" panose="05000000000000000000" pitchFamily="2" charset="2"/>
        <a:buChar char="Ø"/>
        <a:defRPr sz="2000" b="0">
          <a:solidFill>
            <a:srgbClr val="0F5494"/>
          </a:solidFill>
          <a:latin typeface="+mn-lt"/>
        </a:defRPr>
      </a:lvl2pPr>
      <a:lvl3pPr marL="1200150" indent="-285750" algn="l" rtl="0" eaLnBrk="0" fontAlgn="base" hangingPunct="0">
        <a:spcBef>
          <a:spcPct val="20000"/>
        </a:spcBef>
        <a:spcAft>
          <a:spcPts val="1200"/>
        </a:spcAft>
        <a:buClr>
          <a:srgbClr val="3166CF"/>
        </a:buClr>
        <a:buFont typeface="Verdana" panose="020B0604030504040204" pitchFamily="34" charset="0"/>
        <a:buChar char="-"/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gmaweb.org/publications/Principles-Public-Administration-Nov2014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700808"/>
            <a:ext cx="5184576" cy="2016224"/>
          </a:xfrm>
        </p:spPr>
        <p:txBody>
          <a:bodyPr/>
          <a:lstStyle/>
          <a:p>
            <a:r>
              <a:rPr lang="en-GB" dirty="0" smtClean="0"/>
              <a:t>Assessing a national PIC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437112"/>
            <a:ext cx="5688632" cy="1944216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Raymond Hill</a:t>
            </a:r>
          </a:p>
          <a:p>
            <a:r>
              <a:rPr lang="en-GB" sz="2400" dirty="0" smtClean="0"/>
              <a:t>Team Leader, PIC Task Force</a:t>
            </a:r>
          </a:p>
          <a:p>
            <a:r>
              <a:rPr lang="en-GB" sz="2400" dirty="0" smtClean="0"/>
              <a:t>European Commission</a:t>
            </a:r>
          </a:p>
          <a:p>
            <a:endParaRPr lang="en-GB" sz="2400" dirty="0" smtClean="0"/>
          </a:p>
          <a:p>
            <a:r>
              <a:rPr lang="en-GB" sz="2400" dirty="0" smtClean="0"/>
              <a:t>PEMPAL – 24 March 2016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Sigma Assessment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dirty="0" smtClean="0"/>
              <a:t>Key Reform Area: </a:t>
            </a:r>
            <a:r>
              <a:rPr lang="en-GB" sz="2800" dirty="0"/>
              <a:t>"Public Financial Management"</a:t>
            </a:r>
            <a:endParaRPr lang="en-GB" sz="2800" dirty="0" smtClean="0"/>
          </a:p>
          <a:p>
            <a:endParaRPr lang="en-GB" dirty="0" smtClean="0"/>
          </a:p>
          <a:p>
            <a:r>
              <a:rPr lang="en-GB" dirty="0" smtClean="0"/>
              <a:t>8 key requirements</a:t>
            </a:r>
          </a:p>
          <a:p>
            <a:r>
              <a:rPr lang="en-GB" dirty="0" smtClean="0"/>
              <a:t>16 Principles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* </a:t>
            </a:r>
            <a:r>
              <a:rPr lang="en-GB" sz="1800" dirty="0" smtClean="0">
                <a:hlinkClick r:id="rId2"/>
              </a:rPr>
              <a:t>http</a:t>
            </a:r>
            <a:r>
              <a:rPr lang="en-GB" sz="1800" dirty="0">
                <a:hlinkClick r:id="rId2"/>
              </a:rPr>
              <a:t>://</a:t>
            </a:r>
            <a:r>
              <a:rPr lang="en-GB" sz="1800" dirty="0" smtClean="0">
                <a:hlinkClick r:id="rId2"/>
              </a:rPr>
              <a:t>www.sigmaweb.org/publications/Principles-Public-Administration-Nov2014.pdf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86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Principles 6 and 7 – Internal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GB" b="1" dirty="0"/>
              <a:t>Principle 6</a:t>
            </a:r>
            <a:r>
              <a:rPr lang="en-GB" b="1" dirty="0" smtClean="0"/>
              <a:t>: </a:t>
            </a:r>
            <a:r>
              <a:rPr lang="en-GB" dirty="0" smtClean="0"/>
              <a:t>The </a:t>
            </a:r>
            <a:r>
              <a:rPr lang="en-GB" dirty="0"/>
              <a:t>operational framework for </a:t>
            </a:r>
            <a:r>
              <a:rPr lang="en-GB" dirty="0" smtClean="0"/>
              <a:t>internal control </a:t>
            </a:r>
            <a:r>
              <a:rPr lang="en-GB" dirty="0"/>
              <a:t>defines responsibilities and powers, and its application by the budget organisations is consistent with the legislation governing </a:t>
            </a:r>
            <a:r>
              <a:rPr lang="en-GB" dirty="0" smtClean="0"/>
              <a:t>PFM and PAR.</a:t>
            </a:r>
          </a:p>
          <a:p>
            <a:r>
              <a:rPr lang="en-GB" b="1" dirty="0"/>
              <a:t>Principle 7</a:t>
            </a:r>
            <a:r>
              <a:rPr lang="en-GB" b="1" dirty="0" smtClean="0"/>
              <a:t>: </a:t>
            </a:r>
            <a:r>
              <a:rPr lang="en-GB" dirty="0" smtClean="0"/>
              <a:t>Each </a:t>
            </a:r>
            <a:r>
              <a:rPr lang="en-GB" dirty="0"/>
              <a:t>public organisation implements </a:t>
            </a:r>
            <a:r>
              <a:rPr lang="en-GB" dirty="0" smtClean="0"/>
              <a:t>Internal Control </a:t>
            </a:r>
            <a:r>
              <a:rPr lang="en-GB" dirty="0"/>
              <a:t>in line with the overall </a:t>
            </a:r>
            <a:r>
              <a:rPr lang="en-GB" dirty="0" smtClean="0"/>
              <a:t>Internal Control policy </a:t>
            </a:r>
            <a:r>
              <a:rPr lang="en-GB" dirty="0"/>
              <a:t>documents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72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Principles 8 and 9 – Internal Audit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GB" b="1" dirty="0"/>
              <a:t>Principle 8: </a:t>
            </a:r>
            <a:r>
              <a:rPr lang="en-GB" dirty="0"/>
              <a:t>The operational framework for </a:t>
            </a:r>
            <a:r>
              <a:rPr lang="en-GB" dirty="0" smtClean="0"/>
              <a:t>internal audit reflects </a:t>
            </a:r>
            <a:r>
              <a:rPr lang="en-GB" dirty="0"/>
              <a:t>international standards and its application </a:t>
            </a:r>
            <a:r>
              <a:rPr lang="en-GB" dirty="0" smtClean="0"/>
              <a:t>is </a:t>
            </a:r>
            <a:r>
              <a:rPr lang="en-GB" dirty="0"/>
              <a:t>consistent with the legislation governing </a:t>
            </a:r>
            <a:r>
              <a:rPr lang="en-GB" dirty="0" smtClean="0"/>
              <a:t>public administration and PFM.</a:t>
            </a:r>
            <a:endParaRPr lang="en-GB" dirty="0"/>
          </a:p>
          <a:p>
            <a:r>
              <a:rPr lang="en-GB" b="1" dirty="0"/>
              <a:t>Principle 9: </a:t>
            </a:r>
            <a:r>
              <a:rPr lang="en-GB" dirty="0"/>
              <a:t>Each public organisation implements </a:t>
            </a:r>
            <a:r>
              <a:rPr lang="en-GB" dirty="0" smtClean="0"/>
              <a:t>internal audit </a:t>
            </a:r>
            <a:r>
              <a:rPr lang="en-GB" dirty="0"/>
              <a:t>in line with the overall internal audit policy documents as appropriate to the organisation.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2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06997"/>
          </a:xfrm>
        </p:spPr>
        <p:txBody>
          <a:bodyPr/>
          <a:lstStyle/>
          <a:p>
            <a:r>
              <a:rPr lang="en-GB" dirty="0" smtClean="0"/>
              <a:t>Internal Control Maturity Model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2276872"/>
            <a:ext cx="8301608" cy="4176464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900"/>
              </a:spcAft>
            </a:pPr>
            <a:r>
              <a:rPr lang="fr-BE" b="1" dirty="0" smtClean="0"/>
              <a:t>Initial</a:t>
            </a:r>
            <a:r>
              <a:rPr lang="fr-BE" dirty="0" smtClean="0"/>
              <a:t>	Control Structure </a:t>
            </a:r>
            <a:r>
              <a:rPr lang="en-US" dirty="0" smtClean="0"/>
              <a:t>is</a:t>
            </a:r>
            <a:r>
              <a:rPr lang="fr-BE" dirty="0" smtClean="0"/>
              <a:t> not </a:t>
            </a:r>
            <a:r>
              <a:rPr lang="fr-BE" dirty="0" err="1" smtClean="0"/>
              <a:t>defined</a:t>
            </a:r>
            <a:r>
              <a:rPr lang="fr-BE" dirty="0" smtClean="0"/>
              <a:t>. Control </a:t>
            </a:r>
            <a:r>
              <a:rPr lang="fr-BE" dirty="0" err="1" smtClean="0"/>
              <a:t>occurs</a:t>
            </a:r>
            <a:r>
              <a:rPr lang="fr-BE" dirty="0" smtClean="0"/>
              <a:t> 			</a:t>
            </a:r>
            <a:r>
              <a:rPr lang="en-GB" dirty="0" smtClean="0"/>
              <a:t>incidentally</a:t>
            </a:r>
            <a:r>
              <a:rPr lang="fr-BE" dirty="0" smtClean="0"/>
              <a:t>.</a:t>
            </a:r>
            <a:endParaRPr lang="fr-BE" dirty="0"/>
          </a:p>
          <a:p>
            <a:pPr>
              <a:spcAft>
                <a:spcPts val="900"/>
              </a:spcAft>
            </a:pPr>
            <a:r>
              <a:rPr lang="fr-BE" b="1" dirty="0" err="1" smtClean="0"/>
              <a:t>Repeatable</a:t>
            </a:r>
            <a:r>
              <a:rPr lang="fr-BE" dirty="0" smtClean="0"/>
              <a:t> 	Control Structure </a:t>
            </a:r>
            <a:r>
              <a:rPr lang="fr-BE" dirty="0" err="1" smtClean="0"/>
              <a:t>is</a:t>
            </a:r>
            <a:r>
              <a:rPr lang="fr-BE" dirty="0" smtClean="0"/>
              <a:t> not </a:t>
            </a:r>
            <a:r>
              <a:rPr lang="fr-BE" dirty="0" err="1" smtClean="0"/>
              <a:t>defined</a:t>
            </a:r>
            <a:r>
              <a:rPr lang="fr-BE" dirty="0" smtClean="0"/>
              <a:t>, but control </a:t>
            </a:r>
            <a:r>
              <a:rPr lang="fr-BE" dirty="0" err="1" smtClean="0"/>
              <a:t>processes</a:t>
            </a:r>
            <a:r>
              <a:rPr lang="fr-BE" dirty="0" smtClean="0"/>
              <a:t> 		</a:t>
            </a:r>
            <a:r>
              <a:rPr lang="fr-BE" dirty="0" err="1" smtClean="0"/>
              <a:t>may</a:t>
            </a:r>
            <a:r>
              <a:rPr lang="fr-BE" dirty="0" smtClean="0"/>
              <a:t> </a:t>
            </a:r>
            <a:r>
              <a:rPr lang="fr-BE" dirty="0" err="1" smtClean="0"/>
              <a:t>occur</a:t>
            </a:r>
            <a:r>
              <a:rPr lang="fr-BE" dirty="0" smtClean="0"/>
              <a:t> </a:t>
            </a:r>
            <a:r>
              <a:rPr lang="fr-BE" dirty="0" err="1" smtClean="0"/>
              <a:t>based</a:t>
            </a:r>
            <a:r>
              <a:rPr lang="fr-BE" dirty="0" smtClean="0"/>
              <a:t> on </a:t>
            </a:r>
            <a:r>
              <a:rPr lang="fr-BE" dirty="0" err="1" smtClean="0"/>
              <a:t>past</a:t>
            </a:r>
            <a:r>
              <a:rPr lang="fr-BE" dirty="0" smtClean="0"/>
              <a:t> </a:t>
            </a:r>
            <a:r>
              <a:rPr lang="fr-BE" dirty="0" err="1" smtClean="0"/>
              <a:t>success</a:t>
            </a:r>
            <a:r>
              <a:rPr lang="fr-BE" dirty="0" smtClean="0"/>
              <a:t> and management 		</a:t>
            </a:r>
            <a:r>
              <a:rPr lang="fr-BE" dirty="0" err="1" smtClean="0"/>
              <a:t>oversight</a:t>
            </a:r>
            <a:r>
              <a:rPr lang="fr-BE" dirty="0" smtClean="0"/>
              <a:t>.</a:t>
            </a:r>
          </a:p>
          <a:p>
            <a:pPr>
              <a:spcAft>
                <a:spcPts val="900"/>
              </a:spcAft>
            </a:pPr>
            <a:r>
              <a:rPr lang="fr-BE" b="1" dirty="0" err="1" smtClean="0"/>
              <a:t>Defined</a:t>
            </a:r>
            <a:r>
              <a:rPr lang="fr-BE" dirty="0" smtClean="0"/>
              <a:t> 	Control structure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documented</a:t>
            </a:r>
            <a:r>
              <a:rPr lang="fr-BE" dirty="0" smtClean="0"/>
              <a:t>, </a:t>
            </a:r>
            <a:r>
              <a:rPr lang="fr-BE" dirty="0" err="1" smtClean="0"/>
              <a:t>standardised</a:t>
            </a:r>
            <a:r>
              <a:rPr lang="fr-BE" dirty="0" smtClean="0"/>
              <a:t> and 		</a:t>
            </a:r>
            <a:r>
              <a:rPr lang="fr-BE" dirty="0" err="1" smtClean="0"/>
              <a:t>integrated</a:t>
            </a:r>
            <a:r>
              <a:rPr lang="fr-BE" dirty="0" smtClean="0"/>
              <a:t> </a:t>
            </a:r>
            <a:r>
              <a:rPr lang="fr-BE" dirty="0" err="1" smtClean="0"/>
              <a:t>into</a:t>
            </a:r>
            <a:r>
              <a:rPr lang="fr-BE" dirty="0" smtClean="0"/>
              <a:t> control </a:t>
            </a:r>
            <a:r>
              <a:rPr lang="fr-BE" dirty="0" err="1" smtClean="0"/>
              <a:t>processes</a:t>
            </a:r>
            <a:r>
              <a:rPr lang="fr-BE" dirty="0" smtClean="0"/>
              <a:t> for the organisation.</a:t>
            </a:r>
          </a:p>
          <a:p>
            <a:pPr>
              <a:spcAft>
                <a:spcPts val="900"/>
              </a:spcAft>
            </a:pPr>
            <a:r>
              <a:rPr lang="fr-BE" b="1" dirty="0" err="1" smtClean="0"/>
              <a:t>Managed</a:t>
            </a:r>
            <a:r>
              <a:rPr lang="fr-BE" b="1" dirty="0" smtClean="0"/>
              <a:t> </a:t>
            </a:r>
            <a:r>
              <a:rPr lang="fr-BE" dirty="0" smtClean="0"/>
              <a:t>	The control </a:t>
            </a:r>
            <a:r>
              <a:rPr lang="fr-BE" dirty="0" err="1" smtClean="0"/>
              <a:t>process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regularly</a:t>
            </a:r>
            <a:r>
              <a:rPr lang="fr-BE" dirty="0" smtClean="0"/>
              <a:t> </a:t>
            </a:r>
            <a:r>
              <a:rPr lang="fr-BE" dirty="0" err="1" smtClean="0"/>
              <a:t>assessed</a:t>
            </a:r>
            <a:r>
              <a:rPr lang="fr-BE" dirty="0" smtClean="0"/>
              <a:t> and </a:t>
            </a:r>
            <a:r>
              <a:rPr lang="fr-BE" dirty="0" err="1" smtClean="0"/>
              <a:t>tested</a:t>
            </a:r>
            <a:r>
              <a:rPr lang="fr-BE" dirty="0" smtClean="0"/>
              <a:t>. 		</a:t>
            </a:r>
            <a:r>
              <a:rPr lang="fr-BE" dirty="0" err="1" smtClean="0"/>
              <a:t>Detailed</a:t>
            </a:r>
            <a:r>
              <a:rPr lang="fr-BE" dirty="0" smtClean="0"/>
              <a:t> </a:t>
            </a:r>
            <a:r>
              <a:rPr lang="fr-BE" dirty="0" err="1" smtClean="0"/>
              <a:t>measures</a:t>
            </a:r>
            <a:r>
              <a:rPr lang="fr-BE" dirty="0" smtClean="0"/>
              <a:t> of the control </a:t>
            </a:r>
            <a:r>
              <a:rPr lang="fr-BE" dirty="0" err="1" smtClean="0"/>
              <a:t>process</a:t>
            </a:r>
            <a:r>
              <a:rPr lang="fr-BE" dirty="0" smtClean="0"/>
              <a:t> are </a:t>
            </a:r>
            <a:r>
              <a:rPr lang="fr-BE" dirty="0" err="1" smtClean="0"/>
              <a:t>collected</a:t>
            </a:r>
            <a:r>
              <a:rPr lang="fr-BE" dirty="0" smtClean="0"/>
              <a:t> 		and </a:t>
            </a:r>
            <a:r>
              <a:rPr lang="fr-BE" dirty="0" err="1" smtClean="0"/>
              <a:t>reported</a:t>
            </a:r>
            <a:r>
              <a:rPr lang="fr-BE" dirty="0" smtClean="0"/>
              <a:t>.</a:t>
            </a:r>
          </a:p>
          <a:p>
            <a:pPr>
              <a:spcAft>
                <a:spcPts val="1800"/>
              </a:spcAft>
            </a:pPr>
            <a:r>
              <a:rPr lang="fr-BE" b="1" dirty="0" err="1" smtClean="0"/>
              <a:t>Optimizing</a:t>
            </a:r>
            <a:r>
              <a:rPr lang="fr-BE" dirty="0" smtClean="0"/>
              <a:t> 	</a:t>
            </a:r>
            <a:r>
              <a:rPr lang="en-GB" dirty="0" smtClean="0"/>
              <a:t>Continuous</a:t>
            </a:r>
            <a:r>
              <a:rPr lang="fr-BE" dirty="0" smtClean="0"/>
              <a:t> </a:t>
            </a:r>
            <a:r>
              <a:rPr lang="fr-BE" dirty="0" err="1" smtClean="0"/>
              <a:t>process</a:t>
            </a:r>
            <a:r>
              <a:rPr lang="fr-BE" dirty="0" smtClean="0"/>
              <a:t> </a:t>
            </a:r>
            <a:r>
              <a:rPr lang="fr-BE" dirty="0" err="1" smtClean="0"/>
              <a:t>improvement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enabled</a:t>
            </a:r>
            <a:r>
              <a:rPr lang="fr-BE" dirty="0" smtClean="0"/>
              <a:t> by 			quantitative feedback </a:t>
            </a:r>
            <a:r>
              <a:rPr lang="fr-BE" dirty="0" err="1" smtClean="0"/>
              <a:t>from</a:t>
            </a:r>
            <a:r>
              <a:rPr lang="fr-BE" dirty="0" smtClean="0"/>
              <a:t> the control </a:t>
            </a:r>
            <a:r>
              <a:rPr lang="fr-BE" dirty="0" err="1" smtClean="0"/>
              <a:t>process</a:t>
            </a:r>
            <a:r>
              <a:rPr lang="fr-BE" dirty="0" smtClean="0"/>
              <a:t>.</a:t>
            </a:r>
          </a:p>
          <a:p>
            <a:pPr marL="0" indent="0">
              <a:buNone/>
            </a:pPr>
            <a:r>
              <a:rPr lang="fr-BE" dirty="0" err="1" smtClean="0"/>
              <a:t>Predictability</a:t>
            </a:r>
            <a:r>
              <a:rPr lang="fr-BE" dirty="0" smtClean="0"/>
              <a:t>, </a:t>
            </a:r>
            <a:r>
              <a:rPr lang="fr-BE" dirty="0" err="1" smtClean="0"/>
              <a:t>effectiveness</a:t>
            </a:r>
            <a:r>
              <a:rPr lang="fr-BE" dirty="0" smtClean="0"/>
              <a:t> and </a:t>
            </a:r>
            <a:r>
              <a:rPr lang="fr-BE" dirty="0" err="1" smtClean="0"/>
              <a:t>efficiency</a:t>
            </a:r>
            <a:r>
              <a:rPr lang="fr-BE" dirty="0" smtClean="0"/>
              <a:t> of an </a:t>
            </a:r>
            <a:r>
              <a:rPr lang="fr-BE" dirty="0" err="1" smtClean="0"/>
              <a:t>organization's</a:t>
            </a:r>
            <a:r>
              <a:rPr lang="fr-BE" dirty="0" smtClean="0"/>
              <a:t> </a:t>
            </a:r>
            <a:r>
              <a:rPr lang="fr-BE" dirty="0" err="1" smtClean="0"/>
              <a:t>internal</a:t>
            </a:r>
            <a:r>
              <a:rPr lang="fr-BE" dirty="0" smtClean="0"/>
              <a:t> </a:t>
            </a:r>
            <a:r>
              <a:rPr lang="fr-BE" dirty="0" err="1" smtClean="0"/>
              <a:t>controls</a:t>
            </a:r>
            <a:r>
              <a:rPr lang="fr-BE" dirty="0" smtClean="0"/>
              <a:t> </a:t>
            </a:r>
            <a:r>
              <a:rPr lang="fr-BE" dirty="0" err="1" smtClean="0"/>
              <a:t>improve</a:t>
            </a:r>
            <a:r>
              <a:rPr lang="fr-BE" dirty="0" smtClean="0"/>
              <a:t> as the organisation moves </a:t>
            </a:r>
            <a:r>
              <a:rPr lang="fr-BE" dirty="0" err="1" smtClean="0"/>
              <a:t>through</a:t>
            </a:r>
            <a:r>
              <a:rPr lang="fr-BE" dirty="0" smtClean="0"/>
              <a:t> </a:t>
            </a:r>
            <a:r>
              <a:rPr lang="fr-BE" dirty="0" err="1" smtClean="0"/>
              <a:t>these</a:t>
            </a:r>
            <a:r>
              <a:rPr lang="fr-BE" dirty="0" smtClean="0"/>
              <a:t> five stages.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6" name="Pentagon 5"/>
          <p:cNvSpPr/>
          <p:nvPr/>
        </p:nvSpPr>
        <p:spPr>
          <a:xfrm>
            <a:off x="467544" y="1268760"/>
            <a:ext cx="1368152" cy="720080"/>
          </a:xfrm>
          <a:prstGeom prst="homePlate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400" dirty="0" smtClean="0"/>
              <a:t>Initial</a:t>
            </a:r>
            <a:endParaRPr lang="en-GB" sz="1400" dirty="0"/>
          </a:p>
        </p:txBody>
      </p:sp>
      <p:sp>
        <p:nvSpPr>
          <p:cNvPr id="7" name="Chevron 6"/>
          <p:cNvSpPr/>
          <p:nvPr/>
        </p:nvSpPr>
        <p:spPr>
          <a:xfrm>
            <a:off x="1619672" y="1268760"/>
            <a:ext cx="1872208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200" dirty="0" err="1" smtClean="0">
                <a:solidFill>
                  <a:schemeClr val="bg1"/>
                </a:solidFill>
              </a:rPr>
              <a:t>Repeatable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267832" y="1268760"/>
            <a:ext cx="1800200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400" dirty="0" err="1" smtClean="0">
                <a:solidFill>
                  <a:schemeClr val="bg1"/>
                </a:solidFill>
              </a:rPr>
              <a:t>Defined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4844144" y="1268760"/>
            <a:ext cx="1800200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300" dirty="0" err="1" smtClean="0">
                <a:solidFill>
                  <a:schemeClr val="bg1"/>
                </a:solidFill>
              </a:rPr>
              <a:t>Managed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6415980" y="1267644"/>
            <a:ext cx="1900436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200" dirty="0" err="1" smtClean="0">
                <a:solidFill>
                  <a:schemeClr val="bg1"/>
                </a:solidFill>
              </a:rPr>
              <a:t>Optimizing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2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2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Assessing against what?</a:t>
            </a:r>
          </a:p>
          <a:p>
            <a:r>
              <a:rPr lang="en-GB" dirty="0" smtClean="0"/>
              <a:t>Differentiation by client type</a:t>
            </a:r>
          </a:p>
          <a:p>
            <a:r>
              <a:rPr lang="en-GB" dirty="0" smtClean="0"/>
              <a:t>Steps of the EU Accession Process</a:t>
            </a:r>
          </a:p>
          <a:p>
            <a:r>
              <a:rPr lang="en-GB" dirty="0" smtClean="0"/>
              <a:t>Monitoring tools and Assessment criteria</a:t>
            </a:r>
          </a:p>
          <a:p>
            <a:r>
              <a:rPr lang="en-GB" dirty="0" smtClean="0"/>
              <a:t>OECD/SIGMA – Assessment Principles of Public Administration</a:t>
            </a:r>
          </a:p>
          <a:p>
            <a:pPr lvl="1"/>
            <a:r>
              <a:rPr lang="en-GB" dirty="0" smtClean="0"/>
              <a:t>Principles on Internal Control and on Internal Audit</a:t>
            </a:r>
          </a:p>
          <a:p>
            <a:r>
              <a:rPr lang="en-GB" dirty="0" smtClean="0"/>
              <a:t>Internal Control Maturity Model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Assessing against what?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GB" dirty="0" smtClean="0"/>
              <a:t>No 'acquis' that requires transposition into national legislation</a:t>
            </a:r>
          </a:p>
          <a:p>
            <a:r>
              <a:rPr lang="en-GB" dirty="0" smtClean="0"/>
              <a:t>Countries are asked to adopt internationally recognised internal control and audit standards and EU good practices across the public sector.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COSO model – Internal Control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IPPF Standards – Internal Audit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68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Differentiation by client type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Candidate Country</a:t>
            </a:r>
          </a:p>
          <a:p>
            <a:r>
              <a:rPr lang="en-GB" dirty="0" smtClean="0"/>
              <a:t>Potential Candidate Country</a:t>
            </a:r>
          </a:p>
          <a:p>
            <a:r>
              <a:rPr lang="en-GB" dirty="0" smtClean="0"/>
              <a:t>European Neighbourhood Country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77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Accession Process – Candidate countries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Screening</a:t>
            </a:r>
            <a:r>
              <a:rPr lang="en-GB" dirty="0" smtClean="0"/>
              <a:t> - European Commission carries out detailed examination to determine how well the country is prepared, leading to a screening report containing a recommendation whether or not to open negotiations</a:t>
            </a:r>
            <a:endParaRPr lang="en-GB" dirty="0"/>
          </a:p>
          <a:p>
            <a:r>
              <a:rPr lang="en-GB" b="1" dirty="0" smtClean="0"/>
              <a:t>Negotiating position </a:t>
            </a:r>
            <a:r>
              <a:rPr lang="en-GB" dirty="0" smtClean="0"/>
              <a:t>– the Candidate country must submit its position and the EU must adopt a common position.</a:t>
            </a:r>
          </a:p>
          <a:p>
            <a:r>
              <a:rPr lang="en-GB" b="1" dirty="0" smtClean="0"/>
              <a:t>Closing the chapters </a:t>
            </a:r>
            <a:r>
              <a:rPr lang="en-GB" dirty="0" smtClean="0"/>
              <a:t>– Can only be closed after the every EU government is satisfied with the candidate's progress, as analysed by the Commission.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92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Monitoring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Own monitoring</a:t>
            </a:r>
          </a:p>
          <a:p>
            <a:pPr lvl="1"/>
            <a:r>
              <a:rPr lang="en-GB" dirty="0" smtClean="0"/>
              <a:t>DG Budget own assessment</a:t>
            </a:r>
          </a:p>
          <a:p>
            <a:pPr lvl="1"/>
            <a:r>
              <a:rPr lang="en-GB" dirty="0" smtClean="0"/>
              <a:t>EU Delegation</a:t>
            </a:r>
          </a:p>
          <a:p>
            <a:r>
              <a:rPr lang="en-GB" dirty="0" smtClean="0"/>
              <a:t>National monitoring</a:t>
            </a:r>
          </a:p>
          <a:p>
            <a:pPr lvl="1"/>
            <a:r>
              <a:rPr lang="en-GB" dirty="0" smtClean="0"/>
              <a:t>Managerial </a:t>
            </a:r>
            <a:r>
              <a:rPr lang="en-GB" dirty="0" err="1" smtClean="0"/>
              <a:t>Self Assessment</a:t>
            </a:r>
            <a:endParaRPr lang="en-GB" dirty="0" smtClean="0"/>
          </a:p>
          <a:p>
            <a:pPr lvl="1"/>
            <a:r>
              <a:rPr lang="en-GB" dirty="0" smtClean="0"/>
              <a:t>Annual PIFC Assessments</a:t>
            </a:r>
          </a:p>
          <a:p>
            <a:pPr lvl="1"/>
            <a:r>
              <a:rPr lang="en-GB" dirty="0" smtClean="0"/>
              <a:t>SAI reports</a:t>
            </a:r>
          </a:p>
          <a:p>
            <a:r>
              <a:rPr lang="en-GB" dirty="0" smtClean="0"/>
              <a:t>Independent Assessment</a:t>
            </a:r>
          </a:p>
          <a:p>
            <a:pPr lvl="1"/>
            <a:r>
              <a:rPr lang="en-GB" dirty="0" smtClean="0"/>
              <a:t>OECD/SIGMA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9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DG Budget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Ongoing Assessment</a:t>
            </a:r>
          </a:p>
          <a:p>
            <a:pPr lvl="1"/>
            <a:r>
              <a:rPr lang="en-GB" dirty="0" smtClean="0"/>
              <a:t>Desk scrutiny of policy documents and legislation</a:t>
            </a:r>
          </a:p>
          <a:p>
            <a:pPr lvl="1"/>
            <a:r>
              <a:rPr lang="en-GB" dirty="0"/>
              <a:t>Fact-finding </a:t>
            </a:r>
            <a:r>
              <a:rPr lang="en-GB" dirty="0" smtClean="0"/>
              <a:t>missions, including meetings with: </a:t>
            </a:r>
          </a:p>
          <a:p>
            <a:pPr lvl="2">
              <a:spcAft>
                <a:spcPts val="600"/>
              </a:spcAft>
              <a:buClr>
                <a:srgbClr val="0F5494"/>
              </a:buClr>
            </a:pPr>
            <a:r>
              <a:rPr lang="en-GB" sz="1800" dirty="0" smtClean="0"/>
              <a:t>The Central Harmonisation Unit</a:t>
            </a:r>
          </a:p>
          <a:p>
            <a:pPr lvl="2">
              <a:spcAft>
                <a:spcPts val="600"/>
              </a:spcAft>
              <a:buClr>
                <a:srgbClr val="0F5494"/>
              </a:buClr>
            </a:pPr>
            <a:r>
              <a:rPr lang="en-GB" sz="1800" dirty="0" smtClean="0"/>
              <a:t>Budget users</a:t>
            </a:r>
          </a:p>
          <a:p>
            <a:pPr lvl="1"/>
            <a:r>
              <a:rPr lang="en-GB" dirty="0" smtClean="0"/>
              <a:t>Annual Progress Reports </a:t>
            </a:r>
          </a:p>
          <a:p>
            <a:pPr lvl="1"/>
            <a:r>
              <a:rPr lang="en-GB" dirty="0" smtClean="0"/>
              <a:t>Results of National Assessment (Annual Progress Report)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5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EU assessment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Strategic framework and political steer</a:t>
            </a:r>
          </a:p>
          <a:p>
            <a:r>
              <a:rPr lang="en-GB" dirty="0" smtClean="0"/>
              <a:t>Effective and proactive CHU</a:t>
            </a:r>
          </a:p>
          <a:p>
            <a:r>
              <a:rPr lang="en-GB" dirty="0" smtClean="0"/>
              <a:t>Legal framework for Internal Control and Internal Audit</a:t>
            </a:r>
          </a:p>
          <a:p>
            <a:r>
              <a:rPr lang="en-GB" dirty="0" smtClean="0"/>
              <a:t>Facilitation of Managerial Accountability</a:t>
            </a:r>
          </a:p>
          <a:p>
            <a:r>
              <a:rPr lang="en-GB" dirty="0" smtClean="0"/>
              <a:t>Set up of (centralised) Financial Inspection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96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OECD Sigma – Principles of public Administration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330824" cy="3633788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  <a:buClr>
                <a:srgbClr val="0F5494"/>
              </a:buClr>
            </a:pPr>
            <a:r>
              <a:rPr lang="en-GB" dirty="0" smtClean="0"/>
              <a:t>Principles are classified under 6 Key Reform areas</a:t>
            </a:r>
          </a:p>
          <a:p>
            <a:pPr>
              <a:buClr>
                <a:srgbClr val="0F5494"/>
              </a:buClr>
            </a:pPr>
            <a:r>
              <a:rPr lang="en-GB" dirty="0" smtClean="0"/>
              <a:t>Also a monitoring framework – quantitative and qualitative indicators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204864"/>
            <a:ext cx="2851596" cy="4028446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9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2247</TotalTime>
  <Words>470</Words>
  <Application>Microsoft Office PowerPoint</Application>
  <PresentationFormat>On-screen Show (4:3)</PresentationFormat>
  <Paragraphs>96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Assessing a national PIC system</vt:lpstr>
      <vt:lpstr>Contents</vt:lpstr>
      <vt:lpstr>Assessing against what?</vt:lpstr>
      <vt:lpstr>Differentiation by client type</vt:lpstr>
      <vt:lpstr>Accession Process – Candidate countries</vt:lpstr>
      <vt:lpstr>Monitoring tools</vt:lpstr>
      <vt:lpstr>DG Budget Assessment</vt:lpstr>
      <vt:lpstr>EU assessment criteria</vt:lpstr>
      <vt:lpstr>OECD Sigma – Principles of public Administration</vt:lpstr>
      <vt:lpstr>Sigma Assessment Principles</vt:lpstr>
      <vt:lpstr>Principles 6 and 7 – Internal Control</vt:lpstr>
      <vt:lpstr>Principles 8 and 9 – Internal Audit</vt:lpstr>
      <vt:lpstr>Internal Control Maturity Model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HILL Raymond (BUDG)</cp:lastModifiedBy>
  <cp:revision>147</cp:revision>
  <dcterms:created xsi:type="dcterms:W3CDTF">2011-10-28T10:25:18Z</dcterms:created>
  <dcterms:modified xsi:type="dcterms:W3CDTF">2016-03-09T08:18:01Z</dcterms:modified>
</cp:coreProperties>
</file>