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3" r:id="rId2"/>
    <p:sldId id="264" r:id="rId3"/>
    <p:sldId id="266" r:id="rId4"/>
    <p:sldId id="276" r:id="rId5"/>
    <p:sldId id="267" r:id="rId6"/>
    <p:sldId id="268" r:id="rId7"/>
    <p:sldId id="269" r:id="rId8"/>
    <p:sldId id="273" r:id="rId9"/>
    <p:sldId id="271" r:id="rId10"/>
    <p:sldId id="272" r:id="rId11"/>
    <p:sldId id="274" r:id="rId12"/>
    <p:sldId id="275" r:id="rId13"/>
    <p:sldId id="277" r:id="rId14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F5494"/>
    <a:srgbClr val="3166CF"/>
    <a:srgbClr val="2D5EC1"/>
    <a:srgbClr val="FFD624"/>
    <a:srgbClr val="3E6FD2"/>
    <a:srgbClr val="BDDEFF"/>
    <a:srgbClr val="99CCFF"/>
    <a:srgbClr val="808080"/>
    <a:srgbClr val="009FBA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029" autoAdjust="0"/>
  </p:normalViewPr>
  <p:slideViewPr>
    <p:cSldViewPr>
      <p:cViewPr>
        <p:scale>
          <a:sx n="75" d="100"/>
          <a:sy n="75" d="100"/>
        </p:scale>
        <p:origin x="-1134" y="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2172" y="-90"/>
      </p:cViewPr>
      <p:guideLst>
        <p:guide orient="horz" pos="3126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5EC7A9CE-B5D3-4830-AA57-DD8049CE9F2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5367662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36441B25-C4D1-47DB-817D-B9C4FC5392F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1299238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1594070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1125538"/>
            <a:ext cx="9144000" cy="5732462"/>
          </a:xfrm>
          <a:prstGeom prst="rect">
            <a:avLst/>
          </a:prstGeom>
          <a:solidFill>
            <a:srgbClr val="0F5494"/>
          </a:solidFill>
          <a:ln w="73025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5" name="Picture 6" descr="LOGO CE-EN-quadri.eps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06000" y="309600"/>
            <a:ext cx="1584325" cy="110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 userDrawn="1"/>
        </p:nvSpPr>
        <p:spPr>
          <a:xfrm>
            <a:off x="4230000" y="6669360"/>
            <a:ext cx="684213" cy="215900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39952" y="1700808"/>
            <a:ext cx="4536504" cy="2016224"/>
          </a:xfrm>
        </p:spPr>
        <p:txBody>
          <a:bodyPr/>
          <a:lstStyle>
            <a:lvl1pPr indent="0">
              <a:defRPr sz="4800">
                <a:solidFill>
                  <a:srgbClr val="FFD624"/>
                </a:solidFill>
              </a:defRPr>
            </a:lvl1pPr>
          </a:lstStyle>
          <a:p>
            <a:r>
              <a:rPr lang="en-GB" dirty="0" smtClean="0"/>
              <a:t>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67544" y="3933056"/>
            <a:ext cx="3744416" cy="1872208"/>
          </a:xfrm>
        </p:spPr>
        <p:txBody>
          <a:bodyPr/>
          <a:lstStyle>
            <a:lvl1pPr marL="0" indent="0">
              <a:buNone/>
              <a:defRPr sz="3000" b="1" i="0">
                <a:solidFill>
                  <a:schemeClr val="bg1"/>
                </a:solidFill>
              </a:defRPr>
            </a:lvl1pPr>
            <a:lvl3pPr marL="228600" indent="-228600" algn="l">
              <a:defRPr sz="3000" b="1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 smtClean="0"/>
              <a:t>Subtitle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BB59E6E-B967-488E-B209-8B7FA0D7AF9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E98375-5C84-4176-84A5-B6A3E0825F0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1123950"/>
            <a:ext cx="2058988" cy="48974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23950"/>
            <a:ext cx="6029325" cy="48974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7C7773-6390-40B5-8F3A-46FD9E5B709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7013" y="6145213"/>
            <a:ext cx="2243137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9366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37126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67544" y="6297439"/>
            <a:ext cx="2133600" cy="476250"/>
          </a:xfrm>
        </p:spPr>
        <p:txBody>
          <a:bodyPr/>
          <a:lstStyle>
            <a:lvl1pPr algn="l">
              <a:defRPr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613C7AE-910F-40AA-A5FB-688A3574FAB9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9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844824"/>
            <a:ext cx="8229600" cy="4065836"/>
          </a:xfrm>
        </p:spPr>
        <p:txBody>
          <a:bodyPr/>
          <a:lstStyle>
            <a:lvl1pPr marL="342900" indent="-342900">
              <a:spcAft>
                <a:spcPts val="1200"/>
              </a:spcAft>
              <a:buClr>
                <a:srgbClr val="0F5494"/>
              </a:buClr>
              <a:buFont typeface="Arial" pitchFamily="34" charset="0"/>
              <a:buChar char="•"/>
              <a:defRPr b="0" i="0"/>
            </a:lvl1pPr>
            <a:lvl2pPr>
              <a:spcAft>
                <a:spcPts val="1200"/>
              </a:spcAft>
              <a:buClr>
                <a:srgbClr val="0F5494"/>
              </a:buClr>
              <a:buSzPct val="90000"/>
              <a:defRPr b="0"/>
            </a:lvl2pPr>
            <a:lvl3pPr marL="1200150" indent="-285750">
              <a:spcAft>
                <a:spcPts val="1200"/>
              </a:spcAft>
              <a:buFont typeface="Verdana" panose="020B0604030504040204" pitchFamily="34" charset="0"/>
              <a:buChar char="-"/>
              <a:defRPr sz="1600" b="0"/>
            </a:lvl3pPr>
          </a:lstStyle>
          <a:p>
            <a:pPr lvl="0"/>
            <a:r>
              <a:rPr lang="fr-BE" dirty="0" smtClean="0"/>
              <a:t>Et </a:t>
            </a:r>
            <a:r>
              <a:rPr lang="fr-BE" dirty="0" err="1" smtClean="0"/>
              <a:t>dolor</a:t>
            </a:r>
            <a:r>
              <a:rPr lang="fr-BE" dirty="0" smtClean="0"/>
              <a:t> </a:t>
            </a:r>
            <a:r>
              <a:rPr lang="fr-BE" dirty="0" err="1" smtClean="0"/>
              <a:t>fragum</a:t>
            </a:r>
            <a:endParaRPr lang="en-GB" dirty="0" smtClean="0"/>
          </a:p>
          <a:p>
            <a:pPr lvl="1"/>
            <a:r>
              <a:rPr lang="en-GB" dirty="0" smtClean="0"/>
              <a:t>Et </a:t>
            </a:r>
            <a:r>
              <a:rPr lang="en-GB" dirty="0" err="1" smtClean="0"/>
              <a:t>dolor</a:t>
            </a:r>
            <a:r>
              <a:rPr lang="en-GB" dirty="0" smtClean="0"/>
              <a:t> </a:t>
            </a:r>
            <a:r>
              <a:rPr lang="en-GB" dirty="0" err="1" smtClean="0"/>
              <a:t>fragum</a:t>
            </a:r>
            <a:endParaRPr lang="en-GB" dirty="0" smtClean="0"/>
          </a:p>
          <a:p>
            <a:pPr lvl="2"/>
            <a:r>
              <a:rPr lang="en-GB" dirty="0" smtClean="0"/>
              <a:t>Et </a:t>
            </a:r>
            <a:r>
              <a:rPr lang="en-GB" dirty="0" err="1" smtClean="0"/>
              <a:t>dolor</a:t>
            </a:r>
            <a:r>
              <a:rPr lang="en-GB" dirty="0" smtClean="0"/>
              <a:t> </a:t>
            </a:r>
            <a:r>
              <a:rPr lang="en-GB" dirty="0" err="1" smtClean="0"/>
              <a:t>fragum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E88F9B-71EE-4D5C-B44E-012EF44E925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387600"/>
            <a:ext cx="4038600" cy="3633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87600"/>
            <a:ext cx="4038600" cy="3633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6CDD1B-50E0-44E8-82B7-F85F69F6D40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8177A-0CE3-43B6-B11B-ED2E8AEAD8D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855DDF-6655-40F2-8D9E-CA15739A7EC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EBFC62-E3CF-4012-8A8B-ABF1C18EA02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800BF-55FD-4017-8F82-94A8DE4F575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747253-C9BC-4251-8AE3-8910CE9253F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7544" y="548680"/>
            <a:ext cx="822960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Lorem ipsum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44824"/>
            <a:ext cx="8229600" cy="41765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dirty="0" smtClean="0"/>
              <a:t>Et dolor fragum</a:t>
            </a:r>
            <a:endParaRPr lang="en-GB" dirty="0" smtClean="0"/>
          </a:p>
          <a:p>
            <a:pPr lvl="1"/>
            <a:r>
              <a:rPr lang="en-GB" dirty="0" smtClean="0"/>
              <a:t>Et </a:t>
            </a:r>
            <a:r>
              <a:rPr lang="en-GB" dirty="0" err="1" smtClean="0"/>
              <a:t>dolor</a:t>
            </a:r>
            <a:r>
              <a:rPr lang="en-GB" dirty="0" smtClean="0"/>
              <a:t> </a:t>
            </a:r>
            <a:r>
              <a:rPr lang="en-GB" dirty="0" err="1" smtClean="0"/>
              <a:t>fragum</a:t>
            </a:r>
            <a:endParaRPr lang="en-GB" dirty="0" smtClean="0"/>
          </a:p>
          <a:p>
            <a:pPr lvl="2"/>
            <a:r>
              <a:rPr lang="en-GB" dirty="0" smtClean="0"/>
              <a:t>Et </a:t>
            </a:r>
            <a:r>
              <a:rPr lang="en-GB" dirty="0" err="1" smtClean="0"/>
              <a:t>dolor</a:t>
            </a:r>
            <a:r>
              <a:rPr lang="en-GB" dirty="0" smtClean="0"/>
              <a:t> </a:t>
            </a:r>
            <a:r>
              <a:rPr lang="en-GB" dirty="0" err="1" smtClean="0"/>
              <a:t>fragum</a:t>
            </a:r>
            <a:endParaRPr lang="en-GB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lang="en-GB" sz="1400" b="0" kern="1200" dirty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rgbClr val="FF0000"/>
                </a:solidFill>
                <a:latin typeface="Arial" charset="0"/>
              </a:defRPr>
            </a:lvl1pPr>
          </a:lstStyle>
          <a:p>
            <a:pPr>
              <a:defRPr/>
            </a:pPr>
            <a:fld id="{8FB19B9A-B81C-426F-8204-36A8874B36FE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2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hf hdr="0" ftr="0" dt="0"/>
  <p:txStyles>
    <p:titleStyle>
      <a:lvl1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ts val="1200"/>
        </a:spcAft>
        <a:buClr>
          <a:srgbClr val="3166CF"/>
        </a:buClr>
        <a:buChar char="•"/>
        <a:defRPr sz="2400" i="0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ts val="900"/>
        </a:spcAft>
        <a:buClr>
          <a:srgbClr val="3166CF"/>
        </a:buClr>
        <a:buFont typeface="Wingdings" panose="05000000000000000000" pitchFamily="2" charset="2"/>
        <a:buChar char="Ø"/>
        <a:defRPr sz="2000" b="0">
          <a:solidFill>
            <a:srgbClr val="0F5494"/>
          </a:solidFill>
          <a:latin typeface="+mn-lt"/>
        </a:defRPr>
      </a:lvl2pPr>
      <a:lvl3pPr marL="1200150" indent="-285750" algn="l" rtl="0" eaLnBrk="0" fontAlgn="base" hangingPunct="0">
        <a:spcBef>
          <a:spcPct val="20000"/>
        </a:spcBef>
        <a:spcAft>
          <a:spcPts val="1200"/>
        </a:spcAft>
        <a:buClr>
          <a:srgbClr val="3166CF"/>
        </a:buClr>
        <a:buFont typeface="Verdana" panose="020B0604030504040204" pitchFamily="34" charset="0"/>
        <a:buChar char="-"/>
        <a:defRPr sz="1400">
          <a:solidFill>
            <a:srgbClr val="0F5494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igmaweb.org/publications/Principles-Public-Administration-Nov2014.pdf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1880" y="1700808"/>
            <a:ext cx="5184576" cy="2016224"/>
          </a:xfrm>
        </p:spPr>
        <p:txBody>
          <a:bodyPr/>
          <a:lstStyle/>
          <a:p>
            <a:r>
              <a:rPr lang="en-GB" sz="4400" dirty="0" err="1" smtClean="0"/>
              <a:t>Оценка</a:t>
            </a:r>
            <a:r>
              <a:rPr lang="en-GB" sz="4400" dirty="0" smtClean="0"/>
              <a:t> </a:t>
            </a:r>
            <a:r>
              <a:rPr lang="en-GB" sz="4400" dirty="0" err="1" smtClean="0"/>
              <a:t>местной</a:t>
            </a:r>
            <a:r>
              <a:rPr lang="en-GB" sz="4400" dirty="0" smtClean="0"/>
              <a:t> </a:t>
            </a:r>
            <a:r>
              <a:rPr lang="en-GB" sz="4400" dirty="0" err="1" smtClean="0"/>
              <a:t>системы</a:t>
            </a:r>
            <a:r>
              <a:rPr lang="en-GB" sz="4400" dirty="0" smtClean="0"/>
              <a:t> ГВК</a:t>
            </a:r>
            <a:endParaRPr lang="en-GB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4437112"/>
            <a:ext cx="5688632" cy="1944216"/>
          </a:xfrm>
        </p:spPr>
        <p:txBody>
          <a:bodyPr>
            <a:normAutofit fontScale="62500" lnSpcReduction="20000"/>
          </a:bodyPr>
          <a:lstStyle/>
          <a:p>
            <a:r>
              <a:rPr lang="en-GB" dirty="0" err="1" smtClean="0"/>
              <a:t>Раймонд</a:t>
            </a:r>
            <a:r>
              <a:rPr lang="en-GB" dirty="0" smtClean="0"/>
              <a:t> </a:t>
            </a:r>
            <a:r>
              <a:rPr lang="en-GB" dirty="0" err="1" smtClean="0"/>
              <a:t>Хилл</a:t>
            </a:r>
            <a:endParaRPr lang="en-GB" dirty="0" smtClean="0"/>
          </a:p>
          <a:p>
            <a:r>
              <a:rPr lang="en-GB" sz="2400" dirty="0" err="1" smtClean="0"/>
              <a:t>Руководитель</a:t>
            </a:r>
            <a:r>
              <a:rPr lang="en-GB" sz="2400" dirty="0" smtClean="0"/>
              <a:t> </a:t>
            </a:r>
            <a:r>
              <a:rPr lang="en-GB" sz="2400" dirty="0" err="1" smtClean="0"/>
              <a:t>команды</a:t>
            </a:r>
            <a:r>
              <a:rPr lang="en-GB" sz="2400" dirty="0" smtClean="0"/>
              <a:t>, </a:t>
            </a:r>
            <a:r>
              <a:rPr lang="en-GB" sz="2400" dirty="0" err="1" smtClean="0"/>
              <a:t>Рабочая</a:t>
            </a:r>
            <a:r>
              <a:rPr lang="en-GB" sz="2400" dirty="0" smtClean="0"/>
              <a:t> </a:t>
            </a:r>
            <a:r>
              <a:rPr lang="en-GB" sz="2400" dirty="0" err="1" smtClean="0"/>
              <a:t>группа</a:t>
            </a:r>
            <a:r>
              <a:rPr lang="en-GB" sz="2400" dirty="0" smtClean="0"/>
              <a:t> ГВК</a:t>
            </a:r>
          </a:p>
          <a:p>
            <a:r>
              <a:rPr lang="en-GB" sz="2400" dirty="0" err="1" smtClean="0"/>
              <a:t>Еврокомиссия</a:t>
            </a:r>
            <a:endParaRPr lang="en-GB" sz="2400" dirty="0" smtClean="0"/>
          </a:p>
          <a:p>
            <a:endParaRPr lang="en-GB" sz="2400" dirty="0" smtClean="0"/>
          </a:p>
          <a:p>
            <a:r>
              <a:rPr lang="en-GB" sz="2400" dirty="0" smtClean="0"/>
              <a:t>PEMPAL – 24 </a:t>
            </a:r>
            <a:r>
              <a:rPr lang="en-GB" sz="2400" dirty="0" err="1" smtClean="0"/>
              <a:t>марта</a:t>
            </a:r>
            <a:r>
              <a:rPr lang="en-GB" sz="2400" dirty="0" smtClean="0"/>
              <a:t> 2016</a:t>
            </a: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Принципы</a:t>
            </a:r>
            <a:r>
              <a:rPr lang="en-GB" dirty="0" smtClean="0"/>
              <a:t> </a:t>
            </a:r>
            <a:r>
              <a:rPr lang="en-GB" dirty="0" err="1" smtClean="0"/>
              <a:t>оценки</a:t>
            </a:r>
            <a:r>
              <a:rPr lang="en-GB" dirty="0" smtClean="0"/>
              <a:t> Sigma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sz="2800" dirty="0" err="1" smtClean="0"/>
              <a:t>Основная</a:t>
            </a:r>
            <a:r>
              <a:rPr lang="en-GB" sz="2800" dirty="0" smtClean="0"/>
              <a:t> </a:t>
            </a:r>
            <a:r>
              <a:rPr lang="en-GB" sz="2800" dirty="0" err="1" smtClean="0"/>
              <a:t>область</a:t>
            </a:r>
            <a:r>
              <a:rPr lang="en-GB" sz="2800" dirty="0" smtClean="0"/>
              <a:t> </a:t>
            </a:r>
            <a:r>
              <a:rPr lang="en-GB" sz="2800" dirty="0" err="1" smtClean="0"/>
              <a:t>реформы</a:t>
            </a:r>
            <a:r>
              <a:rPr lang="en-GB" sz="2800" dirty="0" smtClean="0"/>
              <a:t> -“</a:t>
            </a:r>
            <a:r>
              <a:rPr lang="en-GB" sz="2800" dirty="0" err="1" smtClean="0"/>
              <a:t>государственное</a:t>
            </a:r>
            <a:r>
              <a:rPr lang="en-GB" sz="2800" dirty="0" smtClean="0"/>
              <a:t> </a:t>
            </a:r>
            <a:r>
              <a:rPr lang="en-GB" sz="2800" dirty="0" err="1" smtClean="0"/>
              <a:t>финансовое</a:t>
            </a:r>
            <a:r>
              <a:rPr lang="en-GB" sz="2800" dirty="0" smtClean="0"/>
              <a:t> </a:t>
            </a:r>
            <a:r>
              <a:rPr lang="en-GB" sz="2800" dirty="0" err="1" smtClean="0"/>
              <a:t>управление</a:t>
            </a:r>
            <a:r>
              <a:rPr lang="en-GB" sz="2800" dirty="0" smtClean="0"/>
              <a:t>"</a:t>
            </a:r>
          </a:p>
          <a:p>
            <a:endParaRPr lang="en-GB" dirty="0" smtClean="0"/>
          </a:p>
          <a:p>
            <a:r>
              <a:rPr lang="en-GB" dirty="0" smtClean="0"/>
              <a:t>8 </a:t>
            </a:r>
            <a:r>
              <a:rPr lang="en-GB" dirty="0" err="1" smtClean="0"/>
              <a:t>ключевых</a:t>
            </a:r>
            <a:r>
              <a:rPr lang="en-GB" dirty="0" smtClean="0"/>
              <a:t> </a:t>
            </a:r>
            <a:r>
              <a:rPr lang="en-GB" dirty="0" err="1" smtClean="0"/>
              <a:t>требований</a:t>
            </a:r>
            <a:endParaRPr lang="en-GB" dirty="0" smtClean="0"/>
          </a:p>
          <a:p>
            <a:r>
              <a:rPr lang="en-GB" dirty="0" smtClean="0"/>
              <a:t>16 </a:t>
            </a:r>
            <a:r>
              <a:rPr lang="en-GB" dirty="0" err="1" smtClean="0"/>
              <a:t>принципов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* </a:t>
            </a:r>
            <a:r>
              <a:rPr lang="en-GB" sz="1800" dirty="0" smtClean="0">
                <a:hlinkClick r:id="rId2"/>
              </a:rPr>
              <a:t>http</a:t>
            </a:r>
            <a:r>
              <a:rPr lang="en-GB" sz="1800" dirty="0">
                <a:hlinkClick r:id="rId2"/>
              </a:rPr>
              <a:t>://</a:t>
            </a:r>
            <a:r>
              <a:rPr lang="en-GB" sz="1800" dirty="0" smtClean="0">
                <a:hlinkClick r:id="rId2"/>
              </a:rPr>
              <a:t>www.sigmaweb.org/publications/Principles-Public-Administration-Nov2014.pdf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13C7AE-910F-40AA-A5FB-688A3574FAB9}" type="slidenum">
              <a:rPr lang="en-GB" smtClean="0"/>
              <a:pPr>
                <a:defRPr/>
              </a:pPr>
              <a:t>10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1355865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Принципы</a:t>
            </a:r>
            <a:r>
              <a:rPr lang="en-GB" dirty="0" smtClean="0"/>
              <a:t> 6 и 7 – </a:t>
            </a:r>
            <a:r>
              <a:rPr lang="en-GB" dirty="0" err="1" smtClean="0"/>
              <a:t>Внутренний</a:t>
            </a:r>
            <a:r>
              <a:rPr lang="en-GB" dirty="0" smtClean="0"/>
              <a:t> </a:t>
            </a:r>
            <a:r>
              <a:rPr lang="en-GB" dirty="0" err="1" smtClean="0"/>
              <a:t>контроль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3000"/>
              </a:spcAft>
            </a:pPr>
            <a:r>
              <a:rPr lang="en-GB" b="1" dirty="0" err="1" smtClean="0"/>
              <a:t>Принцип</a:t>
            </a:r>
            <a:r>
              <a:rPr lang="en-GB" b="1" dirty="0" smtClean="0"/>
              <a:t> 6: </a:t>
            </a:r>
            <a:r>
              <a:rPr lang="en-GB" dirty="0" err="1" smtClean="0"/>
              <a:t>Операционная</a:t>
            </a:r>
            <a:r>
              <a:rPr lang="en-GB" dirty="0" smtClean="0"/>
              <a:t> </a:t>
            </a:r>
            <a:r>
              <a:rPr lang="en-GB" dirty="0" err="1" smtClean="0"/>
              <a:t>база</a:t>
            </a:r>
            <a:r>
              <a:rPr lang="en-GB" dirty="0" smtClean="0"/>
              <a:t> </a:t>
            </a:r>
            <a:r>
              <a:rPr lang="en-GB" dirty="0" err="1" smtClean="0"/>
              <a:t>для</a:t>
            </a:r>
            <a:r>
              <a:rPr lang="en-GB" dirty="0" smtClean="0"/>
              <a:t> </a:t>
            </a:r>
            <a:r>
              <a:rPr lang="en-GB" dirty="0" err="1" smtClean="0"/>
              <a:t>внутреннего</a:t>
            </a:r>
            <a:r>
              <a:rPr lang="en-GB" dirty="0" smtClean="0"/>
              <a:t> </a:t>
            </a:r>
            <a:r>
              <a:rPr lang="en-GB" dirty="0" err="1" smtClean="0"/>
              <a:t>контроля</a:t>
            </a:r>
            <a:r>
              <a:rPr lang="en-GB" dirty="0" smtClean="0"/>
              <a:t> </a:t>
            </a:r>
            <a:r>
              <a:rPr lang="en-GB" dirty="0" err="1" smtClean="0"/>
              <a:t>определяет</a:t>
            </a:r>
            <a:r>
              <a:rPr lang="en-GB" dirty="0" smtClean="0"/>
              <a:t> </a:t>
            </a:r>
            <a:r>
              <a:rPr lang="en-GB" dirty="0" err="1" smtClean="0"/>
              <a:t>обязанности</a:t>
            </a:r>
            <a:r>
              <a:rPr lang="en-GB" dirty="0" smtClean="0"/>
              <a:t> и </a:t>
            </a:r>
            <a:r>
              <a:rPr lang="en-GB" dirty="0" err="1" smtClean="0"/>
              <a:t>полномочия</a:t>
            </a:r>
            <a:r>
              <a:rPr lang="en-GB" dirty="0" smtClean="0"/>
              <a:t>, а </a:t>
            </a:r>
            <a:r>
              <a:rPr lang="en-GB" dirty="0" err="1" smtClean="0"/>
              <a:t>их</a:t>
            </a:r>
            <a:r>
              <a:rPr lang="en-GB" dirty="0" smtClean="0"/>
              <a:t> </a:t>
            </a:r>
            <a:r>
              <a:rPr lang="en-GB" dirty="0" err="1" smtClean="0"/>
              <a:t>применение</a:t>
            </a:r>
            <a:r>
              <a:rPr lang="en-GB" dirty="0" smtClean="0"/>
              <a:t> </a:t>
            </a:r>
            <a:r>
              <a:rPr lang="en-GB" dirty="0" err="1" smtClean="0"/>
              <a:t>бюджетными</a:t>
            </a:r>
            <a:r>
              <a:rPr lang="en-GB" dirty="0" smtClean="0"/>
              <a:t> </a:t>
            </a:r>
            <a:r>
              <a:rPr lang="en-GB" dirty="0" err="1" smtClean="0"/>
              <a:t>организациями</a:t>
            </a:r>
            <a:r>
              <a:rPr lang="en-GB" dirty="0" smtClean="0"/>
              <a:t> </a:t>
            </a:r>
            <a:r>
              <a:rPr lang="en-GB" dirty="0" err="1" smtClean="0"/>
              <a:t>соответствует</a:t>
            </a:r>
            <a:r>
              <a:rPr lang="en-GB" dirty="0" smtClean="0"/>
              <a:t> </a:t>
            </a:r>
            <a:r>
              <a:rPr lang="en-GB" dirty="0" err="1" smtClean="0"/>
              <a:t>законодательству</a:t>
            </a:r>
            <a:r>
              <a:rPr lang="en-GB" dirty="0" smtClean="0"/>
              <a:t>, </a:t>
            </a:r>
            <a:r>
              <a:rPr lang="en-GB" dirty="0" err="1" smtClean="0"/>
              <a:t>регулирующему</a:t>
            </a:r>
            <a:r>
              <a:rPr lang="en-GB" dirty="0" smtClean="0"/>
              <a:t> УГФ </a:t>
            </a:r>
            <a:r>
              <a:rPr lang="en-GB" smtClean="0"/>
              <a:t>и РГУ.</a:t>
            </a:r>
            <a:endParaRPr lang="en-GB" dirty="0" smtClean="0"/>
          </a:p>
          <a:p>
            <a:r>
              <a:rPr lang="en-GB" b="1" dirty="0" err="1" smtClean="0"/>
              <a:t>Принцип</a:t>
            </a:r>
            <a:r>
              <a:rPr lang="en-GB" b="1" dirty="0" smtClean="0"/>
              <a:t> </a:t>
            </a:r>
            <a:r>
              <a:rPr lang="en-GB" b="1" dirty="0"/>
              <a:t>7</a:t>
            </a:r>
            <a:r>
              <a:rPr lang="en-GB" b="1" dirty="0" smtClean="0"/>
              <a:t>: </a:t>
            </a:r>
            <a:r>
              <a:rPr lang="en-GB" dirty="0" err="1" smtClean="0"/>
              <a:t>Каждая</a:t>
            </a:r>
            <a:r>
              <a:rPr lang="en-GB" dirty="0" smtClean="0"/>
              <a:t> </a:t>
            </a:r>
            <a:r>
              <a:rPr lang="en-GB" dirty="0" err="1" smtClean="0"/>
              <a:t>государственная</a:t>
            </a:r>
            <a:r>
              <a:rPr lang="en-GB" dirty="0" smtClean="0"/>
              <a:t> </a:t>
            </a:r>
            <a:r>
              <a:rPr lang="en-GB" dirty="0" err="1" smtClean="0"/>
              <a:t>организация</a:t>
            </a:r>
            <a:r>
              <a:rPr lang="en-GB" dirty="0" smtClean="0"/>
              <a:t> </a:t>
            </a:r>
            <a:r>
              <a:rPr lang="en-GB" dirty="0" err="1" smtClean="0"/>
              <a:t>осуществляет</a:t>
            </a:r>
            <a:r>
              <a:rPr lang="en-GB" dirty="0" smtClean="0"/>
              <a:t> </a:t>
            </a:r>
            <a:r>
              <a:rPr lang="en-GB" dirty="0" err="1" smtClean="0"/>
              <a:t>внутренний</a:t>
            </a:r>
            <a:r>
              <a:rPr lang="en-GB" dirty="0" smtClean="0"/>
              <a:t> </a:t>
            </a:r>
            <a:r>
              <a:rPr lang="en-GB" dirty="0" err="1" smtClean="0"/>
              <a:t>контроль</a:t>
            </a:r>
            <a:r>
              <a:rPr lang="en-GB" dirty="0" smtClean="0"/>
              <a:t> в </a:t>
            </a:r>
            <a:r>
              <a:rPr lang="en-GB" dirty="0" err="1" smtClean="0"/>
              <a:t>соответствии</a:t>
            </a:r>
            <a:r>
              <a:rPr lang="en-GB" dirty="0" smtClean="0"/>
              <a:t> с </a:t>
            </a:r>
            <a:r>
              <a:rPr lang="en-GB" dirty="0" err="1" smtClean="0"/>
              <a:t>общими</a:t>
            </a:r>
            <a:r>
              <a:rPr lang="en-GB" dirty="0" smtClean="0"/>
              <a:t> </a:t>
            </a:r>
            <a:r>
              <a:rPr lang="en-GB" dirty="0" err="1" smtClean="0"/>
              <a:t>документами</a:t>
            </a:r>
            <a:r>
              <a:rPr lang="en-GB" dirty="0" smtClean="0"/>
              <a:t> </a:t>
            </a:r>
            <a:r>
              <a:rPr lang="en-GB" dirty="0" err="1" smtClean="0"/>
              <a:t>политики</a:t>
            </a:r>
            <a:r>
              <a:rPr lang="en-GB" dirty="0" smtClean="0"/>
              <a:t> </a:t>
            </a:r>
            <a:r>
              <a:rPr lang="en-GB" dirty="0" err="1" smtClean="0"/>
              <a:t>внутреннего</a:t>
            </a:r>
            <a:r>
              <a:rPr lang="en-GB" dirty="0" smtClean="0"/>
              <a:t> </a:t>
            </a:r>
            <a:r>
              <a:rPr lang="en-GB" dirty="0" err="1" smtClean="0"/>
              <a:t>контроля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13C7AE-910F-40AA-A5FB-688A3574FAB9}" type="slidenum">
              <a:rPr lang="en-GB" smtClean="0"/>
              <a:pPr>
                <a:defRPr/>
              </a:pPr>
              <a:t>11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879725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Принципы</a:t>
            </a:r>
            <a:r>
              <a:rPr lang="en-GB" dirty="0" smtClean="0"/>
              <a:t> 8 и 9 – </a:t>
            </a:r>
            <a:r>
              <a:rPr lang="en-GB" dirty="0" err="1" smtClean="0"/>
              <a:t>Внутренний</a:t>
            </a:r>
            <a:r>
              <a:rPr lang="en-GB" dirty="0" smtClean="0"/>
              <a:t> </a:t>
            </a:r>
            <a:r>
              <a:rPr lang="en-GB" dirty="0" err="1" smtClean="0"/>
              <a:t>аудит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3000"/>
              </a:spcAft>
            </a:pPr>
            <a:r>
              <a:rPr lang="en-GB" sz="2200" b="1" dirty="0" err="1" smtClean="0"/>
              <a:t>Принцип</a:t>
            </a:r>
            <a:r>
              <a:rPr lang="en-GB" sz="2200" b="1" dirty="0" smtClean="0"/>
              <a:t> 8</a:t>
            </a:r>
            <a:r>
              <a:rPr lang="en-GB" sz="2200" b="1" dirty="0"/>
              <a:t>: </a:t>
            </a:r>
            <a:r>
              <a:rPr lang="en-GB" sz="2200" dirty="0" err="1" smtClean="0"/>
              <a:t>Операционная</a:t>
            </a:r>
            <a:r>
              <a:rPr lang="en-GB" sz="2200" dirty="0" smtClean="0"/>
              <a:t> </a:t>
            </a:r>
            <a:r>
              <a:rPr lang="en-GB" sz="2200" dirty="0" err="1" smtClean="0"/>
              <a:t>база</a:t>
            </a:r>
            <a:r>
              <a:rPr lang="en-GB" sz="2200" dirty="0" smtClean="0"/>
              <a:t> </a:t>
            </a:r>
            <a:r>
              <a:rPr lang="en-GB" sz="2200" dirty="0" err="1" smtClean="0"/>
              <a:t>для</a:t>
            </a:r>
            <a:r>
              <a:rPr lang="en-GB" sz="2200" dirty="0" smtClean="0"/>
              <a:t> </a:t>
            </a:r>
            <a:r>
              <a:rPr lang="en-GB" sz="2200" dirty="0" err="1" smtClean="0"/>
              <a:t>внутреннего</a:t>
            </a:r>
            <a:r>
              <a:rPr lang="en-GB" sz="2200" dirty="0" smtClean="0"/>
              <a:t> </a:t>
            </a:r>
            <a:r>
              <a:rPr lang="en-GB" sz="2200" dirty="0" err="1" smtClean="0"/>
              <a:t>аудита</a:t>
            </a:r>
            <a:r>
              <a:rPr lang="en-GB" sz="2200" dirty="0" smtClean="0"/>
              <a:t> </a:t>
            </a:r>
            <a:r>
              <a:rPr lang="en-GB" sz="2200" dirty="0" err="1" smtClean="0"/>
              <a:t>отражает</a:t>
            </a:r>
            <a:r>
              <a:rPr lang="en-GB" sz="2200" dirty="0" smtClean="0"/>
              <a:t> </a:t>
            </a:r>
            <a:r>
              <a:rPr lang="en-GB" sz="2200" dirty="0" err="1" smtClean="0"/>
              <a:t>международные</a:t>
            </a:r>
            <a:r>
              <a:rPr lang="en-GB" sz="2200" dirty="0" smtClean="0"/>
              <a:t> </a:t>
            </a:r>
            <a:r>
              <a:rPr lang="en-GB" sz="2200" dirty="0" err="1" smtClean="0"/>
              <a:t>стандарты</a:t>
            </a:r>
            <a:r>
              <a:rPr lang="en-GB" sz="2200" dirty="0" smtClean="0"/>
              <a:t>, а </a:t>
            </a:r>
            <a:r>
              <a:rPr lang="en-GB" sz="2200" dirty="0" err="1" smtClean="0"/>
              <a:t>их</a:t>
            </a:r>
            <a:r>
              <a:rPr lang="en-GB" sz="2200" dirty="0" smtClean="0"/>
              <a:t> </a:t>
            </a:r>
            <a:r>
              <a:rPr lang="en-GB" sz="2200" dirty="0" err="1" smtClean="0"/>
              <a:t>применение</a:t>
            </a:r>
            <a:r>
              <a:rPr lang="en-GB" sz="2200" dirty="0" smtClean="0"/>
              <a:t> </a:t>
            </a:r>
            <a:r>
              <a:rPr lang="en-GB" sz="2200" dirty="0" err="1" smtClean="0"/>
              <a:t>соответствует</a:t>
            </a:r>
            <a:r>
              <a:rPr lang="en-GB" sz="2200" dirty="0" smtClean="0"/>
              <a:t> </a:t>
            </a:r>
            <a:r>
              <a:rPr lang="en-GB" sz="2200" dirty="0" err="1" smtClean="0"/>
              <a:t>законодательству</a:t>
            </a:r>
            <a:r>
              <a:rPr lang="en-GB" sz="2200" dirty="0" smtClean="0"/>
              <a:t>, </a:t>
            </a:r>
            <a:r>
              <a:rPr lang="en-GB" sz="2200" dirty="0" err="1" smtClean="0"/>
              <a:t>регулирующему</a:t>
            </a:r>
            <a:r>
              <a:rPr lang="en-GB" sz="2200" dirty="0" smtClean="0"/>
              <a:t> </a:t>
            </a:r>
            <a:r>
              <a:rPr lang="en-GB" sz="2200" dirty="0" err="1" smtClean="0"/>
              <a:t>государственное</a:t>
            </a:r>
            <a:r>
              <a:rPr lang="en-GB" sz="2200" dirty="0" smtClean="0"/>
              <a:t> </a:t>
            </a:r>
            <a:r>
              <a:rPr lang="en-GB" sz="2200" dirty="0" err="1" smtClean="0"/>
              <a:t>управление</a:t>
            </a:r>
            <a:r>
              <a:rPr lang="en-GB" sz="2200" dirty="0" smtClean="0"/>
              <a:t> и УГФ.</a:t>
            </a:r>
            <a:endParaRPr lang="en-GB" sz="2200" dirty="0"/>
          </a:p>
          <a:p>
            <a:r>
              <a:rPr lang="en-GB" sz="2200" b="1" dirty="0" err="1" smtClean="0"/>
              <a:t>Прнцип</a:t>
            </a:r>
            <a:r>
              <a:rPr lang="en-GB" sz="2200" b="1" dirty="0" smtClean="0"/>
              <a:t> </a:t>
            </a:r>
            <a:r>
              <a:rPr lang="en-GB" sz="2200" b="1" dirty="0"/>
              <a:t>9: </a:t>
            </a:r>
            <a:r>
              <a:rPr lang="en-GB" sz="2200" dirty="0" err="1" smtClean="0"/>
              <a:t>Каждая</a:t>
            </a:r>
            <a:r>
              <a:rPr lang="en-GB" sz="2200" dirty="0" smtClean="0"/>
              <a:t> </a:t>
            </a:r>
            <a:r>
              <a:rPr lang="en-GB" sz="2200" dirty="0" err="1" smtClean="0"/>
              <a:t>государственная</a:t>
            </a:r>
            <a:r>
              <a:rPr lang="en-GB" sz="2200" dirty="0" smtClean="0"/>
              <a:t> </a:t>
            </a:r>
            <a:r>
              <a:rPr lang="en-GB" sz="2200" dirty="0" err="1" smtClean="0"/>
              <a:t>организация</a:t>
            </a:r>
            <a:r>
              <a:rPr lang="en-GB" sz="2200" dirty="0" smtClean="0"/>
              <a:t> </a:t>
            </a:r>
            <a:r>
              <a:rPr lang="en-GB" sz="2200" dirty="0" err="1" smtClean="0"/>
              <a:t>осуществляет</a:t>
            </a:r>
            <a:r>
              <a:rPr lang="en-GB" sz="2200" dirty="0" smtClean="0"/>
              <a:t> </a:t>
            </a:r>
            <a:r>
              <a:rPr lang="en-GB" sz="2200" dirty="0" err="1" smtClean="0"/>
              <a:t>внутренний</a:t>
            </a:r>
            <a:r>
              <a:rPr lang="en-GB" sz="2200" dirty="0" smtClean="0"/>
              <a:t> </a:t>
            </a:r>
            <a:r>
              <a:rPr lang="en-GB" sz="2200" dirty="0" err="1" smtClean="0"/>
              <a:t>аудит</a:t>
            </a:r>
            <a:r>
              <a:rPr lang="en-GB" sz="2200" dirty="0" smtClean="0"/>
              <a:t> в </a:t>
            </a:r>
            <a:r>
              <a:rPr lang="en-GB" sz="2200" dirty="0" err="1" smtClean="0"/>
              <a:t>соответствии</a:t>
            </a:r>
            <a:r>
              <a:rPr lang="en-GB" sz="2200" dirty="0" smtClean="0"/>
              <a:t> </a:t>
            </a:r>
            <a:r>
              <a:rPr lang="en-GB" sz="2200" dirty="0" err="1" smtClean="0"/>
              <a:t>со</a:t>
            </a:r>
            <a:r>
              <a:rPr lang="en-GB" sz="2200" dirty="0" smtClean="0"/>
              <a:t> </a:t>
            </a:r>
            <a:r>
              <a:rPr lang="en-GB" sz="2200" dirty="0" err="1" smtClean="0"/>
              <a:t>всеми</a:t>
            </a:r>
            <a:r>
              <a:rPr lang="en-GB" sz="2200" dirty="0" smtClean="0"/>
              <a:t> </a:t>
            </a:r>
            <a:r>
              <a:rPr lang="en-GB" sz="2200" dirty="0" err="1" smtClean="0"/>
              <a:t>документами</a:t>
            </a:r>
            <a:r>
              <a:rPr lang="en-GB" sz="2200" dirty="0" smtClean="0"/>
              <a:t> </a:t>
            </a:r>
            <a:r>
              <a:rPr lang="en-GB" sz="2200" dirty="0" err="1" smtClean="0"/>
              <a:t>политики</a:t>
            </a:r>
            <a:r>
              <a:rPr lang="en-GB" sz="2200" dirty="0" smtClean="0"/>
              <a:t> </a:t>
            </a:r>
            <a:r>
              <a:rPr lang="en-GB" sz="2200" dirty="0" err="1" smtClean="0"/>
              <a:t>внутреннего</a:t>
            </a:r>
            <a:r>
              <a:rPr lang="en-GB" sz="2200" dirty="0" smtClean="0"/>
              <a:t> </a:t>
            </a:r>
            <a:r>
              <a:rPr lang="en-GB" sz="2200" dirty="0" err="1" smtClean="0"/>
              <a:t>аудита</a:t>
            </a:r>
            <a:r>
              <a:rPr lang="en-GB" sz="2200" dirty="0" smtClean="0"/>
              <a:t>, </a:t>
            </a:r>
            <a:r>
              <a:rPr lang="en-GB" sz="2200" dirty="0" err="1" smtClean="0"/>
              <a:t>соответствующими</a:t>
            </a:r>
            <a:r>
              <a:rPr lang="en-GB" sz="2200" dirty="0" smtClean="0"/>
              <a:t> </a:t>
            </a:r>
            <a:r>
              <a:rPr lang="en-GB" sz="2200" dirty="0" err="1" smtClean="0"/>
              <a:t>данной</a:t>
            </a:r>
            <a:r>
              <a:rPr lang="en-GB" sz="2200" dirty="0" smtClean="0"/>
              <a:t> </a:t>
            </a:r>
            <a:r>
              <a:rPr lang="en-GB" sz="2200" dirty="0" err="1" smtClean="0"/>
              <a:t>организации</a:t>
            </a:r>
            <a:r>
              <a:rPr lang="en-GB" sz="2200" dirty="0" smtClean="0"/>
              <a:t>. </a:t>
            </a:r>
            <a:endParaRPr lang="en-GB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13C7AE-910F-40AA-A5FB-688A3574FAB9}" type="slidenum">
              <a:rPr lang="en-GB" smtClean="0"/>
              <a:pPr>
                <a:defRPr/>
              </a:pPr>
              <a:t>12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652262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006997"/>
          </a:xfrm>
        </p:spPr>
        <p:txBody>
          <a:bodyPr/>
          <a:lstStyle/>
          <a:p>
            <a:r>
              <a:rPr lang="en-GB" dirty="0" err="1" smtClean="0"/>
              <a:t>Модель</a:t>
            </a:r>
            <a:r>
              <a:rPr lang="en-GB" dirty="0" smtClean="0"/>
              <a:t> </a:t>
            </a:r>
            <a:r>
              <a:rPr lang="en-GB" dirty="0" err="1" smtClean="0"/>
              <a:t>зрелости</a:t>
            </a:r>
            <a:r>
              <a:rPr lang="en-GB" dirty="0" smtClean="0"/>
              <a:t> </a:t>
            </a:r>
            <a:r>
              <a:rPr lang="en-GB" dirty="0" err="1" smtClean="0"/>
              <a:t>внутреннего</a:t>
            </a:r>
            <a:r>
              <a:rPr lang="en-GB" dirty="0" smtClean="0"/>
              <a:t> </a:t>
            </a:r>
            <a:r>
              <a:rPr lang="en-GB" dirty="0" err="1" smtClean="0"/>
              <a:t>контроля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13C7AE-910F-40AA-A5FB-688A3574FAB9}" type="slidenum">
              <a:rPr lang="en-GB" smtClean="0"/>
              <a:pPr>
                <a:defRPr/>
              </a:pPr>
              <a:t>13</a:t>
            </a:fld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95536" y="2276872"/>
            <a:ext cx="8301608" cy="4176464"/>
          </a:xfrm>
        </p:spPr>
        <p:txBody>
          <a:bodyPr>
            <a:normAutofit fontScale="62500" lnSpcReduction="20000"/>
          </a:bodyPr>
          <a:lstStyle/>
          <a:p>
            <a:pPr>
              <a:spcAft>
                <a:spcPts val="900"/>
              </a:spcAft>
            </a:pPr>
            <a:r>
              <a:rPr lang="fr-BE" b="1" dirty="0" err="1" smtClean="0"/>
              <a:t>Первоначальная</a:t>
            </a:r>
            <a:r>
              <a:rPr lang="fr-BE" dirty="0" smtClean="0"/>
              <a:t>	</a:t>
            </a:r>
            <a:r>
              <a:rPr lang="fr-BE" dirty="0" err="1" smtClean="0"/>
              <a:t>Структура</a:t>
            </a:r>
            <a:r>
              <a:rPr lang="fr-BE" dirty="0" smtClean="0"/>
              <a:t> </a:t>
            </a:r>
            <a:r>
              <a:rPr lang="fr-BE" dirty="0" err="1" smtClean="0"/>
              <a:t>контроля</a:t>
            </a:r>
            <a:r>
              <a:rPr lang="fr-BE" dirty="0" smtClean="0"/>
              <a:t> </a:t>
            </a:r>
            <a:r>
              <a:rPr lang="fr-BE" dirty="0" err="1" smtClean="0"/>
              <a:t>не</a:t>
            </a:r>
            <a:r>
              <a:rPr lang="fr-BE" dirty="0" smtClean="0"/>
              <a:t> </a:t>
            </a:r>
            <a:r>
              <a:rPr lang="fr-BE" dirty="0" err="1" smtClean="0"/>
              <a:t>определена</a:t>
            </a:r>
            <a:r>
              <a:rPr lang="fr-BE" dirty="0" smtClean="0"/>
              <a:t>. </a:t>
            </a:r>
            <a:r>
              <a:rPr lang="fr-BE" dirty="0" err="1" smtClean="0"/>
              <a:t>Контроль</a:t>
            </a:r>
            <a:r>
              <a:rPr lang="fr-BE" dirty="0" smtClean="0"/>
              <a:t> 			</a:t>
            </a:r>
            <a:r>
              <a:rPr lang="fr-BE" dirty="0" err="1" smtClean="0"/>
              <a:t>имеет</a:t>
            </a:r>
            <a:r>
              <a:rPr lang="fr-BE" dirty="0" smtClean="0"/>
              <a:t> </a:t>
            </a:r>
            <a:r>
              <a:rPr lang="fr-BE" dirty="0" err="1" smtClean="0"/>
              <a:t>место</a:t>
            </a:r>
            <a:r>
              <a:rPr lang="fr-BE" dirty="0" smtClean="0"/>
              <a:t> </a:t>
            </a:r>
            <a:r>
              <a:rPr lang="fr-BE" dirty="0" err="1" smtClean="0"/>
              <a:t>от</a:t>
            </a:r>
            <a:r>
              <a:rPr lang="fr-BE" dirty="0" smtClean="0"/>
              <a:t> </a:t>
            </a:r>
            <a:r>
              <a:rPr lang="fr-BE" dirty="0" err="1" smtClean="0"/>
              <a:t>случая</a:t>
            </a:r>
            <a:r>
              <a:rPr lang="fr-BE" dirty="0" smtClean="0"/>
              <a:t> к </a:t>
            </a:r>
            <a:r>
              <a:rPr lang="fr-BE" dirty="0" err="1" smtClean="0"/>
              <a:t>случаю</a:t>
            </a:r>
            <a:r>
              <a:rPr lang="fr-BE" dirty="0" smtClean="0"/>
              <a:t>.</a:t>
            </a:r>
            <a:endParaRPr lang="fr-BE" dirty="0"/>
          </a:p>
          <a:p>
            <a:pPr>
              <a:spcAft>
                <a:spcPts val="900"/>
              </a:spcAft>
            </a:pPr>
            <a:r>
              <a:rPr lang="fr-BE" b="1" dirty="0" err="1" smtClean="0"/>
              <a:t>Многократная</a:t>
            </a:r>
            <a:r>
              <a:rPr lang="fr-BE" b="1" dirty="0" smtClean="0"/>
              <a:t>	</a:t>
            </a:r>
            <a:r>
              <a:rPr lang="fr-BE" dirty="0" smtClean="0"/>
              <a:t> </a:t>
            </a:r>
            <a:r>
              <a:rPr lang="fr-BE" dirty="0" err="1" smtClean="0"/>
              <a:t>Структура</a:t>
            </a:r>
            <a:r>
              <a:rPr lang="fr-BE" dirty="0" smtClean="0"/>
              <a:t> </a:t>
            </a:r>
            <a:r>
              <a:rPr lang="fr-BE" dirty="0" err="1" smtClean="0"/>
              <a:t>контроля</a:t>
            </a:r>
            <a:r>
              <a:rPr lang="fr-BE" dirty="0" smtClean="0"/>
              <a:t> </a:t>
            </a:r>
            <a:r>
              <a:rPr lang="fr-BE" dirty="0" err="1" smtClean="0"/>
              <a:t>не</a:t>
            </a:r>
            <a:r>
              <a:rPr lang="fr-BE" dirty="0" smtClean="0"/>
              <a:t> </a:t>
            </a:r>
            <a:r>
              <a:rPr lang="fr-BE" dirty="0" err="1" smtClean="0"/>
              <a:t>определена</a:t>
            </a:r>
            <a:r>
              <a:rPr lang="fr-BE" dirty="0" smtClean="0"/>
              <a:t>, </a:t>
            </a:r>
            <a:r>
              <a:rPr lang="fr-BE" dirty="0" err="1" smtClean="0"/>
              <a:t>но</a:t>
            </a:r>
            <a:r>
              <a:rPr lang="fr-BE" dirty="0" smtClean="0"/>
              <a:t> </a:t>
            </a:r>
            <a:r>
              <a:rPr lang="fr-BE" dirty="0" err="1" smtClean="0"/>
              <a:t>процессы</a:t>
            </a:r>
            <a:r>
              <a:rPr lang="fr-BE" dirty="0" smtClean="0"/>
              <a:t> </a:t>
            </a:r>
            <a:r>
              <a:rPr lang="fr-BE" dirty="0" err="1" smtClean="0"/>
              <a:t>контроля</a:t>
            </a:r>
            <a:r>
              <a:rPr lang="fr-BE" dirty="0" smtClean="0"/>
              <a:t> </a:t>
            </a:r>
            <a:r>
              <a:rPr lang="fr-BE" dirty="0" err="1" smtClean="0"/>
              <a:t>могут</a:t>
            </a:r>
            <a:r>
              <a:rPr lang="fr-BE" dirty="0" smtClean="0"/>
              <a:t> </a:t>
            </a:r>
            <a:r>
              <a:rPr lang="fr-BE" dirty="0" err="1" smtClean="0"/>
              <a:t>возникать</a:t>
            </a:r>
            <a:r>
              <a:rPr lang="fr-BE" dirty="0" smtClean="0"/>
              <a:t> </a:t>
            </a:r>
            <a:r>
              <a:rPr lang="fr-BE" dirty="0" err="1" smtClean="0"/>
              <a:t>на</a:t>
            </a:r>
            <a:r>
              <a:rPr lang="fr-BE" dirty="0" smtClean="0"/>
              <a:t> </a:t>
            </a:r>
            <a:r>
              <a:rPr lang="fr-BE" dirty="0" err="1" smtClean="0"/>
              <a:t>основании</a:t>
            </a:r>
            <a:r>
              <a:rPr lang="fr-BE" dirty="0" smtClean="0"/>
              <a:t> </a:t>
            </a:r>
            <a:r>
              <a:rPr lang="fr-BE" dirty="0" err="1" smtClean="0"/>
              <a:t>прошлого</a:t>
            </a:r>
            <a:r>
              <a:rPr lang="fr-BE" dirty="0" smtClean="0"/>
              <a:t> </a:t>
            </a:r>
            <a:r>
              <a:rPr lang="fr-BE" dirty="0" err="1" smtClean="0"/>
              <a:t>удачного</a:t>
            </a:r>
            <a:r>
              <a:rPr lang="fr-BE" dirty="0" smtClean="0"/>
              <a:t> </a:t>
            </a:r>
            <a:r>
              <a:rPr lang="fr-BE" dirty="0" err="1" smtClean="0"/>
              <a:t>опыта</a:t>
            </a:r>
            <a:r>
              <a:rPr lang="fr-BE" dirty="0" smtClean="0"/>
              <a:t> и </a:t>
            </a:r>
            <a:r>
              <a:rPr lang="fr-BE" dirty="0" err="1" smtClean="0"/>
              <a:t>надзора</a:t>
            </a:r>
            <a:r>
              <a:rPr lang="fr-BE" dirty="0" smtClean="0"/>
              <a:t> </a:t>
            </a:r>
            <a:r>
              <a:rPr lang="fr-BE" dirty="0" err="1" smtClean="0"/>
              <a:t>за</a:t>
            </a:r>
            <a:r>
              <a:rPr lang="fr-BE" dirty="0" smtClean="0"/>
              <a:t> </a:t>
            </a:r>
            <a:r>
              <a:rPr lang="fr-BE" dirty="0" err="1" smtClean="0"/>
              <a:t>управлением</a:t>
            </a:r>
            <a:r>
              <a:rPr lang="fr-BE" dirty="0" smtClean="0"/>
              <a:t>.</a:t>
            </a:r>
          </a:p>
          <a:p>
            <a:pPr>
              <a:spcAft>
                <a:spcPts val="900"/>
              </a:spcAft>
            </a:pPr>
            <a:r>
              <a:rPr lang="fr-BE" b="1" dirty="0" err="1" smtClean="0"/>
              <a:t>Определенная</a:t>
            </a:r>
            <a:r>
              <a:rPr lang="fr-BE" dirty="0" smtClean="0"/>
              <a:t> 	</a:t>
            </a:r>
            <a:r>
              <a:rPr lang="fr-BE" dirty="0" err="1" smtClean="0"/>
              <a:t>Структура</a:t>
            </a:r>
            <a:r>
              <a:rPr lang="fr-BE" dirty="0" smtClean="0"/>
              <a:t> </a:t>
            </a:r>
            <a:r>
              <a:rPr lang="fr-BE" dirty="0" err="1" smtClean="0"/>
              <a:t>контроля</a:t>
            </a:r>
            <a:r>
              <a:rPr lang="fr-BE" dirty="0" smtClean="0"/>
              <a:t> </a:t>
            </a:r>
            <a:r>
              <a:rPr lang="fr-BE" dirty="0" err="1" smtClean="0"/>
              <a:t>документально</a:t>
            </a:r>
            <a:r>
              <a:rPr lang="fr-BE" dirty="0" smtClean="0"/>
              <a:t> </a:t>
            </a:r>
            <a:r>
              <a:rPr lang="fr-BE" dirty="0" err="1" smtClean="0"/>
              <a:t>оформлена</a:t>
            </a:r>
            <a:r>
              <a:rPr lang="fr-BE" dirty="0" smtClean="0"/>
              <a:t>, </a:t>
            </a:r>
            <a:r>
              <a:rPr lang="fr-BE" dirty="0" err="1" smtClean="0"/>
              <a:t>стандартизирована</a:t>
            </a:r>
            <a:r>
              <a:rPr lang="fr-BE" dirty="0" smtClean="0"/>
              <a:t> и </a:t>
            </a:r>
            <a:r>
              <a:rPr lang="fr-BE" dirty="0" err="1" smtClean="0"/>
              <a:t>интегрирована</a:t>
            </a:r>
            <a:r>
              <a:rPr lang="fr-BE" dirty="0" smtClean="0"/>
              <a:t> в </a:t>
            </a:r>
            <a:r>
              <a:rPr lang="fr-BE" dirty="0" err="1" smtClean="0"/>
              <a:t>контрольные</a:t>
            </a:r>
            <a:r>
              <a:rPr lang="fr-BE" dirty="0" smtClean="0"/>
              <a:t> </a:t>
            </a:r>
            <a:r>
              <a:rPr lang="fr-BE" dirty="0" err="1" smtClean="0"/>
              <a:t>процессы</a:t>
            </a:r>
            <a:r>
              <a:rPr lang="fr-BE" dirty="0" smtClean="0"/>
              <a:t> </a:t>
            </a:r>
            <a:r>
              <a:rPr lang="fr-BE" dirty="0" err="1" smtClean="0"/>
              <a:t>организации</a:t>
            </a:r>
            <a:r>
              <a:rPr lang="fr-BE" dirty="0" smtClean="0"/>
              <a:t> .</a:t>
            </a:r>
          </a:p>
          <a:p>
            <a:pPr>
              <a:spcAft>
                <a:spcPts val="900"/>
              </a:spcAft>
            </a:pPr>
            <a:r>
              <a:rPr lang="fr-BE" b="1" dirty="0" err="1" smtClean="0"/>
              <a:t>Управляемая</a:t>
            </a:r>
            <a:r>
              <a:rPr lang="fr-BE" b="1" dirty="0" smtClean="0"/>
              <a:t> </a:t>
            </a:r>
            <a:r>
              <a:rPr lang="fr-BE" dirty="0" smtClean="0"/>
              <a:t>	</a:t>
            </a:r>
            <a:r>
              <a:rPr lang="fr-BE" dirty="0" err="1" smtClean="0"/>
              <a:t>Процесс</a:t>
            </a:r>
            <a:r>
              <a:rPr lang="fr-BE" dirty="0" smtClean="0"/>
              <a:t> </a:t>
            </a:r>
            <a:r>
              <a:rPr lang="fr-BE" dirty="0" err="1" smtClean="0"/>
              <a:t>контроля</a:t>
            </a:r>
            <a:r>
              <a:rPr lang="fr-BE" dirty="0" smtClean="0"/>
              <a:t> </a:t>
            </a:r>
            <a:r>
              <a:rPr lang="fr-BE" dirty="0" err="1" smtClean="0"/>
              <a:t>регулярно</a:t>
            </a:r>
            <a:r>
              <a:rPr lang="fr-BE" dirty="0" smtClean="0"/>
              <a:t> </a:t>
            </a:r>
            <a:r>
              <a:rPr lang="fr-BE" dirty="0" err="1" smtClean="0"/>
              <a:t>оценивается</a:t>
            </a:r>
            <a:r>
              <a:rPr lang="fr-BE" dirty="0" smtClean="0"/>
              <a:t> и </a:t>
            </a:r>
            <a:r>
              <a:rPr lang="fr-BE" dirty="0" err="1" smtClean="0"/>
              <a:t>тестируется</a:t>
            </a:r>
            <a:r>
              <a:rPr lang="fr-BE" dirty="0" smtClean="0"/>
              <a:t>. 		</a:t>
            </a:r>
            <a:r>
              <a:rPr lang="fr-BE" dirty="0" err="1" smtClean="0"/>
              <a:t>Собираются</a:t>
            </a:r>
            <a:r>
              <a:rPr lang="fr-BE" dirty="0" smtClean="0"/>
              <a:t> и </a:t>
            </a:r>
            <a:r>
              <a:rPr lang="fr-BE" dirty="0" err="1" smtClean="0"/>
              <a:t>докладываются</a:t>
            </a:r>
            <a:r>
              <a:rPr lang="fr-BE" dirty="0" smtClean="0"/>
              <a:t> </a:t>
            </a:r>
            <a:r>
              <a:rPr lang="fr-BE" dirty="0" err="1" smtClean="0"/>
              <a:t>детальные</a:t>
            </a:r>
            <a:r>
              <a:rPr lang="fr-BE" dirty="0" smtClean="0"/>
              <a:t> </a:t>
            </a:r>
            <a:r>
              <a:rPr lang="fr-BE" dirty="0" err="1" smtClean="0"/>
              <a:t>показатели</a:t>
            </a:r>
            <a:r>
              <a:rPr lang="fr-BE" dirty="0" smtClean="0"/>
              <a:t> </a:t>
            </a:r>
            <a:r>
              <a:rPr lang="fr-BE" dirty="0" err="1" smtClean="0"/>
              <a:t>контрольного</a:t>
            </a:r>
            <a:r>
              <a:rPr lang="fr-BE" dirty="0" smtClean="0"/>
              <a:t> </a:t>
            </a:r>
            <a:r>
              <a:rPr lang="fr-BE" dirty="0" err="1" smtClean="0"/>
              <a:t>процесса</a:t>
            </a:r>
            <a:r>
              <a:rPr lang="fr-BE" dirty="0" smtClean="0"/>
              <a:t>.</a:t>
            </a:r>
          </a:p>
          <a:p>
            <a:pPr>
              <a:spcAft>
                <a:spcPts val="1800"/>
              </a:spcAft>
            </a:pPr>
            <a:r>
              <a:rPr lang="fr-BE" b="1" dirty="0" err="1" smtClean="0"/>
              <a:t>Оптимизация</a:t>
            </a:r>
            <a:r>
              <a:rPr lang="fr-BE" dirty="0" smtClean="0"/>
              <a:t> 	</a:t>
            </a:r>
            <a:r>
              <a:rPr lang="fr-BE" dirty="0" err="1" smtClean="0"/>
              <a:t>Возможность</a:t>
            </a:r>
            <a:r>
              <a:rPr lang="fr-BE" dirty="0" smtClean="0"/>
              <a:t> </a:t>
            </a:r>
            <a:r>
              <a:rPr lang="fr-BE" dirty="0" err="1" smtClean="0"/>
              <a:t>постоянного</a:t>
            </a:r>
            <a:r>
              <a:rPr lang="fr-BE" dirty="0" smtClean="0"/>
              <a:t> </a:t>
            </a:r>
            <a:r>
              <a:rPr lang="fr-BE" dirty="0" err="1" smtClean="0"/>
              <a:t>усовершенствования</a:t>
            </a:r>
            <a:r>
              <a:rPr lang="fr-BE" dirty="0" smtClean="0"/>
              <a:t> </a:t>
            </a:r>
            <a:r>
              <a:rPr lang="fr-BE" dirty="0" err="1" smtClean="0"/>
              <a:t>процесса</a:t>
            </a:r>
            <a:r>
              <a:rPr lang="fr-BE" dirty="0" smtClean="0"/>
              <a:t> </a:t>
            </a:r>
            <a:r>
              <a:rPr lang="fr-BE" dirty="0" err="1" smtClean="0"/>
              <a:t>обеспечивается</a:t>
            </a:r>
            <a:r>
              <a:rPr lang="fr-BE" dirty="0" smtClean="0"/>
              <a:t> </a:t>
            </a:r>
            <a:r>
              <a:rPr lang="fr-BE" dirty="0" err="1" smtClean="0"/>
              <a:t>количественными</a:t>
            </a:r>
            <a:r>
              <a:rPr lang="fr-BE" dirty="0" smtClean="0"/>
              <a:t> </a:t>
            </a:r>
            <a:r>
              <a:rPr lang="fr-BE" dirty="0" err="1" smtClean="0"/>
              <a:t>результатами</a:t>
            </a:r>
            <a:r>
              <a:rPr lang="fr-BE" dirty="0" smtClean="0"/>
              <a:t> </a:t>
            </a:r>
            <a:r>
              <a:rPr lang="fr-BE" dirty="0" err="1" smtClean="0"/>
              <a:t>контрольного</a:t>
            </a:r>
            <a:r>
              <a:rPr lang="fr-BE" dirty="0" smtClean="0"/>
              <a:t> </a:t>
            </a:r>
            <a:r>
              <a:rPr lang="fr-BE" dirty="0" err="1" smtClean="0"/>
              <a:t>процесса</a:t>
            </a:r>
            <a:r>
              <a:rPr lang="fr-BE" dirty="0" smtClean="0"/>
              <a:t>.</a:t>
            </a:r>
          </a:p>
          <a:p>
            <a:pPr marL="0" indent="0">
              <a:buNone/>
            </a:pPr>
            <a:r>
              <a:rPr lang="fr-BE" dirty="0" err="1" smtClean="0"/>
              <a:t>Предсказуемость</a:t>
            </a:r>
            <a:r>
              <a:rPr lang="fr-BE" dirty="0" smtClean="0"/>
              <a:t>, </a:t>
            </a:r>
            <a:r>
              <a:rPr lang="fr-BE" dirty="0" err="1" smtClean="0"/>
              <a:t>результативность</a:t>
            </a:r>
            <a:r>
              <a:rPr lang="fr-BE" dirty="0" smtClean="0"/>
              <a:t> и </a:t>
            </a:r>
            <a:r>
              <a:rPr lang="fr-BE" dirty="0" err="1" smtClean="0"/>
              <a:t>эффективность</a:t>
            </a:r>
            <a:r>
              <a:rPr lang="fr-BE" dirty="0" smtClean="0"/>
              <a:t> </a:t>
            </a:r>
            <a:r>
              <a:rPr lang="fr-BE" dirty="0" err="1" smtClean="0"/>
              <a:t>внутреннего</a:t>
            </a:r>
            <a:r>
              <a:rPr lang="fr-BE" dirty="0" smtClean="0"/>
              <a:t> </a:t>
            </a:r>
            <a:r>
              <a:rPr lang="fr-BE" dirty="0" err="1" smtClean="0"/>
              <a:t>контроля</a:t>
            </a:r>
            <a:r>
              <a:rPr lang="fr-BE" dirty="0" smtClean="0"/>
              <a:t> </a:t>
            </a:r>
            <a:r>
              <a:rPr lang="fr-BE" dirty="0" err="1" smtClean="0"/>
              <a:t>организации</a:t>
            </a:r>
            <a:r>
              <a:rPr lang="fr-BE" dirty="0" smtClean="0"/>
              <a:t> </a:t>
            </a:r>
            <a:r>
              <a:rPr lang="fr-BE" dirty="0" err="1" smtClean="0"/>
              <a:t>растет</a:t>
            </a:r>
            <a:r>
              <a:rPr lang="fr-BE" dirty="0" smtClean="0"/>
              <a:t> </a:t>
            </a:r>
            <a:r>
              <a:rPr lang="fr-BE" dirty="0" err="1" smtClean="0"/>
              <a:t>по</a:t>
            </a:r>
            <a:r>
              <a:rPr lang="fr-BE" dirty="0" smtClean="0"/>
              <a:t> </a:t>
            </a:r>
            <a:r>
              <a:rPr lang="fr-BE" dirty="0" err="1" smtClean="0"/>
              <a:t>мере</a:t>
            </a:r>
            <a:r>
              <a:rPr lang="fr-BE" dirty="0" smtClean="0"/>
              <a:t> </a:t>
            </a:r>
            <a:r>
              <a:rPr lang="fr-BE" dirty="0" err="1" smtClean="0"/>
              <a:t>прохождения</a:t>
            </a:r>
            <a:r>
              <a:rPr lang="fr-BE" dirty="0" smtClean="0"/>
              <a:t> </a:t>
            </a:r>
            <a:r>
              <a:rPr lang="fr-BE" dirty="0" err="1" smtClean="0"/>
              <a:t>организацией</a:t>
            </a:r>
            <a:r>
              <a:rPr lang="fr-BE" dirty="0" smtClean="0"/>
              <a:t> </a:t>
            </a:r>
            <a:r>
              <a:rPr lang="fr-BE" dirty="0" err="1" smtClean="0"/>
              <a:t>этих</a:t>
            </a:r>
            <a:r>
              <a:rPr lang="fr-BE" dirty="0" smtClean="0"/>
              <a:t> </a:t>
            </a:r>
            <a:r>
              <a:rPr lang="fr-BE" dirty="0" err="1" smtClean="0"/>
              <a:t>пяти</a:t>
            </a:r>
            <a:r>
              <a:rPr lang="fr-BE" dirty="0" smtClean="0"/>
              <a:t> </a:t>
            </a:r>
            <a:r>
              <a:rPr lang="fr-BE" dirty="0" err="1" smtClean="0"/>
              <a:t>стадий</a:t>
            </a:r>
            <a:r>
              <a:rPr lang="fr-BE" dirty="0" smtClean="0"/>
              <a:t>.</a:t>
            </a:r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</p:txBody>
      </p:sp>
      <p:sp>
        <p:nvSpPr>
          <p:cNvPr id="6" name="Pentagon 5"/>
          <p:cNvSpPr/>
          <p:nvPr/>
        </p:nvSpPr>
        <p:spPr>
          <a:xfrm>
            <a:off x="467544" y="1268760"/>
            <a:ext cx="1368152" cy="720080"/>
          </a:xfrm>
          <a:prstGeom prst="homePlate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fr-BE" sz="1400" dirty="0" err="1" smtClean="0"/>
              <a:t>Первоначальная</a:t>
            </a:r>
            <a:endParaRPr lang="en-GB" sz="1400" dirty="0"/>
          </a:p>
        </p:txBody>
      </p:sp>
      <p:sp>
        <p:nvSpPr>
          <p:cNvPr id="7" name="Chevron 6"/>
          <p:cNvSpPr/>
          <p:nvPr/>
        </p:nvSpPr>
        <p:spPr>
          <a:xfrm>
            <a:off x="1619672" y="1268760"/>
            <a:ext cx="1872208" cy="720080"/>
          </a:xfrm>
          <a:prstGeom prst="chevron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fr-BE" sz="1200" dirty="0" err="1" smtClean="0">
                <a:solidFill>
                  <a:schemeClr val="bg1"/>
                </a:solidFill>
              </a:rPr>
              <a:t>Многократная</a:t>
            </a:r>
            <a:endParaRPr lang="en-GB" sz="1200" dirty="0">
              <a:solidFill>
                <a:schemeClr val="bg1"/>
              </a:solidFill>
            </a:endParaRPr>
          </a:p>
        </p:txBody>
      </p:sp>
      <p:sp>
        <p:nvSpPr>
          <p:cNvPr id="8" name="Chevron 7"/>
          <p:cNvSpPr/>
          <p:nvPr/>
        </p:nvSpPr>
        <p:spPr>
          <a:xfrm>
            <a:off x="3267832" y="1268760"/>
            <a:ext cx="1800200" cy="720080"/>
          </a:xfrm>
          <a:prstGeom prst="chevron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fr-BE" sz="1400" dirty="0" err="1" smtClean="0">
                <a:solidFill>
                  <a:schemeClr val="bg1"/>
                </a:solidFill>
              </a:rPr>
              <a:t>Определенная</a:t>
            </a:r>
            <a:endParaRPr lang="fr-BE" sz="1400" dirty="0" smtClean="0">
              <a:solidFill>
                <a:schemeClr val="bg1"/>
              </a:solidFill>
            </a:endParaRP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fr-BE" sz="1400" dirty="0" smtClean="0">
                <a:solidFill>
                  <a:schemeClr val="bg1"/>
                </a:solidFill>
              </a:rPr>
              <a:t>	</a:t>
            </a:r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9" name="Chevron 8"/>
          <p:cNvSpPr/>
          <p:nvPr/>
        </p:nvSpPr>
        <p:spPr>
          <a:xfrm>
            <a:off x="4844144" y="1268760"/>
            <a:ext cx="1800200" cy="720080"/>
          </a:xfrm>
          <a:prstGeom prst="chevron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fr-BE" sz="1300" dirty="0" err="1" smtClean="0">
                <a:solidFill>
                  <a:schemeClr val="bg1"/>
                </a:solidFill>
              </a:rPr>
              <a:t>Управляемая</a:t>
            </a:r>
            <a:endParaRPr lang="en-GB" sz="1300" dirty="0">
              <a:solidFill>
                <a:schemeClr val="bg1"/>
              </a:solidFill>
            </a:endParaRPr>
          </a:p>
        </p:txBody>
      </p:sp>
      <p:sp>
        <p:nvSpPr>
          <p:cNvPr id="10" name="Chevron 9"/>
          <p:cNvSpPr/>
          <p:nvPr/>
        </p:nvSpPr>
        <p:spPr>
          <a:xfrm>
            <a:off x="6415980" y="1267644"/>
            <a:ext cx="1900436" cy="720080"/>
          </a:xfrm>
          <a:prstGeom prst="chevron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ru-RU" sz="1200" dirty="0" smtClean="0">
                <a:solidFill>
                  <a:schemeClr val="bg1"/>
                </a:solidFill>
              </a:rPr>
              <a:t>О</a:t>
            </a:r>
            <a:r>
              <a:rPr lang="fr-BE" sz="1200" dirty="0" err="1" smtClean="0">
                <a:solidFill>
                  <a:schemeClr val="bg1"/>
                </a:solidFill>
              </a:rPr>
              <a:t>птимизация</a:t>
            </a:r>
            <a:r>
              <a:rPr lang="fr-BE" sz="1200" dirty="0" smtClean="0">
                <a:solidFill>
                  <a:schemeClr val="bg1"/>
                </a:solidFill>
              </a:rPr>
              <a:t> </a:t>
            </a:r>
            <a:endParaRPr lang="en-GB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24526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Содержание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13C7AE-910F-40AA-A5FB-688A3574FAB9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err="1" smtClean="0"/>
              <a:t>Оценить</a:t>
            </a:r>
            <a:r>
              <a:rPr lang="en-GB" dirty="0" smtClean="0"/>
              <a:t> </a:t>
            </a:r>
            <a:r>
              <a:rPr lang="en-GB" dirty="0" err="1" smtClean="0"/>
              <a:t>на</a:t>
            </a:r>
            <a:r>
              <a:rPr lang="en-GB" dirty="0" smtClean="0"/>
              <a:t> </a:t>
            </a:r>
            <a:r>
              <a:rPr lang="en-GB" dirty="0" err="1" smtClean="0"/>
              <a:t>основании</a:t>
            </a:r>
            <a:r>
              <a:rPr lang="en-GB" dirty="0" smtClean="0"/>
              <a:t> </a:t>
            </a:r>
            <a:r>
              <a:rPr lang="en-GB" dirty="0" err="1" smtClean="0"/>
              <a:t>чего</a:t>
            </a:r>
            <a:r>
              <a:rPr lang="en-GB" dirty="0" smtClean="0"/>
              <a:t>?</a:t>
            </a:r>
          </a:p>
          <a:p>
            <a:r>
              <a:rPr lang="en-GB" dirty="0" err="1" smtClean="0"/>
              <a:t>Дифференциация</a:t>
            </a:r>
            <a:r>
              <a:rPr lang="en-GB" dirty="0" smtClean="0"/>
              <a:t> </a:t>
            </a:r>
            <a:r>
              <a:rPr lang="en-GB" dirty="0" err="1" smtClean="0"/>
              <a:t>по</a:t>
            </a:r>
            <a:r>
              <a:rPr lang="en-GB" dirty="0" smtClean="0"/>
              <a:t> </a:t>
            </a:r>
            <a:r>
              <a:rPr lang="en-GB" dirty="0" err="1" smtClean="0"/>
              <a:t>типу</a:t>
            </a:r>
            <a:r>
              <a:rPr lang="en-GB" dirty="0" smtClean="0"/>
              <a:t> </a:t>
            </a:r>
            <a:r>
              <a:rPr lang="en-GB" dirty="0" err="1" smtClean="0"/>
              <a:t>клиента</a:t>
            </a:r>
            <a:endParaRPr lang="en-GB" dirty="0" smtClean="0"/>
          </a:p>
          <a:p>
            <a:r>
              <a:rPr lang="en-GB" dirty="0" err="1" smtClean="0"/>
              <a:t>Этапы</a:t>
            </a:r>
            <a:r>
              <a:rPr lang="en-GB" dirty="0" smtClean="0"/>
              <a:t> </a:t>
            </a:r>
            <a:r>
              <a:rPr lang="en-GB" dirty="0" err="1" smtClean="0"/>
              <a:t>процесса</a:t>
            </a:r>
            <a:r>
              <a:rPr lang="en-GB" dirty="0" smtClean="0"/>
              <a:t> </a:t>
            </a:r>
            <a:r>
              <a:rPr lang="en-GB" dirty="0" err="1" smtClean="0"/>
              <a:t>вступления</a:t>
            </a:r>
            <a:r>
              <a:rPr lang="en-GB" dirty="0" smtClean="0"/>
              <a:t> в ЕС</a:t>
            </a:r>
          </a:p>
          <a:p>
            <a:r>
              <a:rPr lang="en-GB" dirty="0" err="1" smtClean="0"/>
              <a:t>Инструменты</a:t>
            </a:r>
            <a:r>
              <a:rPr lang="en-GB" dirty="0" smtClean="0"/>
              <a:t> </a:t>
            </a:r>
            <a:r>
              <a:rPr lang="en-GB" dirty="0" err="1" smtClean="0"/>
              <a:t>для</a:t>
            </a:r>
            <a:r>
              <a:rPr lang="en-GB" dirty="0" smtClean="0"/>
              <a:t> </a:t>
            </a:r>
            <a:r>
              <a:rPr lang="en-GB" dirty="0" err="1" smtClean="0"/>
              <a:t>мониторинга</a:t>
            </a:r>
            <a:r>
              <a:rPr lang="en-GB" dirty="0" smtClean="0"/>
              <a:t> и </a:t>
            </a:r>
            <a:r>
              <a:rPr lang="en-GB" dirty="0" err="1" smtClean="0"/>
              <a:t>критерии</a:t>
            </a:r>
            <a:r>
              <a:rPr lang="en-GB" dirty="0" smtClean="0"/>
              <a:t> </a:t>
            </a:r>
            <a:r>
              <a:rPr lang="en-GB" dirty="0" err="1" smtClean="0"/>
              <a:t>оценки</a:t>
            </a:r>
            <a:endParaRPr lang="en-GB" dirty="0" smtClean="0"/>
          </a:p>
          <a:p>
            <a:r>
              <a:rPr lang="en-GB" dirty="0" smtClean="0"/>
              <a:t>OECD/SIGMA – </a:t>
            </a:r>
            <a:r>
              <a:rPr lang="en-GB" dirty="0" err="1" smtClean="0"/>
              <a:t>Принципы</a:t>
            </a:r>
            <a:r>
              <a:rPr lang="en-GB" dirty="0" smtClean="0"/>
              <a:t> </a:t>
            </a:r>
            <a:r>
              <a:rPr lang="en-GB" dirty="0" err="1" smtClean="0"/>
              <a:t>оценки</a:t>
            </a:r>
            <a:r>
              <a:rPr lang="en-GB" dirty="0" smtClean="0"/>
              <a:t> </a:t>
            </a:r>
            <a:r>
              <a:rPr lang="en-GB" dirty="0" err="1" smtClean="0"/>
              <a:t>государственной</a:t>
            </a:r>
            <a:r>
              <a:rPr lang="en-GB" dirty="0" smtClean="0"/>
              <a:t> </a:t>
            </a:r>
            <a:r>
              <a:rPr lang="en-GB" dirty="0" err="1" smtClean="0"/>
              <a:t>администрации</a:t>
            </a:r>
            <a:r>
              <a:rPr lang="en-GB" dirty="0" smtClean="0"/>
              <a:t> </a:t>
            </a:r>
          </a:p>
          <a:p>
            <a:pPr lvl="1"/>
            <a:r>
              <a:rPr lang="en-GB" dirty="0" err="1" smtClean="0"/>
              <a:t>Принципы</a:t>
            </a:r>
            <a:r>
              <a:rPr lang="en-GB" dirty="0" smtClean="0"/>
              <a:t> </a:t>
            </a:r>
            <a:r>
              <a:rPr lang="en-GB" dirty="0" err="1" smtClean="0"/>
              <a:t>внутреннего</a:t>
            </a:r>
            <a:r>
              <a:rPr lang="en-GB" dirty="0" smtClean="0"/>
              <a:t> </a:t>
            </a:r>
            <a:r>
              <a:rPr lang="en-GB" dirty="0" err="1" smtClean="0"/>
              <a:t>контроля</a:t>
            </a:r>
            <a:r>
              <a:rPr lang="en-GB" dirty="0" smtClean="0"/>
              <a:t> и </a:t>
            </a:r>
            <a:r>
              <a:rPr lang="en-GB" dirty="0" err="1" smtClean="0"/>
              <a:t>внутреннего</a:t>
            </a:r>
            <a:r>
              <a:rPr lang="en-GB" dirty="0" smtClean="0"/>
              <a:t> </a:t>
            </a:r>
            <a:r>
              <a:rPr lang="en-GB" dirty="0" err="1" smtClean="0"/>
              <a:t>аудита</a:t>
            </a:r>
            <a:endParaRPr lang="en-GB" dirty="0" smtClean="0"/>
          </a:p>
          <a:p>
            <a:r>
              <a:rPr lang="en-GB" dirty="0" err="1" smtClean="0"/>
              <a:t>Модель</a:t>
            </a:r>
            <a:r>
              <a:rPr lang="en-GB" dirty="0" smtClean="0"/>
              <a:t> </a:t>
            </a:r>
            <a:r>
              <a:rPr lang="en-GB" dirty="0" err="1" smtClean="0"/>
              <a:t>зрелости</a:t>
            </a:r>
            <a:r>
              <a:rPr lang="en-GB" dirty="0" smtClean="0"/>
              <a:t> </a:t>
            </a:r>
            <a:r>
              <a:rPr lang="en-GB" dirty="0" err="1" smtClean="0"/>
              <a:t>внутреннего</a:t>
            </a:r>
            <a:r>
              <a:rPr lang="en-GB" dirty="0" smtClean="0"/>
              <a:t> </a:t>
            </a:r>
            <a:r>
              <a:rPr lang="en-GB" dirty="0" err="1" smtClean="0"/>
              <a:t>контроля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157086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Оценить</a:t>
            </a:r>
            <a:r>
              <a:rPr lang="en-GB" dirty="0" smtClean="0"/>
              <a:t> </a:t>
            </a:r>
            <a:r>
              <a:rPr lang="en-GB" dirty="0" err="1" smtClean="0"/>
              <a:t>на</a:t>
            </a:r>
            <a:r>
              <a:rPr lang="en-GB" dirty="0" smtClean="0"/>
              <a:t> </a:t>
            </a:r>
            <a:r>
              <a:rPr lang="en-GB" dirty="0" err="1" smtClean="0"/>
              <a:t>основании</a:t>
            </a:r>
            <a:r>
              <a:rPr lang="en-GB" dirty="0" smtClean="0"/>
              <a:t> </a:t>
            </a:r>
            <a:r>
              <a:rPr lang="en-GB" dirty="0" err="1" smtClean="0"/>
              <a:t>чего</a:t>
            </a:r>
            <a:r>
              <a:rPr lang="en-GB" dirty="0" smtClean="0"/>
              <a:t>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GB" dirty="0" err="1" smtClean="0"/>
              <a:t>Отсутствие</a:t>
            </a:r>
            <a:r>
              <a:rPr lang="en-GB" dirty="0" smtClean="0"/>
              <a:t> '</a:t>
            </a:r>
            <a:r>
              <a:rPr lang="en-GB" dirty="0" err="1" smtClean="0"/>
              <a:t>acquis</a:t>
            </a:r>
            <a:r>
              <a:rPr lang="en-GB" dirty="0" smtClean="0"/>
              <a:t>‘/</a:t>
            </a:r>
            <a:r>
              <a:rPr lang="en-GB" dirty="0" err="1" smtClean="0"/>
              <a:t>Свода</a:t>
            </a:r>
            <a:r>
              <a:rPr lang="en-GB" dirty="0" smtClean="0"/>
              <a:t>, </a:t>
            </a:r>
            <a:r>
              <a:rPr lang="en-GB" dirty="0" err="1" smtClean="0"/>
              <a:t>который</a:t>
            </a:r>
            <a:r>
              <a:rPr lang="en-GB" dirty="0" smtClean="0"/>
              <a:t> </a:t>
            </a:r>
            <a:r>
              <a:rPr lang="en-GB" dirty="0" err="1" smtClean="0"/>
              <a:t>требовал</a:t>
            </a:r>
            <a:r>
              <a:rPr lang="en-GB" dirty="0" smtClean="0"/>
              <a:t> </a:t>
            </a:r>
            <a:r>
              <a:rPr lang="en-GB" dirty="0" err="1" smtClean="0"/>
              <a:t>бы</a:t>
            </a:r>
            <a:r>
              <a:rPr lang="en-GB" dirty="0" smtClean="0"/>
              <a:t> </a:t>
            </a:r>
            <a:r>
              <a:rPr lang="en-GB" dirty="0" err="1" smtClean="0"/>
              <a:t>транспозиции</a:t>
            </a:r>
            <a:r>
              <a:rPr lang="en-GB" dirty="0" smtClean="0"/>
              <a:t> в </a:t>
            </a:r>
            <a:r>
              <a:rPr lang="en-GB" dirty="0" err="1" smtClean="0"/>
              <a:t>национальное</a:t>
            </a:r>
            <a:r>
              <a:rPr lang="en-GB" dirty="0" smtClean="0"/>
              <a:t> </a:t>
            </a:r>
            <a:r>
              <a:rPr lang="en-GB" dirty="0" err="1" smtClean="0"/>
              <a:t>законодательство</a:t>
            </a:r>
            <a:endParaRPr lang="en-GB" dirty="0" smtClean="0"/>
          </a:p>
          <a:p>
            <a:r>
              <a:rPr lang="en-GB" dirty="0" err="1" smtClean="0"/>
              <a:t>Страну</a:t>
            </a:r>
            <a:r>
              <a:rPr lang="en-GB" dirty="0" smtClean="0"/>
              <a:t> </a:t>
            </a:r>
            <a:r>
              <a:rPr lang="en-GB" dirty="0" err="1" smtClean="0"/>
              <a:t>просят</a:t>
            </a:r>
            <a:r>
              <a:rPr lang="en-GB" dirty="0" smtClean="0"/>
              <a:t> </a:t>
            </a:r>
            <a:r>
              <a:rPr lang="en-GB" dirty="0" err="1" smtClean="0"/>
              <a:t>принять</a:t>
            </a:r>
            <a:r>
              <a:rPr lang="en-GB" dirty="0" smtClean="0"/>
              <a:t> </a:t>
            </a:r>
            <a:r>
              <a:rPr lang="en-GB" dirty="0" err="1" smtClean="0"/>
              <a:t>международно</a:t>
            </a:r>
            <a:r>
              <a:rPr lang="en-GB" dirty="0" smtClean="0"/>
              <a:t> </a:t>
            </a:r>
            <a:r>
              <a:rPr lang="en-GB" dirty="0" err="1" smtClean="0"/>
              <a:t>признанные</a:t>
            </a:r>
            <a:r>
              <a:rPr lang="en-GB" dirty="0" smtClean="0"/>
              <a:t> </a:t>
            </a:r>
            <a:r>
              <a:rPr lang="en-GB" dirty="0" err="1" smtClean="0"/>
              <a:t>нормы</a:t>
            </a:r>
            <a:r>
              <a:rPr lang="en-GB" dirty="0" smtClean="0"/>
              <a:t> </a:t>
            </a:r>
            <a:r>
              <a:rPr lang="en-GB" dirty="0" err="1" smtClean="0"/>
              <a:t>внутреннего</a:t>
            </a:r>
            <a:r>
              <a:rPr lang="en-GB" dirty="0" smtClean="0"/>
              <a:t> </a:t>
            </a:r>
            <a:r>
              <a:rPr lang="en-GB" dirty="0" err="1" smtClean="0"/>
              <a:t>контроля</a:t>
            </a:r>
            <a:r>
              <a:rPr lang="en-GB" dirty="0" smtClean="0"/>
              <a:t> и </a:t>
            </a:r>
            <a:r>
              <a:rPr lang="en-GB" dirty="0" err="1" smtClean="0"/>
              <a:t>аудита</a:t>
            </a:r>
            <a:r>
              <a:rPr lang="en-GB" dirty="0" smtClean="0"/>
              <a:t> и </a:t>
            </a:r>
            <a:r>
              <a:rPr lang="en-GB" dirty="0" err="1" smtClean="0"/>
              <a:t>передовой</a:t>
            </a:r>
            <a:r>
              <a:rPr lang="en-GB" dirty="0" smtClean="0"/>
              <a:t> </a:t>
            </a:r>
            <a:r>
              <a:rPr lang="en-GB" dirty="0" err="1" smtClean="0"/>
              <a:t>опыт</a:t>
            </a:r>
            <a:r>
              <a:rPr lang="en-GB" dirty="0" smtClean="0"/>
              <a:t> ЕС в </a:t>
            </a:r>
            <a:r>
              <a:rPr lang="en-GB" dirty="0" err="1" smtClean="0"/>
              <a:t>государственном</a:t>
            </a:r>
            <a:r>
              <a:rPr lang="en-GB" dirty="0" smtClean="0"/>
              <a:t> </a:t>
            </a:r>
            <a:r>
              <a:rPr lang="en-GB" dirty="0" err="1" smtClean="0"/>
              <a:t>секторе</a:t>
            </a:r>
            <a:r>
              <a:rPr lang="en-GB" dirty="0" smtClean="0"/>
              <a:t>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 err="1" smtClean="0"/>
              <a:t>Модель</a:t>
            </a:r>
            <a:r>
              <a:rPr lang="en-GB" dirty="0" smtClean="0"/>
              <a:t> COSO – </a:t>
            </a:r>
            <a:r>
              <a:rPr lang="en-GB" dirty="0" err="1" smtClean="0"/>
              <a:t>Внутренний</a:t>
            </a:r>
            <a:r>
              <a:rPr lang="en-GB" dirty="0" smtClean="0"/>
              <a:t> </a:t>
            </a:r>
            <a:r>
              <a:rPr lang="en-GB" dirty="0" err="1" smtClean="0"/>
              <a:t>контроль</a:t>
            </a:r>
            <a:endParaRPr lang="en-GB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 err="1" smtClean="0"/>
              <a:t>Стандарты</a:t>
            </a:r>
            <a:r>
              <a:rPr lang="en-GB" dirty="0" smtClean="0"/>
              <a:t> IPPF– </a:t>
            </a:r>
            <a:r>
              <a:rPr lang="en-GB" dirty="0" err="1" smtClean="0"/>
              <a:t>Внутренний</a:t>
            </a:r>
            <a:r>
              <a:rPr lang="en-GB" dirty="0" smtClean="0"/>
              <a:t> </a:t>
            </a:r>
            <a:r>
              <a:rPr lang="en-GB" dirty="0" err="1" smtClean="0"/>
              <a:t>аудит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13C7AE-910F-40AA-A5FB-688A3574FAB9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4159681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Дифференциацияпо</a:t>
            </a:r>
            <a:r>
              <a:rPr lang="en-GB" dirty="0" smtClean="0"/>
              <a:t> </a:t>
            </a:r>
            <a:r>
              <a:rPr lang="en-GB" dirty="0" err="1" smtClean="0"/>
              <a:t>типу</a:t>
            </a:r>
            <a:r>
              <a:rPr lang="en-GB" dirty="0" smtClean="0"/>
              <a:t> </a:t>
            </a:r>
            <a:r>
              <a:rPr lang="en-GB" dirty="0" err="1" smtClean="0"/>
              <a:t>клиента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Страна-кандидат</a:t>
            </a:r>
            <a:endParaRPr lang="en-GB" dirty="0" smtClean="0"/>
          </a:p>
          <a:p>
            <a:r>
              <a:rPr lang="en-GB" dirty="0" err="1" smtClean="0"/>
              <a:t>Потенциальная</a:t>
            </a:r>
            <a:r>
              <a:rPr lang="en-GB" dirty="0" smtClean="0"/>
              <a:t> </a:t>
            </a:r>
            <a:r>
              <a:rPr lang="en-GB" dirty="0" err="1" smtClean="0"/>
              <a:t>страна-кандидат</a:t>
            </a:r>
            <a:endParaRPr lang="en-GB" dirty="0" smtClean="0"/>
          </a:p>
          <a:p>
            <a:r>
              <a:rPr lang="en-GB" dirty="0" err="1" smtClean="0"/>
              <a:t>Страна</a:t>
            </a:r>
            <a:r>
              <a:rPr lang="en-GB" dirty="0" smtClean="0"/>
              <a:t> </a:t>
            </a:r>
            <a:r>
              <a:rPr lang="en-GB" dirty="0" err="1" smtClean="0"/>
              <a:t>европейского</a:t>
            </a:r>
            <a:r>
              <a:rPr lang="en-GB" dirty="0" smtClean="0"/>
              <a:t> </a:t>
            </a:r>
            <a:r>
              <a:rPr lang="en-GB" dirty="0" err="1" smtClean="0"/>
              <a:t>соседства</a:t>
            </a: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13C7AE-910F-40AA-A5FB-688A3574FAB9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427771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Процесс</a:t>
            </a:r>
            <a:r>
              <a:rPr lang="en-GB" dirty="0" smtClean="0"/>
              <a:t> </a:t>
            </a:r>
            <a:r>
              <a:rPr lang="en-GB" dirty="0" err="1" smtClean="0"/>
              <a:t>вступления</a:t>
            </a:r>
            <a:r>
              <a:rPr lang="en-GB" dirty="0" smtClean="0"/>
              <a:t>– </a:t>
            </a:r>
            <a:r>
              <a:rPr lang="en-GB" dirty="0" err="1" smtClean="0"/>
              <a:t>страны-кандидаты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b="1" dirty="0" err="1" smtClean="0"/>
              <a:t>Скрининг</a:t>
            </a:r>
            <a:r>
              <a:rPr lang="en-GB" dirty="0" smtClean="0"/>
              <a:t> – </a:t>
            </a:r>
            <a:r>
              <a:rPr lang="en-GB" dirty="0" err="1" smtClean="0"/>
              <a:t>Еврокомиссия</a:t>
            </a:r>
            <a:r>
              <a:rPr lang="en-GB" dirty="0" smtClean="0"/>
              <a:t> </a:t>
            </a:r>
            <a:r>
              <a:rPr lang="en-GB" dirty="0" err="1" smtClean="0"/>
              <a:t>проводит</a:t>
            </a:r>
            <a:r>
              <a:rPr lang="en-GB" dirty="0" smtClean="0"/>
              <a:t> </a:t>
            </a:r>
            <a:r>
              <a:rPr lang="en-GB" dirty="0" err="1" smtClean="0"/>
              <a:t>детальное</a:t>
            </a:r>
            <a:r>
              <a:rPr lang="en-GB" dirty="0" smtClean="0"/>
              <a:t> </a:t>
            </a:r>
            <a:r>
              <a:rPr lang="en-GB" dirty="0" err="1" smtClean="0"/>
              <a:t>рассмотрение</a:t>
            </a:r>
            <a:r>
              <a:rPr lang="en-GB" dirty="0" smtClean="0"/>
              <a:t> с </a:t>
            </a:r>
            <a:r>
              <a:rPr lang="en-GB" dirty="0" err="1" smtClean="0"/>
              <a:t>целью</a:t>
            </a:r>
            <a:r>
              <a:rPr lang="en-GB" dirty="0" smtClean="0"/>
              <a:t> </a:t>
            </a:r>
            <a:r>
              <a:rPr lang="en-GB" dirty="0" err="1" smtClean="0"/>
              <a:t>определения</a:t>
            </a:r>
            <a:r>
              <a:rPr lang="en-GB" dirty="0" smtClean="0"/>
              <a:t> </a:t>
            </a:r>
            <a:r>
              <a:rPr lang="en-GB" dirty="0" err="1" smtClean="0"/>
              <a:t>степени</a:t>
            </a:r>
            <a:r>
              <a:rPr lang="en-GB" dirty="0" smtClean="0"/>
              <a:t> </a:t>
            </a:r>
            <a:r>
              <a:rPr lang="en-GB" dirty="0" err="1" smtClean="0"/>
              <a:t>подготовленности</a:t>
            </a:r>
            <a:r>
              <a:rPr lang="en-GB" dirty="0" smtClean="0"/>
              <a:t> </a:t>
            </a:r>
            <a:r>
              <a:rPr lang="en-GB" dirty="0" err="1" smtClean="0"/>
              <a:t>страны</a:t>
            </a:r>
            <a:r>
              <a:rPr lang="en-GB" dirty="0" smtClean="0"/>
              <a:t>, </a:t>
            </a:r>
            <a:r>
              <a:rPr lang="en-GB" dirty="0" err="1" smtClean="0"/>
              <a:t>составляя</a:t>
            </a:r>
            <a:r>
              <a:rPr lang="en-GB" dirty="0" smtClean="0"/>
              <a:t> </a:t>
            </a:r>
            <a:r>
              <a:rPr lang="en-GB" dirty="0" err="1" smtClean="0"/>
              <a:t>скрининговый</a:t>
            </a:r>
            <a:r>
              <a:rPr lang="en-GB" dirty="0" smtClean="0"/>
              <a:t> </a:t>
            </a:r>
            <a:r>
              <a:rPr lang="en-GB" dirty="0" err="1" smtClean="0"/>
              <a:t>отчет</a:t>
            </a:r>
            <a:r>
              <a:rPr lang="en-GB" dirty="0" smtClean="0"/>
              <a:t>, в </a:t>
            </a:r>
            <a:r>
              <a:rPr lang="en-GB" dirty="0" err="1" smtClean="0"/>
              <a:t>котором</a:t>
            </a:r>
            <a:r>
              <a:rPr lang="en-GB" dirty="0" smtClean="0"/>
              <a:t> </a:t>
            </a:r>
            <a:r>
              <a:rPr lang="en-GB" dirty="0" err="1" smtClean="0"/>
              <a:t>представляется</a:t>
            </a:r>
            <a:r>
              <a:rPr lang="en-GB" dirty="0" smtClean="0"/>
              <a:t> </a:t>
            </a:r>
            <a:r>
              <a:rPr lang="en-GB" dirty="0" err="1" smtClean="0"/>
              <a:t>рекомендация</a:t>
            </a:r>
            <a:r>
              <a:rPr lang="en-GB" dirty="0" smtClean="0"/>
              <a:t> </a:t>
            </a:r>
            <a:r>
              <a:rPr lang="en-GB" dirty="0" err="1" smtClean="0"/>
              <a:t>относительно</a:t>
            </a:r>
            <a:r>
              <a:rPr lang="en-GB" dirty="0" smtClean="0"/>
              <a:t> </a:t>
            </a:r>
            <a:r>
              <a:rPr lang="en-GB" dirty="0" err="1" smtClean="0"/>
              <a:t>возможности</a:t>
            </a:r>
            <a:r>
              <a:rPr lang="en-GB" dirty="0" smtClean="0"/>
              <a:t> </a:t>
            </a:r>
            <a:r>
              <a:rPr lang="en-GB" dirty="0" err="1" smtClean="0"/>
              <a:t>или</a:t>
            </a:r>
            <a:r>
              <a:rPr lang="en-GB" dirty="0" smtClean="0"/>
              <a:t> </a:t>
            </a:r>
            <a:r>
              <a:rPr lang="en-GB" dirty="0" err="1" smtClean="0"/>
              <a:t>невозможности</a:t>
            </a:r>
            <a:r>
              <a:rPr lang="en-GB" dirty="0" smtClean="0"/>
              <a:t> </a:t>
            </a:r>
            <a:r>
              <a:rPr lang="en-GB" dirty="0" err="1" smtClean="0"/>
              <a:t>проведения</a:t>
            </a:r>
            <a:r>
              <a:rPr lang="en-GB" dirty="0" smtClean="0"/>
              <a:t> </a:t>
            </a:r>
            <a:r>
              <a:rPr lang="en-GB" dirty="0" err="1" smtClean="0"/>
              <a:t>открытых</a:t>
            </a:r>
            <a:r>
              <a:rPr lang="en-GB" dirty="0" smtClean="0"/>
              <a:t> </a:t>
            </a:r>
            <a:r>
              <a:rPr lang="en-GB" dirty="0" err="1" smtClean="0"/>
              <a:t>переговоров</a:t>
            </a:r>
            <a:r>
              <a:rPr lang="en-GB" dirty="0" smtClean="0"/>
              <a:t>.</a:t>
            </a:r>
            <a:endParaRPr lang="en-GB" dirty="0"/>
          </a:p>
          <a:p>
            <a:r>
              <a:rPr lang="en-GB" b="1" dirty="0" err="1" smtClean="0"/>
              <a:t>Переговорная</a:t>
            </a:r>
            <a:r>
              <a:rPr lang="en-GB" b="1" dirty="0" smtClean="0"/>
              <a:t> </a:t>
            </a:r>
            <a:r>
              <a:rPr lang="en-GB" b="1" dirty="0" err="1" smtClean="0"/>
              <a:t>позиция</a:t>
            </a:r>
            <a:r>
              <a:rPr lang="en-GB" b="1" dirty="0" smtClean="0"/>
              <a:t> </a:t>
            </a:r>
            <a:r>
              <a:rPr lang="en-GB" dirty="0" smtClean="0"/>
              <a:t>– </a:t>
            </a:r>
            <a:r>
              <a:rPr lang="en-GB" dirty="0" err="1" smtClean="0"/>
              <a:t>страна-кандидат</a:t>
            </a:r>
            <a:r>
              <a:rPr lang="en-GB" dirty="0" smtClean="0"/>
              <a:t> </a:t>
            </a:r>
            <a:r>
              <a:rPr lang="en-GB" dirty="0" err="1" smtClean="0"/>
              <a:t>должна</a:t>
            </a:r>
            <a:r>
              <a:rPr lang="en-GB" dirty="0" smtClean="0"/>
              <a:t> </a:t>
            </a:r>
            <a:r>
              <a:rPr lang="en-GB" dirty="0" err="1" smtClean="0"/>
              <a:t>представить</a:t>
            </a:r>
            <a:r>
              <a:rPr lang="en-GB" dirty="0" smtClean="0"/>
              <a:t> </a:t>
            </a:r>
            <a:r>
              <a:rPr lang="en-GB" dirty="0" err="1" smtClean="0"/>
              <a:t>свою</a:t>
            </a:r>
            <a:r>
              <a:rPr lang="en-GB" dirty="0" smtClean="0"/>
              <a:t> </a:t>
            </a:r>
            <a:r>
              <a:rPr lang="en-GB" dirty="0" err="1" smtClean="0"/>
              <a:t>позицию</a:t>
            </a:r>
            <a:r>
              <a:rPr lang="en-GB" dirty="0" smtClean="0"/>
              <a:t>, а ЕС </a:t>
            </a:r>
            <a:r>
              <a:rPr lang="en-GB" dirty="0" err="1" smtClean="0"/>
              <a:t>должен</a:t>
            </a:r>
            <a:r>
              <a:rPr lang="en-GB" dirty="0" smtClean="0"/>
              <a:t> </a:t>
            </a:r>
            <a:r>
              <a:rPr lang="en-GB" dirty="0" err="1" smtClean="0"/>
              <a:t>принять</a:t>
            </a:r>
            <a:r>
              <a:rPr lang="en-GB" dirty="0" smtClean="0"/>
              <a:t> </a:t>
            </a:r>
            <a:r>
              <a:rPr lang="en-GB" dirty="0" err="1" smtClean="0"/>
              <a:t>общую</a:t>
            </a:r>
            <a:r>
              <a:rPr lang="en-GB" dirty="0" smtClean="0"/>
              <a:t> </a:t>
            </a:r>
            <a:r>
              <a:rPr lang="en-GB" dirty="0" err="1" smtClean="0"/>
              <a:t>позицию</a:t>
            </a:r>
            <a:r>
              <a:rPr lang="en-GB" dirty="0" smtClean="0"/>
              <a:t>.</a:t>
            </a:r>
          </a:p>
          <a:p>
            <a:r>
              <a:rPr lang="en-GB" b="1" dirty="0" err="1" smtClean="0"/>
              <a:t>Закрытие</a:t>
            </a:r>
            <a:r>
              <a:rPr lang="en-GB" b="1" dirty="0" smtClean="0"/>
              <a:t> </a:t>
            </a:r>
            <a:r>
              <a:rPr lang="en-GB" b="1" dirty="0" err="1" smtClean="0"/>
              <a:t>заседания</a:t>
            </a:r>
            <a:r>
              <a:rPr lang="en-GB" b="1" dirty="0" smtClean="0"/>
              <a:t> </a:t>
            </a:r>
            <a:r>
              <a:rPr lang="en-GB" dirty="0" smtClean="0"/>
              <a:t>– </a:t>
            </a:r>
            <a:r>
              <a:rPr lang="en-GB" dirty="0" err="1" smtClean="0"/>
              <a:t>может</a:t>
            </a:r>
            <a:r>
              <a:rPr lang="en-GB" dirty="0" smtClean="0"/>
              <a:t> </a:t>
            </a:r>
            <a:r>
              <a:rPr lang="en-GB" dirty="0" err="1" smtClean="0"/>
              <a:t>быть</a:t>
            </a:r>
            <a:r>
              <a:rPr lang="en-GB" dirty="0" smtClean="0"/>
              <a:t> </a:t>
            </a:r>
            <a:r>
              <a:rPr lang="en-GB" dirty="0" err="1" smtClean="0"/>
              <a:t>закрыто</a:t>
            </a:r>
            <a:r>
              <a:rPr lang="en-GB" dirty="0" smtClean="0"/>
              <a:t> </a:t>
            </a:r>
            <a:r>
              <a:rPr lang="en-GB" dirty="0" err="1" smtClean="0"/>
              <a:t>только</a:t>
            </a:r>
            <a:r>
              <a:rPr lang="en-GB" dirty="0" smtClean="0"/>
              <a:t> </a:t>
            </a:r>
            <a:r>
              <a:rPr lang="en-GB" dirty="0" err="1" smtClean="0"/>
              <a:t>после</a:t>
            </a:r>
            <a:r>
              <a:rPr lang="en-GB" dirty="0" smtClean="0"/>
              <a:t> </a:t>
            </a:r>
            <a:r>
              <a:rPr lang="en-GB" dirty="0" err="1" smtClean="0"/>
              <a:t>того</a:t>
            </a:r>
            <a:r>
              <a:rPr lang="en-GB" dirty="0" smtClean="0"/>
              <a:t>, </a:t>
            </a:r>
            <a:r>
              <a:rPr lang="en-GB" dirty="0" err="1" smtClean="0"/>
              <a:t>как</a:t>
            </a:r>
            <a:r>
              <a:rPr lang="en-GB" dirty="0" smtClean="0"/>
              <a:t> </a:t>
            </a:r>
            <a:r>
              <a:rPr lang="en-GB" dirty="0" err="1" smtClean="0"/>
              <a:t>все</a:t>
            </a:r>
            <a:r>
              <a:rPr lang="en-GB" dirty="0" smtClean="0"/>
              <a:t> </a:t>
            </a:r>
            <a:r>
              <a:rPr lang="en-GB" dirty="0" err="1" smtClean="0"/>
              <a:t>правительства</a:t>
            </a:r>
            <a:r>
              <a:rPr lang="en-GB" dirty="0" smtClean="0"/>
              <a:t> ЕС </a:t>
            </a:r>
            <a:r>
              <a:rPr lang="en-GB" dirty="0" err="1" smtClean="0"/>
              <a:t>будут</a:t>
            </a:r>
            <a:r>
              <a:rPr lang="en-GB" dirty="0" smtClean="0"/>
              <a:t> </a:t>
            </a:r>
            <a:r>
              <a:rPr lang="en-GB" dirty="0" err="1" smtClean="0"/>
              <a:t>удовлетворены</a:t>
            </a:r>
            <a:r>
              <a:rPr lang="en-GB" dirty="0" smtClean="0"/>
              <a:t> </a:t>
            </a:r>
            <a:r>
              <a:rPr lang="en-GB" dirty="0" err="1" smtClean="0"/>
              <a:t>прогрессом</a:t>
            </a:r>
            <a:r>
              <a:rPr lang="en-GB" dirty="0" smtClean="0"/>
              <a:t> </a:t>
            </a:r>
            <a:r>
              <a:rPr lang="en-GB" dirty="0" err="1" smtClean="0"/>
              <a:t>кандидата</a:t>
            </a:r>
            <a:r>
              <a:rPr lang="en-GB" dirty="0" smtClean="0"/>
              <a:t>, </a:t>
            </a:r>
            <a:r>
              <a:rPr lang="en-GB" dirty="0" err="1" smtClean="0"/>
              <a:t>проанализированным</a:t>
            </a:r>
            <a:r>
              <a:rPr lang="en-GB" dirty="0" smtClean="0"/>
              <a:t> </a:t>
            </a:r>
            <a:r>
              <a:rPr lang="en-GB" dirty="0" err="1" smtClean="0"/>
              <a:t>Комиссией</a:t>
            </a:r>
            <a:r>
              <a:rPr lang="en-GB" dirty="0" smtClean="0"/>
              <a:t>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13C7AE-910F-40AA-A5FB-688A3574FAB9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303928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Механизмы</a:t>
            </a:r>
            <a:r>
              <a:rPr lang="en-GB" dirty="0" smtClean="0"/>
              <a:t> </a:t>
            </a:r>
            <a:r>
              <a:rPr lang="en-GB" dirty="0" err="1" smtClean="0"/>
              <a:t>мониторинга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err="1" smtClean="0"/>
              <a:t>Собственный</a:t>
            </a:r>
            <a:r>
              <a:rPr lang="en-GB" dirty="0" smtClean="0"/>
              <a:t> </a:t>
            </a:r>
            <a:r>
              <a:rPr lang="en-GB" dirty="0" err="1" smtClean="0"/>
              <a:t>мониторинг</a:t>
            </a:r>
            <a:endParaRPr lang="en-GB" dirty="0" smtClean="0"/>
          </a:p>
          <a:p>
            <a:pPr lvl="1"/>
            <a:r>
              <a:rPr lang="en-GB" dirty="0" err="1" smtClean="0"/>
              <a:t>Собственная</a:t>
            </a:r>
            <a:r>
              <a:rPr lang="en-GB" dirty="0" smtClean="0"/>
              <a:t> </a:t>
            </a:r>
            <a:r>
              <a:rPr lang="en-GB" dirty="0" err="1" smtClean="0"/>
              <a:t>оценка</a:t>
            </a:r>
            <a:r>
              <a:rPr lang="en-GB" dirty="0" smtClean="0"/>
              <a:t> ГД </a:t>
            </a:r>
            <a:r>
              <a:rPr lang="en-GB" dirty="0" err="1" smtClean="0"/>
              <a:t>по</a:t>
            </a:r>
            <a:r>
              <a:rPr lang="en-GB" dirty="0" smtClean="0"/>
              <a:t> </a:t>
            </a:r>
            <a:r>
              <a:rPr lang="en-GB" dirty="0" err="1" smtClean="0"/>
              <a:t>бюджету</a:t>
            </a:r>
            <a:endParaRPr lang="en-GB" dirty="0" smtClean="0"/>
          </a:p>
          <a:p>
            <a:pPr lvl="1"/>
            <a:r>
              <a:rPr lang="en-GB" dirty="0" err="1" smtClean="0"/>
              <a:t>Делегация</a:t>
            </a:r>
            <a:r>
              <a:rPr lang="en-GB" dirty="0" smtClean="0"/>
              <a:t> ЕС</a:t>
            </a:r>
          </a:p>
          <a:p>
            <a:r>
              <a:rPr lang="en-GB" dirty="0" err="1" smtClean="0"/>
              <a:t>Национальный</a:t>
            </a:r>
            <a:r>
              <a:rPr lang="en-GB" dirty="0" smtClean="0"/>
              <a:t> </a:t>
            </a:r>
            <a:r>
              <a:rPr lang="en-GB" dirty="0" err="1" smtClean="0"/>
              <a:t>мониторинг</a:t>
            </a:r>
            <a:endParaRPr lang="en-GB" dirty="0" smtClean="0"/>
          </a:p>
          <a:p>
            <a:pPr lvl="1"/>
            <a:r>
              <a:rPr lang="en-GB" dirty="0" err="1" smtClean="0"/>
              <a:t>Самооценка</a:t>
            </a:r>
            <a:r>
              <a:rPr lang="en-GB" dirty="0" smtClean="0"/>
              <a:t> </a:t>
            </a:r>
            <a:r>
              <a:rPr lang="en-GB" dirty="0" err="1" smtClean="0"/>
              <a:t>руководства</a:t>
            </a:r>
            <a:endParaRPr lang="en-GB" dirty="0" smtClean="0"/>
          </a:p>
          <a:p>
            <a:pPr lvl="1"/>
            <a:r>
              <a:rPr lang="en-GB" dirty="0" err="1" smtClean="0"/>
              <a:t>Годовые</a:t>
            </a:r>
            <a:r>
              <a:rPr lang="en-GB" dirty="0" smtClean="0"/>
              <a:t> </a:t>
            </a:r>
            <a:r>
              <a:rPr lang="en-GB" dirty="0" err="1" smtClean="0"/>
              <a:t>оценки</a:t>
            </a:r>
            <a:r>
              <a:rPr lang="en-GB" dirty="0" smtClean="0"/>
              <a:t> ГВФК (PIFC)</a:t>
            </a:r>
          </a:p>
          <a:p>
            <a:pPr lvl="1"/>
            <a:r>
              <a:rPr lang="en-GB" dirty="0" err="1" smtClean="0"/>
              <a:t>Отчеты</a:t>
            </a:r>
            <a:r>
              <a:rPr lang="en-GB" dirty="0" smtClean="0"/>
              <a:t> SAI</a:t>
            </a:r>
          </a:p>
          <a:p>
            <a:r>
              <a:rPr lang="en-GB" dirty="0" err="1" smtClean="0"/>
              <a:t>Независимая</a:t>
            </a:r>
            <a:r>
              <a:rPr lang="en-GB" dirty="0" smtClean="0"/>
              <a:t> </a:t>
            </a:r>
            <a:r>
              <a:rPr lang="en-GB" dirty="0" err="1" smtClean="0"/>
              <a:t>оценка</a:t>
            </a:r>
            <a:endParaRPr lang="en-GB" dirty="0" smtClean="0"/>
          </a:p>
          <a:p>
            <a:pPr lvl="1"/>
            <a:r>
              <a:rPr lang="en-GB" dirty="0" smtClean="0"/>
              <a:t>OECD/SIGMA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13C7AE-910F-40AA-A5FB-688A3574FAB9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186493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Оценка</a:t>
            </a:r>
            <a:r>
              <a:rPr lang="en-GB" dirty="0" smtClean="0"/>
              <a:t> ГД </a:t>
            </a:r>
            <a:r>
              <a:rPr lang="en-GB" dirty="0" err="1" smtClean="0"/>
              <a:t>по</a:t>
            </a:r>
            <a:r>
              <a:rPr lang="en-GB" dirty="0" smtClean="0"/>
              <a:t> </a:t>
            </a:r>
            <a:r>
              <a:rPr lang="en-GB" dirty="0" err="1" smtClean="0"/>
              <a:t>бюджету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err="1" smtClean="0"/>
              <a:t>Текущая</a:t>
            </a:r>
            <a:r>
              <a:rPr lang="en-GB" dirty="0" smtClean="0"/>
              <a:t> </a:t>
            </a:r>
            <a:r>
              <a:rPr lang="en-GB" dirty="0" err="1" smtClean="0"/>
              <a:t>оценка</a:t>
            </a:r>
            <a:endParaRPr lang="en-GB" dirty="0" smtClean="0"/>
          </a:p>
          <a:p>
            <a:pPr lvl="1"/>
            <a:r>
              <a:rPr lang="en-GB" dirty="0" err="1" smtClean="0"/>
              <a:t>Камеральное</a:t>
            </a:r>
            <a:r>
              <a:rPr lang="en-GB" dirty="0" smtClean="0"/>
              <a:t> </a:t>
            </a:r>
            <a:r>
              <a:rPr lang="en-GB" dirty="0" err="1" smtClean="0"/>
              <a:t>изучение</a:t>
            </a:r>
            <a:r>
              <a:rPr lang="en-GB" dirty="0" smtClean="0"/>
              <a:t> </a:t>
            </a:r>
            <a:r>
              <a:rPr lang="en-GB" dirty="0" err="1" smtClean="0"/>
              <a:t>программных</a:t>
            </a:r>
            <a:r>
              <a:rPr lang="en-GB" dirty="0" smtClean="0"/>
              <a:t>/</a:t>
            </a:r>
            <a:r>
              <a:rPr lang="en-GB" dirty="0" err="1" smtClean="0"/>
              <a:t>политических</a:t>
            </a:r>
            <a:r>
              <a:rPr lang="en-GB" dirty="0" smtClean="0"/>
              <a:t> </a:t>
            </a:r>
            <a:r>
              <a:rPr lang="en-GB" dirty="0" err="1" smtClean="0"/>
              <a:t>документов</a:t>
            </a:r>
            <a:r>
              <a:rPr lang="en-GB" dirty="0" smtClean="0"/>
              <a:t> и </a:t>
            </a:r>
            <a:r>
              <a:rPr lang="en-GB" dirty="0" err="1" smtClean="0"/>
              <a:t>законодательства</a:t>
            </a:r>
            <a:endParaRPr lang="en-GB" dirty="0" smtClean="0"/>
          </a:p>
          <a:p>
            <a:pPr lvl="1"/>
            <a:r>
              <a:rPr lang="en-GB" dirty="0" err="1" smtClean="0"/>
              <a:t>Миссии</a:t>
            </a:r>
            <a:r>
              <a:rPr lang="en-GB" dirty="0" smtClean="0"/>
              <a:t> </a:t>
            </a:r>
            <a:r>
              <a:rPr lang="en-GB" dirty="0" err="1" smtClean="0"/>
              <a:t>по</a:t>
            </a:r>
            <a:r>
              <a:rPr lang="en-GB" dirty="0" smtClean="0"/>
              <a:t> </a:t>
            </a:r>
            <a:r>
              <a:rPr lang="en-GB" dirty="0" err="1" smtClean="0"/>
              <a:t>установлению</a:t>
            </a:r>
            <a:r>
              <a:rPr lang="en-GB" dirty="0" smtClean="0"/>
              <a:t> </a:t>
            </a:r>
            <a:r>
              <a:rPr lang="en-GB" dirty="0" err="1" smtClean="0"/>
              <a:t>фактов</a:t>
            </a:r>
            <a:r>
              <a:rPr lang="en-GB" dirty="0" smtClean="0"/>
              <a:t>, </a:t>
            </a:r>
            <a:r>
              <a:rPr lang="en-GB" dirty="0" err="1" smtClean="0"/>
              <a:t>включая</a:t>
            </a:r>
            <a:r>
              <a:rPr lang="en-GB" dirty="0" smtClean="0"/>
              <a:t> </a:t>
            </a:r>
            <a:r>
              <a:rPr lang="en-GB" dirty="0" err="1" smtClean="0"/>
              <a:t>встречи</a:t>
            </a:r>
            <a:r>
              <a:rPr lang="en-GB" dirty="0" smtClean="0"/>
              <a:t> с: </a:t>
            </a:r>
          </a:p>
          <a:p>
            <a:pPr lvl="2">
              <a:spcAft>
                <a:spcPts val="600"/>
              </a:spcAft>
              <a:buClr>
                <a:srgbClr val="0F5494"/>
              </a:buClr>
            </a:pPr>
            <a:r>
              <a:rPr lang="en-GB" sz="1800" dirty="0" err="1" smtClean="0"/>
              <a:t>Центральным</a:t>
            </a:r>
            <a:r>
              <a:rPr lang="en-GB" sz="1800" dirty="0" smtClean="0"/>
              <a:t> </a:t>
            </a:r>
            <a:r>
              <a:rPr lang="en-GB" sz="1800" dirty="0" err="1" smtClean="0"/>
              <a:t>отделом</a:t>
            </a:r>
            <a:r>
              <a:rPr lang="en-GB" sz="1800" dirty="0" smtClean="0"/>
              <a:t> </a:t>
            </a:r>
            <a:r>
              <a:rPr lang="en-GB" sz="1800" dirty="0" err="1" smtClean="0"/>
              <a:t>по</a:t>
            </a:r>
            <a:r>
              <a:rPr lang="en-GB" sz="1800" dirty="0" smtClean="0"/>
              <a:t> </a:t>
            </a:r>
            <a:r>
              <a:rPr lang="en-GB" sz="1800" dirty="0" err="1" smtClean="0"/>
              <a:t>гармонизации</a:t>
            </a:r>
            <a:endParaRPr lang="en-GB" sz="1800" dirty="0" smtClean="0"/>
          </a:p>
          <a:p>
            <a:pPr lvl="2">
              <a:spcAft>
                <a:spcPts val="600"/>
              </a:spcAft>
              <a:buClr>
                <a:srgbClr val="0F5494"/>
              </a:buClr>
            </a:pPr>
            <a:r>
              <a:rPr lang="en-GB" sz="1800" dirty="0" err="1" smtClean="0"/>
              <a:t>Пользователями</a:t>
            </a:r>
            <a:r>
              <a:rPr lang="en-GB" sz="1800" dirty="0" smtClean="0"/>
              <a:t> </a:t>
            </a:r>
            <a:r>
              <a:rPr lang="en-GB" sz="1800" dirty="0" err="1" smtClean="0"/>
              <a:t>бюджета</a:t>
            </a:r>
            <a:endParaRPr lang="en-GB" sz="1800" dirty="0" smtClean="0"/>
          </a:p>
          <a:p>
            <a:pPr lvl="1"/>
            <a:r>
              <a:rPr lang="en-GB" dirty="0" err="1" smtClean="0"/>
              <a:t>Годовые</a:t>
            </a:r>
            <a:r>
              <a:rPr lang="en-GB" dirty="0" smtClean="0"/>
              <a:t> </a:t>
            </a:r>
            <a:r>
              <a:rPr lang="en-GB" dirty="0" err="1" smtClean="0"/>
              <a:t>отчеты</a:t>
            </a:r>
            <a:r>
              <a:rPr lang="en-GB" dirty="0" smtClean="0"/>
              <a:t> о </a:t>
            </a:r>
            <a:r>
              <a:rPr lang="en-GB" dirty="0" err="1" smtClean="0"/>
              <a:t>ходе</a:t>
            </a:r>
            <a:r>
              <a:rPr lang="en-GB" dirty="0" smtClean="0"/>
              <a:t> </a:t>
            </a:r>
            <a:r>
              <a:rPr lang="en-GB" dirty="0" err="1" smtClean="0"/>
              <a:t>работ</a:t>
            </a:r>
            <a:r>
              <a:rPr lang="en-GB" dirty="0" smtClean="0"/>
              <a:t> </a:t>
            </a:r>
          </a:p>
          <a:p>
            <a:pPr lvl="1"/>
            <a:r>
              <a:rPr lang="en-GB" dirty="0" err="1" smtClean="0"/>
              <a:t>Результаты</a:t>
            </a:r>
            <a:r>
              <a:rPr lang="en-GB" dirty="0" smtClean="0"/>
              <a:t> </a:t>
            </a:r>
            <a:r>
              <a:rPr lang="en-GB" dirty="0" err="1" smtClean="0"/>
              <a:t>национальной</a:t>
            </a:r>
            <a:r>
              <a:rPr lang="en-GB" dirty="0" smtClean="0"/>
              <a:t> </a:t>
            </a:r>
            <a:r>
              <a:rPr lang="en-GB" dirty="0" err="1" smtClean="0"/>
              <a:t>оценки</a:t>
            </a:r>
            <a:r>
              <a:rPr lang="en-GB" dirty="0" smtClean="0"/>
              <a:t> (</a:t>
            </a:r>
            <a:r>
              <a:rPr lang="en-GB" dirty="0" err="1" smtClean="0"/>
              <a:t>Годовой</a:t>
            </a:r>
            <a:r>
              <a:rPr lang="en-GB" dirty="0" smtClean="0"/>
              <a:t> </a:t>
            </a:r>
            <a:r>
              <a:rPr lang="en-GB" dirty="0" err="1" smtClean="0"/>
              <a:t>отчет</a:t>
            </a:r>
            <a:r>
              <a:rPr lang="en-GB" dirty="0" smtClean="0"/>
              <a:t> о </a:t>
            </a:r>
            <a:r>
              <a:rPr lang="en-GB" dirty="0" err="1" smtClean="0"/>
              <a:t>ходе</a:t>
            </a:r>
            <a:r>
              <a:rPr lang="en-GB" dirty="0" smtClean="0"/>
              <a:t> </a:t>
            </a:r>
            <a:r>
              <a:rPr lang="en-GB" dirty="0" err="1" smtClean="0"/>
              <a:t>работ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13C7AE-910F-40AA-A5FB-688A3574FAB9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1374537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Критерии</a:t>
            </a:r>
            <a:r>
              <a:rPr lang="en-GB" dirty="0" smtClean="0"/>
              <a:t> </a:t>
            </a:r>
            <a:r>
              <a:rPr lang="en-GB" dirty="0" err="1" smtClean="0"/>
              <a:t>оценки</a:t>
            </a:r>
            <a:r>
              <a:rPr lang="en-GB" dirty="0" smtClean="0"/>
              <a:t> ЕС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Стратегические</a:t>
            </a:r>
            <a:r>
              <a:rPr lang="en-GB" dirty="0" smtClean="0"/>
              <a:t> </a:t>
            </a:r>
            <a:r>
              <a:rPr lang="en-GB" dirty="0" err="1" smtClean="0"/>
              <a:t>рамки</a:t>
            </a:r>
            <a:r>
              <a:rPr lang="en-GB" dirty="0" smtClean="0"/>
              <a:t> и </a:t>
            </a:r>
            <a:r>
              <a:rPr lang="en-GB" dirty="0" err="1" smtClean="0"/>
              <a:t>политические</a:t>
            </a:r>
            <a:r>
              <a:rPr lang="en-GB" dirty="0" smtClean="0"/>
              <a:t> </a:t>
            </a:r>
            <a:r>
              <a:rPr lang="en-GB" dirty="0" err="1" smtClean="0"/>
              <a:t>повороты</a:t>
            </a:r>
            <a:endParaRPr lang="en-GB" dirty="0" smtClean="0"/>
          </a:p>
          <a:p>
            <a:r>
              <a:rPr lang="en-GB" dirty="0" err="1" smtClean="0"/>
              <a:t>Эффективный</a:t>
            </a:r>
            <a:r>
              <a:rPr lang="en-GB" dirty="0" smtClean="0"/>
              <a:t> и </a:t>
            </a:r>
            <a:r>
              <a:rPr lang="en-GB" dirty="0" err="1" smtClean="0"/>
              <a:t>активный</a:t>
            </a:r>
            <a:r>
              <a:rPr lang="en-GB" dirty="0" smtClean="0"/>
              <a:t> ЦОГ</a:t>
            </a:r>
          </a:p>
          <a:p>
            <a:r>
              <a:rPr lang="en-GB" dirty="0" err="1" smtClean="0"/>
              <a:t>Нормативно-правовая</a:t>
            </a:r>
            <a:r>
              <a:rPr lang="en-GB" dirty="0" smtClean="0"/>
              <a:t> </a:t>
            </a:r>
            <a:r>
              <a:rPr lang="en-GB" dirty="0" err="1" smtClean="0"/>
              <a:t>база</a:t>
            </a:r>
            <a:r>
              <a:rPr lang="en-GB" dirty="0" smtClean="0"/>
              <a:t> </a:t>
            </a:r>
            <a:r>
              <a:rPr lang="en-GB" dirty="0" err="1" smtClean="0"/>
              <a:t>по</a:t>
            </a:r>
            <a:r>
              <a:rPr lang="en-GB" dirty="0" smtClean="0"/>
              <a:t> </a:t>
            </a:r>
            <a:r>
              <a:rPr lang="en-GB" dirty="0" err="1" smtClean="0"/>
              <a:t>внутреннему</a:t>
            </a:r>
            <a:r>
              <a:rPr lang="en-GB" dirty="0" smtClean="0"/>
              <a:t> </a:t>
            </a:r>
            <a:r>
              <a:rPr lang="en-GB" dirty="0" err="1" smtClean="0"/>
              <a:t>контролю</a:t>
            </a:r>
            <a:r>
              <a:rPr lang="en-GB" dirty="0" smtClean="0"/>
              <a:t> и </a:t>
            </a:r>
            <a:r>
              <a:rPr lang="en-GB" dirty="0" err="1" smtClean="0"/>
              <a:t>внутреннему</a:t>
            </a:r>
            <a:r>
              <a:rPr lang="en-GB" dirty="0" smtClean="0"/>
              <a:t> </a:t>
            </a:r>
            <a:r>
              <a:rPr lang="en-GB" dirty="0" err="1" smtClean="0"/>
              <a:t>аудиту</a:t>
            </a:r>
            <a:endParaRPr lang="en-GB" dirty="0" smtClean="0"/>
          </a:p>
          <a:p>
            <a:r>
              <a:rPr lang="en-GB" dirty="0" err="1" smtClean="0"/>
              <a:t>Содействие</a:t>
            </a:r>
            <a:r>
              <a:rPr lang="en-GB" dirty="0" smtClean="0"/>
              <a:t> </a:t>
            </a:r>
            <a:r>
              <a:rPr lang="en-GB" dirty="0" err="1" smtClean="0"/>
              <a:t>управленческой</a:t>
            </a:r>
            <a:r>
              <a:rPr lang="en-GB" dirty="0" smtClean="0"/>
              <a:t> </a:t>
            </a:r>
            <a:r>
              <a:rPr lang="en-GB" dirty="0" err="1" smtClean="0"/>
              <a:t>подотчетности</a:t>
            </a:r>
            <a:endParaRPr lang="en-GB" dirty="0" smtClean="0"/>
          </a:p>
          <a:p>
            <a:r>
              <a:rPr lang="en-GB" dirty="0" err="1" smtClean="0"/>
              <a:t>Структура</a:t>
            </a:r>
            <a:r>
              <a:rPr lang="en-GB" dirty="0" smtClean="0"/>
              <a:t> (</a:t>
            </a:r>
            <a:r>
              <a:rPr lang="en-GB" dirty="0" err="1" smtClean="0"/>
              <a:t>централизованная</a:t>
            </a:r>
            <a:r>
              <a:rPr lang="en-GB" dirty="0" smtClean="0"/>
              <a:t>) </a:t>
            </a:r>
            <a:r>
              <a:rPr lang="en-GB" dirty="0" err="1" smtClean="0"/>
              <a:t>финансовой</a:t>
            </a:r>
            <a:r>
              <a:rPr lang="en-GB" dirty="0" smtClean="0"/>
              <a:t> </a:t>
            </a:r>
            <a:r>
              <a:rPr lang="en-GB" dirty="0" err="1" smtClean="0"/>
              <a:t>инспекции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13C7AE-910F-40AA-A5FB-688A3574FAB9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2368969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OECD Sigma – </a:t>
            </a:r>
            <a:r>
              <a:rPr lang="en-GB" dirty="0" err="1" smtClean="0"/>
              <a:t>Принципы</a:t>
            </a:r>
            <a:r>
              <a:rPr lang="en-GB" dirty="0" smtClean="0"/>
              <a:t> </a:t>
            </a:r>
            <a:r>
              <a:rPr lang="en-GB" dirty="0" err="1" smtClean="0"/>
              <a:t>государственного</a:t>
            </a:r>
            <a:r>
              <a:rPr lang="en-GB" dirty="0" smtClean="0"/>
              <a:t> </a:t>
            </a:r>
            <a:r>
              <a:rPr lang="en-GB" dirty="0" err="1" smtClean="0"/>
              <a:t>управления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457200" y="2387600"/>
            <a:ext cx="4330824" cy="3633788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900"/>
              </a:spcAft>
              <a:buClr>
                <a:srgbClr val="0F5494"/>
              </a:buClr>
            </a:pPr>
            <a:r>
              <a:rPr lang="en-GB" dirty="0" err="1" smtClean="0"/>
              <a:t>Принципы</a:t>
            </a:r>
            <a:r>
              <a:rPr lang="en-GB" dirty="0" smtClean="0"/>
              <a:t> </a:t>
            </a:r>
            <a:r>
              <a:rPr lang="en-GB" dirty="0" err="1" smtClean="0"/>
              <a:t>классифицируются</a:t>
            </a:r>
            <a:r>
              <a:rPr lang="en-GB" dirty="0" smtClean="0"/>
              <a:t> </a:t>
            </a:r>
            <a:r>
              <a:rPr lang="en-GB" dirty="0" err="1" smtClean="0"/>
              <a:t>по</a:t>
            </a:r>
            <a:r>
              <a:rPr lang="en-GB" dirty="0" smtClean="0"/>
              <a:t> </a:t>
            </a:r>
            <a:r>
              <a:rPr lang="en-GB" dirty="0" err="1" smtClean="0"/>
              <a:t>шести</a:t>
            </a:r>
            <a:r>
              <a:rPr lang="en-GB" dirty="0" smtClean="0"/>
              <a:t> </a:t>
            </a:r>
            <a:r>
              <a:rPr lang="en-GB" dirty="0" err="1" smtClean="0"/>
              <a:t>ключевым</a:t>
            </a:r>
            <a:r>
              <a:rPr lang="en-GB" dirty="0" smtClean="0"/>
              <a:t> </a:t>
            </a:r>
            <a:r>
              <a:rPr lang="en-GB" dirty="0" err="1" smtClean="0"/>
              <a:t>направлениям</a:t>
            </a:r>
            <a:r>
              <a:rPr lang="en-GB" dirty="0" smtClean="0"/>
              <a:t> </a:t>
            </a:r>
            <a:r>
              <a:rPr lang="en-GB" dirty="0" err="1" smtClean="0"/>
              <a:t>реформы</a:t>
            </a:r>
            <a:endParaRPr lang="en-GB" dirty="0" smtClean="0"/>
          </a:p>
          <a:p>
            <a:pPr>
              <a:buClr>
                <a:srgbClr val="0F5494"/>
              </a:buClr>
            </a:pPr>
            <a:r>
              <a:rPr lang="en-GB" dirty="0" smtClean="0"/>
              <a:t>А </a:t>
            </a:r>
            <a:r>
              <a:rPr lang="en-GB" dirty="0" err="1" smtClean="0"/>
              <a:t>также</a:t>
            </a:r>
            <a:r>
              <a:rPr lang="en-GB" dirty="0" smtClean="0"/>
              <a:t> </a:t>
            </a:r>
            <a:r>
              <a:rPr lang="en-GB" dirty="0" err="1" smtClean="0"/>
              <a:t>структура</a:t>
            </a:r>
            <a:r>
              <a:rPr lang="en-GB" dirty="0" smtClean="0"/>
              <a:t> </a:t>
            </a:r>
            <a:r>
              <a:rPr lang="en-GB" dirty="0" err="1" smtClean="0"/>
              <a:t>мониторинга</a:t>
            </a:r>
            <a:r>
              <a:rPr lang="en-GB" dirty="0" smtClean="0"/>
              <a:t> – </a:t>
            </a:r>
            <a:r>
              <a:rPr lang="en-GB" dirty="0" err="1" smtClean="0"/>
              <a:t>количественные</a:t>
            </a:r>
            <a:r>
              <a:rPr lang="en-GB" dirty="0" smtClean="0"/>
              <a:t> и </a:t>
            </a:r>
            <a:r>
              <a:rPr lang="en-GB" dirty="0" err="1" smtClean="0"/>
              <a:t>качественные</a:t>
            </a:r>
            <a:r>
              <a:rPr lang="en-GB" dirty="0" smtClean="0"/>
              <a:t> </a:t>
            </a:r>
            <a:r>
              <a:rPr lang="en-GB" dirty="0" err="1" smtClean="0"/>
              <a:t>индикаторы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2204864"/>
            <a:ext cx="2851596" cy="4028446"/>
          </a:xfr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6CDD1B-50E0-44E8-82B7-F85F69F6D40C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2321991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133176"/>
        </a:solidFill>
        <a:ln>
          <a:solidFill>
            <a:srgbClr val="133176"/>
          </a:solidFill>
        </a:ln>
      </a:spPr>
      <a:bodyPr anchor="ctr"/>
      <a:lstStyle>
        <a:defPPr algn="ctr" defTabSz="457200" fontAlgn="auto">
          <a:spcBef>
            <a:spcPts val="0"/>
          </a:spcBef>
          <a:spcAft>
            <a:spcPts val="0"/>
          </a:spcAft>
          <a:defRPr sz="1800" b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7600" b="1" i="0" u="none" strike="noStrike" cap="none" normalizeH="0" baseline="0" smtClean="0">
            <a:ln>
              <a:noFill/>
            </a:ln>
            <a:solidFill>
              <a:srgbClr val="FFD624"/>
            </a:solidFill>
            <a:effectLst/>
            <a:latin typeface="Verdana" pitchFamily="34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2400" b="0" dirty="0" err="1" smtClean="0">
            <a:solidFill>
              <a:srgbClr val="0F5494"/>
            </a:solidFill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2331</TotalTime>
  <Words>447</Words>
  <Application>Microsoft Office PowerPoint</Application>
  <PresentationFormat>On-screen Show (4:3)</PresentationFormat>
  <Paragraphs>97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Default Design</vt:lpstr>
      <vt:lpstr>Оценка местной системы ГВК</vt:lpstr>
      <vt:lpstr>Содержание</vt:lpstr>
      <vt:lpstr>Оценить на основании чего?</vt:lpstr>
      <vt:lpstr>Дифференциацияпо типу клиента</vt:lpstr>
      <vt:lpstr>Процесс вступления– страны-кандидаты </vt:lpstr>
      <vt:lpstr>Механизмы мониторинга</vt:lpstr>
      <vt:lpstr>Оценка ГД по бюджету</vt:lpstr>
      <vt:lpstr>Критерии оценки ЕС</vt:lpstr>
      <vt:lpstr>OECD Sigma – Принципы государственного управления</vt:lpstr>
      <vt:lpstr>Принципы оценки Sigma</vt:lpstr>
      <vt:lpstr>Принципы 6 и 7 – Внутренний контроль</vt:lpstr>
      <vt:lpstr>Принципы 8 и 9 – Внутренний аудит </vt:lpstr>
      <vt:lpstr>Модель зрелости внутреннего контроля</vt:lpstr>
    </vt:vector>
  </TitlesOfParts>
  <Company>European Commission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turneem</dc:creator>
  <cp:lastModifiedBy>user</cp:lastModifiedBy>
  <cp:revision>172</cp:revision>
  <dcterms:created xsi:type="dcterms:W3CDTF">2011-10-28T10:25:18Z</dcterms:created>
  <dcterms:modified xsi:type="dcterms:W3CDTF">2016-03-10T22:09:31Z</dcterms:modified>
</cp:coreProperties>
</file>