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426" r:id="rId2"/>
    <p:sldId id="427" r:id="rId3"/>
    <p:sldId id="447" r:id="rId4"/>
    <p:sldId id="451" r:id="rId5"/>
    <p:sldId id="452" r:id="rId6"/>
    <p:sldId id="449" r:id="rId7"/>
    <p:sldId id="453" r:id="rId8"/>
    <p:sldId id="403" r:id="rId9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42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éma alapján készült stílus 1 – 5. jelölőszín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47" autoAdjust="0"/>
    <p:restoredTop sz="94049" autoAdjust="0"/>
  </p:normalViewPr>
  <p:slideViewPr>
    <p:cSldViewPr>
      <p:cViewPr varScale="1">
        <p:scale>
          <a:sx n="69" d="100"/>
          <a:sy n="69" d="100"/>
        </p:scale>
        <p:origin x="47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9F348-2C7F-401C-92D7-DC4CE7899B6F}" type="datetimeFigureOut">
              <a:rPr lang="en-US" smtClean="0"/>
              <a:pPr/>
              <a:t>3/16/2016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AE607-FF26-4835-9EAD-DBB3FB491D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29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907AD67-7C60-4008-9560-6C146AAB157C}" type="datetimeFigureOut">
              <a:rPr lang="en-US" smtClean="0"/>
              <a:pPr/>
              <a:t>3/16/2016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66FA965-B4FE-420C-8A3C-83B71E304D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175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2E64-0A67-474B-A639-17E615330E46}" type="datetime1">
              <a:rPr lang="en-US" smtClean="0"/>
              <a:pPr/>
              <a:t>3/16/2016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277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2589C-FC03-4259-8BBC-0BD281CB6FD4}" type="datetime1">
              <a:rPr lang="en-US" smtClean="0"/>
              <a:pPr/>
              <a:t>3/16/2016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608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EECDC-4F87-4C25-B3AD-A2774A9FCBD3}" type="datetime1">
              <a:rPr lang="en-US" smtClean="0"/>
              <a:pPr/>
              <a:t>3/16/2016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217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2C02-1F7B-454E-8A54-3041221DBA6F}" type="datetime1">
              <a:rPr lang="en-US" smtClean="0"/>
              <a:pPr/>
              <a:t>3/16/2016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6936-CDE1-44C9-8756-609327187BEC}" type="datetime1">
              <a:rPr lang="en-US" smtClean="0"/>
              <a:pPr/>
              <a:t>3/16/2016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593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C727-D177-4367-A10D-85F66D20A87B}" type="datetime1">
              <a:rPr lang="en-US" smtClean="0"/>
              <a:pPr/>
              <a:t>3/16/2016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295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27EE1-2D06-409D-94E9-C88BA720C917}" type="datetime1">
              <a:rPr lang="en-US" smtClean="0"/>
              <a:pPr/>
              <a:t>3/16/2016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927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72D95-2A0A-4837-AE48-53DD1A2E57A4}" type="datetime1">
              <a:rPr lang="en-US" smtClean="0"/>
              <a:pPr/>
              <a:t>3/16/2016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201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A60B-CE01-4442-B45E-2835CD8C19AA}" type="datetime1">
              <a:rPr lang="en-US" smtClean="0"/>
              <a:pPr/>
              <a:t>3/16/2016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510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1E71-AD02-4FB2-A70E-7F4274975F0E}" type="datetime1">
              <a:rPr lang="en-US" smtClean="0"/>
              <a:pPr/>
              <a:t>3/16/2016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712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F447-F262-404B-9C87-E9F53C2B0C74}" type="datetime1">
              <a:rPr lang="en-US" smtClean="0"/>
              <a:pPr/>
              <a:t>3/16/2016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98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495E1-C638-4617-8F56-1143B3659993}" type="datetime1">
              <a:rPr lang="en-US" smtClean="0"/>
              <a:pPr/>
              <a:t>3/16/2016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838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F2C02-1F7B-454E-8A54-3041221DBA6F}" type="datetime1">
              <a:rPr lang="en-US" smtClean="0"/>
              <a:pPr/>
              <a:t>3/16/2016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11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jpe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jpe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33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PowerPoint_Slide1.sldx"/><Relationship Id="rId5" Type="http://schemas.openxmlformats.org/officeDocument/2006/relationships/oleObject" Target="../embeddings/oleObject1.bin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6.png"/><Relationship Id="rId7" Type="http://schemas.openxmlformats.org/officeDocument/2006/relationships/image" Target="../media/image2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23.jpeg"/><Relationship Id="rId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52400"/>
            <a:ext cx="6477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322263"/>
            <a:ext cx="720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38" y="727075"/>
            <a:ext cx="7937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662113"/>
            <a:ext cx="865187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3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73300"/>
            <a:ext cx="790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3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14638"/>
            <a:ext cx="719137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3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347066"/>
            <a:ext cx="86360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3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451" y="4613275"/>
            <a:ext cx="692150" cy="4634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3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38" y="4939278"/>
            <a:ext cx="737811" cy="491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3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450" y="5110596"/>
            <a:ext cx="718025" cy="47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3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869" y="5236369"/>
            <a:ext cx="647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3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719" y="5107382"/>
            <a:ext cx="647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3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634" y="4831063"/>
            <a:ext cx="792162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4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307165"/>
            <a:ext cx="8651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4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192" y="3687626"/>
            <a:ext cx="7937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4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46118"/>
            <a:ext cx="824890" cy="4139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4" name="Picture 4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904" y="1828800"/>
            <a:ext cx="93503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Picture 4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230313"/>
            <a:ext cx="72072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45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727075"/>
            <a:ext cx="7889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Picture 46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5" y="287338"/>
            <a:ext cx="7889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8" name="Picture 47" descr="Russia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354" y="3090071"/>
            <a:ext cx="800336" cy="4331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9" name="Picture 28" descr="flag_hungary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087438"/>
            <a:ext cx="79216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0" name="Rectangle 2"/>
          <p:cNvSpPr txBox="1">
            <a:spLocks noChangeArrowheads="1"/>
          </p:cNvSpPr>
          <p:nvPr/>
        </p:nvSpPr>
        <p:spPr bwMode="auto">
          <a:xfrm>
            <a:off x="2195513" y="2166938"/>
            <a:ext cx="4897437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en-US" sz="3600">
                <a:solidFill>
                  <a:schemeClr val="tx2"/>
                </a:solidFill>
              </a:rPr>
              <a:t/>
            </a:r>
            <a:br>
              <a:rPr lang="hr-HR" altLang="en-US" sz="3600">
                <a:solidFill>
                  <a:schemeClr val="tx2"/>
                </a:solidFill>
              </a:rPr>
            </a:br>
            <a:endParaRPr lang="hr-HR" altLang="en-US" sz="3600">
              <a:solidFill>
                <a:schemeClr val="tx2"/>
              </a:solidFill>
            </a:endParaRPr>
          </a:p>
        </p:txBody>
      </p:sp>
      <p:sp>
        <p:nvSpPr>
          <p:cNvPr id="14361" name="Rectangle 2"/>
          <p:cNvSpPr txBox="1">
            <a:spLocks noChangeArrowheads="1"/>
          </p:cNvSpPr>
          <p:nvPr/>
        </p:nvSpPr>
        <p:spPr bwMode="auto">
          <a:xfrm>
            <a:off x="2159001" y="1929804"/>
            <a:ext cx="48974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en-US" sz="3600" dirty="0" smtClean="0">
                <a:solidFill>
                  <a:srgbClr val="0070C0"/>
                </a:solidFill>
                <a:latin typeface="Algerian" pitchFamily="82" charset="0"/>
              </a:rPr>
              <a:t> </a:t>
            </a:r>
            <a:r>
              <a:rPr lang="en-US" altLang="en-US" sz="2800" dirty="0">
                <a:solidFill>
                  <a:srgbClr val="0070C0"/>
                </a:solidFill>
                <a:latin typeface="Algerian" pitchFamily="82" charset="0"/>
              </a:rPr>
              <a:t>Internal audit</a:t>
            </a:r>
          </a:p>
          <a:p>
            <a:pPr algn="ctr" eaLnBrk="1" hangingPunct="1"/>
            <a:r>
              <a:rPr lang="en-US" altLang="en-US" sz="2800" dirty="0">
                <a:solidFill>
                  <a:srgbClr val="0070C0"/>
                </a:solidFill>
                <a:latin typeface="Algerian" pitchFamily="82" charset="0"/>
              </a:rPr>
              <a:t>Community of </a:t>
            </a:r>
            <a:r>
              <a:rPr lang="en-US" altLang="en-US" sz="2800" dirty="0" smtClean="0">
                <a:solidFill>
                  <a:srgbClr val="0070C0"/>
                </a:solidFill>
                <a:latin typeface="Algerian" pitchFamily="82" charset="0"/>
              </a:rPr>
              <a:t>practice</a:t>
            </a:r>
            <a:endParaRPr lang="hu-HU" altLang="en-US" sz="2800" dirty="0" smtClean="0">
              <a:solidFill>
                <a:srgbClr val="0070C0"/>
              </a:solidFill>
              <a:latin typeface="Algerian" pitchFamily="82" charset="0"/>
            </a:endParaRPr>
          </a:p>
        </p:txBody>
      </p:sp>
      <p:pic>
        <p:nvPicPr>
          <p:cNvPr id="14362" name="Picture 9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42863"/>
            <a:ext cx="11144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3" name="Picture 28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3960418"/>
            <a:ext cx="74136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518"/>
          <p:cNvPicPr/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77"/>
          <a:stretch>
            <a:fillRect/>
          </a:stretch>
        </p:blipFill>
        <p:spPr bwMode="auto">
          <a:xfrm>
            <a:off x="0" y="6324600"/>
            <a:ext cx="91440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Subtitle 2"/>
          <p:cNvSpPr>
            <a:spLocks noGrp="1"/>
          </p:cNvSpPr>
          <p:nvPr>
            <p:ph type="subTitle" idx="1"/>
          </p:nvPr>
        </p:nvSpPr>
        <p:spPr>
          <a:xfrm>
            <a:off x="2097088" y="3256160"/>
            <a:ext cx="5143500" cy="762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Strategic Action Plan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953000" y="5913754"/>
            <a:ext cx="478480" cy="3651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713387" y="5929646"/>
            <a:ext cx="547687" cy="3633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956638" y="5908099"/>
            <a:ext cx="547687" cy="3912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556122" y="5933648"/>
            <a:ext cx="528055" cy="3751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312870" y="5919017"/>
            <a:ext cx="591972" cy="3955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5483277" y="5914363"/>
            <a:ext cx="544926" cy="3786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6113185" y="5919017"/>
            <a:ext cx="563464" cy="37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37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16"/>
          <p:cNvSpPr txBox="1">
            <a:spLocks noChangeArrowheads="1"/>
          </p:cNvSpPr>
          <p:nvPr/>
        </p:nvSpPr>
        <p:spPr bwMode="auto">
          <a:xfrm>
            <a:off x="684213" y="136524"/>
            <a:ext cx="7391400" cy="77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Our Mission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550" y="750888"/>
            <a:ext cx="7859713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IA COP offer</a:t>
            </a:r>
            <a:r>
              <a:rPr lang="hr-HR" sz="16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</a:t>
            </a:r>
            <a:r>
              <a:rPr lang="en-US" sz="16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support to its member countries</a:t>
            </a:r>
          </a:p>
          <a:p>
            <a:pPr algn="ctr" eaLnBrk="1" hangingPunct="1">
              <a:defRPr/>
            </a:pPr>
            <a:r>
              <a:rPr lang="en-US" sz="16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in establishing 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modern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and 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effective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Internal Audit system that </a:t>
            </a:r>
          </a:p>
          <a:p>
            <a:pPr algn="ctr" eaLnBrk="1" hangingPunct="1">
              <a:defRPr/>
            </a:pPr>
            <a:r>
              <a:rPr lang="en-US" sz="16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meets international </a:t>
            </a: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standards </a:t>
            </a:r>
            <a:r>
              <a:rPr lang="en-US" sz="16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and </a:t>
            </a: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best practices </a:t>
            </a:r>
            <a:r>
              <a:rPr lang="en-US" sz="16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and </a:t>
            </a:r>
          </a:p>
          <a:p>
            <a:pPr algn="ctr" eaLnBrk="1" hangingPunct="1">
              <a:defRPr/>
            </a:pPr>
            <a:r>
              <a:rPr lang="en-US" sz="16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is a key for 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good governance </a:t>
            </a:r>
            <a:r>
              <a:rPr lang="en-US" sz="16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and 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accountability</a:t>
            </a:r>
            <a:r>
              <a:rPr lang="en-US" sz="16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in the public </a:t>
            </a: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sector</a:t>
            </a:r>
            <a:endParaRPr lang="en-US" sz="1600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536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42863"/>
            <a:ext cx="11144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51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77"/>
          <a:stretch>
            <a:fillRect/>
          </a:stretch>
        </p:blipFill>
        <p:spPr bwMode="auto">
          <a:xfrm>
            <a:off x="0" y="6324600"/>
            <a:ext cx="91440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16"/>
          <p:cNvSpPr txBox="1">
            <a:spLocks noChangeArrowheads="1"/>
          </p:cNvSpPr>
          <p:nvPr/>
        </p:nvSpPr>
        <p:spPr bwMode="auto">
          <a:xfrm>
            <a:off x="836613" y="1702492"/>
            <a:ext cx="7391400" cy="77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Our 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Core Values</a:t>
            </a:r>
            <a:endParaRPr lang="en-US" alt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42950" y="2316856"/>
            <a:ext cx="7859713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Professionalism</a:t>
            </a:r>
            <a:r>
              <a:rPr lang="en-GB" sz="16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GB" sz="1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dedication</a:t>
            </a:r>
            <a:r>
              <a:rPr lang="en-GB" sz="16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to reforms, commitment to </a:t>
            </a:r>
            <a:r>
              <a:rPr lang="en-GB" sz="1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sharing knowledge </a:t>
            </a:r>
            <a:endParaRPr lang="en-GB" sz="1600" b="1" dirty="0" smtClean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en-GB" sz="1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and experience </a:t>
            </a:r>
            <a:r>
              <a:rPr lang="en-GB" sz="16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with the community (as professional family of peers), </a:t>
            </a:r>
            <a:endParaRPr lang="en-GB" sz="1600" dirty="0" smtClean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en-GB" sz="16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trust</a:t>
            </a:r>
            <a:r>
              <a:rPr lang="en-GB" sz="16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GB" sz="1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unity</a:t>
            </a:r>
            <a:r>
              <a:rPr lang="en-GB" sz="16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GB" sz="16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and </a:t>
            </a:r>
            <a:r>
              <a:rPr lang="en-GB" sz="1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respect</a:t>
            </a:r>
            <a:r>
              <a:rPr lang="en-GB" sz="16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GB" sz="16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to diversity of 23 member </a:t>
            </a:r>
            <a:r>
              <a:rPr lang="en-GB" sz="160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countries  </a:t>
            </a:r>
            <a:endParaRPr lang="en-US" sz="1600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" name="Rectangle 16"/>
          <p:cNvSpPr txBox="1">
            <a:spLocks noChangeArrowheads="1"/>
          </p:cNvSpPr>
          <p:nvPr/>
        </p:nvSpPr>
        <p:spPr bwMode="auto">
          <a:xfrm>
            <a:off x="-609600" y="4082943"/>
            <a:ext cx="4634706" cy="77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IACOP</a:t>
            </a:r>
            <a:r>
              <a:rPr lang="en-GB" sz="2400" b="1" dirty="0"/>
              <a:t> 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Motto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486400" y="336945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2536305"/>
              </p:ext>
            </p:extLst>
          </p:nvPr>
        </p:nvGraphicFramePr>
        <p:xfrm>
          <a:off x="4503420" y="3257550"/>
          <a:ext cx="4486275" cy="337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Slide" r:id="rId6" imgW="4495785" imgH="3372459" progId="PowerPoint.Slide.12">
                  <p:embed/>
                </p:oleObj>
              </mc:Choice>
              <mc:Fallback>
                <p:oleObj name="Slide" r:id="rId6" imgW="4495785" imgH="3372459" progId="PowerPoint.Slide.12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3420" y="3257550"/>
                        <a:ext cx="4486275" cy="337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304800" y="4719935"/>
            <a:ext cx="28956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b="1" i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unityINdiversity</a:t>
            </a:r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2971800" y="4471881"/>
            <a:ext cx="1219200" cy="6335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33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20" grpId="0"/>
      <p:bldP spid="21" grpId="0"/>
      <p:bldP spid="22" grpId="0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700" b="1" dirty="0" err="1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IACOP</a:t>
            </a:r>
            <a:r>
              <a:rPr lang="en-GB" sz="27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Balanced Scorecard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074258" y="2914889"/>
            <a:ext cx="2230122" cy="1777206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xtLst/>
        </p:spPr>
        <p:txBody>
          <a:bodyPr wrap="square" anchor="ctr">
            <a:no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hu-HU" sz="1400" b="1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Customer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hu-HU" sz="1400" b="1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hu-HU" sz="14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 serve our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hu-HU" sz="1400" b="1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governments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3139121" y="942977"/>
            <a:ext cx="2703195" cy="1935638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hu-HU" sz="1400" b="1" kern="120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Internal Processes 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hu-HU" sz="1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hu-HU" sz="1400" kern="120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 </a:t>
            </a:r>
            <a:r>
              <a:rPr lang="hu-HU" sz="1400" i="1" kern="120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maintain</a:t>
            </a:r>
            <a:r>
              <a:rPr lang="hu-HU" sz="1400" kern="120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and </a:t>
            </a:r>
            <a:r>
              <a:rPr lang="hu-HU" sz="1400" i="1" kern="120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develop</a:t>
            </a:r>
            <a:r>
              <a:rPr lang="hu-HU" sz="1400" kern="120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 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hu-HU" sz="1400" b="1" kern="120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volunteer</a:t>
            </a:r>
            <a:r>
              <a:rPr lang="hu-HU" sz="1400" kern="120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network of internal audit professionals through ‘peer’ learning, 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hu-HU" sz="1400" kern="120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knowledge management 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hu-HU" sz="1400" kern="120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with range of activities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5682458" y="2863375"/>
            <a:ext cx="2432054" cy="187468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noFill/>
          </a:ln>
        </p:spPr>
        <p:txBody>
          <a:bodyPr wrap="square" anchor="ctr">
            <a:no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hu-HU" sz="1400" b="1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Financial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hu-HU" sz="1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hr-HR" sz="14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hu-HU" sz="14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ccomplish </a:t>
            </a:r>
            <a:r>
              <a:rPr lang="hr-HR" sz="14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don</a:t>
            </a:r>
            <a:r>
              <a:rPr lang="hu-HU" sz="14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ors’ needs</a:t>
            </a:r>
            <a:r>
              <a:rPr lang="hr-HR" sz="14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and m</a:t>
            </a:r>
            <a:r>
              <a:rPr lang="hu-HU" sz="14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ake best value for money of PEMPAL with the help of Secretariat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3160712" y="4724401"/>
            <a:ext cx="2683828" cy="1950719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hu-HU" sz="1400" b="1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Learning and Growth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hu-HU" sz="1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hu-HU" sz="14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Develop the </a:t>
            </a:r>
            <a:r>
              <a:rPr lang="hr-HR" sz="14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hu-HU" sz="14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olunteering</a:t>
            </a:r>
            <a:r>
              <a:rPr lang="hr-HR" sz="14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r>
              <a:rPr lang="hr-HR" sz="1400" b="1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4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Executive Committee leadership, self sustainability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hu-HU" sz="14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of </a:t>
            </a:r>
            <a:r>
              <a:rPr lang="hu-HU" sz="1400" kern="12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IACOP </a:t>
            </a:r>
            <a:r>
              <a:rPr lang="hu-HU" sz="14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Working Groups, coordination with Steering Committee and other COPs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Quad Arrow 8"/>
          <p:cNvSpPr/>
          <p:nvPr/>
        </p:nvSpPr>
        <p:spPr>
          <a:xfrm>
            <a:off x="3613114" y="2937511"/>
            <a:ext cx="1760610" cy="1731963"/>
          </a:xfrm>
          <a:prstGeom prst="quadArrow">
            <a:avLst>
              <a:gd name="adj1" fmla="val 8642"/>
              <a:gd name="adj2" fmla="val 14568"/>
              <a:gd name="adj3" fmla="val 203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42863"/>
            <a:ext cx="11144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42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/>
          <p:cNvSpPr>
            <a:spLocks noChangeArrowheads="1"/>
          </p:cNvSpPr>
          <p:nvPr/>
        </p:nvSpPr>
        <p:spPr bwMode="auto">
          <a:xfrm>
            <a:off x="2657475" y="3760788"/>
            <a:ext cx="12017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en-US" sz="1400" b="1"/>
              <a:t>Ljerka </a:t>
            </a:r>
            <a:endParaRPr lang="en-US" altLang="en-US" sz="14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en-US" sz="1400" b="1"/>
              <a:t>Crnković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Vice-Chair</a:t>
            </a:r>
            <a:r>
              <a:rPr lang="en-US" altLang="en-US" sz="1400"/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On Substance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en-US" sz="1200"/>
              <a:t>Croatia</a:t>
            </a:r>
            <a:endParaRPr lang="hr-HR" altLang="en-US" sz="1400"/>
          </a:p>
        </p:txBody>
      </p:sp>
      <p:pic>
        <p:nvPicPr>
          <p:cNvPr id="16387" name="Picture 15" descr="P526039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8" r="46445" b="58250"/>
          <a:stretch>
            <a:fillRect/>
          </a:stretch>
        </p:blipFill>
        <p:spPr bwMode="auto">
          <a:xfrm>
            <a:off x="2755900" y="2216150"/>
            <a:ext cx="107315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7729538" y="1985963"/>
            <a:ext cx="1381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682625" algn="l"/>
                <a:tab pos="196532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82625" algn="l"/>
                <a:tab pos="19653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82625" algn="l"/>
                <a:tab pos="19653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Arman Vatyan</a:t>
            </a:r>
            <a:endParaRPr lang="hr-HR" altLang="en-US" sz="14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WB, Lead</a:t>
            </a:r>
            <a:endParaRPr lang="sl-SI" altLang="en-US" sz="1400"/>
          </a:p>
        </p:txBody>
      </p:sp>
      <p:sp>
        <p:nvSpPr>
          <p:cNvPr id="16389" name="Rectangle 9"/>
          <p:cNvSpPr>
            <a:spLocks noChangeArrowheads="1"/>
          </p:cNvSpPr>
          <p:nvPr/>
        </p:nvSpPr>
        <p:spPr bwMode="auto">
          <a:xfrm>
            <a:off x="1628775" y="4257675"/>
            <a:ext cx="107156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90588" algn="l"/>
                <a:tab pos="18049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90588" algn="l"/>
                <a:tab pos="18049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90588" algn="l"/>
                <a:tab pos="18049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en-US" sz="1400" b="1"/>
              <a:t> Zamira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en-US" sz="1400" b="1"/>
              <a:t>Omorova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en-US" sz="1400"/>
              <a:t>Kyrgyzstan</a:t>
            </a:r>
          </a:p>
        </p:txBody>
      </p:sp>
      <p:pic>
        <p:nvPicPr>
          <p:cNvPr id="16390" name="Picture 16" descr="ZamiraOmoro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13" y="2889250"/>
            <a:ext cx="990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Rectangle 13"/>
          <p:cNvSpPr>
            <a:spLocks noChangeArrowheads="1"/>
          </p:cNvSpPr>
          <p:nvPr/>
        </p:nvSpPr>
        <p:spPr bwMode="auto">
          <a:xfrm>
            <a:off x="7816850" y="5419725"/>
            <a:ext cx="101123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90588" algn="l"/>
                <a:tab pos="18049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90588" algn="l"/>
                <a:tab pos="18049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90588" algn="l"/>
                <a:tab pos="18049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en-US" sz="1400" b="1"/>
              <a:t>Stanislav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en-US" sz="1400" b="1"/>
              <a:t>Bychkov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en-US" sz="1400"/>
              <a:t>Russia</a:t>
            </a:r>
          </a:p>
        </p:txBody>
      </p:sp>
      <p:pic>
        <p:nvPicPr>
          <p:cNvPr id="17420" name="Picture 18" descr="Arm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863" y="260350"/>
            <a:ext cx="1150937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1" t="7584" r="29445" b="31917"/>
          <a:stretch>
            <a:fillRect/>
          </a:stretch>
        </p:blipFill>
        <p:spPr bwMode="auto">
          <a:xfrm>
            <a:off x="7823200" y="3870325"/>
            <a:ext cx="1004888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Rectangle 9"/>
          <p:cNvSpPr>
            <a:spLocks noChangeArrowheads="1"/>
          </p:cNvSpPr>
          <p:nvPr/>
        </p:nvSpPr>
        <p:spPr bwMode="auto">
          <a:xfrm>
            <a:off x="288436" y="5052536"/>
            <a:ext cx="109036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90588" algn="l"/>
                <a:tab pos="18049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90588" algn="l"/>
                <a:tab pos="18049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90588" algn="l"/>
                <a:tab pos="18049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en-US" sz="1400" b="1" dirty="0"/>
              <a:t> </a:t>
            </a:r>
            <a:r>
              <a:rPr lang="en-US" altLang="en-US" sz="1400" b="1" dirty="0" smtClean="0"/>
              <a:t>Karen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 smtClean="0"/>
              <a:t>Sedrakyan</a:t>
            </a:r>
            <a:endParaRPr lang="sl-SI" altLang="en-US" sz="14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/>
              <a:t>Armenia</a:t>
            </a:r>
            <a:endParaRPr lang="hr-HR" altLang="en-US" sz="1400" dirty="0"/>
          </a:p>
        </p:txBody>
      </p:sp>
      <p:sp>
        <p:nvSpPr>
          <p:cNvPr id="16396" name="Rectangle 2"/>
          <p:cNvSpPr txBox="1">
            <a:spLocks noChangeArrowheads="1"/>
          </p:cNvSpPr>
          <p:nvPr/>
        </p:nvSpPr>
        <p:spPr bwMode="auto">
          <a:xfrm>
            <a:off x="971550" y="633413"/>
            <a:ext cx="6624638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70C0"/>
                </a:solidFill>
              </a:rPr>
              <a:t>Strong leadership team-</a:t>
            </a:r>
            <a:br>
              <a:rPr lang="en-US" altLang="en-US" sz="3600" dirty="0">
                <a:solidFill>
                  <a:srgbClr val="0070C0"/>
                </a:solidFill>
              </a:rPr>
            </a:br>
            <a:r>
              <a:rPr lang="en-US" altLang="en-US" sz="3600" dirty="0" err="1" smtClean="0">
                <a:solidFill>
                  <a:srgbClr val="0070C0"/>
                </a:solidFill>
              </a:rPr>
              <a:t>IACOP</a:t>
            </a:r>
            <a:r>
              <a:rPr lang="en-US" altLang="en-US" sz="3600" dirty="0" smtClean="0">
                <a:solidFill>
                  <a:srgbClr val="0070C0"/>
                </a:solidFill>
              </a:rPr>
              <a:t> ExCom</a:t>
            </a:r>
            <a:r>
              <a:rPr lang="hr-HR" altLang="en-US" sz="3600" dirty="0">
                <a:solidFill>
                  <a:schemeClr val="tx2"/>
                </a:solidFill>
              </a:rPr>
              <a:t/>
            </a:r>
            <a:br>
              <a:rPr lang="hr-HR" altLang="en-US" sz="3600" dirty="0">
                <a:solidFill>
                  <a:schemeClr val="tx2"/>
                </a:solidFill>
              </a:rPr>
            </a:br>
            <a:endParaRPr lang="en-US" altLang="en-US" sz="2000" dirty="0">
              <a:solidFill>
                <a:schemeClr val="tx2"/>
              </a:solidFill>
            </a:endParaRPr>
          </a:p>
        </p:txBody>
      </p:sp>
      <p:pic>
        <p:nvPicPr>
          <p:cNvPr id="16397" name="Picture 11" descr="PA21155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5" r="9718" b="27101"/>
          <a:stretch>
            <a:fillRect/>
          </a:stretch>
        </p:blipFill>
        <p:spPr bwMode="auto">
          <a:xfrm>
            <a:off x="242888" y="338138"/>
            <a:ext cx="10795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8" name="Rectangle 12"/>
          <p:cNvSpPr>
            <a:spLocks noChangeArrowheads="1"/>
          </p:cNvSpPr>
          <p:nvPr/>
        </p:nvSpPr>
        <p:spPr bwMode="auto">
          <a:xfrm>
            <a:off x="58738" y="1679575"/>
            <a:ext cx="14478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905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905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90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905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905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Diana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 err="1"/>
              <a:t>Grosu</a:t>
            </a:r>
            <a:r>
              <a:rPr lang="en-US" altLang="en-US" sz="1400" b="1" dirty="0"/>
              <a:t>–</a:t>
            </a:r>
            <a:r>
              <a:rPr lang="en-US" altLang="en-US" sz="1400" b="1" dirty="0" err="1"/>
              <a:t>Axenti</a:t>
            </a:r>
            <a:r>
              <a:rPr lang="en-US" altLang="en-US" sz="1400" dirty="0"/>
              <a:t> </a:t>
            </a:r>
            <a:endParaRPr lang="hr-HR" altLang="en-US" sz="14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i="1" dirty="0"/>
              <a:t>Resource team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i="1" dirty="0"/>
              <a:t>member</a:t>
            </a:r>
            <a:endParaRPr lang="en-US" altLang="en-US" sz="1400" dirty="0"/>
          </a:p>
        </p:txBody>
      </p:sp>
      <p:sp>
        <p:nvSpPr>
          <p:cNvPr id="16399" name="Rectangle 7"/>
          <p:cNvSpPr>
            <a:spLocks noChangeArrowheads="1"/>
          </p:cNvSpPr>
          <p:nvPr/>
        </p:nvSpPr>
        <p:spPr bwMode="auto">
          <a:xfrm>
            <a:off x="3944389" y="3319224"/>
            <a:ext cx="122982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682625" algn="l"/>
                <a:tab pos="196532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82625" algn="l"/>
                <a:tab pos="19653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82625" algn="l"/>
                <a:tab pos="19653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Edit Nemeth</a:t>
            </a:r>
            <a:endParaRPr lang="hr-HR" altLang="en-US" sz="14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i="1" dirty="0" smtClean="0"/>
              <a:t>Chair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en-US" sz="1400" i="1" dirty="0" smtClean="0"/>
              <a:t>Hungary</a:t>
            </a:r>
            <a:endParaRPr lang="en-US" altLang="en-US" sz="1400" i="1" dirty="0"/>
          </a:p>
        </p:txBody>
      </p:sp>
      <p:pic>
        <p:nvPicPr>
          <p:cNvPr id="16400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88" y="1692275"/>
            <a:ext cx="1187450" cy="166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01" name="Picture 13" descr="CristinaScerbin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7" t="11313" r="28166" b="40500"/>
          <a:stretch>
            <a:fillRect/>
          </a:stretch>
        </p:blipFill>
        <p:spPr bwMode="auto">
          <a:xfrm>
            <a:off x="5292725" y="2133600"/>
            <a:ext cx="113665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2" name="Rectangle 7"/>
          <p:cNvSpPr>
            <a:spLocks noChangeArrowheads="1"/>
          </p:cNvSpPr>
          <p:nvPr/>
        </p:nvSpPr>
        <p:spPr bwMode="auto">
          <a:xfrm>
            <a:off x="5283543" y="3561235"/>
            <a:ext cx="11461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682625" algn="l"/>
                <a:tab pos="196532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82625" algn="l"/>
                <a:tab pos="19653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82625" algn="l"/>
                <a:tab pos="19653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en-US" sz="1400" b="1" dirty="0"/>
              <a:t>Cristina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en-US" sz="1400" b="1" dirty="0"/>
              <a:t>Scerbina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/>
              <a:t>Vice Chair on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/>
              <a:t>Operations</a:t>
            </a:r>
            <a:endParaRPr lang="en-US" altLang="en-US" sz="12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/>
              <a:t>Moldova</a:t>
            </a:r>
            <a:endParaRPr lang="hr-HR" altLang="en-US" sz="1200" dirty="0"/>
          </a:p>
        </p:txBody>
      </p:sp>
      <p:pic>
        <p:nvPicPr>
          <p:cNvPr id="16403" name="Picture 23" descr="C:\Users\User\Desktop\SvilenaSimeonov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88" y="2643188"/>
            <a:ext cx="1104900" cy="1571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04" name="Rectangle 9"/>
          <p:cNvSpPr>
            <a:spLocks noChangeArrowheads="1"/>
          </p:cNvSpPr>
          <p:nvPr/>
        </p:nvSpPr>
        <p:spPr bwMode="auto">
          <a:xfrm>
            <a:off x="6596063" y="4189413"/>
            <a:ext cx="11398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en-US" sz="1400" b="1"/>
              <a:t> </a:t>
            </a:r>
            <a:r>
              <a:rPr lang="en-US" altLang="en-US" sz="1400" b="1"/>
              <a:t>Svilena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Simeonova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Bulgaria</a:t>
            </a:r>
            <a:endParaRPr lang="hr-HR" altLang="en-US" sz="1400"/>
          </a:p>
        </p:txBody>
      </p:sp>
      <p:pic>
        <p:nvPicPr>
          <p:cNvPr id="16405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094" y="4706937"/>
            <a:ext cx="1074737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6" name="Rectangle 9"/>
          <p:cNvSpPr>
            <a:spLocks noChangeArrowheads="1"/>
          </p:cNvSpPr>
          <p:nvPr/>
        </p:nvSpPr>
        <p:spPr bwMode="auto">
          <a:xfrm>
            <a:off x="4577784" y="6083300"/>
            <a:ext cx="2136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90588" algn="l"/>
                <a:tab pos="18049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90588" algn="l"/>
                <a:tab pos="18049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90588" algn="l"/>
                <a:tab pos="18049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Amela </a:t>
            </a:r>
            <a:r>
              <a:rPr lang="en-US" altLang="en-US" sz="1400" b="1" dirty="0" err="1"/>
              <a:t>Muftić</a:t>
            </a:r>
            <a:endParaRPr lang="sl-SI" altLang="en-US" sz="14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Bosnia and Herzegovina</a:t>
            </a:r>
            <a:endParaRPr lang="hr-HR" alt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6609" y="3587750"/>
            <a:ext cx="1124499" cy="13922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20024" y="4831089"/>
            <a:ext cx="1104322" cy="1290313"/>
          </a:xfrm>
          <a:prstGeom prst="rect">
            <a:avLst/>
          </a:prstGeom>
        </p:spPr>
      </p:pic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3276600" y="6083627"/>
            <a:ext cx="14077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90588" algn="l"/>
                <a:tab pos="18049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90588" algn="l"/>
                <a:tab pos="18049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90588" algn="l"/>
                <a:tab pos="18049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 smtClean="0"/>
              <a:t>Nino </a:t>
            </a:r>
            <a:r>
              <a:rPr lang="en-US" altLang="en-US" sz="1400" b="1" dirty="0" err="1" smtClean="0"/>
              <a:t>Eliashvili</a:t>
            </a:r>
            <a:endParaRPr lang="sl-SI" altLang="en-US" sz="14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/>
              <a:t>Georgia</a:t>
            </a:r>
            <a:endParaRPr lang="hr-H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62061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  <p:bldP spid="163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6"/>
          <p:cNvSpPr>
            <a:spLocks noChangeArrowheads="1"/>
          </p:cNvSpPr>
          <p:nvPr/>
        </p:nvSpPr>
        <p:spPr bwMode="auto">
          <a:xfrm>
            <a:off x="1331913" y="2276475"/>
            <a:ext cx="6384925" cy="3311525"/>
          </a:xfrm>
          <a:prstGeom prst="ellipse">
            <a:avLst/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C00000"/>
              </a:solidFill>
              <a:latin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C00000"/>
              </a:solidFill>
              <a:latin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C00000"/>
              </a:solidFill>
              <a:latin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C00000"/>
              </a:solidFill>
              <a:latin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C00000"/>
              </a:solidFill>
              <a:latin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C00000"/>
              </a:solidFill>
              <a:latin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C00000"/>
              </a:solidFill>
              <a:latin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7411" name="Rectangle 2"/>
          <p:cNvSpPr txBox="1">
            <a:spLocks noChangeArrowheads="1"/>
          </p:cNvSpPr>
          <p:nvPr/>
        </p:nvSpPr>
        <p:spPr bwMode="auto">
          <a:xfrm>
            <a:off x="900113" y="-100013"/>
            <a:ext cx="7343775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70C0"/>
                </a:solidFill>
              </a:rPr>
              <a:t>PEM</a:t>
            </a:r>
            <a:r>
              <a:rPr lang="hr-HR" altLang="en-US" sz="3600">
                <a:solidFill>
                  <a:srgbClr val="0070C0"/>
                </a:solidFill>
              </a:rPr>
              <a:t>-</a:t>
            </a:r>
            <a:r>
              <a:rPr lang="en-US" altLang="en-US" sz="3600">
                <a:solidFill>
                  <a:srgbClr val="0070C0"/>
                </a:solidFill>
              </a:rPr>
              <a:t>PAL Internal Audit COP</a:t>
            </a:r>
          </a:p>
        </p:txBody>
      </p:sp>
      <p:sp>
        <p:nvSpPr>
          <p:cNvPr id="91" name="Rectangle 3"/>
          <p:cNvSpPr>
            <a:spLocks noChangeArrowheads="1"/>
          </p:cNvSpPr>
          <p:nvPr/>
        </p:nvSpPr>
        <p:spPr bwMode="auto">
          <a:xfrm>
            <a:off x="2771775" y="908050"/>
            <a:ext cx="3455988" cy="720725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>
                <a:solidFill>
                  <a:srgbClr val="FFFFFF"/>
                </a:solidFill>
                <a:latin typeface="Arial" charset="0"/>
              </a:rPr>
              <a:t>PEMPAL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>
                <a:solidFill>
                  <a:srgbClr val="FFFFFF"/>
                </a:solidFill>
                <a:latin typeface="Arial" charset="0"/>
              </a:rPr>
              <a:t>Steering Committee</a:t>
            </a:r>
          </a:p>
        </p:txBody>
      </p:sp>
      <p:sp>
        <p:nvSpPr>
          <p:cNvPr id="92" name="Rectangle 4"/>
          <p:cNvSpPr>
            <a:spLocks noChangeArrowheads="1"/>
          </p:cNvSpPr>
          <p:nvPr/>
        </p:nvSpPr>
        <p:spPr bwMode="auto">
          <a:xfrm>
            <a:off x="3132138" y="2492375"/>
            <a:ext cx="2879725" cy="504825"/>
          </a:xfrm>
          <a:prstGeom prst="rect">
            <a:avLst/>
          </a:prstGeom>
          <a:noFill/>
          <a:ln w="9525">
            <a:solidFill>
              <a:srgbClr val="F8C842"/>
            </a:solidFill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B9FC24"/>
                </a:solidFill>
                <a:latin typeface="Arial" charset="0"/>
              </a:rPr>
              <a:t>Executive </a:t>
            </a:r>
            <a:r>
              <a:rPr lang="en-US" b="1" kern="0" dirty="0">
                <a:solidFill>
                  <a:srgbClr val="DDFC24"/>
                </a:solidFill>
                <a:latin typeface="Arial" charset="0"/>
              </a:rPr>
              <a:t>Committee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smtClean="0">
                <a:solidFill>
                  <a:srgbClr val="B9FC24"/>
                </a:solidFill>
                <a:latin typeface="Arial" charset="0"/>
              </a:rPr>
              <a:t>led by Chair (Edit)</a:t>
            </a:r>
            <a:endParaRPr lang="en-US" sz="1600" kern="0" dirty="0">
              <a:solidFill>
                <a:srgbClr val="B9FC24"/>
              </a:solidFill>
              <a:latin typeface="Arial" charset="0"/>
            </a:endParaRPr>
          </a:p>
        </p:txBody>
      </p:sp>
      <p:sp>
        <p:nvSpPr>
          <p:cNvPr id="93" name="Text Box 9"/>
          <p:cNvSpPr txBox="1">
            <a:spLocks noChangeArrowheads="1"/>
          </p:cNvSpPr>
          <p:nvPr/>
        </p:nvSpPr>
        <p:spPr bwMode="auto">
          <a:xfrm rot="16200000">
            <a:off x="-1970088" y="3746501"/>
            <a:ext cx="5040313" cy="3730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kern="0" dirty="0" smtClean="0">
                <a:solidFill>
                  <a:srgbClr val="000000"/>
                </a:solidFill>
              </a:rPr>
              <a:t>Secretariat</a:t>
            </a:r>
          </a:p>
        </p:txBody>
      </p:sp>
      <p:sp>
        <p:nvSpPr>
          <p:cNvPr id="94" name="Text Box 10"/>
          <p:cNvSpPr txBox="1">
            <a:spLocks noChangeArrowheads="1"/>
          </p:cNvSpPr>
          <p:nvPr/>
        </p:nvSpPr>
        <p:spPr bwMode="auto">
          <a:xfrm rot="16200000">
            <a:off x="5983287" y="3746501"/>
            <a:ext cx="5040313" cy="373062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kern="0" smtClean="0">
                <a:solidFill>
                  <a:srgbClr val="000000"/>
                </a:solidFill>
              </a:rPr>
              <a:t>World Bank (WB)</a:t>
            </a:r>
          </a:p>
        </p:txBody>
      </p:sp>
      <p:sp>
        <p:nvSpPr>
          <p:cNvPr id="95" name="Text Box 11"/>
          <p:cNvSpPr txBox="1">
            <a:spLocks noChangeArrowheads="1"/>
          </p:cNvSpPr>
          <p:nvPr/>
        </p:nvSpPr>
        <p:spPr bwMode="auto">
          <a:xfrm>
            <a:off x="971550" y="5975350"/>
            <a:ext cx="2376488" cy="584200"/>
          </a:xfrm>
          <a:prstGeom prst="rect">
            <a:avLst/>
          </a:prstGeom>
          <a:solidFill>
            <a:srgbClr val="BBE0E3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kern="0" dirty="0" smtClean="0">
                <a:solidFill>
                  <a:srgbClr val="000000"/>
                </a:solidFill>
              </a:rPr>
              <a:t>Russia, SECO, Dutch Academy and others</a:t>
            </a:r>
          </a:p>
        </p:txBody>
      </p:sp>
      <p:sp>
        <p:nvSpPr>
          <p:cNvPr id="96" name="Text Box 12"/>
          <p:cNvSpPr txBox="1">
            <a:spLocks noChangeArrowheads="1"/>
          </p:cNvSpPr>
          <p:nvPr/>
        </p:nvSpPr>
        <p:spPr bwMode="auto">
          <a:xfrm>
            <a:off x="3635375" y="6021388"/>
            <a:ext cx="4537075" cy="587375"/>
          </a:xfrm>
          <a:prstGeom prst="rect">
            <a:avLst/>
          </a:prstGeom>
          <a:solidFill>
            <a:srgbClr val="BBE0E3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kern="0" dirty="0" smtClean="0">
                <a:solidFill>
                  <a:srgbClr val="000000"/>
                </a:solidFill>
              </a:rPr>
              <a:t>Organizations and professional associations (the IIA, CIPFA, etc.)</a:t>
            </a:r>
            <a:r>
              <a:rPr lang="hr-HR" sz="1600" kern="0" dirty="0" smtClean="0">
                <a:solidFill>
                  <a:srgbClr val="000000"/>
                </a:solidFill>
              </a:rPr>
              <a:t> and resource pe</a:t>
            </a:r>
            <a:r>
              <a:rPr lang="en-US" sz="1600" kern="0" dirty="0" err="1" smtClean="0">
                <a:solidFill>
                  <a:srgbClr val="000000"/>
                </a:solidFill>
              </a:rPr>
              <a:t>ople</a:t>
            </a:r>
            <a:endParaRPr lang="en-US" sz="1600" kern="0" dirty="0" smtClean="0">
              <a:solidFill>
                <a:srgbClr val="000000"/>
              </a:solidFill>
            </a:endParaRPr>
          </a:p>
        </p:txBody>
      </p:sp>
      <p:sp>
        <p:nvSpPr>
          <p:cNvPr id="97" name="Line 13"/>
          <p:cNvSpPr>
            <a:spLocks noChangeShapeType="1"/>
          </p:cNvSpPr>
          <p:nvPr/>
        </p:nvSpPr>
        <p:spPr bwMode="auto">
          <a:xfrm flipV="1">
            <a:off x="1908175" y="5229225"/>
            <a:ext cx="647700" cy="720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98" name="Text Box 14"/>
          <p:cNvSpPr txBox="1">
            <a:spLocks noChangeArrowheads="1"/>
          </p:cNvSpPr>
          <p:nvPr/>
        </p:nvSpPr>
        <p:spPr bwMode="auto">
          <a:xfrm>
            <a:off x="1068388" y="5203825"/>
            <a:ext cx="1558925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kern="0" dirty="0" smtClean="0">
                <a:solidFill>
                  <a:srgbClr val="000000"/>
                </a:solidFill>
              </a:rPr>
              <a:t>         Funding, professional        support</a:t>
            </a:r>
          </a:p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rgbClr val="000000"/>
              </a:solidFill>
            </a:endParaRPr>
          </a:p>
        </p:txBody>
      </p:sp>
      <p:sp>
        <p:nvSpPr>
          <p:cNvPr id="99" name="Line 15"/>
          <p:cNvSpPr>
            <a:spLocks noChangeShapeType="1"/>
          </p:cNvSpPr>
          <p:nvPr/>
        </p:nvSpPr>
        <p:spPr bwMode="auto">
          <a:xfrm flipV="1">
            <a:off x="5580063" y="5516563"/>
            <a:ext cx="0" cy="504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00" name="Text Box 16"/>
          <p:cNvSpPr txBox="1">
            <a:spLocks noChangeArrowheads="1"/>
          </p:cNvSpPr>
          <p:nvPr/>
        </p:nvSpPr>
        <p:spPr bwMode="auto">
          <a:xfrm>
            <a:off x="4249738" y="5546725"/>
            <a:ext cx="1368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kern="0" dirty="0" smtClean="0">
                <a:solidFill>
                  <a:srgbClr val="000000"/>
                </a:solidFill>
              </a:rPr>
              <a:t>Professional support</a:t>
            </a:r>
          </a:p>
        </p:txBody>
      </p:sp>
      <p:sp>
        <p:nvSpPr>
          <p:cNvPr id="101" name="Line 17"/>
          <p:cNvSpPr>
            <a:spLocks noChangeShapeType="1"/>
          </p:cNvSpPr>
          <p:nvPr/>
        </p:nvSpPr>
        <p:spPr bwMode="auto">
          <a:xfrm>
            <a:off x="755650" y="3860800"/>
            <a:ext cx="576263" cy="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02" name="Rectangle 18"/>
          <p:cNvSpPr>
            <a:spLocks noChangeArrowheads="1"/>
          </p:cNvSpPr>
          <p:nvPr/>
        </p:nvSpPr>
        <p:spPr bwMode="auto">
          <a:xfrm rot="16200000">
            <a:off x="-3968" y="3742531"/>
            <a:ext cx="188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>
                <a:solidFill>
                  <a:srgbClr val="FFC000"/>
                </a:solidFill>
                <a:latin typeface="Arial" charset="0"/>
              </a:rPr>
              <a:t>logistical support</a:t>
            </a:r>
          </a:p>
        </p:txBody>
      </p:sp>
      <p:sp>
        <p:nvSpPr>
          <p:cNvPr id="103" name="Line 19"/>
          <p:cNvSpPr>
            <a:spLocks noChangeShapeType="1"/>
          </p:cNvSpPr>
          <p:nvPr/>
        </p:nvSpPr>
        <p:spPr bwMode="auto">
          <a:xfrm flipH="1">
            <a:off x="5435600" y="1989138"/>
            <a:ext cx="0" cy="50323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04" name="Line 20"/>
          <p:cNvSpPr>
            <a:spLocks noChangeShapeType="1"/>
          </p:cNvSpPr>
          <p:nvPr/>
        </p:nvSpPr>
        <p:spPr bwMode="auto">
          <a:xfrm flipV="1">
            <a:off x="4140200" y="1628775"/>
            <a:ext cx="0" cy="8636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05" name="Line 21"/>
          <p:cNvSpPr>
            <a:spLocks noChangeShapeType="1"/>
          </p:cNvSpPr>
          <p:nvPr/>
        </p:nvSpPr>
        <p:spPr bwMode="auto">
          <a:xfrm flipH="1">
            <a:off x="4356100" y="1628775"/>
            <a:ext cx="0" cy="8636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06" name="Rectangle 23"/>
          <p:cNvSpPr>
            <a:spLocks noChangeArrowheads="1"/>
          </p:cNvSpPr>
          <p:nvPr/>
        </p:nvSpPr>
        <p:spPr bwMode="auto">
          <a:xfrm rot="16200000">
            <a:off x="7311231" y="2997995"/>
            <a:ext cx="1368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>
                <a:solidFill>
                  <a:srgbClr val="92D050"/>
                </a:solidFill>
                <a:latin typeface="Arial" charset="0"/>
              </a:rPr>
              <a:t>Leadership+ Funding</a:t>
            </a:r>
          </a:p>
        </p:txBody>
      </p:sp>
      <p:sp>
        <p:nvSpPr>
          <p:cNvPr id="107" name="Text Box 24"/>
          <p:cNvSpPr txBox="1">
            <a:spLocks noChangeArrowheads="1"/>
          </p:cNvSpPr>
          <p:nvPr/>
        </p:nvSpPr>
        <p:spPr bwMode="auto">
          <a:xfrm>
            <a:off x="2482850" y="5589588"/>
            <a:ext cx="1368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kern="0" dirty="0" smtClean="0">
                <a:solidFill>
                  <a:srgbClr val="000000"/>
                </a:solidFill>
              </a:rPr>
              <a:t>Information</a:t>
            </a:r>
          </a:p>
        </p:txBody>
      </p:sp>
      <p:sp>
        <p:nvSpPr>
          <p:cNvPr id="108" name="Line 25"/>
          <p:cNvSpPr>
            <a:spLocks noChangeShapeType="1"/>
          </p:cNvSpPr>
          <p:nvPr/>
        </p:nvSpPr>
        <p:spPr bwMode="auto">
          <a:xfrm flipH="1">
            <a:off x="2250432" y="5336875"/>
            <a:ext cx="574675" cy="6492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09" name="Rectangle 26"/>
          <p:cNvSpPr>
            <a:spLocks noChangeArrowheads="1"/>
          </p:cNvSpPr>
          <p:nvPr/>
        </p:nvSpPr>
        <p:spPr bwMode="auto">
          <a:xfrm>
            <a:off x="4587875" y="1630363"/>
            <a:ext cx="19494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ysClr val="windowText" lastClr="000000"/>
                </a:solidFill>
                <a:latin typeface="Arial" charset="0"/>
              </a:rPr>
              <a:t>Guidance/Fiduciary</a:t>
            </a:r>
          </a:p>
        </p:txBody>
      </p:sp>
      <p:sp>
        <p:nvSpPr>
          <p:cNvPr id="110" name="Text Box 28"/>
          <p:cNvSpPr txBox="1">
            <a:spLocks noChangeArrowheads="1"/>
          </p:cNvSpPr>
          <p:nvPr/>
        </p:nvSpPr>
        <p:spPr bwMode="auto">
          <a:xfrm>
            <a:off x="5951366" y="5516563"/>
            <a:ext cx="1368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kern="0" dirty="0" smtClean="0">
                <a:solidFill>
                  <a:srgbClr val="000000"/>
                </a:solidFill>
              </a:rPr>
              <a:t>Information</a:t>
            </a:r>
          </a:p>
        </p:txBody>
      </p:sp>
      <p:sp>
        <p:nvSpPr>
          <p:cNvPr id="111" name="Line 29"/>
          <p:cNvSpPr>
            <a:spLocks noChangeShapeType="1"/>
          </p:cNvSpPr>
          <p:nvPr/>
        </p:nvSpPr>
        <p:spPr bwMode="auto">
          <a:xfrm>
            <a:off x="5912280" y="5445125"/>
            <a:ext cx="0" cy="5762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12" name="Rectangle 30"/>
          <p:cNvSpPr>
            <a:spLocks noChangeArrowheads="1"/>
          </p:cNvSpPr>
          <p:nvPr/>
        </p:nvSpPr>
        <p:spPr bwMode="auto">
          <a:xfrm>
            <a:off x="6588125" y="1557338"/>
            <a:ext cx="2087563" cy="576262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smtClean="0">
                <a:solidFill>
                  <a:sysClr val="windowText" lastClr="000000"/>
                </a:solidFill>
                <a:latin typeface="Arial" charset="0"/>
              </a:rPr>
              <a:t>Lead </a:t>
            </a:r>
            <a:r>
              <a:rPr lang="en-US" sz="1600" kern="0" dirty="0">
                <a:solidFill>
                  <a:sysClr val="windowText" lastClr="000000"/>
                </a:solidFill>
                <a:latin typeface="Arial" charset="0"/>
              </a:rPr>
              <a:t>of the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smtClean="0">
                <a:solidFill>
                  <a:sysClr val="windowText" lastClr="000000"/>
                </a:solidFill>
                <a:latin typeface="Arial" charset="0"/>
              </a:rPr>
              <a:t>Community (Arman)</a:t>
            </a:r>
            <a:endParaRPr lang="en-US" sz="1600" kern="0" dirty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13" name="Line 34"/>
          <p:cNvSpPr>
            <a:spLocks noChangeShapeType="1"/>
          </p:cNvSpPr>
          <p:nvPr/>
        </p:nvSpPr>
        <p:spPr bwMode="auto">
          <a:xfrm flipV="1">
            <a:off x="755650" y="1484313"/>
            <a:ext cx="2016125" cy="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14" name="Rectangle 7"/>
          <p:cNvSpPr>
            <a:spLocks noChangeArrowheads="1"/>
          </p:cNvSpPr>
          <p:nvPr/>
        </p:nvSpPr>
        <p:spPr bwMode="auto">
          <a:xfrm rot="21443490">
            <a:off x="3838575" y="3683000"/>
            <a:ext cx="1704975" cy="1617663"/>
          </a:xfrm>
          <a:custGeom>
            <a:avLst/>
            <a:gdLst>
              <a:gd name="T0" fmla="*/ 0 w 3168700"/>
              <a:gd name="T1" fmla="*/ 38253101 h 1152525"/>
              <a:gd name="T2" fmla="*/ 1822 w 3168700"/>
              <a:gd name="T3" fmla="*/ 2304146 h 1152525"/>
              <a:gd name="T4" fmla="*/ 2768 w 3168700"/>
              <a:gd name="T5" fmla="*/ 81 h 1152525"/>
              <a:gd name="T6" fmla="*/ 3714 w 3168700"/>
              <a:gd name="T7" fmla="*/ 2304146 h 1152525"/>
              <a:gd name="T8" fmla="*/ 5536 w 3168700"/>
              <a:gd name="T9" fmla="*/ 38253353 h 1152525"/>
              <a:gd name="T10" fmla="*/ 3714 w 3168700"/>
              <a:gd name="T11" fmla="*/ 74202420 h 1152525"/>
              <a:gd name="T12" fmla="*/ 2768 w 3168700"/>
              <a:gd name="T13" fmla="*/ 76506454 h 1152525"/>
              <a:gd name="T14" fmla="*/ 1822 w 3168700"/>
              <a:gd name="T15" fmla="*/ 74202420 h 1152525"/>
              <a:gd name="T16" fmla="*/ 0 w 3168700"/>
              <a:gd name="T17" fmla="*/ 38253258 h 1152525"/>
              <a:gd name="T18" fmla="*/ 0 w 3168700"/>
              <a:gd name="T19" fmla="*/ 38253101 h 11525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168700"/>
              <a:gd name="T31" fmla="*/ 0 h 1152525"/>
              <a:gd name="T32" fmla="*/ 3168700 w 3168700"/>
              <a:gd name="T33" fmla="*/ 1152525 h 115252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168700" h="1152525">
                <a:moveTo>
                  <a:pt x="0" y="576263"/>
                </a:moveTo>
                <a:cubicBezTo>
                  <a:pt x="2" y="333957"/>
                  <a:pt x="416740" y="117535"/>
                  <a:pt x="1042798" y="34711"/>
                </a:cubicBezTo>
                <a:cubicBezTo>
                  <a:pt x="1216373" y="11748"/>
                  <a:pt x="1399651" y="1"/>
                  <a:pt x="1584351" y="1"/>
                </a:cubicBezTo>
                <a:cubicBezTo>
                  <a:pt x="1769052" y="1"/>
                  <a:pt x="1952330" y="11748"/>
                  <a:pt x="2125905" y="34711"/>
                </a:cubicBezTo>
                <a:cubicBezTo>
                  <a:pt x="2751966" y="117535"/>
                  <a:pt x="3168704" y="333960"/>
                  <a:pt x="3168700" y="576267"/>
                </a:cubicBezTo>
                <a:cubicBezTo>
                  <a:pt x="3168700" y="818573"/>
                  <a:pt x="2751963" y="1034997"/>
                  <a:pt x="2125903" y="1117820"/>
                </a:cubicBezTo>
                <a:cubicBezTo>
                  <a:pt x="1952328" y="1140783"/>
                  <a:pt x="1769050" y="1152530"/>
                  <a:pt x="1584350" y="1152530"/>
                </a:cubicBezTo>
                <a:cubicBezTo>
                  <a:pt x="1399650" y="1152530"/>
                  <a:pt x="1216372" y="1140783"/>
                  <a:pt x="1042796" y="1117820"/>
                </a:cubicBezTo>
                <a:cubicBezTo>
                  <a:pt x="416735" y="1034996"/>
                  <a:pt x="-2" y="818572"/>
                  <a:pt x="0" y="576265"/>
                </a:cubicBezTo>
                <a:lnTo>
                  <a:pt x="0" y="576263"/>
                </a:lnTo>
                <a:close/>
              </a:path>
            </a:pathLst>
          </a:custGeom>
          <a:noFill/>
          <a:ln w="9525">
            <a:solidFill>
              <a:srgbClr val="FFFF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FFFF00"/>
                </a:solidFill>
                <a:latin typeface="Arial" charset="0"/>
              </a:rPr>
              <a:t>Risk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FFFF00"/>
                </a:solidFill>
                <a:latin typeface="Arial" charset="0"/>
              </a:rPr>
              <a:t>Assessment</a:t>
            </a:r>
          </a:p>
        </p:txBody>
      </p:sp>
      <p:sp>
        <p:nvSpPr>
          <p:cNvPr id="115" name="Rectangle 7"/>
          <p:cNvSpPr>
            <a:spLocks noChangeArrowheads="1"/>
          </p:cNvSpPr>
          <p:nvPr/>
        </p:nvSpPr>
        <p:spPr bwMode="auto">
          <a:xfrm rot="971252">
            <a:off x="2241550" y="3697288"/>
            <a:ext cx="1735138" cy="1609725"/>
          </a:xfrm>
          <a:prstGeom prst="ellipse">
            <a:avLst/>
          </a:prstGeom>
          <a:noFill/>
          <a:ln w="9525">
            <a:solidFill>
              <a:srgbClr val="FFFF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FFFF00"/>
                </a:solidFill>
                <a:latin typeface="Arial" charset="0"/>
              </a:rPr>
              <a:t>RIFIX</a:t>
            </a:r>
          </a:p>
        </p:txBody>
      </p:sp>
      <p:sp>
        <p:nvSpPr>
          <p:cNvPr id="116" name="Rectangle 4"/>
          <p:cNvSpPr>
            <a:spLocks noChangeArrowheads="1"/>
          </p:cNvSpPr>
          <p:nvPr/>
        </p:nvSpPr>
        <p:spPr bwMode="auto">
          <a:xfrm>
            <a:off x="2568575" y="3009900"/>
            <a:ext cx="41719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rgbClr val="FFFF00"/>
                </a:solidFill>
                <a:latin typeface="Arial" charset="0"/>
              </a:rPr>
              <a:t>Internal Audit Community of Practice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rgbClr val="FFFF00"/>
                </a:solidFill>
                <a:latin typeface="Arial" charset="0"/>
              </a:rPr>
              <a:t>(</a:t>
            </a:r>
            <a:r>
              <a:rPr lang="en-US" sz="2200" kern="0" dirty="0" smtClean="0">
                <a:solidFill>
                  <a:srgbClr val="FFFF00"/>
                </a:solidFill>
                <a:latin typeface="Arial" charset="0"/>
              </a:rPr>
              <a:t>23 member countries)</a:t>
            </a:r>
            <a:endParaRPr lang="en-US" sz="2200" kern="0" dirty="0">
              <a:solidFill>
                <a:srgbClr val="FFFF00"/>
              </a:solidFill>
              <a:latin typeface="Arial" charset="0"/>
            </a:endParaRPr>
          </a:p>
        </p:txBody>
      </p:sp>
      <p:cxnSp>
        <p:nvCxnSpPr>
          <p:cNvPr id="17438" name="Straight Connector 125"/>
          <p:cNvCxnSpPr>
            <a:cxnSpLocks noChangeShapeType="1"/>
          </p:cNvCxnSpPr>
          <p:nvPr/>
        </p:nvCxnSpPr>
        <p:spPr bwMode="auto">
          <a:xfrm>
            <a:off x="5435600" y="1989138"/>
            <a:ext cx="1152525" cy="0"/>
          </a:xfrm>
          <a:prstGeom prst="line">
            <a:avLst/>
          </a:prstGeom>
          <a:noFill/>
          <a:ln w="222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7" name="Line 19"/>
          <p:cNvSpPr>
            <a:spLocks noChangeShapeType="1"/>
          </p:cNvSpPr>
          <p:nvPr/>
        </p:nvSpPr>
        <p:spPr bwMode="auto">
          <a:xfrm flipH="1">
            <a:off x="7740650" y="4076700"/>
            <a:ext cx="576263" cy="4763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29" name="Rectangle 30"/>
          <p:cNvSpPr>
            <a:spLocks noChangeArrowheads="1"/>
          </p:cNvSpPr>
          <p:nvPr/>
        </p:nvSpPr>
        <p:spPr bwMode="auto">
          <a:xfrm>
            <a:off x="6672263" y="908050"/>
            <a:ext cx="2016125" cy="50482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smtClean="0">
                <a:solidFill>
                  <a:sysClr val="windowText" lastClr="000000"/>
                </a:solidFill>
                <a:latin typeface="Arial" charset="0"/>
              </a:rPr>
              <a:t>Bank TL (Elena)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smtClean="0">
                <a:solidFill>
                  <a:sysClr val="windowText" lastClr="000000"/>
                </a:solidFill>
                <a:latin typeface="Arial" charset="0"/>
              </a:rPr>
              <a:t>SC member (Marius)</a:t>
            </a:r>
            <a:endParaRPr lang="en-US" sz="1600" kern="0" dirty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30" name="Line 34"/>
          <p:cNvSpPr>
            <a:spLocks noChangeShapeType="1"/>
          </p:cNvSpPr>
          <p:nvPr/>
        </p:nvSpPr>
        <p:spPr bwMode="auto">
          <a:xfrm flipH="1" flipV="1">
            <a:off x="6227763" y="1196975"/>
            <a:ext cx="431800" cy="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31" name="Rectangle 7"/>
          <p:cNvSpPr>
            <a:spLocks noChangeArrowheads="1"/>
          </p:cNvSpPr>
          <p:nvPr/>
        </p:nvSpPr>
        <p:spPr bwMode="auto">
          <a:xfrm rot="20189959">
            <a:off x="5372100" y="3643313"/>
            <a:ext cx="1624013" cy="1541462"/>
          </a:xfrm>
          <a:custGeom>
            <a:avLst/>
            <a:gdLst>
              <a:gd name="T0" fmla="*/ 0 w 3168700"/>
              <a:gd name="T1" fmla="*/ 27286612 h 1152525"/>
              <a:gd name="T2" fmla="*/ 1297 w 3168700"/>
              <a:gd name="T3" fmla="*/ 1643596 h 1152525"/>
              <a:gd name="T4" fmla="*/ 1970 w 3168700"/>
              <a:gd name="T5" fmla="*/ 64 h 1152525"/>
              <a:gd name="T6" fmla="*/ 2643 w 3168700"/>
              <a:gd name="T7" fmla="*/ 1643596 h 1152525"/>
              <a:gd name="T8" fmla="*/ 3940 w 3168700"/>
              <a:gd name="T9" fmla="*/ 27286785 h 1152525"/>
              <a:gd name="T10" fmla="*/ 2643 w 3168700"/>
              <a:gd name="T11" fmla="*/ 52929891 h 1152525"/>
              <a:gd name="T12" fmla="*/ 1970 w 3168700"/>
              <a:gd name="T13" fmla="*/ 54573397 h 1152525"/>
              <a:gd name="T14" fmla="*/ 1297 w 3168700"/>
              <a:gd name="T15" fmla="*/ 52929891 h 1152525"/>
              <a:gd name="T16" fmla="*/ 0 w 3168700"/>
              <a:gd name="T17" fmla="*/ 27286698 h 1152525"/>
              <a:gd name="T18" fmla="*/ 0 w 3168700"/>
              <a:gd name="T19" fmla="*/ 27286612 h 11525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168700"/>
              <a:gd name="T31" fmla="*/ 0 h 1152525"/>
              <a:gd name="T32" fmla="*/ 3168700 w 3168700"/>
              <a:gd name="T33" fmla="*/ 1152525 h 115252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168700" h="1152525">
                <a:moveTo>
                  <a:pt x="0" y="576263"/>
                </a:moveTo>
                <a:cubicBezTo>
                  <a:pt x="2" y="333957"/>
                  <a:pt x="416740" y="117535"/>
                  <a:pt x="1042798" y="34711"/>
                </a:cubicBezTo>
                <a:cubicBezTo>
                  <a:pt x="1216373" y="11748"/>
                  <a:pt x="1399651" y="1"/>
                  <a:pt x="1584351" y="1"/>
                </a:cubicBezTo>
                <a:cubicBezTo>
                  <a:pt x="1769052" y="1"/>
                  <a:pt x="1952330" y="11748"/>
                  <a:pt x="2125905" y="34711"/>
                </a:cubicBezTo>
                <a:cubicBezTo>
                  <a:pt x="2751966" y="117535"/>
                  <a:pt x="3168704" y="333960"/>
                  <a:pt x="3168700" y="576267"/>
                </a:cubicBezTo>
                <a:cubicBezTo>
                  <a:pt x="3168700" y="818573"/>
                  <a:pt x="2751963" y="1034997"/>
                  <a:pt x="2125903" y="1117820"/>
                </a:cubicBezTo>
                <a:cubicBezTo>
                  <a:pt x="1952328" y="1140783"/>
                  <a:pt x="1769050" y="1152530"/>
                  <a:pt x="1584350" y="1152530"/>
                </a:cubicBezTo>
                <a:cubicBezTo>
                  <a:pt x="1399650" y="1152530"/>
                  <a:pt x="1216372" y="1140783"/>
                  <a:pt x="1042796" y="1117820"/>
                </a:cubicBezTo>
                <a:cubicBezTo>
                  <a:pt x="416735" y="1034996"/>
                  <a:pt x="-2" y="818572"/>
                  <a:pt x="0" y="576265"/>
                </a:cubicBezTo>
                <a:lnTo>
                  <a:pt x="0" y="576263"/>
                </a:lnTo>
                <a:close/>
              </a:path>
            </a:pathLst>
          </a:custGeom>
          <a:noFill/>
          <a:ln w="9525">
            <a:solidFill>
              <a:srgbClr val="FFFF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FFFF00"/>
                </a:solidFill>
                <a:latin typeface="Arial" charset="0"/>
              </a:rPr>
              <a:t>Quality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FFFF00"/>
                </a:solidFill>
                <a:latin typeface="Arial" charset="0"/>
              </a:rPr>
              <a:t>Assurance</a:t>
            </a:r>
          </a:p>
        </p:txBody>
      </p:sp>
      <p:pic>
        <p:nvPicPr>
          <p:cNvPr id="1744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42863"/>
            <a:ext cx="111442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Rectangle 7"/>
          <p:cNvSpPr>
            <a:spLocks noChangeArrowheads="1"/>
          </p:cNvSpPr>
          <p:nvPr/>
        </p:nvSpPr>
        <p:spPr bwMode="auto">
          <a:xfrm rot="21443490">
            <a:off x="3838575" y="3689281"/>
            <a:ext cx="1704975" cy="1617663"/>
          </a:xfrm>
          <a:custGeom>
            <a:avLst/>
            <a:gdLst>
              <a:gd name="T0" fmla="*/ 0 w 3168700"/>
              <a:gd name="T1" fmla="*/ 38253101 h 1152525"/>
              <a:gd name="T2" fmla="*/ 1822 w 3168700"/>
              <a:gd name="T3" fmla="*/ 2304146 h 1152525"/>
              <a:gd name="T4" fmla="*/ 2768 w 3168700"/>
              <a:gd name="T5" fmla="*/ 81 h 1152525"/>
              <a:gd name="T6" fmla="*/ 3714 w 3168700"/>
              <a:gd name="T7" fmla="*/ 2304146 h 1152525"/>
              <a:gd name="T8" fmla="*/ 5536 w 3168700"/>
              <a:gd name="T9" fmla="*/ 38253353 h 1152525"/>
              <a:gd name="T10" fmla="*/ 3714 w 3168700"/>
              <a:gd name="T11" fmla="*/ 74202420 h 1152525"/>
              <a:gd name="T12" fmla="*/ 2768 w 3168700"/>
              <a:gd name="T13" fmla="*/ 76506454 h 1152525"/>
              <a:gd name="T14" fmla="*/ 1822 w 3168700"/>
              <a:gd name="T15" fmla="*/ 74202420 h 1152525"/>
              <a:gd name="T16" fmla="*/ 0 w 3168700"/>
              <a:gd name="T17" fmla="*/ 38253258 h 1152525"/>
              <a:gd name="T18" fmla="*/ 0 w 3168700"/>
              <a:gd name="T19" fmla="*/ 38253101 h 11525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168700"/>
              <a:gd name="T31" fmla="*/ 0 h 1152525"/>
              <a:gd name="T32" fmla="*/ 3168700 w 3168700"/>
              <a:gd name="T33" fmla="*/ 1152525 h 115252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168700" h="1152525">
                <a:moveTo>
                  <a:pt x="0" y="576263"/>
                </a:moveTo>
                <a:cubicBezTo>
                  <a:pt x="2" y="333957"/>
                  <a:pt x="416740" y="117535"/>
                  <a:pt x="1042798" y="34711"/>
                </a:cubicBezTo>
                <a:cubicBezTo>
                  <a:pt x="1216373" y="11748"/>
                  <a:pt x="1399651" y="1"/>
                  <a:pt x="1584351" y="1"/>
                </a:cubicBezTo>
                <a:cubicBezTo>
                  <a:pt x="1769052" y="1"/>
                  <a:pt x="1952330" y="11748"/>
                  <a:pt x="2125905" y="34711"/>
                </a:cubicBezTo>
                <a:cubicBezTo>
                  <a:pt x="2751966" y="117535"/>
                  <a:pt x="3168704" y="333960"/>
                  <a:pt x="3168700" y="576267"/>
                </a:cubicBezTo>
                <a:cubicBezTo>
                  <a:pt x="3168700" y="818573"/>
                  <a:pt x="2751963" y="1034997"/>
                  <a:pt x="2125903" y="1117820"/>
                </a:cubicBezTo>
                <a:cubicBezTo>
                  <a:pt x="1952328" y="1140783"/>
                  <a:pt x="1769050" y="1152530"/>
                  <a:pt x="1584350" y="1152530"/>
                </a:cubicBezTo>
                <a:cubicBezTo>
                  <a:pt x="1399650" y="1152530"/>
                  <a:pt x="1216372" y="1140783"/>
                  <a:pt x="1042796" y="1117820"/>
                </a:cubicBezTo>
                <a:cubicBezTo>
                  <a:pt x="416735" y="1034996"/>
                  <a:pt x="-2" y="818572"/>
                  <a:pt x="0" y="576265"/>
                </a:cubicBezTo>
                <a:lnTo>
                  <a:pt x="0" y="576263"/>
                </a:lnTo>
                <a:close/>
              </a:path>
            </a:pathLst>
          </a:custGeom>
          <a:noFill/>
          <a:ln w="9525">
            <a:solidFill>
              <a:srgbClr val="FFFF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smtClean="0">
                <a:solidFill>
                  <a:srgbClr val="FFFF00"/>
                </a:solidFill>
                <a:latin typeface="Arial" charset="0"/>
              </a:rPr>
              <a:t>Internal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smtClean="0">
                <a:solidFill>
                  <a:srgbClr val="FFFF00"/>
                </a:solidFill>
                <a:latin typeface="Arial" charset="0"/>
              </a:rPr>
              <a:t>Control</a:t>
            </a:r>
            <a:endParaRPr lang="en-US" b="1" kern="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37" name="Rectangle 7"/>
          <p:cNvSpPr>
            <a:spLocks noChangeArrowheads="1"/>
          </p:cNvSpPr>
          <p:nvPr/>
        </p:nvSpPr>
        <p:spPr bwMode="auto">
          <a:xfrm rot="20189959">
            <a:off x="5381373" y="3643313"/>
            <a:ext cx="1624013" cy="1541462"/>
          </a:xfrm>
          <a:custGeom>
            <a:avLst/>
            <a:gdLst>
              <a:gd name="T0" fmla="*/ 0 w 3168700"/>
              <a:gd name="T1" fmla="*/ 27286612 h 1152525"/>
              <a:gd name="T2" fmla="*/ 1297 w 3168700"/>
              <a:gd name="T3" fmla="*/ 1643596 h 1152525"/>
              <a:gd name="T4" fmla="*/ 1970 w 3168700"/>
              <a:gd name="T5" fmla="*/ 64 h 1152525"/>
              <a:gd name="T6" fmla="*/ 2643 w 3168700"/>
              <a:gd name="T7" fmla="*/ 1643596 h 1152525"/>
              <a:gd name="T8" fmla="*/ 3940 w 3168700"/>
              <a:gd name="T9" fmla="*/ 27286785 h 1152525"/>
              <a:gd name="T10" fmla="*/ 2643 w 3168700"/>
              <a:gd name="T11" fmla="*/ 52929891 h 1152525"/>
              <a:gd name="T12" fmla="*/ 1970 w 3168700"/>
              <a:gd name="T13" fmla="*/ 54573397 h 1152525"/>
              <a:gd name="T14" fmla="*/ 1297 w 3168700"/>
              <a:gd name="T15" fmla="*/ 52929891 h 1152525"/>
              <a:gd name="T16" fmla="*/ 0 w 3168700"/>
              <a:gd name="T17" fmla="*/ 27286698 h 1152525"/>
              <a:gd name="T18" fmla="*/ 0 w 3168700"/>
              <a:gd name="T19" fmla="*/ 27286612 h 11525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168700"/>
              <a:gd name="T31" fmla="*/ 0 h 1152525"/>
              <a:gd name="T32" fmla="*/ 3168700 w 3168700"/>
              <a:gd name="T33" fmla="*/ 1152525 h 115252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168700" h="1152525">
                <a:moveTo>
                  <a:pt x="0" y="576263"/>
                </a:moveTo>
                <a:cubicBezTo>
                  <a:pt x="2" y="333957"/>
                  <a:pt x="416740" y="117535"/>
                  <a:pt x="1042798" y="34711"/>
                </a:cubicBezTo>
                <a:cubicBezTo>
                  <a:pt x="1216373" y="11748"/>
                  <a:pt x="1399651" y="1"/>
                  <a:pt x="1584351" y="1"/>
                </a:cubicBezTo>
                <a:cubicBezTo>
                  <a:pt x="1769052" y="1"/>
                  <a:pt x="1952330" y="11748"/>
                  <a:pt x="2125905" y="34711"/>
                </a:cubicBezTo>
                <a:cubicBezTo>
                  <a:pt x="2751966" y="117535"/>
                  <a:pt x="3168704" y="333960"/>
                  <a:pt x="3168700" y="576267"/>
                </a:cubicBezTo>
                <a:cubicBezTo>
                  <a:pt x="3168700" y="818573"/>
                  <a:pt x="2751963" y="1034997"/>
                  <a:pt x="2125903" y="1117820"/>
                </a:cubicBezTo>
                <a:cubicBezTo>
                  <a:pt x="1952328" y="1140783"/>
                  <a:pt x="1769050" y="1152530"/>
                  <a:pt x="1584350" y="1152530"/>
                </a:cubicBezTo>
                <a:cubicBezTo>
                  <a:pt x="1399650" y="1152530"/>
                  <a:pt x="1216372" y="1140783"/>
                  <a:pt x="1042796" y="1117820"/>
                </a:cubicBezTo>
                <a:cubicBezTo>
                  <a:pt x="416735" y="1034996"/>
                  <a:pt x="-2" y="818572"/>
                  <a:pt x="0" y="576265"/>
                </a:cubicBezTo>
                <a:lnTo>
                  <a:pt x="0" y="576263"/>
                </a:lnTo>
                <a:close/>
              </a:path>
            </a:pathLst>
          </a:custGeom>
          <a:noFill/>
          <a:ln w="9525">
            <a:solidFill>
              <a:srgbClr val="FFFF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smtClean="0">
                <a:solidFill>
                  <a:srgbClr val="FFFF00"/>
                </a:solidFill>
                <a:latin typeface="Arial" charset="0"/>
              </a:rPr>
              <a:t>Audit in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smtClean="0">
                <a:solidFill>
                  <a:srgbClr val="FFFF00"/>
                </a:solidFill>
                <a:latin typeface="Arial" charset="0"/>
              </a:rPr>
              <a:t>Practice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smtClean="0">
                <a:solidFill>
                  <a:srgbClr val="FFFF00"/>
                </a:solidFill>
                <a:latin typeface="Arial" charset="0"/>
              </a:rPr>
              <a:t>(</a:t>
            </a:r>
            <a:r>
              <a:rPr lang="en-US" b="1" kern="0" dirty="0" err="1" smtClean="0">
                <a:solidFill>
                  <a:srgbClr val="FFFF00"/>
                </a:solidFill>
                <a:latin typeface="Arial" charset="0"/>
              </a:rPr>
              <a:t>AiP</a:t>
            </a:r>
            <a:r>
              <a:rPr lang="en-US" b="1" kern="0" dirty="0" smtClean="0">
                <a:solidFill>
                  <a:srgbClr val="FFFF00"/>
                </a:solidFill>
                <a:latin typeface="Arial" charset="0"/>
              </a:rPr>
              <a:t>)</a:t>
            </a:r>
            <a:endParaRPr lang="en-US" b="1" kern="0" dirty="0">
              <a:solidFill>
                <a:srgbClr val="FFFF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67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3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42863"/>
            <a:ext cx="11144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04800" y="240507"/>
            <a:ext cx="8229600" cy="685800"/>
          </a:xfrm>
        </p:spPr>
        <p:txBody>
          <a:bodyPr>
            <a:normAutofit/>
          </a:bodyPr>
          <a:lstStyle/>
          <a:p>
            <a:r>
              <a:rPr lang="hu-HU" sz="2400" b="1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Strategic Priorities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f</a:t>
            </a:r>
            <a:r>
              <a:rPr lang="hu-HU" sz="2400" b="1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or 201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6</a:t>
            </a:r>
            <a:r>
              <a:rPr lang="hu-HU" sz="2400" b="1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-2017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Tartalom helye 1"/>
          <p:cNvSpPr>
            <a:spLocks noGrp="1"/>
          </p:cNvSpPr>
          <p:nvPr>
            <p:ph idx="1"/>
          </p:nvPr>
        </p:nvSpPr>
        <p:spPr>
          <a:xfrm>
            <a:off x="457200" y="1131571"/>
            <a:ext cx="8229600" cy="283082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600" b="1" dirty="0">
                <a:solidFill>
                  <a:srgbClr val="C00000"/>
                </a:solidFill>
              </a:rPr>
              <a:t>Priority themes for the FY </a:t>
            </a:r>
            <a:r>
              <a:rPr lang="en-US" sz="1600" b="1" dirty="0" smtClean="0">
                <a:solidFill>
                  <a:srgbClr val="C00000"/>
                </a:solidFill>
              </a:rPr>
              <a:t>2016-2017</a:t>
            </a:r>
            <a:r>
              <a:rPr lang="en-US" sz="1600" dirty="0" smtClean="0">
                <a:solidFill>
                  <a:srgbClr val="C00000"/>
                </a:solidFill>
              </a:rPr>
              <a:t>:</a:t>
            </a:r>
            <a:endParaRPr lang="hu-HU" sz="1600" dirty="0">
              <a:solidFill>
                <a:srgbClr val="C00000"/>
              </a:solidFill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rgbClr val="C00000"/>
                </a:solidFill>
              </a:rPr>
              <a:t>Internal Control </a:t>
            </a:r>
            <a:r>
              <a:rPr lang="en-US" sz="1600" b="1" dirty="0" err="1" smtClean="0">
                <a:solidFill>
                  <a:srgbClr val="C00000"/>
                </a:solidFill>
              </a:rPr>
              <a:t>WG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- FMC </a:t>
            </a:r>
            <a:r>
              <a:rPr lang="en-US" sz="1600" dirty="0">
                <a:solidFill>
                  <a:srgbClr val="0070C0"/>
                </a:solidFill>
              </a:rPr>
              <a:t>implementation with emphasize on accountability and transparency (new </a:t>
            </a:r>
            <a:r>
              <a:rPr lang="en-US" sz="1600" dirty="0" err="1" smtClean="0">
                <a:solidFill>
                  <a:srgbClr val="0070C0"/>
                </a:solidFill>
              </a:rPr>
              <a:t>WG</a:t>
            </a:r>
            <a:r>
              <a:rPr lang="en-US" sz="1600" dirty="0" smtClean="0">
                <a:solidFill>
                  <a:srgbClr val="0070C0"/>
                </a:solidFill>
              </a:rPr>
              <a:t>)</a:t>
            </a:r>
            <a:endParaRPr lang="hu-HU" sz="1600" dirty="0">
              <a:solidFill>
                <a:srgbClr val="0070C0"/>
              </a:solidFill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n-US" sz="1600" b="1" dirty="0" err="1" smtClean="0">
                <a:solidFill>
                  <a:srgbClr val="C00000"/>
                </a:solidFill>
              </a:rPr>
              <a:t>RIFIX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WG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- Relationship </a:t>
            </a:r>
            <a:r>
              <a:rPr lang="en-US" sz="1600" dirty="0">
                <a:solidFill>
                  <a:srgbClr val="0070C0"/>
                </a:solidFill>
              </a:rPr>
              <a:t>of Internal Audit with Financial Inspection and External Audit </a:t>
            </a:r>
            <a:r>
              <a:rPr lang="en-US" sz="1600" dirty="0" smtClean="0">
                <a:solidFill>
                  <a:srgbClr val="0070C0"/>
                </a:solidFill>
              </a:rPr>
              <a:t>(continuing </a:t>
            </a:r>
            <a:r>
              <a:rPr lang="en-US" sz="1600" dirty="0">
                <a:solidFill>
                  <a:srgbClr val="0070C0"/>
                </a:solidFill>
              </a:rPr>
              <a:t>working group)</a:t>
            </a:r>
            <a:endParaRPr lang="hu-HU" sz="1600" dirty="0">
              <a:solidFill>
                <a:srgbClr val="0070C0"/>
              </a:solidFill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rgbClr val="C00000"/>
                </a:solidFill>
              </a:rPr>
              <a:t>Audit in Practice </a:t>
            </a:r>
            <a:r>
              <a:rPr lang="en-US" sz="1600" b="1" dirty="0" err="1" smtClean="0">
                <a:solidFill>
                  <a:srgbClr val="C00000"/>
                </a:solidFill>
              </a:rPr>
              <a:t>WG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- Practical </a:t>
            </a:r>
            <a:r>
              <a:rPr lang="en-US" sz="1600" dirty="0">
                <a:solidFill>
                  <a:srgbClr val="0070C0"/>
                </a:solidFill>
              </a:rPr>
              <a:t>implementation of audit cycle, different type and models of audits, including IT solutions  </a:t>
            </a:r>
            <a:r>
              <a:rPr lang="en-US" sz="1600" dirty="0" smtClean="0">
                <a:solidFill>
                  <a:srgbClr val="0070C0"/>
                </a:solidFill>
              </a:rPr>
              <a:t>(</a:t>
            </a:r>
            <a:r>
              <a:rPr lang="en-US" sz="1600" dirty="0" err="1" smtClean="0">
                <a:solidFill>
                  <a:srgbClr val="0070C0"/>
                </a:solidFill>
              </a:rPr>
              <a:t>AiP</a:t>
            </a:r>
            <a:r>
              <a:rPr lang="en-US" sz="1600" dirty="0" smtClean="0">
                <a:solidFill>
                  <a:srgbClr val="0070C0"/>
                </a:solidFill>
              </a:rPr>
              <a:t> - new </a:t>
            </a:r>
            <a:r>
              <a:rPr lang="en-US" sz="1600" dirty="0" err="1" smtClean="0">
                <a:solidFill>
                  <a:srgbClr val="0070C0"/>
                </a:solidFill>
              </a:rPr>
              <a:t>WG</a:t>
            </a:r>
            <a:r>
              <a:rPr lang="en-US" sz="1600" dirty="0" smtClean="0">
                <a:solidFill>
                  <a:srgbClr val="0070C0"/>
                </a:solidFill>
              </a:rPr>
              <a:t>)</a:t>
            </a:r>
            <a:endParaRPr lang="hu-HU" sz="1600" dirty="0">
              <a:solidFill>
                <a:srgbClr val="0070C0"/>
              </a:solidFill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C00000"/>
                </a:solidFill>
              </a:rPr>
              <a:t>Central </a:t>
            </a:r>
            <a:r>
              <a:rPr lang="en-US" sz="1600" b="1" dirty="0" smtClean="0">
                <a:solidFill>
                  <a:srgbClr val="C00000"/>
                </a:solidFill>
              </a:rPr>
              <a:t>Harmonization Units</a:t>
            </a:r>
            <a:r>
              <a:rPr lang="en-US" sz="1600" dirty="0">
                <a:solidFill>
                  <a:srgbClr val="0070C0"/>
                </a:solidFill>
              </a:rPr>
              <a:t>: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>
                <a:solidFill>
                  <a:srgbClr val="0070C0"/>
                </a:solidFill>
              </a:rPr>
              <a:t>challenges at </a:t>
            </a:r>
            <a:r>
              <a:rPr lang="en-US" sz="1600" dirty="0" smtClean="0">
                <a:solidFill>
                  <a:srgbClr val="0070C0"/>
                </a:solidFill>
              </a:rPr>
              <a:t>different stages of reform</a:t>
            </a:r>
            <a:endParaRPr lang="hu-HU" sz="1600" dirty="0">
              <a:solidFill>
                <a:srgbClr val="0070C0"/>
              </a:solidFill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C00000"/>
                </a:solidFill>
              </a:rPr>
              <a:t>Promotion of </a:t>
            </a:r>
            <a:r>
              <a:rPr lang="en-US" sz="1600" b="1" dirty="0" smtClean="0">
                <a:solidFill>
                  <a:srgbClr val="C00000"/>
                </a:solidFill>
              </a:rPr>
              <a:t>IAC</a:t>
            </a:r>
            <a:r>
              <a:rPr lang="hu-HU" sz="1600" b="1" dirty="0" smtClean="0">
                <a:solidFill>
                  <a:srgbClr val="C00000"/>
                </a:solidFill>
              </a:rPr>
              <a:t>O</a:t>
            </a:r>
            <a:r>
              <a:rPr lang="en-US" sz="1600" b="1" dirty="0" smtClean="0">
                <a:solidFill>
                  <a:srgbClr val="C00000"/>
                </a:solidFill>
              </a:rPr>
              <a:t>P</a:t>
            </a:r>
            <a:r>
              <a:rPr lang="en-US" sz="1600" dirty="0">
                <a:solidFill>
                  <a:srgbClr val="0070C0"/>
                </a:solidFill>
              </a:rPr>
              <a:t>, including the existing knowledge products and experience gained in ongoing and previous working groups: T&amp;C, CPD, RA, QA, Body of knowledge</a:t>
            </a:r>
            <a:endParaRPr lang="hu-HU" sz="1600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hu-HU" sz="1000" b="1" dirty="0" smtClean="0"/>
          </a:p>
          <a:p>
            <a:pPr algn="just"/>
            <a:endParaRPr lang="hu-HU" sz="1600" dirty="0"/>
          </a:p>
        </p:txBody>
      </p:sp>
      <p:sp>
        <p:nvSpPr>
          <p:cNvPr id="8" name="Rectangle 7"/>
          <p:cNvSpPr/>
          <p:nvPr/>
        </p:nvSpPr>
        <p:spPr>
          <a:xfrm>
            <a:off x="457200" y="4069140"/>
            <a:ext cx="8229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solidFill>
                  <a:srgbClr val="C00000"/>
                </a:solidFill>
              </a:rPr>
              <a:t>The format of events proposed:</a:t>
            </a:r>
            <a:endParaRPr lang="hu-HU" sz="1600" b="1" dirty="0">
              <a:solidFill>
                <a:srgbClr val="C00000"/>
              </a:solidFill>
            </a:endParaRP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70C0"/>
                </a:solidFill>
              </a:rPr>
              <a:t> Plenary, working group, thematic meetings, </a:t>
            </a:r>
            <a:r>
              <a:rPr lang="en-US" sz="1600" dirty="0" smtClean="0">
                <a:solidFill>
                  <a:srgbClr val="0070C0"/>
                </a:solidFill>
              </a:rPr>
              <a:t>ExCom </a:t>
            </a:r>
            <a:r>
              <a:rPr lang="en-US" sz="1600" dirty="0">
                <a:solidFill>
                  <a:srgbClr val="0070C0"/>
                </a:solidFill>
              </a:rPr>
              <a:t>members  and leaders’ meeting,  study visit</a:t>
            </a:r>
            <a:endParaRPr lang="hu-HU" sz="1600" dirty="0">
              <a:solidFill>
                <a:srgbClr val="0070C0"/>
              </a:solidFill>
            </a:endParaRP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70C0"/>
                </a:solidFill>
              </a:rPr>
              <a:t> Promotion activities, including distribution and of existing knowledge </a:t>
            </a:r>
            <a:r>
              <a:rPr lang="en-US" sz="1600" dirty="0" smtClean="0">
                <a:solidFill>
                  <a:srgbClr val="0070C0"/>
                </a:solidFill>
              </a:rPr>
              <a:t>products</a:t>
            </a:r>
            <a:endParaRPr lang="hu-HU" sz="1600" dirty="0">
              <a:solidFill>
                <a:srgbClr val="0070C0"/>
              </a:solidFill>
            </a:endParaRP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IACOP</a:t>
            </a:r>
            <a:r>
              <a:rPr lang="en-US" sz="1600" dirty="0">
                <a:solidFill>
                  <a:srgbClr val="0070C0"/>
                </a:solidFill>
              </a:rPr>
              <a:t> peers’ advisory missions and reverse study visit (</a:t>
            </a:r>
            <a:r>
              <a:rPr lang="en-US" sz="1600" dirty="0" smtClean="0">
                <a:solidFill>
                  <a:srgbClr val="0070C0"/>
                </a:solidFill>
              </a:rPr>
              <a:t>type </a:t>
            </a:r>
            <a:r>
              <a:rPr lang="en-US" sz="1600" dirty="0">
                <a:solidFill>
                  <a:srgbClr val="0070C0"/>
                </a:solidFill>
              </a:rPr>
              <a:t>of thematic meeting)</a:t>
            </a:r>
            <a:endParaRPr lang="hu-HU" sz="1600" dirty="0">
              <a:solidFill>
                <a:srgbClr val="0070C0"/>
              </a:solidFill>
            </a:endParaRP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70C0"/>
                </a:solidFill>
              </a:rPr>
              <a:t> Videoconferences, webinars </a:t>
            </a:r>
            <a:r>
              <a:rPr lang="en-US" sz="1600" dirty="0" smtClean="0">
                <a:solidFill>
                  <a:srgbClr val="0070C0"/>
                </a:solidFill>
              </a:rPr>
              <a:t>(for </a:t>
            </a:r>
            <a:r>
              <a:rPr lang="en-US" sz="1600" dirty="0">
                <a:solidFill>
                  <a:srgbClr val="0070C0"/>
                </a:solidFill>
              </a:rPr>
              <a:t>thematic meetings)</a:t>
            </a:r>
            <a:endParaRPr lang="hu-HU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53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 txBox="1">
            <a:spLocks noChangeArrowheads="1"/>
          </p:cNvSpPr>
          <p:nvPr/>
        </p:nvSpPr>
        <p:spPr bwMode="auto">
          <a:xfrm>
            <a:off x="-76200" y="-76200"/>
            <a:ext cx="8077199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dirty="0" err="1" smtClean="0">
                <a:solidFill>
                  <a:srgbClr val="0070C0"/>
                </a:solidFill>
              </a:rPr>
              <a:t>IACOP</a:t>
            </a:r>
            <a:r>
              <a:rPr lang="en-US" altLang="en-US" sz="3600" dirty="0">
                <a:solidFill>
                  <a:srgbClr val="0070C0"/>
                </a:solidFill>
              </a:rPr>
              <a:t> </a:t>
            </a:r>
            <a:r>
              <a:rPr lang="en-US" altLang="en-US" sz="3600" dirty="0" smtClean="0">
                <a:solidFill>
                  <a:srgbClr val="0070C0"/>
                </a:solidFill>
              </a:rPr>
              <a:t>Good Practice Products</a:t>
            </a:r>
            <a:endParaRPr lang="en-US" altLang="en-US" sz="3600" dirty="0">
              <a:solidFill>
                <a:srgbClr val="0070C0"/>
              </a:solidFill>
            </a:endParaRPr>
          </a:p>
        </p:txBody>
      </p:sp>
      <p:sp>
        <p:nvSpPr>
          <p:cNvPr id="19459" name="Rectangle 3"/>
          <p:cNvSpPr txBox="1">
            <a:spLocks noChangeArrowheads="1"/>
          </p:cNvSpPr>
          <p:nvPr/>
        </p:nvSpPr>
        <p:spPr bwMode="auto">
          <a:xfrm>
            <a:off x="457200" y="836613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FontTx/>
              <a:buAutoNum type="arabicPeriod"/>
            </a:pPr>
            <a:r>
              <a:rPr lang="en-US" altLang="en-US" sz="2000" dirty="0">
                <a:solidFill>
                  <a:srgbClr val="0070C0"/>
                </a:solidFill>
              </a:rPr>
              <a:t>Good Practice IA Manual Template </a:t>
            </a:r>
            <a:r>
              <a:rPr lang="en-US" sz="1400" dirty="0">
                <a:solidFill>
                  <a:srgbClr val="0070C0"/>
                </a:solidFill>
              </a:rPr>
              <a:t>(completed and published)</a:t>
            </a:r>
            <a:endParaRPr lang="en-US" altLang="en-US" sz="1400" dirty="0">
              <a:solidFill>
                <a:srgbClr val="0070C0"/>
              </a:solidFill>
            </a:endParaRP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en-US" altLang="en-US" sz="2000" dirty="0">
                <a:solidFill>
                  <a:srgbClr val="0070C0"/>
                </a:solidFill>
              </a:rPr>
              <a:t>Good Practice </a:t>
            </a:r>
            <a:r>
              <a:rPr lang="en-US" altLang="en-US" sz="2000" dirty="0" err="1">
                <a:solidFill>
                  <a:srgbClr val="0070C0"/>
                </a:solidFill>
              </a:rPr>
              <a:t>CPD</a:t>
            </a:r>
            <a:r>
              <a:rPr lang="en-US" altLang="en-US" sz="2000" dirty="0">
                <a:solidFill>
                  <a:srgbClr val="0070C0"/>
                </a:solidFill>
              </a:rPr>
              <a:t> Manual </a:t>
            </a:r>
            <a:r>
              <a:rPr lang="en-US" altLang="en-US" sz="2000" dirty="0" smtClean="0">
                <a:solidFill>
                  <a:srgbClr val="0070C0"/>
                </a:solidFill>
              </a:rPr>
              <a:t>Template </a:t>
            </a:r>
            <a:r>
              <a:rPr lang="en-US" sz="1400" dirty="0" smtClean="0">
                <a:solidFill>
                  <a:srgbClr val="0070C0"/>
                </a:solidFill>
              </a:rPr>
              <a:t>(</a:t>
            </a:r>
            <a:r>
              <a:rPr lang="en-US" sz="1400" dirty="0">
                <a:solidFill>
                  <a:srgbClr val="0070C0"/>
                </a:solidFill>
              </a:rPr>
              <a:t>completed and published)</a:t>
            </a:r>
            <a:endParaRPr lang="en-US" altLang="en-US" sz="1400" dirty="0">
              <a:solidFill>
                <a:srgbClr val="0070C0"/>
              </a:solidFill>
            </a:endParaRP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en-US" altLang="en-US" sz="2000" dirty="0" smtClean="0">
                <a:solidFill>
                  <a:srgbClr val="0070C0"/>
                </a:solidFill>
              </a:rPr>
              <a:t>Internal </a:t>
            </a:r>
            <a:r>
              <a:rPr lang="en-US" altLang="en-US" sz="2000" dirty="0">
                <a:solidFill>
                  <a:srgbClr val="0070C0"/>
                </a:solidFill>
              </a:rPr>
              <a:t>Audit Body of </a:t>
            </a:r>
            <a:r>
              <a:rPr lang="en-US" altLang="en-US" sz="2000" dirty="0" smtClean="0">
                <a:solidFill>
                  <a:srgbClr val="0070C0"/>
                </a:solidFill>
              </a:rPr>
              <a:t>Knowledge </a:t>
            </a:r>
            <a:r>
              <a:rPr lang="en-US" sz="1400" dirty="0">
                <a:solidFill>
                  <a:srgbClr val="0070C0"/>
                </a:solidFill>
              </a:rPr>
              <a:t>(completed and published)</a:t>
            </a:r>
            <a:endParaRPr lang="en-US" altLang="en-US" sz="1400" dirty="0">
              <a:solidFill>
                <a:srgbClr val="0070C0"/>
              </a:solidFill>
            </a:endParaRP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en-US" altLang="en-US" sz="2000" dirty="0" smtClean="0">
                <a:solidFill>
                  <a:srgbClr val="0070C0"/>
                </a:solidFill>
              </a:rPr>
              <a:t>Risk </a:t>
            </a:r>
            <a:r>
              <a:rPr lang="en-US" altLang="en-US" sz="2000" dirty="0">
                <a:solidFill>
                  <a:srgbClr val="0070C0"/>
                </a:solidFill>
              </a:rPr>
              <a:t>Assessment in Audit </a:t>
            </a:r>
            <a:r>
              <a:rPr lang="en-US" altLang="en-US" sz="2000" dirty="0" smtClean="0">
                <a:solidFill>
                  <a:srgbClr val="0070C0"/>
                </a:solidFill>
              </a:rPr>
              <a:t>Planning </a:t>
            </a:r>
            <a:r>
              <a:rPr lang="en-US" sz="1400" dirty="0">
                <a:solidFill>
                  <a:srgbClr val="0070C0"/>
                </a:solidFill>
              </a:rPr>
              <a:t>(completed and published)</a:t>
            </a:r>
            <a:endParaRPr lang="en-US" altLang="en-US" sz="1400" dirty="0">
              <a:solidFill>
                <a:srgbClr val="0070C0"/>
              </a:solidFill>
            </a:endParaRP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en-US" altLang="en-US" sz="2000" dirty="0" smtClean="0">
                <a:solidFill>
                  <a:srgbClr val="0070C0"/>
                </a:solidFill>
              </a:rPr>
              <a:t>Concept </a:t>
            </a:r>
            <a:r>
              <a:rPr lang="en-US" altLang="en-US" sz="2000" dirty="0">
                <a:solidFill>
                  <a:srgbClr val="0070C0"/>
                </a:solidFill>
              </a:rPr>
              <a:t>Note on </a:t>
            </a:r>
            <a:r>
              <a:rPr lang="en-US" altLang="en-US" sz="2000" dirty="0" err="1">
                <a:solidFill>
                  <a:srgbClr val="0070C0"/>
                </a:solidFill>
              </a:rPr>
              <a:t>RIFIX</a:t>
            </a:r>
            <a:r>
              <a:rPr lang="en-US" altLang="en-US" sz="2000" dirty="0">
                <a:solidFill>
                  <a:srgbClr val="0070C0"/>
                </a:solidFill>
              </a:rPr>
              <a:t> (</a:t>
            </a:r>
            <a:r>
              <a:rPr lang="en-US" altLang="en-US" sz="2000" dirty="0">
                <a:solidFill>
                  <a:srgbClr val="C00000"/>
                </a:solidFill>
              </a:rPr>
              <a:t>R</a:t>
            </a:r>
            <a:r>
              <a:rPr lang="en-US" altLang="en-US" sz="2000" dirty="0">
                <a:solidFill>
                  <a:srgbClr val="0070C0"/>
                </a:solidFill>
              </a:rPr>
              <a:t>elationship of </a:t>
            </a:r>
            <a:r>
              <a:rPr lang="en-US" altLang="en-US" sz="2000" dirty="0">
                <a:solidFill>
                  <a:srgbClr val="C00000"/>
                </a:solidFill>
              </a:rPr>
              <a:t>I</a:t>
            </a:r>
            <a:r>
              <a:rPr lang="en-US" altLang="en-US" sz="2000" dirty="0">
                <a:solidFill>
                  <a:srgbClr val="0070C0"/>
                </a:solidFill>
              </a:rPr>
              <a:t>nternal Audit with </a:t>
            </a:r>
            <a:r>
              <a:rPr lang="en-US" altLang="en-US" sz="2000" dirty="0">
                <a:solidFill>
                  <a:srgbClr val="C00000"/>
                </a:solidFill>
              </a:rPr>
              <a:t>F</a:t>
            </a:r>
            <a:r>
              <a:rPr lang="en-US" altLang="en-US" sz="2000" dirty="0">
                <a:solidFill>
                  <a:srgbClr val="0070C0"/>
                </a:solidFill>
              </a:rPr>
              <a:t>inancial </a:t>
            </a:r>
            <a:r>
              <a:rPr lang="en-US" altLang="en-US" sz="2000" dirty="0">
                <a:solidFill>
                  <a:srgbClr val="C00000"/>
                </a:solidFill>
              </a:rPr>
              <a:t>I</a:t>
            </a:r>
            <a:r>
              <a:rPr lang="en-US" altLang="en-US" sz="2000" dirty="0">
                <a:solidFill>
                  <a:srgbClr val="0070C0"/>
                </a:solidFill>
              </a:rPr>
              <a:t>nspection and E</a:t>
            </a:r>
            <a:r>
              <a:rPr lang="en-US" altLang="en-US" sz="2000" dirty="0">
                <a:solidFill>
                  <a:srgbClr val="C00000"/>
                </a:solidFill>
              </a:rPr>
              <a:t>x</a:t>
            </a:r>
            <a:r>
              <a:rPr lang="en-US" altLang="en-US" sz="2000" dirty="0">
                <a:solidFill>
                  <a:srgbClr val="0070C0"/>
                </a:solidFill>
              </a:rPr>
              <a:t>ternal Audit) </a:t>
            </a:r>
            <a:r>
              <a:rPr lang="en-US" sz="1400" dirty="0" smtClean="0">
                <a:solidFill>
                  <a:srgbClr val="0070C0"/>
                </a:solidFill>
              </a:rPr>
              <a:t>(draft available)</a:t>
            </a:r>
            <a:endParaRPr lang="en-US" altLang="en-US" sz="1400" dirty="0">
              <a:solidFill>
                <a:srgbClr val="0070C0"/>
              </a:solidFill>
            </a:endParaRP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en-US" altLang="en-US" sz="2000">
                <a:solidFill>
                  <a:srgbClr val="0070C0"/>
                </a:solidFill>
              </a:rPr>
              <a:t>Quality </a:t>
            </a:r>
            <a:r>
              <a:rPr lang="en-US" altLang="en-US" sz="2000" smtClean="0">
                <a:solidFill>
                  <a:srgbClr val="0070C0"/>
                </a:solidFill>
              </a:rPr>
              <a:t>Assessment Guide </a:t>
            </a:r>
            <a:r>
              <a:rPr lang="en-US" sz="1400" dirty="0">
                <a:solidFill>
                  <a:srgbClr val="0070C0"/>
                </a:solidFill>
              </a:rPr>
              <a:t>(completed and published)</a:t>
            </a:r>
            <a:endParaRPr lang="en-US" altLang="en-US" sz="1400" dirty="0">
              <a:solidFill>
                <a:srgbClr val="0070C0"/>
              </a:solidFill>
            </a:endParaRP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en-US" altLang="en-US" sz="2000" dirty="0" smtClean="0">
                <a:solidFill>
                  <a:srgbClr val="0070C0"/>
                </a:solidFill>
              </a:rPr>
              <a:t>Communiqués and 100+ other knowledge products</a:t>
            </a:r>
          </a:p>
          <a:p>
            <a:pPr>
              <a:spcBef>
                <a:spcPct val="20000"/>
              </a:spcBef>
            </a:pPr>
            <a:endParaRPr lang="en-US" altLang="en-US" sz="3200" dirty="0">
              <a:solidFill>
                <a:srgbClr val="000000"/>
              </a:solidFill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762375"/>
            <a:ext cx="1498600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63" y="3779838"/>
            <a:ext cx="1489075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5" y="3789363"/>
            <a:ext cx="1506538" cy="228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42863"/>
            <a:ext cx="11144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650" y="3779838"/>
            <a:ext cx="1493838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7172960" y="3060700"/>
            <a:ext cx="1831975" cy="21431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eaLnBrk="1" hangingPunct="1">
              <a:defRPr/>
            </a:pPr>
            <a:endParaRPr lang="hu-HU">
              <a:latin typeface="+mn-lt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328298" y="3063874"/>
            <a:ext cx="1671637" cy="1016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2000" b="1" dirty="0">
                <a:solidFill>
                  <a:schemeClr val="bg1"/>
                </a:solidFill>
              </a:rPr>
              <a:t>Concept </a:t>
            </a:r>
            <a:r>
              <a:rPr lang="en-US" sz="2000" b="1" dirty="0" smtClean="0">
                <a:solidFill>
                  <a:schemeClr val="bg1"/>
                </a:solidFill>
              </a:rPr>
              <a:t>Note </a:t>
            </a:r>
            <a:r>
              <a:rPr lang="en-US" sz="2000" b="1" dirty="0">
                <a:solidFill>
                  <a:schemeClr val="bg1"/>
                </a:solidFill>
              </a:rPr>
              <a:t>on </a:t>
            </a:r>
            <a:r>
              <a:rPr lang="en-US" sz="2000" b="1" dirty="0" err="1" smtClean="0">
                <a:solidFill>
                  <a:schemeClr val="bg1"/>
                </a:solidFill>
              </a:rPr>
              <a:t>RIFIX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" name="Рисунок 518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77"/>
          <a:stretch>
            <a:fillRect/>
          </a:stretch>
        </p:blipFill>
        <p:spPr bwMode="auto">
          <a:xfrm>
            <a:off x="0" y="632460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07518" y="3781000"/>
            <a:ext cx="1616075" cy="228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61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2"/>
          <p:cNvSpPr/>
          <p:nvPr/>
        </p:nvSpPr>
        <p:spPr>
          <a:xfrm>
            <a:off x="1447800" y="2971800"/>
            <a:ext cx="5715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3200" b="1" kern="0" dirty="0" smtClean="0">
                <a:solidFill>
                  <a:schemeClr val="tx2"/>
                </a:solidFill>
                <a:latin typeface="+mn-lt"/>
              </a:rPr>
              <a:t>Thank you</a:t>
            </a:r>
            <a:endParaRPr lang="hu-HU" sz="3200" b="1" kern="0" dirty="0" smtClean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371600"/>
            <a:ext cx="11144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9051</TotalTime>
  <Words>523</Words>
  <Application>Microsoft Office PowerPoint</Application>
  <PresentationFormat>On-screen Show (4:3)</PresentationFormat>
  <Paragraphs>132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Algerian</vt:lpstr>
      <vt:lpstr>Arial</vt:lpstr>
      <vt:lpstr>Calibri</vt:lpstr>
      <vt:lpstr>Times New Roman</vt:lpstr>
      <vt:lpstr>Wingdings</vt:lpstr>
      <vt:lpstr>Office Theme</vt:lpstr>
      <vt:lpstr>Slide</vt:lpstr>
      <vt:lpstr>PowerPoint Presentation</vt:lpstr>
      <vt:lpstr>PowerPoint Presentation</vt:lpstr>
      <vt:lpstr>IACOP Balanced Scorecard </vt:lpstr>
      <vt:lpstr>PowerPoint Presentation</vt:lpstr>
      <vt:lpstr>PowerPoint Presentation</vt:lpstr>
      <vt:lpstr>Strategic Priorities for 2016-2017</vt:lpstr>
      <vt:lpstr>PowerPoint Presentation</vt:lpstr>
      <vt:lpstr>PowerPoint Presentation</vt:lpstr>
    </vt:vector>
  </TitlesOfParts>
  <Company>CEF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 presentation to PEMPAL Strategy MTR</dc:title>
  <dc:creator>Deanna Aubrey</dc:creator>
  <cp:keywords>Mid-term Review of PEMPAL Strategy</cp:keywords>
  <cp:lastModifiedBy>Kristina Zaituna</cp:lastModifiedBy>
  <cp:revision>685</cp:revision>
  <cp:lastPrinted>2015-05-05T07:28:06Z</cp:lastPrinted>
  <dcterms:created xsi:type="dcterms:W3CDTF">2012-02-13T09:14:10Z</dcterms:created>
  <dcterms:modified xsi:type="dcterms:W3CDTF">2016-03-16T10:58:20Z</dcterms:modified>
  <cp:category>PEMPAL Strategy review</cp:category>
</cp:coreProperties>
</file>