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6" r:id="rId2"/>
    <p:sldId id="427" r:id="rId3"/>
    <p:sldId id="447" r:id="rId4"/>
    <p:sldId id="451" r:id="rId5"/>
    <p:sldId id="452" r:id="rId6"/>
    <p:sldId id="449" r:id="rId7"/>
    <p:sldId id="453" r:id="rId8"/>
    <p:sldId id="403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4567" autoAdjust="0"/>
    <p:restoredTop sz="86377" autoAdjust="0"/>
  </p:normalViewPr>
  <p:slideViewPr>
    <p:cSldViewPr>
      <p:cViewPr varScale="1">
        <p:scale>
          <a:sx n="63" d="100"/>
          <a:sy n="63" d="100"/>
        </p:scale>
        <p:origin x="1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18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NULL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24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22263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2113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3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50" y="5110596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4" y="4831063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6118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27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4" y="3090071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87438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166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159001" y="1929804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altLang="en-US" sz="2200" dirty="0" smtClean="0">
                <a:solidFill>
                  <a:srgbClr val="0070C0"/>
                </a:solidFill>
                <a:latin typeface="Algerian" pitchFamily="82" charset="0"/>
              </a:rPr>
              <a:t>ПРАКТИКУЮЩЕЕ СООБЩЕСТВО ВНУТРЕННЕГО АУДИТА</a:t>
            </a:r>
            <a:endParaRPr lang="hu-HU" altLang="en-US" sz="2200" dirty="0" smtClean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2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960418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097088" y="3256160"/>
            <a:ext cx="51435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Стратегический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план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действий</a:t>
            </a:r>
            <a:endParaRPr lang="en-US" sz="24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53000" y="5913754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713387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956638" y="5908099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556122" y="5933648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312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483277" y="5914363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113185" y="5919017"/>
            <a:ext cx="563464" cy="3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684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миссия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550" y="750888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 ВА 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предлагает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поддержку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странам-членам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ссообщества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создании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современной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эффективной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системы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внутреннего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аудита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соответствующей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международным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стандартам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наилучшей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практике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имеющей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ключевую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роль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обеспечения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хорошего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управления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подотчетности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государственном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секторе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836613" y="1702492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950" y="2316856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Профессионализм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преданность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реформам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приверженность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обмену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знаниями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опытом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сообществом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(в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качестве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профессиональной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семьи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партнеров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), </a:t>
            </a:r>
          </a:p>
          <a:p>
            <a:pPr algn="ctr"/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доверие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единство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уважение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многообразия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23 </a:t>
            </a:r>
            <a:r>
              <a:rPr lang="en-GB" sz="16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стран-участниц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-609600" y="4082943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Изречение</a:t>
            </a:r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ПСВА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0" y="33694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580055"/>
              </p:ext>
            </p:extLst>
          </p:nvPr>
        </p:nvGraphicFramePr>
        <p:xfrm>
          <a:off x="4487863" y="3475038"/>
          <a:ext cx="4497387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Slide" r:id="rId6" imgW="3802463" imgH="2851432" progId="PowerPoint.Slide.12">
                  <p:embed/>
                </p:oleObj>
              </mc:Choice>
              <mc:Fallback>
                <p:oleObj name="Slide" r:id="rId6" imgW="3802463" imgH="2851432" progId="PowerPoint.Slide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3475038"/>
                        <a:ext cx="4497387" cy="337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4800" y="4719935"/>
            <a:ext cx="2895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</a:t>
            </a:r>
            <a:r>
              <a:rPr lang="en-GB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динство</a:t>
            </a:r>
            <a:r>
              <a:rPr lang="en-GB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en-GB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многообразии</a:t>
            </a:r>
            <a:r>
              <a:rPr lang="en-GB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971800" y="4471881"/>
            <a:ext cx="1219200" cy="633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Сбалансированная</a:t>
            </a:r>
            <a:r>
              <a:rPr lang="en-GB" sz="27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7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система</a:t>
            </a:r>
            <a:r>
              <a:rPr lang="en-GB" sz="27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7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показателей</a:t>
            </a:r>
            <a:r>
              <a:rPr lang="en-GB" sz="27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ПСВА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4258" y="2914889"/>
            <a:ext cx="2230122" cy="1777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Клиент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Служить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нашим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u-HU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правительствам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9121" y="942977"/>
            <a:ext cx="2703195" cy="19356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Внутренние</a:t>
            </a:r>
            <a:r>
              <a:rPr lang="en-US" sz="1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процессы</a:t>
            </a:r>
            <a:r>
              <a:rPr lang="en-US" sz="1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u-HU" sz="1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Развитвать</a:t>
            </a:r>
            <a:r>
              <a:rPr lang="en-US" sz="1200" i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1200" i="1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поддерживать</a:t>
            </a:r>
            <a:r>
              <a:rPr lang="en-US" sz="1200" i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волонтерскую</a:t>
            </a:r>
            <a:r>
              <a:rPr lang="en-US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сеть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профессионалов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области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внутреннего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аудита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посредством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взаимного</a:t>
            </a:r>
            <a:r>
              <a:rPr lang="hu-HU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обучения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,</a:t>
            </a:r>
            <a:r>
              <a:rPr lang="hu-HU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управления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знаниями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иапазоном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деятельности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2458" y="2863375"/>
            <a:ext cx="2432054" cy="18746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Финансовые</a:t>
            </a:r>
            <a:r>
              <a:rPr lang="en-US" sz="14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показатели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Соответствовать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требованиям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доноров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с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помощью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Секретариата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обеспечивать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наилучшее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использование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средств</a:t>
            </a:r>
            <a:r>
              <a:rPr lang="en-US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u-HU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PEMPAL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60712" y="4724401"/>
            <a:ext cx="2683828" cy="19507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Обучени</a:t>
            </a:r>
            <a:r>
              <a:rPr lang="en-US" sz="14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14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рост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Развитие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волонтерства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hr-HR" sz="1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r>
              <a:rPr lang="en-US" sz="1200" i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Исполнительного</a:t>
            </a:r>
            <a:r>
              <a:rPr lang="en-US" sz="1200" i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Комитета</a:t>
            </a:r>
            <a:r>
              <a:rPr lang="en-US" sz="1200" i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самодостаточность</a:t>
            </a:r>
            <a:r>
              <a:rPr lang="en-US" sz="1200" i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lang="en-US" sz="1200" i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sz="1200" i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ПСВА</a:t>
            </a:r>
            <a:r>
              <a:rPr lang="hu-HU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координацию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Координационным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советом</a:t>
            </a:r>
            <a:r>
              <a:rPr lang="en-US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en-US" sz="1200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другими</a:t>
            </a:r>
            <a:r>
              <a:rPr lang="en-US" sz="12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ПС-</a:t>
            </a:r>
            <a:r>
              <a:rPr lang="en-US" sz="1200" dirty="0" err="1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ами</a:t>
            </a:r>
            <a:r>
              <a:rPr lang="en-US" sz="12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hu-HU" sz="12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613114" y="2937511"/>
            <a:ext cx="1760610" cy="1731963"/>
          </a:xfrm>
          <a:prstGeom prst="quadArrow">
            <a:avLst>
              <a:gd name="adj1" fmla="val 8642"/>
              <a:gd name="adj2" fmla="val 14568"/>
              <a:gd name="adj3" fmla="val 2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655839" y="3760827"/>
            <a:ext cx="2000869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Льерка</a:t>
            </a:r>
            <a:r>
              <a:rPr lang="en-US" altLang="en-US" sz="1200" b="1" dirty="0" smtClean="0"/>
              <a:t> </a:t>
            </a:r>
            <a:r>
              <a:rPr lang="hr-HR" altLang="en-US" sz="1200" b="1" dirty="0" smtClean="0"/>
              <a:t> </a:t>
            </a:r>
            <a:endParaRPr lang="en-US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Црнкович</a:t>
            </a:r>
            <a:r>
              <a:rPr lang="en-US" altLang="en-US" sz="1200" b="1" dirty="0" smtClean="0"/>
              <a:t> </a:t>
            </a:r>
            <a:endParaRPr lang="hr-HR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/>
              <a:t>Заместитель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председателя</a:t>
            </a:r>
            <a:endParaRPr lang="en-US" altLang="en-US" sz="11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/>
              <a:t>по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вопросам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содержания</a:t>
            </a:r>
            <a:endParaRPr lang="en-US" altLang="en-US" sz="11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 </a:t>
            </a:r>
            <a:endParaRPr lang="en-US" altLang="en-US" sz="11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 smtClean="0"/>
              <a:t>Xорватия</a:t>
            </a:r>
            <a:endParaRPr lang="hr-HR" altLang="en-US" sz="1400" dirty="0"/>
          </a:p>
        </p:txBody>
      </p:sp>
      <p:pic>
        <p:nvPicPr>
          <p:cNvPr id="16387" name="Picture 15" descr="P5260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46445" b="58250"/>
          <a:stretch>
            <a:fillRect/>
          </a:stretch>
        </p:blipFill>
        <p:spPr bwMode="auto">
          <a:xfrm>
            <a:off x="2755900" y="2216150"/>
            <a:ext cx="1073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661977" y="2017067"/>
            <a:ext cx="151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Арман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Ватян</a:t>
            </a:r>
            <a:endParaRPr lang="hr-HR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ВБ, </a:t>
            </a:r>
            <a:r>
              <a:rPr lang="en-US" altLang="en-US" sz="1200" dirty="0" err="1" smtClean="0"/>
              <a:t>Руководитель</a:t>
            </a:r>
            <a:endParaRPr lang="sl-SI" altLang="en-US" sz="1200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292204" y="4365159"/>
            <a:ext cx="1490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Замира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Оморова</a:t>
            </a:r>
            <a:endParaRPr lang="en-US" altLang="en-US" sz="12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 smtClean="0"/>
              <a:t>Кыргызстан</a:t>
            </a:r>
            <a:r>
              <a:rPr lang="en-US" altLang="en-US" sz="1200" i="1" dirty="0" smtClean="0"/>
              <a:t> </a:t>
            </a:r>
            <a:endParaRPr lang="hr-HR" altLang="en-US" sz="1200" i="1" dirty="0"/>
          </a:p>
        </p:txBody>
      </p:sp>
      <p:pic>
        <p:nvPicPr>
          <p:cNvPr id="16390" name="Picture 16" descr="ZamiraOmoro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8925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7406163" y="5523240"/>
            <a:ext cx="1596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Станислав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Бучков</a:t>
            </a:r>
            <a:endParaRPr lang="en-US" altLang="en-US" sz="12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 smtClean="0"/>
              <a:t>Россия</a:t>
            </a:r>
            <a:endParaRPr lang="hr-HR" altLang="en-US" sz="1200" dirty="0"/>
          </a:p>
        </p:txBody>
      </p:sp>
      <p:pic>
        <p:nvPicPr>
          <p:cNvPr id="17420" name="Picture 18" descr="Ar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60350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7584" r="29445" b="31917"/>
          <a:stretch>
            <a:fillRect/>
          </a:stretch>
        </p:blipFill>
        <p:spPr bwMode="auto">
          <a:xfrm>
            <a:off x="7823200" y="3870325"/>
            <a:ext cx="10048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409" y="5160258"/>
            <a:ext cx="13500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100" b="1" dirty="0"/>
              <a:t> </a:t>
            </a:r>
            <a:r>
              <a:rPr lang="en-US" altLang="en-US" sz="1100" b="1" dirty="0" err="1" smtClean="0"/>
              <a:t>Карен</a:t>
            </a:r>
            <a:r>
              <a:rPr lang="en-US" altLang="en-US" sz="1100" b="1" dirty="0" smtClean="0"/>
              <a:t> </a:t>
            </a:r>
            <a:r>
              <a:rPr lang="en-US" altLang="en-US" sz="1100" b="1" dirty="0" err="1" smtClean="0"/>
              <a:t>Седракян</a:t>
            </a:r>
            <a:endParaRPr lang="sl-SI" altLang="en-US" sz="11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/>
              <a:t>Армения</a:t>
            </a:r>
            <a:endParaRPr lang="hr-HR" altLang="en-US" sz="1100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971550" y="633413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0070C0"/>
                </a:solidFill>
              </a:rPr>
              <a:t>Группа</a:t>
            </a:r>
            <a:r>
              <a:rPr lang="en-US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руководителей</a:t>
            </a:r>
            <a:r>
              <a:rPr lang="en-US" altLang="en-US" sz="2400" dirty="0" smtClean="0">
                <a:solidFill>
                  <a:srgbClr val="0070C0"/>
                </a:solidFill>
              </a:rPr>
              <a:t> -</a:t>
            </a:r>
            <a:r>
              <a:rPr lang="en-US" altLang="en-US" sz="2400" dirty="0">
                <a:solidFill>
                  <a:srgbClr val="0070C0"/>
                </a:solidFill>
              </a:rPr>
              <a:t/>
            </a:r>
            <a:br>
              <a:rPr lang="en-US" altLang="en-US" sz="2400" dirty="0">
                <a:solidFill>
                  <a:srgbClr val="0070C0"/>
                </a:solidFill>
              </a:rPr>
            </a:br>
            <a:r>
              <a:rPr lang="en-US" altLang="en-US" sz="2400" dirty="0" err="1" smtClean="0">
                <a:solidFill>
                  <a:srgbClr val="0070C0"/>
                </a:solidFill>
              </a:rPr>
              <a:t>Исполнительный</a:t>
            </a:r>
            <a:r>
              <a:rPr lang="en-US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Комитет</a:t>
            </a:r>
            <a:r>
              <a:rPr lang="en-US" altLang="en-US" sz="2400" dirty="0" smtClean="0">
                <a:solidFill>
                  <a:srgbClr val="0070C0"/>
                </a:solidFill>
              </a:rPr>
              <a:t> ПСВА</a:t>
            </a:r>
            <a:r>
              <a:rPr lang="hr-HR" altLang="en-US" sz="3600" dirty="0">
                <a:solidFill>
                  <a:schemeClr val="tx2"/>
                </a:solidFill>
              </a:rPr>
              <a:t/>
            </a:r>
            <a:br>
              <a:rPr lang="hr-HR" altLang="en-US" sz="3600" dirty="0">
                <a:solidFill>
                  <a:schemeClr val="tx2"/>
                </a:solidFill>
              </a:rPr>
            </a:b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16397" name="Picture 11" descr="PA2115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9718" b="27101"/>
          <a:stretch>
            <a:fillRect/>
          </a:stretch>
        </p:blipFill>
        <p:spPr bwMode="auto">
          <a:xfrm>
            <a:off x="242888" y="338138"/>
            <a:ext cx="1079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-228600" y="1676400"/>
            <a:ext cx="20438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Диана</a:t>
            </a:r>
            <a:endParaRPr lang="en-US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Гросу–Аксенти</a:t>
            </a:r>
            <a:r>
              <a:rPr lang="en-US" altLang="en-US" sz="1200" b="1" dirty="0" smtClean="0"/>
              <a:t> </a:t>
            </a:r>
            <a:r>
              <a:rPr lang="en-US" altLang="en-US" sz="1200" dirty="0" smtClean="0"/>
              <a:t> </a:t>
            </a:r>
            <a:endParaRPr lang="hr-HR" altLang="en-US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 smtClean="0"/>
              <a:t>Член</a:t>
            </a:r>
            <a:r>
              <a:rPr lang="en-US" altLang="en-US" sz="1200" i="1" dirty="0" smtClean="0"/>
              <a:t> </a:t>
            </a:r>
            <a:r>
              <a:rPr lang="en-US" altLang="en-US" sz="1200" i="1" dirty="0" err="1" smtClean="0"/>
              <a:t>ресурсной</a:t>
            </a:r>
            <a:r>
              <a:rPr lang="en-US" altLang="en-US" sz="1200" i="1" dirty="0" smtClean="0"/>
              <a:t> </a:t>
            </a:r>
            <a:r>
              <a:rPr lang="en-US" altLang="en-US" sz="1200" i="1" dirty="0" err="1" smtClean="0"/>
              <a:t>команды</a:t>
            </a:r>
            <a:r>
              <a:rPr lang="en-US" altLang="en-US" sz="1200" i="1" dirty="0" smtClean="0"/>
              <a:t> </a:t>
            </a:r>
            <a:endParaRPr lang="en-US" altLang="en-US" sz="1200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3841959" y="3319224"/>
            <a:ext cx="1254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Эдит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Немет</a:t>
            </a:r>
            <a:endParaRPr lang="hr-HR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 smtClean="0"/>
              <a:t>Председатель</a:t>
            </a:r>
            <a:endParaRPr lang="en-US" altLang="en-US" sz="1200" i="1" dirty="0" smtClean="0"/>
          </a:p>
          <a:p>
            <a:pPr algn="ctr">
              <a:spcBef>
                <a:spcPct val="0"/>
              </a:spcBef>
              <a:buNone/>
            </a:pPr>
            <a:r>
              <a:rPr lang="en-US" altLang="en-US" sz="1200" i="1" dirty="0" err="1" smtClean="0"/>
              <a:t>Венгрия</a:t>
            </a:r>
            <a:endParaRPr lang="en-US" altLang="en-US" sz="1200" i="1" dirty="0"/>
          </a:p>
        </p:txBody>
      </p:sp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692275"/>
            <a:ext cx="11874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3" descr="CristinaScerbi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1313" r="28166" b="40500"/>
          <a:stretch>
            <a:fillRect/>
          </a:stretch>
        </p:blipFill>
        <p:spPr bwMode="auto">
          <a:xfrm>
            <a:off x="5292725" y="2133600"/>
            <a:ext cx="11366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5283543" y="3561235"/>
            <a:ext cx="12181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Кристина</a:t>
            </a:r>
            <a:r>
              <a:rPr lang="en-US" altLang="en-US" sz="1200" b="1" dirty="0" smtClean="0"/>
              <a:t> </a:t>
            </a:r>
            <a:r>
              <a:rPr lang="hr-HR" altLang="en-US" sz="1200" b="1" dirty="0" smtClean="0"/>
              <a:t> </a:t>
            </a:r>
            <a:endParaRPr lang="hr-HR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Щербина</a:t>
            </a:r>
            <a:endParaRPr lang="hr-HR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 smtClean="0"/>
              <a:t>Заместитель</a:t>
            </a:r>
            <a:endParaRPr lang="en-US" altLang="en-US" sz="1200" i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 smtClean="0"/>
              <a:t>председ</a:t>
            </a:r>
            <a:r>
              <a:rPr lang="en-US" altLang="en-US" sz="1200" i="1" dirty="0" smtClean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 smtClean="0"/>
              <a:t>по</a:t>
            </a:r>
            <a:r>
              <a:rPr lang="en-US" altLang="en-US" sz="1200" i="1" dirty="0" smtClean="0"/>
              <a:t> </a:t>
            </a:r>
            <a:r>
              <a:rPr lang="en-US" altLang="en-US" sz="1200" i="1" dirty="0" err="1" smtClean="0"/>
              <a:t>операциям</a:t>
            </a:r>
            <a:endParaRPr lang="en-US" altLang="en-US" sz="1200" i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 smtClean="0"/>
              <a:t>Молдавия</a:t>
            </a:r>
            <a:r>
              <a:rPr lang="en-US" altLang="en-US" sz="1200" i="1" dirty="0" smtClean="0"/>
              <a:t> </a:t>
            </a:r>
            <a:endParaRPr lang="hr-HR" altLang="en-US" sz="1200" dirty="0"/>
          </a:p>
        </p:txBody>
      </p:sp>
      <p:pic>
        <p:nvPicPr>
          <p:cNvPr id="16403" name="Picture 23" descr="C:\Users\User\Desktop\SvilenaSimeonov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643188"/>
            <a:ext cx="110490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300868" y="4327674"/>
            <a:ext cx="161294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200" b="1" dirty="0"/>
              <a:t> </a:t>
            </a:r>
            <a:r>
              <a:rPr lang="en-US" altLang="en-US" sz="1100" b="1" dirty="0" err="1" smtClean="0"/>
              <a:t>Свилена</a:t>
            </a:r>
            <a:r>
              <a:rPr lang="en-US" altLang="en-US" sz="1100" b="1" dirty="0" smtClean="0"/>
              <a:t> </a:t>
            </a:r>
            <a:r>
              <a:rPr lang="en-US" altLang="en-US" sz="1100" b="1" dirty="0" err="1" smtClean="0"/>
              <a:t>Семенова</a:t>
            </a:r>
            <a:r>
              <a:rPr lang="en-US" altLang="en-US" sz="1100" b="1" dirty="0" smtClean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err="1" smtClean="0"/>
              <a:t>Болгария</a:t>
            </a:r>
            <a:endParaRPr lang="hr-HR" altLang="en-US" sz="1100" i="1" dirty="0"/>
          </a:p>
        </p:txBody>
      </p:sp>
      <p:pic>
        <p:nvPicPr>
          <p:cNvPr id="16405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94" y="4706937"/>
            <a:ext cx="1074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4577784" y="6083300"/>
            <a:ext cx="1765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Амела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Муфтик</a:t>
            </a:r>
            <a:endParaRPr lang="sl-SI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 smtClean="0"/>
              <a:t>Босния</a:t>
            </a:r>
            <a:r>
              <a:rPr lang="en-US" altLang="en-US" sz="1200" dirty="0" smtClean="0"/>
              <a:t> и </a:t>
            </a:r>
            <a:r>
              <a:rPr lang="en-US" altLang="en-US" sz="1200" dirty="0" err="1" smtClean="0"/>
              <a:t>Герцеговина</a:t>
            </a:r>
            <a:endParaRPr lang="hr-HR" alt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1" y="3581400"/>
            <a:ext cx="1143000" cy="1392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0024" y="4831089"/>
            <a:ext cx="1104322" cy="1290313"/>
          </a:xfrm>
          <a:prstGeom prst="rect">
            <a:avLst/>
          </a:prstGeom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276600" y="6083627"/>
            <a:ext cx="151291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/>
              <a:t>Нино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Элиашвили</a:t>
            </a:r>
            <a:endParaRPr lang="en-US" altLang="en-US" sz="12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 smtClean="0"/>
              <a:t>Грузия</a:t>
            </a:r>
            <a:endParaRPr lang="sl-SI" altLang="en-US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06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295400" y="2286000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0113" y="-100013"/>
            <a:ext cx="73437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 smtClean="0">
                <a:solidFill>
                  <a:srgbClr val="0070C0"/>
                </a:solidFill>
              </a:rPr>
              <a:t>Практикующее</a:t>
            </a:r>
            <a:r>
              <a:rPr lang="en-US" altLang="en-US" sz="2600" dirty="0" smtClean="0">
                <a:solidFill>
                  <a:srgbClr val="0070C0"/>
                </a:solidFill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</a:rPr>
              <a:t>сообщество</a:t>
            </a:r>
            <a:r>
              <a:rPr lang="en-US" altLang="en-US" sz="2600" dirty="0" smtClean="0">
                <a:solidFill>
                  <a:srgbClr val="0070C0"/>
                </a:solidFill>
              </a:rPr>
              <a:t> PEM</a:t>
            </a:r>
            <a:r>
              <a:rPr lang="hr-HR" altLang="en-US" sz="2600" dirty="0">
                <a:solidFill>
                  <a:srgbClr val="0070C0"/>
                </a:solidFill>
              </a:rPr>
              <a:t>-</a:t>
            </a:r>
            <a:r>
              <a:rPr lang="en-US" altLang="en-US" sz="2600" dirty="0">
                <a:solidFill>
                  <a:srgbClr val="0070C0"/>
                </a:solidFill>
              </a:rPr>
              <a:t>PAL </a:t>
            </a:r>
            <a:r>
              <a:rPr lang="en-US" altLang="en-US" sz="2600" dirty="0" err="1" smtClean="0">
                <a:solidFill>
                  <a:srgbClr val="0070C0"/>
                </a:solidFill>
              </a:rPr>
              <a:t>по</a:t>
            </a:r>
            <a:r>
              <a:rPr lang="en-US" altLang="en-US" sz="2600" dirty="0" smtClean="0">
                <a:solidFill>
                  <a:srgbClr val="0070C0"/>
                </a:solidFill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</a:rPr>
              <a:t>внутреннему</a:t>
            </a:r>
            <a:r>
              <a:rPr lang="en-US" altLang="en-US" sz="2600" dirty="0" smtClean="0">
                <a:solidFill>
                  <a:srgbClr val="0070C0"/>
                </a:solidFill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</a:rPr>
              <a:t>аудиту</a:t>
            </a:r>
            <a:endParaRPr lang="en-US" altLang="en-US" sz="2600" dirty="0">
              <a:solidFill>
                <a:srgbClr val="0070C0"/>
              </a:solidFill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908050"/>
            <a:ext cx="3455988" cy="720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rgbClr val="FFFFFF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 smtClean="0">
                <a:solidFill>
                  <a:srgbClr val="FFFFFF"/>
                </a:solidFill>
                <a:latin typeface="Arial" charset="0"/>
              </a:rPr>
              <a:t>Руководящий</a:t>
            </a: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kern="0" dirty="0" err="1" smtClean="0">
                <a:solidFill>
                  <a:srgbClr val="FFFFFF"/>
                </a:solidFill>
                <a:latin typeface="Arial" charset="0"/>
              </a:rPr>
              <a:t>комитет</a:t>
            </a: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PEMPAL </a:t>
            </a:r>
            <a:endParaRPr lang="en-US" kern="0" dirty="0">
              <a:solidFill>
                <a:srgbClr val="FFFFFF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32138" y="2492375"/>
            <a:ext cx="2879725" cy="504825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 smtClean="0">
                <a:solidFill>
                  <a:srgbClr val="B9FC24"/>
                </a:solidFill>
                <a:latin typeface="Arial" charset="0"/>
              </a:rPr>
              <a:t>Исполнительный</a:t>
            </a:r>
            <a:r>
              <a:rPr lang="en-US" sz="1400" b="1" kern="0" dirty="0" smtClean="0">
                <a:solidFill>
                  <a:srgbClr val="B9FC24"/>
                </a:solidFill>
                <a:latin typeface="Arial" charset="0"/>
              </a:rPr>
              <a:t> </a:t>
            </a:r>
            <a:r>
              <a:rPr lang="en-US" sz="1400" b="1" kern="0" dirty="0" err="1" smtClean="0">
                <a:solidFill>
                  <a:srgbClr val="DDFC24"/>
                </a:solidFill>
                <a:latin typeface="Arial" charset="0"/>
              </a:rPr>
              <a:t>комитет</a:t>
            </a:r>
            <a:endParaRPr lang="en-US" sz="1400" b="1" kern="0" dirty="0">
              <a:solidFill>
                <a:srgbClr val="DDFC24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B9FC24"/>
                </a:solidFill>
                <a:latin typeface="Arial" charset="0"/>
              </a:rPr>
              <a:t>Председатель</a:t>
            </a:r>
            <a:r>
              <a:rPr lang="en-US" sz="1400" kern="0" dirty="0" smtClean="0">
                <a:solidFill>
                  <a:srgbClr val="B9FC24"/>
                </a:solidFill>
                <a:latin typeface="Arial" charset="0"/>
              </a:rPr>
              <a:t> (</a:t>
            </a:r>
            <a:r>
              <a:rPr lang="en-US" sz="1400" kern="0" dirty="0" err="1" smtClean="0">
                <a:solidFill>
                  <a:srgbClr val="B9FC24"/>
                </a:solidFill>
                <a:latin typeface="Arial" charset="0"/>
              </a:rPr>
              <a:t>Эдит</a:t>
            </a:r>
            <a:r>
              <a:rPr lang="en-US" sz="1400" kern="0" dirty="0" smtClean="0">
                <a:solidFill>
                  <a:srgbClr val="B9FC24"/>
                </a:solidFill>
                <a:latin typeface="Arial" charset="0"/>
              </a:rPr>
              <a:t>)</a:t>
            </a:r>
            <a:endParaRPr lang="en-US" sz="1400" kern="0" dirty="0">
              <a:solidFill>
                <a:srgbClr val="B9FC24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1970088" y="3746501"/>
            <a:ext cx="5040313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 err="1" smtClean="0">
                <a:solidFill>
                  <a:srgbClr val="000000"/>
                </a:solidFill>
              </a:rPr>
              <a:t>Секретариат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6048376" y="3781425"/>
            <a:ext cx="5040313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</a:rPr>
              <a:t>Всемирный</a:t>
            </a:r>
            <a:r>
              <a:rPr lang="en-US" sz="1600" kern="0" dirty="0" smtClean="0">
                <a:solidFill>
                  <a:srgbClr val="000000"/>
                </a:solidFill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</a:rPr>
              <a:t>банк</a:t>
            </a:r>
            <a:r>
              <a:rPr lang="en-US" sz="1600" kern="0" dirty="0" smtClean="0">
                <a:solidFill>
                  <a:srgbClr val="000000"/>
                </a:solidFill>
              </a:rPr>
              <a:t> (ВБ</a:t>
            </a:r>
            <a:r>
              <a:rPr lang="en-US" kern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971550" y="5975350"/>
            <a:ext cx="2376488" cy="46166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rgbClr val="000000"/>
                </a:solidFill>
              </a:rPr>
              <a:t>Россия</a:t>
            </a:r>
            <a:r>
              <a:rPr lang="en-US" sz="1200" kern="0" dirty="0" smtClean="0">
                <a:solidFill>
                  <a:srgbClr val="000000"/>
                </a:solidFill>
              </a:rPr>
              <a:t>, SECO, </a:t>
            </a:r>
            <a:r>
              <a:rPr lang="en-US" sz="1200" kern="0" dirty="0" err="1" smtClean="0">
                <a:solidFill>
                  <a:srgbClr val="000000"/>
                </a:solidFill>
              </a:rPr>
              <a:t>Датская</a:t>
            </a:r>
            <a:r>
              <a:rPr lang="en-US" sz="1200" kern="0" dirty="0" smtClean="0">
                <a:solidFill>
                  <a:srgbClr val="000000"/>
                </a:solidFill>
              </a:rPr>
              <a:t> </a:t>
            </a:r>
            <a:r>
              <a:rPr lang="en-US" sz="1200" kern="0" dirty="0" err="1" smtClean="0">
                <a:solidFill>
                  <a:srgbClr val="000000"/>
                </a:solidFill>
              </a:rPr>
              <a:t>академия</a:t>
            </a:r>
            <a:r>
              <a:rPr lang="en-US" sz="1200" kern="0" dirty="0" smtClean="0">
                <a:solidFill>
                  <a:srgbClr val="000000"/>
                </a:solidFill>
              </a:rPr>
              <a:t> и </a:t>
            </a:r>
            <a:r>
              <a:rPr lang="en-US" sz="1200" kern="0" dirty="0" err="1" smtClean="0">
                <a:solidFill>
                  <a:srgbClr val="000000"/>
                </a:solidFill>
              </a:rPr>
              <a:t>другие</a:t>
            </a:r>
            <a:endParaRPr lang="en-US" sz="1200" kern="0" dirty="0" smtClean="0">
              <a:solidFill>
                <a:srgbClr val="000000"/>
              </a:solidFill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657600" y="6119336"/>
            <a:ext cx="4537075" cy="46166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rgbClr val="000000"/>
                </a:solidFill>
              </a:rPr>
              <a:t>Организации</a:t>
            </a:r>
            <a:r>
              <a:rPr lang="en-US" sz="1200" kern="0" dirty="0" smtClean="0">
                <a:solidFill>
                  <a:srgbClr val="000000"/>
                </a:solidFill>
              </a:rPr>
              <a:t> и </a:t>
            </a:r>
            <a:r>
              <a:rPr lang="en-US" sz="1200" kern="0" dirty="0" err="1" smtClean="0">
                <a:solidFill>
                  <a:srgbClr val="000000"/>
                </a:solidFill>
              </a:rPr>
              <a:t>профессиональные</a:t>
            </a:r>
            <a:r>
              <a:rPr lang="en-US" sz="1200" kern="0" dirty="0" smtClean="0">
                <a:solidFill>
                  <a:srgbClr val="000000"/>
                </a:solidFill>
              </a:rPr>
              <a:t> </a:t>
            </a:r>
            <a:r>
              <a:rPr lang="en-US" sz="1200" kern="0" dirty="0" err="1" smtClean="0">
                <a:solidFill>
                  <a:srgbClr val="000000"/>
                </a:solidFill>
              </a:rPr>
              <a:t>ассоциации</a:t>
            </a:r>
            <a:r>
              <a:rPr lang="en-US" sz="1200" kern="0" dirty="0" smtClean="0">
                <a:solidFill>
                  <a:srgbClr val="000000"/>
                </a:solidFill>
              </a:rPr>
              <a:t> (0IIA, CIPFA и </a:t>
            </a:r>
            <a:r>
              <a:rPr lang="en-US" sz="1200" kern="0" dirty="0" err="1" smtClean="0">
                <a:solidFill>
                  <a:srgbClr val="000000"/>
                </a:solidFill>
              </a:rPr>
              <a:t>т.д</a:t>
            </a:r>
            <a:r>
              <a:rPr lang="en-US" sz="1200" kern="0" dirty="0" smtClean="0">
                <a:solidFill>
                  <a:srgbClr val="000000"/>
                </a:solidFill>
              </a:rPr>
              <a:t>.)</a:t>
            </a:r>
            <a:r>
              <a:rPr lang="hr-HR" sz="1200" kern="0" dirty="0" smtClean="0">
                <a:solidFill>
                  <a:srgbClr val="000000"/>
                </a:solidFill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</a:rPr>
              <a:t>и </a:t>
            </a:r>
            <a:r>
              <a:rPr lang="en-US" sz="1200" kern="0" dirty="0" err="1" smtClean="0">
                <a:solidFill>
                  <a:srgbClr val="000000"/>
                </a:solidFill>
              </a:rPr>
              <a:t>представители</a:t>
            </a:r>
            <a:r>
              <a:rPr lang="en-US" sz="1200" kern="0" dirty="0" smtClean="0">
                <a:solidFill>
                  <a:srgbClr val="000000"/>
                </a:solidFill>
              </a:rPr>
              <a:t> </a:t>
            </a:r>
            <a:r>
              <a:rPr lang="en-US" sz="1200" kern="0" dirty="0" err="1" smtClean="0">
                <a:solidFill>
                  <a:srgbClr val="000000"/>
                </a:solidFill>
              </a:rPr>
              <a:t>ресурсныx</a:t>
            </a:r>
            <a:r>
              <a:rPr lang="en-US" sz="1200" kern="0" dirty="0" smtClean="0">
                <a:solidFill>
                  <a:srgbClr val="000000"/>
                </a:solidFill>
              </a:rPr>
              <a:t> </a:t>
            </a:r>
            <a:r>
              <a:rPr lang="en-US" sz="1200" kern="0" dirty="0" err="1" smtClean="0">
                <a:solidFill>
                  <a:srgbClr val="000000"/>
                </a:solidFill>
              </a:rPr>
              <a:t>групп</a:t>
            </a:r>
            <a:endParaRPr lang="en-US" sz="1200" kern="0" dirty="0" smtClean="0">
              <a:solidFill>
                <a:srgbClr val="000000"/>
              </a:solidFill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1066800" y="5105400"/>
            <a:ext cx="155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        </a:t>
            </a:r>
            <a:r>
              <a:rPr lang="en-US" sz="1200" kern="0" dirty="0" err="1" smtClean="0">
                <a:solidFill>
                  <a:srgbClr val="000000"/>
                </a:solidFill>
              </a:rPr>
              <a:t>Финансирование</a:t>
            </a:r>
            <a:r>
              <a:rPr lang="en-US" sz="1200" kern="0" dirty="0" smtClean="0">
                <a:solidFill>
                  <a:srgbClr val="000000"/>
                </a:solidFill>
              </a:rPr>
              <a:t>, </a:t>
            </a:r>
            <a:r>
              <a:rPr lang="en-US" sz="1200" kern="0" dirty="0" err="1" smtClean="0">
                <a:solidFill>
                  <a:srgbClr val="000000"/>
                </a:solidFill>
              </a:rPr>
              <a:t>проф</a:t>
            </a:r>
            <a:r>
              <a:rPr lang="en-US" sz="1200" kern="0" dirty="0" smtClean="0">
                <a:solidFill>
                  <a:srgbClr val="000000"/>
                </a:solidFill>
              </a:rPr>
              <a:t>. </a:t>
            </a:r>
            <a:r>
              <a:rPr lang="en-US" sz="1200" kern="0" dirty="0" err="1" smtClean="0">
                <a:solidFill>
                  <a:srgbClr val="000000"/>
                </a:solidFill>
              </a:rPr>
              <a:t>поддержка</a:t>
            </a:r>
            <a:endParaRPr lang="en-US" sz="1200" kern="0" dirty="0" smtClean="0">
              <a:solidFill>
                <a:srgbClr val="000000"/>
              </a:solidFill>
            </a:endParaRP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200" kern="0" dirty="0" smtClean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V="1">
            <a:off x="5580063" y="55165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4249738" y="5546725"/>
            <a:ext cx="136842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000000"/>
                </a:solidFill>
              </a:rPr>
              <a:t>Профес</a:t>
            </a:r>
            <a:r>
              <a:rPr lang="en-US" sz="1400" kern="0" dirty="0" smtClean="0">
                <a:solidFill>
                  <a:srgbClr val="000000"/>
                </a:solidFill>
              </a:rPr>
              <a:t>. 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000000"/>
                </a:solidFill>
              </a:rPr>
              <a:t>поддержка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371606" y="3771999"/>
            <a:ext cx="2621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FFC000"/>
                </a:solidFill>
                <a:latin typeface="Arial" charset="0"/>
              </a:rPr>
              <a:t>Организационная</a:t>
            </a:r>
            <a:r>
              <a:rPr lang="en-US" sz="1400" kern="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1400" kern="0" dirty="0" err="1" smtClean="0">
                <a:solidFill>
                  <a:srgbClr val="FFC000"/>
                </a:solidFill>
                <a:latin typeface="Arial" charset="0"/>
              </a:rPr>
              <a:t>поддержка</a:t>
            </a:r>
            <a:endParaRPr lang="en-US" sz="1400" kern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61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311231" y="2944024"/>
            <a:ext cx="136842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92D050"/>
                </a:solidFill>
                <a:latin typeface="Arial" charset="0"/>
              </a:rPr>
              <a:t>Руководств</a:t>
            </a:r>
            <a:r>
              <a:rPr lang="en-US" sz="1500" kern="0" dirty="0" err="1" smtClean="0">
                <a:solidFill>
                  <a:srgbClr val="92D050"/>
                </a:solidFill>
                <a:latin typeface="Arial" charset="0"/>
              </a:rPr>
              <a:t>о</a:t>
            </a:r>
            <a:endParaRPr lang="en-US" sz="1500" kern="0" dirty="0" smtClean="0">
              <a:solidFill>
                <a:srgbClr val="92D05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92D050"/>
                </a:solidFill>
                <a:latin typeface="Arial" charset="0"/>
              </a:rPr>
              <a:t>финансирование</a:t>
            </a:r>
            <a:endParaRPr lang="en-US" sz="1400" kern="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000000"/>
                </a:solidFill>
              </a:rPr>
              <a:t>Информация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587875" y="1630363"/>
            <a:ext cx="1180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Arial" charset="0"/>
              </a:rPr>
              <a:t>Руководство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charset="0"/>
              </a:rPr>
              <a:t>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Arial" charset="0"/>
              </a:rPr>
              <a:t>Фидуциарные</a:t>
            </a:r>
            <a:endParaRPr lang="en-US" sz="1200" kern="0" dirty="0" smtClean="0">
              <a:solidFill>
                <a:sysClr val="windowText" lastClr="0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ysClr val="windowText" lastClr="000000"/>
                </a:solidFill>
                <a:latin typeface="Arial" charset="0"/>
              </a:rPr>
              <a:t>органы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endParaRPr lang="en-US" sz="12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5951366" y="5516563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rgbClr val="000000"/>
                </a:solidFill>
              </a:rPr>
              <a:t>Информация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912280" y="544512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Руководитель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</a:rPr>
              <a:t>  </a:t>
            </a:r>
            <a:endParaRPr lang="en-US" sz="14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Сообщества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</a:rPr>
              <a:t> (</a:t>
            </a: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Арман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)</a:t>
            </a:r>
            <a:endParaRPr lang="en-US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755650" y="1484313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3838575" y="368300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Внутренний</a:t>
            </a:r>
            <a:r>
              <a:rPr lang="en-US" sz="1400" b="1" kern="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контроль</a:t>
            </a:r>
            <a:endParaRPr lang="en-US" sz="1400" b="1" kern="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Оценка</a:t>
            </a:r>
            <a:r>
              <a:rPr lang="en-US" sz="1400" b="1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риск</a:t>
            </a:r>
            <a:endParaRPr lang="en-US" sz="1400" b="1" kern="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241550" y="3697288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RIFIX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FFFF00"/>
                </a:solidFill>
                <a:latin typeface="Arial" charset="0"/>
              </a:rPr>
              <a:t>Практикующее</a:t>
            </a:r>
            <a:r>
              <a:rPr lang="en-US" sz="1600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kern="0" dirty="0" err="1" smtClean="0">
                <a:solidFill>
                  <a:srgbClr val="FFFF00"/>
                </a:solidFill>
                <a:latin typeface="Arial" charset="0"/>
              </a:rPr>
              <a:t>сообщество</a:t>
            </a:r>
            <a:r>
              <a:rPr lang="en-US" sz="1600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kern="0" dirty="0" err="1" smtClean="0">
                <a:solidFill>
                  <a:srgbClr val="FFFF00"/>
                </a:solidFill>
                <a:latin typeface="Arial" charset="0"/>
              </a:rPr>
              <a:t>по</a:t>
            </a:r>
            <a:r>
              <a:rPr lang="en-US" sz="1600" kern="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FFFF00"/>
                </a:solidFill>
                <a:latin typeface="Arial" charset="0"/>
              </a:rPr>
              <a:t>внутреннему</a:t>
            </a:r>
            <a:r>
              <a:rPr lang="en-US" sz="1600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kern="0" dirty="0" err="1" smtClean="0">
                <a:solidFill>
                  <a:srgbClr val="FFFF00"/>
                </a:solidFill>
                <a:latin typeface="Arial" charset="0"/>
              </a:rPr>
              <a:t>аудиту</a:t>
            </a:r>
            <a:r>
              <a:rPr lang="en-US" sz="1600" kern="0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sz="1600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sz="1600" kern="0" dirty="0" smtClean="0">
                <a:solidFill>
                  <a:srgbClr val="FFFF00"/>
                </a:solidFill>
                <a:latin typeface="Arial" charset="0"/>
              </a:rPr>
              <a:t>23 </a:t>
            </a:r>
            <a:r>
              <a:rPr lang="en-US" sz="1600" kern="0" dirty="0" err="1" smtClean="0">
                <a:solidFill>
                  <a:srgbClr val="FFFF00"/>
                </a:solidFill>
                <a:latin typeface="Arial" charset="0"/>
              </a:rPr>
              <a:t>страны-участницы</a:t>
            </a:r>
            <a:r>
              <a:rPr lang="en-US" sz="1600" kern="0" dirty="0" smtClean="0">
                <a:solidFill>
                  <a:srgbClr val="FFFF00"/>
                </a:solidFill>
                <a:latin typeface="Arial" charset="0"/>
              </a:rPr>
              <a:t>)</a:t>
            </a:r>
            <a:endParaRPr lang="en-US" sz="1600" kern="0" dirty="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908050"/>
            <a:ext cx="2016125" cy="504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Руководитель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Банка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</a:rPr>
              <a:t> (</a:t>
            </a: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Елена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Член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</a:rPr>
              <a:t> РК (</a:t>
            </a:r>
            <a:r>
              <a:rPr lang="en-US" sz="1400" kern="0" dirty="0" err="1" smtClean="0">
                <a:solidFill>
                  <a:sysClr val="windowText" lastClr="000000"/>
                </a:solidFill>
                <a:latin typeface="Arial" charset="0"/>
              </a:rPr>
              <a:t>Мариус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</a:rPr>
              <a:t>)</a:t>
            </a:r>
            <a:endParaRPr lang="en-US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96975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372100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744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7"/>
          <p:cNvSpPr>
            <a:spLocks noChangeArrowheads="1"/>
          </p:cNvSpPr>
          <p:nvPr/>
        </p:nvSpPr>
        <p:spPr bwMode="auto">
          <a:xfrm rot="21443490">
            <a:off x="3821697" y="3678377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189959">
            <a:off x="5381373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Гарантия</a:t>
            </a:r>
            <a:r>
              <a:rPr lang="en-US" sz="1400" b="1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качества</a:t>
            </a:r>
            <a:endParaRPr lang="en-US" sz="1400" b="1" kern="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00"/>
                </a:solidFill>
                <a:latin typeface="Arial" charset="0"/>
              </a:rPr>
              <a:t>в </a:t>
            </a: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практике</a:t>
            </a:r>
            <a:r>
              <a:rPr lang="en-US" sz="1400" b="1" kern="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внутреннего</a:t>
            </a:r>
            <a:r>
              <a:rPr lang="en-US" sz="1400" b="1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 kern="0" dirty="0" err="1" smtClean="0">
                <a:solidFill>
                  <a:srgbClr val="FFFF00"/>
                </a:solidFill>
                <a:latin typeface="Arial" charset="0"/>
              </a:rPr>
              <a:t>аудита</a:t>
            </a:r>
            <a:r>
              <a:rPr lang="en-US" sz="1400" b="1" kern="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FFFF00"/>
                </a:solidFill>
                <a:latin typeface="Arial" charset="0"/>
              </a:rPr>
              <a:t>(ПВА)</a:t>
            </a:r>
            <a:endParaRPr lang="en-US" sz="1600" b="1" kern="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40507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Стратегические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-2017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457200" y="1131571"/>
            <a:ext cx="8229600" cy="28308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b="1" dirty="0" err="1" smtClean="0">
                <a:solidFill>
                  <a:srgbClr val="C00000"/>
                </a:solidFill>
              </a:rPr>
              <a:t>Приоритетные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err="1" smtClean="0">
                <a:solidFill>
                  <a:srgbClr val="C00000"/>
                </a:solidFill>
              </a:rPr>
              <a:t>темы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err="1" smtClean="0">
                <a:solidFill>
                  <a:srgbClr val="C00000"/>
                </a:solidFill>
              </a:rPr>
              <a:t>на</a:t>
            </a:r>
            <a:r>
              <a:rPr lang="en-US" sz="1500" b="1" dirty="0" smtClean="0">
                <a:solidFill>
                  <a:srgbClr val="C00000"/>
                </a:solidFill>
              </a:rPr>
              <a:t> 2016-2017 </a:t>
            </a:r>
            <a:r>
              <a:rPr lang="en-US" sz="1500" b="1" dirty="0" err="1" smtClean="0">
                <a:solidFill>
                  <a:srgbClr val="C00000"/>
                </a:solidFill>
              </a:rPr>
              <a:t>финансовый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err="1" smtClean="0">
                <a:solidFill>
                  <a:srgbClr val="C00000"/>
                </a:solidFill>
              </a:rPr>
              <a:t>год</a:t>
            </a:r>
            <a:endParaRPr lang="hu-HU" sz="1500" dirty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500" b="1" dirty="0" smtClean="0">
                <a:solidFill>
                  <a:srgbClr val="C00000"/>
                </a:solidFill>
              </a:rPr>
              <a:t>РГ </a:t>
            </a:r>
            <a:r>
              <a:rPr lang="en-US" sz="1500" b="1" dirty="0" err="1" smtClean="0">
                <a:solidFill>
                  <a:srgbClr val="C00000"/>
                </a:solidFill>
              </a:rPr>
              <a:t>Внутреннего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err="1" smtClean="0">
                <a:solidFill>
                  <a:srgbClr val="C00000"/>
                </a:solidFill>
              </a:rPr>
              <a:t>контроля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dirty="0" smtClean="0">
                <a:solidFill>
                  <a:srgbClr val="0070C0"/>
                </a:solidFill>
              </a:rPr>
              <a:t>– </a:t>
            </a:r>
            <a:r>
              <a:rPr lang="en-US" sz="1500" dirty="0" err="1" smtClean="0">
                <a:solidFill>
                  <a:srgbClr val="0070C0"/>
                </a:solidFill>
              </a:rPr>
              <a:t>реализация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Системы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финансового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управления</a:t>
            </a:r>
            <a:r>
              <a:rPr lang="en-US" sz="1500" dirty="0" smtClean="0">
                <a:solidFill>
                  <a:srgbClr val="0070C0"/>
                </a:solidFill>
              </a:rPr>
              <a:t> (FMC) </a:t>
            </a:r>
            <a:r>
              <a:rPr lang="en-US" sz="1500" dirty="0" err="1" smtClean="0">
                <a:solidFill>
                  <a:srgbClr val="0070C0"/>
                </a:solidFill>
              </a:rPr>
              <a:t>сосредоточится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на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подотчетности</a:t>
            </a:r>
            <a:r>
              <a:rPr lang="en-US" sz="1500" dirty="0" smtClean="0">
                <a:solidFill>
                  <a:srgbClr val="0070C0"/>
                </a:solidFill>
              </a:rPr>
              <a:t> и </a:t>
            </a:r>
            <a:r>
              <a:rPr lang="en-US" sz="1500" dirty="0" err="1" smtClean="0">
                <a:solidFill>
                  <a:srgbClr val="0070C0"/>
                </a:solidFill>
              </a:rPr>
              <a:t>прозрачности</a:t>
            </a:r>
            <a:r>
              <a:rPr lang="en-US" sz="1500" dirty="0" smtClean="0">
                <a:solidFill>
                  <a:srgbClr val="0070C0"/>
                </a:solidFill>
              </a:rPr>
              <a:t> (</a:t>
            </a:r>
            <a:r>
              <a:rPr lang="en-US" sz="1500" dirty="0" err="1" smtClean="0">
                <a:solidFill>
                  <a:srgbClr val="0070C0"/>
                </a:solidFill>
              </a:rPr>
              <a:t>новая</a:t>
            </a:r>
            <a:r>
              <a:rPr lang="en-US" sz="1500" dirty="0" smtClean="0">
                <a:solidFill>
                  <a:srgbClr val="0070C0"/>
                </a:solidFill>
              </a:rPr>
              <a:t> РГ)</a:t>
            </a:r>
            <a:endParaRPr lang="hu-HU" sz="15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500" b="1" dirty="0" smtClean="0">
                <a:solidFill>
                  <a:srgbClr val="C00000"/>
                </a:solidFill>
              </a:rPr>
              <a:t>RIFIX РГ </a:t>
            </a:r>
            <a:r>
              <a:rPr lang="en-US" sz="1500" dirty="0" smtClean="0">
                <a:solidFill>
                  <a:srgbClr val="0070C0"/>
                </a:solidFill>
              </a:rPr>
              <a:t>– </a:t>
            </a:r>
            <a:r>
              <a:rPr lang="en-US" sz="1500" dirty="0" err="1" smtClean="0">
                <a:solidFill>
                  <a:srgbClr val="0070C0"/>
                </a:solidFill>
              </a:rPr>
              <a:t>Отношения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между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внутренним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аудитом</a:t>
            </a:r>
            <a:r>
              <a:rPr lang="en-US" sz="1500" dirty="0" smtClean="0">
                <a:solidFill>
                  <a:srgbClr val="0070C0"/>
                </a:solidFill>
              </a:rPr>
              <a:t>, </a:t>
            </a:r>
            <a:r>
              <a:rPr lang="en-US" sz="1500" dirty="0" err="1" smtClean="0">
                <a:solidFill>
                  <a:srgbClr val="0070C0"/>
                </a:solidFill>
              </a:rPr>
              <a:t>финансовой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инспекцией</a:t>
            </a:r>
            <a:r>
              <a:rPr lang="en-US" sz="1500" dirty="0" smtClean="0">
                <a:solidFill>
                  <a:srgbClr val="0070C0"/>
                </a:solidFill>
              </a:rPr>
              <a:t> и </a:t>
            </a:r>
            <a:r>
              <a:rPr lang="en-US" sz="1500" dirty="0" err="1" smtClean="0">
                <a:solidFill>
                  <a:srgbClr val="0070C0"/>
                </a:solidFill>
              </a:rPr>
              <a:t>внешним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аудитом</a:t>
            </a:r>
            <a:r>
              <a:rPr lang="en-US" sz="1500" dirty="0" smtClean="0">
                <a:solidFill>
                  <a:srgbClr val="0070C0"/>
                </a:solidFill>
              </a:rPr>
              <a:t> (</a:t>
            </a:r>
            <a:r>
              <a:rPr lang="en-US" sz="1500" dirty="0" err="1" smtClean="0">
                <a:solidFill>
                  <a:srgbClr val="0070C0"/>
                </a:solidFill>
              </a:rPr>
              <a:t>действующая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рабочая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группа</a:t>
            </a:r>
            <a:r>
              <a:rPr lang="en-US" sz="1500" dirty="0" smtClean="0">
                <a:solidFill>
                  <a:srgbClr val="0070C0"/>
                </a:solidFill>
              </a:rPr>
              <a:t>)</a:t>
            </a:r>
            <a:endParaRPr lang="hu-HU" sz="15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500" b="1" dirty="0" err="1" smtClean="0">
                <a:solidFill>
                  <a:srgbClr val="C00000"/>
                </a:solidFill>
              </a:rPr>
              <a:t>Аудит</a:t>
            </a:r>
            <a:r>
              <a:rPr lang="en-US" sz="1500" b="1" dirty="0" smtClean="0">
                <a:solidFill>
                  <a:srgbClr val="C00000"/>
                </a:solidFill>
              </a:rPr>
              <a:t> в </a:t>
            </a:r>
            <a:r>
              <a:rPr lang="en-US" sz="1500" b="1" dirty="0" err="1" smtClean="0">
                <a:solidFill>
                  <a:srgbClr val="C00000"/>
                </a:solidFill>
              </a:rPr>
              <a:t>практике</a:t>
            </a:r>
            <a:r>
              <a:rPr lang="en-US" sz="1500" b="1" dirty="0" smtClean="0">
                <a:solidFill>
                  <a:srgbClr val="C00000"/>
                </a:solidFill>
              </a:rPr>
              <a:t> РГ </a:t>
            </a:r>
            <a:r>
              <a:rPr lang="en-US" sz="1500" dirty="0" smtClean="0">
                <a:solidFill>
                  <a:srgbClr val="0070C0"/>
                </a:solidFill>
              </a:rPr>
              <a:t>– </a:t>
            </a:r>
            <a:r>
              <a:rPr lang="en-US" sz="1500" dirty="0" err="1" smtClean="0">
                <a:solidFill>
                  <a:srgbClr val="0070C0"/>
                </a:solidFill>
              </a:rPr>
              <a:t>Практическая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реализация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цикла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аудита</a:t>
            </a:r>
            <a:r>
              <a:rPr lang="en-US" sz="1500" dirty="0" smtClean="0">
                <a:solidFill>
                  <a:srgbClr val="0070C0"/>
                </a:solidFill>
              </a:rPr>
              <a:t>, </a:t>
            </a:r>
            <a:r>
              <a:rPr lang="en-US" sz="1500" dirty="0" err="1" smtClean="0">
                <a:solidFill>
                  <a:srgbClr val="0070C0"/>
                </a:solidFill>
              </a:rPr>
              <a:t>различные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виды</a:t>
            </a:r>
            <a:r>
              <a:rPr lang="en-US" sz="1500" dirty="0" smtClean="0">
                <a:solidFill>
                  <a:srgbClr val="0070C0"/>
                </a:solidFill>
              </a:rPr>
              <a:t> и </a:t>
            </a:r>
            <a:r>
              <a:rPr lang="en-US" sz="1500" dirty="0" err="1" smtClean="0">
                <a:solidFill>
                  <a:srgbClr val="0070C0"/>
                </a:solidFill>
              </a:rPr>
              <a:t>модели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аудитов</a:t>
            </a:r>
            <a:r>
              <a:rPr lang="en-US" sz="1500" dirty="0" smtClean="0">
                <a:solidFill>
                  <a:srgbClr val="0070C0"/>
                </a:solidFill>
              </a:rPr>
              <a:t>, </a:t>
            </a:r>
            <a:r>
              <a:rPr lang="en-US" sz="1500" dirty="0" err="1" smtClean="0">
                <a:solidFill>
                  <a:srgbClr val="0070C0"/>
                </a:solidFill>
              </a:rPr>
              <a:t>включая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решения</a:t>
            </a:r>
            <a:r>
              <a:rPr lang="en-US" sz="1500" dirty="0" smtClean="0">
                <a:solidFill>
                  <a:srgbClr val="0070C0"/>
                </a:solidFill>
              </a:rPr>
              <a:t> ИТ (</a:t>
            </a:r>
            <a:r>
              <a:rPr lang="en-US" sz="1500" dirty="0" err="1" smtClean="0">
                <a:solidFill>
                  <a:srgbClr val="0070C0"/>
                </a:solidFill>
              </a:rPr>
              <a:t>AiP</a:t>
            </a:r>
            <a:r>
              <a:rPr lang="en-US" sz="1500" dirty="0" smtClean="0">
                <a:solidFill>
                  <a:srgbClr val="0070C0"/>
                </a:solidFill>
              </a:rPr>
              <a:t> – </a:t>
            </a:r>
            <a:r>
              <a:rPr lang="en-US" sz="1500" dirty="0" err="1" smtClean="0">
                <a:solidFill>
                  <a:srgbClr val="0070C0"/>
                </a:solidFill>
              </a:rPr>
              <a:t>новая</a:t>
            </a:r>
            <a:r>
              <a:rPr lang="en-US" sz="1500" dirty="0" smtClean="0">
                <a:solidFill>
                  <a:srgbClr val="0070C0"/>
                </a:solidFill>
              </a:rPr>
              <a:t> РГ)</a:t>
            </a:r>
            <a:endParaRPr lang="hu-HU" sz="15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500" b="1" dirty="0" err="1" smtClean="0">
                <a:solidFill>
                  <a:srgbClr val="C00000"/>
                </a:solidFill>
              </a:rPr>
              <a:t>Центральные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err="1" smtClean="0">
                <a:solidFill>
                  <a:srgbClr val="C00000"/>
                </a:solidFill>
              </a:rPr>
              <a:t>отделы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err="1" smtClean="0">
                <a:solidFill>
                  <a:srgbClr val="C00000"/>
                </a:solidFill>
              </a:rPr>
              <a:t>гармонизации</a:t>
            </a:r>
            <a:r>
              <a:rPr lang="en-US" sz="1500" dirty="0" smtClean="0">
                <a:solidFill>
                  <a:srgbClr val="0070C0"/>
                </a:solidFill>
              </a:rPr>
              <a:t>: </a:t>
            </a:r>
            <a:r>
              <a:rPr lang="en-US" sz="1500" dirty="0" err="1" smtClean="0">
                <a:solidFill>
                  <a:srgbClr val="0070C0"/>
                </a:solidFill>
              </a:rPr>
              <a:t>вызовы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на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различныx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стадияx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реформы</a:t>
            </a:r>
            <a:endParaRPr lang="hu-HU" sz="15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500" b="1" dirty="0" err="1" smtClean="0">
                <a:solidFill>
                  <a:srgbClr val="C00000"/>
                </a:solidFill>
              </a:rPr>
              <a:t>Продвижение</a:t>
            </a:r>
            <a:r>
              <a:rPr lang="en-US" sz="1500" b="1" dirty="0" smtClean="0">
                <a:solidFill>
                  <a:srgbClr val="C00000"/>
                </a:solidFill>
              </a:rPr>
              <a:t> IAC</a:t>
            </a:r>
            <a:r>
              <a:rPr lang="hu-HU" sz="1500" b="1" dirty="0" smtClean="0">
                <a:solidFill>
                  <a:srgbClr val="C00000"/>
                </a:solidFill>
              </a:rPr>
              <a:t>O</a:t>
            </a:r>
            <a:r>
              <a:rPr lang="en-US" sz="1500" b="1" dirty="0" smtClean="0">
                <a:solidFill>
                  <a:srgbClr val="C00000"/>
                </a:solidFill>
              </a:rPr>
              <a:t>P</a:t>
            </a:r>
            <a:r>
              <a:rPr lang="en-US" sz="1500" dirty="0">
                <a:solidFill>
                  <a:srgbClr val="0070C0"/>
                </a:solidFill>
              </a:rPr>
              <a:t>, </a:t>
            </a:r>
            <a:r>
              <a:rPr lang="en-US" sz="1500" dirty="0" err="1" smtClean="0">
                <a:solidFill>
                  <a:srgbClr val="0070C0"/>
                </a:solidFill>
              </a:rPr>
              <a:t>включая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существующие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продукты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знаний</a:t>
            </a:r>
            <a:r>
              <a:rPr lang="en-US" sz="1500" dirty="0" smtClean="0">
                <a:solidFill>
                  <a:srgbClr val="0070C0"/>
                </a:solidFill>
              </a:rPr>
              <a:t> и </a:t>
            </a:r>
            <a:r>
              <a:rPr lang="en-US" sz="1500" dirty="0" err="1" smtClean="0">
                <a:solidFill>
                  <a:srgbClr val="0070C0"/>
                </a:solidFill>
              </a:rPr>
              <a:t>опыт</a:t>
            </a:r>
            <a:r>
              <a:rPr lang="en-US" sz="1500" dirty="0" smtClean="0">
                <a:solidFill>
                  <a:srgbClr val="0070C0"/>
                </a:solidFill>
              </a:rPr>
              <a:t>, </a:t>
            </a:r>
            <a:r>
              <a:rPr lang="en-US" sz="1500" dirty="0" err="1" smtClean="0">
                <a:solidFill>
                  <a:srgbClr val="0070C0"/>
                </a:solidFill>
              </a:rPr>
              <a:t>полученный</a:t>
            </a:r>
            <a:r>
              <a:rPr lang="en-US" sz="1500" dirty="0" smtClean="0">
                <a:solidFill>
                  <a:srgbClr val="0070C0"/>
                </a:solidFill>
              </a:rPr>
              <a:t> в </a:t>
            </a:r>
            <a:r>
              <a:rPr lang="en-US" sz="1500" dirty="0" err="1" smtClean="0">
                <a:solidFill>
                  <a:srgbClr val="0070C0"/>
                </a:solidFill>
              </a:rPr>
              <a:t>результате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работы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действующиx</a:t>
            </a:r>
            <a:r>
              <a:rPr lang="en-US" sz="1500" dirty="0" smtClean="0">
                <a:solidFill>
                  <a:srgbClr val="0070C0"/>
                </a:solidFill>
              </a:rPr>
              <a:t> и </a:t>
            </a:r>
            <a:r>
              <a:rPr lang="en-US" sz="1500" dirty="0" err="1" smtClean="0">
                <a:solidFill>
                  <a:srgbClr val="0070C0"/>
                </a:solidFill>
              </a:rPr>
              <a:t>предыдущиx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рабочиx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групп</a:t>
            </a:r>
            <a:r>
              <a:rPr lang="en-US" sz="1500" dirty="0" smtClean="0">
                <a:solidFill>
                  <a:srgbClr val="0070C0"/>
                </a:solidFill>
              </a:rPr>
              <a:t>: </a:t>
            </a:r>
            <a:r>
              <a:rPr lang="en-US" sz="1500" dirty="0" err="1" smtClean="0">
                <a:solidFill>
                  <a:srgbClr val="0070C0"/>
                </a:solidFill>
              </a:rPr>
              <a:t>ОиС</a:t>
            </a:r>
            <a:r>
              <a:rPr lang="en-US" sz="1500" dirty="0" smtClean="0">
                <a:solidFill>
                  <a:srgbClr val="0070C0"/>
                </a:solidFill>
              </a:rPr>
              <a:t> (T&amp;C), ППР (CPD), ОР (RA), ГК (QA), </a:t>
            </a:r>
            <a:r>
              <a:rPr lang="en-US" sz="1500" dirty="0" err="1" smtClean="0">
                <a:solidFill>
                  <a:srgbClr val="0070C0"/>
                </a:solidFill>
              </a:rPr>
              <a:t>Свод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знаний</a:t>
            </a:r>
            <a:endParaRPr lang="hu-HU" sz="15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hu-HU" sz="1000" b="1" dirty="0" smtClean="0"/>
          </a:p>
          <a:p>
            <a:pPr algn="just"/>
            <a:endParaRPr lang="hu-HU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406914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C00000"/>
                </a:solidFill>
              </a:rPr>
              <a:t>Формат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предлагаемыx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мероприятий</a:t>
            </a:r>
            <a:r>
              <a:rPr lang="en-US" sz="1600" b="1" dirty="0" smtClean="0">
                <a:solidFill>
                  <a:srgbClr val="C00000"/>
                </a:solidFill>
              </a:rPr>
              <a:t>:</a:t>
            </a:r>
            <a:endParaRPr lang="hu-HU" sz="1600" b="1" dirty="0">
              <a:solidFill>
                <a:srgbClr val="C0000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Пленарные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заседания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рабочие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группы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тематические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совещания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члены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Исполнительного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комитета</a:t>
            </a:r>
            <a:r>
              <a:rPr lang="en-US" sz="1600" dirty="0" smtClean="0">
                <a:solidFill>
                  <a:srgbClr val="0070C0"/>
                </a:solidFill>
              </a:rPr>
              <a:t> и </a:t>
            </a:r>
            <a:r>
              <a:rPr lang="en-US" sz="1600" dirty="0" err="1" smtClean="0">
                <a:solidFill>
                  <a:srgbClr val="0070C0"/>
                </a:solidFill>
              </a:rPr>
              <a:t>встречи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взаимные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обучающие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поездки</a:t>
            </a:r>
            <a:r>
              <a:rPr lang="en-US" sz="1600" dirty="0" smtClean="0">
                <a:solidFill>
                  <a:srgbClr val="0070C0"/>
                </a:solidFill>
              </a:rPr>
              <a:t> (</a:t>
            </a:r>
            <a:r>
              <a:rPr lang="en-US" sz="1600" dirty="0" err="1" smtClean="0">
                <a:solidFill>
                  <a:srgbClr val="0070C0"/>
                </a:solidFill>
              </a:rPr>
              <a:t>тип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тематическиx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совещаний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Видеоконференции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вебинары</a:t>
            </a:r>
            <a:r>
              <a:rPr lang="en-US" sz="1600" dirty="0" smtClean="0">
                <a:solidFill>
                  <a:srgbClr val="0070C0"/>
                </a:solidFill>
              </a:rPr>
              <a:t> (</a:t>
            </a:r>
            <a:r>
              <a:rPr lang="en-US" sz="1600" dirty="0" err="1" smtClean="0">
                <a:solidFill>
                  <a:srgbClr val="0070C0"/>
                </a:solidFill>
              </a:rPr>
              <a:t>для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тематическиx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совещаний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0"/>
            <a:ext cx="8077199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000" dirty="0" err="1">
                <a:solidFill>
                  <a:srgbClr val="0070C0"/>
                </a:solidFill>
              </a:rPr>
              <a:t>Продукты</a:t>
            </a:r>
            <a:r>
              <a:rPr lang="en-US" altLang="en-US" sz="3000" dirty="0">
                <a:solidFill>
                  <a:srgbClr val="0070C0"/>
                </a:solidFill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</a:rPr>
              <a:t>передовой</a:t>
            </a:r>
            <a:r>
              <a:rPr lang="en-US" altLang="en-US" sz="3000" dirty="0">
                <a:solidFill>
                  <a:srgbClr val="0070C0"/>
                </a:solidFill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</a:rPr>
              <a:t>практики</a:t>
            </a:r>
            <a:endParaRPr lang="en-US" altLang="en-US" sz="3000" dirty="0">
              <a:solidFill>
                <a:srgbClr val="0070C0"/>
              </a:solidFill>
            </a:endParaRPr>
          </a:p>
          <a:p>
            <a:pPr algn="ctr"/>
            <a:r>
              <a:rPr lang="en-US" altLang="en-US" sz="3000" dirty="0">
                <a:solidFill>
                  <a:srgbClr val="0070C0"/>
                </a:solidFill>
              </a:rPr>
              <a:t>ПС ВА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8229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az-Cyrl-AZ" alt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1600" dirty="0" err="1">
                <a:solidFill>
                  <a:srgbClr val="0070C0"/>
                </a:solidFill>
              </a:rPr>
              <a:t>одель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р</a:t>
            </a:r>
            <a:r>
              <a:rPr lang="en-US" sz="1600" dirty="0" err="1">
                <a:solidFill>
                  <a:srgbClr val="0070C0"/>
                </a:solidFill>
              </a:rPr>
              <a:t>у</a:t>
            </a:r>
            <a:r>
              <a:rPr lang="en-US" altLang="en-US" sz="1600" dirty="0" err="1">
                <a:solidFill>
                  <a:srgbClr val="0070C0"/>
                </a:solidFill>
              </a:rPr>
              <a:t>ководства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передовой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практики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по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внутреннему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аудиту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 err="1">
                <a:solidFill>
                  <a:srgbClr val="0070C0"/>
                </a:solidFill>
              </a:rPr>
              <a:t>завершен</a:t>
            </a:r>
            <a:r>
              <a:rPr lang="en-US" sz="1600" dirty="0">
                <a:solidFill>
                  <a:srgbClr val="0070C0"/>
                </a:solidFill>
              </a:rPr>
              <a:t> и </a:t>
            </a:r>
            <a:r>
              <a:rPr lang="en-US" sz="1600" dirty="0" err="1">
                <a:solidFill>
                  <a:srgbClr val="0070C0"/>
                </a:solidFill>
              </a:rPr>
              <a:t>опубликован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az-Cyrl-AZ" alt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en-US" sz="1600" dirty="0" err="1">
                <a:solidFill>
                  <a:srgbClr val="0070C0"/>
                </a:solidFill>
              </a:rPr>
              <a:t>одель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р</a:t>
            </a:r>
            <a:r>
              <a:rPr lang="en-US" sz="1600" dirty="0" err="1">
                <a:solidFill>
                  <a:srgbClr val="0070C0"/>
                </a:solidFill>
              </a:rPr>
              <a:t>у</a:t>
            </a:r>
            <a:r>
              <a:rPr lang="en-US" altLang="en-US" sz="1600" dirty="0" err="1">
                <a:solidFill>
                  <a:srgbClr val="0070C0"/>
                </a:solidFill>
              </a:rPr>
              <a:t>ководства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по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непрер</a:t>
            </a:r>
            <a:r>
              <a:rPr lang="en-US" sz="1600" dirty="0" err="1">
                <a:solidFill>
                  <a:srgbClr val="0070C0"/>
                </a:solidFill>
              </a:rPr>
              <a:t>ыв</a:t>
            </a:r>
            <a:r>
              <a:rPr lang="en-US" altLang="en-US" sz="1600" dirty="0" err="1">
                <a:solidFill>
                  <a:srgbClr val="0070C0"/>
                </a:solidFill>
              </a:rPr>
              <a:t>ном</a:t>
            </a:r>
            <a:r>
              <a:rPr lang="en-US" sz="1600" dirty="0" err="1">
                <a:solidFill>
                  <a:srgbClr val="0070C0"/>
                </a:solidFill>
              </a:rPr>
              <a:t>у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профессиональном</a:t>
            </a:r>
            <a:r>
              <a:rPr lang="en-US" sz="1600" dirty="0" err="1">
                <a:solidFill>
                  <a:srgbClr val="0070C0"/>
                </a:solidFill>
              </a:rPr>
              <a:t>у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развити</a:t>
            </a:r>
            <a:r>
              <a:rPr lang="en-US" sz="1600" dirty="0" err="1">
                <a:solidFill>
                  <a:srgbClr val="0070C0"/>
                </a:solidFill>
              </a:rPr>
              <a:t>ю</a:t>
            </a:r>
            <a:r>
              <a:rPr lang="en-US" altLang="en-US" sz="1600" dirty="0">
                <a:solidFill>
                  <a:srgbClr val="0070C0"/>
                </a:solidFill>
              </a:rPr>
              <a:t> и </a:t>
            </a:r>
            <a:r>
              <a:rPr lang="en-US" altLang="en-US" sz="1600" dirty="0" err="1">
                <a:solidFill>
                  <a:srgbClr val="0070C0"/>
                </a:solidFill>
              </a:rPr>
              <a:t>передовой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практики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 err="1">
                <a:solidFill>
                  <a:srgbClr val="0070C0"/>
                </a:solidFill>
              </a:rPr>
              <a:t>завершен</a:t>
            </a:r>
            <a:r>
              <a:rPr lang="en-US" sz="1600" dirty="0">
                <a:solidFill>
                  <a:srgbClr val="0070C0"/>
                </a:solidFill>
              </a:rPr>
              <a:t> и </a:t>
            </a:r>
            <a:r>
              <a:rPr lang="en-US" sz="1600" dirty="0" err="1">
                <a:solidFill>
                  <a:srgbClr val="0070C0"/>
                </a:solidFill>
              </a:rPr>
              <a:t>опубликован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dirty="0" err="1">
                <a:solidFill>
                  <a:srgbClr val="0070C0"/>
                </a:solidFill>
              </a:rPr>
              <a:t>Совокупность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знаний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внутреннего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аудита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 err="1">
                <a:solidFill>
                  <a:srgbClr val="0070C0"/>
                </a:solidFill>
              </a:rPr>
              <a:t>завершен</a:t>
            </a:r>
            <a:r>
              <a:rPr lang="en-US" sz="1600" dirty="0">
                <a:solidFill>
                  <a:srgbClr val="0070C0"/>
                </a:solidFill>
              </a:rPr>
              <a:t> и </a:t>
            </a:r>
            <a:r>
              <a:rPr lang="en-US" sz="1600" dirty="0" err="1">
                <a:solidFill>
                  <a:srgbClr val="0070C0"/>
                </a:solidFill>
              </a:rPr>
              <a:t>опубликован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dirty="0" err="1">
                <a:solidFill>
                  <a:srgbClr val="0070C0"/>
                </a:solidFill>
              </a:rPr>
              <a:t>Пособие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по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оценке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рисков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при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планировании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аудита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 err="1">
                <a:solidFill>
                  <a:srgbClr val="0070C0"/>
                </a:solidFill>
              </a:rPr>
              <a:t>завершено</a:t>
            </a:r>
            <a:r>
              <a:rPr lang="en-US" sz="1600" dirty="0">
                <a:solidFill>
                  <a:srgbClr val="0070C0"/>
                </a:solidFill>
              </a:rPr>
              <a:t> и </a:t>
            </a:r>
            <a:r>
              <a:rPr lang="en-US" sz="1600" dirty="0" err="1">
                <a:solidFill>
                  <a:srgbClr val="0070C0"/>
                </a:solidFill>
              </a:rPr>
              <a:t>опубликовано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dirty="0" err="1">
                <a:solidFill>
                  <a:srgbClr val="0070C0"/>
                </a:solidFill>
              </a:rPr>
              <a:t>Концепция</a:t>
            </a:r>
            <a:r>
              <a:rPr lang="en-US" altLang="en-US" sz="1600" dirty="0">
                <a:solidFill>
                  <a:srgbClr val="0070C0"/>
                </a:solidFill>
              </a:rPr>
              <a:t> RIFIX (</a:t>
            </a:r>
            <a:r>
              <a:rPr lang="en-US" altLang="en-US" sz="1600" dirty="0" err="1">
                <a:solidFill>
                  <a:srgbClr val="0070C0"/>
                </a:solidFill>
              </a:rPr>
              <a:t>Отношения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между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внутренним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аудитом</a:t>
            </a:r>
            <a:r>
              <a:rPr lang="en-US" altLang="en-US" sz="1600" dirty="0">
                <a:solidFill>
                  <a:srgbClr val="0070C0"/>
                </a:solidFill>
              </a:rPr>
              <a:t>, </a:t>
            </a:r>
            <a:r>
              <a:rPr lang="en-US" altLang="en-US" sz="1600" dirty="0" err="1">
                <a:solidFill>
                  <a:srgbClr val="0070C0"/>
                </a:solidFill>
              </a:rPr>
              <a:t>финансовой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инспекцией</a:t>
            </a:r>
            <a:r>
              <a:rPr lang="en-US" altLang="en-US" sz="1600" dirty="0">
                <a:solidFill>
                  <a:srgbClr val="0070C0"/>
                </a:solidFill>
              </a:rPr>
              <a:t> и </a:t>
            </a:r>
            <a:r>
              <a:rPr lang="en-US" altLang="en-US" sz="1600" dirty="0" err="1">
                <a:solidFill>
                  <a:srgbClr val="0070C0"/>
                </a:solidFill>
              </a:rPr>
              <a:t>внешним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аудитом</a:t>
            </a:r>
            <a:r>
              <a:rPr lang="en-US" altLang="en-US" sz="1600" dirty="0">
                <a:solidFill>
                  <a:srgbClr val="0070C0"/>
                </a:solidFill>
              </a:rPr>
              <a:t> )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 err="1">
                <a:solidFill>
                  <a:srgbClr val="0070C0"/>
                </a:solidFill>
              </a:rPr>
              <a:t>проект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готов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dirty="0" err="1">
                <a:solidFill>
                  <a:srgbClr val="0070C0"/>
                </a:solidFill>
              </a:rPr>
              <a:t>Пособие</a:t>
            </a:r>
            <a:r>
              <a:rPr lang="en-US" altLang="en-US" sz="1600" dirty="0">
                <a:solidFill>
                  <a:srgbClr val="0070C0"/>
                </a:solidFill>
              </a:rPr>
              <a:t>  </a:t>
            </a:r>
            <a:r>
              <a:rPr lang="en-US" altLang="en-US" sz="1600" dirty="0" err="1">
                <a:solidFill>
                  <a:srgbClr val="0070C0"/>
                </a:solidFill>
              </a:rPr>
              <a:t>по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гарантии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качества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 err="1">
                <a:solidFill>
                  <a:srgbClr val="0070C0"/>
                </a:solidFill>
              </a:rPr>
              <a:t>завершено</a:t>
            </a:r>
            <a:r>
              <a:rPr lang="en-US" sz="1600" dirty="0">
                <a:solidFill>
                  <a:srgbClr val="0070C0"/>
                </a:solidFill>
              </a:rPr>
              <a:t> и </a:t>
            </a:r>
            <a:r>
              <a:rPr lang="en-US" sz="1600" dirty="0" err="1">
                <a:solidFill>
                  <a:srgbClr val="0070C0"/>
                </a:solidFill>
              </a:rPr>
              <a:t>опубликовано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dirty="0" err="1">
                <a:solidFill>
                  <a:srgbClr val="0070C0"/>
                </a:solidFill>
              </a:rPr>
              <a:t>Коммюнике</a:t>
            </a:r>
            <a:r>
              <a:rPr lang="en-US" altLang="en-US" sz="1600" dirty="0">
                <a:solidFill>
                  <a:srgbClr val="0070C0"/>
                </a:solidFill>
              </a:rPr>
              <a:t> и 100+ </a:t>
            </a:r>
            <a:r>
              <a:rPr lang="en-US" altLang="en-US" sz="1600" dirty="0" err="1">
                <a:solidFill>
                  <a:srgbClr val="0070C0"/>
                </a:solidFill>
              </a:rPr>
              <a:t>другиx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продуктов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  <a:r>
              <a:rPr lang="en-US" altLang="en-US" sz="1600" dirty="0" err="1">
                <a:solidFill>
                  <a:srgbClr val="0070C0"/>
                </a:solidFill>
              </a:rPr>
              <a:t>знаний</a:t>
            </a:r>
            <a:r>
              <a:rPr lang="en-US" altLang="en-US" sz="1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2375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779838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89363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779838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72960" y="3060700"/>
            <a:ext cx="1831975" cy="2143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28298" y="3063874"/>
            <a:ext cx="167163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 err="1">
                <a:solidFill>
                  <a:prstClr val="white"/>
                </a:solidFill>
              </a:rPr>
              <a:t>Концепция</a:t>
            </a:r>
            <a:r>
              <a:rPr lang="en-US" sz="2000" b="1" dirty="0">
                <a:solidFill>
                  <a:prstClr val="white"/>
                </a:solidFill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</a:rPr>
              <a:t>RIFIX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13" name="Рисунок 5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518" y="3781000"/>
            <a:ext cx="1616075" cy="22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1447800" y="2971800"/>
            <a:ext cx="5715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 err="1" smtClean="0">
                <a:solidFill>
                  <a:schemeClr val="tx2"/>
                </a:solidFill>
                <a:latin typeface="+mn-lt"/>
              </a:rPr>
              <a:t>Спасибо</a:t>
            </a:r>
            <a:endParaRPr lang="hu-HU" sz="3200" b="1" kern="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511</Words>
  <Application>Microsoft Office PowerPoint</Application>
  <PresentationFormat>On-screen Show (4:3)</PresentationFormat>
  <Paragraphs>124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Сбалансированная система показателей ПСВА </vt:lpstr>
      <vt:lpstr>PowerPoint Presentation</vt:lpstr>
      <vt:lpstr>PowerPoint Presentation</vt:lpstr>
      <vt:lpstr>Стратегические приоритеты на 2016-2017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Kristina Zaituna</cp:lastModifiedBy>
  <cp:revision>39</cp:revision>
  <dcterms:modified xsi:type="dcterms:W3CDTF">2016-03-16T16:48:32Z</dcterms:modified>
</cp:coreProperties>
</file>