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63" r:id="rId2"/>
    <p:sldId id="269" r:id="rId3"/>
    <p:sldId id="284" r:id="rId4"/>
    <p:sldId id="275" r:id="rId5"/>
    <p:sldId id="276" r:id="rId6"/>
    <p:sldId id="287" r:id="rId7"/>
    <p:sldId id="278" r:id="rId8"/>
    <p:sldId id="279" r:id="rId9"/>
    <p:sldId id="285" r:id="rId10"/>
    <p:sldId id="286" r:id="rId11"/>
    <p:sldId id="288" r:id="rId1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peček Martin Bc." initials="K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F2C200"/>
    <a:srgbClr val="00A0DE"/>
    <a:srgbClr val="009FD4"/>
    <a:srgbClr val="0070C0"/>
    <a:srgbClr val="E37625"/>
    <a:srgbClr val="F0F9EB"/>
    <a:srgbClr val="76C0D4"/>
    <a:srgbClr val="EDD900"/>
    <a:srgbClr val="FFFF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173" autoAdjust="0"/>
  </p:normalViewPr>
  <p:slideViewPr>
    <p:cSldViewPr>
      <p:cViewPr varScale="1">
        <p:scale>
          <a:sx n="109" d="100"/>
          <a:sy n="109" d="100"/>
        </p:scale>
        <p:origin x="-1674" y="-90"/>
      </p:cViewPr>
      <p:guideLst>
        <p:guide orient="horz" pos="1117"/>
        <p:guide orient="horz" pos="1389"/>
        <p:guide pos="204"/>
        <p:guide pos="54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712" cy="495937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376" y="1"/>
            <a:ext cx="2889163" cy="495937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r">
              <a:defRPr sz="1200"/>
            </a:lvl1pPr>
          </a:lstStyle>
          <a:p>
            <a:fld id="{040AA747-CBFF-4589-BDA5-DBAC3DB84897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30709"/>
            <a:ext cx="2890712" cy="495937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376" y="9430709"/>
            <a:ext cx="2889163" cy="495937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r">
              <a:defRPr sz="1200"/>
            </a:lvl1pPr>
          </a:lstStyle>
          <a:p>
            <a:fld id="{2D9F256D-DB76-4EFD-BEBA-A81060BD77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102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0260" tIns="45130" rIns="90260" bIns="45130" rtlCol="0"/>
          <a:lstStyle>
            <a:lvl1pPr algn="r">
              <a:defRPr sz="1200"/>
            </a:lvl1pPr>
          </a:lstStyle>
          <a:p>
            <a:fld id="{CC2F1A1E-A6E0-4F78-8A61-D669C01C3BFF}" type="datetimeFigureOut">
              <a:rPr lang="cs-CZ" smtClean="0"/>
              <a:t>1.3.2016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260" tIns="45130" rIns="90260" bIns="4513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0260" tIns="45130" rIns="90260" bIns="4513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0260" tIns="45130" rIns="90260" bIns="45130" rtlCol="0" anchor="b"/>
          <a:lstStyle>
            <a:lvl1pPr algn="r">
              <a:defRPr sz="1200"/>
            </a:lvl1pPr>
          </a:lstStyle>
          <a:p>
            <a:fld id="{1494B1DB-B5B9-458E-83E8-0E5DBCBCC5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535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Act</a:t>
            </a:r>
            <a:r>
              <a:rPr lang="cs-CZ" dirty="0" smtClean="0"/>
              <a:t> on </a:t>
            </a:r>
            <a:r>
              <a:rPr lang="cs-CZ" baseline="0" dirty="0" err="1" smtClean="0"/>
              <a:t>control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public finance</a:t>
            </a:r>
          </a:p>
          <a:p>
            <a:r>
              <a:rPr lang="cs-CZ" baseline="0" dirty="0" err="1" smtClean="0"/>
              <a:t>Current</a:t>
            </a:r>
            <a:r>
              <a:rPr lang="cs-CZ" baseline="0" dirty="0" smtClean="0"/>
              <a:t> status: </a:t>
            </a:r>
            <a:r>
              <a:rPr lang="cs-CZ" baseline="0" dirty="0" err="1" smtClean="0"/>
              <a:t>Interdepartmental</a:t>
            </a:r>
            <a:r>
              <a:rPr lang="cs-CZ" baseline="0" dirty="0" smtClean="0"/>
              <a:t> comment </a:t>
            </a:r>
            <a:r>
              <a:rPr lang="cs-CZ" baseline="0" dirty="0" err="1" smtClean="0"/>
              <a:t>procedure</a:t>
            </a:r>
            <a:endParaRPr lang="cs-CZ" baseline="0" dirty="0" smtClean="0"/>
          </a:p>
          <a:p>
            <a:r>
              <a:rPr lang="cs-CZ" baseline="0" dirty="0" smtClean="0"/>
              <a:t>Ministry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treasury</a:t>
            </a:r>
            <a:endParaRPr lang="cs-CZ" baseline="0" dirty="0" smtClean="0"/>
          </a:p>
          <a:p>
            <a:r>
              <a:rPr lang="cs-CZ" baseline="0" dirty="0" err="1" smtClean="0"/>
              <a:t>The</a:t>
            </a:r>
            <a:r>
              <a:rPr lang="cs-CZ" baseline="0" dirty="0" smtClean="0"/>
              <a:t> Czech </a:t>
            </a:r>
            <a:r>
              <a:rPr lang="cs-CZ" baseline="0" dirty="0" err="1" smtClean="0"/>
              <a:t>republic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276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cs-CZ" dirty="0" smtClean="0"/>
          </a:p>
          <a:p>
            <a:pPr defTabSz="902604">
              <a:defRPr/>
            </a:pP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on </a:t>
            </a:r>
            <a:r>
              <a:rPr lang="cs-CZ" baseline="0" dirty="0" err="1" smtClean="0"/>
              <a:t>control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public finance</a:t>
            </a:r>
          </a:p>
          <a:p>
            <a:pPr defTabSz="902604">
              <a:defRPr/>
            </a:pPr>
            <a:r>
              <a:rPr lang="cs-CZ" baseline="0" dirty="0" smtClean="0"/>
              <a:t>Instruments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dirty="0" err="1" smtClean="0"/>
              <a:t>managing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controling</a:t>
            </a:r>
            <a:r>
              <a:rPr lang="cs-CZ" baseline="0" dirty="0" smtClean="0"/>
              <a:t> public finance</a:t>
            </a:r>
          </a:p>
          <a:p>
            <a:pPr defTabSz="902604">
              <a:defRPr/>
            </a:pPr>
            <a:r>
              <a:rPr lang="cs-CZ" baseline="0" dirty="0" err="1" smtClean="0"/>
              <a:t>How</a:t>
            </a:r>
            <a:r>
              <a:rPr lang="cs-CZ" baseline="0" dirty="0" smtClean="0"/>
              <a:t> do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c</a:t>
            </a:r>
            <a:r>
              <a:rPr lang="en-US" dirty="0" smtClean="0">
                <a:effectLst/>
              </a:rPr>
              <a:t>ore </a:t>
            </a:r>
            <a:r>
              <a:rPr lang="cs-CZ" dirty="0" smtClean="0">
                <a:effectLst/>
              </a:rPr>
              <a:t>p</a:t>
            </a:r>
            <a:r>
              <a:rPr lang="en-US" dirty="0" err="1" smtClean="0">
                <a:effectLst/>
              </a:rPr>
              <a:t>rinciples</a:t>
            </a:r>
            <a:r>
              <a:rPr lang="en-US" dirty="0" smtClean="0">
                <a:effectLst/>
              </a:rPr>
              <a:t> for the </a:t>
            </a:r>
            <a:r>
              <a:rPr lang="cs-CZ" dirty="0" smtClean="0">
                <a:effectLst/>
              </a:rPr>
              <a:t>p</a:t>
            </a:r>
            <a:r>
              <a:rPr lang="en-US" dirty="0" err="1" smtClean="0">
                <a:effectLst/>
              </a:rPr>
              <a:t>rofessional</a:t>
            </a:r>
            <a:r>
              <a:rPr lang="en-US" dirty="0" smtClean="0">
                <a:effectLst/>
              </a:rPr>
              <a:t> </a:t>
            </a:r>
            <a:r>
              <a:rPr lang="cs-CZ" dirty="0" smtClean="0">
                <a:effectLst/>
              </a:rPr>
              <a:t>p</a:t>
            </a:r>
            <a:r>
              <a:rPr lang="en-US" dirty="0" err="1" smtClean="0">
                <a:effectLst/>
              </a:rPr>
              <a:t>ractice</a:t>
            </a:r>
            <a:r>
              <a:rPr lang="en-US" dirty="0" smtClean="0">
                <a:effectLst/>
              </a:rPr>
              <a:t> of </a:t>
            </a:r>
            <a:r>
              <a:rPr lang="cs-CZ" dirty="0" smtClean="0">
                <a:effectLst/>
              </a:rPr>
              <a:t>i</a:t>
            </a:r>
            <a:r>
              <a:rPr lang="en-US" dirty="0" err="1" smtClean="0">
                <a:effectLst/>
              </a:rPr>
              <a:t>nternal</a:t>
            </a:r>
            <a:r>
              <a:rPr lang="en-US" dirty="0" smtClean="0">
                <a:effectLst/>
              </a:rPr>
              <a:t> </a:t>
            </a:r>
            <a:r>
              <a:rPr lang="cs-CZ" dirty="0" smtClean="0">
                <a:effectLst/>
              </a:rPr>
              <a:t>a</a:t>
            </a:r>
            <a:r>
              <a:rPr lang="en-US" dirty="0" err="1" smtClean="0">
                <a:effectLst/>
              </a:rPr>
              <a:t>uditing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reflect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bill</a:t>
            </a:r>
            <a:r>
              <a:rPr lang="cs-CZ" baseline="0" dirty="0" smtClean="0"/>
              <a:t>?</a:t>
            </a:r>
          </a:p>
          <a:p>
            <a:pPr defTabSz="902604">
              <a:defRPr/>
            </a:pPr>
            <a:r>
              <a:rPr lang="cs-CZ" baseline="0" dirty="0" err="1" smtClean="0"/>
              <a:t>Current</a:t>
            </a:r>
            <a:r>
              <a:rPr lang="cs-CZ" baseline="0" dirty="0" smtClean="0"/>
              <a:t> status and </a:t>
            </a:r>
            <a:r>
              <a:rPr lang="cs-CZ" baseline="0" dirty="0" err="1" smtClean="0"/>
              <a:t>timetable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future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actions</a:t>
            </a:r>
            <a:endParaRPr lang="cs-CZ" baseline="0" dirty="0" smtClean="0"/>
          </a:p>
          <a:p>
            <a:pPr defTabSz="902604">
              <a:defRPr/>
            </a:pPr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178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74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2604">
              <a:defRPr/>
            </a:pPr>
            <a:r>
              <a:rPr lang="cs-CZ" dirty="0" err="1" smtClean="0"/>
              <a:t>Principles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control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public finance</a:t>
            </a:r>
          </a:p>
          <a:p>
            <a:r>
              <a:rPr lang="cs-CZ" dirty="0" err="1" smtClean="0"/>
              <a:t>Objective</a:t>
            </a:r>
            <a:r>
              <a:rPr lang="cs-CZ" dirty="0" smtClean="0"/>
              <a:t>: To </a:t>
            </a:r>
            <a:r>
              <a:rPr lang="cs-CZ" dirty="0" err="1" smtClean="0"/>
              <a:t>protect</a:t>
            </a:r>
            <a:r>
              <a:rPr lang="cs-CZ" dirty="0" smtClean="0"/>
              <a:t> public finance and </a:t>
            </a:r>
            <a:r>
              <a:rPr lang="cs-CZ" dirty="0" err="1" smtClean="0"/>
              <a:t>ensure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baseline="0" dirty="0" smtClean="0"/>
              <a:t> public finance </a:t>
            </a:r>
            <a:r>
              <a:rPr lang="cs-CZ" baseline="0" dirty="0" err="1" smtClean="0"/>
              <a:t>will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handled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according</a:t>
            </a:r>
            <a:r>
              <a:rPr lang="cs-CZ" baseline="0" dirty="0" smtClean="0"/>
              <a:t> to 3E </a:t>
            </a:r>
            <a:r>
              <a:rPr lang="cs-CZ" baseline="0" dirty="0" err="1" smtClean="0"/>
              <a:t>priniples</a:t>
            </a:r>
            <a:r>
              <a:rPr lang="cs-CZ" baseline="0" dirty="0" smtClean="0"/>
              <a:t>.</a:t>
            </a:r>
          </a:p>
          <a:p>
            <a:r>
              <a:rPr lang="cs-CZ" u="sng" dirty="0" err="1"/>
              <a:t>Economy</a:t>
            </a:r>
            <a:r>
              <a:rPr lang="cs-CZ" baseline="0" dirty="0" smtClean="0"/>
              <a:t>- </a:t>
            </a:r>
            <a:r>
              <a:rPr lang="cs-CZ" baseline="0" dirty="0" err="1" smtClean="0"/>
              <a:t>Resources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accesible</a:t>
            </a:r>
            <a:r>
              <a:rPr lang="cs-CZ" baseline="0" dirty="0" smtClean="0"/>
              <a:t> in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right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time</a:t>
            </a:r>
            <a:r>
              <a:rPr lang="cs-CZ" baseline="0" dirty="0" smtClean="0"/>
              <a:t>, in </a:t>
            </a:r>
            <a:r>
              <a:rPr lang="cs-CZ" baseline="0" dirty="0" err="1" smtClean="0"/>
              <a:t>sufficient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amount</a:t>
            </a:r>
            <a:r>
              <a:rPr lang="cs-CZ" baseline="0" dirty="0" smtClean="0"/>
              <a:t>, in </a:t>
            </a:r>
            <a:r>
              <a:rPr lang="cs-CZ" baseline="0" dirty="0" err="1" smtClean="0"/>
              <a:t>adequate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quality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most </a:t>
            </a:r>
            <a:r>
              <a:rPr lang="cs-CZ" baseline="0" dirty="0" err="1" smtClean="0"/>
              <a:t>favourable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price</a:t>
            </a:r>
            <a:endParaRPr lang="cs-CZ" baseline="0" dirty="0" smtClean="0"/>
          </a:p>
          <a:p>
            <a:r>
              <a:rPr lang="cs-CZ" u="sng" dirty="0" err="1"/>
              <a:t>Efficiency</a:t>
            </a:r>
            <a:r>
              <a:rPr lang="cs-CZ" u="sng" dirty="0"/>
              <a:t>- </a:t>
            </a:r>
            <a:r>
              <a:rPr lang="cs-CZ" dirty="0" err="1"/>
              <a:t>Reached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</a:t>
            </a:r>
            <a:r>
              <a:rPr lang="cs-CZ" dirty="0" err="1"/>
              <a:t>reflect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demand</a:t>
            </a:r>
            <a:endParaRPr lang="cs-CZ" dirty="0"/>
          </a:p>
          <a:p>
            <a:r>
              <a:rPr lang="cs-CZ" u="sng" dirty="0" err="1"/>
              <a:t>Effectiveness</a:t>
            </a:r>
            <a:r>
              <a:rPr lang="cs-CZ" u="sng" dirty="0"/>
              <a:t>-</a:t>
            </a:r>
            <a:r>
              <a:rPr lang="cs-CZ" dirty="0"/>
              <a:t> </a:t>
            </a:r>
            <a:r>
              <a:rPr lang="cs-CZ" dirty="0" err="1"/>
              <a:t>Goal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reach</a:t>
            </a:r>
            <a:r>
              <a:rPr lang="cs-CZ" dirty="0"/>
              <a:t> </a:t>
            </a:r>
            <a:r>
              <a:rPr lang="cs-CZ" dirty="0" err="1"/>
              <a:t>best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expenditures</a:t>
            </a:r>
            <a:r>
              <a:rPr lang="cs-CZ" dirty="0"/>
              <a:t> </a:t>
            </a:r>
            <a:r>
              <a:rPr lang="cs-CZ" dirty="0" err="1"/>
              <a:t>spent</a:t>
            </a:r>
            <a:r>
              <a:rPr lang="cs-CZ" dirty="0"/>
              <a:t> and </a:t>
            </a:r>
            <a:r>
              <a:rPr lang="cs-CZ" dirty="0" err="1"/>
              <a:t>reached</a:t>
            </a:r>
            <a:r>
              <a:rPr lang="cs-CZ" dirty="0"/>
              <a:t> </a:t>
            </a:r>
            <a:r>
              <a:rPr lang="cs-CZ" dirty="0" err="1"/>
              <a:t>results</a:t>
            </a:r>
            <a:endParaRPr lang="cs-CZ" dirty="0"/>
          </a:p>
          <a:p>
            <a:r>
              <a:rPr lang="cs-CZ" dirty="0" err="1"/>
              <a:t>Handling</a:t>
            </a:r>
            <a:r>
              <a:rPr lang="cs-CZ" dirty="0"/>
              <a:t> public finance</a:t>
            </a:r>
            <a:endParaRPr lang="cs-CZ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542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2604">
              <a:defRPr/>
            </a:pPr>
            <a:r>
              <a:rPr lang="cs-CZ" baseline="0" dirty="0" smtClean="0"/>
              <a:t>Instruments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dirty="0" err="1" smtClean="0"/>
              <a:t>managing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controling</a:t>
            </a:r>
            <a:r>
              <a:rPr lang="cs-CZ" baseline="0" dirty="0" smtClean="0"/>
              <a:t> public finance</a:t>
            </a:r>
          </a:p>
          <a:p>
            <a:pPr marL="169238" indent="-169238">
              <a:buFontTx/>
              <a:buChar char="-"/>
            </a:pPr>
            <a:r>
              <a:rPr lang="cs-CZ" dirty="0" smtClean="0"/>
              <a:t>Risk </a:t>
            </a:r>
            <a:r>
              <a:rPr lang="cs-CZ" dirty="0" err="1" smtClean="0"/>
              <a:t>control</a:t>
            </a:r>
            <a:endParaRPr lang="cs-CZ" dirty="0" smtClean="0"/>
          </a:p>
          <a:p>
            <a:pPr marL="169238" indent="-169238">
              <a:buFontTx/>
              <a:buChar char="-"/>
            </a:pPr>
            <a:r>
              <a:rPr lang="cs-CZ" dirty="0" err="1" smtClean="0"/>
              <a:t>Planning</a:t>
            </a:r>
            <a:endParaRPr lang="cs-CZ" dirty="0" smtClean="0"/>
          </a:p>
          <a:p>
            <a:pPr marL="169238" indent="-169238">
              <a:buFontTx/>
              <a:buChar char="-"/>
            </a:pPr>
            <a:r>
              <a:rPr lang="cs-CZ" dirty="0" err="1" smtClean="0"/>
              <a:t>Define</a:t>
            </a:r>
            <a:r>
              <a:rPr lang="cs-CZ" dirty="0" smtClean="0"/>
              <a:t> </a:t>
            </a:r>
            <a:r>
              <a:rPr lang="cs-CZ" dirty="0" err="1" smtClean="0"/>
              <a:t>responsibility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departments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individuals</a:t>
            </a:r>
            <a:endParaRPr lang="cs-CZ" dirty="0" smtClean="0"/>
          </a:p>
          <a:p>
            <a:pPr marL="169238" indent="-169238">
              <a:buFontTx/>
              <a:buChar char="-"/>
            </a:pPr>
            <a:r>
              <a:rPr lang="cs-CZ" dirty="0" err="1" smtClean="0"/>
              <a:t>Decisionmaking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r>
              <a:rPr lang="cs-CZ" dirty="0" smtClean="0"/>
              <a:t> </a:t>
            </a:r>
          </a:p>
          <a:p>
            <a:pPr marL="169238" indent="-169238">
              <a:buFontTx/>
              <a:buChar char="-"/>
            </a:pPr>
            <a:r>
              <a:rPr lang="cs-CZ" dirty="0" err="1" smtClean="0"/>
              <a:t>Creating</a:t>
            </a:r>
            <a:r>
              <a:rPr lang="cs-CZ" dirty="0" smtClean="0"/>
              <a:t> audit </a:t>
            </a:r>
            <a:r>
              <a:rPr lang="cs-CZ" dirty="0" err="1" smtClean="0"/>
              <a:t>trail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ensures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decisionmaking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checked</a:t>
            </a:r>
            <a:r>
              <a:rPr lang="cs-CZ" dirty="0" smtClean="0"/>
              <a:t> </a:t>
            </a:r>
            <a:r>
              <a:rPr lang="cs-CZ" dirty="0" err="1" smtClean="0"/>
              <a:t>retrospectively</a:t>
            </a:r>
            <a:endParaRPr lang="cs-CZ" dirty="0" smtClean="0"/>
          </a:p>
          <a:p>
            <a:pPr marL="169238" indent="-169238">
              <a:buFontTx/>
              <a:buChar char="-"/>
            </a:pPr>
            <a:endParaRPr lang="cs-CZ" dirty="0" smtClean="0"/>
          </a:p>
          <a:p>
            <a:pPr marL="169238" indent="-169238">
              <a:buFontTx/>
              <a:buChar char="-"/>
            </a:pPr>
            <a:r>
              <a:rPr lang="cs-CZ" dirty="0" err="1" smtClean="0"/>
              <a:t>Assurence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risks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being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recognized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time</a:t>
            </a:r>
            <a:endParaRPr lang="cs-CZ" baseline="0" dirty="0" smtClean="0"/>
          </a:p>
          <a:p>
            <a:pPr marL="169238" indent="-169238">
              <a:buFontTx/>
              <a:buChar char="-"/>
            </a:pPr>
            <a:r>
              <a:rPr lang="cs-CZ" baseline="0" dirty="0" err="1" smtClean="0"/>
              <a:t>Asuurence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risks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being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effectively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controlled</a:t>
            </a:r>
            <a:endParaRPr lang="cs-CZ" baseline="0" dirty="0" smtClean="0"/>
          </a:p>
          <a:p>
            <a:pPr marL="169238" indent="-169238">
              <a:buFontTx/>
              <a:buChar char="-"/>
            </a:pPr>
            <a:r>
              <a:rPr lang="cs-CZ" baseline="0" dirty="0" err="1" smtClean="0"/>
              <a:t>Assurence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system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internal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control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reliable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effective</a:t>
            </a:r>
            <a:r>
              <a:rPr lang="cs-CZ" baseline="0" dirty="0" smtClean="0"/>
              <a:t>:</a:t>
            </a:r>
          </a:p>
          <a:p>
            <a:pPr marL="620540" lvl="1" indent="-169238">
              <a:buFontTx/>
              <a:buChar char="-"/>
            </a:pPr>
            <a:r>
              <a:rPr lang="cs-CZ" baseline="0" dirty="0" err="1" smtClean="0"/>
              <a:t>Enables</a:t>
            </a:r>
            <a:r>
              <a:rPr lang="cs-CZ" baseline="0" dirty="0" smtClean="0"/>
              <a:t> to make </a:t>
            </a:r>
            <a:r>
              <a:rPr lang="cs-CZ" baseline="0" dirty="0" err="1" smtClean="0"/>
              <a:t>right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decisions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right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time</a:t>
            </a:r>
            <a:endParaRPr lang="cs-CZ" baseline="0" dirty="0" smtClean="0"/>
          </a:p>
          <a:p>
            <a:pPr marL="620540" lvl="1" indent="-169238">
              <a:buFontTx/>
              <a:buChar char="-"/>
            </a:pPr>
            <a:r>
              <a:rPr lang="cs-CZ" baseline="0" dirty="0" err="1" smtClean="0"/>
              <a:t>Manages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identify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mistakes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ensures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remedy</a:t>
            </a:r>
            <a:endParaRPr lang="cs-CZ" baseline="0" dirty="0" smtClean="0"/>
          </a:p>
          <a:p>
            <a:pPr marL="451302" lvl="1"/>
            <a:endParaRPr lang="cs-CZ" baseline="0" dirty="0" smtClean="0"/>
          </a:p>
          <a:p>
            <a:pPr marL="451302" lvl="1"/>
            <a:endParaRPr lang="cs-CZ" baseline="0" dirty="0" smtClean="0"/>
          </a:p>
          <a:p>
            <a:pPr marL="451302" lvl="1"/>
            <a:r>
              <a:rPr lang="cs-CZ" baseline="0" dirty="0" smtClean="0"/>
              <a:t>- </a:t>
            </a:r>
            <a:r>
              <a:rPr lang="cs-CZ" baseline="0" dirty="0" err="1" smtClean="0"/>
              <a:t>Methodical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guidence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power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structures</a:t>
            </a:r>
            <a:r>
              <a:rPr lang="cs-CZ" baseline="0" dirty="0" smtClean="0"/>
              <a:t>, </a:t>
            </a:r>
          </a:p>
          <a:p>
            <a:pPr marL="620540" lvl="1" indent="-169238">
              <a:buFontTx/>
              <a:buChar char="-"/>
            </a:pPr>
            <a:r>
              <a:rPr lang="cs-CZ" baseline="0" dirty="0" err="1" smtClean="0"/>
              <a:t>Harmonising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performance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control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internal</a:t>
            </a:r>
            <a:r>
              <a:rPr lang="cs-CZ" baseline="0" dirty="0" smtClean="0"/>
              <a:t> audit </a:t>
            </a:r>
            <a:r>
              <a:rPr lang="cs-CZ" baseline="0" dirty="0" err="1" smtClean="0"/>
              <a:t>throughout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public </a:t>
            </a:r>
            <a:r>
              <a:rPr lang="cs-CZ" baseline="0" dirty="0" err="1" smtClean="0"/>
              <a:t>sector</a:t>
            </a:r>
            <a:r>
              <a:rPr lang="cs-CZ" baseline="0" dirty="0" smtClean="0"/>
              <a:t>:</a:t>
            </a:r>
          </a:p>
          <a:p>
            <a:pPr marL="1071843" lvl="2" indent="-169238">
              <a:buFontTx/>
              <a:buChar char="-"/>
            </a:pPr>
            <a:r>
              <a:rPr lang="cs-CZ" baseline="0" dirty="0" smtClean="0"/>
              <a:t>By </a:t>
            </a:r>
            <a:r>
              <a:rPr lang="cs-CZ" baseline="0" dirty="0" err="1" smtClean="0"/>
              <a:t>forming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environment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exchange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experiences</a:t>
            </a:r>
            <a:endParaRPr lang="cs-CZ" baseline="0" dirty="0" smtClean="0"/>
          </a:p>
          <a:p>
            <a:pPr marL="1071843" lvl="2" indent="-169238">
              <a:buFontTx/>
              <a:buChar char="-"/>
            </a:pPr>
            <a:r>
              <a:rPr lang="cs-CZ" baseline="0" dirty="0" smtClean="0"/>
              <a:t>By </a:t>
            </a:r>
            <a:r>
              <a:rPr lang="cs-CZ" baseline="0" dirty="0" err="1" smtClean="0"/>
              <a:t>unified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methodological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interpretation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law</a:t>
            </a:r>
            <a:endParaRPr lang="cs-CZ" baseline="0" dirty="0" smtClean="0"/>
          </a:p>
          <a:p>
            <a:pPr marL="1071843" lvl="2" indent="-169238">
              <a:buFontTx/>
              <a:buChar char="-"/>
            </a:pPr>
            <a:r>
              <a:rPr lang="cs-CZ" baseline="0" dirty="0" smtClean="0"/>
              <a:t>By </a:t>
            </a:r>
            <a:r>
              <a:rPr lang="cs-CZ" baseline="0" dirty="0" err="1" smtClean="0"/>
              <a:t>continuous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endParaRPr lang="cs-CZ" baseline="0" dirty="0" smtClean="0"/>
          </a:p>
          <a:p>
            <a:pPr marL="451302" lvl="1"/>
            <a:r>
              <a:rPr lang="cs-CZ" baseline="0" dirty="0" smtClean="0"/>
              <a:t>	</a:t>
            </a:r>
          </a:p>
          <a:p>
            <a:pPr marL="620540" lvl="1" indent="-169238">
              <a:buFontTx/>
              <a:buChar char="-"/>
            </a:pPr>
            <a:endParaRPr lang="cs-CZ" dirty="0" smtClean="0"/>
          </a:p>
          <a:p>
            <a:pPr marL="169238" indent="-169238">
              <a:buFontTx/>
              <a:buChar char="-"/>
            </a:pPr>
            <a:endParaRPr lang="cs-CZ" dirty="0" smtClean="0"/>
          </a:p>
          <a:p>
            <a:pPr marL="169238" indent="-169238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3174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02604">
              <a:defRPr/>
            </a:pPr>
            <a:r>
              <a:rPr lang="cs-CZ" baseline="0" dirty="0" smtClean="0"/>
              <a:t>Instruments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dirty="0" err="1" smtClean="0"/>
              <a:t>managing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controling</a:t>
            </a:r>
            <a:r>
              <a:rPr lang="cs-CZ" baseline="0" dirty="0" smtClean="0"/>
              <a:t> public finance</a:t>
            </a:r>
          </a:p>
          <a:p>
            <a:pPr marL="169238" indent="-169238">
              <a:buFontTx/>
              <a:buChar char="-"/>
            </a:pPr>
            <a:r>
              <a:rPr lang="cs-CZ" dirty="0" smtClean="0"/>
              <a:t>Risk </a:t>
            </a:r>
            <a:r>
              <a:rPr lang="cs-CZ" dirty="0" err="1" smtClean="0"/>
              <a:t>control</a:t>
            </a:r>
            <a:endParaRPr lang="cs-CZ" dirty="0" smtClean="0"/>
          </a:p>
          <a:p>
            <a:pPr marL="169238" indent="-169238">
              <a:buFontTx/>
              <a:buChar char="-"/>
            </a:pPr>
            <a:r>
              <a:rPr lang="cs-CZ" dirty="0" err="1" smtClean="0"/>
              <a:t>Planning</a:t>
            </a:r>
            <a:endParaRPr lang="cs-CZ" dirty="0" smtClean="0"/>
          </a:p>
          <a:p>
            <a:pPr marL="169238" indent="-169238">
              <a:buFontTx/>
              <a:buChar char="-"/>
            </a:pPr>
            <a:r>
              <a:rPr lang="cs-CZ" dirty="0" err="1" smtClean="0"/>
              <a:t>Define</a:t>
            </a:r>
            <a:r>
              <a:rPr lang="cs-CZ" dirty="0" smtClean="0"/>
              <a:t> </a:t>
            </a:r>
            <a:r>
              <a:rPr lang="cs-CZ" dirty="0" err="1" smtClean="0"/>
              <a:t>responsibility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departments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individuals</a:t>
            </a:r>
            <a:endParaRPr lang="cs-CZ" dirty="0" smtClean="0"/>
          </a:p>
          <a:p>
            <a:pPr marL="169238" indent="-169238">
              <a:buFontTx/>
              <a:buChar char="-"/>
            </a:pPr>
            <a:r>
              <a:rPr lang="cs-CZ" dirty="0" err="1" smtClean="0"/>
              <a:t>Decisionmaking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basis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relevant</a:t>
            </a:r>
            <a:r>
              <a:rPr lang="cs-CZ" dirty="0" smtClean="0"/>
              <a:t> </a:t>
            </a:r>
            <a:r>
              <a:rPr lang="cs-CZ" dirty="0" err="1" smtClean="0"/>
              <a:t>documents</a:t>
            </a:r>
            <a:r>
              <a:rPr lang="cs-CZ" dirty="0" smtClean="0"/>
              <a:t> </a:t>
            </a:r>
          </a:p>
          <a:p>
            <a:pPr marL="169238" indent="-169238">
              <a:buFontTx/>
              <a:buChar char="-"/>
            </a:pPr>
            <a:r>
              <a:rPr lang="cs-CZ" dirty="0" err="1" smtClean="0"/>
              <a:t>Creating</a:t>
            </a:r>
            <a:r>
              <a:rPr lang="cs-CZ" dirty="0" smtClean="0"/>
              <a:t> audit </a:t>
            </a:r>
            <a:r>
              <a:rPr lang="cs-CZ" dirty="0" err="1" smtClean="0"/>
              <a:t>trail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ensures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decisionmaking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checked</a:t>
            </a:r>
            <a:r>
              <a:rPr lang="cs-CZ" dirty="0" smtClean="0"/>
              <a:t> </a:t>
            </a:r>
            <a:r>
              <a:rPr lang="cs-CZ" dirty="0" err="1" smtClean="0"/>
              <a:t>retrospectively</a:t>
            </a:r>
            <a:endParaRPr lang="cs-CZ" dirty="0" smtClean="0"/>
          </a:p>
          <a:p>
            <a:pPr marL="169238" indent="-169238">
              <a:buFontTx/>
              <a:buChar char="-"/>
            </a:pPr>
            <a:endParaRPr lang="cs-CZ" dirty="0" smtClean="0"/>
          </a:p>
          <a:p>
            <a:pPr marL="169238" indent="-169238">
              <a:buFontTx/>
              <a:buChar char="-"/>
            </a:pPr>
            <a:r>
              <a:rPr lang="cs-CZ" dirty="0" err="1" smtClean="0"/>
              <a:t>Assurence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risks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being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recognized</a:t>
            </a:r>
            <a:r>
              <a:rPr lang="cs-CZ" baseline="0" dirty="0" smtClean="0"/>
              <a:t> on </a:t>
            </a:r>
            <a:r>
              <a:rPr lang="cs-CZ" baseline="0" dirty="0" err="1" smtClean="0"/>
              <a:t>time</a:t>
            </a:r>
            <a:endParaRPr lang="cs-CZ" baseline="0" dirty="0" smtClean="0"/>
          </a:p>
          <a:p>
            <a:pPr marL="169238" indent="-169238">
              <a:buFontTx/>
              <a:buChar char="-"/>
            </a:pPr>
            <a:r>
              <a:rPr lang="cs-CZ" baseline="0" dirty="0" err="1" smtClean="0"/>
              <a:t>Asuurence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risks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being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effectively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controlled</a:t>
            </a:r>
            <a:endParaRPr lang="cs-CZ" baseline="0" dirty="0" smtClean="0"/>
          </a:p>
          <a:p>
            <a:pPr marL="169238" indent="-169238">
              <a:buFontTx/>
              <a:buChar char="-"/>
            </a:pPr>
            <a:r>
              <a:rPr lang="cs-CZ" baseline="0" dirty="0" err="1" smtClean="0"/>
              <a:t>Assurence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that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system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internal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control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reliable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effective</a:t>
            </a:r>
            <a:r>
              <a:rPr lang="cs-CZ" baseline="0" dirty="0" smtClean="0"/>
              <a:t>:</a:t>
            </a:r>
          </a:p>
          <a:p>
            <a:pPr marL="620540" lvl="1" indent="-169238">
              <a:buFontTx/>
              <a:buChar char="-"/>
            </a:pPr>
            <a:r>
              <a:rPr lang="cs-CZ" baseline="0" dirty="0" err="1" smtClean="0"/>
              <a:t>Enables</a:t>
            </a:r>
            <a:r>
              <a:rPr lang="cs-CZ" baseline="0" dirty="0" smtClean="0"/>
              <a:t> to make </a:t>
            </a:r>
            <a:r>
              <a:rPr lang="cs-CZ" baseline="0" dirty="0" err="1" smtClean="0"/>
              <a:t>right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decisions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right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time</a:t>
            </a:r>
            <a:endParaRPr lang="cs-CZ" baseline="0" dirty="0" smtClean="0"/>
          </a:p>
          <a:p>
            <a:pPr marL="620540" lvl="1" indent="-169238">
              <a:buFontTx/>
              <a:buChar char="-"/>
            </a:pPr>
            <a:r>
              <a:rPr lang="cs-CZ" baseline="0" dirty="0" err="1" smtClean="0"/>
              <a:t>Manages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identify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mistakes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ensures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remedy</a:t>
            </a:r>
            <a:endParaRPr lang="cs-CZ" baseline="0" dirty="0" smtClean="0"/>
          </a:p>
          <a:p>
            <a:pPr marL="451302" lvl="1"/>
            <a:endParaRPr lang="cs-CZ" baseline="0" dirty="0" smtClean="0"/>
          </a:p>
          <a:p>
            <a:pPr marL="451302" lvl="1"/>
            <a:endParaRPr lang="cs-CZ" baseline="0" dirty="0" smtClean="0"/>
          </a:p>
          <a:p>
            <a:pPr marL="451302" lvl="1"/>
            <a:r>
              <a:rPr lang="cs-CZ" baseline="0" dirty="0" smtClean="0"/>
              <a:t>- </a:t>
            </a:r>
            <a:r>
              <a:rPr lang="cs-CZ" baseline="0" dirty="0" err="1" smtClean="0"/>
              <a:t>Methodical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guidence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power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structures</a:t>
            </a:r>
            <a:r>
              <a:rPr lang="cs-CZ" baseline="0" dirty="0" smtClean="0"/>
              <a:t>, </a:t>
            </a:r>
          </a:p>
          <a:p>
            <a:pPr marL="620540" lvl="1" indent="-169238">
              <a:buFontTx/>
              <a:buChar char="-"/>
            </a:pPr>
            <a:r>
              <a:rPr lang="cs-CZ" baseline="0" dirty="0" err="1" smtClean="0"/>
              <a:t>Harmonising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performance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control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internal</a:t>
            </a:r>
            <a:r>
              <a:rPr lang="cs-CZ" baseline="0" dirty="0" smtClean="0"/>
              <a:t> audit </a:t>
            </a:r>
            <a:r>
              <a:rPr lang="cs-CZ" baseline="0" dirty="0" err="1" smtClean="0"/>
              <a:t>throughout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public </a:t>
            </a:r>
            <a:r>
              <a:rPr lang="cs-CZ" baseline="0" dirty="0" err="1" smtClean="0"/>
              <a:t>sector</a:t>
            </a:r>
            <a:r>
              <a:rPr lang="cs-CZ" baseline="0" dirty="0" smtClean="0"/>
              <a:t>:</a:t>
            </a:r>
          </a:p>
          <a:p>
            <a:pPr marL="1071843" lvl="2" indent="-169238">
              <a:buFontTx/>
              <a:buChar char="-"/>
            </a:pPr>
            <a:r>
              <a:rPr lang="cs-CZ" baseline="0" dirty="0" smtClean="0"/>
              <a:t>By </a:t>
            </a:r>
            <a:r>
              <a:rPr lang="cs-CZ" baseline="0" dirty="0" err="1" smtClean="0"/>
              <a:t>forming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environment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exchange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experiences</a:t>
            </a:r>
            <a:endParaRPr lang="cs-CZ" baseline="0" dirty="0" smtClean="0"/>
          </a:p>
          <a:p>
            <a:pPr marL="1071843" lvl="2" indent="-169238">
              <a:buFontTx/>
              <a:buChar char="-"/>
            </a:pPr>
            <a:r>
              <a:rPr lang="cs-CZ" baseline="0" dirty="0" smtClean="0"/>
              <a:t>By </a:t>
            </a:r>
            <a:r>
              <a:rPr lang="cs-CZ" baseline="0" dirty="0" err="1" smtClean="0"/>
              <a:t>unified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methodological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interpretation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the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law</a:t>
            </a:r>
            <a:endParaRPr lang="cs-CZ" baseline="0" dirty="0" smtClean="0"/>
          </a:p>
          <a:p>
            <a:pPr marL="1071843" lvl="2" indent="-169238">
              <a:buFontTx/>
              <a:buChar char="-"/>
            </a:pPr>
            <a:r>
              <a:rPr lang="cs-CZ" baseline="0" dirty="0" smtClean="0"/>
              <a:t>By </a:t>
            </a:r>
            <a:r>
              <a:rPr lang="cs-CZ" baseline="0" dirty="0" err="1" smtClean="0"/>
              <a:t>continuous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training</a:t>
            </a:r>
            <a:endParaRPr lang="cs-CZ" baseline="0" dirty="0" smtClean="0"/>
          </a:p>
          <a:p>
            <a:pPr marL="451302" lvl="1"/>
            <a:r>
              <a:rPr lang="cs-CZ" baseline="0" dirty="0" smtClean="0"/>
              <a:t>	</a:t>
            </a:r>
          </a:p>
          <a:p>
            <a:pPr marL="620540" lvl="1" indent="-169238">
              <a:buFontTx/>
              <a:buChar char="-"/>
            </a:pPr>
            <a:endParaRPr lang="cs-CZ" dirty="0" smtClean="0"/>
          </a:p>
          <a:p>
            <a:pPr marL="169238" indent="-169238">
              <a:buFontTx/>
              <a:buChar char="-"/>
            </a:pPr>
            <a:endParaRPr lang="cs-CZ" dirty="0" smtClean="0"/>
          </a:p>
          <a:p>
            <a:pPr marL="169238" indent="-169238"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317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Setting</a:t>
            </a:r>
            <a:r>
              <a:rPr lang="cs-CZ" dirty="0" smtClean="0"/>
              <a:t> up </a:t>
            </a:r>
            <a:r>
              <a:rPr lang="cs-CZ" dirty="0" err="1" smtClean="0"/>
              <a:t>of</a:t>
            </a:r>
            <a:r>
              <a:rPr lang="cs-CZ" dirty="0" smtClean="0"/>
              <a:t> audit </a:t>
            </a:r>
            <a:r>
              <a:rPr lang="cs-CZ" dirty="0" err="1" smtClean="0"/>
              <a:t>committees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Objective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: </a:t>
            </a:r>
          </a:p>
          <a:p>
            <a:pPr marL="169238" indent="-169238">
              <a:buFontTx/>
              <a:buChar char="-"/>
            </a:pPr>
            <a:r>
              <a:rPr lang="cs-CZ" dirty="0" smtClean="0"/>
              <a:t>To </a:t>
            </a:r>
            <a:r>
              <a:rPr lang="cs-CZ" dirty="0" err="1" smtClean="0"/>
              <a:t>strenghten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quality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independence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of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internal</a:t>
            </a:r>
            <a:r>
              <a:rPr lang="cs-CZ" baseline="0" dirty="0" smtClean="0"/>
              <a:t> audit </a:t>
            </a:r>
            <a:r>
              <a:rPr lang="cs-CZ" baseline="0" dirty="0" err="1" smtClean="0"/>
              <a:t>within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departments</a:t>
            </a:r>
            <a:endParaRPr lang="cs-CZ" baseline="0" dirty="0" smtClean="0"/>
          </a:p>
          <a:p>
            <a:pPr marL="169238" indent="-169238">
              <a:buFontTx/>
              <a:buChar char="-"/>
            </a:pPr>
            <a:r>
              <a:rPr lang="cs-CZ" baseline="0" dirty="0" smtClean="0"/>
              <a:t>To </a:t>
            </a:r>
            <a:r>
              <a:rPr lang="cs-CZ" baseline="0" dirty="0" err="1" smtClean="0"/>
              <a:t>create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platform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for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sharing</a:t>
            </a:r>
            <a:r>
              <a:rPr lang="cs-CZ" baseline="0" dirty="0" smtClean="0"/>
              <a:t> </a:t>
            </a:r>
            <a:r>
              <a:rPr lang="cs-CZ" baseline="0" dirty="0" err="1" smtClean="0"/>
              <a:t>experiences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good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practice</a:t>
            </a:r>
            <a:endParaRPr lang="cs-CZ" baseline="0" dirty="0" smtClean="0"/>
          </a:p>
          <a:p>
            <a:pPr marL="169238" indent="-169238">
              <a:buFontTx/>
              <a:buChar char="-"/>
            </a:pPr>
            <a:endParaRPr lang="cs-CZ" baseline="0" dirty="0" smtClean="0"/>
          </a:p>
          <a:p>
            <a:pPr marL="169238" indent="-169238">
              <a:buFontTx/>
              <a:buChar char="-"/>
            </a:pPr>
            <a:r>
              <a:rPr lang="cs-CZ" baseline="0" dirty="0" err="1" smtClean="0"/>
              <a:t>Government</a:t>
            </a:r>
            <a:r>
              <a:rPr lang="cs-CZ" baseline="0" dirty="0" smtClean="0"/>
              <a:t> audit </a:t>
            </a:r>
            <a:r>
              <a:rPr lang="cs-CZ" baseline="0" dirty="0" err="1" smtClean="0"/>
              <a:t>committee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deals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with</a:t>
            </a:r>
            <a:r>
              <a:rPr lang="cs-CZ" baseline="0" dirty="0" smtClean="0"/>
              <a:t> </a:t>
            </a:r>
            <a:r>
              <a:rPr lang="cs-CZ" baseline="0" dirty="0" err="1" smtClean="0"/>
              <a:t>key</a:t>
            </a:r>
            <a:r>
              <a:rPr lang="cs-CZ" baseline="0" dirty="0" smtClean="0"/>
              <a:t> </a:t>
            </a:r>
            <a:r>
              <a:rPr lang="cs-CZ" baseline="0" dirty="0" err="1" smtClean="0"/>
              <a:t>risks</a:t>
            </a:r>
            <a:r>
              <a:rPr lang="cs-CZ" baseline="0" dirty="0" smtClean="0"/>
              <a:t> and </a:t>
            </a:r>
            <a:r>
              <a:rPr lang="cs-CZ" baseline="0" dirty="0" err="1" smtClean="0"/>
              <a:t>problems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wich</a:t>
            </a:r>
            <a:r>
              <a:rPr lang="cs-CZ" baseline="0" dirty="0" smtClean="0"/>
              <a:t> are </a:t>
            </a:r>
            <a:r>
              <a:rPr lang="cs-CZ" baseline="0" dirty="0" err="1" smtClean="0"/>
              <a:t>submitted</a:t>
            </a:r>
            <a:r>
              <a:rPr lang="cs-CZ" baseline="0" dirty="0" smtClean="0"/>
              <a:t> by department audit </a:t>
            </a:r>
            <a:r>
              <a:rPr lang="cs-CZ" baseline="0" dirty="0" err="1" smtClean="0"/>
              <a:t>committees</a:t>
            </a:r>
            <a:endParaRPr lang="cs-CZ" baseline="0" dirty="0" smtClean="0"/>
          </a:p>
          <a:p>
            <a:pPr marL="169238" indent="-169238">
              <a:buFontTx/>
              <a:buChar char="-"/>
            </a:pPr>
            <a:r>
              <a:rPr lang="cs-CZ" baseline="0" dirty="0" err="1" smtClean="0"/>
              <a:t>All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other</a:t>
            </a:r>
            <a:r>
              <a:rPr lang="cs-CZ" baseline="0" dirty="0" smtClean="0"/>
              <a:t> </a:t>
            </a:r>
            <a:r>
              <a:rPr lang="cs-CZ" baseline="0" dirty="0" err="1" smtClean="0"/>
              <a:t>problems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will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solved</a:t>
            </a:r>
            <a:r>
              <a:rPr lang="cs-CZ" baseline="0" dirty="0" smtClean="0"/>
              <a:t> on department </a:t>
            </a:r>
            <a:r>
              <a:rPr lang="cs-CZ" baseline="0" dirty="0" err="1" smtClean="0"/>
              <a:t>level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according</a:t>
            </a:r>
            <a:r>
              <a:rPr lang="cs-CZ" baseline="0" dirty="0" smtClean="0"/>
              <a:t> to subsidiarity </a:t>
            </a:r>
            <a:r>
              <a:rPr lang="cs-CZ" baseline="0" dirty="0" err="1" smtClean="0"/>
              <a:t>principle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5199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MMR – MRD ministry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regional</a:t>
            </a:r>
            <a:r>
              <a:rPr lang="cs-CZ" dirty="0" smtClean="0"/>
              <a:t> </a:t>
            </a:r>
            <a:r>
              <a:rPr lang="cs-CZ" dirty="0" err="1" smtClean="0"/>
              <a:t>developement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94B1DB-B5B9-458E-83E8-0E5DBCBCC5C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607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2420888"/>
            <a:ext cx="7630616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5432" y="3886200"/>
            <a:ext cx="7634999" cy="76693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827584" y="4869160"/>
            <a:ext cx="7488832" cy="0"/>
          </a:xfrm>
          <a:prstGeom prst="line">
            <a:avLst/>
          </a:prstGeom>
          <a:ln w="38100" cap="sq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159432"/>
            <a:ext cx="864096" cy="1050125"/>
          </a:xfrm>
          <a:prstGeom prst="rect">
            <a:avLst/>
          </a:prstGeom>
        </p:spPr>
      </p:pic>
      <p:sp>
        <p:nvSpPr>
          <p:cNvPr id="10" name="Nadpis 1"/>
          <p:cNvSpPr txBox="1">
            <a:spLocks/>
          </p:cNvSpPr>
          <p:nvPr userDrawn="1"/>
        </p:nvSpPr>
        <p:spPr>
          <a:xfrm>
            <a:off x="2195736" y="5247423"/>
            <a:ext cx="2736304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"/>
              </a:spcAft>
            </a:pPr>
            <a:r>
              <a:rPr lang="en-US" sz="2000" b="1" noProof="0" dirty="0" smtClean="0"/>
              <a:t>Ministry of Finance</a:t>
            </a:r>
          </a:p>
          <a:p>
            <a:pPr algn="l"/>
            <a:r>
              <a:rPr lang="en-US" sz="2000" b="1" noProof="0" dirty="0" smtClean="0">
                <a:solidFill>
                  <a:schemeClr val="bg2">
                    <a:lumMod val="50000"/>
                  </a:schemeClr>
                </a:solidFill>
              </a:rPr>
              <a:t>The Czech Republic</a:t>
            </a:r>
            <a:endParaRPr lang="en-US" sz="1800" noProof="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051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15B3-8E69-4339-8DAB-E484CB7428C3}" type="datetime1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73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6D3C-907E-4CFB-94D0-21E35504D76A}" type="datetime1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4026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CBE1A-EBD2-427C-9CE9-33BBAFDBD4EC}" type="datetime1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441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C40D-FCE7-4F25-A8A3-D889A1E9E7B4}" type="datetime1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9648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3170C-44B4-4644-BF52-CCB08B3DA3EF}" type="datetime1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Přímá spojnice 6"/>
          <p:cNvCxnSpPr/>
          <p:nvPr userDrawn="1"/>
        </p:nvCxnSpPr>
        <p:spPr>
          <a:xfrm>
            <a:off x="330785" y="1484784"/>
            <a:ext cx="8316000" cy="0"/>
          </a:xfrm>
          <a:prstGeom prst="line">
            <a:avLst/>
          </a:prstGeom>
          <a:ln w="38100" cap="sq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150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6C6AE-3295-48AF-9B70-1BADA18A7099}" type="datetime1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607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B54E3-88B5-47C2-B282-A004838FD1A2}" type="datetime1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669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FB23B1-618C-48BF-A12D-834BE9C0E452}" type="datetime1">
              <a:rPr lang="cs-CZ" smtClean="0"/>
              <a:t>1.3.2016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787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444DF-10E6-477D-BB78-D7E53F0FB593}" type="datetime1">
              <a:rPr lang="cs-CZ" smtClean="0"/>
              <a:t>1.3.2016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7555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241F-A3BA-488D-9467-2F6E35BBE36A}" type="datetime1">
              <a:rPr lang="cs-CZ" smtClean="0"/>
              <a:t>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7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FD3B5-F75F-4EB5-ADB8-E053EB5B97CE}" type="datetime1">
              <a:rPr lang="cs-CZ" smtClean="0"/>
              <a:t>1.3.2016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408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38D1C-6868-468E-8939-2B9285D1E4F9}" type="datetime1">
              <a:rPr lang="cs-CZ" smtClean="0"/>
              <a:t>1.3.2016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Centrální nákup resortů ANO / 6.1.2015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12D2-2920-4902-90E7-393C44A951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520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44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jan.lokajicek2@mfcr.cz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501008"/>
            <a:ext cx="7556376" cy="1470025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PIC – Experience of the Czech Republic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8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Activities of CHU in the Czech Republic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en-GB" smtClean="0"/>
              <a:t>10</a:t>
            </a:fld>
            <a:endParaRPr lang="en-GB" dirty="0"/>
          </a:p>
        </p:txBody>
      </p:sp>
      <p:sp>
        <p:nvSpPr>
          <p:cNvPr id="8" name="Obdélník 7"/>
          <p:cNvSpPr/>
          <p:nvPr/>
        </p:nvSpPr>
        <p:spPr>
          <a:xfrm>
            <a:off x="323850" y="1781946"/>
            <a:ext cx="4176000" cy="415786"/>
          </a:xfrm>
          <a:prstGeom prst="rect">
            <a:avLst/>
          </a:prstGeom>
          <a:solidFill>
            <a:srgbClr val="002060"/>
          </a:solidFill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Financial management and control</a:t>
            </a:r>
            <a:endParaRPr lang="en-GB" dirty="0"/>
          </a:p>
        </p:txBody>
      </p:sp>
      <p:sp>
        <p:nvSpPr>
          <p:cNvPr id="9" name="Obdélník 8"/>
          <p:cNvSpPr/>
          <p:nvPr/>
        </p:nvSpPr>
        <p:spPr>
          <a:xfrm>
            <a:off x="323850" y="2286002"/>
            <a:ext cx="4176000" cy="3735286"/>
          </a:xfrm>
          <a:prstGeom prst="rect">
            <a:avLst/>
          </a:prstGeom>
          <a:noFill/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t"/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Open data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Application of 3E principles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Central state purchasing system</a:t>
            </a:r>
            <a:endParaRPr lang="en-GB" sz="1600" dirty="0">
              <a:solidFill>
                <a:srgbClr val="00206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34955" y="1781946"/>
            <a:ext cx="4176000" cy="415786"/>
          </a:xfrm>
          <a:prstGeom prst="rect">
            <a:avLst/>
          </a:prstGeom>
          <a:solidFill>
            <a:schemeClr val="accent2"/>
          </a:solidFill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Internal audit</a:t>
            </a:r>
            <a:endParaRPr lang="en-GB" dirty="0"/>
          </a:p>
        </p:txBody>
      </p:sp>
      <p:sp>
        <p:nvSpPr>
          <p:cNvPr id="11" name="Obdélník 10"/>
          <p:cNvSpPr/>
          <p:nvPr/>
        </p:nvSpPr>
        <p:spPr>
          <a:xfrm>
            <a:off x="4634955" y="2286002"/>
            <a:ext cx="4176000" cy="3736800"/>
          </a:xfrm>
          <a:prstGeom prst="rect">
            <a:avLst/>
          </a:prstGeom>
          <a:noFill/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108000" rtlCol="0" anchor="t"/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Close cooperation with the Czech IIA subsidiary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Methodical guidance via: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Example documents for IA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Call centre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„Methodical days“</a:t>
            </a:r>
          </a:p>
          <a:p>
            <a:pPr marL="742950" lvl="1" indent="-28575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 smtClean="0">
                <a:solidFill>
                  <a:srgbClr val="002060"/>
                </a:solidFill>
              </a:rPr>
              <a:t>Newsletter</a:t>
            </a:r>
            <a:endParaRPr lang="en-GB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5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0"/>
          <p:cNvSpPr txBox="1">
            <a:spLocks/>
          </p:cNvSpPr>
          <p:nvPr/>
        </p:nvSpPr>
        <p:spPr>
          <a:xfrm>
            <a:off x="325414" y="4919693"/>
            <a:ext cx="8072415" cy="13896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 b="1">
                <a:latin typeface="Calibri"/>
                <a:ea typeface="Calibri"/>
                <a:cs typeface="Calibri"/>
                <a:sym typeface="Calibri"/>
              </a:defRPr>
            </a:lvl1pPr>
            <a:lvl2pPr marL="783771" indent="-326571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2pPr>
            <a:lvl3pPr marL="1219200" indent="-3048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3pPr>
            <a:lvl4pPr marL="1737360" indent="-365760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4pPr>
            <a:lvl5pPr marL="2194560" indent="-365760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Calibri"/>
                <a:ea typeface="Calibri"/>
                <a:cs typeface="Calibri"/>
                <a:sym typeface="Calibri"/>
              </a:defRPr>
            </a:lvl5pPr>
            <a:lvl6pPr marL="26517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6pPr>
            <a:lvl7pPr marL="31089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7pPr>
            <a:lvl8pPr marL="35661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8pPr>
            <a:lvl9pPr marL="40233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r">
              <a:spcBef>
                <a:spcPts val="400"/>
              </a:spcBef>
              <a:defRPr sz="1800"/>
            </a:pPr>
            <a:r>
              <a:rPr lang="en-GB" sz="1800" dirty="0" smtClean="0">
                <a:solidFill>
                  <a:srgbClr val="002060"/>
                </a:solidFill>
                <a:latin typeface="+mn-lt"/>
                <a:ea typeface="Open Sans Semibold"/>
                <a:cs typeface="Open Sans Semibold"/>
                <a:sym typeface="Open Sans Semibold"/>
              </a:rPr>
              <a:t>Ing. Jan Lokajíček</a:t>
            </a:r>
          </a:p>
          <a:p>
            <a:pPr algn="r">
              <a:spcBef>
                <a:spcPts val="400"/>
              </a:spcBef>
              <a:defRPr sz="1800"/>
            </a:pPr>
            <a:r>
              <a:rPr lang="en-GB" sz="1400" b="0" dirty="0" smtClean="0">
                <a:solidFill>
                  <a:srgbClr val="00206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Open Sans"/>
              </a:rPr>
              <a:t>Central Harmonisation Unit</a:t>
            </a:r>
          </a:p>
          <a:p>
            <a:pPr algn="r">
              <a:spcBef>
                <a:spcPts val="400"/>
              </a:spcBef>
              <a:defRPr sz="1800"/>
            </a:pPr>
            <a:r>
              <a:rPr lang="en-GB" sz="1400" b="0" dirty="0" smtClean="0">
                <a:solidFill>
                  <a:srgbClr val="00206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Open Sans"/>
              </a:rPr>
              <a:t>Harmonisation of Internal Audit </a:t>
            </a:r>
          </a:p>
          <a:p>
            <a:pPr algn="r">
              <a:spcBef>
                <a:spcPts val="400"/>
              </a:spcBef>
              <a:defRPr sz="1800"/>
            </a:pPr>
            <a:endParaRPr lang="en-GB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  <a:sym typeface="Open Sans"/>
            </a:endParaRPr>
          </a:p>
          <a:p>
            <a:pPr algn="r">
              <a:spcBef>
                <a:spcPts val="400"/>
              </a:spcBef>
              <a:defRPr sz="1800"/>
            </a:pP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Open Sans"/>
                <a:hlinkClick r:id="rId2"/>
              </a:rPr>
              <a:t>jan.lokajicek2@mfcr.cz</a:t>
            </a:r>
            <a:r>
              <a:rPr lang="en-GB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  <a:sym typeface="Open Sans"/>
              </a:rPr>
              <a:t> </a:t>
            </a:r>
            <a:endParaRPr lang="en-GB" sz="14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Segoe UI" panose="020B0502040204020203" pitchFamily="34" charset="0"/>
              <a:cs typeface="Segoe UI" panose="020B0502040204020203" pitchFamily="34" charset="0"/>
              <a:sym typeface="Open Sans"/>
            </a:endParaRPr>
          </a:p>
        </p:txBody>
      </p:sp>
      <p:sp>
        <p:nvSpPr>
          <p:cNvPr id="6" name="Shape 183"/>
          <p:cNvSpPr/>
          <p:nvPr/>
        </p:nvSpPr>
        <p:spPr>
          <a:xfrm>
            <a:off x="482600" y="6449673"/>
            <a:ext cx="7915228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900" i="1">
                <a:latin typeface="Open Sans Light"/>
                <a:ea typeface="Open Sans Light"/>
                <a:cs typeface="Open Sans Light"/>
                <a:sym typeface="Open Sans Light"/>
              </a:defRPr>
            </a:lvl1pPr>
          </a:lstStyle>
          <a:p>
            <a:pPr lvl="0">
              <a:defRPr sz="1800" i="0"/>
            </a:pPr>
            <a:endParaRPr lang="en-GB" sz="900" i="1" dirty="0">
              <a:solidFill>
                <a:srgbClr val="002060"/>
              </a:solidFill>
            </a:endParaRPr>
          </a:p>
        </p:txBody>
      </p:sp>
      <p:sp>
        <p:nvSpPr>
          <p:cNvPr id="4" name="Shape 51"/>
          <p:cNvSpPr/>
          <p:nvPr/>
        </p:nvSpPr>
        <p:spPr>
          <a:xfrm>
            <a:off x="683569" y="4797153"/>
            <a:ext cx="7704857" cy="1"/>
          </a:xfrm>
          <a:prstGeom prst="line">
            <a:avLst/>
          </a:prstGeom>
          <a:ln w="38100">
            <a:solidFill>
              <a:srgbClr val="002060"/>
            </a:solidFill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lang="en-GB" dirty="0"/>
          </a:p>
        </p:txBody>
      </p:sp>
      <p:sp>
        <p:nvSpPr>
          <p:cNvPr id="7" name="Shape 50"/>
          <p:cNvSpPr txBox="1">
            <a:spLocks/>
          </p:cNvSpPr>
          <p:nvPr/>
        </p:nvSpPr>
        <p:spPr>
          <a:xfrm>
            <a:off x="404007" y="1799559"/>
            <a:ext cx="7993822" cy="29017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b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 b="1">
                <a:latin typeface="Calibri"/>
                <a:ea typeface="Calibri"/>
                <a:cs typeface="Calibri"/>
                <a:sym typeface="Calibri"/>
              </a:defRPr>
            </a:lvl1pPr>
            <a:lvl2pPr marL="783771" indent="-326571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2pPr>
            <a:lvl3pPr marL="1219200" indent="-30480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3pPr>
            <a:lvl4pPr marL="1737360" indent="-365760">
              <a:spcBef>
                <a:spcPts val="700"/>
              </a:spcBef>
              <a:buSzPct val="100000"/>
              <a:buFont typeface="Arial"/>
              <a:buChar char="–"/>
              <a:defRPr sz="3200">
                <a:latin typeface="Calibri"/>
                <a:ea typeface="Calibri"/>
                <a:cs typeface="Calibri"/>
                <a:sym typeface="Calibri"/>
              </a:defRPr>
            </a:lvl4pPr>
            <a:lvl5pPr marL="2194560" indent="-365760">
              <a:spcBef>
                <a:spcPts val="700"/>
              </a:spcBef>
              <a:buSzPct val="100000"/>
              <a:buFont typeface="Arial"/>
              <a:buChar char="»"/>
              <a:defRPr sz="3200">
                <a:latin typeface="Calibri"/>
                <a:ea typeface="Calibri"/>
                <a:cs typeface="Calibri"/>
                <a:sym typeface="Calibri"/>
              </a:defRPr>
            </a:lvl5pPr>
            <a:lvl6pPr marL="26517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6pPr>
            <a:lvl7pPr marL="3108960" indent="-365760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7pPr>
            <a:lvl8pPr marL="35661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8pPr>
            <a:lvl9pPr marL="4023359" indent="-365759">
              <a:spcBef>
                <a:spcPts val="700"/>
              </a:spcBef>
              <a:buSzPct val="100000"/>
              <a:buFont typeface="Arial"/>
              <a:buChar char="•"/>
              <a:defRPr sz="32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algn="r">
              <a:spcBef>
                <a:spcPts val="400"/>
              </a:spcBef>
              <a:defRPr sz="1800"/>
            </a:pPr>
            <a:r>
              <a:rPr lang="en-GB" sz="6600" b="0" dirty="0" smtClean="0">
                <a:solidFill>
                  <a:srgbClr val="002060"/>
                </a:solidFill>
                <a:latin typeface="Segoe UI Light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Open Sans Semibold"/>
              </a:rPr>
              <a:t>Contact</a:t>
            </a:r>
            <a:endParaRPr lang="en-GB" sz="6600" b="0" dirty="0">
              <a:solidFill>
                <a:srgbClr val="002060"/>
              </a:solidFill>
              <a:latin typeface="Segoe UI Light" panose="020B0502040204020203" pitchFamily="34" charset="0"/>
              <a:ea typeface="Segoe UI" panose="020B0502040204020203" pitchFamily="34" charset="0"/>
              <a:cs typeface="Segoe UI" panose="020B0502040204020203" pitchFamily="34" charset="0"/>
              <a:sym typeface="Open Sans Semibold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01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Content</a:t>
            </a:r>
            <a:endParaRPr lang="en-US" sz="20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7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352928" cy="3888432"/>
          </a:xfrm>
        </p:spPr>
        <p:txBody>
          <a:bodyPr wrap="square" lIns="108000" rIns="0" numCol="1" anchor="t">
            <a:noAutofit/>
          </a:bodyPr>
          <a:lstStyle/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Current PIC framework – the main problems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Principles of the new Act on Control of Public Finance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Instruments for controlling public finance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How do the core principles for the professional practice of internal auditing reflect on the act?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Current status and connection to other laws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Challenges</a:t>
            </a:r>
          </a:p>
          <a:p>
            <a:pPr>
              <a:lnSpc>
                <a:spcPct val="114000"/>
              </a:lnSpc>
              <a:spcBef>
                <a:spcPts val="480"/>
              </a:spcBef>
            </a:pPr>
            <a:r>
              <a:rPr lang="en-US" sz="2000" dirty="0" smtClean="0">
                <a:solidFill>
                  <a:srgbClr val="002060"/>
                </a:solidFill>
              </a:rPr>
              <a:t>Activities of CHU in the Czech Republic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49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Current PIC framework – the main problems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1405" y="1772208"/>
            <a:ext cx="8363272" cy="460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Financial control act -  effective since 2001</a:t>
            </a:r>
          </a:p>
          <a:p>
            <a:pPr marL="0" indent="0">
              <a:buNone/>
            </a:pPr>
            <a:endParaRPr lang="en-US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7" name="Obdélník 6"/>
          <p:cNvSpPr/>
          <p:nvPr/>
        </p:nvSpPr>
        <p:spPr>
          <a:xfrm>
            <a:off x="1394595" y="2636912"/>
            <a:ext cx="3096344" cy="415786"/>
          </a:xfrm>
          <a:prstGeom prst="rect">
            <a:avLst/>
          </a:prstGeom>
          <a:solidFill>
            <a:srgbClr val="002060"/>
          </a:solidFill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Internal Audit</a:t>
            </a:r>
            <a:endParaRPr lang="en-US" sz="1600" dirty="0"/>
          </a:p>
        </p:txBody>
      </p:sp>
      <p:sp>
        <p:nvSpPr>
          <p:cNvPr id="9" name="Obdélník 8"/>
          <p:cNvSpPr/>
          <p:nvPr/>
        </p:nvSpPr>
        <p:spPr>
          <a:xfrm>
            <a:off x="1394595" y="3140968"/>
            <a:ext cx="3096344" cy="1512168"/>
          </a:xfrm>
          <a:prstGeom prst="rect">
            <a:avLst/>
          </a:prstGeom>
          <a:noFill/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Not legally bound by the IIA standards</a:t>
            </a:r>
          </a:p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Often replaced by the public administration control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634955" y="2636912"/>
            <a:ext cx="3096344" cy="415786"/>
          </a:xfrm>
          <a:prstGeom prst="rect">
            <a:avLst/>
          </a:prstGeom>
          <a:solidFill>
            <a:schemeClr val="accent2"/>
          </a:solidFill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Financial Management Control</a:t>
            </a:r>
            <a:endParaRPr lang="en-US" sz="1600" dirty="0"/>
          </a:p>
        </p:txBody>
      </p:sp>
      <p:sp>
        <p:nvSpPr>
          <p:cNvPr id="11" name="Obdélník 10"/>
          <p:cNvSpPr/>
          <p:nvPr/>
        </p:nvSpPr>
        <p:spPr>
          <a:xfrm>
            <a:off x="4634955" y="3140968"/>
            <a:ext cx="3096344" cy="1512168"/>
          </a:xfrm>
          <a:prstGeom prst="rect">
            <a:avLst/>
          </a:prstGeom>
          <a:noFill/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Rigid and unclear approval process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532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Principles of the new Act on Control of Public Finance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51" name="Obdélník 150"/>
          <p:cNvSpPr/>
          <p:nvPr/>
        </p:nvSpPr>
        <p:spPr>
          <a:xfrm>
            <a:off x="323851" y="1772816"/>
            <a:ext cx="8351838" cy="820225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2060"/>
                </a:solidFill>
              </a:rPr>
              <a:t>Objective: </a:t>
            </a:r>
          </a:p>
          <a:p>
            <a:pPr marL="715963" indent="-354013">
              <a:spcBef>
                <a:spcPct val="20000"/>
              </a:spcBef>
              <a:spcAft>
                <a:spcPts val="300"/>
              </a:spcAft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To protect public finance and ensure, that public finance will be handled according to </a:t>
            </a:r>
            <a:r>
              <a:rPr lang="cs-CZ" sz="1400" b="1" dirty="0" smtClean="0">
                <a:solidFill>
                  <a:srgbClr val="002060"/>
                </a:solidFill>
              </a:rPr>
              <a:t/>
            </a:r>
            <a:br>
              <a:rPr lang="cs-CZ" sz="1400" b="1" dirty="0" smtClean="0">
                <a:solidFill>
                  <a:srgbClr val="002060"/>
                </a:solidFill>
              </a:rPr>
            </a:br>
            <a:r>
              <a:rPr lang="en-GB" sz="1400" b="1" dirty="0" smtClean="0">
                <a:solidFill>
                  <a:srgbClr val="002060"/>
                </a:solidFill>
              </a:rPr>
              <a:t>3E principles.</a:t>
            </a:r>
            <a:endParaRPr lang="en-GB" sz="1400" b="1" dirty="0">
              <a:solidFill>
                <a:srgbClr val="002060"/>
              </a:solidFill>
            </a:endParaRPr>
          </a:p>
        </p:txBody>
      </p:sp>
      <p:grpSp>
        <p:nvGrpSpPr>
          <p:cNvPr id="296" name="Skupina 295"/>
          <p:cNvGrpSpPr/>
          <p:nvPr/>
        </p:nvGrpSpPr>
        <p:grpSpPr>
          <a:xfrm>
            <a:off x="487731" y="2683259"/>
            <a:ext cx="8252097" cy="2756028"/>
            <a:chOff x="459740" y="2239146"/>
            <a:chExt cx="8252097" cy="2756028"/>
          </a:xfrm>
        </p:grpSpPr>
        <p:sp>
          <p:nvSpPr>
            <p:cNvPr id="297" name="Freeform 2"/>
            <p:cNvSpPr>
              <a:spLocks/>
            </p:cNvSpPr>
            <p:nvPr/>
          </p:nvSpPr>
          <p:spPr bwMode="blackWhite">
            <a:xfrm>
              <a:off x="2028338" y="3613733"/>
              <a:ext cx="1738313" cy="1236663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98" name="Freeform 3"/>
            <p:cNvSpPr>
              <a:spLocks/>
            </p:cNvSpPr>
            <p:nvPr/>
          </p:nvSpPr>
          <p:spPr bwMode="blackWhite">
            <a:xfrm>
              <a:off x="3472963" y="2900946"/>
              <a:ext cx="1739900" cy="1238250"/>
            </a:xfrm>
            <a:custGeom>
              <a:avLst/>
              <a:gdLst>
                <a:gd name="T0" fmla="*/ 2147483647 w 857"/>
                <a:gd name="T1" fmla="*/ 0 h 584"/>
                <a:gd name="T2" fmla="*/ 2147483647 w 857"/>
                <a:gd name="T3" fmla="*/ 0 h 584"/>
                <a:gd name="T4" fmla="*/ 2147483647 w 857"/>
                <a:gd name="T5" fmla="*/ 2147483647 h 584"/>
                <a:gd name="T6" fmla="*/ 2147483647 w 857"/>
                <a:gd name="T7" fmla="*/ 2147483647 h 584"/>
                <a:gd name="T8" fmla="*/ 2147483647 w 857"/>
                <a:gd name="T9" fmla="*/ 2147483647 h 584"/>
                <a:gd name="T10" fmla="*/ 0 w 857"/>
                <a:gd name="T11" fmla="*/ 2147483647 h 584"/>
                <a:gd name="T12" fmla="*/ 2147483647 w 857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7"/>
                <a:gd name="T22" fmla="*/ 0 h 584"/>
                <a:gd name="T23" fmla="*/ 857 w 857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7" h="584">
                  <a:moveTo>
                    <a:pt x="224" y="0"/>
                  </a:moveTo>
                  <a:lnTo>
                    <a:pt x="648" y="0"/>
                  </a:lnTo>
                  <a:lnTo>
                    <a:pt x="856" y="296"/>
                  </a:lnTo>
                  <a:lnTo>
                    <a:pt x="648" y="583"/>
                  </a:lnTo>
                  <a:lnTo>
                    <a:pt x="224" y="583"/>
                  </a:lnTo>
                  <a:lnTo>
                    <a:pt x="0" y="296"/>
                  </a:lnTo>
                  <a:lnTo>
                    <a:pt x="224" y="0"/>
                  </a:lnTo>
                </a:path>
              </a:pathLst>
            </a:custGeom>
            <a:solidFill>
              <a:srgbClr val="F2C200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99" name="Freeform 4"/>
            <p:cNvSpPr>
              <a:spLocks/>
            </p:cNvSpPr>
            <p:nvPr/>
          </p:nvSpPr>
          <p:spPr bwMode="blackWhite">
            <a:xfrm>
              <a:off x="4919176" y="3613733"/>
              <a:ext cx="1736725" cy="1236663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12700" cap="rnd">
              <a:noFill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300" name="Text Box 10"/>
            <p:cNvSpPr txBox="1">
              <a:spLocks noChangeArrowheads="1"/>
            </p:cNvSpPr>
            <p:nvPr/>
          </p:nvSpPr>
          <p:spPr bwMode="gray">
            <a:xfrm>
              <a:off x="3963807" y="3405873"/>
              <a:ext cx="758221" cy="228396"/>
            </a:xfrm>
            <a:prstGeom prst="rect">
              <a:avLst/>
            </a:prstGeom>
            <a:solidFill>
              <a:srgbClr val="F2C20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lvl="0"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defRPr/>
              </a:pPr>
              <a:r>
                <a:rPr lang="en-GB" sz="1400" b="1" kern="0" dirty="0" smtClean="0">
                  <a:solidFill>
                    <a:srgbClr val="FFFFFF"/>
                  </a:solidFill>
                  <a:cs typeface="Arial" charset="0"/>
                </a:rPr>
                <a:t>Economy</a:t>
              </a:r>
              <a:endParaRPr kumimoji="0" lang="en-GB" sz="14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301" name="Text Box 12"/>
            <p:cNvSpPr txBox="1">
              <a:spLocks noChangeArrowheads="1"/>
            </p:cNvSpPr>
            <p:nvPr/>
          </p:nvSpPr>
          <p:spPr bwMode="gray">
            <a:xfrm>
              <a:off x="3753344" y="4538382"/>
              <a:ext cx="1165832" cy="4567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buFont typeface="Wingdings 2" pitchFamily="18" charset="2"/>
                <a:buNone/>
                <a:defRPr/>
              </a:pPr>
              <a:r>
                <a:rPr lang="en-GB" sz="1400" b="1" dirty="0" smtClean="0">
                  <a:solidFill>
                    <a:srgbClr val="002776"/>
                  </a:solidFill>
                  <a:cs typeface="Arial" charset="0"/>
                </a:rPr>
                <a:t>Handling </a:t>
              </a:r>
            </a:p>
            <a:p>
              <a:pPr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buFont typeface="Wingdings 2" pitchFamily="18" charset="2"/>
                <a:buNone/>
                <a:defRPr/>
              </a:pPr>
              <a:r>
                <a:rPr lang="en-GB" sz="1400" b="1" dirty="0" smtClean="0">
                  <a:solidFill>
                    <a:srgbClr val="002776"/>
                  </a:solidFill>
                  <a:cs typeface="Arial" charset="0"/>
                </a:rPr>
                <a:t>public finance</a:t>
              </a:r>
              <a:endParaRPr lang="en-GB" sz="1400" b="1" dirty="0">
                <a:solidFill>
                  <a:srgbClr val="002776"/>
                </a:solidFill>
                <a:cs typeface="Arial" charset="0"/>
              </a:endParaRPr>
            </a:p>
          </p:txBody>
        </p:sp>
        <p:sp>
          <p:nvSpPr>
            <p:cNvPr id="302" name="Text Box 13"/>
            <p:cNvSpPr txBox="1">
              <a:spLocks noChangeArrowheads="1"/>
            </p:cNvSpPr>
            <p:nvPr/>
          </p:nvSpPr>
          <p:spPr bwMode="gray">
            <a:xfrm>
              <a:off x="2357289" y="4117867"/>
              <a:ext cx="1080424" cy="228396"/>
            </a:xfrm>
            <a:prstGeom prst="rect">
              <a:avLst/>
            </a:prstGeom>
            <a:solidFill>
              <a:srgbClr val="00A1DE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lvl="0"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defRPr/>
              </a:pPr>
              <a:r>
                <a:rPr lang="en-GB" sz="1400" b="1" kern="0" dirty="0" smtClean="0">
                  <a:solidFill>
                    <a:srgbClr val="FFFFFF"/>
                  </a:solidFill>
                  <a:cs typeface="Arial" charset="0"/>
                </a:rPr>
                <a:t>Effectiveness</a:t>
              </a:r>
              <a:endParaRPr lang="en-GB" sz="1400" b="1" kern="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303" name="Text Box 15"/>
            <p:cNvSpPr txBox="1">
              <a:spLocks noChangeArrowheads="1"/>
            </p:cNvSpPr>
            <p:nvPr/>
          </p:nvSpPr>
          <p:spPr bwMode="gray">
            <a:xfrm>
              <a:off x="5385986" y="4117866"/>
              <a:ext cx="803105" cy="228396"/>
            </a:xfrm>
            <a:prstGeom prst="rect">
              <a:avLst/>
            </a:prstGeom>
            <a:solidFill>
              <a:srgbClr val="002060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776"/>
                </a:buClr>
                <a:buSzTx/>
                <a:buFont typeface="Wingdings 2" pitchFamily="18" charset="2"/>
                <a:buNone/>
                <a:tabLst/>
                <a:defRPr/>
              </a:pPr>
              <a:r>
                <a:rPr lang="en-GB" sz="1400" b="1" kern="0" dirty="0" smtClean="0">
                  <a:solidFill>
                    <a:srgbClr val="FFFFFF"/>
                  </a:solidFill>
                  <a:cs typeface="Arial" charset="0"/>
                </a:rPr>
                <a:t>Efficiency</a:t>
              </a:r>
              <a:endParaRPr kumimoji="0" lang="en-GB" sz="1400" b="1" i="0" u="none" strike="noStrike" kern="0" cap="none" spc="0" normalizeH="0" baseline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Arial" charset="0"/>
              </a:endParaRPr>
            </a:p>
          </p:txBody>
        </p:sp>
        <p:sp>
          <p:nvSpPr>
            <p:cNvPr id="304" name="Text Box 12"/>
            <p:cNvSpPr txBox="1">
              <a:spLocks noChangeArrowheads="1"/>
            </p:cNvSpPr>
            <p:nvPr/>
          </p:nvSpPr>
          <p:spPr bwMode="gray">
            <a:xfrm>
              <a:off x="459740" y="4056071"/>
              <a:ext cx="1440160" cy="39151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marL="171450" indent="-171450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  <a:defRPr/>
              </a:pPr>
              <a:r>
                <a:rPr lang="en-GB" sz="1200" dirty="0" smtClean="0">
                  <a:solidFill>
                    <a:srgbClr val="002776"/>
                  </a:solidFill>
                  <a:cs typeface="Arial" charset="0"/>
                </a:rPr>
                <a:t>Reached results reflect the demand</a:t>
              </a:r>
              <a:endParaRPr lang="en-GB" sz="1200" dirty="0">
                <a:solidFill>
                  <a:srgbClr val="002776"/>
                </a:solidFill>
                <a:cs typeface="Arial" charset="0"/>
              </a:endParaRPr>
            </a:p>
          </p:txBody>
        </p:sp>
        <p:sp>
          <p:nvSpPr>
            <p:cNvPr id="305" name="Text Box 12"/>
            <p:cNvSpPr txBox="1">
              <a:spLocks noChangeArrowheads="1"/>
            </p:cNvSpPr>
            <p:nvPr/>
          </p:nvSpPr>
          <p:spPr bwMode="gray">
            <a:xfrm>
              <a:off x="6625695" y="3832966"/>
              <a:ext cx="2086142" cy="78303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marL="171450" indent="-171450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2060"/>
                </a:buClr>
                <a:buFont typeface="Wingdings" panose="05000000000000000000" pitchFamily="2" charset="2"/>
                <a:buChar char="Ø"/>
                <a:defRPr/>
              </a:pPr>
              <a:r>
                <a:rPr lang="en-GB" sz="1200" dirty="0" smtClean="0">
                  <a:solidFill>
                    <a:srgbClr val="002776"/>
                  </a:solidFill>
                  <a:cs typeface="Arial" charset="0"/>
                </a:rPr>
                <a:t>Goal is to reach best relationship between expenditures spent and reached results</a:t>
              </a:r>
              <a:endParaRPr lang="en-GB" sz="1200" dirty="0">
                <a:solidFill>
                  <a:srgbClr val="002776"/>
                </a:solidFill>
                <a:cs typeface="Arial" charset="0"/>
              </a:endParaRPr>
            </a:p>
          </p:txBody>
        </p:sp>
        <p:sp>
          <p:nvSpPr>
            <p:cNvPr id="306" name="Text Box 12"/>
            <p:cNvSpPr txBox="1">
              <a:spLocks noChangeArrowheads="1"/>
            </p:cNvSpPr>
            <p:nvPr/>
          </p:nvSpPr>
          <p:spPr bwMode="gray">
            <a:xfrm>
              <a:off x="3015183" y="2239146"/>
              <a:ext cx="2755221" cy="5872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 lIns="0" tIns="0" rIns="0" bIns="0" anchor="ctr" anchorCtr="1">
              <a:spAutoFit/>
            </a:bodyPr>
            <a:lstStyle/>
            <a:p>
              <a:pPr marL="171450" indent="-171450" algn="ctr" fontAlgn="base">
                <a:lnSpc>
                  <a:spcPct val="10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2C200"/>
                </a:buClr>
                <a:buFont typeface="Wingdings" panose="05000000000000000000" pitchFamily="2" charset="2"/>
                <a:buChar char="Ø"/>
                <a:defRPr/>
              </a:pPr>
              <a:r>
                <a:rPr lang="en-GB" sz="1200" dirty="0" smtClean="0">
                  <a:solidFill>
                    <a:srgbClr val="002776"/>
                  </a:solidFill>
                  <a:cs typeface="Arial" charset="0"/>
                </a:rPr>
                <a:t>Resources are accessible in the right time, in sufficient amount, in adequate quality and for most favourable price</a:t>
              </a:r>
              <a:endParaRPr lang="en-GB" sz="1200" dirty="0">
                <a:solidFill>
                  <a:srgbClr val="002776"/>
                </a:solidFill>
                <a:cs typeface="Arial" charset="0"/>
              </a:endParaRPr>
            </a:p>
          </p:txBody>
        </p:sp>
      </p:grp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9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b="1" dirty="0" smtClean="0">
                <a:solidFill>
                  <a:srgbClr val="002060"/>
                </a:solidFill>
              </a:rPr>
              <a:t>Instruments for controlling public finance</a:t>
            </a:r>
            <a:endParaRPr lang="en-GB" sz="2400" b="1" dirty="0">
              <a:solidFill>
                <a:srgbClr val="002060"/>
              </a:solidFill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539552" y="1737970"/>
            <a:ext cx="7920880" cy="4690105"/>
            <a:chOff x="539552" y="1491848"/>
            <a:chExt cx="7920880" cy="4690105"/>
          </a:xfrm>
        </p:grpSpPr>
        <p:sp>
          <p:nvSpPr>
            <p:cNvPr id="17" name="Obdélník 16"/>
            <p:cNvSpPr/>
            <p:nvPr/>
          </p:nvSpPr>
          <p:spPr>
            <a:xfrm>
              <a:off x="539552" y="1491848"/>
              <a:ext cx="3096344" cy="2339102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Risk control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Planning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Define responsibility of departments and individuals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Decision-making on the basis of relevant documents 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Creating audit trail, which ensures that the decision-making process can be checked retrospectively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A0DE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Take measures to correct insufficiencies on time</a:t>
              </a:r>
              <a:endParaRPr lang="en-GB" sz="1100" b="1" dirty="0">
                <a:solidFill>
                  <a:srgbClr val="002060"/>
                </a:solidFill>
              </a:endParaRPr>
            </a:p>
          </p:txBody>
        </p:sp>
        <p:sp>
          <p:nvSpPr>
            <p:cNvPr id="19" name="Obdélník 18"/>
            <p:cNvSpPr/>
            <p:nvPr/>
          </p:nvSpPr>
          <p:spPr>
            <a:xfrm>
              <a:off x="5579415" y="1491848"/>
              <a:ext cx="2881017" cy="2092881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Assurance, that risks are being recognized on time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Assurance, that risks are being effectively controlled</a:t>
              </a:r>
            </a:p>
            <a:p>
              <a:pPr marL="180975" indent="-180975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Assurance, that the system of internal control is reliable and effective:</a:t>
              </a: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Enables to make the right decisions at the right time</a:t>
              </a: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00206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Manages to identify mistakes and ensures remedy</a:t>
              </a:r>
              <a:endParaRPr lang="en-GB" sz="1100" dirty="0">
                <a:solidFill>
                  <a:srgbClr val="002060"/>
                </a:solidFill>
              </a:endParaRPr>
            </a:p>
          </p:txBody>
        </p:sp>
        <p:sp>
          <p:nvSpPr>
            <p:cNvPr id="20" name="Obdélník 19"/>
            <p:cNvSpPr/>
            <p:nvPr/>
          </p:nvSpPr>
          <p:spPr>
            <a:xfrm>
              <a:off x="2889489" y="4596904"/>
              <a:ext cx="3888432" cy="1585049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marL="171450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Methodical guidance for power structures</a:t>
              </a:r>
            </a:p>
            <a:p>
              <a:pPr marL="171450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Wingdings" panose="05000000000000000000" pitchFamily="2" charset="2"/>
                <a:buChar char="Ø"/>
              </a:pPr>
              <a:r>
                <a:rPr lang="en-GB" sz="1100" b="1" dirty="0" smtClean="0">
                  <a:solidFill>
                    <a:srgbClr val="002060"/>
                  </a:solidFill>
                </a:rPr>
                <a:t>Harmonizing the performance of control and internal audit throughout the public sector:</a:t>
              </a: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By forming environment for exchange of experience</a:t>
              </a:r>
              <a:r>
                <a:rPr lang="cs-CZ" sz="1100" dirty="0" smtClean="0">
                  <a:solidFill>
                    <a:srgbClr val="002060"/>
                  </a:solidFill>
                </a:rPr>
                <a:t>s</a:t>
              </a:r>
              <a:endParaRPr lang="en-GB" sz="1100" dirty="0" smtClean="0">
                <a:solidFill>
                  <a:srgbClr val="002060"/>
                </a:solidFill>
              </a:endParaRP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By unified methodological interpretation of the law</a:t>
              </a:r>
            </a:p>
            <a:p>
              <a:pPr marL="628650" lvl="1" indent="-171450">
                <a:spcBef>
                  <a:spcPts val="300"/>
                </a:spcBef>
                <a:spcAft>
                  <a:spcPts val="300"/>
                </a:spcAft>
                <a:buClr>
                  <a:srgbClr val="F2C200"/>
                </a:buClr>
                <a:buFont typeface="Arial" panose="020B0604020202020204" pitchFamily="34" charset="0"/>
                <a:buChar char="•"/>
              </a:pPr>
              <a:r>
                <a:rPr lang="en-GB" sz="1100" dirty="0" smtClean="0">
                  <a:solidFill>
                    <a:srgbClr val="002060"/>
                  </a:solidFill>
                </a:rPr>
                <a:t>By continuous training</a:t>
              </a:r>
              <a:endParaRPr lang="en-GB" sz="1100" dirty="0">
                <a:solidFill>
                  <a:srgbClr val="002060"/>
                </a:solidFill>
              </a:endParaRPr>
            </a:p>
          </p:txBody>
        </p:sp>
      </p:grpSp>
      <p:sp>
        <p:nvSpPr>
          <p:cNvPr id="14" name="Freeform 2"/>
          <p:cNvSpPr>
            <a:spLocks/>
          </p:cNvSpPr>
          <p:nvPr/>
        </p:nvSpPr>
        <p:spPr bwMode="blackWhite">
          <a:xfrm>
            <a:off x="2988543" y="1514882"/>
            <a:ext cx="1808162" cy="3262312"/>
          </a:xfrm>
          <a:custGeom>
            <a:avLst/>
            <a:gdLst>
              <a:gd name="T0" fmla="*/ 0 w 760"/>
              <a:gd name="T1" fmla="*/ 2147483647 h 1516"/>
              <a:gd name="T2" fmla="*/ 2147483647 w 760"/>
              <a:gd name="T3" fmla="*/ 2147483647 h 1516"/>
              <a:gd name="T4" fmla="*/ 2147483647 w 760"/>
              <a:gd name="T5" fmla="*/ 0 h 1516"/>
              <a:gd name="T6" fmla="*/ 0 w 760"/>
              <a:gd name="T7" fmla="*/ 2147483647 h 1516"/>
              <a:gd name="T8" fmla="*/ 0 60000 65536"/>
              <a:gd name="T9" fmla="*/ 0 60000 65536"/>
              <a:gd name="T10" fmla="*/ 0 60000 65536"/>
              <a:gd name="T11" fmla="*/ 0 60000 65536"/>
              <a:gd name="T12" fmla="*/ 0 w 760"/>
              <a:gd name="T13" fmla="*/ 0 h 1516"/>
              <a:gd name="T14" fmla="*/ 760 w 760"/>
              <a:gd name="T15" fmla="*/ 1516 h 15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0" h="1516">
                <a:moveTo>
                  <a:pt x="0" y="1516"/>
                </a:moveTo>
                <a:lnTo>
                  <a:pt x="760" y="960"/>
                </a:lnTo>
                <a:lnTo>
                  <a:pt x="760" y="0"/>
                </a:lnTo>
                <a:lnTo>
                  <a:pt x="0" y="1516"/>
                </a:lnTo>
                <a:close/>
              </a:path>
            </a:pathLst>
          </a:custGeom>
          <a:solidFill>
            <a:srgbClr val="002060"/>
          </a:solidFill>
          <a:ln w="19050">
            <a:solidFill>
              <a:srgbClr val="FFFFFF"/>
            </a:solidFill>
            <a:round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 smtClean="0">
              <a:ln>
                <a:noFill/>
              </a:ln>
              <a:solidFill>
                <a:srgbClr val="BF80B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5" name="Freeform 3"/>
          <p:cNvSpPr>
            <a:spLocks/>
          </p:cNvSpPr>
          <p:nvPr/>
        </p:nvSpPr>
        <p:spPr bwMode="blackWhite">
          <a:xfrm flipH="1">
            <a:off x="4771305" y="1531028"/>
            <a:ext cx="1836738" cy="3267075"/>
          </a:xfrm>
          <a:custGeom>
            <a:avLst/>
            <a:gdLst>
              <a:gd name="T0" fmla="*/ 0 w 764"/>
              <a:gd name="T1" fmla="*/ 2147483647 h 1516"/>
              <a:gd name="T2" fmla="*/ 2147483647 w 764"/>
              <a:gd name="T3" fmla="*/ 2147483647 h 1516"/>
              <a:gd name="T4" fmla="*/ 2147483647 w 764"/>
              <a:gd name="T5" fmla="*/ 0 h 1516"/>
              <a:gd name="T6" fmla="*/ 0 w 764"/>
              <a:gd name="T7" fmla="*/ 2147483647 h 1516"/>
              <a:gd name="T8" fmla="*/ 0 60000 65536"/>
              <a:gd name="T9" fmla="*/ 0 60000 65536"/>
              <a:gd name="T10" fmla="*/ 0 60000 65536"/>
              <a:gd name="T11" fmla="*/ 0 60000 65536"/>
              <a:gd name="T12" fmla="*/ 0 w 764"/>
              <a:gd name="T13" fmla="*/ 0 h 1516"/>
              <a:gd name="T14" fmla="*/ 764 w 764"/>
              <a:gd name="T15" fmla="*/ 1516 h 151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4" h="1516">
                <a:moveTo>
                  <a:pt x="0" y="1516"/>
                </a:moveTo>
                <a:lnTo>
                  <a:pt x="764" y="960"/>
                </a:lnTo>
                <a:lnTo>
                  <a:pt x="764" y="0"/>
                </a:lnTo>
                <a:lnTo>
                  <a:pt x="0" y="1516"/>
                </a:lnTo>
                <a:close/>
              </a:path>
            </a:pathLst>
          </a:custGeom>
          <a:solidFill>
            <a:srgbClr val="00A0DE"/>
          </a:solidFill>
          <a:ln w="19050">
            <a:solidFill>
              <a:srgbClr val="FFFFFF"/>
            </a:solidFill>
            <a:round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 dirty="0">
              <a:ln>
                <a:noFill/>
              </a:ln>
              <a:solidFill>
                <a:srgbClr val="BF80B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27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 rot="18007150">
            <a:off x="3408366" y="3168563"/>
            <a:ext cx="1581822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pPr lvl="0" algn="ctr" defTabSz="787400" fontAlgn="base">
              <a:lnSpc>
                <a:spcPct val="95000"/>
              </a:lnSpc>
              <a:spcBef>
                <a:spcPct val="80000"/>
              </a:spcBef>
              <a:spcAft>
                <a:spcPct val="0"/>
              </a:spcAft>
              <a:buClr>
                <a:srgbClr val="002776"/>
              </a:buClr>
              <a:defRPr/>
            </a:pPr>
            <a:r>
              <a:rPr lang="en-GB" sz="1200" b="1" kern="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Control mechanisms</a:t>
            </a:r>
            <a:endParaRPr lang="en-GB" sz="1200" b="1" kern="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Rectangle 5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 rot="3624919">
            <a:off x="4476136" y="3088279"/>
            <a:ext cx="1759651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ctr" anchorCtr="1">
            <a:spAutoFit/>
          </a:bodyPr>
          <a:lstStyle/>
          <a:p>
            <a:pPr marL="0" marR="0" lvl="0" indent="0" algn="ctr" defTabSz="787400" eaLnBrk="1" fontAlgn="base" latinLnBrk="0" hangingPunct="1">
              <a:lnSpc>
                <a:spcPct val="95000"/>
              </a:lnSpc>
              <a:spcBef>
                <a:spcPct val="80000"/>
              </a:spcBef>
              <a:spcAft>
                <a:spcPct val="0"/>
              </a:spcAft>
              <a:buClr>
                <a:srgbClr val="002776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GB" sz="12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Internal audit</a:t>
            </a:r>
          </a:p>
        </p:txBody>
      </p:sp>
      <p:sp>
        <p:nvSpPr>
          <p:cNvPr id="29" name="AutoShape 13"/>
          <p:cNvSpPr>
            <a:spLocks noChangeArrowheads="1"/>
          </p:cNvSpPr>
          <p:nvPr/>
        </p:nvSpPr>
        <p:spPr bwMode="blackWhite">
          <a:xfrm>
            <a:off x="2988543" y="3610653"/>
            <a:ext cx="3619500" cy="1187450"/>
          </a:xfrm>
          <a:prstGeom prst="triangle">
            <a:avLst>
              <a:gd name="adj" fmla="val 49495"/>
            </a:avLst>
          </a:prstGeom>
          <a:solidFill>
            <a:srgbClr val="F2C200"/>
          </a:solidFill>
          <a:ln w="1905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ctr" defTabSz="76200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400" b="1" i="0" u="none" strike="noStrike" kern="0" cap="none" spc="0" normalizeH="0" baseline="0" noProof="0" smtClean="0">
              <a:ln>
                <a:noFill/>
              </a:ln>
              <a:solidFill>
                <a:srgbClr val="BF80BF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30" name="Rectangle 20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 rot="10800000" flipV="1">
            <a:off x="4092176" y="4211972"/>
            <a:ext cx="1576387" cy="17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 anchorCtr="1">
            <a:spAutoFit/>
          </a:bodyPr>
          <a:lstStyle/>
          <a:p>
            <a:pPr marL="0" marR="0" lvl="0" indent="0" defTabSz="787400" eaLnBrk="1" fontAlgn="base" latinLnBrk="0" hangingPunct="1">
              <a:lnSpc>
                <a:spcPct val="95000"/>
              </a:lnSpc>
              <a:spcBef>
                <a:spcPct val="80000"/>
              </a:spcBef>
              <a:spcAft>
                <a:spcPct val="0"/>
              </a:spcAft>
              <a:buClr>
                <a:srgbClr val="002776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en-GB" sz="1200" b="1" i="0" u="none" strike="noStrike" kern="0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rPr>
              <a:t>Harmonisation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75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2400" b="1" dirty="0" smtClean="0">
                <a:solidFill>
                  <a:srgbClr val="002060"/>
                </a:solidFill>
              </a:rPr>
              <a:t>How do the core principles for the professional practice of internal auditing reflect on the act?</a:t>
            </a:r>
            <a:endParaRPr lang="en-GB" sz="2400" b="1" dirty="0">
              <a:solidFill>
                <a:srgbClr val="002060"/>
              </a:solidFill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206161" y="1773237"/>
            <a:ext cx="3960000" cy="431801"/>
          </a:xfrm>
          <a:prstGeom prst="rect">
            <a:avLst/>
          </a:prstGeom>
          <a:solidFill>
            <a:srgbClr val="002060"/>
          </a:solidFill>
          <a:ln w="222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Core principles for the  professional practice of IA</a:t>
            </a:r>
            <a:endParaRPr lang="en-GB" sz="1400" dirty="0"/>
          </a:p>
        </p:txBody>
      </p:sp>
      <p:sp>
        <p:nvSpPr>
          <p:cNvPr id="21" name="Obdélník 20"/>
          <p:cNvSpPr/>
          <p:nvPr/>
        </p:nvSpPr>
        <p:spPr>
          <a:xfrm>
            <a:off x="206161" y="2252876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Demonstrates integrity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786840" y="1773038"/>
            <a:ext cx="3960000" cy="432000"/>
          </a:xfrm>
          <a:prstGeom prst="rect">
            <a:avLst/>
          </a:prstGeom>
          <a:solidFill>
            <a:schemeClr val="accent2"/>
          </a:solidFill>
          <a:ln w="22225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/>
              <a:t>Act on Control of Public Finance</a:t>
            </a:r>
            <a:endParaRPr lang="en-GB" sz="1600" dirty="0"/>
          </a:p>
        </p:txBody>
      </p:sp>
      <p:sp>
        <p:nvSpPr>
          <p:cNvPr id="23" name="Obdélník 22"/>
          <p:cNvSpPr/>
          <p:nvPr/>
        </p:nvSpPr>
        <p:spPr>
          <a:xfrm>
            <a:off x="4786840" y="2252876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Audit report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4" name="Rovnoramenný trojúhelník 3"/>
          <p:cNvSpPr/>
          <p:nvPr/>
        </p:nvSpPr>
        <p:spPr>
          <a:xfrm rot="5400000">
            <a:off x="2492613" y="4014331"/>
            <a:ext cx="3960018" cy="522156"/>
          </a:xfrm>
          <a:prstGeom prst="triangle">
            <a:avLst/>
          </a:prstGeom>
          <a:solidFill>
            <a:srgbClr val="F2C2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Obdélník 23"/>
          <p:cNvSpPr/>
          <p:nvPr/>
        </p:nvSpPr>
        <p:spPr>
          <a:xfrm>
            <a:off x="206161" y="2624714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Demonstrates competence and due professional care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4786840" y="2624714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Authorization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206161" y="2996552"/>
            <a:ext cx="3960000" cy="540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Is objective and free from undue influence (independent)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4786840" y="2996552"/>
            <a:ext cx="3960000" cy="540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Independence of internal audit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Impairment to independence of internal audit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Audit committee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206161" y="3584390"/>
            <a:ext cx="3960000" cy="396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Aligns with the strategies, objectives, and risks of the organization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4786840" y="3584390"/>
            <a:ext cx="3960000" cy="396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Definition of internal audit service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Province of internal audit service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4" name="Obdélník 33"/>
          <p:cNvSpPr/>
          <p:nvPr/>
        </p:nvSpPr>
        <p:spPr>
          <a:xfrm>
            <a:off x="206161" y="4028228"/>
            <a:ext cx="3960000" cy="396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Is appropriately positioned and adequately resourced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5" name="Obdélník 34"/>
          <p:cNvSpPr/>
          <p:nvPr/>
        </p:nvSpPr>
        <p:spPr>
          <a:xfrm>
            <a:off x="4786840" y="4028228"/>
            <a:ext cx="3960000" cy="396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Criterion for mandatory establishment of  internal audit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Independence of internal audit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206161" y="4472066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Demonstrates quality and continuous improvement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7" name="Obdélník 36"/>
          <p:cNvSpPr/>
          <p:nvPr/>
        </p:nvSpPr>
        <p:spPr>
          <a:xfrm>
            <a:off x="4786840" y="4472066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External quality assessment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8" name="Obdélník 37"/>
          <p:cNvSpPr/>
          <p:nvPr/>
        </p:nvSpPr>
        <p:spPr>
          <a:xfrm>
            <a:off x="206161" y="4843904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Communicates effectively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9" name="Obdélník 38"/>
          <p:cNvSpPr/>
          <p:nvPr/>
        </p:nvSpPr>
        <p:spPr>
          <a:xfrm>
            <a:off x="4786840" y="4843904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Audit report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40" name="Obdélník 39"/>
          <p:cNvSpPr/>
          <p:nvPr/>
        </p:nvSpPr>
        <p:spPr>
          <a:xfrm>
            <a:off x="206161" y="5215742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Provides risk-based assurance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4786840" y="5215742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Planning of internal audit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206161" y="5587580"/>
            <a:ext cx="3960000" cy="396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Is insightful, proactive, and future-focused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4786840" y="5587580"/>
            <a:ext cx="3960000" cy="396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Definition of internal audit</a:t>
            </a:r>
          </a:p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Types of audits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206161" y="6031417"/>
            <a:ext cx="3960000" cy="324000"/>
          </a:xfrm>
          <a:prstGeom prst="rect">
            <a:avLst/>
          </a:prstGeom>
          <a:noFill/>
          <a:ln w="12700" cmpd="sng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Promotes organizational improvement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4786840" y="6031417"/>
            <a:ext cx="3960000" cy="324000"/>
          </a:xfrm>
          <a:prstGeom prst="rect">
            <a:avLst/>
          </a:prstGeom>
          <a:noFill/>
          <a:ln w="12700" cmpd="sng">
            <a:solidFill>
              <a:schemeClr val="accent2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171450" indent="-171450" fontAlgn="t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rgbClr val="002060"/>
                </a:solidFill>
              </a:rPr>
              <a:t>Definition of internal audit</a:t>
            </a:r>
            <a:endParaRPr lang="en-GB" sz="1200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963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Setting up of audit committees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51" name="Obdélník 150"/>
          <p:cNvSpPr/>
          <p:nvPr/>
        </p:nvSpPr>
        <p:spPr>
          <a:xfrm>
            <a:off x="323850" y="1772816"/>
            <a:ext cx="8568627" cy="892552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002060"/>
                </a:solidFill>
              </a:rPr>
              <a:t>Objective: 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To strengthen quality and independence of internal audit within departments.</a:t>
            </a:r>
          </a:p>
          <a:p>
            <a:pPr marL="800100" lvl="1" indent="-342900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To create platform for sharing experience and good practice.</a:t>
            </a:r>
            <a:endParaRPr lang="en-GB" sz="1400" b="1" dirty="0">
              <a:solidFill>
                <a:srgbClr val="002060"/>
              </a:solidFill>
            </a:endParaRPr>
          </a:p>
        </p:txBody>
      </p:sp>
      <p:grpSp>
        <p:nvGrpSpPr>
          <p:cNvPr id="4" name="Skupina 3"/>
          <p:cNvGrpSpPr/>
          <p:nvPr/>
        </p:nvGrpSpPr>
        <p:grpSpPr>
          <a:xfrm>
            <a:off x="394839" y="2741134"/>
            <a:ext cx="8425633" cy="2920114"/>
            <a:chOff x="251520" y="1400609"/>
            <a:chExt cx="8768755" cy="3638556"/>
          </a:xfrm>
        </p:grpSpPr>
        <p:grpSp>
          <p:nvGrpSpPr>
            <p:cNvPr id="5" name="Skupina 4"/>
            <p:cNvGrpSpPr/>
            <p:nvPr/>
          </p:nvGrpSpPr>
          <p:grpSpPr>
            <a:xfrm>
              <a:off x="251520" y="1400609"/>
              <a:ext cx="6558374" cy="3638556"/>
              <a:chOff x="251520" y="472975"/>
              <a:chExt cx="6558374" cy="3638556"/>
            </a:xfrm>
          </p:grpSpPr>
          <p:sp>
            <p:nvSpPr>
              <p:cNvPr id="8" name="Rectangle 5"/>
              <p:cNvSpPr>
                <a:spLocks noChangeArrowheads="1"/>
              </p:cNvSpPr>
              <p:nvPr/>
            </p:nvSpPr>
            <p:spPr bwMode="auto">
              <a:xfrm>
                <a:off x="251520" y="472975"/>
                <a:ext cx="6558374" cy="1358490"/>
              </a:xfrm>
              <a:prstGeom prst="rect">
                <a:avLst/>
              </a:prstGeom>
              <a:solidFill>
                <a:srgbClr val="00A0DE"/>
              </a:solidFill>
              <a:ln w="19050" algn="ctr">
                <a:solidFill>
                  <a:srgbClr val="009FD4"/>
                </a:solidFill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1400" b="1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Government</a:t>
                </a:r>
                <a:r>
                  <a:rPr lang="cs-CZ" altLang="ja-JP" sz="1400" b="1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al</a:t>
                </a:r>
                <a:r>
                  <a:rPr lang="en-GB" altLang="ja-JP" sz="1400" b="1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 audit committee</a:t>
                </a:r>
              </a:p>
              <a:p>
                <a:pPr algn="ctr">
                  <a:defRPr/>
                </a:pPr>
                <a:r>
                  <a:rPr lang="en-GB" altLang="ja-JP" sz="1200" b="1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(9 members)</a:t>
                </a:r>
                <a:endParaRPr lang="en-GB" altLang="ja-JP" sz="1200" b="1" dirty="0">
                  <a:solidFill>
                    <a:schemeClr val="bg1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/>
            </p:nvSpPr>
            <p:spPr bwMode="auto">
              <a:xfrm>
                <a:off x="251520" y="3301310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8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/>
            </p:nvSpPr>
            <p:spPr bwMode="auto">
              <a:xfrm>
                <a:off x="1206107" y="3301310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9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/>
            </p:nvSpPr>
            <p:spPr bwMode="auto">
              <a:xfrm>
                <a:off x="2160694" y="3301310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10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2" name="AutoShape 12"/>
              <p:cNvSpPr>
                <a:spLocks noChangeArrowheads="1"/>
              </p:cNvSpPr>
              <p:nvPr/>
            </p:nvSpPr>
            <p:spPr bwMode="auto">
              <a:xfrm rot="16200000">
                <a:off x="3362291" y="-1011095"/>
                <a:ext cx="336550" cy="6220058"/>
              </a:xfrm>
              <a:prstGeom prst="homePlate">
                <a:avLst>
                  <a:gd name="adj" fmla="val 100000"/>
                </a:avLst>
              </a:prstGeom>
              <a:solidFill>
                <a:srgbClr val="F2C200"/>
              </a:solidFill>
              <a:ln w="25400" algn="ctr">
                <a:solidFill>
                  <a:srgbClr val="F2C200"/>
                </a:solidFill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/>
                <a:endParaRPr lang="en-GB" sz="1200" dirty="0"/>
              </a:p>
            </p:txBody>
          </p:sp>
          <p:sp>
            <p:nvSpPr>
              <p:cNvPr id="13" name="Rectangle 10"/>
              <p:cNvSpPr>
                <a:spLocks noChangeArrowheads="1"/>
              </p:cNvSpPr>
              <p:nvPr/>
            </p:nvSpPr>
            <p:spPr bwMode="auto">
              <a:xfrm>
                <a:off x="3118124" y="3292151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11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4069868" y="3292151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12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5" name="Rectangle 10"/>
              <p:cNvSpPr>
                <a:spLocks noChangeArrowheads="1"/>
              </p:cNvSpPr>
              <p:nvPr/>
            </p:nvSpPr>
            <p:spPr bwMode="auto">
              <a:xfrm>
                <a:off x="5024455" y="3292151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13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6" name="Rectangle 10"/>
              <p:cNvSpPr>
                <a:spLocks noChangeArrowheads="1"/>
              </p:cNvSpPr>
              <p:nvPr/>
            </p:nvSpPr>
            <p:spPr bwMode="auto">
              <a:xfrm>
                <a:off x="5979042" y="3292151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14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251520" y="2365207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algn="ctr">
                  <a:defRPr/>
                </a:pPr>
                <a:r>
                  <a:rPr lang="cs-CZ" altLang="ja-JP" sz="900" b="1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Ministry 1</a:t>
                </a:r>
                <a:endParaRPr lang="en-GB" altLang="ja-JP" sz="900" b="1" dirty="0">
                  <a:solidFill>
                    <a:schemeClr val="bg1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8" name="Rectangle 9"/>
              <p:cNvSpPr>
                <a:spLocks noChangeArrowheads="1"/>
              </p:cNvSpPr>
              <p:nvPr/>
            </p:nvSpPr>
            <p:spPr bwMode="auto">
              <a:xfrm>
                <a:off x="1206107" y="2365207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2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19" name="Rectangle 10"/>
              <p:cNvSpPr>
                <a:spLocks noChangeArrowheads="1"/>
              </p:cNvSpPr>
              <p:nvPr/>
            </p:nvSpPr>
            <p:spPr bwMode="auto">
              <a:xfrm>
                <a:off x="2160694" y="2365207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3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20" name="Rectangle 10"/>
              <p:cNvSpPr>
                <a:spLocks noChangeArrowheads="1"/>
              </p:cNvSpPr>
              <p:nvPr/>
            </p:nvSpPr>
            <p:spPr bwMode="auto">
              <a:xfrm>
                <a:off x="3115281" y="2356049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lvl="0" algn="ctr">
                  <a:defRPr/>
                </a:pPr>
                <a:r>
                  <a:rPr lang="en-GB" altLang="ja-JP" sz="900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4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21" name="Rectangle 10"/>
              <p:cNvSpPr>
                <a:spLocks noChangeArrowheads="1"/>
              </p:cNvSpPr>
              <p:nvPr/>
            </p:nvSpPr>
            <p:spPr bwMode="auto">
              <a:xfrm>
                <a:off x="4069868" y="2356048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lvl="0" algn="ctr">
                  <a:defRPr/>
                </a:pPr>
                <a:r>
                  <a:rPr lang="en-GB" altLang="ja-JP" sz="900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5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22" name="Rectangle 10"/>
              <p:cNvSpPr>
                <a:spLocks noChangeArrowheads="1"/>
              </p:cNvSpPr>
              <p:nvPr/>
            </p:nvSpPr>
            <p:spPr bwMode="auto">
              <a:xfrm>
                <a:off x="5024455" y="2356048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lvl="0" algn="ctr">
                  <a:defRPr/>
                </a:pPr>
                <a:r>
                  <a:rPr lang="en-GB" altLang="ja-JP" sz="900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6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  <p:sp>
            <p:nvSpPr>
              <p:cNvPr id="23" name="Rectangle 10"/>
              <p:cNvSpPr>
                <a:spLocks noChangeArrowheads="1"/>
              </p:cNvSpPr>
              <p:nvPr/>
            </p:nvSpPr>
            <p:spPr bwMode="auto">
              <a:xfrm>
                <a:off x="5979042" y="2356048"/>
                <a:ext cx="830852" cy="810221"/>
              </a:xfrm>
              <a:prstGeom prst="rect">
                <a:avLst/>
              </a:prstGeom>
              <a:solidFill>
                <a:srgbClr val="002060"/>
              </a:solidFill>
              <a:ln w="19050" algn="ctr">
                <a:noFill/>
                <a:miter lim="800000"/>
                <a:headEnd/>
                <a:tailEnd/>
              </a:ln>
            </p:spPr>
            <p:txBody>
              <a:bodyPr wrap="square" tIns="91440" bIns="91440" anchor="ctr"/>
              <a:lstStyle/>
              <a:p>
                <a:pPr algn="ctr">
                  <a:defRPr/>
                </a:pPr>
                <a:r>
                  <a:rPr lang="en-GB" altLang="ja-JP" sz="900" dirty="0" smtClean="0">
                    <a:solidFill>
                      <a:schemeClr val="bg1"/>
                    </a:solidFill>
                    <a:ea typeface="ＭＳ Ｐゴシック" pitchFamily="50" charset="-128"/>
                  </a:rPr>
                  <a:t>Audit committee</a:t>
                </a:r>
              </a:p>
              <a:p>
                <a:pPr lvl="0" algn="ctr">
                  <a:defRPr/>
                </a:pPr>
                <a:r>
                  <a:rPr lang="cs-CZ" altLang="ja-JP" sz="900" b="1" dirty="0">
                    <a:solidFill>
                      <a:srgbClr val="FFFFFF"/>
                    </a:solidFill>
                    <a:ea typeface="ＭＳ Ｐゴシック" pitchFamily="50" charset="-128"/>
                  </a:rPr>
                  <a:t>Ministry </a:t>
                </a:r>
                <a:r>
                  <a:rPr lang="cs-CZ" altLang="ja-JP" sz="900" b="1" dirty="0" smtClean="0">
                    <a:solidFill>
                      <a:srgbClr val="FFFFFF"/>
                    </a:solidFill>
                    <a:ea typeface="ＭＳ Ｐゴシック" pitchFamily="50" charset="-128"/>
                  </a:rPr>
                  <a:t>7</a:t>
                </a:r>
                <a:endParaRPr lang="en-GB" altLang="ja-JP" sz="900" b="1" dirty="0">
                  <a:solidFill>
                    <a:srgbClr val="FFFFFF"/>
                  </a:solidFill>
                  <a:ea typeface="ＭＳ Ｐゴシック" pitchFamily="50" charset="-128"/>
                </a:endParaRPr>
              </a:p>
            </p:txBody>
          </p:sp>
        </p:grp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6921943" y="3283683"/>
              <a:ext cx="2098332" cy="1746324"/>
            </a:xfrm>
            <a:prstGeom prst="rect">
              <a:avLst/>
            </a:prstGeom>
            <a:noFill/>
            <a:ln w="12700" algn="ctr">
              <a:solidFill>
                <a:srgbClr val="002060"/>
              </a:solidFill>
              <a:prstDash val="sysDot"/>
              <a:miter lim="800000"/>
              <a:headEnd/>
              <a:tailEnd/>
            </a:ln>
          </p:spPr>
          <p:txBody>
            <a:bodyPr wrap="square" tIns="91440" bIns="91440" anchor="ctr"/>
            <a:lstStyle/>
            <a:p>
              <a:pPr>
                <a:spcBef>
                  <a:spcPts val="100"/>
                </a:spcBef>
                <a:spcAft>
                  <a:spcPts val="100"/>
                </a:spcAft>
                <a:defRPr/>
              </a:pPr>
              <a: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  <a:t>14x: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  <a:t>1x current employee of department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  <a:t>1x current employee of Ministry of Finance (harmonisation of state audit service)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  <a:t>1x independent specialist</a:t>
              </a:r>
              <a:b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</a:br>
              <a: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  <a:t>(with prior practical experience in internal audit)</a:t>
              </a:r>
              <a:endParaRPr lang="en-GB" sz="1050" dirty="0">
                <a:solidFill>
                  <a:srgbClr val="002060"/>
                </a:solidFill>
                <a:ea typeface="ＭＳ Ｐゴシック" pitchFamily="50" charset="-128"/>
              </a:endParaRPr>
            </a:p>
          </p:txBody>
        </p:sp>
        <p:sp>
          <p:nvSpPr>
            <p:cNvPr id="7" name="Rectangle 10"/>
            <p:cNvSpPr>
              <a:spLocks noChangeArrowheads="1"/>
            </p:cNvSpPr>
            <p:nvPr/>
          </p:nvSpPr>
          <p:spPr bwMode="auto">
            <a:xfrm>
              <a:off x="6921943" y="1400609"/>
              <a:ext cx="2098332" cy="1358490"/>
            </a:xfrm>
            <a:prstGeom prst="rect">
              <a:avLst/>
            </a:prstGeom>
            <a:noFill/>
            <a:ln w="12700" algn="ctr">
              <a:solidFill>
                <a:srgbClr val="00A0DE"/>
              </a:solidFill>
              <a:prstDash val="sysDot"/>
              <a:miter lim="800000"/>
              <a:headEnd/>
              <a:tailEnd/>
            </a:ln>
          </p:spPr>
          <p:txBody>
            <a:bodyPr wrap="square" tIns="91440" bIns="91440" anchor="ctr"/>
            <a:lstStyle/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  <a:t>3x representative  of government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  <a:t>3x representative  of Ministry of Finance (harmonisation of state audit service)</a:t>
              </a:r>
            </a:p>
            <a:p>
              <a:pPr marL="171450" indent="-171450">
                <a:spcBef>
                  <a:spcPts val="100"/>
                </a:spcBef>
                <a:spcAft>
                  <a:spcPts val="100"/>
                </a:spcAft>
                <a:buFont typeface="Arial" panose="020B0604020202020204" pitchFamily="34" charset="0"/>
                <a:buChar char="•"/>
                <a:defRPr/>
              </a:pPr>
              <a: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  <a:t>3x independent specialist</a:t>
              </a:r>
              <a:b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</a:br>
              <a:r>
                <a:rPr lang="en-GB" sz="900" dirty="0" smtClean="0">
                  <a:solidFill>
                    <a:srgbClr val="002060"/>
                  </a:solidFill>
                  <a:ea typeface="ＭＳ Ｐゴシック" pitchFamily="50" charset="-128"/>
                </a:rPr>
                <a:t>(with prior practical experience in internal audit)</a:t>
              </a:r>
              <a:endParaRPr lang="en-GB" sz="1050" dirty="0">
                <a:solidFill>
                  <a:srgbClr val="002060"/>
                </a:solidFill>
                <a:ea typeface="ＭＳ Ｐゴシック" pitchFamily="50" charset="-128"/>
              </a:endParaRPr>
            </a:p>
          </p:txBody>
        </p:sp>
      </p:grpSp>
      <p:sp>
        <p:nvSpPr>
          <p:cNvPr id="24" name="Obdélník 23"/>
          <p:cNvSpPr/>
          <p:nvPr/>
        </p:nvSpPr>
        <p:spPr>
          <a:xfrm>
            <a:off x="395288" y="5754169"/>
            <a:ext cx="8641655" cy="81560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2060"/>
                </a:solidFill>
              </a:rPr>
              <a:t>Government</a:t>
            </a:r>
            <a:r>
              <a:rPr lang="cs-CZ" sz="1400" b="1" dirty="0" smtClean="0">
                <a:solidFill>
                  <a:srgbClr val="002060"/>
                </a:solidFill>
              </a:rPr>
              <a:t>al</a:t>
            </a:r>
            <a:r>
              <a:rPr lang="en-GB" sz="1400" b="1" dirty="0" smtClean="0">
                <a:solidFill>
                  <a:srgbClr val="002060"/>
                </a:solidFill>
              </a:rPr>
              <a:t> audit committee deals with key risks and problems, </a:t>
            </a:r>
            <a:r>
              <a:rPr lang="en-GB" sz="1400" dirty="0" smtClean="0">
                <a:solidFill>
                  <a:srgbClr val="002060"/>
                </a:solidFill>
              </a:rPr>
              <a:t>which are submitted by department</a:t>
            </a:r>
            <a:r>
              <a:rPr lang="cs-CZ" sz="1400" dirty="0" smtClean="0">
                <a:solidFill>
                  <a:srgbClr val="002060"/>
                </a:solidFill>
              </a:rPr>
              <a:t>al</a:t>
            </a:r>
            <a:r>
              <a:rPr lang="en-GB" sz="1400" dirty="0" smtClean="0">
                <a:solidFill>
                  <a:srgbClr val="002060"/>
                </a:solidFill>
              </a:rPr>
              <a:t> audit committees.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b="1" dirty="0" smtClean="0">
                <a:solidFill>
                  <a:srgbClr val="002060"/>
                </a:solidFill>
              </a:rPr>
              <a:t>All other problems will be solved on department level according to subsidiarity principle.</a:t>
            </a:r>
            <a:endParaRPr lang="en-GB" sz="1400" b="1" dirty="0">
              <a:solidFill>
                <a:srgbClr val="00206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Current status and connection to other laws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151" name="Obdélník 150"/>
          <p:cNvSpPr/>
          <p:nvPr/>
        </p:nvSpPr>
        <p:spPr>
          <a:xfrm>
            <a:off x="323850" y="1772816"/>
            <a:ext cx="8351838" cy="1538883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002060"/>
                </a:solidFill>
              </a:rPr>
              <a:t>Objective: </a:t>
            </a:r>
          </a:p>
          <a:p>
            <a:pPr marL="715963" lvl="1" indent="-354013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Temporal and logical connection to Act on contract awarding </a:t>
            </a:r>
            <a:r>
              <a:rPr lang="en-GB" sz="1400" dirty="0" smtClean="0">
                <a:solidFill>
                  <a:srgbClr val="002060"/>
                </a:solidFill>
              </a:rPr>
              <a:t>- connecting </a:t>
            </a:r>
            <a:r>
              <a:rPr lang="en-GB" sz="1400" u="sng" dirty="0" smtClean="0">
                <a:solidFill>
                  <a:srgbClr val="002060"/>
                </a:solidFill>
              </a:rPr>
              <a:t>3E principles </a:t>
            </a:r>
            <a:r>
              <a:rPr lang="en-GB" sz="1400" dirty="0" smtClean="0">
                <a:solidFill>
                  <a:srgbClr val="002060"/>
                </a:solidFill>
              </a:rPr>
              <a:t>(Act on control of public finance) to principles of </a:t>
            </a:r>
            <a:r>
              <a:rPr lang="en-GB" sz="1400" u="sng" dirty="0" smtClean="0">
                <a:solidFill>
                  <a:srgbClr val="002060"/>
                </a:solidFill>
              </a:rPr>
              <a:t>transparency</a:t>
            </a:r>
            <a:r>
              <a:rPr lang="en-GB" sz="1400" dirty="0" smtClean="0">
                <a:solidFill>
                  <a:srgbClr val="002060"/>
                </a:solidFill>
              </a:rPr>
              <a:t>, </a:t>
            </a:r>
            <a:r>
              <a:rPr lang="en-GB" sz="1400" u="sng" dirty="0" smtClean="0">
                <a:solidFill>
                  <a:srgbClr val="002060"/>
                </a:solidFill>
              </a:rPr>
              <a:t>adequacy</a:t>
            </a:r>
            <a:r>
              <a:rPr lang="en-GB" sz="1400" dirty="0" smtClean="0">
                <a:solidFill>
                  <a:srgbClr val="002060"/>
                </a:solidFill>
              </a:rPr>
              <a:t>, </a:t>
            </a:r>
            <a:r>
              <a:rPr lang="en-GB" sz="1400" u="sng" dirty="0" smtClean="0">
                <a:solidFill>
                  <a:srgbClr val="002060"/>
                </a:solidFill>
              </a:rPr>
              <a:t>equal treatment </a:t>
            </a:r>
            <a:r>
              <a:rPr lang="en-GB" sz="1400" dirty="0" smtClean="0">
                <a:solidFill>
                  <a:srgbClr val="002060"/>
                </a:solidFill>
              </a:rPr>
              <a:t>and </a:t>
            </a:r>
            <a:r>
              <a:rPr lang="en-GB" sz="1400" u="sng" dirty="0" smtClean="0">
                <a:solidFill>
                  <a:srgbClr val="002060"/>
                </a:solidFill>
              </a:rPr>
              <a:t>anti-discrimination</a:t>
            </a:r>
            <a:r>
              <a:rPr lang="en-GB" sz="1400" dirty="0" smtClean="0">
                <a:solidFill>
                  <a:srgbClr val="002060"/>
                </a:solidFill>
              </a:rPr>
              <a:t> (Act on contract awarding)</a:t>
            </a:r>
            <a:endParaRPr lang="en-GB" sz="1400" b="1" dirty="0" smtClean="0">
              <a:solidFill>
                <a:srgbClr val="002060"/>
              </a:solidFill>
            </a:endParaRPr>
          </a:p>
          <a:p>
            <a:pPr marL="715963" lvl="1" indent="-354013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en-GB" sz="1400" b="1" dirty="0" smtClean="0">
                <a:solidFill>
                  <a:srgbClr val="002060"/>
                </a:solidFill>
              </a:rPr>
              <a:t>Collective methodology for public expenditures (MF + MRD)  </a:t>
            </a:r>
            <a:r>
              <a:rPr lang="en-GB" sz="1400" dirty="0" smtClean="0">
                <a:solidFill>
                  <a:srgbClr val="002060"/>
                </a:solidFill>
              </a:rPr>
              <a:t>- put all 7 principles into practice</a:t>
            </a:r>
            <a:endParaRPr lang="en-GB" sz="1400" dirty="0">
              <a:solidFill>
                <a:srgbClr val="002060"/>
              </a:solidFill>
            </a:endParaRPr>
          </a:p>
        </p:txBody>
      </p:sp>
      <p:grpSp>
        <p:nvGrpSpPr>
          <p:cNvPr id="10" name="Skupina 9"/>
          <p:cNvGrpSpPr/>
          <p:nvPr/>
        </p:nvGrpSpPr>
        <p:grpSpPr>
          <a:xfrm>
            <a:off x="971600" y="3501008"/>
            <a:ext cx="3030247" cy="2664330"/>
            <a:chOff x="4716016" y="2636912"/>
            <a:chExt cx="3816424" cy="3355572"/>
          </a:xfrm>
        </p:grpSpPr>
        <p:sp>
          <p:nvSpPr>
            <p:cNvPr id="11" name="Freeform 18"/>
            <p:cNvSpPr>
              <a:spLocks/>
            </p:cNvSpPr>
            <p:nvPr/>
          </p:nvSpPr>
          <p:spPr bwMode="blackWhite">
            <a:xfrm>
              <a:off x="4716016" y="3224759"/>
              <a:ext cx="1433614" cy="1019895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2" name="Freeform 19"/>
            <p:cNvSpPr>
              <a:spLocks/>
            </p:cNvSpPr>
            <p:nvPr/>
          </p:nvSpPr>
          <p:spPr bwMode="blackWhite">
            <a:xfrm>
              <a:off x="5907421" y="2636912"/>
              <a:ext cx="1434923" cy="1021204"/>
            </a:xfrm>
            <a:custGeom>
              <a:avLst/>
              <a:gdLst>
                <a:gd name="T0" fmla="*/ 2147483647 w 857"/>
                <a:gd name="T1" fmla="*/ 0 h 584"/>
                <a:gd name="T2" fmla="*/ 2147483647 w 857"/>
                <a:gd name="T3" fmla="*/ 0 h 584"/>
                <a:gd name="T4" fmla="*/ 2147483647 w 857"/>
                <a:gd name="T5" fmla="*/ 2147483647 h 584"/>
                <a:gd name="T6" fmla="*/ 2147483647 w 857"/>
                <a:gd name="T7" fmla="*/ 2147483647 h 584"/>
                <a:gd name="T8" fmla="*/ 2147483647 w 857"/>
                <a:gd name="T9" fmla="*/ 2147483647 h 584"/>
                <a:gd name="T10" fmla="*/ 0 w 857"/>
                <a:gd name="T11" fmla="*/ 2147483647 h 584"/>
                <a:gd name="T12" fmla="*/ 2147483647 w 857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7"/>
                <a:gd name="T22" fmla="*/ 0 h 584"/>
                <a:gd name="T23" fmla="*/ 857 w 857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7" h="584">
                  <a:moveTo>
                    <a:pt x="224" y="0"/>
                  </a:moveTo>
                  <a:lnTo>
                    <a:pt x="648" y="0"/>
                  </a:lnTo>
                  <a:lnTo>
                    <a:pt x="856" y="296"/>
                  </a:lnTo>
                  <a:lnTo>
                    <a:pt x="648" y="583"/>
                  </a:lnTo>
                  <a:lnTo>
                    <a:pt x="224" y="583"/>
                  </a:lnTo>
                  <a:lnTo>
                    <a:pt x="0" y="296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3" name="Freeform 20"/>
            <p:cNvSpPr>
              <a:spLocks/>
            </p:cNvSpPr>
            <p:nvPr/>
          </p:nvSpPr>
          <p:spPr bwMode="blackWhite">
            <a:xfrm>
              <a:off x="7100136" y="3224759"/>
              <a:ext cx="1432304" cy="1019895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4" name="Freeform 21"/>
            <p:cNvSpPr>
              <a:spLocks/>
            </p:cNvSpPr>
            <p:nvPr/>
          </p:nvSpPr>
          <p:spPr bwMode="blackWhite">
            <a:xfrm>
              <a:off x="4716016" y="4397834"/>
              <a:ext cx="1433614" cy="1006803"/>
            </a:xfrm>
            <a:custGeom>
              <a:avLst/>
              <a:gdLst>
                <a:gd name="T0" fmla="*/ 2147483647 w 856"/>
                <a:gd name="T1" fmla="*/ 0 h 576"/>
                <a:gd name="T2" fmla="*/ 2147483647 w 856"/>
                <a:gd name="T3" fmla="*/ 0 h 576"/>
                <a:gd name="T4" fmla="*/ 2147483647 w 856"/>
                <a:gd name="T5" fmla="*/ 2147483647 h 576"/>
                <a:gd name="T6" fmla="*/ 2147483647 w 856"/>
                <a:gd name="T7" fmla="*/ 2147483647 h 576"/>
                <a:gd name="T8" fmla="*/ 2147483647 w 856"/>
                <a:gd name="T9" fmla="*/ 2147483647 h 576"/>
                <a:gd name="T10" fmla="*/ 0 w 856"/>
                <a:gd name="T11" fmla="*/ 2147483647 h 576"/>
                <a:gd name="T12" fmla="*/ 2147483647 w 856"/>
                <a:gd name="T13" fmla="*/ 0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76"/>
                <a:gd name="T23" fmla="*/ 856 w 856"/>
                <a:gd name="T24" fmla="*/ 576 h 5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76">
                  <a:moveTo>
                    <a:pt x="224" y="0"/>
                  </a:moveTo>
                  <a:lnTo>
                    <a:pt x="647" y="0"/>
                  </a:lnTo>
                  <a:lnTo>
                    <a:pt x="855" y="288"/>
                  </a:lnTo>
                  <a:lnTo>
                    <a:pt x="647" y="575"/>
                  </a:lnTo>
                  <a:lnTo>
                    <a:pt x="224" y="575"/>
                  </a:lnTo>
                  <a:lnTo>
                    <a:pt x="0" y="288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5" name="Freeform 22"/>
            <p:cNvSpPr>
              <a:spLocks/>
            </p:cNvSpPr>
            <p:nvPr/>
          </p:nvSpPr>
          <p:spPr bwMode="blackWhite">
            <a:xfrm>
              <a:off x="5907421" y="3809988"/>
              <a:ext cx="1434923" cy="1022513"/>
            </a:xfrm>
            <a:custGeom>
              <a:avLst/>
              <a:gdLst>
                <a:gd name="T0" fmla="*/ 2147483647 w 857"/>
                <a:gd name="T1" fmla="*/ 0 h 585"/>
                <a:gd name="T2" fmla="*/ 2147483647 w 857"/>
                <a:gd name="T3" fmla="*/ 0 h 585"/>
                <a:gd name="T4" fmla="*/ 2147483647 w 857"/>
                <a:gd name="T5" fmla="*/ 2147483647 h 585"/>
                <a:gd name="T6" fmla="*/ 2147483647 w 857"/>
                <a:gd name="T7" fmla="*/ 2147483647 h 585"/>
                <a:gd name="T8" fmla="*/ 2147483647 w 857"/>
                <a:gd name="T9" fmla="*/ 2147483647 h 585"/>
                <a:gd name="T10" fmla="*/ 0 w 857"/>
                <a:gd name="T11" fmla="*/ 2147483647 h 585"/>
                <a:gd name="T12" fmla="*/ 2147483647 w 857"/>
                <a:gd name="T13" fmla="*/ 0 h 58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7"/>
                <a:gd name="T22" fmla="*/ 0 h 585"/>
                <a:gd name="T23" fmla="*/ 857 w 857"/>
                <a:gd name="T24" fmla="*/ 585 h 58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7" h="585">
                  <a:moveTo>
                    <a:pt x="224" y="0"/>
                  </a:moveTo>
                  <a:lnTo>
                    <a:pt x="648" y="0"/>
                  </a:lnTo>
                  <a:lnTo>
                    <a:pt x="856" y="288"/>
                  </a:lnTo>
                  <a:lnTo>
                    <a:pt x="648" y="584"/>
                  </a:lnTo>
                  <a:lnTo>
                    <a:pt x="224" y="584"/>
                  </a:lnTo>
                  <a:lnTo>
                    <a:pt x="0" y="288"/>
                  </a:lnTo>
                  <a:lnTo>
                    <a:pt x="224" y="0"/>
                  </a:lnTo>
                </a:path>
              </a:pathLst>
            </a:custGeom>
            <a:gradFill>
              <a:gsLst>
                <a:gs pos="0">
                  <a:srgbClr val="00A0DE"/>
                </a:gs>
                <a:gs pos="100000">
                  <a:srgbClr val="00206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6" name="Freeform 23"/>
            <p:cNvSpPr>
              <a:spLocks/>
            </p:cNvSpPr>
            <p:nvPr/>
          </p:nvSpPr>
          <p:spPr bwMode="blackWhite">
            <a:xfrm>
              <a:off x="7100136" y="4397834"/>
              <a:ext cx="1432304" cy="1006803"/>
            </a:xfrm>
            <a:custGeom>
              <a:avLst/>
              <a:gdLst>
                <a:gd name="T0" fmla="*/ 2147483647 w 856"/>
                <a:gd name="T1" fmla="*/ 0 h 576"/>
                <a:gd name="T2" fmla="*/ 2147483647 w 856"/>
                <a:gd name="T3" fmla="*/ 0 h 576"/>
                <a:gd name="T4" fmla="*/ 2147483647 w 856"/>
                <a:gd name="T5" fmla="*/ 2147483647 h 576"/>
                <a:gd name="T6" fmla="*/ 2147483647 w 856"/>
                <a:gd name="T7" fmla="*/ 2147483647 h 576"/>
                <a:gd name="T8" fmla="*/ 2147483647 w 856"/>
                <a:gd name="T9" fmla="*/ 2147483647 h 576"/>
                <a:gd name="T10" fmla="*/ 0 w 856"/>
                <a:gd name="T11" fmla="*/ 2147483647 h 576"/>
                <a:gd name="T12" fmla="*/ 2147483647 w 856"/>
                <a:gd name="T13" fmla="*/ 0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76"/>
                <a:gd name="T23" fmla="*/ 856 w 856"/>
                <a:gd name="T24" fmla="*/ 576 h 5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76">
                  <a:moveTo>
                    <a:pt x="224" y="0"/>
                  </a:moveTo>
                  <a:lnTo>
                    <a:pt x="647" y="0"/>
                  </a:lnTo>
                  <a:lnTo>
                    <a:pt x="855" y="288"/>
                  </a:lnTo>
                  <a:lnTo>
                    <a:pt x="647" y="575"/>
                  </a:lnTo>
                  <a:lnTo>
                    <a:pt x="224" y="575"/>
                  </a:lnTo>
                  <a:lnTo>
                    <a:pt x="0" y="288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7" name="Freeform 24"/>
            <p:cNvSpPr>
              <a:spLocks/>
            </p:cNvSpPr>
            <p:nvPr/>
          </p:nvSpPr>
          <p:spPr bwMode="blackWhite">
            <a:xfrm>
              <a:off x="5907421" y="4971280"/>
              <a:ext cx="1434923" cy="1021204"/>
            </a:xfrm>
            <a:custGeom>
              <a:avLst/>
              <a:gdLst>
                <a:gd name="T0" fmla="*/ 2147483647 w 857"/>
                <a:gd name="T1" fmla="*/ 0 h 584"/>
                <a:gd name="T2" fmla="*/ 2147483647 w 857"/>
                <a:gd name="T3" fmla="*/ 0 h 584"/>
                <a:gd name="T4" fmla="*/ 2147483647 w 857"/>
                <a:gd name="T5" fmla="*/ 2147483647 h 584"/>
                <a:gd name="T6" fmla="*/ 2147483647 w 857"/>
                <a:gd name="T7" fmla="*/ 2147483647 h 584"/>
                <a:gd name="T8" fmla="*/ 2147483647 w 857"/>
                <a:gd name="T9" fmla="*/ 2147483647 h 584"/>
                <a:gd name="T10" fmla="*/ 0 w 857"/>
                <a:gd name="T11" fmla="*/ 2147483647 h 584"/>
                <a:gd name="T12" fmla="*/ 2147483647 w 857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7"/>
                <a:gd name="T22" fmla="*/ 0 h 584"/>
                <a:gd name="T23" fmla="*/ 857 w 857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7" h="584">
                  <a:moveTo>
                    <a:pt x="224" y="0"/>
                  </a:moveTo>
                  <a:lnTo>
                    <a:pt x="648" y="0"/>
                  </a:lnTo>
                  <a:lnTo>
                    <a:pt x="856" y="295"/>
                  </a:lnTo>
                  <a:lnTo>
                    <a:pt x="648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800" b="1" dirty="0">
                <a:solidFill>
                  <a:srgbClr val="FFFFFF"/>
                </a:solidFill>
              </a:endParaRPr>
            </a:p>
          </p:txBody>
        </p:sp>
        <p:sp>
          <p:nvSpPr>
            <p:cNvPr id="18" name="Text Box 10"/>
            <p:cNvSpPr txBox="1">
              <a:spLocks noChangeArrowheads="1"/>
            </p:cNvSpPr>
            <p:nvPr/>
          </p:nvSpPr>
          <p:spPr bwMode="gray">
            <a:xfrm>
              <a:off x="6284707" y="3044793"/>
              <a:ext cx="680366" cy="205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Economy</a:t>
              </a:r>
            </a:p>
          </p:txBody>
        </p:sp>
        <p:sp>
          <p:nvSpPr>
            <p:cNvPr id="19" name="Text Box 11"/>
            <p:cNvSpPr txBox="1">
              <a:spLocks noChangeArrowheads="1"/>
            </p:cNvSpPr>
            <p:nvPr/>
          </p:nvSpPr>
          <p:spPr bwMode="gray">
            <a:xfrm>
              <a:off x="6022250" y="5379158"/>
              <a:ext cx="1205278" cy="205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Equal treatment</a:t>
              </a:r>
              <a:endParaRPr lang="en-GB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gray">
            <a:xfrm>
              <a:off x="6135158" y="4092891"/>
              <a:ext cx="991276" cy="41088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Prevention + </a:t>
              </a:r>
              <a:br>
                <a:rPr lang="en-GB" sz="1000" b="1" dirty="0" smtClean="0">
                  <a:solidFill>
                    <a:srgbClr val="FFFFFF"/>
                  </a:solidFill>
                </a:rPr>
              </a:br>
              <a:r>
                <a:rPr lang="en-GB" sz="1000" b="1" dirty="0" smtClean="0">
                  <a:solidFill>
                    <a:srgbClr val="FFFFFF"/>
                  </a:solidFill>
                </a:rPr>
                <a:t>Adequacy</a:t>
              </a:r>
              <a:endParaRPr lang="en-GB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gray">
            <a:xfrm>
              <a:off x="5073464" y="3631987"/>
              <a:ext cx="718725" cy="205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Efficiency</a:t>
              </a:r>
              <a:endParaRPr lang="en-GB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gray">
            <a:xfrm>
              <a:off x="4913970" y="4798514"/>
              <a:ext cx="1037711" cy="205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Transparency</a:t>
              </a:r>
              <a:endParaRPr lang="en-GB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gray">
            <a:xfrm>
              <a:off x="7331760" y="3631987"/>
              <a:ext cx="969067" cy="20544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1000" b="1" dirty="0" smtClean="0">
                  <a:solidFill>
                    <a:srgbClr val="FFFFFF"/>
                  </a:solidFill>
                </a:rPr>
                <a:t>Effectiveness</a:t>
              </a:r>
              <a:endParaRPr lang="en-GB" sz="1000" b="1" dirty="0">
                <a:solidFill>
                  <a:srgbClr val="FFFFFF"/>
                </a:solidFill>
              </a:endParaRPr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gray">
            <a:xfrm>
              <a:off x="7156110" y="4808767"/>
              <a:ext cx="1320355" cy="18493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 anchorCtr="1">
              <a:spAutoFit/>
            </a:bodyPr>
            <a:lstStyle/>
            <a:p>
              <a:pPr algn="ctr">
                <a:lnSpc>
                  <a:spcPct val="106000"/>
                </a:lnSpc>
                <a:buClr>
                  <a:schemeClr val="tx1"/>
                </a:buClr>
                <a:buFont typeface="Wingdings 2" pitchFamily="18" charset="2"/>
                <a:buNone/>
                <a:defRPr/>
              </a:pPr>
              <a:r>
                <a:rPr lang="en-GB" sz="900" b="1" dirty="0" smtClean="0">
                  <a:solidFill>
                    <a:srgbClr val="FFFFFF"/>
                  </a:solidFill>
                </a:rPr>
                <a:t>Anti-discrimination</a:t>
              </a:r>
              <a:endParaRPr lang="en-GB" sz="900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26" name="Skupina 25"/>
          <p:cNvGrpSpPr/>
          <p:nvPr/>
        </p:nvGrpSpPr>
        <p:grpSpPr>
          <a:xfrm>
            <a:off x="4610398" y="4547677"/>
            <a:ext cx="360000" cy="540032"/>
            <a:chOff x="4716019" y="6236828"/>
            <a:chExt cx="1171744" cy="1757720"/>
          </a:xfrm>
        </p:grpSpPr>
        <p:sp>
          <p:nvSpPr>
            <p:cNvPr id="30" name="Freeform 18"/>
            <p:cNvSpPr>
              <a:spLocks/>
            </p:cNvSpPr>
            <p:nvPr/>
          </p:nvSpPr>
          <p:spPr bwMode="blackWhite">
            <a:xfrm>
              <a:off x="4716019" y="6236828"/>
              <a:ext cx="1171744" cy="820221"/>
            </a:xfrm>
            <a:custGeom>
              <a:avLst/>
              <a:gdLst>
                <a:gd name="T0" fmla="*/ 2147483647 w 856"/>
                <a:gd name="T1" fmla="*/ 0 h 584"/>
                <a:gd name="T2" fmla="*/ 2147483647 w 856"/>
                <a:gd name="T3" fmla="*/ 0 h 584"/>
                <a:gd name="T4" fmla="*/ 2147483647 w 856"/>
                <a:gd name="T5" fmla="*/ 2147483647 h 584"/>
                <a:gd name="T6" fmla="*/ 2147483647 w 856"/>
                <a:gd name="T7" fmla="*/ 2147483647 h 584"/>
                <a:gd name="T8" fmla="*/ 2147483647 w 856"/>
                <a:gd name="T9" fmla="*/ 2147483647 h 584"/>
                <a:gd name="T10" fmla="*/ 0 w 856"/>
                <a:gd name="T11" fmla="*/ 2147483647 h 584"/>
                <a:gd name="T12" fmla="*/ 2147483647 w 856"/>
                <a:gd name="T13" fmla="*/ 0 h 58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84"/>
                <a:gd name="T23" fmla="*/ 856 w 856"/>
                <a:gd name="T24" fmla="*/ 584 h 58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84">
                  <a:moveTo>
                    <a:pt x="224" y="0"/>
                  </a:moveTo>
                  <a:lnTo>
                    <a:pt x="647" y="0"/>
                  </a:lnTo>
                  <a:lnTo>
                    <a:pt x="855" y="295"/>
                  </a:lnTo>
                  <a:lnTo>
                    <a:pt x="647" y="583"/>
                  </a:lnTo>
                  <a:lnTo>
                    <a:pt x="224" y="583"/>
                  </a:lnTo>
                  <a:lnTo>
                    <a:pt x="0" y="295"/>
                  </a:lnTo>
                  <a:lnTo>
                    <a:pt x="224" y="0"/>
                  </a:lnTo>
                </a:path>
              </a:pathLst>
            </a:custGeom>
            <a:solidFill>
              <a:srgbClr val="00A0DE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900" b="1" dirty="0">
                <a:solidFill>
                  <a:srgbClr val="FFFFFF"/>
                </a:solidFill>
              </a:endParaRPr>
            </a:p>
          </p:txBody>
        </p:sp>
        <p:sp>
          <p:nvSpPr>
            <p:cNvPr id="31" name="Freeform 21"/>
            <p:cNvSpPr>
              <a:spLocks/>
            </p:cNvSpPr>
            <p:nvPr/>
          </p:nvSpPr>
          <p:spPr bwMode="blackWhite">
            <a:xfrm>
              <a:off x="4716019" y="7174327"/>
              <a:ext cx="1171744" cy="820221"/>
            </a:xfrm>
            <a:custGeom>
              <a:avLst/>
              <a:gdLst>
                <a:gd name="T0" fmla="*/ 2147483647 w 856"/>
                <a:gd name="T1" fmla="*/ 0 h 576"/>
                <a:gd name="T2" fmla="*/ 2147483647 w 856"/>
                <a:gd name="T3" fmla="*/ 0 h 576"/>
                <a:gd name="T4" fmla="*/ 2147483647 w 856"/>
                <a:gd name="T5" fmla="*/ 2147483647 h 576"/>
                <a:gd name="T6" fmla="*/ 2147483647 w 856"/>
                <a:gd name="T7" fmla="*/ 2147483647 h 576"/>
                <a:gd name="T8" fmla="*/ 2147483647 w 856"/>
                <a:gd name="T9" fmla="*/ 2147483647 h 576"/>
                <a:gd name="T10" fmla="*/ 0 w 856"/>
                <a:gd name="T11" fmla="*/ 2147483647 h 576"/>
                <a:gd name="T12" fmla="*/ 2147483647 w 856"/>
                <a:gd name="T13" fmla="*/ 0 h 5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56"/>
                <a:gd name="T22" fmla="*/ 0 h 576"/>
                <a:gd name="T23" fmla="*/ 856 w 856"/>
                <a:gd name="T24" fmla="*/ 576 h 5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56" h="576">
                  <a:moveTo>
                    <a:pt x="224" y="0"/>
                  </a:moveTo>
                  <a:lnTo>
                    <a:pt x="647" y="0"/>
                  </a:lnTo>
                  <a:lnTo>
                    <a:pt x="855" y="288"/>
                  </a:lnTo>
                  <a:lnTo>
                    <a:pt x="647" y="575"/>
                  </a:lnTo>
                  <a:lnTo>
                    <a:pt x="224" y="575"/>
                  </a:lnTo>
                  <a:lnTo>
                    <a:pt x="0" y="288"/>
                  </a:lnTo>
                  <a:lnTo>
                    <a:pt x="224" y="0"/>
                  </a:lnTo>
                </a:path>
              </a:pathLst>
            </a:custGeom>
            <a:solidFill>
              <a:srgbClr val="002060"/>
            </a:solidFill>
            <a:ln w="25400" cap="rnd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 sz="900" b="1" dirty="0">
                <a:solidFill>
                  <a:srgbClr val="FFFFFF"/>
                </a:solidFill>
              </a:endParaRPr>
            </a:p>
          </p:txBody>
        </p:sp>
      </p:grpSp>
      <p:sp>
        <p:nvSpPr>
          <p:cNvPr id="27" name="TextovéPole 26"/>
          <p:cNvSpPr txBox="1"/>
          <p:nvPr/>
        </p:nvSpPr>
        <p:spPr>
          <a:xfrm>
            <a:off x="4970437" y="4563314"/>
            <a:ext cx="370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002060"/>
                </a:solidFill>
              </a:rPr>
              <a:t>Any handling with public finance (MF: Act on control of public finance)</a:t>
            </a:r>
            <a:endParaRPr lang="en-GB" sz="900" dirty="0">
              <a:solidFill>
                <a:srgbClr val="00206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466380" y="4295621"/>
            <a:ext cx="2368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smtClean="0">
                <a:solidFill>
                  <a:srgbClr val="002060"/>
                </a:solidFill>
              </a:rPr>
              <a:t>Legend: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970437" y="4854357"/>
            <a:ext cx="370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rgbClr val="002060"/>
                </a:solidFill>
              </a:rPr>
              <a:t>Government procurement (MRD: Act on contract awarding)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0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 smtClean="0">
                <a:solidFill>
                  <a:srgbClr val="002060"/>
                </a:solidFill>
              </a:rPr>
              <a:t>Challenges</a:t>
            </a: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352160" cy="406489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002060"/>
                </a:solidFill>
              </a:rPr>
              <a:t>Persistent methodological guidance </a:t>
            </a:r>
          </a:p>
          <a:p>
            <a:pPr>
              <a:spcAft>
                <a:spcPts val="1200"/>
              </a:spcAft>
            </a:pPr>
            <a:r>
              <a:rPr lang="en-GB" sz="2000" dirty="0" smtClean="0">
                <a:solidFill>
                  <a:srgbClr val="002060"/>
                </a:solidFill>
              </a:rPr>
              <a:t>Complex revision of control system</a:t>
            </a:r>
            <a:endParaRPr lang="en-GB" sz="2000" dirty="0">
              <a:solidFill>
                <a:srgbClr val="00206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2D2-2920-4902-90E7-393C44A951F2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22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" val=" 143.875"/>
  <p:tag name="TOP" val=" 20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heme/theme1.xml><?xml version="1.0" encoding="utf-8"?>
<a:theme xmlns:a="http://schemas.openxmlformats.org/drawingml/2006/main" name="Paleta 4703">
  <a:themeElements>
    <a:clrScheme name="Motiv4703">
      <a:dk1>
        <a:srgbClr val="000000"/>
      </a:dk1>
      <a:lt1>
        <a:srgbClr val="FFFFFF"/>
      </a:lt1>
      <a:dk2>
        <a:srgbClr val="595959"/>
      </a:dk2>
      <a:lt2>
        <a:srgbClr val="F2F2F2"/>
      </a:lt2>
      <a:accent1>
        <a:srgbClr val="093D93"/>
      </a:accent1>
      <a:accent2>
        <a:srgbClr val="2DB9FF"/>
      </a:accent2>
      <a:accent3>
        <a:srgbClr val="FFF13F"/>
      </a:accent3>
      <a:accent4>
        <a:srgbClr val="FE8F3C"/>
      </a:accent4>
      <a:accent5>
        <a:srgbClr val="C00000"/>
      </a:accent5>
      <a:accent6>
        <a:srgbClr val="437326"/>
      </a:accent6>
      <a:hlink>
        <a:srgbClr val="009DEA"/>
      </a:hlink>
      <a:folHlink>
        <a:srgbClr val="A5A5A5"/>
      </a:folHlink>
    </a:clrScheme>
    <a:fontScheme name="Motiv 4703">
      <a:majorFont>
        <a:latin typeface="Segoe UI Semibold"/>
        <a:ea typeface=""/>
        <a:cs typeface=""/>
      </a:majorFont>
      <a:minorFont>
        <a:latin typeface="Cambria"/>
        <a:ea typeface=""/>
        <a:cs typeface="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7405</TotalTime>
  <Words>1234</Words>
  <Application>Microsoft Office PowerPoint</Application>
  <PresentationFormat>Předvádění na obrazovce (4:3)</PresentationFormat>
  <Paragraphs>237</Paragraphs>
  <Slides>11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Paleta 4703</vt:lpstr>
      <vt:lpstr>PIC – Experience of the Czech Republic</vt:lpstr>
      <vt:lpstr>Content</vt:lpstr>
      <vt:lpstr>Current PIC framework – the main problems</vt:lpstr>
      <vt:lpstr>Principles of the new Act on Control of Public Finance</vt:lpstr>
      <vt:lpstr>Instruments for controlling public finance</vt:lpstr>
      <vt:lpstr>How do the core principles for the professional practice of internal auditing reflect on the act?</vt:lpstr>
      <vt:lpstr>Setting up of audit committees</vt:lpstr>
      <vt:lpstr>Current status and connection to other laws</vt:lpstr>
      <vt:lpstr>Challenges</vt:lpstr>
      <vt:lpstr>Activities of CHU in the Czech Republic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Janíčková Barbora Ing.</dc:creator>
  <cp:lastModifiedBy>Krušinová Gabriela</cp:lastModifiedBy>
  <cp:revision>439</cp:revision>
  <cp:lastPrinted>2016-02-24T12:20:24Z</cp:lastPrinted>
  <dcterms:created xsi:type="dcterms:W3CDTF">2014-08-27T06:54:22Z</dcterms:created>
  <dcterms:modified xsi:type="dcterms:W3CDTF">2016-03-01T15:39:20Z</dcterms:modified>
</cp:coreProperties>
</file>