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webextensions/webextension1.xml" ContentType="application/vnd.ms-office.webextension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webextensions/taskpanes.xml" ContentType="application/vnd.ms-office.webextensiontaskpan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9" r:id="rId1"/>
    <p:sldMasterId id="2147483843" r:id="rId2"/>
  </p:sldMasterIdLst>
  <p:notesMasterIdLst>
    <p:notesMasterId r:id="rId11"/>
  </p:notesMasterIdLst>
  <p:handoutMasterIdLst>
    <p:handoutMasterId r:id="rId12"/>
  </p:handoutMasterIdLst>
  <p:sldIdLst>
    <p:sldId id="339" r:id="rId3"/>
    <p:sldId id="571" r:id="rId4"/>
    <p:sldId id="572" r:id="rId5"/>
    <p:sldId id="503" r:id="rId6"/>
    <p:sldId id="587" r:id="rId7"/>
    <p:sldId id="585" r:id="rId8"/>
    <p:sldId id="586" r:id="rId9"/>
    <p:sldId id="583" r:id="rId10"/>
  </p:sldIdLst>
  <p:sldSz cx="9144000" cy="6985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0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FF"/>
    <a:srgbClr val="00863D"/>
    <a:srgbClr val="FF0000"/>
    <a:srgbClr val="008000"/>
    <a:srgbClr val="0DE16D"/>
    <a:srgbClr val="EBF4FF"/>
    <a:srgbClr val="0099FF"/>
    <a:srgbClr val="8D8A00"/>
    <a:srgbClr val="4BD5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7819" autoAdjust="0"/>
  </p:normalViewPr>
  <p:slideViewPr>
    <p:cSldViewPr>
      <p:cViewPr>
        <p:scale>
          <a:sx n="100" d="100"/>
          <a:sy n="100" d="100"/>
        </p:scale>
        <p:origin x="-708" y="1158"/>
      </p:cViewPr>
      <p:guideLst>
        <p:guide orient="horz" pos="2160"/>
        <p:guide orient="horz" pos="22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12"/>
    </p:cViewPr>
  </p:sorterViewPr>
  <p:notesViewPr>
    <p:cSldViewPr>
      <p:cViewPr varScale="1">
        <p:scale>
          <a:sx n="75" d="100"/>
          <a:sy n="75" d="100"/>
        </p:scale>
        <p:origin x="-2154" y="-84"/>
      </p:cViewPr>
      <p:guideLst>
        <p:guide orient="horz" pos="2895"/>
        <p:guide orient="horz" pos="3127"/>
        <p:guide pos="216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DC8613F-4877-4D0F-A0C4-F2C8A2EDA6EE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599A33A7-3A04-4B30-9EBD-A66BBDAC95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4093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C126667F-BFEA-419B-95CC-C50664D4EFC7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744538"/>
            <a:ext cx="4870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C88B010B-57A1-43EA-AAF2-273EBC1818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604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3613" y="744538"/>
            <a:ext cx="48704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33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3613" y="744538"/>
            <a:ext cx="48704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334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7260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B010B-57A1-43EA-AAF2-273EBC1818B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0329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848100" y="9426576"/>
            <a:ext cx="29479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27" tIns="45015" rIns="90027" bIns="45015" anchor="b"/>
          <a:lstStyle/>
          <a:p>
            <a:pPr algn="r" defTabSz="895290"/>
            <a:fld id="{595D73CF-FA00-4920-8287-5DC31F9B2F0D}" type="slidenum">
              <a:rPr lang="ru-RU" sz="1200">
                <a:latin typeface="Calibri" pitchFamily="34" charset="0"/>
                <a:cs typeface="Times New Roman" pitchFamily="18" charset="0"/>
              </a:rPr>
              <a:pPr algn="r" defTabSz="895290"/>
              <a:t>6</a:t>
            </a:fld>
            <a:endParaRPr lang="ru-RU" sz="1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6788" y="746125"/>
            <a:ext cx="4876800" cy="37242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6463"/>
            <a:ext cx="4987925" cy="4464050"/>
          </a:xfrm>
          <a:noFill/>
          <a:ln/>
        </p:spPr>
        <p:txBody>
          <a:bodyPr lIns="90027" tIns="45015" rIns="90027" bIns="45015"/>
          <a:lstStyle/>
          <a:p>
            <a:pPr marL="234934" indent="-234934" eaLnBrk="1" hangingPunct="1">
              <a:lnSpc>
                <a:spcPct val="90000"/>
              </a:lnSpc>
            </a:pPr>
            <a:r>
              <a:rPr lang="ru-RU" dirty="0" smtClean="0"/>
              <a:t>Титул</a:t>
            </a:r>
          </a:p>
          <a:p>
            <a:pPr marL="234934" indent="-234934" eaLnBrk="1" hangingPunct="1">
              <a:lnSpc>
                <a:spcPct val="90000"/>
              </a:lnSpc>
            </a:pPr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69890"/>
            <a:ext cx="7772400" cy="1497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58166"/>
            <a:ext cx="6400800" cy="1785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9736"/>
            <a:ext cx="2057400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9736"/>
            <a:ext cx="6019800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18792"/>
            <a:ext cx="5760640" cy="513390"/>
          </a:xfrm>
        </p:spPr>
        <p:txBody>
          <a:bodyPr>
            <a:noAutofit/>
          </a:bodyPr>
          <a:lstStyle>
            <a:lvl1pPr algn="l">
              <a:defRPr sz="2400" b="1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B60B-B924-487F-8036-445BE57889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602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FB11-167F-4346-8351-6ADC27529D6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724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88522"/>
            <a:ext cx="7772400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60554"/>
            <a:ext cx="7772400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3A820-498B-464F-AC3A-B8390F3504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859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0F7C2-D44B-46FA-8C0E-F6F1B356A9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6910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63541"/>
            <a:ext cx="4040188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15150"/>
            <a:ext cx="4040188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63541"/>
            <a:ext cx="4041775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215150"/>
            <a:ext cx="4041775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3A18-F480-480E-AE05-CB5EDA347AF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958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4EAF6-73BA-4BDC-9AC6-4E6A914FED9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75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9D29E-39BF-4A93-B752-AB2B9A3D15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34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78119"/>
            <a:ext cx="3008313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8109"/>
            <a:ext cx="5111750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461688"/>
            <a:ext cx="3008313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B181-C9CD-4843-905E-B59DEBF42D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413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89500"/>
            <a:ext cx="5486400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24123"/>
            <a:ext cx="5486400" cy="4191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466733"/>
            <a:ext cx="5486400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C6F3C-1D38-4CE0-965C-4B72DEDC9C9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315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9A8C-B247-4567-9EC9-D3F73FB7472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418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9736"/>
            <a:ext cx="2057400" cy="59598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9736"/>
            <a:ext cx="6019800" cy="59598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B0778-4C46-4552-8C7F-2D01A696D3E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93388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118047"/>
            <a:ext cx="8229600" cy="612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A490-0292-4AF8-8B6A-99584F9268B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3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88522"/>
            <a:ext cx="7772400" cy="138729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60554"/>
            <a:ext cx="7772400" cy="152796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29846"/>
            <a:ext cx="4038600" cy="460977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63541"/>
            <a:ext cx="4040188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15150"/>
            <a:ext cx="4040188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63541"/>
            <a:ext cx="4041775" cy="6516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215150"/>
            <a:ext cx="4041775" cy="4024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78119"/>
            <a:ext cx="3008313" cy="11835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8109"/>
            <a:ext cx="5111750" cy="5961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461688"/>
            <a:ext cx="3008313" cy="47779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89500"/>
            <a:ext cx="5486400" cy="577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24123"/>
            <a:ext cx="5486400" cy="4191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466733"/>
            <a:ext cx="5486400" cy="8197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9736"/>
            <a:ext cx="8229600" cy="1164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29846"/>
            <a:ext cx="8229600" cy="4609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54DA-516E-4EF3-B3F1-473152968EE9}" type="datetimeFigureOut">
              <a:rPr lang="ru-RU" smtClean="0"/>
              <a:pPr/>
              <a:t>04.03.2016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74073"/>
            <a:ext cx="2895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3364-1D2E-416B-B35E-F72FEF28B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 descr="Shablon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8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2268538" y="118034"/>
            <a:ext cx="5759450" cy="51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29846"/>
            <a:ext cx="8229600" cy="4609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474073"/>
            <a:ext cx="2895600" cy="3718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474073"/>
            <a:ext cx="2133600" cy="371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317D4A-BD15-49E1-8C79-067D9A6C72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95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400" b="1" kern="1200" dirty="0">
          <a:solidFill>
            <a:srgbClr val="00449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9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"/>
          <p:cNvSpPr txBox="1">
            <a:spLocks noChangeArrowheads="1"/>
          </p:cNvSpPr>
          <p:nvPr/>
        </p:nvSpPr>
        <p:spPr>
          <a:xfrm>
            <a:off x="467544" y="1116236"/>
            <a:ext cx="8352928" cy="2448272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8013" eaLnBrk="1" hangingPunct="1">
              <a:lnSpc>
                <a:spcPct val="80000"/>
              </a:lnSpc>
              <a:spcBef>
                <a:spcPts val="1100"/>
              </a:spcBef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2400" b="1" dirty="0" smtClean="0"/>
          </a:p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13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применение международных стандартов в контрольно-аудиторской деятельности Федерального казначейства</a:t>
            </a:r>
          </a:p>
          <a:p>
            <a:pPr marL="609600" indent="-608013" eaLnBrk="1" hangingPunct="1">
              <a:lnSpc>
                <a:spcPct val="80000"/>
              </a:lnSpc>
              <a:spcBef>
                <a:spcPts val="1100"/>
              </a:spcBef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09600" indent="-608013" eaLnBrk="1" hangingPunct="1">
              <a:lnSpc>
                <a:spcPct val="80000"/>
              </a:lnSpc>
              <a:spcBef>
                <a:spcPts val="1100"/>
              </a:spcBef>
              <a:buFontTx/>
              <a:buNone/>
              <a:tabLst>
                <a:tab pos="609600" algn="l"/>
                <a:tab pos="1524000" algn="l"/>
                <a:tab pos="2438400" algn="l"/>
                <a:tab pos="33528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12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7722" y="5940772"/>
            <a:ext cx="29420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Прага, март 2016 года</a:t>
            </a:r>
            <a:endParaRPr lang="ru-RU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64237" y="4148956"/>
            <a:ext cx="67124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внутреннего контроля (аудита) </a:t>
            </a:r>
          </a:p>
          <a:p>
            <a:pPr algn="ctr"/>
            <a:r>
              <a:rPr lang="ru-RU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оценки эффективности деятельности </a:t>
            </a:r>
          </a:p>
          <a:p>
            <a:pPr algn="ctr"/>
            <a:r>
              <a:rPr lang="ru-RU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  <a:p>
            <a:pPr algn="ctr"/>
            <a:r>
              <a:rPr lang="ru-RU" sz="2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СОЛОДОВ </a:t>
            </a:r>
            <a:r>
              <a:rPr lang="ru-RU" sz="2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АЛЕКСЕЙ ВИКТОРОВИЧ</a:t>
            </a:r>
            <a:endParaRPr lang="ru-RU" sz="20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8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flipH="1">
            <a:off x="5759064" y="1478427"/>
            <a:ext cx="1556" cy="1655271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658188" y="1059811"/>
            <a:ext cx="2907357" cy="220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1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контроля, принцип независимости</a:t>
            </a:r>
            <a:endParaRPr lang="ru-RU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56175" y="1019012"/>
            <a:ext cx="2507641" cy="601279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Положение о внутреннем контроле и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внутреннем аудите в 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Федеральном казначействе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178498" y="3051052"/>
            <a:ext cx="2503304" cy="98770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Стандарты внутреннего контроля и внутреннего аудита, применяемые контрольно-аудиторскими подразделениями при осуществлении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контрольной и аудиторской деятельности</a:t>
            </a: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78499" y="4082963"/>
            <a:ext cx="2485318" cy="34917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 внутреннего контроля </a:t>
            </a:r>
            <a:b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Федерального казначейства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178765" y="2036731"/>
            <a:ext cx="2487283" cy="9075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Правила профессиональной этики федеральных государственных гражданских служащих Федерального казначейства, осуществляющих контрольные и аудиторские мероприятия</a:t>
            </a:r>
          </a:p>
        </p:txBody>
      </p:sp>
      <p:sp>
        <p:nvSpPr>
          <p:cNvPr id="31" name="Номер слайда 5"/>
          <p:cNvSpPr txBox="1">
            <a:spLocks noGrp="1"/>
          </p:cNvSpPr>
          <p:nvPr/>
        </p:nvSpPr>
        <p:spPr bwMode="auto">
          <a:xfrm>
            <a:off x="8643938" y="6330641"/>
            <a:ext cx="4318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2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2493191" y="1294921"/>
            <a:ext cx="3694730" cy="92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179512" y="396156"/>
            <a:ext cx="241988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Кодекс Этики  </a:t>
            </a:r>
            <a:r>
              <a:rPr lang="en-US" sz="12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IIA </a:t>
            </a:r>
            <a:r>
              <a:rPr lang="ru-RU" sz="12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(ИВА)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95537" y="3349"/>
            <a:ext cx="835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положений международных стандартов </a:t>
            </a:r>
            <a:b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79512" y="756197"/>
            <a:ext cx="3081425" cy="165618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Международные 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профессиональные стандарты внутреннего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аудита 1100 и 1200 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(далее – Стандарты ИВА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ISSAI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30. Этический кодекс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Модель руководства по непрерывному профессиональному развитию и передовой практике в этой области (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PEMPAL)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далее – Модель НПР)</a:t>
            </a:r>
            <a:endParaRPr lang="en-US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ISSAI 1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dirty="0" err="1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Лимская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декларация</a:t>
            </a:r>
          </a:p>
          <a:p>
            <a:pPr algn="ctr">
              <a:defRPr/>
            </a:pP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2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3155264" y="2306062"/>
            <a:ext cx="302323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8" name="Прямоугольник 77"/>
          <p:cNvSpPr/>
          <p:nvPr/>
        </p:nvSpPr>
        <p:spPr>
          <a:xfrm>
            <a:off x="3335395" y="1791940"/>
            <a:ext cx="2010321" cy="2144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Этические принципы, необходимость непрерывного профессионального развития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92693" y="2484389"/>
            <a:ext cx="2709770" cy="63679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Стандарты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ИВА 2010, 2120</a:t>
            </a:r>
          </a:p>
          <a:p>
            <a:pPr algn="ctr"/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ISSAI 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9100. Рекомендации по стандартам внутреннего контроля в государственном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секторе</a:t>
            </a: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2802463" y="3118164"/>
            <a:ext cx="3355944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3229525" y="2758953"/>
            <a:ext cx="2010321" cy="2920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endParaRPr lang="ru-RU" sz="1200" dirty="0">
              <a:solidFill>
                <a:srgbClr val="162387"/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3185685" y="2540005"/>
            <a:ext cx="2440729" cy="4537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600"/>
              </a:spcBef>
              <a:defRPr/>
            </a:pPr>
            <a:r>
              <a:rPr lang="ru-RU" sz="1050" b="1" dirty="0" smtClean="0">
                <a:solidFill>
                  <a:srgbClr val="00863D"/>
                </a:solidFill>
                <a:latin typeface="Times New Roman" pitchFamily="18" charset="0"/>
                <a:cs typeface="Times New Roman" pitchFamily="18" charset="0"/>
              </a:rPr>
              <a:t>Определение  внутреннего контроля, общие рекомендации к организации и проведению проверок, к оценке рисков и др.</a:t>
            </a:r>
            <a:endParaRPr lang="ru-RU" sz="1050" b="1" dirty="0">
              <a:solidFill>
                <a:srgbClr val="00863D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5982206" y="3137277"/>
            <a:ext cx="0" cy="1264028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6208663" y="5266066"/>
            <a:ext cx="2485510" cy="70895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Классификаторы внутренних (операционных) рисков по направлениям деятельности ТОФК (перечни вопросов типовых программ проверки ТОФК)</a:t>
            </a:r>
            <a:endParaRPr lang="ru-RU" sz="10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198957" y="6012780"/>
            <a:ext cx="2511558" cy="58921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Порядок осуществления интегральной оценки деятельности  ТОФК по итогам контрольных и аудиторских мероприятий</a:t>
            </a:r>
          </a:p>
        </p:txBody>
      </p:sp>
      <p:cxnSp>
        <p:nvCxnSpPr>
          <p:cNvPr id="108" name="Прямая со стрелкой 107"/>
          <p:cNvCxnSpPr/>
          <p:nvPr/>
        </p:nvCxnSpPr>
        <p:spPr>
          <a:xfrm>
            <a:off x="5994026" y="4157978"/>
            <a:ext cx="226190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>
            <a:off x="5982206" y="4315159"/>
            <a:ext cx="10576" cy="1337581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5988665" y="4572620"/>
            <a:ext cx="219998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/>
          <p:nvPr/>
        </p:nvCxnSpPr>
        <p:spPr>
          <a:xfrm flipV="1">
            <a:off x="6002089" y="5339127"/>
            <a:ext cx="228694" cy="2646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0" name="Прямоугольник 119"/>
          <p:cNvSpPr/>
          <p:nvPr/>
        </p:nvSpPr>
        <p:spPr>
          <a:xfrm>
            <a:off x="92693" y="3133698"/>
            <a:ext cx="2450160" cy="325753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Стандарты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ИВА</a:t>
            </a: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92693" y="3459451"/>
            <a:ext cx="2436293" cy="936104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100" dirty="0" smtClean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Концептуальные основы управления рисками организаций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Комитет спонсорских организаций Комиссии </a:t>
            </a:r>
            <a:r>
              <a:rPr lang="ru-RU" sz="1100" dirty="0" err="1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Тредвея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(COSO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), США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дополнительная 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информация об управлении рисками организации</a:t>
            </a:r>
          </a:p>
          <a:p>
            <a:pPr algn="ctr">
              <a:defRPr/>
            </a:pP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Правая фигурная скобка 124"/>
          <p:cNvSpPr/>
          <p:nvPr/>
        </p:nvSpPr>
        <p:spPr>
          <a:xfrm>
            <a:off x="2528985" y="3327020"/>
            <a:ext cx="232301" cy="2155867"/>
          </a:xfrm>
          <a:prstGeom prst="rightBrac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27" name="Прямоугольник 126"/>
          <p:cNvSpPr/>
          <p:nvPr/>
        </p:nvSpPr>
        <p:spPr>
          <a:xfrm>
            <a:off x="3072592" y="3961313"/>
            <a:ext cx="2492953" cy="3311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1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Определение риска, цели, задачи, компоненты системы управления рисками</a:t>
            </a:r>
            <a:endParaRPr lang="ru-RU" sz="11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3132941" y="4489747"/>
            <a:ext cx="2231147" cy="658937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Концепция управления казначейскими рисками в Федеральном казначействе</a:t>
            </a:r>
            <a:endParaRPr lang="ru-RU" sz="12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5" name="Прямая со стрелкой 134"/>
          <p:cNvCxnSpPr/>
          <p:nvPr/>
        </p:nvCxnSpPr>
        <p:spPr>
          <a:xfrm>
            <a:off x="5364088" y="4790411"/>
            <a:ext cx="826167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5772173" y="4666336"/>
            <a:ext cx="2" cy="698372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3" name="Прямоугольник 142"/>
          <p:cNvSpPr/>
          <p:nvPr/>
        </p:nvSpPr>
        <p:spPr>
          <a:xfrm>
            <a:off x="72501" y="5657221"/>
            <a:ext cx="2924327" cy="4664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05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Стандарты ИВА 1100, </a:t>
            </a:r>
            <a:r>
              <a:rPr lang="en-US" sz="105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ISSAI </a:t>
            </a:r>
            <a:r>
              <a:rPr lang="ru-RU" sz="105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9140. Независимость внутреннего аудита в государственном </a:t>
            </a:r>
            <a:r>
              <a:rPr lang="ru-RU" sz="105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секторе</a:t>
            </a:r>
            <a:endParaRPr lang="ru-RU" sz="105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>
            <a:off x="3015182" y="6123661"/>
            <a:ext cx="256989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>
            <a:stCxn id="20" idx="3"/>
          </p:cNvCxnSpPr>
          <p:nvPr/>
        </p:nvCxnSpPr>
        <p:spPr>
          <a:xfrm>
            <a:off x="5565545" y="1170003"/>
            <a:ext cx="19527" cy="49536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>
            <a:stCxn id="20" idx="3"/>
          </p:cNvCxnSpPr>
          <p:nvPr/>
        </p:nvCxnSpPr>
        <p:spPr>
          <a:xfrm>
            <a:off x="5565545" y="1170003"/>
            <a:ext cx="612953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1" name="Прямоугольник 180"/>
          <p:cNvSpPr/>
          <p:nvPr/>
        </p:nvSpPr>
        <p:spPr>
          <a:xfrm>
            <a:off x="3163584" y="5514675"/>
            <a:ext cx="2296050" cy="2761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Вопросы независимости и объективности внутреннего аудита, в том числе определение внутреннего аудита, критерии независимости</a:t>
            </a:r>
            <a:endParaRPr lang="ru-RU" sz="11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86" name="Прямая соединительная линия 185"/>
          <p:cNvCxnSpPr/>
          <p:nvPr/>
        </p:nvCxnSpPr>
        <p:spPr>
          <a:xfrm flipH="1">
            <a:off x="5765349" y="5341773"/>
            <a:ext cx="6826" cy="988868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7" name="Прямая со стрелкой 196"/>
          <p:cNvCxnSpPr/>
          <p:nvPr/>
        </p:nvCxnSpPr>
        <p:spPr>
          <a:xfrm>
            <a:off x="5765349" y="6330641"/>
            <a:ext cx="424906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6187921" y="4469681"/>
            <a:ext cx="2494149" cy="723431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Стандарт  осуществления последующего оперативного внутреннего автоматизированного контроля в ТОФК</a:t>
            </a:r>
          </a:p>
        </p:txBody>
      </p:sp>
      <p:cxnSp>
        <p:nvCxnSpPr>
          <p:cNvPr id="70" name="Прямая со стрелкой 69"/>
          <p:cNvCxnSpPr/>
          <p:nvPr/>
        </p:nvCxnSpPr>
        <p:spPr>
          <a:xfrm flipV="1">
            <a:off x="2658188" y="4672463"/>
            <a:ext cx="474753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5982206" y="5482886"/>
            <a:ext cx="10576" cy="640775"/>
          </a:xfrm>
          <a:prstGeom prst="line">
            <a:avLst/>
          </a:prstGeom>
          <a:ln>
            <a:solidFill>
              <a:srgbClr val="00863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6000614" y="6123661"/>
            <a:ext cx="208049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5774660" y="3327018"/>
            <a:ext cx="0" cy="1423473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V="1">
            <a:off x="5765349" y="3327019"/>
            <a:ext cx="413149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>
            <a:off x="5759064" y="1478427"/>
            <a:ext cx="399343" cy="0"/>
          </a:xfrm>
          <a:prstGeom prst="straightConnector1">
            <a:avLst/>
          </a:prstGeom>
          <a:ln>
            <a:solidFill>
              <a:srgbClr val="00863D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5765349" y="4327776"/>
            <a:ext cx="454867" cy="1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endCxn id="103" idx="1"/>
          </p:cNvCxnSpPr>
          <p:nvPr/>
        </p:nvCxnSpPr>
        <p:spPr>
          <a:xfrm>
            <a:off x="5760620" y="5620542"/>
            <a:ext cx="448043" cy="0"/>
          </a:xfrm>
          <a:prstGeom prst="straightConnector1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158407" y="1675791"/>
            <a:ext cx="2507641" cy="30064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об УВК(А)</a:t>
            </a:r>
            <a:r>
              <a:rPr lang="ru-RU" sz="1100" dirty="0" err="1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иОЭД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Прямая со стрелкой 97"/>
          <p:cNvCxnSpPr/>
          <p:nvPr/>
        </p:nvCxnSpPr>
        <p:spPr>
          <a:xfrm>
            <a:off x="5582463" y="1826111"/>
            <a:ext cx="57594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85759" y="4394367"/>
            <a:ext cx="2450159" cy="792088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ISSAI 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9130. Рекомендации по стандартам внутреннего контроля в государственном секторе – </a:t>
            </a:r>
            <a:endParaRPr lang="ru-RU" sz="11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85759" y="5185720"/>
            <a:ext cx="2450160" cy="47150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Оценка рисков при планировании аудита (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PEMPAL)</a:t>
            </a:r>
            <a:r>
              <a:rPr lang="ru-RU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 (далее - Модель оценки рисков </a:t>
            </a:r>
            <a:r>
              <a:rPr lang="en-US" sz="1100" dirty="0" smtClean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PEMPAL</a:t>
            </a:r>
            <a:r>
              <a:rPr lang="ru-RU" sz="1100" dirty="0">
                <a:solidFill>
                  <a:srgbClr val="162387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5861821" y="2306062"/>
            <a:ext cx="0" cy="1445337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5861821" y="3743926"/>
            <a:ext cx="31694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2769"/>
          <a:stretch/>
        </p:blipFill>
        <p:spPr bwMode="auto">
          <a:xfrm>
            <a:off x="251520" y="6215796"/>
            <a:ext cx="1096448" cy="352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9" name="TextBox 58"/>
          <p:cNvSpPr txBox="1"/>
          <p:nvPr/>
        </p:nvSpPr>
        <p:spPr>
          <a:xfrm>
            <a:off x="-72631" y="6198640"/>
            <a:ext cx="39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579" y="6221836"/>
            <a:ext cx="1781946" cy="3461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6492795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5395" y="6271079"/>
            <a:ext cx="1777461" cy="2476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8147" y="6481544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2665" y="6496424"/>
            <a:ext cx="714287" cy="109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616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8128" y="79263"/>
            <a:ext cx="8353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Стандартов ИВА 1100 </a:t>
            </a:r>
            <a:r>
              <a:rPr lang="ru-RU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 и </a:t>
            </a:r>
            <a:r>
              <a:rPr lang="ru-RU" altLang="ru-RU" sz="20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 </a:t>
            </a: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9140. 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 </a:t>
            </a:r>
            <a:r>
              <a:rPr lang="ru-RU" sz="2000" b="1" kern="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аудита в государственном 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секторе</a:t>
            </a:r>
            <a:endParaRPr lang="ru-RU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69516" y="3743393"/>
            <a:ext cx="3493256" cy="838676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kern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Определние</a:t>
            </a:r>
            <a:r>
              <a:rPr lang="ru-RU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ИВА и </a:t>
            </a:r>
            <a:r>
              <a:rPr lang="en-US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 </a:t>
            </a:r>
            <a:r>
              <a:rPr lang="ru-RU" sz="14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9140. Независимость внутреннего аудита в государственном секторе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4384826" y="1094926"/>
            <a:ext cx="4518335" cy="59406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Положение о внутреннем контроле и внутреннем аудите в Федеральном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казначействе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62485" y="4709473"/>
            <a:ext cx="3935758" cy="1362849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 – независимая, объективная деятельность </a:t>
            </a:r>
            <a:r>
              <a:rPr lang="ru-RU" altLang="ru-RU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предоставлению гарантий и консультационных услуг … </a:t>
            </a:r>
            <a:r>
              <a:rPr lang="ru-RU" altLang="ru-RU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созданная для повышения эффективности и результативности деятельности </a:t>
            </a:r>
            <a:r>
              <a:rPr lang="ru-RU" altLang="ru-RU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помогает организации достичь поставленных целей</a:t>
            </a:r>
            <a:endParaRPr lang="ru-RU" altLang="ru-RU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481094" y="1872768"/>
            <a:ext cx="4426284" cy="1362849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altLang="ru-RU" sz="1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 -</a:t>
            </a:r>
            <a:r>
              <a:rPr lang="ru-RU" sz="12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деятельность контрольно-аудиторских подразделений по представлению руководству независимой и объективной информации о состоянии деятельности по осуществлению возложенных  функций и полномочий, в том числе о надежности функционирования системы внутреннего контроля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960845" y="1494797"/>
            <a:ext cx="576064" cy="13236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375636" y="1693997"/>
            <a:ext cx="576064" cy="17877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омер слайда 5"/>
          <p:cNvSpPr txBox="1">
            <a:spLocks noGrp="1"/>
          </p:cNvSpPr>
          <p:nvPr/>
        </p:nvSpPr>
        <p:spPr bwMode="auto">
          <a:xfrm>
            <a:off x="8667289" y="6339671"/>
            <a:ext cx="431800" cy="48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3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62485" y="6032333"/>
            <a:ext cx="5821683" cy="524173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независимости внутреннего аудита: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подотчетность подразделения внутреннего аудита высшему руководству…</a:t>
            </a:r>
            <a:endParaRPr lang="ru-RU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454982" y="3326338"/>
            <a:ext cx="4518335" cy="838676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Управлении внутреннего контроля (аудита) и оценки эффективности деятельности Федерального казначейства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821708" y="4383377"/>
            <a:ext cx="4032852" cy="1362849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и исключительное подчинение руководителю Федерального казначейства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2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Курирование и контроль деятельности – заместитель руководителя Федерального казначейства</a:t>
            </a:r>
            <a:endParaRPr lang="ru-RU" sz="12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375636" y="4165014"/>
            <a:ext cx="576064" cy="21415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852540"/>
            <a:ext cx="619686" cy="571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09" y="1028502"/>
            <a:ext cx="588858" cy="466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262485" y="1627164"/>
            <a:ext cx="4005515" cy="1362849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аудит должен быть независимым, а внутренние аудиторы должны быть объективными при выполнении своих </a:t>
            </a:r>
            <a:r>
              <a:rPr lang="ru-RU" sz="12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обязанностей. Внутренний аудит помогает организации в поддержании надежной системы внутреннего контроля, оценивая ее эффективность и результативность</a:t>
            </a:r>
            <a:endParaRPr lang="ru-RU" sz="12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717523" y="1094926"/>
            <a:ext cx="3445249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ИВА 1100 и 1200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62485" y="2945690"/>
            <a:ext cx="4005515" cy="873621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ru-RU" sz="11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независимости внутреннего аудита:</a:t>
            </a: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sz="11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аудита должен иметь прямой и свободный доступ к высшему исполнительному руководству и </a:t>
            </a:r>
            <a:r>
              <a:rPr lang="ru-RU" sz="11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Совету…</a:t>
            </a:r>
          </a:p>
        </p:txBody>
      </p:sp>
      <p:sp>
        <p:nvSpPr>
          <p:cNvPr id="22" name="Стрелка вниз 21"/>
          <p:cNvSpPr/>
          <p:nvPr/>
        </p:nvSpPr>
        <p:spPr>
          <a:xfrm>
            <a:off x="1907454" y="4752307"/>
            <a:ext cx="576064" cy="12684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250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899592" y="3204468"/>
            <a:ext cx="3484189" cy="1224136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честность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algn="ctr">
              <a:lnSpc>
                <a:spcPts val="18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независимость</a:t>
            </a:r>
          </a:p>
          <a:p>
            <a:pPr algn="ctr">
              <a:lnSpc>
                <a:spcPts val="1800"/>
              </a:lnSpc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омпетентность</a:t>
            </a:r>
          </a:p>
          <a:p>
            <a:pPr algn="ctr">
              <a:lnSpc>
                <a:spcPts val="1800"/>
              </a:lnSpc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Объективность и беспристрастность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5"/>
          <p:cNvSpPr txBox="1">
            <a:spLocks noGrp="1"/>
          </p:cNvSpPr>
          <p:nvPr/>
        </p:nvSpPr>
        <p:spPr bwMode="auto">
          <a:xfrm>
            <a:off x="8683947" y="6352793"/>
            <a:ext cx="431800" cy="48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AB9B03-C524-4C32-AACD-7EBD990ED77B}" type="slidenum">
              <a:rPr lang="ru-RU" sz="1400">
                <a:latin typeface="Times New Roman" pitchFamily="18" charset="0"/>
                <a:cs typeface="Times New Roman" pitchFamily="18" charset="0"/>
              </a:rPr>
              <a:pPr algn="r"/>
              <a:t>4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E:\Фото 2\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8106" y="2430045"/>
            <a:ext cx="1224385" cy="155612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788024" y="919896"/>
            <a:ext cx="3600400" cy="1642408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Правила профессиональной этики федеральных государственных гражданских служащих Федерального казначейства, осуществляющих контрольные и аудиторские 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Стандарты </a:t>
            </a:r>
            <a:r>
              <a:rPr lang="ru-RU" sz="11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внутреннего контроля и внутреннего аудита, применяемые контрольно-аудиторскими подразделениями при осуществлении контрольной и аудиторской </a:t>
            </a: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1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5437" y="180132"/>
            <a:ext cx="8353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положений</a:t>
            </a:r>
          </a:p>
          <a:p>
            <a:pPr algn="ctr">
              <a:defRPr/>
            </a:pP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Стандартов ИВА , </a:t>
            </a:r>
            <a:r>
              <a:rPr lang="en-US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 30</a:t>
            </a:r>
            <a:r>
              <a:rPr lang="ru-RU" sz="2000" b="1" kern="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Этический кодекс, Модели НПР</a:t>
            </a:r>
            <a:endParaRPr lang="ru-RU" sz="2000" b="1" kern="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84168" y="2760923"/>
            <a:ext cx="3031579" cy="1451658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честность</a:t>
            </a:r>
          </a:p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конфиденциальность</a:t>
            </a:r>
          </a:p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независимость</a:t>
            </a: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компетентность</a:t>
            </a:r>
            <a:r>
              <a:rPr lang="en-US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должная тщательность</a:t>
            </a: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законность</a:t>
            </a: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ответственность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792064" y="2760923"/>
            <a:ext cx="3173173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ISSAI 30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Этический кодекс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1331640" y="3132460"/>
            <a:ext cx="576064" cy="144016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5" y="2700412"/>
            <a:ext cx="634922" cy="576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34" y="1081247"/>
            <a:ext cx="730622" cy="5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792064" y="941468"/>
            <a:ext cx="3173173" cy="66395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Этический кодекс</a:t>
            </a:r>
          </a:p>
          <a:p>
            <a:pPr algn="ctr">
              <a:defRPr/>
            </a:pP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ИВА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846572" y="1475177"/>
            <a:ext cx="576064" cy="99469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3993" y="1619702"/>
            <a:ext cx="4062173" cy="1059947"/>
          </a:xfrm>
          <a:prstGeom prst="ellipse">
            <a:avLst/>
          </a:prstGeom>
          <a:solidFill>
            <a:schemeClr val="bg2"/>
          </a:solidFill>
          <a:ln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профессионализм</a:t>
            </a:r>
          </a:p>
          <a:p>
            <a:pPr algn="ctr">
              <a:lnSpc>
                <a:spcPts val="18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отношение </a:t>
            </a:r>
          </a:p>
          <a:p>
            <a:pPr algn="ctr">
              <a:lnSpc>
                <a:spcPts val="18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работе </a:t>
            </a:r>
          </a:p>
          <a:p>
            <a:pPr algn="ctr">
              <a:lnSpc>
                <a:spcPts val="18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непрерывное  профессиональное развитие</a:t>
            </a:r>
            <a:endParaRPr lang="ru-RU" sz="1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84588"/>
            <a:ext cx="864096" cy="45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773841" y="4769371"/>
            <a:ext cx="3139749" cy="384393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НПР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62161" y="5316884"/>
            <a:ext cx="4636126" cy="1362849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Непрерывное профессиональное развитие – инструмент, при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помощи которого внутренние аудиторы постоянно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совершенствуют профессиональные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навыки, с тем, чтобы предоставлять более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качественные услуги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своим клиентам и в то же время повышать уровень доверия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 качеству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и надежности своей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4860032" y="4268539"/>
            <a:ext cx="4162634" cy="2411194"/>
          </a:xfrm>
          <a:prstGeom prst="roundRect">
            <a:avLst>
              <a:gd name="adj" fmla="val 21750"/>
            </a:avLst>
          </a:prstGeom>
          <a:solidFill>
            <a:schemeClr val="accent5">
              <a:lumMod val="20000"/>
              <a:lumOff val="80000"/>
              <a:alpha val="50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Принцип компетентности и должной 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тщательности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выражается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поддержании гражданским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служащим профессиональных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знаний и навыков на уровне, позволяющем обеспечивать предоставление уполномоченным лицам достоверной, объективной и точной информации о деятельности объекта проверки, а также в осуществлении контрольных и аудиторских мероприятий добросовестно и в соответствии с действующими в Федеральном казначействе стандартами в области контроля 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аудита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22562" y="3585526"/>
            <a:ext cx="2197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05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Пул контролеров и аудиторов</a:t>
            </a:r>
            <a:r>
              <a:rPr lang="ru-RU" sz="105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  <a:endParaRPr lang="ru-RU" sz="105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4362607" y="2844428"/>
            <a:ext cx="1174656" cy="750020"/>
            <a:chOff x="7668344" y="1058829"/>
            <a:chExt cx="1405390" cy="1309697"/>
          </a:xfrm>
        </p:grpSpPr>
        <p:sp>
          <p:nvSpPr>
            <p:cNvPr id="29" name="24-конечная звезда 28"/>
            <p:cNvSpPr/>
            <p:nvPr/>
          </p:nvSpPr>
          <p:spPr>
            <a:xfrm>
              <a:off x="7668344" y="1058829"/>
              <a:ext cx="1405390" cy="1309697"/>
            </a:xfrm>
            <a:prstGeom prst="star24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893206" y="1397717"/>
              <a:ext cx="1000132" cy="9136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bg1"/>
                  </a:solidFill>
                </a:rPr>
                <a:t>д</a:t>
              </a:r>
              <a:r>
                <a:rPr lang="ru-RU" sz="1400" b="1" dirty="0" smtClean="0">
                  <a:solidFill>
                    <a:schemeClr val="bg1"/>
                  </a:solidFill>
                </a:rPr>
                <a:t>о 500 чел</a:t>
              </a:r>
              <a:endParaRPr lang="ru-RU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Выгнутая вправо стрелка 1"/>
          <p:cNvSpPr/>
          <p:nvPr/>
        </p:nvSpPr>
        <p:spPr>
          <a:xfrm>
            <a:off x="8189118" y="1189686"/>
            <a:ext cx="799455" cy="1726750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4362607" y="1878932"/>
            <a:ext cx="587328" cy="1037504"/>
          </a:xfrm>
          <a:prstGeom prst="curv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1815994" y="5206500"/>
            <a:ext cx="576064" cy="144458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502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 txBox="1">
            <a:spLocks/>
          </p:cNvSpPr>
          <p:nvPr/>
        </p:nvSpPr>
        <p:spPr>
          <a:xfrm>
            <a:off x="214314" y="145521"/>
            <a:ext cx="8643937" cy="514174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endParaRPr lang="ru-RU" dirty="0">
              <a:solidFill>
                <a:srgbClr val="00449E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24579" name="Text Box 32"/>
          <p:cNvSpPr txBox="1">
            <a:spLocks noChangeArrowheads="1"/>
          </p:cNvSpPr>
          <p:nvPr/>
        </p:nvSpPr>
        <p:spPr bwMode="auto">
          <a:xfrm>
            <a:off x="3995738" y="992170"/>
            <a:ext cx="5148262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(годовой план внутреннего контроля и внутреннего аудита, </a:t>
            </a:r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график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проведения проверок</a:t>
            </a:r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4580" name="Text Box 39"/>
          <p:cNvSpPr txBox="1">
            <a:spLocks noChangeArrowheads="1"/>
          </p:cNvSpPr>
          <p:nvPr/>
        </p:nvSpPr>
        <p:spPr bwMode="auto">
          <a:xfrm>
            <a:off x="3848101" y="1458442"/>
            <a:ext cx="5184775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подготовка (формирование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аудиторской группы</a:t>
            </a:r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распределение обязанностей, документальное </a:t>
            </a:r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оформление) </a:t>
            </a:r>
          </a:p>
        </p:txBody>
      </p:sp>
      <p:sp>
        <p:nvSpPr>
          <p:cNvPr id="24581" name="Text Box 41"/>
          <p:cNvSpPr txBox="1">
            <a:spLocks noChangeArrowheads="1"/>
          </p:cNvSpPr>
          <p:nvPr/>
        </p:nvSpPr>
        <p:spPr bwMode="auto">
          <a:xfrm>
            <a:off x="4029075" y="2190898"/>
            <a:ext cx="5003800" cy="2845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проведение (организация, требования, контроль качества) </a:t>
            </a:r>
          </a:p>
        </p:txBody>
      </p:sp>
      <p:sp>
        <p:nvSpPr>
          <p:cNvPr id="24582" name="Text Box 43"/>
          <p:cNvSpPr txBox="1">
            <a:spLocks noChangeArrowheads="1"/>
          </p:cNvSpPr>
          <p:nvPr/>
        </p:nvSpPr>
        <p:spPr bwMode="auto">
          <a:xfrm>
            <a:off x="4244975" y="2924969"/>
            <a:ext cx="4699000" cy="4721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документирование результатов, наличие доказательств, оформление отчетности</a:t>
            </a:r>
          </a:p>
        </p:txBody>
      </p:sp>
      <p:sp>
        <p:nvSpPr>
          <p:cNvPr id="24583" name="Text Box 45"/>
          <p:cNvSpPr txBox="1">
            <a:spLocks noChangeArrowheads="1"/>
          </p:cNvSpPr>
          <p:nvPr/>
        </p:nvSpPr>
        <p:spPr bwMode="auto">
          <a:xfrm>
            <a:off x="4000496" y="3778252"/>
            <a:ext cx="4719637" cy="4638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8000" tIns="46800" rIns="18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сведения о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нарушениях (недостатках), </a:t>
            </a:r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рекомендации, сроки для принятия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мер</a:t>
            </a:r>
            <a:r>
              <a:rPr lang="en-US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4" name="Text Box 47"/>
          <p:cNvSpPr txBox="1">
            <a:spLocks noChangeArrowheads="1"/>
          </p:cNvSpPr>
          <p:nvPr/>
        </p:nvSpPr>
        <p:spPr bwMode="auto">
          <a:xfrm>
            <a:off x="4154489" y="4333287"/>
            <a:ext cx="4770437" cy="2845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контроль устранения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нарушений (недостатков)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5" name="Text Box 49"/>
          <p:cNvSpPr txBox="1">
            <a:spLocks noChangeArrowheads="1"/>
          </p:cNvSpPr>
          <p:nvPr/>
        </p:nvSpPr>
        <p:spPr bwMode="auto">
          <a:xfrm>
            <a:off x="4140200" y="4886266"/>
            <a:ext cx="4699000" cy="2845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подготовка и свод </a:t>
            </a: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отчетности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6" name="Rectangle 53"/>
          <p:cNvSpPr>
            <a:spLocks noChangeArrowheads="1"/>
          </p:cNvSpPr>
          <p:nvPr/>
        </p:nvSpPr>
        <p:spPr bwMode="auto">
          <a:xfrm>
            <a:off x="571501" y="1236928"/>
            <a:ext cx="3673475" cy="73245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/>
            <a:r>
              <a:rPr lang="ru-RU" sz="15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ПЛАНИРОВАНИЕ И ПОДГОТОВКА</a:t>
            </a:r>
          </a:p>
        </p:txBody>
      </p:sp>
      <p:sp>
        <p:nvSpPr>
          <p:cNvPr id="24587" name="Rectangle 57"/>
          <p:cNvSpPr>
            <a:spLocks noChangeArrowheads="1"/>
          </p:cNvSpPr>
          <p:nvPr/>
        </p:nvSpPr>
        <p:spPr bwMode="auto">
          <a:xfrm>
            <a:off x="571501" y="2190898"/>
            <a:ext cx="3673475" cy="50951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ru-RU" sz="16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ОСУЩЕСТВЛЕНИЕ</a:t>
            </a:r>
          </a:p>
        </p:txBody>
      </p:sp>
      <p:sp>
        <p:nvSpPr>
          <p:cNvPr id="24588" name="Rectangle 58"/>
          <p:cNvSpPr>
            <a:spLocks noChangeArrowheads="1"/>
          </p:cNvSpPr>
          <p:nvPr/>
        </p:nvSpPr>
        <p:spPr bwMode="auto">
          <a:xfrm>
            <a:off x="611560" y="2916436"/>
            <a:ext cx="3673475" cy="732454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ru-RU" sz="16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ОФОРМЛЕНИЕ РЕЗУЛЬТАТОВ</a:t>
            </a:r>
          </a:p>
        </p:txBody>
      </p:sp>
      <p:sp>
        <p:nvSpPr>
          <p:cNvPr id="24589" name="Rectangle 59"/>
          <p:cNvSpPr>
            <a:spLocks noChangeArrowheads="1"/>
          </p:cNvSpPr>
          <p:nvPr/>
        </p:nvSpPr>
        <p:spPr bwMode="auto">
          <a:xfrm>
            <a:off x="611560" y="3780532"/>
            <a:ext cx="3673475" cy="732455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ru-RU" sz="16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РАССМОТРЕНИЕ РЕЗУЛЬТАТОВ</a:t>
            </a:r>
          </a:p>
        </p:txBody>
      </p:sp>
      <p:sp>
        <p:nvSpPr>
          <p:cNvPr id="24590" name="Rectangle 60"/>
          <p:cNvSpPr>
            <a:spLocks noChangeArrowheads="1"/>
          </p:cNvSpPr>
          <p:nvPr/>
        </p:nvSpPr>
        <p:spPr bwMode="auto">
          <a:xfrm>
            <a:off x="611560" y="4716637"/>
            <a:ext cx="3673475" cy="648072"/>
          </a:xfrm>
          <a:prstGeom prst="rect">
            <a:avLst/>
          </a:prstGeom>
          <a:solidFill>
            <a:srgbClr val="CCECFF"/>
          </a:solidFill>
          <a:ln w="1587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lIns="90000" tIns="46800" rIns="90000" bIns="46800" anchor="ctr" anchorCtr="1"/>
          <a:lstStyle/>
          <a:p>
            <a:pPr indent="363538" algn="ctr"/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ОТЧЕТНОСТИ</a:t>
            </a:r>
          </a:p>
        </p:txBody>
      </p:sp>
      <p:cxnSp>
        <p:nvCxnSpPr>
          <p:cNvPr id="24591" name="AutoShape 64"/>
          <p:cNvCxnSpPr>
            <a:cxnSpLocks noChangeShapeType="1"/>
            <a:stCxn id="24586" idx="2"/>
            <a:endCxn id="24587" idx="0"/>
          </p:cNvCxnSpPr>
          <p:nvPr/>
        </p:nvCxnSpPr>
        <p:spPr bwMode="auto">
          <a:xfrm>
            <a:off x="2408239" y="1969382"/>
            <a:ext cx="0" cy="221516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2" name="AutoShape 65"/>
          <p:cNvCxnSpPr>
            <a:cxnSpLocks noChangeShapeType="1"/>
          </p:cNvCxnSpPr>
          <p:nvPr/>
        </p:nvCxnSpPr>
        <p:spPr bwMode="auto">
          <a:xfrm rot="5400000">
            <a:off x="2309881" y="2802291"/>
            <a:ext cx="205346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3" name="AutoShape 66"/>
          <p:cNvCxnSpPr>
            <a:cxnSpLocks noChangeShapeType="1"/>
          </p:cNvCxnSpPr>
          <p:nvPr/>
        </p:nvCxnSpPr>
        <p:spPr bwMode="auto">
          <a:xfrm rot="5400000">
            <a:off x="2309881" y="3738396"/>
            <a:ext cx="205347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4" name="AutoShape 67"/>
          <p:cNvCxnSpPr>
            <a:cxnSpLocks noChangeShapeType="1"/>
          </p:cNvCxnSpPr>
          <p:nvPr/>
        </p:nvCxnSpPr>
        <p:spPr bwMode="auto">
          <a:xfrm rot="5400000">
            <a:off x="2309880" y="4602492"/>
            <a:ext cx="205347" cy="15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5" name="AutoShape 68"/>
          <p:cNvCxnSpPr>
            <a:cxnSpLocks noChangeShapeType="1"/>
            <a:endCxn id="24586" idx="1"/>
          </p:cNvCxnSpPr>
          <p:nvPr/>
        </p:nvCxnSpPr>
        <p:spPr bwMode="auto">
          <a:xfrm>
            <a:off x="214314" y="1600729"/>
            <a:ext cx="357187" cy="1617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8" name="AutoShape 72"/>
          <p:cNvCxnSpPr>
            <a:cxnSpLocks noChangeShapeType="1"/>
          </p:cNvCxnSpPr>
          <p:nvPr/>
        </p:nvCxnSpPr>
        <p:spPr bwMode="auto">
          <a:xfrm flipV="1">
            <a:off x="214312" y="1600730"/>
            <a:ext cx="1" cy="4255083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599" name="AutoShape 73"/>
          <p:cNvCxnSpPr>
            <a:cxnSpLocks noChangeShapeType="1"/>
          </p:cNvCxnSpPr>
          <p:nvPr/>
        </p:nvCxnSpPr>
        <p:spPr bwMode="auto">
          <a:xfrm rot="10800000">
            <a:off x="214314" y="4438387"/>
            <a:ext cx="357187" cy="1616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0" name="AutoShape 74"/>
          <p:cNvCxnSpPr>
            <a:cxnSpLocks noChangeShapeType="1"/>
          </p:cNvCxnSpPr>
          <p:nvPr/>
        </p:nvCxnSpPr>
        <p:spPr bwMode="auto">
          <a:xfrm>
            <a:off x="4244975" y="1458442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1" name="AutoShape 75"/>
          <p:cNvCxnSpPr>
            <a:cxnSpLocks noChangeShapeType="1"/>
          </p:cNvCxnSpPr>
          <p:nvPr/>
        </p:nvCxnSpPr>
        <p:spPr bwMode="auto">
          <a:xfrm>
            <a:off x="6477000" y="1458442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2" name="AutoShape 76"/>
          <p:cNvCxnSpPr>
            <a:cxnSpLocks noChangeShapeType="1"/>
          </p:cNvCxnSpPr>
          <p:nvPr/>
        </p:nvCxnSpPr>
        <p:spPr bwMode="auto">
          <a:xfrm>
            <a:off x="4244975" y="189823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3" name="AutoShape 77"/>
          <p:cNvCxnSpPr>
            <a:cxnSpLocks noChangeShapeType="1"/>
          </p:cNvCxnSpPr>
          <p:nvPr/>
        </p:nvCxnSpPr>
        <p:spPr bwMode="auto">
          <a:xfrm>
            <a:off x="6477000" y="189823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4" name="AutoShape 78"/>
          <p:cNvCxnSpPr>
            <a:cxnSpLocks noChangeShapeType="1"/>
          </p:cNvCxnSpPr>
          <p:nvPr/>
        </p:nvCxnSpPr>
        <p:spPr bwMode="auto">
          <a:xfrm>
            <a:off x="4244975" y="2485173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5" name="AutoShape 79"/>
          <p:cNvCxnSpPr>
            <a:cxnSpLocks noChangeShapeType="1"/>
          </p:cNvCxnSpPr>
          <p:nvPr/>
        </p:nvCxnSpPr>
        <p:spPr bwMode="auto">
          <a:xfrm>
            <a:off x="6477000" y="2485173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6" name="AutoShape 80"/>
          <p:cNvCxnSpPr>
            <a:cxnSpLocks noChangeShapeType="1"/>
          </p:cNvCxnSpPr>
          <p:nvPr/>
        </p:nvCxnSpPr>
        <p:spPr bwMode="auto">
          <a:xfrm>
            <a:off x="4244975" y="3364766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7" name="AutoShape 81"/>
          <p:cNvCxnSpPr>
            <a:cxnSpLocks noChangeShapeType="1"/>
          </p:cNvCxnSpPr>
          <p:nvPr/>
        </p:nvCxnSpPr>
        <p:spPr bwMode="auto">
          <a:xfrm>
            <a:off x="6477000" y="3364766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8" name="AutoShape 82"/>
          <p:cNvCxnSpPr>
            <a:cxnSpLocks noChangeShapeType="1"/>
          </p:cNvCxnSpPr>
          <p:nvPr/>
        </p:nvCxnSpPr>
        <p:spPr bwMode="auto">
          <a:xfrm>
            <a:off x="4244975" y="424435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09" name="AutoShape 83"/>
          <p:cNvCxnSpPr>
            <a:cxnSpLocks noChangeShapeType="1"/>
          </p:cNvCxnSpPr>
          <p:nvPr/>
        </p:nvCxnSpPr>
        <p:spPr bwMode="auto">
          <a:xfrm>
            <a:off x="6477000" y="424435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12" name="AutoShape 86"/>
          <p:cNvCxnSpPr>
            <a:cxnSpLocks noChangeShapeType="1"/>
          </p:cNvCxnSpPr>
          <p:nvPr/>
        </p:nvCxnSpPr>
        <p:spPr bwMode="auto">
          <a:xfrm>
            <a:off x="4244975" y="519832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4613" name="AutoShape 87"/>
          <p:cNvCxnSpPr>
            <a:cxnSpLocks noChangeShapeType="1"/>
          </p:cNvCxnSpPr>
          <p:nvPr/>
        </p:nvCxnSpPr>
        <p:spPr bwMode="auto">
          <a:xfrm>
            <a:off x="6477000" y="5198328"/>
            <a:ext cx="2224088" cy="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4616" name="Text Box 91"/>
          <p:cNvSpPr txBox="1">
            <a:spLocks noChangeArrowheads="1"/>
          </p:cNvSpPr>
          <p:nvPr/>
        </p:nvSpPr>
        <p:spPr bwMode="auto">
          <a:xfrm>
            <a:off x="4356101" y="5253303"/>
            <a:ext cx="4392613" cy="4721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indent="363538" algn="ctr"/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подготовка и представление аналитических материалов </a:t>
            </a:r>
            <a:b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 результатам контрольной (аудиторской) деятельности </a:t>
            </a:r>
            <a:endParaRPr lang="ru-RU" sz="12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9976" y="0"/>
            <a:ext cx="8353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Стандарты внутреннего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внутреннего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аудита, применяемые контрольно-аудиторскими подразделениями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осуществлении контрольной и аудиторской деятельности</a:t>
            </a: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1043608" y="5296937"/>
            <a:ext cx="2232248" cy="1502628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Стандарты </a:t>
            </a: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</a:t>
            </a: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2000, 2100, 2200, 2300, 2400, 2500</a:t>
            </a:r>
          </a:p>
          <a:p>
            <a:pPr algn="ctr">
              <a:defRPr/>
            </a:pPr>
            <a:endParaRPr lang="en-US" sz="1600" b="1" kern="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ISSAI 9100</a:t>
            </a:r>
            <a:r>
              <a:rPr lang="ru-RU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3707904" y="6156796"/>
            <a:ext cx="393839" cy="28575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4460436" y="5965853"/>
            <a:ext cx="3799755" cy="594062"/>
          </a:xfrm>
          <a:prstGeom prst="roundRect">
            <a:avLst>
              <a:gd name="adj" fmla="val 21750"/>
            </a:avLst>
          </a:prstGeom>
          <a:solidFill>
            <a:schemeClr val="accent6">
              <a:lumMod val="75000"/>
            </a:schemeClr>
          </a:solidFill>
          <a:ln w="25400" cmpd="sng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подход к проведению </a:t>
            </a:r>
          </a:p>
          <a:p>
            <a:pPr algn="ctr">
              <a:defRPr/>
            </a:pPr>
            <a:r>
              <a:rPr lang="ru-RU" sz="14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внутреннего контроля, внутреннего аудита</a:t>
            </a:r>
            <a:endParaRPr lang="ru-RU" sz="1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Номер слайда 5"/>
          <p:cNvSpPr txBox="1">
            <a:spLocks noGrp="1"/>
          </p:cNvSpPr>
          <p:nvPr/>
        </p:nvSpPr>
        <p:spPr bwMode="auto">
          <a:xfrm>
            <a:off x="8712200" y="6350020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8244408" y="5887935"/>
            <a:ext cx="504306" cy="564759"/>
          </a:xfrm>
          <a:prstGeom prst="bentUpArrow">
            <a:avLst/>
          </a:prstGeom>
          <a:ln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12" descr="http://www.kommersant.ru/factbook/picture/577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84788"/>
            <a:ext cx="506685" cy="585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364708"/>
            <a:ext cx="646509" cy="5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 txBox="1">
            <a:spLocks/>
          </p:cNvSpPr>
          <p:nvPr/>
        </p:nvSpPr>
        <p:spPr bwMode="auto">
          <a:xfrm>
            <a:off x="500034" y="46782"/>
            <a:ext cx="8208912" cy="58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sz="2000" b="1" dirty="0" smtClean="0">
                <a:solidFill>
                  <a:srgbClr val="162387"/>
                </a:solidFill>
                <a:latin typeface="Times New Roman" pitchFamily="18" charset="0"/>
              </a:rPr>
              <a:t>Стандарт осуществления последующего оперативного внутреннего автоматизированного контроля в территориальных органах Федерального казначейства</a:t>
            </a:r>
            <a:endParaRPr lang="ru-RU" sz="2000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sp>
        <p:nvSpPr>
          <p:cNvPr id="30" name="Номер слайда 2"/>
          <p:cNvSpPr txBox="1">
            <a:spLocks/>
          </p:cNvSpPr>
          <p:nvPr/>
        </p:nvSpPr>
        <p:spPr bwMode="auto">
          <a:xfrm>
            <a:off x="6516450" y="6537120"/>
            <a:ext cx="2133600" cy="3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1200" dirty="0">
              <a:solidFill>
                <a:srgbClr val="89898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02"/>
          <p:cNvSpPr>
            <a:spLocks noChangeArrowheads="1"/>
          </p:cNvSpPr>
          <p:nvPr/>
        </p:nvSpPr>
        <p:spPr bwMode="auto">
          <a:xfrm>
            <a:off x="0" y="908501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179512" y="1145573"/>
            <a:ext cx="8784976" cy="76275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ЦЕЛЬ: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общих правил, требований и процедур организации и осуществления контрольно-аудиторскими подразделениями ТОФК последующего оперативного внутреннего автоматизированного контроля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179512" y="2172353"/>
            <a:ext cx="8784976" cy="58673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оперативного внутреннего контроля в отношении наиболее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рискоемких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операций и действий (в том числе по формированию документов), осуществляемых в структурных подразделениях ТОФК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179512" y="2832427"/>
            <a:ext cx="8784976" cy="66007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эффективности внутреннего контроля, осуществляемого в структурных подразделениях ТОФК в соответствии с требованиями Стандарта внутреннего контроля Федерального казначейства, утвержденного приказом Федерального казначейства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179512" y="3565842"/>
            <a:ext cx="8784976" cy="51339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оперативного информирования руководства ТОФК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нарушениях (недостатках) в деятельности ТОФК в целях своевременного принятия управленческих решений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179512" y="4164859"/>
            <a:ext cx="8784976" cy="5011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оперативной реализации мероприятий, направленных на минимизацию или устранение в дальнейшей деятельности последствий нарушений (недостатков), выявленных в деятельности ТОФК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179512" y="4751591"/>
            <a:ext cx="8784976" cy="50110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минимизация казначейских рисков в деятельности ТОФК и связанных с ними вероятных неблагоприятных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последствий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79512" y="5338322"/>
            <a:ext cx="8784976" cy="79447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получения оперативной информации об эффективности принятых управленческих решений и реализованных мерах по предотвращению в дальнейшей деятельности выявленных нарушений (недостатков)</a:t>
            </a:r>
            <a:endParaRPr lang="ru-RU" sz="1400" dirty="0">
              <a:solidFill>
                <a:srgbClr val="16238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5"/>
          <p:cNvSpPr txBox="1">
            <a:spLocks noGrp="1"/>
          </p:cNvSpPr>
          <p:nvPr/>
        </p:nvSpPr>
        <p:spPr bwMode="auto">
          <a:xfrm>
            <a:off x="8708946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0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482150" y="180132"/>
            <a:ext cx="8208912" cy="58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200" b="1" dirty="0" smtClean="0">
                <a:solidFill>
                  <a:srgbClr val="162387"/>
                </a:solidFill>
                <a:latin typeface="Times New Roman" pitchFamily="18" charset="0"/>
              </a:rPr>
              <a:t>PEMPAL </a:t>
            </a:r>
            <a:r>
              <a:rPr lang="ru-RU" sz="3200" b="1" dirty="0" smtClean="0">
                <a:solidFill>
                  <a:srgbClr val="162387"/>
                </a:solidFill>
                <a:latin typeface="Times New Roman" pitchFamily="18" charset="0"/>
              </a:rPr>
              <a:t>помогает</a:t>
            </a:r>
            <a:endParaRPr lang="ru-RU" sz="3200" b="1" dirty="0">
              <a:solidFill>
                <a:srgbClr val="162387"/>
              </a:solidFill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0128" y="1070078"/>
            <a:ext cx="4612956" cy="44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51520" y="1996885"/>
            <a:ext cx="5962058" cy="4542830"/>
          </a:xfrm>
          <a:prstGeom prst="roundRect">
            <a:avLst>
              <a:gd name="adj" fmla="val 2175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228600" indent="-228600" algn="just" fontAlgn="base">
              <a:spcAft>
                <a:spcPts val="1200"/>
              </a:spcAft>
              <a:buFontTx/>
              <a:buAutoNum type="arabicPeriod"/>
            </a:pP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со специалистами и экспертами из </a:t>
            </a: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стран-участниц </a:t>
            </a: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 по внутреннему аудиту </a:t>
            </a:r>
            <a:r>
              <a:rPr lang="en-US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PEMPAL</a:t>
            </a: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налаживание непосредственного контакта и установление </a:t>
            </a: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доброжелательных отношений </a:t>
            </a:r>
            <a:b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коллегами</a:t>
            </a: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Обмен </a:t>
            </a: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 и опытом в области внутреннего аудита, </a:t>
            </a: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</a:t>
            </a:r>
            <a:r>
              <a:rPr lang="ru-RU" sz="16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тенденций развития данной области</a:t>
            </a: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базе знаний по внутреннему аудиту </a:t>
            </a:r>
            <a:r>
              <a:rPr lang="en-US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PEMPAL</a:t>
            </a:r>
            <a:endParaRPr lang="ru-RU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fontAlgn="base">
              <a:spcAft>
                <a:spcPts val="1200"/>
              </a:spcAft>
              <a:buAutoNum type="arabicPeriod"/>
            </a:pP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положений документов, разработанных </a:t>
            </a:r>
            <a:r>
              <a:rPr lang="en-US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PEMPAL </a:t>
            </a:r>
            <a:r>
              <a:rPr lang="ru-RU" sz="1600" b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внутреннему аудиту, в подготовке документов по внутреннему контролю и внутреннему аудиту Казначейства России</a:t>
            </a:r>
            <a:endParaRPr lang="ru-RU" sz="1600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V:\exch2\Отдел 6.3\Презентации\Картинки для слайдов\Соглашени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32322"/>
            <a:ext cx="1340371" cy="9645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2891\Desktop\img_0315_467-pr_15_06_2015(ver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55563" y="3527028"/>
            <a:ext cx="2256637" cy="1584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C:\Users\2891\Desktop\131020150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243358"/>
            <a:ext cx="2267992" cy="13681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9" name="Picture 5" descr="F:\международное\pempal\pempal_2013_1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47456"/>
            <a:ext cx="2267992" cy="16240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Номер слайда 5"/>
          <p:cNvSpPr txBox="1">
            <a:spLocks noGrp="1"/>
          </p:cNvSpPr>
          <p:nvPr/>
        </p:nvSpPr>
        <p:spPr bwMode="auto">
          <a:xfrm>
            <a:off x="8712200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411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142844" y="1548284"/>
            <a:ext cx="8715436" cy="524173"/>
          </a:xfrm>
          <a:prstGeom prst="roundRect">
            <a:avLst>
              <a:gd name="adj" fmla="val 2175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24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Совместный опыт – выгода для всех</a:t>
            </a:r>
            <a:endParaRPr lang="ru-RU" sz="2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54" name="Picture 2" descr="http://russian-greens.ru/sites/default/files/styles/content_photo/public/6a00d8341c684553ef01675eb2dde3970b-800wi.jpg?itok=7Q8Tncq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680" y="2354228"/>
            <a:ext cx="2876605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428596" y="4572620"/>
            <a:ext cx="8353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4400" b="1" kern="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kern="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158" name="Picture 6" descr="http://svetich.info/images/photos/medium/article10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354228"/>
            <a:ext cx="1933562" cy="19335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Номер слайда 5"/>
          <p:cNvSpPr txBox="1">
            <a:spLocks noGrp="1"/>
          </p:cNvSpPr>
          <p:nvPr/>
        </p:nvSpPr>
        <p:spPr bwMode="auto">
          <a:xfrm>
            <a:off x="8642351" y="6352793"/>
            <a:ext cx="431800" cy="4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B9B1DA86-105C-4953-84E6-C8DE2218F8B0}" type="slidenum">
              <a:rPr lang="ru-RU" altLang="ru-RU" sz="14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alt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952D05-F32F-4F66-909A-EE5352426989}">
  <we:reference id="wa104198733" version="1.0.0.7" store="ru-RU" storeType="OMEX"/>
  <we:alternateReferences>
    <we:reference id="WA104198733" version="1.0.0.7" store="WA10419873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18958</TotalTime>
  <Words>1012</Words>
  <Application>Microsoft Office PowerPoint</Application>
  <PresentationFormat>Произвольный</PresentationFormat>
  <Paragraphs>130</Paragraphs>
  <Slides>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Специальное оформление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bc_user</dc:creator>
  <cp:lastModifiedBy>user</cp:lastModifiedBy>
  <cp:revision>1721</cp:revision>
  <cp:lastPrinted>2016-03-03T11:43:18Z</cp:lastPrinted>
  <dcterms:created xsi:type="dcterms:W3CDTF">2014-10-03T18:46:21Z</dcterms:created>
  <dcterms:modified xsi:type="dcterms:W3CDTF">2016-03-04T18:48:50Z</dcterms:modified>
</cp:coreProperties>
</file>