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webextensions/webextension1.xml" ContentType="application/vnd.ms-office.webextension+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webextensions/taskpanes.xml" ContentType="application/vnd.ms-office.webextensiontaskpan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11/relationships/webextensiontaskpanes" Target="ppt/webextensions/taskpanes.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9" r:id="rId1"/>
    <p:sldMasterId id="2147483843" r:id="rId2"/>
  </p:sldMasterIdLst>
  <p:notesMasterIdLst>
    <p:notesMasterId r:id="rId11"/>
  </p:notesMasterIdLst>
  <p:handoutMasterIdLst>
    <p:handoutMasterId r:id="rId12"/>
  </p:handoutMasterIdLst>
  <p:sldIdLst>
    <p:sldId id="339" r:id="rId3"/>
    <p:sldId id="571" r:id="rId4"/>
    <p:sldId id="572" r:id="rId5"/>
    <p:sldId id="503" r:id="rId6"/>
    <p:sldId id="587" r:id="rId7"/>
    <p:sldId id="585" r:id="rId8"/>
    <p:sldId id="586" r:id="rId9"/>
    <p:sldId id="583" r:id="rId10"/>
  </p:sldIdLst>
  <p:sldSz cx="9144000" cy="6985000"/>
  <p:notesSz cx="6797675"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guide id="3" orient="horz" pos="220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guide id="3" orient="horz" pos="3110">
          <p15:clr>
            <a:srgbClr val="A4A3A4"/>
          </p15:clr>
        </p15:guide>
        <p15:guide id="4"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a:srgbClr val="66FFFF"/>
    <a:srgbClr val="00863D"/>
    <a:srgbClr val="FF0000"/>
    <a:srgbClr val="008000"/>
    <a:srgbClr val="0DE16D"/>
    <a:srgbClr val="EBF4FF"/>
    <a:srgbClr val="0099FF"/>
    <a:srgbClr val="8D8A00"/>
    <a:srgbClr val="4BD5BB"/>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34567" autoAdjust="0"/>
    <p:restoredTop sz="86377" autoAdjust="0"/>
  </p:normalViewPr>
  <p:slideViewPr>
    <p:cSldViewPr>
      <p:cViewPr>
        <p:scale>
          <a:sx n="100" d="100"/>
          <a:sy n="100" d="100"/>
        </p:scale>
        <p:origin x="-2676" y="-414"/>
      </p:cViewPr>
      <p:guideLst>
        <p:guide orient="horz" pos="2160"/>
        <p:guide orient="horz" pos="2200"/>
        <p:guide pos="2880"/>
      </p:guideLst>
    </p:cSldViewPr>
  </p:slideViewPr>
  <p:outlineViewPr>
    <p:cViewPr>
      <p:scale>
        <a:sx n="33" d="100"/>
        <a:sy n="33" d="100"/>
      </p:scale>
      <p:origin x="210" y="0"/>
    </p:cViewPr>
  </p:outlineViewPr>
  <p:notesTextViewPr>
    <p:cViewPr>
      <p:scale>
        <a:sx n="100" d="100"/>
        <a:sy n="100" d="100"/>
      </p:scale>
      <p:origin x="0" y="0"/>
    </p:cViewPr>
  </p:notesTextViewPr>
  <p:sorterViewPr>
    <p:cViewPr>
      <p:scale>
        <a:sx n="100" d="100"/>
        <a:sy n="100" d="100"/>
      </p:scale>
      <p:origin x="0" y="13512"/>
    </p:cViewPr>
  </p:sorterViewPr>
  <p:notesViewPr>
    <p:cSldViewPr>
      <p:cViewPr varScale="1">
        <p:scale>
          <a:sx n="75" d="100"/>
          <a:sy n="75" d="100"/>
        </p:scale>
        <p:origin x="-2154" y="-84"/>
      </p:cViewPr>
      <p:guideLst>
        <p:guide orient="horz" pos="2895"/>
        <p:guide orient="horz" pos="3127"/>
        <p:guide pos="2160"/>
        <p:guide pos="2141"/>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2" y="2"/>
            <a:ext cx="2945659" cy="496332"/>
          </a:xfrm>
          <a:prstGeom prst="rect">
            <a:avLst/>
          </a:prstGeom>
        </p:spPr>
        <p:txBody>
          <a:bodyPr vert="horz" lIns="91429" tIns="45715" rIns="91429" bIns="45715" rtlCol="0"/>
          <a:lstStyle>
            <a:lvl1pPr algn="l">
              <a:defRPr sz="1200"/>
            </a:lvl1pPr>
          </a:lstStyle>
          <a:p>
            <a:endParaRPr lang="ru-RU"/>
          </a:p>
        </p:txBody>
      </p:sp>
      <p:sp>
        <p:nvSpPr>
          <p:cNvPr id="3" name="Дата 2"/>
          <p:cNvSpPr>
            <a:spLocks noGrp="1"/>
          </p:cNvSpPr>
          <p:nvPr>
            <p:ph type="dt" sz="quarter" idx="1"/>
          </p:nvPr>
        </p:nvSpPr>
        <p:spPr>
          <a:xfrm>
            <a:off x="3850445" y="2"/>
            <a:ext cx="2945659" cy="496332"/>
          </a:xfrm>
          <a:prstGeom prst="rect">
            <a:avLst/>
          </a:prstGeom>
        </p:spPr>
        <p:txBody>
          <a:bodyPr vert="horz" lIns="91429" tIns="45715" rIns="91429" bIns="45715" rtlCol="0"/>
          <a:lstStyle>
            <a:lvl1pPr algn="r">
              <a:defRPr sz="1200"/>
            </a:lvl1pPr>
          </a:lstStyle>
          <a:p>
            <a:fld id="{CDC8613F-4877-4D0F-A0C4-F2C8A2EDA6EE}" type="datetimeFigureOut">
              <a:rPr lang="ru-RU" smtClean="0"/>
              <a:pPr/>
              <a:t>09.03.2016</a:t>
            </a:fld>
            <a:endParaRPr lang="ru-RU"/>
          </a:p>
        </p:txBody>
      </p:sp>
      <p:sp>
        <p:nvSpPr>
          <p:cNvPr id="4" name="Нижний колонтитул 3"/>
          <p:cNvSpPr>
            <a:spLocks noGrp="1"/>
          </p:cNvSpPr>
          <p:nvPr>
            <p:ph type="ftr" sz="quarter" idx="2"/>
          </p:nvPr>
        </p:nvSpPr>
        <p:spPr>
          <a:xfrm>
            <a:off x="2" y="9428585"/>
            <a:ext cx="2945659" cy="496332"/>
          </a:xfrm>
          <a:prstGeom prst="rect">
            <a:avLst/>
          </a:prstGeom>
        </p:spPr>
        <p:txBody>
          <a:bodyPr vert="horz" lIns="91429" tIns="45715" rIns="91429" bIns="45715" rtlCol="0" anchor="b"/>
          <a:lstStyle>
            <a:lvl1pPr algn="l">
              <a:defRPr sz="1200"/>
            </a:lvl1pPr>
          </a:lstStyle>
          <a:p>
            <a:endParaRPr lang="ru-RU"/>
          </a:p>
        </p:txBody>
      </p:sp>
      <p:sp>
        <p:nvSpPr>
          <p:cNvPr id="5" name="Номер слайда 4"/>
          <p:cNvSpPr>
            <a:spLocks noGrp="1"/>
          </p:cNvSpPr>
          <p:nvPr>
            <p:ph type="sldNum" sz="quarter" idx="3"/>
          </p:nvPr>
        </p:nvSpPr>
        <p:spPr>
          <a:xfrm>
            <a:off x="3850445" y="9428585"/>
            <a:ext cx="2945659" cy="496332"/>
          </a:xfrm>
          <a:prstGeom prst="rect">
            <a:avLst/>
          </a:prstGeom>
        </p:spPr>
        <p:txBody>
          <a:bodyPr vert="horz" lIns="91429" tIns="45715" rIns="91429" bIns="45715" rtlCol="0" anchor="b"/>
          <a:lstStyle>
            <a:lvl1pPr algn="r">
              <a:defRPr sz="1200"/>
            </a:lvl1pPr>
          </a:lstStyle>
          <a:p>
            <a:fld id="{599A33A7-3A04-4B30-9EBD-A66BBDAC9541}" type="slidenum">
              <a:rPr lang="ru-RU" smtClean="0"/>
              <a:pPr/>
              <a:t>‹#›</a:t>
            </a:fld>
            <a:endParaRPr lang="ru-RU"/>
          </a:p>
        </p:txBody>
      </p:sp>
    </p:spTree>
    <p:extLst>
      <p:ext uri="{BB962C8B-B14F-4D97-AF65-F5344CB8AC3E}">
        <p14:creationId xmlns:p14="http://schemas.microsoft.com/office/powerpoint/2010/main" xmlns="" val="34040937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2" y="2"/>
            <a:ext cx="2945659" cy="496332"/>
          </a:xfrm>
          <a:prstGeom prst="rect">
            <a:avLst/>
          </a:prstGeom>
        </p:spPr>
        <p:txBody>
          <a:bodyPr vert="horz" lIns="91429" tIns="45715" rIns="91429" bIns="45715" rtlCol="0"/>
          <a:lstStyle>
            <a:lvl1pPr algn="l">
              <a:defRPr sz="1200"/>
            </a:lvl1pPr>
          </a:lstStyle>
          <a:p>
            <a:endParaRPr lang="ru-RU"/>
          </a:p>
        </p:txBody>
      </p:sp>
      <p:sp>
        <p:nvSpPr>
          <p:cNvPr id="3" name="Дата 2"/>
          <p:cNvSpPr>
            <a:spLocks noGrp="1"/>
          </p:cNvSpPr>
          <p:nvPr>
            <p:ph type="dt" idx="1"/>
          </p:nvPr>
        </p:nvSpPr>
        <p:spPr>
          <a:xfrm>
            <a:off x="3850445" y="2"/>
            <a:ext cx="2945659" cy="496332"/>
          </a:xfrm>
          <a:prstGeom prst="rect">
            <a:avLst/>
          </a:prstGeom>
        </p:spPr>
        <p:txBody>
          <a:bodyPr vert="horz" lIns="91429" tIns="45715" rIns="91429" bIns="45715" rtlCol="0"/>
          <a:lstStyle>
            <a:lvl1pPr algn="r">
              <a:defRPr sz="1200"/>
            </a:lvl1pPr>
          </a:lstStyle>
          <a:p>
            <a:fld id="{C126667F-BFEA-419B-95CC-C50664D4EFC7}" type="datetimeFigureOut">
              <a:rPr lang="ru-RU" smtClean="0"/>
              <a:pPr/>
              <a:t>09.03.2016</a:t>
            </a:fld>
            <a:endParaRPr lang="ru-RU"/>
          </a:p>
        </p:txBody>
      </p:sp>
      <p:sp>
        <p:nvSpPr>
          <p:cNvPr id="4" name="Образ слайда 3"/>
          <p:cNvSpPr>
            <a:spLocks noGrp="1" noRot="1" noChangeAspect="1"/>
          </p:cNvSpPr>
          <p:nvPr>
            <p:ph type="sldImg" idx="2"/>
          </p:nvPr>
        </p:nvSpPr>
        <p:spPr>
          <a:xfrm>
            <a:off x="963613" y="744538"/>
            <a:ext cx="4870450" cy="3722687"/>
          </a:xfrm>
          <a:prstGeom prst="rect">
            <a:avLst/>
          </a:prstGeom>
          <a:noFill/>
          <a:ln w="12700">
            <a:solidFill>
              <a:prstClr val="black"/>
            </a:solidFill>
          </a:ln>
        </p:spPr>
        <p:txBody>
          <a:bodyPr vert="horz" lIns="91429" tIns="45715" rIns="91429" bIns="45715" rtlCol="0" anchor="ctr"/>
          <a:lstStyle/>
          <a:p>
            <a:endParaRPr lang="ru-RU"/>
          </a:p>
        </p:txBody>
      </p:sp>
      <p:sp>
        <p:nvSpPr>
          <p:cNvPr id="5" name="Заметки 4"/>
          <p:cNvSpPr>
            <a:spLocks noGrp="1"/>
          </p:cNvSpPr>
          <p:nvPr>
            <p:ph type="body" sz="quarter" idx="3"/>
          </p:nvPr>
        </p:nvSpPr>
        <p:spPr>
          <a:xfrm>
            <a:off x="679768" y="4715155"/>
            <a:ext cx="5438140" cy="4466988"/>
          </a:xfrm>
          <a:prstGeom prst="rect">
            <a:avLst/>
          </a:prstGeom>
        </p:spPr>
        <p:txBody>
          <a:bodyPr vert="horz" lIns="91429" tIns="45715" rIns="91429" bIns="45715"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2" y="9428585"/>
            <a:ext cx="2945659" cy="496332"/>
          </a:xfrm>
          <a:prstGeom prst="rect">
            <a:avLst/>
          </a:prstGeom>
        </p:spPr>
        <p:txBody>
          <a:bodyPr vert="horz" lIns="91429" tIns="45715" rIns="91429" bIns="45715" rtlCol="0" anchor="b"/>
          <a:lstStyle>
            <a:lvl1pPr algn="l">
              <a:defRPr sz="1200"/>
            </a:lvl1pPr>
          </a:lstStyle>
          <a:p>
            <a:endParaRPr lang="ru-RU"/>
          </a:p>
        </p:txBody>
      </p:sp>
      <p:sp>
        <p:nvSpPr>
          <p:cNvPr id="7" name="Номер слайда 6"/>
          <p:cNvSpPr>
            <a:spLocks noGrp="1"/>
          </p:cNvSpPr>
          <p:nvPr>
            <p:ph type="sldNum" sz="quarter" idx="5"/>
          </p:nvPr>
        </p:nvSpPr>
        <p:spPr>
          <a:xfrm>
            <a:off x="3850445" y="9428585"/>
            <a:ext cx="2945659" cy="496332"/>
          </a:xfrm>
          <a:prstGeom prst="rect">
            <a:avLst/>
          </a:prstGeom>
        </p:spPr>
        <p:txBody>
          <a:bodyPr vert="horz" lIns="91429" tIns="45715" rIns="91429" bIns="45715" rtlCol="0" anchor="b"/>
          <a:lstStyle>
            <a:lvl1pPr algn="r">
              <a:defRPr sz="1200"/>
            </a:lvl1pPr>
          </a:lstStyle>
          <a:p>
            <a:fld id="{C88B010B-57A1-43EA-AAF2-273EBC1818B4}" type="slidenum">
              <a:rPr lang="ru-RU" smtClean="0"/>
              <a:pPr/>
              <a:t>‹#›</a:t>
            </a:fld>
            <a:endParaRPr lang="ru-RU"/>
          </a:p>
        </p:txBody>
      </p:sp>
    </p:spTree>
    <p:extLst>
      <p:ext uri="{BB962C8B-B14F-4D97-AF65-F5344CB8AC3E}">
        <p14:creationId xmlns:p14="http://schemas.microsoft.com/office/powerpoint/2010/main" xmlns="" val="1596043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63613" y="744538"/>
            <a:ext cx="4870450" cy="3722687"/>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C88B010B-57A1-43EA-AAF2-273EBC1818B4}" type="slidenum">
              <a:rPr lang="ru-RU" smtClean="0"/>
              <a:pPr/>
              <a:t>1</a:t>
            </a:fld>
            <a:endParaRPr lang="ru-RU"/>
          </a:p>
        </p:txBody>
      </p:sp>
    </p:spTree>
    <p:extLst>
      <p:ext uri="{BB962C8B-B14F-4D97-AF65-F5344CB8AC3E}">
        <p14:creationId xmlns:p14="http://schemas.microsoft.com/office/powerpoint/2010/main" xmlns="" val="42463348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63613" y="744538"/>
            <a:ext cx="4870450" cy="3722687"/>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C88B010B-57A1-43EA-AAF2-273EBC1818B4}" type="slidenum">
              <a:rPr lang="ru-RU" smtClean="0"/>
              <a:pPr/>
              <a:t>2</a:t>
            </a:fld>
            <a:endParaRPr lang="ru-RU"/>
          </a:p>
        </p:txBody>
      </p:sp>
    </p:spTree>
    <p:extLst>
      <p:ext uri="{BB962C8B-B14F-4D97-AF65-F5344CB8AC3E}">
        <p14:creationId xmlns:p14="http://schemas.microsoft.com/office/powerpoint/2010/main" xmlns="" val="42463348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88B010B-57A1-43EA-AAF2-273EBC1818B4}" type="slidenum">
              <a:rPr lang="ru-RU" smtClean="0"/>
              <a:pPr/>
              <a:t>3</a:t>
            </a:fld>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C88B010B-57A1-43EA-AAF2-273EBC1818B4}" type="slidenum">
              <a:rPr lang="ru-RU" smtClean="0"/>
              <a:pPr/>
              <a:t>4</a:t>
            </a:fld>
            <a:endParaRPr lang="ru-RU"/>
          </a:p>
        </p:txBody>
      </p:sp>
    </p:spTree>
    <p:extLst>
      <p:ext uri="{BB962C8B-B14F-4D97-AF65-F5344CB8AC3E}">
        <p14:creationId xmlns:p14="http://schemas.microsoft.com/office/powerpoint/2010/main" xmlns="" val="31672601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C88B010B-57A1-43EA-AAF2-273EBC1818B4}" type="slidenum">
              <a:rPr lang="ru-RU" smtClean="0"/>
              <a:pPr/>
              <a:t>5</a:t>
            </a:fld>
            <a:endParaRPr lang="ru-RU"/>
          </a:p>
        </p:txBody>
      </p:sp>
    </p:spTree>
    <p:extLst>
      <p:ext uri="{BB962C8B-B14F-4D97-AF65-F5344CB8AC3E}">
        <p14:creationId xmlns:p14="http://schemas.microsoft.com/office/powerpoint/2010/main" xmlns="" val="11403296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txBox="1">
            <a:spLocks noGrp="1" noChangeArrowheads="1"/>
          </p:cNvSpPr>
          <p:nvPr/>
        </p:nvSpPr>
        <p:spPr bwMode="auto">
          <a:xfrm>
            <a:off x="3848100" y="9426576"/>
            <a:ext cx="2947988" cy="498475"/>
          </a:xfrm>
          <a:prstGeom prst="rect">
            <a:avLst/>
          </a:prstGeom>
          <a:noFill/>
          <a:ln w="9525">
            <a:noFill/>
            <a:miter lim="800000"/>
            <a:headEnd/>
            <a:tailEnd/>
          </a:ln>
        </p:spPr>
        <p:txBody>
          <a:bodyPr lIns="90027" tIns="45015" rIns="90027" bIns="45015" anchor="b"/>
          <a:lstStyle/>
          <a:p>
            <a:pPr algn="r" defTabSz="895290"/>
            <a:fld id="{595D73CF-FA00-4920-8287-5DC31F9B2F0D}" type="slidenum">
              <a:rPr lang="ru-RU" sz="1200">
                <a:latin typeface="Calibri" pitchFamily="34" charset="0"/>
                <a:cs typeface="Times New Roman" pitchFamily="18" charset="0"/>
              </a:rPr>
              <a:pPr algn="r" defTabSz="895290"/>
              <a:t>6</a:t>
            </a:fld>
            <a:endParaRPr lang="ru-RU" sz="1200" dirty="0">
              <a:latin typeface="Calibri" pitchFamily="34" charset="0"/>
              <a:cs typeface="Times New Roman" pitchFamily="18" charset="0"/>
            </a:endParaRPr>
          </a:p>
        </p:txBody>
      </p:sp>
      <p:sp>
        <p:nvSpPr>
          <p:cNvPr id="17410" name="Rectangle 2"/>
          <p:cNvSpPr>
            <a:spLocks noGrp="1" noRot="1" noChangeAspect="1" noChangeArrowheads="1" noTextEdit="1"/>
          </p:cNvSpPr>
          <p:nvPr>
            <p:ph type="sldImg"/>
          </p:nvPr>
        </p:nvSpPr>
        <p:spPr>
          <a:xfrm>
            <a:off x="966788" y="746125"/>
            <a:ext cx="4876800" cy="3724275"/>
          </a:xfrm>
          <a:ln/>
        </p:spPr>
      </p:sp>
      <p:sp>
        <p:nvSpPr>
          <p:cNvPr id="17411" name="Rectangle 3"/>
          <p:cNvSpPr>
            <a:spLocks noGrp="1" noChangeArrowheads="1"/>
          </p:cNvSpPr>
          <p:nvPr>
            <p:ph type="body" idx="1"/>
          </p:nvPr>
        </p:nvSpPr>
        <p:spPr>
          <a:xfrm>
            <a:off x="904875" y="4716463"/>
            <a:ext cx="4987925" cy="4464050"/>
          </a:xfrm>
          <a:noFill/>
          <a:ln/>
        </p:spPr>
        <p:txBody>
          <a:bodyPr lIns="90027" tIns="45015" rIns="90027" bIns="45015"/>
          <a:lstStyle/>
          <a:p>
            <a:pPr marL="234934" indent="-234934" eaLnBrk="1" hangingPunct="1">
              <a:lnSpc>
                <a:spcPct val="90000"/>
              </a:lnSpc>
            </a:pPr>
            <a:r>
              <a:rPr lang="ru-RU" dirty="0" smtClean="0"/>
              <a:t>Титул</a:t>
            </a:r>
          </a:p>
          <a:p>
            <a:pPr marL="234934" indent="-234934" eaLnBrk="1" hangingPunct="1">
              <a:lnSpc>
                <a:spcPct val="90000"/>
              </a:lnSpc>
            </a:pPr>
            <a:endParaRPr lang="ru-RU"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69890"/>
            <a:ext cx="7772400" cy="1497248"/>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958166"/>
            <a:ext cx="6400800" cy="1785056"/>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15054DA-516E-4EF3-B3F1-473152968EE9}" type="datetimeFigureOut">
              <a:rPr lang="ru-RU" smtClean="0"/>
              <a:pPr/>
              <a:t>09.03.2016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4D93364-1D2E-416B-B35E-F72FEF28B526}"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15054DA-516E-4EF3-B3F1-473152968EE9}" type="datetimeFigureOut">
              <a:rPr lang="ru-RU" smtClean="0"/>
              <a:pPr/>
              <a:t>09.03.2016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4D93364-1D2E-416B-B35E-F72FEF28B526}"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9736"/>
            <a:ext cx="2057400" cy="5959887"/>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9736"/>
            <a:ext cx="6019800" cy="595988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15054DA-516E-4EF3-B3F1-473152968EE9}" type="datetimeFigureOut">
              <a:rPr lang="ru-RU" smtClean="0"/>
              <a:pPr/>
              <a:t>09.03.2016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4D93364-1D2E-416B-B35E-F72FEF28B526}"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Пользовательский маке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15054DA-516E-4EF3-B3F1-473152968EE9}" type="datetimeFigureOut">
              <a:rPr lang="ru-RU" smtClean="0"/>
              <a:pPr/>
              <a:t>09.03.2016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4D93364-1D2E-416B-B35E-F72FEF28B526}" type="slidenum">
              <a:rPr lang="ru-RU" smtClean="0"/>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267744" y="118792"/>
            <a:ext cx="5760640" cy="513390"/>
          </a:xfrm>
        </p:spPr>
        <p:txBody>
          <a:bodyPr>
            <a:noAutofit/>
          </a:bodyPr>
          <a:lstStyle>
            <a:lvl1pPr algn="l">
              <a:defRPr sz="2400" b="1">
                <a:solidFill>
                  <a:schemeClr val="accent5">
                    <a:lumMod val="75000"/>
                  </a:schemeClr>
                </a:solidFill>
              </a:defRPr>
            </a:lvl1pPr>
          </a:lstStyle>
          <a:p>
            <a:r>
              <a:rPr lang="ru-RU" dirty="0" smtClean="0"/>
              <a:t>Образец заголовка</a:t>
            </a:r>
            <a:endParaRPr lang="ru-RU" dirty="0"/>
          </a:p>
        </p:txBody>
      </p:sp>
      <p:sp>
        <p:nvSpPr>
          <p:cNvPr id="3" name="Дата 3"/>
          <p:cNvSpPr>
            <a:spLocks noGrp="1"/>
          </p:cNvSpPr>
          <p:nvPr>
            <p:ph type="dt" sz="half" idx="10"/>
          </p:nvPr>
        </p:nvSpPr>
        <p:spPr/>
        <p:txBody>
          <a:bodyPr/>
          <a:lstStyle>
            <a:lvl1pPr>
              <a:defRPr/>
            </a:lvl1pPr>
          </a:lstStyle>
          <a:p>
            <a:pPr>
              <a:defRPr/>
            </a:pPr>
            <a:endParaRPr lang="ru-RU">
              <a:solidFill>
                <a:prstClr val="black">
                  <a:tint val="75000"/>
                </a:prstClr>
              </a:solidFill>
            </a:endParaRPr>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027DB60B-B924-487F-8036-445BE578896C}" type="slidenum">
              <a:rPr lang="ru-RU">
                <a:solidFill>
                  <a:prstClr val="black">
                    <a:tint val="75000"/>
                  </a:prstClr>
                </a:solidFill>
              </a:rPr>
              <a:pPr>
                <a:defRPr/>
              </a:pPr>
              <a:t>‹#›</a:t>
            </a:fld>
            <a:endParaRPr lang="ru-RU">
              <a:solidFill>
                <a:prstClr val="black">
                  <a:tint val="75000"/>
                </a:prstClr>
              </a:solidFill>
            </a:endParaRPr>
          </a:p>
        </p:txBody>
      </p:sp>
    </p:spTree>
    <p:extLst>
      <p:ext uri="{BB962C8B-B14F-4D97-AF65-F5344CB8AC3E}">
        <p14:creationId xmlns:p14="http://schemas.microsoft.com/office/powerpoint/2010/main" xmlns="" val="19566020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EBFBFB11-167F-4346-8351-6ADC27529D61}" type="slidenum">
              <a:rPr lang="ru-RU">
                <a:solidFill>
                  <a:prstClr val="black">
                    <a:tint val="75000"/>
                  </a:prstClr>
                </a:solidFill>
              </a:rPr>
              <a:pPr>
                <a:defRPr/>
              </a:pPr>
              <a:t>‹#›</a:t>
            </a:fld>
            <a:endParaRPr lang="ru-RU">
              <a:solidFill>
                <a:prstClr val="black">
                  <a:tint val="75000"/>
                </a:prstClr>
              </a:solidFill>
            </a:endParaRPr>
          </a:p>
        </p:txBody>
      </p:sp>
    </p:spTree>
    <p:extLst>
      <p:ext uri="{BB962C8B-B14F-4D97-AF65-F5344CB8AC3E}">
        <p14:creationId xmlns:p14="http://schemas.microsoft.com/office/powerpoint/2010/main" xmlns="" val="12097240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88522"/>
            <a:ext cx="7772400" cy="1387299"/>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60554"/>
            <a:ext cx="7772400" cy="152796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C283A820-498B-464F-AC3A-B8390F350493}" type="slidenum">
              <a:rPr lang="ru-RU">
                <a:solidFill>
                  <a:prstClr val="black">
                    <a:tint val="75000"/>
                  </a:prstClr>
                </a:solidFill>
              </a:rPr>
              <a:pPr>
                <a:defRPr/>
              </a:pPr>
              <a:t>‹#›</a:t>
            </a:fld>
            <a:endParaRPr lang="ru-RU">
              <a:solidFill>
                <a:prstClr val="black">
                  <a:tint val="75000"/>
                </a:prstClr>
              </a:solidFill>
            </a:endParaRPr>
          </a:p>
        </p:txBody>
      </p:sp>
    </p:spTree>
    <p:extLst>
      <p:ext uri="{BB962C8B-B14F-4D97-AF65-F5344CB8AC3E}">
        <p14:creationId xmlns:p14="http://schemas.microsoft.com/office/powerpoint/2010/main" xmlns="" val="40378591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29846"/>
            <a:ext cx="4038600" cy="460977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29846"/>
            <a:ext cx="4038600" cy="460977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endParaRPr lang="ru-RU">
              <a:solidFill>
                <a:prstClr val="black">
                  <a:tint val="75000"/>
                </a:prstClr>
              </a:solidFill>
            </a:endParaRPr>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FC30F7C2-D44B-46FA-8C0E-F6F1B356A92A}" type="slidenum">
              <a:rPr lang="ru-RU">
                <a:solidFill>
                  <a:prstClr val="black">
                    <a:tint val="75000"/>
                  </a:prstClr>
                </a:solidFill>
              </a:rPr>
              <a:pPr>
                <a:defRPr/>
              </a:pPr>
              <a:t>‹#›</a:t>
            </a:fld>
            <a:endParaRPr lang="ru-RU">
              <a:solidFill>
                <a:prstClr val="black">
                  <a:tint val="75000"/>
                </a:prstClr>
              </a:solidFill>
            </a:endParaRPr>
          </a:p>
        </p:txBody>
      </p:sp>
    </p:spTree>
    <p:extLst>
      <p:ext uri="{BB962C8B-B14F-4D97-AF65-F5344CB8AC3E}">
        <p14:creationId xmlns:p14="http://schemas.microsoft.com/office/powerpoint/2010/main" xmlns="" val="27669100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63541"/>
            <a:ext cx="4040188" cy="65160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215150"/>
            <a:ext cx="4040188" cy="40244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33" y="1563541"/>
            <a:ext cx="4041775" cy="65160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33" y="2215150"/>
            <a:ext cx="4041775" cy="40244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endParaRPr lang="ru-RU">
              <a:solidFill>
                <a:prstClr val="black">
                  <a:tint val="75000"/>
                </a:prstClr>
              </a:solidFill>
            </a:endParaRPr>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AD3C3A18-F480-480E-AE05-CB5EDA347AFB}" type="slidenum">
              <a:rPr lang="ru-RU">
                <a:solidFill>
                  <a:prstClr val="black">
                    <a:tint val="75000"/>
                  </a:prstClr>
                </a:solidFill>
              </a:rPr>
              <a:pPr>
                <a:defRPr/>
              </a:pPr>
              <a:t>‹#›</a:t>
            </a:fld>
            <a:endParaRPr lang="ru-RU">
              <a:solidFill>
                <a:prstClr val="black">
                  <a:tint val="75000"/>
                </a:prstClr>
              </a:solidFill>
            </a:endParaRPr>
          </a:p>
        </p:txBody>
      </p:sp>
    </p:spTree>
    <p:extLst>
      <p:ext uri="{BB962C8B-B14F-4D97-AF65-F5344CB8AC3E}">
        <p14:creationId xmlns:p14="http://schemas.microsoft.com/office/powerpoint/2010/main" xmlns="" val="28199580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endParaRPr lang="ru-RU">
              <a:solidFill>
                <a:prstClr val="black">
                  <a:tint val="75000"/>
                </a:prstClr>
              </a:solidFill>
            </a:endParaRPr>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5B04EAF6-73BA-4BDC-9AC6-4E6A914FED99}" type="slidenum">
              <a:rPr lang="ru-RU">
                <a:solidFill>
                  <a:prstClr val="black">
                    <a:tint val="75000"/>
                  </a:prstClr>
                </a:solidFill>
              </a:rPr>
              <a:pPr>
                <a:defRPr/>
              </a:pPr>
              <a:t>‹#›</a:t>
            </a:fld>
            <a:endParaRPr lang="ru-RU">
              <a:solidFill>
                <a:prstClr val="black">
                  <a:tint val="75000"/>
                </a:prstClr>
              </a:solidFill>
            </a:endParaRPr>
          </a:p>
        </p:txBody>
      </p:sp>
    </p:spTree>
    <p:extLst>
      <p:ext uri="{BB962C8B-B14F-4D97-AF65-F5344CB8AC3E}">
        <p14:creationId xmlns:p14="http://schemas.microsoft.com/office/powerpoint/2010/main" xmlns="" val="1140755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endParaRPr lang="ru-RU">
              <a:solidFill>
                <a:prstClr val="black">
                  <a:tint val="75000"/>
                </a:prstClr>
              </a:solidFill>
            </a:endParaRPr>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53F9D29E-39BF-4A93-B752-AB2B9A3D152E}" type="slidenum">
              <a:rPr lang="ru-RU">
                <a:solidFill>
                  <a:prstClr val="black">
                    <a:tint val="75000"/>
                  </a:prstClr>
                </a:solidFill>
              </a:rPr>
              <a:pPr>
                <a:defRPr/>
              </a:pPr>
              <a:t>‹#›</a:t>
            </a:fld>
            <a:endParaRPr lang="ru-RU">
              <a:solidFill>
                <a:prstClr val="black">
                  <a:tint val="75000"/>
                </a:prstClr>
              </a:solidFill>
            </a:endParaRPr>
          </a:p>
        </p:txBody>
      </p:sp>
    </p:spTree>
    <p:extLst>
      <p:ext uri="{BB962C8B-B14F-4D97-AF65-F5344CB8AC3E}">
        <p14:creationId xmlns:p14="http://schemas.microsoft.com/office/powerpoint/2010/main" xmlns="" val="4066340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15054DA-516E-4EF3-B3F1-473152968EE9}" type="datetimeFigureOut">
              <a:rPr lang="ru-RU" smtClean="0"/>
              <a:pPr/>
              <a:t>09.03.2016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4D93364-1D2E-416B-B35E-F72FEF28B526}" type="slidenum">
              <a:rPr lang="ru-RU" smtClean="0"/>
              <a:pPr/>
              <a:t>‹#›</a:t>
            </a:fld>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19" y="278119"/>
            <a:ext cx="3008313" cy="1183569"/>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8109"/>
            <a:ext cx="5111750" cy="596150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19" y="1461688"/>
            <a:ext cx="3008313" cy="477793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endParaRPr lang="ru-RU">
              <a:solidFill>
                <a:prstClr val="black">
                  <a:tint val="75000"/>
                </a:prstClr>
              </a:solidFill>
            </a:endParaRPr>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177CB181-C9CD-4843-905E-B59DEBF42D95}" type="slidenum">
              <a:rPr lang="ru-RU">
                <a:solidFill>
                  <a:prstClr val="black">
                    <a:tint val="75000"/>
                  </a:prstClr>
                </a:solidFill>
              </a:rPr>
              <a:pPr>
                <a:defRPr/>
              </a:pPr>
              <a:t>‹#›</a:t>
            </a:fld>
            <a:endParaRPr lang="ru-RU">
              <a:solidFill>
                <a:prstClr val="black">
                  <a:tint val="75000"/>
                </a:prstClr>
              </a:solidFill>
            </a:endParaRPr>
          </a:p>
        </p:txBody>
      </p:sp>
    </p:spTree>
    <p:extLst>
      <p:ext uri="{BB962C8B-B14F-4D97-AF65-F5344CB8AC3E}">
        <p14:creationId xmlns:p14="http://schemas.microsoft.com/office/powerpoint/2010/main" xmlns="" val="161413342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89500"/>
            <a:ext cx="5486400" cy="577233"/>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24123"/>
            <a:ext cx="5486400" cy="41910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466733"/>
            <a:ext cx="5486400" cy="81976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endParaRPr lang="ru-RU">
              <a:solidFill>
                <a:prstClr val="black">
                  <a:tint val="75000"/>
                </a:prstClr>
              </a:solidFill>
            </a:endParaRPr>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B0EC6F3C-1D38-4CE0-965C-4B72DEDC9C94}" type="slidenum">
              <a:rPr lang="ru-RU">
                <a:solidFill>
                  <a:prstClr val="black">
                    <a:tint val="75000"/>
                  </a:prstClr>
                </a:solidFill>
              </a:rPr>
              <a:pPr>
                <a:defRPr/>
              </a:pPr>
              <a:t>‹#›</a:t>
            </a:fld>
            <a:endParaRPr lang="ru-RU">
              <a:solidFill>
                <a:prstClr val="black">
                  <a:tint val="75000"/>
                </a:prstClr>
              </a:solidFill>
            </a:endParaRPr>
          </a:p>
        </p:txBody>
      </p:sp>
    </p:spTree>
    <p:extLst>
      <p:ext uri="{BB962C8B-B14F-4D97-AF65-F5344CB8AC3E}">
        <p14:creationId xmlns:p14="http://schemas.microsoft.com/office/powerpoint/2010/main" xmlns="" val="27083158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05E39A8C-B247-4567-9EC9-D3F73FB7472A}" type="slidenum">
              <a:rPr lang="ru-RU">
                <a:solidFill>
                  <a:prstClr val="black">
                    <a:tint val="75000"/>
                  </a:prstClr>
                </a:solidFill>
              </a:rPr>
              <a:pPr>
                <a:defRPr/>
              </a:pPr>
              <a:t>‹#›</a:t>
            </a:fld>
            <a:endParaRPr lang="ru-RU">
              <a:solidFill>
                <a:prstClr val="black">
                  <a:tint val="75000"/>
                </a:prstClr>
              </a:solidFill>
            </a:endParaRPr>
          </a:p>
        </p:txBody>
      </p:sp>
    </p:spTree>
    <p:extLst>
      <p:ext uri="{BB962C8B-B14F-4D97-AF65-F5344CB8AC3E}">
        <p14:creationId xmlns:p14="http://schemas.microsoft.com/office/powerpoint/2010/main" xmlns="" val="36394186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9736"/>
            <a:ext cx="2057400" cy="5959887"/>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9736"/>
            <a:ext cx="6019800" cy="595988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19CB0778-4C46-4552-8C7F-2D01A696D3ED}" type="slidenum">
              <a:rPr lang="ru-RU">
                <a:solidFill>
                  <a:prstClr val="black">
                    <a:tint val="75000"/>
                  </a:prstClr>
                </a:solidFill>
              </a:rPr>
              <a:pPr>
                <a:defRPr/>
              </a:pPr>
              <a:t>‹#›</a:t>
            </a:fld>
            <a:endParaRPr lang="ru-RU">
              <a:solidFill>
                <a:prstClr val="black">
                  <a:tint val="75000"/>
                </a:prstClr>
              </a:solidFill>
            </a:endParaRPr>
          </a:p>
        </p:txBody>
      </p:sp>
    </p:spTree>
    <p:extLst>
      <p:ext uri="{BB962C8B-B14F-4D97-AF65-F5344CB8AC3E}">
        <p14:creationId xmlns:p14="http://schemas.microsoft.com/office/powerpoint/2010/main" xmlns="" val="21793388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Объект">
    <p:spTree>
      <p:nvGrpSpPr>
        <p:cNvPr id="1" name=""/>
        <p:cNvGrpSpPr/>
        <p:nvPr/>
      </p:nvGrpSpPr>
      <p:grpSpPr>
        <a:xfrm>
          <a:off x="0" y="0"/>
          <a:ext cx="0" cy="0"/>
          <a:chOff x="0" y="0"/>
          <a:chExt cx="0" cy="0"/>
        </a:xfrm>
      </p:grpSpPr>
      <p:sp>
        <p:nvSpPr>
          <p:cNvPr id="2" name="Содержимое 1"/>
          <p:cNvSpPr>
            <a:spLocks noGrp="1"/>
          </p:cNvSpPr>
          <p:nvPr>
            <p:ph/>
          </p:nvPr>
        </p:nvSpPr>
        <p:spPr>
          <a:xfrm>
            <a:off x="457200" y="118047"/>
            <a:ext cx="8229600" cy="612157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3" name="Дата 3"/>
          <p:cNvSpPr>
            <a:spLocks noGrp="1"/>
          </p:cNvSpPr>
          <p:nvPr>
            <p:ph type="dt" sz="half" idx="10"/>
          </p:nvPr>
        </p:nvSpPr>
        <p:spPr/>
        <p:txBody>
          <a:bodyPr/>
          <a:lstStyle>
            <a:lvl1pPr>
              <a:defRPr/>
            </a:lvl1pPr>
          </a:lstStyle>
          <a:p>
            <a:pPr>
              <a:defRPr/>
            </a:pPr>
            <a:endParaRPr lang="ru-RU">
              <a:solidFill>
                <a:prstClr val="black">
                  <a:tint val="75000"/>
                </a:prstClr>
              </a:solidFill>
            </a:endParaRPr>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6C1CA490-0292-4AF8-8B6A-99584F9268BB}" type="slidenum">
              <a:rPr lang="ru-RU">
                <a:solidFill>
                  <a:prstClr val="black">
                    <a:tint val="75000"/>
                  </a:prstClr>
                </a:solidFill>
              </a:rPr>
              <a:pPr>
                <a:defRPr/>
              </a:pPr>
              <a:t>‹#›</a:t>
            </a:fld>
            <a:endParaRPr lang="ru-RU">
              <a:solidFill>
                <a:prstClr val="black">
                  <a:tint val="75000"/>
                </a:prstClr>
              </a:solidFill>
            </a:endParaRPr>
          </a:p>
        </p:txBody>
      </p:sp>
    </p:spTree>
    <p:extLst>
      <p:ext uri="{BB962C8B-B14F-4D97-AF65-F5344CB8AC3E}">
        <p14:creationId xmlns:p14="http://schemas.microsoft.com/office/powerpoint/2010/main" xmlns="" val="15313775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88522"/>
            <a:ext cx="7772400" cy="1387299"/>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60554"/>
            <a:ext cx="7772400" cy="152796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15054DA-516E-4EF3-B3F1-473152968EE9}" type="datetimeFigureOut">
              <a:rPr lang="ru-RU" smtClean="0"/>
              <a:pPr/>
              <a:t>09.03.2016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4D93364-1D2E-416B-B35E-F72FEF28B526}"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29846"/>
            <a:ext cx="4038600" cy="460977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29846"/>
            <a:ext cx="4038600" cy="460977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15054DA-516E-4EF3-B3F1-473152968EE9}" type="datetimeFigureOut">
              <a:rPr lang="ru-RU" smtClean="0"/>
              <a:pPr/>
              <a:t>09.03.2016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4D93364-1D2E-416B-B35E-F72FEF28B526}"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63541"/>
            <a:ext cx="4040188" cy="65160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215150"/>
            <a:ext cx="4040188" cy="40244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33" y="1563541"/>
            <a:ext cx="4041775" cy="65160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33" y="2215150"/>
            <a:ext cx="4041775" cy="40244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15054DA-516E-4EF3-B3F1-473152968EE9}" type="datetimeFigureOut">
              <a:rPr lang="ru-RU" smtClean="0"/>
              <a:pPr/>
              <a:t>09.03.2016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4D93364-1D2E-416B-B35E-F72FEF28B526}"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15054DA-516E-4EF3-B3F1-473152968EE9}" type="datetimeFigureOut">
              <a:rPr lang="ru-RU" smtClean="0"/>
              <a:pPr/>
              <a:t>09.03.2016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4D93364-1D2E-416B-B35E-F72FEF28B526}"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15054DA-516E-4EF3-B3F1-473152968EE9}" type="datetimeFigureOut">
              <a:rPr lang="ru-RU" smtClean="0"/>
              <a:pPr/>
              <a:t>09.03.2016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4D93364-1D2E-416B-B35E-F72FEF28B526}"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19" y="278119"/>
            <a:ext cx="3008313" cy="1183569"/>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8109"/>
            <a:ext cx="5111750" cy="596150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19" y="1461688"/>
            <a:ext cx="3008313" cy="477793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15054DA-516E-4EF3-B3F1-473152968EE9}" type="datetimeFigureOut">
              <a:rPr lang="ru-RU" smtClean="0"/>
              <a:pPr/>
              <a:t>09.03.2016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4D93364-1D2E-416B-B35E-F72FEF28B526}"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89500"/>
            <a:ext cx="5486400" cy="577233"/>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24123"/>
            <a:ext cx="5486400" cy="4191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466733"/>
            <a:ext cx="5486400" cy="81976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15054DA-516E-4EF3-B3F1-473152968EE9}" type="datetimeFigureOut">
              <a:rPr lang="ru-RU" smtClean="0"/>
              <a:pPr/>
              <a:t>09.03.2016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4D93364-1D2E-416B-B35E-F72FEF28B526}"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9736"/>
            <a:ext cx="8229600" cy="1164167"/>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29846"/>
            <a:ext cx="8229600" cy="460977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474073"/>
            <a:ext cx="2133600" cy="371887"/>
          </a:xfrm>
          <a:prstGeom prst="rect">
            <a:avLst/>
          </a:prstGeom>
        </p:spPr>
        <p:txBody>
          <a:bodyPr vert="horz" lIns="91440" tIns="45720" rIns="91440" bIns="45720" rtlCol="0" anchor="ctr"/>
          <a:lstStyle>
            <a:lvl1pPr algn="l">
              <a:defRPr sz="1200">
                <a:solidFill>
                  <a:schemeClr val="tx1">
                    <a:tint val="75000"/>
                  </a:schemeClr>
                </a:solidFill>
              </a:defRPr>
            </a:lvl1pPr>
          </a:lstStyle>
          <a:p>
            <a:fld id="{D15054DA-516E-4EF3-B3F1-473152968EE9}" type="datetimeFigureOut">
              <a:rPr lang="ru-RU" smtClean="0"/>
              <a:pPr/>
              <a:t>09.03.2016</a:t>
            </a:fld>
            <a:endParaRPr lang="ru-RU"/>
          </a:p>
        </p:txBody>
      </p:sp>
      <p:sp>
        <p:nvSpPr>
          <p:cNvPr id="5" name="Нижний колонтитул 4"/>
          <p:cNvSpPr>
            <a:spLocks noGrp="1"/>
          </p:cNvSpPr>
          <p:nvPr>
            <p:ph type="ftr" sz="quarter" idx="3"/>
          </p:nvPr>
        </p:nvSpPr>
        <p:spPr>
          <a:xfrm>
            <a:off x="3124200" y="6474073"/>
            <a:ext cx="2895600" cy="37188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474073"/>
            <a:ext cx="2133600" cy="371887"/>
          </a:xfrm>
          <a:prstGeom prst="rect">
            <a:avLst/>
          </a:prstGeom>
        </p:spPr>
        <p:txBody>
          <a:bodyPr vert="horz" lIns="91440" tIns="45720" rIns="91440" bIns="45720" rtlCol="0" anchor="ctr"/>
          <a:lstStyle>
            <a:lvl1pPr algn="r">
              <a:defRPr sz="1200">
                <a:solidFill>
                  <a:schemeClr val="tx1">
                    <a:tint val="75000"/>
                  </a:schemeClr>
                </a:solidFill>
              </a:defRPr>
            </a:lvl1pPr>
          </a:lstStyle>
          <a:p>
            <a:fld id="{94D93364-1D2E-416B-B35E-F72FEF28B526}"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 id="2147483841"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pic>
        <p:nvPicPr>
          <p:cNvPr id="2050" name="Рисунок 6" descr="Shablon.jpg"/>
          <p:cNvPicPr>
            <a:picLocks noChangeAspect="1"/>
          </p:cNvPicPr>
          <p:nvPr/>
        </p:nvPicPr>
        <p:blipFill>
          <a:blip r:embed="rId14" cstate="print">
            <a:extLst>
              <a:ext uri="{28A0092B-C50C-407E-A947-70E740481C1C}">
                <a14:useLocalDpi xmlns:a14="http://schemas.microsoft.com/office/drawing/2010/main" xmlns="" val="0"/>
              </a:ext>
            </a:extLst>
          </a:blip>
          <a:srcRect/>
          <a:stretch>
            <a:fillRect/>
          </a:stretch>
        </p:blipFill>
        <p:spPr bwMode="auto">
          <a:xfrm>
            <a:off x="0" y="0"/>
            <a:ext cx="9144000" cy="6985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051" name="Заголовок 1"/>
          <p:cNvSpPr>
            <a:spLocks noGrp="1"/>
          </p:cNvSpPr>
          <p:nvPr>
            <p:ph type="title"/>
          </p:nvPr>
        </p:nvSpPr>
        <p:spPr bwMode="auto">
          <a:xfrm>
            <a:off x="2268538" y="118034"/>
            <a:ext cx="5759450" cy="5141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2052" name="Текст 2"/>
          <p:cNvSpPr>
            <a:spLocks noGrp="1"/>
          </p:cNvSpPr>
          <p:nvPr>
            <p:ph type="body" idx="1"/>
          </p:nvPr>
        </p:nvSpPr>
        <p:spPr bwMode="auto">
          <a:xfrm>
            <a:off x="457200" y="1629846"/>
            <a:ext cx="8229600" cy="4609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4" name="Дата 3"/>
          <p:cNvSpPr>
            <a:spLocks noGrp="1"/>
          </p:cNvSpPr>
          <p:nvPr>
            <p:ph type="dt" sz="half" idx="2"/>
          </p:nvPr>
        </p:nvSpPr>
        <p:spPr>
          <a:xfrm>
            <a:off x="457200" y="6474073"/>
            <a:ext cx="2133600" cy="37188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endParaRPr lang="ru-RU">
              <a:solidFill>
                <a:prstClr val="black">
                  <a:tint val="75000"/>
                </a:prstClr>
              </a:solidFill>
            </a:endParaRPr>
          </a:p>
        </p:txBody>
      </p:sp>
      <p:sp>
        <p:nvSpPr>
          <p:cNvPr id="5" name="Нижний колонтитул 4"/>
          <p:cNvSpPr>
            <a:spLocks noGrp="1"/>
          </p:cNvSpPr>
          <p:nvPr>
            <p:ph type="ftr" sz="quarter" idx="3"/>
          </p:nvPr>
        </p:nvSpPr>
        <p:spPr>
          <a:xfrm>
            <a:off x="3124200" y="6474073"/>
            <a:ext cx="2895600" cy="371887"/>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pPr fontAlgn="base">
              <a:spcBef>
                <a:spcPct val="0"/>
              </a:spcBef>
              <a:spcAft>
                <a:spcPct val="0"/>
              </a:spcAft>
              <a:defRPr/>
            </a:pPr>
            <a:endParaRPr lang="ru-RU"/>
          </a:p>
        </p:txBody>
      </p:sp>
      <p:sp>
        <p:nvSpPr>
          <p:cNvPr id="6" name="Номер слайда 5"/>
          <p:cNvSpPr>
            <a:spLocks noGrp="1"/>
          </p:cNvSpPr>
          <p:nvPr>
            <p:ph type="sldNum" sz="quarter" idx="4"/>
          </p:nvPr>
        </p:nvSpPr>
        <p:spPr>
          <a:xfrm>
            <a:off x="6553200" y="6474073"/>
            <a:ext cx="2133600" cy="37188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F0317D4A-BD15-49E1-8C79-067D9A6C7268}" type="slidenum">
              <a:rPr lang="ru-RU">
                <a:solidFill>
                  <a:prstClr val="black">
                    <a:tint val="75000"/>
                  </a:prstClr>
                </a:solidFill>
              </a:rPr>
              <a:pPr>
                <a:defRPr/>
              </a:pPr>
              <a:t>‹#›</a:t>
            </a:fld>
            <a:endParaRPr lang="ru-RU">
              <a:solidFill>
                <a:prstClr val="black">
                  <a:tint val="75000"/>
                </a:prstClr>
              </a:solidFill>
            </a:endParaRPr>
          </a:p>
        </p:txBody>
      </p:sp>
    </p:spTree>
    <p:extLst>
      <p:ext uri="{BB962C8B-B14F-4D97-AF65-F5344CB8AC3E}">
        <p14:creationId xmlns:p14="http://schemas.microsoft.com/office/powerpoint/2010/main" xmlns="" val="717956593"/>
      </p:ext>
    </p:extLst>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l" rtl="0" eaLnBrk="0" fontAlgn="base" hangingPunct="0">
        <a:spcBef>
          <a:spcPct val="0"/>
        </a:spcBef>
        <a:spcAft>
          <a:spcPct val="0"/>
        </a:spcAft>
        <a:defRPr lang="ru-RU" sz="2400" b="1" kern="1200" dirty="0">
          <a:solidFill>
            <a:srgbClr val="00449E"/>
          </a:solidFill>
          <a:latin typeface="+mj-lt"/>
          <a:ea typeface="+mj-ea"/>
          <a:cs typeface="+mj-cs"/>
        </a:defRPr>
      </a:lvl1pPr>
      <a:lvl2pPr algn="l" rtl="0" eaLnBrk="0" fontAlgn="base" hangingPunct="0">
        <a:spcBef>
          <a:spcPct val="0"/>
        </a:spcBef>
        <a:spcAft>
          <a:spcPct val="0"/>
        </a:spcAft>
        <a:defRPr sz="2400" b="1">
          <a:solidFill>
            <a:srgbClr val="00449E"/>
          </a:solidFill>
          <a:latin typeface="Calibri" pitchFamily="34" charset="0"/>
        </a:defRPr>
      </a:lvl2pPr>
      <a:lvl3pPr algn="l" rtl="0" eaLnBrk="0" fontAlgn="base" hangingPunct="0">
        <a:spcBef>
          <a:spcPct val="0"/>
        </a:spcBef>
        <a:spcAft>
          <a:spcPct val="0"/>
        </a:spcAft>
        <a:defRPr sz="2400" b="1">
          <a:solidFill>
            <a:srgbClr val="00449E"/>
          </a:solidFill>
          <a:latin typeface="Calibri" pitchFamily="34" charset="0"/>
        </a:defRPr>
      </a:lvl3pPr>
      <a:lvl4pPr algn="l" rtl="0" eaLnBrk="0" fontAlgn="base" hangingPunct="0">
        <a:spcBef>
          <a:spcPct val="0"/>
        </a:spcBef>
        <a:spcAft>
          <a:spcPct val="0"/>
        </a:spcAft>
        <a:defRPr sz="2400" b="1">
          <a:solidFill>
            <a:srgbClr val="00449E"/>
          </a:solidFill>
          <a:latin typeface="Calibri" pitchFamily="34" charset="0"/>
        </a:defRPr>
      </a:lvl4pPr>
      <a:lvl5pPr algn="l" rtl="0" eaLnBrk="0" fontAlgn="base" hangingPunct="0">
        <a:spcBef>
          <a:spcPct val="0"/>
        </a:spcBef>
        <a:spcAft>
          <a:spcPct val="0"/>
        </a:spcAft>
        <a:defRPr sz="2400" b="1">
          <a:solidFill>
            <a:srgbClr val="00449E"/>
          </a:solidFill>
          <a:latin typeface="Calibri" pitchFamily="34" charset="0"/>
        </a:defRPr>
      </a:lvl5pPr>
      <a:lvl6pPr marL="457200" algn="l" rtl="0" fontAlgn="base">
        <a:spcBef>
          <a:spcPct val="0"/>
        </a:spcBef>
        <a:spcAft>
          <a:spcPct val="0"/>
        </a:spcAft>
        <a:defRPr sz="2400" b="1">
          <a:solidFill>
            <a:srgbClr val="00449E"/>
          </a:solidFill>
          <a:latin typeface="Calibri" pitchFamily="34" charset="0"/>
        </a:defRPr>
      </a:lvl6pPr>
      <a:lvl7pPr marL="914400" algn="l" rtl="0" fontAlgn="base">
        <a:spcBef>
          <a:spcPct val="0"/>
        </a:spcBef>
        <a:spcAft>
          <a:spcPct val="0"/>
        </a:spcAft>
        <a:defRPr sz="2400" b="1">
          <a:solidFill>
            <a:srgbClr val="00449E"/>
          </a:solidFill>
          <a:latin typeface="Calibri" pitchFamily="34" charset="0"/>
        </a:defRPr>
      </a:lvl7pPr>
      <a:lvl8pPr marL="1371600" algn="l" rtl="0" fontAlgn="base">
        <a:spcBef>
          <a:spcPct val="0"/>
        </a:spcBef>
        <a:spcAft>
          <a:spcPct val="0"/>
        </a:spcAft>
        <a:defRPr sz="2400" b="1">
          <a:solidFill>
            <a:srgbClr val="00449E"/>
          </a:solidFill>
          <a:latin typeface="Calibri" pitchFamily="34" charset="0"/>
        </a:defRPr>
      </a:lvl8pPr>
      <a:lvl9pPr marL="1828800" algn="l" rtl="0" fontAlgn="base">
        <a:spcBef>
          <a:spcPct val="0"/>
        </a:spcBef>
        <a:spcAft>
          <a:spcPct val="0"/>
        </a:spcAft>
        <a:defRPr sz="2400" b="1">
          <a:solidFill>
            <a:srgbClr val="00449E"/>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9.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19.xml"/><Relationship Id="rId6" Type="http://schemas.openxmlformats.org/officeDocument/2006/relationships/image" Target="../media/image6.png"/><Relationship Id="rId5" Type="http://schemas.openxmlformats.org/officeDocument/2006/relationships/image" Target="../media/image4.pn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19.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6.png"/><Relationship Id="rId1" Type="http://schemas.openxmlformats.org/officeDocument/2006/relationships/slideLayout" Target="../slideLayouts/slideLayout19.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1"/>
          <p:cNvSpPr txBox="1">
            <a:spLocks noChangeArrowheads="1"/>
          </p:cNvSpPr>
          <p:nvPr/>
        </p:nvSpPr>
        <p:spPr>
          <a:xfrm>
            <a:off x="467544" y="1116236"/>
            <a:ext cx="8352928" cy="2448272"/>
          </a:xfrm>
          <a:prstGeom prst="rect">
            <a:avLst/>
          </a:prstGeom>
        </p:spPr>
        <p:txBody>
          <a:bodyPr anchor="t">
            <a:norm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609600" indent="-608013" eaLnBrk="1" hangingPunct="1">
              <a:lnSpc>
                <a:spcPct val="80000"/>
              </a:lnSpc>
              <a:spcBef>
                <a:spcPts val="1100"/>
              </a:spcBef>
              <a:buFontTx/>
              <a:buNone/>
              <a:tabLst>
                <a:tab pos="609600" algn="l"/>
                <a:tab pos="1524000" algn="l"/>
                <a:tab pos="2438400" algn="l"/>
                <a:tab pos="3352800" algn="l"/>
                <a:tab pos="4267200" algn="l"/>
                <a:tab pos="5181600" algn="l"/>
                <a:tab pos="6096000" algn="l"/>
                <a:tab pos="7010400" algn="l"/>
                <a:tab pos="7924800" algn="l"/>
                <a:tab pos="8839200" algn="l"/>
                <a:tab pos="9753600" algn="l"/>
                <a:tab pos="10668000" algn="l"/>
              </a:tabLst>
              <a:defRPr/>
            </a:pPr>
            <a:endParaRPr lang="ru-RU" sz="2400" b="1" dirty="0" smtClean="0"/>
          </a:p>
          <a:p>
            <a:pPr marL="0" indent="0" algn="ctr">
              <a:lnSpc>
                <a:spcPct val="130000"/>
              </a:lnSpc>
              <a:spcBef>
                <a:spcPts val="0"/>
              </a:spcBef>
              <a:buNone/>
            </a:pPr>
            <a:r>
              <a:rPr lang="ru-RU" sz="1300" b="1" dirty="0" smtClean="0">
                <a:solidFill>
                  <a:schemeClr val="accent6">
                    <a:lumMod val="75000"/>
                  </a:schemeClr>
                </a:solidFill>
                <a:latin typeface="Times New Roman" panose="02020603050405020304" pitchFamily="18" charset="0"/>
                <a:cs typeface="Times New Roman" panose="02020603050405020304" pitchFamily="18" charset="0"/>
              </a:rPr>
              <a:t> </a:t>
            </a:r>
            <a:r>
              <a:rPr lang="ru-RU" sz="2400" b="1" dirty="0" smtClean="0">
                <a:solidFill>
                  <a:schemeClr val="accent6">
                    <a:lumMod val="75000"/>
                  </a:schemeClr>
                </a:solidFill>
                <a:latin typeface="Times New Roman" panose="02020603050405020304" pitchFamily="18" charset="0"/>
                <a:cs typeface="Times New Roman" panose="02020603050405020304" pitchFamily="18" charset="0"/>
              </a:rPr>
              <a:t/>
            </a:r>
            <a:br>
              <a:rPr lang="ru-RU" sz="2400" b="1" dirty="0" smtClean="0">
                <a:solidFill>
                  <a:schemeClr val="accent6">
                    <a:lumMod val="75000"/>
                  </a:schemeClr>
                </a:solidFill>
                <a:latin typeface="Times New Roman" panose="02020603050405020304" pitchFamily="18" charset="0"/>
                <a:cs typeface="Times New Roman" panose="02020603050405020304" pitchFamily="18" charset="0"/>
              </a:rPr>
            </a:br>
            <a:r>
              <a:rPr lang="en-US" sz="2400" b="1" dirty="0" smtClean="0">
                <a:solidFill>
                  <a:schemeClr val="accent6">
                    <a:lumMod val="75000"/>
                  </a:schemeClr>
                </a:solidFill>
                <a:latin typeface="Times New Roman" panose="02020603050405020304" pitchFamily="18" charset="0"/>
                <a:cs typeface="Times New Roman" panose="02020603050405020304" pitchFamily="18" charset="0"/>
              </a:rPr>
              <a:t>Practical Use of International Standards</a:t>
            </a:r>
          </a:p>
          <a:p>
            <a:pPr marL="0" indent="0" algn="ctr">
              <a:lnSpc>
                <a:spcPct val="130000"/>
              </a:lnSpc>
              <a:spcBef>
                <a:spcPts val="0"/>
              </a:spcBef>
              <a:buNone/>
            </a:pPr>
            <a:r>
              <a:rPr lang="en-US" sz="2400" b="1" dirty="0" smtClean="0">
                <a:solidFill>
                  <a:schemeClr val="accent5">
                    <a:lumMod val="50000"/>
                  </a:schemeClr>
                </a:solidFill>
                <a:latin typeface="Times New Roman" panose="02020603050405020304" pitchFamily="18" charset="0"/>
                <a:cs typeface="Times New Roman" panose="02020603050405020304" pitchFamily="18" charset="0"/>
              </a:rPr>
              <a:t>in the Control  and Auditing Activities of Federal Treasury </a:t>
            </a:r>
            <a:endParaRPr lang="ru-RU" sz="2400" b="1" dirty="0" smtClean="0">
              <a:solidFill>
                <a:schemeClr val="accent5">
                  <a:lumMod val="75000"/>
                </a:schemeClr>
              </a:solidFill>
            </a:endParaRPr>
          </a:p>
          <a:p>
            <a:pPr marL="609600" indent="-608013" eaLnBrk="1" hangingPunct="1">
              <a:lnSpc>
                <a:spcPct val="80000"/>
              </a:lnSpc>
              <a:spcBef>
                <a:spcPts val="1100"/>
              </a:spcBef>
              <a:buFontTx/>
              <a:buNone/>
              <a:tabLst>
                <a:tab pos="609600" algn="l"/>
                <a:tab pos="1524000" algn="l"/>
                <a:tab pos="2438400" algn="l"/>
                <a:tab pos="3352800" algn="l"/>
                <a:tab pos="4267200" algn="l"/>
                <a:tab pos="5181600" algn="l"/>
                <a:tab pos="6096000" algn="l"/>
                <a:tab pos="7010400" algn="l"/>
                <a:tab pos="7924800" algn="l"/>
                <a:tab pos="8839200" algn="l"/>
                <a:tab pos="9753600" algn="l"/>
                <a:tab pos="10668000" algn="l"/>
              </a:tabLst>
              <a:defRPr/>
            </a:pPr>
            <a:endParaRPr lang="ru-RU" sz="1200" b="1" dirty="0" smtClean="0">
              <a:solidFill>
                <a:schemeClr val="accent5">
                  <a:lumMod val="75000"/>
                </a:schemeClr>
              </a:solidFill>
            </a:endParaRPr>
          </a:p>
        </p:txBody>
      </p:sp>
      <p:sp>
        <p:nvSpPr>
          <p:cNvPr id="3" name="Прямоугольник 2"/>
          <p:cNvSpPr/>
          <p:nvPr/>
        </p:nvSpPr>
        <p:spPr>
          <a:xfrm>
            <a:off x="3207722" y="5940772"/>
            <a:ext cx="2473947" cy="400110"/>
          </a:xfrm>
          <a:prstGeom prst="rect">
            <a:avLst/>
          </a:prstGeom>
        </p:spPr>
        <p:txBody>
          <a:bodyPr wrap="none">
            <a:spAutoFit/>
          </a:bodyPr>
          <a:lstStyle/>
          <a:p>
            <a:pPr algn="ctr"/>
            <a:r>
              <a:rPr lang="en-US" sz="2000" b="1" dirty="0" smtClean="0">
                <a:solidFill>
                  <a:schemeClr val="accent6"/>
                </a:solidFill>
                <a:latin typeface="Times New Roman" panose="02020603050405020304" pitchFamily="18" charset="0"/>
                <a:cs typeface="Times New Roman" panose="02020603050405020304" pitchFamily="18" charset="0"/>
              </a:rPr>
              <a:t>Prague, March, </a:t>
            </a:r>
            <a:r>
              <a:rPr lang="ru-RU" sz="2000" b="1" dirty="0" smtClean="0">
                <a:solidFill>
                  <a:schemeClr val="accent6"/>
                </a:solidFill>
                <a:latin typeface="Times New Roman" panose="02020603050405020304" pitchFamily="18" charset="0"/>
                <a:cs typeface="Times New Roman" panose="02020603050405020304" pitchFamily="18" charset="0"/>
              </a:rPr>
              <a:t>2016</a:t>
            </a:r>
            <a:endParaRPr lang="ru-RU" sz="2000" b="1" dirty="0">
              <a:solidFill>
                <a:schemeClr val="accent6"/>
              </a:solidFill>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764684" y="4148956"/>
            <a:ext cx="5457200" cy="1323439"/>
          </a:xfrm>
          <a:prstGeom prst="rect">
            <a:avLst/>
          </a:prstGeom>
        </p:spPr>
        <p:txBody>
          <a:bodyPr wrap="none">
            <a:spAutoFit/>
          </a:bodyPr>
          <a:lstStyle/>
          <a:p>
            <a:pPr algn="ctr"/>
            <a:r>
              <a:rPr lang="en-US" sz="2000" b="1" dirty="0" smtClean="0">
                <a:solidFill>
                  <a:schemeClr val="accent6"/>
                </a:solidFill>
                <a:latin typeface="Times New Roman" panose="02020603050405020304" pitchFamily="18" charset="0"/>
                <a:cs typeface="Times New Roman" panose="02020603050405020304" pitchFamily="18" charset="0"/>
              </a:rPr>
              <a:t>Head of Internal Control </a:t>
            </a:r>
            <a:r>
              <a:rPr lang="ru-RU" sz="2000" b="1" dirty="0" smtClean="0">
                <a:solidFill>
                  <a:schemeClr val="accent6"/>
                </a:solidFill>
                <a:latin typeface="Times New Roman" panose="02020603050405020304" pitchFamily="18" charset="0"/>
                <a:cs typeface="Times New Roman" panose="02020603050405020304" pitchFamily="18" charset="0"/>
              </a:rPr>
              <a:t>(</a:t>
            </a:r>
            <a:r>
              <a:rPr lang="en-US" sz="2000" b="1" dirty="0" smtClean="0">
                <a:solidFill>
                  <a:schemeClr val="accent6"/>
                </a:solidFill>
                <a:latin typeface="Times New Roman" panose="02020603050405020304" pitchFamily="18" charset="0"/>
                <a:cs typeface="Times New Roman" panose="02020603050405020304" pitchFamily="18" charset="0"/>
              </a:rPr>
              <a:t>Audit</a:t>
            </a:r>
            <a:r>
              <a:rPr lang="ru-RU" sz="2000" b="1" dirty="0" smtClean="0">
                <a:solidFill>
                  <a:schemeClr val="accent6"/>
                </a:solidFill>
                <a:latin typeface="Times New Roman" panose="02020603050405020304" pitchFamily="18" charset="0"/>
                <a:cs typeface="Times New Roman" panose="02020603050405020304" pitchFamily="18" charset="0"/>
              </a:rPr>
              <a:t>)</a:t>
            </a:r>
            <a:r>
              <a:rPr lang="en-US" sz="2000" b="1" dirty="0" smtClean="0">
                <a:solidFill>
                  <a:schemeClr val="accent6"/>
                </a:solidFill>
                <a:latin typeface="Times New Roman" panose="02020603050405020304" pitchFamily="18" charset="0"/>
                <a:cs typeface="Times New Roman" panose="02020603050405020304" pitchFamily="18" charset="0"/>
              </a:rPr>
              <a:t> and</a:t>
            </a:r>
          </a:p>
          <a:p>
            <a:pPr algn="ctr"/>
            <a:r>
              <a:rPr lang="en-US" sz="2000" b="1" dirty="0" smtClean="0">
                <a:solidFill>
                  <a:schemeClr val="accent6"/>
                </a:solidFill>
                <a:latin typeface="Times New Roman" panose="02020603050405020304" pitchFamily="18" charset="0"/>
                <a:cs typeface="Times New Roman" panose="02020603050405020304" pitchFamily="18" charset="0"/>
              </a:rPr>
              <a:t>Performance Efficiency Assessment Department</a:t>
            </a:r>
          </a:p>
          <a:p>
            <a:pPr algn="ctr"/>
            <a:r>
              <a:rPr lang="en-US" sz="2000" b="1" dirty="0" smtClean="0">
                <a:solidFill>
                  <a:schemeClr val="accent6"/>
                </a:solidFill>
                <a:latin typeface="Times New Roman" panose="02020603050405020304" pitchFamily="18" charset="0"/>
                <a:cs typeface="Times New Roman" panose="02020603050405020304" pitchFamily="18" charset="0"/>
              </a:rPr>
              <a:t>of the Federal Treasury </a:t>
            </a:r>
            <a:endParaRPr lang="ru-RU" sz="2000" b="1" dirty="0" smtClean="0">
              <a:solidFill>
                <a:schemeClr val="accent6"/>
              </a:solidFill>
              <a:latin typeface="Times New Roman" panose="02020603050405020304" pitchFamily="18" charset="0"/>
              <a:cs typeface="Times New Roman" panose="02020603050405020304" pitchFamily="18" charset="0"/>
            </a:endParaRPr>
          </a:p>
          <a:p>
            <a:pPr algn="ctr"/>
            <a:r>
              <a:rPr lang="en-US" sz="2000" b="1" dirty="0" smtClean="0">
                <a:solidFill>
                  <a:schemeClr val="accent6"/>
                </a:solidFill>
                <a:latin typeface="Times New Roman" panose="02020603050405020304" pitchFamily="18" charset="0"/>
                <a:cs typeface="Times New Roman" panose="02020603050405020304" pitchFamily="18" charset="0"/>
              </a:rPr>
              <a:t>ALEKSEY VICTOR SOLODOV</a:t>
            </a:r>
            <a:endParaRPr lang="ru-RU" sz="2000" b="1" dirty="0">
              <a:solidFill>
                <a:schemeClr val="accent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3138085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Прямая соединительная линия 15"/>
          <p:cNvCxnSpPr/>
          <p:nvPr/>
        </p:nvCxnSpPr>
        <p:spPr>
          <a:xfrm flipH="1">
            <a:off x="5759064" y="1478427"/>
            <a:ext cx="1556" cy="1655271"/>
          </a:xfrm>
          <a:prstGeom prst="line">
            <a:avLst/>
          </a:prstGeom>
          <a:ln>
            <a:solidFill>
              <a:srgbClr val="00863D"/>
            </a:solidFill>
          </a:ln>
        </p:spPr>
        <p:style>
          <a:lnRef idx="3">
            <a:schemeClr val="accent6"/>
          </a:lnRef>
          <a:fillRef idx="0">
            <a:schemeClr val="accent6"/>
          </a:fillRef>
          <a:effectRef idx="2">
            <a:schemeClr val="accent6"/>
          </a:effectRef>
          <a:fontRef idx="minor">
            <a:schemeClr val="tx1"/>
          </a:fontRef>
        </p:style>
      </p:cxnSp>
      <p:sp>
        <p:nvSpPr>
          <p:cNvPr id="20" name="Прямоугольник 19"/>
          <p:cNvSpPr/>
          <p:nvPr/>
        </p:nvSpPr>
        <p:spPr>
          <a:xfrm>
            <a:off x="2658188" y="1059811"/>
            <a:ext cx="2907357" cy="22038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600"/>
              </a:spcBef>
              <a:defRPr/>
            </a:pPr>
            <a:r>
              <a:rPr lang="en-US" sz="1100" b="1" dirty="0" smtClean="0">
                <a:solidFill>
                  <a:schemeClr val="accent4">
                    <a:lumMod val="75000"/>
                  </a:schemeClr>
                </a:solidFill>
                <a:latin typeface="Times New Roman" pitchFamily="18" charset="0"/>
                <a:cs typeface="Times New Roman" pitchFamily="18" charset="0"/>
              </a:rPr>
              <a:t>Purpose of Control,  Principle of independence </a:t>
            </a:r>
            <a:endParaRPr lang="ru-RU" sz="1100" b="1" dirty="0">
              <a:solidFill>
                <a:schemeClr val="accent4">
                  <a:lumMod val="75000"/>
                </a:schemeClr>
              </a:solidFill>
            </a:endParaRPr>
          </a:p>
        </p:txBody>
      </p:sp>
      <p:sp>
        <p:nvSpPr>
          <p:cNvPr id="24" name="Прямоугольник 23"/>
          <p:cNvSpPr/>
          <p:nvPr/>
        </p:nvSpPr>
        <p:spPr>
          <a:xfrm>
            <a:off x="6156175" y="1019012"/>
            <a:ext cx="2507641" cy="601279"/>
          </a:xfrm>
          <a:prstGeom prst="rect">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100" dirty="0" smtClean="0">
                <a:solidFill>
                  <a:srgbClr val="162387"/>
                </a:solidFill>
                <a:latin typeface="Times New Roman" pitchFamily="18" charset="0"/>
                <a:cs typeface="Times New Roman" pitchFamily="18" charset="0"/>
              </a:rPr>
              <a:t>Policy of internal control and internal audit in the Federal Treasury </a:t>
            </a:r>
            <a:endParaRPr lang="ru-RU" sz="1100" dirty="0">
              <a:solidFill>
                <a:srgbClr val="162387"/>
              </a:solidFill>
              <a:latin typeface="Times New Roman" pitchFamily="18" charset="0"/>
              <a:cs typeface="Times New Roman" pitchFamily="18" charset="0"/>
            </a:endParaRPr>
          </a:p>
        </p:txBody>
      </p:sp>
      <p:sp>
        <p:nvSpPr>
          <p:cNvPr id="25" name="Прямоугольник 24"/>
          <p:cNvSpPr/>
          <p:nvPr/>
        </p:nvSpPr>
        <p:spPr>
          <a:xfrm>
            <a:off x="6178498" y="3051052"/>
            <a:ext cx="2503304" cy="987702"/>
          </a:xfrm>
          <a:prstGeom prst="rect">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100" dirty="0" smtClean="0">
                <a:solidFill>
                  <a:srgbClr val="162387"/>
                </a:solidFill>
                <a:latin typeface="Times New Roman" pitchFamily="18" charset="0"/>
                <a:cs typeface="Times New Roman" pitchFamily="18" charset="0"/>
              </a:rPr>
              <a:t>Standards of internal control and internal audit, used by control and  audit divisions in implementation of control and audit activities </a:t>
            </a:r>
            <a:endParaRPr lang="ru-RU" sz="1100" dirty="0">
              <a:solidFill>
                <a:srgbClr val="162387"/>
              </a:solidFill>
              <a:latin typeface="Times New Roman" pitchFamily="18" charset="0"/>
              <a:cs typeface="Times New Roman" pitchFamily="18" charset="0"/>
            </a:endParaRPr>
          </a:p>
        </p:txBody>
      </p:sp>
      <p:sp>
        <p:nvSpPr>
          <p:cNvPr id="26" name="Прямоугольник 25"/>
          <p:cNvSpPr/>
          <p:nvPr/>
        </p:nvSpPr>
        <p:spPr>
          <a:xfrm>
            <a:off x="6215074" y="4064004"/>
            <a:ext cx="2485318" cy="349177"/>
          </a:xfrm>
          <a:prstGeom prst="rect">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100" dirty="0" smtClean="0">
                <a:solidFill>
                  <a:srgbClr val="162387"/>
                </a:solidFill>
                <a:latin typeface="Times New Roman" pitchFamily="18" charset="0"/>
                <a:cs typeface="Times New Roman" pitchFamily="18" charset="0"/>
              </a:rPr>
              <a:t>Standard of Internal Control of Federal Department</a:t>
            </a:r>
            <a:endParaRPr lang="ru-RU" sz="1100" dirty="0">
              <a:solidFill>
                <a:srgbClr val="162387"/>
              </a:solidFill>
              <a:latin typeface="Times New Roman" pitchFamily="18" charset="0"/>
              <a:cs typeface="Times New Roman" pitchFamily="18" charset="0"/>
            </a:endParaRPr>
          </a:p>
        </p:txBody>
      </p:sp>
      <p:sp>
        <p:nvSpPr>
          <p:cNvPr id="27" name="Прямоугольник 26"/>
          <p:cNvSpPr/>
          <p:nvPr/>
        </p:nvSpPr>
        <p:spPr>
          <a:xfrm>
            <a:off x="6178765" y="2036731"/>
            <a:ext cx="2487283" cy="907551"/>
          </a:xfrm>
          <a:prstGeom prst="rect">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50" dirty="0" smtClean="0">
                <a:solidFill>
                  <a:srgbClr val="162387"/>
                </a:solidFill>
                <a:latin typeface="Times New Roman" pitchFamily="18" charset="0"/>
                <a:cs typeface="Times New Roman" pitchFamily="18" charset="0"/>
              </a:rPr>
              <a:t>Professional Ethics Rules for federal public civil servants of the Federal Treasury, performing control and audit activities </a:t>
            </a:r>
            <a:endParaRPr lang="ru-RU" sz="1050" dirty="0">
              <a:solidFill>
                <a:srgbClr val="162387"/>
              </a:solidFill>
              <a:latin typeface="Times New Roman" pitchFamily="18" charset="0"/>
              <a:cs typeface="Times New Roman" pitchFamily="18" charset="0"/>
            </a:endParaRPr>
          </a:p>
        </p:txBody>
      </p:sp>
      <p:sp>
        <p:nvSpPr>
          <p:cNvPr id="31" name="Номер слайда 5"/>
          <p:cNvSpPr txBox="1">
            <a:spLocks noGrp="1"/>
          </p:cNvSpPr>
          <p:nvPr/>
        </p:nvSpPr>
        <p:spPr bwMode="auto">
          <a:xfrm>
            <a:off x="8643938" y="6330641"/>
            <a:ext cx="431800" cy="474662"/>
          </a:xfrm>
          <a:prstGeom prst="rect">
            <a:avLst/>
          </a:prstGeom>
          <a:noFill/>
          <a:ln w="9525">
            <a:noFill/>
            <a:miter lim="800000"/>
            <a:headEnd/>
            <a:tailEnd/>
          </a:ln>
        </p:spPr>
        <p:txBody>
          <a:bodyPr/>
          <a:lstStyle/>
          <a:p>
            <a:pPr algn="r"/>
            <a:fld id="{46AB9B03-C524-4C32-AACD-7EBD990ED77B}" type="slidenum">
              <a:rPr lang="ru-RU" sz="1400">
                <a:latin typeface="Times New Roman" pitchFamily="18" charset="0"/>
                <a:cs typeface="Times New Roman" pitchFamily="18" charset="0"/>
              </a:rPr>
              <a:pPr algn="r"/>
              <a:t>2</a:t>
            </a:fld>
            <a:endParaRPr lang="ru-RU" sz="1400" dirty="0">
              <a:latin typeface="Times New Roman" pitchFamily="18" charset="0"/>
              <a:cs typeface="Times New Roman" pitchFamily="18" charset="0"/>
            </a:endParaRPr>
          </a:p>
        </p:txBody>
      </p:sp>
      <p:cxnSp>
        <p:nvCxnSpPr>
          <p:cNvPr id="46" name="Прямая со стрелкой 45"/>
          <p:cNvCxnSpPr/>
          <p:nvPr/>
        </p:nvCxnSpPr>
        <p:spPr>
          <a:xfrm>
            <a:off x="2493191" y="1294921"/>
            <a:ext cx="3694730" cy="9281"/>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sp>
        <p:nvSpPr>
          <p:cNvPr id="52" name="Прямоугольник 51"/>
          <p:cNvSpPr/>
          <p:nvPr/>
        </p:nvSpPr>
        <p:spPr>
          <a:xfrm>
            <a:off x="179512" y="396156"/>
            <a:ext cx="2419886" cy="360040"/>
          </a:xfrm>
          <a:prstGeom prst="rect">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dirty="0" smtClean="0">
                <a:solidFill>
                  <a:srgbClr val="162387"/>
                </a:solidFill>
                <a:latin typeface="Times New Roman" pitchFamily="18" charset="0"/>
                <a:cs typeface="Times New Roman" pitchFamily="18" charset="0"/>
              </a:rPr>
              <a:t>Code of Ethics IIA </a:t>
            </a:r>
            <a:r>
              <a:rPr lang="ru-RU" sz="1200" dirty="0" smtClean="0">
                <a:solidFill>
                  <a:srgbClr val="162387"/>
                </a:solidFill>
                <a:latin typeface="Times New Roman" pitchFamily="18" charset="0"/>
                <a:cs typeface="Times New Roman" pitchFamily="18" charset="0"/>
              </a:rPr>
              <a:t>(ИВА)</a:t>
            </a:r>
          </a:p>
        </p:txBody>
      </p:sp>
      <p:sp>
        <p:nvSpPr>
          <p:cNvPr id="74" name="TextBox 73"/>
          <p:cNvSpPr txBox="1"/>
          <p:nvPr/>
        </p:nvSpPr>
        <p:spPr>
          <a:xfrm>
            <a:off x="395537" y="3349"/>
            <a:ext cx="8353176" cy="707886"/>
          </a:xfrm>
          <a:prstGeom prst="rect">
            <a:avLst/>
          </a:prstGeom>
          <a:noFill/>
        </p:spPr>
        <p:txBody>
          <a:bodyPr wrap="square" rtlCol="0">
            <a:spAutoFit/>
          </a:bodyPr>
          <a:lstStyle/>
          <a:p>
            <a:pPr algn="ctr">
              <a:defRPr/>
            </a:pPr>
            <a:r>
              <a:rPr lang="en-US" sz="2000" b="1" kern="0" dirty="0" smtClean="0">
                <a:solidFill>
                  <a:schemeClr val="accent5">
                    <a:lumMod val="50000"/>
                  </a:schemeClr>
                </a:solidFill>
                <a:latin typeface="Times New Roman" panose="02020603050405020304" pitchFamily="18" charset="0"/>
                <a:cs typeface="Times New Roman" panose="02020603050405020304" pitchFamily="18" charset="0"/>
              </a:rPr>
              <a:t>Application of International Standards Provisions</a:t>
            </a:r>
            <a:r>
              <a:rPr lang="ru-RU" sz="2000" b="1" kern="0" dirty="0" smtClean="0">
                <a:solidFill>
                  <a:schemeClr val="accent5">
                    <a:lumMod val="50000"/>
                  </a:schemeClr>
                </a:solidFill>
                <a:latin typeface="Times New Roman" panose="02020603050405020304" pitchFamily="18" charset="0"/>
                <a:cs typeface="Times New Roman" panose="02020603050405020304" pitchFamily="18" charset="0"/>
              </a:rPr>
              <a:t> </a:t>
            </a:r>
            <a:br>
              <a:rPr lang="ru-RU" sz="2000" b="1" kern="0" dirty="0" smtClean="0">
                <a:solidFill>
                  <a:schemeClr val="accent5">
                    <a:lumMod val="50000"/>
                  </a:schemeClr>
                </a:solidFill>
                <a:latin typeface="Times New Roman" panose="02020603050405020304" pitchFamily="18" charset="0"/>
                <a:cs typeface="Times New Roman" panose="02020603050405020304" pitchFamily="18" charset="0"/>
              </a:rPr>
            </a:br>
            <a:endParaRPr lang="ru-RU" sz="2000" b="1" kern="0" dirty="0">
              <a:solidFill>
                <a:schemeClr val="accent5">
                  <a:lumMod val="50000"/>
                </a:schemeClr>
              </a:solidFill>
              <a:latin typeface="Times New Roman" panose="02020603050405020304" pitchFamily="18" charset="0"/>
              <a:cs typeface="Times New Roman" panose="02020603050405020304" pitchFamily="18" charset="0"/>
            </a:endParaRPr>
          </a:p>
        </p:txBody>
      </p:sp>
      <p:sp>
        <p:nvSpPr>
          <p:cNvPr id="75" name="Прямоугольник 74"/>
          <p:cNvSpPr/>
          <p:nvPr/>
        </p:nvSpPr>
        <p:spPr>
          <a:xfrm>
            <a:off x="-180528" y="828204"/>
            <a:ext cx="3081425" cy="1656184"/>
          </a:xfrm>
          <a:prstGeom prst="rect">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sz="1100" dirty="0" smtClean="0">
              <a:solidFill>
                <a:srgbClr val="162387"/>
              </a:solidFill>
              <a:latin typeface="Times New Roman" pitchFamily="18" charset="0"/>
              <a:cs typeface="Times New Roman" pitchFamily="18" charset="0"/>
            </a:endParaRPr>
          </a:p>
          <a:p>
            <a:pPr algn="ctr">
              <a:defRPr/>
            </a:pPr>
            <a:endParaRPr lang="ru-RU" sz="1100" dirty="0" smtClean="0">
              <a:solidFill>
                <a:srgbClr val="162387"/>
              </a:solidFill>
              <a:latin typeface="Times New Roman" pitchFamily="18" charset="0"/>
              <a:cs typeface="Times New Roman" pitchFamily="18" charset="0"/>
            </a:endParaRPr>
          </a:p>
          <a:p>
            <a:pPr algn="ctr">
              <a:defRPr/>
            </a:pPr>
            <a:r>
              <a:rPr lang="en-US" sz="1100" dirty="0" smtClean="0">
                <a:solidFill>
                  <a:srgbClr val="162387"/>
                </a:solidFill>
                <a:latin typeface="Times New Roman" pitchFamily="18" charset="0"/>
                <a:cs typeface="Times New Roman" pitchFamily="18" charset="0"/>
              </a:rPr>
              <a:t>International Professional Standards of Internal Audit </a:t>
            </a:r>
            <a:r>
              <a:rPr lang="ru-RU" sz="1100" dirty="0" smtClean="0">
                <a:solidFill>
                  <a:srgbClr val="162387"/>
                </a:solidFill>
                <a:latin typeface="Times New Roman" pitchFamily="18" charset="0"/>
                <a:cs typeface="Times New Roman" pitchFamily="18" charset="0"/>
              </a:rPr>
              <a:t>100 </a:t>
            </a:r>
            <a:r>
              <a:rPr lang="en-US" sz="1100" dirty="0" smtClean="0">
                <a:solidFill>
                  <a:srgbClr val="162387"/>
                </a:solidFill>
                <a:latin typeface="Times New Roman" pitchFamily="18" charset="0"/>
                <a:cs typeface="Times New Roman" pitchFamily="18" charset="0"/>
              </a:rPr>
              <a:t>and</a:t>
            </a:r>
            <a:r>
              <a:rPr lang="ru-RU" sz="1100" dirty="0" smtClean="0">
                <a:solidFill>
                  <a:srgbClr val="162387"/>
                </a:solidFill>
                <a:latin typeface="Times New Roman" pitchFamily="18" charset="0"/>
                <a:cs typeface="Times New Roman" pitchFamily="18" charset="0"/>
              </a:rPr>
              <a:t> 1200 (</a:t>
            </a:r>
            <a:r>
              <a:rPr lang="en-US" sz="1100" dirty="0" smtClean="0">
                <a:solidFill>
                  <a:srgbClr val="162387"/>
                </a:solidFill>
                <a:latin typeface="Times New Roman" pitchFamily="18" charset="0"/>
                <a:cs typeface="Times New Roman" pitchFamily="18" charset="0"/>
              </a:rPr>
              <a:t>hereinafter </a:t>
            </a:r>
            <a:r>
              <a:rPr lang="ru-RU" sz="1100" dirty="0" smtClean="0">
                <a:solidFill>
                  <a:srgbClr val="162387"/>
                </a:solidFill>
                <a:latin typeface="Times New Roman" pitchFamily="18" charset="0"/>
                <a:cs typeface="Times New Roman" pitchFamily="18" charset="0"/>
              </a:rPr>
              <a:t>– </a:t>
            </a:r>
            <a:r>
              <a:rPr lang="en-US" sz="1100" dirty="0" smtClean="0">
                <a:solidFill>
                  <a:srgbClr val="162387"/>
                </a:solidFill>
                <a:latin typeface="Times New Roman" pitchFamily="18" charset="0"/>
                <a:cs typeface="Times New Roman" pitchFamily="18" charset="0"/>
              </a:rPr>
              <a:t>Standards IPS</a:t>
            </a:r>
            <a:r>
              <a:rPr lang="ru-RU" sz="1100" dirty="0" smtClean="0">
                <a:solidFill>
                  <a:srgbClr val="162387"/>
                </a:solidFill>
                <a:latin typeface="Times New Roman" pitchFamily="18" charset="0"/>
                <a:cs typeface="Times New Roman" pitchFamily="18" charset="0"/>
              </a:rPr>
              <a:t>),</a:t>
            </a:r>
          </a:p>
          <a:p>
            <a:pPr algn="ctr">
              <a:defRPr/>
            </a:pPr>
            <a:r>
              <a:rPr lang="ru-RU" sz="1100" dirty="0" smtClean="0">
                <a:solidFill>
                  <a:srgbClr val="162387"/>
                </a:solidFill>
                <a:latin typeface="Times New Roman" pitchFamily="18" charset="0"/>
                <a:cs typeface="Times New Roman" pitchFamily="18" charset="0"/>
              </a:rPr>
              <a:t> </a:t>
            </a:r>
            <a:r>
              <a:rPr lang="en-US" sz="1100" dirty="0" smtClean="0">
                <a:solidFill>
                  <a:srgbClr val="162387"/>
                </a:solidFill>
                <a:latin typeface="Times New Roman" pitchFamily="18" charset="0"/>
                <a:cs typeface="Times New Roman" pitchFamily="18" charset="0"/>
              </a:rPr>
              <a:t>ISSAI </a:t>
            </a:r>
            <a:r>
              <a:rPr lang="ru-RU" sz="1100" dirty="0" smtClean="0">
                <a:solidFill>
                  <a:srgbClr val="162387"/>
                </a:solidFill>
                <a:latin typeface="Times New Roman" pitchFamily="18" charset="0"/>
                <a:cs typeface="Times New Roman" pitchFamily="18" charset="0"/>
              </a:rPr>
              <a:t>30. </a:t>
            </a:r>
            <a:r>
              <a:rPr lang="en-US" sz="1100" dirty="0" smtClean="0">
                <a:solidFill>
                  <a:srgbClr val="162387"/>
                </a:solidFill>
                <a:latin typeface="Times New Roman" pitchFamily="18" charset="0"/>
                <a:cs typeface="Times New Roman" pitchFamily="18" charset="0"/>
              </a:rPr>
              <a:t>Code of Ethics, </a:t>
            </a:r>
            <a:endParaRPr lang="ru-RU" sz="1100" dirty="0" smtClean="0">
              <a:solidFill>
                <a:srgbClr val="162387"/>
              </a:solidFill>
              <a:latin typeface="Times New Roman" pitchFamily="18" charset="0"/>
              <a:cs typeface="Times New Roman" pitchFamily="18" charset="0"/>
            </a:endParaRPr>
          </a:p>
          <a:p>
            <a:pPr algn="ctr">
              <a:defRPr/>
            </a:pPr>
            <a:r>
              <a:rPr lang="en-US" sz="1100" dirty="0" smtClean="0">
                <a:solidFill>
                  <a:srgbClr val="162387"/>
                </a:solidFill>
                <a:latin typeface="Times New Roman" pitchFamily="18" charset="0"/>
                <a:cs typeface="Times New Roman" pitchFamily="18" charset="0"/>
              </a:rPr>
              <a:t>Sample Template of Continuing Professional Development and related Good Practice</a:t>
            </a:r>
            <a:r>
              <a:rPr lang="ru-RU" sz="1100" dirty="0" smtClean="0">
                <a:solidFill>
                  <a:srgbClr val="162387"/>
                </a:solidFill>
                <a:latin typeface="Times New Roman" pitchFamily="18" charset="0"/>
                <a:cs typeface="Times New Roman" pitchFamily="18" charset="0"/>
              </a:rPr>
              <a:t> (</a:t>
            </a:r>
            <a:r>
              <a:rPr lang="en-US" sz="1100" dirty="0" smtClean="0">
                <a:solidFill>
                  <a:srgbClr val="162387"/>
                </a:solidFill>
                <a:latin typeface="Times New Roman" pitchFamily="18" charset="0"/>
                <a:cs typeface="Times New Roman" pitchFamily="18" charset="0"/>
              </a:rPr>
              <a:t>PEMPAL) </a:t>
            </a:r>
            <a:r>
              <a:rPr lang="ru-RU" sz="1100" dirty="0" smtClean="0">
                <a:solidFill>
                  <a:srgbClr val="162387"/>
                </a:solidFill>
                <a:latin typeface="Times New Roman" pitchFamily="18" charset="0"/>
                <a:cs typeface="Times New Roman" pitchFamily="18" charset="0"/>
              </a:rPr>
              <a:t/>
            </a:r>
            <a:br>
              <a:rPr lang="ru-RU" sz="1100" dirty="0" smtClean="0">
                <a:solidFill>
                  <a:srgbClr val="162387"/>
                </a:solidFill>
                <a:latin typeface="Times New Roman" pitchFamily="18" charset="0"/>
                <a:cs typeface="Times New Roman" pitchFamily="18" charset="0"/>
              </a:rPr>
            </a:br>
            <a:r>
              <a:rPr lang="en-US" sz="1100" dirty="0" smtClean="0">
                <a:solidFill>
                  <a:srgbClr val="162387"/>
                </a:solidFill>
                <a:latin typeface="Times New Roman" pitchFamily="18" charset="0"/>
                <a:cs typeface="Times New Roman" pitchFamily="18" charset="0"/>
              </a:rPr>
              <a:t>(hereinafter</a:t>
            </a:r>
            <a:r>
              <a:rPr lang="ru-RU" sz="1100" dirty="0" smtClean="0">
                <a:solidFill>
                  <a:srgbClr val="162387"/>
                </a:solidFill>
                <a:latin typeface="Times New Roman" pitchFamily="18" charset="0"/>
                <a:cs typeface="Times New Roman" pitchFamily="18" charset="0"/>
              </a:rPr>
              <a:t> – </a:t>
            </a:r>
            <a:r>
              <a:rPr lang="en-US" sz="1100" dirty="0" smtClean="0">
                <a:solidFill>
                  <a:srgbClr val="162387"/>
                </a:solidFill>
                <a:latin typeface="Times New Roman" pitchFamily="18" charset="0"/>
                <a:cs typeface="Times New Roman" pitchFamily="18" charset="0"/>
              </a:rPr>
              <a:t>CPD Template</a:t>
            </a:r>
            <a:r>
              <a:rPr lang="ru-RU" sz="1100" dirty="0" smtClean="0">
                <a:solidFill>
                  <a:srgbClr val="162387"/>
                </a:solidFill>
                <a:latin typeface="Times New Roman" pitchFamily="18" charset="0"/>
                <a:cs typeface="Times New Roman" pitchFamily="18" charset="0"/>
              </a:rPr>
              <a:t>)</a:t>
            </a:r>
            <a:endParaRPr lang="en-US" sz="1100" dirty="0" smtClean="0">
              <a:solidFill>
                <a:srgbClr val="162387"/>
              </a:solidFill>
              <a:latin typeface="Times New Roman" pitchFamily="18" charset="0"/>
              <a:cs typeface="Times New Roman" pitchFamily="18" charset="0"/>
            </a:endParaRPr>
          </a:p>
          <a:p>
            <a:pPr algn="ctr">
              <a:defRPr/>
            </a:pPr>
            <a:r>
              <a:rPr lang="en-US" sz="1100" dirty="0" smtClean="0">
                <a:solidFill>
                  <a:srgbClr val="162387"/>
                </a:solidFill>
                <a:latin typeface="Times New Roman" pitchFamily="18" charset="0"/>
                <a:cs typeface="Times New Roman" pitchFamily="18" charset="0"/>
              </a:rPr>
              <a:t>ISSAI 1</a:t>
            </a:r>
            <a:r>
              <a:rPr lang="ru-RU" sz="1100" dirty="0" smtClean="0">
                <a:solidFill>
                  <a:srgbClr val="162387"/>
                </a:solidFill>
                <a:latin typeface="Times New Roman" pitchFamily="18" charset="0"/>
                <a:cs typeface="Times New Roman" pitchFamily="18" charset="0"/>
              </a:rPr>
              <a:t>. </a:t>
            </a:r>
            <a:r>
              <a:rPr lang="en-US" sz="1100" dirty="0" smtClean="0">
                <a:solidFill>
                  <a:srgbClr val="162387"/>
                </a:solidFill>
                <a:latin typeface="Times New Roman" pitchFamily="18" charset="0"/>
                <a:cs typeface="Times New Roman" pitchFamily="18" charset="0"/>
              </a:rPr>
              <a:t>Lima Declaration</a:t>
            </a:r>
            <a:endParaRPr lang="ru-RU" sz="1100" dirty="0" smtClean="0">
              <a:solidFill>
                <a:srgbClr val="162387"/>
              </a:solidFill>
              <a:latin typeface="Times New Roman" pitchFamily="18" charset="0"/>
              <a:cs typeface="Times New Roman" pitchFamily="18" charset="0"/>
            </a:endParaRPr>
          </a:p>
          <a:p>
            <a:pPr algn="ctr">
              <a:defRPr/>
            </a:pPr>
            <a:endParaRPr lang="ru-RU" sz="1100" dirty="0">
              <a:solidFill>
                <a:srgbClr val="162387"/>
              </a:solidFill>
              <a:latin typeface="Times New Roman" pitchFamily="18" charset="0"/>
              <a:cs typeface="Times New Roman" pitchFamily="18" charset="0"/>
            </a:endParaRPr>
          </a:p>
          <a:p>
            <a:pPr algn="ctr">
              <a:defRPr/>
            </a:pPr>
            <a:endParaRPr lang="ru-RU" sz="1200" dirty="0">
              <a:solidFill>
                <a:srgbClr val="162387"/>
              </a:solidFill>
              <a:latin typeface="Times New Roman" pitchFamily="18" charset="0"/>
              <a:cs typeface="Times New Roman" pitchFamily="18" charset="0"/>
            </a:endParaRPr>
          </a:p>
        </p:txBody>
      </p:sp>
      <p:cxnSp>
        <p:nvCxnSpPr>
          <p:cNvPr id="76" name="Прямая со стрелкой 75"/>
          <p:cNvCxnSpPr/>
          <p:nvPr/>
        </p:nvCxnSpPr>
        <p:spPr>
          <a:xfrm>
            <a:off x="3155264" y="2306062"/>
            <a:ext cx="3023234" cy="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78" name="Прямоугольник 77"/>
          <p:cNvSpPr/>
          <p:nvPr/>
        </p:nvSpPr>
        <p:spPr>
          <a:xfrm>
            <a:off x="3335395" y="1791940"/>
            <a:ext cx="2010321" cy="21446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defRPr/>
            </a:pPr>
            <a:r>
              <a:rPr lang="en-US" sz="1100" b="1" dirty="0" smtClean="0">
                <a:solidFill>
                  <a:schemeClr val="accent1">
                    <a:lumMod val="75000"/>
                  </a:schemeClr>
                </a:solidFill>
                <a:latin typeface="Times New Roman" pitchFamily="18" charset="0"/>
                <a:cs typeface="Times New Roman" pitchFamily="18" charset="0"/>
              </a:rPr>
              <a:t>Principles of Ethics, necessity of continuing professional development </a:t>
            </a:r>
            <a:endParaRPr lang="ru-RU" sz="1100" b="1" dirty="0">
              <a:solidFill>
                <a:schemeClr val="accent1">
                  <a:lumMod val="75000"/>
                </a:schemeClr>
              </a:solidFill>
            </a:endParaRPr>
          </a:p>
        </p:txBody>
      </p:sp>
      <p:sp>
        <p:nvSpPr>
          <p:cNvPr id="84" name="Прямоугольник 83"/>
          <p:cNvSpPr/>
          <p:nvPr/>
        </p:nvSpPr>
        <p:spPr>
          <a:xfrm>
            <a:off x="92693" y="2484389"/>
            <a:ext cx="2709770" cy="636794"/>
          </a:xfrm>
          <a:prstGeom prst="rect">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100" dirty="0" smtClean="0">
                <a:solidFill>
                  <a:srgbClr val="162387"/>
                </a:solidFill>
                <a:latin typeface="Times New Roman" pitchFamily="18" charset="0"/>
                <a:cs typeface="Times New Roman" pitchFamily="18" charset="0"/>
              </a:rPr>
              <a:t>Standards IPS </a:t>
            </a:r>
            <a:r>
              <a:rPr lang="ru-RU" sz="1100" dirty="0" smtClean="0">
                <a:solidFill>
                  <a:srgbClr val="162387"/>
                </a:solidFill>
                <a:latin typeface="Times New Roman" pitchFamily="18" charset="0"/>
                <a:cs typeface="Times New Roman" pitchFamily="18" charset="0"/>
              </a:rPr>
              <a:t>2010, 2120</a:t>
            </a:r>
          </a:p>
          <a:p>
            <a:pPr algn="ctr"/>
            <a:r>
              <a:rPr lang="ru-RU" sz="1100" dirty="0" smtClean="0">
                <a:solidFill>
                  <a:srgbClr val="162387"/>
                </a:solidFill>
                <a:latin typeface="Times New Roman" pitchFamily="18" charset="0"/>
                <a:cs typeface="Times New Roman" pitchFamily="18" charset="0"/>
              </a:rPr>
              <a:t> </a:t>
            </a:r>
            <a:r>
              <a:rPr lang="en-US" sz="1100" dirty="0" smtClean="0">
                <a:solidFill>
                  <a:srgbClr val="162387"/>
                </a:solidFill>
                <a:latin typeface="Times New Roman" pitchFamily="18" charset="0"/>
                <a:cs typeface="Times New Roman" pitchFamily="18" charset="0"/>
              </a:rPr>
              <a:t>ISSAI </a:t>
            </a:r>
            <a:r>
              <a:rPr lang="ru-RU" sz="1100" dirty="0">
                <a:solidFill>
                  <a:srgbClr val="162387"/>
                </a:solidFill>
                <a:latin typeface="Times New Roman" pitchFamily="18" charset="0"/>
                <a:cs typeface="Times New Roman" pitchFamily="18" charset="0"/>
              </a:rPr>
              <a:t>9100. </a:t>
            </a:r>
            <a:r>
              <a:rPr lang="en-US" sz="1100" dirty="0" smtClean="0">
                <a:solidFill>
                  <a:srgbClr val="162387"/>
                </a:solidFill>
                <a:latin typeface="Times New Roman" pitchFamily="18" charset="0"/>
                <a:cs typeface="Times New Roman" pitchFamily="18" charset="0"/>
              </a:rPr>
              <a:t>Recommendations for Internal Control Standards in public sector </a:t>
            </a:r>
            <a:endParaRPr lang="ru-RU" sz="1100" dirty="0">
              <a:solidFill>
                <a:srgbClr val="162387"/>
              </a:solidFill>
              <a:latin typeface="Times New Roman" pitchFamily="18" charset="0"/>
              <a:cs typeface="Times New Roman" pitchFamily="18" charset="0"/>
            </a:endParaRPr>
          </a:p>
        </p:txBody>
      </p:sp>
      <p:cxnSp>
        <p:nvCxnSpPr>
          <p:cNvPr id="85" name="Прямая со стрелкой 84"/>
          <p:cNvCxnSpPr/>
          <p:nvPr/>
        </p:nvCxnSpPr>
        <p:spPr>
          <a:xfrm>
            <a:off x="2802463" y="3118164"/>
            <a:ext cx="3355944" cy="0"/>
          </a:xfrm>
          <a:prstGeom prst="straightConnector1">
            <a:avLst/>
          </a:prstGeom>
          <a:ln>
            <a:solidFill>
              <a:srgbClr val="00863D"/>
            </a:solidFill>
            <a:tailEnd type="triangle"/>
          </a:ln>
        </p:spPr>
        <p:style>
          <a:lnRef idx="3">
            <a:schemeClr val="accent6"/>
          </a:lnRef>
          <a:fillRef idx="0">
            <a:schemeClr val="accent6"/>
          </a:fillRef>
          <a:effectRef idx="2">
            <a:schemeClr val="accent6"/>
          </a:effectRef>
          <a:fontRef idx="minor">
            <a:schemeClr val="tx1"/>
          </a:fontRef>
        </p:style>
      </p:cxnSp>
      <p:sp>
        <p:nvSpPr>
          <p:cNvPr id="86" name="Прямоугольник 85"/>
          <p:cNvSpPr/>
          <p:nvPr/>
        </p:nvSpPr>
        <p:spPr>
          <a:xfrm>
            <a:off x="3229525" y="2758953"/>
            <a:ext cx="2010321" cy="2920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defRPr/>
            </a:pPr>
            <a:endParaRPr lang="ru-RU" sz="1200" dirty="0">
              <a:solidFill>
                <a:srgbClr val="162387"/>
              </a:solidFill>
            </a:endParaRPr>
          </a:p>
        </p:txBody>
      </p:sp>
      <p:sp>
        <p:nvSpPr>
          <p:cNvPr id="88" name="Прямоугольник 87"/>
          <p:cNvSpPr/>
          <p:nvPr/>
        </p:nvSpPr>
        <p:spPr>
          <a:xfrm>
            <a:off x="3185685" y="2540005"/>
            <a:ext cx="2440729" cy="4537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600"/>
              </a:spcBef>
              <a:defRPr/>
            </a:pPr>
            <a:r>
              <a:rPr lang="en-US" sz="1050" b="1" dirty="0" smtClean="0">
                <a:solidFill>
                  <a:srgbClr val="00863D"/>
                </a:solidFill>
                <a:latin typeface="Times New Roman" pitchFamily="18" charset="0"/>
                <a:cs typeface="Times New Roman" pitchFamily="18" charset="0"/>
              </a:rPr>
              <a:t>Definition of internal control, general recommendations for organization and implementation of audits, risk assessments etc. </a:t>
            </a:r>
            <a:endParaRPr lang="ru-RU" sz="1050" b="1" dirty="0">
              <a:solidFill>
                <a:srgbClr val="00863D"/>
              </a:solidFill>
            </a:endParaRPr>
          </a:p>
        </p:txBody>
      </p:sp>
      <p:cxnSp>
        <p:nvCxnSpPr>
          <p:cNvPr id="92" name="Прямая соединительная линия 91"/>
          <p:cNvCxnSpPr/>
          <p:nvPr/>
        </p:nvCxnSpPr>
        <p:spPr>
          <a:xfrm>
            <a:off x="5982206" y="3137277"/>
            <a:ext cx="0" cy="1264028"/>
          </a:xfrm>
          <a:prstGeom prst="line">
            <a:avLst/>
          </a:prstGeom>
          <a:ln>
            <a:solidFill>
              <a:srgbClr val="00863D"/>
            </a:solidFill>
          </a:ln>
        </p:spPr>
        <p:style>
          <a:lnRef idx="3">
            <a:schemeClr val="accent6"/>
          </a:lnRef>
          <a:fillRef idx="0">
            <a:schemeClr val="accent6"/>
          </a:fillRef>
          <a:effectRef idx="2">
            <a:schemeClr val="accent6"/>
          </a:effectRef>
          <a:fontRef idx="minor">
            <a:schemeClr val="tx1"/>
          </a:fontRef>
        </p:style>
      </p:cxnSp>
      <p:sp>
        <p:nvSpPr>
          <p:cNvPr id="103" name="Прямоугольник 102"/>
          <p:cNvSpPr/>
          <p:nvPr/>
        </p:nvSpPr>
        <p:spPr>
          <a:xfrm>
            <a:off x="6208663" y="5266066"/>
            <a:ext cx="2485510" cy="708951"/>
          </a:xfrm>
          <a:prstGeom prst="rect">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dirty="0" smtClean="0">
                <a:solidFill>
                  <a:srgbClr val="162387"/>
                </a:solidFill>
                <a:latin typeface="Times New Roman" pitchFamily="18" charset="0"/>
                <a:cs typeface="Times New Roman" pitchFamily="18" charset="0"/>
              </a:rPr>
              <a:t>Classifiers of internal (operational</a:t>
            </a:r>
            <a:r>
              <a:rPr lang="ru-RU" sz="1000" dirty="0" smtClean="0">
                <a:solidFill>
                  <a:srgbClr val="162387"/>
                </a:solidFill>
                <a:latin typeface="Times New Roman" pitchFamily="18" charset="0"/>
                <a:cs typeface="Times New Roman" pitchFamily="18" charset="0"/>
              </a:rPr>
              <a:t>) </a:t>
            </a:r>
            <a:r>
              <a:rPr lang="en-US" sz="1000" dirty="0" smtClean="0">
                <a:solidFill>
                  <a:srgbClr val="162387"/>
                </a:solidFill>
                <a:latin typeface="Times New Roman" pitchFamily="18" charset="0"/>
                <a:cs typeface="Times New Roman" pitchFamily="18" charset="0"/>
              </a:rPr>
              <a:t>risks by directions of activities of TBFT</a:t>
            </a:r>
            <a:r>
              <a:rPr lang="ru-RU" sz="1000" dirty="0" smtClean="0">
                <a:solidFill>
                  <a:srgbClr val="162387"/>
                </a:solidFill>
                <a:latin typeface="Times New Roman" pitchFamily="18" charset="0"/>
                <a:cs typeface="Times New Roman" pitchFamily="18" charset="0"/>
              </a:rPr>
              <a:t> (</a:t>
            </a:r>
            <a:r>
              <a:rPr lang="en-US" sz="1000" dirty="0" smtClean="0">
                <a:solidFill>
                  <a:srgbClr val="162387"/>
                </a:solidFill>
                <a:latin typeface="Times New Roman" pitchFamily="18" charset="0"/>
                <a:cs typeface="Times New Roman" pitchFamily="18" charset="0"/>
              </a:rPr>
              <a:t>lists of questions of sample testing programs of TBFT</a:t>
            </a:r>
            <a:r>
              <a:rPr lang="ru-RU" sz="1000" dirty="0" smtClean="0">
                <a:solidFill>
                  <a:srgbClr val="162387"/>
                </a:solidFill>
                <a:latin typeface="Times New Roman" pitchFamily="18" charset="0"/>
                <a:cs typeface="Times New Roman" pitchFamily="18" charset="0"/>
              </a:rPr>
              <a:t>)</a:t>
            </a:r>
            <a:endParaRPr lang="ru-RU" sz="1000" dirty="0">
              <a:solidFill>
                <a:srgbClr val="162387"/>
              </a:solidFill>
              <a:latin typeface="Times New Roman" pitchFamily="18" charset="0"/>
              <a:cs typeface="Times New Roman" pitchFamily="18" charset="0"/>
            </a:endParaRPr>
          </a:p>
        </p:txBody>
      </p:sp>
      <p:sp>
        <p:nvSpPr>
          <p:cNvPr id="104" name="Прямоугольник 103"/>
          <p:cNvSpPr/>
          <p:nvPr/>
        </p:nvSpPr>
        <p:spPr>
          <a:xfrm>
            <a:off x="6198957" y="6012780"/>
            <a:ext cx="2511558" cy="589210"/>
          </a:xfrm>
          <a:prstGeom prst="rect">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100" dirty="0">
                <a:solidFill>
                  <a:srgbClr val="162387"/>
                </a:solidFill>
                <a:latin typeface="Times New Roman" pitchFamily="18" charset="0"/>
                <a:cs typeface="Times New Roman" pitchFamily="18" charset="0"/>
              </a:rPr>
              <a:t> </a:t>
            </a:r>
            <a:r>
              <a:rPr lang="en-US" sz="1050" dirty="0" smtClean="0">
                <a:solidFill>
                  <a:srgbClr val="162387"/>
                </a:solidFill>
                <a:latin typeface="Times New Roman" pitchFamily="18" charset="0"/>
                <a:cs typeface="Times New Roman" pitchFamily="18" charset="0"/>
              </a:rPr>
              <a:t>Procedures for implementation of integral assessment of TBCFT performance, based on control and audit activities </a:t>
            </a:r>
            <a:endParaRPr lang="ru-RU" sz="1050" dirty="0">
              <a:solidFill>
                <a:srgbClr val="162387"/>
              </a:solidFill>
              <a:latin typeface="Times New Roman" pitchFamily="18" charset="0"/>
              <a:cs typeface="Times New Roman" pitchFamily="18" charset="0"/>
            </a:endParaRPr>
          </a:p>
        </p:txBody>
      </p:sp>
      <p:cxnSp>
        <p:nvCxnSpPr>
          <p:cNvPr id="108" name="Прямая со стрелкой 107"/>
          <p:cNvCxnSpPr/>
          <p:nvPr/>
        </p:nvCxnSpPr>
        <p:spPr>
          <a:xfrm>
            <a:off x="5994026" y="4157978"/>
            <a:ext cx="226190" cy="0"/>
          </a:xfrm>
          <a:prstGeom prst="straightConnector1">
            <a:avLst/>
          </a:prstGeom>
          <a:ln>
            <a:solidFill>
              <a:srgbClr val="00863D"/>
            </a:solidFill>
            <a:tailEnd type="triangle"/>
          </a:ln>
        </p:spPr>
        <p:style>
          <a:lnRef idx="3">
            <a:schemeClr val="accent6"/>
          </a:lnRef>
          <a:fillRef idx="0">
            <a:schemeClr val="accent6"/>
          </a:fillRef>
          <a:effectRef idx="2">
            <a:schemeClr val="accent6"/>
          </a:effectRef>
          <a:fontRef idx="minor">
            <a:schemeClr val="tx1"/>
          </a:fontRef>
        </p:style>
      </p:cxnSp>
      <p:cxnSp>
        <p:nvCxnSpPr>
          <p:cNvPr id="110" name="Прямая соединительная линия 109"/>
          <p:cNvCxnSpPr/>
          <p:nvPr/>
        </p:nvCxnSpPr>
        <p:spPr>
          <a:xfrm>
            <a:off x="5982206" y="4315159"/>
            <a:ext cx="10576" cy="1337581"/>
          </a:xfrm>
          <a:prstGeom prst="line">
            <a:avLst/>
          </a:prstGeom>
          <a:ln>
            <a:solidFill>
              <a:srgbClr val="00863D"/>
            </a:solidFill>
          </a:ln>
        </p:spPr>
        <p:style>
          <a:lnRef idx="3">
            <a:schemeClr val="accent6"/>
          </a:lnRef>
          <a:fillRef idx="0">
            <a:schemeClr val="accent6"/>
          </a:fillRef>
          <a:effectRef idx="2">
            <a:schemeClr val="accent6"/>
          </a:effectRef>
          <a:fontRef idx="minor">
            <a:schemeClr val="tx1"/>
          </a:fontRef>
        </p:style>
      </p:cxnSp>
      <p:cxnSp>
        <p:nvCxnSpPr>
          <p:cNvPr id="112" name="Прямая со стрелкой 111"/>
          <p:cNvCxnSpPr/>
          <p:nvPr/>
        </p:nvCxnSpPr>
        <p:spPr>
          <a:xfrm>
            <a:off x="5988665" y="4572620"/>
            <a:ext cx="219998" cy="0"/>
          </a:xfrm>
          <a:prstGeom prst="straightConnector1">
            <a:avLst/>
          </a:prstGeom>
          <a:ln>
            <a:solidFill>
              <a:srgbClr val="00863D"/>
            </a:solidFill>
            <a:tailEnd type="triangle"/>
          </a:ln>
        </p:spPr>
        <p:style>
          <a:lnRef idx="3">
            <a:schemeClr val="accent6"/>
          </a:lnRef>
          <a:fillRef idx="0">
            <a:schemeClr val="accent6"/>
          </a:fillRef>
          <a:effectRef idx="2">
            <a:schemeClr val="accent6"/>
          </a:effectRef>
          <a:fontRef idx="minor">
            <a:schemeClr val="tx1"/>
          </a:fontRef>
        </p:style>
      </p:cxnSp>
      <p:cxnSp>
        <p:nvCxnSpPr>
          <p:cNvPr id="113" name="Прямая со стрелкой 112"/>
          <p:cNvCxnSpPr/>
          <p:nvPr/>
        </p:nvCxnSpPr>
        <p:spPr>
          <a:xfrm flipV="1">
            <a:off x="6002089" y="5339127"/>
            <a:ext cx="228694" cy="2646"/>
          </a:xfrm>
          <a:prstGeom prst="straightConnector1">
            <a:avLst/>
          </a:prstGeom>
          <a:ln>
            <a:solidFill>
              <a:srgbClr val="00863D"/>
            </a:solidFill>
            <a:tailEnd type="triangle"/>
          </a:ln>
        </p:spPr>
        <p:style>
          <a:lnRef idx="3">
            <a:schemeClr val="accent6"/>
          </a:lnRef>
          <a:fillRef idx="0">
            <a:schemeClr val="accent6"/>
          </a:fillRef>
          <a:effectRef idx="2">
            <a:schemeClr val="accent6"/>
          </a:effectRef>
          <a:fontRef idx="minor">
            <a:schemeClr val="tx1"/>
          </a:fontRef>
        </p:style>
      </p:cxnSp>
      <p:sp>
        <p:nvSpPr>
          <p:cNvPr id="120" name="Прямоугольник 119"/>
          <p:cNvSpPr/>
          <p:nvPr/>
        </p:nvSpPr>
        <p:spPr>
          <a:xfrm>
            <a:off x="92693" y="3133698"/>
            <a:ext cx="2450160" cy="325753"/>
          </a:xfrm>
          <a:prstGeom prst="rect">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100" dirty="0" smtClean="0">
                <a:solidFill>
                  <a:srgbClr val="162387"/>
                </a:solidFill>
                <a:latin typeface="Times New Roman" pitchFamily="18" charset="0"/>
                <a:cs typeface="Times New Roman" pitchFamily="18" charset="0"/>
              </a:rPr>
              <a:t>Standards IPS </a:t>
            </a:r>
            <a:endParaRPr lang="ru-RU" sz="1100" dirty="0">
              <a:solidFill>
                <a:srgbClr val="162387"/>
              </a:solidFill>
              <a:latin typeface="Times New Roman" pitchFamily="18" charset="0"/>
              <a:cs typeface="Times New Roman" pitchFamily="18" charset="0"/>
            </a:endParaRPr>
          </a:p>
        </p:txBody>
      </p:sp>
      <p:sp>
        <p:nvSpPr>
          <p:cNvPr id="121" name="Прямоугольник 120"/>
          <p:cNvSpPr/>
          <p:nvPr/>
        </p:nvSpPr>
        <p:spPr>
          <a:xfrm>
            <a:off x="142844" y="3421062"/>
            <a:ext cx="2436293" cy="936104"/>
          </a:xfrm>
          <a:prstGeom prst="rect">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sz="1100" dirty="0" smtClean="0">
              <a:solidFill>
                <a:srgbClr val="162387"/>
              </a:solidFill>
              <a:latin typeface="Times New Roman" pitchFamily="18" charset="0"/>
              <a:cs typeface="Times New Roman" pitchFamily="18" charset="0"/>
            </a:endParaRPr>
          </a:p>
          <a:p>
            <a:pPr algn="ctr">
              <a:defRPr/>
            </a:pPr>
            <a:r>
              <a:rPr lang="en-US" sz="1100" dirty="0" smtClean="0">
                <a:solidFill>
                  <a:srgbClr val="162387"/>
                </a:solidFill>
                <a:latin typeface="Times New Roman" pitchFamily="18" charset="0"/>
                <a:cs typeface="Times New Roman" pitchFamily="18" charset="0"/>
              </a:rPr>
              <a:t>Conceptual bases of institution risk management (Committee of Sponsoring Organizations of </a:t>
            </a:r>
            <a:r>
              <a:rPr lang="en-US" sz="1100" dirty="0" err="1" smtClean="0">
                <a:solidFill>
                  <a:srgbClr val="162387"/>
                </a:solidFill>
                <a:latin typeface="Times New Roman" pitchFamily="18" charset="0"/>
                <a:cs typeface="Times New Roman" pitchFamily="18" charset="0"/>
              </a:rPr>
              <a:t>Treadway</a:t>
            </a:r>
            <a:r>
              <a:rPr lang="en-US" sz="1100" dirty="0" smtClean="0">
                <a:solidFill>
                  <a:srgbClr val="162387"/>
                </a:solidFill>
                <a:latin typeface="Times New Roman" pitchFamily="18" charset="0"/>
                <a:cs typeface="Times New Roman" pitchFamily="18" charset="0"/>
              </a:rPr>
              <a:t> Commission (COSO</a:t>
            </a:r>
            <a:r>
              <a:rPr lang="ru-RU" sz="1100" dirty="0" smtClean="0">
                <a:solidFill>
                  <a:srgbClr val="162387"/>
                </a:solidFill>
                <a:latin typeface="Times New Roman" pitchFamily="18" charset="0"/>
                <a:cs typeface="Times New Roman" pitchFamily="18" charset="0"/>
              </a:rPr>
              <a:t>), </a:t>
            </a:r>
            <a:r>
              <a:rPr lang="en-US" sz="1100" dirty="0" smtClean="0">
                <a:solidFill>
                  <a:srgbClr val="162387"/>
                </a:solidFill>
                <a:latin typeface="Times New Roman" pitchFamily="18" charset="0"/>
                <a:cs typeface="Times New Roman" pitchFamily="18" charset="0"/>
              </a:rPr>
              <a:t>USA), additional information on institution risk management</a:t>
            </a:r>
            <a:endParaRPr lang="ru-RU" sz="1100" dirty="0">
              <a:solidFill>
                <a:srgbClr val="162387"/>
              </a:solidFill>
              <a:latin typeface="Times New Roman" pitchFamily="18" charset="0"/>
              <a:cs typeface="Times New Roman" pitchFamily="18" charset="0"/>
            </a:endParaRPr>
          </a:p>
          <a:p>
            <a:pPr algn="ctr">
              <a:defRPr/>
            </a:pPr>
            <a:endParaRPr lang="ru-RU" sz="1100" dirty="0">
              <a:solidFill>
                <a:srgbClr val="162387"/>
              </a:solidFill>
              <a:latin typeface="Times New Roman" pitchFamily="18" charset="0"/>
              <a:cs typeface="Times New Roman" pitchFamily="18" charset="0"/>
            </a:endParaRPr>
          </a:p>
        </p:txBody>
      </p:sp>
      <p:sp>
        <p:nvSpPr>
          <p:cNvPr id="125" name="Правая фигурная скобка 124"/>
          <p:cNvSpPr/>
          <p:nvPr/>
        </p:nvSpPr>
        <p:spPr>
          <a:xfrm>
            <a:off x="2528985" y="3327020"/>
            <a:ext cx="232301" cy="2155867"/>
          </a:xfrm>
          <a:prstGeom prst="rightBrace">
            <a:avLst/>
          </a:prstGeom>
        </p:spPr>
        <p:style>
          <a:lnRef idx="2">
            <a:schemeClr val="accent5"/>
          </a:lnRef>
          <a:fillRef idx="0">
            <a:schemeClr val="accent5"/>
          </a:fillRef>
          <a:effectRef idx="1">
            <a:schemeClr val="accent5"/>
          </a:effectRef>
          <a:fontRef idx="minor">
            <a:schemeClr val="tx1"/>
          </a:fontRef>
        </p:style>
        <p:txBody>
          <a:bodyPr rtlCol="0" anchor="ctr"/>
          <a:lstStyle/>
          <a:p>
            <a:pPr algn="ctr"/>
            <a:endParaRPr lang="ru-RU" b="1" dirty="0"/>
          </a:p>
        </p:txBody>
      </p:sp>
      <p:sp>
        <p:nvSpPr>
          <p:cNvPr id="127" name="Прямоугольник 126"/>
          <p:cNvSpPr/>
          <p:nvPr/>
        </p:nvSpPr>
        <p:spPr>
          <a:xfrm>
            <a:off x="3072592" y="3961313"/>
            <a:ext cx="2492953" cy="331102"/>
          </a:xfrm>
          <a:prstGeom prst="rect">
            <a:avLst/>
          </a:prstGeom>
          <a:solidFill>
            <a:schemeClr val="bg1"/>
          </a:solidFill>
          <a:ln>
            <a:solidFill>
              <a:schemeClr val="bg1"/>
            </a:solidFill>
          </a:ln>
        </p:spPr>
        <p:style>
          <a:lnRef idx="2">
            <a:schemeClr val="accent1">
              <a:shade val="50000"/>
            </a:schemeClr>
          </a:lnRef>
          <a:fillRef idx="1001">
            <a:schemeClr val="lt1"/>
          </a:fillRef>
          <a:effectRef idx="0">
            <a:schemeClr val="accent1"/>
          </a:effectRef>
          <a:fontRef idx="minor">
            <a:schemeClr val="lt1"/>
          </a:fontRef>
        </p:style>
        <p:txBody>
          <a:bodyPr anchor="ctr"/>
          <a:lstStyle/>
          <a:p>
            <a:pPr algn="ctr">
              <a:spcBef>
                <a:spcPts val="0"/>
              </a:spcBef>
              <a:defRPr/>
            </a:pPr>
            <a:r>
              <a:rPr lang="en-US" sz="1100" b="1" dirty="0" smtClean="0">
                <a:solidFill>
                  <a:schemeClr val="accent6">
                    <a:lumMod val="60000"/>
                    <a:lumOff val="40000"/>
                  </a:schemeClr>
                </a:solidFill>
                <a:latin typeface="Times New Roman" pitchFamily="18" charset="0"/>
                <a:cs typeface="Times New Roman" pitchFamily="18" charset="0"/>
              </a:rPr>
              <a:t>Identification of risks, purposes, and objectives, risk management system components </a:t>
            </a:r>
            <a:endParaRPr lang="ru-RU" sz="1100" b="1" dirty="0">
              <a:solidFill>
                <a:schemeClr val="accent6">
                  <a:lumMod val="60000"/>
                  <a:lumOff val="40000"/>
                </a:schemeClr>
              </a:solidFill>
            </a:endParaRPr>
          </a:p>
        </p:txBody>
      </p:sp>
      <p:sp>
        <p:nvSpPr>
          <p:cNvPr id="133" name="Прямоугольник 132"/>
          <p:cNvSpPr/>
          <p:nvPr/>
        </p:nvSpPr>
        <p:spPr>
          <a:xfrm>
            <a:off x="3132941" y="4489747"/>
            <a:ext cx="2231147" cy="658937"/>
          </a:xfrm>
          <a:prstGeom prst="rect">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dirty="0" smtClean="0">
                <a:solidFill>
                  <a:srgbClr val="162387"/>
                </a:solidFill>
                <a:latin typeface="Times New Roman" pitchFamily="18" charset="0"/>
                <a:cs typeface="Times New Roman" pitchFamily="18" charset="0"/>
              </a:rPr>
              <a:t>Concept of treasury risk management in the Federal Treasury </a:t>
            </a:r>
            <a:endParaRPr lang="ru-RU" sz="1200" dirty="0">
              <a:solidFill>
                <a:srgbClr val="162387"/>
              </a:solidFill>
              <a:latin typeface="Times New Roman" pitchFamily="18" charset="0"/>
              <a:cs typeface="Times New Roman" pitchFamily="18" charset="0"/>
            </a:endParaRPr>
          </a:p>
        </p:txBody>
      </p:sp>
      <p:cxnSp>
        <p:nvCxnSpPr>
          <p:cNvPr id="135" name="Прямая со стрелкой 134"/>
          <p:cNvCxnSpPr/>
          <p:nvPr/>
        </p:nvCxnSpPr>
        <p:spPr>
          <a:xfrm>
            <a:off x="5364088" y="4790411"/>
            <a:ext cx="826167" cy="0"/>
          </a:xfrm>
          <a:prstGeom prst="straightConnector1">
            <a:avLst/>
          </a:prstGeom>
          <a:ln>
            <a:solidFill>
              <a:schemeClr val="accent6">
                <a:lumMod val="60000"/>
                <a:lumOff val="40000"/>
              </a:schemeClr>
            </a:solidFill>
            <a:tailEnd type="triangle"/>
          </a:ln>
        </p:spPr>
        <p:style>
          <a:lnRef idx="3">
            <a:schemeClr val="accent6"/>
          </a:lnRef>
          <a:fillRef idx="0">
            <a:schemeClr val="accent6"/>
          </a:fillRef>
          <a:effectRef idx="2">
            <a:schemeClr val="accent6"/>
          </a:effectRef>
          <a:fontRef idx="minor">
            <a:schemeClr val="tx1"/>
          </a:fontRef>
        </p:style>
      </p:cxnSp>
      <p:cxnSp>
        <p:nvCxnSpPr>
          <p:cNvPr id="138" name="Прямая соединительная линия 137"/>
          <p:cNvCxnSpPr/>
          <p:nvPr/>
        </p:nvCxnSpPr>
        <p:spPr>
          <a:xfrm>
            <a:off x="5772173" y="4666336"/>
            <a:ext cx="2" cy="698372"/>
          </a:xfrm>
          <a:prstGeom prst="line">
            <a:avLst/>
          </a:prstGeom>
          <a:ln>
            <a:solidFill>
              <a:schemeClr val="accent6">
                <a:lumMod val="60000"/>
                <a:lumOff val="40000"/>
              </a:schemeClr>
            </a:solidFill>
          </a:ln>
        </p:spPr>
        <p:style>
          <a:lnRef idx="3">
            <a:schemeClr val="accent6"/>
          </a:lnRef>
          <a:fillRef idx="0">
            <a:schemeClr val="accent6"/>
          </a:fillRef>
          <a:effectRef idx="2">
            <a:schemeClr val="accent6"/>
          </a:effectRef>
          <a:fontRef idx="minor">
            <a:schemeClr val="tx1"/>
          </a:fontRef>
        </p:style>
      </p:cxnSp>
      <p:sp>
        <p:nvSpPr>
          <p:cNvPr id="143" name="Прямоугольник 142"/>
          <p:cNvSpPr/>
          <p:nvPr/>
        </p:nvSpPr>
        <p:spPr>
          <a:xfrm>
            <a:off x="72501" y="5657221"/>
            <a:ext cx="2924327" cy="466440"/>
          </a:xfrm>
          <a:prstGeom prst="rect">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050" dirty="0" smtClean="0">
                <a:solidFill>
                  <a:srgbClr val="162387"/>
                </a:solidFill>
                <a:latin typeface="Times New Roman" pitchFamily="18" charset="0"/>
                <a:cs typeface="Times New Roman" pitchFamily="18" charset="0"/>
              </a:rPr>
              <a:t>Standards IPS </a:t>
            </a:r>
            <a:r>
              <a:rPr lang="ru-RU" sz="1050" dirty="0" smtClean="0">
                <a:solidFill>
                  <a:srgbClr val="162387"/>
                </a:solidFill>
                <a:latin typeface="Times New Roman" pitchFamily="18" charset="0"/>
                <a:cs typeface="Times New Roman" pitchFamily="18" charset="0"/>
              </a:rPr>
              <a:t>1100, </a:t>
            </a:r>
            <a:r>
              <a:rPr lang="en-US" sz="1050" dirty="0" smtClean="0">
                <a:solidFill>
                  <a:srgbClr val="162387"/>
                </a:solidFill>
                <a:latin typeface="Times New Roman" pitchFamily="18" charset="0"/>
                <a:cs typeface="Times New Roman" pitchFamily="18" charset="0"/>
              </a:rPr>
              <a:t>ISSAI </a:t>
            </a:r>
            <a:r>
              <a:rPr lang="ru-RU" sz="1050" dirty="0">
                <a:solidFill>
                  <a:srgbClr val="162387"/>
                </a:solidFill>
                <a:latin typeface="Times New Roman" pitchFamily="18" charset="0"/>
                <a:cs typeface="Times New Roman" pitchFamily="18" charset="0"/>
              </a:rPr>
              <a:t>9140. </a:t>
            </a:r>
            <a:r>
              <a:rPr lang="en-US" sz="1050" dirty="0" smtClean="0">
                <a:solidFill>
                  <a:srgbClr val="162387"/>
                </a:solidFill>
                <a:latin typeface="Times New Roman" pitchFamily="18" charset="0"/>
                <a:cs typeface="Times New Roman" pitchFamily="18" charset="0"/>
              </a:rPr>
              <a:t>Independence of internal audit in public sector</a:t>
            </a:r>
            <a:endParaRPr lang="ru-RU" sz="1050" dirty="0">
              <a:solidFill>
                <a:srgbClr val="162387"/>
              </a:solidFill>
              <a:latin typeface="Times New Roman" pitchFamily="18" charset="0"/>
              <a:cs typeface="Times New Roman" pitchFamily="18" charset="0"/>
            </a:endParaRPr>
          </a:p>
        </p:txBody>
      </p:sp>
      <p:cxnSp>
        <p:nvCxnSpPr>
          <p:cNvPr id="151" name="Прямая соединительная линия 150"/>
          <p:cNvCxnSpPr/>
          <p:nvPr/>
        </p:nvCxnSpPr>
        <p:spPr>
          <a:xfrm>
            <a:off x="3015182" y="6123661"/>
            <a:ext cx="2569890" cy="0"/>
          </a:xfrm>
          <a:prstGeom prst="line">
            <a:avLst/>
          </a:prstGeom>
          <a:ln>
            <a:solidFill>
              <a:schemeClr val="bg1">
                <a:lumMod val="50000"/>
              </a:schemeClr>
            </a:solidFill>
          </a:ln>
        </p:spPr>
        <p:style>
          <a:lnRef idx="3">
            <a:schemeClr val="accent6"/>
          </a:lnRef>
          <a:fillRef idx="0">
            <a:schemeClr val="accent6"/>
          </a:fillRef>
          <a:effectRef idx="2">
            <a:schemeClr val="accent6"/>
          </a:effectRef>
          <a:fontRef idx="minor">
            <a:schemeClr val="tx1"/>
          </a:fontRef>
        </p:style>
      </p:cxnSp>
      <p:cxnSp>
        <p:nvCxnSpPr>
          <p:cNvPr id="153" name="Прямая соединительная линия 152"/>
          <p:cNvCxnSpPr>
            <a:stCxn id="20" idx="3"/>
          </p:cNvCxnSpPr>
          <p:nvPr/>
        </p:nvCxnSpPr>
        <p:spPr>
          <a:xfrm>
            <a:off x="5565545" y="1170003"/>
            <a:ext cx="19527" cy="4953658"/>
          </a:xfrm>
          <a:prstGeom prst="line">
            <a:avLst/>
          </a:prstGeom>
          <a:ln>
            <a:solidFill>
              <a:schemeClr val="bg1">
                <a:lumMod val="50000"/>
              </a:schemeClr>
            </a:solidFill>
          </a:ln>
        </p:spPr>
        <p:style>
          <a:lnRef idx="3">
            <a:schemeClr val="accent6"/>
          </a:lnRef>
          <a:fillRef idx="0">
            <a:schemeClr val="accent6"/>
          </a:fillRef>
          <a:effectRef idx="2">
            <a:schemeClr val="accent6"/>
          </a:effectRef>
          <a:fontRef idx="minor">
            <a:schemeClr val="tx1"/>
          </a:fontRef>
        </p:style>
      </p:cxnSp>
      <p:cxnSp>
        <p:nvCxnSpPr>
          <p:cNvPr id="169" name="Прямая со стрелкой 168"/>
          <p:cNvCxnSpPr>
            <a:stCxn id="20" idx="3"/>
          </p:cNvCxnSpPr>
          <p:nvPr/>
        </p:nvCxnSpPr>
        <p:spPr>
          <a:xfrm>
            <a:off x="5565545" y="1170003"/>
            <a:ext cx="612953" cy="0"/>
          </a:xfrm>
          <a:prstGeom prst="straightConnector1">
            <a:avLst/>
          </a:prstGeom>
          <a:ln>
            <a:solidFill>
              <a:schemeClr val="bg1">
                <a:lumMod val="50000"/>
              </a:schemeClr>
            </a:solidFill>
            <a:tailEnd type="triangle"/>
          </a:ln>
        </p:spPr>
        <p:style>
          <a:lnRef idx="3">
            <a:schemeClr val="accent4"/>
          </a:lnRef>
          <a:fillRef idx="0">
            <a:schemeClr val="accent4"/>
          </a:fillRef>
          <a:effectRef idx="2">
            <a:schemeClr val="accent4"/>
          </a:effectRef>
          <a:fontRef idx="minor">
            <a:schemeClr val="tx1"/>
          </a:fontRef>
        </p:style>
      </p:cxnSp>
      <p:sp>
        <p:nvSpPr>
          <p:cNvPr id="181" name="Прямоугольник 180"/>
          <p:cNvSpPr/>
          <p:nvPr/>
        </p:nvSpPr>
        <p:spPr>
          <a:xfrm>
            <a:off x="3163584" y="5514675"/>
            <a:ext cx="2296050" cy="27612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defRPr/>
            </a:pPr>
            <a:r>
              <a:rPr lang="en-US" sz="1100" b="1" dirty="0" smtClean="0">
                <a:solidFill>
                  <a:schemeClr val="bg1">
                    <a:lumMod val="50000"/>
                  </a:schemeClr>
                </a:solidFill>
                <a:latin typeface="Times New Roman" pitchFamily="18" charset="0"/>
                <a:cs typeface="Times New Roman" pitchFamily="18" charset="0"/>
              </a:rPr>
              <a:t>Issues of internal audit independence and objectivity, including definition of internal audit</a:t>
            </a:r>
            <a:r>
              <a:rPr lang="ru-RU" sz="1100" b="1" dirty="0" smtClean="0">
                <a:solidFill>
                  <a:schemeClr val="bg1">
                    <a:lumMod val="50000"/>
                  </a:schemeClr>
                </a:solidFill>
                <a:latin typeface="Times New Roman" pitchFamily="18" charset="0"/>
                <a:cs typeface="Times New Roman" pitchFamily="18" charset="0"/>
              </a:rPr>
              <a:t>, </a:t>
            </a:r>
            <a:r>
              <a:rPr lang="en-US" sz="1100" b="1" dirty="0" smtClean="0">
                <a:solidFill>
                  <a:schemeClr val="bg1">
                    <a:lumMod val="50000"/>
                  </a:schemeClr>
                </a:solidFill>
                <a:latin typeface="Times New Roman" pitchFamily="18" charset="0"/>
                <a:cs typeface="Times New Roman" pitchFamily="18" charset="0"/>
              </a:rPr>
              <a:t>independence criteria</a:t>
            </a:r>
            <a:endParaRPr lang="ru-RU" sz="1100" b="1" dirty="0">
              <a:solidFill>
                <a:schemeClr val="bg1">
                  <a:lumMod val="50000"/>
                </a:schemeClr>
              </a:solidFill>
            </a:endParaRPr>
          </a:p>
        </p:txBody>
      </p:sp>
      <p:cxnSp>
        <p:nvCxnSpPr>
          <p:cNvPr id="186" name="Прямая соединительная линия 185"/>
          <p:cNvCxnSpPr/>
          <p:nvPr/>
        </p:nvCxnSpPr>
        <p:spPr>
          <a:xfrm flipH="1">
            <a:off x="5765349" y="5341773"/>
            <a:ext cx="6826" cy="988868"/>
          </a:xfrm>
          <a:prstGeom prst="line">
            <a:avLst/>
          </a:prstGeom>
          <a:ln>
            <a:solidFill>
              <a:schemeClr val="accent6">
                <a:lumMod val="60000"/>
                <a:lumOff val="40000"/>
              </a:schemeClr>
            </a:solidFill>
          </a:ln>
        </p:spPr>
        <p:style>
          <a:lnRef idx="3">
            <a:schemeClr val="accent6"/>
          </a:lnRef>
          <a:fillRef idx="0">
            <a:schemeClr val="accent6"/>
          </a:fillRef>
          <a:effectRef idx="2">
            <a:schemeClr val="accent6"/>
          </a:effectRef>
          <a:fontRef idx="minor">
            <a:schemeClr val="tx1"/>
          </a:fontRef>
        </p:style>
      </p:cxnSp>
      <p:cxnSp>
        <p:nvCxnSpPr>
          <p:cNvPr id="197" name="Прямая со стрелкой 196"/>
          <p:cNvCxnSpPr/>
          <p:nvPr/>
        </p:nvCxnSpPr>
        <p:spPr>
          <a:xfrm>
            <a:off x="5765349" y="6330641"/>
            <a:ext cx="424906" cy="0"/>
          </a:xfrm>
          <a:prstGeom prst="straightConnector1">
            <a:avLst/>
          </a:prstGeom>
          <a:ln>
            <a:solidFill>
              <a:schemeClr val="accent6">
                <a:lumMod val="60000"/>
                <a:lumOff val="40000"/>
              </a:schemeClr>
            </a:solidFill>
            <a:tailEnd type="triangle"/>
          </a:ln>
        </p:spPr>
        <p:style>
          <a:lnRef idx="3">
            <a:schemeClr val="accent6"/>
          </a:lnRef>
          <a:fillRef idx="0">
            <a:schemeClr val="accent6"/>
          </a:fillRef>
          <a:effectRef idx="2">
            <a:schemeClr val="accent6"/>
          </a:effectRef>
          <a:fontRef idx="minor">
            <a:schemeClr val="tx1"/>
          </a:fontRef>
        </p:style>
      </p:cxnSp>
      <p:sp>
        <p:nvSpPr>
          <p:cNvPr id="81" name="Прямоугольник 80"/>
          <p:cNvSpPr/>
          <p:nvPr/>
        </p:nvSpPr>
        <p:spPr>
          <a:xfrm>
            <a:off x="6187921" y="4469681"/>
            <a:ext cx="2494149" cy="723431"/>
          </a:xfrm>
          <a:prstGeom prst="rect">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100" dirty="0" smtClean="0">
                <a:solidFill>
                  <a:srgbClr val="162387"/>
                </a:solidFill>
                <a:latin typeface="Times New Roman" pitchFamily="18" charset="0"/>
                <a:cs typeface="Times New Roman" pitchFamily="18" charset="0"/>
              </a:rPr>
              <a:t>Standard of implementing follow up operational internal automated control in</a:t>
            </a:r>
            <a:r>
              <a:rPr lang="ru-RU" sz="1100" dirty="0" smtClean="0">
                <a:solidFill>
                  <a:srgbClr val="162387"/>
                </a:solidFill>
                <a:latin typeface="Times New Roman" pitchFamily="18" charset="0"/>
                <a:cs typeface="Times New Roman" pitchFamily="18" charset="0"/>
              </a:rPr>
              <a:t> </a:t>
            </a:r>
            <a:r>
              <a:rPr lang="en-US" sz="1100" dirty="0" smtClean="0">
                <a:solidFill>
                  <a:srgbClr val="162387"/>
                </a:solidFill>
                <a:latin typeface="Times New Roman" pitchFamily="18" charset="0"/>
                <a:cs typeface="Times New Roman" pitchFamily="18" charset="0"/>
              </a:rPr>
              <a:t>Territorial Bodies of Federal Treasury (TBFT)</a:t>
            </a:r>
            <a:endParaRPr lang="ru-RU" sz="1100" dirty="0">
              <a:solidFill>
                <a:srgbClr val="162387"/>
              </a:solidFill>
              <a:latin typeface="Times New Roman" pitchFamily="18" charset="0"/>
              <a:cs typeface="Times New Roman" pitchFamily="18" charset="0"/>
            </a:endParaRPr>
          </a:p>
        </p:txBody>
      </p:sp>
      <p:cxnSp>
        <p:nvCxnSpPr>
          <p:cNvPr id="70" name="Прямая со стрелкой 69"/>
          <p:cNvCxnSpPr/>
          <p:nvPr/>
        </p:nvCxnSpPr>
        <p:spPr>
          <a:xfrm flipV="1">
            <a:off x="2658188" y="4672463"/>
            <a:ext cx="474753" cy="1"/>
          </a:xfrm>
          <a:prstGeom prst="straightConnector1">
            <a:avLst/>
          </a:prstGeom>
          <a:ln>
            <a:solidFill>
              <a:schemeClr val="accent6">
                <a:lumMod val="60000"/>
                <a:lumOff val="40000"/>
              </a:schemeClr>
            </a:solidFill>
            <a:tailEnd type="triangle"/>
          </a:ln>
        </p:spPr>
        <p:style>
          <a:lnRef idx="3">
            <a:schemeClr val="accent6"/>
          </a:lnRef>
          <a:fillRef idx="0">
            <a:schemeClr val="accent6"/>
          </a:fillRef>
          <a:effectRef idx="2">
            <a:schemeClr val="accent6"/>
          </a:effectRef>
          <a:fontRef idx="minor">
            <a:schemeClr val="tx1"/>
          </a:fontRef>
        </p:style>
      </p:cxnSp>
      <p:cxnSp>
        <p:nvCxnSpPr>
          <p:cNvPr id="77" name="Прямая соединительная линия 76"/>
          <p:cNvCxnSpPr/>
          <p:nvPr/>
        </p:nvCxnSpPr>
        <p:spPr>
          <a:xfrm flipH="1">
            <a:off x="5982206" y="5482886"/>
            <a:ext cx="10576" cy="640775"/>
          </a:xfrm>
          <a:prstGeom prst="line">
            <a:avLst/>
          </a:prstGeom>
          <a:ln>
            <a:solidFill>
              <a:srgbClr val="00863D"/>
            </a:solidFill>
          </a:ln>
        </p:spPr>
        <p:style>
          <a:lnRef idx="3">
            <a:schemeClr val="accent6"/>
          </a:lnRef>
          <a:fillRef idx="0">
            <a:schemeClr val="accent6"/>
          </a:fillRef>
          <a:effectRef idx="2">
            <a:schemeClr val="accent6"/>
          </a:effectRef>
          <a:fontRef idx="minor">
            <a:schemeClr val="tx1"/>
          </a:fontRef>
        </p:style>
      </p:cxnSp>
      <p:cxnSp>
        <p:nvCxnSpPr>
          <p:cNvPr id="79" name="Прямая со стрелкой 78"/>
          <p:cNvCxnSpPr/>
          <p:nvPr/>
        </p:nvCxnSpPr>
        <p:spPr>
          <a:xfrm>
            <a:off x="6000614" y="6123661"/>
            <a:ext cx="208049" cy="0"/>
          </a:xfrm>
          <a:prstGeom prst="straightConnector1">
            <a:avLst/>
          </a:prstGeom>
          <a:ln>
            <a:solidFill>
              <a:srgbClr val="00863D"/>
            </a:solidFill>
            <a:tailEnd type="triangle"/>
          </a:ln>
        </p:spPr>
        <p:style>
          <a:lnRef idx="3">
            <a:schemeClr val="accent6"/>
          </a:lnRef>
          <a:fillRef idx="0">
            <a:schemeClr val="accent6"/>
          </a:fillRef>
          <a:effectRef idx="2">
            <a:schemeClr val="accent6"/>
          </a:effectRef>
          <a:fontRef idx="minor">
            <a:schemeClr val="tx1"/>
          </a:fontRef>
        </p:style>
      </p:cxnSp>
      <p:cxnSp>
        <p:nvCxnSpPr>
          <p:cNvPr id="82" name="Прямая соединительная линия 81"/>
          <p:cNvCxnSpPr/>
          <p:nvPr/>
        </p:nvCxnSpPr>
        <p:spPr>
          <a:xfrm>
            <a:off x="5774660" y="3327018"/>
            <a:ext cx="0" cy="1423473"/>
          </a:xfrm>
          <a:prstGeom prst="line">
            <a:avLst/>
          </a:prstGeom>
          <a:ln>
            <a:solidFill>
              <a:schemeClr val="accent6">
                <a:lumMod val="60000"/>
                <a:lumOff val="40000"/>
              </a:schemeClr>
            </a:solidFill>
          </a:ln>
        </p:spPr>
        <p:style>
          <a:lnRef idx="3">
            <a:schemeClr val="accent6"/>
          </a:lnRef>
          <a:fillRef idx="0">
            <a:schemeClr val="accent6"/>
          </a:fillRef>
          <a:effectRef idx="2">
            <a:schemeClr val="accent6"/>
          </a:effectRef>
          <a:fontRef idx="minor">
            <a:schemeClr val="tx1"/>
          </a:fontRef>
        </p:style>
      </p:cxnSp>
      <p:cxnSp>
        <p:nvCxnSpPr>
          <p:cNvPr id="87" name="Прямая со стрелкой 86"/>
          <p:cNvCxnSpPr/>
          <p:nvPr/>
        </p:nvCxnSpPr>
        <p:spPr>
          <a:xfrm flipV="1">
            <a:off x="5765349" y="3327019"/>
            <a:ext cx="413149" cy="1"/>
          </a:xfrm>
          <a:prstGeom prst="straightConnector1">
            <a:avLst/>
          </a:prstGeom>
          <a:ln>
            <a:solidFill>
              <a:schemeClr val="accent6">
                <a:lumMod val="60000"/>
                <a:lumOff val="40000"/>
              </a:schemeClr>
            </a:solidFill>
            <a:tailEnd type="triangle"/>
          </a:ln>
        </p:spPr>
        <p:style>
          <a:lnRef idx="3">
            <a:schemeClr val="accent6"/>
          </a:lnRef>
          <a:fillRef idx="0">
            <a:schemeClr val="accent6"/>
          </a:fillRef>
          <a:effectRef idx="2">
            <a:schemeClr val="accent6"/>
          </a:effectRef>
          <a:fontRef idx="minor">
            <a:schemeClr val="tx1"/>
          </a:fontRef>
        </p:style>
      </p:cxnSp>
      <p:cxnSp>
        <p:nvCxnSpPr>
          <p:cNvPr id="119" name="Прямая со стрелкой 118"/>
          <p:cNvCxnSpPr/>
          <p:nvPr/>
        </p:nvCxnSpPr>
        <p:spPr>
          <a:xfrm>
            <a:off x="5759064" y="1478427"/>
            <a:ext cx="399343" cy="0"/>
          </a:xfrm>
          <a:prstGeom prst="straightConnector1">
            <a:avLst/>
          </a:prstGeom>
          <a:ln>
            <a:solidFill>
              <a:srgbClr val="00863D"/>
            </a:solidFill>
            <a:tailEnd type="triangle"/>
          </a:ln>
        </p:spPr>
        <p:style>
          <a:lnRef idx="3">
            <a:schemeClr val="accent6"/>
          </a:lnRef>
          <a:fillRef idx="0">
            <a:schemeClr val="accent6"/>
          </a:fillRef>
          <a:effectRef idx="2">
            <a:schemeClr val="accent6"/>
          </a:effectRef>
          <a:fontRef idx="minor">
            <a:schemeClr val="tx1"/>
          </a:fontRef>
        </p:style>
      </p:cxnSp>
      <p:cxnSp>
        <p:nvCxnSpPr>
          <p:cNvPr id="80" name="Прямая со стрелкой 79"/>
          <p:cNvCxnSpPr/>
          <p:nvPr/>
        </p:nvCxnSpPr>
        <p:spPr>
          <a:xfrm>
            <a:off x="5765349" y="4327776"/>
            <a:ext cx="454867" cy="1"/>
          </a:xfrm>
          <a:prstGeom prst="straightConnector1">
            <a:avLst/>
          </a:prstGeom>
          <a:ln>
            <a:solidFill>
              <a:schemeClr val="accent6">
                <a:lumMod val="60000"/>
                <a:lumOff val="40000"/>
              </a:schemeClr>
            </a:solidFill>
            <a:tailEnd type="triangle"/>
          </a:ln>
        </p:spPr>
        <p:style>
          <a:lnRef idx="3">
            <a:schemeClr val="accent6"/>
          </a:lnRef>
          <a:fillRef idx="0">
            <a:schemeClr val="accent6"/>
          </a:fillRef>
          <a:effectRef idx="2">
            <a:schemeClr val="accent6"/>
          </a:effectRef>
          <a:fontRef idx="minor">
            <a:schemeClr val="tx1"/>
          </a:fontRef>
        </p:style>
      </p:cxnSp>
      <p:cxnSp>
        <p:nvCxnSpPr>
          <p:cNvPr id="83" name="Прямая со стрелкой 82"/>
          <p:cNvCxnSpPr>
            <a:endCxn id="103" idx="1"/>
          </p:cNvCxnSpPr>
          <p:nvPr/>
        </p:nvCxnSpPr>
        <p:spPr>
          <a:xfrm>
            <a:off x="5760620" y="5620542"/>
            <a:ext cx="448043" cy="0"/>
          </a:xfrm>
          <a:prstGeom prst="straightConnector1">
            <a:avLst/>
          </a:prstGeom>
          <a:ln>
            <a:solidFill>
              <a:schemeClr val="accent6">
                <a:lumMod val="60000"/>
                <a:lumOff val="40000"/>
              </a:schemeClr>
            </a:solidFill>
            <a:tailEnd type="triangle"/>
          </a:ln>
        </p:spPr>
        <p:style>
          <a:lnRef idx="3">
            <a:schemeClr val="accent6"/>
          </a:lnRef>
          <a:fillRef idx="0">
            <a:schemeClr val="accent6"/>
          </a:fillRef>
          <a:effectRef idx="2">
            <a:schemeClr val="accent6"/>
          </a:effectRef>
          <a:fontRef idx="minor">
            <a:schemeClr val="tx1"/>
          </a:fontRef>
        </p:style>
      </p:cxnSp>
      <p:sp>
        <p:nvSpPr>
          <p:cNvPr id="97" name="Прямоугольник 96"/>
          <p:cNvSpPr/>
          <p:nvPr/>
        </p:nvSpPr>
        <p:spPr>
          <a:xfrm>
            <a:off x="6158407" y="1476276"/>
            <a:ext cx="2507641" cy="648071"/>
          </a:xfrm>
          <a:prstGeom prst="rect">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000" dirty="0" smtClean="0">
              <a:solidFill>
                <a:srgbClr val="162387"/>
              </a:solidFill>
              <a:latin typeface="Times New Roman" pitchFamily="18" charset="0"/>
              <a:cs typeface="Times New Roman" pitchFamily="18" charset="0"/>
            </a:endParaRPr>
          </a:p>
          <a:p>
            <a:pPr algn="ctr">
              <a:defRPr/>
            </a:pPr>
            <a:r>
              <a:rPr lang="en-US" sz="1000" dirty="0" smtClean="0">
                <a:solidFill>
                  <a:srgbClr val="162387"/>
                </a:solidFill>
                <a:latin typeface="Times New Roman" pitchFamily="18" charset="0"/>
                <a:cs typeface="Times New Roman" pitchFamily="18" charset="0"/>
              </a:rPr>
              <a:t>Policy of  Internal Control (Audit) and Performance Assessment Department </a:t>
            </a:r>
          </a:p>
          <a:p>
            <a:pPr algn="ctr">
              <a:defRPr/>
            </a:pPr>
            <a:endParaRPr lang="ru-RU" sz="1100" dirty="0">
              <a:solidFill>
                <a:srgbClr val="162387"/>
              </a:solidFill>
              <a:latin typeface="Times New Roman" pitchFamily="18" charset="0"/>
              <a:cs typeface="Times New Roman" pitchFamily="18" charset="0"/>
            </a:endParaRPr>
          </a:p>
        </p:txBody>
      </p:sp>
      <p:cxnSp>
        <p:nvCxnSpPr>
          <p:cNvPr id="98" name="Прямая со стрелкой 97"/>
          <p:cNvCxnSpPr/>
          <p:nvPr/>
        </p:nvCxnSpPr>
        <p:spPr>
          <a:xfrm>
            <a:off x="5582463" y="1826111"/>
            <a:ext cx="575944" cy="0"/>
          </a:xfrm>
          <a:prstGeom prst="straightConnector1">
            <a:avLst/>
          </a:prstGeom>
          <a:ln>
            <a:solidFill>
              <a:schemeClr val="bg1">
                <a:lumMod val="50000"/>
              </a:schemeClr>
            </a:solidFill>
            <a:tailEnd type="triangle"/>
          </a:ln>
        </p:spPr>
        <p:style>
          <a:lnRef idx="3">
            <a:schemeClr val="accent4"/>
          </a:lnRef>
          <a:fillRef idx="0">
            <a:schemeClr val="accent4"/>
          </a:fillRef>
          <a:effectRef idx="2">
            <a:schemeClr val="accent4"/>
          </a:effectRef>
          <a:fontRef idx="minor">
            <a:schemeClr val="tx1"/>
          </a:fontRef>
        </p:style>
      </p:cxnSp>
      <p:sp>
        <p:nvSpPr>
          <p:cNvPr id="54" name="Прямоугольник 53"/>
          <p:cNvSpPr/>
          <p:nvPr/>
        </p:nvSpPr>
        <p:spPr>
          <a:xfrm>
            <a:off x="85759" y="4394367"/>
            <a:ext cx="2450159" cy="792088"/>
          </a:xfrm>
          <a:prstGeom prst="rect">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100" dirty="0" smtClean="0">
                <a:solidFill>
                  <a:srgbClr val="162387"/>
                </a:solidFill>
                <a:latin typeface="Times New Roman" pitchFamily="18" charset="0"/>
                <a:cs typeface="Times New Roman" pitchFamily="18" charset="0"/>
              </a:rPr>
              <a:t>ISSAI </a:t>
            </a:r>
            <a:r>
              <a:rPr lang="ru-RU" sz="1100" dirty="0" smtClean="0">
                <a:solidFill>
                  <a:srgbClr val="162387"/>
                </a:solidFill>
                <a:latin typeface="Times New Roman" pitchFamily="18" charset="0"/>
                <a:cs typeface="Times New Roman" pitchFamily="18" charset="0"/>
              </a:rPr>
              <a:t>9130. </a:t>
            </a:r>
            <a:r>
              <a:rPr lang="en-US" sz="1100" dirty="0" smtClean="0">
                <a:solidFill>
                  <a:srgbClr val="162387"/>
                </a:solidFill>
                <a:latin typeface="Times New Roman" pitchFamily="18" charset="0"/>
                <a:cs typeface="Times New Roman" pitchFamily="18" charset="0"/>
              </a:rPr>
              <a:t>Recommendations for standards of internal control in public sector. </a:t>
            </a:r>
            <a:endParaRPr lang="ru-RU" sz="1100" dirty="0">
              <a:solidFill>
                <a:srgbClr val="162387"/>
              </a:solidFill>
              <a:latin typeface="Times New Roman" pitchFamily="18" charset="0"/>
              <a:cs typeface="Times New Roman" pitchFamily="18" charset="0"/>
            </a:endParaRPr>
          </a:p>
        </p:txBody>
      </p:sp>
      <p:sp>
        <p:nvSpPr>
          <p:cNvPr id="57" name="Прямоугольник 56"/>
          <p:cNvSpPr/>
          <p:nvPr/>
        </p:nvSpPr>
        <p:spPr>
          <a:xfrm>
            <a:off x="85759" y="5185720"/>
            <a:ext cx="2450160" cy="471500"/>
          </a:xfrm>
          <a:prstGeom prst="rect">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100" dirty="0" smtClean="0">
                <a:solidFill>
                  <a:srgbClr val="162387"/>
                </a:solidFill>
                <a:latin typeface="Times New Roman" pitchFamily="18" charset="0"/>
                <a:cs typeface="Times New Roman" pitchFamily="18" charset="0"/>
              </a:rPr>
              <a:t>Risk assessment in planning of audit </a:t>
            </a:r>
            <a:r>
              <a:rPr lang="ru-RU" sz="1100" dirty="0" smtClean="0">
                <a:solidFill>
                  <a:srgbClr val="162387"/>
                </a:solidFill>
                <a:latin typeface="Times New Roman" pitchFamily="18" charset="0"/>
                <a:cs typeface="Times New Roman" pitchFamily="18" charset="0"/>
              </a:rPr>
              <a:t> (</a:t>
            </a:r>
            <a:r>
              <a:rPr lang="en-US" sz="1100" dirty="0" smtClean="0">
                <a:solidFill>
                  <a:srgbClr val="162387"/>
                </a:solidFill>
                <a:latin typeface="Times New Roman" pitchFamily="18" charset="0"/>
                <a:cs typeface="Times New Roman" pitchFamily="18" charset="0"/>
              </a:rPr>
              <a:t>PEMPAL)</a:t>
            </a:r>
            <a:r>
              <a:rPr lang="ru-RU" sz="1100" dirty="0" smtClean="0">
                <a:solidFill>
                  <a:srgbClr val="162387"/>
                </a:solidFill>
                <a:latin typeface="Times New Roman" pitchFamily="18" charset="0"/>
                <a:cs typeface="Times New Roman" pitchFamily="18" charset="0"/>
              </a:rPr>
              <a:t> (</a:t>
            </a:r>
            <a:r>
              <a:rPr lang="en-US" sz="1100" dirty="0" smtClean="0">
                <a:solidFill>
                  <a:srgbClr val="162387"/>
                </a:solidFill>
                <a:latin typeface="Times New Roman" pitchFamily="18" charset="0"/>
                <a:cs typeface="Times New Roman" pitchFamily="18" charset="0"/>
              </a:rPr>
              <a:t>hereinafter </a:t>
            </a:r>
            <a:r>
              <a:rPr lang="ru-RU" sz="1100" dirty="0" smtClean="0">
                <a:solidFill>
                  <a:srgbClr val="162387"/>
                </a:solidFill>
                <a:latin typeface="Times New Roman" pitchFamily="18" charset="0"/>
                <a:cs typeface="Times New Roman" pitchFamily="18" charset="0"/>
              </a:rPr>
              <a:t>– </a:t>
            </a:r>
            <a:r>
              <a:rPr lang="en-US" sz="1100" dirty="0" smtClean="0">
                <a:solidFill>
                  <a:srgbClr val="162387"/>
                </a:solidFill>
                <a:latin typeface="Times New Roman" pitchFamily="18" charset="0"/>
                <a:cs typeface="Times New Roman" pitchFamily="18" charset="0"/>
              </a:rPr>
              <a:t>Risk Assessment Model PEMPAL</a:t>
            </a:r>
            <a:r>
              <a:rPr lang="ru-RU" sz="1100" dirty="0">
                <a:solidFill>
                  <a:srgbClr val="162387"/>
                </a:solidFill>
                <a:latin typeface="Times New Roman" pitchFamily="18" charset="0"/>
                <a:cs typeface="Times New Roman" pitchFamily="18" charset="0"/>
              </a:rPr>
              <a:t>)</a:t>
            </a:r>
          </a:p>
        </p:txBody>
      </p:sp>
      <p:cxnSp>
        <p:nvCxnSpPr>
          <p:cNvPr id="66" name="Прямая соединительная линия 65"/>
          <p:cNvCxnSpPr/>
          <p:nvPr/>
        </p:nvCxnSpPr>
        <p:spPr>
          <a:xfrm>
            <a:off x="5861821" y="2306062"/>
            <a:ext cx="0" cy="1445337"/>
          </a:xfrm>
          <a:prstGeom prst="line">
            <a:avLst/>
          </a:prstGeom>
          <a:ln/>
        </p:spPr>
        <p:style>
          <a:lnRef idx="3">
            <a:schemeClr val="accent1"/>
          </a:lnRef>
          <a:fillRef idx="0">
            <a:schemeClr val="accent1"/>
          </a:fillRef>
          <a:effectRef idx="2">
            <a:schemeClr val="accent1"/>
          </a:effectRef>
          <a:fontRef idx="minor">
            <a:schemeClr val="tx1"/>
          </a:fontRef>
        </p:style>
      </p:cxnSp>
      <p:cxnSp>
        <p:nvCxnSpPr>
          <p:cNvPr id="73" name="Прямая со стрелкой 72"/>
          <p:cNvCxnSpPr/>
          <p:nvPr/>
        </p:nvCxnSpPr>
        <p:spPr>
          <a:xfrm>
            <a:off x="5861821" y="3743926"/>
            <a:ext cx="316944" cy="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59" name="TextBox 58"/>
          <p:cNvSpPr txBox="1"/>
          <p:nvPr/>
        </p:nvSpPr>
        <p:spPr>
          <a:xfrm>
            <a:off x="-72631" y="6198640"/>
            <a:ext cx="395537" cy="369332"/>
          </a:xfrm>
          <a:prstGeom prst="rect">
            <a:avLst/>
          </a:prstGeom>
          <a:noFill/>
        </p:spPr>
        <p:txBody>
          <a:bodyPr wrap="square" rtlCol="0">
            <a:spAutoFit/>
          </a:bodyPr>
          <a:lstStyle/>
          <a:p>
            <a:pPr algn="ctr">
              <a:defRPr/>
            </a:pPr>
            <a:r>
              <a:rPr lang="ru-RU" b="1" kern="0" dirty="0" smtClean="0">
                <a:solidFill>
                  <a:schemeClr val="accent5">
                    <a:lumMod val="50000"/>
                  </a:schemeClr>
                </a:solidFill>
                <a:latin typeface="Times New Roman" panose="02020603050405020304" pitchFamily="18" charset="0"/>
                <a:cs typeface="Times New Roman" panose="02020603050405020304" pitchFamily="18" charset="0"/>
              </a:rPr>
              <a:t>+</a:t>
            </a:r>
            <a:endParaRPr lang="ru-RU" b="1" kern="0" dirty="0">
              <a:solidFill>
                <a:schemeClr val="accent5">
                  <a:lumMod val="50000"/>
                </a:schemeClr>
              </a:solidFill>
              <a:latin typeface="Times New Roman" panose="02020603050405020304" pitchFamily="18" charset="0"/>
              <a:cs typeface="Times New Roman" panose="02020603050405020304" pitchFamily="18" charset="0"/>
            </a:endParaRPr>
          </a:p>
        </p:txBody>
      </p:sp>
      <p:pic>
        <p:nvPicPr>
          <p:cNvPr id="67"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95537" y="6492795"/>
            <a:ext cx="714287" cy="10919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69"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888147" y="6481544"/>
            <a:ext cx="714287" cy="10919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71"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852665" y="6496424"/>
            <a:ext cx="714287" cy="10919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2" name="TextBox 1"/>
          <p:cNvSpPr txBox="1"/>
          <p:nvPr/>
        </p:nvSpPr>
        <p:spPr>
          <a:xfrm>
            <a:off x="3315955" y="6161900"/>
            <a:ext cx="2029761" cy="261610"/>
          </a:xfrm>
          <a:prstGeom prst="rect">
            <a:avLst/>
          </a:prstGeom>
          <a:noFill/>
        </p:spPr>
        <p:txBody>
          <a:bodyPr wrap="square" rtlCol="0">
            <a:spAutoFit/>
          </a:bodyPr>
          <a:lstStyle/>
          <a:p>
            <a:r>
              <a:rPr lang="en-US" sz="1100" dirty="0" smtClean="0"/>
              <a:t>Questions for CHU assessment </a:t>
            </a:r>
            <a:endParaRPr lang="en-US" sz="1100" dirty="0"/>
          </a:p>
        </p:txBody>
      </p:sp>
      <p:sp>
        <p:nvSpPr>
          <p:cNvPr id="3" name="TextBox 2"/>
          <p:cNvSpPr txBox="1"/>
          <p:nvPr/>
        </p:nvSpPr>
        <p:spPr>
          <a:xfrm>
            <a:off x="1361148" y="6133317"/>
            <a:ext cx="1868377" cy="369332"/>
          </a:xfrm>
          <a:prstGeom prst="rect">
            <a:avLst/>
          </a:prstGeom>
          <a:noFill/>
        </p:spPr>
        <p:txBody>
          <a:bodyPr wrap="square" rtlCol="0">
            <a:spAutoFit/>
          </a:bodyPr>
          <a:lstStyle/>
          <a:p>
            <a:r>
              <a:rPr lang="en-US" sz="900" dirty="0" smtClean="0"/>
              <a:t>External quality control by Central Harmonization Unit (CHU)</a:t>
            </a:r>
            <a:endParaRPr lang="en-US" sz="900" dirty="0"/>
          </a:p>
        </p:txBody>
      </p:sp>
      <p:sp>
        <p:nvSpPr>
          <p:cNvPr id="4" name="TextBox 3"/>
          <p:cNvSpPr txBox="1"/>
          <p:nvPr/>
        </p:nvSpPr>
        <p:spPr>
          <a:xfrm>
            <a:off x="159117" y="6151600"/>
            <a:ext cx="1209943" cy="338554"/>
          </a:xfrm>
          <a:prstGeom prst="rect">
            <a:avLst/>
          </a:prstGeom>
          <a:noFill/>
        </p:spPr>
        <p:txBody>
          <a:bodyPr wrap="square" rtlCol="0">
            <a:spAutoFit/>
          </a:bodyPr>
          <a:lstStyle/>
          <a:p>
            <a:r>
              <a:rPr lang="en-US" sz="800" dirty="0" smtClean="0"/>
              <a:t>Totality of internal audit  knowledge</a:t>
            </a:r>
            <a:endParaRPr lang="en-US" sz="800" dirty="0"/>
          </a:p>
        </p:txBody>
      </p:sp>
    </p:spTree>
    <p:extLst>
      <p:ext uri="{BB962C8B-B14F-4D97-AF65-F5344CB8AC3E}">
        <p14:creationId xmlns:p14="http://schemas.microsoft.com/office/powerpoint/2010/main" xmlns="" val="23616004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68128" y="79263"/>
            <a:ext cx="8353176" cy="1015663"/>
          </a:xfrm>
          <a:prstGeom prst="rect">
            <a:avLst/>
          </a:prstGeom>
          <a:noFill/>
        </p:spPr>
        <p:txBody>
          <a:bodyPr wrap="square" rtlCol="0">
            <a:spAutoFit/>
          </a:bodyPr>
          <a:lstStyle/>
          <a:p>
            <a:pPr algn="ctr">
              <a:defRPr/>
            </a:pPr>
            <a:r>
              <a:rPr lang="en-US" sz="2000" b="1" kern="0" dirty="0" smtClean="0">
                <a:solidFill>
                  <a:schemeClr val="accent5">
                    <a:lumMod val="50000"/>
                  </a:schemeClr>
                </a:solidFill>
                <a:latin typeface="Times New Roman" panose="02020603050405020304" pitchFamily="18" charset="0"/>
                <a:cs typeface="Times New Roman" panose="02020603050405020304" pitchFamily="18" charset="0"/>
              </a:rPr>
              <a:t>Application of IPS </a:t>
            </a:r>
            <a:r>
              <a:rPr lang="ru-RU" sz="2000" b="1" kern="0" dirty="0" smtClean="0">
                <a:solidFill>
                  <a:schemeClr val="accent5">
                    <a:lumMod val="50000"/>
                  </a:schemeClr>
                </a:solidFill>
                <a:latin typeface="Times New Roman" panose="02020603050405020304" pitchFamily="18" charset="0"/>
                <a:cs typeface="Times New Roman" panose="02020603050405020304" pitchFamily="18" charset="0"/>
              </a:rPr>
              <a:t>1100 </a:t>
            </a:r>
            <a:r>
              <a:rPr lang="en-US" sz="2000" b="1" kern="0" dirty="0" smtClean="0">
                <a:solidFill>
                  <a:schemeClr val="accent5">
                    <a:lumMod val="50000"/>
                  </a:schemeClr>
                </a:solidFill>
                <a:latin typeface="Times New Roman" panose="02020603050405020304" pitchFamily="18" charset="0"/>
                <a:cs typeface="Times New Roman" panose="02020603050405020304" pitchFamily="18" charset="0"/>
              </a:rPr>
              <a:t>Provisions</a:t>
            </a:r>
          </a:p>
          <a:p>
            <a:pPr algn="ctr">
              <a:defRPr/>
            </a:pPr>
            <a:r>
              <a:rPr lang="en-US" sz="2000" b="1" kern="0" dirty="0" smtClean="0">
                <a:latin typeface="Times New Roman" panose="02020603050405020304" pitchFamily="18" charset="0"/>
                <a:cs typeface="Times New Roman" panose="02020603050405020304" pitchFamily="18" charset="0"/>
              </a:rPr>
              <a:t>Independence and Objectivity</a:t>
            </a:r>
            <a:r>
              <a:rPr lang="ru-RU" sz="2000" b="1" kern="0" dirty="0" smtClean="0">
                <a:solidFill>
                  <a:schemeClr val="accent5">
                    <a:lumMod val="50000"/>
                  </a:schemeClr>
                </a:solidFill>
                <a:latin typeface="Times New Roman" panose="02020603050405020304" pitchFamily="18" charset="0"/>
                <a:cs typeface="Times New Roman" panose="02020603050405020304" pitchFamily="18" charset="0"/>
              </a:rPr>
              <a:t>,</a:t>
            </a:r>
            <a:endParaRPr lang="ru-RU" sz="2000" b="1" kern="0" dirty="0">
              <a:solidFill>
                <a:schemeClr val="accent5">
                  <a:lumMod val="50000"/>
                </a:schemeClr>
              </a:solidFill>
              <a:latin typeface="Times New Roman" panose="02020603050405020304" pitchFamily="18" charset="0"/>
              <a:cs typeface="Times New Roman" panose="02020603050405020304" pitchFamily="18" charset="0"/>
            </a:endParaRPr>
          </a:p>
          <a:p>
            <a:pPr algn="ctr">
              <a:defRPr/>
            </a:pPr>
            <a:r>
              <a:rPr lang="ru-RU" sz="2000" b="1" kern="0" dirty="0" smtClean="0">
                <a:solidFill>
                  <a:schemeClr val="accent5">
                    <a:lumMod val="50000"/>
                  </a:schemeClr>
                </a:solidFill>
                <a:latin typeface="Times New Roman" panose="02020603050405020304" pitchFamily="18" charset="0"/>
                <a:cs typeface="Times New Roman" panose="02020603050405020304" pitchFamily="18" charset="0"/>
              </a:rPr>
              <a:t> </a:t>
            </a:r>
            <a:r>
              <a:rPr lang="en-US" sz="2000" b="1" kern="0" dirty="0">
                <a:solidFill>
                  <a:schemeClr val="accent5">
                    <a:lumMod val="50000"/>
                  </a:schemeClr>
                </a:solidFill>
                <a:latin typeface="Times New Roman" panose="02020603050405020304" pitchFamily="18" charset="0"/>
                <a:cs typeface="Times New Roman" panose="02020603050405020304" pitchFamily="18" charset="0"/>
              </a:rPr>
              <a:t>ISSAI </a:t>
            </a:r>
            <a:r>
              <a:rPr lang="ru-RU" sz="2000" b="1" kern="0" dirty="0">
                <a:solidFill>
                  <a:schemeClr val="accent5">
                    <a:lumMod val="50000"/>
                  </a:schemeClr>
                </a:solidFill>
                <a:latin typeface="Times New Roman" panose="02020603050405020304" pitchFamily="18" charset="0"/>
                <a:cs typeface="Times New Roman" panose="02020603050405020304" pitchFamily="18" charset="0"/>
              </a:rPr>
              <a:t>9140. </a:t>
            </a:r>
            <a:r>
              <a:rPr lang="en-US" sz="2000" b="1" kern="0" dirty="0" smtClean="0">
                <a:solidFill>
                  <a:schemeClr val="accent5">
                    <a:lumMod val="50000"/>
                  </a:schemeClr>
                </a:solidFill>
                <a:latin typeface="Times New Roman" panose="02020603050405020304" pitchFamily="18" charset="0"/>
                <a:cs typeface="Times New Roman" panose="02020603050405020304" pitchFamily="18" charset="0"/>
              </a:rPr>
              <a:t>Independence of Internal Audit in Public Sector </a:t>
            </a:r>
            <a:endParaRPr lang="ru-RU" sz="2000" b="1" kern="0" dirty="0">
              <a:solidFill>
                <a:schemeClr val="accent5">
                  <a:lumMod val="50000"/>
                </a:schemeClr>
              </a:solidFill>
              <a:latin typeface="Times New Roman" panose="02020603050405020304" pitchFamily="18" charset="0"/>
              <a:cs typeface="Times New Roman" panose="02020603050405020304" pitchFamily="18" charset="0"/>
            </a:endParaRPr>
          </a:p>
        </p:txBody>
      </p:sp>
      <p:sp>
        <p:nvSpPr>
          <p:cNvPr id="4" name="AutoShape 7"/>
          <p:cNvSpPr>
            <a:spLocks noChangeArrowheads="1"/>
          </p:cNvSpPr>
          <p:nvPr/>
        </p:nvSpPr>
        <p:spPr bwMode="auto">
          <a:xfrm>
            <a:off x="642910" y="3706814"/>
            <a:ext cx="3493256" cy="838676"/>
          </a:xfrm>
          <a:prstGeom prst="roundRect">
            <a:avLst>
              <a:gd name="adj" fmla="val 21750"/>
            </a:avLst>
          </a:prstGeom>
          <a:solidFill>
            <a:schemeClr val="accent6">
              <a:lumMod val="75000"/>
            </a:schemeClr>
          </a:solidFill>
          <a:ln w="25400" cmpd="sng" algn="ctr">
            <a:solidFill>
              <a:schemeClr val="tx1"/>
            </a:solidFill>
            <a:round/>
            <a:headEnd/>
            <a:tailEnd/>
          </a:ln>
        </p:spPr>
        <p:txBody>
          <a:bodyPr wrap="square" anchor="ctr">
            <a:spAutoFit/>
          </a:bodyPr>
          <a:lstStyle/>
          <a:p>
            <a:pPr algn="ctr">
              <a:defRPr/>
            </a:pPr>
            <a:r>
              <a:rPr lang="en-US" sz="1400" b="1" kern="0" dirty="0" smtClean="0">
                <a:solidFill>
                  <a:schemeClr val="bg1"/>
                </a:solidFill>
                <a:latin typeface="Times New Roman" panose="02020603050405020304" pitchFamily="18" charset="0"/>
                <a:cs typeface="Times New Roman" panose="02020603050405020304" pitchFamily="18" charset="0"/>
              </a:rPr>
              <a:t>Definition of IPS and ISSAI </a:t>
            </a:r>
            <a:r>
              <a:rPr lang="ru-RU" sz="1400" b="1" kern="0" dirty="0">
                <a:solidFill>
                  <a:schemeClr val="bg1"/>
                </a:solidFill>
                <a:latin typeface="Times New Roman" panose="02020603050405020304" pitchFamily="18" charset="0"/>
                <a:cs typeface="Times New Roman" panose="02020603050405020304" pitchFamily="18" charset="0"/>
              </a:rPr>
              <a:t>9140. </a:t>
            </a:r>
            <a:r>
              <a:rPr lang="en-US" sz="1400" b="1" kern="0" dirty="0" smtClean="0">
                <a:solidFill>
                  <a:schemeClr val="bg1"/>
                </a:solidFill>
                <a:latin typeface="Times New Roman" panose="02020603050405020304" pitchFamily="18" charset="0"/>
                <a:cs typeface="Times New Roman" panose="02020603050405020304" pitchFamily="18" charset="0"/>
              </a:rPr>
              <a:t>Independence of internal audit in public sector </a:t>
            </a:r>
            <a:endParaRPr lang="ru-RU" sz="1400" b="1" kern="0" dirty="0">
              <a:solidFill>
                <a:schemeClr val="bg1"/>
              </a:solidFill>
              <a:latin typeface="Times New Roman" panose="02020603050405020304" pitchFamily="18" charset="0"/>
              <a:cs typeface="Times New Roman" panose="02020603050405020304" pitchFamily="18" charset="0"/>
            </a:endParaRPr>
          </a:p>
        </p:txBody>
      </p:sp>
      <p:sp>
        <p:nvSpPr>
          <p:cNvPr id="5" name="AutoShape 7"/>
          <p:cNvSpPr>
            <a:spLocks noChangeArrowheads="1"/>
          </p:cNvSpPr>
          <p:nvPr/>
        </p:nvSpPr>
        <p:spPr bwMode="auto">
          <a:xfrm>
            <a:off x="4384826" y="1094926"/>
            <a:ext cx="4518335" cy="594062"/>
          </a:xfrm>
          <a:prstGeom prst="roundRect">
            <a:avLst>
              <a:gd name="adj" fmla="val 21750"/>
            </a:avLst>
          </a:prstGeom>
          <a:solidFill>
            <a:schemeClr val="accent6">
              <a:lumMod val="75000"/>
            </a:schemeClr>
          </a:solidFill>
          <a:ln w="25400" cmpd="sng" algn="ctr">
            <a:solidFill>
              <a:schemeClr val="tx1"/>
            </a:solidFill>
            <a:round/>
            <a:headEnd/>
            <a:tailEnd/>
          </a:ln>
        </p:spPr>
        <p:txBody>
          <a:bodyPr wrap="square" anchor="ctr">
            <a:spAutoFit/>
          </a:bodyPr>
          <a:lstStyle/>
          <a:p>
            <a:pPr algn="ctr">
              <a:defRPr/>
            </a:pPr>
            <a:r>
              <a:rPr lang="en-US" sz="1400" b="1" dirty="0" smtClean="0">
                <a:solidFill>
                  <a:schemeClr val="bg1"/>
                </a:solidFill>
                <a:latin typeface="Times New Roman" pitchFamily="18" charset="0"/>
                <a:cs typeface="Times New Roman" pitchFamily="18" charset="0"/>
              </a:rPr>
              <a:t>Internal Control and Internal Audit Policy in Federal Treasury </a:t>
            </a:r>
            <a:endParaRPr lang="ru-RU" sz="1400" b="1" dirty="0">
              <a:solidFill>
                <a:schemeClr val="bg1"/>
              </a:solidFill>
              <a:latin typeface="Times New Roman" pitchFamily="18" charset="0"/>
              <a:cs typeface="Times New Roman" pitchFamily="18" charset="0"/>
            </a:endParaRPr>
          </a:p>
        </p:txBody>
      </p:sp>
      <p:sp>
        <p:nvSpPr>
          <p:cNvPr id="6" name="AutoShape 7"/>
          <p:cNvSpPr>
            <a:spLocks noChangeArrowheads="1"/>
          </p:cNvSpPr>
          <p:nvPr/>
        </p:nvSpPr>
        <p:spPr bwMode="auto">
          <a:xfrm>
            <a:off x="262485" y="4709473"/>
            <a:ext cx="3935758" cy="943511"/>
          </a:xfrm>
          <a:prstGeom prst="roundRect">
            <a:avLst>
              <a:gd name="adj" fmla="val 21750"/>
            </a:avLst>
          </a:prstGeom>
          <a:solidFill>
            <a:schemeClr val="accent5">
              <a:lumMod val="20000"/>
              <a:lumOff val="80000"/>
              <a:alpha val="50000"/>
            </a:schemeClr>
          </a:solidFill>
          <a:ln w="25400" cmpd="sng" algn="ctr">
            <a:solidFill>
              <a:schemeClr val="tx1"/>
            </a:solidFill>
            <a:round/>
            <a:headEnd/>
            <a:tailEnd/>
          </a:ln>
        </p:spPr>
        <p:txBody>
          <a:bodyPr wrap="square" anchor="ctr">
            <a:spAutoFit/>
          </a:bodyPr>
          <a:lstStyle/>
          <a:p>
            <a:pPr algn="ctr"/>
            <a:r>
              <a:rPr lang="en-US" altLang="ru-RU" sz="1200" kern="0" dirty="0" smtClean="0">
                <a:latin typeface="Times New Roman" panose="02020603050405020304" pitchFamily="18" charset="0"/>
                <a:cs typeface="Times New Roman" panose="02020603050405020304" pitchFamily="18" charset="0"/>
              </a:rPr>
              <a:t>Internal audit is an independent objective activity of providing assurance and consulting services </a:t>
            </a:r>
            <a:r>
              <a:rPr lang="ru-RU" altLang="ru-RU" sz="1200" kern="0" dirty="0" smtClean="0">
                <a:latin typeface="Times New Roman" panose="02020603050405020304" pitchFamily="18" charset="0"/>
                <a:cs typeface="Times New Roman" panose="02020603050405020304" pitchFamily="18" charset="0"/>
              </a:rPr>
              <a:t>… </a:t>
            </a:r>
            <a:r>
              <a:rPr lang="en-US" altLang="ru-RU" sz="1200" kern="0" dirty="0" smtClean="0">
                <a:latin typeface="Times New Roman" panose="02020603050405020304" pitchFamily="18" charset="0"/>
                <a:cs typeface="Times New Roman" panose="02020603050405020304" pitchFamily="18" charset="0"/>
              </a:rPr>
              <a:t>established for improving efficiency and effectiveness of institution performance and helping entities to achieve their goals </a:t>
            </a:r>
            <a:endParaRPr lang="ru-RU" altLang="ru-RU" sz="1200" kern="0" dirty="0">
              <a:latin typeface="Times New Roman" panose="02020603050405020304" pitchFamily="18" charset="0"/>
              <a:cs typeface="Times New Roman" panose="02020603050405020304" pitchFamily="18" charset="0"/>
            </a:endParaRPr>
          </a:p>
        </p:txBody>
      </p:sp>
      <p:sp>
        <p:nvSpPr>
          <p:cNvPr id="7" name="AutoShape 7"/>
          <p:cNvSpPr>
            <a:spLocks noChangeArrowheads="1"/>
          </p:cNvSpPr>
          <p:nvPr/>
        </p:nvSpPr>
        <p:spPr bwMode="auto">
          <a:xfrm>
            <a:off x="4481094" y="1872768"/>
            <a:ext cx="4426284" cy="1153180"/>
          </a:xfrm>
          <a:prstGeom prst="roundRect">
            <a:avLst>
              <a:gd name="adj" fmla="val 21750"/>
            </a:avLst>
          </a:prstGeom>
          <a:solidFill>
            <a:schemeClr val="accent5">
              <a:lumMod val="20000"/>
              <a:lumOff val="80000"/>
              <a:alpha val="50000"/>
            </a:schemeClr>
          </a:solidFill>
          <a:ln w="25400" cmpd="sng" algn="ctr">
            <a:solidFill>
              <a:schemeClr val="tx1"/>
            </a:solidFill>
            <a:round/>
            <a:headEnd/>
            <a:tailEnd/>
          </a:ln>
        </p:spPr>
        <p:txBody>
          <a:bodyPr wrap="square" anchor="ctr">
            <a:spAutoFit/>
          </a:bodyPr>
          <a:lstStyle/>
          <a:p>
            <a:pPr algn="ctr"/>
            <a:r>
              <a:rPr lang="en-US" altLang="ru-RU" sz="1200" b="1" kern="0" dirty="0" smtClean="0">
                <a:latin typeface="Times New Roman" panose="02020603050405020304" pitchFamily="18" charset="0"/>
                <a:cs typeface="Times New Roman" panose="02020603050405020304" pitchFamily="18" charset="0"/>
              </a:rPr>
              <a:t>Internal audit is the activity of control and audit divisions aimed at providing the management with an independent and objective information  on compliance with assigned functions and authorities, including information on operational reliability of internal control system </a:t>
            </a:r>
            <a:endParaRPr lang="ru-RU" sz="1200" b="1" kern="0" dirty="0">
              <a:latin typeface="Times New Roman" panose="02020603050405020304" pitchFamily="18" charset="0"/>
              <a:cs typeface="Times New Roman" panose="02020603050405020304" pitchFamily="18" charset="0"/>
            </a:endParaRPr>
          </a:p>
        </p:txBody>
      </p:sp>
      <p:sp>
        <p:nvSpPr>
          <p:cNvPr id="8" name="Стрелка вниз 7"/>
          <p:cNvSpPr/>
          <p:nvPr/>
        </p:nvSpPr>
        <p:spPr>
          <a:xfrm>
            <a:off x="1960845" y="1494797"/>
            <a:ext cx="576064" cy="132368"/>
          </a:xfrm>
          <a:prstGeom prst="down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ru-RU"/>
          </a:p>
        </p:txBody>
      </p:sp>
      <p:sp>
        <p:nvSpPr>
          <p:cNvPr id="9" name="Стрелка вниз 8"/>
          <p:cNvSpPr/>
          <p:nvPr/>
        </p:nvSpPr>
        <p:spPr>
          <a:xfrm>
            <a:off x="6375636" y="1693997"/>
            <a:ext cx="576064" cy="178772"/>
          </a:xfrm>
          <a:prstGeom prst="down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ru-RU"/>
          </a:p>
        </p:txBody>
      </p:sp>
      <p:sp>
        <p:nvSpPr>
          <p:cNvPr id="10" name="Номер слайда 5"/>
          <p:cNvSpPr txBox="1">
            <a:spLocks noGrp="1"/>
          </p:cNvSpPr>
          <p:nvPr/>
        </p:nvSpPr>
        <p:spPr bwMode="auto">
          <a:xfrm>
            <a:off x="8667289" y="6339671"/>
            <a:ext cx="431800" cy="483452"/>
          </a:xfrm>
          <a:prstGeom prst="rect">
            <a:avLst/>
          </a:prstGeom>
          <a:noFill/>
          <a:ln w="9525">
            <a:noFill/>
            <a:miter lim="800000"/>
            <a:headEnd/>
            <a:tailEnd/>
          </a:ln>
        </p:spPr>
        <p:txBody>
          <a:bodyPr/>
          <a:lstStyle/>
          <a:p>
            <a:pPr algn="r"/>
            <a:fld id="{46AB9B03-C524-4C32-AACD-7EBD990ED77B}" type="slidenum">
              <a:rPr lang="ru-RU" sz="1400">
                <a:latin typeface="Times New Roman" pitchFamily="18" charset="0"/>
                <a:cs typeface="Times New Roman" pitchFamily="18" charset="0"/>
              </a:rPr>
              <a:pPr algn="r"/>
              <a:t>3</a:t>
            </a:fld>
            <a:endParaRPr lang="ru-RU" sz="1400" dirty="0">
              <a:latin typeface="Times New Roman" pitchFamily="18" charset="0"/>
              <a:cs typeface="Times New Roman" pitchFamily="18" charset="0"/>
            </a:endParaRPr>
          </a:p>
        </p:txBody>
      </p:sp>
      <p:sp>
        <p:nvSpPr>
          <p:cNvPr id="11" name="AutoShape 7"/>
          <p:cNvSpPr>
            <a:spLocks noChangeArrowheads="1"/>
          </p:cNvSpPr>
          <p:nvPr/>
        </p:nvSpPr>
        <p:spPr bwMode="auto">
          <a:xfrm>
            <a:off x="262485" y="6032333"/>
            <a:ext cx="5821683" cy="524173"/>
          </a:xfrm>
          <a:prstGeom prst="roundRect">
            <a:avLst>
              <a:gd name="adj" fmla="val 21750"/>
            </a:avLst>
          </a:prstGeom>
          <a:solidFill>
            <a:schemeClr val="accent5">
              <a:lumMod val="20000"/>
              <a:lumOff val="80000"/>
              <a:alpha val="50000"/>
            </a:schemeClr>
          </a:solidFill>
          <a:ln w="25400" cmpd="sng" algn="ctr">
            <a:solidFill>
              <a:schemeClr val="tx1"/>
            </a:solidFill>
            <a:round/>
            <a:headEnd/>
            <a:tailEnd/>
          </a:ln>
        </p:spPr>
        <p:txBody>
          <a:bodyPr wrap="square" anchor="ctr">
            <a:spAutoFit/>
          </a:bodyPr>
          <a:lstStyle/>
          <a:p>
            <a:pPr algn="ctr"/>
            <a:r>
              <a:rPr lang="en-US" sz="1200" kern="0" dirty="0" smtClean="0">
                <a:latin typeface="Times New Roman" panose="02020603050405020304" pitchFamily="18" charset="0"/>
                <a:cs typeface="Times New Roman" panose="02020603050405020304" pitchFamily="18" charset="0"/>
              </a:rPr>
              <a:t>Internal audit independence criteria</a:t>
            </a:r>
            <a:r>
              <a:rPr lang="ru-RU" sz="1200" kern="0" dirty="0" smtClean="0">
                <a:latin typeface="Times New Roman" panose="02020603050405020304" pitchFamily="18" charset="0"/>
                <a:cs typeface="Times New Roman" panose="02020603050405020304" pitchFamily="18" charset="0"/>
              </a:rPr>
              <a:t>:</a:t>
            </a:r>
          </a:p>
          <a:p>
            <a:pPr marL="285750" indent="-285750">
              <a:buFont typeface="Wingdings" panose="05000000000000000000" pitchFamily="2" charset="2"/>
              <a:buChar char="Ø"/>
            </a:pPr>
            <a:r>
              <a:rPr lang="en-US" sz="1200" kern="0" dirty="0" smtClean="0">
                <a:latin typeface="Times New Roman" panose="02020603050405020304" pitchFamily="18" charset="0"/>
                <a:cs typeface="Times New Roman" panose="02020603050405020304" pitchFamily="18" charset="0"/>
              </a:rPr>
              <a:t>Accountability of Internal Audit Unit to its senior management </a:t>
            </a:r>
            <a:r>
              <a:rPr lang="ru-RU" sz="1200" kern="0" dirty="0" smtClean="0">
                <a:latin typeface="Times New Roman" panose="02020603050405020304" pitchFamily="18" charset="0"/>
                <a:cs typeface="Times New Roman" panose="02020603050405020304" pitchFamily="18" charset="0"/>
              </a:rPr>
              <a:t>…</a:t>
            </a:r>
            <a:endParaRPr lang="ru-RU" sz="1200" kern="0" dirty="0">
              <a:latin typeface="Times New Roman" panose="02020603050405020304" pitchFamily="18" charset="0"/>
              <a:cs typeface="Times New Roman" panose="02020603050405020304" pitchFamily="18" charset="0"/>
            </a:endParaRPr>
          </a:p>
        </p:txBody>
      </p:sp>
      <p:sp>
        <p:nvSpPr>
          <p:cNvPr id="14" name="AutoShape 7"/>
          <p:cNvSpPr>
            <a:spLocks noChangeArrowheads="1"/>
          </p:cNvSpPr>
          <p:nvPr/>
        </p:nvSpPr>
        <p:spPr bwMode="auto">
          <a:xfrm>
            <a:off x="4454982" y="3326338"/>
            <a:ext cx="4518335" cy="594062"/>
          </a:xfrm>
          <a:prstGeom prst="roundRect">
            <a:avLst>
              <a:gd name="adj" fmla="val 21750"/>
            </a:avLst>
          </a:prstGeom>
          <a:solidFill>
            <a:schemeClr val="accent6">
              <a:lumMod val="75000"/>
            </a:schemeClr>
          </a:solidFill>
          <a:ln w="25400" cmpd="sng" algn="ctr">
            <a:solidFill>
              <a:schemeClr val="tx1"/>
            </a:solidFill>
            <a:round/>
            <a:headEnd/>
            <a:tailEnd/>
          </a:ln>
        </p:spPr>
        <p:txBody>
          <a:bodyPr wrap="square" anchor="ctr">
            <a:spAutoFit/>
          </a:bodyPr>
          <a:lstStyle/>
          <a:p>
            <a:pPr algn="ctr">
              <a:defRPr/>
            </a:pPr>
            <a:r>
              <a:rPr lang="en-US" sz="1400" b="1" dirty="0" smtClean="0">
                <a:solidFill>
                  <a:schemeClr val="bg1"/>
                </a:solidFill>
                <a:latin typeface="Times New Roman" pitchFamily="18" charset="0"/>
                <a:cs typeface="Times New Roman" pitchFamily="18" charset="0"/>
              </a:rPr>
              <a:t>Policy of Internal Control (Audit) Management and Federal Treasury Performance Assessment </a:t>
            </a:r>
            <a:endParaRPr lang="ru-RU" sz="1400" b="1" dirty="0">
              <a:solidFill>
                <a:schemeClr val="bg1"/>
              </a:solidFill>
              <a:latin typeface="Times New Roman" pitchFamily="18" charset="0"/>
              <a:cs typeface="Times New Roman" pitchFamily="18" charset="0"/>
            </a:endParaRPr>
          </a:p>
        </p:txBody>
      </p:sp>
      <p:sp>
        <p:nvSpPr>
          <p:cNvPr id="15" name="AutoShape 7"/>
          <p:cNvSpPr>
            <a:spLocks noChangeArrowheads="1"/>
          </p:cNvSpPr>
          <p:nvPr/>
        </p:nvSpPr>
        <p:spPr bwMode="auto">
          <a:xfrm>
            <a:off x="4821708" y="4383377"/>
            <a:ext cx="4032852" cy="943511"/>
          </a:xfrm>
          <a:prstGeom prst="roundRect">
            <a:avLst>
              <a:gd name="adj" fmla="val 21750"/>
            </a:avLst>
          </a:prstGeom>
          <a:solidFill>
            <a:schemeClr val="accent5">
              <a:lumMod val="20000"/>
              <a:lumOff val="80000"/>
              <a:alpha val="50000"/>
            </a:schemeClr>
          </a:solidFill>
          <a:ln w="25400" cmpd="sng" algn="ctr">
            <a:solidFill>
              <a:schemeClr val="tx1"/>
            </a:solidFill>
            <a:round/>
            <a:headEnd/>
            <a:tailEnd/>
          </a:ln>
        </p:spPr>
        <p:txBody>
          <a:bodyPr wrap="square" anchor="ctr">
            <a:spAutoFit/>
          </a:bodyPr>
          <a:lstStyle/>
          <a:p>
            <a:pPr marL="285750" indent="-285750">
              <a:buFont typeface="Wingdings" panose="05000000000000000000" pitchFamily="2" charset="2"/>
              <a:buChar char="Ø"/>
            </a:pPr>
            <a:r>
              <a:rPr lang="en-US" sz="1200" b="1" kern="0" dirty="0" smtClean="0">
                <a:latin typeface="Times New Roman" panose="02020603050405020304" pitchFamily="18" charset="0"/>
                <a:cs typeface="Times New Roman" panose="02020603050405020304" pitchFamily="18" charset="0"/>
              </a:rPr>
              <a:t>Direct and exclusive subordination to the Head of Federal Treasury </a:t>
            </a:r>
            <a:endParaRPr lang="ru-RU" sz="1200" b="1" kern="0" dirty="0" smtClean="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en-US" sz="1200" b="1" kern="0" dirty="0" smtClean="0">
                <a:latin typeface="Times New Roman" panose="02020603050405020304" pitchFamily="18" charset="0"/>
                <a:cs typeface="Times New Roman" panose="02020603050405020304" pitchFamily="18" charset="0"/>
              </a:rPr>
              <a:t>Overseeing and control of activity – Deputy Head of Federal Treasury </a:t>
            </a:r>
            <a:endParaRPr lang="ru-RU" sz="1200" b="1" kern="0" dirty="0">
              <a:latin typeface="Times New Roman" panose="02020603050405020304" pitchFamily="18" charset="0"/>
              <a:cs typeface="Times New Roman" panose="02020603050405020304" pitchFamily="18" charset="0"/>
            </a:endParaRPr>
          </a:p>
        </p:txBody>
      </p:sp>
      <p:sp>
        <p:nvSpPr>
          <p:cNvPr id="16" name="Стрелка вниз 15"/>
          <p:cNvSpPr/>
          <p:nvPr/>
        </p:nvSpPr>
        <p:spPr>
          <a:xfrm>
            <a:off x="6375636" y="4165014"/>
            <a:ext cx="576064" cy="214157"/>
          </a:xfrm>
          <a:prstGeom prst="down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ru-RU"/>
          </a:p>
        </p:txBody>
      </p:sp>
      <p:pic>
        <p:nvPicPr>
          <p:cNvPr id="17" name="Picture 12" descr="http://www.kommersant.ru/factbook/picture/5771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3852540"/>
            <a:ext cx="619686" cy="57171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Lst>
        </p:spPr>
      </p:pic>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3709" y="1028502"/>
            <a:ext cx="588858" cy="46629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18" name="AutoShape 7"/>
          <p:cNvSpPr>
            <a:spLocks noChangeArrowheads="1"/>
          </p:cNvSpPr>
          <p:nvPr/>
        </p:nvSpPr>
        <p:spPr bwMode="auto">
          <a:xfrm>
            <a:off x="262485" y="1627164"/>
            <a:ext cx="4005515" cy="943511"/>
          </a:xfrm>
          <a:prstGeom prst="roundRect">
            <a:avLst>
              <a:gd name="adj" fmla="val 21750"/>
            </a:avLst>
          </a:prstGeom>
          <a:solidFill>
            <a:schemeClr val="accent5">
              <a:lumMod val="20000"/>
              <a:lumOff val="80000"/>
              <a:alpha val="50000"/>
            </a:schemeClr>
          </a:solidFill>
          <a:ln w="25400" cmpd="sng" algn="ctr">
            <a:solidFill>
              <a:schemeClr val="tx1"/>
            </a:solidFill>
            <a:round/>
            <a:headEnd/>
            <a:tailEnd/>
          </a:ln>
        </p:spPr>
        <p:txBody>
          <a:bodyPr wrap="square" anchor="ctr">
            <a:spAutoFit/>
          </a:bodyPr>
          <a:lstStyle/>
          <a:p>
            <a:pPr algn="ctr"/>
            <a:r>
              <a:rPr lang="en-US" sz="1200" kern="0" dirty="0" smtClean="0">
                <a:latin typeface="Times New Roman" panose="02020603050405020304" pitchFamily="18" charset="0"/>
                <a:cs typeface="Times New Roman" panose="02020603050405020304" pitchFamily="18" charset="0"/>
              </a:rPr>
              <a:t>Internal audit must be independent, and internal auditors must be objective in implementing their duties. </a:t>
            </a:r>
            <a:r>
              <a:rPr lang="ru-RU" sz="1200" kern="0" dirty="0" smtClean="0">
                <a:latin typeface="Times New Roman" panose="02020603050405020304" pitchFamily="18" charset="0"/>
                <a:cs typeface="Times New Roman" panose="02020603050405020304" pitchFamily="18" charset="0"/>
              </a:rPr>
              <a:t> </a:t>
            </a:r>
            <a:r>
              <a:rPr lang="en-US" sz="1200" kern="0" dirty="0" smtClean="0">
                <a:latin typeface="Times New Roman" panose="02020603050405020304" pitchFamily="18" charset="0"/>
                <a:cs typeface="Times New Roman" panose="02020603050405020304" pitchFamily="18" charset="0"/>
              </a:rPr>
              <a:t>Internal audit helps organizations in maintaining reliable  system of internal control, assessing its efficiency and effectiveness. </a:t>
            </a:r>
            <a:endParaRPr lang="ru-RU" sz="1200" kern="0" dirty="0">
              <a:latin typeface="Times New Roman" panose="02020603050405020304" pitchFamily="18" charset="0"/>
              <a:cs typeface="Times New Roman" panose="02020603050405020304" pitchFamily="18" charset="0"/>
            </a:endParaRPr>
          </a:p>
        </p:txBody>
      </p:sp>
      <p:sp>
        <p:nvSpPr>
          <p:cNvPr id="19" name="AutoShape 7"/>
          <p:cNvSpPr>
            <a:spLocks noChangeArrowheads="1"/>
          </p:cNvSpPr>
          <p:nvPr/>
        </p:nvSpPr>
        <p:spPr bwMode="auto">
          <a:xfrm>
            <a:off x="717523" y="1094926"/>
            <a:ext cx="3445249" cy="384393"/>
          </a:xfrm>
          <a:prstGeom prst="roundRect">
            <a:avLst>
              <a:gd name="adj" fmla="val 21750"/>
            </a:avLst>
          </a:prstGeom>
          <a:solidFill>
            <a:schemeClr val="accent6">
              <a:lumMod val="75000"/>
            </a:schemeClr>
          </a:solidFill>
          <a:ln w="25400" cmpd="sng" algn="ctr">
            <a:solidFill>
              <a:schemeClr val="tx1"/>
            </a:solidFill>
            <a:round/>
            <a:headEnd/>
            <a:tailEnd/>
          </a:ln>
        </p:spPr>
        <p:txBody>
          <a:bodyPr wrap="square" anchor="ctr">
            <a:spAutoFit/>
          </a:bodyPr>
          <a:lstStyle/>
          <a:p>
            <a:pPr algn="ctr">
              <a:defRPr/>
            </a:pPr>
            <a:r>
              <a:rPr lang="en-US" sz="1600" b="1" kern="0" dirty="0" smtClean="0">
                <a:solidFill>
                  <a:schemeClr val="bg1"/>
                </a:solidFill>
                <a:latin typeface="Times New Roman" panose="02020603050405020304" pitchFamily="18" charset="0"/>
                <a:cs typeface="Times New Roman" panose="02020603050405020304" pitchFamily="18" charset="0"/>
              </a:rPr>
              <a:t>IPS Standards </a:t>
            </a:r>
            <a:r>
              <a:rPr lang="ru-RU" sz="1600" b="1" kern="0" dirty="0" smtClean="0">
                <a:solidFill>
                  <a:schemeClr val="bg1"/>
                </a:solidFill>
                <a:latin typeface="Times New Roman" panose="02020603050405020304" pitchFamily="18" charset="0"/>
                <a:cs typeface="Times New Roman" panose="02020603050405020304" pitchFamily="18" charset="0"/>
              </a:rPr>
              <a:t>1100</a:t>
            </a:r>
            <a:r>
              <a:rPr lang="en-US" sz="1600" b="1" kern="0" dirty="0" smtClean="0">
                <a:solidFill>
                  <a:schemeClr val="bg1"/>
                </a:solidFill>
                <a:latin typeface="Times New Roman" panose="02020603050405020304" pitchFamily="18" charset="0"/>
                <a:cs typeface="Times New Roman" panose="02020603050405020304" pitchFamily="18" charset="0"/>
              </a:rPr>
              <a:t> and</a:t>
            </a:r>
            <a:r>
              <a:rPr lang="ru-RU" sz="1600" b="1" kern="0" dirty="0" smtClean="0">
                <a:solidFill>
                  <a:schemeClr val="bg1"/>
                </a:solidFill>
                <a:latin typeface="Times New Roman" panose="02020603050405020304" pitchFamily="18" charset="0"/>
                <a:cs typeface="Times New Roman" panose="02020603050405020304" pitchFamily="18" charset="0"/>
              </a:rPr>
              <a:t> 1200</a:t>
            </a:r>
            <a:endParaRPr lang="ru-RU" sz="1600" b="1" kern="0" dirty="0">
              <a:solidFill>
                <a:schemeClr val="bg1"/>
              </a:solidFill>
              <a:latin typeface="Times New Roman" panose="02020603050405020304" pitchFamily="18" charset="0"/>
              <a:cs typeface="Times New Roman" panose="02020603050405020304" pitchFamily="18" charset="0"/>
            </a:endParaRPr>
          </a:p>
        </p:txBody>
      </p:sp>
      <p:sp>
        <p:nvSpPr>
          <p:cNvPr id="20" name="AutoShape 7"/>
          <p:cNvSpPr>
            <a:spLocks noChangeArrowheads="1"/>
          </p:cNvSpPr>
          <p:nvPr/>
        </p:nvSpPr>
        <p:spPr bwMode="auto">
          <a:xfrm>
            <a:off x="262485" y="2945690"/>
            <a:ext cx="4005515" cy="681424"/>
          </a:xfrm>
          <a:prstGeom prst="roundRect">
            <a:avLst>
              <a:gd name="adj" fmla="val 21750"/>
            </a:avLst>
          </a:prstGeom>
          <a:solidFill>
            <a:schemeClr val="accent5">
              <a:lumMod val="20000"/>
              <a:lumOff val="80000"/>
              <a:alpha val="50000"/>
            </a:schemeClr>
          </a:solidFill>
          <a:ln w="25400" cmpd="sng" algn="ctr">
            <a:solidFill>
              <a:schemeClr val="tx1"/>
            </a:solidFill>
            <a:round/>
            <a:headEnd/>
            <a:tailEnd/>
          </a:ln>
        </p:spPr>
        <p:txBody>
          <a:bodyPr wrap="square" anchor="ctr">
            <a:spAutoFit/>
          </a:bodyPr>
          <a:lstStyle/>
          <a:p>
            <a:pPr algn="ctr"/>
            <a:r>
              <a:rPr lang="en-US" sz="1100" kern="0" dirty="0" smtClean="0">
                <a:latin typeface="Times New Roman" panose="02020603050405020304" pitchFamily="18" charset="0"/>
                <a:cs typeface="Times New Roman" panose="02020603050405020304" pitchFamily="18" charset="0"/>
              </a:rPr>
              <a:t>Internal audit independence criteria</a:t>
            </a:r>
            <a:r>
              <a:rPr lang="ru-RU" sz="1100" kern="0" dirty="0" smtClean="0">
                <a:latin typeface="Times New Roman" panose="02020603050405020304" pitchFamily="18" charset="0"/>
                <a:cs typeface="Times New Roman" panose="02020603050405020304" pitchFamily="18" charset="0"/>
              </a:rPr>
              <a:t>:</a:t>
            </a:r>
            <a:endParaRPr lang="ru-RU" sz="1100" kern="0" dirty="0">
              <a:latin typeface="Times New Roman" panose="02020603050405020304" pitchFamily="18" charset="0"/>
              <a:cs typeface="Times New Roman" panose="02020603050405020304" pitchFamily="18" charset="0"/>
            </a:endParaRPr>
          </a:p>
          <a:p>
            <a:pPr marL="171450" indent="-171450" algn="ctr">
              <a:buFont typeface="Wingdings" panose="05000000000000000000" pitchFamily="2" charset="2"/>
              <a:buChar char="Ø"/>
            </a:pPr>
            <a:r>
              <a:rPr lang="en-US" sz="1100" kern="0" dirty="0" smtClean="0">
                <a:latin typeface="Times New Roman" panose="02020603050405020304" pitchFamily="18" charset="0"/>
                <a:cs typeface="Times New Roman" panose="02020603050405020304" pitchFamily="18" charset="0"/>
              </a:rPr>
              <a:t>Internal audit leader must have a direct and free access to the senior executive management and Council </a:t>
            </a:r>
            <a:r>
              <a:rPr lang="ru-RU" sz="1100" kern="0" dirty="0" smtClean="0">
                <a:latin typeface="Times New Roman" panose="02020603050405020304" pitchFamily="18" charset="0"/>
                <a:cs typeface="Times New Roman" panose="02020603050405020304" pitchFamily="18" charset="0"/>
              </a:rPr>
              <a:t>…</a:t>
            </a:r>
          </a:p>
        </p:txBody>
      </p:sp>
      <p:sp>
        <p:nvSpPr>
          <p:cNvPr id="22" name="Стрелка вниз 21"/>
          <p:cNvSpPr/>
          <p:nvPr/>
        </p:nvSpPr>
        <p:spPr>
          <a:xfrm>
            <a:off x="1907454" y="4752307"/>
            <a:ext cx="576064" cy="126846"/>
          </a:xfrm>
          <a:prstGeom prst="down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ru-RU"/>
          </a:p>
        </p:txBody>
      </p:sp>
    </p:spTree>
    <p:extLst>
      <p:ext uri="{BB962C8B-B14F-4D97-AF65-F5344CB8AC3E}">
        <p14:creationId xmlns:p14="http://schemas.microsoft.com/office/powerpoint/2010/main" xmlns="" val="8425068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Овал 8"/>
          <p:cNvSpPr/>
          <p:nvPr/>
        </p:nvSpPr>
        <p:spPr>
          <a:xfrm>
            <a:off x="928662" y="3206748"/>
            <a:ext cx="3484189" cy="1224136"/>
          </a:xfrm>
          <a:prstGeom prst="ellipse">
            <a:avLst/>
          </a:prstGeom>
          <a:solidFill>
            <a:schemeClr val="bg2"/>
          </a:solidFill>
          <a:ln>
            <a:solidFill>
              <a:srgbClr val="00B0F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1800"/>
              </a:lnSpc>
            </a:pPr>
            <a:endParaRPr lang="ru-RU" sz="1400" b="1" dirty="0" smtClean="0">
              <a:solidFill>
                <a:schemeClr val="tx1"/>
              </a:solidFill>
              <a:latin typeface="Times New Roman" pitchFamily="18" charset="0"/>
              <a:cs typeface="Times New Roman" pitchFamily="18" charset="0"/>
            </a:endParaRPr>
          </a:p>
          <a:p>
            <a:pPr algn="ctr">
              <a:lnSpc>
                <a:spcPts val="1800"/>
              </a:lnSpc>
            </a:pPr>
            <a:r>
              <a:rPr lang="en-US" sz="1200" dirty="0" smtClean="0">
                <a:solidFill>
                  <a:schemeClr val="tx1"/>
                </a:solidFill>
                <a:latin typeface="Times New Roman" pitchFamily="18" charset="0"/>
                <a:cs typeface="Times New Roman" pitchFamily="18" charset="0"/>
              </a:rPr>
              <a:t>Honesty </a:t>
            </a:r>
            <a:endParaRPr lang="ru-RU" sz="1200" dirty="0">
              <a:solidFill>
                <a:schemeClr val="tx1"/>
              </a:solidFill>
              <a:latin typeface="Times New Roman" pitchFamily="18" charset="0"/>
              <a:cs typeface="Times New Roman" pitchFamily="18" charset="0"/>
            </a:endParaRPr>
          </a:p>
          <a:p>
            <a:pPr algn="ctr">
              <a:lnSpc>
                <a:spcPts val="1800"/>
              </a:lnSpc>
            </a:pPr>
            <a:r>
              <a:rPr lang="en-US" sz="1200" dirty="0" smtClean="0">
                <a:solidFill>
                  <a:schemeClr val="tx1"/>
                </a:solidFill>
                <a:latin typeface="Times New Roman" pitchFamily="18" charset="0"/>
                <a:cs typeface="Times New Roman" pitchFamily="18" charset="0"/>
              </a:rPr>
              <a:t>Confidentiality </a:t>
            </a:r>
            <a:endParaRPr lang="ru-RU" sz="1200" dirty="0">
              <a:solidFill>
                <a:schemeClr val="tx1"/>
              </a:solidFill>
              <a:latin typeface="Times New Roman" pitchFamily="18" charset="0"/>
              <a:cs typeface="Times New Roman" pitchFamily="18" charset="0"/>
            </a:endParaRPr>
          </a:p>
          <a:p>
            <a:pPr algn="ctr">
              <a:lnSpc>
                <a:spcPts val="1800"/>
              </a:lnSpc>
            </a:pPr>
            <a:r>
              <a:rPr lang="en-US" sz="1200" dirty="0" smtClean="0">
                <a:solidFill>
                  <a:schemeClr val="tx1"/>
                </a:solidFill>
                <a:latin typeface="Times New Roman" pitchFamily="18" charset="0"/>
                <a:cs typeface="Times New Roman" pitchFamily="18" charset="0"/>
              </a:rPr>
              <a:t>Independence </a:t>
            </a:r>
            <a:endParaRPr lang="ru-RU" sz="1200" dirty="0">
              <a:solidFill>
                <a:schemeClr val="tx1"/>
              </a:solidFill>
              <a:latin typeface="Times New Roman" pitchFamily="18" charset="0"/>
              <a:cs typeface="Times New Roman" pitchFamily="18" charset="0"/>
            </a:endParaRPr>
          </a:p>
          <a:p>
            <a:pPr algn="ctr">
              <a:lnSpc>
                <a:spcPts val="1800"/>
              </a:lnSpc>
            </a:pPr>
            <a:r>
              <a:rPr lang="en-US" sz="1200" dirty="0" smtClean="0">
                <a:solidFill>
                  <a:schemeClr val="tx1"/>
                </a:solidFill>
                <a:latin typeface="Times New Roman" pitchFamily="18" charset="0"/>
                <a:cs typeface="Times New Roman" pitchFamily="18" charset="0"/>
              </a:rPr>
              <a:t>Competence </a:t>
            </a:r>
            <a:endParaRPr lang="ru-RU" sz="1200" dirty="0" smtClean="0">
              <a:solidFill>
                <a:schemeClr val="tx1"/>
              </a:solidFill>
              <a:latin typeface="Times New Roman" pitchFamily="18" charset="0"/>
              <a:cs typeface="Times New Roman" pitchFamily="18" charset="0"/>
            </a:endParaRPr>
          </a:p>
          <a:p>
            <a:pPr algn="ctr">
              <a:lnSpc>
                <a:spcPts val="1800"/>
              </a:lnSpc>
            </a:pPr>
            <a:r>
              <a:rPr lang="en-US" sz="1200" dirty="0" smtClean="0">
                <a:solidFill>
                  <a:schemeClr val="tx1"/>
                </a:solidFill>
                <a:latin typeface="Times New Roman" pitchFamily="18" charset="0"/>
                <a:cs typeface="Times New Roman" pitchFamily="18" charset="0"/>
              </a:rPr>
              <a:t>Objectivity and non-discretion </a:t>
            </a:r>
            <a:endParaRPr lang="ru-RU" sz="1200" dirty="0">
              <a:solidFill>
                <a:schemeClr val="tx1"/>
              </a:solidFill>
              <a:latin typeface="Times New Roman" pitchFamily="18" charset="0"/>
              <a:cs typeface="Times New Roman" pitchFamily="18" charset="0"/>
            </a:endParaRPr>
          </a:p>
          <a:p>
            <a:pPr algn="ctr">
              <a:lnSpc>
                <a:spcPts val="1800"/>
              </a:lnSpc>
            </a:pPr>
            <a:r>
              <a:rPr lang="ru-RU" sz="1400" b="1" dirty="0" smtClean="0">
                <a:solidFill>
                  <a:schemeClr val="tx1"/>
                </a:solidFill>
                <a:latin typeface="Times New Roman" pitchFamily="18" charset="0"/>
                <a:cs typeface="Times New Roman" pitchFamily="18" charset="0"/>
              </a:rPr>
              <a:t> </a:t>
            </a:r>
            <a:endParaRPr lang="ru-RU" sz="1400" b="1" dirty="0">
              <a:solidFill>
                <a:schemeClr val="tx1"/>
              </a:solidFill>
              <a:latin typeface="Times New Roman" pitchFamily="18" charset="0"/>
              <a:cs typeface="Times New Roman" pitchFamily="18" charset="0"/>
            </a:endParaRPr>
          </a:p>
        </p:txBody>
      </p:sp>
      <p:sp>
        <p:nvSpPr>
          <p:cNvPr id="11" name="Номер слайда 5"/>
          <p:cNvSpPr txBox="1">
            <a:spLocks noGrp="1"/>
          </p:cNvSpPr>
          <p:nvPr/>
        </p:nvSpPr>
        <p:spPr bwMode="auto">
          <a:xfrm>
            <a:off x="8683947" y="6352793"/>
            <a:ext cx="431800" cy="483452"/>
          </a:xfrm>
          <a:prstGeom prst="rect">
            <a:avLst/>
          </a:prstGeom>
          <a:noFill/>
          <a:ln w="9525">
            <a:noFill/>
            <a:miter lim="800000"/>
            <a:headEnd/>
            <a:tailEnd/>
          </a:ln>
        </p:spPr>
        <p:txBody>
          <a:bodyPr/>
          <a:lstStyle/>
          <a:p>
            <a:pPr algn="r"/>
            <a:fld id="{46AB9B03-C524-4C32-AACD-7EBD990ED77B}" type="slidenum">
              <a:rPr lang="ru-RU" sz="1400">
                <a:latin typeface="Times New Roman" pitchFamily="18" charset="0"/>
                <a:cs typeface="Times New Roman" pitchFamily="18" charset="0"/>
              </a:rPr>
              <a:pPr algn="r"/>
              <a:t>4</a:t>
            </a:fld>
            <a:endParaRPr lang="ru-RU" sz="1400" dirty="0">
              <a:latin typeface="Times New Roman" pitchFamily="18" charset="0"/>
              <a:cs typeface="Times New Roman" pitchFamily="18" charset="0"/>
            </a:endParaRPr>
          </a:p>
        </p:txBody>
      </p:sp>
      <p:pic>
        <p:nvPicPr>
          <p:cNvPr id="5122" name="Picture 2" descr="E:\Фото 2\2.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008106" y="2430045"/>
            <a:ext cx="1224385" cy="1556126"/>
          </a:xfrm>
          <a:prstGeom prst="rect">
            <a:avLst/>
          </a:prstGeom>
          <a:ln>
            <a:noFill/>
          </a:ln>
          <a:effectLst>
            <a:softEdge rad="112500"/>
          </a:effectLst>
          <a:extLst>
            <a:ext uri="{909E8E84-426E-40DD-AFC4-6F175D3DCCD1}">
              <a14:hiddenFill xmlns:a14="http://schemas.microsoft.com/office/drawing/2010/main" xmlns="">
                <a:solidFill>
                  <a:srgbClr val="FFFFFF"/>
                </a:solidFill>
              </a14:hiddenFill>
            </a:ext>
          </a:extLst>
        </p:spPr>
      </p:pic>
      <p:sp>
        <p:nvSpPr>
          <p:cNvPr id="13" name="AutoShape 7"/>
          <p:cNvSpPr>
            <a:spLocks noChangeArrowheads="1"/>
          </p:cNvSpPr>
          <p:nvPr/>
        </p:nvSpPr>
        <p:spPr bwMode="auto">
          <a:xfrm>
            <a:off x="4788024" y="919896"/>
            <a:ext cx="3600400" cy="1258014"/>
          </a:xfrm>
          <a:prstGeom prst="roundRect">
            <a:avLst>
              <a:gd name="adj" fmla="val 21750"/>
            </a:avLst>
          </a:prstGeom>
          <a:solidFill>
            <a:schemeClr val="accent6">
              <a:lumMod val="75000"/>
            </a:schemeClr>
          </a:solidFill>
          <a:ln w="25400" cmpd="sng" algn="ctr">
            <a:solidFill>
              <a:schemeClr val="tx1"/>
            </a:solidFill>
            <a:round/>
            <a:headEnd/>
            <a:tailEnd/>
          </a:ln>
        </p:spPr>
        <p:txBody>
          <a:bodyPr wrap="square" anchor="ctr">
            <a:spAutoFit/>
          </a:bodyPr>
          <a:lstStyle/>
          <a:p>
            <a:pPr algn="ctr">
              <a:defRPr/>
            </a:pPr>
            <a:r>
              <a:rPr lang="en-US" sz="1100" b="1" dirty="0" smtClean="0">
                <a:solidFill>
                  <a:schemeClr val="bg1"/>
                </a:solidFill>
                <a:latin typeface="Times New Roman" pitchFamily="18" charset="0"/>
                <a:cs typeface="Times New Roman" pitchFamily="18" charset="0"/>
              </a:rPr>
              <a:t>Professional ethics rules for federal public civil servants of Federal Treasury, performing control and audit activities</a:t>
            </a:r>
            <a:r>
              <a:rPr lang="ru-RU" sz="1100" b="1" dirty="0" smtClean="0">
                <a:solidFill>
                  <a:schemeClr val="bg1"/>
                </a:solidFill>
                <a:latin typeface="Times New Roman" pitchFamily="18" charset="0"/>
                <a:cs typeface="Times New Roman" pitchFamily="18" charset="0"/>
              </a:rPr>
              <a:t>;</a:t>
            </a:r>
          </a:p>
          <a:p>
            <a:pPr algn="ctr">
              <a:defRPr/>
            </a:pPr>
            <a:r>
              <a:rPr lang="en-US" sz="1100" b="1" dirty="0" smtClean="0">
                <a:solidFill>
                  <a:schemeClr val="bg1"/>
                </a:solidFill>
                <a:latin typeface="Times New Roman" pitchFamily="18" charset="0"/>
                <a:cs typeface="Times New Roman" pitchFamily="18" charset="0"/>
              </a:rPr>
              <a:t>Standards of internal control and internal audit, applied by control and audit units when implementing control and auditor functions. </a:t>
            </a:r>
            <a:endParaRPr lang="ru-RU" sz="1100" b="1" dirty="0">
              <a:solidFill>
                <a:schemeClr val="bg1"/>
              </a:solidFill>
              <a:latin typeface="Times New Roman" pitchFamily="18" charset="0"/>
              <a:cs typeface="Times New Roman" pitchFamily="18" charset="0"/>
            </a:endParaRPr>
          </a:p>
        </p:txBody>
      </p:sp>
      <p:sp>
        <p:nvSpPr>
          <p:cNvPr id="20" name="TextBox 19"/>
          <p:cNvSpPr txBox="1"/>
          <p:nvPr/>
        </p:nvSpPr>
        <p:spPr>
          <a:xfrm>
            <a:off x="405437" y="180132"/>
            <a:ext cx="8353176" cy="707886"/>
          </a:xfrm>
          <a:prstGeom prst="rect">
            <a:avLst/>
          </a:prstGeom>
          <a:noFill/>
        </p:spPr>
        <p:txBody>
          <a:bodyPr wrap="square" rtlCol="0">
            <a:spAutoFit/>
          </a:bodyPr>
          <a:lstStyle/>
          <a:p>
            <a:pPr algn="ctr">
              <a:defRPr/>
            </a:pPr>
            <a:r>
              <a:rPr lang="en-US" sz="2000" b="1" kern="0" dirty="0" smtClean="0">
                <a:solidFill>
                  <a:schemeClr val="accent5">
                    <a:lumMod val="50000"/>
                  </a:schemeClr>
                </a:solidFill>
                <a:latin typeface="Times New Roman" panose="02020603050405020304" pitchFamily="18" charset="0"/>
                <a:cs typeface="Times New Roman" panose="02020603050405020304" pitchFamily="18" charset="0"/>
              </a:rPr>
              <a:t>Use of Provisions of IPS Standards</a:t>
            </a:r>
            <a:r>
              <a:rPr lang="ru-RU" sz="2000" b="1" kern="0" dirty="0" smtClean="0">
                <a:solidFill>
                  <a:schemeClr val="accent5">
                    <a:lumMod val="50000"/>
                  </a:schemeClr>
                </a:solidFill>
                <a:latin typeface="Times New Roman" panose="02020603050405020304" pitchFamily="18" charset="0"/>
                <a:cs typeface="Times New Roman" panose="02020603050405020304" pitchFamily="18" charset="0"/>
              </a:rPr>
              <a:t> , </a:t>
            </a:r>
            <a:r>
              <a:rPr lang="en-US" sz="2000" b="1" kern="0" dirty="0" smtClean="0">
                <a:solidFill>
                  <a:schemeClr val="accent5">
                    <a:lumMod val="50000"/>
                  </a:schemeClr>
                </a:solidFill>
                <a:latin typeface="Times New Roman" panose="02020603050405020304" pitchFamily="18" charset="0"/>
                <a:cs typeface="Times New Roman" panose="02020603050405020304" pitchFamily="18" charset="0"/>
              </a:rPr>
              <a:t>ISSAI 30</a:t>
            </a:r>
            <a:r>
              <a:rPr lang="ru-RU" sz="2000" b="1" kern="0" dirty="0" smtClean="0">
                <a:solidFill>
                  <a:schemeClr val="accent5">
                    <a:lumMod val="50000"/>
                  </a:schemeClr>
                </a:solidFill>
                <a:latin typeface="Times New Roman" panose="02020603050405020304" pitchFamily="18" charset="0"/>
                <a:cs typeface="Times New Roman" panose="02020603050405020304" pitchFamily="18" charset="0"/>
              </a:rPr>
              <a:t>. </a:t>
            </a:r>
            <a:r>
              <a:rPr lang="en-US" sz="2000" b="1" kern="0" dirty="0" smtClean="0">
                <a:solidFill>
                  <a:schemeClr val="accent5">
                    <a:lumMod val="50000"/>
                  </a:schemeClr>
                </a:solidFill>
                <a:latin typeface="Times New Roman" panose="02020603050405020304" pitchFamily="18" charset="0"/>
                <a:cs typeface="Times New Roman" panose="02020603050405020304" pitchFamily="18" charset="0"/>
              </a:rPr>
              <a:t>Code of Ethics</a:t>
            </a:r>
            <a:r>
              <a:rPr lang="ru-RU" sz="2000" b="1" kern="0" dirty="0" smtClean="0">
                <a:solidFill>
                  <a:schemeClr val="accent5">
                    <a:lumMod val="50000"/>
                  </a:schemeClr>
                </a:solidFill>
                <a:latin typeface="Times New Roman" panose="02020603050405020304" pitchFamily="18" charset="0"/>
                <a:cs typeface="Times New Roman" panose="02020603050405020304" pitchFamily="18" charset="0"/>
              </a:rPr>
              <a:t>, </a:t>
            </a:r>
            <a:endParaRPr lang="en-US" sz="2000" b="1" kern="0" dirty="0" smtClean="0">
              <a:solidFill>
                <a:schemeClr val="accent5">
                  <a:lumMod val="50000"/>
                </a:schemeClr>
              </a:solidFill>
              <a:latin typeface="Times New Roman" panose="02020603050405020304" pitchFamily="18" charset="0"/>
              <a:cs typeface="Times New Roman" panose="02020603050405020304" pitchFamily="18" charset="0"/>
            </a:endParaRPr>
          </a:p>
          <a:p>
            <a:pPr algn="ctr">
              <a:defRPr/>
            </a:pPr>
            <a:r>
              <a:rPr lang="en-US" sz="2000" b="1" kern="0" dirty="0" smtClean="0">
                <a:solidFill>
                  <a:schemeClr val="accent5">
                    <a:lumMod val="50000"/>
                  </a:schemeClr>
                </a:solidFill>
                <a:latin typeface="Times New Roman" panose="02020603050405020304" pitchFamily="18" charset="0"/>
                <a:cs typeface="Times New Roman" panose="02020603050405020304" pitchFamily="18" charset="0"/>
              </a:rPr>
              <a:t>CPD Template </a:t>
            </a:r>
            <a:endParaRPr lang="ru-RU" sz="2000" b="1" kern="0" dirty="0">
              <a:solidFill>
                <a:schemeClr val="accent5">
                  <a:lumMod val="50000"/>
                </a:schemeClr>
              </a:solidFill>
              <a:latin typeface="Times New Roman" panose="02020603050405020304" pitchFamily="18" charset="0"/>
              <a:cs typeface="Times New Roman" panose="02020603050405020304" pitchFamily="18" charset="0"/>
            </a:endParaRPr>
          </a:p>
        </p:txBody>
      </p:sp>
      <p:sp>
        <p:nvSpPr>
          <p:cNvPr id="12" name="Овал 11"/>
          <p:cNvSpPr/>
          <p:nvPr/>
        </p:nvSpPr>
        <p:spPr>
          <a:xfrm>
            <a:off x="6084168" y="2706682"/>
            <a:ext cx="3031579" cy="1451658"/>
          </a:xfrm>
          <a:prstGeom prst="ellipse">
            <a:avLst/>
          </a:prstGeom>
          <a:solidFill>
            <a:schemeClr val="bg2"/>
          </a:solidFill>
          <a:ln>
            <a:solidFill>
              <a:srgbClr val="00B0F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1300"/>
              </a:lnSpc>
            </a:pPr>
            <a:r>
              <a:rPr lang="en-US" sz="1200" b="1" dirty="0" smtClean="0">
                <a:solidFill>
                  <a:schemeClr val="tx1"/>
                </a:solidFill>
                <a:latin typeface="Times New Roman" pitchFamily="18" charset="0"/>
                <a:cs typeface="Times New Roman" pitchFamily="18" charset="0"/>
              </a:rPr>
              <a:t>Honesty </a:t>
            </a:r>
            <a:endParaRPr lang="ru-RU" sz="1200" b="1" dirty="0">
              <a:solidFill>
                <a:schemeClr val="tx1"/>
              </a:solidFill>
              <a:latin typeface="Times New Roman" pitchFamily="18" charset="0"/>
              <a:cs typeface="Times New Roman" pitchFamily="18" charset="0"/>
            </a:endParaRPr>
          </a:p>
          <a:p>
            <a:pPr algn="ctr">
              <a:lnSpc>
                <a:spcPts val="1300"/>
              </a:lnSpc>
            </a:pPr>
            <a:r>
              <a:rPr lang="en-US" sz="1200" b="1" dirty="0" smtClean="0">
                <a:solidFill>
                  <a:schemeClr val="tx1"/>
                </a:solidFill>
                <a:latin typeface="Times New Roman" pitchFamily="18" charset="0"/>
                <a:cs typeface="Times New Roman" pitchFamily="18" charset="0"/>
              </a:rPr>
              <a:t>Confidentiality</a:t>
            </a:r>
            <a:endParaRPr lang="ru-RU" sz="1200" b="1" dirty="0">
              <a:solidFill>
                <a:schemeClr val="tx1"/>
              </a:solidFill>
              <a:latin typeface="Times New Roman" pitchFamily="18" charset="0"/>
              <a:cs typeface="Times New Roman" pitchFamily="18" charset="0"/>
            </a:endParaRPr>
          </a:p>
          <a:p>
            <a:pPr algn="ctr">
              <a:lnSpc>
                <a:spcPts val="1300"/>
              </a:lnSpc>
            </a:pPr>
            <a:r>
              <a:rPr lang="en-US" sz="1200" b="1" dirty="0" smtClean="0">
                <a:solidFill>
                  <a:schemeClr val="tx1"/>
                </a:solidFill>
                <a:latin typeface="Times New Roman" pitchFamily="18" charset="0"/>
                <a:cs typeface="Times New Roman" pitchFamily="18" charset="0"/>
              </a:rPr>
              <a:t>Independence </a:t>
            </a:r>
            <a:endParaRPr lang="ru-RU" sz="1200" b="1" dirty="0">
              <a:solidFill>
                <a:schemeClr val="tx1"/>
              </a:solidFill>
              <a:latin typeface="Times New Roman" pitchFamily="18" charset="0"/>
              <a:cs typeface="Times New Roman" pitchFamily="18" charset="0"/>
            </a:endParaRPr>
          </a:p>
          <a:p>
            <a:pPr algn="ctr">
              <a:lnSpc>
                <a:spcPts val="1300"/>
              </a:lnSpc>
            </a:pPr>
            <a:r>
              <a:rPr lang="en-US" sz="1200" b="1" dirty="0" smtClean="0">
                <a:solidFill>
                  <a:schemeClr val="tx1"/>
                </a:solidFill>
                <a:latin typeface="Times New Roman" pitchFamily="18" charset="0"/>
                <a:cs typeface="Times New Roman" pitchFamily="18" charset="0"/>
              </a:rPr>
              <a:t>Competence and due diligence </a:t>
            </a:r>
            <a:endParaRPr lang="ru-RU" sz="1200" b="1" dirty="0" smtClean="0">
              <a:solidFill>
                <a:schemeClr val="tx1"/>
              </a:solidFill>
              <a:latin typeface="Times New Roman" pitchFamily="18" charset="0"/>
              <a:cs typeface="Times New Roman" pitchFamily="18" charset="0"/>
            </a:endParaRPr>
          </a:p>
          <a:p>
            <a:pPr algn="ctr">
              <a:lnSpc>
                <a:spcPts val="1300"/>
              </a:lnSpc>
            </a:pPr>
            <a:r>
              <a:rPr lang="en-US" sz="1200" b="1" dirty="0" smtClean="0">
                <a:solidFill>
                  <a:schemeClr val="tx1"/>
                </a:solidFill>
                <a:latin typeface="Times New Roman" pitchFamily="18" charset="0"/>
                <a:cs typeface="Times New Roman" pitchFamily="18" charset="0"/>
              </a:rPr>
              <a:t>Legality </a:t>
            </a:r>
            <a:endParaRPr lang="ru-RU" sz="1200" b="1" dirty="0" smtClean="0">
              <a:solidFill>
                <a:schemeClr val="tx1"/>
              </a:solidFill>
              <a:latin typeface="Times New Roman" pitchFamily="18" charset="0"/>
              <a:cs typeface="Times New Roman" pitchFamily="18" charset="0"/>
            </a:endParaRPr>
          </a:p>
          <a:p>
            <a:pPr algn="ctr">
              <a:lnSpc>
                <a:spcPts val="1300"/>
              </a:lnSpc>
            </a:pPr>
            <a:r>
              <a:rPr lang="en-US" sz="1200" b="1" dirty="0" smtClean="0">
                <a:solidFill>
                  <a:schemeClr val="tx1"/>
                </a:solidFill>
                <a:latin typeface="Times New Roman" pitchFamily="18" charset="0"/>
                <a:cs typeface="Times New Roman" pitchFamily="18" charset="0"/>
              </a:rPr>
              <a:t>Responsibility </a:t>
            </a:r>
            <a:endParaRPr lang="ru-RU" sz="1200" b="1" dirty="0" smtClean="0">
              <a:solidFill>
                <a:schemeClr val="tx1"/>
              </a:solidFill>
              <a:latin typeface="Times New Roman" pitchFamily="18" charset="0"/>
              <a:cs typeface="Times New Roman" pitchFamily="18" charset="0"/>
            </a:endParaRPr>
          </a:p>
        </p:txBody>
      </p:sp>
      <p:sp>
        <p:nvSpPr>
          <p:cNvPr id="14" name="AutoShape 7"/>
          <p:cNvSpPr>
            <a:spLocks noChangeArrowheads="1"/>
          </p:cNvSpPr>
          <p:nvPr/>
        </p:nvSpPr>
        <p:spPr bwMode="auto">
          <a:xfrm>
            <a:off x="792064" y="2760923"/>
            <a:ext cx="3173173" cy="384393"/>
          </a:xfrm>
          <a:prstGeom prst="roundRect">
            <a:avLst>
              <a:gd name="adj" fmla="val 21750"/>
            </a:avLst>
          </a:prstGeom>
          <a:solidFill>
            <a:schemeClr val="accent6">
              <a:lumMod val="75000"/>
            </a:schemeClr>
          </a:solidFill>
          <a:ln w="25400" cmpd="sng" algn="ctr">
            <a:solidFill>
              <a:schemeClr val="tx1"/>
            </a:solidFill>
            <a:round/>
            <a:headEnd/>
            <a:tailEnd/>
          </a:ln>
        </p:spPr>
        <p:txBody>
          <a:bodyPr wrap="square" anchor="ctr">
            <a:spAutoFit/>
          </a:bodyPr>
          <a:lstStyle/>
          <a:p>
            <a:pPr algn="ctr">
              <a:defRPr/>
            </a:pPr>
            <a:r>
              <a:rPr lang="en-US" sz="1600" b="1" dirty="0" smtClean="0">
                <a:solidFill>
                  <a:schemeClr val="bg1"/>
                </a:solidFill>
                <a:latin typeface="Times New Roman" pitchFamily="18" charset="0"/>
                <a:cs typeface="Times New Roman" pitchFamily="18" charset="0"/>
              </a:rPr>
              <a:t>ISSAI 30</a:t>
            </a:r>
            <a:r>
              <a:rPr lang="ru-RU" sz="1600" b="1" dirty="0" smtClean="0">
                <a:solidFill>
                  <a:schemeClr val="bg1"/>
                </a:solidFill>
                <a:latin typeface="Times New Roman" pitchFamily="18" charset="0"/>
                <a:cs typeface="Times New Roman" pitchFamily="18" charset="0"/>
              </a:rPr>
              <a:t>. </a:t>
            </a:r>
            <a:r>
              <a:rPr lang="en-US" sz="1600" b="1" dirty="0" smtClean="0">
                <a:solidFill>
                  <a:schemeClr val="bg1"/>
                </a:solidFill>
                <a:latin typeface="Times New Roman" pitchFamily="18" charset="0"/>
                <a:cs typeface="Times New Roman" pitchFamily="18" charset="0"/>
              </a:rPr>
              <a:t>Code of Ethics </a:t>
            </a:r>
            <a:endParaRPr lang="ru-RU" sz="1600" b="1" dirty="0">
              <a:solidFill>
                <a:schemeClr val="bg1"/>
              </a:solidFill>
              <a:latin typeface="Times New Roman" pitchFamily="18" charset="0"/>
              <a:cs typeface="Times New Roman" pitchFamily="18" charset="0"/>
            </a:endParaRPr>
          </a:p>
        </p:txBody>
      </p:sp>
      <p:sp>
        <p:nvSpPr>
          <p:cNvPr id="15" name="Стрелка вниз 14"/>
          <p:cNvSpPr/>
          <p:nvPr/>
        </p:nvSpPr>
        <p:spPr>
          <a:xfrm>
            <a:off x="1331640" y="3132460"/>
            <a:ext cx="576064" cy="144016"/>
          </a:xfrm>
          <a:prstGeom prst="down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ru-RU"/>
          </a:p>
        </p:txBody>
      </p:sp>
      <p:pic>
        <p:nvPicPr>
          <p:cNvPr id="16" name="Picture 12" descr="http://www.kommersant.ru/factbook/picture/5771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07505" y="2700412"/>
            <a:ext cx="634922" cy="576064"/>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Lst>
        </p:spPr>
      </p:pic>
      <p:pic>
        <p:nvPicPr>
          <p:cNvPr id="17" name="Picture 2"/>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37034" y="1081247"/>
            <a:ext cx="730622" cy="517081"/>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18" name="AutoShape 7"/>
          <p:cNvSpPr>
            <a:spLocks noChangeArrowheads="1"/>
          </p:cNvSpPr>
          <p:nvPr/>
        </p:nvSpPr>
        <p:spPr bwMode="auto">
          <a:xfrm>
            <a:off x="792064" y="941468"/>
            <a:ext cx="3173173" cy="663952"/>
          </a:xfrm>
          <a:prstGeom prst="roundRect">
            <a:avLst>
              <a:gd name="adj" fmla="val 21750"/>
            </a:avLst>
          </a:prstGeom>
          <a:solidFill>
            <a:schemeClr val="accent6">
              <a:lumMod val="75000"/>
            </a:schemeClr>
          </a:solidFill>
          <a:ln w="25400" cmpd="sng" algn="ctr">
            <a:solidFill>
              <a:schemeClr val="tx1"/>
            </a:solidFill>
            <a:round/>
            <a:headEnd/>
            <a:tailEnd/>
          </a:ln>
        </p:spPr>
        <p:txBody>
          <a:bodyPr wrap="square" anchor="ctr">
            <a:spAutoFit/>
          </a:bodyPr>
          <a:lstStyle/>
          <a:p>
            <a:pPr algn="ctr">
              <a:defRPr/>
            </a:pPr>
            <a:r>
              <a:rPr lang="en-US" sz="1600" b="1" dirty="0" smtClean="0">
                <a:solidFill>
                  <a:schemeClr val="bg1"/>
                </a:solidFill>
                <a:latin typeface="Times New Roman" pitchFamily="18" charset="0"/>
                <a:cs typeface="Times New Roman" pitchFamily="18" charset="0"/>
              </a:rPr>
              <a:t>Code of Ethics </a:t>
            </a:r>
            <a:endParaRPr lang="ru-RU" sz="1600" b="1" dirty="0" smtClean="0">
              <a:solidFill>
                <a:schemeClr val="bg1"/>
              </a:solidFill>
              <a:latin typeface="Times New Roman" pitchFamily="18" charset="0"/>
              <a:cs typeface="Times New Roman" pitchFamily="18" charset="0"/>
            </a:endParaRPr>
          </a:p>
          <a:p>
            <a:pPr algn="ctr">
              <a:defRPr/>
            </a:pPr>
            <a:r>
              <a:rPr lang="en-US" sz="1600" b="1" kern="0" dirty="0" smtClean="0">
                <a:solidFill>
                  <a:schemeClr val="bg1"/>
                </a:solidFill>
                <a:latin typeface="Times New Roman" panose="02020603050405020304" pitchFamily="18" charset="0"/>
                <a:cs typeface="Times New Roman" panose="02020603050405020304" pitchFamily="18" charset="0"/>
              </a:rPr>
              <a:t>IPS Standards</a:t>
            </a:r>
            <a:endParaRPr lang="ru-RU" sz="1600" b="1" kern="0" dirty="0">
              <a:solidFill>
                <a:schemeClr val="bg1"/>
              </a:solidFill>
              <a:latin typeface="Times New Roman" panose="02020603050405020304" pitchFamily="18" charset="0"/>
              <a:cs typeface="Times New Roman" panose="02020603050405020304" pitchFamily="18" charset="0"/>
            </a:endParaRPr>
          </a:p>
        </p:txBody>
      </p:sp>
      <p:sp>
        <p:nvSpPr>
          <p:cNvPr id="19" name="Стрелка вниз 18"/>
          <p:cNvSpPr/>
          <p:nvPr/>
        </p:nvSpPr>
        <p:spPr>
          <a:xfrm>
            <a:off x="1846572" y="1475177"/>
            <a:ext cx="576064" cy="99469"/>
          </a:xfrm>
          <a:prstGeom prst="down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ru-RU"/>
          </a:p>
        </p:txBody>
      </p:sp>
      <p:sp>
        <p:nvSpPr>
          <p:cNvPr id="21" name="Овал 20"/>
          <p:cNvSpPr/>
          <p:nvPr/>
        </p:nvSpPr>
        <p:spPr>
          <a:xfrm>
            <a:off x="73993" y="1619702"/>
            <a:ext cx="4062173" cy="1059947"/>
          </a:xfrm>
          <a:prstGeom prst="ellipse">
            <a:avLst/>
          </a:prstGeom>
          <a:solidFill>
            <a:schemeClr val="bg2"/>
          </a:solidFill>
          <a:ln>
            <a:solidFill>
              <a:srgbClr val="00B0F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1800"/>
              </a:lnSpc>
            </a:pPr>
            <a:r>
              <a:rPr lang="en-US" sz="1300" b="1" dirty="0" smtClean="0">
                <a:solidFill>
                  <a:schemeClr val="tx1"/>
                </a:solidFill>
                <a:latin typeface="Times New Roman" pitchFamily="18" charset="0"/>
                <a:cs typeface="Times New Roman" pitchFamily="18" charset="0"/>
              </a:rPr>
              <a:t>Professionalism</a:t>
            </a:r>
            <a:endParaRPr lang="ru-RU" sz="1300" b="1" dirty="0" smtClean="0">
              <a:solidFill>
                <a:schemeClr val="tx1"/>
              </a:solidFill>
              <a:latin typeface="Times New Roman" pitchFamily="18" charset="0"/>
              <a:cs typeface="Times New Roman" pitchFamily="18" charset="0"/>
            </a:endParaRPr>
          </a:p>
          <a:p>
            <a:pPr algn="ctr">
              <a:lnSpc>
                <a:spcPts val="1800"/>
              </a:lnSpc>
            </a:pPr>
            <a:r>
              <a:rPr lang="en-US" sz="1300" b="1" dirty="0" smtClean="0">
                <a:solidFill>
                  <a:schemeClr val="tx1"/>
                </a:solidFill>
                <a:latin typeface="Times New Roman" pitchFamily="18" charset="0"/>
                <a:cs typeface="Times New Roman" pitchFamily="18" charset="0"/>
              </a:rPr>
              <a:t>Professional attitude to work </a:t>
            </a:r>
            <a:r>
              <a:rPr lang="ru-RU" sz="1300" b="1" dirty="0" smtClean="0">
                <a:solidFill>
                  <a:schemeClr val="tx1"/>
                </a:solidFill>
                <a:latin typeface="Times New Roman" pitchFamily="18" charset="0"/>
                <a:cs typeface="Times New Roman" pitchFamily="18" charset="0"/>
              </a:rPr>
              <a:t> </a:t>
            </a:r>
          </a:p>
          <a:p>
            <a:pPr algn="ctr">
              <a:lnSpc>
                <a:spcPts val="1800"/>
              </a:lnSpc>
            </a:pPr>
            <a:r>
              <a:rPr lang="en-US" sz="1300" b="1" dirty="0" smtClean="0">
                <a:solidFill>
                  <a:schemeClr val="tx1"/>
                </a:solidFill>
                <a:latin typeface="Times New Roman" pitchFamily="18" charset="0"/>
                <a:cs typeface="Times New Roman" pitchFamily="18" charset="0"/>
              </a:rPr>
              <a:t>Continuing professional development </a:t>
            </a:r>
            <a:endParaRPr lang="ru-RU" sz="1300" b="1" dirty="0">
              <a:solidFill>
                <a:schemeClr val="tx1"/>
              </a:solidFill>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179512" y="4284588"/>
            <a:ext cx="864096" cy="45803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22" name="AutoShape 7"/>
          <p:cNvSpPr>
            <a:spLocks noChangeArrowheads="1"/>
          </p:cNvSpPr>
          <p:nvPr/>
        </p:nvSpPr>
        <p:spPr bwMode="auto">
          <a:xfrm>
            <a:off x="773841" y="4769371"/>
            <a:ext cx="3139749" cy="384393"/>
          </a:xfrm>
          <a:prstGeom prst="roundRect">
            <a:avLst>
              <a:gd name="adj" fmla="val 21750"/>
            </a:avLst>
          </a:prstGeom>
          <a:solidFill>
            <a:schemeClr val="accent6">
              <a:lumMod val="75000"/>
            </a:schemeClr>
          </a:solidFill>
          <a:ln w="25400" cmpd="sng" algn="ctr">
            <a:solidFill>
              <a:schemeClr val="tx1"/>
            </a:solidFill>
            <a:round/>
            <a:headEnd/>
            <a:tailEnd/>
          </a:ln>
        </p:spPr>
        <p:txBody>
          <a:bodyPr wrap="square" anchor="ctr">
            <a:spAutoFit/>
          </a:bodyPr>
          <a:lstStyle/>
          <a:p>
            <a:pPr algn="ctr">
              <a:defRPr/>
            </a:pPr>
            <a:r>
              <a:rPr lang="en-US" sz="1600" b="1" kern="0" dirty="0" smtClean="0">
                <a:solidFill>
                  <a:schemeClr val="bg1"/>
                </a:solidFill>
                <a:latin typeface="Times New Roman" panose="02020603050405020304" pitchFamily="18" charset="0"/>
                <a:cs typeface="Times New Roman" panose="02020603050405020304" pitchFamily="18" charset="0"/>
              </a:rPr>
              <a:t>CPD Template </a:t>
            </a:r>
            <a:endParaRPr lang="ru-RU" sz="1600" b="1" kern="0" dirty="0">
              <a:solidFill>
                <a:schemeClr val="bg1"/>
              </a:solidFill>
              <a:latin typeface="Times New Roman" panose="02020603050405020304" pitchFamily="18" charset="0"/>
              <a:cs typeface="Times New Roman" panose="02020603050405020304" pitchFamily="18" charset="0"/>
            </a:endParaRPr>
          </a:p>
        </p:txBody>
      </p:sp>
      <p:sp>
        <p:nvSpPr>
          <p:cNvPr id="24" name="AutoShape 7"/>
          <p:cNvSpPr>
            <a:spLocks noChangeArrowheads="1"/>
          </p:cNvSpPr>
          <p:nvPr/>
        </p:nvSpPr>
        <p:spPr bwMode="auto">
          <a:xfrm>
            <a:off x="62161" y="5316884"/>
            <a:ext cx="4636126" cy="1153180"/>
          </a:xfrm>
          <a:prstGeom prst="roundRect">
            <a:avLst>
              <a:gd name="adj" fmla="val 21750"/>
            </a:avLst>
          </a:prstGeom>
          <a:solidFill>
            <a:schemeClr val="accent5">
              <a:lumMod val="20000"/>
              <a:lumOff val="80000"/>
              <a:alpha val="50000"/>
            </a:schemeClr>
          </a:solidFill>
          <a:ln w="25400" cmpd="sng" algn="ctr">
            <a:solidFill>
              <a:schemeClr val="tx1"/>
            </a:solidFill>
            <a:round/>
            <a:headEnd/>
            <a:tailEnd/>
          </a:ln>
        </p:spPr>
        <p:txBody>
          <a:bodyPr wrap="square" anchor="ctr">
            <a:spAutoFit/>
          </a:bodyPr>
          <a:lstStyle/>
          <a:p>
            <a:pPr algn="just"/>
            <a:r>
              <a:rPr lang="en-US" sz="1200" b="1" dirty="0" smtClean="0">
                <a:latin typeface="Times New Roman" pitchFamily="18" charset="0"/>
                <a:cs typeface="Times New Roman" pitchFamily="18" charset="0"/>
              </a:rPr>
              <a:t>Continuing professional development is an instrument which helps internal auditors to continuously develop professional skills in order to render higher quality services to their clients enhancing at the same time confidence in the quality and reliability of their work.</a:t>
            </a:r>
            <a:endParaRPr lang="ru-RU" sz="1200" b="1" dirty="0">
              <a:latin typeface="Times New Roman" pitchFamily="18" charset="0"/>
              <a:cs typeface="Times New Roman" pitchFamily="18" charset="0"/>
            </a:endParaRPr>
          </a:p>
        </p:txBody>
      </p:sp>
      <p:sp>
        <p:nvSpPr>
          <p:cNvPr id="25" name="AutoShape 7"/>
          <p:cNvSpPr>
            <a:spLocks noChangeArrowheads="1"/>
          </p:cNvSpPr>
          <p:nvPr/>
        </p:nvSpPr>
        <p:spPr bwMode="auto">
          <a:xfrm>
            <a:off x="4860032" y="4268539"/>
            <a:ext cx="4162634" cy="1991856"/>
          </a:xfrm>
          <a:prstGeom prst="roundRect">
            <a:avLst>
              <a:gd name="adj" fmla="val 21750"/>
            </a:avLst>
          </a:prstGeom>
          <a:solidFill>
            <a:schemeClr val="accent5">
              <a:lumMod val="20000"/>
              <a:lumOff val="80000"/>
              <a:alpha val="50000"/>
            </a:schemeClr>
          </a:solidFill>
          <a:ln w="25400" cmpd="sng" algn="ctr">
            <a:solidFill>
              <a:schemeClr val="tx1"/>
            </a:solidFill>
            <a:round/>
            <a:headEnd/>
            <a:tailEnd/>
          </a:ln>
        </p:spPr>
        <p:txBody>
          <a:bodyPr wrap="square" anchor="ctr">
            <a:spAutoFit/>
          </a:bodyPr>
          <a:lstStyle/>
          <a:p>
            <a:pPr algn="just"/>
            <a:r>
              <a:rPr lang="en-US" altLang="ru-RU" sz="1200" b="1" dirty="0" smtClean="0">
                <a:latin typeface="Times New Roman" pitchFamily="18" charset="0"/>
                <a:cs typeface="Times New Roman" pitchFamily="18" charset="0"/>
              </a:rPr>
              <a:t>The principle of competence and due diligence is reflected in ensuring by the civil servant of his/her professional knowledge and skills at the level, which allows to provide authorized persons with </a:t>
            </a:r>
            <a:r>
              <a:rPr lang="en-US" sz="1200" b="1" dirty="0" smtClean="0">
                <a:latin typeface="Times New Roman" pitchFamily="18" charset="0"/>
                <a:cs typeface="Times New Roman" pitchFamily="18" charset="0"/>
              </a:rPr>
              <a:t>reliable, objective, and accurate information about activity of the subject of audit, as well as in implementing control and audit functions in good faith and in accordance with standards applied in the Federal Treasury in the field of control and audit. </a:t>
            </a:r>
            <a:endParaRPr lang="ru-RU" sz="1200" b="1" dirty="0">
              <a:latin typeface="Times New Roman" pitchFamily="18" charset="0"/>
              <a:cs typeface="Times New Roman" pitchFamily="18" charset="0"/>
            </a:endParaRPr>
          </a:p>
        </p:txBody>
      </p:sp>
      <p:sp>
        <p:nvSpPr>
          <p:cNvPr id="27" name="TextBox 26"/>
          <p:cNvSpPr txBox="1"/>
          <p:nvPr/>
        </p:nvSpPr>
        <p:spPr>
          <a:xfrm>
            <a:off x="4122562" y="3585526"/>
            <a:ext cx="2197000" cy="415498"/>
          </a:xfrm>
          <a:prstGeom prst="rect">
            <a:avLst/>
          </a:prstGeom>
          <a:noFill/>
        </p:spPr>
        <p:txBody>
          <a:bodyPr wrap="square" rtlCol="0">
            <a:spAutoFit/>
          </a:bodyPr>
          <a:lstStyle/>
          <a:p>
            <a:pPr algn="ctr">
              <a:defRPr/>
            </a:pPr>
            <a:r>
              <a:rPr lang="en-US" sz="1050" b="1" kern="0" dirty="0" smtClean="0">
                <a:latin typeface="Times New Roman" panose="02020603050405020304" pitchFamily="18" charset="0"/>
                <a:cs typeface="Times New Roman" panose="02020603050405020304" pitchFamily="18" charset="0"/>
              </a:rPr>
              <a:t>Pool of controllers and auditors of Federal Treasury </a:t>
            </a:r>
            <a:endParaRPr lang="ru-RU" sz="1050" b="1" kern="0" dirty="0">
              <a:latin typeface="Times New Roman" panose="02020603050405020304" pitchFamily="18" charset="0"/>
              <a:cs typeface="Times New Roman" panose="02020603050405020304" pitchFamily="18" charset="0"/>
            </a:endParaRPr>
          </a:p>
        </p:txBody>
      </p:sp>
      <p:grpSp>
        <p:nvGrpSpPr>
          <p:cNvPr id="28" name="Группа 27"/>
          <p:cNvGrpSpPr/>
          <p:nvPr/>
        </p:nvGrpSpPr>
        <p:grpSpPr>
          <a:xfrm>
            <a:off x="4362607" y="2844428"/>
            <a:ext cx="1174656" cy="750020"/>
            <a:chOff x="7668344" y="1058829"/>
            <a:chExt cx="1405390" cy="1309697"/>
          </a:xfrm>
        </p:grpSpPr>
        <p:sp>
          <p:nvSpPr>
            <p:cNvPr id="29" name="24-конечная звезда 28"/>
            <p:cNvSpPr/>
            <p:nvPr/>
          </p:nvSpPr>
          <p:spPr>
            <a:xfrm>
              <a:off x="7668344" y="1058829"/>
              <a:ext cx="1405390" cy="1309697"/>
            </a:xfrm>
            <a:prstGeom prst="star24">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ru-RU"/>
            </a:p>
          </p:txBody>
        </p:sp>
        <p:sp>
          <p:nvSpPr>
            <p:cNvPr id="30" name="TextBox 29"/>
            <p:cNvSpPr txBox="1"/>
            <p:nvPr/>
          </p:nvSpPr>
          <p:spPr>
            <a:xfrm>
              <a:off x="7893206" y="1397717"/>
              <a:ext cx="1000132" cy="752422"/>
            </a:xfrm>
            <a:prstGeom prst="rect">
              <a:avLst/>
            </a:prstGeom>
            <a:noFill/>
          </p:spPr>
          <p:txBody>
            <a:bodyPr wrap="square">
              <a:spAutoFit/>
            </a:bodyPr>
            <a:lstStyle/>
            <a:p>
              <a:pPr algn="ctr">
                <a:defRPr/>
              </a:pPr>
              <a:r>
                <a:rPr lang="en-US" sz="1100" b="1" dirty="0" smtClean="0">
                  <a:solidFill>
                    <a:schemeClr val="bg1"/>
                  </a:solidFill>
                </a:rPr>
                <a:t>Up to </a:t>
              </a:r>
              <a:r>
                <a:rPr lang="ru-RU" sz="1100" b="1" dirty="0" smtClean="0">
                  <a:solidFill>
                    <a:schemeClr val="bg1"/>
                  </a:solidFill>
                </a:rPr>
                <a:t> 500 </a:t>
              </a:r>
              <a:r>
                <a:rPr lang="en-US" sz="1100" b="1" dirty="0" smtClean="0">
                  <a:solidFill>
                    <a:schemeClr val="bg1"/>
                  </a:solidFill>
                </a:rPr>
                <a:t>people</a:t>
              </a:r>
              <a:endParaRPr lang="ru-RU" sz="1100" b="1" dirty="0">
                <a:solidFill>
                  <a:schemeClr val="bg1"/>
                </a:solidFill>
              </a:endParaRPr>
            </a:p>
          </p:txBody>
        </p:sp>
      </p:grpSp>
      <p:sp>
        <p:nvSpPr>
          <p:cNvPr id="2" name="Выгнутая вправо стрелка 1"/>
          <p:cNvSpPr/>
          <p:nvPr/>
        </p:nvSpPr>
        <p:spPr>
          <a:xfrm>
            <a:off x="8189118" y="1189686"/>
            <a:ext cx="799455" cy="1726750"/>
          </a:xfrm>
          <a:prstGeom prst="curvedLeft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ru-RU">
              <a:solidFill>
                <a:schemeClr val="tx1"/>
              </a:solidFill>
            </a:endParaRPr>
          </a:p>
        </p:txBody>
      </p:sp>
      <p:sp>
        <p:nvSpPr>
          <p:cNvPr id="3" name="Выгнутая влево стрелка 2"/>
          <p:cNvSpPr/>
          <p:nvPr/>
        </p:nvSpPr>
        <p:spPr>
          <a:xfrm>
            <a:off x="4362607" y="1878932"/>
            <a:ext cx="587328" cy="1037504"/>
          </a:xfrm>
          <a:prstGeom prst="curvedRight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ru-RU">
              <a:solidFill>
                <a:schemeClr val="tx1"/>
              </a:solidFill>
            </a:endParaRPr>
          </a:p>
        </p:txBody>
      </p:sp>
      <p:sp>
        <p:nvSpPr>
          <p:cNvPr id="31" name="Стрелка вниз 30"/>
          <p:cNvSpPr/>
          <p:nvPr/>
        </p:nvSpPr>
        <p:spPr>
          <a:xfrm>
            <a:off x="1815994" y="5206500"/>
            <a:ext cx="576064" cy="144458"/>
          </a:xfrm>
          <a:prstGeom prst="down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ru-RU"/>
          </a:p>
        </p:txBody>
      </p:sp>
    </p:spTree>
    <p:extLst>
      <p:ext uri="{BB962C8B-B14F-4D97-AF65-F5344CB8AC3E}">
        <p14:creationId xmlns:p14="http://schemas.microsoft.com/office/powerpoint/2010/main" xmlns="" val="6450224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
          <p:cNvSpPr txBox="1">
            <a:spLocks/>
          </p:cNvSpPr>
          <p:nvPr/>
        </p:nvSpPr>
        <p:spPr>
          <a:xfrm>
            <a:off x="214314" y="145521"/>
            <a:ext cx="8643937" cy="514174"/>
          </a:xfrm>
          <a:prstGeom prst="rect">
            <a:avLst/>
          </a:prstGeom>
        </p:spPr>
        <p:txBody>
          <a:bodyPr/>
          <a:lstStyle/>
          <a:p>
            <a:pPr algn="ctr" eaLnBrk="0" hangingPunct="0">
              <a:defRPr/>
            </a:pPr>
            <a:endParaRPr lang="ru-RU" dirty="0">
              <a:solidFill>
                <a:srgbClr val="00449E"/>
              </a:solidFill>
              <a:latin typeface="Times New Roman" pitchFamily="18" charset="0"/>
              <a:ea typeface="+mj-ea"/>
              <a:cs typeface="+mj-cs"/>
            </a:endParaRPr>
          </a:p>
        </p:txBody>
      </p:sp>
      <p:sp>
        <p:nvSpPr>
          <p:cNvPr id="24579" name="Text Box 32"/>
          <p:cNvSpPr txBox="1">
            <a:spLocks noChangeArrowheads="1"/>
          </p:cNvSpPr>
          <p:nvPr/>
        </p:nvSpPr>
        <p:spPr bwMode="auto">
          <a:xfrm>
            <a:off x="3995738" y="992170"/>
            <a:ext cx="5148262" cy="463846"/>
          </a:xfrm>
          <a:prstGeom prst="rect">
            <a:avLst/>
          </a:prstGeom>
          <a:noFill/>
          <a:ln w="9525" algn="ctr">
            <a:noFill/>
            <a:miter lim="800000"/>
            <a:headEnd/>
            <a:tailEnd/>
          </a:ln>
        </p:spPr>
        <p:txBody>
          <a:bodyPr wrap="square" lIns="90000" tIns="46800" rIns="90000" bIns="46800">
            <a:spAutoFit/>
          </a:bodyPr>
          <a:lstStyle/>
          <a:p>
            <a:pPr indent="363538" algn="ctr"/>
            <a:r>
              <a:rPr lang="en-US" sz="1200" dirty="0" smtClean="0">
                <a:solidFill>
                  <a:srgbClr val="000099"/>
                </a:solidFill>
                <a:latin typeface="Times New Roman" pitchFamily="18" charset="0"/>
                <a:cs typeface="Times New Roman" pitchFamily="18" charset="0"/>
              </a:rPr>
              <a:t>Planning </a:t>
            </a:r>
            <a:r>
              <a:rPr lang="ru-RU" sz="1200" dirty="0" smtClean="0">
                <a:solidFill>
                  <a:srgbClr val="000099"/>
                </a:solidFill>
                <a:latin typeface="Times New Roman" pitchFamily="18" charset="0"/>
                <a:cs typeface="Times New Roman" pitchFamily="18" charset="0"/>
              </a:rPr>
              <a:t>(</a:t>
            </a:r>
            <a:r>
              <a:rPr lang="en-US" sz="1200" dirty="0" smtClean="0">
                <a:solidFill>
                  <a:srgbClr val="000099"/>
                </a:solidFill>
                <a:latin typeface="Times New Roman" pitchFamily="18" charset="0"/>
                <a:cs typeface="Times New Roman" pitchFamily="18" charset="0"/>
              </a:rPr>
              <a:t>annual plan of internal control and internal audit</a:t>
            </a:r>
            <a:r>
              <a:rPr lang="ru-RU" sz="1200" dirty="0" smtClean="0">
                <a:solidFill>
                  <a:srgbClr val="000099"/>
                </a:solidFill>
                <a:latin typeface="Times New Roman" pitchFamily="18" charset="0"/>
                <a:cs typeface="Times New Roman" pitchFamily="18" charset="0"/>
              </a:rPr>
              <a:t>,</a:t>
            </a:r>
            <a:r>
              <a:rPr lang="en-US" sz="1200" dirty="0" smtClean="0">
                <a:solidFill>
                  <a:srgbClr val="000099"/>
                </a:solidFill>
                <a:latin typeface="Times New Roman" pitchFamily="18" charset="0"/>
                <a:cs typeface="Times New Roman" pitchFamily="18" charset="0"/>
              </a:rPr>
              <a:t> schedule of checks</a:t>
            </a:r>
            <a:r>
              <a:rPr lang="ru-RU" sz="1200" dirty="0" smtClean="0">
                <a:solidFill>
                  <a:srgbClr val="000099"/>
                </a:solidFill>
                <a:latin typeface="Times New Roman" pitchFamily="18" charset="0"/>
                <a:cs typeface="Times New Roman" pitchFamily="18" charset="0"/>
              </a:rPr>
              <a:t>)</a:t>
            </a:r>
            <a:endParaRPr lang="ru-RU" sz="1200" dirty="0">
              <a:solidFill>
                <a:srgbClr val="000099"/>
              </a:solidFill>
              <a:latin typeface="Times New Roman" pitchFamily="18" charset="0"/>
              <a:cs typeface="Times New Roman" pitchFamily="18" charset="0"/>
            </a:endParaRPr>
          </a:p>
        </p:txBody>
      </p:sp>
      <p:sp>
        <p:nvSpPr>
          <p:cNvPr id="24580" name="Text Box 39"/>
          <p:cNvSpPr txBox="1">
            <a:spLocks noChangeArrowheads="1"/>
          </p:cNvSpPr>
          <p:nvPr/>
        </p:nvSpPr>
        <p:spPr bwMode="auto">
          <a:xfrm>
            <a:off x="3848101" y="1458442"/>
            <a:ext cx="5184775" cy="463846"/>
          </a:xfrm>
          <a:prstGeom prst="rect">
            <a:avLst/>
          </a:prstGeom>
          <a:noFill/>
          <a:ln w="9525" algn="ctr">
            <a:noFill/>
            <a:miter lim="800000"/>
            <a:headEnd/>
            <a:tailEnd/>
          </a:ln>
        </p:spPr>
        <p:txBody>
          <a:bodyPr lIns="90000" tIns="46800" rIns="90000" bIns="46800">
            <a:spAutoFit/>
          </a:bodyPr>
          <a:lstStyle/>
          <a:p>
            <a:pPr indent="363538" algn="ctr"/>
            <a:r>
              <a:rPr lang="en-US" sz="1200" dirty="0" smtClean="0">
                <a:solidFill>
                  <a:srgbClr val="000099"/>
                </a:solidFill>
                <a:latin typeface="Times New Roman" pitchFamily="18" charset="0"/>
                <a:cs typeface="Times New Roman" pitchFamily="18" charset="0"/>
              </a:rPr>
              <a:t>Preparation </a:t>
            </a:r>
            <a:r>
              <a:rPr lang="ru-RU" sz="1200" dirty="0" smtClean="0">
                <a:solidFill>
                  <a:srgbClr val="000099"/>
                </a:solidFill>
                <a:latin typeface="Times New Roman" pitchFamily="18" charset="0"/>
                <a:cs typeface="Times New Roman" pitchFamily="18" charset="0"/>
              </a:rPr>
              <a:t>(</a:t>
            </a:r>
            <a:r>
              <a:rPr lang="en-US" sz="1200" dirty="0" smtClean="0">
                <a:solidFill>
                  <a:srgbClr val="000099"/>
                </a:solidFill>
                <a:latin typeface="Times New Roman" pitchFamily="18" charset="0"/>
                <a:cs typeface="Times New Roman" pitchFamily="18" charset="0"/>
              </a:rPr>
              <a:t>establishment of auditor group</a:t>
            </a:r>
            <a:r>
              <a:rPr lang="ru-RU" sz="1200" dirty="0" smtClean="0">
                <a:solidFill>
                  <a:srgbClr val="000099"/>
                </a:solidFill>
                <a:latin typeface="Times New Roman" pitchFamily="18" charset="0"/>
                <a:cs typeface="Times New Roman" pitchFamily="18" charset="0"/>
              </a:rPr>
              <a:t>, </a:t>
            </a:r>
            <a:r>
              <a:rPr lang="en-US" sz="1200" dirty="0" smtClean="0">
                <a:solidFill>
                  <a:srgbClr val="000099"/>
                </a:solidFill>
                <a:latin typeface="Times New Roman" pitchFamily="18" charset="0"/>
                <a:cs typeface="Times New Roman" pitchFamily="18" charset="0"/>
              </a:rPr>
              <a:t>distribution of duties</a:t>
            </a:r>
            <a:r>
              <a:rPr lang="ru-RU" sz="1200" dirty="0" smtClean="0">
                <a:solidFill>
                  <a:srgbClr val="000099"/>
                </a:solidFill>
                <a:latin typeface="Times New Roman" pitchFamily="18" charset="0"/>
                <a:cs typeface="Times New Roman" pitchFamily="18" charset="0"/>
              </a:rPr>
              <a:t>, </a:t>
            </a:r>
            <a:r>
              <a:rPr lang="en-US" sz="1200" dirty="0" smtClean="0">
                <a:solidFill>
                  <a:srgbClr val="000099"/>
                </a:solidFill>
                <a:latin typeface="Times New Roman" pitchFamily="18" charset="0"/>
                <a:cs typeface="Times New Roman" pitchFamily="18" charset="0"/>
              </a:rPr>
              <a:t>documenting</a:t>
            </a:r>
            <a:r>
              <a:rPr lang="ru-RU" sz="1200" dirty="0" smtClean="0">
                <a:solidFill>
                  <a:srgbClr val="000099"/>
                </a:solidFill>
                <a:latin typeface="Times New Roman" pitchFamily="18" charset="0"/>
                <a:cs typeface="Times New Roman" pitchFamily="18" charset="0"/>
              </a:rPr>
              <a:t>) </a:t>
            </a:r>
            <a:endParaRPr lang="ru-RU" sz="1200" dirty="0">
              <a:solidFill>
                <a:srgbClr val="000099"/>
              </a:solidFill>
              <a:latin typeface="Times New Roman" pitchFamily="18" charset="0"/>
              <a:cs typeface="Times New Roman" pitchFamily="18" charset="0"/>
            </a:endParaRPr>
          </a:p>
        </p:txBody>
      </p:sp>
      <p:sp>
        <p:nvSpPr>
          <p:cNvPr id="24581" name="Text Box 41"/>
          <p:cNvSpPr txBox="1">
            <a:spLocks noChangeArrowheads="1"/>
          </p:cNvSpPr>
          <p:nvPr/>
        </p:nvSpPr>
        <p:spPr bwMode="auto">
          <a:xfrm>
            <a:off x="4029075" y="2190898"/>
            <a:ext cx="5003800" cy="279180"/>
          </a:xfrm>
          <a:prstGeom prst="rect">
            <a:avLst/>
          </a:prstGeom>
          <a:noFill/>
          <a:ln w="9525" algn="ctr">
            <a:noFill/>
            <a:miter lim="800000"/>
            <a:headEnd/>
            <a:tailEnd/>
          </a:ln>
        </p:spPr>
        <p:txBody>
          <a:bodyPr lIns="90000" tIns="46800" rIns="90000" bIns="46800">
            <a:spAutoFit/>
          </a:bodyPr>
          <a:lstStyle/>
          <a:p>
            <a:pPr indent="363538" algn="ctr"/>
            <a:r>
              <a:rPr lang="en-US" sz="1200" dirty="0" smtClean="0">
                <a:solidFill>
                  <a:srgbClr val="000099"/>
                </a:solidFill>
                <a:latin typeface="Times New Roman" pitchFamily="18" charset="0"/>
                <a:cs typeface="Times New Roman" pitchFamily="18" charset="0"/>
              </a:rPr>
              <a:t>Implementation </a:t>
            </a:r>
            <a:r>
              <a:rPr lang="ru-RU" sz="1200" dirty="0" smtClean="0">
                <a:solidFill>
                  <a:srgbClr val="000099"/>
                </a:solidFill>
                <a:latin typeface="Times New Roman" pitchFamily="18" charset="0"/>
                <a:cs typeface="Times New Roman" pitchFamily="18" charset="0"/>
              </a:rPr>
              <a:t>(</a:t>
            </a:r>
            <a:r>
              <a:rPr lang="en-US" sz="1200" dirty="0" smtClean="0">
                <a:solidFill>
                  <a:srgbClr val="000099"/>
                </a:solidFill>
                <a:latin typeface="Times New Roman" pitchFamily="18" charset="0"/>
                <a:cs typeface="Times New Roman" pitchFamily="18" charset="0"/>
              </a:rPr>
              <a:t>organization</a:t>
            </a:r>
            <a:r>
              <a:rPr lang="ru-RU" sz="1200" dirty="0" smtClean="0">
                <a:solidFill>
                  <a:srgbClr val="000099"/>
                </a:solidFill>
                <a:latin typeface="Times New Roman" pitchFamily="18" charset="0"/>
                <a:cs typeface="Times New Roman" pitchFamily="18" charset="0"/>
              </a:rPr>
              <a:t>, </a:t>
            </a:r>
            <a:r>
              <a:rPr lang="en-US" sz="1200" dirty="0" smtClean="0">
                <a:solidFill>
                  <a:srgbClr val="000099"/>
                </a:solidFill>
                <a:latin typeface="Times New Roman" pitchFamily="18" charset="0"/>
                <a:cs typeface="Times New Roman" pitchFamily="18" charset="0"/>
              </a:rPr>
              <a:t>requirements</a:t>
            </a:r>
            <a:r>
              <a:rPr lang="ru-RU" sz="1200" dirty="0" smtClean="0">
                <a:solidFill>
                  <a:srgbClr val="000099"/>
                </a:solidFill>
                <a:latin typeface="Times New Roman" pitchFamily="18" charset="0"/>
                <a:cs typeface="Times New Roman" pitchFamily="18" charset="0"/>
              </a:rPr>
              <a:t>,</a:t>
            </a:r>
            <a:r>
              <a:rPr lang="en-US" sz="1200" dirty="0" smtClean="0">
                <a:solidFill>
                  <a:srgbClr val="000099"/>
                </a:solidFill>
                <a:latin typeface="Times New Roman" pitchFamily="18" charset="0"/>
                <a:cs typeface="Times New Roman" pitchFamily="18" charset="0"/>
              </a:rPr>
              <a:t> quality control</a:t>
            </a:r>
            <a:r>
              <a:rPr lang="ru-RU" sz="1200" dirty="0" smtClean="0">
                <a:solidFill>
                  <a:srgbClr val="000099"/>
                </a:solidFill>
                <a:latin typeface="Times New Roman" pitchFamily="18" charset="0"/>
                <a:cs typeface="Times New Roman" pitchFamily="18" charset="0"/>
              </a:rPr>
              <a:t>) </a:t>
            </a:r>
            <a:endParaRPr lang="ru-RU" sz="1200" dirty="0">
              <a:solidFill>
                <a:srgbClr val="000099"/>
              </a:solidFill>
              <a:latin typeface="Times New Roman" pitchFamily="18" charset="0"/>
              <a:cs typeface="Times New Roman" pitchFamily="18" charset="0"/>
            </a:endParaRPr>
          </a:p>
        </p:txBody>
      </p:sp>
      <p:sp>
        <p:nvSpPr>
          <p:cNvPr id="24582" name="Text Box 43"/>
          <p:cNvSpPr txBox="1">
            <a:spLocks noChangeArrowheads="1"/>
          </p:cNvSpPr>
          <p:nvPr/>
        </p:nvSpPr>
        <p:spPr bwMode="auto">
          <a:xfrm>
            <a:off x="4244975" y="2924969"/>
            <a:ext cx="4699000" cy="279180"/>
          </a:xfrm>
          <a:prstGeom prst="rect">
            <a:avLst/>
          </a:prstGeom>
          <a:noFill/>
          <a:ln w="9525" algn="ctr">
            <a:noFill/>
            <a:miter lim="800000"/>
            <a:headEnd/>
            <a:tailEnd/>
          </a:ln>
        </p:spPr>
        <p:txBody>
          <a:bodyPr lIns="90000" tIns="46800" rIns="90000" bIns="46800">
            <a:spAutoFit/>
          </a:bodyPr>
          <a:lstStyle/>
          <a:p>
            <a:pPr indent="363538" algn="ctr"/>
            <a:r>
              <a:rPr lang="en-US" sz="1200" dirty="0" smtClean="0">
                <a:solidFill>
                  <a:srgbClr val="000099"/>
                </a:solidFill>
                <a:latin typeface="Times New Roman" pitchFamily="18" charset="0"/>
                <a:cs typeface="Times New Roman" pitchFamily="18" charset="0"/>
              </a:rPr>
              <a:t>Documenting of results</a:t>
            </a:r>
            <a:r>
              <a:rPr lang="ru-RU" sz="1200" dirty="0" smtClean="0">
                <a:solidFill>
                  <a:srgbClr val="000099"/>
                </a:solidFill>
                <a:latin typeface="Times New Roman" pitchFamily="18" charset="0"/>
                <a:cs typeface="Times New Roman" pitchFamily="18" charset="0"/>
              </a:rPr>
              <a:t>,</a:t>
            </a:r>
            <a:r>
              <a:rPr lang="en-US" sz="1200" dirty="0" smtClean="0">
                <a:solidFill>
                  <a:srgbClr val="000099"/>
                </a:solidFill>
                <a:latin typeface="Times New Roman" pitchFamily="18" charset="0"/>
                <a:cs typeface="Times New Roman" pitchFamily="18" charset="0"/>
              </a:rPr>
              <a:t> availability of evidence, reporting</a:t>
            </a:r>
            <a:endParaRPr lang="ru-RU" sz="1200" dirty="0">
              <a:solidFill>
                <a:srgbClr val="000099"/>
              </a:solidFill>
              <a:latin typeface="Times New Roman" pitchFamily="18" charset="0"/>
              <a:cs typeface="Times New Roman" pitchFamily="18" charset="0"/>
            </a:endParaRPr>
          </a:p>
        </p:txBody>
      </p:sp>
      <p:sp>
        <p:nvSpPr>
          <p:cNvPr id="24583" name="Text Box 45"/>
          <p:cNvSpPr txBox="1">
            <a:spLocks noChangeArrowheads="1"/>
          </p:cNvSpPr>
          <p:nvPr/>
        </p:nvSpPr>
        <p:spPr bwMode="auto">
          <a:xfrm>
            <a:off x="4000496" y="3778252"/>
            <a:ext cx="4719637" cy="463846"/>
          </a:xfrm>
          <a:prstGeom prst="rect">
            <a:avLst/>
          </a:prstGeom>
          <a:noFill/>
          <a:ln w="9525" algn="ctr">
            <a:noFill/>
            <a:miter lim="800000"/>
            <a:headEnd/>
            <a:tailEnd/>
          </a:ln>
        </p:spPr>
        <p:txBody>
          <a:bodyPr lIns="18000" tIns="46800" rIns="18000" bIns="46800">
            <a:spAutoFit/>
          </a:bodyPr>
          <a:lstStyle/>
          <a:p>
            <a:pPr indent="363538" algn="ctr"/>
            <a:r>
              <a:rPr lang="en-US" sz="1200" dirty="0" smtClean="0">
                <a:solidFill>
                  <a:srgbClr val="000099"/>
                </a:solidFill>
                <a:latin typeface="Times New Roman" pitchFamily="18" charset="0"/>
                <a:cs typeface="Times New Roman" pitchFamily="18" charset="0"/>
              </a:rPr>
              <a:t>Information on violations </a:t>
            </a:r>
            <a:r>
              <a:rPr lang="ru-RU" sz="1200" dirty="0" smtClean="0">
                <a:solidFill>
                  <a:srgbClr val="000099"/>
                </a:solidFill>
                <a:latin typeface="Times New Roman" pitchFamily="18" charset="0"/>
                <a:cs typeface="Times New Roman" pitchFamily="18" charset="0"/>
              </a:rPr>
              <a:t>(</a:t>
            </a:r>
            <a:r>
              <a:rPr lang="en-US" sz="1200" dirty="0" smtClean="0">
                <a:solidFill>
                  <a:srgbClr val="000099"/>
                </a:solidFill>
                <a:latin typeface="Times New Roman" pitchFamily="18" charset="0"/>
                <a:cs typeface="Times New Roman" pitchFamily="18" charset="0"/>
              </a:rPr>
              <a:t>deficiencies</a:t>
            </a:r>
            <a:r>
              <a:rPr lang="ru-RU" sz="1200" dirty="0" smtClean="0">
                <a:solidFill>
                  <a:srgbClr val="000099"/>
                </a:solidFill>
                <a:latin typeface="Times New Roman" pitchFamily="18" charset="0"/>
                <a:cs typeface="Times New Roman" pitchFamily="18" charset="0"/>
              </a:rPr>
              <a:t>), </a:t>
            </a:r>
            <a:r>
              <a:rPr lang="en-US" sz="1200" dirty="0" smtClean="0">
                <a:solidFill>
                  <a:srgbClr val="000099"/>
                </a:solidFill>
                <a:latin typeface="Times New Roman" pitchFamily="18" charset="0"/>
                <a:cs typeface="Times New Roman" pitchFamily="18" charset="0"/>
              </a:rPr>
              <a:t>recommendations</a:t>
            </a:r>
            <a:r>
              <a:rPr lang="ru-RU" sz="1200" dirty="0" smtClean="0">
                <a:solidFill>
                  <a:srgbClr val="000099"/>
                </a:solidFill>
                <a:latin typeface="Times New Roman" pitchFamily="18" charset="0"/>
                <a:cs typeface="Times New Roman" pitchFamily="18" charset="0"/>
              </a:rPr>
              <a:t>,</a:t>
            </a:r>
            <a:r>
              <a:rPr lang="en-US" sz="1200" dirty="0" smtClean="0">
                <a:solidFill>
                  <a:srgbClr val="000099"/>
                </a:solidFill>
                <a:latin typeface="Times New Roman" pitchFamily="18" charset="0"/>
                <a:cs typeface="Times New Roman" pitchFamily="18" charset="0"/>
              </a:rPr>
              <a:t> timeline for actions </a:t>
            </a:r>
            <a:endParaRPr lang="ru-RU" sz="1200" dirty="0">
              <a:solidFill>
                <a:srgbClr val="000099"/>
              </a:solidFill>
              <a:latin typeface="Times New Roman" pitchFamily="18" charset="0"/>
              <a:cs typeface="Times New Roman" pitchFamily="18" charset="0"/>
            </a:endParaRPr>
          </a:p>
        </p:txBody>
      </p:sp>
      <p:sp>
        <p:nvSpPr>
          <p:cNvPr id="24584" name="Text Box 47"/>
          <p:cNvSpPr txBox="1">
            <a:spLocks noChangeArrowheads="1"/>
          </p:cNvSpPr>
          <p:nvPr/>
        </p:nvSpPr>
        <p:spPr bwMode="auto">
          <a:xfrm>
            <a:off x="4154489" y="4333287"/>
            <a:ext cx="4770437" cy="279180"/>
          </a:xfrm>
          <a:prstGeom prst="rect">
            <a:avLst/>
          </a:prstGeom>
          <a:noFill/>
          <a:ln w="9525" algn="ctr">
            <a:noFill/>
            <a:miter lim="800000"/>
            <a:headEnd/>
            <a:tailEnd/>
          </a:ln>
        </p:spPr>
        <p:txBody>
          <a:bodyPr lIns="90000" tIns="46800" rIns="90000" bIns="46800">
            <a:spAutoFit/>
          </a:bodyPr>
          <a:lstStyle/>
          <a:p>
            <a:pPr indent="363538" algn="ctr"/>
            <a:r>
              <a:rPr lang="en-US" sz="1200" dirty="0" smtClean="0">
                <a:solidFill>
                  <a:srgbClr val="000099"/>
                </a:solidFill>
                <a:latin typeface="Times New Roman" pitchFamily="18" charset="0"/>
                <a:cs typeface="Times New Roman" pitchFamily="18" charset="0"/>
              </a:rPr>
              <a:t>Control of elimination of violations </a:t>
            </a:r>
            <a:r>
              <a:rPr lang="ru-RU" sz="1200" dirty="0" smtClean="0">
                <a:solidFill>
                  <a:srgbClr val="000099"/>
                </a:solidFill>
                <a:latin typeface="Times New Roman" pitchFamily="18" charset="0"/>
                <a:cs typeface="Times New Roman" pitchFamily="18" charset="0"/>
              </a:rPr>
              <a:t>(</a:t>
            </a:r>
            <a:r>
              <a:rPr lang="en-US" sz="1200" dirty="0" smtClean="0">
                <a:solidFill>
                  <a:srgbClr val="000099"/>
                </a:solidFill>
                <a:latin typeface="Times New Roman" pitchFamily="18" charset="0"/>
                <a:cs typeface="Times New Roman" pitchFamily="18" charset="0"/>
              </a:rPr>
              <a:t>deficiencies</a:t>
            </a:r>
            <a:r>
              <a:rPr lang="ru-RU" sz="1200" dirty="0" smtClean="0">
                <a:solidFill>
                  <a:srgbClr val="000099"/>
                </a:solidFill>
                <a:latin typeface="Times New Roman" pitchFamily="18" charset="0"/>
                <a:cs typeface="Times New Roman" pitchFamily="18" charset="0"/>
              </a:rPr>
              <a:t>)</a:t>
            </a:r>
            <a:endParaRPr lang="ru-RU" sz="1200" dirty="0">
              <a:solidFill>
                <a:srgbClr val="000099"/>
              </a:solidFill>
              <a:latin typeface="Times New Roman" pitchFamily="18" charset="0"/>
              <a:cs typeface="Times New Roman" pitchFamily="18" charset="0"/>
            </a:endParaRPr>
          </a:p>
        </p:txBody>
      </p:sp>
      <p:sp>
        <p:nvSpPr>
          <p:cNvPr id="24585" name="Text Box 49"/>
          <p:cNvSpPr txBox="1">
            <a:spLocks noChangeArrowheads="1"/>
          </p:cNvSpPr>
          <p:nvPr/>
        </p:nvSpPr>
        <p:spPr bwMode="auto">
          <a:xfrm>
            <a:off x="4140200" y="4886266"/>
            <a:ext cx="4699000" cy="279180"/>
          </a:xfrm>
          <a:prstGeom prst="rect">
            <a:avLst/>
          </a:prstGeom>
          <a:noFill/>
          <a:ln w="9525" algn="ctr">
            <a:noFill/>
            <a:miter lim="800000"/>
            <a:headEnd/>
            <a:tailEnd/>
          </a:ln>
        </p:spPr>
        <p:txBody>
          <a:bodyPr lIns="90000" tIns="46800" rIns="90000" bIns="46800">
            <a:spAutoFit/>
          </a:bodyPr>
          <a:lstStyle/>
          <a:p>
            <a:pPr indent="363538" algn="ctr"/>
            <a:r>
              <a:rPr lang="en-US" sz="1200" dirty="0" smtClean="0">
                <a:solidFill>
                  <a:srgbClr val="000099"/>
                </a:solidFill>
                <a:latin typeface="Times New Roman" pitchFamily="18" charset="0"/>
                <a:cs typeface="Times New Roman" pitchFamily="18" charset="0"/>
              </a:rPr>
              <a:t>Preparation and consolidation of reports </a:t>
            </a:r>
            <a:endParaRPr lang="ru-RU" sz="1200" dirty="0">
              <a:solidFill>
                <a:srgbClr val="000099"/>
              </a:solidFill>
              <a:latin typeface="Times New Roman" pitchFamily="18" charset="0"/>
              <a:cs typeface="Times New Roman" pitchFamily="18" charset="0"/>
            </a:endParaRPr>
          </a:p>
        </p:txBody>
      </p:sp>
      <p:sp>
        <p:nvSpPr>
          <p:cNvPr id="24586" name="Rectangle 53"/>
          <p:cNvSpPr>
            <a:spLocks noChangeArrowheads="1"/>
          </p:cNvSpPr>
          <p:nvPr/>
        </p:nvSpPr>
        <p:spPr bwMode="auto">
          <a:xfrm>
            <a:off x="571501" y="1236928"/>
            <a:ext cx="3673475" cy="732454"/>
          </a:xfrm>
          <a:prstGeom prst="rect">
            <a:avLst/>
          </a:prstGeom>
          <a:solidFill>
            <a:srgbClr val="CCECFF"/>
          </a:solidFill>
          <a:ln w="15875" algn="ctr">
            <a:solidFill>
              <a:srgbClr val="0000FF"/>
            </a:solidFill>
            <a:miter lim="800000"/>
            <a:headEnd/>
            <a:tailEnd/>
          </a:ln>
        </p:spPr>
        <p:txBody>
          <a:bodyPr wrap="none" lIns="90000" tIns="46800" rIns="90000" bIns="46800" anchor="ctr" anchorCtr="1"/>
          <a:lstStyle/>
          <a:p>
            <a:pPr indent="363538"/>
            <a:r>
              <a:rPr lang="en-US" sz="1500" b="1" dirty="0" smtClean="0">
                <a:solidFill>
                  <a:schemeClr val="accent6">
                    <a:lumMod val="75000"/>
                  </a:schemeClr>
                </a:solidFill>
                <a:latin typeface="Times New Roman" pitchFamily="18" charset="0"/>
                <a:cs typeface="Times New Roman" pitchFamily="18" charset="0"/>
              </a:rPr>
              <a:t>PLANNING AND PREPARATION </a:t>
            </a:r>
            <a:endParaRPr lang="ru-RU" sz="1500" b="1" dirty="0">
              <a:solidFill>
                <a:schemeClr val="accent6">
                  <a:lumMod val="75000"/>
                </a:schemeClr>
              </a:solidFill>
              <a:latin typeface="Times New Roman" pitchFamily="18" charset="0"/>
              <a:cs typeface="Times New Roman" pitchFamily="18" charset="0"/>
            </a:endParaRPr>
          </a:p>
        </p:txBody>
      </p:sp>
      <p:sp>
        <p:nvSpPr>
          <p:cNvPr id="24587" name="Rectangle 57"/>
          <p:cNvSpPr>
            <a:spLocks noChangeArrowheads="1"/>
          </p:cNvSpPr>
          <p:nvPr/>
        </p:nvSpPr>
        <p:spPr bwMode="auto">
          <a:xfrm>
            <a:off x="571501" y="2190898"/>
            <a:ext cx="3673475" cy="509514"/>
          </a:xfrm>
          <a:prstGeom prst="rect">
            <a:avLst/>
          </a:prstGeom>
          <a:solidFill>
            <a:srgbClr val="CCECFF"/>
          </a:solidFill>
          <a:ln w="15875" algn="ctr">
            <a:solidFill>
              <a:srgbClr val="0000FF"/>
            </a:solidFill>
            <a:miter lim="800000"/>
            <a:headEnd/>
            <a:tailEnd/>
          </a:ln>
        </p:spPr>
        <p:txBody>
          <a:bodyPr wrap="none" lIns="90000" tIns="46800" rIns="90000" bIns="46800" anchor="ctr" anchorCtr="1"/>
          <a:lstStyle/>
          <a:p>
            <a:pPr indent="363538" algn="ctr"/>
            <a:r>
              <a:rPr lang="en-US" sz="1600" b="1" dirty="0" smtClean="0">
                <a:solidFill>
                  <a:schemeClr val="accent6">
                    <a:lumMod val="75000"/>
                  </a:schemeClr>
                </a:solidFill>
                <a:latin typeface="Times New Roman" pitchFamily="18" charset="0"/>
                <a:cs typeface="Times New Roman" pitchFamily="18" charset="0"/>
              </a:rPr>
              <a:t>IMPLEMENTATION </a:t>
            </a:r>
            <a:endParaRPr lang="ru-RU" sz="1600" b="1" dirty="0">
              <a:solidFill>
                <a:schemeClr val="accent6">
                  <a:lumMod val="75000"/>
                </a:schemeClr>
              </a:solidFill>
              <a:latin typeface="Times New Roman" pitchFamily="18" charset="0"/>
              <a:cs typeface="Times New Roman" pitchFamily="18" charset="0"/>
            </a:endParaRPr>
          </a:p>
        </p:txBody>
      </p:sp>
      <p:sp>
        <p:nvSpPr>
          <p:cNvPr id="24588" name="Rectangle 58"/>
          <p:cNvSpPr>
            <a:spLocks noChangeArrowheads="1"/>
          </p:cNvSpPr>
          <p:nvPr/>
        </p:nvSpPr>
        <p:spPr bwMode="auto">
          <a:xfrm>
            <a:off x="611560" y="2916436"/>
            <a:ext cx="3673475" cy="732454"/>
          </a:xfrm>
          <a:prstGeom prst="rect">
            <a:avLst/>
          </a:prstGeom>
          <a:solidFill>
            <a:srgbClr val="CCECFF"/>
          </a:solidFill>
          <a:ln w="15875" algn="ctr">
            <a:solidFill>
              <a:srgbClr val="0000FF"/>
            </a:solidFill>
            <a:miter lim="800000"/>
            <a:headEnd/>
            <a:tailEnd/>
          </a:ln>
        </p:spPr>
        <p:txBody>
          <a:bodyPr wrap="none" lIns="90000" tIns="46800" rIns="90000" bIns="46800" anchor="ctr" anchorCtr="1"/>
          <a:lstStyle/>
          <a:p>
            <a:pPr indent="363538" algn="ctr"/>
            <a:r>
              <a:rPr lang="en-US" sz="1600" b="1" dirty="0" smtClean="0">
                <a:solidFill>
                  <a:schemeClr val="accent6">
                    <a:lumMod val="75000"/>
                  </a:schemeClr>
                </a:solidFill>
                <a:latin typeface="Times New Roman" pitchFamily="18" charset="0"/>
                <a:cs typeface="Times New Roman" pitchFamily="18" charset="0"/>
              </a:rPr>
              <a:t>DOCUMENTING OF RESULTS </a:t>
            </a:r>
            <a:endParaRPr lang="ru-RU" sz="1600" b="1" dirty="0">
              <a:solidFill>
                <a:schemeClr val="accent6">
                  <a:lumMod val="75000"/>
                </a:schemeClr>
              </a:solidFill>
              <a:latin typeface="Times New Roman" pitchFamily="18" charset="0"/>
              <a:cs typeface="Times New Roman" pitchFamily="18" charset="0"/>
            </a:endParaRPr>
          </a:p>
        </p:txBody>
      </p:sp>
      <p:sp>
        <p:nvSpPr>
          <p:cNvPr id="24589" name="Rectangle 59"/>
          <p:cNvSpPr>
            <a:spLocks noChangeArrowheads="1"/>
          </p:cNvSpPr>
          <p:nvPr/>
        </p:nvSpPr>
        <p:spPr bwMode="auto">
          <a:xfrm>
            <a:off x="611560" y="3780532"/>
            <a:ext cx="3673475" cy="732455"/>
          </a:xfrm>
          <a:prstGeom prst="rect">
            <a:avLst/>
          </a:prstGeom>
          <a:solidFill>
            <a:srgbClr val="CCECFF"/>
          </a:solidFill>
          <a:ln w="15875" algn="ctr">
            <a:solidFill>
              <a:srgbClr val="0000FF"/>
            </a:solidFill>
            <a:miter lim="800000"/>
            <a:headEnd/>
            <a:tailEnd/>
          </a:ln>
        </p:spPr>
        <p:txBody>
          <a:bodyPr wrap="none" lIns="90000" tIns="46800" rIns="90000" bIns="46800" anchor="ctr" anchorCtr="1"/>
          <a:lstStyle/>
          <a:p>
            <a:pPr indent="363538" algn="ctr"/>
            <a:r>
              <a:rPr lang="en-US" sz="1600" b="1" dirty="0" smtClean="0">
                <a:solidFill>
                  <a:schemeClr val="accent6">
                    <a:lumMod val="75000"/>
                  </a:schemeClr>
                </a:solidFill>
                <a:latin typeface="Times New Roman" pitchFamily="18" charset="0"/>
                <a:cs typeface="Times New Roman" pitchFamily="18" charset="0"/>
              </a:rPr>
              <a:t>REVIEW OF RESULTS</a:t>
            </a:r>
            <a:endParaRPr lang="ru-RU" sz="1600" b="1" dirty="0">
              <a:solidFill>
                <a:schemeClr val="accent6">
                  <a:lumMod val="75000"/>
                </a:schemeClr>
              </a:solidFill>
              <a:latin typeface="Times New Roman" pitchFamily="18" charset="0"/>
              <a:cs typeface="Times New Roman" pitchFamily="18" charset="0"/>
            </a:endParaRPr>
          </a:p>
        </p:txBody>
      </p:sp>
      <p:sp>
        <p:nvSpPr>
          <p:cNvPr id="24590" name="Rectangle 60"/>
          <p:cNvSpPr>
            <a:spLocks noChangeArrowheads="1"/>
          </p:cNvSpPr>
          <p:nvPr/>
        </p:nvSpPr>
        <p:spPr bwMode="auto">
          <a:xfrm>
            <a:off x="611560" y="4716637"/>
            <a:ext cx="3673475" cy="648072"/>
          </a:xfrm>
          <a:prstGeom prst="rect">
            <a:avLst/>
          </a:prstGeom>
          <a:solidFill>
            <a:srgbClr val="CCECFF"/>
          </a:solidFill>
          <a:ln w="15875" algn="ctr">
            <a:solidFill>
              <a:srgbClr val="0000FF"/>
            </a:solidFill>
            <a:miter lim="800000"/>
            <a:headEnd/>
            <a:tailEnd/>
          </a:ln>
        </p:spPr>
        <p:txBody>
          <a:bodyPr wrap="none" lIns="90000" tIns="46800" rIns="90000" bIns="46800" anchor="ctr" anchorCtr="1"/>
          <a:lstStyle/>
          <a:p>
            <a:pPr indent="363538" algn="ctr"/>
            <a:r>
              <a:rPr lang="en-US" sz="1600" b="1" dirty="0" smtClean="0">
                <a:solidFill>
                  <a:schemeClr val="accent6">
                    <a:lumMod val="75000"/>
                  </a:schemeClr>
                </a:solidFill>
                <a:latin typeface="Times New Roman" pitchFamily="18" charset="0"/>
                <a:cs typeface="Times New Roman" pitchFamily="18" charset="0"/>
              </a:rPr>
              <a:t>PREPARATION OF REPORTS </a:t>
            </a:r>
            <a:endParaRPr lang="ru-RU" sz="1600" b="1" dirty="0">
              <a:solidFill>
                <a:schemeClr val="accent6">
                  <a:lumMod val="75000"/>
                </a:schemeClr>
              </a:solidFill>
              <a:latin typeface="Times New Roman" pitchFamily="18" charset="0"/>
              <a:cs typeface="Times New Roman" pitchFamily="18" charset="0"/>
            </a:endParaRPr>
          </a:p>
        </p:txBody>
      </p:sp>
      <p:cxnSp>
        <p:nvCxnSpPr>
          <p:cNvPr id="24591" name="AutoShape 64"/>
          <p:cNvCxnSpPr>
            <a:cxnSpLocks noChangeShapeType="1"/>
            <a:stCxn id="24586" idx="2"/>
            <a:endCxn id="24587" idx="0"/>
          </p:cNvCxnSpPr>
          <p:nvPr/>
        </p:nvCxnSpPr>
        <p:spPr bwMode="auto">
          <a:xfrm>
            <a:off x="2408239" y="1969382"/>
            <a:ext cx="0" cy="221516"/>
          </a:xfrm>
          <a:prstGeom prst="straightConnector1">
            <a:avLst/>
          </a:prstGeom>
          <a:noFill/>
          <a:ln w="19050">
            <a:solidFill>
              <a:srgbClr val="0000FF"/>
            </a:solidFill>
            <a:round/>
            <a:headEnd/>
            <a:tailEnd type="triangle" w="med" len="med"/>
          </a:ln>
        </p:spPr>
      </p:cxnSp>
      <p:cxnSp>
        <p:nvCxnSpPr>
          <p:cNvPr id="24592" name="AutoShape 65"/>
          <p:cNvCxnSpPr>
            <a:cxnSpLocks noChangeShapeType="1"/>
          </p:cNvCxnSpPr>
          <p:nvPr/>
        </p:nvCxnSpPr>
        <p:spPr bwMode="auto">
          <a:xfrm rot="5400000">
            <a:off x="2309881" y="2802291"/>
            <a:ext cx="205346" cy="1588"/>
          </a:xfrm>
          <a:prstGeom prst="straightConnector1">
            <a:avLst/>
          </a:prstGeom>
          <a:noFill/>
          <a:ln w="19050">
            <a:solidFill>
              <a:srgbClr val="0000FF"/>
            </a:solidFill>
            <a:round/>
            <a:headEnd/>
            <a:tailEnd type="triangle" w="med" len="med"/>
          </a:ln>
        </p:spPr>
      </p:cxnSp>
      <p:cxnSp>
        <p:nvCxnSpPr>
          <p:cNvPr id="24593" name="AutoShape 66"/>
          <p:cNvCxnSpPr>
            <a:cxnSpLocks noChangeShapeType="1"/>
          </p:cNvCxnSpPr>
          <p:nvPr/>
        </p:nvCxnSpPr>
        <p:spPr bwMode="auto">
          <a:xfrm rot="5400000">
            <a:off x="2309881" y="3738396"/>
            <a:ext cx="205347" cy="1588"/>
          </a:xfrm>
          <a:prstGeom prst="straightConnector1">
            <a:avLst/>
          </a:prstGeom>
          <a:noFill/>
          <a:ln w="19050">
            <a:solidFill>
              <a:srgbClr val="0000FF"/>
            </a:solidFill>
            <a:round/>
            <a:headEnd/>
            <a:tailEnd type="triangle" w="med" len="med"/>
          </a:ln>
        </p:spPr>
      </p:cxnSp>
      <p:cxnSp>
        <p:nvCxnSpPr>
          <p:cNvPr id="24594" name="AutoShape 67"/>
          <p:cNvCxnSpPr>
            <a:cxnSpLocks noChangeShapeType="1"/>
          </p:cNvCxnSpPr>
          <p:nvPr/>
        </p:nvCxnSpPr>
        <p:spPr bwMode="auto">
          <a:xfrm rot="5400000">
            <a:off x="2309880" y="4602492"/>
            <a:ext cx="205347" cy="1588"/>
          </a:xfrm>
          <a:prstGeom prst="straightConnector1">
            <a:avLst/>
          </a:prstGeom>
          <a:noFill/>
          <a:ln w="19050">
            <a:solidFill>
              <a:srgbClr val="0000FF"/>
            </a:solidFill>
            <a:round/>
            <a:headEnd/>
            <a:tailEnd type="triangle" w="med" len="med"/>
          </a:ln>
        </p:spPr>
      </p:cxnSp>
      <p:cxnSp>
        <p:nvCxnSpPr>
          <p:cNvPr id="24595" name="AutoShape 68"/>
          <p:cNvCxnSpPr>
            <a:cxnSpLocks noChangeShapeType="1"/>
            <a:endCxn id="24586" idx="1"/>
          </p:cNvCxnSpPr>
          <p:nvPr/>
        </p:nvCxnSpPr>
        <p:spPr bwMode="auto">
          <a:xfrm>
            <a:off x="214314" y="1600729"/>
            <a:ext cx="357187" cy="1617"/>
          </a:xfrm>
          <a:prstGeom prst="straightConnector1">
            <a:avLst/>
          </a:prstGeom>
          <a:noFill/>
          <a:ln w="19050">
            <a:solidFill>
              <a:srgbClr val="0000FF"/>
            </a:solidFill>
            <a:round/>
            <a:headEnd/>
            <a:tailEnd type="triangle" w="med" len="med"/>
          </a:ln>
        </p:spPr>
      </p:cxnSp>
      <p:cxnSp>
        <p:nvCxnSpPr>
          <p:cNvPr id="24598" name="AutoShape 72"/>
          <p:cNvCxnSpPr>
            <a:cxnSpLocks noChangeShapeType="1"/>
          </p:cNvCxnSpPr>
          <p:nvPr/>
        </p:nvCxnSpPr>
        <p:spPr bwMode="auto">
          <a:xfrm flipV="1">
            <a:off x="214312" y="1600730"/>
            <a:ext cx="1" cy="4255083"/>
          </a:xfrm>
          <a:prstGeom prst="straightConnector1">
            <a:avLst/>
          </a:prstGeom>
          <a:noFill/>
          <a:ln w="19050">
            <a:solidFill>
              <a:srgbClr val="0000FF"/>
            </a:solidFill>
            <a:round/>
            <a:headEnd/>
            <a:tailEnd type="triangle" w="med" len="med"/>
          </a:ln>
        </p:spPr>
      </p:cxnSp>
      <p:cxnSp>
        <p:nvCxnSpPr>
          <p:cNvPr id="24599" name="AutoShape 73"/>
          <p:cNvCxnSpPr>
            <a:cxnSpLocks noChangeShapeType="1"/>
          </p:cNvCxnSpPr>
          <p:nvPr/>
        </p:nvCxnSpPr>
        <p:spPr bwMode="auto">
          <a:xfrm rot="10800000">
            <a:off x="214314" y="4438387"/>
            <a:ext cx="357187" cy="1616"/>
          </a:xfrm>
          <a:prstGeom prst="straightConnector1">
            <a:avLst/>
          </a:prstGeom>
          <a:noFill/>
          <a:ln w="19050">
            <a:solidFill>
              <a:srgbClr val="0000FF"/>
            </a:solidFill>
            <a:round/>
            <a:headEnd/>
            <a:tailEnd type="triangle" w="med" len="med"/>
          </a:ln>
        </p:spPr>
      </p:cxnSp>
      <p:cxnSp>
        <p:nvCxnSpPr>
          <p:cNvPr id="24600" name="AutoShape 74"/>
          <p:cNvCxnSpPr>
            <a:cxnSpLocks noChangeShapeType="1"/>
          </p:cNvCxnSpPr>
          <p:nvPr/>
        </p:nvCxnSpPr>
        <p:spPr bwMode="auto">
          <a:xfrm>
            <a:off x="4244975" y="1458442"/>
            <a:ext cx="2224088" cy="0"/>
          </a:xfrm>
          <a:prstGeom prst="straightConnector1">
            <a:avLst/>
          </a:prstGeom>
          <a:noFill/>
          <a:ln w="19050">
            <a:solidFill>
              <a:srgbClr val="0000FF"/>
            </a:solidFill>
            <a:round/>
            <a:headEnd/>
            <a:tailEnd type="triangle" w="med" len="med"/>
          </a:ln>
        </p:spPr>
      </p:cxnSp>
      <p:cxnSp>
        <p:nvCxnSpPr>
          <p:cNvPr id="24601" name="AutoShape 75"/>
          <p:cNvCxnSpPr>
            <a:cxnSpLocks noChangeShapeType="1"/>
          </p:cNvCxnSpPr>
          <p:nvPr/>
        </p:nvCxnSpPr>
        <p:spPr bwMode="auto">
          <a:xfrm>
            <a:off x="6477000" y="1458442"/>
            <a:ext cx="2224088" cy="0"/>
          </a:xfrm>
          <a:prstGeom prst="straightConnector1">
            <a:avLst/>
          </a:prstGeom>
          <a:noFill/>
          <a:ln w="19050">
            <a:solidFill>
              <a:srgbClr val="0000FF"/>
            </a:solidFill>
            <a:round/>
            <a:headEnd/>
            <a:tailEnd type="triangle" w="med" len="med"/>
          </a:ln>
        </p:spPr>
      </p:cxnSp>
      <p:cxnSp>
        <p:nvCxnSpPr>
          <p:cNvPr id="24602" name="AutoShape 76"/>
          <p:cNvCxnSpPr>
            <a:cxnSpLocks noChangeShapeType="1"/>
          </p:cNvCxnSpPr>
          <p:nvPr/>
        </p:nvCxnSpPr>
        <p:spPr bwMode="auto">
          <a:xfrm>
            <a:off x="4244975" y="1898238"/>
            <a:ext cx="2224088" cy="0"/>
          </a:xfrm>
          <a:prstGeom prst="straightConnector1">
            <a:avLst/>
          </a:prstGeom>
          <a:noFill/>
          <a:ln w="19050">
            <a:solidFill>
              <a:srgbClr val="0000FF"/>
            </a:solidFill>
            <a:round/>
            <a:headEnd/>
            <a:tailEnd type="triangle" w="med" len="med"/>
          </a:ln>
        </p:spPr>
      </p:cxnSp>
      <p:cxnSp>
        <p:nvCxnSpPr>
          <p:cNvPr id="24603" name="AutoShape 77"/>
          <p:cNvCxnSpPr>
            <a:cxnSpLocks noChangeShapeType="1"/>
          </p:cNvCxnSpPr>
          <p:nvPr/>
        </p:nvCxnSpPr>
        <p:spPr bwMode="auto">
          <a:xfrm>
            <a:off x="6477000" y="1898238"/>
            <a:ext cx="2224088" cy="0"/>
          </a:xfrm>
          <a:prstGeom prst="straightConnector1">
            <a:avLst/>
          </a:prstGeom>
          <a:noFill/>
          <a:ln w="19050">
            <a:solidFill>
              <a:srgbClr val="0000FF"/>
            </a:solidFill>
            <a:round/>
            <a:headEnd/>
            <a:tailEnd type="triangle" w="med" len="med"/>
          </a:ln>
        </p:spPr>
      </p:cxnSp>
      <p:cxnSp>
        <p:nvCxnSpPr>
          <p:cNvPr id="24604" name="AutoShape 78"/>
          <p:cNvCxnSpPr>
            <a:cxnSpLocks noChangeShapeType="1"/>
          </p:cNvCxnSpPr>
          <p:nvPr/>
        </p:nvCxnSpPr>
        <p:spPr bwMode="auto">
          <a:xfrm>
            <a:off x="4244975" y="2485173"/>
            <a:ext cx="2224088" cy="0"/>
          </a:xfrm>
          <a:prstGeom prst="straightConnector1">
            <a:avLst/>
          </a:prstGeom>
          <a:noFill/>
          <a:ln w="19050">
            <a:solidFill>
              <a:srgbClr val="0000FF"/>
            </a:solidFill>
            <a:round/>
            <a:headEnd/>
            <a:tailEnd type="triangle" w="med" len="med"/>
          </a:ln>
        </p:spPr>
      </p:cxnSp>
      <p:cxnSp>
        <p:nvCxnSpPr>
          <p:cNvPr id="24605" name="AutoShape 79"/>
          <p:cNvCxnSpPr>
            <a:cxnSpLocks noChangeShapeType="1"/>
          </p:cNvCxnSpPr>
          <p:nvPr/>
        </p:nvCxnSpPr>
        <p:spPr bwMode="auto">
          <a:xfrm>
            <a:off x="6477000" y="2485173"/>
            <a:ext cx="2224088" cy="0"/>
          </a:xfrm>
          <a:prstGeom prst="straightConnector1">
            <a:avLst/>
          </a:prstGeom>
          <a:noFill/>
          <a:ln w="19050">
            <a:solidFill>
              <a:srgbClr val="0000FF"/>
            </a:solidFill>
            <a:round/>
            <a:headEnd/>
            <a:tailEnd type="triangle" w="med" len="med"/>
          </a:ln>
        </p:spPr>
      </p:cxnSp>
      <p:cxnSp>
        <p:nvCxnSpPr>
          <p:cNvPr id="24606" name="AutoShape 80"/>
          <p:cNvCxnSpPr>
            <a:cxnSpLocks noChangeShapeType="1"/>
          </p:cNvCxnSpPr>
          <p:nvPr/>
        </p:nvCxnSpPr>
        <p:spPr bwMode="auto">
          <a:xfrm>
            <a:off x="4244975" y="3364766"/>
            <a:ext cx="2224088" cy="0"/>
          </a:xfrm>
          <a:prstGeom prst="straightConnector1">
            <a:avLst/>
          </a:prstGeom>
          <a:noFill/>
          <a:ln w="19050">
            <a:solidFill>
              <a:srgbClr val="0000FF"/>
            </a:solidFill>
            <a:round/>
            <a:headEnd/>
            <a:tailEnd type="triangle" w="med" len="med"/>
          </a:ln>
        </p:spPr>
      </p:cxnSp>
      <p:cxnSp>
        <p:nvCxnSpPr>
          <p:cNvPr id="24607" name="AutoShape 81"/>
          <p:cNvCxnSpPr>
            <a:cxnSpLocks noChangeShapeType="1"/>
          </p:cNvCxnSpPr>
          <p:nvPr/>
        </p:nvCxnSpPr>
        <p:spPr bwMode="auto">
          <a:xfrm>
            <a:off x="6477000" y="3364766"/>
            <a:ext cx="2224088" cy="0"/>
          </a:xfrm>
          <a:prstGeom prst="straightConnector1">
            <a:avLst/>
          </a:prstGeom>
          <a:noFill/>
          <a:ln w="19050">
            <a:solidFill>
              <a:srgbClr val="0000FF"/>
            </a:solidFill>
            <a:round/>
            <a:headEnd/>
            <a:tailEnd type="triangle" w="med" len="med"/>
          </a:ln>
        </p:spPr>
      </p:cxnSp>
      <p:cxnSp>
        <p:nvCxnSpPr>
          <p:cNvPr id="24608" name="AutoShape 82"/>
          <p:cNvCxnSpPr>
            <a:cxnSpLocks noChangeShapeType="1"/>
          </p:cNvCxnSpPr>
          <p:nvPr/>
        </p:nvCxnSpPr>
        <p:spPr bwMode="auto">
          <a:xfrm>
            <a:off x="4244975" y="4244358"/>
            <a:ext cx="2224088" cy="0"/>
          </a:xfrm>
          <a:prstGeom prst="straightConnector1">
            <a:avLst/>
          </a:prstGeom>
          <a:noFill/>
          <a:ln w="19050">
            <a:solidFill>
              <a:srgbClr val="0000FF"/>
            </a:solidFill>
            <a:round/>
            <a:headEnd/>
            <a:tailEnd type="triangle" w="med" len="med"/>
          </a:ln>
        </p:spPr>
      </p:cxnSp>
      <p:cxnSp>
        <p:nvCxnSpPr>
          <p:cNvPr id="24609" name="AutoShape 83"/>
          <p:cNvCxnSpPr>
            <a:cxnSpLocks noChangeShapeType="1"/>
          </p:cNvCxnSpPr>
          <p:nvPr/>
        </p:nvCxnSpPr>
        <p:spPr bwMode="auto">
          <a:xfrm>
            <a:off x="6477000" y="4244358"/>
            <a:ext cx="2224088" cy="0"/>
          </a:xfrm>
          <a:prstGeom prst="straightConnector1">
            <a:avLst/>
          </a:prstGeom>
          <a:noFill/>
          <a:ln w="19050">
            <a:solidFill>
              <a:srgbClr val="0000FF"/>
            </a:solidFill>
            <a:round/>
            <a:headEnd/>
            <a:tailEnd type="triangle" w="med" len="med"/>
          </a:ln>
        </p:spPr>
      </p:cxnSp>
      <p:cxnSp>
        <p:nvCxnSpPr>
          <p:cNvPr id="24612" name="AutoShape 86"/>
          <p:cNvCxnSpPr>
            <a:cxnSpLocks noChangeShapeType="1"/>
          </p:cNvCxnSpPr>
          <p:nvPr/>
        </p:nvCxnSpPr>
        <p:spPr bwMode="auto">
          <a:xfrm>
            <a:off x="4244975" y="5198328"/>
            <a:ext cx="2224088" cy="0"/>
          </a:xfrm>
          <a:prstGeom prst="straightConnector1">
            <a:avLst/>
          </a:prstGeom>
          <a:noFill/>
          <a:ln w="19050">
            <a:solidFill>
              <a:srgbClr val="0000FF"/>
            </a:solidFill>
            <a:round/>
            <a:headEnd/>
            <a:tailEnd type="triangle" w="med" len="med"/>
          </a:ln>
        </p:spPr>
      </p:cxnSp>
      <p:cxnSp>
        <p:nvCxnSpPr>
          <p:cNvPr id="24613" name="AutoShape 87"/>
          <p:cNvCxnSpPr>
            <a:cxnSpLocks noChangeShapeType="1"/>
          </p:cNvCxnSpPr>
          <p:nvPr/>
        </p:nvCxnSpPr>
        <p:spPr bwMode="auto">
          <a:xfrm>
            <a:off x="6477000" y="5198328"/>
            <a:ext cx="2224088" cy="0"/>
          </a:xfrm>
          <a:prstGeom prst="straightConnector1">
            <a:avLst/>
          </a:prstGeom>
          <a:noFill/>
          <a:ln w="19050">
            <a:solidFill>
              <a:srgbClr val="0000FF"/>
            </a:solidFill>
            <a:round/>
            <a:headEnd/>
            <a:tailEnd type="triangle" w="med" len="med"/>
          </a:ln>
        </p:spPr>
      </p:cxnSp>
      <p:sp>
        <p:nvSpPr>
          <p:cNvPr id="24616" name="Text Box 91"/>
          <p:cNvSpPr txBox="1">
            <a:spLocks noChangeArrowheads="1"/>
          </p:cNvSpPr>
          <p:nvPr/>
        </p:nvSpPr>
        <p:spPr bwMode="auto">
          <a:xfrm>
            <a:off x="4356101" y="5253303"/>
            <a:ext cx="4392613" cy="463846"/>
          </a:xfrm>
          <a:prstGeom prst="rect">
            <a:avLst/>
          </a:prstGeom>
          <a:noFill/>
          <a:ln w="9525" algn="ctr">
            <a:noFill/>
            <a:miter lim="800000"/>
            <a:headEnd/>
            <a:tailEnd/>
          </a:ln>
        </p:spPr>
        <p:txBody>
          <a:bodyPr lIns="90000" tIns="46800" rIns="90000" bIns="46800">
            <a:spAutoFit/>
          </a:bodyPr>
          <a:lstStyle/>
          <a:p>
            <a:pPr indent="363538" algn="ctr"/>
            <a:r>
              <a:rPr lang="en-US" sz="1200" dirty="0" smtClean="0">
                <a:solidFill>
                  <a:srgbClr val="000099"/>
                </a:solidFill>
                <a:latin typeface="Times New Roman" pitchFamily="18" charset="0"/>
                <a:cs typeface="Times New Roman" pitchFamily="18" charset="0"/>
              </a:rPr>
              <a:t>Preparation and presentation of analytical materials based on the control (audit) results </a:t>
            </a:r>
            <a:endParaRPr lang="ru-RU" sz="1200" dirty="0">
              <a:solidFill>
                <a:srgbClr val="000099"/>
              </a:solidFill>
              <a:latin typeface="Times New Roman" pitchFamily="18" charset="0"/>
              <a:cs typeface="Times New Roman" pitchFamily="18" charset="0"/>
            </a:endParaRPr>
          </a:p>
        </p:txBody>
      </p:sp>
      <p:sp>
        <p:nvSpPr>
          <p:cNvPr id="42" name="TextBox 41"/>
          <p:cNvSpPr txBox="1"/>
          <p:nvPr/>
        </p:nvSpPr>
        <p:spPr>
          <a:xfrm>
            <a:off x="389976" y="0"/>
            <a:ext cx="8353176" cy="707886"/>
          </a:xfrm>
          <a:prstGeom prst="rect">
            <a:avLst/>
          </a:prstGeom>
          <a:noFill/>
        </p:spPr>
        <p:txBody>
          <a:bodyPr wrap="square" rtlCol="0">
            <a:spAutoFit/>
          </a:bodyPr>
          <a:lstStyle/>
          <a:p>
            <a:pPr algn="ctr">
              <a:defRPr/>
            </a:pPr>
            <a:r>
              <a:rPr lang="en-US" sz="2000" b="1" dirty="0" smtClean="0">
                <a:solidFill>
                  <a:schemeClr val="accent6">
                    <a:lumMod val="75000"/>
                  </a:schemeClr>
                </a:solidFill>
                <a:latin typeface="Times New Roman" pitchFamily="18" charset="0"/>
                <a:cs typeface="Times New Roman" pitchFamily="18" charset="0"/>
              </a:rPr>
              <a:t>Internal Audit Standards, Applied by Control and Audit Units when Implementing Control and Audit Functions </a:t>
            </a:r>
            <a:endParaRPr lang="ru-RU" sz="2000" b="1" dirty="0">
              <a:solidFill>
                <a:schemeClr val="accent6">
                  <a:lumMod val="75000"/>
                </a:schemeClr>
              </a:solidFill>
              <a:latin typeface="Times New Roman" pitchFamily="18" charset="0"/>
              <a:cs typeface="Times New Roman" pitchFamily="18" charset="0"/>
            </a:endParaRPr>
          </a:p>
        </p:txBody>
      </p:sp>
      <p:sp>
        <p:nvSpPr>
          <p:cNvPr id="43" name="AutoShape 7"/>
          <p:cNvSpPr>
            <a:spLocks noChangeArrowheads="1"/>
          </p:cNvSpPr>
          <p:nvPr/>
        </p:nvSpPr>
        <p:spPr bwMode="auto">
          <a:xfrm>
            <a:off x="1043608" y="5296937"/>
            <a:ext cx="2232248" cy="1502628"/>
          </a:xfrm>
          <a:prstGeom prst="roundRect">
            <a:avLst>
              <a:gd name="adj" fmla="val 21750"/>
            </a:avLst>
          </a:prstGeom>
          <a:solidFill>
            <a:schemeClr val="accent6">
              <a:lumMod val="75000"/>
            </a:schemeClr>
          </a:solidFill>
          <a:ln w="25400" cmpd="sng" algn="ctr">
            <a:solidFill>
              <a:schemeClr val="tx1"/>
            </a:solidFill>
            <a:round/>
            <a:headEnd/>
            <a:tailEnd/>
          </a:ln>
        </p:spPr>
        <p:txBody>
          <a:bodyPr wrap="square" anchor="ctr">
            <a:spAutoFit/>
          </a:bodyPr>
          <a:lstStyle/>
          <a:p>
            <a:pPr algn="ctr">
              <a:defRPr/>
            </a:pPr>
            <a:r>
              <a:rPr lang="en-US" sz="1600" b="1" kern="0" dirty="0" smtClean="0">
                <a:solidFill>
                  <a:schemeClr val="bg1"/>
                </a:solidFill>
                <a:latin typeface="Times New Roman" panose="02020603050405020304" pitchFamily="18" charset="0"/>
                <a:cs typeface="Times New Roman" panose="02020603050405020304" pitchFamily="18" charset="0"/>
              </a:rPr>
              <a:t>IPS Standards 2000, 2100, 2200, 2300, 2400, 2500</a:t>
            </a:r>
          </a:p>
          <a:p>
            <a:pPr algn="ctr">
              <a:defRPr/>
            </a:pPr>
            <a:endParaRPr lang="en-US" sz="1600" b="1" kern="0" dirty="0" smtClean="0">
              <a:solidFill>
                <a:schemeClr val="bg1"/>
              </a:solidFill>
              <a:latin typeface="Times New Roman" panose="02020603050405020304" pitchFamily="18" charset="0"/>
              <a:cs typeface="Times New Roman" panose="02020603050405020304" pitchFamily="18" charset="0"/>
            </a:endParaRPr>
          </a:p>
          <a:p>
            <a:pPr algn="ctr">
              <a:defRPr/>
            </a:pPr>
            <a:r>
              <a:rPr lang="ru-RU" sz="1600" b="1" kern="0" dirty="0" smtClean="0">
                <a:solidFill>
                  <a:schemeClr val="bg1"/>
                </a:solidFill>
                <a:latin typeface="Times New Roman" panose="02020603050405020304" pitchFamily="18" charset="0"/>
                <a:cs typeface="Times New Roman" panose="02020603050405020304" pitchFamily="18" charset="0"/>
              </a:rPr>
              <a:t> </a:t>
            </a:r>
            <a:r>
              <a:rPr lang="en-US" sz="1600" b="1" kern="0" dirty="0" smtClean="0">
                <a:solidFill>
                  <a:schemeClr val="bg1"/>
                </a:solidFill>
                <a:latin typeface="Times New Roman" panose="02020603050405020304" pitchFamily="18" charset="0"/>
                <a:cs typeface="Times New Roman" panose="02020603050405020304" pitchFamily="18" charset="0"/>
              </a:rPr>
              <a:t>ISSAI 9100</a:t>
            </a:r>
            <a:r>
              <a:rPr lang="ru-RU" sz="1600" b="1" kern="0" dirty="0" smtClean="0">
                <a:solidFill>
                  <a:schemeClr val="bg1"/>
                </a:solidFill>
                <a:latin typeface="Times New Roman" panose="02020603050405020304" pitchFamily="18" charset="0"/>
                <a:cs typeface="Times New Roman" panose="02020603050405020304" pitchFamily="18" charset="0"/>
              </a:rPr>
              <a:t> </a:t>
            </a:r>
            <a:endParaRPr lang="ru-RU" sz="1600" b="1" kern="0" dirty="0">
              <a:solidFill>
                <a:schemeClr val="bg1"/>
              </a:solidFill>
              <a:latin typeface="Times New Roman" panose="02020603050405020304" pitchFamily="18" charset="0"/>
              <a:cs typeface="Times New Roman" panose="02020603050405020304" pitchFamily="18" charset="0"/>
            </a:endParaRPr>
          </a:p>
        </p:txBody>
      </p:sp>
      <p:sp>
        <p:nvSpPr>
          <p:cNvPr id="44" name="Стрелка вправо 43"/>
          <p:cNvSpPr/>
          <p:nvPr/>
        </p:nvSpPr>
        <p:spPr>
          <a:xfrm>
            <a:off x="3707904" y="6156796"/>
            <a:ext cx="393839" cy="285752"/>
          </a:xfrm>
          <a:prstGeom prst="right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ru-RU"/>
          </a:p>
        </p:txBody>
      </p:sp>
      <p:sp>
        <p:nvSpPr>
          <p:cNvPr id="45" name="AutoShape 7"/>
          <p:cNvSpPr>
            <a:spLocks noChangeArrowheads="1"/>
          </p:cNvSpPr>
          <p:nvPr/>
        </p:nvSpPr>
        <p:spPr bwMode="auto">
          <a:xfrm>
            <a:off x="4460436" y="5965853"/>
            <a:ext cx="3799755" cy="594062"/>
          </a:xfrm>
          <a:prstGeom prst="roundRect">
            <a:avLst>
              <a:gd name="adj" fmla="val 21750"/>
            </a:avLst>
          </a:prstGeom>
          <a:solidFill>
            <a:schemeClr val="accent6">
              <a:lumMod val="75000"/>
            </a:schemeClr>
          </a:solidFill>
          <a:ln w="25400" cmpd="sng" algn="ctr">
            <a:solidFill>
              <a:schemeClr val="tx1"/>
            </a:solidFill>
            <a:round/>
            <a:headEnd/>
            <a:tailEnd/>
          </a:ln>
        </p:spPr>
        <p:txBody>
          <a:bodyPr wrap="square" anchor="ctr">
            <a:spAutoFit/>
          </a:bodyPr>
          <a:lstStyle/>
          <a:p>
            <a:pPr algn="ctr">
              <a:defRPr/>
            </a:pPr>
            <a:r>
              <a:rPr lang="en-US" sz="1400" b="1" kern="0" dirty="0" smtClean="0">
                <a:solidFill>
                  <a:schemeClr val="bg1"/>
                </a:solidFill>
                <a:latin typeface="Times New Roman" panose="02020603050405020304" pitchFamily="18" charset="0"/>
                <a:cs typeface="Times New Roman" panose="02020603050405020304" pitchFamily="18" charset="0"/>
              </a:rPr>
              <a:t>Complex approach to implementation of internal control, internal  audit</a:t>
            </a:r>
            <a:endParaRPr lang="ru-RU" sz="1400" b="1" kern="0" dirty="0">
              <a:solidFill>
                <a:schemeClr val="bg1"/>
              </a:solidFill>
              <a:latin typeface="Times New Roman" panose="02020603050405020304" pitchFamily="18" charset="0"/>
              <a:cs typeface="Times New Roman" panose="02020603050405020304" pitchFamily="18" charset="0"/>
            </a:endParaRPr>
          </a:p>
        </p:txBody>
      </p:sp>
      <p:sp>
        <p:nvSpPr>
          <p:cNvPr id="46" name="Номер слайда 5"/>
          <p:cNvSpPr txBox="1">
            <a:spLocks noGrp="1"/>
          </p:cNvSpPr>
          <p:nvPr/>
        </p:nvSpPr>
        <p:spPr bwMode="auto">
          <a:xfrm>
            <a:off x="8712200" y="6350020"/>
            <a:ext cx="431800" cy="4834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fontAlgn="base" hangingPunct="1">
              <a:spcBef>
                <a:spcPct val="0"/>
              </a:spcBef>
              <a:spcAft>
                <a:spcPct val="0"/>
              </a:spcAft>
            </a:pPr>
            <a:fld id="{B9B1DA86-105C-4953-84E6-C8DE2218F8B0}" type="slidenum">
              <a:rPr lang="ru-RU" altLang="ru-RU" sz="1400">
                <a:solidFill>
                  <a:prstClr val="black"/>
                </a:solidFill>
                <a:latin typeface="Times New Roman" pitchFamily="18" charset="0"/>
                <a:cs typeface="Times New Roman" pitchFamily="18" charset="0"/>
              </a:rPr>
              <a:pPr algn="r" eaLnBrk="1" fontAlgn="base" hangingPunct="1">
                <a:spcBef>
                  <a:spcPct val="0"/>
                </a:spcBef>
                <a:spcAft>
                  <a:spcPct val="0"/>
                </a:spcAft>
              </a:pPr>
              <a:t>5</a:t>
            </a:fld>
            <a:endParaRPr lang="ru-RU" altLang="ru-RU" sz="1400" dirty="0">
              <a:solidFill>
                <a:prstClr val="black"/>
              </a:solidFill>
              <a:latin typeface="Times New Roman" pitchFamily="18" charset="0"/>
              <a:cs typeface="Times New Roman" pitchFamily="18" charset="0"/>
            </a:endParaRPr>
          </a:p>
        </p:txBody>
      </p:sp>
      <p:sp>
        <p:nvSpPr>
          <p:cNvPr id="5" name="Стрелка углом вверх 4"/>
          <p:cNvSpPr/>
          <p:nvPr/>
        </p:nvSpPr>
        <p:spPr>
          <a:xfrm>
            <a:off x="8244408" y="5887935"/>
            <a:ext cx="504306" cy="564759"/>
          </a:xfrm>
          <a:prstGeom prst="bentUpArrow">
            <a:avLst/>
          </a:prstGeom>
          <a:ln>
            <a:prstDash val="sysDash"/>
          </a:ln>
        </p:spPr>
        <p:style>
          <a:lnRef idx="2">
            <a:schemeClr val="accent5"/>
          </a:lnRef>
          <a:fillRef idx="1">
            <a:schemeClr val="lt1"/>
          </a:fillRef>
          <a:effectRef idx="0">
            <a:schemeClr val="accent5"/>
          </a:effectRef>
          <a:fontRef idx="minor">
            <a:schemeClr val="dk1"/>
          </a:fontRef>
        </p:style>
        <p:txBody>
          <a:bodyPr rtlCol="0" anchor="ctr"/>
          <a:lstStyle/>
          <a:p>
            <a:pPr algn="ctr"/>
            <a:endParaRPr lang="ru-RU"/>
          </a:p>
        </p:txBody>
      </p:sp>
      <p:pic>
        <p:nvPicPr>
          <p:cNvPr id="47" name="Picture 12" descr="http://www.kommersant.ru/factbook/picture/5771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95536" y="6084788"/>
            <a:ext cx="506685" cy="585216"/>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Lst>
        </p:spPr>
      </p:pic>
      <p:pic>
        <p:nvPicPr>
          <p:cNvPr id="50" name="Picture 2"/>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67544" y="5364708"/>
            <a:ext cx="646509" cy="517081"/>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txBox="1">
            <a:spLocks/>
          </p:cNvSpPr>
          <p:nvPr/>
        </p:nvSpPr>
        <p:spPr bwMode="auto">
          <a:xfrm>
            <a:off x="500034" y="46782"/>
            <a:ext cx="8208912" cy="582063"/>
          </a:xfrm>
          <a:prstGeom prst="rect">
            <a:avLst/>
          </a:prstGeom>
          <a:noFill/>
          <a:ln w="9525">
            <a:noFill/>
            <a:miter lim="800000"/>
            <a:headEnd/>
            <a:tailEnd/>
          </a:ln>
        </p:spPr>
        <p:txBody>
          <a:bodyPr/>
          <a:lstStyle/>
          <a:p>
            <a:pPr algn="ctr" eaLnBrk="0" hangingPunct="0"/>
            <a:r>
              <a:rPr lang="en-US" b="1" dirty="0" smtClean="0">
                <a:solidFill>
                  <a:srgbClr val="162387"/>
                </a:solidFill>
                <a:latin typeface="Times New Roman" pitchFamily="18" charset="0"/>
              </a:rPr>
              <a:t>Standard for Implementation of Follow Up Operational Internal Automated Control in Territorial Bodies of Federal Treasury </a:t>
            </a:r>
            <a:endParaRPr lang="ru-RU" b="1" dirty="0">
              <a:solidFill>
                <a:srgbClr val="162387"/>
              </a:solidFill>
              <a:latin typeface="Times New Roman" pitchFamily="18" charset="0"/>
            </a:endParaRPr>
          </a:p>
        </p:txBody>
      </p:sp>
      <p:sp>
        <p:nvSpPr>
          <p:cNvPr id="30" name="Номер слайда 2"/>
          <p:cNvSpPr txBox="1">
            <a:spLocks/>
          </p:cNvSpPr>
          <p:nvPr/>
        </p:nvSpPr>
        <p:spPr bwMode="auto">
          <a:xfrm>
            <a:off x="6516450" y="6537120"/>
            <a:ext cx="2133600" cy="371887"/>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lIns="91440" tIns="45720" rIns="91440" bIns="45720" rtlCol="0" anchor="ctr"/>
          <a:lstStyle>
            <a:defPPr>
              <a:defRPr lang="ru-RU"/>
            </a:defPPr>
            <a:lvl1pPr algn="r" rtl="0" fontAlgn="auto">
              <a:lnSpc>
                <a:spcPct val="90000"/>
              </a:lnSpc>
              <a:spcBef>
                <a:spcPts val="1000"/>
              </a:spcBef>
              <a:spcAft>
                <a:spcPts val="0"/>
              </a:spcAft>
              <a:buFont typeface="Arial" charset="0"/>
              <a:buChar char="•"/>
              <a:defRPr sz="2800" kern="1200">
                <a:solidFill>
                  <a:schemeClr val="tx1"/>
                </a:solidFill>
                <a:latin typeface="Calibri" pitchFamily="34" charset="0"/>
                <a:ea typeface="+mn-ea"/>
                <a:cs typeface="+mn-cs"/>
              </a:defRPr>
            </a:lvl1pPr>
            <a:lvl2pPr marL="742950" indent="-285750" algn="l" rtl="0" fontAlgn="base">
              <a:lnSpc>
                <a:spcPct val="90000"/>
              </a:lnSpc>
              <a:spcBef>
                <a:spcPts val="500"/>
              </a:spcBef>
              <a:spcAft>
                <a:spcPct val="0"/>
              </a:spcAft>
              <a:buFont typeface="Arial" charset="0"/>
              <a:buChar char="•"/>
              <a:defRPr sz="2400" kern="1200">
                <a:solidFill>
                  <a:schemeClr val="tx1"/>
                </a:solidFill>
                <a:latin typeface="Calibri" pitchFamily="34" charset="0"/>
                <a:ea typeface="+mn-ea"/>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Calibri" pitchFamily="34" charset="0"/>
                <a:ea typeface="+mn-ea"/>
                <a:cs typeface="+mn-cs"/>
              </a:defRPr>
            </a:lvl3pPr>
            <a:lvl4pPr marL="1600200" indent="-228600" algn="l" rtl="0" fontAlgn="base">
              <a:lnSpc>
                <a:spcPct val="90000"/>
              </a:lnSpc>
              <a:spcBef>
                <a:spcPts val="500"/>
              </a:spcBef>
              <a:spcAft>
                <a:spcPct val="0"/>
              </a:spcAft>
              <a:buFont typeface="Arial" charset="0"/>
              <a:buChar char="•"/>
              <a:defRPr sz="2400" kern="1200">
                <a:solidFill>
                  <a:schemeClr val="tx1"/>
                </a:solidFill>
                <a:latin typeface="Calibri" pitchFamily="34" charset="0"/>
                <a:ea typeface="+mn-ea"/>
                <a:cs typeface="+mn-cs"/>
              </a:defRPr>
            </a:lvl4pPr>
            <a:lvl5pPr marL="2057400" indent="-228600" algn="l" rtl="0" fontAlgn="base">
              <a:lnSpc>
                <a:spcPct val="90000"/>
              </a:lnSpc>
              <a:spcBef>
                <a:spcPts val="500"/>
              </a:spcBef>
              <a:spcAft>
                <a:spcPct val="0"/>
              </a:spcAft>
              <a:buFont typeface="Arial" charset="0"/>
              <a:buChar char="•"/>
              <a:defRPr sz="2400" kern="1200">
                <a:solidFill>
                  <a:schemeClr val="tx1"/>
                </a:solidFill>
                <a:latin typeface="Calibri" pitchFamily="34" charset="0"/>
                <a:ea typeface="+mn-ea"/>
                <a:cs typeface="+mn-cs"/>
              </a:defRPr>
            </a:lvl5pPr>
            <a:lvl6pPr marL="2514600" indent="-228600" algn="l" defTabSz="914400" rtl="0" eaLnBrk="0" fontAlgn="base" latinLnBrk="0" hangingPunct="0">
              <a:lnSpc>
                <a:spcPct val="90000"/>
              </a:lnSpc>
              <a:spcBef>
                <a:spcPts val="500"/>
              </a:spcBef>
              <a:spcAft>
                <a:spcPct val="0"/>
              </a:spcAft>
              <a:buFont typeface="Arial" charset="0"/>
              <a:buChar char="•"/>
              <a:defRPr sz="2400" kern="1200">
                <a:solidFill>
                  <a:schemeClr val="tx1"/>
                </a:solidFill>
                <a:latin typeface="Calibri" pitchFamily="34" charset="0"/>
                <a:ea typeface="+mn-ea"/>
                <a:cs typeface="+mn-cs"/>
              </a:defRPr>
            </a:lvl6pPr>
            <a:lvl7pPr marL="2971800" indent="-228600" algn="l" defTabSz="914400" rtl="0" eaLnBrk="0" fontAlgn="base" latinLnBrk="0" hangingPunct="0">
              <a:lnSpc>
                <a:spcPct val="90000"/>
              </a:lnSpc>
              <a:spcBef>
                <a:spcPts val="500"/>
              </a:spcBef>
              <a:spcAft>
                <a:spcPct val="0"/>
              </a:spcAft>
              <a:buFont typeface="Arial" charset="0"/>
              <a:buChar char="•"/>
              <a:defRPr sz="2400" kern="1200">
                <a:solidFill>
                  <a:schemeClr val="tx1"/>
                </a:solidFill>
                <a:latin typeface="Calibri" pitchFamily="34" charset="0"/>
                <a:ea typeface="+mn-ea"/>
                <a:cs typeface="+mn-cs"/>
              </a:defRPr>
            </a:lvl7pPr>
            <a:lvl8pPr marL="3429000" indent="-228600" algn="l" defTabSz="914400" rtl="0" eaLnBrk="0" fontAlgn="base" latinLnBrk="0" hangingPunct="0">
              <a:lnSpc>
                <a:spcPct val="90000"/>
              </a:lnSpc>
              <a:spcBef>
                <a:spcPts val="500"/>
              </a:spcBef>
              <a:spcAft>
                <a:spcPct val="0"/>
              </a:spcAft>
              <a:buFont typeface="Arial" charset="0"/>
              <a:buChar char="•"/>
              <a:defRPr sz="2400" kern="1200">
                <a:solidFill>
                  <a:schemeClr val="tx1"/>
                </a:solidFill>
                <a:latin typeface="Calibri" pitchFamily="34" charset="0"/>
                <a:ea typeface="+mn-ea"/>
                <a:cs typeface="+mn-cs"/>
              </a:defRPr>
            </a:lvl8pPr>
            <a:lvl9pPr marL="3886200" indent="-228600" algn="l" defTabSz="914400" rtl="0" eaLnBrk="0" fontAlgn="base" latinLnBrk="0" hangingPunct="0">
              <a:lnSpc>
                <a:spcPct val="90000"/>
              </a:lnSpc>
              <a:spcBef>
                <a:spcPts val="500"/>
              </a:spcBef>
              <a:spcAft>
                <a:spcPct val="0"/>
              </a:spcAft>
              <a:buFont typeface="Arial" charset="0"/>
              <a:buChar char="•"/>
              <a:defRPr sz="2400" kern="1200">
                <a:solidFill>
                  <a:schemeClr val="tx1"/>
                </a:solidFill>
                <a:latin typeface="Calibri" pitchFamily="34" charset="0"/>
                <a:ea typeface="+mn-ea"/>
                <a:cs typeface="+mn-cs"/>
              </a:defRPr>
            </a:lvl9pPr>
          </a:lstStyle>
          <a:p>
            <a:pPr>
              <a:lnSpc>
                <a:spcPct val="100000"/>
              </a:lnSpc>
              <a:spcBef>
                <a:spcPct val="0"/>
              </a:spcBef>
              <a:buFontTx/>
              <a:buNone/>
            </a:pPr>
            <a:endParaRPr lang="ru-RU" altLang="ru-RU" sz="1200" dirty="0">
              <a:solidFill>
                <a:srgbClr val="898989"/>
              </a:solidFill>
              <a:latin typeface="Times New Roman" panose="02020603050405020304" pitchFamily="18" charset="0"/>
              <a:cs typeface="Times New Roman" panose="02020603050405020304" pitchFamily="18" charset="0"/>
            </a:endParaRPr>
          </a:p>
        </p:txBody>
      </p:sp>
      <p:sp>
        <p:nvSpPr>
          <p:cNvPr id="3" name="Rectangle 202"/>
          <p:cNvSpPr>
            <a:spLocks noChangeArrowheads="1"/>
          </p:cNvSpPr>
          <p:nvPr/>
        </p:nvSpPr>
        <p:spPr bwMode="auto">
          <a:xfrm>
            <a:off x="0" y="9085012"/>
            <a:ext cx="184731"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147" name="Прямоугольник 146"/>
          <p:cNvSpPr/>
          <p:nvPr/>
        </p:nvSpPr>
        <p:spPr>
          <a:xfrm>
            <a:off x="179512" y="1145573"/>
            <a:ext cx="8784976" cy="762751"/>
          </a:xfrm>
          <a:prstGeom prst="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600" b="1" dirty="0" smtClean="0">
                <a:solidFill>
                  <a:schemeClr val="tx1"/>
                </a:solidFill>
                <a:latin typeface="Times New Roman" panose="02020603050405020304" pitchFamily="18" charset="0"/>
                <a:cs typeface="Times New Roman" pitchFamily="18" charset="0"/>
              </a:rPr>
              <a:t>PURPOSE</a:t>
            </a:r>
            <a:r>
              <a:rPr lang="ru-RU" sz="1600" b="1" dirty="0" smtClean="0">
                <a:solidFill>
                  <a:schemeClr val="tx1"/>
                </a:solidFill>
                <a:latin typeface="Times New Roman" panose="02020603050405020304" pitchFamily="18" charset="0"/>
                <a:cs typeface="Times New Roman" pitchFamily="18" charset="0"/>
              </a:rPr>
              <a:t>: </a:t>
            </a:r>
            <a:r>
              <a:rPr lang="en-US" sz="1600" dirty="0" smtClean="0">
                <a:solidFill>
                  <a:schemeClr val="tx1"/>
                </a:solidFill>
                <a:latin typeface="Times New Roman" panose="02020603050405020304" pitchFamily="18" charset="0"/>
                <a:cs typeface="Times New Roman" panose="02020603050405020304" pitchFamily="18" charset="0"/>
              </a:rPr>
              <a:t>establishment of common rules, requirements, and procedures for organization and implementation of follow up operational internal automated control performed by control and audit units of TBFT</a:t>
            </a:r>
            <a:endParaRPr lang="ru-RU" sz="1600" b="1" dirty="0">
              <a:solidFill>
                <a:schemeClr val="tx1"/>
              </a:solidFill>
              <a:latin typeface="Times New Roman" pitchFamily="18" charset="0"/>
              <a:cs typeface="Times New Roman" pitchFamily="18" charset="0"/>
            </a:endParaRPr>
          </a:p>
        </p:txBody>
      </p:sp>
      <p:sp>
        <p:nvSpPr>
          <p:cNvPr id="148" name="Прямоугольник 147"/>
          <p:cNvSpPr/>
          <p:nvPr/>
        </p:nvSpPr>
        <p:spPr>
          <a:xfrm>
            <a:off x="179512" y="2172353"/>
            <a:ext cx="8784976" cy="586732"/>
          </a:xfrm>
          <a:prstGeom prst="rect">
            <a:avLst/>
          </a:prstGeom>
          <a:ln/>
        </p:spPr>
        <p:style>
          <a:lnRef idx="2">
            <a:schemeClr val="accent5"/>
          </a:lnRef>
          <a:fillRef idx="1">
            <a:schemeClr val="lt1"/>
          </a:fillRef>
          <a:effectRef idx="0">
            <a:schemeClr val="accent5"/>
          </a:effectRef>
          <a:fontRef idx="minor">
            <a:schemeClr val="dk1"/>
          </a:fontRef>
        </p:style>
        <p:txBody>
          <a:bodyPr rtlCol="0" anchor="ctr"/>
          <a:lstStyle/>
          <a:p>
            <a:pPr algn="just"/>
            <a:r>
              <a:rPr lang="en-US" sz="1400" dirty="0" smtClean="0">
                <a:latin typeface="Times New Roman" panose="02020603050405020304" pitchFamily="18" charset="0"/>
                <a:cs typeface="Times New Roman" panose="02020603050405020304" pitchFamily="18" charset="0"/>
              </a:rPr>
              <a:t>OBJECTIVE</a:t>
            </a:r>
            <a:r>
              <a:rPr lang="ru-RU" sz="1400" dirty="0" smtClean="0">
                <a:latin typeface="Times New Roman" panose="02020603050405020304" pitchFamily="18" charset="0"/>
                <a:cs typeface="Times New Roman" panose="02020603050405020304" pitchFamily="18" charset="0"/>
              </a:rPr>
              <a:t> 1: </a:t>
            </a:r>
            <a:r>
              <a:rPr lang="en-US" sz="1400" dirty="0" smtClean="0">
                <a:latin typeface="Times New Roman" panose="02020603050405020304" pitchFamily="18" charset="0"/>
                <a:cs typeface="Times New Roman" panose="02020603050405020304" pitchFamily="18" charset="0"/>
              </a:rPr>
              <a:t>organize operational internal control over the most risky operations and actions </a:t>
            </a:r>
            <a:r>
              <a:rPr lang="ru-RU" sz="1400" dirty="0" smtClean="0">
                <a:latin typeface="Times New Roman" panose="02020603050405020304" pitchFamily="18" charset="0"/>
                <a:cs typeface="Times New Roman" panose="02020603050405020304" pitchFamily="18" charset="0"/>
              </a:rPr>
              <a:t>(</a:t>
            </a:r>
            <a:r>
              <a:rPr lang="en-US" sz="1400" dirty="0" smtClean="0">
                <a:latin typeface="Times New Roman" panose="02020603050405020304" pitchFamily="18" charset="0"/>
                <a:cs typeface="Times New Roman" panose="02020603050405020304" pitchFamily="18" charset="0"/>
              </a:rPr>
              <a:t>including preparation of documents</a:t>
            </a:r>
            <a:r>
              <a:rPr lang="ru-RU" sz="1400" dirty="0" smtClean="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rPr>
              <a:t>performed in structural units of TBFT</a:t>
            </a:r>
            <a:endParaRPr lang="ru-RU" sz="1400" dirty="0">
              <a:solidFill>
                <a:srgbClr val="162387"/>
              </a:solidFill>
              <a:latin typeface="Times New Roman" pitchFamily="18" charset="0"/>
              <a:cs typeface="Times New Roman" pitchFamily="18" charset="0"/>
            </a:endParaRPr>
          </a:p>
        </p:txBody>
      </p:sp>
      <p:sp>
        <p:nvSpPr>
          <p:cNvPr id="149" name="Прямоугольник 148"/>
          <p:cNvSpPr/>
          <p:nvPr/>
        </p:nvSpPr>
        <p:spPr>
          <a:xfrm>
            <a:off x="179512" y="2832427"/>
            <a:ext cx="8784976" cy="660073"/>
          </a:xfrm>
          <a:prstGeom prst="rect">
            <a:avLst/>
          </a:prstGeom>
          <a:ln/>
        </p:spPr>
        <p:style>
          <a:lnRef idx="2">
            <a:schemeClr val="accent5"/>
          </a:lnRef>
          <a:fillRef idx="1">
            <a:schemeClr val="lt1"/>
          </a:fillRef>
          <a:effectRef idx="0">
            <a:schemeClr val="accent5"/>
          </a:effectRef>
          <a:fontRef idx="minor">
            <a:schemeClr val="dk1"/>
          </a:fontRef>
        </p:style>
        <p:txBody>
          <a:bodyPr rtlCol="0" anchor="ctr"/>
          <a:lstStyle/>
          <a:p>
            <a:pPr algn="just"/>
            <a:r>
              <a:rPr lang="en-US" sz="1400" dirty="0" smtClean="0">
                <a:latin typeface="Times New Roman" panose="02020603050405020304" pitchFamily="18" charset="0"/>
                <a:cs typeface="Times New Roman" panose="02020603050405020304" pitchFamily="18" charset="0"/>
              </a:rPr>
              <a:t>OBJECTIVE </a:t>
            </a:r>
            <a:r>
              <a:rPr lang="ru-RU" sz="1400" dirty="0" smtClean="0">
                <a:latin typeface="Times New Roman" panose="02020603050405020304" pitchFamily="18" charset="0"/>
                <a:cs typeface="Times New Roman" panose="02020603050405020304" pitchFamily="18" charset="0"/>
              </a:rPr>
              <a:t>2: </a:t>
            </a:r>
            <a:r>
              <a:rPr lang="en-US" sz="1400" dirty="0" smtClean="0">
                <a:latin typeface="Times New Roman" panose="02020603050405020304" pitchFamily="18" charset="0"/>
                <a:cs typeface="Times New Roman" panose="02020603050405020304" pitchFamily="18" charset="0"/>
              </a:rPr>
              <a:t>assess efficiency of internal control, performed in structural units of TCBFT in accordance with requirements of the Internal Control Standard of Federal Treasury, approved by the Order of the Federal Treasury </a:t>
            </a:r>
            <a:endParaRPr lang="ru-RU" sz="1400" dirty="0">
              <a:solidFill>
                <a:srgbClr val="162387"/>
              </a:solidFill>
              <a:latin typeface="Times New Roman" pitchFamily="18" charset="0"/>
              <a:cs typeface="Times New Roman" pitchFamily="18" charset="0"/>
            </a:endParaRPr>
          </a:p>
        </p:txBody>
      </p:sp>
      <p:sp>
        <p:nvSpPr>
          <p:cNvPr id="150" name="Прямоугольник 149"/>
          <p:cNvSpPr/>
          <p:nvPr/>
        </p:nvSpPr>
        <p:spPr>
          <a:xfrm>
            <a:off x="179512" y="3565842"/>
            <a:ext cx="8784976" cy="513390"/>
          </a:xfrm>
          <a:prstGeom prst="rect">
            <a:avLst/>
          </a:prstGeom>
          <a:ln/>
        </p:spPr>
        <p:style>
          <a:lnRef idx="2">
            <a:schemeClr val="accent5"/>
          </a:lnRef>
          <a:fillRef idx="1">
            <a:schemeClr val="lt1"/>
          </a:fillRef>
          <a:effectRef idx="0">
            <a:schemeClr val="accent5"/>
          </a:effectRef>
          <a:fontRef idx="minor">
            <a:schemeClr val="dk1"/>
          </a:fontRef>
        </p:style>
        <p:txBody>
          <a:bodyPr rtlCol="0" anchor="ctr"/>
          <a:lstStyle/>
          <a:p>
            <a:pPr algn="just"/>
            <a:r>
              <a:rPr lang="en-US" sz="1400" dirty="0" smtClean="0">
                <a:latin typeface="Times New Roman" panose="02020603050405020304" pitchFamily="18" charset="0"/>
                <a:cs typeface="Times New Roman" panose="02020603050405020304" pitchFamily="18" charset="0"/>
              </a:rPr>
              <a:t>OBJECTIVE </a:t>
            </a:r>
            <a:r>
              <a:rPr lang="ru-RU" sz="1400" dirty="0" smtClean="0">
                <a:latin typeface="Times New Roman" panose="02020603050405020304" pitchFamily="18" charset="0"/>
                <a:cs typeface="Times New Roman" panose="02020603050405020304" pitchFamily="18" charset="0"/>
              </a:rPr>
              <a:t>3: </a:t>
            </a:r>
            <a:r>
              <a:rPr lang="en-US" sz="1400" dirty="0" smtClean="0">
                <a:latin typeface="Times New Roman" panose="02020603050405020304" pitchFamily="18" charset="0"/>
                <a:cs typeface="Times New Roman" panose="02020603050405020304" pitchFamily="18" charset="0"/>
              </a:rPr>
              <a:t>provide operational information to TBFT management about detected violations </a:t>
            </a:r>
            <a:r>
              <a:rPr lang="ru-RU" sz="1400" dirty="0" smtClean="0">
                <a:latin typeface="Times New Roman" panose="02020603050405020304" pitchFamily="18" charset="0"/>
                <a:cs typeface="Times New Roman" panose="02020603050405020304" pitchFamily="18" charset="0"/>
              </a:rPr>
              <a:t>(</a:t>
            </a:r>
            <a:r>
              <a:rPr lang="en-US" sz="1400" dirty="0" smtClean="0">
                <a:latin typeface="Times New Roman" panose="02020603050405020304" pitchFamily="18" charset="0"/>
                <a:cs typeface="Times New Roman" panose="02020603050405020304" pitchFamily="18" charset="0"/>
              </a:rPr>
              <a:t>deficiencies) in the activities of TBFT to allow for timely adoption of management decisions </a:t>
            </a:r>
            <a:endParaRPr lang="ru-RU" sz="1400" dirty="0">
              <a:solidFill>
                <a:srgbClr val="162387"/>
              </a:solidFill>
              <a:latin typeface="Times New Roman" pitchFamily="18" charset="0"/>
              <a:cs typeface="Times New Roman" pitchFamily="18" charset="0"/>
            </a:endParaRPr>
          </a:p>
        </p:txBody>
      </p:sp>
      <p:sp>
        <p:nvSpPr>
          <p:cNvPr id="151" name="Прямоугольник 150"/>
          <p:cNvSpPr/>
          <p:nvPr/>
        </p:nvSpPr>
        <p:spPr>
          <a:xfrm>
            <a:off x="142844" y="4135442"/>
            <a:ext cx="8784976" cy="501105"/>
          </a:xfrm>
          <a:prstGeom prst="rect">
            <a:avLst/>
          </a:prstGeom>
          <a:ln/>
        </p:spPr>
        <p:style>
          <a:lnRef idx="2">
            <a:schemeClr val="accent5"/>
          </a:lnRef>
          <a:fillRef idx="1">
            <a:schemeClr val="lt1"/>
          </a:fillRef>
          <a:effectRef idx="0">
            <a:schemeClr val="accent5"/>
          </a:effectRef>
          <a:fontRef idx="minor">
            <a:schemeClr val="dk1"/>
          </a:fontRef>
        </p:style>
        <p:txBody>
          <a:bodyPr rtlCol="0" anchor="ctr"/>
          <a:lstStyle/>
          <a:p>
            <a:pPr algn="just"/>
            <a:r>
              <a:rPr lang="en-US" sz="1400" dirty="0" smtClean="0">
                <a:latin typeface="Times New Roman" panose="02020603050405020304" pitchFamily="18" charset="0"/>
                <a:cs typeface="Times New Roman" panose="02020603050405020304" pitchFamily="18" charset="0"/>
              </a:rPr>
              <a:t>OBJECTIVE 4</a:t>
            </a:r>
            <a:r>
              <a:rPr lang="ru-RU" sz="1400" dirty="0" smtClean="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rPr>
              <a:t>ensure operational implementation of measures, aimed at minimization or removal in further activities  of effects of violations (deficiencies), detected in TBFT activities </a:t>
            </a:r>
            <a:endParaRPr lang="ru-RU" sz="1400" dirty="0">
              <a:solidFill>
                <a:srgbClr val="162387"/>
              </a:solidFill>
              <a:latin typeface="Times New Roman" pitchFamily="18" charset="0"/>
              <a:cs typeface="Times New Roman" pitchFamily="18" charset="0"/>
            </a:endParaRPr>
          </a:p>
        </p:txBody>
      </p:sp>
      <p:sp>
        <p:nvSpPr>
          <p:cNvPr id="152" name="Прямоугольник 151"/>
          <p:cNvSpPr/>
          <p:nvPr/>
        </p:nvSpPr>
        <p:spPr>
          <a:xfrm>
            <a:off x="179512" y="4751591"/>
            <a:ext cx="8784976" cy="501105"/>
          </a:xfrm>
          <a:prstGeom prst="rect">
            <a:avLst/>
          </a:prstGeom>
          <a:ln/>
        </p:spPr>
        <p:style>
          <a:lnRef idx="2">
            <a:schemeClr val="accent5"/>
          </a:lnRef>
          <a:fillRef idx="1">
            <a:schemeClr val="lt1"/>
          </a:fillRef>
          <a:effectRef idx="0">
            <a:schemeClr val="accent5"/>
          </a:effectRef>
          <a:fontRef idx="minor">
            <a:schemeClr val="dk1"/>
          </a:fontRef>
        </p:style>
        <p:txBody>
          <a:bodyPr rtlCol="0" anchor="ctr"/>
          <a:lstStyle/>
          <a:p>
            <a:pPr algn="just"/>
            <a:r>
              <a:rPr lang="en-US" sz="1400" dirty="0" smtClean="0">
                <a:latin typeface="Times New Roman" panose="02020603050405020304" pitchFamily="18" charset="0"/>
                <a:cs typeface="Times New Roman" panose="02020603050405020304" pitchFamily="18" charset="0"/>
              </a:rPr>
              <a:t>OBJECTIVE 5</a:t>
            </a:r>
            <a:r>
              <a:rPr lang="ru-RU" sz="1400" dirty="0" smtClean="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rPr>
              <a:t>minimize treasury risks in TBFT activities and related potential adverse effects </a:t>
            </a:r>
            <a:endParaRPr lang="ru-RU" sz="1400" dirty="0">
              <a:solidFill>
                <a:srgbClr val="162387"/>
              </a:solidFill>
              <a:latin typeface="Times New Roman" pitchFamily="18" charset="0"/>
              <a:cs typeface="Times New Roman" pitchFamily="18" charset="0"/>
            </a:endParaRPr>
          </a:p>
        </p:txBody>
      </p:sp>
      <p:sp>
        <p:nvSpPr>
          <p:cNvPr id="153" name="Прямоугольник 152"/>
          <p:cNvSpPr/>
          <p:nvPr/>
        </p:nvSpPr>
        <p:spPr>
          <a:xfrm>
            <a:off x="179512" y="5338322"/>
            <a:ext cx="8784976" cy="794471"/>
          </a:xfrm>
          <a:prstGeom prst="rect">
            <a:avLst/>
          </a:prstGeom>
          <a:ln/>
        </p:spPr>
        <p:style>
          <a:lnRef idx="2">
            <a:schemeClr val="accent5"/>
          </a:lnRef>
          <a:fillRef idx="1">
            <a:schemeClr val="lt1"/>
          </a:fillRef>
          <a:effectRef idx="0">
            <a:schemeClr val="accent5"/>
          </a:effectRef>
          <a:fontRef idx="minor">
            <a:schemeClr val="dk1"/>
          </a:fontRef>
        </p:style>
        <p:txBody>
          <a:bodyPr rtlCol="0" anchor="ctr"/>
          <a:lstStyle/>
          <a:p>
            <a:pPr algn="just"/>
            <a:r>
              <a:rPr lang="en-US" sz="1400" dirty="0" smtClean="0">
                <a:latin typeface="Times New Roman" panose="02020603050405020304" pitchFamily="18" charset="0"/>
                <a:cs typeface="Times New Roman" panose="02020603050405020304" pitchFamily="18" charset="0"/>
              </a:rPr>
              <a:t>OBJECTIVE </a:t>
            </a:r>
            <a:r>
              <a:rPr lang="ru-RU" sz="1400" dirty="0" smtClean="0">
                <a:latin typeface="Times New Roman" panose="02020603050405020304" pitchFamily="18" charset="0"/>
                <a:cs typeface="Times New Roman" panose="02020603050405020304" pitchFamily="18" charset="0"/>
              </a:rPr>
              <a:t>6: </a:t>
            </a:r>
            <a:r>
              <a:rPr lang="en-US" sz="1400" dirty="0" smtClean="0">
                <a:latin typeface="Times New Roman" panose="02020603050405020304" pitchFamily="18" charset="0"/>
                <a:cs typeface="Times New Roman" panose="02020603050405020304" pitchFamily="18" charset="0"/>
              </a:rPr>
              <a:t>ensure obtaining of operational information on efficiency of adopted management decisions and implemented measures to prevent detected violations (deficiencies) to happen in future activities</a:t>
            </a:r>
            <a:endParaRPr lang="ru-RU" sz="1400" dirty="0">
              <a:solidFill>
                <a:srgbClr val="162387"/>
              </a:solidFill>
              <a:latin typeface="Times New Roman" pitchFamily="18" charset="0"/>
              <a:cs typeface="Times New Roman" pitchFamily="18" charset="0"/>
            </a:endParaRPr>
          </a:p>
        </p:txBody>
      </p:sp>
      <p:sp>
        <p:nvSpPr>
          <p:cNvPr id="13" name="Номер слайда 5"/>
          <p:cNvSpPr txBox="1">
            <a:spLocks noGrp="1"/>
          </p:cNvSpPr>
          <p:nvPr/>
        </p:nvSpPr>
        <p:spPr bwMode="auto">
          <a:xfrm>
            <a:off x="8708946" y="6352793"/>
            <a:ext cx="431800" cy="4834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fontAlgn="base" hangingPunct="1">
              <a:spcBef>
                <a:spcPct val="0"/>
              </a:spcBef>
              <a:spcAft>
                <a:spcPct val="0"/>
              </a:spcAft>
            </a:pPr>
            <a:fld id="{B9B1DA86-105C-4953-84E6-C8DE2218F8B0}" type="slidenum">
              <a:rPr lang="ru-RU" altLang="ru-RU" sz="1400">
                <a:solidFill>
                  <a:prstClr val="black"/>
                </a:solidFill>
                <a:latin typeface="Times New Roman" pitchFamily="18" charset="0"/>
                <a:cs typeface="Times New Roman" pitchFamily="18" charset="0"/>
              </a:rPr>
              <a:pPr algn="r" eaLnBrk="1" fontAlgn="base" hangingPunct="1">
                <a:spcBef>
                  <a:spcPct val="0"/>
                </a:spcBef>
                <a:spcAft>
                  <a:spcPct val="0"/>
                </a:spcAft>
              </a:pPr>
              <a:t>6</a:t>
            </a:fld>
            <a:endParaRPr lang="ru-RU" altLang="ru-RU" sz="14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4800989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p:cNvSpPr>
          <p:nvPr/>
        </p:nvSpPr>
        <p:spPr bwMode="auto">
          <a:xfrm>
            <a:off x="482150" y="180132"/>
            <a:ext cx="8208912" cy="582063"/>
          </a:xfrm>
          <a:prstGeom prst="rect">
            <a:avLst/>
          </a:prstGeom>
          <a:noFill/>
          <a:ln w="9525">
            <a:noFill/>
            <a:miter lim="800000"/>
            <a:headEnd/>
            <a:tailEnd/>
          </a:ln>
        </p:spPr>
        <p:txBody>
          <a:bodyPr/>
          <a:lstStyle/>
          <a:p>
            <a:pPr algn="ctr" eaLnBrk="0" hangingPunct="0"/>
            <a:r>
              <a:rPr lang="en-US" sz="3200" b="1" dirty="0" smtClean="0">
                <a:solidFill>
                  <a:srgbClr val="162387"/>
                </a:solidFill>
                <a:latin typeface="Times New Roman" pitchFamily="18" charset="0"/>
              </a:rPr>
              <a:t>PEMPAL helps </a:t>
            </a:r>
            <a:endParaRPr lang="ru-RU" sz="3200" b="1" dirty="0">
              <a:solidFill>
                <a:srgbClr val="162387"/>
              </a:solidFill>
              <a:latin typeface="Times New Roman" pitchFamily="18" charset="0"/>
            </a:endParaRPr>
          </a:p>
        </p:txBody>
      </p:sp>
      <p:pic>
        <p:nvPicPr>
          <p:cNvPr id="3"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80128" y="1070078"/>
            <a:ext cx="4612956" cy="4445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xmlns="" w="9525">
                <a:solidFill>
                  <a:schemeClr val="tx1"/>
                </a:solidFill>
                <a:miter lim="800000"/>
                <a:headEnd/>
                <a:tailEnd/>
              </a14:hiddenLine>
            </a:ext>
          </a:extLst>
        </p:spPr>
      </p:pic>
      <p:sp>
        <p:nvSpPr>
          <p:cNvPr id="4" name="AutoShape 7"/>
          <p:cNvSpPr>
            <a:spLocks noChangeArrowheads="1"/>
          </p:cNvSpPr>
          <p:nvPr/>
        </p:nvSpPr>
        <p:spPr bwMode="auto">
          <a:xfrm>
            <a:off x="251520" y="2276443"/>
            <a:ext cx="5962058" cy="3424595"/>
          </a:xfrm>
          <a:prstGeom prst="roundRect">
            <a:avLst>
              <a:gd name="adj" fmla="val 21750"/>
            </a:avLst>
          </a:prstGeom>
          <a:ln>
            <a:headEnd/>
            <a:tailEnd/>
          </a:ln>
        </p:spPr>
        <p:style>
          <a:lnRef idx="2">
            <a:schemeClr val="accent6"/>
          </a:lnRef>
          <a:fillRef idx="1">
            <a:schemeClr val="lt1"/>
          </a:fillRef>
          <a:effectRef idx="0">
            <a:schemeClr val="accent6"/>
          </a:effectRef>
          <a:fontRef idx="minor">
            <a:schemeClr val="dk1"/>
          </a:fontRef>
        </p:style>
        <p:txBody>
          <a:bodyPr wrap="square" anchor="ctr">
            <a:spAutoFit/>
          </a:bodyPr>
          <a:lstStyle/>
          <a:p>
            <a:pPr marL="228600" indent="-228600" algn="just" fontAlgn="base">
              <a:spcAft>
                <a:spcPts val="1200"/>
              </a:spcAft>
              <a:buFontTx/>
              <a:buAutoNum type="arabicPeriod"/>
            </a:pPr>
            <a:r>
              <a:rPr lang="en-US" sz="1600" b="1" kern="0" dirty="0" smtClean="0">
                <a:latin typeface="Times New Roman" panose="02020603050405020304" pitchFamily="18" charset="0"/>
                <a:cs typeface="Times New Roman" panose="02020603050405020304" pitchFamily="18" charset="0"/>
              </a:rPr>
              <a:t>Meet with specialists and experts from the internal audit associations of PEMPAL member-countries, </a:t>
            </a:r>
            <a:r>
              <a:rPr lang="ru-RU" sz="1600" b="1" kern="0" dirty="0" smtClean="0">
                <a:latin typeface="Times New Roman" panose="02020603050405020304" pitchFamily="18" charset="0"/>
                <a:cs typeface="Times New Roman" panose="02020603050405020304" pitchFamily="18" charset="0"/>
              </a:rPr>
              <a:t> </a:t>
            </a:r>
            <a:r>
              <a:rPr lang="en-US" sz="1600" b="1" kern="0" dirty="0" smtClean="0">
                <a:latin typeface="Times New Roman" panose="02020603050405020304" pitchFamily="18" charset="0"/>
                <a:cs typeface="Times New Roman" panose="02020603050405020304" pitchFamily="18" charset="0"/>
              </a:rPr>
              <a:t>establish indirect contact and amiable relations with peers.</a:t>
            </a:r>
            <a:endParaRPr lang="ru-RU" sz="1600" b="1" kern="0" dirty="0">
              <a:latin typeface="Times New Roman" panose="02020603050405020304" pitchFamily="18" charset="0"/>
              <a:cs typeface="Times New Roman" panose="02020603050405020304" pitchFamily="18" charset="0"/>
            </a:endParaRPr>
          </a:p>
          <a:p>
            <a:pPr marL="228600" indent="-228600" algn="just" fontAlgn="base">
              <a:spcAft>
                <a:spcPts val="1200"/>
              </a:spcAft>
              <a:buAutoNum type="arabicPeriod"/>
            </a:pPr>
            <a:r>
              <a:rPr lang="en-US" sz="1600" b="1" kern="0" dirty="0" smtClean="0">
                <a:latin typeface="Times New Roman" panose="02020603050405020304" pitchFamily="18" charset="0"/>
                <a:cs typeface="Times New Roman" panose="02020603050405020304" pitchFamily="18" charset="0"/>
              </a:rPr>
              <a:t>Exchange knowledge and experience in the field of internal audit, discuss internal audit development tendencies.</a:t>
            </a:r>
            <a:endParaRPr lang="ru-RU" sz="1600" b="1" kern="0" dirty="0">
              <a:latin typeface="Times New Roman" panose="02020603050405020304" pitchFamily="18" charset="0"/>
              <a:cs typeface="Times New Roman" panose="02020603050405020304" pitchFamily="18" charset="0"/>
            </a:endParaRPr>
          </a:p>
          <a:p>
            <a:pPr marL="228600" indent="-228600" algn="just" fontAlgn="base">
              <a:spcAft>
                <a:spcPts val="1200"/>
              </a:spcAft>
              <a:buAutoNum type="arabicPeriod"/>
            </a:pPr>
            <a:r>
              <a:rPr lang="en-US" sz="1600" b="1" kern="0" dirty="0" smtClean="0">
                <a:latin typeface="Times New Roman" panose="02020603050405020304" pitchFamily="18" charset="0"/>
                <a:cs typeface="Times New Roman" panose="02020603050405020304" pitchFamily="18" charset="0"/>
              </a:rPr>
              <a:t>Access internal audit data base of</a:t>
            </a:r>
            <a:r>
              <a:rPr lang="ru-RU" sz="1600" b="1" kern="0" dirty="0" smtClean="0">
                <a:latin typeface="Times New Roman" panose="02020603050405020304" pitchFamily="18" charset="0"/>
                <a:cs typeface="Times New Roman" panose="02020603050405020304" pitchFamily="18" charset="0"/>
              </a:rPr>
              <a:t> </a:t>
            </a:r>
            <a:r>
              <a:rPr lang="en-US" sz="1600" b="1" kern="0" dirty="0" smtClean="0">
                <a:latin typeface="Times New Roman" panose="02020603050405020304" pitchFamily="18" charset="0"/>
                <a:cs typeface="Times New Roman" panose="02020603050405020304" pitchFamily="18" charset="0"/>
              </a:rPr>
              <a:t>PEMPAL.</a:t>
            </a:r>
            <a:endParaRPr lang="ru-RU" sz="1600" b="1" kern="0" dirty="0">
              <a:latin typeface="Times New Roman" panose="02020603050405020304" pitchFamily="18" charset="0"/>
              <a:cs typeface="Times New Roman" panose="02020603050405020304" pitchFamily="18" charset="0"/>
            </a:endParaRPr>
          </a:p>
          <a:p>
            <a:pPr marL="228600" indent="-228600" algn="just" fontAlgn="base">
              <a:spcAft>
                <a:spcPts val="1200"/>
              </a:spcAft>
              <a:buAutoNum type="arabicPeriod"/>
            </a:pPr>
            <a:r>
              <a:rPr lang="en-US" sz="1600" b="1" kern="0" dirty="0" smtClean="0">
                <a:latin typeface="Times New Roman" panose="02020603050405020304" pitchFamily="18" charset="0"/>
                <a:cs typeface="Times New Roman" panose="02020603050405020304" pitchFamily="18" charset="0"/>
              </a:rPr>
              <a:t>Apply provisions of internal audit documents, developed by PEMPAL</a:t>
            </a:r>
            <a:r>
              <a:rPr lang="ru-RU" sz="1600" b="1" kern="0" dirty="0" smtClean="0">
                <a:latin typeface="Times New Roman" panose="02020603050405020304" pitchFamily="18" charset="0"/>
                <a:cs typeface="Times New Roman" panose="02020603050405020304" pitchFamily="18" charset="0"/>
              </a:rPr>
              <a:t>, </a:t>
            </a:r>
            <a:r>
              <a:rPr lang="en-US" sz="1600" b="1" kern="0" dirty="0" smtClean="0">
                <a:latin typeface="Times New Roman" panose="02020603050405020304" pitchFamily="18" charset="0"/>
                <a:cs typeface="Times New Roman" panose="02020603050405020304" pitchFamily="18" charset="0"/>
              </a:rPr>
              <a:t>in preparation of documents on internal control and internal audit of the Treasury of Russia. </a:t>
            </a:r>
            <a:endParaRPr lang="ru-RU" sz="1600" b="1" kern="0" dirty="0">
              <a:latin typeface="Times New Roman" panose="02020603050405020304" pitchFamily="18" charset="0"/>
              <a:cs typeface="Times New Roman" panose="02020603050405020304" pitchFamily="18" charset="0"/>
            </a:endParaRPr>
          </a:p>
        </p:txBody>
      </p:sp>
      <p:pic>
        <p:nvPicPr>
          <p:cNvPr id="1026" name="Picture 2" descr="V:\exch2\Отдел 6.3\Презентации\Картинки для слайдов\Соглашение.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79512" y="1032322"/>
            <a:ext cx="1340371" cy="964563"/>
          </a:xfrm>
          <a:prstGeom prst="rect">
            <a:avLst/>
          </a:prstGeom>
          <a:ln>
            <a:noFill/>
          </a:ln>
          <a:effectLst>
            <a:softEdge rad="112500"/>
          </a:effectLst>
          <a:extLst>
            <a:ext uri="{909E8E84-426E-40DD-AFC4-6F175D3DCCD1}">
              <a14:hiddenFill xmlns:a14="http://schemas.microsoft.com/office/drawing/2010/main" xmlns="">
                <a:solidFill>
                  <a:srgbClr val="FFFFFF"/>
                </a:solidFill>
              </a14:hiddenFill>
            </a:ext>
          </a:extLst>
        </p:spPr>
      </p:pic>
      <p:pic>
        <p:nvPicPr>
          <p:cNvPr id="1027" name="Picture 3" descr="C:\Users\2891\Desktop\img_0315_467-pr_15_06_2015(ver1).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455563" y="3527028"/>
            <a:ext cx="2256637" cy="158417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pic>
        <p:nvPicPr>
          <p:cNvPr id="1028" name="Picture 4" descr="C:\Users\2891\Desktop\1310201502.jp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6444208" y="5243358"/>
            <a:ext cx="2267992" cy="136815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pic>
        <p:nvPicPr>
          <p:cNvPr id="1029" name="Picture 5" descr="F:\международное\pempal\pempal_2013_111.jpg"/>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6444208" y="1747456"/>
            <a:ext cx="2267992" cy="162401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
        <p:nvSpPr>
          <p:cNvPr id="9" name="Номер слайда 5"/>
          <p:cNvSpPr txBox="1">
            <a:spLocks noGrp="1"/>
          </p:cNvSpPr>
          <p:nvPr/>
        </p:nvSpPr>
        <p:spPr bwMode="auto">
          <a:xfrm>
            <a:off x="8712200" y="6352793"/>
            <a:ext cx="431800" cy="4834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fontAlgn="base" hangingPunct="1">
              <a:spcBef>
                <a:spcPct val="0"/>
              </a:spcBef>
              <a:spcAft>
                <a:spcPct val="0"/>
              </a:spcAft>
            </a:pPr>
            <a:fld id="{B9B1DA86-105C-4953-84E6-C8DE2218F8B0}" type="slidenum">
              <a:rPr lang="ru-RU" altLang="ru-RU" sz="1400">
                <a:solidFill>
                  <a:prstClr val="black"/>
                </a:solidFill>
                <a:latin typeface="Times New Roman" pitchFamily="18" charset="0"/>
                <a:cs typeface="Times New Roman" pitchFamily="18" charset="0"/>
              </a:rPr>
              <a:pPr algn="r" eaLnBrk="1" fontAlgn="base" hangingPunct="1">
                <a:spcBef>
                  <a:spcPct val="0"/>
                </a:spcBef>
                <a:spcAft>
                  <a:spcPct val="0"/>
                </a:spcAft>
              </a:pPr>
              <a:t>7</a:t>
            </a:fld>
            <a:endParaRPr lang="ru-RU" altLang="ru-RU" sz="14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6941166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7"/>
          <p:cNvSpPr>
            <a:spLocks noChangeArrowheads="1"/>
          </p:cNvSpPr>
          <p:nvPr/>
        </p:nvSpPr>
        <p:spPr bwMode="auto">
          <a:xfrm>
            <a:off x="142844" y="1548284"/>
            <a:ext cx="8715436" cy="524173"/>
          </a:xfrm>
          <a:prstGeom prst="roundRect">
            <a:avLst>
              <a:gd name="adj" fmla="val 21750"/>
            </a:avLst>
          </a:prstGeom>
          <a:ln>
            <a:headEnd/>
            <a:tailEnd/>
          </a:ln>
        </p:spPr>
        <p:style>
          <a:lnRef idx="1">
            <a:schemeClr val="accent2"/>
          </a:lnRef>
          <a:fillRef idx="3">
            <a:schemeClr val="accent2"/>
          </a:fillRef>
          <a:effectRef idx="2">
            <a:schemeClr val="accent2"/>
          </a:effectRef>
          <a:fontRef idx="minor">
            <a:schemeClr val="lt1"/>
          </a:fontRef>
        </p:style>
        <p:txBody>
          <a:bodyPr wrap="square" anchor="ctr">
            <a:spAutoFit/>
          </a:bodyPr>
          <a:lstStyle/>
          <a:p>
            <a:pPr algn="ctr">
              <a:defRPr/>
            </a:pPr>
            <a:r>
              <a:rPr lang="en-US" sz="2400" b="1" kern="0" dirty="0" smtClean="0">
                <a:solidFill>
                  <a:schemeClr val="bg1"/>
                </a:solidFill>
                <a:latin typeface="Times New Roman" panose="02020603050405020304" pitchFamily="18" charset="0"/>
                <a:cs typeface="Times New Roman" panose="02020603050405020304" pitchFamily="18" charset="0"/>
              </a:rPr>
              <a:t>Shared Experience – Benefit for Everyone </a:t>
            </a:r>
            <a:endParaRPr lang="ru-RU" sz="2400" b="1" kern="0" dirty="0">
              <a:solidFill>
                <a:schemeClr val="bg1"/>
              </a:solidFill>
              <a:latin typeface="Times New Roman" panose="02020603050405020304" pitchFamily="18" charset="0"/>
              <a:cs typeface="Times New Roman" panose="02020603050405020304" pitchFamily="18" charset="0"/>
            </a:endParaRPr>
          </a:p>
        </p:txBody>
      </p:sp>
      <p:pic>
        <p:nvPicPr>
          <p:cNvPr id="49154" name="Picture 2" descr="http://russian-greens.ru/sites/default/files/styles/content_photo/public/6a00d8341c684553ef01675eb2dde3970b-800wi.jpg?itok=7Q8TncqZ"/>
          <p:cNvPicPr>
            <a:picLocks noChangeAspect="1" noChangeArrowheads="1"/>
          </p:cNvPicPr>
          <p:nvPr/>
        </p:nvPicPr>
        <p:blipFill>
          <a:blip r:embed="rId2" cstate="print"/>
          <a:srcRect/>
          <a:stretch>
            <a:fillRect/>
          </a:stretch>
        </p:blipFill>
        <p:spPr bwMode="auto">
          <a:xfrm>
            <a:off x="1682680" y="2354228"/>
            <a:ext cx="2876605" cy="17859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4" name="TextBox 3"/>
          <p:cNvSpPr txBox="1"/>
          <p:nvPr/>
        </p:nvSpPr>
        <p:spPr>
          <a:xfrm>
            <a:off x="428596" y="4572620"/>
            <a:ext cx="8353176" cy="1446550"/>
          </a:xfrm>
          <a:prstGeom prst="rect">
            <a:avLst/>
          </a:prstGeom>
          <a:noFill/>
        </p:spPr>
        <p:txBody>
          <a:bodyPr wrap="square" rtlCol="0">
            <a:spAutoFit/>
          </a:bodyPr>
          <a:lstStyle/>
          <a:p>
            <a:pPr algn="ctr">
              <a:defRPr/>
            </a:pPr>
            <a:r>
              <a:rPr lang="en-US" sz="4400" b="1" kern="0" smtClean="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THANK YOU FOR ATTENTION</a:t>
            </a:r>
            <a:r>
              <a:rPr lang="ru-RU" sz="4400" b="1" kern="0" smtClean="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endParaRPr lang="ru-RU" sz="4400" b="1" kern="0" dirty="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49158" name="Picture 6" descr="http://svetich.info/images/photos/medium/article1073.jpg"/>
          <p:cNvPicPr>
            <a:picLocks noChangeAspect="1" noChangeArrowheads="1"/>
          </p:cNvPicPr>
          <p:nvPr/>
        </p:nvPicPr>
        <p:blipFill>
          <a:blip r:embed="rId3" cstate="print"/>
          <a:srcRect/>
          <a:stretch>
            <a:fillRect/>
          </a:stretch>
        </p:blipFill>
        <p:spPr bwMode="auto">
          <a:xfrm>
            <a:off x="5292080" y="2354228"/>
            <a:ext cx="1933562" cy="1933562"/>
          </a:xfrm>
          <a:prstGeom prst="rect">
            <a:avLst/>
          </a:prstGeom>
          <a:ln>
            <a:noFill/>
          </a:ln>
          <a:effectLst>
            <a:softEdge rad="112500"/>
          </a:effectLst>
        </p:spPr>
      </p:pic>
      <p:sp>
        <p:nvSpPr>
          <p:cNvPr id="6" name="Номер слайда 5"/>
          <p:cNvSpPr txBox="1">
            <a:spLocks noGrp="1"/>
          </p:cNvSpPr>
          <p:nvPr/>
        </p:nvSpPr>
        <p:spPr bwMode="auto">
          <a:xfrm>
            <a:off x="8642351" y="6352793"/>
            <a:ext cx="431800" cy="4834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fontAlgn="base" hangingPunct="1">
              <a:spcBef>
                <a:spcPct val="0"/>
              </a:spcBef>
              <a:spcAft>
                <a:spcPct val="0"/>
              </a:spcAft>
            </a:pPr>
            <a:fld id="{B9B1DA86-105C-4953-84E6-C8DE2218F8B0}" type="slidenum">
              <a:rPr lang="ru-RU" altLang="ru-RU" sz="1400">
                <a:solidFill>
                  <a:prstClr val="black"/>
                </a:solidFill>
                <a:latin typeface="Times New Roman" pitchFamily="18" charset="0"/>
                <a:cs typeface="Times New Roman" pitchFamily="18" charset="0"/>
              </a:rPr>
              <a:pPr algn="r" eaLnBrk="1" fontAlgn="base" hangingPunct="1">
                <a:spcBef>
                  <a:spcPct val="0"/>
                </a:spcBef>
                <a:spcAft>
                  <a:spcPct val="0"/>
                </a:spcAft>
              </a:pPr>
              <a:t>8</a:t>
            </a:fld>
            <a:endParaRPr lang="ru-RU" altLang="ru-RU" sz="1400" dirty="0">
              <a:solidFill>
                <a:prstClr val="black"/>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Специальное оформление">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Яркая">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1" width="525" row="1">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F5952D05-F32F-4F66-909A-EE5352426989}">
  <we:reference id="wa104198733" version="1.0.0.7" store="ru-RU" storeType="OMEX"/>
  <we:alternateReferences>
    <we:reference id="WA104198733" version="1.0.0.7" store="WA104198733"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Concourse</Template>
  <TotalTime>19270</TotalTime>
  <Words>1273</Words>
  <Application>Microsoft Office PowerPoint</Application>
  <PresentationFormat>Custom</PresentationFormat>
  <Paragraphs>134</Paragraphs>
  <Slides>8</Slides>
  <Notes>6</Notes>
  <HiddenSlides>0</HiddenSlides>
  <MMClips>0</MMClips>
  <ScaleCrop>false</ScaleCrop>
  <HeadingPairs>
    <vt:vector size="4" baseType="variant">
      <vt:variant>
        <vt:lpstr>Theme</vt:lpstr>
      </vt:variant>
      <vt:variant>
        <vt:i4>2</vt:i4>
      </vt:variant>
      <vt:variant>
        <vt:lpstr>Slide Titles</vt:lpstr>
      </vt:variant>
      <vt:variant>
        <vt:i4>8</vt:i4>
      </vt:variant>
    </vt:vector>
  </HeadingPairs>
  <TitlesOfParts>
    <vt:vector size="10" baseType="lpstr">
      <vt:lpstr>Специальное оформление</vt:lpstr>
      <vt:lpstr>Тема Office</vt:lpstr>
      <vt:lpstr>Slide 1</vt:lpstr>
      <vt:lpstr>Slide 2</vt:lpstr>
      <vt:lpstr>Slide 3</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bc_user</dc:creator>
  <cp:lastModifiedBy>user</cp:lastModifiedBy>
  <cp:revision>1773</cp:revision>
  <cp:lastPrinted>2016-03-03T11:43:18Z</cp:lastPrinted>
  <dcterms:created xsi:type="dcterms:W3CDTF">2014-10-03T18:46:21Z</dcterms:created>
  <dcterms:modified xsi:type="dcterms:W3CDTF">2016-03-09T07:11:34Z</dcterms:modified>
</cp:coreProperties>
</file>