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320" r:id="rId3"/>
    <p:sldId id="321" r:id="rId4"/>
    <p:sldId id="383" r:id="rId5"/>
    <p:sldId id="381" r:id="rId6"/>
    <p:sldId id="390" r:id="rId7"/>
    <p:sldId id="382" r:id="rId8"/>
    <p:sldId id="384" r:id="rId9"/>
    <p:sldId id="388" r:id="rId10"/>
    <p:sldId id="389" r:id="rId11"/>
    <p:sldId id="386" r:id="rId12"/>
    <p:sldId id="298" r:id="rId13"/>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088" autoAdjust="0"/>
    <p:restoredTop sz="94580" autoAdjust="0"/>
  </p:normalViewPr>
  <p:slideViewPr>
    <p:cSldViewPr>
      <p:cViewPr>
        <p:scale>
          <a:sx n="70" d="100"/>
          <a:sy n="70" d="100"/>
        </p:scale>
        <p:origin x="-2814" y="-1086"/>
      </p:cViewPr>
      <p:guideLst>
        <p:guide orient="horz" pos="2160"/>
        <p:guide pos="2880"/>
      </p:guideLst>
    </p:cSldViewPr>
  </p:slideViewPr>
  <p:outlineViewPr>
    <p:cViewPr>
      <p:scale>
        <a:sx n="33" d="100"/>
        <a:sy n="33" d="100"/>
      </p:scale>
      <p:origin x="48" y="10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2CA1DA-A253-48C4-9532-38EAA0C126EE}" type="datetimeFigureOut">
              <a:rPr lang="hu-HU" smtClean="0"/>
              <a:pPr/>
              <a:t>2019.05.10.</a:t>
            </a:fld>
            <a:endParaRPr lang="hu-H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E3780E-A334-4547-9455-457813E7E9F3}" type="slidenum">
              <a:rPr lang="hu-HU" smtClean="0"/>
              <a:pPr/>
              <a:t>‹#›</a:t>
            </a:fld>
            <a:endParaRPr lang="hu-HU"/>
          </a:p>
        </p:txBody>
      </p:sp>
    </p:spTree>
    <p:extLst>
      <p:ext uri="{BB962C8B-B14F-4D97-AF65-F5344CB8AC3E}">
        <p14:creationId xmlns:p14="http://schemas.microsoft.com/office/powerpoint/2010/main" val="3720454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AC474-7325-4C7C-84BF-6349B00A0501}" type="datetimeFigureOut">
              <a:rPr lang="hu-HU" smtClean="0"/>
              <a:pPr/>
              <a:t>2019.05.10.</a:t>
            </a:fld>
            <a:endParaRPr lang="hu-H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F11660-8C19-4F34-96BA-D76A85EEB418}" type="slidenum">
              <a:rPr lang="hu-HU" smtClean="0"/>
              <a:pPr/>
              <a:t>‹#›</a:t>
            </a:fld>
            <a:endParaRPr lang="hu-HU"/>
          </a:p>
        </p:txBody>
      </p:sp>
    </p:spTree>
    <p:extLst>
      <p:ext uri="{BB962C8B-B14F-4D97-AF65-F5344CB8AC3E}">
        <p14:creationId xmlns:p14="http://schemas.microsoft.com/office/powerpoint/2010/main" val="971476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7589" defTabSz="902153"/>
            <a:r>
              <a:rPr lang="hu-HU" baseline="0" smtClean="0"/>
              <a:t>A modern </a:t>
            </a:r>
            <a:r>
              <a:rPr lang="hu-HU" baseline="0" err="1" smtClean="0"/>
              <a:t>backoffice</a:t>
            </a:r>
            <a:r>
              <a:rPr lang="hu-HU" baseline="0" smtClean="0"/>
              <a:t> lehetővé teszi az adatvezérelt döntéshozatalt</a:t>
            </a:r>
          </a:p>
        </p:txBody>
      </p:sp>
      <p:sp>
        <p:nvSpPr>
          <p:cNvPr id="4" name="Dia számának helye 3"/>
          <p:cNvSpPr>
            <a:spLocks noGrp="1"/>
          </p:cNvSpPr>
          <p:nvPr>
            <p:ph type="sldNum" sz="quarter" idx="10"/>
          </p:nvPr>
        </p:nvSpPr>
        <p:spPr/>
        <p:txBody>
          <a:bodyPr/>
          <a:lstStyle/>
          <a:p>
            <a:fld id="{10F11660-8C19-4F34-96BA-D76A85EEB418}" type="slidenum">
              <a:rPr lang="hu-HU" smtClean="0"/>
              <a:pPr/>
              <a:t>5</a:t>
            </a:fld>
            <a:endParaRPr lang="hu-HU"/>
          </a:p>
        </p:txBody>
      </p:sp>
    </p:spTree>
    <p:extLst>
      <p:ext uri="{BB962C8B-B14F-4D97-AF65-F5344CB8AC3E}">
        <p14:creationId xmlns:p14="http://schemas.microsoft.com/office/powerpoint/2010/main" val="126069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400" b="1"/>
          </a:p>
        </p:txBody>
      </p:sp>
      <p:sp>
        <p:nvSpPr>
          <p:cNvPr id="4" name="Dia számának helye 3"/>
          <p:cNvSpPr>
            <a:spLocks noGrp="1"/>
          </p:cNvSpPr>
          <p:nvPr>
            <p:ph type="sldNum" sz="quarter" idx="10"/>
          </p:nvPr>
        </p:nvSpPr>
        <p:spPr/>
        <p:txBody>
          <a:bodyPr/>
          <a:lstStyle/>
          <a:p>
            <a:fld id="{10F11660-8C19-4F34-96BA-D76A85EEB418}" type="slidenum">
              <a:rPr lang="hu-HU" smtClean="0"/>
              <a:pPr/>
              <a:t>6</a:t>
            </a:fld>
            <a:endParaRPr lang="hu-HU"/>
          </a:p>
        </p:txBody>
      </p:sp>
    </p:spTree>
    <p:extLst>
      <p:ext uri="{BB962C8B-B14F-4D97-AF65-F5344CB8AC3E}">
        <p14:creationId xmlns:p14="http://schemas.microsoft.com/office/powerpoint/2010/main" val="126069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u-H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u-HU"/>
          </a:p>
        </p:txBody>
      </p:sp>
      <p:sp>
        <p:nvSpPr>
          <p:cNvPr id="4" name="Date Placeholder 3"/>
          <p:cNvSpPr>
            <a:spLocks noGrp="1"/>
          </p:cNvSpPr>
          <p:nvPr>
            <p:ph type="dt" sz="half" idx="10"/>
          </p:nvPr>
        </p:nvSpPr>
        <p:spPr/>
        <p:txBody>
          <a:bodyPr/>
          <a:lstStyle/>
          <a:p>
            <a:fld id="{2963D996-17EE-4037-BA17-C34A1BF67EB1}" type="datetime1">
              <a:rPr lang="hu-HU" smtClean="0"/>
              <a:pPr/>
              <a:t>2019.05.10.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180619018"/>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002ADBD1-B73F-4E06-A1D3-AD4CB5F64C0C}" type="datetime1">
              <a:rPr lang="hu-HU" smtClean="0"/>
              <a:pPr/>
              <a:t>2019.05.10.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176384032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u-H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F6643871-2427-4CE3-8251-9DE15A223D1A}" type="datetime1">
              <a:rPr lang="hu-HU" smtClean="0"/>
              <a:pPr/>
              <a:t>2019.05.10.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1102049693"/>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29FD138E-7DAE-42C0-AFC6-CECA1EE84F89}" type="datetime1">
              <a:rPr lang="hu-HU" smtClean="0"/>
              <a:pPr/>
              <a:t>2019.05.10.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1796767756"/>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u-H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88EE7B-E198-4D2C-A54D-15B5530020A5}" type="datetime1">
              <a:rPr lang="hu-HU" smtClean="0"/>
              <a:pPr/>
              <a:t>2019.05.10.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3374053616"/>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Date Placeholder 4"/>
          <p:cNvSpPr>
            <a:spLocks noGrp="1"/>
          </p:cNvSpPr>
          <p:nvPr>
            <p:ph type="dt" sz="half" idx="10"/>
          </p:nvPr>
        </p:nvSpPr>
        <p:spPr/>
        <p:txBody>
          <a:bodyPr/>
          <a:lstStyle/>
          <a:p>
            <a:fld id="{B2F40FA2-0287-4F70-BDD3-4251C10024BC}" type="datetime1">
              <a:rPr lang="hu-HU" smtClean="0"/>
              <a:pPr/>
              <a:t>2019.05.10.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3814353055"/>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u-H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Date Placeholder 6"/>
          <p:cNvSpPr>
            <a:spLocks noGrp="1"/>
          </p:cNvSpPr>
          <p:nvPr>
            <p:ph type="dt" sz="half" idx="10"/>
          </p:nvPr>
        </p:nvSpPr>
        <p:spPr/>
        <p:txBody>
          <a:bodyPr/>
          <a:lstStyle/>
          <a:p>
            <a:fld id="{469C2DCD-545C-4674-8B94-2C3ED00DD295}" type="datetime1">
              <a:rPr lang="hu-HU" smtClean="0"/>
              <a:pPr/>
              <a:t>2019.05.10.</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376798138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Date Placeholder 2"/>
          <p:cNvSpPr>
            <a:spLocks noGrp="1"/>
          </p:cNvSpPr>
          <p:nvPr>
            <p:ph type="dt" sz="half" idx="10"/>
          </p:nvPr>
        </p:nvSpPr>
        <p:spPr/>
        <p:txBody>
          <a:bodyPr/>
          <a:lstStyle/>
          <a:p>
            <a:fld id="{FBED9B03-0247-469D-B033-40A8CB65BCBD}" type="datetime1">
              <a:rPr lang="hu-HU" smtClean="0"/>
              <a:pPr/>
              <a:t>2019.05.10.</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557713539"/>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1A4CD-A309-4345-B098-0972D05FD224}" type="datetime1">
              <a:rPr lang="hu-HU" smtClean="0"/>
              <a:pPr/>
              <a:t>2019.05.10.</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412397647"/>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u-H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AA3463-6825-4F67-AA89-EB7A6012FC1A}" type="datetime1">
              <a:rPr lang="hu-HU" smtClean="0"/>
              <a:pPr/>
              <a:t>2019.05.10.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122479791"/>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u-H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0B6EC1-0CAA-4AD3-886E-B48674098EBE}" type="datetime1">
              <a:rPr lang="hu-HU" smtClean="0"/>
              <a:pPr/>
              <a:t>2019.05.10.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C23BCD2-06B7-42BA-8C82-CB1C1E5C6D18}" type="slidenum">
              <a:rPr lang="hu-HU" smtClean="0"/>
              <a:pPr/>
              <a:t>‹#›</a:t>
            </a:fld>
            <a:endParaRPr lang="hu-HU"/>
          </a:p>
        </p:txBody>
      </p:sp>
    </p:spTree>
    <p:extLst>
      <p:ext uri="{BB962C8B-B14F-4D97-AF65-F5344CB8AC3E}">
        <p14:creationId xmlns:p14="http://schemas.microsoft.com/office/powerpoint/2010/main" val="108313756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u-H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9A4D1-EE57-4343-9395-7107698F04DD}" type="datetime1">
              <a:rPr lang="hu-HU" smtClean="0"/>
              <a:pPr/>
              <a:t>2019.05.10.</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3BCD2-06B7-42BA-8C82-CB1C1E5C6D18}" type="slidenum">
              <a:rPr lang="hu-HU" smtClean="0"/>
              <a:pPr/>
              <a:t>‹#›</a:t>
            </a:fld>
            <a:endParaRPr lang="hu-HU"/>
          </a:p>
        </p:txBody>
      </p:sp>
    </p:spTree>
    <p:extLst>
      <p:ext uri="{BB962C8B-B14F-4D97-AF65-F5344CB8AC3E}">
        <p14:creationId xmlns:p14="http://schemas.microsoft.com/office/powerpoint/2010/main" val="1768498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2.wp.com/timoelliott.com/blog/wp-content/uploads/2015/04/boardroom-of-the-future.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1580" y="4509120"/>
            <a:ext cx="7560840" cy="792088"/>
          </a:xfrm>
        </p:spPr>
        <p:txBody>
          <a:bodyPr>
            <a:noAutofit/>
          </a:bodyPr>
          <a:lstStyle/>
          <a:p>
            <a:r>
              <a:rPr lang="en-US" sz="2800" dirty="0" smtClean="0">
                <a:latin typeface="Garamond" panose="02020404030301010803" pitchFamily="18" charset="0"/>
              </a:rPr>
              <a:t>General Overview of the main IT Systems of the Hungarian State Treasury </a:t>
            </a:r>
            <a:endParaRPr lang="en-US" sz="2800" b="1" cap="all" dirty="0">
              <a:latin typeface="Garamond" panose="02020404030301010803" pitchFamily="18" charset="0"/>
            </a:endParaRPr>
          </a:p>
        </p:txBody>
      </p:sp>
      <p:sp>
        <p:nvSpPr>
          <p:cNvPr id="6" name="Téglalap 5"/>
          <p:cNvSpPr/>
          <p:nvPr/>
        </p:nvSpPr>
        <p:spPr>
          <a:xfrm>
            <a:off x="2286000" y="5674022"/>
            <a:ext cx="4572000" cy="923330"/>
          </a:xfrm>
          <a:prstGeom prst="rect">
            <a:avLst/>
          </a:prstGeom>
        </p:spPr>
        <p:txBody>
          <a:bodyPr>
            <a:spAutoFit/>
          </a:bodyPr>
          <a:lstStyle/>
          <a:p>
            <a:pPr algn="ctr"/>
            <a:r>
              <a:rPr lang="hu-HU" b="1" dirty="0" smtClean="0">
                <a:latin typeface="Georgia" pitchFamily="18" charset="0"/>
              </a:rPr>
              <a:t>Kristóf Kállay</a:t>
            </a:r>
            <a:r>
              <a:rPr lang="hu-HU" dirty="0">
                <a:latin typeface="Georgia" pitchFamily="18" charset="0"/>
              </a:rPr>
              <a:t/>
            </a:r>
            <a:br>
              <a:rPr lang="hu-HU" dirty="0">
                <a:latin typeface="Georgia" pitchFamily="18" charset="0"/>
              </a:rPr>
            </a:br>
            <a:r>
              <a:rPr lang="en-US" dirty="0" smtClean="0">
                <a:latin typeface="Georgia" pitchFamily="18" charset="0"/>
              </a:rPr>
              <a:t>IT Vice-Pres</a:t>
            </a:r>
            <a:r>
              <a:rPr lang="hu-HU" dirty="0" smtClean="0">
                <a:latin typeface="Georgia" pitchFamily="18" charset="0"/>
              </a:rPr>
              <a:t>i</a:t>
            </a:r>
            <a:r>
              <a:rPr lang="en-US" dirty="0" smtClean="0">
                <a:latin typeface="Georgia" pitchFamily="18" charset="0"/>
              </a:rPr>
              <a:t>dent </a:t>
            </a:r>
          </a:p>
          <a:p>
            <a:pPr algn="ctr"/>
            <a:r>
              <a:rPr lang="en-US" dirty="0" smtClean="0">
                <a:latin typeface="Georgia" pitchFamily="18" charset="0"/>
              </a:rPr>
              <a:t>of the Hungarian State Treasure</a:t>
            </a:r>
            <a:endParaRPr lang="en-US" dirty="0"/>
          </a:p>
        </p:txBody>
      </p:sp>
      <p:cxnSp>
        <p:nvCxnSpPr>
          <p:cNvPr id="5" name="Egyenes összekötő 4"/>
          <p:cNvCxnSpPr/>
          <p:nvPr/>
        </p:nvCxnSpPr>
        <p:spPr>
          <a:xfrm>
            <a:off x="270000" y="5392800"/>
            <a:ext cx="8604000" cy="0"/>
          </a:xfrm>
          <a:prstGeom prst="line">
            <a:avLst/>
          </a:prstGeom>
          <a:ln w="38100">
            <a:solidFill>
              <a:srgbClr val="BB9A5D"/>
            </a:solidFill>
          </a:ln>
          <a:effectLst>
            <a:outerShdw blurRad="762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2" descr="C:\Users\ripkap\Documents\2016\K20\prezi_sablon\MAK_JEL_color_poz_tr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413" y="1844824"/>
            <a:ext cx="1489174" cy="246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07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0000" y="0"/>
            <a:ext cx="8686799" cy="1143000"/>
          </a:xfrm>
        </p:spPr>
        <p:txBody>
          <a:bodyPr>
            <a:noAutofit/>
          </a:bodyPr>
          <a:lstStyle/>
          <a:p>
            <a:r>
              <a:rPr lang="hu-HU" sz="4000" b="1" dirty="0">
                <a:solidFill>
                  <a:prstClr val="black"/>
                </a:solidFill>
                <a:latin typeface="Garamond" panose="02020404030301010803" pitchFamily="18" charset="0"/>
              </a:rPr>
              <a:t>IT </a:t>
            </a:r>
            <a:r>
              <a:rPr lang="hu-HU" sz="4000" b="1" dirty="0" smtClean="0">
                <a:solidFill>
                  <a:prstClr val="black"/>
                </a:solidFill>
                <a:latin typeface="Garamond" panose="02020404030301010803" pitchFamily="18" charset="0"/>
              </a:rPr>
              <a:t>ORGANIZATION</a:t>
            </a:r>
            <a:endParaRPr lang="en-GB" sz="4000" b="1" cap="all" dirty="0">
              <a:latin typeface="Garamond" panose="02020404030301010803" pitchFamily="18" charset="0"/>
            </a:endParaRPr>
          </a:p>
        </p:txBody>
      </p:sp>
      <p:sp>
        <p:nvSpPr>
          <p:cNvPr id="3" name="Tartalom helye 2"/>
          <p:cNvSpPr>
            <a:spLocks noGrp="1"/>
          </p:cNvSpPr>
          <p:nvPr>
            <p:ph idx="1"/>
          </p:nvPr>
        </p:nvSpPr>
        <p:spPr>
          <a:xfrm>
            <a:off x="179512" y="980728"/>
            <a:ext cx="8784976" cy="4896544"/>
          </a:xfrm>
        </p:spPr>
        <p:txBody>
          <a:bodyPr>
            <a:noAutofit/>
          </a:bodyPr>
          <a:lstStyle/>
          <a:p>
            <a:pPr marL="0" lvl="0" indent="0" algn="just">
              <a:lnSpc>
                <a:spcPct val="115000"/>
              </a:lnSpc>
              <a:spcBef>
                <a:spcPts val="600"/>
              </a:spcBef>
              <a:spcAft>
                <a:spcPts val="600"/>
              </a:spcAft>
              <a:buNone/>
            </a:pPr>
            <a:r>
              <a:rPr lang="en-US" sz="2000" dirty="0" smtClean="0">
                <a:solidFill>
                  <a:prstClr val="black"/>
                </a:solidFill>
                <a:latin typeface="Arial" panose="020B0604020202020204" pitchFamily="34" charset="0"/>
                <a:ea typeface="Calibri"/>
                <a:cs typeface="Arial" panose="020B0604020202020204" pitchFamily="34" charset="0"/>
              </a:rPr>
              <a:t>The Treasury's IT organizational structure consists of the following departments: </a:t>
            </a:r>
          </a:p>
          <a:p>
            <a:pPr lvl="0" algn="just">
              <a:spcBef>
                <a:spcPts val="0"/>
              </a:spcBef>
              <a:spcAft>
                <a:spcPts val="600"/>
              </a:spcAft>
              <a:buFont typeface="Symbol"/>
              <a:buChar char=""/>
            </a:pPr>
            <a:r>
              <a:rPr lang="en-US" sz="1800" dirty="0" smtClean="0">
                <a:solidFill>
                  <a:prstClr val="black"/>
                </a:solidFill>
                <a:latin typeface="Arial" panose="020B0604020202020204" pitchFamily="34" charset="0"/>
                <a:ea typeface="Calibri"/>
                <a:cs typeface="Arial" panose="020B0604020202020204" pitchFamily="34" charset="0"/>
              </a:rPr>
              <a:t>IT Operations Department</a:t>
            </a:r>
          </a:p>
          <a:p>
            <a:pPr lvl="0" algn="just">
              <a:spcBef>
                <a:spcPts val="0"/>
              </a:spcBef>
              <a:spcAft>
                <a:spcPts val="600"/>
              </a:spcAft>
              <a:buFont typeface="Symbol"/>
              <a:buChar char=""/>
            </a:pPr>
            <a:r>
              <a:rPr lang="en-US" sz="1800" dirty="0" smtClean="0">
                <a:solidFill>
                  <a:prstClr val="black"/>
                </a:solidFill>
                <a:latin typeface="Arial" panose="020B0604020202020204" pitchFamily="34" charset="0"/>
                <a:ea typeface="Calibri"/>
                <a:cs typeface="Arial" panose="020B0604020202020204" pitchFamily="34" charset="0"/>
              </a:rPr>
              <a:t>IT Strategy and Service Department</a:t>
            </a:r>
          </a:p>
          <a:p>
            <a:pPr lvl="0">
              <a:spcBef>
                <a:spcPts val="0"/>
              </a:spcBef>
              <a:spcAft>
                <a:spcPts val="600"/>
              </a:spcAft>
              <a:buFont typeface="Symbol"/>
              <a:buChar char=""/>
            </a:pPr>
            <a:r>
              <a:rPr lang="en-US" sz="1800" dirty="0" smtClean="0">
                <a:solidFill>
                  <a:prstClr val="black"/>
                </a:solidFill>
                <a:latin typeface="Arial" panose="020B0604020202020204" pitchFamily="34" charset="0"/>
                <a:ea typeface="Calibri"/>
                <a:cs typeface="Arial" panose="020B0604020202020204" pitchFamily="34" charset="0"/>
              </a:rPr>
              <a:t>Agriculture and Rural Development IT Department</a:t>
            </a:r>
          </a:p>
          <a:p>
            <a:pPr lvl="0">
              <a:spcBef>
                <a:spcPts val="0"/>
              </a:spcBef>
              <a:spcAft>
                <a:spcPts val="600"/>
              </a:spcAft>
              <a:buFont typeface="Symbol"/>
              <a:buChar char=""/>
            </a:pPr>
            <a:r>
              <a:rPr lang="en-US" sz="1800" dirty="0" smtClean="0">
                <a:solidFill>
                  <a:prstClr val="black"/>
                </a:solidFill>
                <a:latin typeface="Arial" panose="020B0604020202020204" pitchFamily="34" charset="0"/>
                <a:ea typeface="Calibri"/>
                <a:cs typeface="Arial" panose="020B0604020202020204" pitchFamily="34" charset="0"/>
              </a:rPr>
              <a:t>Department of IT application development and operation for Social Insurance and Family Support  </a:t>
            </a:r>
          </a:p>
          <a:p>
            <a:pPr lvl="0">
              <a:spcBef>
                <a:spcPts val="0"/>
              </a:spcBef>
              <a:spcAft>
                <a:spcPts val="600"/>
              </a:spcAft>
              <a:buFont typeface="Symbol"/>
              <a:buChar char=""/>
            </a:pPr>
            <a:r>
              <a:rPr lang="en-US" sz="1800" dirty="0" smtClean="0">
                <a:solidFill>
                  <a:prstClr val="black"/>
                </a:solidFill>
                <a:latin typeface="Arial" panose="020B0604020202020204" pitchFamily="34" charset="0"/>
                <a:ea typeface="Calibri"/>
                <a:cs typeface="Arial" panose="020B0604020202020204" pitchFamily="34" charset="0"/>
              </a:rPr>
              <a:t>IT infrastructure management Department for Social Insurance and Family Support  </a:t>
            </a:r>
          </a:p>
          <a:p>
            <a:pPr lvl="0">
              <a:spcBef>
                <a:spcPts val="0"/>
              </a:spcBef>
              <a:spcAft>
                <a:spcPts val="600"/>
              </a:spcAft>
              <a:buFont typeface="Symbol"/>
              <a:buChar char=""/>
            </a:pPr>
            <a:r>
              <a:rPr lang="en-US" sz="1800" dirty="0" smtClean="0">
                <a:solidFill>
                  <a:prstClr val="black"/>
                </a:solidFill>
                <a:latin typeface="Arial" panose="020B0604020202020204" pitchFamily="34" charset="0"/>
                <a:ea typeface="Calibri"/>
                <a:cs typeface="Arial" panose="020B0604020202020204" pitchFamily="34" charset="0"/>
              </a:rPr>
              <a:t>IT Support Department for Social Insurance and Family Support </a:t>
            </a:r>
          </a:p>
          <a:p>
            <a:pPr marL="0" lvl="0" indent="0">
              <a:lnSpc>
                <a:spcPct val="107000"/>
              </a:lnSpc>
              <a:spcBef>
                <a:spcPts val="600"/>
              </a:spcBef>
              <a:spcAft>
                <a:spcPts val="600"/>
              </a:spcAft>
              <a:buNone/>
            </a:pPr>
            <a:r>
              <a:rPr lang="en-US" sz="2000" dirty="0" err="1" smtClean="0">
                <a:solidFill>
                  <a:prstClr val="black"/>
                </a:solidFill>
                <a:latin typeface="Arial" panose="020B0604020202020204" pitchFamily="34" charset="0"/>
                <a:ea typeface="Calibri"/>
                <a:cs typeface="Arial" panose="020B0604020202020204" pitchFamily="34" charset="0"/>
              </a:rPr>
              <a:t>KINCSINFO</a:t>
            </a:r>
            <a:r>
              <a:rPr lang="en-US" sz="2000" dirty="0" smtClean="0">
                <a:solidFill>
                  <a:prstClr val="black"/>
                </a:solidFill>
                <a:latin typeface="Arial" panose="020B0604020202020204" pitchFamily="34" charset="0"/>
                <a:ea typeface="Calibri"/>
                <a:cs typeface="Arial" panose="020B0604020202020204" pitchFamily="34" charset="0"/>
              </a:rPr>
              <a:t> Nonprofit Ltd. supports the IT tasks of the Treasury, which carries out the implementation of project-specific project tasks and developments requiring special expertise and their coordination.</a:t>
            </a:r>
            <a:endParaRPr lang="en-US" sz="2000" dirty="0" smtClean="0">
              <a:latin typeface="Arial" panose="020B0604020202020204" pitchFamily="34" charset="0"/>
              <a:cs typeface="Arial" panose="020B0604020202020204" pitchFamily="34" charset="0"/>
            </a:endParaRPr>
          </a:p>
          <a:p>
            <a:pPr lvl="1" algn="just"/>
            <a:endParaRPr lang="en-GB" sz="1200" dirty="0" smtClean="0"/>
          </a:p>
          <a:p>
            <a:pPr algn="just"/>
            <a:endParaRPr lang="hu-HU" sz="1600" dirty="0" smtClean="0"/>
          </a:p>
          <a:p>
            <a:pPr algn="just"/>
            <a:endParaRPr lang="en-GB" sz="1600" dirty="0"/>
          </a:p>
        </p:txBody>
      </p:sp>
      <p:sp>
        <p:nvSpPr>
          <p:cNvPr id="4" name="Dia számának helye 3"/>
          <p:cNvSpPr>
            <a:spLocks noGrp="1"/>
          </p:cNvSpPr>
          <p:nvPr>
            <p:ph type="sldNum" sz="quarter" idx="12"/>
          </p:nvPr>
        </p:nvSpPr>
        <p:spPr/>
        <p:txBody>
          <a:bodyPr/>
          <a:lstStyle/>
          <a:p>
            <a:fld id="{EC23BCD2-06B7-42BA-8C82-CB1C1E5C6D18}" type="slidenum">
              <a:rPr lang="hu-HU" smtClean="0"/>
              <a:pPr/>
              <a:t>10</a:t>
            </a:fld>
            <a:endParaRPr lang="hu-HU"/>
          </a:p>
        </p:txBody>
      </p:sp>
      <p:cxnSp>
        <p:nvCxnSpPr>
          <p:cNvPr id="6" name="Egyenes összekötő 5"/>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9" name="Kép 8"/>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3525" y="5961732"/>
            <a:ext cx="2785325" cy="896268"/>
          </a:xfrm>
          <a:prstGeom prst="rect">
            <a:avLst/>
          </a:prstGeom>
        </p:spPr>
      </p:pic>
    </p:spTree>
    <p:extLst>
      <p:ext uri="{BB962C8B-B14F-4D97-AF65-F5344CB8AC3E}">
        <p14:creationId xmlns:p14="http://schemas.microsoft.com/office/powerpoint/2010/main" val="2983118805"/>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0000" y="0"/>
            <a:ext cx="8686799" cy="1143000"/>
          </a:xfrm>
        </p:spPr>
        <p:txBody>
          <a:bodyPr>
            <a:noAutofit/>
          </a:bodyPr>
          <a:lstStyle/>
          <a:p>
            <a:r>
              <a:rPr lang="en-US" sz="4000" b="1" dirty="0" smtClean="0">
                <a:solidFill>
                  <a:prstClr val="black"/>
                </a:solidFill>
                <a:latin typeface="Garamond" panose="02020404030301010803" pitchFamily="18" charset="0"/>
              </a:rPr>
              <a:t>IT INFRASTRUCTURE</a:t>
            </a:r>
            <a:endParaRPr lang="en-US" sz="4000" b="1" cap="all" dirty="0">
              <a:latin typeface="Garamond" panose="02020404030301010803" pitchFamily="18" charset="0"/>
            </a:endParaRPr>
          </a:p>
        </p:txBody>
      </p:sp>
      <p:sp>
        <p:nvSpPr>
          <p:cNvPr id="3" name="Tartalom helye 2"/>
          <p:cNvSpPr>
            <a:spLocks noGrp="1"/>
          </p:cNvSpPr>
          <p:nvPr>
            <p:ph idx="1"/>
          </p:nvPr>
        </p:nvSpPr>
        <p:spPr>
          <a:xfrm>
            <a:off x="179512" y="1052736"/>
            <a:ext cx="8784976" cy="4824536"/>
          </a:xfrm>
        </p:spPr>
        <p:txBody>
          <a:bodyPr>
            <a:noAutofit/>
          </a:bodyPr>
          <a:lstStyle/>
          <a:p>
            <a:pPr lvl="1" algn="just"/>
            <a:endParaRPr lang="en-GB" sz="1200" dirty="0" smtClean="0"/>
          </a:p>
          <a:p>
            <a:pPr marL="0" indent="0" algn="just">
              <a:buNone/>
            </a:pPr>
            <a:r>
              <a:rPr lang="en-US" sz="2000" dirty="0" smtClean="0"/>
              <a:t>The current IT infrastructure situation as a result of treasury integration is the following:</a:t>
            </a:r>
          </a:p>
          <a:p>
            <a:pPr algn="just"/>
            <a:r>
              <a:rPr lang="en-US" sz="2000" dirty="0" smtClean="0"/>
              <a:t>There are currently 7 data centers in Budapest. As a result, data center consolidation is justified by the operation of 3 data centers.</a:t>
            </a:r>
          </a:p>
          <a:p>
            <a:pPr algn="just"/>
            <a:r>
              <a:rPr lang="en-US" sz="2000" dirty="0" smtClean="0"/>
              <a:t>The National </a:t>
            </a:r>
            <a:r>
              <a:rPr lang="en-US" sz="2000" dirty="0" err="1" smtClean="0"/>
              <a:t>Infocommunications</a:t>
            </a:r>
            <a:r>
              <a:rPr lang="en-US" sz="2000" dirty="0" smtClean="0"/>
              <a:t> Service Company Ltd. (</a:t>
            </a:r>
            <a:r>
              <a:rPr lang="en-US" sz="2000" dirty="0" err="1" smtClean="0"/>
              <a:t>NISZ</a:t>
            </a:r>
            <a:r>
              <a:rPr lang="en-US" sz="2000" dirty="0" smtClean="0"/>
              <a:t>) operates the most secure and critical IT networks of the Hungarian state as well as the network of the Treasury. </a:t>
            </a:r>
          </a:p>
          <a:p>
            <a:pPr algn="just"/>
            <a:r>
              <a:rPr lang="en-US" sz="2000" dirty="0" smtClean="0"/>
              <a:t>The central data centers typically use I</a:t>
            </a:r>
            <a:r>
              <a:rPr lang="hu-HU" sz="2000" dirty="0" smtClean="0"/>
              <a:t>BM </a:t>
            </a:r>
            <a:r>
              <a:rPr lang="en-US" sz="2000" dirty="0" smtClean="0"/>
              <a:t>main frames with Oracle database management system.</a:t>
            </a:r>
          </a:p>
          <a:p>
            <a:pPr algn="just"/>
            <a:r>
              <a:rPr lang="en-US" sz="2000" dirty="0" smtClean="0"/>
              <a:t>High-speed network operation of central data centers and smaller county data centers is ensured.</a:t>
            </a:r>
          </a:p>
          <a:p>
            <a:pPr algn="just"/>
            <a:r>
              <a:rPr lang="en-US" sz="2000" dirty="0" smtClean="0"/>
              <a:t>All professional staff and administrative staff are provided with a desktop computer or laptop for the necessary office and special system tasks</a:t>
            </a:r>
            <a:r>
              <a:rPr lang="hu-HU" sz="2000" dirty="0" smtClean="0"/>
              <a:t>.</a:t>
            </a:r>
            <a:endParaRPr lang="en-GB" sz="2000" dirty="0"/>
          </a:p>
        </p:txBody>
      </p:sp>
      <p:sp>
        <p:nvSpPr>
          <p:cNvPr id="4" name="Dia számának helye 3"/>
          <p:cNvSpPr>
            <a:spLocks noGrp="1"/>
          </p:cNvSpPr>
          <p:nvPr>
            <p:ph type="sldNum" sz="quarter" idx="12"/>
          </p:nvPr>
        </p:nvSpPr>
        <p:spPr/>
        <p:txBody>
          <a:bodyPr/>
          <a:lstStyle/>
          <a:p>
            <a:fld id="{EC23BCD2-06B7-42BA-8C82-CB1C1E5C6D18}" type="slidenum">
              <a:rPr lang="hu-HU" smtClean="0"/>
              <a:pPr/>
              <a:t>11</a:t>
            </a:fld>
            <a:endParaRPr lang="hu-HU"/>
          </a:p>
        </p:txBody>
      </p:sp>
      <p:cxnSp>
        <p:nvCxnSpPr>
          <p:cNvPr id="6" name="Egyenes összekötő 5"/>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9" name="Kép 8"/>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3525" y="5961732"/>
            <a:ext cx="2785325" cy="896268"/>
          </a:xfrm>
          <a:prstGeom prst="rect">
            <a:avLst/>
          </a:prstGeom>
        </p:spPr>
      </p:pic>
    </p:spTree>
    <p:extLst>
      <p:ext uri="{BB962C8B-B14F-4D97-AF65-F5344CB8AC3E}">
        <p14:creationId xmlns:p14="http://schemas.microsoft.com/office/powerpoint/2010/main" val="3485243649"/>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6911" y="5658828"/>
            <a:ext cx="8280920" cy="792088"/>
          </a:xfrm>
        </p:spPr>
        <p:txBody>
          <a:bodyPr>
            <a:noAutofit/>
          </a:bodyPr>
          <a:lstStyle/>
          <a:p>
            <a:r>
              <a:rPr lang="en-US" sz="4000" b="1" dirty="0" smtClean="0">
                <a:latin typeface="Georgia" pitchFamily="18" charset="0"/>
              </a:rPr>
              <a:t>Thank you for your attention</a:t>
            </a:r>
            <a:r>
              <a:rPr lang="hu-HU" sz="4000" b="1" dirty="0" smtClean="0">
                <a:latin typeface="Georgia" pitchFamily="18" charset="0"/>
              </a:rPr>
              <a:t>!</a:t>
            </a:r>
            <a:endParaRPr lang="hu-HU" sz="4000" b="1" dirty="0">
              <a:latin typeface="Georgia" pitchFamily="18" charset="0"/>
            </a:endParaRPr>
          </a:p>
        </p:txBody>
      </p:sp>
      <p:pic>
        <p:nvPicPr>
          <p:cNvPr id="5" name="Picture 2" descr="C:\Users\ripkap\Documents\2016\K20\prezi_sablon\MAK_JEL_color_poz_tr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413" y="1844824"/>
            <a:ext cx="1489174" cy="246127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Egyenes összekötő 5"/>
          <p:cNvCxnSpPr/>
          <p:nvPr/>
        </p:nvCxnSpPr>
        <p:spPr>
          <a:xfrm>
            <a:off x="270000" y="5392800"/>
            <a:ext cx="8604000" cy="0"/>
          </a:xfrm>
          <a:prstGeom prst="line">
            <a:avLst/>
          </a:prstGeom>
          <a:ln w="38100">
            <a:solidFill>
              <a:srgbClr val="BB9A5D"/>
            </a:solidFill>
          </a:ln>
          <a:effectLst>
            <a:outerShdw blurRad="762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03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0000" y="274638"/>
            <a:ext cx="8604000" cy="1143000"/>
          </a:xfrm>
        </p:spPr>
        <p:txBody>
          <a:bodyPr>
            <a:noAutofit/>
          </a:bodyPr>
          <a:lstStyle/>
          <a:p>
            <a:r>
              <a:rPr lang="en-US" sz="3600" b="1" dirty="0" smtClean="0">
                <a:latin typeface="Garamond" panose="02020404030301010803" pitchFamily="18" charset="0"/>
              </a:rPr>
              <a:t>THE HUNGARIAN  STATE TREASURY</a:t>
            </a:r>
            <a:endParaRPr lang="en-US" sz="3600" b="1" cap="all" dirty="0">
              <a:latin typeface="Garamond" panose="02020404030301010803" pitchFamily="18" charset="0"/>
            </a:endParaRPr>
          </a:p>
        </p:txBody>
      </p:sp>
      <p:sp>
        <p:nvSpPr>
          <p:cNvPr id="3" name="Tartalom helye 2"/>
          <p:cNvSpPr>
            <a:spLocks noGrp="1"/>
          </p:cNvSpPr>
          <p:nvPr>
            <p:ph sz="half" idx="1"/>
          </p:nvPr>
        </p:nvSpPr>
        <p:spPr>
          <a:xfrm>
            <a:off x="457200" y="1600201"/>
            <a:ext cx="4038600" cy="4277072"/>
          </a:xfrm>
        </p:spPr>
        <p:txBody>
          <a:bodyPr>
            <a:normAutofit/>
          </a:bodyPr>
          <a:lstStyle/>
          <a:p>
            <a:pPr marL="0" indent="0" algn="just">
              <a:buNone/>
            </a:pPr>
            <a:r>
              <a:rPr lang="en-US" sz="2000" dirty="0" smtClean="0"/>
              <a:t>is </a:t>
            </a:r>
            <a:r>
              <a:rPr lang="en-US" sz="2000" dirty="0"/>
              <a:t>a central budget agency with a separate operation and financial management, with an executive power, forming an independent legal entity with a national scope of competence, standing under the direction of the Minister for National  Economy concerning both the functional and the regulatory aspects. The Treasury performs its tasks through the Headquarters and the County Directorates.</a:t>
            </a:r>
            <a:endParaRPr lang="hu-HU" sz="2000" dirty="0" smtClean="0"/>
          </a:p>
        </p:txBody>
      </p:sp>
      <p:pic>
        <p:nvPicPr>
          <p:cNvPr id="8" name="Tartalom helye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700808"/>
            <a:ext cx="4038600" cy="3222922"/>
          </a:xfrm>
        </p:spPr>
      </p:pic>
      <p:sp>
        <p:nvSpPr>
          <p:cNvPr id="4" name="Dia számának helye 3"/>
          <p:cNvSpPr>
            <a:spLocks noGrp="1"/>
          </p:cNvSpPr>
          <p:nvPr>
            <p:ph type="sldNum" sz="quarter" idx="12"/>
          </p:nvPr>
        </p:nvSpPr>
        <p:spPr/>
        <p:txBody>
          <a:bodyPr/>
          <a:lstStyle/>
          <a:p>
            <a:fld id="{EC23BCD2-06B7-42BA-8C82-CB1C1E5C6D18}" type="slidenum">
              <a:rPr lang="hu-HU" smtClean="0"/>
              <a:pPr/>
              <a:t>2</a:t>
            </a:fld>
            <a:endParaRPr lang="hu-HU"/>
          </a:p>
        </p:txBody>
      </p:sp>
      <p:cxnSp>
        <p:nvCxnSpPr>
          <p:cNvPr id="7" name="Egyenes összekötő 6"/>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11" name="Kép 10"/>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3525" y="5961732"/>
            <a:ext cx="2785325" cy="896268"/>
          </a:xfrm>
          <a:prstGeom prst="rect">
            <a:avLst/>
          </a:prstGeom>
        </p:spPr>
      </p:pic>
    </p:spTree>
    <p:extLst>
      <p:ext uri="{BB962C8B-B14F-4D97-AF65-F5344CB8AC3E}">
        <p14:creationId xmlns:p14="http://schemas.microsoft.com/office/powerpoint/2010/main" val="3674331080"/>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7689" y="476672"/>
            <a:ext cx="8686799" cy="792088"/>
          </a:xfrm>
        </p:spPr>
        <p:txBody>
          <a:bodyPr>
            <a:noAutofit/>
          </a:bodyPr>
          <a:lstStyle/>
          <a:p>
            <a:r>
              <a:rPr lang="en-US" sz="2800" b="1" cap="all" dirty="0" smtClean="0">
                <a:latin typeface="Garamond" panose="02020404030301010803" pitchFamily="18" charset="0"/>
              </a:rPr>
              <a:t>Organizational and Structural background </a:t>
            </a:r>
            <a:r>
              <a:rPr lang="hu-HU" sz="2800" b="1" cap="all" dirty="0" smtClean="0">
                <a:latin typeface="Garamond" panose="02020404030301010803" pitchFamily="18" charset="0"/>
              </a:rPr>
              <a:t>(1)</a:t>
            </a:r>
            <a:r>
              <a:rPr lang="hu-HU" sz="3200" cap="all" dirty="0">
                <a:latin typeface="Garamond" panose="02020404030301010803" pitchFamily="18" charset="0"/>
              </a:rPr>
              <a:t/>
            </a:r>
            <a:br>
              <a:rPr lang="hu-HU" sz="3200" cap="all" dirty="0">
                <a:latin typeface="Garamond" panose="02020404030301010803" pitchFamily="18" charset="0"/>
              </a:rPr>
            </a:br>
            <a:endParaRPr lang="hu-HU" sz="3200" cap="all" dirty="0">
              <a:latin typeface="Garamond" panose="02020404030301010803" pitchFamily="18" charset="0"/>
            </a:endParaRPr>
          </a:p>
        </p:txBody>
      </p:sp>
      <p:sp>
        <p:nvSpPr>
          <p:cNvPr id="3" name="Tartalom helye 2"/>
          <p:cNvSpPr>
            <a:spLocks noGrp="1"/>
          </p:cNvSpPr>
          <p:nvPr>
            <p:ph idx="1"/>
          </p:nvPr>
        </p:nvSpPr>
        <p:spPr>
          <a:xfrm>
            <a:off x="179512" y="1340768"/>
            <a:ext cx="8784976" cy="4536504"/>
          </a:xfrm>
        </p:spPr>
        <p:txBody>
          <a:bodyPr>
            <a:noAutofit/>
          </a:bodyPr>
          <a:lstStyle/>
          <a:p>
            <a:pPr lvl="0" algn="just"/>
            <a:r>
              <a:rPr lang="en-US" sz="2400" dirty="0"/>
              <a:t>The Hungarian State Treasury was founded on the 1st of January 1996. The central office and 19 county directorates are carrying their tasks since the 1st of January 2012</a:t>
            </a:r>
            <a:r>
              <a:rPr lang="en-US" sz="2400" dirty="0" smtClean="0"/>
              <a:t>.</a:t>
            </a:r>
            <a:endParaRPr lang="hu-HU" sz="2400" dirty="0" smtClean="0"/>
          </a:p>
          <a:p>
            <a:pPr lvl="0" algn="just"/>
            <a:r>
              <a:rPr lang="en-US" sz="2400" dirty="0"/>
              <a:t>Since 1 January 2017, as general successor of the Office of Agriculture and Rural Development, the Hungarian State Treasury performs the paying agency activities and certain other tasks related to the domestic agro-rural development subsidies. The central body of the </a:t>
            </a:r>
            <a:r>
              <a:rPr lang="en-US" sz="2400" dirty="0" err="1"/>
              <a:t>MVH</a:t>
            </a:r>
            <a:r>
              <a:rPr lang="en-US" sz="2400" dirty="0"/>
              <a:t> merged into the </a:t>
            </a:r>
            <a:r>
              <a:rPr lang="en-US" sz="2400" dirty="0" smtClean="0"/>
              <a:t>organization </a:t>
            </a:r>
            <a:r>
              <a:rPr lang="en-US" sz="2400" dirty="0"/>
              <a:t>of the Hungarian State Treasury; its regional bodies have been allocated to the County Government Offices</a:t>
            </a:r>
            <a:r>
              <a:rPr lang="en-US" sz="2400" dirty="0" smtClean="0"/>
              <a:t>.</a:t>
            </a:r>
            <a:endParaRPr lang="hu-HU" sz="2400" dirty="0" smtClean="0"/>
          </a:p>
          <a:p>
            <a:pPr marL="0" lvl="0" indent="0" algn="just">
              <a:buNone/>
            </a:pPr>
            <a:endParaRPr lang="hu-HU" sz="2400" dirty="0"/>
          </a:p>
        </p:txBody>
      </p:sp>
      <p:sp>
        <p:nvSpPr>
          <p:cNvPr id="4" name="Dia számának helye 3"/>
          <p:cNvSpPr>
            <a:spLocks noGrp="1"/>
          </p:cNvSpPr>
          <p:nvPr>
            <p:ph type="sldNum" sz="quarter" idx="12"/>
          </p:nvPr>
        </p:nvSpPr>
        <p:spPr/>
        <p:txBody>
          <a:bodyPr/>
          <a:lstStyle/>
          <a:p>
            <a:fld id="{EC23BCD2-06B7-42BA-8C82-CB1C1E5C6D18}" type="slidenum">
              <a:rPr lang="hu-HU" smtClean="0"/>
              <a:pPr/>
              <a:t>3</a:t>
            </a:fld>
            <a:endParaRPr lang="hu-HU"/>
          </a:p>
        </p:txBody>
      </p:sp>
      <p:cxnSp>
        <p:nvCxnSpPr>
          <p:cNvPr id="6" name="Egyenes összekötő 5"/>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920172"/>
            <a:ext cx="2786063"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155667"/>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7689" y="476672"/>
            <a:ext cx="8686799" cy="792088"/>
          </a:xfrm>
        </p:spPr>
        <p:txBody>
          <a:bodyPr>
            <a:noAutofit/>
          </a:bodyPr>
          <a:lstStyle/>
          <a:p>
            <a:r>
              <a:rPr lang="en-US" sz="2800" b="1" cap="all" dirty="0" smtClean="0">
                <a:latin typeface="Garamond" panose="02020404030301010803" pitchFamily="18" charset="0"/>
              </a:rPr>
              <a:t>Organizational and Structural background </a:t>
            </a:r>
            <a:r>
              <a:rPr lang="hu-HU" sz="2800" b="1" cap="all" dirty="0" smtClean="0">
                <a:latin typeface="Garamond" panose="02020404030301010803" pitchFamily="18" charset="0"/>
              </a:rPr>
              <a:t>(2)</a:t>
            </a:r>
            <a:r>
              <a:rPr lang="hu-HU" sz="3200" cap="all" dirty="0">
                <a:latin typeface="Garamond" panose="02020404030301010803" pitchFamily="18" charset="0"/>
              </a:rPr>
              <a:t/>
            </a:r>
            <a:br>
              <a:rPr lang="hu-HU" sz="3200" cap="all" dirty="0">
                <a:latin typeface="Garamond" panose="02020404030301010803" pitchFamily="18" charset="0"/>
              </a:rPr>
            </a:br>
            <a:endParaRPr lang="hu-HU" sz="3200" cap="all" dirty="0">
              <a:latin typeface="Garamond" panose="02020404030301010803" pitchFamily="18" charset="0"/>
            </a:endParaRPr>
          </a:p>
        </p:txBody>
      </p:sp>
      <p:sp>
        <p:nvSpPr>
          <p:cNvPr id="3" name="Tartalom helye 2"/>
          <p:cNvSpPr>
            <a:spLocks noGrp="1"/>
          </p:cNvSpPr>
          <p:nvPr>
            <p:ph idx="1"/>
          </p:nvPr>
        </p:nvSpPr>
        <p:spPr>
          <a:xfrm>
            <a:off x="179512" y="1340768"/>
            <a:ext cx="8784976" cy="4536504"/>
          </a:xfrm>
        </p:spPr>
        <p:txBody>
          <a:bodyPr>
            <a:noAutofit/>
          </a:bodyPr>
          <a:lstStyle/>
          <a:p>
            <a:pPr lvl="0" algn="just"/>
            <a:r>
              <a:rPr lang="en-US" sz="2400" dirty="0" smtClean="0"/>
              <a:t>As </a:t>
            </a:r>
            <a:r>
              <a:rPr lang="en-US" sz="2400" dirty="0"/>
              <a:t>of 1 November 2017 the Central Administration of National Pension Insurance merged with the Hungarian State Treasury. As a consequence of this merger </a:t>
            </a:r>
            <a:r>
              <a:rPr lang="en-US" sz="2400" dirty="0" smtClean="0"/>
              <a:t>the </a:t>
            </a:r>
            <a:r>
              <a:rPr lang="en-US" sz="2400" dirty="0"/>
              <a:t>a Hungarian State Treasury acts as central pension insurance body, central family support body, social authority and health insurance body with regard to the tasks allocated to it, and disburses pensions and pension-like benefits, family support benefits, disability benefits, and the personal allowance for the blind, established in the framework of social insurance</a:t>
            </a:r>
            <a:r>
              <a:rPr lang="en-US" sz="2400" dirty="0" smtClean="0"/>
              <a:t>.</a:t>
            </a:r>
            <a:endParaRPr lang="hu-HU" sz="2400" dirty="0" smtClean="0"/>
          </a:p>
          <a:p>
            <a:pPr lvl="0" algn="just"/>
            <a:r>
              <a:rPr lang="hu-HU" sz="2400" dirty="0" err="1" smtClean="0"/>
              <a:t>Between</a:t>
            </a:r>
            <a:r>
              <a:rPr lang="hu-HU" sz="2400" dirty="0"/>
              <a:t> </a:t>
            </a:r>
            <a:r>
              <a:rPr lang="hu-HU" sz="2400" dirty="0" smtClean="0"/>
              <a:t>2007 </a:t>
            </a:r>
            <a:r>
              <a:rPr lang="hu-HU" sz="2400" dirty="0"/>
              <a:t>and </a:t>
            </a:r>
            <a:r>
              <a:rPr lang="hu-HU" sz="2400" dirty="0" smtClean="0"/>
              <a:t>2010 t</a:t>
            </a:r>
            <a:r>
              <a:rPr lang="en-US" sz="2400" dirty="0" smtClean="0"/>
              <a:t>he </a:t>
            </a:r>
            <a:r>
              <a:rPr lang="en-US" sz="2400" dirty="0"/>
              <a:t>Treasury's regional bodies </a:t>
            </a:r>
            <a:r>
              <a:rPr lang="en-US" sz="2400" dirty="0" smtClean="0"/>
              <a:t>perform </a:t>
            </a:r>
            <a:r>
              <a:rPr lang="en-US" sz="2400" dirty="0"/>
              <a:t>their tasks in </a:t>
            </a:r>
            <a:r>
              <a:rPr lang="en-US" sz="2400" dirty="0" smtClean="0"/>
              <a:t>the</a:t>
            </a:r>
            <a:r>
              <a:rPr lang="hu-HU" sz="2400" dirty="0" smtClean="0"/>
              <a:t> </a:t>
            </a:r>
            <a:r>
              <a:rPr lang="en-US" sz="2400" dirty="0" smtClean="0"/>
              <a:t> </a:t>
            </a:r>
            <a:r>
              <a:rPr lang="en-US" sz="2400" dirty="0"/>
              <a:t>regional </a:t>
            </a:r>
            <a:r>
              <a:rPr lang="en-US" sz="2400" dirty="0" smtClean="0"/>
              <a:t>network</a:t>
            </a:r>
            <a:r>
              <a:rPr lang="hu-HU" sz="2400" dirty="0" smtClean="0"/>
              <a:t>,</a:t>
            </a:r>
            <a:r>
              <a:rPr lang="en-US" sz="2400" dirty="0" smtClean="0"/>
              <a:t> </a:t>
            </a:r>
            <a:r>
              <a:rPr lang="en-US" sz="2400" dirty="0"/>
              <a:t>from 1 January </a:t>
            </a:r>
            <a:r>
              <a:rPr lang="hu-HU" sz="2400" dirty="0" smtClean="0"/>
              <a:t>2</a:t>
            </a:r>
            <a:r>
              <a:rPr lang="en-US" sz="2400" dirty="0" smtClean="0"/>
              <a:t>011 </a:t>
            </a:r>
            <a:r>
              <a:rPr lang="en-US" sz="2400" dirty="0"/>
              <a:t>in the county structure.</a:t>
            </a:r>
            <a:endParaRPr lang="hu-HU" sz="2400" dirty="0" smtClean="0"/>
          </a:p>
          <a:p>
            <a:pPr marL="0" lvl="0" indent="0" algn="just">
              <a:buNone/>
            </a:pPr>
            <a:endParaRPr lang="hu-HU" sz="1600" dirty="0"/>
          </a:p>
        </p:txBody>
      </p:sp>
      <p:sp>
        <p:nvSpPr>
          <p:cNvPr id="4" name="Dia számának helye 3"/>
          <p:cNvSpPr>
            <a:spLocks noGrp="1"/>
          </p:cNvSpPr>
          <p:nvPr>
            <p:ph type="sldNum" sz="quarter" idx="12"/>
          </p:nvPr>
        </p:nvSpPr>
        <p:spPr/>
        <p:txBody>
          <a:bodyPr/>
          <a:lstStyle/>
          <a:p>
            <a:fld id="{EC23BCD2-06B7-42BA-8C82-CB1C1E5C6D18}" type="slidenum">
              <a:rPr lang="hu-HU" smtClean="0"/>
              <a:pPr/>
              <a:t>4</a:t>
            </a:fld>
            <a:endParaRPr lang="hu-HU"/>
          </a:p>
        </p:txBody>
      </p:sp>
      <p:cxnSp>
        <p:nvCxnSpPr>
          <p:cNvPr id="6" name="Egyenes összekötő 5"/>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22" y="5960071"/>
            <a:ext cx="2786063"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31348"/>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8797751" y="5401511"/>
            <a:ext cx="346249" cy="1456489"/>
          </a:xfrm>
          <a:prstGeom prst="rect">
            <a:avLst/>
          </a:prstGeom>
          <a:noFill/>
        </p:spPr>
        <p:txBody>
          <a:bodyPr vert="vert270" wrap="none" rtlCol="0">
            <a:spAutoFit/>
          </a:bodyPr>
          <a:lstStyle/>
          <a:p>
            <a:r>
              <a:rPr lang="hu-HU" sz="1050" err="1" smtClean="0">
                <a:solidFill>
                  <a:schemeClr val="bg1">
                    <a:lumMod val="50000"/>
                  </a:schemeClr>
                </a:solidFill>
              </a:rPr>
              <a:t>Source</a:t>
            </a:r>
            <a:r>
              <a:rPr lang="hu-HU" sz="1050" smtClean="0">
                <a:solidFill>
                  <a:schemeClr val="bg1">
                    <a:lumMod val="50000"/>
                  </a:schemeClr>
                </a:solidFill>
              </a:rPr>
              <a:t>: </a:t>
            </a:r>
            <a:r>
              <a:rPr lang="en-US" sz="1050" smtClean="0">
                <a:solidFill>
                  <a:schemeClr val="bg1">
                    <a:lumMod val="50000"/>
                  </a:schemeClr>
                </a:solidFill>
                <a:hlinkClick r:id="rId3"/>
              </a:rPr>
              <a:t>timoelliott.com</a:t>
            </a:r>
            <a:endParaRPr lang="en-US" sz="1050">
              <a:solidFill>
                <a:schemeClr val="bg1">
                  <a:lumMod val="50000"/>
                </a:schemeClr>
              </a:solidFill>
            </a:endParaRPr>
          </a:p>
        </p:txBody>
      </p:sp>
      <p:pic>
        <p:nvPicPr>
          <p:cNvPr id="1026" name="Picture 2" descr="C:\Users\szablib\Pictures\boardroom-of-the-future_2.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29886" y="145465"/>
            <a:ext cx="9373886" cy="5244338"/>
          </a:xfrm>
          <a:prstGeom prst="rect">
            <a:avLst/>
          </a:prstGeom>
          <a:noFill/>
          <a:ln>
            <a:noFill/>
          </a:ln>
          <a:extLst/>
        </p:spPr>
      </p:pic>
      <p:sp>
        <p:nvSpPr>
          <p:cNvPr id="2" name="Szövegdoboz 1"/>
          <p:cNvSpPr txBox="1"/>
          <p:nvPr/>
        </p:nvSpPr>
        <p:spPr>
          <a:xfrm>
            <a:off x="2838192" y="1665937"/>
            <a:ext cx="2885726" cy="523220"/>
          </a:xfrm>
          <a:prstGeom prst="rect">
            <a:avLst/>
          </a:prstGeom>
          <a:noFill/>
        </p:spPr>
        <p:txBody>
          <a:bodyPr wrap="none" rtlCol="0">
            <a:spAutoFit/>
          </a:bodyPr>
          <a:lstStyle/>
          <a:p>
            <a:r>
              <a:rPr lang="hu-HU" sz="2800" b="1" err="1" smtClean="0">
                <a:solidFill>
                  <a:srgbClr val="B08008"/>
                </a:solidFill>
                <a:latin typeface="+mj-lt"/>
              </a:rPr>
              <a:t>basic</a:t>
            </a:r>
            <a:r>
              <a:rPr lang="hu-HU" sz="2800" b="1" smtClean="0">
                <a:solidFill>
                  <a:srgbClr val="B08008"/>
                </a:solidFill>
                <a:latin typeface="+mj-lt"/>
              </a:rPr>
              <a:t> </a:t>
            </a:r>
            <a:r>
              <a:rPr lang="hu-HU" sz="2800" b="1" err="1" smtClean="0">
                <a:solidFill>
                  <a:srgbClr val="B08008"/>
                </a:solidFill>
                <a:latin typeface="+mj-lt"/>
              </a:rPr>
              <a:t>activities</a:t>
            </a:r>
            <a:endParaRPr lang="hu-HU" b="1">
              <a:solidFill>
                <a:srgbClr val="B08008"/>
              </a:solidFill>
              <a:latin typeface="+mj-lt"/>
            </a:endParaRPr>
          </a:p>
        </p:txBody>
      </p:sp>
      <p:sp>
        <p:nvSpPr>
          <p:cNvPr id="9" name="Szövegdoboz 8"/>
          <p:cNvSpPr txBox="1"/>
          <p:nvPr/>
        </p:nvSpPr>
        <p:spPr>
          <a:xfrm>
            <a:off x="2998768" y="5395900"/>
            <a:ext cx="3317985" cy="523220"/>
          </a:xfrm>
          <a:prstGeom prst="rect">
            <a:avLst/>
          </a:prstGeom>
          <a:noFill/>
        </p:spPr>
        <p:txBody>
          <a:bodyPr wrap="square" rtlCol="0">
            <a:spAutoFit/>
          </a:bodyPr>
          <a:lstStyle/>
          <a:p>
            <a:pPr algn="ctr"/>
            <a:r>
              <a:rPr lang="hu-HU" sz="2800" b="1" err="1" smtClean="0">
                <a:solidFill>
                  <a:srgbClr val="B08008"/>
                </a:solidFill>
                <a:latin typeface="+mj-lt"/>
              </a:rPr>
              <a:t>Back-office</a:t>
            </a:r>
            <a:endParaRPr lang="hu-HU" sz="2800" b="1">
              <a:solidFill>
                <a:srgbClr val="B08008"/>
              </a:solidFill>
              <a:latin typeface="+mj-lt"/>
            </a:endParaRPr>
          </a:p>
        </p:txBody>
      </p:sp>
      <p:sp>
        <p:nvSpPr>
          <p:cNvPr id="10" name="Dia számának helye 6"/>
          <p:cNvSpPr txBox="1">
            <a:spLocks/>
          </p:cNvSpPr>
          <p:nvPr/>
        </p:nvSpPr>
        <p:spPr>
          <a:xfrm>
            <a:off x="43880" y="6148991"/>
            <a:ext cx="9252520" cy="504717"/>
          </a:xfrm>
          <a:prstGeom prst="rect">
            <a:avLst/>
          </a:prstGeom>
        </p:spPr>
        <p:txBody>
          <a:bodyPr vert="horz" lIns="91440" tIns="45720" rIns="91440" bIns="45720" rtlCol="0" anchor="ctr"/>
          <a:lstStyle>
            <a:defPPr>
              <a:defRPr lang="hu-H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400" b="1" err="1" smtClean="0">
                <a:solidFill>
                  <a:schemeClr val="tx1"/>
                </a:solidFill>
                <a:latin typeface="Georgia" panose="02040502050405020303" pitchFamily="18" charset="0"/>
              </a:rPr>
              <a:t>Functional</a:t>
            </a:r>
            <a:r>
              <a:rPr lang="hu-HU" sz="2400" b="1" smtClean="0">
                <a:solidFill>
                  <a:schemeClr val="tx1"/>
                </a:solidFill>
                <a:latin typeface="Georgia" panose="02040502050405020303" pitchFamily="18" charset="0"/>
              </a:rPr>
              <a:t> </a:t>
            </a:r>
            <a:r>
              <a:rPr lang="hu-HU" sz="2400" b="1" err="1" smtClean="0">
                <a:solidFill>
                  <a:schemeClr val="tx1"/>
                </a:solidFill>
                <a:latin typeface="Georgia" panose="02040502050405020303" pitchFamily="18" charset="0"/>
              </a:rPr>
              <a:t>leadership</a:t>
            </a:r>
            <a:endParaRPr lang="hu-HU" sz="2400"/>
          </a:p>
        </p:txBody>
      </p:sp>
      <p:sp>
        <p:nvSpPr>
          <p:cNvPr id="3" name="Szövegdoboz 2"/>
          <p:cNvSpPr txBox="1"/>
          <p:nvPr/>
        </p:nvSpPr>
        <p:spPr>
          <a:xfrm>
            <a:off x="323528" y="3573016"/>
            <a:ext cx="720080" cy="369332"/>
          </a:xfrm>
          <a:prstGeom prst="rect">
            <a:avLst/>
          </a:prstGeom>
          <a:noFill/>
        </p:spPr>
        <p:txBody>
          <a:bodyPr wrap="square" rtlCol="0">
            <a:spAutoFit/>
          </a:bodyPr>
          <a:lstStyle/>
          <a:p>
            <a:pPr algn="ctr"/>
            <a:r>
              <a:rPr lang="hu-HU" b="1" smtClean="0">
                <a:latin typeface="+mj-lt"/>
              </a:rPr>
              <a:t>HR</a:t>
            </a:r>
            <a:endParaRPr lang="hu-HU" b="1">
              <a:latin typeface="+mj-lt"/>
            </a:endParaRPr>
          </a:p>
        </p:txBody>
      </p:sp>
      <p:sp>
        <p:nvSpPr>
          <p:cNvPr id="11" name="Szövegdoboz 10"/>
          <p:cNvSpPr txBox="1"/>
          <p:nvPr/>
        </p:nvSpPr>
        <p:spPr>
          <a:xfrm>
            <a:off x="2278688" y="4094748"/>
            <a:ext cx="720080" cy="369332"/>
          </a:xfrm>
          <a:prstGeom prst="rect">
            <a:avLst/>
          </a:prstGeom>
          <a:noFill/>
        </p:spPr>
        <p:txBody>
          <a:bodyPr wrap="square" rtlCol="0">
            <a:spAutoFit/>
          </a:bodyPr>
          <a:lstStyle/>
          <a:p>
            <a:pPr algn="ctr"/>
            <a:r>
              <a:rPr lang="hu-HU" b="1" smtClean="0">
                <a:latin typeface="+mj-lt"/>
              </a:rPr>
              <a:t>IT</a:t>
            </a:r>
            <a:endParaRPr lang="hu-HU" b="1">
              <a:latin typeface="+mj-lt"/>
            </a:endParaRPr>
          </a:p>
        </p:txBody>
      </p:sp>
      <p:sp>
        <p:nvSpPr>
          <p:cNvPr id="12" name="Szövegdoboz 11"/>
          <p:cNvSpPr txBox="1"/>
          <p:nvPr/>
        </p:nvSpPr>
        <p:spPr>
          <a:xfrm rot="21180927">
            <a:off x="5220072" y="4233342"/>
            <a:ext cx="1401274" cy="646331"/>
          </a:xfrm>
          <a:prstGeom prst="rect">
            <a:avLst/>
          </a:prstGeom>
          <a:noFill/>
        </p:spPr>
        <p:txBody>
          <a:bodyPr wrap="square" rtlCol="0">
            <a:spAutoFit/>
          </a:bodyPr>
          <a:lstStyle/>
          <a:p>
            <a:pPr algn="ctr"/>
            <a:r>
              <a:rPr lang="hu-HU" b="1" smtClean="0">
                <a:latin typeface="+mj-lt"/>
              </a:rPr>
              <a:t>CFO</a:t>
            </a:r>
          </a:p>
          <a:p>
            <a:pPr algn="ctr"/>
            <a:endParaRPr lang="hu-HU" b="1">
              <a:latin typeface="+mj-lt"/>
            </a:endParaRPr>
          </a:p>
        </p:txBody>
      </p:sp>
      <p:sp>
        <p:nvSpPr>
          <p:cNvPr id="13" name="Szövegdoboz 12"/>
          <p:cNvSpPr txBox="1"/>
          <p:nvPr/>
        </p:nvSpPr>
        <p:spPr>
          <a:xfrm rot="20076881">
            <a:off x="7928844" y="3619182"/>
            <a:ext cx="1374539" cy="276999"/>
          </a:xfrm>
          <a:prstGeom prst="rect">
            <a:avLst/>
          </a:prstGeom>
          <a:noFill/>
        </p:spPr>
        <p:txBody>
          <a:bodyPr wrap="square" rtlCol="0">
            <a:spAutoFit/>
          </a:bodyPr>
          <a:lstStyle/>
          <a:p>
            <a:pPr algn="ctr"/>
            <a:r>
              <a:rPr lang="hu-HU" sz="1200" b="1" err="1" smtClean="0">
                <a:latin typeface="+mj-lt"/>
              </a:rPr>
              <a:t>Purchases</a:t>
            </a:r>
            <a:endParaRPr lang="hu-HU" sz="1200" b="1">
              <a:latin typeface="+mj-lt"/>
            </a:endParaRPr>
          </a:p>
        </p:txBody>
      </p:sp>
      <p:sp>
        <p:nvSpPr>
          <p:cNvPr id="14" name="Dia számának helye 3"/>
          <p:cNvSpPr>
            <a:spLocks noGrp="1"/>
          </p:cNvSpPr>
          <p:nvPr>
            <p:ph type="sldNum" sz="quarter" idx="12"/>
          </p:nvPr>
        </p:nvSpPr>
        <p:spPr>
          <a:xfrm>
            <a:off x="6553200" y="6356350"/>
            <a:ext cx="2133600" cy="365125"/>
          </a:xfrm>
        </p:spPr>
        <p:txBody>
          <a:bodyPr/>
          <a:lstStyle/>
          <a:p>
            <a:fld id="{EC23BCD2-06B7-42BA-8C82-CB1C1E5C6D18}" type="slidenum">
              <a:rPr lang="hu-HU" smtClean="0"/>
              <a:pPr/>
              <a:t>5</a:t>
            </a:fld>
            <a:endParaRPr lang="hu-HU"/>
          </a:p>
        </p:txBody>
      </p:sp>
      <p:cxnSp>
        <p:nvCxnSpPr>
          <p:cNvPr id="15" name="Egyenes összekötő 14"/>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16" name="Kép 15"/>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3525" y="5961732"/>
            <a:ext cx="2785325" cy="896268"/>
          </a:xfrm>
          <a:prstGeom prst="rect">
            <a:avLst/>
          </a:prstGeom>
        </p:spPr>
      </p:pic>
    </p:spTree>
    <p:extLst>
      <p:ext uri="{BB962C8B-B14F-4D97-AF65-F5344CB8AC3E}">
        <p14:creationId xmlns:p14="http://schemas.microsoft.com/office/powerpoint/2010/main" val="233407660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Dia számának helye 6"/>
          <p:cNvSpPr>
            <a:spLocks noGrp="1"/>
          </p:cNvSpPr>
          <p:nvPr>
            <p:ph type="sldNum" sz="quarter" idx="12"/>
          </p:nvPr>
        </p:nvSpPr>
        <p:spPr>
          <a:xfrm>
            <a:off x="-108520" y="6136183"/>
            <a:ext cx="9252520" cy="461169"/>
          </a:xfrm>
        </p:spPr>
        <p:txBody>
          <a:bodyPr/>
          <a:lstStyle/>
          <a:p>
            <a:pPr algn="ctr"/>
            <a:r>
              <a:rPr lang="hu-HU" sz="2400" b="1" err="1" smtClean="0">
                <a:solidFill>
                  <a:schemeClr val="tx1"/>
                </a:solidFill>
                <a:latin typeface="Georgia" panose="02040502050405020303" pitchFamily="18" charset="0"/>
              </a:rPr>
              <a:t>Budget</a:t>
            </a:r>
            <a:r>
              <a:rPr lang="hu-HU" sz="2400" b="1" smtClean="0">
                <a:solidFill>
                  <a:schemeClr val="tx1"/>
                </a:solidFill>
                <a:latin typeface="Georgia" panose="02040502050405020303" pitchFamily="18" charset="0"/>
              </a:rPr>
              <a:t> </a:t>
            </a:r>
            <a:r>
              <a:rPr lang="hu-HU" sz="2400" b="1" err="1" smtClean="0">
                <a:solidFill>
                  <a:schemeClr val="tx1"/>
                </a:solidFill>
                <a:latin typeface="Georgia" panose="02040502050405020303" pitchFamily="18" charset="0"/>
              </a:rPr>
              <a:t>execution</a:t>
            </a:r>
            <a:endParaRPr lang="hu-HU" sz="2400"/>
          </a:p>
        </p:txBody>
      </p:sp>
      <p:pic>
        <p:nvPicPr>
          <p:cNvPr id="6" name="Kép 5"/>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saturation sat="66000"/>
                    </a14:imgEffect>
                    <a14:imgEffect>
                      <a14:brightnessContrast bright="15000" contrast="16000"/>
                    </a14:imgEffect>
                  </a14:imgLayer>
                </a14:imgProps>
              </a:ext>
              <a:ext uri="{28A0092B-C50C-407E-A947-70E740481C1C}">
                <a14:useLocalDpi xmlns:a14="http://schemas.microsoft.com/office/drawing/2010/main" val="0"/>
              </a:ext>
            </a:extLst>
          </a:blip>
          <a:stretch>
            <a:fillRect/>
          </a:stretch>
        </p:blipFill>
        <p:spPr>
          <a:xfrm>
            <a:off x="-445432" y="-767173"/>
            <a:ext cx="9829093" cy="6552728"/>
          </a:xfrm>
          <a:prstGeom prst="rect">
            <a:avLst/>
          </a:prstGeom>
        </p:spPr>
      </p:pic>
      <p:sp>
        <p:nvSpPr>
          <p:cNvPr id="2" name="Szövegdoboz 1"/>
          <p:cNvSpPr txBox="1"/>
          <p:nvPr/>
        </p:nvSpPr>
        <p:spPr>
          <a:xfrm>
            <a:off x="3056713" y="288230"/>
            <a:ext cx="2824812" cy="923330"/>
          </a:xfrm>
          <a:prstGeom prst="rect">
            <a:avLst/>
          </a:prstGeom>
          <a:noFill/>
        </p:spPr>
        <p:txBody>
          <a:bodyPr wrap="none" rtlCol="0">
            <a:spAutoFit/>
          </a:bodyPr>
          <a:lstStyle/>
          <a:p>
            <a:pPr algn="ctr"/>
            <a:r>
              <a:rPr lang="hu-HU" b="1" smtClean="0">
                <a:latin typeface="+mj-lt"/>
              </a:rPr>
              <a:t>700 </a:t>
            </a:r>
          </a:p>
          <a:p>
            <a:pPr algn="ctr"/>
            <a:r>
              <a:rPr lang="hu-HU" b="1" err="1" smtClean="0">
                <a:latin typeface="+mj-lt"/>
              </a:rPr>
              <a:t>institutions</a:t>
            </a:r>
            <a:r>
              <a:rPr lang="hu-HU" b="1" smtClean="0">
                <a:latin typeface="+mj-lt"/>
              </a:rPr>
              <a:t> </a:t>
            </a:r>
          </a:p>
          <a:p>
            <a:pPr algn="ctr"/>
            <a:r>
              <a:rPr lang="hu-HU" b="1" err="1" smtClean="0">
                <a:latin typeface="+mj-lt"/>
              </a:rPr>
              <a:t>in</a:t>
            </a:r>
            <a:r>
              <a:rPr lang="hu-HU" b="1" smtClean="0">
                <a:latin typeface="+mj-lt"/>
              </a:rPr>
              <a:t> </a:t>
            </a:r>
            <a:r>
              <a:rPr lang="hu-HU" b="1" err="1" smtClean="0">
                <a:latin typeface="+mj-lt"/>
              </a:rPr>
              <a:t>central</a:t>
            </a:r>
            <a:r>
              <a:rPr lang="hu-HU" b="1" smtClean="0">
                <a:latin typeface="+mj-lt"/>
              </a:rPr>
              <a:t> </a:t>
            </a:r>
            <a:r>
              <a:rPr lang="hu-HU" b="1" err="1" smtClean="0">
                <a:latin typeface="+mj-lt"/>
              </a:rPr>
              <a:t>government</a:t>
            </a:r>
            <a:endParaRPr lang="hu-HU" b="1">
              <a:latin typeface="+mj-lt"/>
            </a:endParaRPr>
          </a:p>
        </p:txBody>
      </p:sp>
      <p:sp>
        <p:nvSpPr>
          <p:cNvPr id="8" name="Szövegdoboz 7"/>
          <p:cNvSpPr txBox="1"/>
          <p:nvPr/>
        </p:nvSpPr>
        <p:spPr>
          <a:xfrm>
            <a:off x="2771800" y="3428001"/>
            <a:ext cx="3384376" cy="461665"/>
          </a:xfrm>
          <a:prstGeom prst="rect">
            <a:avLst/>
          </a:prstGeom>
          <a:noFill/>
        </p:spPr>
        <p:txBody>
          <a:bodyPr wrap="square" rtlCol="0">
            <a:spAutoFit/>
          </a:bodyPr>
          <a:lstStyle/>
          <a:p>
            <a:pPr algn="ctr"/>
            <a:r>
              <a:rPr lang="hu-HU" sz="2400" b="1" dirty="0" smtClean="0">
                <a:latin typeface="+mj-lt"/>
              </a:rPr>
              <a:t>EUR </a:t>
            </a:r>
            <a:r>
              <a:rPr lang="hu-HU" sz="2400" b="1" dirty="0" smtClean="0">
                <a:latin typeface="+mj-lt"/>
              </a:rPr>
              <a:t>60 </a:t>
            </a:r>
            <a:r>
              <a:rPr lang="hu-HU" sz="2400" b="1" dirty="0" err="1" smtClean="0">
                <a:latin typeface="+mj-lt"/>
              </a:rPr>
              <a:t>bn</a:t>
            </a:r>
            <a:endParaRPr lang="hu-HU" sz="2400" b="1" dirty="0" smtClean="0">
              <a:latin typeface="+mj-lt"/>
            </a:endParaRPr>
          </a:p>
        </p:txBody>
      </p:sp>
      <p:sp>
        <p:nvSpPr>
          <p:cNvPr id="3" name="Szövegdoboz 2"/>
          <p:cNvSpPr txBox="1"/>
          <p:nvPr/>
        </p:nvSpPr>
        <p:spPr>
          <a:xfrm>
            <a:off x="3343305" y="4149080"/>
            <a:ext cx="2487292" cy="1569660"/>
          </a:xfrm>
          <a:prstGeom prst="rect">
            <a:avLst/>
          </a:prstGeom>
          <a:noFill/>
        </p:spPr>
        <p:txBody>
          <a:bodyPr wrap="square" rtlCol="0">
            <a:spAutoFit/>
          </a:bodyPr>
          <a:lstStyle/>
          <a:p>
            <a:pPr algn="ctr"/>
            <a:r>
              <a:rPr lang="hu-HU" sz="2400" b="1" err="1" smtClean="0">
                <a:latin typeface="+mj-lt"/>
              </a:rPr>
              <a:t>locally</a:t>
            </a:r>
            <a:r>
              <a:rPr lang="hu-HU" sz="2400" b="1" smtClean="0">
                <a:latin typeface="+mj-lt"/>
              </a:rPr>
              <a:t> </a:t>
            </a:r>
            <a:r>
              <a:rPr lang="hu-HU" sz="2400" b="1" err="1" smtClean="0">
                <a:latin typeface="+mj-lt"/>
              </a:rPr>
              <a:t>developed</a:t>
            </a:r>
            <a:r>
              <a:rPr lang="hu-HU" sz="2400" b="1" smtClean="0">
                <a:latin typeface="+mj-lt"/>
              </a:rPr>
              <a:t> SW + </a:t>
            </a:r>
          </a:p>
          <a:p>
            <a:pPr algn="ctr"/>
            <a:r>
              <a:rPr lang="hu-HU" sz="2400" b="1" smtClean="0">
                <a:latin typeface="+mj-lt"/>
              </a:rPr>
              <a:t>Excel</a:t>
            </a:r>
            <a:endParaRPr lang="hu-HU" sz="2400" b="1">
              <a:latin typeface="+mj-lt"/>
            </a:endParaRPr>
          </a:p>
        </p:txBody>
      </p:sp>
      <p:sp>
        <p:nvSpPr>
          <p:cNvPr id="4" name="Szövegdoboz 3"/>
          <p:cNvSpPr txBox="1"/>
          <p:nvPr/>
        </p:nvSpPr>
        <p:spPr>
          <a:xfrm>
            <a:off x="3443386" y="1268760"/>
            <a:ext cx="2117887" cy="923330"/>
          </a:xfrm>
          <a:prstGeom prst="rect">
            <a:avLst/>
          </a:prstGeom>
          <a:noFill/>
        </p:spPr>
        <p:txBody>
          <a:bodyPr wrap="square" rtlCol="0">
            <a:spAutoFit/>
          </a:bodyPr>
          <a:lstStyle/>
          <a:p>
            <a:pPr algn="ctr"/>
            <a:r>
              <a:rPr lang="hu-HU" smtClean="0"/>
              <a:t>800+</a:t>
            </a:r>
          </a:p>
          <a:p>
            <a:pPr algn="ctr"/>
            <a:r>
              <a:rPr lang="hu-HU" err="1" smtClean="0"/>
              <a:t>programs</a:t>
            </a:r>
            <a:r>
              <a:rPr lang="hu-HU" smtClean="0"/>
              <a:t>’ </a:t>
            </a:r>
            <a:r>
              <a:rPr lang="hu-HU" err="1" smtClean="0"/>
              <a:t>appropriations</a:t>
            </a:r>
            <a:endParaRPr lang="hu-HU"/>
          </a:p>
        </p:txBody>
      </p:sp>
      <p:sp>
        <p:nvSpPr>
          <p:cNvPr id="5" name="Szövegdoboz 4"/>
          <p:cNvSpPr txBox="1"/>
          <p:nvPr/>
        </p:nvSpPr>
        <p:spPr>
          <a:xfrm>
            <a:off x="3271006" y="2420888"/>
            <a:ext cx="2818012" cy="923330"/>
          </a:xfrm>
          <a:prstGeom prst="rect">
            <a:avLst/>
          </a:prstGeom>
          <a:noFill/>
        </p:spPr>
        <p:txBody>
          <a:bodyPr wrap="square" rtlCol="0">
            <a:spAutoFit/>
          </a:bodyPr>
          <a:lstStyle/>
          <a:p>
            <a:pPr algn="ctr"/>
            <a:r>
              <a:rPr lang="hu-HU" smtClean="0"/>
              <a:t>500+ </a:t>
            </a:r>
          </a:p>
          <a:p>
            <a:pPr algn="ctr"/>
            <a:r>
              <a:rPr lang="hu-HU" smtClean="0"/>
              <a:t>centrally </a:t>
            </a:r>
            <a:r>
              <a:rPr lang="hu-HU" err="1" smtClean="0"/>
              <a:t>managed</a:t>
            </a:r>
            <a:r>
              <a:rPr lang="hu-HU" smtClean="0"/>
              <a:t> </a:t>
            </a:r>
            <a:r>
              <a:rPr lang="hu-HU" err="1" smtClean="0"/>
              <a:t>appropriations</a:t>
            </a:r>
            <a:endParaRPr lang="hu-HU"/>
          </a:p>
        </p:txBody>
      </p:sp>
      <p:sp>
        <p:nvSpPr>
          <p:cNvPr id="12" name="Dia számának helye 3"/>
          <p:cNvSpPr txBox="1">
            <a:spLocks/>
          </p:cNvSpPr>
          <p:nvPr/>
        </p:nvSpPr>
        <p:spPr>
          <a:xfrm>
            <a:off x="6553200" y="6356350"/>
            <a:ext cx="2133600" cy="365125"/>
          </a:xfrm>
          <a:prstGeom prst="rect">
            <a:avLst/>
          </a:prstGeom>
        </p:spPr>
        <p:txBody>
          <a:bodyPr vert="horz" lIns="91440" tIns="45720" rIns="91440" bIns="45720" rtlCol="0" anchor="ctr"/>
          <a:lstStyle>
            <a:defPPr>
              <a:defRPr lang="hu-H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23BCD2-06B7-42BA-8C82-CB1C1E5C6D18}" type="slidenum">
              <a:rPr lang="hu-HU" smtClean="0"/>
              <a:pPr/>
              <a:t>6</a:t>
            </a:fld>
            <a:endParaRPr lang="hu-HU"/>
          </a:p>
        </p:txBody>
      </p:sp>
      <p:cxnSp>
        <p:nvCxnSpPr>
          <p:cNvPr id="13" name="Egyenes összekötő 12"/>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14" name="Kép 13"/>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3525" y="5961732"/>
            <a:ext cx="2785325" cy="896268"/>
          </a:xfrm>
          <a:prstGeom prst="rect">
            <a:avLst/>
          </a:prstGeom>
        </p:spPr>
      </p:pic>
    </p:spTree>
    <p:extLst>
      <p:ext uri="{BB962C8B-B14F-4D97-AF65-F5344CB8AC3E}">
        <p14:creationId xmlns:p14="http://schemas.microsoft.com/office/powerpoint/2010/main" val="210012424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0000" y="476672"/>
            <a:ext cx="8686799" cy="810344"/>
          </a:xfrm>
        </p:spPr>
        <p:txBody>
          <a:bodyPr>
            <a:noAutofit/>
          </a:bodyPr>
          <a:lstStyle/>
          <a:p>
            <a:r>
              <a:rPr lang="en-US" sz="2800" b="1" cap="all" dirty="0" smtClean="0">
                <a:latin typeface="Garamond" panose="02020404030301010803" pitchFamily="18" charset="0"/>
              </a:rPr>
              <a:t>THE Main functions supported by IT </a:t>
            </a:r>
            <a:br>
              <a:rPr lang="en-US" sz="2800" b="1" cap="all" dirty="0" smtClean="0">
                <a:latin typeface="Garamond" panose="02020404030301010803" pitchFamily="18" charset="0"/>
              </a:rPr>
            </a:br>
            <a:r>
              <a:rPr lang="en-US" sz="2800" b="1" cap="all" dirty="0" smtClean="0">
                <a:latin typeface="Garamond" panose="02020404030301010803" pitchFamily="18" charset="0"/>
              </a:rPr>
              <a:t>in the Hungarian state treasury </a:t>
            </a:r>
            <a:r>
              <a:rPr lang="hu-HU" sz="2800" b="1" cap="all" dirty="0" smtClean="0">
                <a:latin typeface="Garamond" panose="02020404030301010803" pitchFamily="18" charset="0"/>
              </a:rPr>
              <a:t>(1)</a:t>
            </a:r>
            <a:r>
              <a:rPr lang="en-GB" sz="2800" cap="all" dirty="0" smtClean="0">
                <a:latin typeface="Georgia" pitchFamily="18" charset="0"/>
              </a:rPr>
              <a:t/>
            </a:r>
            <a:br>
              <a:rPr lang="en-GB" sz="2800" cap="all" dirty="0" smtClean="0">
                <a:latin typeface="Georgia" pitchFamily="18" charset="0"/>
              </a:rPr>
            </a:br>
            <a:endParaRPr lang="en-GB" sz="2800" cap="all" dirty="0">
              <a:latin typeface="Georgia" pitchFamily="18" charset="0"/>
            </a:endParaRPr>
          </a:p>
        </p:txBody>
      </p:sp>
      <p:sp>
        <p:nvSpPr>
          <p:cNvPr id="3" name="Tartalom helye 2"/>
          <p:cNvSpPr>
            <a:spLocks noGrp="1"/>
          </p:cNvSpPr>
          <p:nvPr>
            <p:ph idx="1"/>
          </p:nvPr>
        </p:nvSpPr>
        <p:spPr>
          <a:xfrm>
            <a:off x="179512" y="1340768"/>
            <a:ext cx="8784976" cy="4536504"/>
          </a:xfrm>
        </p:spPr>
        <p:txBody>
          <a:bodyPr>
            <a:noAutofit/>
          </a:bodyPr>
          <a:lstStyle/>
          <a:p>
            <a:pPr algn="just"/>
            <a:r>
              <a:rPr lang="en-GB" sz="2400" dirty="0" smtClean="0"/>
              <a:t>The Hungarian State Treasury </a:t>
            </a:r>
            <a:r>
              <a:rPr lang="en-GB" sz="2400" dirty="0"/>
              <a:t>performs more than 200 public tasks, which form a list that is almost </a:t>
            </a:r>
            <a:r>
              <a:rPr lang="en-GB" sz="2400" dirty="0" smtClean="0"/>
              <a:t>boundless.</a:t>
            </a:r>
            <a:r>
              <a:rPr lang="hu-HU" sz="2400" dirty="0" smtClean="0"/>
              <a:t> </a:t>
            </a:r>
          </a:p>
          <a:p>
            <a:pPr algn="just"/>
            <a:r>
              <a:rPr lang="en-GB" sz="2400" dirty="0" smtClean="0"/>
              <a:t>It</a:t>
            </a:r>
            <a:r>
              <a:rPr lang="hu-HU" sz="2400" dirty="0" smtClean="0"/>
              <a:t> </a:t>
            </a:r>
            <a:r>
              <a:rPr lang="en-GB" sz="2400" dirty="0" smtClean="0"/>
              <a:t>is </a:t>
            </a:r>
            <a:r>
              <a:rPr lang="en-GB" sz="2400" dirty="0"/>
              <a:t>present in each county (19) in the form of </a:t>
            </a:r>
            <a:r>
              <a:rPr lang="en-GB" sz="2400" dirty="0" smtClean="0"/>
              <a:t>directorate</a:t>
            </a:r>
            <a:r>
              <a:rPr lang="hu-HU" sz="2400" dirty="0" smtClean="0"/>
              <a:t>s</a:t>
            </a:r>
            <a:r>
              <a:rPr lang="en-GB" sz="2400" dirty="0" smtClean="0"/>
              <a:t>. </a:t>
            </a:r>
            <a:endParaRPr lang="hu-HU" sz="2400" dirty="0" smtClean="0"/>
          </a:p>
          <a:p>
            <a:pPr algn="just"/>
            <a:r>
              <a:rPr lang="en-GB" sz="2400" dirty="0" smtClean="0"/>
              <a:t>In </a:t>
            </a:r>
            <a:r>
              <a:rPr lang="en-GB" sz="2400" dirty="0"/>
              <a:t>the frames of the directorates operate the following</a:t>
            </a:r>
            <a:r>
              <a:rPr lang="en-GB" sz="2400" dirty="0" smtClean="0"/>
              <a:t>:</a:t>
            </a:r>
            <a:endParaRPr lang="hu-HU" sz="2400" dirty="0" smtClean="0"/>
          </a:p>
          <a:p>
            <a:pPr lvl="1" algn="just">
              <a:buFont typeface="Courier New" panose="02070309020205020404" pitchFamily="49" charset="0"/>
              <a:buChar char="o"/>
            </a:pPr>
            <a:r>
              <a:rPr lang="en-GB" sz="2400" dirty="0" smtClean="0"/>
              <a:t>Exchequer </a:t>
            </a:r>
            <a:r>
              <a:rPr lang="en-GB" sz="2400" dirty="0"/>
              <a:t>Offices, </a:t>
            </a:r>
            <a:endParaRPr lang="hu-HU" sz="2400" dirty="0" smtClean="0"/>
          </a:p>
          <a:p>
            <a:pPr lvl="1" algn="just">
              <a:buFont typeface="Courier New" panose="02070309020205020404" pitchFamily="49" charset="0"/>
              <a:buChar char="o"/>
            </a:pPr>
            <a:r>
              <a:rPr lang="en-GB" sz="2400" dirty="0" smtClean="0"/>
              <a:t>Payroll </a:t>
            </a:r>
            <a:r>
              <a:rPr lang="en-GB" sz="2400" dirty="0"/>
              <a:t>Calculation Offices, </a:t>
            </a:r>
            <a:endParaRPr lang="hu-HU" sz="2400" dirty="0" smtClean="0"/>
          </a:p>
          <a:p>
            <a:pPr lvl="1" algn="just">
              <a:buFont typeface="Courier New" panose="02070309020205020404" pitchFamily="49" charset="0"/>
              <a:buChar char="o"/>
            </a:pPr>
            <a:r>
              <a:rPr lang="en-GB" sz="2400" dirty="0" smtClean="0"/>
              <a:t>Financial </a:t>
            </a:r>
            <a:r>
              <a:rPr lang="en-GB" sz="2400" dirty="0"/>
              <a:t>and Coordinating Offices and </a:t>
            </a:r>
            <a:endParaRPr lang="hu-HU" sz="2400" dirty="0" smtClean="0"/>
          </a:p>
          <a:p>
            <a:pPr lvl="1" algn="just">
              <a:buFont typeface="Courier New" panose="02070309020205020404" pitchFamily="49" charset="0"/>
              <a:buChar char="o"/>
            </a:pPr>
            <a:r>
              <a:rPr lang="en-GB" sz="2400" dirty="0" smtClean="0"/>
              <a:t>State </a:t>
            </a:r>
            <a:r>
              <a:rPr lang="en-GB" sz="2400" dirty="0"/>
              <a:t>Budget Offices</a:t>
            </a:r>
            <a:r>
              <a:rPr lang="en-GB" sz="2400" dirty="0" smtClean="0"/>
              <a:t>.</a:t>
            </a:r>
            <a:endParaRPr lang="hu-HU" sz="2400" dirty="0" smtClean="0"/>
          </a:p>
          <a:p>
            <a:pPr algn="just"/>
            <a:r>
              <a:rPr lang="en-US" sz="2400" dirty="0" smtClean="0"/>
              <a:t>IT </a:t>
            </a:r>
            <a:r>
              <a:rPr lang="en-US" sz="2400" dirty="0"/>
              <a:t>support is available for all </a:t>
            </a:r>
            <a:r>
              <a:rPr lang="en-US" sz="2400" dirty="0" smtClean="0"/>
              <a:t>directorates.</a:t>
            </a:r>
            <a:endParaRPr lang="hu-HU" sz="2400" dirty="0" smtClean="0"/>
          </a:p>
          <a:p>
            <a:pPr lvl="1" algn="just">
              <a:buFont typeface="Courier New" panose="02070309020205020404" pitchFamily="49" charset="0"/>
              <a:buChar char="o"/>
            </a:pPr>
            <a:endParaRPr lang="hu-HU" sz="2000" dirty="0" smtClean="0"/>
          </a:p>
          <a:p>
            <a:pPr algn="just"/>
            <a:endParaRPr lang="en-GB" sz="1200" dirty="0"/>
          </a:p>
          <a:p>
            <a:pPr lvl="1" algn="just"/>
            <a:endParaRPr lang="en-GB" sz="1200" dirty="0" smtClean="0"/>
          </a:p>
          <a:p>
            <a:pPr algn="just"/>
            <a:endParaRPr lang="hu-HU" sz="1600" dirty="0" smtClean="0"/>
          </a:p>
          <a:p>
            <a:pPr algn="just"/>
            <a:endParaRPr lang="en-GB" sz="1600" dirty="0"/>
          </a:p>
        </p:txBody>
      </p:sp>
      <p:sp>
        <p:nvSpPr>
          <p:cNvPr id="4" name="Dia számának helye 3"/>
          <p:cNvSpPr>
            <a:spLocks noGrp="1"/>
          </p:cNvSpPr>
          <p:nvPr>
            <p:ph type="sldNum" sz="quarter" idx="12"/>
          </p:nvPr>
        </p:nvSpPr>
        <p:spPr/>
        <p:txBody>
          <a:bodyPr/>
          <a:lstStyle/>
          <a:p>
            <a:fld id="{EC23BCD2-06B7-42BA-8C82-CB1C1E5C6D18}" type="slidenum">
              <a:rPr lang="hu-HU" smtClean="0"/>
              <a:pPr/>
              <a:t>7</a:t>
            </a:fld>
            <a:endParaRPr lang="hu-HU"/>
          </a:p>
        </p:txBody>
      </p:sp>
      <p:cxnSp>
        <p:nvCxnSpPr>
          <p:cNvPr id="6" name="Egyenes összekötő 5"/>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9" name="Kép 8"/>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3525" y="5961732"/>
            <a:ext cx="2785325" cy="896268"/>
          </a:xfrm>
          <a:prstGeom prst="rect">
            <a:avLst/>
          </a:prstGeom>
        </p:spPr>
      </p:pic>
    </p:spTree>
    <p:extLst>
      <p:ext uri="{BB962C8B-B14F-4D97-AF65-F5344CB8AC3E}">
        <p14:creationId xmlns:p14="http://schemas.microsoft.com/office/powerpoint/2010/main" val="3081946236"/>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0000" y="548680"/>
            <a:ext cx="8686799" cy="594320"/>
          </a:xfrm>
        </p:spPr>
        <p:txBody>
          <a:bodyPr>
            <a:noAutofit/>
          </a:bodyPr>
          <a:lstStyle/>
          <a:p>
            <a:r>
              <a:rPr lang="en-US" sz="2800" b="1" cap="all" dirty="0" smtClean="0">
                <a:latin typeface="Garamond" panose="02020404030301010803" pitchFamily="18" charset="0"/>
              </a:rPr>
              <a:t>THE Main functions supported by IT </a:t>
            </a:r>
            <a:br>
              <a:rPr lang="en-US" sz="2800" b="1" cap="all" dirty="0" smtClean="0">
                <a:latin typeface="Garamond" panose="02020404030301010803" pitchFamily="18" charset="0"/>
              </a:rPr>
            </a:br>
            <a:r>
              <a:rPr lang="en-US" sz="2800" b="1" cap="all" dirty="0" smtClean="0">
                <a:latin typeface="Garamond" panose="02020404030301010803" pitchFamily="18" charset="0"/>
              </a:rPr>
              <a:t>in the Hungarian state treasury </a:t>
            </a:r>
            <a:r>
              <a:rPr lang="hu-HU" sz="2800" b="1" cap="all" dirty="0" smtClean="0">
                <a:latin typeface="Garamond" panose="02020404030301010803" pitchFamily="18" charset="0"/>
              </a:rPr>
              <a:t>(2)</a:t>
            </a:r>
            <a:r>
              <a:rPr lang="en-GB" sz="2800" cap="all" dirty="0" smtClean="0">
                <a:latin typeface="Georgia" pitchFamily="18" charset="0"/>
              </a:rPr>
              <a:t/>
            </a:r>
            <a:br>
              <a:rPr lang="en-GB" sz="2800" cap="all" dirty="0" smtClean="0">
                <a:latin typeface="Georgia" pitchFamily="18" charset="0"/>
              </a:rPr>
            </a:br>
            <a:endParaRPr lang="en-GB" sz="2800" cap="all" dirty="0">
              <a:latin typeface="Georgia" pitchFamily="18" charset="0"/>
            </a:endParaRPr>
          </a:p>
        </p:txBody>
      </p:sp>
      <p:sp>
        <p:nvSpPr>
          <p:cNvPr id="3" name="Tartalom helye 2"/>
          <p:cNvSpPr>
            <a:spLocks noGrp="1"/>
          </p:cNvSpPr>
          <p:nvPr>
            <p:ph idx="1"/>
          </p:nvPr>
        </p:nvSpPr>
        <p:spPr>
          <a:xfrm>
            <a:off x="179512" y="908720"/>
            <a:ext cx="8784976" cy="4968552"/>
          </a:xfrm>
        </p:spPr>
        <p:txBody>
          <a:bodyPr>
            <a:noAutofit/>
          </a:bodyPr>
          <a:lstStyle/>
          <a:p>
            <a:pPr algn="just"/>
            <a:endParaRPr lang="en-GB" sz="1200" dirty="0"/>
          </a:p>
          <a:p>
            <a:pPr marL="0" indent="0">
              <a:buNone/>
            </a:pPr>
            <a:r>
              <a:rPr lang="en-GB" sz="2000" dirty="0"/>
              <a:t>The Hungarian State </a:t>
            </a:r>
            <a:r>
              <a:rPr lang="en-GB" sz="2000" dirty="0" smtClean="0"/>
              <a:t>Treasury </a:t>
            </a:r>
            <a:r>
              <a:rPr lang="en-GB" sz="2000" dirty="0"/>
              <a:t>is responsible for the tasks below – among </a:t>
            </a:r>
            <a:r>
              <a:rPr lang="en-GB" sz="2000" dirty="0" smtClean="0"/>
              <a:t>others:</a:t>
            </a:r>
            <a:endParaRPr lang="hu-HU" sz="2000" dirty="0"/>
          </a:p>
          <a:p>
            <a:pPr lvl="1" algn="just"/>
            <a:r>
              <a:rPr lang="en-US" sz="1800" b="1" dirty="0"/>
              <a:t>Implementation of the central budget</a:t>
            </a:r>
            <a:r>
              <a:rPr lang="en-US" sz="1800" dirty="0"/>
              <a:t>: appropriation management, accounting and reporting</a:t>
            </a:r>
          </a:p>
          <a:p>
            <a:pPr lvl="1" algn="just"/>
            <a:r>
              <a:rPr lang="en-US" sz="1800" dirty="0"/>
              <a:t>Manage </a:t>
            </a:r>
            <a:r>
              <a:rPr lang="en-US" sz="1800" b="1" dirty="0"/>
              <a:t>payments</a:t>
            </a:r>
            <a:r>
              <a:rPr lang="en-US" sz="1800" dirty="0"/>
              <a:t> and earnings, bank account management</a:t>
            </a:r>
          </a:p>
          <a:p>
            <a:pPr lvl="1" algn="just"/>
            <a:r>
              <a:rPr lang="en-US" sz="1800" b="1" dirty="0"/>
              <a:t>Liquidity</a:t>
            </a:r>
            <a:r>
              <a:rPr lang="en-US" sz="1800" dirty="0"/>
              <a:t> management</a:t>
            </a:r>
          </a:p>
          <a:p>
            <a:pPr lvl="1" algn="just"/>
            <a:r>
              <a:rPr lang="en-US" sz="1800" dirty="0"/>
              <a:t>Centralized </a:t>
            </a:r>
            <a:r>
              <a:rPr lang="en-US" sz="1800" b="1" dirty="0"/>
              <a:t>payroll</a:t>
            </a:r>
            <a:r>
              <a:rPr lang="en-US" sz="1800" dirty="0"/>
              <a:t> calculation</a:t>
            </a:r>
          </a:p>
          <a:p>
            <a:pPr lvl="1" algn="just"/>
            <a:r>
              <a:rPr lang="en-US" sz="1800" dirty="0"/>
              <a:t>Social benefits (</a:t>
            </a:r>
            <a:r>
              <a:rPr lang="en-US" sz="1800" b="1" dirty="0"/>
              <a:t>pension</a:t>
            </a:r>
            <a:r>
              <a:rPr lang="en-US" sz="1800" dirty="0"/>
              <a:t>, family allowances)</a:t>
            </a:r>
          </a:p>
          <a:p>
            <a:pPr lvl="1" algn="just"/>
            <a:r>
              <a:rPr lang="en-US" sz="1800" dirty="0"/>
              <a:t>Government </a:t>
            </a:r>
            <a:r>
              <a:rPr lang="en-US" sz="1800" b="1" dirty="0"/>
              <a:t>securities</a:t>
            </a:r>
            <a:r>
              <a:rPr lang="en-US" sz="1800" dirty="0"/>
              <a:t> distribution</a:t>
            </a:r>
          </a:p>
          <a:p>
            <a:pPr lvl="1" algn="just"/>
            <a:r>
              <a:rPr lang="en-US" sz="1800" b="1" dirty="0"/>
              <a:t>Funding and auditing</a:t>
            </a:r>
            <a:r>
              <a:rPr lang="en-US" sz="1800" dirty="0"/>
              <a:t> of local government</a:t>
            </a:r>
          </a:p>
          <a:p>
            <a:pPr lvl="1" algn="just"/>
            <a:r>
              <a:rPr lang="en-US" sz="1800" dirty="0"/>
              <a:t>Handling of EU and domestic </a:t>
            </a:r>
            <a:r>
              <a:rPr lang="en-US" sz="1800" b="1" dirty="0"/>
              <a:t>funds / grants / transfers</a:t>
            </a:r>
            <a:r>
              <a:rPr lang="en-US" sz="1800" dirty="0"/>
              <a:t> </a:t>
            </a:r>
            <a:r>
              <a:rPr lang="en-US" sz="1800" dirty="0" smtClean="0"/>
              <a:t>(</a:t>
            </a:r>
            <a:r>
              <a:rPr lang="hu-HU" sz="1800" dirty="0" err="1" smtClean="0"/>
              <a:t>e.g</a:t>
            </a:r>
            <a:r>
              <a:rPr lang="hu-HU" sz="1800" dirty="0" smtClean="0"/>
              <a:t>.</a:t>
            </a:r>
            <a:r>
              <a:rPr lang="en-US" sz="1800" dirty="0" smtClean="0"/>
              <a:t> </a:t>
            </a:r>
            <a:r>
              <a:rPr lang="en-US" sz="1800" dirty="0"/>
              <a:t>agrarian and rural development)</a:t>
            </a:r>
          </a:p>
          <a:p>
            <a:pPr lvl="1" algn="just"/>
            <a:r>
              <a:rPr lang="en-US" sz="1800" dirty="0"/>
              <a:t>Funding and control of non-state education and social care providers</a:t>
            </a:r>
          </a:p>
          <a:p>
            <a:pPr lvl="1" algn="just"/>
            <a:r>
              <a:rPr lang="en-US" sz="1800" b="1" dirty="0"/>
              <a:t>Budgetary Institutions Register</a:t>
            </a:r>
          </a:p>
          <a:p>
            <a:pPr lvl="1" algn="just"/>
            <a:endParaRPr lang="en-GB" sz="1200" dirty="0" smtClean="0"/>
          </a:p>
          <a:p>
            <a:pPr algn="just"/>
            <a:endParaRPr lang="hu-HU" sz="1600" dirty="0" smtClean="0"/>
          </a:p>
          <a:p>
            <a:pPr algn="just"/>
            <a:endParaRPr lang="en-GB" sz="1600" dirty="0"/>
          </a:p>
        </p:txBody>
      </p:sp>
      <p:sp>
        <p:nvSpPr>
          <p:cNvPr id="4" name="Dia számának helye 3"/>
          <p:cNvSpPr>
            <a:spLocks noGrp="1"/>
          </p:cNvSpPr>
          <p:nvPr>
            <p:ph type="sldNum" sz="quarter" idx="12"/>
          </p:nvPr>
        </p:nvSpPr>
        <p:spPr/>
        <p:txBody>
          <a:bodyPr/>
          <a:lstStyle/>
          <a:p>
            <a:fld id="{EC23BCD2-06B7-42BA-8C82-CB1C1E5C6D18}" type="slidenum">
              <a:rPr lang="hu-HU" smtClean="0">
                <a:solidFill>
                  <a:prstClr val="black">
                    <a:tint val="75000"/>
                  </a:prstClr>
                </a:solidFill>
              </a:rPr>
              <a:pPr/>
              <a:t>8</a:t>
            </a:fld>
            <a:endParaRPr lang="hu-HU">
              <a:solidFill>
                <a:prstClr val="black">
                  <a:tint val="75000"/>
                </a:prstClr>
              </a:solidFill>
            </a:endParaRPr>
          </a:p>
        </p:txBody>
      </p:sp>
      <p:cxnSp>
        <p:nvCxnSpPr>
          <p:cNvPr id="6" name="Egyenes összekötő 5"/>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9" name="Kép 8"/>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3525" y="5961732"/>
            <a:ext cx="2785325" cy="896268"/>
          </a:xfrm>
          <a:prstGeom prst="rect">
            <a:avLst/>
          </a:prstGeom>
        </p:spPr>
      </p:pic>
    </p:spTree>
    <p:extLst>
      <p:ext uri="{BB962C8B-B14F-4D97-AF65-F5344CB8AC3E}">
        <p14:creationId xmlns:p14="http://schemas.microsoft.com/office/powerpoint/2010/main" val="3445760469"/>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0000" y="0"/>
            <a:ext cx="8686799" cy="1143000"/>
          </a:xfrm>
        </p:spPr>
        <p:txBody>
          <a:bodyPr>
            <a:noAutofit/>
          </a:bodyPr>
          <a:lstStyle/>
          <a:p>
            <a:r>
              <a:rPr lang="en-US" sz="4000" b="1" dirty="0" smtClean="0">
                <a:solidFill>
                  <a:prstClr val="black"/>
                </a:solidFill>
                <a:latin typeface="Garamond" panose="02020404030301010803" pitchFamily="18" charset="0"/>
              </a:rPr>
              <a:t>IT </a:t>
            </a:r>
            <a:r>
              <a:rPr lang="en-US" sz="4000" b="1" dirty="0" smtClean="0">
                <a:solidFill>
                  <a:prstClr val="black"/>
                </a:solidFill>
                <a:latin typeface="Garamond" panose="02020404030301010803" pitchFamily="18" charset="0"/>
                <a:cs typeface="Calibri" panose="020F0502020204030204" pitchFamily="34" charset="0"/>
              </a:rPr>
              <a:t>STRATEGY 2018-2022</a:t>
            </a:r>
            <a:endParaRPr lang="en-US" sz="4000" b="1" cap="all" dirty="0">
              <a:latin typeface="Garamond" panose="02020404030301010803" pitchFamily="18" charset="0"/>
              <a:cs typeface="Calibri" panose="020F0502020204030204" pitchFamily="34" charset="0"/>
            </a:endParaRPr>
          </a:p>
        </p:txBody>
      </p:sp>
      <p:sp>
        <p:nvSpPr>
          <p:cNvPr id="3" name="Tartalom helye 2"/>
          <p:cNvSpPr>
            <a:spLocks noGrp="1"/>
          </p:cNvSpPr>
          <p:nvPr>
            <p:ph idx="1"/>
          </p:nvPr>
        </p:nvSpPr>
        <p:spPr>
          <a:xfrm>
            <a:off x="179512" y="980728"/>
            <a:ext cx="8784976" cy="4896544"/>
          </a:xfrm>
        </p:spPr>
        <p:txBody>
          <a:bodyPr>
            <a:noAutofit/>
          </a:bodyPr>
          <a:lstStyle/>
          <a:p>
            <a:pPr marL="57150" indent="0" algn="just">
              <a:spcBef>
                <a:spcPts val="0"/>
              </a:spcBef>
              <a:spcAft>
                <a:spcPts val="600"/>
              </a:spcAft>
              <a:buNone/>
            </a:pPr>
            <a:r>
              <a:rPr lang="en-US" sz="2000" b="1" noProof="0" dirty="0" smtClean="0"/>
              <a:t>Strategic</a:t>
            </a:r>
            <a:r>
              <a:rPr lang="en-US" sz="2000" b="1" dirty="0" smtClean="0"/>
              <a:t> goals:</a:t>
            </a:r>
          </a:p>
          <a:p>
            <a:pPr lvl="0" algn="just">
              <a:spcBef>
                <a:spcPts val="0"/>
              </a:spcBef>
              <a:spcAft>
                <a:spcPts val="600"/>
              </a:spcAft>
              <a:buFont typeface="+mj-lt"/>
              <a:buAutoNum type="arabicParenR"/>
            </a:pPr>
            <a:r>
              <a:rPr lang="en-US" sz="1800" i="1" dirty="0" smtClean="0">
                <a:ea typeface="Calibri"/>
                <a:cs typeface="Calibri"/>
              </a:rPr>
              <a:t>Service Provision - Expanding, customer-oriented services</a:t>
            </a:r>
          </a:p>
          <a:p>
            <a:pPr lvl="0" algn="just">
              <a:spcBef>
                <a:spcPts val="0"/>
              </a:spcBef>
              <a:spcAft>
                <a:spcPts val="600"/>
              </a:spcAft>
              <a:buFont typeface="+mj-lt"/>
              <a:buAutoNum type="arabicParenR"/>
            </a:pPr>
            <a:r>
              <a:rPr lang="en-US" sz="1800" i="1" dirty="0" smtClean="0">
                <a:ea typeface="Calibri"/>
                <a:cs typeface="Calibri"/>
              </a:rPr>
              <a:t>Customer focus - Customer-friendly service</a:t>
            </a:r>
          </a:p>
          <a:p>
            <a:pPr lvl="0" algn="just">
              <a:spcBef>
                <a:spcPts val="0"/>
              </a:spcBef>
              <a:spcAft>
                <a:spcPts val="600"/>
              </a:spcAft>
              <a:buFont typeface="+mj-lt"/>
              <a:buAutoNum type="arabicParenR"/>
            </a:pPr>
            <a:r>
              <a:rPr lang="en-US" sz="1800" i="1" dirty="0" smtClean="0">
                <a:ea typeface="Calibri"/>
                <a:cs typeface="Calibri"/>
              </a:rPr>
              <a:t>Integration - Renewal and integration of professional systems</a:t>
            </a:r>
            <a:endParaRPr lang="en-US" sz="1800" dirty="0" smtClean="0">
              <a:ea typeface="Calibri"/>
              <a:cs typeface="Calibri"/>
            </a:endParaRPr>
          </a:p>
          <a:p>
            <a:pPr lvl="0" algn="just">
              <a:spcBef>
                <a:spcPts val="0"/>
              </a:spcBef>
              <a:spcAft>
                <a:spcPts val="600"/>
              </a:spcAft>
              <a:buFont typeface="+mj-lt"/>
              <a:buAutoNum type="arabicParenR"/>
            </a:pPr>
            <a:r>
              <a:rPr lang="en-US" sz="1800" i="1" dirty="0" smtClean="0">
                <a:ea typeface="Calibri"/>
                <a:cs typeface="Calibri"/>
              </a:rPr>
              <a:t>Developing a flexible IT utility - </a:t>
            </a:r>
            <a:r>
              <a:rPr lang="en-US" sz="1800" i="1" dirty="0" err="1" smtClean="0">
                <a:ea typeface="Calibri"/>
                <a:cs typeface="Calibri"/>
              </a:rPr>
              <a:t>Infocommunication</a:t>
            </a:r>
            <a:endParaRPr lang="en-US" sz="1800" i="1" dirty="0" smtClean="0">
              <a:ea typeface="Calibri"/>
              <a:cs typeface="Calibri"/>
            </a:endParaRPr>
          </a:p>
          <a:p>
            <a:pPr marL="0" lvl="0" indent="0" algn="just">
              <a:spcBef>
                <a:spcPts val="600"/>
              </a:spcBef>
              <a:spcAft>
                <a:spcPts val="600"/>
              </a:spcAft>
              <a:buNone/>
            </a:pPr>
            <a:r>
              <a:rPr lang="en-US" sz="2000" b="1" dirty="0" smtClean="0">
                <a:ea typeface="Calibri"/>
              </a:rPr>
              <a:t>Implementation plans</a:t>
            </a:r>
            <a:r>
              <a:rPr lang="en-US" sz="2000" dirty="0" smtClean="0">
                <a:ea typeface="Calibri"/>
              </a:rPr>
              <a:t>:</a:t>
            </a:r>
            <a:endParaRPr lang="en-US" sz="2000" dirty="0" smtClean="0"/>
          </a:p>
          <a:p>
            <a:pPr marL="0" indent="0" algn="just">
              <a:spcBef>
                <a:spcPts val="600"/>
              </a:spcBef>
              <a:spcAft>
                <a:spcPts val="600"/>
              </a:spcAft>
              <a:buNone/>
            </a:pPr>
            <a:r>
              <a:rPr lang="en-US" sz="1800" dirty="0" smtClean="0"/>
              <a:t>The Treasury plans to implement the IT strategy in three phases, building on their results.</a:t>
            </a:r>
          </a:p>
          <a:p>
            <a:pPr algn="just">
              <a:spcBef>
                <a:spcPts val="600"/>
              </a:spcBef>
              <a:spcAft>
                <a:spcPts val="600"/>
              </a:spcAft>
            </a:pPr>
            <a:r>
              <a:rPr lang="en-US" sz="1800" dirty="0" smtClean="0"/>
              <a:t>In 2018, launch short-term IT consolidation and ongoing EU projects.</a:t>
            </a:r>
          </a:p>
          <a:p>
            <a:pPr algn="just">
              <a:spcBef>
                <a:spcPts val="600"/>
              </a:spcBef>
              <a:spcAft>
                <a:spcPts val="600"/>
              </a:spcAft>
            </a:pPr>
            <a:r>
              <a:rPr lang="en-US" sz="1800" dirty="0" smtClean="0"/>
              <a:t>Between 2019-2020, the goal is to transform IT into an organizational and operational transformation of the Treasury.</a:t>
            </a:r>
          </a:p>
          <a:p>
            <a:pPr algn="just">
              <a:spcBef>
                <a:spcPts val="600"/>
              </a:spcBef>
              <a:spcAft>
                <a:spcPts val="600"/>
              </a:spcAft>
            </a:pPr>
            <a:r>
              <a:rPr lang="en-US" sz="1800" dirty="0" smtClean="0"/>
              <a:t>Between 2021 and 2022, the goal is to support the expansion of services.</a:t>
            </a:r>
          </a:p>
          <a:p>
            <a:pPr algn="just"/>
            <a:endParaRPr lang="hu-HU" sz="1600" dirty="0" smtClean="0"/>
          </a:p>
          <a:p>
            <a:pPr algn="just"/>
            <a:endParaRPr lang="en-GB" sz="1600" dirty="0"/>
          </a:p>
        </p:txBody>
      </p:sp>
      <p:sp>
        <p:nvSpPr>
          <p:cNvPr id="4" name="Dia számának helye 3"/>
          <p:cNvSpPr>
            <a:spLocks noGrp="1"/>
          </p:cNvSpPr>
          <p:nvPr>
            <p:ph type="sldNum" sz="quarter" idx="12"/>
          </p:nvPr>
        </p:nvSpPr>
        <p:spPr/>
        <p:txBody>
          <a:bodyPr/>
          <a:lstStyle/>
          <a:p>
            <a:fld id="{EC23BCD2-06B7-42BA-8C82-CB1C1E5C6D18}" type="slidenum">
              <a:rPr lang="hu-HU" smtClean="0"/>
              <a:pPr/>
              <a:t>9</a:t>
            </a:fld>
            <a:endParaRPr lang="hu-HU"/>
          </a:p>
        </p:txBody>
      </p:sp>
      <p:cxnSp>
        <p:nvCxnSpPr>
          <p:cNvPr id="6" name="Egyenes összekötő 5"/>
          <p:cNvCxnSpPr/>
          <p:nvPr/>
        </p:nvCxnSpPr>
        <p:spPr>
          <a:xfrm>
            <a:off x="270000" y="5914800"/>
            <a:ext cx="8604000" cy="0"/>
          </a:xfrm>
          <a:prstGeom prst="line">
            <a:avLst/>
          </a:prstGeom>
          <a:ln w="38100">
            <a:solidFill>
              <a:srgbClr val="BB9A5D"/>
            </a:solidFill>
          </a:ln>
          <a:effectLst/>
        </p:spPr>
        <p:style>
          <a:lnRef idx="1">
            <a:schemeClr val="accent1"/>
          </a:lnRef>
          <a:fillRef idx="0">
            <a:schemeClr val="accent1"/>
          </a:fillRef>
          <a:effectRef idx="0">
            <a:schemeClr val="accent1"/>
          </a:effectRef>
          <a:fontRef idx="minor">
            <a:schemeClr val="tx1"/>
          </a:fontRef>
        </p:style>
      </p:cxnSp>
      <p:pic>
        <p:nvPicPr>
          <p:cNvPr id="9" name="Kép 8"/>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3525" y="5961732"/>
            <a:ext cx="2785325" cy="896268"/>
          </a:xfrm>
          <a:prstGeom prst="rect">
            <a:avLst/>
          </a:prstGeom>
        </p:spPr>
      </p:pic>
    </p:spTree>
    <p:extLst>
      <p:ext uri="{BB962C8B-B14F-4D97-AF65-F5344CB8AC3E}">
        <p14:creationId xmlns:p14="http://schemas.microsoft.com/office/powerpoint/2010/main" val="3950585045"/>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llamkincstar">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5425</TotalTime>
  <Words>853</Words>
  <Application>Microsoft Office PowerPoint</Application>
  <PresentationFormat>Diavetítés a képernyőre (4:3 oldalarány)</PresentationFormat>
  <Paragraphs>99</Paragraphs>
  <Slides>12</Slides>
  <Notes>2</Notes>
  <HiddenSlides>0</HiddenSlides>
  <MMClips>0</MMClips>
  <ScaleCrop>false</ScaleCrop>
  <HeadingPairs>
    <vt:vector size="4" baseType="variant">
      <vt:variant>
        <vt:lpstr>Téma</vt:lpstr>
      </vt:variant>
      <vt:variant>
        <vt:i4>1</vt:i4>
      </vt:variant>
      <vt:variant>
        <vt:lpstr>Diacímek</vt:lpstr>
      </vt:variant>
      <vt:variant>
        <vt:i4>12</vt:i4>
      </vt:variant>
    </vt:vector>
  </HeadingPairs>
  <TitlesOfParts>
    <vt:vector size="13" baseType="lpstr">
      <vt:lpstr>Office Theme</vt:lpstr>
      <vt:lpstr>General Overview of the main IT Systems of the Hungarian State Treasury </vt:lpstr>
      <vt:lpstr>THE HUNGARIAN  STATE TREASURY</vt:lpstr>
      <vt:lpstr>Organizational and Structural background (1) </vt:lpstr>
      <vt:lpstr>Organizational and Structural background (2) </vt:lpstr>
      <vt:lpstr>PowerPoint bemutató</vt:lpstr>
      <vt:lpstr>PowerPoint bemutató</vt:lpstr>
      <vt:lpstr>THE Main functions supported by IT  in the Hungarian state treasury (1) </vt:lpstr>
      <vt:lpstr>THE Main functions supported by IT  in the Hungarian state treasury (2) </vt:lpstr>
      <vt:lpstr>IT STRATEGY 2018-2022</vt:lpstr>
      <vt:lpstr>IT ORGANIZATION</vt:lpstr>
      <vt:lpstr>IT INFRASTRUCTURE</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marxcie</dc:creator>
  <cp:lastModifiedBy>Török Tamás Pál</cp:lastModifiedBy>
  <cp:revision>257</cp:revision>
  <dcterms:created xsi:type="dcterms:W3CDTF">2013-07-04T11:33:12Z</dcterms:created>
  <dcterms:modified xsi:type="dcterms:W3CDTF">2019-05-10T12:20:47Z</dcterms:modified>
</cp:coreProperties>
</file>